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3"/>
  </p:notesMasterIdLst>
  <p:handoutMasterIdLst>
    <p:handoutMasterId r:id="rId74"/>
  </p:handoutMasterIdLst>
  <p:sldIdLst>
    <p:sldId id="787" r:id="rId2"/>
    <p:sldId id="1234" r:id="rId3"/>
    <p:sldId id="861" r:id="rId4"/>
    <p:sldId id="986" r:id="rId5"/>
    <p:sldId id="1097" r:id="rId6"/>
    <p:sldId id="987" r:id="rId7"/>
    <p:sldId id="995" r:id="rId8"/>
    <p:sldId id="621" r:id="rId9"/>
    <p:sldId id="1082" r:id="rId10"/>
    <p:sldId id="848" r:id="rId11"/>
    <p:sldId id="1086" r:id="rId12"/>
    <p:sldId id="768" r:id="rId13"/>
    <p:sldId id="1230" r:id="rId14"/>
    <p:sldId id="1231" r:id="rId15"/>
    <p:sldId id="1232" r:id="rId16"/>
    <p:sldId id="1233" r:id="rId17"/>
    <p:sldId id="1228" r:id="rId18"/>
    <p:sldId id="522" r:id="rId19"/>
    <p:sldId id="1182" r:id="rId20"/>
    <p:sldId id="1197" r:id="rId21"/>
    <p:sldId id="1158" r:id="rId22"/>
    <p:sldId id="636" r:id="rId23"/>
    <p:sldId id="1192" r:id="rId24"/>
    <p:sldId id="368" r:id="rId25"/>
    <p:sldId id="909" r:id="rId26"/>
    <p:sldId id="1193" r:id="rId27"/>
    <p:sldId id="998" r:id="rId28"/>
    <p:sldId id="1195" r:id="rId29"/>
    <p:sldId id="1194" r:id="rId30"/>
    <p:sldId id="1218" r:id="rId31"/>
    <p:sldId id="1198" r:id="rId32"/>
    <p:sldId id="1154" r:id="rId33"/>
    <p:sldId id="910" r:id="rId34"/>
    <p:sldId id="989" r:id="rId35"/>
    <p:sldId id="1015" r:id="rId36"/>
    <p:sldId id="1016" r:id="rId37"/>
    <p:sldId id="1200" r:id="rId38"/>
    <p:sldId id="1018" r:id="rId39"/>
    <p:sldId id="1222" r:id="rId40"/>
    <p:sldId id="1236" r:id="rId41"/>
    <p:sldId id="1204" r:id="rId42"/>
    <p:sldId id="1206" r:id="rId43"/>
    <p:sldId id="1205" r:id="rId44"/>
    <p:sldId id="1203" r:id="rId45"/>
    <p:sldId id="1162" r:id="rId46"/>
    <p:sldId id="741" r:id="rId47"/>
    <p:sldId id="964" r:id="rId48"/>
    <p:sldId id="962" r:id="rId49"/>
    <p:sldId id="1007" r:id="rId50"/>
    <p:sldId id="933" r:id="rId51"/>
    <p:sldId id="1181" r:id="rId52"/>
    <p:sldId id="1006" r:id="rId53"/>
    <p:sldId id="1191" r:id="rId54"/>
    <p:sldId id="968" r:id="rId55"/>
    <p:sldId id="970" r:id="rId56"/>
    <p:sldId id="1009" r:id="rId57"/>
    <p:sldId id="1010" r:id="rId58"/>
    <p:sldId id="1011" r:id="rId59"/>
    <p:sldId id="1186" r:id="rId60"/>
    <p:sldId id="1199" r:id="rId61"/>
    <p:sldId id="1239" r:id="rId62"/>
    <p:sldId id="1243" r:id="rId63"/>
    <p:sldId id="1074" r:id="rId64"/>
    <p:sldId id="1202" r:id="rId65"/>
    <p:sldId id="1240" r:id="rId66"/>
    <p:sldId id="976" r:id="rId67"/>
    <p:sldId id="799" r:id="rId68"/>
    <p:sldId id="1242" r:id="rId69"/>
    <p:sldId id="1003" r:id="rId70"/>
    <p:sldId id="1005" r:id="rId71"/>
    <p:sldId id="1241" r:id="rId72"/>
  </p:sldIdLst>
  <p:sldSz cx="9144000" cy="6858000" type="screen4x3"/>
  <p:notesSz cx="7315200" cy="9601200"/>
  <p:custDataLst>
    <p:tags r:id="rId75"/>
  </p:custData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i="1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i="1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i="1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i="1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0000CC"/>
    <a:srgbClr val="F1F624"/>
    <a:srgbClr val="009900"/>
    <a:srgbClr val="FFDDE7"/>
    <a:srgbClr val="CCFF99"/>
    <a:srgbClr val="CCEC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20"/>
    <p:restoredTop sz="99568" autoAdjust="0"/>
  </p:normalViewPr>
  <p:slideViewPr>
    <p:cSldViewPr>
      <p:cViewPr varScale="1">
        <p:scale>
          <a:sx n="83" d="100"/>
          <a:sy n="83" d="100"/>
        </p:scale>
        <p:origin x="984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1480"/>
    </p:cViewPr>
  </p:sorterViewPr>
  <p:notesViewPr>
    <p:cSldViewPr>
      <p:cViewPr varScale="1">
        <p:scale>
          <a:sx n="68" d="100"/>
          <a:sy n="68" d="100"/>
        </p:scale>
        <p:origin x="-1992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2.xml"/><Relationship Id="rId2" Type="http://schemas.openxmlformats.org/officeDocument/2006/relationships/slide" Target="slides/slide18.xml"/><Relationship Id="rId1" Type="http://schemas.openxmlformats.org/officeDocument/2006/relationships/slide" Target="slides/slide17.xml"/><Relationship Id="rId4" Type="http://schemas.openxmlformats.org/officeDocument/2006/relationships/slide" Target="slides/slide5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fld id="{8D2E7692-7899-4CD2-9C16-4CA0BB767D1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4221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fld id="{E3A9CF07-42DB-43DF-AFB9-2FEA1F13CA9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95129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009F715-A5A6-4900-885C-66A3F61B3BF5}" type="slidenum">
              <a:rPr lang="cs-CZ" altLang="cs-CZ" sz="1300"/>
              <a:pPr/>
              <a:t>9</a:t>
            </a:fld>
            <a:endParaRPr lang="cs-CZ" altLang="cs-CZ" sz="1300"/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E46A72-5E7D-42AD-9E85-EC52AFF7ECD8}" type="slidenum">
              <a:rPr kumimoji="1" lang="en-US" altLang="ja-JP" sz="1100" i="1">
                <a:latin typeface="Times" pitchFamily="18" charset="0"/>
                <a:cs typeface="細明朝体"/>
              </a:rPr>
              <a:pPr algn="r" eaLnBrk="1" hangingPunct="1">
                <a:spcBef>
                  <a:spcPct val="0"/>
                </a:spcBef>
              </a:pPr>
              <a:t>9</a:t>
            </a:fld>
            <a:endParaRPr kumimoji="1" lang="en-US" altLang="ja-JP" sz="1100" i="1">
              <a:latin typeface="Times" pitchFamily="18" charset="0"/>
              <a:cs typeface="細明朝体"/>
            </a:endParaRPr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pPr eaLnBrk="1" hangingPunct="1"/>
            <a:endParaRPr lang="en-US" altLang="en-US" sz="1400">
              <a:latin typeface="Times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053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966788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defTabSz="966788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defTabSz="966788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defTabSz="966788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fld id="{8895176C-7B79-414C-99E7-AD4B6DABC7F9}" type="slidenum">
              <a:rPr lang="cs-CZ" altLang="en-US" sz="1300" i="0" smtClean="0">
                <a:latin typeface="Times New Roman" pitchFamily="18" charset="0"/>
              </a:rPr>
              <a:pPr eaLnBrk="1" hangingPunct="1"/>
              <a:t>46</a:t>
            </a:fld>
            <a:endParaRPr lang="cs-CZ" altLang="en-US" sz="1300" i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168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FCBEDF2-F9B6-400A-BED0-8F127BE71F42}" type="slidenum">
              <a:rPr lang="cs-CZ" altLang="cs-CZ"/>
              <a:pPr>
                <a:spcBef>
                  <a:spcPct val="0"/>
                </a:spcBef>
              </a:pPr>
              <a:t>47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44489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FCBEDF2-F9B6-400A-BED0-8F127BE71F42}" type="slidenum">
              <a:rPr lang="cs-CZ" altLang="cs-CZ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35794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8AEBE3-CA4D-461A-8325-9A6787A33ED5}" type="slidenum">
              <a:rPr lang="cs-CZ" altLang="en-US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53</a:t>
            </a:fld>
            <a:endParaRPr lang="cs-CZ" altLang="en-US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294015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8AEBE3-CA4D-461A-8325-9A6787A33ED5}" type="slidenum">
              <a:rPr lang="cs-CZ" altLang="en-US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54</a:t>
            </a:fld>
            <a:endParaRPr lang="cs-CZ" altLang="en-US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2942961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C8171E8A-F8E9-4876-8FF4-AA3DF407CCFC}" type="slidenum">
              <a:rPr lang="cs-CZ" altLang="en-US"/>
              <a:pPr algn="r">
                <a:spcBef>
                  <a:spcPct val="0"/>
                </a:spcBef>
              </a:pPr>
              <a:t>55</a:t>
            </a:fld>
            <a:endParaRPr lang="cs-CZ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6347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1BB22BEF-9038-4A7F-A5AD-AD01316FD802}" type="slidenum">
              <a:rPr lang="cs-CZ" altLang="en-US"/>
              <a:pPr algn="r">
                <a:spcBef>
                  <a:spcPct val="0"/>
                </a:spcBef>
              </a:pPr>
              <a:t>63</a:t>
            </a:fld>
            <a:endParaRPr lang="cs-CZ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6323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DE56E8D-B092-4259-8138-C937C0CE62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C8E7F3-E208-4372-A83F-D4E0727111CF}" type="slidenum">
              <a:rPr lang="cs-CZ" altLang="en-US"/>
              <a:pPr>
                <a:spcBef>
                  <a:spcPct val="0"/>
                </a:spcBef>
              </a:pPr>
              <a:t>67</a:t>
            </a:fld>
            <a:endParaRPr lang="cs-CZ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6AA8DC5B-35B5-472B-BC73-26E3B808AB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BEE3B7E2-4B1C-4924-BBB2-DE67D7115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1254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8AEBE3-CA4D-461A-8325-9A6787A33ED5}" type="slidenum">
              <a:rPr lang="cs-CZ" altLang="en-US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71</a:t>
            </a:fld>
            <a:endParaRPr lang="cs-CZ" altLang="en-US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269440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z="1400" dirty="0">
                <a:solidFill>
                  <a:srgbClr val="000000"/>
                </a:solidFill>
                <a:latin typeface="Calibri"/>
              </a:rPr>
              <a:t>Sekvenování je základem poznání genomů i genomické diagnostiky. Nevýhodou NGS jsou krátká čtení neumožňující  určení dostatečně dlouhých </a:t>
            </a:r>
            <a:r>
              <a:rPr lang="cs-CZ" sz="1400" dirty="0" err="1">
                <a:solidFill>
                  <a:srgbClr val="000000"/>
                </a:solidFill>
                <a:latin typeface="Calibri"/>
              </a:rPr>
              <a:t>haplotypů</a:t>
            </a:r>
            <a:r>
              <a:rPr lang="cs-CZ" sz="1400" dirty="0">
                <a:solidFill>
                  <a:srgbClr val="000000"/>
                </a:solidFill>
                <a:latin typeface="Calibri"/>
              </a:rPr>
              <a:t>, což řeší dlouhá čtení (LR NGS).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C8D24-E96A-45CD-B711-5ADFF488417D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6033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47564-A577-101D-C167-D8A16475B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F297305-F125-E541-0671-B1F3A36536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91BA451-61A5-800A-7D3C-12767E3E5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>
                <a:latin typeface="Calibri" panose="020F0502020204030204" pitchFamily="34" charset="0"/>
              </a:rPr>
              <a:t>Formální dělení</a:t>
            </a:r>
          </a:p>
          <a:p>
            <a:r>
              <a:rPr lang="cs-CZ" sz="1400" dirty="0">
                <a:latin typeface="Calibri" panose="020F0502020204030204" pitchFamily="34" charset="0"/>
              </a:rPr>
              <a:t>V genetice živočichů je významný komparativní aspekt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759C67C-3AC6-F172-81CA-A1895E9AA4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C8D24-E96A-45CD-B711-5ADFF488417D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6241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D7D1C-1E39-D085-252F-BCC1206C1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70FF1B8-9DD9-6A6C-6D81-5C3FC45D8F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806B715-03E0-BCE6-4E26-D0944F38F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>
                <a:latin typeface="Calibri" panose="020F0502020204030204" pitchFamily="34" charset="0"/>
              </a:rPr>
              <a:t>Formální dělení</a:t>
            </a:r>
          </a:p>
          <a:p>
            <a:r>
              <a:rPr lang="cs-CZ" sz="1400" dirty="0">
                <a:latin typeface="Calibri" panose="020F0502020204030204" pitchFamily="34" charset="0"/>
              </a:rPr>
              <a:t>V genetice živočichů je významný komparativní aspekt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7CA7A00-6FD9-5190-0135-E4AC0114C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C8D24-E96A-45CD-B711-5ADFF488417D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2671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D07B2-0EC1-DFA9-A009-573ED0606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C5D842C-92E5-B991-BB62-14E51C0CA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BFDE097-0195-D9A8-3B24-34E442D9B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z="1400" dirty="0">
                <a:solidFill>
                  <a:srgbClr val="000000"/>
                </a:solidFill>
                <a:latin typeface="Calibri"/>
              </a:rPr>
              <a:t>Celogenomové sekvence vznikají postupným skládáním překrývajících se úseků DNA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9EE0077-21AD-6014-3F30-CE4ACBB9BB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C8D24-E96A-45CD-B711-5ADFF488417D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77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2CCE5-B964-2CAD-660E-14CB29AC2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266D922-FF3F-2E7A-F6D3-E9D781A21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F8D6E4D-F3A1-E6C5-1CC4-061C1A639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>
                <a:latin typeface="Calibri" panose="020F0502020204030204" pitchFamily="34" charset="0"/>
              </a:rPr>
              <a:t>Formální dělení</a:t>
            </a:r>
          </a:p>
          <a:p>
            <a:r>
              <a:rPr lang="cs-CZ" sz="1400" dirty="0">
                <a:latin typeface="Calibri" panose="020F0502020204030204" pitchFamily="34" charset="0"/>
              </a:rPr>
              <a:t>V genetice živočichů je významný komparativní aspekt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84DB0F-D0C8-FE51-82E2-4BA1EB1FE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C8D24-E96A-45CD-B711-5ADFF488417D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9918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pPr defTabSz="914400">
              <a:spcBef>
                <a:spcPct val="0"/>
              </a:spcBef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88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B55BAF81-3CB3-4F59-8A98-EE861D8119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14A4F726-8C5F-4E99-BD32-FCCC30EE2CD8}" type="slidenum">
              <a:rPr lang="cs-CZ" altLang="en-US" i="0"/>
              <a:pPr algn="r">
                <a:spcBef>
                  <a:spcPct val="0"/>
                </a:spcBef>
              </a:pPr>
              <a:t>32</a:t>
            </a:fld>
            <a:endParaRPr lang="cs-CZ" altLang="en-US" i="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CE271386-C048-4FF1-B25D-313F0A8ED6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CECFC858-9F16-48A9-821C-21F81FC7C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3090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8AEBE3-CA4D-461A-8325-9A6787A33ED5}" type="slidenum">
              <a:rPr lang="cs-CZ" altLang="en-US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45</a:t>
            </a:fld>
            <a:endParaRPr lang="cs-CZ" altLang="en-US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285012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A2681-BAAE-4776-8CC6-B27BA25DBD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0054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7F95F-6D7F-4D3E-9393-B14E556B69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3132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AEA40-73CD-4BE8-BD47-A7DE4A9716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07426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20193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10000" cy="20193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EB751-C202-4E6D-BFE8-4E921955AB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2407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284163"/>
            <a:ext cx="8180388" cy="58118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3EC06-34B4-45F4-B67D-23B8207FA1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30434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BCA5C-1E6F-4AF7-8288-7DFF9B4B99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60526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3810000" cy="20193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5800" y="4076700"/>
            <a:ext cx="3810000" cy="20193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F6E52-7C31-48CB-A8A9-0BE4050ED5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1074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3810000" cy="20193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20193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076700"/>
            <a:ext cx="3810000" cy="20193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076700"/>
            <a:ext cx="3810000" cy="20193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829153-3C32-4B1E-81BF-A07CA1AE92C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535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F4986-6943-4973-AC20-43F2961550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4486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DE941-177B-4219-B620-7A84AB0D93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0000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9B942-4766-4DA3-8CBA-2826935326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4573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75EB4-DAAA-408C-902C-A308C45C4C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48733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F9745-A920-4DBF-9265-718D58F104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9741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073EE-2B09-4E70-8D14-D0258CA3C6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74302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AD548-6D75-4FDC-BDE1-407EBED55D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5571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AF2AD-13D0-4B48-844C-1EE9D9268A2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6979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i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GB" sz="2400" i="0">
              <a:latin typeface="Times New Roman" pitchFamily="18" charset="0"/>
            </a:endParaRPr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GB" sz="2400" i="0">
              <a:latin typeface="Times New Roman" pitchFamily="18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GB" sz="2400" i="0">
              <a:latin typeface="Times New Roman" pitchFamily="18" charset="0"/>
            </a:endParaRPr>
          </a:p>
        </p:txBody>
      </p:sp>
      <p:sp>
        <p:nvSpPr>
          <p:cNvPr id="512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A97D8A5D-4234-45C8-BE91-1ACA230B49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  <p:sldLayoutId id="2147483652" r:id="rId13"/>
    <p:sldLayoutId id="2147483651" r:id="rId14"/>
    <p:sldLayoutId id="2147483650" r:id="rId15"/>
    <p:sldLayoutId id="2147483665" r:id="rId16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9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Genome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mgen.nl/SNP_databases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lygenicpathways.co.uk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51.png"/><Relationship Id="rId5" Type="http://schemas.microsoft.com/office/2007/relationships/hdphoto" Target="../media/hdphoto14.wdp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56.png"/><Relationship Id="rId5" Type="http://schemas.microsoft.com/office/2007/relationships/hdphoto" Target="../media/hdphoto16.wdp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microsoft.com/office/2007/relationships/hdphoto" Target="../media/hdphoto20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22.wdp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6" Type="http://schemas.openxmlformats.org/officeDocument/2006/relationships/image" Target="../media/image67.png"/><Relationship Id="rId5" Type="http://schemas.microsoft.com/office/2007/relationships/hdphoto" Target="../media/hdphoto21.wdp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22.wdp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6" Type="http://schemas.openxmlformats.org/officeDocument/2006/relationships/image" Target="../media/image67.png"/><Relationship Id="rId5" Type="http://schemas.microsoft.com/office/2007/relationships/hdphoto" Target="../media/hdphoto21.wdp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microsoft.com/office/2007/relationships/hdphoto" Target="../media/hdphoto23.wdp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0.xml"/><Relationship Id="rId5" Type="http://schemas.openxmlformats.org/officeDocument/2006/relationships/image" Target="../media/image71.png"/><Relationship Id="rId4" Type="http://schemas.microsoft.com/office/2007/relationships/hdphoto" Target="../media/hdphoto24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Large confetti"/>
          <p:cNvSpPr>
            <a:spLocks noGrp="1" noChangeArrowheads="1"/>
          </p:cNvSpPr>
          <p:nvPr>
            <p:ph type="ctrTitle" idx="4294967295"/>
          </p:nvPr>
        </p:nvSpPr>
        <p:spPr>
          <a:xfrm>
            <a:off x="827584" y="0"/>
            <a:ext cx="8077200" cy="1600200"/>
          </a:xfrm>
          <a:noFill/>
        </p:spPr>
        <p:txBody>
          <a:bodyPr anchor="ctr"/>
          <a:lstStyle/>
          <a:p>
            <a:pPr algn="ctr" eaLnBrk="1" hangingPunct="1"/>
            <a:br>
              <a:rPr lang="cs-CZ" altLang="en-US" sz="4800" b="1" dirty="0">
                <a:solidFill>
                  <a:srgbClr val="003B76"/>
                </a:solidFill>
                <a:latin typeface="Monotype Corsiva" pitchFamily="66" charset="0"/>
              </a:rPr>
            </a:br>
            <a:r>
              <a:rPr lang="cs-CZ" altLang="en-US" sz="4800" b="1" dirty="0">
                <a:solidFill>
                  <a:srgbClr val="800000"/>
                </a:solidFill>
                <a:latin typeface="Monotype Corsiva" pitchFamily="66" charset="0"/>
              </a:rPr>
              <a:t>Klinická genetika</a:t>
            </a:r>
            <a:br>
              <a:rPr lang="cs-CZ" altLang="en-US" sz="4800" b="1" dirty="0">
                <a:solidFill>
                  <a:srgbClr val="800000"/>
                </a:solidFill>
                <a:latin typeface="Monotype Corsiva" pitchFamily="66" charset="0"/>
              </a:rPr>
            </a:br>
            <a:r>
              <a:rPr lang="cs-CZ" altLang="en-US" sz="4800" b="1" dirty="0">
                <a:solidFill>
                  <a:srgbClr val="800000"/>
                </a:solidFill>
                <a:latin typeface="Monotype Corsiva" pitchFamily="66" charset="0"/>
              </a:rPr>
              <a:t>pro mediky</a:t>
            </a:r>
            <a:br>
              <a:rPr lang="cs-CZ" altLang="en-US" sz="4800" b="1" dirty="0">
                <a:solidFill>
                  <a:srgbClr val="800000"/>
                </a:solidFill>
                <a:latin typeface="Monotype Corsiva" pitchFamily="66" charset="0"/>
              </a:rPr>
            </a:br>
            <a:endParaRPr lang="cs-CZ" altLang="en-US" sz="48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9512" y="1700808"/>
            <a:ext cx="8839572" cy="4176464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cs-CZ" altLang="en-US" sz="4800" b="1" dirty="0">
                <a:solidFill>
                  <a:schemeClr val="bg2"/>
                </a:solidFill>
                <a:latin typeface="Arial Narrow" panose="020B0606020202030204" pitchFamily="34" charset="0"/>
              </a:rPr>
              <a:t>Nové trendy v klinické genetice: genomická medicína</a:t>
            </a:r>
          </a:p>
          <a:p>
            <a:pPr marL="0" indent="0" algn="ctr" eaLnBrk="1" hangingPunct="1">
              <a:buFontTx/>
              <a:buNone/>
            </a:pPr>
            <a:r>
              <a:rPr lang="cs-CZ" altLang="en-US" sz="4400" dirty="0">
                <a:solidFill>
                  <a:schemeClr val="bg2"/>
                </a:solidFill>
                <a:latin typeface="Arial Narrow" panose="020B0606020202030204" pitchFamily="34" charset="0"/>
              </a:rPr>
              <a:t>Petr Hořín</a:t>
            </a:r>
            <a:endParaRPr lang="cs-CZ" altLang="en-US" sz="4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cs-CZ" altLang="en-US" sz="2800" i="1" dirty="0">
                <a:solidFill>
                  <a:schemeClr val="bg2"/>
                </a:solidFill>
                <a:latin typeface="Arial Narrow" panose="020B0606020202030204" pitchFamily="34" charset="0"/>
              </a:rPr>
              <a:t>Ústav genetiky FVL VFU Brno, Ceitec VFU</a:t>
            </a:r>
          </a:p>
          <a:p>
            <a:pPr marL="0" indent="0" eaLnBrk="1" hangingPunct="1">
              <a:buFontTx/>
              <a:buNone/>
            </a:pPr>
            <a:r>
              <a:rPr lang="cs-CZ" altLang="en-US" sz="2800" i="1" dirty="0">
                <a:solidFill>
                  <a:schemeClr val="bg2"/>
                </a:solidFill>
                <a:latin typeface="Arial Narrow" panose="020B0606020202030204" pitchFamily="34" charset="0"/>
              </a:rPr>
              <a:t>Ústav lékařské genetiky a genomiky LF MUNI</a:t>
            </a:r>
          </a:p>
          <a:p>
            <a:pPr marL="0" indent="0" eaLnBrk="1" hangingPunct="1">
              <a:buFontTx/>
              <a:buNone/>
            </a:pPr>
            <a:r>
              <a:rPr lang="cs-CZ" altLang="en-US" sz="2800" i="1" dirty="0">
                <a:solidFill>
                  <a:schemeClr val="bg2"/>
                </a:solidFill>
                <a:latin typeface="Arial Narrow" panose="020B0606020202030204" pitchFamily="34" charset="0"/>
              </a:rPr>
              <a:t>Ústav experimentální biologie </a:t>
            </a:r>
            <a:r>
              <a:rPr lang="cs-CZ" altLang="en-US" sz="2800" i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PřF</a:t>
            </a:r>
            <a:r>
              <a:rPr lang="cs-CZ" altLang="en-US" sz="2800" i="1" dirty="0">
                <a:solidFill>
                  <a:schemeClr val="bg2"/>
                </a:solidFill>
                <a:latin typeface="Arial Narrow" panose="020B0606020202030204" pitchFamily="34" charset="0"/>
              </a:rPr>
              <a:t> MUNI</a:t>
            </a:r>
          </a:p>
          <a:p>
            <a:pPr marL="0" indent="0" algn="ctr" eaLnBrk="1" hangingPunct="1">
              <a:buFontTx/>
              <a:buNone/>
            </a:pPr>
            <a:endParaRPr lang="cs-CZ" altLang="en-US" sz="2800" i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marL="0" indent="0" algn="ctr" eaLnBrk="1" hangingPunct="1">
              <a:buFontTx/>
              <a:buNone/>
            </a:pPr>
            <a:endParaRPr lang="cs-CZ" altLang="en-US" sz="2400" dirty="0">
              <a:solidFill>
                <a:schemeClr val="tx2"/>
              </a:solidFill>
              <a:latin typeface="Impact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2E4E7C8-BDD1-C8EE-5993-E28334507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372" y="4005064"/>
            <a:ext cx="2448272" cy="17874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 descr="Large confetti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800000"/>
                </a:solidFill>
                <a:latin typeface="Arial Narrow" pitchFamily="34" charset="0"/>
              </a:rPr>
              <a:t>G</a:t>
            </a:r>
            <a:r>
              <a:rPr lang="cs-CZ" altLang="en-US" sz="4000" dirty="0" err="1">
                <a:solidFill>
                  <a:srgbClr val="800000"/>
                </a:solidFill>
                <a:latin typeface="Arial Narrow" pitchFamily="34" charset="0"/>
              </a:rPr>
              <a:t>enomika</a:t>
            </a:r>
            <a:r>
              <a:rPr lang="cs-CZ" altLang="en-US" sz="4000" dirty="0">
                <a:solidFill>
                  <a:srgbClr val="800000"/>
                </a:solidFill>
                <a:latin typeface="Arial Narrow" pitchFamily="34" charset="0"/>
              </a:rPr>
              <a:t> a holistický přístup:</a:t>
            </a:r>
            <a:br>
              <a:rPr lang="cs-CZ" altLang="en-US" sz="4000" dirty="0">
                <a:solidFill>
                  <a:srgbClr val="800000"/>
                </a:solidFill>
                <a:latin typeface="Arial Narrow" pitchFamily="34" charset="0"/>
              </a:rPr>
            </a:br>
            <a:r>
              <a:rPr lang="cs-CZ" altLang="en-US" sz="4000" dirty="0">
                <a:solidFill>
                  <a:srgbClr val="800000"/>
                </a:solidFill>
                <a:latin typeface="Arial Narrow" pitchFamily="34" charset="0"/>
              </a:rPr>
              <a:t>Genom je víc než souhrn genů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827088" y="1844824"/>
            <a:ext cx="6985272" cy="4032101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cs-CZ" altLang="en-US" sz="1800" dirty="0">
                <a:latin typeface="Arial Narrow" pitchFamily="34" charset="0"/>
              </a:rPr>
              <a:t>     </a:t>
            </a:r>
            <a:r>
              <a:rPr lang="en-GB" altLang="en-US" sz="1800" dirty="0">
                <a:latin typeface="Arial Narrow" pitchFamily="34" charset="0"/>
              </a:rPr>
              <a:t>1atgtgcccgc </a:t>
            </a:r>
            <a:r>
              <a:rPr lang="en-GB" altLang="en-US" sz="1800" dirty="0" err="1">
                <a:latin typeface="Arial Narrow" pitchFamily="34" charset="0"/>
              </a:rPr>
              <a:t>cgcgcggcct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cctccttgtg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gccatcctgg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tcctcctaaa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ccacctggac</a:t>
            </a:r>
            <a:r>
              <a:rPr lang="cs-CZ" altLang="en-US" sz="1800" dirty="0">
                <a:latin typeface="Arial Narrow" pitchFamily="34" charset="0"/>
              </a:rPr>
              <a:t> </a:t>
            </a:r>
            <a:r>
              <a:rPr lang="en-GB" altLang="en-US" sz="1800" dirty="0">
                <a:latin typeface="Arial Narrow" pitchFamily="34" charset="0"/>
              </a:rPr>
              <a:t>61 </a:t>
            </a:r>
            <a:r>
              <a:rPr lang="en-GB" altLang="en-US" sz="1800" dirty="0" err="1">
                <a:latin typeface="Arial Narrow" pitchFamily="34" charset="0"/>
              </a:rPr>
              <a:t>cacctcagtt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tggccaggaa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cctccccaca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gccacaccag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gcccaggaat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gttccagtgc</a:t>
            </a:r>
            <a:r>
              <a:rPr lang="en-GB" altLang="en-US" sz="1800" dirty="0">
                <a:latin typeface="Arial Narrow" pitchFamily="34" charset="0"/>
              </a:rPr>
              <a:t> 121 </a:t>
            </a:r>
            <a:r>
              <a:rPr lang="en-GB" altLang="en-US" sz="1800" dirty="0" err="1">
                <a:latin typeface="Arial Narrow" pitchFamily="34" charset="0"/>
              </a:rPr>
              <a:t>ctcaaccact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cccaaaacct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gctgaggacc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gtcagcaaca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cgcttcagaa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ggccaggcaa</a:t>
            </a:r>
            <a:r>
              <a:rPr lang="en-GB" altLang="en-US" sz="1800" dirty="0">
                <a:latin typeface="Arial Narrow" pitchFamily="34" charset="0"/>
              </a:rPr>
              <a:t> 181 </a:t>
            </a:r>
            <a:r>
              <a:rPr lang="en-GB" altLang="en-US" sz="1800" dirty="0" err="1">
                <a:latin typeface="Arial Narrow" pitchFamily="34" charset="0"/>
              </a:rPr>
              <a:t>accctagaat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tctactcctg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cacttctgaa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gagatcgatc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atgaggatat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cacaaaagac</a:t>
            </a:r>
            <a:r>
              <a:rPr lang="en-GB" altLang="en-US" sz="1800" dirty="0">
                <a:latin typeface="Arial Narrow" pitchFamily="34" charset="0"/>
              </a:rPr>
              <a:t> 241 </a:t>
            </a:r>
            <a:r>
              <a:rPr lang="en-GB" altLang="en-US" sz="1800" dirty="0" err="1">
                <a:latin typeface="Arial Narrow" pitchFamily="34" charset="0"/>
              </a:rPr>
              <a:t>aagagcagca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ccgtggcggc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ctgcctcccc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ctggaactcg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ccccgaacga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gagttgcctg</a:t>
            </a:r>
            <a:r>
              <a:rPr lang="en-GB" altLang="en-US" sz="1800" dirty="0">
                <a:latin typeface="Arial Narrow" pitchFamily="34" charset="0"/>
              </a:rPr>
              <a:t> 301 </a:t>
            </a:r>
            <a:r>
              <a:rPr lang="en-GB" altLang="en-US" sz="1800" dirty="0" err="1">
                <a:latin typeface="Arial Narrow" pitchFamily="34" charset="0"/>
              </a:rPr>
              <a:t>gcttccagag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agatctcttt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cataactaat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gggagttgcc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tgacccccgg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aaaggcctct</a:t>
            </a:r>
            <a:r>
              <a:rPr lang="en-GB" altLang="en-US" sz="1800" dirty="0">
                <a:latin typeface="Arial Narrow" pitchFamily="34" charset="0"/>
              </a:rPr>
              <a:t> 361 </a:t>
            </a:r>
            <a:r>
              <a:rPr lang="en-GB" altLang="en-US" sz="1800" dirty="0" err="1">
                <a:latin typeface="Arial Narrow" pitchFamily="34" charset="0"/>
              </a:rPr>
              <a:t>tctatgatga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cgctgtgcct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tagcagcatc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tatgaggact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tgaagatgta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ccaggtggag</a:t>
            </a:r>
            <a:r>
              <a:rPr lang="en-GB" altLang="en-US" sz="1800" dirty="0">
                <a:latin typeface="Arial Narrow" pitchFamily="34" charset="0"/>
              </a:rPr>
              <a:t> 421 </a:t>
            </a:r>
            <a:r>
              <a:rPr lang="en-GB" altLang="en-US" sz="1800" dirty="0" err="1">
                <a:latin typeface="Arial Narrow" pitchFamily="34" charset="0"/>
              </a:rPr>
              <a:t>ttcaaggcca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tgaatgccaa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gctgttgata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gatcctcaga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ggcagatctt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tctggatgag</a:t>
            </a:r>
            <a:r>
              <a:rPr lang="en-GB" altLang="en-US" sz="1800" dirty="0">
                <a:latin typeface="Arial Narrow" pitchFamily="34" charset="0"/>
              </a:rPr>
              <a:t> 481 </a:t>
            </a:r>
            <a:r>
              <a:rPr lang="en-GB" altLang="en-US" sz="1800" dirty="0" err="1">
                <a:latin typeface="Arial Narrow" pitchFamily="34" charset="0"/>
              </a:rPr>
              <a:t>aacatgctga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cagccattga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caagctgatg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caggccctga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acttcaacag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tgagactgtg</a:t>
            </a:r>
            <a:r>
              <a:rPr lang="en-GB" altLang="en-US" sz="1800" dirty="0">
                <a:latin typeface="Arial Narrow" pitchFamily="34" charset="0"/>
              </a:rPr>
              <a:t> 541 </a:t>
            </a:r>
            <a:r>
              <a:rPr lang="en-GB" altLang="en-US" sz="1800" dirty="0" err="1">
                <a:latin typeface="Arial Narrow" pitchFamily="34" charset="0"/>
              </a:rPr>
              <a:t>ccacaaaagc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cctcccttga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aggactggat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ttttataaaa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ctaaagtcaa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gctctgcatc</a:t>
            </a:r>
            <a:r>
              <a:rPr lang="en-GB" altLang="en-US" sz="1800" dirty="0">
                <a:latin typeface="Arial Narrow" pitchFamily="34" charset="0"/>
              </a:rPr>
              <a:t> 601 </a:t>
            </a:r>
            <a:r>
              <a:rPr lang="en-GB" altLang="en-US" sz="1800" dirty="0" err="1">
                <a:latin typeface="Arial Narrow" pitchFamily="34" charset="0"/>
              </a:rPr>
              <a:t>cttcttcatg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ccttcagaat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ccgcgcagtg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accatcaaca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ggatgatggg</a:t>
            </a:r>
            <a:r>
              <a:rPr lang="en-GB" altLang="en-US" sz="1800" dirty="0">
                <a:latin typeface="Arial Narrow" pitchFamily="34" charset="0"/>
              </a:rPr>
              <a:t> </a:t>
            </a:r>
            <a:r>
              <a:rPr lang="en-GB" altLang="en-US" sz="1800" dirty="0" err="1">
                <a:latin typeface="Arial Narrow" pitchFamily="34" charset="0"/>
              </a:rPr>
              <a:t>ctatctgaat</a:t>
            </a:r>
            <a:r>
              <a:rPr lang="en-GB" altLang="en-US" sz="1800" dirty="0">
                <a:latin typeface="Arial Narrow" pitchFamily="34" charset="0"/>
              </a:rPr>
              <a:t> 661 </a:t>
            </a:r>
            <a:r>
              <a:rPr lang="en-GB" altLang="en-US" sz="1800" dirty="0" err="1">
                <a:latin typeface="Arial Narrow" pitchFamily="34" charset="0"/>
              </a:rPr>
              <a:t>gcttcctaa</a:t>
            </a:r>
            <a:r>
              <a:rPr lang="en-GB" altLang="en-US" sz="1800" dirty="0">
                <a:latin typeface="Arial Narrow" pitchFamily="34" charset="0"/>
              </a:rPr>
              <a:t> </a:t>
            </a:r>
          </a:p>
        </p:txBody>
      </p:sp>
      <p:sp>
        <p:nvSpPr>
          <p:cNvPr id="2" name="Obdélník 1"/>
          <p:cNvSpPr/>
          <p:nvPr/>
        </p:nvSpPr>
        <p:spPr>
          <a:xfrm>
            <a:off x="1974102" y="6040408"/>
            <a:ext cx="3897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Clr>
                <a:srgbClr val="710114"/>
              </a:buClr>
            </a:pPr>
            <a:r>
              <a:rPr lang="cs-CZ" altLang="en-US" b="1" i="0" dirty="0"/>
              <a:t>Strukturní a funkční </a:t>
            </a:r>
            <a:r>
              <a:rPr lang="cs-CZ" altLang="en-US" b="1" i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altLang="en-US" b="1" i="0" u="sng" dirty="0"/>
              <a:t>notace</a:t>
            </a:r>
            <a:r>
              <a:rPr lang="cs-CZ" altLang="en-US" b="1" i="0" dirty="0"/>
              <a:t> genomu</a:t>
            </a:r>
          </a:p>
        </p:txBody>
      </p:sp>
    </p:spTree>
    <p:extLst>
      <p:ext uri="{BB962C8B-B14F-4D97-AF65-F5344CB8AC3E}">
        <p14:creationId xmlns:p14="http://schemas.microsoft.com/office/powerpoint/2010/main" val="357620597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cs-CZ" sz="4800">
                <a:solidFill>
                  <a:srgbClr val="993300"/>
                </a:solidFill>
                <a:latin typeface="Arial Narrow" pitchFamily="34" charset="0"/>
              </a:rPr>
              <a:t>Postgenomic era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8313" y="2708275"/>
            <a:ext cx="8496300" cy="3416320"/>
          </a:xfrm>
          <a:prstGeom prst="rect">
            <a:avLst/>
          </a:prstGeom>
          <a:noFill/>
          <a:ln w="9525">
            <a:solidFill>
              <a:srgbClr val="7101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710114"/>
              </a:buClr>
              <a:buSzTx/>
              <a:buFont typeface="Wingdings" pitchFamily="2" charset="2"/>
              <a:buNone/>
            </a:pPr>
            <a:r>
              <a:rPr lang="cs-CZ" altLang="cs-CZ" sz="4000" b="1" dirty="0">
                <a:solidFill>
                  <a:srgbClr val="000066"/>
                </a:solidFill>
                <a:latin typeface="Arial Narrow" pitchFamily="34" charset="0"/>
              </a:rPr>
              <a:t>Kompletní sekvence lidského genomu (</a:t>
            </a:r>
            <a:r>
              <a:rPr lang="cs-CZ" altLang="cs-CZ" sz="4000" b="1" dirty="0" err="1">
                <a:solidFill>
                  <a:srgbClr val="000066"/>
                </a:solidFill>
                <a:latin typeface="Arial Narrow" pitchFamily="34" charset="0"/>
              </a:rPr>
              <a:t>Human</a:t>
            </a:r>
            <a:r>
              <a:rPr lang="cs-CZ" altLang="cs-CZ" sz="4000" b="1" dirty="0">
                <a:solidFill>
                  <a:srgbClr val="000066"/>
                </a:solidFill>
                <a:latin typeface="Arial Narrow" pitchFamily="34" charset="0"/>
              </a:rPr>
              <a:t> genome </a:t>
            </a:r>
            <a:r>
              <a:rPr lang="cs-CZ" altLang="cs-CZ" sz="4000" b="1" dirty="0" err="1">
                <a:solidFill>
                  <a:srgbClr val="000066"/>
                </a:solidFill>
                <a:latin typeface="Arial Narrow" pitchFamily="34" charset="0"/>
              </a:rPr>
              <a:t>project</a:t>
            </a:r>
            <a:r>
              <a:rPr lang="cs-CZ" altLang="cs-CZ" sz="4000" b="1" dirty="0">
                <a:solidFill>
                  <a:srgbClr val="000066"/>
                </a:solidFill>
                <a:latin typeface="Arial Narrow" pitchFamily="34" charset="0"/>
              </a:rPr>
              <a:t> 2001)</a:t>
            </a:r>
          </a:p>
          <a:p>
            <a:pPr algn="ctr" eaLnBrk="1" hangingPunct="1">
              <a:spcBef>
                <a:spcPct val="0"/>
              </a:spcBef>
              <a:buClr>
                <a:srgbClr val="710114"/>
              </a:buClr>
              <a:buSzTx/>
              <a:buFont typeface="Wingdings" pitchFamily="2" charset="2"/>
              <a:buNone/>
            </a:pPr>
            <a:r>
              <a:rPr lang="cs-CZ" altLang="cs-CZ" sz="2400" b="1" dirty="0">
                <a:hlinkClick r:id="rId3"/>
              </a:rPr>
              <a:t>http://www.ncbi.nlm.nih.gov/Genomes/</a:t>
            </a:r>
            <a:endParaRPr lang="en-US" altLang="cs-CZ" sz="2400" b="1" dirty="0"/>
          </a:p>
          <a:p>
            <a:pPr algn="ctr" eaLnBrk="1" hangingPunct="1">
              <a:spcBef>
                <a:spcPct val="0"/>
              </a:spcBef>
              <a:buClr>
                <a:srgbClr val="710114"/>
              </a:buClr>
              <a:buSzTx/>
              <a:buFont typeface="Wingdings" pitchFamily="2" charset="2"/>
              <a:buNone/>
            </a:pPr>
            <a:endParaRPr lang="en-US" altLang="cs-CZ" sz="2400" b="1" dirty="0"/>
          </a:p>
          <a:p>
            <a:pPr algn="ctr" eaLnBrk="1" hangingPunct="1">
              <a:spcBef>
                <a:spcPct val="0"/>
              </a:spcBef>
              <a:buClr>
                <a:srgbClr val="710114"/>
              </a:buClr>
              <a:buSzTx/>
              <a:buFont typeface="Wingdings" pitchFamily="2" charset="2"/>
              <a:buNone/>
            </a:pPr>
            <a:r>
              <a:rPr lang="cs-CZ" altLang="cs-CZ" sz="4400" b="1" u="sng" dirty="0">
                <a:solidFill>
                  <a:srgbClr val="CC3300"/>
                </a:solidFill>
                <a:latin typeface="Arial Narrow" pitchFamily="34" charset="0"/>
              </a:rPr>
              <a:t>Anotace genomu</a:t>
            </a:r>
          </a:p>
          <a:p>
            <a:pPr algn="ctr" eaLnBrk="1" hangingPunct="1">
              <a:spcBef>
                <a:spcPct val="0"/>
              </a:spcBef>
              <a:buClr>
                <a:srgbClr val="710114"/>
              </a:buClr>
              <a:buSzTx/>
              <a:buFont typeface="Wingdings" pitchFamily="2" charset="2"/>
              <a:buNone/>
            </a:pPr>
            <a:endParaRPr lang="cs-CZ" altLang="cs-CZ" sz="4400" b="1" u="sng" dirty="0">
              <a:solidFill>
                <a:srgbClr val="CC33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22066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426224" y="332656"/>
            <a:ext cx="6762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CC"/>
                    </a:gs>
                    <a:gs pos="50000">
                      <a:srgbClr val="76765E"/>
                    </a:gs>
                    <a:gs pos="100000">
                      <a:srgbClr val="FFFFCC"/>
                    </a:gs>
                  </a:gsLst>
                  <a:lin ang="5400000" scaled="1"/>
                </a:gra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cs-CZ" altLang="cs-CZ" sz="6000" dirty="0">
                <a:solidFill>
                  <a:srgbClr val="993300"/>
                </a:solidFill>
                <a:latin typeface="Arial Narrow" panose="020B0606020202030204" pitchFamily="34" charset="0"/>
              </a:rPr>
              <a:t>Sekvenování dnes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03350" y="2133600"/>
            <a:ext cx="676275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CC"/>
                    </a:gs>
                    <a:gs pos="50000">
                      <a:srgbClr val="76765E"/>
                    </a:gs>
                    <a:gs pos="100000">
                      <a:srgbClr val="FFFFCC"/>
                    </a:gs>
                  </a:gsLst>
                  <a:lin ang="5400000" scaled="1"/>
                </a:gra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cs-CZ" sz="4000" dirty="0">
                <a:solidFill>
                  <a:srgbClr val="000066"/>
                </a:solidFill>
                <a:latin typeface="Arial Narrow" panose="020B0606020202030204" pitchFamily="34" charset="0"/>
              </a:rPr>
              <a:t>DNA </a:t>
            </a:r>
            <a:r>
              <a:rPr lang="cs-CZ" altLang="cs-CZ" sz="40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Sanger</a:t>
            </a:r>
            <a:r>
              <a:rPr lang="cs-CZ" altLang="cs-CZ" sz="4000" dirty="0">
                <a:solidFill>
                  <a:srgbClr val="000066"/>
                </a:solidFill>
                <a:latin typeface="Arial Narrow" panose="020B0606020202030204" pitchFamily="34" charset="0"/>
              </a:rPr>
              <a:t> (</a:t>
            </a:r>
            <a:r>
              <a:rPr lang="cs-CZ" altLang="cs-CZ" sz="4000" i="1" dirty="0">
                <a:solidFill>
                  <a:srgbClr val="000066"/>
                </a:solidFill>
                <a:latin typeface="Arial Narrow" panose="020B0606020202030204" pitchFamily="34" charset="0"/>
              </a:rPr>
              <a:t>1-2 </a:t>
            </a:r>
            <a:r>
              <a:rPr lang="cs-CZ" altLang="cs-CZ" sz="4000" i="1" dirty="0" err="1">
                <a:solidFill>
                  <a:srgbClr val="000066"/>
                </a:solidFill>
                <a:latin typeface="Arial Narrow" panose="020B0606020202030204" pitchFamily="34" charset="0"/>
              </a:rPr>
              <a:t>kb</a:t>
            </a:r>
            <a:r>
              <a:rPr lang="cs-CZ" altLang="cs-CZ" sz="4000" dirty="0">
                <a:solidFill>
                  <a:srgbClr val="000066"/>
                </a:solidFill>
                <a:latin typeface="Arial Narrow" panose="020B0606020202030204" pitchFamily="34" charset="0"/>
              </a:rPr>
              <a:t>)</a:t>
            </a:r>
          </a:p>
          <a:p>
            <a:pPr marL="571500" indent="-571500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cs-CZ" sz="4000" dirty="0">
                <a:solidFill>
                  <a:srgbClr val="000066"/>
                </a:solidFill>
                <a:latin typeface="Arial Narrow" panose="020B0606020202030204" pitchFamily="34" charset="0"/>
              </a:rPr>
              <a:t>DNA NGS (</a:t>
            </a:r>
            <a:r>
              <a:rPr lang="cs-CZ" altLang="cs-CZ" sz="4000" i="1" dirty="0">
                <a:solidFill>
                  <a:srgbClr val="000066"/>
                </a:solidFill>
                <a:latin typeface="Arial Narrow" panose="020B0606020202030204" pitchFamily="34" charset="0"/>
              </a:rPr>
              <a:t>až celé genomy</a:t>
            </a:r>
            <a:r>
              <a:rPr lang="cs-CZ" altLang="cs-CZ" sz="4000" dirty="0">
                <a:solidFill>
                  <a:srgbClr val="000066"/>
                </a:solidFill>
                <a:latin typeface="Arial Narrow" panose="020B0606020202030204" pitchFamily="34" charset="0"/>
              </a:rPr>
              <a:t>)</a:t>
            </a:r>
          </a:p>
          <a:p>
            <a:pPr marL="571500" indent="-571500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cs-CZ" sz="4000" dirty="0">
                <a:solidFill>
                  <a:srgbClr val="000066"/>
                </a:solidFill>
                <a:latin typeface="Arial Narrow" panose="020B0606020202030204" pitchFamily="34" charset="0"/>
              </a:rPr>
              <a:t>DNA NGS LR: „</a:t>
            </a:r>
            <a:r>
              <a:rPr lang="cs-CZ" altLang="cs-CZ" sz="40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HiFi</a:t>
            </a:r>
            <a:r>
              <a:rPr lang="cs-CZ" altLang="cs-CZ" sz="4000" dirty="0">
                <a:solidFill>
                  <a:srgbClr val="000066"/>
                </a:solidFill>
                <a:latin typeface="Arial Narrow" panose="020B0606020202030204" pitchFamily="34" charset="0"/>
              </a:rPr>
              <a:t>“ (</a:t>
            </a:r>
            <a:r>
              <a:rPr lang="cs-CZ" altLang="cs-CZ" sz="4000" i="1" dirty="0">
                <a:solidFill>
                  <a:srgbClr val="000066"/>
                </a:solidFill>
                <a:latin typeface="Arial Narrow" panose="020B0606020202030204" pitchFamily="34" charset="0"/>
              </a:rPr>
              <a:t>50 </a:t>
            </a:r>
            <a:r>
              <a:rPr lang="cs-CZ" altLang="cs-CZ" sz="4000" i="1" dirty="0" err="1">
                <a:solidFill>
                  <a:srgbClr val="000066"/>
                </a:solidFill>
                <a:latin typeface="Arial Narrow" panose="020B0606020202030204" pitchFamily="34" charset="0"/>
              </a:rPr>
              <a:t>kb</a:t>
            </a:r>
            <a:r>
              <a:rPr lang="cs-CZ" altLang="cs-CZ" sz="4000" dirty="0">
                <a:solidFill>
                  <a:srgbClr val="000066"/>
                </a:solidFill>
                <a:latin typeface="Arial Narrow" panose="020B0606020202030204" pitchFamily="34" charset="0"/>
              </a:rPr>
              <a:t>)</a:t>
            </a:r>
          </a:p>
          <a:p>
            <a:pPr marL="571500" indent="-571500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cs-CZ" sz="4000" u="sng" dirty="0">
                <a:solidFill>
                  <a:srgbClr val="000066"/>
                </a:solidFill>
                <a:latin typeface="Arial Narrow" panose="020B0606020202030204" pitchFamily="34" charset="0"/>
              </a:rPr>
              <a:t>DNA </a:t>
            </a:r>
            <a:r>
              <a:rPr lang="cs-CZ" altLang="cs-CZ" sz="4000" u="sng" dirty="0" err="1">
                <a:solidFill>
                  <a:srgbClr val="000066"/>
                </a:solidFill>
                <a:latin typeface="Arial Narrow" panose="020B0606020202030204" pitchFamily="34" charset="0"/>
              </a:rPr>
              <a:t>exom</a:t>
            </a:r>
            <a:endParaRPr lang="cs-CZ" altLang="cs-CZ" sz="4000" u="sng" dirty="0">
              <a:solidFill>
                <a:srgbClr val="000066"/>
              </a:solidFill>
              <a:latin typeface="Arial Narrow" panose="020B0606020202030204" pitchFamily="34" charset="0"/>
            </a:endParaRPr>
          </a:p>
          <a:p>
            <a:pPr marL="571500" indent="-571500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cs-CZ" sz="4000" dirty="0">
                <a:solidFill>
                  <a:srgbClr val="000066"/>
                </a:solidFill>
                <a:latin typeface="Arial Narrow" panose="020B0606020202030204" pitchFamily="34" charset="0"/>
              </a:rPr>
              <a:t>RNA </a:t>
            </a:r>
            <a:r>
              <a:rPr lang="cs-CZ" altLang="cs-CZ" sz="40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Iso</a:t>
            </a:r>
            <a:r>
              <a:rPr lang="cs-CZ" altLang="cs-CZ" sz="4000" dirty="0">
                <a:solidFill>
                  <a:srgbClr val="0000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40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seq</a:t>
            </a:r>
            <a:r>
              <a:rPr lang="cs-CZ" altLang="cs-CZ" sz="4000" dirty="0">
                <a:solidFill>
                  <a:srgbClr val="000066"/>
                </a:solidFill>
                <a:latin typeface="Arial Narrow" panose="020B0606020202030204" pitchFamily="34" charset="0"/>
              </a:rPr>
              <a:t>: </a:t>
            </a:r>
            <a:r>
              <a:rPr lang="en-US" altLang="cs-CZ" sz="4000" i="1" dirty="0">
                <a:solidFill>
                  <a:srgbClr val="000066"/>
                </a:solidFill>
                <a:latin typeface="Arial Narrow" panose="020B0606020202030204" pitchFamily="34" charset="0"/>
              </a:rPr>
              <a:t>full-length cDNA</a:t>
            </a:r>
            <a:r>
              <a:rPr lang="cs-CZ" altLang="cs-CZ" sz="4000" i="1" dirty="0">
                <a:solidFill>
                  <a:srgbClr val="000066"/>
                </a:solidFill>
                <a:latin typeface="Arial Narrow" panose="020B0606020202030204" pitchFamily="34" charset="0"/>
              </a:rPr>
              <a:t>, </a:t>
            </a:r>
            <a:r>
              <a:rPr lang="en-US" altLang="cs-CZ" sz="4000" i="1" dirty="0">
                <a:solidFill>
                  <a:srgbClr val="000066"/>
                </a:solidFill>
                <a:latin typeface="Arial Narrow" panose="020B0606020202030204" pitchFamily="34" charset="0"/>
              </a:rPr>
              <a:t>PacBio SMRT</a:t>
            </a:r>
            <a:r>
              <a:rPr lang="cs-CZ" altLang="cs-CZ" sz="4000" i="1" dirty="0">
                <a:solidFill>
                  <a:srgbClr val="000066"/>
                </a:solidFill>
                <a:latin typeface="Arial Narrow" panose="020B0606020202030204" pitchFamily="34" charset="0"/>
              </a:rPr>
              <a:t> sekvenování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32441-5B59-51D5-4543-0520CFC6F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descr="Large confetti">
            <a:extLst>
              <a:ext uri="{FF2B5EF4-FFF2-40B4-BE49-F238E27FC236}">
                <a16:creationId xmlns:a16="http://schemas.microsoft.com/office/drawing/2014/main" id="{8B5FABD8-B476-4AB9-D270-A36EBB9757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915400" cy="1143000"/>
          </a:xfrm>
        </p:spPr>
        <p:txBody>
          <a:bodyPr/>
          <a:lstStyle/>
          <a:p>
            <a:pPr algn="ctr" eaLnBrk="1" hangingPunct="1"/>
            <a:r>
              <a:rPr lang="cs-CZ" altLang="cs-CZ" sz="4000" dirty="0">
                <a:solidFill>
                  <a:srgbClr val="993300"/>
                </a:solidFill>
                <a:latin typeface="Arial Narrow" panose="020B0606020202030204" pitchFamily="34" charset="0"/>
              </a:rPr>
              <a:t>Nová genomika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234BC4DD-89DE-4E70-7516-73E850C5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905000"/>
            <a:ext cx="5746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bg2"/>
              </a:buClr>
              <a:buSzTx/>
              <a:buFont typeface="Wingdings" panose="05000000000000000000" pitchFamily="2" charset="2"/>
              <a:buNone/>
            </a:pPr>
            <a:endParaRPr lang="en-US" altLang="en-US" sz="2800">
              <a:solidFill>
                <a:srgbClr val="003B76"/>
              </a:solidFill>
              <a:cs typeface="Arial" panose="020B0604020202020204" pitchFamily="34" charset="0"/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B96D0885-7DEA-2178-3BCA-221867869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2860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10245" name="Text Box 6">
            <a:extLst>
              <a:ext uri="{FF2B5EF4-FFF2-40B4-BE49-F238E27FC236}">
                <a16:creationId xmlns:a16="http://schemas.microsoft.com/office/drawing/2014/main" id="{9B1516E8-DEC2-BFCE-D15A-5E98ECD5C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92" y="2564904"/>
            <a:ext cx="808781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buClr>
                <a:schemeClr val="bg2"/>
              </a:buClr>
              <a:buSzTx/>
              <a:buFont typeface="Wingdings" panose="05000000000000000000" pitchFamily="2" charset="2"/>
              <a:buChar char="ü"/>
            </a:pPr>
            <a:r>
              <a:rPr lang="cs-CZ" altLang="en-US" sz="5400" dirty="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T2T genome(s)</a:t>
            </a:r>
          </a:p>
          <a:p>
            <a:pPr marL="571500" indent="-571500" eaLnBrk="1" hangingPunct="1">
              <a:spcBef>
                <a:spcPct val="0"/>
              </a:spcBef>
              <a:buClr>
                <a:schemeClr val="bg2"/>
              </a:buClr>
              <a:buSzTx/>
              <a:buFont typeface="Wingdings" panose="05000000000000000000" pitchFamily="2" charset="2"/>
              <a:buChar char="ü"/>
            </a:pPr>
            <a:r>
              <a:rPr lang="cs-CZ" altLang="en-US" sz="5400" dirty="0" err="1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Multi</a:t>
            </a:r>
            <a:r>
              <a:rPr lang="cs-CZ" altLang="en-US" sz="5400" dirty="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cs-CZ" altLang="en-US" sz="5400" dirty="0" err="1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omics</a:t>
            </a:r>
            <a:endParaRPr lang="cs-CZ" altLang="en-US" sz="5400" dirty="0">
              <a:solidFill>
                <a:srgbClr val="00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571500" indent="-571500" eaLnBrk="1" hangingPunct="1">
              <a:spcBef>
                <a:spcPct val="0"/>
              </a:spcBef>
              <a:buClr>
                <a:schemeClr val="bg2"/>
              </a:buClr>
              <a:buSzTx/>
              <a:buFont typeface="Wingdings" panose="05000000000000000000" pitchFamily="2" charset="2"/>
              <a:buChar char="ü"/>
            </a:pPr>
            <a:r>
              <a:rPr lang="cs-CZ" altLang="en-US" sz="5400" dirty="0" err="1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Pangenomics</a:t>
            </a:r>
            <a:r>
              <a:rPr lang="cs-CZ" altLang="en-US" sz="5400" dirty="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cs-CZ" altLang="en-US" sz="5400" dirty="0" err="1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pangenomes</a:t>
            </a:r>
            <a:endParaRPr lang="cs-CZ" altLang="en-US" sz="5400" dirty="0">
              <a:solidFill>
                <a:srgbClr val="00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83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49E51-06B4-E35D-0E0A-94E5F68FC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descr="Large confetti">
            <a:extLst>
              <a:ext uri="{FF2B5EF4-FFF2-40B4-BE49-F238E27FC236}">
                <a16:creationId xmlns:a16="http://schemas.microsoft.com/office/drawing/2014/main" id="{49525491-FC6B-A3CC-354A-628610EE94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915400" cy="1143000"/>
          </a:xfrm>
        </p:spPr>
        <p:txBody>
          <a:bodyPr/>
          <a:lstStyle/>
          <a:p>
            <a:pPr algn="ctr" eaLnBrk="1" hangingPunct="1"/>
            <a:r>
              <a:rPr lang="cs-CZ" altLang="cs-CZ" sz="4000" dirty="0" err="1">
                <a:solidFill>
                  <a:srgbClr val="993300"/>
                </a:solidFill>
                <a:latin typeface="Arial Narrow" panose="020B0606020202030204" pitchFamily="34" charset="0"/>
              </a:rPr>
              <a:t>Multiomics</a:t>
            </a:r>
            <a:endParaRPr lang="cs-CZ" altLang="cs-CZ" sz="4000" dirty="0">
              <a:solidFill>
                <a:srgbClr val="993300"/>
              </a:solidFill>
              <a:latin typeface="Arial Narrow" panose="020B0606020202030204" pitchFamily="34" charset="0"/>
            </a:endParaRP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3BDDA54F-5D25-756F-A1B4-06825B11C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905000"/>
            <a:ext cx="5746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bg2"/>
              </a:buClr>
              <a:buSzTx/>
              <a:buFont typeface="Wingdings" panose="05000000000000000000" pitchFamily="2" charset="2"/>
              <a:buNone/>
            </a:pPr>
            <a:endParaRPr lang="en-US" altLang="en-US" sz="2800">
              <a:solidFill>
                <a:srgbClr val="003B76"/>
              </a:solidFill>
              <a:cs typeface="Arial" panose="020B0604020202020204" pitchFamily="34" charset="0"/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24AE0153-29A3-D84F-D3CF-B4EC1ABEA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2860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495CE1C-AAA5-F764-C870-D745F6CE5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1" y="1905001"/>
            <a:ext cx="6205353" cy="42603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269AC0C-15D3-C6FC-81FB-E04FF8A0AF35}"/>
              </a:ext>
            </a:extLst>
          </p:cNvPr>
          <p:cNvSpPr txBox="1"/>
          <p:nvPr/>
        </p:nvSpPr>
        <p:spPr>
          <a:xfrm>
            <a:off x="5652120" y="6165304"/>
            <a:ext cx="3491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https://doi.org/10.3389/fcell.2018.00028</a:t>
            </a:r>
          </a:p>
        </p:txBody>
      </p:sp>
    </p:spTree>
    <p:extLst>
      <p:ext uri="{BB962C8B-B14F-4D97-AF65-F5344CB8AC3E}">
        <p14:creationId xmlns:p14="http://schemas.microsoft.com/office/powerpoint/2010/main" val="2431889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229D0-E2BE-2733-275E-8FF7938FB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descr="Large confetti">
            <a:extLst>
              <a:ext uri="{FF2B5EF4-FFF2-40B4-BE49-F238E27FC236}">
                <a16:creationId xmlns:a16="http://schemas.microsoft.com/office/drawing/2014/main" id="{17C0278F-1E39-2F24-FDAE-1839BD43F4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84163"/>
            <a:ext cx="7848600" cy="11430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993300"/>
                </a:solidFill>
                <a:latin typeface="Arial Narrow" panose="020B0606020202030204" pitchFamily="34" charset="0"/>
              </a:rPr>
              <a:t>Multiomics: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CB9E3C29-3766-FD05-BAA3-BCF14453A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2465166"/>
            <a:ext cx="312508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742950" indent="-742950"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  <a:defRPr/>
            </a:pPr>
            <a:r>
              <a:rPr lang="cs-CZ" altLang="en-US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Genom</a:t>
            </a:r>
          </a:p>
          <a:p>
            <a:pPr marL="742950" indent="-742950"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  <a:defRPr/>
            </a:pPr>
            <a:r>
              <a:rPr lang="cs-CZ" altLang="en-US" sz="3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Epigenom</a:t>
            </a:r>
            <a:endParaRPr lang="cs-CZ" altLang="en-US" sz="3600" i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742950" indent="-742950"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  <a:defRPr/>
            </a:pPr>
            <a:r>
              <a:rPr lang="cs-CZ" altLang="en-US" sz="3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Transkriptom</a:t>
            </a:r>
            <a:endParaRPr lang="cs-CZ" altLang="en-US" sz="3600" i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742950" indent="-742950"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  <a:defRPr/>
            </a:pPr>
            <a:r>
              <a:rPr lang="cs-CZ" altLang="en-US" sz="3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Proteom</a:t>
            </a:r>
            <a:endParaRPr lang="cs-CZ" altLang="en-US" sz="3600" i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742950" indent="-742950"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  <a:defRPr/>
            </a:pPr>
            <a:r>
              <a:rPr lang="cs-CZ" altLang="en-US" sz="3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Metabolome</a:t>
            </a:r>
            <a:endParaRPr lang="cs-CZ" altLang="en-US" sz="3600" i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742950" indent="-742950"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  <a:defRPr/>
            </a:pPr>
            <a:r>
              <a:rPr lang="cs-CZ" altLang="en-US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Mikrobiom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1BB1569-36F9-7E04-64A4-352B72B3B79F}"/>
              </a:ext>
            </a:extLst>
          </p:cNvPr>
          <p:cNvSpPr txBox="1"/>
          <p:nvPr/>
        </p:nvSpPr>
        <p:spPr>
          <a:xfrm>
            <a:off x="755576" y="1772816"/>
            <a:ext cx="7039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anose="020B0604020202020204" pitchFamily="34" charset="0"/>
                <a:cs typeface="Arial" panose="020B0604020202020204" pitchFamily="34" charset="0"/>
              </a:rPr>
              <a:t>Nemoc definována na všech úrovních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CF73F4E-E661-4C2A-F46B-BD8A85C9A4DB}"/>
              </a:ext>
            </a:extLst>
          </p:cNvPr>
          <p:cNvSpPr txBox="1"/>
          <p:nvPr/>
        </p:nvSpPr>
        <p:spPr>
          <a:xfrm>
            <a:off x="665321" y="5989062"/>
            <a:ext cx="781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anose="020B0604020202020204" pitchFamily="34" charset="0"/>
                <a:cs typeface="Arial" panose="020B0604020202020204" pitchFamily="34" charset="0"/>
              </a:rPr>
              <a:t>Regulační okruhy u komplexních fenotypů</a:t>
            </a:r>
          </a:p>
        </p:txBody>
      </p:sp>
    </p:spTree>
    <p:extLst>
      <p:ext uri="{BB962C8B-B14F-4D97-AF65-F5344CB8AC3E}">
        <p14:creationId xmlns:p14="http://schemas.microsoft.com/office/powerpoint/2010/main" val="10154048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49B90-D032-1679-63B4-E90177178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descr="Large confetti">
            <a:extLst>
              <a:ext uri="{FF2B5EF4-FFF2-40B4-BE49-F238E27FC236}">
                <a16:creationId xmlns:a16="http://schemas.microsoft.com/office/drawing/2014/main" id="{C3747E8D-F2A1-C8B7-257B-9D68263F45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915400" cy="1143000"/>
          </a:xfrm>
        </p:spPr>
        <p:txBody>
          <a:bodyPr/>
          <a:lstStyle/>
          <a:p>
            <a:pPr algn="ctr" eaLnBrk="1" hangingPunct="1"/>
            <a:r>
              <a:rPr lang="cs-CZ" altLang="cs-CZ" sz="4000" dirty="0" err="1">
                <a:solidFill>
                  <a:srgbClr val="993300"/>
                </a:solidFill>
                <a:latin typeface="Arial Narrow" panose="020B0606020202030204" pitchFamily="34" charset="0"/>
              </a:rPr>
              <a:t>Pangenomes</a:t>
            </a:r>
            <a:endParaRPr lang="cs-CZ" altLang="cs-CZ" sz="4000" dirty="0">
              <a:solidFill>
                <a:srgbClr val="993300"/>
              </a:solidFill>
              <a:latin typeface="Arial Narrow" panose="020B0606020202030204" pitchFamily="34" charset="0"/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B43A6BFA-C3B3-43AB-8DF8-25F11ECB8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2860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F8C20B-A772-0969-DA35-D22764D8A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616" y="1700808"/>
            <a:ext cx="7173614" cy="481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8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 descr="Large confetti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lnSpc>
                <a:spcPct val="130000"/>
              </a:lnSpc>
            </a:pPr>
            <a:br>
              <a:rPr lang="cs-CZ" altLang="en-US" sz="6600" b="1"/>
            </a:br>
            <a:r>
              <a:rPr lang="cs-CZ" altLang="en-US" sz="6600" b="1"/>
              <a:t> </a:t>
            </a:r>
            <a:br>
              <a:rPr lang="cs-CZ" altLang="en-US" sz="6600" b="1"/>
            </a:br>
            <a:endParaRPr lang="cs-CZ" altLang="en-US" sz="4000" b="1"/>
          </a:p>
        </p:txBody>
      </p:sp>
      <p:sp>
        <p:nvSpPr>
          <p:cNvPr id="10342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9592" y="407988"/>
            <a:ext cx="7199399" cy="1019175"/>
          </a:xfrm>
          <a:noFill/>
          <a:ln>
            <a:noFill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400" dirty="0">
                <a:solidFill>
                  <a:srgbClr val="800000"/>
                </a:solidFill>
                <a:latin typeface="Arial Narrow" pitchFamily="34" charset="0"/>
              </a:rPr>
              <a:t>Microbiome and immunogenome</a:t>
            </a:r>
            <a:endParaRPr lang="cs-CZ" altLang="en-US" sz="2800" dirty="0">
              <a:solidFill>
                <a:srgbClr val="8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5" name="Group 20"/>
          <p:cNvGrpSpPr>
            <a:grpSpLocks noChangeAspect="1"/>
          </p:cNvGrpSpPr>
          <p:nvPr/>
        </p:nvGrpSpPr>
        <p:grpSpPr bwMode="auto">
          <a:xfrm>
            <a:off x="6588224" y="1831692"/>
            <a:ext cx="2087550" cy="3620029"/>
            <a:chOff x="1669" y="60"/>
            <a:chExt cx="2422" cy="4200"/>
          </a:xfrm>
        </p:grpSpPr>
        <p:sp>
          <p:nvSpPr>
            <p:cNvPr id="1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1669" y="60"/>
              <a:ext cx="2422" cy="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421" name="Picture 2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" y="60"/>
              <a:ext cx="2426" cy="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24"/>
          <p:cNvGrpSpPr>
            <a:grpSpLocks noChangeAspect="1"/>
          </p:cNvGrpSpPr>
          <p:nvPr/>
        </p:nvGrpSpPr>
        <p:grpSpPr bwMode="auto">
          <a:xfrm>
            <a:off x="6372200" y="5556046"/>
            <a:ext cx="2693814" cy="793018"/>
            <a:chOff x="458" y="1447"/>
            <a:chExt cx="4844" cy="1426"/>
          </a:xfrm>
        </p:grpSpPr>
        <p:sp>
          <p:nvSpPr>
            <p:cNvPr id="20" name="AutoShape 23"/>
            <p:cNvSpPr>
              <a:spLocks noChangeAspect="1" noChangeArrowheads="1" noTextEdit="1"/>
            </p:cNvSpPr>
            <p:nvPr/>
          </p:nvSpPr>
          <p:spPr bwMode="auto">
            <a:xfrm>
              <a:off x="458" y="1447"/>
              <a:ext cx="4844" cy="1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425" name="Picture 2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" y="1447"/>
              <a:ext cx="4848" cy="1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8"/>
          <p:cNvGrpSpPr>
            <a:grpSpLocks noChangeAspect="1"/>
          </p:cNvGrpSpPr>
          <p:nvPr/>
        </p:nvGrpSpPr>
        <p:grpSpPr bwMode="auto">
          <a:xfrm>
            <a:off x="107503" y="1831692"/>
            <a:ext cx="6225681" cy="4426816"/>
            <a:chOff x="402" y="398"/>
            <a:chExt cx="4956" cy="3524"/>
          </a:xfrm>
        </p:grpSpPr>
        <p:sp>
          <p:nvSpPr>
            <p:cNvPr id="23" name="AutoShape 27"/>
            <p:cNvSpPr>
              <a:spLocks noChangeAspect="1" noChangeArrowheads="1" noTextEdit="1"/>
            </p:cNvSpPr>
            <p:nvPr/>
          </p:nvSpPr>
          <p:spPr bwMode="auto">
            <a:xfrm>
              <a:off x="402" y="398"/>
              <a:ext cx="4956" cy="3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429" name="Picture 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" y="398"/>
              <a:ext cx="4960" cy="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638302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Large confetti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>
              <a:lnSpc>
                <a:spcPct val="130000"/>
              </a:lnSpc>
            </a:pPr>
            <a:br>
              <a:rPr lang="cs-CZ" altLang="en-US" sz="6600" b="1"/>
            </a:br>
            <a:r>
              <a:rPr lang="cs-CZ" altLang="en-US" sz="6600" b="1"/>
              <a:t> </a:t>
            </a:r>
            <a:br>
              <a:rPr lang="cs-CZ" altLang="en-US" sz="6600" b="1"/>
            </a:br>
            <a:endParaRPr lang="cs-CZ" altLang="en-US" sz="4000" b="1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9592" y="0"/>
            <a:ext cx="8137277" cy="1556792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en-US" sz="4400" dirty="0">
                <a:solidFill>
                  <a:srgbClr val="710114"/>
                </a:solidFill>
                <a:latin typeface="Arial Narrow" panose="020B0606020202030204" pitchFamily="34" charset="0"/>
              </a:rPr>
              <a:t>Nemoc:</a:t>
            </a:r>
          </a:p>
          <a:p>
            <a:pPr algn="ctr" eaLnBrk="1" hangingPunct="1">
              <a:buFontTx/>
              <a:buNone/>
            </a:pPr>
            <a:r>
              <a:rPr lang="pl-PL" altLang="en-US" sz="4400" dirty="0">
                <a:solidFill>
                  <a:srgbClr val="710114"/>
                </a:solidFill>
                <a:latin typeface="Arial Narrow" panose="020B0606020202030204" pitchFamily="34" charset="0"/>
              </a:rPr>
              <a:t>reakce organismu na patogenní noxu</a:t>
            </a:r>
          </a:p>
          <a:p>
            <a:pPr algn="ctr" eaLnBrk="1" hangingPunct="1">
              <a:buFontTx/>
              <a:buNone/>
            </a:pPr>
            <a:endParaRPr lang="cs-CZ" altLang="en-US" dirty="0">
              <a:solidFill>
                <a:srgbClr val="710114"/>
              </a:solidFill>
              <a:latin typeface="Arial Narrow" panose="020B0606020202030204" pitchFamily="34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95536" y="1846038"/>
            <a:ext cx="816768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Návrat k homeostáze </a:t>
            </a: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o</a:t>
            </a: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vlivněný charakterem noxy, prostředím, aktuálním stavem organismu a jeho </a:t>
            </a: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genetickým založením</a:t>
            </a:r>
          </a:p>
          <a:p>
            <a:pPr marL="571500" indent="-571500"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Ze své podstaty je individuálně variabilní a manifestuje se jako </a:t>
            </a: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individuálně variabilní symptomatologie</a:t>
            </a:r>
          </a:p>
          <a:p>
            <a:pPr marL="571500" indent="-571500"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Část této </a:t>
            </a: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variability je genetická</a:t>
            </a:r>
          </a:p>
          <a:p>
            <a:pPr marL="571500" indent="-571500"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Potřeba </a:t>
            </a: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personalizované/precizní medicíny</a:t>
            </a:r>
            <a:endParaRPr lang="en-GB" altLang="en-US" sz="3600" dirty="0">
              <a:solidFill>
                <a:schemeClr val="bg2">
                  <a:lumMod val="75000"/>
                </a:schemeClr>
              </a:solidFill>
              <a:highlight>
                <a:srgbClr val="FFFF00"/>
              </a:highligh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-6771"/>
            <a:ext cx="8046627" cy="1872208"/>
          </a:xfrm>
          <a:noFill/>
        </p:spPr>
        <p:txBody>
          <a:bodyPr anchor="ctr"/>
          <a:lstStyle/>
          <a:p>
            <a:pPr algn="ctr" eaLnBrk="1" hangingPunct="1">
              <a:buFontTx/>
              <a:buNone/>
            </a:pPr>
            <a:r>
              <a:rPr lang="cs-CZ" altLang="cs-CZ" sz="5400" b="1" dirty="0">
                <a:solidFill>
                  <a:srgbClr val="990000"/>
                </a:solidFill>
                <a:latin typeface="Arial Narrow" panose="020B0606020202030204" pitchFamily="34" charset="0"/>
              </a:rPr>
              <a:t>Nemoci a geny</a:t>
            </a:r>
            <a:endParaRPr lang="cs-CZ" altLang="en-US" sz="5400" dirty="0">
              <a:solidFill>
                <a:srgbClr val="710114"/>
              </a:solidFill>
              <a:latin typeface="Impact" panose="020B080603090205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7" y="1873750"/>
            <a:ext cx="9072083" cy="4147537"/>
          </a:xfrm>
          <a:noFill/>
        </p:spPr>
        <p:txBody>
          <a:bodyPr/>
          <a:lstStyle/>
          <a:p>
            <a:pPr marL="0" indent="0" algn="ctr">
              <a:buClr>
                <a:srgbClr val="003366"/>
              </a:buClr>
              <a:buNone/>
            </a:pPr>
            <a:r>
              <a:rPr lang="cs-CZ" altLang="cs-CZ" sz="4000" i="1" dirty="0">
                <a:solidFill>
                  <a:srgbClr val="003366"/>
                </a:solidFill>
                <a:latin typeface="Arial Narrow" panose="020B0606020202030204" pitchFamily="34" charset="0"/>
              </a:rPr>
              <a:t>Individuální variabilita genomu: </a:t>
            </a:r>
          </a:p>
          <a:p>
            <a:pPr marL="0" indent="0" algn="ctr">
              <a:buClr>
                <a:srgbClr val="003366"/>
              </a:buClr>
              <a:buNone/>
            </a:pPr>
            <a:r>
              <a:rPr lang="cs-CZ" altLang="cs-CZ" sz="3600" i="1" u="sng" dirty="0">
                <a:solidFill>
                  <a:srgbClr val="003366"/>
                </a:solidFill>
                <a:latin typeface="Arial Narrow" panose="020B0606020202030204" pitchFamily="34" charset="0"/>
              </a:rPr>
              <a:t>mutace a polymorfismus</a:t>
            </a:r>
          </a:p>
          <a:p>
            <a:pPr marL="0" indent="0">
              <a:buClr>
                <a:srgbClr val="003366"/>
              </a:buClr>
              <a:buNone/>
            </a:pPr>
            <a:endParaRPr lang="cs-CZ" altLang="cs-CZ" sz="3600" i="1" u="sng" dirty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  </a:t>
            </a:r>
            <a:r>
              <a:rPr lang="cs-CZ" altLang="cs-CZ" sz="3600" i="1" dirty="0">
                <a:solidFill>
                  <a:srgbClr val="003366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Mutace</a:t>
            </a: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 jako </a:t>
            </a:r>
            <a:r>
              <a:rPr lang="cs-CZ" altLang="cs-CZ" sz="3600" i="1" u="sng" dirty="0">
                <a:solidFill>
                  <a:srgbClr val="003366"/>
                </a:solidFill>
                <a:latin typeface="Arial Narrow" panose="020B0606020202030204" pitchFamily="34" charset="0"/>
              </a:rPr>
              <a:t>příčina dědičných nemocí</a:t>
            </a:r>
            <a:endParaRPr lang="cs-CZ" altLang="cs-CZ" u="sng" dirty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4000" i="1" dirty="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3600" i="1" dirty="0">
                <a:solidFill>
                  <a:srgbClr val="003366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Genetický polymorfismus </a:t>
            </a: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jako </a:t>
            </a:r>
            <a:r>
              <a:rPr lang="cs-CZ" altLang="cs-CZ" sz="3600" i="1" u="sng" dirty="0">
                <a:solidFill>
                  <a:srgbClr val="003366"/>
                </a:solidFill>
                <a:latin typeface="Arial Narrow" panose="020B0606020202030204" pitchFamily="34" charset="0"/>
              </a:rPr>
              <a:t>příčina variability v</a:t>
            </a:r>
          </a:p>
          <a:p>
            <a:pPr marL="0" indent="0">
              <a:buClr>
                <a:srgbClr val="003366"/>
              </a:buClr>
              <a:buNone/>
            </a:pP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    </a:t>
            </a:r>
            <a:r>
              <a:rPr lang="cs-CZ" altLang="cs-CZ" sz="3600" i="1" u="sng" dirty="0">
                <a:solidFill>
                  <a:srgbClr val="003366"/>
                </a:solidFill>
                <a:latin typeface="Arial Narrow" panose="020B0606020202030204" pitchFamily="34" charset="0"/>
              </a:rPr>
              <a:t>odolnosti a vnímavosti k nemocem</a:t>
            </a:r>
            <a:endParaRPr lang="cs-CZ" altLang="cs-CZ" sz="4000" i="1" u="sng" dirty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003366"/>
              </a:buClr>
              <a:buNone/>
            </a:pPr>
            <a:endParaRPr lang="cs-CZ" altLang="cs-CZ" sz="4000" b="1" i="1" dirty="0">
              <a:solidFill>
                <a:srgbClr val="0033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77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-6771"/>
            <a:ext cx="8046627" cy="1872208"/>
          </a:xfrm>
          <a:noFill/>
        </p:spPr>
        <p:txBody>
          <a:bodyPr anchor="ctr"/>
          <a:lstStyle/>
          <a:p>
            <a:pPr algn="ctr" eaLnBrk="1" hangingPunct="1">
              <a:buFontTx/>
              <a:buNone/>
            </a:pPr>
            <a:r>
              <a:rPr lang="en-US" altLang="cs-CZ" sz="5400" b="1" dirty="0">
                <a:solidFill>
                  <a:srgbClr val="990000"/>
                </a:solidFill>
                <a:latin typeface="Arial Narrow" panose="020B0606020202030204" pitchFamily="34" charset="0"/>
              </a:rPr>
              <a:t>Outline</a:t>
            </a:r>
            <a:endParaRPr lang="cs-CZ" altLang="en-US" sz="5400" dirty="0">
              <a:solidFill>
                <a:srgbClr val="710114"/>
              </a:solidFill>
              <a:latin typeface="Impact" panose="020B080603090205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765" y="2132856"/>
            <a:ext cx="9090235" cy="3600400"/>
          </a:xfrm>
          <a:noFill/>
        </p:spPr>
        <p:txBody>
          <a:bodyPr/>
          <a:lstStyle/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4000" i="1" dirty="0">
                <a:solidFill>
                  <a:srgbClr val="003366"/>
                </a:solidFill>
                <a:latin typeface="Arial Narrow" panose="020B0606020202030204" pitchFamily="34" charset="0"/>
              </a:rPr>
              <a:t>Genomická medicína</a:t>
            </a:r>
            <a:r>
              <a:rPr lang="en-US" altLang="cs-CZ" sz="4000" i="1" dirty="0">
                <a:solidFill>
                  <a:srgbClr val="003366"/>
                </a:solidFill>
                <a:latin typeface="Arial Narrow" panose="020B0606020202030204" pitchFamily="34" charset="0"/>
              </a:rPr>
              <a:t>: </a:t>
            </a:r>
            <a:r>
              <a:rPr lang="cs-CZ" altLang="cs-CZ" sz="4000" i="1" dirty="0">
                <a:solidFill>
                  <a:srgbClr val="003366"/>
                </a:solidFill>
                <a:latin typeface="Arial Narrow" panose="020B0606020202030204" pitchFamily="34" charset="0"/>
              </a:rPr>
              <a:t>motivace pro lékaře</a:t>
            </a:r>
            <a:endParaRPr lang="en-US" altLang="cs-CZ" sz="4800" i="1" dirty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4000" i="1" dirty="0">
                <a:solidFill>
                  <a:srgbClr val="003366"/>
                </a:solidFill>
                <a:latin typeface="Arial Narrow" panose="020B0606020202030204" pitchFamily="34" charset="0"/>
              </a:rPr>
              <a:t> Genomy, geny, genetická variabilita, nemoci</a:t>
            </a:r>
            <a:endParaRPr lang="en-US" altLang="cs-CZ" sz="4000" i="1" dirty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en-US" altLang="cs-CZ" sz="4000" i="1" dirty="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4000" i="1" dirty="0">
                <a:solidFill>
                  <a:srgbClr val="003366"/>
                </a:solidFill>
                <a:latin typeface="Arial Narrow" panose="020B0606020202030204" pitchFamily="34" charset="0"/>
              </a:rPr>
              <a:t>Genomika a medicína: nástroje</a:t>
            </a:r>
            <a:endParaRPr lang="en-US" altLang="cs-CZ" sz="4000" i="1" dirty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en-US" altLang="cs-CZ" sz="4000" i="1" dirty="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4000" i="1" dirty="0">
                <a:solidFill>
                  <a:srgbClr val="003366"/>
                </a:solidFill>
                <a:latin typeface="Arial Narrow" panose="020B0606020202030204" pitchFamily="34" charset="0"/>
              </a:rPr>
              <a:t>Praktické aplikace</a:t>
            </a:r>
            <a:endParaRPr lang="cs-CZ" altLang="cs-CZ" sz="4400" i="1" dirty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003366"/>
              </a:buClr>
              <a:buNone/>
            </a:pPr>
            <a:endParaRPr lang="cs-CZ" altLang="cs-CZ" sz="4000" b="1" i="1" dirty="0">
              <a:solidFill>
                <a:srgbClr val="0033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77216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40080" y="4019309"/>
            <a:ext cx="8280400" cy="243143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5800" indent="-685800"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cs-CZ" altLang="en-US" sz="4000" i="0" dirty="0">
                <a:solidFill>
                  <a:srgbClr val="800000"/>
                </a:solidFill>
              </a:rPr>
              <a:t>Jednoduchá (mendelistická)</a:t>
            </a:r>
          </a:p>
          <a:p>
            <a:pPr>
              <a:buClr>
                <a:schemeClr val="bg2"/>
              </a:buClr>
              <a:defRPr/>
            </a:pPr>
            <a:r>
              <a:rPr lang="cs-CZ" altLang="en-US" sz="4000" dirty="0">
                <a:solidFill>
                  <a:schemeClr val="accent4"/>
                </a:solidFill>
              </a:rPr>
              <a:t>     </a:t>
            </a:r>
            <a:r>
              <a:rPr lang="cs-CZ" altLang="en-US" sz="4000" dirty="0">
                <a:solidFill>
                  <a:schemeClr val="bg2"/>
                </a:solidFill>
              </a:rPr>
              <a:t>3000 lokusů</a:t>
            </a:r>
          </a:p>
          <a:p>
            <a:pPr marL="685800" indent="-685800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cs-CZ" altLang="en-US" sz="4000" i="0" dirty="0">
                <a:solidFill>
                  <a:srgbClr val="CC3300"/>
                </a:solidFill>
              </a:rPr>
              <a:t> </a:t>
            </a:r>
            <a:r>
              <a:rPr lang="cs-CZ" altLang="en-US" sz="4000" i="0" dirty="0">
                <a:solidFill>
                  <a:srgbClr val="800000"/>
                </a:solidFill>
              </a:rPr>
              <a:t>Komplexní</a:t>
            </a:r>
          </a:p>
          <a:p>
            <a:pPr>
              <a:lnSpc>
                <a:spcPct val="90000"/>
              </a:lnSpc>
              <a:buClr>
                <a:schemeClr val="bg2"/>
              </a:buClr>
              <a:defRPr/>
            </a:pPr>
            <a:r>
              <a:rPr lang="cs-CZ" altLang="en-US" sz="4000" i="0" dirty="0">
                <a:solidFill>
                  <a:srgbClr val="CC3300"/>
                </a:solidFill>
              </a:rPr>
              <a:t>     </a:t>
            </a:r>
            <a:r>
              <a:rPr lang="cs-CZ" altLang="en-US" sz="4000" dirty="0">
                <a:solidFill>
                  <a:schemeClr val="bg2"/>
                </a:solidFill>
              </a:rPr>
              <a:t>před 10 lety 900 lokusů, dnes tisíce</a:t>
            </a:r>
            <a:endParaRPr lang="cs-CZ" altLang="en-US" sz="3600" dirty="0">
              <a:solidFill>
                <a:schemeClr val="bg2"/>
              </a:solidFill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555776" y="548680"/>
            <a:ext cx="41601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4000" i="0" dirty="0">
                <a:solidFill>
                  <a:srgbClr val="800000"/>
                </a:solidFill>
              </a:rPr>
              <a:t>Dědičná onemocnění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618401FF-936A-6CC0-EFBA-835699E16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24" y="1923861"/>
            <a:ext cx="8414632" cy="1877437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81000" indent="-381000"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SzTx/>
              <a:buNone/>
            </a:pPr>
            <a:r>
              <a:rPr lang="cs-CZ" altLang="en-US" i="0" dirty="0">
                <a:solidFill>
                  <a:srgbClr val="8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Úloha genomu ve vzniku nemocí</a:t>
            </a:r>
          </a:p>
          <a:p>
            <a:pPr marL="0" indent="0">
              <a:spcBef>
                <a:spcPct val="0"/>
              </a:spcBef>
              <a:buSzTx/>
              <a:buNone/>
            </a:pPr>
            <a:r>
              <a:rPr lang="cs-CZ" altLang="en-US" sz="2800" i="0" dirty="0">
                <a:solidFill>
                  <a:schemeClr val="bg2"/>
                </a:solidFill>
                <a:latin typeface="Arial Unicode MS" panose="020B0604020202020204" pitchFamily="34" charset="-128"/>
              </a:rPr>
              <a:t>0.6% VCHA, 8% Mendel</a:t>
            </a:r>
            <a:r>
              <a:rPr lang="cs-CZ" altLang="en-US" sz="2800" i="0" dirty="0">
                <a:solidFill>
                  <a:schemeClr val="bg2"/>
                </a:solidFill>
                <a:latin typeface="Arial" panose="020B0604020202020204" pitchFamily="34" charset="0"/>
              </a:rPr>
              <a:t>istická</a:t>
            </a:r>
            <a:r>
              <a:rPr lang="cs-CZ" altLang="en-US" sz="2800" i="0" dirty="0">
                <a:solidFill>
                  <a:schemeClr val="bg2"/>
                </a:solidFill>
                <a:latin typeface="Arial Unicode MS" panose="020B0604020202020204" pitchFamily="34" charset="-128"/>
              </a:rPr>
              <a:t> DO, 90% Multifakt</a:t>
            </a:r>
            <a:r>
              <a:rPr lang="cs-CZ" altLang="en-US" sz="2800" i="0" dirty="0">
                <a:solidFill>
                  <a:schemeClr val="bg2"/>
                </a:solidFill>
                <a:latin typeface="Arial" panose="020B0604020202020204" pitchFamily="34" charset="0"/>
              </a:rPr>
              <a:t>oriální DO,</a:t>
            </a:r>
            <a:r>
              <a:rPr lang="cs-CZ" altLang="en-US" sz="2800" i="0" dirty="0">
                <a:solidFill>
                  <a:schemeClr val="bg2"/>
                </a:solidFill>
                <a:latin typeface="Arial Unicode MS" panose="020B0604020202020204" pitchFamily="34" charset="-128"/>
              </a:rPr>
              <a:t> 1.4% jiný než genet</a:t>
            </a:r>
            <a:r>
              <a:rPr lang="cs-CZ" altLang="en-US" sz="2800" i="0" dirty="0">
                <a:solidFill>
                  <a:schemeClr val="bg2"/>
                </a:solidFill>
                <a:latin typeface="Arial" panose="020B0604020202020204" pitchFamily="34" charset="0"/>
              </a:rPr>
              <a:t>ický</a:t>
            </a:r>
            <a:r>
              <a:rPr lang="cs-CZ" altLang="en-US" sz="2800" i="0" dirty="0">
                <a:solidFill>
                  <a:schemeClr val="bg2"/>
                </a:solidFill>
                <a:latin typeface="Arial Unicode MS" panose="020B0604020202020204" pitchFamily="34" charset="-128"/>
              </a:rPr>
              <a:t> problém</a:t>
            </a:r>
            <a:endParaRPr lang="cs-CZ" altLang="en-US" sz="2800" i="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972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3608" y="116632"/>
            <a:ext cx="77768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sz="4400" b="1" kern="0" dirty="0">
                <a:solidFill>
                  <a:srgbClr val="800000"/>
                </a:solidFill>
                <a:latin typeface="Arial Narrow" pitchFamily="34" charset="0"/>
                <a:ea typeface="+mj-ea"/>
                <a:cs typeface="+mj-cs"/>
              </a:rPr>
              <a:t>Dědičnost nemocí </a:t>
            </a:r>
          </a:p>
          <a:p>
            <a:pPr algn="ctr"/>
            <a:r>
              <a:rPr lang="cs-CZ" altLang="en-US" sz="4400" b="1" kern="0" dirty="0">
                <a:solidFill>
                  <a:srgbClr val="800000"/>
                </a:solidFill>
                <a:latin typeface="Arial Narrow" pitchFamily="34" charset="0"/>
                <a:ea typeface="+mj-ea"/>
                <a:cs typeface="+mj-cs"/>
              </a:rPr>
              <a:t>a vnímavosti k nemocem</a:t>
            </a:r>
            <a:endParaRPr lang="cs-CZ" sz="4400" dirty="0"/>
          </a:p>
        </p:txBody>
      </p:sp>
      <p:sp>
        <p:nvSpPr>
          <p:cNvPr id="3" name="Obdélník 2"/>
          <p:cNvSpPr/>
          <p:nvPr/>
        </p:nvSpPr>
        <p:spPr>
          <a:xfrm>
            <a:off x="179512" y="2204864"/>
            <a:ext cx="885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cs-CZ" sz="4800" i="0" u="sng" dirty="0">
                <a:solidFill>
                  <a:srgbClr val="002060"/>
                </a:solidFill>
                <a:latin typeface="Arial Narrow" panose="020B0606020202030204" pitchFamily="34" charset="0"/>
              </a:rPr>
              <a:t>Mendelistická</a:t>
            </a:r>
            <a:r>
              <a:rPr lang="cs-CZ" sz="4800" u="sng" dirty="0">
                <a:solidFill>
                  <a:srgbClr val="002060"/>
                </a:solidFill>
                <a:latin typeface="Arial Narrow" panose="020B0606020202030204" pitchFamily="34" charset="0"/>
              </a:rPr>
              <a:t>:</a:t>
            </a:r>
            <a:r>
              <a:rPr lang="cs-CZ" sz="48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cs-CZ" sz="4400" dirty="0">
                <a:solidFill>
                  <a:srgbClr val="002060"/>
                </a:solidFill>
                <a:latin typeface="Arial Narrow" panose="020B0606020202030204" pitchFamily="34" charset="0"/>
              </a:rPr>
              <a:t>jednotlivé mutace se silným účinkem na fenotyp</a:t>
            </a:r>
          </a:p>
          <a:p>
            <a:endParaRPr lang="cs-CZ" sz="48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48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cs-CZ" sz="4800" i="0" u="sng" dirty="0">
                <a:solidFill>
                  <a:srgbClr val="002060"/>
                </a:solidFill>
                <a:latin typeface="Arial Narrow" panose="020B0606020202030204" pitchFamily="34" charset="0"/>
              </a:rPr>
              <a:t>Komplexní:</a:t>
            </a:r>
            <a:r>
              <a:rPr lang="cs-CZ" sz="48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cs-CZ" sz="4400" dirty="0">
                <a:solidFill>
                  <a:srgbClr val="002060"/>
                </a:solidFill>
                <a:latin typeface="Arial Narrow" panose="020B0606020202030204" pitchFamily="34" charset="0"/>
              </a:rPr>
              <a:t>interakce polymorfních variant (</a:t>
            </a:r>
            <a:r>
              <a:rPr lang="cs-CZ" sz="44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SNP</a:t>
            </a:r>
            <a:r>
              <a:rPr lang="cs-CZ" sz="4400" dirty="0">
                <a:solidFill>
                  <a:srgbClr val="002060"/>
                </a:solidFill>
                <a:latin typeface="Arial Narrow" panose="020B0606020202030204" pitchFamily="34" charset="0"/>
              </a:rPr>
              <a:t>) mnoha genů</a:t>
            </a:r>
            <a:endParaRPr lang="cs-CZ" sz="48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938359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 descr="Large confetti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defRPr/>
            </a:pPr>
            <a:r>
              <a:rPr lang="cs-CZ" altLang="cs-CZ" sz="4000" dirty="0">
                <a:solidFill>
                  <a:srgbClr val="990000"/>
                </a:solidFill>
                <a:latin typeface="Arial Narrow" panose="020B0606020202030204" pitchFamily="34" charset="0"/>
              </a:rPr>
              <a:t>Molekulární podstata:</a:t>
            </a:r>
            <a:br>
              <a:rPr lang="cs-CZ" altLang="cs-CZ" sz="4000" dirty="0">
                <a:solidFill>
                  <a:srgbClr val="990000"/>
                </a:solidFill>
                <a:latin typeface="Arial Narrow" panose="020B0606020202030204" pitchFamily="34" charset="0"/>
              </a:rPr>
            </a:br>
            <a:r>
              <a:rPr lang="en-US" altLang="cs-CZ" sz="4000" i="1" dirty="0">
                <a:solidFill>
                  <a:srgbClr val="990000"/>
                </a:solidFill>
                <a:latin typeface="Arial Narrow" panose="020B0606020202030204" pitchFamily="34" charset="0"/>
              </a:rPr>
              <a:t>Single nucleotide polymorphisms </a:t>
            </a:r>
            <a:r>
              <a:rPr lang="en-US" altLang="cs-CZ" sz="3600" i="1" dirty="0">
                <a:solidFill>
                  <a:srgbClr val="990000"/>
                </a:solidFill>
                <a:latin typeface="Arial Narrow" panose="020B0606020202030204" pitchFamily="34" charset="0"/>
              </a:rPr>
              <a:t>(SNP</a:t>
            </a:r>
            <a:r>
              <a:rPr lang="cs-CZ" altLang="cs-CZ" sz="3600" i="1" dirty="0">
                <a:solidFill>
                  <a:srgbClr val="990000"/>
                </a:solidFill>
                <a:latin typeface="Arial Narrow" panose="020B0606020202030204" pitchFamily="34" charset="0"/>
              </a:rPr>
              <a:t>s</a:t>
            </a:r>
            <a:r>
              <a:rPr lang="en-US" altLang="cs-CZ" sz="3600" i="1" dirty="0">
                <a:solidFill>
                  <a:srgbClr val="990000"/>
                </a:solidFill>
                <a:latin typeface="Arial Narrow" panose="020B0606020202030204" pitchFamily="34" charset="0"/>
              </a:rPr>
              <a:t>)</a:t>
            </a:r>
            <a:endParaRPr lang="en-US" altLang="en-US" sz="4000" i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527175" y="22971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611560" y="2369406"/>
            <a:ext cx="8114928" cy="1569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dirty="0" err="1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cgcgcggcctcttgtgg</a:t>
            </a:r>
            <a:r>
              <a:rPr lang="en-GB" altLang="en-US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</a:t>
            </a:r>
            <a:r>
              <a:rPr lang="en-GB" altLang="en-US" dirty="0" err="1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catcctggtcctcctaaaccacctggac</a:t>
            </a:r>
            <a:endParaRPr lang="cs-CZ" altLang="en-US" dirty="0">
              <a:solidFill>
                <a:schemeClr val="bg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cs-CZ" altLang="en-US" dirty="0">
              <a:solidFill>
                <a:schemeClr val="bg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dirty="0" err="1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cgcgcggcctcttgtgg</a:t>
            </a:r>
            <a:r>
              <a:rPr lang="cs-CZ" altLang="en-US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GB" altLang="en-US" dirty="0" err="1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catcctggtcctcctaaaccacctggac</a:t>
            </a:r>
            <a:endParaRPr lang="cs-CZ" altLang="en-US" sz="2400" dirty="0">
              <a:solidFill>
                <a:schemeClr val="bg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5DD548-8434-1922-C2FB-D400CEAB52FC}"/>
              </a:ext>
            </a:extLst>
          </p:cNvPr>
          <p:cNvSpPr txBox="1"/>
          <p:nvPr/>
        </p:nvSpPr>
        <p:spPr>
          <a:xfrm>
            <a:off x="611560" y="181004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2"/>
                </a:solidFill>
              </a:rPr>
              <a:t>Nukleotidová sekvence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986D1B-E0F6-1188-2ECF-8D623B71FF02}"/>
              </a:ext>
            </a:extLst>
          </p:cNvPr>
          <p:cNvSpPr txBox="1"/>
          <p:nvPr/>
        </p:nvSpPr>
        <p:spPr>
          <a:xfrm>
            <a:off x="611560" y="5373216"/>
            <a:ext cx="457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2"/>
                </a:solidFill>
              </a:rPr>
              <a:t>Genotypy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CC, CT, TT</a:t>
            </a:r>
            <a:endParaRPr lang="cs-CZ" sz="2800" dirty="0">
              <a:solidFill>
                <a:srgbClr val="80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F5D5831-CC5C-F605-81EF-BCC18E3E361A}"/>
              </a:ext>
            </a:extLst>
          </p:cNvPr>
          <p:cNvSpPr txBox="1"/>
          <p:nvPr/>
        </p:nvSpPr>
        <p:spPr>
          <a:xfrm>
            <a:off x="611560" y="4204743"/>
            <a:ext cx="457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2"/>
                </a:solidFill>
              </a:rPr>
              <a:t>Alely</a:t>
            </a:r>
          </a:p>
          <a:p>
            <a:r>
              <a:rPr lang="cs-CZ" sz="4000" b="1" dirty="0">
                <a:solidFill>
                  <a:srgbClr val="800000"/>
                </a:solidFill>
              </a:rPr>
              <a:t>C, T</a:t>
            </a:r>
          </a:p>
        </p:txBody>
      </p:sp>
    </p:spTree>
    <p:extLst>
      <p:ext uri="{BB962C8B-B14F-4D97-AF65-F5344CB8AC3E}">
        <p14:creationId xmlns:p14="http://schemas.microsoft.com/office/powerpoint/2010/main" val="124093973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 descr="Large confetti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-105767"/>
            <a:ext cx="7819728" cy="1532930"/>
          </a:xfrm>
        </p:spPr>
        <p:txBody>
          <a:bodyPr/>
          <a:lstStyle/>
          <a:p>
            <a:pPr algn="ctr">
              <a:defRPr/>
            </a:pPr>
            <a:r>
              <a:rPr lang="cs-CZ" altLang="cs-CZ" sz="2800" dirty="0">
                <a:solidFill>
                  <a:srgbClr val="990000"/>
                </a:solidFill>
                <a:latin typeface="Arial Narrow" panose="020B0606020202030204" pitchFamily="34" charset="0"/>
              </a:rPr>
              <a:t>Mendelistická vs. nemendelistická dědičnost, </a:t>
            </a:r>
            <a:br>
              <a:rPr lang="cs-CZ" altLang="cs-CZ" sz="2800" dirty="0">
                <a:solidFill>
                  <a:srgbClr val="990000"/>
                </a:solidFill>
                <a:latin typeface="Arial Narrow" panose="020B0606020202030204" pitchFamily="34" charset="0"/>
              </a:rPr>
            </a:br>
            <a:r>
              <a:rPr lang="cs-CZ" altLang="cs-CZ" sz="2800" dirty="0">
                <a:solidFill>
                  <a:srgbClr val="990000"/>
                </a:solidFill>
                <a:latin typeface="Arial Narrow" panose="020B0606020202030204" pitchFamily="34" charset="0"/>
              </a:rPr>
              <a:t>jednoduché vs. komplexní znaky:</a:t>
            </a:r>
            <a:br>
              <a:rPr lang="cs-CZ" altLang="cs-CZ" sz="2800" dirty="0">
                <a:solidFill>
                  <a:srgbClr val="990000"/>
                </a:solidFill>
                <a:latin typeface="Arial Narrow" panose="020B0606020202030204" pitchFamily="34" charset="0"/>
              </a:rPr>
            </a:br>
            <a:r>
              <a:rPr lang="cs-CZ" altLang="cs-CZ" sz="2800" dirty="0">
                <a:solidFill>
                  <a:srgbClr val="990000"/>
                </a:solidFill>
                <a:latin typeface="Arial Narrow" panose="020B0606020202030204" pitchFamily="34" charset="0"/>
              </a:rPr>
              <a:t>molekulární podstata</a:t>
            </a:r>
            <a:endParaRPr lang="en-US" altLang="en-US" sz="3600" i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527175" y="22971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A3C863-DC11-2EA5-0C3B-D659F2BE7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272"/>
          <a:stretch/>
        </p:blipFill>
        <p:spPr>
          <a:xfrm>
            <a:off x="230484" y="2060849"/>
            <a:ext cx="4583491" cy="30963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8519B3A-88D2-7515-E951-B0FF54A05A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06"/>
          <a:stretch/>
        </p:blipFill>
        <p:spPr>
          <a:xfrm>
            <a:off x="5143187" y="2036263"/>
            <a:ext cx="3770329" cy="42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54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-171400"/>
            <a:ext cx="8046627" cy="1872208"/>
          </a:xfrm>
          <a:noFill/>
        </p:spPr>
        <p:txBody>
          <a:bodyPr anchor="ctr"/>
          <a:lstStyle/>
          <a:p>
            <a:pPr algn="ctr" eaLnBrk="1" hangingPunct="1">
              <a:buFontTx/>
              <a:buNone/>
            </a:pPr>
            <a:r>
              <a:rPr lang="cs-CZ" altLang="cs-CZ" sz="5400" b="1" dirty="0">
                <a:solidFill>
                  <a:srgbClr val="990000"/>
                </a:solidFill>
                <a:latin typeface="Arial Narrow" panose="020B0606020202030204" pitchFamily="34" charset="0"/>
              </a:rPr>
              <a:t>Nové trendy</a:t>
            </a:r>
            <a:endParaRPr lang="cs-CZ" altLang="en-US" sz="5400" dirty="0">
              <a:solidFill>
                <a:srgbClr val="710114"/>
              </a:solidFill>
              <a:latin typeface="Impact" panose="020B080603090205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44824"/>
            <a:ext cx="9090235" cy="4464496"/>
          </a:xfrm>
          <a:noFill/>
        </p:spPr>
        <p:txBody>
          <a:bodyPr/>
          <a:lstStyle/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4400" b="1" i="1" dirty="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Genomy a nemoci: </a:t>
            </a:r>
            <a:r>
              <a:rPr lang="cs-CZ" altLang="cs-CZ" sz="3600" i="1" dirty="0">
                <a:solidFill>
                  <a:srgbClr val="003366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genomická medicína 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 Mendelistická dědičná onemocnění: </a:t>
            </a:r>
            <a:r>
              <a:rPr lang="cs-CZ" altLang="cs-CZ" sz="3600" i="1" dirty="0">
                <a:solidFill>
                  <a:srgbClr val="003366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masivní genetická testování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Komplexní znaky a jejich dědičnost v medicíně: </a:t>
            </a:r>
            <a:r>
              <a:rPr lang="cs-CZ" altLang="cs-CZ" sz="3600" i="1" dirty="0">
                <a:solidFill>
                  <a:srgbClr val="003366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molekulární disekce, markery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Genetická odolnost/vnímavost k onemocněním: </a:t>
            </a:r>
            <a:r>
              <a:rPr lang="cs-CZ" altLang="cs-CZ" sz="3600" i="1" dirty="0">
                <a:solidFill>
                  <a:srgbClr val="003366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infekční choroby</a:t>
            </a:r>
          </a:p>
          <a:p>
            <a:pPr marL="0" indent="0">
              <a:buClr>
                <a:srgbClr val="003366"/>
              </a:buClr>
              <a:buNone/>
            </a:pP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    </a:t>
            </a:r>
            <a:endParaRPr lang="cs-CZ" altLang="cs-CZ" sz="4000" i="1" dirty="0">
              <a:solidFill>
                <a:srgbClr val="003366"/>
              </a:solidFill>
              <a:highlight>
                <a:srgbClr val="FFFF00"/>
              </a:highlight>
              <a:latin typeface="Arial Narrow" panose="020B0606020202030204" pitchFamily="34" charset="0"/>
            </a:endParaRPr>
          </a:p>
          <a:p>
            <a:pPr marL="0" indent="0">
              <a:buClr>
                <a:srgbClr val="003366"/>
              </a:buClr>
              <a:buNone/>
            </a:pPr>
            <a:endParaRPr lang="cs-CZ" altLang="cs-CZ" sz="4000" b="1" i="1" dirty="0">
              <a:solidFill>
                <a:srgbClr val="0033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4934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descr="Large confetti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Genomická medicína:</a:t>
            </a:r>
            <a:b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</a:br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 miniaturizace a automatizace</a:t>
            </a:r>
          </a:p>
        </p:txBody>
      </p:sp>
      <p:pic>
        <p:nvPicPr>
          <p:cNvPr id="8601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3933825"/>
            <a:ext cx="2601913" cy="2601913"/>
          </a:xfrm>
          <a:noFill/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395288" y="2708275"/>
            <a:ext cx="8496300" cy="588963"/>
          </a:xfrm>
          <a:prstGeom prst="rect">
            <a:avLst/>
          </a:prstGeom>
          <a:noFill/>
          <a:ln w="9525">
            <a:solidFill>
              <a:srgbClr val="71011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710114"/>
              </a:buClr>
              <a:buFont typeface="Wingdings" pitchFamily="2" charset="2"/>
              <a:buNone/>
            </a:pPr>
            <a:r>
              <a:rPr lang="cs-CZ" altLang="en-US" sz="3200" b="1" i="0">
                <a:latin typeface="Times New Roman" pitchFamily="18" charset="0"/>
                <a:hlinkClick r:id="rId3"/>
              </a:rPr>
              <a:t>http://www.humgen.nl/SNP_databases.html</a:t>
            </a:r>
            <a:endParaRPr lang="cs-CZ" altLang="en-US" sz="3200" b="1" i="0">
              <a:latin typeface="Times New Roman" pitchFamily="18" charset="0"/>
            </a:endParaRPr>
          </a:p>
        </p:txBody>
      </p:sp>
      <p:pic>
        <p:nvPicPr>
          <p:cNvPr id="86021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3357563"/>
            <a:ext cx="2455862" cy="3074987"/>
          </a:xfrm>
          <a:noFill/>
        </p:spPr>
      </p:pic>
    </p:spTree>
    <p:extLst>
      <p:ext uri="{BB962C8B-B14F-4D97-AF65-F5344CB8AC3E}">
        <p14:creationId xmlns:p14="http://schemas.microsoft.com/office/powerpoint/2010/main" val="118906791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 descr="Large confetti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116632"/>
            <a:ext cx="7891858" cy="1287016"/>
          </a:xfrm>
        </p:spPr>
        <p:txBody>
          <a:bodyPr/>
          <a:lstStyle/>
          <a:p>
            <a:pPr algn="ctr" eaLnBrk="1" hangingPunct="1"/>
            <a:r>
              <a:rPr lang="cs-CZ" altLang="en-US" sz="4000" dirty="0">
                <a:solidFill>
                  <a:srgbClr val="800000"/>
                </a:solidFill>
                <a:latin typeface="Arial Narrow" panose="020B0606020202030204" pitchFamily="34" charset="0"/>
              </a:rPr>
              <a:t> </a:t>
            </a:r>
            <a:br>
              <a:rPr lang="cs-CZ" altLang="en-US" sz="4000" dirty="0">
                <a:solidFill>
                  <a:srgbClr val="800000"/>
                </a:solidFill>
                <a:latin typeface="Arial Narrow" panose="020B0606020202030204" pitchFamily="34" charset="0"/>
              </a:rPr>
            </a:br>
            <a:r>
              <a:rPr lang="cs-CZ" altLang="en-US" sz="4000" dirty="0">
                <a:solidFill>
                  <a:srgbClr val="800000"/>
                </a:solidFill>
                <a:latin typeface="Arial Narrow" panose="020B0606020202030204" pitchFamily="34" charset="0"/>
              </a:rPr>
              <a:t>Hledání kauzálních genů a polymorfismů: </a:t>
            </a:r>
            <a:r>
              <a:rPr lang="cs-CZ" altLang="en-US" dirty="0">
                <a:solidFill>
                  <a:srgbClr val="800000"/>
                </a:solidFill>
                <a:latin typeface="Arial Narrow" panose="020B0606020202030204" pitchFamily="34" charset="0"/>
              </a:rPr>
              <a:t>GWAS</a:t>
            </a:r>
            <a:endParaRPr lang="cs-CZ" altLang="en-US" sz="40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1676400" y="1905000"/>
            <a:ext cx="5746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bg2"/>
              </a:buClr>
              <a:buFont typeface="Wingdings" pitchFamily="2" charset="2"/>
              <a:buNone/>
            </a:pPr>
            <a:endParaRPr lang="en-US" altLang="en-US" sz="2800" i="0">
              <a:solidFill>
                <a:srgbClr val="003B76"/>
              </a:solidFill>
              <a:latin typeface="Times New Roman" pitchFamily="18" charset="0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3184525" y="2860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400" i="0">
              <a:latin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4025332" cy="509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41280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9" descr="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17688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descr="Large confetti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85344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5400" dirty="0">
                <a:solidFill>
                  <a:srgbClr val="800000"/>
                </a:solidFill>
                <a:latin typeface="Arial Narrow" panose="020B0606020202030204" pitchFamily="34" charset="0"/>
              </a:rPr>
              <a:t>HOLISTICKÝ PŘÍSTUP</a:t>
            </a:r>
            <a:endParaRPr lang="cs-CZ" dirty="0">
              <a:solidFill>
                <a:srgbClr val="8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83568" y="2204864"/>
            <a:ext cx="7772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4400" i="0" dirty="0">
                <a:solidFill>
                  <a:schemeClr val="bg2"/>
                </a:solidFill>
              </a:rPr>
              <a:t>Možnost řešení komplexních problémů: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83568" y="4293096"/>
            <a:ext cx="7589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4800" i="0" dirty="0">
                <a:solidFill>
                  <a:srgbClr val="800000"/>
                </a:solidFill>
                <a:cs typeface="+mn-cs"/>
              </a:rPr>
              <a:t>Příčiny a patogeneze nemocí</a:t>
            </a:r>
            <a:endParaRPr lang="cs-CZ" sz="5400" i="0" dirty="0">
              <a:solidFill>
                <a:srgbClr val="8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707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descr="Large confetti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cs-CZ" altLang="en-US" sz="4000" dirty="0">
                <a:solidFill>
                  <a:srgbClr val="800000"/>
                </a:solidFill>
                <a:latin typeface="Arial Narrow" pitchFamily="34" charset="0"/>
              </a:rPr>
              <a:t>Genové dráhy</a:t>
            </a:r>
            <a:r>
              <a:rPr lang="cs-CZ" altLang="en-US" dirty="0">
                <a:solidFill>
                  <a:srgbClr val="800000"/>
                </a:solidFill>
                <a:latin typeface="Arial Narrow" pitchFamily="34" charset="0"/>
              </a:rPr>
              <a:t> </a:t>
            </a:r>
            <a:br>
              <a:rPr lang="cs-CZ" altLang="en-US" dirty="0">
                <a:solidFill>
                  <a:srgbClr val="800000"/>
                </a:solidFill>
                <a:latin typeface="Arial Narrow" pitchFamily="34" charset="0"/>
              </a:rPr>
            </a:br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a mechanismus nemoci (patogeneze)</a:t>
            </a:r>
            <a:r>
              <a:rPr lang="cs-CZ" altLang="en-US" sz="4000" dirty="0">
                <a:solidFill>
                  <a:srgbClr val="800000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555875" y="1700213"/>
            <a:ext cx="4295775" cy="4667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400" i="0">
                <a:hlinkClick r:id="rId2"/>
              </a:rPr>
              <a:t>http://www.polygenicpathways.co.uk/</a:t>
            </a:r>
            <a:endParaRPr lang="en-GB" altLang="en-US" sz="1800" i="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116013" y="6088063"/>
            <a:ext cx="7427912" cy="3460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en-US" sz="1600" b="1" i="0">
                <a:latin typeface="Times New Roman" pitchFamily="18" charset="0"/>
              </a:rPr>
              <a:t>Genes associated with both atherosclerosis/hypercholesterolaemia and Alzheimer's </a:t>
            </a:r>
            <a:endParaRPr lang="cs-CZ" altLang="en-US" sz="1600" i="0">
              <a:latin typeface="Times New Roman" pitchFamily="18" charset="0"/>
            </a:endParaRPr>
          </a:p>
        </p:txBody>
      </p:sp>
      <p:graphicFrame>
        <p:nvGraphicFramePr>
          <p:cNvPr id="206853" name="Group 5"/>
          <p:cNvGraphicFramePr>
            <a:graphicFrameLocks noGrp="1"/>
          </p:cNvGraphicFramePr>
          <p:nvPr/>
        </p:nvGraphicFramePr>
        <p:xfrm>
          <a:off x="1187450" y="2276475"/>
          <a:ext cx="7272338" cy="3719512"/>
        </p:xfrm>
        <a:graphic>
          <a:graphicData uri="http://schemas.openxmlformats.org/drawingml/2006/table">
            <a:tbl>
              <a:tblPr/>
              <a:tblGrid>
                <a:gridCol w="3636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Family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Gene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Cholesterol and lipoprotein-related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A2M, ABCA1, APOA1, APOA4, APOC1, APOC2, APOC3, APOE, CD36, CETP, HMGCR, LDLR, LIPA, LRP1, LRP6, LPA, LPL, OLR1, SREBF1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Cytokines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CCL2, CCR2, IL1B, IL1RN, IL6,IL18, TGFB1, TNF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Oxidative stress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ALDH2, GSTM1, GSTT1, HFE, MPO, NOS3, PON1, PON2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Nuclear receptor and related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CYP19A1, ESR1, PPARA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Proteases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ACE, CST3, MMP1, MMP3, SERPINE1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3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Miscellaneous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BCHE, CBS, CD14, CRP, GNB3, HLA-A2, HTR6, ICAM1, MEF2A, MTHFR, PTGS2, TLR4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12382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8101012" cy="1492598"/>
          </a:xfrm>
        </p:spPr>
        <p:txBody>
          <a:bodyPr/>
          <a:lstStyle/>
          <a:p>
            <a:pPr algn="ctr"/>
            <a:r>
              <a:rPr lang="cs-CZ" altLang="en-US" sz="3200" dirty="0">
                <a:solidFill>
                  <a:srgbClr val="800000"/>
                </a:solidFill>
                <a:latin typeface="Arial Narrow" pitchFamily="34" charset="0"/>
              </a:rPr>
              <a:t>Genomická medicína: </a:t>
            </a:r>
            <a:br>
              <a:rPr lang="cs-CZ" altLang="en-US" sz="3200" dirty="0">
                <a:solidFill>
                  <a:srgbClr val="800000"/>
                </a:solidFill>
                <a:latin typeface="Arial Narrow" pitchFamily="34" charset="0"/>
              </a:rPr>
            </a:br>
            <a:r>
              <a:rPr lang="cs-CZ" altLang="en-US" sz="3200" i="1" dirty="0">
                <a:solidFill>
                  <a:srgbClr val="800000"/>
                </a:solidFill>
                <a:latin typeface="Arial Narrow" pitchFamily="34" charset="0"/>
              </a:rPr>
              <a:t>predikce z roku 2011</a:t>
            </a:r>
            <a:endParaRPr lang="cs-CZ" altLang="en-US" sz="4800" dirty="0">
              <a:solidFill>
                <a:srgbClr val="8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0963" name="Group 3"/>
          <p:cNvGrpSpPr>
            <a:grpSpLocks noChangeAspect="1"/>
          </p:cNvGrpSpPr>
          <p:nvPr/>
        </p:nvGrpSpPr>
        <p:grpSpPr bwMode="auto">
          <a:xfrm>
            <a:off x="262335" y="1844675"/>
            <a:ext cx="5903913" cy="4643438"/>
            <a:chOff x="793" y="1071"/>
            <a:chExt cx="3719" cy="2925"/>
          </a:xfrm>
        </p:grpSpPr>
        <p:sp>
          <p:nvSpPr>
            <p:cNvPr id="40971" name="AutoShape 4"/>
            <p:cNvSpPr>
              <a:spLocks noChangeAspect="1" noChangeArrowheads="1" noTextEdit="1"/>
            </p:cNvSpPr>
            <p:nvPr/>
          </p:nvSpPr>
          <p:spPr bwMode="auto">
            <a:xfrm>
              <a:off x="793" y="1071"/>
              <a:ext cx="3719" cy="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4097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071"/>
              <a:ext cx="3724" cy="2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6516216" y="2376835"/>
            <a:ext cx="1790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en-US" dirty="0"/>
              <a:t>Green et al. 2011</a:t>
            </a:r>
          </a:p>
        </p:txBody>
      </p:sp>
      <p:grpSp>
        <p:nvGrpSpPr>
          <p:cNvPr id="40965" name="Group 12"/>
          <p:cNvGrpSpPr>
            <a:grpSpLocks noChangeAspect="1"/>
          </p:cNvGrpSpPr>
          <p:nvPr/>
        </p:nvGrpSpPr>
        <p:grpSpPr bwMode="auto">
          <a:xfrm>
            <a:off x="6303963" y="1879947"/>
            <a:ext cx="2627312" cy="457200"/>
            <a:chOff x="3969" y="3748"/>
            <a:chExt cx="1655" cy="288"/>
          </a:xfrm>
        </p:grpSpPr>
        <p:sp>
          <p:nvSpPr>
            <p:cNvPr id="40969" name="AutoShape 11"/>
            <p:cNvSpPr>
              <a:spLocks noChangeAspect="1" noChangeArrowheads="1" noTextEdit="1"/>
            </p:cNvSpPr>
            <p:nvPr/>
          </p:nvSpPr>
          <p:spPr bwMode="auto">
            <a:xfrm>
              <a:off x="3969" y="3748"/>
              <a:ext cx="16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40970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3748"/>
              <a:ext cx="16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66" name="Group 16"/>
          <p:cNvGrpSpPr>
            <a:grpSpLocks noChangeAspect="1"/>
          </p:cNvGrpSpPr>
          <p:nvPr/>
        </p:nvGrpSpPr>
        <p:grpSpPr bwMode="auto">
          <a:xfrm>
            <a:off x="6516216" y="2773710"/>
            <a:ext cx="1728787" cy="287337"/>
            <a:chOff x="4513" y="3423"/>
            <a:chExt cx="1089" cy="181"/>
          </a:xfrm>
        </p:grpSpPr>
        <p:sp>
          <p:nvSpPr>
            <p:cNvPr id="40967" name="AutoShape 15"/>
            <p:cNvSpPr>
              <a:spLocks noChangeAspect="1" noChangeArrowheads="1" noTextEdit="1"/>
            </p:cNvSpPr>
            <p:nvPr/>
          </p:nvSpPr>
          <p:spPr bwMode="auto">
            <a:xfrm>
              <a:off x="4513" y="3423"/>
              <a:ext cx="108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40968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423"/>
              <a:ext cx="1093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163348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descr="Large confetti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cs-CZ" altLang="en-US" sz="4000" dirty="0">
                <a:solidFill>
                  <a:srgbClr val="800000"/>
                </a:solidFill>
                <a:latin typeface="Arial Narrow" pitchFamily="34" charset="0"/>
              </a:rPr>
              <a:t>Genové dráhy</a:t>
            </a:r>
            <a:r>
              <a:rPr lang="cs-CZ" altLang="en-US" dirty="0">
                <a:solidFill>
                  <a:srgbClr val="800000"/>
                </a:solidFill>
                <a:latin typeface="Arial Narrow" pitchFamily="34" charset="0"/>
              </a:rPr>
              <a:t> </a:t>
            </a:r>
            <a:br>
              <a:rPr lang="cs-CZ" altLang="en-US" dirty="0">
                <a:solidFill>
                  <a:srgbClr val="800000"/>
                </a:solidFill>
                <a:latin typeface="Arial Narrow" pitchFamily="34" charset="0"/>
              </a:rPr>
            </a:br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a mechanismus nemoci (patogeneze)</a:t>
            </a:r>
            <a:r>
              <a:rPr lang="cs-CZ" altLang="en-US" sz="4000" dirty="0">
                <a:solidFill>
                  <a:srgbClr val="800000"/>
                </a:solidFill>
                <a:latin typeface="Arial Narrow" pitchFamily="34" charset="0"/>
              </a:rPr>
              <a:t> 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3E05E04-852B-DFB9-A081-538AD6A402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51933" y="5373216"/>
            <a:ext cx="2923822" cy="978127"/>
            <a:chOff x="665" y="1419"/>
            <a:chExt cx="4430" cy="1482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52F1C6C0-1663-3D84-3F58-D4C61AF64F8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65" y="1419"/>
              <a:ext cx="4430" cy="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7173" name="Picture 5">
              <a:extLst>
                <a:ext uri="{FF2B5EF4-FFF2-40B4-BE49-F238E27FC236}">
                  <a16:creationId xmlns:a16="http://schemas.microsoft.com/office/drawing/2014/main" id="{B4E08690-D566-5C85-2E86-19B65203C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" y="1419"/>
              <a:ext cx="4434" cy="1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ACE6B05-8DAD-9169-D7D6-F331DE12D1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4939" y="2369058"/>
            <a:ext cx="5631197" cy="4927298"/>
            <a:chOff x="730" y="277"/>
            <a:chExt cx="4304" cy="3766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0BCC95DC-0F60-D2FA-190F-AA705D2AA76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30" y="277"/>
              <a:ext cx="4300" cy="3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7177" name="Picture 9">
              <a:extLst>
                <a:ext uri="{FF2B5EF4-FFF2-40B4-BE49-F238E27FC236}">
                  <a16:creationId xmlns:a16="http://schemas.microsoft.com/office/drawing/2014/main" id="{F7BA46A2-162C-92A7-F099-C59DD044E7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862"/>
            <a:stretch/>
          </p:blipFill>
          <p:spPr bwMode="auto">
            <a:xfrm>
              <a:off x="730" y="277"/>
              <a:ext cx="4304" cy="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B446F56-C14D-EB6E-00D6-78ECB5382A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50457" y="1628800"/>
            <a:ext cx="6215731" cy="864096"/>
            <a:chOff x="722" y="1860"/>
            <a:chExt cx="4316" cy="600"/>
          </a:xfrm>
        </p:grpSpPr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79423461-5A97-6F5C-F510-87D6E951BB2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2" y="1860"/>
              <a:ext cx="4316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7181" name="Picture 13">
              <a:extLst>
                <a:ext uri="{FF2B5EF4-FFF2-40B4-BE49-F238E27FC236}">
                  <a16:creationId xmlns:a16="http://schemas.microsoft.com/office/drawing/2014/main" id="{10C3C855-EA16-BB55-04FE-9B2E15381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" y="1860"/>
              <a:ext cx="43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184978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4CD9D0-E419-4CDA-6FFD-EE1906E92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628800"/>
            <a:ext cx="4659304" cy="50766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0804B59-3549-9696-A86E-BE7045632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944" y="34636"/>
            <a:ext cx="5580112" cy="142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2853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164843F1-46F6-46AA-8A8B-EDE060B15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788" y="284163"/>
            <a:ext cx="72226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eaLnBrk="0" hangingPunct="0"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cs-CZ" altLang="cs-CZ" sz="3700" b="1" i="0" dirty="0">
                <a:solidFill>
                  <a:srgbClr val="800000"/>
                </a:solidFill>
                <a:latin typeface="Arial Narrow" panose="020B0606020202030204" pitchFamily="34" charset="0"/>
                <a:ea typeface="+mj-ea"/>
                <a:cs typeface="+mj-cs"/>
              </a:rPr>
              <a:t>Možnosti genomiky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78C33AD-D72C-4585-A20F-EFB02FAC5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794" y="1947565"/>
            <a:ext cx="2560616" cy="2249913"/>
          </a:xfrm>
          <a:prstGeom prst="rect">
            <a:avLst/>
          </a:prstGeom>
          <a:noFill/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82D975A8-EE7C-49F2-9520-9D90A28E8E37}"/>
              </a:ext>
            </a:extLst>
          </p:cNvPr>
          <p:cNvSpPr/>
          <p:nvPr/>
        </p:nvSpPr>
        <p:spPr bwMode="auto">
          <a:xfrm>
            <a:off x="480268" y="4797152"/>
            <a:ext cx="2088232" cy="86409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2"/>
                </a:solidFill>
              </a:rPr>
              <a:t>Mechanism</a:t>
            </a:r>
            <a:r>
              <a:rPr lang="cs-CZ" sz="2400" dirty="0">
                <a:solidFill>
                  <a:schemeClr val="bg2"/>
                </a:solidFill>
              </a:rPr>
              <a:t>y</a:t>
            </a:r>
            <a:r>
              <a:rPr lang="en-US" sz="2400" dirty="0">
                <a:solidFill>
                  <a:schemeClr val="bg2"/>
                </a:solidFill>
              </a:rPr>
              <a:t>/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1" u="none" strike="noStrike" cap="none" normalizeH="0" baseline="0" dirty="0">
                <a:ln>
                  <a:noFill/>
                </a:ln>
                <a:solidFill>
                  <a:schemeClr val="bg2"/>
                </a:solidFill>
                <a:latin typeface="Arial Narrow" pitchFamily="34" charset="0"/>
              </a:rPr>
              <a:t>Dráhy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B0787CB8-F3EB-4E78-B161-065EF5163C4D}"/>
              </a:ext>
            </a:extLst>
          </p:cNvPr>
          <p:cNvSpPr/>
          <p:nvPr/>
        </p:nvSpPr>
        <p:spPr bwMode="auto">
          <a:xfrm>
            <a:off x="3660986" y="4869160"/>
            <a:ext cx="2088232" cy="720080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2"/>
                </a:solidFill>
              </a:rPr>
              <a:t>Gen</a:t>
            </a:r>
            <a:r>
              <a:rPr lang="cs-CZ" sz="2800" dirty="0">
                <a:solidFill>
                  <a:schemeClr val="bg2"/>
                </a:solidFill>
              </a:rPr>
              <a:t>y</a:t>
            </a:r>
            <a:endParaRPr kumimoji="0" lang="cs-CZ" sz="2800" b="0" i="1" u="none" strike="noStrike" cap="none" normalizeH="0" baseline="0" dirty="0">
              <a:ln>
                <a:noFill/>
              </a:ln>
              <a:solidFill>
                <a:schemeClr val="bg2"/>
              </a:solidFill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3A84A3C5-2A1D-4173-A609-7533C6137F6C}"/>
              </a:ext>
            </a:extLst>
          </p:cNvPr>
          <p:cNvSpPr/>
          <p:nvPr/>
        </p:nvSpPr>
        <p:spPr bwMode="auto">
          <a:xfrm>
            <a:off x="6575501" y="4869160"/>
            <a:ext cx="2088232" cy="720080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2"/>
                </a:solidFill>
              </a:rPr>
              <a:t>Marker</a:t>
            </a:r>
            <a:r>
              <a:rPr lang="cs-CZ" sz="2800" dirty="0">
                <a:solidFill>
                  <a:schemeClr val="bg2"/>
                </a:solidFill>
              </a:rPr>
              <a:t>y</a:t>
            </a:r>
            <a:endParaRPr kumimoji="0" lang="cs-CZ" sz="2800" b="0" i="1" u="none" strike="noStrike" cap="none" normalizeH="0" baseline="0" dirty="0">
              <a:ln>
                <a:noFill/>
              </a:ln>
              <a:solidFill>
                <a:schemeClr val="bg2"/>
              </a:solidFill>
            </a:endParaRP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8F3CC31-FEE0-4D01-BFA4-9CF43885AB17}"/>
              </a:ext>
            </a:extLst>
          </p:cNvPr>
          <p:cNvCxnSpPr/>
          <p:nvPr/>
        </p:nvCxnSpPr>
        <p:spPr bwMode="auto">
          <a:xfrm>
            <a:off x="2843808" y="5085184"/>
            <a:ext cx="58098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2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722DF33B-E65E-4D5D-AC44-171D96AFCD31}"/>
              </a:ext>
            </a:extLst>
          </p:cNvPr>
          <p:cNvCxnSpPr/>
          <p:nvPr/>
        </p:nvCxnSpPr>
        <p:spPr bwMode="auto">
          <a:xfrm>
            <a:off x="5868144" y="5085184"/>
            <a:ext cx="58098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2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10212E48-33A2-45C0-822C-CCF3404228D3}"/>
              </a:ext>
            </a:extLst>
          </p:cNvPr>
          <p:cNvCxnSpPr/>
          <p:nvPr/>
        </p:nvCxnSpPr>
        <p:spPr bwMode="auto">
          <a:xfrm flipH="1">
            <a:off x="5868144" y="5445224"/>
            <a:ext cx="58098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93AC510D-A83B-45EF-8F6D-C58AD939B971}"/>
              </a:ext>
            </a:extLst>
          </p:cNvPr>
          <p:cNvCxnSpPr/>
          <p:nvPr/>
        </p:nvCxnSpPr>
        <p:spPr bwMode="auto">
          <a:xfrm flipH="1">
            <a:off x="2843808" y="5445224"/>
            <a:ext cx="58098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7445833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descr="Large confetti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 anchor="ctr"/>
          <a:lstStyle/>
          <a:p>
            <a:pPr eaLnBrk="1" hangingPunct="1"/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Genomická medicína: finanční dostupnost</a:t>
            </a:r>
            <a:endParaRPr lang="cs-CZ" altLang="en-US" sz="16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308725"/>
            <a:ext cx="1071563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684213" y="2060575"/>
            <a:ext cx="7932737" cy="4098925"/>
            <a:chOff x="431" y="1298"/>
            <a:chExt cx="4997" cy="2582"/>
          </a:xfrm>
        </p:grpSpPr>
        <p:sp>
          <p:nvSpPr>
            <p:cNvPr id="3" name="AutoShape 6"/>
            <p:cNvSpPr>
              <a:spLocks noChangeAspect="1" noChangeArrowheads="1" noTextEdit="1"/>
            </p:cNvSpPr>
            <p:nvPr/>
          </p:nvSpPr>
          <p:spPr bwMode="auto">
            <a:xfrm>
              <a:off x="431" y="1298"/>
              <a:ext cx="4997" cy="2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8807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298"/>
              <a:ext cx="5005" cy="2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031794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descr="Large confetti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 anchor="ctr"/>
          <a:lstStyle/>
          <a:p>
            <a:pPr eaLnBrk="1" hangingPunct="1"/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Využití genetického testování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526256" y="1916832"/>
            <a:ext cx="8091487" cy="4029075"/>
            <a:chOff x="385" y="1344"/>
            <a:chExt cx="5097" cy="2538"/>
          </a:xfrm>
        </p:grpSpPr>
        <p:sp>
          <p:nvSpPr>
            <p:cNvPr id="3" name="AutoShape 6"/>
            <p:cNvSpPr>
              <a:spLocks noChangeAspect="1" noChangeArrowheads="1" noTextEdit="1"/>
            </p:cNvSpPr>
            <p:nvPr/>
          </p:nvSpPr>
          <p:spPr bwMode="auto">
            <a:xfrm>
              <a:off x="385" y="1344"/>
              <a:ext cx="5097" cy="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7476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344"/>
              <a:ext cx="5103" cy="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CDA013-0875-1A74-5BD9-1B3E7890253D}"/>
              </a:ext>
            </a:extLst>
          </p:cNvPr>
          <p:cNvSpPr txBox="1"/>
          <p:nvPr/>
        </p:nvSpPr>
        <p:spPr>
          <a:xfrm>
            <a:off x="526256" y="6081633"/>
            <a:ext cx="8101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Etická východiska: jak naložit s informacemi získanými genomickými metodami</a:t>
            </a:r>
          </a:p>
        </p:txBody>
      </p:sp>
    </p:spTree>
    <p:extLst>
      <p:ext uri="{BB962C8B-B14F-4D97-AF65-F5344CB8AC3E}">
        <p14:creationId xmlns:p14="http://schemas.microsoft.com/office/powerpoint/2010/main" val="32035265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>
                <a:solidFill>
                  <a:srgbClr val="800000"/>
                </a:solidFill>
                <a:latin typeface="Arial Narrow" panose="020B0606020202030204" pitchFamily="34" charset="0"/>
              </a:rPr>
              <a:t>Genomická diagnostika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700808"/>
            <a:ext cx="8852520" cy="4968552"/>
          </a:xfrm>
        </p:spPr>
        <p:txBody>
          <a:bodyPr/>
          <a:lstStyle/>
          <a:p>
            <a:pPr eaLnBrk="1" hangingPunct="1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cs-CZ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cs-CZ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Masivní vyšetření </a:t>
            </a:r>
            <a:r>
              <a:rPr lang="cs-CZ" sz="28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heterozygotnosti</a:t>
            </a:r>
            <a:r>
              <a:rPr lang="cs-CZ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 u AR DO (</a:t>
            </a:r>
            <a:r>
              <a:rPr lang="cs-CZ" sz="28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carrier</a:t>
            </a:r>
            <a:r>
              <a:rPr lang="cs-CZ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  test): </a:t>
            </a:r>
            <a:r>
              <a:rPr lang="cs-CZ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Přenašečství více než 830 nejčastějších mutací 77 genů způsobujících přes 60 AR DO (cystická fibróza, spinální svalová atrofie, vrozené vady metabolismu, poruchy zraku a sluchu, choroby pohybového aparátu a kůže.</a:t>
            </a:r>
          </a:p>
          <a:p>
            <a:pPr eaLnBrk="1" hangingPunct="1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cs-CZ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 panel „CZECANCA“ (</a:t>
            </a:r>
            <a:r>
              <a:rPr lang="en-US" sz="28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CZEch</a:t>
            </a: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CAncer</a:t>
            </a: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paNel</a:t>
            </a: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 for Clinical Application </a:t>
            </a:r>
            <a:r>
              <a:rPr lang="cs-CZ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 226 genů asociovaných s dědičnými nádorovými onemocněními)</a:t>
            </a:r>
          </a:p>
          <a:p>
            <a:pPr eaLnBrk="1" hangingPunct="1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cs-CZ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Exomové sekvenování, celogenomové sekvenování</a:t>
            </a:r>
          </a:p>
          <a:p>
            <a:pPr marL="0" indent="0" eaLnBrk="1" hangingPunct="1">
              <a:buClr>
                <a:srgbClr val="FF0000"/>
              </a:buClr>
              <a:buNone/>
              <a:defRPr/>
            </a:pPr>
            <a:endParaRPr lang="cs-CZ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175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 idx="4294967295"/>
          </p:nvPr>
        </p:nvSpPr>
        <p:spPr>
          <a:xfrm>
            <a:off x="1042988" y="0"/>
            <a:ext cx="7772400" cy="1341438"/>
          </a:xfrm>
        </p:spPr>
        <p:txBody>
          <a:bodyPr/>
          <a:lstStyle/>
          <a:p>
            <a:pPr algn="ctr"/>
            <a:r>
              <a:rPr lang="cs-CZ" altLang="cs-CZ" dirty="0">
                <a:solidFill>
                  <a:srgbClr val="663300"/>
                </a:solidFill>
                <a:latin typeface="Arial Narrow" panose="020B0606020202030204" pitchFamily="34" charset="0"/>
              </a:rPr>
              <a:t>Molekulární diagnostika: </a:t>
            </a:r>
            <a:br>
              <a:rPr lang="cs-CZ" altLang="cs-CZ" dirty="0">
                <a:solidFill>
                  <a:srgbClr val="663300"/>
                </a:solidFill>
                <a:latin typeface="Arial Narrow" panose="020B0606020202030204" pitchFamily="34" charset="0"/>
              </a:rPr>
            </a:br>
            <a:r>
              <a:rPr lang="cs-CZ" altLang="cs-CZ" dirty="0">
                <a:solidFill>
                  <a:srgbClr val="663300"/>
                </a:solidFill>
                <a:latin typeface="Arial Narrow" panose="020B0606020202030204" pitchFamily="34" charset="0"/>
              </a:rPr>
              <a:t>neinvazivní vyšetření plodu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71600" y="1628800"/>
            <a:ext cx="7772400" cy="4719637"/>
          </a:xfrm>
        </p:spPr>
        <p:txBody>
          <a:bodyPr lIns="91440" tIns="45720" rIns="91440" bIns="45720"/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cs-CZ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cs-CZ" sz="4000" dirty="0">
                <a:solidFill>
                  <a:srgbClr val="002060"/>
                </a:solidFill>
                <a:latin typeface="Arial Narrow" pitchFamily="34" charset="0"/>
              </a:rPr>
              <a:t>Vyšetření volné fetální DNA v mateřské krvi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cs-CZ" sz="4000" dirty="0">
                <a:solidFill>
                  <a:srgbClr val="002060"/>
                </a:solidFill>
                <a:latin typeface="Arial Narrow" pitchFamily="34" charset="0"/>
              </a:rPr>
              <a:t>Alternativa k aminocentéze a vyšetření choriových klků na základě výsledků prenatálního </a:t>
            </a:r>
            <a:r>
              <a:rPr lang="cs-CZ" sz="4000" dirty="0" err="1">
                <a:solidFill>
                  <a:srgbClr val="002060"/>
                </a:solidFill>
                <a:latin typeface="Arial Narrow" pitchFamily="34" charset="0"/>
              </a:rPr>
              <a:t>skríningu</a:t>
            </a:r>
            <a:endParaRPr lang="cs-CZ" sz="4000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cs-CZ" sz="4000" dirty="0">
                <a:solidFill>
                  <a:srgbClr val="002060"/>
                </a:solidFill>
                <a:latin typeface="Arial Narrow" pitchFamily="34" charset="0"/>
              </a:rPr>
              <a:t>Možnost </a:t>
            </a:r>
            <a:r>
              <a:rPr lang="cs-CZ" sz="4000" dirty="0" err="1">
                <a:solidFill>
                  <a:srgbClr val="002060"/>
                </a:solidFill>
                <a:latin typeface="Arial Narrow" pitchFamily="34" charset="0"/>
              </a:rPr>
              <a:t>celogenomového</a:t>
            </a:r>
            <a:r>
              <a:rPr lang="cs-CZ" sz="4000" dirty="0">
                <a:solidFill>
                  <a:srgbClr val="002060"/>
                </a:solidFill>
                <a:latin typeface="Arial Narrow" pitchFamily="34" charset="0"/>
              </a:rPr>
              <a:t> sekvenování plodu</a:t>
            </a:r>
          </a:p>
        </p:txBody>
      </p:sp>
    </p:spTree>
    <p:extLst>
      <p:ext uri="{BB962C8B-B14F-4D97-AF65-F5344CB8AC3E}">
        <p14:creationId xmlns:p14="http://schemas.microsoft.com/office/powerpoint/2010/main" val="10168116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 idx="4294967295"/>
          </p:nvPr>
        </p:nvSpPr>
        <p:spPr>
          <a:xfrm>
            <a:off x="1042988" y="0"/>
            <a:ext cx="7772400" cy="1341438"/>
          </a:xfrm>
        </p:spPr>
        <p:txBody>
          <a:bodyPr/>
          <a:lstStyle/>
          <a:p>
            <a:pPr algn="ctr"/>
            <a:r>
              <a:rPr lang="cs-CZ" altLang="cs-CZ" dirty="0">
                <a:solidFill>
                  <a:srgbClr val="663300"/>
                </a:solidFill>
                <a:latin typeface="Arial Narrow" panose="020B0606020202030204" pitchFamily="34" charset="0"/>
              </a:rPr>
              <a:t>Molekulární diagnostika: </a:t>
            </a:r>
            <a:br>
              <a:rPr lang="cs-CZ" altLang="cs-CZ" dirty="0">
                <a:solidFill>
                  <a:srgbClr val="663300"/>
                </a:solidFill>
                <a:latin typeface="Arial Narrow" panose="020B0606020202030204" pitchFamily="34" charset="0"/>
              </a:rPr>
            </a:br>
            <a:r>
              <a:rPr lang="cs-CZ" altLang="cs-CZ" dirty="0">
                <a:solidFill>
                  <a:srgbClr val="663300"/>
                </a:solidFill>
                <a:latin typeface="Arial Narrow" panose="020B0606020202030204" pitchFamily="34" charset="0"/>
              </a:rPr>
              <a:t>neinvazivní vyšetření plodu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E6D934-78B6-AE9F-1F6C-EDC917222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812" y="2276872"/>
            <a:ext cx="7956376" cy="34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4782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 idx="4294967295"/>
          </p:nvPr>
        </p:nvSpPr>
        <p:spPr>
          <a:xfrm>
            <a:off x="971600" y="333375"/>
            <a:ext cx="7943800" cy="792163"/>
          </a:xfrm>
        </p:spPr>
        <p:txBody>
          <a:bodyPr/>
          <a:lstStyle/>
          <a:p>
            <a:r>
              <a:rPr lang="cs-CZ" altLang="cs-CZ" dirty="0">
                <a:solidFill>
                  <a:srgbClr val="800000"/>
                </a:solidFill>
                <a:latin typeface="Arial Narrow" pitchFamily="34" charset="0"/>
              </a:rPr>
              <a:t>Preimplantační genetická diagnostika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1905" y="2060848"/>
            <a:ext cx="7772400" cy="4320480"/>
          </a:xfrm>
          <a:ln>
            <a:noFill/>
          </a:ln>
        </p:spPr>
        <p:txBody>
          <a:bodyPr lIns="91440" tIns="45720" rIns="91440" bIns="45720"/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cs-CZ" sz="3600" dirty="0">
                <a:solidFill>
                  <a:srgbClr val="002060"/>
                </a:solidFill>
                <a:latin typeface="Arial Narrow" pitchFamily="34" charset="0"/>
              </a:rPr>
              <a:t>V kontextu asistované reprodukce (punkce blastocysty po IVF)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cs-CZ" sz="3600" dirty="0">
                <a:solidFill>
                  <a:srgbClr val="002060"/>
                </a:solidFill>
                <a:latin typeface="Arial Narrow" pitchFamily="34" charset="0"/>
              </a:rPr>
              <a:t>Diagnostika u embryí: cílená na základě rodinné anamnézy nebo skríning nejčastějších mutací u darovaných embryí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cs-CZ" sz="3600" dirty="0">
                <a:solidFill>
                  <a:srgbClr val="002060"/>
                </a:solidFill>
                <a:latin typeface="Arial Narrow" pitchFamily="34" charset="0"/>
              </a:rPr>
              <a:t>Selekce embryí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4000" dirty="0">
              <a:solidFill>
                <a:schemeClr val="bg2"/>
              </a:solidFill>
              <a:latin typeface="Arial Narrow" pitchFamily="34" charset="0"/>
            </a:endParaRPr>
          </a:p>
          <a:p>
            <a:pPr marL="0" indent="0">
              <a:buFont typeface="Monotype Sorts" pitchFamily="2" charset="2"/>
              <a:buNone/>
              <a:defRPr/>
            </a:pPr>
            <a:endParaRPr lang="cs-CZ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68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descr="Large confetti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284163"/>
            <a:ext cx="7620000" cy="1143000"/>
          </a:xfrm>
        </p:spPr>
        <p:txBody>
          <a:bodyPr/>
          <a:lstStyle/>
          <a:p>
            <a:pPr algn="ctr" eaLnBrk="1" hangingPunct="1"/>
            <a:r>
              <a:rPr lang="cs-CZ" altLang="en-US" dirty="0">
                <a:solidFill>
                  <a:srgbClr val="993300"/>
                </a:solidFill>
                <a:latin typeface="Arial Narrow" panose="020B0606020202030204" pitchFamily="34" charset="0"/>
              </a:rPr>
              <a:t>Farmakogenetika: ADR</a:t>
            </a:r>
          </a:p>
        </p:txBody>
      </p:sp>
      <p:sp>
        <p:nvSpPr>
          <p:cNvPr id="40963" name="AutoShape 19"/>
          <p:cNvSpPr>
            <a:spLocks noChangeAspect="1" noChangeArrowheads="1" noTextEdit="1"/>
          </p:cNvSpPr>
          <p:nvPr/>
        </p:nvSpPr>
        <p:spPr bwMode="auto">
          <a:xfrm>
            <a:off x="1692275" y="1320800"/>
            <a:ext cx="6975475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7927975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660953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descr="Large confetti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 anchor="ctr"/>
          <a:lstStyle/>
          <a:p>
            <a:pPr eaLnBrk="1" hangingPunct="1"/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Genomická medicína v praxi</a:t>
            </a:r>
            <a:endParaRPr lang="cs-CZ" altLang="en-US" sz="16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8235950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6165850"/>
            <a:ext cx="294322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9695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descr="Large confetti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 anchor="ctr"/>
          <a:lstStyle/>
          <a:p>
            <a:pPr algn="ctr" eaLnBrk="1" hangingPunct="1"/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Farmakogenetika v praxi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5DBC3B1-D4D2-E5BE-D326-F22204605F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5536" y="1916832"/>
            <a:ext cx="8126412" cy="4289425"/>
            <a:chOff x="385" y="1162"/>
            <a:chExt cx="5119" cy="2702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53C9FAEA-F06E-F29C-7F88-49B7627355C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5" y="1162"/>
              <a:ext cx="5119" cy="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DE11FBF8-2F99-BB53-1A51-F38A1C79A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162"/>
              <a:ext cx="5125" cy="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864889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4AD57E92-147B-4496-911F-7940C5FAB5AE}"/>
              </a:ext>
            </a:extLst>
          </p:cNvPr>
          <p:cNvSpPr txBox="1"/>
          <p:nvPr/>
        </p:nvSpPr>
        <p:spPr>
          <a:xfrm>
            <a:off x="2267744" y="469419"/>
            <a:ext cx="5234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800000"/>
                </a:solidFill>
              </a:rPr>
              <a:t>Zubní lékařství a genomika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BC67343-A51E-CB28-CCC9-1F3CA5AB171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07904" y="1782726"/>
            <a:ext cx="4989688" cy="4616688"/>
            <a:chOff x="1355" y="749"/>
            <a:chExt cx="3050" cy="2822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C4442B06-68AA-02BF-C02C-E2F5CB9D205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55" y="749"/>
              <a:ext cx="3050" cy="2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006E0F47-A1C3-FBBA-9ED4-356E1E762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" y="749"/>
              <a:ext cx="3054" cy="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CFFF961-84DD-62D7-FDD9-B662178A43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9512" y="1782726"/>
            <a:ext cx="3096344" cy="826025"/>
            <a:chOff x="406" y="1500"/>
            <a:chExt cx="4948" cy="1320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47C5661C-F593-CFAA-E22E-AC6BF1A41A2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6" y="1500"/>
              <a:ext cx="4948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B1198E-687B-D291-DBF9-2939792B9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" y="1500"/>
              <a:ext cx="4952" cy="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755575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4AD57E92-147B-4496-911F-7940C5FAB5AE}"/>
              </a:ext>
            </a:extLst>
          </p:cNvPr>
          <p:cNvSpPr txBox="1"/>
          <p:nvPr/>
        </p:nvSpPr>
        <p:spPr>
          <a:xfrm>
            <a:off x="2267744" y="469419"/>
            <a:ext cx="5234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800000"/>
                </a:solidFill>
              </a:rPr>
              <a:t>Zubní lékařství a genomika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28B592C-9D05-6599-28E9-36E1F61C98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80112" y="1628800"/>
            <a:ext cx="3213671" cy="805448"/>
            <a:chOff x="901" y="1664"/>
            <a:chExt cx="3958" cy="992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BAC620C-B9A3-202B-EEA0-55370D905E5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01" y="1664"/>
              <a:ext cx="3958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id="{5150928D-F288-8827-8DA3-C5D3F405C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" y="1664"/>
              <a:ext cx="3962" cy="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0BD74E3F-BBEB-D155-F755-EBED810F80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1520" y="2461849"/>
            <a:ext cx="6438900" cy="2854325"/>
            <a:chOff x="852" y="1261"/>
            <a:chExt cx="4056" cy="1798"/>
          </a:xfrm>
        </p:grpSpPr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D253C04E-3ED9-C170-3B50-D9B9DDDFB00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52" y="1261"/>
              <a:ext cx="4056" cy="1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6153" name="Picture 9">
              <a:extLst>
                <a:ext uri="{FF2B5EF4-FFF2-40B4-BE49-F238E27FC236}">
                  <a16:creationId xmlns:a16="http://schemas.microsoft.com/office/drawing/2014/main" id="{F6043809-398D-07BE-BD47-CD55F6664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" y="1261"/>
              <a:ext cx="4060" cy="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CCD986A4-A78F-106D-E874-6B2FE517D2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51920" y="4941168"/>
            <a:ext cx="5178663" cy="1534993"/>
            <a:chOff x="876" y="1566"/>
            <a:chExt cx="4008" cy="1188"/>
          </a:xfrm>
        </p:grpSpPr>
        <p:sp>
          <p:nvSpPr>
            <p:cNvPr id="15" name="AutoShape 11">
              <a:extLst>
                <a:ext uri="{FF2B5EF4-FFF2-40B4-BE49-F238E27FC236}">
                  <a16:creationId xmlns:a16="http://schemas.microsoft.com/office/drawing/2014/main" id="{DA408652-1D0D-3197-A1C5-6988742EBF8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6" y="1566"/>
              <a:ext cx="4008" cy="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6157" name="Picture 13">
              <a:extLst>
                <a:ext uri="{FF2B5EF4-FFF2-40B4-BE49-F238E27FC236}">
                  <a16:creationId xmlns:a16="http://schemas.microsoft.com/office/drawing/2014/main" id="{CA55A3F1-B828-C563-D890-2C48F4535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" y="1566"/>
              <a:ext cx="4012" cy="1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1600169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4AD57E92-147B-4496-911F-7940C5FAB5AE}"/>
              </a:ext>
            </a:extLst>
          </p:cNvPr>
          <p:cNvSpPr txBox="1"/>
          <p:nvPr/>
        </p:nvSpPr>
        <p:spPr>
          <a:xfrm>
            <a:off x="2267744" y="469419"/>
            <a:ext cx="5234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800000"/>
                </a:solidFill>
              </a:rPr>
              <a:t>Zubní lékařství a genomika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40A1B73-6DC3-AF67-8DE0-1411289727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643" y="1700808"/>
            <a:ext cx="3734496" cy="5054204"/>
            <a:chOff x="1284" y="0"/>
            <a:chExt cx="3192" cy="432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7B115D5C-0B7A-884E-AB0D-EB621D0A4ED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84" y="0"/>
              <a:ext cx="319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id="{B8FC02A3-BF67-D1BD-C3BA-15B5900DC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" y="0"/>
              <a:ext cx="3195" cy="4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EFBAD431-9338-EE2A-2644-85C03B5982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48863" y="1700808"/>
            <a:ext cx="4011538" cy="1127503"/>
            <a:chOff x="852" y="1590"/>
            <a:chExt cx="4056" cy="1140"/>
          </a:xfrm>
        </p:grpSpPr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499A4811-F2D0-774D-34EE-E463ED23650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52" y="1590"/>
              <a:ext cx="4056" cy="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5129" name="Picture 9">
              <a:extLst>
                <a:ext uri="{FF2B5EF4-FFF2-40B4-BE49-F238E27FC236}">
                  <a16:creationId xmlns:a16="http://schemas.microsoft.com/office/drawing/2014/main" id="{4D98F593-ED41-7359-AE19-51B5AB27F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" y="1590"/>
              <a:ext cx="4060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41F955EA-5ED8-A15A-FB24-0E2C64DFCC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47116" y="3212976"/>
            <a:ext cx="5213285" cy="2974578"/>
            <a:chOff x="868" y="1012"/>
            <a:chExt cx="4024" cy="2296"/>
          </a:xfrm>
        </p:grpSpPr>
        <p:sp>
          <p:nvSpPr>
            <p:cNvPr id="15" name="AutoShape 11">
              <a:extLst>
                <a:ext uri="{FF2B5EF4-FFF2-40B4-BE49-F238E27FC236}">
                  <a16:creationId xmlns:a16="http://schemas.microsoft.com/office/drawing/2014/main" id="{59FBEF59-AC56-627D-8AE4-83B43EC775E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68" y="1012"/>
              <a:ext cx="4024" cy="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5133" name="Picture 13">
              <a:extLst>
                <a:ext uri="{FF2B5EF4-FFF2-40B4-BE49-F238E27FC236}">
                  <a16:creationId xmlns:a16="http://schemas.microsoft.com/office/drawing/2014/main" id="{1397286C-9B38-F12A-7094-3B9215CC5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" y="1012"/>
              <a:ext cx="4028" cy="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7808761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4AD57E92-147B-4496-911F-7940C5FAB5AE}"/>
              </a:ext>
            </a:extLst>
          </p:cNvPr>
          <p:cNvSpPr txBox="1"/>
          <p:nvPr/>
        </p:nvSpPr>
        <p:spPr>
          <a:xfrm>
            <a:off x="1259632" y="188640"/>
            <a:ext cx="76193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800000"/>
                </a:solidFill>
              </a:rPr>
              <a:t>Budoucnost genomiky a zubní lékařství:</a:t>
            </a:r>
          </a:p>
          <a:p>
            <a:pPr algn="ctr"/>
            <a:r>
              <a:rPr lang="cs-CZ" sz="4000" dirty="0">
                <a:solidFill>
                  <a:srgbClr val="800000"/>
                </a:solidFill>
              </a:rPr>
              <a:t>editace genomů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99C050A-8DB3-459C-0879-E1B424CBFA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47663" y="1700808"/>
            <a:ext cx="6227049" cy="4788891"/>
            <a:chOff x="373" y="232"/>
            <a:chExt cx="5014" cy="3856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E54F3627-3E15-DFBB-6B96-17B9862372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3" y="232"/>
              <a:ext cx="5014" cy="3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4A64B8DB-2A10-F665-F784-F4649AD00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" y="232"/>
              <a:ext cx="5018" cy="3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6662707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899592" y="346513"/>
            <a:ext cx="77768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/>
            <a:r>
              <a:rPr lang="cs-CZ" altLang="cs-CZ" sz="3200" i="0" dirty="0">
                <a:solidFill>
                  <a:srgbClr val="990000"/>
                </a:solidFill>
                <a:latin typeface="Arial Narrow" panose="020B0606020202030204" pitchFamily="34" charset="0"/>
              </a:rPr>
              <a:t>Odolnost/vnímavost k onemocněním</a:t>
            </a:r>
            <a:endParaRPr lang="cs-CZ" altLang="cs-CZ" sz="3200" i="0" dirty="0">
              <a:solidFill>
                <a:srgbClr val="800000"/>
              </a:solidFill>
            </a:endParaRPr>
          </a:p>
          <a:p>
            <a:pPr algn="ctr"/>
            <a:r>
              <a:rPr lang="cs-CZ" altLang="cs-CZ" sz="3200" dirty="0">
                <a:solidFill>
                  <a:srgbClr val="800000"/>
                </a:solidFill>
              </a:rPr>
              <a:t>Modelový příklad - genetika vnímavosti k infekcím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361374F2-BE03-1462-2946-5783F8B7AFA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496" y="2036619"/>
            <a:ext cx="8101896" cy="4466246"/>
            <a:chOff x="2845" y="1234"/>
            <a:chExt cx="2819" cy="1554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58D0ABD3-E3AA-FD5D-1EF4-A0BCE0CDF0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45" y="1234"/>
              <a:ext cx="2819" cy="1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3081" name="Picture 9">
              <a:extLst>
                <a:ext uri="{FF2B5EF4-FFF2-40B4-BE49-F238E27FC236}">
                  <a16:creationId xmlns:a16="http://schemas.microsoft.com/office/drawing/2014/main" id="{B8BED3FA-7AB3-7726-5A98-9D759B6FA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" y="1234"/>
              <a:ext cx="2822" cy="1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C3DCB51-8E95-9E24-84C8-79B8582C7A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73050" y="6165304"/>
            <a:ext cx="870950" cy="337561"/>
            <a:chOff x="641" y="1147"/>
            <a:chExt cx="4478" cy="2026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62F6599A-4646-FD81-24F5-6A256F28998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41" y="1147"/>
              <a:ext cx="4478" cy="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C960ED76-0CA4-512C-36AE-A5463B990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" y="1147"/>
              <a:ext cx="4482" cy="2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Ovál 1">
            <a:extLst>
              <a:ext uri="{FF2B5EF4-FFF2-40B4-BE49-F238E27FC236}">
                <a16:creationId xmlns:a16="http://schemas.microsoft.com/office/drawing/2014/main" id="{724CBAA2-A54A-5AB2-DFD7-8BEA3929283C}"/>
              </a:ext>
            </a:extLst>
          </p:cNvPr>
          <p:cNvSpPr/>
          <p:nvPr/>
        </p:nvSpPr>
        <p:spPr bwMode="auto">
          <a:xfrm>
            <a:off x="899592" y="2780928"/>
            <a:ext cx="1152128" cy="1296144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87526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273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nímek" r:id="rId3" imgW="4268869" imgH="3200272" progId="PowerPoint.Slide.8">
                  <p:embed/>
                </p:oleObj>
              </mc:Choice>
              <mc:Fallback>
                <p:oleObj name="Snímek" r:id="rId3" imgW="4268869" imgH="3200272" progId="PowerPoint.Slide.8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128753" y="306651"/>
            <a:ext cx="7772400" cy="1143000"/>
          </a:xfrm>
        </p:spPr>
        <p:txBody>
          <a:bodyPr/>
          <a:lstStyle/>
          <a:p>
            <a:pPr marL="838200" indent="-838200" algn="ctr" eaLnBrk="1" hangingPunct="1"/>
            <a:r>
              <a:rPr lang="cs-CZ" altLang="cs-CZ" sz="4000" dirty="0">
                <a:solidFill>
                  <a:srgbClr val="990000"/>
                </a:solidFill>
                <a:latin typeface="Arial Narrow" pitchFamily="34" charset="0"/>
              </a:rPr>
              <a:t>Infekční nemoc jako výsledek interakce hostitele a </a:t>
            </a:r>
            <a:r>
              <a:rPr lang="cs-CZ" altLang="cs-CZ" sz="4000" dirty="0" err="1">
                <a:solidFill>
                  <a:srgbClr val="990000"/>
                </a:solidFill>
                <a:latin typeface="Arial Narrow" pitchFamily="34" charset="0"/>
              </a:rPr>
              <a:t>patogena</a:t>
            </a:r>
            <a:endParaRPr lang="cs-CZ" altLang="cs-CZ" sz="4000" b="1" dirty="0">
              <a:solidFill>
                <a:srgbClr val="990000"/>
              </a:solidFill>
              <a:latin typeface="Arial Narrow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71600" y="1772816"/>
            <a:ext cx="77120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cs-CZ" sz="400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„</a:t>
            </a:r>
            <a:r>
              <a:rPr lang="en-US" altLang="cs-CZ" sz="40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The infection must be seen in the context of the countermeasures produced by the parasite, and judged as a dynamic interaction of host and parasite rather than the clearance of an inert antigen by the host immune response“</a:t>
            </a:r>
            <a:endParaRPr lang="cs-CZ" altLang="cs-CZ" sz="4000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7164288" y="6127854"/>
            <a:ext cx="1753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latin typeface="Arial Narrow" panose="020B0606020202030204" pitchFamily="34" charset="0"/>
              </a:rPr>
              <a:t> </a:t>
            </a:r>
            <a:r>
              <a:rPr lang="cs-CZ" sz="1800" dirty="0" err="1">
                <a:latin typeface="Arial Narrow" panose="020B0606020202030204" pitchFamily="34" charset="0"/>
              </a:rPr>
              <a:t>Riffkin</a:t>
            </a:r>
            <a:r>
              <a:rPr lang="cs-CZ" sz="1800" dirty="0">
                <a:latin typeface="Arial Narrow" panose="020B0606020202030204" pitchFamily="34" charset="0"/>
              </a:rPr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188659369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827088" y="188640"/>
            <a:ext cx="8050212" cy="1143000"/>
          </a:xfrm>
        </p:spPr>
        <p:txBody>
          <a:bodyPr/>
          <a:lstStyle/>
          <a:p>
            <a:pPr marL="838200" indent="-838200" algn="ctr" eaLnBrk="1" hangingPunct="1"/>
            <a:r>
              <a:rPr lang="cs-CZ" altLang="cs-CZ" sz="3600" dirty="0">
                <a:solidFill>
                  <a:srgbClr val="990000"/>
                </a:solidFill>
                <a:latin typeface="Arial Narrow" pitchFamily="34" charset="0"/>
              </a:rPr>
              <a:t>Infekční nemoc jako výsledek interakce hostitele a </a:t>
            </a:r>
            <a:r>
              <a:rPr lang="cs-CZ" altLang="cs-CZ" sz="3600" dirty="0" err="1">
                <a:solidFill>
                  <a:srgbClr val="990000"/>
                </a:solidFill>
                <a:latin typeface="Arial Narrow" pitchFamily="34" charset="0"/>
              </a:rPr>
              <a:t>patogena</a:t>
            </a:r>
            <a:endParaRPr lang="cs-CZ" altLang="cs-CZ" sz="3600" dirty="0">
              <a:solidFill>
                <a:srgbClr val="990000"/>
              </a:solidFill>
              <a:latin typeface="Arial Narrow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27088" y="1844824"/>
            <a:ext cx="77120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0" indent="-571500"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cs-CZ" sz="36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Nemoc jako obranná reakce</a:t>
            </a:r>
          </a:p>
          <a:p>
            <a:pPr marL="571500" indent="-571500"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cs-CZ" sz="36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Často jedinečná kombinace hostitele a </a:t>
            </a:r>
            <a:r>
              <a:rPr lang="cs-CZ" altLang="cs-CZ" sz="3600" dirty="0" err="1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patogena</a:t>
            </a:r>
            <a:endParaRPr lang="cs-CZ" altLang="cs-CZ" sz="3600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  <a:p>
            <a:pPr marL="571500" indent="-571500"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cs-CZ" sz="36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Individuální rozdíly v použití různých imunologických mechanismů v reakci na téhož </a:t>
            </a:r>
            <a:r>
              <a:rPr lang="cs-CZ" altLang="cs-CZ" sz="3600" dirty="0" err="1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patogena</a:t>
            </a:r>
            <a:endParaRPr lang="cs-CZ" altLang="cs-CZ" sz="3600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  <a:p>
            <a:pPr marL="571500" indent="-571500"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cs-CZ" sz="36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Symptomatologie určena převážně patogenem nebo převážně hostitelem</a:t>
            </a:r>
          </a:p>
        </p:txBody>
      </p:sp>
    </p:spTree>
    <p:extLst>
      <p:ext uri="{BB962C8B-B14F-4D97-AF65-F5344CB8AC3E}">
        <p14:creationId xmlns:p14="http://schemas.microsoft.com/office/powerpoint/2010/main" val="414707993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8153400" cy="1081088"/>
          </a:xfrm>
        </p:spPr>
        <p:txBody>
          <a:bodyPr/>
          <a:lstStyle/>
          <a:p>
            <a:pPr algn="ctr"/>
            <a:r>
              <a:rPr lang="cs-CZ" altLang="en-US" sz="3600" dirty="0">
                <a:solidFill>
                  <a:srgbClr val="800000"/>
                </a:solidFill>
                <a:latin typeface="Arial Narrow" panose="020B0606020202030204" pitchFamily="34" charset="0"/>
              </a:rPr>
              <a:t>Nejednoznačný význam variability v imunitní odpovědi: silná nebo slabá?</a:t>
            </a:r>
            <a:endParaRPr lang="en-US" altLang="en-US" sz="36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37242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AutoShape 5"/>
          <p:cNvSpPr>
            <a:spLocks noChangeArrowheads="1"/>
          </p:cNvSpPr>
          <p:nvPr/>
        </p:nvSpPr>
        <p:spPr bwMode="auto">
          <a:xfrm>
            <a:off x="6156325" y="5589588"/>
            <a:ext cx="576263" cy="649287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1F6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245" name="Line 6"/>
          <p:cNvSpPr>
            <a:spLocks noChangeShapeType="1"/>
          </p:cNvSpPr>
          <p:nvPr/>
        </p:nvSpPr>
        <p:spPr bwMode="auto">
          <a:xfrm>
            <a:off x="4787900" y="5589588"/>
            <a:ext cx="3313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246" name="AutoShape 7"/>
          <p:cNvSpPr>
            <a:spLocks noChangeArrowheads="1"/>
          </p:cNvSpPr>
          <p:nvPr/>
        </p:nvSpPr>
        <p:spPr bwMode="auto">
          <a:xfrm>
            <a:off x="4716463" y="5013325"/>
            <a:ext cx="1295400" cy="5048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247" name="AutoShape 8"/>
          <p:cNvSpPr>
            <a:spLocks noChangeArrowheads="1"/>
          </p:cNvSpPr>
          <p:nvPr/>
        </p:nvSpPr>
        <p:spPr bwMode="auto">
          <a:xfrm>
            <a:off x="6804025" y="5013325"/>
            <a:ext cx="1295400" cy="5048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248" name="Text Box 9"/>
          <p:cNvSpPr txBox="1">
            <a:spLocks noChangeArrowheads="1"/>
          </p:cNvSpPr>
          <p:nvPr/>
        </p:nvSpPr>
        <p:spPr bwMode="auto">
          <a:xfrm>
            <a:off x="4021486" y="3933056"/>
            <a:ext cx="24240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altLang="en-US" dirty="0" err="1">
                <a:solidFill>
                  <a:srgbClr val="C00000"/>
                </a:solidFill>
                <a:latin typeface="Arial Narrow" pitchFamily="34" charset="0"/>
              </a:rPr>
              <a:t>Protektivní</a:t>
            </a:r>
            <a:r>
              <a:rPr lang="cs-CZ" altLang="en-US" dirty="0">
                <a:solidFill>
                  <a:srgbClr val="C00000"/>
                </a:solidFill>
                <a:latin typeface="Arial Narrow" pitchFamily="34" charset="0"/>
              </a:rPr>
              <a:t> imunita</a:t>
            </a:r>
          </a:p>
          <a:p>
            <a:pPr algn="ctr" eaLnBrk="1" hangingPunct="1">
              <a:defRPr/>
            </a:pPr>
            <a:r>
              <a:rPr lang="cs-CZ" altLang="en-US" dirty="0">
                <a:solidFill>
                  <a:srgbClr val="C00000"/>
                </a:solidFill>
                <a:latin typeface="Arial Narrow" pitchFamily="34" charset="0"/>
              </a:rPr>
              <a:t>Resistence k infekci</a:t>
            </a:r>
          </a:p>
        </p:txBody>
      </p:sp>
      <p:sp>
        <p:nvSpPr>
          <p:cNvPr id="138249" name="Text Box 10"/>
          <p:cNvSpPr txBox="1">
            <a:spLocks noChangeArrowheads="1"/>
          </p:cNvSpPr>
          <p:nvPr/>
        </p:nvSpPr>
        <p:spPr bwMode="auto">
          <a:xfrm>
            <a:off x="6444208" y="3933056"/>
            <a:ext cx="2699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altLang="en-US" dirty="0">
                <a:solidFill>
                  <a:srgbClr val="C00000"/>
                </a:solidFill>
                <a:latin typeface="Arial Narrow" pitchFamily="34" charset="0"/>
              </a:rPr>
              <a:t>Autoimunita, alergie</a:t>
            </a:r>
          </a:p>
          <a:p>
            <a:pPr algn="ctr" eaLnBrk="1" hangingPunct="1">
              <a:defRPr/>
            </a:pPr>
            <a:r>
              <a:rPr lang="cs-CZ" altLang="en-US" dirty="0">
                <a:solidFill>
                  <a:srgbClr val="C00000"/>
                </a:solidFill>
                <a:latin typeface="Arial Narrow" pitchFamily="34" charset="0"/>
              </a:rPr>
              <a:t>Zánět</a:t>
            </a:r>
          </a:p>
        </p:txBody>
      </p:sp>
      <p:sp>
        <p:nvSpPr>
          <p:cNvPr id="12" name="Rectangle 2" descr="Large confetti"/>
          <p:cNvSpPr>
            <a:spLocks noGrp="1" noChangeArrowheads="1"/>
          </p:cNvSpPr>
          <p:nvPr>
            <p:ph type="body" idx="1"/>
          </p:nvPr>
        </p:nvSpPr>
        <p:spPr>
          <a:xfrm>
            <a:off x="4211638" y="1844675"/>
            <a:ext cx="4608512" cy="172878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800" i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S</a:t>
            </a:r>
            <a:r>
              <a:rPr lang="cs-CZ" altLang="en-US" sz="2800" i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k</a:t>
            </a:r>
            <a:r>
              <a:rPr lang="en-US" altLang="en-US" sz="2800" i="1" dirty="0" err="1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ylla</a:t>
            </a:r>
            <a:r>
              <a:rPr lang="en-US" altLang="en-US" sz="2800" i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 and </a:t>
            </a:r>
            <a:r>
              <a:rPr lang="en-US" altLang="en-US" sz="2800" i="1" dirty="0" err="1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Charybd</a:t>
            </a:r>
            <a:r>
              <a:rPr lang="cs-CZ" altLang="en-US" sz="2800" i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a odolnosti/vnímavosti k nemocem</a:t>
            </a:r>
            <a:endParaRPr lang="en-US" altLang="en-US" sz="2800" i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17275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557F-5AF3-82F0-62CD-0132B7262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Large confetti">
            <a:extLst>
              <a:ext uri="{FF2B5EF4-FFF2-40B4-BE49-F238E27FC236}">
                <a16:creationId xmlns:a16="http://schemas.microsoft.com/office/drawing/2014/main" id="{A426B738-0BF9-9B92-6062-BD25DD9296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915400" cy="1143000"/>
          </a:xfrm>
        </p:spPr>
        <p:txBody>
          <a:bodyPr/>
          <a:lstStyle/>
          <a:p>
            <a:pPr algn="ctr" eaLnBrk="1" hangingPunct="1"/>
            <a:r>
              <a:rPr lang="cs-CZ" altLang="cs-CZ" sz="4000" dirty="0">
                <a:solidFill>
                  <a:srgbClr val="800000"/>
                </a:solidFill>
                <a:latin typeface="Arial Narrow" panose="020B0606020202030204" pitchFamily="34" charset="0"/>
              </a:rPr>
              <a:t>Personalizovaná medicína</a:t>
            </a:r>
            <a:endParaRPr lang="en-US" altLang="cs-CZ" sz="4000" dirty="0">
              <a:solidFill>
                <a:srgbClr val="8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E0DF8FD5-D2B3-817B-F8D0-CA6409ABB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905000"/>
            <a:ext cx="5746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bg2"/>
              </a:buClr>
              <a:buFont typeface="Wingdings" pitchFamily="2" charset="2"/>
              <a:buNone/>
            </a:pPr>
            <a:endParaRPr lang="en-US" altLang="en-US" sz="2800" i="0">
              <a:solidFill>
                <a:srgbClr val="003B76"/>
              </a:solidFill>
              <a:latin typeface="Times New Roman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F07BA517-AD76-C2D5-7C05-E1D12658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2860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sz="2400" i="0">
              <a:latin typeface="Times New Roman" pitchFamily="18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FF481F97-8AE5-E246-9F23-1635EB351C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3608" y="1673981"/>
            <a:ext cx="5616624" cy="5158278"/>
            <a:chOff x="1385" y="787"/>
            <a:chExt cx="2990" cy="2746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4CF9E94E-093E-1340-BA62-2770588CDEE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" y="787"/>
              <a:ext cx="2990" cy="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1ECB1A71-4591-C939-CDC1-5FF5CDADD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" y="787"/>
              <a:ext cx="2994" cy="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46962141-1380-8CB5-24AA-F4454F9541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31409" y="6093296"/>
            <a:ext cx="2322872" cy="432048"/>
            <a:chOff x="1466" y="1897"/>
            <a:chExt cx="2828" cy="526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1D56CB6B-62AE-1914-57EC-975BA6A7EFA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66" y="1897"/>
              <a:ext cx="2828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2061" name="Picture 13">
              <a:extLst>
                <a:ext uri="{FF2B5EF4-FFF2-40B4-BE49-F238E27FC236}">
                  <a16:creationId xmlns:a16="http://schemas.microsoft.com/office/drawing/2014/main" id="{91AFE72B-5F83-C903-CC78-770192710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" y="1897"/>
              <a:ext cx="2832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8E6F163C-CF95-01AB-B161-BC29FD6EE8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48264" y="1675327"/>
            <a:ext cx="1728192" cy="4237394"/>
            <a:chOff x="2425" y="885"/>
            <a:chExt cx="910" cy="2550"/>
          </a:xfrm>
        </p:grpSpPr>
        <p:sp>
          <p:nvSpPr>
            <p:cNvPr id="13" name="AutoShape 15">
              <a:extLst>
                <a:ext uri="{FF2B5EF4-FFF2-40B4-BE49-F238E27FC236}">
                  <a16:creationId xmlns:a16="http://schemas.microsoft.com/office/drawing/2014/main" id="{2CFDEF0A-EE37-C24C-1EDE-95346844308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5" y="885"/>
              <a:ext cx="910" cy="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2065" name="Picture 17">
              <a:extLst>
                <a:ext uri="{FF2B5EF4-FFF2-40B4-BE49-F238E27FC236}">
                  <a16:creationId xmlns:a16="http://schemas.microsoft.com/office/drawing/2014/main" id="{033981DE-2E3F-A218-C58C-3D6D60B3E5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885"/>
              <a:ext cx="914" cy="2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076724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371600" y="260350"/>
            <a:ext cx="7232650" cy="1143000"/>
          </a:xfrm>
        </p:spPr>
        <p:txBody>
          <a:bodyPr lIns="92075" tIns="46038" rIns="92075" bIns="46038" anchor="ctr"/>
          <a:lstStyle/>
          <a:p>
            <a:pPr algn="ctr"/>
            <a:r>
              <a:rPr lang="cs-CZ" altLang="en-US" sz="3600" b="1" dirty="0">
                <a:solidFill>
                  <a:srgbClr val="800000"/>
                </a:solidFill>
                <a:latin typeface="Arial Narrow" pitchFamily="34" charset="0"/>
              </a:rPr>
              <a:t>Genetika: význam definice fenotypu</a:t>
            </a:r>
            <a:endParaRPr lang="cs-CZ" altLang="en-US" sz="2400" b="1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556793"/>
            <a:ext cx="7772400" cy="3888432"/>
          </a:xfrm>
        </p:spPr>
        <p:txBody>
          <a:bodyPr lIns="92075" tIns="46038" rIns="92075" bIns="46038"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 sz="2800" b="1" i="1" dirty="0">
                <a:solidFill>
                  <a:schemeClr val="bg2"/>
                </a:solidFill>
                <a:latin typeface="Arial Narrow" pitchFamily="34" charset="0"/>
              </a:rPr>
              <a:t>*</a:t>
            </a:r>
            <a:r>
              <a:rPr lang="en-US" altLang="en-US" b="1" i="1" u="sng" dirty="0">
                <a:solidFill>
                  <a:schemeClr val="bg2"/>
                </a:solidFill>
                <a:latin typeface="Arial Narrow" pitchFamily="34" charset="0"/>
              </a:rPr>
              <a:t>Resist</a:t>
            </a:r>
            <a:r>
              <a:rPr lang="cs-CZ" altLang="en-US" b="1" i="1" u="sng" dirty="0">
                <a:solidFill>
                  <a:schemeClr val="bg2"/>
                </a:solidFill>
                <a:latin typeface="Arial Narrow" pitchFamily="34" charset="0"/>
              </a:rPr>
              <a:t>e</a:t>
            </a:r>
            <a:r>
              <a:rPr lang="en-US" altLang="en-US" b="1" i="1" u="sng" dirty="0" err="1">
                <a:solidFill>
                  <a:schemeClr val="bg2"/>
                </a:solidFill>
                <a:latin typeface="Arial Narrow" pitchFamily="34" charset="0"/>
              </a:rPr>
              <a:t>nce</a:t>
            </a:r>
            <a:r>
              <a:rPr lang="en-US" altLang="en-US" b="1" i="1" dirty="0">
                <a:solidFill>
                  <a:schemeClr val="bg2"/>
                </a:solidFill>
                <a:latin typeface="Arial Narrow" pitchFamily="34" charset="0"/>
              </a:rPr>
              <a:t>: </a:t>
            </a:r>
            <a:r>
              <a:rPr lang="cs-CZ" altLang="en-US" b="1" i="1" dirty="0">
                <a:solidFill>
                  <a:schemeClr val="bg2"/>
                </a:solidFill>
                <a:latin typeface="Arial Narrow" pitchFamily="34" charset="0"/>
              </a:rPr>
              <a:t>schopnost omezit replikaci </a:t>
            </a:r>
            <a:r>
              <a:rPr lang="cs-CZ" altLang="en-US" b="1" i="1" dirty="0" err="1">
                <a:solidFill>
                  <a:schemeClr val="bg2"/>
                </a:solidFill>
                <a:latin typeface="Arial Narrow" pitchFamily="34" charset="0"/>
              </a:rPr>
              <a:t>patogena</a:t>
            </a:r>
            <a:r>
              <a:rPr lang="cs-CZ" altLang="en-US" b="1" i="1" dirty="0">
                <a:solidFill>
                  <a:schemeClr val="bg2"/>
                </a:solidFill>
                <a:latin typeface="Arial Narrow" pitchFamily="34" charset="0"/>
              </a:rPr>
              <a:t> v hostitelském organismu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cs-CZ" altLang="en-US" b="1" i="1" dirty="0">
                <a:solidFill>
                  <a:schemeClr val="bg2"/>
                </a:solidFill>
                <a:latin typeface="Arial Narrow" pitchFamily="34" charset="0"/>
              </a:rPr>
              <a:t>vs.</a:t>
            </a:r>
            <a:endParaRPr lang="en-US" altLang="en-US" b="1" i="1" dirty="0">
              <a:solidFill>
                <a:schemeClr val="bg2"/>
              </a:solidFill>
              <a:latin typeface="Arial Narrow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 b="1" i="1" u="sng" dirty="0">
                <a:solidFill>
                  <a:schemeClr val="bg2"/>
                </a:solidFill>
                <a:latin typeface="Arial Narrow" pitchFamily="34" charset="0"/>
              </a:rPr>
              <a:t>Tolerance</a:t>
            </a:r>
            <a:r>
              <a:rPr lang="en-US" altLang="en-US" b="1" i="1" dirty="0">
                <a:solidFill>
                  <a:schemeClr val="bg2"/>
                </a:solidFill>
                <a:latin typeface="Arial Narrow" pitchFamily="34" charset="0"/>
              </a:rPr>
              <a:t>: </a:t>
            </a:r>
            <a:r>
              <a:rPr lang="cs-CZ" altLang="en-US" b="1" i="1" dirty="0">
                <a:solidFill>
                  <a:schemeClr val="bg2"/>
                </a:solidFill>
                <a:latin typeface="Arial Narrow" pitchFamily="34" charset="0"/>
              </a:rPr>
              <a:t>schopnost udržet homeostázu za přítomnosti </a:t>
            </a:r>
            <a:r>
              <a:rPr lang="cs-CZ" altLang="en-US" b="1" i="1" dirty="0" err="1">
                <a:solidFill>
                  <a:schemeClr val="bg2"/>
                </a:solidFill>
                <a:latin typeface="Arial Narrow" pitchFamily="34" charset="0"/>
              </a:rPr>
              <a:t>patogena</a:t>
            </a:r>
            <a:r>
              <a:rPr lang="cs-CZ" altLang="en-US" b="1" i="1" dirty="0">
                <a:solidFill>
                  <a:schemeClr val="bg2"/>
                </a:solidFill>
                <a:latin typeface="Arial Narrow" pitchFamily="34" charset="0"/>
              </a:rPr>
              <a:t> v organismu</a:t>
            </a:r>
            <a:endParaRPr lang="en-US" altLang="en-US" sz="2800" b="1" i="1" dirty="0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830262" y="5589240"/>
            <a:ext cx="7629525" cy="358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r>
              <a:rPr lang="en-US" b="1" dirty="0" err="1">
                <a:solidFill>
                  <a:schemeClr val="bg2"/>
                </a:solidFill>
                <a:cs typeface="+mn-cs"/>
              </a:rPr>
              <a:t>Susceptibilit</a:t>
            </a:r>
            <a:r>
              <a:rPr lang="cs-CZ" b="1" dirty="0">
                <a:solidFill>
                  <a:schemeClr val="bg2"/>
                </a:solidFill>
                <a:cs typeface="+mn-cs"/>
              </a:rPr>
              <a:t>a	           </a:t>
            </a:r>
            <a:r>
              <a:rPr lang="en-US" sz="1800" b="1" dirty="0">
                <a:solidFill>
                  <a:schemeClr val="bg2"/>
                </a:solidFill>
                <a:cs typeface="+mn-cs"/>
              </a:rPr>
              <a:t>Tolerance, </a:t>
            </a:r>
            <a:r>
              <a:rPr lang="cs-CZ" sz="1800" b="1" dirty="0">
                <a:solidFill>
                  <a:schemeClr val="bg2"/>
                </a:solidFill>
                <a:cs typeface="+mn-cs"/>
              </a:rPr>
              <a:t>nosičství                           </a:t>
            </a:r>
            <a:r>
              <a:rPr lang="en-US" sz="1800" b="1" dirty="0">
                <a:solidFill>
                  <a:schemeClr val="bg2"/>
                </a:solidFill>
                <a:cs typeface="+mn-cs"/>
              </a:rPr>
              <a:t>Resist</a:t>
            </a:r>
            <a:r>
              <a:rPr lang="cs-CZ" sz="1800" b="1" dirty="0">
                <a:solidFill>
                  <a:schemeClr val="bg2"/>
                </a:solidFill>
                <a:cs typeface="+mn-cs"/>
              </a:rPr>
              <a:t>e</a:t>
            </a:r>
            <a:r>
              <a:rPr lang="en-US" sz="1800" b="1" dirty="0" err="1">
                <a:solidFill>
                  <a:schemeClr val="bg2"/>
                </a:solidFill>
                <a:cs typeface="+mn-cs"/>
              </a:rPr>
              <a:t>nc</a:t>
            </a:r>
            <a:r>
              <a:rPr lang="en-US" b="1" dirty="0" err="1">
                <a:solidFill>
                  <a:schemeClr val="bg2"/>
                </a:solidFill>
                <a:cs typeface="+mn-cs"/>
              </a:rPr>
              <a:t>e</a:t>
            </a:r>
            <a:r>
              <a:rPr lang="cs-CZ" b="1" dirty="0">
                <a:solidFill>
                  <a:schemeClr val="bg2"/>
                </a:solidFill>
                <a:cs typeface="+mn-cs"/>
              </a:rPr>
              <a:t>			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Šipka doprava 4"/>
          <p:cNvSpPr/>
          <p:nvPr/>
        </p:nvSpPr>
        <p:spPr bwMode="auto">
          <a:xfrm rot="10800000">
            <a:off x="1187624" y="6322243"/>
            <a:ext cx="1296987" cy="10795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Šipka doprava 5"/>
          <p:cNvSpPr/>
          <p:nvPr/>
        </p:nvSpPr>
        <p:spPr bwMode="auto">
          <a:xfrm>
            <a:off x="6538464" y="6322243"/>
            <a:ext cx="1727200" cy="10795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Obdélník 4"/>
          <p:cNvSpPr>
            <a:spLocks noChangeArrowheads="1"/>
          </p:cNvSpPr>
          <p:nvPr/>
        </p:nvSpPr>
        <p:spPr bwMode="auto">
          <a:xfrm>
            <a:off x="3214281" y="6237312"/>
            <a:ext cx="2861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en-US" sz="1200" b="1" dirty="0">
                <a:solidFill>
                  <a:srgbClr val="000066"/>
                </a:solidFill>
              </a:rPr>
              <a:t>Negenetické vlivy</a:t>
            </a:r>
            <a:r>
              <a:rPr lang="en-US" altLang="en-US" sz="1200" b="1" dirty="0">
                <a:solidFill>
                  <a:srgbClr val="000066"/>
                </a:solidFill>
              </a:rPr>
              <a:t>, </a:t>
            </a:r>
            <a:r>
              <a:rPr lang="cs-CZ" altLang="en-US" sz="1200" b="1" dirty="0">
                <a:solidFill>
                  <a:srgbClr val="000066"/>
                </a:solidFill>
              </a:rPr>
              <a:t>přírodní a umělá selekce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1814167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53146A0-9109-80AB-8BE7-93D8E64DB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6029567-9ABA-BF77-C317-F7BAEA4E7D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08" y="-6771"/>
            <a:ext cx="8046627" cy="1872208"/>
          </a:xfrm>
          <a:noFill/>
        </p:spPr>
        <p:txBody>
          <a:bodyPr anchor="ctr"/>
          <a:lstStyle/>
          <a:p>
            <a:pPr algn="ctr"/>
            <a:r>
              <a:rPr lang="cs-CZ" altLang="cs-CZ" sz="3200" b="1" dirty="0">
                <a:solidFill>
                  <a:srgbClr val="990000"/>
                </a:solidFill>
                <a:latin typeface="Arial Narrow" panose="020B0606020202030204" pitchFamily="34" charset="0"/>
              </a:rPr>
              <a:t>Geny odolnosti a vnímavosti k onemocněním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17D39C2-E2B5-5669-3FF5-DB12FDC37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504" y="1916832"/>
            <a:ext cx="9036496" cy="4824536"/>
          </a:xfrm>
          <a:noFill/>
        </p:spPr>
        <p:txBody>
          <a:bodyPr/>
          <a:lstStyle/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4400" b="1" i="1" dirty="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Geny ovlivňující zdravotní stav v interakci s prostředím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 Jejich polymorfismy nejsou příčinou onemocnění, ale ovlivňují reakci na (environmentální) patogenní faktory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 Evoluční kontext a význam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r>
              <a:rPr lang="cs-CZ" altLang="cs-CZ" sz="3600" i="1" dirty="0">
                <a:solidFill>
                  <a:srgbClr val="003366"/>
                </a:solidFill>
                <a:latin typeface="Arial Narrow" panose="020B0606020202030204" pitchFamily="34" charset="0"/>
              </a:rPr>
              <a:t> V praxi většinou relativní pojem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Char char="ü"/>
            </a:pPr>
            <a:endParaRPr lang="cs-CZ" altLang="cs-CZ" sz="4000" b="1" i="1" dirty="0">
              <a:solidFill>
                <a:srgbClr val="0033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10497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descr="Large confetti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>
              <a:lnSpc>
                <a:spcPct val="130000"/>
              </a:lnSpc>
            </a:pPr>
            <a:br>
              <a:rPr lang="cs-CZ" altLang="en-US" sz="6600" b="1"/>
            </a:br>
            <a:r>
              <a:rPr lang="cs-CZ" altLang="en-US" sz="6600" b="1"/>
              <a:t> </a:t>
            </a:r>
            <a:br>
              <a:rPr lang="cs-CZ" altLang="en-US" sz="6600" b="1"/>
            </a:br>
            <a:endParaRPr lang="cs-CZ" altLang="en-US" sz="4000" b="1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76375" y="333375"/>
            <a:ext cx="6337300" cy="1019175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en-US" sz="4800" dirty="0">
                <a:solidFill>
                  <a:srgbClr val="800000"/>
                </a:solidFill>
                <a:latin typeface="Arial Narrow" panose="020B0606020202030204" pitchFamily="34" charset="0"/>
              </a:rPr>
              <a:t>Geny obranyschopnosti</a:t>
            </a:r>
            <a:endParaRPr lang="cs-CZ" altLang="en-US" dirty="0">
              <a:solidFill>
                <a:srgbClr val="8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12" y="2708920"/>
            <a:ext cx="5256212" cy="3328988"/>
          </a:xfrm>
          <a:noFill/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68313" y="2060575"/>
            <a:ext cx="835183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SzPct val="85000"/>
            </a:pPr>
            <a:r>
              <a:rPr lang="cs-CZ" altLang="en-US" sz="2400" b="1" i="0">
                <a:solidFill>
                  <a:schemeClr val="bg2"/>
                </a:solidFill>
                <a:latin typeface="Times New Roman" pitchFamily="18" charset="0"/>
              </a:rPr>
              <a:t>Imunogenom: 5% genomu</a:t>
            </a:r>
          </a:p>
        </p:txBody>
      </p:sp>
    </p:spTree>
    <p:extLst>
      <p:ext uri="{BB962C8B-B14F-4D97-AF65-F5344CB8AC3E}">
        <p14:creationId xmlns:p14="http://schemas.microsoft.com/office/powerpoint/2010/main" val="207320112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475656" y="106810"/>
            <a:ext cx="69127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cs-CZ" sz="4000" dirty="0">
                <a:solidFill>
                  <a:srgbClr val="800000"/>
                </a:solidFill>
                <a:latin typeface="Arial Narrow" pitchFamily="34" charset="0"/>
              </a:rPr>
              <a:t>Komplexní dědičnost: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cs-CZ" sz="4000" dirty="0">
                <a:solidFill>
                  <a:srgbClr val="800000"/>
                </a:solidFill>
                <a:latin typeface="Arial Narrow" pitchFamily="34" charset="0"/>
              </a:rPr>
              <a:t>genomika</a:t>
            </a:r>
            <a:r>
              <a:rPr lang="en-US" altLang="cs-CZ" sz="4000" dirty="0">
                <a:solidFill>
                  <a:srgbClr val="800000"/>
                </a:solidFill>
                <a:latin typeface="Arial Narrow" pitchFamily="34" charset="0"/>
              </a:rPr>
              <a:t> a </a:t>
            </a:r>
            <a:r>
              <a:rPr lang="cs-CZ" altLang="cs-CZ" sz="4000" dirty="0">
                <a:solidFill>
                  <a:srgbClr val="800000"/>
                </a:solidFill>
                <a:latin typeface="Arial Narrow" pitchFamily="34" charset="0"/>
              </a:rPr>
              <a:t>infekce u lidí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C3DCB51-8E95-9E24-84C8-79B8582C7A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06746" y="5373216"/>
            <a:ext cx="2326924" cy="1052780"/>
            <a:chOff x="641" y="1147"/>
            <a:chExt cx="4478" cy="2026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62F6599A-4646-FD81-24F5-6A256F28998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41" y="1147"/>
              <a:ext cx="4478" cy="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C960ED76-0CA4-512C-36AE-A5463B990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3000"/>
                      </a14:imgEffect>
                      <a14:imgEffect>
                        <a14:brightnessContrast contrast="7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" y="1147"/>
              <a:ext cx="4482" cy="2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74C93BE0-246D-7F27-4DAC-527FDBBA7F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73792" y="1700808"/>
            <a:ext cx="5142936" cy="4824536"/>
            <a:chOff x="1184" y="569"/>
            <a:chExt cx="3392" cy="3182"/>
          </a:xfrm>
        </p:grpSpPr>
        <p:sp>
          <p:nvSpPr>
            <p:cNvPr id="19" name="AutoShape 15">
              <a:extLst>
                <a:ext uri="{FF2B5EF4-FFF2-40B4-BE49-F238E27FC236}">
                  <a16:creationId xmlns:a16="http://schemas.microsoft.com/office/drawing/2014/main" id="{99D42621-858F-0F72-A3C6-491D8EBF249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84" y="569"/>
              <a:ext cx="3392" cy="3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3089" name="Picture 17">
              <a:extLst>
                <a:ext uri="{FF2B5EF4-FFF2-40B4-BE49-F238E27FC236}">
                  <a16:creationId xmlns:a16="http://schemas.microsoft.com/office/drawing/2014/main" id="{1173F9D7-F79C-E6D4-E7B7-2BFE9CDE6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3000"/>
                      </a14:imgEffect>
                      <a14:imgEffect>
                        <a14:brightnessContrast bright="-5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" y="569"/>
              <a:ext cx="3396" cy="3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0669548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403648" y="112990"/>
            <a:ext cx="6769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4000" i="0" dirty="0">
                <a:solidFill>
                  <a:srgbClr val="800000"/>
                </a:solidFill>
              </a:rPr>
              <a:t>Mendelistická dědičnost vnímavosti k infekcím</a:t>
            </a:r>
          </a:p>
        </p:txBody>
      </p:sp>
      <p:grpSp>
        <p:nvGrpSpPr>
          <p:cNvPr id="48131" name="Group 7"/>
          <p:cNvGrpSpPr>
            <a:grpSpLocks noChangeAspect="1"/>
          </p:cNvGrpSpPr>
          <p:nvPr/>
        </p:nvGrpSpPr>
        <p:grpSpPr bwMode="auto">
          <a:xfrm>
            <a:off x="559669" y="2062068"/>
            <a:ext cx="8152535" cy="3647876"/>
            <a:chOff x="295" y="1329"/>
            <a:chExt cx="5170" cy="2312"/>
          </a:xfrm>
        </p:grpSpPr>
        <p:sp>
          <p:nvSpPr>
            <p:cNvPr id="33798" name="AutoShape 6"/>
            <p:cNvSpPr>
              <a:spLocks noChangeAspect="1" noChangeArrowheads="1" noTextEdit="1"/>
            </p:cNvSpPr>
            <p:nvPr/>
          </p:nvSpPr>
          <p:spPr bwMode="auto">
            <a:xfrm>
              <a:off x="295" y="1329"/>
              <a:ext cx="5170" cy="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813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329"/>
              <a:ext cx="5178" cy="2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4572000" y="6524625"/>
            <a:ext cx="2235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1000" i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Picard et al Curr Opin</a:t>
            </a:r>
            <a:r>
              <a:rPr lang="en-US" altLang="en-US" sz="1000" i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altLang="en-US" sz="1000" i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Immunol 2006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79091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242776" y="91985"/>
            <a:ext cx="76676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cs-CZ" sz="4400" dirty="0">
                <a:solidFill>
                  <a:srgbClr val="800000"/>
                </a:solidFill>
                <a:latin typeface="Arial Narrow" pitchFamily="34" charset="0"/>
              </a:rPr>
              <a:t>Komplexní dědičnost: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cs-CZ" sz="4400" dirty="0">
                <a:solidFill>
                  <a:srgbClr val="800000"/>
                </a:solidFill>
                <a:latin typeface="Arial Narrow" pitchFamily="34" charset="0"/>
              </a:rPr>
              <a:t>GWAS a </a:t>
            </a:r>
            <a:r>
              <a:rPr lang="cs-CZ" altLang="cs-CZ" sz="4400" dirty="0">
                <a:solidFill>
                  <a:srgbClr val="800000"/>
                </a:solidFill>
                <a:latin typeface="Arial Narrow" pitchFamily="34" charset="0"/>
              </a:rPr>
              <a:t>infekce u lidí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44675"/>
            <a:ext cx="76041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ovéPole 1"/>
          <p:cNvSpPr txBox="1">
            <a:spLocks noChangeArrowheads="1"/>
          </p:cNvSpPr>
          <p:nvPr/>
        </p:nvSpPr>
        <p:spPr bwMode="auto">
          <a:xfrm>
            <a:off x="4675188" y="6381750"/>
            <a:ext cx="218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cs-CZ" sz="1800">
                <a:latin typeface="Arial Narrow" pitchFamily="34" charset="0"/>
              </a:rPr>
              <a:t>De Bakker, Telenti 2010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9990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descr="Large confetti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cs-CZ" altLang="en-US" dirty="0">
                <a:solidFill>
                  <a:srgbClr val="800000"/>
                </a:solidFill>
                <a:latin typeface="Arial Narrow" pitchFamily="34" charset="0"/>
              </a:rPr>
              <a:t>Mechanismy nemocí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529" y="2201118"/>
            <a:ext cx="8892480" cy="4036194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cs-CZ" altLang="en-US" sz="4400" dirty="0">
                <a:solidFill>
                  <a:srgbClr val="800000"/>
                </a:solidFill>
                <a:latin typeface="Arial Narrow" pitchFamily="34" charset="0"/>
              </a:rPr>
              <a:t> Infekce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en-US" sz="4400" dirty="0">
                <a:solidFill>
                  <a:srgbClr val="800000"/>
                </a:solidFill>
                <a:latin typeface="Arial Narrow" pitchFamily="34" charset="0"/>
              </a:rPr>
              <a:t> Alergie, </a:t>
            </a:r>
            <a:r>
              <a:rPr lang="cs-CZ" altLang="en-US" sz="4400" i="1" dirty="0">
                <a:solidFill>
                  <a:srgbClr val="800000"/>
                </a:solidFill>
                <a:latin typeface="Arial Narrow" pitchFamily="34" charset="0"/>
              </a:rPr>
              <a:t>ADR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en-US" sz="4400" dirty="0">
                <a:solidFill>
                  <a:srgbClr val="800000"/>
                </a:solidFill>
                <a:latin typeface="Arial Narrow" pitchFamily="34" charset="0"/>
              </a:rPr>
              <a:t> Autoimunita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en-US" sz="4400" dirty="0">
                <a:solidFill>
                  <a:srgbClr val="800000"/>
                </a:solidFill>
                <a:latin typeface="Arial Narrow" pitchFamily="34" charset="0"/>
              </a:rPr>
              <a:t> Komplexní imunopatologie</a:t>
            </a:r>
            <a:endParaRPr lang="en-GB" altLang="en-US" sz="4400" dirty="0">
              <a:solidFill>
                <a:srgbClr val="800000"/>
              </a:solidFill>
              <a:latin typeface="Arial Narrow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</a:pPr>
            <a:endParaRPr lang="cs-CZ" altLang="en-US" sz="4400" dirty="0">
              <a:latin typeface="Arial Narrow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08142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descr="Large confetti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cs-CZ" altLang="en-US" dirty="0">
                <a:solidFill>
                  <a:srgbClr val="800000"/>
                </a:solidFill>
                <a:latin typeface="Arial Narrow" pitchFamily="34" charset="0"/>
              </a:rPr>
              <a:t>Příklady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529" y="2201118"/>
            <a:ext cx="8892480" cy="4036194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cs-CZ" altLang="en-US" sz="4000" dirty="0" err="1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Noroviry</a:t>
            </a:r>
            <a:r>
              <a:rPr lang="cs-CZ" altLang="en-US" sz="40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cs-CZ" altLang="en-US" sz="4000" dirty="0" err="1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rotaviry</a:t>
            </a:r>
            <a:r>
              <a:rPr lang="cs-CZ" altLang="en-US" sz="40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 (</a:t>
            </a:r>
            <a:r>
              <a:rPr lang="cs-CZ" altLang="en-US" sz="4000" i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FUT2)</a:t>
            </a:r>
            <a:endParaRPr lang="cs-CZ" altLang="en-US" sz="4000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en-US" sz="40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AIDS (CCR5)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en-US" sz="40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Malárie (</a:t>
            </a:r>
            <a:r>
              <a:rPr lang="cs-CZ" altLang="en-US" sz="4000" dirty="0" err="1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Duffy</a:t>
            </a:r>
            <a:r>
              <a:rPr lang="cs-CZ" altLang="en-US" sz="40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en-US" sz="4000" i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COVID 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49821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168498" y="116632"/>
            <a:ext cx="5761385" cy="1230719"/>
            <a:chOff x="930" y="28"/>
            <a:chExt cx="4037" cy="1045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930" y="28"/>
              <a:ext cx="4037" cy="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28"/>
              <a:ext cx="4040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51520" y="1916832"/>
            <a:ext cx="6696794" cy="4793424"/>
            <a:chOff x="612" y="1253"/>
            <a:chExt cx="4018" cy="2876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612" y="1253"/>
              <a:ext cx="4018" cy="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53"/>
              <a:ext cx="4021" cy="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4761601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 descr="Large confetti"/>
          <p:cNvSpPr>
            <a:spLocks noGrp="1" noChangeArrowheads="1"/>
          </p:cNvSpPr>
          <p:nvPr>
            <p:ph type="title" idx="4294967295"/>
          </p:nvPr>
        </p:nvSpPr>
        <p:spPr>
          <a:xfrm>
            <a:off x="971600" y="276904"/>
            <a:ext cx="7772400" cy="114300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130000"/>
              </a:lnSpc>
            </a:pPr>
            <a:br>
              <a:rPr lang="cs-CZ" altLang="en-US" sz="6600" b="1"/>
            </a:br>
            <a:r>
              <a:rPr lang="cs-CZ" altLang="en-US" sz="6600" b="1"/>
              <a:t> </a:t>
            </a:r>
            <a:br>
              <a:rPr lang="cs-CZ" altLang="en-US" sz="6600" b="1"/>
            </a:br>
            <a:endParaRPr lang="cs-CZ" altLang="en-US" sz="4000" b="1"/>
          </a:p>
        </p:txBody>
      </p:sp>
      <p:sp>
        <p:nvSpPr>
          <p:cNvPr id="1320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59632" y="363383"/>
            <a:ext cx="7772400" cy="984559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en-US" sz="5400" dirty="0">
                <a:solidFill>
                  <a:srgbClr val="710114"/>
                </a:solidFill>
                <a:latin typeface="Arial Narrow" panose="020B0606020202030204" pitchFamily="34" charset="0"/>
              </a:rPr>
              <a:t>Covid 19 a genetika hostitele</a:t>
            </a:r>
          </a:p>
          <a:p>
            <a:pPr algn="ctr" eaLnBrk="1" hangingPunct="1">
              <a:buFontTx/>
              <a:buNone/>
            </a:pPr>
            <a:endParaRPr lang="cs-CZ" altLang="en-US" sz="3600" dirty="0">
              <a:solidFill>
                <a:srgbClr val="710114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B723FBA-C3BF-3DB9-4338-1017F50FBE7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99992" y="4005064"/>
            <a:ext cx="3889375" cy="2354262"/>
            <a:chOff x="3135" y="2341"/>
            <a:chExt cx="2450" cy="1483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AA6C268E-087D-9BBF-E7BB-5DAE3E4E74B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35" y="2341"/>
              <a:ext cx="2450" cy="1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36F58444-5B9D-4544-7F58-F3BF12E81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" y="2341"/>
              <a:ext cx="2454" cy="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Obrázek 8">
            <a:extLst>
              <a:ext uri="{FF2B5EF4-FFF2-40B4-BE49-F238E27FC236}">
                <a16:creationId xmlns:a16="http://schemas.microsoft.com/office/drawing/2014/main" id="{041027B3-A7AC-9AB7-AD73-52ACBF93C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436" y="1807970"/>
            <a:ext cx="3468306" cy="4686647"/>
          </a:xfrm>
          <a:prstGeom prst="rect">
            <a:avLst/>
          </a:prstGeom>
        </p:spPr>
      </p:pic>
      <p:grpSp>
        <p:nvGrpSpPr>
          <p:cNvPr id="12" name="Group 8">
            <a:extLst>
              <a:ext uri="{FF2B5EF4-FFF2-40B4-BE49-F238E27FC236}">
                <a16:creationId xmlns:a16="http://schemas.microsoft.com/office/drawing/2014/main" id="{9F195EE4-7CEA-1F69-7397-5CC903C4235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84663" y="2124075"/>
            <a:ext cx="4581525" cy="935038"/>
            <a:chOff x="2699" y="1338"/>
            <a:chExt cx="2886" cy="589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E80E77F9-021B-7F28-53AC-7E0CA93509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99" y="1338"/>
              <a:ext cx="2886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373F84DC-AC93-1DF5-EA2E-D291D4648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1338"/>
              <a:ext cx="2892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314671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 descr="Large confetti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 anchor="ctr"/>
          <a:lstStyle/>
          <a:p>
            <a:pPr eaLnBrk="1" hangingPunct="1"/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Genomická medicína v praxi</a:t>
            </a:r>
            <a:endParaRPr lang="cs-CZ" altLang="en-US" sz="16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395288" y="1916113"/>
            <a:ext cx="8353425" cy="4508500"/>
            <a:chOff x="249" y="1207"/>
            <a:chExt cx="5262" cy="2840"/>
          </a:xfrm>
        </p:grpSpPr>
        <p:sp>
          <p:nvSpPr>
            <p:cNvPr id="3" name="AutoShape 5"/>
            <p:cNvSpPr>
              <a:spLocks noChangeAspect="1" noChangeArrowheads="1" noTextEdit="1"/>
            </p:cNvSpPr>
            <p:nvPr/>
          </p:nvSpPr>
          <p:spPr bwMode="auto">
            <a:xfrm>
              <a:off x="249" y="1207"/>
              <a:ext cx="5262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75783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207"/>
              <a:ext cx="5268" cy="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562193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descr="Large confetti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0"/>
            <a:ext cx="7620000" cy="1427163"/>
          </a:xfrm>
        </p:spPr>
        <p:txBody>
          <a:bodyPr/>
          <a:lstStyle/>
          <a:p>
            <a:pPr algn="ctr" eaLnBrk="1" hangingPunct="1"/>
            <a:r>
              <a:rPr lang="cs-CZ" altLang="en-US" dirty="0">
                <a:solidFill>
                  <a:srgbClr val="993300"/>
                </a:solidFill>
                <a:latin typeface="Arial Narrow" panose="020B0606020202030204" pitchFamily="34" charset="0"/>
              </a:rPr>
              <a:t>Komplexní patogeneze:</a:t>
            </a:r>
            <a:br>
              <a:rPr lang="cs-CZ" altLang="en-US" dirty="0">
                <a:solidFill>
                  <a:srgbClr val="993300"/>
                </a:solidFill>
                <a:latin typeface="Arial Narrow" panose="020B0606020202030204" pitchFamily="34" charset="0"/>
              </a:rPr>
            </a:br>
            <a:r>
              <a:rPr lang="cs-CZ" altLang="en-US" dirty="0">
                <a:solidFill>
                  <a:srgbClr val="993300"/>
                </a:solidFill>
                <a:latin typeface="Arial Narrow" panose="020B0606020202030204" pitchFamily="34" charset="0"/>
              </a:rPr>
              <a:t>celiakie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5D09C7-884D-8B5C-9E0E-B3DF108BF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664" y="1700808"/>
            <a:ext cx="5096024" cy="4975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311580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B6E91F1C-81F4-4732-B5A7-CC2ECDE1AC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80112" y="2150089"/>
            <a:ext cx="3235832" cy="947529"/>
            <a:chOff x="479" y="1184"/>
            <a:chExt cx="4802" cy="1952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82FBFB2E-EEBB-4FA6-915B-1CD40CFDA42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9" y="1184"/>
              <a:ext cx="4802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14F34187-FDB6-44B9-91D9-DC9E84483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" y="1184"/>
              <a:ext cx="4806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AD57E92-147B-4496-911F-7940C5FAB5AE}"/>
              </a:ext>
            </a:extLst>
          </p:cNvPr>
          <p:cNvSpPr txBox="1"/>
          <p:nvPr/>
        </p:nvSpPr>
        <p:spPr>
          <a:xfrm>
            <a:off x="2267744" y="469419"/>
            <a:ext cx="4786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800000"/>
                </a:solidFill>
              </a:rPr>
              <a:t>Zubní lékařství - příklady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60ED204-C82C-E967-5186-DE2C184067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6454" y="2156838"/>
            <a:ext cx="4647607" cy="3727289"/>
            <a:chOff x="860" y="540"/>
            <a:chExt cx="4040" cy="3240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D133E81D-96A1-0506-B203-BB4248BE57F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60" y="540"/>
              <a:ext cx="4040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E26959A4-BED5-1C7E-E388-30CBE49EA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" y="540"/>
              <a:ext cx="4044" cy="3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6E8A8A5F-16CB-5B40-8203-AA73FBCD6B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62206" y="3877986"/>
            <a:ext cx="4281794" cy="1985855"/>
            <a:chOff x="933" y="1257"/>
            <a:chExt cx="3894" cy="1806"/>
          </a:xfrm>
        </p:grpSpPr>
        <p:sp>
          <p:nvSpPr>
            <p:cNvPr id="17" name="AutoShape 7">
              <a:extLst>
                <a:ext uri="{FF2B5EF4-FFF2-40B4-BE49-F238E27FC236}">
                  <a16:creationId xmlns:a16="http://schemas.microsoft.com/office/drawing/2014/main" id="{0388A8B8-C1FE-5906-C311-4C4D777B63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33" y="1257"/>
              <a:ext cx="3894" cy="1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18F1B8CB-2EBA-A21A-7B46-32C9026F9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" y="1257"/>
              <a:ext cx="3898" cy="1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18D59FDB-2AFB-02EF-274F-8C6D7C3FA6F0}"/>
              </a:ext>
            </a:extLst>
          </p:cNvPr>
          <p:cNvSpPr/>
          <p:nvPr/>
        </p:nvSpPr>
        <p:spPr bwMode="auto">
          <a:xfrm>
            <a:off x="2234234" y="3912471"/>
            <a:ext cx="432048" cy="216024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36858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B6E91F1C-81F4-4732-B5A7-CC2ECDE1AC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59632" y="1628800"/>
            <a:ext cx="7623175" cy="2232248"/>
            <a:chOff x="479" y="1184"/>
            <a:chExt cx="4802" cy="1952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82FBFB2E-EEBB-4FA6-915B-1CD40CFDA42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9" y="1184"/>
              <a:ext cx="4802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14F34187-FDB6-44B9-91D9-DC9E84483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" y="1184"/>
              <a:ext cx="4806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AD57E92-147B-4496-911F-7940C5FAB5AE}"/>
              </a:ext>
            </a:extLst>
          </p:cNvPr>
          <p:cNvSpPr txBox="1"/>
          <p:nvPr/>
        </p:nvSpPr>
        <p:spPr>
          <a:xfrm>
            <a:off x="2267744" y="469419"/>
            <a:ext cx="4786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800000"/>
                </a:solidFill>
              </a:rPr>
              <a:t>Zubní lékařství - příklady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60ED204-C82C-E967-5186-DE2C184067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528" y="3917884"/>
            <a:ext cx="3510259" cy="2815158"/>
            <a:chOff x="860" y="540"/>
            <a:chExt cx="4040" cy="3240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D133E81D-96A1-0506-B203-BB4248BE57F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60" y="540"/>
              <a:ext cx="4040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E26959A4-BED5-1C7E-E388-30CBE49EA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" y="540"/>
              <a:ext cx="4044" cy="3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6C0A3401-6FDB-FCB3-D52E-DBB2169C791C}"/>
              </a:ext>
            </a:extLst>
          </p:cNvPr>
          <p:cNvSpPr txBox="1"/>
          <p:nvPr/>
        </p:nvSpPr>
        <p:spPr>
          <a:xfrm>
            <a:off x="4788024" y="3957226"/>
            <a:ext cx="135411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Celkem 2 x 3 strany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6E8A8A5F-16CB-5B40-8203-AA73FBCD6B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11960" y="4397431"/>
            <a:ext cx="4293210" cy="1991150"/>
            <a:chOff x="933" y="1257"/>
            <a:chExt cx="3894" cy="1806"/>
          </a:xfrm>
        </p:grpSpPr>
        <p:sp>
          <p:nvSpPr>
            <p:cNvPr id="17" name="AutoShape 7">
              <a:extLst>
                <a:ext uri="{FF2B5EF4-FFF2-40B4-BE49-F238E27FC236}">
                  <a16:creationId xmlns:a16="http://schemas.microsoft.com/office/drawing/2014/main" id="{0388A8B8-C1FE-5906-C311-4C4D777B63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33" y="1257"/>
              <a:ext cx="3894" cy="1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18F1B8CB-2EBA-A21A-7B46-32C9026F9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" y="1257"/>
              <a:ext cx="3898" cy="1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95DE255A-18DF-4719-A589-ED12644F6F3D}"/>
              </a:ext>
            </a:extLst>
          </p:cNvPr>
          <p:cNvSpPr/>
          <p:nvPr/>
        </p:nvSpPr>
        <p:spPr bwMode="auto">
          <a:xfrm>
            <a:off x="6516216" y="4392857"/>
            <a:ext cx="432048" cy="216024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18D59FDB-2AFB-02EF-274F-8C6D7C3FA6F0}"/>
              </a:ext>
            </a:extLst>
          </p:cNvPr>
          <p:cNvSpPr/>
          <p:nvPr/>
        </p:nvSpPr>
        <p:spPr bwMode="auto">
          <a:xfrm>
            <a:off x="2234234" y="3912471"/>
            <a:ext cx="432048" cy="216024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24675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258887" y="26296"/>
            <a:ext cx="76676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cs-CZ" sz="4000" dirty="0">
                <a:solidFill>
                  <a:srgbClr val="800000"/>
                </a:solidFill>
                <a:latin typeface="Arial Narrow" pitchFamily="34" charset="0"/>
              </a:rPr>
              <a:t>Netranslatovaný genom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cs-CZ" sz="4000" dirty="0">
                <a:solidFill>
                  <a:srgbClr val="800000"/>
                </a:solidFill>
                <a:latin typeface="Arial Narrow" pitchFamily="34" charset="0"/>
              </a:rPr>
              <a:t> a vnímavost k infekcím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58" y="1628800"/>
            <a:ext cx="6637902" cy="488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79915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4AD57E92-147B-4496-911F-7940C5FAB5AE}"/>
              </a:ext>
            </a:extLst>
          </p:cNvPr>
          <p:cNvSpPr txBox="1"/>
          <p:nvPr/>
        </p:nvSpPr>
        <p:spPr>
          <a:xfrm>
            <a:off x="2267744" y="469419"/>
            <a:ext cx="4786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800000"/>
                </a:solidFill>
              </a:rPr>
              <a:t>Zubní lékařství - příklady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AD0211EA-1EA5-EE39-5414-4A732DF51D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94504" y="3299929"/>
            <a:ext cx="4754991" cy="3312368"/>
            <a:chOff x="698" y="640"/>
            <a:chExt cx="4364" cy="304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7434BF9-5AC5-2A9E-A657-0ACEEB2A1A6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98" y="640"/>
              <a:ext cx="4364" cy="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5B27D820-E867-147C-FBB7-2612E8996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7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" y="640"/>
              <a:ext cx="4368" cy="3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4F38128C-7E74-3F2B-A8D3-61462F0E2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643" y="1655735"/>
            <a:ext cx="5510712" cy="1639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06162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Large confetti">
            <a:extLst>
              <a:ext uri="{FF2B5EF4-FFF2-40B4-BE49-F238E27FC236}">
                <a16:creationId xmlns:a16="http://schemas.microsoft.com/office/drawing/2014/main" id="{7DE0B33E-7FA1-4CA0-981F-0B55A7447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620000" cy="1143000"/>
          </a:xfrm>
        </p:spPr>
        <p:txBody>
          <a:bodyPr/>
          <a:lstStyle/>
          <a:p>
            <a:pPr algn="ctr" eaLnBrk="1" hangingPunct="1"/>
            <a:r>
              <a:rPr lang="cs-CZ" altLang="en-US" sz="6000" dirty="0">
                <a:solidFill>
                  <a:srgbClr val="800000"/>
                </a:solidFill>
                <a:latin typeface="Arial Narrow" panose="020B0606020202030204" pitchFamily="34" charset="0"/>
              </a:rPr>
              <a:t>Vakcinace a genetika</a:t>
            </a:r>
          </a:p>
        </p:txBody>
      </p:sp>
      <p:sp>
        <p:nvSpPr>
          <p:cNvPr id="475139" name="Text Box 3">
            <a:extLst>
              <a:ext uri="{FF2B5EF4-FFF2-40B4-BE49-F238E27FC236}">
                <a16:creationId xmlns:a16="http://schemas.microsoft.com/office/drawing/2014/main" id="{D10EE1B3-15F5-4852-9E7A-798E55DF1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8458200" cy="4121150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en-US" sz="4400" b="1" dirty="0">
                <a:solidFill>
                  <a:srgbClr val="000066"/>
                </a:solidFill>
                <a:latin typeface="Arial Narrow" pitchFamily="34" charset="0"/>
              </a:rPr>
              <a:t>Individuální variabilita imunitní 	odpovědi po vakcinaci</a:t>
            </a:r>
          </a:p>
          <a:p>
            <a:pPr marL="571500" indent="-571500" eaLnBrk="1" hangingPunct="1">
              <a:buFont typeface="Wingdings" panose="05000000000000000000" pitchFamily="2" charset="2"/>
              <a:buChar char="ü"/>
              <a:defRPr/>
            </a:pPr>
            <a:endParaRPr lang="cs-CZ" altLang="en-US" sz="4400" b="1" dirty="0">
              <a:solidFill>
                <a:srgbClr val="000066"/>
              </a:solidFill>
              <a:latin typeface="Arial Narrow" pitchFamily="34" charset="0"/>
            </a:endParaRPr>
          </a:p>
          <a:p>
            <a:pPr marL="571500" indent="-571500"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en-US" sz="4400" b="1" dirty="0">
                <a:solidFill>
                  <a:srgbClr val="000066"/>
                </a:solidFill>
                <a:latin typeface="Arial Narrow" pitchFamily="34" charset="0"/>
              </a:rPr>
              <a:t> </a:t>
            </a:r>
            <a:r>
              <a:rPr lang="cs-CZ" altLang="en-US" sz="44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Využití genetických principů při 	produkci nových vakcín, 	</a:t>
            </a:r>
            <a:r>
              <a:rPr lang="cs-CZ" altLang="en-US" sz="4400" dirty="0" err="1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farmakogenomika</a:t>
            </a:r>
            <a:endParaRPr lang="cs-CZ" altLang="en-US" sz="4400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25038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Large confetti">
            <a:extLst>
              <a:ext uri="{FF2B5EF4-FFF2-40B4-BE49-F238E27FC236}">
                <a16:creationId xmlns:a16="http://schemas.microsoft.com/office/drawing/2014/main" id="{7DE0B33E-7FA1-4CA0-981F-0B55A7447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620000" cy="1143000"/>
          </a:xfrm>
        </p:spPr>
        <p:txBody>
          <a:bodyPr/>
          <a:lstStyle/>
          <a:p>
            <a:pPr algn="ctr" eaLnBrk="1" hangingPunct="1"/>
            <a:r>
              <a:rPr lang="cs-CZ" altLang="en-US" sz="6000" dirty="0">
                <a:solidFill>
                  <a:srgbClr val="800000"/>
                </a:solidFill>
                <a:latin typeface="Arial Narrow" panose="020B0606020202030204" pitchFamily="34" charset="0"/>
              </a:rPr>
              <a:t>Vakcinace a genetika</a:t>
            </a:r>
          </a:p>
        </p:txBody>
      </p:sp>
      <p:sp>
        <p:nvSpPr>
          <p:cNvPr id="475139" name="Text Box 3">
            <a:extLst>
              <a:ext uri="{FF2B5EF4-FFF2-40B4-BE49-F238E27FC236}">
                <a16:creationId xmlns:a16="http://schemas.microsoft.com/office/drawing/2014/main" id="{D10EE1B3-15F5-4852-9E7A-798E55DF1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8458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altLang="en-US" sz="4400" b="1" dirty="0">
                <a:solidFill>
                  <a:srgbClr val="000066"/>
                </a:solidFill>
                <a:latin typeface="Arial Narrow" pitchFamily="34" charset="0"/>
              </a:rPr>
              <a:t>Individuální variabilita imunitní 	odpovědi po vakcinaci</a:t>
            </a:r>
            <a:endParaRPr lang="cs-CZ" altLang="en-US" sz="4400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1F5CEBD-9A35-2FED-5BFD-ABF94F549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506451"/>
            <a:ext cx="574902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2353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>
            <a:extLst>
              <a:ext uri="{FF2B5EF4-FFF2-40B4-BE49-F238E27FC236}">
                <a16:creationId xmlns:a16="http://schemas.microsoft.com/office/drawing/2014/main" id="{3176165D-6B03-4F65-BE0B-68DACB1D8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2062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630E4182-4E48-46F8-8196-8F8DDC9A6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285524"/>
            <a:ext cx="73448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en-US" sz="3600" dirty="0">
                <a:solidFill>
                  <a:srgbClr val="800000"/>
                </a:solidFill>
                <a:latin typeface="Arial Narrow" panose="020B0606020202030204" pitchFamily="34" charset="0"/>
              </a:rPr>
              <a:t>Genetika vakcinace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en-US" sz="3600" dirty="0">
                <a:solidFill>
                  <a:srgbClr val="800000"/>
                </a:solidFill>
                <a:latin typeface="Arial Narrow" panose="020B0606020202030204" pitchFamily="34" charset="0"/>
              </a:rPr>
              <a:t>a personalizovaná medicína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C90CB95-21D8-3977-3880-2BD0BECF655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80112" y="3192472"/>
            <a:ext cx="5583882" cy="2959841"/>
            <a:chOff x="552" y="928"/>
            <a:chExt cx="4656" cy="2468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5182E2BF-D271-47BF-1F84-DD328ED8D03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2" y="928"/>
              <a:ext cx="4656" cy="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87F4A2FD-9375-B2F2-C853-5C29023645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204"/>
            <a:stretch/>
          </p:blipFill>
          <p:spPr bwMode="auto">
            <a:xfrm>
              <a:off x="552" y="928"/>
              <a:ext cx="2787" cy="2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2B6CBB1-63B3-5E94-68E9-1032C60304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72131" y="2376421"/>
            <a:ext cx="3344034" cy="1778420"/>
            <a:chOff x="1842" y="1602"/>
            <a:chExt cx="2080" cy="1116"/>
          </a:xfrm>
        </p:grpSpPr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82329416-80E8-310A-F826-5747233DBFD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42" y="1602"/>
              <a:ext cx="2076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37" name="Picture 13">
              <a:extLst>
                <a:ext uri="{FF2B5EF4-FFF2-40B4-BE49-F238E27FC236}">
                  <a16:creationId xmlns:a16="http://schemas.microsoft.com/office/drawing/2014/main" id="{5C2DF317-7AB6-44B0-B059-0E5DE0DFD2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3" b="40490"/>
            <a:stretch/>
          </p:blipFill>
          <p:spPr bwMode="auto">
            <a:xfrm>
              <a:off x="1842" y="1602"/>
              <a:ext cx="2080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53B49E8D-CF05-C6B8-F630-68D7DB336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90" y="2416676"/>
            <a:ext cx="5310271" cy="30312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B64F2-B06A-9562-1EC4-3A87038A7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 descr="Large confetti">
            <a:extLst>
              <a:ext uri="{FF2B5EF4-FFF2-40B4-BE49-F238E27FC236}">
                <a16:creationId xmlns:a16="http://schemas.microsoft.com/office/drawing/2014/main" id="{314CA5A5-9EEC-FB8D-8B94-41DD8DCEBA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 anchor="ctr"/>
          <a:lstStyle/>
          <a:p>
            <a:pPr eaLnBrk="1" hangingPunct="1"/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D</a:t>
            </a:r>
            <a:r>
              <a:rPr lang="en-US" altLang="en-US" sz="3600" dirty="0">
                <a:solidFill>
                  <a:srgbClr val="800000"/>
                </a:solidFill>
                <a:latin typeface="Arial Narrow" pitchFamily="34" charset="0"/>
              </a:rPr>
              <a:t>o</a:t>
            </a:r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poručení pro lékaře a využitelnost v praxi</a:t>
            </a:r>
            <a:endParaRPr lang="cs-CZ" altLang="en-US" sz="16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92C0CE8A-F11C-D6C9-E2A7-C95B7A477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213100"/>
            <a:ext cx="756126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 b="1" dirty="0">
                <a:solidFill>
                  <a:schemeClr val="bg2"/>
                </a:solidFill>
              </a:rPr>
              <a:t>Jedním z těchto doporučení je, aby nejen kliničtí genetici, ale i další poskytovatelé lékařské péče </a:t>
            </a:r>
            <a:r>
              <a:rPr lang="cs-CZ" altLang="cs-CZ" sz="2800" b="1" u="sng" dirty="0">
                <a:solidFill>
                  <a:schemeClr val="bg2"/>
                </a:solidFill>
                <a:highlight>
                  <a:srgbClr val="FFFF00"/>
                </a:highlight>
              </a:rPr>
              <a:t>porozuměli </a:t>
            </a:r>
            <a:r>
              <a:rPr lang="cs-CZ" altLang="cs-CZ" sz="2800" b="1" dirty="0">
                <a:solidFill>
                  <a:schemeClr val="bg2"/>
                </a:solidFill>
              </a:rPr>
              <a:t>výhodám a limitacím genomických vyšetření natolik, aby dokázali korektně i</a:t>
            </a:r>
            <a:r>
              <a:rPr lang="cs-CZ" altLang="cs-CZ" sz="2800" b="1" u="sng" dirty="0">
                <a:solidFill>
                  <a:schemeClr val="bg2"/>
                </a:solidFill>
                <a:highlight>
                  <a:srgbClr val="FFFF00"/>
                </a:highlight>
              </a:rPr>
              <a:t>nterpretovat</a:t>
            </a:r>
            <a:r>
              <a:rPr lang="cs-CZ" altLang="cs-CZ" sz="2800" b="1" dirty="0">
                <a:solidFill>
                  <a:schemeClr val="bg2"/>
                </a:solidFill>
              </a:rPr>
              <a:t> klinický význam diagnostikovaných genomických variant</a:t>
            </a:r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A63537F7-9A71-905C-5F67-78FD5A785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205038"/>
            <a:ext cx="7921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cs-CZ" sz="1800"/>
              <a:t>Bowdin S et al.:  Recommendations for the integration of genomics into clinical practice. Genet Med. 2016 May 12. doi: 10.1038/gim.2016.17. [Epub ahead of print]</a:t>
            </a:r>
          </a:p>
        </p:txBody>
      </p:sp>
    </p:spTree>
    <p:extLst>
      <p:ext uri="{BB962C8B-B14F-4D97-AF65-F5344CB8AC3E}">
        <p14:creationId xmlns:p14="http://schemas.microsoft.com/office/powerpoint/2010/main" val="67189827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Large confetti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-17586"/>
            <a:ext cx="7920880" cy="1427163"/>
          </a:xfrm>
        </p:spPr>
        <p:txBody>
          <a:bodyPr/>
          <a:lstStyle/>
          <a:p>
            <a:pPr algn="ctr" eaLnBrk="1" hangingPunct="1"/>
            <a:r>
              <a:rPr lang="cs-CZ" altLang="en-US" sz="4000" dirty="0">
                <a:solidFill>
                  <a:srgbClr val="800000"/>
                </a:solidFill>
                <a:latin typeface="Arial Narrow" panose="020B0606020202030204" pitchFamily="34" charset="0"/>
              </a:rPr>
              <a:t>Využitelnost v praxi:</a:t>
            </a:r>
            <a:br>
              <a:rPr lang="cs-CZ" altLang="en-US" sz="4000" dirty="0">
                <a:solidFill>
                  <a:srgbClr val="800000"/>
                </a:solidFill>
                <a:latin typeface="Arial Narrow" panose="020B0606020202030204" pitchFamily="34" charset="0"/>
              </a:rPr>
            </a:br>
            <a:r>
              <a:rPr lang="cs-CZ" altLang="en-US" sz="4000" dirty="0">
                <a:solidFill>
                  <a:srgbClr val="800000"/>
                </a:solidFill>
                <a:latin typeface="Arial Narrow" panose="020B0606020202030204" pitchFamily="34" charset="0"/>
              </a:rPr>
              <a:t>odborná interpretace jako základ aplikací</a:t>
            </a:r>
            <a:endParaRPr lang="cs-CZ" altLang="en-US" sz="40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03548" y="2492896"/>
            <a:ext cx="813690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altLang="en-US" sz="3600" i="0" u="sng" dirty="0">
                <a:solidFill>
                  <a:schemeClr val="bg2">
                    <a:lumMod val="75000"/>
                  </a:schemeClr>
                </a:solidFill>
              </a:rPr>
              <a:t>Pochopení podstaty používaných přístupů: </a:t>
            </a: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</a:rPr>
              <a:t>umět třídit informace a soustředit se na podstatu</a:t>
            </a:r>
            <a:endParaRPr lang="cs-CZ" altLang="en-US" sz="3600" i="0" dirty="0">
              <a:solidFill>
                <a:schemeClr val="bg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altLang="en-US" sz="3600" i="0" u="sng" dirty="0">
                <a:solidFill>
                  <a:schemeClr val="bg2">
                    <a:lumMod val="75000"/>
                  </a:schemeClr>
                </a:solidFill>
              </a:rPr>
              <a:t>Etická východiska</a:t>
            </a:r>
            <a:r>
              <a:rPr lang="cs-CZ" altLang="en-US" sz="3600" dirty="0">
                <a:solidFill>
                  <a:schemeClr val="bg2">
                    <a:lumMod val="75000"/>
                  </a:schemeClr>
                </a:solidFill>
              </a:rPr>
              <a:t>: jak naložit s informacemi </a:t>
            </a:r>
            <a:r>
              <a:rPr lang="cs-CZ" altLang="cs-CZ" sz="3600" dirty="0">
                <a:solidFill>
                  <a:schemeClr val="bg2">
                    <a:lumMod val="75000"/>
                  </a:schemeClr>
                </a:solidFill>
              </a:rPr>
              <a:t>získanými genomickými metodami</a:t>
            </a:r>
          </a:p>
        </p:txBody>
      </p:sp>
    </p:spTree>
    <p:extLst>
      <p:ext uri="{BB962C8B-B14F-4D97-AF65-F5344CB8AC3E}">
        <p14:creationId xmlns:p14="http://schemas.microsoft.com/office/powerpoint/2010/main" val="40385542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 descr="Large confetti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 anchor="ctr"/>
          <a:lstStyle/>
          <a:p>
            <a:pPr eaLnBrk="1" hangingPunct="1"/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D</a:t>
            </a:r>
            <a:r>
              <a:rPr lang="en-US" altLang="en-US" sz="3600" dirty="0">
                <a:solidFill>
                  <a:srgbClr val="800000"/>
                </a:solidFill>
                <a:latin typeface="Arial Narrow" pitchFamily="34" charset="0"/>
              </a:rPr>
              <a:t>o</a:t>
            </a:r>
            <a:r>
              <a:rPr lang="cs-CZ" altLang="en-US" sz="3600" dirty="0">
                <a:solidFill>
                  <a:srgbClr val="800000"/>
                </a:solidFill>
                <a:latin typeface="Arial Narrow" pitchFamily="34" charset="0"/>
              </a:rPr>
              <a:t>poručení pro lékaře</a:t>
            </a:r>
            <a:endParaRPr lang="cs-CZ" altLang="en-US" sz="16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755650" y="3213100"/>
            <a:ext cx="756126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 b="1" dirty="0">
                <a:solidFill>
                  <a:schemeClr val="bg2"/>
                </a:solidFill>
              </a:rPr>
              <a:t>Jedním z těchto doporučení je, aby nejen kliničtí genetici, ale i další poskytovatelé lékařské péče </a:t>
            </a:r>
            <a:r>
              <a:rPr lang="cs-CZ" altLang="cs-CZ" sz="2800" b="1" u="sng" dirty="0">
                <a:solidFill>
                  <a:schemeClr val="bg2"/>
                </a:solidFill>
                <a:highlight>
                  <a:srgbClr val="FFFF00"/>
                </a:highlight>
              </a:rPr>
              <a:t>porozuměli </a:t>
            </a:r>
            <a:r>
              <a:rPr lang="cs-CZ" altLang="cs-CZ" sz="2800" b="1" dirty="0">
                <a:solidFill>
                  <a:schemeClr val="bg2"/>
                </a:solidFill>
              </a:rPr>
              <a:t>výhodám a limitacím genomických vyšetření natolik, aby dokázali korektně i</a:t>
            </a:r>
            <a:r>
              <a:rPr lang="cs-CZ" altLang="cs-CZ" sz="2800" b="1" u="sng" dirty="0">
                <a:solidFill>
                  <a:schemeClr val="bg2"/>
                </a:solidFill>
                <a:highlight>
                  <a:srgbClr val="FFFF00"/>
                </a:highlight>
              </a:rPr>
              <a:t>nterpretovat</a:t>
            </a:r>
            <a:r>
              <a:rPr lang="cs-CZ" altLang="cs-CZ" sz="2800" b="1" dirty="0">
                <a:solidFill>
                  <a:schemeClr val="bg2"/>
                </a:solidFill>
              </a:rPr>
              <a:t> klinický význam diagnostikovaných genomických variant</a:t>
            </a: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539750" y="2205038"/>
            <a:ext cx="7921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cs-CZ" sz="1800"/>
              <a:t>Bowdin S et al.:  Recommendations for the integration of genomics into clinical practice. Genet Med. 2016 May 12. doi: 10.1038/gim.2016.17. [Epub ahead of print]</a:t>
            </a:r>
          </a:p>
        </p:txBody>
      </p:sp>
    </p:spTree>
    <p:extLst>
      <p:ext uri="{BB962C8B-B14F-4D97-AF65-F5344CB8AC3E}">
        <p14:creationId xmlns:p14="http://schemas.microsoft.com/office/powerpoint/2010/main" val="1365083693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descr="Large confetti"/>
          <p:cNvSpPr>
            <a:spLocks noGrp="1" noChangeArrowheads="1"/>
          </p:cNvSpPr>
          <p:nvPr>
            <p:ph type="title" idx="4294967295"/>
          </p:nvPr>
        </p:nvSpPr>
        <p:spPr>
          <a:xfrm>
            <a:off x="1077913" y="0"/>
            <a:ext cx="8066087" cy="1427163"/>
          </a:xfrm>
        </p:spPr>
        <p:txBody>
          <a:bodyPr/>
          <a:lstStyle/>
          <a:p>
            <a:pPr algn="ctr" eaLnBrk="1" hangingPunct="1"/>
            <a:r>
              <a:rPr lang="cs-CZ" altLang="en-US" sz="4000" dirty="0">
                <a:solidFill>
                  <a:srgbClr val="800000"/>
                </a:solidFill>
                <a:latin typeface="Arial Narrow" panose="020B0606020202030204" pitchFamily="34" charset="0"/>
              </a:rPr>
              <a:t>Využitelnost v praxi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40150" y="2492896"/>
            <a:ext cx="81549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en-US" sz="2800" u="sng" dirty="0">
                <a:solidFill>
                  <a:schemeClr val="bg2"/>
                </a:solidFill>
                <a:latin typeface="Arial Unicode MS" pitchFamily="34" charset="-128"/>
              </a:rPr>
              <a:t>Minimální varianta </a:t>
            </a:r>
          </a:p>
          <a:p>
            <a:pPr eaLnBrk="1" hangingPunct="1"/>
            <a:endParaRPr lang="cs-CZ" altLang="en-US" sz="2800" u="sng" dirty="0">
              <a:solidFill>
                <a:schemeClr val="bg2"/>
              </a:solidFill>
              <a:latin typeface="Arial Unicode MS" pitchFamily="34" charset="-128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cs-CZ" altLang="en-US" sz="3200" dirty="0">
                <a:solidFill>
                  <a:schemeClr val="bg2"/>
                </a:solidFill>
                <a:latin typeface="Arial Unicode MS" pitchFamily="34" charset="-128"/>
              </a:rPr>
              <a:t>Kdy a kam </a:t>
            </a:r>
            <a:r>
              <a:rPr lang="cs-CZ" altLang="en-US" sz="3200" u="sng" dirty="0">
                <a:solidFill>
                  <a:schemeClr val="bg2"/>
                </a:solidFill>
                <a:latin typeface="Arial Unicode MS" pitchFamily="34" charset="-128"/>
              </a:rPr>
              <a:t>referovat </a:t>
            </a:r>
            <a:r>
              <a:rPr lang="cs-CZ" altLang="en-US" sz="3200" dirty="0">
                <a:solidFill>
                  <a:schemeClr val="bg2"/>
                </a:solidFill>
                <a:latin typeface="Arial Unicode MS" pitchFamily="34" charset="-128"/>
              </a:rPr>
              <a:t>pacienta ke genetickému vyšetření - indikace a interpretace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cs-CZ" altLang="en-US" sz="3200" dirty="0">
                <a:solidFill>
                  <a:schemeClr val="bg2"/>
                </a:solidFill>
                <a:latin typeface="Arial Unicode MS" pitchFamily="34" charset="-128"/>
              </a:rPr>
              <a:t>Kdy </a:t>
            </a:r>
            <a:r>
              <a:rPr lang="cs-CZ" altLang="en-US" sz="3200" u="sng" dirty="0">
                <a:solidFill>
                  <a:schemeClr val="bg2"/>
                </a:solidFill>
                <a:latin typeface="Arial Unicode MS" pitchFamily="34" charset="-128"/>
              </a:rPr>
              <a:t>nereferovat</a:t>
            </a:r>
            <a:r>
              <a:rPr lang="cs-CZ" altLang="en-US" sz="3200" dirty="0">
                <a:solidFill>
                  <a:schemeClr val="bg2"/>
                </a:solidFill>
                <a:latin typeface="Arial Unicode MS" pitchFamily="34" charset="-128"/>
              </a:rPr>
              <a:t> pacienta ke genetickému vyšetření</a:t>
            </a:r>
            <a:endParaRPr lang="cs-CZ" alt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0483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86BC7B-4625-CC21-F085-81266205F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37" t="43049" r="1" b="-1449"/>
          <a:stretch/>
        </p:blipFill>
        <p:spPr>
          <a:xfrm>
            <a:off x="1437466" y="2058053"/>
            <a:ext cx="6518910" cy="439528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6A99B22-C007-C88F-321F-2AFD34F66AF8}"/>
              </a:ext>
            </a:extLst>
          </p:cNvPr>
          <p:cNvSpPr txBox="1"/>
          <p:nvPr/>
        </p:nvSpPr>
        <p:spPr>
          <a:xfrm>
            <a:off x="971600" y="188640"/>
            <a:ext cx="8052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dirty="0">
                <a:solidFill>
                  <a:srgbClr val="800000"/>
                </a:solidFill>
              </a:rPr>
              <a:t>Dotazy i v tomto stavu?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3925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54994" y="0"/>
            <a:ext cx="792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4800" dirty="0">
                <a:solidFill>
                  <a:srgbClr val="C00000"/>
                </a:solidFill>
                <a:latin typeface="Arial Narrow" panose="020B0606020202030204" pitchFamily="34" charset="0"/>
              </a:rPr>
              <a:t>Genomika:</a:t>
            </a:r>
          </a:p>
          <a:p>
            <a:pPr algn="ctr">
              <a:defRPr/>
            </a:pPr>
            <a:r>
              <a:rPr lang="cs-CZ" sz="4800" dirty="0">
                <a:solidFill>
                  <a:srgbClr val="C00000"/>
                </a:solidFill>
              </a:rPr>
              <a:t>l</a:t>
            </a:r>
            <a:r>
              <a:rPr lang="cs-CZ" sz="4800" dirty="0">
                <a:solidFill>
                  <a:srgbClr val="C00000"/>
                </a:solidFill>
                <a:latin typeface="Arial Narrow" panose="020B0606020202030204" pitchFamily="34" charset="0"/>
              </a:rPr>
              <a:t>idský (savčí) genom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2640013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bdélník 1"/>
          <p:cNvSpPr>
            <a:spLocks noChangeArrowheads="1"/>
          </p:cNvSpPr>
          <p:nvPr/>
        </p:nvSpPr>
        <p:spPr bwMode="auto">
          <a:xfrm>
            <a:off x="3059113" y="2420938"/>
            <a:ext cx="561724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en-US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 </a:t>
            </a:r>
            <a:r>
              <a:rPr lang="cs-CZ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1m DNA</a:t>
            </a:r>
            <a:endParaRPr lang="en-US" altLang="en-US" sz="2800" dirty="0">
              <a:solidFill>
                <a:schemeClr val="bg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24 chromosomů, </a:t>
            </a:r>
            <a:r>
              <a:rPr lang="cs-CZ" altLang="en-US" sz="2800" dirty="0" err="1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mtDNA</a:t>
            </a:r>
            <a:endParaRPr lang="cs-CZ" altLang="en-US" sz="2800" dirty="0">
              <a:solidFill>
                <a:schemeClr val="bg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en-US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</a:t>
            </a:r>
            <a:r>
              <a:rPr lang="cs-CZ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3,100,000,000 bp</a:t>
            </a:r>
            <a:endParaRPr lang="cs-CZ" altLang="en-US" sz="2800" dirty="0">
              <a:solidFill>
                <a:schemeClr val="bg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en-US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20,000–25,000 </a:t>
            </a:r>
            <a:r>
              <a:rPr lang="cs-CZ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protein kódujících genů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n-US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&lt; </a:t>
            </a:r>
            <a:r>
              <a:rPr lang="cs-CZ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2% genomu)</a:t>
            </a: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cs-CZ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„</a:t>
            </a:r>
            <a:r>
              <a:rPr lang="cs-CZ" altLang="en-US" sz="2800" dirty="0" err="1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Junk</a:t>
            </a:r>
            <a:r>
              <a:rPr lang="cs-CZ" altLang="en-US" sz="28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 DNA: RNA, repetice, ??</a:t>
            </a:r>
          </a:p>
        </p:txBody>
      </p:sp>
    </p:spTree>
    <p:extLst>
      <p:ext uri="{BB962C8B-B14F-4D97-AF65-F5344CB8AC3E}">
        <p14:creationId xmlns:p14="http://schemas.microsoft.com/office/powerpoint/2010/main" val="60217293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6"/>
          <p:cNvSpPr>
            <a:spLocks noChangeArrowheads="1"/>
          </p:cNvSpPr>
          <p:nvPr/>
        </p:nvSpPr>
        <p:spPr bwMode="auto">
          <a:xfrm>
            <a:off x="7939088" y="55372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 i="1"/>
          </a:p>
        </p:txBody>
      </p:sp>
      <p:pic>
        <p:nvPicPr>
          <p:cNvPr id="8195" name="Picture 2" descr="Corn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9819"/>
            <a:ext cx="50546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Corn_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05" y="1919819"/>
            <a:ext cx="248443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611188" y="6553200"/>
            <a:ext cx="3562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 i="1">
                <a:latin typeface="Arial Narrow" pitchFamily="34" charset="0"/>
              </a:rPr>
              <a:t>Slide courtesy of Prof. Jamie McLeod, UK Lexington</a:t>
            </a:r>
          </a:p>
        </p:txBody>
      </p:sp>
      <p:pic>
        <p:nvPicPr>
          <p:cNvPr id="7" name="Picture 7" descr="Corn_Maze_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56" y="3977064"/>
            <a:ext cx="2283927" cy="237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orn_maze_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44" y="4005064"/>
            <a:ext cx="2959944" cy="23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75656" y="303533"/>
            <a:ext cx="62504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>
                <a:solidFill>
                  <a:srgbClr val="800000"/>
                </a:solidFill>
              </a:rPr>
              <a:t>Genomika a holismus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464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37f786e7-40dd-4cfb-9fe2-07c15f398df0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Rýžový papír">
  <a:themeElements>
    <a:clrScheme name="">
      <a:dk1>
        <a:srgbClr val="001932"/>
      </a:dk1>
      <a:lt1>
        <a:srgbClr val="FFFFE9"/>
      </a:lt1>
      <a:dk2>
        <a:srgbClr val="DC8300"/>
      </a:dk2>
      <a:lt2>
        <a:srgbClr val="000066"/>
      </a:lt2>
      <a:accent1>
        <a:srgbClr val="F93F3F"/>
      </a:accent1>
      <a:accent2>
        <a:srgbClr val="D6E0FC"/>
      </a:accent2>
      <a:accent3>
        <a:srgbClr val="FFFFF2"/>
      </a:accent3>
      <a:accent4>
        <a:srgbClr val="001429"/>
      </a:accent4>
      <a:accent5>
        <a:srgbClr val="FBAFAF"/>
      </a:accent5>
      <a:accent6>
        <a:srgbClr val="C2CBE4"/>
      </a:accent6>
      <a:hlink>
        <a:srgbClr val="B7C6F5"/>
      </a:hlink>
      <a:folHlink>
        <a:srgbClr val="020F44"/>
      </a:folHlink>
    </a:clrScheme>
    <a:fontScheme name="Rýžový papí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Rýžový papí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ýžový papí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ýžový papí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ýžový papí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ýžový papí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Designs\Rýžový papír.pot</Template>
  <TotalTime>5734</TotalTime>
  <Words>1645</Words>
  <Application>Microsoft Office PowerPoint</Application>
  <PresentationFormat>Předvádění na obrazovce (4:3)</PresentationFormat>
  <Paragraphs>258</Paragraphs>
  <Slides>71</Slides>
  <Notes>18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83" baseType="lpstr">
      <vt:lpstr>Arial Unicode MS</vt:lpstr>
      <vt:lpstr>Arial</vt:lpstr>
      <vt:lpstr>Arial Narrow</vt:lpstr>
      <vt:lpstr>Calibri</vt:lpstr>
      <vt:lpstr>Impact</vt:lpstr>
      <vt:lpstr>Monotype Corsiva</vt:lpstr>
      <vt:lpstr>Monotype Sorts</vt:lpstr>
      <vt:lpstr>Times</vt:lpstr>
      <vt:lpstr>Times New Roman</vt:lpstr>
      <vt:lpstr>Wingdings</vt:lpstr>
      <vt:lpstr>Rýžový papír</vt:lpstr>
      <vt:lpstr>Snímek</vt:lpstr>
      <vt:lpstr> Klinická genetika pro mediky </vt:lpstr>
      <vt:lpstr>Outline</vt:lpstr>
      <vt:lpstr>Genomická medicína:  predikce z roku 2011</vt:lpstr>
      <vt:lpstr>Genomická medicína v praxi</vt:lpstr>
      <vt:lpstr>Personalizovaná medicína</vt:lpstr>
      <vt:lpstr>Genomická medicína v praxi</vt:lpstr>
      <vt:lpstr>Doporučení pro lékaře</vt:lpstr>
      <vt:lpstr>Prezentace aplikace PowerPoint</vt:lpstr>
      <vt:lpstr>Prezentace aplikace PowerPoint</vt:lpstr>
      <vt:lpstr>Genomika a holistický přístup: Genom je víc než souhrn genů</vt:lpstr>
      <vt:lpstr>Postgenomic era</vt:lpstr>
      <vt:lpstr>Prezentace aplikace PowerPoint</vt:lpstr>
      <vt:lpstr>Nová genomika</vt:lpstr>
      <vt:lpstr>Multiomics</vt:lpstr>
      <vt:lpstr>Multiomics:</vt:lpstr>
      <vt:lpstr>Pangenomes</vt:lpstr>
      <vt:lpstr>   </vt:lpstr>
      <vt:lpstr>   </vt:lpstr>
      <vt:lpstr>Nemoci a geny</vt:lpstr>
      <vt:lpstr>Prezentace aplikace PowerPoint</vt:lpstr>
      <vt:lpstr>Prezentace aplikace PowerPoint</vt:lpstr>
      <vt:lpstr>Molekulární podstata: Single nucleotide polymorphisms (SNPs)</vt:lpstr>
      <vt:lpstr>Mendelistická vs. nemendelistická dědičnost,  jednoduché vs. komplexní znaky: molekulární podstata</vt:lpstr>
      <vt:lpstr>Nové trendy</vt:lpstr>
      <vt:lpstr>Genomická medicína:  miniaturizace a automatizace</vt:lpstr>
      <vt:lpstr>  Hledání kauzálních genů a polymorfismů: GWAS</vt:lpstr>
      <vt:lpstr>Prezentace aplikace PowerPoint</vt:lpstr>
      <vt:lpstr>HOLISTICKÝ PŘÍSTUP</vt:lpstr>
      <vt:lpstr>Genové dráhy  a mechanismus nemoci (patogeneze) </vt:lpstr>
      <vt:lpstr>Genové dráhy  a mechanismus nemoci (patogeneze) </vt:lpstr>
      <vt:lpstr>Prezentace aplikace PowerPoint</vt:lpstr>
      <vt:lpstr>Prezentace aplikace PowerPoint</vt:lpstr>
      <vt:lpstr>Genomická medicína: finanční dostupnost</vt:lpstr>
      <vt:lpstr>Využití genetického testování</vt:lpstr>
      <vt:lpstr>Genomická diagnostika</vt:lpstr>
      <vt:lpstr>Molekulární diagnostika:  neinvazivní vyšetření plodu</vt:lpstr>
      <vt:lpstr>Molekulární diagnostika:  neinvazivní vyšetření plodu</vt:lpstr>
      <vt:lpstr>Preimplantační genetická diagnostika</vt:lpstr>
      <vt:lpstr>Farmakogenetika: ADR</vt:lpstr>
      <vt:lpstr>Farmakogenetika v praxi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Infekční nemoc jako výsledek interakce hostitele a patogena</vt:lpstr>
      <vt:lpstr>Infekční nemoc jako výsledek interakce hostitele a patogena</vt:lpstr>
      <vt:lpstr>Nejednoznačný význam variability v imunitní odpovědi: silná nebo slabá?</vt:lpstr>
      <vt:lpstr>Genetika: význam definice fenotypu</vt:lpstr>
      <vt:lpstr>Geny odolnosti a vnímavosti k onemocněním</vt:lpstr>
      <vt:lpstr>   </vt:lpstr>
      <vt:lpstr>Prezentace aplikace PowerPoint</vt:lpstr>
      <vt:lpstr>Prezentace aplikace PowerPoint</vt:lpstr>
      <vt:lpstr>Prezentace aplikace PowerPoint</vt:lpstr>
      <vt:lpstr>Mechanismy nemocí</vt:lpstr>
      <vt:lpstr>Příklady</vt:lpstr>
      <vt:lpstr>Prezentace aplikace PowerPoint</vt:lpstr>
      <vt:lpstr>   </vt:lpstr>
      <vt:lpstr>Komplexní patogeneze: celiakie</vt:lpstr>
      <vt:lpstr>Prezentace aplikace PowerPoint</vt:lpstr>
      <vt:lpstr>Prezentace aplikace PowerPoint</vt:lpstr>
      <vt:lpstr>Prezentace aplikace PowerPoint</vt:lpstr>
      <vt:lpstr>Prezentace aplikace PowerPoint</vt:lpstr>
      <vt:lpstr>Vakcinace a genetika</vt:lpstr>
      <vt:lpstr>Vakcinace a genetika</vt:lpstr>
      <vt:lpstr>Prezentace aplikace PowerPoint</vt:lpstr>
      <vt:lpstr>Doporučení pro lékaře a využitelnost v praxi</vt:lpstr>
      <vt:lpstr>Využitelnost v praxi: odborná interpretace jako základ aplikací</vt:lpstr>
      <vt:lpstr>Využitelnost v praxi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of Animal Genetics Faculty of Veterinary Medicine Brno, Czech Republic</dc:title>
  <dc:creator>Petr</dc:creator>
  <cp:lastModifiedBy>Petr Hořín</cp:lastModifiedBy>
  <cp:revision>288</cp:revision>
  <dcterms:created xsi:type="dcterms:W3CDTF">2003-08-04T17:44:54Z</dcterms:created>
  <dcterms:modified xsi:type="dcterms:W3CDTF">2024-10-08T08:43:26Z</dcterms:modified>
</cp:coreProperties>
</file>