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274" r:id="rId2"/>
    <p:sldId id="269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73" r:id="rId17"/>
    <p:sldId id="272" r:id="rId1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9" autoAdjust="0"/>
    <p:restoredTop sz="96327" autoAdjust="0"/>
  </p:normalViewPr>
  <p:slideViewPr>
    <p:cSldViewPr snapToGrid="0">
      <p:cViewPr varScale="1">
        <p:scale>
          <a:sx n="110" d="100"/>
          <a:sy n="110" d="100"/>
        </p:scale>
        <p:origin x="14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65A7D6-4EB3-4E67-B358-56DDA6BFDE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0" name="Zástupný symbol pro zápatí 4">
            <a:extLst>
              <a:ext uri="{FF2B5EF4-FFF2-40B4-BE49-F238E27FC236}">
                <a16:creationId xmlns:a16="http://schemas.microsoft.com/office/drawing/2014/main" id="{25A9858B-2B4A-46CB-84A6-A14EFB53B1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73771" y="6228000"/>
            <a:ext cx="7920000" cy="252000"/>
          </a:xfrm>
        </p:spPr>
        <p:txBody>
          <a:bodyPr/>
          <a:lstStyle/>
          <a:p>
            <a:r>
              <a:rPr lang="cs-CZ" altLang="cs-CZ" sz="1200" dirty="0" smtClean="0">
                <a:solidFill>
                  <a:schemeClr val="tx2"/>
                </a:solidFill>
                <a:latin typeface="+mj-lt"/>
              </a:rPr>
              <a:t>Klinická genetika – cvičení (VLKGC7X1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 – závěrečný snímek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716521B6-6164-7649-9BB9-98A3FC15AE46}"/>
              </a:ext>
            </a:extLst>
          </p:cNvPr>
          <p:cNvSpPr txBox="1"/>
          <p:nvPr userDrawn="1"/>
        </p:nvSpPr>
        <p:spPr>
          <a:xfrm>
            <a:off x="307497" y="5837678"/>
            <a:ext cx="606902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/>
            <a:r>
              <a:rPr lang="cs-CZ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Lékařská fakulta Masarykovy univerzity</a:t>
            </a:r>
          </a:p>
          <a:p>
            <a:pPr lvl="0"/>
            <a:r>
              <a:rPr lang="cs-CZ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CBF481B-8B94-4C57-A2B8-0B7D7AFAE5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32240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Klinická genetika – cvičení (VLKGC7X1)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9091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Nadpis, 2 malé a 1 velký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3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0484D-55B4-4038-A104-B220C82F5AD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89175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6F85D-A6B7-49C8-8C05-7A24E3AF357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0427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20552E7-48CC-40F3-B391-087BD87902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D656F7E9-5E47-41D0-9CA9-DE4A31EE09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E805697-F6B9-4F6A-9C5B-5AAFE54A07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5354773-248E-4956-8633-6A496534A5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9BA260D-C952-48F5-9BCF-8EDB00FA2E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5E2D3A7-3660-4B54-93F1-E2F006CF22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2A1E796-F773-4049-A027-E6B6CD7530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73771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Vložte název přednášky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 dirty="0"/>
              <a:t>Jméno Příjmení (bez titulů)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FC17CBE-6747-4FB3-910C-F34D0CC6F3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25A9858B-2B4A-46CB-84A6-A14EFB53B1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3771" y="6228000"/>
            <a:ext cx="7920000" cy="252000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Klinická genetika – cvičení (</a:t>
            </a:r>
            <a:r>
              <a:rPr lang="cs-CZ" dirty="0" smtClean="0"/>
              <a:t>VLKGC7X1)</a:t>
            </a:r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75" r:id="rId6"/>
    <p:sldLayoutId id="2147483695" r:id="rId7"/>
    <p:sldLayoutId id="2147483686" r:id="rId8"/>
    <p:sldLayoutId id="2147483690" r:id="rId9"/>
    <p:sldLayoutId id="2147483692" r:id="rId10"/>
    <p:sldLayoutId id="2147483700" r:id="rId11"/>
    <p:sldLayoutId id="2147483703" r:id="rId12"/>
    <p:sldLayoutId id="2147483704" r:id="rId13"/>
    <p:sldLayoutId id="2147483705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25A9858B-2B4A-46CB-84A6-A14EFB53B1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Klinická genetika – cvičení (</a:t>
            </a:r>
            <a:r>
              <a:rPr lang="cs-CZ" dirty="0" smtClean="0"/>
              <a:t>VLKGC7X1)</a:t>
            </a:r>
            <a:endParaRPr lang="pt-BR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E5DD285-E00D-4C54-A6D0-EEAA922CE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771" y="1822678"/>
            <a:ext cx="11361600" cy="1171580"/>
          </a:xfrm>
        </p:spPr>
        <p:txBody>
          <a:bodyPr/>
          <a:lstStyle/>
          <a:p>
            <a:r>
              <a:rPr lang="cs-CZ" dirty="0" smtClean="0"/>
              <a:t>Kazuistika: 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Případ </a:t>
            </a:r>
            <a:r>
              <a:rPr lang="cs-CZ" dirty="0"/>
              <a:t>chlapce, kterému předčasně vypadaly zoubky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CFB37652-23F2-4193-BD4D-BBC6A754C3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Dagmar Procházková</a:t>
            </a:r>
          </a:p>
        </p:txBody>
      </p:sp>
    </p:spTree>
    <p:extLst>
      <p:ext uri="{BB962C8B-B14F-4D97-AF65-F5344CB8AC3E}">
        <p14:creationId xmlns:p14="http://schemas.microsoft.com/office/powerpoint/2010/main" val="667516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DNA diagnostika</a:t>
            </a:r>
          </a:p>
        </p:txBody>
      </p:sp>
      <p:sp>
        <p:nvSpPr>
          <p:cNvPr id="10243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V roce 2016 byla provedena v Ústavu biologie a lékařské genetiky 2. LF UK a FN Motol  DNA analýza  ALPL genu pro HPP.</a:t>
            </a:r>
          </a:p>
          <a:p>
            <a:endParaRPr lang="cs-CZ" altLang="cs-CZ" dirty="0"/>
          </a:p>
          <a:p>
            <a:r>
              <a:rPr lang="cs-CZ" altLang="cs-CZ" dirty="0"/>
              <a:t>Proband je složeným heterozygotem pro mutace c.526G</a:t>
            </a:r>
            <a:r>
              <a:rPr lang="en-US" altLang="cs-CZ" dirty="0"/>
              <a:t>&gt;</a:t>
            </a:r>
            <a:r>
              <a:rPr lang="cs-CZ" altLang="cs-CZ" dirty="0"/>
              <a:t> A, p.(Ala176Thr)/ c.2797_802delCCCACT, p.(Ser266_His267del).</a:t>
            </a:r>
          </a:p>
          <a:p>
            <a:endParaRPr lang="cs-CZ" altLang="cs-CZ" dirty="0"/>
          </a:p>
          <a:p>
            <a:r>
              <a:rPr lang="cs-CZ" altLang="cs-CZ" dirty="0"/>
              <a:t>Obě varianty jsou označovány jako patogenní a jsou molekulární příčinou HPP </a:t>
            </a:r>
            <a:r>
              <a:rPr lang="cs-CZ" altLang="cs-CZ" sz="2000" i="1" dirty="0"/>
              <a:t>(</a:t>
            </a:r>
            <a:r>
              <a:rPr lang="cs-CZ" altLang="cs-CZ" sz="2000" i="1" dirty="0" err="1"/>
              <a:t>Taillandier</a:t>
            </a:r>
            <a:r>
              <a:rPr lang="cs-CZ" altLang="cs-CZ" sz="2000" i="1" dirty="0"/>
              <a:t>, 2000; </a:t>
            </a:r>
            <a:r>
              <a:rPr lang="cs-CZ" altLang="cs-CZ" sz="2000" i="1" dirty="0" err="1"/>
              <a:t>Spetchian</a:t>
            </a:r>
            <a:r>
              <a:rPr lang="cs-CZ" altLang="cs-CZ" sz="2000" i="1" dirty="0"/>
              <a:t>, 2006)</a:t>
            </a:r>
            <a:r>
              <a:rPr lang="cs-CZ" altLang="cs-CZ" dirty="0"/>
              <a:t> .</a:t>
            </a:r>
          </a:p>
          <a:p>
            <a:endParaRPr lang="cs-CZ" altLang="cs-CZ" sz="1400" i="1" dirty="0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25A9858B-2B4A-46CB-84A6-A14EFB53B1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73771" y="6228000"/>
            <a:ext cx="7920000" cy="252000"/>
          </a:xfrm>
        </p:spPr>
        <p:txBody>
          <a:bodyPr/>
          <a:lstStyle/>
          <a:p>
            <a:r>
              <a:rPr lang="cs-CZ" sz="1200" dirty="0">
                <a:solidFill>
                  <a:schemeClr val="accent1">
                    <a:lumMod val="75000"/>
                  </a:schemeClr>
                </a:solidFill>
              </a:rPr>
              <a:t>Klinická genetika – cvičení (</a:t>
            </a:r>
            <a:r>
              <a:rPr lang="cs-CZ" sz="1200" dirty="0" smtClean="0">
                <a:solidFill>
                  <a:schemeClr val="accent1">
                    <a:lumMod val="75000"/>
                  </a:schemeClr>
                </a:solidFill>
              </a:rPr>
              <a:t>VLKGC7X1)</a:t>
            </a:r>
            <a:endParaRPr lang="pt-BR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95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Hypofosfatázie</a:t>
            </a:r>
            <a:r>
              <a:rPr lang="cs-CZ" altLang="cs-CZ" dirty="0"/>
              <a:t>- HPP</a:t>
            </a:r>
          </a:p>
        </p:txBody>
      </p:sp>
      <p:sp>
        <p:nvSpPr>
          <p:cNvPr id="11267" name="Zástupný symbol pro obsah 5"/>
          <p:cNvSpPr>
            <a:spLocks noGrp="1"/>
          </p:cNvSpPr>
          <p:nvPr>
            <p:ph idx="1"/>
          </p:nvPr>
        </p:nvSpPr>
        <p:spPr>
          <a:xfrm>
            <a:off x="719999" y="1436914"/>
            <a:ext cx="10971257" cy="4963886"/>
          </a:xfrm>
        </p:spPr>
        <p:txBody>
          <a:bodyPr/>
          <a:lstStyle/>
          <a:p>
            <a:r>
              <a:rPr lang="cs-CZ" altLang="cs-CZ" dirty="0"/>
              <a:t># MIM 241500, 241510, 146300</a:t>
            </a:r>
          </a:p>
          <a:p>
            <a:r>
              <a:rPr lang="cs-CZ" altLang="cs-CZ" dirty="0" smtClean="0"/>
              <a:t>Vzácná </a:t>
            </a:r>
            <a:r>
              <a:rPr lang="cs-CZ" altLang="cs-CZ" dirty="0"/>
              <a:t>vrozená porucha metabolizmu, způsobená mutací v genu ALPL, který kóduje tkáňově nespecifickou alkalickou fosfatázu (TNSALP)</a:t>
            </a:r>
          </a:p>
          <a:p>
            <a:r>
              <a:rPr lang="cs-CZ" altLang="cs-CZ" dirty="0" smtClean="0"/>
              <a:t>Nízká </a:t>
            </a:r>
            <a:r>
              <a:rPr lang="cs-CZ" altLang="cs-CZ" dirty="0"/>
              <a:t>sérová aktivita TNSALP vede ke zhoršené mineralizaci skeletu a zubů</a:t>
            </a:r>
          </a:p>
          <a:p>
            <a:r>
              <a:rPr lang="cs-CZ" altLang="cs-CZ" dirty="0" smtClean="0"/>
              <a:t>Incidence </a:t>
            </a:r>
            <a:r>
              <a:rPr lang="cs-CZ" altLang="cs-CZ" dirty="0"/>
              <a:t>těžkých forem v evropské populaci činí asi 1:300 000 živě narozených dětí, lehčí formy-častější</a:t>
            </a:r>
          </a:p>
          <a:p>
            <a:r>
              <a:rPr lang="cs-CZ" altLang="cs-CZ" dirty="0" smtClean="0"/>
              <a:t>Dědičnost </a:t>
            </a:r>
            <a:r>
              <a:rPr lang="cs-CZ" altLang="cs-CZ" dirty="0"/>
              <a:t>u těžkých forem AR, u lehčích forem AD</a:t>
            </a:r>
          </a:p>
          <a:p>
            <a:r>
              <a:rPr lang="cs-CZ" altLang="cs-CZ" dirty="0" smtClean="0"/>
              <a:t>Klinická </a:t>
            </a:r>
            <a:r>
              <a:rPr lang="cs-CZ" altLang="cs-CZ" dirty="0"/>
              <a:t>manifestace je velmi široká</a:t>
            </a:r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25A9858B-2B4A-46CB-84A6-A14EFB53B1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73771" y="6228000"/>
            <a:ext cx="7920000" cy="252000"/>
          </a:xfrm>
        </p:spPr>
        <p:txBody>
          <a:bodyPr/>
          <a:lstStyle/>
          <a:p>
            <a:r>
              <a:rPr lang="cs-CZ" sz="1200" dirty="0">
                <a:solidFill>
                  <a:schemeClr val="accent1">
                    <a:lumMod val="75000"/>
                  </a:schemeClr>
                </a:solidFill>
              </a:rPr>
              <a:t>Klinická genetika – cvičení (</a:t>
            </a:r>
            <a:r>
              <a:rPr lang="cs-CZ" sz="1200" dirty="0" smtClean="0">
                <a:solidFill>
                  <a:schemeClr val="accent1">
                    <a:lumMod val="75000"/>
                  </a:schemeClr>
                </a:solidFill>
              </a:rPr>
              <a:t>VLKGC7X1)</a:t>
            </a:r>
            <a:endParaRPr lang="pt-BR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40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5"/>
          <p:cNvSpPr>
            <a:spLocks noGrp="1"/>
          </p:cNvSpPr>
          <p:nvPr>
            <p:ph type="title"/>
          </p:nvPr>
        </p:nvSpPr>
        <p:spPr>
          <a:xfrm>
            <a:off x="829027" y="642858"/>
            <a:ext cx="10753200" cy="451576"/>
          </a:xfrm>
        </p:spPr>
        <p:txBody>
          <a:bodyPr/>
          <a:lstStyle/>
          <a:p>
            <a:r>
              <a:rPr lang="cs-CZ" altLang="cs-CZ" dirty="0" err="1"/>
              <a:t>Hypofosfatázie</a:t>
            </a:r>
            <a:r>
              <a:rPr lang="cs-CZ" altLang="cs-CZ" dirty="0"/>
              <a:t> - HPP- formy</a:t>
            </a:r>
          </a:p>
        </p:txBody>
      </p:sp>
      <p:sp>
        <p:nvSpPr>
          <p:cNvPr id="12291" name="Zástupný symbol pro obsah 6"/>
          <p:cNvSpPr>
            <a:spLocks noGrp="1"/>
          </p:cNvSpPr>
          <p:nvPr>
            <p:ph idx="1"/>
          </p:nvPr>
        </p:nvSpPr>
        <p:spPr>
          <a:xfrm>
            <a:off x="719998" y="1234801"/>
            <a:ext cx="10971257" cy="4139998"/>
          </a:xfrm>
        </p:spPr>
        <p:txBody>
          <a:bodyPr/>
          <a:lstStyle/>
          <a:p>
            <a:r>
              <a:rPr lang="cs-CZ" altLang="cs-CZ" sz="2400" dirty="0"/>
              <a:t>Rozdělení na základě </a:t>
            </a:r>
            <a:r>
              <a:rPr lang="cs-CZ" altLang="cs-CZ" sz="2400" b="1" dirty="0"/>
              <a:t>závažnosti klinických příznaků </a:t>
            </a:r>
            <a:r>
              <a:rPr lang="cs-CZ" altLang="cs-CZ" sz="2400" dirty="0"/>
              <a:t>a věku jedince v době první manifestace onemocnění:</a:t>
            </a:r>
          </a:p>
          <a:p>
            <a:r>
              <a:rPr lang="cs-CZ" altLang="cs-CZ" sz="2400" b="1" dirty="0" smtClean="0"/>
              <a:t>Perinatální </a:t>
            </a:r>
            <a:r>
              <a:rPr lang="cs-CZ" altLang="cs-CZ" sz="2400" b="1" dirty="0"/>
              <a:t>letální </a:t>
            </a:r>
            <a:r>
              <a:rPr lang="cs-CZ" altLang="cs-CZ" sz="2400" dirty="0"/>
              <a:t>– již intrauterinně jako těžká </a:t>
            </a:r>
            <a:r>
              <a:rPr lang="cs-CZ" altLang="cs-CZ" sz="2400" dirty="0" err="1"/>
              <a:t>hypomineralizace</a:t>
            </a:r>
            <a:r>
              <a:rPr lang="cs-CZ" altLang="cs-CZ" sz="2400" dirty="0"/>
              <a:t> skeletu</a:t>
            </a:r>
          </a:p>
          <a:p>
            <a:r>
              <a:rPr lang="cs-CZ" altLang="cs-CZ" sz="2400" b="1" dirty="0" smtClean="0"/>
              <a:t>Prenatální </a:t>
            </a:r>
            <a:r>
              <a:rPr lang="cs-CZ" altLang="cs-CZ" sz="2400" b="1" dirty="0"/>
              <a:t>benigní </a:t>
            </a:r>
            <a:r>
              <a:rPr lang="cs-CZ" altLang="cs-CZ" sz="2400" dirty="0"/>
              <a:t>– krátké a výrazně zahnuté kosti dolních končetin, ve 3.trimestru zlepšení</a:t>
            </a:r>
          </a:p>
          <a:p>
            <a:r>
              <a:rPr lang="cs-CZ" altLang="cs-CZ" sz="2400" dirty="0" smtClean="0"/>
              <a:t>I</a:t>
            </a:r>
            <a:r>
              <a:rPr lang="cs-CZ" altLang="cs-CZ" sz="2400" b="1" dirty="0" smtClean="0"/>
              <a:t>nfantilní</a:t>
            </a:r>
            <a:r>
              <a:rPr lang="cs-CZ" altLang="cs-CZ" sz="2400" dirty="0" smtClean="0"/>
              <a:t> </a:t>
            </a:r>
            <a:r>
              <a:rPr lang="cs-CZ" altLang="cs-CZ" sz="2400" dirty="0"/>
              <a:t>– v prvních 6.měsících věku, deformity hrudníku, žeber, </a:t>
            </a:r>
            <a:r>
              <a:rPr lang="cs-CZ" altLang="cs-CZ" sz="2400" dirty="0" err="1"/>
              <a:t>hyperkalcémie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nefrokalcinóza</a:t>
            </a:r>
            <a:r>
              <a:rPr lang="cs-CZ" altLang="cs-CZ" sz="2400" dirty="0"/>
              <a:t>, křeče, neprospívání, </a:t>
            </a:r>
            <a:r>
              <a:rPr lang="cs-CZ" altLang="cs-CZ" sz="2400" dirty="0" err="1"/>
              <a:t>kraniosynostóza</a:t>
            </a:r>
            <a:r>
              <a:rPr lang="cs-CZ" altLang="cs-CZ" sz="2400" dirty="0"/>
              <a:t>, pyridoxin-responzivní epilepsie</a:t>
            </a:r>
          </a:p>
          <a:p>
            <a:r>
              <a:rPr lang="cs-CZ" altLang="cs-CZ" sz="2400" b="1" dirty="0" smtClean="0"/>
              <a:t>Dětská</a:t>
            </a:r>
            <a:r>
              <a:rPr lang="cs-CZ" altLang="cs-CZ" sz="2400" dirty="0" smtClean="0"/>
              <a:t> </a:t>
            </a:r>
            <a:r>
              <a:rPr lang="cs-CZ" altLang="cs-CZ" sz="2400" dirty="0"/>
              <a:t>– manifestace po 6.měsíci věku, změny připomínají křivici, deformity skeletu, malý vzrůst, poruchy dentice, neprospívání, hypotonie, myopatie, bolestivost DKK</a:t>
            </a:r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25A9858B-2B4A-46CB-84A6-A14EFB53B1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73771" y="6228000"/>
            <a:ext cx="7920000" cy="252000"/>
          </a:xfrm>
        </p:spPr>
        <p:txBody>
          <a:bodyPr/>
          <a:lstStyle/>
          <a:p>
            <a:r>
              <a:rPr lang="cs-CZ" sz="1200" dirty="0">
                <a:solidFill>
                  <a:schemeClr val="accent1">
                    <a:lumMod val="75000"/>
                  </a:schemeClr>
                </a:solidFill>
              </a:rPr>
              <a:t>Klinická genetika – cvičení (</a:t>
            </a:r>
            <a:r>
              <a:rPr lang="cs-CZ" sz="1200" dirty="0" smtClean="0">
                <a:solidFill>
                  <a:schemeClr val="accent1">
                    <a:lumMod val="75000"/>
                  </a:schemeClr>
                </a:solidFill>
              </a:rPr>
              <a:t>VLKGC7X1)</a:t>
            </a:r>
            <a:endParaRPr lang="pt-BR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31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936172" y="1404258"/>
            <a:ext cx="8229600" cy="4068763"/>
          </a:xfrm>
        </p:spPr>
        <p:txBody>
          <a:bodyPr/>
          <a:lstStyle/>
          <a:p>
            <a:r>
              <a:rPr lang="cs-CZ" altLang="cs-CZ" b="1" dirty="0" err="1" smtClean="0"/>
              <a:t>Adultní</a:t>
            </a:r>
            <a:r>
              <a:rPr lang="cs-CZ" altLang="cs-CZ" b="1" dirty="0" smtClean="0"/>
              <a:t> </a:t>
            </a:r>
            <a:r>
              <a:rPr lang="cs-CZ" altLang="cs-CZ" dirty="0" smtClean="0"/>
              <a:t>- </a:t>
            </a:r>
            <a:r>
              <a:rPr lang="cs-CZ" altLang="cs-CZ" dirty="0"/>
              <a:t>fraktury, </a:t>
            </a:r>
            <a:r>
              <a:rPr lang="cs-CZ" altLang="cs-CZ" dirty="0" err="1"/>
              <a:t>pseudofraktury</a:t>
            </a:r>
            <a:r>
              <a:rPr lang="cs-CZ" altLang="cs-CZ" dirty="0"/>
              <a:t>, bolest končetin, </a:t>
            </a:r>
            <a:r>
              <a:rPr lang="cs-CZ" altLang="cs-CZ" dirty="0" err="1"/>
              <a:t>osteoartropatie</a:t>
            </a:r>
            <a:r>
              <a:rPr lang="cs-CZ" altLang="cs-CZ" dirty="0"/>
              <a:t>, </a:t>
            </a:r>
            <a:r>
              <a:rPr lang="cs-CZ" altLang="cs-CZ" dirty="0" err="1"/>
              <a:t>chondrokalcinóza</a:t>
            </a:r>
            <a:endParaRPr lang="cs-CZ" altLang="cs-CZ" dirty="0"/>
          </a:p>
          <a:p>
            <a:endParaRPr lang="cs-CZ" altLang="cs-CZ" dirty="0"/>
          </a:p>
          <a:p>
            <a:r>
              <a:rPr lang="cs-CZ" altLang="cs-CZ" b="1" dirty="0" err="1" smtClean="0"/>
              <a:t>Odontohypofosfatázie</a:t>
            </a:r>
            <a:r>
              <a:rPr lang="cs-CZ" altLang="cs-CZ" b="1" dirty="0" smtClean="0"/>
              <a:t> </a:t>
            </a:r>
            <a:r>
              <a:rPr lang="cs-CZ" altLang="cs-CZ" dirty="0" smtClean="0"/>
              <a:t>- výhradně </a:t>
            </a:r>
            <a:r>
              <a:rPr lang="cs-CZ" altLang="cs-CZ" dirty="0"/>
              <a:t>dentální příznaky, předčasná ztráta chrupu, zvýšená kazivost, nejmírnější forma</a:t>
            </a:r>
          </a:p>
          <a:p>
            <a:endParaRPr lang="cs-CZ" altLang="cs-CZ" dirty="0" smtClean="0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25A9858B-2B4A-46CB-84A6-A14EFB53B1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73771" y="6228000"/>
            <a:ext cx="7920000" cy="252000"/>
          </a:xfrm>
        </p:spPr>
        <p:txBody>
          <a:bodyPr/>
          <a:lstStyle/>
          <a:p>
            <a:r>
              <a:rPr lang="cs-CZ" sz="1200" dirty="0">
                <a:solidFill>
                  <a:schemeClr val="accent1">
                    <a:lumMod val="75000"/>
                  </a:schemeClr>
                </a:solidFill>
              </a:rPr>
              <a:t>Klinická genetika – cvičení (</a:t>
            </a:r>
            <a:r>
              <a:rPr lang="cs-CZ" sz="1200" dirty="0" smtClean="0">
                <a:solidFill>
                  <a:schemeClr val="accent1">
                    <a:lumMod val="75000"/>
                  </a:schemeClr>
                </a:solidFill>
              </a:rPr>
              <a:t>VLKGC7X1)</a:t>
            </a:r>
            <a:endParaRPr lang="pt-BR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4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Diagnostika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720000" y="1295400"/>
            <a:ext cx="10753200" cy="5257800"/>
          </a:xfrm>
        </p:spPr>
        <p:txBody>
          <a:bodyPr/>
          <a:lstStyle/>
          <a:p>
            <a:r>
              <a:rPr lang="cs-CZ" altLang="cs-CZ" sz="2400" dirty="0"/>
              <a:t>Diagnostika se opírá o klinické příznaky typické pro jednotlivé formy HPP (HPP může být diagnostikována in </a:t>
            </a:r>
            <a:r>
              <a:rPr lang="cs-CZ" altLang="cs-CZ" sz="2400" dirty="0" err="1"/>
              <a:t>utero</a:t>
            </a:r>
            <a:r>
              <a:rPr lang="cs-CZ" altLang="cs-CZ" sz="2400" dirty="0"/>
              <a:t> u formy perinatální pomocí ultrazvuku, eventuálně </a:t>
            </a:r>
            <a:r>
              <a:rPr lang="cs-CZ" altLang="cs-CZ" sz="2400" dirty="0" err="1"/>
              <a:t>vyjímečně</a:t>
            </a:r>
            <a:r>
              <a:rPr lang="cs-CZ" altLang="cs-CZ" sz="2400" dirty="0"/>
              <a:t> rentgenologicky</a:t>
            </a:r>
            <a:r>
              <a:rPr lang="cs-CZ" altLang="cs-CZ" sz="2400" dirty="0" smtClean="0"/>
              <a:t>).</a:t>
            </a:r>
            <a:endParaRPr lang="cs-CZ" altLang="cs-CZ" sz="2400" dirty="0"/>
          </a:p>
          <a:p>
            <a:r>
              <a:rPr lang="cs-CZ" altLang="cs-CZ" sz="2400" dirty="0"/>
              <a:t>Hodnoty vápníku v krvi bývají obvykle v normě, může být i </a:t>
            </a:r>
            <a:r>
              <a:rPr lang="cs-CZ" altLang="cs-CZ" sz="2400" dirty="0" err="1"/>
              <a:t>hyperkalcémie</a:t>
            </a:r>
            <a:r>
              <a:rPr lang="cs-CZ" altLang="cs-CZ" sz="2400" dirty="0"/>
              <a:t> (s možnou </a:t>
            </a:r>
            <a:r>
              <a:rPr lang="cs-CZ" altLang="cs-CZ" sz="2400" dirty="0" err="1"/>
              <a:t>nefrokalcinózou</a:t>
            </a:r>
            <a:r>
              <a:rPr lang="cs-CZ" altLang="cs-CZ" sz="2400" dirty="0"/>
              <a:t>). Hodnoty fosforu v krvi bývají zvýšeny.</a:t>
            </a:r>
          </a:p>
          <a:p>
            <a:r>
              <a:rPr lang="cs-CZ" altLang="cs-CZ" sz="2400" dirty="0" smtClean="0"/>
              <a:t>Typická </a:t>
            </a:r>
            <a:r>
              <a:rPr lang="cs-CZ" altLang="cs-CZ" sz="2400" dirty="0"/>
              <a:t>je snížená hodnota ALP v krvi.  V některých případech může ALP dosahovat nízkých či hraničních hodnot i u nosičů HPP. K hodnocení ALP v krvi je třeba využívat </a:t>
            </a:r>
            <a:r>
              <a:rPr lang="cs-CZ" altLang="cs-CZ" sz="2400" b="1" dirty="0"/>
              <a:t>věkově specifické normy.</a:t>
            </a:r>
          </a:p>
          <a:p>
            <a:r>
              <a:rPr lang="cs-CZ" altLang="cs-CZ" sz="2400" dirty="0" smtClean="0"/>
              <a:t>U </a:t>
            </a:r>
            <a:r>
              <a:rPr lang="cs-CZ" altLang="cs-CZ" sz="2400" dirty="0"/>
              <a:t>pacientů s HPP dosahuje vysokých hodnot koncentrace pyridoxal-5-fosfátu v plazmě a </a:t>
            </a:r>
            <a:r>
              <a:rPr lang="cs-CZ" altLang="cs-CZ" sz="2400" dirty="0" err="1"/>
              <a:t>fosfoetanolaminu</a:t>
            </a:r>
            <a:r>
              <a:rPr lang="cs-CZ" altLang="cs-CZ" sz="2400" dirty="0"/>
              <a:t> v moči, které jsou výrazem poruchy funkce ALP. </a:t>
            </a:r>
          </a:p>
          <a:p>
            <a:r>
              <a:rPr lang="cs-CZ" altLang="cs-CZ" sz="2400" dirty="0" smtClean="0"/>
              <a:t>Molekulárně-genetická </a:t>
            </a:r>
            <a:r>
              <a:rPr lang="cs-CZ" altLang="cs-CZ" sz="2400" dirty="0"/>
              <a:t>analýza  genu ALPL onemocnění potvrdí.</a:t>
            </a:r>
          </a:p>
          <a:p>
            <a:endParaRPr lang="cs-CZ" altLang="cs-CZ" sz="2400" dirty="0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25A9858B-2B4A-46CB-84A6-A14EFB53B1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73771" y="6228000"/>
            <a:ext cx="7920000" cy="252000"/>
          </a:xfrm>
        </p:spPr>
        <p:txBody>
          <a:bodyPr/>
          <a:lstStyle/>
          <a:p>
            <a:r>
              <a:rPr lang="cs-CZ" sz="1200" dirty="0">
                <a:solidFill>
                  <a:schemeClr val="accent1">
                    <a:lumMod val="75000"/>
                  </a:schemeClr>
                </a:solidFill>
              </a:rPr>
              <a:t>Klinická genetika – cvičení (</a:t>
            </a:r>
            <a:r>
              <a:rPr lang="cs-CZ" sz="1200" dirty="0" smtClean="0">
                <a:solidFill>
                  <a:schemeClr val="accent1">
                    <a:lumMod val="75000"/>
                  </a:schemeClr>
                </a:solidFill>
              </a:rPr>
              <a:t>VLKGC7X1)</a:t>
            </a:r>
            <a:endParaRPr lang="pt-BR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09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Hypofosfatázie</a:t>
            </a:r>
            <a:r>
              <a:rPr lang="cs-CZ" altLang="cs-CZ" dirty="0"/>
              <a:t>- HPP</a:t>
            </a:r>
          </a:p>
        </p:txBody>
      </p:sp>
      <p:sp>
        <p:nvSpPr>
          <p:cNvPr id="10243" name="Zástupný symbol pro obsah 5"/>
          <p:cNvSpPr>
            <a:spLocks noGrp="1"/>
          </p:cNvSpPr>
          <p:nvPr>
            <p:ph idx="1"/>
          </p:nvPr>
        </p:nvSpPr>
        <p:spPr>
          <a:xfrm>
            <a:off x="720000" y="1295400"/>
            <a:ext cx="9490800" cy="5257800"/>
          </a:xfrm>
        </p:spPr>
        <p:txBody>
          <a:bodyPr/>
          <a:lstStyle/>
          <a:p>
            <a:pPr>
              <a:defRPr/>
            </a:pPr>
            <a:r>
              <a:rPr lang="cs-CZ" altLang="cs-CZ" dirty="0" smtClean="0"/>
              <a:t>Kauzální </a:t>
            </a:r>
            <a:r>
              <a:rPr lang="cs-CZ" altLang="cs-CZ" dirty="0"/>
              <a:t>terapie: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Enzymová substituční terapie rekombinantní TNSALP, </a:t>
            </a:r>
            <a:r>
              <a:rPr lang="cs-CZ" altLang="cs-CZ" dirty="0" err="1"/>
              <a:t>afosfatáza</a:t>
            </a:r>
            <a:r>
              <a:rPr lang="cs-CZ" altLang="cs-CZ" dirty="0"/>
              <a:t> alfa, </a:t>
            </a:r>
            <a:r>
              <a:rPr lang="cs-CZ" altLang="cs-CZ" dirty="0" err="1"/>
              <a:t>StrensiqTM</a:t>
            </a:r>
            <a:r>
              <a:rPr lang="cs-CZ" altLang="cs-CZ" dirty="0"/>
              <a:t>, </a:t>
            </a:r>
            <a:r>
              <a:rPr lang="cs-CZ" altLang="cs-CZ" dirty="0" err="1"/>
              <a:t>Alexion</a:t>
            </a:r>
            <a:r>
              <a:rPr lang="cs-CZ" altLang="cs-CZ" dirty="0"/>
              <a:t> </a:t>
            </a:r>
            <a:r>
              <a:rPr lang="cs-CZ" altLang="cs-CZ" dirty="0" err="1"/>
              <a:t>Pharmaceuticals</a:t>
            </a:r>
            <a:endParaRPr lang="cs-CZ" altLang="cs-CZ" dirty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Vyhrazena pro těžké formy HPP, vysoká finanční náročnost léčby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Jiné možnosti: ????? vápník, vitamin D, </a:t>
            </a:r>
            <a:r>
              <a:rPr lang="cs-CZ" altLang="cs-CZ" dirty="0" err="1"/>
              <a:t>bifosfonáty</a:t>
            </a:r>
            <a:r>
              <a:rPr lang="cs-CZ" altLang="cs-CZ" dirty="0"/>
              <a:t>-nedoporučuje se </a:t>
            </a:r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25A9858B-2B4A-46CB-84A6-A14EFB53B1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73771" y="6228000"/>
            <a:ext cx="7920000" cy="252000"/>
          </a:xfrm>
        </p:spPr>
        <p:txBody>
          <a:bodyPr/>
          <a:lstStyle/>
          <a:p>
            <a:r>
              <a:rPr lang="cs-CZ" sz="1200" dirty="0">
                <a:solidFill>
                  <a:schemeClr val="accent1">
                    <a:lumMod val="75000"/>
                  </a:schemeClr>
                </a:solidFill>
              </a:rPr>
              <a:t>Klinická genetika – cvičení (</a:t>
            </a:r>
            <a:r>
              <a:rPr lang="cs-CZ" sz="1200" dirty="0" smtClean="0">
                <a:solidFill>
                  <a:schemeClr val="accent1">
                    <a:lumMod val="75000"/>
                  </a:schemeClr>
                </a:solidFill>
              </a:rPr>
              <a:t>VLKGC7X1)</a:t>
            </a:r>
            <a:endParaRPr lang="pt-BR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33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6B334AF7-3A89-46AF-ACB9-0FB959BB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Take</a:t>
            </a:r>
            <a:r>
              <a:rPr lang="cs-CZ" dirty="0"/>
              <a:t> </a:t>
            </a:r>
            <a:r>
              <a:rPr lang="cs-CZ" dirty="0" err="1"/>
              <a:t>home</a:t>
            </a:r>
            <a:r>
              <a:rPr lang="cs-CZ" dirty="0"/>
              <a:t> </a:t>
            </a:r>
            <a:r>
              <a:rPr lang="cs-CZ" dirty="0" err="1"/>
              <a:t>message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4255489-41DF-4A97-A677-D36437EEF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také </a:t>
            </a:r>
            <a:r>
              <a:rPr lang="cs-CZ" dirty="0" smtClean="0"/>
              <a:t>v oboru Stomatologie musíme pomýšlet na genetické poruchy, dědičné poruchy metabolizmu</a:t>
            </a:r>
            <a:endParaRPr lang="cs-CZ" dirty="0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25A9858B-2B4A-46CB-84A6-A14EFB53B1F6}"/>
              </a:ext>
            </a:extLst>
          </p:cNvPr>
          <p:cNvSpPr txBox="1">
            <a:spLocks/>
          </p:cNvSpPr>
          <p:nvPr/>
        </p:nvSpPr>
        <p:spPr>
          <a:xfrm>
            <a:off x="373771" y="6244329"/>
            <a:ext cx="7920000" cy="252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 smtClean="0">
                <a:solidFill>
                  <a:schemeClr val="accent1">
                    <a:lumMod val="75000"/>
                  </a:schemeClr>
                </a:solidFill>
              </a:rPr>
              <a:t>Klinická genetika – cvičení (VLKGC7X1)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1557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6444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zápatí 4">
            <a:extLst>
              <a:ext uri="{FF2B5EF4-FFF2-40B4-BE49-F238E27FC236}">
                <a16:creationId xmlns:a16="http://schemas.microsoft.com/office/drawing/2014/main" id="{25A9858B-2B4A-46CB-84A6-A14EFB53B1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73771" y="6228000"/>
            <a:ext cx="7920000" cy="252000"/>
          </a:xfrm>
        </p:spPr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Klinická genetika – cvičení (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VLKGC7X1)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B6984E3-726E-4C47-8739-CFFC986F9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Výstupy z učení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2E706C-BBA7-9247-8105-68B5DD4C9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studentům bude prezentován případ pacienta s dědičnou poruchou metabolizmu - </a:t>
            </a:r>
            <a:r>
              <a:rPr lang="cs-CZ" dirty="0" err="1" smtClean="0"/>
              <a:t>hypofosfatázií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807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622028" y="295456"/>
            <a:ext cx="10753200" cy="1010829"/>
          </a:xfrm>
        </p:spPr>
        <p:txBody>
          <a:bodyPr/>
          <a:lstStyle/>
          <a:p>
            <a:r>
              <a:rPr lang="cs-CZ" altLang="cs-CZ" sz="3200" dirty="0">
                <a:solidFill>
                  <a:schemeClr val="tx1"/>
                </a:solidFill>
              </a:rPr>
              <a:t>  </a:t>
            </a:r>
            <a:br>
              <a:rPr lang="cs-CZ" altLang="cs-CZ" sz="3200" dirty="0">
                <a:solidFill>
                  <a:schemeClr val="tx1"/>
                </a:solidFill>
              </a:rPr>
            </a:br>
            <a:r>
              <a:rPr lang="cs-CZ" altLang="cs-CZ" dirty="0"/>
              <a:t>Případ chlapce, kterému v 18. měsíci věku vypadaly mléčné zoubky</a:t>
            </a:r>
            <a:br>
              <a:rPr lang="cs-CZ" altLang="cs-CZ" dirty="0"/>
            </a:br>
            <a:endParaRPr lang="cs-CZ" altLang="cs-CZ" dirty="0"/>
          </a:p>
        </p:txBody>
      </p:sp>
      <p:pic>
        <p:nvPicPr>
          <p:cNvPr id="3077" name="Zástupný symbol pro obsah 3"/>
          <p:cNvPicPr>
            <a:picLocks noGrp="1" noChangeAspect="1"/>
          </p:cNvPicPr>
          <p:nvPr>
            <p:ph idx="29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859" y="2140379"/>
            <a:ext cx="6772469" cy="3555546"/>
          </a:xfrm>
          <a:ln w="7620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2" name="Zástupný symbol pro obsah 1"/>
          <p:cNvSpPr>
            <a:spLocks noGrp="1"/>
          </p:cNvSpPr>
          <p:nvPr>
            <p:ph idx="30"/>
          </p:nvPr>
        </p:nvSpPr>
        <p:spPr>
          <a:xfrm>
            <a:off x="622028" y="2140379"/>
            <a:ext cx="2290686" cy="4139998"/>
          </a:xfrm>
        </p:spPr>
        <p:txBody>
          <a:bodyPr/>
          <a:lstStyle/>
          <a:p>
            <a:r>
              <a:rPr lang="cs-CZ" altLang="cs-CZ" dirty="0"/>
              <a:t>kompletní mléčný chrup očekáváme u dětí ve 2,5 letech</a:t>
            </a:r>
            <a:endParaRPr lang="cs-CZ" dirty="0"/>
          </a:p>
        </p:txBody>
      </p:sp>
      <p:sp>
        <p:nvSpPr>
          <p:cNvPr id="8" name="Zástupný symbol pro zápatí 4">
            <a:extLst>
              <a:ext uri="{FF2B5EF4-FFF2-40B4-BE49-F238E27FC236}">
                <a16:creationId xmlns:a16="http://schemas.microsoft.com/office/drawing/2014/main" id="{25A9858B-2B4A-46CB-84A6-A14EFB53B1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73771" y="6228000"/>
            <a:ext cx="7920000" cy="252000"/>
          </a:xfrm>
        </p:spPr>
        <p:txBody>
          <a:bodyPr/>
          <a:lstStyle/>
          <a:p>
            <a:r>
              <a:rPr lang="cs-CZ" sz="1200" dirty="0">
                <a:solidFill>
                  <a:schemeClr val="accent1">
                    <a:lumMod val="75000"/>
                  </a:schemeClr>
                </a:solidFill>
              </a:rPr>
              <a:t>Klinická genetika – cvičení (</a:t>
            </a:r>
            <a:r>
              <a:rPr lang="cs-CZ" sz="1200" dirty="0" smtClean="0">
                <a:solidFill>
                  <a:schemeClr val="accent1">
                    <a:lumMod val="75000"/>
                  </a:schemeClr>
                </a:solidFill>
              </a:rPr>
              <a:t>VLKGC7X1)</a:t>
            </a:r>
            <a:endParaRPr lang="pt-BR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85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707572" y="751114"/>
            <a:ext cx="8229600" cy="1066800"/>
          </a:xfrm>
        </p:spPr>
        <p:txBody>
          <a:bodyPr/>
          <a:lstStyle/>
          <a:p>
            <a:r>
              <a:rPr lang="cs-CZ" altLang="cs-CZ" dirty="0"/>
              <a:t>Anamnéza: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07572" y="1447801"/>
            <a:ext cx="10428514" cy="5135563"/>
          </a:xfrm>
        </p:spPr>
        <p:txBody>
          <a:bodyPr/>
          <a:lstStyle/>
          <a:p>
            <a:r>
              <a:rPr lang="cs-CZ" altLang="cs-CZ" dirty="0"/>
              <a:t>RA: bez nápadností</a:t>
            </a:r>
          </a:p>
          <a:p>
            <a:r>
              <a:rPr lang="cs-CZ" altLang="cs-CZ" dirty="0"/>
              <a:t>OA: z 1. těhotenství, porod v 35.týdnu gravidity, spontánní, záhlavím, nižší porodní hmotnost 2060g, porodní délka 47 cm. Poporodní adaptace v normě, kojen plně měsíc, pak umělá výživa. Od 4.měsíce věku smíšená kojenecká strava.</a:t>
            </a:r>
          </a:p>
          <a:p>
            <a:r>
              <a:rPr lang="cs-CZ" altLang="cs-CZ" dirty="0"/>
              <a:t>Prospíval dobře, psychomotorický vývoj normální.</a:t>
            </a:r>
          </a:p>
          <a:p>
            <a:r>
              <a:rPr lang="cs-CZ" altLang="cs-CZ" dirty="0"/>
              <a:t>Při </a:t>
            </a:r>
            <a:r>
              <a:rPr lang="cs-CZ" altLang="cs-CZ" dirty="0" err="1"/>
              <a:t>vertikalizaci</a:t>
            </a:r>
            <a:r>
              <a:rPr lang="cs-CZ" altLang="cs-CZ" dirty="0"/>
              <a:t>  postupně bolesti dolních končetin, rozvoj </a:t>
            </a:r>
            <a:r>
              <a:rPr lang="cs-CZ" altLang="cs-CZ" dirty="0" err="1"/>
              <a:t>genua</a:t>
            </a:r>
            <a:r>
              <a:rPr lang="cs-CZ" altLang="cs-CZ" dirty="0"/>
              <a:t> a </a:t>
            </a:r>
            <a:r>
              <a:rPr lang="cs-CZ" altLang="cs-CZ" dirty="0" err="1"/>
              <a:t>crura</a:t>
            </a:r>
            <a:r>
              <a:rPr lang="cs-CZ" altLang="cs-CZ" dirty="0"/>
              <a:t> </a:t>
            </a:r>
            <a:r>
              <a:rPr lang="cs-CZ" altLang="cs-CZ" dirty="0" err="1"/>
              <a:t>vara</a:t>
            </a:r>
            <a:r>
              <a:rPr lang="cs-CZ" altLang="cs-CZ" dirty="0"/>
              <a:t>,  hrudník se strmými žebry při pravidelném podávání vitaminu D. V 18.měsíci věku začínají  vypadávat první mléčné zoubky  (dolní řezáky a špičáky).</a:t>
            </a:r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25A9858B-2B4A-46CB-84A6-A14EFB53B1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73771" y="6228000"/>
            <a:ext cx="7920000" cy="252000"/>
          </a:xfrm>
        </p:spPr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Klinická genetika – cvičení (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VLKGC7X1)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5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642256" y="685037"/>
            <a:ext cx="10689771" cy="5668963"/>
          </a:xfrm>
        </p:spPr>
        <p:txBody>
          <a:bodyPr/>
          <a:lstStyle/>
          <a:p>
            <a:r>
              <a:rPr lang="cs-CZ" altLang="cs-CZ" dirty="0" smtClean="0"/>
              <a:t>Dlouhodobě </a:t>
            </a:r>
            <a:r>
              <a:rPr lang="cs-CZ" altLang="cs-CZ" dirty="0"/>
              <a:t>v péči stomatologa, kompletní zubní </a:t>
            </a:r>
            <a:r>
              <a:rPr lang="cs-CZ" altLang="cs-CZ" dirty="0" err="1"/>
              <a:t>protézka</a:t>
            </a:r>
            <a:r>
              <a:rPr lang="cs-CZ" altLang="cs-CZ" dirty="0"/>
              <a:t> od 3 let věku, v dospělosti postupně stálý chrup nahrazen zubní protézou.</a:t>
            </a:r>
          </a:p>
          <a:p>
            <a:r>
              <a:rPr lang="cs-CZ" altLang="cs-CZ" dirty="0"/>
              <a:t>Od batolecího věku až dosud v péči ortopeda</a:t>
            </a:r>
            <a:r>
              <a:rPr lang="cs-CZ" altLang="cs-CZ" dirty="0" smtClean="0"/>
              <a:t>.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RTG </a:t>
            </a:r>
            <a:r>
              <a:rPr lang="cs-CZ" altLang="cs-CZ" dirty="0"/>
              <a:t>zápěstí  a ruky v dětském věku: prořídlá kostní struktura, v distální metafýze rádia a ulny při epifýze oválná projasnění</a:t>
            </a:r>
            <a:r>
              <a:rPr lang="cs-CZ" altLang="cs-CZ" dirty="0" smtClean="0"/>
              <a:t>.</a:t>
            </a:r>
          </a:p>
          <a:p>
            <a:endParaRPr lang="cs-CZ" altLang="cs-CZ" dirty="0"/>
          </a:p>
          <a:p>
            <a:r>
              <a:rPr lang="cs-CZ" altLang="cs-CZ" dirty="0"/>
              <a:t>Kostní denzitometrie v 15 letech věku: v oblasti bederní páteře a na celotělovém </a:t>
            </a:r>
            <a:r>
              <a:rPr lang="cs-CZ" altLang="cs-CZ" dirty="0" err="1"/>
              <a:t>scanu</a:t>
            </a:r>
            <a:r>
              <a:rPr lang="cs-CZ" altLang="cs-CZ" dirty="0"/>
              <a:t> </a:t>
            </a:r>
            <a:r>
              <a:rPr lang="cs-CZ" altLang="cs-CZ" dirty="0" err="1"/>
              <a:t>osteopenie</a:t>
            </a:r>
            <a:r>
              <a:rPr lang="cs-CZ" altLang="cs-CZ" dirty="0"/>
              <a:t>. V současnosti ve věku 26 let nález zlepšen, v obou lokalitách nález normální kostní </a:t>
            </a:r>
            <a:r>
              <a:rPr lang="cs-CZ" altLang="cs-CZ" dirty="0" err="1"/>
              <a:t>denzity</a:t>
            </a:r>
            <a:r>
              <a:rPr lang="cs-CZ" altLang="cs-CZ" dirty="0"/>
              <a:t> v tolerovaném pásmu k věku s nárůstem BMD (bone </a:t>
            </a:r>
            <a:r>
              <a:rPr lang="cs-CZ" altLang="cs-CZ" dirty="0" err="1"/>
              <a:t>mineral</a:t>
            </a:r>
            <a:r>
              <a:rPr lang="cs-CZ" altLang="cs-CZ" dirty="0"/>
              <a:t> </a:t>
            </a:r>
            <a:r>
              <a:rPr lang="cs-CZ" altLang="cs-CZ" dirty="0" err="1"/>
              <a:t>denzity</a:t>
            </a:r>
            <a:r>
              <a:rPr lang="cs-CZ" altLang="cs-CZ" dirty="0"/>
              <a:t>) u páteře  a celkově i kyčle. </a:t>
            </a:r>
          </a:p>
          <a:p>
            <a:endParaRPr lang="cs-CZ" altLang="cs-CZ" dirty="0" smtClean="0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25A9858B-2B4A-46CB-84A6-A14EFB53B1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73771" y="6228000"/>
            <a:ext cx="7920000" cy="252000"/>
          </a:xfrm>
        </p:spPr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Klinická genetika – cvičení (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VLKGC7X1)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27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 19-23 letech věku  provedeny </a:t>
            </a:r>
            <a:r>
              <a:rPr lang="cs-CZ" altLang="cs-CZ" sz="2800" b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valgizační</a:t>
            </a:r>
            <a:r>
              <a:rPr lang="cs-CZ" altLang="cs-CZ" sz="28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osteotomie bérců. Avšak i po korekci přetrvávají bolesti dolních končetin.</a:t>
            </a:r>
            <a:r>
              <a:rPr lang="cs-CZ" altLang="cs-CZ" sz="2000" dirty="0"/>
              <a:t/>
            </a:r>
            <a:br>
              <a:rPr lang="cs-CZ" altLang="cs-CZ" sz="2000" dirty="0"/>
            </a:br>
            <a:endParaRPr lang="cs-CZ" altLang="cs-CZ" sz="2000" dirty="0"/>
          </a:p>
        </p:txBody>
      </p:sp>
      <p:pic>
        <p:nvPicPr>
          <p:cNvPr id="6147" name="Zástupný symbol pro obsah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30398" y="1752599"/>
            <a:ext cx="4859517" cy="4373565"/>
          </a:xfrm>
        </p:spPr>
      </p:pic>
      <p:pic>
        <p:nvPicPr>
          <p:cNvPr id="6148" name="Zástupný symbol pro obsah 7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98372" y="1752599"/>
            <a:ext cx="5345468" cy="4373565"/>
          </a:xfrm>
        </p:spPr>
      </p:pic>
      <p:sp>
        <p:nvSpPr>
          <p:cNvPr id="6149" name="Zástupný symbol pro obsah 8"/>
          <p:cNvSpPr>
            <a:spLocks noGrp="1"/>
          </p:cNvSpPr>
          <p:nvPr>
            <p:ph sz="half" idx="3"/>
          </p:nvPr>
        </p:nvSpPr>
        <p:spPr/>
        <p:txBody>
          <a:bodyPr/>
          <a:lstStyle/>
          <a:p>
            <a:pPr marL="252000" indent="-180000">
              <a:lnSpc>
                <a:spcPts val="3600"/>
              </a:lnSpc>
              <a:buFont typeface="Arial" panose="020B0604020202020204" pitchFamily="34" charset="0"/>
              <a:buChar char="̶"/>
            </a:pPr>
            <a:r>
              <a:rPr lang="cs-CZ" altLang="cs-CZ" dirty="0" smtClean="0"/>
              <a:t>Fraktury:</a:t>
            </a:r>
            <a:endParaRPr lang="cs-CZ" altLang="cs-CZ" dirty="0"/>
          </a:p>
          <a:p>
            <a:pPr marL="252000" indent="-180000">
              <a:lnSpc>
                <a:spcPts val="3600"/>
              </a:lnSpc>
              <a:buFont typeface="Arial" panose="020B0604020202020204" pitchFamily="34" charset="0"/>
              <a:buChar char="̶"/>
            </a:pPr>
            <a:endParaRPr lang="cs-CZ" altLang="cs-CZ" dirty="0"/>
          </a:p>
          <a:p>
            <a:pPr marL="72000">
              <a:lnSpc>
                <a:spcPts val="3600"/>
              </a:lnSpc>
            </a:pPr>
            <a:r>
              <a:rPr lang="cs-CZ" altLang="cs-CZ" dirty="0"/>
              <a:t>10/2014 pravá noha, zlomenina 2.metatarzu</a:t>
            </a:r>
          </a:p>
          <a:p>
            <a:pPr marL="252000" indent="-180000">
              <a:lnSpc>
                <a:spcPts val="3600"/>
              </a:lnSpc>
              <a:buFont typeface="Arial" panose="020B0604020202020204" pitchFamily="34" charset="0"/>
              <a:buChar char="̶"/>
            </a:pPr>
            <a:endParaRPr lang="cs-CZ" altLang="cs-CZ" dirty="0"/>
          </a:p>
          <a:p>
            <a:pPr marL="72000">
              <a:lnSpc>
                <a:spcPts val="3600"/>
              </a:lnSpc>
            </a:pPr>
            <a:r>
              <a:rPr lang="cs-CZ" altLang="cs-CZ" dirty="0"/>
              <a:t>6/2016 pravá ruka, fraktura </a:t>
            </a:r>
            <a:r>
              <a:rPr lang="cs-CZ" altLang="cs-CZ" dirty="0" err="1"/>
              <a:t>baze</a:t>
            </a:r>
            <a:r>
              <a:rPr lang="cs-CZ" altLang="cs-CZ" dirty="0"/>
              <a:t> 5. metakarpu</a:t>
            </a:r>
          </a:p>
          <a:p>
            <a:pPr marL="252000" indent="-180000">
              <a:lnSpc>
                <a:spcPts val="3600"/>
              </a:lnSpc>
              <a:buFont typeface="Arial" panose="020B0604020202020204" pitchFamily="34" charset="0"/>
              <a:buChar char="̶"/>
            </a:pPr>
            <a:endParaRPr lang="cs-CZ" altLang="cs-CZ" dirty="0"/>
          </a:p>
          <a:p>
            <a:pPr marL="72000">
              <a:lnSpc>
                <a:spcPts val="3600"/>
              </a:lnSpc>
            </a:pPr>
            <a:r>
              <a:rPr lang="cs-CZ" altLang="cs-CZ" dirty="0"/>
              <a:t>8/2016 levá noha, fraktura diafýzy 3. </a:t>
            </a:r>
            <a:r>
              <a:rPr lang="cs-CZ" altLang="cs-CZ" dirty="0" err="1"/>
              <a:t>metatarzu</a:t>
            </a:r>
            <a:endParaRPr lang="cs-CZ" altLang="cs-CZ" dirty="0"/>
          </a:p>
          <a:p>
            <a:endParaRPr lang="cs-CZ" altLang="cs-CZ" sz="2000" dirty="0"/>
          </a:p>
          <a:p>
            <a:endParaRPr lang="cs-CZ" altLang="cs-CZ" sz="2000" dirty="0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25A9858B-2B4A-46CB-84A6-A14EFB53B1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73771" y="6228000"/>
            <a:ext cx="7920000" cy="252000"/>
          </a:xfrm>
        </p:spPr>
        <p:txBody>
          <a:bodyPr/>
          <a:lstStyle/>
          <a:p>
            <a:r>
              <a:rPr lang="cs-CZ" sz="1200" dirty="0">
                <a:solidFill>
                  <a:schemeClr val="accent1">
                    <a:lumMod val="75000"/>
                  </a:schemeClr>
                </a:solidFill>
              </a:rPr>
              <a:t>Klinická genetika – cvičení (</a:t>
            </a:r>
            <a:r>
              <a:rPr lang="cs-CZ" sz="1200" dirty="0" smtClean="0">
                <a:solidFill>
                  <a:schemeClr val="accent1">
                    <a:lumMod val="75000"/>
                  </a:schemeClr>
                </a:solidFill>
              </a:rPr>
              <a:t>VLKGC7X1)</a:t>
            </a:r>
            <a:endParaRPr lang="pt-BR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5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Zástupný symbol pro text 4"/>
          <p:cNvSpPr>
            <a:spLocks noGrp="1"/>
          </p:cNvSpPr>
          <p:nvPr>
            <p:ph type="body" sz="half" idx="1"/>
          </p:nvPr>
        </p:nvSpPr>
        <p:spPr>
          <a:xfrm>
            <a:off x="740227" y="639310"/>
            <a:ext cx="6346372" cy="5135563"/>
          </a:xfrm>
        </p:spPr>
        <p:txBody>
          <a:bodyPr/>
          <a:lstStyle/>
          <a:p>
            <a:pPr marL="252000" indent="-180000">
              <a:lnSpc>
                <a:spcPts val="3600"/>
              </a:lnSpc>
              <a:buFont typeface="Arial" panose="020B0604020202020204" pitchFamily="34" charset="0"/>
              <a:buChar char="̶"/>
            </a:pPr>
            <a:r>
              <a:rPr lang="cs-CZ" altLang="cs-CZ" dirty="0"/>
              <a:t>V dětství prospíval na hmotnosti dobře.  Výška k věku se od 4 let pohybovala kolem 10. percentilu s postupným poklesem pod 3. percentil.  Finální výška postavy v dospělosti  činí 166 cm. </a:t>
            </a:r>
          </a:p>
          <a:p>
            <a:pPr marL="72000">
              <a:lnSpc>
                <a:spcPts val="3600"/>
              </a:lnSpc>
            </a:pPr>
            <a:endParaRPr lang="cs-CZ" altLang="cs-CZ" dirty="0"/>
          </a:p>
          <a:p>
            <a:pPr marL="252000" indent="-180000">
              <a:lnSpc>
                <a:spcPts val="3600"/>
              </a:lnSpc>
              <a:buFont typeface="Arial" panose="020B0604020202020204" pitchFamily="34" charset="0"/>
              <a:buChar char="̶"/>
            </a:pPr>
            <a:r>
              <a:rPr lang="cs-CZ" altLang="cs-CZ" dirty="0"/>
              <a:t>Při UZ břicha bez známek </a:t>
            </a:r>
            <a:r>
              <a:rPr lang="cs-CZ" altLang="cs-CZ" dirty="0" err="1"/>
              <a:t>nefrokalcinózy</a:t>
            </a:r>
            <a:r>
              <a:rPr lang="cs-CZ" altLang="cs-CZ" dirty="0"/>
              <a:t>, detekována ledvinná cysta 16x11 mm stacionární s věkem.</a:t>
            </a:r>
          </a:p>
          <a:p>
            <a:pPr marL="252000" indent="-180000">
              <a:lnSpc>
                <a:spcPts val="3600"/>
              </a:lnSpc>
              <a:buFont typeface="Arial" panose="020B0604020202020204" pitchFamily="34" charset="0"/>
              <a:buChar char="̶"/>
            </a:pPr>
            <a:endParaRPr lang="cs-CZ" altLang="cs-CZ" dirty="0"/>
          </a:p>
          <a:p>
            <a:pPr marL="252000" indent="-180000">
              <a:lnSpc>
                <a:spcPts val="3600"/>
              </a:lnSpc>
              <a:buFont typeface="Arial" panose="020B0604020202020204" pitchFamily="34" charset="0"/>
              <a:buChar char="̶"/>
            </a:pPr>
            <a:r>
              <a:rPr lang="cs-CZ" altLang="cs-CZ" dirty="0"/>
              <a:t>Funkce ledvin dlouhodobě v normě</a:t>
            </a:r>
            <a:r>
              <a:rPr lang="cs-CZ" altLang="cs-CZ" sz="2000" dirty="0"/>
              <a:t>. </a:t>
            </a:r>
          </a:p>
          <a:p>
            <a:endParaRPr lang="cs-CZ" altLang="cs-CZ" sz="2000" dirty="0"/>
          </a:p>
        </p:txBody>
      </p:sp>
      <p:pic>
        <p:nvPicPr>
          <p:cNvPr id="7172" name="Zástupný symbol pro obsah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01543" y="821873"/>
            <a:ext cx="4876800" cy="3810000"/>
          </a:xfrm>
          <a:ln w="5715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A9858B-2B4A-46CB-84A6-A14EFB53B1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73771" y="6228000"/>
            <a:ext cx="7920000" cy="252000"/>
          </a:xfrm>
        </p:spPr>
        <p:txBody>
          <a:bodyPr/>
          <a:lstStyle/>
          <a:p>
            <a:r>
              <a:rPr lang="cs-CZ" sz="1200" dirty="0">
                <a:solidFill>
                  <a:schemeClr val="accent1">
                    <a:lumMod val="75000"/>
                  </a:schemeClr>
                </a:solidFill>
              </a:rPr>
              <a:t>Klinická genetika – cvičení (</a:t>
            </a:r>
            <a:r>
              <a:rPr lang="cs-CZ" sz="1200" dirty="0" smtClean="0">
                <a:solidFill>
                  <a:schemeClr val="accent1">
                    <a:lumMod val="75000"/>
                  </a:schemeClr>
                </a:solidFill>
              </a:rPr>
              <a:t>VLKGC7X1)</a:t>
            </a:r>
            <a:endParaRPr lang="pt-BR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48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1001537"/>
              </p:ext>
            </p:extLst>
          </p:nvPr>
        </p:nvGraphicFramePr>
        <p:xfrm>
          <a:off x="1600201" y="609600"/>
          <a:ext cx="9012239" cy="55340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6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4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1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81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81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267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758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cs-CZ" sz="1600" b="1" u="sng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Vybrané laboratorní výsledky</a:t>
                      </a:r>
                      <a:endParaRPr lang="cs-CZ" sz="1600" b="1" i="0" u="sng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8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Parametr</a:t>
                      </a:r>
                      <a:endParaRPr lang="cs-CZ" sz="1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Norma</a:t>
                      </a:r>
                      <a:endParaRPr lang="cs-CZ" sz="1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 dirty="0">
                          <a:effectLst/>
                        </a:rPr>
                        <a:t>Hodnoty</a:t>
                      </a:r>
                      <a:endParaRPr lang="cs-CZ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Komentář</a:t>
                      </a:r>
                      <a:endParaRPr lang="cs-CZ" sz="1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73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u="none" strike="noStrike">
                          <a:effectLst/>
                        </a:rPr>
                        <a:t>Ca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u="none" strike="noStrike">
                          <a:effectLst/>
                        </a:rPr>
                        <a:t>2,15-2,6 mmol/l</a:t>
                      </a:r>
                      <a:endParaRPr lang="cs-CZ" sz="13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 dirty="0">
                          <a:effectLst/>
                        </a:rPr>
                        <a:t>opakovaně v normě </a:t>
                      </a:r>
                      <a:endParaRPr lang="cs-CZ" sz="13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u="none" strike="noStrike">
                          <a:effectLst/>
                        </a:rPr>
                        <a:t> </a:t>
                      </a:r>
                      <a:endParaRPr lang="cs-CZ" sz="13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48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u="none" strike="noStrike">
                          <a:effectLst/>
                        </a:rPr>
                        <a:t>Ca </a:t>
                      </a:r>
                      <a:r>
                        <a:rPr lang="cs-CZ" sz="1300" u="none" strike="noStrike" baseline="30000">
                          <a:effectLst/>
                        </a:rPr>
                        <a:t>++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u="none" strike="noStrike">
                          <a:effectLst/>
                        </a:rPr>
                        <a:t>1-1,4 mmol/l</a:t>
                      </a:r>
                      <a:endParaRPr lang="cs-CZ" sz="13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1,264 mmol/l</a:t>
                      </a:r>
                      <a:endParaRPr lang="cs-CZ" sz="13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u="none" strike="noStrike">
                          <a:effectLst/>
                        </a:rPr>
                        <a:t> </a:t>
                      </a:r>
                      <a:endParaRPr lang="cs-CZ" sz="13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49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u="none" strike="noStrike">
                          <a:effectLst/>
                        </a:rPr>
                        <a:t>P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u="none" strike="noStrike">
                          <a:effectLst/>
                        </a:rPr>
                        <a:t>1,1-1,9 mmol/l (děti); 0,8-1,45 mmol/l (dospělí)</a:t>
                      </a:r>
                      <a:endParaRPr lang="cs-CZ" sz="13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v dětství 2,18...2,4 </a:t>
                      </a:r>
                      <a:r>
                        <a:rPr lang="cs-CZ" sz="1000" u="none" strike="noStrike" dirty="0" err="1">
                          <a:effectLst/>
                        </a:rPr>
                        <a:t>mmol</a:t>
                      </a:r>
                      <a:r>
                        <a:rPr lang="cs-CZ" sz="1000" u="none" strike="noStrike" dirty="0">
                          <a:effectLst/>
                        </a:rPr>
                        <a:t>/l; v dospělosti 1,52 </a:t>
                      </a:r>
                      <a:r>
                        <a:rPr lang="cs-CZ" sz="1000" u="none" strike="noStrike" dirty="0" err="1">
                          <a:effectLst/>
                        </a:rPr>
                        <a:t>mmol</a:t>
                      </a:r>
                      <a:r>
                        <a:rPr lang="cs-CZ" sz="1000" u="none" strike="noStrike" dirty="0">
                          <a:effectLst/>
                        </a:rPr>
                        <a:t>/l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zvýšeno v dětství i dospělosti</a:t>
                      </a:r>
                      <a:endParaRPr lang="cs-CZ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11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u="none" strike="noStrike" dirty="0">
                          <a:effectLst/>
                        </a:rPr>
                        <a:t>ALP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300" u="none" strike="noStrike">
                          <a:effectLst/>
                        </a:rPr>
                        <a:t>0,67-2,15 μ</a:t>
                      </a:r>
                      <a:r>
                        <a:rPr lang="cs-CZ" sz="1300" u="none" strike="noStrike">
                          <a:effectLst/>
                        </a:rPr>
                        <a:t>kat/l</a:t>
                      </a:r>
                      <a:endParaRPr lang="cs-CZ" sz="13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0,23...0,36...</a:t>
                      </a:r>
                      <a:r>
                        <a:rPr lang="el-GR" sz="1100" u="none" strike="noStrike" dirty="0">
                          <a:effectLst/>
                        </a:rPr>
                        <a:t>1,45...</a:t>
                      </a:r>
                      <a:r>
                        <a:rPr lang="el-GR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0,51</a:t>
                      </a:r>
                      <a:r>
                        <a:rPr lang="el-GR" sz="1100" u="none" strike="noStrike" dirty="0">
                          <a:effectLst/>
                        </a:rPr>
                        <a:t>...1,37...0,69...0,82...1,19 μ</a:t>
                      </a:r>
                      <a:r>
                        <a:rPr lang="cs-CZ" sz="1100" u="none" strike="noStrike" dirty="0">
                          <a:effectLst/>
                        </a:rPr>
                        <a:t>kat/l</a:t>
                      </a:r>
                      <a:endParaRPr lang="cs-CZ" sz="11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u="none" strike="noStrike">
                          <a:effectLst/>
                        </a:rPr>
                        <a:t>kolísající hodnoty</a:t>
                      </a:r>
                      <a:endParaRPr lang="cs-CZ" sz="13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373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u="none" strike="noStrike">
                          <a:effectLst/>
                        </a:rPr>
                        <a:t>izoformy ALP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u="none" strike="noStrike" dirty="0">
                          <a:effectLst/>
                        </a:rPr>
                        <a:t> </a:t>
                      </a:r>
                      <a:endParaRPr lang="cs-CZ" sz="13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jaterní 3 %</a:t>
                      </a:r>
                      <a:endParaRPr lang="cs-CZ" sz="13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kostní 95 %</a:t>
                      </a:r>
                      <a:endParaRPr lang="cs-CZ" sz="13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střevní 2 %</a:t>
                      </a:r>
                      <a:endParaRPr lang="cs-CZ" sz="13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u="none" strike="noStrike">
                          <a:effectLst/>
                        </a:rPr>
                        <a:t> </a:t>
                      </a:r>
                      <a:endParaRPr lang="cs-CZ" sz="13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73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u="none" strike="noStrike">
                          <a:effectLst/>
                        </a:rPr>
                        <a:t>25-OH vitamin D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u="none" strike="noStrike">
                          <a:effectLst/>
                        </a:rPr>
                        <a:t>50-200 nmol/l</a:t>
                      </a:r>
                      <a:endParaRPr lang="cs-CZ" sz="13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21,5 nmol/l</a:t>
                      </a:r>
                      <a:endParaRPr lang="cs-CZ" sz="13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u="none" strike="noStrike" dirty="0" smtClean="0">
                          <a:effectLst/>
                        </a:rPr>
                        <a:t>sníženo</a:t>
                      </a:r>
                      <a:endParaRPr lang="cs-CZ" sz="13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373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u="none" strike="noStrike">
                          <a:effectLst/>
                        </a:rPr>
                        <a:t>parathormon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u="none" strike="noStrike">
                          <a:effectLst/>
                        </a:rPr>
                        <a:t>0,8-7,8 pmol/l</a:t>
                      </a:r>
                      <a:endParaRPr lang="cs-CZ" sz="13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 dirty="0">
                          <a:effectLst/>
                        </a:rPr>
                        <a:t>0,81…0,5…2,7 </a:t>
                      </a:r>
                      <a:r>
                        <a:rPr lang="cs-CZ" sz="1300" u="none" strike="noStrike" dirty="0" err="1">
                          <a:effectLst/>
                        </a:rPr>
                        <a:t>pmol</a:t>
                      </a:r>
                      <a:r>
                        <a:rPr lang="cs-CZ" sz="1300" u="none" strike="noStrike" dirty="0">
                          <a:effectLst/>
                        </a:rPr>
                        <a:t>/l</a:t>
                      </a:r>
                      <a:endParaRPr lang="cs-CZ" sz="13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u="none" strike="noStrike">
                          <a:effectLst/>
                        </a:rPr>
                        <a:t>kolísající hodnoty</a:t>
                      </a:r>
                      <a:endParaRPr lang="cs-CZ" sz="13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373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u="none" strike="noStrike">
                          <a:effectLst/>
                        </a:rPr>
                        <a:t>osteokalcin NMID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300" u="none" strike="noStrike">
                          <a:effectLst/>
                        </a:rPr>
                        <a:t>14-46 μ</a:t>
                      </a:r>
                      <a:r>
                        <a:rPr lang="cs-CZ" sz="1300" u="none" strike="noStrike">
                          <a:effectLst/>
                        </a:rPr>
                        <a:t>g/l</a:t>
                      </a:r>
                      <a:endParaRPr lang="cs-CZ" sz="13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l-GR" sz="1300" u="none" strike="noStrike">
                          <a:effectLst/>
                        </a:rPr>
                        <a:t>60…68...169,4 μ</a:t>
                      </a:r>
                      <a:r>
                        <a:rPr lang="cs-CZ" sz="1300" u="none" strike="noStrike">
                          <a:effectLst/>
                        </a:rPr>
                        <a:t>g/l</a:t>
                      </a:r>
                      <a:endParaRPr lang="cs-CZ" sz="13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u="none" strike="noStrike">
                          <a:effectLst/>
                        </a:rPr>
                        <a:t>hodnoty zvýšeny</a:t>
                      </a:r>
                      <a:endParaRPr lang="cs-CZ" sz="13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373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u="none" strike="noStrike">
                          <a:effectLst/>
                        </a:rPr>
                        <a:t>kalcitonin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u="none" strike="noStrike">
                          <a:effectLst/>
                        </a:rPr>
                        <a:t>0-18,2 ng/l</a:t>
                      </a:r>
                      <a:endParaRPr lang="cs-CZ" sz="13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5,00…2,00 ng/l</a:t>
                      </a:r>
                      <a:endParaRPr lang="cs-CZ" sz="13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u="none" strike="noStrike">
                          <a:effectLst/>
                        </a:rPr>
                        <a:t> </a:t>
                      </a:r>
                      <a:endParaRPr lang="cs-CZ" sz="13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911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u="none" strike="noStrike">
                          <a:effectLst/>
                        </a:rPr>
                        <a:t>Ca v moči/24 hodin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u="none" strike="noStrike">
                          <a:effectLst/>
                        </a:rPr>
                        <a:t>2,4-7,5 mmol/24 hod.</a:t>
                      </a:r>
                      <a:endParaRPr lang="cs-CZ" sz="13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 dirty="0">
                          <a:effectLst/>
                        </a:rPr>
                        <a:t>3,6 </a:t>
                      </a:r>
                      <a:r>
                        <a:rPr lang="cs-CZ" sz="1300" u="none" strike="noStrike" dirty="0" err="1">
                          <a:effectLst/>
                        </a:rPr>
                        <a:t>mmol</a:t>
                      </a:r>
                      <a:r>
                        <a:rPr lang="cs-CZ" sz="1300" u="none" strike="noStrike" dirty="0">
                          <a:effectLst/>
                        </a:rPr>
                        <a:t>/24 hod.</a:t>
                      </a:r>
                      <a:endParaRPr lang="cs-CZ" sz="13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u="none" strike="noStrike">
                          <a:effectLst/>
                        </a:rPr>
                        <a:t> </a:t>
                      </a:r>
                      <a:endParaRPr lang="cs-CZ" sz="13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373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u="none" strike="noStrike">
                          <a:effectLst/>
                        </a:rPr>
                        <a:t>Ca/kreatinin v moči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u="none" strike="noStrike">
                          <a:effectLst/>
                        </a:rPr>
                        <a:t>0-0,6</a:t>
                      </a:r>
                      <a:endParaRPr lang="cs-CZ" sz="13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0,23</a:t>
                      </a:r>
                      <a:endParaRPr lang="cs-CZ" sz="13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u="none" strike="noStrike">
                          <a:effectLst/>
                        </a:rPr>
                        <a:t> </a:t>
                      </a:r>
                      <a:endParaRPr lang="cs-CZ" sz="13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911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u="none" strike="noStrike">
                          <a:effectLst/>
                        </a:rPr>
                        <a:t>P v moči/24 hodin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u="none" strike="noStrike">
                          <a:effectLst/>
                        </a:rPr>
                        <a:t>16-33,5 mmol/24 hod.</a:t>
                      </a:r>
                      <a:endParaRPr lang="cs-CZ" sz="13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33,4 mmol/24 hod.</a:t>
                      </a:r>
                      <a:endParaRPr lang="cs-CZ" sz="13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u="none" strike="noStrike">
                          <a:effectLst/>
                        </a:rPr>
                        <a:t> </a:t>
                      </a:r>
                      <a:endParaRPr lang="cs-CZ" sz="13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911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u="none" strike="noStrike" dirty="0" err="1">
                          <a:effectLst/>
                        </a:rPr>
                        <a:t>fosfoetanolamin</a:t>
                      </a:r>
                      <a:r>
                        <a:rPr lang="cs-CZ" sz="1300" u="none" strike="noStrike" dirty="0">
                          <a:effectLst/>
                        </a:rPr>
                        <a:t> (PEA) v moči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u="none" strike="noStrike" dirty="0">
                          <a:effectLst/>
                        </a:rPr>
                        <a:t>9-25 </a:t>
                      </a:r>
                      <a:r>
                        <a:rPr lang="cs-CZ" sz="1300" u="none" strike="noStrike" dirty="0" err="1">
                          <a:effectLst/>
                        </a:rPr>
                        <a:t>mmol</a:t>
                      </a:r>
                      <a:r>
                        <a:rPr lang="cs-CZ" sz="1300" u="none" strike="noStrike" dirty="0">
                          <a:effectLst/>
                        </a:rPr>
                        <a:t>/</a:t>
                      </a:r>
                      <a:r>
                        <a:rPr lang="cs-CZ" sz="1300" u="none" strike="noStrike" dirty="0" err="1">
                          <a:effectLst/>
                        </a:rPr>
                        <a:t>molKr</a:t>
                      </a:r>
                      <a:endParaRPr lang="cs-CZ" sz="13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 dirty="0">
                          <a:effectLst/>
                        </a:rPr>
                        <a:t>104 </a:t>
                      </a:r>
                      <a:r>
                        <a:rPr lang="cs-CZ" sz="1300" u="none" strike="noStrike" dirty="0" err="1">
                          <a:effectLst/>
                        </a:rPr>
                        <a:t>mmol</a:t>
                      </a:r>
                      <a:r>
                        <a:rPr lang="cs-CZ" sz="1300" u="none" strike="noStrike" dirty="0">
                          <a:effectLst/>
                        </a:rPr>
                        <a:t>/</a:t>
                      </a:r>
                      <a:r>
                        <a:rPr lang="cs-CZ" sz="1300" u="none" strike="noStrike" dirty="0" err="1">
                          <a:effectLst/>
                        </a:rPr>
                        <a:t>molKr</a:t>
                      </a:r>
                      <a:endParaRPr lang="cs-CZ" sz="13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u="none" strike="noStrike" dirty="0">
                          <a:effectLst/>
                        </a:rPr>
                        <a:t>hodnota zvýšena</a:t>
                      </a:r>
                      <a:endParaRPr lang="cs-CZ" sz="13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97" marR="8697" marT="8696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25A9858B-2B4A-46CB-84A6-A14EFB53B1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73771" y="6228000"/>
            <a:ext cx="7920000" cy="252000"/>
          </a:xfrm>
        </p:spPr>
        <p:txBody>
          <a:bodyPr/>
          <a:lstStyle/>
          <a:p>
            <a:r>
              <a:rPr lang="cs-CZ" sz="1200" dirty="0">
                <a:solidFill>
                  <a:schemeClr val="accent1">
                    <a:lumMod val="75000"/>
                  </a:schemeClr>
                </a:solidFill>
              </a:rPr>
              <a:t>Klinická genetika – cvičení (</a:t>
            </a:r>
            <a:r>
              <a:rPr lang="cs-CZ" sz="1200" dirty="0" smtClean="0">
                <a:solidFill>
                  <a:schemeClr val="accent1">
                    <a:lumMod val="75000"/>
                  </a:schemeClr>
                </a:solidFill>
              </a:rPr>
              <a:t>VLKGC7X1)</a:t>
            </a:r>
            <a:endParaRPr lang="pt-BR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93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Laboratorní došetření v dospělosti (VFN Praha):</a:t>
            </a:r>
          </a:p>
          <a:p>
            <a:endParaRPr lang="cs-CZ" altLang="cs-CZ" dirty="0"/>
          </a:p>
          <a:p>
            <a:r>
              <a:rPr lang="cs-CZ" altLang="cs-CZ" dirty="0"/>
              <a:t>Pyridoxal-5-fosfát (PLP), vitamín B6 v krvi 2121,0 (3,6-18,0) µg/l</a:t>
            </a:r>
          </a:p>
          <a:p>
            <a:endParaRPr lang="cs-CZ" altLang="cs-CZ" dirty="0"/>
          </a:p>
          <a:p>
            <a:r>
              <a:rPr lang="cs-CZ" altLang="cs-CZ" dirty="0" err="1"/>
              <a:t>Fosfoetanolamin</a:t>
            </a:r>
            <a:r>
              <a:rPr lang="cs-CZ" altLang="cs-CZ" dirty="0"/>
              <a:t> (PEA) v moči 42 (norma do 10,0) </a:t>
            </a:r>
            <a:r>
              <a:rPr lang="cs-CZ" altLang="cs-CZ" dirty="0" err="1"/>
              <a:t>mmol</a:t>
            </a:r>
            <a:r>
              <a:rPr lang="cs-CZ" altLang="cs-CZ" dirty="0"/>
              <a:t>/</a:t>
            </a:r>
            <a:r>
              <a:rPr lang="cs-CZ" altLang="cs-CZ" dirty="0" err="1"/>
              <a:t>molKr</a:t>
            </a:r>
            <a:endParaRPr lang="cs-CZ" altLang="cs-CZ" dirty="0"/>
          </a:p>
          <a:p>
            <a:pPr eaLnBrk="1" hangingPunct="1"/>
            <a:endParaRPr lang="cs-CZ" altLang="cs-CZ" sz="1800" dirty="0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25A9858B-2B4A-46CB-84A6-A14EFB53B1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73771" y="6228000"/>
            <a:ext cx="7920000" cy="252000"/>
          </a:xfrm>
        </p:spPr>
        <p:txBody>
          <a:bodyPr/>
          <a:lstStyle/>
          <a:p>
            <a:r>
              <a:rPr lang="cs-CZ" sz="1200" dirty="0">
                <a:solidFill>
                  <a:schemeClr val="accent1">
                    <a:lumMod val="75000"/>
                  </a:schemeClr>
                </a:solidFill>
              </a:rPr>
              <a:t>Klinická genetika – cvičení (</a:t>
            </a:r>
            <a:r>
              <a:rPr lang="cs-CZ" sz="1200" dirty="0" smtClean="0">
                <a:solidFill>
                  <a:schemeClr val="accent1">
                    <a:lumMod val="75000"/>
                  </a:schemeClr>
                </a:solidFill>
              </a:rPr>
              <a:t>VLKGC7X1)</a:t>
            </a:r>
            <a:endParaRPr lang="pt-BR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13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ablona-video-simu-cz" id="{70E413AE-DF36-2240-8C7F-4EE22D6865F2}" vid="{D59A1AE0-0475-294C-904D-2C6C3702E6D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1131</Words>
  <Application>Microsoft Office PowerPoint</Application>
  <PresentationFormat>Širokoúhlá obrazovka</PresentationFormat>
  <Paragraphs>148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Tahoma</vt:lpstr>
      <vt:lpstr>Times New Roman</vt:lpstr>
      <vt:lpstr>Wingdings</vt:lpstr>
      <vt:lpstr>Prezentace_MU_CZ</vt:lpstr>
      <vt:lpstr>Kazuistika:   Případ chlapce, kterému předčasně vypadaly zoubky</vt:lpstr>
      <vt:lpstr>Výstupy z učení</vt:lpstr>
      <vt:lpstr>   Případ chlapce, kterému v 18. měsíci věku vypadaly mléčné zoubky </vt:lpstr>
      <vt:lpstr>Anamnéza:</vt:lpstr>
      <vt:lpstr>Prezentace aplikace PowerPoint</vt:lpstr>
      <vt:lpstr>V 19-23 letech věku  provedeny valgizační osteotomie bérců. Avšak i po korekci přetrvávají bolesti dolních končetin. </vt:lpstr>
      <vt:lpstr>Prezentace aplikace PowerPoint</vt:lpstr>
      <vt:lpstr>Prezentace aplikace PowerPoint</vt:lpstr>
      <vt:lpstr>Prezentace aplikace PowerPoint</vt:lpstr>
      <vt:lpstr>DNA diagnostika</vt:lpstr>
      <vt:lpstr>Hypofosfatázie- HPP</vt:lpstr>
      <vt:lpstr>Hypofosfatázie - HPP- formy</vt:lpstr>
      <vt:lpstr>Prezentace aplikace PowerPoint</vt:lpstr>
      <vt:lpstr>Diagnostika</vt:lpstr>
      <vt:lpstr>Hypofosfatázie- HPP</vt:lpstr>
      <vt:lpstr>Take home message 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Život ohrožující stavy u diabetiků</dc:title>
  <dc:creator>Vojtěch Bulhart</dc:creator>
  <cp:lastModifiedBy>Procházková Dagmar</cp:lastModifiedBy>
  <cp:revision>16</cp:revision>
  <cp:lastPrinted>1601-01-01T00:00:00Z</cp:lastPrinted>
  <dcterms:created xsi:type="dcterms:W3CDTF">2020-08-24T06:00:57Z</dcterms:created>
  <dcterms:modified xsi:type="dcterms:W3CDTF">2021-11-24T11:32:33Z</dcterms:modified>
</cp:coreProperties>
</file>