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74" r:id="rId2"/>
    <p:sldId id="269" r:id="rId3"/>
    <p:sldId id="299" r:id="rId4"/>
    <p:sldId id="301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0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327" autoAdjust="0"/>
  </p:normalViewPr>
  <p:slideViewPr>
    <p:cSldViewPr snapToGrid="0">
      <p:cViewPr varScale="1">
        <p:scale>
          <a:sx n="110" d="100"/>
          <a:sy n="110" d="100"/>
        </p:scale>
        <p:origin x="144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altLang="cs-CZ" sz="1200" dirty="0" smtClean="0">
                <a:solidFill>
                  <a:schemeClr val="tx2"/>
                </a:solidFill>
                <a:latin typeface="+mj-lt"/>
              </a:rPr>
              <a:t>Klinická genetika – cvičení (VLKGC7X1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Klinická genetika – cvičení (VLKGC7X1)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09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3771" y="6228000"/>
            <a:ext cx="7920000" cy="252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Klinická genetika – cvičení (</a:t>
            </a:r>
            <a:r>
              <a:rPr lang="cs-CZ" dirty="0" smtClean="0"/>
              <a:t>VLKGC7X1)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  <p:sldLayoutId id="2147483703" r:id="rId12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Klinická genetika – cvičení (</a:t>
            </a:r>
            <a:r>
              <a:rPr lang="cs-CZ" dirty="0" smtClean="0"/>
              <a:t>VLKGC7X1)</a:t>
            </a:r>
            <a:endParaRPr lang="pt-BR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71" y="1985964"/>
            <a:ext cx="11361600" cy="1171580"/>
          </a:xfrm>
        </p:spPr>
        <p:txBody>
          <a:bodyPr/>
          <a:lstStyle/>
          <a:p>
            <a:r>
              <a:rPr lang="cs-CZ" dirty="0"/>
              <a:t>Kazuistika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Alagillův</a:t>
            </a:r>
            <a:r>
              <a:rPr lang="cs-CZ" dirty="0"/>
              <a:t> syndrom 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Dagmar Procházková</a:t>
            </a:r>
          </a:p>
        </p:txBody>
      </p:sp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43" y="581659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/>
              <a:t>Fenotyp 4 probandů s ALGS1, jejichž postižení bylo potvrzeno molekulárně-genetickým vyšetřením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Metoda: technika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sequencing</a:t>
            </a:r>
            <a:r>
              <a:rPr lang="cs-CZ" dirty="0"/>
              <a:t> (</a:t>
            </a:r>
            <a:r>
              <a:rPr lang="cs-CZ" dirty="0" err="1"/>
              <a:t>MiSeq</a:t>
            </a:r>
            <a:r>
              <a:rPr lang="cs-CZ" dirty="0"/>
              <a:t>, </a:t>
            </a:r>
            <a:r>
              <a:rPr lang="cs-CZ" dirty="0" err="1"/>
              <a:t>Illumina</a:t>
            </a:r>
            <a:r>
              <a:rPr lang="cs-CZ" dirty="0"/>
              <a:t>) s následným přímým </a:t>
            </a:r>
            <a:r>
              <a:rPr lang="cs-CZ" dirty="0" err="1"/>
              <a:t>sekvenováním</a:t>
            </a:r>
            <a:r>
              <a:rPr lang="cs-CZ" dirty="0"/>
              <a:t> PCR produktů na genetickém analyzátoru. Na úrovni genomové DNA </a:t>
            </a:r>
            <a:r>
              <a:rPr lang="cs-CZ" dirty="0" err="1"/>
              <a:t>sekvenována</a:t>
            </a:r>
            <a:r>
              <a:rPr lang="cs-CZ" dirty="0"/>
              <a:t> kódující oblast genu JAG1 včetně exon/intronových hranic. Získané sekvence byly srovnány s referenčními sekvencemi genu JAG1 NG_007496.1 a NM_000214.2. Analýza nalezených variant byla provedena na základě referenční databáze (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http://www.ncbi.nlm.nih.gov/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projects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/SNP</a:t>
            </a:r>
            <a:r>
              <a:rPr lang="cs-CZ" dirty="0"/>
              <a:t>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68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720000"/>
            <a:ext cx="10753200" cy="451576"/>
          </a:xfrm>
        </p:spPr>
        <p:txBody>
          <a:bodyPr/>
          <a:lstStyle/>
          <a:p>
            <a:r>
              <a:rPr lang="cs-CZ" dirty="0"/>
              <a:t>Fenotyp pacientů s ALGS1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62740"/>
              </p:ext>
            </p:extLst>
          </p:nvPr>
        </p:nvGraphicFramePr>
        <p:xfrm>
          <a:off x="719998" y="1379090"/>
          <a:ext cx="9991544" cy="464139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9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38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6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50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091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412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Pac.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Věk dg.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Atypický obličej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Cholestáza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Jaterní biopsie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Vrozená srdeční vada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Postižení oka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Abnormity skeletu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Postižení ledvin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Dg./jiné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16 mesíců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ano, laboratorně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err="1">
                          <a:effectLst/>
                        </a:rPr>
                        <a:t>paucita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intrahepatálních</a:t>
                      </a:r>
                      <a:r>
                        <a:rPr lang="cs-CZ" sz="1100" u="none" strike="noStrike" dirty="0">
                          <a:effectLst/>
                        </a:rPr>
                        <a:t> žlučovodů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lehká stenóza obou větví plícnice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v normě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motýlovitý obratel Th4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v normě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6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 let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ano, laboratorně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paucita intrahepatálních žlučovodů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bilat. periferní stenóza plícnice nevýznamná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v normě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nevyšetřen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v normě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 měsíců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ano, laboratorně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paucita intrahepatálních žlučovodů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periferní stenóza plícnice vlevo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v normě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ne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ren arcuatus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 smtClean="0">
                          <a:effectLst/>
                        </a:rPr>
                        <a:t>agresivita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 měsíce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ano, laboratorně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paucita intrahepatálních žlučovodů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periferní stenóza plícnice vlevo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embryotoxon vlevo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hypoplazie 12. žeber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cysty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prolongovaný </a:t>
                      </a:r>
                      <a:r>
                        <a:rPr lang="cs-CZ" sz="1000" u="none" strike="noStrike" dirty="0" err="1" smtClean="0">
                          <a:effectLst/>
                        </a:rPr>
                        <a:t>ikterus,růstová</a:t>
                      </a:r>
                      <a:r>
                        <a:rPr lang="cs-CZ" sz="1000" u="none" strike="noStrike" dirty="0" smtClean="0">
                          <a:effectLst/>
                        </a:rPr>
                        <a:t> retardace, hypotyreóza, infekce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95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molekulárně-genetického vyšetření JAG1 genu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87141"/>
              </p:ext>
            </p:extLst>
          </p:nvPr>
        </p:nvGraphicFramePr>
        <p:xfrm>
          <a:off x="719999" y="1809986"/>
          <a:ext cx="9958887" cy="441801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93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3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u="none" strike="noStrike" dirty="0">
                          <a:effectLst/>
                        </a:rPr>
                        <a:t>Pacient</a:t>
                      </a:r>
                      <a:endParaRPr lang="cs-CZ" sz="1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lvl="0" indent="0" algn="l" fontAlgn="ctr"/>
                      <a:r>
                        <a:rPr lang="cs-CZ" sz="1700" b="1" u="none" strike="noStrike" dirty="0">
                          <a:effectLst/>
                        </a:rPr>
                        <a:t>zjištěné sekvenční varianty DNA</a:t>
                      </a:r>
                      <a:endParaRPr lang="cs-CZ" sz="1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7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lvl="0" indent="0" algn="l" fontAlgn="ctr"/>
                      <a:r>
                        <a:rPr lang="sv-SE" sz="1400" u="none" strike="noStrike" dirty="0">
                          <a:effectLst/>
                        </a:rPr>
                        <a:t>gen JAG1 (NM_000214.2):c.3189dupG v heterozygotním stavu</a:t>
                      </a:r>
                      <a:endParaRPr lang="sv-S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lvl="0" indent="0" algn="l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dosud nepopsaná mutace, duplikace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7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lvl="0" indent="0" algn="l" fontAlgn="ctr"/>
                      <a:r>
                        <a:rPr lang="sv-SE" sz="1400" u="none" strike="noStrike" dirty="0">
                          <a:effectLst/>
                        </a:rPr>
                        <a:t>gen JAG1(NM_000214.2): c.2039delG v heterozygotním stavu</a:t>
                      </a:r>
                      <a:endParaRPr lang="sv-S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1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lvl="0" indent="0" algn="l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dosud nepopsaná mutace, delece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7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lvl="0" indent="0" algn="l" fontAlgn="ctr"/>
                      <a:r>
                        <a:rPr lang="sv-SE" sz="1400" u="none" strike="noStrike" dirty="0">
                          <a:effectLst/>
                        </a:rPr>
                        <a:t>gen  JAG1 (NM_000214.2):c.1913delG v heterozygotním stavu</a:t>
                      </a:r>
                      <a:endParaRPr lang="sv-S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lvl="0" indent="0" algn="l" fontAlgn="ctr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dosud nepopsaná mutace, delece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0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4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lvl="0" indent="0" algn="l" fontAlgn="ctr"/>
                      <a:r>
                        <a:rPr lang="cs-CZ" sz="1400" u="none" strike="noStrike" dirty="0">
                          <a:effectLst/>
                        </a:rPr>
                        <a:t>gen  JAG1 (NM_000214.2):c.2230C&gt;T p.(Arg744Ter)  v heterozygotním stavu</a:t>
                      </a: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1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lvl="0" indent="0" algn="l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popsaná substituce, vznik "de novo"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7" marR="5957" marT="595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96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screening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8088"/>
            <a:ext cx="10753200" cy="4139998"/>
          </a:xfrm>
        </p:spPr>
        <p:txBody>
          <a:bodyPr/>
          <a:lstStyle/>
          <a:p>
            <a:r>
              <a:rPr lang="cs-CZ" altLang="cs-CZ" dirty="0" smtClean="0"/>
              <a:t>Matka </a:t>
            </a:r>
            <a:r>
              <a:rPr lang="cs-CZ" altLang="cs-CZ" dirty="0"/>
              <a:t>probanda č.2 sledována na gastroenterologii pro blíže neobjasněnou hepatitidu</a:t>
            </a:r>
          </a:p>
          <a:p>
            <a:endParaRPr lang="cs-CZ" altLang="cs-CZ" dirty="0"/>
          </a:p>
          <a:p>
            <a:r>
              <a:rPr lang="cs-CZ" altLang="cs-CZ" dirty="0"/>
              <a:t>Molekulárně - genetickým vyšetřením zjištěna také dg.ALGS1</a:t>
            </a:r>
          </a:p>
          <a:p>
            <a:endParaRPr lang="cs-CZ" altLang="cs-CZ" dirty="0"/>
          </a:p>
          <a:p>
            <a:r>
              <a:rPr lang="cs-CZ" altLang="cs-CZ" dirty="0"/>
              <a:t>Při kardiologickém vyšetření nález insuficience aortální chlopně</a:t>
            </a:r>
          </a:p>
          <a:p>
            <a:endParaRPr lang="cs-CZ" altLang="cs-CZ" dirty="0"/>
          </a:p>
          <a:p>
            <a:r>
              <a:rPr lang="cs-CZ" altLang="cs-CZ" dirty="0"/>
              <a:t>Další sourozenec - molekulárně-geneticky ALGS1 vyloučen</a:t>
            </a:r>
          </a:p>
          <a:p>
            <a:endParaRPr lang="cs-CZ" altLang="cs-CZ" dirty="0"/>
          </a:p>
          <a:p>
            <a:r>
              <a:rPr lang="cs-CZ" altLang="cs-CZ" b="1" dirty="0"/>
              <a:t>Význam</a:t>
            </a:r>
            <a:r>
              <a:rPr lang="cs-CZ" altLang="cs-CZ" dirty="0"/>
              <a:t>: stanovení diagnózy a genetické poradenství v rodině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2491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message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Péče o tyto pacienty je </a:t>
            </a:r>
            <a:r>
              <a:rPr lang="cs-CZ" b="1" dirty="0"/>
              <a:t>multidisciplinární</a:t>
            </a:r>
          </a:p>
          <a:p>
            <a:endParaRPr lang="cs-CZ" dirty="0"/>
          </a:p>
          <a:p>
            <a:r>
              <a:rPr lang="cs-CZ" dirty="0"/>
              <a:t>Zahrnuje pediatra, hepatologa, kardiologa, oftalmologa, nefrologa, endokrinologa, nutričního terapeuta, rentgenologa, genetické pracoviště a v některých případech transplantační tým </a:t>
            </a:r>
          </a:p>
          <a:p>
            <a:endParaRPr lang="cs-CZ" dirty="0"/>
          </a:p>
          <a:p>
            <a:r>
              <a:rPr lang="cs-CZ" dirty="0"/>
              <a:t>Molekulárně-genetické vyšetření </a:t>
            </a:r>
            <a:r>
              <a:rPr lang="cs-CZ" b="1" dirty="0"/>
              <a:t>x</a:t>
            </a:r>
            <a:r>
              <a:rPr lang="cs-CZ" dirty="0"/>
              <a:t> klasický skórovací systém</a:t>
            </a:r>
          </a:p>
          <a:p>
            <a:endParaRPr lang="cs-CZ" dirty="0"/>
          </a:p>
          <a:p>
            <a:r>
              <a:rPr lang="cs-CZ" dirty="0"/>
              <a:t>Molekulárně - genetické vyšetření má význam u nejasných případů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 txBox="1">
            <a:spLocks/>
          </p:cNvSpPr>
          <p:nvPr/>
        </p:nvSpPr>
        <p:spPr>
          <a:xfrm>
            <a:off x="373771" y="6244329"/>
            <a:ext cx="7920000" cy="25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Klinická genetika – cvičení (VLKGC7X1)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message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Syndromologic</a:t>
            </a:r>
            <a:r>
              <a:rPr lang="cs-CZ" dirty="0" err="1" smtClean="0"/>
              <a:t>ká</a:t>
            </a:r>
            <a:r>
              <a:rPr lang="cs-CZ" dirty="0" smtClean="0"/>
              <a:t> analýza a diagnostika profitují z multioborové spolupráce, ze sdílení výsledků klinického a </a:t>
            </a:r>
            <a:r>
              <a:rPr lang="cs-CZ" smtClean="0"/>
              <a:t>laboratorního vyšetření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 txBox="1">
            <a:spLocks/>
          </p:cNvSpPr>
          <p:nvPr/>
        </p:nvSpPr>
        <p:spPr>
          <a:xfrm>
            <a:off x="373771" y="6244329"/>
            <a:ext cx="7920000" cy="25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Klinická genetika – cvičení (VLKGC7X1)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55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z 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Studentům bude prezentován případ probandů s </a:t>
            </a:r>
            <a:r>
              <a:rPr lang="cs-CZ" dirty="0" err="1" smtClean="0"/>
              <a:t>mikrodelečním</a:t>
            </a:r>
            <a:r>
              <a:rPr lang="cs-CZ" dirty="0" smtClean="0"/>
              <a:t> syndromem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0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88002"/>
            <a:ext cx="10644686" cy="4139998"/>
          </a:xfrm>
        </p:spPr>
        <p:txBody>
          <a:bodyPr/>
          <a:lstStyle/>
          <a:p>
            <a:r>
              <a:rPr lang="cs-CZ" b="1" dirty="0" err="1" smtClean="0"/>
              <a:t>Alagillův</a:t>
            </a:r>
            <a:r>
              <a:rPr lang="cs-CZ" b="1" dirty="0" smtClean="0"/>
              <a:t> </a:t>
            </a:r>
            <a:r>
              <a:rPr lang="cs-CZ" b="1" dirty="0"/>
              <a:t>syndrom 1</a:t>
            </a:r>
            <a:r>
              <a:rPr lang="cs-CZ" dirty="0"/>
              <a:t>, ALGS1 (MIM#118450), který je způsoben mutací v genu JAG1 na chromozomu 20p12, s incidencí 1:30 000 živě narozených dětí, 98% pacientů s ALGS</a:t>
            </a:r>
          </a:p>
          <a:p>
            <a:endParaRPr lang="cs-CZ" dirty="0"/>
          </a:p>
          <a:p>
            <a:r>
              <a:rPr lang="cs-CZ" b="1" dirty="0" err="1"/>
              <a:t>Alagillův</a:t>
            </a:r>
            <a:r>
              <a:rPr lang="cs-CZ" b="1" dirty="0"/>
              <a:t> syndrom 2</a:t>
            </a:r>
            <a:r>
              <a:rPr lang="cs-CZ" dirty="0"/>
              <a:t>, ALGS2 (MIM#610205), který je spojen s mutací v NOTCH2 genu na chromozomu 1p12 a představuje vzácnější formu postižení (1:70 000 živě narozených dětí), 1-2% pacientů s ALGS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30"/>
          </p:nvPr>
        </p:nvSpPr>
        <p:spPr>
          <a:xfrm>
            <a:off x="1052682" y="721791"/>
            <a:ext cx="9979321" cy="979714"/>
          </a:xfrm>
        </p:spPr>
        <p:txBody>
          <a:bodyPr/>
          <a:lstStyle/>
          <a:p>
            <a:pPr marL="72000" indent="0" algn="ctr">
              <a:buNone/>
            </a:pPr>
            <a:r>
              <a:rPr lang="cs-CZ" altLang="cs-CZ" dirty="0" err="1"/>
              <a:t>Alagillův</a:t>
            </a:r>
            <a:r>
              <a:rPr lang="cs-CZ" altLang="cs-CZ" dirty="0"/>
              <a:t> syndrom je vysoce variabilní, </a:t>
            </a:r>
            <a:r>
              <a:rPr lang="cs-CZ" altLang="cs-CZ" b="1" u="sng" dirty="0"/>
              <a:t>autozomálně dominantní </a:t>
            </a:r>
            <a:r>
              <a:rPr lang="cs-CZ" altLang="cs-CZ" dirty="0" err="1"/>
              <a:t>multisystémové</a:t>
            </a:r>
            <a:r>
              <a:rPr lang="cs-CZ" altLang="cs-CZ" dirty="0"/>
              <a:t> onemocnění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21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Předpokládáme, že cca 7% probandů s ALGS1 má </a:t>
            </a:r>
            <a:r>
              <a:rPr lang="cs-CZ" dirty="0" err="1" smtClean="0"/>
              <a:t>mikrodeleci</a:t>
            </a:r>
            <a:r>
              <a:rPr lang="cs-CZ" dirty="0" smtClean="0"/>
              <a:t> na chromozomu č.20, </a:t>
            </a:r>
            <a:r>
              <a:rPr lang="en-US" dirty="0" smtClean="0"/>
              <a:t> </a:t>
            </a:r>
            <a:r>
              <a:rPr lang="en-US" dirty="0"/>
              <a:t>20p12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74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23254"/>
            <a:ext cx="11297829" cy="4139998"/>
          </a:xfrm>
        </p:spPr>
        <p:txBody>
          <a:bodyPr/>
          <a:lstStyle/>
          <a:p>
            <a:r>
              <a:rPr lang="cs-CZ" altLang="cs-CZ" sz="2400" b="1" dirty="0"/>
              <a:t>Cholestáza </a:t>
            </a:r>
            <a:r>
              <a:rPr lang="cs-CZ" altLang="cs-CZ" sz="2400" dirty="0"/>
              <a:t>(ikterus s konjugovanou </a:t>
            </a:r>
            <a:r>
              <a:rPr lang="cs-CZ" altLang="cs-CZ" sz="2400" dirty="0" err="1"/>
              <a:t>hyperbilirubinémií</a:t>
            </a:r>
            <a:r>
              <a:rPr lang="cs-CZ" altLang="cs-CZ" sz="2400" dirty="0"/>
              <a:t>, ↑ GGT, ↑ </a:t>
            </a:r>
            <a:r>
              <a:rPr lang="cs-CZ" altLang="cs-CZ" sz="2400" dirty="0" err="1"/>
              <a:t>Chol</a:t>
            </a:r>
            <a:r>
              <a:rPr lang="cs-CZ" altLang="cs-CZ" sz="2400" dirty="0"/>
              <a:t>, ↑ TGL, 10-20% pacientů s rychlou progresí jaterního postižení)</a:t>
            </a:r>
            <a:endParaRPr lang="cs-CZ" altLang="cs-CZ" sz="2400" b="1" dirty="0"/>
          </a:p>
          <a:p>
            <a:r>
              <a:rPr lang="cs-CZ" altLang="cs-CZ" sz="2400" b="1" dirty="0" smtClean="0"/>
              <a:t>Vrozená </a:t>
            </a:r>
            <a:r>
              <a:rPr lang="cs-CZ" altLang="cs-CZ" sz="2400" b="1" dirty="0"/>
              <a:t>srdeční vada </a:t>
            </a:r>
            <a:r>
              <a:rPr lang="cs-CZ" altLang="cs-CZ" sz="2400" dirty="0"/>
              <a:t>(nejčastěji periferní stenóza plícnice, </a:t>
            </a:r>
            <a:r>
              <a:rPr lang="cs-CZ" altLang="cs-CZ" sz="2400" dirty="0" err="1"/>
              <a:t>Fallotova</a:t>
            </a:r>
            <a:r>
              <a:rPr lang="cs-CZ" altLang="cs-CZ" sz="2400" dirty="0"/>
              <a:t> tetralogie, atrézie plícnice, defekt síňového nebo komorového septa)</a:t>
            </a:r>
          </a:p>
          <a:p>
            <a:r>
              <a:rPr lang="cs-CZ" altLang="cs-CZ" sz="2400" b="1" dirty="0" smtClean="0"/>
              <a:t>Abnormality </a:t>
            </a:r>
            <a:r>
              <a:rPr lang="cs-CZ" altLang="cs-CZ" sz="2400" b="1" dirty="0"/>
              <a:t>skeletu </a:t>
            </a:r>
            <a:r>
              <a:rPr lang="cs-CZ" altLang="cs-CZ" sz="2400" dirty="0"/>
              <a:t>(nejčastěji motýlovitý obratel, fúze obratlů, spina </a:t>
            </a:r>
            <a:r>
              <a:rPr lang="cs-CZ" altLang="cs-CZ" sz="2400" dirty="0" err="1"/>
              <a:t>bifida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occulta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hemivertebra</a:t>
            </a:r>
            <a:r>
              <a:rPr lang="cs-CZ" altLang="cs-CZ" sz="2400" dirty="0"/>
              <a:t>, anomálie 12.žeber)</a:t>
            </a:r>
          </a:p>
          <a:p>
            <a:r>
              <a:rPr lang="cs-CZ" altLang="cs-CZ" sz="2400" b="1" dirty="0" smtClean="0"/>
              <a:t>Postižením </a:t>
            </a:r>
            <a:r>
              <a:rPr lang="cs-CZ" altLang="cs-CZ" sz="2400" b="1" dirty="0"/>
              <a:t>oka </a:t>
            </a:r>
            <a:r>
              <a:rPr lang="cs-CZ" altLang="cs-CZ" sz="2400" dirty="0"/>
              <a:t>(nejčastěji </a:t>
            </a:r>
            <a:r>
              <a:rPr lang="cs-CZ" altLang="cs-CZ" sz="2400" dirty="0" err="1"/>
              <a:t>embryotoxon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posterior</a:t>
            </a:r>
            <a:r>
              <a:rPr lang="cs-CZ" altLang="cs-CZ" sz="2400" dirty="0"/>
              <a:t> – prominence </a:t>
            </a:r>
            <a:r>
              <a:rPr lang="cs-CZ" altLang="cs-CZ" sz="2400" dirty="0" err="1"/>
              <a:t>Schwalbeho</a:t>
            </a:r>
            <a:r>
              <a:rPr lang="cs-CZ" altLang="cs-CZ" sz="2400" dirty="0"/>
              <a:t> prstence na rozhraní duhovky a rohovky)</a:t>
            </a:r>
          </a:p>
          <a:p>
            <a:r>
              <a:rPr lang="cs-CZ" altLang="cs-CZ" sz="2400" dirty="0" smtClean="0"/>
              <a:t>Charakteristický </a:t>
            </a:r>
            <a:r>
              <a:rPr lang="cs-CZ" altLang="cs-CZ" sz="2400" b="1" dirty="0"/>
              <a:t>vzhled obličeje </a:t>
            </a:r>
            <a:r>
              <a:rPr lang="cs-CZ" altLang="cs-CZ" sz="2400" dirty="0"/>
              <a:t>ve tvaru trojúhelníku s širokým čelem, hluboce posazenýma očima, </a:t>
            </a:r>
            <a:r>
              <a:rPr lang="cs-CZ" altLang="cs-CZ" sz="2400" dirty="0" err="1"/>
              <a:t>hypertelorizmem</a:t>
            </a:r>
            <a:r>
              <a:rPr lang="cs-CZ" altLang="cs-CZ" sz="2400" dirty="0"/>
              <a:t>, níže posazenýma ušima a delším cibulovitým nosem</a:t>
            </a:r>
          </a:p>
          <a:p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30"/>
          </p:nvPr>
        </p:nvSpPr>
        <p:spPr>
          <a:xfrm>
            <a:off x="1091450" y="427876"/>
            <a:ext cx="10175263" cy="4139998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/>
              <a:t>Základním příznakem syndromu je</a:t>
            </a:r>
            <a:r>
              <a:rPr lang="cs-CZ" b="1" dirty="0"/>
              <a:t> redukce </a:t>
            </a:r>
            <a:r>
              <a:rPr lang="cs-CZ" b="1" dirty="0" err="1"/>
              <a:t>intrahepatálních</a:t>
            </a:r>
            <a:r>
              <a:rPr lang="cs-CZ" b="1" dirty="0"/>
              <a:t> žlučových cest</a:t>
            </a:r>
            <a:r>
              <a:rPr lang="cs-CZ" dirty="0"/>
              <a:t> v kombinaci s 5 diagnostickými znaky: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44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99" y="437132"/>
            <a:ext cx="10753200" cy="451576"/>
          </a:xfrm>
        </p:spPr>
        <p:txBody>
          <a:bodyPr/>
          <a:lstStyle/>
          <a:p>
            <a:pPr algn="ctr"/>
            <a:r>
              <a:rPr lang="cs-CZ" altLang="cs-CZ" dirty="0"/>
              <a:t>ALGS-typická tvář</a:t>
            </a:r>
            <a:endParaRPr lang="cs-CZ" dirty="0"/>
          </a:p>
        </p:txBody>
      </p:sp>
      <p:pic>
        <p:nvPicPr>
          <p:cNvPr id="6" name="Picture 4" descr="D:\Dokumenty\ala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626" y="1167743"/>
            <a:ext cx="3589573" cy="47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kumenty\al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99" y="662920"/>
            <a:ext cx="3690257" cy="528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11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600" y="420097"/>
            <a:ext cx="4603114" cy="1541055"/>
          </a:xfrm>
        </p:spPr>
        <p:txBody>
          <a:bodyPr/>
          <a:lstStyle/>
          <a:p>
            <a:r>
              <a:rPr lang="cs-CZ" altLang="cs-CZ" dirty="0"/>
              <a:t>Motýlovitý obratel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 txBox="1">
            <a:spLocks/>
          </p:cNvSpPr>
          <p:nvPr/>
        </p:nvSpPr>
        <p:spPr>
          <a:xfrm>
            <a:off x="204101" y="1190624"/>
            <a:ext cx="3059394" cy="15410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 smtClean="0"/>
              <a:t>Embryotoxon</a:t>
            </a:r>
            <a:r>
              <a:rPr lang="cs-CZ" kern="0" dirty="0" smtClean="0"/>
              <a:t> </a:t>
            </a:r>
            <a:r>
              <a:rPr lang="cs-CZ" kern="0" dirty="0" err="1" smtClean="0"/>
              <a:t>posterior</a:t>
            </a:r>
            <a:endParaRPr lang="cs-CZ" kern="0" dirty="0" smtClean="0"/>
          </a:p>
          <a:p>
            <a:endParaRPr lang="cs-CZ" kern="0" dirty="0" smtClean="0"/>
          </a:p>
          <a:p>
            <a:endParaRPr lang="cs-CZ" kern="0" dirty="0" smtClean="0"/>
          </a:p>
          <a:p>
            <a:r>
              <a:rPr lang="cs-CZ" kern="0" dirty="0" smtClean="0"/>
              <a:t>Redukce </a:t>
            </a:r>
            <a:r>
              <a:rPr lang="cs-CZ" kern="0" dirty="0" err="1" smtClean="0"/>
              <a:t>intrahepatálních</a:t>
            </a:r>
            <a:r>
              <a:rPr lang="cs-CZ" kern="0" dirty="0" smtClean="0"/>
              <a:t> žlučových cest</a:t>
            </a:r>
          </a:p>
          <a:p>
            <a:endParaRPr lang="cs-CZ" kern="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30" y="151753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4530" y="2472891"/>
            <a:ext cx="3260184" cy="3671583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72" y="1190625"/>
            <a:ext cx="3427458" cy="500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77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sz="3600" dirty="0"/>
              <a:t>K potvrzení diagnózy musí být </a:t>
            </a:r>
            <a:r>
              <a:rPr lang="cs-CZ" sz="3600" b="1" dirty="0"/>
              <a:t>přítomny 3 z uvedených 5 znaků</a:t>
            </a:r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2374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29" y="549002"/>
            <a:ext cx="10753200" cy="4139998"/>
          </a:xfrm>
        </p:spPr>
        <p:txBody>
          <a:bodyPr/>
          <a:lstStyle/>
          <a:p>
            <a:r>
              <a:rPr lang="cs-CZ" altLang="cs-CZ" dirty="0"/>
              <a:t>Asi 39% pacientů trpí </a:t>
            </a:r>
            <a:r>
              <a:rPr lang="cs-CZ" altLang="cs-CZ" b="1" dirty="0"/>
              <a:t>postižením ledvin</a:t>
            </a:r>
            <a:r>
              <a:rPr lang="cs-CZ" altLang="cs-CZ" dirty="0"/>
              <a:t>, nejčastěji </a:t>
            </a:r>
            <a:r>
              <a:rPr lang="cs-CZ" altLang="cs-CZ" b="1" dirty="0"/>
              <a:t>renální </a:t>
            </a:r>
            <a:r>
              <a:rPr lang="cs-CZ" altLang="cs-CZ" b="1" dirty="0" err="1"/>
              <a:t>dysplázií</a:t>
            </a:r>
            <a:endParaRPr lang="cs-CZ" altLang="cs-CZ" b="1" dirty="0"/>
          </a:p>
          <a:p>
            <a:r>
              <a:rPr lang="cs-CZ" altLang="cs-CZ" b="1" dirty="0" smtClean="0"/>
              <a:t>Růstová </a:t>
            </a:r>
            <a:r>
              <a:rPr lang="cs-CZ" altLang="cs-CZ" b="1" dirty="0"/>
              <a:t>retardace</a:t>
            </a:r>
          </a:p>
          <a:p>
            <a:r>
              <a:rPr lang="cs-CZ" altLang="cs-CZ" dirty="0" smtClean="0"/>
              <a:t>Insuficience </a:t>
            </a:r>
            <a:r>
              <a:rPr lang="cs-CZ" altLang="cs-CZ" b="1" dirty="0"/>
              <a:t>pankreatu </a:t>
            </a:r>
            <a:r>
              <a:rPr lang="cs-CZ" altLang="cs-CZ" dirty="0"/>
              <a:t>(40</a:t>
            </a:r>
            <a:r>
              <a:rPr lang="cs-CZ" altLang="cs-CZ" dirty="0" smtClean="0"/>
              <a:t>%)</a:t>
            </a:r>
          </a:p>
          <a:p>
            <a:endParaRPr lang="cs-CZ" altLang="cs-CZ" dirty="0"/>
          </a:p>
          <a:p>
            <a:r>
              <a:rPr lang="cs-CZ" altLang="cs-CZ" dirty="0" smtClean="0"/>
              <a:t>Hypotyreóza</a:t>
            </a:r>
          </a:p>
          <a:p>
            <a:endParaRPr lang="cs-CZ" altLang="cs-CZ" dirty="0"/>
          </a:p>
          <a:p>
            <a:r>
              <a:rPr lang="cs-CZ" altLang="cs-CZ" dirty="0" smtClean="0"/>
              <a:t>Opakované </a:t>
            </a:r>
            <a:r>
              <a:rPr lang="cs-CZ" altLang="cs-CZ" dirty="0"/>
              <a:t>infekce</a:t>
            </a:r>
          </a:p>
          <a:p>
            <a:endParaRPr lang="cs-CZ" altLang="cs-CZ" dirty="0"/>
          </a:p>
          <a:p>
            <a:r>
              <a:rPr lang="cs-CZ" altLang="cs-CZ" dirty="0"/>
              <a:t>Mentální retardace?, poruchy učení (delece 20p12)</a:t>
            </a:r>
          </a:p>
          <a:p>
            <a:endParaRPr lang="cs-CZ" altLang="cs-CZ" dirty="0"/>
          </a:p>
          <a:p>
            <a:r>
              <a:rPr lang="cs-CZ" altLang="cs-CZ" dirty="0" err="1"/>
              <a:t>Alagillův</a:t>
            </a:r>
            <a:r>
              <a:rPr lang="cs-CZ" altLang="cs-CZ" dirty="0"/>
              <a:t> syndrom je </a:t>
            </a:r>
            <a:r>
              <a:rPr lang="cs-CZ" altLang="cs-CZ" b="1" dirty="0"/>
              <a:t>geneticky heterogenní </a:t>
            </a:r>
            <a:r>
              <a:rPr lang="cs-CZ" altLang="cs-CZ" dirty="0"/>
              <a:t>postižení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2463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796</Words>
  <Application>Microsoft Office PowerPoint</Application>
  <PresentationFormat>Širokoúhlá obrazovka</PresentationFormat>
  <Paragraphs>140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Prezentace_MU_CZ</vt:lpstr>
      <vt:lpstr>Kazuistika   Alagillův syndrom </vt:lpstr>
      <vt:lpstr>Výstupy z učení</vt:lpstr>
      <vt:lpstr>Prezentace aplikace PowerPoint</vt:lpstr>
      <vt:lpstr>Prezentace aplikace PowerPoint</vt:lpstr>
      <vt:lpstr>Prezentace aplikace PowerPoint</vt:lpstr>
      <vt:lpstr>ALGS-typická tvář</vt:lpstr>
      <vt:lpstr>Prezentace aplikace PowerPoint</vt:lpstr>
      <vt:lpstr>Prezentace aplikace PowerPoint</vt:lpstr>
      <vt:lpstr>Prezentace aplikace PowerPoint</vt:lpstr>
      <vt:lpstr>Prezentace aplikace PowerPoint</vt:lpstr>
      <vt:lpstr>Fenotyp pacientů s ALGS1</vt:lpstr>
      <vt:lpstr>Výsledky molekulárně-genetického vyšetření JAG1 genu</vt:lpstr>
      <vt:lpstr>Family screening</vt:lpstr>
      <vt:lpstr>Take home message  </vt:lpstr>
      <vt:lpstr>Take home message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Procházková Dagmar</cp:lastModifiedBy>
  <cp:revision>18</cp:revision>
  <cp:lastPrinted>1601-01-01T00:00:00Z</cp:lastPrinted>
  <dcterms:created xsi:type="dcterms:W3CDTF">2020-08-24T06:00:57Z</dcterms:created>
  <dcterms:modified xsi:type="dcterms:W3CDTF">2021-11-24T11:36:44Z</dcterms:modified>
</cp:coreProperties>
</file>