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5"/>
  </p:notesMasterIdLst>
  <p:sldIdLst>
    <p:sldId id="256" r:id="rId2"/>
    <p:sldId id="380" r:id="rId3"/>
    <p:sldId id="386" r:id="rId4"/>
    <p:sldId id="399" r:id="rId5"/>
    <p:sldId id="400" r:id="rId6"/>
    <p:sldId id="407" r:id="rId7"/>
    <p:sldId id="387" r:id="rId8"/>
    <p:sldId id="388" r:id="rId9"/>
    <p:sldId id="389" r:id="rId10"/>
    <p:sldId id="390" r:id="rId11"/>
    <p:sldId id="401" r:id="rId12"/>
    <p:sldId id="402" r:id="rId13"/>
    <p:sldId id="391" r:id="rId14"/>
    <p:sldId id="288" r:id="rId15"/>
    <p:sldId id="289" r:id="rId16"/>
    <p:sldId id="290" r:id="rId17"/>
    <p:sldId id="291" r:id="rId18"/>
    <p:sldId id="293" r:id="rId19"/>
    <p:sldId id="295" r:id="rId20"/>
    <p:sldId id="299" r:id="rId21"/>
    <p:sldId id="301" r:id="rId22"/>
    <p:sldId id="302" r:id="rId23"/>
    <p:sldId id="304" r:id="rId24"/>
    <p:sldId id="377" r:id="rId25"/>
    <p:sldId id="309" r:id="rId26"/>
    <p:sldId id="310" r:id="rId27"/>
    <p:sldId id="311" r:id="rId28"/>
    <p:sldId id="312" r:id="rId29"/>
    <p:sldId id="313" r:id="rId30"/>
    <p:sldId id="315" r:id="rId31"/>
    <p:sldId id="317" r:id="rId32"/>
    <p:sldId id="327" r:id="rId33"/>
    <p:sldId id="335" r:id="rId34"/>
    <p:sldId id="336" r:id="rId35"/>
    <p:sldId id="339" r:id="rId36"/>
    <p:sldId id="346" r:id="rId37"/>
    <p:sldId id="352" r:id="rId38"/>
    <p:sldId id="353" r:id="rId39"/>
    <p:sldId id="378" r:id="rId40"/>
    <p:sldId id="356" r:id="rId41"/>
    <p:sldId id="357" r:id="rId42"/>
    <p:sldId id="359" r:id="rId43"/>
    <p:sldId id="361" r:id="rId44"/>
    <p:sldId id="363" r:id="rId45"/>
    <p:sldId id="379" r:id="rId46"/>
    <p:sldId id="370" r:id="rId47"/>
    <p:sldId id="371" r:id="rId48"/>
    <p:sldId id="372" r:id="rId49"/>
    <p:sldId id="403" r:id="rId50"/>
    <p:sldId id="404" r:id="rId51"/>
    <p:sldId id="406" r:id="rId52"/>
    <p:sldId id="405" r:id="rId53"/>
    <p:sldId id="376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4">
          <p15:clr>
            <a:srgbClr val="A4A3A4"/>
          </p15:clr>
        </p15:guide>
        <p15:guide id="2" pos="36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BD7"/>
    <a:srgbClr val="FF3300"/>
    <a:srgbClr val="B3B3B3"/>
    <a:srgbClr val="262626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1" autoAdjust="0"/>
    <p:restoredTop sz="94660"/>
  </p:normalViewPr>
  <p:slideViewPr>
    <p:cSldViewPr snapToGrid="0">
      <p:cViewPr varScale="1">
        <p:scale>
          <a:sx n="85" d="100"/>
          <a:sy n="85" d="100"/>
        </p:scale>
        <p:origin x="318" y="90"/>
      </p:cViewPr>
      <p:guideLst>
        <p:guide orient="horz" pos="1984"/>
        <p:guide pos="36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0E3CF6-4DDD-42E2-B2AC-D0F1A002BF1A}" type="doc">
      <dgm:prSet loTypeId="urn:microsoft.com/office/officeart/2005/8/layout/orgChart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cs-CZ"/>
        </a:p>
      </dgm:t>
    </dgm:pt>
    <dgm:pt modelId="{07FAF9E7-245F-4887-A8B8-C0C1646408FA}">
      <dgm:prSet phldrT="[Text]"/>
      <dgm:spPr/>
      <dgm:t>
        <a:bodyPr/>
        <a:lstStyle/>
        <a:p>
          <a:r>
            <a:rPr lang="cs-CZ" dirty="0"/>
            <a:t>ANÉMIE</a:t>
          </a:r>
        </a:p>
      </dgm:t>
    </dgm:pt>
    <dgm:pt modelId="{A63C2DC3-31B5-424A-A75E-2DB50DBBDFEB}" type="parTrans" cxnId="{DEA5CC48-EEB4-4B9B-9F1E-57326F05F546}">
      <dgm:prSet/>
      <dgm:spPr/>
      <dgm:t>
        <a:bodyPr/>
        <a:lstStyle/>
        <a:p>
          <a:endParaRPr lang="cs-CZ"/>
        </a:p>
      </dgm:t>
    </dgm:pt>
    <dgm:pt modelId="{41712CCD-AC0A-4DFF-A279-BEAD77127944}" type="sibTrans" cxnId="{DEA5CC48-EEB4-4B9B-9F1E-57326F05F546}">
      <dgm:prSet/>
      <dgm:spPr/>
      <dgm:t>
        <a:bodyPr/>
        <a:lstStyle/>
        <a:p>
          <a:endParaRPr lang="cs-CZ"/>
        </a:p>
      </dgm:t>
    </dgm:pt>
    <dgm:pt modelId="{A39474B5-36CA-4E86-82F2-7887E70ACD36}">
      <dgm:prSet phldrT="[Text]"/>
      <dgm:spPr/>
      <dgm:t>
        <a:bodyPr/>
        <a:lstStyle/>
        <a:p>
          <a:r>
            <a:rPr lang="cs-CZ" dirty="0"/>
            <a:t>vrozená</a:t>
          </a:r>
        </a:p>
      </dgm:t>
    </dgm:pt>
    <dgm:pt modelId="{2DDFA063-D9A3-4A31-B3B1-1668E146A529}" type="parTrans" cxnId="{0C80831F-6663-4508-B755-8F9CF261B2DE}">
      <dgm:prSet/>
      <dgm:spPr/>
      <dgm:t>
        <a:bodyPr/>
        <a:lstStyle/>
        <a:p>
          <a:endParaRPr lang="cs-CZ"/>
        </a:p>
      </dgm:t>
    </dgm:pt>
    <dgm:pt modelId="{6D6FF059-CBD6-47AC-B9E8-E84DD20559E4}" type="sibTrans" cxnId="{0C80831F-6663-4508-B755-8F9CF261B2DE}">
      <dgm:prSet/>
      <dgm:spPr/>
      <dgm:t>
        <a:bodyPr/>
        <a:lstStyle/>
        <a:p>
          <a:endParaRPr lang="cs-CZ"/>
        </a:p>
      </dgm:t>
    </dgm:pt>
    <dgm:pt modelId="{461FA5FA-7D11-4BA4-9627-139D54561632}">
      <dgm:prSet phldrT="[Text]"/>
      <dgm:spPr/>
      <dgm:t>
        <a:bodyPr/>
        <a:lstStyle/>
        <a:p>
          <a:r>
            <a:rPr lang="cs-CZ" dirty="0"/>
            <a:t>získaná</a:t>
          </a:r>
        </a:p>
      </dgm:t>
    </dgm:pt>
    <dgm:pt modelId="{B646272D-7A10-4D2C-853A-E7A52E54F7C2}" type="parTrans" cxnId="{187AE5A7-7B8C-4E92-832D-196020DFF92C}">
      <dgm:prSet/>
      <dgm:spPr/>
      <dgm:t>
        <a:bodyPr/>
        <a:lstStyle/>
        <a:p>
          <a:endParaRPr lang="cs-CZ"/>
        </a:p>
      </dgm:t>
    </dgm:pt>
    <dgm:pt modelId="{2E711A4F-0355-4439-9BF1-1CFD20191C9F}" type="sibTrans" cxnId="{187AE5A7-7B8C-4E92-832D-196020DFF92C}">
      <dgm:prSet/>
      <dgm:spPr/>
      <dgm:t>
        <a:bodyPr/>
        <a:lstStyle/>
        <a:p>
          <a:endParaRPr lang="cs-CZ"/>
        </a:p>
      </dgm:t>
    </dgm:pt>
    <dgm:pt modelId="{E99BA6CC-48E2-42A4-AE99-5DBE0F4A1744}" type="pres">
      <dgm:prSet presAssocID="{2D0E3CF6-4DDD-42E2-B2AC-D0F1A002BF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F9E1F66-6528-4923-8F44-7D2F62EA2873}" type="pres">
      <dgm:prSet presAssocID="{07FAF9E7-245F-4887-A8B8-C0C1646408FA}" presName="hierRoot1" presStyleCnt="0">
        <dgm:presLayoutVars>
          <dgm:hierBranch val="init"/>
        </dgm:presLayoutVars>
      </dgm:prSet>
      <dgm:spPr/>
    </dgm:pt>
    <dgm:pt modelId="{CEEB2752-1529-406C-8CE7-8ECC94C8965D}" type="pres">
      <dgm:prSet presAssocID="{07FAF9E7-245F-4887-A8B8-C0C1646408FA}" presName="rootComposite1" presStyleCnt="0"/>
      <dgm:spPr/>
    </dgm:pt>
    <dgm:pt modelId="{ACF070B9-5F55-4816-B9C6-C8FB82A4E1D3}" type="pres">
      <dgm:prSet presAssocID="{07FAF9E7-245F-4887-A8B8-C0C1646408FA}" presName="rootText1" presStyleLbl="node0" presStyleIdx="0" presStyleCnt="1" custScaleX="67742" custScaleY="75228" custLinFactNeighborX="1375" custLinFactNeighborY="-46079">
        <dgm:presLayoutVars>
          <dgm:chPref val="3"/>
        </dgm:presLayoutVars>
      </dgm:prSet>
      <dgm:spPr/>
    </dgm:pt>
    <dgm:pt modelId="{5B5994CE-25A2-4312-BD0D-E47671B1C113}" type="pres">
      <dgm:prSet presAssocID="{07FAF9E7-245F-4887-A8B8-C0C1646408FA}" presName="rootConnector1" presStyleLbl="node1" presStyleIdx="0" presStyleCnt="0"/>
      <dgm:spPr/>
    </dgm:pt>
    <dgm:pt modelId="{07320562-4845-46C3-87BD-3ED581F05891}" type="pres">
      <dgm:prSet presAssocID="{07FAF9E7-245F-4887-A8B8-C0C1646408FA}" presName="hierChild2" presStyleCnt="0"/>
      <dgm:spPr/>
    </dgm:pt>
    <dgm:pt modelId="{D7677527-C88C-40F6-9647-412B96FDF0A9}" type="pres">
      <dgm:prSet presAssocID="{2DDFA063-D9A3-4A31-B3B1-1668E146A529}" presName="Name37" presStyleLbl="parChTrans1D2" presStyleIdx="0" presStyleCnt="2"/>
      <dgm:spPr/>
    </dgm:pt>
    <dgm:pt modelId="{3B6F8CB5-6DB8-4699-B39A-4B069C136A84}" type="pres">
      <dgm:prSet presAssocID="{A39474B5-36CA-4E86-82F2-7887E70ACD36}" presName="hierRoot2" presStyleCnt="0">
        <dgm:presLayoutVars>
          <dgm:hierBranch val="init"/>
        </dgm:presLayoutVars>
      </dgm:prSet>
      <dgm:spPr/>
    </dgm:pt>
    <dgm:pt modelId="{4CF802C1-CED4-4EB8-8EAE-BBC6F854238D}" type="pres">
      <dgm:prSet presAssocID="{A39474B5-36CA-4E86-82F2-7887E70ACD36}" presName="rootComposite" presStyleCnt="0"/>
      <dgm:spPr/>
    </dgm:pt>
    <dgm:pt modelId="{CD7564CB-E2B6-4DDC-BF5C-F367295A9283}" type="pres">
      <dgm:prSet presAssocID="{A39474B5-36CA-4E86-82F2-7887E70ACD36}" presName="rootText" presStyleLbl="node2" presStyleIdx="0" presStyleCnt="2" custScaleX="96528" custScaleY="41443" custLinFactNeighborX="688" custLinFactNeighborY="-54440">
        <dgm:presLayoutVars>
          <dgm:chPref val="3"/>
        </dgm:presLayoutVars>
      </dgm:prSet>
      <dgm:spPr/>
    </dgm:pt>
    <dgm:pt modelId="{D5621A1A-3CF5-4148-A4D3-FC673952750B}" type="pres">
      <dgm:prSet presAssocID="{A39474B5-36CA-4E86-82F2-7887E70ACD36}" presName="rootConnector" presStyleLbl="node2" presStyleIdx="0" presStyleCnt="2"/>
      <dgm:spPr/>
    </dgm:pt>
    <dgm:pt modelId="{1BB298CC-C7FD-48AB-AB81-AB3B02732E76}" type="pres">
      <dgm:prSet presAssocID="{A39474B5-36CA-4E86-82F2-7887E70ACD36}" presName="hierChild4" presStyleCnt="0"/>
      <dgm:spPr/>
    </dgm:pt>
    <dgm:pt modelId="{AAB57B90-C3CB-4A2E-9823-B7C5101BF054}" type="pres">
      <dgm:prSet presAssocID="{A39474B5-36CA-4E86-82F2-7887E70ACD36}" presName="hierChild5" presStyleCnt="0"/>
      <dgm:spPr/>
    </dgm:pt>
    <dgm:pt modelId="{90BF7A33-1435-403D-843D-7C02365D0363}" type="pres">
      <dgm:prSet presAssocID="{B646272D-7A10-4D2C-853A-E7A52E54F7C2}" presName="Name37" presStyleLbl="parChTrans1D2" presStyleIdx="1" presStyleCnt="2"/>
      <dgm:spPr/>
    </dgm:pt>
    <dgm:pt modelId="{9BC9FE49-A933-4B3A-BB9A-B6A5079E783B}" type="pres">
      <dgm:prSet presAssocID="{461FA5FA-7D11-4BA4-9627-139D54561632}" presName="hierRoot2" presStyleCnt="0">
        <dgm:presLayoutVars>
          <dgm:hierBranch val="init"/>
        </dgm:presLayoutVars>
      </dgm:prSet>
      <dgm:spPr/>
    </dgm:pt>
    <dgm:pt modelId="{915EEF6F-3058-4CCD-B139-43F9F4526C2A}" type="pres">
      <dgm:prSet presAssocID="{461FA5FA-7D11-4BA4-9627-139D54561632}" presName="rootComposite" presStyleCnt="0"/>
      <dgm:spPr/>
    </dgm:pt>
    <dgm:pt modelId="{40B22862-8193-4FF1-A3EA-0166BCAA7476}" type="pres">
      <dgm:prSet presAssocID="{461FA5FA-7D11-4BA4-9627-139D54561632}" presName="rootText" presStyleLbl="node2" presStyleIdx="1" presStyleCnt="2" custScaleX="114862" custScaleY="38411" custLinFactNeighborX="-344" custLinFactNeighborY="-54440">
        <dgm:presLayoutVars>
          <dgm:chPref val="3"/>
        </dgm:presLayoutVars>
      </dgm:prSet>
      <dgm:spPr/>
    </dgm:pt>
    <dgm:pt modelId="{F98F1F18-C1D4-44B7-AEF1-4D4FFC58B0D3}" type="pres">
      <dgm:prSet presAssocID="{461FA5FA-7D11-4BA4-9627-139D54561632}" presName="rootConnector" presStyleLbl="node2" presStyleIdx="1" presStyleCnt="2"/>
      <dgm:spPr/>
    </dgm:pt>
    <dgm:pt modelId="{622537FF-0616-4A8F-A722-1A7E182F4623}" type="pres">
      <dgm:prSet presAssocID="{461FA5FA-7D11-4BA4-9627-139D54561632}" presName="hierChild4" presStyleCnt="0"/>
      <dgm:spPr/>
    </dgm:pt>
    <dgm:pt modelId="{0D261B28-461A-487E-9D72-F36C9457B451}" type="pres">
      <dgm:prSet presAssocID="{461FA5FA-7D11-4BA4-9627-139D54561632}" presName="hierChild5" presStyleCnt="0"/>
      <dgm:spPr/>
    </dgm:pt>
    <dgm:pt modelId="{EB93ABEE-2A43-40FE-9E54-8C13D5B8B976}" type="pres">
      <dgm:prSet presAssocID="{07FAF9E7-245F-4887-A8B8-C0C1646408FA}" presName="hierChild3" presStyleCnt="0"/>
      <dgm:spPr/>
    </dgm:pt>
  </dgm:ptLst>
  <dgm:cxnLst>
    <dgm:cxn modelId="{6928330B-40F5-4B21-954A-136E070687C9}" type="presOf" srcId="{07FAF9E7-245F-4887-A8B8-C0C1646408FA}" destId="{ACF070B9-5F55-4816-B9C6-C8FB82A4E1D3}" srcOrd="0" destOrd="0" presId="urn:microsoft.com/office/officeart/2005/8/layout/orgChart1"/>
    <dgm:cxn modelId="{0C80831F-6663-4508-B755-8F9CF261B2DE}" srcId="{07FAF9E7-245F-4887-A8B8-C0C1646408FA}" destId="{A39474B5-36CA-4E86-82F2-7887E70ACD36}" srcOrd="0" destOrd="0" parTransId="{2DDFA063-D9A3-4A31-B3B1-1668E146A529}" sibTransId="{6D6FF059-CBD6-47AC-B9E8-E84DD20559E4}"/>
    <dgm:cxn modelId="{A964952B-D34D-4A79-81FA-F775C5EEB8B2}" type="presOf" srcId="{07FAF9E7-245F-4887-A8B8-C0C1646408FA}" destId="{5B5994CE-25A2-4312-BD0D-E47671B1C113}" srcOrd="1" destOrd="0" presId="urn:microsoft.com/office/officeart/2005/8/layout/orgChart1"/>
    <dgm:cxn modelId="{DEA5CC48-EEB4-4B9B-9F1E-57326F05F546}" srcId="{2D0E3CF6-4DDD-42E2-B2AC-D0F1A002BF1A}" destId="{07FAF9E7-245F-4887-A8B8-C0C1646408FA}" srcOrd="0" destOrd="0" parTransId="{A63C2DC3-31B5-424A-A75E-2DB50DBBDFEB}" sibTransId="{41712CCD-AC0A-4DFF-A279-BEAD77127944}"/>
    <dgm:cxn modelId="{DCFC164B-8517-46A7-8B13-5C360FD787EA}" type="presOf" srcId="{461FA5FA-7D11-4BA4-9627-139D54561632}" destId="{F98F1F18-C1D4-44B7-AEF1-4D4FFC58B0D3}" srcOrd="1" destOrd="0" presId="urn:microsoft.com/office/officeart/2005/8/layout/orgChart1"/>
    <dgm:cxn modelId="{1BFE5C6E-49C6-45F9-9799-CF3D837A1285}" type="presOf" srcId="{461FA5FA-7D11-4BA4-9627-139D54561632}" destId="{40B22862-8193-4FF1-A3EA-0166BCAA7476}" srcOrd="0" destOrd="0" presId="urn:microsoft.com/office/officeart/2005/8/layout/orgChart1"/>
    <dgm:cxn modelId="{E2EA3B54-A536-4EDF-A0E6-52938DC51E11}" type="presOf" srcId="{2D0E3CF6-4DDD-42E2-B2AC-D0F1A002BF1A}" destId="{E99BA6CC-48E2-42A4-AE99-5DBE0F4A1744}" srcOrd="0" destOrd="0" presId="urn:microsoft.com/office/officeart/2005/8/layout/orgChart1"/>
    <dgm:cxn modelId="{5513F28C-5A59-4156-AF19-02F91E1D05E0}" type="presOf" srcId="{A39474B5-36CA-4E86-82F2-7887E70ACD36}" destId="{D5621A1A-3CF5-4148-A4D3-FC673952750B}" srcOrd="1" destOrd="0" presId="urn:microsoft.com/office/officeart/2005/8/layout/orgChart1"/>
    <dgm:cxn modelId="{5223BD91-0C51-4266-AD76-28CE0FA2E7A9}" type="presOf" srcId="{A39474B5-36CA-4E86-82F2-7887E70ACD36}" destId="{CD7564CB-E2B6-4DDC-BF5C-F367295A9283}" srcOrd="0" destOrd="0" presId="urn:microsoft.com/office/officeart/2005/8/layout/orgChart1"/>
    <dgm:cxn modelId="{36495793-98DE-4C11-A959-7EC955581963}" type="presOf" srcId="{B646272D-7A10-4D2C-853A-E7A52E54F7C2}" destId="{90BF7A33-1435-403D-843D-7C02365D0363}" srcOrd="0" destOrd="0" presId="urn:microsoft.com/office/officeart/2005/8/layout/orgChart1"/>
    <dgm:cxn modelId="{187AE5A7-7B8C-4E92-832D-196020DFF92C}" srcId="{07FAF9E7-245F-4887-A8B8-C0C1646408FA}" destId="{461FA5FA-7D11-4BA4-9627-139D54561632}" srcOrd="1" destOrd="0" parTransId="{B646272D-7A10-4D2C-853A-E7A52E54F7C2}" sibTransId="{2E711A4F-0355-4439-9BF1-1CFD20191C9F}"/>
    <dgm:cxn modelId="{B957B3EB-B2D4-4511-B968-76708BB1CBB9}" type="presOf" srcId="{2DDFA063-D9A3-4A31-B3B1-1668E146A529}" destId="{D7677527-C88C-40F6-9647-412B96FDF0A9}" srcOrd="0" destOrd="0" presId="urn:microsoft.com/office/officeart/2005/8/layout/orgChart1"/>
    <dgm:cxn modelId="{9A771089-C38E-4186-9F0D-6C30DBAFDDB4}" type="presParOf" srcId="{E99BA6CC-48E2-42A4-AE99-5DBE0F4A1744}" destId="{BF9E1F66-6528-4923-8F44-7D2F62EA2873}" srcOrd="0" destOrd="0" presId="urn:microsoft.com/office/officeart/2005/8/layout/orgChart1"/>
    <dgm:cxn modelId="{7E3974CB-D2D0-464B-B1F1-5F34B3A8A475}" type="presParOf" srcId="{BF9E1F66-6528-4923-8F44-7D2F62EA2873}" destId="{CEEB2752-1529-406C-8CE7-8ECC94C8965D}" srcOrd="0" destOrd="0" presId="urn:microsoft.com/office/officeart/2005/8/layout/orgChart1"/>
    <dgm:cxn modelId="{44A7DE56-86CC-4C99-8D33-B9C02548923C}" type="presParOf" srcId="{CEEB2752-1529-406C-8CE7-8ECC94C8965D}" destId="{ACF070B9-5F55-4816-B9C6-C8FB82A4E1D3}" srcOrd="0" destOrd="0" presId="urn:microsoft.com/office/officeart/2005/8/layout/orgChart1"/>
    <dgm:cxn modelId="{5FD0B284-61D5-4D01-84E2-398AB50F7B76}" type="presParOf" srcId="{CEEB2752-1529-406C-8CE7-8ECC94C8965D}" destId="{5B5994CE-25A2-4312-BD0D-E47671B1C113}" srcOrd="1" destOrd="0" presId="urn:microsoft.com/office/officeart/2005/8/layout/orgChart1"/>
    <dgm:cxn modelId="{BBBAF17A-DCB9-450A-9621-C3E8F5EABE38}" type="presParOf" srcId="{BF9E1F66-6528-4923-8F44-7D2F62EA2873}" destId="{07320562-4845-46C3-87BD-3ED581F05891}" srcOrd="1" destOrd="0" presId="urn:microsoft.com/office/officeart/2005/8/layout/orgChart1"/>
    <dgm:cxn modelId="{D916DC3A-A1D6-4A79-904E-9387BF002347}" type="presParOf" srcId="{07320562-4845-46C3-87BD-3ED581F05891}" destId="{D7677527-C88C-40F6-9647-412B96FDF0A9}" srcOrd="0" destOrd="0" presId="urn:microsoft.com/office/officeart/2005/8/layout/orgChart1"/>
    <dgm:cxn modelId="{C8E7AAEE-00B1-449C-8B41-CA3AC7FEBF1F}" type="presParOf" srcId="{07320562-4845-46C3-87BD-3ED581F05891}" destId="{3B6F8CB5-6DB8-4699-B39A-4B069C136A84}" srcOrd="1" destOrd="0" presId="urn:microsoft.com/office/officeart/2005/8/layout/orgChart1"/>
    <dgm:cxn modelId="{682DAC27-A42B-442F-80C0-C73A9AF614E5}" type="presParOf" srcId="{3B6F8CB5-6DB8-4699-B39A-4B069C136A84}" destId="{4CF802C1-CED4-4EB8-8EAE-BBC6F854238D}" srcOrd="0" destOrd="0" presId="urn:microsoft.com/office/officeart/2005/8/layout/orgChart1"/>
    <dgm:cxn modelId="{24BC541E-6AF2-4C89-98F1-9A68221B2E47}" type="presParOf" srcId="{4CF802C1-CED4-4EB8-8EAE-BBC6F854238D}" destId="{CD7564CB-E2B6-4DDC-BF5C-F367295A9283}" srcOrd="0" destOrd="0" presId="urn:microsoft.com/office/officeart/2005/8/layout/orgChart1"/>
    <dgm:cxn modelId="{5573D099-FB1D-485E-8C1C-6CC4DD45B173}" type="presParOf" srcId="{4CF802C1-CED4-4EB8-8EAE-BBC6F854238D}" destId="{D5621A1A-3CF5-4148-A4D3-FC673952750B}" srcOrd="1" destOrd="0" presId="urn:microsoft.com/office/officeart/2005/8/layout/orgChart1"/>
    <dgm:cxn modelId="{6C7C93FF-2E78-4F6E-8E07-DADC68B08194}" type="presParOf" srcId="{3B6F8CB5-6DB8-4699-B39A-4B069C136A84}" destId="{1BB298CC-C7FD-48AB-AB81-AB3B02732E76}" srcOrd="1" destOrd="0" presId="urn:microsoft.com/office/officeart/2005/8/layout/orgChart1"/>
    <dgm:cxn modelId="{9B53E548-FDD8-4368-A2EE-DAEA5D51774E}" type="presParOf" srcId="{3B6F8CB5-6DB8-4699-B39A-4B069C136A84}" destId="{AAB57B90-C3CB-4A2E-9823-B7C5101BF054}" srcOrd="2" destOrd="0" presId="urn:microsoft.com/office/officeart/2005/8/layout/orgChart1"/>
    <dgm:cxn modelId="{7AC02DA2-769C-46C1-BEC2-D859ECDF8B3D}" type="presParOf" srcId="{07320562-4845-46C3-87BD-3ED581F05891}" destId="{90BF7A33-1435-403D-843D-7C02365D0363}" srcOrd="2" destOrd="0" presId="urn:microsoft.com/office/officeart/2005/8/layout/orgChart1"/>
    <dgm:cxn modelId="{F6B99552-7638-4DBC-9B35-5D942FAB571D}" type="presParOf" srcId="{07320562-4845-46C3-87BD-3ED581F05891}" destId="{9BC9FE49-A933-4B3A-BB9A-B6A5079E783B}" srcOrd="3" destOrd="0" presId="urn:microsoft.com/office/officeart/2005/8/layout/orgChart1"/>
    <dgm:cxn modelId="{399133E7-DF66-4EE1-81C8-65D37C74F82F}" type="presParOf" srcId="{9BC9FE49-A933-4B3A-BB9A-B6A5079E783B}" destId="{915EEF6F-3058-4CCD-B139-43F9F4526C2A}" srcOrd="0" destOrd="0" presId="urn:microsoft.com/office/officeart/2005/8/layout/orgChart1"/>
    <dgm:cxn modelId="{FD7C9702-48B6-4869-ACC2-B9DA112492AE}" type="presParOf" srcId="{915EEF6F-3058-4CCD-B139-43F9F4526C2A}" destId="{40B22862-8193-4FF1-A3EA-0166BCAA7476}" srcOrd="0" destOrd="0" presId="urn:microsoft.com/office/officeart/2005/8/layout/orgChart1"/>
    <dgm:cxn modelId="{6345303E-799C-46F8-BA66-C27923BEEBEF}" type="presParOf" srcId="{915EEF6F-3058-4CCD-B139-43F9F4526C2A}" destId="{F98F1F18-C1D4-44B7-AEF1-4D4FFC58B0D3}" srcOrd="1" destOrd="0" presId="urn:microsoft.com/office/officeart/2005/8/layout/orgChart1"/>
    <dgm:cxn modelId="{B0B38A9B-2525-41B2-9C24-356F2949E98C}" type="presParOf" srcId="{9BC9FE49-A933-4B3A-BB9A-B6A5079E783B}" destId="{622537FF-0616-4A8F-A722-1A7E182F4623}" srcOrd="1" destOrd="0" presId="urn:microsoft.com/office/officeart/2005/8/layout/orgChart1"/>
    <dgm:cxn modelId="{39F45E0F-09D5-492B-AAEF-39DC9CF2E878}" type="presParOf" srcId="{9BC9FE49-A933-4B3A-BB9A-B6A5079E783B}" destId="{0D261B28-461A-487E-9D72-F36C9457B451}" srcOrd="2" destOrd="0" presId="urn:microsoft.com/office/officeart/2005/8/layout/orgChart1"/>
    <dgm:cxn modelId="{85390A7F-B0E8-4116-9CF9-689D6C0936E9}" type="presParOf" srcId="{BF9E1F66-6528-4923-8F44-7D2F62EA2873}" destId="{EB93ABEE-2A43-40FE-9E54-8C13D5B8B97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E488CF-BAAC-7C4A-AB00-B2FB6BB7B9A3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C4CFEAB-7A04-8E4F-AB90-13A0C3AAEF81}">
      <dgm:prSet phldrT="[Text]" custT="1"/>
      <dgm:spPr>
        <a:solidFill>
          <a:srgbClr val="008BD7">
            <a:alpha val="90000"/>
          </a:srgbClr>
        </a:solidFill>
        <a:ln>
          <a:solidFill>
            <a:srgbClr val="008BD7"/>
          </a:solidFill>
        </a:ln>
      </dgm:spPr>
      <dgm:t>
        <a:bodyPr/>
        <a:lstStyle/>
        <a:p>
          <a:r>
            <a:rPr lang="en-US" sz="4000" b="1" dirty="0">
              <a:solidFill>
                <a:srgbClr val="FFFFFF"/>
              </a:solidFill>
            </a:rPr>
            <a:t>NHL</a:t>
          </a:r>
        </a:p>
      </dgm:t>
    </dgm:pt>
    <dgm:pt modelId="{F1D0A11C-1106-734C-9ABA-A3657D63374F}" type="parTrans" cxnId="{97144346-FEF9-B943-9DEB-A9B3AB14A67F}">
      <dgm:prSet/>
      <dgm:spPr/>
      <dgm:t>
        <a:bodyPr/>
        <a:lstStyle/>
        <a:p>
          <a:endParaRPr lang="en-US"/>
        </a:p>
      </dgm:t>
    </dgm:pt>
    <dgm:pt modelId="{05D5F23A-3420-1741-8200-94760D000B01}" type="sibTrans" cxnId="{97144346-FEF9-B943-9DEB-A9B3AB14A67F}">
      <dgm:prSet/>
      <dgm:spPr/>
      <dgm:t>
        <a:bodyPr/>
        <a:lstStyle/>
        <a:p>
          <a:endParaRPr lang="en-US"/>
        </a:p>
      </dgm:t>
    </dgm:pt>
    <dgm:pt modelId="{F39CC46E-0D56-E545-B43F-C9C145705DF0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4000" i="1" dirty="0"/>
            <a:t>z B-bb.</a:t>
          </a:r>
        </a:p>
      </dgm:t>
    </dgm:pt>
    <dgm:pt modelId="{EB019B62-A9BE-3B45-A182-18DBC8A400CE}" type="parTrans" cxnId="{388F23D7-D4D3-324D-BDD8-5CB3D5CA751E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5658C8E9-66F8-8244-9B54-8AFA14CE8F3D}" type="sibTrans" cxnId="{388F23D7-D4D3-324D-BDD8-5CB3D5CA751E}">
      <dgm:prSet/>
      <dgm:spPr/>
      <dgm:t>
        <a:bodyPr/>
        <a:lstStyle/>
        <a:p>
          <a:endParaRPr lang="en-US"/>
        </a:p>
      </dgm:t>
    </dgm:pt>
    <dgm:pt modelId="{572AD2D9-09C9-A748-B7E9-DBA8A9BA656A}">
      <dgm:prSet phldrT="[Text]" custT="1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sz="2000" dirty="0"/>
            <a:t>z </a:t>
          </a:r>
          <a:r>
            <a:rPr lang="en-US" sz="2000" dirty="0" err="1"/>
            <a:t>prekurzorových</a:t>
          </a:r>
          <a:r>
            <a:rPr lang="en-US" sz="2000" dirty="0"/>
            <a:t> bb.</a:t>
          </a:r>
        </a:p>
      </dgm:t>
    </dgm:pt>
    <dgm:pt modelId="{E24DB15F-44D3-804D-89ED-0E7EFE7D6722}" type="parTrans" cxnId="{282654C3-65EF-A247-BAF6-FCA16EB72617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CB7F6BB4-7489-A248-96D3-9AD24D877D79}" type="sibTrans" cxnId="{282654C3-65EF-A247-BAF6-FCA16EB72617}">
      <dgm:prSet/>
      <dgm:spPr/>
      <dgm:t>
        <a:bodyPr/>
        <a:lstStyle/>
        <a:p>
          <a:endParaRPr lang="en-US"/>
        </a:p>
      </dgm:t>
    </dgm:pt>
    <dgm:pt modelId="{F1F885E2-B449-A04E-B4A7-9388640BDD6E}">
      <dgm:prSet phldrT="[Text]"/>
      <dgm:spPr>
        <a:solidFill>
          <a:srgbClr val="CCFFCC">
            <a:alpha val="90000"/>
          </a:srgbClr>
        </a:solidFill>
      </dgm:spPr>
      <dgm:t>
        <a:bodyPr/>
        <a:lstStyle/>
        <a:p>
          <a:r>
            <a:rPr lang="en-US" dirty="0"/>
            <a:t>z </a:t>
          </a:r>
          <a:r>
            <a:rPr lang="en-US" dirty="0" err="1"/>
            <a:t>periferních</a:t>
          </a:r>
          <a:r>
            <a:rPr lang="en-US" dirty="0"/>
            <a:t> bb.</a:t>
          </a:r>
        </a:p>
      </dgm:t>
    </dgm:pt>
    <dgm:pt modelId="{768C74CE-3798-B447-8D75-1B72B5C624CE}" type="parTrans" cxnId="{4021E494-8C3A-1140-922C-6422EB217A1A}">
      <dgm:prSet/>
      <dgm:spPr>
        <a:ln>
          <a:solidFill>
            <a:srgbClr val="008000"/>
          </a:solidFill>
        </a:ln>
      </dgm:spPr>
      <dgm:t>
        <a:bodyPr/>
        <a:lstStyle/>
        <a:p>
          <a:endParaRPr lang="en-US"/>
        </a:p>
      </dgm:t>
    </dgm:pt>
    <dgm:pt modelId="{BA497D99-7ABB-EA41-9103-E7698C1EC271}" type="sibTrans" cxnId="{4021E494-8C3A-1140-922C-6422EB217A1A}">
      <dgm:prSet/>
      <dgm:spPr/>
      <dgm:t>
        <a:bodyPr/>
        <a:lstStyle/>
        <a:p>
          <a:endParaRPr lang="en-US"/>
        </a:p>
      </dgm:t>
    </dgm:pt>
    <dgm:pt modelId="{C8704A70-1929-B54F-84BA-6F1EA9B7AB28}">
      <dgm:prSet phldrT="[Text]" custT="1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sz="4000" i="1" dirty="0"/>
            <a:t>z T-bb.</a:t>
          </a:r>
        </a:p>
      </dgm:t>
    </dgm:pt>
    <dgm:pt modelId="{C6FB1AA0-55FB-A342-9745-D388B86FCA84}" type="parTrans" cxnId="{CF5053DF-AF2B-604D-992D-2320E1DF8633}">
      <dgm:prSet/>
      <dgm:spPr>
        <a:ln w="38100" cmpd="sng">
          <a:solidFill>
            <a:srgbClr val="008BD7"/>
          </a:solidFill>
        </a:ln>
      </dgm:spPr>
      <dgm:t>
        <a:bodyPr/>
        <a:lstStyle/>
        <a:p>
          <a:endParaRPr lang="en-US"/>
        </a:p>
      </dgm:t>
    </dgm:pt>
    <dgm:pt modelId="{4DDE647D-C40D-F84C-9FD5-EEB40FB47D6C}" type="sibTrans" cxnId="{CF5053DF-AF2B-604D-992D-2320E1DF8633}">
      <dgm:prSet/>
      <dgm:spPr/>
      <dgm:t>
        <a:bodyPr/>
        <a:lstStyle/>
        <a:p>
          <a:endParaRPr lang="en-US"/>
        </a:p>
      </dgm:t>
    </dgm:pt>
    <dgm:pt modelId="{CC69A8ED-DF0A-3945-9F08-6B38F5CB85C6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/>
            <a:t>z </a:t>
          </a:r>
          <a:r>
            <a:rPr lang="en-US" dirty="0" err="1"/>
            <a:t>prekurzorových</a:t>
          </a:r>
          <a:r>
            <a:rPr lang="en-US" dirty="0"/>
            <a:t> bb.</a:t>
          </a:r>
        </a:p>
      </dgm:t>
    </dgm:pt>
    <dgm:pt modelId="{360BD983-1760-C04E-BB02-47D8E5A2223C}" type="parTrans" cxnId="{7784EB5E-DC3A-9547-9F84-AF240DC57A0E}">
      <dgm:prSet/>
      <dgm:spPr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endParaRPr lang="en-US"/>
        </a:p>
      </dgm:t>
    </dgm:pt>
    <dgm:pt modelId="{220466C3-3697-304E-A73E-9DA2E94120BB}" type="sibTrans" cxnId="{7784EB5E-DC3A-9547-9F84-AF240DC57A0E}">
      <dgm:prSet/>
      <dgm:spPr/>
      <dgm:t>
        <a:bodyPr/>
        <a:lstStyle/>
        <a:p>
          <a:endParaRPr lang="en-US"/>
        </a:p>
      </dgm:t>
    </dgm:pt>
    <dgm:pt modelId="{08183210-DF83-E941-8545-4C1C9B139025}">
      <dgm:prSet phldrT="[Text]"/>
      <dgm:spPr>
        <a:solidFill>
          <a:srgbClr val="B3B3B3">
            <a:alpha val="90000"/>
          </a:srgbClr>
        </a:solidFill>
      </dgm:spPr>
      <dgm:t>
        <a:bodyPr/>
        <a:lstStyle/>
        <a:p>
          <a:r>
            <a:rPr lang="en-US" dirty="0"/>
            <a:t>z </a:t>
          </a:r>
          <a:r>
            <a:rPr lang="en-US" dirty="0" err="1"/>
            <a:t>periferních</a:t>
          </a:r>
          <a:r>
            <a:rPr lang="en-US" dirty="0"/>
            <a:t> bb</a:t>
          </a:r>
        </a:p>
      </dgm:t>
    </dgm:pt>
    <dgm:pt modelId="{D71E62D6-E557-ED42-BCFF-C35E08298F28}" type="parTrans" cxnId="{FF9DDB50-CDD7-6646-ADED-B45D0A71AB40}">
      <dgm:prSet/>
      <dgm:spPr>
        <a:ln>
          <a:solidFill>
            <a:srgbClr val="7F7F7F"/>
          </a:solidFill>
        </a:ln>
      </dgm:spPr>
      <dgm:t>
        <a:bodyPr/>
        <a:lstStyle/>
        <a:p>
          <a:endParaRPr lang="en-US"/>
        </a:p>
      </dgm:t>
    </dgm:pt>
    <dgm:pt modelId="{F7DFC3CC-FEE0-5C47-B13B-8567B1DAC607}" type="sibTrans" cxnId="{FF9DDB50-CDD7-6646-ADED-B45D0A71AB40}">
      <dgm:prSet/>
      <dgm:spPr/>
      <dgm:t>
        <a:bodyPr/>
        <a:lstStyle/>
        <a:p>
          <a:endParaRPr lang="en-US"/>
        </a:p>
      </dgm:t>
    </dgm:pt>
    <dgm:pt modelId="{59EFC588-C510-814C-B245-1A373D60AF00}" type="pres">
      <dgm:prSet presAssocID="{07E488CF-BAAC-7C4A-AB00-B2FB6BB7B9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B315A55-5A22-6C44-A396-F685AA3B5FF6}" type="pres">
      <dgm:prSet presAssocID="{6C4CFEAB-7A04-8E4F-AB90-13A0C3AAEF81}" presName="hierRoot1" presStyleCnt="0"/>
      <dgm:spPr/>
    </dgm:pt>
    <dgm:pt modelId="{7B941E55-D33B-6741-86E7-9B0CD0B7514C}" type="pres">
      <dgm:prSet presAssocID="{6C4CFEAB-7A04-8E4F-AB90-13A0C3AAEF81}" presName="composite" presStyleCnt="0"/>
      <dgm:spPr/>
    </dgm:pt>
    <dgm:pt modelId="{29341228-FCB3-AF40-9923-EB2C1AB2E896}" type="pres">
      <dgm:prSet presAssocID="{6C4CFEAB-7A04-8E4F-AB90-13A0C3AAEF81}" presName="background" presStyleLbl="node0" presStyleIdx="0" presStyleCnt="1"/>
      <dgm:spPr/>
    </dgm:pt>
    <dgm:pt modelId="{6893B1A6-8EC5-944F-ABDD-5E581360BBA2}" type="pres">
      <dgm:prSet presAssocID="{6C4CFEAB-7A04-8E4F-AB90-13A0C3AAEF81}" presName="text" presStyleLbl="fgAcc0" presStyleIdx="0" presStyleCnt="1">
        <dgm:presLayoutVars>
          <dgm:chPref val="3"/>
        </dgm:presLayoutVars>
      </dgm:prSet>
      <dgm:spPr/>
    </dgm:pt>
    <dgm:pt modelId="{8B887E24-6AFA-2D4A-B942-82A0893919D7}" type="pres">
      <dgm:prSet presAssocID="{6C4CFEAB-7A04-8E4F-AB90-13A0C3AAEF81}" presName="hierChild2" presStyleCnt="0"/>
      <dgm:spPr/>
    </dgm:pt>
    <dgm:pt modelId="{7C84272D-943D-E340-B0AA-4C51C3E34D90}" type="pres">
      <dgm:prSet presAssocID="{EB019B62-A9BE-3B45-A182-18DBC8A400CE}" presName="Name10" presStyleLbl="parChTrans1D2" presStyleIdx="0" presStyleCnt="2"/>
      <dgm:spPr/>
    </dgm:pt>
    <dgm:pt modelId="{F2E0D60F-953C-584A-9609-A41AED04DCF3}" type="pres">
      <dgm:prSet presAssocID="{F39CC46E-0D56-E545-B43F-C9C145705DF0}" presName="hierRoot2" presStyleCnt="0"/>
      <dgm:spPr/>
    </dgm:pt>
    <dgm:pt modelId="{F67E83F6-9247-A943-913B-7372511649C8}" type="pres">
      <dgm:prSet presAssocID="{F39CC46E-0D56-E545-B43F-C9C145705DF0}" presName="composite2" presStyleCnt="0"/>
      <dgm:spPr/>
    </dgm:pt>
    <dgm:pt modelId="{0363B02B-7C21-BB48-B23D-E5B9979645C9}" type="pres">
      <dgm:prSet presAssocID="{F39CC46E-0D56-E545-B43F-C9C145705DF0}" presName="background2" presStyleLbl="node2" presStyleIdx="0" presStyleCnt="2"/>
      <dgm:spPr/>
    </dgm:pt>
    <dgm:pt modelId="{3BF850AD-538B-E54F-9EBA-01BA6C730CBC}" type="pres">
      <dgm:prSet presAssocID="{F39CC46E-0D56-E545-B43F-C9C145705DF0}" presName="text2" presStyleLbl="fgAcc2" presStyleIdx="0" presStyleCnt="2">
        <dgm:presLayoutVars>
          <dgm:chPref val="3"/>
        </dgm:presLayoutVars>
      </dgm:prSet>
      <dgm:spPr/>
    </dgm:pt>
    <dgm:pt modelId="{C253C1D1-E88B-5A4D-8A5F-BFB0498407F8}" type="pres">
      <dgm:prSet presAssocID="{F39CC46E-0D56-E545-B43F-C9C145705DF0}" presName="hierChild3" presStyleCnt="0"/>
      <dgm:spPr/>
    </dgm:pt>
    <dgm:pt modelId="{85FE3DCA-0348-5040-80B9-AD8DCCBF6B10}" type="pres">
      <dgm:prSet presAssocID="{E24DB15F-44D3-804D-89ED-0E7EFE7D6722}" presName="Name17" presStyleLbl="parChTrans1D3" presStyleIdx="0" presStyleCnt="4"/>
      <dgm:spPr/>
    </dgm:pt>
    <dgm:pt modelId="{24021E2D-CBC3-F141-8D37-FAC4DEA85657}" type="pres">
      <dgm:prSet presAssocID="{572AD2D9-09C9-A748-B7E9-DBA8A9BA656A}" presName="hierRoot3" presStyleCnt="0"/>
      <dgm:spPr/>
    </dgm:pt>
    <dgm:pt modelId="{A3886B9A-06C2-B448-9B18-DFA57C37EE84}" type="pres">
      <dgm:prSet presAssocID="{572AD2D9-09C9-A748-B7E9-DBA8A9BA656A}" presName="composite3" presStyleCnt="0"/>
      <dgm:spPr/>
    </dgm:pt>
    <dgm:pt modelId="{6E54D952-43EA-454B-A3AF-7AE021564C28}" type="pres">
      <dgm:prSet presAssocID="{572AD2D9-09C9-A748-B7E9-DBA8A9BA656A}" presName="background3" presStyleLbl="node3" presStyleIdx="0" presStyleCnt="4"/>
      <dgm:spPr/>
    </dgm:pt>
    <dgm:pt modelId="{A06E1B8E-6039-7140-A47D-C7EF9ED7CE92}" type="pres">
      <dgm:prSet presAssocID="{572AD2D9-09C9-A748-B7E9-DBA8A9BA656A}" presName="text3" presStyleLbl="fgAcc3" presStyleIdx="0" presStyleCnt="4">
        <dgm:presLayoutVars>
          <dgm:chPref val="3"/>
        </dgm:presLayoutVars>
      </dgm:prSet>
      <dgm:spPr/>
    </dgm:pt>
    <dgm:pt modelId="{216B2BC5-378F-0F49-9793-1BC571E8537C}" type="pres">
      <dgm:prSet presAssocID="{572AD2D9-09C9-A748-B7E9-DBA8A9BA656A}" presName="hierChild4" presStyleCnt="0"/>
      <dgm:spPr/>
    </dgm:pt>
    <dgm:pt modelId="{E558426E-6E89-E343-9639-BC66BC4B28C9}" type="pres">
      <dgm:prSet presAssocID="{768C74CE-3798-B447-8D75-1B72B5C624CE}" presName="Name17" presStyleLbl="parChTrans1D3" presStyleIdx="1" presStyleCnt="4"/>
      <dgm:spPr/>
    </dgm:pt>
    <dgm:pt modelId="{E2D40F25-4746-874F-8659-AD72E750F38D}" type="pres">
      <dgm:prSet presAssocID="{F1F885E2-B449-A04E-B4A7-9388640BDD6E}" presName="hierRoot3" presStyleCnt="0"/>
      <dgm:spPr/>
    </dgm:pt>
    <dgm:pt modelId="{BA507B36-7021-FA47-A128-FB69321B5291}" type="pres">
      <dgm:prSet presAssocID="{F1F885E2-B449-A04E-B4A7-9388640BDD6E}" presName="composite3" presStyleCnt="0"/>
      <dgm:spPr/>
    </dgm:pt>
    <dgm:pt modelId="{F3F642D9-C0EA-4B45-9786-C1AC8B17219E}" type="pres">
      <dgm:prSet presAssocID="{F1F885E2-B449-A04E-B4A7-9388640BDD6E}" presName="background3" presStyleLbl="node3" presStyleIdx="1" presStyleCnt="4"/>
      <dgm:spPr/>
    </dgm:pt>
    <dgm:pt modelId="{E4416F3A-0A26-C54D-B8EA-5798A554AC27}" type="pres">
      <dgm:prSet presAssocID="{F1F885E2-B449-A04E-B4A7-9388640BDD6E}" presName="text3" presStyleLbl="fgAcc3" presStyleIdx="1" presStyleCnt="4">
        <dgm:presLayoutVars>
          <dgm:chPref val="3"/>
        </dgm:presLayoutVars>
      </dgm:prSet>
      <dgm:spPr/>
    </dgm:pt>
    <dgm:pt modelId="{95784A07-DE23-9B4D-96A2-395D170FEDCF}" type="pres">
      <dgm:prSet presAssocID="{F1F885E2-B449-A04E-B4A7-9388640BDD6E}" presName="hierChild4" presStyleCnt="0"/>
      <dgm:spPr/>
    </dgm:pt>
    <dgm:pt modelId="{A32758B9-DB70-1542-8DA3-A71430EA7830}" type="pres">
      <dgm:prSet presAssocID="{C6FB1AA0-55FB-A342-9745-D388B86FCA84}" presName="Name10" presStyleLbl="parChTrans1D2" presStyleIdx="1" presStyleCnt="2"/>
      <dgm:spPr/>
    </dgm:pt>
    <dgm:pt modelId="{0969878E-74D4-9544-88DA-47C758641FA4}" type="pres">
      <dgm:prSet presAssocID="{C8704A70-1929-B54F-84BA-6F1EA9B7AB28}" presName="hierRoot2" presStyleCnt="0"/>
      <dgm:spPr/>
    </dgm:pt>
    <dgm:pt modelId="{5EEAA19B-DCD3-A044-912B-E7F34B505CD1}" type="pres">
      <dgm:prSet presAssocID="{C8704A70-1929-B54F-84BA-6F1EA9B7AB28}" presName="composite2" presStyleCnt="0"/>
      <dgm:spPr/>
    </dgm:pt>
    <dgm:pt modelId="{A6734EBB-73E6-BF4E-9D8A-00C952C03692}" type="pres">
      <dgm:prSet presAssocID="{C8704A70-1929-B54F-84BA-6F1EA9B7AB28}" presName="background2" presStyleLbl="node2" presStyleIdx="1" presStyleCnt="2"/>
      <dgm:spPr/>
    </dgm:pt>
    <dgm:pt modelId="{2B214423-111A-B647-A6D3-CFA7FE1B7C60}" type="pres">
      <dgm:prSet presAssocID="{C8704A70-1929-B54F-84BA-6F1EA9B7AB28}" presName="text2" presStyleLbl="fgAcc2" presStyleIdx="1" presStyleCnt="2">
        <dgm:presLayoutVars>
          <dgm:chPref val="3"/>
        </dgm:presLayoutVars>
      </dgm:prSet>
      <dgm:spPr/>
    </dgm:pt>
    <dgm:pt modelId="{D09E0E01-5EA2-1848-A797-0C55C6039A56}" type="pres">
      <dgm:prSet presAssocID="{C8704A70-1929-B54F-84BA-6F1EA9B7AB28}" presName="hierChild3" presStyleCnt="0"/>
      <dgm:spPr/>
    </dgm:pt>
    <dgm:pt modelId="{696AB345-C6D2-9242-978D-4D128E907D19}" type="pres">
      <dgm:prSet presAssocID="{360BD983-1760-C04E-BB02-47D8E5A2223C}" presName="Name17" presStyleLbl="parChTrans1D3" presStyleIdx="2" presStyleCnt="4"/>
      <dgm:spPr/>
    </dgm:pt>
    <dgm:pt modelId="{C112069B-0D9B-C54F-8721-759005F7D638}" type="pres">
      <dgm:prSet presAssocID="{CC69A8ED-DF0A-3945-9F08-6B38F5CB85C6}" presName="hierRoot3" presStyleCnt="0"/>
      <dgm:spPr/>
    </dgm:pt>
    <dgm:pt modelId="{FBFA5ADD-59DB-3F45-816D-E08008017526}" type="pres">
      <dgm:prSet presAssocID="{CC69A8ED-DF0A-3945-9F08-6B38F5CB85C6}" presName="composite3" presStyleCnt="0"/>
      <dgm:spPr/>
    </dgm:pt>
    <dgm:pt modelId="{4939D0B0-090C-CE46-8E4F-0C9D424266D0}" type="pres">
      <dgm:prSet presAssocID="{CC69A8ED-DF0A-3945-9F08-6B38F5CB85C6}" presName="background3" presStyleLbl="node3" presStyleIdx="2" presStyleCnt="4"/>
      <dgm:spPr/>
    </dgm:pt>
    <dgm:pt modelId="{1B620FE0-E183-974F-B021-5D3B7781CAF6}" type="pres">
      <dgm:prSet presAssocID="{CC69A8ED-DF0A-3945-9F08-6B38F5CB85C6}" presName="text3" presStyleLbl="fgAcc3" presStyleIdx="2" presStyleCnt="4">
        <dgm:presLayoutVars>
          <dgm:chPref val="3"/>
        </dgm:presLayoutVars>
      </dgm:prSet>
      <dgm:spPr/>
    </dgm:pt>
    <dgm:pt modelId="{30BAF761-8216-504C-A95F-1E001039D6E0}" type="pres">
      <dgm:prSet presAssocID="{CC69A8ED-DF0A-3945-9F08-6B38F5CB85C6}" presName="hierChild4" presStyleCnt="0"/>
      <dgm:spPr/>
    </dgm:pt>
    <dgm:pt modelId="{FAA13964-B38F-554C-91D3-2525ACF7D3B6}" type="pres">
      <dgm:prSet presAssocID="{D71E62D6-E557-ED42-BCFF-C35E08298F28}" presName="Name17" presStyleLbl="parChTrans1D3" presStyleIdx="3" presStyleCnt="4"/>
      <dgm:spPr/>
    </dgm:pt>
    <dgm:pt modelId="{C114977C-0297-3848-952C-7FD1A08DB7EA}" type="pres">
      <dgm:prSet presAssocID="{08183210-DF83-E941-8545-4C1C9B139025}" presName="hierRoot3" presStyleCnt="0"/>
      <dgm:spPr/>
    </dgm:pt>
    <dgm:pt modelId="{E747A329-FB5D-EC4D-85C9-CEFDA4474CF3}" type="pres">
      <dgm:prSet presAssocID="{08183210-DF83-E941-8545-4C1C9B139025}" presName="composite3" presStyleCnt="0"/>
      <dgm:spPr/>
    </dgm:pt>
    <dgm:pt modelId="{9879F1C6-3515-3C4E-8BA4-DED8C839DDE7}" type="pres">
      <dgm:prSet presAssocID="{08183210-DF83-E941-8545-4C1C9B139025}" presName="background3" presStyleLbl="node3" presStyleIdx="3" presStyleCnt="4"/>
      <dgm:spPr/>
    </dgm:pt>
    <dgm:pt modelId="{FDD45D0C-2801-C846-B57A-89EC4CEDFDAA}" type="pres">
      <dgm:prSet presAssocID="{08183210-DF83-E941-8545-4C1C9B139025}" presName="text3" presStyleLbl="fgAcc3" presStyleIdx="3" presStyleCnt="4">
        <dgm:presLayoutVars>
          <dgm:chPref val="3"/>
        </dgm:presLayoutVars>
      </dgm:prSet>
      <dgm:spPr/>
    </dgm:pt>
    <dgm:pt modelId="{E32D803E-5FC3-EC42-B9EA-73789F9FA3BB}" type="pres">
      <dgm:prSet presAssocID="{08183210-DF83-E941-8545-4C1C9B139025}" presName="hierChild4" presStyleCnt="0"/>
      <dgm:spPr/>
    </dgm:pt>
  </dgm:ptLst>
  <dgm:cxnLst>
    <dgm:cxn modelId="{D3E2F407-D351-C34F-921F-DD34B5DBA820}" type="presOf" srcId="{E24DB15F-44D3-804D-89ED-0E7EFE7D6722}" destId="{85FE3DCA-0348-5040-80B9-AD8DCCBF6B10}" srcOrd="0" destOrd="0" presId="urn:microsoft.com/office/officeart/2005/8/layout/hierarchy1"/>
    <dgm:cxn modelId="{290C5623-76D1-654B-BC91-B0659F963715}" type="presOf" srcId="{07E488CF-BAAC-7C4A-AB00-B2FB6BB7B9A3}" destId="{59EFC588-C510-814C-B245-1A373D60AF00}" srcOrd="0" destOrd="0" presId="urn:microsoft.com/office/officeart/2005/8/layout/hierarchy1"/>
    <dgm:cxn modelId="{91E04F38-4D4B-334B-A800-78489C6A2451}" type="presOf" srcId="{CC69A8ED-DF0A-3945-9F08-6B38F5CB85C6}" destId="{1B620FE0-E183-974F-B021-5D3B7781CAF6}" srcOrd="0" destOrd="0" presId="urn:microsoft.com/office/officeart/2005/8/layout/hierarchy1"/>
    <dgm:cxn modelId="{7784EB5E-DC3A-9547-9F84-AF240DC57A0E}" srcId="{C8704A70-1929-B54F-84BA-6F1EA9B7AB28}" destId="{CC69A8ED-DF0A-3945-9F08-6B38F5CB85C6}" srcOrd="0" destOrd="0" parTransId="{360BD983-1760-C04E-BB02-47D8E5A2223C}" sibTransId="{220466C3-3697-304E-A73E-9DA2E94120BB}"/>
    <dgm:cxn modelId="{97144346-FEF9-B943-9DEB-A9B3AB14A67F}" srcId="{07E488CF-BAAC-7C4A-AB00-B2FB6BB7B9A3}" destId="{6C4CFEAB-7A04-8E4F-AB90-13A0C3AAEF81}" srcOrd="0" destOrd="0" parTransId="{F1D0A11C-1106-734C-9ABA-A3657D63374F}" sibTransId="{05D5F23A-3420-1741-8200-94760D000B01}"/>
    <dgm:cxn modelId="{A8615169-C199-A34B-94D1-546EA8CCE541}" type="presOf" srcId="{360BD983-1760-C04E-BB02-47D8E5A2223C}" destId="{696AB345-C6D2-9242-978D-4D128E907D19}" srcOrd="0" destOrd="0" presId="urn:microsoft.com/office/officeart/2005/8/layout/hierarchy1"/>
    <dgm:cxn modelId="{328BD869-7ACE-744D-9E3A-D30E21006842}" type="presOf" srcId="{D71E62D6-E557-ED42-BCFF-C35E08298F28}" destId="{FAA13964-B38F-554C-91D3-2525ACF7D3B6}" srcOrd="0" destOrd="0" presId="urn:microsoft.com/office/officeart/2005/8/layout/hierarchy1"/>
    <dgm:cxn modelId="{EFCECB6A-CCB1-8F4D-9E1B-543133C7A2B5}" type="presOf" srcId="{C8704A70-1929-B54F-84BA-6F1EA9B7AB28}" destId="{2B214423-111A-B647-A6D3-CFA7FE1B7C60}" srcOrd="0" destOrd="0" presId="urn:microsoft.com/office/officeart/2005/8/layout/hierarchy1"/>
    <dgm:cxn modelId="{43F9C16B-6965-394E-B099-911F7EC6A839}" type="presOf" srcId="{08183210-DF83-E941-8545-4C1C9B139025}" destId="{FDD45D0C-2801-C846-B57A-89EC4CEDFDAA}" srcOrd="0" destOrd="0" presId="urn:microsoft.com/office/officeart/2005/8/layout/hierarchy1"/>
    <dgm:cxn modelId="{7B464B4D-E748-DC4F-B983-4DC72C32D7FD}" type="presOf" srcId="{6C4CFEAB-7A04-8E4F-AB90-13A0C3AAEF81}" destId="{6893B1A6-8EC5-944F-ABDD-5E581360BBA2}" srcOrd="0" destOrd="0" presId="urn:microsoft.com/office/officeart/2005/8/layout/hierarchy1"/>
    <dgm:cxn modelId="{FF9DDB50-CDD7-6646-ADED-B45D0A71AB40}" srcId="{C8704A70-1929-B54F-84BA-6F1EA9B7AB28}" destId="{08183210-DF83-E941-8545-4C1C9B139025}" srcOrd="1" destOrd="0" parTransId="{D71E62D6-E557-ED42-BCFF-C35E08298F28}" sibTransId="{F7DFC3CC-FEE0-5C47-B13B-8567B1DAC607}"/>
    <dgm:cxn modelId="{342B7D56-129C-A348-A52C-40A14AF4DB47}" type="presOf" srcId="{F1F885E2-B449-A04E-B4A7-9388640BDD6E}" destId="{E4416F3A-0A26-C54D-B8EA-5798A554AC27}" srcOrd="0" destOrd="0" presId="urn:microsoft.com/office/officeart/2005/8/layout/hierarchy1"/>
    <dgm:cxn modelId="{4524DF59-3FB1-9347-9FDB-B299E3BD78C6}" type="presOf" srcId="{F39CC46E-0D56-E545-B43F-C9C145705DF0}" destId="{3BF850AD-538B-E54F-9EBA-01BA6C730CBC}" srcOrd="0" destOrd="0" presId="urn:microsoft.com/office/officeart/2005/8/layout/hierarchy1"/>
    <dgm:cxn modelId="{4021E494-8C3A-1140-922C-6422EB217A1A}" srcId="{F39CC46E-0D56-E545-B43F-C9C145705DF0}" destId="{F1F885E2-B449-A04E-B4A7-9388640BDD6E}" srcOrd="1" destOrd="0" parTransId="{768C74CE-3798-B447-8D75-1B72B5C624CE}" sibTransId="{BA497D99-7ABB-EA41-9103-E7698C1EC271}"/>
    <dgm:cxn modelId="{9C36769A-08DF-B14E-8B0D-72DD640CF20E}" type="presOf" srcId="{C6FB1AA0-55FB-A342-9745-D388B86FCA84}" destId="{A32758B9-DB70-1542-8DA3-A71430EA7830}" srcOrd="0" destOrd="0" presId="urn:microsoft.com/office/officeart/2005/8/layout/hierarchy1"/>
    <dgm:cxn modelId="{2C91DD9E-AAB0-9442-8140-39BBCCD8F8F2}" type="presOf" srcId="{EB019B62-A9BE-3B45-A182-18DBC8A400CE}" destId="{7C84272D-943D-E340-B0AA-4C51C3E34D90}" srcOrd="0" destOrd="0" presId="urn:microsoft.com/office/officeart/2005/8/layout/hierarchy1"/>
    <dgm:cxn modelId="{6E0E4FC0-C7BF-1E48-BD0C-59865C8BEAE5}" type="presOf" srcId="{572AD2D9-09C9-A748-B7E9-DBA8A9BA656A}" destId="{A06E1B8E-6039-7140-A47D-C7EF9ED7CE92}" srcOrd="0" destOrd="0" presId="urn:microsoft.com/office/officeart/2005/8/layout/hierarchy1"/>
    <dgm:cxn modelId="{282654C3-65EF-A247-BAF6-FCA16EB72617}" srcId="{F39CC46E-0D56-E545-B43F-C9C145705DF0}" destId="{572AD2D9-09C9-A748-B7E9-DBA8A9BA656A}" srcOrd="0" destOrd="0" parTransId="{E24DB15F-44D3-804D-89ED-0E7EFE7D6722}" sibTransId="{CB7F6BB4-7489-A248-96D3-9AD24D877D79}"/>
    <dgm:cxn modelId="{388F23D7-D4D3-324D-BDD8-5CB3D5CA751E}" srcId="{6C4CFEAB-7A04-8E4F-AB90-13A0C3AAEF81}" destId="{F39CC46E-0D56-E545-B43F-C9C145705DF0}" srcOrd="0" destOrd="0" parTransId="{EB019B62-A9BE-3B45-A182-18DBC8A400CE}" sibTransId="{5658C8E9-66F8-8244-9B54-8AFA14CE8F3D}"/>
    <dgm:cxn modelId="{CF5053DF-AF2B-604D-992D-2320E1DF8633}" srcId="{6C4CFEAB-7A04-8E4F-AB90-13A0C3AAEF81}" destId="{C8704A70-1929-B54F-84BA-6F1EA9B7AB28}" srcOrd="1" destOrd="0" parTransId="{C6FB1AA0-55FB-A342-9745-D388B86FCA84}" sibTransId="{4DDE647D-C40D-F84C-9FD5-EEB40FB47D6C}"/>
    <dgm:cxn modelId="{1CA8B7DF-E537-EB4D-9D02-1DB5707D4F56}" type="presOf" srcId="{768C74CE-3798-B447-8D75-1B72B5C624CE}" destId="{E558426E-6E89-E343-9639-BC66BC4B28C9}" srcOrd="0" destOrd="0" presId="urn:microsoft.com/office/officeart/2005/8/layout/hierarchy1"/>
    <dgm:cxn modelId="{45047B3A-3C7B-3740-813C-8726F6E66B97}" type="presParOf" srcId="{59EFC588-C510-814C-B245-1A373D60AF00}" destId="{DB315A55-5A22-6C44-A396-F685AA3B5FF6}" srcOrd="0" destOrd="0" presId="urn:microsoft.com/office/officeart/2005/8/layout/hierarchy1"/>
    <dgm:cxn modelId="{FA73EBDD-95D0-5E42-8E7C-16C16361DD17}" type="presParOf" srcId="{DB315A55-5A22-6C44-A396-F685AA3B5FF6}" destId="{7B941E55-D33B-6741-86E7-9B0CD0B7514C}" srcOrd="0" destOrd="0" presId="urn:microsoft.com/office/officeart/2005/8/layout/hierarchy1"/>
    <dgm:cxn modelId="{8916C08F-0338-A445-8D6E-78AC34FB7F4C}" type="presParOf" srcId="{7B941E55-D33B-6741-86E7-9B0CD0B7514C}" destId="{29341228-FCB3-AF40-9923-EB2C1AB2E896}" srcOrd="0" destOrd="0" presId="urn:microsoft.com/office/officeart/2005/8/layout/hierarchy1"/>
    <dgm:cxn modelId="{799A7523-F714-2244-B5DA-FD616DD0AB39}" type="presParOf" srcId="{7B941E55-D33B-6741-86E7-9B0CD0B7514C}" destId="{6893B1A6-8EC5-944F-ABDD-5E581360BBA2}" srcOrd="1" destOrd="0" presId="urn:microsoft.com/office/officeart/2005/8/layout/hierarchy1"/>
    <dgm:cxn modelId="{B87A537A-D1CF-7342-AC3F-B16923EA4086}" type="presParOf" srcId="{DB315A55-5A22-6C44-A396-F685AA3B5FF6}" destId="{8B887E24-6AFA-2D4A-B942-82A0893919D7}" srcOrd="1" destOrd="0" presId="urn:microsoft.com/office/officeart/2005/8/layout/hierarchy1"/>
    <dgm:cxn modelId="{912626CE-D236-3D4B-9425-8012D34E8E1D}" type="presParOf" srcId="{8B887E24-6AFA-2D4A-B942-82A0893919D7}" destId="{7C84272D-943D-E340-B0AA-4C51C3E34D90}" srcOrd="0" destOrd="0" presId="urn:microsoft.com/office/officeart/2005/8/layout/hierarchy1"/>
    <dgm:cxn modelId="{F8446B1F-2BC1-2643-BF33-A7968AD901D2}" type="presParOf" srcId="{8B887E24-6AFA-2D4A-B942-82A0893919D7}" destId="{F2E0D60F-953C-584A-9609-A41AED04DCF3}" srcOrd="1" destOrd="0" presId="urn:microsoft.com/office/officeart/2005/8/layout/hierarchy1"/>
    <dgm:cxn modelId="{2425BFC8-CD0B-5541-BC4C-3BA3904A27C2}" type="presParOf" srcId="{F2E0D60F-953C-584A-9609-A41AED04DCF3}" destId="{F67E83F6-9247-A943-913B-7372511649C8}" srcOrd="0" destOrd="0" presId="urn:microsoft.com/office/officeart/2005/8/layout/hierarchy1"/>
    <dgm:cxn modelId="{C6651BA2-25C0-E340-92DC-AE6C22BC3AE3}" type="presParOf" srcId="{F67E83F6-9247-A943-913B-7372511649C8}" destId="{0363B02B-7C21-BB48-B23D-E5B9979645C9}" srcOrd="0" destOrd="0" presId="urn:microsoft.com/office/officeart/2005/8/layout/hierarchy1"/>
    <dgm:cxn modelId="{C444C03D-A597-C54A-B2B7-88CDA82C0AFE}" type="presParOf" srcId="{F67E83F6-9247-A943-913B-7372511649C8}" destId="{3BF850AD-538B-E54F-9EBA-01BA6C730CBC}" srcOrd="1" destOrd="0" presId="urn:microsoft.com/office/officeart/2005/8/layout/hierarchy1"/>
    <dgm:cxn modelId="{BE7687E1-6250-C940-81AE-C2E1D38CBC38}" type="presParOf" srcId="{F2E0D60F-953C-584A-9609-A41AED04DCF3}" destId="{C253C1D1-E88B-5A4D-8A5F-BFB0498407F8}" srcOrd="1" destOrd="0" presId="urn:microsoft.com/office/officeart/2005/8/layout/hierarchy1"/>
    <dgm:cxn modelId="{3427EF7E-0FBF-2045-B6E8-878971156AC6}" type="presParOf" srcId="{C253C1D1-E88B-5A4D-8A5F-BFB0498407F8}" destId="{85FE3DCA-0348-5040-80B9-AD8DCCBF6B10}" srcOrd="0" destOrd="0" presId="urn:microsoft.com/office/officeart/2005/8/layout/hierarchy1"/>
    <dgm:cxn modelId="{82F89EC4-25D9-1348-8751-1221DCF73A8C}" type="presParOf" srcId="{C253C1D1-E88B-5A4D-8A5F-BFB0498407F8}" destId="{24021E2D-CBC3-F141-8D37-FAC4DEA85657}" srcOrd="1" destOrd="0" presId="urn:microsoft.com/office/officeart/2005/8/layout/hierarchy1"/>
    <dgm:cxn modelId="{E8FF85C6-1D60-1643-8D59-3586B1FE4F06}" type="presParOf" srcId="{24021E2D-CBC3-F141-8D37-FAC4DEA85657}" destId="{A3886B9A-06C2-B448-9B18-DFA57C37EE84}" srcOrd="0" destOrd="0" presId="urn:microsoft.com/office/officeart/2005/8/layout/hierarchy1"/>
    <dgm:cxn modelId="{E55360F7-897E-2048-8794-950703823426}" type="presParOf" srcId="{A3886B9A-06C2-B448-9B18-DFA57C37EE84}" destId="{6E54D952-43EA-454B-A3AF-7AE021564C28}" srcOrd="0" destOrd="0" presId="urn:microsoft.com/office/officeart/2005/8/layout/hierarchy1"/>
    <dgm:cxn modelId="{84EC46F8-92DF-0E45-B5A4-27DFE535E7F1}" type="presParOf" srcId="{A3886B9A-06C2-B448-9B18-DFA57C37EE84}" destId="{A06E1B8E-6039-7140-A47D-C7EF9ED7CE92}" srcOrd="1" destOrd="0" presId="urn:microsoft.com/office/officeart/2005/8/layout/hierarchy1"/>
    <dgm:cxn modelId="{B8632818-F542-6A49-A6DD-4B39CEE6D025}" type="presParOf" srcId="{24021E2D-CBC3-F141-8D37-FAC4DEA85657}" destId="{216B2BC5-378F-0F49-9793-1BC571E8537C}" srcOrd="1" destOrd="0" presId="urn:microsoft.com/office/officeart/2005/8/layout/hierarchy1"/>
    <dgm:cxn modelId="{C63E748D-3DE7-0744-A69C-88C501F55C81}" type="presParOf" srcId="{C253C1D1-E88B-5A4D-8A5F-BFB0498407F8}" destId="{E558426E-6E89-E343-9639-BC66BC4B28C9}" srcOrd="2" destOrd="0" presId="urn:microsoft.com/office/officeart/2005/8/layout/hierarchy1"/>
    <dgm:cxn modelId="{CF7C9332-9F72-C348-BC30-38BF7D0841B8}" type="presParOf" srcId="{C253C1D1-E88B-5A4D-8A5F-BFB0498407F8}" destId="{E2D40F25-4746-874F-8659-AD72E750F38D}" srcOrd="3" destOrd="0" presId="urn:microsoft.com/office/officeart/2005/8/layout/hierarchy1"/>
    <dgm:cxn modelId="{A96A563E-6D42-5C48-B572-1E611BEC3626}" type="presParOf" srcId="{E2D40F25-4746-874F-8659-AD72E750F38D}" destId="{BA507B36-7021-FA47-A128-FB69321B5291}" srcOrd="0" destOrd="0" presId="urn:microsoft.com/office/officeart/2005/8/layout/hierarchy1"/>
    <dgm:cxn modelId="{A4D4F75C-2F6B-754D-9C40-6B982B651116}" type="presParOf" srcId="{BA507B36-7021-FA47-A128-FB69321B5291}" destId="{F3F642D9-C0EA-4B45-9786-C1AC8B17219E}" srcOrd="0" destOrd="0" presId="urn:microsoft.com/office/officeart/2005/8/layout/hierarchy1"/>
    <dgm:cxn modelId="{D2BEF1D6-0926-A44E-9938-EF8C10990084}" type="presParOf" srcId="{BA507B36-7021-FA47-A128-FB69321B5291}" destId="{E4416F3A-0A26-C54D-B8EA-5798A554AC27}" srcOrd="1" destOrd="0" presId="urn:microsoft.com/office/officeart/2005/8/layout/hierarchy1"/>
    <dgm:cxn modelId="{21CB87AC-7BC4-3242-9847-DEACDFADD6C9}" type="presParOf" srcId="{E2D40F25-4746-874F-8659-AD72E750F38D}" destId="{95784A07-DE23-9B4D-96A2-395D170FEDCF}" srcOrd="1" destOrd="0" presId="urn:microsoft.com/office/officeart/2005/8/layout/hierarchy1"/>
    <dgm:cxn modelId="{C877DC82-7BBC-C04C-92FD-C5CF1D1394E6}" type="presParOf" srcId="{8B887E24-6AFA-2D4A-B942-82A0893919D7}" destId="{A32758B9-DB70-1542-8DA3-A71430EA7830}" srcOrd="2" destOrd="0" presId="urn:microsoft.com/office/officeart/2005/8/layout/hierarchy1"/>
    <dgm:cxn modelId="{FEE2659A-A1CC-C744-B0C6-24040DF42763}" type="presParOf" srcId="{8B887E24-6AFA-2D4A-B942-82A0893919D7}" destId="{0969878E-74D4-9544-88DA-47C758641FA4}" srcOrd="3" destOrd="0" presId="urn:microsoft.com/office/officeart/2005/8/layout/hierarchy1"/>
    <dgm:cxn modelId="{0929B568-C102-AE40-A1E5-4CAA6F0B11E4}" type="presParOf" srcId="{0969878E-74D4-9544-88DA-47C758641FA4}" destId="{5EEAA19B-DCD3-A044-912B-E7F34B505CD1}" srcOrd="0" destOrd="0" presId="urn:microsoft.com/office/officeart/2005/8/layout/hierarchy1"/>
    <dgm:cxn modelId="{808B5D8B-9DCF-684B-BC23-1E0E4DE97E81}" type="presParOf" srcId="{5EEAA19B-DCD3-A044-912B-E7F34B505CD1}" destId="{A6734EBB-73E6-BF4E-9D8A-00C952C03692}" srcOrd="0" destOrd="0" presId="urn:microsoft.com/office/officeart/2005/8/layout/hierarchy1"/>
    <dgm:cxn modelId="{6EBD21FE-203B-354F-85F7-DE9D7B521557}" type="presParOf" srcId="{5EEAA19B-DCD3-A044-912B-E7F34B505CD1}" destId="{2B214423-111A-B647-A6D3-CFA7FE1B7C60}" srcOrd="1" destOrd="0" presId="urn:microsoft.com/office/officeart/2005/8/layout/hierarchy1"/>
    <dgm:cxn modelId="{FA6F1DC2-D25A-F241-B958-6E98F29C083E}" type="presParOf" srcId="{0969878E-74D4-9544-88DA-47C758641FA4}" destId="{D09E0E01-5EA2-1848-A797-0C55C6039A56}" srcOrd="1" destOrd="0" presId="urn:microsoft.com/office/officeart/2005/8/layout/hierarchy1"/>
    <dgm:cxn modelId="{3F88525D-7A62-C24C-A21E-A3EB0E9B4364}" type="presParOf" srcId="{D09E0E01-5EA2-1848-A797-0C55C6039A56}" destId="{696AB345-C6D2-9242-978D-4D128E907D19}" srcOrd="0" destOrd="0" presId="urn:microsoft.com/office/officeart/2005/8/layout/hierarchy1"/>
    <dgm:cxn modelId="{65E70B74-8DEF-104A-AF63-E8FFD29A2A6A}" type="presParOf" srcId="{D09E0E01-5EA2-1848-A797-0C55C6039A56}" destId="{C112069B-0D9B-C54F-8721-759005F7D638}" srcOrd="1" destOrd="0" presId="urn:microsoft.com/office/officeart/2005/8/layout/hierarchy1"/>
    <dgm:cxn modelId="{FF7598AB-E87C-4C4B-B983-CCAAAABF6285}" type="presParOf" srcId="{C112069B-0D9B-C54F-8721-759005F7D638}" destId="{FBFA5ADD-59DB-3F45-816D-E08008017526}" srcOrd="0" destOrd="0" presId="urn:microsoft.com/office/officeart/2005/8/layout/hierarchy1"/>
    <dgm:cxn modelId="{044AF144-C6C8-7744-BBBD-D31C5DD1CBB7}" type="presParOf" srcId="{FBFA5ADD-59DB-3F45-816D-E08008017526}" destId="{4939D0B0-090C-CE46-8E4F-0C9D424266D0}" srcOrd="0" destOrd="0" presId="urn:microsoft.com/office/officeart/2005/8/layout/hierarchy1"/>
    <dgm:cxn modelId="{353C6EEC-FBC4-824F-A256-08F48265F41E}" type="presParOf" srcId="{FBFA5ADD-59DB-3F45-816D-E08008017526}" destId="{1B620FE0-E183-974F-B021-5D3B7781CAF6}" srcOrd="1" destOrd="0" presId="urn:microsoft.com/office/officeart/2005/8/layout/hierarchy1"/>
    <dgm:cxn modelId="{1F667C60-F8C8-C14A-B165-9C58C5C2CA30}" type="presParOf" srcId="{C112069B-0D9B-C54F-8721-759005F7D638}" destId="{30BAF761-8216-504C-A95F-1E001039D6E0}" srcOrd="1" destOrd="0" presId="urn:microsoft.com/office/officeart/2005/8/layout/hierarchy1"/>
    <dgm:cxn modelId="{62B60749-E8CD-3B44-BC15-FA464B041613}" type="presParOf" srcId="{D09E0E01-5EA2-1848-A797-0C55C6039A56}" destId="{FAA13964-B38F-554C-91D3-2525ACF7D3B6}" srcOrd="2" destOrd="0" presId="urn:microsoft.com/office/officeart/2005/8/layout/hierarchy1"/>
    <dgm:cxn modelId="{3D7C6A9F-802A-EC4D-B8C3-BB828E144DCB}" type="presParOf" srcId="{D09E0E01-5EA2-1848-A797-0C55C6039A56}" destId="{C114977C-0297-3848-952C-7FD1A08DB7EA}" srcOrd="3" destOrd="0" presId="urn:microsoft.com/office/officeart/2005/8/layout/hierarchy1"/>
    <dgm:cxn modelId="{739B0BB2-204F-CC4D-92A4-86CA10029811}" type="presParOf" srcId="{C114977C-0297-3848-952C-7FD1A08DB7EA}" destId="{E747A329-FB5D-EC4D-85C9-CEFDA4474CF3}" srcOrd="0" destOrd="0" presId="urn:microsoft.com/office/officeart/2005/8/layout/hierarchy1"/>
    <dgm:cxn modelId="{97845818-8C5A-9A4D-86B4-F662391DB7ED}" type="presParOf" srcId="{E747A329-FB5D-EC4D-85C9-CEFDA4474CF3}" destId="{9879F1C6-3515-3C4E-8BA4-DED8C839DDE7}" srcOrd="0" destOrd="0" presId="urn:microsoft.com/office/officeart/2005/8/layout/hierarchy1"/>
    <dgm:cxn modelId="{FC5CCBC7-7B6D-7E4D-8FF7-EF8CEC45F348}" type="presParOf" srcId="{E747A329-FB5D-EC4D-85C9-CEFDA4474CF3}" destId="{FDD45D0C-2801-C846-B57A-89EC4CEDFDAA}" srcOrd="1" destOrd="0" presId="urn:microsoft.com/office/officeart/2005/8/layout/hierarchy1"/>
    <dgm:cxn modelId="{96AB5877-B46C-8345-A3CF-A8E7436BF261}" type="presParOf" srcId="{C114977C-0297-3848-952C-7FD1A08DB7EA}" destId="{E32D803E-5FC3-EC42-B9EA-73789F9FA3B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F7A33-1435-403D-843D-7C02365D0363}">
      <dsp:nvSpPr>
        <dsp:cNvPr id="0" name=""/>
        <dsp:cNvSpPr/>
      </dsp:nvSpPr>
      <dsp:spPr>
        <a:xfrm>
          <a:off x="3483607" y="1641899"/>
          <a:ext cx="1690195" cy="4983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241"/>
              </a:lnTo>
              <a:lnTo>
                <a:pt x="1690195" y="187241"/>
              </a:lnTo>
              <a:lnTo>
                <a:pt x="1690195" y="49834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77527-C88C-40F6-9647-412B96FDF0A9}">
      <dsp:nvSpPr>
        <dsp:cNvPr id="0" name=""/>
        <dsp:cNvSpPr/>
      </dsp:nvSpPr>
      <dsp:spPr>
        <a:xfrm>
          <a:off x="1450513" y="1641899"/>
          <a:ext cx="2033094" cy="498347"/>
        </a:xfrm>
        <a:custGeom>
          <a:avLst/>
          <a:gdLst/>
          <a:ahLst/>
          <a:cxnLst/>
          <a:rect l="0" t="0" r="0" b="0"/>
          <a:pathLst>
            <a:path>
              <a:moveTo>
                <a:pt x="2033094" y="0"/>
              </a:moveTo>
              <a:lnTo>
                <a:pt x="2033094" y="187241"/>
              </a:lnTo>
              <a:lnTo>
                <a:pt x="0" y="187241"/>
              </a:lnTo>
              <a:lnTo>
                <a:pt x="0" y="498347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CF070B9-5F55-4816-B9C6-C8FB82A4E1D3}">
      <dsp:nvSpPr>
        <dsp:cNvPr id="0" name=""/>
        <dsp:cNvSpPr/>
      </dsp:nvSpPr>
      <dsp:spPr>
        <a:xfrm>
          <a:off x="2480037" y="527427"/>
          <a:ext cx="2007139" cy="111447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ANÉMIE</a:t>
          </a:r>
        </a:p>
      </dsp:txBody>
      <dsp:txXfrm>
        <a:off x="2480037" y="527427"/>
        <a:ext cx="2007139" cy="1114471"/>
      </dsp:txXfrm>
    </dsp:sp>
    <dsp:sp modelId="{CD7564CB-E2B6-4DDC-BF5C-F367295A9283}">
      <dsp:nvSpPr>
        <dsp:cNvPr id="0" name=""/>
        <dsp:cNvSpPr/>
      </dsp:nvSpPr>
      <dsp:spPr>
        <a:xfrm>
          <a:off x="20490" y="2140247"/>
          <a:ext cx="2860044" cy="61396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vrozená</a:t>
          </a:r>
        </a:p>
      </dsp:txBody>
      <dsp:txXfrm>
        <a:off x="20490" y="2140247"/>
        <a:ext cx="2860044" cy="613960"/>
      </dsp:txXfrm>
    </dsp:sp>
    <dsp:sp modelId="{40B22862-8193-4FF1-A3EA-0166BCAA7476}">
      <dsp:nvSpPr>
        <dsp:cNvPr id="0" name=""/>
        <dsp:cNvSpPr/>
      </dsp:nvSpPr>
      <dsp:spPr>
        <a:xfrm>
          <a:off x="3472170" y="2140247"/>
          <a:ext cx="3403265" cy="56904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kern="1200" dirty="0"/>
            <a:t>získaná</a:t>
          </a:r>
        </a:p>
      </dsp:txBody>
      <dsp:txXfrm>
        <a:off x="3472170" y="2140247"/>
        <a:ext cx="3403265" cy="5690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13964-B38F-554C-91D3-2525ACF7D3B6}">
      <dsp:nvSpPr>
        <dsp:cNvPr id="0" name=""/>
        <dsp:cNvSpPr/>
      </dsp:nvSpPr>
      <dsp:spPr>
        <a:xfrm>
          <a:off x="7232096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1242527" y="402974"/>
              </a:lnTo>
              <a:lnTo>
                <a:pt x="1242527" y="591329"/>
              </a:lnTo>
            </a:path>
          </a:pathLst>
        </a:custGeom>
        <a:noFill/>
        <a:ln w="15875" cap="flat" cmpd="sng" algn="ctr">
          <a:solidFill>
            <a:srgbClr val="7F7F7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6AB345-C6D2-9242-978D-4D128E907D19}">
      <dsp:nvSpPr>
        <dsp:cNvPr id="0" name=""/>
        <dsp:cNvSpPr/>
      </dsp:nvSpPr>
      <dsp:spPr>
        <a:xfrm>
          <a:off x="5989569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1242527" y="0"/>
              </a:moveTo>
              <a:lnTo>
                <a:pt x="1242527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15875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2758B9-DB70-1542-8DA3-A71430EA7830}">
      <dsp:nvSpPr>
        <dsp:cNvPr id="0" name=""/>
        <dsp:cNvSpPr/>
      </dsp:nvSpPr>
      <dsp:spPr>
        <a:xfrm>
          <a:off x="4747041" y="1895811"/>
          <a:ext cx="2485054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2485054" y="402974"/>
              </a:lnTo>
              <a:lnTo>
                <a:pt x="2485054" y="591329"/>
              </a:lnTo>
            </a:path>
          </a:pathLst>
        </a:custGeom>
        <a:noFill/>
        <a:ln w="38100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58426E-6E89-E343-9639-BC66BC4B28C9}">
      <dsp:nvSpPr>
        <dsp:cNvPr id="0" name=""/>
        <dsp:cNvSpPr/>
      </dsp:nvSpPr>
      <dsp:spPr>
        <a:xfrm>
          <a:off x="2261987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2974"/>
              </a:lnTo>
              <a:lnTo>
                <a:pt x="1242527" y="402974"/>
              </a:lnTo>
              <a:lnTo>
                <a:pt x="1242527" y="591329"/>
              </a:lnTo>
            </a:path>
          </a:pathLst>
        </a:custGeom>
        <a:noFill/>
        <a:ln w="15875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FE3DCA-0348-5040-80B9-AD8DCCBF6B10}">
      <dsp:nvSpPr>
        <dsp:cNvPr id="0" name=""/>
        <dsp:cNvSpPr/>
      </dsp:nvSpPr>
      <dsp:spPr>
        <a:xfrm>
          <a:off x="1019460" y="3778239"/>
          <a:ext cx="1242527" cy="591329"/>
        </a:xfrm>
        <a:custGeom>
          <a:avLst/>
          <a:gdLst/>
          <a:ahLst/>
          <a:cxnLst/>
          <a:rect l="0" t="0" r="0" b="0"/>
          <a:pathLst>
            <a:path>
              <a:moveTo>
                <a:pt x="1242527" y="0"/>
              </a:moveTo>
              <a:lnTo>
                <a:pt x="1242527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15875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84272D-943D-E340-B0AA-4C51C3E34D90}">
      <dsp:nvSpPr>
        <dsp:cNvPr id="0" name=""/>
        <dsp:cNvSpPr/>
      </dsp:nvSpPr>
      <dsp:spPr>
        <a:xfrm>
          <a:off x="2261987" y="1895811"/>
          <a:ext cx="2485054" cy="591329"/>
        </a:xfrm>
        <a:custGeom>
          <a:avLst/>
          <a:gdLst/>
          <a:ahLst/>
          <a:cxnLst/>
          <a:rect l="0" t="0" r="0" b="0"/>
          <a:pathLst>
            <a:path>
              <a:moveTo>
                <a:pt x="2485054" y="0"/>
              </a:moveTo>
              <a:lnTo>
                <a:pt x="2485054" y="402974"/>
              </a:lnTo>
              <a:lnTo>
                <a:pt x="0" y="402974"/>
              </a:lnTo>
              <a:lnTo>
                <a:pt x="0" y="591329"/>
              </a:lnTo>
            </a:path>
          </a:pathLst>
        </a:custGeom>
        <a:noFill/>
        <a:ln w="38100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41228-FCB3-AF40-9923-EB2C1AB2E896}">
      <dsp:nvSpPr>
        <dsp:cNvPr id="0" name=""/>
        <dsp:cNvSpPr/>
      </dsp:nvSpPr>
      <dsp:spPr>
        <a:xfrm>
          <a:off x="3730428" y="604712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3B1A6-8EC5-944F-ABDD-5E581360BBA2}">
      <dsp:nvSpPr>
        <dsp:cNvPr id="0" name=""/>
        <dsp:cNvSpPr/>
      </dsp:nvSpPr>
      <dsp:spPr>
        <a:xfrm>
          <a:off x="3956342" y="819330"/>
          <a:ext cx="2033226" cy="1291098"/>
        </a:xfrm>
        <a:prstGeom prst="roundRect">
          <a:avLst>
            <a:gd name="adj" fmla="val 10000"/>
          </a:avLst>
        </a:prstGeom>
        <a:solidFill>
          <a:srgbClr val="008BD7">
            <a:alpha val="90000"/>
          </a:srgbClr>
        </a:solidFill>
        <a:ln w="15875" cap="flat" cmpd="sng" algn="ctr">
          <a:solidFill>
            <a:srgbClr val="008BD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rgbClr val="FFFFFF"/>
              </a:solidFill>
            </a:rPr>
            <a:t>NHL</a:t>
          </a:r>
        </a:p>
      </dsp:txBody>
      <dsp:txXfrm>
        <a:off x="3994157" y="857145"/>
        <a:ext cx="1957596" cy="1215468"/>
      </dsp:txXfrm>
    </dsp:sp>
    <dsp:sp modelId="{0363B02B-7C21-BB48-B23D-E5B9979645C9}">
      <dsp:nvSpPr>
        <dsp:cNvPr id="0" name=""/>
        <dsp:cNvSpPr/>
      </dsp:nvSpPr>
      <dsp:spPr>
        <a:xfrm>
          <a:off x="1245374" y="2487141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850AD-538B-E54F-9EBA-01BA6C730CBC}">
      <dsp:nvSpPr>
        <dsp:cNvPr id="0" name=""/>
        <dsp:cNvSpPr/>
      </dsp:nvSpPr>
      <dsp:spPr>
        <a:xfrm>
          <a:off x="1471288" y="2701759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i="1" kern="1200" dirty="0"/>
            <a:t>z B-bb.</a:t>
          </a:r>
        </a:p>
      </dsp:txBody>
      <dsp:txXfrm>
        <a:off x="1509103" y="2739574"/>
        <a:ext cx="1957596" cy="1215468"/>
      </dsp:txXfrm>
    </dsp:sp>
    <dsp:sp modelId="{6E54D952-43EA-454B-A3AF-7AE021564C28}">
      <dsp:nvSpPr>
        <dsp:cNvPr id="0" name=""/>
        <dsp:cNvSpPr/>
      </dsp:nvSpPr>
      <dsp:spPr>
        <a:xfrm>
          <a:off x="2847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6E1B8E-6039-7140-A47D-C7EF9ED7CE92}">
      <dsp:nvSpPr>
        <dsp:cNvPr id="0" name=""/>
        <dsp:cNvSpPr/>
      </dsp:nvSpPr>
      <dsp:spPr>
        <a:xfrm>
          <a:off x="228761" y="4584187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z </a:t>
          </a:r>
          <a:r>
            <a:rPr lang="en-US" sz="2000" kern="1200" dirty="0" err="1"/>
            <a:t>prekurzorových</a:t>
          </a:r>
          <a:r>
            <a:rPr lang="en-US" sz="2000" kern="1200" dirty="0"/>
            <a:t> bb.</a:t>
          </a:r>
        </a:p>
      </dsp:txBody>
      <dsp:txXfrm>
        <a:off x="266576" y="4622002"/>
        <a:ext cx="1957596" cy="1215468"/>
      </dsp:txXfrm>
    </dsp:sp>
    <dsp:sp modelId="{F3F642D9-C0EA-4B45-9786-C1AC8B17219E}">
      <dsp:nvSpPr>
        <dsp:cNvPr id="0" name=""/>
        <dsp:cNvSpPr/>
      </dsp:nvSpPr>
      <dsp:spPr>
        <a:xfrm>
          <a:off x="2487901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416F3A-0A26-C54D-B8EA-5798A554AC27}">
      <dsp:nvSpPr>
        <dsp:cNvPr id="0" name=""/>
        <dsp:cNvSpPr/>
      </dsp:nvSpPr>
      <dsp:spPr>
        <a:xfrm>
          <a:off x="2713815" y="4584187"/>
          <a:ext cx="2033226" cy="1291098"/>
        </a:xfrm>
        <a:prstGeom prst="roundRect">
          <a:avLst>
            <a:gd name="adj" fmla="val 10000"/>
          </a:avLst>
        </a:prstGeom>
        <a:solidFill>
          <a:srgbClr val="CCFFCC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z </a:t>
          </a:r>
          <a:r>
            <a:rPr lang="en-US" sz="2200" kern="1200" dirty="0" err="1"/>
            <a:t>periferních</a:t>
          </a:r>
          <a:r>
            <a:rPr lang="en-US" sz="2200" kern="1200" dirty="0"/>
            <a:t> bb.</a:t>
          </a:r>
        </a:p>
      </dsp:txBody>
      <dsp:txXfrm>
        <a:off x="2751630" y="4622002"/>
        <a:ext cx="1957596" cy="1215468"/>
      </dsp:txXfrm>
    </dsp:sp>
    <dsp:sp modelId="{A6734EBB-73E6-BF4E-9D8A-00C952C03692}">
      <dsp:nvSpPr>
        <dsp:cNvPr id="0" name=""/>
        <dsp:cNvSpPr/>
      </dsp:nvSpPr>
      <dsp:spPr>
        <a:xfrm>
          <a:off x="6215483" y="2487141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214423-111A-B647-A6D3-CFA7FE1B7C60}">
      <dsp:nvSpPr>
        <dsp:cNvPr id="0" name=""/>
        <dsp:cNvSpPr/>
      </dsp:nvSpPr>
      <dsp:spPr>
        <a:xfrm>
          <a:off x="6441397" y="2701759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i="1" kern="1200" dirty="0"/>
            <a:t>z T-bb.</a:t>
          </a:r>
        </a:p>
      </dsp:txBody>
      <dsp:txXfrm>
        <a:off x="6479212" y="2739574"/>
        <a:ext cx="1957596" cy="1215468"/>
      </dsp:txXfrm>
    </dsp:sp>
    <dsp:sp modelId="{4939D0B0-090C-CE46-8E4F-0C9D424266D0}">
      <dsp:nvSpPr>
        <dsp:cNvPr id="0" name=""/>
        <dsp:cNvSpPr/>
      </dsp:nvSpPr>
      <dsp:spPr>
        <a:xfrm>
          <a:off x="4972956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620FE0-E183-974F-B021-5D3B7781CAF6}">
      <dsp:nvSpPr>
        <dsp:cNvPr id="0" name=""/>
        <dsp:cNvSpPr/>
      </dsp:nvSpPr>
      <dsp:spPr>
        <a:xfrm>
          <a:off x="5198870" y="4584187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z </a:t>
          </a:r>
          <a:r>
            <a:rPr lang="en-US" sz="2200" kern="1200" dirty="0" err="1"/>
            <a:t>prekurzorových</a:t>
          </a:r>
          <a:r>
            <a:rPr lang="en-US" sz="2200" kern="1200" dirty="0"/>
            <a:t> bb.</a:t>
          </a:r>
        </a:p>
      </dsp:txBody>
      <dsp:txXfrm>
        <a:off x="5236685" y="4622002"/>
        <a:ext cx="1957596" cy="1215468"/>
      </dsp:txXfrm>
    </dsp:sp>
    <dsp:sp modelId="{9879F1C6-3515-3C4E-8BA4-DED8C839DDE7}">
      <dsp:nvSpPr>
        <dsp:cNvPr id="0" name=""/>
        <dsp:cNvSpPr/>
      </dsp:nvSpPr>
      <dsp:spPr>
        <a:xfrm>
          <a:off x="7458010" y="4369569"/>
          <a:ext cx="2033226" cy="12910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D45D0C-2801-C846-B57A-89EC4CEDFDAA}">
      <dsp:nvSpPr>
        <dsp:cNvPr id="0" name=""/>
        <dsp:cNvSpPr/>
      </dsp:nvSpPr>
      <dsp:spPr>
        <a:xfrm>
          <a:off x="7683924" y="4584187"/>
          <a:ext cx="2033226" cy="1291098"/>
        </a:xfrm>
        <a:prstGeom prst="roundRect">
          <a:avLst>
            <a:gd name="adj" fmla="val 10000"/>
          </a:avLst>
        </a:prstGeom>
        <a:solidFill>
          <a:srgbClr val="B3B3B3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z </a:t>
          </a:r>
          <a:r>
            <a:rPr lang="en-US" sz="2200" kern="1200" dirty="0" err="1"/>
            <a:t>periferních</a:t>
          </a:r>
          <a:r>
            <a:rPr lang="en-US" sz="2200" kern="1200" dirty="0"/>
            <a:t> bb</a:t>
          </a:r>
        </a:p>
      </dsp:txBody>
      <dsp:txXfrm>
        <a:off x="7721739" y="4622002"/>
        <a:ext cx="1957596" cy="12154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23974-8790-6744-AD5D-B9CDF0A46718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C8783-967B-4747-8AB9-FCF6EFCC07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86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69CB8-F204-4D06-B913-C5A26A89888A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6E300-0A13-4A81-945A-7333C271A069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71962-1EA4-46E7-BCB0-F36CE46D1A59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B376-B19C-488D-ABEB-03C7E6E9E3E0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F077B-A50F-4D64-8574-E2D6A98A5553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E2A62-1983-43A1-A163-D8AA46534C80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F3E3B-34E3-4345-B2A1-994B83598A9C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16C96-82A1-4D77-8ADA-627AC6FE3D65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02C1E-28F2-47E9-802D-339E64E2F920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4271A48-F18A-45B3-BC05-1E27DA3F88AF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47F8-9654-4282-85D2-65F41AAE7A75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DC5B261-8843-42D1-AAFC-05E20E2D9B97}" type="datetimeFigureOut">
              <a:rPr lang="en-US" dirty="0"/>
              <a:t>12/14/2023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kostní dřeně</a:t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Patologie lymfatických uzlin</a:t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Hematoonkologické</a:t>
            </a: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malignity</a:t>
            </a:r>
            <a:b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40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33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myeloidní řady</a:t>
            </a:r>
            <a:b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	</a:t>
            </a:r>
            <a:r>
              <a:rPr lang="cs-CZ" sz="24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8BD7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Wingdings"/>
                <a:ea typeface="Wingdings"/>
                <a:cs typeface="Wingdings"/>
                <a:sym typeface="Wingdings"/>
              </a:rPr>
              <a:t> </a:t>
            </a:r>
            <a:r>
              <a:rPr lang="cs-CZ" sz="3200" b="1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009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nádory lymfoidní řady</a:t>
            </a:r>
            <a:endParaRPr lang="cs-CZ" sz="4000" b="1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33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111" y="73535"/>
            <a:ext cx="3134667" cy="396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726053589"/>
      </p:ext>
    </p:extLst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>
                <a:solidFill>
                  <a:srgbClr val="008BD7"/>
                </a:solidFill>
                <a:latin typeface="Garamond" charset="0"/>
              </a:rPr>
              <a:t>A</a:t>
            </a:r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granulocytóza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>
                <a:solidFill>
                  <a:schemeClr val="tx1"/>
                </a:solidFill>
                <a:latin typeface="Garamond" charset="0"/>
              </a:rPr>
              <a:t>= absence </a:t>
            </a:r>
            <a:r>
              <a:rPr lang="cs-CZ" sz="4000" b="1" i="0" dirty="0" err="1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vrozená velmi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získaná (poléková, toxické látky)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>
                <a:cs typeface="Arial" pitchFamily="34" charset="0"/>
              </a:rPr>
              <a:t>těžká </a:t>
            </a:r>
            <a:r>
              <a:rPr lang="cs-CZ" sz="2400" dirty="0" err="1">
                <a:cs typeface="Arial" pitchFamily="34" charset="0"/>
              </a:rPr>
              <a:t>neutropenie</a:t>
            </a:r>
            <a:r>
              <a:rPr lang="cs-CZ" sz="2400" dirty="0">
                <a:cs typeface="Arial" pitchFamily="34" charset="0"/>
              </a:rPr>
              <a:t> → těžké infekce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KD</a:t>
            </a:r>
            <a:r>
              <a:rPr lang="cs-CZ" sz="2400" dirty="0">
                <a:cs typeface="Arial" pitchFamily="34" charset="0"/>
              </a:rPr>
              <a:t>: mírná </a:t>
            </a:r>
            <a:r>
              <a:rPr lang="cs-CZ" sz="2400" dirty="0" err="1">
                <a:cs typeface="Arial" pitchFamily="34" charset="0"/>
              </a:rPr>
              <a:t>hypocelularita</a:t>
            </a:r>
            <a:r>
              <a:rPr lang="cs-CZ" sz="2400" dirty="0">
                <a:cs typeface="Arial" pitchFamily="34" charset="0"/>
              </a:rPr>
              <a:t>, zástava maturace myeloidních prekurzorů + většinou zvýšený počet monocytů, </a:t>
            </a:r>
            <a:r>
              <a:rPr lang="cs-CZ" sz="2400" dirty="0" err="1">
                <a:cs typeface="Arial" pitchFamily="34" charset="0"/>
              </a:rPr>
              <a:t>eo</a:t>
            </a:r>
            <a:r>
              <a:rPr lang="cs-CZ" sz="2400" dirty="0">
                <a:cs typeface="Arial" pitchFamily="34" charset="0"/>
              </a:rPr>
              <a:t>, </a:t>
            </a:r>
            <a:r>
              <a:rPr lang="cs-CZ" sz="2400" dirty="0" err="1">
                <a:cs typeface="Arial" pitchFamily="34" charset="0"/>
              </a:rPr>
              <a:t>plazmocytů</a:t>
            </a:r>
            <a:r>
              <a:rPr lang="cs-CZ" sz="2400" dirty="0">
                <a:cs typeface="Arial" pitchFamily="34" charset="0"/>
              </a:rPr>
              <a:t>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altLang="cs-CZ" sz="2400" b="1" dirty="0">
                <a:cs typeface="Arial" pitchFamily="34" charset="0"/>
              </a:rPr>
              <a:t>DÚ</a:t>
            </a:r>
            <a:r>
              <a:rPr lang="cs-CZ" altLang="cs-CZ" sz="2400" dirty="0">
                <a:cs typeface="Arial" pitchFamily="34" charset="0"/>
              </a:rPr>
              <a:t>: </a:t>
            </a:r>
            <a:r>
              <a:rPr lang="cs-CZ" altLang="cs-CZ" sz="2400" dirty="0"/>
              <a:t>nekrotizující ulcerózní gingivitida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tp</a:t>
            </a:r>
            <a:r>
              <a:rPr lang="cs-CZ" sz="2400" dirty="0">
                <a:cs typeface="Arial" pitchFamily="34" charset="0"/>
              </a:rPr>
              <a:t>.: </a:t>
            </a:r>
            <a:r>
              <a:rPr lang="cs-CZ" sz="2400" dirty="0" err="1">
                <a:cs typeface="Arial" pitchFamily="34" charset="0"/>
              </a:rPr>
              <a:t>granulocytární</a:t>
            </a:r>
            <a:r>
              <a:rPr lang="cs-CZ" sz="2400" dirty="0">
                <a:cs typeface="Arial" pitchFamily="34" charset="0"/>
              </a:rPr>
              <a:t> RF,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úmrtí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riziko malignit (solidních TU i MDS a AML)</a:t>
            </a:r>
          </a:p>
        </p:txBody>
      </p:sp>
    </p:spTree>
    <p:extLst>
      <p:ext uri="{BB962C8B-B14F-4D97-AF65-F5344CB8AC3E}">
        <p14:creationId xmlns:p14="http://schemas.microsoft.com/office/powerpoint/2010/main" val="3556734613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 err="1">
                <a:solidFill>
                  <a:srgbClr val="008BD7"/>
                </a:solidFill>
                <a:latin typeface="Garamond" charset="0"/>
              </a:rPr>
              <a:t>Neutropenie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>
                <a:solidFill>
                  <a:schemeClr val="tx1"/>
                </a:solidFill>
                <a:latin typeface="Garamond" charset="0"/>
              </a:rPr>
              <a:t>neutrofilů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vrozená vzácná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získaná (leukemie, infekce, poléková, toxické látky, záření…)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>
                <a:cs typeface="Arial" pitchFamily="34" charset="0"/>
              </a:rPr>
              <a:t>neutropenie</a:t>
            </a:r>
            <a:r>
              <a:rPr lang="cs-CZ" sz="2400" dirty="0">
                <a:cs typeface="Arial" pitchFamily="34" charset="0"/>
              </a:rPr>
              <a:t> → časté infekce (zejm. bakteriální)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odvisí od závažnosti </a:t>
            </a:r>
            <a:r>
              <a:rPr lang="cs-CZ" sz="2200" dirty="0" err="1">
                <a:cs typeface="Arial" pitchFamily="34" charset="0"/>
              </a:rPr>
              <a:t>neutropenie</a:t>
            </a:r>
            <a:r>
              <a:rPr lang="cs-CZ" sz="2200" dirty="0">
                <a:cs typeface="Arial" pitchFamily="34" charset="0"/>
              </a:rPr>
              <a:t> (…riziko sepse)</a:t>
            </a:r>
          </a:p>
        </p:txBody>
      </p:sp>
    </p:spTree>
    <p:extLst>
      <p:ext uri="{BB962C8B-B14F-4D97-AF65-F5344CB8AC3E}">
        <p14:creationId xmlns:p14="http://schemas.microsoft.com/office/powerpoint/2010/main" val="1994433130"/>
      </p:ext>
    </p:extLst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>
                <a:solidFill>
                  <a:srgbClr val="008BD7"/>
                </a:solidFill>
                <a:latin typeface="Garamond" charset="0"/>
              </a:rPr>
              <a:t>Trombocytopenie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</a:t>
            </a:r>
            <a:r>
              <a:rPr lang="cs-CZ" sz="4000" b="1" i="0" dirty="0">
                <a:solidFill>
                  <a:schemeClr val="tx1"/>
                </a:solidFill>
                <a:latin typeface="Garamond" charset="0"/>
              </a:rPr>
              <a:t>= snížení počtu </a:t>
            </a:r>
            <a:r>
              <a:rPr lang="cs-CZ" sz="4000" b="1" i="0" dirty="0" err="1">
                <a:solidFill>
                  <a:schemeClr val="tx1"/>
                </a:solidFill>
                <a:latin typeface="Garamond" charset="0"/>
              </a:rPr>
              <a:t>Plt</a:t>
            </a:r>
            <a:endParaRPr lang="cs-CZ" b="1" i="0" dirty="0">
              <a:solidFill>
                <a:schemeClr val="tx1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při snížené produkci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při zvýšené destrukci (HUS, ITP, TTP)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konsumpční </a:t>
            </a:r>
            <a:r>
              <a:rPr lang="cs-CZ" sz="2400" dirty="0" err="1">
                <a:cs typeface="Arial" pitchFamily="34" charset="0"/>
              </a:rPr>
              <a:t>koagulopatie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splenomegalie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dle závažnosti petechie, purpura, ekchymózy … hemoragický šok</a:t>
            </a:r>
          </a:p>
        </p:txBody>
      </p:sp>
    </p:spTree>
    <p:extLst>
      <p:ext uri="{BB962C8B-B14F-4D97-AF65-F5344CB8AC3E}">
        <p14:creationId xmlns:p14="http://schemas.microsoft.com/office/powerpoint/2010/main" val="578635032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b="1" dirty="0">
                <a:solidFill>
                  <a:srgbClr val="008BD7"/>
                </a:solidFill>
                <a:latin typeface="Garamond" charset="0"/>
              </a:rPr>
              <a:t>Megaloblastická anémie</a:t>
            </a:r>
            <a:endParaRPr lang="cs-CZ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7678844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při nedostatku vit. B12 či kyseliny listové (strava, malnutrice – autoimunitní gastritidy, záněty/resekce terminálního ilea)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>
                <a:cs typeface="Arial" pitchFamily="34" charset="0"/>
              </a:rPr>
              <a:t>makrocytární</a:t>
            </a:r>
            <a:r>
              <a:rPr lang="cs-CZ" sz="2400" dirty="0">
                <a:cs typeface="Arial" pitchFamily="34" charset="0"/>
              </a:rPr>
              <a:t> anémie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KD</a:t>
            </a:r>
            <a:r>
              <a:rPr lang="cs-CZ" sz="2400" dirty="0">
                <a:cs typeface="Arial" pitchFamily="34" charset="0"/>
              </a:rPr>
              <a:t>: megaloblasty, rychlejší destrukce </a:t>
            </a:r>
            <a:r>
              <a:rPr lang="cs-CZ" sz="2400" dirty="0" err="1">
                <a:cs typeface="Arial" pitchFamily="34" charset="0"/>
              </a:rPr>
              <a:t>ery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+průjmy, neuropatie, trombofilie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tp</a:t>
            </a:r>
            <a:r>
              <a:rPr lang="cs-CZ" sz="2400" dirty="0">
                <a:cs typeface="Arial" pitchFamily="34" charset="0"/>
              </a:rPr>
              <a:t>.: </a:t>
            </a:r>
            <a:r>
              <a:rPr lang="cs-CZ" sz="2400" dirty="0" err="1">
                <a:cs typeface="Arial" pitchFamily="34" charset="0"/>
              </a:rPr>
              <a:t>suplementace</a:t>
            </a:r>
            <a:r>
              <a:rPr lang="cs-CZ" sz="2400" dirty="0">
                <a:cs typeface="Arial" pitchFamily="34" charset="0"/>
              </a:rPr>
              <a:t> vit. B12/</a:t>
            </a:r>
            <a:r>
              <a:rPr lang="cs-CZ" sz="2400" dirty="0" err="1">
                <a:cs typeface="Arial" pitchFamily="34" charset="0"/>
              </a:rPr>
              <a:t>folátu</a:t>
            </a:r>
            <a:endParaRPr lang="cs-CZ" sz="2400" dirty="0"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34"/>
          <a:stretch/>
        </p:blipFill>
        <p:spPr>
          <a:xfrm>
            <a:off x="8902104" y="60783"/>
            <a:ext cx="3195000" cy="2327635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2794"/>
          <a:stretch/>
        </p:blipFill>
        <p:spPr>
          <a:xfrm>
            <a:off x="8902104" y="2471414"/>
            <a:ext cx="3195000" cy="27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76" y="4795795"/>
            <a:ext cx="2920320" cy="1872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18" y="4147795"/>
            <a:ext cx="3154106" cy="252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198748760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215477"/>
              </p:ext>
            </p:extLst>
          </p:nvPr>
        </p:nvGraphicFramePr>
        <p:xfrm>
          <a:off x="1105569" y="1824790"/>
          <a:ext cx="8832515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3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0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8137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b="1" dirty="0">
                          <a:solidFill>
                            <a:schemeClr val="bg1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LEUKÉMIE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800" dirty="0"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LYMFOMY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postižené orgány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KD </a:t>
                      </a:r>
                      <a:r>
                        <a:rPr lang="cs-CZ" sz="2000" dirty="0"/>
                        <a:t>→ do periferní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LU</a:t>
                      </a:r>
                      <a:r>
                        <a:rPr lang="cs-CZ" sz="2000" dirty="0"/>
                        <a:t>, i </a:t>
                      </a:r>
                      <a:r>
                        <a:rPr lang="cs-CZ" sz="2000" dirty="0" err="1"/>
                        <a:t>extranodálně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000" dirty="0"/>
                        <a:t>makroskopicky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/>
                        <a:t>KD většinou překrvená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cs-CZ" sz="2000" dirty="0"/>
                        <a:t>periferní</a:t>
                      </a:r>
                      <a:r>
                        <a:rPr lang="cs-CZ" sz="2000" baseline="0" dirty="0"/>
                        <a:t> </a:t>
                      </a:r>
                      <a:r>
                        <a:rPr lang="cs-CZ" sz="2000" b="1" baseline="0" dirty="0"/>
                        <a:t>orgány difúzně zvětšené</a:t>
                      </a:r>
                      <a:endParaRPr lang="cs-CZ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b="0" u="none" dirty="0">
                          <a:solidFill>
                            <a:schemeClr val="tx1"/>
                          </a:solidFill>
                          <a:latin typeface="Calibri" charset="0"/>
                        </a:rPr>
                        <a:t>nádorová masa</a:t>
                      </a:r>
                      <a:r>
                        <a:rPr lang="cs-CZ" sz="2000" b="0" u="none" baseline="0" dirty="0">
                          <a:solidFill>
                            <a:schemeClr val="tx1"/>
                          </a:solidFill>
                          <a:latin typeface="Calibri" charset="0"/>
                        </a:rPr>
                        <a:t> (≈ </a:t>
                      </a:r>
                      <a:r>
                        <a:rPr lang="cs-CZ" sz="2000" b="1" u="none" baseline="0" dirty="0">
                          <a:solidFill>
                            <a:schemeClr val="tx1"/>
                          </a:solidFill>
                          <a:latin typeface="Calibri" charset="0"/>
                        </a:rPr>
                        <a:t>tumor</a:t>
                      </a:r>
                      <a:r>
                        <a:rPr lang="cs-CZ" sz="2000" b="0" u="none" baseline="0" dirty="0">
                          <a:solidFill>
                            <a:schemeClr val="tx1"/>
                          </a:solidFill>
                          <a:latin typeface="Calibri" charset="0"/>
                        </a:rPr>
                        <a:t>)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latin typeface="Calibri" charset="0"/>
                        </a:rPr>
                        <a:t> </a:t>
                      </a:r>
                      <a:endParaRPr lang="cs-CZ" sz="2000" b="0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mohou tvořit solidní 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mohou </a:t>
                      </a:r>
                      <a:r>
                        <a:rPr lang="cs-CZ" sz="2000" dirty="0" err="1"/>
                        <a:t>leukemizovat</a:t>
                      </a:r>
                      <a:r>
                        <a:rPr lang="cs-CZ" sz="2000" dirty="0"/>
                        <a:t> (známka progrese)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2000" b="1" dirty="0">
                        <a:solidFill>
                          <a:schemeClr val="tx1"/>
                        </a:solidFill>
                        <a:latin typeface="Times New Roman" charset="0"/>
                      </a:endParaRPr>
                    </a:p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latin typeface="Times New Roman" charset="0"/>
                        </a:rPr>
                        <a:t>jedná se o tutéž jednotku s variabilní klinickou prezentací</a:t>
                      </a:r>
                      <a:endParaRPr lang="cs-CZ" sz="1900" b="1" dirty="0">
                        <a:solidFill>
                          <a:schemeClr val="tx1"/>
                        </a:solidFill>
                        <a:latin typeface="Calibri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Pravá složená závorka 2"/>
          <p:cNvSpPr/>
          <p:nvPr/>
        </p:nvSpPr>
        <p:spPr>
          <a:xfrm rot="5400000">
            <a:off x="6274468" y="3196391"/>
            <a:ext cx="421106" cy="2875548"/>
          </a:xfrm>
          <a:prstGeom prst="rightBrace">
            <a:avLst>
              <a:gd name="adj1" fmla="val 54287"/>
              <a:gd name="adj2" fmla="val 5000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84679"/>
      </p:ext>
    </p:extLst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cs-CZ" i="0" dirty="0" err="1">
                <a:solidFill>
                  <a:srgbClr val="FF3300"/>
                </a:solidFill>
                <a:latin typeface="Garamond" charset="0"/>
              </a:rPr>
              <a:t>Hematoonkologické</a:t>
            </a:r>
            <a:r>
              <a:rPr lang="cs-CZ" i="0" dirty="0">
                <a:solidFill>
                  <a:srgbClr val="FF3300"/>
                </a:solidFill>
                <a:latin typeface="Garamond" charset="0"/>
              </a:rPr>
              <a:t> choroby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charset="2"/>
              <a:buChar char="Ø"/>
            </a:pPr>
            <a:r>
              <a:rPr lang="cs-CZ" sz="2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Myeloidní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z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., které jsou normálně zdrojem formovaných krevních elementů (granulocytů,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destiček)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Akutní myeloidní leukémie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Chronické myeloproliferativní choroby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Myelodysplastický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342900" indent="-342900" eaLnBrk="1" hangingPunct="1"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Lymfoidní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Non-</a:t>
            </a: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hodgkinské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lymfomy </a:t>
            </a:r>
          </a:p>
          <a:p>
            <a:pPr marL="1143000" lvl="2" indent="-228600" eaLnBrk="1" hangingPunct="1">
              <a:buFontTx/>
              <a:buChar char="•"/>
            </a:pPr>
            <a:r>
              <a:rPr lang="cs-CZ" sz="18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Hodgkinův</a:t>
            </a:r>
            <a:r>
              <a:rPr lang="cs-CZ" sz="1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</a:t>
            </a:r>
          </a:p>
          <a:p>
            <a:pPr marL="1143000" lvl="2" indent="-228600" eaLnBrk="1" hangingPunct="1">
              <a:buFontTx/>
              <a:buNone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eaLnBrk="1" hangingPunct="1">
              <a:buFont typeface="Wingdings" charset="2"/>
              <a:buChar char="Ø"/>
            </a:pPr>
            <a:r>
              <a:rPr lang="cs-CZ" sz="2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2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200" b="1" dirty="0" err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neoplázie</a:t>
            </a:r>
            <a:endParaRPr lang="cs-CZ" sz="2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299858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800" i="0" dirty="0">
                <a:latin typeface="Garamond" charset="0"/>
              </a:rPr>
              <a:t>Etiopatogeneze leukémií, lymfomů</a:t>
            </a:r>
          </a:p>
        </p:txBody>
      </p:sp>
      <p:sp>
        <p:nvSpPr>
          <p:cNvPr id="8195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???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endParaRPr lang="cs-CZ" sz="8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hereditární syndromy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syndromy s vrozenou genetickou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instabilitou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Bloomův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ataxia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teleangiectasia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…)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Downův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sy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NF typ I…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onkogenní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viry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>
                <a:latin typeface="Arial" pitchFamily="34" charset="0"/>
                <a:cs typeface="Arial" pitchFamily="34" charset="0"/>
              </a:rPr>
              <a:t>HTLV-1, EBV, HSV-8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chronická stimulace imunitního systému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, gluten-senzitivní 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enteropatie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b="1" i="1" dirty="0" err="1">
                <a:latin typeface="Arial" pitchFamily="34" charset="0"/>
                <a:cs typeface="Arial" pitchFamily="34" charset="0"/>
              </a:rPr>
              <a:t>celiakie</a:t>
            </a:r>
            <a:r>
              <a:rPr lang="cs-CZ" sz="1800" b="1" i="1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2" indent="-342900" eaLnBrk="1" hangingPunct="1">
              <a:lnSpc>
                <a:spcPct val="90000"/>
              </a:lnSpc>
              <a:buFontTx/>
              <a:buChar char="•"/>
            </a:pPr>
            <a:endParaRPr lang="cs-CZ" sz="800" b="1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iatrogenní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příčiny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radioterapie, chemoterapie</a:t>
            </a:r>
          </a:p>
          <a:p>
            <a:pPr marL="742950" lvl="1" indent="-285750" eaLnBrk="1" hangingPunct="1">
              <a:lnSpc>
                <a:spcPct val="90000"/>
              </a:lnSpc>
              <a:buFontTx/>
              <a:buChar char="•"/>
            </a:pP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kouření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812515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MYELOIDNÍ 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2" name="Nadpis 10"/>
          <p:cNvSpPr>
            <a:spLocks/>
          </p:cNvSpPr>
          <p:nvPr/>
        </p:nvSpPr>
        <p:spPr bwMode="auto">
          <a:xfrm>
            <a:off x="985709" y="2553103"/>
            <a:ext cx="11068071" cy="80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 eaLnBrk="1" hangingPunct="1">
              <a:lnSpc>
                <a:spcPct val="120000"/>
              </a:lnSpc>
            </a:pPr>
            <a:r>
              <a:rPr lang="cs-CZ" sz="2000" dirty="0">
                <a:latin typeface="Arial" charset="0"/>
              </a:rPr>
              <a:t>vychází z </a:t>
            </a:r>
            <a:r>
              <a:rPr lang="cs-CZ" sz="2000" dirty="0" err="1">
                <a:latin typeface="Arial" charset="0"/>
              </a:rPr>
              <a:t>HSCs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cs typeface="Arial" charset="0"/>
              </a:rPr>
              <a:t>→ monoklonální proliferace nádorových </a:t>
            </a:r>
            <a:r>
              <a:rPr lang="cs-CZ" sz="2000" dirty="0" err="1">
                <a:latin typeface="Arial" charset="0"/>
                <a:cs typeface="Arial" charset="0"/>
              </a:rPr>
              <a:t>bb</a:t>
            </a:r>
            <a:r>
              <a:rPr lang="cs-CZ" sz="2000" dirty="0">
                <a:latin typeface="Arial" charset="0"/>
                <a:cs typeface="Arial" charset="0"/>
              </a:rPr>
              <a:t>. (</a:t>
            </a:r>
            <a:r>
              <a:rPr lang="cs-CZ" sz="2000" dirty="0" err="1">
                <a:latin typeface="Arial" charset="0"/>
                <a:cs typeface="Arial" charset="0"/>
              </a:rPr>
              <a:t>progenitorových</a:t>
            </a:r>
            <a:r>
              <a:rPr lang="cs-CZ" sz="2000" dirty="0">
                <a:latin typeface="Arial" charset="0"/>
                <a:cs typeface="Arial" charset="0"/>
              </a:rPr>
              <a:t> či </a:t>
            </a:r>
            <a:r>
              <a:rPr lang="cs-CZ" sz="2000" dirty="0" err="1">
                <a:latin typeface="Arial" charset="0"/>
                <a:cs typeface="Arial" charset="0"/>
              </a:rPr>
              <a:t>prekurzorových</a:t>
            </a:r>
            <a:r>
              <a:rPr lang="cs-CZ" sz="2000" dirty="0">
                <a:latin typeface="Arial" charset="0"/>
                <a:cs typeface="Arial" charset="0"/>
              </a:rPr>
              <a:t>) nahradí normální buňky KD</a:t>
            </a:r>
            <a:endParaRPr lang="cs-CZ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76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Myelodysplastický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syndrom 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(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MDS</a:t>
            </a:r>
            <a:r>
              <a:rPr lang="cs-CZ" sz="2400" dirty="0">
                <a:solidFill>
                  <a:srgbClr val="008BD7"/>
                </a:solidFill>
                <a:latin typeface="Arial" charset="0"/>
              </a:rPr>
              <a:t>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Akutní myeloidní leukémie </a:t>
            </a:r>
            <a:r>
              <a:rPr lang="cs-CZ" sz="2400" i="1" dirty="0">
                <a:solidFill>
                  <a:srgbClr val="008BD7"/>
                </a:solidFill>
                <a:latin typeface="Arial" charset="0"/>
              </a:rPr>
              <a:t>(AML)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b="1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Myeloproliferativní onemocnění</a:t>
            </a:r>
          </a:p>
        </p:txBody>
      </p:sp>
    </p:spTree>
    <p:extLst>
      <p:ext uri="{BB962C8B-B14F-4D97-AF65-F5344CB8AC3E}">
        <p14:creationId xmlns:p14="http://schemas.microsoft.com/office/powerpoint/2010/main" val="4294794732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MDS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KD: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/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normocelulární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periferní krev: </a:t>
            </a:r>
            <a:r>
              <a:rPr lang="cs-CZ" sz="2400" i="1" dirty="0" err="1">
                <a:latin typeface="Arial" pitchFamily="34" charset="0"/>
                <a:cs typeface="Arial" pitchFamily="34" charset="0"/>
              </a:rPr>
              <a:t>cytopenie</a:t>
            </a:r>
            <a:r>
              <a:rPr lang="cs-CZ" sz="2400" i="1" dirty="0">
                <a:latin typeface="Arial" pitchFamily="34" charset="0"/>
                <a:cs typeface="Arial" pitchFamily="34" charset="0"/>
              </a:rPr>
              <a:t> 1 / více řad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i="1" dirty="0">
                <a:latin typeface="Arial" pitchFamily="34" charset="0"/>
                <a:cs typeface="Arial" pitchFamily="34" charset="0"/>
              </a:rPr>
              <a:t>riziko transformace do AML</a:t>
            </a:r>
          </a:p>
          <a:p>
            <a:pPr marL="742950" lvl="1" indent="-285750" eaLnBrk="1" hangingPunct="1">
              <a:lnSpc>
                <a:spcPct val="80000"/>
              </a:lnSpc>
              <a:buFont typeface="Times New Roman" charset="0"/>
              <a:buNone/>
            </a:pPr>
            <a:endParaRPr lang="cs-CZ" sz="10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u starších pacientů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většinou náhodný nález (únava, infekce, krvácivost…)</a:t>
            </a:r>
          </a:p>
          <a:p>
            <a:pPr marL="742950" lvl="1" indent="-285750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incidence 1-2/100 000 (u starých lidí cca 40/100 000!)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latin typeface="Arial" pitchFamily="34" charset="0"/>
                <a:cs typeface="Arial" pitchFamily="34" charset="0"/>
              </a:rPr>
              <a:t>tp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.: alogenní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exitus: v důsledku selhání KD či transformace do AML</a:t>
            </a:r>
          </a:p>
        </p:txBody>
      </p:sp>
    </p:spTree>
    <p:extLst>
      <p:ext uri="{BB962C8B-B14F-4D97-AF65-F5344CB8AC3E}">
        <p14:creationId xmlns:p14="http://schemas.microsoft.com/office/powerpoint/2010/main" val="1052656343"/>
      </p:ext>
    </p:extLst>
  </p:cSld>
  <p:clrMapOvr>
    <a:masterClrMapping/>
  </p:clrMapOvr>
  <p:transition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AML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indent="-361950">
              <a:lnSpc>
                <a:spcPct val="80000"/>
              </a:lnSpc>
              <a:buFont typeface="Arial"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KD zaplavena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nádorovými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blasty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, které vyplavovány do periferní krve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 err="1">
                <a:latin typeface="Arial" pitchFamily="34" charset="0"/>
                <a:cs typeface="Arial" pitchFamily="34" charset="0"/>
              </a:rPr>
              <a:t>hiatus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1" dirty="0" err="1">
                <a:latin typeface="Arial" pitchFamily="34" charset="0"/>
                <a:cs typeface="Arial" pitchFamily="34" charset="0"/>
              </a:rPr>
              <a:t>leucemicus</a:t>
            </a: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leukemické infiltráty v KD, játrech, slezině, LU…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vzácně se AML projeví jako solidní tumor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granulocytární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sarkom)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endParaRPr lang="cs-CZ" sz="1000" b="0" i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v kterékoli věkové kategorii, častěji u 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dospělých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anémie (únava, bledost)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trombocytopenie (krvácivost) 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1800" i="0" dirty="0">
                <a:latin typeface="Arial" pitchFamily="34" charset="0"/>
                <a:cs typeface="Arial" pitchFamily="34" charset="0"/>
              </a:rPr>
              <a:t>leukopenie (bakteriální infekce, záněty v DÚ)</a:t>
            </a:r>
            <a:endParaRPr lang="cs-CZ" sz="18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000" b="1" dirty="0">
                <a:latin typeface="Arial" pitchFamily="34" charset="0"/>
                <a:cs typeface="Arial" pitchFamily="34" charset="0"/>
              </a:rPr>
              <a:t>obecně velmi špatná prognóza !</a:t>
            </a:r>
            <a:endParaRPr lang="cs-CZ" sz="20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A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1" t="2742" b="23718"/>
          <a:stretch/>
        </p:blipFill>
        <p:spPr>
          <a:xfrm>
            <a:off x="7937322" y="3446463"/>
            <a:ext cx="4254678" cy="332840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647239668"/>
      </p:ext>
    </p:extLst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PATOLOGIE KOSTNÍ DŘENĚ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4" name="Nadpis 10"/>
          <p:cNvSpPr txBox="1">
            <a:spLocks/>
          </p:cNvSpPr>
          <p:nvPr/>
        </p:nvSpPr>
        <p:spPr>
          <a:xfrm>
            <a:off x="903818" y="3610066"/>
            <a:ext cx="8540749" cy="1224401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hematopoéza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anémie</a:t>
            </a:r>
          </a:p>
          <a:p>
            <a:pPr marL="571500" indent="-5715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cs-CZ" sz="2400" dirty="0">
                <a:latin typeface="Verdana" charset="0"/>
              </a:rPr>
              <a:t>patologická </a:t>
            </a:r>
            <a:r>
              <a:rPr lang="cs-CZ" sz="2400" dirty="0" err="1">
                <a:latin typeface="Verdana" charset="0"/>
              </a:rPr>
              <a:t>hyperplázie</a:t>
            </a:r>
            <a:r>
              <a:rPr lang="cs-CZ" sz="2400" dirty="0">
                <a:latin typeface="Verdana" charset="0"/>
              </a:rPr>
              <a:t> KD</a:t>
            </a:r>
          </a:p>
        </p:txBody>
      </p:sp>
    </p:spTree>
    <p:extLst>
      <p:ext uri="{BB962C8B-B14F-4D97-AF65-F5344CB8AC3E}">
        <p14:creationId xmlns:p14="http://schemas.microsoft.com/office/powerpoint/2010/main" val="609557689"/>
      </p:ext>
    </p:extLst>
  </p:cSld>
  <p:clrMapOvr>
    <a:masterClrMapping/>
  </p:clrMapOvr>
  <p:transition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3"/>
            <a:ext cx="10058400" cy="4190019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myeloidní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progenitory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si udržují schopnost terminální diferenciace při zvýšené proliferaci</a:t>
            </a: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nádorových </a:t>
            </a:r>
            <a:r>
              <a:rPr lang="cs-CZ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zvýšená </a:t>
            </a:r>
            <a:r>
              <a:rPr lang="cs-CZ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tyrozinkinázová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aktivita</a:t>
            </a:r>
            <a:r>
              <a:rPr lang="cs-CZ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(= získaná genetická porucha)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tp</a:t>
            </a:r>
            <a:r>
              <a:rPr lang="cs-CZ" sz="1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.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 </a:t>
            </a:r>
            <a:endParaRPr lang="cs-CZ" sz="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 pitchFamily="34" charset="0"/>
                <a:cs typeface="Arial" pitchFamily="34" charset="0"/>
              </a:rPr>
              <a:t>nádorové buňky osídlují také sekundární hematopoetické orgány </a:t>
            </a:r>
            <a:r>
              <a:rPr lang="cs-CZ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Symbol" charset="0"/>
              </a:rPr>
              <a:t>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hepatosplenomegalie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1800" b="0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1800" b="0" dirty="0">
                <a:latin typeface="Arial" pitchFamily="34" charset="0"/>
                <a:cs typeface="Arial" pitchFamily="34" charset="0"/>
              </a:rPr>
              <a:t> hematopoéza</a:t>
            </a:r>
          </a:p>
          <a:p>
            <a:pPr marL="342900" lvl="1" indent="-342900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SzPct val="100000"/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chronicky probíhající choroby dospělého věku </a:t>
            </a:r>
            <a:r>
              <a:rPr lang="cs-CZ" dirty="0">
                <a:latin typeface="Arial" pitchFamily="34" charset="0"/>
                <a:cs typeface="Arial" pitchFamily="34" charset="0"/>
              </a:rPr>
              <a:t>→ postupná fibróza KD či progrese do AML</a:t>
            </a:r>
            <a:r>
              <a:rPr lang="cs-CZ" b="1" dirty="0">
                <a:latin typeface="Arial" pitchFamily="34" charset="0"/>
                <a:cs typeface="Arial" pitchFamily="34" charset="0"/>
              </a:rPr>
              <a:t> </a:t>
            </a: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b="1" dirty="0" err="1">
                <a:latin typeface="Arial" pitchFamily="34" charset="0"/>
                <a:cs typeface="Arial" pitchFamily="34" charset="0"/>
              </a:rPr>
              <a:t>tp</a:t>
            </a:r>
            <a:r>
              <a:rPr lang="cs-CZ" sz="1800" b="1" dirty="0">
                <a:latin typeface="Arial" pitchFamily="34" charset="0"/>
                <a:cs typeface="Arial" pitchFamily="34" charset="0"/>
              </a:rPr>
              <a:t>.: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nízké dávky CHT (zpomalující progresi)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inhibitory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tyrosinkináz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(viz. dále u CML)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venepunkce (u PV)</a:t>
            </a:r>
          </a:p>
          <a:p>
            <a:pPr marL="742950" lvl="1" indent="-285750">
              <a:lnSpc>
                <a:spcPct val="100000"/>
              </a:lnSpc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KD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96566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i="1" dirty="0">
                <a:solidFill>
                  <a:srgbClr val="008BD7"/>
                </a:solidFill>
                <a:latin typeface="Garamond" charset="0"/>
              </a:rPr>
              <a:t>Myeloproliferativní choroby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90600" lvl="1" indent="-533400" eaLnBrk="1" hangingPunct="1">
              <a:buFont typeface="Wingdings" charset="0"/>
              <a:buNone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myeloidní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Esenciální </a:t>
            </a: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trombocytémie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Polycythaemia</a:t>
            </a: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vera (rubra)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8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idiopatická myelofibróza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neutrofilní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eozinofilní leukémie</a:t>
            </a:r>
          </a:p>
          <a:p>
            <a:pPr marL="990600" lvl="1" indent="-533400" eaLnBrk="1" hangingPunct="1">
              <a:buFontTx/>
              <a:buAutoNum type="arabicPeriod"/>
            </a:pPr>
            <a:r>
              <a:rPr lang="cs-CZ" sz="20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Chronická myeloproliferativní choroba, neklasifikovatelná</a:t>
            </a:r>
          </a:p>
          <a:p>
            <a:pPr marL="609600" indent="-609600" eaLnBrk="1" hangingPunct="1"/>
            <a:endParaRPr lang="cs-CZ" sz="24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65671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1950" lvl="1" indent="-361950" eaLnBrk="1" hangingPunct="1">
              <a:lnSpc>
                <a:spcPct val="12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důsledku reciproční translokace t(9;22) vzniká na 22. chromozomu </a:t>
            </a:r>
            <a:r>
              <a:rPr lang="cs-CZ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BCR-ABL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fúzní gen = </a:t>
            </a:r>
            <a:r>
              <a:rPr lang="cs-CZ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Philadelphský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chromozom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.... chimérický protein BCR-ABL je </a:t>
            </a:r>
            <a:r>
              <a:rPr lang="cs-CZ" sz="20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tyrozinkináza</a:t>
            </a:r>
            <a:endParaRPr lang="cs-CZ" sz="105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klinické příznaky: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pomalá progrese (únava, slabost, hubnutí)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fáze akcelerace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Char char="•"/>
            </a:pP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blastický zvrat </a:t>
            </a:r>
            <a:r>
              <a:rPr lang="cs-CZ" sz="20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(~ AML, ALL)</a:t>
            </a:r>
            <a:endParaRPr lang="cs-CZ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tp</a:t>
            </a:r>
            <a:r>
              <a:rPr lang="cs-CZ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.: 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Imatinib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mesylát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(inhibitor BCR-ABL </a:t>
            </a:r>
            <a:r>
              <a:rPr lang="cs-CZ" sz="2000" b="0" i="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tyrozinkinázy</a:t>
            </a: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 eaLnBrk="1" hangingPunct="1">
              <a:lnSpc>
                <a:spcPct val="80000"/>
              </a:lnSpc>
            </a:pPr>
            <a:r>
              <a:rPr lang="cs-CZ" sz="2000" b="0" i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alogenní transplantace KD</a:t>
            </a:r>
          </a:p>
        </p:txBody>
      </p:sp>
      <p:pic>
        <p:nvPicPr>
          <p:cNvPr id="5" name="Picture 6" descr="translokac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09" b="3556"/>
          <a:stretch/>
        </p:blipFill>
        <p:spPr>
          <a:xfrm>
            <a:off x="7477504" y="2695073"/>
            <a:ext cx="4466797" cy="3764668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532748377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CML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85302" cy="4023360"/>
          </a:xfrm>
        </p:spPr>
        <p:txBody>
          <a:bodyPr>
            <a:normAutofit fontScale="77500" lnSpcReduction="2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starší dospělí 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(nejvíce ve 4. – 5. dekádě)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hypercelulární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KD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2000" b="0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granulocytárních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megakaryocytárních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prekurzorů</a:t>
            </a:r>
          </a:p>
          <a:p>
            <a:pPr marL="742950" lvl="1" indent="-285750" eaLnBrk="1" hangingPunct="1">
              <a:lnSpc>
                <a:spcPct val="80000"/>
              </a:lnSpc>
              <a:buFontTx/>
              <a:buNone/>
            </a:pPr>
            <a:endParaRPr lang="cs-CZ" sz="900" b="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masivní leukocytóza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2000" b="0" dirty="0">
                <a:latin typeface="Arial" pitchFamily="34" charset="0"/>
                <a:cs typeface="Arial" pitchFamily="34" charset="0"/>
              </a:rPr>
              <a:t>cirkulující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. jsou převážně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neutrofily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b="0" dirty="0" err="1">
                <a:latin typeface="Arial" pitchFamily="34" charset="0"/>
                <a:cs typeface="Arial" pitchFamily="34" charset="0"/>
              </a:rPr>
              <a:t>metamyelocyty</a:t>
            </a:r>
            <a:r>
              <a:rPr lang="cs-CZ" sz="2000" b="0" dirty="0">
                <a:latin typeface="Arial" pitchFamily="34" charset="0"/>
                <a:cs typeface="Arial" pitchFamily="34" charset="0"/>
              </a:rPr>
              <a:t> a myelocyty, myeloblastů je &lt;5 %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extrémní splenomegalie</a:t>
            </a:r>
            <a:r>
              <a:rPr lang="cs-CZ" sz="2400" dirty="0">
                <a:latin typeface="Arial" pitchFamily="34" charset="0"/>
                <a:cs typeface="Arial" pitchFamily="34" charset="0"/>
              </a:rPr>
              <a:t> (slezina až 20 kg!)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2400" b="1" dirty="0" err="1">
                <a:latin typeface="Arial" pitchFamily="34" charset="0"/>
                <a:cs typeface="Arial" pitchFamily="34" charset="0"/>
              </a:rPr>
              <a:t>extramedulární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 hematopoéza, v játrech infiltráty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intralobulárně</a:t>
            </a:r>
            <a:r>
              <a:rPr lang="cs-CZ" sz="24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dilatovaných sinusech)</a:t>
            </a:r>
            <a:endParaRPr lang="cs-CZ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6" descr="CML nátě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b="6130"/>
          <a:stretch/>
        </p:blipFill>
        <p:spPr>
          <a:xfrm>
            <a:off x="8895446" y="32847"/>
            <a:ext cx="3274658" cy="302082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Obrázek 4" descr="CM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18563" r="11104"/>
          <a:stretch/>
        </p:blipFill>
        <p:spPr bwMode="auto">
          <a:xfrm>
            <a:off x="7827842" y="3153229"/>
            <a:ext cx="4342262" cy="3626596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132867"/>
      </p:ext>
    </p:extLst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NÁDORY LYMFOIDNÍ ŘADY</a:t>
            </a:r>
            <a:endParaRPr lang="cs-CZ" sz="3600" b="1" dirty="0">
              <a:latin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6270" y="3536435"/>
            <a:ext cx="9678059" cy="1095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Non-</a:t>
            </a: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hodgkinské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lymfomy (NHL)</a:t>
            </a: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endParaRPr lang="cs-CZ" sz="2400" dirty="0">
              <a:solidFill>
                <a:srgbClr val="008BD7"/>
              </a:solidFill>
              <a:latin typeface="Arial" charset="0"/>
            </a:endParaRPr>
          </a:p>
          <a:p>
            <a:pPr marL="609600" indent="-609600">
              <a:lnSpc>
                <a:spcPct val="90000"/>
              </a:lnSpc>
              <a:buFontTx/>
              <a:buAutoNum type="arabicPeriod"/>
            </a:pPr>
            <a:r>
              <a:rPr lang="cs-CZ" sz="2400" b="1" dirty="0" err="1">
                <a:solidFill>
                  <a:srgbClr val="008BD7"/>
                </a:solidFill>
                <a:latin typeface="Arial" charset="0"/>
              </a:rPr>
              <a:t>Hodgkinův</a:t>
            </a:r>
            <a:r>
              <a:rPr lang="cs-CZ" sz="2400" b="1" dirty="0">
                <a:solidFill>
                  <a:srgbClr val="008BD7"/>
                </a:solidFill>
                <a:latin typeface="Arial" charset="0"/>
              </a:rPr>
              <a:t> lymfom</a:t>
            </a:r>
            <a:endParaRPr lang="cs-CZ" sz="2400" i="1" dirty="0">
              <a:solidFill>
                <a:srgbClr val="008BD7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729443"/>
      </p:ext>
    </p:extLst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600200"/>
            <a:ext cx="8847138" cy="4525963"/>
          </a:xfrm>
        </p:spPr>
        <p:txBody>
          <a:bodyPr/>
          <a:lstStyle/>
          <a:p>
            <a:pPr marL="742950" lvl="1" indent="-285750" eaLnBrk="1" hangingPunct="1">
              <a:buFontTx/>
              <a:buNone/>
            </a:pPr>
            <a:endParaRPr lang="cs-CZ" sz="1000" b="0">
              <a:latin typeface="Calibri" charset="0"/>
            </a:endParaRPr>
          </a:p>
          <a:p>
            <a:pPr marL="742950" lvl="1" indent="-285750" eaLnBrk="1" hangingPunct="1">
              <a:buFont typeface="Wingdings" charset="0"/>
              <a:buNone/>
            </a:pPr>
            <a:endParaRPr lang="cs-CZ" sz="2000" b="0">
              <a:solidFill>
                <a:srgbClr val="FFFF66"/>
              </a:solidFill>
              <a:latin typeface="Calibri" charset="0"/>
            </a:endParaRPr>
          </a:p>
        </p:txBody>
      </p:sp>
      <p:graphicFrame>
        <p:nvGraphicFramePr>
          <p:cNvPr id="2" name="Diagra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599113"/>
              </p:ext>
            </p:extLst>
          </p:nvPr>
        </p:nvGraphicFramePr>
        <p:xfrm>
          <a:off x="1236001" y="189001"/>
          <a:ext cx="9719998" cy="647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5889967"/>
      </p:ext>
    </p:extLst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pPr eaLnBrk="1" hangingPunct="1"/>
            <a:r>
              <a:rPr lang="cs-CZ" sz="3200" i="0" dirty="0">
                <a:latin typeface="Garamond" charset="0"/>
              </a:rPr>
              <a:t>Vybrané lymfomy/leukémie z B-</a:t>
            </a:r>
            <a:r>
              <a:rPr lang="cs-CZ" sz="3200" i="0" dirty="0" err="1">
                <a:latin typeface="Garamond" charset="0"/>
              </a:rPr>
              <a:t>bb</a:t>
            </a:r>
            <a:r>
              <a:rPr lang="cs-CZ" sz="3200" i="0" dirty="0">
                <a:latin typeface="Garamond" charset="0"/>
              </a:rPr>
              <a:t>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(B-ALL)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 z periferních B-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B-chronická lymfocyt. leukémie/malobuněčný lymfom (CLL/SLL)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Extranodální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 marginální zóny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Folikulární lymfom (FL)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myelom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Difúzní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B-lymfom (DLBCL)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Burkittův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lymfom</a:t>
            </a:r>
            <a:endParaRPr lang="cs-CZ" sz="28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106149046"/>
      </p:ext>
    </p:extLst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r>
              <a:rPr lang="cs-CZ" sz="3200" dirty="0">
                <a:latin typeface="Garamond" charset="0"/>
              </a:rPr>
              <a:t>Vybrané lymfomy/leukémie z T-</a:t>
            </a:r>
            <a:r>
              <a:rPr lang="cs-CZ" sz="3200" dirty="0" err="1">
                <a:latin typeface="Garamond" charset="0"/>
              </a:rPr>
              <a:t>bb</a:t>
            </a:r>
            <a:r>
              <a:rPr lang="cs-CZ" sz="3200" dirty="0">
                <a:latin typeface="Garamond" charset="0"/>
              </a:rPr>
              <a:t>.</a:t>
            </a:r>
            <a:endParaRPr lang="cs-CZ" sz="3200" i="0" dirty="0">
              <a:latin typeface="Garamond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prekurzorových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T-akutní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lymfoblastická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leukémie/lymfom (T-ALL)	</a:t>
            </a:r>
          </a:p>
          <a:p>
            <a:pPr>
              <a:spcBef>
                <a:spcPct val="20000"/>
              </a:spcBef>
              <a:buClr>
                <a:srgbClr val="FF9900"/>
              </a:buClr>
              <a:buFont typeface="Wingdings" charset="2"/>
              <a:buChar char="Ø"/>
            </a:pP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z periferních T- </a:t>
            </a:r>
            <a:r>
              <a:rPr lang="cs-CZ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Sézaryho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Anaplastický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velkobuněčný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 lymfom</a:t>
            </a:r>
          </a:p>
          <a:p>
            <a:pPr marL="1066800" lvl="1" indent="-6096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Adultní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T-</a:t>
            </a:r>
            <a:r>
              <a:rPr lang="cs-CZ" sz="2400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. leukémie/lymfom</a:t>
            </a:r>
          </a:p>
        </p:txBody>
      </p:sp>
      <p:pic>
        <p:nvPicPr>
          <p:cNvPr id="4" name="Picture 3" descr="WHO hematoonk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72" y="0"/>
            <a:ext cx="2564728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247372300"/>
      </p:ext>
    </p:extLst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</a:t>
            </a:r>
            <a:r>
              <a:rPr lang="cs-CZ" sz="20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imunofenotyp buněčných zdrojů</a:t>
            </a:r>
            <a:endParaRPr lang="en-US" sz="20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0723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4"/>
            <a:ext cx="12056533" cy="5921375"/>
          </a:xfrm>
        </p:spPr>
      </p:pic>
      <p:sp>
        <p:nvSpPr>
          <p:cNvPr id="30724" name="TextovéPole 7"/>
          <p:cNvSpPr txBox="1">
            <a:spLocks noChangeArrowheads="1"/>
          </p:cNvSpPr>
          <p:nvPr/>
        </p:nvSpPr>
        <p:spPr bwMode="auto">
          <a:xfrm>
            <a:off x="476251" y="3643313"/>
            <a:ext cx="28200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/>
            <a:r>
              <a:rPr lang="cs-CZ" sz="1200" i="0">
                <a:solidFill>
                  <a:srgbClr val="C00000"/>
                </a:solidFill>
                <a:latin typeface="Arial" charset="0"/>
                <a:cs typeface="Arial" charset="0"/>
              </a:rPr>
              <a:t>TdT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381000" y="4214814"/>
            <a:ext cx="12382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238251" y="5130800"/>
            <a:ext cx="1809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TdT                 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29001" y="2357439"/>
            <a:ext cx="6667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3524251" y="5214939"/>
            <a:ext cx="7620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0668000" y="2428875"/>
            <a:ext cx="762000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CD79aCD138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1334751" y="4071939"/>
            <a:ext cx="762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6000751" y="2357439"/>
            <a:ext cx="66674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 CD20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8667752" y="3500439"/>
            <a:ext cx="1238249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CD79a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CD20</a:t>
            </a:r>
          </a:p>
          <a:p>
            <a:pPr algn="l">
              <a:defRPr/>
            </a:pPr>
            <a:r>
              <a:rPr lang="cs-CZ" sz="1200" i="0">
                <a:solidFill>
                  <a:srgbClr val="C00000"/>
                </a:solidFill>
                <a:latin typeface="Arial" charset="0"/>
                <a:ea typeface="+mn-ea"/>
                <a:cs typeface="Arial" charset="0"/>
              </a:rPr>
              <a:t>CD10/Bcl6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11233152" y="376238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567964070"/>
      </p:ext>
    </p:extLst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43157ECD-31F8-E84B-9680-AB951947A680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29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0" y="42863"/>
            <a:ext cx="12192000" cy="360362"/>
          </a:xfrm>
          <a:prstGeom prst="rect">
            <a:avLst/>
          </a:prstGeom>
          <a:solidFill>
            <a:srgbClr val="000099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B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1748" name="Zástupný symbol pro obsah 6" descr="f8-02_b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734" y="500063"/>
            <a:ext cx="12056533" cy="6286500"/>
          </a:xfrm>
        </p:spPr>
      </p:pic>
      <p:sp>
        <p:nvSpPr>
          <p:cNvPr id="31749" name="Text Box 6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3710804762"/>
      </p:ext>
    </p:extLst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4004737" y="345878"/>
            <a:ext cx="8062565" cy="5613460"/>
            <a:chOff x="2269059" y="262465"/>
            <a:chExt cx="8104087" cy="5832000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 rotWithShape="1">
            <a:blip r:embed="rId2"/>
            <a:srcRect l="18889" t="15925" r="19930" b="5803"/>
            <a:stretch/>
          </p:blipFill>
          <p:spPr>
            <a:xfrm>
              <a:off x="2269059" y="262465"/>
              <a:ext cx="8104087" cy="5832000"/>
            </a:xfrm>
            <a:prstGeom prst="rect">
              <a:avLst/>
            </a:prstGeom>
            <a:ln>
              <a:solidFill>
                <a:srgbClr val="008BD7"/>
              </a:solidFill>
            </a:ln>
          </p:spPr>
        </p:pic>
        <p:sp>
          <p:nvSpPr>
            <p:cNvPr id="3" name="Obdélník 2"/>
            <p:cNvSpPr/>
            <p:nvPr/>
          </p:nvSpPr>
          <p:spPr>
            <a:xfrm>
              <a:off x="2378891" y="3266440"/>
              <a:ext cx="2088606" cy="694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2474684" y="4054969"/>
              <a:ext cx="2097316" cy="2023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4" y="3628947"/>
            <a:ext cx="4568246" cy="3168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TextovéPole 6"/>
          <p:cNvSpPr txBox="1"/>
          <p:nvPr/>
        </p:nvSpPr>
        <p:spPr>
          <a:xfrm>
            <a:off x="101804" y="345878"/>
            <a:ext cx="3753406" cy="3077766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3300"/>
                </a:solidFill>
                <a:latin typeface="+mj-lt"/>
              </a:rPr>
              <a:t>Hematopoéza</a:t>
            </a:r>
            <a:r>
              <a:rPr lang="cs-CZ" sz="2800" b="1" dirty="0">
                <a:solidFill>
                  <a:srgbClr val="FF3300"/>
                </a:solidFill>
                <a:latin typeface="Garamond" panose="02020404030301010803" pitchFamily="18" charset="0"/>
              </a:rPr>
              <a:t> </a:t>
            </a:r>
          </a:p>
          <a:p>
            <a:pPr marL="355600" lvl="1" indent="-177800">
              <a:buFont typeface="Arial" panose="020B0604020202020204" pitchFamily="34" charset="0"/>
              <a:buChar char="•"/>
            </a:pPr>
            <a:r>
              <a:rPr lang="cs-CZ" sz="2000" dirty="0"/>
              <a:t>vychází z </a:t>
            </a:r>
            <a:r>
              <a:rPr lang="cs-CZ" sz="2000" i="1" dirty="0" err="1">
                <a:solidFill>
                  <a:srgbClr val="0070C0"/>
                </a:solidFill>
              </a:rPr>
              <a:t>hemopoetické</a:t>
            </a:r>
            <a:r>
              <a:rPr lang="cs-CZ" sz="2000" i="1" dirty="0">
                <a:solidFill>
                  <a:srgbClr val="0070C0"/>
                </a:solidFill>
              </a:rPr>
              <a:t> kmenové buňky </a:t>
            </a:r>
            <a:r>
              <a:rPr lang="cs-CZ" sz="2000" dirty="0"/>
              <a:t>(HSC)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/>
              <a:t>v KD zcela oj (</a:t>
            </a:r>
            <a:r>
              <a:rPr lang="en-US" dirty="0">
                <a:cs typeface="Arial" charset="0"/>
              </a:rPr>
              <a:t>&lt;</a:t>
            </a:r>
            <a:r>
              <a:rPr lang="cs-CZ" dirty="0">
                <a:cs typeface="Arial" charset="0"/>
              </a:rPr>
              <a:t>0,1%),  morfologicky připomínají </a:t>
            </a:r>
            <a:r>
              <a:rPr lang="cs-CZ" dirty="0" err="1">
                <a:cs typeface="Arial" charset="0"/>
              </a:rPr>
              <a:t>ly</a:t>
            </a:r>
            <a:endParaRPr lang="en-US" dirty="0">
              <a:cs typeface="Arial" charset="0"/>
            </a:endParaRP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dirty="0">
                <a:cs typeface="Arial" charset="0"/>
              </a:rPr>
              <a:t>dělí se minimálně</a:t>
            </a:r>
          </a:p>
          <a:p>
            <a:pPr marL="804863" lvl="2" indent="-177800">
              <a:buFont typeface="Arial" panose="020B0604020202020204" pitchFamily="34" charset="0"/>
              <a:buChar char="•"/>
            </a:pPr>
            <a:r>
              <a:rPr lang="cs-CZ" i="1" dirty="0">
                <a:cs typeface="Arial" charset="0"/>
              </a:rPr>
              <a:t>asymetrické dělení </a:t>
            </a:r>
            <a:r>
              <a:rPr lang="cs-CZ" dirty="0">
                <a:cs typeface="Arial" charset="0"/>
              </a:rPr>
              <a:t>= schopny </a:t>
            </a:r>
            <a:r>
              <a:rPr lang="cs-CZ" dirty="0" err="1">
                <a:cs typeface="Arial" charset="0"/>
              </a:rPr>
              <a:t>sebeobnovy</a:t>
            </a:r>
            <a:r>
              <a:rPr lang="cs-CZ" dirty="0">
                <a:cs typeface="Arial" charset="0"/>
              </a:rPr>
              <a:t> + při dělení vzniká generace </a:t>
            </a:r>
            <a:r>
              <a:rPr lang="cs-CZ" dirty="0" err="1">
                <a:cs typeface="Arial" charset="0"/>
              </a:rPr>
              <a:t>dceřinných</a:t>
            </a:r>
            <a:r>
              <a:rPr lang="cs-CZ" dirty="0">
                <a:cs typeface="Arial" charset="0"/>
              </a:rPr>
              <a:t> </a:t>
            </a:r>
            <a:r>
              <a:rPr lang="cs-CZ" dirty="0" err="1">
                <a:cs typeface="Arial" charset="0"/>
              </a:rPr>
              <a:t>bb</a:t>
            </a:r>
            <a:r>
              <a:rPr lang="cs-CZ" dirty="0">
                <a:cs typeface="Arial" charset="0"/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78586304"/>
      </p:ext>
    </p:extLst>
  </p:cSld>
  <p:clrMapOvr>
    <a:masterClrMapping/>
  </p:clrMapOvr>
  <p:transition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Akutní B-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lymfoblastická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leukémie</a:t>
            </a:r>
            <a:endParaRPr lang="cs-CZ" sz="32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779804" cy="4023360"/>
          </a:xfrm>
        </p:spPr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800" b="1" dirty="0">
                <a:latin typeface="Arial" charset="0"/>
              </a:rPr>
              <a:t>nejčastější malignita dětí</a:t>
            </a:r>
            <a:r>
              <a:rPr lang="cs-CZ" sz="2800" dirty="0">
                <a:latin typeface="Arial" charset="0"/>
              </a:rPr>
              <a:t> (kolem 4. roku)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800" dirty="0">
                <a:latin typeface="Arial" charset="0"/>
              </a:rPr>
              <a:t>infiltrace </a:t>
            </a:r>
            <a:r>
              <a:rPr lang="cs-CZ" sz="2800" b="1" u="sng" dirty="0">
                <a:latin typeface="Arial" charset="0"/>
              </a:rPr>
              <a:t>kostní dřeně</a:t>
            </a:r>
            <a:r>
              <a:rPr lang="cs-CZ" sz="2800" b="1" dirty="0">
                <a:latin typeface="Arial" charset="0"/>
              </a:rPr>
              <a:t>, uzlin, jater, sleziny…</a:t>
            </a:r>
            <a:endParaRPr lang="cs-CZ" sz="1000" b="1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dirty="0">
                <a:latin typeface="Arial" charset="0"/>
              </a:rPr>
              <a:t>nádorové </a:t>
            </a:r>
            <a:r>
              <a:rPr lang="cs-CZ" sz="2400" dirty="0" err="1">
                <a:latin typeface="Arial" charset="0"/>
              </a:rPr>
              <a:t>blasty</a:t>
            </a:r>
            <a:r>
              <a:rPr lang="cs-CZ" sz="2400" dirty="0">
                <a:latin typeface="Arial" charset="0"/>
              </a:rPr>
              <a:t> jsou </a:t>
            </a:r>
            <a:r>
              <a:rPr lang="cs-CZ" sz="2400" b="1" dirty="0" err="1">
                <a:solidFill>
                  <a:srgbClr val="0000FF"/>
                </a:solidFill>
                <a:latin typeface="Arial" charset="0"/>
              </a:rPr>
              <a:t>antiTdT</a:t>
            </a:r>
            <a:r>
              <a:rPr lang="cs-CZ" sz="24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cs-CZ" sz="2400" dirty="0">
                <a:latin typeface="Arial" charset="0"/>
              </a:rPr>
              <a:t>pozitivní (terminální </a:t>
            </a:r>
            <a:r>
              <a:rPr lang="cs-CZ" sz="2400" dirty="0" err="1">
                <a:latin typeface="Arial" charset="0"/>
              </a:rPr>
              <a:t>deoxynukleotidyl</a:t>
            </a:r>
            <a:r>
              <a:rPr lang="cs-CZ" sz="2400" dirty="0">
                <a:latin typeface="Arial" charset="0"/>
              </a:rPr>
              <a:t> transferáza)</a:t>
            </a:r>
            <a:endParaRPr lang="cs-CZ" sz="1000" dirty="0">
              <a:latin typeface="Arial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charset="0"/>
              </a:rPr>
              <a:t>vysoce agresivní</a:t>
            </a:r>
            <a:r>
              <a:rPr lang="cs-CZ" sz="2400" dirty="0">
                <a:latin typeface="Arial" charset="0"/>
              </a:rPr>
              <a:t>, ale dobře </a:t>
            </a:r>
            <a:r>
              <a:rPr lang="cs-CZ" sz="2400" b="1" dirty="0">
                <a:latin typeface="Arial" charset="0"/>
              </a:rPr>
              <a:t>reaguje na CHT (</a:t>
            </a:r>
            <a:r>
              <a:rPr lang="cs-CZ" sz="2400" b="1" dirty="0">
                <a:latin typeface="Arial" charset="0"/>
                <a:sym typeface="Symbol" charset="0"/>
              </a:rPr>
              <a:t> většinou výborná prognóza)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146" y="329944"/>
            <a:ext cx="3780000" cy="612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887487"/>
      </p:ext>
    </p:extLst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7" descr="CLL1, tuk, 1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3157" b="9522"/>
          <a:stretch/>
        </p:blipFill>
        <p:spPr bwMode="auto">
          <a:xfrm>
            <a:off x="7108420" y="52855"/>
            <a:ext cx="5052328" cy="377999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CLL/SLL</a:t>
            </a:r>
          </a:p>
        </p:txBody>
      </p:sp>
      <p:pic>
        <p:nvPicPr>
          <p:cNvPr id="16" name="Obrázek 13" descr="CLL v játrech, 100x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2" t="8945" r="8660" b="6178"/>
          <a:stretch/>
        </p:blipFill>
        <p:spPr bwMode="auto">
          <a:xfrm flipH="1" flipV="1">
            <a:off x="7103423" y="3329238"/>
            <a:ext cx="5088577" cy="352353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4000" y="1845734"/>
            <a:ext cx="7611042" cy="4023360"/>
          </a:xfrm>
          <a:solidFill>
            <a:schemeClr val="bg1">
              <a:alpha val="55000"/>
            </a:schemeClr>
          </a:solidFill>
        </p:spPr>
        <p:txBody>
          <a:bodyPr>
            <a:normAutofit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nejčastější leukémie dospělých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generalizovaná lymfadenopatie, </a:t>
            </a:r>
            <a:r>
              <a:rPr lang="cs-CZ" sz="2400" dirty="0" err="1">
                <a:latin typeface="Arial" charset="0"/>
              </a:rPr>
              <a:t>hepatosplenomegalie</a:t>
            </a:r>
            <a:r>
              <a:rPr lang="cs-CZ" sz="2400" dirty="0">
                <a:latin typeface="Arial" charset="0"/>
              </a:rPr>
              <a:t>, infiltrace KD…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může dojít k </a:t>
            </a:r>
            <a:r>
              <a:rPr lang="cs-CZ" sz="2400" u="sng" dirty="0">
                <a:latin typeface="Arial" charset="0"/>
              </a:rPr>
              <a:t>transformaci</a:t>
            </a:r>
            <a:r>
              <a:rPr lang="cs-CZ" sz="2400" dirty="0">
                <a:latin typeface="Arial" charset="0"/>
              </a:rPr>
              <a:t> do agresivnějšího lymfomu (do DLBCL = tzv. </a:t>
            </a:r>
            <a:r>
              <a:rPr lang="cs-CZ" sz="2400" dirty="0">
                <a:solidFill>
                  <a:srgbClr val="0000FF"/>
                </a:solidFill>
                <a:latin typeface="Arial" charset="0"/>
              </a:rPr>
              <a:t>Richterův syndrom</a:t>
            </a:r>
            <a:r>
              <a:rPr lang="cs-CZ" sz="2400" dirty="0">
                <a:latin typeface="Arial" charset="0"/>
              </a:rPr>
              <a:t>)</a:t>
            </a:r>
            <a:endParaRPr lang="cs-CZ" sz="900" dirty="0">
              <a:latin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probíhá pomalu (často i 10 let a více), většinou neléčitelná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charset="0"/>
              </a:rPr>
              <a:t>v LU roste difúzně (stírá strukturu)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latin typeface="Arial" charset="0"/>
              </a:rPr>
              <a:t>„malé lymfocyty“ a </a:t>
            </a:r>
            <a:r>
              <a:rPr lang="cs-CZ" sz="2000" dirty="0" err="1">
                <a:latin typeface="Arial" charset="0"/>
              </a:rPr>
              <a:t>prolymfocyty</a:t>
            </a:r>
            <a:endParaRPr lang="cs-CZ" sz="2000" dirty="0">
              <a:latin typeface="Arial" charset="0"/>
            </a:endParaRPr>
          </a:p>
          <a:p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007241" y="5396706"/>
            <a:ext cx="3316593" cy="1461294"/>
            <a:chOff x="1763705" y="4330634"/>
            <a:chExt cx="3370274" cy="1461294"/>
          </a:xfrm>
        </p:grpSpPr>
        <p:pic>
          <p:nvPicPr>
            <p:cNvPr id="8" name="Picture 8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7" t="27307" r="19841" b="59830"/>
            <a:stretch>
              <a:fillRect/>
            </a:stretch>
          </p:blipFill>
          <p:spPr bwMode="auto">
            <a:xfrm rot="16200000">
              <a:off x="3826409" y="4215277"/>
              <a:ext cx="1192213" cy="14229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 descr="SCAN00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3" t="68837" r="21379" b="23610"/>
            <a:stretch>
              <a:fillRect/>
            </a:stretch>
          </p:blipFill>
          <p:spPr bwMode="auto">
            <a:xfrm rot="16200000">
              <a:off x="1766361" y="4581977"/>
              <a:ext cx="830263" cy="835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769736" y="5399816"/>
              <a:ext cx="826559" cy="2769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2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3712876" y="5442678"/>
              <a:ext cx="1421103" cy="3492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prolymfocyt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837888"/>
      </p:ext>
    </p:extLst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Folikulární lymfom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Tx/>
              <a:buChar char="•"/>
            </a:pPr>
            <a:r>
              <a:rPr lang="cs-CZ" dirty="0">
                <a:latin typeface="Arial" charset="0"/>
              </a:rPr>
              <a:t>t (14;18) </a:t>
            </a:r>
            <a:r>
              <a:rPr lang="cs-CZ" dirty="0">
                <a:latin typeface="Arial" charset="0"/>
                <a:cs typeface="Arial" charset="0"/>
              </a:rPr>
              <a:t>→ </a:t>
            </a:r>
            <a:r>
              <a:rPr lang="cs-CZ" dirty="0" err="1">
                <a:latin typeface="Arial" charset="0"/>
                <a:cs typeface="Arial" charset="0"/>
              </a:rPr>
              <a:t>overexprese</a:t>
            </a:r>
            <a:r>
              <a:rPr lang="cs-CZ" dirty="0">
                <a:latin typeface="Arial" charset="0"/>
                <a:cs typeface="Arial" charset="0"/>
              </a:rPr>
              <a:t> bcl-2/</a:t>
            </a:r>
            <a:r>
              <a:rPr lang="cs-CZ" dirty="0" err="1">
                <a:latin typeface="Arial" charset="0"/>
                <a:cs typeface="Arial" charset="0"/>
              </a:rPr>
              <a:t>IgH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cca </a:t>
            </a:r>
            <a:r>
              <a:rPr lang="cs-CZ" b="1" dirty="0">
                <a:latin typeface="Arial" charset="0"/>
              </a:rPr>
              <a:t>40%</a:t>
            </a:r>
            <a:r>
              <a:rPr lang="cs-CZ" dirty="0">
                <a:latin typeface="Arial" charset="0"/>
              </a:rPr>
              <a:t> NHL, </a:t>
            </a:r>
            <a:r>
              <a:rPr lang="cs-CZ" b="1" dirty="0">
                <a:latin typeface="Arial" charset="0"/>
              </a:rPr>
              <a:t>starší dospělí</a:t>
            </a:r>
            <a:endParaRPr lang="cs-CZ" sz="400" b="1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pomalu progreduje (5 -10 let)</a:t>
            </a:r>
            <a:endParaRPr lang="cs-CZ" sz="400" dirty="0">
              <a:latin typeface="Arial" charset="0"/>
            </a:endParaRP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dirty="0">
                <a:latin typeface="Arial" charset="0"/>
              </a:rPr>
              <a:t>může se </a:t>
            </a:r>
            <a:r>
              <a:rPr lang="cs-CZ" b="1" u="sng" dirty="0">
                <a:latin typeface="Arial" charset="0"/>
              </a:rPr>
              <a:t>transformovat </a:t>
            </a:r>
            <a:r>
              <a:rPr lang="cs-CZ" dirty="0">
                <a:latin typeface="Arial" charset="0"/>
              </a:rPr>
              <a:t>do agresivnějšího NHL (často do DLBCL)</a:t>
            </a:r>
          </a:p>
          <a:p>
            <a:pPr marL="342900" indent="-342900" eaLnBrk="1" hangingPunct="1">
              <a:lnSpc>
                <a:spcPct val="90000"/>
              </a:lnSpc>
              <a:buFontTx/>
              <a:buChar char="•"/>
            </a:pPr>
            <a:r>
              <a:rPr lang="cs-CZ" b="1" dirty="0">
                <a:latin typeface="Arial" charset="0"/>
              </a:rPr>
              <a:t>generalizovaná lymfadenopatie:</a:t>
            </a:r>
          </a:p>
          <a:p>
            <a:pPr marL="742950" lvl="1" indent="-285750"/>
            <a:r>
              <a:rPr lang="cs-CZ" sz="2000" dirty="0">
                <a:latin typeface="Times New Roman" charset="0"/>
              </a:rPr>
              <a:t>v LU napodobuje lymfatické </a:t>
            </a:r>
            <a:r>
              <a:rPr lang="cs-CZ" sz="2000" dirty="0" err="1">
                <a:latin typeface="Times New Roman" charset="0"/>
              </a:rPr>
              <a:t>folikly</a:t>
            </a:r>
            <a:r>
              <a:rPr lang="cs-CZ" sz="2000" dirty="0">
                <a:latin typeface="Times New Roman" charset="0"/>
              </a:rPr>
              <a:t>, ale tyto jsou stejného tvaru a velikosti, chybí polarizace ZC (X zánět)</a:t>
            </a:r>
          </a:p>
          <a:p>
            <a:pPr marL="742950" lvl="1" indent="-285750"/>
            <a:r>
              <a:rPr lang="cs-CZ" sz="2000" b="1" dirty="0">
                <a:latin typeface="Times New Roman" charset="0"/>
              </a:rPr>
              <a:t>„</a:t>
            </a:r>
            <a:r>
              <a:rPr lang="cs-CZ" sz="2000" b="1" dirty="0" err="1">
                <a:latin typeface="Times New Roman" charset="0"/>
              </a:rPr>
              <a:t>centrocyty</a:t>
            </a:r>
            <a:r>
              <a:rPr lang="cs-CZ" sz="2000" b="1" dirty="0">
                <a:latin typeface="Times New Roman" charset="0"/>
              </a:rPr>
              <a:t>“ </a:t>
            </a:r>
            <a:r>
              <a:rPr lang="cs-CZ" sz="2000" dirty="0">
                <a:latin typeface="Times New Roman" charset="0"/>
              </a:rPr>
              <a:t>a nečetné </a:t>
            </a:r>
            <a:r>
              <a:rPr lang="cs-CZ" sz="2000" b="1" dirty="0">
                <a:latin typeface="Times New Roman" charset="0"/>
              </a:rPr>
              <a:t>„</a:t>
            </a:r>
            <a:r>
              <a:rPr lang="cs-CZ" sz="2000" b="1" dirty="0" err="1">
                <a:latin typeface="Times New Roman" charset="0"/>
              </a:rPr>
              <a:t>centroblasty</a:t>
            </a:r>
            <a:r>
              <a:rPr lang="cs-CZ" sz="2000" b="1" dirty="0">
                <a:latin typeface="Times New Roman" charset="0"/>
              </a:rPr>
              <a:t>“</a:t>
            </a:r>
          </a:p>
          <a:p>
            <a:pPr marL="742950" lvl="1" indent="-285750" eaLnBrk="1" hangingPunct="1">
              <a:lnSpc>
                <a:spcPct val="90000"/>
              </a:lnSpc>
            </a:pPr>
            <a:endParaRPr lang="cs-CZ" sz="2000" b="0" dirty="0">
              <a:latin typeface="Times New Roman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45280" y="5238002"/>
            <a:ext cx="5918848" cy="1619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871143" y="4970651"/>
            <a:ext cx="4950220" cy="1755823"/>
            <a:chOff x="871143" y="4970651"/>
            <a:chExt cx="4950220" cy="1755823"/>
          </a:xfrm>
        </p:grpSpPr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872411" y="6360632"/>
              <a:ext cx="1096910" cy="338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8" name="Text Box 11"/>
            <p:cNvSpPr txBox="1">
              <a:spLocks noChangeArrowheads="1"/>
            </p:cNvSpPr>
            <p:nvPr/>
          </p:nvSpPr>
          <p:spPr bwMode="auto">
            <a:xfrm>
              <a:off x="2041604" y="6403953"/>
              <a:ext cx="2177335" cy="298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b="0" i="0" dirty="0">
                  <a:solidFill>
                    <a:schemeClr val="tx1"/>
                  </a:solidFill>
                  <a:latin typeface="Arial" charset="0"/>
                </a:rPr>
                <a:t>malý a velký</a:t>
              </a:r>
              <a:r>
                <a:rPr lang="cs-CZ" sz="1600" i="0" dirty="0">
                  <a:solidFill>
                    <a:schemeClr val="tx1"/>
                  </a:solidFill>
                  <a:latin typeface="Arial" charset="0"/>
                </a:rPr>
                <a:t> </a:t>
              </a: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4338104" y="6387920"/>
              <a:ext cx="148325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 dirty="0" err="1">
                  <a:solidFill>
                    <a:schemeClr val="tx1"/>
                  </a:solidFill>
                  <a:latin typeface="Arial" charset="0"/>
                </a:rPr>
                <a:t>centroblast</a:t>
              </a:r>
              <a:endParaRPr lang="cs-CZ" sz="1600" i="0" dirty="0">
                <a:solidFill>
                  <a:schemeClr val="tx1"/>
                </a:solidFill>
                <a:latin typeface="Arial" charset="0"/>
              </a:endParaRPr>
            </a:p>
          </p:txBody>
        </p:sp>
        <p:pic>
          <p:nvPicPr>
            <p:cNvPr id="10" name="Picture 13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871143" y="5782631"/>
              <a:ext cx="826804" cy="511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4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999" t="46201" r="44774" b="40576"/>
            <a:stretch>
              <a:fillRect/>
            </a:stretch>
          </p:blipFill>
          <p:spPr bwMode="auto">
            <a:xfrm>
              <a:off x="2041604" y="5477100"/>
              <a:ext cx="825536" cy="967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10" t="42322" r="11168" b="40576"/>
            <a:stretch>
              <a:fillRect/>
            </a:stretch>
          </p:blipFill>
          <p:spPr bwMode="auto">
            <a:xfrm>
              <a:off x="2941958" y="5193230"/>
              <a:ext cx="1017020" cy="12517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51" t="64471" r="20032" b="20000"/>
            <a:stretch>
              <a:fillRect/>
            </a:stretch>
          </p:blipFill>
          <p:spPr bwMode="auto">
            <a:xfrm>
              <a:off x="4361656" y="5194223"/>
              <a:ext cx="1337850" cy="1136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kávové zrn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9" b="57058"/>
            <a:stretch/>
          </p:blipFill>
          <p:spPr bwMode="auto">
            <a:xfrm rot="10800000" flipH="1" flipV="1">
              <a:off x="2279080" y="4970651"/>
              <a:ext cx="995335" cy="554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2" descr="IMAGE_~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22" t="12500" b="19255"/>
          <a:stretch>
            <a:fillRect/>
          </a:stretch>
        </p:blipFill>
        <p:spPr bwMode="auto">
          <a:xfrm>
            <a:off x="8251903" y="4507944"/>
            <a:ext cx="3780367" cy="2233613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9" descr="FL9, přehled40x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7"/>
          <a:stretch/>
        </p:blipFill>
        <p:spPr bwMode="auto">
          <a:xfrm>
            <a:off x="7468170" y="28538"/>
            <a:ext cx="4709560" cy="3114844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05578"/>
      </p:ext>
    </p:extLst>
  </p:cSld>
  <p:clrMapOvr>
    <a:masterClrMapping/>
  </p:clrMapOvr>
  <p:transition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Extranodální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lymfom z marginální zóny (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MALTom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vyrůstá v MALT, BALT, BLEL </a:t>
            </a:r>
          </a:p>
          <a:p>
            <a:pPr marL="342900" indent="-342900" eaLnBrk="1" hangingPunct="1">
              <a:buFontTx/>
              <a:buChar char="•"/>
            </a:pPr>
            <a:r>
              <a:rPr lang="cs-CZ" b="1" dirty="0">
                <a:latin typeface="Arial" pitchFamily="34" charset="0"/>
                <a:cs typeface="Arial" pitchFamily="34" charset="0"/>
              </a:rPr>
              <a:t>při chronické stimulaci imunitního systému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např.: při chronické gastritidě asociované s infekcí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Helicobacter</a:t>
            </a:r>
            <a:r>
              <a:rPr lang="cs-CZ" sz="20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0" dirty="0" err="1">
                <a:latin typeface="Arial" pitchFamily="34" charset="0"/>
                <a:cs typeface="Arial" pitchFamily="34" charset="0"/>
              </a:rPr>
              <a:t>pylori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(HP)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pomalu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progredující</a:t>
            </a:r>
            <a:r>
              <a:rPr lang="cs-CZ" dirty="0">
                <a:latin typeface="Arial" pitchFamily="34" charset="0"/>
                <a:cs typeface="Arial" pitchFamily="34" charset="0"/>
              </a:rPr>
              <a:t> lymfom</a:t>
            </a:r>
          </a:p>
          <a:p>
            <a:pPr marL="342900" indent="-342900" eaLnBrk="1" hangingPunct="1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může reagovat na eradikaci HP (tedy na ATB)</a:t>
            </a:r>
          </a:p>
          <a:p>
            <a:pPr marL="342900" indent="-342900" eaLnBrk="1" hangingPunct="1"/>
            <a:endParaRPr lang="cs-CZ" sz="2400" b="1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 descr="MALTOM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77" y="4007848"/>
            <a:ext cx="7378586" cy="2736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35831003"/>
      </p:ext>
    </p:extLst>
  </p:cSld>
  <p:clrMapOvr>
    <a:masterClrMapping/>
  </p:clrMapOvr>
  <p:transition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0" dirty="0">
                <a:solidFill>
                  <a:srgbClr val="008BD7"/>
                </a:solidFill>
                <a:latin typeface="+mn-lt"/>
              </a:rPr>
              <a:t>Difúzní </a:t>
            </a:r>
            <a:r>
              <a:rPr lang="cs-CZ" sz="4000" b="1" i="0" dirty="0" err="1">
                <a:solidFill>
                  <a:srgbClr val="008BD7"/>
                </a:solidFill>
                <a:latin typeface="+mn-lt"/>
              </a:rPr>
              <a:t>velkobuněčný</a:t>
            </a:r>
            <a:r>
              <a:rPr lang="cs-CZ" sz="4000" b="1" i="0" dirty="0">
                <a:solidFill>
                  <a:srgbClr val="008BD7"/>
                </a:solidFill>
                <a:latin typeface="+mn-lt"/>
              </a:rPr>
              <a:t> B-lymfom (DLBCL)</a:t>
            </a:r>
          </a:p>
        </p:txBody>
      </p:sp>
      <p:pic>
        <p:nvPicPr>
          <p:cNvPr id="18" name="Obrázek 13" descr="DLBCL2, 400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0" t="16020" r="4552" b="13436"/>
          <a:stretch/>
        </p:blipFill>
        <p:spPr bwMode="auto">
          <a:xfrm rot="5400000">
            <a:off x="8027826" y="2633192"/>
            <a:ext cx="4922782" cy="3337780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845734"/>
            <a:ext cx="7678818" cy="4023360"/>
          </a:xfrm>
          <a:solidFill>
            <a:srgbClr val="FFFFFF">
              <a:alpha val="55000"/>
            </a:srgbClr>
          </a:solidFill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starší dospělí, častý lymfom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vysoce agresivní, bez léčby rychle fatální</a:t>
            </a:r>
            <a:endParaRPr lang="cs-CZ" sz="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vzniká de novo/progresí z méně agresivního lymfomu 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z CLL, FL,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MALTomu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…</a:t>
            </a:r>
            <a:endParaRPr lang="cs-CZ" sz="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dirty="0">
                <a:latin typeface="Arial" pitchFamily="34" charset="0"/>
                <a:cs typeface="Arial" pitchFamily="34" charset="0"/>
              </a:rPr>
              <a:t>roste v LU i </a:t>
            </a:r>
            <a:r>
              <a:rPr lang="cs-CZ" sz="2400" dirty="0" err="1">
                <a:latin typeface="Arial" pitchFamily="34" charset="0"/>
                <a:cs typeface="Arial" pitchFamily="34" charset="0"/>
              </a:rPr>
              <a:t>extranodálně</a:t>
            </a:r>
            <a:endParaRPr lang="cs-CZ" sz="2400" dirty="0"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tonzily, adenoidní tkáň, GIT, kůže, kosti, štítná žláza, mozek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neoplastické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vzhledu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centroblastů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imunoblastů</a:t>
            </a: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20"/>
          <p:cNvGrpSpPr>
            <a:grpSpLocks noChangeAspect="1"/>
          </p:cNvGrpSpPr>
          <p:nvPr/>
        </p:nvGrpSpPr>
        <p:grpSpPr bwMode="auto">
          <a:xfrm>
            <a:off x="1867693" y="4752252"/>
            <a:ext cx="5059220" cy="1978236"/>
            <a:chOff x="432" y="1545"/>
            <a:chExt cx="4036" cy="1677"/>
          </a:xfrm>
        </p:grpSpPr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432" y="1545"/>
              <a:ext cx="4036" cy="16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33" y="2793"/>
              <a:ext cx="82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lymfocyt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116" y="2899"/>
              <a:ext cx="110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imunoblast</a:t>
              </a:r>
            </a:p>
          </p:txBody>
        </p:sp>
        <p:pic>
          <p:nvPicPr>
            <p:cNvPr id="10" name="Picture 10" descr="SCAN00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16" t="31277" r="32231" b="61729"/>
            <a:stretch>
              <a:fillRect/>
            </a:stretch>
          </p:blipFill>
          <p:spPr bwMode="auto">
            <a:xfrm>
              <a:off x="432" y="2272"/>
              <a:ext cx="652" cy="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5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23" t="71564" r="20758" b="14413"/>
            <a:stretch>
              <a:fillRect/>
            </a:stretch>
          </p:blipFill>
          <p:spPr bwMode="auto">
            <a:xfrm rot="-21600000">
              <a:off x="1173" y="1825"/>
              <a:ext cx="934" cy="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6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25743" r="28442" b="61064"/>
            <a:stretch>
              <a:fillRect/>
            </a:stretch>
          </p:blipFill>
          <p:spPr bwMode="auto">
            <a:xfrm rot="-21600000">
              <a:off x="2035" y="1924"/>
              <a:ext cx="1002" cy="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 descr="SCAN00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24" t="45085" r="20758" b="33725"/>
            <a:stretch>
              <a:fillRect/>
            </a:stretch>
          </p:blipFill>
          <p:spPr bwMode="auto">
            <a:xfrm rot="-21600000">
              <a:off x="3116" y="1545"/>
              <a:ext cx="1290" cy="1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8"/>
            <p:cNvSpPr>
              <a:spLocks noChangeArrowheads="1"/>
            </p:cNvSpPr>
            <p:nvPr/>
          </p:nvSpPr>
          <p:spPr bwMode="auto">
            <a:xfrm>
              <a:off x="1345" y="2655"/>
              <a:ext cx="690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Text Box 8"/>
            <p:cNvSpPr txBox="1">
              <a:spLocks noChangeArrowheads="1"/>
            </p:cNvSpPr>
            <p:nvPr/>
          </p:nvSpPr>
          <p:spPr bwMode="auto">
            <a:xfrm>
              <a:off x="1173" y="2767"/>
              <a:ext cx="950" cy="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400" i="0" dirty="0">
                  <a:solidFill>
                    <a:schemeClr val="tx1"/>
                  </a:solidFill>
                  <a:latin typeface="Arial" charset="0"/>
                </a:rPr>
                <a:t>anaplastický </a:t>
              </a:r>
              <a:r>
                <a:rPr lang="cs-CZ" sz="1400" i="0" dirty="0" err="1">
                  <a:solidFill>
                    <a:schemeClr val="tx1"/>
                  </a:solidFill>
                  <a:latin typeface="Arial" charset="0"/>
                </a:rPr>
                <a:t>centrocyt</a:t>
              </a:r>
              <a:endParaRPr lang="cs-CZ" sz="14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2087" y="2856"/>
              <a:ext cx="95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sz="1600" i="0">
                  <a:solidFill>
                    <a:schemeClr val="tx1"/>
                  </a:solidFill>
                  <a:latin typeface="Arial" charset="0"/>
                </a:rPr>
                <a:t>centroblast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794058"/>
      </p:ext>
    </p:extLst>
  </p:cSld>
  <p:clrMapOvr>
    <a:masterClrMapping/>
  </p:clrMapOvr>
  <p:transition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Burkittův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845734"/>
            <a:ext cx="7307797" cy="402336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extrémně agresivní NHL, ale reaguje na CHT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varianty: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endemický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(v Africe – děti, asociace s EBV, 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HLAVA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sporadický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(kdekoli, i v ČR, 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břišní orgány a GYN</a:t>
            </a:r>
            <a:r>
              <a:rPr lang="cs-CZ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asociovaný s imunodeficitem</a:t>
            </a:r>
            <a:endParaRPr lang="cs-CZ" sz="800" i="1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t(8;14) → vznik 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chimerického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genu 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myc</a:t>
            </a:r>
            <a:r>
              <a:rPr lang="cs-CZ" sz="22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2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IgH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marL="0" indent="0">
              <a:spcBef>
                <a:spcPct val="20000"/>
              </a:spcBef>
              <a:buClr>
                <a:srgbClr val="FF9900"/>
              </a:buClr>
              <a:buNone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→ neregulovaná </a:t>
            </a:r>
            <a:r>
              <a:rPr lang="cs-CZ" sz="2200" u="sng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briskní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proliferace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rychle tvoří objemné nádorové masy tumoru („</a:t>
            </a:r>
            <a:r>
              <a:rPr lang="cs-CZ" sz="22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bulk</a:t>
            </a:r>
            <a:r>
              <a:rPr lang="ja-JP" alt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342900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histologicky:</a:t>
            </a: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plazmacytoidní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téměř 100%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proliferuje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635508" lvl="1" indent="-342900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obraz</a:t>
            </a:r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hvězdného nebe 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(makrofágy požírají mrtvé </a:t>
            </a:r>
            <a:r>
              <a:rPr lang="cs-CZ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cs-CZ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.)</a:t>
            </a:r>
          </a:p>
        </p:txBody>
      </p:sp>
      <p:pic>
        <p:nvPicPr>
          <p:cNvPr id="54281" name="Picture 9" descr="translok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06"/>
          <a:stretch>
            <a:fillRect/>
          </a:stretch>
        </p:blipFill>
        <p:spPr bwMode="auto">
          <a:xfrm>
            <a:off x="7699665" y="0"/>
            <a:ext cx="4492335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DLBCL-detail_burkit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17193" r="11690" b="25632"/>
          <a:stretch/>
        </p:blipFill>
        <p:spPr bwMode="auto">
          <a:xfrm>
            <a:off x="7919894" y="3676031"/>
            <a:ext cx="4238214" cy="3067818"/>
          </a:xfrm>
          <a:prstGeom prst="rect">
            <a:avLst/>
          </a:prstGeom>
          <a:noFill/>
          <a:ln w="9525">
            <a:solidFill>
              <a:srgbClr val="008BD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40414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1438467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Plazmocelulární</a:t>
            </a:r>
            <a:r>
              <a:rPr lang="cs-CZ" sz="4000" b="1" i="0" dirty="0">
                <a:solidFill>
                  <a:srgbClr val="008BD7"/>
                </a:solidFill>
                <a:latin typeface="Garamond" charset="0"/>
              </a:rPr>
              <a:t> myelom, </a:t>
            </a:r>
            <a:r>
              <a:rPr lang="cs-CZ" sz="4000" b="1" i="0" dirty="0" err="1">
                <a:solidFill>
                  <a:srgbClr val="008BD7"/>
                </a:solidFill>
                <a:latin typeface="Garamond" charset="0"/>
              </a:rPr>
              <a:t>plazmocytom</a:t>
            </a:r>
            <a:endParaRPr lang="cs-CZ" sz="4000" b="1" i="0" dirty="0">
              <a:solidFill>
                <a:srgbClr val="008BD7"/>
              </a:solidFill>
              <a:latin typeface="Garamond" charset="0"/>
            </a:endParaRP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527052" y="1628776"/>
            <a:ext cx="7992185" cy="47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starší dospělí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1 ložisko =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plazmocytom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/ 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&gt;1 ložisko =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plazmocelulární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myelom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k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linicky: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v kostech tvoří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osteolytická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ložiska → patologické fraktury (na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rtg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obraz „prostřílené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kalvy</a:t>
            </a:r>
            <a:r>
              <a:rPr lang="ja-JP" altLang="cs-CZ" sz="220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infiltruje také KD → anemie, leukopenie…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AL amyloidóza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tzv. myelomová ledvina - ukládání 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paraproteinu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(Bence-</a:t>
            </a:r>
            <a:r>
              <a:rPr lang="cs-CZ" sz="2200" dirty="0" err="1">
                <a:latin typeface="Arial" pitchFamily="34" charset="0"/>
                <a:cs typeface="Arial" pitchFamily="34" charset="0"/>
              </a:rPr>
              <a:t>Jonesova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bílkovina)</a:t>
            </a:r>
          </a:p>
          <a:p>
            <a:pPr marL="357188" lvl="1" indent="-357188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dirty="0">
                <a:latin typeface="Arial" pitchFamily="34" charset="0"/>
                <a:cs typeface="Arial" pitchFamily="34" charset="0"/>
              </a:rPr>
              <a:t>histologicky</a:t>
            </a:r>
          </a:p>
          <a:p>
            <a:pPr marL="814388" lvl="2" indent="-357188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„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plazmocyty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“</a:t>
            </a:r>
          </a:p>
        </p:txBody>
      </p:sp>
      <p:pic>
        <p:nvPicPr>
          <p:cNvPr id="5" name="Picture 6" descr="prostřílená kalv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35"/>
          <a:stretch/>
        </p:blipFill>
        <p:spPr>
          <a:xfrm>
            <a:off x="9154006" y="1"/>
            <a:ext cx="3009453" cy="2753901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6" name="Picture 6" descr="SCAN00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2" t="48928" r="17140" b="40186"/>
          <a:stretch/>
        </p:blipFill>
        <p:spPr bwMode="auto">
          <a:xfrm>
            <a:off x="3167957" y="5522073"/>
            <a:ext cx="1360767" cy="114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94" y="3028539"/>
            <a:ext cx="288327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18686"/>
      </p:ext>
    </p:extLst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Zástupný symbol pro obsah 17" descr="f8-04_c.jpg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0064"/>
            <a:ext cx="12192000" cy="6357937"/>
          </a:xfrm>
        </p:spPr>
      </p:pic>
      <p:sp>
        <p:nvSpPr>
          <p:cNvPr id="63491" name="Zástupný symbol pro číslo snímku 7"/>
          <p:cNvSpPr txBox="1">
            <a:spLocks noGrp="1"/>
          </p:cNvSpPr>
          <p:nvPr/>
        </p:nvSpPr>
        <p:spPr bwMode="auto">
          <a:xfrm>
            <a:off x="9317567" y="6477000"/>
            <a:ext cx="2540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 algn="r"/>
            <a:fld id="{E3C6E725-FD01-A041-9D38-ED833093B279}" type="slidenum">
              <a:rPr lang="cs-CZ" sz="1200" b="0" i="0">
                <a:solidFill>
                  <a:schemeClr val="tx1"/>
                </a:solidFill>
                <a:latin typeface="Arial" charset="0"/>
              </a:rPr>
              <a:pPr algn="r"/>
              <a:t>37</a:t>
            </a:fld>
            <a:endParaRPr lang="cs-CZ" sz="1200" b="0" i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37572" name="Rectangle 4"/>
          <p:cNvSpPr>
            <a:spLocks noChangeArrowheads="1"/>
          </p:cNvSpPr>
          <p:nvPr/>
        </p:nvSpPr>
        <p:spPr bwMode="auto">
          <a:xfrm>
            <a:off x="334434" y="42863"/>
            <a:ext cx="1152313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cs-CZ" sz="2800" i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LYMFOIDNÍ NÁDORY T – BUNĚČNÉ ZDROJE</a:t>
            </a:r>
            <a:endParaRPr lang="en-US" sz="2800" i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71752" y="2744788"/>
            <a:ext cx="476249" cy="3683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TdTCD7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952501" y="2786064"/>
            <a:ext cx="952500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CD7 CD2/CD5 CD3cy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4000501" y="4160839"/>
            <a:ext cx="952500" cy="5540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4953001" y="3405189"/>
            <a:ext cx="952500" cy="7381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6000751" y="5334000"/>
            <a:ext cx="952500" cy="7381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CD8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10953751" y="1857376"/>
            <a:ext cx="1047749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 CD2/CD5 CD3mem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CD4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CD10/bcl6</a:t>
            </a:r>
          </a:p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CD57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5905501" y="1000125"/>
            <a:ext cx="9525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CD7/CD2 CD3cy CD56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381000" y="5005389"/>
            <a:ext cx="1238251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TdT         CD7 CD2/CD5  CD1a CD3cy-mem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6000751" y="2143125"/>
            <a:ext cx="952500" cy="184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>
            <a:spAutoFit/>
          </a:bodyPr>
          <a:lstStyle/>
          <a:p>
            <a:pPr algn="l">
              <a:defRPr/>
            </a:pPr>
            <a:r>
              <a:rPr lang="cs-CZ" sz="1200" i="0" dirty="0">
                <a:solidFill>
                  <a:srgbClr val="C00000"/>
                </a:solidFill>
                <a:latin typeface="Arial" pitchFamily="34" charset="0"/>
                <a:ea typeface="+mn-ea"/>
                <a:cs typeface="Arial" pitchFamily="34" charset="0"/>
              </a:rPr>
              <a:t>CD3mem</a:t>
            </a:r>
          </a:p>
        </p:txBody>
      </p:sp>
      <p:sp>
        <p:nvSpPr>
          <p:cNvPr id="63502" name="Text Box 14"/>
          <p:cNvSpPr txBox="1">
            <a:spLocks noChangeArrowheads="1"/>
          </p:cNvSpPr>
          <p:nvPr/>
        </p:nvSpPr>
        <p:spPr bwMode="auto">
          <a:xfrm>
            <a:off x="11233152" y="404813"/>
            <a:ext cx="958849" cy="336550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1pPr>
            <a:lvl2pPr marL="742950" indent="-28575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 i="1">
                <a:solidFill>
                  <a:srgbClr val="FFCC00"/>
                </a:solidFill>
                <a:latin typeface="Verdan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1600">
                <a:solidFill>
                  <a:schemeClr val="tx1"/>
                </a:solidFill>
                <a:latin typeface="Times New Roman" charset="0"/>
              </a:rPr>
              <a:t>kopie</a:t>
            </a:r>
          </a:p>
        </p:txBody>
      </p:sp>
    </p:spTree>
    <p:extLst>
      <p:ext uri="{BB962C8B-B14F-4D97-AF65-F5344CB8AC3E}">
        <p14:creationId xmlns:p14="http://schemas.microsoft.com/office/powerpoint/2010/main" val="1450992229"/>
      </p:ext>
    </p:extLst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>
          <a:solidFill>
            <a:srgbClr val="C5C5C5"/>
          </a:solidFill>
        </p:spPr>
        <p:txBody>
          <a:bodyPr/>
          <a:lstStyle/>
          <a:p>
            <a:pPr eaLnBrk="1" hangingPunct="1"/>
            <a:r>
              <a:rPr lang="cs-CZ" i="0" dirty="0">
                <a:latin typeface="Garamond" charset="0"/>
              </a:rPr>
              <a:t>Vybrané T-lymfomy</a:t>
            </a:r>
          </a:p>
        </p:txBody>
      </p:sp>
      <p:sp>
        <p:nvSpPr>
          <p:cNvPr id="357381" name="Rectangle 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T-ALL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T-ALL &lt;&lt;&lt;&lt;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B-ALL</a:t>
            </a:r>
          </a:p>
          <a:p>
            <a:pPr marL="342900" indent="-342900" eaLnBrk="1" hangingPunct="1">
              <a:buFontTx/>
              <a:buChar char="•"/>
            </a:pPr>
            <a:endParaRPr lang="cs-CZ" sz="1200" u="sng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Mycosis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fungoides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Sézáryho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syndrom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MF = primární kožní T-lymfom, klinicky připomíná mykózu</a:t>
            </a:r>
          </a:p>
          <a:p>
            <a:pPr marL="742950" lvl="1" indent="-285750" eaLnBrk="1" hangingPunct="1">
              <a:buFontTx/>
              <a:buChar char="•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SS =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erythroderma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generalizované leukemické infiltráty</a:t>
            </a:r>
          </a:p>
          <a:p>
            <a:pPr marL="742950" lvl="1" indent="-285750" eaLnBrk="1" hangingPunct="1">
              <a:buFontTx/>
              <a:buChar char="•"/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•"/>
            </a:pP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S </a:t>
            </a:r>
            <a:r>
              <a:rPr lang="cs-CZ" sz="2400" b="1" dirty="0" err="1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enteropatií</a:t>
            </a:r>
            <a:r>
              <a:rPr lang="cs-CZ" sz="2400" b="1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asociovaný T-lymfom</a:t>
            </a:r>
            <a:r>
              <a:rPr lang="cs-CZ" sz="2400" dirty="0">
                <a:solidFill>
                  <a:srgbClr val="008BD7"/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dirty="0">
              <a:solidFill>
                <a:srgbClr val="008BD7"/>
              </a:solidFill>
              <a:latin typeface="Arial" pitchFamily="34" charset="0"/>
              <a:cs typeface="Arial" pitchFamily="34" charset="0"/>
            </a:endParaRP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vzniká v souvislosti s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celiakií</a:t>
            </a:r>
            <a:r>
              <a:rPr lang="cs-CZ" dirty="0">
                <a:latin typeface="Arial" pitchFamily="34" charset="0"/>
                <a:cs typeface="Arial" pitchFamily="34" charset="0"/>
              </a:rPr>
              <a:t> refrakterní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bezglutenovou</a:t>
            </a:r>
            <a:r>
              <a:rPr lang="cs-CZ" dirty="0">
                <a:latin typeface="Arial" pitchFamily="34" charset="0"/>
                <a:cs typeface="Arial" pitchFamily="34" charset="0"/>
              </a:rPr>
              <a:t> dietu</a:t>
            </a:r>
          </a:p>
          <a:p>
            <a:pPr marL="742950" lvl="1" indent="-285750">
              <a:buFontTx/>
              <a:buChar char="•"/>
            </a:pPr>
            <a:r>
              <a:rPr lang="cs-CZ" dirty="0">
                <a:latin typeface="Arial" pitchFamily="34" charset="0"/>
                <a:cs typeface="Arial" pitchFamily="34" charset="0"/>
              </a:rPr>
              <a:t>agresivní průběh</a:t>
            </a:r>
          </a:p>
          <a:p>
            <a:pPr marL="0" indent="0" eaLnBrk="1" hangingPunct="1">
              <a:buNone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endParaRPr lang="cs-CZ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45840"/>
      </p:ext>
    </p:extLst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HODGKINŮV LYMFOM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66737"/>
      </p:ext>
    </p:extLst>
  </p:cSld>
  <p:clrMapOvr>
    <a:masterClrMapping/>
  </p:clrMapOvr>
  <p:transition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ANÉMIE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snížený objem </a:t>
            </a:r>
            <a:r>
              <a:rPr lang="cs-CZ" sz="2400" dirty="0" err="1"/>
              <a:t>ery</a:t>
            </a:r>
            <a:r>
              <a:rPr lang="cs-CZ" sz="2400" dirty="0"/>
              <a:t> (hematokritu) nebo koncentrace </a:t>
            </a:r>
            <a:r>
              <a:rPr lang="cs-CZ" sz="2400" dirty="0" err="1"/>
              <a:t>Hb</a:t>
            </a:r>
            <a:r>
              <a:rPr lang="cs-CZ" sz="2400" dirty="0"/>
              <a:t>  </a:t>
            </a:r>
            <a:r>
              <a:rPr lang="cs-CZ" sz="2400" dirty="0">
                <a:solidFill>
                  <a:srgbClr val="FF0000"/>
                </a:solidFill>
                <a:sym typeface="Wingdings" panose="05000000000000000000" pitchFamily="2" charset="2"/>
              </a:rPr>
              <a:t></a:t>
            </a:r>
            <a:r>
              <a:rPr lang="cs-CZ" sz="2400" dirty="0">
                <a:sym typeface="Wingdings" panose="05000000000000000000" pitchFamily="2" charset="2"/>
              </a:rPr>
              <a:t> ↓</a:t>
            </a:r>
            <a:r>
              <a:rPr lang="cs-CZ" sz="2400" dirty="0"/>
              <a:t>kapacita transportu </a:t>
            </a:r>
            <a:r>
              <a:rPr lang="cs-CZ" sz="2400" dirty="0" err="1"/>
              <a:t>ery</a:t>
            </a:r>
            <a:r>
              <a:rPr lang="cs-CZ" sz="2400" dirty="0"/>
              <a:t> pro kyslík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 etiologie: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z nadměrných ztrát (hemolytické, </a:t>
            </a:r>
            <a:r>
              <a:rPr lang="cs-CZ" sz="2000" dirty="0" err="1">
                <a:solidFill>
                  <a:srgbClr val="00B0F0"/>
                </a:solidFill>
              </a:rPr>
              <a:t>posthemoragické</a:t>
            </a:r>
            <a:r>
              <a:rPr lang="cs-CZ" sz="2000" dirty="0">
                <a:solidFill>
                  <a:srgbClr val="00B0F0"/>
                </a:solidFill>
              </a:rPr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B0F0"/>
                </a:solidFill>
              </a:rPr>
              <a:t>z nedostatečné tvorby </a:t>
            </a:r>
            <a:r>
              <a:rPr lang="cs-CZ" sz="2000" dirty="0" err="1">
                <a:solidFill>
                  <a:srgbClr val="00B0F0"/>
                </a:solidFill>
              </a:rPr>
              <a:t>ery</a:t>
            </a:r>
            <a:endParaRPr lang="cs-CZ" sz="2000" dirty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400" b="1" dirty="0"/>
              <a:t> klinické projevy: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únava, bolest hlavy, závratě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bledost sliznic (spojivky, DÚ)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tachykardie („bušení srdce“ a „hučení“ ve spáncích)</a:t>
            </a:r>
          </a:p>
        </p:txBody>
      </p:sp>
    </p:spTree>
    <p:extLst>
      <p:ext uri="{BB962C8B-B14F-4D97-AF65-F5344CB8AC3E}">
        <p14:creationId xmlns:p14="http://schemas.microsoft.com/office/powerpoint/2010/main" val="810153431"/>
      </p:ext>
    </p:extLst>
  </p:cSld>
  <p:clrMapOvr>
    <a:masterClrMapping/>
  </p:clrMapOvr>
  <p:transition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86" name="Rectangle 42"/>
          <p:cNvSpPr>
            <a:spLocks noGrp="1"/>
          </p:cNvSpPr>
          <p:nvPr>
            <p:ph type="title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dirty="0">
                <a:effectLst/>
                <a:latin typeface="Garamond" charset="0"/>
              </a:rPr>
              <a:t>Základní charakteristiky HL a NHL</a:t>
            </a:r>
          </a:p>
        </p:txBody>
      </p:sp>
      <p:graphicFrame>
        <p:nvGraphicFramePr>
          <p:cNvPr id="108588" name="Group 4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80869066"/>
              </p:ext>
            </p:extLst>
          </p:nvPr>
        </p:nvGraphicFramePr>
        <p:xfrm>
          <a:off x="312821" y="1728621"/>
          <a:ext cx="11622505" cy="445611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5931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09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400" u="none" strike="noStrike" cap="none" normalizeH="0" baseline="0" dirty="0">
                          <a:ln>
                            <a:noFill/>
                          </a:ln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</a:rPr>
                        <a:t>NHL</a:t>
                      </a:r>
                      <a:endParaRPr kumimoji="0" lang="cs-CZ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většinou lokalizován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 jedné axiální skupině LU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(krční, mediastinální,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paraaortální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postihuje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mnohočetné periferní LU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kontinuální šíření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diskontinuální šíření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mezenterické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LU a </a:t>
                      </a:r>
                      <a:r>
                        <a:rPr kumimoji="0" lang="cs-CZ" sz="2000" b="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málokdy 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mezenterické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LU a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Waldeyerův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okruh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často 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postiženy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extranodálně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vzácně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extranodálně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často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nádorových (diagnostických)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málo</a:t>
                      </a: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-  roztroušeny na reaktivním pozadí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nádorové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/lymfomové 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převažují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51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b="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vychází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z B-</a:t>
                      </a:r>
                      <a:r>
                        <a:rPr kumimoji="0" lang="cs-CZ" sz="20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F9900"/>
                        </a:buClr>
                        <a:buSzTx/>
                        <a:buFont typeface="Wingdings" charset="0"/>
                        <a:buNone/>
                        <a:tabLst/>
                      </a:pPr>
                      <a:r>
                        <a:rPr kumimoji="0" lang="cs-CZ" sz="20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vychází 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B- i T- </a:t>
                      </a:r>
                      <a:r>
                        <a:rPr kumimoji="0" lang="cs-CZ" sz="2000" b="1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bb</a:t>
                      </a:r>
                      <a:r>
                        <a:rPr kumimoji="0" lang="cs-CZ" sz="2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.</a:t>
                      </a: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  <a:ea typeface="ＭＳ Ｐゴシック" charset="0"/>
                      </a:endParaRPr>
                    </a:p>
                  </a:txBody>
                  <a:tcPr marL="121920" marR="12192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1197066"/>
      </p:ext>
    </p:extLst>
  </p:cSld>
  <p:clrMapOvr>
    <a:masterClrMapping/>
  </p:clrMapOvr>
  <p:transition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lymfom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9622858" cy="4023360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sz="1800" dirty="0">
                <a:latin typeface="Arial" charset="0"/>
              </a:rPr>
              <a:t>j</a:t>
            </a:r>
            <a:r>
              <a:rPr lang="cs-CZ" sz="1800" dirty="0">
                <a:latin typeface="Arial"/>
                <a:cs typeface="Arial"/>
              </a:rPr>
              <a:t>edna z nejčastějších malignit </a:t>
            </a:r>
            <a:r>
              <a:rPr lang="cs-CZ" sz="1800" b="1" u="sng" dirty="0">
                <a:latin typeface="Arial"/>
                <a:cs typeface="Arial"/>
              </a:rPr>
              <a:t>mladých dospělých</a:t>
            </a:r>
            <a:endParaRPr lang="cs-CZ" sz="1100" b="1" u="sng" dirty="0"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>
                <a:latin typeface="Arial"/>
                <a:cs typeface="Arial"/>
              </a:rPr>
              <a:t>klasifikace HL </a:t>
            </a:r>
            <a:r>
              <a:rPr lang="cs-CZ" sz="1400" dirty="0">
                <a:latin typeface="Arial"/>
                <a:cs typeface="Arial"/>
              </a:rPr>
              <a:t>(podrobněji viz. dále):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KLASICKÝ HL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1" dirty="0">
                <a:solidFill>
                  <a:srgbClr val="008BD7"/>
                </a:solidFill>
                <a:latin typeface="Arial"/>
                <a:cs typeface="Arial"/>
              </a:rPr>
              <a:t>NODULÁRNÍ HL s LYMFOCYTÁRNÍ PREDOMINANCÍ</a:t>
            </a:r>
            <a:endParaRPr lang="cs-CZ" sz="1400" b="1" u="sng" dirty="0">
              <a:solidFill>
                <a:srgbClr val="FF9900"/>
              </a:solidFill>
              <a:latin typeface="Arial"/>
              <a:cs typeface="Arial"/>
            </a:endParaRPr>
          </a:p>
          <a:p>
            <a:pPr marL="342900" indent="-342900" eaLnBrk="1" hangingPunct="1">
              <a:lnSpc>
                <a:spcPct val="120000"/>
              </a:lnSpc>
              <a:buFontTx/>
              <a:buChar char="•"/>
            </a:pPr>
            <a:r>
              <a:rPr lang="cs-CZ" b="1" dirty="0" err="1">
                <a:latin typeface="Arial"/>
                <a:cs typeface="Arial"/>
              </a:rPr>
              <a:t>tp</a:t>
            </a:r>
            <a:r>
              <a:rPr lang="cs-CZ" b="1" dirty="0">
                <a:latin typeface="Arial"/>
                <a:cs typeface="Arial"/>
              </a:rPr>
              <a:t>.:	</a:t>
            </a:r>
          </a:p>
          <a:p>
            <a:pPr marL="742950" lvl="1" indent="-285750" eaLnBrk="1" hangingPunct="1">
              <a:lnSpc>
                <a:spcPct val="120000"/>
              </a:lnSpc>
              <a:buFontTx/>
              <a:buChar char="•"/>
            </a:pPr>
            <a:r>
              <a:rPr lang="cs-CZ" sz="1600" b="0" dirty="0">
                <a:latin typeface="Arial"/>
                <a:cs typeface="Arial"/>
              </a:rPr>
              <a:t>RT, CHT → vynikající prognóza, </a:t>
            </a:r>
            <a:r>
              <a:rPr lang="cs-CZ" sz="1600" dirty="0">
                <a:latin typeface="Arial"/>
                <a:cs typeface="Arial"/>
              </a:rPr>
              <a:t>ale hrozí sekundární malignity (MDS, AML, bronchogenní ca)</a:t>
            </a:r>
            <a:endParaRPr lang="cs-CZ" sz="1000" dirty="0">
              <a:latin typeface="Arial"/>
              <a:cs typeface="Arial"/>
            </a:endParaRPr>
          </a:p>
          <a:p>
            <a:pPr marL="342900" indent="-342900">
              <a:lnSpc>
                <a:spcPct val="120000"/>
              </a:lnSpc>
              <a:buFontTx/>
              <a:buChar char="•"/>
            </a:pPr>
            <a:r>
              <a:rPr lang="cs-CZ" sz="1800" b="1" dirty="0">
                <a:latin typeface="Arial"/>
                <a:cs typeface="Arial"/>
              </a:rPr>
              <a:t>diagnostické (nádorové) </a:t>
            </a:r>
            <a:r>
              <a:rPr lang="cs-CZ" sz="1800" b="1" dirty="0" err="1">
                <a:latin typeface="Arial"/>
                <a:cs typeface="Arial"/>
              </a:rPr>
              <a:t>bb</a:t>
            </a:r>
            <a:r>
              <a:rPr lang="cs-CZ" sz="1800" b="1" dirty="0">
                <a:latin typeface="Arial"/>
                <a:cs typeface="Arial"/>
              </a:rPr>
              <a:t>. – </a:t>
            </a:r>
            <a:r>
              <a:rPr lang="cs-CZ" sz="1800" b="1" dirty="0">
                <a:solidFill>
                  <a:srgbClr val="FF3300"/>
                </a:solidFill>
                <a:latin typeface="Arial"/>
                <a:cs typeface="Arial"/>
              </a:rPr>
              <a:t>malý počet!!!</a:t>
            </a:r>
            <a:r>
              <a:rPr lang="cs-CZ" sz="1800" b="1" dirty="0">
                <a:latin typeface="Arial"/>
                <a:cs typeface="Arial"/>
              </a:rPr>
              <a:t>:</a:t>
            </a:r>
          </a:p>
          <a:p>
            <a:pPr marL="742950" lvl="1" indent="-285750">
              <a:lnSpc>
                <a:spcPct val="120000"/>
              </a:lnSpc>
              <a:buFont typeface="Times New Roman" charset="0"/>
              <a:buChar char="═"/>
            </a:pP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Reedové-</a:t>
            </a:r>
            <a:r>
              <a:rPr lang="cs-CZ" sz="1600" b="1" dirty="0" err="1">
                <a:solidFill>
                  <a:srgbClr val="0000FF"/>
                </a:solidFill>
                <a:latin typeface="Arial"/>
                <a:cs typeface="Arial"/>
              </a:rPr>
              <a:t>Sternbergovy</a:t>
            </a: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b="1" dirty="0" err="1">
                <a:solidFill>
                  <a:srgbClr val="0000FF"/>
                </a:solidFill>
                <a:latin typeface="Arial"/>
                <a:cs typeface="Arial"/>
              </a:rPr>
              <a:t>bb</a:t>
            </a:r>
            <a:r>
              <a:rPr lang="cs-CZ" sz="16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cs-CZ" sz="1600" dirty="0">
                <a:latin typeface="Arial"/>
                <a:cs typeface="Arial"/>
              </a:rPr>
              <a:t>(RS-</a:t>
            </a:r>
            <a:r>
              <a:rPr lang="cs-CZ" sz="1600" dirty="0" err="1">
                <a:latin typeface="Arial"/>
                <a:cs typeface="Arial"/>
              </a:rPr>
              <a:t>bb</a:t>
            </a:r>
            <a:r>
              <a:rPr lang="cs-CZ" sz="1600" dirty="0">
                <a:latin typeface="Arial"/>
                <a:cs typeface="Arial"/>
              </a:rPr>
              <a:t>.) + varianty</a:t>
            </a:r>
          </a:p>
          <a:p>
            <a:pPr marL="742950" lvl="1" indent="-285750">
              <a:lnSpc>
                <a:spcPct val="120000"/>
              </a:lnSpc>
              <a:buFontTx/>
              <a:buChar char="•"/>
            </a:pP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vylučují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chemokiny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/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cytokiny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200" dirty="0">
                <a:solidFill>
                  <a:schemeClr val="tx1"/>
                </a:solidFill>
                <a:latin typeface="Arial"/>
                <a:cs typeface="Arial"/>
              </a:rPr>
              <a:t>→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chemotaxe hojných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ly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, makrofágů a granulocytů (vč. četných </a:t>
            </a:r>
            <a:r>
              <a:rPr lang="cs-CZ" sz="1600" dirty="0" err="1">
                <a:solidFill>
                  <a:schemeClr val="tx1"/>
                </a:solidFill>
                <a:latin typeface="Arial"/>
                <a:cs typeface="Arial"/>
              </a:rPr>
              <a:t>eo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) = reaktivní </a:t>
            </a:r>
            <a:r>
              <a:rPr lang="cs-CZ" sz="1600" b="1" u="sng" dirty="0" err="1">
                <a:solidFill>
                  <a:schemeClr val="tx1"/>
                </a:solidFill>
                <a:latin typeface="Arial"/>
                <a:cs typeface="Arial"/>
              </a:rPr>
              <a:t>NEnádorové</a:t>
            </a:r>
            <a:r>
              <a:rPr lang="cs-CZ" sz="1600" b="1" u="sng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600" dirty="0">
                <a:solidFill>
                  <a:schemeClr val="tx1"/>
                </a:solidFill>
                <a:latin typeface="Arial"/>
                <a:cs typeface="Arial"/>
              </a:rPr>
              <a:t>pozadí</a:t>
            </a:r>
          </a:p>
        </p:txBody>
      </p:sp>
      <p:pic>
        <p:nvPicPr>
          <p:cNvPr id="4" name="Picture 4" descr="NSHD-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" t="34141" r="15142" b="30779"/>
          <a:stretch/>
        </p:blipFill>
        <p:spPr>
          <a:xfrm rot="5400000">
            <a:off x="8709134" y="3409011"/>
            <a:ext cx="5115090" cy="1548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1814825135"/>
      </p:ext>
    </p:extLst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sz="4000" b="1" i="1" dirty="0">
                <a:latin typeface="Garamond" charset="0"/>
              </a:rPr>
              <a:t>Diagnostické </a:t>
            </a:r>
            <a:r>
              <a:rPr lang="cs-CZ" sz="4000" b="1" i="1" dirty="0" err="1">
                <a:latin typeface="Garamond" charset="0"/>
              </a:rPr>
              <a:t>bb</a:t>
            </a:r>
            <a:r>
              <a:rPr lang="cs-CZ" sz="4000" b="1" i="1" dirty="0">
                <a:latin typeface="Garamond" charset="0"/>
              </a:rPr>
              <a:t>. HL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idx="1"/>
          </p:nvPr>
        </p:nvSpPr>
        <p:spPr>
          <a:xfrm>
            <a:off x="169725" y="1831465"/>
            <a:ext cx="9291338" cy="4023360"/>
          </a:xfrm>
        </p:spPr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800" b="1" dirty="0">
                <a:latin typeface="Arial" pitchFamily="34" charset="0"/>
                <a:cs typeface="Arial" pitchFamily="34" charset="0"/>
              </a:rPr>
              <a:t>RS-</a:t>
            </a:r>
            <a:r>
              <a:rPr lang="cs-CZ" sz="28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800" b="1" dirty="0">
                <a:latin typeface="Arial" pitchFamily="34" charset="0"/>
                <a:cs typeface="Arial" pitchFamily="34" charset="0"/>
              </a:rPr>
              <a:t>.: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velké </a:t>
            </a:r>
            <a:r>
              <a:rPr lang="cs-CZ" sz="2200" b="0" i="0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.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s jedním / více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laločnatými 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jádry </a:t>
            </a:r>
            <a:r>
              <a:rPr lang="cs-CZ" sz="2200" b="0" i="0" dirty="0">
                <a:latin typeface="Arial" pitchFamily="34" charset="0"/>
                <a:cs typeface="Arial" pitchFamily="34" charset="0"/>
              </a:rPr>
              <a:t>s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200" i="0" dirty="0" err="1">
                <a:latin typeface="Arial" pitchFamily="34" charset="0"/>
                <a:cs typeface="Arial" pitchFamily="34" charset="0"/>
              </a:rPr>
              <a:t>inkluzoidními</a:t>
            </a:r>
            <a:r>
              <a:rPr lang="cs-CZ" sz="2200" i="0" dirty="0">
                <a:latin typeface="Arial" pitchFamily="34" charset="0"/>
                <a:cs typeface="Arial" pitchFamily="34" charset="0"/>
              </a:rPr>
              <a:t> jadérky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(jadérko velikosti </a:t>
            </a:r>
            <a:r>
              <a:rPr lang="cs-CZ" sz="2000" b="0" i="0" dirty="0" err="1">
                <a:latin typeface="Arial" pitchFamily="34" charset="0"/>
                <a:cs typeface="Arial" pitchFamily="34" charset="0"/>
              </a:rPr>
              <a:t>ly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!)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b="0" i="0" dirty="0">
                <a:latin typeface="Arial" pitchFamily="34" charset="0"/>
                <a:cs typeface="Arial" pitchFamily="34" charset="0"/>
              </a:rPr>
              <a:t>cytoplazma hojná, světlá</a:t>
            </a:r>
            <a:endParaRPr lang="cs-CZ" sz="800" b="0" i="0" dirty="0">
              <a:latin typeface="Arial" pitchFamily="34" charset="0"/>
              <a:cs typeface="Arial" pitchFamily="34" charset="0"/>
            </a:endParaRPr>
          </a:p>
          <a:p>
            <a:pPr marL="914400" lvl="1" indent="-457200" eaLnBrk="1" hangingPunct="1">
              <a:lnSpc>
                <a:spcPct val="90000"/>
              </a:lnSpc>
              <a:buFontTx/>
              <a:buChar char="•"/>
            </a:pPr>
            <a:r>
              <a:rPr lang="cs-CZ" sz="2200" i="0" dirty="0">
                <a:latin typeface="Arial" pitchFamily="34" charset="0"/>
                <a:cs typeface="Arial" pitchFamily="34" charset="0"/>
              </a:rPr>
              <a:t>klasická RS-b. je dvoujaderná</a:t>
            </a:r>
            <a:r>
              <a:rPr lang="cs-CZ" sz="2400" i="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(uspořádání 2 jader a nukleolů </a:t>
            </a:r>
            <a:r>
              <a:rPr lang="en-US" sz="2000" b="0" i="0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 „</a:t>
            </a:r>
            <a:r>
              <a:rPr lang="cs-CZ" sz="2000" i="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soví oči</a:t>
            </a:r>
            <a:r>
              <a:rPr lang="ja-JP" altLang="cs-CZ" sz="2000" b="0" i="0" dirty="0">
                <a:latin typeface="Arial" pitchFamily="34" charset="0"/>
                <a:cs typeface="Arial" pitchFamily="34" charset="0"/>
              </a:rPr>
              <a:t>“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)</a:t>
            </a:r>
            <a:endParaRPr lang="cs-CZ" sz="1400" b="1" dirty="0">
              <a:latin typeface="Arial" pitchFamily="34" charset="0"/>
              <a:cs typeface="Arial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Char char="•"/>
            </a:pPr>
            <a:r>
              <a:rPr lang="cs-CZ" sz="2600" b="1" dirty="0">
                <a:latin typeface="Arial" pitchFamily="34" charset="0"/>
                <a:cs typeface="Arial" pitchFamily="34" charset="0"/>
              </a:rPr>
              <a:t>dg. důležité varianty RS-</a:t>
            </a:r>
            <a:r>
              <a:rPr lang="cs-CZ" sz="2600" b="1" dirty="0" err="1">
                <a:latin typeface="Arial" pitchFamily="34" charset="0"/>
                <a:cs typeface="Arial" pitchFamily="34" charset="0"/>
              </a:rPr>
              <a:t>bb</a:t>
            </a:r>
            <a:r>
              <a:rPr lang="cs-CZ" sz="2600" b="1" dirty="0">
                <a:latin typeface="Arial" pitchFamily="34" charset="0"/>
                <a:cs typeface="Arial" pitchFamily="34" charset="0"/>
              </a:rPr>
              <a:t>.:</a:t>
            </a:r>
            <a:endParaRPr lang="cs-CZ" sz="900" b="1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lakunární buňka</a:t>
            </a:r>
          </a:p>
          <a:p>
            <a:pPr marL="1600200" lvl="3" indent="-228600"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cytoplazma svraštělá u jádra → arteficiální lakuna</a:t>
            </a: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endParaRPr lang="cs-CZ" sz="900" dirty="0">
              <a:latin typeface="Arial" pitchFamily="34" charset="0"/>
              <a:cs typeface="Arial" pitchFamily="34" charset="0"/>
            </a:endParaRPr>
          </a:p>
          <a:p>
            <a:pPr marL="1143000" lvl="2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lymfocytární a </a:t>
            </a:r>
            <a:r>
              <a:rPr lang="cs-CZ" sz="2400" b="1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histiocytární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, L</a:t>
            </a:r>
            <a:r>
              <a:rPr lang="en-US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cs-CZ" sz="2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 b</a:t>
            </a:r>
            <a:r>
              <a:rPr lang="cs-CZ" sz="2400" i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1600200" lvl="3" indent="-228600" eaLnBrk="1" hangingPunct="1">
              <a:lnSpc>
                <a:spcPct val="90000"/>
              </a:lnSpc>
              <a:buFontTx/>
              <a:buChar char="–"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jádro </a:t>
            </a:r>
            <a:r>
              <a:rPr lang="en-US" sz="1800" b="1" i="1" dirty="0">
                <a:latin typeface="Arial" pitchFamily="34" charset="0"/>
                <a:cs typeface="Arial" pitchFamily="34" charset="0"/>
              </a:rPr>
              <a:t>~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popkorn → „popcorn cell</a:t>
            </a:r>
            <a:r>
              <a:rPr lang="ja-JP" altLang="cs-CZ" sz="1800" dirty="0">
                <a:latin typeface="Arial" pitchFamily="34" charset="0"/>
                <a:cs typeface="Arial" pitchFamily="34" charset="0"/>
              </a:rPr>
              <a:t>“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9646000" y="0"/>
            <a:ext cx="2546000" cy="3745675"/>
            <a:chOff x="8818909" y="-214410"/>
            <a:chExt cx="3182229" cy="4681684"/>
          </a:xfrm>
        </p:grpSpPr>
        <p:pic>
          <p:nvPicPr>
            <p:cNvPr id="6" name="Picture 15" descr="sova-palena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8" r="14962" b="5478"/>
            <a:stretch/>
          </p:blipFill>
          <p:spPr bwMode="auto">
            <a:xfrm>
              <a:off x="8818910" y="2111424"/>
              <a:ext cx="3182228" cy="2355850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NSHD-RS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57" t="27339" r="28722" b="18246"/>
            <a:stretch>
              <a:fillRect/>
            </a:stretch>
          </p:blipFill>
          <p:spPr bwMode="auto">
            <a:xfrm>
              <a:off x="8818909" y="-214410"/>
              <a:ext cx="3161063" cy="2340000"/>
            </a:xfrm>
            <a:prstGeom prst="rect">
              <a:avLst/>
            </a:prstGeom>
            <a:noFill/>
            <a:ln w="19050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6978068" y="3924300"/>
            <a:ext cx="5213931" cy="2808000"/>
            <a:chOff x="521" y="935"/>
            <a:chExt cx="4718" cy="3129"/>
          </a:xfrm>
        </p:grpSpPr>
        <p:pic>
          <p:nvPicPr>
            <p:cNvPr id="10" name="Picture 3" descr="NadHem_NLPHL_NodulLHBbLy_Uzl_MikroPrehlDet_HENadHem_CHL_HRSBb_Uzl_MikroDet_HE_Rosai1996-2_21-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" t="2002" r="7368" b="20023"/>
            <a:stretch>
              <a:fillRect/>
            </a:stretch>
          </p:blipFill>
          <p:spPr bwMode="auto">
            <a:xfrm>
              <a:off x="521" y="935"/>
              <a:ext cx="4718" cy="3122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popcor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935"/>
              <a:ext cx="2339" cy="3129"/>
            </a:xfrm>
            <a:prstGeom prst="rect">
              <a:avLst/>
            </a:prstGeom>
            <a:noFill/>
            <a:ln w="9525">
              <a:solidFill>
                <a:srgbClr val="008BD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8187737"/>
      </p:ext>
    </p:extLst>
  </p:cSld>
  <p:clrMapOvr>
    <a:masterClrMapping/>
  </p:clrMapOvr>
  <p:transition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1" name="Group 13"/>
          <p:cNvGrpSpPr>
            <a:grpSpLocks/>
          </p:cNvGrpSpPr>
          <p:nvPr/>
        </p:nvGrpSpPr>
        <p:grpSpPr bwMode="auto">
          <a:xfrm>
            <a:off x="1113066" y="1027362"/>
            <a:ext cx="9960516" cy="5303821"/>
            <a:chOff x="176" y="840"/>
            <a:chExt cx="5329" cy="3149"/>
          </a:xfrm>
        </p:grpSpPr>
        <p:pic>
          <p:nvPicPr>
            <p:cNvPr id="73732" name="Picture 5" descr="NSHD-RS c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246"/>
            <a:stretch>
              <a:fillRect/>
            </a:stretch>
          </p:blipFill>
          <p:spPr bwMode="auto">
            <a:xfrm>
              <a:off x="176" y="840"/>
              <a:ext cx="2580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3" name="Picture 4" descr="NSHD-lacunar ce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39"/>
            <a:stretch>
              <a:fillRect/>
            </a:stretch>
          </p:blipFill>
          <p:spPr bwMode="auto">
            <a:xfrm>
              <a:off x="2756" y="840"/>
              <a:ext cx="2749" cy="1543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4" name="Picture 7" descr="MCHD-Hodgkin ce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22"/>
            <a:stretch>
              <a:fillRect/>
            </a:stretch>
          </p:blipFill>
          <p:spPr bwMode="auto">
            <a:xfrm>
              <a:off x="176" y="2383"/>
              <a:ext cx="2580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735" name="Picture 9" descr="NSHD - Sternberg cel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91"/>
            <a:stretch>
              <a:fillRect/>
            </a:stretch>
          </p:blipFill>
          <p:spPr bwMode="auto">
            <a:xfrm>
              <a:off x="2756" y="2383"/>
              <a:ext cx="2749" cy="1599"/>
            </a:xfrm>
            <a:prstGeom prst="rect">
              <a:avLst/>
            </a:prstGeom>
            <a:noFill/>
            <a:ln w="19050">
              <a:solidFill>
                <a:srgbClr val="00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736" name="Text Box 11"/>
            <p:cNvSpPr txBox="1">
              <a:spLocks noChangeArrowheads="1"/>
            </p:cNvSpPr>
            <p:nvPr/>
          </p:nvSpPr>
          <p:spPr bwMode="auto">
            <a:xfrm>
              <a:off x="176" y="3770"/>
              <a:ext cx="87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Hodgkinova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7" name="Text Box 12"/>
            <p:cNvSpPr txBox="1">
              <a:spLocks noChangeArrowheads="1"/>
            </p:cNvSpPr>
            <p:nvPr/>
          </p:nvSpPr>
          <p:spPr bwMode="auto">
            <a:xfrm>
              <a:off x="176" y="851"/>
              <a:ext cx="1420" cy="3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l" eaLnBrk="1" hangingPunct="1"/>
              <a:r>
                <a:rPr lang="cs-CZ" sz="1800" i="0" dirty="0">
                  <a:solidFill>
                    <a:schemeClr val="tx1"/>
                  </a:solidFill>
                  <a:latin typeface="Arial" charset="0"/>
                </a:rPr>
                <a:t>Reedové-</a:t>
              </a:r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  <p:sp>
          <p:nvSpPr>
            <p:cNvPr id="73738" name="Text Box 13"/>
            <p:cNvSpPr txBox="1">
              <a:spLocks noChangeArrowheads="1"/>
            </p:cNvSpPr>
            <p:nvPr/>
          </p:nvSpPr>
          <p:spPr bwMode="auto">
            <a:xfrm>
              <a:off x="4749" y="851"/>
              <a:ext cx="756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>
                  <a:solidFill>
                    <a:schemeClr val="tx1"/>
                  </a:solidFill>
                  <a:latin typeface="Arial" charset="0"/>
                </a:rPr>
                <a:t>Lakunární</a:t>
              </a:r>
            </a:p>
          </p:txBody>
        </p:sp>
        <p:sp>
          <p:nvSpPr>
            <p:cNvPr id="73739" name="Text Box 14"/>
            <p:cNvSpPr txBox="1">
              <a:spLocks noChangeArrowheads="1"/>
            </p:cNvSpPr>
            <p:nvPr/>
          </p:nvSpPr>
          <p:spPr bwMode="auto">
            <a:xfrm>
              <a:off x="4505" y="3751"/>
              <a:ext cx="1000" cy="2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1pPr>
              <a:lvl2pPr marL="742950" indent="-28575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2pPr>
              <a:lvl3pPr marL="11430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3pPr>
              <a:lvl4pPr marL="16002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4pPr>
              <a:lvl5pPr marL="2057400" indent="-228600"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4000" b="1" i="1">
                  <a:solidFill>
                    <a:srgbClr val="FFCC00"/>
                  </a:solidFill>
                  <a:latin typeface="Verdan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cs-CZ" sz="1800" i="0" dirty="0" err="1">
                  <a:solidFill>
                    <a:schemeClr val="tx1"/>
                  </a:solidFill>
                  <a:latin typeface="Arial" charset="0"/>
                </a:rPr>
                <a:t>Sternbergova</a:t>
              </a:r>
              <a:endParaRPr lang="cs-CZ" sz="1800" i="0" dirty="0">
                <a:solidFill>
                  <a:schemeClr val="tx1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43866"/>
      </p:ext>
    </p:extLst>
  </p:cSld>
  <p:clrMapOvr>
    <a:masterClrMapping/>
  </p:clrMapOvr>
  <p:transition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 err="1">
                <a:solidFill>
                  <a:srgbClr val="008BD7"/>
                </a:solidFill>
                <a:latin typeface="Garamond" charset="0"/>
              </a:rPr>
              <a:t>Hodgkinův</a:t>
            </a:r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 lymfom - klasifikace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564539"/>
              </p:ext>
            </p:extLst>
          </p:nvPr>
        </p:nvGraphicFramePr>
        <p:xfrm>
          <a:off x="203201" y="1489687"/>
          <a:ext cx="8026399" cy="316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4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1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KLASICKÝ HL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NODULÁRNÍ</a:t>
                      </a:r>
                      <a:r>
                        <a:rPr lang="cs-CZ" sz="2000" baseline="0" dirty="0"/>
                        <a:t> </a:t>
                      </a:r>
                      <a:r>
                        <a:rPr lang="cs-CZ" sz="2000" i="1" baseline="0" dirty="0"/>
                        <a:t>HL</a:t>
                      </a:r>
                      <a:r>
                        <a:rPr lang="cs-CZ" sz="2000" baseline="0" dirty="0"/>
                        <a:t> S LYMFOCTÁRNÍ PREDOMINANCÍ</a:t>
                      </a:r>
                      <a:endParaRPr lang="cs-CZ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podtypy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 err="1">
                          <a:solidFill>
                            <a:srgbClr val="008BD7"/>
                          </a:solidFill>
                        </a:rPr>
                        <a:t>Nodulární</a:t>
                      </a:r>
                      <a:r>
                        <a:rPr lang="cs-CZ" sz="2400" b="1" dirty="0">
                          <a:solidFill>
                            <a:srgbClr val="008BD7"/>
                          </a:solidFill>
                        </a:rPr>
                        <a:t> skleróza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>
                          <a:solidFill>
                            <a:srgbClr val="008BD7"/>
                          </a:solidFill>
                        </a:rPr>
                        <a:t>Na lymfocyty bohatý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dirty="0">
                          <a:solidFill>
                            <a:srgbClr val="008BD7"/>
                          </a:solidFill>
                        </a:rPr>
                        <a:t>Smíšená</a:t>
                      </a:r>
                      <a:r>
                        <a:rPr lang="cs-CZ" sz="2400" b="1" baseline="0" dirty="0">
                          <a:solidFill>
                            <a:srgbClr val="008BD7"/>
                          </a:solidFill>
                        </a:rPr>
                        <a:t> </a:t>
                      </a:r>
                      <a:r>
                        <a:rPr lang="cs-CZ" sz="2400" b="1" baseline="0" dirty="0" err="1">
                          <a:solidFill>
                            <a:srgbClr val="008BD7"/>
                          </a:solidFill>
                        </a:rPr>
                        <a:t>buněčnost</a:t>
                      </a:r>
                      <a:endParaRPr lang="cs-CZ" sz="2400" b="1" baseline="0" dirty="0">
                        <a:solidFill>
                          <a:srgbClr val="008BD7"/>
                        </a:solidFill>
                      </a:endParaRP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cs-CZ" sz="2400" b="1" baseline="0" dirty="0" err="1">
                          <a:solidFill>
                            <a:srgbClr val="008BD7"/>
                          </a:solidFill>
                        </a:rPr>
                        <a:t>Lymfoctární</a:t>
                      </a:r>
                      <a:r>
                        <a:rPr lang="cs-CZ" sz="2400" b="1" baseline="0" dirty="0">
                          <a:solidFill>
                            <a:srgbClr val="008BD7"/>
                          </a:solidFill>
                        </a:rPr>
                        <a:t> deplece</a:t>
                      </a:r>
                      <a:endParaRPr lang="cs-CZ" sz="2400" b="1" dirty="0">
                        <a:solidFill>
                          <a:srgbClr val="008BD7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/>
                        <a:t>dg. </a:t>
                      </a:r>
                      <a:r>
                        <a:rPr lang="cs-CZ" sz="2400" dirty="0" err="1"/>
                        <a:t>bb</a:t>
                      </a:r>
                      <a:r>
                        <a:rPr lang="cs-CZ" sz="2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RS-</a:t>
                      </a:r>
                      <a:r>
                        <a:rPr lang="cs-CZ" sz="2400" dirty="0"/>
                        <a:t> a jejich varianty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b="1" dirty="0"/>
                        <a:t>L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&amp;</a:t>
                      </a:r>
                      <a:r>
                        <a:rPr lang="cs-CZ" sz="2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 </a:t>
                      </a:r>
                      <a:r>
                        <a:rPr lang="cs-CZ" sz="24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(popcorn)</a:t>
                      </a:r>
                      <a:endParaRPr lang="cs-CZ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2400" dirty="0" err="1"/>
                        <a:t>imuno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CD15+, CD30+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CD15-, CD30-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4" descr="NSHD 20x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15637" r="5457"/>
          <a:stretch/>
        </p:blipFill>
        <p:spPr>
          <a:xfrm>
            <a:off x="8325856" y="120316"/>
            <a:ext cx="3837800" cy="3240000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  <p:pic>
        <p:nvPicPr>
          <p:cNvPr id="7" name="Picture 4" descr="MCHD - hig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9" t="20834" r="18296" b="21245"/>
          <a:stretch/>
        </p:blipFill>
        <p:spPr>
          <a:xfrm>
            <a:off x="8265424" y="3573378"/>
            <a:ext cx="3898232" cy="3116179"/>
          </a:xfrm>
          <a:prstGeom prst="rect">
            <a:avLst/>
          </a:prstGeom>
          <a:noFill/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912757679"/>
      </p:ext>
    </p:extLst>
  </p:cSld>
  <p:clrMapOvr>
    <a:masterClrMapping/>
  </p:clrMapOvr>
  <p:transition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REAKTIVNÍ LYMFADENOPATIE</a:t>
            </a:r>
            <a:endParaRPr lang="cs-CZ" sz="3600" b="1" dirty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869325"/>
      </p:ext>
    </p:extLst>
  </p:cSld>
  <p:clrMapOvr>
    <a:masterClrMapping/>
  </p:clrMapOvr>
  <p:transition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0899" name="Rectangle 9"/>
          <p:cNvSpPr>
            <a:spLocks noGrp="1" noChangeArrowheads="1"/>
          </p:cNvSpPr>
          <p:nvPr>
            <p:ph sz="half" idx="4294967295"/>
          </p:nvPr>
        </p:nvSpPr>
        <p:spPr>
          <a:xfrm>
            <a:off x="6452602" y="1786214"/>
            <a:ext cx="4034367" cy="3600000"/>
          </a:xfrm>
        </p:spPr>
        <p:txBody>
          <a:bodyPr>
            <a:normAutofit/>
          </a:bodyPr>
          <a:lstStyle/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Reaktivní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hyperplázie</a:t>
            </a:r>
            <a:r>
              <a:rPr lang="cs-CZ" sz="2400" b="1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Folikulární (B) </a:t>
            </a:r>
            <a:r>
              <a:rPr lang="cs-CZ" sz="2000" b="0" i="0" dirty="0">
                <a:latin typeface="Arial" pitchFamily="34" charset="0"/>
                <a:cs typeface="Arial" pitchFamily="34" charset="0"/>
              </a:rPr>
              <a:t>(bakterie, sterilní zánět)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dirty="0" err="1">
                <a:latin typeface="Arial" pitchFamily="34" charset="0"/>
                <a:cs typeface="Arial" pitchFamily="34" charset="0"/>
              </a:rPr>
              <a:t>Parakortikální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(T)</a:t>
            </a:r>
          </a:p>
          <a:p>
            <a:pPr marL="522288" lvl="1" indent="-65088" eaLnBrk="1" hangingPunct="1">
              <a:buFont typeface="Wingdings" charset="0"/>
              <a:buNone/>
            </a:pPr>
            <a:r>
              <a:rPr lang="cs-CZ" sz="2000" b="0" i="0" dirty="0">
                <a:latin typeface="Arial" pitchFamily="34" charset="0"/>
                <a:cs typeface="Arial" pitchFamily="34" charset="0"/>
              </a:rPr>
              <a:t>(viry, chronické záněty)</a:t>
            </a:r>
          </a:p>
          <a:p>
            <a:pPr marL="342900" indent="-342900" eaLnBrk="1" hangingPunct="1"/>
            <a:endParaRPr lang="cs-CZ" sz="1600" dirty="0">
              <a:latin typeface="Arial" pitchFamily="34" charset="0"/>
              <a:cs typeface="Arial" pitchFamily="34" charset="0"/>
            </a:endParaRPr>
          </a:p>
          <a:p>
            <a:pPr marL="342900" indent="-342900" eaLnBrk="1" hangingPunct="1">
              <a:buFontTx/>
              <a:buChar char="•"/>
            </a:pPr>
            <a:r>
              <a:rPr lang="cs-CZ" sz="2400" b="1" dirty="0">
                <a:latin typeface="Arial" pitchFamily="34" charset="0"/>
                <a:cs typeface="Arial" pitchFamily="34" charset="0"/>
              </a:rPr>
              <a:t>Sinusová </a:t>
            </a:r>
            <a:r>
              <a:rPr lang="cs-CZ" sz="2400" b="1" dirty="0" err="1">
                <a:latin typeface="Arial" pitchFamily="34" charset="0"/>
                <a:cs typeface="Arial" pitchFamily="34" charset="0"/>
              </a:rPr>
              <a:t>histiocytóza</a:t>
            </a:r>
            <a:endParaRPr lang="cs-CZ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3767" name="Line 10"/>
          <p:cNvSpPr>
            <a:spLocks noChangeShapeType="1"/>
          </p:cNvSpPr>
          <p:nvPr/>
        </p:nvSpPr>
        <p:spPr bwMode="auto">
          <a:xfrm flipH="1">
            <a:off x="3886201" y="2502569"/>
            <a:ext cx="1925051" cy="700926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8" name="Line 11"/>
          <p:cNvSpPr>
            <a:spLocks noChangeShapeType="1"/>
          </p:cNvSpPr>
          <p:nvPr/>
        </p:nvSpPr>
        <p:spPr bwMode="auto">
          <a:xfrm flipH="1">
            <a:off x="3597442" y="3203494"/>
            <a:ext cx="2213810" cy="610517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69" name="Line 12"/>
          <p:cNvSpPr>
            <a:spLocks noChangeShapeType="1"/>
          </p:cNvSpPr>
          <p:nvPr/>
        </p:nvSpPr>
        <p:spPr bwMode="auto">
          <a:xfrm flipH="1" flipV="1">
            <a:off x="4091071" y="4169612"/>
            <a:ext cx="1427079" cy="396081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sp>
        <p:nvSpPr>
          <p:cNvPr id="373770" name="Line 13"/>
          <p:cNvSpPr>
            <a:spLocks noChangeShapeType="1"/>
          </p:cNvSpPr>
          <p:nvPr/>
        </p:nvSpPr>
        <p:spPr bwMode="auto">
          <a:xfrm flipH="1">
            <a:off x="3888318" y="4565693"/>
            <a:ext cx="1629832" cy="13356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cs-CZ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+mn-ea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3" t="13621" r="2905" b="3179"/>
          <a:stretch/>
        </p:blipFill>
        <p:spPr>
          <a:xfrm>
            <a:off x="579262" y="1535842"/>
            <a:ext cx="5771666" cy="3600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7923393"/>
      </p:ext>
    </p:extLst>
  </p:cSld>
  <p:clrMapOvr>
    <a:masterClrMapping/>
  </p:clrMapOvr>
  <p:transition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110596" name="Rectangle 3"/>
          <p:cNvSpPr>
            <a:spLocks noChangeArrowheads="1"/>
          </p:cNvSpPr>
          <p:nvPr/>
        </p:nvSpPr>
        <p:spPr bwMode="auto">
          <a:xfrm>
            <a:off x="624419" y="1628776"/>
            <a:ext cx="78705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folikulární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ZC jsou zvětšená, nepravidelného tvaru, polarizovaná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tingible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macrophages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bakteriálních</a:t>
            </a:r>
            <a:r>
              <a:rPr lang="cs-CZ" sz="2000" b="0" i="0" dirty="0">
                <a:latin typeface="Times New Roman" charset="0"/>
              </a:rPr>
              <a:t> infekcích (hl. hnisavých), </a:t>
            </a:r>
            <a:r>
              <a:rPr lang="cs-CZ" sz="2000" i="0" dirty="0">
                <a:latin typeface="Times New Roman" charset="0"/>
              </a:rPr>
              <a:t>toxoplazmóze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sterilních zánětech</a:t>
            </a:r>
            <a:r>
              <a:rPr lang="cs-CZ" sz="2000" b="0" i="0" dirty="0">
                <a:latin typeface="Times New Roman" charset="0"/>
              </a:rPr>
              <a:t> (při nekrózách, popáleninách)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endParaRPr lang="cs-CZ" sz="16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parakortikální</a:t>
            </a:r>
            <a:r>
              <a:rPr lang="cs-CZ" sz="2400" i="0" dirty="0">
                <a:latin typeface="Arial" charset="0"/>
              </a:rPr>
              <a:t> </a:t>
            </a:r>
            <a:r>
              <a:rPr lang="cs-CZ" sz="2400" i="0" dirty="0" err="1">
                <a:latin typeface="Arial" charset="0"/>
              </a:rPr>
              <a:t>hyperplázie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zmožené T-</a:t>
            </a:r>
            <a:r>
              <a:rPr lang="cs-CZ" sz="2000" b="0" i="0" dirty="0" err="1">
                <a:latin typeface="Times New Roman" charset="0"/>
              </a:rPr>
              <a:t>ly</a:t>
            </a:r>
            <a:r>
              <a:rPr lang="cs-CZ" sz="2000" b="0" i="0" dirty="0">
                <a:latin typeface="Times New Roman" charset="0"/>
              </a:rPr>
              <a:t> v </a:t>
            </a:r>
            <a:r>
              <a:rPr lang="cs-CZ" sz="2000" b="0" i="0" dirty="0" err="1">
                <a:latin typeface="Times New Roman" charset="0"/>
              </a:rPr>
              <a:t>parakortexu</a:t>
            </a:r>
            <a:r>
              <a:rPr lang="cs-CZ" sz="2000" b="0" i="0" dirty="0">
                <a:latin typeface="Times New Roman" charset="0"/>
              </a:rPr>
              <a:t> 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 err="1">
                <a:latin typeface="Times New Roman" charset="0"/>
              </a:rPr>
              <a:t>parafolikulární</a:t>
            </a:r>
            <a:r>
              <a:rPr lang="cs-CZ" sz="2000" b="0" i="0" dirty="0">
                <a:latin typeface="Times New Roman" charset="0"/>
              </a:rPr>
              <a:t> transformace do velkých </a:t>
            </a:r>
            <a:r>
              <a:rPr lang="cs-CZ" sz="2000" b="0" i="0" dirty="0" err="1">
                <a:latin typeface="Times New Roman" charset="0"/>
              </a:rPr>
              <a:t>proliferujících</a:t>
            </a:r>
            <a:r>
              <a:rPr lang="cs-CZ" sz="2000" b="0" i="0" dirty="0">
                <a:latin typeface="Times New Roman" charset="0"/>
              </a:rPr>
              <a:t> </a:t>
            </a:r>
            <a:r>
              <a:rPr lang="cs-CZ" sz="2000" b="0" i="0" dirty="0" err="1">
                <a:latin typeface="Times New Roman" charset="0"/>
              </a:rPr>
              <a:t>blastů</a:t>
            </a:r>
            <a:endParaRPr lang="cs-CZ" sz="2000" b="0" i="0" dirty="0">
              <a:latin typeface="Times New Roman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při </a:t>
            </a:r>
            <a:r>
              <a:rPr lang="cs-CZ" sz="2000" i="0" dirty="0">
                <a:latin typeface="Times New Roman" charset="0"/>
              </a:rPr>
              <a:t>virózách</a:t>
            </a:r>
            <a:r>
              <a:rPr lang="cs-CZ" sz="2000" b="0" i="0" dirty="0">
                <a:latin typeface="Times New Roman" charset="0"/>
              </a:rPr>
              <a:t>, </a:t>
            </a:r>
            <a:r>
              <a:rPr lang="cs-CZ" sz="2000" i="0" dirty="0">
                <a:latin typeface="Times New Roman" charset="0"/>
              </a:rPr>
              <a:t>chronických zánětech</a:t>
            </a:r>
            <a:r>
              <a:rPr lang="cs-CZ" sz="2000" b="0" i="0" dirty="0">
                <a:latin typeface="Times New Roman" charset="0"/>
              </a:rPr>
              <a:t> (IBD, hepatitidy), po </a:t>
            </a:r>
            <a:r>
              <a:rPr lang="cs-CZ" sz="2000" i="0" dirty="0">
                <a:latin typeface="Times New Roman" charset="0"/>
              </a:rPr>
              <a:t>vakcinaci</a:t>
            </a:r>
            <a:r>
              <a:rPr lang="cs-CZ" sz="2000" b="0" i="0" dirty="0">
                <a:latin typeface="Times New Roman" charset="0"/>
              </a:rPr>
              <a:t>…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0"/>
          <a:stretch/>
        </p:blipFill>
        <p:spPr>
          <a:xfrm>
            <a:off x="8494918" y="481263"/>
            <a:ext cx="3697082" cy="324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7146" r="33012" b="28292"/>
          <a:stretch/>
        </p:blipFill>
        <p:spPr>
          <a:xfrm>
            <a:off x="8758557" y="3801221"/>
            <a:ext cx="3433443" cy="29124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809134486"/>
      </p:ext>
    </p:extLst>
  </p:cSld>
  <p:clrMapOvr>
    <a:masterClrMapping/>
  </p:clrMapOvr>
  <p:transition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8847667" cy="1143000"/>
          </a:xfrm>
        </p:spPr>
        <p:txBody>
          <a:bodyPr/>
          <a:lstStyle/>
          <a:p>
            <a:pPr eaLnBrk="1" hangingPunct="1"/>
            <a:r>
              <a:rPr lang="cs-CZ" sz="3600" b="1" i="0" dirty="0">
                <a:solidFill>
                  <a:srgbClr val="008BD7"/>
                </a:solidFill>
                <a:latin typeface="Garamond" charset="0"/>
              </a:rPr>
              <a:t>Reaktivní lymfadenopatie</a:t>
            </a:r>
          </a:p>
        </p:txBody>
      </p:sp>
      <p:sp>
        <p:nvSpPr>
          <p:cNvPr id="81924" name="Rectangle 3"/>
          <p:cNvSpPr>
            <a:spLocks noChangeArrowheads="1"/>
          </p:cNvSpPr>
          <p:nvPr/>
        </p:nvSpPr>
        <p:spPr bwMode="auto">
          <a:xfrm>
            <a:off x="624418" y="1628776"/>
            <a:ext cx="88328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>
                <a:latin typeface="Arial" charset="0"/>
              </a:rPr>
              <a:t>sinusová </a:t>
            </a:r>
            <a:r>
              <a:rPr lang="cs-CZ" sz="2400" i="0" dirty="0" err="1">
                <a:latin typeface="Arial" charset="0"/>
              </a:rPr>
              <a:t>histiocytóza</a:t>
            </a:r>
            <a:endParaRPr lang="cs-CZ" sz="24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sinusy dilatované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výstelka = hypertrofické endoteliální </a:t>
            </a:r>
            <a:r>
              <a:rPr lang="cs-CZ" sz="2000" b="0" i="0" dirty="0" err="1">
                <a:latin typeface="Times New Roman" charset="0"/>
              </a:rPr>
              <a:t>bb</a:t>
            </a:r>
            <a:r>
              <a:rPr lang="cs-CZ" sz="2000" b="0" i="0" dirty="0">
                <a:latin typeface="Times New Roman" charset="0"/>
              </a:rPr>
              <a:t>.</a:t>
            </a:r>
          </a:p>
          <a:p>
            <a:pPr marL="1143000" lvl="2" indent="-2286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vyplněné zmnoženými makrofágy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i="0" dirty="0">
                <a:latin typeface="Times New Roman" charset="0"/>
              </a:rPr>
              <a:t>většinou </a:t>
            </a:r>
            <a:r>
              <a:rPr lang="cs-CZ" sz="2000" i="0" dirty="0">
                <a:latin typeface="Times New Roman" charset="0"/>
              </a:rPr>
              <a:t>nespecifická reakce</a:t>
            </a:r>
            <a:r>
              <a:rPr lang="cs-CZ" sz="2000" b="0" i="0" dirty="0">
                <a:latin typeface="Times New Roman" charset="0"/>
              </a:rPr>
              <a:t>, ale i ve spádových LU karcinomů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</a:pPr>
            <a:endParaRPr lang="cs-CZ" sz="1800" b="0" i="0" dirty="0">
              <a:latin typeface="Times New Roman" charset="0"/>
            </a:endParaRPr>
          </a:p>
          <a:p>
            <a:pPr marL="342900" indent="-34290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400" i="0" dirty="0" err="1">
                <a:latin typeface="Arial" charset="0"/>
              </a:rPr>
              <a:t>granulomatózní</a:t>
            </a:r>
            <a:r>
              <a:rPr lang="cs-CZ" sz="2400" i="0" dirty="0">
                <a:latin typeface="Arial" charset="0"/>
              </a:rPr>
              <a:t> zánět </a:t>
            </a:r>
            <a:r>
              <a:rPr lang="cs-CZ" sz="1800" b="0" i="0" dirty="0">
                <a:latin typeface="Arial" charset="0"/>
              </a:rPr>
              <a:t>(viz. </a:t>
            </a:r>
            <a:r>
              <a:rPr lang="cs-CZ" dirty="0">
                <a:latin typeface="Arial" charset="0"/>
              </a:rPr>
              <a:t>p</a:t>
            </a:r>
            <a:r>
              <a:rPr lang="cs-CZ" sz="1800" b="0" i="0" dirty="0">
                <a:latin typeface="Arial" charset="0"/>
              </a:rPr>
              <a:t>řednáška „chronické záněty“)</a:t>
            </a:r>
            <a:endParaRPr lang="cs-CZ" sz="1800" i="0" dirty="0">
              <a:latin typeface="Arial" charset="0"/>
            </a:endParaRP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s nekrózou (</a:t>
            </a:r>
            <a:r>
              <a:rPr lang="cs-CZ" sz="2000" b="0" i="0" dirty="0">
                <a:latin typeface="Times New Roman" charset="0"/>
              </a:rPr>
              <a:t>TBC, nemoc kočičího škrábnutí)</a:t>
            </a:r>
          </a:p>
          <a:p>
            <a:pPr marL="742950" lvl="1" indent="-285750" algn="l" eaLnBrk="1" hangingPunct="1">
              <a:spcBef>
                <a:spcPct val="20000"/>
              </a:spcBef>
              <a:buClr>
                <a:srgbClr val="FF9900"/>
              </a:buClr>
              <a:buFontTx/>
              <a:buChar char="•"/>
            </a:pPr>
            <a:r>
              <a:rPr lang="cs-CZ" sz="2000" b="0" dirty="0">
                <a:latin typeface="Times New Roman" charset="0"/>
              </a:rPr>
              <a:t>bez nekrózy (</a:t>
            </a:r>
            <a:r>
              <a:rPr lang="cs-CZ" sz="2000" b="0" i="0" dirty="0" err="1">
                <a:latin typeface="Times New Roman" charset="0"/>
              </a:rPr>
              <a:t>sarkoiodóza</a:t>
            </a:r>
            <a:r>
              <a:rPr lang="cs-CZ" sz="2000" b="0" i="0" dirty="0">
                <a:latin typeface="Times New Roman" charset="0"/>
              </a:rPr>
              <a:t>)</a:t>
            </a:r>
            <a:endParaRPr lang="cs-CZ" sz="1200" b="0" i="0" dirty="0">
              <a:latin typeface="Times New Roman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" t="4943" r="3321" b="5639"/>
          <a:stretch/>
        </p:blipFill>
        <p:spPr>
          <a:xfrm>
            <a:off x="8205541" y="1070811"/>
            <a:ext cx="3874170" cy="2394284"/>
          </a:xfrm>
          <a:prstGeom prst="rect">
            <a:avLst/>
          </a:prstGeom>
          <a:ln>
            <a:solidFill>
              <a:srgbClr val="008BD7"/>
            </a:solidFill>
          </a:ln>
        </p:spPr>
      </p:pic>
      <p:pic>
        <p:nvPicPr>
          <p:cNvPr id="8" name="Picture 4" descr="sarkoidóza2-deta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8" t="16699" r="3423" b="22128"/>
          <a:stretch/>
        </p:blipFill>
        <p:spPr>
          <a:xfrm>
            <a:off x="7760379" y="3585410"/>
            <a:ext cx="4319332" cy="280800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2055929526"/>
      </p:ext>
    </p:extLst>
  </p:cSld>
  <p:clrMapOvr>
    <a:masterClrMapping/>
  </p:clrMapOvr>
  <p:transition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 idx="4294967295"/>
          </p:nvPr>
        </p:nvSpPr>
        <p:spPr>
          <a:xfrm>
            <a:off x="903818" y="1968501"/>
            <a:ext cx="8540749" cy="735013"/>
          </a:xfrm>
        </p:spPr>
        <p:txBody>
          <a:bodyPr anchor="t"/>
          <a:lstStyle/>
          <a:p>
            <a:pPr algn="l" eaLnBrk="1" hangingPunct="1"/>
            <a:r>
              <a:rPr lang="cs-CZ" sz="3200" b="1" dirty="0">
                <a:solidFill>
                  <a:srgbClr val="FF6600"/>
                </a:solidFill>
                <a:latin typeface="Verdana" charset="0"/>
              </a:rPr>
              <a:t>PATOLOGIE THYMU</a:t>
            </a:r>
            <a:endParaRPr lang="cs-CZ" sz="3600" b="1" dirty="0">
              <a:latin typeface="Verdana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130" y="-8889"/>
            <a:ext cx="5423535" cy="35537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175" y="3544889"/>
            <a:ext cx="585449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73933"/>
      </p:ext>
    </p:extLst>
  </p:cSld>
  <p:clrMapOvr>
    <a:masterClrMapping/>
  </p:clrMapOvr>
  <p:transition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ANÉMIE …. </a:t>
            </a:r>
            <a:r>
              <a:rPr lang="cs-CZ" sz="3200" b="1" i="1" dirty="0">
                <a:solidFill>
                  <a:schemeClr val="tx1"/>
                </a:solidFill>
              </a:rPr>
              <a:t>může být součástí obrazu selhání KD</a:t>
            </a:r>
            <a:endParaRPr lang="cs-CZ" sz="4400" b="1" i="1" dirty="0">
              <a:solidFill>
                <a:schemeClr val="tx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>
                <a:solidFill>
                  <a:srgbClr val="0070C0"/>
                </a:solidFill>
              </a:rPr>
              <a:t>HEMOLYTICKÉ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extrinsické</a:t>
            </a:r>
            <a:r>
              <a:rPr lang="cs-CZ" dirty="0"/>
              <a:t> (</a:t>
            </a:r>
            <a:r>
              <a:rPr lang="cs-CZ" dirty="0" err="1"/>
              <a:t>extrakorpuskulární</a:t>
            </a:r>
            <a:r>
              <a:rPr lang="cs-CZ" dirty="0"/>
              <a:t>):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splenomegalie (s nadměrnou destrukcí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); protilátky proti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; přímý efekt toxinů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b="1" dirty="0" err="1"/>
              <a:t>intrakorpuskulární</a:t>
            </a:r>
            <a:r>
              <a:rPr lang="cs-CZ" dirty="0"/>
              <a:t> (abnormní </a:t>
            </a:r>
            <a:r>
              <a:rPr lang="cs-CZ" dirty="0" err="1"/>
              <a:t>ery</a:t>
            </a:r>
            <a:r>
              <a:rPr lang="cs-CZ" dirty="0"/>
              <a:t>)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vrozené (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sférocytóza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eliptocytóza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enzymatické defekty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ery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poruchy syntézy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Hb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–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thalasémie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srpkovitá anémie)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získané (paroxysmální noční </a:t>
            </a:r>
            <a:r>
              <a:rPr lang="cs-CZ" sz="15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hemoglobinurie</a:t>
            </a:r>
            <a:r>
              <a:rPr lang="cs-CZ" sz="15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A. při nedostatku </a:t>
            </a:r>
            <a:r>
              <a:rPr lang="cs-CZ" dirty="0" err="1">
                <a:solidFill>
                  <a:srgbClr val="0070C0"/>
                </a:solidFill>
              </a:rPr>
              <a:t>Fe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/>
              <a:t>= </a:t>
            </a:r>
            <a:r>
              <a:rPr lang="cs-CZ" dirty="0" err="1"/>
              <a:t>sideropenická</a:t>
            </a:r>
            <a:r>
              <a:rPr lang="cs-CZ" dirty="0"/>
              <a:t> </a:t>
            </a:r>
            <a:r>
              <a:rPr lang="cs-CZ" dirty="0" err="1"/>
              <a:t>hypochromní</a:t>
            </a:r>
            <a:r>
              <a:rPr lang="cs-CZ" dirty="0"/>
              <a:t> </a:t>
            </a:r>
            <a:r>
              <a:rPr lang="cs-CZ" dirty="0" err="1"/>
              <a:t>mikrocytární</a:t>
            </a:r>
            <a:r>
              <a:rPr lang="cs-CZ" dirty="0"/>
              <a:t> anémie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A. při hypovitaminóze/avitaminóze </a:t>
            </a:r>
            <a:r>
              <a:rPr lang="cs-CZ" dirty="0"/>
              <a:t>= </a:t>
            </a:r>
            <a:r>
              <a:rPr lang="cs-CZ" b="1" dirty="0">
                <a:solidFill>
                  <a:srgbClr val="008BD7"/>
                </a:solidFill>
              </a:rPr>
              <a:t>megaloblastické 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B12 = </a:t>
            </a:r>
            <a:r>
              <a:rPr lang="cs-CZ" b="1" dirty="0">
                <a:solidFill>
                  <a:srgbClr val="008BD7"/>
                </a:solidFill>
              </a:rPr>
              <a:t>perniciózní anémie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kyselina listová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A. při chronických chorobách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chronické infekce, systémové choroby pojiva, urémie, jaterní onemocnění, endokrinní příčiny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</a:rPr>
              <a:t>malignity (z útlumu krvetvorby, při sekundární infiltraci KD nádorem, při myelofibróze)</a:t>
            </a:r>
          </a:p>
        </p:txBody>
      </p:sp>
    </p:spTree>
    <p:extLst>
      <p:ext uri="{BB962C8B-B14F-4D97-AF65-F5344CB8AC3E}">
        <p14:creationId xmlns:p14="http://schemas.microsoft.com/office/powerpoint/2010/main" val="2995706216"/>
      </p:ext>
    </p:extLst>
  </p:cSld>
  <p:clrMapOvr>
    <a:masterClrMapping/>
  </p:clrMapOvr>
  <p:transition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nenádorové změny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8BD7"/>
                </a:solidFill>
              </a:rPr>
              <a:t> </a:t>
            </a:r>
            <a:r>
              <a:rPr lang="cs-CZ" sz="2400" b="1" dirty="0">
                <a:solidFill>
                  <a:srgbClr val="0070C0"/>
                </a:solidFill>
              </a:rPr>
              <a:t>atrofie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fyziologická involuce (</a:t>
            </a:r>
            <a:r>
              <a:rPr lang="cs-CZ" sz="2000" dirty="0" err="1"/>
              <a:t>lipomatózní</a:t>
            </a:r>
            <a:r>
              <a:rPr lang="cs-CZ" sz="2000" dirty="0"/>
              <a:t> atrofie)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akutní involuce 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při stresových situacích (těžké chronické choroby, malignity, hladovění…)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hyperplázie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/>
              <a:t>(= tvorba lymfatických </a:t>
            </a:r>
            <a:r>
              <a:rPr lang="cs-CZ" sz="2400" dirty="0" err="1"/>
              <a:t>foliklů</a:t>
            </a:r>
            <a:r>
              <a:rPr lang="cs-CZ" sz="2400" dirty="0"/>
              <a:t> ve dřeni </a:t>
            </a:r>
            <a:r>
              <a:rPr lang="cs-CZ" sz="2400" dirty="0" err="1"/>
              <a:t>thymu</a:t>
            </a:r>
            <a:r>
              <a:rPr lang="cs-CZ" sz="2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při </a:t>
            </a:r>
            <a:r>
              <a:rPr lang="cs-CZ" sz="2000" b="1" i="1" dirty="0" err="1">
                <a:solidFill>
                  <a:srgbClr val="008BD7"/>
                </a:solidFill>
              </a:rPr>
              <a:t>myasthenia</a:t>
            </a:r>
            <a:r>
              <a:rPr lang="cs-CZ" sz="2000" b="1" i="1" dirty="0">
                <a:solidFill>
                  <a:srgbClr val="008BD7"/>
                </a:solidFill>
              </a:rPr>
              <a:t> gravis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při SLE, RA…</a:t>
            </a:r>
          </a:p>
        </p:txBody>
      </p:sp>
    </p:spTree>
    <p:extLst>
      <p:ext uri="{BB962C8B-B14F-4D97-AF65-F5344CB8AC3E}">
        <p14:creationId xmlns:p14="http://schemas.microsoft.com/office/powerpoint/2010/main" val="2385911291"/>
      </p:ext>
    </p:extLst>
  </p:cSld>
  <p:clrMapOvr>
    <a:masterClrMapping/>
  </p:clrMapOvr>
  <p:transition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3300"/>
                </a:solidFill>
              </a:rPr>
              <a:t>nádory </a:t>
            </a:r>
            <a:r>
              <a:rPr lang="cs-CZ" dirty="0" err="1">
                <a:solidFill>
                  <a:srgbClr val="FF3300"/>
                </a:solidFill>
              </a:rPr>
              <a:t>thymu</a:t>
            </a:r>
            <a:endParaRPr lang="cs-CZ" dirty="0">
              <a:solidFill>
                <a:srgbClr val="FF33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rgbClr val="008BD7"/>
                </a:solidFill>
              </a:rPr>
              <a:t> </a:t>
            </a:r>
            <a:r>
              <a:rPr lang="cs-CZ" sz="2400" b="1" dirty="0">
                <a:solidFill>
                  <a:srgbClr val="008BD7"/>
                </a:solidFill>
              </a:rPr>
              <a:t>THYMOMY</a:t>
            </a:r>
            <a:r>
              <a:rPr lang="cs-CZ" sz="2400" dirty="0">
                <a:solidFill>
                  <a:schemeClr val="tx1"/>
                </a:solidFill>
              </a:rPr>
              <a:t> – </a:t>
            </a:r>
            <a:r>
              <a:rPr lang="cs-CZ" sz="2400" dirty="0" err="1">
                <a:solidFill>
                  <a:schemeClr val="tx1"/>
                </a:solidFill>
              </a:rPr>
              <a:t>neoplastické</a:t>
            </a:r>
            <a:r>
              <a:rPr lang="cs-CZ" sz="2400" dirty="0">
                <a:solidFill>
                  <a:schemeClr val="tx1"/>
                </a:solidFill>
              </a:rPr>
              <a:t> epitelové </a:t>
            </a:r>
            <a:r>
              <a:rPr lang="cs-CZ" sz="2400" dirty="0" err="1">
                <a:solidFill>
                  <a:schemeClr val="tx1"/>
                </a:solidFill>
              </a:rPr>
              <a:t>bb</a:t>
            </a:r>
            <a:r>
              <a:rPr lang="cs-CZ" sz="2400" dirty="0">
                <a:solidFill>
                  <a:schemeClr val="tx1"/>
                </a:solidFill>
              </a:rPr>
              <a:t> + variabilní příměs lymfocytů</a:t>
            </a:r>
            <a:endParaRPr lang="cs-CZ" sz="2400" dirty="0">
              <a:solidFill>
                <a:srgbClr val="0070C0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typ: </a:t>
            </a:r>
            <a:r>
              <a:rPr lang="cs-CZ" sz="2000" dirty="0">
                <a:solidFill>
                  <a:srgbClr val="008BD7"/>
                </a:solidFill>
              </a:rPr>
              <a:t>A, AB, B1, B2, B3 </a:t>
            </a:r>
            <a:r>
              <a:rPr lang="cs-CZ" sz="2000" dirty="0"/>
              <a:t>a vzácné subtypy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000" dirty="0"/>
              <a:t>mohou indukovat </a:t>
            </a:r>
            <a:r>
              <a:rPr lang="cs-CZ" sz="2000" i="1" dirty="0" err="1">
                <a:solidFill>
                  <a:srgbClr val="FF3300"/>
                </a:solidFill>
              </a:rPr>
              <a:t>myasthenia</a:t>
            </a:r>
            <a:r>
              <a:rPr lang="cs-CZ" sz="2000" i="1" dirty="0">
                <a:solidFill>
                  <a:srgbClr val="FF3300"/>
                </a:solidFill>
              </a:rPr>
              <a:t> gravis </a:t>
            </a:r>
            <a:r>
              <a:rPr lang="cs-CZ" sz="2000" dirty="0"/>
              <a:t>(nebo jinou autoimunitní chorobu)</a:t>
            </a:r>
            <a:endParaRPr lang="cs-CZ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008BD7"/>
                </a:solidFill>
              </a:rPr>
              <a:t>THYMICKÝ KARCINOM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008BD7"/>
                </a:solidFill>
              </a:rPr>
              <a:t>MALIGNÍ LYMFOMY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primární i sekundární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NHL i HL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400" dirty="0"/>
              <a:t> </a:t>
            </a:r>
            <a:r>
              <a:rPr lang="cs-CZ" sz="2400" dirty="0">
                <a:solidFill>
                  <a:srgbClr val="008BD7"/>
                </a:solidFill>
              </a:rPr>
              <a:t>GERMINÁLNÍ NÁDORY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/>
              <a:t>teratom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200" dirty="0" err="1"/>
              <a:t>seminom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1019764984"/>
      </p:ext>
    </p:extLst>
  </p:cSld>
  <p:clrMapOvr>
    <a:masterClrMapping/>
  </p:clrMapOvr>
  <p:transition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69" t="20444" r="6161" b="40610"/>
          <a:stretch/>
        </p:blipFill>
        <p:spPr>
          <a:xfrm>
            <a:off x="7642586" y="3413318"/>
            <a:ext cx="3897391" cy="2880000"/>
          </a:xfrm>
          <a:prstGeom prst="rect">
            <a:avLst/>
          </a:prstGeom>
          <a:ln>
            <a:solidFill>
              <a:srgbClr val="008BD7"/>
            </a:solidFill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>
                <a:solidFill>
                  <a:srgbClr val="FF3300"/>
                </a:solidFill>
              </a:rPr>
              <a:t>myasthenia</a:t>
            </a:r>
            <a:r>
              <a:rPr lang="cs-CZ" b="1" dirty="0">
                <a:solidFill>
                  <a:srgbClr val="FF3300"/>
                </a:solidFill>
              </a:rPr>
              <a:t> gravis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097280" y="1845734"/>
            <a:ext cx="5814864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autoimunitní choroba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T </a:t>
            </a:r>
            <a:r>
              <a:rPr lang="cs-CZ" dirty="0" err="1"/>
              <a:t>ly</a:t>
            </a:r>
            <a:r>
              <a:rPr lang="cs-CZ" dirty="0"/>
              <a:t> stimulují B </a:t>
            </a:r>
            <a:r>
              <a:rPr lang="cs-CZ" dirty="0" err="1"/>
              <a:t>ly</a:t>
            </a:r>
            <a:r>
              <a:rPr lang="cs-CZ" dirty="0"/>
              <a:t> k produkci autoprotilátek proti </a:t>
            </a:r>
            <a:r>
              <a:rPr lang="cs-CZ" dirty="0" err="1"/>
              <a:t>ACh</a:t>
            </a:r>
            <a:r>
              <a:rPr lang="cs-CZ" dirty="0"/>
              <a:t> receptoru na postsynaptické membráně motorické ploténky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primární / sekundární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klinické příznaky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ptóza 1/obou očních víček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diplopie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ptóza koutku úst, </a:t>
            </a:r>
            <a:r>
              <a:rPr lang="cs-CZ" dirty="0" err="1"/>
              <a:t>hypomimie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obtížné žvýkání, </a:t>
            </a:r>
            <a:r>
              <a:rPr lang="cs-CZ" dirty="0" err="1"/>
              <a:t>dysfágie</a:t>
            </a:r>
            <a:r>
              <a:rPr lang="cs-CZ" dirty="0"/>
              <a:t>, </a:t>
            </a:r>
            <a:r>
              <a:rPr lang="cs-CZ" dirty="0" err="1"/>
              <a:t>dysarthrie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slabé paže, prsty, nohy, krk…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různě namáhavé dýchání (až </a:t>
            </a:r>
            <a:r>
              <a:rPr lang="cs-CZ" dirty="0" err="1"/>
              <a:t>myasthenická</a:t>
            </a:r>
            <a:r>
              <a:rPr lang="cs-CZ" dirty="0"/>
              <a:t> krize)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8834" r="6917" b="12500"/>
          <a:stretch/>
        </p:blipFill>
        <p:spPr>
          <a:xfrm>
            <a:off x="6912144" y="91605"/>
            <a:ext cx="5266836" cy="3126715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4134657368"/>
      </p:ext>
    </p:extLst>
  </p:cSld>
  <p:clrMapOvr>
    <a:masterClrMapping/>
  </p:clrMapOvr>
  <p:transition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/>
          </p:cNvSpPr>
          <p:nvPr>
            <p:ph type="title"/>
          </p:nvPr>
        </p:nvSpPr>
        <p:spPr>
          <a:xfrm>
            <a:off x="609600" y="3068638"/>
            <a:ext cx="10972800" cy="1143000"/>
          </a:xfrm>
        </p:spPr>
        <p:txBody>
          <a:bodyPr/>
          <a:lstStyle/>
          <a:p>
            <a:r>
              <a:rPr lang="cs-CZ">
                <a:latin typeface="Verdana" charset="0"/>
              </a:rPr>
              <a:t>Děkuji za pozornost…</a:t>
            </a:r>
          </a:p>
        </p:txBody>
      </p:sp>
    </p:spTree>
    <p:extLst>
      <p:ext uri="{BB962C8B-B14F-4D97-AF65-F5344CB8AC3E}">
        <p14:creationId xmlns:p14="http://schemas.microsoft.com/office/powerpoint/2010/main" val="2775191268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7715928"/>
              </p:ext>
            </p:extLst>
          </p:nvPr>
        </p:nvGraphicFramePr>
        <p:xfrm>
          <a:off x="1639956" y="-417445"/>
          <a:ext cx="6885735" cy="4770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5743491" y="2230977"/>
            <a:ext cx="5895231" cy="4524315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8BD7"/>
                </a:solidFill>
              </a:rPr>
              <a:t>paroxysmální noční </a:t>
            </a:r>
            <a:r>
              <a:rPr lang="cs-CZ" sz="2000" dirty="0" err="1">
                <a:solidFill>
                  <a:srgbClr val="008BD7"/>
                </a:solidFill>
              </a:rPr>
              <a:t>Hb-urie</a:t>
            </a:r>
            <a:endParaRPr lang="cs-CZ" sz="2000" dirty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autoimunitní </a:t>
            </a:r>
            <a:r>
              <a:rPr lang="cs-CZ" dirty="0">
                <a:solidFill>
                  <a:srgbClr val="008BD7"/>
                </a:solidFill>
              </a:rPr>
              <a:t>(např. při SLE)</a:t>
            </a:r>
            <a:endParaRPr lang="cs-CZ" i="1" dirty="0">
              <a:solidFill>
                <a:srgbClr val="008BD7"/>
              </a:solidFill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po RT, CHT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reakce na léky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ATB (chloramfenikol, sulfonamidy)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NSAID (</a:t>
            </a:r>
            <a:r>
              <a:rPr lang="cs-CZ" dirty="0" err="1"/>
              <a:t>indomethacin</a:t>
            </a:r>
            <a:r>
              <a:rPr lang="cs-CZ" dirty="0"/>
              <a:t>)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antikonvulziva; soli zlata…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 err="1">
                <a:solidFill>
                  <a:srgbClr val="008BD7"/>
                </a:solidFill>
              </a:rPr>
              <a:t>poinfekční</a:t>
            </a:r>
            <a:endParaRPr lang="cs-CZ" sz="2000" i="1" dirty="0">
              <a:solidFill>
                <a:srgbClr val="008BD7"/>
              </a:solidFill>
            </a:endParaRP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HAV, HBV, HGV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HIV, EBV, CMV, COVID-19</a:t>
            </a:r>
          </a:p>
          <a:p>
            <a:pPr marL="269875" lvl="1" indent="-87313">
              <a:buFont typeface="Arial" panose="020B0604020202020204" pitchFamily="34" charset="0"/>
              <a:buChar char="•"/>
            </a:pPr>
            <a:r>
              <a:rPr lang="cs-CZ" dirty="0"/>
              <a:t>meningokok, spalničky, zarděnky…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asociovaná s těhotenstvím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při malnutrici/</a:t>
            </a:r>
            <a:r>
              <a:rPr lang="cs-CZ" sz="2000" i="1" dirty="0" err="1">
                <a:solidFill>
                  <a:srgbClr val="008BD7"/>
                </a:solidFill>
              </a:rPr>
              <a:t>malabsorbci</a:t>
            </a:r>
            <a:r>
              <a:rPr lang="cs-CZ" sz="2000" dirty="0">
                <a:solidFill>
                  <a:srgbClr val="008BD7"/>
                </a:solidFill>
              </a:rPr>
              <a:t> </a:t>
            </a:r>
            <a:r>
              <a:rPr lang="cs-CZ" dirty="0"/>
              <a:t>(↓</a:t>
            </a:r>
            <a:r>
              <a:rPr lang="cs-CZ" b="1" dirty="0"/>
              <a:t>B12, </a:t>
            </a:r>
            <a:r>
              <a:rPr lang="cs-CZ" b="1" dirty="0" err="1"/>
              <a:t>folát</a:t>
            </a:r>
            <a:r>
              <a:rPr lang="cs-CZ" b="1" dirty="0"/>
              <a:t>, </a:t>
            </a:r>
            <a:r>
              <a:rPr lang="cs-CZ" b="1" dirty="0" err="1"/>
              <a:t>Fe</a:t>
            </a:r>
            <a:r>
              <a:rPr lang="cs-CZ" dirty="0"/>
              <a:t>)</a:t>
            </a:r>
            <a:endParaRPr lang="cs-CZ" sz="20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i="1" dirty="0">
                <a:solidFill>
                  <a:srgbClr val="008BD7"/>
                </a:solidFill>
              </a:rPr>
              <a:t>pokročilé stádium malignity v KD </a:t>
            </a:r>
            <a:r>
              <a:rPr lang="cs-CZ" sz="2000" dirty="0"/>
              <a:t>(většinou leukémie)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8BD7"/>
                </a:solidFill>
              </a:rPr>
              <a:t>MDS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361498" y="2212254"/>
            <a:ext cx="2537924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8BD7"/>
                </a:solidFill>
              </a:rPr>
              <a:t> </a:t>
            </a:r>
            <a:r>
              <a:rPr lang="cs-CZ" sz="2000" dirty="0" err="1">
                <a:solidFill>
                  <a:srgbClr val="008BD7"/>
                </a:solidFill>
              </a:rPr>
              <a:t>Fanconiho</a:t>
            </a:r>
            <a:r>
              <a:rPr lang="cs-CZ" sz="2000" dirty="0">
                <a:solidFill>
                  <a:srgbClr val="008BD7"/>
                </a:solidFill>
              </a:rPr>
              <a:t> anémie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8BD7"/>
                </a:solidFill>
              </a:rPr>
              <a:t> </a:t>
            </a:r>
            <a:r>
              <a:rPr lang="cs-CZ" sz="2000" dirty="0" err="1">
                <a:solidFill>
                  <a:srgbClr val="008BD7"/>
                </a:solidFill>
              </a:rPr>
              <a:t>agranulocytóza</a:t>
            </a:r>
            <a:endParaRPr lang="cs-CZ" sz="2000" dirty="0">
              <a:solidFill>
                <a:srgbClr val="008BD7"/>
              </a:solidFill>
            </a:endParaRPr>
          </a:p>
          <a:p>
            <a:r>
              <a:rPr lang="cs-CZ" sz="2000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1680676829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400" b="1" dirty="0">
                <a:solidFill>
                  <a:srgbClr val="FF3300"/>
                </a:solidFill>
              </a:rPr>
              <a:t>ANÉMIE při selhání KD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80" y="1845734"/>
            <a:ext cx="7985759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b="1" dirty="0"/>
              <a:t>vrozená / získaná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klinicky: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časté infekce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err="1"/>
              <a:t>malabsorbce</a:t>
            </a:r>
            <a:r>
              <a:rPr lang="cs-CZ" dirty="0"/>
              <a:t>/</a:t>
            </a:r>
            <a:r>
              <a:rPr lang="cs-CZ" dirty="0" err="1"/>
              <a:t>maldigesce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u vrozených často +vývojové vady skeletu, srdce, urogenitálního traktu, kůže a kožních adnex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v periferní krvi </a:t>
            </a:r>
            <a:r>
              <a:rPr lang="cs-CZ" dirty="0" err="1"/>
              <a:t>cytopenie</a:t>
            </a:r>
            <a:r>
              <a:rPr lang="cs-CZ" dirty="0"/>
              <a:t> 1 / více krevních řad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KD: </a:t>
            </a:r>
            <a:r>
              <a:rPr lang="cs-CZ" dirty="0">
                <a:cs typeface="Arial" panose="020B0604020202020204" pitchFamily="34" charset="0"/>
              </a:rPr>
              <a:t> nespecifické změny, většinou jen úbytek/absence postižené krevní řady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0000"/>
                </a:solidFill>
                <a:cs typeface="Arial" panose="020B0604020202020204" pitchFamily="34" charset="0"/>
              </a:rPr>
              <a:t> v konečném stádiu obraz APLASTICKÉ ANÉMIE</a:t>
            </a:r>
            <a:r>
              <a:rPr lang="cs-CZ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cs-CZ" dirty="0">
                <a:cs typeface="Arial" panose="020B0604020202020204" pitchFamily="34" charset="0"/>
              </a:rPr>
              <a:t>(vzniká v důsledku progrese kterékoli anémie)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1057027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Aplastická anémie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v kterémkoli věku (etiologie vrozená i získaná…)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 err="1">
                <a:cs typeface="Arial" pitchFamily="34" charset="0"/>
              </a:rPr>
              <a:t>pancytopenie</a:t>
            </a:r>
            <a:r>
              <a:rPr lang="cs-CZ" sz="2400" dirty="0">
                <a:cs typeface="Arial" pitchFamily="34" charset="0"/>
              </a:rPr>
              <a:t> (celkový útlum krvetvorby)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KD</a:t>
            </a:r>
            <a:r>
              <a:rPr lang="cs-CZ" sz="2400" dirty="0">
                <a:cs typeface="Arial" pitchFamily="34" charset="0"/>
              </a:rPr>
              <a:t>: výrazně </a:t>
            </a:r>
            <a:r>
              <a:rPr lang="cs-CZ" sz="2400" dirty="0" err="1">
                <a:cs typeface="Arial" pitchFamily="34" charset="0"/>
              </a:rPr>
              <a:t>hypocelulární</a:t>
            </a:r>
            <a:r>
              <a:rPr lang="cs-CZ" sz="2400" dirty="0">
                <a:cs typeface="Arial" pitchFamily="34" charset="0"/>
              </a:rPr>
              <a:t> </a:t>
            </a:r>
            <a:r>
              <a:rPr lang="cs-CZ" sz="2400" dirty="0" err="1">
                <a:cs typeface="Arial" pitchFamily="34" charset="0"/>
              </a:rPr>
              <a:t>myelopoéza</a:t>
            </a:r>
            <a:r>
              <a:rPr lang="cs-CZ" sz="2400" dirty="0">
                <a:cs typeface="Arial" pitchFamily="34" charset="0"/>
              </a:rPr>
              <a:t> (krevní elementy ale normálně vyzrávají), lymfocytární řada většinou nepostižena</a:t>
            </a:r>
          </a:p>
          <a:p>
            <a:pPr marL="342900" indent="-342900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DÚ: </a:t>
            </a:r>
            <a:r>
              <a:rPr lang="cs-CZ" altLang="cs-CZ" sz="2400" dirty="0"/>
              <a:t>gingivální hemoragie, petechie, purpury, ekchymózy, ulcerace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 err="1">
                <a:cs typeface="Arial" pitchFamily="34" charset="0"/>
              </a:rPr>
              <a:t>infaustní</a:t>
            </a:r>
            <a:r>
              <a:rPr lang="cs-CZ" sz="2200" dirty="0">
                <a:cs typeface="Arial" pitchFamily="34" charset="0"/>
              </a:rPr>
              <a:t> - úmrtí v důsledku selhání KD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11" y="113122"/>
            <a:ext cx="4567428" cy="60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58050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i="0" dirty="0" err="1">
                <a:solidFill>
                  <a:srgbClr val="008BD7"/>
                </a:solidFill>
                <a:latin typeface="Garamond" charset="0"/>
              </a:rPr>
              <a:t>Fanconiho</a:t>
            </a:r>
            <a:r>
              <a:rPr lang="cs-CZ" b="1" i="0" dirty="0">
                <a:solidFill>
                  <a:srgbClr val="008BD7"/>
                </a:solidFill>
                <a:latin typeface="Garamond" charset="0"/>
              </a:rPr>
              <a:t> anémie </a:t>
            </a:r>
          </a:p>
        </p:txBody>
      </p:sp>
      <p:sp>
        <p:nvSpPr>
          <p:cNvPr id="11266" name="Rectangle 3"/>
          <p:cNvSpPr>
            <a:spLocks noGrp="1" noChangeArrowheads="1"/>
          </p:cNvSpPr>
          <p:nvPr>
            <p:ph idx="1"/>
          </p:nvPr>
        </p:nvSpPr>
        <p:spPr>
          <a:xfrm>
            <a:off x="1097280" y="1845734"/>
            <a:ext cx="6397029" cy="4023360"/>
          </a:xfrm>
        </p:spPr>
        <p:txBody>
          <a:bodyPr>
            <a:normAutofit lnSpcReduction="10000"/>
          </a:bodyPr>
          <a:lstStyle/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velmi vzácná, o něco častější u </a:t>
            </a:r>
            <a:r>
              <a:rPr lang="cs-CZ" sz="2400" dirty="0" err="1">
                <a:cs typeface="Arial" pitchFamily="34" charset="0"/>
              </a:rPr>
              <a:t>Aškenáziho</a:t>
            </a:r>
            <a:r>
              <a:rPr lang="cs-CZ" sz="2400" dirty="0">
                <a:cs typeface="Arial" pitchFamily="34" charset="0"/>
              </a:rPr>
              <a:t> Židů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periferní krev: </a:t>
            </a:r>
            <a:r>
              <a:rPr lang="cs-CZ" sz="2400" dirty="0">
                <a:cs typeface="Arial" pitchFamily="34" charset="0"/>
              </a:rPr>
              <a:t>progresivní </a:t>
            </a:r>
            <a:r>
              <a:rPr lang="cs-CZ" sz="2400" dirty="0" err="1">
                <a:cs typeface="Arial" pitchFamily="34" charset="0"/>
              </a:rPr>
              <a:t>pancytopenie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b="1" dirty="0">
                <a:cs typeface="Arial" pitchFamily="34" charset="0"/>
              </a:rPr>
              <a:t>KD</a:t>
            </a:r>
            <a:r>
              <a:rPr lang="cs-CZ" sz="2400" dirty="0">
                <a:cs typeface="Arial" pitchFamily="34" charset="0"/>
              </a:rPr>
              <a:t>: progresivní </a:t>
            </a:r>
            <a:r>
              <a:rPr lang="cs-CZ" sz="2400" dirty="0" err="1">
                <a:cs typeface="Arial" pitchFamily="34" charset="0"/>
              </a:rPr>
              <a:t>hypocelularita</a:t>
            </a:r>
            <a:endParaRPr lang="cs-CZ" sz="2400" dirty="0">
              <a:cs typeface="Arial" pitchFamily="34" charset="0"/>
            </a:endParaRP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často +malformace skeletu a parenchymových orgánů, kožní abnormity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 err="1">
                <a:cs typeface="Arial" pitchFamily="34" charset="0"/>
              </a:rPr>
              <a:t>tp</a:t>
            </a:r>
            <a:r>
              <a:rPr lang="cs-CZ" sz="2400" dirty="0">
                <a:cs typeface="Arial" pitchFamily="34" charset="0"/>
              </a:rPr>
              <a:t>.: androgeny, </a:t>
            </a:r>
            <a:r>
              <a:rPr lang="cs-CZ" sz="2400" dirty="0" err="1">
                <a:cs typeface="Arial" pitchFamily="34" charset="0"/>
              </a:rPr>
              <a:t>hemopoetické</a:t>
            </a:r>
            <a:r>
              <a:rPr lang="cs-CZ" sz="2400" dirty="0">
                <a:cs typeface="Arial" pitchFamily="34" charset="0"/>
              </a:rPr>
              <a:t> RF, transfúze, transplantace KD</a:t>
            </a:r>
          </a:p>
          <a:p>
            <a:pPr marL="342900" indent="-342900" eaLnBrk="1" hangingPunct="1">
              <a:lnSpc>
                <a:spcPct val="80000"/>
              </a:lnSpc>
              <a:buFontTx/>
              <a:buChar char="•"/>
            </a:pPr>
            <a:r>
              <a:rPr lang="cs-CZ" sz="2400" dirty="0">
                <a:cs typeface="Arial" pitchFamily="34" charset="0"/>
              </a:rPr>
              <a:t>prognóza: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medián přežití 30 let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úmrtí v důsledku selhání KD</a:t>
            </a:r>
          </a:p>
          <a:p>
            <a:pPr marL="635508" lvl="1" indent="-342900">
              <a:lnSpc>
                <a:spcPct val="80000"/>
              </a:lnSpc>
              <a:buFontTx/>
              <a:buChar char="•"/>
            </a:pPr>
            <a:r>
              <a:rPr lang="cs-CZ" sz="2200" dirty="0">
                <a:cs typeface="Arial" pitchFamily="34" charset="0"/>
              </a:rPr>
              <a:t>riziko malignit (solidních TU i MDS a AML)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/>
          <a:srcRect l="35021" t="48565" r="33056" b="11023"/>
          <a:stretch/>
        </p:blipFill>
        <p:spPr>
          <a:xfrm>
            <a:off x="7824248" y="2073898"/>
            <a:ext cx="3892137" cy="2771480"/>
          </a:xfrm>
          <a:prstGeom prst="rect">
            <a:avLst/>
          </a:prstGeom>
          <a:ln>
            <a:solidFill>
              <a:srgbClr val="008BD7"/>
            </a:solidFill>
          </a:ln>
        </p:spPr>
      </p:pic>
    </p:spTree>
    <p:extLst>
      <p:ext uri="{BB962C8B-B14F-4D97-AF65-F5344CB8AC3E}">
        <p14:creationId xmlns:p14="http://schemas.microsoft.com/office/powerpoint/2010/main" val="3371316976"/>
      </p:ext>
    </p:extLst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Retrospektiva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1317</TotalTime>
  <Words>2533</Words>
  <Application>Microsoft Office PowerPoint</Application>
  <PresentationFormat>Širokoúhlá obrazovka</PresentationFormat>
  <Paragraphs>476</Paragraphs>
  <Slides>53</Slides>
  <Notes>0</Notes>
  <HiddenSlides>2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3" baseType="lpstr">
      <vt:lpstr>ＭＳ Ｐゴシック</vt:lpstr>
      <vt:lpstr>Arial</vt:lpstr>
      <vt:lpstr>Calibri</vt:lpstr>
      <vt:lpstr>Calibri Light</vt:lpstr>
      <vt:lpstr>Garamond</vt:lpstr>
      <vt:lpstr>Symbol</vt:lpstr>
      <vt:lpstr>Times New Roman</vt:lpstr>
      <vt:lpstr>Verdana</vt:lpstr>
      <vt:lpstr>Wingdings</vt:lpstr>
      <vt:lpstr>Retrospektiva</vt:lpstr>
      <vt:lpstr>Patologie kostní dřeně Patologie lymfatických uzlin  Hematoonkologické malignity   nádory myeloidní řady   nádory lymfoidní řady</vt:lpstr>
      <vt:lpstr>PATOLOGIE KOSTNÍ DŘENĚ</vt:lpstr>
      <vt:lpstr>Prezentace aplikace PowerPoint</vt:lpstr>
      <vt:lpstr>ANÉMIE</vt:lpstr>
      <vt:lpstr>ANÉMIE …. může být součástí obrazu selhání KD</vt:lpstr>
      <vt:lpstr>Prezentace aplikace PowerPoint</vt:lpstr>
      <vt:lpstr>ANÉMIE při selhání KD</vt:lpstr>
      <vt:lpstr>Aplastická anémie</vt:lpstr>
      <vt:lpstr>Fanconiho anémie </vt:lpstr>
      <vt:lpstr>Agranulocytóza = absence neutrofilů</vt:lpstr>
      <vt:lpstr>Neutropenie = snížení počtu neutrofilů</vt:lpstr>
      <vt:lpstr>Trombocytopenie = snížení počtu Plt</vt:lpstr>
      <vt:lpstr>Megaloblastická anémie</vt:lpstr>
      <vt:lpstr>Hematoonkologické choroby</vt:lpstr>
      <vt:lpstr>Hematoonkologické choroby</vt:lpstr>
      <vt:lpstr>Etiopatogeneze leukémií, lymfomů</vt:lpstr>
      <vt:lpstr>NÁDORY MYELOIDNÍ ŘADY</vt:lpstr>
      <vt:lpstr>MDS</vt:lpstr>
      <vt:lpstr>AML</vt:lpstr>
      <vt:lpstr>Myeloproliferativní choroby</vt:lpstr>
      <vt:lpstr>Myeloproliferativní choroby</vt:lpstr>
      <vt:lpstr>CML</vt:lpstr>
      <vt:lpstr>CML</vt:lpstr>
      <vt:lpstr>NÁDORY LYMFOIDNÍ ŘADY</vt:lpstr>
      <vt:lpstr>Prezentace aplikace PowerPoint</vt:lpstr>
      <vt:lpstr>Vybrané lymfomy/leukémie z B-bb.</vt:lpstr>
      <vt:lpstr>Vybrané lymfomy/leukémie z T-bb.</vt:lpstr>
      <vt:lpstr>Prezentace aplikace PowerPoint</vt:lpstr>
      <vt:lpstr>Prezentace aplikace PowerPoint</vt:lpstr>
      <vt:lpstr>Akutní B-lymfoblastická leukémie</vt:lpstr>
      <vt:lpstr>CLL/SLL</vt:lpstr>
      <vt:lpstr>Folikulární lymfom</vt:lpstr>
      <vt:lpstr>Extranodální lymfom z marginální zóny (MALTom)</vt:lpstr>
      <vt:lpstr>Difúzní velkobuněčný B-lymfom (DLBCL)</vt:lpstr>
      <vt:lpstr>Burkittův lymfom</vt:lpstr>
      <vt:lpstr>Plazmocelulární myelom, plazmocytom</vt:lpstr>
      <vt:lpstr>Prezentace aplikace PowerPoint</vt:lpstr>
      <vt:lpstr>Vybrané T-lymfomy</vt:lpstr>
      <vt:lpstr>HODGKINŮV LYMFOM</vt:lpstr>
      <vt:lpstr>Základní charakteristiky HL a NHL</vt:lpstr>
      <vt:lpstr>Hodgkinův lymfom</vt:lpstr>
      <vt:lpstr>Diagnostické bb. HL</vt:lpstr>
      <vt:lpstr>Prezentace aplikace PowerPoint</vt:lpstr>
      <vt:lpstr>Hodgkinův lymfom - klasifikace</vt:lpstr>
      <vt:lpstr>REAKTIVNÍ LYMFADENOPATIE</vt:lpstr>
      <vt:lpstr>Reaktivní lymfadenopatie</vt:lpstr>
      <vt:lpstr>Reaktivní lymfadenopatie</vt:lpstr>
      <vt:lpstr>Reaktivní lymfadenopatie</vt:lpstr>
      <vt:lpstr>PATOLOGIE THYMU</vt:lpstr>
      <vt:lpstr>nenádorové změny</vt:lpstr>
      <vt:lpstr>nádory thymu</vt:lpstr>
      <vt:lpstr>myasthenia gravis</vt:lpstr>
      <vt:lpstr>Děkuji za pozornost…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Chronické záněty Granulomatózní záněty TBC</dc:title>
  <dc:creator>Iva Zambo</dc:creator>
  <cp:lastModifiedBy>Iva Zambo</cp:lastModifiedBy>
  <cp:revision>104</cp:revision>
  <dcterms:created xsi:type="dcterms:W3CDTF">2017-10-10T10:44:50Z</dcterms:created>
  <dcterms:modified xsi:type="dcterms:W3CDTF">2023-12-14T12:06:31Z</dcterms:modified>
</cp:coreProperties>
</file>