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74" r:id="rId2"/>
    <p:sldId id="269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73" r:id="rId13"/>
    <p:sldId id="272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4E8BA2-EEC5-5FAF-9B64-F8C3B2253390}" v="490" dt="2021-09-24T10:53:03.8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9" autoAdjust="0"/>
    <p:restoredTop sz="96327" autoAdjust="0"/>
  </p:normalViewPr>
  <p:slideViewPr>
    <p:cSldViewPr snapToGrid="0">
      <p:cViewPr varScale="1">
        <p:scale>
          <a:sx n="115" d="100"/>
          <a:sy n="115" d="100"/>
        </p:scale>
        <p:origin x="570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65A7D6-4EB3-4E67-B358-56DDA6BFDE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 – závěrečný snímek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16521B6-6164-7649-9BB9-98A3FC15AE46}"/>
              </a:ext>
            </a:extLst>
          </p:cNvPr>
          <p:cNvSpPr txBox="1"/>
          <p:nvPr userDrawn="1"/>
        </p:nvSpPr>
        <p:spPr>
          <a:xfrm>
            <a:off x="307497" y="5837678"/>
            <a:ext cx="606902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Lékařská fakulta Masarykovy univerzity</a:t>
            </a:r>
          </a:p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CBF481B-8B94-4C57-A2B8-0B7D7AFAE5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3224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20552E7-48CC-40F3-B391-087BD87902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D656F7E9-5E47-41D0-9CA9-DE4A31EE09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E805697-F6B9-4F6A-9C5B-5AAFE54A07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5354773-248E-4956-8633-6A496534A5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9BA260D-C952-48F5-9BCF-8EDB00FA2E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5E2D3A7-3660-4B54-93F1-E2F006CF22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2A1E796-F773-4049-A027-E6B6CD7530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3771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Vložte název přednášky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 dirty="0"/>
              <a:t>Jméno Příjmení (bez titulů)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FC17CBE-6747-4FB3-910C-F34D0CC6F3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75" r:id="rId6"/>
    <p:sldLayoutId id="2147483695" r:id="rId7"/>
    <p:sldLayoutId id="2147483686" r:id="rId8"/>
    <p:sldLayoutId id="2147483690" r:id="rId9"/>
    <p:sldLayoutId id="2147483692" r:id="rId10"/>
    <p:sldLayoutId id="2147483700" r:id="rId11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3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.med.muni.cz/clanek-509-psychiatricka-propedeutika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DE5DD285-E00D-4C54-A6D0-EEAA922CE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Psychiatrické vyšetření</a:t>
            </a:r>
            <a:endParaRPr lang="cs-CZ" dirty="0"/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CFB37652-23F2-4193-BD4D-BBC6A754C3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>
                <a:cs typeface="Arial"/>
              </a:rPr>
              <a:t>Zuzana Timková</a:t>
            </a:r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A9858B-2B4A-46CB-84A6-A14EFB53B1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dirty="0" err="1">
                <a:ea typeface="+mj-lt"/>
                <a:cs typeface="+mj-lt"/>
              </a:rPr>
              <a:t>Psychiatrie</a:t>
            </a:r>
            <a:r>
              <a:rPr lang="pt-BR" dirty="0">
                <a:ea typeface="+mj-lt"/>
                <a:cs typeface="+mj-lt"/>
              </a:rPr>
              <a:t> - </a:t>
            </a:r>
            <a:r>
              <a:rPr lang="pt-BR" dirty="0" err="1">
                <a:ea typeface="+mj-lt"/>
                <a:cs typeface="+mj-lt"/>
              </a:rPr>
              <a:t>přednáška</a:t>
            </a:r>
            <a:r>
              <a:rPr lang="pt-BR" dirty="0">
                <a:ea typeface="+mj-lt"/>
                <a:cs typeface="+mj-lt"/>
              </a:rPr>
              <a:t> (VLPY9X1p)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7516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AF42E12-D080-4F47-B9C3-B5598A03EF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Psychiatrie - přednáška (VLPY9X1p)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EFAB68B-7B85-4339-A4D0-E13CDB689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cs typeface="Arial"/>
              </a:rPr>
              <a:t>Paraklinická</a:t>
            </a:r>
            <a:r>
              <a:rPr lang="cs-CZ" dirty="0">
                <a:cs typeface="Arial"/>
              </a:rPr>
              <a:t> vyšetření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2AC703B-A092-4064-838F-9F2E034637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b="1" dirty="0">
                <a:ea typeface="+mn-lt"/>
                <a:cs typeface="+mn-lt"/>
              </a:rPr>
              <a:t>Krevní odběry</a:t>
            </a:r>
            <a:r>
              <a:rPr lang="cs-CZ" dirty="0">
                <a:ea typeface="+mn-lt"/>
                <a:cs typeface="+mn-lt"/>
              </a:rPr>
              <a:t> – </a:t>
            </a:r>
            <a:r>
              <a:rPr lang="cs-CZ" dirty="0" err="1">
                <a:ea typeface="+mn-lt"/>
                <a:cs typeface="+mn-lt"/>
              </a:rPr>
              <a:t>KO+diff</a:t>
            </a:r>
            <a:r>
              <a:rPr lang="cs-CZ" dirty="0">
                <a:ea typeface="+mn-lt"/>
                <a:cs typeface="+mn-lt"/>
              </a:rPr>
              <a:t>, biochemické vyš. včetně hormonů štítné žlázy, u demence vit. B12</a:t>
            </a:r>
            <a:endParaRPr lang="cs-CZ" dirty="0">
              <a:cs typeface="Arial"/>
            </a:endParaRPr>
          </a:p>
          <a:p>
            <a:pPr marL="251460" indent="-179705"/>
            <a:r>
              <a:rPr lang="cs-CZ" b="1" dirty="0">
                <a:ea typeface="+mn-lt"/>
                <a:cs typeface="+mn-lt"/>
              </a:rPr>
              <a:t>Toxikologie moči</a:t>
            </a:r>
            <a:endParaRPr lang="cs-CZ" b="1" dirty="0">
              <a:cs typeface="Arial"/>
            </a:endParaRPr>
          </a:p>
          <a:p>
            <a:pPr marL="251460" indent="-179705"/>
            <a:r>
              <a:rPr lang="cs-CZ" b="1" dirty="0">
                <a:ea typeface="+mn-lt"/>
                <a:cs typeface="+mn-lt"/>
              </a:rPr>
              <a:t>EKG</a:t>
            </a:r>
            <a:endParaRPr lang="cs-CZ" b="1" dirty="0">
              <a:cs typeface="Arial"/>
            </a:endParaRPr>
          </a:p>
          <a:p>
            <a:pPr marL="251460" indent="-179705"/>
            <a:r>
              <a:rPr lang="cs-CZ" b="1" dirty="0">
                <a:ea typeface="+mn-lt"/>
                <a:cs typeface="+mn-lt"/>
              </a:rPr>
              <a:t>EEG</a:t>
            </a:r>
            <a:endParaRPr lang="cs-CZ" b="1" dirty="0">
              <a:cs typeface="Arial"/>
            </a:endParaRPr>
          </a:p>
          <a:p>
            <a:pPr marL="251460" indent="-179705"/>
            <a:r>
              <a:rPr lang="cs-CZ" b="1" dirty="0">
                <a:ea typeface="+mn-lt"/>
                <a:cs typeface="+mn-lt"/>
              </a:rPr>
              <a:t>MR mozku</a:t>
            </a:r>
            <a:endParaRPr lang="cs-CZ" b="1" dirty="0">
              <a:cs typeface="Arial"/>
            </a:endParaRPr>
          </a:p>
          <a:p>
            <a:pPr marL="251460" indent="-179705"/>
            <a:r>
              <a:rPr lang="cs-CZ" b="1" dirty="0" err="1">
                <a:ea typeface="+mn-lt"/>
                <a:cs typeface="+mn-lt"/>
              </a:rPr>
              <a:t>Serologie</a:t>
            </a:r>
            <a:r>
              <a:rPr lang="cs-CZ" b="1" dirty="0">
                <a:ea typeface="+mn-lt"/>
                <a:cs typeface="+mn-lt"/>
              </a:rPr>
              <a:t> </a:t>
            </a:r>
            <a:r>
              <a:rPr lang="cs-CZ" dirty="0">
                <a:ea typeface="+mn-lt"/>
                <a:cs typeface="+mn-lt"/>
              </a:rPr>
              <a:t>– HIV, syfilis, </a:t>
            </a:r>
            <a:r>
              <a:rPr lang="cs-CZ" dirty="0" err="1">
                <a:ea typeface="+mn-lt"/>
                <a:cs typeface="+mn-lt"/>
              </a:rPr>
              <a:t>borelie</a:t>
            </a:r>
            <a:r>
              <a:rPr lang="cs-CZ" dirty="0">
                <a:ea typeface="+mn-lt"/>
                <a:cs typeface="+mn-lt"/>
              </a:rPr>
              <a:t>, </a:t>
            </a:r>
            <a:r>
              <a:rPr lang="cs-CZ" dirty="0" err="1">
                <a:ea typeface="+mn-lt"/>
                <a:cs typeface="+mn-lt"/>
              </a:rPr>
              <a:t>neuroviry</a:t>
            </a:r>
            <a:endParaRPr lang="cs-CZ" dirty="0" err="1"/>
          </a:p>
          <a:p>
            <a:pPr marL="251460" indent="-179705"/>
            <a:r>
              <a:rPr lang="cs-CZ" b="1" dirty="0">
                <a:ea typeface="+mn-lt"/>
                <a:cs typeface="+mn-lt"/>
              </a:rPr>
              <a:t>Psychologické vyšetření</a:t>
            </a:r>
            <a:endParaRPr lang="cs-CZ" b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66127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8BDD75F-AD87-4C08-B422-6DC94C37117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Psychiatrie - přednáška (VLPY9X1p)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B4E7D42-B714-40BB-8366-5040447CF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Zdroje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22755A1-7504-4104-9426-5EF9E3ADC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Psychiatrická propedeutika, prof. Kašpárek (online): </a:t>
            </a:r>
            <a:r>
              <a:rPr lang="cs-CZ" dirty="0">
                <a:cs typeface="Arial"/>
                <a:hlinkClick r:id="rId2"/>
              </a:rPr>
              <a:t>http://portal.med.muni.cz/clanek-509-psychiatricka-propedeutika.html</a:t>
            </a:r>
            <a:endParaRPr lang="cs-CZ" dirty="0">
              <a:ea typeface="+mn-lt"/>
              <a:cs typeface="+mn-lt"/>
            </a:endParaRPr>
          </a:p>
          <a:p>
            <a:pPr marL="251460" indent="-179705"/>
            <a:r>
              <a:rPr lang="cs-CZ" dirty="0">
                <a:cs typeface="Arial"/>
              </a:rPr>
              <a:t>Diagnostika a terapie duševních poruch, Dušek et al., 2010 </a:t>
            </a:r>
            <a:endParaRPr lang="cs-CZ" dirty="0">
              <a:ea typeface="+mn-lt"/>
              <a:cs typeface="+mn-lt"/>
            </a:endParaRPr>
          </a:p>
          <a:p>
            <a:pPr marL="251460" indent="-179705"/>
            <a:r>
              <a:rPr lang="cs-CZ" dirty="0">
                <a:cs typeface="Arial"/>
              </a:rPr>
              <a:t>Psychiatrie, </a:t>
            </a:r>
            <a:r>
              <a:rPr lang="cs-CZ" dirty="0" err="1">
                <a:cs typeface="Arial"/>
              </a:rPr>
              <a:t>Höschl</a:t>
            </a:r>
            <a:r>
              <a:rPr lang="cs-CZ" dirty="0">
                <a:cs typeface="Arial"/>
              </a:rPr>
              <a:t> et al., 2004</a:t>
            </a: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33440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Take</a:t>
            </a:r>
            <a:r>
              <a:rPr lang="cs-CZ" dirty="0"/>
              <a:t> </a:t>
            </a:r>
            <a:r>
              <a:rPr lang="cs-CZ" dirty="0" err="1"/>
              <a:t>home</a:t>
            </a:r>
            <a:r>
              <a:rPr lang="cs-CZ" dirty="0"/>
              <a:t> </a:t>
            </a:r>
            <a:r>
              <a:rPr lang="cs-CZ" dirty="0" err="1"/>
              <a:t>message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4255489-41DF-4A97-A677-D36437EEF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/>
              <a:t>Hlavními zdroji psychiatrického vyšetření jsou rozhovor, observace pacientova chování a informace od třetích osob (např. primárních pečovatelů).</a:t>
            </a:r>
          </a:p>
          <a:p>
            <a:pPr marL="251460" indent="-179705"/>
            <a:r>
              <a:rPr lang="cs-CZ" dirty="0" err="1">
                <a:cs typeface="Arial"/>
              </a:rPr>
              <a:t>Paraklinická</a:t>
            </a:r>
            <a:r>
              <a:rPr lang="cs-CZ" dirty="0">
                <a:cs typeface="Arial"/>
              </a:rPr>
              <a:t> vyšetření v psychiatrii jsou důležitá zejména pro vyloučení jiné somatické příčiny příznaků.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D163C5-9CCF-417B-AC79-253F381F1E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Psychiatrie - přednáška (VLPY9X1p)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51557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6444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8A7F6BB-CC1D-458C-8371-311D59E97D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Psychiatrie - přednáška (VLPY9X1p)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B6984E3-726E-4C47-8739-CFFC986F9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Výstupy z učení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2E706C-BBA7-9247-8105-68B5DD4C9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ea typeface="+mn-lt"/>
                <a:cs typeface="+mn-lt"/>
              </a:rPr>
              <a:t>Student se naučí popsat strukturu psychiatrického vyšetření. </a:t>
            </a:r>
            <a:endParaRPr lang="cs-CZ"/>
          </a:p>
          <a:p>
            <a:pPr marL="251460" indent="-179705"/>
            <a:r>
              <a:rPr lang="cs-CZ" dirty="0">
                <a:ea typeface="+mn-lt"/>
                <a:cs typeface="+mn-lt"/>
              </a:rPr>
              <a:t>Student se naučí reprodukovat postup při psychiatrickém vyšetření. </a:t>
            </a:r>
            <a:endParaRPr lang="cs-CZ"/>
          </a:p>
          <a:p>
            <a:pPr marL="251460" indent="-179705"/>
            <a:r>
              <a:rPr lang="cs-CZ" dirty="0">
                <a:ea typeface="+mn-lt"/>
                <a:cs typeface="+mn-lt"/>
              </a:rPr>
              <a:t>Student se naučí vyjmenovat </a:t>
            </a:r>
            <a:r>
              <a:rPr lang="cs-CZ" dirty="0" err="1">
                <a:ea typeface="+mn-lt"/>
                <a:cs typeface="+mn-lt"/>
              </a:rPr>
              <a:t>paraklinická</a:t>
            </a:r>
            <a:r>
              <a:rPr lang="cs-CZ" dirty="0">
                <a:ea typeface="+mn-lt"/>
                <a:cs typeface="+mn-lt"/>
              </a:rPr>
              <a:t> vyšetření v psychiatrii. </a:t>
            </a:r>
            <a:endParaRPr lang="cs-CZ"/>
          </a:p>
          <a:p>
            <a:pPr marL="251460" indent="-179705"/>
            <a:r>
              <a:rPr lang="cs-CZ" dirty="0">
                <a:ea typeface="+mn-lt"/>
                <a:cs typeface="+mn-lt"/>
              </a:rPr>
              <a:t>Student se naučí vysvětlit význam </a:t>
            </a:r>
            <a:r>
              <a:rPr lang="cs-CZ" dirty="0" err="1">
                <a:ea typeface="+mn-lt"/>
                <a:cs typeface="+mn-lt"/>
              </a:rPr>
              <a:t>paraklinických</a:t>
            </a:r>
            <a:r>
              <a:rPr lang="cs-CZ" dirty="0">
                <a:ea typeface="+mn-lt"/>
                <a:cs typeface="+mn-lt"/>
              </a:rPr>
              <a:t> vyšetření v psychiatrii. </a:t>
            </a:r>
          </a:p>
          <a:p>
            <a:pPr marL="251460" indent="-179705"/>
            <a:endParaRPr lang="cs-CZ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8807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C810E7-A172-407F-8390-98BEE5FD8F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Psychiatrie - přednáška (VLPY9X1p)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182F94F-68C0-4AC3-AEFA-2D84583AB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Psychiatrické vyšetření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30401BF-4BAB-46D8-8945-D8B5B2010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ea typeface="+mn-lt"/>
                <a:cs typeface="+mn-lt"/>
              </a:rPr>
              <a:t>Hl. zdroj informací: ROZHOVOR</a:t>
            </a:r>
          </a:p>
          <a:p>
            <a:pPr marL="251460" indent="-179705"/>
            <a:endParaRPr lang="cs-CZ" dirty="0">
              <a:ea typeface="+mn-lt"/>
              <a:cs typeface="+mn-lt"/>
            </a:endParaRPr>
          </a:p>
          <a:p>
            <a:pPr marL="251460" indent="-179705"/>
            <a:r>
              <a:rPr lang="cs-CZ" dirty="0">
                <a:ea typeface="+mn-lt"/>
                <a:cs typeface="+mn-lt"/>
              </a:rPr>
              <a:t>3 oblasti / zdroje informací:</a:t>
            </a:r>
            <a:endParaRPr lang="cs-CZ" dirty="0"/>
          </a:p>
          <a:p>
            <a:pPr marL="503555" lvl="1" indent="-179705"/>
            <a:r>
              <a:rPr lang="cs-CZ" sz="2400" b="1" dirty="0">
                <a:ea typeface="+mn-lt"/>
                <a:cs typeface="+mn-lt"/>
              </a:rPr>
              <a:t>Subjektivní prožívání</a:t>
            </a:r>
            <a:r>
              <a:rPr lang="cs-CZ" sz="2400" dirty="0">
                <a:ea typeface="+mn-lt"/>
                <a:cs typeface="+mn-lt"/>
              </a:rPr>
              <a:t> – co cítí, co si myslí, co vnímá….</a:t>
            </a:r>
            <a:endParaRPr lang="cs-CZ" sz="2400">
              <a:cs typeface="Arial"/>
            </a:endParaRPr>
          </a:p>
          <a:p>
            <a:pPr marL="503555" lvl="1" indent="-179705"/>
            <a:r>
              <a:rPr lang="cs-CZ" sz="2400" b="1" dirty="0">
                <a:ea typeface="+mn-lt"/>
                <a:cs typeface="+mn-lt"/>
              </a:rPr>
              <a:t>Chování a neverbální komunikace, vizáž</a:t>
            </a:r>
            <a:r>
              <a:rPr lang="cs-CZ" sz="2400" dirty="0">
                <a:ea typeface="+mn-lt"/>
                <a:cs typeface="+mn-lt"/>
              </a:rPr>
              <a:t> – jak se projevuje, jak mluví, jak gestikuluje, jak se pohybuje….</a:t>
            </a:r>
            <a:endParaRPr lang="cs-CZ" sz="2400">
              <a:cs typeface="Arial"/>
            </a:endParaRPr>
          </a:p>
          <a:p>
            <a:pPr marL="503555" lvl="1" indent="-179705"/>
            <a:r>
              <a:rPr lang="cs-CZ" sz="2400" b="1" dirty="0">
                <a:ea typeface="+mn-lt"/>
                <a:cs typeface="+mn-lt"/>
              </a:rPr>
              <a:t>Objektivní informace</a:t>
            </a:r>
            <a:r>
              <a:rPr lang="cs-CZ" sz="2400" dirty="0">
                <a:ea typeface="+mn-lt"/>
                <a:cs typeface="+mn-lt"/>
              </a:rPr>
              <a:t> – od rodiny, kamarádů…..</a:t>
            </a:r>
            <a:endParaRPr lang="cs-CZ" sz="240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19097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F2FE96F-484E-417E-8996-FCF46F86AF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Psychiatrie - přednáška (VLPY9X1p)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F1629BE-7FF5-430A-9CAE-D5C2C68D5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Zásady vedení pohovoru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C17D8FF-4AA9-4CAF-9306-A83FA6B42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ea typeface="+mn-lt"/>
                <a:cs typeface="+mn-lt"/>
              </a:rPr>
              <a:t>Délka – cca hodinu</a:t>
            </a:r>
            <a:endParaRPr lang="cs-CZ">
              <a:ea typeface="+mn-lt"/>
              <a:cs typeface="+mn-lt"/>
            </a:endParaRPr>
          </a:p>
          <a:p>
            <a:pPr marL="251460" indent="-179705"/>
            <a:r>
              <a:rPr lang="cs-CZ" dirty="0">
                <a:ea typeface="+mn-lt"/>
                <a:cs typeface="+mn-lt"/>
              </a:rPr>
              <a:t>Podáme ruku, představíme se, seznámíme s pacienta s průběhem vyšetření</a:t>
            </a:r>
            <a:endParaRPr lang="cs-CZ">
              <a:ea typeface="+mn-lt"/>
              <a:cs typeface="+mn-lt"/>
            </a:endParaRPr>
          </a:p>
          <a:p>
            <a:pPr marL="251460" indent="-179705"/>
            <a:r>
              <a:rPr lang="cs-CZ" dirty="0">
                <a:ea typeface="+mn-lt"/>
                <a:cs typeface="+mn-lt"/>
              </a:rPr>
              <a:t>Soukromí (x agresivní pacient)</a:t>
            </a:r>
            <a:endParaRPr lang="cs-CZ">
              <a:ea typeface="+mn-lt"/>
              <a:cs typeface="+mn-lt"/>
            </a:endParaRPr>
          </a:p>
          <a:p>
            <a:pPr marL="251460" indent="-179705"/>
            <a:r>
              <a:rPr lang="cs-CZ" dirty="0">
                <a:ea typeface="+mn-lt"/>
                <a:cs typeface="+mn-lt"/>
              </a:rPr>
              <a:t>Naslouchat, projevit zájem, vyjádřit pochopení a porozumění</a:t>
            </a:r>
            <a:endParaRPr lang="cs-CZ">
              <a:ea typeface="+mn-lt"/>
              <a:cs typeface="+mn-lt"/>
            </a:endParaRPr>
          </a:p>
          <a:p>
            <a:pPr marL="251460" indent="-179705"/>
            <a:r>
              <a:rPr lang="cs-CZ" dirty="0">
                <a:ea typeface="+mn-lt"/>
                <a:cs typeface="+mn-lt"/>
              </a:rPr>
              <a:t>Nemoralizujeme, nesoudíme, neradíme…..</a:t>
            </a:r>
            <a:endParaRPr lang="cs-CZ">
              <a:ea typeface="+mn-lt"/>
              <a:cs typeface="+mn-lt"/>
            </a:endParaRPr>
          </a:p>
          <a:p>
            <a:pPr marL="251460" indent="-179705"/>
            <a:r>
              <a:rPr lang="cs-CZ" dirty="0">
                <a:ea typeface="+mn-lt"/>
                <a:cs typeface="+mn-lt"/>
              </a:rPr>
              <a:t>Co nejpřirozenější</a:t>
            </a:r>
            <a:endParaRPr lang="cs-CZ">
              <a:ea typeface="+mn-lt"/>
              <a:cs typeface="+mn-lt"/>
            </a:endParaRPr>
          </a:p>
          <a:p>
            <a:pPr marL="251460" indent="-179705"/>
            <a:r>
              <a:rPr lang="cs-CZ" dirty="0">
                <a:ea typeface="+mn-lt"/>
                <a:cs typeface="+mn-lt"/>
              </a:rPr>
              <a:t>Pocit důvěry</a:t>
            </a:r>
          </a:p>
        </p:txBody>
      </p:sp>
    </p:spTree>
    <p:extLst>
      <p:ext uri="{BB962C8B-B14F-4D97-AF65-F5344CB8AC3E}">
        <p14:creationId xmlns:p14="http://schemas.microsoft.com/office/powerpoint/2010/main" val="2670362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2D19613-006E-4AA5-A811-734D19FF952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Psychiatrie - přednáška (VLPY9X1p)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4A697F4-434C-44F0-B6C0-131B1B36C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Zásady vedení pohovoru II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A80B039-C10F-4ED6-94E4-C5986B831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ea typeface="+mn-lt"/>
                <a:cs typeface="+mn-lt"/>
              </a:rPr>
              <a:t>Většinou otázky  s otevřeným koncem (ne sugestivní, navádějící)…..někdy nutné i cílené otázky</a:t>
            </a:r>
            <a:endParaRPr lang="cs-CZ">
              <a:cs typeface="Arial"/>
            </a:endParaRPr>
          </a:p>
          <a:p>
            <a:pPr marL="251460" indent="-179705"/>
            <a:r>
              <a:rPr lang="cs-CZ" dirty="0">
                <a:ea typeface="+mn-lt"/>
                <a:cs typeface="+mn-lt"/>
              </a:rPr>
              <a:t>Povzbuzujeme, shrnujeme již řečené</a:t>
            </a:r>
            <a:endParaRPr lang="cs-CZ" dirty="0"/>
          </a:p>
          <a:p>
            <a:pPr marL="251460" indent="-179705"/>
            <a:r>
              <a:rPr lang="cs-CZ" dirty="0">
                <a:ea typeface="+mn-lt"/>
                <a:cs typeface="+mn-lt"/>
              </a:rPr>
              <a:t>Nejdřív prostor pacientovi - necháme volně hovořit</a:t>
            </a:r>
            <a:endParaRPr lang="cs-CZ" dirty="0"/>
          </a:p>
          <a:p>
            <a:pPr marL="251460" indent="-179705"/>
            <a:r>
              <a:rPr lang="cs-CZ" dirty="0">
                <a:ea typeface="+mn-lt"/>
                <a:cs typeface="+mn-lt"/>
              </a:rPr>
              <a:t>Následně cílené otázky na psychopatologii – nálada, spánek, chuť k jídlu, úzkosti, poruchy myšlení a vnímání, sebevražedné myšlenky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9490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529B0C8-0E90-42E1-A037-FB2F2F4D8C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Psychiatrie - přednáška (VLPY9X1p)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4379D9D-DD83-4620-8E51-A93969640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Specifické situace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6033141-1873-4B63-BC98-0343AC3FC7FE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sz="2000" b="1" dirty="0" err="1">
                <a:ea typeface="+mn-lt"/>
                <a:cs typeface="+mn-lt"/>
              </a:rPr>
              <a:t>Bradypsychický</a:t>
            </a:r>
            <a:r>
              <a:rPr lang="cs-CZ" sz="2000" b="1" dirty="0">
                <a:ea typeface="+mn-lt"/>
                <a:cs typeface="+mn-lt"/>
              </a:rPr>
              <a:t>, </a:t>
            </a:r>
            <a:r>
              <a:rPr lang="cs-CZ" sz="2000" b="1" dirty="0" err="1">
                <a:ea typeface="+mn-lt"/>
                <a:cs typeface="+mn-lt"/>
              </a:rPr>
              <a:t>aspontánní</a:t>
            </a:r>
            <a:r>
              <a:rPr lang="cs-CZ" sz="2000" b="1" dirty="0">
                <a:ea typeface="+mn-lt"/>
                <a:cs typeface="+mn-lt"/>
              </a:rPr>
              <a:t>, uzavřený pacient</a:t>
            </a:r>
          </a:p>
          <a:p>
            <a:pPr marL="251460" indent="-179705"/>
            <a:r>
              <a:rPr lang="cs-CZ" sz="2000" b="1" dirty="0">
                <a:ea typeface="+mn-lt"/>
                <a:cs typeface="+mn-lt"/>
              </a:rPr>
              <a:t>Manický, </a:t>
            </a:r>
            <a:r>
              <a:rPr lang="cs-CZ" sz="2000" b="1" dirty="0" err="1">
                <a:ea typeface="+mn-lt"/>
                <a:cs typeface="+mn-lt"/>
              </a:rPr>
              <a:t>zabíhavý</a:t>
            </a:r>
            <a:r>
              <a:rPr lang="cs-CZ" sz="2000" b="1" dirty="0">
                <a:ea typeface="+mn-lt"/>
                <a:cs typeface="+mn-lt"/>
              </a:rPr>
              <a:t>, velmi nesoustředěný</a:t>
            </a:r>
            <a:endParaRPr lang="cs-CZ" sz="2000" b="1" dirty="0">
              <a:cs typeface="Arial"/>
            </a:endParaRPr>
          </a:p>
          <a:p>
            <a:pPr marL="251460" indent="-179705"/>
            <a:r>
              <a:rPr lang="cs-CZ" sz="2000" b="1" dirty="0">
                <a:ea typeface="+mn-lt"/>
                <a:cs typeface="+mn-lt"/>
              </a:rPr>
              <a:t>Psychotický pacient</a:t>
            </a:r>
          </a:p>
          <a:p>
            <a:pPr marL="251460" indent="-179705"/>
            <a:endParaRPr lang="cs-CZ" sz="2000" b="1" dirty="0">
              <a:ea typeface="+mn-lt"/>
              <a:cs typeface="+mn-lt"/>
            </a:endParaRPr>
          </a:p>
          <a:p>
            <a:pPr marL="251460" indent="-179705"/>
            <a:r>
              <a:rPr lang="cs-CZ" sz="2000" b="1" dirty="0">
                <a:ea typeface="+mn-lt"/>
                <a:cs typeface="+mn-lt"/>
              </a:rPr>
              <a:t>Agresivní pacient</a:t>
            </a:r>
            <a:endParaRPr lang="cs-CZ" sz="2000">
              <a:cs typeface="Arial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38C1C60-6E89-4604-BFEA-96565FADBC28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sz="2000" dirty="0">
                <a:ea typeface="+mn-lt"/>
                <a:cs typeface="+mn-lt"/>
              </a:rPr>
              <a:t>Strukturovaný rozhovor, jednodušší otázky, větší aktivita vyšetřujícího</a:t>
            </a:r>
          </a:p>
          <a:p>
            <a:pPr marL="251460" indent="-179705"/>
            <a:r>
              <a:rPr lang="cs-CZ" sz="2000" dirty="0">
                <a:ea typeface="+mn-lt"/>
                <a:cs typeface="+mn-lt"/>
              </a:rPr>
              <a:t>Větší korekce, usměrňujeme, direktivnější</a:t>
            </a:r>
          </a:p>
          <a:p>
            <a:pPr marL="251460" indent="-179705"/>
            <a:r>
              <a:rPr lang="cs-CZ" sz="2000" dirty="0">
                <a:ea typeface="+mn-lt"/>
                <a:cs typeface="+mn-lt"/>
              </a:rPr>
              <a:t>Bludy – nevyvracet ani nepotvrzovat, vyjádřit pochopeni pro aktuální prožívání</a:t>
            </a:r>
          </a:p>
          <a:p>
            <a:pPr marL="251460" indent="-179705"/>
            <a:r>
              <a:rPr lang="cs-CZ" sz="2000" dirty="0">
                <a:ea typeface="+mn-lt"/>
                <a:cs typeface="+mn-lt"/>
              </a:rPr>
              <a:t>Nebýt sám v uzavřené místnosti, sedět blízko dveří, možnost úniku, příp. ukončit rozhovor</a:t>
            </a:r>
            <a:endParaRPr lang="cs-CZ" sz="200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62613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65393C6-BB96-48D4-B6F5-6E3F7D63BC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Psychiatrie - přednáška (VLPY9X1p)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1016758-A462-490B-B100-B1247B306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Anamnéza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4DA632A-E528-4344-8412-239456563B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b="1" dirty="0">
                <a:ea typeface="+mn-lt"/>
                <a:cs typeface="+mn-lt"/>
              </a:rPr>
              <a:t>Rodinná anamnéza</a:t>
            </a:r>
            <a:r>
              <a:rPr lang="cs-CZ" dirty="0">
                <a:ea typeface="+mn-lt"/>
                <a:cs typeface="+mn-lt"/>
              </a:rPr>
              <a:t> – psychiatrická heredita, </a:t>
            </a:r>
            <a:r>
              <a:rPr lang="cs-CZ" dirty="0" err="1">
                <a:ea typeface="+mn-lt"/>
                <a:cs typeface="+mn-lt"/>
              </a:rPr>
              <a:t>suicidia</a:t>
            </a:r>
            <a:r>
              <a:rPr lang="cs-CZ" dirty="0">
                <a:ea typeface="+mn-lt"/>
                <a:cs typeface="+mn-lt"/>
              </a:rPr>
              <a:t>, závislosti, hospitalizace, „podivíni“</a:t>
            </a:r>
            <a:endParaRPr lang="cs-CZ" dirty="0">
              <a:cs typeface="Arial"/>
            </a:endParaRPr>
          </a:p>
          <a:p>
            <a:pPr marL="251460" indent="-179705"/>
            <a:r>
              <a:rPr lang="cs-CZ" b="1" dirty="0">
                <a:ea typeface="+mn-lt"/>
                <a:cs typeface="+mn-lt"/>
              </a:rPr>
              <a:t>Osobní anamnéza</a:t>
            </a:r>
            <a:r>
              <a:rPr lang="cs-CZ" dirty="0">
                <a:ea typeface="+mn-lt"/>
                <a:cs typeface="+mn-lt"/>
              </a:rPr>
              <a:t> – důležitá období v životě, rizikové vlivy pro vznik určitých onemocnění</a:t>
            </a:r>
            <a:endParaRPr lang="cs-CZ" dirty="0"/>
          </a:p>
          <a:p>
            <a:pPr marL="251460" indent="-179705"/>
            <a:r>
              <a:rPr lang="cs-CZ" b="1" dirty="0">
                <a:ea typeface="+mn-lt"/>
                <a:cs typeface="+mn-lt"/>
              </a:rPr>
              <a:t>Somatická anamnéza </a:t>
            </a:r>
            <a:r>
              <a:rPr lang="cs-CZ" dirty="0">
                <a:ea typeface="+mn-lt"/>
                <a:cs typeface="+mn-lt"/>
              </a:rPr>
              <a:t>– úraz hlavy, bezvědomí, operace, epilepsie, štítná žláza, </a:t>
            </a:r>
            <a:r>
              <a:rPr lang="cs-CZ" dirty="0" err="1">
                <a:ea typeface="+mn-lt"/>
                <a:cs typeface="+mn-lt"/>
              </a:rPr>
              <a:t>neuroviry</a:t>
            </a:r>
            <a:r>
              <a:rPr lang="cs-CZ" dirty="0">
                <a:ea typeface="+mn-lt"/>
                <a:cs typeface="+mn-lt"/>
              </a:rPr>
              <a:t>, alergie, užívané léky</a:t>
            </a:r>
            <a:endParaRPr lang="cs-CZ" dirty="0"/>
          </a:p>
          <a:p>
            <a:pPr marL="251460" indent="-179705"/>
            <a:r>
              <a:rPr lang="cs-CZ" b="1" dirty="0">
                <a:ea typeface="+mn-lt"/>
                <a:cs typeface="+mn-lt"/>
              </a:rPr>
              <a:t>Psychiatrická anamnéza</a:t>
            </a:r>
            <a:r>
              <a:rPr lang="cs-CZ" dirty="0">
                <a:ea typeface="+mn-lt"/>
                <a:cs typeface="+mn-lt"/>
              </a:rPr>
              <a:t> – dosavadní průběh onemocnění, počet hospitalizací, epizod, efekt terapeutických postupů v minulosti, NÚ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2218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51C899A-2D51-40E2-96E5-77F8103660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Psychiatrie - přednáška (VLPY9X1p)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2556CFA-CBEA-4699-81B0-FDAFBE914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Osobní anamnéza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14C8DA1-D7C9-4B6E-B46F-A8E9C345F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>
              <a:lnSpc>
                <a:spcPct val="100000"/>
              </a:lnSpc>
            </a:pPr>
            <a:r>
              <a:rPr lang="cs-CZ" sz="2600" b="1" dirty="0">
                <a:ea typeface="+mn-lt"/>
                <a:cs typeface="+mn-lt"/>
              </a:rPr>
              <a:t>Porod, psychomotorický vývoj </a:t>
            </a:r>
            <a:endParaRPr lang="cs-CZ" sz="2600" b="1">
              <a:cs typeface="Arial"/>
            </a:endParaRPr>
          </a:p>
          <a:p>
            <a:pPr marL="251460" indent="-179705">
              <a:lnSpc>
                <a:spcPct val="100000"/>
              </a:lnSpc>
            </a:pPr>
            <a:r>
              <a:rPr lang="cs-CZ" sz="2600" b="1" dirty="0">
                <a:ea typeface="+mn-lt"/>
                <a:cs typeface="+mn-lt"/>
              </a:rPr>
              <a:t>Dětství </a:t>
            </a:r>
            <a:r>
              <a:rPr lang="cs-CZ" sz="2600" dirty="0">
                <a:ea typeface="+mn-lt"/>
                <a:cs typeface="+mn-lt"/>
              </a:rPr>
              <a:t>– </a:t>
            </a:r>
            <a:r>
              <a:rPr lang="cs-CZ" sz="2600" dirty="0" err="1">
                <a:ea typeface="+mn-lt"/>
                <a:cs typeface="+mn-lt"/>
              </a:rPr>
              <a:t>psychotraumata</a:t>
            </a:r>
            <a:r>
              <a:rPr lang="cs-CZ" sz="2600" dirty="0">
                <a:ea typeface="+mn-lt"/>
                <a:cs typeface="+mn-lt"/>
              </a:rPr>
              <a:t>, vztahy v rodině</a:t>
            </a:r>
            <a:endParaRPr lang="cs-CZ" sz="2600">
              <a:cs typeface="Arial"/>
            </a:endParaRPr>
          </a:p>
          <a:p>
            <a:pPr marL="251460" indent="-179705">
              <a:lnSpc>
                <a:spcPct val="100000"/>
              </a:lnSpc>
            </a:pPr>
            <a:r>
              <a:rPr lang="cs-CZ" sz="2600" b="1" dirty="0">
                <a:ea typeface="+mn-lt"/>
                <a:cs typeface="+mn-lt"/>
              </a:rPr>
              <a:t>Vzdělání </a:t>
            </a:r>
            <a:r>
              <a:rPr lang="cs-CZ" sz="2600" dirty="0">
                <a:ea typeface="+mn-lt"/>
                <a:cs typeface="+mn-lt"/>
              </a:rPr>
              <a:t>– prospěch, šikana, vztah k autoritám</a:t>
            </a:r>
            <a:endParaRPr lang="cs-CZ" sz="2600">
              <a:cs typeface="Arial"/>
            </a:endParaRPr>
          </a:p>
          <a:p>
            <a:pPr marL="251460" indent="-179705">
              <a:lnSpc>
                <a:spcPct val="100000"/>
              </a:lnSpc>
            </a:pPr>
            <a:r>
              <a:rPr lang="cs-CZ" sz="2600" b="1" dirty="0">
                <a:ea typeface="+mn-lt"/>
                <a:cs typeface="+mn-lt"/>
              </a:rPr>
              <a:t>Zaměstnání </a:t>
            </a:r>
            <a:r>
              <a:rPr lang="cs-CZ" sz="2600" dirty="0">
                <a:ea typeface="+mn-lt"/>
                <a:cs typeface="+mn-lt"/>
              </a:rPr>
              <a:t>– odpovídá úrovni vzdělání?</a:t>
            </a:r>
            <a:endParaRPr lang="cs-CZ" sz="2600">
              <a:cs typeface="Arial"/>
            </a:endParaRPr>
          </a:p>
          <a:p>
            <a:pPr marL="251460" indent="-179705">
              <a:lnSpc>
                <a:spcPct val="100000"/>
              </a:lnSpc>
            </a:pPr>
            <a:r>
              <a:rPr lang="cs-CZ" sz="2600" b="1" dirty="0">
                <a:ea typeface="+mn-lt"/>
                <a:cs typeface="+mn-lt"/>
              </a:rPr>
              <a:t>Vztahy </a:t>
            </a:r>
            <a:r>
              <a:rPr lang="cs-CZ" sz="2600" dirty="0">
                <a:ea typeface="+mn-lt"/>
                <a:cs typeface="+mn-lt"/>
              </a:rPr>
              <a:t>– spokojenost, opora, zájem mít vztah</a:t>
            </a:r>
            <a:endParaRPr lang="cs-CZ" sz="2600">
              <a:cs typeface="Arial"/>
            </a:endParaRPr>
          </a:p>
          <a:p>
            <a:pPr marL="251460" indent="-179705">
              <a:lnSpc>
                <a:spcPct val="100000"/>
              </a:lnSpc>
            </a:pPr>
            <a:r>
              <a:rPr lang="cs-CZ" sz="2600" b="1" dirty="0">
                <a:ea typeface="+mn-lt"/>
                <a:cs typeface="+mn-lt"/>
              </a:rPr>
              <a:t>Povaha </a:t>
            </a:r>
            <a:r>
              <a:rPr lang="cs-CZ" sz="2600" dirty="0">
                <a:ea typeface="+mn-lt"/>
                <a:cs typeface="+mn-lt"/>
              </a:rPr>
              <a:t>– dlouhodobé rysy, deprese vs. mánie</a:t>
            </a:r>
            <a:endParaRPr lang="cs-CZ" sz="2600">
              <a:cs typeface="Arial"/>
            </a:endParaRPr>
          </a:p>
          <a:p>
            <a:pPr marL="251460" indent="-179705">
              <a:lnSpc>
                <a:spcPct val="100000"/>
              </a:lnSpc>
            </a:pPr>
            <a:r>
              <a:rPr lang="cs-CZ" sz="2600" b="1" dirty="0">
                <a:ea typeface="+mn-lt"/>
                <a:cs typeface="+mn-lt"/>
              </a:rPr>
              <a:t>Záliby </a:t>
            </a:r>
            <a:endParaRPr lang="cs-CZ" sz="2600" b="1">
              <a:cs typeface="Arial"/>
            </a:endParaRPr>
          </a:p>
          <a:p>
            <a:pPr marL="251460" indent="-179705">
              <a:lnSpc>
                <a:spcPct val="100000"/>
              </a:lnSpc>
            </a:pPr>
            <a:r>
              <a:rPr lang="cs-CZ" sz="2600" b="1" dirty="0">
                <a:ea typeface="+mn-lt"/>
                <a:cs typeface="+mn-lt"/>
              </a:rPr>
              <a:t>Sociální anamnéza</a:t>
            </a:r>
            <a:r>
              <a:rPr lang="cs-CZ" sz="2600" dirty="0">
                <a:ea typeface="+mn-lt"/>
                <a:cs typeface="+mn-lt"/>
              </a:rPr>
              <a:t> – s kým žije, dluhy, ID</a:t>
            </a:r>
            <a:endParaRPr lang="cs-CZ" sz="2600">
              <a:cs typeface="Arial"/>
            </a:endParaRPr>
          </a:p>
          <a:p>
            <a:pPr marL="251460" indent="-179705">
              <a:lnSpc>
                <a:spcPct val="100000"/>
              </a:lnSpc>
            </a:pPr>
            <a:r>
              <a:rPr lang="cs-CZ" sz="2600" b="1" dirty="0" err="1">
                <a:ea typeface="+mn-lt"/>
                <a:cs typeface="+mn-lt"/>
              </a:rPr>
              <a:t>Abuzus</a:t>
            </a:r>
            <a:r>
              <a:rPr lang="cs-CZ" sz="2600" b="1" dirty="0">
                <a:ea typeface="+mn-lt"/>
                <a:cs typeface="+mn-lt"/>
              </a:rPr>
              <a:t> </a:t>
            </a:r>
            <a:r>
              <a:rPr lang="cs-CZ" sz="2600" dirty="0">
                <a:ea typeface="+mn-lt"/>
                <a:cs typeface="+mn-lt"/>
              </a:rPr>
              <a:t>– co, kolik, jak často, příznaky závislosti</a:t>
            </a:r>
            <a:endParaRPr lang="cs-CZ" sz="2600">
              <a:cs typeface="Arial"/>
            </a:endParaRPr>
          </a:p>
          <a:p>
            <a:pPr marL="251460" indent="-179705">
              <a:lnSpc>
                <a:spcPct val="100000"/>
              </a:lnSpc>
            </a:pPr>
            <a:r>
              <a:rPr lang="cs-CZ" sz="2600" b="1" dirty="0" err="1">
                <a:ea typeface="+mn-lt"/>
                <a:cs typeface="+mn-lt"/>
              </a:rPr>
              <a:t>Crimina</a:t>
            </a:r>
            <a:r>
              <a:rPr lang="cs-CZ" sz="2600" b="1" dirty="0">
                <a:ea typeface="+mn-lt"/>
                <a:cs typeface="+mn-lt"/>
              </a:rPr>
              <a:t>, ŘP, Zbrojní pas</a:t>
            </a:r>
            <a:endParaRPr lang="cs-CZ" sz="260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56035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43F7FB7-8C98-4667-87AC-0E896DE5D5D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Psychiatrie - přednáška (VLPY9X1p)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DF64B1D-61DB-47A8-8499-8D08F7EB4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Nynější onemocnění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8B778B5-62B7-445F-94A3-D4DC7D7AA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ea typeface="+mn-lt"/>
                <a:cs typeface="+mn-lt"/>
              </a:rPr>
              <a:t>Co pacienta přivádí – přichází sám, s rodinou, odeslán lékařem, dovezen RZP</a:t>
            </a:r>
            <a:endParaRPr lang="cs-CZ" dirty="0">
              <a:cs typeface="Arial"/>
            </a:endParaRPr>
          </a:p>
          <a:p>
            <a:pPr marL="251460" indent="-179705"/>
            <a:r>
              <a:rPr lang="cs-CZ" dirty="0">
                <a:ea typeface="+mn-lt"/>
                <a:cs typeface="+mn-lt"/>
              </a:rPr>
              <a:t>Vyšetření psychických funkcí - nejdřív necháme volně mluvit, pak se zaměříme na psychopatologický rozbor</a:t>
            </a:r>
            <a:endParaRPr lang="cs-CZ" dirty="0"/>
          </a:p>
          <a:p>
            <a:pPr marL="251460" indent="-179705"/>
            <a:r>
              <a:rPr lang="cs-CZ" dirty="0" err="1">
                <a:ea typeface="+mn-lt"/>
                <a:cs typeface="+mn-lt"/>
              </a:rPr>
              <a:t>Explorujeme</a:t>
            </a:r>
            <a:r>
              <a:rPr lang="cs-CZ" dirty="0">
                <a:ea typeface="+mn-lt"/>
                <a:cs typeface="+mn-lt"/>
              </a:rPr>
              <a:t> vědomí a orientaci, emotivitu,  vnímání, myšlení, pozornost, paměť, intelekt, osobnost, náhled……celkové vzezření, postoj k vyšetření, psychomotorika, řeč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881185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ablona-video-simu-cz" id="{70E413AE-DF36-2240-8C7F-4EE22D6865F2}" vid="{D59A1AE0-0475-294C-904D-2C6C3702E6D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58</TotalTime>
  <Words>662</Words>
  <Application>Microsoft Office PowerPoint</Application>
  <PresentationFormat>Širokoúhlá obrazovka</PresentationFormat>
  <Paragraphs>84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Tahoma</vt:lpstr>
      <vt:lpstr>Wingdings</vt:lpstr>
      <vt:lpstr>Prezentace_MU_CZ</vt:lpstr>
      <vt:lpstr>Psychiatrické vyšetření</vt:lpstr>
      <vt:lpstr>Výstupy z učení</vt:lpstr>
      <vt:lpstr>Psychiatrické vyšetření</vt:lpstr>
      <vt:lpstr>Zásady vedení pohovoru</vt:lpstr>
      <vt:lpstr>Zásady vedení pohovoru II</vt:lpstr>
      <vt:lpstr>Specifické situace</vt:lpstr>
      <vt:lpstr>Anamnéza</vt:lpstr>
      <vt:lpstr>Osobní anamnéza</vt:lpstr>
      <vt:lpstr>Nynější onemocnění</vt:lpstr>
      <vt:lpstr>Paraklinická vyšetření</vt:lpstr>
      <vt:lpstr>Zdroje</vt:lpstr>
      <vt:lpstr>Take home message 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Život ohrožující stavy u diabetiků</dc:title>
  <dc:creator>Vojtěch Bulhart</dc:creator>
  <cp:lastModifiedBy>Pazderová Jana</cp:lastModifiedBy>
  <cp:revision>90</cp:revision>
  <cp:lastPrinted>1601-01-01T00:00:00Z</cp:lastPrinted>
  <dcterms:created xsi:type="dcterms:W3CDTF">2020-08-24T06:00:57Z</dcterms:created>
  <dcterms:modified xsi:type="dcterms:W3CDTF">2022-09-14T09:18:02Z</dcterms:modified>
</cp:coreProperties>
</file>