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74" r:id="rId2"/>
    <p:sldId id="269" r:id="rId3"/>
    <p:sldId id="257" r:id="rId4"/>
    <p:sldId id="275" r:id="rId5"/>
    <p:sldId id="350" r:id="rId6"/>
    <p:sldId id="351" r:id="rId7"/>
    <p:sldId id="345" r:id="rId8"/>
    <p:sldId id="346" r:id="rId9"/>
    <p:sldId id="405" r:id="rId10"/>
    <p:sldId id="353" r:id="rId11"/>
    <p:sldId id="355" r:id="rId12"/>
    <p:sldId id="347" r:id="rId13"/>
    <p:sldId id="356" r:id="rId14"/>
    <p:sldId id="379" r:id="rId15"/>
    <p:sldId id="380" r:id="rId16"/>
    <p:sldId id="381" r:id="rId17"/>
    <p:sldId id="378" r:id="rId18"/>
    <p:sldId id="382" r:id="rId19"/>
    <p:sldId id="348" r:id="rId20"/>
    <p:sldId id="357" r:id="rId21"/>
    <p:sldId id="383" r:id="rId22"/>
    <p:sldId id="385" r:id="rId23"/>
    <p:sldId id="386" r:id="rId24"/>
    <p:sldId id="387" r:id="rId25"/>
    <p:sldId id="358" r:id="rId26"/>
    <p:sldId id="349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4" r:id="rId40"/>
    <p:sldId id="400" r:id="rId41"/>
    <p:sldId id="401" r:id="rId42"/>
    <p:sldId id="402" r:id="rId43"/>
    <p:sldId id="403" r:id="rId44"/>
    <p:sldId id="361" r:id="rId45"/>
    <p:sldId id="366" r:id="rId46"/>
    <p:sldId id="360" r:id="rId47"/>
    <p:sldId id="363" r:id="rId48"/>
    <p:sldId id="364" r:id="rId49"/>
    <p:sldId id="367" r:id="rId50"/>
    <p:sldId id="365" r:id="rId51"/>
    <p:sldId id="368" r:id="rId52"/>
    <p:sldId id="369" r:id="rId53"/>
    <p:sldId id="371" r:id="rId54"/>
    <p:sldId id="370" r:id="rId55"/>
    <p:sldId id="376" r:id="rId56"/>
    <p:sldId id="377" r:id="rId57"/>
    <p:sldId id="406" r:id="rId58"/>
    <p:sldId id="374" r:id="rId59"/>
    <p:sldId id="372" r:id="rId60"/>
    <p:sldId id="273" r:id="rId61"/>
    <p:sldId id="272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7B891-663B-D9EF-3E38-FE64B1E2D635}" v="5026" dt="2021-09-23T14:17:07.634"/>
    <p1510:client id="{098896EB-F9E8-6D16-C35D-4D1F8DC7F41A}" v="789" dt="2021-09-14T10:29:34.228"/>
    <p1510:client id="{185C0971-7CDC-4C5F-6C08-D9991FA3DF04}" v="1627" dt="2021-08-20T09:54:16.250"/>
    <p1510:client id="{2178B5BF-5988-D304-0A3D-1792257385EA}" v="32" dt="2021-09-16T13:59:06.651"/>
    <p1510:client id="{351907DC-F8E9-D128-C6D8-0A76978F0A0F}" v="1380" dt="2021-09-22T12:57:48.645"/>
    <p1510:client id="{45BE836B-BC56-36C3-DEF0-81D367224D4A}" v="52" dt="2021-09-16T19:17:54.636"/>
    <p1510:client id="{481431AD-934D-CF64-D7C8-5F85A8C5D20D}" v="81" dt="2021-09-16T16:06:11.787"/>
    <p1510:client id="{57DA07B2-69D5-4DDE-8A32-EC44D1790560}" v="2019" dt="2021-08-26T21:42:13.378"/>
    <p1510:client id="{5C8D06A0-D8C3-E27C-BFD0-C29F9D304E93}" v="1659" dt="2021-09-10T10:43:08.875"/>
    <p1510:client id="{68521AF9-3910-BF54-DBAB-5B7D24841532}" v="279" dt="2021-09-09T11:08:16.915"/>
    <p1510:client id="{703F3007-C62F-656E-4BED-BDFF00E376CF}" v="123" dt="2021-09-24T11:47:04.305"/>
    <p1510:client id="{82A51D02-0A2E-6EBE-A13D-9514CECE0A81}" v="2653" dt="2021-09-21T14:30:57.836"/>
    <p1510:client id="{8EEA13F7-3CF5-EB87-912C-48103CF75F8F}" v="3" dt="2021-08-25T09:13:28.269"/>
    <p1510:client id="{AC353D16-56CF-088C-BDF2-153E66A256DF}" v="88" dt="2021-09-11T19:40:02.590"/>
    <p1510:client id="{CCA5F766-F44F-1661-3E2A-B86421167EB9}" v="904" dt="2021-09-13T16:51:03.343"/>
    <p1510:client id="{D18F37DA-53C1-E432-FAAD-E159B420A007}" v="349" dt="2021-08-24T12:29:10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115" d="100"/>
          <a:sy n="115" d="100"/>
        </p:scale>
        <p:origin x="570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svg"/><Relationship Id="rId1" Type="http://schemas.openxmlformats.org/officeDocument/2006/relationships/image" Target="../media/image13.png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svg"/><Relationship Id="rId1" Type="http://schemas.openxmlformats.org/officeDocument/2006/relationships/image" Target="../media/image13.png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CDD81-9D30-43D2-9084-44575495C4A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C7813F-DC67-430F-A901-30258C8192C1}">
      <dgm:prSet/>
      <dgm:spPr/>
      <dgm:t>
        <a:bodyPr/>
        <a:lstStyle/>
        <a:p>
          <a:pPr>
            <a:defRPr b="1"/>
          </a:pPr>
          <a:r>
            <a:rPr lang="cs-CZ" b="1" dirty="0"/>
            <a:t>Vůle</a:t>
          </a:r>
          <a:endParaRPr lang="en-US" dirty="0"/>
        </a:p>
      </dgm:t>
    </dgm:pt>
    <dgm:pt modelId="{75A28B86-AF08-41F3-899C-903C6AB787D9}" type="parTrans" cxnId="{2017D389-2128-46B4-93E3-11D0DB2C4D44}">
      <dgm:prSet/>
      <dgm:spPr/>
      <dgm:t>
        <a:bodyPr/>
        <a:lstStyle/>
        <a:p>
          <a:endParaRPr lang="en-US"/>
        </a:p>
      </dgm:t>
    </dgm:pt>
    <dgm:pt modelId="{96CE5AFD-7E4F-4EB2-9C1B-B663BB017B00}" type="sibTrans" cxnId="{2017D389-2128-46B4-93E3-11D0DB2C4D44}">
      <dgm:prSet/>
      <dgm:spPr/>
      <dgm:t>
        <a:bodyPr/>
        <a:lstStyle/>
        <a:p>
          <a:endParaRPr lang="en-US"/>
        </a:p>
      </dgm:t>
    </dgm:pt>
    <dgm:pt modelId="{7889522F-E4AB-46AD-98CD-5C6F1FA6A1A7}">
      <dgm:prSet/>
      <dgm:spPr/>
      <dgm:t>
        <a:bodyPr/>
        <a:lstStyle/>
        <a:p>
          <a:pPr rtl="0"/>
          <a:r>
            <a:rPr lang="cs-CZ" dirty="0"/>
            <a:t>Schopnost </a:t>
          </a:r>
          <a:r>
            <a:rPr lang="cs-CZ" b="1" dirty="0"/>
            <a:t>rozhodnout </a:t>
          </a:r>
          <a:r>
            <a:rPr lang="cs-CZ" dirty="0"/>
            <a:t>se pro určitý cíl, </a:t>
          </a:r>
          <a:r>
            <a:rPr lang="cs-CZ" b="1" dirty="0"/>
            <a:t>uvědomění </a:t>
          </a:r>
          <a:r>
            <a:rPr lang="cs-CZ" dirty="0"/>
            <a:t>si tohoto cíle a </a:t>
          </a:r>
          <a:r>
            <a:rPr lang="cs-CZ" b="1" dirty="0">
              <a:latin typeface="Arial"/>
            </a:rPr>
            <a:t>aktivace </a:t>
          </a:r>
          <a:r>
            <a:rPr lang="cs-CZ" dirty="0"/>
            <a:t>prostředků k jeho dosažení.</a:t>
          </a:r>
          <a:endParaRPr lang="en-US" dirty="0"/>
        </a:p>
      </dgm:t>
    </dgm:pt>
    <dgm:pt modelId="{F2E568D5-2DD7-4D8C-AF56-3AEB5DD652C2}" type="parTrans" cxnId="{E6F0B169-7A42-4982-B612-5779E5797064}">
      <dgm:prSet/>
      <dgm:spPr/>
      <dgm:t>
        <a:bodyPr/>
        <a:lstStyle/>
        <a:p>
          <a:endParaRPr lang="en-US"/>
        </a:p>
      </dgm:t>
    </dgm:pt>
    <dgm:pt modelId="{31875771-0F1D-4A6F-9841-CE6CF6BDD921}" type="sibTrans" cxnId="{E6F0B169-7A42-4982-B612-5779E5797064}">
      <dgm:prSet/>
      <dgm:spPr/>
      <dgm:t>
        <a:bodyPr/>
        <a:lstStyle/>
        <a:p>
          <a:endParaRPr lang="en-US"/>
        </a:p>
      </dgm:t>
    </dgm:pt>
    <dgm:pt modelId="{B6658B5B-4E90-4323-8BBD-E12D4E0A192C}">
      <dgm:prSet/>
      <dgm:spPr/>
      <dgm:t>
        <a:bodyPr/>
        <a:lstStyle/>
        <a:p>
          <a:pPr>
            <a:defRPr b="1"/>
          </a:pPr>
          <a:r>
            <a:rPr lang="cs-CZ" b="1" dirty="0"/>
            <a:t>Volní jednání</a:t>
          </a:r>
          <a:endParaRPr lang="en-US" dirty="0"/>
        </a:p>
      </dgm:t>
    </dgm:pt>
    <dgm:pt modelId="{068993CB-D32E-4FDD-A516-460B387BEE64}" type="parTrans" cxnId="{0E2C91C9-CC9C-427B-AC43-9719D0F498BE}">
      <dgm:prSet/>
      <dgm:spPr/>
      <dgm:t>
        <a:bodyPr/>
        <a:lstStyle/>
        <a:p>
          <a:endParaRPr lang="en-US"/>
        </a:p>
      </dgm:t>
    </dgm:pt>
    <dgm:pt modelId="{9E8056EA-FCE7-4CC5-9F46-CF13DD0CFDD4}" type="sibTrans" cxnId="{0E2C91C9-CC9C-427B-AC43-9719D0F498BE}">
      <dgm:prSet/>
      <dgm:spPr/>
      <dgm:t>
        <a:bodyPr/>
        <a:lstStyle/>
        <a:p>
          <a:endParaRPr lang="en-US"/>
        </a:p>
      </dgm:t>
    </dgm:pt>
    <dgm:pt modelId="{952B7F66-FF67-4268-96F4-83EACD6939FF}">
      <dgm:prSet/>
      <dgm:spPr/>
      <dgm:t>
        <a:bodyPr/>
        <a:lstStyle/>
        <a:p>
          <a:r>
            <a:rPr lang="cs-CZ" dirty="0"/>
            <a:t>Uvědomovaná a úmyslná </a:t>
          </a:r>
          <a:r>
            <a:rPr lang="cs-CZ" b="1" dirty="0"/>
            <a:t>činnost </a:t>
          </a:r>
          <a:r>
            <a:rPr lang="cs-CZ" dirty="0"/>
            <a:t>směřující k dosažení cíle.</a:t>
          </a:r>
          <a:endParaRPr lang="en-US" dirty="0"/>
        </a:p>
      </dgm:t>
    </dgm:pt>
    <dgm:pt modelId="{F2FE51CA-08F2-4B99-ABE9-2E49298A8B65}" type="parTrans" cxnId="{D045E644-1AA9-44FD-946E-91D45512B921}">
      <dgm:prSet/>
      <dgm:spPr/>
      <dgm:t>
        <a:bodyPr/>
        <a:lstStyle/>
        <a:p>
          <a:endParaRPr lang="en-US"/>
        </a:p>
      </dgm:t>
    </dgm:pt>
    <dgm:pt modelId="{0F15F167-E5B3-48C1-BD09-31EBBEFCAB6F}" type="sibTrans" cxnId="{D045E644-1AA9-44FD-946E-91D45512B921}">
      <dgm:prSet/>
      <dgm:spPr/>
      <dgm:t>
        <a:bodyPr/>
        <a:lstStyle/>
        <a:p>
          <a:endParaRPr lang="en-US"/>
        </a:p>
      </dgm:t>
    </dgm:pt>
    <dgm:pt modelId="{BFDAA6C3-56C3-450F-A75D-5E0E8ED8ECE6}" type="pres">
      <dgm:prSet presAssocID="{DE1CDD81-9D30-43D2-9084-44575495C4A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65959E0-CECE-40E9-A8AB-A15179DD5DB9}" type="pres">
      <dgm:prSet presAssocID="{9EC7813F-DC67-430F-A901-30258C8192C1}" presName="compNode" presStyleCnt="0"/>
      <dgm:spPr/>
    </dgm:pt>
    <dgm:pt modelId="{D6C8CF50-3326-4C44-B9D3-8256B82E9708}" type="pres">
      <dgm:prSet presAssocID="{9EC7813F-DC67-430F-A901-30258C8192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AC211A6A-2494-4BB8-A3E3-64D76468D628}" type="pres">
      <dgm:prSet presAssocID="{9EC7813F-DC67-430F-A901-30258C8192C1}" presName="iconSpace" presStyleCnt="0"/>
      <dgm:spPr/>
    </dgm:pt>
    <dgm:pt modelId="{77C7053F-8318-404F-B3FF-DA7C4B01F126}" type="pres">
      <dgm:prSet presAssocID="{9EC7813F-DC67-430F-A901-30258C8192C1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0C9BD59-AB32-4308-AB91-AB21992CB845}" type="pres">
      <dgm:prSet presAssocID="{9EC7813F-DC67-430F-A901-30258C8192C1}" presName="txSpace" presStyleCnt="0"/>
      <dgm:spPr/>
    </dgm:pt>
    <dgm:pt modelId="{81A6C7DB-2D77-4985-AADE-DF6AF256B5CD}" type="pres">
      <dgm:prSet presAssocID="{9EC7813F-DC67-430F-A901-30258C8192C1}" presName="desTx" presStyleLbl="revTx" presStyleIdx="1" presStyleCnt="4">
        <dgm:presLayoutVars/>
      </dgm:prSet>
      <dgm:spPr/>
      <dgm:t>
        <a:bodyPr/>
        <a:lstStyle/>
        <a:p>
          <a:endParaRPr lang="cs-CZ"/>
        </a:p>
      </dgm:t>
    </dgm:pt>
    <dgm:pt modelId="{70484FF4-1765-4F58-9CB5-135DDD7412F3}" type="pres">
      <dgm:prSet presAssocID="{96CE5AFD-7E4F-4EB2-9C1B-B663BB017B00}" presName="sibTrans" presStyleCnt="0"/>
      <dgm:spPr/>
    </dgm:pt>
    <dgm:pt modelId="{3DA353A5-FA29-4BA9-8C99-8351C0E20EB4}" type="pres">
      <dgm:prSet presAssocID="{B6658B5B-4E90-4323-8BBD-E12D4E0A192C}" presName="compNode" presStyleCnt="0"/>
      <dgm:spPr/>
    </dgm:pt>
    <dgm:pt modelId="{EBBF5F52-308F-487A-81EC-E540E48798DC}" type="pres">
      <dgm:prSet presAssocID="{B6658B5B-4E90-4323-8BBD-E12D4E0A19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05BFBC0A-CF3D-4A7D-96FE-470409FF5829}" type="pres">
      <dgm:prSet presAssocID="{B6658B5B-4E90-4323-8BBD-E12D4E0A192C}" presName="iconSpace" presStyleCnt="0"/>
      <dgm:spPr/>
    </dgm:pt>
    <dgm:pt modelId="{3580BACE-E397-4422-B627-73F19E6CB3C5}" type="pres">
      <dgm:prSet presAssocID="{B6658B5B-4E90-4323-8BBD-E12D4E0A192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840D9B56-90F3-4455-AF69-CD1A3737A8E8}" type="pres">
      <dgm:prSet presAssocID="{B6658B5B-4E90-4323-8BBD-E12D4E0A192C}" presName="txSpace" presStyleCnt="0"/>
      <dgm:spPr/>
    </dgm:pt>
    <dgm:pt modelId="{2D6B729C-C0DE-458E-9738-F12E2CB2EA21}" type="pres">
      <dgm:prSet presAssocID="{B6658B5B-4E90-4323-8BBD-E12D4E0A192C}" presName="desTx" presStyleLbl="revTx" presStyleIdx="3" presStyleCnt="4">
        <dgm:presLayoutVars/>
      </dgm:prSet>
      <dgm:spPr/>
      <dgm:t>
        <a:bodyPr/>
        <a:lstStyle/>
        <a:p>
          <a:endParaRPr lang="cs-CZ"/>
        </a:p>
      </dgm:t>
    </dgm:pt>
  </dgm:ptLst>
  <dgm:cxnLst>
    <dgm:cxn modelId="{E6F0B169-7A42-4982-B612-5779E5797064}" srcId="{9EC7813F-DC67-430F-A901-30258C8192C1}" destId="{7889522F-E4AB-46AD-98CD-5C6F1FA6A1A7}" srcOrd="0" destOrd="0" parTransId="{F2E568D5-2DD7-4D8C-AF56-3AEB5DD652C2}" sibTransId="{31875771-0F1D-4A6F-9841-CE6CF6BDD921}"/>
    <dgm:cxn modelId="{8BC31916-4B53-450E-8771-4F34E8844972}" type="presOf" srcId="{DE1CDD81-9D30-43D2-9084-44575495C4A6}" destId="{BFDAA6C3-56C3-450F-A75D-5E0E8ED8ECE6}" srcOrd="0" destOrd="0" presId="urn:microsoft.com/office/officeart/2018/5/layout/CenteredIconLabelDescriptionList"/>
    <dgm:cxn modelId="{990973FF-D50B-4D82-B771-181E6BDAD680}" type="presOf" srcId="{B6658B5B-4E90-4323-8BBD-E12D4E0A192C}" destId="{3580BACE-E397-4422-B627-73F19E6CB3C5}" srcOrd="0" destOrd="0" presId="urn:microsoft.com/office/officeart/2018/5/layout/CenteredIconLabelDescriptionList"/>
    <dgm:cxn modelId="{9EBAAC94-4C4F-4A56-9B69-3C56DD94109E}" type="presOf" srcId="{7889522F-E4AB-46AD-98CD-5C6F1FA6A1A7}" destId="{81A6C7DB-2D77-4985-AADE-DF6AF256B5CD}" srcOrd="0" destOrd="0" presId="urn:microsoft.com/office/officeart/2018/5/layout/CenteredIconLabelDescriptionList"/>
    <dgm:cxn modelId="{64A8D627-F696-4A62-9571-661AC7FE9066}" type="presOf" srcId="{9EC7813F-DC67-430F-A901-30258C8192C1}" destId="{77C7053F-8318-404F-B3FF-DA7C4B01F126}" srcOrd="0" destOrd="0" presId="urn:microsoft.com/office/officeart/2018/5/layout/CenteredIconLabelDescriptionList"/>
    <dgm:cxn modelId="{D045E644-1AA9-44FD-946E-91D45512B921}" srcId="{B6658B5B-4E90-4323-8BBD-E12D4E0A192C}" destId="{952B7F66-FF67-4268-96F4-83EACD6939FF}" srcOrd="0" destOrd="0" parTransId="{F2FE51CA-08F2-4B99-ABE9-2E49298A8B65}" sibTransId="{0F15F167-E5B3-48C1-BD09-31EBBEFCAB6F}"/>
    <dgm:cxn modelId="{2017D389-2128-46B4-93E3-11D0DB2C4D44}" srcId="{DE1CDD81-9D30-43D2-9084-44575495C4A6}" destId="{9EC7813F-DC67-430F-A901-30258C8192C1}" srcOrd="0" destOrd="0" parTransId="{75A28B86-AF08-41F3-899C-903C6AB787D9}" sibTransId="{96CE5AFD-7E4F-4EB2-9C1B-B663BB017B00}"/>
    <dgm:cxn modelId="{0E2C91C9-CC9C-427B-AC43-9719D0F498BE}" srcId="{DE1CDD81-9D30-43D2-9084-44575495C4A6}" destId="{B6658B5B-4E90-4323-8BBD-E12D4E0A192C}" srcOrd="1" destOrd="0" parTransId="{068993CB-D32E-4FDD-A516-460B387BEE64}" sibTransId="{9E8056EA-FCE7-4CC5-9F46-CF13DD0CFDD4}"/>
    <dgm:cxn modelId="{919DFE1C-40BA-4782-AF78-D6BF49376519}" type="presOf" srcId="{952B7F66-FF67-4268-96F4-83EACD6939FF}" destId="{2D6B729C-C0DE-458E-9738-F12E2CB2EA21}" srcOrd="0" destOrd="0" presId="urn:microsoft.com/office/officeart/2018/5/layout/CenteredIconLabelDescriptionList"/>
    <dgm:cxn modelId="{2F760202-ACF2-4AB2-BE36-CB7B5DB54637}" type="presParOf" srcId="{BFDAA6C3-56C3-450F-A75D-5E0E8ED8ECE6}" destId="{965959E0-CECE-40E9-A8AB-A15179DD5DB9}" srcOrd="0" destOrd="0" presId="urn:microsoft.com/office/officeart/2018/5/layout/CenteredIconLabelDescriptionList"/>
    <dgm:cxn modelId="{A81A0D2C-29ED-4489-BB13-B19670C823B9}" type="presParOf" srcId="{965959E0-CECE-40E9-A8AB-A15179DD5DB9}" destId="{D6C8CF50-3326-4C44-B9D3-8256B82E9708}" srcOrd="0" destOrd="0" presId="urn:microsoft.com/office/officeart/2018/5/layout/CenteredIconLabelDescriptionList"/>
    <dgm:cxn modelId="{39819751-09CE-4621-A77B-8E5AD1B62D16}" type="presParOf" srcId="{965959E0-CECE-40E9-A8AB-A15179DD5DB9}" destId="{AC211A6A-2494-4BB8-A3E3-64D76468D628}" srcOrd="1" destOrd="0" presId="urn:microsoft.com/office/officeart/2018/5/layout/CenteredIconLabelDescriptionList"/>
    <dgm:cxn modelId="{747013DA-A33B-4BF4-9D3F-0679B5357160}" type="presParOf" srcId="{965959E0-CECE-40E9-A8AB-A15179DD5DB9}" destId="{77C7053F-8318-404F-B3FF-DA7C4B01F126}" srcOrd="2" destOrd="0" presId="urn:microsoft.com/office/officeart/2018/5/layout/CenteredIconLabelDescriptionList"/>
    <dgm:cxn modelId="{730BACB1-840F-417B-A323-CDB1D62127D6}" type="presParOf" srcId="{965959E0-CECE-40E9-A8AB-A15179DD5DB9}" destId="{A0C9BD59-AB32-4308-AB91-AB21992CB845}" srcOrd="3" destOrd="0" presId="urn:microsoft.com/office/officeart/2018/5/layout/CenteredIconLabelDescriptionList"/>
    <dgm:cxn modelId="{050A226E-EA85-49BC-909C-968D4DA19AFB}" type="presParOf" srcId="{965959E0-CECE-40E9-A8AB-A15179DD5DB9}" destId="{81A6C7DB-2D77-4985-AADE-DF6AF256B5CD}" srcOrd="4" destOrd="0" presId="urn:microsoft.com/office/officeart/2018/5/layout/CenteredIconLabelDescriptionList"/>
    <dgm:cxn modelId="{69840010-C5D5-40B4-9638-16ED894637C2}" type="presParOf" srcId="{BFDAA6C3-56C3-450F-A75D-5E0E8ED8ECE6}" destId="{70484FF4-1765-4F58-9CB5-135DDD7412F3}" srcOrd="1" destOrd="0" presId="urn:microsoft.com/office/officeart/2018/5/layout/CenteredIconLabelDescriptionList"/>
    <dgm:cxn modelId="{34ECC4A6-7F40-43BE-9936-42AB8232DCCB}" type="presParOf" srcId="{BFDAA6C3-56C3-450F-A75D-5E0E8ED8ECE6}" destId="{3DA353A5-FA29-4BA9-8C99-8351C0E20EB4}" srcOrd="2" destOrd="0" presId="urn:microsoft.com/office/officeart/2018/5/layout/CenteredIconLabelDescriptionList"/>
    <dgm:cxn modelId="{472D3AA0-491D-456B-B1BA-270DBC5FDE4E}" type="presParOf" srcId="{3DA353A5-FA29-4BA9-8C99-8351C0E20EB4}" destId="{EBBF5F52-308F-487A-81EC-E540E48798DC}" srcOrd="0" destOrd="0" presId="urn:microsoft.com/office/officeart/2018/5/layout/CenteredIconLabelDescriptionList"/>
    <dgm:cxn modelId="{04ABE504-32B6-4B33-B683-0897E690AD3D}" type="presParOf" srcId="{3DA353A5-FA29-4BA9-8C99-8351C0E20EB4}" destId="{05BFBC0A-CF3D-4A7D-96FE-470409FF5829}" srcOrd="1" destOrd="0" presId="urn:microsoft.com/office/officeart/2018/5/layout/CenteredIconLabelDescriptionList"/>
    <dgm:cxn modelId="{61422E22-AC53-4670-82BC-DE839BDE8126}" type="presParOf" srcId="{3DA353A5-FA29-4BA9-8C99-8351C0E20EB4}" destId="{3580BACE-E397-4422-B627-73F19E6CB3C5}" srcOrd="2" destOrd="0" presId="urn:microsoft.com/office/officeart/2018/5/layout/CenteredIconLabelDescriptionList"/>
    <dgm:cxn modelId="{8BC85333-E597-471C-85BE-DEB06B54A571}" type="presParOf" srcId="{3DA353A5-FA29-4BA9-8C99-8351C0E20EB4}" destId="{840D9B56-90F3-4455-AF69-CD1A3737A8E8}" srcOrd="3" destOrd="0" presId="urn:microsoft.com/office/officeart/2018/5/layout/CenteredIconLabelDescriptionList"/>
    <dgm:cxn modelId="{0AE0E273-49B7-447C-933B-D85BA60F8400}" type="presParOf" srcId="{3DA353A5-FA29-4BA9-8C99-8351C0E20EB4}" destId="{2D6B729C-C0DE-458E-9738-F12E2CB2EA2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FE7C9-62D2-4B1D-A599-7FD7E8C6040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6AE905-3F63-4A05-94FE-4ABD315D551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>
              <a:latin typeface="Arial"/>
            </a:rPr>
            <a:t>Vyloučit přítomnost </a:t>
          </a:r>
          <a:r>
            <a:rPr lang="cs-CZ" b="1">
              <a:latin typeface="Arial"/>
            </a:rPr>
            <a:t>jiné poruchy</a:t>
          </a:r>
          <a:r>
            <a:rPr lang="cs-CZ" b="0">
              <a:latin typeface="Arial"/>
            </a:rPr>
            <a:t>, která může bezprostředně ohrozit pacienta</a:t>
          </a:r>
          <a:r>
            <a:rPr lang="cs-CZ" b="0"/>
            <a:t>.</a:t>
          </a:r>
          <a:endParaRPr lang="cs-CZ"/>
        </a:p>
      </dgm:t>
    </dgm:pt>
    <dgm:pt modelId="{73C0588F-ADCC-49C2-9A00-7C261261445C}" type="parTrans" cxnId="{1BDD998F-D4ED-46B6-B01D-41BEFCA4EF53}">
      <dgm:prSet/>
      <dgm:spPr/>
      <dgm:t>
        <a:bodyPr/>
        <a:lstStyle/>
        <a:p>
          <a:endParaRPr lang="en-US"/>
        </a:p>
      </dgm:t>
    </dgm:pt>
    <dgm:pt modelId="{EE5C7916-1B5C-4E99-A39F-8CD03649891A}" type="sibTrans" cxnId="{1BDD998F-D4ED-46B6-B01D-41BEFCA4EF53}">
      <dgm:prSet/>
      <dgm:spPr/>
      <dgm:t>
        <a:bodyPr/>
        <a:lstStyle/>
        <a:p>
          <a:endParaRPr lang="en-US"/>
        </a:p>
      </dgm:t>
    </dgm:pt>
    <dgm:pt modelId="{260554ED-F6CD-40E2-A5CD-CF2E6C8F02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>
              <a:latin typeface="Arial"/>
            </a:rPr>
            <a:t>Vyloučit přítomnost </a:t>
          </a:r>
          <a:r>
            <a:rPr lang="cs-CZ" b="1">
              <a:latin typeface="Arial"/>
            </a:rPr>
            <a:t>závažné příčiny</a:t>
          </a:r>
          <a:r>
            <a:rPr lang="cs-CZ" b="0">
              <a:latin typeface="Arial"/>
            </a:rPr>
            <a:t> katatonie, která může bezprostředně ohrozit pacienta</a:t>
          </a:r>
          <a:r>
            <a:rPr lang="cs-CZ" b="0"/>
            <a:t>.</a:t>
          </a:r>
          <a:endParaRPr lang="en-US"/>
        </a:p>
      </dgm:t>
    </dgm:pt>
    <dgm:pt modelId="{CBC058CB-E6D2-4E15-A467-ED8B366CD902}" type="parTrans" cxnId="{04F452F9-C937-4F22-A18F-8EC1A56BD498}">
      <dgm:prSet/>
      <dgm:spPr/>
      <dgm:t>
        <a:bodyPr/>
        <a:lstStyle/>
        <a:p>
          <a:endParaRPr lang="en-US"/>
        </a:p>
      </dgm:t>
    </dgm:pt>
    <dgm:pt modelId="{3850E3FD-4622-48DE-8CBD-2BFDA13B11AE}" type="sibTrans" cxnId="{04F452F9-C937-4F22-A18F-8EC1A56BD498}">
      <dgm:prSet/>
      <dgm:spPr/>
      <dgm:t>
        <a:bodyPr/>
        <a:lstStyle/>
        <a:p>
          <a:endParaRPr lang="en-US"/>
        </a:p>
      </dgm:t>
    </dgm:pt>
    <dgm:pt modelId="{C2B8015A-5A21-42FA-9DCC-E1A402F88B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>
              <a:latin typeface="Arial"/>
            </a:rPr>
            <a:t>Zjistit nejpravděpodobnější </a:t>
          </a:r>
          <a:r>
            <a:rPr lang="cs-CZ" b="1">
              <a:latin typeface="Arial"/>
            </a:rPr>
            <a:t>jinou příčinu</a:t>
          </a:r>
          <a:r>
            <a:rPr lang="cs-CZ" b="0">
              <a:latin typeface="Arial"/>
            </a:rPr>
            <a:t> katatonie</a:t>
          </a:r>
          <a:r>
            <a:rPr lang="cs-CZ" b="0"/>
            <a:t>.</a:t>
          </a:r>
          <a:endParaRPr lang="cs-CZ"/>
        </a:p>
      </dgm:t>
    </dgm:pt>
    <dgm:pt modelId="{45B5BEE5-AA42-43B9-B286-AB9889783CFA}" type="parTrans" cxnId="{0E73162E-9933-4060-9158-538EBED5A25F}">
      <dgm:prSet/>
      <dgm:spPr/>
      <dgm:t>
        <a:bodyPr/>
        <a:lstStyle/>
        <a:p>
          <a:endParaRPr lang="en-US"/>
        </a:p>
      </dgm:t>
    </dgm:pt>
    <dgm:pt modelId="{3EEA0F80-0800-42B2-B3F7-F86BA0E98E65}" type="sibTrans" cxnId="{0E73162E-9933-4060-9158-538EBED5A25F}">
      <dgm:prSet/>
      <dgm:spPr/>
      <dgm:t>
        <a:bodyPr/>
        <a:lstStyle/>
        <a:p>
          <a:endParaRPr lang="en-US"/>
        </a:p>
      </dgm:t>
    </dgm:pt>
    <dgm:pt modelId="{55C54880-E960-4BC8-91C6-A3BBC9B63B13}" type="pres">
      <dgm:prSet presAssocID="{3A6FE7C9-62D2-4B1D-A599-7FD7E8C6040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392B16F-9130-4EEC-AB1A-01709B81162D}" type="pres">
      <dgm:prSet presAssocID="{156AE905-3F63-4A05-94FE-4ABD315D551F}" presName="compNode" presStyleCnt="0"/>
      <dgm:spPr/>
    </dgm:pt>
    <dgm:pt modelId="{84D0EC33-792B-4B7E-A923-CB169EC78D2F}" type="pres">
      <dgm:prSet presAssocID="{156AE905-3F63-4A05-94FE-4ABD315D551F}" presName="iconBgRect" presStyleLbl="bgShp" presStyleIdx="0" presStyleCnt="3"/>
      <dgm:spPr/>
    </dgm:pt>
    <dgm:pt modelId="{5DEA4644-C64C-4308-BAAC-03B2151F2184}" type="pres">
      <dgm:prSet presAssocID="{156AE905-3F63-4A05-94FE-4ABD315D55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F360199B-219A-4FCE-AED8-4F61E9969085}" type="pres">
      <dgm:prSet presAssocID="{156AE905-3F63-4A05-94FE-4ABD315D551F}" presName="spaceRect" presStyleCnt="0"/>
      <dgm:spPr/>
    </dgm:pt>
    <dgm:pt modelId="{76991A6E-173E-469E-AC3A-05E05AC5B779}" type="pres">
      <dgm:prSet presAssocID="{156AE905-3F63-4A05-94FE-4ABD315D551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B185AD8C-0073-4144-AFE2-CBAB21A699CD}" type="pres">
      <dgm:prSet presAssocID="{EE5C7916-1B5C-4E99-A39F-8CD03649891A}" presName="sibTrans" presStyleCnt="0"/>
      <dgm:spPr/>
    </dgm:pt>
    <dgm:pt modelId="{D3AE2FA8-6215-453E-BEDC-FC6255931470}" type="pres">
      <dgm:prSet presAssocID="{260554ED-F6CD-40E2-A5CD-CF2E6C8F02A4}" presName="compNode" presStyleCnt="0"/>
      <dgm:spPr/>
    </dgm:pt>
    <dgm:pt modelId="{7B4A4636-E2E9-48F7-B3F4-CAC27117D278}" type="pres">
      <dgm:prSet presAssocID="{260554ED-F6CD-40E2-A5CD-CF2E6C8F02A4}" presName="iconBgRect" presStyleLbl="bgShp" presStyleIdx="1" presStyleCnt="3"/>
      <dgm:spPr/>
    </dgm:pt>
    <dgm:pt modelId="{FB62F81D-4885-4EAF-A90A-49F04079D77B}" type="pres">
      <dgm:prSet presAssocID="{260554ED-F6CD-40E2-A5CD-CF2E6C8F02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Nebezpečí"/>
        </a:ext>
      </dgm:extLst>
    </dgm:pt>
    <dgm:pt modelId="{E4A6D3A8-F4A8-4B36-8BCB-EDB757599943}" type="pres">
      <dgm:prSet presAssocID="{260554ED-F6CD-40E2-A5CD-CF2E6C8F02A4}" presName="spaceRect" presStyleCnt="0"/>
      <dgm:spPr/>
    </dgm:pt>
    <dgm:pt modelId="{80461F59-CB5E-4937-BC05-53D24891BDD9}" type="pres">
      <dgm:prSet presAssocID="{260554ED-F6CD-40E2-A5CD-CF2E6C8F02A4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3F7C285D-CDC2-4D09-98E3-7C33CD6712ED}" type="pres">
      <dgm:prSet presAssocID="{3850E3FD-4622-48DE-8CBD-2BFDA13B11AE}" presName="sibTrans" presStyleCnt="0"/>
      <dgm:spPr/>
    </dgm:pt>
    <dgm:pt modelId="{121380B6-4F5D-4253-BE85-479AECC959F2}" type="pres">
      <dgm:prSet presAssocID="{C2B8015A-5A21-42FA-9DCC-E1A402F88B71}" presName="compNode" presStyleCnt="0"/>
      <dgm:spPr/>
    </dgm:pt>
    <dgm:pt modelId="{D408ABFE-32EA-4A25-9806-5F6B2156D124}" type="pres">
      <dgm:prSet presAssocID="{C2B8015A-5A21-42FA-9DCC-E1A402F88B71}" presName="iconBgRect" presStyleLbl="bgShp" presStyleIdx="2" presStyleCnt="3"/>
      <dgm:spPr/>
    </dgm:pt>
    <dgm:pt modelId="{1B2E9F16-F279-425E-A00B-4B2108DC9123}" type="pres">
      <dgm:prSet presAssocID="{C2B8015A-5A21-42FA-9DCC-E1A402F88B7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95E7232-0D8C-4176-93E6-3BA689DC808B}" type="pres">
      <dgm:prSet presAssocID="{C2B8015A-5A21-42FA-9DCC-E1A402F88B71}" presName="spaceRect" presStyleCnt="0"/>
      <dgm:spPr/>
    </dgm:pt>
    <dgm:pt modelId="{53080AF3-DC43-4457-9C1C-AB0C37CB63D6}" type="pres">
      <dgm:prSet presAssocID="{C2B8015A-5A21-42FA-9DCC-E1A402F88B71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0B016D-7FA4-48F6-A887-253950CB6AD7}" type="presOf" srcId="{260554ED-F6CD-40E2-A5CD-CF2E6C8F02A4}" destId="{80461F59-CB5E-4937-BC05-53D24891BDD9}" srcOrd="0" destOrd="0" presId="urn:microsoft.com/office/officeart/2018/5/layout/IconCircleLabelList"/>
    <dgm:cxn modelId="{1BDD998F-D4ED-46B6-B01D-41BEFCA4EF53}" srcId="{3A6FE7C9-62D2-4B1D-A599-7FD7E8C60402}" destId="{156AE905-3F63-4A05-94FE-4ABD315D551F}" srcOrd="0" destOrd="0" parTransId="{73C0588F-ADCC-49C2-9A00-7C261261445C}" sibTransId="{EE5C7916-1B5C-4E99-A39F-8CD03649891A}"/>
    <dgm:cxn modelId="{0E73162E-9933-4060-9158-538EBED5A25F}" srcId="{3A6FE7C9-62D2-4B1D-A599-7FD7E8C60402}" destId="{C2B8015A-5A21-42FA-9DCC-E1A402F88B71}" srcOrd="2" destOrd="0" parTransId="{45B5BEE5-AA42-43B9-B286-AB9889783CFA}" sibTransId="{3EEA0F80-0800-42B2-B3F7-F86BA0E98E65}"/>
    <dgm:cxn modelId="{D63047C7-9526-42F0-84BB-1F02F8703FAE}" type="presOf" srcId="{156AE905-3F63-4A05-94FE-4ABD315D551F}" destId="{76991A6E-173E-469E-AC3A-05E05AC5B779}" srcOrd="0" destOrd="0" presId="urn:microsoft.com/office/officeart/2018/5/layout/IconCircleLabelList"/>
    <dgm:cxn modelId="{11B41A5A-DC74-4C88-AE6E-3D82AFBE32D5}" type="presOf" srcId="{3A6FE7C9-62D2-4B1D-A599-7FD7E8C60402}" destId="{55C54880-E960-4BC8-91C6-A3BBC9B63B13}" srcOrd="0" destOrd="0" presId="urn:microsoft.com/office/officeart/2018/5/layout/IconCircleLabelList"/>
    <dgm:cxn modelId="{04F452F9-C937-4F22-A18F-8EC1A56BD498}" srcId="{3A6FE7C9-62D2-4B1D-A599-7FD7E8C60402}" destId="{260554ED-F6CD-40E2-A5CD-CF2E6C8F02A4}" srcOrd="1" destOrd="0" parTransId="{CBC058CB-E6D2-4E15-A467-ED8B366CD902}" sibTransId="{3850E3FD-4622-48DE-8CBD-2BFDA13B11AE}"/>
    <dgm:cxn modelId="{A0C49A6F-7796-4AB3-8317-5D315B1B11DC}" type="presOf" srcId="{C2B8015A-5A21-42FA-9DCC-E1A402F88B71}" destId="{53080AF3-DC43-4457-9C1C-AB0C37CB63D6}" srcOrd="0" destOrd="0" presId="urn:microsoft.com/office/officeart/2018/5/layout/IconCircleLabelList"/>
    <dgm:cxn modelId="{0FA3DABA-2667-4B30-9B26-802C25465863}" type="presParOf" srcId="{55C54880-E960-4BC8-91C6-A3BBC9B63B13}" destId="{3392B16F-9130-4EEC-AB1A-01709B81162D}" srcOrd="0" destOrd="0" presId="urn:microsoft.com/office/officeart/2018/5/layout/IconCircleLabelList"/>
    <dgm:cxn modelId="{7E931FFC-84A8-4145-8864-BFF957C4774E}" type="presParOf" srcId="{3392B16F-9130-4EEC-AB1A-01709B81162D}" destId="{84D0EC33-792B-4B7E-A923-CB169EC78D2F}" srcOrd="0" destOrd="0" presId="urn:microsoft.com/office/officeart/2018/5/layout/IconCircleLabelList"/>
    <dgm:cxn modelId="{96BADAF1-CCCC-42AF-ABAB-7BE43DCAB48D}" type="presParOf" srcId="{3392B16F-9130-4EEC-AB1A-01709B81162D}" destId="{5DEA4644-C64C-4308-BAAC-03B2151F2184}" srcOrd="1" destOrd="0" presId="urn:microsoft.com/office/officeart/2018/5/layout/IconCircleLabelList"/>
    <dgm:cxn modelId="{B4383D52-C189-4E36-B8B4-745C9191728A}" type="presParOf" srcId="{3392B16F-9130-4EEC-AB1A-01709B81162D}" destId="{F360199B-219A-4FCE-AED8-4F61E9969085}" srcOrd="2" destOrd="0" presId="urn:microsoft.com/office/officeart/2018/5/layout/IconCircleLabelList"/>
    <dgm:cxn modelId="{87005C44-422B-4AEB-A8E1-BE3924CFDCC2}" type="presParOf" srcId="{3392B16F-9130-4EEC-AB1A-01709B81162D}" destId="{76991A6E-173E-469E-AC3A-05E05AC5B779}" srcOrd="3" destOrd="0" presId="urn:microsoft.com/office/officeart/2018/5/layout/IconCircleLabelList"/>
    <dgm:cxn modelId="{26B41B02-7C84-4B24-BDCB-C7286E49A148}" type="presParOf" srcId="{55C54880-E960-4BC8-91C6-A3BBC9B63B13}" destId="{B185AD8C-0073-4144-AFE2-CBAB21A699CD}" srcOrd="1" destOrd="0" presId="urn:microsoft.com/office/officeart/2018/5/layout/IconCircleLabelList"/>
    <dgm:cxn modelId="{C57002F9-A21B-46D2-99E5-D0E35BD659A2}" type="presParOf" srcId="{55C54880-E960-4BC8-91C6-A3BBC9B63B13}" destId="{D3AE2FA8-6215-453E-BEDC-FC6255931470}" srcOrd="2" destOrd="0" presId="urn:microsoft.com/office/officeart/2018/5/layout/IconCircleLabelList"/>
    <dgm:cxn modelId="{A9C5C728-AF91-43BC-AE8C-FEAB16B97F7D}" type="presParOf" srcId="{D3AE2FA8-6215-453E-BEDC-FC6255931470}" destId="{7B4A4636-E2E9-48F7-B3F4-CAC27117D278}" srcOrd="0" destOrd="0" presId="urn:microsoft.com/office/officeart/2018/5/layout/IconCircleLabelList"/>
    <dgm:cxn modelId="{7C8FD260-E3FF-42C2-943E-D8BCEAD8213E}" type="presParOf" srcId="{D3AE2FA8-6215-453E-BEDC-FC6255931470}" destId="{FB62F81D-4885-4EAF-A90A-49F04079D77B}" srcOrd="1" destOrd="0" presId="urn:microsoft.com/office/officeart/2018/5/layout/IconCircleLabelList"/>
    <dgm:cxn modelId="{3936143B-8505-4BDC-AC72-F5FCAD23A3A8}" type="presParOf" srcId="{D3AE2FA8-6215-453E-BEDC-FC6255931470}" destId="{E4A6D3A8-F4A8-4B36-8BCB-EDB757599943}" srcOrd="2" destOrd="0" presId="urn:microsoft.com/office/officeart/2018/5/layout/IconCircleLabelList"/>
    <dgm:cxn modelId="{502A203E-B580-4125-83AC-66BDF5D50018}" type="presParOf" srcId="{D3AE2FA8-6215-453E-BEDC-FC6255931470}" destId="{80461F59-CB5E-4937-BC05-53D24891BDD9}" srcOrd="3" destOrd="0" presId="urn:microsoft.com/office/officeart/2018/5/layout/IconCircleLabelList"/>
    <dgm:cxn modelId="{644E2457-5D9E-45C8-BC19-5F49264D0E9C}" type="presParOf" srcId="{55C54880-E960-4BC8-91C6-A3BBC9B63B13}" destId="{3F7C285D-CDC2-4D09-98E3-7C33CD6712ED}" srcOrd="3" destOrd="0" presId="urn:microsoft.com/office/officeart/2018/5/layout/IconCircleLabelList"/>
    <dgm:cxn modelId="{328BE830-1A61-4C25-A91F-8666C1BA9095}" type="presParOf" srcId="{55C54880-E960-4BC8-91C6-A3BBC9B63B13}" destId="{121380B6-4F5D-4253-BE85-479AECC959F2}" srcOrd="4" destOrd="0" presId="urn:microsoft.com/office/officeart/2018/5/layout/IconCircleLabelList"/>
    <dgm:cxn modelId="{27C37A30-4729-4E8D-BE0C-AA76F5FDF00A}" type="presParOf" srcId="{121380B6-4F5D-4253-BE85-479AECC959F2}" destId="{D408ABFE-32EA-4A25-9806-5F6B2156D124}" srcOrd="0" destOrd="0" presId="urn:microsoft.com/office/officeart/2018/5/layout/IconCircleLabelList"/>
    <dgm:cxn modelId="{34654581-D23E-49B8-8309-392F8FEBA6BD}" type="presParOf" srcId="{121380B6-4F5D-4253-BE85-479AECC959F2}" destId="{1B2E9F16-F279-425E-A00B-4B2108DC9123}" srcOrd="1" destOrd="0" presId="urn:microsoft.com/office/officeart/2018/5/layout/IconCircleLabelList"/>
    <dgm:cxn modelId="{FB315EA5-889E-4AEA-B11D-700D4E76350C}" type="presParOf" srcId="{121380B6-4F5D-4253-BE85-479AECC959F2}" destId="{595E7232-0D8C-4176-93E6-3BA689DC808B}" srcOrd="2" destOrd="0" presId="urn:microsoft.com/office/officeart/2018/5/layout/IconCircleLabelList"/>
    <dgm:cxn modelId="{9EDE35F8-DD2B-4D27-B64D-E75684632ECE}" type="presParOf" srcId="{121380B6-4F5D-4253-BE85-479AECC959F2}" destId="{53080AF3-DC43-4457-9C1C-AB0C37CB63D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8CF50-3326-4C44-B9D3-8256B82E9708}">
      <dsp:nvSpPr>
        <dsp:cNvPr id="0" name=""/>
        <dsp:cNvSpPr/>
      </dsp:nvSpPr>
      <dsp:spPr>
        <a:xfrm>
          <a:off x="2082599" y="55722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7053F-8318-404F-B3FF-DA7C4B01F126}">
      <dsp:nvSpPr>
        <dsp:cNvPr id="0" name=""/>
        <dsp:cNvSpPr/>
      </dsp:nvSpPr>
      <dsp:spPr>
        <a:xfrm>
          <a:off x="678599" y="219932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3600" b="1" kern="1200" dirty="0"/>
            <a:t>Vůle</a:t>
          </a:r>
          <a:endParaRPr lang="en-US" sz="3600" kern="1200" dirty="0"/>
        </a:p>
      </dsp:txBody>
      <dsp:txXfrm>
        <a:off x="678599" y="2199320"/>
        <a:ext cx="4320000" cy="648000"/>
      </dsp:txXfrm>
    </dsp:sp>
    <dsp:sp modelId="{81A6C7DB-2D77-4985-AADE-DF6AF256B5CD}">
      <dsp:nvSpPr>
        <dsp:cNvPr id="0" name=""/>
        <dsp:cNvSpPr/>
      </dsp:nvSpPr>
      <dsp:spPr>
        <a:xfrm>
          <a:off x="678599" y="2907831"/>
          <a:ext cx="4320000" cy="67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Schopnost </a:t>
          </a:r>
          <a:r>
            <a:rPr lang="cs-CZ" sz="1700" b="1" kern="1200" dirty="0"/>
            <a:t>rozhodnout </a:t>
          </a:r>
          <a:r>
            <a:rPr lang="cs-CZ" sz="1700" kern="1200" dirty="0"/>
            <a:t>se pro určitý cíl, </a:t>
          </a:r>
          <a:r>
            <a:rPr lang="cs-CZ" sz="1700" b="1" kern="1200" dirty="0"/>
            <a:t>uvědomění </a:t>
          </a:r>
          <a:r>
            <a:rPr lang="cs-CZ" sz="1700" kern="1200" dirty="0"/>
            <a:t>si tohoto cíle a </a:t>
          </a:r>
          <a:r>
            <a:rPr lang="cs-CZ" sz="1700" b="1" kern="1200" dirty="0">
              <a:latin typeface="Arial"/>
            </a:rPr>
            <a:t>aktivace </a:t>
          </a:r>
          <a:r>
            <a:rPr lang="cs-CZ" sz="1700" kern="1200" dirty="0"/>
            <a:t>prostředků k jeho dosažení.</a:t>
          </a:r>
          <a:endParaRPr lang="en-US" sz="1700" kern="1200" dirty="0"/>
        </a:p>
      </dsp:txBody>
      <dsp:txXfrm>
        <a:off x="678599" y="2907831"/>
        <a:ext cx="4320000" cy="674944"/>
      </dsp:txXfrm>
    </dsp:sp>
    <dsp:sp modelId="{EBBF5F52-308F-487A-81EC-E540E48798DC}">
      <dsp:nvSpPr>
        <dsp:cNvPr id="0" name=""/>
        <dsp:cNvSpPr/>
      </dsp:nvSpPr>
      <dsp:spPr>
        <a:xfrm>
          <a:off x="7158600" y="55722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0BACE-E397-4422-B627-73F19E6CB3C5}">
      <dsp:nvSpPr>
        <dsp:cNvPr id="0" name=""/>
        <dsp:cNvSpPr/>
      </dsp:nvSpPr>
      <dsp:spPr>
        <a:xfrm>
          <a:off x="5754600" y="219932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3600" b="1" kern="1200" dirty="0"/>
            <a:t>Volní jednání</a:t>
          </a:r>
          <a:endParaRPr lang="en-US" sz="3600" kern="1200" dirty="0"/>
        </a:p>
      </dsp:txBody>
      <dsp:txXfrm>
        <a:off x="5754600" y="2199320"/>
        <a:ext cx="4320000" cy="648000"/>
      </dsp:txXfrm>
    </dsp:sp>
    <dsp:sp modelId="{2D6B729C-C0DE-458E-9738-F12E2CB2EA21}">
      <dsp:nvSpPr>
        <dsp:cNvPr id="0" name=""/>
        <dsp:cNvSpPr/>
      </dsp:nvSpPr>
      <dsp:spPr>
        <a:xfrm>
          <a:off x="5754600" y="2907831"/>
          <a:ext cx="4320000" cy="67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/>
            <a:t>Uvědomovaná a úmyslná </a:t>
          </a:r>
          <a:r>
            <a:rPr lang="cs-CZ" sz="1700" b="1" kern="1200" dirty="0"/>
            <a:t>činnost </a:t>
          </a:r>
          <a:r>
            <a:rPr lang="cs-CZ" sz="1700" kern="1200" dirty="0"/>
            <a:t>směřující k dosažení cíle.</a:t>
          </a:r>
          <a:endParaRPr lang="en-US" sz="1700" kern="1200" dirty="0"/>
        </a:p>
      </dsp:txBody>
      <dsp:txXfrm>
        <a:off x="5754600" y="2907831"/>
        <a:ext cx="4320000" cy="674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0EC33-792B-4B7E-A923-CB169EC78D2F}">
      <dsp:nvSpPr>
        <dsp:cNvPr id="0" name=""/>
        <dsp:cNvSpPr/>
      </dsp:nvSpPr>
      <dsp:spPr>
        <a:xfrm>
          <a:off x="631349" y="427498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A4644-C64C-4308-BAAC-03B2151F2184}">
      <dsp:nvSpPr>
        <dsp:cNvPr id="0" name=""/>
        <dsp:cNvSpPr/>
      </dsp:nvSpPr>
      <dsp:spPr>
        <a:xfrm>
          <a:off x="1048162" y="844311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91A6E-173E-469E-AC3A-05E05AC5B779}">
      <dsp:nvSpPr>
        <dsp:cNvPr id="0" name=""/>
        <dsp:cNvSpPr/>
      </dsp:nvSpPr>
      <dsp:spPr>
        <a:xfrm>
          <a:off x="6131" y="299249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200" b="0" kern="1200">
              <a:latin typeface="Arial"/>
            </a:rPr>
            <a:t>Vyloučit přítomnost </a:t>
          </a:r>
          <a:r>
            <a:rPr lang="cs-CZ" sz="1200" b="1" kern="1200">
              <a:latin typeface="Arial"/>
            </a:rPr>
            <a:t>jiné poruchy</a:t>
          </a:r>
          <a:r>
            <a:rPr lang="cs-CZ" sz="1200" b="0" kern="1200">
              <a:latin typeface="Arial"/>
            </a:rPr>
            <a:t>, která může bezprostředně ohrozit pacienta</a:t>
          </a:r>
          <a:r>
            <a:rPr lang="cs-CZ" sz="1200" b="0" kern="1200"/>
            <a:t>.</a:t>
          </a:r>
          <a:endParaRPr lang="cs-CZ" sz="1200" kern="1200"/>
        </a:p>
      </dsp:txBody>
      <dsp:txXfrm>
        <a:off x="6131" y="2992499"/>
        <a:ext cx="3206250" cy="720000"/>
      </dsp:txXfrm>
    </dsp:sp>
    <dsp:sp modelId="{7B4A4636-E2E9-48F7-B3F4-CAC27117D278}">
      <dsp:nvSpPr>
        <dsp:cNvPr id="0" name=""/>
        <dsp:cNvSpPr/>
      </dsp:nvSpPr>
      <dsp:spPr>
        <a:xfrm>
          <a:off x="4398693" y="427498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2F81D-4885-4EAF-A90A-49F04079D77B}">
      <dsp:nvSpPr>
        <dsp:cNvPr id="0" name=""/>
        <dsp:cNvSpPr/>
      </dsp:nvSpPr>
      <dsp:spPr>
        <a:xfrm>
          <a:off x="4815506" y="844311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61F59-CB5E-4937-BC05-53D24891BDD9}">
      <dsp:nvSpPr>
        <dsp:cNvPr id="0" name=""/>
        <dsp:cNvSpPr/>
      </dsp:nvSpPr>
      <dsp:spPr>
        <a:xfrm>
          <a:off x="3773475" y="299249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200" b="0" kern="1200">
              <a:latin typeface="Arial"/>
            </a:rPr>
            <a:t>Vyloučit přítomnost </a:t>
          </a:r>
          <a:r>
            <a:rPr lang="cs-CZ" sz="1200" b="1" kern="1200">
              <a:latin typeface="Arial"/>
            </a:rPr>
            <a:t>závažné příčiny</a:t>
          </a:r>
          <a:r>
            <a:rPr lang="cs-CZ" sz="1200" b="0" kern="1200">
              <a:latin typeface="Arial"/>
            </a:rPr>
            <a:t> katatonie, která může bezprostředně ohrozit pacienta</a:t>
          </a:r>
          <a:r>
            <a:rPr lang="cs-CZ" sz="1200" b="0" kern="1200"/>
            <a:t>.</a:t>
          </a:r>
          <a:endParaRPr lang="en-US" sz="1200" kern="1200"/>
        </a:p>
      </dsp:txBody>
      <dsp:txXfrm>
        <a:off x="3773475" y="2992499"/>
        <a:ext cx="3206250" cy="720000"/>
      </dsp:txXfrm>
    </dsp:sp>
    <dsp:sp modelId="{D408ABFE-32EA-4A25-9806-5F6B2156D124}">
      <dsp:nvSpPr>
        <dsp:cNvPr id="0" name=""/>
        <dsp:cNvSpPr/>
      </dsp:nvSpPr>
      <dsp:spPr>
        <a:xfrm>
          <a:off x="8166037" y="427498"/>
          <a:ext cx="1955812" cy="19558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E9F16-F279-425E-A00B-4B2108DC9123}">
      <dsp:nvSpPr>
        <dsp:cNvPr id="0" name=""/>
        <dsp:cNvSpPr/>
      </dsp:nvSpPr>
      <dsp:spPr>
        <a:xfrm>
          <a:off x="8582850" y="844311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80AF3-DC43-4457-9C1C-AB0C37CB63D6}">
      <dsp:nvSpPr>
        <dsp:cNvPr id="0" name=""/>
        <dsp:cNvSpPr/>
      </dsp:nvSpPr>
      <dsp:spPr>
        <a:xfrm>
          <a:off x="7540818" y="2992499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cs-CZ" sz="1200" b="0" kern="1200">
              <a:latin typeface="Arial"/>
            </a:rPr>
            <a:t>Zjistit nejpravděpodobnější </a:t>
          </a:r>
          <a:r>
            <a:rPr lang="cs-CZ" sz="1200" b="1" kern="1200">
              <a:latin typeface="Arial"/>
            </a:rPr>
            <a:t>jinou příčinu</a:t>
          </a:r>
          <a:r>
            <a:rPr lang="cs-CZ" sz="1200" b="0" kern="1200">
              <a:latin typeface="Arial"/>
            </a:rPr>
            <a:t> katatonie</a:t>
          </a:r>
          <a:r>
            <a:rPr lang="cs-CZ" sz="1200" b="0" kern="1200"/>
            <a:t>.</a:t>
          </a:r>
          <a:endParaRPr lang="cs-CZ" sz="1200" kern="1200"/>
        </a:p>
      </dsp:txBody>
      <dsp:txXfrm>
        <a:off x="7540818" y="2992499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vůle a volního jednání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Elis </a:t>
            </a:r>
            <a:r>
              <a:rPr lang="cs-CZ" err="1">
                <a:cs typeface="Arial"/>
              </a:rPr>
              <a:t>Bartečků</a:t>
            </a:r>
            <a:r>
              <a:rPr lang="cs-CZ">
                <a:cs typeface="Arial"/>
              </a:rPr>
              <a:t>, Jana Hořínková</a:t>
            </a:r>
            <a:endParaRPr lang="cs-CZ" err="1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 err="1"/>
              <a:t>Psychiatrie</a:t>
            </a:r>
            <a:r>
              <a:rPr lang="pt-BR" dirty="0"/>
              <a:t> - </a:t>
            </a:r>
            <a:r>
              <a:rPr lang="pt-BR" dirty="0" err="1"/>
              <a:t>přednáška</a:t>
            </a:r>
            <a:r>
              <a:rPr lang="pt-BR" dirty="0"/>
              <a:t> (</a:t>
            </a:r>
            <a:r>
              <a:rPr lang="pt-BR" dirty="0">
                <a:ea typeface="+mj-lt"/>
                <a:cs typeface="+mj-lt"/>
              </a:rPr>
              <a:t>VLPY9X1p)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Globální poruchy vůle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Snížení kapacity k volnímu jednání</a:t>
            </a:r>
          </a:p>
          <a:p>
            <a:pPr marL="503555" lvl="1" indent="-179705"/>
            <a:r>
              <a:rPr lang="cs-CZ" b="1">
                <a:solidFill>
                  <a:srgbClr val="FF0000"/>
                </a:solidFill>
                <a:cs typeface="Arial"/>
              </a:rPr>
              <a:t>Hypobulie </a:t>
            </a:r>
            <a:r>
              <a:rPr lang="cs-CZ" b="1">
                <a:solidFill>
                  <a:srgbClr val="FF0000"/>
                </a:solidFill>
                <a:ea typeface="+mn-lt"/>
                <a:cs typeface="+mn-lt"/>
              </a:rPr>
              <a:t>→ Abulie → Apatie</a:t>
            </a:r>
          </a:p>
          <a:p>
            <a:pPr marL="251460" indent="-179705"/>
            <a:r>
              <a:rPr lang="cs-CZ" sz="2400" dirty="0">
                <a:cs typeface="Arial"/>
              </a:rPr>
              <a:t>Zvýšení kapacity k volnímu jednání</a:t>
            </a:r>
          </a:p>
          <a:p>
            <a:pPr marL="503555" lvl="1" indent="-179705"/>
            <a:r>
              <a:rPr lang="cs-CZ" dirty="0" err="1">
                <a:cs typeface="Arial"/>
              </a:rPr>
              <a:t>Hyperbulie</a:t>
            </a:r>
            <a:endParaRPr lang="cs-CZ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Celkové oslabení volních procesů</a:t>
            </a:r>
          </a:p>
          <a:p>
            <a:pPr marL="251460" indent="-179705"/>
            <a:r>
              <a:rPr lang="cs-CZ" sz="2400" dirty="0">
                <a:cs typeface="Arial"/>
              </a:rPr>
              <a:t>Pacienti jej popisují různě</a:t>
            </a:r>
          </a:p>
          <a:p>
            <a:pPr marL="503555" lvl="1" indent="-179705"/>
            <a:r>
              <a:rPr lang="cs-CZ" dirty="0">
                <a:cs typeface="Arial"/>
              </a:rPr>
              <a:t>Nechuť do aktivit</a:t>
            </a:r>
          </a:p>
          <a:p>
            <a:pPr marL="503555" lvl="1" indent="-179705"/>
            <a:r>
              <a:rPr lang="cs-CZ" dirty="0">
                <a:cs typeface="Arial"/>
              </a:rPr>
              <a:t>Únava</a:t>
            </a:r>
          </a:p>
          <a:p>
            <a:pPr marL="251460" indent="-179705"/>
            <a:r>
              <a:rPr lang="cs-CZ" sz="2400" b="1" dirty="0">
                <a:cs typeface="Arial"/>
              </a:rPr>
              <a:t>Příklady výskytu</a:t>
            </a:r>
          </a:p>
          <a:p>
            <a:pPr marL="503555" lvl="1" indent="-179705"/>
            <a:r>
              <a:rPr lang="cs-CZ" dirty="0">
                <a:cs typeface="Arial"/>
              </a:rPr>
              <a:t>Depresivní porucha</a:t>
            </a:r>
          </a:p>
          <a:p>
            <a:pPr marL="503555" lvl="1" indent="-179705"/>
            <a:r>
              <a:rPr lang="cs-CZ" dirty="0">
                <a:cs typeface="Arial"/>
              </a:rPr>
              <a:t>Schizofrenie (negativní příznaky)</a:t>
            </a:r>
          </a:p>
          <a:p>
            <a:pPr marL="503555" lvl="1" indent="-179705"/>
            <a:r>
              <a:rPr lang="cs-CZ" dirty="0">
                <a:cs typeface="Arial"/>
              </a:rPr>
              <a:t>Organické poruchy mozku</a:t>
            </a: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15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Globální poruchy vůle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Snížení kapacity k volnímu jednání</a:t>
            </a:r>
          </a:p>
          <a:p>
            <a:pPr marL="503555" lvl="1" indent="-179705"/>
            <a:r>
              <a:rPr lang="cs-CZ">
                <a:cs typeface="Arial"/>
              </a:rPr>
              <a:t>Hypobulie </a:t>
            </a:r>
            <a:r>
              <a:rPr lang="cs-CZ">
                <a:ea typeface="+mn-lt"/>
                <a:cs typeface="+mn-lt"/>
              </a:rPr>
              <a:t>→ </a:t>
            </a:r>
            <a:r>
              <a:rPr lang="cs-CZ">
                <a:cs typeface="Arial"/>
              </a:rPr>
              <a:t>Abulie  → Apatie</a:t>
            </a:r>
            <a:endParaRPr lang="cs-CZ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cs typeface="Arial"/>
              </a:rPr>
              <a:t>Zvýšení kapacity k volnímu jednání</a:t>
            </a:r>
          </a:p>
          <a:p>
            <a:pPr marL="503555" lvl="1" indent="-179705"/>
            <a:r>
              <a:rPr lang="cs-CZ" b="1" dirty="0" err="1">
                <a:solidFill>
                  <a:srgbClr val="FF0000"/>
                </a:solidFill>
                <a:cs typeface="Arial"/>
              </a:rPr>
              <a:t>Hyperbulie</a:t>
            </a:r>
            <a:endParaRPr lang="cs-CZ" b="1">
              <a:solidFill>
                <a:srgbClr val="FF0000"/>
              </a:solidFill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Zvýšená aktivita, iniciativa, spontaneita</a:t>
            </a:r>
          </a:p>
          <a:p>
            <a:pPr marL="251460" indent="-179705"/>
            <a:r>
              <a:rPr lang="cs-CZ" sz="2400" b="1" dirty="0">
                <a:cs typeface="Arial"/>
              </a:rPr>
              <a:t>Příklady výskytu</a:t>
            </a:r>
          </a:p>
          <a:p>
            <a:pPr marL="503555" lvl="1" indent="-179705"/>
            <a:r>
              <a:rPr lang="cs-CZ" dirty="0">
                <a:cs typeface="Arial"/>
              </a:rPr>
              <a:t>Mánie (cíl volní aktivity se často mění)</a:t>
            </a:r>
          </a:p>
          <a:p>
            <a:pPr marL="503555" lvl="1" indent="-179705"/>
            <a:r>
              <a:rPr lang="cs-CZ" dirty="0">
                <a:cs typeface="Arial"/>
              </a:rPr>
              <a:t>Porucha s bludy (cíl volní aktivity je urputně udržován)</a:t>
            </a:r>
          </a:p>
          <a:p>
            <a:pPr marL="503555" lvl="1" indent="-179705"/>
            <a:r>
              <a:rPr lang="cs-CZ" dirty="0">
                <a:cs typeface="Arial"/>
              </a:rPr>
              <a:t>Paranoidní porucha osobnosti</a:t>
            </a:r>
          </a:p>
          <a:p>
            <a:pPr marL="503555" lvl="1" indent="-179705"/>
            <a:r>
              <a:rPr lang="cs-CZ" dirty="0">
                <a:cs typeface="Arial"/>
              </a:rPr>
              <a:t>Součást fyziologické osobností struktury (vrcholoví sportovci, horolezci apod.)</a:t>
            </a: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69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D472C-40A3-4D24-B333-F3C86505B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41A5AB-6E9A-40A2-A121-A6BA47F7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vůle a volního jednání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FF9040-D153-4933-AF47-FDBC6562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97" y="1542848"/>
            <a:ext cx="7744289" cy="43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složek volního procesu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Účelové jednání</a:t>
            </a:r>
            <a:endParaRPr lang="cs-CZ"/>
          </a:p>
          <a:p>
            <a:pPr marL="251460" indent="-179705"/>
            <a:r>
              <a:rPr lang="cs-CZ" dirty="0">
                <a:cs typeface="Arial"/>
              </a:rPr>
              <a:t>Demonstrativní jednání</a:t>
            </a:r>
          </a:p>
          <a:p>
            <a:pPr marL="251460" indent="-179705"/>
            <a:r>
              <a:rPr lang="cs-CZ" dirty="0">
                <a:cs typeface="Arial"/>
              </a:rPr>
              <a:t>Ambivalence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Zkratkovité jednání 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>
                <a:cs typeface="Arial"/>
              </a:rPr>
              <a:t>Impulsivní jednání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282228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složek volního procesu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>
                <a:solidFill>
                  <a:srgbClr val="F01928"/>
                </a:solidFill>
                <a:cs typeface="Arial"/>
              </a:rPr>
              <a:t>Účelové jednání</a:t>
            </a:r>
            <a:endParaRPr lang="cs-CZ"/>
          </a:p>
          <a:p>
            <a:pPr marL="251460" indent="-179705"/>
            <a:r>
              <a:rPr lang="cs-CZ" dirty="0">
                <a:cs typeface="Arial"/>
              </a:rPr>
              <a:t>Demonstrativní jednání</a:t>
            </a:r>
          </a:p>
          <a:p>
            <a:pPr marL="251460" indent="-179705"/>
            <a:r>
              <a:rPr lang="cs-CZ" dirty="0">
                <a:cs typeface="Arial"/>
              </a:rPr>
              <a:t>Ambivalence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Zkratkovité jednání</a:t>
            </a:r>
            <a:endParaRPr lang="en-US">
              <a:ea typeface="+mn-lt"/>
              <a:cs typeface="+mn-lt"/>
            </a:endParaRPr>
          </a:p>
          <a:p>
            <a:pPr marL="251460" indent="-179705"/>
            <a:r>
              <a:rPr lang="cs-CZ">
                <a:cs typeface="Arial"/>
              </a:rPr>
              <a:t>Impulsivní jednání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Motiv a cíl chování je neuvědomělý</a:t>
            </a:r>
            <a:endParaRPr lang="cs-CZ"/>
          </a:p>
          <a:p>
            <a:pPr marL="251460" indent="-179705"/>
            <a:r>
              <a:rPr lang="cs-CZ" sz="2000" b="1">
                <a:cs typeface="Arial"/>
              </a:rPr>
              <a:t>Diferenciální diagnostika</a:t>
            </a:r>
            <a:endParaRPr lang="cs-CZ" b="1"/>
          </a:p>
          <a:p>
            <a:pPr marL="503555" lvl="1" indent="-179705"/>
            <a:r>
              <a:rPr lang="cs-CZ" sz="1600">
                <a:cs typeface="Arial"/>
              </a:rPr>
              <a:t>Simulace</a:t>
            </a:r>
          </a:p>
          <a:p>
            <a:pPr marL="503555" lvl="1" indent="-179705"/>
            <a:r>
              <a:rPr lang="cs-CZ" sz="1600">
                <a:cs typeface="Arial"/>
              </a:rPr>
              <a:t>Disociace, konverzní stavy, somatizace</a:t>
            </a:r>
          </a:p>
          <a:p>
            <a:pPr marL="251460" indent="-179705"/>
            <a:r>
              <a:rPr lang="cs-CZ" sz="2000" b="1">
                <a:cs typeface="Arial"/>
              </a:rPr>
              <a:t>Příklady</a:t>
            </a:r>
            <a:endParaRPr lang="cs-CZ" sz="2000" b="1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"Útěk do nemoci"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Puerilismus (behaviorální regrese)</a:t>
            </a:r>
            <a:endParaRPr lang="cs-CZ"/>
          </a:p>
          <a:p>
            <a:pPr marL="503555" lvl="1" indent="-179705"/>
            <a:r>
              <a:rPr lang="cs-CZ" sz="1600">
                <a:cs typeface="Arial"/>
              </a:rPr>
              <a:t>Faxensyndrom</a:t>
            </a:r>
            <a:endParaRPr lang="cs-CZ" sz="1600" dirty="0">
              <a:cs typeface="Arial"/>
            </a:endParaRPr>
          </a:p>
          <a:p>
            <a:pPr marL="251460" indent="-179705"/>
            <a:r>
              <a:rPr lang="cs-CZ" sz="2000" b="1">
                <a:cs typeface="Arial"/>
              </a:rPr>
              <a:t>Výskyt</a:t>
            </a:r>
            <a:endParaRPr lang="cs-CZ" sz="2000" b="1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Faktitivní porucha (M</a:t>
            </a:r>
            <a:r>
              <a:rPr lang="cs-CZ" sz="1600">
                <a:ea typeface="+mn-lt"/>
                <a:cs typeface="+mn-lt"/>
              </a:rPr>
              <a:t>ü</a:t>
            </a:r>
            <a:r>
              <a:rPr lang="cs-CZ" sz="1600">
                <a:cs typeface="Arial"/>
              </a:rPr>
              <a:t>nchhausenův syndrom)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Organické poruchy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Lidé s akcentovanými osobnostními rysy a </a:t>
            </a:r>
            <a:r>
              <a:rPr lang="cs-CZ" sz="1600">
                <a:cs typeface="Arial"/>
              </a:rPr>
              <a:t>Poruchy osobnosti</a:t>
            </a:r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0392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složek volního procesu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Účelové jednání</a:t>
            </a:r>
            <a:endParaRPr lang="cs-CZ"/>
          </a:p>
          <a:p>
            <a:pPr marL="251460" indent="-179705"/>
            <a:r>
              <a:rPr lang="cs-CZ" b="1" dirty="0">
                <a:solidFill>
                  <a:srgbClr val="FF0000"/>
                </a:solidFill>
                <a:cs typeface="Arial"/>
              </a:rPr>
              <a:t>Demonstrativní jednání</a:t>
            </a:r>
          </a:p>
          <a:p>
            <a:pPr marL="251460" indent="-179705"/>
            <a:r>
              <a:rPr lang="cs-CZ" dirty="0">
                <a:cs typeface="Arial"/>
              </a:rPr>
              <a:t>Ambivalence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Zkratkovité jednání</a:t>
            </a:r>
            <a:endParaRPr lang="en-US">
              <a:cs typeface="Arial"/>
            </a:endParaRPr>
          </a:p>
          <a:p>
            <a:pPr marL="251460" indent="-179705"/>
            <a:r>
              <a:rPr lang="cs-CZ">
                <a:cs typeface="Arial"/>
              </a:rPr>
              <a:t>Impulsivní jednání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K dosažení cíle se volí nepřiměřená náhradní aktivita</a:t>
            </a:r>
            <a:endParaRPr lang="cs-CZ"/>
          </a:p>
          <a:p>
            <a:pPr marL="251460" indent="-179705"/>
            <a:r>
              <a:rPr lang="cs-CZ" sz="2000" b="1">
                <a:cs typeface="Arial"/>
              </a:rPr>
              <a:t>Příklady</a:t>
            </a:r>
            <a:endParaRPr lang="cs-CZ" b="1"/>
          </a:p>
          <a:p>
            <a:pPr marL="503555" lvl="1" indent="-179705"/>
            <a:r>
              <a:rPr lang="cs-CZ" sz="1600">
                <a:cs typeface="Arial"/>
              </a:rPr>
              <a:t>Některé případy suicidálních proklamace a pokusů</a:t>
            </a:r>
          </a:p>
          <a:p>
            <a:pPr marL="251460" indent="-179705"/>
            <a:r>
              <a:rPr lang="cs-CZ" sz="2000" b="1">
                <a:cs typeface="Arial"/>
              </a:rPr>
              <a:t>Výskyt</a:t>
            </a:r>
            <a:endParaRPr lang="cs-CZ" sz="2000" b="1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Akutní reakce na stres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Poruchy přizpůsobení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Lidé s akcentovanými osobnostními rysy  a </a:t>
            </a:r>
            <a:r>
              <a:rPr lang="cs-CZ" sz="1600">
                <a:cs typeface="Arial"/>
              </a:rPr>
              <a:t>Poruchy osobnosti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4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složek volního procesu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Účelové jednání</a:t>
            </a:r>
            <a:endParaRPr lang="cs-CZ"/>
          </a:p>
          <a:p>
            <a:pPr marL="251460" indent="-179705"/>
            <a:r>
              <a:rPr lang="cs-CZ" dirty="0">
                <a:cs typeface="Arial"/>
              </a:rPr>
              <a:t>Demonstrativní jednání</a:t>
            </a:r>
          </a:p>
          <a:p>
            <a:pPr marL="251460" indent="-179705"/>
            <a:r>
              <a:rPr lang="cs-CZ" b="1" dirty="0">
                <a:solidFill>
                  <a:srgbClr val="F01928"/>
                </a:solidFill>
                <a:cs typeface="Arial"/>
              </a:rPr>
              <a:t>Ambivalence</a:t>
            </a:r>
            <a:endParaRPr lang="cs-CZ" b="1">
              <a:solidFill>
                <a:srgbClr val="F01928"/>
              </a:solidFill>
              <a:cs typeface="Arial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Zkratkovité jednání </a:t>
            </a:r>
            <a:endParaRPr lang="cs-CZ" b="1" dirty="0">
              <a:solidFill>
                <a:srgbClr val="F01928"/>
              </a:solidFill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Impulsivní jednání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Přítomny jsou dva protichůdné impulsy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Jedinec se nedokáže rozhodnout mezi dvěma způsoby jednání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>
                <a:cs typeface="Arial"/>
              </a:rPr>
              <a:t>Ambitendence:</a:t>
            </a:r>
            <a:r>
              <a:rPr lang="cs-CZ" sz="2000">
                <a:cs typeface="Arial"/>
              </a:rPr>
              <a:t> vnější projev ambivalence v chování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>
                <a:cs typeface="Arial"/>
              </a:rPr>
              <a:t>Výskyt</a:t>
            </a:r>
            <a:endParaRPr lang="cs-CZ" sz="2000" b="1" dirty="0">
              <a:cs typeface="Arial"/>
            </a:endParaRPr>
          </a:p>
          <a:p>
            <a:pPr marL="503555" lvl="1" indent="-179705"/>
            <a:r>
              <a:rPr lang="cs-CZ" sz="1800">
                <a:cs typeface="Arial"/>
              </a:rPr>
              <a:t>Poruchy přizpůsobení</a:t>
            </a:r>
          </a:p>
          <a:p>
            <a:pPr marL="503555" lvl="1" indent="-179705"/>
            <a:r>
              <a:rPr lang="cs-CZ" sz="1800">
                <a:cs typeface="Arial"/>
              </a:rPr>
              <a:t>Depresivní porucha</a:t>
            </a:r>
          </a:p>
          <a:p>
            <a:pPr marL="251460" indent="-179705"/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92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složek volního procesu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Účelové jednání</a:t>
            </a:r>
            <a:endParaRPr lang="cs-CZ"/>
          </a:p>
          <a:p>
            <a:pPr marL="251460" indent="-179705"/>
            <a:r>
              <a:rPr lang="cs-CZ" dirty="0">
                <a:cs typeface="Arial"/>
              </a:rPr>
              <a:t>Demonstrativní jednání</a:t>
            </a:r>
          </a:p>
          <a:p>
            <a:pPr marL="251460" indent="-179705"/>
            <a:r>
              <a:rPr lang="cs-CZ" dirty="0">
                <a:cs typeface="Arial"/>
              </a:rPr>
              <a:t>Ambivalence</a:t>
            </a:r>
          </a:p>
          <a:p>
            <a:pPr marL="251460" indent="-179705"/>
            <a:r>
              <a:rPr lang="cs-CZ" b="1">
                <a:solidFill>
                  <a:srgbClr val="FF0000"/>
                </a:solidFill>
                <a:ea typeface="+mn-lt"/>
                <a:cs typeface="+mn-lt"/>
              </a:rPr>
              <a:t>Zkratkovité jednání</a:t>
            </a:r>
            <a:endParaRPr lang="cs-CZ" b="1">
              <a:solidFill>
                <a:srgbClr val="FF0000"/>
              </a:solidFill>
              <a:cs typeface="Arial"/>
            </a:endParaRPr>
          </a:p>
          <a:p>
            <a:pPr marL="251460" indent="-179705"/>
            <a:r>
              <a:rPr lang="cs-CZ">
                <a:cs typeface="Arial"/>
              </a:rPr>
              <a:t>Impulsivní jednání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Chybí kritické posouzení motivů, obvykle je volen první způsob chování k dosažení cíle</a:t>
            </a:r>
          </a:p>
          <a:p>
            <a:pPr marL="251460" indent="-179705"/>
            <a:r>
              <a:rPr lang="cs-CZ" sz="2000">
                <a:cs typeface="Arial"/>
              </a:rPr>
              <a:t>Cíl bývá emočně silný </a:t>
            </a:r>
          </a:p>
          <a:p>
            <a:pPr marL="251460" indent="-179705"/>
            <a:r>
              <a:rPr lang="cs-CZ" sz="2000">
                <a:cs typeface="Arial"/>
              </a:rPr>
              <a:t>Může být důsledkem zvýšené impulzivity</a:t>
            </a:r>
          </a:p>
          <a:p>
            <a:pPr marL="251460" indent="-179705"/>
            <a:r>
              <a:rPr lang="cs-CZ" sz="2000" b="1">
                <a:cs typeface="Arial"/>
              </a:rPr>
              <a:t>Příklady výskytu:</a:t>
            </a:r>
          </a:p>
          <a:p>
            <a:pPr marL="503555" lvl="1" indent="-179705"/>
            <a:r>
              <a:rPr lang="cs-CZ" sz="1800">
                <a:cs typeface="Arial"/>
              </a:rPr>
              <a:t>Akutní reakce na stres</a:t>
            </a:r>
          </a:p>
          <a:p>
            <a:pPr marL="503555" lvl="1" indent="-179705"/>
            <a:r>
              <a:rPr lang="cs-CZ" sz="1800">
                <a:cs typeface="Arial"/>
              </a:rPr>
              <a:t>Poruchy přizpůsobení</a:t>
            </a:r>
          </a:p>
          <a:p>
            <a:pPr marL="503555" lvl="1" indent="-179705"/>
            <a:r>
              <a:rPr lang="cs-CZ" sz="1800">
                <a:cs typeface="Arial"/>
              </a:rPr>
              <a:t>Akutní intoxikace</a:t>
            </a:r>
          </a:p>
          <a:p>
            <a:pPr marL="503555" lvl="1" indent="-179705"/>
            <a:r>
              <a:rPr lang="cs-CZ" sz="1800">
                <a:cs typeface="Arial"/>
              </a:rPr>
              <a:t>Poruchy osobnosti</a:t>
            </a:r>
          </a:p>
          <a:p>
            <a:pPr marL="503555" lvl="1" indent="-179705"/>
            <a:r>
              <a:rPr lang="cs-CZ" sz="1800">
                <a:cs typeface="Arial"/>
              </a:rPr>
              <a:t>Mentální retardace</a:t>
            </a:r>
          </a:p>
          <a:p>
            <a:pPr marL="503555" lvl="1" indent="-179705"/>
            <a:r>
              <a:rPr lang="cs-CZ" sz="1800">
                <a:cs typeface="Arial"/>
              </a:rPr>
              <a:t>Bez psychiatrické poruchy (např. v dospívání)</a:t>
            </a:r>
            <a:endParaRPr lang="cs-CZ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4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složek volního procesu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Účelové jednání</a:t>
            </a:r>
            <a:endParaRPr lang="cs-CZ"/>
          </a:p>
          <a:p>
            <a:pPr marL="251460" indent="-179705"/>
            <a:r>
              <a:rPr lang="cs-CZ" dirty="0">
                <a:cs typeface="Arial"/>
              </a:rPr>
              <a:t>Demonstrativní jednání</a:t>
            </a:r>
          </a:p>
          <a:p>
            <a:pPr marL="251460" indent="-179705"/>
            <a:r>
              <a:rPr lang="cs-CZ" dirty="0">
                <a:cs typeface="Arial"/>
              </a:rPr>
              <a:t>Ambivalence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Zkratkovité jednání</a:t>
            </a:r>
            <a:endParaRPr lang="en-US">
              <a:ea typeface="+mn-lt"/>
              <a:cs typeface="+mn-lt"/>
            </a:endParaRPr>
          </a:p>
          <a:p>
            <a:pPr marL="251460" indent="-179705"/>
            <a:r>
              <a:rPr lang="cs-CZ" b="1">
                <a:solidFill>
                  <a:srgbClr val="FF0000"/>
                </a:solidFill>
                <a:cs typeface="Arial"/>
              </a:rPr>
              <a:t>Impulsivní jednání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Přítomno je silné puzení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Chování je bez zvážení jeho vhodnosti a následků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>
                <a:cs typeface="Arial"/>
              </a:rPr>
              <a:t>Výskyt</a:t>
            </a:r>
            <a:endParaRPr lang="cs-CZ" sz="2000" b="1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Impulsivní poruchy (kdysi monomanie nebo "frenoleptické stavy")</a:t>
            </a:r>
          </a:p>
          <a:p>
            <a:pPr marL="503555" lvl="1" indent="-179705"/>
            <a:r>
              <a:rPr lang="cs-CZ" sz="1600">
                <a:cs typeface="Arial"/>
              </a:rPr>
              <a:t>Užívání návykových látek (např. dipsomanie)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Poruchy příjmu potravy (zejm. mentální bulimie)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Akcentovaná osobnost a poruchy osobnosti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Mánie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Impulzivní sebepoškozování v různých kontextech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Sexuální deviace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Mentální retardace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1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D472C-40A3-4D24-B333-F3C86505B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Psychiatrie - přednáška (VLPY9X1p)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41A5AB-6E9A-40A2-A121-A6BA47F7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vůle a volního jednání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FF9040-D153-4933-AF47-FDBC6562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97" y="1542848"/>
            <a:ext cx="7744289" cy="43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Výstupy z učení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Student se naučí definovat vůli a volní jednání</a:t>
            </a:r>
            <a:endParaRPr lang="cs-CZ" dirty="0"/>
          </a:p>
          <a:p>
            <a:pPr marL="251460" indent="-179705"/>
            <a:r>
              <a:rPr lang="cs-CZ" dirty="0"/>
              <a:t>Student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se naučí</a:t>
            </a:r>
            <a:r>
              <a:rPr lang="cs-CZ">
                <a:cs typeface="Arial"/>
              </a:rPr>
              <a:t> definovat jednotlivé poruchy volního procesu</a:t>
            </a:r>
          </a:p>
          <a:p>
            <a:pPr marL="251460" indent="-179705"/>
            <a:r>
              <a:rPr lang="cs-CZ" dirty="0">
                <a:cs typeface="Arial"/>
              </a:rPr>
              <a:t>Student se naučí definovat jednotlivé poruchy volního jednání</a:t>
            </a:r>
          </a:p>
          <a:p>
            <a:pPr marL="251460" indent="-179705"/>
            <a:r>
              <a:rPr lang="cs-CZ" dirty="0">
                <a:cs typeface="Arial"/>
              </a:rPr>
              <a:t>Student se naučí identifikovat psychiatrické diagnózy, u kterých se vyskytují jednotlivé poruchy volního procesu a jednání</a:t>
            </a:r>
          </a:p>
          <a:p>
            <a:pPr marL="251460" indent="-179705"/>
            <a:r>
              <a:rPr lang="cs-CZ" dirty="0">
                <a:cs typeface="Arial"/>
              </a:rPr>
              <a:t>Student se naučí vyjmenovat příznaky </a:t>
            </a:r>
            <a:r>
              <a:rPr lang="cs-CZ" err="1">
                <a:cs typeface="Arial"/>
              </a:rPr>
              <a:t>katatonního</a:t>
            </a:r>
            <a:r>
              <a:rPr lang="cs-CZ" dirty="0">
                <a:cs typeface="Arial"/>
              </a:rPr>
              <a:t> syndromu</a:t>
            </a:r>
          </a:p>
          <a:p>
            <a:pPr marL="251460" indent="-179705"/>
            <a:r>
              <a:rPr lang="cs-CZ">
                <a:cs typeface="Arial"/>
              </a:rPr>
              <a:t>Student se naučí popsat diagnosticko-terapeutický postup u pacientů s </a:t>
            </a:r>
            <a:r>
              <a:rPr lang="cs-CZ" err="1">
                <a:cs typeface="Arial"/>
              </a:rPr>
              <a:t>katatonním</a:t>
            </a:r>
            <a:r>
              <a:rPr lang="cs-CZ">
                <a:cs typeface="Arial"/>
              </a:rPr>
              <a:t> syndromem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Patologicky zaměřené jednání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Kompulze</a:t>
            </a:r>
            <a:endParaRPr lang="cs-CZ"/>
          </a:p>
          <a:p>
            <a:pPr marL="251460" indent="-179705"/>
            <a:r>
              <a:rPr lang="cs-CZ" dirty="0" err="1">
                <a:cs typeface="Arial"/>
              </a:rPr>
              <a:t>Patické</a:t>
            </a:r>
            <a:r>
              <a:rPr lang="cs-CZ" dirty="0">
                <a:cs typeface="Arial"/>
              </a:rPr>
              <a:t> návyky</a:t>
            </a:r>
          </a:p>
          <a:p>
            <a:pPr marL="251460" indent="-179705"/>
            <a:r>
              <a:rPr lang="cs-CZ" dirty="0">
                <a:cs typeface="Arial"/>
              </a:rPr>
              <a:t>Tiky</a:t>
            </a:r>
            <a:endParaRPr lang="cs-CZ" dirty="0"/>
          </a:p>
          <a:p>
            <a:pPr marL="251460" indent="-179705"/>
            <a:r>
              <a:rPr lang="cs-CZ" err="1">
                <a:cs typeface="Arial"/>
              </a:rPr>
              <a:t>Sebestimulace</a:t>
            </a:r>
            <a:endParaRPr lang="cs-CZ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endParaRPr lang="cs-CZ" sz="240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33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Patologicky zaměřené jednání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>
                <a:solidFill>
                  <a:srgbClr val="FF0000"/>
                </a:solidFill>
                <a:cs typeface="Arial"/>
              </a:rPr>
              <a:t>Kompulze</a:t>
            </a:r>
            <a:endParaRPr lang="cs-CZ"/>
          </a:p>
          <a:p>
            <a:pPr marL="251460" indent="-179705"/>
            <a:r>
              <a:rPr lang="cs-CZ" err="1">
                <a:cs typeface="Arial"/>
              </a:rPr>
              <a:t>Patické</a:t>
            </a:r>
            <a:r>
              <a:rPr lang="cs-CZ" dirty="0">
                <a:cs typeface="Arial"/>
              </a:rPr>
              <a:t> návyky</a:t>
            </a:r>
          </a:p>
          <a:p>
            <a:pPr marL="251460" indent="-179705"/>
            <a:r>
              <a:rPr lang="cs-CZ" dirty="0">
                <a:cs typeface="Arial"/>
              </a:rPr>
              <a:t>Tiky</a:t>
            </a:r>
            <a:endParaRPr lang="cs-CZ" dirty="0"/>
          </a:p>
          <a:p>
            <a:pPr marL="251460" indent="-179705"/>
            <a:r>
              <a:rPr lang="cs-CZ" err="1">
                <a:cs typeface="Arial"/>
              </a:rPr>
              <a:t>Sebestimulace</a:t>
            </a:r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ea typeface="+mn-lt"/>
                <a:cs typeface="+mn-lt"/>
              </a:rPr>
              <a:t>Vůlí obtížně ovlivnitelné nutkavé jednání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Bývá spojené s obsedantními myšlenkami</a:t>
            </a:r>
          </a:p>
          <a:p>
            <a:pPr marL="251460" indent="-179705"/>
            <a:r>
              <a:rPr lang="cs-CZ" sz="2000">
                <a:ea typeface="+mn-lt"/>
                <a:cs typeface="+mn-lt"/>
              </a:rPr>
              <a:t>Při neprovedení narůstá vnitřní tenze až do provedení kompulze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 b="1">
                <a:ea typeface="+mn-lt"/>
                <a:cs typeface="+mn-lt"/>
              </a:rPr>
              <a:t>Příklady:</a:t>
            </a: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Kontrolování, počítání, umývání, opakování </a:t>
            </a: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Shromažďování </a:t>
            </a: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Zajišťující jednání a vyhýbání </a:t>
            </a:r>
            <a:endParaRPr lang="cs-CZ" sz="1800">
              <a:cs typeface="Arial"/>
            </a:endParaRPr>
          </a:p>
          <a:p>
            <a:pPr marL="251460" indent="-179705"/>
            <a:r>
              <a:rPr lang="cs-CZ" sz="2000" b="1">
                <a:ea typeface="+mn-lt"/>
                <a:cs typeface="+mn-lt"/>
              </a:rPr>
              <a:t>Příklady výskytu </a:t>
            </a: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Obsedantně-kompulzivní porucha </a:t>
            </a:r>
            <a:endParaRPr lang="cs-CZ" sz="1800">
              <a:cs typeface="Arial"/>
            </a:endParaRP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Obecně neurotické poruchy</a:t>
            </a:r>
            <a:endParaRPr lang="cs-CZ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630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Patologicky zaměřené jednání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Kompulze</a:t>
            </a:r>
            <a:endParaRPr lang="cs-CZ"/>
          </a:p>
          <a:p>
            <a:pPr marL="251460" indent="-179705"/>
            <a:r>
              <a:rPr lang="cs-CZ" b="1" err="1">
                <a:solidFill>
                  <a:srgbClr val="FF0000"/>
                </a:solidFill>
                <a:cs typeface="Arial"/>
              </a:rPr>
              <a:t>Patické</a:t>
            </a:r>
            <a:r>
              <a:rPr lang="cs-CZ" b="1" dirty="0">
                <a:solidFill>
                  <a:srgbClr val="FF0000"/>
                </a:solidFill>
                <a:cs typeface="Arial"/>
              </a:rPr>
              <a:t> návyky</a:t>
            </a:r>
          </a:p>
          <a:p>
            <a:pPr marL="251460" indent="-179705"/>
            <a:r>
              <a:rPr lang="cs-CZ" dirty="0">
                <a:cs typeface="Arial"/>
              </a:rPr>
              <a:t>Tiky</a:t>
            </a:r>
            <a:endParaRPr lang="cs-CZ" dirty="0"/>
          </a:p>
          <a:p>
            <a:pPr marL="251460" indent="-179705"/>
            <a:r>
              <a:rPr lang="cs-CZ" err="1">
                <a:cs typeface="Arial"/>
              </a:rPr>
              <a:t>Sebestimulace</a:t>
            </a:r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>
                <a:ea typeface="+mn-lt"/>
                <a:cs typeface="+mn-lt"/>
              </a:rPr>
              <a:t>Příklady výskytu</a:t>
            </a:r>
          </a:p>
          <a:p>
            <a:pPr marL="503555" lvl="1" indent="-179705"/>
            <a:r>
              <a:rPr lang="cs-CZ">
                <a:cs typeface="Arial"/>
              </a:rPr>
              <a:t>Syndrom závislosti na návykových látkách</a:t>
            </a:r>
          </a:p>
          <a:p>
            <a:pPr marL="503555" lvl="1" indent="-179705"/>
            <a:r>
              <a:rPr lang="cs-CZ">
                <a:cs typeface="Arial"/>
              </a:rPr>
              <a:t>Patologické hráčství</a:t>
            </a:r>
          </a:p>
          <a:p>
            <a:pPr marL="503555" lvl="1" indent="-179705"/>
            <a:r>
              <a:rPr lang="cs-CZ">
                <a:cs typeface="Arial"/>
              </a:rPr>
              <a:t>Gaming disorder (dle DSM-V a MKN-11)</a:t>
            </a:r>
            <a:endParaRPr lang="cs-CZ" dirty="0">
              <a:cs typeface="Arial"/>
            </a:endParaRPr>
          </a:p>
          <a:p>
            <a:pPr marL="503555" lvl="1" indent="-179705"/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06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Patologicky zaměřené jednání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Kompulze</a:t>
            </a:r>
            <a:endParaRPr lang="cs-CZ"/>
          </a:p>
          <a:p>
            <a:pPr marL="251460" indent="-179705"/>
            <a:r>
              <a:rPr lang="cs-CZ" err="1">
                <a:cs typeface="Arial"/>
              </a:rPr>
              <a:t>Patické</a:t>
            </a:r>
            <a:r>
              <a:rPr lang="cs-CZ" dirty="0">
                <a:cs typeface="Arial"/>
              </a:rPr>
              <a:t> návyky</a:t>
            </a:r>
          </a:p>
          <a:p>
            <a:pPr marL="251460" indent="-179705"/>
            <a:r>
              <a:rPr lang="cs-CZ" b="1" dirty="0">
                <a:solidFill>
                  <a:srgbClr val="FF0000"/>
                </a:solidFill>
                <a:cs typeface="Arial"/>
              </a:rPr>
              <a:t>Tiky</a:t>
            </a:r>
            <a:endParaRPr lang="cs-CZ" b="1" dirty="0">
              <a:solidFill>
                <a:srgbClr val="FF0000"/>
              </a:solidFill>
            </a:endParaRPr>
          </a:p>
          <a:p>
            <a:pPr marL="251460" indent="-179705"/>
            <a:r>
              <a:rPr lang="cs-CZ" err="1">
                <a:cs typeface="Arial"/>
              </a:rPr>
              <a:t>Sebestimulace</a:t>
            </a:r>
            <a:endParaRPr lang="cs-CZ" dirty="0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ea typeface="+mn-lt"/>
                <a:cs typeface="+mn-lt"/>
              </a:rPr>
              <a:t>Náhlé, repetitivní, nerytmické pohyby nebo vokalizace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Po jistou dobu lze tiky volně regulovat</a:t>
            </a:r>
          </a:p>
          <a:p>
            <a:pPr marL="251460" indent="-179705"/>
            <a:r>
              <a:rPr lang="cs-CZ" sz="2000" b="1">
                <a:ea typeface="+mn-lt"/>
                <a:cs typeface="+mn-lt"/>
              </a:rPr>
              <a:t>Typy</a:t>
            </a:r>
            <a:r>
              <a:rPr lang="cs-CZ" sz="2000" b="1">
                <a:cs typeface="Arial"/>
              </a:rPr>
              <a:t>:</a:t>
            </a:r>
            <a:endParaRPr lang="cs-CZ" b="1"/>
          </a:p>
          <a:p>
            <a:pPr marL="503555" lvl="1" indent="-179705"/>
            <a:r>
              <a:rPr lang="cs-CZ" sz="1800">
                <a:cs typeface="Arial"/>
              </a:rPr>
              <a:t>Motorické x Vokální</a:t>
            </a:r>
          </a:p>
          <a:p>
            <a:pPr marL="503555" lvl="1" indent="-179705"/>
            <a:r>
              <a:rPr lang="cs-CZ" sz="1800">
                <a:cs typeface="Arial"/>
              </a:rPr>
              <a:t>Jednoduché x Komplexní</a:t>
            </a:r>
          </a:p>
          <a:p>
            <a:pPr marL="251460" indent="-179705"/>
            <a:r>
              <a:rPr lang="cs-CZ" sz="2000" b="1">
                <a:cs typeface="Arial"/>
              </a:rPr>
              <a:t>Specifické typy</a:t>
            </a:r>
          </a:p>
          <a:p>
            <a:pPr marL="503555" lvl="1" indent="-179705"/>
            <a:r>
              <a:rPr lang="cs-CZ" sz="1600">
                <a:cs typeface="Arial"/>
              </a:rPr>
              <a:t>Koprolálie</a:t>
            </a:r>
          </a:p>
          <a:p>
            <a:pPr marL="503555" lvl="1" indent="-179705"/>
            <a:r>
              <a:rPr lang="cs-CZ" sz="1600">
                <a:cs typeface="Arial"/>
              </a:rPr>
              <a:t>Palilálie</a:t>
            </a:r>
          </a:p>
          <a:p>
            <a:pPr marL="251460" indent="-179705"/>
            <a:r>
              <a:rPr lang="cs-CZ" sz="2000" b="1">
                <a:cs typeface="Arial"/>
              </a:rPr>
              <a:t>Příklad výskytu</a:t>
            </a:r>
          </a:p>
          <a:p>
            <a:pPr marL="503555" lvl="1" indent="-179705"/>
            <a:r>
              <a:rPr lang="cs-CZ" sz="1600">
                <a:cs typeface="Arial"/>
              </a:rPr>
              <a:t>Tikové poruchy (vč. Touretova syndromu)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2400" dirty="0">
              <a:cs typeface="Arial"/>
            </a:endParaRPr>
          </a:p>
          <a:p>
            <a:pPr marL="503555" lvl="1" indent="-179705"/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31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Patologicky zaměřené jednání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Kompulze</a:t>
            </a:r>
            <a:endParaRPr lang="cs-CZ"/>
          </a:p>
          <a:p>
            <a:pPr marL="251460" indent="-179705"/>
            <a:r>
              <a:rPr lang="cs-CZ" err="1">
                <a:cs typeface="Arial"/>
              </a:rPr>
              <a:t>Patické</a:t>
            </a:r>
            <a:r>
              <a:rPr lang="cs-CZ" dirty="0">
                <a:cs typeface="Arial"/>
              </a:rPr>
              <a:t> návyky</a:t>
            </a:r>
          </a:p>
          <a:p>
            <a:pPr marL="251460" indent="-179705"/>
            <a:r>
              <a:rPr lang="cs-CZ" dirty="0">
                <a:cs typeface="Arial"/>
              </a:rPr>
              <a:t>Tiky</a:t>
            </a:r>
            <a:endParaRPr lang="cs-CZ" dirty="0"/>
          </a:p>
          <a:p>
            <a:pPr marL="251460" indent="-179705"/>
            <a:r>
              <a:rPr lang="cs-CZ" b="1" err="1">
                <a:solidFill>
                  <a:srgbClr val="F01928"/>
                </a:solidFill>
                <a:cs typeface="Arial"/>
              </a:rPr>
              <a:t>Sebestimulace</a:t>
            </a:r>
            <a:endParaRPr lang="cs-CZ" b="1" dirty="0">
              <a:solidFill>
                <a:srgbClr val="F01928"/>
              </a:solidFill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ea typeface="+mn-lt"/>
                <a:cs typeface="+mn-lt"/>
              </a:rPr>
              <a:t>Opakující se fyzické pohyby, zvuky, manipulace s předměty</a:t>
            </a:r>
          </a:p>
          <a:p>
            <a:pPr marL="251460" indent="-179705"/>
            <a:r>
              <a:rPr lang="cs-CZ" sz="2000">
                <a:ea typeface="+mn-lt"/>
                <a:cs typeface="+mn-lt"/>
              </a:rPr>
              <a:t>"Stimming" = self-stimulation </a:t>
            </a:r>
            <a:endParaRPr lang="cs-CZ"/>
          </a:p>
          <a:p>
            <a:pPr marL="251460" indent="-179705"/>
            <a:r>
              <a:rPr lang="cs-CZ" sz="2000" b="1">
                <a:ea typeface="+mn-lt"/>
                <a:cs typeface="+mn-lt"/>
              </a:rPr>
              <a:t>Příklady výskytu</a:t>
            </a:r>
            <a:endParaRPr lang="cs-CZ" sz="2000" b="1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Mentální retardace 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Poruchy autistického spektra</a:t>
            </a:r>
            <a:endParaRPr lang="cs-CZ" sz="1600">
              <a:cs typeface="Arial"/>
            </a:endParaRPr>
          </a:p>
          <a:p>
            <a:pPr marL="251460" indent="-179705"/>
            <a:endParaRPr lang="cs-CZ" sz="2400" dirty="0">
              <a:cs typeface="Arial"/>
            </a:endParaRPr>
          </a:p>
          <a:p>
            <a:pPr marL="503555" lvl="1" indent="-179705"/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53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Myšlení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Nutkavé stavy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Jednání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Intruzivní myšlenky</a:t>
            </a:r>
          </a:p>
          <a:p>
            <a:pPr marL="251460" indent="-179705"/>
            <a:r>
              <a:rPr lang="cs-CZ" dirty="0">
                <a:cs typeface="Arial"/>
              </a:rPr>
              <a:t>Obsese</a:t>
            </a:r>
          </a:p>
          <a:p>
            <a:pPr marL="251460" indent="-179705"/>
            <a:r>
              <a:rPr lang="cs-CZ" dirty="0">
                <a:cs typeface="Arial"/>
              </a:rPr>
              <a:t>Ruminace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ea typeface="+mn-lt"/>
                <a:cs typeface="+mn-lt"/>
              </a:rPr>
              <a:t>Impulzivní jednání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Kompulze</a:t>
            </a:r>
            <a:endParaRPr lang="en-US">
              <a:ea typeface="+mn-lt"/>
              <a:cs typeface="+mn-lt"/>
            </a:endParaRPr>
          </a:p>
          <a:p>
            <a:pPr marL="251460" indent="-179705"/>
            <a:r>
              <a:rPr lang="cs-CZ" dirty="0" err="1">
                <a:ea typeface="+mn-lt"/>
                <a:cs typeface="+mn-lt"/>
              </a:rPr>
              <a:t>Patické</a:t>
            </a:r>
            <a:r>
              <a:rPr lang="cs-CZ" dirty="0">
                <a:ea typeface="+mn-lt"/>
                <a:cs typeface="+mn-lt"/>
              </a:rPr>
              <a:t> návyky</a:t>
            </a:r>
            <a:endParaRPr lang="en-US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Tiky</a:t>
            </a:r>
          </a:p>
          <a:p>
            <a:pPr marL="251460" indent="-179705"/>
            <a:r>
              <a:rPr lang="cs-CZ" dirty="0" err="1">
                <a:ea typeface="+mn-lt"/>
                <a:cs typeface="+mn-lt"/>
              </a:rPr>
              <a:t>Sebestimulace</a:t>
            </a:r>
            <a:endParaRPr lang="cs-CZ">
              <a:ea typeface="+mn-lt"/>
              <a:cs typeface="+mn-lt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719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D472C-40A3-4D24-B333-F3C86505B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Psychiatrie - přednáška (VLPY9X1p)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41A5AB-6E9A-40A2-A121-A6BA47F7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vůle a volního jednání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FF9040-D153-4933-AF47-FDBC6562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98" y="1542848"/>
            <a:ext cx="7744287" cy="430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0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 err="1">
                <a:cs typeface="Arial"/>
              </a:rPr>
              <a:t>Hypokinéza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 err="1">
                <a:ea typeface="+mn-lt"/>
                <a:cs typeface="+mn-lt"/>
              </a:rPr>
              <a:t>Akinéza</a:t>
            </a:r>
            <a:endParaRPr lang="cs-CZ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dirty="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cerea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 err="1">
                <a:cs typeface="Arial"/>
              </a:rPr>
              <a:t>Echomatismy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97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 b="1">
                <a:solidFill>
                  <a:srgbClr val="F01928"/>
                </a:solidFill>
                <a:cs typeface="Arial"/>
              </a:rPr>
              <a:t>Hypokineze</a:t>
            </a:r>
            <a:r>
              <a:rPr lang="cs-CZ" b="1" dirty="0">
                <a:solidFill>
                  <a:srgbClr val="F01928"/>
                </a:solidFill>
                <a:cs typeface="Arial"/>
              </a:rPr>
              <a:t> </a:t>
            </a:r>
            <a:r>
              <a:rPr lang="cs-CZ" b="1" dirty="0">
                <a:solidFill>
                  <a:srgbClr val="F01928"/>
                </a:solidFill>
                <a:ea typeface="+mn-lt"/>
                <a:cs typeface="+mn-lt"/>
              </a:rPr>
              <a:t>→ </a:t>
            </a:r>
            <a:r>
              <a:rPr lang="cs-CZ" b="1">
                <a:solidFill>
                  <a:srgbClr val="F01928"/>
                </a:solidFill>
                <a:ea typeface="+mn-lt"/>
                <a:cs typeface="+mn-lt"/>
              </a:rPr>
              <a:t>Akineze</a:t>
            </a:r>
            <a:endParaRPr lang="cs-CZ" b="1" dirty="0">
              <a:solidFill>
                <a:srgbClr val="F01928"/>
              </a:solidFill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Zpomalení až vymizení psychomotorických projevů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Projevem akineze je stupor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Příklady výskytu: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Depresivní porucha</a:t>
            </a:r>
          </a:p>
          <a:p>
            <a:pPr marL="503555" lvl="1" indent="-179705"/>
            <a:r>
              <a:rPr lang="cs-CZ" sz="1600">
                <a:cs typeface="Arial"/>
              </a:rPr>
              <a:t>Parkinsonismus</a:t>
            </a:r>
            <a:endParaRPr lang="cs-CZ" sz="16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48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Hypokineze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Akineze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b="1" dirty="0">
                <a:solidFill>
                  <a:srgbClr val="F01928"/>
                </a:solidFill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Narušení psychomotoriky, kdy dochází k absenci spontánního pohybu, mutismu a obvykle restrikce příjmu stravy a tekutin</a:t>
            </a:r>
          </a:p>
          <a:p>
            <a:pPr marL="251460" indent="-179705"/>
            <a:r>
              <a:rPr lang="cs-CZ" sz="2000" b="1">
                <a:cs typeface="Arial"/>
              </a:rPr>
              <a:t>Tradiční podtypy</a:t>
            </a:r>
          </a:p>
          <a:p>
            <a:pPr marL="503555" lvl="1" indent="-179705"/>
            <a:r>
              <a:rPr lang="cs-CZ" sz="1600" b="1">
                <a:cs typeface="Arial"/>
              </a:rPr>
              <a:t>Disociativní </a:t>
            </a:r>
            <a:r>
              <a:rPr lang="cs-CZ" sz="1600">
                <a:cs typeface="Arial"/>
              </a:rPr>
              <a:t>(v rámci anxiety, psychotraumatu, intoxikace dissociativními látkami)</a:t>
            </a:r>
          </a:p>
          <a:p>
            <a:pPr marL="503555" lvl="1" indent="-179705"/>
            <a:r>
              <a:rPr lang="cs-CZ" sz="1600" b="1">
                <a:cs typeface="Arial"/>
              </a:rPr>
              <a:t>Afektivní </a:t>
            </a:r>
            <a:r>
              <a:rPr lang="cs-CZ" sz="1600">
                <a:cs typeface="Arial"/>
              </a:rPr>
              <a:t>(u depresivní poruchy)</a:t>
            </a:r>
          </a:p>
          <a:p>
            <a:pPr marL="503555" lvl="1" indent="-179705"/>
            <a:r>
              <a:rPr lang="cs-CZ" sz="1600" b="1">
                <a:cs typeface="Arial"/>
              </a:rPr>
              <a:t>Katatonní </a:t>
            </a:r>
            <a:r>
              <a:rPr lang="cs-CZ" sz="1600">
                <a:cs typeface="Arial"/>
              </a:rPr>
              <a:t>(u katatonie)</a:t>
            </a:r>
            <a:endParaRPr lang="cs-CZ" sz="1600" dirty="0">
              <a:cs typeface="Arial"/>
            </a:endParaRPr>
          </a:p>
          <a:p>
            <a:pPr marL="251460" indent="-179705"/>
            <a:r>
              <a:rPr lang="cs-CZ" sz="2000" b="1">
                <a:cs typeface="Arial"/>
              </a:rPr>
              <a:t>Jiné příklady</a:t>
            </a:r>
          </a:p>
          <a:p>
            <a:pPr marL="503555" lvl="1" indent="-179705"/>
            <a:r>
              <a:rPr lang="cs-CZ" sz="1600">
                <a:cs typeface="Arial"/>
              </a:rPr>
              <a:t>Při hypoaktivním deliriu</a:t>
            </a:r>
            <a:endParaRPr lang="cs-CZ"/>
          </a:p>
          <a:p>
            <a:pPr marL="503555" lvl="1" indent="-179705"/>
            <a:r>
              <a:rPr lang="cs-CZ" sz="1600">
                <a:cs typeface="Arial"/>
              </a:rPr>
              <a:t>Při intoxikaci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Atd.</a:t>
            </a:r>
            <a:endParaRPr lang="cs-CZ" sz="16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1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72A7730-FA02-3E42-BB21-CC34502A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D2DE58-32ED-294C-A450-E1AA3397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Vůle a volní jednání</a:t>
            </a:r>
          </a:p>
          <a:p>
            <a:pPr marL="251460" indent="-179705"/>
            <a:r>
              <a:rPr lang="cs-CZ" dirty="0">
                <a:cs typeface="Arial"/>
              </a:rPr>
              <a:t>Poruchy vůle a volního jednání</a:t>
            </a:r>
          </a:p>
          <a:p>
            <a:pPr marL="251460" indent="-179705"/>
            <a:r>
              <a:rPr lang="cs-CZ" dirty="0" err="1">
                <a:cs typeface="Arial"/>
              </a:rPr>
              <a:t>Katatonní</a:t>
            </a:r>
            <a:r>
              <a:rPr lang="cs-CZ" dirty="0">
                <a:cs typeface="Arial"/>
              </a:rPr>
              <a:t> syndrom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B97BCA-3B15-449A-BE0B-F3DD8D335B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208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Hypokineze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Akineze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b="1" dirty="0">
                <a:solidFill>
                  <a:srgbClr val="F01928"/>
                </a:solidFill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Přerušení pohybu</a:t>
            </a:r>
            <a:endParaRPr lang="cs-CZ"/>
          </a:p>
          <a:p>
            <a:pPr marL="251460" indent="-179705"/>
            <a:r>
              <a:rPr lang="cs-CZ" sz="2000">
                <a:cs typeface="Arial"/>
              </a:rPr>
              <a:t>Obvykle spojen se zárazem v myšlení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>
                <a:cs typeface="Arial"/>
              </a:rPr>
              <a:t>Příklady výskytu</a:t>
            </a:r>
            <a:endParaRPr lang="cs-CZ" b="1"/>
          </a:p>
          <a:p>
            <a:pPr marL="503555" lvl="1" indent="-179705"/>
            <a:r>
              <a:rPr lang="cs-CZ" sz="1600">
                <a:cs typeface="Arial"/>
              </a:rPr>
              <a:t>Katatonie</a:t>
            </a:r>
            <a:endParaRPr lang="cs-CZ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Schizofrenie</a:t>
            </a:r>
            <a:endParaRPr lang="cs-CZ" sz="16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965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Hypokineze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Akineze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b="1" dirty="0">
                <a:solidFill>
                  <a:srgbClr val="FF0000"/>
                </a:solidFill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Výrazně vystupňování psychomotorické aktivity</a:t>
            </a:r>
            <a:endParaRPr lang="cs-CZ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Někdy doprovázen logoreou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Může se projevovat i agresivním chováním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Příklady výskytu: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Schizofrenie</a:t>
            </a:r>
          </a:p>
          <a:p>
            <a:pPr marL="503555" lvl="1" indent="-179705"/>
            <a:r>
              <a:rPr lang="cs-CZ" sz="1600">
                <a:cs typeface="Arial"/>
              </a:rPr>
              <a:t>Mánie</a:t>
            </a:r>
          </a:p>
          <a:p>
            <a:pPr marL="503555" lvl="1" indent="-179705"/>
            <a:r>
              <a:rPr lang="cs-CZ" sz="1600">
                <a:cs typeface="Arial"/>
              </a:rPr>
              <a:t>Depresivní porucha (tzv. Agitovaná deprese)</a:t>
            </a:r>
          </a:p>
          <a:p>
            <a:pPr marL="503555" lvl="1" indent="-179705"/>
            <a:r>
              <a:rPr lang="cs-CZ" sz="1600">
                <a:cs typeface="Arial"/>
              </a:rPr>
              <a:t>Intoxikace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Hyperaktivní delirium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>
                <a:cs typeface="Arial"/>
              </a:rPr>
              <a:t>Poruchy osobnosti</a:t>
            </a:r>
            <a:endParaRPr lang="cs-CZ" sz="16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50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Hypokineze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Akineze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b="1" dirty="0">
                <a:solidFill>
                  <a:srgbClr val="FF0000"/>
                </a:solidFill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Jednorázová, krátkodobá forma neklidu spojená s hetero- i autoagresí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Začíná jako impulz a z původní nezaměřenosti získá určitý směr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Příklady výskytu:</a:t>
            </a:r>
            <a:endParaRPr lang="en-US" sz="2000">
              <a:ea typeface="+mn-lt"/>
              <a:cs typeface="+mn-lt"/>
            </a:endParaRPr>
          </a:p>
          <a:p>
            <a:pPr marL="503555" lvl="1" indent="-179705"/>
            <a:r>
              <a:rPr lang="cs-CZ">
                <a:ea typeface="+mn-lt"/>
                <a:cs typeface="+mn-lt"/>
              </a:rPr>
              <a:t>Schizofrenie</a:t>
            </a:r>
            <a:endParaRPr lang="en-US">
              <a:ea typeface="+mn-lt"/>
              <a:cs typeface="+mn-lt"/>
            </a:endParaRPr>
          </a:p>
          <a:p>
            <a:pPr marL="503555" lvl="1" indent="-179705"/>
            <a:r>
              <a:rPr lang="cs-CZ">
                <a:ea typeface="+mn-lt"/>
                <a:cs typeface="+mn-lt"/>
              </a:rPr>
              <a:t>Afektivní poruchy</a:t>
            </a:r>
          </a:p>
          <a:p>
            <a:pPr marL="503555" lvl="1" indent="-179705"/>
            <a:r>
              <a:rPr lang="cs-CZ">
                <a:ea typeface="+mn-lt"/>
                <a:cs typeface="+mn-lt"/>
              </a:rPr>
              <a:t>Úzkostné poruchy</a:t>
            </a:r>
          </a:p>
          <a:p>
            <a:pPr marL="503555" lvl="1" indent="-179705"/>
            <a:r>
              <a:rPr lang="cs-CZ">
                <a:ea typeface="+mn-lt"/>
                <a:cs typeface="+mn-lt"/>
              </a:rPr>
              <a:t>Katatonie</a:t>
            </a: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45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Hypokineze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Akineze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b="1" dirty="0">
                <a:solidFill>
                  <a:srgbClr val="FF0000"/>
                </a:solidFill>
                <a:cs typeface="Arial"/>
              </a:rPr>
              <a:t>Jaktace</a:t>
            </a:r>
          </a:p>
          <a:p>
            <a:pPr marL="503555" lvl="1" indent="-179705"/>
            <a:r>
              <a:rPr lang="cs-CZ" err="1">
                <a:cs typeface="Arial"/>
              </a:rPr>
              <a:t>Floccilegium</a:t>
            </a:r>
            <a:endParaRPr lang="cs-CZ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Psychomotorický neklid se zmítáním celého těla, tremorem a "cvakáním" zubů.</a:t>
            </a:r>
          </a:p>
          <a:p>
            <a:pPr marL="251460" indent="-179705"/>
            <a:r>
              <a:rPr lang="cs-CZ" sz="2000">
                <a:ea typeface="+mn-lt"/>
                <a:cs typeface="+mn-lt"/>
              </a:rPr>
              <a:t>Příklady výskytu</a:t>
            </a:r>
            <a:endParaRPr lang="cs-CZ" sz="2000" dirty="0">
              <a:ea typeface="+mn-lt"/>
              <a:cs typeface="+mn-lt"/>
            </a:endParaRPr>
          </a:p>
          <a:p>
            <a:pPr marL="503555" lvl="1" indent="-179705"/>
            <a:r>
              <a:rPr lang="cs-CZ" sz="1600">
                <a:cs typeface="Arial"/>
              </a:rPr>
              <a:t>Delirium tremens</a:t>
            </a:r>
          </a:p>
          <a:p>
            <a:pPr marL="503555" lvl="1" indent="-179705"/>
            <a:r>
              <a:rPr lang="cs-CZ" sz="1600">
                <a:cs typeface="Arial"/>
              </a:rPr>
              <a:t>Hyperaktivní delirium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446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Kvantitativní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dirty="0">
                <a:cs typeface="Arial"/>
              </a:rPr>
              <a:t>Zpomalené PM tempo</a:t>
            </a:r>
            <a:endParaRPr lang="cs-CZ" dirty="0" err="1">
              <a:cs typeface="Arial"/>
            </a:endParaRPr>
          </a:p>
          <a:p>
            <a:pPr marL="503555" lvl="1" indent="-179705"/>
            <a:r>
              <a:rPr lang="cs-CZ">
                <a:cs typeface="Arial"/>
              </a:rPr>
              <a:t>Hypokineze</a:t>
            </a:r>
            <a:r>
              <a:rPr lang="cs-CZ" dirty="0">
                <a:cs typeface="Arial"/>
              </a:rPr>
              <a:t> </a:t>
            </a:r>
            <a:r>
              <a:rPr lang="cs-CZ" dirty="0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Akineze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cs typeface="Arial"/>
              </a:rPr>
              <a:t>Stupor</a:t>
            </a:r>
          </a:p>
          <a:p>
            <a:pPr marL="503555" lvl="1" indent="-179705"/>
            <a:r>
              <a:rPr lang="cs-CZ" dirty="0">
                <a:cs typeface="Arial"/>
              </a:rPr>
              <a:t>Pohybový záraz</a:t>
            </a:r>
          </a:p>
          <a:p>
            <a:pPr marL="251460" indent="-179705"/>
            <a:r>
              <a:rPr lang="cs-CZ" sz="2400" b="1" dirty="0">
                <a:cs typeface="Arial"/>
              </a:rPr>
              <a:t>Psychomotorická hyperaktivita</a:t>
            </a:r>
          </a:p>
          <a:p>
            <a:pPr marL="503555" lvl="1" indent="-179705"/>
            <a:r>
              <a:rPr lang="cs-CZ" dirty="0">
                <a:cs typeface="Arial"/>
              </a:rPr>
              <a:t>Zrychlené psychomotorické tempo</a:t>
            </a:r>
          </a:p>
          <a:p>
            <a:pPr marL="503555" lvl="1" indent="-179705"/>
            <a:r>
              <a:rPr lang="cs-CZ" dirty="0">
                <a:cs typeface="Arial"/>
              </a:rPr>
              <a:t>Psychomotorický neklid</a:t>
            </a:r>
          </a:p>
          <a:p>
            <a:pPr marL="503555" lvl="1" indent="-179705"/>
            <a:r>
              <a:rPr lang="cs-CZ" dirty="0">
                <a:cs typeface="Arial"/>
              </a:rPr>
              <a:t>Agitovanost</a:t>
            </a:r>
          </a:p>
          <a:p>
            <a:pPr marL="503555" lvl="1" indent="-179705"/>
            <a:r>
              <a:rPr lang="cs-CZ" dirty="0">
                <a:cs typeface="Arial"/>
              </a:rPr>
              <a:t>Raptus</a:t>
            </a:r>
          </a:p>
          <a:p>
            <a:pPr marL="503555" lvl="1" indent="-179705"/>
            <a:r>
              <a:rPr lang="cs-CZ" dirty="0">
                <a:cs typeface="Arial"/>
              </a:rPr>
              <a:t>Jaktace</a:t>
            </a:r>
          </a:p>
          <a:p>
            <a:pPr marL="503555" lvl="1" indent="-179705"/>
            <a:r>
              <a:rPr lang="cs-CZ" b="1" err="1">
                <a:solidFill>
                  <a:srgbClr val="F01928"/>
                </a:solidFill>
                <a:cs typeface="Arial"/>
              </a:rPr>
              <a:t>Floccilegium</a:t>
            </a:r>
            <a:endParaRPr lang="cs-CZ" b="1">
              <a:solidFill>
                <a:srgbClr val="F01928"/>
              </a:solidFill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cs typeface="Arial"/>
              </a:rPr>
              <a:t>"Sbírání vloček"</a:t>
            </a:r>
            <a:endParaRPr lang="cs-CZ"/>
          </a:p>
          <a:p>
            <a:pPr marL="251460" indent="-179705"/>
            <a:r>
              <a:rPr lang="cs-CZ" sz="2000">
                <a:ea typeface="+mn-lt"/>
                <a:cs typeface="+mn-lt"/>
              </a:rPr>
              <a:t>Automatické pohyby horních končetin jakoby prsty sahaly po různých (i neexistujících) předmětech</a:t>
            </a:r>
            <a:endParaRPr lang="cs-CZ" sz="2000" dirty="0">
              <a:ea typeface="+mn-lt"/>
              <a:cs typeface="+mn-lt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Příklady výskytu</a:t>
            </a:r>
            <a:endParaRPr lang="cs-CZ" sz="2000" dirty="0">
              <a:ea typeface="+mn-lt"/>
              <a:cs typeface="+mn-lt"/>
            </a:endParaRPr>
          </a:p>
          <a:p>
            <a:pPr marL="503555" lvl="1" indent="-179705"/>
            <a:r>
              <a:rPr lang="cs-CZ" sz="1600">
                <a:cs typeface="Arial"/>
              </a:rPr>
              <a:t>Delirium tremens</a:t>
            </a:r>
          </a:p>
          <a:p>
            <a:pPr marL="503555" lvl="1" indent="-179705"/>
            <a:r>
              <a:rPr lang="cs-CZ" sz="1600">
                <a:cs typeface="Arial"/>
              </a:rPr>
              <a:t>Hyperaktivní delirium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20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205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>
                <a:cs typeface="Arial"/>
              </a:rPr>
              <a:t>Výskyt</a:t>
            </a:r>
            <a:endParaRPr lang="cs-CZ" b="1"/>
          </a:p>
          <a:p>
            <a:pPr marL="503555" lvl="1" indent="-179705"/>
            <a:r>
              <a:rPr lang="cs-CZ">
                <a:cs typeface="Arial"/>
              </a:rPr>
              <a:t>Katatonie</a:t>
            </a: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656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Pacient nepokračuje v jednání ...</a:t>
            </a:r>
          </a:p>
          <a:p>
            <a:pPr marL="503555" lvl="1" indent="-179705"/>
            <a:r>
              <a:rPr lang="cs-CZ" b="1">
                <a:cs typeface="Arial"/>
              </a:rPr>
              <a:t>Pasivní negativismus:</a:t>
            </a:r>
            <a:r>
              <a:rPr lang="cs-CZ">
                <a:cs typeface="Arial"/>
              </a:rPr>
              <a:t> … a je pasivní k výzvám, nereaguje na ně, ale ani se nebrání.</a:t>
            </a:r>
          </a:p>
          <a:p>
            <a:pPr marL="503555" lvl="1" indent="-179705"/>
            <a:r>
              <a:rPr lang="cs-CZ" b="1">
                <a:cs typeface="Arial"/>
              </a:rPr>
              <a:t>Aktivní negativismus:</a:t>
            </a:r>
            <a:r>
              <a:rPr lang="cs-CZ">
                <a:cs typeface="Arial"/>
              </a:rPr>
              <a:t> … a vykonává aktivní odpor, brání se výzvám</a:t>
            </a: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solidFill>
                  <a:srgbClr val="F01928"/>
                </a:solidFill>
                <a:ea typeface="+mn-lt"/>
                <a:cs typeface="+mn-lt"/>
              </a:rPr>
              <a:t>Negativismus</a:t>
            </a:r>
            <a:endParaRPr lang="en-US" sz="2000" b="1">
              <a:solidFill>
                <a:srgbClr val="F01928"/>
              </a:solidFill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586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Nadměrná pasivita vůči vnuceným nastavením těla a setrváním v těchto polohách (tzv. </a:t>
            </a:r>
            <a:r>
              <a:rPr lang="cs-CZ" sz="2400" b="1">
                <a:cs typeface="Arial"/>
              </a:rPr>
              <a:t>nástavy</a:t>
            </a:r>
            <a:r>
              <a:rPr lang="cs-CZ" sz="2400">
                <a:cs typeface="Arial"/>
              </a:rPr>
              <a:t>)</a:t>
            </a:r>
            <a:endParaRPr lang="cs-CZ"/>
          </a:p>
          <a:p>
            <a:pPr marL="251460" indent="-179705"/>
            <a:r>
              <a:rPr lang="cs-CZ" sz="2400">
                <a:cs typeface="Arial"/>
              </a:rPr>
              <a:t>Zvláštní případ: </a:t>
            </a:r>
            <a:r>
              <a:rPr lang="cs-CZ" sz="2400" b="1">
                <a:cs typeface="Arial"/>
              </a:rPr>
              <a:t>příznak psychické podušky</a:t>
            </a:r>
            <a:endParaRPr lang="cs-CZ" sz="2400" b="1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b="1" dirty="0">
                <a:solidFill>
                  <a:srgbClr val="FF0000"/>
                </a:solidFill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97321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Při pasivním pohybu končetinami cítíme plastický odpor.</a:t>
            </a:r>
            <a:endParaRPr lang="cs-CZ"/>
          </a:p>
          <a:p>
            <a:pPr marL="251460" indent="-179705"/>
            <a:r>
              <a:rPr lang="cs-CZ" sz="2400">
                <a:cs typeface="Arial"/>
              </a:rPr>
              <a:t>Zvýšený tonus agonistických a antagonistických svalů.</a:t>
            </a:r>
            <a:endParaRPr lang="cs-CZ" sz="2400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b="1" err="1">
                <a:solidFill>
                  <a:srgbClr val="F01928"/>
                </a:solidFill>
                <a:cs typeface="Arial"/>
              </a:rPr>
              <a:t>Flexibilitas</a:t>
            </a:r>
            <a:r>
              <a:rPr lang="cs-CZ" sz="2000" b="1" dirty="0">
                <a:solidFill>
                  <a:srgbClr val="F01928"/>
                </a:solidFill>
                <a:cs typeface="Arial"/>
              </a:rPr>
              <a:t> </a:t>
            </a:r>
            <a:r>
              <a:rPr lang="cs-CZ" sz="2000" b="1" err="1">
                <a:solidFill>
                  <a:srgbClr val="F01928"/>
                </a:solidFill>
                <a:cs typeface="Arial"/>
              </a:rPr>
              <a:t>cerea</a:t>
            </a:r>
            <a:endParaRPr lang="cs-CZ" sz="2000" b="1" dirty="0">
              <a:solidFill>
                <a:srgbClr val="F01928"/>
              </a:solidFill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Stereotypie</a:t>
            </a:r>
            <a:endParaRPr lang="cs-CZ"/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568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Neschopnost relaxovat svaly během vyšetření a pasivních pohybů</a:t>
            </a:r>
            <a:endParaRPr lang="cs-CZ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Typy:</a:t>
            </a:r>
            <a:endParaRPr lang="cs-CZ" sz="2400" dirty="0">
              <a:cs typeface="Arial"/>
            </a:endParaRPr>
          </a:p>
          <a:p>
            <a:pPr marL="503555" lvl="1" indent="-179705"/>
            <a:r>
              <a:rPr lang="cs-CZ" b="1">
                <a:cs typeface="Arial"/>
              </a:rPr>
              <a:t>Mitgehen:</a:t>
            </a:r>
            <a:r>
              <a:rPr lang="cs-CZ">
                <a:cs typeface="Arial"/>
              </a:rPr>
              <a:t> Pacient mimovolně napomáhá a pokračuje v pohybu</a:t>
            </a:r>
          </a:p>
          <a:p>
            <a:pPr marL="503555" lvl="1" indent="-179705"/>
            <a:r>
              <a:rPr lang="cs-CZ" b="1">
                <a:cs typeface="Arial"/>
              </a:rPr>
              <a:t>Gegenhalten:</a:t>
            </a:r>
            <a:r>
              <a:rPr lang="cs-CZ">
                <a:cs typeface="Arial"/>
              </a:rPr>
              <a:t> Pacient se mimovolně brání pasivním pohybům</a:t>
            </a: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>
                <a:solidFill>
                  <a:srgbClr val="F01928"/>
                </a:solidFill>
                <a:cs typeface="Arial"/>
              </a:rPr>
              <a:t>Paratonie</a:t>
            </a:r>
            <a:endParaRPr lang="cs-CZ" sz="2000" b="1" dirty="0">
              <a:solidFill>
                <a:srgbClr val="F01928"/>
              </a:solidFill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92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8B8148-1EA5-498A-BA64-A99E39D8C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Psychiatrie - přednáška (VLPY9X1p)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2A7730-FA02-3E42-BB21-CC34502A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Vůle a volní jednání</a:t>
            </a:r>
            <a:endParaRPr lang="cs-CZ" dirty="0">
              <a:cs typeface="Arial"/>
            </a:endParaRP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ECD087D0-90F2-4C39-BBF8-E436E7FE2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0976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470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Bezúčelné opakování motorických pohybů stereotypním způsobem</a:t>
            </a:r>
          </a:p>
          <a:p>
            <a:pPr marL="251460" indent="-179705"/>
            <a:r>
              <a:rPr lang="cs-CZ" sz="2400" b="1">
                <a:cs typeface="Arial"/>
              </a:rPr>
              <a:t>Grimasování:</a:t>
            </a:r>
            <a:r>
              <a:rPr lang="cs-CZ" sz="2400">
                <a:cs typeface="Arial"/>
              </a:rPr>
              <a:t> opakování stejné grimasy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b="1">
                <a:cs typeface="Arial"/>
              </a:rPr>
              <a:t>Verbigerace:</a:t>
            </a:r>
            <a:r>
              <a:rPr lang="cs-CZ" sz="2400">
                <a:cs typeface="Arial"/>
              </a:rPr>
              <a:t> stereotypie v řeči, opakování fráze či slova</a:t>
            </a:r>
            <a:endParaRPr lang="cs-CZ" sz="2400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solidFill>
                  <a:srgbClr val="000000"/>
                </a:solidFill>
                <a:cs typeface="Arial"/>
              </a:rPr>
              <a:t>Paratonie</a:t>
            </a:r>
            <a:endParaRPr lang="cs-CZ" sz="2000" dirty="0">
              <a:solidFill>
                <a:srgbClr val="000000"/>
              </a:solidFill>
              <a:cs typeface="Arial"/>
            </a:endParaRPr>
          </a:p>
          <a:p>
            <a:pPr marL="251460" indent="-179705"/>
            <a:r>
              <a:rPr lang="cs-CZ" sz="2000" b="1" dirty="0">
                <a:solidFill>
                  <a:srgbClr val="FF0000"/>
                </a:solidFill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466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Pacient přidává k běžnému jednání nepřiměřené prvky, které pohyb jakoby karikují</a:t>
            </a:r>
            <a:endParaRPr lang="cs-CZ"/>
          </a:p>
          <a:p>
            <a:pPr marL="251460" indent="-179705"/>
            <a:r>
              <a:rPr lang="cs-CZ" sz="2400">
                <a:cs typeface="Arial"/>
              </a:rPr>
              <a:t>Pohyby získávají nepřiměřený, strojený, ritualizovaný charakter</a:t>
            </a:r>
            <a:endParaRPr lang="cs-CZ" sz="2400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b="1" dirty="0">
                <a:solidFill>
                  <a:srgbClr val="FF0000"/>
                </a:solidFill>
                <a:ea typeface="+mn-lt"/>
                <a:cs typeface="+mn-lt"/>
              </a:rPr>
              <a:t>Manýrování</a:t>
            </a:r>
            <a:endParaRPr lang="cs-CZ" sz="2000" b="1" dirty="0">
              <a:solidFill>
                <a:srgbClr val="FF0000"/>
              </a:solidFill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609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Automatické, mimovolní opakování aktivit jiné </a:t>
            </a:r>
            <a:r>
              <a:rPr lang="cs-CZ" sz="2400" dirty="0">
                <a:cs typeface="Arial"/>
              </a:rPr>
              <a:t>osoby</a:t>
            </a:r>
            <a:endParaRPr lang="cs-CZ" dirty="0">
              <a:cs typeface="Arial"/>
            </a:endParaRPr>
          </a:p>
          <a:p>
            <a:pPr marL="251460" indent="-179705"/>
            <a:r>
              <a:rPr lang="cs-CZ" sz="2400">
                <a:cs typeface="Arial"/>
              </a:rPr>
              <a:t>Typy:</a:t>
            </a:r>
            <a:endParaRPr lang="cs-CZ" sz="2400" dirty="0">
              <a:cs typeface="Arial"/>
            </a:endParaRPr>
          </a:p>
          <a:p>
            <a:pPr marL="503555" lvl="1" indent="-179705"/>
            <a:r>
              <a:rPr lang="cs-CZ" b="1">
                <a:cs typeface="Arial"/>
              </a:rPr>
              <a:t>Echopraxie:</a:t>
            </a:r>
            <a:r>
              <a:rPr lang="cs-CZ">
                <a:cs typeface="Arial"/>
              </a:rPr>
              <a:t> Pohyb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b="1">
                <a:cs typeface="Arial"/>
              </a:rPr>
              <a:t>Echomimie:</a:t>
            </a:r>
            <a:r>
              <a:rPr lang="cs-CZ">
                <a:cs typeface="Arial"/>
              </a:rPr>
              <a:t> Mimika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b="1">
                <a:cs typeface="Arial"/>
              </a:rPr>
              <a:t>Echolálie:</a:t>
            </a:r>
            <a:r>
              <a:rPr lang="cs-CZ">
                <a:cs typeface="Arial"/>
              </a:rPr>
              <a:t> Slova a věty</a:t>
            </a:r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b="1" err="1">
                <a:solidFill>
                  <a:srgbClr val="F01928"/>
                </a:solidFill>
                <a:cs typeface="Arial"/>
              </a:rPr>
              <a:t>Echomatismy</a:t>
            </a:r>
            <a:endParaRPr lang="cs-CZ" sz="2000" b="1">
              <a:solidFill>
                <a:srgbClr val="000000"/>
              </a:solidFill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576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psychomotoriky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Kvalitativní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cs typeface="Arial"/>
              </a:rPr>
              <a:t>Okamžité, automatické a mimovolní vykonávání povelů a příkazů i nesmyslných.</a:t>
            </a:r>
            <a:endParaRPr lang="cs-CZ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Negativismus</a:t>
            </a:r>
            <a:endParaRPr lang="en-US" sz="200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cs typeface="Arial"/>
              </a:rPr>
              <a:t>Katalepsie</a:t>
            </a:r>
          </a:p>
          <a:p>
            <a:pPr marL="251460" indent="-179705"/>
            <a:r>
              <a:rPr lang="cs-CZ" sz="2000" err="1">
                <a:cs typeface="Arial"/>
              </a:rPr>
              <a:t>Flexibilitas</a:t>
            </a:r>
            <a:r>
              <a:rPr lang="cs-CZ" sz="2000" dirty="0">
                <a:cs typeface="Arial"/>
              </a:rPr>
              <a:t> </a:t>
            </a:r>
            <a:r>
              <a:rPr lang="cs-CZ" sz="2000" err="1">
                <a:cs typeface="Arial"/>
              </a:rPr>
              <a:t>cerea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>
                <a:cs typeface="Arial"/>
              </a:rPr>
              <a:t>Paratonie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Stereotypie</a:t>
            </a: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Manýrování</a:t>
            </a:r>
            <a:endParaRPr lang="cs-CZ" sz="2000" dirty="0">
              <a:cs typeface="Arial"/>
            </a:endParaRPr>
          </a:p>
          <a:p>
            <a:pPr marL="251460" indent="-179705"/>
            <a:r>
              <a:rPr lang="cs-CZ" sz="2000" err="1">
                <a:cs typeface="Arial"/>
              </a:rPr>
              <a:t>Echomatismy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b="1" dirty="0">
                <a:solidFill>
                  <a:srgbClr val="F01928"/>
                </a:solidFill>
                <a:cs typeface="Arial"/>
              </a:rPr>
              <a:t>Povelový automatismus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711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2D3CFF-9D7D-49DD-8CFC-E6D494A04B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D3C146-2F14-421E-84D7-72303F54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</a:t>
            </a:r>
            <a:endParaRPr lang="cs-CZ" dirty="0"/>
          </a:p>
        </p:txBody>
      </p:sp>
      <p:pic>
        <p:nvPicPr>
          <p:cNvPr id="4" name="Obrázek 4" descr="Obsah obrázku text, kniha, osoba, pózování&#10;&#10;Popis se vygeneroval automaticky.">
            <a:extLst>
              <a:ext uri="{FF2B5EF4-FFF2-40B4-BE49-F238E27FC236}">
                <a16:creationId xmlns:a16="http://schemas.microsoft.com/office/drawing/2014/main" id="{6273EB3D-359B-47F7-8125-245970B88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4" y="1776478"/>
            <a:ext cx="10000785" cy="35745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DDD8803-51EB-493A-896A-1ABCC23993B2}"/>
              </a:ext>
            </a:extLst>
          </p:cNvPr>
          <p:cNvSpPr txBox="1"/>
          <p:nvPr/>
        </p:nvSpPr>
        <p:spPr>
          <a:xfrm>
            <a:off x="719253" y="5662961"/>
            <a:ext cx="2650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800" i="1" dirty="0">
                <a:latin typeface="+mn-lt"/>
              </a:rPr>
              <a:t>Chase a </a:t>
            </a:r>
            <a:r>
              <a:rPr lang="cs-CZ" sz="1800" i="1" dirty="0" err="1">
                <a:latin typeface="+mn-lt"/>
              </a:rPr>
              <a:t>Howland</a:t>
            </a:r>
            <a:r>
              <a:rPr lang="cs-CZ" sz="1800" i="1" dirty="0">
                <a:latin typeface="+mn-lt"/>
              </a:rPr>
              <a:t>, 1915</a:t>
            </a:r>
            <a:endParaRPr lang="cs-CZ" sz="1800" i="1" dirty="0">
              <a:latin typeface="Arial"/>
              <a:cs typeface="Arial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77FC289-90B0-4B89-A5FD-65769A1331CA}"/>
              </a:ext>
            </a:extLst>
          </p:cNvPr>
          <p:cNvSpPr txBox="1"/>
          <p:nvPr/>
        </p:nvSpPr>
        <p:spPr>
          <a:xfrm>
            <a:off x="4055326" y="5662961"/>
            <a:ext cx="2650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800" i="1" dirty="0" err="1">
                <a:latin typeface="+mn-lt"/>
              </a:rPr>
              <a:t>Berkley</a:t>
            </a:r>
            <a:r>
              <a:rPr lang="cs-CZ" sz="1800" i="1" dirty="0">
                <a:latin typeface="+mn-lt"/>
              </a:rPr>
              <a:t>, 1900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72A7D18-4063-478E-AAAF-BDAA5582CC67}"/>
              </a:ext>
            </a:extLst>
          </p:cNvPr>
          <p:cNvSpPr txBox="1"/>
          <p:nvPr/>
        </p:nvSpPr>
        <p:spPr>
          <a:xfrm>
            <a:off x="7911789" y="5662961"/>
            <a:ext cx="26502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800" i="1" dirty="0" err="1">
                <a:latin typeface="+mn-lt"/>
              </a:rPr>
              <a:t>Jelliffe</a:t>
            </a:r>
            <a:r>
              <a:rPr lang="cs-CZ" sz="1800" i="1" dirty="0">
                <a:latin typeface="+mn-lt"/>
              </a:rPr>
              <a:t>, </a:t>
            </a:r>
            <a:r>
              <a:rPr lang="cs-CZ" sz="1800" i="1" dirty="0" err="1">
                <a:latin typeface="+mn-lt"/>
              </a:rPr>
              <a:t>White</a:t>
            </a:r>
            <a:r>
              <a:rPr lang="cs-CZ" sz="1800" i="1" dirty="0">
                <a:latin typeface="+mn-lt"/>
              </a:rPr>
              <a:t>, 1900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230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C4581F-C526-4578-BF35-4D94FACCB0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ED3A95-200C-4DDD-AB21-19022467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Definice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546DAD-4785-4ACE-A720-5802C777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ea typeface="+mn-lt"/>
                <a:cs typeface="+mn-lt"/>
              </a:rPr>
              <a:t>Závažný, etiologicky nespecifický syndrom zahrnující narušení vůle a volního jednání, zejména psychomotoriky.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Společně s deliriem nejzávažnější syndrom vyskytující se u řady psychiatrických poruch.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Může se vyskytovat ale i u onemocnění somatických.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689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5B487-7CA8-4D76-9F99-C6749097E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46F3B7-3FC6-4637-BEEB-1A6F4AE065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Neproduktivní forma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C00170-2026-4A6C-846C-D8D2FF86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Příznaky</a:t>
            </a:r>
            <a:endParaRPr lang="cs-CZ" dirty="0">
              <a:cs typeface="Arial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457219-9277-4C84-BF26-BB56B915239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Produktivní forma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19D99-00CB-47F3-BF05-CDC5D6CFA72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cs typeface="Arial"/>
              </a:rPr>
              <a:t>Snížení psychomotoriky</a:t>
            </a:r>
          </a:p>
          <a:p>
            <a:pPr marL="503555" lvl="1" indent="-179705"/>
            <a:r>
              <a:rPr lang="cs-CZ" sz="1800" dirty="0" err="1">
                <a:cs typeface="Arial"/>
              </a:rPr>
              <a:t>Hypokinéza</a:t>
            </a:r>
            <a:r>
              <a:rPr lang="cs-CZ" sz="1800" dirty="0">
                <a:cs typeface="Arial"/>
              </a:rPr>
              <a:t> </a:t>
            </a:r>
            <a:r>
              <a:rPr lang="cs-CZ" sz="1800" dirty="0">
                <a:ea typeface="+mn-lt"/>
                <a:cs typeface="+mn-lt"/>
              </a:rPr>
              <a:t>→ </a:t>
            </a:r>
            <a:r>
              <a:rPr lang="cs-CZ" sz="1800" dirty="0" err="1">
                <a:ea typeface="+mn-lt"/>
                <a:cs typeface="+mn-lt"/>
              </a:rPr>
              <a:t>Akinéza</a:t>
            </a:r>
            <a:r>
              <a:rPr lang="cs-CZ" sz="1800" dirty="0">
                <a:ea typeface="+mn-lt"/>
                <a:cs typeface="+mn-lt"/>
              </a:rPr>
              <a:t> → Stupor</a:t>
            </a:r>
          </a:p>
          <a:p>
            <a:pPr marL="251460" indent="-179705"/>
            <a:r>
              <a:rPr lang="cs-CZ" sz="2000" b="1">
                <a:cs typeface="Arial"/>
              </a:rPr>
              <a:t>Kvalitativní poruchy psychomotoriky</a:t>
            </a:r>
            <a:endParaRPr lang="cs-CZ">
              <a:cs typeface="Arial"/>
            </a:endParaRPr>
          </a:p>
          <a:p>
            <a:pPr marL="503555" lvl="1" indent="-179705"/>
            <a:r>
              <a:rPr lang="cs-CZ" sz="1800">
                <a:cs typeface="Arial"/>
              </a:rPr>
              <a:t>Katalepsie</a:t>
            </a:r>
          </a:p>
          <a:p>
            <a:pPr marL="503555" lvl="1" indent="-179705"/>
            <a:r>
              <a:rPr lang="cs-CZ" sz="1800">
                <a:cs typeface="Arial"/>
              </a:rPr>
              <a:t>Nástavy</a:t>
            </a:r>
            <a:endParaRPr lang="cs-CZ">
              <a:cs typeface="Arial"/>
            </a:endParaRPr>
          </a:p>
          <a:p>
            <a:pPr marL="503555" lvl="1" indent="-179705"/>
            <a:r>
              <a:rPr lang="cs-CZ" sz="1800">
                <a:cs typeface="Arial"/>
              </a:rPr>
              <a:t>Rigidita / </a:t>
            </a:r>
            <a:r>
              <a:rPr lang="cs-CZ" sz="1800" err="1">
                <a:cs typeface="Arial"/>
              </a:rPr>
              <a:t>Flexibilitas</a:t>
            </a:r>
            <a:r>
              <a:rPr lang="cs-CZ" sz="1800" dirty="0">
                <a:cs typeface="Arial"/>
              </a:rPr>
              <a:t> </a:t>
            </a:r>
            <a:r>
              <a:rPr lang="cs-CZ" sz="1800" err="1">
                <a:cs typeface="Arial"/>
              </a:rPr>
              <a:t>cerea</a:t>
            </a:r>
            <a:endParaRPr lang="cs-CZ" sz="1800">
              <a:cs typeface="Arial"/>
            </a:endParaRPr>
          </a:p>
          <a:p>
            <a:pPr marL="503555" lvl="1" indent="-179705"/>
            <a:r>
              <a:rPr lang="cs-CZ" sz="1800" dirty="0" err="1">
                <a:cs typeface="Arial"/>
              </a:rPr>
              <a:t>Paratonie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2000" dirty="0" err="1">
                <a:cs typeface="Arial"/>
              </a:rPr>
              <a:t>Paramimie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 dirty="0">
                <a:cs typeface="Arial"/>
              </a:rPr>
              <a:t>Pasivní negativismus</a:t>
            </a:r>
            <a:endParaRPr lang="cs-CZ" dirty="0"/>
          </a:p>
          <a:p>
            <a:pPr marL="251460" indent="-179705"/>
            <a:r>
              <a:rPr lang="cs-CZ" sz="2000" dirty="0">
                <a:cs typeface="Arial"/>
              </a:rPr>
              <a:t>Mutismus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 err="1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5D701-354E-497E-9DBB-A4A8A8C7B54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 dirty="0">
                <a:ea typeface="+mn-lt"/>
                <a:cs typeface="+mn-lt"/>
              </a:rPr>
              <a:t>Psychomotorická hyperaktivita</a:t>
            </a:r>
          </a:p>
          <a:p>
            <a:pPr marL="503555" lvl="1" indent="-179705"/>
            <a:r>
              <a:rPr lang="cs-CZ" sz="1800" dirty="0" err="1">
                <a:ea typeface="+mn-lt"/>
                <a:cs typeface="+mn-lt"/>
              </a:rPr>
              <a:t>Neklid→</a:t>
            </a:r>
            <a:r>
              <a:rPr lang="cs-CZ" sz="1800" dirty="0" err="1">
                <a:cs typeface="Arial"/>
              </a:rPr>
              <a:t>Agitovanost</a:t>
            </a:r>
            <a:r>
              <a:rPr lang="cs-CZ" sz="1800" dirty="0" err="1">
                <a:ea typeface="+mn-lt"/>
                <a:cs typeface="+mn-lt"/>
              </a:rPr>
              <a:t>→Raptus</a:t>
            </a:r>
            <a:endParaRPr lang="en-US" sz="180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cs typeface="Arial"/>
              </a:rPr>
              <a:t>Útočné jednání</a:t>
            </a:r>
          </a:p>
          <a:p>
            <a:pPr marL="251460" indent="-179705"/>
            <a:r>
              <a:rPr lang="cs-CZ" sz="2000" b="1">
                <a:cs typeface="Arial"/>
              </a:rPr>
              <a:t>Kvalitativní poruchy psychomotoriky</a:t>
            </a:r>
            <a:endParaRPr lang="cs-CZ" sz="2000" b="1" dirty="0">
              <a:cs typeface="Arial"/>
            </a:endParaRPr>
          </a:p>
          <a:p>
            <a:pPr marL="503555" lvl="1" indent="-179705"/>
            <a:r>
              <a:rPr lang="cs-CZ" sz="1800">
                <a:cs typeface="Arial"/>
              </a:rPr>
              <a:t>Aktivní negativismus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>
                <a:cs typeface="Arial"/>
              </a:rPr>
              <a:t>Povelový automatismus</a:t>
            </a:r>
          </a:p>
          <a:p>
            <a:pPr marL="503555" lvl="1" indent="-179705"/>
            <a:r>
              <a:rPr lang="cs-CZ" sz="1800" dirty="0">
                <a:cs typeface="Arial"/>
              </a:rPr>
              <a:t>Stereotypie</a:t>
            </a:r>
          </a:p>
          <a:p>
            <a:pPr marL="503555" lvl="1" indent="-179705"/>
            <a:r>
              <a:rPr lang="cs-CZ" sz="1800" dirty="0">
                <a:cs typeface="Arial"/>
              </a:rPr>
              <a:t>Manýrování</a:t>
            </a:r>
          </a:p>
          <a:p>
            <a:pPr marL="503555" lvl="1" indent="-179705"/>
            <a:r>
              <a:rPr lang="cs-CZ" sz="1800" err="1">
                <a:cs typeface="Arial"/>
              </a:rPr>
              <a:t>Echomatismy</a:t>
            </a:r>
            <a:endParaRPr lang="cs-CZ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226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BF4A28-F7DA-4552-A87B-C03D9950C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37C225-F3AA-4180-B8E2-54678DD2C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Další příznaky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929DB-79F4-4204-A801-91ED6084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Příznaky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CF1FB1-5CF6-4EAD-9975-7EB96CE03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Vegetativní instabilita</a:t>
            </a:r>
          </a:p>
          <a:p>
            <a:pPr marL="503555" lvl="1" indent="-179705"/>
            <a:r>
              <a:rPr lang="cs-CZ" dirty="0">
                <a:cs typeface="Arial"/>
              </a:rPr>
              <a:t>Diaforéza</a:t>
            </a:r>
          </a:p>
          <a:p>
            <a:pPr marL="503555" lvl="1" indent="-179705"/>
            <a:r>
              <a:rPr lang="cs-CZ" dirty="0">
                <a:cs typeface="Arial"/>
              </a:rPr>
              <a:t>Slinění</a:t>
            </a:r>
          </a:p>
          <a:p>
            <a:pPr marL="503555" lvl="1" indent="-179705"/>
            <a:r>
              <a:rPr lang="cs-CZ" dirty="0">
                <a:cs typeface="Arial"/>
              </a:rPr>
              <a:t>Změny krevního tlaku</a:t>
            </a:r>
          </a:p>
          <a:p>
            <a:pPr marL="251460" indent="-179705"/>
            <a:r>
              <a:rPr lang="cs-CZ" sz="2400" dirty="0">
                <a:cs typeface="Arial"/>
              </a:rPr>
              <a:t>Inkontinence</a:t>
            </a:r>
          </a:p>
          <a:p>
            <a:pPr marL="251460" indent="-179705"/>
            <a:r>
              <a:rPr lang="cs-CZ" sz="2400" dirty="0">
                <a:cs typeface="Arial"/>
              </a:rPr>
              <a:t>Restrikce stravy a tekutin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68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4890BB-07FB-4C38-86B9-885FC55A8E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879067-DFAB-48EE-9938-93270D1B4F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Definice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916C27-3B59-462C-9B7E-1EDA1C91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Maligní "Stauderova" katatonie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CC2C99-CBD1-4794-8C0C-BA1DB98A2E3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Příznaky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91629A-C153-4E07-88F4-5EDB99D25DB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Závažný, život ohrožující stav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Diferenciálně-diagnosticky obtížné odlišit od </a:t>
            </a:r>
            <a:r>
              <a:rPr lang="cs-CZ" sz="2000" dirty="0" err="1">
                <a:ea typeface="+mn-lt"/>
                <a:cs typeface="+mn-lt"/>
              </a:rPr>
              <a:t>neuroleptického</a:t>
            </a:r>
            <a:r>
              <a:rPr lang="cs-CZ" sz="2000" dirty="0">
                <a:ea typeface="+mn-lt"/>
                <a:cs typeface="+mn-lt"/>
              </a:rPr>
              <a:t> maligního syndromu (Otázka je, zda se nejedná o stejný fenomén).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Vystupňování svalové rigidity a vegetativních symptomů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endParaRPr lang="cs-CZ" sz="2400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26B256E-91E2-4FFF-9779-0D3FB111644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dirty="0">
                <a:ea typeface="+mn-lt"/>
                <a:cs typeface="+mn-lt"/>
              </a:rPr>
              <a:t>Hypertermie ( &gt; 38 st. C)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Svalová rigidita, tremor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Kvalitativní porucha vědomí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Diaforéza nebo </a:t>
            </a:r>
            <a:r>
              <a:rPr lang="cs-CZ" sz="2000" dirty="0" err="1">
                <a:ea typeface="+mn-lt"/>
                <a:cs typeface="+mn-lt"/>
              </a:rPr>
              <a:t>sialorhea</a:t>
            </a:r>
            <a:r>
              <a:rPr lang="cs-CZ" sz="2000" dirty="0">
                <a:ea typeface="+mn-lt"/>
                <a:cs typeface="+mn-lt"/>
              </a:rPr>
              <a:t>, inkontinence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Tachypnoe nebo hypoxie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Tachykardie, Hypotenze nebo hypertenze</a:t>
            </a:r>
            <a:endParaRPr lang="en-US" sz="2000" dirty="0">
              <a:ea typeface="+mn-lt"/>
              <a:cs typeface="+mn-lt"/>
            </a:endParaRPr>
          </a:p>
          <a:p>
            <a:pPr marL="251460" indent="-179705"/>
            <a:r>
              <a:rPr lang="cs-CZ" sz="2000" dirty="0">
                <a:ea typeface="+mn-lt"/>
                <a:cs typeface="+mn-lt"/>
              </a:rPr>
              <a:t>Laboratorní (jsou nespecifické):</a:t>
            </a:r>
            <a:endParaRPr lang="en-US" sz="2000" dirty="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Elevace CK</a:t>
            </a:r>
            <a:endParaRPr lang="en-US" sz="1600">
              <a:ea typeface="+mn-lt"/>
              <a:cs typeface="+mn-lt"/>
            </a:endParaRPr>
          </a:p>
          <a:p>
            <a:pPr marL="503555" lvl="1" indent="-179705"/>
            <a:r>
              <a:rPr lang="cs-CZ" sz="1600" dirty="0" err="1">
                <a:ea typeface="+mn-lt"/>
                <a:cs typeface="+mn-lt"/>
              </a:rPr>
              <a:t>Myoglobinurie</a:t>
            </a:r>
            <a:endParaRPr lang="cs-CZ" sz="1600" dirty="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Leukocytóza</a:t>
            </a:r>
            <a:endParaRPr lang="en-US" sz="160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Metabolická acidóza</a:t>
            </a:r>
            <a:endParaRPr lang="en-US" sz="1600">
              <a:ea typeface="+mn-lt"/>
              <a:cs typeface="+mn-lt"/>
            </a:endParaRPr>
          </a:p>
          <a:p>
            <a:pPr marL="251460" indent="-179705"/>
            <a:endParaRPr lang="cs-CZ" dirty="0">
              <a:ea typeface="+mn-lt"/>
              <a:cs typeface="+mn-lt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058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50D6AA-2159-4189-B6BE-0D543DA6A5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AABDEC-4B24-456A-B3D8-CEA80AE4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Četnost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4A475A-99FA-4F11-A014-8D85111A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ea typeface="+mn-lt"/>
                <a:cs typeface="+mn-lt"/>
              </a:rPr>
              <a:t>Katatonie často bývá nediagnostikovaná.</a:t>
            </a:r>
            <a:endParaRPr lang="en-US">
              <a:ea typeface="+mn-lt"/>
              <a:cs typeface="+mn-lt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Katatonní syndrom může být někdy pouze částečně vyjádřen.</a:t>
            </a:r>
            <a:endParaRPr lang="en-US">
              <a:ea typeface="+mn-lt"/>
              <a:cs typeface="+mn-lt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Odhadovaná četnost: 10 % hospitalizovaných psychiatrických pacientů</a:t>
            </a:r>
            <a:endParaRPr lang="en-US">
              <a:ea typeface="+mn-lt"/>
              <a:cs typeface="+mn-lt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Odhadovaná četnost katatonie z jiných než psychiatrických příčin: 21 – 46 %</a:t>
            </a:r>
            <a:endParaRPr lang="en-US">
              <a:ea typeface="+mn-lt"/>
              <a:cs typeface="+mn-lt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28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9FE175-25E2-42D9-8BA5-855D941B7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A50803B-2173-49E6-A688-EFA6606A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Proces volního jednání</a:t>
            </a:r>
            <a:endParaRPr 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1B7B6681-4A55-407F-B460-940EA9C7DD45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2063058" y="1664621"/>
            <a:ext cx="2487418" cy="4139425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FB23BA-85A4-46B9-9553-5F4CBD073FD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>
                <a:cs typeface="Arial"/>
              </a:rPr>
              <a:t>Zdroje</a:t>
            </a:r>
          </a:p>
          <a:p>
            <a:pPr marL="503555" lvl="1" indent="-179705"/>
            <a:r>
              <a:rPr lang="cs-CZ" dirty="0">
                <a:cs typeface="Arial"/>
              </a:rPr>
              <a:t>Pudy</a:t>
            </a:r>
          </a:p>
          <a:p>
            <a:pPr marL="503555" lvl="1" indent="-179705"/>
            <a:r>
              <a:rPr lang="cs-CZ" dirty="0">
                <a:cs typeface="Arial"/>
              </a:rPr>
              <a:t>Instinkty</a:t>
            </a:r>
          </a:p>
          <a:p>
            <a:pPr marL="503555" lvl="1" indent="-179705"/>
            <a:r>
              <a:rPr lang="cs-CZ" dirty="0">
                <a:cs typeface="Arial"/>
              </a:rPr>
              <a:t>Potřeby</a:t>
            </a:r>
          </a:p>
          <a:p>
            <a:pPr marL="503555" lvl="1" indent="-179705"/>
            <a:r>
              <a:rPr lang="cs-CZ" dirty="0">
                <a:cs typeface="Arial"/>
              </a:rPr>
              <a:t>Zájmy</a:t>
            </a:r>
          </a:p>
          <a:p>
            <a:pPr marL="503555" lvl="1" indent="-179705"/>
            <a:r>
              <a:rPr lang="cs-CZ" dirty="0">
                <a:cs typeface="Arial"/>
              </a:rPr>
              <a:t>Motivy</a:t>
            </a:r>
          </a:p>
          <a:p>
            <a:pPr marL="251460" indent="-179705"/>
            <a:r>
              <a:rPr lang="cs-CZ" b="1" dirty="0">
                <a:cs typeface="Arial"/>
              </a:rPr>
              <a:t>Vůle a volní proces</a:t>
            </a:r>
          </a:p>
          <a:p>
            <a:pPr marL="503555" lvl="1" indent="-179705"/>
            <a:r>
              <a:rPr lang="cs-CZ" dirty="0">
                <a:cs typeface="Arial"/>
              </a:rPr>
              <a:t>Chtění</a:t>
            </a:r>
          </a:p>
          <a:p>
            <a:pPr marL="503555" lvl="1" indent="-179705"/>
            <a:r>
              <a:rPr lang="cs-CZ" dirty="0">
                <a:cs typeface="Arial"/>
              </a:rPr>
              <a:t>Rozhodování</a:t>
            </a:r>
          </a:p>
          <a:p>
            <a:pPr marL="251460" indent="-179705"/>
            <a:r>
              <a:rPr lang="cs-CZ" b="1" dirty="0">
                <a:cs typeface="Arial"/>
              </a:rPr>
              <a:t>Volní jednání</a:t>
            </a:r>
          </a:p>
          <a:p>
            <a:pPr marL="503555" lvl="1" indent="-179705"/>
            <a:r>
              <a:rPr lang="cs-CZ" dirty="0">
                <a:cs typeface="Arial"/>
              </a:rPr>
              <a:t>Samotná realizace volního aktu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D3D05-F336-4673-A341-C3E1FE457270}"/>
              </a:ext>
            </a:extLst>
          </p:cNvPr>
          <p:cNvSpPr txBox="1"/>
          <p:nvPr/>
        </p:nvSpPr>
        <p:spPr>
          <a:xfrm>
            <a:off x="96644" y="566296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800" i="1" dirty="0">
                <a:latin typeface="+mn-lt"/>
              </a:rPr>
              <a:t>Janík a Dušek, 1987</a:t>
            </a:r>
            <a:endParaRPr lang="cs-CZ" sz="1800" i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988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5E1B1A-CC33-4E41-9137-A88983BD85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537B88-EFB5-4267-8E63-620DFF6C4C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Primárně psychiatrické poruchy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CBCC62-94D7-4B9D-B0A8-D4A094B5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Výskyt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A872C5C-2251-4E4F-A4E9-1317282251D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Organicky podmíněné a jiné poruchy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B1CD66-EC38-4001-85A3-56E2DEEF731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Afektivní poruchy</a:t>
            </a:r>
          </a:p>
          <a:p>
            <a:pPr marL="251460" indent="-179705"/>
            <a:r>
              <a:rPr lang="cs-CZ" sz="2400">
                <a:cs typeface="Arial"/>
              </a:rPr>
              <a:t>Schizofrenie a příbuzné poruchy</a:t>
            </a:r>
          </a:p>
          <a:p>
            <a:pPr marL="251460" indent="-179705"/>
            <a:r>
              <a:rPr lang="cs-CZ" sz="2400">
                <a:cs typeface="Arial"/>
              </a:rPr>
              <a:t>Autismus</a:t>
            </a:r>
            <a:endParaRPr lang="cs-CZ" sz="2400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2A98DFF-20F9-48E0-953D-13574CDA8C6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b="1" dirty="0">
                <a:cs typeface="Arial"/>
              </a:rPr>
              <a:t>Neurologická onemocnění</a:t>
            </a:r>
          </a:p>
          <a:p>
            <a:pPr marL="503555" lvl="1" indent="-179705"/>
            <a:r>
              <a:rPr lang="cs-CZ" sz="1600" dirty="0">
                <a:cs typeface="Arial"/>
              </a:rPr>
              <a:t>Např. Limbická encefalitida, </a:t>
            </a:r>
            <a:r>
              <a:rPr lang="cs-CZ" sz="1600" dirty="0" err="1">
                <a:cs typeface="Arial"/>
              </a:rPr>
              <a:t>sclerosis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multiples</a:t>
            </a:r>
          </a:p>
          <a:p>
            <a:pPr marL="251460" indent="-179705"/>
            <a:r>
              <a:rPr lang="cs-CZ" sz="2400" b="1" dirty="0">
                <a:cs typeface="Arial"/>
              </a:rPr>
              <a:t>Metabolická onemocnění</a:t>
            </a:r>
          </a:p>
          <a:p>
            <a:pPr marL="503555" lvl="1" indent="-179705"/>
            <a:r>
              <a:rPr lang="cs-CZ" sz="1600" dirty="0">
                <a:cs typeface="Arial"/>
              </a:rPr>
              <a:t>Např. Ledvinné a jaterní selhání, </a:t>
            </a:r>
            <a:r>
              <a:rPr lang="cs-CZ" sz="1600" dirty="0" err="1">
                <a:cs typeface="Arial"/>
              </a:rPr>
              <a:t>ketoacidóza</a:t>
            </a:r>
            <a:r>
              <a:rPr lang="cs-CZ" sz="1600" dirty="0">
                <a:cs typeface="Arial"/>
              </a:rPr>
              <a:t> apod.</a:t>
            </a:r>
          </a:p>
          <a:p>
            <a:pPr marL="251460" indent="-179705"/>
            <a:r>
              <a:rPr lang="cs-CZ" sz="2400" b="1" dirty="0">
                <a:cs typeface="Arial"/>
              </a:rPr>
              <a:t>Endokrinní onemocnění</a:t>
            </a:r>
          </a:p>
          <a:p>
            <a:pPr marL="503555" lvl="1" indent="-179705"/>
            <a:r>
              <a:rPr lang="cs-CZ" sz="1600" dirty="0">
                <a:cs typeface="Arial"/>
              </a:rPr>
              <a:t>Např. </a:t>
            </a:r>
            <a:r>
              <a:rPr lang="cs-CZ" sz="1600" dirty="0" err="1">
                <a:cs typeface="Arial"/>
              </a:rPr>
              <a:t>Hyperthyreóza</a:t>
            </a:r>
            <a:r>
              <a:rPr lang="cs-CZ" sz="1600" dirty="0">
                <a:cs typeface="Arial"/>
              </a:rPr>
              <a:t>, </a:t>
            </a:r>
            <a:r>
              <a:rPr lang="cs-CZ" sz="1600" dirty="0" err="1">
                <a:cs typeface="Arial"/>
              </a:rPr>
              <a:t>hyperparathyreóza</a:t>
            </a:r>
            <a:r>
              <a:rPr lang="cs-CZ" sz="1600" dirty="0">
                <a:cs typeface="Arial"/>
              </a:rPr>
              <a:t>, </a:t>
            </a:r>
            <a:r>
              <a:rPr lang="cs-CZ" sz="1600" dirty="0" err="1">
                <a:cs typeface="Arial"/>
              </a:rPr>
              <a:t>Addisonova</a:t>
            </a:r>
            <a:r>
              <a:rPr lang="cs-CZ" sz="1600" dirty="0">
                <a:cs typeface="Arial"/>
              </a:rPr>
              <a:t> choroba, </a:t>
            </a:r>
            <a:r>
              <a:rPr lang="cs-CZ" sz="1600" dirty="0" err="1">
                <a:cs typeface="Arial"/>
              </a:rPr>
              <a:t>Cushingův</a:t>
            </a:r>
            <a:r>
              <a:rPr lang="cs-CZ" sz="1600" dirty="0">
                <a:cs typeface="Arial"/>
              </a:rPr>
              <a:t> syndrom</a:t>
            </a:r>
          </a:p>
          <a:p>
            <a:pPr marL="251460" indent="-179705"/>
            <a:r>
              <a:rPr lang="cs-CZ" sz="2400" b="1" dirty="0">
                <a:cs typeface="Arial"/>
              </a:rPr>
              <a:t>Autoimunitní onemocnění</a:t>
            </a:r>
          </a:p>
          <a:p>
            <a:pPr marL="503555" lvl="1" indent="-179705"/>
            <a:r>
              <a:rPr lang="cs-CZ" sz="1600" dirty="0">
                <a:cs typeface="Arial"/>
              </a:rPr>
              <a:t>Lupus </a:t>
            </a:r>
            <a:r>
              <a:rPr lang="cs-CZ" sz="1600" dirty="0" err="1">
                <a:cs typeface="Arial"/>
              </a:rPr>
              <a:t>erythematosus</a:t>
            </a:r>
          </a:p>
          <a:p>
            <a:pPr marL="251460" indent="-179705"/>
            <a:r>
              <a:rPr lang="cs-CZ" sz="2400" b="1" dirty="0">
                <a:cs typeface="Arial"/>
              </a:rPr>
              <a:t>Infekční onemocnění</a:t>
            </a:r>
          </a:p>
          <a:p>
            <a:pPr marL="251460" indent="-179705"/>
            <a:r>
              <a:rPr lang="cs-CZ" sz="2400" b="1" dirty="0">
                <a:cs typeface="Arial"/>
              </a:rPr>
              <a:t>Akutní intoxikace</a:t>
            </a:r>
          </a:p>
        </p:txBody>
      </p:sp>
    </p:spTree>
    <p:extLst>
      <p:ext uri="{BB962C8B-B14F-4D97-AF65-F5344CB8AC3E}">
        <p14:creationId xmlns:p14="http://schemas.microsoft.com/office/powerpoint/2010/main" val="2864847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711463-9F85-4305-8CAE-8DD9B9B99D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6E5D3F-6154-458F-AF32-C39CE74C02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Psychologické paradigma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E4AC92-2998-421F-B45E-A2BFC826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Příčiny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E690FD-E699-4BB8-B634-E2220A28AE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Biologické paradigma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C1EB4E-38B0-4AD5-A275-CD89C356FB9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ea typeface="+mn-lt"/>
                <a:cs typeface="+mn-lt"/>
              </a:rPr>
              <a:t>Důsledek vystupňované úzkosti → Pacient “ztuhne” hrůzou</a:t>
            </a:r>
            <a:endParaRPr lang="cs-CZ" sz="240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F76B3EE-AFA9-4818-866C-7C9B47C62C3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>
                <a:ea typeface="+mn-lt"/>
                <a:cs typeface="+mn-lt"/>
              </a:rPr>
              <a:t>Porucha psychomotoriky podobná Parkinsonskému syndromu</a:t>
            </a:r>
            <a:endParaRPr lang="cs-CZ" sz="2400">
              <a:cs typeface="Arial"/>
            </a:endParaRPr>
          </a:p>
          <a:p>
            <a:pPr marL="251460" indent="-179705"/>
            <a:r>
              <a:rPr lang="cs-CZ" sz="2400">
                <a:ea typeface="+mn-lt"/>
                <a:cs typeface="+mn-lt"/>
              </a:rPr>
              <a:t>Dysregulace mezi GABA-ergní a dopaminergní transmisí</a:t>
            </a:r>
            <a:endParaRPr lang="cs-CZ" sz="2400">
              <a:cs typeface="Arial"/>
            </a:endParaRPr>
          </a:p>
          <a:p>
            <a:pPr marL="251460" indent="-179705"/>
            <a:r>
              <a:rPr lang="cs-CZ" sz="2400">
                <a:ea typeface="+mn-lt"/>
                <a:cs typeface="+mn-lt"/>
              </a:rPr>
              <a:t>Možné dotčené mozkové struktury: </a:t>
            </a:r>
            <a:endParaRPr lang="cs-CZ" sz="2400">
              <a:cs typeface="Arial"/>
            </a:endParaRPr>
          </a:p>
          <a:p>
            <a:pPr marL="503555" lvl="1" indent="-179705"/>
            <a:r>
              <a:rPr lang="cs-CZ">
                <a:ea typeface="+mn-lt"/>
                <a:cs typeface="+mn-lt"/>
              </a:rPr>
              <a:t>Bazální ganglia </a:t>
            </a:r>
          </a:p>
          <a:p>
            <a:pPr marL="503555" lvl="1" indent="-179705"/>
            <a:r>
              <a:rPr lang="cs-CZ">
                <a:ea typeface="+mn-lt"/>
                <a:cs typeface="+mn-lt"/>
              </a:rPr>
              <a:t>Motorický kortex </a:t>
            </a:r>
          </a:p>
          <a:p>
            <a:pPr marL="503555" lvl="1" indent="-179705"/>
            <a:r>
              <a:rPr lang="cs-CZ">
                <a:ea typeface="+mn-lt"/>
                <a:cs typeface="+mn-lt"/>
              </a:rPr>
              <a:t>Orbitofrontální, prefrontální a parietální kortex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943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58AB04-D056-4F75-81AB-0207EF567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13237F-ACAA-428A-8620-C754A6B626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Rizika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B57728-C762-4958-8453-EB954C88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Rizika a prognóza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D8D890-61F8-4465-92FB-4EC6CDBCB63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Prognóza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15EB63-AC6E-48D4-B8BA-7DF70AA8059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dirty="0">
                <a:ea typeface="+mn-lt"/>
                <a:cs typeface="+mn-lt"/>
              </a:rPr>
              <a:t>Závažný psychiatrický syndrom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Ohrožení vyplývající z dlouhé imobility nebo z neadekvátního, někdy i útočného chování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Rizika vyplývající z restrikce příjmu stravy a tekutin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dirty="0">
                <a:ea typeface="+mn-lt"/>
                <a:cs typeface="+mn-lt"/>
              </a:rPr>
              <a:t>Vyšší riziko rozvoje </a:t>
            </a:r>
            <a:r>
              <a:rPr lang="cs-CZ" sz="1800" dirty="0" err="1">
                <a:ea typeface="+mn-lt"/>
                <a:cs typeface="+mn-lt"/>
              </a:rPr>
              <a:t>neuroleptického</a:t>
            </a:r>
            <a:r>
              <a:rPr lang="cs-CZ" sz="1800" dirty="0">
                <a:ea typeface="+mn-lt"/>
                <a:cs typeface="+mn-lt"/>
              </a:rPr>
              <a:t> maligního syndromu → nebezpečná jsou zejména antipsychotika se silným D2 antagonismem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endParaRPr lang="cs-CZ" sz="1800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22F613D-113E-4DF1-94E7-6783A8E7FC5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>
                <a:ea typeface="+mn-lt"/>
                <a:cs typeface="+mn-lt"/>
              </a:rPr>
              <a:t>Zvyšuje riziko předčasné smrti včetně suicidia až 60-násobně. </a:t>
            </a:r>
            <a:endParaRPr lang="cs-CZ">
              <a:ea typeface="+mn-lt"/>
              <a:cs typeface="+mn-lt"/>
            </a:endParaRPr>
          </a:p>
          <a:p>
            <a:pPr marL="251460" indent="-179705"/>
            <a:r>
              <a:rPr lang="cs-CZ" sz="1800">
                <a:ea typeface="+mn-lt"/>
                <a:cs typeface="+mn-lt"/>
              </a:rPr>
              <a:t>Bývá nedostatečně diagnostikovaná a tudíž neadekvátně léčená </a:t>
            </a:r>
            <a:endParaRPr lang="cs-CZ">
              <a:ea typeface="+mn-lt"/>
              <a:cs typeface="+mn-lt"/>
            </a:endParaRPr>
          </a:p>
          <a:p>
            <a:pPr marL="251460" indent="-179705"/>
            <a:r>
              <a:rPr lang="cs-CZ" sz="1800">
                <a:ea typeface="+mn-lt"/>
                <a:cs typeface="+mn-lt"/>
              </a:rPr>
              <a:t>Včasná diagnostika + včasná adekvátní léčba = dobrá prognóza </a:t>
            </a:r>
            <a:endParaRPr lang="cs-CZ">
              <a:cs typeface="Arial"/>
            </a:endParaRPr>
          </a:p>
          <a:p>
            <a:pPr marL="251460" indent="-179705"/>
            <a:endParaRPr lang="cs-CZ"/>
          </a:p>
          <a:p>
            <a:pPr marL="251460" indent="-179705">
              <a:lnSpc>
                <a:spcPct val="100000"/>
              </a:lnSpc>
              <a:spcBef>
                <a:spcPts val="567"/>
              </a:spcBef>
              <a:buFont typeface="Muni,Sans-Serif" panose="020B0604020202020204" pitchFamily="34" charset="0"/>
              <a:buChar char="—"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204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49C39D-C3B1-4F03-B68F-72DBEEDBF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7D37B5-C584-4A72-B5F1-A56E4CF1B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Produktivní katatonie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9347AA-DA40-419D-BFD1-BED15BF8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Diferenciální diagnostika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4C7FC-EB91-4D99-BF5B-9C58F58A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 dirty="0">
                <a:cs typeface="Arial"/>
              </a:rPr>
              <a:t>Psychiatrické poruchy</a:t>
            </a:r>
          </a:p>
          <a:p>
            <a:pPr marL="503555" lvl="1" indent="-179705"/>
            <a:r>
              <a:rPr lang="cs-CZ" sz="1600" dirty="0">
                <a:cs typeface="Arial"/>
              </a:rPr>
              <a:t>Neklid a agitovanost v rámci jiných duševních poruch</a:t>
            </a:r>
            <a:endParaRPr lang="en-US" sz="1600">
              <a:cs typeface="Arial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Nezvládnutý afekt a afektivní raptus v rámci jiných duševních poruch</a:t>
            </a:r>
            <a:endParaRPr lang="en-US" sz="160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Hyperaktivní</a:t>
            </a:r>
            <a:r>
              <a:rPr lang="cs-CZ" sz="1600" dirty="0">
                <a:cs typeface="Arial"/>
              </a:rPr>
              <a:t> delirium</a:t>
            </a:r>
            <a:endParaRPr lang="en-US" sz="160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Dezorganizace chování v rámci psychóz </a:t>
            </a:r>
            <a:endParaRPr lang="cs-CZ" sz="1600" dirty="0">
              <a:cs typeface="Arial"/>
            </a:endParaRPr>
          </a:p>
          <a:p>
            <a:pPr marL="251460" indent="-179705"/>
            <a:r>
              <a:rPr lang="cs-CZ" sz="1800" b="1" dirty="0">
                <a:cs typeface="Arial"/>
              </a:rPr>
              <a:t>Intoxikace psychoaktivními látkami</a:t>
            </a:r>
          </a:p>
          <a:p>
            <a:pPr marL="251460" indent="-179705"/>
            <a:r>
              <a:rPr lang="cs-CZ" sz="1800" b="1" dirty="0">
                <a:cs typeface="Arial"/>
              </a:rPr>
              <a:t>Neurologické poruchy</a:t>
            </a:r>
            <a:endParaRPr lang="en-US" sz="1800" b="1">
              <a:cs typeface="Arial"/>
            </a:endParaRPr>
          </a:p>
          <a:p>
            <a:pPr marL="503555" lvl="1" indent="-179705"/>
            <a:r>
              <a:rPr lang="cs-CZ" sz="1600" dirty="0">
                <a:cs typeface="Arial"/>
              </a:rPr>
              <a:t>Epileptické paroxysmy</a:t>
            </a:r>
            <a:endParaRPr lang="en-US" sz="1600">
              <a:cs typeface="Arial"/>
            </a:endParaRPr>
          </a:p>
          <a:p>
            <a:pPr marL="503555" lvl="1" indent="-179705"/>
            <a:r>
              <a:rPr lang="cs-CZ" sz="1600" dirty="0" err="1">
                <a:cs typeface="Arial"/>
              </a:rPr>
              <a:t>Extrapyramidové</a:t>
            </a:r>
            <a:r>
              <a:rPr lang="cs-CZ" sz="1600" dirty="0">
                <a:cs typeface="Arial"/>
              </a:rPr>
              <a:t> příznaky z různých příčin</a:t>
            </a:r>
            <a:endParaRPr lang="en-US" sz="1600">
              <a:ea typeface="+mn-lt"/>
              <a:cs typeface="+mn-lt"/>
            </a:endParaRPr>
          </a:p>
          <a:p>
            <a:pPr marL="251460" indent="-179705"/>
            <a:r>
              <a:rPr lang="cs-CZ" sz="1800" b="1" dirty="0">
                <a:cs typeface="Arial"/>
              </a:rPr>
              <a:t>Neuropsychiatrické poruchy</a:t>
            </a:r>
            <a:endParaRPr lang="en-US" sz="1800" b="1">
              <a:cs typeface="Arial"/>
            </a:endParaRPr>
          </a:p>
          <a:p>
            <a:pPr marL="503555" lvl="1" indent="-179705"/>
            <a:r>
              <a:rPr lang="cs-CZ" sz="1600" dirty="0">
                <a:cs typeface="Arial"/>
              </a:rPr>
              <a:t>Mimovolní pohyby a tiky</a:t>
            </a:r>
            <a:endParaRPr lang="en-US" sz="1600">
              <a:ea typeface="+mn-lt"/>
              <a:cs typeface="+mn-lt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6601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8317CF-5009-49DD-9BFC-253F4CDF1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63F746-B318-4224-926F-AE3166DF0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Neproduktivní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5A6B2C-0742-4BDE-9584-9302E2EA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Diferenciální diagnostika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64E172-B839-4401-9736-E9726EB6086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>
              <a:cs typeface="Arial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8C3976-BE09-480C-A4EA-8A713D8989C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 dirty="0">
                <a:ea typeface="+mn-lt"/>
                <a:cs typeface="+mn-lt"/>
              </a:rPr>
              <a:t>Poruchy vědomí</a:t>
            </a:r>
            <a:endParaRPr lang="en-US" sz="1800" b="1" dirty="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Kvantitativní poruchy vědomí</a:t>
            </a:r>
          </a:p>
          <a:p>
            <a:pPr marL="503555" lvl="1" indent="-179705"/>
            <a:r>
              <a:rPr lang="cs-CZ" sz="1600" dirty="0" err="1">
                <a:ea typeface="+mn-lt"/>
                <a:cs typeface="+mn-lt"/>
              </a:rPr>
              <a:t>Hypoaktivní</a:t>
            </a:r>
            <a:r>
              <a:rPr lang="cs-CZ" sz="1600" dirty="0">
                <a:ea typeface="+mn-lt"/>
                <a:cs typeface="+mn-lt"/>
              </a:rPr>
              <a:t> delirium</a:t>
            </a:r>
          </a:p>
          <a:p>
            <a:pPr marL="251460" indent="-179705"/>
            <a:r>
              <a:rPr lang="cs-CZ" sz="1800" b="1" dirty="0">
                <a:ea typeface="+mn-lt"/>
                <a:cs typeface="+mn-lt"/>
              </a:rPr>
              <a:t>Závažné stavy</a:t>
            </a:r>
            <a:endParaRPr lang="cs-CZ" b="1">
              <a:ea typeface="+mn-lt"/>
              <a:cs typeface="+mn-lt"/>
            </a:endParaRPr>
          </a:p>
          <a:p>
            <a:pPr marL="503555" lvl="1" indent="-179705"/>
            <a:r>
              <a:rPr lang="cs-CZ" sz="1600" dirty="0" err="1">
                <a:ea typeface="+mn-lt"/>
                <a:cs typeface="+mn-lt"/>
              </a:rPr>
              <a:t>Locked</a:t>
            </a:r>
            <a:r>
              <a:rPr lang="cs-CZ" sz="1600" dirty="0">
                <a:ea typeface="+mn-lt"/>
                <a:cs typeface="+mn-lt"/>
              </a:rPr>
              <a:t>-in syndrom </a:t>
            </a: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Vegetativní stav</a:t>
            </a:r>
          </a:p>
          <a:p>
            <a:pPr marL="503555" lvl="1" indent="-179705"/>
            <a:r>
              <a:rPr lang="cs-CZ" sz="1600" dirty="0">
                <a:cs typeface="Arial"/>
              </a:rPr>
              <a:t>Akinetický mutismus (postižení frontálních laloků)</a:t>
            </a:r>
          </a:p>
          <a:p>
            <a:pPr marL="251460" indent="-179705"/>
            <a:r>
              <a:rPr lang="cs-CZ" sz="1800" b="1" dirty="0">
                <a:ea typeface="+mn-lt"/>
                <a:cs typeface="+mn-lt"/>
              </a:rPr>
              <a:t>Příznaky neurologických poruch </a:t>
            </a:r>
            <a:endParaRPr lang="en-US" b="1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Kataplexie u narkolepsie </a:t>
            </a: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Epileptické paroxysmy </a:t>
            </a:r>
            <a:endParaRPr lang="en-US" sz="160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Parkinsonský syndrom </a:t>
            </a:r>
            <a:endParaRPr lang="en-US" sz="1600">
              <a:ea typeface="+mn-lt"/>
              <a:cs typeface="+mn-lt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Parézy </a:t>
            </a:r>
            <a:endParaRPr lang="cs-CZ" sz="1600">
              <a:cs typeface="Arial"/>
            </a:endParaRPr>
          </a:p>
          <a:p>
            <a:pPr marL="251460" indent="-179705"/>
            <a:endParaRPr lang="cs-CZ" sz="1800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05C5945-7585-4EF6-9A8B-DDDB4DB0A4B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 dirty="0">
                <a:ea typeface="+mn-lt"/>
                <a:cs typeface="+mn-lt"/>
              </a:rPr>
              <a:t>Příznaky neuropsychiatrických poruch</a:t>
            </a:r>
            <a:endParaRPr lang="en-US" sz="1800" dirty="0">
              <a:ea typeface="+mn-lt"/>
              <a:cs typeface="+mn-lt"/>
            </a:endParaRPr>
          </a:p>
          <a:p>
            <a:pPr marL="503555" lvl="1" indent="-179705"/>
            <a:r>
              <a:rPr lang="cs-CZ" sz="1800" dirty="0">
                <a:ea typeface="+mn-lt"/>
                <a:cs typeface="+mn-lt"/>
              </a:rPr>
              <a:t>Funkční neurologické poruchy (</a:t>
            </a:r>
            <a:r>
              <a:rPr lang="cs-CZ" sz="1800" dirty="0" err="1">
                <a:ea typeface="+mn-lt"/>
                <a:cs typeface="+mn-lt"/>
              </a:rPr>
              <a:t>disociativní</a:t>
            </a:r>
            <a:r>
              <a:rPr lang="cs-CZ" sz="1800" dirty="0">
                <a:ea typeface="+mn-lt"/>
                <a:cs typeface="+mn-lt"/>
              </a:rPr>
              <a:t> a konverzní stavy)</a:t>
            </a:r>
            <a:endParaRPr lang="en-US" sz="1800" dirty="0">
              <a:ea typeface="+mn-lt"/>
              <a:cs typeface="+mn-lt"/>
            </a:endParaRPr>
          </a:p>
          <a:p>
            <a:pPr marL="251460" indent="-179705"/>
            <a:r>
              <a:rPr lang="cs-CZ" sz="1800" b="1" dirty="0">
                <a:ea typeface="+mn-lt"/>
                <a:cs typeface="+mn-lt"/>
              </a:rPr>
              <a:t>Příznaky psychiatrických poruch</a:t>
            </a:r>
            <a:endParaRPr lang="cs-CZ" dirty="0"/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Negativismus z jiných příčin</a:t>
            </a: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Odmítání stravy a tekutin z jiných příčin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ea typeface="+mn-lt"/>
                <a:cs typeface="+mn-lt"/>
              </a:rPr>
              <a:t>Selektivní mutismus</a:t>
            </a:r>
          </a:p>
          <a:p>
            <a:pPr marL="503555" lvl="1" indent="-179705"/>
            <a:r>
              <a:rPr lang="cs-CZ" sz="1600" dirty="0" err="1">
                <a:ea typeface="+mn-lt"/>
                <a:cs typeface="+mn-lt"/>
              </a:rPr>
              <a:t>Aphrasia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voluntaria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1333948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F4236F-6E7D-47E1-B76B-A1B7AD6BC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953E44-5BF2-4CEE-9701-F427157530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Závažné podobné / překrývající se syndromy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58109-5B9B-4A69-BDC8-88819C0A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Katatonie: Diferenciální diagnostika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B6D6A8-787A-4E52-8A05-6535EC559DF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800E15-4518-4B8D-94C9-9FAB6E83DA5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ea typeface="+mn-lt"/>
                <a:cs typeface="+mn-lt"/>
              </a:rPr>
              <a:t>Serotoninový syndrom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Maligní hypertermie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Maligní </a:t>
            </a:r>
            <a:r>
              <a:rPr lang="cs-CZ" sz="2400" dirty="0" err="1">
                <a:ea typeface="+mn-lt"/>
                <a:cs typeface="+mn-lt"/>
              </a:rPr>
              <a:t>neuroleptický</a:t>
            </a:r>
            <a:r>
              <a:rPr lang="cs-CZ" sz="2400" dirty="0">
                <a:ea typeface="+mn-lt"/>
                <a:cs typeface="+mn-lt"/>
              </a:rPr>
              <a:t> syndrom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r>
              <a:rPr lang="cs-CZ" sz="2400" dirty="0" err="1">
                <a:ea typeface="+mn-lt"/>
                <a:cs typeface="+mn-lt"/>
              </a:rPr>
              <a:t>Deliriozní</a:t>
            </a:r>
            <a:r>
              <a:rPr lang="cs-CZ" sz="2400" dirty="0">
                <a:ea typeface="+mn-lt"/>
                <a:cs typeface="+mn-lt"/>
              </a:rPr>
              <a:t> "Bellova" mánie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F6E0C13-91FA-4B44-B900-7E2FC8F9ECD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595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F4236F-6E7D-47E1-B76B-A1B7AD6BC1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953E44-5BF2-4CEE-9701-F427157530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Závažné podobné / překrývající se syndromy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58109-5B9B-4A69-BDC8-88819C0A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Katatonie: Diferenciální diagnostika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B6D6A8-787A-4E52-8A05-6535EC559DF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800E15-4518-4B8D-94C9-9FAB6E83DA5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ea typeface="+mn-lt"/>
                <a:cs typeface="+mn-lt"/>
              </a:rPr>
              <a:t>Serotoninový syndrom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Maligní hypertermie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r>
              <a:rPr lang="cs-CZ" sz="2400" dirty="0">
                <a:ea typeface="+mn-lt"/>
                <a:cs typeface="+mn-lt"/>
              </a:rPr>
              <a:t>Maligní </a:t>
            </a:r>
            <a:r>
              <a:rPr lang="cs-CZ" sz="2400" dirty="0" err="1">
                <a:ea typeface="+mn-lt"/>
                <a:cs typeface="+mn-lt"/>
              </a:rPr>
              <a:t>neuroleptický</a:t>
            </a:r>
            <a:r>
              <a:rPr lang="cs-CZ" sz="2400" dirty="0">
                <a:ea typeface="+mn-lt"/>
                <a:cs typeface="+mn-lt"/>
              </a:rPr>
              <a:t> syndrom</a:t>
            </a:r>
            <a:endParaRPr lang="en-US" sz="2400">
              <a:ea typeface="+mn-lt"/>
              <a:cs typeface="+mn-lt"/>
            </a:endParaRPr>
          </a:p>
          <a:p>
            <a:pPr marL="251460" indent="-179705"/>
            <a:r>
              <a:rPr lang="cs-CZ" sz="2400" b="1" dirty="0" err="1">
                <a:solidFill>
                  <a:srgbClr val="FF0000"/>
                </a:solidFill>
                <a:ea typeface="+mn-lt"/>
                <a:cs typeface="+mn-lt"/>
              </a:rPr>
              <a:t>Deliriozní</a:t>
            </a:r>
            <a:r>
              <a:rPr lang="cs-CZ" sz="2400" b="1" dirty="0">
                <a:solidFill>
                  <a:srgbClr val="FF0000"/>
                </a:solidFill>
                <a:ea typeface="+mn-lt"/>
                <a:cs typeface="+mn-lt"/>
              </a:rPr>
              <a:t> "Bellova" mánie</a:t>
            </a:r>
            <a:endParaRPr lang="en-US" sz="2400" b="1">
              <a:solidFill>
                <a:srgbClr val="FF0000"/>
              </a:solidFill>
              <a:ea typeface="+mn-lt"/>
              <a:cs typeface="+mn-lt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F6E0C13-91FA-4B44-B900-7E2FC8F9ECD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 dirty="0">
                <a:cs typeface="Arial"/>
              </a:rPr>
              <a:t>Příznaky</a:t>
            </a:r>
          </a:p>
          <a:p>
            <a:pPr marL="503555" lvl="1" indent="-179705"/>
            <a:r>
              <a:rPr lang="cs-CZ" sz="1600" dirty="0">
                <a:cs typeface="Arial"/>
              </a:rPr>
              <a:t>Mánie s psychotickými příznaky</a:t>
            </a:r>
          </a:p>
          <a:p>
            <a:pPr marL="503555" lvl="1" indent="-179705"/>
            <a:r>
              <a:rPr lang="cs-CZ" sz="1600" dirty="0">
                <a:cs typeface="Arial"/>
              </a:rPr>
              <a:t>Hyperaktivní delirium</a:t>
            </a:r>
          </a:p>
          <a:p>
            <a:pPr marL="503555" lvl="1" indent="-179705"/>
            <a:r>
              <a:rPr lang="cs-CZ" sz="1600" dirty="0" err="1">
                <a:cs typeface="Arial"/>
              </a:rPr>
              <a:t>Katatonní</a:t>
            </a:r>
            <a:r>
              <a:rPr lang="cs-CZ" sz="1600" dirty="0">
                <a:cs typeface="Arial"/>
              </a:rPr>
              <a:t> příznaky vč. vegetativní instability</a:t>
            </a:r>
          </a:p>
          <a:p>
            <a:pPr marL="503555" lvl="1" indent="-179705"/>
            <a:r>
              <a:rPr lang="cs-CZ" sz="1600" dirty="0">
                <a:cs typeface="Arial"/>
              </a:rPr>
              <a:t>Může vést k úmrtí!</a:t>
            </a:r>
          </a:p>
          <a:p>
            <a:pPr marL="251460" indent="-179705"/>
            <a:r>
              <a:rPr lang="cs-CZ" sz="1800" b="1" dirty="0">
                <a:cs typeface="Arial"/>
              </a:rPr>
              <a:t>Patofyziologie</a:t>
            </a:r>
          </a:p>
          <a:p>
            <a:pPr marL="503555" lvl="1" indent="-179705"/>
            <a:r>
              <a:rPr lang="cs-CZ" sz="1600" dirty="0" err="1">
                <a:cs typeface="Arial"/>
              </a:rPr>
              <a:t>Hypedopaminergní</a:t>
            </a:r>
            <a:r>
              <a:rPr lang="cs-CZ" sz="1600" dirty="0">
                <a:cs typeface="Arial"/>
              </a:rPr>
              <a:t> stav</a:t>
            </a:r>
          </a:p>
          <a:p>
            <a:pPr marL="251460" indent="-179705"/>
            <a:r>
              <a:rPr lang="cs-CZ" sz="1800" b="1" dirty="0">
                <a:cs typeface="Arial"/>
              </a:rPr>
              <a:t>Výskyt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600" dirty="0">
                <a:cs typeface="Arial"/>
              </a:rPr>
              <a:t>Intoxikace stimulancii / Odvykací stavy</a:t>
            </a:r>
          </a:p>
          <a:p>
            <a:pPr marL="503555" lvl="1" indent="-179705"/>
            <a:r>
              <a:rPr lang="cs-CZ" sz="1600" dirty="0">
                <a:cs typeface="Arial"/>
              </a:rPr>
              <a:t>Vysazení psychofarmak</a:t>
            </a:r>
          </a:p>
          <a:p>
            <a:pPr marL="503555" lvl="1" indent="-179705"/>
            <a:r>
              <a:rPr lang="cs-CZ" sz="1600" dirty="0">
                <a:cs typeface="Arial"/>
              </a:rPr>
              <a:t>Primárně psychiatrické poruchy</a:t>
            </a:r>
          </a:p>
          <a:p>
            <a:pPr marL="251460" indent="-179705"/>
            <a:r>
              <a:rPr lang="cs-CZ" sz="1800" b="1" dirty="0">
                <a:cs typeface="Arial"/>
              </a:rPr>
              <a:t>Terapie</a:t>
            </a:r>
          </a:p>
          <a:p>
            <a:pPr marL="503555" lvl="1" indent="-179705"/>
            <a:r>
              <a:rPr lang="cs-CZ" sz="1600" dirty="0">
                <a:cs typeface="Arial"/>
              </a:rPr>
              <a:t>Podobná jako u závažných katatonií nebo NMS</a:t>
            </a:r>
          </a:p>
        </p:txBody>
      </p:sp>
    </p:spTree>
    <p:extLst>
      <p:ext uri="{BB962C8B-B14F-4D97-AF65-F5344CB8AC3E}">
        <p14:creationId xmlns:p14="http://schemas.microsoft.com/office/powerpoint/2010/main" val="1652765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EA5F0-434B-443A-94DC-85D64A7AF3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Psychiatry - lecture (aVLPY9X1p)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012715-D225-45F8-BA3C-69FE6B002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/>
              <a:t>Základní principy</a:t>
            </a:r>
            <a:endParaRPr lang="cs-CZ">
              <a:cs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AC9B60-3582-4B46-8801-F36BC638E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/>
              <a:t>Katatonie: Vyšetření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95DE76B5-D3D0-42B9-99C6-3FD8C4E3F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2711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6245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9096CE-37CB-4707-B1F3-1A42951192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19D80E-0FB4-42A9-BDF3-42358F72C9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Vyšetření pacienta</a:t>
            </a:r>
            <a:endParaRPr lang="cs-CZ" dirty="0">
              <a:cs typeface="Arial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15563-4020-4638-93C2-79618B0C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Katatonie: Vyšetření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A28247-F34D-48CC-BD9C-3ACF9A92F1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Paraklinická vyšetření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3178EB-6ADA-4F24-A59A-B201261119B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>
                <a:ea typeface="+mn-lt"/>
                <a:cs typeface="+mn-lt"/>
              </a:rPr>
              <a:t>Anamnestické údaje</a:t>
            </a:r>
            <a:endParaRPr lang="cs-CZ" sz="1800" b="1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Má pacient anamnézu duševní poruchy?</a:t>
            </a: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Má pacient anamnézu jiných onemocnění?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Informace od třetích osob o rozvoji narušení psychomotoriky</a:t>
            </a:r>
            <a:endParaRPr lang="cs-CZ" sz="1600">
              <a:cs typeface="Arial"/>
            </a:endParaRPr>
          </a:p>
          <a:p>
            <a:pPr marL="251460" indent="-179705"/>
            <a:r>
              <a:rPr lang="cs-CZ" sz="1800" b="1">
                <a:ea typeface="+mn-lt"/>
                <a:cs typeface="+mn-lt"/>
              </a:rPr>
              <a:t>Vyšetření pacienta</a:t>
            </a:r>
            <a:endParaRPr lang="cs-CZ" sz="1800" b="1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Vitální funkce</a:t>
            </a: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Posoudit charakter narušení psychomotoriky – nevyskytují se i jiné příznaky?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Základní fyzikální vyšetření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Neurologické vyšetření</a:t>
            </a:r>
            <a:endParaRPr lang="cs-CZ" sz="160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2689A5B-C83A-413E-9016-35C8AAC0046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1800" b="1">
                <a:ea typeface="+mn-lt"/>
                <a:cs typeface="+mn-lt"/>
              </a:rPr>
              <a:t>Akutní setting</a:t>
            </a:r>
            <a:endParaRPr lang="cs-CZ" sz="1800" b="1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EKG</a:t>
            </a: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Krevní odběry (biochemický screening, krevní obraz, alkohol)</a:t>
            </a: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Vyšetření moči včetně toxikologie</a:t>
            </a:r>
            <a:endParaRPr lang="cs-CZ" sz="1400">
              <a:ea typeface="+mn-lt"/>
              <a:cs typeface="+mn-lt"/>
            </a:endParaRPr>
          </a:p>
          <a:p>
            <a:pPr marL="503555" lvl="1" indent="-179705">
              <a:buClr>
                <a:srgbClr val="0000DC"/>
              </a:buClr>
            </a:pPr>
            <a:r>
              <a:rPr lang="cs-CZ" sz="1600">
                <a:ea typeface="+mn-lt"/>
                <a:cs typeface="+mn-lt"/>
              </a:rPr>
              <a:t>Zobrazovací vyšetření mozku (CT)</a:t>
            </a:r>
            <a:endParaRPr lang="cs-CZ" sz="1600">
              <a:cs typeface="Arial"/>
            </a:endParaRPr>
          </a:p>
          <a:p>
            <a:pPr marL="251460" indent="-179705"/>
            <a:r>
              <a:rPr lang="cs-CZ" sz="1800" b="1">
                <a:ea typeface="+mn-lt"/>
                <a:cs typeface="+mn-lt"/>
              </a:rPr>
              <a:t>Další obvykle neakutně</a:t>
            </a: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Serologie a vyšetření autoprotilátek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EEG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MR mozku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Funkční vyšetření mozku (SPECT, PET-MR)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>
                <a:ea typeface="+mn-lt"/>
                <a:cs typeface="+mn-lt"/>
              </a:rPr>
              <a:t>Lumbální punkce</a:t>
            </a:r>
            <a:endParaRPr lang="cs-CZ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389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A3ECB5-FEE1-448D-8EE0-3CD4094636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CEB052-EF1D-468D-96B4-FDBB376AA2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Léčba katatonie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8168C9-30AF-4AFD-9CFE-DE17CB00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Terapie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5B2948F-F766-4C2A-A93A-5CD2EA37EC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>
                <a:cs typeface="Arial"/>
              </a:rPr>
              <a:t>Léčba psychiatrických poruch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8D3E3D-FD9D-44A2-AE12-8E0590B2420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 b="1">
                <a:cs typeface="Arial"/>
              </a:rPr>
              <a:t>GABA modulace</a:t>
            </a:r>
          </a:p>
          <a:p>
            <a:pPr marL="503555" lvl="1" indent="-179705"/>
            <a:r>
              <a:rPr lang="cs-CZ" sz="1800">
                <a:cs typeface="Arial"/>
              </a:rPr>
              <a:t>Benzodiazepiny (clonazepam, lorazepam)</a:t>
            </a:r>
          </a:p>
          <a:p>
            <a:pPr marL="503555" lvl="1" indent="-179705"/>
            <a:r>
              <a:rPr lang="cs-CZ" sz="1800">
                <a:cs typeface="Arial"/>
              </a:rPr>
              <a:t>Z-látky</a:t>
            </a:r>
          </a:p>
          <a:p>
            <a:pPr marL="251460" indent="-179705"/>
            <a:r>
              <a:rPr lang="cs-CZ" sz="2000" b="1">
                <a:cs typeface="Arial"/>
              </a:rPr>
              <a:t>Elektrokonvulzivní terapie</a:t>
            </a:r>
          </a:p>
          <a:p>
            <a:pPr marL="503555" indent="-179705"/>
            <a:r>
              <a:rPr lang="cs-CZ" sz="1800">
                <a:ea typeface="+mn-lt"/>
                <a:cs typeface="+mn-lt"/>
              </a:rPr>
              <a:t>Preference rychlého nástupu účinku (bitemporální umístění elektrod, brief-pulse, iniciální dávka metodou half-age)</a:t>
            </a:r>
            <a:endParaRPr lang="cs-CZ" sz="1800">
              <a:cs typeface="Arial"/>
            </a:endParaRP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Metoda volby u maligní katatonie</a:t>
            </a:r>
            <a:endParaRPr lang="cs-CZ" sz="1800">
              <a:cs typeface="Arial"/>
            </a:endParaRPr>
          </a:p>
          <a:p>
            <a:pPr marL="503555" lvl="1" indent="-179705"/>
            <a:r>
              <a:rPr lang="cs-CZ" sz="1800">
                <a:ea typeface="+mn-lt"/>
                <a:cs typeface="+mn-lt"/>
              </a:rPr>
              <a:t>Rychlý nástup účinku (někdy po 2 – 3 zákrocích)</a:t>
            </a:r>
            <a:endParaRPr lang="cs-CZ" sz="1800">
              <a:cs typeface="Arial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F389E32-8BCC-4062-AEA6-43DC7684FE9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000">
                <a:ea typeface="+mn-lt"/>
                <a:cs typeface="+mn-lt"/>
              </a:rPr>
              <a:t>Již v průběhu léčby katatonního syndromu je vhodné plánovat nebo i zahájit léčbu primární příčiny dle standardních postupů.</a:t>
            </a:r>
            <a:endParaRPr lang="cs-CZ" sz="2000">
              <a:cs typeface="Arial"/>
            </a:endParaRPr>
          </a:p>
          <a:p>
            <a:pPr marL="251460" indent="-179705"/>
            <a:r>
              <a:rPr lang="cs-CZ" sz="2000">
                <a:ea typeface="+mn-lt"/>
                <a:cs typeface="+mn-lt"/>
              </a:rPr>
              <a:t>Nutno zachovat bezpečnost s uvědoměním např. rizika rozvoje neuroleptického maligního syndromu.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17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9FE175-25E2-42D9-8BA5-855D941B7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A50803B-2173-49E6-A688-EFA6606A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Proces volního jednání</a:t>
            </a:r>
            <a:endParaRPr 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1B7B6681-4A55-407F-B460-940EA9C7DD45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2063058" y="1664621"/>
            <a:ext cx="2487418" cy="4139425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FB23BA-85A4-46B9-9553-5F4CBD073FD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Výsledek činnosti celé psychiky</a:t>
            </a:r>
          </a:p>
          <a:p>
            <a:pPr marL="251460" indent="-179705"/>
            <a:r>
              <a:rPr lang="cs-CZ" dirty="0">
                <a:cs typeface="Arial"/>
              </a:rPr>
              <a:t>Poruchou jednání se může projevit patologie jakékoliv jiné psychické modality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D3D05-F336-4673-A341-C3E1FE457270}"/>
              </a:ext>
            </a:extLst>
          </p:cNvPr>
          <p:cNvSpPr txBox="1"/>
          <p:nvPr/>
        </p:nvSpPr>
        <p:spPr>
          <a:xfrm>
            <a:off x="96644" y="566296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800" i="1" dirty="0">
                <a:latin typeface="+mn-lt"/>
              </a:rPr>
              <a:t>Janík a Dušek, 1987</a:t>
            </a:r>
            <a:endParaRPr lang="cs-CZ" sz="1800" i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09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Vůle a volní jednání je výsledkem činnosti celé psychiky a jejich poruchy mohou mít vazbu na poruchy jakékoliv psychické modality a tudíž se vyskytovat u řady psychiatrických poruch.</a:t>
            </a:r>
            <a:endParaRPr lang="cs-CZ" dirty="0"/>
          </a:p>
          <a:p>
            <a:pPr marL="251460" indent="-179705"/>
            <a:r>
              <a:rPr lang="cs-CZ"/>
              <a:t>Katatonie je závažný, potenciálně život ohrožující, etiologicky nespecifický syndrom zahrnující kvantitativní i kvalitativní poruchy psychomotoriky.</a:t>
            </a:r>
          </a:p>
          <a:p>
            <a:pPr marL="251460" indent="-179705"/>
            <a:r>
              <a:rPr lang="cs-CZ">
                <a:cs typeface="Arial"/>
              </a:rPr>
              <a:t>Léčba katatonního syndromu jsou GABA-ergní látky a případně ECT za současné léčby příčiny.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381D94-5F2D-4982-A4ED-017CE3B34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D472C-40A3-4D24-B333-F3C86505B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Psychiatrie - přednáška (VLPY9X1p)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41A5AB-6E9A-40A2-A121-A6BA47F7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vůle a volního jednání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FF9040-D153-4933-AF47-FDBC6562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97" y="1542840"/>
            <a:ext cx="7744290" cy="43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0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CD472C-40A3-4D24-B333-F3C86505B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Psychiatrie - přednáška (VLPY9X1p)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41A5AB-6E9A-40A2-A121-A6BA47F7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Poruchy vůle a volního jednání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4FF9040-D153-4933-AF47-FDBC6562B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97" y="1542848"/>
            <a:ext cx="7744290" cy="43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D0709-B5A1-4A9C-80A8-46286C982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Psychiatrie - přednáška (VLPY9X1p)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D46C6A6-6C7A-4F0D-8EF2-BD7A592F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Globální poruchy vůle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2D35A6-C168-439C-BF15-8B6A4B93AF57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>
                <a:cs typeface="Arial"/>
              </a:rPr>
              <a:t>Snížení kapacity k volnímu jednání</a:t>
            </a:r>
          </a:p>
          <a:p>
            <a:pPr marL="503555" lvl="1" indent="-179705"/>
            <a:r>
              <a:rPr lang="cs-CZ">
                <a:cs typeface="Arial"/>
              </a:rPr>
              <a:t>Hypobulie </a:t>
            </a:r>
            <a:r>
              <a:rPr lang="cs-CZ">
                <a:ea typeface="+mn-lt"/>
                <a:cs typeface="+mn-lt"/>
              </a:rPr>
              <a:t>→ Abulie → Apatie</a:t>
            </a:r>
          </a:p>
          <a:p>
            <a:pPr marL="251460" indent="-179705"/>
            <a:r>
              <a:rPr lang="cs-CZ" sz="2400" dirty="0">
                <a:cs typeface="Arial"/>
              </a:rPr>
              <a:t>Zvýšení kapacity k volnímu jednání</a:t>
            </a:r>
          </a:p>
          <a:p>
            <a:pPr marL="503555" lvl="1" indent="-179705"/>
            <a:r>
              <a:rPr lang="cs-CZ" err="1">
                <a:cs typeface="Arial"/>
              </a:rPr>
              <a:t>Hyperbulie</a:t>
            </a:r>
            <a:endParaRPr lang="cs-CZ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F29DB4-F1C6-4F63-8F00-60887D79CEE9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7239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58</TotalTime>
  <Words>2772</Words>
  <Application>Microsoft Office PowerPoint</Application>
  <PresentationFormat>Širokoúhlá obrazovka</PresentationFormat>
  <Paragraphs>760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Muni,Sans-Serif</vt:lpstr>
      <vt:lpstr>Tahoma</vt:lpstr>
      <vt:lpstr>Wingdings</vt:lpstr>
      <vt:lpstr>Prezentace_MU_CZ</vt:lpstr>
      <vt:lpstr>Poruchy vůle a volního jednání</vt:lpstr>
      <vt:lpstr>Výstupy z učení</vt:lpstr>
      <vt:lpstr>Obsah přednášky</vt:lpstr>
      <vt:lpstr>Vůle a volní jednání</vt:lpstr>
      <vt:lpstr>Proces volního jednání</vt:lpstr>
      <vt:lpstr>Proces volního jednání</vt:lpstr>
      <vt:lpstr>Poruchy vůle a volního jednání</vt:lpstr>
      <vt:lpstr>Poruchy vůle a volního jednání</vt:lpstr>
      <vt:lpstr>Globální poruchy vůle</vt:lpstr>
      <vt:lpstr>Globální poruchy vůle</vt:lpstr>
      <vt:lpstr>Globální poruchy vůle</vt:lpstr>
      <vt:lpstr>Poruchy vůle a volního jednání</vt:lpstr>
      <vt:lpstr>Poruchy složek volního procesu</vt:lpstr>
      <vt:lpstr>Poruchy složek volního procesu</vt:lpstr>
      <vt:lpstr>Poruchy složek volního procesu</vt:lpstr>
      <vt:lpstr>Poruchy složek volního procesu</vt:lpstr>
      <vt:lpstr>Poruchy složek volního procesu</vt:lpstr>
      <vt:lpstr>Poruchy složek volního procesu</vt:lpstr>
      <vt:lpstr>Poruchy vůle a volního jednání</vt:lpstr>
      <vt:lpstr>Patologicky zaměřené jednání</vt:lpstr>
      <vt:lpstr>Patologicky zaměřené jednání</vt:lpstr>
      <vt:lpstr>Patologicky zaměřené jednání</vt:lpstr>
      <vt:lpstr>Patologicky zaměřené jednání</vt:lpstr>
      <vt:lpstr>Patologicky zaměřené jednání</vt:lpstr>
      <vt:lpstr>Nutkavé stavy</vt:lpstr>
      <vt:lpstr>Poruchy vůle a volního jednání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Poruchy psychomotoriky</vt:lpstr>
      <vt:lpstr>Katatonie</vt:lpstr>
      <vt:lpstr>Katatonie: Definice</vt:lpstr>
      <vt:lpstr>Katatonie: Příznaky</vt:lpstr>
      <vt:lpstr>Katatonie: Příznaky</vt:lpstr>
      <vt:lpstr>Maligní "Stauderova" katatonie</vt:lpstr>
      <vt:lpstr>Katatonie: Četnost</vt:lpstr>
      <vt:lpstr>Katatonie: Výskyt</vt:lpstr>
      <vt:lpstr>Katatonie: Příčiny</vt:lpstr>
      <vt:lpstr>Katatonie: Rizika a prognóza</vt:lpstr>
      <vt:lpstr>Katatonie: Diferenciální diagnostika</vt:lpstr>
      <vt:lpstr>Katatonie: Diferenciální diagnostika</vt:lpstr>
      <vt:lpstr>Katatonie: Diferenciální diagnostika</vt:lpstr>
      <vt:lpstr>Katatonie: Diferenciální diagnostika</vt:lpstr>
      <vt:lpstr>Katatonie: Vyšetření</vt:lpstr>
      <vt:lpstr>Katatonie: Vyšetření</vt:lpstr>
      <vt:lpstr>Terapie</vt:lpstr>
      <vt:lpstr>Take home message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Pazderová Jana</cp:lastModifiedBy>
  <cp:revision>2629</cp:revision>
  <cp:lastPrinted>1601-01-01T00:00:00Z</cp:lastPrinted>
  <dcterms:created xsi:type="dcterms:W3CDTF">2020-08-24T06:00:57Z</dcterms:created>
  <dcterms:modified xsi:type="dcterms:W3CDTF">2022-09-14T09:30:17Z</dcterms:modified>
</cp:coreProperties>
</file>