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74" r:id="rId2"/>
    <p:sldId id="269" r:id="rId3"/>
    <p:sldId id="282" r:id="rId4"/>
    <p:sldId id="283" r:id="rId5"/>
    <p:sldId id="284" r:id="rId6"/>
    <p:sldId id="278" r:id="rId7"/>
    <p:sldId id="285" r:id="rId8"/>
    <p:sldId id="280" r:id="rId9"/>
    <p:sldId id="281" r:id="rId10"/>
    <p:sldId id="273" r:id="rId11"/>
    <p:sldId id="272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60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emotivity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Křenek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Psychiatrie </a:t>
            </a:r>
            <a:r>
              <a:rPr lang="pt-BR" dirty="0" smtClean="0"/>
              <a:t>- </a:t>
            </a:r>
            <a:r>
              <a:rPr lang="pt-BR" dirty="0"/>
              <a:t>cvičení </a:t>
            </a:r>
            <a:r>
              <a:rPr lang="pt-BR" dirty="0" smtClean="0"/>
              <a:t>(</a:t>
            </a:r>
            <a:r>
              <a:rPr lang="cs-CZ" altLang="cs-CZ" dirty="0" smtClean="0"/>
              <a:t>VLPY9X1c)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Poruchy emotivity jsou komplikované, jsou však důležitým diagnostickým vodítkem, protože jsou jednou z prvních věcí, které na pacientovi vidíme.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</a:t>
            </a:r>
            <a:r>
              <a:rPr lang="cs-CZ" dirty="0" smtClean="0"/>
              <a:t>získá představu o tom, jakým způsobem mohou být </a:t>
            </a:r>
            <a:r>
              <a:rPr lang="cs-CZ" dirty="0"/>
              <a:t>emoce narušeny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Student si začne utvářet představu o tom, jaký </a:t>
            </a:r>
            <a:r>
              <a:rPr lang="cs-CZ" dirty="0"/>
              <a:t>význam má </a:t>
            </a:r>
            <a:r>
              <a:rPr lang="cs-CZ" dirty="0" smtClean="0"/>
              <a:t>narušení </a:t>
            </a:r>
            <a:r>
              <a:rPr lang="cs-CZ" dirty="0"/>
              <a:t>emocí </a:t>
            </a:r>
            <a:r>
              <a:rPr lang="cs-CZ" dirty="0" smtClean="0"/>
              <a:t>pro stanovení psychiatrické diagnózy.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Poruchy emotivity - úvod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Emoce </a:t>
            </a:r>
            <a:r>
              <a:rPr lang="cs-CZ" dirty="0">
                <a:solidFill>
                  <a:srgbClr val="000000"/>
                </a:solidFill>
              </a:rPr>
              <a:t>jsou psychické jevy s hodnotícím významem vyjadřující subjektivní vztah člověka k jeho vlastním projevům i k jevům a situacím z jeho okolí.</a:t>
            </a:r>
          </a:p>
          <a:p>
            <a:r>
              <a:rPr lang="cs-CZ" sz="2800" b="1" dirty="0" smtClean="0">
                <a:solidFill>
                  <a:srgbClr val="000000"/>
                </a:solidFill>
              </a:rPr>
              <a:t>Afektivita</a:t>
            </a:r>
            <a:r>
              <a:rPr lang="cs-CZ" sz="2800" dirty="0" smtClean="0">
                <a:solidFill>
                  <a:srgbClr val="000000"/>
                </a:solidFill>
              </a:rPr>
              <a:t> </a:t>
            </a:r>
            <a:r>
              <a:rPr lang="cs-CZ" sz="2800" dirty="0">
                <a:solidFill>
                  <a:srgbClr val="000000"/>
                </a:solidFill>
              </a:rPr>
              <a:t>je souhrn individuálně specifických vnějších emočních </a:t>
            </a:r>
            <a:r>
              <a:rPr lang="cs-CZ" sz="2800" dirty="0" smtClean="0">
                <a:solidFill>
                  <a:srgbClr val="000000"/>
                </a:solidFill>
              </a:rPr>
              <a:t>projevů.</a:t>
            </a:r>
          </a:p>
          <a:p>
            <a:r>
              <a:rPr lang="cs-CZ" sz="2800" b="1" dirty="0" smtClean="0">
                <a:solidFill>
                  <a:srgbClr val="000000"/>
                </a:solidFill>
              </a:rPr>
              <a:t>Emotivita</a:t>
            </a:r>
            <a:r>
              <a:rPr lang="cs-CZ" sz="2800" dirty="0" smtClean="0">
                <a:solidFill>
                  <a:srgbClr val="000000"/>
                </a:solidFill>
              </a:rPr>
              <a:t> </a:t>
            </a:r>
            <a:r>
              <a:rPr lang="cs-CZ" sz="2800" dirty="0">
                <a:solidFill>
                  <a:srgbClr val="000000"/>
                </a:solidFill>
              </a:rPr>
              <a:t>je dlouhodobá emoční charakteristika jedince</a:t>
            </a:r>
            <a:r>
              <a:rPr lang="cs-CZ" sz="2800" dirty="0" smtClean="0">
                <a:solidFill>
                  <a:srgbClr val="000000"/>
                </a:solidFill>
              </a:rPr>
              <a:t>.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38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000000"/>
                </a:solidFill>
              </a:rPr>
              <a:t>Charakteristické rysy emocí: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Poruchy emotivity - úvod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000000"/>
                </a:solidFill>
              </a:rPr>
              <a:t>Rozdělení emocí:</a:t>
            </a:r>
            <a:endParaRPr lang="cs-CZ" i="1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1800" i="1" dirty="0" smtClean="0">
                <a:solidFill>
                  <a:srgbClr val="000000"/>
                </a:solidFill>
              </a:rPr>
              <a:t>subjektivnost</a:t>
            </a:r>
          </a:p>
          <a:p>
            <a:pPr>
              <a:lnSpc>
                <a:spcPct val="150000"/>
              </a:lnSpc>
            </a:pPr>
            <a:r>
              <a:rPr lang="cs-CZ" sz="1800" i="1" dirty="0">
                <a:solidFill>
                  <a:srgbClr val="000000"/>
                </a:solidFill>
              </a:rPr>
              <a:t>p</a:t>
            </a:r>
            <a:r>
              <a:rPr lang="cs-CZ" sz="1800" i="1" dirty="0" smtClean="0">
                <a:solidFill>
                  <a:srgbClr val="000000"/>
                </a:solidFill>
              </a:rPr>
              <a:t>olarita</a:t>
            </a:r>
          </a:p>
          <a:p>
            <a:pPr>
              <a:lnSpc>
                <a:spcPct val="150000"/>
              </a:lnSpc>
            </a:pPr>
            <a:r>
              <a:rPr lang="cs-CZ" sz="1800" i="1" dirty="0">
                <a:solidFill>
                  <a:srgbClr val="000000"/>
                </a:solidFill>
              </a:rPr>
              <a:t>a</a:t>
            </a:r>
            <a:r>
              <a:rPr lang="cs-CZ" sz="1800" i="1" dirty="0" smtClean="0">
                <a:solidFill>
                  <a:srgbClr val="000000"/>
                </a:solidFill>
              </a:rPr>
              <a:t>ktuálnost</a:t>
            </a:r>
          </a:p>
          <a:p>
            <a:pPr>
              <a:lnSpc>
                <a:spcPct val="150000"/>
              </a:lnSpc>
            </a:pPr>
            <a:r>
              <a:rPr lang="cs-CZ" sz="1800" i="1" dirty="0">
                <a:solidFill>
                  <a:srgbClr val="000000"/>
                </a:solidFill>
              </a:rPr>
              <a:t>d</a:t>
            </a:r>
            <a:r>
              <a:rPr lang="cs-CZ" sz="1800" i="1" dirty="0" smtClean="0">
                <a:solidFill>
                  <a:srgbClr val="000000"/>
                </a:solidFill>
              </a:rPr>
              <a:t>ynamičnost</a:t>
            </a:r>
          </a:p>
          <a:p>
            <a:pPr>
              <a:lnSpc>
                <a:spcPct val="150000"/>
              </a:lnSpc>
            </a:pPr>
            <a:r>
              <a:rPr lang="cs-CZ" sz="1800" i="1" dirty="0" smtClean="0">
                <a:solidFill>
                  <a:srgbClr val="000000"/>
                </a:solidFill>
              </a:rPr>
              <a:t>asociativnost</a:t>
            </a:r>
            <a:endParaRPr lang="cs-CZ" sz="1800" i="1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800" i="1" dirty="0" smtClean="0">
                <a:solidFill>
                  <a:srgbClr val="000000"/>
                </a:solidFill>
              </a:rPr>
              <a:t>iradiace</a:t>
            </a:r>
          </a:p>
          <a:p>
            <a:pPr>
              <a:lnSpc>
                <a:spcPct val="150000"/>
              </a:lnSpc>
            </a:pPr>
            <a:r>
              <a:rPr lang="cs-CZ" sz="1800" i="1" dirty="0" smtClean="0">
                <a:solidFill>
                  <a:srgbClr val="000000"/>
                </a:solidFill>
              </a:rPr>
              <a:t>přesun emocí</a:t>
            </a:r>
          </a:p>
          <a:p>
            <a:pPr>
              <a:lnSpc>
                <a:spcPct val="150000"/>
              </a:lnSpc>
            </a:pPr>
            <a:r>
              <a:rPr lang="cs-CZ" sz="1800" i="1" dirty="0" smtClean="0">
                <a:solidFill>
                  <a:srgbClr val="000000"/>
                </a:solidFill>
              </a:rPr>
              <a:t>tělesné projevy</a:t>
            </a:r>
          </a:p>
          <a:p>
            <a:pPr lvl="1"/>
            <a:r>
              <a:rPr lang="cs-CZ" sz="1800" i="1" dirty="0" smtClean="0">
                <a:solidFill>
                  <a:srgbClr val="000000"/>
                </a:solidFill>
              </a:rPr>
              <a:t>nonverbální komunikace (mimika, </a:t>
            </a:r>
            <a:r>
              <a:rPr lang="cs-CZ" sz="1800" i="1" spc="-1" dirty="0" smtClean="0">
                <a:solidFill>
                  <a:srgbClr val="000000"/>
                </a:solidFill>
              </a:rPr>
              <a:t>pantomimika, </a:t>
            </a:r>
            <a:r>
              <a:rPr lang="cs-CZ" sz="1800" i="1" spc="-1" dirty="0" smtClean="0">
                <a:solidFill>
                  <a:prstClr val="black"/>
                </a:solidFill>
              </a:rPr>
              <a:t>hlasový výraz)</a:t>
            </a:r>
          </a:p>
          <a:p>
            <a:pPr lvl="1"/>
            <a:r>
              <a:rPr lang="cs-CZ" sz="1800" i="1" u="sng" spc="-1" dirty="0" smtClean="0">
                <a:solidFill>
                  <a:prstClr val="black"/>
                </a:solidFill>
              </a:rPr>
              <a:t>vegetativní </a:t>
            </a:r>
            <a:r>
              <a:rPr lang="cs-CZ" sz="1800" i="1" u="sng" spc="-1" dirty="0">
                <a:solidFill>
                  <a:prstClr val="black"/>
                </a:solidFill>
              </a:rPr>
              <a:t>a hormonální změny</a:t>
            </a:r>
          </a:p>
          <a:p>
            <a:pPr marL="828000" lvl="2" indent="-287640" fontAlgn="auto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Font typeface="Wingdings 3" charset="2"/>
              <a:buChar char=""/>
              <a:defRPr/>
            </a:pPr>
            <a:endParaRPr lang="cs-CZ" i="1" spc="-1" dirty="0">
              <a:solidFill>
                <a:prstClr val="black"/>
              </a:solidFill>
            </a:endParaRPr>
          </a:p>
          <a:p>
            <a:pPr marL="323850" lvl="1" indent="-322263">
              <a:lnSpc>
                <a:spcPct val="150000"/>
              </a:lnSpc>
              <a:buClr>
                <a:srgbClr val="000000"/>
              </a:buClr>
              <a:buFont typeface="Wingdings 3" pitchFamily="18" charset="2"/>
              <a:buChar char=""/>
            </a:pPr>
            <a:endParaRPr lang="cs-CZ" sz="1600" i="1" dirty="0">
              <a:solidFill>
                <a:srgbClr val="000000"/>
              </a:solidFill>
            </a:endParaRPr>
          </a:p>
          <a:p>
            <a:pPr marL="358775" indent="-358775">
              <a:lnSpc>
                <a:spcPct val="150000"/>
              </a:lnSpc>
            </a:pPr>
            <a:endParaRPr lang="cs-CZ" sz="1600" dirty="0"/>
          </a:p>
          <a:p>
            <a:pPr marL="358775" indent="-358775">
              <a:lnSpc>
                <a:spcPct val="150000"/>
              </a:lnSpc>
            </a:pPr>
            <a:endParaRPr lang="cs-CZ" sz="1600" dirty="0"/>
          </a:p>
          <a:p>
            <a:pPr>
              <a:lnSpc>
                <a:spcPct val="150000"/>
              </a:lnSpc>
            </a:pPr>
            <a:endParaRPr lang="cs-CZ" sz="1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1800" i="1" dirty="0" smtClean="0">
                <a:solidFill>
                  <a:srgbClr val="000000"/>
                </a:solidFill>
              </a:rPr>
              <a:t>dle polarity</a:t>
            </a:r>
          </a:p>
          <a:p>
            <a:pPr lvl="1"/>
            <a:r>
              <a:rPr lang="cs-CZ" sz="1800" i="1" spc="-1" dirty="0" smtClean="0">
                <a:solidFill>
                  <a:srgbClr val="000000"/>
                </a:solidFill>
              </a:rPr>
              <a:t>kladné </a:t>
            </a:r>
            <a:r>
              <a:rPr lang="cs-CZ" sz="1800" i="1" spc="-1" dirty="0">
                <a:solidFill>
                  <a:srgbClr val="000000"/>
                </a:solidFill>
              </a:rPr>
              <a:t>– </a:t>
            </a:r>
            <a:r>
              <a:rPr lang="cs-CZ" sz="1800" i="1" spc="-1" dirty="0" smtClean="0">
                <a:solidFill>
                  <a:srgbClr val="000000"/>
                </a:solidFill>
              </a:rPr>
              <a:t>záporné</a:t>
            </a:r>
          </a:p>
          <a:p>
            <a:pPr lvl="1"/>
            <a:r>
              <a:rPr lang="cs-CZ" sz="1800" i="1" spc="-1" dirty="0" smtClean="0">
                <a:solidFill>
                  <a:srgbClr val="000000"/>
                </a:solidFill>
              </a:rPr>
              <a:t>libé </a:t>
            </a:r>
            <a:r>
              <a:rPr lang="cs-CZ" sz="1800" i="1" spc="-1" dirty="0">
                <a:solidFill>
                  <a:srgbClr val="000000"/>
                </a:solidFill>
              </a:rPr>
              <a:t>– </a:t>
            </a:r>
            <a:r>
              <a:rPr lang="cs-CZ" sz="1800" i="1" spc="-1" dirty="0" smtClean="0">
                <a:solidFill>
                  <a:srgbClr val="000000"/>
                </a:solidFill>
              </a:rPr>
              <a:t>nelibé</a:t>
            </a:r>
          </a:p>
          <a:p>
            <a:pPr lvl="1"/>
            <a:r>
              <a:rPr lang="cs-CZ" sz="1800" i="1" spc="-1" dirty="0" smtClean="0">
                <a:solidFill>
                  <a:srgbClr val="000000"/>
                </a:solidFill>
              </a:rPr>
              <a:t>stenické </a:t>
            </a:r>
            <a:r>
              <a:rPr lang="cs-CZ" sz="1800" i="1" spc="-1" dirty="0">
                <a:solidFill>
                  <a:srgbClr val="000000"/>
                </a:solidFill>
              </a:rPr>
              <a:t>(mobilizující) – astenické (</a:t>
            </a:r>
            <a:r>
              <a:rPr lang="cs-CZ" sz="1800" i="1" spc="-1" dirty="0" err="1">
                <a:solidFill>
                  <a:srgbClr val="000000"/>
                </a:solidFill>
              </a:rPr>
              <a:t>demobilizující</a:t>
            </a:r>
            <a:r>
              <a:rPr lang="cs-CZ" sz="1800" i="1" spc="-1" dirty="0" smtClean="0">
                <a:solidFill>
                  <a:srgbClr val="000000"/>
                </a:solidFill>
              </a:rPr>
              <a:t>)</a:t>
            </a:r>
          </a:p>
          <a:p>
            <a:r>
              <a:rPr lang="cs-CZ" sz="1800" i="1" dirty="0" smtClean="0">
                <a:solidFill>
                  <a:srgbClr val="000000"/>
                </a:solidFill>
              </a:rPr>
              <a:t>dle kvality</a:t>
            </a:r>
          </a:p>
          <a:p>
            <a:pPr lvl="1"/>
            <a:r>
              <a:rPr lang="cs-CZ" sz="1800" i="1" spc="-1" dirty="0" smtClean="0">
                <a:solidFill>
                  <a:srgbClr val="000000"/>
                </a:solidFill>
              </a:rPr>
              <a:t>nižší </a:t>
            </a:r>
            <a:r>
              <a:rPr lang="cs-CZ" sz="1800" i="1" spc="-1" dirty="0">
                <a:solidFill>
                  <a:srgbClr val="000000"/>
                </a:solidFill>
              </a:rPr>
              <a:t>(individuální, </a:t>
            </a:r>
            <a:r>
              <a:rPr lang="cs-CZ" sz="1800" i="1" spc="-1" dirty="0" smtClean="0">
                <a:solidFill>
                  <a:srgbClr val="000000"/>
                </a:solidFill>
              </a:rPr>
              <a:t>tělesné)</a:t>
            </a:r>
          </a:p>
          <a:p>
            <a:pPr lvl="1"/>
            <a:r>
              <a:rPr lang="cs-CZ" sz="1800" i="1" spc="-1" dirty="0" smtClean="0">
                <a:solidFill>
                  <a:srgbClr val="000000"/>
                </a:solidFill>
              </a:rPr>
              <a:t>vyšší </a:t>
            </a:r>
            <a:r>
              <a:rPr lang="cs-CZ" sz="1800" i="1" spc="-1" dirty="0">
                <a:solidFill>
                  <a:srgbClr val="000000"/>
                </a:solidFill>
              </a:rPr>
              <a:t>(sociální, etické, estetické)</a:t>
            </a:r>
            <a:endParaRPr lang="cs-CZ" sz="1800" i="1" spc="-1" dirty="0">
              <a:solidFill>
                <a:prstClr val="black"/>
              </a:solidFill>
            </a:endParaRPr>
          </a:p>
          <a:p>
            <a:r>
              <a:rPr lang="cs-CZ" sz="1800" i="1" dirty="0" smtClean="0">
                <a:solidFill>
                  <a:srgbClr val="000000"/>
                </a:solidFill>
              </a:rPr>
              <a:t>dle </a:t>
            </a:r>
            <a:r>
              <a:rPr lang="cs-CZ" sz="1800" i="1" dirty="0">
                <a:solidFill>
                  <a:srgbClr val="000000"/>
                </a:solidFill>
              </a:rPr>
              <a:t>intenzity a </a:t>
            </a:r>
            <a:r>
              <a:rPr lang="cs-CZ" sz="1800" i="1" dirty="0" smtClean="0">
                <a:solidFill>
                  <a:srgbClr val="000000"/>
                </a:solidFill>
              </a:rPr>
              <a:t>trvání</a:t>
            </a:r>
          </a:p>
          <a:p>
            <a:pPr lvl="1"/>
            <a:r>
              <a:rPr lang="cs-CZ" sz="1800" i="1" spc="-1" dirty="0" smtClean="0">
                <a:solidFill>
                  <a:srgbClr val="000000"/>
                </a:solidFill>
              </a:rPr>
              <a:t>afekty</a:t>
            </a:r>
          </a:p>
          <a:p>
            <a:pPr lvl="1"/>
            <a:r>
              <a:rPr lang="cs-CZ" sz="1800" i="1" spc="-1" dirty="0" smtClean="0">
                <a:solidFill>
                  <a:srgbClr val="000000"/>
                </a:solidFill>
              </a:rPr>
              <a:t>nálady</a:t>
            </a:r>
          </a:p>
          <a:p>
            <a:r>
              <a:rPr lang="cs-CZ" sz="1800" i="1" spc="-1" dirty="0" smtClean="0"/>
              <a:t>dle </a:t>
            </a:r>
            <a:r>
              <a:rPr lang="cs-CZ" sz="1800" i="1" spc="-1" dirty="0"/>
              <a:t>struktury a obsahu</a:t>
            </a:r>
            <a:endParaRPr lang="cs-CZ" sz="1800" dirty="0">
              <a:solidFill>
                <a:srgbClr val="000000"/>
              </a:solidFill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523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Poruchy emotivity - rozdělení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1) poruchy afektu</a:t>
            </a:r>
          </a:p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2) poruchy nálady</a:t>
            </a:r>
          </a:p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3) poruchy vyšších emocí (citů)</a:t>
            </a:r>
          </a:p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4) poruchy struktury </a:t>
            </a:r>
            <a:r>
              <a:rPr lang="cs-CZ" b="1" dirty="0" smtClean="0">
                <a:solidFill>
                  <a:srgbClr val="000000"/>
                </a:solidFill>
              </a:rPr>
              <a:t>emocí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46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1) Poruchy afektu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sz="2400" b="1" dirty="0">
                <a:solidFill>
                  <a:srgbClr val="000000"/>
                </a:solidFill>
              </a:rPr>
              <a:t>Afekt </a:t>
            </a:r>
            <a:r>
              <a:rPr lang="cs-CZ" sz="2400" dirty="0">
                <a:solidFill>
                  <a:srgbClr val="000000"/>
                </a:solidFill>
              </a:rPr>
              <a:t>je vnější projev emoce. Vzniká náhle, trvá krátce, je intenzivní.</a:t>
            </a:r>
          </a:p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sz="2400" b="1" dirty="0" smtClean="0">
                <a:solidFill>
                  <a:srgbClr val="000000"/>
                </a:solidFill>
              </a:rPr>
              <a:t>Poruchy </a:t>
            </a:r>
            <a:r>
              <a:rPr lang="cs-CZ" sz="2400" b="1" dirty="0">
                <a:solidFill>
                  <a:srgbClr val="000000"/>
                </a:solidFill>
              </a:rPr>
              <a:t>afektu: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nezvládnutý afekt</a:t>
            </a:r>
          </a:p>
          <a:p>
            <a:pPr lvl="1"/>
            <a:r>
              <a:rPr lang="cs-CZ" sz="2400" dirty="0" err="1" smtClean="0">
                <a:solidFill>
                  <a:srgbClr val="000000"/>
                </a:solidFill>
              </a:rPr>
              <a:t>patický</a:t>
            </a:r>
            <a:r>
              <a:rPr lang="cs-CZ" sz="2400" dirty="0" smtClean="0">
                <a:solidFill>
                  <a:srgbClr val="000000"/>
                </a:solidFill>
              </a:rPr>
              <a:t> afekt</a:t>
            </a:r>
          </a:p>
          <a:p>
            <a:pPr lvl="1"/>
            <a:r>
              <a:rPr lang="cs-CZ" sz="2400" dirty="0" err="1" smtClean="0">
                <a:solidFill>
                  <a:srgbClr val="000000"/>
                </a:solidFill>
              </a:rPr>
              <a:t>oploštělý</a:t>
            </a:r>
            <a:r>
              <a:rPr lang="cs-CZ" sz="2400" dirty="0" smtClean="0">
                <a:solidFill>
                  <a:srgbClr val="000000"/>
                </a:solidFill>
              </a:rPr>
              <a:t> afekt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afektivní </a:t>
            </a:r>
            <a:r>
              <a:rPr lang="cs-CZ" sz="2400" dirty="0" err="1">
                <a:solidFill>
                  <a:srgbClr val="000000"/>
                </a:solidFill>
              </a:rPr>
              <a:t>stupor</a:t>
            </a:r>
            <a:r>
              <a:rPr lang="cs-CZ" sz="2400" dirty="0">
                <a:solidFill>
                  <a:srgbClr val="000000"/>
                </a:solidFill>
              </a:rPr>
              <a:t> a ztlum (</a:t>
            </a:r>
            <a:r>
              <a:rPr lang="cs-CZ" sz="2400" dirty="0" smtClean="0">
                <a:solidFill>
                  <a:srgbClr val="000000"/>
                </a:solidFill>
              </a:rPr>
              <a:t>útlum)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afekt </a:t>
            </a:r>
            <a:r>
              <a:rPr lang="cs-CZ" sz="2400" dirty="0">
                <a:solidFill>
                  <a:srgbClr val="000000"/>
                </a:solidFill>
              </a:rPr>
              <a:t>s prodlouženou </a:t>
            </a:r>
            <a:r>
              <a:rPr lang="cs-CZ" sz="2400" dirty="0" smtClean="0">
                <a:solidFill>
                  <a:srgbClr val="000000"/>
                </a:solidFill>
              </a:rPr>
              <a:t>latencí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afektivní raptus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paroxysmální </a:t>
            </a:r>
            <a:r>
              <a:rPr lang="cs-CZ" sz="2400" dirty="0">
                <a:solidFill>
                  <a:srgbClr val="000000"/>
                </a:solidFill>
              </a:rPr>
              <a:t>afekt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237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2200" b="1" dirty="0" smtClean="0">
                <a:solidFill>
                  <a:srgbClr val="000000"/>
                </a:solidFill>
              </a:rPr>
              <a:t>Nálada </a:t>
            </a:r>
            <a:r>
              <a:rPr lang="cs-CZ" sz="2200" dirty="0" smtClean="0">
                <a:solidFill>
                  <a:srgbClr val="000000"/>
                </a:solidFill>
              </a:rPr>
              <a:t>je déletrvající emoční nastavení.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2) Poruchy nálady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sz="2200" b="1" dirty="0" smtClean="0">
                <a:solidFill>
                  <a:srgbClr val="000000"/>
                </a:solidFill>
              </a:rPr>
              <a:t>Poruchy nálady:</a:t>
            </a:r>
            <a:endParaRPr lang="cs-CZ" sz="2200" b="1" dirty="0">
              <a:solidFill>
                <a:srgbClr val="000000"/>
              </a:solidFill>
            </a:endParaRPr>
          </a:p>
          <a:p>
            <a:r>
              <a:rPr lang="cs-CZ" sz="2200" u="sng" dirty="0" smtClean="0">
                <a:solidFill>
                  <a:srgbClr val="000000"/>
                </a:solidFill>
              </a:rPr>
              <a:t>Expanzivní nálady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(</a:t>
            </a:r>
            <a:r>
              <a:rPr lang="cs-CZ" sz="2200" dirty="0" err="1" smtClean="0">
                <a:solidFill>
                  <a:srgbClr val="000000"/>
                </a:solidFill>
              </a:rPr>
              <a:t>hypo</a:t>
            </a:r>
            <a:r>
              <a:rPr lang="cs-CZ" sz="2200" dirty="0" smtClean="0">
                <a:solidFill>
                  <a:srgbClr val="000000"/>
                </a:solidFill>
              </a:rPr>
              <a:t>)manická</a:t>
            </a:r>
          </a:p>
          <a:p>
            <a:pPr lvl="1"/>
            <a:r>
              <a:rPr lang="cs-CZ" sz="2200" dirty="0">
                <a:solidFill>
                  <a:srgbClr val="000000"/>
                </a:solidFill>
              </a:rPr>
              <a:t>e</a:t>
            </a:r>
            <a:r>
              <a:rPr lang="cs-CZ" sz="2200" dirty="0" smtClean="0">
                <a:solidFill>
                  <a:srgbClr val="000000"/>
                </a:solidFill>
              </a:rPr>
              <a:t>uforická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extatická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rezonantní </a:t>
            </a:r>
            <a:r>
              <a:rPr lang="cs-CZ" sz="2200" dirty="0">
                <a:solidFill>
                  <a:srgbClr val="000000"/>
                </a:solidFill>
              </a:rPr>
              <a:t>(</a:t>
            </a:r>
            <a:r>
              <a:rPr lang="cs-CZ" sz="2200" dirty="0" smtClean="0">
                <a:solidFill>
                  <a:srgbClr val="000000"/>
                </a:solidFill>
              </a:rPr>
              <a:t>zlobná)</a:t>
            </a:r>
          </a:p>
          <a:p>
            <a:pPr lvl="1"/>
            <a:r>
              <a:rPr lang="cs-CZ" sz="2200" dirty="0" err="1" smtClean="0">
                <a:solidFill>
                  <a:srgbClr val="000000"/>
                </a:solidFill>
              </a:rPr>
              <a:t>moria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dysforie </a:t>
            </a:r>
            <a:r>
              <a:rPr lang="cs-CZ" sz="2200" dirty="0">
                <a:solidFill>
                  <a:srgbClr val="000000"/>
                </a:solidFill>
              </a:rPr>
              <a:t>(</a:t>
            </a:r>
            <a:r>
              <a:rPr lang="cs-CZ" sz="2200" dirty="0" err="1">
                <a:solidFill>
                  <a:srgbClr val="000000"/>
                </a:solidFill>
              </a:rPr>
              <a:t>rozlada</a:t>
            </a:r>
            <a:r>
              <a:rPr lang="cs-CZ" sz="2200" dirty="0">
                <a:solidFill>
                  <a:srgbClr val="000000"/>
                </a:solidFill>
              </a:rPr>
              <a:t>) </a:t>
            </a:r>
            <a:endParaRPr lang="cs-CZ" sz="2200" dirty="0"/>
          </a:p>
          <a:p>
            <a:pPr marL="72000" indent="0">
              <a:buNone/>
            </a:pPr>
            <a:endParaRPr lang="cs-CZ" sz="22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323850" lvl="1" indent="-322263">
              <a:lnSpc>
                <a:spcPct val="150000"/>
              </a:lnSpc>
              <a:buClr>
                <a:srgbClr val="000000"/>
              </a:buClr>
              <a:buFont typeface="Wingdings 3" pitchFamily="18" charset="2"/>
              <a:buChar char=""/>
            </a:pPr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sz="2200" u="sng" dirty="0" smtClean="0">
                <a:solidFill>
                  <a:srgbClr val="000000"/>
                </a:solidFill>
              </a:rPr>
              <a:t>Depresivní nálady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depresivní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bezradná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apatická</a:t>
            </a:r>
          </a:p>
          <a:p>
            <a:pPr lvl="1"/>
            <a:r>
              <a:rPr lang="cs-CZ" sz="2200" dirty="0" err="1" smtClean="0">
                <a:solidFill>
                  <a:srgbClr val="000000"/>
                </a:solidFill>
              </a:rPr>
              <a:t>anhedonická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/>
            <a:r>
              <a:rPr lang="cs-CZ" sz="2200" dirty="0" err="1" smtClean="0">
                <a:solidFill>
                  <a:srgbClr val="000000"/>
                </a:solidFill>
              </a:rPr>
              <a:t>morózní</a:t>
            </a:r>
            <a:endParaRPr lang="cs-CZ" sz="2200" dirty="0" smtClean="0">
              <a:solidFill>
                <a:srgbClr val="000000"/>
              </a:solidFill>
            </a:endParaRPr>
          </a:p>
          <a:p>
            <a:r>
              <a:rPr lang="cs-CZ" sz="2200" u="sng" dirty="0" smtClean="0">
                <a:solidFill>
                  <a:srgbClr val="000000"/>
                </a:solidFill>
              </a:rPr>
              <a:t>Úzkostné nálady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úzkost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fobie</a:t>
            </a:r>
            <a:endParaRPr lang="cs-CZ" sz="2200" dirty="0">
              <a:solidFill>
                <a:srgbClr val="000000"/>
              </a:solidFill>
            </a:endParaRPr>
          </a:p>
          <a:p>
            <a:pPr marL="828000" lvl="2" indent="-287640" fontAlgn="auto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Font typeface="Wingdings 3" charset="2"/>
              <a:buChar char=""/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451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3) Poruchy vyšších emocí (citů)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02089"/>
            <a:ext cx="10753200" cy="4229911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sz="2200" b="1" dirty="0">
                <a:solidFill>
                  <a:srgbClr val="000000"/>
                </a:solidFill>
              </a:rPr>
              <a:t>Vyšší emoce (city)</a:t>
            </a:r>
            <a:r>
              <a:rPr lang="cs-CZ" sz="2200" dirty="0">
                <a:solidFill>
                  <a:srgbClr val="000000"/>
                </a:solidFill>
              </a:rPr>
              <a:t> jsou emoce směřující k nadosobním zájmům.</a:t>
            </a:r>
            <a:endParaRPr lang="cs-CZ" sz="2200" b="1" dirty="0">
              <a:solidFill>
                <a:srgbClr val="000000"/>
              </a:solidFill>
            </a:endParaRPr>
          </a:p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sz="2200" b="1" dirty="0">
                <a:solidFill>
                  <a:srgbClr val="000000"/>
                </a:solidFill>
              </a:rPr>
              <a:t>Poruchy </a:t>
            </a:r>
            <a:r>
              <a:rPr lang="cs-CZ" sz="2200" b="1" dirty="0" smtClean="0">
                <a:solidFill>
                  <a:srgbClr val="000000"/>
                </a:solidFill>
              </a:rPr>
              <a:t>vyšších </a:t>
            </a:r>
            <a:r>
              <a:rPr lang="cs-CZ" sz="2200" b="1" dirty="0">
                <a:solidFill>
                  <a:srgbClr val="000000"/>
                </a:solidFill>
              </a:rPr>
              <a:t>emocí (citů):</a:t>
            </a:r>
          </a:p>
          <a:p>
            <a:r>
              <a:rPr lang="cs-CZ" sz="2200" u="sng" dirty="0" smtClean="0">
                <a:solidFill>
                  <a:srgbClr val="000000"/>
                </a:solidFill>
              </a:rPr>
              <a:t>nadměrný </a:t>
            </a:r>
            <a:r>
              <a:rPr lang="cs-CZ" sz="2200" u="sng" dirty="0">
                <a:solidFill>
                  <a:srgbClr val="000000"/>
                </a:solidFill>
              </a:rPr>
              <a:t>rozvoj vyšších </a:t>
            </a:r>
            <a:r>
              <a:rPr lang="cs-CZ" sz="2200" u="sng" dirty="0" smtClean="0">
                <a:solidFill>
                  <a:srgbClr val="000000"/>
                </a:solidFill>
              </a:rPr>
              <a:t>citů</a:t>
            </a:r>
          </a:p>
          <a:p>
            <a:r>
              <a:rPr lang="cs-CZ" sz="2200" u="sng" dirty="0" smtClean="0">
                <a:solidFill>
                  <a:srgbClr val="000000"/>
                </a:solidFill>
              </a:rPr>
              <a:t>defekt </a:t>
            </a:r>
            <a:r>
              <a:rPr lang="cs-CZ" sz="2200" u="sng" dirty="0">
                <a:solidFill>
                  <a:srgbClr val="000000"/>
                </a:solidFill>
              </a:rPr>
              <a:t>vyšších citů </a:t>
            </a:r>
            <a:r>
              <a:rPr lang="cs-CZ" sz="2200" u="sng" dirty="0" smtClean="0">
                <a:solidFill>
                  <a:srgbClr val="000000"/>
                </a:solidFill>
              </a:rPr>
              <a:t>sociálních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</a:rPr>
              <a:t>sociální tupost</a:t>
            </a:r>
          </a:p>
          <a:p>
            <a:pPr lvl="1"/>
            <a:r>
              <a:rPr lang="cs-CZ" sz="2200" dirty="0" err="1" smtClean="0">
                <a:solidFill>
                  <a:srgbClr val="000000"/>
                </a:solidFill>
              </a:rPr>
              <a:t>moral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insanity/</a:t>
            </a:r>
            <a:r>
              <a:rPr lang="cs-CZ" sz="2200" dirty="0" err="1">
                <a:solidFill>
                  <a:srgbClr val="000000"/>
                </a:solidFill>
              </a:rPr>
              <a:t>anetičnost</a:t>
            </a:r>
            <a:endParaRPr lang="cs-CZ" sz="2200" dirty="0">
              <a:solidFill>
                <a:srgbClr val="000000"/>
              </a:solidFill>
            </a:endParaRPr>
          </a:p>
          <a:p>
            <a:r>
              <a:rPr lang="cs-CZ" sz="2200" u="sng" dirty="0" smtClean="0">
                <a:solidFill>
                  <a:srgbClr val="000000"/>
                </a:solidFill>
                <a:cs typeface="Arial" charset="0"/>
              </a:rPr>
              <a:t>poruchy </a:t>
            </a:r>
            <a:r>
              <a:rPr lang="cs-CZ" sz="2200" u="sng" dirty="0">
                <a:solidFill>
                  <a:srgbClr val="000000"/>
                </a:solidFill>
                <a:cs typeface="Arial" charset="0"/>
              </a:rPr>
              <a:t>citů </a:t>
            </a:r>
            <a:r>
              <a:rPr lang="cs-CZ" sz="2200" u="sng" dirty="0" smtClean="0">
                <a:solidFill>
                  <a:srgbClr val="000000"/>
                </a:solidFill>
                <a:cs typeface="Arial" charset="0"/>
              </a:rPr>
              <a:t>etických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  <a:cs typeface="Arial" charset="0"/>
              </a:rPr>
              <a:t>emoční depravace</a:t>
            </a:r>
          </a:p>
          <a:p>
            <a:pPr lvl="1"/>
            <a:r>
              <a:rPr lang="cs-CZ" sz="2200" dirty="0" smtClean="0">
                <a:solidFill>
                  <a:srgbClr val="000000"/>
                </a:solidFill>
                <a:cs typeface="Arial" charset="0"/>
              </a:rPr>
              <a:t>emoční </a:t>
            </a:r>
            <a:r>
              <a:rPr lang="cs-CZ" sz="2200" dirty="0">
                <a:solidFill>
                  <a:srgbClr val="000000"/>
                </a:solidFill>
                <a:cs typeface="Arial" charset="0"/>
              </a:rPr>
              <a:t>degradace</a:t>
            </a:r>
            <a:endParaRPr lang="cs-CZ" sz="2200" b="1" dirty="0">
              <a:solidFill>
                <a:srgbClr val="000000"/>
              </a:solidFill>
              <a:cs typeface="Arial" charset="0"/>
            </a:endParaRPr>
          </a:p>
          <a:p>
            <a:r>
              <a:rPr lang="cs-CZ" sz="2200" u="sng" dirty="0" smtClean="0">
                <a:solidFill>
                  <a:srgbClr val="000000"/>
                </a:solidFill>
                <a:cs typeface="Arial" charset="0"/>
              </a:rPr>
              <a:t>poruchy </a:t>
            </a:r>
            <a:r>
              <a:rPr lang="cs-CZ" sz="2200" u="sng" dirty="0">
                <a:solidFill>
                  <a:srgbClr val="000000"/>
                </a:solidFill>
                <a:cs typeface="Arial" charset="0"/>
              </a:rPr>
              <a:t>citů estetických</a:t>
            </a:r>
          </a:p>
        </p:txBody>
      </p:sp>
    </p:spTree>
    <p:extLst>
      <p:ext uri="{BB962C8B-B14F-4D97-AF65-F5344CB8AC3E}">
        <p14:creationId xmlns:p14="http://schemas.microsoft.com/office/powerpoint/2010/main" val="2737807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4) Poruchy struktury emocí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cvičení (</a:t>
            </a:r>
            <a:r>
              <a:rPr lang="cs-CZ" altLang="cs-CZ" dirty="0"/>
              <a:t>VLPY9X1c)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3164"/>
            <a:ext cx="10753200" cy="4229911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0000DC"/>
              </a:buClr>
              <a:buNone/>
            </a:pPr>
            <a:r>
              <a:rPr lang="cs-CZ" sz="2400" b="1" dirty="0">
                <a:solidFill>
                  <a:srgbClr val="000000"/>
                </a:solidFill>
              </a:rPr>
              <a:t>Poruchy struktury emocí </a:t>
            </a:r>
            <a:r>
              <a:rPr lang="cs-CZ" sz="2400" dirty="0">
                <a:solidFill>
                  <a:srgbClr val="000000"/>
                </a:solidFill>
              </a:rPr>
              <a:t>jsou kvalitativními změnami </a:t>
            </a:r>
            <a:r>
              <a:rPr lang="cs-CZ" sz="2400" dirty="0" smtClean="0">
                <a:solidFill>
                  <a:srgbClr val="000000"/>
                </a:solidFill>
              </a:rPr>
              <a:t>emocí:</a:t>
            </a:r>
          </a:p>
          <a:p>
            <a:pPr lvl="1"/>
            <a:r>
              <a:rPr lang="cs-CZ" sz="2400" dirty="0" err="1" smtClean="0">
                <a:solidFill>
                  <a:srgbClr val="000000"/>
                </a:solidFill>
              </a:rPr>
              <a:t>paratymie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(paradoxní </a:t>
            </a:r>
            <a:r>
              <a:rPr lang="cs-CZ" sz="2400" dirty="0" smtClean="0">
                <a:solidFill>
                  <a:srgbClr val="000000"/>
                </a:solidFill>
              </a:rPr>
              <a:t>emoce)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emoční ambivalence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emoční </a:t>
            </a:r>
            <a:r>
              <a:rPr lang="cs-CZ" sz="2400" dirty="0">
                <a:solidFill>
                  <a:srgbClr val="000000"/>
                </a:solidFill>
              </a:rPr>
              <a:t>(afektivní) </a:t>
            </a:r>
            <a:r>
              <a:rPr lang="cs-CZ" sz="2400" dirty="0" smtClean="0">
                <a:solidFill>
                  <a:srgbClr val="000000"/>
                </a:solidFill>
              </a:rPr>
              <a:t>oploštělost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emoční labilita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emoční inkontinence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emoční </a:t>
            </a:r>
            <a:r>
              <a:rPr lang="cs-CZ" sz="2400" dirty="0" err="1" smtClean="0">
                <a:solidFill>
                  <a:srgbClr val="000000"/>
                </a:solidFill>
              </a:rPr>
              <a:t>tenacita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emoční </a:t>
            </a:r>
            <a:r>
              <a:rPr lang="cs-CZ" sz="2400" dirty="0">
                <a:solidFill>
                  <a:srgbClr val="000000"/>
                </a:solidFill>
              </a:rPr>
              <a:t>inkongruence (</a:t>
            </a:r>
            <a:r>
              <a:rPr lang="cs-CZ" sz="2400" dirty="0" smtClean="0">
                <a:solidFill>
                  <a:srgbClr val="000000"/>
                </a:solidFill>
              </a:rPr>
              <a:t>nepřiléhavost)</a:t>
            </a:r>
          </a:p>
          <a:p>
            <a:pPr lvl="1"/>
            <a:r>
              <a:rPr lang="cs-CZ" sz="2400" dirty="0" err="1" smtClean="0">
                <a:solidFill>
                  <a:srgbClr val="000000"/>
                </a:solidFill>
              </a:rPr>
              <a:t>alexitymie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Idiosynkrazie</a:t>
            </a:r>
          </a:p>
          <a:p>
            <a:pPr lvl="1"/>
            <a:r>
              <a:rPr lang="cs-CZ" sz="2400" dirty="0" err="1" smtClean="0">
                <a:solidFill>
                  <a:srgbClr val="000000"/>
                </a:solidFill>
              </a:rPr>
              <a:t>katatymie</a:t>
            </a: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581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161</TotalTime>
  <Words>443</Words>
  <Application>Microsoft Office PowerPoint</Application>
  <PresentationFormat>Širokoúhlá obrazovka</PresentationFormat>
  <Paragraphs>106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Tahoma</vt:lpstr>
      <vt:lpstr>Wingdings</vt:lpstr>
      <vt:lpstr>Wingdings 3</vt:lpstr>
      <vt:lpstr>Prezentace_MU_CZ</vt:lpstr>
      <vt:lpstr>Poruchy emotivity </vt:lpstr>
      <vt:lpstr>Výstupy z učení</vt:lpstr>
      <vt:lpstr>Poruchy emotivity - úvod</vt:lpstr>
      <vt:lpstr>Poruchy emotivity - úvod</vt:lpstr>
      <vt:lpstr>Poruchy emotivity - rozdělení</vt:lpstr>
      <vt:lpstr>1) Poruchy afektu</vt:lpstr>
      <vt:lpstr>2) Poruchy nálady</vt:lpstr>
      <vt:lpstr>3) Poruchy vyšších emocí (citů)</vt:lpstr>
      <vt:lpstr>4) Poruchy struktury emocí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Pazderová Jana</cp:lastModifiedBy>
  <cp:revision>27</cp:revision>
  <cp:lastPrinted>1601-01-01T00:00:00Z</cp:lastPrinted>
  <dcterms:created xsi:type="dcterms:W3CDTF">2020-08-24T06:00:57Z</dcterms:created>
  <dcterms:modified xsi:type="dcterms:W3CDTF">2022-09-14T09:30:41Z</dcterms:modified>
</cp:coreProperties>
</file>