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74" r:id="rId2"/>
    <p:sldId id="269" r:id="rId3"/>
    <p:sldId id="257" r:id="rId4"/>
    <p:sldId id="278" r:id="rId5"/>
    <p:sldId id="259" r:id="rId6"/>
    <p:sldId id="280" r:id="rId7"/>
    <p:sldId id="281" r:id="rId8"/>
    <p:sldId id="268" r:id="rId9"/>
    <p:sldId id="273" r:id="rId10"/>
    <p:sldId id="272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6327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75" r:id="rId6"/>
    <p:sldLayoutId id="2147483695" r:id="rId7"/>
    <p:sldLayoutId id="2147483686" r:id="rId8"/>
    <p:sldLayoutId id="2147483690" r:id="rId9"/>
    <p:sldLayoutId id="2147483692" r:id="rId10"/>
    <p:sldLayoutId id="2147483700" r:id="rId11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intelektu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Kašpárek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z učení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Student se naučí definici intelektu a znát jeho strukturu.</a:t>
            </a:r>
          </a:p>
          <a:p>
            <a:endParaRPr lang="cs-CZ" dirty="0"/>
          </a:p>
          <a:p>
            <a:r>
              <a:rPr lang="cs-CZ" dirty="0"/>
              <a:t>Student se naučí znát poruchy intelektu a jejich projevy.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0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Intelekt - obecné poznámky</a:t>
            </a:r>
          </a:p>
          <a:p>
            <a:r>
              <a:rPr lang="cs-CZ" dirty="0"/>
              <a:t>Mentální retardace</a:t>
            </a:r>
          </a:p>
          <a:p>
            <a:r>
              <a:rPr lang="cs-CZ" dirty="0"/>
              <a:t>Demence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B74942F7-D034-4079-8325-EB49DC73B9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3208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6253AD6E-E7F6-413D-BBE1-CBB188C76E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Intelekt – obecné poznámky</a:t>
            </a:r>
            <a:endParaRPr lang="cs-CZ" altLang="cs-CZ" b="1" dirty="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BC6CF2C-C00A-4CD1-9D3D-D313FEA7A4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b="1" dirty="0"/>
              <a:t>Intelekt</a:t>
            </a:r>
            <a:r>
              <a:rPr lang="cs-CZ" altLang="cs-CZ" dirty="0"/>
              <a:t> = schopnost porozumět a poznat, učinit závěr, vyřešit problém; práce s fakty; výsledek činnosti kognitivních funkcí; </a:t>
            </a:r>
            <a:r>
              <a:rPr lang="cs-CZ" altLang="cs-CZ" b="1" dirty="0" err="1"/>
              <a:t>intelligere</a:t>
            </a:r>
            <a:r>
              <a:rPr lang="cs-CZ" altLang="cs-CZ" b="1" dirty="0"/>
              <a:t> = rozumět</a:t>
            </a:r>
          </a:p>
          <a:p>
            <a:r>
              <a:rPr lang="cs-CZ" altLang="cs-CZ" b="1" dirty="0"/>
              <a:t>Inteligence</a:t>
            </a:r>
          </a:p>
          <a:p>
            <a:pPr lvl="1"/>
            <a:r>
              <a:rPr lang="cs-CZ" altLang="cs-CZ" dirty="0"/>
              <a:t>někdy synonymum k intelektu, </a:t>
            </a:r>
          </a:p>
          <a:p>
            <a:pPr lvl="1"/>
            <a:r>
              <a:rPr lang="cs-CZ" altLang="cs-CZ" dirty="0"/>
              <a:t>jindy praktická a měřitelná schopnost řešit problémy novým kreativním způsobem, aplikovat výsledky kognitivních funkcí, </a:t>
            </a:r>
          </a:p>
          <a:p>
            <a:pPr lvl="1"/>
            <a:r>
              <a:rPr lang="cs-CZ" altLang="cs-CZ" dirty="0"/>
              <a:t>může zahrnovat i procesy, které nejsou spojeny s rozumovou složkou - tj. pocit, intuice, motivace</a:t>
            </a:r>
          </a:p>
          <a:p>
            <a:r>
              <a:rPr lang="cs-CZ" altLang="cs-CZ" b="1" dirty="0"/>
              <a:t>Struktura intelektu </a:t>
            </a:r>
            <a:r>
              <a:rPr lang="cs-CZ" altLang="cs-CZ" dirty="0"/>
              <a:t>- souborná složka psychiky, podmíněná několika funkcemi – ty tvoří jeho strukturu</a:t>
            </a:r>
          </a:p>
          <a:p>
            <a:pPr lvl="1"/>
            <a:r>
              <a:rPr lang="cs-CZ" altLang="cs-CZ" dirty="0"/>
              <a:t>abstraktní myšlení</a:t>
            </a:r>
          </a:p>
          <a:p>
            <a:pPr lvl="1"/>
            <a:r>
              <a:rPr lang="cs-CZ" altLang="cs-CZ" dirty="0"/>
              <a:t>slovní pohotovost (</a:t>
            </a:r>
            <a:r>
              <a:rPr lang="cs-CZ" altLang="cs-CZ" dirty="0" err="1"/>
              <a:t>fluence</a:t>
            </a:r>
            <a:r>
              <a:rPr lang="cs-CZ" altLang="cs-CZ" dirty="0"/>
              <a:t>...)</a:t>
            </a:r>
          </a:p>
          <a:p>
            <a:pPr lvl="1"/>
            <a:r>
              <a:rPr lang="cs-CZ" altLang="cs-CZ" dirty="0"/>
              <a:t>paměť a zásoba vědomostí, zkušeností</a:t>
            </a:r>
          </a:p>
          <a:p>
            <a:pPr lvl="1"/>
            <a:r>
              <a:rPr lang="cs-CZ" altLang="cs-CZ" dirty="0"/>
              <a:t>struktura osobnosti, volní složky a motivace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EB354C3-CDD8-484D-ADA4-81CBF4CFF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Poruchy intelektu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8E80DFE-AF19-463A-96AB-98B4034500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A: Mentální retardace</a:t>
            </a:r>
          </a:p>
          <a:p>
            <a:pPr lvl="1"/>
            <a:r>
              <a:rPr lang="cs-CZ" altLang="cs-CZ"/>
              <a:t>přítomna od počátku vývoje, tj. nedostatečný rozvoj intelektu</a:t>
            </a:r>
          </a:p>
          <a:p>
            <a:endParaRPr lang="cs-CZ" altLang="cs-CZ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B: Demence</a:t>
            </a:r>
          </a:p>
          <a:p>
            <a:pPr lvl="1"/>
            <a:r>
              <a:rPr lang="cs-CZ" altLang="cs-CZ"/>
              <a:t>rozvoj poté, co již byl intelekt vyvinut, tj. sekundární pokles intelektu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33DA88B-37B4-4CB1-B6F9-06E996BD82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Mentální retardace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8344A6B-8819-4422-9C5E-7AA51619B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Lehká (70-50)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vychovatelnost a </a:t>
            </a:r>
            <a:r>
              <a:rPr lang="cs-CZ" altLang="cs-CZ" sz="2400" dirty="0" err="1"/>
              <a:t>vzdělatelnost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dirty="0"/>
              <a:t>Střední (50-35)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vychovatelnost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Těžká (35-20, pod 20)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err="1"/>
              <a:t>eretické</a:t>
            </a:r>
            <a:r>
              <a:rPr lang="cs-CZ" altLang="cs-CZ" sz="2400" dirty="0"/>
              <a:t> a torpidní formy</a:t>
            </a:r>
          </a:p>
          <a:p>
            <a:pPr lvl="1"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3200" dirty="0"/>
              <a:t>DSM V: </a:t>
            </a:r>
            <a:r>
              <a:rPr lang="cs-CZ" altLang="cs-CZ" sz="3200" dirty="0" err="1"/>
              <a:t>Intelectual</a:t>
            </a:r>
            <a:r>
              <a:rPr lang="cs-CZ" altLang="cs-CZ" sz="3200" dirty="0"/>
              <a:t> disability</a:t>
            </a:r>
          </a:p>
          <a:p>
            <a:pPr lvl="1">
              <a:lnSpc>
                <a:spcPct val="90000"/>
              </a:lnSpc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8E5A87AF-7ADF-4186-9EEA-671C82514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Demence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02170D10-3AB2-4BAF-B94E-F0B7C51FE6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Symptom – syndrom – nosologická jednotka</a:t>
            </a:r>
          </a:p>
          <a:p>
            <a:endParaRPr lang="cs-CZ" altLang="cs-CZ" dirty="0"/>
          </a:p>
          <a:p>
            <a:r>
              <a:rPr lang="cs-CZ" altLang="cs-CZ" dirty="0"/>
              <a:t>DSM V: Major </a:t>
            </a:r>
            <a:r>
              <a:rPr lang="cs-CZ" altLang="cs-CZ" dirty="0" err="1"/>
              <a:t>cognitive</a:t>
            </a:r>
            <a:r>
              <a:rPr lang="cs-CZ" altLang="cs-CZ" dirty="0"/>
              <a:t> </a:t>
            </a:r>
            <a:r>
              <a:rPr lang="cs-CZ" altLang="cs-CZ" dirty="0" err="1"/>
              <a:t>disorder</a:t>
            </a:r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Symptomy syndromu demence (A, B, C)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C: Kognice (intelekt)</a:t>
            </a:r>
          </a:p>
          <a:p>
            <a:pPr lvl="1"/>
            <a:r>
              <a:rPr lang="cs-CZ" dirty="0"/>
              <a:t>objektivní porucha paměti </a:t>
            </a:r>
          </a:p>
          <a:p>
            <a:pPr lvl="1"/>
            <a:r>
              <a:rPr lang="cs-CZ" dirty="0"/>
              <a:t>další kognitivní poruchy (pozornost, orientace, verbální produkce, jazyk – abstrakce, </a:t>
            </a:r>
            <a:r>
              <a:rPr lang="cs-CZ" dirty="0" err="1"/>
              <a:t>fluence</a:t>
            </a:r>
            <a:r>
              <a:rPr lang="cs-CZ" dirty="0"/>
              <a:t>, soudnost, logické uvažování, exekutivní funkce, zrakově-prostorové schopnosti, vyšší kortikální funkce)</a:t>
            </a:r>
          </a:p>
          <a:p>
            <a:r>
              <a:rPr lang="cs-CZ" dirty="0"/>
              <a:t>B: Behaviorální a psychologické poruchy (BPSD)</a:t>
            </a:r>
          </a:p>
          <a:p>
            <a:pPr lvl="1"/>
            <a:r>
              <a:rPr lang="cs-CZ" dirty="0"/>
              <a:t>poruchy chování (neklid, agrese, bloudění), vnímání (halucinace, iluze), myšlení (bludy, kvantitativní poruchy, poruchy struktury), emotivity a nálady (deprese, mánie, nepřiléhavost, ztráta regulace – labilita, inkontinence)</a:t>
            </a:r>
          </a:p>
          <a:p>
            <a:r>
              <a:rPr lang="cs-CZ" dirty="0"/>
              <a:t>A: Aktivity každodenního života</a:t>
            </a:r>
          </a:p>
          <a:p>
            <a:pPr lvl="1"/>
            <a:r>
              <a:rPr lang="cs-CZ" dirty="0"/>
              <a:t>příznaky mají funkční význam – ztráta schopnosti </a:t>
            </a:r>
            <a:r>
              <a:rPr lang="cs-CZ" dirty="0" err="1"/>
              <a:t>sebepéče</a:t>
            </a:r>
            <a:r>
              <a:rPr lang="cs-CZ" dirty="0"/>
              <a:t> (hygiena, stravování, základní dovednosti)</a:t>
            </a:r>
          </a:p>
        </p:txBody>
      </p:sp>
    </p:spTree>
    <p:extLst>
      <p:ext uri="{BB962C8B-B14F-4D97-AF65-F5344CB8AC3E}">
        <p14:creationId xmlns:p14="http://schemas.microsoft.com/office/powerpoint/2010/main" val="1329384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Intelekt je souborná funkce psychiky, která umožňuje porozumět situaci a adaptivně ji řešit.</a:t>
            </a:r>
          </a:p>
          <a:p>
            <a:r>
              <a:rPr lang="cs-CZ" dirty="0"/>
              <a:t>Je založena na komplexu několika kognitivních funkcí.</a:t>
            </a:r>
          </a:p>
          <a:p>
            <a:r>
              <a:rPr lang="cs-CZ" dirty="0"/>
              <a:t>Základní poruchy intelektu představuje mentální retardace a demence.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2EBE7F1C-0A48-4776-83D1-76AAFF765B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2515573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tiologie.pptx" id="{470F52A9-5E1E-467B-BE34-9BE8BEEB5A71}" vid="{13137F5E-8F04-46C9-BACA-4F14F6B1CA3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Psychiatrie_prednaska</Template>
  <TotalTime>1360</TotalTime>
  <Words>401</Words>
  <Application>Microsoft Office PowerPoint</Application>
  <PresentationFormat>Širokoúhlá obrazovka</PresentationFormat>
  <Paragraphs>56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RobotoCondensed</vt:lpstr>
      <vt:lpstr>Tahoma</vt:lpstr>
      <vt:lpstr>Wingdings</vt:lpstr>
      <vt:lpstr>Prezentace_MU_CZ</vt:lpstr>
      <vt:lpstr>Poruchy intelektu</vt:lpstr>
      <vt:lpstr>Výstupy z učení</vt:lpstr>
      <vt:lpstr>Obsah přednášky</vt:lpstr>
      <vt:lpstr>Intelekt – obecné poznámky</vt:lpstr>
      <vt:lpstr>Poruchy intelektu</vt:lpstr>
      <vt:lpstr>Mentální retardace</vt:lpstr>
      <vt:lpstr>Demence</vt:lpstr>
      <vt:lpstr>Symptomy syndromu demence (A, B, C)</vt:lpstr>
      <vt:lpstr>Take home message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intelektu</dc:title>
  <dc:creator>Tomáš Kašpárek</dc:creator>
  <cp:lastModifiedBy>Pazderová Jana</cp:lastModifiedBy>
  <cp:revision>14</cp:revision>
  <cp:lastPrinted>1601-01-01T00:00:00Z</cp:lastPrinted>
  <dcterms:created xsi:type="dcterms:W3CDTF">2021-08-23T12:23:18Z</dcterms:created>
  <dcterms:modified xsi:type="dcterms:W3CDTF">2022-09-14T09:38:03Z</dcterms:modified>
</cp:coreProperties>
</file>