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0"/>
  </p:notesMasterIdLst>
  <p:handoutMasterIdLst>
    <p:handoutMasterId r:id="rId61"/>
  </p:handoutMasterIdLst>
  <p:sldIdLst>
    <p:sldId id="274" r:id="rId2"/>
    <p:sldId id="269" r:id="rId3"/>
    <p:sldId id="257" r:id="rId4"/>
    <p:sldId id="275" r:id="rId5"/>
    <p:sldId id="345" r:id="rId6"/>
    <p:sldId id="346" r:id="rId7"/>
    <p:sldId id="277" r:id="rId8"/>
    <p:sldId id="305" r:id="rId9"/>
    <p:sldId id="306" r:id="rId10"/>
    <p:sldId id="307" r:id="rId11"/>
    <p:sldId id="310" r:id="rId12"/>
    <p:sldId id="311" r:id="rId13"/>
    <p:sldId id="312" r:id="rId14"/>
    <p:sldId id="347" r:id="rId15"/>
    <p:sldId id="278" r:id="rId16"/>
    <p:sldId id="315" r:id="rId17"/>
    <p:sldId id="316" r:id="rId18"/>
    <p:sldId id="317" r:id="rId19"/>
    <p:sldId id="318" r:id="rId20"/>
    <p:sldId id="319" r:id="rId21"/>
    <p:sldId id="349" r:id="rId22"/>
    <p:sldId id="320" r:id="rId23"/>
    <p:sldId id="321" r:id="rId24"/>
    <p:sldId id="283" r:id="rId25"/>
    <p:sldId id="323" r:id="rId26"/>
    <p:sldId id="322" r:id="rId27"/>
    <p:sldId id="324" r:id="rId28"/>
    <p:sldId id="284" r:id="rId29"/>
    <p:sldId id="325" r:id="rId30"/>
    <p:sldId id="326" r:id="rId31"/>
    <p:sldId id="327" r:id="rId32"/>
    <p:sldId id="348" r:id="rId33"/>
    <p:sldId id="279" r:id="rId34"/>
    <p:sldId id="338" r:id="rId35"/>
    <p:sldId id="289" r:id="rId36"/>
    <p:sldId id="290" r:id="rId37"/>
    <p:sldId id="291" r:id="rId38"/>
    <p:sldId id="292" r:id="rId39"/>
    <p:sldId id="293" r:id="rId40"/>
    <p:sldId id="294" r:id="rId41"/>
    <p:sldId id="298" r:id="rId42"/>
    <p:sldId id="295" r:id="rId43"/>
    <p:sldId id="296" r:id="rId44"/>
    <p:sldId id="297" r:id="rId45"/>
    <p:sldId id="299" r:id="rId46"/>
    <p:sldId id="300" r:id="rId47"/>
    <p:sldId id="301" r:id="rId48"/>
    <p:sldId id="339" r:id="rId49"/>
    <p:sldId id="342" r:id="rId50"/>
    <p:sldId id="343" r:id="rId51"/>
    <p:sldId id="344" r:id="rId52"/>
    <p:sldId id="302" r:id="rId53"/>
    <p:sldId id="303" r:id="rId54"/>
    <p:sldId id="304" r:id="rId55"/>
    <p:sldId id="288" r:id="rId56"/>
    <p:sldId id="285" r:id="rId57"/>
    <p:sldId id="273" r:id="rId58"/>
    <p:sldId id="272" r:id="rId5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8896EB-F9E8-6D16-C35D-4D1F8DC7F41A}" v="789" dt="2021-09-14T10:29:34.228"/>
    <p1510:client id="{185C0971-7CDC-4C5F-6C08-D9991FA3DF04}" v="1627" dt="2021-08-20T09:54:16.250"/>
    <p1510:client id="{2178B5BF-5988-D304-0A3D-1792257385EA}" v="32" dt="2021-09-16T13:59:06.651"/>
    <p1510:client id="{45BE836B-BC56-36C3-DEF0-81D367224D4A}" v="52" dt="2021-09-16T19:17:54.636"/>
    <p1510:client id="{481431AD-934D-CF64-D7C8-5F85A8C5D20D}" v="81" dt="2021-09-16T16:06:11.787"/>
    <p1510:client id="{57DA07B2-69D5-4DDE-8A32-EC44D1790560}" v="2019" dt="2021-08-26T21:42:13.378"/>
    <p1510:client id="{5C8D06A0-D8C3-E27C-BFD0-C29F9D304E93}" v="1659" dt="2021-09-10T10:43:08.875"/>
    <p1510:client id="{68521AF9-3910-BF54-DBAB-5B7D24841532}" v="279" dt="2021-09-09T11:08:16.915"/>
    <p1510:client id="{75A127E9-EF45-12B3-A608-06178E0D7C17}" v="514" dt="2021-09-17T07:33:19.867"/>
    <p1510:client id="{8EEA13F7-3CF5-EB87-912C-48103CF75F8F}" v="3" dt="2021-08-25T09:13:28.269"/>
    <p1510:client id="{AC353D16-56CF-088C-BDF2-153E66A256DF}" v="88" dt="2021-09-11T19:40:02.590"/>
    <p1510:client id="{CCA5F766-F44F-1661-3E2A-B86421167EB9}" v="904" dt="2021-09-13T16:51:03.343"/>
    <p1510:client id="{D18F37DA-53C1-E432-FAAD-E159B420A007}" v="349" dt="2021-08-24T12:29:10.2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57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myšlení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Elis </a:t>
            </a:r>
            <a:r>
              <a:rPr lang="cs-CZ" dirty="0" err="1">
                <a:cs typeface="Arial"/>
              </a:rPr>
              <a:t>Bartečků</a:t>
            </a:r>
            <a:endParaRPr lang="cs-CZ" dirty="0" err="1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 err="1"/>
              <a:t>Psychiatrie</a:t>
            </a:r>
            <a:r>
              <a:rPr lang="pt-BR" dirty="0"/>
              <a:t> - </a:t>
            </a:r>
            <a:r>
              <a:rPr lang="pt-BR" dirty="0" err="1"/>
              <a:t>přednáška</a:t>
            </a:r>
            <a:r>
              <a:rPr lang="pt-BR" dirty="0"/>
              <a:t> (</a:t>
            </a:r>
            <a:r>
              <a:rPr lang="pt-BR" dirty="0">
                <a:ea typeface="+mj-lt"/>
                <a:cs typeface="+mj-lt"/>
              </a:rPr>
              <a:t>VLPY9X1p)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E310C46-4A99-4B1E-9349-18A1A146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dynamiky myšlení a řeči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76D7B0-5678-459A-A081-69301B8592C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Zpomalené myšlení</a:t>
            </a:r>
          </a:p>
          <a:p>
            <a:pPr marL="503555" lvl="1" indent="-179705"/>
            <a:r>
              <a:rPr lang="cs-CZ">
                <a:cs typeface="Arial"/>
              </a:rPr>
              <a:t>Bradypsychismus</a:t>
            </a:r>
          </a:p>
          <a:p>
            <a:pPr marL="503555" lvl="1" indent="-179705"/>
            <a:r>
              <a:rPr lang="cs-CZ" b="1" dirty="0">
                <a:solidFill>
                  <a:srgbClr val="F01928"/>
                </a:solidFill>
                <a:cs typeface="Arial"/>
              </a:rPr>
              <a:t>Záraz v myšlení (blok)</a:t>
            </a:r>
          </a:p>
          <a:p>
            <a:pPr marL="251460" indent="-179705"/>
            <a:r>
              <a:rPr lang="cs-CZ" dirty="0">
                <a:cs typeface="Arial"/>
              </a:rPr>
              <a:t>Zrychlené myšlení</a:t>
            </a:r>
          </a:p>
          <a:p>
            <a:pPr marL="503555" lvl="1" indent="-179705"/>
            <a:r>
              <a:rPr lang="cs-CZ" err="1">
                <a:cs typeface="Arial"/>
              </a:rPr>
              <a:t>Tachypsychismus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Myšlenkový trysk</a:t>
            </a:r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2AEFD-4648-42F3-A30F-F8335632FCB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Zastavení myšlenkového procesu</a:t>
            </a:r>
          </a:p>
          <a:p>
            <a:pPr marL="251460" indent="-179705"/>
            <a:r>
              <a:rPr lang="cs-CZ">
                <a:cs typeface="Arial"/>
              </a:rPr>
              <a:t>Příklady výskytu 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Poruchy shizofrenního okruhu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Depresivní porucha</a:t>
            </a:r>
            <a:endParaRPr lang="cs-CZ"/>
          </a:p>
          <a:p>
            <a:pPr marL="503555" lvl="1" indent="-179705"/>
            <a:r>
              <a:rPr lang="cs-CZ">
                <a:cs typeface="Arial"/>
              </a:rPr>
              <a:t>Hypoaktivní delirium</a:t>
            </a:r>
          </a:p>
          <a:p>
            <a:pPr marL="503555" lvl="1" indent="-179705"/>
            <a:r>
              <a:rPr lang="cs-CZ">
                <a:cs typeface="Arial"/>
              </a:rPr>
              <a:t>Organická postižení mozku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4BC4860-167C-4197-98FE-7675A030B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691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E310C46-4A99-4B1E-9349-18A1A146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dynamiky myšlení a řeči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76D7B0-5678-459A-A081-69301B8592C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Zpomalené myšlení</a:t>
            </a:r>
          </a:p>
          <a:p>
            <a:pPr marL="503555" lvl="1" indent="-179705"/>
            <a:r>
              <a:rPr lang="cs-CZ" dirty="0" err="1">
                <a:cs typeface="Arial"/>
              </a:rPr>
              <a:t>Bradypsychismus</a:t>
            </a:r>
          </a:p>
          <a:p>
            <a:pPr marL="503555" lvl="1" indent="-179705"/>
            <a:r>
              <a:rPr lang="cs-CZ" dirty="0">
                <a:cs typeface="Arial"/>
              </a:rPr>
              <a:t>Záraz v myšlení (blok)</a:t>
            </a:r>
          </a:p>
          <a:p>
            <a:pPr marL="251460" indent="-179705"/>
            <a:r>
              <a:rPr lang="cs-CZ" b="1" dirty="0">
                <a:solidFill>
                  <a:srgbClr val="F01928"/>
                </a:solidFill>
                <a:cs typeface="Arial"/>
              </a:rPr>
              <a:t>Zrychlené myšlení</a:t>
            </a:r>
          </a:p>
          <a:p>
            <a:pPr marL="503555" lvl="1" indent="-179705"/>
            <a:r>
              <a:rPr lang="cs-CZ" err="1">
                <a:cs typeface="Arial"/>
              </a:rPr>
              <a:t>Tachypsychismus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Myšlenkový trysk</a:t>
            </a:r>
          </a:p>
          <a:p>
            <a:pPr marL="503555" lvl="1" indent="-179705"/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2AEFD-4648-42F3-A30F-F8335632FCB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Zrychlení představ a asociací</a:t>
            </a:r>
          </a:p>
          <a:p>
            <a:pPr marL="251460" indent="-179705"/>
            <a:r>
              <a:rPr lang="cs-CZ" dirty="0">
                <a:cs typeface="Arial"/>
              </a:rPr>
              <a:t>Asociace se stávají povrchními a více závislými na okolních dějích</a:t>
            </a:r>
          </a:p>
          <a:p>
            <a:pPr marL="251460" indent="-179705"/>
            <a:r>
              <a:rPr lang="cs-CZ" dirty="0">
                <a:cs typeface="Arial"/>
              </a:rPr>
              <a:t>Projevy v řeči:</a:t>
            </a:r>
          </a:p>
          <a:p>
            <a:pPr marL="503555" lvl="1" indent="-179705"/>
            <a:r>
              <a:rPr lang="cs-CZ" dirty="0">
                <a:cs typeface="Arial"/>
              </a:rPr>
              <a:t>Zrychlené řečové tempo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4BC4860-167C-4197-98FE-7675A030B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44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E310C46-4A99-4B1E-9349-18A1A146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dynamiky myšlení a řeči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76D7B0-5678-459A-A081-69301B8592C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Zpomalené myšlení</a:t>
            </a:r>
          </a:p>
          <a:p>
            <a:pPr marL="503555" lvl="1" indent="-179705"/>
            <a:r>
              <a:rPr lang="cs-CZ" dirty="0" err="1">
                <a:cs typeface="Arial"/>
              </a:rPr>
              <a:t>Bradypsychismus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Záraz v myšlení (blok)</a:t>
            </a:r>
          </a:p>
          <a:p>
            <a:pPr marL="251460" indent="-179705"/>
            <a:r>
              <a:rPr lang="cs-CZ" dirty="0">
                <a:cs typeface="Arial"/>
              </a:rPr>
              <a:t>Zrychlené myšlení</a:t>
            </a:r>
          </a:p>
          <a:p>
            <a:pPr marL="503555" lvl="1" indent="-179705"/>
            <a:r>
              <a:rPr lang="cs-CZ" b="1" err="1">
                <a:solidFill>
                  <a:srgbClr val="F01928"/>
                </a:solidFill>
                <a:cs typeface="Arial"/>
              </a:rPr>
              <a:t>Tachypsychismus</a:t>
            </a:r>
            <a:endParaRPr lang="cs-CZ" b="1">
              <a:solidFill>
                <a:srgbClr val="F01928"/>
              </a:solidFill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Myšlenkový trysk</a:t>
            </a:r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2AEFD-4648-42F3-A30F-F8335632FCB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Zrychlené myšlení doprovázené zrychlením jiných psychických funkcí</a:t>
            </a:r>
          </a:p>
          <a:p>
            <a:pPr marL="251460" indent="-179705"/>
            <a:r>
              <a:rPr lang="cs-CZ">
                <a:cs typeface="Arial"/>
              </a:rPr>
              <a:t>Příklad výskytu: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Mánie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4BC4860-167C-4197-98FE-7675A030B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764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E310C46-4A99-4B1E-9349-18A1A146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dynamiky myšlení a řeči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76D7B0-5678-459A-A081-69301B8592C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Zpomalené myšlení</a:t>
            </a:r>
          </a:p>
          <a:p>
            <a:pPr marL="503555" lvl="1" indent="-179705"/>
            <a:r>
              <a:rPr lang="cs-CZ" dirty="0" err="1">
                <a:cs typeface="Arial"/>
              </a:rPr>
              <a:t>Bradypsychismus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Záraz v myšlení (blok)</a:t>
            </a:r>
          </a:p>
          <a:p>
            <a:pPr marL="251460" indent="-179705"/>
            <a:r>
              <a:rPr lang="cs-CZ" dirty="0">
                <a:cs typeface="Arial"/>
              </a:rPr>
              <a:t>Zrychlené myšlení</a:t>
            </a:r>
          </a:p>
          <a:p>
            <a:pPr marL="503555" lvl="1" indent="-179705"/>
            <a:r>
              <a:rPr lang="cs-CZ" err="1">
                <a:cs typeface="Arial"/>
              </a:rPr>
              <a:t>Tachypsychismus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b="1" dirty="0">
                <a:solidFill>
                  <a:srgbClr val="F01928"/>
                </a:solidFill>
                <a:cs typeface="Arial"/>
              </a:rPr>
              <a:t>Myšlenkový trysk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2AEFD-4648-42F3-A30F-F8335632FCB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Výrazně zrychlené myšlení</a:t>
            </a:r>
          </a:p>
          <a:p>
            <a:pPr marL="251460" indent="-179705"/>
            <a:r>
              <a:rPr lang="cs-CZ">
                <a:cs typeface="Arial"/>
              </a:rPr>
              <a:t>Projevy v řeči: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Tachylogie / Logorhea</a:t>
            </a:r>
          </a:p>
          <a:p>
            <a:pPr marL="503555" lvl="1" indent="-179705"/>
            <a:r>
              <a:rPr lang="cs-CZ">
                <a:cs typeface="Arial"/>
              </a:rPr>
              <a:t>Pseudoinkoherence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4BC4860-167C-4197-98FE-7675A030B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08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CD472C-40A3-4D24-B333-F3C86505B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F41A5AB-6E9A-40A2-A121-A6BA47F7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myšlení</a:t>
            </a: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4FF9040-D153-4933-AF47-FDBC6562B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542840"/>
            <a:ext cx="7762874" cy="431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259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err="1">
                <a:cs typeface="Arial"/>
              </a:rPr>
              <a:t>Paralogické</a:t>
            </a:r>
            <a:r>
              <a:rPr lang="cs-CZ" sz="2400" dirty="0">
                <a:cs typeface="Arial"/>
              </a:rPr>
              <a:t> myšlení</a:t>
            </a:r>
            <a:endParaRPr lang="cs-CZ"/>
          </a:p>
          <a:p>
            <a:pPr marL="251460" indent="-179705"/>
            <a:r>
              <a:rPr lang="cs-CZ" sz="2400" dirty="0">
                <a:cs typeface="Arial"/>
              </a:rPr>
              <a:t>Tangenciální (</a:t>
            </a:r>
            <a:r>
              <a:rPr lang="cs-CZ" sz="2400" err="1">
                <a:cs typeface="Arial"/>
              </a:rPr>
              <a:t>rozjíždivé</a:t>
            </a:r>
            <a:r>
              <a:rPr lang="cs-CZ" sz="2400" dirty="0">
                <a:cs typeface="Arial"/>
              </a:rPr>
              <a:t>) myšlení</a:t>
            </a:r>
          </a:p>
          <a:p>
            <a:pPr marL="251460" indent="-179705"/>
            <a:r>
              <a:rPr lang="cs-CZ" sz="2400" dirty="0">
                <a:cs typeface="Arial"/>
              </a:rPr>
              <a:t>Inkoherentní myšlení</a:t>
            </a:r>
          </a:p>
          <a:p>
            <a:pPr marL="251460" indent="-179705"/>
            <a:r>
              <a:rPr lang="cs-CZ" sz="2400" dirty="0" err="1">
                <a:ea typeface="+mn-lt"/>
                <a:cs typeface="+mn-lt"/>
              </a:rPr>
              <a:t>Rezonérství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Narušení logických vazeb mezi myšlenkami</a:t>
            </a:r>
          </a:p>
          <a:p>
            <a:pPr marL="251460" indent="-179705"/>
            <a:r>
              <a:rPr lang="cs-CZ" dirty="0">
                <a:cs typeface="Arial"/>
              </a:rPr>
              <a:t>Typický výskyt</a:t>
            </a:r>
            <a:endParaRPr lang="cs-CZ" dirty="0"/>
          </a:p>
          <a:p>
            <a:pPr marL="503555" lvl="1" indent="-179705"/>
            <a:r>
              <a:rPr lang="cs-CZ" dirty="0">
                <a:cs typeface="Arial"/>
              </a:rPr>
              <a:t>Poruchy schizofrenního okruhu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317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b="1" err="1">
                <a:solidFill>
                  <a:srgbClr val="F01928"/>
                </a:solidFill>
                <a:cs typeface="Arial"/>
              </a:rPr>
              <a:t>Paralogické</a:t>
            </a:r>
            <a:r>
              <a:rPr lang="cs-CZ" sz="2400" b="1" dirty="0">
                <a:solidFill>
                  <a:srgbClr val="F01928"/>
                </a:solidFill>
                <a:cs typeface="Arial"/>
              </a:rPr>
              <a:t> myšlení</a:t>
            </a:r>
            <a:endParaRPr lang="cs-CZ" b="1">
              <a:solidFill>
                <a:srgbClr val="F01928"/>
              </a:solidFill>
              <a:cs typeface="Arial"/>
            </a:endParaRPr>
          </a:p>
          <a:p>
            <a:pPr marL="251460" indent="-179705"/>
            <a:r>
              <a:rPr lang="cs-CZ" sz="2400" dirty="0">
                <a:cs typeface="Arial"/>
              </a:rPr>
              <a:t>Tangenciální (</a:t>
            </a:r>
            <a:r>
              <a:rPr lang="cs-CZ" sz="2400" err="1">
                <a:cs typeface="Arial"/>
              </a:rPr>
              <a:t>rozjíždivé</a:t>
            </a:r>
            <a:r>
              <a:rPr lang="cs-CZ" sz="2400" dirty="0">
                <a:cs typeface="Arial"/>
              </a:rPr>
              <a:t>) myšlení</a:t>
            </a:r>
          </a:p>
          <a:p>
            <a:pPr marL="251460" indent="-179705"/>
            <a:r>
              <a:rPr lang="cs-CZ" sz="2400" dirty="0">
                <a:cs typeface="Arial"/>
              </a:rPr>
              <a:t>Inkoherentní myšlení</a:t>
            </a:r>
          </a:p>
          <a:p>
            <a:pPr marL="251460" indent="-179705"/>
            <a:r>
              <a:rPr lang="cs-CZ" sz="2400" dirty="0" err="1">
                <a:ea typeface="+mn-lt"/>
                <a:cs typeface="+mn-lt"/>
              </a:rPr>
              <a:t>Rezonérství</a:t>
            </a:r>
            <a:endParaRPr lang="cs-CZ" sz="2400" dirty="0">
              <a:ea typeface="+mn-lt"/>
              <a:cs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Myšlenky na sebe navazují povrchně nebo například na základě podobnosti slov apod.</a:t>
            </a:r>
          </a:p>
          <a:p>
            <a:pPr marL="251460" indent="-179705"/>
            <a:r>
              <a:rPr lang="cs-CZ" dirty="0">
                <a:cs typeface="Arial"/>
              </a:rPr>
              <a:t>Vytváření </a:t>
            </a:r>
            <a:r>
              <a:rPr lang="cs-CZ" b="1" dirty="0">
                <a:cs typeface="Arial"/>
              </a:rPr>
              <a:t>neologismů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827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err="1">
                <a:cs typeface="Arial"/>
              </a:rPr>
              <a:t>Paralogické</a:t>
            </a:r>
            <a:r>
              <a:rPr lang="cs-CZ" sz="2400" dirty="0">
                <a:cs typeface="Arial"/>
              </a:rPr>
              <a:t> myšlení</a:t>
            </a:r>
            <a:endParaRPr lang="cs-CZ">
              <a:cs typeface="Arial"/>
            </a:endParaRPr>
          </a:p>
          <a:p>
            <a:pPr marL="251460" indent="-179705"/>
            <a:r>
              <a:rPr lang="cs-CZ" sz="2400" b="1" dirty="0">
                <a:solidFill>
                  <a:srgbClr val="F01928"/>
                </a:solidFill>
                <a:cs typeface="Arial"/>
              </a:rPr>
              <a:t>Tangenciální (</a:t>
            </a:r>
            <a:r>
              <a:rPr lang="cs-CZ" sz="2400" b="1" err="1">
                <a:solidFill>
                  <a:srgbClr val="F01928"/>
                </a:solidFill>
                <a:cs typeface="Arial"/>
              </a:rPr>
              <a:t>rozjíždivé</a:t>
            </a:r>
            <a:r>
              <a:rPr lang="cs-CZ" sz="2400" b="1" dirty="0">
                <a:solidFill>
                  <a:srgbClr val="F01928"/>
                </a:solidFill>
                <a:cs typeface="Arial"/>
              </a:rPr>
              <a:t>) myšlení</a:t>
            </a:r>
          </a:p>
          <a:p>
            <a:pPr marL="251460" indent="-179705"/>
            <a:r>
              <a:rPr lang="cs-CZ" sz="2400" dirty="0">
                <a:cs typeface="Arial"/>
              </a:rPr>
              <a:t>Inkoherentní myšlení</a:t>
            </a:r>
          </a:p>
          <a:p>
            <a:pPr marL="251460" indent="-179705"/>
            <a:r>
              <a:rPr lang="cs-CZ" sz="2400" dirty="0" err="1">
                <a:ea typeface="+mn-lt"/>
                <a:cs typeface="+mn-lt"/>
              </a:rPr>
              <a:t>Rezonérství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Myšlenky na sebe navazují velice vzdáleně</a:t>
            </a:r>
          </a:p>
          <a:p>
            <a:pPr marL="251460" indent="-179705"/>
            <a:r>
              <a:rPr lang="cs-CZ">
                <a:cs typeface="Arial"/>
              </a:rPr>
              <a:t>"Jeden o voze, druhý o koze."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795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err="1">
                <a:cs typeface="Arial"/>
              </a:rPr>
              <a:t>Paralogické</a:t>
            </a:r>
            <a:r>
              <a:rPr lang="cs-CZ" sz="2400" dirty="0">
                <a:cs typeface="Arial"/>
              </a:rPr>
              <a:t> myšlení</a:t>
            </a:r>
            <a:endParaRPr lang="cs-CZ">
              <a:cs typeface="Arial"/>
            </a:endParaRPr>
          </a:p>
          <a:p>
            <a:pPr marL="251460" indent="-179705"/>
            <a:r>
              <a:rPr lang="cs-CZ" sz="2400" dirty="0">
                <a:cs typeface="Arial"/>
              </a:rPr>
              <a:t>Tangenciální (</a:t>
            </a:r>
            <a:r>
              <a:rPr lang="cs-CZ" sz="2400" err="1">
                <a:cs typeface="Arial"/>
              </a:rPr>
              <a:t>rozjíždivé</a:t>
            </a:r>
            <a:r>
              <a:rPr lang="cs-CZ" sz="2400" dirty="0">
                <a:cs typeface="Arial"/>
              </a:rPr>
              <a:t>) myšlení</a:t>
            </a:r>
          </a:p>
          <a:p>
            <a:pPr marL="251460" indent="-179705"/>
            <a:r>
              <a:rPr lang="cs-CZ" sz="2400" b="1" dirty="0">
                <a:solidFill>
                  <a:srgbClr val="F01928"/>
                </a:solidFill>
                <a:cs typeface="Arial"/>
              </a:rPr>
              <a:t>Inkoherentní myšlení</a:t>
            </a:r>
          </a:p>
          <a:p>
            <a:pPr marL="251460" indent="-179705"/>
            <a:r>
              <a:rPr lang="cs-CZ" sz="2400" dirty="0" err="1">
                <a:ea typeface="+mn-lt"/>
                <a:cs typeface="+mn-lt"/>
              </a:rPr>
              <a:t>Rezonérství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Úplná ztráta logických asociačních vazeb</a:t>
            </a:r>
          </a:p>
          <a:p>
            <a:pPr marL="251460" indent="-179705"/>
            <a:r>
              <a:rPr lang="cs-CZ">
                <a:cs typeface="Arial"/>
              </a:rPr>
              <a:t>Projev v řeči: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Nesouvislá řeč</a:t>
            </a:r>
          </a:p>
          <a:p>
            <a:pPr marL="503555" lvl="1" indent="-179705"/>
            <a:r>
              <a:rPr lang="cs-CZ">
                <a:cs typeface="Arial"/>
              </a:rPr>
              <a:t>Slovní salát (žargonafázie, schizofázie)</a:t>
            </a:r>
          </a:p>
          <a:p>
            <a:pPr marL="251460" indent="-179705"/>
            <a:r>
              <a:rPr lang="cs-CZ">
                <a:cs typeface="Arial"/>
              </a:rPr>
              <a:t>Výskyt </a:t>
            </a:r>
          </a:p>
          <a:p>
            <a:pPr marL="503555" lvl="1" indent="-179705"/>
            <a:r>
              <a:rPr lang="cs-CZ">
                <a:cs typeface="Arial"/>
              </a:rPr>
              <a:t>Poruchy schizofrenního okruhu</a:t>
            </a:r>
          </a:p>
          <a:p>
            <a:pPr marL="503555" lvl="1" indent="-179705"/>
            <a:r>
              <a:rPr lang="cs-CZ">
                <a:cs typeface="Arial"/>
              </a:rPr>
              <a:t>Kvalitativní poruchy vědomí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988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err="1">
                <a:cs typeface="Arial"/>
              </a:rPr>
              <a:t>Paralogické</a:t>
            </a:r>
            <a:r>
              <a:rPr lang="cs-CZ" sz="2400" dirty="0">
                <a:cs typeface="Arial"/>
              </a:rPr>
              <a:t> myšlení</a:t>
            </a:r>
            <a:endParaRPr lang="cs-CZ">
              <a:cs typeface="Arial"/>
            </a:endParaRPr>
          </a:p>
          <a:p>
            <a:pPr marL="251460" indent="-179705"/>
            <a:r>
              <a:rPr lang="cs-CZ" sz="2400" dirty="0">
                <a:cs typeface="Arial"/>
              </a:rPr>
              <a:t>Tangenciální (</a:t>
            </a:r>
            <a:r>
              <a:rPr lang="cs-CZ" sz="2400" err="1">
                <a:cs typeface="Arial"/>
              </a:rPr>
              <a:t>rozjíždivé</a:t>
            </a:r>
            <a:r>
              <a:rPr lang="cs-CZ" sz="2400" dirty="0">
                <a:cs typeface="Arial"/>
              </a:rPr>
              <a:t>) myšlení</a:t>
            </a:r>
          </a:p>
          <a:p>
            <a:pPr marL="251460" indent="-179705"/>
            <a:r>
              <a:rPr lang="cs-CZ" sz="2400" dirty="0">
                <a:cs typeface="Arial"/>
              </a:rPr>
              <a:t>Inkoherentní myšlení</a:t>
            </a:r>
          </a:p>
          <a:p>
            <a:pPr marL="251460" indent="-179705"/>
            <a:r>
              <a:rPr lang="cs-CZ" sz="2400" b="1" dirty="0" err="1">
                <a:solidFill>
                  <a:srgbClr val="F01928"/>
                </a:solidFill>
                <a:ea typeface="+mn-lt"/>
                <a:cs typeface="+mn-lt"/>
              </a:rPr>
              <a:t>Rezonérství</a:t>
            </a:r>
            <a:endParaRPr lang="cs-CZ" sz="2400" dirty="0" err="1">
              <a:ea typeface="+mn-lt"/>
              <a:cs typeface="+mn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Pseudofilozofování</a:t>
            </a:r>
          </a:p>
          <a:p>
            <a:pPr marL="251460" indent="-179705"/>
            <a:r>
              <a:rPr lang="cs-CZ">
                <a:cs typeface="Arial"/>
              </a:rPr>
              <a:t>Neplodné úvahy o zbytečnostech nebo rozebírání evidentních záležitostí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03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Student se naučí definovat myšlení a jeho podklad</a:t>
            </a:r>
            <a:endParaRPr lang="cs-CZ" dirty="0"/>
          </a:p>
          <a:p>
            <a:pPr marL="251460" indent="-179705"/>
            <a:r>
              <a:rPr lang="cs-CZ" dirty="0"/>
              <a:t>Student </a:t>
            </a:r>
            <a:r>
              <a:rPr lang="cs-CZ" dirty="0">
                <a:ea typeface="+mn-lt"/>
                <a:cs typeface="+mn-lt"/>
              </a:rPr>
              <a:t>se naučí</a:t>
            </a:r>
            <a:r>
              <a:rPr lang="cs-CZ" dirty="0"/>
              <a:t> pojmenovat skupiny poruch myšlení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Student </a:t>
            </a:r>
            <a:r>
              <a:rPr lang="cs-CZ" dirty="0">
                <a:ea typeface="+mn-lt"/>
                <a:cs typeface="+mn-lt"/>
              </a:rPr>
              <a:t>se naučí</a:t>
            </a:r>
            <a:r>
              <a:rPr lang="cs-CZ" dirty="0">
                <a:cs typeface="Arial"/>
              </a:rPr>
              <a:t> definovat jednotlivé poruchy myšlení</a:t>
            </a:r>
          </a:p>
          <a:p>
            <a:pPr marL="251460" indent="-179705"/>
            <a:r>
              <a:rPr lang="cs-CZ" dirty="0">
                <a:cs typeface="Arial"/>
              </a:rPr>
              <a:t>Student </a:t>
            </a:r>
            <a:r>
              <a:rPr lang="cs-CZ" dirty="0">
                <a:ea typeface="+mn-lt"/>
                <a:cs typeface="+mn-lt"/>
              </a:rPr>
              <a:t>se naučí</a:t>
            </a:r>
            <a:r>
              <a:rPr lang="cs-CZ" dirty="0">
                <a:cs typeface="Arial"/>
              </a:rPr>
              <a:t> zařadit poruchy myšlení do skupin</a:t>
            </a:r>
          </a:p>
          <a:p>
            <a:pPr marL="251460" indent="-179705"/>
            <a:r>
              <a:rPr lang="cs-CZ" dirty="0">
                <a:cs typeface="Arial"/>
              </a:rPr>
              <a:t>Student se naučí </a:t>
            </a:r>
            <a:r>
              <a:rPr lang="cs-CZ" dirty="0">
                <a:ea typeface="+mn-lt"/>
                <a:cs typeface="+mn-lt"/>
              </a:rPr>
              <a:t>identifikovat psychiatrické diagnózy, u kterých se vyskytují jednotlivé poruchy myšlení</a:t>
            </a: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dirty="0">
                <a:ea typeface="+mn-lt"/>
                <a:cs typeface="+mn-lt"/>
              </a:rPr>
              <a:t>Autistické myšlení</a:t>
            </a:r>
            <a:endParaRPr lang="cs-CZ"/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Symbolické a magické myšlení</a:t>
            </a:r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Vztahovačné 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Narušení vazby mezi subjektivním a objektivním světem</a:t>
            </a:r>
          </a:p>
          <a:p>
            <a:pPr marL="251460" indent="-179705"/>
            <a:r>
              <a:rPr lang="cs-CZ" dirty="0">
                <a:cs typeface="Arial"/>
              </a:rPr>
              <a:t>Projev v řeči:</a:t>
            </a:r>
          </a:p>
          <a:p>
            <a:pPr marL="503555" lvl="1" indent="-179705"/>
            <a:r>
              <a:rPr lang="cs-CZ" dirty="0">
                <a:cs typeface="Arial"/>
              </a:rPr>
              <a:t>Omezení verbální produkce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06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b="1" dirty="0">
                <a:solidFill>
                  <a:srgbClr val="F01928"/>
                </a:solidFill>
                <a:ea typeface="+mn-lt"/>
                <a:cs typeface="+mn-lt"/>
              </a:rPr>
              <a:t>Autistické myšlení</a:t>
            </a:r>
            <a:endParaRPr lang="cs-CZ" dirty="0"/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Symbolické a magické myšlení</a:t>
            </a:r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Vztahovačné 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Snížení kontaktu mezi subjektivním světem a okolím</a:t>
            </a:r>
            <a:endParaRPr lang="cs-CZ"/>
          </a:p>
          <a:p>
            <a:pPr marL="251460" indent="-179705"/>
            <a:r>
              <a:rPr lang="cs-CZ" dirty="0">
                <a:cs typeface="Arial"/>
              </a:rPr>
              <a:t>Výskyt:</a:t>
            </a:r>
          </a:p>
          <a:p>
            <a:pPr marL="503555" lvl="1" indent="-179705"/>
            <a:r>
              <a:rPr lang="cs-CZ" dirty="0">
                <a:cs typeface="Arial"/>
              </a:rPr>
              <a:t>Schizofrenie a příbuzné poruchy</a:t>
            </a:r>
          </a:p>
          <a:p>
            <a:pPr marL="503555" lvl="1" indent="-179705"/>
            <a:r>
              <a:rPr lang="cs-CZ" dirty="0" err="1">
                <a:cs typeface="Arial"/>
              </a:rPr>
              <a:t>Schizotypní</a:t>
            </a:r>
            <a:r>
              <a:rPr lang="cs-CZ" dirty="0">
                <a:cs typeface="Arial"/>
              </a:rPr>
              <a:t> porucha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823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dirty="0">
                <a:ea typeface="+mn-lt"/>
                <a:cs typeface="+mn-lt"/>
              </a:rPr>
              <a:t>Autistické myšlení</a:t>
            </a:r>
            <a:endParaRPr lang="cs-CZ" dirty="0"/>
          </a:p>
          <a:p>
            <a:pPr marL="251460" indent="-179705"/>
            <a:r>
              <a:rPr lang="cs-CZ" sz="2400" b="1" dirty="0">
                <a:solidFill>
                  <a:srgbClr val="F01928"/>
                </a:solidFill>
                <a:ea typeface="+mn-lt"/>
                <a:cs typeface="+mn-lt"/>
              </a:rPr>
              <a:t>Symbolické a magické myšlení</a:t>
            </a:r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Vztahovačné 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Vytváření individuální, nesrozumitelné symboliky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89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dirty="0">
                <a:ea typeface="+mn-lt"/>
                <a:cs typeface="+mn-lt"/>
              </a:rPr>
              <a:t>Autistické myšlení</a:t>
            </a:r>
            <a:endParaRPr lang="cs-CZ" dirty="0"/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Symbolické a magické myšlení</a:t>
            </a:r>
          </a:p>
          <a:p>
            <a:pPr marL="251460" indent="-179705"/>
            <a:r>
              <a:rPr lang="cs-CZ" sz="2400" b="1" dirty="0">
                <a:solidFill>
                  <a:srgbClr val="F01928"/>
                </a:solidFill>
                <a:ea typeface="+mn-lt"/>
                <a:cs typeface="+mn-lt"/>
              </a:rPr>
              <a:t>Vztahovačné 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Paranoidní myšlení</a:t>
            </a:r>
            <a:endParaRPr lang="cs-CZ"/>
          </a:p>
          <a:p>
            <a:pPr marL="251460" indent="-179705"/>
            <a:r>
              <a:rPr lang="cs-CZ">
                <a:cs typeface="Arial"/>
              </a:rPr>
              <a:t>Neutrálním jevům v okolí je připisován zvláštní význam</a:t>
            </a:r>
            <a:endParaRPr lang="cs-CZ" dirty="0">
              <a:cs typeface="Arial"/>
            </a:endParaRPr>
          </a:p>
          <a:p>
            <a:pPr marL="251460" indent="-179705"/>
            <a:r>
              <a:rPr lang="cs-CZ">
                <a:cs typeface="Arial"/>
              </a:rPr>
              <a:t>Výskyt: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Poruchy schizofrenního okruhu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Kvalitativní poruchy vědomí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Poruchy osobnosti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F072F7EB-0500-4906-933B-ADC6F7D079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04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>
                <a:cs typeface="Arial"/>
              </a:rPr>
              <a:t>Ulpívavé myšlení</a:t>
            </a:r>
          </a:p>
          <a:p>
            <a:pPr marL="251460" indent="-179705"/>
            <a:r>
              <a:rPr lang="cs-CZ" sz="2400">
                <a:cs typeface="Arial"/>
              </a:rPr>
              <a:t>Nevýpravné myšlení</a:t>
            </a:r>
          </a:p>
          <a:p>
            <a:pPr marL="251460" indent="-179705"/>
            <a:r>
              <a:rPr lang="cs-CZ" sz="2400">
                <a:cs typeface="Arial"/>
              </a:rPr>
              <a:t>Zabíhavé myšlení</a:t>
            </a: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Narušení toku asociací bez hrubého narušení logických vazeb</a:t>
            </a:r>
          </a:p>
          <a:p>
            <a:pPr marL="251460" indent="-179705"/>
            <a:r>
              <a:rPr lang="cs-CZ" dirty="0">
                <a:cs typeface="Arial"/>
              </a:rPr>
              <a:t>Typický výskyt:</a:t>
            </a:r>
          </a:p>
          <a:p>
            <a:pPr marL="503555" lvl="1" indent="-179705"/>
            <a:r>
              <a:rPr lang="cs-CZ" dirty="0">
                <a:cs typeface="Arial"/>
              </a:rPr>
              <a:t>Organické poruchy mozku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A965F4C7-C371-47F0-B308-CDFAC290D8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135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b="1">
                <a:solidFill>
                  <a:srgbClr val="F01928"/>
                </a:solidFill>
                <a:cs typeface="Arial"/>
              </a:rPr>
              <a:t>Ulpívavé myšlení</a:t>
            </a:r>
          </a:p>
          <a:p>
            <a:pPr marL="251460" indent="-179705"/>
            <a:r>
              <a:rPr lang="cs-CZ" sz="2400">
                <a:cs typeface="Arial"/>
              </a:rPr>
              <a:t>Nevýpravné myšlení</a:t>
            </a:r>
          </a:p>
          <a:p>
            <a:pPr marL="251460" indent="-179705"/>
            <a:r>
              <a:rPr lang="cs-CZ" sz="2400">
                <a:cs typeface="Arial"/>
              </a:rPr>
              <a:t>Zabíhavé myšlení</a:t>
            </a: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Setrvávání na jedné myšlence nebo pojmu</a:t>
            </a:r>
          </a:p>
          <a:p>
            <a:pPr marL="251460" indent="-179705"/>
            <a:r>
              <a:rPr lang="cs-CZ">
                <a:cs typeface="Arial"/>
              </a:rPr>
              <a:t>Projev v řeči: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Perseverace</a:t>
            </a:r>
          </a:p>
          <a:p>
            <a:pPr marL="503555" lvl="1" indent="-179705"/>
            <a:r>
              <a:rPr lang="cs-CZ">
                <a:cs typeface="Arial"/>
              </a:rPr>
              <a:t>Verbigerace</a:t>
            </a:r>
          </a:p>
          <a:p>
            <a:pPr marL="251460" indent="-179705"/>
            <a:r>
              <a:rPr lang="cs-CZ">
                <a:cs typeface="Arial"/>
              </a:rPr>
              <a:t>Příklady výskytu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Organické poruchy mozku</a:t>
            </a:r>
          </a:p>
          <a:p>
            <a:pPr marL="503555" lvl="1" indent="-179705"/>
            <a:r>
              <a:rPr lang="cs-CZ">
                <a:cs typeface="Arial"/>
              </a:rPr>
              <a:t>Katatonie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A965F4C7-C371-47F0-B308-CDFAC290D8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290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>
                <a:cs typeface="Arial"/>
              </a:rPr>
              <a:t>Ulpívavé myšlení</a:t>
            </a:r>
          </a:p>
          <a:p>
            <a:pPr marL="251460" indent="-179705"/>
            <a:r>
              <a:rPr lang="cs-CZ" sz="2400" b="1">
                <a:solidFill>
                  <a:srgbClr val="F01928"/>
                </a:solidFill>
                <a:cs typeface="Arial"/>
              </a:rPr>
              <a:t>Nevýpravné myšlení</a:t>
            </a:r>
          </a:p>
          <a:p>
            <a:pPr marL="251460" indent="-179705"/>
            <a:r>
              <a:rPr lang="cs-CZ" sz="2400">
                <a:cs typeface="Arial"/>
              </a:rPr>
              <a:t>Zabíhavé myšlení</a:t>
            </a: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Setrvávání na jednom tématu</a:t>
            </a:r>
          </a:p>
          <a:p>
            <a:pPr marL="251460" indent="-179705"/>
            <a:r>
              <a:rPr lang="cs-CZ" i="1">
                <a:cs typeface="Arial"/>
              </a:rPr>
              <a:t>"Neschopnost myšlenku opustit" (Jára Cimrman, Švestka)</a:t>
            </a:r>
            <a:endParaRPr lang="cs-CZ" i="1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A965F4C7-C371-47F0-B308-CDFAC290D8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368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>
                <a:cs typeface="Arial"/>
              </a:rPr>
              <a:t>Ulpívavé myšlení</a:t>
            </a:r>
          </a:p>
          <a:p>
            <a:pPr marL="251460" indent="-179705"/>
            <a:r>
              <a:rPr lang="cs-CZ" sz="2400">
                <a:cs typeface="Arial"/>
              </a:rPr>
              <a:t>Nevýpravné myšlení</a:t>
            </a:r>
          </a:p>
          <a:p>
            <a:pPr marL="251460" indent="-179705"/>
            <a:r>
              <a:rPr lang="cs-CZ" sz="2400" b="1">
                <a:solidFill>
                  <a:srgbClr val="F01928"/>
                </a:solidFill>
                <a:cs typeface="Arial"/>
              </a:rPr>
              <a:t>Zabíhavé myšlení</a:t>
            </a: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Hlavní tok asociací je doplňován nepodstatnými myšlenkami</a:t>
            </a:r>
          </a:p>
          <a:p>
            <a:pPr marL="251460" indent="-179705"/>
            <a:r>
              <a:rPr lang="cs-CZ">
                <a:cs typeface="Arial"/>
              </a:rPr>
              <a:t>Projev v řeči: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Obšírnost s četnými podrobnostmi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i="1">
                <a:cs typeface="Arial"/>
              </a:rPr>
              <a:t>"Neschopnost udržet myšlenku" (Jára Cimrman, Švestka)</a:t>
            </a:r>
            <a:endParaRPr lang="cs-CZ" i="1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A965F4C7-C371-47F0-B308-CDFAC290D8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06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>
                <a:cs typeface="Arial"/>
              </a:rPr>
              <a:t>Ovládavé myšlení</a:t>
            </a:r>
            <a:endParaRPr lang="cs-CZ"/>
          </a:p>
          <a:p>
            <a:pPr marL="251460" indent="-179705"/>
            <a:r>
              <a:rPr lang="cs-CZ" sz="2400">
                <a:cs typeface="Arial"/>
              </a:rPr>
              <a:t>Katatymní myšlení</a:t>
            </a:r>
            <a:endParaRPr lang="cs-CZ" sz="2400" dirty="0">
              <a:cs typeface="Arial"/>
            </a:endParaRPr>
          </a:p>
          <a:p>
            <a:pPr marL="251460" indent="-179705"/>
            <a:r>
              <a:rPr lang="cs-CZ" sz="2400">
                <a:cs typeface="Arial"/>
              </a:rPr>
              <a:t>Obsedantní myšlení</a:t>
            </a:r>
            <a:endParaRPr lang="cs-CZ" sz="2400" dirty="0">
              <a:cs typeface="Arial"/>
            </a:endParaRP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Omezení témat, kterým se myšlenkový proces zabývá</a:t>
            </a:r>
          </a:p>
          <a:p>
            <a:pPr marL="251460" indent="-179705"/>
            <a:r>
              <a:rPr lang="cs-CZ">
                <a:cs typeface="Arial"/>
              </a:rPr>
              <a:t>Typický výskyt: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Stresem podmíněné poruchy</a:t>
            </a:r>
          </a:p>
          <a:p>
            <a:pPr marL="503555" lvl="1" indent="-179705"/>
            <a:r>
              <a:rPr lang="cs-CZ">
                <a:cs typeface="Arial"/>
              </a:rPr>
              <a:t>Afektivní poruchy</a:t>
            </a:r>
          </a:p>
          <a:p>
            <a:pPr marL="503555" lvl="1" indent="-179705"/>
            <a:r>
              <a:rPr lang="cs-CZ">
                <a:cs typeface="Arial"/>
              </a:rPr>
              <a:t>Úzkostné poruchy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U zdravých jedinců v souvislosti se silnou emocí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2E68B81-E61C-4E71-8157-0B2B3DA29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61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b="1">
                <a:solidFill>
                  <a:srgbClr val="F01928"/>
                </a:solidFill>
                <a:cs typeface="Arial"/>
              </a:rPr>
              <a:t>Ovládavé myšlení</a:t>
            </a:r>
            <a:endParaRPr lang="cs-CZ" b="1">
              <a:solidFill>
                <a:srgbClr val="F01928"/>
              </a:solidFill>
              <a:cs typeface="Arial"/>
            </a:endParaRPr>
          </a:p>
          <a:p>
            <a:pPr marL="251460" indent="-179705"/>
            <a:r>
              <a:rPr lang="cs-CZ" sz="2400">
                <a:cs typeface="Arial"/>
              </a:rPr>
              <a:t>Katatymní myšlení</a:t>
            </a:r>
            <a:endParaRPr lang="cs-CZ" sz="2400" dirty="0">
              <a:cs typeface="Arial"/>
            </a:endParaRPr>
          </a:p>
          <a:p>
            <a:pPr marL="251460" indent="-179705"/>
            <a:r>
              <a:rPr lang="cs-CZ" sz="2400">
                <a:cs typeface="Arial"/>
              </a:rPr>
              <a:t>Obsedantní myšlení</a:t>
            </a:r>
            <a:endParaRPr lang="cs-CZ" sz="2400" dirty="0">
              <a:cs typeface="Arial"/>
            </a:endParaRP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V popředí delší dobu vystupuje určitá myšlenka</a:t>
            </a:r>
          </a:p>
          <a:p>
            <a:pPr marL="251460" indent="-179705"/>
            <a:r>
              <a:rPr lang="cs-CZ">
                <a:cs typeface="Arial"/>
              </a:rPr>
              <a:t>Myšlenka může být emočně nabitá</a:t>
            </a:r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2E68B81-E61C-4E71-8157-0B2B3DA29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73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Myšlení a jeho podklad</a:t>
            </a:r>
          </a:p>
          <a:p>
            <a:pPr marL="251460" indent="-179705"/>
            <a:r>
              <a:rPr lang="cs-CZ" dirty="0">
                <a:cs typeface="Arial"/>
              </a:rPr>
              <a:t>Poruchy myšlení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B97BCA-3B15-449A-BE0B-F3DD8D335B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208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>
                <a:cs typeface="Arial"/>
              </a:rPr>
              <a:t>Ovládavé myšlení</a:t>
            </a:r>
            <a:endParaRPr lang="cs-CZ">
              <a:cs typeface="Arial"/>
            </a:endParaRPr>
          </a:p>
          <a:p>
            <a:pPr marL="251460" indent="-179705"/>
            <a:r>
              <a:rPr lang="cs-CZ" sz="2400" b="1">
                <a:solidFill>
                  <a:srgbClr val="F01928"/>
                </a:solidFill>
                <a:cs typeface="Arial"/>
              </a:rPr>
              <a:t>Katatymní myšlení</a:t>
            </a:r>
          </a:p>
          <a:p>
            <a:pPr marL="251460" indent="-179705"/>
            <a:r>
              <a:rPr lang="cs-CZ" sz="2400">
                <a:cs typeface="Arial"/>
              </a:rPr>
              <a:t>Obsedantní myšlení</a:t>
            </a:r>
            <a:endParaRPr lang="cs-CZ" sz="2400" dirty="0">
              <a:cs typeface="Arial"/>
            </a:endParaRP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Myšlení výrazně zkreslené emotivitou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2E68B81-E61C-4E71-8157-0B2B3DA29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965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69C51E0-AE34-4DC8-9F37-CFED56C8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formy (struktury)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E479D1-76FD-44DC-874D-8D1DAC1B04E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>
                <a:cs typeface="Arial"/>
              </a:rPr>
              <a:t>Ovládavé myšlení</a:t>
            </a:r>
            <a:endParaRPr lang="cs-CZ">
              <a:cs typeface="Arial"/>
            </a:endParaRPr>
          </a:p>
          <a:p>
            <a:pPr marL="251460" indent="-179705"/>
            <a:r>
              <a:rPr lang="cs-CZ" sz="2400">
                <a:cs typeface="Arial"/>
              </a:rPr>
              <a:t>Katatymní myšlení</a:t>
            </a:r>
          </a:p>
          <a:p>
            <a:pPr marL="251460" indent="-179705"/>
            <a:r>
              <a:rPr lang="cs-CZ" sz="2400" b="1">
                <a:solidFill>
                  <a:srgbClr val="F01928"/>
                </a:solidFill>
                <a:cs typeface="Arial"/>
              </a:rPr>
              <a:t>Obsedantní myšlení</a:t>
            </a:r>
          </a:p>
          <a:p>
            <a:pPr marL="251460" indent="-179705"/>
            <a:endParaRPr lang="cs-CZ" sz="2400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6570CD-5067-4477-A01F-D8BC46390A9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Tendence k produkci intruzivních myšlenek a obsesí</a:t>
            </a:r>
            <a:endParaRPr lang="cs-CZ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2E68B81-E61C-4E71-8157-0B2B3DA29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215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CD472C-40A3-4D24-B333-F3C86505B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F41A5AB-6E9A-40A2-A121-A6BA47F7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myšlení</a:t>
            </a: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4FF9040-D153-4933-AF47-FDBC6562B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542840"/>
            <a:ext cx="7762874" cy="431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181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07636A8-C9BA-481E-961E-C5D9DD3C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obsahu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F105CA-FAE6-4BFD-BFBD-83AF7890E58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Bludy</a:t>
            </a:r>
          </a:p>
          <a:p>
            <a:pPr marL="251460" indent="-179705"/>
            <a:r>
              <a:rPr lang="cs-CZ" dirty="0">
                <a:cs typeface="Arial"/>
              </a:rPr>
              <a:t>Obsese</a:t>
            </a:r>
          </a:p>
          <a:p>
            <a:pPr marL="251460" indent="-179705"/>
            <a:r>
              <a:rPr lang="cs-CZ" dirty="0">
                <a:cs typeface="Arial"/>
              </a:rPr>
              <a:t>Jinam nezařaditelné patologické obsahy myšlení 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6E8312-928D-4649-BC5C-2334911B3A2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7C4E6E5F-C3E3-4329-BDBC-5BCEE76C34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245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07636A8-C9BA-481E-961E-C5D9DD3C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obsahu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F105CA-FAE6-4BFD-BFBD-83AF7890E58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Bludy</a:t>
            </a:r>
          </a:p>
          <a:p>
            <a:pPr marL="251460" indent="-179705"/>
            <a:r>
              <a:rPr lang="cs-CZ" dirty="0">
                <a:cs typeface="Arial"/>
              </a:rPr>
              <a:t>Obsese</a:t>
            </a:r>
          </a:p>
          <a:p>
            <a:pPr marL="251460" indent="-179705"/>
            <a:r>
              <a:rPr lang="cs-CZ" dirty="0">
                <a:cs typeface="Arial"/>
              </a:rPr>
              <a:t>Jinam nezařaditelné patologické obsahy myšlení 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6E8312-928D-4649-BC5C-2334911B3A2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Mylné, nevývratné, kulturně nepřijímané, individuální přesvědčení s vlivem na chování.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7C4E6E5F-C3E3-4329-BDBC-5BCEE76C34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9173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511C78-7E5B-4745-96FC-6C5D657E60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ea typeface="+mn-lt"/>
                <a:cs typeface="+mn-lt"/>
              </a:rPr>
              <a:t>Vlastnosti a podklad bludu</a:t>
            </a:r>
          </a:p>
          <a:p>
            <a:endParaRPr lang="cs-CZ" dirty="0">
              <a:cs typeface="Arial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D07C8D-9DBC-462A-B5D7-17354D4C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C306A4-B525-4836-BF71-C9C65C2357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809A22-EF5A-4CC6-875F-8E724221796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Chorobně vzniklý</a:t>
            </a:r>
          </a:p>
          <a:p>
            <a:pPr marL="251460" indent="-179705"/>
            <a:r>
              <a:rPr lang="cs-CZ" dirty="0">
                <a:cs typeface="Arial"/>
              </a:rPr>
              <a:t>Nepravdivý / nesprávný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Nevývratný</a:t>
            </a:r>
          </a:p>
          <a:p>
            <a:pPr marL="251460" indent="-179705"/>
            <a:r>
              <a:rPr lang="cs-CZ" dirty="0">
                <a:cs typeface="Arial"/>
              </a:rPr>
              <a:t>Individuální a soukromý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43D1748-03DF-4DBA-96D2-8EC82C69C44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6345A182-A39A-45E6-BD47-5F279BB3F6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523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511C78-7E5B-4745-96FC-6C5D657E60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ea typeface="+mn-lt"/>
                <a:cs typeface="+mn-lt"/>
              </a:rPr>
              <a:t>Vlastnosti a podklad bludu</a:t>
            </a:r>
          </a:p>
          <a:p>
            <a:endParaRPr lang="cs-CZ" dirty="0">
              <a:cs typeface="Arial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D07C8D-9DBC-462A-B5D7-17354D4C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C306A4-B525-4836-BF71-C9C65C2357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809A22-EF5A-4CC6-875F-8E724221796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Chorobně vznikl</a:t>
            </a:r>
            <a:r>
              <a:rPr lang="cs-CZ" b="1" dirty="0">
                <a:solidFill>
                  <a:srgbClr val="F01928"/>
                </a:solidFill>
                <a:cs typeface="Arial"/>
              </a:rPr>
              <a:t>ý</a:t>
            </a:r>
          </a:p>
          <a:p>
            <a:pPr marL="251460" indent="-179705"/>
            <a:r>
              <a:rPr lang="cs-CZ" dirty="0">
                <a:cs typeface="Arial"/>
              </a:rPr>
              <a:t>Nepravdivý / nesprávný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Nevývratný</a:t>
            </a:r>
          </a:p>
          <a:p>
            <a:pPr marL="251460" indent="-179705"/>
            <a:r>
              <a:rPr lang="cs-CZ" dirty="0">
                <a:cs typeface="Arial"/>
              </a:rPr>
              <a:t>Individuální a soukromý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43D1748-03DF-4DBA-96D2-8EC82C69C44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Přítomná jiná psychopatologie</a:t>
            </a:r>
          </a:p>
          <a:p>
            <a:pPr marL="503555" lvl="1" indent="-179705"/>
            <a:r>
              <a:rPr lang="cs-CZ" dirty="0">
                <a:cs typeface="Arial"/>
              </a:rPr>
              <a:t>Formální poruchy myšlení</a:t>
            </a:r>
          </a:p>
          <a:p>
            <a:pPr marL="503555" lvl="1" indent="-179705"/>
            <a:r>
              <a:rPr lang="cs-CZ" dirty="0">
                <a:cs typeface="Arial"/>
              </a:rPr>
              <a:t>Poruchy emotivity</a:t>
            </a:r>
          </a:p>
          <a:p>
            <a:pPr marL="251460" indent="-179705"/>
            <a:r>
              <a:rPr lang="cs-CZ" dirty="0">
                <a:cs typeface="Arial"/>
              </a:rPr>
              <a:t>Možný substrát</a:t>
            </a:r>
          </a:p>
          <a:p>
            <a:pPr marL="503555" lvl="1" indent="-179705"/>
            <a:r>
              <a:rPr lang="cs-CZ" dirty="0">
                <a:cs typeface="Arial"/>
              </a:rPr>
              <a:t>Narušení poměru signál / šum</a:t>
            </a:r>
          </a:p>
          <a:p>
            <a:pPr marL="503555" lvl="1" indent="-179705"/>
            <a:r>
              <a:rPr lang="cs-CZ" dirty="0" err="1">
                <a:cs typeface="Arial"/>
              </a:rPr>
              <a:t>Diskonekce</a:t>
            </a:r>
            <a:r>
              <a:rPr lang="cs-CZ" dirty="0">
                <a:cs typeface="Arial"/>
              </a:rPr>
              <a:t> limbických oblastí a </a:t>
            </a:r>
            <a:r>
              <a:rPr lang="cs-CZ" dirty="0" err="1">
                <a:cs typeface="Arial"/>
              </a:rPr>
              <a:t>prefrontální</a:t>
            </a:r>
            <a:r>
              <a:rPr lang="cs-CZ" dirty="0">
                <a:cs typeface="Arial"/>
              </a:rPr>
              <a:t> kůry</a:t>
            </a:r>
          </a:p>
          <a:p>
            <a:pPr marL="503555" lvl="1" indent="-179705"/>
            <a:r>
              <a:rPr lang="cs-CZ" dirty="0">
                <a:cs typeface="Arial"/>
              </a:rPr>
              <a:t>Poruchy metabolismu </a:t>
            </a:r>
            <a:r>
              <a:rPr lang="cs-CZ" dirty="0" err="1">
                <a:cs typeface="Arial"/>
              </a:rPr>
              <a:t>mediotemporálních</a:t>
            </a:r>
            <a:r>
              <a:rPr lang="cs-CZ" dirty="0">
                <a:cs typeface="Arial"/>
              </a:rPr>
              <a:t> oblastí</a:t>
            </a:r>
          </a:p>
          <a:p>
            <a:pPr marL="503555" lvl="1" indent="-179705"/>
            <a:r>
              <a:rPr lang="cs-CZ" dirty="0">
                <a:cs typeface="Arial"/>
              </a:rPr>
              <a:t>Celková kortikální atrofie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14032F23-4B17-45B5-ACD7-BBCC489ABF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256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511C78-7E5B-4745-96FC-6C5D657E60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ea typeface="+mn-lt"/>
                <a:cs typeface="+mn-lt"/>
              </a:rPr>
              <a:t>Vlastnosti a podklad bludu</a:t>
            </a:r>
          </a:p>
          <a:p>
            <a:endParaRPr lang="cs-CZ" dirty="0">
              <a:cs typeface="Arial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D07C8D-9DBC-462A-B5D7-17354D4C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C306A4-B525-4836-BF71-C9C65C2357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809A22-EF5A-4CC6-875F-8E724221796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Chorobně vzniklý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Nepravdivý / nesprávný</a:t>
            </a:r>
            <a:endParaRPr lang="cs-CZ" b="1" dirty="0">
              <a:solidFill>
                <a:srgbClr val="FF0000"/>
              </a:solidFill>
            </a:endParaRPr>
          </a:p>
          <a:p>
            <a:pPr marL="251460" indent="-179705"/>
            <a:r>
              <a:rPr lang="cs-CZ" dirty="0">
                <a:cs typeface="Arial"/>
              </a:rPr>
              <a:t>Nevývratný</a:t>
            </a:r>
          </a:p>
          <a:p>
            <a:pPr marL="251460" indent="-179705"/>
            <a:r>
              <a:rPr lang="cs-CZ" dirty="0">
                <a:cs typeface="Arial"/>
              </a:rPr>
              <a:t>Individuální a soukromý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43D1748-03DF-4DBA-96D2-8EC82C69C44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Neodpovídá realitě nebo kolektivnímu, sdílenému chápání reality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A450D29C-83C7-4C68-AE54-547F237958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8092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511C78-7E5B-4745-96FC-6C5D657E60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ea typeface="+mn-lt"/>
                <a:cs typeface="+mn-lt"/>
              </a:rPr>
              <a:t>Vlastnosti a podklad bludu</a:t>
            </a:r>
          </a:p>
          <a:p>
            <a:endParaRPr lang="cs-CZ" dirty="0">
              <a:cs typeface="Arial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D07C8D-9DBC-462A-B5D7-17354D4C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C306A4-B525-4836-BF71-C9C65C2357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809A22-EF5A-4CC6-875F-8E724221796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Chorobně vzniklý</a:t>
            </a:r>
          </a:p>
          <a:p>
            <a:pPr marL="251460" indent="-179705"/>
            <a:r>
              <a:rPr lang="cs-CZ" dirty="0">
                <a:cs typeface="Arial"/>
              </a:rPr>
              <a:t>Nepravdivý / nesprávný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Nevývratný</a:t>
            </a:r>
          </a:p>
          <a:p>
            <a:pPr marL="251460" indent="-179705"/>
            <a:r>
              <a:rPr lang="cs-CZ" dirty="0">
                <a:cs typeface="Arial"/>
              </a:rPr>
              <a:t>Individuální a soukromý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43D1748-03DF-4DBA-96D2-8EC82C69C44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Blud nelze korigovat logickými argumenty</a:t>
            </a:r>
            <a:endParaRPr lang="cs-CZ" dirty="0"/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69B18839-3DFC-47BD-AE84-2472628755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1964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511C78-7E5B-4745-96FC-6C5D657E60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ea typeface="+mn-lt"/>
                <a:cs typeface="+mn-lt"/>
              </a:rPr>
              <a:t>Vlastnosti a podklad bludu</a:t>
            </a:r>
          </a:p>
          <a:p>
            <a:endParaRPr lang="cs-CZ" dirty="0">
              <a:cs typeface="Arial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D07C8D-9DBC-462A-B5D7-17354D4C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C306A4-B525-4836-BF71-C9C65C2357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809A22-EF5A-4CC6-875F-8E724221796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Chorobně vzniklý</a:t>
            </a:r>
          </a:p>
          <a:p>
            <a:pPr marL="251460" indent="-179705"/>
            <a:r>
              <a:rPr lang="cs-CZ" dirty="0">
                <a:cs typeface="Arial"/>
              </a:rPr>
              <a:t>Nepravdivý / nesprávný</a:t>
            </a:r>
          </a:p>
          <a:p>
            <a:pPr marL="251460" indent="-179705"/>
            <a:r>
              <a:rPr lang="cs-CZ" dirty="0">
                <a:cs typeface="Arial"/>
              </a:rPr>
              <a:t>Nevývratný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Individuální a soukromý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43D1748-03DF-4DBA-96D2-8EC82C69C44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Není (až na výjimky) sdílený s nikým z určitého sociálně-kulturního kontextu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5F019E9C-8AAF-4A24-9AB0-3A2BB9F562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8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Proces zprostředkovaného a zevšeobecněného poznání skutečnosti.</a:t>
            </a:r>
          </a:p>
          <a:p>
            <a:pPr marL="251460" indent="-179705"/>
            <a:r>
              <a:rPr lang="cs-CZ" dirty="0">
                <a:cs typeface="Arial"/>
              </a:rPr>
              <a:t>Myšlení se uskutečňuje prostřednictvím</a:t>
            </a:r>
          </a:p>
          <a:p>
            <a:pPr marL="503555" lvl="1" indent="-179705"/>
            <a:r>
              <a:rPr lang="cs-CZ" b="1" dirty="0">
                <a:cs typeface="Arial"/>
              </a:rPr>
              <a:t>Představ:</a:t>
            </a:r>
            <a:r>
              <a:rPr lang="cs-CZ" dirty="0">
                <a:cs typeface="Arial"/>
              </a:rPr>
              <a:t> odraz předmětu nebo jevu ve vědomí</a:t>
            </a:r>
          </a:p>
          <a:p>
            <a:pPr marL="503555" lvl="1" indent="-179705"/>
            <a:r>
              <a:rPr lang="cs-CZ" b="1" dirty="0">
                <a:cs typeface="Arial"/>
              </a:rPr>
              <a:t>Pojmů:</a:t>
            </a:r>
            <a:r>
              <a:rPr lang="cs-CZ" dirty="0">
                <a:cs typeface="Arial"/>
              </a:rPr>
              <a:t> abstrakce zachycující podstatné znaky jevů</a:t>
            </a:r>
          </a:p>
          <a:p>
            <a:pPr marL="503555" lvl="1" indent="-179705"/>
            <a:r>
              <a:rPr lang="cs-CZ" b="1" dirty="0">
                <a:cs typeface="Arial"/>
              </a:rPr>
              <a:t>Asociací:</a:t>
            </a:r>
            <a:r>
              <a:rPr lang="cs-CZ" dirty="0">
                <a:cs typeface="Arial"/>
              </a:rPr>
              <a:t> přidružování představ do řetězců</a:t>
            </a:r>
          </a:p>
          <a:p>
            <a:pPr marL="503555" lvl="1" indent="-179705"/>
            <a:r>
              <a:rPr lang="cs-CZ" b="1" dirty="0">
                <a:cs typeface="Arial"/>
              </a:rPr>
              <a:t>Logických úkonů:</a:t>
            </a:r>
            <a:r>
              <a:rPr lang="cs-CZ" dirty="0">
                <a:cs typeface="Arial"/>
              </a:rPr>
              <a:t> vztahy mezi různými jevy</a:t>
            </a:r>
          </a:p>
          <a:p>
            <a:pPr marL="251460" indent="-179705"/>
            <a:r>
              <a:rPr lang="cs-CZ" dirty="0">
                <a:cs typeface="Arial"/>
              </a:rPr>
              <a:t>Myšlení je závislé na jiných psychických funkcích</a:t>
            </a:r>
          </a:p>
          <a:p>
            <a:pPr marL="251460" indent="-179705"/>
            <a:r>
              <a:rPr lang="cs-CZ" dirty="0">
                <a:cs typeface="Arial"/>
              </a:rPr>
              <a:t>Projevem myšlení je </a:t>
            </a:r>
            <a:r>
              <a:rPr lang="cs-CZ" b="1" dirty="0">
                <a:cs typeface="Arial"/>
              </a:rPr>
              <a:t>řeč</a:t>
            </a:r>
            <a:endParaRPr lang="cs-CZ"/>
          </a:p>
          <a:p>
            <a:pPr marL="251460" indent="-179705"/>
            <a:r>
              <a:rPr lang="cs-CZ" dirty="0">
                <a:cs typeface="Arial"/>
              </a:rPr>
              <a:t>Podkladem myšlení je zapojení </a:t>
            </a:r>
            <a:r>
              <a:rPr lang="cs-CZ" b="1" dirty="0" err="1">
                <a:cs typeface="Arial"/>
              </a:rPr>
              <a:t>neuronálních</a:t>
            </a:r>
            <a:r>
              <a:rPr lang="cs-CZ" b="1" dirty="0">
                <a:cs typeface="Arial"/>
              </a:rPr>
              <a:t> sítí v kortexu</a:t>
            </a:r>
          </a:p>
          <a:p>
            <a:pPr marL="503555" lvl="1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8B8148-1EA5-498A-BA64-A99E39D8C0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4706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8F2661-1099-4973-B141-F2ABDD71C4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Neplést si s ...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52D989-22EC-42EC-BDBF-FFF1BFD9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7D000B-CA8B-43F4-B92B-0634E4C73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Víra</a:t>
            </a:r>
          </a:p>
          <a:p>
            <a:pPr marL="503555" lvl="1" indent="-179705"/>
            <a:r>
              <a:rPr lang="cs-CZ" dirty="0">
                <a:cs typeface="Arial"/>
              </a:rPr>
              <a:t>Není </a:t>
            </a:r>
            <a:r>
              <a:rPr lang="cs-CZ" b="1" dirty="0">
                <a:cs typeface="Arial"/>
              </a:rPr>
              <a:t>chorobně vzniklá</a:t>
            </a:r>
          </a:p>
          <a:p>
            <a:pPr marL="503555" lvl="1" indent="-179705"/>
            <a:r>
              <a:rPr lang="cs-CZ" dirty="0">
                <a:cs typeface="Arial"/>
              </a:rPr>
              <a:t>Není </a:t>
            </a:r>
            <a:r>
              <a:rPr lang="cs-CZ" b="1">
                <a:cs typeface="Arial"/>
              </a:rPr>
              <a:t>individuální a soukromá</a:t>
            </a:r>
            <a:endParaRPr lang="cs-CZ" dirty="0"/>
          </a:p>
          <a:p>
            <a:pPr marL="503555" lvl="1" indent="-179705"/>
            <a:r>
              <a:rPr lang="cs-CZ" dirty="0">
                <a:cs typeface="Arial"/>
              </a:rPr>
              <a:t>Nelze ji považovat za </a:t>
            </a:r>
            <a:r>
              <a:rPr lang="cs-CZ" b="1">
                <a:cs typeface="Arial"/>
              </a:rPr>
              <a:t>nepravdivou nebo nesprávnou </a:t>
            </a:r>
            <a:r>
              <a:rPr lang="cs-CZ">
                <a:cs typeface="Arial"/>
              </a:rPr>
              <a:t>v dané kultuře</a:t>
            </a:r>
          </a:p>
          <a:p>
            <a:pPr marL="251460" indent="-179705"/>
            <a:r>
              <a:rPr lang="cs-CZ" dirty="0">
                <a:cs typeface="Arial"/>
              </a:rPr>
              <a:t>Přesvědčení na základě neznalosti</a:t>
            </a:r>
          </a:p>
          <a:p>
            <a:pPr marL="503555" lvl="1" indent="-179705"/>
            <a:r>
              <a:rPr lang="cs-CZ" dirty="0">
                <a:cs typeface="Arial"/>
              </a:rPr>
              <a:t>Není </a:t>
            </a:r>
            <a:r>
              <a:rPr lang="cs-CZ" b="1" dirty="0">
                <a:cs typeface="Arial"/>
              </a:rPr>
              <a:t>nevývratné</a:t>
            </a:r>
          </a:p>
          <a:p>
            <a:pPr marL="503555" lvl="1" indent="-179705"/>
            <a:r>
              <a:rPr lang="cs-CZ" dirty="0">
                <a:cs typeface="Arial"/>
              </a:rPr>
              <a:t>Často není </a:t>
            </a:r>
            <a:r>
              <a:rPr lang="cs-CZ" b="1" dirty="0">
                <a:cs typeface="Arial"/>
              </a:rPr>
              <a:t>individuální</a:t>
            </a:r>
          </a:p>
          <a:p>
            <a:pPr marL="251460" indent="-179705"/>
            <a:r>
              <a:rPr lang="cs-CZ">
                <a:cs typeface="Arial"/>
              </a:rPr>
              <a:t>Konspirační teorie</a:t>
            </a:r>
          </a:p>
          <a:p>
            <a:pPr marL="503555" lvl="1" indent="-179705"/>
            <a:r>
              <a:rPr lang="cs-CZ">
                <a:ea typeface="+mn-lt"/>
                <a:cs typeface="+mn-lt"/>
              </a:rPr>
              <a:t>Může být vyvrácena</a:t>
            </a:r>
            <a:endParaRPr lang="cs-CZ" dirty="0">
              <a:ea typeface="+mn-lt"/>
              <a:cs typeface="+mn-lt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Nelze ji považovat za </a:t>
            </a:r>
            <a:r>
              <a:rPr lang="cs-CZ" b="1">
                <a:ea typeface="+mn-lt"/>
                <a:cs typeface="+mn-lt"/>
              </a:rPr>
              <a:t>individuální a soukromou</a:t>
            </a:r>
            <a:endParaRPr lang="cs-CZ">
              <a:cs typeface="Arial"/>
            </a:endParaRPr>
          </a:p>
          <a:p>
            <a:pPr marL="503555" lvl="1" indent="-179705"/>
            <a:endParaRPr lang="cs-CZ" dirty="0">
              <a:cs typeface="Arial"/>
            </a:endParaRPr>
          </a:p>
          <a:p>
            <a:pPr marL="503555" lvl="1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4AA0AED8-FA89-4224-BABE-989D12A429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2245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B6B9FE-9D77-43A3-9C2B-BFE9AAD1BE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Výskyt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24EFDF-253C-4D2F-9D24-1CB3ACE4F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AE4B6C-CB67-4B0E-825D-4210B545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Patří mezi tzv. </a:t>
            </a:r>
            <a:r>
              <a:rPr lang="cs-CZ" b="1" dirty="0">
                <a:cs typeface="Arial"/>
              </a:rPr>
              <a:t>psychotické příznaky</a:t>
            </a:r>
          </a:p>
          <a:p>
            <a:pPr marL="251460" indent="-179705"/>
            <a:r>
              <a:rPr lang="cs-CZ" dirty="0">
                <a:cs typeface="Arial"/>
              </a:rPr>
              <a:t>Organické poruchy včetně delirií</a:t>
            </a:r>
            <a:endParaRPr lang="cs-CZ" dirty="0"/>
          </a:p>
          <a:p>
            <a:pPr marL="503555" lvl="1" indent="-179705"/>
            <a:r>
              <a:rPr lang="cs-CZ" dirty="0">
                <a:cs typeface="Arial"/>
              </a:rPr>
              <a:t>V případě delirií často chabě formované "konfusní bludné domněnky"</a:t>
            </a:r>
          </a:p>
          <a:p>
            <a:pPr marL="251460" indent="-179705"/>
            <a:r>
              <a:rPr lang="cs-CZ" dirty="0">
                <a:cs typeface="Arial"/>
              </a:rPr>
              <a:t>Poruchy vyvolané psychoaktivními látkami</a:t>
            </a:r>
          </a:p>
          <a:p>
            <a:pPr marL="251460" indent="-179705"/>
            <a:r>
              <a:rPr lang="cs-CZ" dirty="0">
                <a:cs typeface="Arial"/>
              </a:rPr>
              <a:t>Poruchy schizofrenního okruhu</a:t>
            </a:r>
          </a:p>
          <a:p>
            <a:pPr marL="503555" lvl="1" indent="-179705"/>
            <a:r>
              <a:rPr lang="cs-CZ" dirty="0">
                <a:cs typeface="Arial"/>
              </a:rPr>
              <a:t>Obvykle absurdní</a:t>
            </a:r>
          </a:p>
          <a:p>
            <a:pPr marL="251460" indent="-179705"/>
            <a:r>
              <a:rPr lang="cs-CZ" dirty="0">
                <a:cs typeface="Arial"/>
              </a:rPr>
              <a:t>Poruchy s bludy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Afektivní poruchy</a:t>
            </a:r>
          </a:p>
          <a:p>
            <a:pPr marL="503555" lvl="1" indent="-179705"/>
            <a:r>
              <a:rPr lang="cs-CZ" dirty="0">
                <a:cs typeface="Arial"/>
              </a:rPr>
              <a:t>Často tzv. kongruentní s náladou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AA17FCA-F872-4367-804E-2AA345D9D1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9339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1D816D-E7D8-4832-9B8A-5E5DF44C49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Vývoj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A0FD7A-65C4-4D30-8555-D8817F94B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5768E3-EC4E-41BA-9C50-2D8DF29BEEC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AFF26CA-2050-4D0F-82B6-24F567D4987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Bludná nálada</a:t>
            </a:r>
          </a:p>
          <a:p>
            <a:pPr marL="251460" indent="-179705"/>
            <a:r>
              <a:rPr lang="cs-CZ" dirty="0">
                <a:cs typeface="Arial"/>
              </a:rPr>
              <a:t>Bludná idea</a:t>
            </a:r>
          </a:p>
          <a:p>
            <a:pPr marL="251460" indent="-179705"/>
            <a:r>
              <a:rPr lang="cs-CZ" dirty="0">
                <a:cs typeface="Arial"/>
              </a:rPr>
              <a:t>Zformování bludu</a:t>
            </a:r>
          </a:p>
          <a:p>
            <a:pPr marL="251460" indent="-179705"/>
            <a:r>
              <a:rPr lang="cs-CZ" dirty="0">
                <a:cs typeface="Arial"/>
              </a:rPr>
              <a:t>Ústup bludu</a:t>
            </a:r>
          </a:p>
          <a:p>
            <a:pPr marL="503555" lvl="1" indent="-179705"/>
            <a:r>
              <a:rPr lang="cs-CZ" dirty="0">
                <a:cs typeface="Arial"/>
              </a:rPr>
              <a:t>Korekce</a:t>
            </a:r>
          </a:p>
          <a:p>
            <a:pPr marL="503555" lvl="1" indent="-179705"/>
            <a:r>
              <a:rPr lang="cs-CZ" dirty="0" err="1">
                <a:cs typeface="Arial"/>
              </a:rPr>
              <a:t>Dezaktualizace</a:t>
            </a:r>
          </a:p>
          <a:p>
            <a:pPr marL="503555" lvl="1" indent="-179705"/>
            <a:r>
              <a:rPr lang="cs-CZ" dirty="0">
                <a:cs typeface="Arial"/>
              </a:rPr>
              <a:t>Bludný relikt</a:t>
            </a:r>
          </a:p>
          <a:p>
            <a:pPr marL="251460" indent="-179705"/>
            <a:r>
              <a:rPr lang="cs-CZ" dirty="0">
                <a:cs typeface="Arial"/>
              </a:rPr>
              <a:t>Fixace bludu</a:t>
            </a:r>
          </a:p>
          <a:p>
            <a:pPr marL="503555" lvl="1" indent="-179705"/>
            <a:r>
              <a:rPr lang="cs-CZ" dirty="0" err="1">
                <a:cs typeface="Arial"/>
              </a:rPr>
              <a:t>Chronifikace</a:t>
            </a:r>
            <a:r>
              <a:rPr lang="cs-CZ" dirty="0">
                <a:cs typeface="Arial"/>
              </a:rPr>
              <a:t> (petrifikace)</a:t>
            </a:r>
          </a:p>
          <a:p>
            <a:pPr marL="503555" lvl="1" indent="-179705"/>
            <a:r>
              <a:rPr lang="cs-CZ" dirty="0">
                <a:cs typeface="Arial"/>
              </a:rPr>
              <a:t>Systematizace</a:t>
            </a:r>
          </a:p>
          <a:p>
            <a:pPr marL="251460" indent="-179705"/>
            <a:r>
              <a:rPr lang="cs-CZ" dirty="0">
                <a:cs typeface="Arial"/>
              </a:rPr>
              <a:t>Opouzdření bludu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B39FFD4-CEFF-4EF5-8942-F8ABDB6A6A3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B7F64D1E-B5BE-4254-9F07-356C876413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513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obsahu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Expanzivní (Megalomanické)</a:t>
            </a:r>
          </a:p>
          <a:p>
            <a:pPr marL="251460" indent="-179705"/>
            <a:r>
              <a:rPr lang="cs-CZ" dirty="0">
                <a:cs typeface="Arial"/>
              </a:rPr>
              <a:t>Depresivní (</a:t>
            </a:r>
            <a:r>
              <a:rPr lang="cs-CZ" dirty="0" err="1">
                <a:cs typeface="Arial"/>
              </a:rPr>
              <a:t>Mikromanické</a:t>
            </a:r>
            <a:r>
              <a:rPr lang="cs-CZ" dirty="0">
                <a:cs typeface="Arial"/>
              </a:rPr>
              <a:t>)</a:t>
            </a:r>
          </a:p>
          <a:p>
            <a:pPr marL="251460" indent="-179705"/>
            <a:r>
              <a:rPr lang="cs-CZ" dirty="0">
                <a:cs typeface="Arial"/>
              </a:rPr>
              <a:t>Paranoidní</a:t>
            </a:r>
          </a:p>
          <a:p>
            <a:pPr marL="251460" indent="-179705"/>
            <a:r>
              <a:rPr lang="cs-CZ" dirty="0">
                <a:cs typeface="Arial"/>
              </a:rPr>
              <a:t>S přidruženým obsahem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ABAE559D-9161-469A-9FC9-4994D84501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353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obsahu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solidFill>
                  <a:srgbClr val="F01928"/>
                </a:solidFill>
                <a:cs typeface="Arial"/>
              </a:rPr>
              <a:t>Expanzivní (</a:t>
            </a:r>
            <a:r>
              <a:rPr lang="cs-CZ" b="1" dirty="0">
                <a:solidFill>
                  <a:srgbClr val="F01928"/>
                </a:solidFill>
                <a:ea typeface="+mn-lt"/>
                <a:cs typeface="+mn-lt"/>
              </a:rPr>
              <a:t>Megalomanické)</a:t>
            </a:r>
            <a:endParaRPr lang="cs-CZ" b="1" dirty="0">
              <a:solidFill>
                <a:srgbClr val="F01928"/>
              </a:solidFill>
              <a:cs typeface="Arial"/>
            </a:endParaRPr>
          </a:p>
          <a:p>
            <a:pPr marL="251460" indent="-179705"/>
            <a:r>
              <a:rPr lang="cs-CZ" dirty="0">
                <a:solidFill>
                  <a:srgbClr val="000000"/>
                </a:solidFill>
                <a:cs typeface="Arial"/>
              </a:rPr>
              <a:t>Depresivní (</a:t>
            </a:r>
            <a:r>
              <a:rPr lang="cs-CZ" dirty="0" err="1">
                <a:solidFill>
                  <a:srgbClr val="000000"/>
                </a:solidFill>
                <a:cs typeface="Arial"/>
              </a:rPr>
              <a:t>Mikromanické</a:t>
            </a:r>
            <a:r>
              <a:rPr lang="cs-CZ" dirty="0">
                <a:solidFill>
                  <a:srgbClr val="000000"/>
                </a:solidFill>
                <a:cs typeface="Arial"/>
              </a:rPr>
              <a:t>)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Paranoidní</a:t>
            </a:r>
          </a:p>
          <a:p>
            <a:pPr marL="251460" indent="-179705"/>
            <a:r>
              <a:rPr lang="cs-CZ" dirty="0">
                <a:cs typeface="Arial"/>
              </a:rPr>
              <a:t>S přidruženým obsahem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 err="1">
                <a:cs typeface="Arial"/>
              </a:rPr>
              <a:t>Extrapotenční</a:t>
            </a:r>
            <a:endParaRPr lang="cs-CZ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Originární</a:t>
            </a:r>
          </a:p>
          <a:p>
            <a:pPr marL="251460" indent="-179705"/>
            <a:r>
              <a:rPr lang="cs-CZ" dirty="0" err="1">
                <a:cs typeface="Arial"/>
              </a:rPr>
              <a:t>Inventorní</a:t>
            </a:r>
            <a:endParaRPr lang="cs-CZ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Reformátorské</a:t>
            </a:r>
          </a:p>
          <a:p>
            <a:pPr marL="251460" indent="-179705"/>
            <a:r>
              <a:rPr lang="cs-CZ" dirty="0">
                <a:cs typeface="Arial"/>
              </a:rPr>
              <a:t>Erotomanické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97613249-B887-413B-B2AA-41BC883DA3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5283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obsahu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Expanzivní (Megalomanické)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Depresivní (</a:t>
            </a:r>
            <a:r>
              <a:rPr lang="cs-CZ" b="1" dirty="0" err="1">
                <a:solidFill>
                  <a:srgbClr val="FF0000"/>
                </a:solidFill>
                <a:cs typeface="Arial"/>
              </a:rPr>
              <a:t>Mikromanické</a:t>
            </a:r>
            <a:r>
              <a:rPr lang="cs-CZ" b="1" dirty="0">
                <a:solidFill>
                  <a:srgbClr val="FF0000"/>
                </a:solidFill>
                <a:cs typeface="Arial"/>
              </a:rPr>
              <a:t>)</a:t>
            </a:r>
          </a:p>
          <a:p>
            <a:pPr marL="251460" indent="-179705"/>
            <a:r>
              <a:rPr lang="cs-CZ" dirty="0">
                <a:cs typeface="Arial"/>
              </a:rPr>
              <a:t>Paranoidní</a:t>
            </a:r>
          </a:p>
          <a:p>
            <a:pPr marL="251460" indent="-179705"/>
            <a:r>
              <a:rPr lang="cs-CZ" dirty="0">
                <a:cs typeface="Arial"/>
              </a:rPr>
              <a:t>S přidruženým obsahem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 err="1">
                <a:cs typeface="Arial"/>
              </a:rPr>
              <a:t>Insuficienční</a:t>
            </a:r>
            <a:endParaRPr lang="cs-CZ"/>
          </a:p>
          <a:p>
            <a:pPr marL="251460" indent="-179705"/>
            <a:r>
              <a:rPr lang="cs-CZ" dirty="0" err="1">
                <a:cs typeface="Arial"/>
              </a:rPr>
              <a:t>Autoakuzační</a:t>
            </a:r>
            <a:endParaRPr lang="cs-CZ">
              <a:cs typeface="Arial"/>
            </a:endParaRPr>
          </a:p>
          <a:p>
            <a:pPr marL="251460" indent="-179705"/>
            <a:r>
              <a:rPr lang="cs-CZ" dirty="0" err="1">
                <a:cs typeface="Arial"/>
              </a:rPr>
              <a:t>Obavné</a:t>
            </a:r>
            <a:endParaRPr lang="cs-CZ">
              <a:cs typeface="Arial"/>
            </a:endParaRPr>
          </a:p>
          <a:p>
            <a:pPr marL="251460" indent="-179705"/>
            <a:r>
              <a:rPr lang="cs-CZ" dirty="0" err="1">
                <a:cs typeface="Arial"/>
              </a:rPr>
              <a:t>Ruinační</a:t>
            </a:r>
            <a:endParaRPr lang="cs-CZ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Negační</a:t>
            </a:r>
          </a:p>
          <a:p>
            <a:pPr marL="251460" indent="-179705"/>
            <a:r>
              <a:rPr lang="cs-CZ" dirty="0">
                <a:cs typeface="Arial"/>
              </a:rPr>
              <a:t>Enormity</a:t>
            </a:r>
          </a:p>
          <a:p>
            <a:pPr marL="251460" indent="-179705"/>
            <a:r>
              <a:rPr lang="cs-CZ" dirty="0">
                <a:cs typeface="Arial"/>
              </a:rPr>
              <a:t>Hypochondrické</a:t>
            </a:r>
          </a:p>
          <a:p>
            <a:pPr marL="251460" indent="-179705"/>
            <a:r>
              <a:rPr lang="cs-CZ" dirty="0" err="1">
                <a:cs typeface="Arial"/>
              </a:rPr>
              <a:t>Dysmorfofobické</a:t>
            </a:r>
            <a:endParaRPr lang="cs-CZ">
              <a:cs typeface="Arial"/>
            </a:endParaRP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20121FA7-FE9F-4306-ACF6-99593D08F6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7208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obsahu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Expanzivní (Megalomanické)</a:t>
            </a:r>
          </a:p>
          <a:p>
            <a:pPr marL="251460" indent="-179705"/>
            <a:r>
              <a:rPr lang="cs-CZ" dirty="0">
                <a:cs typeface="Arial"/>
              </a:rPr>
              <a:t>Depresivní (</a:t>
            </a:r>
            <a:r>
              <a:rPr lang="cs-CZ" dirty="0" err="1">
                <a:cs typeface="Arial"/>
              </a:rPr>
              <a:t>Mikromanické</a:t>
            </a:r>
            <a:r>
              <a:rPr lang="cs-CZ" dirty="0">
                <a:cs typeface="Arial"/>
              </a:rPr>
              <a:t>)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Paranoidní</a:t>
            </a:r>
          </a:p>
          <a:p>
            <a:pPr marL="251460" indent="-179705"/>
            <a:r>
              <a:rPr lang="cs-CZ" dirty="0">
                <a:cs typeface="Arial"/>
              </a:rPr>
              <a:t>S přidruženým obsahem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Paranoidní</a:t>
            </a:r>
          </a:p>
          <a:p>
            <a:pPr marL="251460" indent="-179705"/>
            <a:r>
              <a:rPr lang="cs-CZ" dirty="0">
                <a:cs typeface="Arial"/>
              </a:rPr>
              <a:t>Perzekuční</a:t>
            </a:r>
          </a:p>
          <a:p>
            <a:pPr marL="251460" indent="-179705"/>
            <a:r>
              <a:rPr lang="cs-CZ" dirty="0" err="1">
                <a:cs typeface="Arial"/>
              </a:rPr>
              <a:t>Kverulační</a:t>
            </a:r>
          </a:p>
          <a:p>
            <a:pPr marL="251460" indent="-179705"/>
            <a:r>
              <a:rPr lang="cs-CZ" dirty="0">
                <a:cs typeface="Arial"/>
              </a:rPr>
              <a:t>Emulační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AD5578F6-7884-45EC-95AC-9F3AFE47F5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719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obsahu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Expanzivní</a:t>
            </a:r>
          </a:p>
          <a:p>
            <a:pPr marL="251460" indent="-179705"/>
            <a:r>
              <a:rPr lang="cs-CZ" dirty="0">
                <a:cs typeface="Arial"/>
              </a:rPr>
              <a:t>Depresivní</a:t>
            </a:r>
          </a:p>
          <a:p>
            <a:pPr marL="251460" indent="-179705"/>
            <a:r>
              <a:rPr lang="cs-CZ" dirty="0">
                <a:cs typeface="Arial"/>
              </a:rPr>
              <a:t>Paranoidní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S přidruženým obsahem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Mohou se vyskytovat v různých formách</a:t>
            </a:r>
          </a:p>
          <a:p>
            <a:pPr marL="251460" indent="-179705"/>
            <a:r>
              <a:rPr lang="cs-CZ" dirty="0">
                <a:cs typeface="Arial"/>
              </a:rPr>
              <a:t>Eternity</a:t>
            </a:r>
          </a:p>
          <a:p>
            <a:pPr marL="503555" lvl="1" indent="-179705"/>
            <a:r>
              <a:rPr lang="cs-CZ" dirty="0" err="1">
                <a:cs typeface="Arial"/>
              </a:rPr>
              <a:t>Mikromanická</a:t>
            </a:r>
            <a:r>
              <a:rPr lang="cs-CZ" dirty="0">
                <a:cs typeface="Arial"/>
              </a:rPr>
              <a:t> varianta (</a:t>
            </a:r>
            <a:r>
              <a:rPr lang="cs-CZ" dirty="0" err="1">
                <a:cs typeface="Arial"/>
              </a:rPr>
              <a:t>Ahasverismus</a:t>
            </a:r>
            <a:r>
              <a:rPr lang="cs-CZ" dirty="0">
                <a:cs typeface="Arial"/>
              </a:rPr>
              <a:t>)</a:t>
            </a:r>
          </a:p>
          <a:p>
            <a:pPr marL="503555" lvl="1" indent="-179705"/>
            <a:r>
              <a:rPr lang="cs-CZ" dirty="0">
                <a:cs typeface="Arial"/>
              </a:rPr>
              <a:t>Expansivní varianta</a:t>
            </a:r>
          </a:p>
          <a:p>
            <a:pPr marL="251460" indent="-179705"/>
            <a:r>
              <a:rPr lang="cs-CZ" dirty="0" err="1">
                <a:cs typeface="Arial"/>
              </a:rPr>
              <a:t>Religiozní</a:t>
            </a:r>
          </a:p>
          <a:p>
            <a:pPr marL="251460" indent="-179705"/>
            <a:r>
              <a:rPr lang="cs-CZ" dirty="0">
                <a:cs typeface="Arial"/>
              </a:rPr>
              <a:t>Kosmické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4C1D77B0-3ADA-4A4A-BAC3-DFE999DDE5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8019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A43343-A88D-4226-A443-838FBBAF34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28051A-5A78-412A-A18C-477499FD23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Některé syndromy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B2D8C-FCA0-4498-A31A-6A690BFD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367CBD-ECCE-4ED8-A7BC-5E57000562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F1BF76-D2CA-4707-8C54-79CFAC3723D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Syndrom bludné </a:t>
            </a:r>
            <a:r>
              <a:rPr lang="cs-CZ" dirty="0" err="1">
                <a:cs typeface="Arial"/>
              </a:rPr>
              <a:t>misidentifikace</a:t>
            </a:r>
            <a:r>
              <a:rPr lang="cs-CZ" dirty="0">
                <a:cs typeface="Arial"/>
              </a:rPr>
              <a:t> </a:t>
            </a:r>
          </a:p>
          <a:p>
            <a:pPr marL="503555" lvl="1" indent="-179705"/>
            <a:r>
              <a:rPr lang="cs-CZ" dirty="0" err="1">
                <a:cs typeface="Arial"/>
              </a:rPr>
              <a:t>Fr</a:t>
            </a:r>
            <a:r>
              <a:rPr lang="cs-CZ" dirty="0" err="1">
                <a:ea typeface="+mn-lt"/>
                <a:cs typeface="+mn-lt"/>
              </a:rPr>
              <a:t>é</a:t>
            </a:r>
            <a:r>
              <a:rPr lang="cs-CZ" dirty="0" err="1">
                <a:cs typeface="Arial"/>
              </a:rPr>
              <a:t>goliho</a:t>
            </a:r>
            <a:r>
              <a:rPr lang="cs-CZ" dirty="0">
                <a:cs typeface="Arial"/>
              </a:rPr>
              <a:t> syndrom</a:t>
            </a:r>
          </a:p>
          <a:p>
            <a:pPr marL="503555" lvl="1" indent="-179705"/>
            <a:r>
              <a:rPr lang="cs-CZ" dirty="0" err="1">
                <a:cs typeface="Arial"/>
              </a:rPr>
              <a:t>Capgrasův</a:t>
            </a:r>
            <a:r>
              <a:rPr lang="cs-CZ" dirty="0">
                <a:cs typeface="Arial"/>
              </a:rPr>
              <a:t> fenomén</a:t>
            </a:r>
          </a:p>
          <a:p>
            <a:pPr marL="251460" indent="-179705"/>
            <a:r>
              <a:rPr lang="cs-CZ" dirty="0">
                <a:cs typeface="Arial"/>
              </a:rPr>
              <a:t>Další syndromy</a:t>
            </a:r>
          </a:p>
          <a:p>
            <a:pPr marL="503555" lvl="1" indent="-179705"/>
            <a:r>
              <a:rPr lang="cs-CZ" dirty="0" err="1">
                <a:cs typeface="Arial"/>
              </a:rPr>
              <a:t>Cotardův</a:t>
            </a:r>
            <a:r>
              <a:rPr lang="cs-CZ" dirty="0">
                <a:cs typeface="Arial"/>
              </a:rPr>
              <a:t> syndrom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CAE3E20-2ABD-4F86-BD33-8FBBFF734D95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3613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A43343-A88D-4226-A443-838FBBAF34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28051A-5A78-412A-A18C-477499FD23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Některé syndromy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B2D8C-FCA0-4498-A31A-6A690BFD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367CBD-ECCE-4ED8-A7BC-5E57000562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F1BF76-D2CA-4707-8C54-79CFAC3723D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Syndrom bludné </a:t>
            </a:r>
            <a:r>
              <a:rPr lang="cs-CZ" dirty="0" err="1">
                <a:cs typeface="Arial"/>
              </a:rPr>
              <a:t>misidentifikace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b="1" dirty="0" err="1">
                <a:solidFill>
                  <a:srgbClr val="F01928"/>
                </a:solidFill>
                <a:cs typeface="Arial"/>
              </a:rPr>
              <a:t>Fr</a:t>
            </a:r>
            <a:r>
              <a:rPr lang="cs-CZ" b="1" dirty="0" err="1">
                <a:solidFill>
                  <a:srgbClr val="F01928"/>
                </a:solidFill>
                <a:ea typeface="+mn-lt"/>
                <a:cs typeface="+mn-lt"/>
              </a:rPr>
              <a:t>é</a:t>
            </a:r>
            <a:r>
              <a:rPr lang="cs-CZ" b="1" dirty="0" err="1">
                <a:solidFill>
                  <a:srgbClr val="F01928"/>
                </a:solidFill>
                <a:cs typeface="Arial"/>
              </a:rPr>
              <a:t>goliho</a:t>
            </a:r>
            <a:r>
              <a:rPr lang="cs-CZ" b="1" dirty="0">
                <a:solidFill>
                  <a:srgbClr val="F01928"/>
                </a:solidFill>
                <a:cs typeface="Arial"/>
              </a:rPr>
              <a:t> syndrom</a:t>
            </a:r>
          </a:p>
          <a:p>
            <a:pPr marL="503555" lvl="1" indent="-179705"/>
            <a:r>
              <a:rPr lang="cs-CZ" dirty="0" err="1">
                <a:cs typeface="Arial"/>
              </a:rPr>
              <a:t>Capgrasův</a:t>
            </a:r>
            <a:r>
              <a:rPr lang="cs-CZ" dirty="0">
                <a:cs typeface="Arial"/>
              </a:rPr>
              <a:t> fenomén</a:t>
            </a:r>
          </a:p>
          <a:p>
            <a:pPr marL="251460" indent="-179705"/>
            <a:r>
              <a:rPr lang="cs-CZ" dirty="0">
                <a:cs typeface="Arial"/>
              </a:rPr>
              <a:t>Další syndromy</a:t>
            </a:r>
          </a:p>
          <a:p>
            <a:pPr marL="503555" lvl="1" indent="-179705"/>
            <a:r>
              <a:rPr lang="cs-CZ" dirty="0" err="1">
                <a:cs typeface="Arial"/>
              </a:rPr>
              <a:t>Cotardův</a:t>
            </a:r>
            <a:r>
              <a:rPr lang="cs-CZ" dirty="0">
                <a:cs typeface="Arial"/>
              </a:rPr>
              <a:t> syndrom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CAE3E20-2ABD-4F86-BD33-8FBBFF734D95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Pacient věří, že různí lidé jsou ve skutečnosti jediná osoba v přestrojení</a:t>
            </a:r>
          </a:p>
          <a:p>
            <a:pPr marL="251460" indent="-179705"/>
            <a:r>
              <a:rPr lang="cs-CZ" dirty="0">
                <a:cs typeface="Arial"/>
              </a:rPr>
              <a:t>Může vznikat poruchou rozpoznávání tváří</a:t>
            </a:r>
          </a:p>
          <a:p>
            <a:pPr marL="251460" indent="-179705"/>
            <a:r>
              <a:rPr lang="cs-CZ" dirty="0">
                <a:cs typeface="Arial"/>
              </a:rPr>
              <a:t>Příklady výskytu</a:t>
            </a:r>
          </a:p>
          <a:p>
            <a:pPr marL="503555" lvl="1" indent="-179705"/>
            <a:r>
              <a:rPr lang="cs-CZ" dirty="0">
                <a:cs typeface="Arial"/>
              </a:rPr>
              <a:t>Organické poruchy mozku</a:t>
            </a:r>
          </a:p>
        </p:txBody>
      </p:sp>
    </p:spTree>
    <p:extLst>
      <p:ext uri="{BB962C8B-B14F-4D97-AF65-F5344CB8AC3E}">
        <p14:creationId xmlns:p14="http://schemas.microsoft.com/office/powerpoint/2010/main" val="4039312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CD472C-40A3-4D24-B333-F3C86505B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F41A5AB-6E9A-40A2-A121-A6BA47F7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myšlení</a:t>
            </a: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4FF9040-D153-4933-AF47-FDBC6562B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542602"/>
            <a:ext cx="7762875" cy="431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062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A43343-A88D-4226-A443-838FBBAF34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28051A-5A78-412A-A18C-477499FD23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Některé syndromy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B2D8C-FCA0-4498-A31A-6A690BFD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367CBD-ECCE-4ED8-A7BC-5E57000562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F1BF76-D2CA-4707-8C54-79CFAC3723D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Syndrom bludné </a:t>
            </a:r>
            <a:r>
              <a:rPr lang="cs-CZ" dirty="0" err="1">
                <a:cs typeface="Arial"/>
              </a:rPr>
              <a:t>misidentifikace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 err="1">
                <a:cs typeface="Arial"/>
              </a:rPr>
              <a:t>Fr</a:t>
            </a:r>
            <a:r>
              <a:rPr lang="cs-CZ" dirty="0" err="1">
                <a:ea typeface="+mn-lt"/>
                <a:cs typeface="+mn-lt"/>
              </a:rPr>
              <a:t>é</a:t>
            </a:r>
            <a:r>
              <a:rPr lang="cs-CZ" dirty="0" err="1">
                <a:cs typeface="Arial"/>
              </a:rPr>
              <a:t>goliho</a:t>
            </a:r>
            <a:r>
              <a:rPr lang="cs-CZ" dirty="0">
                <a:cs typeface="Arial"/>
              </a:rPr>
              <a:t> syndrom</a:t>
            </a:r>
          </a:p>
          <a:p>
            <a:pPr marL="503555" lvl="1" indent="-179705"/>
            <a:r>
              <a:rPr lang="cs-CZ" b="1" dirty="0" err="1">
                <a:solidFill>
                  <a:srgbClr val="F01928"/>
                </a:solidFill>
                <a:cs typeface="Arial"/>
              </a:rPr>
              <a:t>Capgrasův</a:t>
            </a:r>
            <a:r>
              <a:rPr lang="cs-CZ" b="1" dirty="0">
                <a:solidFill>
                  <a:srgbClr val="F01928"/>
                </a:solidFill>
                <a:cs typeface="Arial"/>
              </a:rPr>
              <a:t> fenomén</a:t>
            </a:r>
          </a:p>
          <a:p>
            <a:pPr marL="251460" indent="-179705"/>
            <a:r>
              <a:rPr lang="cs-CZ" dirty="0">
                <a:cs typeface="Arial"/>
              </a:rPr>
              <a:t>Další syndromy</a:t>
            </a:r>
          </a:p>
          <a:p>
            <a:pPr marL="503555" lvl="1" indent="-179705"/>
            <a:r>
              <a:rPr lang="cs-CZ" dirty="0" err="1">
                <a:cs typeface="Arial"/>
              </a:rPr>
              <a:t>Cotardův</a:t>
            </a:r>
            <a:r>
              <a:rPr lang="cs-CZ" dirty="0">
                <a:cs typeface="Arial"/>
              </a:rPr>
              <a:t> syndrom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CAE3E20-2ABD-4F86-BD33-8FBBFF734D95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Pacient věří, že jeho blízká osoba byla nahrazena dvojníkem.</a:t>
            </a:r>
          </a:p>
          <a:p>
            <a:pPr marL="251460" indent="-179705"/>
            <a:r>
              <a:rPr lang="cs-CZ" dirty="0">
                <a:cs typeface="Arial"/>
              </a:rPr>
              <a:t>Někdy je spojeno se změnou vnímání času</a:t>
            </a:r>
          </a:p>
          <a:p>
            <a:pPr marL="251460" indent="-179705"/>
            <a:r>
              <a:rPr lang="cs-CZ" dirty="0">
                <a:cs typeface="Arial"/>
              </a:rPr>
              <a:t>Příklady výskytu</a:t>
            </a:r>
          </a:p>
          <a:p>
            <a:pPr marL="503555" lvl="1" indent="-179705"/>
            <a:r>
              <a:rPr lang="cs-CZ" dirty="0">
                <a:cs typeface="Arial"/>
              </a:rPr>
              <a:t>Neurodegenerativní onemocnění</a:t>
            </a:r>
            <a:endParaRPr lang="cs-CZ" dirty="0"/>
          </a:p>
          <a:p>
            <a:pPr marL="503555" lvl="1" indent="-179705"/>
            <a:r>
              <a:rPr lang="cs-CZ" dirty="0" err="1">
                <a:cs typeface="Arial"/>
              </a:rPr>
              <a:t>Shizofrenie</a:t>
            </a:r>
          </a:p>
        </p:txBody>
      </p:sp>
    </p:spTree>
    <p:extLst>
      <p:ext uri="{BB962C8B-B14F-4D97-AF65-F5344CB8AC3E}">
        <p14:creationId xmlns:p14="http://schemas.microsoft.com/office/powerpoint/2010/main" val="766799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A43343-A88D-4226-A443-838FBBAF34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28051A-5A78-412A-A18C-477499FD23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Některé syndromy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B2D8C-FCA0-4498-A31A-6A690BFD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367CBD-ECCE-4ED8-A7BC-5E57000562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F1BF76-D2CA-4707-8C54-79CFAC3723DB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Syndrom bludné </a:t>
            </a:r>
            <a:r>
              <a:rPr lang="cs-CZ" dirty="0" err="1">
                <a:cs typeface="Arial"/>
              </a:rPr>
              <a:t>misidentifikace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 err="1">
                <a:cs typeface="Arial"/>
              </a:rPr>
              <a:t>Fr</a:t>
            </a:r>
            <a:r>
              <a:rPr lang="cs-CZ" dirty="0" err="1">
                <a:ea typeface="+mn-lt"/>
                <a:cs typeface="+mn-lt"/>
              </a:rPr>
              <a:t>é</a:t>
            </a:r>
            <a:r>
              <a:rPr lang="cs-CZ" dirty="0" err="1">
                <a:cs typeface="Arial"/>
              </a:rPr>
              <a:t>goliho</a:t>
            </a:r>
            <a:r>
              <a:rPr lang="cs-CZ" dirty="0">
                <a:cs typeface="Arial"/>
              </a:rPr>
              <a:t> syndrom</a:t>
            </a:r>
          </a:p>
          <a:p>
            <a:pPr marL="503555" lvl="1" indent="-179705"/>
            <a:r>
              <a:rPr lang="cs-CZ" dirty="0" err="1">
                <a:cs typeface="Arial"/>
              </a:rPr>
              <a:t>Capgrasův</a:t>
            </a:r>
            <a:r>
              <a:rPr lang="cs-CZ" dirty="0">
                <a:cs typeface="Arial"/>
              </a:rPr>
              <a:t> fenomén</a:t>
            </a:r>
          </a:p>
          <a:p>
            <a:pPr marL="251460" indent="-179705"/>
            <a:r>
              <a:rPr lang="cs-CZ" dirty="0">
                <a:cs typeface="Arial"/>
              </a:rPr>
              <a:t>Další syndromy</a:t>
            </a:r>
          </a:p>
          <a:p>
            <a:pPr marL="503555" lvl="1" indent="-179705"/>
            <a:r>
              <a:rPr lang="cs-CZ" b="1" dirty="0" err="1">
                <a:solidFill>
                  <a:srgbClr val="F01928"/>
                </a:solidFill>
                <a:cs typeface="Arial"/>
              </a:rPr>
              <a:t>Cotardův</a:t>
            </a:r>
            <a:r>
              <a:rPr lang="cs-CZ" b="1" dirty="0">
                <a:solidFill>
                  <a:srgbClr val="F01928"/>
                </a:solidFill>
                <a:cs typeface="Arial"/>
              </a:rPr>
              <a:t> syndrom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F753DB60-2160-4E6B-B541-319EE62F8C3A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"Syndrom chodící mrtvoly"</a:t>
            </a:r>
          </a:p>
          <a:p>
            <a:pPr marL="251460" indent="-179705"/>
            <a:r>
              <a:rPr lang="cs-CZ">
                <a:cs typeface="Arial"/>
              </a:rPr>
              <a:t>Pacient věří, že je (ne)mrtvý, hnije zaživa, nemá orgány apod.</a:t>
            </a:r>
          </a:p>
          <a:p>
            <a:pPr marL="251460" indent="-179705"/>
            <a:r>
              <a:rPr lang="cs-CZ">
                <a:cs typeface="Arial"/>
              </a:rPr>
              <a:t>Příklady výskytu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Organické poruchy mozku</a:t>
            </a:r>
          </a:p>
          <a:p>
            <a:pPr marL="503555" lvl="1" indent="-179705"/>
            <a:r>
              <a:rPr lang="cs-CZ">
                <a:cs typeface="Arial"/>
              </a:rPr>
              <a:t>Depresivní porucha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72322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vzniku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Primární</a:t>
            </a:r>
            <a:endParaRPr lang="cs-CZ" dirty="0">
              <a:solidFill>
                <a:srgbClr val="000000"/>
              </a:solidFill>
              <a:cs typeface="Arial"/>
            </a:endParaRPr>
          </a:p>
          <a:p>
            <a:pPr marL="251460" indent="-179705"/>
            <a:r>
              <a:rPr lang="cs-CZ" dirty="0">
                <a:solidFill>
                  <a:srgbClr val="000000"/>
                </a:solidFill>
                <a:cs typeface="Arial"/>
              </a:rPr>
              <a:t>Sekundární</a:t>
            </a:r>
          </a:p>
          <a:p>
            <a:pPr marL="251460" indent="-179705"/>
            <a:r>
              <a:rPr lang="cs-CZ" dirty="0">
                <a:cs typeface="Arial"/>
              </a:rPr>
              <a:t>Indukovaný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Vzniká v důsledku poruchy interpretace světa</a:t>
            </a:r>
          </a:p>
          <a:p>
            <a:pPr marL="251460" indent="-179705"/>
            <a:r>
              <a:rPr lang="cs-CZ" dirty="0">
                <a:cs typeface="Arial"/>
              </a:rPr>
              <a:t>Inkongruentní (</a:t>
            </a:r>
            <a:r>
              <a:rPr lang="cs-CZ" dirty="0" err="1">
                <a:cs typeface="Arial"/>
              </a:rPr>
              <a:t>nesyntonní</a:t>
            </a:r>
            <a:r>
              <a:rPr lang="cs-CZ" dirty="0">
                <a:cs typeface="Arial"/>
              </a:rPr>
              <a:t>) s náladou</a:t>
            </a:r>
          </a:p>
          <a:p>
            <a:pPr marL="503555" lvl="1" indent="-179705"/>
            <a:r>
              <a:rPr lang="cs-CZ" dirty="0">
                <a:cs typeface="Arial"/>
              </a:rPr>
              <a:t>Není odvozený od nálady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CAA849F2-4427-43DD-B6A8-C1659CC511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9271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vzniku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Primární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Sekundární</a:t>
            </a:r>
          </a:p>
          <a:p>
            <a:pPr marL="251460" indent="-179705"/>
            <a:r>
              <a:rPr lang="cs-CZ" dirty="0">
                <a:cs typeface="Arial"/>
              </a:rPr>
              <a:t>Indukovaný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Odvozen od poruchy jiných psychických modalit, nejčastěji poruchy nálady</a:t>
            </a:r>
          </a:p>
          <a:p>
            <a:pPr marL="251460" indent="-179705"/>
            <a:r>
              <a:rPr lang="cs-CZ" dirty="0">
                <a:cs typeface="Arial"/>
              </a:rPr>
              <a:t>Kongruentní (</a:t>
            </a:r>
            <a:r>
              <a:rPr lang="cs-CZ" dirty="0" err="1">
                <a:cs typeface="Arial"/>
              </a:rPr>
              <a:t>syntonní</a:t>
            </a:r>
            <a:r>
              <a:rPr lang="cs-CZ" dirty="0">
                <a:cs typeface="Arial"/>
              </a:rPr>
              <a:t>) s náladou</a:t>
            </a:r>
          </a:p>
          <a:p>
            <a:pPr marL="503555" lvl="1" indent="-179705"/>
            <a:r>
              <a:rPr lang="cs-CZ" dirty="0">
                <a:cs typeface="Arial"/>
              </a:rPr>
              <a:t>Odpovídá náladě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918D6F55-238A-4D86-9B95-82A3BA5CA3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084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5246B-23D1-43D1-A59E-7B04AC384C8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Dělení dle vzniku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8FE9F8-0FB7-4671-A70C-CAD2B7B8D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Bludy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13EC05-D735-4988-B411-1C771F8D79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B9FBA8-6E5F-4DB8-9480-5AC0A5E2FD5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Primární</a:t>
            </a:r>
          </a:p>
          <a:p>
            <a:pPr marL="251460" indent="-179705"/>
            <a:r>
              <a:rPr lang="cs-CZ" dirty="0">
                <a:cs typeface="Arial"/>
              </a:rPr>
              <a:t>Sekundární</a:t>
            </a:r>
          </a:p>
          <a:p>
            <a:pPr marL="251460" indent="-179705"/>
            <a:r>
              <a:rPr lang="cs-CZ" b="1" dirty="0">
                <a:solidFill>
                  <a:schemeClr val="accent2"/>
                </a:solidFill>
                <a:cs typeface="Arial"/>
              </a:rPr>
              <a:t>Indukovaný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BB3C437-5C23-47A6-8FBF-FEF0540FB99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Vzniká u člověka, který žije s člověkem trpícím bludy</a:t>
            </a:r>
          </a:p>
          <a:p>
            <a:pPr marL="251460" indent="-179705"/>
            <a:r>
              <a:rPr lang="cs-CZ" dirty="0">
                <a:cs typeface="Arial"/>
              </a:rPr>
              <a:t>Důsledek nedostatečné korekce reality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Folie à </a:t>
            </a:r>
            <a:r>
              <a:rPr lang="cs-CZ" dirty="0" err="1">
                <a:ea typeface="+mn-lt"/>
                <a:cs typeface="+mn-lt"/>
              </a:rPr>
              <a:t>deux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Folie à </a:t>
            </a:r>
            <a:r>
              <a:rPr lang="cs-CZ" dirty="0" err="1">
                <a:ea typeface="+mn-lt"/>
                <a:cs typeface="+mn-lt"/>
              </a:rPr>
              <a:t>trois</a:t>
            </a:r>
          </a:p>
          <a:p>
            <a:pPr marL="251460" indent="-179705"/>
            <a:r>
              <a:rPr lang="cs-CZ" dirty="0">
                <a:cs typeface="Arial"/>
              </a:rPr>
              <a:t>Folie à </a:t>
            </a:r>
            <a:r>
              <a:rPr lang="cs-CZ" dirty="0" err="1">
                <a:cs typeface="Arial"/>
              </a:rPr>
              <a:t>plusieurs</a:t>
            </a:r>
          </a:p>
        </p:txBody>
      </p:sp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50590930-7110-4CD8-B8E8-31C572B21F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891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07636A8-C9BA-481E-961E-C5D9DD3C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obsahu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F105CA-FAE6-4BFD-BFBD-83AF7890E58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Bludy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Nutkavé myšlenky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Jinam nezařaditelné patologické obsahy myšlení 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6E8312-928D-4649-BC5C-2334911B3A2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200" b="1" dirty="0">
                <a:cs typeface="Arial"/>
              </a:rPr>
              <a:t>Intruzivní myšlenka</a:t>
            </a:r>
          </a:p>
          <a:p>
            <a:pPr marL="503555" lvl="1" indent="-179705"/>
            <a:r>
              <a:rPr lang="cs-CZ" dirty="0">
                <a:cs typeface="Arial"/>
              </a:rPr>
              <a:t>Nechtěná, vtíravá, mimovolní myšlenka</a:t>
            </a:r>
          </a:p>
          <a:p>
            <a:pPr marL="251460" indent="-179705"/>
            <a:r>
              <a:rPr lang="cs-CZ" sz="2200" b="1" dirty="0">
                <a:cs typeface="Arial"/>
              </a:rPr>
              <a:t>Obsese</a:t>
            </a:r>
          </a:p>
          <a:p>
            <a:pPr marL="503555" lvl="1" indent="-179705"/>
            <a:r>
              <a:rPr lang="cs-CZ" dirty="0">
                <a:cs typeface="Arial"/>
              </a:rPr>
              <a:t>Perzistentní, znepokojující intruzivní myšlenka</a:t>
            </a:r>
          </a:p>
          <a:p>
            <a:pPr marL="503555" lvl="1" indent="-179705"/>
            <a:r>
              <a:rPr lang="cs-CZ" dirty="0">
                <a:cs typeface="Arial"/>
              </a:rPr>
              <a:t>Příklady výskytu: OCD, úzkostné poruchy</a:t>
            </a:r>
          </a:p>
          <a:p>
            <a:pPr marL="251460" indent="-179705"/>
            <a:r>
              <a:rPr lang="cs-CZ" sz="2200" b="1" dirty="0">
                <a:cs typeface="Arial"/>
              </a:rPr>
              <a:t>Ruminace</a:t>
            </a:r>
          </a:p>
          <a:p>
            <a:pPr marL="503555" lvl="1" indent="-179705"/>
            <a:r>
              <a:rPr lang="cs-CZ" dirty="0">
                <a:cs typeface="Arial"/>
              </a:rPr>
              <a:t>Nutkavé přemítání o určitém tématu spojené s negativními emocemi</a:t>
            </a:r>
          </a:p>
          <a:p>
            <a:pPr marL="503555" lvl="1" indent="-179705"/>
            <a:r>
              <a:rPr lang="cs-CZ" dirty="0">
                <a:cs typeface="Arial"/>
              </a:rPr>
              <a:t>Příklady výskytu: Úzkostné poruchy, afektivní poruchy, poruchy přizpůsobení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F289071-5053-4D18-B8A0-F128653299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2163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07636A8-C9BA-481E-961E-C5D9DD3C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Poruchy obsahu myšlení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F105CA-FAE6-4BFD-BFBD-83AF7890E58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Bludy</a:t>
            </a:r>
          </a:p>
          <a:p>
            <a:pPr marL="251460" indent="-179705"/>
            <a:r>
              <a:rPr lang="cs-CZ" dirty="0">
                <a:cs typeface="Arial"/>
              </a:rPr>
              <a:t>Nutkavé myšlenky</a:t>
            </a:r>
          </a:p>
          <a:p>
            <a:pPr marL="251460" indent="-179705"/>
            <a:r>
              <a:rPr lang="cs-CZ" b="1" dirty="0">
                <a:solidFill>
                  <a:srgbClr val="FF0000"/>
                </a:solidFill>
                <a:cs typeface="Arial"/>
              </a:rPr>
              <a:t>Jinam nezařaditelné patologické obsahy 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6E8312-928D-4649-BC5C-2334911B3A2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1600" dirty="0">
                <a:cs typeface="Arial"/>
              </a:rPr>
              <a:t>Obsahy myšlení na kontinuu mezi obsesí a bludem</a:t>
            </a:r>
          </a:p>
          <a:p>
            <a:pPr marL="251460" indent="-179705"/>
            <a:r>
              <a:rPr lang="cs-CZ" sz="1600" b="1" err="1">
                <a:cs typeface="Arial"/>
              </a:rPr>
              <a:t>Overvalued</a:t>
            </a:r>
            <a:r>
              <a:rPr lang="cs-CZ" sz="1600" b="1" dirty="0">
                <a:cs typeface="Arial"/>
              </a:rPr>
              <a:t> idea (</a:t>
            </a:r>
            <a:r>
              <a:rPr lang="cs-CZ" sz="1600" b="1" err="1">
                <a:cs typeface="Arial"/>
              </a:rPr>
              <a:t>Ideé</a:t>
            </a:r>
            <a:r>
              <a:rPr lang="cs-CZ" sz="1600" b="1" dirty="0">
                <a:cs typeface="Arial"/>
              </a:rPr>
              <a:t> fixe, </a:t>
            </a:r>
            <a:r>
              <a:rPr lang="cs-CZ" sz="1600" b="1" err="1">
                <a:ea typeface="+mn-lt"/>
                <a:cs typeface="+mn-lt"/>
              </a:rPr>
              <a:t>überwertige</a:t>
            </a:r>
            <a:r>
              <a:rPr lang="cs-CZ" sz="1600" b="1" dirty="0">
                <a:ea typeface="+mn-lt"/>
                <a:cs typeface="+mn-lt"/>
              </a:rPr>
              <a:t> </a:t>
            </a:r>
            <a:r>
              <a:rPr lang="cs-CZ" sz="1600" b="1" err="1">
                <a:ea typeface="+mn-lt"/>
                <a:cs typeface="+mn-lt"/>
              </a:rPr>
              <a:t>Idee</a:t>
            </a:r>
            <a:r>
              <a:rPr lang="cs-CZ" sz="1600" b="1" dirty="0">
                <a:cs typeface="Arial"/>
              </a:rPr>
              <a:t>)</a:t>
            </a:r>
            <a:endParaRPr lang="cs-CZ" dirty="0"/>
          </a:p>
          <a:p>
            <a:pPr marL="503555" lvl="1" indent="-179705"/>
            <a:r>
              <a:rPr lang="cs-CZ" sz="1400">
                <a:cs typeface="Arial"/>
              </a:rPr>
              <a:t>Ojedinělá abnormální domněnka, která není ve své </a:t>
            </a:r>
            <a:r>
              <a:rPr lang="cs-CZ" sz="1400" dirty="0">
                <a:cs typeface="Arial"/>
              </a:rPr>
              <a:t>podstatě bludem ani obsesí, ale která zaujímá daného člověka natolik, že dominuje jeho životu </a:t>
            </a:r>
            <a:r>
              <a:rPr lang="cs-CZ" sz="1400" i="1" dirty="0">
                <a:cs typeface="Arial"/>
              </a:rPr>
              <a:t>(</a:t>
            </a:r>
            <a:r>
              <a:rPr lang="cs-CZ" sz="1400" i="1" err="1">
                <a:cs typeface="Arial"/>
              </a:rPr>
              <a:t>Wernicke</a:t>
            </a:r>
            <a:r>
              <a:rPr lang="cs-CZ" sz="1400" i="1">
                <a:cs typeface="Arial"/>
              </a:rPr>
              <a:t>, 1900)</a:t>
            </a:r>
            <a:endParaRPr lang="cs-CZ"/>
          </a:p>
          <a:p>
            <a:pPr marL="503555" lvl="1" indent="-179705"/>
            <a:r>
              <a:rPr lang="cs-CZ" sz="1400" dirty="0">
                <a:cs typeface="Arial"/>
              </a:rPr>
              <a:t>Často chronický průběh, může se vyskytovat u poruch, u kterých se vyskytují bludy či obsese</a:t>
            </a:r>
          </a:p>
          <a:p>
            <a:pPr marL="503555" lvl="1" indent="-179705"/>
            <a:r>
              <a:rPr lang="cs-CZ" sz="1400" dirty="0">
                <a:cs typeface="Arial"/>
              </a:rPr>
              <a:t>Např. Porucha s bludy, Somatoformní poruchy</a:t>
            </a:r>
          </a:p>
          <a:p>
            <a:pPr marL="251460" indent="-179705"/>
            <a:r>
              <a:rPr lang="cs-CZ" sz="1600" b="1" dirty="0">
                <a:cs typeface="Arial"/>
              </a:rPr>
              <a:t>Neopodstatněné domněnky u afektivních poruch</a:t>
            </a:r>
          </a:p>
          <a:p>
            <a:pPr marL="503555" lvl="1" indent="-179705"/>
            <a:r>
              <a:rPr lang="cs-CZ" sz="1400">
                <a:cs typeface="Arial"/>
              </a:rPr>
              <a:t>Projev ovládavého nebo katatymně zkresleného myšlení</a:t>
            </a:r>
            <a:endParaRPr lang="cs-CZ" sz="1400" dirty="0">
              <a:cs typeface="Arial"/>
            </a:endParaRPr>
          </a:p>
          <a:p>
            <a:pPr marL="503555" lvl="1" indent="-179705"/>
            <a:r>
              <a:rPr lang="cs-CZ" sz="1400">
                <a:cs typeface="Arial"/>
              </a:rPr>
              <a:t>Patologické obsahy myšlení u afektivních poruch, které </a:t>
            </a:r>
            <a:r>
              <a:rPr lang="cs-CZ" sz="1400" dirty="0">
                <a:cs typeface="Arial"/>
              </a:rPr>
              <a:t>nedosahují tíže bludu </a:t>
            </a:r>
            <a:r>
              <a:rPr lang="cs-CZ" sz="1400" i="1" dirty="0">
                <a:cs typeface="Arial"/>
              </a:rPr>
              <a:t>(</a:t>
            </a:r>
            <a:r>
              <a:rPr lang="cs-CZ" sz="1400" i="1" err="1">
                <a:cs typeface="Arial"/>
              </a:rPr>
              <a:t>McKenna</a:t>
            </a:r>
            <a:r>
              <a:rPr lang="cs-CZ" sz="1400" i="1" dirty="0">
                <a:cs typeface="Arial"/>
              </a:rPr>
              <a:t>, 2017)</a:t>
            </a:r>
            <a:endParaRPr lang="cs-CZ"/>
          </a:p>
          <a:p>
            <a:pPr marL="503555" lvl="1" indent="-179705"/>
            <a:r>
              <a:rPr lang="cs-CZ" sz="1400" dirty="0">
                <a:cs typeface="Arial"/>
              </a:rPr>
              <a:t>Mohou předcházet rozvoji bludu v rámci afektivních poruch</a:t>
            </a:r>
          </a:p>
          <a:p>
            <a:pPr marL="503555" lvl="1" indent="-179705"/>
            <a:endParaRPr lang="cs-CZ" sz="1400" dirty="0">
              <a:cs typeface="Arial"/>
            </a:endParaRPr>
          </a:p>
          <a:p>
            <a:pPr marL="503555" lvl="1" indent="-179705"/>
            <a:endParaRPr lang="cs-CZ" sz="1400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B94719FB-4B12-40D2-A962-51A59B146A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9914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Poruchy myšlení se objevují u celé řady duševních poruch</a:t>
            </a:r>
          </a:p>
          <a:p>
            <a:pPr marL="251460" indent="-179705"/>
            <a:r>
              <a:rPr lang="cs-CZ" dirty="0">
                <a:cs typeface="Arial"/>
              </a:rPr>
              <a:t>Narušení dynamiky myšlení se často objevuje u poruch nálady</a:t>
            </a:r>
          </a:p>
          <a:p>
            <a:pPr marL="251460" indent="-179705"/>
            <a:r>
              <a:rPr lang="cs-CZ" dirty="0">
                <a:cs typeface="Arial"/>
              </a:rPr>
              <a:t>Narušení struktury myšlení se objevuje často u poruch schizofrenního okruhu a organických poruch</a:t>
            </a:r>
          </a:p>
          <a:p>
            <a:pPr marL="251460" indent="-179705"/>
            <a:r>
              <a:rPr lang="cs-CZ" dirty="0">
                <a:cs typeface="Arial"/>
              </a:rPr>
              <a:t>Bludy se objevují u poruch schizofrenního okruhu, organických a afektivních poruch</a:t>
            </a:r>
          </a:p>
          <a:p>
            <a:pPr marL="251460" indent="-179705"/>
            <a:r>
              <a:rPr lang="cs-CZ" dirty="0">
                <a:cs typeface="Arial"/>
              </a:rPr>
              <a:t>Obsese patří mezi nutkavé jevy a vyskytují se například u OCD a anxiosních poruch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81D94-5F2D-4982-A4ED-017CE3B343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CD472C-40A3-4D24-B333-F3C86505B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- přednáška (VLPY9X1p)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F41A5AB-6E9A-40A2-A121-A6BA47F7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myšlení</a:t>
            </a: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4FF9040-D153-4933-AF47-FDBC6562B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542840"/>
            <a:ext cx="7762875" cy="431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11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E310C46-4A99-4B1E-9349-18A1A146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dynamiky myšlení a řeči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76D7B0-5678-459A-A081-69301B8592C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Zpomalené myšlení</a:t>
            </a:r>
          </a:p>
          <a:p>
            <a:pPr marL="503555" lvl="1" indent="-179705"/>
            <a:r>
              <a:rPr lang="cs-CZ" err="1">
                <a:cs typeface="Arial"/>
              </a:rPr>
              <a:t>Bradypsychismus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Záraz v myšlení (blok)</a:t>
            </a:r>
          </a:p>
          <a:p>
            <a:pPr marL="251460" indent="-179705"/>
            <a:r>
              <a:rPr lang="cs-CZ" dirty="0">
                <a:cs typeface="Arial"/>
              </a:rPr>
              <a:t>Zrychlené myšlení</a:t>
            </a:r>
          </a:p>
          <a:p>
            <a:pPr marL="503555" lvl="1" indent="-179705"/>
            <a:r>
              <a:rPr lang="cs-CZ" err="1">
                <a:cs typeface="Arial"/>
              </a:rPr>
              <a:t>Tachypsychismus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Myšlenkový trysk</a:t>
            </a:r>
            <a:endParaRPr lang="cs-CZ" dirty="0" err="1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2AEFD-4648-42F3-A30F-F8335632FCB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4BC4860-167C-4197-98FE-7675A030B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99430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E310C46-4A99-4B1E-9349-18A1A146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dynamiky myšlení a řeči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76D7B0-5678-459A-A081-69301B8592C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solidFill>
                  <a:srgbClr val="F01928"/>
                </a:solidFill>
                <a:cs typeface="Arial"/>
              </a:rPr>
              <a:t>Zpomalené myšlení</a:t>
            </a:r>
          </a:p>
          <a:p>
            <a:pPr marL="503555" lvl="1" indent="-179705"/>
            <a:r>
              <a:rPr lang="cs-CZ" err="1">
                <a:cs typeface="Arial"/>
              </a:rPr>
              <a:t>Bradypsychismus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Záraz v myšlení (blok)</a:t>
            </a:r>
          </a:p>
          <a:p>
            <a:pPr marL="251460" indent="-179705"/>
            <a:r>
              <a:rPr lang="cs-CZ" dirty="0">
                <a:cs typeface="Arial"/>
              </a:rPr>
              <a:t>Zrychlené myšlení</a:t>
            </a:r>
          </a:p>
          <a:p>
            <a:pPr marL="503555" lvl="1" indent="-179705"/>
            <a:r>
              <a:rPr lang="cs-CZ" err="1">
                <a:cs typeface="Arial"/>
              </a:rPr>
              <a:t>Tachypsychismus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Myšlenkový trysk</a:t>
            </a:r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2AEFD-4648-42F3-A30F-F8335632FCB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Zpomalení myšlenkových procesů</a:t>
            </a:r>
          </a:p>
          <a:p>
            <a:pPr marL="251460" indent="-179705"/>
            <a:r>
              <a:rPr lang="cs-CZ" dirty="0">
                <a:cs typeface="Arial"/>
              </a:rPr>
              <a:t>Nedostatek spontánnosti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Projevy v řeči</a:t>
            </a: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Zpomalení řečového tempa, latence v odpovědích</a:t>
            </a: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Mutismus 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POZOR! Neplést s tzv. </a:t>
            </a:r>
            <a:r>
              <a:rPr lang="cs-CZ" dirty="0" err="1">
                <a:ea typeface="+mn-lt"/>
                <a:cs typeface="+mn-lt"/>
              </a:rPr>
              <a:t>Aphrasia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voluntaria</a:t>
            </a:r>
            <a:r>
              <a:rPr lang="cs-CZ" dirty="0">
                <a:ea typeface="+mn-lt"/>
                <a:cs typeface="+mn-lt"/>
              </a:rPr>
              <a:t> (vědomé mlčení) </a:t>
            </a:r>
            <a:endParaRPr lang="cs-CZ" dirty="0"/>
          </a:p>
          <a:p>
            <a:pPr marL="503555" lvl="1" indent="-179705"/>
            <a:endParaRPr lang="cs-CZ" dirty="0">
              <a:cs typeface="Arial"/>
            </a:endParaRP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4BC4860-167C-4197-98FE-7675A030B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93697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E310C46-4A99-4B1E-9349-18A1A146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Poruchy dynamiky myšlení a řeči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76D7B0-5678-459A-A081-69301B8592C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Zpomalené myšlení</a:t>
            </a:r>
          </a:p>
          <a:p>
            <a:pPr marL="503555" lvl="1" indent="-179705"/>
            <a:r>
              <a:rPr lang="cs-CZ" b="1" err="1">
                <a:solidFill>
                  <a:srgbClr val="F01928"/>
                </a:solidFill>
                <a:cs typeface="Arial"/>
              </a:rPr>
              <a:t>Bradypsychismus</a:t>
            </a:r>
            <a:endParaRPr lang="cs-CZ" b="1">
              <a:solidFill>
                <a:srgbClr val="F01928"/>
              </a:solidFill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Záraz v myšlení (blok)</a:t>
            </a:r>
          </a:p>
          <a:p>
            <a:pPr marL="251460" indent="-179705"/>
            <a:r>
              <a:rPr lang="cs-CZ">
                <a:cs typeface="Arial"/>
              </a:rPr>
              <a:t>Zrychlené myšlení</a:t>
            </a:r>
          </a:p>
          <a:p>
            <a:pPr marL="503555" lvl="1" indent="-179705"/>
            <a:r>
              <a:rPr lang="cs-CZ" err="1">
                <a:cs typeface="Arial"/>
              </a:rPr>
              <a:t>Tachypsychismus</a:t>
            </a:r>
            <a:endParaRPr lang="cs-CZ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Myšlenkový trysk</a:t>
            </a:r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2AEFD-4648-42F3-A30F-F8335632FCB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Zpomalení myšlení doprovázeno zpomalením jiných psychických funkcí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Příklady výskytu </a:t>
            </a:r>
          </a:p>
          <a:p>
            <a:pPr marL="503555" lvl="1" indent="-179705"/>
            <a:r>
              <a:rPr lang="cs-CZ" dirty="0">
                <a:cs typeface="Arial"/>
              </a:rPr>
              <a:t>Depresivní porucha</a:t>
            </a:r>
          </a:p>
          <a:p>
            <a:pPr marL="503555" lvl="1" indent="-179705"/>
            <a:r>
              <a:rPr lang="cs-CZ" dirty="0" err="1">
                <a:cs typeface="Arial"/>
              </a:rPr>
              <a:t>Hypoaktivní</a:t>
            </a:r>
            <a:r>
              <a:rPr lang="cs-CZ" dirty="0">
                <a:cs typeface="Arial"/>
              </a:rPr>
              <a:t> delirium</a:t>
            </a:r>
          </a:p>
          <a:p>
            <a:pPr marL="503555" lvl="1" indent="-179705"/>
            <a:r>
              <a:rPr lang="cs-CZ" dirty="0">
                <a:cs typeface="Arial"/>
              </a:rPr>
              <a:t>Organická postižení mozku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4BC4860-167C-4197-98FE-7675A030B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Psychiatrie - přednáška (VLPY9X1p)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8495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58</TotalTime>
  <Words>2027</Words>
  <Application>Microsoft Office PowerPoint</Application>
  <PresentationFormat>Širokoúhlá obrazovka</PresentationFormat>
  <Paragraphs>528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2" baseType="lpstr">
      <vt:lpstr>Arial</vt:lpstr>
      <vt:lpstr>Tahoma</vt:lpstr>
      <vt:lpstr>Wingdings</vt:lpstr>
      <vt:lpstr>Prezentace_MU_CZ</vt:lpstr>
      <vt:lpstr>Poruchy myšlení</vt:lpstr>
      <vt:lpstr>Výstupy z učení</vt:lpstr>
      <vt:lpstr>Obsah přednášky</vt:lpstr>
      <vt:lpstr>Myšlení</vt:lpstr>
      <vt:lpstr>Poruchy myšlení</vt:lpstr>
      <vt:lpstr>Poruchy myšlení</vt:lpstr>
      <vt:lpstr>Poruchy dynamiky myšlení a řeči</vt:lpstr>
      <vt:lpstr>Poruchy dynamiky myšlení a řeči</vt:lpstr>
      <vt:lpstr>Poruchy dynamiky myšlení a řeči</vt:lpstr>
      <vt:lpstr>Poruchy dynamiky myšlení a řeči</vt:lpstr>
      <vt:lpstr>Poruchy dynamiky myšlení a řeči</vt:lpstr>
      <vt:lpstr>Poruchy dynamiky myšlení a řeči</vt:lpstr>
      <vt:lpstr>Poruchy dynamiky myšlení a řeči</vt:lpstr>
      <vt:lpstr>Poruchy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formy (struktury) myšlení</vt:lpstr>
      <vt:lpstr>Poruchy myšlení</vt:lpstr>
      <vt:lpstr>Poruchy obsahu myšlení</vt:lpstr>
      <vt:lpstr>Poruchy obsahu myšlení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Bludy</vt:lpstr>
      <vt:lpstr>Poruchy obsahu myšlení</vt:lpstr>
      <vt:lpstr>Poruchy obsahu myšlení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Pazderová Jana</cp:lastModifiedBy>
  <cp:revision>1360</cp:revision>
  <cp:lastPrinted>1601-01-01T00:00:00Z</cp:lastPrinted>
  <dcterms:created xsi:type="dcterms:W3CDTF">2020-08-24T06:00:57Z</dcterms:created>
  <dcterms:modified xsi:type="dcterms:W3CDTF">2022-09-14T09:37:46Z</dcterms:modified>
</cp:coreProperties>
</file>