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Roboto Condensed" panose="020B0604020202020204" charset="0"/>
      <p:regular r:id="rId11"/>
      <p:bold r:id="rId12"/>
      <p:italic r:id="rId13"/>
      <p:boldItalic r:id="rId14"/>
    </p:embeddedFont>
    <p:embeddedFont>
      <p:font typeface="Tahoma" panose="020B0604030504040204" pitchFamily="3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9t3SfjVitLkofbgYsjzSySnwj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 – inverzní">
  <p:cSld name="Úvodní snímek – inverzní">
    <p:bg>
      <p:bgPr>
        <a:solidFill>
          <a:srgbClr val="F01928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373771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8" name="Google Shape;1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868"/>
            <a:ext cx="1546943" cy="1065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>
  <p:cSld name="Prázdný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70" name="Google Shape;7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MED slide">
  <p:cSld name="MUNI MED slide">
    <p:bg>
      <p:bgPr>
        <a:solidFill>
          <a:srgbClr val="F01928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2872" y="2014647"/>
            <a:ext cx="4106255" cy="2828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Nadpis a obsah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deo – závěrečný snímek">
  <p:cSld name="Video – závěrečný snímek">
    <p:bg>
      <p:bgPr>
        <a:solidFill>
          <a:srgbClr val="F01928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Lékařská fakulta Masarykovy univerzity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/>
          </a:p>
        </p:txBody>
      </p:sp>
      <p:pic>
        <p:nvPicPr>
          <p:cNvPr id="27" name="Google Shape;2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868"/>
            <a:ext cx="1546943" cy="1065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3" name="Google Shape;3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46943" cy="1067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. podnadpis a obsah">
  <p:cSld name="Nadpis. podnadpis a obsah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0" name="Google Shape;4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porovnání">
  <p:cSld name="Nadpis a porovnání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2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7" name="Google Shape;4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, podnadpis a porovnání">
  <p:cSld name="Nadpis, podnadpis a porovnání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body" idx="2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body" idx="3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body" idx="4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obsah">
  <p:cSld name="Pouze obsah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61" name="Google Shape;6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>
  <p:cSld name="Pouze nadpi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6" name="Google Shape;6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potravního chování</a:t>
            </a:r>
            <a:endParaRPr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/>
              <a:t>Tomáš Kašpárek</a:t>
            </a:r>
            <a:endParaRPr/>
          </a:p>
        </p:txBody>
      </p:sp>
      <p:sp>
        <p:nvSpPr>
          <p:cNvPr id="79" name="Google Shape;79;p1"/>
          <p:cNvSpPr txBox="1">
            <a:spLocks noGrp="1"/>
          </p:cNvSpPr>
          <p:nvPr>
            <p:ph type="ftr" idx="11"/>
          </p:nvPr>
        </p:nvSpPr>
        <p:spPr>
          <a:xfrm>
            <a:off x="373771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  <p:sp>
        <p:nvSpPr>
          <p:cNvPr id="85" name="Google Shape;85;p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Výstupy z učení</a:t>
            </a:r>
            <a:endParaRPr/>
          </a:p>
        </p:txBody>
      </p:sp>
      <p:sp>
        <p:nvSpPr>
          <p:cNvPr id="86" name="Google Shape;86;p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Student se naučí základní příznaky poruch potravního chování.</a:t>
            </a:r>
            <a:endParaRPr/>
          </a:p>
          <a:p>
            <a:pPr marL="252000" lvl="0" indent="-21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Student se naučí diferencovat příčiny poruch potravního chování. </a:t>
            </a:r>
            <a:endParaRPr/>
          </a:p>
          <a:p>
            <a:pPr marL="252000" lvl="0" indent="-21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  <a:p>
            <a:pPr marL="252000" lvl="0" indent="-21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Obsah přednášky</a:t>
            </a:r>
            <a:endParaRPr/>
          </a:p>
        </p:txBody>
      </p:sp>
      <p:sp>
        <p:nvSpPr>
          <p:cNvPr id="92" name="Google Shape;92;p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Význam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Hlavní příznaky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Anorexie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Bulimie</a:t>
            </a:r>
            <a:endParaRPr/>
          </a:p>
        </p:txBody>
      </p:sp>
      <p:sp>
        <p:nvSpPr>
          <p:cNvPr id="93" name="Google Shape;93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potravního chování</a:t>
            </a:r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Tradičně – poruchy pudu obživného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Příznaky a důsledky mnoha duševních poruch, součást komplexnějších syndromů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Nejsou součástí pouze „poruch příjmu potravy“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Rozlišení příčiny – diagnostické a terapeutické důsledky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Závažné důsledky až život ohrožující 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U akutních stavů spojených se ztrátou příjmu per os – nutnost artefic. nutrice, důsledky pro režim léčby (forenzní důsledky)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Důsledky dlouhodobé malnutrice u chronických stavů se snížením příjmu per os – potřeba komplexní terapie psychické poruchy i somatických komplikací</a:t>
            </a:r>
            <a:endParaRPr/>
          </a:p>
        </p:txBody>
      </p:sp>
      <p:sp>
        <p:nvSpPr>
          <p:cNvPr id="100" name="Google Shape;100;p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Anorexie</a:t>
            </a:r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Snížení příjmu potravy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Rozlišuj příčiny – diagnostický význam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Nedostatek potěšení z jídla, ztráta chuťových prožitků z jídla, nedostatek motivace a vůle k jídlu: depresivní syndrom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GIT dyskomfort, těžký žaludek, stažení v oblasti GIT: anxiózní syndrom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Motivace redukovat váhu, velikost, tělesné proporce při obj. normálním habitu (tj. narušení vnímání tělesného schématu): mentální anorexie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Obava z otrávení, poškození: paranoidní syndrom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Obava/úzkost z jídla: sitofobie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Úmysl zemřít: suicidální syndrom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Ztráta volní motoriky: katatonie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Vzdor, zisk: účelové chování</a:t>
            </a:r>
            <a:endParaRPr/>
          </a:p>
          <a:p>
            <a:pPr marL="252000" lvl="0" indent="-21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  <a:p>
            <a:pPr marL="252000" lvl="0" indent="-21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Bulimie</a:t>
            </a:r>
            <a:endParaRPr/>
          </a:p>
        </p:txBody>
      </p:sp>
      <p:sp>
        <p:nvSpPr>
          <p:cNvPr id="113" name="Google Shape;113;p6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Komplex: puzení k jídlu – neschopnost ukončit příjem – přejedení – vyprázdnění - výčitky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Rozlišuj – Opakované zvracení není výlučný znak bulimie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Mentální anorexie – mechanismus redukce váhy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Rozlišuj - Pika: pojídání nestravitelných předmětů</a:t>
            </a:r>
            <a:endParaRPr/>
          </a:p>
        </p:txBody>
      </p:sp>
      <p:sp>
        <p:nvSpPr>
          <p:cNvPr id="114" name="Google Shape;114;p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Take home message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Anorexie a bulimie jsou dva hlavní příznaky z okruhu poruch potravního chování. 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Jejich příčiny jsou rozmanité, jejich rozlišování má diagnostický význam. </a:t>
            </a:r>
            <a:endParaRPr/>
          </a:p>
          <a:p>
            <a:pPr marL="252000" lvl="0" indent="-179999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Důsledky poruch potravního chování mohou být život ohrožující a vyžadují komplexní léčbu psychických poruch i somatických komplikací.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Psychiatrie - přednáška (</a:t>
            </a:r>
            <a:r>
              <a:rPr lang="cs-CZ" i="0"/>
              <a:t>VLPY9X1p</a:t>
            </a:r>
            <a:r>
              <a:rPr lang="cs-CZ" i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Širokoúhlá obrazovka</PresentationFormat>
  <Paragraphs>46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Roboto Condensed</vt:lpstr>
      <vt:lpstr>Tahoma</vt:lpstr>
      <vt:lpstr>Noto Sans Symbols</vt:lpstr>
      <vt:lpstr>Prezentace_MU_CZ</vt:lpstr>
      <vt:lpstr>Poruchy potravního chování</vt:lpstr>
      <vt:lpstr>Výstupy z učení</vt:lpstr>
      <vt:lpstr>Obsah přednášky</vt:lpstr>
      <vt:lpstr>Poruchy potravního chování</vt:lpstr>
      <vt:lpstr>Anorexie</vt:lpstr>
      <vt:lpstr>Bulimie</vt:lpstr>
      <vt:lpstr>Take home message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potravního chování</dc:title>
  <dc:creator>Tomáš Kašpárek</dc:creator>
  <cp:lastModifiedBy>Pazderová Jana</cp:lastModifiedBy>
  <cp:revision>1</cp:revision>
  <dcterms:created xsi:type="dcterms:W3CDTF">2021-08-23T12:34:30Z</dcterms:created>
  <dcterms:modified xsi:type="dcterms:W3CDTF">2022-09-14T09:40:00Z</dcterms:modified>
</cp:coreProperties>
</file>