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4"/>
  </p:notesMasterIdLst>
  <p:handoutMasterIdLst>
    <p:handoutMasterId r:id="rId25"/>
  </p:handoutMasterIdLst>
  <p:sldIdLst>
    <p:sldId id="274" r:id="rId2"/>
    <p:sldId id="269" r:id="rId3"/>
    <p:sldId id="257" r:id="rId4"/>
    <p:sldId id="284" r:id="rId5"/>
    <p:sldId id="276" r:id="rId6"/>
    <p:sldId id="277" r:id="rId7"/>
    <p:sldId id="278" r:id="rId8"/>
    <p:sldId id="279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6" r:id="rId18"/>
    <p:sldId id="293" r:id="rId19"/>
    <p:sldId id="294" r:id="rId20"/>
    <p:sldId id="295" r:id="rId21"/>
    <p:sldId id="273" r:id="rId22"/>
    <p:sldId id="272" r:id="rId2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9" autoAdjust="0"/>
    <p:restoredTop sz="96327" autoAdjust="0"/>
  </p:normalViewPr>
  <p:slideViewPr>
    <p:cSldViewPr snapToGrid="0">
      <p:cViewPr varScale="1">
        <p:scale>
          <a:sx n="115" d="100"/>
          <a:sy n="115" d="100"/>
        </p:scale>
        <p:origin x="570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65A7D6-4EB3-4E67-B358-56DDA6BFDE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 – závěrečný snímek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16521B6-6164-7649-9BB9-98A3FC15AE46}"/>
              </a:ext>
            </a:extLst>
          </p:cNvPr>
          <p:cNvSpPr txBox="1"/>
          <p:nvPr userDrawn="1"/>
        </p:nvSpPr>
        <p:spPr>
          <a:xfrm>
            <a:off x="307497" y="5837678"/>
            <a:ext cx="606902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Lékařská fakulta Masarykovy univerzity</a:t>
            </a:r>
          </a:p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CBF481B-8B94-4C57-A2B8-0B7D7AFAE5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3224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20552E7-48CC-40F3-B391-087BD87902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D656F7E9-5E47-41D0-9CA9-DE4A31EE09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E805697-F6B9-4F6A-9C5B-5AAFE54A07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5354773-248E-4956-8633-6A496534A5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9BA260D-C952-48F5-9BCF-8EDB00FA2E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5E2D3A7-3660-4B54-93F1-E2F006CF22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2A1E796-F773-4049-A027-E6B6CD7530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3771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Vložte název přednášky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 dirty="0"/>
              <a:t>Jméno Příjmení (bez titulů)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FC17CBE-6747-4FB3-910C-F34D0CC6F3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75" r:id="rId6"/>
    <p:sldLayoutId id="2147483695" r:id="rId7"/>
    <p:sldLayoutId id="2147483686" r:id="rId8"/>
    <p:sldLayoutId id="2147483690" r:id="rId9"/>
    <p:sldLayoutId id="2147483692" r:id="rId10"/>
    <p:sldLayoutId id="2147483700" r:id="rId11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3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DE5DD285-E00D-4C54-A6D0-EEAA922CE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Poruchy </a:t>
            </a:r>
            <a:r>
              <a:rPr lang="cs-CZ"/>
              <a:t>pudu sebezáchovy</a:t>
            </a:r>
            <a:endParaRPr lang="cs-CZ" dirty="0"/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CFB37652-23F2-4193-BD4D-BBC6A754C3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Pavla Linhartová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A9858B-2B4A-46CB-84A6-A14EFB53B1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– přednáška (VLPY9X1p)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7516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13C58AC-F6A8-44F1-A2CE-4BA635C4D4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– přednáška (VLPY9X1p)</a:t>
            </a:r>
            <a:endParaRPr lang="pt-BR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A1E2ABB-61C3-4C97-A4FE-770814EA7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Sebevražda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C4E0A26-1191-4FFA-AB39-FAF96017C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sebevražda </a:t>
            </a:r>
            <a:r>
              <a:rPr lang="cs-CZ" sz="2800" dirty="0" err="1"/>
              <a:t>patická</a:t>
            </a:r>
            <a:r>
              <a:rPr lang="cs-CZ" sz="2800" dirty="0"/>
              <a:t> X bilanční</a:t>
            </a:r>
          </a:p>
          <a:p>
            <a:r>
              <a:rPr lang="cs-CZ" sz="2800" dirty="0"/>
              <a:t>sebevražedný úmysl se obvykle vyvíjí od sebevražedných úvah, </a:t>
            </a:r>
            <a:br>
              <a:rPr lang="cs-CZ" sz="2800" dirty="0"/>
            </a:br>
            <a:r>
              <a:rPr lang="cs-CZ" sz="2800" dirty="0"/>
              <a:t>kterým se člověk brání, přes fázi ambivalence vůči sebevraždě, </a:t>
            </a:r>
            <a:br>
              <a:rPr lang="cs-CZ" sz="2800" dirty="0"/>
            </a:br>
            <a:r>
              <a:rPr lang="cs-CZ" sz="2800" dirty="0"/>
              <a:t>plánování sebevraždy až po rozhodnutí se zabít (</a:t>
            </a:r>
            <a:r>
              <a:rPr lang="cs-CZ" sz="2800" dirty="0" err="1"/>
              <a:t>presuicidální</a:t>
            </a:r>
            <a:r>
              <a:rPr lang="cs-CZ" sz="2800" dirty="0"/>
              <a:t> syndrom)</a:t>
            </a:r>
          </a:p>
          <a:p>
            <a:r>
              <a:rPr lang="cs-CZ" sz="2800" dirty="0"/>
              <a:t>pozor – hrozí paradoxní zklidnění po rozhodnutí k sebevraždě</a:t>
            </a:r>
            <a:r>
              <a:rPr lang="cs-CZ" dirty="0"/>
              <a:t>!</a:t>
            </a:r>
          </a:p>
          <a:p>
            <a:r>
              <a:rPr lang="cs-CZ" sz="2800" dirty="0"/>
              <a:t>mnoho pacientů však páchá sebevražedné pokusy impulzivně </a:t>
            </a:r>
            <a:br>
              <a:rPr lang="cs-CZ" sz="2800" dirty="0"/>
            </a:br>
            <a:r>
              <a:rPr lang="cs-CZ" sz="2800" dirty="0"/>
              <a:t>pod vlivem intenzivních emocí, většina lidí si záměr zabít se rozmyslí!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7683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F34D73E-D61D-4EBF-9A19-C34A3D3932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– přednáška (VLPY9X1p)</a:t>
            </a:r>
            <a:endParaRPr lang="pt-BR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75B2E77-84A2-4E30-9DEA-88F52F811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Sebevražda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73EAD92-352F-4047-BA63-505F07241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duševní poruchy a stavy s největším rizikem sebevraždy</a:t>
            </a:r>
          </a:p>
          <a:p>
            <a:pPr lvl="1"/>
            <a:r>
              <a:rPr lang="cs-CZ" dirty="0"/>
              <a:t>schizofrenie a jiné psychotické poruchy: v akutní fázi psychózy nebo naopak ve fázi remise či </a:t>
            </a:r>
            <a:r>
              <a:rPr lang="cs-CZ" dirty="0" err="1"/>
              <a:t>postschizofrenní</a:t>
            </a:r>
            <a:r>
              <a:rPr lang="cs-CZ" dirty="0"/>
              <a:t> deprese</a:t>
            </a:r>
          </a:p>
          <a:p>
            <a:pPr lvl="1"/>
            <a:r>
              <a:rPr lang="cs-CZ" dirty="0"/>
              <a:t>poruchy nálady: zejména depresivní fáze</a:t>
            </a:r>
          </a:p>
          <a:p>
            <a:pPr lvl="1"/>
            <a:r>
              <a:rPr lang="cs-CZ" dirty="0"/>
              <a:t>hraniční porucha osobnosti</a:t>
            </a:r>
          </a:p>
          <a:p>
            <a:pPr lvl="1"/>
            <a:r>
              <a:rPr lang="cs-CZ" dirty="0"/>
              <a:t>závažné úzkostné a stresové poruchy (zejména PTSD)</a:t>
            </a:r>
          </a:p>
          <a:p>
            <a:pPr lvl="1"/>
            <a:r>
              <a:rPr lang="cs-CZ" dirty="0"/>
              <a:t>jiné poruchy osobnosti</a:t>
            </a:r>
          </a:p>
          <a:p>
            <a:pPr lvl="1"/>
            <a:r>
              <a:rPr lang="cs-CZ" dirty="0"/>
              <a:t>závislosti: ve fázi akutní intoxikace nebo při abstinenčním syndromu nebo v souvislosti </a:t>
            </a:r>
            <a:br>
              <a:rPr lang="cs-CZ" dirty="0"/>
            </a:br>
            <a:r>
              <a:rPr lang="cs-CZ" dirty="0"/>
              <a:t>s dlouhodobými důsledky závislosti</a:t>
            </a:r>
          </a:p>
          <a:p>
            <a:pPr lvl="1"/>
            <a:endParaRPr lang="cs-CZ" dirty="0"/>
          </a:p>
          <a:p>
            <a:r>
              <a:rPr lang="cs-CZ" dirty="0"/>
              <a:t>vysoké riziko dále u velmi závažných somatických onemocnění</a:t>
            </a:r>
          </a:p>
        </p:txBody>
      </p:sp>
    </p:spTree>
    <p:extLst>
      <p:ext uri="{BB962C8B-B14F-4D97-AF65-F5344CB8AC3E}">
        <p14:creationId xmlns:p14="http://schemas.microsoft.com/office/powerpoint/2010/main" val="3850647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11342F3-2356-4813-8876-7B75DDE8C4C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– přednáška (VLPY9X1p)</a:t>
            </a:r>
            <a:endParaRPr lang="pt-BR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ED0930C-14F9-43B8-A071-9CD72F8AE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Dlouhodobé rizikové faktory sebevražednosti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111AD40-5B4B-4910-B9D2-3BBA5AB16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91478"/>
            <a:ext cx="10753200" cy="4040522"/>
          </a:xfrm>
        </p:spPr>
        <p:txBody>
          <a:bodyPr/>
          <a:lstStyle/>
          <a:p>
            <a:pPr lvl="1"/>
            <a:r>
              <a:rPr lang="cs-CZ" dirty="0"/>
              <a:t>mužské pohlaví (v ČR 80% z celkového počtu sebevražd)</a:t>
            </a:r>
          </a:p>
          <a:p>
            <a:pPr lvl="1"/>
            <a:r>
              <a:rPr lang="cs-CZ" dirty="0"/>
              <a:t>osamělost</a:t>
            </a:r>
          </a:p>
          <a:p>
            <a:pPr lvl="1"/>
            <a:r>
              <a:rPr lang="cs-CZ" dirty="0"/>
              <a:t>nezaměstnanost</a:t>
            </a:r>
          </a:p>
          <a:p>
            <a:pPr lvl="1"/>
            <a:r>
              <a:rPr lang="cs-CZ" dirty="0"/>
              <a:t>homosexuální a bisexuální orientace, transgender</a:t>
            </a:r>
          </a:p>
          <a:p>
            <a:pPr lvl="1"/>
            <a:r>
              <a:rPr lang="cs-CZ" dirty="0"/>
              <a:t>mladší lidé (18-25 let) a starší lidé (nad 75 let)</a:t>
            </a:r>
          </a:p>
          <a:p>
            <a:pPr lvl="1"/>
            <a:r>
              <a:rPr lang="cs-CZ" dirty="0"/>
              <a:t>předchozí sebevražedný pokus</a:t>
            </a:r>
          </a:p>
          <a:p>
            <a:pPr lvl="1"/>
            <a:r>
              <a:rPr lang="cs-CZ" dirty="0"/>
              <a:t>předchozí sebepoškozování</a:t>
            </a:r>
          </a:p>
          <a:p>
            <a:pPr lvl="1"/>
            <a:r>
              <a:rPr lang="cs-CZ" dirty="0"/>
              <a:t>sebevražda v rodinné historii nebo mezi blízkými lidmi</a:t>
            </a:r>
          </a:p>
          <a:p>
            <a:pPr lvl="1"/>
            <a:r>
              <a:rPr lang="cs-CZ" dirty="0"/>
              <a:t>chronické nebo život ohrožující onemocnění</a:t>
            </a:r>
          </a:p>
          <a:p>
            <a:pPr lvl="1"/>
            <a:r>
              <a:rPr lang="cs-CZ" dirty="0"/>
              <a:t>hraniční porucha osobnosti</a:t>
            </a:r>
          </a:p>
          <a:p>
            <a:pPr lvl="1"/>
            <a:r>
              <a:rPr lang="cs-CZ" dirty="0"/>
              <a:t>závislost na návykových látkách</a:t>
            </a:r>
          </a:p>
          <a:p>
            <a:pPr lvl="1"/>
            <a:r>
              <a:rPr lang="cs-CZ" dirty="0"/>
              <a:t>poruchy nálady</a:t>
            </a:r>
          </a:p>
          <a:p>
            <a:pPr lvl="1"/>
            <a:r>
              <a:rPr lang="cs-CZ" dirty="0"/>
              <a:t>schizofrenie a jiné psychotické poruchy</a:t>
            </a:r>
          </a:p>
          <a:p>
            <a:pPr lvl="1"/>
            <a:r>
              <a:rPr lang="cs-CZ" dirty="0"/>
              <a:t>stresové a úzkostné poruchy (zejména PTSD)</a:t>
            </a:r>
          </a:p>
        </p:txBody>
      </p:sp>
    </p:spTree>
    <p:extLst>
      <p:ext uri="{BB962C8B-B14F-4D97-AF65-F5344CB8AC3E}">
        <p14:creationId xmlns:p14="http://schemas.microsoft.com/office/powerpoint/2010/main" val="18658489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FE831E7-545A-483A-938C-FAADE7F210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– přednáška (VLPY9X1p)</a:t>
            </a:r>
            <a:endParaRPr lang="pt-BR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4403A4E-0268-4F3B-837C-338B36482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Přímé indikátory akutního rizika sebevraždy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2AAFF80-0B31-4187-AAD0-4FC8B168A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suicidální představy a myšlenky</a:t>
            </a:r>
          </a:p>
          <a:p>
            <a:pPr lvl="1"/>
            <a:r>
              <a:rPr lang="cs-CZ" dirty="0"/>
              <a:t>pasivní: „lepší by bylo nežít“</a:t>
            </a:r>
          </a:p>
          <a:p>
            <a:pPr lvl="1"/>
            <a:r>
              <a:rPr lang="cs-CZ" dirty="0"/>
              <a:t>aktivní: myšlenky, jak si ublížit</a:t>
            </a:r>
          </a:p>
          <a:p>
            <a:pPr lvl="1"/>
            <a:endParaRPr lang="cs-CZ" dirty="0"/>
          </a:p>
          <a:p>
            <a:r>
              <a:rPr lang="cs-CZ" dirty="0"/>
              <a:t>komunikace sebevražedných myšlenek</a:t>
            </a:r>
          </a:p>
          <a:p>
            <a:pPr lvl="1"/>
            <a:r>
              <a:rPr lang="cs-CZ" dirty="0"/>
              <a:t>přímá: „chci si ublížit“</a:t>
            </a:r>
          </a:p>
          <a:p>
            <a:pPr lvl="1"/>
            <a:r>
              <a:rPr lang="cs-CZ" dirty="0"/>
              <a:t>nepřímá: „všem beze mě bude líp“</a:t>
            </a:r>
          </a:p>
          <a:p>
            <a:pPr lvl="1"/>
            <a:endParaRPr lang="cs-CZ" dirty="0"/>
          </a:p>
          <a:p>
            <a:r>
              <a:rPr lang="cs-CZ" dirty="0"/>
              <a:t>plánování nebo příprava sebevraždy</a:t>
            </a:r>
          </a:p>
          <a:p>
            <a:endParaRPr lang="cs-CZ" dirty="0"/>
          </a:p>
          <a:p>
            <a:r>
              <a:rPr lang="cs-CZ" dirty="0"/>
              <a:t>rozhodnutí zabít se</a:t>
            </a:r>
          </a:p>
        </p:txBody>
      </p:sp>
    </p:spTree>
    <p:extLst>
      <p:ext uri="{BB962C8B-B14F-4D97-AF65-F5344CB8AC3E}">
        <p14:creationId xmlns:p14="http://schemas.microsoft.com/office/powerpoint/2010/main" val="3193375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07D1C93-0904-410F-88FD-5F6E357BB82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– přednáška (VLPY9X1p)</a:t>
            </a:r>
            <a:endParaRPr lang="pt-BR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FDA9985-7EB6-46EC-8474-BAACB8E1B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Nepřímé indikátory akutního rizika sebevraždy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879E614-5043-46A8-8F8C-8BBF78FBA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66122"/>
            <a:ext cx="10753200" cy="3965877"/>
          </a:xfrm>
        </p:spPr>
        <p:txBody>
          <a:bodyPr/>
          <a:lstStyle/>
          <a:p>
            <a:r>
              <a:rPr lang="cs-CZ" dirty="0"/>
              <a:t>pacient mluví o tom, že je pro ostatní přítěží</a:t>
            </a:r>
          </a:p>
          <a:p>
            <a:r>
              <a:rPr lang="cs-CZ" dirty="0"/>
              <a:t>závažné pocity beznaděje, pesimismu</a:t>
            </a:r>
          </a:p>
          <a:p>
            <a:r>
              <a:rPr lang="cs-CZ" dirty="0" err="1"/>
              <a:t>anhedonie</a:t>
            </a:r>
            <a:endParaRPr lang="cs-CZ" dirty="0"/>
          </a:p>
          <a:p>
            <a:r>
              <a:rPr lang="cs-CZ" dirty="0"/>
              <a:t>narůstající agitovanost a motorický neklid</a:t>
            </a:r>
          </a:p>
          <a:p>
            <a:r>
              <a:rPr lang="cs-CZ" dirty="0"/>
              <a:t>(</a:t>
            </a:r>
            <a:r>
              <a:rPr lang="cs-CZ" dirty="0" err="1"/>
              <a:t>pseudo</a:t>
            </a:r>
            <a:r>
              <a:rPr lang="cs-CZ" dirty="0"/>
              <a:t>)halucinace nabádající pacienta, aby si ublížil</a:t>
            </a:r>
          </a:p>
          <a:p>
            <a:r>
              <a:rPr lang="cs-CZ" dirty="0"/>
              <a:t>insomnie nebo hypersomnie</a:t>
            </a:r>
          </a:p>
          <a:p>
            <a:r>
              <a:rPr lang="cs-CZ" dirty="0"/>
              <a:t>excesivní užívání alkoholu a drog</a:t>
            </a:r>
          </a:p>
          <a:p>
            <a:r>
              <a:rPr lang="cs-CZ" dirty="0"/>
              <a:t>zahlcení myšlenkami na stresující událost</a:t>
            </a:r>
          </a:p>
          <a:p>
            <a:r>
              <a:rPr lang="cs-CZ" dirty="0"/>
              <a:t>skrývání, lhaní, vyhýbání se tématu sebevraždy</a:t>
            </a:r>
          </a:p>
        </p:txBody>
      </p:sp>
    </p:spTree>
    <p:extLst>
      <p:ext uri="{BB962C8B-B14F-4D97-AF65-F5344CB8AC3E}">
        <p14:creationId xmlns:p14="http://schemas.microsoft.com/office/powerpoint/2010/main" val="7373162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F1E6F57-7484-4829-A67E-3C7D721C6D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– přednáška (VLPY9X1p)</a:t>
            </a:r>
            <a:endParaRPr lang="pt-BR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33F1908-727F-4C35-A0C7-8D6503592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Rizikové události předcházející sebevražedné jednání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81F6727-8220-48A5-99CB-BC38E1F74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808"/>
            <a:ext cx="10753200" cy="4031192"/>
          </a:xfrm>
        </p:spPr>
        <p:txBody>
          <a:bodyPr/>
          <a:lstStyle/>
          <a:p>
            <a:r>
              <a:rPr lang="cs-CZ" dirty="0"/>
              <a:t>stresující životní události</a:t>
            </a:r>
          </a:p>
          <a:p>
            <a:r>
              <a:rPr lang="cs-CZ" dirty="0"/>
              <a:t>nedávné sdělené diagnózy duševního nebo somatického onemocnění</a:t>
            </a:r>
          </a:p>
          <a:p>
            <a:r>
              <a:rPr lang="cs-CZ" dirty="0"/>
              <a:t>nedávné propuštění z psychiatrické hospitalizace</a:t>
            </a:r>
          </a:p>
          <a:p>
            <a:r>
              <a:rPr lang="cs-CZ" dirty="0"/>
              <a:t>24 hodin po uvěznění</a:t>
            </a:r>
          </a:p>
          <a:p>
            <a:r>
              <a:rPr lang="cs-CZ" dirty="0"/>
              <a:t>nedávné vystavení sebevraždě v okolí nebo v médiích</a:t>
            </a:r>
          </a:p>
          <a:p>
            <a:r>
              <a:rPr lang="cs-CZ" dirty="0"/>
              <a:t>samota</a:t>
            </a:r>
          </a:p>
          <a:p>
            <a:r>
              <a:rPr lang="cs-CZ" dirty="0"/>
              <a:t>akutní intoxikace</a:t>
            </a:r>
          </a:p>
          <a:p>
            <a:r>
              <a:rPr lang="cs-CZ" dirty="0"/>
              <a:t>snadný přístup ke smrtícím prostředkům</a:t>
            </a:r>
          </a:p>
        </p:txBody>
      </p:sp>
    </p:spTree>
    <p:extLst>
      <p:ext uri="{BB962C8B-B14F-4D97-AF65-F5344CB8AC3E}">
        <p14:creationId xmlns:p14="http://schemas.microsoft.com/office/powerpoint/2010/main" val="26911159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04F5F8C-02C1-4306-8352-872FC774D1F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– přednáška (VLPY9X1p)</a:t>
            </a:r>
            <a:endParaRPr lang="pt-BR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57E0BA4-7FE6-4AA6-9D8B-637457DA2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Protektivní faktory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5AA0EA9-AB52-43F6-8192-BCFCFE78A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naděje na budoucnost</a:t>
            </a:r>
          </a:p>
          <a:p>
            <a:r>
              <a:rPr lang="cs-CZ" dirty="0"/>
              <a:t>zodpovědnosti vůči dětem, rodině, zvířatům, jiným blízkým…</a:t>
            </a:r>
          </a:p>
          <a:p>
            <a:r>
              <a:rPr lang="cs-CZ" dirty="0"/>
              <a:t>protektivní sociální síť nebo rodina</a:t>
            </a:r>
          </a:p>
          <a:p>
            <a:r>
              <a:rPr lang="cs-CZ" dirty="0"/>
              <a:t>terapeutický vztah</a:t>
            </a:r>
          </a:p>
          <a:p>
            <a:r>
              <a:rPr lang="cs-CZ" dirty="0"/>
              <a:t>strach ze sebevraždy, smrti nebo umírání</a:t>
            </a:r>
          </a:p>
          <a:p>
            <a:r>
              <a:rPr lang="cs-CZ" dirty="0"/>
              <a:t>strach z odsouzení sebevraždy okolím</a:t>
            </a:r>
          </a:p>
          <a:p>
            <a:r>
              <a:rPr lang="cs-CZ" dirty="0"/>
              <a:t>nesnadný přístup ke smrtícím prostředkům</a:t>
            </a:r>
          </a:p>
          <a:p>
            <a:r>
              <a:rPr lang="cs-CZ" dirty="0"/>
              <a:t>přesvědčení, že sebevražda je nemorální a bude potrestána</a:t>
            </a:r>
          </a:p>
          <a:p>
            <a:r>
              <a:rPr lang="cs-CZ" dirty="0"/>
              <a:t>spiritualita, náboženství</a:t>
            </a:r>
          </a:p>
        </p:txBody>
      </p:sp>
    </p:spTree>
    <p:extLst>
      <p:ext uri="{BB962C8B-B14F-4D97-AF65-F5344CB8AC3E}">
        <p14:creationId xmlns:p14="http://schemas.microsoft.com/office/powerpoint/2010/main" val="5829767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04F5F8C-02C1-4306-8352-872FC774D1F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– přednáška (VLPY9X1p)</a:t>
            </a:r>
            <a:endParaRPr lang="pt-BR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57E0BA4-7FE6-4AA6-9D8B-637457DA2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Léčba sebevražednosti obecně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5AA0EA9-AB52-43F6-8192-BCFCFE78A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9551"/>
            <a:ext cx="9767608" cy="4292449"/>
          </a:xfrm>
        </p:spPr>
        <p:txBody>
          <a:bodyPr/>
          <a:lstStyle/>
          <a:p>
            <a:pPr marL="72000" indent="0" algn="ctr">
              <a:buNone/>
            </a:pPr>
            <a:r>
              <a:rPr lang="cs-CZ" dirty="0">
                <a:solidFill>
                  <a:srgbClr val="0000DC"/>
                </a:solidFill>
              </a:rPr>
              <a:t>CO JE TŘEBA DĚLAT</a:t>
            </a:r>
          </a:p>
          <a:p>
            <a:pPr marL="72000" indent="0" algn="ctr">
              <a:buNone/>
            </a:pPr>
            <a:r>
              <a:rPr lang="cs-CZ" dirty="0"/>
              <a:t>aktivně zajišťovat bezpečí pacienta</a:t>
            </a:r>
            <a:br>
              <a:rPr lang="cs-CZ" dirty="0"/>
            </a:br>
            <a:r>
              <a:rPr lang="cs-CZ" sz="2000" dirty="0"/>
              <a:t>(separace od smrtících prostředků, anti-</a:t>
            </a:r>
            <a:r>
              <a:rPr lang="cs-CZ" sz="2000" dirty="0" err="1"/>
              <a:t>suiciduální</a:t>
            </a:r>
            <a:r>
              <a:rPr lang="cs-CZ" sz="2000" dirty="0"/>
              <a:t> plán, zvážení hospitalizace a jiné)</a:t>
            </a:r>
          </a:p>
          <a:p>
            <a:pPr marL="72000" indent="0" algn="ctr">
              <a:buNone/>
            </a:pPr>
            <a:r>
              <a:rPr lang="cs-CZ" dirty="0"/>
              <a:t>a současně:</a:t>
            </a:r>
          </a:p>
          <a:p>
            <a:pPr marL="72000" indent="0" algn="ctr">
              <a:buNone/>
            </a:pPr>
            <a:r>
              <a:rPr lang="cs-CZ" dirty="0"/>
              <a:t>řešit příčiny sebevražednosti</a:t>
            </a:r>
            <a:br>
              <a:rPr lang="cs-CZ" dirty="0"/>
            </a:br>
            <a:r>
              <a:rPr lang="cs-CZ" sz="2000" dirty="0"/>
              <a:t>(související onemocnění, stresující životní události, neuspokojivá kvalita života a jiné)</a:t>
            </a:r>
          </a:p>
          <a:p>
            <a:pPr marL="72000" indent="0" algn="ctr">
              <a:buNone/>
            </a:pPr>
            <a:endParaRPr lang="cs-CZ" sz="2000" dirty="0"/>
          </a:p>
          <a:p>
            <a:pPr marL="72000" indent="0" algn="ctr">
              <a:buNone/>
            </a:pPr>
            <a:r>
              <a:rPr lang="cs-CZ" dirty="0">
                <a:solidFill>
                  <a:srgbClr val="0000DC"/>
                </a:solidFill>
              </a:rPr>
              <a:t>JAK TO DĚLÁME</a:t>
            </a:r>
          </a:p>
          <a:p>
            <a:pPr marL="72000" indent="0" algn="ctr">
              <a:buNone/>
            </a:pPr>
            <a:r>
              <a:rPr lang="cs-CZ" dirty="0"/>
              <a:t>nehodnotící přístup: bez odsuzování a kritizování</a:t>
            </a:r>
          </a:p>
          <a:p>
            <a:pPr marL="72000" indent="0" algn="ctr">
              <a:buNone/>
            </a:pPr>
            <a:r>
              <a:rPr lang="cs-CZ" dirty="0"/>
              <a:t>dialektický přístup: validace emocí + trvání na nutnosti změny</a:t>
            </a:r>
          </a:p>
        </p:txBody>
      </p:sp>
    </p:spTree>
    <p:extLst>
      <p:ext uri="{BB962C8B-B14F-4D97-AF65-F5344CB8AC3E}">
        <p14:creationId xmlns:p14="http://schemas.microsoft.com/office/powerpoint/2010/main" val="42634733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D597BDC-473D-4F74-ABA9-FA7B5C2D63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– přednáška (VLPY9X1p)</a:t>
            </a:r>
            <a:endParaRPr lang="pt-BR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E7E9576-442E-4A94-8C5A-26FB854E9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práce se suicidálními pacienty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39586A3-77A3-4CFD-953D-6F1344D0A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„to“ = sebevražda, o sebevraždě mluvíme otevřeně a věcně</a:t>
            </a:r>
          </a:p>
          <a:p>
            <a:pPr lvl="1"/>
            <a:r>
              <a:rPr lang="cs-CZ" dirty="0"/>
              <a:t>vyhýbáme se chození kolem horké kaše, v žádném případě se nevyhýbáme tématu sebevraždy</a:t>
            </a:r>
          </a:p>
          <a:p>
            <a:pPr lvl="1"/>
            <a:r>
              <a:rPr lang="cs-CZ" dirty="0"/>
              <a:t>na druhé straně se vyhýbáme pejorativním interpretacím sebevražedného jednání, odsuzování a kritizování pacienta</a:t>
            </a:r>
          </a:p>
          <a:p>
            <a:r>
              <a:rPr lang="cs-CZ" dirty="0"/>
              <a:t>mapujeme současnou situaci, rizikové a protektivní faktory</a:t>
            </a:r>
          </a:p>
          <a:p>
            <a:r>
              <a:rPr lang="cs-CZ" dirty="0"/>
              <a:t>validujeme emoční bolest pacienta a jeho touhu po úlevě, poskytujeme prostor pro emoce</a:t>
            </a:r>
          </a:p>
          <a:p>
            <a:r>
              <a:rPr lang="cs-CZ" dirty="0"/>
              <a:t>sebevražedné jednání prezentujeme jako maladaptivní způsob řešení problémů</a:t>
            </a:r>
          </a:p>
          <a:p>
            <a:r>
              <a:rPr lang="cs-CZ" dirty="0"/>
              <a:t>ukazujeme vlastní emoce, osobní přístup a aktivita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9131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D597BDC-473D-4F74-ABA9-FA7B5C2D63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– přednáška (VLPY9X1p)</a:t>
            </a:r>
            <a:endParaRPr lang="pt-BR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E7E9576-442E-4A94-8C5A-26FB854E9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práce se suicidálními pacienty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39586A3-77A3-4CFD-953D-6F1344D0A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snažíme se omezit rizikové faktory a posílit protektivní faktory</a:t>
            </a:r>
          </a:p>
          <a:p>
            <a:r>
              <a:rPr lang="cs-CZ" dirty="0"/>
              <a:t>riziko sebevraždy vyhodnocujeme opakovaně – mění se v čase!</a:t>
            </a:r>
          </a:p>
          <a:p>
            <a:r>
              <a:rPr lang="cs-CZ" dirty="0"/>
              <a:t>aktivně se doptáváme na sebevražedné úmysly a plány</a:t>
            </a:r>
          </a:p>
          <a:p>
            <a:pPr lvl="1"/>
            <a:r>
              <a:rPr lang="cs-CZ" dirty="0"/>
              <a:t>i při sebemenším podezření!</a:t>
            </a:r>
          </a:p>
          <a:p>
            <a:r>
              <a:rPr lang="cs-CZ" dirty="0"/>
              <a:t>separace od smrtících prostředků – zásadní je získat čas</a:t>
            </a:r>
          </a:p>
          <a:p>
            <a:pPr lvl="1"/>
            <a:r>
              <a:rPr lang="cs-CZ" dirty="0"/>
              <a:t>ptáme se, zda má pacient smrtící prostředky u sebe nebo si je opatřuje a shromažďuje (např. nože, žiletky, lano, zbraň, větší množství léků či drog, dopisy na rozloučenou aj.)</a:t>
            </a:r>
          </a:p>
          <a:p>
            <a:pPr lvl="1"/>
            <a:r>
              <a:rPr lang="cs-CZ" dirty="0"/>
              <a:t>žádáme pacienta, aby se těchto věcí zbavil nebo je přinesl nám</a:t>
            </a:r>
          </a:p>
          <a:p>
            <a:r>
              <a:rPr lang="cs-CZ" dirty="0"/>
              <a:t>kontaminujeme představy o sebevraždě – často zkreslené</a:t>
            </a:r>
          </a:p>
          <a:p>
            <a:pPr lvl="1"/>
            <a:r>
              <a:rPr lang="cs-CZ" dirty="0"/>
              <a:t>„spící kráska“, „všichni budou rádi“, „nikoho jiného to neovlivní“</a:t>
            </a:r>
          </a:p>
        </p:txBody>
      </p:sp>
    </p:spTree>
    <p:extLst>
      <p:ext uri="{BB962C8B-B14F-4D97-AF65-F5344CB8AC3E}">
        <p14:creationId xmlns:p14="http://schemas.microsoft.com/office/powerpoint/2010/main" val="2349964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8A7F6BB-CC1D-458C-8371-311D59E97D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– přednáška (VLPY9X1p)</a:t>
            </a:r>
            <a:endParaRPr lang="pt-BR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B6984E3-726E-4C47-8739-CFFC986F9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Výstupy z učení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2E706C-BBA7-9247-8105-68B5DD4C9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29789"/>
            <a:ext cx="10753200" cy="4139998"/>
          </a:xfrm>
        </p:spPr>
        <p:txBody>
          <a:bodyPr/>
          <a:lstStyle/>
          <a:p>
            <a:r>
              <a:rPr lang="cs-CZ" dirty="0"/>
              <a:t>Student dokáže vyjmenovat okruhy duševních onemocnění, </a:t>
            </a:r>
            <a:br>
              <a:rPr lang="cs-CZ" dirty="0"/>
            </a:br>
            <a:r>
              <a:rPr lang="cs-CZ" dirty="0"/>
              <a:t>u kterých se nejčastěji vyskytuje sebepoškozování.</a:t>
            </a:r>
          </a:p>
          <a:p>
            <a:r>
              <a:rPr lang="cs-CZ" dirty="0"/>
              <a:t>Student dokáže vysvětlit příčiny sebepoškozování u jednotlivých duševních onemocnění.</a:t>
            </a:r>
          </a:p>
          <a:p>
            <a:r>
              <a:rPr lang="cs-CZ" dirty="0"/>
              <a:t>Student dokáže vyjmenovat okruhy duševních onemocnění, </a:t>
            </a:r>
            <a:br>
              <a:rPr lang="cs-CZ" dirty="0"/>
            </a:br>
            <a:r>
              <a:rPr lang="cs-CZ" dirty="0"/>
              <a:t>u nichž je vysoké riziko sebevraždy.</a:t>
            </a:r>
          </a:p>
          <a:p>
            <a:r>
              <a:rPr lang="cs-CZ" dirty="0"/>
              <a:t>Student dokáže rozeznat indikátory, rizikové faktory a protektivní faktory pro riziko sebevraždy.</a:t>
            </a:r>
          </a:p>
          <a:p>
            <a:r>
              <a:rPr lang="cs-CZ" dirty="0"/>
              <a:t>Student dokáže vysvětit základní zásady práce se suicidálními pacienty.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8070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D597BDC-473D-4F74-ABA9-FA7B5C2D63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– přednáška (VLPY9X1p)</a:t>
            </a:r>
            <a:endParaRPr lang="pt-BR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E7E9576-442E-4A94-8C5A-26FB854E9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práce se suicidálními pacienty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39586A3-77A3-4CFD-953D-6F1344D0A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analyzujeme důsledky sebevraždy</a:t>
            </a:r>
          </a:p>
          <a:p>
            <a:pPr lvl="1"/>
            <a:r>
              <a:rPr lang="cs-CZ" dirty="0"/>
              <a:t>o co pacient přijde, koho jeho sebevražda ovlivní a jak a jiné</a:t>
            </a:r>
          </a:p>
          <a:p>
            <a:r>
              <a:rPr lang="cs-CZ" dirty="0"/>
              <a:t>generujeme možnosti adaptivního způsobu řešení problému</a:t>
            </a:r>
          </a:p>
          <a:p>
            <a:r>
              <a:rPr lang="cs-CZ" dirty="0"/>
              <a:t>vytváříme krátkodobé anti-suicidální plány</a:t>
            </a:r>
          </a:p>
          <a:p>
            <a:pPr lvl="1"/>
            <a:r>
              <a:rPr lang="cs-CZ" dirty="0"/>
              <a:t>kde a s kým pacient bude, co bude dělat, jak maximalizovat jeho bezpečí, kam se obrátit, pokud se riziko zvýší + závazek k dodržování plánu</a:t>
            </a:r>
          </a:p>
          <a:p>
            <a:r>
              <a:rPr lang="cs-CZ" dirty="0"/>
              <a:t>vytváříme dlouhodobý anti-suicidální plán</a:t>
            </a:r>
          </a:p>
          <a:p>
            <a:pPr lvl="1"/>
            <a:r>
              <a:rPr lang="cs-CZ" dirty="0"/>
              <a:t>u chronicky suicidálních pacientů</a:t>
            </a:r>
          </a:p>
          <a:p>
            <a:r>
              <a:rPr lang="cs-CZ" dirty="0"/>
              <a:t>při akutním riziku sebevraždy zvažujeme hospitalizaci</a:t>
            </a:r>
          </a:p>
          <a:p>
            <a:r>
              <a:rPr lang="cs-CZ" dirty="0"/>
              <a:t>u chronicky suicidálních pacientů je nutná dlouhodobá systematická psychoterapie</a:t>
            </a:r>
          </a:p>
        </p:txBody>
      </p:sp>
    </p:spTree>
    <p:extLst>
      <p:ext uri="{BB962C8B-B14F-4D97-AF65-F5344CB8AC3E}">
        <p14:creationId xmlns:p14="http://schemas.microsoft.com/office/powerpoint/2010/main" val="2875076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Take</a:t>
            </a:r>
            <a:r>
              <a:rPr lang="cs-CZ" dirty="0"/>
              <a:t> </a:t>
            </a:r>
            <a:r>
              <a:rPr lang="cs-CZ" dirty="0" err="1"/>
              <a:t>home</a:t>
            </a:r>
            <a:r>
              <a:rPr lang="cs-CZ" dirty="0"/>
              <a:t> </a:t>
            </a:r>
            <a:r>
              <a:rPr lang="cs-CZ" dirty="0" err="1"/>
              <a:t>message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4255489-41DF-4A97-A677-D36437EEF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Tématu sebevraždy se nikdy nevyhýbáme a aktivně se doptáváme i při sebemenším podezření.</a:t>
            </a:r>
          </a:p>
          <a:p>
            <a:endParaRPr lang="cs-CZ" dirty="0"/>
          </a:p>
          <a:p>
            <a:r>
              <a:rPr lang="cs-CZ" dirty="0"/>
              <a:t>Při práci se suicidálními pacienty je třeba: 1. aktivně zajišťovat jejich bezpečí, 2. řešit příčiny suicidality u daného pacienta.</a:t>
            </a:r>
          </a:p>
          <a:p>
            <a:endParaRPr lang="cs-CZ" dirty="0"/>
          </a:p>
          <a:p>
            <a:r>
              <a:rPr lang="cs-CZ" dirty="0"/>
              <a:t>Se suicidálními pacienty pracujeme za pomoci nehodnotícího přístupu.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D163C5-9CCF-417B-AC79-253F381F1E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– přednáška (VLPY9X1p)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251557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6444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přednášky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Sebepoškozování</a:t>
            </a:r>
          </a:p>
          <a:p>
            <a:r>
              <a:rPr lang="cs-CZ" dirty="0"/>
              <a:t>Sebepoškozování u hraniční poruchy osobnosti</a:t>
            </a:r>
          </a:p>
          <a:p>
            <a:r>
              <a:rPr lang="cs-CZ" dirty="0"/>
              <a:t>Léčba sebepoškozování</a:t>
            </a:r>
          </a:p>
          <a:p>
            <a:r>
              <a:rPr lang="cs-CZ" dirty="0"/>
              <a:t>Sebevražda</a:t>
            </a:r>
          </a:p>
          <a:p>
            <a:r>
              <a:rPr lang="cs-CZ" dirty="0"/>
              <a:t>Rizikové faktory sebevražednosti</a:t>
            </a:r>
          </a:p>
          <a:p>
            <a:r>
              <a:rPr lang="cs-CZ" dirty="0"/>
              <a:t>Přímé a nepřímé indikátory rizika sebevražednosti</a:t>
            </a:r>
          </a:p>
          <a:p>
            <a:r>
              <a:rPr lang="cs-CZ" dirty="0"/>
              <a:t>Rizikové události předcházející sebevražedné jednání</a:t>
            </a:r>
          </a:p>
          <a:p>
            <a:r>
              <a:rPr lang="cs-CZ" dirty="0"/>
              <a:t>Protektivní faktory sebevražednosti</a:t>
            </a:r>
          </a:p>
          <a:p>
            <a:r>
              <a:rPr lang="cs-CZ" dirty="0"/>
              <a:t>Zásady práce se suicidálním pacientem</a:t>
            </a:r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– přednáška (VLPY9X1p)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63208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D95B2B-0C8E-4DCD-B58A-1A3780972C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– přednáška (VLPY9X1p)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C2DCC7E-C308-419A-93AB-DBC47D518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Sebepoškozování</a:t>
            </a:r>
            <a:r>
              <a:rPr lang="pt-BR" dirty="0"/>
              <a:t/>
            </a:r>
            <a:br>
              <a:rPr lang="pt-BR" dirty="0"/>
            </a:b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7415EB5-E10C-4BF7-B456-D840FDFEB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633185"/>
            <a:ext cx="10753200" cy="4139998"/>
          </a:xfrm>
        </p:spPr>
        <p:txBody>
          <a:bodyPr/>
          <a:lstStyle/>
          <a:p>
            <a:r>
              <a:rPr lang="cs-CZ" dirty="0"/>
              <a:t>sebepoškozování či automutilace, angl. </a:t>
            </a:r>
            <a:r>
              <a:rPr lang="cs-CZ" dirty="0" err="1"/>
              <a:t>self-harming</a:t>
            </a:r>
            <a:r>
              <a:rPr lang="cs-CZ" dirty="0"/>
              <a:t>: záměrné sebepoškození, kdy dochází k narušení integrity těla</a:t>
            </a:r>
          </a:p>
          <a:p>
            <a:endParaRPr lang="cs-CZ" dirty="0"/>
          </a:p>
          <a:p>
            <a:r>
              <a:rPr lang="cs-CZ" dirty="0"/>
              <a:t>primárním úmyslem NENÍ zemřít</a:t>
            </a:r>
          </a:p>
          <a:p>
            <a:endParaRPr lang="cs-CZ" dirty="0"/>
          </a:p>
          <a:p>
            <a:r>
              <a:rPr lang="cs-CZ" sz="2800" dirty="0"/>
              <a:t>přesto je sebepoškozování chování přímo ohrožující život!</a:t>
            </a:r>
          </a:p>
          <a:p>
            <a:endParaRPr lang="cs-CZ" sz="2800" dirty="0"/>
          </a:p>
          <a:p>
            <a:r>
              <a:rPr lang="cs-CZ" sz="2800" dirty="0"/>
              <a:t>nejčastější formy: řezání, pálení, bití, propichování kůže, drásání ran, požití toxické látky, škrcení a jin</a:t>
            </a:r>
            <a:r>
              <a:rPr lang="cs-CZ" dirty="0"/>
              <a:t>é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866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AB6A9EA-DAA3-4DEF-AB22-107DC1A8D9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– přednáška (VLPY9X1p)</a:t>
            </a:r>
            <a:endParaRPr lang="pt-BR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22D7245-158D-43D6-85EC-47E8F89DF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Sebepoškozování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9CF2B13-027C-4AD6-88C8-DEB1069B10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tři nejčastější okruhy duševních onemocnění</a:t>
            </a:r>
            <a:r>
              <a:rPr lang="cs-CZ" dirty="0"/>
              <a:t>:</a:t>
            </a:r>
          </a:p>
          <a:p>
            <a:pPr lvl="1"/>
            <a:r>
              <a:rPr lang="cs-CZ" sz="2000" b="1" dirty="0"/>
              <a:t>psychóza</a:t>
            </a:r>
            <a:r>
              <a:rPr lang="cs-CZ" sz="2000" dirty="0"/>
              <a:t>: pod vlivem bludů a halucinací, častěji brutální formy sebepoškození </a:t>
            </a:r>
            <a:br>
              <a:rPr lang="cs-CZ" sz="2000" dirty="0"/>
            </a:br>
            <a:r>
              <a:rPr lang="cs-CZ" sz="2000" dirty="0"/>
              <a:t>(včetně např. kastrace, amputace, vypíchnutí očí apod.)</a:t>
            </a:r>
          </a:p>
          <a:p>
            <a:pPr lvl="1"/>
            <a:r>
              <a:rPr lang="cs-CZ" sz="2000" b="1" dirty="0"/>
              <a:t>hraniční porucha osobnosti</a:t>
            </a:r>
            <a:r>
              <a:rPr lang="cs-CZ" sz="2000" dirty="0"/>
              <a:t>: za účelem emoční regulace, typicky chronické sebepoškozování se začátkem v časné adolescenci, nejčastěji řezání, pálení, bití se aj.</a:t>
            </a:r>
          </a:p>
          <a:p>
            <a:pPr lvl="1"/>
            <a:r>
              <a:rPr lang="cs-CZ" b="1" dirty="0"/>
              <a:t>mentální retardace, demence</a:t>
            </a:r>
            <a:r>
              <a:rPr lang="cs-CZ" dirty="0"/>
              <a:t>: pod vlivem snížení kognitivních funkcí, jako důsledek stereotypních pohybů</a:t>
            </a:r>
          </a:p>
          <a:p>
            <a:pPr marL="324000" lvl="1" indent="0">
              <a:buNone/>
            </a:pPr>
            <a:endParaRPr lang="cs-CZ" sz="2000" dirty="0"/>
          </a:p>
          <a:p>
            <a:pPr marL="324000" lvl="1" indent="0">
              <a:buNone/>
            </a:pPr>
            <a:endParaRPr lang="cs-CZ" sz="2000" dirty="0"/>
          </a:p>
          <a:p>
            <a:pPr lvl="1"/>
            <a:r>
              <a:rPr lang="cs-CZ" sz="2000" dirty="0"/>
              <a:t>v DSM-V kategorie: NSSI – non-</a:t>
            </a:r>
            <a:r>
              <a:rPr lang="cs-CZ" sz="2000" dirty="0" err="1"/>
              <a:t>suicidal</a:t>
            </a:r>
            <a:r>
              <a:rPr lang="cs-CZ" sz="2000" dirty="0"/>
              <a:t> </a:t>
            </a:r>
            <a:r>
              <a:rPr lang="cs-CZ" sz="2000" dirty="0" err="1"/>
              <a:t>self-injury</a:t>
            </a:r>
            <a:endParaRPr lang="cs-CZ" sz="2000" dirty="0"/>
          </a:p>
          <a:p>
            <a:pPr lvl="1"/>
            <a:endParaRPr lang="cs-CZ" sz="2000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179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AB6A9EA-DAA3-4DEF-AB22-107DC1A8D9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– přednáška (VLPY9X1p)</a:t>
            </a:r>
            <a:endParaRPr lang="pt-BR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22D7245-158D-43D6-85EC-47E8F89DF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Sebepoškozování u hraniční poruchy osobnosti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9CF2B13-027C-4AD6-88C8-DEB1069B1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47461"/>
            <a:ext cx="10753200" cy="4290539"/>
          </a:xfrm>
        </p:spPr>
        <p:txBody>
          <a:bodyPr/>
          <a:lstStyle/>
          <a:p>
            <a:r>
              <a:rPr lang="cs-CZ" sz="2800" dirty="0"/>
              <a:t>maladaptivní způsob regulace emocí / řešení problémů</a:t>
            </a:r>
          </a:p>
          <a:p>
            <a:r>
              <a:rPr lang="cs-CZ" dirty="0"/>
              <a:t>pacienti mají extrémně intenzivní emoce a chybějí jim zdravé způsoby regulace emocí</a:t>
            </a:r>
          </a:p>
          <a:p>
            <a:r>
              <a:rPr lang="cs-CZ" dirty="0"/>
              <a:t>mají zvýšený práh bolesti, bolest u nich vede ke snížení aktivity amygdaly</a:t>
            </a:r>
          </a:p>
          <a:p>
            <a:r>
              <a:rPr lang="cs-CZ" dirty="0"/>
              <a:t>důvody k sebepoškozování uváděné pacienty:</a:t>
            </a:r>
          </a:p>
          <a:p>
            <a:pPr lvl="1"/>
            <a:r>
              <a:rPr lang="cs-CZ" dirty="0"/>
              <a:t>dosažení úlevy od emočního napětí / emoční bolesti</a:t>
            </a:r>
          </a:p>
          <a:p>
            <a:pPr lvl="1"/>
            <a:r>
              <a:rPr lang="cs-CZ" dirty="0"/>
              <a:t>„přebít“ psychickou bolest fyzickou bolestí</a:t>
            </a:r>
          </a:p>
          <a:p>
            <a:pPr lvl="1"/>
            <a:r>
              <a:rPr lang="cs-CZ" dirty="0"/>
              <a:t>cítit alespoň něco (při pocitech prázdnoty nebo ve stavech disociace)</a:t>
            </a:r>
          </a:p>
          <a:p>
            <a:pPr lvl="1"/>
            <a:r>
              <a:rPr lang="cs-CZ" dirty="0"/>
              <a:t>potrestání se (úleva od pocitů viny)</a:t>
            </a:r>
          </a:p>
          <a:p>
            <a:pPr lvl="1"/>
            <a:r>
              <a:rPr lang="cs-CZ" dirty="0"/>
              <a:t>udělat bolest viditelnou, komunikace s druhými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9130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517962C-6DB3-456A-A163-C1D010634B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– přednáška (VLPY9X1p)</a:t>
            </a:r>
            <a:endParaRPr lang="pt-BR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CAD0F87D-7D0E-4C4A-BF90-4CC621AFC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Sebepoškozování u hraniční poruchy osobnosti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AFCC839B-2069-4D26-AF11-C822A50977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413" y="1643964"/>
            <a:ext cx="7503173" cy="4584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3816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AB6A9EA-DAA3-4DEF-AB22-107DC1A8D9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– přednáška (VLPY9X1p)</a:t>
            </a:r>
            <a:endParaRPr lang="pt-BR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22D7245-158D-43D6-85EC-47E8F89DF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Léčba sebepoškozování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9CF2B13-027C-4AD6-88C8-DEB1069B10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vždy je primární zajištění bezpeční pacienta</a:t>
            </a:r>
          </a:p>
          <a:p>
            <a:r>
              <a:rPr lang="cs-CZ" sz="2800" b="1" dirty="0"/>
              <a:t>psychotická onemocnění</a:t>
            </a:r>
            <a:r>
              <a:rPr lang="cs-CZ" sz="2800" dirty="0"/>
              <a:t>: nutná léčba psychózy</a:t>
            </a:r>
          </a:p>
          <a:p>
            <a:r>
              <a:rPr lang="cs-CZ" b="1" dirty="0"/>
              <a:t>hraniční porucha osobnosti</a:t>
            </a:r>
            <a:r>
              <a:rPr lang="cs-CZ" dirty="0"/>
              <a:t>: nutná systematická psychoterapie, pacienti se potřebují naučit zdravé způsoby regulace emocí</a:t>
            </a:r>
            <a:br>
              <a:rPr lang="cs-CZ" dirty="0"/>
            </a:br>
            <a:r>
              <a:rPr lang="cs-CZ" dirty="0"/>
              <a:t>a řešení svých potíží adaptivními způsoby</a:t>
            </a:r>
          </a:p>
          <a:p>
            <a:r>
              <a:rPr lang="cs-CZ" b="1" dirty="0"/>
              <a:t>mentální retardace, demence</a:t>
            </a:r>
            <a:r>
              <a:rPr lang="cs-CZ" dirty="0"/>
              <a:t>: úprava prostředí, zajištění dohledu nad pacientem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0290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FF0119A-F9FF-412E-AB80-6B01892B7B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– přednáška (VLPY9X1p)</a:t>
            </a:r>
            <a:endParaRPr lang="pt-BR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EE1C62EF-6B36-4ADB-8E8B-64987C288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Sebevražda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08A861A-7B27-4751-AFA3-C28BD92D9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sebevražda = </a:t>
            </a:r>
            <a:r>
              <a:rPr lang="cs-CZ" dirty="0" err="1"/>
              <a:t>suicidium</a:t>
            </a:r>
            <a:r>
              <a:rPr lang="cs-CZ" dirty="0"/>
              <a:t>, sebevražedný pokus = tentamen </a:t>
            </a:r>
            <a:r>
              <a:rPr lang="cs-CZ" dirty="0" err="1"/>
              <a:t>suicidii</a:t>
            </a:r>
            <a:r>
              <a:rPr lang="cs-CZ" dirty="0"/>
              <a:t> (TS); vs. </a:t>
            </a:r>
            <a:r>
              <a:rPr lang="cs-CZ" dirty="0" err="1"/>
              <a:t>sebezabití</a:t>
            </a:r>
            <a:r>
              <a:rPr lang="cs-CZ" dirty="0"/>
              <a:t>, sebeobětování</a:t>
            </a:r>
          </a:p>
          <a:p>
            <a:r>
              <a:rPr lang="cs-CZ" dirty="0"/>
              <a:t>záměrem je zemřít</a:t>
            </a:r>
          </a:p>
          <a:p>
            <a:r>
              <a:rPr lang="cs-CZ" dirty="0"/>
              <a:t>ročně spáchá sebevraždu přes 700 tisíc lidí</a:t>
            </a:r>
          </a:p>
          <a:p>
            <a:r>
              <a:rPr lang="cs-CZ" dirty="0"/>
              <a:t>mnohonásobně více lidí se o sebevraždu pokusí, </a:t>
            </a:r>
            <a:r>
              <a:rPr lang="cs-CZ" sz="2800" dirty="0"/>
              <a:t>předchozí sebevražedný pokus je největším prediktorem sebevraždy</a:t>
            </a:r>
          </a:p>
          <a:p>
            <a:r>
              <a:rPr lang="cs-CZ" dirty="0"/>
              <a:t>čtvrtá </a:t>
            </a:r>
            <a:r>
              <a:rPr lang="cs-CZ" sz="2800" dirty="0"/>
              <a:t>nejčastější příčina úmrtí osob ve věku 15 až 19 let</a:t>
            </a:r>
          </a:p>
          <a:p>
            <a:r>
              <a:rPr lang="cs-CZ" dirty="0"/>
              <a:t>nejčastější metody</a:t>
            </a:r>
          </a:p>
          <a:p>
            <a:pPr lvl="1"/>
            <a:r>
              <a:rPr lang="cs-CZ" dirty="0"/>
              <a:t>ve světě: otrava pesticidy, zastřelení, oběšení</a:t>
            </a:r>
          </a:p>
          <a:p>
            <a:pPr lvl="1"/>
            <a:r>
              <a:rPr lang="cs-CZ" dirty="0"/>
              <a:t>v ČR: oběšení (častěji u mužů), otrava léky (častěji u žen)</a:t>
            </a:r>
          </a:p>
          <a:p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4975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ablona-video-simu-cz" id="{70E413AE-DF36-2240-8C7F-4EE22D6865F2}" vid="{D59A1AE0-0475-294C-904D-2C6C3702E6D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183</TotalTime>
  <Words>1407</Words>
  <Application>Microsoft Office PowerPoint</Application>
  <PresentationFormat>Širokoúhlá obrazovka</PresentationFormat>
  <Paragraphs>195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Tahoma</vt:lpstr>
      <vt:lpstr>Wingdings</vt:lpstr>
      <vt:lpstr>Prezentace_MU_CZ</vt:lpstr>
      <vt:lpstr>Poruchy pudu sebezáchovy</vt:lpstr>
      <vt:lpstr>Výstupy z učení</vt:lpstr>
      <vt:lpstr>Obsah přednášky</vt:lpstr>
      <vt:lpstr>Sebepoškozování </vt:lpstr>
      <vt:lpstr>Sebepoškozování</vt:lpstr>
      <vt:lpstr>Sebepoškozování u hraniční poruchy osobnosti</vt:lpstr>
      <vt:lpstr>Sebepoškozování u hraniční poruchy osobnosti</vt:lpstr>
      <vt:lpstr>Léčba sebepoškozování</vt:lpstr>
      <vt:lpstr>Sebevražda</vt:lpstr>
      <vt:lpstr>Sebevražda</vt:lpstr>
      <vt:lpstr>Sebevražda</vt:lpstr>
      <vt:lpstr>Dlouhodobé rizikové faktory sebevražednosti</vt:lpstr>
      <vt:lpstr>Přímé indikátory akutního rizika sebevraždy</vt:lpstr>
      <vt:lpstr>Nepřímé indikátory akutního rizika sebevraždy</vt:lpstr>
      <vt:lpstr>Rizikové události předcházející sebevražedné jednání</vt:lpstr>
      <vt:lpstr>Protektivní faktory</vt:lpstr>
      <vt:lpstr>Léčba sebevražednosti obecně</vt:lpstr>
      <vt:lpstr>Zásady práce se suicidálními pacienty</vt:lpstr>
      <vt:lpstr>Zásady práce se suicidálními pacienty</vt:lpstr>
      <vt:lpstr>Zásady práce se suicidálními pacienty</vt:lpstr>
      <vt:lpstr>Take home message 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Život ohrožující stavy u diabetiků</dc:title>
  <dc:creator>Vojtěch Bulhart</dc:creator>
  <cp:lastModifiedBy>Pazderová Jana</cp:lastModifiedBy>
  <cp:revision>38</cp:revision>
  <cp:lastPrinted>1601-01-01T00:00:00Z</cp:lastPrinted>
  <dcterms:created xsi:type="dcterms:W3CDTF">2020-08-24T06:00:57Z</dcterms:created>
  <dcterms:modified xsi:type="dcterms:W3CDTF">2022-09-14T09:40:21Z</dcterms:modified>
</cp:coreProperties>
</file>