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0"/>
  </p:notesMasterIdLst>
  <p:handoutMasterIdLst>
    <p:handoutMasterId r:id="rId5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304"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287D"/>
    <a:srgbClr val="9100DC"/>
    <a:srgbClr val="F01928"/>
    <a:srgbClr val="5AC8A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5F97DD0-D7FB-44C7-BFBC-FFCDFEF848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FA4386-E956-40EE-9D75-FAA6681293A6}"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7FB044DF-48AE-4B1B-882D-7F39AD89033F}"/>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DA7052A5-4E19-4A38-B282-560A09C063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4E4F265-6C5E-4769-B410-8630FBE464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21473C-A294-4C61-87A7-D4C1113D49BC}" type="slidenum">
              <a:rPr lang="cs-CZ" altLang="cs-CZ"/>
              <a:pPr>
                <a:spcBef>
                  <a:spcPct val="0"/>
                </a:spcBef>
              </a:pPr>
              <a:t>11</a:t>
            </a:fld>
            <a:endParaRPr lang="cs-CZ" altLang="cs-CZ"/>
          </a:p>
        </p:txBody>
      </p:sp>
      <p:sp>
        <p:nvSpPr>
          <p:cNvPr id="25603" name="Rectangle 2">
            <a:extLst>
              <a:ext uri="{FF2B5EF4-FFF2-40B4-BE49-F238E27FC236}">
                <a16:creationId xmlns:a16="http://schemas.microsoft.com/office/drawing/2014/main" id="{C6821BA6-9AE4-4121-A579-1477942259EF}"/>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1E6AC7DD-BA84-4010-8D48-0ECAB9BDDD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C42C198-4BCA-47A1-8858-4F7C8EF27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47C9B3-F840-4A5A-9504-CB1096CC1F97}" type="slidenum">
              <a:rPr lang="cs-CZ" altLang="cs-CZ"/>
              <a:pPr>
                <a:spcBef>
                  <a:spcPct val="0"/>
                </a:spcBef>
              </a:pPr>
              <a:t>12</a:t>
            </a:fld>
            <a:endParaRPr lang="cs-CZ" altLang="cs-CZ"/>
          </a:p>
        </p:txBody>
      </p:sp>
      <p:sp>
        <p:nvSpPr>
          <p:cNvPr id="27651" name="Rectangle 2">
            <a:extLst>
              <a:ext uri="{FF2B5EF4-FFF2-40B4-BE49-F238E27FC236}">
                <a16:creationId xmlns:a16="http://schemas.microsoft.com/office/drawing/2014/main" id="{0E86CA2A-17DA-4EA4-A1D4-90137882772F}"/>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C97A8F8D-D8CC-40CA-9CBD-DBAD530E424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1FDF02B-409F-4EAE-98AA-870FC3E566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22796-5CD3-4369-B303-1684BB38AF06}" type="slidenum">
              <a:rPr lang="cs-CZ" altLang="cs-CZ"/>
              <a:pPr>
                <a:spcBef>
                  <a:spcPct val="0"/>
                </a:spcBef>
              </a:pPr>
              <a:t>13</a:t>
            </a:fld>
            <a:endParaRPr lang="cs-CZ" altLang="cs-CZ"/>
          </a:p>
        </p:txBody>
      </p:sp>
      <p:sp>
        <p:nvSpPr>
          <p:cNvPr id="29699" name="Rectangle 2">
            <a:extLst>
              <a:ext uri="{FF2B5EF4-FFF2-40B4-BE49-F238E27FC236}">
                <a16:creationId xmlns:a16="http://schemas.microsoft.com/office/drawing/2014/main" id="{8015A1AF-1B9C-4D41-94FF-23594D411426}"/>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998949F-F5D2-41EE-99B5-8B85055C4F9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6040C5A-FBFB-40B4-A7DE-A2D51000B7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074EF6-B1C9-43EC-A40D-D51D9AD58924}"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44B20CD4-EB34-4E3B-9B3D-FCFED8535F3D}"/>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091B1181-8748-4F00-90DE-1F6E9995C5A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ACE23B5-18D8-4AB1-97C2-D73CF30BD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46CA71-7C55-468D-96D0-F19433466D87}"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790815DE-5184-4332-8139-1AEC953359FE}"/>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7C6D6069-0163-4E52-9BA5-97AD100920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F6BC620-EF18-4581-8B68-1207FA2418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1BC21-5B96-4B13-A5CE-0F2BE564EDED}"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E6B1C9DB-48BC-45E8-B7D8-6008A5E8C89D}"/>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10C83C17-DA40-4590-8988-CF4A6B9C62D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6870ADF-35EB-4719-9BC1-7C3F2A21C5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AB73C3-B8BB-405D-8CE9-D7C3E5204797}"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C3DC06AB-23A8-498F-A249-405E92C69BB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7354ECBF-D1C0-40A8-B262-05D79EBD908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66D3EBD-270C-42A1-845E-91CD25420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443104-8565-4EA5-AE46-88DCC14EB40F}"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1BEB36FB-E820-4A37-A5E0-B1BBEB8A2F7E}"/>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6A1828D2-BD97-47F4-8709-DC45BFD14FC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F34DAAB-CEB2-4ECE-B1C0-C598EE92A7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259795-BB0C-4DBA-A9AF-81F08E4444F7}"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315E7E38-DC3D-4263-8BDC-52D45CFE3541}"/>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1CDB6D78-6E56-424E-917B-02714AC55C6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53D3D5C-633D-4E36-885A-F06887090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8D32DA-B1DF-44A5-8522-B2C3175D1837}"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5B5E6864-67A3-4824-8E0C-7F9624E7CC9D}"/>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F9D1637F-0C2E-47B4-9C9C-9D7ED64EA5E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D7FFEF2-E2A5-4763-8231-E4A68710F6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622E0-2085-446C-A875-4980C4A5D58F}" type="slidenum">
              <a:rPr lang="cs-CZ" altLang="cs-CZ"/>
              <a:pPr>
                <a:spcBef>
                  <a:spcPct val="0"/>
                </a:spcBef>
              </a:pPr>
              <a:t>3</a:t>
            </a:fld>
            <a:endParaRPr lang="cs-CZ" altLang="cs-CZ"/>
          </a:p>
        </p:txBody>
      </p:sp>
      <p:sp>
        <p:nvSpPr>
          <p:cNvPr id="7171" name="Rectangle 2">
            <a:extLst>
              <a:ext uri="{FF2B5EF4-FFF2-40B4-BE49-F238E27FC236}">
                <a16:creationId xmlns:a16="http://schemas.microsoft.com/office/drawing/2014/main" id="{C9251F88-D997-413C-8653-C4DF93B119BB}"/>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84833571-A9E2-4AC6-A492-8E4247AE8D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775A596-C1CC-4C4E-957D-88AF421519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8A754B-9E57-42BA-A087-29BA70140EF1}"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BA456D91-0D96-4941-8318-F274CA00DEDC}"/>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2F6B20DA-9187-4FFD-A404-EDAD8E4810D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962744B-0A51-4CAF-B9D7-0C394F27E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64CEA1-554B-4AB0-B74D-AD4CF3F5DC1B}"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D7642C38-5558-4E63-BBA2-374EB1BD7DE3}"/>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889D4559-2401-44B0-884C-9C2422B16BE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CF11B93-2607-4772-8C77-23D87BDF6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5F353-9864-4352-A1D3-67D33727F256}"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48648E65-D148-4553-8334-732DB529856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998C4C88-80E3-45D1-9561-9847B2A2D9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1CA486C-564A-4062-9F1E-316A3A2436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57983A-9B52-4694-A157-AD6008123E4D}"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2BA96FBC-1F5A-47DE-8C69-C296264554E6}"/>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6A9053B-AB7E-4AE7-9C36-3EF4EE702B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5316779-390F-4DB3-9647-4BD07E5129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666E51-EA0C-4EA2-9E8C-0ACA7478B326}"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6BBFAF7F-7F96-4024-BF26-8204F7400428}"/>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FD429DAA-9694-4E1D-8004-D64310B5944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0CE2D38-FB1B-4C38-981E-CC4716CB8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FA90C0-2470-484C-9CC5-5931D64C60F8}"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BC9E2B7F-58E0-40B7-84E8-FC13051F2086}"/>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86CBB1E2-A327-48AB-84AF-CDC113A3354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DE2FC94-B25E-4F3D-887F-0B1111D315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7F3ACA-DC26-4A4D-BDBC-1F00AABE3B40}"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B4D5C688-F1D3-46D5-9290-55684EF56723}"/>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36A25E2C-6D9A-499F-A6F9-18F10FFD3D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9D8F82F-5DC7-41A8-BFCF-D98CCA822F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7BC80-2798-4EB6-A3AC-DC24605C16B5}"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36B91619-F4B6-43AE-BFE6-D96E3D7FF089}"/>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896EEF0C-3001-494D-8F38-EBE6B30A47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3BD214A5-E6F5-4E60-9A00-9ECA1E78C1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38F110-1E24-41C4-B55F-800B9BBF66C4}"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5BAF4751-F46A-4A37-AC63-E1DF4A7AE883}"/>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B836E86-BEFA-40C1-B86A-7167C94FCB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A3824B1-D9FC-4253-A656-F6B723155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A3CB0D-A87F-4E19-A3EC-B782C09F62ED}"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93CCE9B2-51C5-4051-846A-110DDCB01DEF}"/>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739F8059-A595-436C-B33F-9686E8BA845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AF78887-26AC-4DDC-8A02-B0BB6EF058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599ADF-9ABD-4EE9-8E48-DDA62C39D6F8}" type="slidenum">
              <a:rPr lang="cs-CZ" altLang="cs-CZ"/>
              <a:pPr>
                <a:spcBef>
                  <a:spcPct val="0"/>
                </a:spcBef>
              </a:pPr>
              <a:t>4</a:t>
            </a:fld>
            <a:endParaRPr lang="cs-CZ" altLang="cs-CZ"/>
          </a:p>
        </p:txBody>
      </p:sp>
      <p:sp>
        <p:nvSpPr>
          <p:cNvPr id="11267" name="Rectangle 2">
            <a:extLst>
              <a:ext uri="{FF2B5EF4-FFF2-40B4-BE49-F238E27FC236}">
                <a16:creationId xmlns:a16="http://schemas.microsoft.com/office/drawing/2014/main" id="{973634A9-0268-4EE1-B42D-393675729C7F}"/>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DAFA30EA-0182-4185-A6E7-583F436BD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47EE2F7-9A94-4262-9307-721F86DD55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C32C84-F6C6-47C4-9D13-E0CEA74A7A64}"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CD919ED7-5E61-44B0-9745-C23ECD25B7DA}"/>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BFF44A93-C5D6-45BA-AEC2-69E4134F180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C5E6D8B-6AE3-4DF8-8362-2B95A35828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EAE39D-FD27-4462-A704-4DCDEA0A9EE4}"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2FD8ED98-2F24-4B7D-9E58-04811A3E7724}"/>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8F778643-5FEB-4D76-A35B-B27201FFC16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D2B8138-2ED0-4B24-8DDD-37D3F1CD02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369626-C844-433E-B06F-4D7ECB923B30}" type="slidenum">
              <a:rPr lang="cs-CZ" altLang="cs-CZ"/>
              <a:pPr>
                <a:spcBef>
                  <a:spcPct val="0"/>
                </a:spcBef>
              </a:pPr>
              <a:t>33</a:t>
            </a:fld>
            <a:endParaRPr lang="cs-CZ" altLang="cs-CZ"/>
          </a:p>
        </p:txBody>
      </p:sp>
      <p:sp>
        <p:nvSpPr>
          <p:cNvPr id="72707" name="Rectangle 2">
            <a:extLst>
              <a:ext uri="{FF2B5EF4-FFF2-40B4-BE49-F238E27FC236}">
                <a16:creationId xmlns:a16="http://schemas.microsoft.com/office/drawing/2014/main" id="{7B9B2136-26E5-43AE-94BA-CFD0701A2638}"/>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3CEB34ED-8FBF-45B1-968B-5F090424B5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7C788EF-3082-4367-B8B1-F1B64CA6EE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9ECDEB-5607-4424-BFBA-8141D0D7E55B}" type="slidenum">
              <a:rPr lang="cs-CZ" altLang="cs-CZ"/>
              <a:pPr>
                <a:spcBef>
                  <a:spcPct val="0"/>
                </a:spcBef>
              </a:pPr>
              <a:t>34</a:t>
            </a:fld>
            <a:endParaRPr lang="cs-CZ" altLang="cs-CZ"/>
          </a:p>
        </p:txBody>
      </p:sp>
      <p:sp>
        <p:nvSpPr>
          <p:cNvPr id="74755" name="Rectangle 2">
            <a:extLst>
              <a:ext uri="{FF2B5EF4-FFF2-40B4-BE49-F238E27FC236}">
                <a16:creationId xmlns:a16="http://schemas.microsoft.com/office/drawing/2014/main" id="{0CD0B1F5-8154-493E-880E-878D733B2C32}"/>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7EB83538-2A31-404E-AF1C-F59F8E4A7BB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7C1371C-0AAA-44CF-8879-7DA6E7AB75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00039A-3363-432E-BF2C-E272A90DAB15}" type="slidenum">
              <a:rPr lang="cs-CZ" altLang="cs-CZ"/>
              <a:pPr>
                <a:spcBef>
                  <a:spcPct val="0"/>
                </a:spcBef>
              </a:pPr>
              <a:t>35</a:t>
            </a:fld>
            <a:endParaRPr lang="cs-CZ" altLang="cs-CZ"/>
          </a:p>
        </p:txBody>
      </p:sp>
      <p:sp>
        <p:nvSpPr>
          <p:cNvPr id="68611" name="Rectangle 2">
            <a:extLst>
              <a:ext uri="{FF2B5EF4-FFF2-40B4-BE49-F238E27FC236}">
                <a16:creationId xmlns:a16="http://schemas.microsoft.com/office/drawing/2014/main" id="{B6F0CAED-D6EB-4CB6-9482-D97D277E0CB7}"/>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A51123CA-D9E2-4930-889F-25B0B4BAB2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1D64189-6758-4F2B-B3F5-C53AB3DCA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97234D-472E-4394-8DC5-87D74F345955}" type="slidenum">
              <a:rPr lang="cs-CZ" altLang="cs-CZ"/>
              <a:pPr>
                <a:spcBef>
                  <a:spcPct val="0"/>
                </a:spcBef>
              </a:pPr>
              <a:t>36</a:t>
            </a:fld>
            <a:endParaRPr lang="cs-CZ" altLang="cs-CZ"/>
          </a:p>
        </p:txBody>
      </p:sp>
      <p:sp>
        <p:nvSpPr>
          <p:cNvPr id="76803" name="Rectangle 2">
            <a:extLst>
              <a:ext uri="{FF2B5EF4-FFF2-40B4-BE49-F238E27FC236}">
                <a16:creationId xmlns:a16="http://schemas.microsoft.com/office/drawing/2014/main" id="{C2B488AF-BCFA-4060-BDFC-333B5D38AE6F}"/>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81F46664-FA2B-4B7A-8CA7-83CB66E0C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4FD6BB5-DF51-44E2-BE14-EB67CB6A83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A0A7CD-1ACF-4430-BE1B-9D88E8E76491}" type="slidenum">
              <a:rPr lang="cs-CZ" altLang="cs-CZ"/>
              <a:pPr>
                <a:spcBef>
                  <a:spcPct val="0"/>
                </a:spcBef>
              </a:pPr>
              <a:t>37</a:t>
            </a:fld>
            <a:endParaRPr lang="cs-CZ" altLang="cs-CZ"/>
          </a:p>
        </p:txBody>
      </p:sp>
      <p:sp>
        <p:nvSpPr>
          <p:cNvPr id="78851" name="Rectangle 2">
            <a:extLst>
              <a:ext uri="{FF2B5EF4-FFF2-40B4-BE49-F238E27FC236}">
                <a16:creationId xmlns:a16="http://schemas.microsoft.com/office/drawing/2014/main" id="{F426CE12-BBE0-4B22-BD79-C95BDB75CE99}"/>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3630879A-AA3E-4163-B727-3DF30BE0284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35173EE-C107-4716-A209-46777209D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8C88F6-9D0A-4517-8B13-0BF2BDC62D62}" type="slidenum">
              <a:rPr lang="cs-CZ" altLang="cs-CZ"/>
              <a:pPr>
                <a:spcBef>
                  <a:spcPct val="0"/>
                </a:spcBef>
              </a:pPr>
              <a:t>38</a:t>
            </a:fld>
            <a:endParaRPr lang="cs-CZ" altLang="cs-CZ"/>
          </a:p>
        </p:txBody>
      </p:sp>
      <p:sp>
        <p:nvSpPr>
          <p:cNvPr id="80899" name="Rectangle 2">
            <a:extLst>
              <a:ext uri="{FF2B5EF4-FFF2-40B4-BE49-F238E27FC236}">
                <a16:creationId xmlns:a16="http://schemas.microsoft.com/office/drawing/2014/main" id="{D634E976-EBB6-45EE-8FC9-3AFD799FAE7A}"/>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DAB92665-0A3E-427E-B49D-F77AB9F0CD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B3DA3B2-14BC-4874-9943-C77B0988EA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B9108-C479-4AAC-8763-83E22855FDF2}" type="slidenum">
              <a:rPr lang="cs-CZ" altLang="cs-CZ"/>
              <a:pPr>
                <a:spcBef>
                  <a:spcPct val="0"/>
                </a:spcBef>
              </a:pPr>
              <a:t>39</a:t>
            </a:fld>
            <a:endParaRPr lang="cs-CZ" altLang="cs-CZ"/>
          </a:p>
        </p:txBody>
      </p:sp>
      <p:sp>
        <p:nvSpPr>
          <p:cNvPr id="82947" name="Rectangle 2">
            <a:extLst>
              <a:ext uri="{FF2B5EF4-FFF2-40B4-BE49-F238E27FC236}">
                <a16:creationId xmlns:a16="http://schemas.microsoft.com/office/drawing/2014/main" id="{14617B02-6671-438F-B6A7-B3B848A35774}"/>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3FFE1ED0-9520-4D70-AAE4-38993B10DE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8FAE90B-D5ED-45D7-A148-C606BF21C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410379-6385-43F6-B087-BD5C63F12406}" type="slidenum">
              <a:rPr lang="cs-CZ" altLang="cs-CZ"/>
              <a:pPr>
                <a:spcBef>
                  <a:spcPct val="0"/>
                </a:spcBef>
              </a:pPr>
              <a:t>40</a:t>
            </a:fld>
            <a:endParaRPr lang="cs-CZ" altLang="cs-CZ"/>
          </a:p>
        </p:txBody>
      </p:sp>
      <p:sp>
        <p:nvSpPr>
          <p:cNvPr id="84995" name="Rectangle 2">
            <a:extLst>
              <a:ext uri="{FF2B5EF4-FFF2-40B4-BE49-F238E27FC236}">
                <a16:creationId xmlns:a16="http://schemas.microsoft.com/office/drawing/2014/main" id="{3549196E-2457-457B-9C29-CE16801F23C8}"/>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F5E99816-ACDB-4DF8-8488-40B9FB925C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74F4A8C-9F10-4C0F-953E-4AA427C0FD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4CEA03-CB71-4865-B97D-D2C80C376971}" type="slidenum">
              <a:rPr lang="cs-CZ" altLang="cs-CZ"/>
              <a:pPr>
                <a:spcBef>
                  <a:spcPct val="0"/>
                </a:spcBef>
              </a:pPr>
              <a:t>5</a:t>
            </a:fld>
            <a:endParaRPr lang="cs-CZ" altLang="cs-CZ"/>
          </a:p>
        </p:txBody>
      </p:sp>
      <p:sp>
        <p:nvSpPr>
          <p:cNvPr id="13315" name="Rectangle 2">
            <a:extLst>
              <a:ext uri="{FF2B5EF4-FFF2-40B4-BE49-F238E27FC236}">
                <a16:creationId xmlns:a16="http://schemas.microsoft.com/office/drawing/2014/main" id="{05CCF1D3-B898-4AF3-B185-17AC64BC1277}"/>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00CF31BD-5506-4644-9E49-128C2A6EBC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C41400A-A3DD-460E-831B-C8F8B0C251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1AEA7E-E2AC-40EA-9C9A-AC487A71B3C7}" type="slidenum">
              <a:rPr lang="cs-CZ" altLang="cs-CZ"/>
              <a:pPr>
                <a:spcBef>
                  <a:spcPct val="0"/>
                </a:spcBef>
              </a:pPr>
              <a:t>41</a:t>
            </a:fld>
            <a:endParaRPr lang="cs-CZ" altLang="cs-CZ"/>
          </a:p>
        </p:txBody>
      </p:sp>
      <p:sp>
        <p:nvSpPr>
          <p:cNvPr id="87043" name="Rectangle 2">
            <a:extLst>
              <a:ext uri="{FF2B5EF4-FFF2-40B4-BE49-F238E27FC236}">
                <a16:creationId xmlns:a16="http://schemas.microsoft.com/office/drawing/2014/main" id="{CD7E5EC1-95AB-4F1B-B1AE-B8E054D16340}"/>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DF97A269-FF64-46F2-8F9A-5A8E8FF40A5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9BB122D-5763-4948-8BD6-1E9D12DCF1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170F2C-D1AF-4709-9302-AC06972CAC32}" type="slidenum">
              <a:rPr lang="cs-CZ" altLang="cs-CZ"/>
              <a:pPr>
                <a:spcBef>
                  <a:spcPct val="0"/>
                </a:spcBef>
              </a:pPr>
              <a:t>42</a:t>
            </a:fld>
            <a:endParaRPr lang="cs-CZ" altLang="cs-CZ"/>
          </a:p>
        </p:txBody>
      </p:sp>
      <p:sp>
        <p:nvSpPr>
          <p:cNvPr id="89091" name="Rectangle 2">
            <a:extLst>
              <a:ext uri="{FF2B5EF4-FFF2-40B4-BE49-F238E27FC236}">
                <a16:creationId xmlns:a16="http://schemas.microsoft.com/office/drawing/2014/main" id="{083F710B-D9AA-48C4-B569-176D7E671CCF}"/>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9542219D-7E9D-4D44-BE1D-8B4459D2EFF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2D90B0B-5D40-4D6D-9A49-30775E6B61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695D41-F748-40E7-A3F0-08293C24E421}" type="slidenum">
              <a:rPr lang="cs-CZ" altLang="cs-CZ"/>
              <a:pPr>
                <a:spcBef>
                  <a:spcPct val="0"/>
                </a:spcBef>
              </a:pPr>
              <a:t>43</a:t>
            </a:fld>
            <a:endParaRPr lang="cs-CZ" altLang="cs-CZ"/>
          </a:p>
        </p:txBody>
      </p:sp>
      <p:sp>
        <p:nvSpPr>
          <p:cNvPr id="91139" name="Rectangle 2">
            <a:extLst>
              <a:ext uri="{FF2B5EF4-FFF2-40B4-BE49-F238E27FC236}">
                <a16:creationId xmlns:a16="http://schemas.microsoft.com/office/drawing/2014/main" id="{E56CDD9F-AC09-459E-ABD3-A172882F58CD}"/>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0930F84D-3178-4546-824C-7D2EB1C5509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39BA7810-E860-4602-BB6C-E9231FC6F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CE4BF7-580D-4607-A9D1-BF4AFBEE6C0E}" type="slidenum">
              <a:rPr lang="cs-CZ" altLang="cs-CZ"/>
              <a:pPr>
                <a:spcBef>
                  <a:spcPct val="0"/>
                </a:spcBef>
              </a:pPr>
              <a:t>44</a:t>
            </a:fld>
            <a:endParaRPr lang="cs-CZ" altLang="cs-CZ"/>
          </a:p>
        </p:txBody>
      </p:sp>
      <p:sp>
        <p:nvSpPr>
          <p:cNvPr id="93187" name="Rectangle 2">
            <a:extLst>
              <a:ext uri="{FF2B5EF4-FFF2-40B4-BE49-F238E27FC236}">
                <a16:creationId xmlns:a16="http://schemas.microsoft.com/office/drawing/2014/main" id="{B84AFF72-066E-42F6-889D-380254C153AE}"/>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15D80023-2E90-4098-B16E-5E6B178020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EE4AF70-ADFE-4EF1-8B46-2DB87BF40D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A7E1C6-41F6-4FB9-9162-370D1DA98B69}" type="slidenum">
              <a:rPr lang="cs-CZ" altLang="cs-CZ"/>
              <a:pPr>
                <a:spcBef>
                  <a:spcPct val="0"/>
                </a:spcBef>
              </a:pPr>
              <a:t>45</a:t>
            </a:fld>
            <a:endParaRPr lang="cs-CZ" altLang="cs-CZ"/>
          </a:p>
        </p:txBody>
      </p:sp>
      <p:sp>
        <p:nvSpPr>
          <p:cNvPr id="95235" name="Rectangle 2">
            <a:extLst>
              <a:ext uri="{FF2B5EF4-FFF2-40B4-BE49-F238E27FC236}">
                <a16:creationId xmlns:a16="http://schemas.microsoft.com/office/drawing/2014/main" id="{357BF2E8-7654-44F2-9521-956B51E94721}"/>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18A2645F-B777-47BE-B384-CF439851F34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57C0664-58C3-4B82-BB07-84AA9373FB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CEF9B7-AEDB-4A71-B441-3CA099243EBB}" type="slidenum">
              <a:rPr lang="cs-CZ" altLang="cs-CZ"/>
              <a:pPr>
                <a:spcBef>
                  <a:spcPct val="0"/>
                </a:spcBef>
              </a:pPr>
              <a:t>46</a:t>
            </a:fld>
            <a:endParaRPr lang="cs-CZ" altLang="cs-CZ"/>
          </a:p>
        </p:txBody>
      </p:sp>
      <p:sp>
        <p:nvSpPr>
          <p:cNvPr id="97283" name="Rectangle 2">
            <a:extLst>
              <a:ext uri="{FF2B5EF4-FFF2-40B4-BE49-F238E27FC236}">
                <a16:creationId xmlns:a16="http://schemas.microsoft.com/office/drawing/2014/main" id="{884F7FE8-C18A-45BC-97B3-913E03C593E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6325FE40-53C9-4416-8168-C98105E3A0C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F00D4A54-71F7-4823-A963-48FEBD5CA7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03BA8F-5D4C-49DD-B530-7E5649DA0650}" type="slidenum">
              <a:rPr lang="cs-CZ" altLang="cs-CZ"/>
              <a:pPr>
                <a:spcBef>
                  <a:spcPct val="0"/>
                </a:spcBef>
              </a:pPr>
              <a:t>47</a:t>
            </a:fld>
            <a:endParaRPr lang="cs-CZ" altLang="cs-CZ"/>
          </a:p>
        </p:txBody>
      </p:sp>
      <p:sp>
        <p:nvSpPr>
          <p:cNvPr id="99331" name="Rectangle 2">
            <a:extLst>
              <a:ext uri="{FF2B5EF4-FFF2-40B4-BE49-F238E27FC236}">
                <a16:creationId xmlns:a16="http://schemas.microsoft.com/office/drawing/2014/main" id="{FACDDB31-E21A-4989-9FD6-2037B959E9A3}"/>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CE43E931-3DBA-44FD-8755-958BB11DA5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FC3EC65-D693-4E40-8FA1-B28723DF0E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730F93-B60E-4AAD-B0CE-7EEE6EE774B0}" type="slidenum">
              <a:rPr lang="cs-CZ" altLang="cs-CZ"/>
              <a:pPr>
                <a:spcBef>
                  <a:spcPct val="0"/>
                </a:spcBef>
              </a:pPr>
              <a:t>48</a:t>
            </a:fld>
            <a:endParaRPr lang="cs-CZ" altLang="cs-CZ"/>
          </a:p>
        </p:txBody>
      </p:sp>
      <p:sp>
        <p:nvSpPr>
          <p:cNvPr id="101379" name="Rectangle 2">
            <a:extLst>
              <a:ext uri="{FF2B5EF4-FFF2-40B4-BE49-F238E27FC236}">
                <a16:creationId xmlns:a16="http://schemas.microsoft.com/office/drawing/2014/main" id="{62F3B87B-BE8A-470A-B52D-8960B22AA17E}"/>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A443BCC7-A457-486F-8D84-B8A429BF7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2F199DE-43C4-4059-9E6F-B8937365B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3BE79B-0305-494C-BF7B-DA79D6CFF6AA}" type="slidenum">
              <a:rPr lang="cs-CZ" altLang="cs-CZ"/>
              <a:pPr>
                <a:spcBef>
                  <a:spcPct val="0"/>
                </a:spcBef>
              </a:pPr>
              <a:t>6</a:t>
            </a:fld>
            <a:endParaRPr lang="cs-CZ" altLang="cs-CZ"/>
          </a:p>
        </p:txBody>
      </p:sp>
      <p:sp>
        <p:nvSpPr>
          <p:cNvPr id="15363" name="Rectangle 2">
            <a:extLst>
              <a:ext uri="{FF2B5EF4-FFF2-40B4-BE49-F238E27FC236}">
                <a16:creationId xmlns:a16="http://schemas.microsoft.com/office/drawing/2014/main" id="{79A4B3F8-3A34-4D76-8649-4AE0D5FF588C}"/>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C7E4E56D-8216-409E-8166-6A943489B9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245B177-8D8D-42FA-9A34-E1C8D1FCD1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372BF6-6AC9-43EE-9D32-FEA16B3EB3EA}" type="slidenum">
              <a:rPr lang="cs-CZ" altLang="cs-CZ"/>
              <a:pPr>
                <a:spcBef>
                  <a:spcPct val="0"/>
                </a:spcBef>
              </a:pPr>
              <a:t>7</a:t>
            </a:fld>
            <a:endParaRPr lang="cs-CZ" altLang="cs-CZ"/>
          </a:p>
        </p:txBody>
      </p:sp>
      <p:sp>
        <p:nvSpPr>
          <p:cNvPr id="17411" name="Rectangle 2">
            <a:extLst>
              <a:ext uri="{FF2B5EF4-FFF2-40B4-BE49-F238E27FC236}">
                <a16:creationId xmlns:a16="http://schemas.microsoft.com/office/drawing/2014/main" id="{D46D3A1C-FDD5-44C0-BD18-25EE98E52FFC}"/>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E06424EB-7C14-48A2-9B07-95632C71C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4858101-4493-4C89-9DED-4707BC71F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063096-4F2F-46E6-9B79-107BB14F0616}" type="slidenum">
              <a:rPr lang="cs-CZ" altLang="cs-CZ"/>
              <a:pPr>
                <a:spcBef>
                  <a:spcPct val="0"/>
                </a:spcBef>
              </a:pPr>
              <a:t>8</a:t>
            </a:fld>
            <a:endParaRPr lang="cs-CZ" altLang="cs-CZ"/>
          </a:p>
        </p:txBody>
      </p:sp>
      <p:sp>
        <p:nvSpPr>
          <p:cNvPr id="19459" name="Rectangle 2">
            <a:extLst>
              <a:ext uri="{FF2B5EF4-FFF2-40B4-BE49-F238E27FC236}">
                <a16:creationId xmlns:a16="http://schemas.microsoft.com/office/drawing/2014/main" id="{0C399B65-FDB0-44A7-9BD3-B14ABA78BC31}"/>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01D604E2-C066-48F7-B41A-E2EDE256E1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F683DC8-4337-4C6C-A857-ADF72E740E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3610F-1E80-4987-B03D-C5023C517E47}" type="slidenum">
              <a:rPr lang="cs-CZ" altLang="cs-CZ"/>
              <a:pPr>
                <a:spcBef>
                  <a:spcPct val="0"/>
                </a:spcBef>
              </a:pPr>
              <a:t>9</a:t>
            </a:fld>
            <a:endParaRPr lang="cs-CZ" altLang="cs-CZ"/>
          </a:p>
        </p:txBody>
      </p:sp>
      <p:sp>
        <p:nvSpPr>
          <p:cNvPr id="21507" name="Rectangle 2">
            <a:extLst>
              <a:ext uri="{FF2B5EF4-FFF2-40B4-BE49-F238E27FC236}">
                <a16:creationId xmlns:a16="http://schemas.microsoft.com/office/drawing/2014/main" id="{CAC169F8-F527-4A00-837B-980C921D37CE}"/>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57BCBFCC-7E11-4A43-976E-A7239DBA94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EA08DD1-15A4-421B-9B6C-C16773064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ADD158-B154-4268-8946-8101E746FB7A}" type="slidenum">
              <a:rPr lang="cs-CZ" altLang="cs-CZ"/>
              <a:pPr>
                <a:spcBef>
                  <a:spcPct val="0"/>
                </a:spcBef>
              </a:pPr>
              <a:t>10</a:t>
            </a:fld>
            <a:endParaRPr lang="cs-CZ" altLang="cs-CZ"/>
          </a:p>
        </p:txBody>
      </p:sp>
      <p:sp>
        <p:nvSpPr>
          <p:cNvPr id="23555" name="Rectangle 2">
            <a:extLst>
              <a:ext uri="{FF2B5EF4-FFF2-40B4-BE49-F238E27FC236}">
                <a16:creationId xmlns:a16="http://schemas.microsoft.com/office/drawing/2014/main" id="{724A6905-7861-4A0D-AFB4-BB9BC9A4A892}"/>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28F7619E-25EF-4EBE-9910-3FE47F0A00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E46A09A9-92C3-4FE1-A4A9-8D87C27F03EA}"/>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2CC8A0F4-86F3-4788-A0F7-C7718120F9D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48B4C49F-92E1-442A-B406-402A42426D00}"/>
              </a:ext>
            </a:extLst>
          </p:cNvPr>
          <p:cNvSpPr>
            <a:spLocks noGrp="1" noChangeArrowheads="1"/>
          </p:cNvSpPr>
          <p:nvPr>
            <p:ph type="sldNum" sz="quarter" idx="12"/>
          </p:nvPr>
        </p:nvSpPr>
        <p:spPr>
          <a:ln/>
        </p:spPr>
        <p:txBody>
          <a:bodyPr/>
          <a:lstStyle>
            <a:lvl1pPr>
              <a:defRPr/>
            </a:lvl1pPr>
          </a:lstStyle>
          <a:p>
            <a:pPr>
              <a:defRPr/>
            </a:pPr>
            <a:fld id="{95AD7A40-67D0-4099-8C13-6795F01CEC92}" type="slidenum">
              <a:rPr lang="cs-CZ" altLang="cs-CZ"/>
              <a:pPr>
                <a:defRPr/>
              </a:pPr>
              <a:t>‹#›</a:t>
            </a:fld>
            <a:endParaRPr lang="cs-CZ" altLang="cs-CZ"/>
          </a:p>
        </p:txBody>
      </p:sp>
    </p:spTree>
    <p:extLst>
      <p:ext uri="{BB962C8B-B14F-4D97-AF65-F5344CB8AC3E}">
        <p14:creationId xmlns:p14="http://schemas.microsoft.com/office/powerpoint/2010/main" val="2300717536"/>
      </p:ext>
    </p:extLst>
  </p:cSld>
  <p:clrMapOvr>
    <a:masterClrMapping/>
  </p:clrMapOvr>
  <p:transition spd="med">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4639"/>
            <a:ext cx="109728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a:extLst>
              <a:ext uri="{FF2B5EF4-FFF2-40B4-BE49-F238E27FC236}">
                <a16:creationId xmlns:a16="http://schemas.microsoft.com/office/drawing/2014/main" id="{BFAADF66-1CC2-4C97-9A4E-7F0F47718AA9}"/>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F6E97A65-4F82-400B-90CA-CAFDB1CF03F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564A0EE7-93EB-419A-8D5D-6734DAAA4A33}"/>
              </a:ext>
            </a:extLst>
          </p:cNvPr>
          <p:cNvSpPr>
            <a:spLocks noGrp="1" noChangeArrowheads="1"/>
          </p:cNvSpPr>
          <p:nvPr>
            <p:ph type="sldNum" sz="quarter" idx="12"/>
          </p:nvPr>
        </p:nvSpPr>
        <p:spPr>
          <a:ln/>
        </p:spPr>
        <p:txBody>
          <a:bodyPr/>
          <a:lstStyle>
            <a:lvl1pPr>
              <a:defRPr/>
            </a:lvl1pPr>
          </a:lstStyle>
          <a:p>
            <a:pPr>
              <a:defRPr/>
            </a:pPr>
            <a:fld id="{082706B7-4468-4446-9B12-72AD30425639}" type="slidenum">
              <a:rPr lang="cs-CZ" altLang="cs-CZ"/>
              <a:pPr>
                <a:defRPr/>
              </a:pPr>
              <a:t>‹#›</a:t>
            </a:fld>
            <a:endParaRPr lang="cs-CZ" altLang="cs-CZ"/>
          </a:p>
        </p:txBody>
      </p:sp>
    </p:spTree>
    <p:extLst>
      <p:ext uri="{BB962C8B-B14F-4D97-AF65-F5344CB8AC3E}">
        <p14:creationId xmlns:p14="http://schemas.microsoft.com/office/powerpoint/2010/main" val="4126128305"/>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5710DE0-C9B3-45F0-BDAB-22350E6587F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2A0A4BF1-E960-4B83-A57C-D1BAB914287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F46BFF87-CD63-443A-9633-23890FF8779F}"/>
              </a:ext>
            </a:extLst>
          </p:cNvPr>
          <p:cNvSpPr>
            <a:spLocks noGrp="1" noChangeArrowheads="1"/>
          </p:cNvSpPr>
          <p:nvPr>
            <p:ph type="sldNum" sz="quarter" idx="12"/>
          </p:nvPr>
        </p:nvSpPr>
        <p:spPr>
          <a:ln/>
        </p:spPr>
        <p:txBody>
          <a:bodyPr/>
          <a:lstStyle>
            <a:lvl1pPr>
              <a:defRPr/>
            </a:lvl1pPr>
          </a:lstStyle>
          <a:p>
            <a:pPr>
              <a:defRPr/>
            </a:pPr>
            <a:fld id="{148264DD-99BF-43D6-B147-1A9410719201}" type="slidenum">
              <a:rPr lang="cs-CZ" altLang="cs-CZ"/>
              <a:pPr>
                <a:defRPr/>
              </a:pPr>
              <a:t>‹#›</a:t>
            </a:fld>
            <a:endParaRPr lang="cs-CZ" altLang="cs-CZ"/>
          </a:p>
        </p:txBody>
      </p:sp>
    </p:spTree>
    <p:extLst>
      <p:ext uri="{BB962C8B-B14F-4D97-AF65-F5344CB8AC3E}">
        <p14:creationId xmlns:p14="http://schemas.microsoft.com/office/powerpoint/2010/main" val="498382890"/>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1.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b="1" dirty="0">
                <a:solidFill>
                  <a:schemeClr val="tx2"/>
                </a:solidFill>
              </a:rPr>
              <a:t>Dep</a:t>
            </a:r>
            <a:r>
              <a:rPr lang="cs-CZ" altLang="cs-CZ" sz="1200" b="1" dirty="0" err="1">
                <a:solidFill>
                  <a:schemeClr val="tx2"/>
                </a:solidFill>
              </a:rPr>
              <a:t>artment</a:t>
            </a:r>
            <a:r>
              <a:rPr lang="cs-CZ" altLang="cs-CZ" sz="1200" b="1" dirty="0">
                <a:solidFill>
                  <a:schemeClr val="tx2"/>
                </a:solidFill>
              </a:rPr>
              <a:t> of</a:t>
            </a:r>
            <a:r>
              <a:rPr lang="en-GB" altLang="cs-CZ" sz="1200" b="1" dirty="0">
                <a:solidFill>
                  <a:schemeClr val="tx2"/>
                </a:solidFill>
              </a:rPr>
              <a:t> Biophysics, Medical </a:t>
            </a:r>
            <a:r>
              <a:rPr lang="cs-CZ" altLang="cs-CZ" sz="1200" b="1" dirty="0">
                <a:solidFill>
                  <a:schemeClr val="tx2"/>
                </a:solidFill>
              </a:rPr>
              <a:t>F</a:t>
            </a:r>
            <a:r>
              <a:rPr lang="en-GB" altLang="cs-CZ" sz="1200" b="1" dirty="0" err="1">
                <a:solidFill>
                  <a:schemeClr val="tx2"/>
                </a:solidFill>
              </a:rPr>
              <a:t>aculty</a:t>
            </a:r>
            <a:r>
              <a:rPr lang="en-GB" altLang="cs-CZ" sz="1200" b="1" dirty="0">
                <a:solidFill>
                  <a:schemeClr val="tx2"/>
                </a:solidFill>
              </a:rPr>
              <a:t>, Masaryk University in Brno</a:t>
            </a:r>
            <a:endParaRPr lang="cs-CZ" b="1"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solidFill>
                  <a:schemeClr val="tx2"/>
                </a:solidFill>
                <a:effectLst/>
              </a:rPr>
              <a:t>Lectures on Medical Biophysics</a:t>
            </a:r>
            <a:endParaRPr lang="cs-CZ" dirty="0">
              <a:effectLst/>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scene3d>
              <a:camera prst="orthographicFront"/>
              <a:lightRig rig="threePt" dir="t"/>
            </a:scene3d>
            <a:sp3d contourW="12700">
              <a:contourClr>
                <a:schemeClr val="bg1"/>
              </a:contourClr>
            </a:sp3d>
          </a:bodyPr>
          <a:lstStyle/>
          <a:p>
            <a:r>
              <a:rPr lang="en-GB" sz="2400" b="1" dirty="0">
                <a:solidFill>
                  <a:schemeClr val="tx2"/>
                </a:solidFill>
                <a:effectLst>
                  <a:glow rad="12700">
                    <a:schemeClr val="accent1">
                      <a:alpha val="40000"/>
                    </a:schemeClr>
                  </a:glow>
                </a:effectLst>
              </a:rPr>
              <a:t>Biological membranes and bioelectric phenomena</a:t>
            </a:r>
          </a:p>
          <a:p>
            <a:endParaRPr lang="cs-CZ" dirty="0"/>
          </a:p>
        </p:txBody>
      </p:sp>
      <p:sp>
        <p:nvSpPr>
          <p:cNvPr id="8" name="TextovéPole 7">
            <a:extLst>
              <a:ext uri="{FF2B5EF4-FFF2-40B4-BE49-F238E27FC236}">
                <a16:creationId xmlns:a16="http://schemas.microsoft.com/office/drawing/2014/main" id="{FD4DDA40-0E0C-42CC-B07B-28343300F634}"/>
              </a:ext>
            </a:extLst>
          </p:cNvPr>
          <p:cNvSpPr txBox="1"/>
          <p:nvPr/>
        </p:nvSpPr>
        <p:spPr>
          <a:xfrm>
            <a:off x="371820" y="4808850"/>
            <a:ext cx="9455226" cy="923330"/>
          </a:xfrm>
          <a:prstGeom prst="rect">
            <a:avLst/>
          </a:prstGeom>
          <a:noFill/>
        </p:spPr>
        <p:txBody>
          <a:bodyPr wrap="square">
            <a:spAutoFit/>
          </a:bodyPr>
          <a:lstStyle/>
          <a:p>
            <a:pPr algn="l" eaLnBrk="1" hangingPunct="1"/>
            <a:r>
              <a:rPr lang="cs-CZ" altLang="cs-CZ" sz="1800" dirty="0">
                <a:solidFill>
                  <a:schemeClr val="tx2"/>
                </a:solidFill>
              </a:rPr>
              <a:t>A part of t</a:t>
            </a:r>
            <a:r>
              <a:rPr lang="en-GB" altLang="cs-CZ" sz="1800" dirty="0">
                <a:solidFill>
                  <a:schemeClr val="tx2"/>
                </a:solidFill>
              </a:rPr>
              <a:t>his lecture was prepared based on a </a:t>
            </a:r>
            <a:r>
              <a:rPr lang="cs-CZ" altLang="cs-CZ" sz="1800" dirty="0" err="1">
                <a:solidFill>
                  <a:schemeClr val="tx2"/>
                </a:solidFill>
              </a:rPr>
              <a:t>presentation</a:t>
            </a:r>
            <a:r>
              <a:rPr lang="en-GB" altLang="cs-CZ" sz="1800" dirty="0">
                <a:solidFill>
                  <a:schemeClr val="tx2"/>
                </a:solidFill>
              </a:rPr>
              <a:t> kindly provided by Prof. </a:t>
            </a:r>
            <a:r>
              <a:rPr lang="en-GB" altLang="cs-CZ" sz="1800" b="1" dirty="0">
                <a:solidFill>
                  <a:schemeClr val="tx2"/>
                </a:solidFill>
              </a:rPr>
              <a:t>Katarína Kozlíková</a:t>
            </a:r>
            <a:r>
              <a:rPr lang="en-GB" altLang="cs-CZ" sz="1800" dirty="0">
                <a:solidFill>
                  <a:schemeClr val="tx2"/>
                </a:solidFill>
              </a:rPr>
              <a:t> from the Dept. of Medical Biophysics, Medical Faculty, Comenius University in Bratislava</a:t>
            </a:r>
          </a:p>
        </p:txBody>
      </p:sp>
      <p:pic>
        <p:nvPicPr>
          <p:cNvPr id="9" name="Picture 4">
            <a:extLst>
              <a:ext uri="{FF2B5EF4-FFF2-40B4-BE49-F238E27FC236}">
                <a16:creationId xmlns:a16="http://schemas.microsoft.com/office/drawing/2014/main" id="{E7E9CAFE-5D12-4B8C-9EA8-226E6934EB9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82614" y="304544"/>
            <a:ext cx="2991423" cy="216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7F27EA20-2781-49DF-A3C1-153949FE8C8A}"/>
              </a:ext>
            </a:extLst>
          </p:cNvPr>
          <p:cNvSpPr txBox="1">
            <a:spLocks noChangeArrowheads="1"/>
          </p:cNvSpPr>
          <p:nvPr/>
        </p:nvSpPr>
        <p:spPr bwMode="auto">
          <a:xfrm>
            <a:off x="3575050" y="476251"/>
            <a:ext cx="472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4000" b="1" dirty="0">
                <a:solidFill>
                  <a:srgbClr val="0000DC"/>
                </a:solidFill>
              </a:rPr>
              <a:t>Excitability</a:t>
            </a:r>
            <a:r>
              <a:rPr lang="cs-CZ" altLang="cs-CZ" sz="4800" b="1" dirty="0">
                <a:solidFill>
                  <a:srgbClr val="FFCC66"/>
                </a:solidFill>
              </a:rPr>
              <a:t> </a:t>
            </a:r>
            <a:endParaRPr lang="cs-CZ" altLang="cs-CZ" sz="4800" dirty="0">
              <a:solidFill>
                <a:srgbClr val="FFCC66"/>
              </a:solidFill>
            </a:endParaRPr>
          </a:p>
        </p:txBody>
      </p:sp>
      <p:sp>
        <p:nvSpPr>
          <p:cNvPr id="22531" name="Rectangle 3">
            <a:extLst>
              <a:ext uri="{FF2B5EF4-FFF2-40B4-BE49-F238E27FC236}">
                <a16:creationId xmlns:a16="http://schemas.microsoft.com/office/drawing/2014/main" id="{88FB8EA6-1096-4DE3-8761-F8BF5ADEA713}"/>
              </a:ext>
            </a:extLst>
          </p:cNvPr>
          <p:cNvSpPr>
            <a:spLocks noChangeArrowheads="1"/>
          </p:cNvSpPr>
          <p:nvPr/>
        </p:nvSpPr>
        <p:spPr bwMode="auto">
          <a:xfrm>
            <a:off x="947451" y="1557339"/>
            <a:ext cx="1001433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17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Characteristic feature of living systems on any level of organisation of living matter</a:t>
            </a:r>
          </a:p>
          <a:p>
            <a:pPr eaLnBrk="1" hangingPunct="1">
              <a:spcBef>
                <a:spcPct val="50000"/>
              </a:spcBef>
              <a:buFontTx/>
              <a:buNone/>
            </a:pPr>
            <a:r>
              <a:rPr lang="en-GB" altLang="cs-CZ" sz="2400" dirty="0"/>
              <a:t>An important condition of adaptation of living organisms to environment</a:t>
            </a:r>
          </a:p>
          <a:p>
            <a:pPr eaLnBrk="1" hangingPunct="1">
              <a:spcBef>
                <a:spcPct val="50000"/>
              </a:spcBef>
              <a:buFontTx/>
              <a:buNone/>
            </a:pPr>
            <a:r>
              <a:rPr lang="en-GB" altLang="cs-CZ" sz="2400" dirty="0"/>
              <a:t>An extraordinary ability of some specialised cells (or tissues – muscle cells, nerve cells)</a:t>
            </a:r>
          </a:p>
          <a:p>
            <a:pPr eaLnBrk="1" hangingPunct="1">
              <a:spcBef>
                <a:spcPct val="50000"/>
              </a:spcBef>
              <a:buFontTx/>
              <a:buNone/>
            </a:pPr>
            <a:r>
              <a:rPr lang="en-GB" altLang="cs-CZ" sz="2400" b="1" dirty="0"/>
              <a:t>Each kind of excitable tissue responses most easily on a certain energetic impulse (the </a:t>
            </a:r>
            <a:r>
              <a:rPr lang="en-GB" altLang="cs-CZ" sz="2400" b="1" i="1" dirty="0"/>
              <a:t>adequate stimulus</a:t>
            </a:r>
            <a:r>
              <a:rPr lang="en-GB" altLang="cs-CZ" sz="2400" b="1" dirty="0"/>
              <a:t>). Another energetic impulse can also evoke an excitation but much more energy is necessary (the inadequate stimulus).</a:t>
            </a:r>
          </a:p>
        </p:txBody>
      </p:sp>
    </p:spTree>
    <p:extLst>
      <p:ext uri="{BB962C8B-B14F-4D97-AF65-F5344CB8AC3E}">
        <p14:creationId xmlns:p14="http://schemas.microsoft.com/office/powerpoint/2010/main" val="3876314473"/>
      </p:ext>
    </p:extLst>
  </p:cSld>
  <p:clrMapOvr>
    <a:masterClrMapping/>
  </p:clrMapOvr>
  <p:transition spd="med">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67B502B8-574B-4571-ACE4-BD38036ECE67}"/>
              </a:ext>
            </a:extLst>
          </p:cNvPr>
          <p:cNvSpPr txBox="1">
            <a:spLocks noChangeArrowheads="1"/>
          </p:cNvSpPr>
          <p:nvPr/>
        </p:nvSpPr>
        <p:spPr bwMode="auto">
          <a:xfrm>
            <a:off x="3501471" y="1744282"/>
            <a:ext cx="5180012" cy="283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en-GB" altLang="cs-CZ" sz="6000" dirty="0">
                <a:solidFill>
                  <a:schemeClr val="tx2"/>
                </a:solidFill>
              </a:rPr>
              <a:t>Resting membrane potential</a:t>
            </a:r>
          </a:p>
        </p:txBody>
      </p:sp>
    </p:spTree>
    <p:extLst>
      <p:ext uri="{BB962C8B-B14F-4D97-AF65-F5344CB8AC3E}">
        <p14:creationId xmlns:p14="http://schemas.microsoft.com/office/powerpoint/2010/main" val="128629078"/>
      </p:ext>
    </p:extLst>
  </p:cSld>
  <p:clrMapOvr>
    <a:masterClrMapping/>
  </p:clrMapOvr>
  <p:transition spd="med">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E39803F-E69C-4C77-B8BA-13F5F78190F4}"/>
              </a:ext>
            </a:extLst>
          </p:cNvPr>
          <p:cNvSpPr>
            <a:spLocks noChangeArrowheads="1"/>
          </p:cNvSpPr>
          <p:nvPr/>
        </p:nvSpPr>
        <p:spPr bwMode="auto">
          <a:xfrm>
            <a:off x="3648075" y="4652964"/>
            <a:ext cx="4800600" cy="2205037"/>
          </a:xfrm>
          <a:prstGeom prst="rect">
            <a:avLst/>
          </a:prstGeom>
          <a:gradFill rotWithShape="0">
            <a:gsLst>
              <a:gs pos="0">
                <a:srgbClr val="FFEDC7"/>
              </a:gs>
              <a:gs pos="50000">
                <a:srgbClr val="FF9900"/>
              </a:gs>
              <a:gs pos="100000">
                <a:srgbClr val="FFEDC7"/>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26627" name="Rectangle 3">
            <a:extLst>
              <a:ext uri="{FF2B5EF4-FFF2-40B4-BE49-F238E27FC236}">
                <a16:creationId xmlns:a16="http://schemas.microsoft.com/office/drawing/2014/main" id="{6E4C8F4A-28D2-4BB9-ACBD-73896A3DDE7A}"/>
              </a:ext>
            </a:extLst>
          </p:cNvPr>
          <p:cNvSpPr>
            <a:spLocks noChangeArrowheads="1"/>
          </p:cNvSpPr>
          <p:nvPr/>
        </p:nvSpPr>
        <p:spPr bwMode="auto">
          <a:xfrm>
            <a:off x="6477000" y="5105400"/>
            <a:ext cx="457200" cy="76200"/>
          </a:xfrm>
          <a:prstGeom prst="rect">
            <a:avLst/>
          </a:prstGeom>
          <a:solidFill>
            <a:srgbClr val="CC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26628" name="Line 4">
            <a:extLst>
              <a:ext uri="{FF2B5EF4-FFF2-40B4-BE49-F238E27FC236}">
                <a16:creationId xmlns:a16="http://schemas.microsoft.com/office/drawing/2014/main" id="{A06D073B-22E0-4F4A-AEDF-1E970D5E0E50}"/>
              </a:ext>
            </a:extLst>
          </p:cNvPr>
          <p:cNvSpPr>
            <a:spLocks noChangeShapeType="1"/>
          </p:cNvSpPr>
          <p:nvPr/>
        </p:nvSpPr>
        <p:spPr bwMode="auto">
          <a:xfrm flipV="1">
            <a:off x="6705600" y="4267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29" name="Line 5">
            <a:extLst>
              <a:ext uri="{FF2B5EF4-FFF2-40B4-BE49-F238E27FC236}">
                <a16:creationId xmlns:a16="http://schemas.microsoft.com/office/drawing/2014/main" id="{C036BA50-2BA4-4724-BD37-4EDA353076A3}"/>
              </a:ext>
            </a:extLst>
          </p:cNvPr>
          <p:cNvSpPr>
            <a:spLocks noChangeShapeType="1"/>
          </p:cNvSpPr>
          <p:nvPr/>
        </p:nvSpPr>
        <p:spPr bwMode="auto">
          <a:xfrm flipV="1">
            <a:off x="7896225" y="42926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0" name="Oval 6">
            <a:extLst>
              <a:ext uri="{FF2B5EF4-FFF2-40B4-BE49-F238E27FC236}">
                <a16:creationId xmlns:a16="http://schemas.microsoft.com/office/drawing/2014/main" id="{B9554D28-E696-4C95-AB51-E5D4A7992504}"/>
              </a:ext>
            </a:extLst>
          </p:cNvPr>
          <p:cNvSpPr>
            <a:spLocks noChangeAspect="1" noChangeArrowheads="1"/>
          </p:cNvSpPr>
          <p:nvPr/>
        </p:nvSpPr>
        <p:spPr bwMode="auto">
          <a:xfrm>
            <a:off x="7104063" y="4076701"/>
            <a:ext cx="360362" cy="360363"/>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26631" name="Line 7">
            <a:extLst>
              <a:ext uri="{FF2B5EF4-FFF2-40B4-BE49-F238E27FC236}">
                <a16:creationId xmlns:a16="http://schemas.microsoft.com/office/drawing/2014/main" id="{B83AB46E-A550-407A-B203-E060F53A0CD6}"/>
              </a:ext>
            </a:extLst>
          </p:cNvPr>
          <p:cNvSpPr>
            <a:spLocks noChangeShapeType="1"/>
          </p:cNvSpPr>
          <p:nvPr/>
        </p:nvSpPr>
        <p:spPr bwMode="auto">
          <a:xfrm>
            <a:off x="6705600" y="4267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2" name="Line 8">
            <a:extLst>
              <a:ext uri="{FF2B5EF4-FFF2-40B4-BE49-F238E27FC236}">
                <a16:creationId xmlns:a16="http://schemas.microsoft.com/office/drawing/2014/main" id="{1EDABAF8-16E7-4F0E-A311-A87971B06501}"/>
              </a:ext>
            </a:extLst>
          </p:cNvPr>
          <p:cNvSpPr>
            <a:spLocks noChangeShapeType="1"/>
          </p:cNvSpPr>
          <p:nvPr/>
        </p:nvSpPr>
        <p:spPr bwMode="auto">
          <a:xfrm>
            <a:off x="7464425" y="4292600"/>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3" name="Line 9">
            <a:extLst>
              <a:ext uri="{FF2B5EF4-FFF2-40B4-BE49-F238E27FC236}">
                <a16:creationId xmlns:a16="http://schemas.microsoft.com/office/drawing/2014/main" id="{E4E90508-E62E-403D-8B68-195FA3405AC6}"/>
              </a:ext>
            </a:extLst>
          </p:cNvPr>
          <p:cNvSpPr>
            <a:spLocks noChangeShapeType="1"/>
          </p:cNvSpPr>
          <p:nvPr/>
        </p:nvSpPr>
        <p:spPr bwMode="auto">
          <a:xfrm rot="20367545" flipV="1">
            <a:off x="7010400" y="4038600"/>
            <a:ext cx="533400" cy="38100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cs-CZ" sz="1400"/>
          </a:p>
        </p:txBody>
      </p:sp>
      <p:sp>
        <p:nvSpPr>
          <p:cNvPr id="26634" name="Text Box 10">
            <a:extLst>
              <a:ext uri="{FF2B5EF4-FFF2-40B4-BE49-F238E27FC236}">
                <a16:creationId xmlns:a16="http://schemas.microsoft.com/office/drawing/2014/main" id="{55BFABDB-5B40-43D0-A0FE-54544405F243}"/>
              </a:ext>
            </a:extLst>
          </p:cNvPr>
          <p:cNvSpPr txBox="1">
            <a:spLocks noChangeArrowheads="1"/>
          </p:cNvSpPr>
          <p:nvPr/>
        </p:nvSpPr>
        <p:spPr bwMode="auto">
          <a:xfrm>
            <a:off x="8458200" y="5029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dirty="0">
                <a:solidFill>
                  <a:srgbClr val="FF0000"/>
                </a:solidFill>
                <a:latin typeface="Times New Roman" panose="02020603050405020304" pitchFamily="18" charset="0"/>
              </a:rPr>
              <a:t>membrane</a:t>
            </a:r>
            <a:endParaRPr lang="en-GB" altLang="cs-CZ" sz="2400" dirty="0">
              <a:solidFill>
                <a:srgbClr val="FF0000"/>
              </a:solidFill>
              <a:latin typeface="Times New Roman" panose="02020603050405020304" pitchFamily="18" charset="0"/>
            </a:endParaRPr>
          </a:p>
        </p:txBody>
      </p:sp>
      <p:sp>
        <p:nvSpPr>
          <p:cNvPr id="26635" name="Rectangle 13">
            <a:extLst>
              <a:ext uri="{FF2B5EF4-FFF2-40B4-BE49-F238E27FC236}">
                <a16:creationId xmlns:a16="http://schemas.microsoft.com/office/drawing/2014/main" id="{B0FD69F1-9FF1-49BE-8158-4CFCE5510783}"/>
              </a:ext>
            </a:extLst>
          </p:cNvPr>
          <p:cNvSpPr>
            <a:spLocks noChangeArrowheads="1"/>
          </p:cNvSpPr>
          <p:nvPr/>
        </p:nvSpPr>
        <p:spPr bwMode="auto">
          <a:xfrm>
            <a:off x="3183033" y="432527"/>
            <a:ext cx="810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dirty="0">
                <a:solidFill>
                  <a:schemeClr val="tx2"/>
                </a:solidFill>
              </a:rPr>
              <a:t>Resting membrane potential – RMP</a:t>
            </a:r>
            <a:r>
              <a:rPr lang="cs-CZ" altLang="cs-CZ" sz="3600" dirty="0">
                <a:solidFill>
                  <a:schemeClr val="tx2"/>
                </a:solidFill>
              </a:rPr>
              <a:t> (1)</a:t>
            </a:r>
          </a:p>
        </p:txBody>
      </p:sp>
      <p:sp>
        <p:nvSpPr>
          <p:cNvPr id="26636" name="Line 14">
            <a:extLst>
              <a:ext uri="{FF2B5EF4-FFF2-40B4-BE49-F238E27FC236}">
                <a16:creationId xmlns:a16="http://schemas.microsoft.com/office/drawing/2014/main" id="{83310ECE-7882-4CEA-ABF1-E1BC98D0D69A}"/>
              </a:ext>
            </a:extLst>
          </p:cNvPr>
          <p:cNvSpPr>
            <a:spLocks noChangeShapeType="1"/>
          </p:cNvSpPr>
          <p:nvPr/>
        </p:nvSpPr>
        <p:spPr bwMode="auto">
          <a:xfrm>
            <a:off x="3657600" y="5334000"/>
            <a:ext cx="4800600" cy="0"/>
          </a:xfrm>
          <a:prstGeom prst="line">
            <a:avLst/>
          </a:prstGeom>
          <a:noFill/>
          <a:ln w="76200">
            <a:solidFill>
              <a:srgbClr val="996633"/>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7" name="Line 15">
            <a:extLst>
              <a:ext uri="{FF2B5EF4-FFF2-40B4-BE49-F238E27FC236}">
                <a16:creationId xmlns:a16="http://schemas.microsoft.com/office/drawing/2014/main" id="{4BFB134B-0476-43A5-87E6-67BF093010BD}"/>
              </a:ext>
            </a:extLst>
          </p:cNvPr>
          <p:cNvSpPr>
            <a:spLocks noChangeShapeType="1"/>
          </p:cNvSpPr>
          <p:nvPr/>
        </p:nvSpPr>
        <p:spPr bwMode="auto">
          <a:xfrm>
            <a:off x="3657600" y="6248400"/>
            <a:ext cx="4800600" cy="0"/>
          </a:xfrm>
          <a:prstGeom prst="line">
            <a:avLst/>
          </a:prstGeom>
          <a:noFill/>
          <a:ln w="76200">
            <a:solidFill>
              <a:srgbClr val="996633"/>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6638" name="AutoShape 16">
            <a:extLst>
              <a:ext uri="{FF2B5EF4-FFF2-40B4-BE49-F238E27FC236}">
                <a16:creationId xmlns:a16="http://schemas.microsoft.com/office/drawing/2014/main" id="{5988A78F-238F-4DCA-9B1D-B0E75302EE87}"/>
              </a:ext>
            </a:extLst>
          </p:cNvPr>
          <p:cNvSpPr>
            <a:spLocks noChangeArrowheads="1"/>
          </p:cNvSpPr>
          <p:nvPr/>
        </p:nvSpPr>
        <p:spPr bwMode="auto">
          <a:xfrm rot="-10753727">
            <a:off x="7824788" y="4941888"/>
            <a:ext cx="152400" cy="838200"/>
          </a:xfrm>
          <a:prstGeom prst="triangle">
            <a:avLst>
              <a:gd name="adj" fmla="val 50000"/>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213009" name="Rectangle 17">
            <a:extLst>
              <a:ext uri="{FF2B5EF4-FFF2-40B4-BE49-F238E27FC236}">
                <a16:creationId xmlns:a16="http://schemas.microsoft.com/office/drawing/2014/main" id="{66A90C25-C8EF-4F21-9DC7-CF568DD45494}"/>
              </a:ext>
            </a:extLst>
          </p:cNvPr>
          <p:cNvSpPr>
            <a:spLocks noChangeArrowheads="1"/>
          </p:cNvSpPr>
          <p:nvPr/>
        </p:nvSpPr>
        <p:spPr bwMode="auto">
          <a:xfrm>
            <a:off x="1090670" y="1557338"/>
            <a:ext cx="9805011" cy="2462213"/>
          </a:xfrm>
          <a:prstGeom prst="rect">
            <a:avLst/>
          </a:prstGeom>
          <a:noFill/>
          <a:ln w="9525">
            <a:noFill/>
            <a:miter lim="800000"/>
            <a:headEnd/>
            <a:tailEnd/>
          </a:ln>
          <a:effectLst/>
        </p:spPr>
        <p:txBody>
          <a:bodyPr wrap="square">
            <a:spAutoFit/>
          </a:bodyPr>
          <a:lstStyle/>
          <a:p>
            <a:pPr eaLnBrk="1" hangingPunct="1">
              <a:spcBef>
                <a:spcPct val="50000"/>
              </a:spcBef>
              <a:defRPr/>
            </a:pPr>
            <a:r>
              <a:rPr lang="en-GB" sz="2800" dirty="0">
                <a:latin typeface="Arial" charset="0"/>
              </a:rPr>
              <a:t>Potential difference between a microelectrode inside the cell </a:t>
            </a:r>
            <a:r>
              <a:rPr lang="en-GB" sz="2800" i="1" dirty="0">
                <a:latin typeface="Arial" charset="0"/>
              </a:rPr>
              <a:t>(negative potential)</a:t>
            </a:r>
            <a:r>
              <a:rPr lang="en-GB" sz="2800" dirty="0">
                <a:latin typeface="Arial" charset="0"/>
              </a:rPr>
              <a:t> and a surface electrode outside the cell </a:t>
            </a:r>
            <a:r>
              <a:rPr lang="en-GB" sz="2800" i="1" dirty="0">
                <a:latin typeface="Arial" charset="0"/>
              </a:rPr>
              <a:t>(zero potential)</a:t>
            </a:r>
            <a:r>
              <a:rPr lang="en-GB" sz="2800" dirty="0">
                <a:latin typeface="Arial" charset="0"/>
              </a:rPr>
              <a:t>  </a:t>
            </a:r>
            <a:r>
              <a:rPr lang="en-GB" sz="2800" dirty="0">
                <a:effectLst>
                  <a:outerShdw blurRad="38100" dist="38100" dir="2700000" algn="tl">
                    <a:srgbClr val="000000"/>
                  </a:outerShdw>
                </a:effectLst>
                <a:latin typeface="Arial" charset="0"/>
              </a:rPr>
              <a:t>= </a:t>
            </a:r>
            <a:r>
              <a:rPr lang="en-GB" sz="2800" b="1" dirty="0">
                <a:latin typeface="Arial" charset="0"/>
              </a:rPr>
              <a:t>membrane voltage = membrane potential</a:t>
            </a:r>
          </a:p>
          <a:p>
            <a:pPr eaLnBrk="1" hangingPunct="1">
              <a:spcBef>
                <a:spcPct val="50000"/>
              </a:spcBef>
              <a:defRPr/>
            </a:pPr>
            <a:r>
              <a:rPr lang="en-GB" sz="2800" i="1" dirty="0">
                <a:latin typeface="Arial" charset="0"/>
              </a:rPr>
              <a:t>„Non-</a:t>
            </a:r>
            <a:r>
              <a:rPr lang="en-GB" sz="2800" i="1" dirty="0" err="1">
                <a:latin typeface="Arial" charset="0"/>
              </a:rPr>
              <a:t>polaris</a:t>
            </a:r>
            <a:r>
              <a:rPr lang="cs-CZ" sz="2800" i="1" dirty="0" err="1">
                <a:latin typeface="Arial" charset="0"/>
              </a:rPr>
              <a:t>able</a:t>
            </a:r>
            <a:r>
              <a:rPr lang="en-GB" sz="2800" i="1" dirty="0">
                <a:latin typeface="Arial" charset="0"/>
              </a:rPr>
              <a:t>“ electrodes are used</a:t>
            </a:r>
            <a:endParaRPr lang="cs-CZ" sz="2800" b="1" i="1" dirty="0">
              <a:latin typeface="Arial" charset="0"/>
            </a:endParaRPr>
          </a:p>
        </p:txBody>
      </p:sp>
      <p:sp>
        <p:nvSpPr>
          <p:cNvPr id="26640" name="Text Box 18">
            <a:extLst>
              <a:ext uri="{FF2B5EF4-FFF2-40B4-BE49-F238E27FC236}">
                <a16:creationId xmlns:a16="http://schemas.microsoft.com/office/drawing/2014/main" id="{7BC27318-E211-4C42-96FB-E5A92181FB43}"/>
              </a:ext>
            </a:extLst>
          </p:cNvPr>
          <p:cNvSpPr txBox="1">
            <a:spLocks noChangeArrowheads="1"/>
          </p:cNvSpPr>
          <p:nvPr/>
        </p:nvSpPr>
        <p:spPr bwMode="auto">
          <a:xfrm>
            <a:off x="8458200" y="5943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a:solidFill>
                  <a:srgbClr val="FF0000"/>
                </a:solidFill>
                <a:latin typeface="Times New Roman" panose="02020603050405020304" pitchFamily="18" charset="0"/>
              </a:rPr>
              <a:t>membrane</a:t>
            </a:r>
            <a:endParaRPr lang="en-GB" altLang="cs-CZ" sz="2400">
              <a:solidFill>
                <a:srgbClr val="FF0000"/>
              </a:solidFill>
              <a:latin typeface="Times New Roman" panose="02020603050405020304" pitchFamily="18" charset="0"/>
            </a:endParaRPr>
          </a:p>
        </p:txBody>
      </p:sp>
      <p:sp>
        <p:nvSpPr>
          <p:cNvPr id="26641" name="Text Box 20">
            <a:extLst>
              <a:ext uri="{FF2B5EF4-FFF2-40B4-BE49-F238E27FC236}">
                <a16:creationId xmlns:a16="http://schemas.microsoft.com/office/drawing/2014/main" id="{BB4DB9DA-267C-45A3-BDB1-C507C8901AC1}"/>
              </a:ext>
            </a:extLst>
          </p:cNvPr>
          <p:cNvSpPr txBox="1">
            <a:spLocks noChangeArrowheads="1"/>
          </p:cNvSpPr>
          <p:nvPr/>
        </p:nvSpPr>
        <p:spPr bwMode="auto">
          <a:xfrm>
            <a:off x="3648075" y="4652963"/>
            <a:ext cx="2057400" cy="6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70000"/>
              </a:lnSpc>
              <a:spcBef>
                <a:spcPct val="50000"/>
              </a:spcBef>
              <a:buFontTx/>
              <a:buNone/>
            </a:pPr>
            <a:r>
              <a:rPr lang="en-GB" altLang="cs-CZ" sz="2400" dirty="0">
                <a:latin typeface="Times New Roman" panose="02020603050405020304" pitchFamily="18" charset="0"/>
              </a:rPr>
              <a:t>Extracellular space</a:t>
            </a:r>
          </a:p>
        </p:txBody>
      </p:sp>
      <p:sp>
        <p:nvSpPr>
          <p:cNvPr id="26642" name="Text Box 21">
            <a:extLst>
              <a:ext uri="{FF2B5EF4-FFF2-40B4-BE49-F238E27FC236}">
                <a16:creationId xmlns:a16="http://schemas.microsoft.com/office/drawing/2014/main" id="{53D32C3B-AFFF-4003-B9A3-7E6C7F396BA5}"/>
              </a:ext>
            </a:extLst>
          </p:cNvPr>
          <p:cNvSpPr txBox="1">
            <a:spLocks noChangeArrowheads="1"/>
          </p:cNvSpPr>
          <p:nvPr/>
        </p:nvSpPr>
        <p:spPr bwMode="auto">
          <a:xfrm>
            <a:off x="3792538" y="6254750"/>
            <a:ext cx="2057400" cy="6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70000"/>
              </a:lnSpc>
              <a:spcBef>
                <a:spcPct val="50000"/>
              </a:spcBef>
              <a:buFontTx/>
              <a:buNone/>
            </a:pPr>
            <a:r>
              <a:rPr lang="en-GB" altLang="cs-CZ" sz="2400">
                <a:latin typeface="Times New Roman" panose="02020603050405020304" pitchFamily="18" charset="0"/>
              </a:rPr>
              <a:t>Extracellular space</a:t>
            </a:r>
          </a:p>
        </p:txBody>
      </p:sp>
      <p:sp>
        <p:nvSpPr>
          <p:cNvPr id="26643" name="Text Box 22">
            <a:extLst>
              <a:ext uri="{FF2B5EF4-FFF2-40B4-BE49-F238E27FC236}">
                <a16:creationId xmlns:a16="http://schemas.microsoft.com/office/drawing/2014/main" id="{8EC2C083-BE05-4B66-A30F-2F8C0862B953}"/>
              </a:ext>
            </a:extLst>
          </p:cNvPr>
          <p:cNvSpPr txBox="1">
            <a:spLocks noChangeArrowheads="1"/>
          </p:cNvSpPr>
          <p:nvPr/>
        </p:nvSpPr>
        <p:spPr bwMode="auto">
          <a:xfrm>
            <a:off x="3935413" y="551656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latin typeface="Times New Roman" panose="02020603050405020304" pitchFamily="18" charset="0"/>
              </a:rPr>
              <a:t>Intracellular space</a:t>
            </a:r>
          </a:p>
        </p:txBody>
      </p:sp>
    </p:spTree>
    <p:extLst>
      <p:ext uri="{BB962C8B-B14F-4D97-AF65-F5344CB8AC3E}">
        <p14:creationId xmlns:p14="http://schemas.microsoft.com/office/powerpoint/2010/main" val="3850941735"/>
      </p:ext>
    </p:extLst>
  </p:cSld>
  <p:clrMapOvr>
    <a:masterClrMapping/>
  </p:clrMapOvr>
  <p:transition spd="med">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F05FDF96-2CE8-4FFC-A0CF-7523C9F2A6CB}"/>
              </a:ext>
            </a:extLst>
          </p:cNvPr>
          <p:cNvSpPr>
            <a:spLocks noChangeArrowheads="1"/>
          </p:cNvSpPr>
          <p:nvPr/>
        </p:nvSpPr>
        <p:spPr bwMode="auto">
          <a:xfrm>
            <a:off x="936433" y="1343025"/>
            <a:ext cx="101024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t>Its values depend on:</a:t>
            </a:r>
          </a:p>
          <a:p>
            <a:pPr eaLnBrk="1" hangingPunct="1">
              <a:spcBef>
                <a:spcPct val="0"/>
              </a:spcBef>
              <a:buFontTx/>
              <a:buNone/>
            </a:pPr>
            <a:r>
              <a:rPr lang="cs-CZ" altLang="cs-CZ" sz="2400" dirty="0"/>
              <a:t>- </a:t>
            </a:r>
            <a:r>
              <a:rPr lang="en-GB" altLang="cs-CZ" sz="2400" dirty="0"/>
              <a:t>Type of the cell </a:t>
            </a:r>
          </a:p>
          <a:p>
            <a:pPr eaLnBrk="1" hangingPunct="1">
              <a:spcBef>
                <a:spcPct val="0"/>
              </a:spcBef>
              <a:buFontTx/>
              <a:buNone/>
            </a:pPr>
            <a:r>
              <a:rPr lang="cs-CZ" altLang="cs-CZ" sz="2400" dirty="0"/>
              <a:t>- </a:t>
            </a:r>
            <a:r>
              <a:rPr lang="en-GB" altLang="cs-CZ" sz="2400" dirty="0"/>
              <a:t>Art of the animal the cell is taken from</a:t>
            </a:r>
          </a:p>
          <a:p>
            <a:pPr eaLnBrk="1" hangingPunct="1">
              <a:spcBef>
                <a:spcPct val="0"/>
              </a:spcBef>
              <a:buFontTx/>
              <a:buNone/>
            </a:pPr>
            <a:r>
              <a:rPr lang="cs-CZ" altLang="cs-CZ" sz="2400" dirty="0"/>
              <a:t>- </a:t>
            </a:r>
            <a:r>
              <a:rPr lang="en-GB" altLang="cs-CZ" sz="2400" dirty="0"/>
              <a:t>For identical cells – on the composition and concentration of the ion components of the extracellular liquids</a:t>
            </a:r>
            <a:endParaRPr lang="cs-CZ" altLang="cs-CZ" sz="2400" b="1" dirty="0"/>
          </a:p>
        </p:txBody>
      </p:sp>
      <p:sp>
        <p:nvSpPr>
          <p:cNvPr id="28675" name="Text Box 4">
            <a:extLst>
              <a:ext uri="{FF2B5EF4-FFF2-40B4-BE49-F238E27FC236}">
                <a16:creationId xmlns:a16="http://schemas.microsoft.com/office/drawing/2014/main" id="{E0B34412-453F-429A-BF3F-9E56D79D320E}"/>
              </a:ext>
            </a:extLst>
          </p:cNvPr>
          <p:cNvSpPr txBox="1">
            <a:spLocks noChangeArrowheads="1"/>
          </p:cNvSpPr>
          <p:nvPr/>
        </p:nvSpPr>
        <p:spPr bwMode="auto">
          <a:xfrm>
            <a:off x="859316" y="3716338"/>
            <a:ext cx="999229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400" b="1" dirty="0"/>
              <a:t>The value of RMP at normal ion composition of the IC and EC liquid:</a:t>
            </a:r>
            <a:r>
              <a:rPr lang="cs-CZ" altLang="cs-CZ" sz="2400" b="1" dirty="0"/>
              <a:t> </a:t>
            </a:r>
            <a:r>
              <a:rPr lang="en-GB" altLang="cs-CZ" sz="2400" b="1" dirty="0"/>
              <a:t>-100 mV</a:t>
            </a:r>
            <a:r>
              <a:rPr lang="cs-CZ" altLang="cs-CZ" sz="2400" b="1" dirty="0"/>
              <a:t> to</a:t>
            </a:r>
            <a:r>
              <a:rPr lang="en-GB" altLang="cs-CZ" sz="2400" b="1" dirty="0"/>
              <a:t> -50 mV</a:t>
            </a:r>
          </a:p>
        </p:txBody>
      </p:sp>
      <p:sp>
        <p:nvSpPr>
          <p:cNvPr id="28676" name="Rectangle 6">
            <a:extLst>
              <a:ext uri="{FF2B5EF4-FFF2-40B4-BE49-F238E27FC236}">
                <a16:creationId xmlns:a16="http://schemas.microsoft.com/office/drawing/2014/main" id="{76DA574B-9DC5-49A6-8BA6-665638A60282}"/>
              </a:ext>
            </a:extLst>
          </p:cNvPr>
          <p:cNvSpPr>
            <a:spLocks noChangeArrowheads="1"/>
          </p:cNvSpPr>
          <p:nvPr/>
        </p:nvSpPr>
        <p:spPr bwMode="auto">
          <a:xfrm>
            <a:off x="2918628" y="487611"/>
            <a:ext cx="810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dirty="0">
                <a:solidFill>
                  <a:srgbClr val="0000DC"/>
                </a:solidFill>
              </a:rPr>
              <a:t>Resting membrane potential – RMP</a:t>
            </a:r>
            <a:r>
              <a:rPr lang="cs-CZ" altLang="cs-CZ" sz="3600" dirty="0">
                <a:solidFill>
                  <a:srgbClr val="0000DC"/>
                </a:solidFill>
              </a:rPr>
              <a:t> (2)</a:t>
            </a:r>
          </a:p>
        </p:txBody>
      </p:sp>
      <p:sp>
        <p:nvSpPr>
          <p:cNvPr id="28677" name="Rectangle 7">
            <a:extLst>
              <a:ext uri="{FF2B5EF4-FFF2-40B4-BE49-F238E27FC236}">
                <a16:creationId xmlns:a16="http://schemas.microsoft.com/office/drawing/2014/main" id="{FCE3AC1B-89AE-4F99-A2B6-62F6F68623B1}"/>
              </a:ext>
            </a:extLst>
          </p:cNvPr>
          <p:cNvSpPr>
            <a:spLocks noChangeArrowheads="1"/>
          </p:cNvSpPr>
          <p:nvPr/>
        </p:nvSpPr>
        <p:spPr bwMode="auto">
          <a:xfrm>
            <a:off x="870333" y="4697414"/>
            <a:ext cx="10719412" cy="138326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en-GB" altLang="cs-CZ" sz="2400" b="1" dirty="0">
                <a:latin typeface="Times New Roman" panose="02020603050405020304" pitchFamily="18" charset="0"/>
              </a:rPr>
              <a:t>Membrane thickness ~ 10 nm</a:t>
            </a:r>
          </a:p>
          <a:p>
            <a:pPr eaLnBrk="1" hangingPunct="1">
              <a:lnSpc>
                <a:spcPct val="120000"/>
              </a:lnSpc>
              <a:spcBef>
                <a:spcPct val="0"/>
              </a:spcBef>
              <a:buFontTx/>
              <a:buNone/>
            </a:pPr>
            <a:r>
              <a:rPr lang="cs-CZ" altLang="cs-CZ" sz="2400" b="1" dirty="0" err="1">
                <a:latin typeface="Times New Roman" panose="02020603050405020304" pitchFamily="18" charset="0"/>
              </a:rPr>
              <a:t>Result</a:t>
            </a:r>
            <a:r>
              <a:rPr lang="cs-CZ" altLang="cs-CZ" sz="2400" b="1" dirty="0">
                <a:latin typeface="Times New Roman" panose="02020603050405020304" pitchFamily="18" charset="0"/>
              </a:rPr>
              <a:t>: </a:t>
            </a:r>
            <a:r>
              <a:rPr lang="en-GB" altLang="cs-CZ" sz="2400" b="1" dirty="0">
                <a:latin typeface="Times New Roman" panose="02020603050405020304" pitchFamily="18" charset="0"/>
              </a:rPr>
              <a:t>Electric field intensity in the membrane </a:t>
            </a:r>
            <a:r>
              <a:rPr lang="en-GB" altLang="cs-CZ" sz="2400" b="1" dirty="0">
                <a:solidFill>
                  <a:srgbClr val="FF0000"/>
                </a:solidFill>
                <a:latin typeface="Times New Roman" panose="02020603050405020304" pitchFamily="18" charset="0"/>
              </a:rPr>
              <a:t>~ 10</a:t>
            </a:r>
            <a:r>
              <a:rPr lang="en-GB" altLang="cs-CZ" sz="2400" b="1" baseline="30000" dirty="0">
                <a:solidFill>
                  <a:srgbClr val="FF0000"/>
                </a:solidFill>
                <a:latin typeface="Times New Roman" panose="02020603050405020304" pitchFamily="18" charset="0"/>
              </a:rPr>
              <a:t>7</a:t>
            </a:r>
            <a:r>
              <a:rPr lang="en-GB" altLang="cs-CZ" sz="2400" b="1" dirty="0">
                <a:solidFill>
                  <a:srgbClr val="FF0000"/>
                </a:solidFill>
                <a:latin typeface="Times New Roman" panose="02020603050405020304" pitchFamily="18" charset="0"/>
              </a:rPr>
              <a:t> V/m</a:t>
            </a:r>
          </a:p>
          <a:p>
            <a:pPr eaLnBrk="1" hangingPunct="1">
              <a:lnSpc>
                <a:spcPct val="120000"/>
              </a:lnSpc>
              <a:spcBef>
                <a:spcPct val="0"/>
              </a:spcBef>
              <a:buFontTx/>
              <a:buNone/>
            </a:pPr>
            <a:r>
              <a:rPr lang="cs-CZ" altLang="cs-CZ" sz="2400" b="1" dirty="0">
                <a:latin typeface="Times New Roman" panose="02020603050405020304" pitchFamily="18" charset="0"/>
              </a:rPr>
              <a:t>To </a:t>
            </a:r>
            <a:r>
              <a:rPr lang="cs-CZ" altLang="cs-CZ" sz="2400" b="1" dirty="0" err="1">
                <a:latin typeface="Times New Roman" panose="02020603050405020304" pitchFamily="18" charset="0"/>
              </a:rPr>
              <a:t>compare</a:t>
            </a:r>
            <a:r>
              <a:rPr lang="cs-CZ" altLang="cs-CZ" sz="2400" b="1" dirty="0">
                <a:latin typeface="Times New Roman" panose="02020603050405020304" pitchFamily="18" charset="0"/>
              </a:rPr>
              <a:t>: </a:t>
            </a:r>
            <a:r>
              <a:rPr lang="en-GB" altLang="cs-CZ" sz="2400" b="1" dirty="0">
                <a:latin typeface="Times New Roman" panose="02020603050405020304" pitchFamily="18" charset="0"/>
              </a:rPr>
              <a:t>Electric field intensity on the Earth’s surface ~ 10</a:t>
            </a:r>
            <a:r>
              <a:rPr lang="en-GB" altLang="cs-CZ" sz="2400" b="1" baseline="30000" dirty="0">
                <a:latin typeface="Times New Roman" panose="02020603050405020304" pitchFamily="18" charset="0"/>
              </a:rPr>
              <a:t>2</a:t>
            </a:r>
            <a:r>
              <a:rPr lang="en-GB" altLang="cs-CZ" sz="2400" b="1" dirty="0">
                <a:latin typeface="Times New Roman" panose="02020603050405020304" pitchFamily="18" charset="0"/>
              </a:rPr>
              <a:t> V/m</a:t>
            </a:r>
          </a:p>
        </p:txBody>
      </p:sp>
    </p:spTree>
    <p:extLst>
      <p:ext uri="{BB962C8B-B14F-4D97-AF65-F5344CB8AC3E}">
        <p14:creationId xmlns:p14="http://schemas.microsoft.com/office/powerpoint/2010/main" val="997416116"/>
      </p:ext>
    </p:extLst>
  </p:cSld>
  <p:clrMapOvr>
    <a:masterClrMapping/>
  </p:clrMapOvr>
  <p:transition spd="med">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15">
            <a:extLst>
              <a:ext uri="{FF2B5EF4-FFF2-40B4-BE49-F238E27FC236}">
                <a16:creationId xmlns:a16="http://schemas.microsoft.com/office/drawing/2014/main" id="{3852DAD2-F84E-41CA-A20F-F248F5FFACD3}"/>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b="65407"/>
          <a:stretch>
            <a:fillRect/>
          </a:stretch>
        </p:blipFill>
        <p:spPr bwMode="auto">
          <a:xfrm>
            <a:off x="1035587" y="1916112"/>
            <a:ext cx="3907890" cy="314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F7BB3F84-77F3-4C0C-B0B3-E22FDD17F01F}"/>
              </a:ext>
            </a:extLst>
          </p:cNvPr>
          <p:cNvSpPr>
            <a:spLocks noChangeArrowheads="1"/>
          </p:cNvSpPr>
          <p:nvPr/>
        </p:nvSpPr>
        <p:spPr bwMode="auto">
          <a:xfrm>
            <a:off x="694121" y="261746"/>
            <a:ext cx="6399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4400" dirty="0" err="1">
                <a:solidFill>
                  <a:srgbClr val="0000DC"/>
                </a:solidFill>
              </a:rPr>
              <a:t>Diffusion</a:t>
            </a:r>
            <a:r>
              <a:rPr lang="cs-CZ" altLang="cs-CZ" sz="4400" dirty="0">
                <a:solidFill>
                  <a:srgbClr val="0000DC"/>
                </a:solidFill>
              </a:rPr>
              <a:t> </a:t>
            </a:r>
            <a:r>
              <a:rPr lang="cs-CZ" altLang="cs-CZ" sz="4400" dirty="0" err="1">
                <a:solidFill>
                  <a:srgbClr val="0000DC"/>
                </a:solidFill>
              </a:rPr>
              <a:t>potential</a:t>
            </a:r>
            <a:r>
              <a:rPr lang="cs-CZ" altLang="cs-CZ" sz="4400" dirty="0">
                <a:solidFill>
                  <a:srgbClr val="0000DC"/>
                </a:solidFill>
              </a:rPr>
              <a:t> DP</a:t>
            </a:r>
            <a:r>
              <a:rPr lang="en-GB" altLang="cs-CZ" sz="4400" dirty="0">
                <a:solidFill>
                  <a:srgbClr val="0000DC"/>
                </a:solidFill>
              </a:rPr>
              <a:t> (1)</a:t>
            </a:r>
          </a:p>
        </p:txBody>
      </p:sp>
      <p:sp>
        <p:nvSpPr>
          <p:cNvPr id="32772" name="Rectangle 5">
            <a:extLst>
              <a:ext uri="{FF2B5EF4-FFF2-40B4-BE49-F238E27FC236}">
                <a16:creationId xmlns:a16="http://schemas.microsoft.com/office/drawing/2014/main" id="{3A5F4428-D5D4-4555-BE72-ADBBC8CB8DDE}"/>
              </a:ext>
            </a:extLst>
          </p:cNvPr>
          <p:cNvSpPr>
            <a:spLocks noChangeArrowheads="1"/>
          </p:cNvSpPr>
          <p:nvPr/>
        </p:nvSpPr>
        <p:spPr bwMode="auto">
          <a:xfrm>
            <a:off x="1811338" y="1125539"/>
            <a:ext cx="88566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t>Caused by diffusion of charged particles</a:t>
            </a:r>
            <a:r>
              <a:rPr lang="en-GB" altLang="cs-CZ" sz="2000" dirty="0"/>
              <a:t> </a:t>
            </a:r>
            <a:r>
              <a:rPr lang="en-GB" altLang="cs-CZ" sz="2000" b="1" dirty="0"/>
              <a:t>DP in non-living systems – solutions are separated by a membrane permeable for Na</a:t>
            </a:r>
            <a:r>
              <a:rPr lang="en-GB" altLang="cs-CZ" sz="2000" b="1" baseline="30000" dirty="0"/>
              <a:t>+</a:t>
            </a:r>
            <a:r>
              <a:rPr lang="en-GB" altLang="cs-CZ" sz="2000" b="1" dirty="0"/>
              <a:t> and Cl</a:t>
            </a:r>
            <a:r>
              <a:rPr lang="en-GB" altLang="cs-CZ" sz="2000" b="1" baseline="30000" dirty="0"/>
              <a:t>-</a:t>
            </a:r>
            <a:r>
              <a:rPr lang="cs-CZ" altLang="cs-CZ" sz="2000" b="1" dirty="0"/>
              <a:t>.</a:t>
            </a:r>
            <a:endParaRPr lang="en-GB" altLang="cs-CZ" sz="2000" b="1" dirty="0"/>
          </a:p>
        </p:txBody>
      </p:sp>
      <p:sp>
        <p:nvSpPr>
          <p:cNvPr id="32773" name="Rectangle 8">
            <a:extLst>
              <a:ext uri="{FF2B5EF4-FFF2-40B4-BE49-F238E27FC236}">
                <a16:creationId xmlns:a16="http://schemas.microsoft.com/office/drawing/2014/main" id="{D7A303A1-CB3D-4149-A5DF-A613866AF931}"/>
              </a:ext>
            </a:extLst>
          </p:cNvPr>
          <p:cNvSpPr>
            <a:spLocks noChangeArrowheads="1"/>
          </p:cNvSpPr>
          <p:nvPr/>
        </p:nvSpPr>
        <p:spPr bwMode="auto">
          <a:xfrm>
            <a:off x="881350" y="5188353"/>
            <a:ext cx="434003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b="1" dirty="0"/>
              <a:t>The compartments are electroneutral,  but there is a concentration gradient </a:t>
            </a:r>
          </a:p>
          <a:p>
            <a:pPr eaLnBrk="1" hangingPunct="1">
              <a:spcBef>
                <a:spcPct val="50000"/>
              </a:spcBef>
              <a:buFontTx/>
              <a:buNone/>
            </a:pPr>
            <a:r>
              <a:rPr lang="en-GB" altLang="cs-CZ" sz="1800" b="1" dirty="0">
                <a:sym typeface="Symbol" panose="05050102010706020507" pitchFamily="18" charset="2"/>
              </a:rPr>
              <a:t> Diffusion of ions from [1] do [2]</a:t>
            </a:r>
          </a:p>
        </p:txBody>
      </p:sp>
      <p:sp>
        <p:nvSpPr>
          <p:cNvPr id="227347" name="Rectangle 19">
            <a:extLst>
              <a:ext uri="{FF2B5EF4-FFF2-40B4-BE49-F238E27FC236}">
                <a16:creationId xmlns:a16="http://schemas.microsoft.com/office/drawing/2014/main" id="{23EA6F46-D11A-433F-AF77-4CFDD09A8270}"/>
              </a:ext>
            </a:extLst>
          </p:cNvPr>
          <p:cNvSpPr>
            <a:spLocks noChangeArrowheads="1"/>
          </p:cNvSpPr>
          <p:nvPr/>
        </p:nvSpPr>
        <p:spPr bwMode="auto">
          <a:xfrm>
            <a:off x="5294063" y="5168728"/>
            <a:ext cx="659313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1" dirty="0"/>
              <a:t>Hydration envelope </a:t>
            </a:r>
            <a:r>
              <a:rPr lang="en-GB" altLang="cs-CZ" sz="1800" dirty="0"/>
              <a:t>(water molecules are bound to ions) </a:t>
            </a:r>
            <a:r>
              <a:rPr lang="en-GB" altLang="cs-CZ" sz="1800" b="1" dirty="0"/>
              <a:t>Na</a:t>
            </a:r>
            <a:r>
              <a:rPr lang="en-GB" altLang="cs-CZ" sz="1800" b="1" baseline="30000" dirty="0"/>
              <a:t>+</a:t>
            </a:r>
            <a:r>
              <a:rPr lang="en-GB" altLang="cs-CZ" sz="1800" b="1" dirty="0"/>
              <a:t> </a:t>
            </a:r>
            <a:r>
              <a:rPr lang="en-GB" altLang="cs-CZ" sz="1800" dirty="0"/>
              <a:t>(more) </a:t>
            </a:r>
            <a:r>
              <a:rPr lang="en-GB" altLang="cs-CZ" sz="1800" b="1" dirty="0"/>
              <a:t>a Cl</a:t>
            </a:r>
            <a:r>
              <a:rPr lang="en-GB" altLang="cs-CZ" sz="1800" b="1" baseline="30000" dirty="0"/>
              <a:t>-</a:t>
            </a:r>
            <a:r>
              <a:rPr lang="en-GB" altLang="cs-CZ" sz="1800" b="1" dirty="0"/>
              <a:t> </a:t>
            </a:r>
            <a:r>
              <a:rPr lang="en-GB" altLang="cs-CZ" sz="1800" dirty="0"/>
              <a:t>(less)</a:t>
            </a:r>
          </a:p>
          <a:p>
            <a:pPr eaLnBrk="1" hangingPunct="1">
              <a:spcBef>
                <a:spcPct val="0"/>
              </a:spcBef>
              <a:buFontTx/>
              <a:buNone/>
            </a:pPr>
            <a:r>
              <a:rPr lang="en-GB" altLang="cs-CZ" sz="1800" dirty="0"/>
              <a:t> </a:t>
            </a:r>
            <a:r>
              <a:rPr lang="en-GB" altLang="cs-CZ" sz="1800" b="1" dirty="0">
                <a:sym typeface="Symbol" panose="05050102010706020507" pitchFamily="18" charset="2"/>
              </a:rPr>
              <a:t> faster diffusion of </a:t>
            </a:r>
            <a:r>
              <a:rPr lang="en-GB" altLang="cs-CZ" sz="1800" b="1" dirty="0"/>
              <a:t>Cl</a:t>
            </a:r>
            <a:r>
              <a:rPr lang="en-GB" altLang="cs-CZ" sz="1800" b="1" baseline="30000" dirty="0"/>
              <a:t>-</a:t>
            </a:r>
            <a:r>
              <a:rPr lang="en-GB" altLang="cs-CZ" sz="1800" b="1" dirty="0"/>
              <a:t> against (!) concentration gradient</a:t>
            </a:r>
            <a:endParaRPr lang="en-GB" altLang="cs-CZ" sz="1800" b="1" dirty="0">
              <a:sym typeface="Symbol" panose="05050102010706020507" pitchFamily="18" charset="2"/>
            </a:endParaRPr>
          </a:p>
          <a:p>
            <a:pPr eaLnBrk="1" hangingPunct="1">
              <a:spcBef>
                <a:spcPct val="0"/>
              </a:spcBef>
              <a:buFontTx/>
              <a:buNone/>
            </a:pPr>
            <a:r>
              <a:rPr lang="en-GB" altLang="cs-CZ" sz="1800" dirty="0">
                <a:sym typeface="Symbol" panose="05050102010706020507" pitchFamily="18" charset="2"/>
              </a:rPr>
              <a:t> </a:t>
            </a:r>
            <a:r>
              <a:rPr lang="en-GB" altLang="cs-CZ" sz="1800" b="1" dirty="0">
                <a:sym typeface="Symbol" panose="05050102010706020507" pitchFamily="18" charset="2"/>
              </a:rPr>
              <a:t>Transient</a:t>
            </a:r>
            <a:r>
              <a:rPr lang="en-GB" altLang="cs-CZ" sz="1800" dirty="0">
                <a:sym typeface="Symbol" panose="05050102010706020507" pitchFamily="18" charset="2"/>
              </a:rPr>
              <a:t> voltage appears across the two compartments</a:t>
            </a:r>
            <a:r>
              <a:rPr lang="en-GB" altLang="cs-CZ" sz="2000" dirty="0">
                <a:sym typeface="Symbol" panose="05050102010706020507" pitchFamily="18" charset="2"/>
              </a:rPr>
              <a:t> </a:t>
            </a:r>
          </a:p>
          <a:p>
            <a:pPr eaLnBrk="1" hangingPunct="1">
              <a:spcBef>
                <a:spcPct val="0"/>
              </a:spcBef>
              <a:buFontTx/>
              <a:buNone/>
            </a:pPr>
            <a:r>
              <a:rPr lang="en-GB" altLang="cs-CZ" sz="2000" dirty="0">
                <a:sym typeface="Symbol" panose="05050102010706020507" pitchFamily="18" charset="2"/>
              </a:rPr>
              <a:t> Diffusion potential</a:t>
            </a:r>
          </a:p>
        </p:txBody>
      </p:sp>
      <p:pic>
        <p:nvPicPr>
          <p:cNvPr id="32775" name="Picture 22" descr="115">
            <a:extLst>
              <a:ext uri="{FF2B5EF4-FFF2-40B4-BE49-F238E27FC236}">
                <a16:creationId xmlns:a16="http://schemas.microsoft.com/office/drawing/2014/main" id="{44F3B724-D6DC-4B97-A390-16EC689615BA}"/>
              </a:ext>
            </a:extLst>
          </p:cNvPr>
          <p:cNvPicPr>
            <a:picLocks noGrp="1" noChangeAspect="1" noChangeArrowheads="1"/>
          </p:cNvPicPr>
          <p:nvPr>
            <p:ph/>
          </p:nvPr>
        </p:nvPicPr>
        <p:blipFill>
          <a:blip r:embed="rId3">
            <a:lum contrast="24000"/>
            <a:extLst>
              <a:ext uri="{28A0092B-C50C-407E-A947-70E740481C1C}">
                <a14:useLocalDpi xmlns:a14="http://schemas.microsoft.com/office/drawing/2010/main" val="0"/>
              </a:ext>
            </a:extLst>
          </a:blip>
          <a:srcRect t="35652" b="32175"/>
          <a:stretch>
            <a:fillRect/>
          </a:stretch>
        </p:blipFill>
        <p:spPr>
          <a:xfrm>
            <a:off x="5303839" y="1989139"/>
            <a:ext cx="3972363" cy="3163036"/>
          </a:xfrm>
          <a:noFill/>
        </p:spPr>
      </p:pic>
      <p:sp>
        <p:nvSpPr>
          <p:cNvPr id="32776" name="Rectangle 23">
            <a:extLst>
              <a:ext uri="{FF2B5EF4-FFF2-40B4-BE49-F238E27FC236}">
                <a16:creationId xmlns:a16="http://schemas.microsoft.com/office/drawing/2014/main" id="{24C64841-BC98-4B80-8E8A-59DF09726B0E}"/>
              </a:ext>
            </a:extLst>
          </p:cNvPr>
          <p:cNvSpPr>
            <a:spLocks noChangeArrowheads="1"/>
          </p:cNvSpPr>
          <p:nvPr/>
        </p:nvSpPr>
        <p:spPr bwMode="auto">
          <a:xfrm>
            <a:off x="10099791" y="2178568"/>
            <a:ext cx="15843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b="1" dirty="0">
                <a:sym typeface="Symbol" panose="05050102010706020507" pitchFamily="18" charset="2"/>
              </a:rPr>
              <a:t>Electric field repulses Cl</a:t>
            </a:r>
            <a:r>
              <a:rPr lang="en-GB" altLang="cs-CZ" sz="2200" b="1" baseline="30000" dirty="0">
                <a:sym typeface="Symbol" panose="05050102010706020507" pitchFamily="18" charset="2"/>
              </a:rPr>
              <a:t>-</a:t>
            </a:r>
            <a:r>
              <a:rPr lang="en-GB" altLang="cs-CZ" sz="2200" b="1" dirty="0">
                <a:sym typeface="Symbol" panose="05050102010706020507" pitchFamily="18" charset="2"/>
              </a:rPr>
              <a:t> from [2]</a:t>
            </a:r>
          </a:p>
        </p:txBody>
      </p:sp>
    </p:spTree>
    <p:extLst>
      <p:ext uri="{BB962C8B-B14F-4D97-AF65-F5344CB8AC3E}">
        <p14:creationId xmlns:p14="http://schemas.microsoft.com/office/powerpoint/2010/main" val="150949148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2000"/>
                                  </p:stCondLst>
                                  <p:childTnLst>
                                    <p:set>
                                      <p:cBhvr>
                                        <p:cTn id="6" dur="1" fill="hold">
                                          <p:stCondLst>
                                            <p:cond delay="0"/>
                                          </p:stCondLst>
                                        </p:cTn>
                                        <p:tgtEl>
                                          <p:spTgt spid="227347"/>
                                        </p:tgtEl>
                                        <p:attrNameLst>
                                          <p:attrName>style.visibility</p:attrName>
                                        </p:attrNameLst>
                                      </p:cBhvr>
                                      <p:to>
                                        <p:strVal val="visible"/>
                                      </p:to>
                                    </p:set>
                                    <p:anim calcmode="lin" valueType="num">
                                      <p:cBhvr>
                                        <p:cTn id="7" dur="500" fill="hold"/>
                                        <p:tgtEl>
                                          <p:spTgt spid="227347"/>
                                        </p:tgtEl>
                                        <p:attrNameLst>
                                          <p:attrName>ppt_w</p:attrName>
                                        </p:attrNameLst>
                                      </p:cBhvr>
                                      <p:tavLst>
                                        <p:tav tm="0">
                                          <p:val>
                                            <p:fltVal val="0"/>
                                          </p:val>
                                        </p:tav>
                                        <p:tav tm="100000">
                                          <p:val>
                                            <p:strVal val="#ppt_w"/>
                                          </p:val>
                                        </p:tav>
                                      </p:tavLst>
                                    </p:anim>
                                    <p:anim calcmode="lin" valueType="num">
                                      <p:cBhvr>
                                        <p:cTn id="8" dur="500" fill="hold"/>
                                        <p:tgtEl>
                                          <p:spTgt spid="227347"/>
                                        </p:tgtEl>
                                        <p:attrNameLst>
                                          <p:attrName>ppt_h</p:attrName>
                                        </p:attrNameLst>
                                      </p:cBhvr>
                                      <p:tavLst>
                                        <p:tav tm="0">
                                          <p:val>
                                            <p:fltVal val="0"/>
                                          </p:val>
                                        </p:tav>
                                        <p:tav tm="100000">
                                          <p:val>
                                            <p:strVal val="#ppt_h"/>
                                          </p:val>
                                        </p:tav>
                                      </p:tavLst>
                                    </p:anim>
                                    <p:animEffect transition="in" filter="fade">
                                      <p:cBhvr>
                                        <p:cTn id="9" dur="500"/>
                                        <p:tgtEl>
                                          <p:spTgt spid="22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116">
            <a:extLst>
              <a:ext uri="{FF2B5EF4-FFF2-40B4-BE49-F238E27FC236}">
                <a16:creationId xmlns:a16="http://schemas.microsoft.com/office/drawing/2014/main" id="{3B4847C9-4976-4CE2-AD8D-62E3E49B8584}"/>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b="49106"/>
          <a:stretch>
            <a:fillRect/>
          </a:stretch>
        </p:blipFill>
        <p:spPr bwMode="auto">
          <a:xfrm>
            <a:off x="1391079" y="2126256"/>
            <a:ext cx="3552398" cy="284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EB24C15C-21F9-4085-BC19-13114219BA27}"/>
              </a:ext>
            </a:extLst>
          </p:cNvPr>
          <p:cNvSpPr>
            <a:spLocks noChangeArrowheads="1"/>
          </p:cNvSpPr>
          <p:nvPr/>
        </p:nvSpPr>
        <p:spPr bwMode="auto">
          <a:xfrm>
            <a:off x="693414" y="157106"/>
            <a:ext cx="5832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4000" dirty="0">
                <a:solidFill>
                  <a:schemeClr val="tx2"/>
                </a:solidFill>
              </a:rPr>
              <a:t>Diffusion potential DP (</a:t>
            </a:r>
            <a:r>
              <a:rPr lang="cs-CZ" altLang="cs-CZ" sz="4000" dirty="0">
                <a:solidFill>
                  <a:schemeClr val="tx2"/>
                </a:solidFill>
              </a:rPr>
              <a:t>2</a:t>
            </a:r>
            <a:r>
              <a:rPr lang="en-GB" altLang="cs-CZ" sz="4000" dirty="0">
                <a:solidFill>
                  <a:schemeClr val="tx2"/>
                </a:solidFill>
              </a:rPr>
              <a:t>)</a:t>
            </a:r>
          </a:p>
        </p:txBody>
      </p:sp>
      <p:sp>
        <p:nvSpPr>
          <p:cNvPr id="34820" name="Rectangle 6">
            <a:extLst>
              <a:ext uri="{FF2B5EF4-FFF2-40B4-BE49-F238E27FC236}">
                <a16:creationId xmlns:a16="http://schemas.microsoft.com/office/drawing/2014/main" id="{E8D4B9A8-1AE9-4750-9EB6-9EC47B18E770}"/>
              </a:ext>
            </a:extLst>
          </p:cNvPr>
          <p:cNvSpPr>
            <a:spLocks noChangeArrowheads="1"/>
          </p:cNvSpPr>
          <p:nvPr/>
        </p:nvSpPr>
        <p:spPr bwMode="auto">
          <a:xfrm>
            <a:off x="1355074" y="1268414"/>
            <a:ext cx="94855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DP in living systems – the solutions are separated by a</a:t>
            </a:r>
            <a:r>
              <a:rPr lang="en-GB" altLang="cs-CZ" sz="2400" b="1" dirty="0"/>
              <a:t> selectively permeable membrane</a:t>
            </a:r>
            <a:r>
              <a:rPr lang="cs-CZ" altLang="cs-CZ" sz="2400" b="1" dirty="0"/>
              <a:t> </a:t>
            </a:r>
            <a:r>
              <a:rPr lang="cs-CZ" altLang="cs-CZ" sz="2400" b="1" dirty="0" err="1"/>
              <a:t>for</a:t>
            </a:r>
            <a:r>
              <a:rPr lang="cs-CZ" altLang="cs-CZ" sz="2400" b="1" dirty="0"/>
              <a:t> K</a:t>
            </a:r>
            <a:r>
              <a:rPr lang="cs-CZ" altLang="cs-CZ" sz="2400" b="1" baseline="30000" dirty="0"/>
              <a:t>+</a:t>
            </a:r>
            <a:r>
              <a:rPr lang="cs-CZ" altLang="cs-CZ" sz="2400" b="1" dirty="0"/>
              <a:t>, n</a:t>
            </a:r>
            <a:r>
              <a:rPr lang="en-GB" altLang="cs-CZ" sz="2400" dirty="0"/>
              <a:t>on-permeable for pro Na</a:t>
            </a:r>
            <a:r>
              <a:rPr lang="en-GB" altLang="cs-CZ" sz="2400" baseline="30000" dirty="0"/>
              <a:t>+</a:t>
            </a:r>
            <a:r>
              <a:rPr lang="en-GB" altLang="cs-CZ" sz="2400" dirty="0"/>
              <a:t> a Cl</a:t>
            </a:r>
            <a:r>
              <a:rPr lang="en-GB" altLang="cs-CZ" sz="2400" baseline="30000" dirty="0"/>
              <a:t>-</a:t>
            </a:r>
            <a:r>
              <a:rPr lang="cs-CZ" altLang="cs-CZ" sz="2400" b="1" dirty="0"/>
              <a:t>.</a:t>
            </a:r>
            <a:r>
              <a:rPr lang="en-GB" altLang="cs-CZ" sz="2400" b="1" dirty="0"/>
              <a:t> </a:t>
            </a:r>
          </a:p>
        </p:txBody>
      </p:sp>
      <p:sp>
        <p:nvSpPr>
          <p:cNvPr id="34821" name="Rectangle 7">
            <a:extLst>
              <a:ext uri="{FF2B5EF4-FFF2-40B4-BE49-F238E27FC236}">
                <a16:creationId xmlns:a16="http://schemas.microsoft.com/office/drawing/2014/main" id="{B9D7A5AB-33AF-4F56-AB68-A5C5E146AD43}"/>
              </a:ext>
            </a:extLst>
          </p:cNvPr>
          <p:cNvSpPr>
            <a:spLocks noChangeArrowheads="1"/>
          </p:cNvSpPr>
          <p:nvPr/>
        </p:nvSpPr>
        <p:spPr bwMode="auto">
          <a:xfrm>
            <a:off x="1024569" y="5229226"/>
            <a:ext cx="424275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In such a system, an equilibrium arises </a:t>
            </a:r>
            <a:r>
              <a:rPr lang="cs-CZ" altLang="cs-CZ" sz="2400" dirty="0" err="1"/>
              <a:t>if</a:t>
            </a:r>
            <a:r>
              <a:rPr lang="en-GB" altLang="cs-CZ" sz="2400" dirty="0"/>
              <a:t> there is no resulting flux of ions. </a:t>
            </a:r>
          </a:p>
        </p:txBody>
      </p:sp>
      <p:pic>
        <p:nvPicPr>
          <p:cNvPr id="233480" name="Picture 8" descr="116">
            <a:extLst>
              <a:ext uri="{FF2B5EF4-FFF2-40B4-BE49-F238E27FC236}">
                <a16:creationId xmlns:a16="http://schemas.microsoft.com/office/drawing/2014/main" id="{9DE032D5-125D-4BB8-A7B2-97EF40B1280B}"/>
              </a:ext>
            </a:extLst>
          </p:cNvPr>
          <p:cNvPicPr>
            <a:picLocks noGrp="1" noChangeAspect="1" noChangeArrowheads="1"/>
          </p:cNvPicPr>
          <p:nvPr>
            <p:ph/>
          </p:nvPr>
        </p:nvPicPr>
        <p:blipFill>
          <a:blip r:embed="rId3">
            <a:lum contrast="24000"/>
            <a:extLst>
              <a:ext uri="{28A0092B-C50C-407E-A947-70E740481C1C}">
                <a14:useLocalDpi xmlns:a14="http://schemas.microsoft.com/office/drawing/2010/main" val="0"/>
              </a:ext>
            </a:extLst>
          </a:blip>
          <a:srcRect t="53334"/>
          <a:stretch>
            <a:fillRect/>
          </a:stretch>
        </p:blipFill>
        <p:spPr>
          <a:xfrm>
            <a:off x="6456364" y="2203374"/>
            <a:ext cx="3467855" cy="2692478"/>
          </a:xfrm>
          <a:noFill/>
        </p:spPr>
      </p:pic>
      <p:sp>
        <p:nvSpPr>
          <p:cNvPr id="233482" name="Rectangle 10">
            <a:extLst>
              <a:ext uri="{FF2B5EF4-FFF2-40B4-BE49-F238E27FC236}">
                <a16:creationId xmlns:a16="http://schemas.microsoft.com/office/drawing/2014/main" id="{57EA8EAB-25D0-4C38-A2DA-07AA721F2C8C}"/>
              </a:ext>
            </a:extLst>
          </p:cNvPr>
          <p:cNvSpPr>
            <a:spLocks noChangeArrowheads="1"/>
          </p:cNvSpPr>
          <p:nvPr/>
        </p:nvSpPr>
        <p:spPr bwMode="auto">
          <a:xfrm>
            <a:off x="6469331" y="4980275"/>
            <a:ext cx="5120414"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1" dirty="0">
                <a:sym typeface="Symbol" panose="05050102010706020507" pitchFamily="18" charset="2"/>
              </a:rPr>
              <a:t> Diffusion of </a:t>
            </a:r>
            <a:r>
              <a:rPr lang="en-GB" altLang="cs-CZ" sz="1800" b="1" dirty="0"/>
              <a:t>K</a:t>
            </a:r>
            <a:r>
              <a:rPr lang="en-GB" altLang="cs-CZ" sz="1800" b="1" baseline="30000" dirty="0"/>
              <a:t>+</a:t>
            </a:r>
            <a:r>
              <a:rPr lang="en-GB" altLang="cs-CZ" sz="1800" b="1" dirty="0"/>
              <a:t> against its concentration gradient occurs until an electric gradient of the same magnitude, but of opposite direction</a:t>
            </a:r>
            <a:r>
              <a:rPr lang="en-GB" altLang="cs-CZ" sz="1800" b="1" dirty="0">
                <a:sym typeface="Symbol" panose="05050102010706020507" pitchFamily="18" charset="2"/>
              </a:rPr>
              <a:t> </a:t>
            </a:r>
            <a:r>
              <a:rPr lang="en-GB" altLang="cs-CZ" sz="1800" b="1" dirty="0"/>
              <a:t>arises </a:t>
            </a:r>
            <a:endParaRPr lang="en-GB" altLang="cs-CZ" sz="1800" b="1" dirty="0">
              <a:sym typeface="Symbol" panose="05050102010706020507" pitchFamily="18" charset="2"/>
            </a:endParaRPr>
          </a:p>
          <a:p>
            <a:pPr eaLnBrk="1" hangingPunct="1">
              <a:spcBef>
                <a:spcPct val="0"/>
              </a:spcBef>
              <a:buFontTx/>
              <a:buNone/>
            </a:pPr>
            <a:r>
              <a:rPr lang="en-GB" altLang="cs-CZ" sz="1800" b="1" dirty="0">
                <a:sym typeface="Symbol" panose="05050102010706020507" pitchFamily="18" charset="2"/>
              </a:rPr>
              <a:t> An equilibrium potential emerges – resulting diffusion flux is equal to zero</a:t>
            </a:r>
          </a:p>
        </p:txBody>
      </p:sp>
      <p:sp>
        <p:nvSpPr>
          <p:cNvPr id="34824" name="Line 11">
            <a:extLst>
              <a:ext uri="{FF2B5EF4-FFF2-40B4-BE49-F238E27FC236}">
                <a16:creationId xmlns:a16="http://schemas.microsoft.com/office/drawing/2014/main" id="{66ED9876-EDF0-4AAB-AF27-AB2047AB9170}"/>
              </a:ext>
            </a:extLst>
          </p:cNvPr>
          <p:cNvSpPr>
            <a:spLocks noChangeShapeType="1"/>
          </p:cNvSpPr>
          <p:nvPr/>
        </p:nvSpPr>
        <p:spPr bwMode="auto">
          <a:xfrm>
            <a:off x="5375276" y="3644900"/>
            <a:ext cx="504825" cy="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square">
            <a:spAutoFit/>
          </a:bodyPr>
          <a:lstStyle/>
          <a:p>
            <a:endParaRPr lang="cs-CZ" sz="1400"/>
          </a:p>
        </p:txBody>
      </p:sp>
    </p:spTree>
    <p:extLst>
      <p:ext uri="{BB962C8B-B14F-4D97-AF65-F5344CB8AC3E}">
        <p14:creationId xmlns:p14="http://schemas.microsoft.com/office/powerpoint/2010/main" val="1080944510"/>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2000"/>
                                  </p:stCondLst>
                                  <p:childTnLst>
                                    <p:set>
                                      <p:cBhvr>
                                        <p:cTn id="6" dur="1" fill="hold">
                                          <p:stCondLst>
                                            <p:cond delay="0"/>
                                          </p:stCondLst>
                                        </p:cTn>
                                        <p:tgtEl>
                                          <p:spTgt spid="233480"/>
                                        </p:tgtEl>
                                        <p:attrNameLst>
                                          <p:attrName>style.visibility</p:attrName>
                                        </p:attrNameLst>
                                      </p:cBhvr>
                                      <p:to>
                                        <p:strVal val="visible"/>
                                      </p:to>
                                    </p:set>
                                    <p:anim calcmode="lin" valueType="num">
                                      <p:cBhvr>
                                        <p:cTn id="7" dur="500" fill="hold"/>
                                        <p:tgtEl>
                                          <p:spTgt spid="233480"/>
                                        </p:tgtEl>
                                        <p:attrNameLst>
                                          <p:attrName>ppt_w</p:attrName>
                                        </p:attrNameLst>
                                      </p:cBhvr>
                                      <p:tavLst>
                                        <p:tav tm="0">
                                          <p:val>
                                            <p:fltVal val="0"/>
                                          </p:val>
                                        </p:tav>
                                        <p:tav tm="100000">
                                          <p:val>
                                            <p:strVal val="#ppt_w"/>
                                          </p:val>
                                        </p:tav>
                                      </p:tavLst>
                                    </p:anim>
                                    <p:anim calcmode="lin" valueType="num">
                                      <p:cBhvr>
                                        <p:cTn id="8" dur="500" fill="hold"/>
                                        <p:tgtEl>
                                          <p:spTgt spid="233480"/>
                                        </p:tgtEl>
                                        <p:attrNameLst>
                                          <p:attrName>ppt_h</p:attrName>
                                        </p:attrNameLst>
                                      </p:cBhvr>
                                      <p:tavLst>
                                        <p:tav tm="0">
                                          <p:val>
                                            <p:fltVal val="0"/>
                                          </p:val>
                                        </p:tav>
                                        <p:tav tm="100000">
                                          <p:val>
                                            <p:strVal val="#ppt_h"/>
                                          </p:val>
                                        </p:tav>
                                      </p:tavLst>
                                    </p:anim>
                                    <p:animEffect transition="in" filter="fade">
                                      <p:cBhvr>
                                        <p:cTn id="9" dur="500"/>
                                        <p:tgtEl>
                                          <p:spTgt spid="233480"/>
                                        </p:tgtEl>
                                      </p:cBhvr>
                                    </p:animEffect>
                                  </p:childTnLst>
                                </p:cTn>
                              </p:par>
                              <p:par>
                                <p:cTn id="10" presetID="53" presetClass="entr" presetSubtype="0" fill="hold" grpId="0" nodeType="withEffect">
                                  <p:stCondLst>
                                    <p:cond delay="2000"/>
                                  </p:stCondLst>
                                  <p:childTnLst>
                                    <p:set>
                                      <p:cBhvr>
                                        <p:cTn id="11" dur="1" fill="hold">
                                          <p:stCondLst>
                                            <p:cond delay="0"/>
                                          </p:stCondLst>
                                        </p:cTn>
                                        <p:tgtEl>
                                          <p:spTgt spid="233482"/>
                                        </p:tgtEl>
                                        <p:attrNameLst>
                                          <p:attrName>style.visibility</p:attrName>
                                        </p:attrNameLst>
                                      </p:cBhvr>
                                      <p:to>
                                        <p:strVal val="visible"/>
                                      </p:to>
                                    </p:set>
                                    <p:anim calcmode="lin" valueType="num">
                                      <p:cBhvr>
                                        <p:cTn id="12" dur="500" fill="hold"/>
                                        <p:tgtEl>
                                          <p:spTgt spid="233482"/>
                                        </p:tgtEl>
                                        <p:attrNameLst>
                                          <p:attrName>ppt_w</p:attrName>
                                        </p:attrNameLst>
                                      </p:cBhvr>
                                      <p:tavLst>
                                        <p:tav tm="0">
                                          <p:val>
                                            <p:fltVal val="0"/>
                                          </p:val>
                                        </p:tav>
                                        <p:tav tm="100000">
                                          <p:val>
                                            <p:strVal val="#ppt_w"/>
                                          </p:val>
                                        </p:tav>
                                      </p:tavLst>
                                    </p:anim>
                                    <p:anim calcmode="lin" valueType="num">
                                      <p:cBhvr>
                                        <p:cTn id="13" dur="500" fill="hold"/>
                                        <p:tgtEl>
                                          <p:spTgt spid="233482"/>
                                        </p:tgtEl>
                                        <p:attrNameLst>
                                          <p:attrName>ppt_h</p:attrName>
                                        </p:attrNameLst>
                                      </p:cBhvr>
                                      <p:tavLst>
                                        <p:tav tm="0">
                                          <p:val>
                                            <p:fltVal val="0"/>
                                          </p:val>
                                        </p:tav>
                                        <p:tav tm="100000">
                                          <p:val>
                                            <p:strVal val="#ppt_h"/>
                                          </p:val>
                                        </p:tav>
                                      </p:tavLst>
                                    </p:anim>
                                    <p:animEffect transition="in" filter="fade">
                                      <p:cBhvr>
                                        <p:cTn id="14" dur="500"/>
                                        <p:tgtEl>
                                          <p:spTgt spid="233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8BE982A-556A-424B-B277-5231F3CEBD05}"/>
              </a:ext>
            </a:extLst>
          </p:cNvPr>
          <p:cNvSpPr>
            <a:spLocks noChangeArrowheads="1"/>
          </p:cNvSpPr>
          <p:nvPr/>
        </p:nvSpPr>
        <p:spPr bwMode="auto">
          <a:xfrm>
            <a:off x="1633250" y="3505200"/>
            <a:ext cx="4572000" cy="33528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36867" name="Line 3">
            <a:extLst>
              <a:ext uri="{FF2B5EF4-FFF2-40B4-BE49-F238E27FC236}">
                <a16:creationId xmlns:a16="http://schemas.microsoft.com/office/drawing/2014/main" id="{A4092108-71D0-4EF9-9A9B-F6383891F9BB}"/>
              </a:ext>
            </a:extLst>
          </p:cNvPr>
          <p:cNvSpPr>
            <a:spLocks noChangeShapeType="1"/>
          </p:cNvSpPr>
          <p:nvPr/>
        </p:nvSpPr>
        <p:spPr bwMode="auto">
          <a:xfrm>
            <a:off x="3886200" y="3429000"/>
            <a:ext cx="0" cy="33528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39620" name="Rectangle 4">
            <a:extLst>
              <a:ext uri="{FF2B5EF4-FFF2-40B4-BE49-F238E27FC236}">
                <a16:creationId xmlns:a16="http://schemas.microsoft.com/office/drawing/2014/main" id="{6BDCF538-3596-4B84-969B-77226C310FD0}"/>
              </a:ext>
            </a:extLst>
          </p:cNvPr>
          <p:cNvSpPr>
            <a:spLocks noChangeArrowheads="1"/>
          </p:cNvSpPr>
          <p:nvPr/>
        </p:nvSpPr>
        <p:spPr bwMode="auto">
          <a:xfrm>
            <a:off x="2982914" y="2971801"/>
            <a:ext cx="1741487" cy="461963"/>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GB" sz="2400" b="1" dirty="0" err="1">
                <a:latin typeface="+mj-lt"/>
              </a:rPr>
              <a:t>membr</a:t>
            </a:r>
            <a:r>
              <a:rPr lang="cs-CZ" sz="2400" b="1" dirty="0">
                <a:latin typeface="+mj-lt"/>
              </a:rPr>
              <a:t>a</a:t>
            </a:r>
            <a:r>
              <a:rPr lang="en-GB" sz="2400" b="1" dirty="0">
                <a:latin typeface="+mj-lt"/>
              </a:rPr>
              <a:t>n</a:t>
            </a:r>
            <a:r>
              <a:rPr lang="cs-CZ" sz="2400" b="1" dirty="0">
                <a:latin typeface="+mj-lt"/>
              </a:rPr>
              <a:t>e</a:t>
            </a:r>
            <a:endParaRPr lang="en-GB" sz="2400" b="1" dirty="0">
              <a:latin typeface="+mj-lt"/>
            </a:endParaRPr>
          </a:p>
        </p:txBody>
      </p:sp>
      <p:sp>
        <p:nvSpPr>
          <p:cNvPr id="36869" name="Rectangle 5">
            <a:extLst>
              <a:ext uri="{FF2B5EF4-FFF2-40B4-BE49-F238E27FC236}">
                <a16:creationId xmlns:a16="http://schemas.microsoft.com/office/drawing/2014/main" id="{EE337D4F-FDDC-4854-BF35-2D400E5DF825}"/>
              </a:ext>
            </a:extLst>
          </p:cNvPr>
          <p:cNvSpPr>
            <a:spLocks noChangeArrowheads="1"/>
          </p:cNvSpPr>
          <p:nvPr/>
        </p:nvSpPr>
        <p:spPr bwMode="auto">
          <a:xfrm>
            <a:off x="1774825" y="3644901"/>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36870" name="Rectangle 6">
            <a:extLst>
              <a:ext uri="{FF2B5EF4-FFF2-40B4-BE49-F238E27FC236}">
                <a16:creationId xmlns:a16="http://schemas.microsoft.com/office/drawing/2014/main" id="{77E56443-3BE8-4960-8454-41E9DABF58B6}"/>
              </a:ext>
            </a:extLst>
          </p:cNvPr>
          <p:cNvSpPr>
            <a:spLocks noChangeArrowheads="1"/>
          </p:cNvSpPr>
          <p:nvPr/>
        </p:nvSpPr>
        <p:spPr bwMode="auto">
          <a:xfrm>
            <a:off x="4343401" y="4797426"/>
            <a:ext cx="1204913" cy="36671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Times New Roman" panose="02020603050405020304" pitchFamily="18" charset="0"/>
              </a:rPr>
              <a:t>a</a:t>
            </a:r>
            <a:r>
              <a:rPr lang="en-GB" altLang="cs-CZ" sz="1800" b="1">
                <a:latin typeface="Times New Roman" panose="02020603050405020304" pitchFamily="18" charset="0"/>
              </a:rPr>
              <a:t>ni</a:t>
            </a:r>
            <a:r>
              <a:rPr lang="cs-CZ" altLang="cs-CZ" sz="1800" b="1">
                <a:latin typeface="Times New Roman" panose="02020603050405020304" pitchFamily="18" charset="0"/>
              </a:rPr>
              <a:t>ons</a:t>
            </a:r>
            <a:r>
              <a:rPr lang="en-GB" altLang="cs-CZ" sz="1800" b="1">
                <a:latin typeface="Times New Roman" panose="02020603050405020304" pitchFamily="18" charset="0"/>
              </a:rPr>
              <a:t> c</a:t>
            </a:r>
            <a:r>
              <a:rPr lang="en-GB" altLang="cs-CZ" sz="1800" b="1" baseline="-25000">
                <a:latin typeface="Times New Roman" panose="02020603050405020304" pitchFamily="18" charset="0"/>
              </a:rPr>
              <a:t>A</a:t>
            </a:r>
            <a:r>
              <a:rPr lang="en-GB" altLang="cs-CZ" sz="1800" b="1" baseline="30000">
                <a:latin typeface="Times New Roman" panose="02020603050405020304" pitchFamily="18" charset="0"/>
              </a:rPr>
              <a:t>II</a:t>
            </a:r>
            <a:endParaRPr lang="en-GB" altLang="cs-CZ" sz="1800" b="1" baseline="30000">
              <a:solidFill>
                <a:srgbClr val="CC0000"/>
              </a:solidFill>
              <a:latin typeface="Times New Roman" panose="02020603050405020304" pitchFamily="18" charset="0"/>
            </a:endParaRPr>
          </a:p>
        </p:txBody>
      </p:sp>
      <p:sp>
        <p:nvSpPr>
          <p:cNvPr id="36871" name="Rectangle 7">
            <a:extLst>
              <a:ext uri="{FF2B5EF4-FFF2-40B4-BE49-F238E27FC236}">
                <a16:creationId xmlns:a16="http://schemas.microsoft.com/office/drawing/2014/main" id="{9E824875-0EA2-47BD-B1CC-66AC8F347811}"/>
              </a:ext>
            </a:extLst>
          </p:cNvPr>
          <p:cNvSpPr>
            <a:spLocks noChangeArrowheads="1"/>
          </p:cNvSpPr>
          <p:nvPr/>
        </p:nvSpPr>
        <p:spPr bwMode="auto">
          <a:xfrm>
            <a:off x="1752600" y="4724400"/>
            <a:ext cx="182245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36872" name="Line 8">
            <a:extLst>
              <a:ext uri="{FF2B5EF4-FFF2-40B4-BE49-F238E27FC236}">
                <a16:creationId xmlns:a16="http://schemas.microsoft.com/office/drawing/2014/main" id="{D3977EFA-8B08-4C92-8859-51102AE85043}"/>
              </a:ext>
            </a:extLst>
          </p:cNvPr>
          <p:cNvSpPr>
            <a:spLocks noChangeShapeType="1"/>
          </p:cNvSpPr>
          <p:nvPr/>
        </p:nvSpPr>
        <p:spPr bwMode="auto">
          <a:xfrm>
            <a:off x="3429000" y="5181600"/>
            <a:ext cx="8382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36873" name="Rectangle 9">
            <a:extLst>
              <a:ext uri="{FF2B5EF4-FFF2-40B4-BE49-F238E27FC236}">
                <a16:creationId xmlns:a16="http://schemas.microsoft.com/office/drawing/2014/main" id="{8BCD80A9-1430-4786-B23E-94066A8E4FBC}"/>
              </a:ext>
            </a:extLst>
          </p:cNvPr>
          <p:cNvSpPr>
            <a:spLocks noChangeArrowheads="1"/>
          </p:cNvSpPr>
          <p:nvPr/>
        </p:nvSpPr>
        <p:spPr bwMode="auto">
          <a:xfrm>
            <a:off x="3707406" y="161200"/>
            <a:ext cx="75612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3600" b="1" dirty="0">
                <a:solidFill>
                  <a:schemeClr val="accent1"/>
                </a:solidFill>
              </a:rPr>
              <a:t>A simple example</a:t>
            </a:r>
            <a:r>
              <a:rPr lang="cs-CZ" altLang="cs-CZ" sz="3600" b="1" dirty="0">
                <a:solidFill>
                  <a:schemeClr val="accent1"/>
                </a:solidFill>
              </a:rPr>
              <a:t> </a:t>
            </a:r>
            <a:r>
              <a:rPr lang="en-GB" altLang="cs-CZ" sz="3600" b="1" dirty="0">
                <a:solidFill>
                  <a:schemeClr val="accent1"/>
                </a:solidFill>
              </a:rPr>
              <a:t> of a membrane equilibrium (1)</a:t>
            </a:r>
            <a:endParaRPr lang="cs-CZ" altLang="cs-CZ" sz="3600" b="1" dirty="0">
              <a:solidFill>
                <a:schemeClr val="accent1"/>
              </a:solidFill>
            </a:endParaRPr>
          </a:p>
        </p:txBody>
      </p:sp>
      <p:sp>
        <p:nvSpPr>
          <p:cNvPr id="36874" name="Rectangle 10">
            <a:extLst>
              <a:ext uri="{FF2B5EF4-FFF2-40B4-BE49-F238E27FC236}">
                <a16:creationId xmlns:a16="http://schemas.microsoft.com/office/drawing/2014/main" id="{07B88CC1-35CA-4AE4-827B-9C134B98CAAA}"/>
              </a:ext>
            </a:extLst>
          </p:cNvPr>
          <p:cNvSpPr>
            <a:spLocks noChangeArrowheads="1"/>
          </p:cNvSpPr>
          <p:nvPr/>
        </p:nvSpPr>
        <p:spPr bwMode="auto">
          <a:xfrm>
            <a:off x="4038600" y="35782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dirty="0" err="1">
                <a:solidFill>
                  <a:srgbClr val="3333CC"/>
                </a:solidFill>
                <a:latin typeface="Times New Roman" panose="02020603050405020304" pitchFamily="18" charset="0"/>
              </a:rPr>
              <a:t>Ele</a:t>
            </a:r>
            <a:r>
              <a:rPr lang="cs-CZ" altLang="cs-CZ" sz="2400" b="1" dirty="0">
                <a:solidFill>
                  <a:srgbClr val="3333CC"/>
                </a:solidFill>
                <a:latin typeface="Times New Roman" panose="02020603050405020304" pitchFamily="18" charset="0"/>
              </a:rPr>
              <a:t>c</a:t>
            </a:r>
            <a:r>
              <a:rPr lang="en-GB" altLang="cs-CZ" sz="2400" b="1" dirty="0" err="1">
                <a:solidFill>
                  <a:srgbClr val="3333CC"/>
                </a:solidFill>
                <a:latin typeface="Times New Roman" panose="02020603050405020304" pitchFamily="18" charset="0"/>
              </a:rPr>
              <a:t>trolyt</a:t>
            </a:r>
            <a:r>
              <a:rPr lang="cs-CZ" altLang="cs-CZ" sz="2400" b="1" dirty="0">
                <a:solidFill>
                  <a:srgbClr val="3333CC"/>
                </a:solidFill>
                <a:latin typeface="Times New Roman" panose="02020603050405020304" pitchFamily="18" charset="0"/>
              </a:rPr>
              <a:t>e</a:t>
            </a:r>
            <a:r>
              <a:rPr lang="en-GB" altLang="cs-CZ" sz="2400" b="1" dirty="0">
                <a:solidFill>
                  <a:srgbClr val="3333CC"/>
                </a:solidFill>
                <a:latin typeface="Times New Roman" panose="02020603050405020304" pitchFamily="18" charset="0"/>
              </a:rPr>
              <a:t> II</a:t>
            </a:r>
          </a:p>
        </p:txBody>
      </p:sp>
      <p:sp>
        <p:nvSpPr>
          <p:cNvPr id="36875" name="Rectangle 11">
            <a:extLst>
              <a:ext uri="{FF2B5EF4-FFF2-40B4-BE49-F238E27FC236}">
                <a16:creationId xmlns:a16="http://schemas.microsoft.com/office/drawing/2014/main" id="{B5B76A03-70C9-4E58-A702-DA77F32DAD33}"/>
              </a:ext>
            </a:extLst>
          </p:cNvPr>
          <p:cNvSpPr>
            <a:spLocks noChangeArrowheads="1"/>
          </p:cNvSpPr>
          <p:nvPr/>
        </p:nvSpPr>
        <p:spPr bwMode="auto">
          <a:xfrm>
            <a:off x="4268788" y="5867400"/>
            <a:ext cx="1827212"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solidFill>
                  <a:srgbClr val="CC0000"/>
                </a:solidFill>
                <a:latin typeface="Times New Roman" panose="02020603050405020304" pitchFamily="18" charset="0"/>
              </a:rPr>
              <a:t>c</a:t>
            </a:r>
            <a:r>
              <a:rPr lang="en-GB" altLang="cs-CZ" sz="1800" b="1">
                <a:solidFill>
                  <a:srgbClr val="CC0000"/>
                </a:solidFill>
                <a:latin typeface="Times New Roman" panose="02020603050405020304" pitchFamily="18" charset="0"/>
              </a:rPr>
              <a:t>ati</a:t>
            </a:r>
            <a:r>
              <a:rPr lang="cs-CZ" altLang="cs-CZ" sz="1800" b="1">
                <a:solidFill>
                  <a:srgbClr val="CC0000"/>
                </a:solidFill>
                <a:latin typeface="Times New Roman" panose="02020603050405020304" pitchFamily="18" charset="0"/>
              </a:rPr>
              <a:t>ons</a:t>
            </a:r>
            <a:r>
              <a:rPr lang="en-GB" altLang="cs-CZ" sz="1800" b="1">
                <a:solidFill>
                  <a:srgbClr val="CC0000"/>
                </a:solidFill>
                <a:latin typeface="Times New Roman" panose="02020603050405020304" pitchFamily="18" charset="0"/>
              </a:rPr>
              <a:t> c</a:t>
            </a:r>
            <a:r>
              <a:rPr lang="cs-CZ" altLang="cs-CZ" sz="1800" b="1" baseline="-25000">
                <a:solidFill>
                  <a:srgbClr val="CC0000"/>
                </a:solidFill>
                <a:latin typeface="Times New Roman" panose="02020603050405020304" pitchFamily="18" charset="0"/>
              </a:rPr>
              <a:t>C</a:t>
            </a:r>
            <a:r>
              <a:rPr lang="en-GB" altLang="cs-CZ" sz="1800" b="1" baseline="30000">
                <a:solidFill>
                  <a:srgbClr val="CC0000"/>
                </a:solidFill>
                <a:latin typeface="Times New Roman" panose="02020603050405020304" pitchFamily="18" charset="0"/>
              </a:rPr>
              <a:t>II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36876" name="Rectangle 12">
            <a:extLst>
              <a:ext uri="{FF2B5EF4-FFF2-40B4-BE49-F238E27FC236}">
                <a16:creationId xmlns:a16="http://schemas.microsoft.com/office/drawing/2014/main" id="{88F08BE0-91B3-4B87-8BE0-63138A0C418F}"/>
              </a:ext>
            </a:extLst>
          </p:cNvPr>
          <p:cNvSpPr>
            <a:spLocks noChangeArrowheads="1"/>
          </p:cNvSpPr>
          <p:nvPr/>
        </p:nvSpPr>
        <p:spPr bwMode="auto">
          <a:xfrm>
            <a:off x="19812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36877" name="Rectangle 13">
            <a:extLst>
              <a:ext uri="{FF2B5EF4-FFF2-40B4-BE49-F238E27FC236}">
                <a16:creationId xmlns:a16="http://schemas.microsoft.com/office/drawing/2014/main" id="{130F5893-1B03-4414-AEDB-4209E29CA39D}"/>
              </a:ext>
            </a:extLst>
          </p:cNvPr>
          <p:cNvSpPr>
            <a:spLocks noChangeArrowheads="1"/>
          </p:cNvSpPr>
          <p:nvPr/>
        </p:nvSpPr>
        <p:spPr bwMode="auto">
          <a:xfrm>
            <a:off x="749147" y="1781769"/>
            <a:ext cx="995869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The same electrolyte is on both sides of the membrane but of different concentrations (</a:t>
            </a:r>
            <a:r>
              <a:rPr lang="en-GB" altLang="cs-CZ" sz="2400" dirty="0" err="1"/>
              <a:t>c</a:t>
            </a:r>
            <a:r>
              <a:rPr lang="en-GB" altLang="cs-CZ" sz="2400" baseline="-25000" dirty="0" err="1"/>
              <a:t>I</a:t>
            </a:r>
            <a:r>
              <a:rPr lang="en-GB" altLang="cs-CZ" sz="2400" baseline="-25000" dirty="0"/>
              <a:t> </a:t>
            </a:r>
            <a:r>
              <a:rPr lang="en-GB" altLang="cs-CZ" sz="2400" dirty="0"/>
              <a:t>&gt; </a:t>
            </a:r>
            <a:r>
              <a:rPr lang="en-GB" altLang="cs-CZ" sz="2400" dirty="0" err="1"/>
              <a:t>c</a:t>
            </a:r>
            <a:r>
              <a:rPr lang="en-GB" altLang="cs-CZ" sz="2400" baseline="-25000" dirty="0" err="1"/>
              <a:t>II</a:t>
            </a:r>
            <a:r>
              <a:rPr lang="en-GB" altLang="cs-CZ" sz="2400" dirty="0"/>
              <a:t>),</a:t>
            </a:r>
            <a:r>
              <a:rPr lang="en-GB" altLang="cs-CZ" sz="2400" b="1" dirty="0"/>
              <a:t> the membrane is permeable only for cations</a:t>
            </a:r>
          </a:p>
        </p:txBody>
      </p:sp>
      <p:sp>
        <p:nvSpPr>
          <p:cNvPr id="36878" name="Rectangle 14">
            <a:extLst>
              <a:ext uri="{FF2B5EF4-FFF2-40B4-BE49-F238E27FC236}">
                <a16:creationId xmlns:a16="http://schemas.microsoft.com/office/drawing/2014/main" id="{3CB8030E-C8B2-4902-8DB8-73A1B85F62AC}"/>
              </a:ext>
            </a:extLst>
          </p:cNvPr>
          <p:cNvSpPr>
            <a:spLocks noChangeArrowheads="1"/>
          </p:cNvSpPr>
          <p:nvPr/>
        </p:nvSpPr>
        <p:spPr bwMode="auto">
          <a:xfrm>
            <a:off x="7052631" y="3575414"/>
            <a:ext cx="441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7825" indent="-3778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dirty="0"/>
              <a:t>Result:</a:t>
            </a:r>
          </a:p>
          <a:p>
            <a:pPr eaLnBrk="1" hangingPunct="1">
              <a:spcBef>
                <a:spcPct val="0"/>
              </a:spcBef>
              <a:buFontTx/>
              <a:buNone/>
            </a:pPr>
            <a:r>
              <a:rPr lang="en-GB" altLang="cs-CZ" sz="2400" b="1" dirty="0"/>
              <a:t>Electric double layer </a:t>
            </a:r>
            <a:r>
              <a:rPr lang="en-GB" altLang="cs-CZ" sz="2400" dirty="0"/>
              <a:t>is formed on the membrane</a:t>
            </a:r>
            <a:endParaRPr lang="en-GB" altLang="cs-CZ" sz="2400" b="1" dirty="0"/>
          </a:p>
          <a:p>
            <a:pPr eaLnBrk="1" hangingPunct="1">
              <a:spcBef>
                <a:spcPct val="0"/>
              </a:spcBef>
              <a:buFontTx/>
              <a:buNone/>
            </a:pPr>
            <a:r>
              <a:rPr lang="en-GB" altLang="cs-CZ" sz="2400" b="1" dirty="0"/>
              <a:t>layer 1: anions stopped in space I</a:t>
            </a:r>
          </a:p>
          <a:p>
            <a:pPr eaLnBrk="1" hangingPunct="1">
              <a:spcBef>
                <a:spcPct val="0"/>
              </a:spcBef>
              <a:buFontTx/>
              <a:buNone/>
            </a:pPr>
            <a:r>
              <a:rPr lang="en-GB" altLang="cs-CZ" sz="2400" b="1" dirty="0"/>
              <a:t>layer 2:  cations attracted to the anions (II)  </a:t>
            </a:r>
          </a:p>
          <a:p>
            <a:pPr eaLnBrk="1" hangingPunct="1">
              <a:spcBef>
                <a:spcPct val="0"/>
              </a:spcBef>
              <a:buFontTx/>
              <a:buNone/>
            </a:pPr>
            <a:endParaRPr lang="cs-CZ" altLang="cs-CZ" sz="2400" b="1" dirty="0">
              <a:solidFill>
                <a:srgbClr val="FFFFCC"/>
              </a:solidFill>
            </a:endParaRPr>
          </a:p>
        </p:txBody>
      </p:sp>
    </p:spTree>
    <p:extLst>
      <p:ext uri="{BB962C8B-B14F-4D97-AF65-F5344CB8AC3E}">
        <p14:creationId xmlns:p14="http://schemas.microsoft.com/office/powerpoint/2010/main" val="2566264505"/>
      </p:ext>
    </p:extLst>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BEEE27D-7B79-453F-B37E-54622AC137BA}"/>
              </a:ext>
            </a:extLst>
          </p:cNvPr>
          <p:cNvSpPr>
            <a:spLocks noChangeArrowheads="1"/>
          </p:cNvSpPr>
          <p:nvPr/>
        </p:nvSpPr>
        <p:spPr bwMode="auto">
          <a:xfrm>
            <a:off x="1600200" y="3429000"/>
            <a:ext cx="4572000" cy="33528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38915" name="Line 3">
            <a:extLst>
              <a:ext uri="{FF2B5EF4-FFF2-40B4-BE49-F238E27FC236}">
                <a16:creationId xmlns:a16="http://schemas.microsoft.com/office/drawing/2014/main" id="{B1595EAD-1234-4663-A971-6027204CD9D1}"/>
              </a:ext>
            </a:extLst>
          </p:cNvPr>
          <p:cNvSpPr>
            <a:spLocks noChangeShapeType="1"/>
          </p:cNvSpPr>
          <p:nvPr/>
        </p:nvSpPr>
        <p:spPr bwMode="auto">
          <a:xfrm>
            <a:off x="3886200" y="3429000"/>
            <a:ext cx="0" cy="33528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41668" name="Rectangle 4">
            <a:extLst>
              <a:ext uri="{FF2B5EF4-FFF2-40B4-BE49-F238E27FC236}">
                <a16:creationId xmlns:a16="http://schemas.microsoft.com/office/drawing/2014/main" id="{9BC61E03-281D-4300-BA35-222CE10E022D}"/>
              </a:ext>
            </a:extLst>
          </p:cNvPr>
          <p:cNvSpPr>
            <a:spLocks noChangeArrowheads="1"/>
          </p:cNvSpPr>
          <p:nvPr/>
        </p:nvSpPr>
        <p:spPr bwMode="auto">
          <a:xfrm>
            <a:off x="2982914" y="2971801"/>
            <a:ext cx="1741487" cy="461963"/>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GB" sz="2400" b="1" dirty="0" err="1">
                <a:latin typeface="+mj-lt"/>
              </a:rPr>
              <a:t>membr</a:t>
            </a:r>
            <a:r>
              <a:rPr lang="cs-CZ" sz="2400" b="1" dirty="0">
                <a:latin typeface="+mj-lt"/>
              </a:rPr>
              <a:t>a</a:t>
            </a:r>
            <a:r>
              <a:rPr lang="en-GB" sz="2400" b="1" dirty="0">
                <a:latin typeface="+mj-lt"/>
              </a:rPr>
              <a:t>n</a:t>
            </a:r>
            <a:r>
              <a:rPr lang="cs-CZ" sz="2400" b="1" dirty="0">
                <a:latin typeface="+mj-lt"/>
              </a:rPr>
              <a:t>e</a:t>
            </a:r>
            <a:endParaRPr lang="en-GB" sz="2400" b="1" dirty="0">
              <a:latin typeface="+mj-lt"/>
            </a:endParaRPr>
          </a:p>
        </p:txBody>
      </p:sp>
      <p:sp>
        <p:nvSpPr>
          <p:cNvPr id="38917" name="Rectangle 5">
            <a:extLst>
              <a:ext uri="{FF2B5EF4-FFF2-40B4-BE49-F238E27FC236}">
                <a16:creationId xmlns:a16="http://schemas.microsoft.com/office/drawing/2014/main" id="{53F344AE-8628-4DB7-8EEE-A643962C8338}"/>
              </a:ext>
            </a:extLst>
          </p:cNvPr>
          <p:cNvSpPr>
            <a:spLocks noChangeArrowheads="1"/>
          </p:cNvSpPr>
          <p:nvPr/>
        </p:nvSpPr>
        <p:spPr bwMode="auto">
          <a:xfrm>
            <a:off x="1828800" y="3581401"/>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38918" name="Rectangle 6">
            <a:extLst>
              <a:ext uri="{FF2B5EF4-FFF2-40B4-BE49-F238E27FC236}">
                <a16:creationId xmlns:a16="http://schemas.microsoft.com/office/drawing/2014/main" id="{959AB0B2-C337-48B2-AB54-1EA13B775A81}"/>
              </a:ext>
            </a:extLst>
          </p:cNvPr>
          <p:cNvSpPr>
            <a:spLocks noChangeArrowheads="1"/>
          </p:cNvSpPr>
          <p:nvPr/>
        </p:nvSpPr>
        <p:spPr bwMode="auto">
          <a:xfrm>
            <a:off x="4343401" y="4797426"/>
            <a:ext cx="1204913" cy="36671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Times New Roman" panose="02020603050405020304" pitchFamily="18" charset="0"/>
              </a:rPr>
              <a:t>a</a:t>
            </a:r>
            <a:r>
              <a:rPr lang="en-GB" altLang="cs-CZ" sz="1800" b="1">
                <a:latin typeface="Times New Roman" panose="02020603050405020304" pitchFamily="18" charset="0"/>
              </a:rPr>
              <a:t>ni</a:t>
            </a:r>
            <a:r>
              <a:rPr lang="cs-CZ" altLang="cs-CZ" sz="1800" b="1">
                <a:latin typeface="Times New Roman" panose="02020603050405020304" pitchFamily="18" charset="0"/>
              </a:rPr>
              <a:t>ons</a:t>
            </a:r>
            <a:r>
              <a:rPr lang="en-GB" altLang="cs-CZ" sz="1800" b="1">
                <a:latin typeface="Times New Roman" panose="02020603050405020304" pitchFamily="18" charset="0"/>
              </a:rPr>
              <a:t> c</a:t>
            </a:r>
            <a:r>
              <a:rPr lang="en-GB" altLang="cs-CZ" sz="1800" b="1" baseline="-25000">
                <a:latin typeface="Times New Roman" panose="02020603050405020304" pitchFamily="18" charset="0"/>
              </a:rPr>
              <a:t>A</a:t>
            </a:r>
            <a:r>
              <a:rPr lang="en-GB" altLang="cs-CZ" sz="1800" b="1" baseline="30000">
                <a:latin typeface="Times New Roman" panose="02020603050405020304" pitchFamily="18" charset="0"/>
              </a:rPr>
              <a:t>II</a:t>
            </a:r>
            <a:endParaRPr lang="en-GB" altLang="cs-CZ" sz="1800" b="1" baseline="30000">
              <a:solidFill>
                <a:srgbClr val="CC0000"/>
              </a:solidFill>
              <a:latin typeface="Times New Roman" panose="02020603050405020304" pitchFamily="18" charset="0"/>
            </a:endParaRPr>
          </a:p>
        </p:txBody>
      </p:sp>
      <p:sp>
        <p:nvSpPr>
          <p:cNvPr id="38919" name="Rectangle 7">
            <a:extLst>
              <a:ext uri="{FF2B5EF4-FFF2-40B4-BE49-F238E27FC236}">
                <a16:creationId xmlns:a16="http://schemas.microsoft.com/office/drawing/2014/main" id="{BB63D9D3-E581-4EEF-A95F-8E4865BBCD55}"/>
              </a:ext>
            </a:extLst>
          </p:cNvPr>
          <p:cNvSpPr>
            <a:spLocks noChangeArrowheads="1"/>
          </p:cNvSpPr>
          <p:nvPr/>
        </p:nvSpPr>
        <p:spPr bwMode="auto">
          <a:xfrm>
            <a:off x="1703389" y="4724400"/>
            <a:ext cx="180022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38920" name="Line 8">
            <a:extLst>
              <a:ext uri="{FF2B5EF4-FFF2-40B4-BE49-F238E27FC236}">
                <a16:creationId xmlns:a16="http://schemas.microsoft.com/office/drawing/2014/main" id="{22FBF490-139A-4543-8BB9-80A3B80C54BD}"/>
              </a:ext>
            </a:extLst>
          </p:cNvPr>
          <p:cNvSpPr>
            <a:spLocks noChangeShapeType="1"/>
          </p:cNvSpPr>
          <p:nvPr/>
        </p:nvSpPr>
        <p:spPr bwMode="auto">
          <a:xfrm>
            <a:off x="3429000" y="5181600"/>
            <a:ext cx="8382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38921" name="Rectangle 9">
            <a:extLst>
              <a:ext uri="{FF2B5EF4-FFF2-40B4-BE49-F238E27FC236}">
                <a16:creationId xmlns:a16="http://schemas.microsoft.com/office/drawing/2014/main" id="{ED6ACAE1-9E55-40E4-8DCA-4D404584D3B3}"/>
              </a:ext>
            </a:extLst>
          </p:cNvPr>
          <p:cNvSpPr>
            <a:spLocks noChangeArrowheads="1"/>
          </p:cNvSpPr>
          <p:nvPr/>
        </p:nvSpPr>
        <p:spPr bwMode="auto">
          <a:xfrm>
            <a:off x="3271668" y="176501"/>
            <a:ext cx="7677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3600" b="1" dirty="0">
                <a:solidFill>
                  <a:schemeClr val="tx2"/>
                </a:solidFill>
              </a:rPr>
              <a:t>A simple example</a:t>
            </a:r>
            <a:r>
              <a:rPr lang="cs-CZ" altLang="cs-CZ" sz="3600" b="1" dirty="0">
                <a:solidFill>
                  <a:schemeClr val="tx2"/>
                </a:solidFill>
              </a:rPr>
              <a:t> </a:t>
            </a:r>
            <a:r>
              <a:rPr lang="en-GB" altLang="cs-CZ" sz="3600" b="1" dirty="0">
                <a:solidFill>
                  <a:schemeClr val="tx2"/>
                </a:solidFill>
              </a:rPr>
              <a:t> of a membrane </a:t>
            </a:r>
            <a:endParaRPr lang="cs-CZ" altLang="cs-CZ" sz="3600" b="1" dirty="0">
              <a:solidFill>
                <a:schemeClr val="tx2"/>
              </a:solidFill>
            </a:endParaRPr>
          </a:p>
          <a:p>
            <a:pPr algn="ctr" eaLnBrk="1" hangingPunct="1">
              <a:spcBef>
                <a:spcPct val="0"/>
              </a:spcBef>
              <a:buFontTx/>
              <a:buNone/>
            </a:pPr>
            <a:r>
              <a:rPr lang="en-GB" altLang="cs-CZ" sz="3600" b="1" dirty="0">
                <a:solidFill>
                  <a:schemeClr val="tx2"/>
                </a:solidFill>
              </a:rPr>
              <a:t>equilibrium (</a:t>
            </a:r>
            <a:r>
              <a:rPr lang="cs-CZ" altLang="cs-CZ" sz="3600" b="1" dirty="0">
                <a:solidFill>
                  <a:schemeClr val="tx2"/>
                </a:solidFill>
              </a:rPr>
              <a:t>2</a:t>
            </a:r>
            <a:r>
              <a:rPr lang="en-GB" altLang="cs-CZ" sz="3600" b="1" dirty="0">
                <a:solidFill>
                  <a:schemeClr val="tx2"/>
                </a:solidFill>
              </a:rPr>
              <a:t>)</a:t>
            </a:r>
            <a:endParaRPr lang="cs-CZ" altLang="cs-CZ" sz="3600" b="1" dirty="0">
              <a:solidFill>
                <a:schemeClr val="tx2"/>
              </a:solidFill>
            </a:endParaRPr>
          </a:p>
        </p:txBody>
      </p:sp>
      <p:sp>
        <p:nvSpPr>
          <p:cNvPr id="38922" name="Rectangle 10">
            <a:extLst>
              <a:ext uri="{FF2B5EF4-FFF2-40B4-BE49-F238E27FC236}">
                <a16:creationId xmlns:a16="http://schemas.microsoft.com/office/drawing/2014/main" id="{553F9470-7F8B-491A-A094-42A06C573222}"/>
              </a:ext>
            </a:extLst>
          </p:cNvPr>
          <p:cNvSpPr>
            <a:spLocks noChangeArrowheads="1"/>
          </p:cNvSpPr>
          <p:nvPr/>
        </p:nvSpPr>
        <p:spPr bwMode="auto">
          <a:xfrm>
            <a:off x="4038600" y="35782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II</a:t>
            </a:r>
          </a:p>
        </p:txBody>
      </p:sp>
      <p:sp>
        <p:nvSpPr>
          <p:cNvPr id="38923" name="Rectangle 11">
            <a:extLst>
              <a:ext uri="{FF2B5EF4-FFF2-40B4-BE49-F238E27FC236}">
                <a16:creationId xmlns:a16="http://schemas.microsoft.com/office/drawing/2014/main" id="{A3746B02-723E-48BF-BA92-9151B11E7209}"/>
              </a:ext>
            </a:extLst>
          </p:cNvPr>
          <p:cNvSpPr>
            <a:spLocks noChangeArrowheads="1"/>
          </p:cNvSpPr>
          <p:nvPr/>
        </p:nvSpPr>
        <p:spPr bwMode="auto">
          <a:xfrm>
            <a:off x="4268788" y="5867400"/>
            <a:ext cx="1827212"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solidFill>
                  <a:srgbClr val="CC0000"/>
                </a:solidFill>
                <a:latin typeface="Times New Roman" panose="02020603050405020304" pitchFamily="18" charset="0"/>
              </a:rPr>
              <a:t>c</a:t>
            </a:r>
            <a:r>
              <a:rPr lang="en-GB" altLang="cs-CZ" sz="1800" b="1">
                <a:solidFill>
                  <a:srgbClr val="CC0000"/>
                </a:solidFill>
                <a:latin typeface="Times New Roman" panose="02020603050405020304" pitchFamily="18" charset="0"/>
              </a:rPr>
              <a:t>at</a:t>
            </a:r>
            <a:r>
              <a:rPr lang="cs-CZ" altLang="cs-CZ" sz="1800" b="1">
                <a:solidFill>
                  <a:srgbClr val="CC0000"/>
                </a:solidFill>
                <a:latin typeface="Times New Roman" panose="02020603050405020304" pitchFamily="18" charset="0"/>
              </a:rPr>
              <a:t>ions</a:t>
            </a:r>
            <a:r>
              <a:rPr lang="en-GB" altLang="cs-CZ" sz="1800" b="1">
                <a:solidFill>
                  <a:srgbClr val="CC0000"/>
                </a:solidFill>
                <a:latin typeface="Times New Roman" panose="02020603050405020304" pitchFamily="18" charset="0"/>
              </a:rPr>
              <a:t> c</a:t>
            </a:r>
            <a:r>
              <a:rPr lang="cs-CZ" altLang="cs-CZ" sz="1800" b="1" baseline="-25000">
                <a:solidFill>
                  <a:srgbClr val="CC0000"/>
                </a:solidFill>
                <a:latin typeface="Times New Roman" panose="02020603050405020304" pitchFamily="18" charset="0"/>
              </a:rPr>
              <a:t>C</a:t>
            </a:r>
            <a:r>
              <a:rPr lang="en-GB" altLang="cs-CZ" sz="1800" b="1" baseline="30000">
                <a:solidFill>
                  <a:srgbClr val="CC0000"/>
                </a:solidFill>
                <a:latin typeface="Times New Roman" panose="02020603050405020304" pitchFamily="18" charset="0"/>
              </a:rPr>
              <a:t>II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38924" name="Rectangle 12">
            <a:extLst>
              <a:ext uri="{FF2B5EF4-FFF2-40B4-BE49-F238E27FC236}">
                <a16:creationId xmlns:a16="http://schemas.microsoft.com/office/drawing/2014/main" id="{BE955A65-99F6-45E1-A6CD-8607B12734D8}"/>
              </a:ext>
            </a:extLst>
          </p:cNvPr>
          <p:cNvSpPr>
            <a:spLocks noChangeArrowheads="1"/>
          </p:cNvSpPr>
          <p:nvPr/>
        </p:nvSpPr>
        <p:spPr bwMode="auto">
          <a:xfrm>
            <a:off x="19812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38925" name="Rectangle 13">
            <a:extLst>
              <a:ext uri="{FF2B5EF4-FFF2-40B4-BE49-F238E27FC236}">
                <a16:creationId xmlns:a16="http://schemas.microsoft.com/office/drawing/2014/main" id="{AD95FD80-3033-42B4-A6F8-EC652581962B}"/>
              </a:ext>
            </a:extLst>
          </p:cNvPr>
          <p:cNvSpPr>
            <a:spLocks noChangeArrowheads="1"/>
          </p:cNvSpPr>
          <p:nvPr/>
        </p:nvSpPr>
        <p:spPr bwMode="auto">
          <a:xfrm>
            <a:off x="683046" y="1628775"/>
            <a:ext cx="936265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The concentration difference ”drives” the cations, electric field of the bilayer “pushes them back”</a:t>
            </a:r>
          </a:p>
        </p:txBody>
      </p:sp>
      <p:sp>
        <p:nvSpPr>
          <p:cNvPr id="38926" name="Rectangle 14">
            <a:extLst>
              <a:ext uri="{FF2B5EF4-FFF2-40B4-BE49-F238E27FC236}">
                <a16:creationId xmlns:a16="http://schemas.microsoft.com/office/drawing/2014/main" id="{EB31B1BA-AE83-4237-8D35-452584CD811E}"/>
              </a:ext>
            </a:extLst>
          </p:cNvPr>
          <p:cNvSpPr>
            <a:spLocks noChangeArrowheads="1"/>
          </p:cNvSpPr>
          <p:nvPr/>
        </p:nvSpPr>
        <p:spPr bwMode="auto">
          <a:xfrm>
            <a:off x="6456364" y="2638425"/>
            <a:ext cx="405923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7825" indent="-3778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90000"/>
              </a:lnSpc>
              <a:spcBef>
                <a:spcPct val="0"/>
              </a:spcBef>
              <a:buFontTx/>
              <a:buNone/>
            </a:pPr>
            <a:r>
              <a:rPr lang="en-GB" altLang="cs-CZ" sz="2400" b="1" dirty="0"/>
              <a:t>In equilibrium: </a:t>
            </a:r>
            <a:r>
              <a:rPr lang="en-GB" altLang="cs-CZ" sz="2400" b="1" dirty="0">
                <a:solidFill>
                  <a:srgbClr val="FF0000"/>
                </a:solidFill>
              </a:rPr>
              <a:t>potential difference </a:t>
            </a:r>
            <a:r>
              <a:rPr lang="en-GB" altLang="cs-CZ" sz="2400" b="1" i="1" dirty="0"/>
              <a:t>U</a:t>
            </a:r>
            <a:r>
              <a:rPr lang="en-GB" altLang="cs-CZ" sz="2400" b="1" dirty="0"/>
              <a:t> arises</a:t>
            </a:r>
            <a:r>
              <a:rPr lang="cs-CZ" altLang="cs-CZ" sz="2400" b="1" dirty="0"/>
              <a:t>:</a:t>
            </a:r>
          </a:p>
        </p:txBody>
      </p:sp>
      <p:sp>
        <p:nvSpPr>
          <p:cNvPr id="38928" name="Text Box 16">
            <a:extLst>
              <a:ext uri="{FF2B5EF4-FFF2-40B4-BE49-F238E27FC236}">
                <a16:creationId xmlns:a16="http://schemas.microsoft.com/office/drawing/2014/main" id="{CB606290-6D05-489B-8D25-FB91FACB8EA5}"/>
              </a:ext>
            </a:extLst>
          </p:cNvPr>
          <p:cNvSpPr txBox="1">
            <a:spLocks noChangeArrowheads="1"/>
          </p:cNvSpPr>
          <p:nvPr/>
        </p:nvSpPr>
        <p:spPr bwMode="auto">
          <a:xfrm>
            <a:off x="2057400" y="3962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a:latin typeface="Times New Roman" panose="02020603050405020304" pitchFamily="18" charset="0"/>
                <a:sym typeface="Symbol" panose="05050102010706020507" pitchFamily="18" charset="2"/>
              </a:rPr>
              <a:t></a:t>
            </a:r>
            <a:r>
              <a:rPr lang="en-GB" altLang="cs-CZ" sz="2400" b="1" baseline="30000">
                <a:latin typeface="Times New Roman" panose="02020603050405020304" pitchFamily="18" charset="0"/>
                <a:sym typeface="Symbol" panose="05050102010706020507" pitchFamily="18" charset="2"/>
              </a:rPr>
              <a:t>I</a:t>
            </a:r>
            <a:endParaRPr lang="en-GB" altLang="cs-CZ" sz="2400" b="1">
              <a:latin typeface="Times New Roman" panose="02020603050405020304" pitchFamily="18" charset="0"/>
            </a:endParaRPr>
          </a:p>
        </p:txBody>
      </p:sp>
      <p:sp>
        <p:nvSpPr>
          <p:cNvPr id="38929" name="Text Box 17">
            <a:extLst>
              <a:ext uri="{FF2B5EF4-FFF2-40B4-BE49-F238E27FC236}">
                <a16:creationId xmlns:a16="http://schemas.microsoft.com/office/drawing/2014/main" id="{B4517092-F814-487A-A254-D9929F89E15A}"/>
              </a:ext>
            </a:extLst>
          </p:cNvPr>
          <p:cNvSpPr txBox="1">
            <a:spLocks noChangeArrowheads="1"/>
          </p:cNvSpPr>
          <p:nvPr/>
        </p:nvSpPr>
        <p:spPr bwMode="auto">
          <a:xfrm>
            <a:off x="4953000" y="3962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a:latin typeface="Times New Roman" panose="02020603050405020304" pitchFamily="18" charset="0"/>
                <a:sym typeface="Symbol" panose="05050102010706020507" pitchFamily="18" charset="2"/>
              </a:rPr>
              <a:t></a:t>
            </a:r>
            <a:r>
              <a:rPr lang="en-GB" altLang="cs-CZ" sz="2400" b="1" baseline="30000">
                <a:latin typeface="Times New Roman" panose="02020603050405020304" pitchFamily="18" charset="0"/>
                <a:sym typeface="Symbol" panose="05050102010706020507" pitchFamily="18" charset="2"/>
              </a:rPr>
              <a:t>II</a:t>
            </a:r>
            <a:endParaRPr lang="en-GB" altLang="cs-CZ" sz="2400" b="1">
              <a:latin typeface="Times New Roman" panose="02020603050405020304" pitchFamily="18" charset="0"/>
            </a:endParaRPr>
          </a:p>
        </p:txBody>
      </p:sp>
      <p:sp>
        <p:nvSpPr>
          <p:cNvPr id="38930" name="Text Box 18">
            <a:extLst>
              <a:ext uri="{FF2B5EF4-FFF2-40B4-BE49-F238E27FC236}">
                <a16:creationId xmlns:a16="http://schemas.microsoft.com/office/drawing/2014/main" id="{8440ED63-FBFA-4A46-BBBD-55BB109589D3}"/>
              </a:ext>
            </a:extLst>
          </p:cNvPr>
          <p:cNvSpPr txBox="1">
            <a:spLocks noChangeArrowheads="1"/>
          </p:cNvSpPr>
          <p:nvPr/>
        </p:nvSpPr>
        <p:spPr bwMode="auto">
          <a:xfrm>
            <a:off x="3581400" y="3886201"/>
            <a:ext cx="381000" cy="29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38931" name="Text Box 19">
            <a:extLst>
              <a:ext uri="{FF2B5EF4-FFF2-40B4-BE49-F238E27FC236}">
                <a16:creationId xmlns:a16="http://schemas.microsoft.com/office/drawing/2014/main" id="{E2F11636-8999-4AA3-B649-8827E59A71CA}"/>
              </a:ext>
            </a:extLst>
          </p:cNvPr>
          <p:cNvSpPr txBox="1">
            <a:spLocks noChangeArrowheads="1"/>
          </p:cNvSpPr>
          <p:nvPr/>
        </p:nvSpPr>
        <p:spPr bwMode="auto">
          <a:xfrm>
            <a:off x="3886200" y="3886201"/>
            <a:ext cx="381000" cy="29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38932" name="Text Box 20">
            <a:extLst>
              <a:ext uri="{FF2B5EF4-FFF2-40B4-BE49-F238E27FC236}">
                <a16:creationId xmlns:a16="http://schemas.microsoft.com/office/drawing/2014/main" id="{B6A8A6D7-7C24-4351-A8C8-2C341D135284}"/>
              </a:ext>
            </a:extLst>
          </p:cNvPr>
          <p:cNvSpPr txBox="1">
            <a:spLocks noChangeArrowheads="1"/>
          </p:cNvSpPr>
          <p:nvPr/>
        </p:nvSpPr>
        <p:spPr bwMode="auto">
          <a:xfrm>
            <a:off x="6888163" y="6021388"/>
            <a:ext cx="3600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800" dirty="0"/>
              <a:t>(</a:t>
            </a:r>
            <a:r>
              <a:rPr lang="cs-CZ" altLang="cs-CZ" sz="2800" dirty="0" err="1"/>
              <a:t>Nernst</a:t>
            </a:r>
            <a:r>
              <a:rPr lang="cs-CZ" altLang="cs-CZ" sz="2800" dirty="0"/>
              <a:t> </a:t>
            </a:r>
            <a:r>
              <a:rPr lang="cs-CZ" altLang="cs-CZ" sz="2800" dirty="0" err="1"/>
              <a:t>equation</a:t>
            </a:r>
            <a:r>
              <a:rPr lang="cs-CZ" altLang="cs-CZ" sz="2800" dirty="0"/>
              <a:t>)</a:t>
            </a:r>
          </a:p>
        </p:txBody>
      </p:sp>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62488D9D-CB1F-4C4D-A691-8419C8CE38AB}"/>
                  </a:ext>
                </a:extLst>
              </p:cNvPr>
              <p:cNvSpPr txBox="1"/>
              <p:nvPr/>
            </p:nvSpPr>
            <p:spPr>
              <a:xfrm>
                <a:off x="7125072" y="3797020"/>
                <a:ext cx="3340952" cy="16065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3200" b="0" i="1" smtClean="0">
                          <a:latin typeface="Cambria Math" panose="02040503050406030204" pitchFamily="18" charset="0"/>
                        </a:rPr>
                        <m:t>𝑈</m:t>
                      </m:r>
                      <m:r>
                        <a:rPr lang="cs-CZ" sz="3200" b="0" i="1" smtClean="0">
                          <a:latin typeface="Cambria Math" panose="02040503050406030204" pitchFamily="18" charset="0"/>
                        </a:rPr>
                        <m:t>=</m:t>
                      </m:r>
                      <m:sSup>
                        <m:sSupPr>
                          <m:ctrlPr>
                            <a:rPr lang="cs-CZ" sz="3200" b="0" i="1" smtClean="0">
                              <a:latin typeface="Cambria Math" panose="02040503050406030204" pitchFamily="18" charset="0"/>
                            </a:rPr>
                          </m:ctrlPr>
                        </m:sSupPr>
                        <m:e>
                          <m:r>
                            <a:rPr lang="cs-CZ" sz="3200" b="0" i="1" smtClean="0">
                              <a:latin typeface="Cambria Math" panose="02040503050406030204" pitchFamily="18" charset="0"/>
                              <a:ea typeface="Cambria Math" panose="02040503050406030204" pitchFamily="18" charset="0"/>
                            </a:rPr>
                            <m:t>𝜑</m:t>
                          </m:r>
                        </m:e>
                        <m:sup>
                          <m:r>
                            <a:rPr lang="cs-CZ" sz="3200" b="0" i="1" smtClean="0">
                              <a:latin typeface="Cambria Math" panose="02040503050406030204" pitchFamily="18" charset="0"/>
                            </a:rPr>
                            <m:t>𝐼𝐼</m:t>
                          </m:r>
                        </m:sup>
                      </m:sSup>
                      <m:r>
                        <a:rPr lang="cs-CZ" sz="3200" b="0" i="1" smtClean="0">
                          <a:latin typeface="Cambria Math" panose="02040503050406030204" pitchFamily="18" charset="0"/>
                        </a:rPr>
                        <m:t>−</m:t>
                      </m:r>
                      <m:sSup>
                        <m:sSupPr>
                          <m:ctrlPr>
                            <a:rPr lang="cs-CZ" sz="3200" b="0" i="1" smtClean="0">
                              <a:latin typeface="Cambria Math" panose="02040503050406030204" pitchFamily="18" charset="0"/>
                            </a:rPr>
                          </m:ctrlPr>
                        </m:sSupPr>
                        <m:e>
                          <m:r>
                            <a:rPr lang="cs-CZ" sz="3200" b="0" i="1" smtClean="0">
                              <a:latin typeface="Cambria Math" panose="02040503050406030204" pitchFamily="18" charset="0"/>
                              <a:ea typeface="Cambria Math" panose="02040503050406030204" pitchFamily="18" charset="0"/>
                            </a:rPr>
                            <m:t>𝜑</m:t>
                          </m:r>
                        </m:e>
                        <m:sup>
                          <m:r>
                            <a:rPr lang="cs-CZ" sz="3200" b="0" i="1" smtClean="0">
                              <a:latin typeface="Cambria Math" panose="02040503050406030204" pitchFamily="18" charset="0"/>
                            </a:rPr>
                            <m:t>𝐼</m:t>
                          </m:r>
                        </m:sup>
                      </m:sSup>
                      <m:r>
                        <a:rPr lang="cs-CZ" sz="3200" b="0" i="1" smtClean="0">
                          <a:latin typeface="Cambria Math" panose="02040503050406030204" pitchFamily="18" charset="0"/>
                        </a:rPr>
                        <m:t>=−</m:t>
                      </m:r>
                      <m:f>
                        <m:fPr>
                          <m:ctrlPr>
                            <a:rPr lang="cs-CZ" sz="3200" b="0" i="1" smtClean="0">
                              <a:latin typeface="Cambria Math" panose="02040503050406030204" pitchFamily="18" charset="0"/>
                            </a:rPr>
                          </m:ctrlPr>
                        </m:fPr>
                        <m:num>
                          <m:r>
                            <a:rPr lang="cs-CZ" sz="3200" b="0" i="1" smtClean="0">
                              <a:latin typeface="Cambria Math" panose="02040503050406030204" pitchFamily="18" charset="0"/>
                            </a:rPr>
                            <m:t>𝑅𝑇</m:t>
                          </m:r>
                        </m:num>
                        <m:den>
                          <m:r>
                            <a:rPr lang="cs-CZ" sz="3200" b="0" i="1" smtClean="0">
                              <a:latin typeface="Cambria Math" panose="02040503050406030204" pitchFamily="18" charset="0"/>
                            </a:rPr>
                            <m:t>𝑧𝐹</m:t>
                          </m:r>
                        </m:den>
                      </m:f>
                      <m:r>
                        <a:rPr lang="cs-CZ" sz="3200" b="0" i="1" smtClean="0">
                          <a:latin typeface="Cambria Math" panose="02040503050406030204" pitchFamily="18" charset="0"/>
                        </a:rPr>
                        <m:t>𝑙𝑛</m:t>
                      </m:r>
                      <m:f>
                        <m:fPr>
                          <m:ctrlPr>
                            <a:rPr lang="cs-CZ" sz="3200" b="0" i="1" smtClean="0">
                              <a:latin typeface="Cambria Math" panose="02040503050406030204" pitchFamily="18" charset="0"/>
                            </a:rPr>
                          </m:ctrlPr>
                        </m:fPr>
                        <m:num>
                          <m:sSubSup>
                            <m:sSubSupPr>
                              <m:ctrlPr>
                                <a:rPr lang="cs-CZ" sz="3200" b="0" i="1" smtClean="0">
                                  <a:latin typeface="Cambria Math" panose="02040503050406030204" pitchFamily="18" charset="0"/>
                                </a:rPr>
                              </m:ctrlPr>
                            </m:sSubSupPr>
                            <m:e>
                              <m:r>
                                <a:rPr lang="cs-CZ" sz="3200" b="0" i="1" smtClean="0">
                                  <a:latin typeface="Cambria Math" panose="02040503050406030204" pitchFamily="18" charset="0"/>
                                </a:rPr>
                                <m:t>𝑐</m:t>
                              </m:r>
                            </m:e>
                            <m:sub>
                              <m:r>
                                <a:rPr lang="cs-CZ" sz="3200" b="0" i="1" smtClean="0">
                                  <a:latin typeface="Cambria Math" panose="02040503050406030204" pitchFamily="18" charset="0"/>
                                </a:rPr>
                                <m:t>𝐾</m:t>
                              </m:r>
                            </m:sub>
                            <m:sup>
                              <m:r>
                                <a:rPr lang="cs-CZ" sz="3200" b="0" i="1" smtClean="0">
                                  <a:latin typeface="Cambria Math" panose="02040503050406030204" pitchFamily="18" charset="0"/>
                                </a:rPr>
                                <m:t>𝐼</m:t>
                              </m:r>
                            </m:sup>
                          </m:sSubSup>
                        </m:num>
                        <m:den>
                          <m:sSubSup>
                            <m:sSubSupPr>
                              <m:ctrlPr>
                                <a:rPr lang="cs-CZ" sz="3200" b="0" i="1" smtClean="0">
                                  <a:latin typeface="Cambria Math" panose="02040503050406030204" pitchFamily="18" charset="0"/>
                                </a:rPr>
                              </m:ctrlPr>
                            </m:sSubSupPr>
                            <m:e>
                              <m:r>
                                <a:rPr lang="cs-CZ" sz="3200" b="0" i="1" smtClean="0">
                                  <a:latin typeface="Cambria Math" panose="02040503050406030204" pitchFamily="18" charset="0"/>
                                </a:rPr>
                                <m:t>𝑐</m:t>
                              </m:r>
                            </m:e>
                            <m:sub>
                              <m:r>
                                <a:rPr lang="cs-CZ" sz="3200" b="0" i="1" smtClean="0">
                                  <a:latin typeface="Cambria Math" panose="02040503050406030204" pitchFamily="18" charset="0"/>
                                </a:rPr>
                                <m:t>𝐾</m:t>
                              </m:r>
                            </m:sub>
                            <m:sup>
                              <m:r>
                                <a:rPr lang="cs-CZ" sz="3200" b="0" i="1" smtClean="0">
                                  <a:latin typeface="Cambria Math" panose="02040503050406030204" pitchFamily="18" charset="0"/>
                                </a:rPr>
                                <m:t>𝐼𝐼</m:t>
                              </m:r>
                            </m:sup>
                          </m:sSubSup>
                        </m:den>
                      </m:f>
                    </m:oMath>
                  </m:oMathPara>
                </a14:m>
                <a:endParaRPr lang="cs-CZ" sz="3200" dirty="0"/>
              </a:p>
            </p:txBody>
          </p:sp>
        </mc:Choice>
        <mc:Fallback xmlns="">
          <p:sp>
            <p:nvSpPr>
              <p:cNvPr id="21" name="TextovéPole 20">
                <a:extLst>
                  <a:ext uri="{FF2B5EF4-FFF2-40B4-BE49-F238E27FC236}">
                    <a16:creationId xmlns:a16="http://schemas.microsoft.com/office/drawing/2014/main" id="{62488D9D-CB1F-4C4D-A691-8419C8CE38AB}"/>
                  </a:ext>
                </a:extLst>
              </p:cNvPr>
              <p:cNvSpPr txBox="1">
                <a:spLocks noRot="1" noChangeAspect="1" noMove="1" noResize="1" noEditPoints="1" noAdjustHandles="1" noChangeArrowheads="1" noChangeShapeType="1" noTextEdit="1"/>
              </p:cNvSpPr>
              <p:nvPr/>
            </p:nvSpPr>
            <p:spPr>
              <a:xfrm>
                <a:off x="7125072" y="3797020"/>
                <a:ext cx="3340952" cy="160653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50678497"/>
      </p:ext>
    </p:extLst>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82A3403-646E-4B85-AFFF-076CAA11EED8}"/>
              </a:ext>
            </a:extLst>
          </p:cNvPr>
          <p:cNvSpPr>
            <a:spLocks noChangeArrowheads="1"/>
          </p:cNvSpPr>
          <p:nvPr/>
        </p:nvSpPr>
        <p:spPr bwMode="auto">
          <a:xfrm>
            <a:off x="1524000" y="2852738"/>
            <a:ext cx="4495800" cy="37846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40963" name="Line 3">
            <a:extLst>
              <a:ext uri="{FF2B5EF4-FFF2-40B4-BE49-F238E27FC236}">
                <a16:creationId xmlns:a16="http://schemas.microsoft.com/office/drawing/2014/main" id="{D51BACC2-B310-46AF-9CBA-EB28219A1F47}"/>
              </a:ext>
            </a:extLst>
          </p:cNvPr>
          <p:cNvSpPr>
            <a:spLocks noChangeShapeType="1"/>
          </p:cNvSpPr>
          <p:nvPr/>
        </p:nvSpPr>
        <p:spPr bwMode="auto">
          <a:xfrm>
            <a:off x="3886200" y="2819400"/>
            <a:ext cx="0" cy="39624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43716" name="Rectangle 4">
            <a:extLst>
              <a:ext uri="{FF2B5EF4-FFF2-40B4-BE49-F238E27FC236}">
                <a16:creationId xmlns:a16="http://schemas.microsoft.com/office/drawing/2014/main" id="{CB08D7A6-66F3-4B57-84B9-E43759370100}"/>
              </a:ext>
            </a:extLst>
          </p:cNvPr>
          <p:cNvSpPr>
            <a:spLocks noChangeArrowheads="1"/>
          </p:cNvSpPr>
          <p:nvPr/>
        </p:nvSpPr>
        <p:spPr bwMode="auto">
          <a:xfrm>
            <a:off x="3155950" y="2274888"/>
            <a:ext cx="1727200" cy="457200"/>
          </a:xfrm>
          <a:prstGeom prst="rect">
            <a:avLst/>
          </a:prstGeom>
          <a:noFill/>
          <a:ln w="9525">
            <a:noFill/>
            <a:miter lim="800000"/>
            <a:headEnd/>
            <a:tailEnd/>
          </a:ln>
          <a:effectLst/>
        </p:spPr>
        <p:txBody>
          <a:bodyPr wrap="square">
            <a:spAutoFit/>
          </a:bodyPr>
          <a:lstStyle/>
          <a:p>
            <a:pPr algn="ctr" eaLnBrk="1" hangingPunct="1">
              <a:spcBef>
                <a:spcPct val="50000"/>
              </a:spcBef>
              <a:defRPr/>
            </a:pPr>
            <a:r>
              <a:rPr lang="cs-CZ" sz="2400" b="1" dirty="0" err="1">
                <a:latin typeface="+mj-lt"/>
              </a:rPr>
              <a:t>membrane</a:t>
            </a:r>
            <a:endParaRPr lang="cs-CZ" sz="2400" b="1" dirty="0">
              <a:latin typeface="+mj-lt"/>
            </a:endParaRPr>
          </a:p>
        </p:txBody>
      </p:sp>
      <p:sp>
        <p:nvSpPr>
          <p:cNvPr id="40965" name="Rectangle 5">
            <a:extLst>
              <a:ext uri="{FF2B5EF4-FFF2-40B4-BE49-F238E27FC236}">
                <a16:creationId xmlns:a16="http://schemas.microsoft.com/office/drawing/2014/main" id="{84E41643-75EF-4374-AE2F-3F866CC78371}"/>
              </a:ext>
            </a:extLst>
          </p:cNvPr>
          <p:cNvSpPr>
            <a:spLocks noChangeArrowheads="1"/>
          </p:cNvSpPr>
          <p:nvPr/>
        </p:nvSpPr>
        <p:spPr bwMode="auto">
          <a:xfrm>
            <a:off x="1828800" y="2968626"/>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40966" name="Rectangle 6">
            <a:extLst>
              <a:ext uri="{FF2B5EF4-FFF2-40B4-BE49-F238E27FC236}">
                <a16:creationId xmlns:a16="http://schemas.microsoft.com/office/drawing/2014/main" id="{752692E4-D25F-43E7-9A82-2CA465407852}"/>
              </a:ext>
            </a:extLst>
          </p:cNvPr>
          <p:cNvSpPr>
            <a:spLocks noChangeArrowheads="1"/>
          </p:cNvSpPr>
          <p:nvPr/>
        </p:nvSpPr>
        <p:spPr bwMode="auto">
          <a:xfrm>
            <a:off x="1774825" y="3716338"/>
            <a:ext cx="13970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ani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R</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0967" name="Rectangle 7">
            <a:extLst>
              <a:ext uri="{FF2B5EF4-FFF2-40B4-BE49-F238E27FC236}">
                <a16:creationId xmlns:a16="http://schemas.microsoft.com/office/drawing/2014/main" id="{01C596A3-2CF6-45CE-A8C5-931BF4104D64}"/>
              </a:ext>
            </a:extLst>
          </p:cNvPr>
          <p:cNvSpPr>
            <a:spLocks noChangeArrowheads="1"/>
          </p:cNvSpPr>
          <p:nvPr/>
        </p:nvSpPr>
        <p:spPr bwMode="auto">
          <a:xfrm>
            <a:off x="4343401" y="4797426"/>
            <a:ext cx="1204913" cy="36671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Times New Roman" panose="02020603050405020304" pitchFamily="18" charset="0"/>
              </a:rPr>
              <a:t>a</a:t>
            </a:r>
            <a:r>
              <a:rPr lang="en-GB" altLang="cs-CZ" sz="1800" b="1">
                <a:latin typeface="Times New Roman" panose="02020603050405020304" pitchFamily="18" charset="0"/>
              </a:rPr>
              <a:t>ni</a:t>
            </a:r>
            <a:r>
              <a:rPr lang="cs-CZ" altLang="cs-CZ" sz="1800" b="1">
                <a:latin typeface="Times New Roman" panose="02020603050405020304" pitchFamily="18" charset="0"/>
              </a:rPr>
              <a:t>ons</a:t>
            </a:r>
            <a:r>
              <a:rPr lang="en-GB" altLang="cs-CZ" sz="1800" b="1">
                <a:latin typeface="Times New Roman" panose="02020603050405020304" pitchFamily="18" charset="0"/>
              </a:rPr>
              <a:t> c</a:t>
            </a:r>
            <a:r>
              <a:rPr lang="en-GB" altLang="cs-CZ" sz="1800" b="1" baseline="-25000">
                <a:latin typeface="Times New Roman" panose="02020603050405020304" pitchFamily="18" charset="0"/>
              </a:rPr>
              <a:t>A</a:t>
            </a:r>
            <a:r>
              <a:rPr lang="en-GB" altLang="cs-CZ" sz="1800" b="1" baseline="30000">
                <a:latin typeface="Times New Roman" panose="02020603050405020304" pitchFamily="18" charset="0"/>
              </a:rPr>
              <a:t>II</a:t>
            </a:r>
            <a:endParaRPr lang="en-GB" altLang="cs-CZ" sz="1800" b="1" baseline="30000">
              <a:solidFill>
                <a:srgbClr val="CC0000"/>
              </a:solidFill>
              <a:latin typeface="Times New Roman" panose="02020603050405020304" pitchFamily="18" charset="0"/>
            </a:endParaRPr>
          </a:p>
        </p:txBody>
      </p:sp>
      <p:sp>
        <p:nvSpPr>
          <p:cNvPr id="40968" name="Rectangle 8">
            <a:extLst>
              <a:ext uri="{FF2B5EF4-FFF2-40B4-BE49-F238E27FC236}">
                <a16:creationId xmlns:a16="http://schemas.microsoft.com/office/drawing/2014/main" id="{148CFC7D-8AE2-4097-9B5A-35142E0F8E25}"/>
              </a:ext>
            </a:extLst>
          </p:cNvPr>
          <p:cNvSpPr>
            <a:spLocks noChangeArrowheads="1"/>
          </p:cNvSpPr>
          <p:nvPr/>
        </p:nvSpPr>
        <p:spPr bwMode="auto">
          <a:xfrm>
            <a:off x="1752600" y="4724400"/>
            <a:ext cx="182245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cs-CZ"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0969" name="Line 9">
            <a:extLst>
              <a:ext uri="{FF2B5EF4-FFF2-40B4-BE49-F238E27FC236}">
                <a16:creationId xmlns:a16="http://schemas.microsoft.com/office/drawing/2014/main" id="{0779016E-F5E8-4AE4-B3B8-F7426CAD30CD}"/>
              </a:ext>
            </a:extLst>
          </p:cNvPr>
          <p:cNvSpPr>
            <a:spLocks noChangeShapeType="1"/>
          </p:cNvSpPr>
          <p:nvPr/>
        </p:nvSpPr>
        <p:spPr bwMode="auto">
          <a:xfrm flipV="1">
            <a:off x="3352800" y="5181600"/>
            <a:ext cx="9906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0970" name="Line 10">
            <a:extLst>
              <a:ext uri="{FF2B5EF4-FFF2-40B4-BE49-F238E27FC236}">
                <a16:creationId xmlns:a16="http://schemas.microsoft.com/office/drawing/2014/main" id="{227C670B-5F69-4C03-AD69-D8F3FED8DFB1}"/>
              </a:ext>
            </a:extLst>
          </p:cNvPr>
          <p:cNvSpPr>
            <a:spLocks noChangeShapeType="1"/>
          </p:cNvSpPr>
          <p:nvPr/>
        </p:nvSpPr>
        <p:spPr bwMode="auto">
          <a:xfrm>
            <a:off x="3429000" y="5181600"/>
            <a:ext cx="914400" cy="762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0971" name="Line 11">
            <a:extLst>
              <a:ext uri="{FF2B5EF4-FFF2-40B4-BE49-F238E27FC236}">
                <a16:creationId xmlns:a16="http://schemas.microsoft.com/office/drawing/2014/main" id="{A5E8D699-FCF8-4FD7-ACDF-A72B3F995B21}"/>
              </a:ext>
            </a:extLst>
          </p:cNvPr>
          <p:cNvSpPr>
            <a:spLocks noChangeShapeType="1"/>
          </p:cNvSpPr>
          <p:nvPr/>
        </p:nvSpPr>
        <p:spPr bwMode="auto">
          <a:xfrm>
            <a:off x="3287714" y="3933826"/>
            <a:ext cx="369887"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0972" name="Line 12">
            <a:extLst>
              <a:ext uri="{FF2B5EF4-FFF2-40B4-BE49-F238E27FC236}">
                <a16:creationId xmlns:a16="http://schemas.microsoft.com/office/drawing/2014/main" id="{EE92D39A-FEF0-4D12-BD5A-7F5A13AACC27}"/>
              </a:ext>
            </a:extLst>
          </p:cNvPr>
          <p:cNvSpPr>
            <a:spLocks noChangeShapeType="1"/>
          </p:cNvSpPr>
          <p:nvPr/>
        </p:nvSpPr>
        <p:spPr bwMode="auto">
          <a:xfrm>
            <a:off x="3657600" y="3810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0973" name="Rectangle 13">
            <a:extLst>
              <a:ext uri="{FF2B5EF4-FFF2-40B4-BE49-F238E27FC236}">
                <a16:creationId xmlns:a16="http://schemas.microsoft.com/office/drawing/2014/main" id="{6988B464-04FF-457F-A09F-949A4CE3CFE9}"/>
              </a:ext>
            </a:extLst>
          </p:cNvPr>
          <p:cNvSpPr>
            <a:spLocks noChangeArrowheads="1"/>
          </p:cNvSpPr>
          <p:nvPr/>
        </p:nvSpPr>
        <p:spPr bwMode="auto">
          <a:xfrm>
            <a:off x="4038600" y="29686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II</a:t>
            </a:r>
          </a:p>
        </p:txBody>
      </p:sp>
      <p:sp>
        <p:nvSpPr>
          <p:cNvPr id="40974" name="Rectangle 14">
            <a:extLst>
              <a:ext uri="{FF2B5EF4-FFF2-40B4-BE49-F238E27FC236}">
                <a16:creationId xmlns:a16="http://schemas.microsoft.com/office/drawing/2014/main" id="{7165D47F-BB1B-4D92-9B54-D10BD552BE94}"/>
              </a:ext>
            </a:extLst>
          </p:cNvPr>
          <p:cNvSpPr>
            <a:spLocks noChangeArrowheads="1"/>
          </p:cNvSpPr>
          <p:nvPr/>
        </p:nvSpPr>
        <p:spPr bwMode="auto">
          <a:xfrm>
            <a:off x="4295775" y="5949951"/>
            <a:ext cx="1512888" cy="3667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solidFill>
                  <a:srgbClr val="CC0000"/>
                </a:solidFill>
                <a:latin typeface="Times New Roman" panose="02020603050405020304" pitchFamily="18" charset="0"/>
              </a:rPr>
              <a:t>c</a:t>
            </a:r>
            <a:r>
              <a:rPr lang="en-GB" altLang="cs-CZ" sz="1800" b="1">
                <a:solidFill>
                  <a:srgbClr val="CC0000"/>
                </a:solidFill>
                <a:latin typeface="Times New Roman" panose="02020603050405020304" pitchFamily="18" charset="0"/>
              </a:rPr>
              <a:t>at</a:t>
            </a:r>
            <a:r>
              <a:rPr lang="cs-CZ" altLang="cs-CZ" sz="1800" b="1">
                <a:solidFill>
                  <a:srgbClr val="CC0000"/>
                </a:solidFill>
                <a:latin typeface="Times New Roman" panose="02020603050405020304" pitchFamily="18" charset="0"/>
              </a:rPr>
              <a:t>ions</a:t>
            </a:r>
            <a:r>
              <a:rPr lang="en-GB" altLang="cs-CZ" sz="1800" b="1">
                <a:solidFill>
                  <a:srgbClr val="CC0000"/>
                </a:solidFill>
                <a:latin typeface="Times New Roman" panose="02020603050405020304" pitchFamily="18" charset="0"/>
              </a:rPr>
              <a:t> c</a:t>
            </a:r>
            <a:r>
              <a:rPr lang="cs-CZ" altLang="cs-CZ" sz="1800" b="1" baseline="-25000">
                <a:solidFill>
                  <a:srgbClr val="CC0000"/>
                </a:solidFill>
                <a:latin typeface="Times New Roman" panose="02020603050405020304" pitchFamily="18" charset="0"/>
              </a:rPr>
              <a:t>C</a:t>
            </a:r>
            <a:r>
              <a:rPr lang="en-GB" altLang="cs-CZ" sz="1800" b="1" baseline="30000">
                <a:solidFill>
                  <a:srgbClr val="CC0000"/>
                </a:solidFill>
                <a:latin typeface="Times New Roman" panose="02020603050405020304" pitchFamily="18" charset="0"/>
              </a:rPr>
              <a:t>II</a:t>
            </a:r>
            <a:r>
              <a:rPr lang="en-GB" altLang="cs-CZ" sz="1800" b="1">
                <a:solidFill>
                  <a:srgbClr val="CC0000"/>
                </a:solidFill>
                <a:latin typeface="Times New Roman" panose="02020603050405020304" pitchFamily="18" charset="0"/>
              </a:rPr>
              <a:t>  </a:t>
            </a:r>
            <a:endParaRPr lang="en-GB" altLang="cs-CZ" sz="1800" b="1" baseline="30000">
              <a:solidFill>
                <a:srgbClr val="CC0000"/>
              </a:solidFill>
              <a:latin typeface="Times New Roman" panose="02020603050405020304" pitchFamily="18" charset="0"/>
            </a:endParaRPr>
          </a:p>
        </p:txBody>
      </p:sp>
      <p:sp>
        <p:nvSpPr>
          <p:cNvPr id="40975" name="Rectangle 15">
            <a:extLst>
              <a:ext uri="{FF2B5EF4-FFF2-40B4-BE49-F238E27FC236}">
                <a16:creationId xmlns:a16="http://schemas.microsoft.com/office/drawing/2014/main" id="{CED01775-83C6-4E78-9097-12E396AC6B63}"/>
              </a:ext>
            </a:extLst>
          </p:cNvPr>
          <p:cNvSpPr>
            <a:spLocks noChangeArrowheads="1"/>
          </p:cNvSpPr>
          <p:nvPr/>
        </p:nvSpPr>
        <p:spPr bwMode="auto">
          <a:xfrm>
            <a:off x="18288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40976" name="Rectangle 16">
            <a:extLst>
              <a:ext uri="{FF2B5EF4-FFF2-40B4-BE49-F238E27FC236}">
                <a16:creationId xmlns:a16="http://schemas.microsoft.com/office/drawing/2014/main" id="{D9BE460F-94E8-45CF-8A9E-EFB2B24BC21F}"/>
              </a:ext>
            </a:extLst>
          </p:cNvPr>
          <p:cNvSpPr>
            <a:spLocks noChangeArrowheads="1"/>
          </p:cNvSpPr>
          <p:nvPr/>
        </p:nvSpPr>
        <p:spPr bwMode="auto">
          <a:xfrm>
            <a:off x="3977148" y="326451"/>
            <a:ext cx="6270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4400" b="1" dirty="0" err="1">
                <a:solidFill>
                  <a:schemeClr val="accent1"/>
                </a:solidFill>
              </a:rPr>
              <a:t>Donnan</a:t>
            </a:r>
            <a:r>
              <a:rPr lang="en-GB" altLang="cs-CZ" sz="4400" b="1" dirty="0">
                <a:solidFill>
                  <a:schemeClr val="accent1"/>
                </a:solidFill>
              </a:rPr>
              <a:t> equilibrium (1)</a:t>
            </a:r>
          </a:p>
        </p:txBody>
      </p:sp>
      <p:sp>
        <p:nvSpPr>
          <p:cNvPr id="40977" name="Rectangle 17">
            <a:extLst>
              <a:ext uri="{FF2B5EF4-FFF2-40B4-BE49-F238E27FC236}">
                <a16:creationId xmlns:a16="http://schemas.microsoft.com/office/drawing/2014/main" id="{9B0CB83A-FC7B-4DB2-A8C2-2AE139F216E3}"/>
              </a:ext>
            </a:extLst>
          </p:cNvPr>
          <p:cNvSpPr>
            <a:spLocks noChangeArrowheads="1"/>
          </p:cNvSpPr>
          <p:nvPr/>
        </p:nvSpPr>
        <p:spPr bwMode="auto">
          <a:xfrm>
            <a:off x="154237" y="1316918"/>
            <a:ext cx="1087364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dirty="0"/>
              <a:t>The same electrolyte is on both sides, concentrations are different (</a:t>
            </a:r>
            <a:r>
              <a:rPr lang="en-GB" altLang="cs-CZ" sz="2400" dirty="0" err="1"/>
              <a:t>c</a:t>
            </a:r>
            <a:r>
              <a:rPr lang="en-GB" altLang="cs-CZ" sz="2400" baseline="30000" dirty="0" err="1"/>
              <a:t>I</a:t>
            </a:r>
            <a:r>
              <a:rPr lang="en-GB" altLang="cs-CZ" sz="2400" dirty="0"/>
              <a:t> &gt; </a:t>
            </a:r>
            <a:r>
              <a:rPr lang="en-GB" altLang="cs-CZ" sz="2400" dirty="0" err="1"/>
              <a:t>c</a:t>
            </a:r>
            <a:r>
              <a:rPr lang="en-GB" altLang="cs-CZ" sz="2400" baseline="30000" dirty="0" err="1"/>
              <a:t>II</a:t>
            </a:r>
            <a:r>
              <a:rPr lang="en-GB" altLang="cs-CZ" sz="2400" dirty="0"/>
              <a:t>),</a:t>
            </a:r>
            <a:r>
              <a:rPr lang="en-GB" altLang="cs-CZ" sz="2400" b="1" dirty="0"/>
              <a:t> membrane is permeable for small univalent ions C</a:t>
            </a:r>
            <a:r>
              <a:rPr lang="en-GB" altLang="cs-CZ" sz="2400" b="1" baseline="30000" dirty="0"/>
              <a:t>+</a:t>
            </a:r>
            <a:r>
              <a:rPr lang="en-GB" altLang="cs-CZ" sz="2400" b="1" dirty="0"/>
              <a:t> and A</a:t>
            </a:r>
            <a:r>
              <a:rPr lang="en-GB" altLang="cs-CZ" sz="2400" b="1" baseline="30000" dirty="0"/>
              <a:t>-</a:t>
            </a:r>
            <a:r>
              <a:rPr lang="en-GB" altLang="cs-CZ" sz="2400" b="1" dirty="0"/>
              <a:t>, non-permeable for R-</a:t>
            </a:r>
            <a:r>
              <a:rPr lang="en-GB" altLang="cs-CZ" sz="2400" dirty="0"/>
              <a:t> </a:t>
            </a:r>
            <a:r>
              <a:rPr lang="cs-CZ" altLang="cs-CZ" sz="2400" dirty="0"/>
              <a:t>.</a:t>
            </a:r>
          </a:p>
        </p:txBody>
      </p:sp>
      <p:sp>
        <p:nvSpPr>
          <p:cNvPr id="40978" name="Rectangle 18">
            <a:extLst>
              <a:ext uri="{FF2B5EF4-FFF2-40B4-BE49-F238E27FC236}">
                <a16:creationId xmlns:a16="http://schemas.microsoft.com/office/drawing/2014/main" id="{402C25A4-8E94-4935-AB22-56B57CEFAC0E}"/>
              </a:ext>
            </a:extLst>
          </p:cNvPr>
          <p:cNvSpPr>
            <a:spLocks noChangeArrowheads="1"/>
          </p:cNvSpPr>
          <p:nvPr/>
        </p:nvSpPr>
        <p:spPr bwMode="auto">
          <a:xfrm>
            <a:off x="6269075" y="2518847"/>
            <a:ext cx="5419821"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cs-CZ" sz="2400" b="1" dirty="0">
                <a:solidFill>
                  <a:srgbClr val="FF0000"/>
                </a:solidFill>
              </a:rPr>
              <a:t>Diffusible ions</a:t>
            </a:r>
            <a:r>
              <a:rPr lang="en-GB" altLang="cs-CZ" sz="2400" b="1" dirty="0"/>
              <a:t>: C</a:t>
            </a:r>
            <a:r>
              <a:rPr lang="en-GB" altLang="cs-CZ" sz="2400" b="1" baseline="30000" dirty="0"/>
              <a:t>+</a:t>
            </a:r>
            <a:r>
              <a:rPr lang="en-GB" altLang="cs-CZ" sz="2400" b="1" dirty="0"/>
              <a:t>, A</a:t>
            </a:r>
            <a:r>
              <a:rPr lang="en-GB" altLang="cs-CZ" sz="2400" b="1" baseline="30000" dirty="0"/>
              <a:t>-</a:t>
            </a:r>
            <a:r>
              <a:rPr lang="en-GB" altLang="cs-CZ" sz="2400" b="1" dirty="0"/>
              <a:t>   diffuse freely</a:t>
            </a:r>
            <a:r>
              <a:rPr lang="en-GB" altLang="cs-CZ" sz="2400" dirty="0"/>
              <a:t> </a:t>
            </a:r>
            <a:endParaRPr lang="cs-CZ" altLang="cs-CZ" sz="2400" dirty="0"/>
          </a:p>
          <a:p>
            <a:pPr eaLnBrk="1" hangingPunct="1">
              <a:lnSpc>
                <a:spcPct val="90000"/>
              </a:lnSpc>
              <a:spcBef>
                <a:spcPct val="0"/>
              </a:spcBef>
              <a:buFontTx/>
              <a:buNone/>
            </a:pPr>
            <a:r>
              <a:rPr lang="cs-CZ" altLang="cs-CZ" sz="2400" b="1" dirty="0">
                <a:solidFill>
                  <a:srgbClr val="FF0000"/>
                </a:solidFill>
              </a:rPr>
              <a:t>non-</a:t>
            </a:r>
            <a:r>
              <a:rPr lang="en-GB" altLang="cs-CZ" sz="2400" b="1" dirty="0">
                <a:solidFill>
                  <a:srgbClr val="FF0000"/>
                </a:solidFill>
              </a:rPr>
              <a:t>diffusible ions</a:t>
            </a:r>
            <a:r>
              <a:rPr lang="en-GB" altLang="cs-CZ" sz="2400" b="1" dirty="0"/>
              <a:t>: R</a:t>
            </a:r>
            <a:r>
              <a:rPr lang="en-GB" altLang="cs-CZ" sz="2400" b="1" baseline="30000" dirty="0"/>
              <a:t>-</a:t>
            </a:r>
            <a:r>
              <a:rPr lang="cs-CZ" altLang="cs-CZ" sz="2400" b="1" baseline="30000" dirty="0"/>
              <a:t> </a:t>
            </a:r>
            <a:r>
              <a:rPr lang="cs-CZ" altLang="cs-CZ" sz="2400" b="1" dirty="0"/>
              <a:t>i.e. big </a:t>
            </a:r>
            <a:r>
              <a:rPr lang="cs-CZ" altLang="cs-CZ" sz="2400" b="1" dirty="0" err="1"/>
              <a:t>anions</a:t>
            </a:r>
            <a:r>
              <a:rPr lang="en-GB" altLang="cs-CZ" sz="2400" baseline="30000" dirty="0"/>
              <a:t> </a:t>
            </a:r>
          </a:p>
        </p:txBody>
      </p:sp>
      <p:sp>
        <p:nvSpPr>
          <p:cNvPr id="40979" name="Rectangle 19">
            <a:extLst>
              <a:ext uri="{FF2B5EF4-FFF2-40B4-BE49-F238E27FC236}">
                <a16:creationId xmlns:a16="http://schemas.microsoft.com/office/drawing/2014/main" id="{11686D6E-A72E-498C-A234-B6EBB5AC51C6}"/>
              </a:ext>
            </a:extLst>
          </p:cNvPr>
          <p:cNvSpPr>
            <a:spLocks noChangeArrowheads="1"/>
          </p:cNvSpPr>
          <p:nvPr/>
        </p:nvSpPr>
        <p:spPr bwMode="auto">
          <a:xfrm>
            <a:off x="6311900" y="3860801"/>
            <a:ext cx="479310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t>In presence of R</a:t>
            </a:r>
            <a:r>
              <a:rPr lang="en-GB" altLang="cs-CZ" sz="2400" baseline="30000" dirty="0"/>
              <a:t>-</a:t>
            </a:r>
            <a:r>
              <a:rPr lang="en-GB" altLang="cs-CZ" sz="2400" dirty="0"/>
              <a:t>: Equal distribution of C</a:t>
            </a:r>
            <a:r>
              <a:rPr lang="en-GB" altLang="cs-CZ" sz="2400" baseline="30000" dirty="0"/>
              <a:t>+</a:t>
            </a:r>
            <a:r>
              <a:rPr lang="en-GB" altLang="cs-CZ" sz="2400" dirty="0"/>
              <a:t> and A</a:t>
            </a:r>
            <a:r>
              <a:rPr lang="en-GB" altLang="cs-CZ" sz="2400" baseline="30000" dirty="0"/>
              <a:t>-</a:t>
            </a:r>
            <a:r>
              <a:rPr lang="en-GB" altLang="cs-CZ" sz="2400" dirty="0"/>
              <a:t> cannot be achieved</a:t>
            </a:r>
          </a:p>
          <a:p>
            <a:pPr eaLnBrk="1" hangingPunct="1">
              <a:spcBef>
                <a:spcPct val="0"/>
              </a:spcBef>
              <a:buFontTx/>
              <a:buNone/>
            </a:pPr>
            <a:r>
              <a:rPr lang="en-GB" altLang="cs-CZ" sz="2400" dirty="0"/>
              <a:t> </a:t>
            </a:r>
            <a:r>
              <a:rPr lang="en-GB" altLang="cs-CZ" sz="2400" dirty="0">
                <a:sym typeface="Symbol" panose="05050102010706020507" pitchFamily="18" charset="2"/>
              </a:rPr>
              <a:t> a special case of equilibrium</a:t>
            </a:r>
            <a:r>
              <a:rPr lang="en-GB" altLang="cs-CZ" sz="2400" dirty="0"/>
              <a:t> - </a:t>
            </a:r>
          </a:p>
          <a:p>
            <a:pPr eaLnBrk="1" hangingPunct="1">
              <a:spcBef>
                <a:spcPct val="0"/>
              </a:spcBef>
              <a:buFontTx/>
              <a:buNone/>
            </a:pPr>
            <a:r>
              <a:rPr lang="en-GB" altLang="cs-CZ" sz="2400" b="1" dirty="0" err="1">
                <a:solidFill>
                  <a:srgbClr val="FF0000"/>
                </a:solidFill>
              </a:rPr>
              <a:t>Donnan</a:t>
            </a:r>
            <a:r>
              <a:rPr lang="en-GB" altLang="cs-CZ" sz="2400" b="1" dirty="0">
                <a:solidFill>
                  <a:srgbClr val="FF0000"/>
                </a:solidFill>
              </a:rPr>
              <a:t> equilibrium</a:t>
            </a:r>
            <a:endParaRPr lang="cs-CZ" altLang="cs-CZ" sz="2800" b="1" dirty="0">
              <a:solidFill>
                <a:srgbClr val="FF0000"/>
              </a:solidFill>
            </a:endParaRPr>
          </a:p>
        </p:txBody>
      </p:sp>
    </p:spTree>
    <p:extLst>
      <p:ext uri="{BB962C8B-B14F-4D97-AF65-F5344CB8AC3E}">
        <p14:creationId xmlns:p14="http://schemas.microsoft.com/office/powerpoint/2010/main" val="1825527613"/>
      </p:ext>
    </p:extLst>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DCDB813-6553-4546-A81B-21B270D9F2C0}"/>
              </a:ext>
            </a:extLst>
          </p:cNvPr>
          <p:cNvSpPr>
            <a:spLocks noChangeArrowheads="1"/>
          </p:cNvSpPr>
          <p:nvPr/>
        </p:nvSpPr>
        <p:spPr bwMode="auto">
          <a:xfrm>
            <a:off x="1524000" y="2895600"/>
            <a:ext cx="4572000" cy="39624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43011" name="Line 3">
            <a:extLst>
              <a:ext uri="{FF2B5EF4-FFF2-40B4-BE49-F238E27FC236}">
                <a16:creationId xmlns:a16="http://schemas.microsoft.com/office/drawing/2014/main" id="{36CAD06A-DB21-4665-B499-7D277E949404}"/>
              </a:ext>
            </a:extLst>
          </p:cNvPr>
          <p:cNvSpPr>
            <a:spLocks noChangeShapeType="1"/>
          </p:cNvSpPr>
          <p:nvPr/>
        </p:nvSpPr>
        <p:spPr bwMode="auto">
          <a:xfrm>
            <a:off x="3886200" y="2819400"/>
            <a:ext cx="0" cy="39624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3012" name="Rectangle 4">
            <a:extLst>
              <a:ext uri="{FF2B5EF4-FFF2-40B4-BE49-F238E27FC236}">
                <a16:creationId xmlns:a16="http://schemas.microsoft.com/office/drawing/2014/main" id="{7CBDBD4A-91C8-42F8-97F9-E1934527EA0B}"/>
              </a:ext>
            </a:extLst>
          </p:cNvPr>
          <p:cNvSpPr>
            <a:spLocks noChangeArrowheads="1"/>
          </p:cNvSpPr>
          <p:nvPr/>
        </p:nvSpPr>
        <p:spPr bwMode="auto">
          <a:xfrm>
            <a:off x="2978150" y="236061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dirty="0" err="1"/>
              <a:t>membrane</a:t>
            </a:r>
            <a:endParaRPr lang="cs-CZ" altLang="cs-CZ" sz="2400" b="1" dirty="0"/>
          </a:p>
        </p:txBody>
      </p:sp>
      <p:sp>
        <p:nvSpPr>
          <p:cNvPr id="43013" name="Rectangle 5">
            <a:extLst>
              <a:ext uri="{FF2B5EF4-FFF2-40B4-BE49-F238E27FC236}">
                <a16:creationId xmlns:a16="http://schemas.microsoft.com/office/drawing/2014/main" id="{CA0F4E20-C5A2-4FD0-A486-B34148A76244}"/>
              </a:ext>
            </a:extLst>
          </p:cNvPr>
          <p:cNvSpPr>
            <a:spLocks noChangeArrowheads="1"/>
          </p:cNvSpPr>
          <p:nvPr/>
        </p:nvSpPr>
        <p:spPr bwMode="auto">
          <a:xfrm>
            <a:off x="1828800" y="2968626"/>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43014" name="Rectangle 6">
            <a:extLst>
              <a:ext uri="{FF2B5EF4-FFF2-40B4-BE49-F238E27FC236}">
                <a16:creationId xmlns:a16="http://schemas.microsoft.com/office/drawing/2014/main" id="{27C12CF2-3AAA-4551-B854-603FBFEC21E0}"/>
              </a:ext>
            </a:extLst>
          </p:cNvPr>
          <p:cNvSpPr>
            <a:spLocks noChangeArrowheads="1"/>
          </p:cNvSpPr>
          <p:nvPr/>
        </p:nvSpPr>
        <p:spPr bwMode="auto">
          <a:xfrm>
            <a:off x="1752600" y="3733800"/>
            <a:ext cx="13970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ani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R</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3015" name="Rectangle 7">
            <a:extLst>
              <a:ext uri="{FF2B5EF4-FFF2-40B4-BE49-F238E27FC236}">
                <a16:creationId xmlns:a16="http://schemas.microsoft.com/office/drawing/2014/main" id="{FB454480-B73C-4562-82F4-39F7990A920B}"/>
              </a:ext>
            </a:extLst>
          </p:cNvPr>
          <p:cNvSpPr>
            <a:spLocks noChangeArrowheads="1"/>
          </p:cNvSpPr>
          <p:nvPr/>
        </p:nvSpPr>
        <p:spPr bwMode="auto">
          <a:xfrm>
            <a:off x="4343401" y="4724400"/>
            <a:ext cx="1547813"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II</a:t>
            </a:r>
            <a:endParaRPr lang="en-GB" altLang="cs-CZ" sz="2400" b="1" baseline="30000">
              <a:solidFill>
                <a:srgbClr val="CC0000"/>
              </a:solidFill>
              <a:latin typeface="Times New Roman" panose="02020603050405020304" pitchFamily="18" charset="0"/>
            </a:endParaRPr>
          </a:p>
        </p:txBody>
      </p:sp>
      <p:sp>
        <p:nvSpPr>
          <p:cNvPr id="43016" name="Rectangle 8">
            <a:extLst>
              <a:ext uri="{FF2B5EF4-FFF2-40B4-BE49-F238E27FC236}">
                <a16:creationId xmlns:a16="http://schemas.microsoft.com/office/drawing/2014/main" id="{83D68B6A-F301-49B7-972D-B4E3324933D8}"/>
              </a:ext>
            </a:extLst>
          </p:cNvPr>
          <p:cNvSpPr>
            <a:spLocks noChangeArrowheads="1"/>
          </p:cNvSpPr>
          <p:nvPr/>
        </p:nvSpPr>
        <p:spPr bwMode="auto">
          <a:xfrm>
            <a:off x="1752600" y="4724400"/>
            <a:ext cx="167640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3017" name="Line 9">
            <a:extLst>
              <a:ext uri="{FF2B5EF4-FFF2-40B4-BE49-F238E27FC236}">
                <a16:creationId xmlns:a16="http://schemas.microsoft.com/office/drawing/2014/main" id="{E904E797-D93E-4994-92F4-FEF0E3E8CFD4}"/>
              </a:ext>
            </a:extLst>
          </p:cNvPr>
          <p:cNvSpPr>
            <a:spLocks noChangeShapeType="1"/>
          </p:cNvSpPr>
          <p:nvPr/>
        </p:nvSpPr>
        <p:spPr bwMode="auto">
          <a:xfrm flipV="1">
            <a:off x="3429000" y="5181600"/>
            <a:ext cx="9144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3018" name="Line 10">
            <a:extLst>
              <a:ext uri="{FF2B5EF4-FFF2-40B4-BE49-F238E27FC236}">
                <a16:creationId xmlns:a16="http://schemas.microsoft.com/office/drawing/2014/main" id="{31604550-00D8-439E-88CF-E479DF7BE989}"/>
              </a:ext>
            </a:extLst>
          </p:cNvPr>
          <p:cNvSpPr>
            <a:spLocks noChangeShapeType="1"/>
          </p:cNvSpPr>
          <p:nvPr/>
        </p:nvSpPr>
        <p:spPr bwMode="auto">
          <a:xfrm>
            <a:off x="3429000" y="5181600"/>
            <a:ext cx="8382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3019" name="Line 11">
            <a:extLst>
              <a:ext uri="{FF2B5EF4-FFF2-40B4-BE49-F238E27FC236}">
                <a16:creationId xmlns:a16="http://schemas.microsoft.com/office/drawing/2014/main" id="{04000F8B-FA61-4932-AA0E-2F0AA4E21DEF}"/>
              </a:ext>
            </a:extLst>
          </p:cNvPr>
          <p:cNvSpPr>
            <a:spLocks noChangeShapeType="1"/>
          </p:cNvSpPr>
          <p:nvPr/>
        </p:nvSpPr>
        <p:spPr bwMode="auto">
          <a:xfrm>
            <a:off x="3287714" y="3933826"/>
            <a:ext cx="365125"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3020" name="Line 12">
            <a:extLst>
              <a:ext uri="{FF2B5EF4-FFF2-40B4-BE49-F238E27FC236}">
                <a16:creationId xmlns:a16="http://schemas.microsoft.com/office/drawing/2014/main" id="{99C47D02-05C1-4769-A432-CEA386CDA528}"/>
              </a:ext>
            </a:extLst>
          </p:cNvPr>
          <p:cNvSpPr>
            <a:spLocks noChangeShapeType="1"/>
          </p:cNvSpPr>
          <p:nvPr/>
        </p:nvSpPr>
        <p:spPr bwMode="auto">
          <a:xfrm>
            <a:off x="3648075" y="3789363"/>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3021" name="Rectangle 13">
            <a:extLst>
              <a:ext uri="{FF2B5EF4-FFF2-40B4-BE49-F238E27FC236}">
                <a16:creationId xmlns:a16="http://schemas.microsoft.com/office/drawing/2014/main" id="{5D4C17EE-96B7-44B5-B4DB-481D656C2DE4}"/>
              </a:ext>
            </a:extLst>
          </p:cNvPr>
          <p:cNvSpPr>
            <a:spLocks noChangeArrowheads="1"/>
          </p:cNvSpPr>
          <p:nvPr/>
        </p:nvSpPr>
        <p:spPr bwMode="auto">
          <a:xfrm>
            <a:off x="4038600" y="29686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II</a:t>
            </a:r>
          </a:p>
        </p:txBody>
      </p:sp>
      <p:sp>
        <p:nvSpPr>
          <p:cNvPr id="43022" name="Rectangle 14">
            <a:extLst>
              <a:ext uri="{FF2B5EF4-FFF2-40B4-BE49-F238E27FC236}">
                <a16:creationId xmlns:a16="http://schemas.microsoft.com/office/drawing/2014/main" id="{626BC5D8-ED16-4AD4-849A-1348F24CC037}"/>
              </a:ext>
            </a:extLst>
          </p:cNvPr>
          <p:cNvSpPr>
            <a:spLocks noChangeArrowheads="1"/>
          </p:cNvSpPr>
          <p:nvPr/>
        </p:nvSpPr>
        <p:spPr bwMode="auto">
          <a:xfrm>
            <a:off x="4268788" y="5867400"/>
            <a:ext cx="189865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3023" name="Rectangle 15">
            <a:extLst>
              <a:ext uri="{FF2B5EF4-FFF2-40B4-BE49-F238E27FC236}">
                <a16:creationId xmlns:a16="http://schemas.microsoft.com/office/drawing/2014/main" id="{48645D4E-4B71-4A94-8F5E-744367CD7C40}"/>
              </a:ext>
            </a:extLst>
          </p:cNvPr>
          <p:cNvSpPr>
            <a:spLocks noChangeArrowheads="1"/>
          </p:cNvSpPr>
          <p:nvPr/>
        </p:nvSpPr>
        <p:spPr bwMode="auto">
          <a:xfrm>
            <a:off x="19812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43024" name="Rectangle 16">
            <a:extLst>
              <a:ext uri="{FF2B5EF4-FFF2-40B4-BE49-F238E27FC236}">
                <a16:creationId xmlns:a16="http://schemas.microsoft.com/office/drawing/2014/main" id="{A03F4976-2F18-4F27-8FE4-28520F22E3A2}"/>
              </a:ext>
            </a:extLst>
          </p:cNvPr>
          <p:cNvSpPr>
            <a:spLocks noChangeArrowheads="1"/>
          </p:cNvSpPr>
          <p:nvPr/>
        </p:nvSpPr>
        <p:spPr bwMode="auto">
          <a:xfrm>
            <a:off x="3962038" y="255015"/>
            <a:ext cx="6270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4400" b="1" dirty="0" err="1">
                <a:solidFill>
                  <a:srgbClr val="0000DC"/>
                </a:solidFill>
              </a:rPr>
              <a:t>Donnan</a:t>
            </a:r>
            <a:r>
              <a:rPr lang="en-GB" altLang="cs-CZ" sz="4400" b="1" dirty="0">
                <a:solidFill>
                  <a:srgbClr val="0000DC"/>
                </a:solidFill>
              </a:rPr>
              <a:t> equilibrium </a:t>
            </a:r>
            <a:r>
              <a:rPr lang="cs-CZ" altLang="cs-CZ" sz="4400" b="1" dirty="0">
                <a:solidFill>
                  <a:srgbClr val="0000DC"/>
                </a:solidFill>
              </a:rPr>
              <a:t>(2)</a:t>
            </a:r>
          </a:p>
        </p:txBody>
      </p:sp>
      <p:sp>
        <p:nvSpPr>
          <p:cNvPr id="43025" name="Rectangle 17">
            <a:extLst>
              <a:ext uri="{FF2B5EF4-FFF2-40B4-BE49-F238E27FC236}">
                <a16:creationId xmlns:a16="http://schemas.microsoft.com/office/drawing/2014/main" id="{FFE8117D-9A46-4F09-8A33-EFA921D9CC7A}"/>
              </a:ext>
            </a:extLst>
          </p:cNvPr>
          <p:cNvSpPr>
            <a:spLocks noChangeArrowheads="1"/>
          </p:cNvSpPr>
          <p:nvPr/>
        </p:nvSpPr>
        <p:spPr bwMode="auto">
          <a:xfrm>
            <a:off x="1666875" y="1371601"/>
            <a:ext cx="4910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err="1"/>
              <a:t>Equilibrium</a:t>
            </a:r>
            <a:r>
              <a:rPr lang="cs-CZ" altLang="cs-CZ" sz="2800" b="1" dirty="0"/>
              <a:t> </a:t>
            </a:r>
            <a:r>
              <a:rPr lang="cs-CZ" altLang="cs-CZ" sz="2800" b="1" dirty="0" err="1"/>
              <a:t>concentrations</a:t>
            </a:r>
            <a:r>
              <a:rPr lang="cs-CZ" altLang="cs-CZ" sz="2800" b="1" dirty="0"/>
              <a:t>:</a:t>
            </a:r>
          </a:p>
        </p:txBody>
      </p:sp>
      <p:sp>
        <p:nvSpPr>
          <p:cNvPr id="43027" name="Rectangle 19">
            <a:extLst>
              <a:ext uri="{FF2B5EF4-FFF2-40B4-BE49-F238E27FC236}">
                <a16:creationId xmlns:a16="http://schemas.microsoft.com/office/drawing/2014/main" id="{9124F622-286F-49BD-83C6-ED50284F4281}"/>
              </a:ext>
            </a:extLst>
          </p:cNvPr>
          <p:cNvSpPr>
            <a:spLocks noChangeArrowheads="1"/>
          </p:cNvSpPr>
          <p:nvPr/>
        </p:nvSpPr>
        <p:spPr bwMode="auto">
          <a:xfrm>
            <a:off x="7045326" y="2865438"/>
            <a:ext cx="2498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err="1"/>
              <a:t>Donnan</a:t>
            </a:r>
            <a:r>
              <a:rPr lang="cs-CZ" altLang="cs-CZ" sz="2800" b="1" dirty="0"/>
              <a:t> ratio:</a:t>
            </a:r>
          </a:p>
        </p:txBody>
      </p:sp>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BF650273-86E7-4A93-9EFC-015711C75262}"/>
                  </a:ext>
                </a:extLst>
              </p:cNvPr>
              <p:cNvSpPr txBox="1"/>
              <p:nvPr/>
            </p:nvSpPr>
            <p:spPr>
              <a:xfrm>
                <a:off x="6890178" y="1371601"/>
                <a:ext cx="2953911" cy="5649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m:t>
                          </m:r>
                        </m:sup>
                      </m:sSubSup>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𝐴</m:t>
                          </m:r>
                        </m:sub>
                        <m:sup>
                          <m:r>
                            <a:rPr lang="cs-CZ" sz="3600" b="0" i="1" smtClean="0">
                              <a:latin typeface="Cambria Math" panose="02040503050406030204" pitchFamily="18" charset="0"/>
                            </a:rPr>
                            <m:t>𝐼</m:t>
                          </m:r>
                        </m:sup>
                      </m:sSubSup>
                      <m:r>
                        <a:rPr lang="cs-CZ" sz="3600" b="0" i="1" smtClean="0">
                          <a:latin typeface="Cambria Math" panose="02040503050406030204" pitchFamily="18" charset="0"/>
                        </a:rPr>
                        <m:t>=</m:t>
                      </m:r>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i="1">
                              <a:latin typeface="Cambria Math" panose="02040503050406030204" pitchFamily="18" charset="0"/>
                            </a:rPr>
                            <m:t>𝐾</m:t>
                          </m:r>
                        </m:sub>
                        <m:sup>
                          <m:r>
                            <a:rPr lang="cs-CZ" sz="3600" i="1">
                              <a:latin typeface="Cambria Math" panose="02040503050406030204" pitchFamily="18" charset="0"/>
                            </a:rPr>
                            <m:t>𝐼</m:t>
                          </m:r>
                          <m:r>
                            <a:rPr lang="cs-CZ" sz="3600" b="0" i="1" smtClean="0">
                              <a:latin typeface="Cambria Math" panose="02040503050406030204" pitchFamily="18" charset="0"/>
                            </a:rPr>
                            <m:t>𝐼</m:t>
                          </m:r>
                        </m:sup>
                      </m:sSubSup>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i="1">
                              <a:latin typeface="Cambria Math" panose="02040503050406030204" pitchFamily="18" charset="0"/>
                            </a:rPr>
                            <m:t>𝐴</m:t>
                          </m:r>
                        </m:sub>
                        <m:sup>
                          <m:r>
                            <a:rPr lang="cs-CZ" sz="3600" i="1">
                              <a:latin typeface="Cambria Math" panose="02040503050406030204" pitchFamily="18" charset="0"/>
                            </a:rPr>
                            <m:t>𝐼</m:t>
                          </m:r>
                          <m:r>
                            <a:rPr lang="cs-CZ" sz="3600" b="0" i="1" smtClean="0">
                              <a:latin typeface="Cambria Math" panose="02040503050406030204" pitchFamily="18" charset="0"/>
                            </a:rPr>
                            <m:t>𝐼</m:t>
                          </m:r>
                        </m:sup>
                      </m:sSubSup>
                    </m:oMath>
                  </m:oMathPara>
                </a14:m>
                <a:endParaRPr lang="cs-CZ" sz="3600" dirty="0"/>
              </a:p>
            </p:txBody>
          </p:sp>
        </mc:Choice>
        <mc:Fallback xmlns="">
          <p:sp>
            <p:nvSpPr>
              <p:cNvPr id="21" name="TextovéPole 20">
                <a:extLst>
                  <a:ext uri="{FF2B5EF4-FFF2-40B4-BE49-F238E27FC236}">
                    <a16:creationId xmlns:a16="http://schemas.microsoft.com/office/drawing/2014/main" id="{BF650273-86E7-4A93-9EFC-015711C75262}"/>
                  </a:ext>
                </a:extLst>
              </p:cNvPr>
              <p:cNvSpPr txBox="1">
                <a:spLocks noRot="1" noChangeAspect="1" noMove="1" noResize="1" noEditPoints="1" noAdjustHandles="1" noChangeArrowheads="1" noChangeShapeType="1" noTextEdit="1"/>
              </p:cNvSpPr>
              <p:nvPr/>
            </p:nvSpPr>
            <p:spPr>
              <a:xfrm>
                <a:off x="6890178" y="1371601"/>
                <a:ext cx="2953911" cy="56496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ovéPole 21">
                <a:extLst>
                  <a:ext uri="{FF2B5EF4-FFF2-40B4-BE49-F238E27FC236}">
                    <a16:creationId xmlns:a16="http://schemas.microsoft.com/office/drawing/2014/main" id="{4B47C080-1EDC-40A7-B51A-4064426FB43E}"/>
                  </a:ext>
                </a:extLst>
              </p:cNvPr>
              <p:cNvSpPr txBox="1"/>
              <p:nvPr/>
            </p:nvSpPr>
            <p:spPr>
              <a:xfrm>
                <a:off x="6935465" y="3676949"/>
                <a:ext cx="2866939" cy="18112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3600" i="1" smtClean="0">
                              <a:latin typeface="Cambria Math" panose="02040503050406030204" pitchFamily="18" charset="0"/>
                            </a:rPr>
                          </m:ctrlPr>
                        </m:fPr>
                        <m:num>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m:t>
                              </m:r>
                            </m:sup>
                          </m:sSubSup>
                        </m:num>
                        <m:den>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𝐼𝐼</m:t>
                              </m:r>
                            </m:sup>
                          </m:sSubSup>
                        </m:den>
                      </m:f>
                      <m:r>
                        <a:rPr lang="cs-CZ" sz="3600" b="0" i="1" smtClean="0">
                          <a:latin typeface="Cambria Math" panose="02040503050406030204" pitchFamily="18" charset="0"/>
                        </a:rPr>
                        <m:t>=</m:t>
                      </m:r>
                      <m:f>
                        <m:fPr>
                          <m:ctrlPr>
                            <a:rPr lang="cs-CZ" sz="3600" i="1">
                              <a:latin typeface="Cambria Math" panose="02040503050406030204" pitchFamily="18" charset="0"/>
                            </a:rPr>
                          </m:ctrlPr>
                        </m:fPr>
                        <m:num>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b="0" i="1" smtClean="0">
                                  <a:latin typeface="Cambria Math" panose="02040503050406030204" pitchFamily="18" charset="0"/>
                                </a:rPr>
                                <m:t>𝐴</m:t>
                              </m:r>
                            </m:sub>
                            <m:sup>
                              <m:r>
                                <a:rPr lang="cs-CZ" sz="3600" i="1">
                                  <a:latin typeface="Cambria Math" panose="02040503050406030204" pitchFamily="18" charset="0"/>
                                </a:rPr>
                                <m:t>𝐼</m:t>
                              </m:r>
                              <m:r>
                                <a:rPr lang="cs-CZ" sz="3600" b="0" i="1" smtClean="0">
                                  <a:latin typeface="Cambria Math" panose="02040503050406030204" pitchFamily="18" charset="0"/>
                                </a:rPr>
                                <m:t>𝐼</m:t>
                              </m:r>
                            </m:sup>
                          </m:sSubSup>
                        </m:num>
                        <m:den>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b="0" i="1" smtClean="0">
                                  <a:latin typeface="Cambria Math" panose="02040503050406030204" pitchFamily="18" charset="0"/>
                                </a:rPr>
                                <m:t>𝐴</m:t>
                              </m:r>
                            </m:sub>
                            <m:sup>
                              <m:r>
                                <a:rPr lang="cs-CZ" sz="3600" i="1">
                                  <a:latin typeface="Cambria Math" panose="02040503050406030204" pitchFamily="18" charset="0"/>
                                </a:rPr>
                                <m:t>𝐼</m:t>
                              </m:r>
                            </m:sup>
                          </m:sSubSup>
                        </m:den>
                      </m:f>
                      <m:r>
                        <a:rPr lang="cs-CZ" sz="3600" i="1">
                          <a:latin typeface="Cambria Math" panose="02040503050406030204" pitchFamily="18" charset="0"/>
                        </a:rPr>
                        <m:t>=</m:t>
                      </m:r>
                      <m:r>
                        <a:rPr lang="cs-CZ" sz="3600" b="0" i="1" smtClean="0">
                          <a:latin typeface="Cambria Math" panose="02040503050406030204" pitchFamily="18" charset="0"/>
                        </a:rPr>
                        <m:t>𝑟</m:t>
                      </m:r>
                    </m:oMath>
                  </m:oMathPara>
                </a14:m>
                <a:endParaRPr lang="cs-CZ" sz="3600" dirty="0"/>
              </a:p>
              <a:p>
                <a:endParaRPr lang="cs-CZ" sz="3600" dirty="0"/>
              </a:p>
            </p:txBody>
          </p:sp>
        </mc:Choice>
        <mc:Fallback xmlns="">
          <p:sp>
            <p:nvSpPr>
              <p:cNvPr id="22" name="TextovéPole 21">
                <a:extLst>
                  <a:ext uri="{FF2B5EF4-FFF2-40B4-BE49-F238E27FC236}">
                    <a16:creationId xmlns:a16="http://schemas.microsoft.com/office/drawing/2014/main" id="{4B47C080-1EDC-40A7-B51A-4064426FB43E}"/>
                  </a:ext>
                </a:extLst>
              </p:cNvPr>
              <p:cNvSpPr txBox="1">
                <a:spLocks noRot="1" noChangeAspect="1" noMove="1" noResize="1" noEditPoints="1" noAdjustHandles="1" noChangeArrowheads="1" noChangeShapeType="1" noTextEdit="1"/>
              </p:cNvSpPr>
              <p:nvPr/>
            </p:nvSpPr>
            <p:spPr>
              <a:xfrm>
                <a:off x="6935465" y="3676949"/>
                <a:ext cx="2866939" cy="181120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30186360"/>
      </p:ext>
    </p:extLst>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7FCBCF5-5E0F-4713-B986-25D176AAB772}"/>
              </a:ext>
            </a:extLst>
          </p:cNvPr>
          <p:cNvSpPr>
            <a:spLocks noGrp="1" noChangeArrowheads="1"/>
          </p:cNvSpPr>
          <p:nvPr>
            <p:ph type="title"/>
          </p:nvPr>
        </p:nvSpPr>
        <p:spPr>
          <a:xfrm>
            <a:off x="802396" y="395825"/>
            <a:ext cx="8229600" cy="777875"/>
          </a:xfrm>
        </p:spPr>
        <p:txBody>
          <a:bodyPr/>
          <a:lstStyle/>
          <a:p>
            <a:pPr eaLnBrk="1" hangingPunct="1"/>
            <a:r>
              <a:rPr lang="en-GB" altLang="cs-CZ" sz="4000" b="1" dirty="0"/>
              <a:t>Bioelectric phenomena</a:t>
            </a:r>
          </a:p>
        </p:txBody>
      </p:sp>
      <p:sp>
        <p:nvSpPr>
          <p:cNvPr id="303107" name="Rectangle 3">
            <a:extLst>
              <a:ext uri="{FF2B5EF4-FFF2-40B4-BE49-F238E27FC236}">
                <a16:creationId xmlns:a16="http://schemas.microsoft.com/office/drawing/2014/main" id="{989CE121-0B71-47D5-B75F-D86177EB0FC1}"/>
              </a:ext>
            </a:extLst>
          </p:cNvPr>
          <p:cNvSpPr>
            <a:spLocks noGrp="1" noChangeArrowheads="1"/>
          </p:cNvSpPr>
          <p:nvPr>
            <p:ph type="body" idx="1"/>
          </p:nvPr>
        </p:nvSpPr>
        <p:spPr>
          <a:xfrm>
            <a:off x="1112705" y="1484313"/>
            <a:ext cx="9496538" cy="5257800"/>
          </a:xfrm>
        </p:spPr>
        <p:txBody>
          <a:bodyPr/>
          <a:lstStyle/>
          <a:p>
            <a:pPr eaLnBrk="1" hangingPunct="1">
              <a:lnSpc>
                <a:spcPct val="100000"/>
              </a:lnSpc>
              <a:defRPr/>
            </a:pPr>
            <a:r>
              <a:rPr lang="en-GB" sz="2400" dirty="0"/>
              <a:t>The electric signal play a key role in controlling of all vitally important organs. They ensure fast transmission of information in the organism. They propagate through nerve fibres and muscle cells where they trigger a chain of events resulting in muscle contraction. They take a part in basic function mechanisms of sensory and other body organs. </a:t>
            </a:r>
          </a:p>
          <a:p>
            <a:pPr eaLnBrk="1" hangingPunct="1">
              <a:lnSpc>
                <a:spcPct val="100000"/>
              </a:lnSpc>
              <a:defRPr/>
            </a:pPr>
            <a:r>
              <a:rPr lang="en-GB" sz="2400" dirty="0"/>
              <a:t>On cellular level, they originate in membrane systems, and their propagation is accompanied by production of electromagnetic field in the ambient medium. </a:t>
            </a:r>
          </a:p>
          <a:p>
            <a:pPr eaLnBrk="1" hangingPunct="1">
              <a:lnSpc>
                <a:spcPct val="100000"/>
              </a:lnSpc>
              <a:defRPr/>
            </a:pPr>
            <a:r>
              <a:rPr lang="en-GB" sz="2400" dirty="0"/>
              <a:t>Recording of electrical or magnetic signals from the body surface is fundamental in many important clinical diagnostic methods.</a:t>
            </a:r>
            <a:r>
              <a:rPr lang="en-GB" sz="2800" dirty="0"/>
              <a:t> </a:t>
            </a:r>
          </a:p>
        </p:txBody>
      </p:sp>
    </p:spTree>
    <p:extLst>
      <p:ext uri="{BB962C8B-B14F-4D97-AF65-F5344CB8AC3E}">
        <p14:creationId xmlns:p14="http://schemas.microsoft.com/office/powerpoint/2010/main" val="47341464"/>
      </p:ext>
    </p:extLst>
  </p:cSld>
  <p:clrMapOvr>
    <a:masterClrMapping/>
  </p:clrMapOvr>
  <p:transition spd="med">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A0CFC89-A348-4C8B-A33B-7746CA502D1E}"/>
              </a:ext>
            </a:extLst>
          </p:cNvPr>
          <p:cNvSpPr>
            <a:spLocks noChangeArrowheads="1"/>
          </p:cNvSpPr>
          <p:nvPr/>
        </p:nvSpPr>
        <p:spPr bwMode="auto">
          <a:xfrm>
            <a:off x="1524000" y="2895600"/>
            <a:ext cx="4572000" cy="39624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45059" name="Line 3">
            <a:extLst>
              <a:ext uri="{FF2B5EF4-FFF2-40B4-BE49-F238E27FC236}">
                <a16:creationId xmlns:a16="http://schemas.microsoft.com/office/drawing/2014/main" id="{ACE3439F-3C9C-44FF-A0BD-31C9D635E69A}"/>
              </a:ext>
            </a:extLst>
          </p:cNvPr>
          <p:cNvSpPr>
            <a:spLocks noChangeShapeType="1"/>
          </p:cNvSpPr>
          <p:nvPr/>
        </p:nvSpPr>
        <p:spPr bwMode="auto">
          <a:xfrm>
            <a:off x="3886200" y="2895600"/>
            <a:ext cx="0" cy="39624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5060" name="Rectangle 4">
            <a:extLst>
              <a:ext uri="{FF2B5EF4-FFF2-40B4-BE49-F238E27FC236}">
                <a16:creationId xmlns:a16="http://schemas.microsoft.com/office/drawing/2014/main" id="{10B3DA0B-D5CA-4D71-B49B-5005D128C0E0}"/>
              </a:ext>
            </a:extLst>
          </p:cNvPr>
          <p:cNvSpPr>
            <a:spLocks noChangeArrowheads="1"/>
          </p:cNvSpPr>
          <p:nvPr/>
        </p:nvSpPr>
        <p:spPr bwMode="auto">
          <a:xfrm>
            <a:off x="2978150" y="236061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dirty="0" err="1"/>
              <a:t>membrane</a:t>
            </a:r>
            <a:endParaRPr lang="cs-CZ" altLang="cs-CZ" sz="2400" b="1" dirty="0"/>
          </a:p>
        </p:txBody>
      </p:sp>
      <p:sp>
        <p:nvSpPr>
          <p:cNvPr id="45061" name="Rectangle 5">
            <a:extLst>
              <a:ext uri="{FF2B5EF4-FFF2-40B4-BE49-F238E27FC236}">
                <a16:creationId xmlns:a16="http://schemas.microsoft.com/office/drawing/2014/main" id="{EF0D78DE-6379-440C-B2AD-DB483BFC33F2}"/>
              </a:ext>
            </a:extLst>
          </p:cNvPr>
          <p:cNvSpPr>
            <a:spLocks noChangeArrowheads="1"/>
          </p:cNvSpPr>
          <p:nvPr/>
        </p:nvSpPr>
        <p:spPr bwMode="auto">
          <a:xfrm>
            <a:off x="1828800" y="2968626"/>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a:t>
            </a:r>
          </a:p>
        </p:txBody>
      </p:sp>
      <p:sp>
        <p:nvSpPr>
          <p:cNvPr id="45062" name="Rectangle 6">
            <a:extLst>
              <a:ext uri="{FF2B5EF4-FFF2-40B4-BE49-F238E27FC236}">
                <a16:creationId xmlns:a16="http://schemas.microsoft.com/office/drawing/2014/main" id="{8ACA9077-735B-4118-A4E1-888FB2000121}"/>
              </a:ext>
            </a:extLst>
          </p:cNvPr>
          <p:cNvSpPr>
            <a:spLocks noChangeArrowheads="1"/>
          </p:cNvSpPr>
          <p:nvPr/>
        </p:nvSpPr>
        <p:spPr bwMode="auto">
          <a:xfrm>
            <a:off x="1703388" y="3716338"/>
            <a:ext cx="13970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ani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R</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5063" name="Rectangle 7">
            <a:extLst>
              <a:ext uri="{FF2B5EF4-FFF2-40B4-BE49-F238E27FC236}">
                <a16:creationId xmlns:a16="http://schemas.microsoft.com/office/drawing/2014/main" id="{6975335E-56C1-4859-AF09-6BA7FAE8564E}"/>
              </a:ext>
            </a:extLst>
          </p:cNvPr>
          <p:cNvSpPr>
            <a:spLocks noChangeArrowheads="1"/>
          </p:cNvSpPr>
          <p:nvPr/>
        </p:nvSpPr>
        <p:spPr bwMode="auto">
          <a:xfrm>
            <a:off x="4343401" y="4724400"/>
            <a:ext cx="1547813"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II</a:t>
            </a:r>
            <a:endParaRPr lang="en-GB" altLang="cs-CZ" sz="2400" b="1" baseline="30000">
              <a:solidFill>
                <a:srgbClr val="CC0000"/>
              </a:solidFill>
              <a:latin typeface="Times New Roman" panose="02020603050405020304" pitchFamily="18" charset="0"/>
            </a:endParaRPr>
          </a:p>
        </p:txBody>
      </p:sp>
      <p:sp>
        <p:nvSpPr>
          <p:cNvPr id="45064" name="Rectangle 8">
            <a:extLst>
              <a:ext uri="{FF2B5EF4-FFF2-40B4-BE49-F238E27FC236}">
                <a16:creationId xmlns:a16="http://schemas.microsoft.com/office/drawing/2014/main" id="{150E11C9-CB9C-438B-8879-9293157443BF}"/>
              </a:ext>
            </a:extLst>
          </p:cNvPr>
          <p:cNvSpPr>
            <a:spLocks noChangeArrowheads="1"/>
          </p:cNvSpPr>
          <p:nvPr/>
        </p:nvSpPr>
        <p:spPr bwMode="auto">
          <a:xfrm>
            <a:off x="1631950" y="4724400"/>
            <a:ext cx="1905000"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5065" name="Line 9">
            <a:extLst>
              <a:ext uri="{FF2B5EF4-FFF2-40B4-BE49-F238E27FC236}">
                <a16:creationId xmlns:a16="http://schemas.microsoft.com/office/drawing/2014/main" id="{9F8BDFA2-4B67-45DF-8D26-2456A7EAB6BA}"/>
              </a:ext>
            </a:extLst>
          </p:cNvPr>
          <p:cNvSpPr>
            <a:spLocks noChangeShapeType="1"/>
          </p:cNvSpPr>
          <p:nvPr/>
        </p:nvSpPr>
        <p:spPr bwMode="auto">
          <a:xfrm flipV="1">
            <a:off x="3429000" y="5181600"/>
            <a:ext cx="9144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5066" name="Line 10">
            <a:extLst>
              <a:ext uri="{FF2B5EF4-FFF2-40B4-BE49-F238E27FC236}">
                <a16:creationId xmlns:a16="http://schemas.microsoft.com/office/drawing/2014/main" id="{D5D4BAD7-12EA-4D7C-AE8C-151E6AC1EADD}"/>
              </a:ext>
            </a:extLst>
          </p:cNvPr>
          <p:cNvSpPr>
            <a:spLocks noChangeShapeType="1"/>
          </p:cNvSpPr>
          <p:nvPr/>
        </p:nvSpPr>
        <p:spPr bwMode="auto">
          <a:xfrm>
            <a:off x="3429000" y="5181600"/>
            <a:ext cx="838200" cy="685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5067" name="Line 11">
            <a:extLst>
              <a:ext uri="{FF2B5EF4-FFF2-40B4-BE49-F238E27FC236}">
                <a16:creationId xmlns:a16="http://schemas.microsoft.com/office/drawing/2014/main" id="{76F6C1CA-F3BC-4BE0-A19B-A4DBBCE7F85A}"/>
              </a:ext>
            </a:extLst>
          </p:cNvPr>
          <p:cNvSpPr>
            <a:spLocks noChangeShapeType="1"/>
          </p:cNvSpPr>
          <p:nvPr/>
        </p:nvSpPr>
        <p:spPr bwMode="auto">
          <a:xfrm>
            <a:off x="3216276" y="3933826"/>
            <a:ext cx="365125"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5068" name="Line 12">
            <a:extLst>
              <a:ext uri="{FF2B5EF4-FFF2-40B4-BE49-F238E27FC236}">
                <a16:creationId xmlns:a16="http://schemas.microsoft.com/office/drawing/2014/main" id="{06A5C795-976B-40F8-914F-8311DF09BD41}"/>
              </a:ext>
            </a:extLst>
          </p:cNvPr>
          <p:cNvSpPr>
            <a:spLocks noChangeShapeType="1"/>
          </p:cNvSpPr>
          <p:nvPr/>
        </p:nvSpPr>
        <p:spPr bwMode="auto">
          <a:xfrm>
            <a:off x="3581400" y="3810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5069" name="Rectangle 13">
            <a:extLst>
              <a:ext uri="{FF2B5EF4-FFF2-40B4-BE49-F238E27FC236}">
                <a16:creationId xmlns:a16="http://schemas.microsoft.com/office/drawing/2014/main" id="{CF015851-5516-495B-85CE-7D08255CB3DC}"/>
              </a:ext>
            </a:extLst>
          </p:cNvPr>
          <p:cNvSpPr>
            <a:spLocks noChangeArrowheads="1"/>
          </p:cNvSpPr>
          <p:nvPr/>
        </p:nvSpPr>
        <p:spPr bwMode="auto">
          <a:xfrm>
            <a:off x="4038600" y="2968626"/>
            <a:ext cx="2057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Ele</a:t>
            </a:r>
            <a:r>
              <a:rPr lang="cs-CZ" altLang="cs-CZ" sz="2400" b="1">
                <a:solidFill>
                  <a:srgbClr val="3333CC"/>
                </a:solidFill>
                <a:latin typeface="Times New Roman" panose="02020603050405020304" pitchFamily="18" charset="0"/>
              </a:rPr>
              <a:t>c</a:t>
            </a:r>
            <a:r>
              <a:rPr lang="en-GB" altLang="cs-CZ" sz="2400" b="1">
                <a:solidFill>
                  <a:srgbClr val="3333CC"/>
                </a:solidFill>
                <a:latin typeface="Times New Roman" panose="02020603050405020304" pitchFamily="18" charset="0"/>
              </a:rPr>
              <a:t>trolyt</a:t>
            </a:r>
            <a:r>
              <a:rPr lang="cs-CZ" altLang="cs-CZ" sz="2400" b="1">
                <a:solidFill>
                  <a:srgbClr val="3333CC"/>
                </a:solidFill>
                <a:latin typeface="Times New Roman" panose="02020603050405020304" pitchFamily="18" charset="0"/>
              </a:rPr>
              <a:t>e</a:t>
            </a:r>
            <a:r>
              <a:rPr lang="en-GB" altLang="cs-CZ" sz="2400" b="1">
                <a:solidFill>
                  <a:srgbClr val="3333CC"/>
                </a:solidFill>
                <a:latin typeface="Times New Roman" panose="02020603050405020304" pitchFamily="18" charset="0"/>
              </a:rPr>
              <a:t> II</a:t>
            </a:r>
          </a:p>
        </p:txBody>
      </p:sp>
      <p:sp>
        <p:nvSpPr>
          <p:cNvPr id="45070" name="Rectangle 14">
            <a:extLst>
              <a:ext uri="{FF2B5EF4-FFF2-40B4-BE49-F238E27FC236}">
                <a16:creationId xmlns:a16="http://schemas.microsoft.com/office/drawing/2014/main" id="{C78602E1-934A-45FD-ABAF-C34A6ACB85FF}"/>
              </a:ext>
            </a:extLst>
          </p:cNvPr>
          <p:cNvSpPr>
            <a:spLocks noChangeArrowheads="1"/>
          </p:cNvSpPr>
          <p:nvPr/>
        </p:nvSpPr>
        <p:spPr bwMode="auto">
          <a:xfrm>
            <a:off x="4268788" y="5867400"/>
            <a:ext cx="1827212"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CC0000"/>
                </a:solidFill>
                <a:latin typeface="Times New Roman" panose="02020603050405020304" pitchFamily="18" charset="0"/>
              </a:rPr>
              <a:t>c</a:t>
            </a:r>
            <a:r>
              <a:rPr lang="en-GB" altLang="cs-CZ" sz="2400" b="1">
                <a:solidFill>
                  <a:srgbClr val="CC0000"/>
                </a:solidFill>
                <a:latin typeface="Times New Roman" panose="02020603050405020304" pitchFamily="18" charset="0"/>
              </a:rPr>
              <a:t>ati</a:t>
            </a:r>
            <a:r>
              <a:rPr lang="cs-CZ" altLang="cs-CZ" sz="2400" b="1">
                <a:solidFill>
                  <a:srgbClr val="CC0000"/>
                </a:solidFill>
                <a:latin typeface="Times New Roman" panose="02020603050405020304" pitchFamily="18" charset="0"/>
              </a:rPr>
              <a:t>ons</a:t>
            </a:r>
            <a:r>
              <a:rPr lang="en-GB" altLang="cs-CZ" sz="2400" b="1">
                <a:solidFill>
                  <a:srgbClr val="CC0000"/>
                </a:solidFill>
                <a:latin typeface="Times New Roman" panose="02020603050405020304" pitchFamily="18" charset="0"/>
              </a:rPr>
              <a:t> c</a:t>
            </a:r>
            <a:r>
              <a:rPr lang="cs-CZ" altLang="cs-CZ" sz="2400" b="1" baseline="-25000">
                <a:solidFill>
                  <a:srgbClr val="CC0000"/>
                </a:solidFill>
                <a:latin typeface="Times New Roman" panose="02020603050405020304" pitchFamily="18" charset="0"/>
              </a:rPr>
              <a:t>C</a:t>
            </a:r>
            <a:r>
              <a:rPr lang="en-GB" altLang="cs-CZ" sz="2400" b="1" baseline="30000">
                <a:solidFill>
                  <a:srgbClr val="CC0000"/>
                </a:solidFill>
                <a:latin typeface="Times New Roman" panose="02020603050405020304" pitchFamily="18" charset="0"/>
              </a:rPr>
              <a:t>II</a:t>
            </a:r>
            <a:r>
              <a:rPr lang="en-GB" altLang="cs-CZ" sz="2400" b="1">
                <a:solidFill>
                  <a:srgbClr val="CC0000"/>
                </a:solidFill>
                <a:latin typeface="Times New Roman" panose="02020603050405020304" pitchFamily="18" charset="0"/>
              </a:rPr>
              <a:t>  </a:t>
            </a:r>
            <a:endParaRPr lang="en-GB" altLang="cs-CZ" sz="2400" b="1" baseline="30000">
              <a:solidFill>
                <a:srgbClr val="CC0000"/>
              </a:solidFill>
              <a:latin typeface="Times New Roman" panose="02020603050405020304" pitchFamily="18" charset="0"/>
            </a:endParaRPr>
          </a:p>
        </p:txBody>
      </p:sp>
      <p:sp>
        <p:nvSpPr>
          <p:cNvPr id="45071" name="Rectangle 15">
            <a:extLst>
              <a:ext uri="{FF2B5EF4-FFF2-40B4-BE49-F238E27FC236}">
                <a16:creationId xmlns:a16="http://schemas.microsoft.com/office/drawing/2014/main" id="{0331F8EC-2D7A-47ED-9FA5-E6041A695DDA}"/>
              </a:ext>
            </a:extLst>
          </p:cNvPr>
          <p:cNvSpPr>
            <a:spLocks noChangeArrowheads="1"/>
          </p:cNvSpPr>
          <p:nvPr/>
        </p:nvSpPr>
        <p:spPr bwMode="auto">
          <a:xfrm>
            <a:off x="1828800" y="5867400"/>
            <a:ext cx="146843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Times New Roman" panose="02020603050405020304" pitchFamily="18" charset="0"/>
              </a:rPr>
              <a:t>a</a:t>
            </a:r>
            <a:r>
              <a:rPr lang="en-GB" altLang="cs-CZ" sz="2400" b="1">
                <a:latin typeface="Times New Roman" panose="02020603050405020304" pitchFamily="18" charset="0"/>
              </a:rPr>
              <a:t>ni</a:t>
            </a:r>
            <a:r>
              <a:rPr lang="cs-CZ" altLang="cs-CZ" sz="2400" b="1">
                <a:latin typeface="Times New Roman" panose="02020603050405020304" pitchFamily="18" charset="0"/>
              </a:rPr>
              <a:t>ons</a:t>
            </a:r>
            <a:r>
              <a:rPr lang="en-GB" altLang="cs-CZ" sz="2400" b="1">
                <a:latin typeface="Times New Roman" panose="02020603050405020304" pitchFamily="18" charset="0"/>
              </a:rPr>
              <a:t> c</a:t>
            </a:r>
            <a:r>
              <a:rPr lang="en-GB" altLang="cs-CZ" sz="2400" b="1" baseline="-25000">
                <a:latin typeface="Times New Roman" panose="02020603050405020304" pitchFamily="18" charset="0"/>
              </a:rPr>
              <a:t>A</a:t>
            </a:r>
            <a:r>
              <a:rPr lang="en-GB" altLang="cs-CZ" sz="2400" b="1" baseline="30000">
                <a:latin typeface="Times New Roman" panose="02020603050405020304" pitchFamily="18" charset="0"/>
              </a:rPr>
              <a:t>I</a:t>
            </a:r>
            <a:endParaRPr lang="en-GB" altLang="cs-CZ" sz="2400" b="1" baseline="30000">
              <a:solidFill>
                <a:srgbClr val="CC0000"/>
              </a:solidFill>
              <a:latin typeface="Times New Roman" panose="02020603050405020304" pitchFamily="18" charset="0"/>
            </a:endParaRPr>
          </a:p>
        </p:txBody>
      </p:sp>
      <p:sp>
        <p:nvSpPr>
          <p:cNvPr id="45072" name="Rectangle 16">
            <a:extLst>
              <a:ext uri="{FF2B5EF4-FFF2-40B4-BE49-F238E27FC236}">
                <a16:creationId xmlns:a16="http://schemas.microsoft.com/office/drawing/2014/main" id="{950DC0E4-75DE-40C4-AEF4-547C4E34BD1B}"/>
              </a:ext>
            </a:extLst>
          </p:cNvPr>
          <p:cNvSpPr>
            <a:spLocks noChangeArrowheads="1"/>
          </p:cNvSpPr>
          <p:nvPr/>
        </p:nvSpPr>
        <p:spPr bwMode="auto">
          <a:xfrm>
            <a:off x="3779705" y="203545"/>
            <a:ext cx="6270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4400" b="1" dirty="0" err="1">
                <a:solidFill>
                  <a:srgbClr val="0000DC"/>
                </a:solidFill>
              </a:rPr>
              <a:t>Donnan</a:t>
            </a:r>
            <a:r>
              <a:rPr lang="en-GB" altLang="cs-CZ" sz="4400" b="1" dirty="0">
                <a:solidFill>
                  <a:srgbClr val="0000DC"/>
                </a:solidFill>
              </a:rPr>
              <a:t> </a:t>
            </a:r>
            <a:r>
              <a:rPr lang="cs-CZ" altLang="cs-CZ" sz="4400" b="1" dirty="0" err="1">
                <a:solidFill>
                  <a:srgbClr val="0000DC"/>
                </a:solidFill>
              </a:rPr>
              <a:t>equilibrium</a:t>
            </a:r>
            <a:r>
              <a:rPr lang="en-GB" altLang="cs-CZ" sz="4400" b="1" dirty="0">
                <a:solidFill>
                  <a:srgbClr val="0000DC"/>
                </a:solidFill>
              </a:rPr>
              <a:t> (3)</a:t>
            </a:r>
          </a:p>
        </p:txBody>
      </p:sp>
      <p:sp>
        <p:nvSpPr>
          <p:cNvPr id="45073" name="Rectangle 17">
            <a:extLst>
              <a:ext uri="{FF2B5EF4-FFF2-40B4-BE49-F238E27FC236}">
                <a16:creationId xmlns:a16="http://schemas.microsoft.com/office/drawing/2014/main" id="{2FF5031E-12D1-4B72-9958-7D0AB2EC0B10}"/>
              </a:ext>
            </a:extLst>
          </p:cNvPr>
          <p:cNvSpPr>
            <a:spLocks noChangeArrowheads="1"/>
          </p:cNvSpPr>
          <p:nvPr/>
        </p:nvSpPr>
        <p:spPr bwMode="auto">
          <a:xfrm>
            <a:off x="3524250" y="3200400"/>
            <a:ext cx="285750" cy="35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45074" name="Rectangle 18">
            <a:extLst>
              <a:ext uri="{FF2B5EF4-FFF2-40B4-BE49-F238E27FC236}">
                <a16:creationId xmlns:a16="http://schemas.microsoft.com/office/drawing/2014/main" id="{4FE60FCA-DF13-49B9-903E-AA5D0A1984C9}"/>
              </a:ext>
            </a:extLst>
          </p:cNvPr>
          <p:cNvSpPr>
            <a:spLocks noChangeArrowheads="1"/>
          </p:cNvSpPr>
          <p:nvPr/>
        </p:nvSpPr>
        <p:spPr bwMode="auto">
          <a:xfrm>
            <a:off x="3962400" y="3181350"/>
            <a:ext cx="357188" cy="35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45075" name="Rectangle 19">
            <a:extLst>
              <a:ext uri="{FF2B5EF4-FFF2-40B4-BE49-F238E27FC236}">
                <a16:creationId xmlns:a16="http://schemas.microsoft.com/office/drawing/2014/main" id="{D73B55F1-8E67-4FA2-99CC-ACF66FA67982}"/>
              </a:ext>
            </a:extLst>
          </p:cNvPr>
          <p:cNvSpPr>
            <a:spLocks noChangeArrowheads="1"/>
          </p:cNvSpPr>
          <p:nvPr/>
        </p:nvSpPr>
        <p:spPr bwMode="auto">
          <a:xfrm>
            <a:off x="1586429" y="1530427"/>
            <a:ext cx="31884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200" b="1" dirty="0" err="1"/>
              <a:t>Donnan</a:t>
            </a:r>
            <a:r>
              <a:rPr lang="cs-CZ" altLang="cs-CZ" sz="3200" b="1" dirty="0"/>
              <a:t> ratio:</a:t>
            </a:r>
          </a:p>
        </p:txBody>
      </p:sp>
      <p:sp>
        <p:nvSpPr>
          <p:cNvPr id="45078" name="Rectangle 22">
            <a:extLst>
              <a:ext uri="{FF2B5EF4-FFF2-40B4-BE49-F238E27FC236}">
                <a16:creationId xmlns:a16="http://schemas.microsoft.com/office/drawing/2014/main" id="{A5E01A4F-85D9-49AA-BEDB-076A7F8D1E9A}"/>
              </a:ext>
            </a:extLst>
          </p:cNvPr>
          <p:cNvSpPr>
            <a:spLocks noChangeArrowheads="1"/>
          </p:cNvSpPr>
          <p:nvPr/>
        </p:nvSpPr>
        <p:spPr bwMode="auto">
          <a:xfrm>
            <a:off x="6529523" y="2980197"/>
            <a:ext cx="3211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1" dirty="0" err="1"/>
              <a:t>Donnan</a:t>
            </a:r>
            <a:r>
              <a:rPr lang="en-GB" altLang="cs-CZ" sz="2800" b="1" dirty="0"/>
              <a:t> </a:t>
            </a:r>
            <a:r>
              <a:rPr lang="cs-CZ" altLang="cs-CZ" sz="2800" b="1" dirty="0" err="1"/>
              <a:t>potential</a:t>
            </a:r>
            <a:r>
              <a:rPr lang="en-GB" altLang="cs-CZ" sz="2800" b="1" dirty="0"/>
              <a:t>:</a:t>
            </a:r>
          </a:p>
        </p:txBody>
      </p:sp>
      <mc:AlternateContent xmlns:mc="http://schemas.openxmlformats.org/markup-compatibility/2006" xmlns:a14="http://schemas.microsoft.com/office/drawing/2010/main">
        <mc:Choice Requires="a14">
          <p:sp>
            <p:nvSpPr>
              <p:cNvPr id="24" name="TextovéPole 23">
                <a:extLst>
                  <a:ext uri="{FF2B5EF4-FFF2-40B4-BE49-F238E27FC236}">
                    <a16:creationId xmlns:a16="http://schemas.microsoft.com/office/drawing/2014/main" id="{DD716202-E93C-421E-80E4-FCAD69EF85B3}"/>
                  </a:ext>
                </a:extLst>
              </p:cNvPr>
              <p:cNvSpPr txBox="1"/>
              <p:nvPr/>
            </p:nvSpPr>
            <p:spPr>
              <a:xfrm>
                <a:off x="4643304" y="1229432"/>
                <a:ext cx="2866939" cy="18112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3600" i="1" smtClean="0">
                              <a:latin typeface="Cambria Math" panose="02040503050406030204" pitchFamily="18" charset="0"/>
                            </a:rPr>
                          </m:ctrlPr>
                        </m:fPr>
                        <m:num>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m:t>
                              </m:r>
                            </m:sup>
                          </m:sSubSup>
                        </m:num>
                        <m:den>
                          <m:sSubSup>
                            <m:sSubSupPr>
                              <m:ctrlPr>
                                <a:rPr lang="cs-CZ" sz="360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𝐾</m:t>
                              </m:r>
                            </m:sub>
                            <m:sup>
                              <m:r>
                                <a:rPr lang="cs-CZ" sz="3600" b="0" i="1" smtClean="0">
                                  <a:latin typeface="Cambria Math" panose="02040503050406030204" pitchFamily="18" charset="0"/>
                                </a:rPr>
                                <m:t>𝐼𝐼</m:t>
                              </m:r>
                            </m:sup>
                          </m:sSubSup>
                        </m:den>
                      </m:f>
                      <m:r>
                        <a:rPr lang="cs-CZ" sz="3600" b="0" i="1" smtClean="0">
                          <a:latin typeface="Cambria Math" panose="02040503050406030204" pitchFamily="18" charset="0"/>
                        </a:rPr>
                        <m:t>=</m:t>
                      </m:r>
                      <m:f>
                        <m:fPr>
                          <m:ctrlPr>
                            <a:rPr lang="cs-CZ" sz="3600" i="1">
                              <a:latin typeface="Cambria Math" panose="02040503050406030204" pitchFamily="18" charset="0"/>
                            </a:rPr>
                          </m:ctrlPr>
                        </m:fPr>
                        <m:num>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b="0" i="1" smtClean="0">
                                  <a:latin typeface="Cambria Math" panose="02040503050406030204" pitchFamily="18" charset="0"/>
                                </a:rPr>
                                <m:t>𝐴</m:t>
                              </m:r>
                            </m:sub>
                            <m:sup>
                              <m:r>
                                <a:rPr lang="cs-CZ" sz="3600" i="1">
                                  <a:latin typeface="Cambria Math" panose="02040503050406030204" pitchFamily="18" charset="0"/>
                                </a:rPr>
                                <m:t>𝐼</m:t>
                              </m:r>
                              <m:r>
                                <a:rPr lang="cs-CZ" sz="3600" b="0" i="1" smtClean="0">
                                  <a:latin typeface="Cambria Math" panose="02040503050406030204" pitchFamily="18" charset="0"/>
                                </a:rPr>
                                <m:t>𝐼</m:t>
                              </m:r>
                            </m:sup>
                          </m:sSubSup>
                        </m:num>
                        <m:den>
                          <m:sSubSup>
                            <m:sSubSupPr>
                              <m:ctrlPr>
                                <a:rPr lang="cs-CZ" sz="3600" i="1">
                                  <a:latin typeface="Cambria Math" panose="02040503050406030204" pitchFamily="18" charset="0"/>
                                </a:rPr>
                              </m:ctrlPr>
                            </m:sSubSupPr>
                            <m:e>
                              <m:r>
                                <a:rPr lang="cs-CZ" sz="3600" i="1">
                                  <a:latin typeface="Cambria Math" panose="02040503050406030204" pitchFamily="18" charset="0"/>
                                </a:rPr>
                                <m:t>𝑐</m:t>
                              </m:r>
                            </m:e>
                            <m:sub>
                              <m:r>
                                <a:rPr lang="cs-CZ" sz="3600" b="0" i="1" smtClean="0">
                                  <a:latin typeface="Cambria Math" panose="02040503050406030204" pitchFamily="18" charset="0"/>
                                </a:rPr>
                                <m:t>𝐴</m:t>
                              </m:r>
                            </m:sub>
                            <m:sup>
                              <m:r>
                                <a:rPr lang="cs-CZ" sz="3600" i="1">
                                  <a:latin typeface="Cambria Math" panose="02040503050406030204" pitchFamily="18" charset="0"/>
                                </a:rPr>
                                <m:t>𝐼</m:t>
                              </m:r>
                            </m:sup>
                          </m:sSubSup>
                        </m:den>
                      </m:f>
                      <m:r>
                        <a:rPr lang="cs-CZ" sz="3600" i="1">
                          <a:latin typeface="Cambria Math" panose="02040503050406030204" pitchFamily="18" charset="0"/>
                        </a:rPr>
                        <m:t>=</m:t>
                      </m:r>
                      <m:r>
                        <a:rPr lang="cs-CZ" sz="3600" b="0" i="1" smtClean="0">
                          <a:latin typeface="Cambria Math" panose="02040503050406030204" pitchFamily="18" charset="0"/>
                        </a:rPr>
                        <m:t>𝑟</m:t>
                      </m:r>
                    </m:oMath>
                  </m:oMathPara>
                </a14:m>
                <a:endParaRPr lang="cs-CZ" sz="3600" dirty="0"/>
              </a:p>
              <a:p>
                <a:endParaRPr lang="cs-CZ" sz="3600" dirty="0"/>
              </a:p>
            </p:txBody>
          </p:sp>
        </mc:Choice>
        <mc:Fallback xmlns="">
          <p:sp>
            <p:nvSpPr>
              <p:cNvPr id="24" name="TextovéPole 23">
                <a:extLst>
                  <a:ext uri="{FF2B5EF4-FFF2-40B4-BE49-F238E27FC236}">
                    <a16:creationId xmlns:a16="http://schemas.microsoft.com/office/drawing/2014/main" id="{DD716202-E93C-421E-80E4-FCAD69EF85B3}"/>
                  </a:ext>
                </a:extLst>
              </p:cNvPr>
              <p:cNvSpPr txBox="1">
                <a:spLocks noRot="1" noChangeAspect="1" noMove="1" noResize="1" noEditPoints="1" noAdjustHandles="1" noChangeArrowheads="1" noChangeShapeType="1" noTextEdit="1"/>
              </p:cNvSpPr>
              <p:nvPr/>
            </p:nvSpPr>
            <p:spPr>
              <a:xfrm>
                <a:off x="4643304" y="1229432"/>
                <a:ext cx="2866939" cy="181120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ovéPole 24">
                <a:extLst>
                  <a:ext uri="{FF2B5EF4-FFF2-40B4-BE49-F238E27FC236}">
                    <a16:creationId xmlns:a16="http://schemas.microsoft.com/office/drawing/2014/main" id="{71FC363B-E310-445E-9527-E9327584EE74}"/>
                  </a:ext>
                </a:extLst>
              </p:cNvPr>
              <p:cNvSpPr txBox="1"/>
              <p:nvPr/>
            </p:nvSpPr>
            <p:spPr>
              <a:xfrm>
                <a:off x="7754324" y="1018021"/>
                <a:ext cx="1995931" cy="16368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3600" b="0" i="1" smtClean="0">
                          <a:latin typeface="Cambria Math" panose="02040503050406030204" pitchFamily="18" charset="0"/>
                        </a:rPr>
                        <m:t>𝑟</m:t>
                      </m:r>
                      <m:r>
                        <a:rPr lang="cs-CZ" sz="3600" b="0" i="1" smtClean="0">
                          <a:latin typeface="Cambria Math" panose="02040503050406030204" pitchFamily="18" charset="0"/>
                        </a:rPr>
                        <m:t>=</m:t>
                      </m:r>
                      <m:rad>
                        <m:radPr>
                          <m:ctrlPr>
                            <a:rPr lang="cs-CZ" sz="3600" b="0" i="1" smtClean="0">
                              <a:latin typeface="Cambria Math" panose="02040503050406030204" pitchFamily="18" charset="0"/>
                            </a:rPr>
                          </m:ctrlPr>
                        </m:radPr>
                        <m:deg>
                          <m:sSub>
                            <m:sSubPr>
                              <m:ctrlPr>
                                <a:rPr lang="cs-CZ" sz="3600" b="0" i="1" smtClean="0">
                                  <a:latin typeface="Cambria Math" panose="02040503050406030204" pitchFamily="18" charset="0"/>
                                </a:rPr>
                              </m:ctrlPr>
                            </m:sSubPr>
                            <m:e>
                              <m:r>
                                <a:rPr lang="cs-CZ" sz="3600" b="0" i="1" smtClean="0">
                                  <a:latin typeface="Cambria Math" panose="02040503050406030204" pitchFamily="18" charset="0"/>
                                </a:rPr>
                                <m:t>𝑧</m:t>
                              </m:r>
                            </m:e>
                            <m:sub>
                              <m:r>
                                <a:rPr lang="cs-CZ" sz="3600" b="0" i="1" smtClean="0">
                                  <a:latin typeface="Cambria Math" panose="02040503050406030204" pitchFamily="18" charset="0"/>
                                </a:rPr>
                                <m:t>𝑖</m:t>
                              </m:r>
                            </m:sub>
                          </m:sSub>
                        </m:deg>
                        <m:e>
                          <m:f>
                            <m:fPr>
                              <m:ctrlPr>
                                <a:rPr lang="cs-CZ" sz="3600" b="0" i="1" smtClean="0">
                                  <a:latin typeface="Cambria Math" panose="02040503050406030204" pitchFamily="18" charset="0"/>
                                </a:rPr>
                              </m:ctrlPr>
                            </m:fPr>
                            <m:num>
                              <m:sSubSup>
                                <m:sSubSupPr>
                                  <m:ctrlPr>
                                    <a:rPr lang="cs-CZ" sz="3600" b="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𝑖</m:t>
                                  </m:r>
                                </m:sub>
                                <m:sup>
                                  <m:r>
                                    <a:rPr lang="cs-CZ" sz="3600" b="0" i="1" smtClean="0">
                                      <a:latin typeface="Cambria Math" panose="02040503050406030204" pitchFamily="18" charset="0"/>
                                    </a:rPr>
                                    <m:t>𝐼</m:t>
                                  </m:r>
                                </m:sup>
                              </m:sSubSup>
                            </m:num>
                            <m:den>
                              <m:sSubSup>
                                <m:sSubSupPr>
                                  <m:ctrlPr>
                                    <a:rPr lang="cs-CZ" sz="3600" b="0" i="1" smtClean="0">
                                      <a:latin typeface="Cambria Math" panose="02040503050406030204" pitchFamily="18" charset="0"/>
                                    </a:rPr>
                                  </m:ctrlPr>
                                </m:sSubSupPr>
                                <m:e>
                                  <m:r>
                                    <a:rPr lang="cs-CZ" sz="3600" b="0" i="1" smtClean="0">
                                      <a:latin typeface="Cambria Math" panose="02040503050406030204" pitchFamily="18" charset="0"/>
                                    </a:rPr>
                                    <m:t>𝑐</m:t>
                                  </m:r>
                                </m:e>
                                <m:sub>
                                  <m:r>
                                    <a:rPr lang="cs-CZ" sz="3600" b="0" i="1" smtClean="0">
                                      <a:latin typeface="Cambria Math" panose="02040503050406030204" pitchFamily="18" charset="0"/>
                                    </a:rPr>
                                    <m:t>𝑖</m:t>
                                  </m:r>
                                </m:sub>
                                <m:sup>
                                  <m:r>
                                    <a:rPr lang="cs-CZ" sz="3600" b="0" i="1" smtClean="0">
                                      <a:latin typeface="Cambria Math" panose="02040503050406030204" pitchFamily="18" charset="0"/>
                                    </a:rPr>
                                    <m:t>𝐼𝐼</m:t>
                                  </m:r>
                                </m:sup>
                              </m:sSubSup>
                            </m:den>
                          </m:f>
                        </m:e>
                      </m:rad>
                    </m:oMath>
                  </m:oMathPara>
                </a14:m>
                <a:endParaRPr lang="cs-CZ" sz="3600" dirty="0"/>
              </a:p>
            </p:txBody>
          </p:sp>
        </mc:Choice>
        <mc:Fallback xmlns="">
          <p:sp>
            <p:nvSpPr>
              <p:cNvPr id="25" name="TextovéPole 24">
                <a:extLst>
                  <a:ext uri="{FF2B5EF4-FFF2-40B4-BE49-F238E27FC236}">
                    <a16:creationId xmlns:a16="http://schemas.microsoft.com/office/drawing/2014/main" id="{71FC363B-E310-445E-9527-E9327584EE74}"/>
                  </a:ext>
                </a:extLst>
              </p:cNvPr>
              <p:cNvSpPr txBox="1">
                <a:spLocks noRot="1" noChangeAspect="1" noMove="1" noResize="1" noEditPoints="1" noAdjustHandles="1" noChangeArrowheads="1" noChangeShapeType="1" noTextEdit="1"/>
              </p:cNvSpPr>
              <p:nvPr/>
            </p:nvSpPr>
            <p:spPr>
              <a:xfrm>
                <a:off x="7754324" y="1018021"/>
                <a:ext cx="1995931" cy="163685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Obdélník 25">
                <a:extLst>
                  <a:ext uri="{FF2B5EF4-FFF2-40B4-BE49-F238E27FC236}">
                    <a16:creationId xmlns:a16="http://schemas.microsoft.com/office/drawing/2014/main" id="{A8EB5A79-BC2D-466E-A8B9-05BFF6704645}"/>
                  </a:ext>
                </a:extLst>
              </p:cNvPr>
              <p:cNvSpPr/>
              <p:nvPr/>
            </p:nvSpPr>
            <p:spPr>
              <a:xfrm>
                <a:off x="6605166" y="3558154"/>
                <a:ext cx="4929494" cy="2325188"/>
              </a:xfrm>
              <a:prstGeom prst="rect">
                <a:avLst/>
              </a:prstGeom>
            </p:spPr>
            <p:txBody>
              <a:bodyPr wrap="square">
                <a:spAutoFit/>
              </a:bodyPr>
              <a:lstStyle/>
              <a:p>
                <a:pPr lvl="0">
                  <a:spcBef>
                    <a:spcPct val="20000"/>
                  </a:spcBef>
                </a:pPr>
                <a14:m>
                  <m:oMathPara xmlns:m="http://schemas.openxmlformats.org/officeDocument/2006/math">
                    <m:oMathParaPr>
                      <m:jc m:val="centerGroup"/>
                    </m:oMathParaPr>
                    <m:oMath xmlns:m="http://schemas.openxmlformats.org/officeDocument/2006/math">
                      <m:r>
                        <a:rPr lang="cs-CZ" sz="3200" i="1" kern="0" smtClean="0">
                          <a:solidFill>
                            <a:schemeClr val="tx1"/>
                          </a:solidFill>
                          <a:latin typeface="Cambria Math" panose="02040503050406030204" pitchFamily="18" charset="0"/>
                        </a:rPr>
                        <m:t>𝑈</m:t>
                      </m:r>
                      <m:r>
                        <a:rPr lang="cs-CZ" sz="3200" i="1" kern="0" smtClean="0">
                          <a:solidFill>
                            <a:schemeClr val="tx1"/>
                          </a:solidFill>
                          <a:latin typeface="Cambria Math" panose="02040503050406030204" pitchFamily="18" charset="0"/>
                        </a:rPr>
                        <m:t>=</m:t>
                      </m:r>
                      <m:sSup>
                        <m:sSupPr>
                          <m:ctrlPr>
                            <a:rPr lang="cs-CZ" sz="3200" i="1" kern="0">
                              <a:solidFill>
                                <a:schemeClr val="tx1"/>
                              </a:solidFill>
                              <a:latin typeface="Cambria Math" panose="02040503050406030204" pitchFamily="18" charset="0"/>
                            </a:rPr>
                          </m:ctrlPr>
                        </m:sSupPr>
                        <m:e>
                          <m:r>
                            <a:rPr lang="cs-CZ" sz="3200" i="1" kern="0">
                              <a:solidFill>
                                <a:schemeClr val="tx1"/>
                              </a:solidFill>
                              <a:latin typeface="Cambria Math" panose="02040503050406030204" pitchFamily="18" charset="0"/>
                              <a:ea typeface="Cambria Math" panose="02040503050406030204" pitchFamily="18" charset="0"/>
                            </a:rPr>
                            <m:t>𝜑</m:t>
                          </m:r>
                        </m:e>
                        <m:sup>
                          <m:r>
                            <a:rPr lang="cs-CZ" sz="3200" i="1" kern="0">
                              <a:solidFill>
                                <a:schemeClr val="tx1"/>
                              </a:solidFill>
                              <a:latin typeface="Cambria Math" panose="02040503050406030204" pitchFamily="18" charset="0"/>
                            </a:rPr>
                            <m:t>𝐼𝐼</m:t>
                          </m:r>
                        </m:sup>
                      </m:sSup>
                      <m:r>
                        <a:rPr lang="cs-CZ" sz="3200" i="1" kern="0">
                          <a:solidFill>
                            <a:schemeClr val="tx1"/>
                          </a:solidFill>
                          <a:latin typeface="Cambria Math" panose="02040503050406030204" pitchFamily="18" charset="0"/>
                        </a:rPr>
                        <m:t>−</m:t>
                      </m:r>
                      <m:sSup>
                        <m:sSupPr>
                          <m:ctrlPr>
                            <a:rPr lang="cs-CZ" sz="3200" i="1" kern="0">
                              <a:solidFill>
                                <a:schemeClr val="tx1"/>
                              </a:solidFill>
                              <a:latin typeface="Cambria Math" panose="02040503050406030204" pitchFamily="18" charset="0"/>
                            </a:rPr>
                          </m:ctrlPr>
                        </m:sSupPr>
                        <m:e>
                          <m:r>
                            <a:rPr lang="cs-CZ" sz="3200" i="1" kern="0">
                              <a:solidFill>
                                <a:schemeClr val="tx1"/>
                              </a:solidFill>
                              <a:latin typeface="Cambria Math" panose="02040503050406030204" pitchFamily="18" charset="0"/>
                              <a:ea typeface="Cambria Math" panose="02040503050406030204" pitchFamily="18" charset="0"/>
                            </a:rPr>
                            <m:t>𝜑</m:t>
                          </m:r>
                        </m:e>
                        <m:sup>
                          <m:r>
                            <a:rPr lang="cs-CZ" sz="3200" i="1" kern="0">
                              <a:solidFill>
                                <a:schemeClr val="tx1"/>
                              </a:solidFill>
                              <a:latin typeface="Cambria Math" panose="02040503050406030204" pitchFamily="18" charset="0"/>
                            </a:rPr>
                            <m:t>𝐼</m:t>
                          </m:r>
                        </m:sup>
                      </m:sSup>
                      <m:r>
                        <a:rPr lang="cs-CZ" sz="3200" i="1" kern="0">
                          <a:solidFill>
                            <a:schemeClr val="tx1"/>
                          </a:solidFill>
                          <a:latin typeface="Cambria Math" panose="02040503050406030204" pitchFamily="18" charset="0"/>
                        </a:rPr>
                        <m:t>=−</m:t>
                      </m:r>
                      <m:f>
                        <m:fPr>
                          <m:ctrlPr>
                            <a:rPr lang="cs-CZ" sz="3200" i="1" kern="0">
                              <a:solidFill>
                                <a:schemeClr val="tx1"/>
                              </a:solidFill>
                              <a:latin typeface="Cambria Math" panose="02040503050406030204" pitchFamily="18" charset="0"/>
                            </a:rPr>
                          </m:ctrlPr>
                        </m:fPr>
                        <m:num>
                          <m:r>
                            <a:rPr lang="cs-CZ" sz="3200" i="1" kern="0">
                              <a:solidFill>
                                <a:schemeClr val="tx1"/>
                              </a:solidFill>
                              <a:latin typeface="Cambria Math" panose="02040503050406030204" pitchFamily="18" charset="0"/>
                            </a:rPr>
                            <m:t>𝑅𝑇</m:t>
                          </m:r>
                        </m:num>
                        <m:den>
                          <m:r>
                            <a:rPr lang="cs-CZ" sz="3200" i="1" kern="0">
                              <a:solidFill>
                                <a:schemeClr val="tx1"/>
                              </a:solidFill>
                              <a:latin typeface="Cambria Math" panose="02040503050406030204" pitchFamily="18" charset="0"/>
                            </a:rPr>
                            <m:t>𝐹</m:t>
                          </m:r>
                        </m:den>
                      </m:f>
                      <m:r>
                        <a:rPr lang="cs-CZ" sz="3200" i="1" kern="0">
                          <a:solidFill>
                            <a:schemeClr val="tx1"/>
                          </a:solidFill>
                          <a:latin typeface="Cambria Math" panose="02040503050406030204" pitchFamily="18" charset="0"/>
                        </a:rPr>
                        <m:t>𝑙𝑛</m:t>
                      </m:r>
                      <m:f>
                        <m:fPr>
                          <m:ctrlPr>
                            <a:rPr lang="cs-CZ" sz="3200" i="1" kern="0">
                              <a:solidFill>
                                <a:schemeClr val="tx1"/>
                              </a:solidFill>
                              <a:latin typeface="Cambria Math" panose="02040503050406030204" pitchFamily="18" charset="0"/>
                            </a:rPr>
                          </m:ctrlPr>
                        </m:fPr>
                        <m:num>
                          <m:sSubSup>
                            <m:sSubSupPr>
                              <m:ctrlPr>
                                <a:rPr lang="cs-CZ" sz="3200" i="1" kern="0">
                                  <a:solidFill>
                                    <a:schemeClr val="tx1"/>
                                  </a:solidFill>
                                  <a:latin typeface="Cambria Math" panose="02040503050406030204" pitchFamily="18" charset="0"/>
                                </a:rPr>
                              </m:ctrlPr>
                            </m:sSubSupPr>
                            <m:e>
                              <m:r>
                                <a:rPr lang="cs-CZ" sz="3200" i="1" kern="0">
                                  <a:solidFill>
                                    <a:schemeClr val="tx1"/>
                                  </a:solidFill>
                                  <a:latin typeface="Cambria Math" panose="02040503050406030204" pitchFamily="18" charset="0"/>
                                </a:rPr>
                                <m:t>𝑐</m:t>
                              </m:r>
                            </m:e>
                            <m:sub>
                              <m:r>
                                <a:rPr lang="cs-CZ" sz="3200" i="1" kern="0">
                                  <a:solidFill>
                                    <a:schemeClr val="tx1"/>
                                  </a:solidFill>
                                  <a:latin typeface="Cambria Math" panose="02040503050406030204" pitchFamily="18" charset="0"/>
                                </a:rPr>
                                <m:t>𝐾</m:t>
                              </m:r>
                            </m:sub>
                            <m:sup>
                              <m:r>
                                <a:rPr lang="cs-CZ" sz="3200" i="1" kern="0">
                                  <a:solidFill>
                                    <a:schemeClr val="tx1"/>
                                  </a:solidFill>
                                  <a:latin typeface="Cambria Math" panose="02040503050406030204" pitchFamily="18" charset="0"/>
                                </a:rPr>
                                <m:t>𝐼</m:t>
                              </m:r>
                            </m:sup>
                          </m:sSubSup>
                        </m:num>
                        <m:den>
                          <m:sSubSup>
                            <m:sSubSupPr>
                              <m:ctrlPr>
                                <a:rPr lang="cs-CZ" sz="3200" i="1" kern="0">
                                  <a:solidFill>
                                    <a:schemeClr val="tx1"/>
                                  </a:solidFill>
                                  <a:latin typeface="Cambria Math" panose="02040503050406030204" pitchFamily="18" charset="0"/>
                                </a:rPr>
                              </m:ctrlPr>
                            </m:sSubSupPr>
                            <m:e>
                              <m:r>
                                <a:rPr lang="cs-CZ" sz="3200" i="1" kern="0">
                                  <a:solidFill>
                                    <a:schemeClr val="tx1"/>
                                  </a:solidFill>
                                  <a:latin typeface="Cambria Math" panose="02040503050406030204" pitchFamily="18" charset="0"/>
                                </a:rPr>
                                <m:t>𝑐</m:t>
                              </m:r>
                            </m:e>
                            <m:sub>
                              <m:r>
                                <a:rPr lang="cs-CZ" sz="3200" i="1" kern="0">
                                  <a:solidFill>
                                    <a:schemeClr val="tx1"/>
                                  </a:solidFill>
                                  <a:latin typeface="Cambria Math" panose="02040503050406030204" pitchFamily="18" charset="0"/>
                                </a:rPr>
                                <m:t>𝐾</m:t>
                              </m:r>
                            </m:sub>
                            <m:sup>
                              <m:r>
                                <a:rPr lang="cs-CZ" sz="3200" i="1" kern="0">
                                  <a:solidFill>
                                    <a:schemeClr val="tx1"/>
                                  </a:solidFill>
                                  <a:latin typeface="Cambria Math" panose="02040503050406030204" pitchFamily="18" charset="0"/>
                                </a:rPr>
                                <m:t>𝐼𝐼</m:t>
                              </m:r>
                            </m:sup>
                          </m:sSubSup>
                        </m:den>
                      </m:f>
                      <m:r>
                        <a:rPr lang="cs-CZ" sz="3200" i="1" kern="0">
                          <a:solidFill>
                            <a:schemeClr val="tx1"/>
                          </a:solidFill>
                          <a:latin typeface="Cambria Math" panose="02040503050406030204" pitchFamily="18" charset="0"/>
                        </a:rPr>
                        <m:t>=−</m:t>
                      </m:r>
                      <m:f>
                        <m:fPr>
                          <m:ctrlPr>
                            <a:rPr lang="cs-CZ" sz="3200" i="1" kern="0">
                              <a:solidFill>
                                <a:schemeClr val="tx1"/>
                              </a:solidFill>
                              <a:latin typeface="Cambria Math" panose="02040503050406030204" pitchFamily="18" charset="0"/>
                            </a:rPr>
                          </m:ctrlPr>
                        </m:fPr>
                        <m:num>
                          <m:r>
                            <a:rPr lang="cs-CZ" sz="3200" i="1" kern="0">
                              <a:solidFill>
                                <a:schemeClr val="tx1"/>
                              </a:solidFill>
                              <a:latin typeface="Cambria Math" panose="02040503050406030204" pitchFamily="18" charset="0"/>
                            </a:rPr>
                            <m:t>𝑅𝑇</m:t>
                          </m:r>
                        </m:num>
                        <m:den>
                          <m:r>
                            <a:rPr lang="cs-CZ" sz="3200" i="1" kern="0">
                              <a:solidFill>
                                <a:schemeClr val="tx1"/>
                              </a:solidFill>
                              <a:latin typeface="Cambria Math" panose="02040503050406030204" pitchFamily="18" charset="0"/>
                            </a:rPr>
                            <m:t>𝐹</m:t>
                          </m:r>
                        </m:den>
                      </m:f>
                      <m:r>
                        <a:rPr lang="cs-CZ" sz="3200" i="1" kern="0">
                          <a:solidFill>
                            <a:schemeClr val="tx1"/>
                          </a:solidFill>
                          <a:latin typeface="Cambria Math" panose="02040503050406030204" pitchFamily="18" charset="0"/>
                        </a:rPr>
                        <m:t>𝑙𝑛</m:t>
                      </m:r>
                      <m:f>
                        <m:fPr>
                          <m:ctrlPr>
                            <a:rPr lang="cs-CZ" sz="3200" i="1" kern="0">
                              <a:solidFill>
                                <a:schemeClr val="tx1"/>
                              </a:solidFill>
                              <a:latin typeface="Cambria Math" panose="02040503050406030204" pitchFamily="18" charset="0"/>
                            </a:rPr>
                          </m:ctrlPr>
                        </m:fPr>
                        <m:num>
                          <m:sSubSup>
                            <m:sSubSupPr>
                              <m:ctrlPr>
                                <a:rPr lang="cs-CZ" sz="3200" i="1" kern="0">
                                  <a:solidFill>
                                    <a:schemeClr val="tx1"/>
                                  </a:solidFill>
                                  <a:latin typeface="Cambria Math" panose="02040503050406030204" pitchFamily="18" charset="0"/>
                                </a:rPr>
                              </m:ctrlPr>
                            </m:sSubSupPr>
                            <m:e>
                              <m:r>
                                <a:rPr lang="cs-CZ" sz="3200" i="1" kern="0">
                                  <a:solidFill>
                                    <a:schemeClr val="tx1"/>
                                  </a:solidFill>
                                  <a:latin typeface="Cambria Math" panose="02040503050406030204" pitchFamily="18" charset="0"/>
                                </a:rPr>
                                <m:t>𝑐</m:t>
                              </m:r>
                            </m:e>
                            <m:sub>
                              <m:r>
                                <a:rPr lang="cs-CZ" sz="3200" i="1" kern="0">
                                  <a:solidFill>
                                    <a:schemeClr val="tx1"/>
                                  </a:solidFill>
                                  <a:latin typeface="Cambria Math" panose="02040503050406030204" pitchFamily="18" charset="0"/>
                                </a:rPr>
                                <m:t>𝐴</m:t>
                              </m:r>
                            </m:sub>
                            <m:sup>
                              <m:r>
                                <a:rPr lang="cs-CZ" sz="3200" i="1" kern="0">
                                  <a:solidFill>
                                    <a:schemeClr val="tx1"/>
                                  </a:solidFill>
                                  <a:latin typeface="Cambria Math" panose="02040503050406030204" pitchFamily="18" charset="0"/>
                                </a:rPr>
                                <m:t>𝐼𝐼</m:t>
                              </m:r>
                            </m:sup>
                          </m:sSubSup>
                        </m:num>
                        <m:den>
                          <m:sSubSup>
                            <m:sSubSupPr>
                              <m:ctrlPr>
                                <a:rPr lang="cs-CZ" sz="3200" i="1" kern="0">
                                  <a:solidFill>
                                    <a:schemeClr val="tx1"/>
                                  </a:solidFill>
                                  <a:latin typeface="Cambria Math" panose="02040503050406030204" pitchFamily="18" charset="0"/>
                                </a:rPr>
                              </m:ctrlPr>
                            </m:sSubSupPr>
                            <m:e>
                              <m:r>
                                <a:rPr lang="cs-CZ" sz="3200" i="1" kern="0">
                                  <a:solidFill>
                                    <a:schemeClr val="tx1"/>
                                  </a:solidFill>
                                  <a:latin typeface="Cambria Math" panose="02040503050406030204" pitchFamily="18" charset="0"/>
                                </a:rPr>
                                <m:t>𝑐</m:t>
                              </m:r>
                            </m:e>
                            <m:sub>
                              <m:r>
                                <a:rPr lang="cs-CZ" sz="3200" i="1" kern="0">
                                  <a:solidFill>
                                    <a:schemeClr val="tx1"/>
                                  </a:solidFill>
                                  <a:latin typeface="Cambria Math" panose="02040503050406030204" pitchFamily="18" charset="0"/>
                                </a:rPr>
                                <m:t>𝐴</m:t>
                              </m:r>
                            </m:sub>
                            <m:sup>
                              <m:r>
                                <a:rPr lang="cs-CZ" sz="3200" i="1" kern="0">
                                  <a:solidFill>
                                    <a:schemeClr val="tx1"/>
                                  </a:solidFill>
                                  <a:latin typeface="Cambria Math" panose="02040503050406030204" pitchFamily="18" charset="0"/>
                                </a:rPr>
                                <m:t>𝐼</m:t>
                              </m:r>
                            </m:sup>
                          </m:sSubSup>
                        </m:den>
                      </m:f>
                      <m:r>
                        <a:rPr lang="cs-CZ" sz="3200" i="1" kern="0">
                          <a:solidFill>
                            <a:schemeClr val="tx1"/>
                          </a:solidFill>
                          <a:latin typeface="Cambria Math" panose="02040503050406030204" pitchFamily="18" charset="0"/>
                        </a:rPr>
                        <m:t>=−</m:t>
                      </m:r>
                      <m:f>
                        <m:fPr>
                          <m:ctrlPr>
                            <a:rPr lang="cs-CZ" sz="3200" i="1" kern="0">
                              <a:solidFill>
                                <a:schemeClr val="tx1"/>
                              </a:solidFill>
                              <a:latin typeface="Cambria Math" panose="02040503050406030204" pitchFamily="18" charset="0"/>
                            </a:rPr>
                          </m:ctrlPr>
                        </m:fPr>
                        <m:num>
                          <m:r>
                            <a:rPr lang="cs-CZ" sz="3200" i="1" kern="0">
                              <a:solidFill>
                                <a:schemeClr val="tx1"/>
                              </a:solidFill>
                              <a:latin typeface="Cambria Math" panose="02040503050406030204" pitchFamily="18" charset="0"/>
                            </a:rPr>
                            <m:t>𝑅𝑇</m:t>
                          </m:r>
                        </m:num>
                        <m:den>
                          <m:r>
                            <a:rPr lang="cs-CZ" sz="3200" i="1" kern="0">
                              <a:solidFill>
                                <a:schemeClr val="tx1"/>
                              </a:solidFill>
                              <a:latin typeface="Cambria Math" panose="02040503050406030204" pitchFamily="18" charset="0"/>
                            </a:rPr>
                            <m:t>𝐹</m:t>
                          </m:r>
                        </m:den>
                      </m:f>
                      <m:r>
                        <a:rPr lang="cs-CZ" sz="3200" i="1" kern="0">
                          <a:solidFill>
                            <a:schemeClr val="tx1"/>
                          </a:solidFill>
                          <a:latin typeface="Cambria Math" panose="02040503050406030204" pitchFamily="18" charset="0"/>
                        </a:rPr>
                        <m:t>𝑙𝑛𝑟</m:t>
                      </m:r>
                    </m:oMath>
                  </m:oMathPara>
                </a14:m>
                <a:endParaRPr lang="cs-CZ" sz="3200" kern="0" dirty="0">
                  <a:solidFill>
                    <a:schemeClr val="tx1"/>
                  </a:solidFill>
                  <a:latin typeface="Arial"/>
                </a:endParaRPr>
              </a:p>
            </p:txBody>
          </p:sp>
        </mc:Choice>
        <mc:Fallback xmlns="">
          <p:sp>
            <p:nvSpPr>
              <p:cNvPr id="26" name="Obdélník 25">
                <a:extLst>
                  <a:ext uri="{FF2B5EF4-FFF2-40B4-BE49-F238E27FC236}">
                    <a16:creationId xmlns:a16="http://schemas.microsoft.com/office/drawing/2014/main" id="{A8EB5A79-BC2D-466E-A8B9-05BFF6704645}"/>
                  </a:ext>
                </a:extLst>
              </p:cNvPr>
              <p:cNvSpPr>
                <a:spLocks noRot="1" noChangeAspect="1" noMove="1" noResize="1" noEditPoints="1" noAdjustHandles="1" noChangeArrowheads="1" noChangeShapeType="1" noTextEdit="1"/>
              </p:cNvSpPr>
              <p:nvPr/>
            </p:nvSpPr>
            <p:spPr>
              <a:xfrm>
                <a:off x="6605166" y="3558154"/>
                <a:ext cx="4929494" cy="232518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28298340"/>
      </p:ext>
    </p:extLst>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0F8258B-D6B4-45BF-90D7-3A75F3DDBF82}"/>
              </a:ext>
            </a:extLst>
          </p:cNvPr>
          <p:cNvSpPr>
            <a:spLocks noChangeArrowheads="1"/>
          </p:cNvSpPr>
          <p:nvPr/>
        </p:nvSpPr>
        <p:spPr bwMode="auto">
          <a:xfrm>
            <a:off x="1600200" y="2590800"/>
            <a:ext cx="4572000" cy="41910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spcBef>
                <a:spcPct val="0"/>
              </a:spcBef>
              <a:buFontTx/>
              <a:buNone/>
            </a:pPr>
            <a:endParaRPr lang="en-GB" altLang="cs-CZ" sz="2400" b="1">
              <a:latin typeface="Times New Roman" panose="02020603050405020304" pitchFamily="18" charset="0"/>
            </a:endParaRPr>
          </a:p>
        </p:txBody>
      </p:sp>
      <p:sp>
        <p:nvSpPr>
          <p:cNvPr id="47107" name="Line 3">
            <a:extLst>
              <a:ext uri="{FF2B5EF4-FFF2-40B4-BE49-F238E27FC236}">
                <a16:creationId xmlns:a16="http://schemas.microsoft.com/office/drawing/2014/main" id="{DFAD6720-C251-439E-9F01-69B4475A6085}"/>
              </a:ext>
            </a:extLst>
          </p:cNvPr>
          <p:cNvSpPr>
            <a:spLocks noChangeShapeType="1"/>
          </p:cNvSpPr>
          <p:nvPr/>
        </p:nvSpPr>
        <p:spPr bwMode="auto">
          <a:xfrm>
            <a:off x="3886200" y="2590800"/>
            <a:ext cx="0" cy="41910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08" name="Rectangle 4">
            <a:extLst>
              <a:ext uri="{FF2B5EF4-FFF2-40B4-BE49-F238E27FC236}">
                <a16:creationId xmlns:a16="http://schemas.microsoft.com/office/drawing/2014/main" id="{D93E8F3D-3159-4F51-9C50-5454256C54E6}"/>
              </a:ext>
            </a:extLst>
          </p:cNvPr>
          <p:cNvSpPr>
            <a:spLocks noChangeArrowheads="1"/>
          </p:cNvSpPr>
          <p:nvPr/>
        </p:nvSpPr>
        <p:spPr bwMode="auto">
          <a:xfrm>
            <a:off x="2495550" y="1836738"/>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a:solidFill>
                  <a:srgbClr val="FF0000"/>
                </a:solidFill>
              </a:rPr>
              <a:t>cell membrane</a:t>
            </a:r>
          </a:p>
        </p:txBody>
      </p:sp>
      <p:sp>
        <p:nvSpPr>
          <p:cNvPr id="47109" name="Rectangle 5">
            <a:extLst>
              <a:ext uri="{FF2B5EF4-FFF2-40B4-BE49-F238E27FC236}">
                <a16:creationId xmlns:a16="http://schemas.microsoft.com/office/drawing/2014/main" id="{93AED5A3-21A6-487F-B5D7-7CE0B4FEA758}"/>
              </a:ext>
            </a:extLst>
          </p:cNvPr>
          <p:cNvSpPr>
            <a:spLocks noChangeArrowheads="1"/>
          </p:cNvSpPr>
          <p:nvPr/>
        </p:nvSpPr>
        <p:spPr bwMode="auto">
          <a:xfrm>
            <a:off x="1828800" y="2571751"/>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intra</a:t>
            </a:r>
          </a:p>
        </p:txBody>
      </p:sp>
      <p:sp>
        <p:nvSpPr>
          <p:cNvPr id="47110" name="Rectangle 6">
            <a:extLst>
              <a:ext uri="{FF2B5EF4-FFF2-40B4-BE49-F238E27FC236}">
                <a16:creationId xmlns:a16="http://schemas.microsoft.com/office/drawing/2014/main" id="{0FD4B032-3848-42D8-AE6E-C7A89192F548}"/>
              </a:ext>
            </a:extLst>
          </p:cNvPr>
          <p:cNvSpPr>
            <a:spLocks noChangeArrowheads="1"/>
          </p:cNvSpPr>
          <p:nvPr/>
        </p:nvSpPr>
        <p:spPr bwMode="auto">
          <a:xfrm>
            <a:off x="4114800" y="2600326"/>
            <a:ext cx="1981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extra</a:t>
            </a:r>
          </a:p>
        </p:txBody>
      </p:sp>
      <p:sp>
        <p:nvSpPr>
          <p:cNvPr id="47111" name="Rectangle 7">
            <a:extLst>
              <a:ext uri="{FF2B5EF4-FFF2-40B4-BE49-F238E27FC236}">
                <a16:creationId xmlns:a16="http://schemas.microsoft.com/office/drawing/2014/main" id="{8D26712A-3BC5-431F-A863-23A04B3DDF9B}"/>
              </a:ext>
            </a:extLst>
          </p:cNvPr>
          <p:cNvSpPr>
            <a:spLocks noChangeArrowheads="1"/>
          </p:cNvSpPr>
          <p:nvPr/>
        </p:nvSpPr>
        <p:spPr bwMode="auto">
          <a:xfrm>
            <a:off x="1676400" y="3581401"/>
            <a:ext cx="1524000"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70000"/>
              </a:lnSpc>
              <a:spcBef>
                <a:spcPct val="0"/>
              </a:spcBef>
              <a:buFontTx/>
              <a:buNone/>
            </a:pPr>
            <a:r>
              <a:rPr lang="cs-CZ" altLang="cs-CZ" sz="2400" b="1">
                <a:solidFill>
                  <a:srgbClr val="660033"/>
                </a:solidFill>
                <a:latin typeface="Times New Roman" panose="02020603050405020304" pitchFamily="18" charset="0"/>
              </a:rPr>
              <a:t>phosphate</a:t>
            </a:r>
          </a:p>
          <a:p>
            <a:pPr algn="r" eaLnBrk="1" hangingPunct="1">
              <a:lnSpc>
                <a:spcPct val="80000"/>
              </a:lnSpc>
              <a:spcBef>
                <a:spcPct val="0"/>
              </a:spcBef>
              <a:buFontTx/>
              <a:buNone/>
            </a:pPr>
            <a:r>
              <a:rPr lang="cs-CZ" altLang="cs-CZ" sz="2400" b="1">
                <a:solidFill>
                  <a:srgbClr val="660033"/>
                </a:solidFill>
                <a:latin typeface="Times New Roman" panose="02020603050405020304" pitchFamily="18" charset="0"/>
              </a:rPr>
              <a:t>anions</a:t>
            </a:r>
          </a:p>
        </p:txBody>
      </p:sp>
      <p:sp>
        <p:nvSpPr>
          <p:cNvPr id="47112" name="Rectangle 8">
            <a:extLst>
              <a:ext uri="{FF2B5EF4-FFF2-40B4-BE49-F238E27FC236}">
                <a16:creationId xmlns:a16="http://schemas.microsoft.com/office/drawing/2014/main" id="{6E1FE49E-2435-4AE1-9410-262A639445AD}"/>
              </a:ext>
            </a:extLst>
          </p:cNvPr>
          <p:cNvSpPr>
            <a:spLocks noChangeArrowheads="1"/>
          </p:cNvSpPr>
          <p:nvPr/>
        </p:nvSpPr>
        <p:spPr bwMode="auto">
          <a:xfrm>
            <a:off x="2068514" y="4343400"/>
            <a:ext cx="1131887" cy="57996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60000"/>
              </a:lnSpc>
              <a:spcBef>
                <a:spcPct val="0"/>
              </a:spcBef>
              <a:buFontTx/>
              <a:buNone/>
            </a:pPr>
            <a:r>
              <a:rPr lang="cs-CZ" altLang="cs-CZ" sz="2400" b="1">
                <a:solidFill>
                  <a:srgbClr val="660033"/>
                </a:solidFill>
                <a:latin typeface="Times New Roman" panose="02020603050405020304" pitchFamily="18" charset="0"/>
              </a:rPr>
              <a:t>protein</a:t>
            </a:r>
          </a:p>
          <a:p>
            <a:pPr algn="r" eaLnBrk="1" hangingPunct="1">
              <a:lnSpc>
                <a:spcPct val="70000"/>
              </a:lnSpc>
              <a:spcBef>
                <a:spcPct val="0"/>
              </a:spcBef>
              <a:buFontTx/>
              <a:buNone/>
            </a:pPr>
            <a:r>
              <a:rPr lang="cs-CZ" altLang="cs-CZ" sz="2400" b="1">
                <a:solidFill>
                  <a:srgbClr val="660033"/>
                </a:solidFill>
                <a:latin typeface="Times New Roman" panose="02020603050405020304" pitchFamily="18" charset="0"/>
              </a:rPr>
              <a:t>anions</a:t>
            </a:r>
          </a:p>
        </p:txBody>
      </p:sp>
      <p:sp>
        <p:nvSpPr>
          <p:cNvPr id="47113" name="Rectangle 9">
            <a:extLst>
              <a:ext uri="{FF2B5EF4-FFF2-40B4-BE49-F238E27FC236}">
                <a16:creationId xmlns:a16="http://schemas.microsoft.com/office/drawing/2014/main" id="{A999D120-134A-439F-9EA1-16AF4C8CC030}"/>
              </a:ext>
            </a:extLst>
          </p:cNvPr>
          <p:cNvSpPr>
            <a:spLocks noChangeArrowheads="1"/>
          </p:cNvSpPr>
          <p:nvPr/>
        </p:nvSpPr>
        <p:spPr bwMode="auto">
          <a:xfrm>
            <a:off x="4572000" y="4114800"/>
            <a:ext cx="6731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Na</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7114" name="Rectangle 10">
            <a:extLst>
              <a:ext uri="{FF2B5EF4-FFF2-40B4-BE49-F238E27FC236}">
                <a16:creationId xmlns:a16="http://schemas.microsoft.com/office/drawing/2014/main" id="{1F9B31A7-3268-4027-BF01-291B6E006E55}"/>
              </a:ext>
            </a:extLst>
          </p:cNvPr>
          <p:cNvSpPr>
            <a:spLocks noChangeArrowheads="1"/>
          </p:cNvSpPr>
          <p:nvPr/>
        </p:nvSpPr>
        <p:spPr bwMode="auto">
          <a:xfrm>
            <a:off x="4319588" y="5181600"/>
            <a:ext cx="557212"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latin typeface="Times New Roman" panose="02020603050405020304" pitchFamily="18" charset="0"/>
              </a:rPr>
              <a:t>Cl</a:t>
            </a:r>
            <a:r>
              <a:rPr lang="en-GB" altLang="cs-CZ" sz="2400" b="1" baseline="30000">
                <a:latin typeface="Times New Roman" panose="02020603050405020304" pitchFamily="18" charset="0"/>
              </a:rPr>
              <a:t>-</a:t>
            </a:r>
            <a:endParaRPr lang="en-GB" altLang="cs-CZ" sz="2400" b="1" baseline="30000">
              <a:solidFill>
                <a:srgbClr val="CC0000"/>
              </a:solidFill>
              <a:latin typeface="Times New Roman" panose="02020603050405020304" pitchFamily="18" charset="0"/>
            </a:endParaRPr>
          </a:p>
        </p:txBody>
      </p:sp>
      <p:sp>
        <p:nvSpPr>
          <p:cNvPr id="47115" name="Rectangle 11">
            <a:extLst>
              <a:ext uri="{FF2B5EF4-FFF2-40B4-BE49-F238E27FC236}">
                <a16:creationId xmlns:a16="http://schemas.microsoft.com/office/drawing/2014/main" id="{039E5811-8C24-4F64-9A83-678529DF4C5D}"/>
              </a:ext>
            </a:extLst>
          </p:cNvPr>
          <p:cNvSpPr>
            <a:spLocks noChangeArrowheads="1"/>
          </p:cNvSpPr>
          <p:nvPr/>
        </p:nvSpPr>
        <p:spPr bwMode="auto">
          <a:xfrm>
            <a:off x="4340226" y="6096000"/>
            <a:ext cx="53657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K</a:t>
            </a:r>
            <a:r>
              <a:rPr lang="en-GB" altLang="cs-CZ" sz="2400" b="1" baseline="30000">
                <a:solidFill>
                  <a:srgbClr val="CC0000"/>
                </a:solidFill>
                <a:latin typeface="Times New Roman" panose="02020603050405020304" pitchFamily="18" charset="0"/>
              </a:rPr>
              <a:t>+</a:t>
            </a:r>
          </a:p>
        </p:txBody>
      </p:sp>
      <p:sp>
        <p:nvSpPr>
          <p:cNvPr id="47116" name="Rectangle 12">
            <a:extLst>
              <a:ext uri="{FF2B5EF4-FFF2-40B4-BE49-F238E27FC236}">
                <a16:creationId xmlns:a16="http://schemas.microsoft.com/office/drawing/2014/main" id="{B1697395-288D-400A-802C-F8F6C45C15B5}"/>
              </a:ext>
            </a:extLst>
          </p:cNvPr>
          <p:cNvSpPr>
            <a:spLocks noChangeArrowheads="1"/>
          </p:cNvSpPr>
          <p:nvPr/>
        </p:nvSpPr>
        <p:spPr bwMode="auto">
          <a:xfrm>
            <a:off x="2895601" y="5181600"/>
            <a:ext cx="53657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K</a:t>
            </a:r>
            <a:r>
              <a:rPr lang="en-GB" altLang="cs-CZ" sz="2400" b="1" baseline="30000">
                <a:solidFill>
                  <a:srgbClr val="CC0000"/>
                </a:solidFill>
                <a:latin typeface="Times New Roman" panose="02020603050405020304" pitchFamily="18" charset="0"/>
              </a:rPr>
              <a:t>+</a:t>
            </a:r>
          </a:p>
        </p:txBody>
      </p:sp>
      <p:sp>
        <p:nvSpPr>
          <p:cNvPr id="47117" name="Rectangle 13">
            <a:extLst>
              <a:ext uri="{FF2B5EF4-FFF2-40B4-BE49-F238E27FC236}">
                <a16:creationId xmlns:a16="http://schemas.microsoft.com/office/drawing/2014/main" id="{B443BEB9-1AC5-4CBF-B1CA-D476C9916F56}"/>
              </a:ext>
            </a:extLst>
          </p:cNvPr>
          <p:cNvSpPr>
            <a:spLocks noChangeArrowheads="1"/>
          </p:cNvSpPr>
          <p:nvPr/>
        </p:nvSpPr>
        <p:spPr bwMode="auto">
          <a:xfrm>
            <a:off x="2895601" y="6096000"/>
            <a:ext cx="557213"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latin typeface="Times New Roman" panose="02020603050405020304" pitchFamily="18" charset="0"/>
              </a:rPr>
              <a:t>Cl</a:t>
            </a:r>
            <a:r>
              <a:rPr lang="en-GB" altLang="cs-CZ" sz="2400" b="1" baseline="30000">
                <a:latin typeface="Times New Roman" panose="02020603050405020304" pitchFamily="18" charset="0"/>
              </a:rPr>
              <a:t>-</a:t>
            </a:r>
            <a:endParaRPr lang="en-GB" altLang="cs-CZ" sz="2400" b="1" baseline="30000">
              <a:solidFill>
                <a:srgbClr val="CC0000"/>
              </a:solidFill>
              <a:latin typeface="Times New Roman" panose="02020603050405020304" pitchFamily="18" charset="0"/>
            </a:endParaRPr>
          </a:p>
        </p:txBody>
      </p:sp>
      <p:sp>
        <p:nvSpPr>
          <p:cNvPr id="47118" name="Line 14">
            <a:extLst>
              <a:ext uri="{FF2B5EF4-FFF2-40B4-BE49-F238E27FC236}">
                <a16:creationId xmlns:a16="http://schemas.microsoft.com/office/drawing/2014/main" id="{8EBF2B45-3390-41D3-8EE0-676788AAECBB}"/>
              </a:ext>
            </a:extLst>
          </p:cNvPr>
          <p:cNvSpPr>
            <a:spLocks noChangeShapeType="1"/>
          </p:cNvSpPr>
          <p:nvPr/>
        </p:nvSpPr>
        <p:spPr bwMode="auto">
          <a:xfrm flipV="1">
            <a:off x="3429000" y="5638800"/>
            <a:ext cx="914400" cy="457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7119" name="Line 15">
            <a:extLst>
              <a:ext uri="{FF2B5EF4-FFF2-40B4-BE49-F238E27FC236}">
                <a16:creationId xmlns:a16="http://schemas.microsoft.com/office/drawing/2014/main" id="{D27A228A-F111-4725-B1D6-8C29377ABF40}"/>
              </a:ext>
            </a:extLst>
          </p:cNvPr>
          <p:cNvSpPr>
            <a:spLocks noChangeShapeType="1"/>
          </p:cNvSpPr>
          <p:nvPr/>
        </p:nvSpPr>
        <p:spPr bwMode="auto">
          <a:xfrm>
            <a:off x="3429000" y="5638800"/>
            <a:ext cx="914400" cy="457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7120" name="Line 16">
            <a:extLst>
              <a:ext uri="{FF2B5EF4-FFF2-40B4-BE49-F238E27FC236}">
                <a16:creationId xmlns:a16="http://schemas.microsoft.com/office/drawing/2014/main" id="{8F6831EF-83EE-4C65-9AB3-38F20A56F7D9}"/>
              </a:ext>
            </a:extLst>
          </p:cNvPr>
          <p:cNvSpPr>
            <a:spLocks noChangeShapeType="1"/>
          </p:cNvSpPr>
          <p:nvPr/>
        </p:nvSpPr>
        <p:spPr bwMode="auto">
          <a:xfrm>
            <a:off x="3200400" y="4648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7121" name="Line 17">
            <a:extLst>
              <a:ext uri="{FF2B5EF4-FFF2-40B4-BE49-F238E27FC236}">
                <a16:creationId xmlns:a16="http://schemas.microsoft.com/office/drawing/2014/main" id="{57310C47-9E45-4DB2-A528-82E04FCAF90A}"/>
              </a:ext>
            </a:extLst>
          </p:cNvPr>
          <p:cNvSpPr>
            <a:spLocks noChangeShapeType="1"/>
          </p:cNvSpPr>
          <p:nvPr/>
        </p:nvSpPr>
        <p:spPr bwMode="auto">
          <a:xfrm>
            <a:off x="3200400" y="3886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7122" name="Line 18">
            <a:extLst>
              <a:ext uri="{FF2B5EF4-FFF2-40B4-BE49-F238E27FC236}">
                <a16:creationId xmlns:a16="http://schemas.microsoft.com/office/drawing/2014/main" id="{11A3B8D5-E4A5-49A2-A64B-13C755834268}"/>
              </a:ext>
            </a:extLst>
          </p:cNvPr>
          <p:cNvSpPr>
            <a:spLocks noChangeShapeType="1"/>
          </p:cNvSpPr>
          <p:nvPr/>
        </p:nvSpPr>
        <p:spPr bwMode="auto">
          <a:xfrm>
            <a:off x="4038600" y="4343400"/>
            <a:ext cx="5334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23" name="Line 19">
            <a:extLst>
              <a:ext uri="{FF2B5EF4-FFF2-40B4-BE49-F238E27FC236}">
                <a16:creationId xmlns:a16="http://schemas.microsoft.com/office/drawing/2014/main" id="{4187BD40-F5CE-4D4B-8585-BD863A51513D}"/>
              </a:ext>
            </a:extLst>
          </p:cNvPr>
          <p:cNvSpPr>
            <a:spLocks noChangeShapeType="1"/>
          </p:cNvSpPr>
          <p:nvPr/>
        </p:nvSpPr>
        <p:spPr bwMode="auto">
          <a:xfrm flipH="1">
            <a:off x="3733800" y="4495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24" name="Line 20">
            <a:extLst>
              <a:ext uri="{FF2B5EF4-FFF2-40B4-BE49-F238E27FC236}">
                <a16:creationId xmlns:a16="http://schemas.microsoft.com/office/drawing/2014/main" id="{00BA175C-B39A-491E-B6C7-D36D458C886F}"/>
              </a:ext>
            </a:extLst>
          </p:cNvPr>
          <p:cNvSpPr>
            <a:spLocks noChangeShapeType="1"/>
          </p:cNvSpPr>
          <p:nvPr/>
        </p:nvSpPr>
        <p:spPr bwMode="auto">
          <a:xfrm>
            <a:off x="3733800" y="3733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25" name="Line 21">
            <a:extLst>
              <a:ext uri="{FF2B5EF4-FFF2-40B4-BE49-F238E27FC236}">
                <a16:creationId xmlns:a16="http://schemas.microsoft.com/office/drawing/2014/main" id="{0AEFC6AB-B50A-4288-BF9D-D76B62291764}"/>
              </a:ext>
            </a:extLst>
          </p:cNvPr>
          <p:cNvSpPr>
            <a:spLocks noChangeShapeType="1"/>
          </p:cNvSpPr>
          <p:nvPr/>
        </p:nvSpPr>
        <p:spPr bwMode="auto">
          <a:xfrm>
            <a:off x="4038600" y="4191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7126" name="Rectangle 22">
            <a:extLst>
              <a:ext uri="{FF2B5EF4-FFF2-40B4-BE49-F238E27FC236}">
                <a16:creationId xmlns:a16="http://schemas.microsoft.com/office/drawing/2014/main" id="{595F587F-B3F0-46DE-ABFA-AE8F7F0D2C35}"/>
              </a:ext>
            </a:extLst>
          </p:cNvPr>
          <p:cNvSpPr>
            <a:spLocks noChangeArrowheads="1"/>
          </p:cNvSpPr>
          <p:nvPr/>
        </p:nvSpPr>
        <p:spPr bwMode="auto">
          <a:xfrm>
            <a:off x="3271010" y="474388"/>
            <a:ext cx="853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4000" b="1" dirty="0" err="1">
                <a:solidFill>
                  <a:schemeClr val="tx2"/>
                </a:solidFill>
              </a:rPr>
              <a:t>Donnan</a:t>
            </a:r>
            <a:r>
              <a:rPr lang="en-GB" altLang="cs-CZ" sz="4000" b="1" dirty="0">
                <a:solidFill>
                  <a:schemeClr val="tx2"/>
                </a:solidFill>
              </a:rPr>
              <a:t> model in living cell</a:t>
            </a:r>
            <a:r>
              <a:rPr lang="cs-CZ" altLang="cs-CZ" sz="4000" b="1" dirty="0">
                <a:solidFill>
                  <a:schemeClr val="tx2"/>
                </a:solidFill>
              </a:rPr>
              <a:t> (1)</a:t>
            </a:r>
          </a:p>
        </p:txBody>
      </p:sp>
      <p:sp>
        <p:nvSpPr>
          <p:cNvPr id="47127" name="Rectangle 23">
            <a:extLst>
              <a:ext uri="{FF2B5EF4-FFF2-40B4-BE49-F238E27FC236}">
                <a16:creationId xmlns:a16="http://schemas.microsoft.com/office/drawing/2014/main" id="{A1233AC1-A43E-45D6-81BF-19D2358CFDD4}"/>
              </a:ext>
            </a:extLst>
          </p:cNvPr>
          <p:cNvSpPr>
            <a:spLocks noChangeArrowheads="1"/>
          </p:cNvSpPr>
          <p:nvPr/>
        </p:nvSpPr>
        <p:spPr bwMode="auto">
          <a:xfrm>
            <a:off x="6400800" y="1628776"/>
            <a:ext cx="426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b="1" dirty="0">
                <a:solidFill>
                  <a:srgbClr val="FF0000"/>
                </a:solidFill>
              </a:rPr>
              <a:t>diffuse:</a:t>
            </a:r>
            <a:r>
              <a:rPr lang="en-GB" altLang="cs-CZ" sz="2400" b="1" dirty="0">
                <a:solidFill>
                  <a:srgbClr val="FFFFCC"/>
                </a:solidFill>
              </a:rPr>
              <a:t> K+, Cl-           </a:t>
            </a:r>
            <a:r>
              <a:rPr lang="en-GB" altLang="cs-CZ" sz="2400" dirty="0">
                <a:solidFill>
                  <a:srgbClr val="FFFFCC"/>
                </a:solidFill>
              </a:rPr>
              <a:t> </a:t>
            </a:r>
          </a:p>
          <a:p>
            <a:pPr algn="ctr" eaLnBrk="1" hangingPunct="1">
              <a:spcBef>
                <a:spcPct val="0"/>
              </a:spcBef>
              <a:buFontTx/>
              <a:buNone/>
            </a:pPr>
            <a:r>
              <a:rPr lang="en-GB" altLang="cs-CZ" sz="2400" b="1" dirty="0">
                <a:solidFill>
                  <a:srgbClr val="FF0000"/>
                </a:solidFill>
              </a:rPr>
              <a:t>do not diffuse</a:t>
            </a:r>
            <a:r>
              <a:rPr lang="en-GB" altLang="cs-CZ" sz="2400" b="1" dirty="0"/>
              <a:t>: Na+, anion</a:t>
            </a:r>
            <a:r>
              <a:rPr lang="cs-CZ" altLang="cs-CZ" sz="2400" b="1" dirty="0"/>
              <a:t>s,</a:t>
            </a:r>
            <a:r>
              <a:rPr lang="en-GB" altLang="cs-CZ" sz="2400" b="1" dirty="0"/>
              <a:t>                  </a:t>
            </a:r>
          </a:p>
          <a:p>
            <a:pPr algn="ctr" eaLnBrk="1" hangingPunct="1">
              <a:spcBef>
                <a:spcPct val="0"/>
              </a:spcBef>
              <a:buFontTx/>
              <a:buNone/>
            </a:pPr>
            <a:r>
              <a:rPr lang="en-GB" altLang="cs-CZ" sz="2400" b="1" dirty="0"/>
              <a:t>also </a:t>
            </a:r>
            <a:r>
              <a:rPr lang="en-GB" altLang="cs-CZ" sz="2400" b="1" u="sng" dirty="0"/>
              <a:t>proteins</a:t>
            </a:r>
            <a:r>
              <a:rPr lang="en-GB" altLang="cs-CZ" sz="2400" b="1" dirty="0"/>
              <a:t> and nucleic acids</a:t>
            </a:r>
            <a:r>
              <a:rPr lang="en-GB" altLang="cs-CZ" sz="1400" dirty="0"/>
              <a:t> </a:t>
            </a:r>
          </a:p>
        </p:txBody>
      </p:sp>
      <p:sp>
        <p:nvSpPr>
          <p:cNvPr id="47128" name="Rectangle 24">
            <a:extLst>
              <a:ext uri="{FF2B5EF4-FFF2-40B4-BE49-F238E27FC236}">
                <a16:creationId xmlns:a16="http://schemas.microsoft.com/office/drawing/2014/main" id="{F9C7106B-8070-4608-ABBE-277CE4F9F3EE}"/>
              </a:ext>
            </a:extLst>
          </p:cNvPr>
          <p:cNvSpPr>
            <a:spLocks noChangeArrowheads="1"/>
          </p:cNvSpPr>
          <p:nvPr/>
        </p:nvSpPr>
        <p:spPr bwMode="auto">
          <a:xfrm>
            <a:off x="6527801" y="3429001"/>
            <a:ext cx="32940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cs-CZ" altLang="cs-CZ" sz="3200" b="1" dirty="0" err="1"/>
              <a:t>Concentrations</a:t>
            </a:r>
            <a:r>
              <a:rPr lang="cs-CZ" altLang="cs-CZ" sz="3200" b="1" dirty="0"/>
              <a:t>:</a:t>
            </a:r>
          </a:p>
          <a:p>
            <a:pPr eaLnBrk="1" hangingPunct="1">
              <a:lnSpc>
                <a:spcPct val="120000"/>
              </a:lnSpc>
              <a:spcBef>
                <a:spcPct val="0"/>
              </a:spcBef>
              <a:buFontTx/>
              <a:buNone/>
            </a:pPr>
            <a:r>
              <a:rPr lang="en-GB" altLang="cs-CZ" sz="3200" b="1" dirty="0"/>
              <a:t>[K</a:t>
            </a:r>
            <a:r>
              <a:rPr lang="en-GB" altLang="cs-CZ" sz="3200" b="1" baseline="30000" dirty="0"/>
              <a:t>+</a:t>
            </a:r>
            <a:r>
              <a:rPr lang="en-GB" altLang="cs-CZ" sz="3200" b="1" dirty="0"/>
              <a:t>] </a:t>
            </a:r>
            <a:r>
              <a:rPr lang="en-GB" altLang="cs-CZ" sz="3200" b="1" baseline="-25000" dirty="0"/>
              <a:t>in</a:t>
            </a:r>
            <a:r>
              <a:rPr lang="en-GB" altLang="cs-CZ" sz="3200" b="1" dirty="0"/>
              <a:t> &gt; [K</a:t>
            </a:r>
            <a:r>
              <a:rPr lang="en-GB" altLang="cs-CZ" sz="3200" b="1" baseline="30000" dirty="0"/>
              <a:t>+</a:t>
            </a:r>
            <a:r>
              <a:rPr lang="en-GB" altLang="cs-CZ" sz="3200" b="1" dirty="0"/>
              <a:t>] </a:t>
            </a:r>
            <a:r>
              <a:rPr lang="en-GB" altLang="cs-CZ" sz="3200" b="1" baseline="-25000" dirty="0"/>
              <a:t>ex</a:t>
            </a:r>
            <a:r>
              <a:rPr lang="en-GB" altLang="cs-CZ" sz="3200" b="1" dirty="0"/>
              <a:t> </a:t>
            </a:r>
          </a:p>
          <a:p>
            <a:pPr eaLnBrk="1" hangingPunct="1">
              <a:lnSpc>
                <a:spcPct val="120000"/>
              </a:lnSpc>
              <a:spcBef>
                <a:spcPct val="0"/>
              </a:spcBef>
              <a:buFontTx/>
              <a:buNone/>
            </a:pPr>
            <a:r>
              <a:rPr lang="en-GB" altLang="cs-CZ" sz="3200" b="1" dirty="0"/>
              <a:t>[Cl</a:t>
            </a:r>
            <a:r>
              <a:rPr lang="en-GB" altLang="cs-CZ" sz="3200" b="1" baseline="30000" dirty="0"/>
              <a:t>-</a:t>
            </a:r>
            <a:r>
              <a:rPr lang="en-GB" altLang="cs-CZ" sz="3200" b="1" dirty="0"/>
              <a:t>] </a:t>
            </a:r>
            <a:r>
              <a:rPr lang="en-GB" altLang="cs-CZ" sz="3200" b="1" baseline="-25000" dirty="0"/>
              <a:t>in</a:t>
            </a:r>
            <a:r>
              <a:rPr lang="en-GB" altLang="cs-CZ" sz="3200" b="1" dirty="0"/>
              <a:t> &lt; [Cl</a:t>
            </a:r>
            <a:r>
              <a:rPr lang="en-GB" altLang="cs-CZ" sz="3200" b="1" baseline="30000" dirty="0"/>
              <a:t>-</a:t>
            </a:r>
            <a:r>
              <a:rPr lang="en-GB" altLang="cs-CZ" sz="3200" b="1" dirty="0"/>
              <a:t>] </a:t>
            </a:r>
            <a:r>
              <a:rPr lang="en-GB" altLang="cs-CZ" sz="3200" b="1" baseline="-25000" dirty="0"/>
              <a:t>ex</a:t>
            </a:r>
            <a:endParaRPr lang="en-GB" altLang="cs-CZ" sz="3200" b="1" dirty="0"/>
          </a:p>
        </p:txBody>
      </p:sp>
    </p:spTree>
    <p:extLst>
      <p:ext uri="{BB962C8B-B14F-4D97-AF65-F5344CB8AC3E}">
        <p14:creationId xmlns:p14="http://schemas.microsoft.com/office/powerpoint/2010/main" val="1833602617"/>
      </p:ext>
    </p:extLst>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A375F0E-4147-48CF-B49A-2FAB7DD1809E}"/>
              </a:ext>
            </a:extLst>
          </p:cNvPr>
          <p:cNvSpPr>
            <a:spLocks noChangeArrowheads="1"/>
          </p:cNvSpPr>
          <p:nvPr/>
        </p:nvSpPr>
        <p:spPr bwMode="auto">
          <a:xfrm>
            <a:off x="1600200" y="2590800"/>
            <a:ext cx="4572000" cy="4191000"/>
          </a:xfrm>
          <a:prstGeom prst="rect">
            <a:avLst/>
          </a:prstGeom>
          <a:gradFill rotWithShape="0">
            <a:gsLst>
              <a:gs pos="0">
                <a:srgbClr val="FFCC99"/>
              </a:gs>
              <a:gs pos="100000">
                <a:srgbClr val="FFFFCC"/>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endParaRPr lang="en-GB" altLang="cs-CZ" sz="2400" b="1">
              <a:solidFill>
                <a:srgbClr val="3333CC"/>
              </a:solidFill>
              <a:latin typeface="Times New Roman" panose="02020603050405020304" pitchFamily="18" charset="0"/>
            </a:endParaRPr>
          </a:p>
          <a:p>
            <a:pPr algn="ctr" eaLnBrk="1" hangingPunct="1">
              <a:spcBef>
                <a:spcPct val="0"/>
              </a:spcBef>
              <a:buFontTx/>
              <a:buNone/>
            </a:pPr>
            <a:endParaRPr lang="en-GB" altLang="cs-CZ" sz="2400" b="1">
              <a:solidFill>
                <a:srgbClr val="CC0000"/>
              </a:solidFill>
              <a:latin typeface="Times New Roman" panose="02020603050405020304" pitchFamily="18" charset="0"/>
            </a:endParaRPr>
          </a:p>
          <a:p>
            <a:pPr algn="ctr" eaLnBrk="1" hangingPunct="1">
              <a:lnSpc>
                <a:spcPct val="40000"/>
              </a:lnSpc>
              <a:spcBef>
                <a:spcPct val="50000"/>
              </a:spcBef>
              <a:buFontTx/>
              <a:buNone/>
            </a:pPr>
            <a:endParaRPr lang="en-GB" altLang="cs-CZ" sz="2400" b="1">
              <a:latin typeface="Times New Roman" panose="02020603050405020304" pitchFamily="18" charset="0"/>
            </a:endParaRPr>
          </a:p>
          <a:p>
            <a:pPr algn="ctr" eaLnBrk="1" hangingPunct="1">
              <a:lnSpc>
                <a:spcPct val="40000"/>
              </a:lnSpc>
              <a:spcBef>
                <a:spcPct val="50000"/>
              </a:spcBef>
              <a:buFontTx/>
              <a:buNone/>
            </a:pPr>
            <a:endParaRPr lang="en-GB" altLang="cs-CZ" sz="2400" b="1">
              <a:latin typeface="Times New Roman" panose="02020603050405020304" pitchFamily="18" charset="0"/>
            </a:endParaRPr>
          </a:p>
          <a:p>
            <a:pPr algn="ctr" eaLnBrk="1" hangingPunct="1">
              <a:lnSpc>
                <a:spcPct val="40000"/>
              </a:lnSpc>
              <a:spcBef>
                <a:spcPct val="50000"/>
              </a:spcBef>
              <a:buFontTx/>
              <a:buNone/>
            </a:pPr>
            <a:endParaRPr lang="en-GB" altLang="cs-CZ" sz="2400" b="1">
              <a:latin typeface="Times New Roman" panose="02020603050405020304" pitchFamily="18" charset="0"/>
            </a:endParaRPr>
          </a:p>
        </p:txBody>
      </p:sp>
      <p:sp>
        <p:nvSpPr>
          <p:cNvPr id="49155" name="Line 3">
            <a:extLst>
              <a:ext uri="{FF2B5EF4-FFF2-40B4-BE49-F238E27FC236}">
                <a16:creationId xmlns:a16="http://schemas.microsoft.com/office/drawing/2014/main" id="{94FF2069-667B-4832-B48F-6246FAD3F1B2}"/>
              </a:ext>
            </a:extLst>
          </p:cNvPr>
          <p:cNvSpPr>
            <a:spLocks noChangeShapeType="1"/>
          </p:cNvSpPr>
          <p:nvPr/>
        </p:nvSpPr>
        <p:spPr bwMode="auto">
          <a:xfrm>
            <a:off x="3886200" y="2590800"/>
            <a:ext cx="0" cy="4191000"/>
          </a:xfrm>
          <a:prstGeom prst="line">
            <a:avLst/>
          </a:prstGeom>
          <a:noFill/>
          <a:ln w="1270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9156" name="Rectangle 4">
            <a:extLst>
              <a:ext uri="{FF2B5EF4-FFF2-40B4-BE49-F238E27FC236}">
                <a16:creationId xmlns:a16="http://schemas.microsoft.com/office/drawing/2014/main" id="{507F9137-9042-4E2F-AFEB-E70E62E4EF0C}"/>
              </a:ext>
            </a:extLst>
          </p:cNvPr>
          <p:cNvSpPr>
            <a:spLocks noChangeArrowheads="1"/>
          </p:cNvSpPr>
          <p:nvPr/>
        </p:nvSpPr>
        <p:spPr bwMode="auto">
          <a:xfrm>
            <a:off x="2135188" y="2060575"/>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400" b="1">
                <a:solidFill>
                  <a:srgbClr val="FF0066"/>
                </a:solidFill>
              </a:rPr>
              <a:t>Cell membrane</a:t>
            </a:r>
          </a:p>
        </p:txBody>
      </p:sp>
      <p:sp>
        <p:nvSpPr>
          <p:cNvPr id="49157" name="Rectangle 5">
            <a:extLst>
              <a:ext uri="{FF2B5EF4-FFF2-40B4-BE49-F238E27FC236}">
                <a16:creationId xmlns:a16="http://schemas.microsoft.com/office/drawing/2014/main" id="{0F9302C6-9E32-40BA-8239-B3F0D96B5763}"/>
              </a:ext>
            </a:extLst>
          </p:cNvPr>
          <p:cNvSpPr>
            <a:spLocks noChangeArrowheads="1"/>
          </p:cNvSpPr>
          <p:nvPr/>
        </p:nvSpPr>
        <p:spPr bwMode="auto">
          <a:xfrm>
            <a:off x="1676400" y="2571751"/>
            <a:ext cx="1828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intra</a:t>
            </a:r>
          </a:p>
        </p:txBody>
      </p:sp>
      <p:sp>
        <p:nvSpPr>
          <p:cNvPr id="49158" name="Rectangle 6">
            <a:extLst>
              <a:ext uri="{FF2B5EF4-FFF2-40B4-BE49-F238E27FC236}">
                <a16:creationId xmlns:a16="http://schemas.microsoft.com/office/drawing/2014/main" id="{5F051F24-686D-4593-B0F0-EF769936F750}"/>
              </a:ext>
            </a:extLst>
          </p:cNvPr>
          <p:cNvSpPr>
            <a:spLocks noChangeArrowheads="1"/>
          </p:cNvSpPr>
          <p:nvPr/>
        </p:nvSpPr>
        <p:spPr bwMode="auto">
          <a:xfrm>
            <a:off x="4114800" y="2600326"/>
            <a:ext cx="1981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80000"/>
              </a:lnSpc>
              <a:spcBef>
                <a:spcPct val="50000"/>
              </a:spcBef>
              <a:buFontTx/>
              <a:buNone/>
            </a:pPr>
            <a:r>
              <a:rPr lang="en-GB" altLang="cs-CZ" sz="2400" b="1">
                <a:solidFill>
                  <a:srgbClr val="3333CC"/>
                </a:solidFill>
                <a:latin typeface="Times New Roman" panose="02020603050405020304" pitchFamily="18" charset="0"/>
              </a:rPr>
              <a:t>extra</a:t>
            </a:r>
          </a:p>
        </p:txBody>
      </p:sp>
      <p:sp>
        <p:nvSpPr>
          <p:cNvPr id="49159" name="Rectangle 7">
            <a:extLst>
              <a:ext uri="{FF2B5EF4-FFF2-40B4-BE49-F238E27FC236}">
                <a16:creationId xmlns:a16="http://schemas.microsoft.com/office/drawing/2014/main" id="{BE33FD95-897A-40B8-9430-13233E19EC11}"/>
              </a:ext>
            </a:extLst>
          </p:cNvPr>
          <p:cNvSpPr>
            <a:spLocks noChangeArrowheads="1"/>
          </p:cNvSpPr>
          <p:nvPr/>
        </p:nvSpPr>
        <p:spPr bwMode="auto">
          <a:xfrm>
            <a:off x="1676400" y="3581401"/>
            <a:ext cx="1524000"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70000"/>
              </a:lnSpc>
              <a:spcBef>
                <a:spcPct val="0"/>
              </a:spcBef>
              <a:buFontTx/>
              <a:buNone/>
            </a:pPr>
            <a:r>
              <a:rPr lang="cs-CZ" altLang="cs-CZ" sz="2400" b="1">
                <a:solidFill>
                  <a:srgbClr val="660033"/>
                </a:solidFill>
                <a:latin typeface="Times New Roman" panose="02020603050405020304" pitchFamily="18" charset="0"/>
              </a:rPr>
              <a:t>phosphate</a:t>
            </a:r>
          </a:p>
          <a:p>
            <a:pPr algn="r" eaLnBrk="1" hangingPunct="1">
              <a:lnSpc>
                <a:spcPct val="80000"/>
              </a:lnSpc>
              <a:spcBef>
                <a:spcPct val="0"/>
              </a:spcBef>
              <a:buFontTx/>
              <a:buNone/>
            </a:pPr>
            <a:r>
              <a:rPr lang="cs-CZ" altLang="cs-CZ" sz="2400" b="1">
                <a:solidFill>
                  <a:srgbClr val="660033"/>
                </a:solidFill>
                <a:latin typeface="Times New Roman" panose="02020603050405020304" pitchFamily="18" charset="0"/>
              </a:rPr>
              <a:t>anions</a:t>
            </a:r>
          </a:p>
        </p:txBody>
      </p:sp>
      <p:sp>
        <p:nvSpPr>
          <p:cNvPr id="49160" name="Rectangle 8">
            <a:extLst>
              <a:ext uri="{FF2B5EF4-FFF2-40B4-BE49-F238E27FC236}">
                <a16:creationId xmlns:a16="http://schemas.microsoft.com/office/drawing/2014/main" id="{F0262A3E-059F-4CB2-A467-D38008A71935}"/>
              </a:ext>
            </a:extLst>
          </p:cNvPr>
          <p:cNvSpPr>
            <a:spLocks noChangeArrowheads="1"/>
          </p:cNvSpPr>
          <p:nvPr/>
        </p:nvSpPr>
        <p:spPr bwMode="auto">
          <a:xfrm>
            <a:off x="2063750" y="4365626"/>
            <a:ext cx="1131888" cy="55226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60000"/>
              </a:lnSpc>
              <a:spcBef>
                <a:spcPct val="0"/>
              </a:spcBef>
              <a:buFontTx/>
              <a:buNone/>
            </a:pPr>
            <a:r>
              <a:rPr lang="cs-CZ" altLang="cs-CZ" sz="2400" b="1">
                <a:solidFill>
                  <a:srgbClr val="660033"/>
                </a:solidFill>
                <a:latin typeface="Times New Roman" panose="02020603050405020304" pitchFamily="18" charset="0"/>
              </a:rPr>
              <a:t>protein</a:t>
            </a:r>
          </a:p>
          <a:p>
            <a:pPr algn="r" eaLnBrk="1" hangingPunct="1">
              <a:lnSpc>
                <a:spcPct val="60000"/>
              </a:lnSpc>
              <a:spcBef>
                <a:spcPct val="0"/>
              </a:spcBef>
              <a:buFontTx/>
              <a:buNone/>
            </a:pPr>
            <a:r>
              <a:rPr lang="cs-CZ" altLang="cs-CZ" sz="2400" b="1">
                <a:solidFill>
                  <a:srgbClr val="660033"/>
                </a:solidFill>
                <a:latin typeface="Times New Roman" panose="02020603050405020304" pitchFamily="18" charset="0"/>
              </a:rPr>
              <a:t>anions</a:t>
            </a:r>
          </a:p>
        </p:txBody>
      </p:sp>
      <p:sp>
        <p:nvSpPr>
          <p:cNvPr id="49161" name="Rectangle 9">
            <a:extLst>
              <a:ext uri="{FF2B5EF4-FFF2-40B4-BE49-F238E27FC236}">
                <a16:creationId xmlns:a16="http://schemas.microsoft.com/office/drawing/2014/main" id="{92A3F74B-646B-406C-8106-EC8AD4852ED3}"/>
              </a:ext>
            </a:extLst>
          </p:cNvPr>
          <p:cNvSpPr>
            <a:spLocks noChangeArrowheads="1"/>
          </p:cNvSpPr>
          <p:nvPr/>
        </p:nvSpPr>
        <p:spPr bwMode="auto">
          <a:xfrm>
            <a:off x="4572000" y="4114800"/>
            <a:ext cx="6731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Na</a:t>
            </a:r>
            <a:r>
              <a:rPr lang="en-GB" altLang="cs-CZ" sz="2400" b="1" baseline="30000">
                <a:solidFill>
                  <a:srgbClr val="CC0000"/>
                </a:solidFill>
                <a:latin typeface="Times New Roman" panose="02020603050405020304" pitchFamily="18" charset="0"/>
              </a:rPr>
              <a:t>+</a:t>
            </a:r>
            <a:endParaRPr lang="en-GB" altLang="cs-CZ" sz="2400" b="1">
              <a:solidFill>
                <a:srgbClr val="CC0000"/>
              </a:solidFill>
              <a:latin typeface="Times New Roman" panose="02020603050405020304" pitchFamily="18" charset="0"/>
            </a:endParaRPr>
          </a:p>
        </p:txBody>
      </p:sp>
      <p:sp>
        <p:nvSpPr>
          <p:cNvPr id="49162" name="Rectangle 10">
            <a:extLst>
              <a:ext uri="{FF2B5EF4-FFF2-40B4-BE49-F238E27FC236}">
                <a16:creationId xmlns:a16="http://schemas.microsoft.com/office/drawing/2014/main" id="{15134A0D-AE29-4A2E-9536-78FB9D6E6B46}"/>
              </a:ext>
            </a:extLst>
          </p:cNvPr>
          <p:cNvSpPr>
            <a:spLocks noChangeArrowheads="1"/>
          </p:cNvSpPr>
          <p:nvPr/>
        </p:nvSpPr>
        <p:spPr bwMode="auto">
          <a:xfrm>
            <a:off x="4319588" y="5181600"/>
            <a:ext cx="557212"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latin typeface="Times New Roman" panose="02020603050405020304" pitchFamily="18" charset="0"/>
              </a:rPr>
              <a:t>Cl</a:t>
            </a:r>
            <a:r>
              <a:rPr lang="en-GB" altLang="cs-CZ" sz="2400" b="1" baseline="30000">
                <a:latin typeface="Times New Roman" panose="02020603050405020304" pitchFamily="18" charset="0"/>
              </a:rPr>
              <a:t>-</a:t>
            </a:r>
            <a:endParaRPr lang="en-GB" altLang="cs-CZ" sz="2400" b="1" baseline="30000">
              <a:solidFill>
                <a:srgbClr val="CC0000"/>
              </a:solidFill>
              <a:latin typeface="Times New Roman" panose="02020603050405020304" pitchFamily="18" charset="0"/>
            </a:endParaRPr>
          </a:p>
        </p:txBody>
      </p:sp>
      <p:sp>
        <p:nvSpPr>
          <p:cNvPr id="49163" name="Rectangle 11">
            <a:extLst>
              <a:ext uri="{FF2B5EF4-FFF2-40B4-BE49-F238E27FC236}">
                <a16:creationId xmlns:a16="http://schemas.microsoft.com/office/drawing/2014/main" id="{4B46064F-2700-4F1D-844C-40C9DB4A99E5}"/>
              </a:ext>
            </a:extLst>
          </p:cNvPr>
          <p:cNvSpPr>
            <a:spLocks noChangeArrowheads="1"/>
          </p:cNvSpPr>
          <p:nvPr/>
        </p:nvSpPr>
        <p:spPr bwMode="auto">
          <a:xfrm>
            <a:off x="4340226" y="6096000"/>
            <a:ext cx="53657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K</a:t>
            </a:r>
            <a:r>
              <a:rPr lang="en-GB" altLang="cs-CZ" sz="2400" b="1" baseline="30000">
                <a:solidFill>
                  <a:srgbClr val="CC0000"/>
                </a:solidFill>
                <a:latin typeface="Times New Roman" panose="02020603050405020304" pitchFamily="18" charset="0"/>
              </a:rPr>
              <a:t>+</a:t>
            </a:r>
          </a:p>
        </p:txBody>
      </p:sp>
      <p:sp>
        <p:nvSpPr>
          <p:cNvPr id="49164" name="Rectangle 12">
            <a:extLst>
              <a:ext uri="{FF2B5EF4-FFF2-40B4-BE49-F238E27FC236}">
                <a16:creationId xmlns:a16="http://schemas.microsoft.com/office/drawing/2014/main" id="{BCD77B3B-983F-4239-A816-0BEB0CA05DCB}"/>
              </a:ext>
            </a:extLst>
          </p:cNvPr>
          <p:cNvSpPr>
            <a:spLocks noChangeArrowheads="1"/>
          </p:cNvSpPr>
          <p:nvPr/>
        </p:nvSpPr>
        <p:spPr bwMode="auto">
          <a:xfrm>
            <a:off x="2895601" y="5181600"/>
            <a:ext cx="536575" cy="457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solidFill>
                  <a:srgbClr val="CC0000"/>
                </a:solidFill>
                <a:latin typeface="Times New Roman" panose="02020603050405020304" pitchFamily="18" charset="0"/>
              </a:rPr>
              <a:t>K</a:t>
            </a:r>
            <a:r>
              <a:rPr lang="en-GB" altLang="cs-CZ" sz="2400" b="1" baseline="30000">
                <a:solidFill>
                  <a:srgbClr val="CC0000"/>
                </a:solidFill>
                <a:latin typeface="Times New Roman" panose="02020603050405020304" pitchFamily="18" charset="0"/>
              </a:rPr>
              <a:t>+</a:t>
            </a:r>
          </a:p>
        </p:txBody>
      </p:sp>
      <p:sp>
        <p:nvSpPr>
          <p:cNvPr id="49165" name="Rectangle 13">
            <a:extLst>
              <a:ext uri="{FF2B5EF4-FFF2-40B4-BE49-F238E27FC236}">
                <a16:creationId xmlns:a16="http://schemas.microsoft.com/office/drawing/2014/main" id="{FF47DAAF-F33D-4E8F-BCC7-54E56E08E4AC}"/>
              </a:ext>
            </a:extLst>
          </p:cNvPr>
          <p:cNvSpPr>
            <a:spLocks noChangeArrowheads="1"/>
          </p:cNvSpPr>
          <p:nvPr/>
        </p:nvSpPr>
        <p:spPr bwMode="auto">
          <a:xfrm>
            <a:off x="2895601" y="6096000"/>
            <a:ext cx="557213"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a:latin typeface="Times New Roman" panose="02020603050405020304" pitchFamily="18" charset="0"/>
              </a:rPr>
              <a:t>Cl</a:t>
            </a:r>
            <a:r>
              <a:rPr lang="en-GB" altLang="cs-CZ" sz="2400" b="1" baseline="30000">
                <a:latin typeface="Times New Roman" panose="02020603050405020304" pitchFamily="18" charset="0"/>
              </a:rPr>
              <a:t>-</a:t>
            </a:r>
            <a:endParaRPr lang="en-GB" altLang="cs-CZ" sz="2400" b="1" baseline="30000">
              <a:solidFill>
                <a:srgbClr val="CC0000"/>
              </a:solidFill>
              <a:latin typeface="Times New Roman" panose="02020603050405020304" pitchFamily="18" charset="0"/>
            </a:endParaRPr>
          </a:p>
        </p:txBody>
      </p:sp>
      <p:sp>
        <p:nvSpPr>
          <p:cNvPr id="49166" name="Line 14">
            <a:extLst>
              <a:ext uri="{FF2B5EF4-FFF2-40B4-BE49-F238E27FC236}">
                <a16:creationId xmlns:a16="http://schemas.microsoft.com/office/drawing/2014/main" id="{55589E93-2BAF-4709-AAC8-F70C46558DFE}"/>
              </a:ext>
            </a:extLst>
          </p:cNvPr>
          <p:cNvSpPr>
            <a:spLocks noChangeShapeType="1"/>
          </p:cNvSpPr>
          <p:nvPr/>
        </p:nvSpPr>
        <p:spPr bwMode="auto">
          <a:xfrm flipV="1">
            <a:off x="3429000" y="5638800"/>
            <a:ext cx="914400" cy="457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9167" name="Line 15">
            <a:extLst>
              <a:ext uri="{FF2B5EF4-FFF2-40B4-BE49-F238E27FC236}">
                <a16:creationId xmlns:a16="http://schemas.microsoft.com/office/drawing/2014/main" id="{F5947C51-41E1-4796-AB62-26219494E050}"/>
              </a:ext>
            </a:extLst>
          </p:cNvPr>
          <p:cNvSpPr>
            <a:spLocks noChangeShapeType="1"/>
          </p:cNvSpPr>
          <p:nvPr/>
        </p:nvSpPr>
        <p:spPr bwMode="auto">
          <a:xfrm>
            <a:off x="3429000" y="5638800"/>
            <a:ext cx="914400" cy="457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9168" name="Line 16">
            <a:extLst>
              <a:ext uri="{FF2B5EF4-FFF2-40B4-BE49-F238E27FC236}">
                <a16:creationId xmlns:a16="http://schemas.microsoft.com/office/drawing/2014/main" id="{0139BF59-B63F-41B2-9DAA-511BE994C31A}"/>
              </a:ext>
            </a:extLst>
          </p:cNvPr>
          <p:cNvSpPr>
            <a:spLocks noChangeShapeType="1"/>
          </p:cNvSpPr>
          <p:nvPr/>
        </p:nvSpPr>
        <p:spPr bwMode="auto">
          <a:xfrm>
            <a:off x="3200400" y="4648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9169" name="Line 17">
            <a:extLst>
              <a:ext uri="{FF2B5EF4-FFF2-40B4-BE49-F238E27FC236}">
                <a16:creationId xmlns:a16="http://schemas.microsoft.com/office/drawing/2014/main" id="{A4442738-2157-43D0-B811-7796E405B030}"/>
              </a:ext>
            </a:extLst>
          </p:cNvPr>
          <p:cNvSpPr>
            <a:spLocks noChangeShapeType="1"/>
          </p:cNvSpPr>
          <p:nvPr/>
        </p:nvSpPr>
        <p:spPr bwMode="auto">
          <a:xfrm>
            <a:off x="3200400" y="3886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sz="1400"/>
          </a:p>
        </p:txBody>
      </p:sp>
      <p:sp>
        <p:nvSpPr>
          <p:cNvPr id="49170" name="Line 18">
            <a:extLst>
              <a:ext uri="{FF2B5EF4-FFF2-40B4-BE49-F238E27FC236}">
                <a16:creationId xmlns:a16="http://schemas.microsoft.com/office/drawing/2014/main" id="{A4F852FB-5BC6-4228-862C-A4153A57B1DF}"/>
              </a:ext>
            </a:extLst>
          </p:cNvPr>
          <p:cNvSpPr>
            <a:spLocks noChangeShapeType="1"/>
          </p:cNvSpPr>
          <p:nvPr/>
        </p:nvSpPr>
        <p:spPr bwMode="auto">
          <a:xfrm>
            <a:off x="4038600" y="4343400"/>
            <a:ext cx="5334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9171" name="Line 19">
            <a:extLst>
              <a:ext uri="{FF2B5EF4-FFF2-40B4-BE49-F238E27FC236}">
                <a16:creationId xmlns:a16="http://schemas.microsoft.com/office/drawing/2014/main" id="{237BACC0-C852-40E5-A309-A789440F9768}"/>
              </a:ext>
            </a:extLst>
          </p:cNvPr>
          <p:cNvSpPr>
            <a:spLocks noChangeShapeType="1"/>
          </p:cNvSpPr>
          <p:nvPr/>
        </p:nvSpPr>
        <p:spPr bwMode="auto">
          <a:xfrm flipH="1">
            <a:off x="3733800" y="4495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9172" name="Line 20">
            <a:extLst>
              <a:ext uri="{FF2B5EF4-FFF2-40B4-BE49-F238E27FC236}">
                <a16:creationId xmlns:a16="http://schemas.microsoft.com/office/drawing/2014/main" id="{ADB880D0-A4B8-4D0F-A957-9636E3D2689E}"/>
              </a:ext>
            </a:extLst>
          </p:cNvPr>
          <p:cNvSpPr>
            <a:spLocks noChangeShapeType="1"/>
          </p:cNvSpPr>
          <p:nvPr/>
        </p:nvSpPr>
        <p:spPr bwMode="auto">
          <a:xfrm>
            <a:off x="3733800" y="37338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9173" name="Line 21">
            <a:extLst>
              <a:ext uri="{FF2B5EF4-FFF2-40B4-BE49-F238E27FC236}">
                <a16:creationId xmlns:a16="http://schemas.microsoft.com/office/drawing/2014/main" id="{79120356-EB29-485D-B47D-F3AFCA6FEA56}"/>
              </a:ext>
            </a:extLst>
          </p:cNvPr>
          <p:cNvSpPr>
            <a:spLocks noChangeShapeType="1"/>
          </p:cNvSpPr>
          <p:nvPr/>
        </p:nvSpPr>
        <p:spPr bwMode="auto">
          <a:xfrm>
            <a:off x="4038600" y="4191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graphicFrame>
        <p:nvGraphicFramePr>
          <p:cNvPr id="49174" name="Object 22">
            <a:extLst>
              <a:ext uri="{FF2B5EF4-FFF2-40B4-BE49-F238E27FC236}">
                <a16:creationId xmlns:a16="http://schemas.microsoft.com/office/drawing/2014/main" id="{8FBF7876-EB4D-4D02-A707-D139AA93C2A7}"/>
              </a:ext>
            </a:extLst>
          </p:cNvPr>
          <p:cNvGraphicFramePr>
            <a:graphicFrameLocks noChangeAspect="1"/>
          </p:cNvGraphicFramePr>
          <p:nvPr/>
        </p:nvGraphicFramePr>
        <p:xfrm>
          <a:off x="4876800" y="762001"/>
          <a:ext cx="3124200" cy="1552575"/>
        </p:xfrm>
        <a:graphic>
          <a:graphicData uri="http://schemas.openxmlformats.org/presentationml/2006/ole">
            <mc:AlternateContent xmlns:mc="http://schemas.openxmlformats.org/markup-compatibility/2006">
              <mc:Choice xmlns:v="urn:schemas-microsoft-com:vml" Requires="v">
                <p:oleObj name="Equation" r:id="rId3" imgW="1358310" imgH="812447" progId="Equation.3">
                  <p:embed/>
                </p:oleObj>
              </mc:Choice>
              <mc:Fallback>
                <p:oleObj name="Equation" r:id="rId3" imgW="1358310" imgH="812447" progId="Equation.3">
                  <p:embed/>
                  <p:pic>
                    <p:nvPicPr>
                      <p:cNvPr id="49174" name="Object 22">
                        <a:extLst>
                          <a:ext uri="{FF2B5EF4-FFF2-40B4-BE49-F238E27FC236}">
                            <a16:creationId xmlns:a16="http://schemas.microsoft.com/office/drawing/2014/main" id="{8FBF7876-EB4D-4D02-A707-D139AA93C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1"/>
                        <a:ext cx="3124200" cy="1552575"/>
                      </a:xfrm>
                      <a:prstGeom prst="rect">
                        <a:avLst/>
                      </a:prstGeom>
                      <a:gradFill rotWithShape="0">
                        <a:gsLst>
                          <a:gs pos="0">
                            <a:srgbClr val="FFFFFF"/>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75" name="Rectangle 23">
            <a:extLst>
              <a:ext uri="{FF2B5EF4-FFF2-40B4-BE49-F238E27FC236}">
                <a16:creationId xmlns:a16="http://schemas.microsoft.com/office/drawing/2014/main" id="{E32D8C65-EFB6-4631-BA1D-052A5013C10D}"/>
              </a:ext>
            </a:extLst>
          </p:cNvPr>
          <p:cNvSpPr>
            <a:spLocks noChangeArrowheads="1"/>
          </p:cNvSpPr>
          <p:nvPr/>
        </p:nvSpPr>
        <p:spPr bwMode="auto">
          <a:xfrm>
            <a:off x="2135188" y="914400"/>
            <a:ext cx="230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200" b="1" dirty="0" err="1"/>
              <a:t>Donnan</a:t>
            </a:r>
            <a:r>
              <a:rPr lang="cs-CZ" altLang="cs-CZ" sz="3200" b="1" dirty="0"/>
              <a:t> ratio:</a:t>
            </a:r>
          </a:p>
        </p:txBody>
      </p:sp>
      <p:sp>
        <p:nvSpPr>
          <p:cNvPr id="49176" name="Rectangle 24">
            <a:extLst>
              <a:ext uri="{FF2B5EF4-FFF2-40B4-BE49-F238E27FC236}">
                <a16:creationId xmlns:a16="http://schemas.microsoft.com/office/drawing/2014/main" id="{65FA9A02-0524-47A2-88B4-3873C28EF6F6}"/>
              </a:ext>
            </a:extLst>
          </p:cNvPr>
          <p:cNvSpPr>
            <a:spLocks noChangeArrowheads="1"/>
          </p:cNvSpPr>
          <p:nvPr/>
        </p:nvSpPr>
        <p:spPr bwMode="auto">
          <a:xfrm>
            <a:off x="6705601" y="2435225"/>
            <a:ext cx="3630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200" b="1" dirty="0" err="1"/>
              <a:t>Donnan</a:t>
            </a:r>
            <a:r>
              <a:rPr lang="cs-CZ" altLang="cs-CZ" sz="3200" b="1" dirty="0"/>
              <a:t> </a:t>
            </a:r>
            <a:r>
              <a:rPr lang="cs-CZ" altLang="cs-CZ" sz="3200" b="1" dirty="0" err="1"/>
              <a:t>potential</a:t>
            </a:r>
            <a:r>
              <a:rPr lang="en-GB" altLang="cs-CZ" sz="3200" b="1" dirty="0"/>
              <a:t>:</a:t>
            </a:r>
          </a:p>
        </p:txBody>
      </p:sp>
      <p:graphicFrame>
        <p:nvGraphicFramePr>
          <p:cNvPr id="49177" name="Object 25">
            <a:extLst>
              <a:ext uri="{FF2B5EF4-FFF2-40B4-BE49-F238E27FC236}">
                <a16:creationId xmlns:a16="http://schemas.microsoft.com/office/drawing/2014/main" id="{22D2A6E7-D272-470C-B141-C45AC9722E82}"/>
              </a:ext>
            </a:extLst>
          </p:cNvPr>
          <p:cNvGraphicFramePr>
            <a:graphicFrameLocks noChangeAspect="1"/>
          </p:cNvGraphicFramePr>
          <p:nvPr/>
        </p:nvGraphicFramePr>
        <p:xfrm>
          <a:off x="6629400" y="3090864"/>
          <a:ext cx="3962400" cy="3690937"/>
        </p:xfrm>
        <a:graphic>
          <a:graphicData uri="http://schemas.openxmlformats.org/presentationml/2006/ole">
            <mc:AlternateContent xmlns:mc="http://schemas.openxmlformats.org/markup-compatibility/2006">
              <mc:Choice xmlns:v="urn:schemas-microsoft-com:vml" Requires="v">
                <p:oleObj name="Equation" r:id="rId5" imgW="1562100" imgH="1701800" progId="Equation.3">
                  <p:embed/>
                </p:oleObj>
              </mc:Choice>
              <mc:Fallback>
                <p:oleObj name="Equation" r:id="rId5" imgW="1562100" imgH="1701800" progId="Equation.3">
                  <p:embed/>
                  <p:pic>
                    <p:nvPicPr>
                      <p:cNvPr id="49177" name="Object 25">
                        <a:extLst>
                          <a:ext uri="{FF2B5EF4-FFF2-40B4-BE49-F238E27FC236}">
                            <a16:creationId xmlns:a16="http://schemas.microsoft.com/office/drawing/2014/main" id="{22D2A6E7-D272-470C-B141-C45AC9722E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090864"/>
                        <a:ext cx="3962400" cy="3690937"/>
                      </a:xfrm>
                      <a:prstGeom prst="rect">
                        <a:avLst/>
                      </a:prstGeom>
                      <a:gradFill rotWithShape="0">
                        <a:gsLst>
                          <a:gs pos="0">
                            <a:srgbClr val="FFCC99"/>
                          </a:gs>
                          <a:gs pos="50000">
                            <a:srgbClr val="FFFDFB"/>
                          </a:gs>
                          <a:gs pos="100000">
                            <a:srgbClr val="FFCC99"/>
                          </a:gs>
                        </a:gsLst>
                        <a:lin ang="5400000" scaled="1"/>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78" name="Rectangle 26">
            <a:extLst>
              <a:ext uri="{FF2B5EF4-FFF2-40B4-BE49-F238E27FC236}">
                <a16:creationId xmlns:a16="http://schemas.microsoft.com/office/drawing/2014/main" id="{1EBD46E5-5644-45B8-9410-FE221261B78E}"/>
              </a:ext>
            </a:extLst>
          </p:cNvPr>
          <p:cNvSpPr>
            <a:spLocks noChangeArrowheads="1"/>
          </p:cNvSpPr>
          <p:nvPr/>
        </p:nvSpPr>
        <p:spPr bwMode="auto">
          <a:xfrm>
            <a:off x="3524250" y="3028950"/>
            <a:ext cx="285750" cy="35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49179" name="Rectangle 27">
            <a:extLst>
              <a:ext uri="{FF2B5EF4-FFF2-40B4-BE49-F238E27FC236}">
                <a16:creationId xmlns:a16="http://schemas.microsoft.com/office/drawing/2014/main" id="{A1059327-61C9-42B4-93ED-20DE8394F3F8}"/>
              </a:ext>
            </a:extLst>
          </p:cNvPr>
          <p:cNvSpPr>
            <a:spLocks noChangeArrowheads="1"/>
          </p:cNvSpPr>
          <p:nvPr/>
        </p:nvSpPr>
        <p:spPr bwMode="auto">
          <a:xfrm>
            <a:off x="3981450" y="3048000"/>
            <a:ext cx="357188" cy="35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a:p>
            <a:pPr eaLnBrk="1" hangingPunct="1">
              <a:lnSpc>
                <a:spcPct val="40000"/>
              </a:lnSpc>
              <a:spcBef>
                <a:spcPct val="50000"/>
              </a:spcBef>
              <a:buFontTx/>
              <a:buNone/>
            </a:pPr>
            <a:r>
              <a:rPr lang="en-GB" altLang="cs-CZ" sz="2400" b="1">
                <a:latin typeface="Times New Roman" panose="02020603050405020304" pitchFamily="18" charset="0"/>
              </a:rPr>
              <a:t>+</a:t>
            </a:r>
          </a:p>
        </p:txBody>
      </p:sp>
      <p:sp>
        <p:nvSpPr>
          <p:cNvPr id="49180" name="Rectangle 28">
            <a:extLst>
              <a:ext uri="{FF2B5EF4-FFF2-40B4-BE49-F238E27FC236}">
                <a16:creationId xmlns:a16="http://schemas.microsoft.com/office/drawing/2014/main" id="{339121E2-E84E-4F63-BD50-5EF856272D49}"/>
              </a:ext>
            </a:extLst>
          </p:cNvPr>
          <p:cNvSpPr>
            <a:spLocks noChangeArrowheads="1"/>
          </p:cNvSpPr>
          <p:nvPr/>
        </p:nvSpPr>
        <p:spPr bwMode="auto">
          <a:xfrm>
            <a:off x="3511826" y="124515"/>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4000" b="1" dirty="0" err="1">
                <a:solidFill>
                  <a:schemeClr val="tx2"/>
                </a:solidFill>
              </a:rPr>
              <a:t>Donnan</a:t>
            </a:r>
            <a:r>
              <a:rPr lang="en-GB" altLang="cs-CZ" sz="4000" b="1" dirty="0">
                <a:solidFill>
                  <a:schemeClr val="tx2"/>
                </a:solidFill>
              </a:rPr>
              <a:t> model in living cell</a:t>
            </a:r>
            <a:r>
              <a:rPr lang="cs-CZ" altLang="cs-CZ" sz="4000" b="1" dirty="0">
                <a:solidFill>
                  <a:schemeClr val="tx2"/>
                </a:solidFill>
              </a:rPr>
              <a:t> (2)</a:t>
            </a:r>
          </a:p>
        </p:txBody>
      </p:sp>
    </p:spTree>
    <p:extLst>
      <p:ext uri="{BB962C8B-B14F-4D97-AF65-F5344CB8AC3E}">
        <p14:creationId xmlns:p14="http://schemas.microsoft.com/office/powerpoint/2010/main" val="1810967342"/>
      </p:ext>
    </p:extLst>
  </p:cSld>
  <p:clrMapOvr>
    <a:masterClrMapping/>
  </p:clrMapOvr>
  <p:transition spd="med">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1E8647F-4996-4816-BBDA-364A86E424A3}"/>
              </a:ext>
            </a:extLst>
          </p:cNvPr>
          <p:cNvSpPr>
            <a:spLocks noChangeArrowheads="1"/>
          </p:cNvSpPr>
          <p:nvPr/>
        </p:nvSpPr>
        <p:spPr bwMode="auto">
          <a:xfrm>
            <a:off x="1985391" y="1542935"/>
            <a:ext cx="82645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dirty="0" err="1">
                <a:solidFill>
                  <a:srgbClr val="FF0000"/>
                </a:solidFill>
              </a:rPr>
              <a:t>Donnan</a:t>
            </a:r>
            <a:r>
              <a:rPr lang="en-GB" altLang="cs-CZ" sz="2800" dirty="0">
                <a:solidFill>
                  <a:srgbClr val="FF0000"/>
                </a:solidFill>
              </a:rPr>
              <a:t> potential (resting potential) [mV]:</a:t>
            </a:r>
          </a:p>
          <a:p>
            <a:pPr eaLnBrk="1" hangingPunct="1">
              <a:spcBef>
                <a:spcPct val="0"/>
              </a:spcBef>
              <a:buFontTx/>
              <a:buNone/>
            </a:pPr>
            <a:r>
              <a:rPr lang="en-GB" altLang="cs-CZ" sz="2800" dirty="0"/>
              <a:t>object:		      calculated:        measured:</a:t>
            </a:r>
          </a:p>
          <a:p>
            <a:pPr eaLnBrk="1" hangingPunct="1">
              <a:spcBef>
                <a:spcPct val="0"/>
              </a:spcBef>
              <a:buFontTx/>
              <a:buNone/>
            </a:pPr>
            <a:r>
              <a:rPr lang="en-GB" altLang="cs-CZ" sz="2800" dirty="0"/>
              <a:t>				  K</a:t>
            </a:r>
            <a:r>
              <a:rPr lang="en-GB" altLang="cs-CZ" sz="2800" baseline="30000" dirty="0"/>
              <a:t>+</a:t>
            </a:r>
            <a:r>
              <a:rPr lang="en-GB" altLang="cs-CZ" sz="2800" dirty="0"/>
              <a:t>: 	  Cl</a:t>
            </a:r>
            <a:r>
              <a:rPr lang="en-GB" altLang="cs-CZ" sz="2800" baseline="30000" dirty="0"/>
              <a:t>-</a:t>
            </a:r>
            <a:r>
              <a:rPr lang="en-GB" altLang="cs-CZ" sz="2800" dirty="0"/>
              <a:t>:</a:t>
            </a:r>
          </a:p>
          <a:p>
            <a:pPr eaLnBrk="1" hangingPunct="1">
              <a:spcBef>
                <a:spcPct val="0"/>
              </a:spcBef>
              <a:buFontTx/>
              <a:buNone/>
            </a:pPr>
            <a:r>
              <a:rPr lang="en-GB" altLang="cs-CZ" sz="2800" dirty="0"/>
              <a:t>cuttlefish axon 		- 91	- 103		- 62</a:t>
            </a:r>
          </a:p>
          <a:p>
            <a:pPr eaLnBrk="1" hangingPunct="1">
              <a:spcBef>
                <a:spcPct val="0"/>
              </a:spcBef>
              <a:buFontTx/>
              <a:buNone/>
            </a:pPr>
            <a:r>
              <a:rPr lang="en-GB" altLang="cs-CZ" sz="2800" dirty="0"/>
              <a:t>frog muscle  		- 56	  - 59		- 92	</a:t>
            </a:r>
          </a:p>
          <a:p>
            <a:pPr eaLnBrk="1" hangingPunct="1">
              <a:spcBef>
                <a:spcPct val="0"/>
              </a:spcBef>
              <a:buFontTx/>
              <a:buNone/>
            </a:pPr>
            <a:r>
              <a:rPr lang="en-GB" altLang="cs-CZ" sz="2800" dirty="0"/>
              <a:t>rat muscle 		</a:t>
            </a:r>
            <a:r>
              <a:rPr lang="cs-CZ" altLang="cs-CZ" sz="2800" dirty="0"/>
              <a:t>	</a:t>
            </a:r>
            <a:r>
              <a:rPr lang="en-GB" altLang="cs-CZ" sz="2800" dirty="0"/>
              <a:t>- 95	  - 86		- 92</a:t>
            </a:r>
          </a:p>
        </p:txBody>
      </p:sp>
      <p:sp>
        <p:nvSpPr>
          <p:cNvPr id="51203" name="Rectangle 3">
            <a:extLst>
              <a:ext uri="{FF2B5EF4-FFF2-40B4-BE49-F238E27FC236}">
                <a16:creationId xmlns:a16="http://schemas.microsoft.com/office/drawing/2014/main" id="{5D85ACA0-9FBE-4FA1-9AB6-FAACB0742F05}"/>
              </a:ext>
            </a:extLst>
          </p:cNvPr>
          <p:cNvSpPr>
            <a:spLocks noChangeArrowheads="1"/>
          </p:cNvSpPr>
          <p:nvPr/>
        </p:nvSpPr>
        <p:spPr bwMode="auto">
          <a:xfrm>
            <a:off x="3316996" y="492623"/>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FontTx/>
              <a:buNone/>
            </a:pPr>
            <a:r>
              <a:rPr lang="en-GB" altLang="cs-CZ" sz="4000" b="1" dirty="0" err="1">
                <a:solidFill>
                  <a:srgbClr val="0000DC"/>
                </a:solidFill>
              </a:rPr>
              <a:t>Donnan</a:t>
            </a:r>
            <a:r>
              <a:rPr lang="en-GB" altLang="cs-CZ" sz="4000" b="1" dirty="0">
                <a:solidFill>
                  <a:srgbClr val="0000DC"/>
                </a:solidFill>
              </a:rPr>
              <a:t> model in living cell</a:t>
            </a:r>
            <a:r>
              <a:rPr lang="cs-CZ" altLang="cs-CZ" sz="4000" b="1" dirty="0">
                <a:solidFill>
                  <a:srgbClr val="0000DC"/>
                </a:solidFill>
              </a:rPr>
              <a:t> (3)</a:t>
            </a:r>
          </a:p>
        </p:txBody>
      </p:sp>
      <p:sp>
        <p:nvSpPr>
          <p:cNvPr id="51204" name="Text Box 4">
            <a:extLst>
              <a:ext uri="{FF2B5EF4-FFF2-40B4-BE49-F238E27FC236}">
                <a16:creationId xmlns:a16="http://schemas.microsoft.com/office/drawing/2014/main" id="{B6775239-C7B6-4110-8B74-B98BDB284170}"/>
              </a:ext>
            </a:extLst>
          </p:cNvPr>
          <p:cNvSpPr txBox="1">
            <a:spLocks noChangeArrowheads="1"/>
          </p:cNvSpPr>
          <p:nvPr/>
        </p:nvSpPr>
        <p:spPr bwMode="auto">
          <a:xfrm>
            <a:off x="881350" y="4389611"/>
            <a:ext cx="107194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err="1">
                <a:solidFill>
                  <a:srgbClr val="FF0000"/>
                </a:solidFill>
              </a:rPr>
              <a:t>Donnan</a:t>
            </a:r>
            <a:r>
              <a:rPr lang="en-GB" altLang="cs-CZ" sz="2000" dirty="0">
                <a:solidFill>
                  <a:srgbClr val="FF0000"/>
                </a:solidFill>
              </a:rPr>
              <a:t> model differs from reality:</a:t>
            </a:r>
          </a:p>
          <a:p>
            <a:pPr eaLnBrk="1" hangingPunct="1">
              <a:spcBef>
                <a:spcPct val="0"/>
              </a:spcBef>
              <a:buFontTx/>
              <a:buNone/>
            </a:pPr>
            <a:r>
              <a:rPr lang="en-GB" altLang="cs-CZ" sz="2000" dirty="0"/>
              <a:t>The cell and its surrounding</a:t>
            </a:r>
            <a:r>
              <a:rPr lang="cs-CZ" altLang="cs-CZ" sz="2000" dirty="0"/>
              <a:t>s</a:t>
            </a:r>
            <a:r>
              <a:rPr lang="en-GB" altLang="cs-CZ" sz="2000" dirty="0"/>
              <a:t> are regarded as closed thermodynamic systems</a:t>
            </a:r>
          </a:p>
          <a:p>
            <a:pPr eaLnBrk="1" hangingPunct="1">
              <a:spcBef>
                <a:spcPct val="0"/>
              </a:spcBef>
              <a:buFontTx/>
              <a:buNone/>
            </a:pPr>
            <a:r>
              <a:rPr lang="en-GB" altLang="cs-CZ" sz="2000" dirty="0"/>
              <a:t>The diffusible ions are regarded as fully diffusible, the membrane is no barrier for the diffusible ions</a:t>
            </a:r>
          </a:p>
          <a:p>
            <a:pPr eaLnBrk="1" hangingPunct="1">
              <a:spcBef>
                <a:spcPct val="0"/>
              </a:spcBef>
              <a:buFontTx/>
              <a:buNone/>
            </a:pPr>
            <a:r>
              <a:rPr lang="en-GB" altLang="cs-CZ" sz="2000" dirty="0"/>
              <a:t>The effect of ionic pumps on the concentration of ions is neglected </a:t>
            </a:r>
          </a:p>
          <a:p>
            <a:pPr eaLnBrk="1" hangingPunct="1">
              <a:spcBef>
                <a:spcPct val="0"/>
              </a:spcBef>
              <a:buFontTx/>
              <a:buNone/>
            </a:pPr>
            <a:r>
              <a:rPr lang="en-GB" altLang="cs-CZ" sz="2000" dirty="0"/>
              <a:t>The interaction between membrane and ions is not considered</a:t>
            </a:r>
          </a:p>
          <a:p>
            <a:pPr eaLnBrk="1" hangingPunct="1">
              <a:spcBef>
                <a:spcPct val="0"/>
              </a:spcBef>
            </a:pPr>
            <a:endParaRPr lang="cs-CZ" altLang="cs-CZ" sz="2000" dirty="0">
              <a:solidFill>
                <a:srgbClr val="FFFFCC"/>
              </a:solidFill>
            </a:endParaRPr>
          </a:p>
        </p:txBody>
      </p:sp>
    </p:spTree>
    <p:extLst>
      <p:ext uri="{BB962C8B-B14F-4D97-AF65-F5344CB8AC3E}">
        <p14:creationId xmlns:p14="http://schemas.microsoft.com/office/powerpoint/2010/main" val="1258874129"/>
      </p:ext>
    </p:extLst>
  </p:cSld>
  <p:clrMapOvr>
    <a:masterClrMapping/>
  </p:clrMapOvr>
  <p:transition spd="med">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1BDA936-C28A-4E44-AB1F-869BBA08FF6B}"/>
              </a:ext>
            </a:extLst>
          </p:cNvPr>
          <p:cNvSpPr>
            <a:spLocks noChangeArrowheads="1"/>
          </p:cNvSpPr>
          <p:nvPr/>
        </p:nvSpPr>
        <p:spPr bwMode="auto">
          <a:xfrm>
            <a:off x="2954873" y="321115"/>
            <a:ext cx="807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en-GB" altLang="cs-CZ" sz="4400" b="1" dirty="0">
                <a:solidFill>
                  <a:srgbClr val="0000DC"/>
                </a:solidFill>
              </a:rPr>
              <a:t>Model of ion transport (1)</a:t>
            </a:r>
          </a:p>
        </p:txBody>
      </p:sp>
      <p:sp>
        <p:nvSpPr>
          <p:cNvPr id="53251" name="Rectangle 3">
            <a:extLst>
              <a:ext uri="{FF2B5EF4-FFF2-40B4-BE49-F238E27FC236}">
                <a16:creationId xmlns:a16="http://schemas.microsoft.com/office/drawing/2014/main" id="{528B9C3F-BE19-4D99-A013-C91524C1CF27}"/>
              </a:ext>
            </a:extLst>
          </p:cNvPr>
          <p:cNvSpPr>
            <a:spLocks noChangeArrowheads="1"/>
          </p:cNvSpPr>
          <p:nvPr/>
        </p:nvSpPr>
        <p:spPr bwMode="auto">
          <a:xfrm>
            <a:off x="804232" y="2284108"/>
            <a:ext cx="1055415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174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solidFill>
                  <a:srgbClr val="FF0000"/>
                </a:solidFill>
              </a:rPr>
              <a:t>We suppose:</a:t>
            </a:r>
          </a:p>
          <a:p>
            <a:pPr eaLnBrk="1" hangingPunct="1">
              <a:spcBef>
                <a:spcPct val="0"/>
              </a:spcBef>
              <a:buFontTx/>
              <a:buNone/>
            </a:pPr>
            <a:r>
              <a:rPr lang="en-GB" altLang="cs-CZ" sz="2400" b="1" dirty="0"/>
              <a:t>A constant concentration difference </a:t>
            </a:r>
            <a:r>
              <a:rPr lang="en-GB" altLang="cs-CZ" sz="2400" dirty="0"/>
              <a:t>between outer and inner side of the membrane </a:t>
            </a:r>
            <a:r>
              <a:rPr lang="en-GB" altLang="cs-CZ" sz="2400" dirty="0">
                <a:sym typeface="Symbol" panose="05050102010706020507" pitchFamily="18" charset="2"/>
              </a:rPr>
              <a:t> c</a:t>
            </a:r>
            <a:r>
              <a:rPr lang="en-GB" altLang="cs-CZ" sz="2400" dirty="0"/>
              <a:t>onstant transport rate through </a:t>
            </a:r>
            <a:r>
              <a:rPr lang="en-GB" altLang="cs-CZ" sz="2400" dirty="0">
                <a:sym typeface="Symbol" panose="05050102010706020507" pitchFamily="18" charset="2"/>
              </a:rPr>
              <a:t>membrane</a:t>
            </a:r>
          </a:p>
          <a:p>
            <a:pPr eaLnBrk="1" hangingPunct="1">
              <a:spcBef>
                <a:spcPct val="0"/>
              </a:spcBef>
              <a:buFontTx/>
              <a:buNone/>
            </a:pPr>
            <a:r>
              <a:rPr lang="en-GB" altLang="cs-CZ" sz="2400" b="1" dirty="0"/>
              <a:t>Migration of ions through membrane </a:t>
            </a:r>
            <a:r>
              <a:rPr lang="en-GB" altLang="cs-CZ" sz="2400" dirty="0">
                <a:sym typeface="Symbol" panose="05050102010706020507" pitchFamily="18" charset="2"/>
              </a:rPr>
              <a:t> electric bilayer on both sides of the membrane</a:t>
            </a:r>
          </a:p>
          <a:p>
            <a:pPr eaLnBrk="1" hangingPunct="1">
              <a:spcBef>
                <a:spcPct val="0"/>
              </a:spcBef>
              <a:buFontTx/>
              <a:buNone/>
            </a:pPr>
            <a:r>
              <a:rPr lang="en-GB" altLang="cs-CZ" sz="2400" b="1" dirty="0">
                <a:sym typeface="Symbol" panose="05050102010706020507" pitchFamily="18" charset="2"/>
              </a:rPr>
              <a:t>All kinds of ions </a:t>
            </a:r>
            <a:r>
              <a:rPr lang="en-GB" altLang="cs-CZ" sz="2400" dirty="0">
                <a:sym typeface="Symbol" panose="05050102010706020507" pitchFamily="18" charset="2"/>
              </a:rPr>
              <a:t>on the both sides of the membrane are considered simultaneously</a:t>
            </a:r>
          </a:p>
          <a:p>
            <a:pPr eaLnBrk="1" hangingPunct="1">
              <a:spcBef>
                <a:spcPct val="0"/>
              </a:spcBef>
              <a:buFontTx/>
              <a:buNone/>
            </a:pPr>
            <a:r>
              <a:rPr lang="en-GB" altLang="cs-CZ" sz="2400" dirty="0">
                <a:sym typeface="Symbol" panose="05050102010706020507" pitchFamily="18" charset="2"/>
              </a:rPr>
              <a:t>Empirical fact –</a:t>
            </a:r>
            <a:r>
              <a:rPr lang="en-GB" altLang="cs-CZ" sz="2400" b="1" dirty="0">
                <a:sym typeface="Symbol" panose="05050102010706020507" pitchFamily="18" charset="2"/>
              </a:rPr>
              <a:t> </a:t>
            </a:r>
            <a:r>
              <a:rPr lang="cs-CZ" altLang="cs-CZ" sz="2400" b="1" dirty="0">
                <a:sym typeface="Symbol" panose="05050102010706020507" pitchFamily="18" charset="2"/>
              </a:rPr>
              <a:t>d</a:t>
            </a:r>
            <a:r>
              <a:rPr lang="en-GB" altLang="cs-CZ" sz="2400" b="1" dirty="0" err="1">
                <a:sym typeface="Symbol" panose="05050102010706020507" pitchFamily="18" charset="2"/>
              </a:rPr>
              <a:t>ifferent</a:t>
            </a:r>
            <a:r>
              <a:rPr lang="en-GB" altLang="cs-CZ" sz="2400" b="1" dirty="0">
                <a:sym typeface="Symbol" panose="05050102010706020507" pitchFamily="18" charset="2"/>
              </a:rPr>
              <a:t> ions have different </a:t>
            </a:r>
            <a:r>
              <a:rPr lang="cs-CZ" altLang="cs-CZ" sz="2400" b="1" dirty="0">
                <a:sym typeface="Symbol" panose="05050102010706020507" pitchFamily="18" charset="2"/>
              </a:rPr>
              <a:t>non-</a:t>
            </a:r>
            <a:r>
              <a:rPr lang="cs-CZ" altLang="cs-CZ" sz="2400" b="1" dirty="0" err="1">
                <a:sym typeface="Symbol" panose="05050102010706020507" pitchFamily="18" charset="2"/>
              </a:rPr>
              <a:t>zero</a:t>
            </a:r>
            <a:r>
              <a:rPr lang="cs-CZ" altLang="cs-CZ" sz="2400" b="1" dirty="0">
                <a:sym typeface="Symbol" panose="05050102010706020507" pitchFamily="18" charset="2"/>
              </a:rPr>
              <a:t> </a:t>
            </a:r>
            <a:r>
              <a:rPr lang="en-GB" altLang="cs-CZ" sz="2400" b="1" dirty="0">
                <a:sym typeface="Symbol" panose="05050102010706020507" pitchFamily="18" charset="2"/>
              </a:rPr>
              <a:t>permeability</a:t>
            </a:r>
          </a:p>
        </p:txBody>
      </p:sp>
      <p:sp>
        <p:nvSpPr>
          <p:cNvPr id="53252" name="Rectangle 4">
            <a:extLst>
              <a:ext uri="{FF2B5EF4-FFF2-40B4-BE49-F238E27FC236}">
                <a16:creationId xmlns:a16="http://schemas.microsoft.com/office/drawing/2014/main" id="{FAB43704-5B67-480C-97DA-61A173ED6E38}"/>
              </a:ext>
            </a:extLst>
          </p:cNvPr>
          <p:cNvSpPr>
            <a:spLocks noChangeArrowheads="1"/>
          </p:cNvSpPr>
          <p:nvPr/>
        </p:nvSpPr>
        <p:spPr bwMode="auto">
          <a:xfrm>
            <a:off x="1053393" y="1471154"/>
            <a:ext cx="8748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400" i="1" dirty="0" err="1"/>
              <a:t>Electrodiffusion</a:t>
            </a:r>
            <a:r>
              <a:rPr lang="en-GB" altLang="cs-CZ" sz="2400" i="1" dirty="0"/>
              <a:t> model with smaller number of</a:t>
            </a:r>
            <a:r>
              <a:rPr lang="cs-CZ" altLang="cs-CZ" sz="2400" i="1" dirty="0"/>
              <a:t> </a:t>
            </a:r>
            <a:r>
              <a:rPr lang="en-GB" altLang="cs-CZ" sz="2400" i="1" dirty="0"/>
              <a:t> simplifications</a:t>
            </a:r>
            <a:r>
              <a:rPr lang="en-GB" altLang="cs-CZ" sz="2400" i="1" dirty="0">
                <a:solidFill>
                  <a:srgbClr val="FFFFCC"/>
                </a:solidFill>
              </a:rPr>
              <a:t>.</a:t>
            </a:r>
            <a:endParaRPr lang="cs-CZ" altLang="cs-CZ" sz="2400" i="1" dirty="0">
              <a:solidFill>
                <a:srgbClr val="FFFFCC"/>
              </a:solidFill>
            </a:endParaRPr>
          </a:p>
        </p:txBody>
      </p:sp>
    </p:spTree>
    <p:extLst>
      <p:ext uri="{BB962C8B-B14F-4D97-AF65-F5344CB8AC3E}">
        <p14:creationId xmlns:p14="http://schemas.microsoft.com/office/powerpoint/2010/main" val="1320353642"/>
      </p:ext>
    </p:extLst>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B644D37-25D8-41D6-898B-30437B5199F3}"/>
              </a:ext>
            </a:extLst>
          </p:cNvPr>
          <p:cNvSpPr>
            <a:spLocks noChangeArrowheads="1"/>
          </p:cNvSpPr>
          <p:nvPr/>
        </p:nvSpPr>
        <p:spPr bwMode="auto">
          <a:xfrm>
            <a:off x="3214841" y="344392"/>
            <a:ext cx="7848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en-GB" altLang="cs-CZ" sz="4400" b="1" dirty="0">
                <a:solidFill>
                  <a:srgbClr val="0000DC"/>
                </a:solidFill>
              </a:rPr>
              <a:t>Model of ion transport (2)</a:t>
            </a:r>
          </a:p>
        </p:txBody>
      </p:sp>
      <p:sp>
        <p:nvSpPr>
          <p:cNvPr id="260100" name="Rectangle 4">
            <a:extLst>
              <a:ext uri="{FF2B5EF4-FFF2-40B4-BE49-F238E27FC236}">
                <a16:creationId xmlns:a16="http://schemas.microsoft.com/office/drawing/2014/main" id="{C802DCB0-89B5-4181-A96B-A17CA48B08DC}"/>
              </a:ext>
            </a:extLst>
          </p:cNvPr>
          <p:cNvSpPr>
            <a:spLocks noChangeArrowheads="1"/>
          </p:cNvSpPr>
          <p:nvPr/>
        </p:nvSpPr>
        <p:spPr bwMode="auto">
          <a:xfrm>
            <a:off x="3671162" y="914975"/>
            <a:ext cx="6391275" cy="701675"/>
          </a:xfrm>
          <a:prstGeom prst="rect">
            <a:avLst/>
          </a:prstGeom>
          <a:noFill/>
          <a:ln w="9525">
            <a:noFill/>
            <a:miter lim="800000"/>
            <a:headEnd/>
            <a:tailEnd/>
          </a:ln>
          <a:effectLst/>
        </p:spPr>
        <p:txBody>
          <a:bodyPr wrap="square">
            <a:spAutoFit/>
          </a:bodyPr>
          <a:lstStyle/>
          <a:p>
            <a:pPr eaLnBrk="1" hangingPunct="1">
              <a:defRPr/>
            </a:pPr>
            <a:r>
              <a:rPr lang="en-GB" sz="4000" b="1" u="sng" dirty="0">
                <a:latin typeface="Arial" charset="0"/>
              </a:rPr>
              <a:t>Goldman</a:t>
            </a:r>
            <a:r>
              <a:rPr lang="en-GB" sz="4000" b="1" dirty="0">
                <a:latin typeface="Arial" charset="0"/>
              </a:rPr>
              <a:t> - Hodgkin - Katz</a:t>
            </a:r>
          </a:p>
        </p:txBody>
      </p:sp>
      <p:sp>
        <p:nvSpPr>
          <p:cNvPr id="55300" name="Rectangle 6">
            <a:extLst>
              <a:ext uri="{FF2B5EF4-FFF2-40B4-BE49-F238E27FC236}">
                <a16:creationId xmlns:a16="http://schemas.microsoft.com/office/drawing/2014/main" id="{0048A6F2-4C55-495E-8189-F461AFC10812}"/>
              </a:ext>
            </a:extLst>
          </p:cNvPr>
          <p:cNvSpPr>
            <a:spLocks noChangeArrowheads="1"/>
          </p:cNvSpPr>
          <p:nvPr/>
        </p:nvSpPr>
        <p:spPr bwMode="auto">
          <a:xfrm>
            <a:off x="1524000"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cs-CZ" altLang="cs-CZ" sz="1400">
              <a:solidFill>
                <a:srgbClr val="FFFFCC"/>
              </a:solidFill>
            </a:endParaRPr>
          </a:p>
        </p:txBody>
      </p:sp>
      <p:sp>
        <p:nvSpPr>
          <p:cNvPr id="55303" name="Text Box 9">
            <a:extLst>
              <a:ext uri="{FF2B5EF4-FFF2-40B4-BE49-F238E27FC236}">
                <a16:creationId xmlns:a16="http://schemas.microsoft.com/office/drawing/2014/main" id="{83D75C4E-17FC-4B31-9289-4DBD3E819508}"/>
              </a:ext>
            </a:extLst>
          </p:cNvPr>
          <p:cNvSpPr txBox="1">
            <a:spLocks noChangeArrowheads="1"/>
          </p:cNvSpPr>
          <p:nvPr/>
        </p:nvSpPr>
        <p:spPr bwMode="auto">
          <a:xfrm>
            <a:off x="4262724" y="6060119"/>
            <a:ext cx="345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200" i="1" dirty="0"/>
              <a:t>P - permeability</a:t>
            </a:r>
          </a:p>
        </p:txBody>
      </p:sp>
      <p:sp>
        <p:nvSpPr>
          <p:cNvPr id="55304" name="Text Box 10">
            <a:extLst>
              <a:ext uri="{FF2B5EF4-FFF2-40B4-BE49-F238E27FC236}">
                <a16:creationId xmlns:a16="http://schemas.microsoft.com/office/drawing/2014/main" id="{3A4A155C-E8BA-4885-9518-1B5D7B434B64}"/>
              </a:ext>
            </a:extLst>
          </p:cNvPr>
          <p:cNvSpPr txBox="1">
            <a:spLocks noChangeArrowheads="1"/>
          </p:cNvSpPr>
          <p:nvPr/>
        </p:nvSpPr>
        <p:spPr bwMode="auto">
          <a:xfrm>
            <a:off x="4625039" y="3584480"/>
            <a:ext cx="3529012"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scene3d>
              <a:camera prst="orthographicFront"/>
              <a:lightRig rig="chilly" dir="t"/>
            </a:scene3d>
            <a:sp3d prstMaterial="powder">
              <a:contourClr>
                <a:schemeClr val="bg1"/>
              </a:contourClr>
            </a:sp3d>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cs-CZ" altLang="cs-CZ" sz="1800" i="1" dirty="0">
                <a:solidFill>
                  <a:schemeClr val="tx1"/>
                </a:solidFill>
                <a:effectLst>
                  <a:glow>
                    <a:schemeClr val="bg1"/>
                  </a:glow>
                </a:effectLst>
              </a:rPr>
              <a:t>k = </a:t>
            </a:r>
            <a:r>
              <a:rPr lang="cs-CZ" altLang="cs-CZ" sz="1800" i="1" dirty="0" err="1">
                <a:solidFill>
                  <a:schemeClr val="tx1"/>
                </a:solidFill>
                <a:effectLst>
                  <a:glow>
                    <a:schemeClr val="bg1"/>
                  </a:glow>
                </a:effectLst>
              </a:rPr>
              <a:t>cations</a:t>
            </a:r>
            <a:r>
              <a:rPr lang="cs-CZ" altLang="cs-CZ" sz="1800" i="1" dirty="0">
                <a:solidFill>
                  <a:schemeClr val="tx1"/>
                </a:solidFill>
                <a:effectLst>
                  <a:glow>
                    <a:schemeClr val="bg1"/>
                  </a:glow>
                </a:effectLst>
              </a:rPr>
              <a:t>, a = </a:t>
            </a:r>
            <a:r>
              <a:rPr lang="cs-CZ" altLang="cs-CZ" sz="1800" i="1" dirty="0" err="1">
                <a:solidFill>
                  <a:schemeClr val="tx1"/>
                </a:solidFill>
                <a:effectLst>
                  <a:glow>
                    <a:schemeClr val="bg1"/>
                  </a:glow>
                </a:effectLst>
              </a:rPr>
              <a:t>anions</a:t>
            </a:r>
            <a:endParaRPr lang="cs-CZ" altLang="cs-CZ" sz="1800" i="1" dirty="0">
              <a:solidFill>
                <a:schemeClr val="tx1"/>
              </a:solidFill>
              <a:effectLst>
                <a:glow>
                  <a:schemeClr val="bg1"/>
                </a:glow>
              </a:effectLst>
            </a:endParaRPr>
          </a:p>
        </p:txBody>
      </p:sp>
      <p:pic>
        <p:nvPicPr>
          <p:cNvPr id="9" name="Obrázek 8">
            <a:extLst>
              <a:ext uri="{FF2B5EF4-FFF2-40B4-BE49-F238E27FC236}">
                <a16:creationId xmlns:a16="http://schemas.microsoft.com/office/drawing/2014/main" id="{DAE880A6-E736-423A-8FE4-E9D08F7FC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62" y="1684028"/>
            <a:ext cx="8280276" cy="1752337"/>
          </a:xfrm>
          <a:prstGeom prst="rect">
            <a:avLst/>
          </a:prstGeom>
        </p:spPr>
      </p:pic>
      <p:pic>
        <p:nvPicPr>
          <p:cNvPr id="3" name="Obrázek 2">
            <a:extLst>
              <a:ext uri="{FF2B5EF4-FFF2-40B4-BE49-F238E27FC236}">
                <a16:creationId xmlns:a16="http://schemas.microsoft.com/office/drawing/2014/main" id="{76F35406-8E81-4C7B-8FD9-CACAE7494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991" y="4411754"/>
            <a:ext cx="9144000" cy="1397852"/>
          </a:xfrm>
          <a:prstGeom prst="rect">
            <a:avLst/>
          </a:prstGeom>
        </p:spPr>
      </p:pic>
    </p:spTree>
    <p:extLst>
      <p:ext uri="{BB962C8B-B14F-4D97-AF65-F5344CB8AC3E}">
        <p14:creationId xmlns:p14="http://schemas.microsoft.com/office/powerpoint/2010/main" val="3916224756"/>
      </p:ext>
    </p:extLst>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C4AD98F-B047-48E5-8410-BBE62F3B5417}"/>
              </a:ext>
            </a:extLst>
          </p:cNvPr>
          <p:cNvSpPr>
            <a:spLocks noChangeArrowheads="1"/>
          </p:cNvSpPr>
          <p:nvPr/>
        </p:nvSpPr>
        <p:spPr bwMode="auto">
          <a:xfrm>
            <a:off x="3243799" y="476594"/>
            <a:ext cx="7696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en-GB" altLang="cs-CZ" sz="4400" b="1" dirty="0">
                <a:solidFill>
                  <a:srgbClr val="0000DC"/>
                </a:solidFill>
              </a:rPr>
              <a:t>Model of ion transport (3)</a:t>
            </a:r>
          </a:p>
        </p:txBody>
      </p:sp>
      <p:sp>
        <p:nvSpPr>
          <p:cNvPr id="264195" name="Rectangle 3">
            <a:extLst>
              <a:ext uri="{FF2B5EF4-FFF2-40B4-BE49-F238E27FC236}">
                <a16:creationId xmlns:a16="http://schemas.microsoft.com/office/drawing/2014/main" id="{6F8DFCE6-32BC-4664-9B05-92804025A6BB}"/>
              </a:ext>
            </a:extLst>
          </p:cNvPr>
          <p:cNvSpPr>
            <a:spLocks noChangeArrowheads="1"/>
          </p:cNvSpPr>
          <p:nvPr/>
        </p:nvSpPr>
        <p:spPr bwMode="auto">
          <a:xfrm>
            <a:off x="2796199" y="1584899"/>
            <a:ext cx="6428823" cy="2062103"/>
          </a:xfrm>
          <a:prstGeom prst="rect">
            <a:avLst/>
          </a:prstGeom>
          <a:noFill/>
          <a:ln w="9525">
            <a:noFill/>
            <a:miter lim="800000"/>
            <a:headEnd/>
            <a:tailEnd/>
          </a:ln>
          <a:effectLst/>
        </p:spPr>
        <p:txBody>
          <a:bodyPr wrap="square">
            <a:spAutoFit/>
          </a:bodyPr>
          <a:lstStyle/>
          <a:p>
            <a:pPr eaLnBrk="1" hangingPunct="1">
              <a:defRPr/>
            </a:pPr>
            <a:r>
              <a:rPr lang="en-GB" sz="3200" dirty="0">
                <a:latin typeface="Arial" charset="0"/>
              </a:rPr>
              <a:t>„giant“ cuttlefish axon (t = 25°C):</a:t>
            </a:r>
            <a:r>
              <a:rPr lang="en-GB" sz="3200" dirty="0">
                <a:effectLst>
                  <a:outerShdw blurRad="38100" dist="38100" dir="2700000" algn="tl">
                    <a:srgbClr val="000000"/>
                  </a:outerShdw>
                </a:effectLst>
                <a:latin typeface="Arial" charset="0"/>
              </a:rPr>
              <a:t> </a:t>
            </a:r>
          </a:p>
          <a:p>
            <a:pPr eaLnBrk="1" hangingPunct="1">
              <a:defRPr/>
            </a:pPr>
            <a:r>
              <a:rPr lang="en-GB" sz="3200" dirty="0">
                <a:latin typeface="Arial" charset="0"/>
              </a:rPr>
              <a:t>	</a:t>
            </a:r>
            <a:r>
              <a:rPr lang="en-GB" sz="3200" b="1" dirty="0" err="1">
                <a:latin typeface="Arial" charset="0"/>
              </a:rPr>
              <a:t>p</a:t>
            </a:r>
            <a:r>
              <a:rPr lang="en-GB" sz="3200" b="1" baseline="-25000" dirty="0" err="1">
                <a:latin typeface="Arial" charset="0"/>
              </a:rPr>
              <a:t>K</a:t>
            </a:r>
            <a:r>
              <a:rPr lang="en-GB" sz="3200" b="1" dirty="0">
                <a:latin typeface="Arial" charset="0"/>
              </a:rPr>
              <a:t> : </a:t>
            </a:r>
            <a:r>
              <a:rPr lang="en-GB" sz="3200" b="1" dirty="0" err="1">
                <a:latin typeface="Arial" charset="0"/>
              </a:rPr>
              <a:t>p</a:t>
            </a:r>
            <a:r>
              <a:rPr lang="en-GB" sz="3200" b="1" baseline="-25000" dirty="0" err="1">
                <a:latin typeface="Arial" charset="0"/>
              </a:rPr>
              <a:t>Na</a:t>
            </a:r>
            <a:r>
              <a:rPr lang="en-GB" sz="3200" b="1" dirty="0">
                <a:latin typeface="Arial" charset="0"/>
              </a:rPr>
              <a:t> : </a:t>
            </a:r>
            <a:r>
              <a:rPr lang="en-GB" sz="3200" b="1" dirty="0" err="1">
                <a:latin typeface="Arial" charset="0"/>
              </a:rPr>
              <a:t>p</a:t>
            </a:r>
            <a:r>
              <a:rPr lang="en-GB" sz="3200" b="1" baseline="-25000" dirty="0" err="1">
                <a:latin typeface="Arial" charset="0"/>
              </a:rPr>
              <a:t>Cl</a:t>
            </a:r>
            <a:r>
              <a:rPr lang="en-GB" sz="3200" b="1" dirty="0">
                <a:latin typeface="Arial" charset="0"/>
              </a:rPr>
              <a:t> = 1 : 0.04 : 0.45</a:t>
            </a:r>
          </a:p>
          <a:p>
            <a:pPr eaLnBrk="1" hangingPunct="1">
              <a:defRPr/>
            </a:pPr>
            <a:r>
              <a:rPr lang="en-GB" sz="3200" dirty="0">
                <a:latin typeface="Arial" charset="0"/>
              </a:rPr>
              <a:t>calculated:      	U = - 61 mV     </a:t>
            </a:r>
          </a:p>
          <a:p>
            <a:pPr eaLnBrk="1" hangingPunct="1">
              <a:defRPr/>
            </a:pPr>
            <a:r>
              <a:rPr lang="en-GB" sz="3200" dirty="0">
                <a:latin typeface="Arial" charset="0"/>
              </a:rPr>
              <a:t>measured: 	U = - 62 mV</a:t>
            </a:r>
          </a:p>
        </p:txBody>
      </p:sp>
      <p:sp>
        <p:nvSpPr>
          <p:cNvPr id="264196" name="Rectangle 4">
            <a:extLst>
              <a:ext uri="{FF2B5EF4-FFF2-40B4-BE49-F238E27FC236}">
                <a16:creationId xmlns:a16="http://schemas.microsoft.com/office/drawing/2014/main" id="{6CE4F800-6B7A-4C05-922A-457D11F87AAA}"/>
              </a:ext>
            </a:extLst>
          </p:cNvPr>
          <p:cNvSpPr>
            <a:spLocks noChangeArrowheads="1"/>
          </p:cNvSpPr>
          <p:nvPr/>
        </p:nvSpPr>
        <p:spPr bwMode="auto">
          <a:xfrm>
            <a:off x="4662910" y="3931512"/>
            <a:ext cx="5985799" cy="2062103"/>
          </a:xfrm>
          <a:prstGeom prst="rect">
            <a:avLst/>
          </a:prstGeom>
          <a:noFill/>
          <a:ln w="9525">
            <a:noFill/>
            <a:miter lim="800000"/>
            <a:headEnd/>
            <a:tailEnd/>
          </a:ln>
          <a:effectLst/>
        </p:spPr>
        <p:txBody>
          <a:bodyPr wrap="square">
            <a:spAutoFit/>
          </a:bodyPr>
          <a:lstStyle/>
          <a:p>
            <a:pPr eaLnBrk="1" hangingPunct="1">
              <a:defRPr/>
            </a:pPr>
            <a:r>
              <a:rPr lang="en-GB" sz="3200" dirty="0">
                <a:latin typeface="Arial" charset="0"/>
              </a:rPr>
              <a:t>frog muscle (t = 25°C):</a:t>
            </a:r>
            <a:r>
              <a:rPr lang="en-GB" sz="3200" dirty="0">
                <a:effectLst>
                  <a:outerShdw blurRad="38100" dist="38100" dir="2700000" algn="tl">
                    <a:srgbClr val="000000"/>
                  </a:outerShdw>
                </a:effectLst>
                <a:latin typeface="Arial" charset="0"/>
              </a:rPr>
              <a:t> </a:t>
            </a:r>
          </a:p>
          <a:p>
            <a:pPr eaLnBrk="1" hangingPunct="1">
              <a:defRPr/>
            </a:pPr>
            <a:r>
              <a:rPr lang="en-GB" sz="3200" dirty="0">
                <a:effectLst>
                  <a:outerShdw blurRad="38100" dist="38100" dir="2700000" algn="tl">
                    <a:srgbClr val="000000"/>
                  </a:outerShdw>
                </a:effectLst>
                <a:latin typeface="Arial" charset="0"/>
              </a:rPr>
              <a:t>	</a:t>
            </a:r>
            <a:r>
              <a:rPr lang="en-GB" sz="3200" b="1" dirty="0" err="1">
                <a:latin typeface="Arial" charset="0"/>
              </a:rPr>
              <a:t>p</a:t>
            </a:r>
            <a:r>
              <a:rPr lang="en-GB" sz="3200" b="1" baseline="-25000" dirty="0" err="1">
                <a:latin typeface="Arial" charset="0"/>
              </a:rPr>
              <a:t>K</a:t>
            </a:r>
            <a:r>
              <a:rPr lang="en-GB" sz="3200" b="1" dirty="0">
                <a:latin typeface="Arial" charset="0"/>
              </a:rPr>
              <a:t> : </a:t>
            </a:r>
            <a:r>
              <a:rPr lang="en-GB" sz="3200" b="1" dirty="0" err="1">
                <a:latin typeface="Arial" charset="0"/>
              </a:rPr>
              <a:t>p</a:t>
            </a:r>
            <a:r>
              <a:rPr lang="en-GB" sz="3200" b="1" baseline="-25000" dirty="0" err="1">
                <a:latin typeface="Arial" charset="0"/>
              </a:rPr>
              <a:t>Na</a:t>
            </a:r>
            <a:r>
              <a:rPr lang="en-GB" sz="3200" b="1" dirty="0">
                <a:latin typeface="Arial" charset="0"/>
              </a:rPr>
              <a:t> : </a:t>
            </a:r>
            <a:r>
              <a:rPr lang="en-GB" sz="3200" b="1" dirty="0" err="1">
                <a:latin typeface="Arial" charset="0"/>
              </a:rPr>
              <a:t>p</a:t>
            </a:r>
            <a:r>
              <a:rPr lang="en-GB" sz="3200" b="1" baseline="-25000" dirty="0" err="1">
                <a:latin typeface="Arial" charset="0"/>
              </a:rPr>
              <a:t>Cl</a:t>
            </a:r>
            <a:r>
              <a:rPr lang="en-GB" sz="3200" b="1" dirty="0">
                <a:latin typeface="Arial" charset="0"/>
              </a:rPr>
              <a:t> = 1 : 0.01 : 2</a:t>
            </a:r>
          </a:p>
          <a:p>
            <a:pPr eaLnBrk="1" hangingPunct="1">
              <a:defRPr/>
            </a:pPr>
            <a:r>
              <a:rPr lang="en-GB" sz="3200" dirty="0">
                <a:latin typeface="Arial" charset="0"/>
              </a:rPr>
              <a:t>calculated:      	U = - 90 mV     </a:t>
            </a:r>
          </a:p>
          <a:p>
            <a:pPr eaLnBrk="1" hangingPunct="1">
              <a:defRPr/>
            </a:pPr>
            <a:r>
              <a:rPr lang="en-GB" sz="3200" dirty="0">
                <a:latin typeface="Arial" charset="0"/>
              </a:rPr>
              <a:t>measured:	U = - 92 mV</a:t>
            </a:r>
          </a:p>
        </p:txBody>
      </p:sp>
    </p:spTree>
    <p:extLst>
      <p:ext uri="{BB962C8B-B14F-4D97-AF65-F5344CB8AC3E}">
        <p14:creationId xmlns:p14="http://schemas.microsoft.com/office/powerpoint/2010/main" val="181199282"/>
      </p:ext>
    </p:extLst>
  </p:cSld>
  <p:clrMapOvr>
    <a:masterClrMapping/>
  </p:clrMapOvr>
  <p:transition spd="med">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a:extLst>
              <a:ext uri="{FF2B5EF4-FFF2-40B4-BE49-F238E27FC236}">
                <a16:creationId xmlns:a16="http://schemas.microsoft.com/office/drawing/2014/main" id="{DFFC4394-44F1-48C3-8680-4EF0F3E6AB0D}"/>
              </a:ext>
            </a:extLst>
          </p:cNvPr>
          <p:cNvSpPr txBox="1">
            <a:spLocks noChangeArrowheads="1"/>
          </p:cNvSpPr>
          <p:nvPr/>
        </p:nvSpPr>
        <p:spPr bwMode="auto">
          <a:xfrm>
            <a:off x="3143251" y="1484314"/>
            <a:ext cx="58324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8000" dirty="0" err="1">
                <a:solidFill>
                  <a:srgbClr val="0000DC"/>
                </a:solidFill>
              </a:rPr>
              <a:t>Action</a:t>
            </a:r>
            <a:endParaRPr lang="cs-CZ" altLang="cs-CZ" sz="8000" dirty="0">
              <a:solidFill>
                <a:srgbClr val="0000DC"/>
              </a:solidFill>
            </a:endParaRPr>
          </a:p>
          <a:p>
            <a:pPr algn="ctr" eaLnBrk="1" hangingPunct="1">
              <a:spcBef>
                <a:spcPct val="50000"/>
              </a:spcBef>
              <a:buFontTx/>
              <a:buNone/>
            </a:pPr>
            <a:r>
              <a:rPr lang="cs-CZ" altLang="cs-CZ" sz="8000" dirty="0" err="1">
                <a:solidFill>
                  <a:srgbClr val="0000DC"/>
                </a:solidFill>
              </a:rPr>
              <a:t>potential</a:t>
            </a:r>
            <a:endParaRPr lang="cs-CZ" altLang="cs-CZ" sz="8000" dirty="0">
              <a:solidFill>
                <a:srgbClr val="0000DC"/>
              </a:solidFill>
            </a:endParaRPr>
          </a:p>
        </p:txBody>
      </p:sp>
      <p:pic>
        <p:nvPicPr>
          <p:cNvPr id="5" name="Picture 4">
            <a:extLst>
              <a:ext uri="{FF2B5EF4-FFF2-40B4-BE49-F238E27FC236}">
                <a16:creationId xmlns:a16="http://schemas.microsoft.com/office/drawing/2014/main" id="{9C2589B5-A223-4DC2-86DE-8D12FC3190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669" y="381662"/>
            <a:ext cx="2991423" cy="216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52334"/>
      </p:ext>
    </p:extLst>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7AAE8E9-C8F0-4E78-87F9-80DF3C34345C}"/>
              </a:ext>
            </a:extLst>
          </p:cNvPr>
          <p:cNvSpPr>
            <a:spLocks noGrp="1" noChangeArrowheads="1"/>
          </p:cNvSpPr>
          <p:nvPr>
            <p:ph type="title"/>
          </p:nvPr>
        </p:nvSpPr>
        <p:spPr>
          <a:xfrm>
            <a:off x="720000" y="451413"/>
            <a:ext cx="4326562" cy="720163"/>
          </a:xfrm>
        </p:spPr>
        <p:txBody>
          <a:bodyPr/>
          <a:lstStyle/>
          <a:p>
            <a:pPr eaLnBrk="1" hangingPunct="1"/>
            <a:r>
              <a:rPr lang="cs-CZ" altLang="cs-CZ" sz="4000" b="1" dirty="0" err="1">
                <a:solidFill>
                  <a:srgbClr val="0000DC"/>
                </a:solidFill>
              </a:rPr>
              <a:t>Action</a:t>
            </a:r>
            <a:r>
              <a:rPr lang="cs-CZ" altLang="cs-CZ" sz="4000" b="1" dirty="0">
                <a:solidFill>
                  <a:srgbClr val="0000DC"/>
                </a:solidFill>
              </a:rPr>
              <a:t> </a:t>
            </a:r>
            <a:r>
              <a:rPr lang="cs-CZ" altLang="cs-CZ" sz="4000" b="1" dirty="0" err="1">
                <a:solidFill>
                  <a:srgbClr val="0000DC"/>
                </a:solidFill>
              </a:rPr>
              <a:t>potential</a:t>
            </a:r>
            <a:endParaRPr lang="cs-CZ" altLang="cs-CZ" sz="4000" b="1" dirty="0">
              <a:solidFill>
                <a:srgbClr val="0000DC"/>
              </a:solidFill>
            </a:endParaRPr>
          </a:p>
        </p:txBody>
      </p:sp>
      <p:sp>
        <p:nvSpPr>
          <p:cNvPr id="61443" name="Rectangle 3">
            <a:extLst>
              <a:ext uri="{FF2B5EF4-FFF2-40B4-BE49-F238E27FC236}">
                <a16:creationId xmlns:a16="http://schemas.microsoft.com/office/drawing/2014/main" id="{A365C2C8-688E-46E5-A7E7-B8A14ACFFA4E}"/>
              </a:ext>
            </a:extLst>
          </p:cNvPr>
          <p:cNvSpPr>
            <a:spLocks noGrp="1" noChangeArrowheads="1"/>
          </p:cNvSpPr>
          <p:nvPr>
            <p:ph type="body" idx="1"/>
          </p:nvPr>
        </p:nvSpPr>
        <p:spPr>
          <a:xfrm>
            <a:off x="1919289" y="1844676"/>
            <a:ext cx="8569325" cy="4525963"/>
          </a:xfrm>
        </p:spPr>
        <p:txBody>
          <a:bodyPr/>
          <a:lstStyle/>
          <a:p>
            <a:pPr eaLnBrk="1" hangingPunct="1">
              <a:lnSpc>
                <a:spcPct val="90000"/>
              </a:lnSpc>
            </a:pPr>
            <a:r>
              <a:rPr lang="en-GB" altLang="cs-CZ" sz="2800" dirty="0"/>
              <a:t>The concept of action potential denotes a fast change of the resting membrane potential caused by over-threshold stimulus which propagates into the adjacent areas of the membrane.</a:t>
            </a:r>
          </a:p>
          <a:p>
            <a:pPr eaLnBrk="1" hangingPunct="1">
              <a:lnSpc>
                <a:spcPct val="90000"/>
              </a:lnSpc>
            </a:pPr>
            <a:r>
              <a:rPr lang="en-GB" altLang="cs-CZ" sz="2800" dirty="0"/>
              <a:t>This potential change is connected with abrupt changes in sodium and potassium ion channels permeability.  </a:t>
            </a:r>
          </a:p>
          <a:p>
            <a:pPr eaLnBrk="1" hangingPunct="1">
              <a:lnSpc>
                <a:spcPct val="90000"/>
              </a:lnSpc>
            </a:pPr>
            <a:r>
              <a:rPr lang="en-GB" altLang="cs-CZ" sz="2800" dirty="0"/>
              <a:t>The action potential can be evoked by electrical</a:t>
            </a:r>
            <a:r>
              <a:rPr lang="cs-CZ" altLang="cs-CZ" sz="2800" dirty="0"/>
              <a:t>,</a:t>
            </a:r>
            <a:r>
              <a:rPr lang="en-GB" altLang="cs-CZ" sz="2800" dirty="0"/>
              <a:t> chemical </a:t>
            </a:r>
            <a:r>
              <a:rPr lang="cs-CZ" altLang="cs-CZ" sz="2800" dirty="0" err="1"/>
              <a:t>or</a:t>
            </a:r>
            <a:r>
              <a:rPr lang="cs-CZ" altLang="cs-CZ" sz="2800" dirty="0"/>
              <a:t> </a:t>
            </a:r>
            <a:r>
              <a:rPr lang="cs-CZ" altLang="cs-CZ" sz="2800" dirty="0" err="1"/>
              <a:t>mechanical</a:t>
            </a:r>
            <a:r>
              <a:rPr lang="cs-CZ" altLang="cs-CZ" sz="2800" dirty="0"/>
              <a:t> </a:t>
            </a:r>
            <a:r>
              <a:rPr lang="en-GB" altLang="cs-CZ" sz="2800" dirty="0"/>
              <a:t>stimuli which cause local decrease of the resting membrane potential.</a:t>
            </a:r>
          </a:p>
        </p:txBody>
      </p:sp>
    </p:spTree>
    <p:extLst>
      <p:ext uri="{BB962C8B-B14F-4D97-AF65-F5344CB8AC3E}">
        <p14:creationId xmlns:p14="http://schemas.microsoft.com/office/powerpoint/2010/main" val="3936181578"/>
      </p:ext>
    </p:extLst>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607B62BC-7F16-4C5C-B248-CC09A8067275}"/>
              </a:ext>
            </a:extLst>
          </p:cNvPr>
          <p:cNvSpPr>
            <a:spLocks noGrp="1" noChangeArrowheads="1"/>
          </p:cNvSpPr>
          <p:nvPr>
            <p:ph type="title"/>
          </p:nvPr>
        </p:nvSpPr>
        <p:spPr>
          <a:xfrm>
            <a:off x="720000" y="720000"/>
            <a:ext cx="9140096" cy="451576"/>
          </a:xfrm>
        </p:spPr>
        <p:txBody>
          <a:bodyPr/>
          <a:lstStyle/>
          <a:p>
            <a:pPr eaLnBrk="1" hangingPunct="1"/>
            <a:r>
              <a:rPr lang="en-GB" altLang="cs-CZ" sz="3600" b="1" dirty="0">
                <a:solidFill>
                  <a:srgbClr val="0000DC"/>
                </a:solidFill>
              </a:rPr>
              <a:t>Mechanism of action potential triggering</a:t>
            </a:r>
          </a:p>
        </p:txBody>
      </p:sp>
      <p:sp>
        <p:nvSpPr>
          <p:cNvPr id="63491" name="Line 53">
            <a:extLst>
              <a:ext uri="{FF2B5EF4-FFF2-40B4-BE49-F238E27FC236}">
                <a16:creationId xmlns:a16="http://schemas.microsoft.com/office/drawing/2014/main" id="{117C7043-0F62-4B7A-A964-0462502BA9AB}"/>
              </a:ext>
            </a:extLst>
          </p:cNvPr>
          <p:cNvSpPr>
            <a:spLocks noChangeShapeType="1"/>
          </p:cNvSpPr>
          <p:nvPr/>
        </p:nvSpPr>
        <p:spPr bwMode="auto">
          <a:xfrm>
            <a:off x="3100388" y="2132013"/>
            <a:ext cx="0" cy="400050"/>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cs-CZ" sz="1400"/>
          </a:p>
        </p:txBody>
      </p:sp>
      <p:sp>
        <p:nvSpPr>
          <p:cNvPr id="63492" name="Line 52">
            <a:extLst>
              <a:ext uri="{FF2B5EF4-FFF2-40B4-BE49-F238E27FC236}">
                <a16:creationId xmlns:a16="http://schemas.microsoft.com/office/drawing/2014/main" id="{002DDEF6-3C36-4191-9ED6-6B2A5695C737}"/>
              </a:ext>
            </a:extLst>
          </p:cNvPr>
          <p:cNvSpPr>
            <a:spLocks noChangeShapeType="1"/>
          </p:cNvSpPr>
          <p:nvPr/>
        </p:nvSpPr>
        <p:spPr bwMode="auto">
          <a:xfrm>
            <a:off x="2955925" y="2490788"/>
            <a:ext cx="5170488"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cs-CZ" sz="1400"/>
          </a:p>
        </p:txBody>
      </p:sp>
      <p:sp>
        <p:nvSpPr>
          <p:cNvPr id="63493" name="Text Box 51">
            <a:extLst>
              <a:ext uri="{FF2B5EF4-FFF2-40B4-BE49-F238E27FC236}">
                <a16:creationId xmlns:a16="http://schemas.microsoft.com/office/drawing/2014/main" id="{3B0B1EA8-A364-463F-AE2F-661C9913EB67}"/>
              </a:ext>
            </a:extLst>
          </p:cNvPr>
          <p:cNvSpPr txBox="1">
            <a:spLocks noChangeArrowheads="1"/>
          </p:cNvSpPr>
          <p:nvPr/>
        </p:nvSpPr>
        <p:spPr bwMode="auto">
          <a:xfrm>
            <a:off x="8085139" y="2425700"/>
            <a:ext cx="206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i="1">
                <a:cs typeface="Times New Roman" panose="02020603050405020304" pitchFamily="18" charset="0"/>
              </a:rPr>
              <a:t>t</a:t>
            </a:r>
            <a:endParaRPr lang="cs-CZ" altLang="cs-CZ" sz="1800"/>
          </a:p>
        </p:txBody>
      </p:sp>
      <p:grpSp>
        <p:nvGrpSpPr>
          <p:cNvPr id="63494" name="Group 45">
            <a:extLst>
              <a:ext uri="{FF2B5EF4-FFF2-40B4-BE49-F238E27FC236}">
                <a16:creationId xmlns:a16="http://schemas.microsoft.com/office/drawing/2014/main" id="{C3377204-B1B0-4991-83EE-D4EE0EE26E61}"/>
              </a:ext>
            </a:extLst>
          </p:cNvPr>
          <p:cNvGrpSpPr>
            <a:grpSpLocks/>
          </p:cNvGrpSpPr>
          <p:nvPr/>
        </p:nvGrpSpPr>
        <p:grpSpPr bwMode="auto">
          <a:xfrm>
            <a:off x="3081339" y="2378076"/>
            <a:ext cx="1647825" cy="104775"/>
            <a:chOff x="1830" y="13470"/>
            <a:chExt cx="2595" cy="165"/>
          </a:xfrm>
        </p:grpSpPr>
        <p:sp>
          <p:nvSpPr>
            <p:cNvPr id="63537" name="Line 50">
              <a:extLst>
                <a:ext uri="{FF2B5EF4-FFF2-40B4-BE49-F238E27FC236}">
                  <a16:creationId xmlns:a16="http://schemas.microsoft.com/office/drawing/2014/main" id="{E2478F77-3909-456A-82CA-6ACBAAB1ADD9}"/>
                </a:ext>
              </a:extLst>
            </p:cNvPr>
            <p:cNvSpPr>
              <a:spLocks noChangeShapeType="1"/>
            </p:cNvSpPr>
            <p:nvPr/>
          </p:nvSpPr>
          <p:spPr bwMode="auto">
            <a:xfrm>
              <a:off x="1830" y="13635"/>
              <a:ext cx="46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8" name="Line 49">
              <a:extLst>
                <a:ext uri="{FF2B5EF4-FFF2-40B4-BE49-F238E27FC236}">
                  <a16:creationId xmlns:a16="http://schemas.microsoft.com/office/drawing/2014/main" id="{0F6648E3-1DF8-447A-AB97-64CD76EC46BA}"/>
                </a:ext>
              </a:extLst>
            </p:cNvPr>
            <p:cNvSpPr>
              <a:spLocks noChangeShapeType="1"/>
            </p:cNvSpPr>
            <p:nvPr/>
          </p:nvSpPr>
          <p:spPr bwMode="auto">
            <a:xfrm flipV="1">
              <a:off x="2295" y="13470"/>
              <a:ext cx="0" cy="165"/>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9" name="Line 48">
              <a:extLst>
                <a:ext uri="{FF2B5EF4-FFF2-40B4-BE49-F238E27FC236}">
                  <a16:creationId xmlns:a16="http://schemas.microsoft.com/office/drawing/2014/main" id="{C93CAD30-3AC5-4B52-968F-7EBD52217080}"/>
                </a:ext>
              </a:extLst>
            </p:cNvPr>
            <p:cNvSpPr>
              <a:spLocks noChangeShapeType="1"/>
            </p:cNvSpPr>
            <p:nvPr/>
          </p:nvSpPr>
          <p:spPr bwMode="auto">
            <a:xfrm>
              <a:off x="2295" y="13470"/>
              <a:ext cx="34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40" name="Line 47">
              <a:extLst>
                <a:ext uri="{FF2B5EF4-FFF2-40B4-BE49-F238E27FC236}">
                  <a16:creationId xmlns:a16="http://schemas.microsoft.com/office/drawing/2014/main" id="{DEA83359-5479-4387-B0EB-AAF21A223990}"/>
                </a:ext>
              </a:extLst>
            </p:cNvPr>
            <p:cNvSpPr>
              <a:spLocks noChangeShapeType="1"/>
            </p:cNvSpPr>
            <p:nvPr/>
          </p:nvSpPr>
          <p:spPr bwMode="auto">
            <a:xfrm>
              <a:off x="2625" y="13470"/>
              <a:ext cx="0" cy="165"/>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41" name="Line 46">
              <a:extLst>
                <a:ext uri="{FF2B5EF4-FFF2-40B4-BE49-F238E27FC236}">
                  <a16:creationId xmlns:a16="http://schemas.microsoft.com/office/drawing/2014/main" id="{AA131D04-F40B-4531-AB06-51944DD90C0D}"/>
                </a:ext>
              </a:extLst>
            </p:cNvPr>
            <p:cNvSpPr>
              <a:spLocks noChangeShapeType="1"/>
            </p:cNvSpPr>
            <p:nvPr/>
          </p:nvSpPr>
          <p:spPr bwMode="auto">
            <a:xfrm>
              <a:off x="2625" y="13635"/>
              <a:ext cx="180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grpSp>
      <p:grpSp>
        <p:nvGrpSpPr>
          <p:cNvPr id="63495" name="Group 39">
            <a:extLst>
              <a:ext uri="{FF2B5EF4-FFF2-40B4-BE49-F238E27FC236}">
                <a16:creationId xmlns:a16="http://schemas.microsoft.com/office/drawing/2014/main" id="{9D3959B1-DB9C-481F-B463-0555BA144108}"/>
              </a:ext>
            </a:extLst>
          </p:cNvPr>
          <p:cNvGrpSpPr>
            <a:grpSpLocks/>
          </p:cNvGrpSpPr>
          <p:nvPr/>
        </p:nvGrpSpPr>
        <p:grpSpPr bwMode="auto">
          <a:xfrm>
            <a:off x="4684713" y="2203450"/>
            <a:ext cx="3148012" cy="304800"/>
            <a:chOff x="4373" y="12255"/>
            <a:chExt cx="4957" cy="480"/>
          </a:xfrm>
        </p:grpSpPr>
        <p:sp>
          <p:nvSpPr>
            <p:cNvPr id="63532" name="Line 44">
              <a:extLst>
                <a:ext uri="{FF2B5EF4-FFF2-40B4-BE49-F238E27FC236}">
                  <a16:creationId xmlns:a16="http://schemas.microsoft.com/office/drawing/2014/main" id="{DD44E401-313A-449F-ADBD-E27E380A5F1B}"/>
                </a:ext>
              </a:extLst>
            </p:cNvPr>
            <p:cNvSpPr>
              <a:spLocks noChangeShapeType="1"/>
            </p:cNvSpPr>
            <p:nvPr/>
          </p:nvSpPr>
          <p:spPr bwMode="auto">
            <a:xfrm>
              <a:off x="4373" y="12735"/>
              <a:ext cx="46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3" name="Line 43">
              <a:extLst>
                <a:ext uri="{FF2B5EF4-FFF2-40B4-BE49-F238E27FC236}">
                  <a16:creationId xmlns:a16="http://schemas.microsoft.com/office/drawing/2014/main" id="{3993D8F9-BBB9-4B0D-9464-CFA358067266}"/>
                </a:ext>
              </a:extLst>
            </p:cNvPr>
            <p:cNvSpPr>
              <a:spLocks noChangeShapeType="1"/>
            </p:cNvSpPr>
            <p:nvPr/>
          </p:nvSpPr>
          <p:spPr bwMode="auto">
            <a:xfrm flipV="1">
              <a:off x="4838" y="12255"/>
              <a:ext cx="0" cy="48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4" name="Line 42">
              <a:extLst>
                <a:ext uri="{FF2B5EF4-FFF2-40B4-BE49-F238E27FC236}">
                  <a16:creationId xmlns:a16="http://schemas.microsoft.com/office/drawing/2014/main" id="{125C7052-F1A0-4270-9E6B-8E7D3D535516}"/>
                </a:ext>
              </a:extLst>
            </p:cNvPr>
            <p:cNvSpPr>
              <a:spLocks noChangeShapeType="1"/>
            </p:cNvSpPr>
            <p:nvPr/>
          </p:nvSpPr>
          <p:spPr bwMode="auto">
            <a:xfrm>
              <a:off x="4838" y="12255"/>
              <a:ext cx="345"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5" name="Line 41">
              <a:extLst>
                <a:ext uri="{FF2B5EF4-FFF2-40B4-BE49-F238E27FC236}">
                  <a16:creationId xmlns:a16="http://schemas.microsoft.com/office/drawing/2014/main" id="{B0208C5F-54D0-47D9-93D2-C4449A49AC56}"/>
                </a:ext>
              </a:extLst>
            </p:cNvPr>
            <p:cNvSpPr>
              <a:spLocks noChangeShapeType="1"/>
            </p:cNvSpPr>
            <p:nvPr/>
          </p:nvSpPr>
          <p:spPr bwMode="auto">
            <a:xfrm>
              <a:off x="5168" y="12255"/>
              <a:ext cx="0" cy="48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6" name="Line 40">
              <a:extLst>
                <a:ext uri="{FF2B5EF4-FFF2-40B4-BE49-F238E27FC236}">
                  <a16:creationId xmlns:a16="http://schemas.microsoft.com/office/drawing/2014/main" id="{621403E1-C74C-4D84-A52E-7158E268AB0A}"/>
                </a:ext>
              </a:extLst>
            </p:cNvPr>
            <p:cNvSpPr>
              <a:spLocks noChangeShapeType="1"/>
            </p:cNvSpPr>
            <p:nvPr/>
          </p:nvSpPr>
          <p:spPr bwMode="auto">
            <a:xfrm>
              <a:off x="5168" y="12735"/>
              <a:ext cx="4162"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endParaRPr lang="cs-CZ" sz="1400"/>
            </a:p>
          </p:txBody>
        </p:sp>
      </p:grpSp>
      <p:sp>
        <p:nvSpPr>
          <p:cNvPr id="63496" name="Line 38">
            <a:extLst>
              <a:ext uri="{FF2B5EF4-FFF2-40B4-BE49-F238E27FC236}">
                <a16:creationId xmlns:a16="http://schemas.microsoft.com/office/drawing/2014/main" id="{FF8EB417-3B70-4F98-9D9F-7FA9A24ABBFB}"/>
              </a:ext>
            </a:extLst>
          </p:cNvPr>
          <p:cNvSpPr>
            <a:spLocks noChangeShapeType="1"/>
          </p:cNvSpPr>
          <p:nvPr/>
        </p:nvSpPr>
        <p:spPr bwMode="auto">
          <a:xfrm>
            <a:off x="3081338" y="2701926"/>
            <a:ext cx="0" cy="1628775"/>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cs-CZ" sz="1400"/>
          </a:p>
        </p:txBody>
      </p:sp>
      <p:sp>
        <p:nvSpPr>
          <p:cNvPr id="63497" name="Line 37">
            <a:extLst>
              <a:ext uri="{FF2B5EF4-FFF2-40B4-BE49-F238E27FC236}">
                <a16:creationId xmlns:a16="http://schemas.microsoft.com/office/drawing/2014/main" id="{52D7842F-9CB0-4DA2-8DFF-0F88AB774C70}"/>
              </a:ext>
            </a:extLst>
          </p:cNvPr>
          <p:cNvSpPr>
            <a:spLocks noChangeShapeType="1"/>
          </p:cNvSpPr>
          <p:nvPr/>
        </p:nvSpPr>
        <p:spPr bwMode="auto">
          <a:xfrm>
            <a:off x="2986089" y="4330700"/>
            <a:ext cx="501967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498" name="Line 36">
            <a:extLst>
              <a:ext uri="{FF2B5EF4-FFF2-40B4-BE49-F238E27FC236}">
                <a16:creationId xmlns:a16="http://schemas.microsoft.com/office/drawing/2014/main" id="{8CE433C7-8769-473B-AC7F-2C790348C4E4}"/>
              </a:ext>
            </a:extLst>
          </p:cNvPr>
          <p:cNvSpPr>
            <a:spLocks noChangeShapeType="1"/>
          </p:cNvSpPr>
          <p:nvPr/>
        </p:nvSpPr>
        <p:spPr bwMode="auto">
          <a:xfrm>
            <a:off x="3027364" y="2851150"/>
            <a:ext cx="501967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499" name="Line 35">
            <a:extLst>
              <a:ext uri="{FF2B5EF4-FFF2-40B4-BE49-F238E27FC236}">
                <a16:creationId xmlns:a16="http://schemas.microsoft.com/office/drawing/2014/main" id="{31D1B3BE-B01A-411E-9684-3AB7926236BF}"/>
              </a:ext>
            </a:extLst>
          </p:cNvPr>
          <p:cNvSpPr>
            <a:spLocks noChangeShapeType="1"/>
          </p:cNvSpPr>
          <p:nvPr/>
        </p:nvSpPr>
        <p:spPr bwMode="auto">
          <a:xfrm>
            <a:off x="3013076" y="3949700"/>
            <a:ext cx="501967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grpSp>
        <p:nvGrpSpPr>
          <p:cNvPr id="63500" name="Group 32">
            <a:extLst>
              <a:ext uri="{FF2B5EF4-FFF2-40B4-BE49-F238E27FC236}">
                <a16:creationId xmlns:a16="http://schemas.microsoft.com/office/drawing/2014/main" id="{1855559B-EA88-43B7-84AD-2D91EF38F488}"/>
              </a:ext>
            </a:extLst>
          </p:cNvPr>
          <p:cNvGrpSpPr>
            <a:grpSpLocks/>
          </p:cNvGrpSpPr>
          <p:nvPr/>
        </p:nvGrpSpPr>
        <p:grpSpPr bwMode="auto">
          <a:xfrm>
            <a:off x="3376614" y="2559051"/>
            <a:ext cx="200025" cy="1628775"/>
            <a:chOff x="2295" y="12855"/>
            <a:chExt cx="315" cy="2565"/>
          </a:xfrm>
        </p:grpSpPr>
        <p:sp>
          <p:nvSpPr>
            <p:cNvPr id="63530" name="Line 34">
              <a:extLst>
                <a:ext uri="{FF2B5EF4-FFF2-40B4-BE49-F238E27FC236}">
                  <a16:creationId xmlns:a16="http://schemas.microsoft.com/office/drawing/2014/main" id="{8F96EAD7-C3C2-45F4-B7ED-E4EB3D9E1256}"/>
                </a:ext>
              </a:extLst>
            </p:cNvPr>
            <p:cNvSpPr>
              <a:spLocks noChangeShapeType="1"/>
            </p:cNvSpPr>
            <p:nvPr/>
          </p:nvSpPr>
          <p:spPr bwMode="auto">
            <a:xfrm>
              <a:off x="2295" y="12855"/>
              <a:ext cx="0" cy="25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31" name="Line 33">
              <a:extLst>
                <a:ext uri="{FF2B5EF4-FFF2-40B4-BE49-F238E27FC236}">
                  <a16:creationId xmlns:a16="http://schemas.microsoft.com/office/drawing/2014/main" id="{EA47D07B-9DE8-4796-91F9-0251C376BA71}"/>
                </a:ext>
              </a:extLst>
            </p:cNvPr>
            <p:cNvSpPr>
              <a:spLocks noChangeShapeType="1"/>
            </p:cNvSpPr>
            <p:nvPr/>
          </p:nvSpPr>
          <p:spPr bwMode="auto">
            <a:xfrm>
              <a:off x="2610" y="12870"/>
              <a:ext cx="0" cy="25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grpSp>
      <p:grpSp>
        <p:nvGrpSpPr>
          <p:cNvPr id="63501" name="Group 29">
            <a:extLst>
              <a:ext uri="{FF2B5EF4-FFF2-40B4-BE49-F238E27FC236}">
                <a16:creationId xmlns:a16="http://schemas.microsoft.com/office/drawing/2014/main" id="{DA299A58-6B25-4E6F-B4A1-1402F20DF10D}"/>
              </a:ext>
            </a:extLst>
          </p:cNvPr>
          <p:cNvGrpSpPr>
            <a:grpSpLocks/>
          </p:cNvGrpSpPr>
          <p:nvPr/>
        </p:nvGrpSpPr>
        <p:grpSpPr bwMode="auto">
          <a:xfrm>
            <a:off x="4994276" y="2578101"/>
            <a:ext cx="200025" cy="1628775"/>
            <a:chOff x="2295" y="12855"/>
            <a:chExt cx="315" cy="2565"/>
          </a:xfrm>
        </p:grpSpPr>
        <p:sp>
          <p:nvSpPr>
            <p:cNvPr id="63528" name="Line 31">
              <a:extLst>
                <a:ext uri="{FF2B5EF4-FFF2-40B4-BE49-F238E27FC236}">
                  <a16:creationId xmlns:a16="http://schemas.microsoft.com/office/drawing/2014/main" id="{DC361737-C317-4FEC-A52E-7ED984115263}"/>
                </a:ext>
              </a:extLst>
            </p:cNvPr>
            <p:cNvSpPr>
              <a:spLocks noChangeShapeType="1"/>
            </p:cNvSpPr>
            <p:nvPr/>
          </p:nvSpPr>
          <p:spPr bwMode="auto">
            <a:xfrm>
              <a:off x="2295" y="12855"/>
              <a:ext cx="0" cy="25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29" name="Line 30">
              <a:extLst>
                <a:ext uri="{FF2B5EF4-FFF2-40B4-BE49-F238E27FC236}">
                  <a16:creationId xmlns:a16="http://schemas.microsoft.com/office/drawing/2014/main" id="{66C61825-E7FA-4A86-AF75-67C239100E9F}"/>
                </a:ext>
              </a:extLst>
            </p:cNvPr>
            <p:cNvSpPr>
              <a:spLocks noChangeShapeType="1"/>
            </p:cNvSpPr>
            <p:nvPr/>
          </p:nvSpPr>
          <p:spPr bwMode="auto">
            <a:xfrm>
              <a:off x="2610" y="12870"/>
              <a:ext cx="0" cy="25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grpSp>
      <p:sp>
        <p:nvSpPr>
          <p:cNvPr id="63502" name="Text Box 28">
            <a:extLst>
              <a:ext uri="{FF2B5EF4-FFF2-40B4-BE49-F238E27FC236}">
                <a16:creationId xmlns:a16="http://schemas.microsoft.com/office/drawing/2014/main" id="{60F0C51E-2D69-40C6-9FD2-084709338F70}"/>
              </a:ext>
            </a:extLst>
          </p:cNvPr>
          <p:cNvSpPr txBox="1">
            <a:spLocks noChangeArrowheads="1"/>
          </p:cNvSpPr>
          <p:nvPr/>
        </p:nvSpPr>
        <p:spPr bwMode="auto">
          <a:xfrm>
            <a:off x="2424113" y="2276475"/>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m</a:t>
            </a:r>
            <a:endParaRPr lang="cs-CZ" altLang="cs-CZ" sz="1800"/>
          </a:p>
        </p:txBody>
      </p:sp>
      <p:sp>
        <p:nvSpPr>
          <p:cNvPr id="63503" name="Text Box 27">
            <a:extLst>
              <a:ext uri="{FF2B5EF4-FFF2-40B4-BE49-F238E27FC236}">
                <a16:creationId xmlns:a16="http://schemas.microsoft.com/office/drawing/2014/main" id="{192AF48B-B4CF-4439-ADCA-06B2FF840259}"/>
              </a:ext>
            </a:extLst>
          </p:cNvPr>
          <p:cNvSpPr txBox="1">
            <a:spLocks noChangeArrowheads="1"/>
          </p:cNvSpPr>
          <p:nvPr/>
        </p:nvSpPr>
        <p:spPr bwMode="auto">
          <a:xfrm>
            <a:off x="2424113" y="2708275"/>
            <a:ext cx="5064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Na</a:t>
            </a:r>
            <a:endParaRPr lang="cs-CZ" altLang="cs-CZ" sz="1800"/>
          </a:p>
        </p:txBody>
      </p:sp>
      <p:sp>
        <p:nvSpPr>
          <p:cNvPr id="63504" name="Text Box 26">
            <a:extLst>
              <a:ext uri="{FF2B5EF4-FFF2-40B4-BE49-F238E27FC236}">
                <a16:creationId xmlns:a16="http://schemas.microsoft.com/office/drawing/2014/main" id="{D7974E05-5A08-4EC0-B8E4-D78B1D2C59B4}"/>
              </a:ext>
            </a:extLst>
          </p:cNvPr>
          <p:cNvSpPr txBox="1">
            <a:spLocks noChangeArrowheads="1"/>
          </p:cNvSpPr>
          <p:nvPr/>
        </p:nvSpPr>
        <p:spPr bwMode="auto">
          <a:xfrm>
            <a:off x="2566988" y="36449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pr</a:t>
            </a:r>
            <a:endParaRPr lang="cs-CZ" altLang="cs-CZ" sz="1800"/>
          </a:p>
        </p:txBody>
      </p:sp>
      <p:sp>
        <p:nvSpPr>
          <p:cNvPr id="63505" name="Text Box 25">
            <a:extLst>
              <a:ext uri="{FF2B5EF4-FFF2-40B4-BE49-F238E27FC236}">
                <a16:creationId xmlns:a16="http://schemas.microsoft.com/office/drawing/2014/main" id="{C0AC0470-6051-49D7-A23E-6259ED5EDD50}"/>
              </a:ext>
            </a:extLst>
          </p:cNvPr>
          <p:cNvSpPr txBox="1">
            <a:spLocks noChangeArrowheads="1"/>
          </p:cNvSpPr>
          <p:nvPr/>
        </p:nvSpPr>
        <p:spPr bwMode="auto">
          <a:xfrm>
            <a:off x="2566988" y="42926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K</a:t>
            </a:r>
            <a:endParaRPr lang="cs-CZ" altLang="cs-CZ" sz="1800"/>
          </a:p>
        </p:txBody>
      </p:sp>
      <p:sp>
        <p:nvSpPr>
          <p:cNvPr id="63506" name="Text Box 24">
            <a:extLst>
              <a:ext uri="{FF2B5EF4-FFF2-40B4-BE49-F238E27FC236}">
                <a16:creationId xmlns:a16="http://schemas.microsoft.com/office/drawing/2014/main" id="{F82B0818-7B43-4BD6-8DE6-B453D45DC396}"/>
              </a:ext>
            </a:extLst>
          </p:cNvPr>
          <p:cNvSpPr txBox="1">
            <a:spLocks noChangeArrowheads="1"/>
          </p:cNvSpPr>
          <p:nvPr/>
        </p:nvSpPr>
        <p:spPr bwMode="auto">
          <a:xfrm>
            <a:off x="2566988" y="3933825"/>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U</a:t>
            </a:r>
            <a:r>
              <a:rPr lang="cs-CZ" altLang="cs-CZ" sz="1200" baseline="-30000">
                <a:cs typeface="Times New Roman" panose="02020603050405020304" pitchFamily="18" charset="0"/>
              </a:rPr>
              <a:t>mr</a:t>
            </a:r>
            <a:endParaRPr lang="cs-CZ" altLang="cs-CZ" sz="1800"/>
          </a:p>
        </p:txBody>
      </p:sp>
      <p:sp>
        <p:nvSpPr>
          <p:cNvPr id="63507" name="Line 23">
            <a:extLst>
              <a:ext uri="{FF2B5EF4-FFF2-40B4-BE49-F238E27FC236}">
                <a16:creationId xmlns:a16="http://schemas.microsoft.com/office/drawing/2014/main" id="{98724D0F-BF9B-43A8-9949-B63F79CB72E5}"/>
              </a:ext>
            </a:extLst>
          </p:cNvPr>
          <p:cNvSpPr>
            <a:spLocks noChangeShapeType="1"/>
          </p:cNvSpPr>
          <p:nvPr/>
        </p:nvSpPr>
        <p:spPr bwMode="auto">
          <a:xfrm>
            <a:off x="3081338" y="4159250"/>
            <a:ext cx="304800" cy="0"/>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08" name="Freeform 22">
            <a:extLst>
              <a:ext uri="{FF2B5EF4-FFF2-40B4-BE49-F238E27FC236}">
                <a16:creationId xmlns:a16="http://schemas.microsoft.com/office/drawing/2014/main" id="{FD06D813-51B0-43B6-809C-67BD2647C91E}"/>
              </a:ext>
            </a:extLst>
          </p:cNvPr>
          <p:cNvSpPr>
            <a:spLocks/>
          </p:cNvSpPr>
          <p:nvPr/>
        </p:nvSpPr>
        <p:spPr bwMode="auto">
          <a:xfrm>
            <a:off x="3362326" y="3983038"/>
            <a:ext cx="200025" cy="176212"/>
          </a:xfrm>
          <a:custGeom>
            <a:avLst/>
            <a:gdLst>
              <a:gd name="T0" fmla="*/ 0 w 315"/>
              <a:gd name="T1" fmla="*/ 112096278 h 277"/>
              <a:gd name="T2" fmla="*/ 6048375 w 315"/>
              <a:gd name="T3" fmla="*/ 79317029 h 277"/>
              <a:gd name="T4" fmla="*/ 12096750 w 315"/>
              <a:gd name="T5" fmla="*/ 53822270 h 277"/>
              <a:gd name="T6" fmla="*/ 20564475 w 315"/>
              <a:gd name="T7" fmla="*/ 31969437 h 277"/>
              <a:gd name="T8" fmla="*/ 38709600 w 315"/>
              <a:gd name="T9" fmla="*/ 11331004 h 277"/>
              <a:gd name="T10" fmla="*/ 64112775 w 315"/>
              <a:gd name="T11" fmla="*/ 2832751 h 277"/>
              <a:gd name="T12" fmla="*/ 90725625 w 315"/>
              <a:gd name="T13" fmla="*/ 404588 h 277"/>
              <a:gd name="T14" fmla="*/ 110886875 w 315"/>
              <a:gd name="T15" fmla="*/ 404588 h 277"/>
              <a:gd name="T16" fmla="*/ 127015875 w 315"/>
              <a:gd name="T17" fmla="*/ 1618988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5"/>
              <a:gd name="T28" fmla="*/ 0 h 277"/>
              <a:gd name="T29" fmla="*/ 315 w 315"/>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5" h="277">
                <a:moveTo>
                  <a:pt x="0" y="277"/>
                </a:moveTo>
                <a:cubicBezTo>
                  <a:pt x="2" y="264"/>
                  <a:pt x="10" y="220"/>
                  <a:pt x="15" y="196"/>
                </a:cubicBezTo>
                <a:cubicBezTo>
                  <a:pt x="20" y="172"/>
                  <a:pt x="24" y="152"/>
                  <a:pt x="30" y="133"/>
                </a:cubicBezTo>
                <a:cubicBezTo>
                  <a:pt x="36" y="114"/>
                  <a:pt x="40" y="96"/>
                  <a:pt x="51" y="79"/>
                </a:cubicBezTo>
                <a:cubicBezTo>
                  <a:pt x="62" y="62"/>
                  <a:pt x="78" y="40"/>
                  <a:pt x="96" y="28"/>
                </a:cubicBezTo>
                <a:cubicBezTo>
                  <a:pt x="114" y="16"/>
                  <a:pt x="137" y="12"/>
                  <a:pt x="159" y="7"/>
                </a:cubicBezTo>
                <a:cubicBezTo>
                  <a:pt x="181" y="2"/>
                  <a:pt x="206" y="2"/>
                  <a:pt x="225" y="1"/>
                </a:cubicBezTo>
                <a:cubicBezTo>
                  <a:pt x="244" y="0"/>
                  <a:pt x="260" y="0"/>
                  <a:pt x="275" y="1"/>
                </a:cubicBezTo>
                <a:cubicBezTo>
                  <a:pt x="290" y="2"/>
                  <a:pt x="308" y="4"/>
                  <a:pt x="315" y="4"/>
                </a:cubicBezTo>
              </a:path>
            </a:pathLst>
          </a:cu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09" name="Freeform 21">
            <a:extLst>
              <a:ext uri="{FF2B5EF4-FFF2-40B4-BE49-F238E27FC236}">
                <a16:creationId xmlns:a16="http://schemas.microsoft.com/office/drawing/2014/main" id="{F0C0C136-D99F-49F3-AE05-468439729B0C}"/>
              </a:ext>
            </a:extLst>
          </p:cNvPr>
          <p:cNvSpPr>
            <a:spLocks/>
          </p:cNvSpPr>
          <p:nvPr/>
        </p:nvSpPr>
        <p:spPr bwMode="auto">
          <a:xfrm>
            <a:off x="3578226" y="3984626"/>
            <a:ext cx="200025" cy="176213"/>
          </a:xfrm>
          <a:custGeom>
            <a:avLst/>
            <a:gdLst>
              <a:gd name="T0" fmla="*/ 0 w 315"/>
              <a:gd name="T1" fmla="*/ 0 h 277"/>
              <a:gd name="T2" fmla="*/ 6048375 w 315"/>
              <a:gd name="T3" fmla="*/ 32779435 h 277"/>
              <a:gd name="T4" fmla="*/ 12096750 w 315"/>
              <a:gd name="T5" fmla="*/ 58274339 h 277"/>
              <a:gd name="T6" fmla="*/ 20564475 w 315"/>
              <a:gd name="T7" fmla="*/ 80127295 h 277"/>
              <a:gd name="T8" fmla="*/ 39919275 w 315"/>
              <a:gd name="T9" fmla="*/ 99552075 h 277"/>
              <a:gd name="T10" fmla="*/ 64112775 w 315"/>
              <a:gd name="T11" fmla="*/ 108051013 h 277"/>
              <a:gd name="T12" fmla="*/ 90725625 w 315"/>
              <a:gd name="T13" fmla="*/ 111692960 h 277"/>
              <a:gd name="T14" fmla="*/ 110886875 w 315"/>
              <a:gd name="T15" fmla="*/ 111692960 h 277"/>
              <a:gd name="T16" fmla="*/ 127015875 w 315"/>
              <a:gd name="T17" fmla="*/ 110478553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5"/>
              <a:gd name="T28" fmla="*/ 0 h 277"/>
              <a:gd name="T29" fmla="*/ 315 w 315"/>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5" h="277">
                <a:moveTo>
                  <a:pt x="0" y="0"/>
                </a:moveTo>
                <a:cubicBezTo>
                  <a:pt x="2" y="13"/>
                  <a:pt x="10" y="57"/>
                  <a:pt x="15" y="81"/>
                </a:cubicBezTo>
                <a:cubicBezTo>
                  <a:pt x="20" y="105"/>
                  <a:pt x="24" y="125"/>
                  <a:pt x="30" y="144"/>
                </a:cubicBezTo>
                <a:cubicBezTo>
                  <a:pt x="36" y="163"/>
                  <a:pt x="40" y="181"/>
                  <a:pt x="51" y="198"/>
                </a:cubicBezTo>
                <a:cubicBezTo>
                  <a:pt x="62" y="215"/>
                  <a:pt x="81" y="234"/>
                  <a:pt x="99" y="246"/>
                </a:cubicBezTo>
                <a:cubicBezTo>
                  <a:pt x="117" y="258"/>
                  <a:pt x="138" y="262"/>
                  <a:pt x="159" y="267"/>
                </a:cubicBezTo>
                <a:cubicBezTo>
                  <a:pt x="180" y="272"/>
                  <a:pt x="206" y="275"/>
                  <a:pt x="225" y="276"/>
                </a:cubicBezTo>
                <a:cubicBezTo>
                  <a:pt x="244" y="277"/>
                  <a:pt x="260" y="277"/>
                  <a:pt x="275" y="276"/>
                </a:cubicBezTo>
                <a:cubicBezTo>
                  <a:pt x="290" y="275"/>
                  <a:pt x="308" y="273"/>
                  <a:pt x="315" y="273"/>
                </a:cubicBezTo>
              </a:path>
            </a:pathLst>
          </a:cu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10" name="Line 20">
            <a:extLst>
              <a:ext uri="{FF2B5EF4-FFF2-40B4-BE49-F238E27FC236}">
                <a16:creationId xmlns:a16="http://schemas.microsoft.com/office/drawing/2014/main" id="{02607042-F7FA-4C2C-B6A0-3164D9D7C7F7}"/>
              </a:ext>
            </a:extLst>
          </p:cNvPr>
          <p:cNvSpPr>
            <a:spLocks noChangeShapeType="1"/>
          </p:cNvSpPr>
          <p:nvPr/>
        </p:nvSpPr>
        <p:spPr bwMode="auto">
          <a:xfrm>
            <a:off x="3778251" y="4159250"/>
            <a:ext cx="1216025" cy="0"/>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11" name="Freeform 19">
            <a:extLst>
              <a:ext uri="{FF2B5EF4-FFF2-40B4-BE49-F238E27FC236}">
                <a16:creationId xmlns:a16="http://schemas.microsoft.com/office/drawing/2014/main" id="{881E203A-0E8E-4AA7-B756-F81679127E43}"/>
              </a:ext>
            </a:extLst>
          </p:cNvPr>
          <p:cNvSpPr>
            <a:spLocks/>
          </p:cNvSpPr>
          <p:nvPr/>
        </p:nvSpPr>
        <p:spPr bwMode="auto">
          <a:xfrm>
            <a:off x="4992688" y="3900488"/>
            <a:ext cx="207962" cy="254000"/>
          </a:xfrm>
          <a:custGeom>
            <a:avLst/>
            <a:gdLst>
              <a:gd name="T0" fmla="*/ 0 w 327"/>
              <a:gd name="T1" fmla="*/ 161694236 h 399"/>
              <a:gd name="T2" fmla="*/ 6067148 w 327"/>
              <a:gd name="T3" fmla="*/ 111848486 h 399"/>
              <a:gd name="T4" fmla="*/ 12133661 w 327"/>
              <a:gd name="T5" fmla="*/ 82265444 h 399"/>
              <a:gd name="T6" fmla="*/ 19414238 w 327"/>
              <a:gd name="T7" fmla="*/ 58355704 h 399"/>
              <a:gd name="T8" fmla="*/ 42468130 w 327"/>
              <a:gd name="T9" fmla="*/ 31609313 h 399"/>
              <a:gd name="T10" fmla="*/ 74015393 w 327"/>
              <a:gd name="T11" fmla="*/ 17020546 h 399"/>
              <a:gd name="T12" fmla="*/ 98283350 w 327"/>
              <a:gd name="T13" fmla="*/ 9725845 h 399"/>
              <a:gd name="T14" fmla="*/ 114056664 w 327"/>
              <a:gd name="T15" fmla="*/ 7294702 h 399"/>
              <a:gd name="T16" fmla="*/ 132257472 w 327"/>
              <a:gd name="T17" fmla="*/ 0 h 3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399"/>
              <a:gd name="T29" fmla="*/ 327 w 327"/>
              <a:gd name="T30" fmla="*/ 399 h 3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399">
                <a:moveTo>
                  <a:pt x="0" y="399"/>
                </a:moveTo>
                <a:cubicBezTo>
                  <a:pt x="2" y="379"/>
                  <a:pt x="10" y="309"/>
                  <a:pt x="15" y="276"/>
                </a:cubicBezTo>
                <a:cubicBezTo>
                  <a:pt x="20" y="243"/>
                  <a:pt x="25" y="225"/>
                  <a:pt x="30" y="203"/>
                </a:cubicBezTo>
                <a:cubicBezTo>
                  <a:pt x="35" y="181"/>
                  <a:pt x="36" y="165"/>
                  <a:pt x="48" y="144"/>
                </a:cubicBezTo>
                <a:cubicBezTo>
                  <a:pt x="60" y="123"/>
                  <a:pt x="83" y="95"/>
                  <a:pt x="105" y="78"/>
                </a:cubicBezTo>
                <a:cubicBezTo>
                  <a:pt x="127" y="61"/>
                  <a:pt x="160" y="51"/>
                  <a:pt x="183" y="42"/>
                </a:cubicBezTo>
                <a:cubicBezTo>
                  <a:pt x="206" y="33"/>
                  <a:pt x="227" y="28"/>
                  <a:pt x="243" y="24"/>
                </a:cubicBezTo>
                <a:cubicBezTo>
                  <a:pt x="259" y="20"/>
                  <a:pt x="268" y="22"/>
                  <a:pt x="282" y="18"/>
                </a:cubicBezTo>
                <a:cubicBezTo>
                  <a:pt x="296" y="14"/>
                  <a:pt x="318" y="4"/>
                  <a:pt x="327" y="0"/>
                </a:cubicBezTo>
              </a:path>
            </a:pathLst>
          </a:cu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12" name="Freeform 18">
            <a:extLst>
              <a:ext uri="{FF2B5EF4-FFF2-40B4-BE49-F238E27FC236}">
                <a16:creationId xmlns:a16="http://schemas.microsoft.com/office/drawing/2014/main" id="{A8807BAD-333A-4265-8914-142E59A00255}"/>
              </a:ext>
            </a:extLst>
          </p:cNvPr>
          <p:cNvSpPr>
            <a:spLocks/>
          </p:cNvSpPr>
          <p:nvPr/>
        </p:nvSpPr>
        <p:spPr bwMode="auto">
          <a:xfrm>
            <a:off x="5205413" y="2865438"/>
            <a:ext cx="1098550" cy="1281112"/>
          </a:xfrm>
          <a:custGeom>
            <a:avLst/>
            <a:gdLst>
              <a:gd name="T0" fmla="*/ 0 w 1731"/>
              <a:gd name="T1" fmla="*/ 658542990 h 2018"/>
              <a:gd name="T2" fmla="*/ 15304813 w 1731"/>
              <a:gd name="T3" fmla="*/ 625494998 h 2018"/>
              <a:gd name="T4" fmla="*/ 26582245 w 1731"/>
              <a:gd name="T5" fmla="*/ 552144036 h 2018"/>
              <a:gd name="T6" fmla="*/ 31414976 w 1731"/>
              <a:gd name="T7" fmla="*/ 469926864 h 2018"/>
              <a:gd name="T8" fmla="*/ 38665025 w 1731"/>
              <a:gd name="T9" fmla="*/ 365946659 h 2018"/>
              <a:gd name="T10" fmla="*/ 47122781 w 1731"/>
              <a:gd name="T11" fmla="*/ 255920850 h 2018"/>
              <a:gd name="T12" fmla="*/ 54372196 w 1731"/>
              <a:gd name="T13" fmla="*/ 177331168 h 2018"/>
              <a:gd name="T14" fmla="*/ 62830587 w 1731"/>
              <a:gd name="T15" fmla="*/ 108413944 h 2018"/>
              <a:gd name="T16" fmla="*/ 70080001 w 1731"/>
              <a:gd name="T17" fmla="*/ 56423524 h 2018"/>
              <a:gd name="T18" fmla="*/ 82162782 w 1731"/>
              <a:gd name="T19" fmla="*/ 23778658 h 2018"/>
              <a:gd name="T20" fmla="*/ 90620538 w 1731"/>
              <a:gd name="T21" fmla="*/ 9269334 h 2018"/>
              <a:gd name="T22" fmla="*/ 114786100 w 1731"/>
              <a:gd name="T23" fmla="*/ 2821240 h 2018"/>
              <a:gd name="T24" fmla="*/ 140160003 w 1731"/>
              <a:gd name="T25" fmla="*/ 27405512 h 2018"/>
              <a:gd name="T26" fmla="*/ 187282784 w 1731"/>
              <a:gd name="T27" fmla="*/ 111637674 h 2018"/>
              <a:gd name="T28" fmla="*/ 247696688 w 1731"/>
              <a:gd name="T29" fmla="*/ 229320953 h 2018"/>
              <a:gd name="T30" fmla="*/ 302069518 w 1731"/>
              <a:gd name="T31" fmla="*/ 326047448 h 2018"/>
              <a:gd name="T32" fmla="*/ 356441714 w 1731"/>
              <a:gd name="T33" fmla="*/ 434863882 h 2018"/>
              <a:gd name="T34" fmla="*/ 434980106 w 1731"/>
              <a:gd name="T35" fmla="*/ 549725921 h 2018"/>
              <a:gd name="T36" fmla="*/ 482102888 w 1731"/>
              <a:gd name="T37" fmla="*/ 610179425 h 2018"/>
              <a:gd name="T38" fmla="*/ 532850694 w 1731"/>
              <a:gd name="T39" fmla="*/ 669424189 h 2018"/>
              <a:gd name="T40" fmla="*/ 578765134 w 1731"/>
              <a:gd name="T41" fmla="*/ 714160265 h 2018"/>
              <a:gd name="T42" fmla="*/ 636762354 w 1731"/>
              <a:gd name="T43" fmla="*/ 768568799 h 2018"/>
              <a:gd name="T44" fmla="*/ 697176258 w 1731"/>
              <a:gd name="T45" fmla="*/ 813304240 h 20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1"/>
              <a:gd name="T70" fmla="*/ 0 h 2018"/>
              <a:gd name="T71" fmla="*/ 1731 w 1731"/>
              <a:gd name="T72" fmla="*/ 2018 h 20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1" h="2018">
                <a:moveTo>
                  <a:pt x="0" y="1634"/>
                </a:moveTo>
                <a:cubicBezTo>
                  <a:pt x="6" y="1620"/>
                  <a:pt x="27" y="1596"/>
                  <a:pt x="38" y="1552"/>
                </a:cubicBezTo>
                <a:cubicBezTo>
                  <a:pt x="49" y="1508"/>
                  <a:pt x="59" y="1434"/>
                  <a:pt x="66" y="1370"/>
                </a:cubicBezTo>
                <a:cubicBezTo>
                  <a:pt x="73" y="1306"/>
                  <a:pt x="73" y="1243"/>
                  <a:pt x="78" y="1166"/>
                </a:cubicBezTo>
                <a:cubicBezTo>
                  <a:pt x="83" y="1089"/>
                  <a:pt x="90" y="996"/>
                  <a:pt x="96" y="908"/>
                </a:cubicBezTo>
                <a:cubicBezTo>
                  <a:pt x="102" y="820"/>
                  <a:pt x="111" y="713"/>
                  <a:pt x="117" y="635"/>
                </a:cubicBezTo>
                <a:cubicBezTo>
                  <a:pt x="123" y="557"/>
                  <a:pt x="129" y="501"/>
                  <a:pt x="135" y="440"/>
                </a:cubicBezTo>
                <a:cubicBezTo>
                  <a:pt x="141" y="379"/>
                  <a:pt x="149" y="319"/>
                  <a:pt x="156" y="269"/>
                </a:cubicBezTo>
                <a:cubicBezTo>
                  <a:pt x="163" y="219"/>
                  <a:pt x="166" y="175"/>
                  <a:pt x="174" y="140"/>
                </a:cubicBezTo>
                <a:cubicBezTo>
                  <a:pt x="182" y="105"/>
                  <a:pt x="196" y="78"/>
                  <a:pt x="204" y="59"/>
                </a:cubicBezTo>
                <a:cubicBezTo>
                  <a:pt x="212" y="40"/>
                  <a:pt x="211" y="32"/>
                  <a:pt x="225" y="23"/>
                </a:cubicBezTo>
                <a:cubicBezTo>
                  <a:pt x="239" y="14"/>
                  <a:pt x="265" y="0"/>
                  <a:pt x="285" y="7"/>
                </a:cubicBezTo>
                <a:cubicBezTo>
                  <a:pt x="305" y="14"/>
                  <a:pt x="318" y="23"/>
                  <a:pt x="348" y="68"/>
                </a:cubicBezTo>
                <a:cubicBezTo>
                  <a:pt x="378" y="113"/>
                  <a:pt x="421" y="194"/>
                  <a:pt x="465" y="277"/>
                </a:cubicBezTo>
                <a:cubicBezTo>
                  <a:pt x="509" y="360"/>
                  <a:pt x="567" y="480"/>
                  <a:pt x="615" y="569"/>
                </a:cubicBezTo>
                <a:cubicBezTo>
                  <a:pt x="663" y="658"/>
                  <a:pt x="705" y="724"/>
                  <a:pt x="750" y="809"/>
                </a:cubicBezTo>
                <a:cubicBezTo>
                  <a:pt x="795" y="894"/>
                  <a:pt x="830" y="987"/>
                  <a:pt x="885" y="1079"/>
                </a:cubicBezTo>
                <a:cubicBezTo>
                  <a:pt x="940" y="1171"/>
                  <a:pt x="1028" y="1292"/>
                  <a:pt x="1080" y="1364"/>
                </a:cubicBezTo>
                <a:cubicBezTo>
                  <a:pt x="1132" y="1436"/>
                  <a:pt x="1157" y="1465"/>
                  <a:pt x="1197" y="1514"/>
                </a:cubicBezTo>
                <a:cubicBezTo>
                  <a:pt x="1237" y="1563"/>
                  <a:pt x="1283" y="1618"/>
                  <a:pt x="1323" y="1661"/>
                </a:cubicBezTo>
                <a:cubicBezTo>
                  <a:pt x="1363" y="1704"/>
                  <a:pt x="1394" y="1731"/>
                  <a:pt x="1437" y="1772"/>
                </a:cubicBezTo>
                <a:cubicBezTo>
                  <a:pt x="1480" y="1813"/>
                  <a:pt x="1532" y="1866"/>
                  <a:pt x="1581" y="1907"/>
                </a:cubicBezTo>
                <a:cubicBezTo>
                  <a:pt x="1630" y="1948"/>
                  <a:pt x="1700" y="1995"/>
                  <a:pt x="1731" y="2018"/>
                </a:cubicBezTo>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13" name="Freeform 17">
            <a:extLst>
              <a:ext uri="{FF2B5EF4-FFF2-40B4-BE49-F238E27FC236}">
                <a16:creationId xmlns:a16="http://schemas.microsoft.com/office/drawing/2014/main" id="{D1DDAB41-AF6B-438F-A83E-79643F826E51}"/>
              </a:ext>
            </a:extLst>
          </p:cNvPr>
          <p:cNvSpPr>
            <a:spLocks/>
          </p:cNvSpPr>
          <p:nvPr/>
        </p:nvSpPr>
        <p:spPr bwMode="auto">
          <a:xfrm>
            <a:off x="6305550" y="4144964"/>
            <a:ext cx="1625600" cy="84137"/>
          </a:xfrm>
          <a:custGeom>
            <a:avLst/>
            <a:gdLst>
              <a:gd name="T0" fmla="*/ 0 w 2559"/>
              <a:gd name="T1" fmla="*/ 0 h 133"/>
              <a:gd name="T2" fmla="*/ 44793252 w 2559"/>
              <a:gd name="T3" fmla="*/ 21610557 h 133"/>
              <a:gd name="T4" fmla="*/ 100481646 w 2559"/>
              <a:gd name="T5" fmla="*/ 37218287 h 133"/>
              <a:gd name="T6" fmla="*/ 167065815 w 2559"/>
              <a:gd name="T7" fmla="*/ 48823499 h 133"/>
              <a:gd name="T8" fmla="*/ 263915112 w 2559"/>
              <a:gd name="T9" fmla="*/ 51625325 h 133"/>
              <a:gd name="T10" fmla="*/ 439455137 w 2559"/>
              <a:gd name="T11" fmla="*/ 39619038 h 133"/>
              <a:gd name="T12" fmla="*/ 569798528 w 2559"/>
              <a:gd name="T13" fmla="*/ 24812191 h 133"/>
              <a:gd name="T14" fmla="*/ 687632611 w 2559"/>
              <a:gd name="T15" fmla="*/ 15607730 h 133"/>
              <a:gd name="T16" fmla="*/ 796588467 w 2559"/>
              <a:gd name="T17" fmla="*/ 12805904 h 133"/>
              <a:gd name="T18" fmla="*/ 944284296 w 2559"/>
              <a:gd name="T19" fmla="*/ 9604903 h 133"/>
              <a:gd name="T20" fmla="*/ 1032659383 w 2559"/>
              <a:gd name="T21" fmla="*/ 9604903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59"/>
              <a:gd name="T34" fmla="*/ 0 h 133"/>
              <a:gd name="T35" fmla="*/ 2559 w 2559"/>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59" h="133">
                <a:moveTo>
                  <a:pt x="0" y="0"/>
                </a:moveTo>
                <a:cubicBezTo>
                  <a:pt x="19" y="9"/>
                  <a:pt x="70" y="39"/>
                  <a:pt x="111" y="54"/>
                </a:cubicBezTo>
                <a:cubicBezTo>
                  <a:pt x="152" y="69"/>
                  <a:pt x="199" y="82"/>
                  <a:pt x="249" y="93"/>
                </a:cubicBezTo>
                <a:cubicBezTo>
                  <a:pt x="299" y="104"/>
                  <a:pt x="347" y="116"/>
                  <a:pt x="414" y="122"/>
                </a:cubicBezTo>
                <a:cubicBezTo>
                  <a:pt x="481" y="128"/>
                  <a:pt x="542" y="133"/>
                  <a:pt x="654" y="129"/>
                </a:cubicBezTo>
                <a:cubicBezTo>
                  <a:pt x="766" y="125"/>
                  <a:pt x="963" y="110"/>
                  <a:pt x="1089" y="99"/>
                </a:cubicBezTo>
                <a:cubicBezTo>
                  <a:pt x="1215" y="88"/>
                  <a:pt x="1310" y="72"/>
                  <a:pt x="1412" y="62"/>
                </a:cubicBezTo>
                <a:cubicBezTo>
                  <a:pt x="1514" y="52"/>
                  <a:pt x="1610" y="44"/>
                  <a:pt x="1704" y="39"/>
                </a:cubicBezTo>
                <a:cubicBezTo>
                  <a:pt x="1798" y="34"/>
                  <a:pt x="1868" y="35"/>
                  <a:pt x="1974" y="32"/>
                </a:cubicBezTo>
                <a:cubicBezTo>
                  <a:pt x="2080" y="29"/>
                  <a:pt x="2243" y="25"/>
                  <a:pt x="2340" y="24"/>
                </a:cubicBezTo>
                <a:cubicBezTo>
                  <a:pt x="2437" y="23"/>
                  <a:pt x="2514" y="24"/>
                  <a:pt x="2559" y="24"/>
                </a:cubicBezTo>
              </a:path>
            </a:pathLst>
          </a:custGeom>
          <a:noFill/>
          <a:ln w="1905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sz="1400"/>
          </a:p>
        </p:txBody>
      </p:sp>
      <p:sp>
        <p:nvSpPr>
          <p:cNvPr id="63514" name="Line 16">
            <a:extLst>
              <a:ext uri="{FF2B5EF4-FFF2-40B4-BE49-F238E27FC236}">
                <a16:creationId xmlns:a16="http://schemas.microsoft.com/office/drawing/2014/main" id="{E91994A6-2991-4B08-A431-D5448D7029AC}"/>
              </a:ext>
            </a:extLst>
          </p:cNvPr>
          <p:cNvSpPr>
            <a:spLocks noChangeShapeType="1"/>
          </p:cNvSpPr>
          <p:nvPr/>
        </p:nvSpPr>
        <p:spPr bwMode="auto">
          <a:xfrm>
            <a:off x="3014664" y="3121025"/>
            <a:ext cx="501967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15" name="Text Box 15">
            <a:extLst>
              <a:ext uri="{FF2B5EF4-FFF2-40B4-BE49-F238E27FC236}">
                <a16:creationId xmlns:a16="http://schemas.microsoft.com/office/drawing/2014/main" id="{EA1B3D08-EADB-4BB5-B039-2B68FE5DF315}"/>
              </a:ext>
            </a:extLst>
          </p:cNvPr>
          <p:cNvSpPr txBox="1">
            <a:spLocks noChangeArrowheads="1"/>
          </p:cNvSpPr>
          <p:nvPr/>
        </p:nvSpPr>
        <p:spPr bwMode="auto">
          <a:xfrm>
            <a:off x="2424113" y="2997201"/>
            <a:ext cx="457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cs typeface="Times New Roman" panose="02020603050405020304" pitchFamily="18" charset="0"/>
              </a:rPr>
              <a:t>0</a:t>
            </a:r>
            <a:endParaRPr lang="cs-CZ" altLang="cs-CZ" sz="1800"/>
          </a:p>
        </p:txBody>
      </p:sp>
      <p:sp>
        <p:nvSpPr>
          <p:cNvPr id="63516" name="Line 14">
            <a:extLst>
              <a:ext uri="{FF2B5EF4-FFF2-40B4-BE49-F238E27FC236}">
                <a16:creationId xmlns:a16="http://schemas.microsoft.com/office/drawing/2014/main" id="{95CE8BCF-7117-4179-A4DE-5496C4B59760}"/>
              </a:ext>
            </a:extLst>
          </p:cNvPr>
          <p:cNvSpPr>
            <a:spLocks noChangeShapeType="1"/>
          </p:cNvSpPr>
          <p:nvPr/>
        </p:nvSpPr>
        <p:spPr bwMode="auto">
          <a:xfrm>
            <a:off x="3100389" y="4148138"/>
            <a:ext cx="5019675" cy="0"/>
          </a:xfrm>
          <a:prstGeom prst="line">
            <a:avLst/>
          </a:prstGeom>
          <a:noFill/>
          <a:ln w="9525">
            <a:solidFill>
              <a:srgbClr val="000000"/>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cs-CZ" sz="1400"/>
          </a:p>
        </p:txBody>
      </p:sp>
      <p:sp>
        <p:nvSpPr>
          <p:cNvPr id="63517" name="Text Box 13">
            <a:extLst>
              <a:ext uri="{FF2B5EF4-FFF2-40B4-BE49-F238E27FC236}">
                <a16:creationId xmlns:a16="http://schemas.microsoft.com/office/drawing/2014/main" id="{F91AF967-8E8D-4F2D-8C82-3D9DE7867837}"/>
              </a:ext>
            </a:extLst>
          </p:cNvPr>
          <p:cNvSpPr txBox="1">
            <a:spLocks noChangeArrowheads="1"/>
          </p:cNvSpPr>
          <p:nvPr/>
        </p:nvSpPr>
        <p:spPr bwMode="auto">
          <a:xfrm>
            <a:off x="8032751" y="4025900"/>
            <a:ext cx="206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i="1">
                <a:cs typeface="Times New Roman" panose="02020603050405020304" pitchFamily="18" charset="0"/>
              </a:rPr>
              <a:t>t</a:t>
            </a:r>
            <a:endParaRPr lang="cs-CZ" altLang="cs-CZ" sz="1800"/>
          </a:p>
        </p:txBody>
      </p:sp>
      <p:sp>
        <p:nvSpPr>
          <p:cNvPr id="63518" name="Text Box 12">
            <a:extLst>
              <a:ext uri="{FF2B5EF4-FFF2-40B4-BE49-F238E27FC236}">
                <a16:creationId xmlns:a16="http://schemas.microsoft.com/office/drawing/2014/main" id="{2FEB3769-FB2D-472A-AE0A-F98B7C43D539}"/>
              </a:ext>
            </a:extLst>
          </p:cNvPr>
          <p:cNvSpPr txBox="1">
            <a:spLocks noChangeArrowheads="1"/>
          </p:cNvSpPr>
          <p:nvPr/>
        </p:nvSpPr>
        <p:spPr bwMode="auto">
          <a:xfrm>
            <a:off x="5494338" y="2825750"/>
            <a:ext cx="5651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600" b="1">
                <a:solidFill>
                  <a:srgbClr val="800000"/>
                </a:solidFill>
                <a:cs typeface="Times New Roman" panose="02020603050405020304" pitchFamily="18" charset="0"/>
              </a:rPr>
              <a:t>AP</a:t>
            </a:r>
            <a:endParaRPr lang="cs-CZ" altLang="cs-CZ" sz="1800" b="1"/>
          </a:p>
        </p:txBody>
      </p:sp>
      <p:sp>
        <p:nvSpPr>
          <p:cNvPr id="63519" name="Text Box 11">
            <a:extLst>
              <a:ext uri="{FF2B5EF4-FFF2-40B4-BE49-F238E27FC236}">
                <a16:creationId xmlns:a16="http://schemas.microsoft.com/office/drawing/2014/main" id="{8CEF504C-5DE4-4118-BB44-8F582D6465F3}"/>
              </a:ext>
            </a:extLst>
          </p:cNvPr>
          <p:cNvSpPr txBox="1">
            <a:spLocks noChangeArrowheads="1"/>
          </p:cNvSpPr>
          <p:nvPr/>
        </p:nvSpPr>
        <p:spPr bwMode="auto">
          <a:xfrm>
            <a:off x="3532189" y="3130551"/>
            <a:ext cx="161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200" b="1" u="sng" dirty="0">
                <a:solidFill>
                  <a:srgbClr val="FF0000"/>
                </a:solidFill>
                <a:cs typeface="Times New Roman" panose="02020603050405020304" pitchFamily="18" charset="0"/>
              </a:rPr>
              <a:t>Depolarization phase</a:t>
            </a:r>
            <a:endParaRPr lang="en-GB" altLang="cs-CZ" sz="1200" b="1" dirty="0">
              <a:solidFill>
                <a:srgbClr val="FF0000"/>
              </a:solidFill>
            </a:endParaRPr>
          </a:p>
          <a:p>
            <a:pPr>
              <a:spcBef>
                <a:spcPct val="0"/>
              </a:spcBef>
              <a:buFontTx/>
              <a:buNone/>
            </a:pPr>
            <a:r>
              <a:rPr lang="en-GB" altLang="cs-CZ" sz="1200" dirty="0">
                <a:cs typeface="Times New Roman" panose="02020603050405020304" pitchFamily="18" charset="0"/>
              </a:rPr>
              <a:t>Positive feedback: </a:t>
            </a:r>
            <a:r>
              <a:rPr lang="en-GB" altLang="cs-CZ" sz="1200" dirty="0">
                <a:latin typeface="Times New Roman" panose="02020603050405020304" pitchFamily="18" charset="0"/>
                <a:cs typeface="Times New Roman" panose="02020603050405020304" pitchFamily="18" charset="0"/>
                <a:sym typeface="Symbol" panose="05050102010706020507" pitchFamily="18" charset="2"/>
              </a:rPr>
              <a:t></a:t>
            </a:r>
            <a:r>
              <a:rPr lang="en-GB" altLang="cs-CZ" sz="1200" dirty="0" err="1">
                <a:cs typeface="Times New Roman" panose="02020603050405020304" pitchFamily="18" charset="0"/>
              </a:rPr>
              <a:t>g</a:t>
            </a:r>
            <a:r>
              <a:rPr lang="en-GB" altLang="cs-CZ" sz="1200" baseline="-30000" dirty="0" err="1">
                <a:latin typeface="Times New Roman" panose="02020603050405020304" pitchFamily="18" charset="0"/>
                <a:cs typeface="Times New Roman" panose="02020603050405020304" pitchFamily="18" charset="0"/>
                <a:sym typeface="Symbol" panose="05050102010706020507" pitchFamily="18" charset="2"/>
              </a:rPr>
              <a:t>Na</a:t>
            </a:r>
            <a:r>
              <a:rPr lang="en-GB" altLang="cs-CZ" sz="1200" baseline="-30000" dirty="0">
                <a:latin typeface="Times New Roman" panose="02020603050405020304" pitchFamily="18" charset="0"/>
                <a:cs typeface="Times New Roman" panose="02020603050405020304" pitchFamily="18" charset="0"/>
                <a:sym typeface="Symbol" panose="05050102010706020507" pitchFamily="18" charset="2"/>
              </a:rPr>
              <a:t> </a:t>
            </a:r>
            <a:r>
              <a:rPr lang="en-GB" altLang="cs-CZ" sz="1200" dirty="0">
                <a:latin typeface="Times New Roman" panose="02020603050405020304" pitchFamily="18" charset="0"/>
                <a:cs typeface="Times New Roman" panose="02020603050405020304" pitchFamily="18" charset="0"/>
                <a:sym typeface="Symbol" panose="05050102010706020507" pitchFamily="18" charset="2"/>
              </a:rPr>
              <a:t></a:t>
            </a:r>
            <a:r>
              <a:rPr lang="en-GB" altLang="cs-CZ" sz="1200" dirty="0">
                <a:cs typeface="Times New Roman" panose="02020603050405020304" pitchFamily="18" charset="0"/>
              </a:rPr>
              <a:t> </a:t>
            </a:r>
            <a:r>
              <a:rPr lang="en-GB" altLang="cs-CZ" sz="1200" dirty="0" err="1">
                <a:cs typeface="Times New Roman" panose="02020603050405020304" pitchFamily="18" charset="0"/>
              </a:rPr>
              <a:t>depol</a:t>
            </a:r>
            <a:r>
              <a:rPr lang="en-GB" altLang="cs-CZ" sz="1200" dirty="0">
                <a:cs typeface="Times New Roman" panose="02020603050405020304" pitchFamily="18" charset="0"/>
              </a:rPr>
              <a:t> </a:t>
            </a:r>
            <a:r>
              <a:rPr lang="en-GB" altLang="cs-CZ" sz="1200" dirty="0">
                <a:latin typeface="Times New Roman" panose="02020603050405020304" pitchFamily="18" charset="0"/>
                <a:cs typeface="Times New Roman" panose="02020603050405020304" pitchFamily="18" charset="0"/>
                <a:sym typeface="Symbol" panose="05050102010706020507" pitchFamily="18" charset="2"/>
              </a:rPr>
              <a:t></a:t>
            </a:r>
            <a:r>
              <a:rPr lang="en-GB" altLang="cs-CZ" sz="1200" dirty="0">
                <a:cs typeface="Times New Roman" panose="02020603050405020304" pitchFamily="18" charset="0"/>
              </a:rPr>
              <a:t> </a:t>
            </a:r>
            <a:r>
              <a:rPr lang="en-GB" altLang="cs-CZ" sz="1200" dirty="0">
                <a:latin typeface="Times New Roman" panose="02020603050405020304" pitchFamily="18" charset="0"/>
                <a:cs typeface="Times New Roman" panose="02020603050405020304" pitchFamily="18" charset="0"/>
                <a:sym typeface="Symbol" panose="05050102010706020507" pitchFamily="18" charset="2"/>
              </a:rPr>
              <a:t></a:t>
            </a:r>
            <a:r>
              <a:rPr lang="en-GB" altLang="cs-CZ" sz="1200" dirty="0" err="1">
                <a:cs typeface="Times New Roman" panose="02020603050405020304" pitchFamily="18" charset="0"/>
              </a:rPr>
              <a:t>g</a:t>
            </a:r>
            <a:r>
              <a:rPr lang="en-GB" altLang="cs-CZ" sz="1200" baseline="-30000" dirty="0" err="1">
                <a:latin typeface="Times New Roman" panose="02020603050405020304" pitchFamily="18" charset="0"/>
                <a:cs typeface="Times New Roman" panose="02020603050405020304" pitchFamily="18" charset="0"/>
                <a:sym typeface="Symbol" panose="05050102010706020507" pitchFamily="18" charset="2"/>
              </a:rPr>
              <a:t>Na</a:t>
            </a:r>
            <a:endParaRPr lang="en-GB" altLang="cs-CZ" sz="12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63520" name="Text Box 10">
            <a:extLst>
              <a:ext uri="{FF2B5EF4-FFF2-40B4-BE49-F238E27FC236}">
                <a16:creationId xmlns:a16="http://schemas.microsoft.com/office/drawing/2014/main" id="{C339B37F-85C0-4A34-8C61-5862542A6038}"/>
              </a:ext>
            </a:extLst>
          </p:cNvPr>
          <p:cNvSpPr txBox="1">
            <a:spLocks noChangeArrowheads="1"/>
          </p:cNvSpPr>
          <p:nvPr/>
        </p:nvSpPr>
        <p:spPr bwMode="auto">
          <a:xfrm>
            <a:off x="6053139" y="3211513"/>
            <a:ext cx="18002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200" b="1" u="sng" dirty="0">
                <a:solidFill>
                  <a:srgbClr val="FF0066"/>
                </a:solidFill>
                <a:cs typeface="Times New Roman" panose="02020603050405020304" pitchFamily="18" charset="0"/>
              </a:rPr>
              <a:t>Repolarization phase</a:t>
            </a:r>
            <a:r>
              <a:rPr lang="en-GB" altLang="cs-CZ" sz="1200" dirty="0">
                <a:solidFill>
                  <a:srgbClr val="FF0066"/>
                </a:solidFill>
                <a:cs typeface="Times New Roman" panose="02020603050405020304" pitchFamily="18" charset="0"/>
              </a:rPr>
              <a:t>:</a:t>
            </a:r>
            <a:endParaRPr lang="en-GB" altLang="cs-CZ" sz="1200" dirty="0">
              <a:solidFill>
                <a:srgbClr val="FF0066"/>
              </a:solidFill>
            </a:endParaRPr>
          </a:p>
          <a:p>
            <a:pPr>
              <a:spcBef>
                <a:spcPct val="0"/>
              </a:spcBef>
              <a:buFontTx/>
              <a:buNone/>
            </a:pPr>
            <a:r>
              <a:rPr lang="en-GB" altLang="cs-CZ" sz="1200" dirty="0">
                <a:cs typeface="Times New Roman" panose="02020603050405020304" pitchFamily="18" charset="0"/>
              </a:rPr>
              <a:t>inactivation </a:t>
            </a:r>
            <a:r>
              <a:rPr lang="en-GB" altLang="cs-CZ" sz="1200" dirty="0" err="1">
                <a:cs typeface="Times New Roman" panose="02020603050405020304" pitchFamily="18" charset="0"/>
              </a:rPr>
              <a:t>g</a:t>
            </a:r>
            <a:r>
              <a:rPr lang="en-GB" altLang="cs-CZ" sz="1200" baseline="-30000" dirty="0" err="1">
                <a:cs typeface="Times New Roman" panose="02020603050405020304" pitchFamily="18" charset="0"/>
              </a:rPr>
              <a:t>Na</a:t>
            </a:r>
            <a:r>
              <a:rPr lang="en-GB" altLang="cs-CZ" sz="1200" baseline="-30000" dirty="0">
                <a:cs typeface="Times New Roman" panose="02020603050405020304" pitchFamily="18" charset="0"/>
              </a:rPr>
              <a:t> </a:t>
            </a:r>
            <a:r>
              <a:rPr lang="en-GB" altLang="cs-CZ" sz="1200" dirty="0">
                <a:cs typeface="Times New Roman" panose="02020603050405020304" pitchFamily="18" charset="0"/>
              </a:rPr>
              <a:t>and activation </a:t>
            </a:r>
            <a:r>
              <a:rPr lang="en-GB" altLang="cs-CZ" sz="1200" dirty="0" err="1">
                <a:cs typeface="Times New Roman" panose="02020603050405020304" pitchFamily="18" charset="0"/>
              </a:rPr>
              <a:t>g</a:t>
            </a:r>
            <a:r>
              <a:rPr lang="en-GB" altLang="cs-CZ" sz="1200" baseline="-30000" dirty="0" err="1">
                <a:cs typeface="Times New Roman" panose="02020603050405020304" pitchFamily="18" charset="0"/>
              </a:rPr>
              <a:t>K</a:t>
            </a:r>
            <a:endParaRPr lang="en-GB" altLang="cs-CZ" sz="1200" dirty="0"/>
          </a:p>
        </p:txBody>
      </p:sp>
      <p:sp>
        <p:nvSpPr>
          <p:cNvPr id="63521" name="Line 9">
            <a:extLst>
              <a:ext uri="{FF2B5EF4-FFF2-40B4-BE49-F238E27FC236}">
                <a16:creationId xmlns:a16="http://schemas.microsoft.com/office/drawing/2014/main" id="{E1C271B4-4D5D-4068-89F3-D23DD826C247}"/>
              </a:ext>
            </a:extLst>
          </p:cNvPr>
          <p:cNvSpPr>
            <a:spLocks noChangeShapeType="1"/>
          </p:cNvSpPr>
          <p:nvPr/>
        </p:nvSpPr>
        <p:spPr bwMode="auto">
          <a:xfrm>
            <a:off x="4802189" y="3244851"/>
            <a:ext cx="460375"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22" name="Line 8">
            <a:extLst>
              <a:ext uri="{FF2B5EF4-FFF2-40B4-BE49-F238E27FC236}">
                <a16:creationId xmlns:a16="http://schemas.microsoft.com/office/drawing/2014/main" id="{967FECEF-F236-4703-9A20-AC70581E21C4}"/>
              </a:ext>
            </a:extLst>
          </p:cNvPr>
          <p:cNvSpPr>
            <a:spLocks noChangeShapeType="1"/>
          </p:cNvSpPr>
          <p:nvPr/>
        </p:nvSpPr>
        <p:spPr bwMode="auto">
          <a:xfrm flipV="1">
            <a:off x="5851526" y="3492501"/>
            <a:ext cx="296863" cy="180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23" name="Text Box 7">
            <a:extLst>
              <a:ext uri="{FF2B5EF4-FFF2-40B4-BE49-F238E27FC236}">
                <a16:creationId xmlns:a16="http://schemas.microsoft.com/office/drawing/2014/main" id="{DFCECA10-82FE-4262-B330-E211F2422489}"/>
              </a:ext>
            </a:extLst>
          </p:cNvPr>
          <p:cNvSpPr txBox="1">
            <a:spLocks noChangeArrowheads="1"/>
          </p:cNvSpPr>
          <p:nvPr/>
        </p:nvSpPr>
        <p:spPr bwMode="auto">
          <a:xfrm>
            <a:off x="6527800" y="4292600"/>
            <a:ext cx="2516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000">
                <a:cs typeface="Times New Roman" panose="02020603050405020304" pitchFamily="18" charset="0"/>
              </a:rPr>
              <a:t>hyperpolarization (deactivation g</a:t>
            </a:r>
            <a:r>
              <a:rPr lang="en-GB" altLang="cs-CZ" sz="1000" baseline="-30000">
                <a:cs typeface="Times New Roman" panose="02020603050405020304" pitchFamily="18" charset="0"/>
              </a:rPr>
              <a:t>K</a:t>
            </a:r>
            <a:r>
              <a:rPr lang="en-GB" altLang="cs-CZ" sz="1000">
                <a:cs typeface="Times New Roman" panose="02020603050405020304" pitchFamily="18" charset="0"/>
              </a:rPr>
              <a:t>)</a:t>
            </a:r>
            <a:endParaRPr lang="en-GB" altLang="cs-CZ" sz="1800"/>
          </a:p>
        </p:txBody>
      </p:sp>
      <p:sp>
        <p:nvSpPr>
          <p:cNvPr id="63524" name="Line 6">
            <a:extLst>
              <a:ext uri="{FF2B5EF4-FFF2-40B4-BE49-F238E27FC236}">
                <a16:creationId xmlns:a16="http://schemas.microsoft.com/office/drawing/2014/main" id="{D5DBB332-EFAF-4AA5-AA59-702E5F92D17F}"/>
              </a:ext>
            </a:extLst>
          </p:cNvPr>
          <p:cNvSpPr>
            <a:spLocks noChangeShapeType="1"/>
          </p:cNvSpPr>
          <p:nvPr/>
        </p:nvSpPr>
        <p:spPr bwMode="auto">
          <a:xfrm>
            <a:off x="6823076" y="4229100"/>
            <a:ext cx="106363" cy="139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sz="1400"/>
          </a:p>
        </p:txBody>
      </p:sp>
      <p:sp>
        <p:nvSpPr>
          <p:cNvPr id="63525" name="Text Box 5">
            <a:extLst>
              <a:ext uri="{FF2B5EF4-FFF2-40B4-BE49-F238E27FC236}">
                <a16:creationId xmlns:a16="http://schemas.microsoft.com/office/drawing/2014/main" id="{44416283-7DF7-4F43-B46D-C3EBB24711A5}"/>
              </a:ext>
            </a:extLst>
          </p:cNvPr>
          <p:cNvSpPr txBox="1">
            <a:spLocks noChangeArrowheads="1"/>
          </p:cNvSpPr>
          <p:nvPr/>
        </p:nvSpPr>
        <p:spPr bwMode="auto">
          <a:xfrm>
            <a:off x="1366091" y="5069752"/>
            <a:ext cx="8648241" cy="62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cs typeface="Times New Roman" panose="02020603050405020304" pitchFamily="18" charset="0"/>
              </a:rPr>
              <a:t>Mechanism of the action potential triggering in the cell membrane is an analogy of a  monostable flip-flop electronic circuit</a:t>
            </a:r>
            <a:r>
              <a:rPr lang="cs-CZ" altLang="cs-CZ" sz="2000" b="1" dirty="0">
                <a:cs typeface="Times New Roman" panose="02020603050405020304" pitchFamily="18" charset="0"/>
              </a:rPr>
              <a:t> </a:t>
            </a:r>
            <a:r>
              <a:rPr lang="cs-CZ" altLang="cs-CZ" sz="2000" b="1" dirty="0">
                <a:cs typeface="Times New Roman" panose="02020603050405020304" pitchFamily="18" charset="0"/>
                <a:sym typeface="Wingdings" panose="05000000000000000000" pitchFamily="2" charset="2"/>
              </a:rPr>
              <a:t></a:t>
            </a:r>
            <a:r>
              <a:rPr lang="en-GB" altLang="cs-CZ" sz="2000" b="1" dirty="0">
                <a:cs typeface="Times New Roman" panose="02020603050405020304" pitchFamily="18" charset="0"/>
              </a:rPr>
              <a:t>.</a:t>
            </a:r>
            <a:endParaRPr lang="en-GB" altLang="cs-CZ" sz="2000" b="1" dirty="0"/>
          </a:p>
        </p:txBody>
      </p:sp>
      <p:sp>
        <p:nvSpPr>
          <p:cNvPr id="63526" name="Rectangle 54">
            <a:extLst>
              <a:ext uri="{FF2B5EF4-FFF2-40B4-BE49-F238E27FC236}">
                <a16:creationId xmlns:a16="http://schemas.microsoft.com/office/drawing/2014/main" id="{3B159049-29A4-40A3-8A4E-0A48F87A5E3F}"/>
              </a:ext>
            </a:extLst>
          </p:cNvPr>
          <p:cNvSpPr>
            <a:spLocks noChangeArrowheads="1"/>
          </p:cNvSpPr>
          <p:nvPr/>
        </p:nvSpPr>
        <p:spPr bwMode="auto">
          <a:xfrm>
            <a:off x="1566863" y="1847850"/>
            <a:ext cx="9144000" cy="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algn="l" eaLnBrk="1" hangingPunct="1">
              <a:spcBef>
                <a:spcPct val="0"/>
              </a:spcBef>
            </a:pPr>
            <a:endParaRPr lang="en-GB" altLang="cs-CZ" sz="1800">
              <a:solidFill>
                <a:schemeClr val="tx1"/>
              </a:solidFill>
            </a:endParaRPr>
          </a:p>
        </p:txBody>
      </p:sp>
      <p:sp>
        <p:nvSpPr>
          <p:cNvPr id="63527" name="Rectangle 67">
            <a:extLst>
              <a:ext uri="{FF2B5EF4-FFF2-40B4-BE49-F238E27FC236}">
                <a16:creationId xmlns:a16="http://schemas.microsoft.com/office/drawing/2014/main" id="{BBEB0294-0E62-45D4-ABF2-4DD74C9C3901}"/>
              </a:ext>
            </a:extLst>
          </p:cNvPr>
          <p:cNvSpPr>
            <a:spLocks noChangeArrowheads="1"/>
          </p:cNvSpPr>
          <p:nvPr/>
        </p:nvSpPr>
        <p:spPr bwMode="auto">
          <a:xfrm>
            <a:off x="1566863" y="1847850"/>
            <a:ext cx="9144000" cy="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algn="l" eaLnBrk="1" hangingPunct="1">
              <a:spcBef>
                <a:spcPct val="0"/>
              </a:spcBef>
            </a:pPr>
            <a:endParaRPr lang="en-GB" altLang="cs-CZ" sz="1800">
              <a:solidFill>
                <a:schemeClr val="tx1"/>
              </a:solidFill>
            </a:endParaRPr>
          </a:p>
        </p:txBody>
      </p:sp>
    </p:spTree>
    <p:extLst>
      <p:ext uri="{BB962C8B-B14F-4D97-AF65-F5344CB8AC3E}">
        <p14:creationId xmlns:p14="http://schemas.microsoft.com/office/powerpoint/2010/main" val="2617702017"/>
      </p:ext>
    </p:extLst>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6A41EE5-C86D-4D79-8D4C-DC5212A47139}"/>
              </a:ext>
            </a:extLst>
          </p:cNvPr>
          <p:cNvSpPr>
            <a:spLocks noGrp="1" noChangeArrowheads="1"/>
          </p:cNvSpPr>
          <p:nvPr>
            <p:ph type="title"/>
          </p:nvPr>
        </p:nvSpPr>
        <p:spPr>
          <a:xfrm>
            <a:off x="609832" y="499663"/>
            <a:ext cx="10753200" cy="451576"/>
          </a:xfrm>
        </p:spPr>
        <p:txBody>
          <a:bodyPr/>
          <a:lstStyle/>
          <a:p>
            <a:pPr eaLnBrk="1" hangingPunct="1"/>
            <a:r>
              <a:rPr lang="en-GB" altLang="cs-CZ" sz="4000" b="1" dirty="0">
                <a:solidFill>
                  <a:srgbClr val="0000DC"/>
                </a:solidFill>
              </a:rPr>
              <a:t>Biological membrane</a:t>
            </a:r>
          </a:p>
        </p:txBody>
      </p:sp>
      <p:sp>
        <p:nvSpPr>
          <p:cNvPr id="6147" name="Rectangle 3">
            <a:extLst>
              <a:ext uri="{FF2B5EF4-FFF2-40B4-BE49-F238E27FC236}">
                <a16:creationId xmlns:a16="http://schemas.microsoft.com/office/drawing/2014/main" id="{B91867DF-2407-43BF-A19D-EEFE077AE1D4}"/>
              </a:ext>
            </a:extLst>
          </p:cNvPr>
          <p:cNvSpPr>
            <a:spLocks noGrp="1" noChangeArrowheads="1"/>
          </p:cNvSpPr>
          <p:nvPr>
            <p:ph type="body" idx="1"/>
          </p:nvPr>
        </p:nvSpPr>
        <p:spPr>
          <a:xfrm>
            <a:off x="1703389" y="1484314"/>
            <a:ext cx="8785225" cy="5184775"/>
          </a:xfrm>
        </p:spPr>
        <p:txBody>
          <a:bodyPr/>
          <a:lstStyle/>
          <a:p>
            <a:pPr eaLnBrk="1" hangingPunct="1">
              <a:lnSpc>
                <a:spcPct val="100000"/>
              </a:lnSpc>
            </a:pPr>
            <a:r>
              <a:rPr lang="en-GB" altLang="cs-CZ" sz="2600" dirty="0"/>
              <a:t>It is not possible to understand the origin of resting and action membrane voltage (potential) without knowledge of structure and properties of biological membrane. </a:t>
            </a:r>
          </a:p>
          <a:p>
            <a:pPr eaLnBrk="1" hangingPunct="1">
              <a:lnSpc>
                <a:spcPct val="100000"/>
              </a:lnSpc>
            </a:pPr>
            <a:r>
              <a:rPr lang="en-GB" altLang="cs-CZ" sz="2600" dirty="0"/>
              <a:t>In principle, it is an electrically non-conducting thin bilayer (6-8 nm) of phospholipid molecules. There are also built-in macromolecules of proteins with various functions. Considering electrical phenomena, two kinds of proteins are the most important: the ion </a:t>
            </a:r>
            <a:r>
              <a:rPr lang="en-GB" altLang="cs-CZ" sz="2600" i="1" dirty="0"/>
              <a:t>channels</a:t>
            </a:r>
            <a:r>
              <a:rPr lang="en-GB" altLang="cs-CZ" sz="2600" dirty="0"/>
              <a:t> and </a:t>
            </a:r>
            <a:r>
              <a:rPr lang="en-GB" altLang="cs-CZ" sz="2600" i="1" dirty="0"/>
              <a:t>pumps</a:t>
            </a:r>
            <a:r>
              <a:rPr lang="en-GB" altLang="cs-CZ" sz="2600" dirty="0"/>
              <a:t>. In both cases these are components of transport mechanisms allowing transport of ions through the non-conducting phospholipid membrane.</a:t>
            </a:r>
          </a:p>
        </p:txBody>
      </p:sp>
    </p:spTree>
    <p:extLst>
      <p:ext uri="{BB962C8B-B14F-4D97-AF65-F5344CB8AC3E}">
        <p14:creationId xmlns:p14="http://schemas.microsoft.com/office/powerpoint/2010/main" val="2820004366"/>
      </p:ext>
    </p:extLst>
  </p:cSld>
  <p:clrMapOvr>
    <a:masterClrMapping/>
  </p:clrMapOvr>
  <p:transition spd="med">
    <p:diamon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Line 10">
            <a:extLst>
              <a:ext uri="{FF2B5EF4-FFF2-40B4-BE49-F238E27FC236}">
                <a16:creationId xmlns:a16="http://schemas.microsoft.com/office/drawing/2014/main" id="{0AFF5BCE-F186-42D9-86C4-6D1D36DE0ECF}"/>
              </a:ext>
            </a:extLst>
          </p:cNvPr>
          <p:cNvSpPr>
            <a:spLocks noChangeShapeType="1"/>
          </p:cNvSpPr>
          <p:nvPr/>
        </p:nvSpPr>
        <p:spPr bwMode="auto">
          <a:xfrm>
            <a:off x="6705600" y="2362200"/>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274445" name="Text Box 13">
            <a:extLst>
              <a:ext uri="{FF2B5EF4-FFF2-40B4-BE49-F238E27FC236}">
                <a16:creationId xmlns:a16="http://schemas.microsoft.com/office/drawing/2014/main" id="{6AA68BCF-B40B-42FB-A496-9CE5413092C9}"/>
              </a:ext>
            </a:extLst>
          </p:cNvPr>
          <p:cNvSpPr txBox="1">
            <a:spLocks noChangeArrowheads="1"/>
          </p:cNvSpPr>
          <p:nvPr/>
        </p:nvSpPr>
        <p:spPr bwMode="auto">
          <a:xfrm>
            <a:off x="195320" y="235332"/>
            <a:ext cx="8496300" cy="641350"/>
          </a:xfrm>
          <a:prstGeom prst="rect">
            <a:avLst/>
          </a:prstGeom>
          <a:noFill/>
          <a:ln w="9525" algn="ctr">
            <a:noFill/>
            <a:miter lim="800000"/>
            <a:headEnd/>
            <a:tailEnd/>
          </a:ln>
          <a:effectLst/>
          <a:scene3d>
            <a:camera prst="orthographicFront"/>
            <a:lightRig rig="flat" dir="t"/>
          </a:scene3d>
        </p:spPr>
        <p:txBody>
          <a:bodyPr wrap="square">
            <a:spAutoFit/>
          </a:bodyPr>
          <a:lstStyle/>
          <a:p>
            <a:pPr algn="ctr" eaLnBrk="1" hangingPunct="1">
              <a:spcBef>
                <a:spcPct val="50000"/>
              </a:spcBef>
              <a:defRPr/>
            </a:pPr>
            <a:r>
              <a:rPr lang="en-GB" sz="3600" b="1" dirty="0">
                <a:solidFill>
                  <a:schemeClr val="tx2"/>
                </a:solidFill>
                <a:latin typeface="Arial" charset="0"/>
              </a:rPr>
              <a:t>Origin of action potential </a:t>
            </a:r>
          </a:p>
        </p:txBody>
      </p:sp>
      <p:pic>
        <p:nvPicPr>
          <p:cNvPr id="3" name="Obrázek 2">
            <a:extLst>
              <a:ext uri="{FF2B5EF4-FFF2-40B4-BE49-F238E27FC236}">
                <a16:creationId xmlns:a16="http://schemas.microsoft.com/office/drawing/2014/main" id="{1A13AD49-BE5A-4CA9-BD17-8C966A743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589" y="1259869"/>
            <a:ext cx="6521063" cy="4920593"/>
          </a:xfrm>
          <a:prstGeom prst="rect">
            <a:avLst/>
          </a:prstGeom>
        </p:spPr>
      </p:pic>
    </p:spTree>
    <p:extLst>
      <p:ext uri="{BB962C8B-B14F-4D97-AF65-F5344CB8AC3E}">
        <p14:creationId xmlns:p14="http://schemas.microsoft.com/office/powerpoint/2010/main" val="1658265726"/>
      </p:ext>
    </p:extLst>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1112">
            <a:extLst>
              <a:ext uri="{FF2B5EF4-FFF2-40B4-BE49-F238E27FC236}">
                <a16:creationId xmlns:a16="http://schemas.microsoft.com/office/drawing/2014/main" id="{BA1D9BD0-C7F3-4014-86D7-3E457D3EF3E1}"/>
              </a:ext>
            </a:extLst>
          </p:cNvPr>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1524000" y="171608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Line 3">
            <a:extLst>
              <a:ext uri="{FF2B5EF4-FFF2-40B4-BE49-F238E27FC236}">
                <a16:creationId xmlns:a16="http://schemas.microsoft.com/office/drawing/2014/main" id="{2E5C09FB-3CDD-4B8A-B4C7-1B0331987DAB}"/>
              </a:ext>
            </a:extLst>
          </p:cNvPr>
          <p:cNvSpPr>
            <a:spLocks noChangeShapeType="1"/>
          </p:cNvSpPr>
          <p:nvPr/>
        </p:nvSpPr>
        <p:spPr bwMode="auto">
          <a:xfrm flipV="1">
            <a:off x="8089900" y="2590800"/>
            <a:ext cx="0" cy="2667000"/>
          </a:xfrm>
          <a:prstGeom prst="line">
            <a:avLst/>
          </a:prstGeom>
          <a:noFill/>
          <a:ln w="50800">
            <a:solidFill>
              <a:srgbClr val="0000CC"/>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cs-CZ" sz="1400"/>
          </a:p>
        </p:txBody>
      </p:sp>
      <p:sp>
        <p:nvSpPr>
          <p:cNvPr id="67588" name="Line 4">
            <a:extLst>
              <a:ext uri="{FF2B5EF4-FFF2-40B4-BE49-F238E27FC236}">
                <a16:creationId xmlns:a16="http://schemas.microsoft.com/office/drawing/2014/main" id="{0E12E4C8-F0C1-4A1A-B309-FF98E11E0391}"/>
              </a:ext>
            </a:extLst>
          </p:cNvPr>
          <p:cNvSpPr>
            <a:spLocks noChangeShapeType="1"/>
          </p:cNvSpPr>
          <p:nvPr/>
        </p:nvSpPr>
        <p:spPr bwMode="auto">
          <a:xfrm flipV="1">
            <a:off x="8496300" y="2603500"/>
            <a:ext cx="0" cy="2667000"/>
          </a:xfrm>
          <a:prstGeom prst="line">
            <a:avLst/>
          </a:prstGeom>
          <a:noFill/>
          <a:ln w="50800">
            <a:solidFill>
              <a:srgbClr val="333399"/>
            </a:solidFill>
            <a:round/>
            <a:headEnd type="triangle" w="med" len="med"/>
            <a:tailEnd type="none" w="med" len="lg"/>
          </a:ln>
          <a:extLst>
            <a:ext uri="{909E8E84-426E-40DD-AFC4-6F175D3DCCD1}">
              <a14:hiddenFill xmlns:a14="http://schemas.microsoft.com/office/drawing/2010/main">
                <a:noFill/>
              </a14:hiddenFill>
            </a:ext>
          </a:extLst>
        </p:spPr>
        <p:txBody>
          <a:bodyPr wrap="none" anchor="ctr"/>
          <a:lstStyle/>
          <a:p>
            <a:endParaRPr lang="cs-CZ" sz="1400"/>
          </a:p>
        </p:txBody>
      </p:sp>
      <p:sp>
        <p:nvSpPr>
          <p:cNvPr id="67589" name="Line 5">
            <a:extLst>
              <a:ext uri="{FF2B5EF4-FFF2-40B4-BE49-F238E27FC236}">
                <a16:creationId xmlns:a16="http://schemas.microsoft.com/office/drawing/2014/main" id="{ABED205B-A93F-423C-B6AB-2252E25CCED0}"/>
              </a:ext>
            </a:extLst>
          </p:cNvPr>
          <p:cNvSpPr>
            <a:spLocks noChangeShapeType="1"/>
          </p:cNvSpPr>
          <p:nvPr/>
        </p:nvSpPr>
        <p:spPr bwMode="auto">
          <a:xfrm flipH="1" flipV="1">
            <a:off x="7861300" y="2603500"/>
            <a:ext cx="838200" cy="1270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67590" name="AutoShape 17">
            <a:extLst>
              <a:ext uri="{FF2B5EF4-FFF2-40B4-BE49-F238E27FC236}">
                <a16:creationId xmlns:a16="http://schemas.microsoft.com/office/drawing/2014/main" id="{CBA69835-31E6-4EA8-B459-0AB4176AE047}"/>
              </a:ext>
            </a:extLst>
          </p:cNvPr>
          <p:cNvSpPr>
            <a:spLocks/>
          </p:cNvSpPr>
          <p:nvPr/>
        </p:nvSpPr>
        <p:spPr bwMode="auto">
          <a:xfrm>
            <a:off x="3784600" y="2590800"/>
            <a:ext cx="304800" cy="927100"/>
          </a:xfrm>
          <a:prstGeom prst="leftBrace">
            <a:avLst>
              <a:gd name="adj1" fmla="val 25347"/>
              <a:gd name="adj2" fmla="val 50000"/>
            </a:avLst>
          </a:prstGeom>
          <a:noFill/>
          <a:ln w="57150">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400">
              <a:solidFill>
                <a:srgbClr val="FF0066"/>
              </a:solidFill>
              <a:latin typeface="Times New Roman" panose="02020603050405020304" pitchFamily="18" charset="0"/>
            </a:endParaRPr>
          </a:p>
        </p:txBody>
      </p:sp>
      <p:sp>
        <p:nvSpPr>
          <p:cNvPr id="67591" name="AutoShape 18">
            <a:extLst>
              <a:ext uri="{FF2B5EF4-FFF2-40B4-BE49-F238E27FC236}">
                <a16:creationId xmlns:a16="http://schemas.microsoft.com/office/drawing/2014/main" id="{7D6D2E99-124D-4B11-AB89-3EBD00A8C29B}"/>
              </a:ext>
            </a:extLst>
          </p:cNvPr>
          <p:cNvSpPr>
            <a:spLocks/>
          </p:cNvSpPr>
          <p:nvPr/>
        </p:nvSpPr>
        <p:spPr bwMode="auto">
          <a:xfrm rot="10786988">
            <a:off x="4646613" y="2589214"/>
            <a:ext cx="152400" cy="2287587"/>
          </a:xfrm>
          <a:prstGeom prst="leftBrace">
            <a:avLst>
              <a:gd name="adj1" fmla="val 125087"/>
              <a:gd name="adj2" fmla="val 50000"/>
            </a:avLst>
          </a:prstGeom>
          <a:noFill/>
          <a:ln w="57150">
            <a:solidFill>
              <a:srgbClr val="CC66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400">
              <a:solidFill>
                <a:srgbClr val="663300"/>
              </a:solidFill>
              <a:latin typeface="Times New Roman" panose="02020603050405020304" pitchFamily="18" charset="0"/>
            </a:endParaRPr>
          </a:p>
        </p:txBody>
      </p:sp>
      <p:graphicFrame>
        <p:nvGraphicFramePr>
          <p:cNvPr id="276514" name="Object 34">
            <a:extLst>
              <a:ext uri="{FF2B5EF4-FFF2-40B4-BE49-F238E27FC236}">
                <a16:creationId xmlns:a16="http://schemas.microsoft.com/office/drawing/2014/main" id="{624C5BC6-6036-4C4E-BC9A-F8F7542346BB}"/>
              </a:ext>
            </a:extLst>
          </p:cNvPr>
          <p:cNvGraphicFramePr>
            <a:graphicFrameLocks noGrp="1" noChangeAspect="1"/>
          </p:cNvGraphicFramePr>
          <p:nvPr>
            <p:ph sz="half" idx="2"/>
          </p:nvPr>
        </p:nvGraphicFramePr>
        <p:xfrm>
          <a:off x="3000376" y="3573463"/>
          <a:ext cx="3382963" cy="1992312"/>
        </p:xfrm>
        <a:graphic>
          <a:graphicData uri="http://schemas.openxmlformats.org/presentationml/2006/ole">
            <mc:AlternateContent xmlns:mc="http://schemas.openxmlformats.org/markup-compatibility/2006">
              <mc:Choice xmlns:v="urn:schemas-microsoft-com:vml" Requires="v">
                <p:oleObj name="Rastrový obrázek" r:id="rId4" imgW="6380952" imgH="4105848" progId="Paint.Picture">
                  <p:embed/>
                </p:oleObj>
              </mc:Choice>
              <mc:Fallback>
                <p:oleObj name="Rastrový obrázek" r:id="rId4" imgW="6380952" imgH="4105848" progId="Paint.Picture">
                  <p:embed/>
                  <p:pic>
                    <p:nvPicPr>
                      <p:cNvPr id="276514" name="Object 34">
                        <a:extLst>
                          <a:ext uri="{FF2B5EF4-FFF2-40B4-BE49-F238E27FC236}">
                            <a16:creationId xmlns:a16="http://schemas.microsoft.com/office/drawing/2014/main" id="{624C5BC6-6036-4C4E-BC9A-F8F7542346BB}"/>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00376" y="3573463"/>
                        <a:ext cx="3382963" cy="1992312"/>
                      </a:xfrm>
                      <a:prstGeom prst="rect">
                        <a:avLst/>
                      </a:prstGeom>
                      <a:noFill/>
                      <a:ln w="9525" cap="flat" cmpd="sng" algn="ctr">
                        <a:solidFill>
                          <a:schemeClr val="bg1"/>
                        </a:solidFill>
                        <a:prstDash val="solid"/>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4" name="Text Box 49">
            <a:extLst>
              <a:ext uri="{FF2B5EF4-FFF2-40B4-BE49-F238E27FC236}">
                <a16:creationId xmlns:a16="http://schemas.microsoft.com/office/drawing/2014/main" id="{37091BF0-DA01-4AF0-B120-DF9526DA8592}"/>
              </a:ext>
            </a:extLst>
          </p:cNvPr>
          <p:cNvSpPr txBox="1">
            <a:spLocks noChangeArrowheads="1"/>
          </p:cNvSpPr>
          <p:nvPr/>
        </p:nvSpPr>
        <p:spPr bwMode="auto">
          <a:xfrm>
            <a:off x="3863975" y="5373688"/>
            <a:ext cx="184150" cy="2143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800"/>
          </a:p>
        </p:txBody>
      </p:sp>
      <p:sp>
        <p:nvSpPr>
          <p:cNvPr id="5" name="TextovéPole 4">
            <a:extLst>
              <a:ext uri="{FF2B5EF4-FFF2-40B4-BE49-F238E27FC236}">
                <a16:creationId xmlns:a16="http://schemas.microsoft.com/office/drawing/2014/main" id="{42CB543C-A33B-4530-9E0C-67CE3D6C6783}"/>
              </a:ext>
            </a:extLst>
          </p:cNvPr>
          <p:cNvSpPr txBox="1"/>
          <p:nvPr/>
        </p:nvSpPr>
        <p:spPr>
          <a:xfrm>
            <a:off x="1079653" y="231355"/>
            <a:ext cx="7766892" cy="646331"/>
          </a:xfrm>
          <a:prstGeom prst="rect">
            <a:avLst/>
          </a:prstGeom>
          <a:noFill/>
        </p:spPr>
        <p:txBody>
          <a:bodyPr wrap="square" rtlCol="0">
            <a:spAutoFit/>
          </a:bodyPr>
          <a:lstStyle/>
          <a:p>
            <a:pPr algn="l"/>
            <a:r>
              <a:rPr lang="cs-CZ" sz="3600" b="1" dirty="0" err="1">
                <a:solidFill>
                  <a:srgbClr val="0000DC"/>
                </a:solidFill>
                <a:latin typeface="+mn-lt"/>
              </a:rPr>
              <a:t>Description</a:t>
            </a:r>
            <a:r>
              <a:rPr lang="cs-CZ" sz="3600" b="1" dirty="0">
                <a:solidFill>
                  <a:srgbClr val="0000DC"/>
                </a:solidFill>
                <a:latin typeface="+mn-lt"/>
              </a:rPr>
              <a:t> of </a:t>
            </a:r>
            <a:r>
              <a:rPr lang="cs-CZ" sz="3600" b="1" dirty="0" err="1">
                <a:solidFill>
                  <a:srgbClr val="0000DC"/>
                </a:solidFill>
                <a:latin typeface="+mn-lt"/>
              </a:rPr>
              <a:t>action</a:t>
            </a:r>
            <a:r>
              <a:rPr lang="cs-CZ" sz="3600" b="1" dirty="0">
                <a:solidFill>
                  <a:srgbClr val="0000DC"/>
                </a:solidFill>
                <a:latin typeface="+mn-lt"/>
              </a:rPr>
              <a:t> </a:t>
            </a:r>
            <a:r>
              <a:rPr lang="cs-CZ" sz="3600" b="1" dirty="0" err="1">
                <a:solidFill>
                  <a:srgbClr val="0000DC"/>
                </a:solidFill>
                <a:latin typeface="+mn-lt"/>
              </a:rPr>
              <a:t>potential</a:t>
            </a:r>
            <a:endParaRPr lang="en-GB" sz="3600" b="1" dirty="0" err="1">
              <a:solidFill>
                <a:srgbClr val="0000DC"/>
              </a:solidFill>
              <a:latin typeface="+mn-lt"/>
            </a:endParaRPr>
          </a:p>
        </p:txBody>
      </p:sp>
    </p:spTree>
    <p:extLst>
      <p:ext uri="{BB962C8B-B14F-4D97-AF65-F5344CB8AC3E}">
        <p14:creationId xmlns:p14="http://schemas.microsoft.com/office/powerpoint/2010/main" val="1005196745"/>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1114">
            <a:extLst>
              <a:ext uri="{FF2B5EF4-FFF2-40B4-BE49-F238E27FC236}">
                <a16:creationId xmlns:a16="http://schemas.microsoft.com/office/drawing/2014/main" id="{B8E8C6B0-ACD7-4A2E-A116-BE49F3B7BA80}"/>
              </a:ext>
            </a:extLst>
          </p:cNvPr>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bwMode="auto">
          <a:xfrm>
            <a:off x="2566988" y="1447800"/>
            <a:ext cx="7262812" cy="4743450"/>
          </a:xfrm>
          <a:prstGeom prst="rect">
            <a:avLst/>
          </a:prstGeom>
          <a:gradFill rotWithShape="0">
            <a:gsLst>
              <a:gs pos="0">
                <a:srgbClr val="99FFCC"/>
              </a:gs>
              <a:gs pos="50000">
                <a:srgbClr val="C8FFE4"/>
              </a:gs>
              <a:gs pos="100000">
                <a:srgbClr val="99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F739A3FD-4AE6-4838-A539-AEC1187A75BE}"/>
              </a:ext>
            </a:extLst>
          </p:cNvPr>
          <p:cNvSpPr txBox="1"/>
          <p:nvPr/>
        </p:nvSpPr>
        <p:spPr>
          <a:xfrm>
            <a:off x="1211856" y="275421"/>
            <a:ext cx="4781320" cy="646331"/>
          </a:xfrm>
          <a:prstGeom prst="rect">
            <a:avLst/>
          </a:prstGeom>
          <a:noFill/>
        </p:spPr>
        <p:txBody>
          <a:bodyPr wrap="square" rtlCol="0">
            <a:spAutoFit/>
          </a:bodyPr>
          <a:lstStyle/>
          <a:p>
            <a:pPr algn="l"/>
            <a:r>
              <a:rPr lang="en-GB" sz="3600" b="1" dirty="0">
                <a:solidFill>
                  <a:srgbClr val="0000DC"/>
                </a:solidFill>
                <a:latin typeface="+mn-lt"/>
              </a:rPr>
              <a:t>Refractory period</a:t>
            </a:r>
          </a:p>
        </p:txBody>
      </p:sp>
    </p:spTree>
    <p:extLst>
      <p:ext uri="{BB962C8B-B14F-4D97-AF65-F5344CB8AC3E}">
        <p14:creationId xmlns:p14="http://schemas.microsoft.com/office/powerpoint/2010/main" val="1002787950"/>
      </p:ext>
    </p:extLst>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BE3DD65-CCBD-4456-A065-091D00A6BE83}"/>
              </a:ext>
            </a:extLst>
          </p:cNvPr>
          <p:cNvSpPr>
            <a:spLocks noGrp="1" noChangeArrowheads="1"/>
          </p:cNvSpPr>
          <p:nvPr>
            <p:ph type="title"/>
          </p:nvPr>
        </p:nvSpPr>
        <p:spPr>
          <a:xfrm>
            <a:off x="1981200" y="274639"/>
            <a:ext cx="8229600" cy="561975"/>
          </a:xfrm>
        </p:spPr>
        <p:txBody>
          <a:bodyPr/>
          <a:lstStyle/>
          <a:p>
            <a:pPr eaLnBrk="1" hangingPunct="1"/>
            <a:r>
              <a:rPr lang="en-GB" altLang="cs-CZ" sz="4000" b="1" dirty="0">
                <a:solidFill>
                  <a:srgbClr val="0000DC"/>
                </a:solidFill>
              </a:rPr>
              <a:t>Action potential</a:t>
            </a:r>
          </a:p>
        </p:txBody>
      </p:sp>
      <p:sp>
        <p:nvSpPr>
          <p:cNvPr id="71683" name="Rectangle 3">
            <a:extLst>
              <a:ext uri="{FF2B5EF4-FFF2-40B4-BE49-F238E27FC236}">
                <a16:creationId xmlns:a16="http://schemas.microsoft.com/office/drawing/2014/main" id="{9B2E3565-2A4F-43DC-8FEC-6B5CBE503696}"/>
              </a:ext>
            </a:extLst>
          </p:cNvPr>
          <p:cNvSpPr>
            <a:spLocks noGrp="1" noChangeArrowheads="1"/>
          </p:cNvSpPr>
          <p:nvPr>
            <p:ph type="body" idx="1"/>
          </p:nvPr>
        </p:nvSpPr>
        <p:spPr>
          <a:xfrm>
            <a:off x="1774826" y="1341439"/>
            <a:ext cx="8785225" cy="5183187"/>
          </a:xfrm>
        </p:spPr>
        <p:txBody>
          <a:bodyPr/>
          <a:lstStyle/>
          <a:p>
            <a:pPr eaLnBrk="1" hangingPunct="1">
              <a:lnSpc>
                <a:spcPct val="100000"/>
              </a:lnSpc>
            </a:pPr>
            <a:r>
              <a:rPr lang="en-GB" altLang="cs-CZ" dirty="0"/>
              <a:t>Changes in the distribution of ions caused by action potential are balanced </a:t>
            </a:r>
            <a:r>
              <a:rPr lang="cs-CZ" altLang="cs-CZ" dirty="0" err="1"/>
              <a:t>with</a:t>
            </a:r>
            <a:r>
              <a:rPr lang="en-GB" altLang="cs-CZ" dirty="0"/>
              <a:t> activity of ion pumps (active transport).</a:t>
            </a:r>
          </a:p>
          <a:p>
            <a:pPr eaLnBrk="1" hangingPunct="1">
              <a:lnSpc>
                <a:spcPct val="100000"/>
              </a:lnSpc>
            </a:pPr>
            <a:r>
              <a:rPr lang="en-GB" altLang="cs-CZ" dirty="0"/>
              <a:t>The action potential belongs among phenomena denoted as „all or nothing“</a:t>
            </a:r>
            <a:r>
              <a:rPr lang="cs-CZ" altLang="cs-CZ" dirty="0"/>
              <a:t> response</a:t>
            </a:r>
            <a:r>
              <a:rPr lang="en-GB" altLang="cs-CZ" dirty="0"/>
              <a:t>. Such </a:t>
            </a:r>
            <a:r>
              <a:rPr lang="cs-CZ" altLang="cs-CZ" dirty="0"/>
              <a:t>response</a:t>
            </a:r>
            <a:r>
              <a:rPr lang="en-GB" altLang="cs-CZ" dirty="0"/>
              <a:t> is always of the same size. Increasing intensity of the over-threshold stimulus thus manifests itself not as increased intensity of the action potential but as an increase in action potential </a:t>
            </a:r>
            <a:r>
              <a:rPr lang="en-GB" altLang="cs-CZ" b="1" dirty="0"/>
              <a:t>frequency (rate).</a:t>
            </a:r>
            <a:r>
              <a:rPr lang="cs-CZ" altLang="cs-CZ" b="1" dirty="0"/>
              <a:t>  </a:t>
            </a:r>
          </a:p>
        </p:txBody>
      </p:sp>
    </p:spTree>
    <p:extLst>
      <p:ext uri="{BB962C8B-B14F-4D97-AF65-F5344CB8AC3E}">
        <p14:creationId xmlns:p14="http://schemas.microsoft.com/office/powerpoint/2010/main" val="3064441424"/>
      </p:ext>
    </p:extLst>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1111">
            <a:extLst>
              <a:ext uri="{FF2B5EF4-FFF2-40B4-BE49-F238E27FC236}">
                <a16:creationId xmlns:a16="http://schemas.microsoft.com/office/drawing/2014/main" id="{E9442938-7BA3-43E5-B943-7F18AD68BA83}"/>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9596"/>
          <a:stretch>
            <a:fillRect/>
          </a:stretch>
        </p:blipFill>
        <p:spPr bwMode="auto">
          <a:xfrm>
            <a:off x="1740665" y="2133601"/>
            <a:ext cx="7955785" cy="312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7">
            <a:extLst>
              <a:ext uri="{FF2B5EF4-FFF2-40B4-BE49-F238E27FC236}">
                <a16:creationId xmlns:a16="http://schemas.microsoft.com/office/drawing/2014/main" id="{D3A25732-4778-4ED1-9580-E96952881CDA}"/>
              </a:ext>
            </a:extLst>
          </p:cNvPr>
          <p:cNvSpPr txBox="1">
            <a:spLocks noChangeArrowheads="1"/>
          </p:cNvSpPr>
          <p:nvPr/>
        </p:nvSpPr>
        <p:spPr bwMode="auto">
          <a:xfrm>
            <a:off x="1344058" y="5734050"/>
            <a:ext cx="84968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b="1" dirty="0"/>
              <a:t>AP propagation is unidirectional because the opposite side of the membrane is in the refractory period.</a:t>
            </a:r>
            <a:endParaRPr lang="en-GB" altLang="cs-CZ" sz="2000" dirty="0"/>
          </a:p>
        </p:txBody>
      </p:sp>
      <p:sp>
        <p:nvSpPr>
          <p:cNvPr id="5" name="TextovéPole 4">
            <a:extLst>
              <a:ext uri="{FF2B5EF4-FFF2-40B4-BE49-F238E27FC236}">
                <a16:creationId xmlns:a16="http://schemas.microsoft.com/office/drawing/2014/main" id="{DE1C4F61-3FC8-4398-B727-C5CD36EF8C28}"/>
              </a:ext>
            </a:extLst>
          </p:cNvPr>
          <p:cNvSpPr txBox="1"/>
          <p:nvPr/>
        </p:nvSpPr>
        <p:spPr>
          <a:xfrm>
            <a:off x="594912" y="330506"/>
            <a:ext cx="10587209" cy="1200329"/>
          </a:xfrm>
          <a:prstGeom prst="rect">
            <a:avLst/>
          </a:prstGeom>
          <a:noFill/>
        </p:spPr>
        <p:txBody>
          <a:bodyPr wrap="square" rtlCol="0">
            <a:spAutoFit/>
          </a:bodyPr>
          <a:lstStyle/>
          <a:p>
            <a:pPr algn="l"/>
            <a:r>
              <a:rPr lang="en-GB" sz="3600" b="1" dirty="0">
                <a:solidFill>
                  <a:srgbClr val="0000DC"/>
                </a:solidFill>
                <a:latin typeface="+mn-lt"/>
              </a:rPr>
              <a:t>Propagation of the action potential along the membrane</a:t>
            </a:r>
          </a:p>
        </p:txBody>
      </p:sp>
    </p:spTree>
    <p:extLst>
      <p:ext uri="{BB962C8B-B14F-4D97-AF65-F5344CB8AC3E}">
        <p14:creationId xmlns:p14="http://schemas.microsoft.com/office/powerpoint/2010/main" val="2483427114"/>
      </p:ext>
    </p:extLst>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A93F514-4B40-4848-8554-35E96C4BDEA9}"/>
              </a:ext>
            </a:extLst>
          </p:cNvPr>
          <p:cNvSpPr>
            <a:spLocks noGrp="1" noChangeArrowheads="1"/>
          </p:cNvSpPr>
          <p:nvPr>
            <p:ph type="title"/>
          </p:nvPr>
        </p:nvSpPr>
        <p:spPr>
          <a:xfrm>
            <a:off x="583894" y="356691"/>
            <a:ext cx="7326217" cy="1143000"/>
          </a:xfrm>
        </p:spPr>
        <p:txBody>
          <a:bodyPr/>
          <a:lstStyle/>
          <a:p>
            <a:r>
              <a:rPr lang="en-GB" sz="4000" b="1" dirty="0">
                <a:solidFill>
                  <a:srgbClr val="0000DC"/>
                </a:solidFill>
                <a:latin typeface="+mn-lt"/>
              </a:rPr>
              <a:t>Propagation of the action potential along the </a:t>
            </a:r>
            <a:r>
              <a:rPr lang="cs-CZ" sz="4000" b="1" dirty="0">
                <a:solidFill>
                  <a:srgbClr val="0000DC"/>
                </a:solidFill>
                <a:latin typeface="+mn-lt"/>
              </a:rPr>
              <a:t>neuron </a:t>
            </a:r>
            <a:r>
              <a:rPr lang="en-GB" sz="4000" b="1" dirty="0">
                <a:solidFill>
                  <a:srgbClr val="0000DC"/>
                </a:solidFill>
                <a:latin typeface="+mn-lt"/>
              </a:rPr>
              <a:t>membrane</a:t>
            </a:r>
            <a:r>
              <a:rPr lang="cs-CZ" sz="4000" b="1" dirty="0">
                <a:solidFill>
                  <a:srgbClr val="0000DC"/>
                </a:solidFill>
                <a:latin typeface="+mn-lt"/>
              </a:rPr>
              <a:t> (2)</a:t>
            </a:r>
            <a:br>
              <a:rPr lang="en-GB" sz="4000" b="1" dirty="0">
                <a:solidFill>
                  <a:srgbClr val="0000DC"/>
                </a:solidFill>
                <a:latin typeface="+mn-lt"/>
              </a:rPr>
            </a:br>
            <a:br>
              <a:rPr lang="cs-CZ" altLang="cs-CZ" sz="4000" b="1" dirty="0">
                <a:solidFill>
                  <a:srgbClr val="0000DC"/>
                </a:solidFill>
              </a:rPr>
            </a:br>
            <a:endParaRPr lang="cs-CZ" altLang="cs-CZ" sz="2000" b="1" dirty="0">
              <a:solidFill>
                <a:schemeClr val="tx1"/>
              </a:solidFill>
            </a:endParaRPr>
          </a:p>
        </p:txBody>
      </p:sp>
      <p:pic>
        <p:nvPicPr>
          <p:cNvPr id="67587" name="Obrázek 4">
            <a:extLst>
              <a:ext uri="{FF2B5EF4-FFF2-40B4-BE49-F238E27FC236}">
                <a16:creationId xmlns:a16="http://schemas.microsoft.com/office/drawing/2014/main" id="{5AFA89B7-69B5-42CA-8483-B14A0DD08E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83451"/>
            <a:ext cx="66246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ovéPole 5">
            <a:extLst>
              <a:ext uri="{FF2B5EF4-FFF2-40B4-BE49-F238E27FC236}">
                <a16:creationId xmlns:a16="http://schemas.microsoft.com/office/drawing/2014/main" id="{19527B7E-0BE1-4CC5-BF5F-12F1E61EED4E}"/>
              </a:ext>
            </a:extLst>
          </p:cNvPr>
          <p:cNvSpPr txBox="1">
            <a:spLocks noChangeArrowheads="1"/>
          </p:cNvSpPr>
          <p:nvPr/>
        </p:nvSpPr>
        <p:spPr bwMode="auto">
          <a:xfrm>
            <a:off x="3863975" y="4554539"/>
            <a:ext cx="74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400"/>
              <a:t>cytosol</a:t>
            </a:r>
          </a:p>
        </p:txBody>
      </p:sp>
      <p:pic>
        <p:nvPicPr>
          <p:cNvPr id="67589" name="Obrázek 2">
            <a:extLst>
              <a:ext uri="{FF2B5EF4-FFF2-40B4-BE49-F238E27FC236}">
                <a16:creationId xmlns:a16="http://schemas.microsoft.com/office/drawing/2014/main" id="{8E193D7C-67A4-4678-9A4F-5D03CFD72270}"/>
              </a:ext>
            </a:extLst>
          </p:cNvPr>
          <p:cNvPicPr>
            <a:picLocks noChangeAspect="1"/>
          </p:cNvPicPr>
          <p:nvPr/>
        </p:nvPicPr>
        <p:blipFill>
          <a:blip r:embed="rId4">
            <a:extLst>
              <a:ext uri="{28A0092B-C50C-407E-A947-70E740481C1C}">
                <a14:useLocalDpi xmlns:a14="http://schemas.microsoft.com/office/drawing/2010/main" val="0"/>
              </a:ext>
            </a:extLst>
          </a:blip>
          <a:srcRect l="3387" r="3456"/>
          <a:stretch>
            <a:fillRect/>
          </a:stretch>
        </p:blipFill>
        <p:spPr bwMode="auto">
          <a:xfrm>
            <a:off x="7975680" y="285142"/>
            <a:ext cx="39592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EF49C8AB-8948-4DF2-9874-CE84A1C08A26}"/>
              </a:ext>
            </a:extLst>
          </p:cNvPr>
          <p:cNvSpPr txBox="1"/>
          <p:nvPr/>
        </p:nvSpPr>
        <p:spPr>
          <a:xfrm>
            <a:off x="9144979" y="2966933"/>
            <a:ext cx="2749715" cy="1477328"/>
          </a:xfrm>
          <a:prstGeom prst="rect">
            <a:avLst/>
          </a:prstGeom>
          <a:noFill/>
        </p:spPr>
        <p:txBody>
          <a:bodyPr wrap="square" rtlCol="0">
            <a:spAutoFit/>
          </a:bodyPr>
          <a:lstStyle/>
          <a:p>
            <a:r>
              <a:rPr lang="en-GB" sz="1800" dirty="0"/>
              <a:t>E – means voltage here, potential</a:t>
            </a:r>
          </a:p>
          <a:p>
            <a:r>
              <a:rPr lang="en-GB" sz="1800" dirty="0"/>
              <a:t>g = electric conductivity, it can be distinguished for individual ions</a:t>
            </a:r>
          </a:p>
        </p:txBody>
      </p:sp>
      <p:sp>
        <p:nvSpPr>
          <p:cNvPr id="4" name="TextovéPole 3">
            <a:extLst>
              <a:ext uri="{FF2B5EF4-FFF2-40B4-BE49-F238E27FC236}">
                <a16:creationId xmlns:a16="http://schemas.microsoft.com/office/drawing/2014/main" id="{C9E3B5F3-138A-4CE4-A953-50E254E7D48A}"/>
              </a:ext>
            </a:extLst>
          </p:cNvPr>
          <p:cNvSpPr txBox="1"/>
          <p:nvPr/>
        </p:nvSpPr>
        <p:spPr>
          <a:xfrm>
            <a:off x="9955292" y="2525918"/>
            <a:ext cx="504056" cy="276999"/>
          </a:xfrm>
          <a:prstGeom prst="rect">
            <a:avLst/>
          </a:prstGeom>
          <a:solidFill>
            <a:schemeClr val="bg1"/>
          </a:solidFill>
        </p:spPr>
        <p:txBody>
          <a:bodyPr wrap="square" rtlCol="0">
            <a:spAutoFit/>
          </a:bodyPr>
          <a:lstStyle/>
          <a:p>
            <a:r>
              <a:rPr lang="cs-CZ" sz="1200" dirty="0">
                <a:solidFill>
                  <a:schemeClr val="tx1"/>
                </a:solidFill>
              </a:rPr>
              <a:t>(</a:t>
            </a:r>
            <a:r>
              <a:rPr lang="cs-CZ" sz="1200" dirty="0" err="1">
                <a:solidFill>
                  <a:schemeClr val="tx1"/>
                </a:solidFill>
              </a:rPr>
              <a:t>ms</a:t>
            </a:r>
            <a:r>
              <a:rPr lang="cs-CZ" sz="1200" dirty="0">
                <a:solidFill>
                  <a:schemeClr val="tx1"/>
                </a:solidFill>
              </a:rPr>
              <a:t>)</a:t>
            </a:r>
            <a:endParaRPr lang="en-GB" sz="1200" dirty="0">
              <a:solidFill>
                <a:schemeClr val="tx1"/>
              </a:solidFill>
            </a:endParaRPr>
          </a:p>
        </p:txBody>
      </p:sp>
    </p:spTree>
    <p:extLst>
      <p:ext uri="{BB962C8B-B14F-4D97-AF65-F5344CB8AC3E}">
        <p14:creationId xmlns:p14="http://schemas.microsoft.com/office/powerpoint/2010/main" val="4200120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a:extLst>
              <a:ext uri="{FF2B5EF4-FFF2-40B4-BE49-F238E27FC236}">
                <a16:creationId xmlns:a16="http://schemas.microsoft.com/office/drawing/2014/main" id="{52A83027-1994-47EC-A0C9-ADBBEA285F73}"/>
              </a:ext>
            </a:extLst>
          </p:cNvPr>
          <p:cNvSpPr>
            <a:spLocks noGrp="1" noChangeArrowheads="1"/>
          </p:cNvSpPr>
          <p:nvPr>
            <p:ph type="title"/>
          </p:nvPr>
        </p:nvSpPr>
        <p:spPr/>
        <p:txBody>
          <a:bodyPr/>
          <a:lstStyle/>
          <a:p>
            <a:pPr eaLnBrk="1" hangingPunct="1"/>
            <a:r>
              <a:rPr lang="en-GB" altLang="cs-CZ" sz="3600" b="1" dirty="0">
                <a:solidFill>
                  <a:srgbClr val="0000DC"/>
                </a:solidFill>
              </a:rPr>
              <a:t>Propagation of AP and local currents</a:t>
            </a:r>
          </a:p>
        </p:txBody>
      </p:sp>
      <p:pic>
        <p:nvPicPr>
          <p:cNvPr id="75779" name="Picture 11" descr="OBR59">
            <a:extLst>
              <a:ext uri="{FF2B5EF4-FFF2-40B4-BE49-F238E27FC236}">
                <a16:creationId xmlns:a16="http://schemas.microsoft.com/office/drawing/2014/main" id="{CA0EF21E-1D84-4993-AAC8-AE3D41A3F7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95672" y="1412751"/>
            <a:ext cx="6704012" cy="4379912"/>
          </a:xfrm>
          <a:noFill/>
        </p:spPr>
      </p:pic>
      <p:sp>
        <p:nvSpPr>
          <p:cNvPr id="75780" name="Text Box 12">
            <a:extLst>
              <a:ext uri="{FF2B5EF4-FFF2-40B4-BE49-F238E27FC236}">
                <a16:creationId xmlns:a16="http://schemas.microsoft.com/office/drawing/2014/main" id="{988D7D99-6966-4D0F-9F53-EB0DEDBD3E40}"/>
              </a:ext>
            </a:extLst>
          </p:cNvPr>
          <p:cNvSpPr txBox="1">
            <a:spLocks noChangeArrowheads="1"/>
          </p:cNvSpPr>
          <p:nvPr/>
        </p:nvSpPr>
        <p:spPr bwMode="auto">
          <a:xfrm>
            <a:off x="2690814" y="5727701"/>
            <a:ext cx="6645275"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2000"/>
          </a:p>
        </p:txBody>
      </p:sp>
      <p:sp>
        <p:nvSpPr>
          <p:cNvPr id="75781" name="Text Box 13">
            <a:extLst>
              <a:ext uri="{FF2B5EF4-FFF2-40B4-BE49-F238E27FC236}">
                <a16:creationId xmlns:a16="http://schemas.microsoft.com/office/drawing/2014/main" id="{38AE7FC8-7ABC-44A3-A24B-44EDC270C680}"/>
              </a:ext>
            </a:extLst>
          </p:cNvPr>
          <p:cNvSpPr txBox="1">
            <a:spLocks noChangeArrowheads="1"/>
          </p:cNvSpPr>
          <p:nvPr/>
        </p:nvSpPr>
        <p:spPr bwMode="auto">
          <a:xfrm>
            <a:off x="2640013" y="5876926"/>
            <a:ext cx="6716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2000">
                <a:solidFill>
                  <a:schemeClr val="bg1"/>
                </a:solidFill>
              </a:rPr>
              <a:t>AP propagates along the membrane as a wave of negativity by means of local currents</a:t>
            </a:r>
          </a:p>
        </p:txBody>
      </p:sp>
      <p:sp>
        <p:nvSpPr>
          <p:cNvPr id="75782" name="Text Box 14">
            <a:extLst>
              <a:ext uri="{FF2B5EF4-FFF2-40B4-BE49-F238E27FC236}">
                <a16:creationId xmlns:a16="http://schemas.microsoft.com/office/drawing/2014/main" id="{2163D557-00BE-400A-ABD7-D40A1553A36C}"/>
              </a:ext>
            </a:extLst>
          </p:cNvPr>
          <p:cNvSpPr txBox="1">
            <a:spLocks noChangeArrowheads="1"/>
          </p:cNvSpPr>
          <p:nvPr/>
        </p:nvSpPr>
        <p:spPr bwMode="auto">
          <a:xfrm>
            <a:off x="7319964" y="2406869"/>
            <a:ext cx="667898" cy="380781"/>
          </a:xfrm>
          <a:prstGeom prst="rect">
            <a:avLst/>
          </a:prstGeom>
          <a:solidFill>
            <a:srgbClr val="FFFFFF"/>
          </a:solidFill>
          <a:ln w="9525" algn="ctr">
            <a:noFill/>
            <a:miter lim="800000"/>
            <a:headEnd/>
            <a:tailEnd/>
          </a:ln>
          <a:effec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cs-CZ" altLang="cs-CZ" sz="1800" b="1" dirty="0" err="1">
                <a:solidFill>
                  <a:schemeClr val="tx1"/>
                </a:solidFill>
              </a:rPr>
              <a:t>time</a:t>
            </a:r>
            <a:endParaRPr lang="cs-CZ" altLang="cs-CZ" sz="1800" b="1" dirty="0">
              <a:solidFill>
                <a:schemeClr val="tx1"/>
              </a:solidFill>
            </a:endParaRPr>
          </a:p>
        </p:txBody>
      </p:sp>
    </p:spTree>
    <p:extLst>
      <p:ext uri="{BB962C8B-B14F-4D97-AF65-F5344CB8AC3E}">
        <p14:creationId xmlns:p14="http://schemas.microsoft.com/office/powerpoint/2010/main" val="3232455763"/>
      </p:ext>
    </p:extLst>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1115">
            <a:extLst>
              <a:ext uri="{FF2B5EF4-FFF2-40B4-BE49-F238E27FC236}">
                <a16:creationId xmlns:a16="http://schemas.microsoft.com/office/drawing/2014/main" id="{92E85368-1285-400D-9B77-9C12D34A540F}"/>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177158" y="2640724"/>
            <a:ext cx="91440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11">
            <a:extLst>
              <a:ext uri="{FF2B5EF4-FFF2-40B4-BE49-F238E27FC236}">
                <a16:creationId xmlns:a16="http://schemas.microsoft.com/office/drawing/2014/main" id="{EC615C9A-98AC-4E6B-B24C-2325DD80AC62}"/>
              </a:ext>
            </a:extLst>
          </p:cNvPr>
          <p:cNvSpPr txBox="1">
            <a:spLocks noChangeArrowheads="1"/>
          </p:cNvSpPr>
          <p:nvPr/>
        </p:nvSpPr>
        <p:spPr bwMode="auto">
          <a:xfrm>
            <a:off x="4120658" y="1876206"/>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Saltatory conduction</a:t>
            </a:r>
          </a:p>
        </p:txBody>
      </p:sp>
      <p:sp>
        <p:nvSpPr>
          <p:cNvPr id="4" name="TextovéPole 3">
            <a:extLst>
              <a:ext uri="{FF2B5EF4-FFF2-40B4-BE49-F238E27FC236}">
                <a16:creationId xmlns:a16="http://schemas.microsoft.com/office/drawing/2014/main" id="{D8F46376-CD65-4B54-9592-DA835CA6EAEF}"/>
              </a:ext>
            </a:extLst>
          </p:cNvPr>
          <p:cNvSpPr txBox="1"/>
          <p:nvPr/>
        </p:nvSpPr>
        <p:spPr>
          <a:xfrm>
            <a:off x="588579" y="441434"/>
            <a:ext cx="9122980" cy="1200329"/>
          </a:xfrm>
          <a:prstGeom prst="rect">
            <a:avLst/>
          </a:prstGeom>
          <a:noFill/>
        </p:spPr>
        <p:txBody>
          <a:bodyPr wrap="square" rtlCol="0">
            <a:spAutoFit/>
          </a:bodyPr>
          <a:lstStyle/>
          <a:p>
            <a:pPr algn="l"/>
            <a:r>
              <a:rPr lang="en-GB" sz="3600" b="1" dirty="0">
                <a:solidFill>
                  <a:srgbClr val="0000DC"/>
                </a:solidFill>
                <a:latin typeface="+mn-lt"/>
              </a:rPr>
              <a:t>Conduction of action potential along the myelinated nerve fibre</a:t>
            </a:r>
          </a:p>
        </p:txBody>
      </p:sp>
    </p:spTree>
    <p:extLst>
      <p:ext uri="{BB962C8B-B14F-4D97-AF65-F5344CB8AC3E}">
        <p14:creationId xmlns:p14="http://schemas.microsoft.com/office/powerpoint/2010/main" val="2152249193"/>
      </p:ext>
    </p:extLst>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AEDB9A8-6F95-4EDD-963D-23140123A20A}"/>
              </a:ext>
            </a:extLst>
          </p:cNvPr>
          <p:cNvSpPr>
            <a:spLocks noGrp="1" noChangeArrowheads="1"/>
          </p:cNvSpPr>
          <p:nvPr>
            <p:ph type="title"/>
          </p:nvPr>
        </p:nvSpPr>
        <p:spPr>
          <a:xfrm>
            <a:off x="614897" y="299586"/>
            <a:ext cx="7740827" cy="451576"/>
          </a:xfrm>
        </p:spPr>
        <p:txBody>
          <a:bodyPr/>
          <a:lstStyle/>
          <a:p>
            <a:pPr eaLnBrk="1" hangingPunct="1"/>
            <a:r>
              <a:rPr lang="en-GB" altLang="cs-CZ" b="1" dirty="0">
                <a:solidFill>
                  <a:srgbClr val="0000DC"/>
                </a:solidFill>
              </a:rPr>
              <a:t>Examples of action potentials</a:t>
            </a:r>
          </a:p>
        </p:txBody>
      </p:sp>
      <p:pic>
        <p:nvPicPr>
          <p:cNvPr id="79875" name="Picture 4" descr="obr-1">
            <a:extLst>
              <a:ext uri="{FF2B5EF4-FFF2-40B4-BE49-F238E27FC236}">
                <a16:creationId xmlns:a16="http://schemas.microsoft.com/office/drawing/2014/main" id="{285744AD-ACE7-4D3D-A5D7-78513C7D72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67067" y="714502"/>
            <a:ext cx="4701899" cy="6143498"/>
          </a:xfrm>
          <a:noFill/>
        </p:spPr>
      </p:pic>
      <p:sp>
        <p:nvSpPr>
          <p:cNvPr id="5" name="TextovéPole 4">
            <a:extLst>
              <a:ext uri="{FF2B5EF4-FFF2-40B4-BE49-F238E27FC236}">
                <a16:creationId xmlns:a16="http://schemas.microsoft.com/office/drawing/2014/main" id="{E7DACD44-8CE3-4EBA-91D1-75EE4E7ABC09}"/>
              </a:ext>
            </a:extLst>
          </p:cNvPr>
          <p:cNvSpPr txBox="1"/>
          <p:nvPr/>
        </p:nvSpPr>
        <p:spPr>
          <a:xfrm>
            <a:off x="6957848" y="2501462"/>
            <a:ext cx="3615559" cy="1938992"/>
          </a:xfrm>
          <a:prstGeom prst="rect">
            <a:avLst/>
          </a:prstGeom>
          <a:noFill/>
        </p:spPr>
        <p:txBody>
          <a:bodyPr wrap="square" rtlCol="0">
            <a:spAutoFit/>
          </a:bodyPr>
          <a:lstStyle/>
          <a:p>
            <a:pPr algn="l"/>
            <a:r>
              <a:rPr lang="en-GB" dirty="0">
                <a:latin typeface="+mn-lt"/>
              </a:rPr>
              <a:t>A – nerve fibre</a:t>
            </a:r>
          </a:p>
          <a:p>
            <a:pPr algn="l"/>
            <a:r>
              <a:rPr lang="en-GB" dirty="0">
                <a:latin typeface="+mn-lt"/>
              </a:rPr>
              <a:t>B – muscle cell of heart ventricle</a:t>
            </a:r>
          </a:p>
          <a:p>
            <a:pPr algn="l"/>
            <a:r>
              <a:rPr lang="en-GB" dirty="0">
                <a:latin typeface="+mn-lt"/>
              </a:rPr>
              <a:t>C – cell of sinoatrial node</a:t>
            </a:r>
          </a:p>
          <a:p>
            <a:pPr algn="l"/>
            <a:r>
              <a:rPr lang="en-GB" dirty="0">
                <a:latin typeface="+mn-lt"/>
              </a:rPr>
              <a:t>D – smooth muscle cell </a:t>
            </a:r>
          </a:p>
        </p:txBody>
      </p:sp>
    </p:spTree>
    <p:extLst>
      <p:ext uri="{BB962C8B-B14F-4D97-AF65-F5344CB8AC3E}">
        <p14:creationId xmlns:p14="http://schemas.microsoft.com/office/powerpoint/2010/main" val="611985019"/>
      </p:ext>
    </p:extLst>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5">
            <a:extLst>
              <a:ext uri="{FF2B5EF4-FFF2-40B4-BE49-F238E27FC236}">
                <a16:creationId xmlns:a16="http://schemas.microsoft.com/office/drawing/2014/main" id="{0E25A7A9-7F71-402F-BA60-67CDE6CC34C7}"/>
              </a:ext>
            </a:extLst>
          </p:cNvPr>
          <p:cNvSpPr txBox="1">
            <a:spLocks noChangeArrowheads="1"/>
          </p:cNvSpPr>
          <p:nvPr/>
        </p:nvSpPr>
        <p:spPr bwMode="auto">
          <a:xfrm>
            <a:off x="3359150" y="2168526"/>
            <a:ext cx="5113338"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scene3d>
              <a:camera prst="orthographicFront"/>
              <a:lightRig rig="threePt" dir="t"/>
            </a:scene3d>
            <a:sp3d contourW="12700" prstMaterial="matte">
              <a:contourClr>
                <a:schemeClr val="bg1"/>
              </a:contourClr>
            </a:sp3d>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cs-CZ" altLang="cs-CZ" sz="8000" dirty="0">
                <a:solidFill>
                  <a:srgbClr val="0000DC"/>
                </a:solidFill>
                <a:effectLst/>
              </a:rPr>
              <a:t>Synapse</a:t>
            </a:r>
          </a:p>
        </p:txBody>
      </p:sp>
      <p:pic>
        <p:nvPicPr>
          <p:cNvPr id="3" name="Nahraný zvuk">
            <a:hlinkClick r:id="" action="ppaction://media"/>
            <a:extLst>
              <a:ext uri="{FF2B5EF4-FFF2-40B4-BE49-F238E27FC236}">
                <a16:creationId xmlns:a16="http://schemas.microsoft.com/office/drawing/2014/main" id="{0FFA4155-61A3-4DC6-A7FD-03DA51AA47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5412" y="361339"/>
            <a:ext cx="406400" cy="406400"/>
          </a:xfrm>
          <a:prstGeom prst="rect">
            <a:avLst/>
          </a:prstGeom>
        </p:spPr>
      </p:pic>
    </p:spTree>
    <p:extLst>
      <p:ext uri="{BB962C8B-B14F-4D97-AF65-F5344CB8AC3E}">
        <p14:creationId xmlns:p14="http://schemas.microsoft.com/office/powerpoint/2010/main" val="2729381915"/>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C21E7CA0-2212-4789-BD02-B92B1ABAD1FD}"/>
              </a:ext>
            </a:extLst>
          </p:cNvPr>
          <p:cNvSpPr>
            <a:spLocks noGrp="1" noChangeArrowheads="1"/>
          </p:cNvSpPr>
          <p:nvPr>
            <p:ph type="title"/>
          </p:nvPr>
        </p:nvSpPr>
        <p:spPr/>
        <p:txBody>
          <a:bodyPr/>
          <a:lstStyle/>
          <a:p>
            <a:pPr eaLnBrk="1" hangingPunct="1"/>
            <a:r>
              <a:rPr lang="en-GB" altLang="cs-CZ" sz="4000" dirty="0">
                <a:solidFill>
                  <a:srgbClr val="0000DC"/>
                </a:solidFill>
              </a:rPr>
              <a:t>Structure of the membrane</a:t>
            </a:r>
          </a:p>
        </p:txBody>
      </p:sp>
      <p:pic>
        <p:nvPicPr>
          <p:cNvPr id="10243" name="Picture 5" descr="obr-4copy">
            <a:extLst>
              <a:ext uri="{FF2B5EF4-FFF2-40B4-BE49-F238E27FC236}">
                <a16:creationId xmlns:a16="http://schemas.microsoft.com/office/drawing/2014/main" id="{142CB5E9-D4D3-4C4B-B9E5-07BD9FCCD72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824105" y="1392086"/>
            <a:ext cx="6647518" cy="5229051"/>
          </a:xfrm>
          <a:noFill/>
        </p:spPr>
      </p:pic>
      <p:sp>
        <p:nvSpPr>
          <p:cNvPr id="10244" name="Text Box 7">
            <a:extLst>
              <a:ext uri="{FF2B5EF4-FFF2-40B4-BE49-F238E27FC236}">
                <a16:creationId xmlns:a16="http://schemas.microsoft.com/office/drawing/2014/main" id="{7709537F-FC08-4341-9F4A-5AFCEE39702E}"/>
              </a:ext>
            </a:extLst>
          </p:cNvPr>
          <p:cNvSpPr txBox="1">
            <a:spLocks noChangeArrowheads="1"/>
          </p:cNvSpPr>
          <p:nvPr/>
        </p:nvSpPr>
        <p:spPr bwMode="auto">
          <a:xfrm>
            <a:off x="3216276" y="4941889"/>
            <a:ext cx="1800225" cy="581025"/>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en-GB" altLang="cs-CZ" sz="1600">
                <a:solidFill>
                  <a:schemeClr val="tx1"/>
                </a:solidFill>
              </a:rPr>
              <a:t>Phospholipid bilayer</a:t>
            </a:r>
          </a:p>
        </p:txBody>
      </p:sp>
      <p:sp>
        <p:nvSpPr>
          <p:cNvPr id="10245" name="Text Box 8">
            <a:extLst>
              <a:ext uri="{FF2B5EF4-FFF2-40B4-BE49-F238E27FC236}">
                <a16:creationId xmlns:a16="http://schemas.microsoft.com/office/drawing/2014/main" id="{587925AC-CDAF-47A3-A39A-72C2E4A397F1}"/>
              </a:ext>
            </a:extLst>
          </p:cNvPr>
          <p:cNvSpPr txBox="1">
            <a:spLocks noChangeArrowheads="1"/>
          </p:cNvSpPr>
          <p:nvPr/>
        </p:nvSpPr>
        <p:spPr bwMode="auto">
          <a:xfrm>
            <a:off x="5448301" y="5589588"/>
            <a:ext cx="2016125" cy="336550"/>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r>
              <a:rPr lang="en-GB" altLang="cs-CZ" sz="1600" dirty="0">
                <a:solidFill>
                  <a:schemeClr val="tx1"/>
                </a:solidFill>
              </a:rPr>
              <a:t>Integral proteins</a:t>
            </a:r>
          </a:p>
        </p:txBody>
      </p:sp>
    </p:spTree>
    <p:extLst>
      <p:ext uri="{BB962C8B-B14F-4D97-AF65-F5344CB8AC3E}">
        <p14:creationId xmlns:p14="http://schemas.microsoft.com/office/powerpoint/2010/main" val="3913738453"/>
      </p:ext>
    </p:extLst>
  </p:cSld>
  <p:clrMapOvr>
    <a:masterClrMapping/>
  </p:clrMapOvr>
  <p:transition spd="med">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4298BB1-8EB0-4385-8F15-6040B3A237ED}"/>
              </a:ext>
            </a:extLst>
          </p:cNvPr>
          <p:cNvSpPr>
            <a:spLocks noGrp="1" noChangeArrowheads="1"/>
          </p:cNvSpPr>
          <p:nvPr>
            <p:ph type="title"/>
          </p:nvPr>
        </p:nvSpPr>
        <p:spPr/>
        <p:txBody>
          <a:bodyPr/>
          <a:lstStyle/>
          <a:p>
            <a:pPr eaLnBrk="1" hangingPunct="1"/>
            <a:r>
              <a:rPr lang="en-GB" altLang="cs-CZ" sz="4000" b="1" dirty="0">
                <a:solidFill>
                  <a:srgbClr val="0000DC"/>
                </a:solidFill>
              </a:rPr>
              <a:t>Definition</a:t>
            </a:r>
          </a:p>
        </p:txBody>
      </p:sp>
      <p:sp>
        <p:nvSpPr>
          <p:cNvPr id="83971" name="Rectangle 3">
            <a:extLst>
              <a:ext uri="{FF2B5EF4-FFF2-40B4-BE49-F238E27FC236}">
                <a16:creationId xmlns:a16="http://schemas.microsoft.com/office/drawing/2014/main" id="{98451EB3-888E-4FF7-86E9-A6ED57BAAD11}"/>
              </a:ext>
            </a:extLst>
          </p:cNvPr>
          <p:cNvSpPr>
            <a:spLocks noGrp="1" noChangeArrowheads="1"/>
          </p:cNvSpPr>
          <p:nvPr>
            <p:ph type="body" idx="1"/>
          </p:nvPr>
        </p:nvSpPr>
        <p:spPr>
          <a:xfrm>
            <a:off x="966952" y="1768366"/>
            <a:ext cx="9659007" cy="4525963"/>
          </a:xfrm>
        </p:spPr>
        <p:txBody>
          <a:bodyPr/>
          <a:lstStyle/>
          <a:p>
            <a:pPr eaLnBrk="1" hangingPunct="1">
              <a:lnSpc>
                <a:spcPct val="100000"/>
              </a:lnSpc>
            </a:pPr>
            <a:r>
              <a:rPr lang="en-GB" altLang="cs-CZ" sz="2800" b="1" dirty="0"/>
              <a:t>Synapse</a:t>
            </a:r>
            <a:r>
              <a:rPr lang="en-GB" altLang="cs-CZ" sz="2800" dirty="0"/>
              <a:t> is a specific connection between two neurons or between neurons another target cells (e.g. muscle cells), which makes possible transfer of action potentials.</a:t>
            </a:r>
          </a:p>
          <a:p>
            <a:pPr eaLnBrk="1" hangingPunct="1">
              <a:lnSpc>
                <a:spcPct val="100000"/>
              </a:lnSpc>
              <a:buFontTx/>
              <a:buNone/>
            </a:pPr>
            <a:r>
              <a:rPr lang="en-GB" altLang="cs-CZ" sz="2800" dirty="0"/>
              <a:t>    </a:t>
            </a:r>
            <a:endParaRPr lang="cs-CZ" altLang="cs-CZ" sz="2800" dirty="0"/>
          </a:p>
          <a:p>
            <a:pPr eaLnBrk="1" hangingPunct="1">
              <a:lnSpc>
                <a:spcPct val="100000"/>
              </a:lnSpc>
              <a:buFontTx/>
              <a:buNone/>
            </a:pPr>
            <a:r>
              <a:rPr lang="en-GB" altLang="cs-CZ" sz="2800" dirty="0"/>
              <a:t>We distinguish:</a:t>
            </a:r>
          </a:p>
          <a:p>
            <a:pPr eaLnBrk="1" hangingPunct="1">
              <a:lnSpc>
                <a:spcPct val="100000"/>
              </a:lnSpc>
            </a:pPr>
            <a:r>
              <a:rPr lang="en-GB" altLang="cs-CZ" sz="2800" dirty="0"/>
              <a:t>Electrical synapses (gap junctions) – close connections of two cells by means of ion channels. They enable a fast two-way transfer of action potentials.</a:t>
            </a:r>
          </a:p>
          <a:p>
            <a:pPr eaLnBrk="1" hangingPunct="1">
              <a:lnSpc>
                <a:spcPct val="100000"/>
              </a:lnSpc>
            </a:pPr>
            <a:r>
              <a:rPr lang="en-GB" altLang="cs-CZ" sz="2800" dirty="0"/>
              <a:t>Chemical synapses – more frequent, specific structures,  they enable one-way transfer of action potentials.</a:t>
            </a:r>
          </a:p>
        </p:txBody>
      </p:sp>
    </p:spTree>
    <p:extLst>
      <p:ext uri="{BB962C8B-B14F-4D97-AF65-F5344CB8AC3E}">
        <p14:creationId xmlns:p14="http://schemas.microsoft.com/office/powerpoint/2010/main" val="1465902764"/>
      </p:ext>
    </p:extLst>
  </p:cSld>
  <p:clrMapOvr>
    <a:masterClrMapping/>
  </p:clrMapOvr>
  <p:transition spd="med">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119">
            <a:extLst>
              <a:ext uri="{FF2B5EF4-FFF2-40B4-BE49-F238E27FC236}">
                <a16:creationId xmlns:a16="http://schemas.microsoft.com/office/drawing/2014/main" id="{E716CF1A-B9A1-470E-AB71-73E73966B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179" y="2229836"/>
            <a:ext cx="9144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a:extLst>
              <a:ext uri="{FF2B5EF4-FFF2-40B4-BE49-F238E27FC236}">
                <a16:creationId xmlns:a16="http://schemas.microsoft.com/office/drawing/2014/main" id="{0EC7BF60-26EE-4BDE-AA62-33E54756D299}"/>
              </a:ext>
            </a:extLst>
          </p:cNvPr>
          <p:cNvSpPr txBox="1"/>
          <p:nvPr/>
        </p:nvSpPr>
        <p:spPr>
          <a:xfrm>
            <a:off x="630619" y="220717"/>
            <a:ext cx="9448801" cy="1200329"/>
          </a:xfrm>
          <a:prstGeom prst="rect">
            <a:avLst/>
          </a:prstGeom>
          <a:noFill/>
        </p:spPr>
        <p:txBody>
          <a:bodyPr wrap="square" rtlCol="0">
            <a:spAutoFit/>
          </a:bodyPr>
          <a:lstStyle/>
          <a:p>
            <a:pPr algn="l"/>
            <a:r>
              <a:rPr lang="en-GB" sz="3600" b="1" dirty="0">
                <a:solidFill>
                  <a:srgbClr val="0000DC"/>
                </a:solidFill>
                <a:latin typeface="+mn-lt"/>
              </a:rPr>
              <a:t>Transmission of action potentials between neurons</a:t>
            </a:r>
          </a:p>
        </p:txBody>
      </p:sp>
    </p:spTree>
    <p:extLst>
      <p:ext uri="{BB962C8B-B14F-4D97-AF65-F5344CB8AC3E}">
        <p14:creationId xmlns:p14="http://schemas.microsoft.com/office/powerpoint/2010/main" val="774370660"/>
      </p:ext>
    </p:extLst>
  </p:cSld>
  <p:clrMapOvr>
    <a:masterClrMapping/>
  </p:clrMapOvr>
  <p:transition spd="med">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1117">
            <a:extLst>
              <a:ext uri="{FF2B5EF4-FFF2-40B4-BE49-F238E27FC236}">
                <a16:creationId xmlns:a16="http://schemas.microsoft.com/office/drawing/2014/main" id="{85284D0E-1FEB-4753-AFC3-104DB7185BD5}"/>
              </a:ext>
            </a:extLst>
          </p:cNvPr>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b="46741"/>
          <a:stretch>
            <a:fillRect/>
          </a:stretch>
        </p:blipFill>
        <p:spPr bwMode="auto">
          <a:xfrm>
            <a:off x="1524000" y="1268413"/>
            <a:ext cx="9144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17">
            <a:extLst>
              <a:ext uri="{FF2B5EF4-FFF2-40B4-BE49-F238E27FC236}">
                <a16:creationId xmlns:a16="http://schemas.microsoft.com/office/drawing/2014/main" id="{35F5111D-1E5B-4995-814A-6104AD5364DE}"/>
              </a:ext>
            </a:extLst>
          </p:cNvPr>
          <p:cNvSpPr txBox="1">
            <a:spLocks noChangeArrowheads="1"/>
          </p:cNvSpPr>
          <p:nvPr/>
        </p:nvSpPr>
        <p:spPr bwMode="auto">
          <a:xfrm>
            <a:off x="1524000" y="3141664"/>
            <a:ext cx="53975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lnSpc>
                <a:spcPct val="125000"/>
              </a:lnSpc>
              <a:spcBef>
                <a:spcPct val="0"/>
              </a:spcBef>
              <a:buFontTx/>
              <a:buNone/>
            </a:pPr>
            <a:endParaRPr lang="cs-CZ" altLang="cs-CZ" sz="1200" b="1">
              <a:solidFill>
                <a:srgbClr val="FF0066"/>
              </a:solidFill>
              <a:latin typeface="Times New Roman" panose="02020603050405020304" pitchFamily="18" charset="0"/>
            </a:endParaRPr>
          </a:p>
          <a:p>
            <a:pPr algn="r" eaLnBrk="1" hangingPunct="1">
              <a:lnSpc>
                <a:spcPct val="125000"/>
              </a:lnSpc>
              <a:spcBef>
                <a:spcPct val="0"/>
              </a:spcBef>
              <a:buFontTx/>
              <a:buNone/>
            </a:pPr>
            <a:endParaRPr lang="en-GB" altLang="cs-CZ" sz="1200" b="1">
              <a:solidFill>
                <a:srgbClr val="FF0066"/>
              </a:solidFill>
              <a:latin typeface="Times New Roman" panose="02020603050405020304" pitchFamily="18" charset="0"/>
            </a:endParaRPr>
          </a:p>
        </p:txBody>
      </p:sp>
      <p:sp>
        <p:nvSpPr>
          <p:cNvPr id="88069" name="Text Box 23">
            <a:extLst>
              <a:ext uri="{FF2B5EF4-FFF2-40B4-BE49-F238E27FC236}">
                <a16:creationId xmlns:a16="http://schemas.microsoft.com/office/drawing/2014/main" id="{9285B676-B435-42DA-BC05-5793FECFF087}"/>
              </a:ext>
            </a:extLst>
          </p:cNvPr>
          <p:cNvSpPr txBox="1">
            <a:spLocks noChangeArrowheads="1"/>
          </p:cNvSpPr>
          <p:nvPr/>
        </p:nvSpPr>
        <p:spPr bwMode="auto">
          <a:xfrm>
            <a:off x="1431925" y="3141664"/>
            <a:ext cx="184150" cy="2746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1200"/>
          </a:p>
        </p:txBody>
      </p:sp>
      <p:sp>
        <p:nvSpPr>
          <p:cNvPr id="88070" name="Text Box 24">
            <a:extLst>
              <a:ext uri="{FF2B5EF4-FFF2-40B4-BE49-F238E27FC236}">
                <a16:creationId xmlns:a16="http://schemas.microsoft.com/office/drawing/2014/main" id="{9E1DFB0D-CF7E-427B-A1DF-A047E233CF1B}"/>
              </a:ext>
            </a:extLst>
          </p:cNvPr>
          <p:cNvSpPr txBox="1">
            <a:spLocks noChangeArrowheads="1"/>
          </p:cNvSpPr>
          <p:nvPr/>
        </p:nvSpPr>
        <p:spPr bwMode="auto">
          <a:xfrm>
            <a:off x="1431925" y="3089275"/>
            <a:ext cx="560388" cy="274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1200"/>
          </a:p>
        </p:txBody>
      </p:sp>
      <p:sp>
        <p:nvSpPr>
          <p:cNvPr id="5" name="TextovéPole 4">
            <a:extLst>
              <a:ext uri="{FF2B5EF4-FFF2-40B4-BE49-F238E27FC236}">
                <a16:creationId xmlns:a16="http://schemas.microsoft.com/office/drawing/2014/main" id="{79E9BC7B-F203-4197-A66D-9493CECE3024}"/>
              </a:ext>
            </a:extLst>
          </p:cNvPr>
          <p:cNvSpPr txBox="1"/>
          <p:nvPr/>
        </p:nvSpPr>
        <p:spPr>
          <a:xfrm>
            <a:off x="1965434" y="346841"/>
            <a:ext cx="6011918" cy="646331"/>
          </a:xfrm>
          <a:prstGeom prst="rect">
            <a:avLst/>
          </a:prstGeom>
          <a:noFill/>
        </p:spPr>
        <p:txBody>
          <a:bodyPr wrap="square" rtlCol="0">
            <a:spAutoFit/>
          </a:bodyPr>
          <a:lstStyle/>
          <a:p>
            <a:pPr algn="l"/>
            <a:r>
              <a:rPr lang="cs-CZ" sz="3600" b="1" dirty="0" err="1">
                <a:solidFill>
                  <a:srgbClr val="0000DC"/>
                </a:solidFill>
                <a:latin typeface="+mn-lt"/>
              </a:rPr>
              <a:t>Chemical</a:t>
            </a:r>
            <a:r>
              <a:rPr lang="cs-CZ" sz="3600" b="1" dirty="0">
                <a:solidFill>
                  <a:srgbClr val="0000DC"/>
                </a:solidFill>
                <a:latin typeface="+mn-lt"/>
              </a:rPr>
              <a:t> synapse</a:t>
            </a:r>
            <a:endParaRPr lang="en-GB" sz="3600" b="1" dirty="0" err="1">
              <a:solidFill>
                <a:srgbClr val="0000DC"/>
              </a:solidFill>
              <a:latin typeface="+mn-lt"/>
            </a:endParaRPr>
          </a:p>
        </p:txBody>
      </p:sp>
    </p:spTree>
    <p:extLst>
      <p:ext uri="{BB962C8B-B14F-4D97-AF65-F5344CB8AC3E}">
        <p14:creationId xmlns:p14="http://schemas.microsoft.com/office/powerpoint/2010/main" val="556988288"/>
      </p:ext>
    </p:extLst>
  </p:cSld>
  <p:clrMapOvr>
    <a:masterClrMapping/>
  </p:clrMapOvr>
  <p:transition spd="med">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Neuromuscular synapse, the junction between a motor neuron axon and a muscle fiber. Brain Science, Science Art, Behavioral Neuroscience, Science Gallery, Cell Forms, Motor Neuron, Cells And Tissues, Microscopic Images, Electron Microscope">
            <a:extLst>
              <a:ext uri="{FF2B5EF4-FFF2-40B4-BE49-F238E27FC236}">
                <a16:creationId xmlns:a16="http://schemas.microsoft.com/office/drawing/2014/main" id="{150BA24E-78C9-42E7-B0EB-7CDF59FDA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047" y="2117301"/>
            <a:ext cx="3455566" cy="4889952"/>
          </a:xfrm>
          <a:prstGeom prst="rect">
            <a:avLst/>
          </a:prstGeom>
          <a:noFill/>
          <a:extLst>
            <a:ext uri="{909E8E84-426E-40DD-AFC4-6F175D3DCCD1}">
              <a14:hiddenFill xmlns:a14="http://schemas.microsoft.com/office/drawing/2010/main">
                <a:solidFill>
                  <a:srgbClr val="FFFFFF"/>
                </a:solidFill>
              </a14:hiddenFill>
            </a:ext>
          </a:extLst>
        </p:spPr>
      </p:pic>
      <p:sp>
        <p:nvSpPr>
          <p:cNvPr id="90115" name="Text Box 3">
            <a:extLst>
              <a:ext uri="{FF2B5EF4-FFF2-40B4-BE49-F238E27FC236}">
                <a16:creationId xmlns:a16="http://schemas.microsoft.com/office/drawing/2014/main" id="{6A40B7B1-6C0B-4D39-8CA5-FDB3DB4FCBE6}"/>
              </a:ext>
            </a:extLst>
          </p:cNvPr>
          <p:cNvSpPr txBox="1">
            <a:spLocks noChangeArrowheads="1"/>
          </p:cNvSpPr>
          <p:nvPr/>
        </p:nvSpPr>
        <p:spPr bwMode="auto">
          <a:xfrm>
            <a:off x="6959600" y="3213100"/>
            <a:ext cx="2160588" cy="4572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latin typeface="Times New Roman" panose="02020603050405020304" pitchFamily="18" charset="0"/>
              </a:rPr>
              <a:t>Mitochondrion</a:t>
            </a:r>
          </a:p>
        </p:txBody>
      </p:sp>
      <p:sp>
        <p:nvSpPr>
          <p:cNvPr id="90116" name="Line 4">
            <a:extLst>
              <a:ext uri="{FF2B5EF4-FFF2-40B4-BE49-F238E27FC236}">
                <a16:creationId xmlns:a16="http://schemas.microsoft.com/office/drawing/2014/main" id="{CC5D6E57-455F-4DAC-A80E-6F85BF019FC5}"/>
              </a:ext>
            </a:extLst>
          </p:cNvPr>
          <p:cNvSpPr>
            <a:spLocks noChangeShapeType="1"/>
          </p:cNvSpPr>
          <p:nvPr/>
        </p:nvSpPr>
        <p:spPr bwMode="auto">
          <a:xfrm flipV="1">
            <a:off x="4727575" y="3429000"/>
            <a:ext cx="2209800" cy="0"/>
          </a:xfrm>
          <a:prstGeom prst="line">
            <a:avLst/>
          </a:prstGeom>
          <a:noFill/>
          <a:ln w="57150">
            <a:solidFill>
              <a:srgbClr val="FF33CC"/>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90117" name="Text Box 5">
            <a:extLst>
              <a:ext uri="{FF2B5EF4-FFF2-40B4-BE49-F238E27FC236}">
                <a16:creationId xmlns:a16="http://schemas.microsoft.com/office/drawing/2014/main" id="{B0C8FDF1-0E14-4C59-8500-DBAA2C02A198}"/>
              </a:ext>
            </a:extLst>
          </p:cNvPr>
          <p:cNvSpPr txBox="1">
            <a:spLocks noChangeArrowheads="1"/>
          </p:cNvSpPr>
          <p:nvPr/>
        </p:nvSpPr>
        <p:spPr bwMode="auto">
          <a:xfrm>
            <a:off x="6959600" y="4221163"/>
            <a:ext cx="144780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latin typeface="Times New Roman" panose="02020603050405020304" pitchFamily="18" charset="0"/>
              </a:rPr>
              <a:t>Vesicles</a:t>
            </a:r>
          </a:p>
        </p:txBody>
      </p:sp>
      <p:sp>
        <p:nvSpPr>
          <p:cNvPr id="90118" name="Text Box 6">
            <a:extLst>
              <a:ext uri="{FF2B5EF4-FFF2-40B4-BE49-F238E27FC236}">
                <a16:creationId xmlns:a16="http://schemas.microsoft.com/office/drawing/2014/main" id="{A8B89220-974D-4E5E-89B5-AECB715ED34D}"/>
              </a:ext>
            </a:extLst>
          </p:cNvPr>
          <p:cNvSpPr txBox="1">
            <a:spLocks noChangeArrowheads="1"/>
          </p:cNvSpPr>
          <p:nvPr/>
        </p:nvSpPr>
        <p:spPr bwMode="auto">
          <a:xfrm>
            <a:off x="6970110" y="4997670"/>
            <a:ext cx="1600200" cy="830997"/>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latin typeface="Times New Roman" panose="02020603050405020304" pitchFamily="18" charset="0"/>
              </a:rPr>
              <a:t>Synaptic gap (cleft)</a:t>
            </a:r>
          </a:p>
        </p:txBody>
      </p:sp>
      <p:sp>
        <p:nvSpPr>
          <p:cNvPr id="90119" name="Line 7">
            <a:extLst>
              <a:ext uri="{FF2B5EF4-FFF2-40B4-BE49-F238E27FC236}">
                <a16:creationId xmlns:a16="http://schemas.microsoft.com/office/drawing/2014/main" id="{016660BE-69E2-46E7-B207-466986534F93}"/>
              </a:ext>
            </a:extLst>
          </p:cNvPr>
          <p:cNvSpPr>
            <a:spLocks noChangeShapeType="1"/>
          </p:cNvSpPr>
          <p:nvPr/>
        </p:nvSpPr>
        <p:spPr bwMode="auto">
          <a:xfrm flipV="1">
            <a:off x="5591175" y="4437063"/>
            <a:ext cx="1371600" cy="0"/>
          </a:xfrm>
          <a:prstGeom prst="line">
            <a:avLst/>
          </a:prstGeom>
          <a:noFill/>
          <a:ln w="57150">
            <a:solidFill>
              <a:srgbClr val="FFCC99"/>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90120" name="Line 8">
            <a:extLst>
              <a:ext uri="{FF2B5EF4-FFF2-40B4-BE49-F238E27FC236}">
                <a16:creationId xmlns:a16="http://schemas.microsoft.com/office/drawing/2014/main" id="{96C499C7-E6E1-43E1-A01B-9A5F45F32F97}"/>
              </a:ext>
            </a:extLst>
          </p:cNvPr>
          <p:cNvSpPr>
            <a:spLocks noChangeShapeType="1"/>
          </p:cNvSpPr>
          <p:nvPr/>
        </p:nvSpPr>
        <p:spPr bwMode="auto">
          <a:xfrm>
            <a:off x="6119156" y="5362849"/>
            <a:ext cx="838200" cy="0"/>
          </a:xfrm>
          <a:prstGeom prst="line">
            <a:avLst/>
          </a:prstGeom>
          <a:noFill/>
          <a:ln w="57150">
            <a:solidFill>
              <a:srgbClr val="99FFCC"/>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cs-CZ" sz="1400"/>
          </a:p>
        </p:txBody>
      </p:sp>
      <p:sp>
        <p:nvSpPr>
          <p:cNvPr id="4" name="TextovéPole 3">
            <a:extLst>
              <a:ext uri="{FF2B5EF4-FFF2-40B4-BE49-F238E27FC236}">
                <a16:creationId xmlns:a16="http://schemas.microsoft.com/office/drawing/2014/main" id="{03897D9C-2276-4956-A2DE-A58B54065BCE}"/>
              </a:ext>
            </a:extLst>
          </p:cNvPr>
          <p:cNvSpPr txBox="1"/>
          <p:nvPr/>
        </p:nvSpPr>
        <p:spPr>
          <a:xfrm>
            <a:off x="903890" y="525518"/>
            <a:ext cx="9984827" cy="646331"/>
          </a:xfrm>
          <a:prstGeom prst="rect">
            <a:avLst/>
          </a:prstGeom>
          <a:noFill/>
        </p:spPr>
        <p:txBody>
          <a:bodyPr wrap="square" rtlCol="0">
            <a:spAutoFit/>
          </a:bodyPr>
          <a:lstStyle/>
          <a:p>
            <a:pPr algn="l"/>
            <a:r>
              <a:rPr lang="cs-CZ" sz="3600" b="1" dirty="0" err="1">
                <a:solidFill>
                  <a:srgbClr val="0000DC"/>
                </a:solidFill>
                <a:latin typeface="+mn-lt"/>
              </a:rPr>
              <a:t>Chemical</a:t>
            </a:r>
            <a:r>
              <a:rPr lang="cs-CZ" sz="3600" b="1" dirty="0">
                <a:solidFill>
                  <a:srgbClr val="0000DC"/>
                </a:solidFill>
                <a:latin typeface="+mn-lt"/>
              </a:rPr>
              <a:t> synapse – </a:t>
            </a:r>
            <a:r>
              <a:rPr lang="cs-CZ" sz="3600" b="1" dirty="0" err="1">
                <a:solidFill>
                  <a:srgbClr val="0000DC"/>
                </a:solidFill>
                <a:latin typeface="+mn-lt"/>
              </a:rPr>
              <a:t>electron</a:t>
            </a:r>
            <a:r>
              <a:rPr lang="cs-CZ" sz="3600" b="1" dirty="0">
                <a:solidFill>
                  <a:srgbClr val="0000DC"/>
                </a:solidFill>
                <a:latin typeface="+mn-lt"/>
              </a:rPr>
              <a:t> </a:t>
            </a:r>
            <a:r>
              <a:rPr lang="cs-CZ" sz="3600" b="1" dirty="0" err="1">
                <a:solidFill>
                  <a:srgbClr val="0000DC"/>
                </a:solidFill>
                <a:latin typeface="+mn-lt"/>
              </a:rPr>
              <a:t>micrograph</a:t>
            </a:r>
            <a:endParaRPr lang="en-GB" sz="3600" b="1" dirty="0" err="1">
              <a:solidFill>
                <a:srgbClr val="0000DC"/>
              </a:solidFill>
              <a:latin typeface="+mn-lt"/>
            </a:endParaRPr>
          </a:p>
        </p:txBody>
      </p:sp>
    </p:spTree>
    <p:extLst>
      <p:ext uri="{BB962C8B-B14F-4D97-AF65-F5344CB8AC3E}">
        <p14:creationId xmlns:p14="http://schemas.microsoft.com/office/powerpoint/2010/main" val="3437841402"/>
      </p:ext>
    </p:extLst>
  </p:cSld>
  <p:clrMapOvr>
    <a:masterClrMapping/>
  </p:clrMapOvr>
  <p:transition spd="med">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90E301E-AB13-4A4E-95B2-BD06E9438DF4}"/>
              </a:ext>
            </a:extLst>
          </p:cNvPr>
          <p:cNvSpPr>
            <a:spLocks noGrp="1" noChangeArrowheads="1"/>
          </p:cNvSpPr>
          <p:nvPr>
            <p:ph type="title"/>
          </p:nvPr>
        </p:nvSpPr>
        <p:spPr/>
        <p:txBody>
          <a:bodyPr/>
          <a:lstStyle/>
          <a:p>
            <a:pPr eaLnBrk="1" hangingPunct="1"/>
            <a:r>
              <a:rPr lang="en-GB" altLang="cs-CZ" sz="3600" b="1" dirty="0">
                <a:solidFill>
                  <a:srgbClr val="0000DC"/>
                </a:solidFill>
              </a:rPr>
              <a:t>Synaptic mediators (neurotransmitters)</a:t>
            </a:r>
          </a:p>
        </p:txBody>
      </p:sp>
      <p:sp>
        <p:nvSpPr>
          <p:cNvPr id="92163" name="Rectangle 3">
            <a:extLst>
              <a:ext uri="{FF2B5EF4-FFF2-40B4-BE49-F238E27FC236}">
                <a16:creationId xmlns:a16="http://schemas.microsoft.com/office/drawing/2014/main" id="{83800DC8-A43B-457C-AF1B-58AFC2209CA9}"/>
              </a:ext>
            </a:extLst>
          </p:cNvPr>
          <p:cNvSpPr>
            <a:spLocks noGrp="1" noChangeArrowheads="1"/>
          </p:cNvSpPr>
          <p:nvPr>
            <p:ph type="body" idx="1"/>
          </p:nvPr>
        </p:nvSpPr>
        <p:spPr>
          <a:xfrm>
            <a:off x="1051034" y="1600201"/>
            <a:ext cx="9743090" cy="4924425"/>
          </a:xfrm>
        </p:spPr>
        <p:txBody>
          <a:bodyPr/>
          <a:lstStyle/>
          <a:p>
            <a:pPr eaLnBrk="1" hangingPunct="1">
              <a:lnSpc>
                <a:spcPct val="100000"/>
              </a:lnSpc>
            </a:pPr>
            <a:r>
              <a:rPr lang="en-GB" altLang="cs-CZ" sz="2400" dirty="0"/>
              <a:t>The most frequent mediators (neurotransmitters) of excitation synapses are acetylcholine (in neuromuscular end plates and CNS) and glutamic acid (in CNS). Both compounds act as gating ligands mainly for sodium channels. Influx of sodium ions inside the cell evokes a membrane potential change in positive sense – towards a depolarisation of the membrane (excitation postsynaptic potential).</a:t>
            </a:r>
            <a:endParaRPr lang="cs-CZ" altLang="cs-CZ" sz="2400" dirty="0"/>
          </a:p>
          <a:p>
            <a:pPr eaLnBrk="1" hangingPunct="1">
              <a:lnSpc>
                <a:spcPct val="100000"/>
              </a:lnSpc>
            </a:pPr>
            <a:endParaRPr lang="en-GB" altLang="cs-CZ" sz="2400" dirty="0"/>
          </a:p>
          <a:p>
            <a:pPr eaLnBrk="1" hangingPunct="1">
              <a:lnSpc>
                <a:spcPct val="100000"/>
              </a:lnSpc>
            </a:pPr>
            <a:r>
              <a:rPr lang="en-GB" altLang="cs-CZ" sz="2400" dirty="0"/>
              <a:t>Gamma-amino butyric acid (GABA) is a neurotransmitter of inhibitory synapses in brain. It acts as a gating ligand of chloride channels. Chloride ions enter the cell and evoke so a membrane potential change in negative sense – membrane hyperpolarization results (inhibitory postsynaptic potential)</a:t>
            </a:r>
            <a:r>
              <a:rPr lang="cs-CZ" altLang="cs-CZ" sz="2400" dirty="0"/>
              <a:t>.</a:t>
            </a:r>
            <a:endParaRPr lang="en-GB" altLang="cs-CZ" sz="2400" dirty="0"/>
          </a:p>
        </p:txBody>
      </p:sp>
    </p:spTree>
    <p:extLst>
      <p:ext uri="{BB962C8B-B14F-4D97-AF65-F5344CB8AC3E}">
        <p14:creationId xmlns:p14="http://schemas.microsoft.com/office/powerpoint/2010/main" val="1150927254"/>
      </p:ext>
    </p:extLst>
  </p:cSld>
  <p:clrMapOvr>
    <a:masterClrMapping/>
  </p:clrMapOvr>
  <p:transition spd="med">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5B3B82D1-5639-4226-9FBD-EFF0CBB7E9D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2033" y="1370291"/>
            <a:ext cx="10791183" cy="4820302"/>
          </a:xfrm>
        </p:spPr>
      </p:pic>
      <p:sp>
        <p:nvSpPr>
          <p:cNvPr id="3" name="TextovéPole 2">
            <a:extLst>
              <a:ext uri="{FF2B5EF4-FFF2-40B4-BE49-F238E27FC236}">
                <a16:creationId xmlns:a16="http://schemas.microsoft.com/office/drawing/2014/main" id="{70512344-2D66-4B18-A41C-89941A6CA2D3}"/>
              </a:ext>
            </a:extLst>
          </p:cNvPr>
          <p:cNvSpPr txBox="1"/>
          <p:nvPr/>
        </p:nvSpPr>
        <p:spPr>
          <a:xfrm>
            <a:off x="430924" y="189186"/>
            <a:ext cx="10520855" cy="646331"/>
          </a:xfrm>
          <a:prstGeom prst="rect">
            <a:avLst/>
          </a:prstGeom>
          <a:noFill/>
        </p:spPr>
        <p:txBody>
          <a:bodyPr wrap="square" rtlCol="0">
            <a:spAutoFit/>
          </a:bodyPr>
          <a:lstStyle/>
          <a:p>
            <a:pPr algn="l"/>
            <a:r>
              <a:rPr lang="en-GB" sz="3600" b="1" dirty="0">
                <a:solidFill>
                  <a:srgbClr val="0000DC"/>
                </a:solidFill>
                <a:latin typeface="+mn-lt"/>
              </a:rPr>
              <a:t>Excitation and inhibition postsynaptic potential</a:t>
            </a:r>
          </a:p>
        </p:txBody>
      </p:sp>
    </p:spTree>
    <p:extLst>
      <p:ext uri="{BB962C8B-B14F-4D97-AF65-F5344CB8AC3E}">
        <p14:creationId xmlns:p14="http://schemas.microsoft.com/office/powerpoint/2010/main" val="1005241503"/>
      </p:ext>
    </p:extLst>
  </p:cSld>
  <p:clrMapOvr>
    <a:masterClrMapping/>
  </p:clrMapOvr>
  <p:transition spd="med">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9">
            <a:extLst>
              <a:ext uri="{FF2B5EF4-FFF2-40B4-BE49-F238E27FC236}">
                <a16:creationId xmlns:a16="http://schemas.microsoft.com/office/drawing/2014/main" id="{835455B6-7778-485A-972B-C0D0D527B24A}"/>
              </a:ext>
            </a:extLst>
          </p:cNvPr>
          <p:cNvSpPr txBox="1">
            <a:spLocks noChangeArrowheads="1"/>
          </p:cNvSpPr>
          <p:nvPr/>
        </p:nvSpPr>
        <p:spPr bwMode="auto">
          <a:xfrm>
            <a:off x="3340100" y="3429001"/>
            <a:ext cx="1963738"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spcBef>
                <a:spcPct val="50000"/>
              </a:spcBef>
              <a:defRPr sz="1400">
                <a:solidFill>
                  <a:srgbClr val="FFFFCC"/>
                </a:solidFill>
                <a:latin typeface="Arial" panose="020B0604020202020204" pitchFamily="34" charset="0"/>
              </a:defRPr>
            </a:lvl1pPr>
            <a:lvl2pPr marL="742950" indent="-285750" algn="ctr">
              <a:spcBef>
                <a:spcPct val="50000"/>
              </a:spcBef>
              <a:defRPr sz="1400">
                <a:solidFill>
                  <a:srgbClr val="FFFFCC"/>
                </a:solidFill>
                <a:latin typeface="Arial" panose="020B0604020202020204" pitchFamily="34" charset="0"/>
              </a:defRPr>
            </a:lvl2pPr>
            <a:lvl3pPr marL="1143000" indent="-228600" algn="ctr">
              <a:spcBef>
                <a:spcPct val="50000"/>
              </a:spcBef>
              <a:defRPr sz="1400">
                <a:solidFill>
                  <a:srgbClr val="FFFFCC"/>
                </a:solidFill>
                <a:latin typeface="Arial" panose="020B0604020202020204" pitchFamily="34" charset="0"/>
              </a:defRPr>
            </a:lvl3pPr>
            <a:lvl4pPr marL="1600200" indent="-228600" algn="ctr">
              <a:spcBef>
                <a:spcPct val="50000"/>
              </a:spcBef>
              <a:defRPr sz="1400">
                <a:solidFill>
                  <a:srgbClr val="FFFFCC"/>
                </a:solidFill>
                <a:latin typeface="Arial" panose="020B0604020202020204" pitchFamily="34" charset="0"/>
              </a:defRPr>
            </a:lvl4pPr>
            <a:lvl5pPr marL="2057400" indent="-228600" algn="ctr">
              <a:spcBef>
                <a:spcPct val="50000"/>
              </a:spcBef>
              <a:defRPr sz="1400">
                <a:solidFill>
                  <a:srgbClr val="FFFFCC"/>
                </a:solidFill>
                <a:latin typeface="Arial" panose="020B0604020202020204" pitchFamily="34" charset="0"/>
              </a:defRPr>
            </a:lvl5pPr>
            <a:lvl6pPr marL="2514600" indent="-228600" algn="ctr" eaLnBrk="0" fontAlgn="base" hangingPunct="0">
              <a:spcBef>
                <a:spcPct val="50000"/>
              </a:spcBef>
              <a:spcAft>
                <a:spcPct val="0"/>
              </a:spcAft>
              <a:defRPr sz="1400">
                <a:solidFill>
                  <a:srgbClr val="FFFFCC"/>
                </a:solidFill>
                <a:latin typeface="Arial" panose="020B0604020202020204" pitchFamily="34" charset="0"/>
              </a:defRPr>
            </a:lvl6pPr>
            <a:lvl7pPr marL="2971800" indent="-228600" algn="ctr" eaLnBrk="0" fontAlgn="base" hangingPunct="0">
              <a:spcBef>
                <a:spcPct val="50000"/>
              </a:spcBef>
              <a:spcAft>
                <a:spcPct val="0"/>
              </a:spcAft>
              <a:defRPr sz="1400">
                <a:solidFill>
                  <a:srgbClr val="FFFFCC"/>
                </a:solidFill>
                <a:latin typeface="Arial" panose="020B0604020202020204" pitchFamily="34" charset="0"/>
              </a:defRPr>
            </a:lvl7pPr>
            <a:lvl8pPr marL="3429000" indent="-228600" algn="ctr" eaLnBrk="0" fontAlgn="base" hangingPunct="0">
              <a:spcBef>
                <a:spcPct val="50000"/>
              </a:spcBef>
              <a:spcAft>
                <a:spcPct val="0"/>
              </a:spcAft>
              <a:defRPr sz="1400">
                <a:solidFill>
                  <a:srgbClr val="FFFFCC"/>
                </a:solidFill>
                <a:latin typeface="Arial" panose="020B0604020202020204" pitchFamily="34" charset="0"/>
              </a:defRPr>
            </a:lvl8pPr>
            <a:lvl9pPr marL="3886200" indent="-228600" algn="ctr" eaLnBrk="0" fontAlgn="base" hangingPunct="0">
              <a:spcBef>
                <a:spcPct val="50000"/>
              </a:spcBef>
              <a:spcAft>
                <a:spcPct val="0"/>
              </a:spcAft>
              <a:defRPr sz="1400">
                <a:solidFill>
                  <a:srgbClr val="FFFFCC"/>
                </a:solidFill>
                <a:latin typeface="Arial" panose="020B0604020202020204" pitchFamily="34" charset="0"/>
              </a:defRPr>
            </a:lvl9pPr>
          </a:lstStyle>
          <a:p>
            <a:pPr eaLnBrk="1" hangingPunct="1"/>
            <a:endParaRPr lang="en-GB" altLang="cs-CZ" sz="4000"/>
          </a:p>
        </p:txBody>
      </p:sp>
      <p:pic>
        <p:nvPicPr>
          <p:cNvPr id="5" name="Zástupný symbol pro obsah 4">
            <a:extLst>
              <a:ext uri="{FF2B5EF4-FFF2-40B4-BE49-F238E27FC236}">
                <a16:creationId xmlns:a16="http://schemas.microsoft.com/office/drawing/2014/main" id="{5C6B7097-E683-46FB-8043-F680FCB241B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10408" y="1268760"/>
            <a:ext cx="7571184" cy="5076834"/>
          </a:xfrm>
        </p:spPr>
      </p:pic>
      <p:sp>
        <p:nvSpPr>
          <p:cNvPr id="4" name="TextovéPole 3">
            <a:extLst>
              <a:ext uri="{FF2B5EF4-FFF2-40B4-BE49-F238E27FC236}">
                <a16:creationId xmlns:a16="http://schemas.microsoft.com/office/drawing/2014/main" id="{F818E166-E578-424C-B8C8-3488A97687D4}"/>
              </a:ext>
            </a:extLst>
          </p:cNvPr>
          <p:cNvSpPr txBox="1"/>
          <p:nvPr/>
        </p:nvSpPr>
        <p:spPr>
          <a:xfrm>
            <a:off x="788276" y="210207"/>
            <a:ext cx="8975834" cy="646331"/>
          </a:xfrm>
          <a:prstGeom prst="rect">
            <a:avLst/>
          </a:prstGeom>
          <a:noFill/>
        </p:spPr>
        <p:txBody>
          <a:bodyPr wrap="square" rtlCol="0">
            <a:spAutoFit/>
          </a:bodyPr>
          <a:lstStyle/>
          <a:p>
            <a:pPr algn="l"/>
            <a:r>
              <a:rPr lang="en-GB" sz="3600" b="1" dirty="0">
                <a:solidFill>
                  <a:srgbClr val="0000DC"/>
                </a:solidFill>
                <a:latin typeface="+mn-lt"/>
              </a:rPr>
              <a:t>Summation of postsynaptic potentials</a:t>
            </a:r>
          </a:p>
        </p:txBody>
      </p:sp>
    </p:spTree>
    <p:extLst>
      <p:ext uri="{BB962C8B-B14F-4D97-AF65-F5344CB8AC3E}">
        <p14:creationId xmlns:p14="http://schemas.microsoft.com/office/powerpoint/2010/main" val="4187760841"/>
      </p:ext>
    </p:extLst>
  </p:cSld>
  <p:clrMapOvr>
    <a:masterClrMapping/>
  </p:clrMapOvr>
  <p:transition spd="med">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D4EFF36-058E-4108-82E2-063837B19EBB}"/>
              </a:ext>
            </a:extLst>
          </p:cNvPr>
          <p:cNvSpPr>
            <a:spLocks noGrp="1" noChangeArrowheads="1"/>
          </p:cNvSpPr>
          <p:nvPr>
            <p:ph type="title"/>
          </p:nvPr>
        </p:nvSpPr>
        <p:spPr/>
        <p:txBody>
          <a:bodyPr/>
          <a:lstStyle/>
          <a:p>
            <a:pPr eaLnBrk="1" hangingPunct="1"/>
            <a:r>
              <a:rPr lang="en-GB" altLang="cs-CZ" sz="3600" b="1" dirty="0">
                <a:solidFill>
                  <a:srgbClr val="0000DC"/>
                </a:solidFill>
              </a:rPr>
              <a:t>Summary</a:t>
            </a:r>
          </a:p>
        </p:txBody>
      </p:sp>
      <p:sp>
        <p:nvSpPr>
          <p:cNvPr id="98307" name="Rectangle 3">
            <a:extLst>
              <a:ext uri="{FF2B5EF4-FFF2-40B4-BE49-F238E27FC236}">
                <a16:creationId xmlns:a16="http://schemas.microsoft.com/office/drawing/2014/main" id="{D1F6B28E-AF23-4282-B852-4F45902D00D9}"/>
              </a:ext>
            </a:extLst>
          </p:cNvPr>
          <p:cNvSpPr>
            <a:spLocks noGrp="1" noChangeArrowheads="1"/>
          </p:cNvSpPr>
          <p:nvPr>
            <p:ph type="body" idx="1"/>
          </p:nvPr>
        </p:nvSpPr>
        <p:spPr>
          <a:xfrm>
            <a:off x="929136" y="1472511"/>
            <a:ext cx="9795641" cy="4924425"/>
          </a:xfrm>
        </p:spPr>
        <p:txBody>
          <a:bodyPr/>
          <a:lstStyle/>
          <a:p>
            <a:pPr eaLnBrk="1" hangingPunct="1">
              <a:lnSpc>
                <a:spcPct val="100000"/>
              </a:lnSpc>
            </a:pPr>
            <a:r>
              <a:rPr lang="en-GB" altLang="cs-CZ" sz="2000" b="1" dirty="0"/>
              <a:t>Electric phenomena on biological membranes play a key role in functioning of excitatory tissues (nerves, muscles)</a:t>
            </a:r>
          </a:p>
          <a:p>
            <a:pPr eaLnBrk="1" hangingPunct="1">
              <a:lnSpc>
                <a:spcPct val="100000"/>
              </a:lnSpc>
            </a:pPr>
            <a:r>
              <a:rPr lang="en-GB" altLang="cs-CZ" sz="2000" b="1" dirty="0"/>
              <a:t>Resting membrane potential  (correctly: membrane voltage) is a result of a non-equal distribution of ions on both sides of the membrane. </a:t>
            </a:r>
          </a:p>
          <a:p>
            <a:pPr eaLnBrk="1" hangingPunct="1">
              <a:lnSpc>
                <a:spcPct val="100000"/>
              </a:lnSpc>
            </a:pPr>
            <a:r>
              <a:rPr lang="en-GB" altLang="cs-CZ" sz="2000" b="1" dirty="0"/>
              <a:t>It is maintained by two basic mechanisms: selective permeable ion channels and by transport systems – both these systems have protein character</a:t>
            </a:r>
          </a:p>
          <a:p>
            <a:pPr eaLnBrk="1" hangingPunct="1">
              <a:lnSpc>
                <a:spcPct val="100000"/>
              </a:lnSpc>
            </a:pPr>
            <a:r>
              <a:rPr lang="en-GB" altLang="cs-CZ" sz="2000" b="1" dirty="0"/>
              <a:t>Changes of membrane voltage after excitation are denoted as action potentials</a:t>
            </a:r>
          </a:p>
          <a:p>
            <a:pPr eaLnBrk="1" hangingPunct="1">
              <a:lnSpc>
                <a:spcPct val="100000"/>
              </a:lnSpc>
            </a:pPr>
            <a:r>
              <a:rPr lang="en-GB" altLang="cs-CZ" sz="2000" b="1" dirty="0"/>
              <a:t>Membrane undergoes two phases after excitation: depolarization – connected with influx of sodium ions into the cell -  and subsequent repolarization – connected with efflux of potassium ions from the cell</a:t>
            </a:r>
          </a:p>
          <a:p>
            <a:pPr eaLnBrk="1" hangingPunct="1">
              <a:lnSpc>
                <a:spcPct val="100000"/>
              </a:lnSpc>
            </a:pPr>
            <a:r>
              <a:rPr lang="en-GB" altLang="cs-CZ" sz="2000" b="1" dirty="0"/>
              <a:t>In the refractory period, the membrane is either fully or partly insensitive to stimulation</a:t>
            </a:r>
          </a:p>
          <a:p>
            <a:pPr eaLnBrk="1" hangingPunct="1">
              <a:lnSpc>
                <a:spcPct val="100000"/>
              </a:lnSpc>
            </a:pPr>
            <a:r>
              <a:rPr lang="en-GB" altLang="cs-CZ" sz="2000" b="1" dirty="0"/>
              <a:t>Synapse is a connection of two cells which enables transmission of action potentials</a:t>
            </a:r>
          </a:p>
        </p:txBody>
      </p:sp>
    </p:spTree>
    <p:extLst>
      <p:ext uri="{BB962C8B-B14F-4D97-AF65-F5344CB8AC3E}">
        <p14:creationId xmlns:p14="http://schemas.microsoft.com/office/powerpoint/2010/main" val="1639433218"/>
      </p:ext>
    </p:extLst>
  </p:cSld>
  <p:clrMapOvr>
    <a:masterClrMapping/>
  </p:clrMapOvr>
  <p:transition spd="med">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30CA4B9-3114-4DB7-8434-E4A408D1A130}"/>
              </a:ext>
            </a:extLst>
          </p:cNvPr>
          <p:cNvSpPr>
            <a:spLocks noChangeArrowheads="1"/>
          </p:cNvSpPr>
          <p:nvPr/>
        </p:nvSpPr>
        <p:spPr bwMode="auto">
          <a:xfrm>
            <a:off x="2063750" y="836614"/>
            <a:ext cx="8135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800" dirty="0">
                <a:solidFill>
                  <a:schemeClr val="tx2"/>
                </a:solidFill>
              </a:rPr>
              <a:t>Authors: </a:t>
            </a:r>
            <a:br>
              <a:rPr lang="en-GB" altLang="cs-CZ" sz="2800" dirty="0"/>
            </a:br>
            <a:r>
              <a:rPr lang="en-GB" altLang="cs-CZ" sz="2800" b="1" dirty="0"/>
              <a:t>Vojtěch Mornstein, Ivo </a:t>
            </a:r>
            <a:r>
              <a:rPr lang="en-GB" altLang="cs-CZ" sz="2800" b="1" dirty="0" err="1"/>
              <a:t>Hrazdira</a:t>
            </a:r>
            <a:br>
              <a:rPr lang="en-GB" altLang="cs-CZ" sz="2800" dirty="0"/>
            </a:br>
            <a:br>
              <a:rPr lang="en-GB" altLang="cs-CZ" sz="2800" dirty="0"/>
            </a:br>
            <a:r>
              <a:rPr lang="en-GB" altLang="cs-CZ" sz="2800" dirty="0">
                <a:solidFill>
                  <a:schemeClr val="tx2"/>
                </a:solidFill>
              </a:rPr>
              <a:t>Language collaboration: </a:t>
            </a:r>
            <a:br>
              <a:rPr lang="en-GB" altLang="cs-CZ" sz="2800" dirty="0"/>
            </a:br>
            <a:r>
              <a:rPr lang="en-GB" altLang="cs-CZ" sz="2800" b="1" dirty="0"/>
              <a:t>Carmel J. Caruana</a:t>
            </a:r>
            <a:br>
              <a:rPr lang="en-GB" altLang="cs-CZ" sz="2800" dirty="0"/>
            </a:br>
            <a:br>
              <a:rPr lang="en-GB" altLang="cs-CZ" sz="2800" dirty="0"/>
            </a:br>
            <a:br>
              <a:rPr lang="en-GB" altLang="cs-CZ" sz="2800" dirty="0"/>
            </a:br>
            <a:r>
              <a:rPr lang="en-GB" altLang="cs-CZ" sz="2800" dirty="0">
                <a:solidFill>
                  <a:schemeClr val="tx2"/>
                </a:solidFill>
              </a:rPr>
              <a:t>Last revision</a:t>
            </a:r>
            <a:r>
              <a:rPr lang="cs-CZ" altLang="cs-CZ" sz="2800" dirty="0">
                <a:solidFill>
                  <a:schemeClr val="tx2"/>
                </a:solidFill>
              </a:rPr>
              <a:t> </a:t>
            </a:r>
            <a:r>
              <a:rPr lang="cs-CZ" altLang="cs-CZ" sz="2800" dirty="0" err="1"/>
              <a:t>September</a:t>
            </a:r>
            <a:r>
              <a:rPr lang="cs-CZ" altLang="cs-CZ" sz="2800" dirty="0"/>
              <a:t> 2024</a:t>
            </a:r>
            <a:endParaRPr lang="en-GB" altLang="cs-CZ" sz="2800" dirty="0"/>
          </a:p>
        </p:txBody>
      </p:sp>
    </p:spTree>
    <p:extLst>
      <p:ext uri="{BB962C8B-B14F-4D97-AF65-F5344CB8AC3E}">
        <p14:creationId xmlns:p14="http://schemas.microsoft.com/office/powerpoint/2010/main" val="791885793"/>
      </p:ext>
    </p:extLst>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E61BBC7-23BA-4242-97A2-FC7AEA201F27}"/>
              </a:ext>
            </a:extLst>
          </p:cNvPr>
          <p:cNvSpPr>
            <a:spLocks noGrp="1" noChangeArrowheads="1"/>
          </p:cNvSpPr>
          <p:nvPr>
            <p:ph type="title"/>
          </p:nvPr>
        </p:nvSpPr>
        <p:spPr>
          <a:xfrm>
            <a:off x="1981200" y="274638"/>
            <a:ext cx="3780622" cy="672813"/>
          </a:xfrm>
        </p:spPr>
        <p:txBody>
          <a:bodyPr/>
          <a:lstStyle/>
          <a:p>
            <a:pPr eaLnBrk="1" hangingPunct="1"/>
            <a:r>
              <a:rPr lang="en-GB" altLang="cs-CZ" sz="4000" b="1" dirty="0">
                <a:solidFill>
                  <a:srgbClr val="0000DC"/>
                </a:solidFill>
              </a:rPr>
              <a:t>Channels</a:t>
            </a:r>
          </a:p>
        </p:txBody>
      </p:sp>
      <p:sp>
        <p:nvSpPr>
          <p:cNvPr id="12291" name="Rectangle 3">
            <a:extLst>
              <a:ext uri="{FF2B5EF4-FFF2-40B4-BE49-F238E27FC236}">
                <a16:creationId xmlns:a16="http://schemas.microsoft.com/office/drawing/2014/main" id="{76EBD6A5-8BC4-49AD-AF0C-C27A27CFB889}"/>
              </a:ext>
            </a:extLst>
          </p:cNvPr>
          <p:cNvSpPr>
            <a:spLocks noGrp="1" noChangeArrowheads="1"/>
          </p:cNvSpPr>
          <p:nvPr>
            <p:ph type="body" idx="1"/>
          </p:nvPr>
        </p:nvSpPr>
        <p:spPr>
          <a:xfrm>
            <a:off x="804231" y="1196975"/>
            <a:ext cx="10455008" cy="5545138"/>
          </a:xfrm>
        </p:spPr>
        <p:txBody>
          <a:bodyPr/>
          <a:lstStyle/>
          <a:p>
            <a:pPr eaLnBrk="1" hangingPunct="1">
              <a:lnSpc>
                <a:spcPct val="100000"/>
              </a:lnSpc>
            </a:pPr>
            <a:r>
              <a:rPr lang="en-GB" altLang="cs-CZ" sz="2400" dirty="0"/>
              <a:t>The basic mechanism of the ion exchange between internal and external medium of the cell are the membrane channels. They are protein molecules but, contrary to the pumps with stable binding sites for the transmitted ions, they form water-permeable pores in the membrane. Opening and closing of the channels (</a:t>
            </a:r>
            <a:r>
              <a:rPr lang="en-GB" altLang="cs-CZ" sz="2400" i="1" dirty="0"/>
              <a:t>gating</a:t>
            </a:r>
            <a:r>
              <a:rPr lang="en-GB" altLang="cs-CZ" sz="2400" dirty="0"/>
              <a:t>) is performed in several ways. Besides the electrical gating we can encounter gating controlled by other stimuli in some channels (chemical binding of substances, mechanical tension etc.). </a:t>
            </a:r>
          </a:p>
          <a:p>
            <a:pPr eaLnBrk="1" hangingPunct="1">
              <a:lnSpc>
                <a:spcPct val="100000"/>
              </a:lnSpc>
            </a:pPr>
            <a:r>
              <a:rPr lang="en-GB" altLang="cs-CZ" sz="2400" dirty="0"/>
              <a:t>The passage of ions through the channel cannot be free diffusion because most channels are characterised by certain selectivity in ion permeability. Sodium, potassium, calcium or chloride channels are distinguished.</a:t>
            </a:r>
          </a:p>
          <a:p>
            <a:pPr eaLnBrk="1" hangingPunct="1">
              <a:lnSpc>
                <a:spcPct val="100000"/>
              </a:lnSpc>
            </a:pPr>
            <a:r>
              <a:rPr lang="en-GB" altLang="cs-CZ" sz="2400" dirty="0"/>
              <a:t>In this kind of ion transport there is no need of energy delivery.</a:t>
            </a:r>
          </a:p>
        </p:txBody>
      </p:sp>
    </p:spTree>
    <p:extLst>
      <p:ext uri="{BB962C8B-B14F-4D97-AF65-F5344CB8AC3E}">
        <p14:creationId xmlns:p14="http://schemas.microsoft.com/office/powerpoint/2010/main" val="3497779468"/>
      </p:ext>
    </p:extLst>
  </p:cSld>
  <p:clrMapOvr>
    <a:masterClrMapping/>
  </p:clrMapOvr>
  <p:transition spd="med">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225EA801-F655-47C5-9A64-6F3B04412069}"/>
              </a:ext>
            </a:extLst>
          </p:cNvPr>
          <p:cNvSpPr>
            <a:spLocks noGrp="1" noChangeArrowheads="1"/>
          </p:cNvSpPr>
          <p:nvPr>
            <p:ph type="title"/>
          </p:nvPr>
        </p:nvSpPr>
        <p:spPr/>
        <p:txBody>
          <a:bodyPr/>
          <a:lstStyle/>
          <a:p>
            <a:pPr eaLnBrk="1" hangingPunct="1"/>
            <a:r>
              <a:rPr lang="en-GB" altLang="cs-CZ" b="1" dirty="0">
                <a:solidFill>
                  <a:srgbClr val="0000DC"/>
                </a:solidFill>
              </a:rPr>
              <a:t>Electrical and chemical gating</a:t>
            </a:r>
          </a:p>
        </p:txBody>
      </p:sp>
      <p:pic>
        <p:nvPicPr>
          <p:cNvPr id="5" name="Obrázek 4">
            <a:extLst>
              <a:ext uri="{FF2B5EF4-FFF2-40B4-BE49-F238E27FC236}">
                <a16:creationId xmlns:a16="http://schemas.microsoft.com/office/drawing/2014/main" id="{012E7DF9-6643-4AFE-BCC8-BB34CA425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066" y="1470490"/>
            <a:ext cx="6163270" cy="4807163"/>
          </a:xfrm>
          <a:prstGeom prst="rect">
            <a:avLst/>
          </a:prstGeom>
        </p:spPr>
      </p:pic>
    </p:spTree>
    <p:extLst>
      <p:ext uri="{BB962C8B-B14F-4D97-AF65-F5344CB8AC3E}">
        <p14:creationId xmlns:p14="http://schemas.microsoft.com/office/powerpoint/2010/main" val="2053600409"/>
      </p:ext>
    </p:extLst>
  </p:cSld>
  <p:clrMapOvr>
    <a:masterClrMapping/>
  </p:clrMapOvr>
  <p:transition spd="med">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97AFC70-08B2-4B18-AA1F-67E7ECD7C554}"/>
              </a:ext>
            </a:extLst>
          </p:cNvPr>
          <p:cNvSpPr>
            <a:spLocks noGrp="1" noChangeArrowheads="1"/>
          </p:cNvSpPr>
          <p:nvPr>
            <p:ph type="title"/>
          </p:nvPr>
        </p:nvSpPr>
        <p:spPr>
          <a:xfrm>
            <a:off x="609600" y="274638"/>
            <a:ext cx="6187807" cy="1143000"/>
          </a:xfrm>
        </p:spPr>
        <p:txBody>
          <a:bodyPr/>
          <a:lstStyle/>
          <a:p>
            <a:pPr eaLnBrk="1" hangingPunct="1"/>
            <a:r>
              <a:rPr lang="cs-CZ" altLang="cs-CZ" sz="4000" b="1" dirty="0">
                <a:solidFill>
                  <a:srgbClr val="0000DC"/>
                </a:solidFill>
              </a:rPr>
              <a:t>Ion transport </a:t>
            </a:r>
            <a:r>
              <a:rPr lang="cs-CZ" altLang="cs-CZ" sz="4000" b="1" dirty="0" err="1">
                <a:solidFill>
                  <a:srgbClr val="0000DC"/>
                </a:solidFill>
              </a:rPr>
              <a:t>systems</a:t>
            </a:r>
            <a:endParaRPr lang="cs-CZ" altLang="cs-CZ" sz="4000" b="1" dirty="0">
              <a:solidFill>
                <a:srgbClr val="0000DC"/>
              </a:solidFill>
            </a:endParaRPr>
          </a:p>
        </p:txBody>
      </p:sp>
      <p:sp>
        <p:nvSpPr>
          <p:cNvPr id="16387" name="Rectangle 3">
            <a:extLst>
              <a:ext uri="{FF2B5EF4-FFF2-40B4-BE49-F238E27FC236}">
                <a16:creationId xmlns:a16="http://schemas.microsoft.com/office/drawing/2014/main" id="{15236A58-262B-4B7D-8022-2E048577E48A}"/>
              </a:ext>
            </a:extLst>
          </p:cNvPr>
          <p:cNvSpPr>
            <a:spLocks noGrp="1" noChangeArrowheads="1"/>
          </p:cNvSpPr>
          <p:nvPr>
            <p:ph type="body" sz="half" idx="1"/>
          </p:nvPr>
        </p:nvSpPr>
        <p:spPr>
          <a:xfrm>
            <a:off x="1410159" y="1341438"/>
            <a:ext cx="9595691" cy="4525962"/>
          </a:xfrm>
        </p:spPr>
        <p:txBody>
          <a:bodyPr/>
          <a:lstStyle/>
          <a:p>
            <a:pPr eaLnBrk="1" hangingPunct="1">
              <a:lnSpc>
                <a:spcPct val="100000"/>
              </a:lnSpc>
            </a:pPr>
            <a:r>
              <a:rPr lang="en-GB" altLang="cs-CZ" sz="2400" dirty="0"/>
              <a:t>Many ion transport systems were discovered in cell membranes. One of them, denoted as </a:t>
            </a:r>
            <a:r>
              <a:rPr lang="en-GB" altLang="cs-CZ" sz="2400" i="1" dirty="0"/>
              <a:t>sodium-potassium pump (Na/K pump</a:t>
            </a:r>
            <a:r>
              <a:rPr lang="cs-CZ" altLang="cs-CZ" sz="2400" i="1" dirty="0"/>
              <a:t> </a:t>
            </a:r>
            <a:r>
              <a:rPr lang="cs-CZ" altLang="cs-CZ" sz="2400" dirty="0" err="1"/>
              <a:t>or</a:t>
            </a:r>
            <a:r>
              <a:rPr lang="cs-CZ" altLang="cs-CZ" sz="2400" dirty="0"/>
              <a:t> </a:t>
            </a:r>
            <a:r>
              <a:rPr lang="cs-CZ" altLang="cs-CZ" sz="2400" i="1" dirty="0"/>
              <a:t>Na</a:t>
            </a:r>
            <a:r>
              <a:rPr lang="cs-CZ" altLang="cs-CZ" sz="2400" i="1" baseline="30000" dirty="0"/>
              <a:t>+</a:t>
            </a:r>
            <a:r>
              <a:rPr lang="cs-CZ" altLang="cs-CZ" sz="2400" i="1" dirty="0"/>
              <a:t>-K</a:t>
            </a:r>
            <a:r>
              <a:rPr lang="cs-CZ" altLang="cs-CZ" sz="2400" i="1" baseline="30000" dirty="0"/>
              <a:t>+</a:t>
            </a:r>
            <a:r>
              <a:rPr lang="cs-CZ" altLang="cs-CZ" sz="2400" i="1" dirty="0"/>
              <a:t>-ATP-</a:t>
            </a:r>
            <a:r>
              <a:rPr lang="cs-CZ" altLang="cs-CZ" sz="2400" i="1" dirty="0" err="1"/>
              <a:t>ase</a:t>
            </a:r>
            <a:r>
              <a:rPr lang="en-GB" altLang="cs-CZ" sz="2400" i="1" dirty="0"/>
              <a:t>)</a:t>
            </a:r>
            <a:r>
              <a:rPr lang="en-GB" altLang="cs-CZ" sz="2400" dirty="0"/>
              <a:t> has an extraordinary importance for production of membrane voltage. It removes </a:t>
            </a:r>
            <a:r>
              <a:rPr lang="en-GB" altLang="cs-CZ" sz="2400" i="1" dirty="0"/>
              <a:t>Na</a:t>
            </a:r>
            <a:r>
              <a:rPr lang="en-GB" altLang="cs-CZ" sz="2400" dirty="0"/>
              <a:t>-ions from the cell and interchanges them with </a:t>
            </a:r>
            <a:r>
              <a:rPr lang="en-GB" altLang="cs-CZ" sz="2400" i="1" dirty="0"/>
              <a:t>K</a:t>
            </a:r>
            <a:r>
              <a:rPr lang="en-GB" altLang="cs-CZ" sz="2400" dirty="0"/>
              <a:t>-ions. Thus, the concentrations of these ions in the intracellular and extracellular medium (they are denoted as </a:t>
            </a:r>
            <a:r>
              <a:rPr lang="en-GB" altLang="cs-CZ" sz="2400" i="1" dirty="0"/>
              <a:t>[Na+], [K+] </a:t>
            </a:r>
            <a:r>
              <a:rPr lang="en-GB" altLang="cs-CZ" sz="2400" dirty="0"/>
              <a:t>and distinguished by indexes </a:t>
            </a:r>
            <a:r>
              <a:rPr lang="en-GB" altLang="cs-CZ" sz="2400" i="1" dirty="0" err="1"/>
              <a:t>i</a:t>
            </a:r>
            <a:r>
              <a:rPr lang="en-GB" altLang="cs-CZ" sz="2400" dirty="0"/>
              <a:t>, </a:t>
            </a:r>
            <a:r>
              <a:rPr lang="en-GB" altLang="cs-CZ" sz="2400" i="1" dirty="0"/>
              <a:t>e</a:t>
            </a:r>
            <a:r>
              <a:rPr lang="en-GB" altLang="cs-CZ" sz="2400" dirty="0"/>
              <a:t>) are different. We can write:</a:t>
            </a:r>
          </a:p>
        </p:txBody>
      </p:sp>
      <p:graphicFrame>
        <p:nvGraphicFramePr>
          <p:cNvPr id="16388" name="Object 4">
            <a:extLst>
              <a:ext uri="{FF2B5EF4-FFF2-40B4-BE49-F238E27FC236}">
                <a16:creationId xmlns:a16="http://schemas.microsoft.com/office/drawing/2014/main" id="{AF6B083F-F13E-45C8-AC6C-7F8D96FDD670}"/>
              </a:ext>
            </a:extLst>
          </p:cNvPr>
          <p:cNvGraphicFramePr>
            <a:graphicFrameLocks noGrp="1" noChangeAspect="1"/>
          </p:cNvGraphicFramePr>
          <p:nvPr>
            <p:ph sz="half" idx="2"/>
            <p:extLst>
              <p:ext uri="{D42A27DB-BD31-4B8C-83A1-F6EECF244321}">
                <p14:modId xmlns:p14="http://schemas.microsoft.com/office/powerpoint/2010/main" val="2329483989"/>
              </p:ext>
            </p:extLst>
          </p:nvPr>
        </p:nvGraphicFramePr>
        <p:xfrm>
          <a:off x="2203775" y="4229886"/>
          <a:ext cx="6913562" cy="695325"/>
        </p:xfrm>
        <a:graphic>
          <a:graphicData uri="http://schemas.openxmlformats.org/presentationml/2006/ole">
            <mc:AlternateContent xmlns:mc="http://schemas.openxmlformats.org/markup-compatibility/2006">
              <mc:Choice xmlns:v="urn:schemas-microsoft-com:vml" Requires="v">
                <p:oleObj name="Rovnice" r:id="rId3" imgW="2400300" imgH="241300" progId="Equation.3">
                  <p:embed/>
                </p:oleObj>
              </mc:Choice>
              <mc:Fallback>
                <p:oleObj name="Rovnice" r:id="rId3" imgW="2400300" imgH="241300" progId="Equation.3">
                  <p:embed/>
                  <p:pic>
                    <p:nvPicPr>
                      <p:cNvPr id="16388" name="Object 4">
                        <a:extLst>
                          <a:ext uri="{FF2B5EF4-FFF2-40B4-BE49-F238E27FC236}">
                            <a16:creationId xmlns:a16="http://schemas.microsoft.com/office/drawing/2014/main" id="{AF6B083F-F13E-45C8-AC6C-7F8D96FDD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775" y="4229886"/>
                        <a:ext cx="6913562" cy="695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Text Box 6">
            <a:extLst>
              <a:ext uri="{FF2B5EF4-FFF2-40B4-BE49-F238E27FC236}">
                <a16:creationId xmlns:a16="http://schemas.microsoft.com/office/drawing/2014/main" id="{F217C127-A63F-4251-B54B-1CDEA0665BDA}"/>
              </a:ext>
            </a:extLst>
          </p:cNvPr>
          <p:cNvSpPr txBox="1">
            <a:spLocks noChangeArrowheads="1"/>
          </p:cNvSpPr>
          <p:nvPr/>
        </p:nvSpPr>
        <p:spPr bwMode="auto">
          <a:xfrm>
            <a:off x="1443209" y="5117107"/>
            <a:ext cx="92651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Working </a:t>
            </a:r>
            <a:r>
              <a:rPr lang="en-GB" altLang="cs-CZ" sz="2000" i="1" dirty="0"/>
              <a:t>Na/K </a:t>
            </a:r>
            <a:r>
              <a:rPr lang="en-GB" altLang="cs-CZ" sz="2000" dirty="0"/>
              <a:t>pump requires constant energy </a:t>
            </a:r>
            <a:r>
              <a:rPr lang="cs-CZ" altLang="cs-CZ" sz="2000" dirty="0" err="1"/>
              <a:t>supply</a:t>
            </a:r>
            <a:r>
              <a:rPr lang="en-GB" altLang="cs-CZ" sz="2000" dirty="0"/>
              <a:t>. This energy is delivered to the transport molecules by the adenosine triphosphate (ATP) which is present in the intracellular medium.</a:t>
            </a:r>
            <a:endParaRPr lang="en-GB" altLang="cs-CZ" sz="2400" dirty="0"/>
          </a:p>
        </p:txBody>
      </p:sp>
    </p:spTree>
    <p:extLst>
      <p:ext uri="{BB962C8B-B14F-4D97-AF65-F5344CB8AC3E}">
        <p14:creationId xmlns:p14="http://schemas.microsoft.com/office/powerpoint/2010/main" val="493977301"/>
      </p:ext>
    </p:extLst>
  </p:cSld>
  <p:clrMapOvr>
    <a:masterClrMapping/>
  </p:clrMapOvr>
  <p:transition spd="med">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E9ED756C-98C9-4E8E-89CC-A438B295ACA4}"/>
              </a:ext>
            </a:extLst>
          </p:cNvPr>
          <p:cNvSpPr>
            <a:spLocks noGrp="1" noChangeArrowheads="1"/>
          </p:cNvSpPr>
          <p:nvPr>
            <p:ph type="title"/>
          </p:nvPr>
        </p:nvSpPr>
        <p:spPr>
          <a:xfrm>
            <a:off x="984174" y="329722"/>
            <a:ext cx="9144000" cy="1143000"/>
          </a:xfrm>
        </p:spPr>
        <p:txBody>
          <a:bodyPr/>
          <a:lstStyle/>
          <a:p>
            <a:pPr eaLnBrk="1" hangingPunct="1"/>
            <a:r>
              <a:rPr lang="en-GB" altLang="cs-CZ" sz="3600" b="1" dirty="0">
                <a:solidFill>
                  <a:srgbClr val="0000DC"/>
                </a:solidFill>
              </a:rPr>
              <a:t>Principle of the sodium-potassium pump</a:t>
            </a:r>
          </a:p>
        </p:txBody>
      </p:sp>
      <p:sp>
        <p:nvSpPr>
          <p:cNvPr id="18435" name="Text Box 8">
            <a:extLst>
              <a:ext uri="{FF2B5EF4-FFF2-40B4-BE49-F238E27FC236}">
                <a16:creationId xmlns:a16="http://schemas.microsoft.com/office/drawing/2014/main" id="{3154028C-DDE9-4CA8-932F-7E4C92721144}"/>
              </a:ext>
            </a:extLst>
          </p:cNvPr>
          <p:cNvSpPr txBox="1">
            <a:spLocks noChangeArrowheads="1"/>
          </p:cNvSpPr>
          <p:nvPr/>
        </p:nvSpPr>
        <p:spPr bwMode="auto">
          <a:xfrm>
            <a:off x="1002535" y="5732463"/>
            <a:ext cx="88906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The sodium ions are released on the outer side of the membrane. Following conformation change of the ion pump molecule enables binding of potassium ions which are carried inside the cell.</a:t>
            </a:r>
          </a:p>
        </p:txBody>
      </p:sp>
      <p:pic>
        <p:nvPicPr>
          <p:cNvPr id="18436" name="Picture 10" descr="ion pump">
            <a:extLst>
              <a:ext uri="{FF2B5EF4-FFF2-40B4-BE49-F238E27FC236}">
                <a16:creationId xmlns:a16="http://schemas.microsoft.com/office/drawing/2014/main" id="{B9885E07-DA8A-4184-9740-B540F8D49E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1408" y="947452"/>
            <a:ext cx="6755305" cy="4754850"/>
          </a:xfrm>
          <a:noFill/>
        </p:spPr>
      </p:pic>
    </p:spTree>
    <p:extLst>
      <p:ext uri="{BB962C8B-B14F-4D97-AF65-F5344CB8AC3E}">
        <p14:creationId xmlns:p14="http://schemas.microsoft.com/office/powerpoint/2010/main" val="3390908209"/>
      </p:ext>
    </p:extLst>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3B15D1C-C24C-4C44-8386-1A9DC7D56952}"/>
              </a:ext>
            </a:extLst>
          </p:cNvPr>
          <p:cNvSpPr>
            <a:spLocks noGrp="1" noChangeArrowheads="1"/>
          </p:cNvSpPr>
          <p:nvPr>
            <p:ph type="title"/>
          </p:nvPr>
        </p:nvSpPr>
        <p:spPr>
          <a:xfrm>
            <a:off x="653899" y="466612"/>
            <a:ext cx="10753200" cy="451576"/>
          </a:xfrm>
        </p:spPr>
        <p:txBody>
          <a:bodyPr/>
          <a:lstStyle/>
          <a:p>
            <a:pPr eaLnBrk="1" hangingPunct="1"/>
            <a:r>
              <a:rPr lang="en-GB" altLang="cs-CZ" sz="3600" b="1" dirty="0">
                <a:solidFill>
                  <a:srgbClr val="0000DC"/>
                </a:solidFill>
              </a:rPr>
              <a:t>Function of biological membranes</a:t>
            </a:r>
          </a:p>
        </p:txBody>
      </p:sp>
      <p:sp>
        <p:nvSpPr>
          <p:cNvPr id="20483" name="Rectangle 3">
            <a:extLst>
              <a:ext uri="{FF2B5EF4-FFF2-40B4-BE49-F238E27FC236}">
                <a16:creationId xmlns:a16="http://schemas.microsoft.com/office/drawing/2014/main" id="{1D382F55-A48D-4172-8DA4-BE37C0C6FCD8}"/>
              </a:ext>
            </a:extLst>
          </p:cNvPr>
          <p:cNvSpPr>
            <a:spLocks noGrp="1" noChangeArrowheads="1"/>
          </p:cNvSpPr>
          <p:nvPr>
            <p:ph type="body" idx="1"/>
          </p:nvPr>
        </p:nvSpPr>
        <p:spPr>
          <a:xfrm>
            <a:off x="848299" y="1860129"/>
            <a:ext cx="9562641" cy="4813300"/>
          </a:xfrm>
        </p:spPr>
        <p:txBody>
          <a:bodyPr/>
          <a:lstStyle/>
          <a:p>
            <a:pPr eaLnBrk="1" hangingPunct="1">
              <a:lnSpc>
                <a:spcPct val="100000"/>
              </a:lnSpc>
            </a:pPr>
            <a:r>
              <a:rPr lang="en-GB" altLang="cs-CZ" dirty="0"/>
              <a:t>They form the interface between the cells and also between cell compartments.</a:t>
            </a:r>
          </a:p>
          <a:p>
            <a:pPr eaLnBrk="1" hangingPunct="1">
              <a:lnSpc>
                <a:spcPct val="100000"/>
              </a:lnSpc>
            </a:pPr>
            <a:r>
              <a:rPr lang="en-GB" altLang="cs-CZ" dirty="0"/>
              <a:t>They keep constant chemical composition inside bounded areas by selective transport mechanisms.</a:t>
            </a:r>
          </a:p>
          <a:p>
            <a:pPr eaLnBrk="1" hangingPunct="1">
              <a:lnSpc>
                <a:spcPct val="100000"/>
              </a:lnSpc>
            </a:pPr>
            <a:r>
              <a:rPr lang="en-GB" altLang="cs-CZ" dirty="0"/>
              <a:t>They are medium for fast biochemical turnover done</a:t>
            </a:r>
            <a:r>
              <a:rPr lang="cs-CZ" altLang="cs-CZ" dirty="0"/>
              <a:t> by</a:t>
            </a:r>
            <a:r>
              <a:rPr lang="en-GB" altLang="cs-CZ" dirty="0"/>
              <a:t> enzyme systems.</a:t>
            </a:r>
          </a:p>
          <a:p>
            <a:pPr eaLnBrk="1" hangingPunct="1">
              <a:lnSpc>
                <a:spcPct val="100000"/>
              </a:lnSpc>
            </a:pPr>
            <a:r>
              <a:rPr lang="en-GB" altLang="cs-CZ" dirty="0"/>
              <a:t>Their specific structure and selective ion permeability is a basis of bioelectric phenomena.</a:t>
            </a:r>
          </a:p>
        </p:txBody>
      </p:sp>
    </p:spTree>
    <p:extLst>
      <p:ext uri="{BB962C8B-B14F-4D97-AF65-F5344CB8AC3E}">
        <p14:creationId xmlns:p14="http://schemas.microsoft.com/office/powerpoint/2010/main" val="2400391677"/>
      </p:ext>
    </p:extLst>
  </p:cSld>
  <p:clrMapOvr>
    <a:masterClrMapping/>
  </p:clrMapOvr>
  <p:transition spd="med">
    <p:diamond/>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300</TotalTime>
  <Words>2729</Words>
  <Application>Microsoft Office PowerPoint</Application>
  <PresentationFormat>Širokoúhlá obrazovka</PresentationFormat>
  <Paragraphs>394</Paragraphs>
  <Slides>48</Slides>
  <Notes>47</Notes>
  <HiddenSlides>0</HiddenSlides>
  <MMClips>1</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48</vt:i4>
      </vt:variant>
    </vt:vector>
  </HeadingPairs>
  <TitlesOfParts>
    <vt:vector size="58" baseType="lpstr">
      <vt:lpstr>Arial</vt:lpstr>
      <vt:lpstr>Cambria Math</vt:lpstr>
      <vt:lpstr>Symbol</vt:lpstr>
      <vt:lpstr>Tahoma</vt:lpstr>
      <vt:lpstr>Times New Roman</vt:lpstr>
      <vt:lpstr>Wingdings</vt:lpstr>
      <vt:lpstr>Prezentace_MU_CZ</vt:lpstr>
      <vt:lpstr>Rovnice</vt:lpstr>
      <vt:lpstr>Equation</vt:lpstr>
      <vt:lpstr>Rastrový obrázek</vt:lpstr>
      <vt:lpstr>Lectures on Medical Biophysics</vt:lpstr>
      <vt:lpstr>Bioelectric phenomena</vt:lpstr>
      <vt:lpstr>Biological membrane</vt:lpstr>
      <vt:lpstr>Structure of the membrane</vt:lpstr>
      <vt:lpstr>Channels</vt:lpstr>
      <vt:lpstr>Electrical and chemical gating</vt:lpstr>
      <vt:lpstr>Ion transport systems</vt:lpstr>
      <vt:lpstr>Principle of the sodium-potassium pump</vt:lpstr>
      <vt:lpstr>Function of biological membranes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Action potential</vt:lpstr>
      <vt:lpstr>Mechanism of action potential triggering</vt:lpstr>
      <vt:lpstr>Prezentace aplikace PowerPoint</vt:lpstr>
      <vt:lpstr>Prezentace aplikace PowerPoint</vt:lpstr>
      <vt:lpstr>Prezentace aplikace PowerPoint</vt:lpstr>
      <vt:lpstr>Action potential</vt:lpstr>
      <vt:lpstr>Prezentace aplikace PowerPoint</vt:lpstr>
      <vt:lpstr>Propagation of the action potential along the neuron membrane (2)  </vt:lpstr>
      <vt:lpstr>Propagation of AP and local currents</vt:lpstr>
      <vt:lpstr>Prezentace aplikace PowerPoint</vt:lpstr>
      <vt:lpstr>Examples of action potentials</vt:lpstr>
      <vt:lpstr>Prezentace aplikace PowerPoint</vt:lpstr>
      <vt:lpstr>Definition</vt:lpstr>
      <vt:lpstr>Prezentace aplikace PowerPoint</vt:lpstr>
      <vt:lpstr>Prezentace aplikace PowerPoint</vt:lpstr>
      <vt:lpstr>Prezentace aplikace PowerPoint</vt:lpstr>
      <vt:lpstr>Synaptic mediators (neurotransmitters)</vt:lpstr>
      <vt:lpstr>Prezentace aplikace PowerPoint</vt:lpstr>
      <vt:lpstr>Prezentace aplikace PowerPoint</vt:lpstr>
      <vt:lpstr>Summary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9</cp:revision>
  <cp:lastPrinted>1601-01-01T00:00:00Z</cp:lastPrinted>
  <dcterms:created xsi:type="dcterms:W3CDTF">2021-09-19T08:25:11Z</dcterms:created>
  <dcterms:modified xsi:type="dcterms:W3CDTF">2024-09-15T07:23:57Z</dcterms:modified>
</cp:coreProperties>
</file>