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8"/>
  </p:notesMasterIdLst>
  <p:handoutMasterIdLst>
    <p:handoutMasterId r:id="rId3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000DC"/>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12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1D61723-72D5-415B-8243-2BBABB367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1D02C4-5515-4CBA-83ED-4E69D07C8635}"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CB74C654-8B4C-4ADC-88B6-16D487D5C89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C9440F2-F4CB-447F-898A-2326A16300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9CC28BE-4481-4726-809C-C1FB0A24FE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5CD33-1791-4E8C-8D5E-9ED8E64095F9}"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18647D79-6146-4271-B84E-6179AA90C82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1109B2F-7A53-463A-8AF9-C668E66C7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A756156-C917-4618-A419-1F3A45C86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A19C02-F0C0-4CA0-9DA1-D709E4A62A9D}"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160532AA-2C33-4E21-81CF-A782D4C1930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EB23FF8-48BB-42F4-8AC8-0BBC5A3C2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F44E4C8-84A4-4BC5-AEFC-494E921B5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3A2BBD-70BF-4C3A-85FE-738A9E9F4452}"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2A540710-EBCB-4814-9CD8-753F93614EA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2731E92-C6B9-4E2C-98B9-F926AF1F79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57B2980-313F-4777-B642-AE2C199DF0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366812-401A-4FD6-9C12-08490ECA43B7}"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65D106FE-E3E6-4A9A-B1E1-B3669E5D10C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FD90C81-1580-49C1-97E6-B918E6FD2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3815E6E-5870-4DD3-B3DF-FFA85B678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A048A0-84C8-4BEF-B0FA-546B4A33C18C}"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10C2E1F1-09B2-4CC1-BE29-B9E021F8F07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84030D9-D30A-427C-AA1D-81460713F8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3F9EE03-924F-4D08-BD3B-F9B99C43B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90EE39-378F-4444-94E7-E3830FD8499D}"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41C11ABD-4DCF-4988-AA3E-CD727647D69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2D3C43E-A2E9-4FFF-BB3D-02AEA9E08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5D81882-A2C7-4ECA-ABF9-F31E40876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2117D8-ED70-4603-ABCB-1903CD57445F}"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4F8F5FA4-2913-4482-A36E-E4B12496B89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764BF35-E202-4B77-B8DE-559D1F794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E9B42E-42C7-4C7C-8B37-69FA6471F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83CC63-DC5D-47C2-937B-7D865F597585}"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8BBEB484-0FB0-4072-8C3A-1F104B14306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8CC72DE-CE6E-48B9-B1D6-150EA3C35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BB276DA-70C2-400A-8BC4-105D2DEBB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0C2F7B-4E31-4DF3-B2E6-3CD46F977A3C}"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FEF85508-5512-4A80-BDAE-D9B4F67E1115}"/>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F3FEB56-9E66-4287-BB76-D803381E4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E452CA2-E115-4DF6-9439-DB905DB588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9B55C-DE6C-40D1-A357-6CD62D9A9DA5}"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8A3344D1-6FD0-4CD0-9D1D-D2607F938C2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819BA90-FAF5-402F-88EB-63B2C26A8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90455FC-8529-47F9-8223-26B78E0CE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B469BD-C722-43D8-9284-BEF7A5976828}"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A523D68B-16FE-4449-9BB3-465A1130468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ECEA308-99A7-4BB7-AB55-AE9E47B016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99A8886-0FA4-4A01-BC09-EDBFD270A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902F6F-ED3F-4A80-B4AC-E9289A6581D7}"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298ED277-61D9-4635-B2FE-87D2790DBA5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A6A38DB-8828-4C5F-BB6B-8C4604E017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6D99147-FC62-435D-8251-B9EB8432E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A0491-B0F8-4404-9CDB-233C0510C0C2}"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318CDDB1-BF57-4500-B242-BC1CBB600B5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B038BC4-D7CF-4119-99F8-9B2E241511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7FA6B13-1941-49BD-ACDD-D211233A1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F8D143-0927-4756-84E6-FC9F75C65EF7}"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57E202D3-FD84-40D5-8EBF-BA2B1B0D34E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9BC21E0-63D3-4695-A324-7E63FD0127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A5E5815-6FDF-44E1-BEC9-B81BC0542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5D33C6-95D2-44D1-B0EB-EA64BDC76238}"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18DE7363-AA49-45C3-99F8-E8F64AA1E8E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1C2285F-4E79-44A0-9013-440DF0A67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C99C16A-E3EC-443F-BDA3-1441C6C9E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4CE9E5-C117-43AF-B439-190B07FBF2E3}"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BC3C65FB-31A3-4E0E-9633-BEDACC2A882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F0CCD00A-6F05-423B-8D52-739B5965A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B516F39-416F-473C-BAFA-66266B5711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68033-7DFB-4B9B-A006-D2B99E6C7759}"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8964837B-626E-476A-9FD0-CCEEFFF152DE}"/>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1EF07D9-39BD-489B-8D13-402A5F407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305AB5D-EE74-44A5-8EE2-76D8269014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BD506A-B6E7-42E6-B6F6-BDA941218A06}"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B840A78F-4EF2-4294-A7A6-2868DFE9153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3851225-7EE5-4AC0-A2D1-D902FE6B8E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8525070-D82C-4670-AF42-2B1894F2A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16870-4889-4D92-8515-7859CA9E745F}"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B33E7C8A-F21F-4021-B54B-8E7CEFED8B9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2558BA4-6904-4B00-B8A1-375C31A8A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4FF90EE-259C-4B8D-AD2E-A4C8A03DE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A63C7D-A148-4E1D-A4C5-5AB17C2DFE8C}"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9B66C05E-7AF3-4625-BEDF-9CCD79AA7D4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32BC384F-891B-484F-951F-B7DC8A8AC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E8951C0-03EF-4F02-B1DE-9BA0687FF9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B0C638-C035-4BE0-9225-434FD203B5AE}"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55CC80A4-5B68-4308-AC87-9E1A7821F5E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2D9D739-8C87-4FDA-9C81-14C2BE910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BA9783A-0E85-4B83-A25E-7C112BF9B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6F0110-C480-4646-A550-9F3A801C52C1}"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2F173B29-933D-46EA-87BB-481D71C29D6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06C113-7E03-45A8-B5B0-FCB00B965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7FF3F7D-E1F7-48E6-AC16-341EF8EAB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1FA38-B8E3-4446-913F-B884D94E41A1}"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86D9B9CB-96CE-44FC-8881-C2DACF60623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5B1BE3E-3CB5-4311-AAA2-76C56B0C77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5101869-F87C-416F-943E-04CD23C69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0871DB-1419-4128-9CF7-BCC191D70E9B}"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12390596-C258-42FB-B5C6-F4118F40803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F570446-2E32-44C5-A3F4-2625CAC91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FB2DE30-F7EF-41A8-882C-D7895C4F5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74F82D-3959-47FB-98D7-58315646CD68}" type="slidenum">
              <a:rPr lang="cs-CZ" altLang="cs-CZ"/>
              <a:pPr>
                <a:spcBef>
                  <a:spcPct val="0"/>
                </a:spcBef>
              </a:pPr>
              <a:t>33</a:t>
            </a:fld>
            <a:endParaRPr lang="cs-CZ" altLang="cs-CZ"/>
          </a:p>
        </p:txBody>
      </p:sp>
      <p:sp>
        <p:nvSpPr>
          <p:cNvPr id="74755" name="Rectangle 2">
            <a:extLst>
              <a:ext uri="{FF2B5EF4-FFF2-40B4-BE49-F238E27FC236}">
                <a16:creationId xmlns:a16="http://schemas.microsoft.com/office/drawing/2014/main" id="{778ECC8B-76BF-4DC4-878B-AFCDB3C4EF86}"/>
              </a:ext>
            </a:extLst>
          </p:cNvPr>
          <p:cNvSpPr>
            <a:spLocks noGrp="1" noRot="1" noChangeAspect="1" noChangeArrowheads="1" noTextEdit="1"/>
          </p:cNvSpPr>
          <p:nvPr>
            <p:ph type="sldImg"/>
          </p:nvPr>
        </p:nvSpPr>
        <p:spPr>
          <a:solidFill>
            <a:srgbClr val="FFFFFF"/>
          </a:solidFill>
          <a:ln/>
        </p:spPr>
      </p:sp>
      <p:sp>
        <p:nvSpPr>
          <p:cNvPr id="74756" name="Rectangle 3">
            <a:extLst>
              <a:ext uri="{FF2B5EF4-FFF2-40B4-BE49-F238E27FC236}">
                <a16:creationId xmlns:a16="http://schemas.microsoft.com/office/drawing/2014/main" id="{B8A1B5E9-BF5E-492F-B626-782C2ADAF5C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8C3C0B7-58EF-410A-9EB6-6DA653E45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D29540-A732-4492-B813-0D9827991029}" type="slidenum">
              <a:rPr lang="cs-CZ" altLang="cs-CZ"/>
              <a:pPr>
                <a:spcBef>
                  <a:spcPct val="0"/>
                </a:spcBef>
              </a:pPr>
              <a:t>34</a:t>
            </a:fld>
            <a:endParaRPr lang="cs-CZ" altLang="cs-CZ"/>
          </a:p>
        </p:txBody>
      </p:sp>
      <p:sp>
        <p:nvSpPr>
          <p:cNvPr id="76803" name="Rectangle 2">
            <a:extLst>
              <a:ext uri="{FF2B5EF4-FFF2-40B4-BE49-F238E27FC236}">
                <a16:creationId xmlns:a16="http://schemas.microsoft.com/office/drawing/2014/main" id="{8B683330-BC80-44AB-AF9C-32A523D776E5}"/>
              </a:ext>
            </a:extLst>
          </p:cNvPr>
          <p:cNvSpPr>
            <a:spLocks noGrp="1" noRot="1" noChangeAspect="1" noChangeArrowheads="1" noTextEdit="1"/>
          </p:cNvSpPr>
          <p:nvPr>
            <p:ph type="sldImg"/>
          </p:nvPr>
        </p:nvSpPr>
        <p:spPr>
          <a:solidFill>
            <a:srgbClr val="FFFFFF"/>
          </a:solidFill>
          <a:ln/>
        </p:spPr>
      </p:sp>
      <p:sp>
        <p:nvSpPr>
          <p:cNvPr id="76804" name="Rectangle 3">
            <a:extLst>
              <a:ext uri="{FF2B5EF4-FFF2-40B4-BE49-F238E27FC236}">
                <a16:creationId xmlns:a16="http://schemas.microsoft.com/office/drawing/2014/main" id="{F66E4984-7487-4601-8BC2-B363314E87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44661D8-D2F6-4AF6-8554-AF409D6E1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044DD8-7CD9-417B-88A9-5B7D5580502F}" type="slidenum">
              <a:rPr lang="cs-CZ" altLang="cs-CZ"/>
              <a:pPr>
                <a:spcBef>
                  <a:spcPct val="0"/>
                </a:spcBef>
              </a:pPr>
              <a:t>35</a:t>
            </a:fld>
            <a:endParaRPr lang="cs-CZ" altLang="cs-CZ"/>
          </a:p>
        </p:txBody>
      </p:sp>
      <p:sp>
        <p:nvSpPr>
          <p:cNvPr id="78851" name="Text Box 2">
            <a:extLst>
              <a:ext uri="{FF2B5EF4-FFF2-40B4-BE49-F238E27FC236}">
                <a16:creationId xmlns:a16="http://schemas.microsoft.com/office/drawing/2014/main" id="{129F664E-C1F1-438D-94BE-FE784A209988}"/>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FontTx/>
              <a:buChar char="•"/>
            </a:pPr>
            <a:endParaRPr lang="cs-CZ" altLang="cs-CZ" sz="2000">
              <a:solidFill>
                <a:srgbClr val="FFFFCC"/>
              </a:solidFill>
            </a:endParaRPr>
          </a:p>
        </p:txBody>
      </p:sp>
      <p:sp>
        <p:nvSpPr>
          <p:cNvPr id="78852" name="Rectangle 3">
            <a:extLst>
              <a:ext uri="{FF2B5EF4-FFF2-40B4-BE49-F238E27FC236}">
                <a16:creationId xmlns:a16="http://schemas.microsoft.com/office/drawing/2014/main" id="{F67A610C-626D-4C2D-A55D-99BBF2D037C0}"/>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E66D464-5444-4396-9593-57BE37F64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C1F867-3217-48EC-A666-C7C28FD911C8}" type="slidenum">
              <a:rPr lang="cs-CZ" altLang="cs-CZ"/>
              <a:pPr>
                <a:spcBef>
                  <a:spcPct val="0"/>
                </a:spcBef>
              </a:pPr>
              <a:t>36</a:t>
            </a:fld>
            <a:endParaRPr lang="cs-CZ" altLang="cs-CZ"/>
          </a:p>
        </p:txBody>
      </p:sp>
      <p:sp>
        <p:nvSpPr>
          <p:cNvPr id="80899" name="Rectangle 2">
            <a:extLst>
              <a:ext uri="{FF2B5EF4-FFF2-40B4-BE49-F238E27FC236}">
                <a16:creationId xmlns:a16="http://schemas.microsoft.com/office/drawing/2014/main" id="{347C49BF-9A5B-4C32-AC41-D931BDCD4EF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293BD7E-F8F6-4432-80F9-901130A72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6B56EC6-B44E-43E1-9E32-351EF101A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A4372C-783C-46FE-8B57-3F839424CB40}"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96912CC5-5638-498C-882E-A0BA3B3994B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857796F-F57F-438B-BBD5-4B0CD673B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8975D3B-758A-4F21-A938-933AC688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93D001-7BFA-44CF-9DAE-7A04A78DCF2E}"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BBB13A5D-09D6-4596-8080-442711614CB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9554C7D-9A4D-46FF-AAE9-F568192F6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6C6447A-D921-4382-B119-18FFBB94F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AEBD9D-50D4-49B7-9D7E-E5C32336334D}"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630F6165-3D4C-45C9-98A5-C79BDF369A7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FC3F51B-96B6-4DEF-AD49-603785BC9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4E1A9BD-4D6B-4CDC-9F17-2AC0C470E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080E-864B-4A2B-911B-AAA1A2F7C66B}"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9BCA23F8-F46F-40DB-B918-9659DF095A5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13131BA-028C-44D8-948B-03806EE6A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8DB24FC-0FBE-4CC7-AD86-D227DD57C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964020-1317-4A02-BCC2-A6A530130387}"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6674B4F0-9423-428D-9009-A3BBDDFA9A6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47D93B3-8ED7-4C1E-B31F-347168570E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9F74E4C-EAA8-41E9-9602-F076A6822D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EAD4A-6B10-4174-AF2A-047C484F4F4E}"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E3AF860D-4918-4EA1-8847-559A37F1C0B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FE85907-C3A4-4FF9-A258-7D712DF06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FD1AD05-A37F-4258-B0CD-27805AEDF06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7D88AD1B-B6F6-42B4-B11F-DFF9063C76C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30A82A9-1AED-40DA-8F38-073D8523C7FB}"/>
              </a:ext>
            </a:extLst>
          </p:cNvPr>
          <p:cNvSpPr>
            <a:spLocks noGrp="1" noChangeArrowheads="1"/>
          </p:cNvSpPr>
          <p:nvPr>
            <p:ph type="sldNum" sz="quarter" idx="12"/>
          </p:nvPr>
        </p:nvSpPr>
        <p:spPr>
          <a:ln/>
        </p:spPr>
        <p:txBody>
          <a:bodyPr/>
          <a:lstStyle>
            <a:lvl1pPr>
              <a:defRPr/>
            </a:lvl1pPr>
          </a:lstStyle>
          <a:p>
            <a:pPr>
              <a:defRPr/>
            </a:pPr>
            <a:fld id="{3F75313B-DEB0-4B1B-B72F-68FCCF846697}" type="slidenum">
              <a:rPr lang="en-GB" altLang="cs-CZ"/>
              <a:pPr>
                <a:defRPr/>
              </a:pPr>
              <a:t>‹#›</a:t>
            </a:fld>
            <a:endParaRPr lang="en-GB" altLang="cs-CZ"/>
          </a:p>
        </p:txBody>
      </p:sp>
    </p:spTree>
    <p:extLst>
      <p:ext uri="{BB962C8B-B14F-4D97-AF65-F5344CB8AC3E}">
        <p14:creationId xmlns:p14="http://schemas.microsoft.com/office/powerpoint/2010/main" val="160123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7D596A1C-6C9E-467B-B474-7B8FE0199EE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F36DD31-244D-4AA0-AFD4-B3304E057EE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EA56048-B808-46C0-BA5F-C69085203950}"/>
              </a:ext>
            </a:extLst>
          </p:cNvPr>
          <p:cNvSpPr>
            <a:spLocks noGrp="1" noChangeArrowheads="1"/>
          </p:cNvSpPr>
          <p:nvPr>
            <p:ph type="sldNum" sz="quarter" idx="12"/>
          </p:nvPr>
        </p:nvSpPr>
        <p:spPr>
          <a:ln/>
        </p:spPr>
        <p:txBody>
          <a:bodyPr/>
          <a:lstStyle>
            <a:lvl1pPr>
              <a:defRPr/>
            </a:lvl1pPr>
          </a:lstStyle>
          <a:p>
            <a:pPr>
              <a:defRPr/>
            </a:pPr>
            <a:fld id="{D793F552-3BC4-4086-AE63-896208FEB617}" type="slidenum">
              <a:rPr lang="en-GB" altLang="cs-CZ"/>
              <a:pPr>
                <a:defRPr/>
              </a:pPr>
              <a:t>‹#›</a:t>
            </a:fld>
            <a:endParaRPr lang="en-GB" altLang="cs-CZ"/>
          </a:p>
        </p:txBody>
      </p:sp>
    </p:spTree>
    <p:extLst>
      <p:ext uri="{BB962C8B-B14F-4D97-AF65-F5344CB8AC3E}">
        <p14:creationId xmlns:p14="http://schemas.microsoft.com/office/powerpoint/2010/main" val="40420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584C3523-7550-4B91-B7C5-707B2673A2F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ACC51FA-75B5-4170-89B2-59456A6B1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1451F99-5D8B-479C-8A0D-2A7FC7E802D3}"/>
              </a:ext>
            </a:extLst>
          </p:cNvPr>
          <p:cNvSpPr>
            <a:spLocks noGrp="1" noChangeArrowheads="1"/>
          </p:cNvSpPr>
          <p:nvPr>
            <p:ph type="sldNum" sz="quarter" idx="12"/>
          </p:nvPr>
        </p:nvSpPr>
        <p:spPr>
          <a:ln/>
        </p:spPr>
        <p:txBody>
          <a:bodyPr/>
          <a:lstStyle>
            <a:lvl1pPr>
              <a:defRPr/>
            </a:lvl1pPr>
          </a:lstStyle>
          <a:p>
            <a:pPr>
              <a:defRPr/>
            </a:pPr>
            <a:fld id="{1F9E58DA-3A7B-403E-B611-45012938E187}" type="slidenum">
              <a:rPr lang="en-GB" altLang="cs-CZ"/>
              <a:pPr>
                <a:defRPr/>
              </a:pPr>
              <a:t>‹#›</a:t>
            </a:fld>
            <a:endParaRPr lang="en-GB" altLang="cs-CZ"/>
          </a:p>
        </p:txBody>
      </p:sp>
    </p:spTree>
    <p:extLst>
      <p:ext uri="{BB962C8B-B14F-4D97-AF65-F5344CB8AC3E}">
        <p14:creationId xmlns:p14="http://schemas.microsoft.com/office/powerpoint/2010/main" val="306551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94D46D7-CB6B-448E-8009-918119AD271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E1E5BA-CF0F-4D9A-B1AD-085B96EFDD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CA0E475-DA82-4E28-B514-F7BF79681DE1}"/>
              </a:ext>
            </a:extLst>
          </p:cNvPr>
          <p:cNvSpPr>
            <a:spLocks noGrp="1" noChangeArrowheads="1"/>
          </p:cNvSpPr>
          <p:nvPr>
            <p:ph type="sldNum" sz="quarter" idx="12"/>
          </p:nvPr>
        </p:nvSpPr>
        <p:spPr>
          <a:ln/>
        </p:spPr>
        <p:txBody>
          <a:bodyPr/>
          <a:lstStyle>
            <a:lvl1pPr>
              <a:defRPr/>
            </a:lvl1pPr>
          </a:lstStyle>
          <a:p>
            <a:pPr>
              <a:defRPr/>
            </a:pPr>
            <a:fld id="{91D1CB59-2951-4C6B-A183-324332D12B7D}" type="slidenum">
              <a:rPr lang="en-GB" altLang="cs-CZ"/>
              <a:pPr>
                <a:defRPr/>
              </a:pPr>
              <a:t>‹#›</a:t>
            </a:fld>
            <a:endParaRPr lang="en-GB" altLang="cs-CZ"/>
          </a:p>
        </p:txBody>
      </p:sp>
    </p:spTree>
    <p:extLst>
      <p:ext uri="{BB962C8B-B14F-4D97-AF65-F5344CB8AC3E}">
        <p14:creationId xmlns:p14="http://schemas.microsoft.com/office/powerpoint/2010/main" val="113285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BCB7C227-035A-45D3-96B1-054E71CD1726}"/>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43DE1A56-A981-488A-9207-553A2807E0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D931F0F4-0C60-4ED9-8BA1-A36CBAAB69B0}"/>
              </a:ext>
            </a:extLst>
          </p:cNvPr>
          <p:cNvSpPr>
            <a:spLocks noGrp="1" noChangeArrowheads="1"/>
          </p:cNvSpPr>
          <p:nvPr>
            <p:ph type="sldNum" sz="quarter" idx="12"/>
          </p:nvPr>
        </p:nvSpPr>
        <p:spPr>
          <a:ln/>
        </p:spPr>
        <p:txBody>
          <a:bodyPr/>
          <a:lstStyle>
            <a:lvl1pPr>
              <a:defRPr/>
            </a:lvl1pPr>
          </a:lstStyle>
          <a:p>
            <a:pPr>
              <a:defRPr/>
            </a:pPr>
            <a:fld id="{3510C84B-3BA7-48E8-B009-211A5C4E6831}" type="slidenum">
              <a:rPr lang="en-GB" altLang="cs-CZ"/>
              <a:pPr>
                <a:defRPr/>
              </a:pPr>
              <a:t>‹#›</a:t>
            </a:fld>
            <a:endParaRPr lang="en-GB" altLang="cs-CZ"/>
          </a:p>
        </p:txBody>
      </p:sp>
    </p:spTree>
    <p:extLst>
      <p:ext uri="{BB962C8B-B14F-4D97-AF65-F5344CB8AC3E}">
        <p14:creationId xmlns:p14="http://schemas.microsoft.com/office/powerpoint/2010/main" val="282467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30.jpeg"/><Relationship Id="rId5" Type="http://schemas.openxmlformats.org/officeDocument/2006/relationships/hyperlink" Target="http://www.mun.ca/biology/scarr/4241/W&amp;Cxraypic.html"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 </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br>
              <a:rPr lang="en-GB" altLang="cs-CZ" sz="4400" b="1" dirty="0"/>
            </a:b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Biomolecular and Cellular Research Devices</a:t>
            </a:r>
          </a:p>
          <a:p>
            <a:endParaRPr lang="cs-CZ" dirty="0"/>
          </a:p>
        </p:txBody>
      </p:sp>
      <p:graphicFrame>
        <p:nvGraphicFramePr>
          <p:cNvPr id="6" name="Object 8">
            <a:extLst>
              <a:ext uri="{FF2B5EF4-FFF2-40B4-BE49-F238E27FC236}">
                <a16:creationId xmlns:a16="http://schemas.microsoft.com/office/drawing/2014/main" id="{D688EF8D-C93B-4AAD-B730-9DA759C302F9}"/>
              </a:ext>
            </a:extLst>
          </p:cNvPr>
          <p:cNvGraphicFramePr>
            <a:graphicFrameLocks noChangeAspect="1"/>
          </p:cNvGraphicFramePr>
          <p:nvPr>
            <p:extLst>
              <p:ext uri="{D42A27DB-BD31-4B8C-83A1-F6EECF244321}">
                <p14:modId xmlns:p14="http://schemas.microsoft.com/office/powerpoint/2010/main" val="4095871207"/>
              </p:ext>
            </p:extLst>
          </p:nvPr>
        </p:nvGraphicFramePr>
        <p:xfrm>
          <a:off x="8899042" y="419348"/>
          <a:ext cx="2112962" cy="2038350"/>
        </p:xfrm>
        <a:graphic>
          <a:graphicData uri="http://schemas.openxmlformats.org/presentationml/2006/ole">
            <mc:AlternateContent xmlns:mc="http://schemas.openxmlformats.org/markup-compatibility/2006">
              <mc:Choice xmlns:v="urn:schemas-microsoft-com:vml" Requires="v">
                <p:oleObj name="Rastrový obrázek" r:id="rId2" imgW="3505689" imgH="3381847" progId="Paint.Picture">
                  <p:embed/>
                </p:oleObj>
              </mc:Choice>
              <mc:Fallback>
                <p:oleObj name="Rastrový obrázek" r:id="rId2" imgW="3505689" imgH="3381847" progId="Paint.Picture">
                  <p:embed/>
                  <p:pic>
                    <p:nvPicPr>
                      <p:cNvPr id="291848" name="Object 8">
                        <a:extLst>
                          <a:ext uri="{FF2B5EF4-FFF2-40B4-BE49-F238E27FC236}">
                            <a16:creationId xmlns:a16="http://schemas.microsoft.com/office/drawing/2014/main" id="{C4141250-1FB3-448F-A6C8-0A30488A5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042" y="419348"/>
                        <a:ext cx="2112962"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7" descr="spec_fig2%20diode%20array">
            <a:extLst>
              <a:ext uri="{FF2B5EF4-FFF2-40B4-BE49-F238E27FC236}">
                <a16:creationId xmlns:a16="http://schemas.microsoft.com/office/drawing/2014/main" id="{016D7826-CD91-40ED-8EA4-2C1448F70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84234" y="3716462"/>
            <a:ext cx="3744912" cy="2781300"/>
          </a:xfrm>
          <a:prstGeom prst="rect">
            <a:avLst/>
          </a:prstGeom>
          <a:noFill/>
        </p:spPr>
      </p:pic>
      <p:pic>
        <p:nvPicPr>
          <p:cNvPr id="8" name="Picture 7" descr="FG23_07">
            <a:extLst>
              <a:ext uri="{FF2B5EF4-FFF2-40B4-BE49-F238E27FC236}">
                <a16:creationId xmlns:a16="http://schemas.microsoft.com/office/drawing/2014/main" id="{B5AECEFD-6657-4172-9B8A-9ABDD599C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830" y="665591"/>
            <a:ext cx="16859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xit" presetSubtype="0" fill="hold" nodeType="after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2000"/>
                            </p:stCondLst>
                            <p:childTnLst>
                              <p:par>
                                <p:cTn id="17" presetID="9" presetClass="exit" presetSubtype="0" fill="hold" nodeType="afterEffect">
                                  <p:stCondLst>
                                    <p:cond delay="50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0EDBDEC5-9DFF-4B0D-BF07-6036608BE6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EC680E-529C-4280-8FF8-1B75AFEA9DFA}" type="slidenum">
              <a:rPr lang="en-GB" altLang="cs-CZ" sz="1400"/>
              <a:pPr>
                <a:spcBef>
                  <a:spcPct val="0"/>
                </a:spcBef>
                <a:buFontTx/>
                <a:buNone/>
              </a:pPr>
              <a:t>10</a:t>
            </a:fld>
            <a:endParaRPr lang="en-GB" altLang="cs-CZ" sz="1400"/>
          </a:p>
        </p:txBody>
      </p:sp>
      <p:pic>
        <p:nvPicPr>
          <p:cNvPr id="24579" name="Picture 4" descr="spekol">
            <a:extLst>
              <a:ext uri="{FF2B5EF4-FFF2-40B4-BE49-F238E27FC236}">
                <a16:creationId xmlns:a16="http://schemas.microsoft.com/office/drawing/2014/main" id="{2F8F1EFE-F896-4E76-B327-0134228BF7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9407" y="1628775"/>
            <a:ext cx="4917418" cy="5041116"/>
          </a:xfrm>
          <a:noFill/>
        </p:spPr>
      </p:pic>
      <p:sp>
        <p:nvSpPr>
          <p:cNvPr id="24580" name="Rectangle 8">
            <a:extLst>
              <a:ext uri="{FF2B5EF4-FFF2-40B4-BE49-F238E27FC236}">
                <a16:creationId xmlns:a16="http://schemas.microsoft.com/office/drawing/2014/main" id="{6D80FEDF-F9D9-41B0-8470-DF9A65BAAE97}"/>
              </a:ext>
            </a:extLst>
          </p:cNvPr>
          <p:cNvSpPr>
            <a:spLocks noChangeArrowheads="1"/>
          </p:cNvSpPr>
          <p:nvPr/>
        </p:nvSpPr>
        <p:spPr bwMode="auto">
          <a:xfrm>
            <a:off x="1992313" y="449264"/>
            <a:ext cx="74144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Single-beam spectrophotometer</a:t>
            </a:r>
          </a:p>
        </p:txBody>
      </p:sp>
      <p:sp>
        <p:nvSpPr>
          <p:cNvPr id="24581" name="Rectangle 9">
            <a:extLst>
              <a:ext uri="{FF2B5EF4-FFF2-40B4-BE49-F238E27FC236}">
                <a16:creationId xmlns:a16="http://schemas.microsoft.com/office/drawing/2014/main" id="{2060F10D-9716-4029-87B2-74610576C53E}"/>
              </a:ext>
            </a:extLst>
          </p:cNvPr>
          <p:cNvSpPr>
            <a:spLocks noChangeArrowheads="1"/>
          </p:cNvSpPr>
          <p:nvPr/>
        </p:nvSpPr>
        <p:spPr bwMode="auto">
          <a:xfrm>
            <a:off x="6281956" y="2038679"/>
            <a:ext cx="4680333" cy="34778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The </a:t>
            </a:r>
            <a:r>
              <a:rPr lang="en-GB" altLang="cs-CZ" sz="2000" b="1" dirty="0"/>
              <a:t>light source</a:t>
            </a:r>
            <a:r>
              <a:rPr lang="en-GB" altLang="cs-CZ" sz="2000" dirty="0"/>
              <a:t> (1) is a tungsten lamp. Its polychromatic light passes through a condenser (2) and  reflects from a mirror (3) to the input slit (4) of the </a:t>
            </a:r>
            <a:r>
              <a:rPr lang="en-GB" altLang="cs-CZ" sz="2000" b="1" dirty="0"/>
              <a:t>monochromator </a:t>
            </a:r>
            <a:r>
              <a:rPr lang="en-GB" altLang="cs-CZ" sz="2000" dirty="0"/>
              <a:t>(parts 4 to 8, plus 12). The light is collimated (5) onto a </a:t>
            </a:r>
            <a:r>
              <a:rPr lang="en-GB" altLang="cs-CZ" sz="2000" b="1" dirty="0"/>
              <a:t>reflection optical grating</a:t>
            </a:r>
            <a:r>
              <a:rPr lang="en-GB" altLang="cs-CZ" sz="2000" dirty="0"/>
              <a:t> (6) which forms a colour spectrum. An almost monochromatic light is projected by an objective (7) onto the </a:t>
            </a:r>
            <a:r>
              <a:rPr lang="en-GB" altLang="cs-CZ" sz="2000" b="1" dirty="0"/>
              <a:t>exit slit</a:t>
            </a:r>
            <a:r>
              <a:rPr lang="en-GB" altLang="cs-CZ" sz="2000" dirty="0"/>
              <a:t> (8) of the monochromator. </a:t>
            </a:r>
          </a:p>
        </p:txBody>
      </p:sp>
    </p:spTree>
    <p:extLst>
      <p:ext uri="{BB962C8B-B14F-4D97-AF65-F5344CB8AC3E}">
        <p14:creationId xmlns:p14="http://schemas.microsoft.com/office/powerpoint/2010/main" val="323762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09B75BBC-B51D-456E-BEC7-AC4716A6F8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6A08C4-0EAA-4A85-8CE0-2975FFD81206}" type="slidenum">
              <a:rPr lang="en-GB" altLang="cs-CZ" sz="1400"/>
              <a:pPr>
                <a:spcBef>
                  <a:spcPct val="0"/>
                </a:spcBef>
                <a:buFontTx/>
                <a:buNone/>
              </a:pPr>
              <a:t>11</a:t>
            </a:fld>
            <a:endParaRPr lang="en-GB" altLang="cs-CZ" sz="1400"/>
          </a:p>
        </p:txBody>
      </p:sp>
      <p:pic>
        <p:nvPicPr>
          <p:cNvPr id="26627" name="Picture 4" descr="spekol">
            <a:extLst>
              <a:ext uri="{FF2B5EF4-FFF2-40B4-BE49-F238E27FC236}">
                <a16:creationId xmlns:a16="http://schemas.microsoft.com/office/drawing/2014/main" id="{28234BA2-53A1-46FB-B057-F14FFADC78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9407" y="1302955"/>
            <a:ext cx="4959459" cy="5084214"/>
          </a:xfrm>
          <a:noFill/>
        </p:spPr>
      </p:pic>
      <p:sp>
        <p:nvSpPr>
          <p:cNvPr id="26628" name="Rectangle 7">
            <a:extLst>
              <a:ext uri="{FF2B5EF4-FFF2-40B4-BE49-F238E27FC236}">
                <a16:creationId xmlns:a16="http://schemas.microsoft.com/office/drawing/2014/main" id="{5F9ABB3B-564C-4EE1-8E40-20575B75428D}"/>
              </a:ext>
            </a:extLst>
          </p:cNvPr>
          <p:cNvSpPr>
            <a:spLocks noChangeArrowheads="1"/>
          </p:cNvSpPr>
          <p:nvPr/>
        </p:nvSpPr>
        <p:spPr bwMode="auto">
          <a:xfrm>
            <a:off x="6138041" y="1795037"/>
            <a:ext cx="5002925" cy="4093428"/>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The grating is rotated by means of a </a:t>
            </a:r>
            <a:r>
              <a:rPr lang="en-GB" altLang="cs-CZ" sz="2000" b="1" dirty="0"/>
              <a:t>wavelength selection control</a:t>
            </a:r>
            <a:r>
              <a:rPr lang="en-GB" altLang="cs-CZ" sz="2000" dirty="0"/>
              <a:t> (12) to choose wavelength directed into the exit slit.</a:t>
            </a:r>
            <a:r>
              <a:rPr lang="en-GB" altLang="cs-CZ" sz="2000" dirty="0">
                <a:solidFill>
                  <a:srgbClr val="FFFFCC"/>
                </a:solidFill>
              </a:rPr>
              <a:t> </a:t>
            </a:r>
            <a:r>
              <a:rPr lang="en-GB" altLang="cs-CZ" sz="2000" dirty="0"/>
              <a:t>The light beam passes through a </a:t>
            </a:r>
            <a:r>
              <a:rPr lang="en-GB" altLang="cs-CZ" sz="2000" b="1" dirty="0"/>
              <a:t>cuvette</a:t>
            </a:r>
            <a:r>
              <a:rPr lang="en-GB" altLang="cs-CZ" sz="2000" dirty="0"/>
              <a:t> (9) with the sample. Intensity of the transmitted light is measured by a photodetector (10, 11). Signal from the detector is amplified by an </a:t>
            </a:r>
            <a:r>
              <a:rPr lang="en-GB" altLang="cs-CZ" sz="2000" b="1" dirty="0"/>
              <a:t>amplifier</a:t>
            </a:r>
            <a:r>
              <a:rPr lang="en-GB" altLang="cs-CZ" sz="2000" dirty="0"/>
              <a:t> (13). The value of absorbance is displayed (14). Intensity of the light transmitted through the reference solution is always compared with the intensity of the same beam passed through the measured sample.</a:t>
            </a:r>
          </a:p>
        </p:txBody>
      </p:sp>
      <p:sp>
        <p:nvSpPr>
          <p:cNvPr id="26629" name="Rectangle 8">
            <a:extLst>
              <a:ext uri="{FF2B5EF4-FFF2-40B4-BE49-F238E27FC236}">
                <a16:creationId xmlns:a16="http://schemas.microsoft.com/office/drawing/2014/main" id="{9A955F27-DF2F-473E-9274-2D92A03B8391}"/>
              </a:ext>
            </a:extLst>
          </p:cNvPr>
          <p:cNvSpPr>
            <a:spLocks noChangeArrowheads="1"/>
          </p:cNvSpPr>
          <p:nvPr/>
        </p:nvSpPr>
        <p:spPr bwMode="auto">
          <a:xfrm>
            <a:off x="1992313" y="449264"/>
            <a:ext cx="87072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Single-beam spectrophotometer</a:t>
            </a:r>
          </a:p>
        </p:txBody>
      </p:sp>
    </p:spTree>
    <p:extLst>
      <p:ext uri="{BB962C8B-B14F-4D97-AF65-F5344CB8AC3E}">
        <p14:creationId xmlns:p14="http://schemas.microsoft.com/office/powerpoint/2010/main" val="33467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7">
            <a:extLst>
              <a:ext uri="{FF2B5EF4-FFF2-40B4-BE49-F238E27FC236}">
                <a16:creationId xmlns:a16="http://schemas.microsoft.com/office/drawing/2014/main" id="{2008EF08-8D6B-446B-AA2F-69BDEAE86B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08A2F1-2493-4540-90EA-86CE77D03C98}" type="slidenum">
              <a:rPr lang="en-GB" altLang="cs-CZ" sz="1400"/>
              <a:pPr>
                <a:spcBef>
                  <a:spcPct val="0"/>
                </a:spcBef>
                <a:buFontTx/>
                <a:buNone/>
              </a:pPr>
              <a:t>12</a:t>
            </a:fld>
            <a:endParaRPr lang="en-GB" altLang="cs-CZ" sz="1400"/>
          </a:p>
        </p:txBody>
      </p:sp>
      <p:sp>
        <p:nvSpPr>
          <p:cNvPr id="28675" name="Rectangle 3">
            <a:extLst>
              <a:ext uri="{FF2B5EF4-FFF2-40B4-BE49-F238E27FC236}">
                <a16:creationId xmlns:a16="http://schemas.microsoft.com/office/drawing/2014/main" id="{02FE2C4F-8CC8-4410-B2F4-020DED5A1972}"/>
              </a:ext>
            </a:extLst>
          </p:cNvPr>
          <p:cNvSpPr>
            <a:spLocks noGrp="1" noChangeArrowheads="1"/>
          </p:cNvSpPr>
          <p:nvPr>
            <p:ph type="body" sz="half" idx="1"/>
          </p:nvPr>
        </p:nvSpPr>
        <p:spPr>
          <a:xfrm>
            <a:off x="620110" y="260351"/>
            <a:ext cx="6747642" cy="601497"/>
          </a:xfrm>
        </p:spPr>
        <p:txBody>
          <a:bodyPr/>
          <a:lstStyle/>
          <a:p>
            <a:pPr marL="0" indent="19050" eaLnBrk="1" hangingPunct="1">
              <a:buFontTx/>
              <a:buNone/>
            </a:pPr>
            <a:r>
              <a:rPr lang="en-GB" altLang="cs-CZ" sz="3600" b="1" dirty="0">
                <a:solidFill>
                  <a:srgbClr val="0000DC"/>
                </a:solidFill>
              </a:rPr>
              <a:t>Modern UV/VIS/NIR Spectrophotometer </a:t>
            </a:r>
          </a:p>
        </p:txBody>
      </p:sp>
      <p:pic>
        <p:nvPicPr>
          <p:cNvPr id="28676" name="Picture 4" descr="uv">
            <a:extLst>
              <a:ext uri="{FF2B5EF4-FFF2-40B4-BE49-F238E27FC236}">
                <a16:creationId xmlns:a16="http://schemas.microsoft.com/office/drawing/2014/main" id="{D57AC91D-F011-42B6-8992-77AB9708118C}"/>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898963" y="564603"/>
            <a:ext cx="3921125" cy="2943225"/>
          </a:xfrm>
          <a:noFill/>
        </p:spPr>
      </p:pic>
      <p:pic>
        <p:nvPicPr>
          <p:cNvPr id="28677" name="Picture 7" descr="spec_fig2%20diode%20array">
            <a:extLst>
              <a:ext uri="{FF2B5EF4-FFF2-40B4-BE49-F238E27FC236}">
                <a16:creationId xmlns:a16="http://schemas.microsoft.com/office/drawing/2014/main" id="{731C93DB-0121-4E19-B751-EB2D083A08B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02008" y="3844597"/>
            <a:ext cx="3744912" cy="2781300"/>
          </a:xfrm>
          <a:noFill/>
        </p:spPr>
      </p:pic>
      <p:pic>
        <p:nvPicPr>
          <p:cNvPr id="28678" name="Picture 10" descr="spec_fig1%20scanning">
            <a:extLst>
              <a:ext uri="{FF2B5EF4-FFF2-40B4-BE49-F238E27FC236}">
                <a16:creationId xmlns:a16="http://schemas.microsoft.com/office/drawing/2014/main" id="{D324FD90-743A-4E99-8985-FC96AD37F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03" y="1913759"/>
            <a:ext cx="3810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1">
            <a:extLst>
              <a:ext uri="{FF2B5EF4-FFF2-40B4-BE49-F238E27FC236}">
                <a16:creationId xmlns:a16="http://schemas.microsoft.com/office/drawing/2014/main" id="{984E3415-E1E8-430E-AC6F-5C6A7893068C}"/>
              </a:ext>
            </a:extLst>
          </p:cNvPr>
          <p:cNvSpPr txBox="1">
            <a:spLocks noChangeArrowheads="1"/>
          </p:cNvSpPr>
          <p:nvPr/>
        </p:nvSpPr>
        <p:spPr bwMode="auto">
          <a:xfrm>
            <a:off x="836176" y="5495543"/>
            <a:ext cx="3887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Light of </a:t>
            </a:r>
            <a:r>
              <a:rPr lang="en-GB" altLang="cs-CZ" sz="2000" dirty="0">
                <a:solidFill>
                  <a:schemeClr val="accent2"/>
                </a:solidFill>
              </a:rPr>
              <a:t>one selected wavelength</a:t>
            </a:r>
            <a:r>
              <a:rPr lang="en-GB" altLang="cs-CZ" sz="2000" dirty="0"/>
              <a:t> or</a:t>
            </a:r>
            <a:r>
              <a:rPr lang="cs-CZ" altLang="cs-CZ" sz="2000" dirty="0"/>
              <a:t> </a:t>
            </a:r>
            <a:r>
              <a:rPr lang="cs-CZ" altLang="cs-CZ" sz="2000" dirty="0" err="1"/>
              <a:t>also</a:t>
            </a:r>
            <a:r>
              <a:rPr lang="en-GB" altLang="cs-CZ" sz="2000" dirty="0"/>
              <a:t> </a:t>
            </a:r>
            <a:r>
              <a:rPr lang="en-GB" altLang="cs-CZ" sz="2000" dirty="0">
                <a:solidFill>
                  <a:srgbClr val="FF0066"/>
                </a:solidFill>
              </a:rPr>
              <a:t>whole transmitted spectrum</a:t>
            </a:r>
            <a:r>
              <a:rPr lang="en-GB" altLang="cs-CZ" sz="2000" dirty="0"/>
              <a:t> can be measured</a:t>
            </a:r>
          </a:p>
        </p:txBody>
      </p:sp>
      <p:sp>
        <p:nvSpPr>
          <p:cNvPr id="28680" name="Line 12">
            <a:extLst>
              <a:ext uri="{FF2B5EF4-FFF2-40B4-BE49-F238E27FC236}">
                <a16:creationId xmlns:a16="http://schemas.microsoft.com/office/drawing/2014/main" id="{DA854ED1-3C5B-4E59-BFAF-030B651414B0}"/>
              </a:ext>
            </a:extLst>
          </p:cNvPr>
          <p:cNvSpPr>
            <a:spLocks noChangeShapeType="1"/>
          </p:cNvSpPr>
          <p:nvPr/>
        </p:nvSpPr>
        <p:spPr bwMode="auto">
          <a:xfrm>
            <a:off x="6167438" y="5300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square">
            <a:spAutoFit/>
          </a:bodyPr>
          <a:lstStyle/>
          <a:p>
            <a:endParaRPr lang="en-GB" sz="2000"/>
          </a:p>
        </p:txBody>
      </p:sp>
      <p:sp>
        <p:nvSpPr>
          <p:cNvPr id="28681" name="Line 13">
            <a:extLst>
              <a:ext uri="{FF2B5EF4-FFF2-40B4-BE49-F238E27FC236}">
                <a16:creationId xmlns:a16="http://schemas.microsoft.com/office/drawing/2014/main" id="{95BDB2B3-269D-4D19-901B-3244B6A05468}"/>
              </a:ext>
            </a:extLst>
          </p:cNvPr>
          <p:cNvSpPr>
            <a:spLocks noChangeShapeType="1"/>
          </p:cNvSpPr>
          <p:nvPr/>
        </p:nvSpPr>
        <p:spPr bwMode="auto">
          <a:xfrm flipV="1">
            <a:off x="2714406" y="3429001"/>
            <a:ext cx="647700" cy="20161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
        <p:nvSpPr>
          <p:cNvPr id="28682" name="Line 14">
            <a:extLst>
              <a:ext uri="{FF2B5EF4-FFF2-40B4-BE49-F238E27FC236}">
                <a16:creationId xmlns:a16="http://schemas.microsoft.com/office/drawing/2014/main" id="{A531DEC1-7A6B-4498-BF00-58BCF264F8D9}"/>
              </a:ext>
            </a:extLst>
          </p:cNvPr>
          <p:cNvSpPr>
            <a:spLocks noChangeShapeType="1"/>
          </p:cNvSpPr>
          <p:nvPr/>
        </p:nvSpPr>
        <p:spPr bwMode="auto">
          <a:xfrm flipV="1">
            <a:off x="3920359" y="5591501"/>
            <a:ext cx="3857296" cy="39939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
        <p:nvSpPr>
          <p:cNvPr id="28683" name="Text Box 15">
            <a:extLst>
              <a:ext uri="{FF2B5EF4-FFF2-40B4-BE49-F238E27FC236}">
                <a16:creationId xmlns:a16="http://schemas.microsoft.com/office/drawing/2014/main" id="{0972212B-8712-4738-8A0C-8CC9B3287174}"/>
              </a:ext>
            </a:extLst>
          </p:cNvPr>
          <p:cNvSpPr txBox="1">
            <a:spLocks noChangeArrowheads="1"/>
          </p:cNvSpPr>
          <p:nvPr/>
        </p:nvSpPr>
        <p:spPr bwMode="auto">
          <a:xfrm>
            <a:off x="5164302" y="684980"/>
            <a:ext cx="345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NIR = near infrared</a:t>
            </a:r>
          </a:p>
        </p:txBody>
      </p:sp>
    </p:spTree>
    <p:extLst>
      <p:ext uri="{BB962C8B-B14F-4D97-AF65-F5344CB8AC3E}">
        <p14:creationId xmlns:p14="http://schemas.microsoft.com/office/powerpoint/2010/main" val="292134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C3872FA3-DFD2-4DA4-A811-F5E04307E5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E73305-E175-418D-B601-EA16D848D6BE}" type="slidenum">
              <a:rPr lang="en-GB" altLang="cs-CZ" sz="1400"/>
              <a:pPr>
                <a:spcBef>
                  <a:spcPct val="0"/>
                </a:spcBef>
                <a:buFontTx/>
                <a:buNone/>
              </a:pPr>
              <a:t>13</a:t>
            </a:fld>
            <a:endParaRPr lang="en-GB" altLang="cs-CZ" sz="1400"/>
          </a:p>
        </p:txBody>
      </p:sp>
      <p:sp>
        <p:nvSpPr>
          <p:cNvPr id="30723" name="Rectangle 2">
            <a:extLst>
              <a:ext uri="{FF2B5EF4-FFF2-40B4-BE49-F238E27FC236}">
                <a16:creationId xmlns:a16="http://schemas.microsoft.com/office/drawing/2014/main" id="{74A8AE21-33CE-4D89-9829-D30EED1E900A}"/>
              </a:ext>
            </a:extLst>
          </p:cNvPr>
          <p:cNvSpPr>
            <a:spLocks noGrp="1" noChangeArrowheads="1"/>
          </p:cNvSpPr>
          <p:nvPr>
            <p:ph type="title"/>
          </p:nvPr>
        </p:nvSpPr>
        <p:spPr>
          <a:xfrm>
            <a:off x="961696" y="362772"/>
            <a:ext cx="8812924" cy="792162"/>
          </a:xfrm>
          <a:noFill/>
        </p:spPr>
        <p:txBody>
          <a:bodyPr/>
          <a:lstStyle/>
          <a:p>
            <a:pPr eaLnBrk="1" hangingPunct="1"/>
            <a:r>
              <a:rPr lang="en-GB" altLang="cs-CZ" b="1" dirty="0"/>
              <a:t>UV Absorption spectrophotometry</a:t>
            </a:r>
            <a:endParaRPr lang="cs-CZ" altLang="cs-CZ" b="1" dirty="0">
              <a:solidFill>
                <a:schemeClr val="tx1"/>
              </a:solidFill>
            </a:endParaRPr>
          </a:p>
        </p:txBody>
      </p:sp>
      <p:sp>
        <p:nvSpPr>
          <p:cNvPr id="30724" name="Rectangle 3">
            <a:extLst>
              <a:ext uri="{FF2B5EF4-FFF2-40B4-BE49-F238E27FC236}">
                <a16:creationId xmlns:a16="http://schemas.microsoft.com/office/drawing/2014/main" id="{074A4AD2-4A65-45C4-8A87-33A6C0DC3957}"/>
              </a:ext>
            </a:extLst>
          </p:cNvPr>
          <p:cNvSpPr>
            <a:spLocks noGrp="1" noChangeArrowheads="1"/>
          </p:cNvSpPr>
          <p:nvPr>
            <p:ph type="body" idx="1"/>
          </p:nvPr>
        </p:nvSpPr>
        <p:spPr>
          <a:xfrm>
            <a:off x="819807" y="1334487"/>
            <a:ext cx="10037380" cy="4824413"/>
          </a:xfrm>
          <a:solidFill>
            <a:schemeClr val="bg1">
              <a:alpha val="70195"/>
            </a:schemeClr>
          </a:solidFill>
        </p:spPr>
        <p:txBody>
          <a:bodyPr/>
          <a:lstStyle/>
          <a:p>
            <a:pPr eaLnBrk="1" hangingPunct="1">
              <a:lnSpc>
                <a:spcPct val="90000"/>
              </a:lnSpc>
              <a:buFont typeface="Wingdings" panose="05000000000000000000" pitchFamily="2" charset="2"/>
              <a:buChar char="Ø"/>
            </a:pPr>
            <a:r>
              <a:rPr lang="en-GB" altLang="cs-CZ" sz="2400" dirty="0"/>
              <a:t>The ultraviolet (UV) light is absorbed by various compounds, namely by those having conjugate double bonds. Both proteins and nucleic acids absorb strongly UV light, which can be used for their investigation.</a:t>
            </a:r>
            <a:endParaRPr lang="cs-CZ" altLang="cs-CZ" sz="2400" dirty="0"/>
          </a:p>
          <a:p>
            <a:pPr eaLnBrk="1" hangingPunct="1">
              <a:lnSpc>
                <a:spcPct val="90000"/>
              </a:lnSpc>
              <a:buFont typeface="Wingdings" panose="05000000000000000000" pitchFamily="2" charset="2"/>
              <a:buNone/>
            </a:pPr>
            <a:endParaRPr lang="en-GB" altLang="cs-CZ" sz="2400" dirty="0"/>
          </a:p>
          <a:p>
            <a:pPr lvl="1" eaLnBrk="1" hangingPunct="1">
              <a:lnSpc>
                <a:spcPct val="90000"/>
              </a:lnSpc>
            </a:pPr>
            <a:r>
              <a:rPr lang="en-GB" altLang="cs-CZ" sz="2400" dirty="0"/>
              <a:t>The amino acids tryptophan and tyrosine have absorption maximum at about 280 nm. Phenylalanine at 255 nm. </a:t>
            </a:r>
            <a:endParaRPr lang="cs-CZ" altLang="cs-CZ" sz="2400" dirty="0"/>
          </a:p>
          <a:p>
            <a:pPr lvl="1" eaLnBrk="1" hangingPunct="1">
              <a:lnSpc>
                <a:spcPct val="90000"/>
              </a:lnSpc>
              <a:buFontTx/>
              <a:buNone/>
            </a:pPr>
            <a:endParaRPr lang="en-GB" altLang="cs-CZ" sz="2400" dirty="0"/>
          </a:p>
          <a:p>
            <a:pPr lvl="1" eaLnBrk="1" hangingPunct="1">
              <a:lnSpc>
                <a:spcPct val="90000"/>
              </a:lnSpc>
            </a:pPr>
            <a:r>
              <a:rPr lang="en-GB" altLang="cs-CZ" sz="2400" dirty="0"/>
              <a:t>Nucleotides (nitrogen bases) have absorption maximum in the range of 260 - 270 nm. </a:t>
            </a:r>
            <a:endParaRPr lang="cs-CZ" altLang="cs-CZ" sz="2400" dirty="0"/>
          </a:p>
          <a:p>
            <a:pPr lvl="1" eaLnBrk="1" hangingPunct="1">
              <a:lnSpc>
                <a:spcPct val="90000"/>
              </a:lnSpc>
              <a:buFontTx/>
              <a:buNone/>
            </a:pPr>
            <a:endParaRPr lang="en-GB" altLang="cs-CZ" sz="2400" b="1" dirty="0"/>
          </a:p>
          <a:p>
            <a:pPr lvl="1" eaLnBrk="1" hangingPunct="1">
              <a:lnSpc>
                <a:spcPct val="90000"/>
              </a:lnSpc>
            </a:pPr>
            <a:r>
              <a:rPr lang="en-GB" altLang="cs-CZ" sz="2400" b="1" dirty="0"/>
              <a:t>Chromophores </a:t>
            </a:r>
            <a:r>
              <a:rPr lang="en-GB" altLang="cs-CZ" sz="2400" dirty="0"/>
              <a:t>– their absorption properties vary according to chemical composition of the medium.</a:t>
            </a:r>
          </a:p>
        </p:txBody>
      </p:sp>
    </p:spTree>
    <p:extLst>
      <p:ext uri="{BB962C8B-B14F-4D97-AF65-F5344CB8AC3E}">
        <p14:creationId xmlns:p14="http://schemas.microsoft.com/office/powerpoint/2010/main" val="83264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9BA0E3D8-A81F-4FA8-B593-45CBE89182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04FD91-FA84-4529-9CD0-095F787C6D2C}" type="slidenum">
              <a:rPr lang="en-GB" altLang="cs-CZ" sz="1400"/>
              <a:pPr>
                <a:spcBef>
                  <a:spcPct val="0"/>
                </a:spcBef>
                <a:buFontTx/>
                <a:buNone/>
              </a:pPr>
              <a:t>14</a:t>
            </a:fld>
            <a:endParaRPr lang="en-GB" altLang="cs-CZ" sz="1400"/>
          </a:p>
        </p:txBody>
      </p:sp>
      <p:sp>
        <p:nvSpPr>
          <p:cNvPr id="32771" name="Rectangle 2">
            <a:extLst>
              <a:ext uri="{FF2B5EF4-FFF2-40B4-BE49-F238E27FC236}">
                <a16:creationId xmlns:a16="http://schemas.microsoft.com/office/drawing/2014/main" id="{1A12DBD3-6F41-48B9-956C-3DF47A6E5207}"/>
              </a:ext>
            </a:extLst>
          </p:cNvPr>
          <p:cNvSpPr>
            <a:spLocks noGrp="1" noChangeArrowheads="1"/>
          </p:cNvSpPr>
          <p:nvPr>
            <p:ph type="title"/>
          </p:nvPr>
        </p:nvSpPr>
        <p:spPr>
          <a:xfrm>
            <a:off x="751531" y="467752"/>
            <a:ext cx="10753200" cy="451576"/>
          </a:xfrm>
        </p:spPr>
        <p:txBody>
          <a:bodyPr/>
          <a:lstStyle/>
          <a:p>
            <a:pPr eaLnBrk="1" hangingPunct="1"/>
            <a:r>
              <a:rPr lang="en-GB" altLang="cs-CZ" b="1" dirty="0">
                <a:solidFill>
                  <a:srgbClr val="0000DC"/>
                </a:solidFill>
              </a:rPr>
              <a:t>Absorption spectra of amino acids</a:t>
            </a:r>
          </a:p>
        </p:txBody>
      </p:sp>
      <p:sp>
        <p:nvSpPr>
          <p:cNvPr id="32772" name="Text Box 6">
            <a:extLst>
              <a:ext uri="{FF2B5EF4-FFF2-40B4-BE49-F238E27FC236}">
                <a16:creationId xmlns:a16="http://schemas.microsoft.com/office/drawing/2014/main" id="{15F4E76B-8543-4F95-ADCE-14411546F651}"/>
              </a:ext>
            </a:extLst>
          </p:cNvPr>
          <p:cNvSpPr txBox="1">
            <a:spLocks noChangeArrowheads="1"/>
          </p:cNvSpPr>
          <p:nvPr/>
        </p:nvSpPr>
        <p:spPr bwMode="auto">
          <a:xfrm>
            <a:off x="3648076" y="5229226"/>
            <a:ext cx="4608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32773" name="Text Box 8">
            <a:extLst>
              <a:ext uri="{FF2B5EF4-FFF2-40B4-BE49-F238E27FC236}">
                <a16:creationId xmlns:a16="http://schemas.microsoft.com/office/drawing/2014/main" id="{D69FF3FA-DF1B-4ACD-9ECA-70680D6EE1A7}"/>
              </a:ext>
            </a:extLst>
          </p:cNvPr>
          <p:cNvSpPr txBox="1">
            <a:spLocks noChangeArrowheads="1"/>
          </p:cNvSpPr>
          <p:nvPr/>
        </p:nvSpPr>
        <p:spPr bwMode="auto">
          <a:xfrm>
            <a:off x="6240464" y="6453189"/>
            <a:ext cx="4427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According</a:t>
            </a:r>
            <a:r>
              <a:rPr lang="cs-CZ" altLang="cs-CZ" sz="1200"/>
              <a:t>: </a:t>
            </a:r>
            <a:r>
              <a:rPr lang="en-GB" altLang="cs-CZ" sz="1200"/>
              <a:t>h</a:t>
            </a:r>
            <a:r>
              <a:rPr lang="cs-CZ" altLang="cs-CZ" sz="1200"/>
              <a:t>ttp://www.gwdg.de/~pdittri/bilder/absorption.jpg</a:t>
            </a:r>
          </a:p>
        </p:txBody>
      </p:sp>
      <p:graphicFrame>
        <p:nvGraphicFramePr>
          <p:cNvPr id="32774" name="Object 17">
            <a:extLst>
              <a:ext uri="{FF2B5EF4-FFF2-40B4-BE49-F238E27FC236}">
                <a16:creationId xmlns:a16="http://schemas.microsoft.com/office/drawing/2014/main" id="{12729166-9AFC-4B3E-A2B1-88B5DE3FA08D}"/>
              </a:ext>
            </a:extLst>
          </p:cNvPr>
          <p:cNvGraphicFramePr>
            <a:graphicFrameLocks noGrp="1" noChangeAspect="1"/>
          </p:cNvGraphicFramePr>
          <p:nvPr>
            <p:ph idx="1"/>
            <p:extLst>
              <p:ext uri="{D42A27DB-BD31-4B8C-83A1-F6EECF244321}">
                <p14:modId xmlns:p14="http://schemas.microsoft.com/office/powerpoint/2010/main" val="136089893"/>
              </p:ext>
            </p:extLst>
          </p:nvPr>
        </p:nvGraphicFramePr>
        <p:xfrm>
          <a:off x="2816772" y="1158492"/>
          <a:ext cx="6158406" cy="4787664"/>
        </p:xfrm>
        <a:graphic>
          <a:graphicData uri="http://schemas.openxmlformats.org/presentationml/2006/ole">
            <mc:AlternateContent xmlns:mc="http://schemas.openxmlformats.org/markup-compatibility/2006">
              <mc:Choice xmlns:v="urn:schemas-microsoft-com:vml" Requires="v">
                <p:oleObj name="Rastrový obrázek" r:id="rId3" imgW="5047619" imgH="3924848" progId="Paint.Picture">
                  <p:embed/>
                </p:oleObj>
              </mc:Choice>
              <mc:Fallback>
                <p:oleObj name="Rastrový obrázek" r:id="rId3" imgW="5047619" imgH="3924848" progId="Paint.Picture">
                  <p:embed/>
                  <p:pic>
                    <p:nvPicPr>
                      <p:cNvPr id="32774" name="Object 17">
                        <a:extLst>
                          <a:ext uri="{FF2B5EF4-FFF2-40B4-BE49-F238E27FC236}">
                            <a16:creationId xmlns:a16="http://schemas.microsoft.com/office/drawing/2014/main" id="{12729166-9AFC-4B3E-A2B1-88B5DE3FA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772" y="1158492"/>
                        <a:ext cx="6158406" cy="4787664"/>
                      </a:xfrm>
                      <a:prstGeom prst="rect">
                        <a:avLst/>
                      </a:prstGeom>
                      <a:noFill/>
                      <a:ln>
                        <a:noFill/>
                      </a:ln>
                      <a:effectLst/>
                    </p:spPr>
                  </p:pic>
                </p:oleObj>
              </mc:Fallback>
            </mc:AlternateContent>
          </a:graphicData>
        </a:graphic>
      </p:graphicFrame>
      <p:sp>
        <p:nvSpPr>
          <p:cNvPr id="32775" name="Text Box 19">
            <a:extLst>
              <a:ext uri="{FF2B5EF4-FFF2-40B4-BE49-F238E27FC236}">
                <a16:creationId xmlns:a16="http://schemas.microsoft.com/office/drawing/2014/main" id="{EAFA86FC-7438-4636-B5A3-476CD030E99C}"/>
              </a:ext>
            </a:extLst>
          </p:cNvPr>
          <p:cNvSpPr txBox="1">
            <a:spLocks noChangeArrowheads="1"/>
          </p:cNvSpPr>
          <p:nvPr/>
        </p:nvSpPr>
        <p:spPr bwMode="auto">
          <a:xfrm>
            <a:off x="5291192" y="5628947"/>
            <a:ext cx="187325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dirty="0"/>
              <a:t>Wavelength [nm]</a:t>
            </a:r>
          </a:p>
        </p:txBody>
      </p:sp>
    </p:spTree>
    <p:extLst>
      <p:ext uri="{BB962C8B-B14F-4D97-AF65-F5344CB8AC3E}">
        <p14:creationId xmlns:p14="http://schemas.microsoft.com/office/powerpoint/2010/main" val="54597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9901B3B7-9817-48A3-B751-592C2B2017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5123EE-5C31-4354-8D64-A6378817822D}" type="slidenum">
              <a:rPr lang="en-GB" altLang="cs-CZ" sz="1400"/>
              <a:pPr>
                <a:spcBef>
                  <a:spcPct val="0"/>
                </a:spcBef>
                <a:buFontTx/>
                <a:buNone/>
              </a:pPr>
              <a:t>15</a:t>
            </a:fld>
            <a:endParaRPr lang="en-GB" altLang="cs-CZ" sz="1400"/>
          </a:p>
        </p:txBody>
      </p:sp>
      <p:sp>
        <p:nvSpPr>
          <p:cNvPr id="34819" name="Rectangle 2">
            <a:extLst>
              <a:ext uri="{FF2B5EF4-FFF2-40B4-BE49-F238E27FC236}">
                <a16:creationId xmlns:a16="http://schemas.microsoft.com/office/drawing/2014/main" id="{403B63C7-64D1-4CD4-BB9F-A07E52FE9FAB}"/>
              </a:ext>
            </a:extLst>
          </p:cNvPr>
          <p:cNvSpPr>
            <a:spLocks noGrp="1" noChangeArrowheads="1"/>
          </p:cNvSpPr>
          <p:nvPr>
            <p:ph type="title"/>
          </p:nvPr>
        </p:nvSpPr>
        <p:spPr>
          <a:xfrm>
            <a:off x="1847849" y="404814"/>
            <a:ext cx="8925253" cy="604179"/>
          </a:xfrm>
          <a:noFill/>
        </p:spPr>
        <p:txBody>
          <a:bodyPr/>
          <a:lstStyle/>
          <a:p>
            <a:pPr eaLnBrk="1" hangingPunct="1"/>
            <a:r>
              <a:rPr lang="en-GB" altLang="cs-CZ" b="1" dirty="0">
                <a:solidFill>
                  <a:srgbClr val="0000DC"/>
                </a:solidFill>
              </a:rPr>
              <a:t>Hypochromic Effect (HE)</a:t>
            </a:r>
          </a:p>
        </p:txBody>
      </p:sp>
      <p:sp>
        <p:nvSpPr>
          <p:cNvPr id="34820" name="Rectangle 3">
            <a:extLst>
              <a:ext uri="{FF2B5EF4-FFF2-40B4-BE49-F238E27FC236}">
                <a16:creationId xmlns:a16="http://schemas.microsoft.com/office/drawing/2014/main" id="{916490E2-2F4D-43EF-A3B0-716979FA655E}"/>
              </a:ext>
            </a:extLst>
          </p:cNvPr>
          <p:cNvSpPr>
            <a:spLocks noGrp="1" noChangeArrowheads="1"/>
          </p:cNvSpPr>
          <p:nvPr>
            <p:ph type="body" idx="1"/>
          </p:nvPr>
        </p:nvSpPr>
        <p:spPr>
          <a:xfrm>
            <a:off x="777767" y="1561772"/>
            <a:ext cx="10205544" cy="4620367"/>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dirty="0"/>
              <a:t>Absorption of light is influenced by dipole moments of chemical bonds which interact with photons. Stochastically (randomly) oriented dipole moments (</a:t>
            </a:r>
            <a:r>
              <a:rPr lang="cs-CZ" altLang="cs-CZ" dirty="0"/>
              <a:t>in </a:t>
            </a:r>
            <a:r>
              <a:rPr lang="en-GB" altLang="cs-CZ" dirty="0"/>
              <a:t>denatured protein) absorb light better than in the state with ordered structure (helices). In </a:t>
            </a:r>
            <a:r>
              <a:rPr lang="en-GB" altLang="cs-CZ" b="1" dirty="0"/>
              <a:t>proteins</a:t>
            </a:r>
            <a:r>
              <a:rPr lang="en-GB" altLang="cs-CZ" dirty="0"/>
              <a:t>, the HE is derived from peptide bonds, which have UV absorption maximum at about 190 nm. </a:t>
            </a:r>
          </a:p>
          <a:p>
            <a:pPr eaLnBrk="1" hangingPunct="1">
              <a:lnSpc>
                <a:spcPct val="100000"/>
              </a:lnSpc>
              <a:buFont typeface="Wingdings" panose="05000000000000000000" pitchFamily="2" charset="2"/>
              <a:buChar char="Ø"/>
            </a:pPr>
            <a:r>
              <a:rPr lang="en-GB" altLang="cs-CZ" dirty="0"/>
              <a:t>The double helix of </a:t>
            </a:r>
            <a:r>
              <a:rPr lang="en-GB" altLang="cs-CZ" b="1" dirty="0"/>
              <a:t>DNA</a:t>
            </a:r>
            <a:r>
              <a:rPr lang="en-GB" altLang="cs-CZ" dirty="0"/>
              <a:t> absorbs UV light less than when the molecule is denatured.</a:t>
            </a:r>
          </a:p>
          <a:p>
            <a:pPr eaLnBrk="1" hangingPunct="1">
              <a:lnSpc>
                <a:spcPct val="100000"/>
              </a:lnSpc>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en-GB" altLang="cs-CZ" b="1" dirty="0"/>
              <a:t>Helicity</a:t>
            </a:r>
            <a:r>
              <a:rPr lang="en-GB" altLang="cs-CZ" dirty="0"/>
              <a:t> – percentage of ordered parts of the macromolecule</a:t>
            </a:r>
          </a:p>
        </p:txBody>
      </p:sp>
    </p:spTree>
    <p:extLst>
      <p:ext uri="{BB962C8B-B14F-4D97-AF65-F5344CB8AC3E}">
        <p14:creationId xmlns:p14="http://schemas.microsoft.com/office/powerpoint/2010/main" val="249376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8C7A4A54-4C4B-4C54-9F6D-C7E0969948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F86BA0-4B66-4DBF-827B-9D1B217D710A}" type="slidenum">
              <a:rPr lang="en-GB" altLang="cs-CZ" sz="1400"/>
              <a:pPr>
                <a:spcBef>
                  <a:spcPct val="0"/>
                </a:spcBef>
                <a:buFontTx/>
                <a:buNone/>
              </a:pPr>
              <a:t>16</a:t>
            </a:fld>
            <a:endParaRPr lang="en-GB" altLang="cs-CZ" sz="1400"/>
          </a:p>
        </p:txBody>
      </p:sp>
      <p:sp>
        <p:nvSpPr>
          <p:cNvPr id="36867" name="Rectangle 4">
            <a:extLst>
              <a:ext uri="{FF2B5EF4-FFF2-40B4-BE49-F238E27FC236}">
                <a16:creationId xmlns:a16="http://schemas.microsoft.com/office/drawing/2014/main" id="{E23F0394-1C32-4CE3-A9A9-C84FB65C6A0B}"/>
              </a:ext>
            </a:extLst>
          </p:cNvPr>
          <p:cNvSpPr>
            <a:spLocks noGrp="1" noChangeArrowheads="1"/>
          </p:cNvSpPr>
          <p:nvPr>
            <p:ph type="title"/>
          </p:nvPr>
        </p:nvSpPr>
        <p:spPr>
          <a:xfrm>
            <a:off x="462455" y="4797426"/>
            <a:ext cx="10846676" cy="1871663"/>
          </a:xfrm>
          <a:solidFill>
            <a:schemeClr val="bg1">
              <a:alpha val="0"/>
            </a:schemeClr>
          </a:solidFill>
        </p:spPr>
        <p:txBody>
          <a:bodyPr/>
          <a:lstStyle/>
          <a:p>
            <a:pPr eaLnBrk="1" hangingPunct="1">
              <a:lnSpc>
                <a:spcPct val="100000"/>
              </a:lnSpc>
            </a:pPr>
            <a:r>
              <a:rPr lang="en-GB" altLang="cs-CZ" sz="2400" b="0" dirty="0">
                <a:solidFill>
                  <a:schemeClr val="tx1"/>
                </a:solidFill>
              </a:rPr>
              <a:t>Hypochromic effect in polyglutamic acid. At pH 7 this polypeptide forms random coil (1), at pH 4 it adopts helical structure (2).  Absorption maximum of peptide bonds is lowered due to their spatial arrangement. </a:t>
            </a:r>
            <a:r>
              <a:rPr lang="en-GB" altLang="cs-CZ" sz="2400" b="0" dirty="0">
                <a:solidFill>
                  <a:schemeClr val="tx1"/>
                </a:solidFill>
                <a:latin typeface="Symbol" panose="05050102010706020507" pitchFamily="18" charset="2"/>
              </a:rPr>
              <a:t>e</a:t>
            </a:r>
            <a:r>
              <a:rPr lang="en-GB" altLang="cs-CZ" sz="2400" b="0" dirty="0">
                <a:solidFill>
                  <a:schemeClr val="tx1"/>
                </a:solidFill>
              </a:rPr>
              <a:t> is the molar absorption coefficient and</a:t>
            </a:r>
            <a:r>
              <a:rPr lang="en-GB" altLang="cs-CZ" sz="2400" b="0" dirty="0">
                <a:solidFill>
                  <a:schemeClr val="tx1"/>
                </a:solidFill>
                <a:latin typeface="Symbol" panose="05050102010706020507" pitchFamily="18" charset="2"/>
              </a:rPr>
              <a:t> l </a:t>
            </a:r>
            <a:r>
              <a:rPr lang="en-GB" altLang="cs-CZ" sz="2400" b="0" dirty="0">
                <a:solidFill>
                  <a:schemeClr val="tx1"/>
                </a:solidFill>
              </a:rPr>
              <a:t>is wavelength of UV light. </a:t>
            </a:r>
            <a:r>
              <a:rPr lang="en-US" altLang="cs-CZ" sz="2400" b="0" dirty="0">
                <a:solidFill>
                  <a:schemeClr val="tx1"/>
                </a:solidFill>
              </a:rPr>
              <a:t>[</a:t>
            </a:r>
            <a:r>
              <a:rPr lang="en-GB" altLang="cs-CZ" sz="2400" b="0" dirty="0">
                <a:solidFill>
                  <a:schemeClr val="tx1"/>
                </a:solidFill>
              </a:rPr>
              <a:t>according </a:t>
            </a:r>
            <a:r>
              <a:rPr lang="en-GB" altLang="cs-CZ" sz="2400" b="0" dirty="0" err="1">
                <a:solidFill>
                  <a:schemeClr val="tx1"/>
                </a:solidFill>
              </a:rPr>
              <a:t>Kalous</a:t>
            </a:r>
            <a:r>
              <a:rPr lang="en-GB" altLang="cs-CZ" sz="2400" b="0" dirty="0">
                <a:solidFill>
                  <a:schemeClr val="tx1"/>
                </a:solidFill>
              </a:rPr>
              <a:t> and </a:t>
            </a:r>
            <a:r>
              <a:rPr lang="en-GB" altLang="cs-CZ" sz="2400" b="0" dirty="0" err="1">
                <a:solidFill>
                  <a:schemeClr val="tx1"/>
                </a:solidFill>
              </a:rPr>
              <a:t>Pavlíček</a:t>
            </a:r>
            <a:r>
              <a:rPr lang="en-GB" altLang="cs-CZ" sz="2400" b="0" dirty="0">
                <a:solidFill>
                  <a:schemeClr val="tx1"/>
                </a:solidFill>
              </a:rPr>
              <a:t>, 1980]</a:t>
            </a:r>
          </a:p>
        </p:txBody>
      </p:sp>
      <p:graphicFrame>
        <p:nvGraphicFramePr>
          <p:cNvPr id="36868" name="Object 3">
            <a:extLst>
              <a:ext uri="{FF2B5EF4-FFF2-40B4-BE49-F238E27FC236}">
                <a16:creationId xmlns:a16="http://schemas.microsoft.com/office/drawing/2014/main" id="{F0C5E876-FC38-409E-B7D3-2EEA0AA85D14}"/>
              </a:ext>
            </a:extLst>
          </p:cNvPr>
          <p:cNvGraphicFramePr>
            <a:graphicFrameLocks noGrp="1" noChangeAspect="1"/>
          </p:cNvGraphicFramePr>
          <p:nvPr>
            <p:ph idx="1"/>
            <p:extLst>
              <p:ext uri="{D42A27DB-BD31-4B8C-83A1-F6EECF244321}">
                <p14:modId xmlns:p14="http://schemas.microsoft.com/office/powerpoint/2010/main" val="3901789229"/>
              </p:ext>
            </p:extLst>
          </p:nvPr>
        </p:nvGraphicFramePr>
        <p:xfrm>
          <a:off x="3863976" y="123745"/>
          <a:ext cx="4975224" cy="4692730"/>
        </p:xfrm>
        <a:graphic>
          <a:graphicData uri="http://schemas.openxmlformats.org/presentationml/2006/ole">
            <mc:AlternateContent xmlns:mc="http://schemas.openxmlformats.org/markup-compatibility/2006">
              <mc:Choice xmlns:v="urn:schemas-microsoft-com:vml" Requires="v">
                <p:oleObj name="Rastrový obraz" r:id="rId3" imgW="3019048" imgH="2847619" progId="Obraz programu Malování">
                  <p:embed/>
                </p:oleObj>
              </mc:Choice>
              <mc:Fallback>
                <p:oleObj name="Rastrový obraz" r:id="rId3" imgW="3019048" imgH="2847619" progId="Obraz programu Malování">
                  <p:embed/>
                  <p:pic>
                    <p:nvPicPr>
                      <p:cNvPr id="36868" name="Object 3">
                        <a:extLst>
                          <a:ext uri="{FF2B5EF4-FFF2-40B4-BE49-F238E27FC236}">
                            <a16:creationId xmlns:a16="http://schemas.microsoft.com/office/drawing/2014/main" id="{F0C5E876-FC38-409E-B7D3-2EEA0AA85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6" y="123745"/>
                        <a:ext cx="4975224" cy="46927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3550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3CA66E82-8D09-45AE-817F-8BE3201AB9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9012E3-81EB-4A97-AF27-9EF7B4ED4B5A}" type="slidenum">
              <a:rPr lang="en-GB" altLang="cs-CZ" sz="1400"/>
              <a:pPr>
                <a:spcBef>
                  <a:spcPct val="0"/>
                </a:spcBef>
                <a:buFontTx/>
                <a:buNone/>
              </a:pPr>
              <a:t>17</a:t>
            </a:fld>
            <a:endParaRPr lang="en-GB" altLang="cs-CZ" sz="1400"/>
          </a:p>
        </p:txBody>
      </p:sp>
      <p:sp>
        <p:nvSpPr>
          <p:cNvPr id="38915" name="Rectangle 2">
            <a:extLst>
              <a:ext uri="{FF2B5EF4-FFF2-40B4-BE49-F238E27FC236}">
                <a16:creationId xmlns:a16="http://schemas.microsoft.com/office/drawing/2014/main" id="{D406E41A-B721-48A9-85BA-9F564A9171CB}"/>
              </a:ext>
            </a:extLst>
          </p:cNvPr>
          <p:cNvSpPr>
            <a:spLocks noGrp="1" noChangeArrowheads="1"/>
          </p:cNvSpPr>
          <p:nvPr>
            <p:ph type="title"/>
          </p:nvPr>
        </p:nvSpPr>
        <p:spPr>
          <a:xfrm>
            <a:off x="1981200" y="476251"/>
            <a:ext cx="8229600" cy="720725"/>
          </a:xfrm>
          <a:noFill/>
        </p:spPr>
        <p:txBody>
          <a:bodyPr/>
          <a:lstStyle/>
          <a:p>
            <a:pPr eaLnBrk="1" hangingPunct="1"/>
            <a:r>
              <a:rPr lang="en-GB" altLang="cs-CZ" b="1" dirty="0">
                <a:solidFill>
                  <a:srgbClr val="0000DC"/>
                </a:solidFill>
              </a:rPr>
              <a:t>IR Spectrophotometry</a:t>
            </a:r>
            <a:endParaRPr lang="cs-CZ" altLang="cs-CZ" b="1" dirty="0">
              <a:solidFill>
                <a:srgbClr val="0000DC"/>
              </a:solidFill>
            </a:endParaRPr>
          </a:p>
        </p:txBody>
      </p:sp>
      <p:sp>
        <p:nvSpPr>
          <p:cNvPr id="38916" name="Rectangle 3">
            <a:extLst>
              <a:ext uri="{FF2B5EF4-FFF2-40B4-BE49-F238E27FC236}">
                <a16:creationId xmlns:a16="http://schemas.microsoft.com/office/drawing/2014/main" id="{1A40EAA7-FDD3-416D-9C3D-F5C4CFB5521E}"/>
              </a:ext>
            </a:extLst>
          </p:cNvPr>
          <p:cNvSpPr>
            <a:spLocks noGrp="1" noChangeArrowheads="1"/>
          </p:cNvSpPr>
          <p:nvPr>
            <p:ph type="body" sz="half" idx="1"/>
          </p:nvPr>
        </p:nvSpPr>
        <p:spPr>
          <a:xfrm>
            <a:off x="1166649" y="1513491"/>
            <a:ext cx="10310648" cy="3971925"/>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dirty="0"/>
              <a:t>IR interacts with rotational and vibration states of molecules. Complex molecules can vibrate or rotate in many different ways (modes)</a:t>
            </a:r>
            <a:r>
              <a:rPr lang="cs-CZ" altLang="cs-CZ" dirty="0"/>
              <a:t>.</a:t>
            </a:r>
            <a:r>
              <a:rPr lang="en-GB" altLang="cs-CZ" dirty="0"/>
              <a:t> Various chemical groups (-CH</a:t>
            </a:r>
            <a:r>
              <a:rPr lang="en-GB" altLang="cs-CZ" baseline="-25000" dirty="0"/>
              <a:t>3</a:t>
            </a:r>
            <a:r>
              <a:rPr lang="en-GB" altLang="cs-CZ" dirty="0"/>
              <a:t>, -OH, -COOH, -NH</a:t>
            </a:r>
            <a:r>
              <a:rPr lang="en-GB" altLang="cs-CZ" baseline="-25000" dirty="0"/>
              <a:t>2</a:t>
            </a:r>
            <a:r>
              <a:rPr lang="en-GB" altLang="cs-CZ" dirty="0"/>
              <a:t> etc.) have specific vibration and rotation frequencies and thus absorb IR light of specific wavelength.</a:t>
            </a:r>
            <a:endParaRPr lang="cs-CZ" altLang="cs-CZ" dirty="0"/>
          </a:p>
          <a:p>
            <a:pPr eaLnBrk="1" hangingPunct="1">
              <a:lnSpc>
                <a:spcPct val="100000"/>
              </a:lnSpc>
              <a:buFont typeface="Wingdings" panose="05000000000000000000" pitchFamily="2" charset="2"/>
              <a:buNone/>
            </a:pPr>
            <a:r>
              <a:rPr lang="en-GB" altLang="cs-CZ" dirty="0"/>
              <a:t> </a:t>
            </a:r>
          </a:p>
          <a:p>
            <a:pPr eaLnBrk="1" hangingPunct="1">
              <a:lnSpc>
                <a:spcPct val="100000"/>
              </a:lnSpc>
              <a:buFont typeface="Wingdings" panose="05000000000000000000" pitchFamily="2" charset="2"/>
              <a:buChar char="Ø"/>
            </a:pPr>
            <a:r>
              <a:rPr lang="en-GB" altLang="cs-CZ" dirty="0"/>
              <a:t>Therefore, infrared absorption spectra have many maxima. A change in chemical structure is manifested as changes of the position of these maxima. </a:t>
            </a:r>
            <a:endParaRPr lang="cs-CZ" altLang="cs-CZ" b="1" dirty="0"/>
          </a:p>
        </p:txBody>
      </p:sp>
    </p:spTree>
    <p:extLst>
      <p:ext uri="{BB962C8B-B14F-4D97-AF65-F5344CB8AC3E}">
        <p14:creationId xmlns:p14="http://schemas.microsoft.com/office/powerpoint/2010/main" val="387401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8">
            <a:extLst>
              <a:ext uri="{FF2B5EF4-FFF2-40B4-BE49-F238E27FC236}">
                <a16:creationId xmlns:a16="http://schemas.microsoft.com/office/drawing/2014/main" id="{FF519EEA-F112-48F2-8102-0299AC905C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33F5D8-4CDF-4CC2-86DC-9E96D432F05D}" type="slidenum">
              <a:rPr lang="en-GB" altLang="cs-CZ" sz="1400"/>
              <a:pPr>
                <a:spcBef>
                  <a:spcPct val="0"/>
                </a:spcBef>
                <a:buFontTx/>
                <a:buNone/>
              </a:pPr>
              <a:t>18</a:t>
            </a:fld>
            <a:endParaRPr lang="en-GB" altLang="cs-CZ" sz="1400"/>
          </a:p>
        </p:txBody>
      </p:sp>
      <p:pic>
        <p:nvPicPr>
          <p:cNvPr id="40963" name="Picture 8" descr="IRspektrum">
            <a:extLst>
              <a:ext uri="{FF2B5EF4-FFF2-40B4-BE49-F238E27FC236}">
                <a16:creationId xmlns:a16="http://schemas.microsoft.com/office/drawing/2014/main" id="{C870D736-5AAA-4ABA-95BA-1863B7C34175}"/>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351088" y="1"/>
            <a:ext cx="7561262" cy="5775325"/>
          </a:xfrm>
          <a:noFill/>
        </p:spPr>
      </p:pic>
      <p:pic>
        <p:nvPicPr>
          <p:cNvPr id="40964" name="Picture 9" descr="CH2AsymStr">
            <a:extLst>
              <a:ext uri="{FF2B5EF4-FFF2-40B4-BE49-F238E27FC236}">
                <a16:creationId xmlns:a16="http://schemas.microsoft.com/office/drawing/2014/main" id="{378F5DB6-79C3-4132-9D4E-9F6CE01C10DC}"/>
              </a:ext>
            </a:extLst>
          </p:cNvPr>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774825" y="4652963"/>
            <a:ext cx="1524000" cy="1524000"/>
          </a:xfrm>
          <a:noFill/>
        </p:spPr>
      </p:pic>
      <p:pic>
        <p:nvPicPr>
          <p:cNvPr id="40965" name="Picture 12" descr="CH2SymStr">
            <a:extLst>
              <a:ext uri="{FF2B5EF4-FFF2-40B4-BE49-F238E27FC236}">
                <a16:creationId xmlns:a16="http://schemas.microsoft.com/office/drawing/2014/main" id="{F15927AD-C129-4D4A-A347-1B9C357C9025}"/>
              </a:ext>
            </a:extLst>
          </p:cNvPr>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648075" y="4508500"/>
            <a:ext cx="1524000" cy="1524000"/>
          </a:xfrm>
          <a:noFill/>
        </p:spPr>
      </p:pic>
      <p:pic>
        <p:nvPicPr>
          <p:cNvPr id="40966" name="Picture 15" descr="CH2ScissorBend">
            <a:extLst>
              <a:ext uri="{FF2B5EF4-FFF2-40B4-BE49-F238E27FC236}">
                <a16:creationId xmlns:a16="http://schemas.microsoft.com/office/drawing/2014/main" id="{1DD69A16-2AC1-498C-BE72-B3CD1E326C6B}"/>
              </a:ext>
            </a:extLst>
          </p:cNvPr>
          <p:cNvPicPr>
            <a:picLocks noGrp="1" noChangeAspect="1" noChangeArrowheads="1" noCrop="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232400" y="3068638"/>
            <a:ext cx="1524000" cy="1524000"/>
          </a:xfrm>
          <a:noFill/>
        </p:spPr>
      </p:pic>
      <p:pic>
        <p:nvPicPr>
          <p:cNvPr id="40967" name="Picture 18" descr="CH3UmbrellaBend">
            <a:extLst>
              <a:ext uri="{FF2B5EF4-FFF2-40B4-BE49-F238E27FC236}">
                <a16:creationId xmlns:a16="http://schemas.microsoft.com/office/drawing/2014/main" id="{248F0013-E634-425D-B56A-2051115426E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23495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9" descr="CH2Rock">
            <a:extLst>
              <a:ext uri="{FF2B5EF4-FFF2-40B4-BE49-F238E27FC236}">
                <a16:creationId xmlns:a16="http://schemas.microsoft.com/office/drawing/2014/main" id="{7A7A957E-D29A-4EC2-9153-824F44E2310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688388" y="12684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20">
            <a:extLst>
              <a:ext uri="{FF2B5EF4-FFF2-40B4-BE49-F238E27FC236}">
                <a16:creationId xmlns:a16="http://schemas.microsoft.com/office/drawing/2014/main" id="{91BB47E2-1E0C-4CA1-8A99-33084634A59B}"/>
              </a:ext>
            </a:extLst>
          </p:cNvPr>
          <p:cNvSpPr>
            <a:spLocks noGrp="1" noChangeArrowheads="1"/>
          </p:cNvSpPr>
          <p:nvPr>
            <p:ph type="title" sz="quarter"/>
          </p:nvPr>
        </p:nvSpPr>
        <p:spPr>
          <a:xfrm>
            <a:off x="5559972" y="5866415"/>
            <a:ext cx="5780690" cy="792163"/>
          </a:xfrm>
          <a:noFill/>
        </p:spPr>
        <p:txBody>
          <a:bodyPr/>
          <a:lstStyle/>
          <a:p>
            <a:pPr eaLnBrk="1" hangingPunct="1"/>
            <a:r>
              <a:rPr lang="en-GB" altLang="cs-CZ" sz="2400" b="0" dirty="0">
                <a:solidFill>
                  <a:schemeClr val="tx1"/>
                </a:solidFill>
              </a:rPr>
              <a:t>Infrared transmittance spectrum of hexane </a:t>
            </a:r>
            <a:r>
              <a:rPr lang="en-GB" altLang="cs-CZ" sz="1000" dirty="0">
                <a:solidFill>
                  <a:schemeClr val="tx1"/>
                </a:solidFill>
              </a:rPr>
              <a:t>http://www.columbia.edu/cu/chemistry/edison/IRTutor.html</a:t>
            </a:r>
          </a:p>
        </p:txBody>
      </p:sp>
    </p:spTree>
    <p:extLst>
      <p:ext uri="{BB962C8B-B14F-4D97-AF65-F5344CB8AC3E}">
        <p14:creationId xmlns:p14="http://schemas.microsoft.com/office/powerpoint/2010/main" val="394691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4417505C-90F7-4D19-90F3-62CFAAB85D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7F1F16-313E-46DA-9BB0-9291A73C7177}" type="slidenum">
              <a:rPr lang="en-GB" altLang="cs-CZ" sz="1400"/>
              <a:pPr>
                <a:spcBef>
                  <a:spcPct val="0"/>
                </a:spcBef>
                <a:buFontTx/>
                <a:buNone/>
              </a:pPr>
              <a:t>19</a:t>
            </a:fld>
            <a:endParaRPr lang="en-GB" altLang="cs-CZ" sz="1400"/>
          </a:p>
        </p:txBody>
      </p:sp>
      <p:sp>
        <p:nvSpPr>
          <p:cNvPr id="43011" name="Rectangle 2">
            <a:extLst>
              <a:ext uri="{FF2B5EF4-FFF2-40B4-BE49-F238E27FC236}">
                <a16:creationId xmlns:a16="http://schemas.microsoft.com/office/drawing/2014/main" id="{C2815DCB-126F-442E-AAA3-77C9DD5337B2}"/>
              </a:ext>
            </a:extLst>
          </p:cNvPr>
          <p:cNvSpPr>
            <a:spLocks noGrp="1" noChangeArrowheads="1"/>
          </p:cNvSpPr>
          <p:nvPr>
            <p:ph type="title"/>
          </p:nvPr>
        </p:nvSpPr>
        <p:spPr>
          <a:xfrm>
            <a:off x="1981200" y="476251"/>
            <a:ext cx="8229600" cy="720725"/>
          </a:xfrm>
          <a:noFill/>
        </p:spPr>
        <p:txBody>
          <a:bodyPr/>
          <a:lstStyle/>
          <a:p>
            <a:pPr eaLnBrk="1" hangingPunct="1"/>
            <a:r>
              <a:rPr lang="en-GB" altLang="cs-CZ" b="1" dirty="0"/>
              <a:t>Raman spectrometry</a:t>
            </a:r>
          </a:p>
        </p:txBody>
      </p:sp>
      <p:sp>
        <p:nvSpPr>
          <p:cNvPr id="43012" name="Rectangle 3">
            <a:extLst>
              <a:ext uri="{FF2B5EF4-FFF2-40B4-BE49-F238E27FC236}">
                <a16:creationId xmlns:a16="http://schemas.microsoft.com/office/drawing/2014/main" id="{6FC2CE7D-FC3D-4506-B853-6A0230EB88CD}"/>
              </a:ext>
            </a:extLst>
          </p:cNvPr>
          <p:cNvSpPr>
            <a:spLocks noGrp="1" noChangeArrowheads="1"/>
          </p:cNvSpPr>
          <p:nvPr>
            <p:ph type="body" idx="1"/>
          </p:nvPr>
        </p:nvSpPr>
        <p:spPr>
          <a:xfrm>
            <a:off x="599090" y="1295400"/>
            <a:ext cx="10247586" cy="4953000"/>
          </a:xfrm>
          <a:solidFill>
            <a:schemeClr val="bg1">
              <a:alpha val="0"/>
            </a:schemeClr>
          </a:solidFill>
        </p:spPr>
        <p:txBody>
          <a:bodyPr/>
          <a:lstStyle/>
          <a:p>
            <a:pPr eaLnBrk="1" hangingPunct="1">
              <a:lnSpc>
                <a:spcPct val="100000"/>
              </a:lnSpc>
              <a:buFont typeface="Wingdings" panose="05000000000000000000" pitchFamily="2" charset="2"/>
              <a:buChar char="Ø"/>
            </a:pPr>
            <a:r>
              <a:rPr lang="en-GB" altLang="cs-CZ" sz="2400" b="1" dirty="0"/>
              <a:t>Rayleigh scattering of light.</a:t>
            </a:r>
            <a:r>
              <a:rPr lang="en-GB" altLang="cs-CZ" sz="2400" dirty="0"/>
              <a:t> Interaction of photons with molecules can take place with no or very little change of wavelength. The intensity of the scattered light depends on molecular weight and scattering angle which can be used for estimation of the macromolecule shape. </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b="1" dirty="0"/>
              <a:t>Raman spectrometry</a:t>
            </a:r>
            <a:r>
              <a:rPr lang="en-GB" altLang="cs-CZ" sz="2400" dirty="0"/>
              <a:t>. In scattering of photons, a small change of wavelength occurs (wavelength shift), which is caused by a small decrease or increase of scattered photon energy during transitions from original to changed vibration or rotational states of interacting molecules. These states can change due to structural changes of molecules.</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Thus, changes in the Raman spectra (signal intensity vs. wavelength shift</a:t>
            </a:r>
            <a:r>
              <a:rPr lang="cs-CZ" altLang="cs-CZ" sz="2400" dirty="0"/>
              <a:t> </a:t>
            </a:r>
            <a:r>
              <a:rPr lang="cs-CZ" altLang="cs-CZ" sz="2400" dirty="0" err="1"/>
              <a:t>or</a:t>
            </a:r>
            <a:r>
              <a:rPr lang="cs-CZ" altLang="cs-CZ" sz="2400" dirty="0"/>
              <a:t> </a:t>
            </a:r>
            <a:r>
              <a:rPr lang="cs-CZ" altLang="cs-CZ" sz="2400" dirty="0" err="1"/>
              <a:t>wave</a:t>
            </a:r>
            <a:r>
              <a:rPr lang="cs-CZ" altLang="cs-CZ" sz="2400" dirty="0"/>
              <a:t> </a:t>
            </a:r>
            <a:r>
              <a:rPr lang="cs-CZ" altLang="cs-CZ" sz="2400" dirty="0" err="1"/>
              <a:t>number</a:t>
            </a:r>
            <a:r>
              <a:rPr lang="cs-CZ" altLang="cs-CZ" sz="2400" dirty="0"/>
              <a:t> </a:t>
            </a:r>
            <a:r>
              <a:rPr lang="cs-CZ" altLang="cs-CZ" sz="2400" dirty="0" err="1"/>
              <a:t>values</a:t>
            </a:r>
            <a:r>
              <a:rPr lang="en-GB" altLang="cs-CZ" sz="2400" dirty="0"/>
              <a:t>) reflect conformational changes of molecules. </a:t>
            </a:r>
          </a:p>
        </p:txBody>
      </p:sp>
    </p:spTree>
    <p:extLst>
      <p:ext uri="{BB962C8B-B14F-4D97-AF65-F5344CB8AC3E}">
        <p14:creationId xmlns:p14="http://schemas.microsoft.com/office/powerpoint/2010/main" val="16395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C174B735-D98D-40D3-8735-6188B98D84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7B9165-04C6-47C4-8A4B-92CA3B37180A}" type="slidenum">
              <a:rPr lang="en-GB" altLang="cs-CZ" sz="1400"/>
              <a:pPr>
                <a:spcBef>
                  <a:spcPct val="0"/>
                </a:spcBef>
                <a:buFontTx/>
                <a:buNone/>
              </a:pPr>
              <a:t>2</a:t>
            </a:fld>
            <a:endParaRPr lang="en-GB" altLang="cs-CZ" sz="1400"/>
          </a:p>
        </p:txBody>
      </p:sp>
      <p:sp>
        <p:nvSpPr>
          <p:cNvPr id="8195" name="Rectangle 2">
            <a:extLst>
              <a:ext uri="{FF2B5EF4-FFF2-40B4-BE49-F238E27FC236}">
                <a16:creationId xmlns:a16="http://schemas.microsoft.com/office/drawing/2014/main" id="{5A85436A-4E8F-4A38-86DA-140067C9E119}"/>
              </a:ext>
            </a:extLst>
          </p:cNvPr>
          <p:cNvSpPr>
            <a:spLocks noGrp="1" noChangeArrowheads="1"/>
          </p:cNvSpPr>
          <p:nvPr>
            <p:ph type="title"/>
          </p:nvPr>
        </p:nvSpPr>
        <p:spPr>
          <a:xfrm>
            <a:off x="1981200" y="274639"/>
            <a:ext cx="8229600" cy="568199"/>
          </a:xfrm>
        </p:spPr>
        <p:txBody>
          <a:bodyPr/>
          <a:lstStyle/>
          <a:p>
            <a:pPr eaLnBrk="1" hangingPunct="1"/>
            <a:r>
              <a:rPr lang="en-GB" altLang="cs-CZ" b="1" dirty="0"/>
              <a:t>Lecture Outline</a:t>
            </a:r>
          </a:p>
        </p:txBody>
      </p:sp>
      <p:sp>
        <p:nvSpPr>
          <p:cNvPr id="301059" name="Rectangle 3">
            <a:extLst>
              <a:ext uri="{FF2B5EF4-FFF2-40B4-BE49-F238E27FC236}">
                <a16:creationId xmlns:a16="http://schemas.microsoft.com/office/drawing/2014/main" id="{43F211E3-ED6E-4433-BBD6-320718D4A3F1}"/>
              </a:ext>
            </a:extLst>
          </p:cNvPr>
          <p:cNvSpPr>
            <a:spLocks noGrp="1" noChangeArrowheads="1"/>
          </p:cNvSpPr>
          <p:nvPr>
            <p:ph type="body" idx="1"/>
          </p:nvPr>
        </p:nvSpPr>
        <p:spPr>
          <a:xfrm>
            <a:off x="596348" y="1268413"/>
            <a:ext cx="10368501" cy="5226050"/>
          </a:xfrm>
          <a:solidFill>
            <a:schemeClr val="bg1">
              <a:alpha val="70195"/>
            </a:schemeClr>
          </a:solidFill>
        </p:spPr>
        <p:txBody>
          <a:bodyPr/>
          <a:lstStyle/>
          <a:p>
            <a:pPr eaLnBrk="1" hangingPunct="1">
              <a:lnSpc>
                <a:spcPct val="100000"/>
              </a:lnSpc>
            </a:pPr>
            <a:r>
              <a:rPr lang="en-GB" altLang="cs-CZ" sz="2000" b="1" dirty="0"/>
              <a:t>Biomolecular science</a:t>
            </a:r>
            <a:r>
              <a:rPr lang="en-GB" altLang="cs-CZ" sz="2000" dirty="0"/>
              <a:t> – crucial importance for molecular medicine. We will deal with devices for structural studies, concentration measurement (in-vitro and in-vivo), cell membrane studies </a:t>
            </a:r>
            <a:endParaRPr lang="cs-CZ" altLang="cs-CZ" sz="2000" dirty="0"/>
          </a:p>
          <a:p>
            <a:pPr eaLnBrk="1" hangingPunct="1">
              <a:lnSpc>
                <a:spcPct val="100000"/>
              </a:lnSpc>
            </a:pPr>
            <a:endParaRPr lang="en-GB" altLang="cs-CZ" sz="2000" dirty="0"/>
          </a:p>
          <a:p>
            <a:pPr eaLnBrk="1" hangingPunct="1">
              <a:lnSpc>
                <a:spcPct val="100000"/>
              </a:lnSpc>
            </a:pPr>
            <a:r>
              <a:rPr lang="en-GB" altLang="cs-CZ" sz="2400" dirty="0"/>
              <a:t>Most common devices are based on the interactions of electromagnetic radiation with the macromolecules </a:t>
            </a:r>
          </a:p>
          <a:p>
            <a:pPr lvl="1" eaLnBrk="1" hangingPunct="1"/>
            <a:r>
              <a:rPr lang="en-GB" altLang="cs-CZ" sz="2000" dirty="0"/>
              <a:t>VIS, UV and IR Spectrophotometers </a:t>
            </a:r>
          </a:p>
          <a:p>
            <a:pPr lvl="1" eaLnBrk="1" hangingPunct="1"/>
            <a:r>
              <a:rPr lang="en-GB" altLang="cs-CZ" sz="2000" dirty="0"/>
              <a:t>Raman spectrometers</a:t>
            </a:r>
          </a:p>
          <a:p>
            <a:pPr lvl="1" eaLnBrk="1" hangingPunct="1"/>
            <a:r>
              <a:rPr lang="en-GB" altLang="cs-CZ" sz="2000" dirty="0"/>
              <a:t>Circular dichroism-based devices</a:t>
            </a:r>
          </a:p>
          <a:p>
            <a:pPr lvl="1" eaLnBrk="1" hangingPunct="1"/>
            <a:r>
              <a:rPr lang="en-GB" altLang="cs-CZ" sz="2000" dirty="0"/>
              <a:t>X-ray diffraction spectrometers</a:t>
            </a:r>
            <a:endParaRPr lang="cs-CZ" altLang="cs-CZ" sz="2000" dirty="0"/>
          </a:p>
          <a:p>
            <a:pPr lvl="1" eaLnBrk="1" hangingPunct="1"/>
            <a:endParaRPr lang="en-GB" altLang="cs-CZ" sz="2000" dirty="0"/>
          </a:p>
          <a:p>
            <a:pPr eaLnBrk="1" hangingPunct="1">
              <a:lnSpc>
                <a:spcPct val="100000"/>
              </a:lnSpc>
            </a:pPr>
            <a:r>
              <a:rPr lang="en-GB" altLang="cs-CZ" sz="2400" dirty="0"/>
              <a:t>Devices based on other properties of biomolecules (e.g., mechanical and electrical properties)</a:t>
            </a:r>
          </a:p>
          <a:p>
            <a:pPr lvl="1" eaLnBrk="1" hangingPunct="1"/>
            <a:r>
              <a:rPr lang="en-GB" altLang="cs-CZ" sz="2000" dirty="0"/>
              <a:t>Electrophoresis</a:t>
            </a:r>
            <a:endParaRPr lang="cs-CZ" altLang="cs-CZ" sz="2000" dirty="0"/>
          </a:p>
          <a:p>
            <a:pPr lvl="1" eaLnBrk="1" hangingPunct="1"/>
            <a:endParaRPr lang="en-GB" altLang="cs-CZ" sz="2000" dirty="0"/>
          </a:p>
          <a:p>
            <a:pPr eaLnBrk="1" hangingPunct="1">
              <a:lnSpc>
                <a:spcPct val="100000"/>
              </a:lnSpc>
            </a:pPr>
            <a:r>
              <a:rPr lang="en-GB" altLang="cs-CZ" sz="2400" dirty="0"/>
              <a:t>Cellular potentials and intra-cellular ion concentration devices</a:t>
            </a:r>
            <a:endParaRPr lang="en-GB" altLang="cs-CZ" sz="2000" dirty="0"/>
          </a:p>
        </p:txBody>
      </p:sp>
    </p:spTree>
    <p:extLst>
      <p:ext uri="{BB962C8B-B14F-4D97-AF65-F5344CB8AC3E}">
        <p14:creationId xmlns:p14="http://schemas.microsoft.com/office/powerpoint/2010/main" val="249922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0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10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105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10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1059">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1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1234DB2D-FF93-4C95-A65C-519EFAD216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8190C4-C93D-4BC3-99ED-F026E3216131}" type="slidenum">
              <a:rPr lang="en-GB" altLang="cs-CZ" sz="1400"/>
              <a:pPr>
                <a:spcBef>
                  <a:spcPct val="0"/>
                </a:spcBef>
                <a:buFontTx/>
                <a:buNone/>
              </a:pPr>
              <a:t>20</a:t>
            </a:fld>
            <a:endParaRPr lang="en-GB" altLang="cs-CZ" sz="1400"/>
          </a:p>
        </p:txBody>
      </p:sp>
      <p:sp>
        <p:nvSpPr>
          <p:cNvPr id="45059" name="Rectangle 2">
            <a:extLst>
              <a:ext uri="{FF2B5EF4-FFF2-40B4-BE49-F238E27FC236}">
                <a16:creationId xmlns:a16="http://schemas.microsoft.com/office/drawing/2014/main" id="{C91EBA0F-64C0-493A-BAE5-01AC35808F31}"/>
              </a:ext>
            </a:extLst>
          </p:cNvPr>
          <p:cNvSpPr>
            <a:spLocks noGrp="1" noChangeArrowheads="1"/>
          </p:cNvSpPr>
          <p:nvPr>
            <p:ph type="title"/>
          </p:nvPr>
        </p:nvSpPr>
        <p:spPr>
          <a:xfrm>
            <a:off x="1981200" y="274638"/>
            <a:ext cx="8229600" cy="633412"/>
          </a:xfrm>
        </p:spPr>
        <p:txBody>
          <a:bodyPr/>
          <a:lstStyle/>
          <a:p>
            <a:pPr eaLnBrk="1" hangingPunct="1"/>
            <a:r>
              <a:rPr lang="en-GB" altLang="cs-CZ" b="1" dirty="0">
                <a:solidFill>
                  <a:srgbClr val="0000DC"/>
                </a:solidFill>
              </a:rPr>
              <a:t>Raman spectrometry</a:t>
            </a:r>
          </a:p>
        </p:txBody>
      </p:sp>
      <p:sp>
        <p:nvSpPr>
          <p:cNvPr id="45060" name="Text Box 5">
            <a:extLst>
              <a:ext uri="{FF2B5EF4-FFF2-40B4-BE49-F238E27FC236}">
                <a16:creationId xmlns:a16="http://schemas.microsoft.com/office/drawing/2014/main" id="{10B4982E-E12D-466B-92A3-9CE14694E376}"/>
              </a:ext>
            </a:extLst>
          </p:cNvPr>
          <p:cNvSpPr txBox="1">
            <a:spLocks noChangeArrowheads="1"/>
          </p:cNvSpPr>
          <p:nvPr/>
        </p:nvSpPr>
        <p:spPr bwMode="auto">
          <a:xfrm>
            <a:off x="1660635" y="5516564"/>
            <a:ext cx="9732580"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Raman spectrum of giant chromosomes </a:t>
            </a:r>
            <a:r>
              <a:rPr lang="cs-CZ" altLang="cs-CZ" sz="2000" dirty="0"/>
              <a:t>of a </a:t>
            </a:r>
            <a:r>
              <a:rPr lang="en-GB" altLang="cs-CZ" sz="2000" dirty="0"/>
              <a:t>midge (Chironomus). </a:t>
            </a:r>
            <a:br>
              <a:rPr lang="en-GB" altLang="cs-CZ" sz="2000" dirty="0"/>
            </a:br>
            <a:r>
              <a:rPr lang="en-GB" altLang="cs-CZ" sz="2000" dirty="0"/>
              <a:t>At selected wave number values it is possible to run Raman microscopy. Excited by 647.1 nm laser light. </a:t>
            </a:r>
          </a:p>
        </p:txBody>
      </p:sp>
      <p:sp>
        <p:nvSpPr>
          <p:cNvPr id="45061" name="Text Box 6">
            <a:extLst>
              <a:ext uri="{FF2B5EF4-FFF2-40B4-BE49-F238E27FC236}">
                <a16:creationId xmlns:a16="http://schemas.microsoft.com/office/drawing/2014/main" id="{CC353DA4-751F-4FC3-B5A3-C1527E27CB7E}"/>
              </a:ext>
            </a:extLst>
          </p:cNvPr>
          <p:cNvSpPr txBox="1">
            <a:spLocks noChangeArrowheads="1"/>
          </p:cNvSpPr>
          <p:nvPr/>
        </p:nvSpPr>
        <p:spPr bwMode="auto">
          <a:xfrm>
            <a:off x="5951538" y="6524625"/>
            <a:ext cx="4716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According</a:t>
            </a:r>
            <a:r>
              <a:rPr lang="cs-CZ" altLang="cs-CZ" sz="1200"/>
              <a:t> to: http://www.ijvs.com/volume2/edition3/section4.htm</a:t>
            </a:r>
          </a:p>
        </p:txBody>
      </p:sp>
      <p:grpSp>
        <p:nvGrpSpPr>
          <p:cNvPr id="45062" name="Group 17">
            <a:extLst>
              <a:ext uri="{FF2B5EF4-FFF2-40B4-BE49-F238E27FC236}">
                <a16:creationId xmlns:a16="http://schemas.microsoft.com/office/drawing/2014/main" id="{8FED00CB-3A4C-402B-A4A6-4501B6DE9256}"/>
              </a:ext>
            </a:extLst>
          </p:cNvPr>
          <p:cNvGrpSpPr>
            <a:grpSpLocks/>
          </p:cNvGrpSpPr>
          <p:nvPr/>
        </p:nvGrpSpPr>
        <p:grpSpPr bwMode="auto">
          <a:xfrm>
            <a:off x="2063750" y="908051"/>
            <a:ext cx="5867400" cy="4513263"/>
            <a:chOff x="113" y="1026"/>
            <a:chExt cx="3696" cy="2843"/>
          </a:xfrm>
        </p:grpSpPr>
        <p:pic>
          <p:nvPicPr>
            <p:cNvPr id="45063" name="Picture 8" descr="raman 2">
              <a:extLst>
                <a:ext uri="{FF2B5EF4-FFF2-40B4-BE49-F238E27FC236}">
                  <a16:creationId xmlns:a16="http://schemas.microsoft.com/office/drawing/2014/main" id="{D6645FB3-AAD8-4247-A01D-AEA919D37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026"/>
              <a:ext cx="3696" cy="27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64" name="Text Box 11">
              <a:extLst>
                <a:ext uri="{FF2B5EF4-FFF2-40B4-BE49-F238E27FC236}">
                  <a16:creationId xmlns:a16="http://schemas.microsoft.com/office/drawing/2014/main" id="{85AE970D-CB8F-408F-99A6-E93CBCD49BC8}"/>
                </a:ext>
              </a:extLst>
            </p:cNvPr>
            <p:cNvSpPr txBox="1">
              <a:spLocks noChangeArrowheads="1"/>
            </p:cNvSpPr>
            <p:nvPr/>
          </p:nvSpPr>
          <p:spPr bwMode="auto">
            <a:xfrm rot="-5400000">
              <a:off x="-431" y="2069"/>
              <a:ext cx="1315"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Signal intensity</a:t>
              </a:r>
            </a:p>
          </p:txBody>
        </p:sp>
        <p:sp>
          <p:nvSpPr>
            <p:cNvPr id="45065" name="Text Box 12">
              <a:extLst>
                <a:ext uri="{FF2B5EF4-FFF2-40B4-BE49-F238E27FC236}">
                  <a16:creationId xmlns:a16="http://schemas.microsoft.com/office/drawing/2014/main" id="{F98F4504-A070-49E7-8556-C84062964C70}"/>
                </a:ext>
              </a:extLst>
            </p:cNvPr>
            <p:cNvSpPr txBox="1">
              <a:spLocks noChangeArrowheads="1"/>
            </p:cNvSpPr>
            <p:nvPr/>
          </p:nvSpPr>
          <p:spPr bwMode="auto">
            <a:xfrm>
              <a:off x="975" y="3657"/>
              <a:ext cx="1815"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Wave number [cm</a:t>
              </a:r>
              <a:r>
                <a:rPr lang="en-GB" altLang="cs-CZ" sz="1600" b="1" baseline="30000"/>
                <a:t>-1</a:t>
              </a:r>
              <a:r>
                <a:rPr lang="en-GB" altLang="cs-CZ" sz="1600" b="1"/>
                <a:t>]</a:t>
              </a:r>
            </a:p>
          </p:txBody>
        </p:sp>
        <p:sp>
          <p:nvSpPr>
            <p:cNvPr id="45066" name="Text Box 13">
              <a:extLst>
                <a:ext uri="{FF2B5EF4-FFF2-40B4-BE49-F238E27FC236}">
                  <a16:creationId xmlns:a16="http://schemas.microsoft.com/office/drawing/2014/main" id="{CF3A00FA-2373-40E6-B982-BE599CF37C94}"/>
                </a:ext>
              </a:extLst>
            </p:cNvPr>
            <p:cNvSpPr txBox="1">
              <a:spLocks noChangeArrowheads="1"/>
            </p:cNvSpPr>
            <p:nvPr/>
          </p:nvSpPr>
          <p:spPr bwMode="auto">
            <a:xfrm rot="-5400000">
              <a:off x="2510" y="1350"/>
              <a:ext cx="679"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proteins</a:t>
              </a:r>
            </a:p>
          </p:txBody>
        </p:sp>
        <p:sp>
          <p:nvSpPr>
            <p:cNvPr id="45067" name="Text Box 14">
              <a:extLst>
                <a:ext uri="{FF2B5EF4-FFF2-40B4-BE49-F238E27FC236}">
                  <a16:creationId xmlns:a16="http://schemas.microsoft.com/office/drawing/2014/main" id="{8BAED83E-FE2B-4AA7-B44B-94C2BC343E1D}"/>
                </a:ext>
              </a:extLst>
            </p:cNvPr>
            <p:cNvSpPr txBox="1">
              <a:spLocks noChangeArrowheads="1"/>
            </p:cNvSpPr>
            <p:nvPr/>
          </p:nvSpPr>
          <p:spPr bwMode="auto">
            <a:xfrm rot="-5400000">
              <a:off x="219" y="1782"/>
              <a:ext cx="907"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background</a:t>
              </a:r>
            </a:p>
          </p:txBody>
        </p:sp>
      </p:grpSp>
    </p:spTree>
    <p:extLst>
      <p:ext uri="{BB962C8B-B14F-4D97-AF65-F5344CB8AC3E}">
        <p14:creationId xmlns:p14="http://schemas.microsoft.com/office/powerpoint/2010/main" val="232981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0F571EAC-CCE1-48EE-A414-8DF1035FC0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212E54-1A43-45D4-8C16-D654198BCC72}" type="slidenum">
              <a:rPr lang="en-GB" altLang="cs-CZ" sz="1400"/>
              <a:pPr>
                <a:spcBef>
                  <a:spcPct val="0"/>
                </a:spcBef>
                <a:buFontTx/>
                <a:buNone/>
              </a:pPr>
              <a:t>21</a:t>
            </a:fld>
            <a:endParaRPr lang="en-GB" altLang="cs-CZ" sz="1400"/>
          </a:p>
        </p:txBody>
      </p:sp>
      <p:pic>
        <p:nvPicPr>
          <p:cNvPr id="47107" name="Picture 5" descr="Otto6.tif (7235218 bytes)">
            <a:extLst>
              <a:ext uri="{FF2B5EF4-FFF2-40B4-BE49-F238E27FC236}">
                <a16:creationId xmlns:a16="http://schemas.microsoft.com/office/drawing/2014/main" id="{961A5A5C-31F3-4924-8582-CDF62545B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46038"/>
            <a:ext cx="3706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6">
            <a:extLst>
              <a:ext uri="{FF2B5EF4-FFF2-40B4-BE49-F238E27FC236}">
                <a16:creationId xmlns:a16="http://schemas.microsoft.com/office/drawing/2014/main" id="{230CD269-A300-4A57-A7B1-80DDF460D7BB}"/>
              </a:ext>
            </a:extLst>
          </p:cNvPr>
          <p:cNvSpPr txBox="1">
            <a:spLocks noChangeArrowheads="1"/>
          </p:cNvSpPr>
          <p:nvPr/>
        </p:nvSpPr>
        <p:spPr bwMode="auto">
          <a:xfrm>
            <a:off x="5519739" y="260351"/>
            <a:ext cx="4897437" cy="6524863"/>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dirty="0"/>
              <a:t>Micrograph in normal white light</a:t>
            </a:r>
          </a:p>
          <a:p>
            <a:pPr eaLnBrk="1" hangingPunct="1">
              <a:spcBef>
                <a:spcPct val="50000"/>
              </a:spcBef>
              <a:buFontTx/>
              <a:buNone/>
            </a:pPr>
            <a:r>
              <a:rPr lang="en-GB" altLang="cs-CZ" sz="2000" b="1" dirty="0"/>
              <a:t>(</a:t>
            </a:r>
            <a:r>
              <a:rPr lang="en-GB" altLang="cs-CZ" sz="2000" dirty="0"/>
              <a:t>chromosome Chironomus </a:t>
            </a:r>
            <a:r>
              <a:rPr lang="en-GB" altLang="cs-CZ" sz="2000" dirty="0" err="1"/>
              <a:t>Thummi</a:t>
            </a:r>
            <a:r>
              <a:rPr lang="en-GB" altLang="cs-CZ" sz="2000" dirty="0"/>
              <a:t> </a:t>
            </a:r>
            <a:r>
              <a:rPr lang="en-GB" altLang="cs-CZ" sz="2000" dirty="0" err="1"/>
              <a:t>Thummi</a:t>
            </a:r>
            <a:r>
              <a:rPr lang="en-GB" altLang="cs-CZ" sz="2000" dirty="0"/>
              <a:t>)</a:t>
            </a:r>
          </a:p>
          <a:p>
            <a:pPr eaLnBrk="1" hangingPunct="1">
              <a:spcBef>
                <a:spcPct val="50000"/>
              </a:spcBef>
            </a:pPr>
            <a:endParaRPr lang="en-GB" altLang="cs-CZ" sz="2000" dirty="0"/>
          </a:p>
          <a:p>
            <a:pPr eaLnBrk="1" hangingPunct="1">
              <a:spcBef>
                <a:spcPct val="50000"/>
              </a:spcBef>
              <a:buFontTx/>
              <a:buNone/>
            </a:pPr>
            <a:endParaRPr lang="en-GB" altLang="cs-CZ" sz="2400" dirty="0"/>
          </a:p>
          <a:p>
            <a:pPr eaLnBrk="1" hangingPunct="1">
              <a:spcBef>
                <a:spcPct val="50000"/>
              </a:spcBef>
              <a:buFontTx/>
              <a:buNone/>
            </a:pPr>
            <a:endParaRPr lang="cs-CZ" altLang="cs-CZ" sz="2400" dirty="0"/>
          </a:p>
          <a:p>
            <a:pPr eaLnBrk="1" hangingPunct="1">
              <a:spcBef>
                <a:spcPct val="50000"/>
              </a:spcBef>
              <a:buFontTx/>
              <a:buNone/>
            </a:pPr>
            <a:r>
              <a:rPr lang="en-GB" altLang="cs-CZ" sz="2400" dirty="0"/>
              <a:t>Confocal Raman micrograph showing DNA backbone (vibration at 1094 cm</a:t>
            </a:r>
            <a:r>
              <a:rPr lang="en-GB" altLang="cs-CZ" sz="2400" baseline="30000" dirty="0"/>
              <a:t>-1</a:t>
            </a:r>
            <a:r>
              <a:rPr lang="en-GB" altLang="cs-CZ" sz="2400" dirty="0"/>
              <a:t>) </a:t>
            </a:r>
            <a:br>
              <a:rPr lang="en-GB" altLang="cs-CZ" sz="2400" dirty="0"/>
            </a:br>
            <a:endParaRPr lang="en-GB" altLang="cs-CZ" sz="2000" dirty="0"/>
          </a:p>
          <a:p>
            <a:pPr eaLnBrk="1" hangingPunct="1">
              <a:spcBef>
                <a:spcPct val="50000"/>
              </a:spcBef>
              <a:buFontTx/>
              <a:buNone/>
            </a:pPr>
            <a:r>
              <a:rPr lang="en-GB" altLang="cs-CZ" sz="2400" dirty="0"/>
              <a:t>Confocal Raman micrograph</a:t>
            </a:r>
            <a:r>
              <a:rPr lang="en-GB" altLang="cs-CZ" sz="2000" dirty="0">
                <a:solidFill>
                  <a:srgbClr val="FFFFCC"/>
                </a:solidFill>
              </a:rPr>
              <a:t> </a:t>
            </a:r>
            <a:r>
              <a:rPr lang="en-GB" altLang="cs-CZ" sz="2400" dirty="0"/>
              <a:t>showing the presence of aliphatic chains in proteins at 1449 cm</a:t>
            </a:r>
            <a:r>
              <a:rPr lang="en-GB" altLang="cs-CZ" sz="2400" baseline="30000" dirty="0"/>
              <a:t>-1</a:t>
            </a:r>
            <a:r>
              <a:rPr lang="en-GB" altLang="cs-CZ" sz="2400" dirty="0"/>
              <a:t>  </a:t>
            </a:r>
            <a:endParaRPr lang="cs-CZ" altLang="cs-CZ" sz="2400" dirty="0"/>
          </a:p>
          <a:p>
            <a:pPr eaLnBrk="1" hangingPunct="1">
              <a:spcBef>
                <a:spcPct val="50000"/>
              </a:spcBef>
              <a:buFontTx/>
              <a:buNone/>
            </a:pPr>
            <a:endParaRPr lang="en-GB" altLang="cs-CZ" sz="2400" dirty="0"/>
          </a:p>
          <a:p>
            <a:pPr eaLnBrk="1" hangingPunct="1">
              <a:spcBef>
                <a:spcPct val="50000"/>
              </a:spcBef>
              <a:buFontTx/>
              <a:buNone/>
            </a:pPr>
            <a:r>
              <a:rPr lang="en-GB" altLang="cs-CZ" sz="1200" dirty="0"/>
              <a:t>according: http://www.ijvs.com/ volume2/edition3/section4.htm</a:t>
            </a:r>
          </a:p>
        </p:txBody>
      </p:sp>
      <p:pic>
        <p:nvPicPr>
          <p:cNvPr id="47109" name="Picture 8" descr="aaaHPA">
            <a:extLst>
              <a:ext uri="{FF2B5EF4-FFF2-40B4-BE49-F238E27FC236}">
                <a16:creationId xmlns:a16="http://schemas.microsoft.com/office/drawing/2014/main" id="{16D38EF9-2186-4918-AF6F-6083D2A9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484314"/>
            <a:ext cx="16557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6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DBFA1CF3-8425-4A8D-9747-C2366ABA64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B00A57-B491-4801-B153-FD0D97CB0920}" type="slidenum">
              <a:rPr lang="en-GB" altLang="cs-CZ" sz="1400"/>
              <a:pPr>
                <a:spcBef>
                  <a:spcPct val="0"/>
                </a:spcBef>
                <a:buFontTx/>
                <a:buNone/>
              </a:pPr>
              <a:t>22</a:t>
            </a:fld>
            <a:endParaRPr lang="en-GB" altLang="cs-CZ" sz="1400"/>
          </a:p>
        </p:txBody>
      </p:sp>
      <p:sp>
        <p:nvSpPr>
          <p:cNvPr id="49155" name="Rectangle 2">
            <a:extLst>
              <a:ext uri="{FF2B5EF4-FFF2-40B4-BE49-F238E27FC236}">
                <a16:creationId xmlns:a16="http://schemas.microsoft.com/office/drawing/2014/main" id="{0CFBCE98-E752-4287-B992-CCE46FAC3B0E}"/>
              </a:ext>
            </a:extLst>
          </p:cNvPr>
          <p:cNvSpPr>
            <a:spLocks noGrp="1" noChangeArrowheads="1"/>
          </p:cNvSpPr>
          <p:nvPr>
            <p:ph type="title"/>
          </p:nvPr>
        </p:nvSpPr>
        <p:spPr>
          <a:xfrm>
            <a:off x="1992312" y="404813"/>
            <a:ext cx="9033039" cy="850900"/>
          </a:xfrm>
          <a:noFill/>
        </p:spPr>
        <p:txBody>
          <a:bodyPr/>
          <a:lstStyle/>
          <a:p>
            <a:pPr eaLnBrk="1" hangingPunct="1"/>
            <a:r>
              <a:rPr lang="en-GB" altLang="cs-CZ" b="1" dirty="0">
                <a:solidFill>
                  <a:srgbClr val="0000DC"/>
                </a:solidFill>
              </a:rPr>
              <a:t>Optical rotation dispersion</a:t>
            </a:r>
            <a:r>
              <a:rPr lang="cs-CZ" altLang="cs-CZ" b="1" dirty="0">
                <a:solidFill>
                  <a:srgbClr val="0000DC"/>
                </a:solidFill>
              </a:rPr>
              <a:t> - </a:t>
            </a:r>
            <a:r>
              <a:rPr lang="cs-CZ" altLang="cs-CZ" sz="2800" b="1" dirty="0" err="1">
                <a:solidFill>
                  <a:srgbClr val="0000DC"/>
                </a:solidFill>
              </a:rPr>
              <a:t>optional</a:t>
            </a:r>
            <a:endParaRPr lang="en-GB" altLang="cs-CZ" sz="2800" b="1" dirty="0">
              <a:solidFill>
                <a:srgbClr val="0000DC"/>
              </a:solidFill>
            </a:endParaRPr>
          </a:p>
        </p:txBody>
      </p:sp>
      <p:sp>
        <p:nvSpPr>
          <p:cNvPr id="49156" name="Rectangle 3">
            <a:extLst>
              <a:ext uri="{FF2B5EF4-FFF2-40B4-BE49-F238E27FC236}">
                <a16:creationId xmlns:a16="http://schemas.microsoft.com/office/drawing/2014/main" id="{258A0D53-0C6B-45F3-876D-7203D0BAA218}"/>
              </a:ext>
            </a:extLst>
          </p:cNvPr>
          <p:cNvSpPr>
            <a:spLocks noGrp="1" noChangeArrowheads="1"/>
          </p:cNvSpPr>
          <p:nvPr>
            <p:ph type="body" idx="1"/>
          </p:nvPr>
        </p:nvSpPr>
        <p:spPr>
          <a:xfrm>
            <a:off x="2166719" y="1998718"/>
            <a:ext cx="8229600" cy="2044700"/>
          </a:xfrm>
          <a:solidFill>
            <a:schemeClr val="bg1">
              <a:alpha val="70195"/>
            </a:schemeClr>
          </a:solidFill>
        </p:spPr>
        <p:txBody>
          <a:bodyPr/>
          <a:lstStyle/>
          <a:p>
            <a:pPr marL="0" indent="0" eaLnBrk="1" hangingPunct="1">
              <a:lnSpc>
                <a:spcPct val="90000"/>
              </a:lnSpc>
              <a:buFontTx/>
              <a:buNone/>
            </a:pPr>
            <a:r>
              <a:rPr lang="en-GB" altLang="cs-CZ" sz="2800" dirty="0"/>
              <a:t>In</a:t>
            </a:r>
            <a:r>
              <a:rPr lang="en-GB" altLang="cs-CZ" sz="2800" dirty="0">
                <a:solidFill>
                  <a:srgbClr val="FFFFCC"/>
                </a:solidFill>
              </a:rPr>
              <a:t> </a:t>
            </a:r>
            <a:r>
              <a:rPr lang="en-GB" altLang="cs-CZ" sz="2800" b="1" dirty="0"/>
              <a:t>optical rotation dispersion</a:t>
            </a:r>
            <a:r>
              <a:rPr lang="en-GB" altLang="cs-CZ" sz="2800" dirty="0"/>
              <a:t> method (</a:t>
            </a:r>
            <a:r>
              <a:rPr lang="en-GB" altLang="cs-CZ" sz="2800" b="1" dirty="0"/>
              <a:t>ORD</a:t>
            </a:r>
            <a:r>
              <a:rPr lang="en-GB" altLang="cs-CZ" sz="2800" dirty="0"/>
              <a:t>)</a:t>
            </a:r>
            <a:r>
              <a:rPr lang="en-GB" altLang="cs-CZ" sz="2800" dirty="0">
                <a:solidFill>
                  <a:srgbClr val="FFFFCC"/>
                </a:solidFill>
              </a:rPr>
              <a:t> </a:t>
            </a:r>
            <a:r>
              <a:rPr lang="en-GB" altLang="cs-CZ" sz="2800" dirty="0"/>
              <a:t>we measure dependence of optical activity on the light wavelength. This method was replaced by more sensitive method of </a:t>
            </a:r>
            <a:r>
              <a:rPr lang="en-GB" altLang="cs-CZ" sz="2800" b="1" dirty="0"/>
              <a:t>circular dichroism</a:t>
            </a:r>
            <a:r>
              <a:rPr lang="en-GB" altLang="cs-CZ" sz="2800" dirty="0"/>
              <a:t> (</a:t>
            </a:r>
            <a:r>
              <a:rPr lang="en-GB" altLang="cs-CZ" sz="2800" b="1" dirty="0"/>
              <a:t>CD</a:t>
            </a:r>
            <a:r>
              <a:rPr lang="en-GB" altLang="cs-CZ" sz="2800" dirty="0"/>
              <a:t>), which gives similar information.</a:t>
            </a:r>
          </a:p>
        </p:txBody>
      </p:sp>
    </p:spTree>
    <p:extLst>
      <p:ext uri="{BB962C8B-B14F-4D97-AF65-F5344CB8AC3E}">
        <p14:creationId xmlns:p14="http://schemas.microsoft.com/office/powerpoint/2010/main" val="232638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Zástupný symbol pro číslo snímku 6">
            <a:extLst>
              <a:ext uri="{FF2B5EF4-FFF2-40B4-BE49-F238E27FC236}">
                <a16:creationId xmlns:a16="http://schemas.microsoft.com/office/drawing/2014/main" id="{BD8F625B-F18C-4EDD-833C-29D733C0D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F9A5F5-0F53-40C3-BE64-11BA0B2E4852}" type="slidenum">
              <a:rPr lang="en-GB" altLang="cs-CZ" sz="1400"/>
              <a:pPr>
                <a:spcBef>
                  <a:spcPct val="0"/>
                </a:spcBef>
                <a:buFontTx/>
                <a:buNone/>
              </a:pPr>
              <a:t>23</a:t>
            </a:fld>
            <a:endParaRPr lang="en-GB" altLang="cs-CZ" sz="1400"/>
          </a:p>
        </p:txBody>
      </p:sp>
      <p:sp>
        <p:nvSpPr>
          <p:cNvPr id="51203" name="Rectangle 2">
            <a:extLst>
              <a:ext uri="{FF2B5EF4-FFF2-40B4-BE49-F238E27FC236}">
                <a16:creationId xmlns:a16="http://schemas.microsoft.com/office/drawing/2014/main" id="{3B9D4C56-F4A3-4D10-B05D-BC406008AC5C}"/>
              </a:ext>
            </a:extLst>
          </p:cNvPr>
          <p:cNvSpPr>
            <a:spLocks noGrp="1" noChangeArrowheads="1"/>
          </p:cNvSpPr>
          <p:nvPr>
            <p:ph type="title"/>
          </p:nvPr>
        </p:nvSpPr>
        <p:spPr>
          <a:xfrm>
            <a:off x="1847850" y="260350"/>
            <a:ext cx="8496300" cy="922338"/>
          </a:xfrm>
          <a:noFill/>
        </p:spPr>
        <p:txBody>
          <a:bodyPr/>
          <a:lstStyle/>
          <a:p>
            <a:pPr eaLnBrk="1" hangingPunct="1"/>
            <a:r>
              <a:rPr lang="en-GB" altLang="cs-CZ" b="1" dirty="0">
                <a:solidFill>
                  <a:srgbClr val="0000DC"/>
                </a:solidFill>
              </a:rPr>
              <a:t>Circular Dichroism (CD)</a:t>
            </a:r>
            <a:r>
              <a:rPr lang="cs-CZ" altLang="cs-CZ" b="1" dirty="0">
                <a:solidFill>
                  <a:srgbClr val="0000DC"/>
                </a:solidFill>
              </a:rPr>
              <a:t> - </a:t>
            </a:r>
            <a:r>
              <a:rPr lang="cs-CZ" altLang="cs-CZ" sz="2800" b="1" dirty="0" err="1">
                <a:solidFill>
                  <a:srgbClr val="0000DC"/>
                </a:solidFill>
              </a:rPr>
              <a:t>optional</a:t>
            </a:r>
            <a:endParaRPr lang="en-GB" altLang="cs-CZ" sz="2800" b="1" dirty="0">
              <a:solidFill>
                <a:srgbClr val="0000DC"/>
              </a:solidFill>
            </a:endParaRPr>
          </a:p>
        </p:txBody>
      </p:sp>
      <p:sp>
        <p:nvSpPr>
          <p:cNvPr id="51204" name="Rectangle 3">
            <a:extLst>
              <a:ext uri="{FF2B5EF4-FFF2-40B4-BE49-F238E27FC236}">
                <a16:creationId xmlns:a16="http://schemas.microsoft.com/office/drawing/2014/main" id="{26E5D07B-0A26-4346-A88D-9F2D6D0D9DC3}"/>
              </a:ext>
            </a:extLst>
          </p:cNvPr>
          <p:cNvSpPr>
            <a:spLocks noGrp="1" noChangeArrowheads="1"/>
          </p:cNvSpPr>
          <p:nvPr>
            <p:ph type="body" sz="half" idx="1"/>
          </p:nvPr>
        </p:nvSpPr>
        <p:spPr>
          <a:xfrm>
            <a:off x="1114097" y="1484314"/>
            <a:ext cx="5270829" cy="3557587"/>
          </a:xfrm>
          <a:solidFill>
            <a:schemeClr val="bg1">
              <a:alpha val="70195"/>
            </a:schemeClr>
          </a:solidFill>
        </p:spPr>
        <p:txBody>
          <a:bodyPr/>
          <a:lstStyle/>
          <a:p>
            <a:pPr marL="0" indent="17463" eaLnBrk="1" hangingPunct="1">
              <a:lnSpc>
                <a:spcPct val="100000"/>
              </a:lnSpc>
              <a:buFont typeface="Wingdings" panose="05000000000000000000" pitchFamily="2" charset="2"/>
              <a:buChar char="Ø"/>
            </a:pPr>
            <a:r>
              <a:rPr lang="en-GB" altLang="cs-CZ" sz="2000" dirty="0"/>
              <a:t> Measurements of</a:t>
            </a:r>
            <a:r>
              <a:rPr lang="en-GB" altLang="cs-CZ" sz="2000" dirty="0">
                <a:solidFill>
                  <a:srgbClr val="FF0066"/>
                </a:solidFill>
              </a:rPr>
              <a:t> </a:t>
            </a:r>
            <a:r>
              <a:rPr lang="en-GB" altLang="cs-CZ" sz="2000" dirty="0">
                <a:solidFill>
                  <a:srgbClr val="FF0000"/>
                </a:solidFill>
              </a:rPr>
              <a:t>optical activity</a:t>
            </a:r>
            <a:r>
              <a:rPr lang="en-GB" altLang="cs-CZ" sz="2000" dirty="0">
                <a:solidFill>
                  <a:srgbClr val="FF0066"/>
                </a:solidFill>
              </a:rPr>
              <a:t> </a:t>
            </a:r>
            <a:r>
              <a:rPr lang="en-GB" altLang="cs-CZ" sz="2000" dirty="0"/>
              <a:t>(ability to rotate plane of polarised light)</a:t>
            </a:r>
            <a:r>
              <a:rPr lang="en-GB" altLang="cs-CZ" sz="2000" b="1" dirty="0"/>
              <a:t>. </a:t>
            </a:r>
            <a:r>
              <a:rPr lang="en-GB" altLang="cs-CZ" sz="2000" dirty="0"/>
              <a:t>Conformation changes of molecules can be followed as changes of optical activity using a special polarimeter.</a:t>
            </a:r>
          </a:p>
          <a:p>
            <a:pPr marL="0" indent="17463" eaLnBrk="1" hangingPunct="1">
              <a:lnSpc>
                <a:spcPct val="100000"/>
              </a:lnSpc>
              <a:buFont typeface="Wingdings" panose="05000000000000000000" pitchFamily="2" charset="2"/>
              <a:buChar char="Ø"/>
            </a:pPr>
            <a:r>
              <a:rPr lang="en-GB" altLang="cs-CZ" sz="2000" dirty="0"/>
              <a:t> We compare absorbances of laevorotatory and dextrorotatory circularly polarised light, the wavelength of which is near the absorption maximum of the protein.</a:t>
            </a:r>
          </a:p>
          <a:p>
            <a:pPr marL="0" indent="17463" eaLnBrk="1" hangingPunct="1">
              <a:lnSpc>
                <a:spcPct val="100000"/>
              </a:lnSpc>
              <a:buFont typeface="Wingdings" panose="05000000000000000000" pitchFamily="2" charset="2"/>
              <a:buChar char="Ø"/>
            </a:pPr>
            <a:r>
              <a:rPr lang="en-GB" altLang="cs-CZ" sz="2000" dirty="0"/>
              <a:t> CD can be used also for studying the structure of nucleic acids</a:t>
            </a:r>
            <a:r>
              <a:rPr lang="cs-CZ" altLang="cs-CZ" sz="2000" dirty="0"/>
              <a:t>.</a:t>
            </a:r>
          </a:p>
        </p:txBody>
      </p:sp>
      <p:pic>
        <p:nvPicPr>
          <p:cNvPr id="51205" name="Picture 5" descr="t1">
            <a:extLst>
              <a:ext uri="{FF2B5EF4-FFF2-40B4-BE49-F238E27FC236}">
                <a16:creationId xmlns:a16="http://schemas.microsoft.com/office/drawing/2014/main" id="{4E38E796-BBC4-45CF-8E8B-D213BB51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5876925"/>
            <a:ext cx="32400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8">
            <a:extLst>
              <a:ext uri="{FF2B5EF4-FFF2-40B4-BE49-F238E27FC236}">
                <a16:creationId xmlns:a16="http://schemas.microsoft.com/office/drawing/2014/main" id="{FB97571D-58A3-4A05-A37D-A2B7CEF4EC0F}"/>
              </a:ext>
            </a:extLst>
          </p:cNvPr>
          <p:cNvSpPr txBox="1">
            <a:spLocks noChangeArrowheads="1"/>
          </p:cNvSpPr>
          <p:nvPr/>
        </p:nvSpPr>
        <p:spPr bwMode="auto">
          <a:xfrm>
            <a:off x="998483" y="5157788"/>
            <a:ext cx="5457881" cy="1477328"/>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The figure shows changes of </a:t>
            </a:r>
            <a:r>
              <a:rPr lang="en-GB" altLang="cs-CZ" sz="1800" b="1" dirty="0" err="1"/>
              <a:t>elipticity</a:t>
            </a:r>
            <a:r>
              <a:rPr lang="en-GB" altLang="cs-CZ" sz="1800" dirty="0"/>
              <a:t> of a synthetic  polypeptide containing long poly-</a:t>
            </a:r>
            <a:r>
              <a:rPr lang="en-GB" altLang="cs-CZ" sz="1800" dirty="0" err="1"/>
              <a:t>glu</a:t>
            </a:r>
            <a:r>
              <a:rPr lang="en-GB" altLang="cs-CZ" sz="1800" dirty="0"/>
              <a:t> sequences after addition of the trifluoroethanol</a:t>
            </a:r>
            <a:r>
              <a:rPr lang="cs-CZ" altLang="cs-CZ" sz="1800" dirty="0"/>
              <a:t> (TFE), </a:t>
            </a:r>
            <a:r>
              <a:rPr lang="en-GB" altLang="cs-CZ" sz="1800" dirty="0"/>
              <a:t>which increases percentage of the</a:t>
            </a:r>
            <a:r>
              <a:rPr lang="cs-CZ" altLang="cs-CZ" sz="1800" dirty="0"/>
              <a:t> </a:t>
            </a:r>
            <a:r>
              <a:rPr lang="cs-CZ" altLang="cs-CZ" sz="1800" dirty="0">
                <a:latin typeface="Symbol" panose="05050102010706020507" pitchFamily="18" charset="2"/>
              </a:rPr>
              <a:t>a</a:t>
            </a:r>
            <a:r>
              <a:rPr lang="cs-CZ" altLang="cs-CZ" sz="1800" dirty="0"/>
              <a:t>-helix. http://www-structure.llnl.gov/cd/polyq.htm</a:t>
            </a:r>
          </a:p>
        </p:txBody>
      </p:sp>
      <p:grpSp>
        <p:nvGrpSpPr>
          <p:cNvPr id="51207" name="Group 12">
            <a:extLst>
              <a:ext uri="{FF2B5EF4-FFF2-40B4-BE49-F238E27FC236}">
                <a16:creationId xmlns:a16="http://schemas.microsoft.com/office/drawing/2014/main" id="{ECE2E795-FD95-4868-8308-67095B152FB9}"/>
              </a:ext>
            </a:extLst>
          </p:cNvPr>
          <p:cNvGrpSpPr>
            <a:grpSpLocks/>
          </p:cNvGrpSpPr>
          <p:nvPr/>
        </p:nvGrpSpPr>
        <p:grpSpPr bwMode="auto">
          <a:xfrm>
            <a:off x="6930886" y="1124036"/>
            <a:ext cx="3447393" cy="4524703"/>
            <a:chOff x="3456" y="864"/>
            <a:chExt cx="1972" cy="2688"/>
          </a:xfrm>
        </p:grpSpPr>
        <p:pic>
          <p:nvPicPr>
            <p:cNvPr id="51208" name="Picture 9" descr="elipticita">
              <a:extLst>
                <a:ext uri="{FF2B5EF4-FFF2-40B4-BE49-F238E27FC236}">
                  <a16:creationId xmlns:a16="http://schemas.microsoft.com/office/drawing/2014/main" id="{80067677-B68D-4225-A62A-8CC781B85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64"/>
              <a:ext cx="197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11">
              <a:extLst>
                <a:ext uri="{FF2B5EF4-FFF2-40B4-BE49-F238E27FC236}">
                  <a16:creationId xmlns:a16="http://schemas.microsoft.com/office/drawing/2014/main" id="{E1B9C0DF-B0B6-493E-AA3A-788B987440C5}"/>
                </a:ext>
              </a:extLst>
            </p:cNvPr>
            <p:cNvSpPr txBox="1">
              <a:spLocks noChangeArrowheads="1"/>
            </p:cNvSpPr>
            <p:nvPr/>
          </p:nvSpPr>
          <p:spPr bwMode="auto">
            <a:xfrm>
              <a:off x="3969" y="3339"/>
              <a:ext cx="1179" cy="212"/>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Wavelength [nm]</a:t>
              </a:r>
            </a:p>
          </p:txBody>
        </p:sp>
      </p:grpSp>
      <p:cxnSp>
        <p:nvCxnSpPr>
          <p:cNvPr id="3" name="Přímá spojnice se šipkou 2">
            <a:extLst>
              <a:ext uri="{FF2B5EF4-FFF2-40B4-BE49-F238E27FC236}">
                <a16:creationId xmlns:a16="http://schemas.microsoft.com/office/drawing/2014/main" id="{017C09E8-8D22-B0A1-1F2F-0B59F045EE29}"/>
              </a:ext>
            </a:extLst>
          </p:cNvPr>
          <p:cNvCxnSpPr/>
          <p:nvPr/>
        </p:nvCxnSpPr>
        <p:spPr bwMode="auto">
          <a:xfrm>
            <a:off x="5019261" y="5446643"/>
            <a:ext cx="1769164" cy="795130"/>
          </a:xfrm>
          <a:prstGeom prst="straightConnector1">
            <a:avLst/>
          </a:prstGeom>
          <a:solidFill>
            <a:schemeClr val="accent1"/>
          </a:solidFill>
          <a:ln w="9525" cap="flat" cmpd="sng" algn="ctr">
            <a:solidFill>
              <a:srgbClr val="F01928"/>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3337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6">
            <a:extLst>
              <a:ext uri="{FF2B5EF4-FFF2-40B4-BE49-F238E27FC236}">
                <a16:creationId xmlns:a16="http://schemas.microsoft.com/office/drawing/2014/main" id="{CAE6D15B-4CF1-4AD9-8CCC-9EEE34B32A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A1840-3E02-4098-A89A-B88069A2C5D4}" type="slidenum">
              <a:rPr lang="en-GB" altLang="cs-CZ" sz="1400"/>
              <a:pPr>
                <a:spcBef>
                  <a:spcPct val="0"/>
                </a:spcBef>
                <a:buFontTx/>
                <a:buNone/>
              </a:pPr>
              <a:t>24</a:t>
            </a:fld>
            <a:endParaRPr lang="en-GB" altLang="cs-CZ" sz="1400"/>
          </a:p>
        </p:txBody>
      </p:sp>
      <p:sp>
        <p:nvSpPr>
          <p:cNvPr id="53251" name="Rectangle 2">
            <a:extLst>
              <a:ext uri="{FF2B5EF4-FFF2-40B4-BE49-F238E27FC236}">
                <a16:creationId xmlns:a16="http://schemas.microsoft.com/office/drawing/2014/main" id="{9254EE8F-F874-4298-AA99-C4B50DA14151}"/>
              </a:ext>
            </a:extLst>
          </p:cNvPr>
          <p:cNvSpPr>
            <a:spLocks noGrp="1" noChangeArrowheads="1"/>
          </p:cNvSpPr>
          <p:nvPr>
            <p:ph type="title"/>
          </p:nvPr>
        </p:nvSpPr>
        <p:spPr>
          <a:xfrm>
            <a:off x="1981200" y="274638"/>
            <a:ext cx="8229600" cy="850900"/>
          </a:xfrm>
          <a:noFill/>
        </p:spPr>
        <p:txBody>
          <a:bodyPr/>
          <a:lstStyle/>
          <a:p>
            <a:pPr eaLnBrk="1" hangingPunct="1"/>
            <a:r>
              <a:rPr lang="en-GB" altLang="cs-CZ" b="1" dirty="0">
                <a:solidFill>
                  <a:srgbClr val="0000DC"/>
                </a:solidFill>
              </a:rPr>
              <a:t>X-ray diffraction Spectrometers</a:t>
            </a:r>
            <a:r>
              <a:rPr lang="cs-CZ" altLang="cs-CZ" dirty="0">
                <a:solidFill>
                  <a:srgbClr val="0000DC"/>
                </a:solidFill>
              </a:rPr>
              <a:t> </a:t>
            </a:r>
          </a:p>
        </p:txBody>
      </p:sp>
      <p:sp>
        <p:nvSpPr>
          <p:cNvPr id="53252" name="Rectangle 3">
            <a:extLst>
              <a:ext uri="{FF2B5EF4-FFF2-40B4-BE49-F238E27FC236}">
                <a16:creationId xmlns:a16="http://schemas.microsoft.com/office/drawing/2014/main" id="{6AE09BA3-317D-4BDA-9E79-FC63063C9FAB}"/>
              </a:ext>
            </a:extLst>
          </p:cNvPr>
          <p:cNvSpPr>
            <a:spLocks noGrp="1" noChangeArrowheads="1"/>
          </p:cNvSpPr>
          <p:nvPr>
            <p:ph type="body" sz="half" idx="1"/>
          </p:nvPr>
        </p:nvSpPr>
        <p:spPr>
          <a:xfrm>
            <a:off x="924910" y="1100249"/>
            <a:ext cx="10594428" cy="1323975"/>
          </a:xfrm>
          <a:solidFill>
            <a:schemeClr val="bg1">
              <a:alpha val="70195"/>
            </a:schemeClr>
          </a:solidFill>
        </p:spPr>
        <p:txBody>
          <a:bodyPr/>
          <a:lstStyle/>
          <a:p>
            <a:pPr marL="0" indent="17463" eaLnBrk="1" hangingPunct="1">
              <a:lnSpc>
                <a:spcPct val="100000"/>
              </a:lnSpc>
              <a:buFontTx/>
              <a:buNone/>
            </a:pPr>
            <a:r>
              <a:rPr lang="en-GB" altLang="cs-CZ" sz="2400" dirty="0"/>
              <a:t>The crystal lattice acts on X-rays as an optical grating on visible light</a:t>
            </a:r>
            <a:r>
              <a:rPr lang="cs-CZ" altLang="cs-CZ" sz="2400" dirty="0"/>
              <a:t>. </a:t>
            </a:r>
            <a:r>
              <a:rPr lang="en-GB" altLang="cs-CZ" sz="2400" dirty="0"/>
              <a:t>Diffraction phenomena occur and diffraction patterns appear</a:t>
            </a:r>
            <a:r>
              <a:rPr lang="cs-CZ" altLang="cs-CZ" sz="2400" dirty="0"/>
              <a:t>. T</a:t>
            </a:r>
            <a:r>
              <a:rPr lang="en-GB" altLang="cs-CZ" sz="2400" dirty="0" err="1"/>
              <a:t>hese</a:t>
            </a:r>
            <a:r>
              <a:rPr lang="en-GB" altLang="cs-CZ" sz="2400" dirty="0"/>
              <a:t> patterns can be mathematically analysed</a:t>
            </a:r>
            <a:r>
              <a:rPr lang="cs-CZ" altLang="cs-CZ" sz="2400" dirty="0"/>
              <a:t> </a:t>
            </a:r>
            <a:r>
              <a:rPr lang="en-GB" altLang="cs-CZ" sz="2400" dirty="0"/>
              <a:t>to obtain information about distribution of electrons</a:t>
            </a:r>
            <a:r>
              <a:rPr lang="cs-CZ" altLang="cs-CZ" sz="2400" dirty="0"/>
              <a:t> </a:t>
            </a:r>
            <a:r>
              <a:rPr lang="en-GB" altLang="cs-CZ" sz="2400" dirty="0"/>
              <a:t>in molecules forming the crystal</a:t>
            </a:r>
            <a:r>
              <a:rPr lang="cs-CZ" altLang="cs-CZ" sz="2400" dirty="0"/>
              <a:t>. </a:t>
            </a:r>
          </a:p>
        </p:txBody>
      </p:sp>
      <p:sp>
        <p:nvSpPr>
          <p:cNvPr id="53253" name="Text Box 7">
            <a:extLst>
              <a:ext uri="{FF2B5EF4-FFF2-40B4-BE49-F238E27FC236}">
                <a16:creationId xmlns:a16="http://schemas.microsoft.com/office/drawing/2014/main" id="{D03B0DD7-C422-4D88-B1A2-8CB7F1AB1799}"/>
              </a:ext>
            </a:extLst>
          </p:cNvPr>
          <p:cNvSpPr txBox="1">
            <a:spLocks noChangeArrowheads="1"/>
          </p:cNvSpPr>
          <p:nvPr/>
        </p:nvSpPr>
        <p:spPr bwMode="auto">
          <a:xfrm>
            <a:off x="4692650" y="6583364"/>
            <a:ext cx="5975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http://cwx.prenhall.com/horton/medialib/media_portfolio/text_images/FG04_02aC.JPG</a:t>
            </a:r>
          </a:p>
        </p:txBody>
      </p:sp>
      <p:sp>
        <p:nvSpPr>
          <p:cNvPr id="53254" name="Text Box 11">
            <a:extLst>
              <a:ext uri="{FF2B5EF4-FFF2-40B4-BE49-F238E27FC236}">
                <a16:creationId xmlns:a16="http://schemas.microsoft.com/office/drawing/2014/main" id="{379B089B-2DBD-49EA-A75D-86977CD12DF2}"/>
              </a:ext>
            </a:extLst>
          </p:cNvPr>
          <p:cNvSpPr txBox="1">
            <a:spLocks noChangeArrowheads="1"/>
          </p:cNvSpPr>
          <p:nvPr/>
        </p:nvSpPr>
        <p:spPr bwMode="auto">
          <a:xfrm>
            <a:off x="9409114" y="2997201"/>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3255" name="Rectangle 12">
            <a:extLst>
              <a:ext uri="{FF2B5EF4-FFF2-40B4-BE49-F238E27FC236}">
                <a16:creationId xmlns:a16="http://schemas.microsoft.com/office/drawing/2014/main" id="{36DACE54-7E73-4172-B038-BBC5AB5ADE40}"/>
              </a:ext>
            </a:extLst>
          </p:cNvPr>
          <p:cNvSpPr>
            <a:spLocks noChangeArrowheads="1"/>
          </p:cNvSpPr>
          <p:nvPr/>
        </p:nvSpPr>
        <p:spPr bwMode="auto">
          <a:xfrm>
            <a:off x="3432175" y="3644901"/>
            <a:ext cx="719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53256" name="Rectangle 13">
            <a:extLst>
              <a:ext uri="{FF2B5EF4-FFF2-40B4-BE49-F238E27FC236}">
                <a16:creationId xmlns:a16="http://schemas.microsoft.com/office/drawing/2014/main" id="{9F795FC4-6E9E-4B4C-8576-AD62458614B3}"/>
              </a:ext>
            </a:extLst>
          </p:cNvPr>
          <p:cNvSpPr>
            <a:spLocks noChangeArrowheads="1"/>
          </p:cNvSpPr>
          <p:nvPr/>
        </p:nvSpPr>
        <p:spPr bwMode="auto">
          <a:xfrm>
            <a:off x="3575051" y="3573463"/>
            <a:ext cx="720725" cy="6477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grpSp>
        <p:nvGrpSpPr>
          <p:cNvPr id="53257" name="Group 16">
            <a:extLst>
              <a:ext uri="{FF2B5EF4-FFF2-40B4-BE49-F238E27FC236}">
                <a16:creationId xmlns:a16="http://schemas.microsoft.com/office/drawing/2014/main" id="{DCD48370-7FC6-46E4-B73B-2C6494C5737D}"/>
              </a:ext>
            </a:extLst>
          </p:cNvPr>
          <p:cNvGrpSpPr>
            <a:grpSpLocks/>
          </p:cNvGrpSpPr>
          <p:nvPr/>
        </p:nvGrpSpPr>
        <p:grpSpPr bwMode="auto">
          <a:xfrm>
            <a:off x="2436047" y="2534417"/>
            <a:ext cx="6840537" cy="4032250"/>
            <a:chOff x="204" y="1570"/>
            <a:chExt cx="4400" cy="2609"/>
          </a:xfrm>
        </p:grpSpPr>
        <p:pic>
          <p:nvPicPr>
            <p:cNvPr id="53258" name="Picture 9" descr="rtgdifrakce">
              <a:extLst>
                <a:ext uri="{FF2B5EF4-FFF2-40B4-BE49-F238E27FC236}">
                  <a16:creationId xmlns:a16="http://schemas.microsoft.com/office/drawing/2014/main" id="{B613F364-6E4B-473D-BDB6-446431539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1570"/>
              <a:ext cx="4400" cy="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0">
              <a:extLst>
                <a:ext uri="{FF2B5EF4-FFF2-40B4-BE49-F238E27FC236}">
                  <a16:creationId xmlns:a16="http://schemas.microsoft.com/office/drawing/2014/main" id="{BD8D2F0C-E0A1-4A0E-A4F6-097E0510495D}"/>
                </a:ext>
              </a:extLst>
            </p:cNvPr>
            <p:cNvSpPr txBox="1">
              <a:spLocks noChangeArrowheads="1"/>
            </p:cNvSpPr>
            <p:nvPr/>
          </p:nvSpPr>
          <p:spPr bwMode="auto">
            <a:xfrm>
              <a:off x="930" y="1842"/>
              <a:ext cx="454" cy="2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b="1"/>
                <a:t>X-ray source</a:t>
              </a:r>
            </a:p>
          </p:txBody>
        </p:sp>
        <p:sp>
          <p:nvSpPr>
            <p:cNvPr id="53260" name="Text Box 14">
              <a:extLst>
                <a:ext uri="{FF2B5EF4-FFF2-40B4-BE49-F238E27FC236}">
                  <a16:creationId xmlns:a16="http://schemas.microsoft.com/office/drawing/2014/main" id="{70AE693F-3A49-410B-9E0C-B443DCDF1D3B}"/>
                </a:ext>
              </a:extLst>
            </p:cNvPr>
            <p:cNvSpPr txBox="1">
              <a:spLocks noChangeArrowheads="1"/>
            </p:cNvSpPr>
            <p:nvPr/>
          </p:nvSpPr>
          <p:spPr bwMode="auto">
            <a:xfrm>
              <a:off x="1338" y="2795"/>
              <a:ext cx="817" cy="17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b="1"/>
                <a:t>Protein crystal</a:t>
              </a:r>
            </a:p>
          </p:txBody>
        </p:sp>
        <p:sp>
          <p:nvSpPr>
            <p:cNvPr id="53261" name="Text Box 15">
              <a:extLst>
                <a:ext uri="{FF2B5EF4-FFF2-40B4-BE49-F238E27FC236}">
                  <a16:creationId xmlns:a16="http://schemas.microsoft.com/office/drawing/2014/main" id="{D6ACA0C9-4C02-4641-A99B-632285B99EA3}"/>
                </a:ext>
              </a:extLst>
            </p:cNvPr>
            <p:cNvSpPr txBox="1">
              <a:spLocks noChangeArrowheads="1"/>
            </p:cNvSpPr>
            <p:nvPr/>
          </p:nvSpPr>
          <p:spPr bwMode="auto">
            <a:xfrm>
              <a:off x="249" y="2931"/>
              <a:ext cx="590" cy="2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Diffracted X-rays</a:t>
              </a:r>
            </a:p>
          </p:txBody>
        </p:sp>
      </p:grpSp>
    </p:spTree>
    <p:extLst>
      <p:ext uri="{BB962C8B-B14F-4D97-AF65-F5344CB8AC3E}">
        <p14:creationId xmlns:p14="http://schemas.microsoft.com/office/powerpoint/2010/main" val="243569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4D47CFBF-5F0F-43EC-9303-6176DA96AF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C09038-30C6-442A-B9C2-90DB038A97F7}" type="slidenum">
              <a:rPr lang="en-GB" altLang="cs-CZ" sz="1400"/>
              <a:pPr>
                <a:spcBef>
                  <a:spcPct val="0"/>
                </a:spcBef>
                <a:buFontTx/>
                <a:buNone/>
              </a:pPr>
              <a:t>25</a:t>
            </a:fld>
            <a:endParaRPr lang="en-GB" altLang="cs-CZ" sz="1400"/>
          </a:p>
        </p:txBody>
      </p:sp>
      <p:pic>
        <p:nvPicPr>
          <p:cNvPr id="55299" name="Picture 5" descr="fig4b">
            <a:extLst>
              <a:ext uri="{FF2B5EF4-FFF2-40B4-BE49-F238E27FC236}">
                <a16:creationId xmlns:a16="http://schemas.microsoft.com/office/drawing/2014/main" id="{A301D3D8-BA2F-410D-AFF1-485C89314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858" y="1447089"/>
            <a:ext cx="532923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8">
            <a:extLst>
              <a:ext uri="{FF2B5EF4-FFF2-40B4-BE49-F238E27FC236}">
                <a16:creationId xmlns:a16="http://schemas.microsoft.com/office/drawing/2014/main" id="{4DECCEFB-BEC7-4C7C-99F6-FF4981BCCEE8}"/>
              </a:ext>
            </a:extLst>
          </p:cNvPr>
          <p:cNvSpPr txBox="1">
            <a:spLocks noChangeArrowheads="1"/>
          </p:cNvSpPr>
          <p:nvPr/>
        </p:nvSpPr>
        <p:spPr bwMode="auto">
          <a:xfrm>
            <a:off x="662152" y="188913"/>
            <a:ext cx="105944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Electron density map of an organic substance calculated from an X-ray </a:t>
            </a:r>
            <a:r>
              <a:rPr lang="en-GB" altLang="cs-CZ" sz="3600" b="1" dirty="0" err="1">
                <a:solidFill>
                  <a:srgbClr val="0000DC"/>
                </a:solidFill>
              </a:rPr>
              <a:t>crystallogram</a:t>
            </a:r>
            <a:r>
              <a:rPr lang="cs-CZ" altLang="cs-CZ" sz="3600" b="1" dirty="0">
                <a:solidFill>
                  <a:srgbClr val="0000DC"/>
                </a:solidFill>
              </a:rPr>
              <a:t> </a:t>
            </a:r>
          </a:p>
        </p:txBody>
      </p:sp>
    </p:spTree>
    <p:extLst>
      <p:ext uri="{BB962C8B-B14F-4D97-AF65-F5344CB8AC3E}">
        <p14:creationId xmlns:p14="http://schemas.microsoft.com/office/powerpoint/2010/main" val="2960663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7">
            <a:extLst>
              <a:ext uri="{FF2B5EF4-FFF2-40B4-BE49-F238E27FC236}">
                <a16:creationId xmlns:a16="http://schemas.microsoft.com/office/drawing/2014/main" id="{434A896C-294F-418A-9AC8-3FA2FADE5A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8C3668-74C6-44AA-9F80-90BE488FEBA2}" type="slidenum">
              <a:rPr lang="en-GB" altLang="cs-CZ" sz="1400"/>
              <a:pPr>
                <a:spcBef>
                  <a:spcPct val="0"/>
                </a:spcBef>
                <a:buFontTx/>
                <a:buNone/>
              </a:pPr>
              <a:t>26</a:t>
            </a:fld>
            <a:endParaRPr lang="en-GB" altLang="cs-CZ" sz="1400"/>
          </a:p>
        </p:txBody>
      </p:sp>
      <p:sp>
        <p:nvSpPr>
          <p:cNvPr id="57347" name="Rectangle 2">
            <a:extLst>
              <a:ext uri="{FF2B5EF4-FFF2-40B4-BE49-F238E27FC236}">
                <a16:creationId xmlns:a16="http://schemas.microsoft.com/office/drawing/2014/main" id="{AB8189AD-A65A-4F6A-959F-83F1251AC2E4}"/>
              </a:ext>
            </a:extLst>
          </p:cNvPr>
          <p:cNvSpPr>
            <a:spLocks noGrp="1" noChangeArrowheads="1"/>
          </p:cNvSpPr>
          <p:nvPr>
            <p:ph type="title"/>
          </p:nvPr>
        </p:nvSpPr>
        <p:spPr>
          <a:xfrm>
            <a:off x="336331" y="274639"/>
            <a:ext cx="11256579" cy="1570037"/>
          </a:xfrm>
        </p:spPr>
        <p:txBody>
          <a:bodyPr/>
          <a:lstStyle/>
          <a:p>
            <a:pPr eaLnBrk="1" hangingPunct="1">
              <a:lnSpc>
                <a:spcPct val="100000"/>
              </a:lnSpc>
            </a:pPr>
            <a:r>
              <a:rPr lang="en-GB" altLang="cs-CZ" sz="3200" b="0" dirty="0">
                <a:solidFill>
                  <a:srgbClr val="0000DC"/>
                </a:solidFill>
              </a:rPr>
              <a:t>The </a:t>
            </a:r>
            <a:r>
              <a:rPr lang="en-GB" altLang="cs-CZ" sz="3200" b="0" dirty="0" err="1">
                <a:solidFill>
                  <a:srgbClr val="0000DC"/>
                </a:solidFill>
              </a:rPr>
              <a:t>crystallogram</a:t>
            </a:r>
            <a:r>
              <a:rPr lang="en-GB" altLang="cs-CZ" sz="3200" b="0" dirty="0">
                <a:solidFill>
                  <a:srgbClr val="0000DC"/>
                </a:solidFill>
              </a:rPr>
              <a:t> of B-DNA obtained in 1952 by Rosalind E. Franklin, on the basis of which Watson and Crick proposed the double-helix model of DNA structure.</a:t>
            </a:r>
          </a:p>
        </p:txBody>
      </p:sp>
      <p:pic>
        <p:nvPicPr>
          <p:cNvPr id="57348" name="Picture 9" descr="watson">
            <a:extLst>
              <a:ext uri="{FF2B5EF4-FFF2-40B4-BE49-F238E27FC236}">
                <a16:creationId xmlns:a16="http://schemas.microsoft.com/office/drawing/2014/main" id="{56A59A06-15E7-465F-A4A1-77BE4F3E33C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28975" y="3076576"/>
            <a:ext cx="1543050" cy="1571625"/>
          </a:xfrm>
          <a:noFill/>
        </p:spPr>
      </p:pic>
      <p:pic>
        <p:nvPicPr>
          <p:cNvPr id="57349" name="Picture 12" descr="crick">
            <a:extLst>
              <a:ext uri="{FF2B5EF4-FFF2-40B4-BE49-F238E27FC236}">
                <a16:creationId xmlns:a16="http://schemas.microsoft.com/office/drawing/2014/main" id="{87892674-080B-47C6-BF5B-1305750E8A7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183564" y="3357564"/>
            <a:ext cx="2001837" cy="2016125"/>
          </a:xfrm>
          <a:noFill/>
        </p:spPr>
      </p:pic>
      <p:pic>
        <p:nvPicPr>
          <p:cNvPr id="57350" name="Picture 5" descr="xrayhelix">
            <a:hlinkClick r:id="rId5"/>
            <a:extLst>
              <a:ext uri="{FF2B5EF4-FFF2-40B4-BE49-F238E27FC236}">
                <a16:creationId xmlns:a16="http://schemas.microsoft.com/office/drawing/2014/main" id="{22589844-B8DC-41A8-A8A7-4FAADC1BBD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939" y="2136284"/>
            <a:ext cx="4392612"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franklin">
            <a:extLst>
              <a:ext uri="{FF2B5EF4-FFF2-40B4-BE49-F238E27FC236}">
                <a16:creationId xmlns:a16="http://schemas.microsoft.com/office/drawing/2014/main" id="{0134379E-EABE-4662-9DBE-DDEBF5F1588F}"/>
              </a:ext>
            </a:extLst>
          </p:cNvPr>
          <p:cNvPicPr>
            <a:picLocks noChangeAspect="1" noChangeArrowheads="1"/>
          </p:cNvPicPr>
          <p:nvPr/>
        </p:nvPicPr>
        <p:blipFill>
          <a:blip r:embed="rId7">
            <a:lum bright="-6000" contrast="6000"/>
            <a:extLst>
              <a:ext uri="{28A0092B-C50C-407E-A947-70E740481C1C}">
                <a14:useLocalDpi xmlns:a14="http://schemas.microsoft.com/office/drawing/2010/main" val="0"/>
              </a:ext>
            </a:extLst>
          </a:blip>
          <a:srcRect/>
          <a:stretch>
            <a:fillRect/>
          </a:stretch>
        </p:blipFill>
        <p:spPr bwMode="auto">
          <a:xfrm>
            <a:off x="7150101" y="1844676"/>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5" descr="watson">
            <a:extLst>
              <a:ext uri="{FF2B5EF4-FFF2-40B4-BE49-F238E27FC236}">
                <a16:creationId xmlns:a16="http://schemas.microsoft.com/office/drawing/2014/main" id="{D109B459-22F3-4D88-A787-2E560399B6DF}"/>
              </a:ext>
            </a:extLst>
          </p:cNvPr>
          <p:cNvPicPr>
            <a:picLocks noGrp="1" noChangeAspect="1" noChangeArrowheads="1"/>
          </p:cNvPicPr>
          <p:nvPr>
            <p:ph sz="quarter" idx="3"/>
          </p:nvPr>
        </p:nvPicPr>
        <p:blipFill>
          <a:blip r:embed="rId3">
            <a:lum bright="-12000"/>
            <a:extLst>
              <a:ext uri="{28A0092B-C50C-407E-A947-70E740481C1C}">
                <a14:useLocalDpi xmlns:a14="http://schemas.microsoft.com/office/drawing/2010/main" val="0"/>
              </a:ext>
            </a:extLst>
          </a:blip>
          <a:srcRect/>
          <a:stretch>
            <a:fillRect/>
          </a:stretch>
        </p:blipFill>
        <p:spPr>
          <a:xfrm>
            <a:off x="6934201" y="4508500"/>
            <a:ext cx="1909763" cy="1944688"/>
          </a:xfrm>
          <a:noFill/>
        </p:spPr>
      </p:pic>
      <p:sp>
        <p:nvSpPr>
          <p:cNvPr id="57353" name="Text Box 17">
            <a:extLst>
              <a:ext uri="{FF2B5EF4-FFF2-40B4-BE49-F238E27FC236}">
                <a16:creationId xmlns:a16="http://schemas.microsoft.com/office/drawing/2014/main" id="{55464E98-077F-4626-8D96-5856C72AFC37}"/>
              </a:ext>
            </a:extLst>
          </p:cNvPr>
          <p:cNvSpPr txBox="1">
            <a:spLocks noChangeArrowheads="1"/>
          </p:cNvSpPr>
          <p:nvPr/>
        </p:nvSpPr>
        <p:spPr bwMode="auto">
          <a:xfrm>
            <a:off x="8805863" y="1989139"/>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F</a:t>
            </a:r>
          </a:p>
        </p:txBody>
      </p:sp>
      <p:sp>
        <p:nvSpPr>
          <p:cNvPr id="57354" name="Text Box 18">
            <a:extLst>
              <a:ext uri="{FF2B5EF4-FFF2-40B4-BE49-F238E27FC236}">
                <a16:creationId xmlns:a16="http://schemas.microsoft.com/office/drawing/2014/main" id="{3486E51C-5DA7-40EA-98D1-83746C29A823}"/>
              </a:ext>
            </a:extLst>
          </p:cNvPr>
          <p:cNvSpPr txBox="1">
            <a:spLocks noChangeArrowheads="1"/>
          </p:cNvSpPr>
          <p:nvPr/>
        </p:nvSpPr>
        <p:spPr bwMode="auto">
          <a:xfrm>
            <a:off x="8877301" y="6021389"/>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W</a:t>
            </a:r>
          </a:p>
        </p:txBody>
      </p:sp>
      <p:sp>
        <p:nvSpPr>
          <p:cNvPr id="57355" name="Text Box 19">
            <a:extLst>
              <a:ext uri="{FF2B5EF4-FFF2-40B4-BE49-F238E27FC236}">
                <a16:creationId xmlns:a16="http://schemas.microsoft.com/office/drawing/2014/main" id="{2DF058A6-4E2C-4C10-BAD7-36C2BE0573EE}"/>
              </a:ext>
            </a:extLst>
          </p:cNvPr>
          <p:cNvSpPr txBox="1">
            <a:spLocks noChangeArrowheads="1"/>
          </p:cNvSpPr>
          <p:nvPr/>
        </p:nvSpPr>
        <p:spPr bwMode="auto">
          <a:xfrm>
            <a:off x="9885363" y="5445126"/>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a:t>
            </a:r>
          </a:p>
        </p:txBody>
      </p:sp>
    </p:spTree>
    <p:extLst>
      <p:ext uri="{BB962C8B-B14F-4D97-AF65-F5344CB8AC3E}">
        <p14:creationId xmlns:p14="http://schemas.microsoft.com/office/powerpoint/2010/main" val="341436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DBD1D793-42AB-4A7C-B356-36A0AF166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8F6688-1ED8-46EE-9B4E-5A850225A7BD}" type="slidenum">
              <a:rPr lang="en-GB" altLang="cs-CZ" sz="1400"/>
              <a:pPr>
                <a:spcBef>
                  <a:spcPct val="0"/>
                </a:spcBef>
                <a:buFontTx/>
                <a:buNone/>
              </a:pPr>
              <a:t>27</a:t>
            </a:fld>
            <a:endParaRPr lang="en-GB" altLang="cs-CZ" sz="1400"/>
          </a:p>
        </p:txBody>
      </p:sp>
      <p:sp>
        <p:nvSpPr>
          <p:cNvPr id="59395" name="Rectangle 2">
            <a:extLst>
              <a:ext uri="{FF2B5EF4-FFF2-40B4-BE49-F238E27FC236}">
                <a16:creationId xmlns:a16="http://schemas.microsoft.com/office/drawing/2014/main" id="{956BB225-6A12-439A-B016-57DD40F329BA}"/>
              </a:ext>
            </a:extLst>
          </p:cNvPr>
          <p:cNvSpPr>
            <a:spLocks noGrp="1" noChangeArrowheads="1"/>
          </p:cNvSpPr>
          <p:nvPr>
            <p:ph type="title"/>
          </p:nvPr>
        </p:nvSpPr>
        <p:spPr>
          <a:xfrm>
            <a:off x="1008993" y="260352"/>
            <a:ext cx="10489324" cy="1158546"/>
          </a:xfrm>
          <a:noFill/>
        </p:spPr>
        <p:txBody>
          <a:bodyPr/>
          <a:lstStyle/>
          <a:p>
            <a:pPr indent="61913" eaLnBrk="1" hangingPunct="1"/>
            <a:r>
              <a:rPr lang="en-GB" altLang="cs-CZ" sz="3200" b="1" dirty="0">
                <a:solidFill>
                  <a:srgbClr val="0000DC"/>
                </a:solidFill>
              </a:rPr>
              <a:t>Methods based on measurements of mechanical and electrical properties of macromolecules</a:t>
            </a:r>
          </a:p>
        </p:txBody>
      </p:sp>
      <p:sp>
        <p:nvSpPr>
          <p:cNvPr id="143363" name="Rectangle 3">
            <a:extLst>
              <a:ext uri="{FF2B5EF4-FFF2-40B4-BE49-F238E27FC236}">
                <a16:creationId xmlns:a16="http://schemas.microsoft.com/office/drawing/2014/main" id="{BB0D6200-5373-4A26-BFC5-998AFB2A963D}"/>
              </a:ext>
            </a:extLst>
          </p:cNvPr>
          <p:cNvSpPr>
            <a:spLocks noGrp="1" noChangeArrowheads="1"/>
          </p:cNvSpPr>
          <p:nvPr>
            <p:ph type="body" idx="1"/>
          </p:nvPr>
        </p:nvSpPr>
        <p:spPr>
          <a:xfrm>
            <a:off x="798788" y="1767271"/>
            <a:ext cx="10583916" cy="4922838"/>
          </a:xfrm>
          <a:solidFill>
            <a:schemeClr val="bg1">
              <a:alpha val="70195"/>
            </a:schemeClr>
          </a:solidFill>
        </p:spPr>
        <p:txBody>
          <a:bodyPr/>
          <a:lstStyle/>
          <a:p>
            <a:pPr eaLnBrk="1" hangingPunct="1">
              <a:lnSpc>
                <a:spcPct val="90000"/>
              </a:lnSpc>
              <a:buFontTx/>
              <a:buNone/>
            </a:pPr>
            <a:r>
              <a:rPr lang="en-GB" altLang="cs-CZ" sz="2400" dirty="0"/>
              <a:t>	Size and shape of macromolecules can be studied by measurement of:</a:t>
            </a:r>
            <a:endParaRPr lang="en-GB" altLang="cs-CZ" sz="2400" b="1" dirty="0"/>
          </a:p>
          <a:p>
            <a:pPr lvl="1" eaLnBrk="1" hangingPunct="1">
              <a:lnSpc>
                <a:spcPct val="90000"/>
              </a:lnSpc>
              <a:buFont typeface="Wingdings" panose="05000000000000000000" pitchFamily="2" charset="2"/>
              <a:buChar char=" "/>
            </a:pPr>
            <a:r>
              <a:rPr lang="en-GB" altLang="cs-CZ" sz="2400" dirty="0"/>
              <a:t>Osmotic pressure (size, see lecture </a:t>
            </a:r>
            <a:r>
              <a:rPr lang="en-GB" altLang="cs-CZ" sz="2400" dirty="0">
                <a:cs typeface="Arial" panose="020B0604020202020204" pitchFamily="34" charset="0"/>
              </a:rPr>
              <a:t>″Thermodynamics and life″)</a:t>
            </a:r>
          </a:p>
          <a:p>
            <a:pPr lvl="1" eaLnBrk="1" hangingPunct="1">
              <a:lnSpc>
                <a:spcPct val="90000"/>
              </a:lnSpc>
              <a:buFont typeface="Wingdings" panose="05000000000000000000" pitchFamily="2" charset="2"/>
              <a:buChar char=" "/>
            </a:pPr>
            <a:r>
              <a:rPr lang="en-GB" altLang="cs-CZ" sz="2400" dirty="0"/>
              <a:t>Diffusion coefficient (size, see lecture </a:t>
            </a:r>
            <a:r>
              <a:rPr lang="en-GB" altLang="cs-CZ" sz="2400" dirty="0">
                <a:cs typeface="Arial" panose="020B0604020202020204" pitchFamily="34" charset="0"/>
              </a:rPr>
              <a:t>″Thermodynamics and life″)</a:t>
            </a:r>
          </a:p>
          <a:p>
            <a:pPr lvl="1" eaLnBrk="1" hangingPunct="1">
              <a:lnSpc>
                <a:spcPct val="90000"/>
              </a:lnSpc>
              <a:buFont typeface="Wingdings" panose="05000000000000000000" pitchFamily="2" charset="2"/>
              <a:buChar char=" "/>
            </a:pPr>
            <a:r>
              <a:rPr lang="en-GB" altLang="cs-CZ" sz="2400" dirty="0"/>
              <a:t>Viscosity (shape, see practical exercises) </a:t>
            </a:r>
          </a:p>
          <a:p>
            <a:pPr lvl="1" eaLnBrk="1" hangingPunct="1">
              <a:lnSpc>
                <a:spcPct val="90000"/>
              </a:lnSpc>
              <a:buFont typeface="Wingdings" panose="05000000000000000000" pitchFamily="2" charset="2"/>
              <a:buChar char=" "/>
            </a:pPr>
            <a:r>
              <a:rPr lang="en-GB" altLang="cs-CZ" sz="2400" b="1" dirty="0"/>
              <a:t>Sedimentation</a:t>
            </a:r>
            <a:r>
              <a:rPr lang="en-GB" altLang="cs-CZ" sz="2400" dirty="0"/>
              <a:t> (size, see lecture </a:t>
            </a:r>
            <a:r>
              <a:rPr lang="en-GB" altLang="cs-CZ" sz="2400" dirty="0">
                <a:cs typeface="Arial" panose="020B0604020202020204" pitchFamily="34" charset="0"/>
              </a:rPr>
              <a:t>″</a:t>
            </a:r>
            <a:r>
              <a:rPr lang="en-GB" altLang="cs-CZ" sz="2400" dirty="0"/>
              <a:t>Devices for electrochemical analysis. Auxiliary laboratory devices</a:t>
            </a:r>
            <a:r>
              <a:rPr lang="en-GB" altLang="cs-CZ" sz="2400" dirty="0">
                <a:cs typeface="Arial" panose="020B0604020202020204" pitchFamily="34" charset="0"/>
              </a:rPr>
              <a:t>″</a:t>
            </a:r>
          </a:p>
          <a:p>
            <a:pPr lvl="1" eaLnBrk="1" hangingPunct="1">
              <a:lnSpc>
                <a:spcPct val="90000"/>
              </a:lnSpc>
              <a:buFont typeface="Wingdings" panose="05000000000000000000" pitchFamily="2" charset="2"/>
              <a:buNone/>
            </a:pPr>
            <a:endParaRPr lang="en-GB" altLang="cs-CZ" sz="2400" dirty="0">
              <a:cs typeface="Arial" panose="020B0604020202020204" pitchFamily="34" charset="0"/>
            </a:endParaRPr>
          </a:p>
          <a:p>
            <a:pPr lvl="1" eaLnBrk="1" hangingPunct="1">
              <a:lnSpc>
                <a:spcPct val="90000"/>
              </a:lnSpc>
              <a:buFont typeface="Wingdings" panose="05000000000000000000" pitchFamily="2" charset="2"/>
              <a:buNone/>
            </a:pPr>
            <a:r>
              <a:rPr lang="en-GB" altLang="cs-CZ" sz="2400" dirty="0">
                <a:cs typeface="Arial" panose="020B0604020202020204" pitchFamily="34" charset="0"/>
              </a:rPr>
              <a:t>We can also use:</a:t>
            </a:r>
          </a:p>
          <a:p>
            <a:pPr lvl="1" eaLnBrk="1" hangingPunct="1">
              <a:lnSpc>
                <a:spcPct val="90000"/>
              </a:lnSpc>
              <a:buFont typeface="Wingdings" panose="05000000000000000000" pitchFamily="2" charset="2"/>
              <a:buChar char=" "/>
            </a:pPr>
            <a:r>
              <a:rPr lang="en-GB" altLang="cs-CZ" sz="2400" b="1" dirty="0">
                <a:cs typeface="Arial" panose="020B0604020202020204" pitchFamily="34" charset="0"/>
              </a:rPr>
              <a:t>Electron microscopy </a:t>
            </a:r>
            <a:r>
              <a:rPr lang="en-GB" altLang="cs-CZ" sz="2400" dirty="0">
                <a:cs typeface="Arial" panose="020B0604020202020204" pitchFamily="34" charset="0"/>
              </a:rPr>
              <a:t>(size and shape, see lecture ″Microscopy″)</a:t>
            </a:r>
          </a:p>
          <a:p>
            <a:pPr lvl="1" eaLnBrk="1" hangingPunct="1">
              <a:lnSpc>
                <a:spcPct val="90000"/>
              </a:lnSpc>
              <a:buFont typeface="Wingdings" panose="05000000000000000000" pitchFamily="2" charset="2"/>
              <a:buChar char=" "/>
            </a:pPr>
            <a:r>
              <a:rPr lang="en-GB" altLang="cs-CZ" sz="2400" b="1" dirty="0">
                <a:cs typeface="Arial" panose="020B0604020202020204" pitchFamily="34" charset="0"/>
              </a:rPr>
              <a:t>Chromatography</a:t>
            </a:r>
            <a:r>
              <a:rPr lang="en-GB" altLang="cs-CZ" sz="2400" dirty="0">
                <a:cs typeface="Arial" panose="020B0604020202020204" pitchFamily="34" charset="0"/>
              </a:rPr>
              <a:t> - molecular sieve effect in gel permeation chromatography (see chemistry)</a:t>
            </a:r>
          </a:p>
          <a:p>
            <a:pPr lvl="1" eaLnBrk="1" hangingPunct="1">
              <a:lnSpc>
                <a:spcPct val="90000"/>
              </a:lnSpc>
              <a:buFont typeface="Wingdings" panose="05000000000000000000" pitchFamily="2" charset="2"/>
              <a:buChar char=" "/>
            </a:pPr>
            <a:r>
              <a:rPr lang="en-GB" altLang="cs-CZ" sz="2400" b="1" dirty="0">
                <a:cs typeface="Arial" panose="020B0604020202020204" pitchFamily="34" charset="0"/>
              </a:rPr>
              <a:t>Electrophoresis</a:t>
            </a:r>
            <a:r>
              <a:rPr lang="en-GB" altLang="cs-CZ" sz="2400" dirty="0">
                <a:cs typeface="Arial" panose="020B0604020202020204" pitchFamily="34" charset="0"/>
              </a:rPr>
              <a:t> (end of this part of lecture)</a:t>
            </a:r>
            <a:endParaRPr lang="en-GB" altLang="cs-CZ" sz="2400" dirty="0"/>
          </a:p>
        </p:txBody>
      </p:sp>
    </p:spTree>
    <p:extLst>
      <p:ext uri="{BB962C8B-B14F-4D97-AF65-F5344CB8AC3E}">
        <p14:creationId xmlns:p14="http://schemas.microsoft.com/office/powerpoint/2010/main" val="4239184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6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6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D31A3BB3-DF40-4333-9673-102BF1EF3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B0600D-9473-47E1-ADA9-F7A840867FCA}" type="slidenum">
              <a:rPr lang="en-GB" altLang="cs-CZ" sz="1400"/>
              <a:pPr>
                <a:spcBef>
                  <a:spcPct val="0"/>
                </a:spcBef>
                <a:buFontTx/>
                <a:buNone/>
              </a:pPr>
              <a:t>28</a:t>
            </a:fld>
            <a:endParaRPr lang="en-GB" altLang="cs-CZ" sz="1400"/>
          </a:p>
        </p:txBody>
      </p:sp>
      <p:sp>
        <p:nvSpPr>
          <p:cNvPr id="61443" name="Rectangle 2">
            <a:extLst>
              <a:ext uri="{FF2B5EF4-FFF2-40B4-BE49-F238E27FC236}">
                <a16:creationId xmlns:a16="http://schemas.microsoft.com/office/drawing/2014/main" id="{6F3D1F9C-6D95-4542-B3A0-C2D7A3D8EBD1}"/>
              </a:ext>
            </a:extLst>
          </p:cNvPr>
          <p:cNvSpPr>
            <a:spLocks noGrp="1" noChangeArrowheads="1"/>
          </p:cNvSpPr>
          <p:nvPr>
            <p:ph type="title"/>
          </p:nvPr>
        </p:nvSpPr>
        <p:spPr/>
        <p:txBody>
          <a:bodyPr/>
          <a:lstStyle/>
          <a:p>
            <a:pPr eaLnBrk="1" hangingPunct="1"/>
            <a:r>
              <a:rPr lang="en-GB" altLang="cs-CZ" b="1"/>
              <a:t>Electrophoretic Device</a:t>
            </a:r>
          </a:p>
        </p:txBody>
      </p:sp>
      <p:pic>
        <p:nvPicPr>
          <p:cNvPr id="61444" name="Picture 4" descr="Electrophoresis">
            <a:extLst>
              <a:ext uri="{FF2B5EF4-FFF2-40B4-BE49-F238E27FC236}">
                <a16:creationId xmlns:a16="http://schemas.microsoft.com/office/drawing/2014/main" id="{D271B716-A3DF-4D9E-8021-3BBBCB7D75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00375" y="1484314"/>
            <a:ext cx="6553200" cy="4745037"/>
          </a:xfrm>
          <a:noFill/>
        </p:spPr>
      </p:pic>
      <p:sp>
        <p:nvSpPr>
          <p:cNvPr id="61445" name="Text Box 6">
            <a:extLst>
              <a:ext uri="{FF2B5EF4-FFF2-40B4-BE49-F238E27FC236}">
                <a16:creationId xmlns:a16="http://schemas.microsoft.com/office/drawing/2014/main" id="{53B8C829-F577-4443-B2CA-521EAC18A475}"/>
              </a:ext>
            </a:extLst>
          </p:cNvPr>
          <p:cNvSpPr txBox="1">
            <a:spLocks noChangeArrowheads="1"/>
          </p:cNvSpPr>
          <p:nvPr/>
        </p:nvSpPr>
        <p:spPr bwMode="auto">
          <a:xfrm>
            <a:off x="6132514" y="6583364"/>
            <a:ext cx="4535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http://library.thinkquest.org/C0122628/showpicture.php?ID=0064</a:t>
            </a:r>
          </a:p>
        </p:txBody>
      </p:sp>
    </p:spTree>
    <p:extLst>
      <p:ext uri="{BB962C8B-B14F-4D97-AF65-F5344CB8AC3E}">
        <p14:creationId xmlns:p14="http://schemas.microsoft.com/office/powerpoint/2010/main" val="381418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7">
            <a:extLst>
              <a:ext uri="{FF2B5EF4-FFF2-40B4-BE49-F238E27FC236}">
                <a16:creationId xmlns:a16="http://schemas.microsoft.com/office/drawing/2014/main" id="{69F14E84-5C0A-4EE7-B30A-AD538D4F36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3A2B05-485C-4428-8793-3496CD428F25}" type="slidenum">
              <a:rPr lang="en-GB" altLang="cs-CZ" sz="1400"/>
              <a:pPr>
                <a:spcBef>
                  <a:spcPct val="0"/>
                </a:spcBef>
                <a:buFontTx/>
                <a:buNone/>
              </a:pPr>
              <a:t>29</a:t>
            </a:fld>
            <a:endParaRPr lang="en-GB" altLang="cs-CZ" sz="1400"/>
          </a:p>
        </p:txBody>
      </p:sp>
      <p:sp>
        <p:nvSpPr>
          <p:cNvPr id="63491" name="Rectangle 2">
            <a:extLst>
              <a:ext uri="{FF2B5EF4-FFF2-40B4-BE49-F238E27FC236}">
                <a16:creationId xmlns:a16="http://schemas.microsoft.com/office/drawing/2014/main" id="{16759CAF-3426-44CF-BC53-CC0AE4D56B0D}"/>
              </a:ext>
            </a:extLst>
          </p:cNvPr>
          <p:cNvSpPr>
            <a:spLocks noGrp="1" noChangeArrowheads="1"/>
          </p:cNvSpPr>
          <p:nvPr>
            <p:ph type="title"/>
          </p:nvPr>
        </p:nvSpPr>
        <p:spPr>
          <a:xfrm>
            <a:off x="1093076" y="274639"/>
            <a:ext cx="9395537" cy="993775"/>
          </a:xfrm>
        </p:spPr>
        <p:txBody>
          <a:bodyPr/>
          <a:lstStyle/>
          <a:p>
            <a:pPr eaLnBrk="1" hangingPunct="1"/>
            <a:r>
              <a:rPr lang="en-GB" altLang="cs-CZ" b="1" dirty="0">
                <a:solidFill>
                  <a:srgbClr val="0000DC"/>
                </a:solidFill>
              </a:rPr>
              <a:t>Electrochemical properties of colloids</a:t>
            </a:r>
            <a:endParaRPr lang="cs-CZ" altLang="cs-CZ" b="1" dirty="0">
              <a:solidFill>
                <a:srgbClr val="0000DC"/>
              </a:solidFill>
            </a:endParaRPr>
          </a:p>
        </p:txBody>
      </p:sp>
      <p:sp>
        <p:nvSpPr>
          <p:cNvPr id="63492" name="Rectangle 3">
            <a:extLst>
              <a:ext uri="{FF2B5EF4-FFF2-40B4-BE49-F238E27FC236}">
                <a16:creationId xmlns:a16="http://schemas.microsoft.com/office/drawing/2014/main" id="{D9DCF938-0A3F-4EC8-9AE8-89AB2F8A05B7}"/>
              </a:ext>
            </a:extLst>
          </p:cNvPr>
          <p:cNvSpPr>
            <a:spLocks noGrp="1" noChangeArrowheads="1"/>
          </p:cNvSpPr>
          <p:nvPr>
            <p:ph type="body" sz="half" idx="1"/>
          </p:nvPr>
        </p:nvSpPr>
        <p:spPr>
          <a:xfrm>
            <a:off x="1061545" y="1125539"/>
            <a:ext cx="9648496" cy="1252537"/>
          </a:xfrm>
          <a:solidFill>
            <a:schemeClr val="bg1">
              <a:alpha val="70195"/>
            </a:schemeClr>
          </a:solidFill>
        </p:spPr>
        <p:txBody>
          <a:bodyPr/>
          <a:lstStyle/>
          <a:p>
            <a:pPr marL="0" indent="17463" eaLnBrk="1" hangingPunct="1">
              <a:lnSpc>
                <a:spcPct val="100000"/>
              </a:lnSpc>
              <a:buFontTx/>
              <a:buNone/>
            </a:pPr>
            <a:r>
              <a:rPr lang="en-GB" altLang="cs-CZ" sz="2000" dirty="0"/>
              <a:t>Colloids are solutions containing particles 10 – 1000 nm in size. Some molecular and micellar colloids are polyelectrolytes with amphoteric properties. These ampholytes behave like both bases and acids depending on pH of the medium.</a:t>
            </a:r>
          </a:p>
        </p:txBody>
      </p:sp>
      <p:pic>
        <p:nvPicPr>
          <p:cNvPr id="63493" name="Picture 4" descr="0">
            <a:extLst>
              <a:ext uri="{FF2B5EF4-FFF2-40B4-BE49-F238E27FC236}">
                <a16:creationId xmlns:a16="http://schemas.microsoft.com/office/drawing/2014/main" id="{7AD70593-FD47-4B0A-B43F-3AAA33E4821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27800" y="2708275"/>
            <a:ext cx="3240088" cy="2654300"/>
          </a:xfrm>
          <a:noFill/>
        </p:spPr>
      </p:pic>
      <p:sp>
        <p:nvSpPr>
          <p:cNvPr id="63494" name="Text Box 5">
            <a:extLst>
              <a:ext uri="{FF2B5EF4-FFF2-40B4-BE49-F238E27FC236}">
                <a16:creationId xmlns:a16="http://schemas.microsoft.com/office/drawing/2014/main" id="{1338F979-5745-436B-B497-CFF305700A34}"/>
              </a:ext>
            </a:extLst>
          </p:cNvPr>
          <p:cNvSpPr txBox="1">
            <a:spLocks noChangeArrowheads="1"/>
          </p:cNvSpPr>
          <p:nvPr/>
        </p:nvSpPr>
        <p:spPr bwMode="auto">
          <a:xfrm>
            <a:off x="6527800" y="5516564"/>
            <a:ext cx="3240088"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In proteins</a:t>
            </a:r>
            <a:r>
              <a:rPr lang="cs-CZ" altLang="cs-CZ" sz="2000" dirty="0"/>
              <a:t>,</a:t>
            </a:r>
            <a:r>
              <a:rPr lang="en-GB" altLang="cs-CZ" sz="2000" dirty="0"/>
              <a:t> </a:t>
            </a:r>
            <a:r>
              <a:rPr lang="cs-CZ" altLang="cs-CZ" sz="2000" dirty="0"/>
              <a:t>t</a:t>
            </a:r>
            <a:r>
              <a:rPr lang="en-GB" altLang="cs-CZ" sz="2000" dirty="0"/>
              <a:t>he number of –NH</a:t>
            </a:r>
            <a:r>
              <a:rPr lang="en-GB" altLang="cs-CZ" sz="2000" baseline="-25000" dirty="0"/>
              <a:t>3</a:t>
            </a:r>
            <a:r>
              <a:rPr lang="en-GB" altLang="cs-CZ" sz="2000" baseline="30000" dirty="0"/>
              <a:t>+</a:t>
            </a:r>
            <a:r>
              <a:rPr lang="en-GB" altLang="cs-CZ" sz="2000" dirty="0"/>
              <a:t> and –COO</a:t>
            </a:r>
            <a:r>
              <a:rPr lang="en-GB" altLang="cs-CZ" sz="2000" baseline="30000" dirty="0"/>
              <a:t>- </a:t>
            </a:r>
            <a:r>
              <a:rPr lang="en-GB" altLang="cs-CZ" sz="2000" dirty="0"/>
              <a:t>groups changes</a:t>
            </a:r>
            <a:r>
              <a:rPr lang="cs-CZ" altLang="cs-CZ" sz="2000" dirty="0"/>
              <a:t>.</a:t>
            </a:r>
            <a:endParaRPr lang="en-GB" altLang="cs-CZ" sz="2000" baseline="30000" dirty="0"/>
          </a:p>
        </p:txBody>
      </p:sp>
      <p:graphicFrame>
        <p:nvGraphicFramePr>
          <p:cNvPr id="63495" name="Object 6">
            <a:extLst>
              <a:ext uri="{FF2B5EF4-FFF2-40B4-BE49-F238E27FC236}">
                <a16:creationId xmlns:a16="http://schemas.microsoft.com/office/drawing/2014/main" id="{D4951A60-CAB4-4AC1-B95A-1071898FC8F4}"/>
              </a:ext>
            </a:extLst>
          </p:cNvPr>
          <p:cNvGraphicFramePr>
            <a:graphicFrameLocks noGrp="1" noChangeAspect="1"/>
          </p:cNvGraphicFramePr>
          <p:nvPr>
            <p:ph sz="quarter" idx="2"/>
          </p:nvPr>
        </p:nvGraphicFramePr>
        <p:xfrm>
          <a:off x="1919288" y="2708276"/>
          <a:ext cx="3840162" cy="3933825"/>
        </p:xfrm>
        <a:graphic>
          <a:graphicData uri="http://schemas.openxmlformats.org/presentationml/2006/ole">
            <mc:AlternateContent xmlns:mc="http://schemas.openxmlformats.org/markup-compatibility/2006">
              <mc:Choice xmlns:v="urn:schemas-microsoft-com:vml" Requires="v">
                <p:oleObj name="Rastrový obrázek" r:id="rId4" imgW="3438095" imgH="3524742" progId="Paint.Picture">
                  <p:embed/>
                </p:oleObj>
              </mc:Choice>
              <mc:Fallback>
                <p:oleObj name="Rastrový obrázek" r:id="rId4" imgW="3438095" imgH="3524742" progId="Paint.Picture">
                  <p:embed/>
                  <p:pic>
                    <p:nvPicPr>
                      <p:cNvPr id="63495" name="Object 6">
                        <a:extLst>
                          <a:ext uri="{FF2B5EF4-FFF2-40B4-BE49-F238E27FC236}">
                            <a16:creationId xmlns:a16="http://schemas.microsoft.com/office/drawing/2014/main" id="{D4951A60-CAB4-4AC1-B95A-1071898FC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2708276"/>
                        <a:ext cx="38401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6" name="Text Box 7">
            <a:extLst>
              <a:ext uri="{FF2B5EF4-FFF2-40B4-BE49-F238E27FC236}">
                <a16:creationId xmlns:a16="http://schemas.microsoft.com/office/drawing/2014/main" id="{5A273CC3-1E57-4928-A5C8-A4A9AE410554}"/>
              </a:ext>
            </a:extLst>
          </p:cNvPr>
          <p:cNvSpPr txBox="1">
            <a:spLocks noChangeArrowheads="1"/>
          </p:cNvSpPr>
          <p:nvPr/>
        </p:nvSpPr>
        <p:spPr bwMode="auto">
          <a:xfrm>
            <a:off x="1847850" y="2636839"/>
            <a:ext cx="1296988" cy="52322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a:t>Resulting charge</a:t>
            </a:r>
          </a:p>
        </p:txBody>
      </p:sp>
      <p:sp>
        <p:nvSpPr>
          <p:cNvPr id="63497" name="Text Box 8">
            <a:extLst>
              <a:ext uri="{FF2B5EF4-FFF2-40B4-BE49-F238E27FC236}">
                <a16:creationId xmlns:a16="http://schemas.microsoft.com/office/drawing/2014/main" id="{13C6D2BE-2069-4E56-A653-F583E93DAB09}"/>
              </a:ext>
            </a:extLst>
          </p:cNvPr>
          <p:cNvSpPr txBox="1">
            <a:spLocks noChangeArrowheads="1"/>
          </p:cNvSpPr>
          <p:nvPr/>
        </p:nvSpPr>
        <p:spPr bwMode="auto">
          <a:xfrm>
            <a:off x="4583114" y="3789364"/>
            <a:ext cx="1150937" cy="52322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dirty="0"/>
              <a:t>Isoelectric point (Ip)</a:t>
            </a:r>
          </a:p>
        </p:txBody>
      </p:sp>
    </p:spTree>
    <p:extLst>
      <p:ext uri="{BB962C8B-B14F-4D97-AF65-F5344CB8AC3E}">
        <p14:creationId xmlns:p14="http://schemas.microsoft.com/office/powerpoint/2010/main" val="98634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8E8910A0-FCBC-4BE6-9EA8-7A1079025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2E0834-D571-4C64-8744-7EF183984424}" type="slidenum">
              <a:rPr lang="en-GB" altLang="cs-CZ" sz="1400"/>
              <a:pPr>
                <a:spcBef>
                  <a:spcPct val="0"/>
                </a:spcBef>
                <a:buFontTx/>
                <a:buNone/>
              </a:pPr>
              <a:t>3</a:t>
            </a:fld>
            <a:endParaRPr lang="en-GB" altLang="cs-CZ" sz="1400"/>
          </a:p>
        </p:txBody>
      </p:sp>
      <p:sp>
        <p:nvSpPr>
          <p:cNvPr id="10243" name="Rectangle 2">
            <a:extLst>
              <a:ext uri="{FF2B5EF4-FFF2-40B4-BE49-F238E27FC236}">
                <a16:creationId xmlns:a16="http://schemas.microsoft.com/office/drawing/2014/main" id="{EBCA302F-040A-4646-AD65-6D5AE873BDDD}"/>
              </a:ext>
            </a:extLst>
          </p:cNvPr>
          <p:cNvSpPr>
            <a:spLocks noGrp="1" noChangeArrowheads="1"/>
          </p:cNvSpPr>
          <p:nvPr>
            <p:ph type="title"/>
          </p:nvPr>
        </p:nvSpPr>
        <p:spPr>
          <a:xfrm>
            <a:off x="1197079" y="417850"/>
            <a:ext cx="5895485" cy="451576"/>
          </a:xfrm>
        </p:spPr>
        <p:txBody>
          <a:bodyPr/>
          <a:lstStyle/>
          <a:p>
            <a:pPr eaLnBrk="1" hangingPunct="1"/>
            <a:r>
              <a:rPr lang="en-GB" altLang="cs-CZ" b="1" dirty="0"/>
              <a:t>We do not deal with….</a:t>
            </a:r>
          </a:p>
        </p:txBody>
      </p:sp>
      <p:sp>
        <p:nvSpPr>
          <p:cNvPr id="10244" name="Rectangle 3">
            <a:extLst>
              <a:ext uri="{FF2B5EF4-FFF2-40B4-BE49-F238E27FC236}">
                <a16:creationId xmlns:a16="http://schemas.microsoft.com/office/drawing/2014/main" id="{B4A89507-D2EC-4F20-ACD6-F9843C3B9480}"/>
              </a:ext>
            </a:extLst>
          </p:cNvPr>
          <p:cNvSpPr>
            <a:spLocks noGrp="1" noChangeArrowheads="1"/>
          </p:cNvSpPr>
          <p:nvPr>
            <p:ph type="body" idx="1"/>
          </p:nvPr>
        </p:nvSpPr>
        <p:spPr>
          <a:xfrm>
            <a:off x="1041621" y="1600201"/>
            <a:ext cx="9684689" cy="4708525"/>
          </a:xfrm>
        </p:spPr>
        <p:txBody>
          <a:bodyPr/>
          <a:lstStyle/>
          <a:p>
            <a:pPr eaLnBrk="1" hangingPunct="1">
              <a:lnSpc>
                <a:spcPct val="100000"/>
              </a:lnSpc>
            </a:pPr>
            <a:r>
              <a:rPr lang="en-GB" altLang="cs-CZ" sz="2400" dirty="0"/>
              <a:t>Devices for measurement of</a:t>
            </a:r>
          </a:p>
          <a:p>
            <a:pPr lvl="1" eaLnBrk="1" hangingPunct="1"/>
            <a:r>
              <a:rPr lang="en-GB" altLang="cs-CZ" sz="2400" dirty="0"/>
              <a:t>Osmolar concentration (measurement is based on cryoscopy),</a:t>
            </a:r>
          </a:p>
          <a:p>
            <a:pPr lvl="1" eaLnBrk="1" hangingPunct="1"/>
            <a:r>
              <a:rPr lang="en-GB" altLang="cs-CZ" sz="2400" dirty="0"/>
              <a:t>Diffusion</a:t>
            </a:r>
          </a:p>
          <a:p>
            <a:pPr lvl="1" eaLnBrk="1" hangingPunct="1"/>
            <a:r>
              <a:rPr lang="en-GB" altLang="cs-CZ" sz="2400" dirty="0"/>
              <a:t>Viscosity (</a:t>
            </a:r>
            <a:r>
              <a:rPr lang="cs-CZ" altLang="cs-CZ" sz="2400" dirty="0" err="1"/>
              <a:t>see</a:t>
            </a:r>
            <a:r>
              <a:rPr lang="cs-CZ" altLang="cs-CZ" sz="2400" dirty="0"/>
              <a:t> </a:t>
            </a:r>
            <a:r>
              <a:rPr lang="en-GB" altLang="cs-CZ" sz="2400" dirty="0"/>
              <a:t>practical exercises)</a:t>
            </a:r>
          </a:p>
          <a:p>
            <a:pPr eaLnBrk="1" hangingPunct="1">
              <a:lnSpc>
                <a:spcPct val="100000"/>
              </a:lnSpc>
            </a:pPr>
            <a:r>
              <a:rPr lang="en-GB" altLang="cs-CZ" sz="2400" dirty="0"/>
              <a:t>Devices for determination of secondary and tertiary structure of proteins and nucleic acids based in electrochemistry</a:t>
            </a:r>
            <a:r>
              <a:rPr lang="en-GB" altLang="cs-CZ" sz="2400" b="1" dirty="0"/>
              <a:t> </a:t>
            </a:r>
            <a:r>
              <a:rPr lang="en-GB" altLang="cs-CZ" sz="2400" dirty="0"/>
              <a:t>(interaction of macromolecules with electrodes is studied)</a:t>
            </a:r>
          </a:p>
          <a:p>
            <a:pPr eaLnBrk="1" hangingPunct="1">
              <a:lnSpc>
                <a:spcPct val="100000"/>
              </a:lnSpc>
            </a:pPr>
            <a:r>
              <a:rPr lang="en-GB" altLang="cs-CZ" sz="2400" dirty="0"/>
              <a:t>Nuclear magnetic resonance</a:t>
            </a:r>
            <a:r>
              <a:rPr lang="en-GB" altLang="cs-CZ" sz="2400" b="1" dirty="0"/>
              <a:t> </a:t>
            </a:r>
            <a:r>
              <a:rPr lang="en-GB" altLang="cs-CZ" sz="2400" dirty="0"/>
              <a:t>(it allows to determine chemical binding of hydrogen atoms – mentioned in lecture about MRI)</a:t>
            </a:r>
          </a:p>
          <a:p>
            <a:pPr eaLnBrk="1" hangingPunct="1">
              <a:lnSpc>
                <a:spcPct val="100000"/>
              </a:lnSpc>
            </a:pPr>
            <a:r>
              <a:rPr lang="en-GB" altLang="cs-CZ" sz="2400" dirty="0"/>
              <a:t>Electron spin resonance,</a:t>
            </a:r>
          </a:p>
          <a:p>
            <a:pPr eaLnBrk="1" hangingPunct="1">
              <a:lnSpc>
                <a:spcPct val="100000"/>
              </a:lnSpc>
            </a:pPr>
            <a:r>
              <a:rPr lang="en-GB" altLang="cs-CZ" sz="2400" dirty="0"/>
              <a:t>Centrifuges (in another lecture) etc.</a:t>
            </a:r>
          </a:p>
        </p:txBody>
      </p:sp>
    </p:spTree>
    <p:extLst>
      <p:ext uri="{BB962C8B-B14F-4D97-AF65-F5344CB8AC3E}">
        <p14:creationId xmlns:p14="http://schemas.microsoft.com/office/powerpoint/2010/main" val="52582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62A77390-BDA4-4470-B2A7-7711741B8E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7A7E8F-97A1-4D0F-98DB-5CF1500489D7}" type="slidenum">
              <a:rPr lang="en-GB" altLang="cs-CZ" sz="1400"/>
              <a:pPr>
                <a:spcBef>
                  <a:spcPct val="0"/>
                </a:spcBef>
                <a:buFontTx/>
                <a:buNone/>
              </a:pPr>
              <a:t>30</a:t>
            </a:fld>
            <a:endParaRPr lang="en-GB" altLang="cs-CZ" sz="1400"/>
          </a:p>
        </p:txBody>
      </p:sp>
      <p:sp>
        <p:nvSpPr>
          <p:cNvPr id="65539" name="Rectangle 2">
            <a:extLst>
              <a:ext uri="{FF2B5EF4-FFF2-40B4-BE49-F238E27FC236}">
                <a16:creationId xmlns:a16="http://schemas.microsoft.com/office/drawing/2014/main" id="{66C49235-1E3A-4381-AA3E-7E3DAFF80523}"/>
              </a:ext>
            </a:extLst>
          </p:cNvPr>
          <p:cNvSpPr>
            <a:spLocks noGrp="1" noChangeArrowheads="1"/>
          </p:cNvSpPr>
          <p:nvPr>
            <p:ph type="title"/>
          </p:nvPr>
        </p:nvSpPr>
        <p:spPr>
          <a:xfrm>
            <a:off x="914399" y="-6350"/>
            <a:ext cx="10384221" cy="1143000"/>
          </a:xfrm>
        </p:spPr>
        <p:txBody>
          <a:bodyPr/>
          <a:lstStyle/>
          <a:p>
            <a:pPr eaLnBrk="1" hangingPunct="1"/>
            <a:r>
              <a:rPr lang="en-GB" altLang="cs-CZ" sz="3600" b="1" dirty="0">
                <a:solidFill>
                  <a:srgbClr val="0000DC"/>
                </a:solidFill>
              </a:rPr>
              <a:t>Origin of electric double layer on the surface of colloid particle</a:t>
            </a:r>
            <a:endParaRPr lang="cs-CZ" altLang="cs-CZ" sz="3600" b="1" dirty="0">
              <a:solidFill>
                <a:srgbClr val="0000DC"/>
              </a:solidFill>
            </a:endParaRPr>
          </a:p>
        </p:txBody>
      </p:sp>
      <p:sp>
        <p:nvSpPr>
          <p:cNvPr id="65540" name="Rectangle 3">
            <a:extLst>
              <a:ext uri="{FF2B5EF4-FFF2-40B4-BE49-F238E27FC236}">
                <a16:creationId xmlns:a16="http://schemas.microsoft.com/office/drawing/2014/main" id="{0B51822A-3D05-47E4-BEEC-72EF13C740CC}"/>
              </a:ext>
            </a:extLst>
          </p:cNvPr>
          <p:cNvSpPr>
            <a:spLocks noGrp="1" noChangeArrowheads="1"/>
          </p:cNvSpPr>
          <p:nvPr>
            <p:ph type="body" idx="1"/>
          </p:nvPr>
        </p:nvSpPr>
        <p:spPr>
          <a:xfrm>
            <a:off x="704193" y="1420430"/>
            <a:ext cx="10583918" cy="4997450"/>
          </a:xfrm>
          <a:solidFill>
            <a:schemeClr val="bg1">
              <a:alpha val="70195"/>
            </a:schemeClr>
          </a:solidFill>
        </p:spPr>
        <p:txBody>
          <a:bodyPr/>
          <a:lstStyle/>
          <a:p>
            <a:pPr eaLnBrk="1" hangingPunct="1">
              <a:lnSpc>
                <a:spcPct val="100000"/>
              </a:lnSpc>
              <a:buFontTx/>
              <a:buNone/>
            </a:pPr>
            <a:r>
              <a:rPr lang="en-GB" altLang="cs-CZ" dirty="0"/>
              <a:t>Two mechanisms:</a:t>
            </a:r>
            <a:endParaRPr lang="cs-CZ" altLang="cs-CZ" dirty="0"/>
          </a:p>
          <a:p>
            <a:pPr eaLnBrk="1" hangingPunct="1">
              <a:lnSpc>
                <a:spcPct val="100000"/>
              </a:lnSpc>
              <a:buFontTx/>
              <a:buNone/>
            </a:pPr>
            <a:endParaRPr lang="en-GB" altLang="cs-CZ" dirty="0"/>
          </a:p>
          <a:p>
            <a:pPr eaLnBrk="1" hangingPunct="1">
              <a:lnSpc>
                <a:spcPct val="100000"/>
              </a:lnSpc>
              <a:buFont typeface="Wingdings" panose="05000000000000000000" pitchFamily="2" charset="2"/>
              <a:buChar char="Ø"/>
            </a:pPr>
            <a:r>
              <a:rPr lang="en-GB" altLang="cs-CZ" dirty="0"/>
              <a:t>Ion adsorption (also in hydrophobic colloids)</a:t>
            </a:r>
          </a:p>
          <a:p>
            <a:pPr eaLnBrk="1" hangingPunct="1">
              <a:lnSpc>
                <a:spcPct val="100000"/>
              </a:lnSpc>
              <a:buFont typeface="Wingdings" panose="05000000000000000000" pitchFamily="2" charset="2"/>
              <a:buChar char="Ø"/>
            </a:pPr>
            <a:r>
              <a:rPr lang="en-GB" altLang="cs-CZ" dirty="0"/>
              <a:t>Electrolytic dissociation (prevails in hydrophilic colloids)</a:t>
            </a:r>
          </a:p>
          <a:p>
            <a:pPr eaLnBrk="1" hangingPunct="1">
              <a:lnSpc>
                <a:spcPct val="100000"/>
              </a:lnSpc>
              <a:buFont typeface="Wingdings" panose="05000000000000000000" pitchFamily="2" charset="2"/>
              <a:buNone/>
            </a:pPr>
            <a:endParaRPr lang="en-GB" altLang="cs-CZ" dirty="0"/>
          </a:p>
          <a:p>
            <a:pPr eaLnBrk="1" hangingPunct="1">
              <a:lnSpc>
                <a:spcPct val="100000"/>
              </a:lnSpc>
              <a:buFontTx/>
              <a:buNone/>
            </a:pPr>
            <a:r>
              <a:rPr lang="en-GB" altLang="cs-CZ" dirty="0"/>
              <a:t>The double layer on the particle surface differs in concentrated and rarefied electrolytes.</a:t>
            </a:r>
          </a:p>
          <a:p>
            <a:pPr eaLnBrk="1" hangingPunct="1">
              <a:lnSpc>
                <a:spcPct val="100000"/>
              </a:lnSpc>
              <a:buFontTx/>
              <a:buNone/>
            </a:pPr>
            <a:r>
              <a:rPr lang="en-GB" altLang="cs-CZ" dirty="0"/>
              <a:t>In </a:t>
            </a:r>
            <a:r>
              <a:rPr lang="en-GB" altLang="cs-CZ" u="sng" dirty="0"/>
              <a:t>rarefied</a:t>
            </a:r>
            <a:r>
              <a:rPr lang="en-GB" altLang="cs-CZ" dirty="0"/>
              <a:t> electrolytes we can distinguish between stable, diffusive and electroneutral region in the whole ion cloud around the particle.</a:t>
            </a:r>
          </a:p>
        </p:txBody>
      </p:sp>
    </p:spTree>
    <p:extLst>
      <p:ext uri="{BB962C8B-B14F-4D97-AF65-F5344CB8AC3E}">
        <p14:creationId xmlns:p14="http://schemas.microsoft.com/office/powerpoint/2010/main" val="127097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993B4A89-3C0A-4DA9-9EB1-CC577C276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6BCF75-01B4-4DD3-9D2A-5C43D766DB6D}" type="slidenum">
              <a:rPr lang="en-GB" altLang="cs-CZ" sz="1400"/>
              <a:pPr>
                <a:spcBef>
                  <a:spcPct val="0"/>
                </a:spcBef>
                <a:buFontTx/>
                <a:buNone/>
              </a:pPr>
              <a:t>31</a:t>
            </a:fld>
            <a:endParaRPr lang="en-GB" altLang="cs-CZ" sz="1400"/>
          </a:p>
        </p:txBody>
      </p:sp>
      <p:pic>
        <p:nvPicPr>
          <p:cNvPr id="67587" name="Picture 4" descr="zeta potential">
            <a:extLst>
              <a:ext uri="{FF2B5EF4-FFF2-40B4-BE49-F238E27FC236}">
                <a16:creationId xmlns:a16="http://schemas.microsoft.com/office/drawing/2014/main" id="{FF980664-B8A7-4974-8590-BBC63D94A4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9547" y="392168"/>
            <a:ext cx="4491038" cy="6126163"/>
          </a:xfrm>
          <a:noFill/>
        </p:spPr>
      </p:pic>
      <p:sp>
        <p:nvSpPr>
          <p:cNvPr id="5" name="TextovéPole 4">
            <a:extLst>
              <a:ext uri="{FF2B5EF4-FFF2-40B4-BE49-F238E27FC236}">
                <a16:creationId xmlns:a16="http://schemas.microsoft.com/office/drawing/2014/main" id="{21AE44F5-2FBD-4AAB-ACBA-6792D0856325}"/>
              </a:ext>
            </a:extLst>
          </p:cNvPr>
          <p:cNvSpPr txBox="1"/>
          <p:nvPr/>
        </p:nvSpPr>
        <p:spPr>
          <a:xfrm>
            <a:off x="5586249" y="707015"/>
            <a:ext cx="6148550" cy="5262979"/>
          </a:xfrm>
          <a:prstGeom prst="rect">
            <a:avLst/>
          </a:prstGeom>
          <a:noFill/>
        </p:spPr>
        <p:txBody>
          <a:bodyPr wrap="square">
            <a:spAutoFit/>
          </a:bodyPr>
          <a:lstStyle/>
          <a:p>
            <a:pPr eaLnBrk="1" hangingPunct="1">
              <a:buFontTx/>
              <a:buNone/>
            </a:pPr>
            <a:r>
              <a:rPr lang="en-GB" altLang="cs-CZ" b="1" dirty="0">
                <a:solidFill>
                  <a:srgbClr val="0000DC"/>
                </a:solidFill>
              </a:rPr>
              <a:t>Electrokinetic potential </a:t>
            </a:r>
            <a:r>
              <a:rPr lang="en-GB" altLang="cs-CZ" dirty="0"/>
              <a:t>–</a:t>
            </a:r>
            <a:r>
              <a:rPr lang="cs-CZ" altLang="cs-CZ" dirty="0"/>
              <a:t> </a:t>
            </a:r>
            <a:r>
              <a:rPr lang="cs-CZ" altLang="cs-CZ" dirty="0" err="1"/>
              <a:t>also</a:t>
            </a:r>
            <a:r>
              <a:rPr lang="en-GB" altLang="cs-CZ" dirty="0"/>
              <a:t> </a:t>
            </a:r>
            <a:r>
              <a:rPr lang="en-GB" altLang="cs-CZ" dirty="0">
                <a:latin typeface="Symbol" panose="05050102010706020507" pitchFamily="18" charset="2"/>
              </a:rPr>
              <a:t>z </a:t>
            </a:r>
            <a:r>
              <a:rPr lang="en-GB" altLang="cs-CZ" dirty="0"/>
              <a:t>(zeta)-potential</a:t>
            </a:r>
            <a:r>
              <a:rPr lang="cs-CZ" altLang="cs-CZ" dirty="0"/>
              <a:t>. </a:t>
            </a:r>
            <a:r>
              <a:rPr lang="en-GB" altLang="cs-CZ" sz="2400" dirty="0"/>
              <a:t>A difference of potentials on the boundary called kinetic interface which </a:t>
            </a:r>
            <a:r>
              <a:rPr lang="cs-CZ" altLang="cs-CZ" sz="2400" dirty="0" err="1"/>
              <a:t>appears</a:t>
            </a:r>
            <a:r>
              <a:rPr lang="en-GB" altLang="cs-CZ" sz="2400" dirty="0"/>
              <a:t> at relative movement of solid phase with electric bilayer in relation to the solution (see Fig.). The sign of </a:t>
            </a:r>
            <a:r>
              <a:rPr lang="en-GB" altLang="cs-CZ" sz="2400" i="1" dirty="0"/>
              <a:t>ζ</a:t>
            </a:r>
            <a:r>
              <a:rPr lang="en-GB" altLang="cs-CZ" sz="2400" dirty="0"/>
              <a:t>-potential </a:t>
            </a:r>
            <a:r>
              <a:rPr lang="cs-CZ" altLang="cs-CZ" sz="2400" dirty="0"/>
              <a:t>i</a:t>
            </a:r>
            <a:r>
              <a:rPr lang="en-GB" altLang="cs-CZ" sz="2400" dirty="0"/>
              <a:t>s opposite to the sign of ions of the outer electric bilayer (given by convention that the potential in the bulk of surrounding liquid is zero). The electrokinetic potential does not exceed 0.1 V; it is also considerably </a:t>
            </a:r>
            <a:r>
              <a:rPr lang="en-GB" altLang="cs-CZ" sz="2400" dirty="0" err="1"/>
              <a:t>i</a:t>
            </a:r>
            <a:r>
              <a:rPr lang="cs-CZ" altLang="cs-CZ" sz="2400" dirty="0"/>
              <a:t>n</a:t>
            </a:r>
            <a:r>
              <a:rPr lang="en-GB" altLang="cs-CZ" sz="2400" dirty="0" err="1"/>
              <a:t>fluenced</a:t>
            </a:r>
            <a:r>
              <a:rPr lang="en-GB" altLang="cs-CZ" sz="2400" dirty="0"/>
              <a:t> by </a:t>
            </a:r>
            <a:r>
              <a:rPr lang="cs-CZ" altLang="cs-CZ" sz="2400" dirty="0" err="1"/>
              <a:t>present</a:t>
            </a:r>
            <a:r>
              <a:rPr lang="en-GB" altLang="cs-CZ" sz="2400" dirty="0"/>
              <a:t> electrolytes, even in low concentrations. It is the ca</a:t>
            </a:r>
            <a:r>
              <a:rPr lang="cs-CZ" altLang="cs-CZ" sz="2400" dirty="0"/>
              <a:t>u</a:t>
            </a:r>
            <a:r>
              <a:rPr lang="en-GB" altLang="cs-CZ" sz="2400" dirty="0"/>
              <a:t>se of electrokinetic phenomena.</a:t>
            </a:r>
          </a:p>
        </p:txBody>
      </p:sp>
    </p:spTree>
    <p:extLst>
      <p:ext uri="{BB962C8B-B14F-4D97-AF65-F5344CB8AC3E}">
        <p14:creationId xmlns:p14="http://schemas.microsoft.com/office/powerpoint/2010/main" val="288557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6">
            <a:extLst>
              <a:ext uri="{FF2B5EF4-FFF2-40B4-BE49-F238E27FC236}">
                <a16:creationId xmlns:a16="http://schemas.microsoft.com/office/drawing/2014/main" id="{EFD8891D-6D53-4BC4-B68B-79EB3DC621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59EF68-813F-4C0F-BFB3-EEA350EDDA95}" type="slidenum">
              <a:rPr lang="en-GB" altLang="cs-CZ" sz="1400"/>
              <a:pPr>
                <a:spcBef>
                  <a:spcPct val="0"/>
                </a:spcBef>
                <a:buFontTx/>
                <a:buNone/>
              </a:pPr>
              <a:t>32</a:t>
            </a:fld>
            <a:endParaRPr lang="en-GB" altLang="cs-CZ" sz="1400"/>
          </a:p>
        </p:txBody>
      </p:sp>
      <p:sp>
        <p:nvSpPr>
          <p:cNvPr id="69635" name="Rectangle 2">
            <a:extLst>
              <a:ext uri="{FF2B5EF4-FFF2-40B4-BE49-F238E27FC236}">
                <a16:creationId xmlns:a16="http://schemas.microsoft.com/office/drawing/2014/main" id="{8545FC87-C637-41B8-BB0D-6ACA8E74A5A8}"/>
              </a:ext>
            </a:extLst>
          </p:cNvPr>
          <p:cNvSpPr>
            <a:spLocks noGrp="1" noChangeArrowheads="1"/>
          </p:cNvSpPr>
          <p:nvPr>
            <p:ph type="title"/>
          </p:nvPr>
        </p:nvSpPr>
        <p:spPr>
          <a:xfrm>
            <a:off x="1981200" y="274639"/>
            <a:ext cx="8229600" cy="777875"/>
          </a:xfrm>
        </p:spPr>
        <p:txBody>
          <a:bodyPr/>
          <a:lstStyle/>
          <a:p>
            <a:pPr eaLnBrk="1" hangingPunct="1"/>
            <a:r>
              <a:rPr lang="en-GB" altLang="cs-CZ" b="1" dirty="0">
                <a:solidFill>
                  <a:srgbClr val="0000DC"/>
                </a:solidFill>
              </a:rPr>
              <a:t>Electrophoresis</a:t>
            </a:r>
          </a:p>
        </p:txBody>
      </p:sp>
      <p:sp>
        <p:nvSpPr>
          <p:cNvPr id="69636" name="Rectangle 3">
            <a:extLst>
              <a:ext uri="{FF2B5EF4-FFF2-40B4-BE49-F238E27FC236}">
                <a16:creationId xmlns:a16="http://schemas.microsoft.com/office/drawing/2014/main" id="{83A44F33-0C65-46D7-B507-5CC9327690FA}"/>
              </a:ext>
            </a:extLst>
          </p:cNvPr>
          <p:cNvSpPr>
            <a:spLocks noGrp="1" noChangeArrowheads="1"/>
          </p:cNvSpPr>
          <p:nvPr>
            <p:ph type="body" sz="half" idx="1"/>
          </p:nvPr>
        </p:nvSpPr>
        <p:spPr>
          <a:xfrm>
            <a:off x="872359" y="1125537"/>
            <a:ext cx="10541875" cy="5254241"/>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sz="2400" dirty="0"/>
              <a:t>Electrophoresis – movement of charged molecules in an electric field. In uniform rectilinear motion of </a:t>
            </a:r>
            <a:r>
              <a:rPr lang="en-GB" altLang="cs-CZ" sz="2400" b="1" dirty="0"/>
              <a:t>spherical</a:t>
            </a:r>
            <a:r>
              <a:rPr lang="en-GB" altLang="cs-CZ" sz="2400" dirty="0"/>
              <a:t> particles with radius </a:t>
            </a:r>
            <a:r>
              <a:rPr lang="en-GB" altLang="cs-CZ" sz="2400" i="1" dirty="0"/>
              <a:t>r, </a:t>
            </a:r>
            <a:r>
              <a:rPr lang="en-GB" altLang="cs-CZ" sz="2400" dirty="0"/>
              <a:t>the electrostatic force acting on the particle is in equilibrium with the frictional force arising from the viscosity. The frictional force is given by </a:t>
            </a:r>
            <a:r>
              <a:rPr lang="en-GB" altLang="cs-CZ" sz="2400" b="1" dirty="0"/>
              <a:t>Stokes formula</a:t>
            </a:r>
            <a:r>
              <a:rPr lang="en-GB" altLang="cs-CZ" sz="2400" dirty="0"/>
              <a:t>:</a:t>
            </a:r>
            <a:endParaRPr lang="en-GB" altLang="cs-CZ" sz="2400" i="1" dirty="0"/>
          </a:p>
          <a:p>
            <a:pPr algn="ctr" eaLnBrk="1" hangingPunct="1">
              <a:lnSpc>
                <a:spcPct val="100000"/>
              </a:lnSpc>
              <a:buFontTx/>
              <a:buNone/>
            </a:pPr>
            <a:r>
              <a:rPr lang="en-GB" altLang="cs-CZ" sz="2400" i="1" dirty="0"/>
              <a:t>F</a:t>
            </a:r>
            <a:r>
              <a:rPr lang="en-GB" altLang="cs-CZ" sz="2400" dirty="0"/>
              <a:t> = 6</a:t>
            </a:r>
            <a:r>
              <a:rPr lang="en-GB" altLang="cs-CZ" sz="2400" dirty="0">
                <a:latin typeface="Calibri" panose="020F0502020204030204" pitchFamily="34" charset="0"/>
                <a:cs typeface="Calibri" panose="020F0502020204030204" pitchFamily="34" charset="0"/>
              </a:rPr>
              <a:t>·</a:t>
            </a:r>
            <a:r>
              <a:rPr lang="en-GB" altLang="cs-CZ" sz="2400" dirty="0">
                <a:latin typeface="Symbol" panose="05050102010706020507" pitchFamily="18" charset="2"/>
              </a:rPr>
              <a:t>p</a:t>
            </a:r>
            <a:r>
              <a:rPr lang="en-GB" altLang="cs-CZ" sz="2400" dirty="0">
                <a:latin typeface="Calibri" panose="020F0502020204030204" pitchFamily="34" charset="0"/>
                <a:cs typeface="Calibri" panose="020F0502020204030204" pitchFamily="34" charset="0"/>
              </a:rPr>
              <a:t>·</a:t>
            </a:r>
            <a:r>
              <a:rPr lang="en-GB" altLang="cs-CZ" sz="2400" i="1" dirty="0"/>
              <a:t>r</a:t>
            </a:r>
            <a:r>
              <a:rPr lang="en-GB" altLang="cs-CZ" sz="2400" dirty="0">
                <a:latin typeface="Calibri" panose="020F0502020204030204" pitchFamily="34" charset="0"/>
                <a:cs typeface="Calibri" panose="020F0502020204030204" pitchFamily="34" charset="0"/>
              </a:rPr>
              <a:t>·</a:t>
            </a:r>
            <a:r>
              <a:rPr lang="en-GB" altLang="cs-CZ" sz="2400" dirty="0">
                <a:latin typeface="Symbol" panose="05050102010706020507" pitchFamily="18" charset="2"/>
              </a:rPr>
              <a:t>h</a:t>
            </a:r>
            <a:r>
              <a:rPr lang="en-GB" altLang="cs-CZ" sz="2400" dirty="0">
                <a:latin typeface="Calibri" panose="020F0502020204030204" pitchFamily="34" charset="0"/>
                <a:cs typeface="Calibri" panose="020F0502020204030204" pitchFamily="34" charset="0"/>
              </a:rPr>
              <a:t>·</a:t>
            </a:r>
            <a:r>
              <a:rPr lang="en-GB" altLang="cs-CZ" sz="2400" i="1" dirty="0"/>
              <a:t>v</a:t>
            </a:r>
            <a:endParaRPr lang="en-GB" altLang="cs-CZ" sz="2400" dirty="0"/>
          </a:p>
          <a:p>
            <a:pPr eaLnBrk="1" hangingPunct="1">
              <a:lnSpc>
                <a:spcPct val="100000"/>
              </a:lnSpc>
              <a:buFont typeface="Wingdings" panose="05000000000000000000" pitchFamily="2" charset="2"/>
              <a:buNone/>
            </a:pPr>
            <a:r>
              <a:rPr lang="en-GB" altLang="cs-CZ" sz="2400" dirty="0"/>
              <a:t>where </a:t>
            </a:r>
            <a:r>
              <a:rPr lang="en-GB" altLang="cs-CZ" sz="2400" i="1" dirty="0"/>
              <a:t>v</a:t>
            </a:r>
            <a:r>
              <a:rPr lang="en-GB" altLang="cs-CZ" sz="2400" dirty="0"/>
              <a:t> is particle velocity and </a:t>
            </a:r>
            <a:r>
              <a:rPr lang="en-GB" altLang="cs-CZ" sz="2400" dirty="0">
                <a:latin typeface="Symbol" panose="05050102010706020507" pitchFamily="18" charset="2"/>
              </a:rPr>
              <a:t>h</a:t>
            </a:r>
            <a:r>
              <a:rPr lang="en-GB" altLang="cs-CZ" sz="2400" dirty="0"/>
              <a:t> the dynamic viscosity of medium. </a:t>
            </a:r>
            <a:endParaRPr lang="cs-CZ" altLang="cs-CZ" sz="2400" dirty="0"/>
          </a:p>
          <a:p>
            <a:pPr eaLnBrk="1" hangingPunct="1">
              <a:lnSpc>
                <a:spcPct val="100000"/>
              </a:lnSpc>
              <a:buFont typeface="Wingdings" panose="05000000000000000000" pitchFamily="2" charset="2"/>
              <a:buChar char="Ø"/>
            </a:pPr>
            <a:r>
              <a:rPr lang="en-GB" altLang="cs-CZ" sz="2400" dirty="0"/>
              <a:t>The electric field acts on the particle by force:</a:t>
            </a:r>
            <a:endParaRPr lang="en-GB" altLang="cs-CZ" sz="2400" i="1" dirty="0"/>
          </a:p>
          <a:p>
            <a:pPr algn="ctr" eaLnBrk="1" hangingPunct="1">
              <a:lnSpc>
                <a:spcPct val="100000"/>
              </a:lnSpc>
              <a:buFontTx/>
              <a:buNone/>
            </a:pPr>
            <a:r>
              <a:rPr lang="en-GB" altLang="cs-CZ" sz="2400" i="1" dirty="0"/>
              <a:t>F</a:t>
            </a:r>
            <a:r>
              <a:rPr lang="en-GB" altLang="cs-CZ" sz="2400" dirty="0"/>
              <a:t> = </a:t>
            </a:r>
            <a:r>
              <a:rPr lang="en-GB" altLang="cs-CZ" sz="2400" i="1" dirty="0" err="1"/>
              <a:t>z</a:t>
            </a:r>
            <a:r>
              <a:rPr lang="en-GB" altLang="cs-CZ" sz="2400" dirty="0" err="1">
                <a:latin typeface="Calibri" panose="020F0502020204030204" pitchFamily="34" charset="0"/>
                <a:cs typeface="Calibri" panose="020F0502020204030204" pitchFamily="34" charset="0"/>
              </a:rPr>
              <a:t>·</a:t>
            </a:r>
            <a:r>
              <a:rPr lang="en-GB" altLang="cs-CZ" sz="2400" i="1" dirty="0" err="1"/>
              <a:t>e</a:t>
            </a:r>
            <a:r>
              <a:rPr lang="en-GB" altLang="cs-CZ" sz="2400" dirty="0" err="1">
                <a:latin typeface="Calibri" panose="020F0502020204030204" pitchFamily="34" charset="0"/>
                <a:cs typeface="Calibri" panose="020F0502020204030204" pitchFamily="34" charset="0"/>
              </a:rPr>
              <a:t>·</a:t>
            </a:r>
            <a:r>
              <a:rPr lang="en-GB" altLang="cs-CZ" sz="2400" i="1" dirty="0" err="1"/>
              <a:t>E</a:t>
            </a:r>
            <a:endParaRPr lang="en-GB" altLang="cs-CZ" sz="2400" dirty="0"/>
          </a:p>
          <a:p>
            <a:pPr eaLnBrk="1" hangingPunct="1">
              <a:lnSpc>
                <a:spcPct val="100000"/>
              </a:lnSpc>
              <a:buFont typeface="Wingdings" panose="05000000000000000000" pitchFamily="2" charset="2"/>
              <a:buNone/>
            </a:pPr>
            <a:r>
              <a:rPr lang="en-GB" altLang="cs-CZ" sz="2400" dirty="0"/>
              <a:t>where </a:t>
            </a:r>
            <a:r>
              <a:rPr lang="en-GB" altLang="cs-CZ" sz="2400" i="1" dirty="0"/>
              <a:t>z </a:t>
            </a:r>
            <a:r>
              <a:rPr lang="en-GB" altLang="cs-CZ" sz="2400" dirty="0"/>
              <a:t>is number of elementary charges of the particle, </a:t>
            </a:r>
            <a:r>
              <a:rPr lang="en-GB" altLang="cs-CZ" sz="2400" i="1" dirty="0"/>
              <a:t>e</a:t>
            </a:r>
            <a:r>
              <a:rPr lang="en-GB" altLang="cs-CZ" sz="2400" dirty="0"/>
              <a:t> is the elementary charge (1</a:t>
            </a:r>
            <a:r>
              <a:rPr lang="cs-CZ" altLang="cs-CZ" sz="2400" dirty="0"/>
              <a:t>.</a:t>
            </a:r>
            <a:r>
              <a:rPr lang="en-GB" altLang="cs-CZ" sz="2400" dirty="0"/>
              <a:t>602.10</a:t>
            </a:r>
            <a:r>
              <a:rPr lang="en-GB" altLang="cs-CZ" sz="2400" baseline="30000" dirty="0"/>
              <a:t>-19</a:t>
            </a:r>
            <a:r>
              <a:rPr lang="en-GB" altLang="cs-CZ" sz="2400" dirty="0"/>
              <a:t> C) and </a:t>
            </a:r>
            <a:r>
              <a:rPr lang="en-GB" altLang="cs-CZ" sz="2400" i="1" dirty="0"/>
              <a:t>E </a:t>
            </a:r>
            <a:r>
              <a:rPr lang="en-GB" altLang="cs-CZ" sz="2400" dirty="0"/>
              <a:t>is intensity of electric field in given place. </a:t>
            </a:r>
            <a:endParaRPr lang="cs-CZ" altLang="cs-CZ" sz="2400" dirty="0"/>
          </a:p>
          <a:p>
            <a:pPr eaLnBrk="1" hangingPunct="1">
              <a:lnSpc>
                <a:spcPct val="100000"/>
              </a:lnSpc>
              <a:buFont typeface="Wingdings" panose="05000000000000000000" pitchFamily="2" charset="2"/>
              <a:buChar char="Ø"/>
            </a:pPr>
            <a:r>
              <a:rPr lang="en-GB" altLang="cs-CZ" sz="2400" dirty="0"/>
              <a:t>Since both forces are equal, velocity of the particle equals:</a:t>
            </a:r>
          </a:p>
        </p:txBody>
      </p:sp>
      <p:graphicFrame>
        <p:nvGraphicFramePr>
          <p:cNvPr id="69637" name="Object 4">
            <a:extLst>
              <a:ext uri="{FF2B5EF4-FFF2-40B4-BE49-F238E27FC236}">
                <a16:creationId xmlns:a16="http://schemas.microsoft.com/office/drawing/2014/main" id="{CC3A2804-AACB-4E89-9339-290E2D7D0421}"/>
              </a:ext>
            </a:extLst>
          </p:cNvPr>
          <p:cNvGraphicFramePr>
            <a:graphicFrameLocks noGrp="1" noChangeAspect="1"/>
          </p:cNvGraphicFramePr>
          <p:nvPr>
            <p:ph sz="half" idx="2"/>
            <p:extLst>
              <p:ext uri="{D42A27DB-BD31-4B8C-83A1-F6EECF244321}">
                <p14:modId xmlns:p14="http://schemas.microsoft.com/office/powerpoint/2010/main" val="156786827"/>
              </p:ext>
            </p:extLst>
          </p:nvPr>
        </p:nvGraphicFramePr>
        <p:xfrm>
          <a:off x="9475076" y="5160580"/>
          <a:ext cx="2159000" cy="1139825"/>
        </p:xfrm>
        <a:graphic>
          <a:graphicData uri="http://schemas.openxmlformats.org/presentationml/2006/ole">
            <mc:AlternateContent xmlns:mc="http://schemas.openxmlformats.org/markup-compatibility/2006">
              <mc:Choice xmlns:v="urn:schemas-microsoft-com:vml" Requires="v">
                <p:oleObj name="Rastrový obraz" r:id="rId3" imgW="1352381" imgH="714286" progId="Obraz programu Malování">
                  <p:embed/>
                </p:oleObj>
              </mc:Choice>
              <mc:Fallback>
                <p:oleObj name="Rastrový obraz" r:id="rId3" imgW="1352381" imgH="714286" progId="Obraz programu Malování">
                  <p:embed/>
                  <p:pic>
                    <p:nvPicPr>
                      <p:cNvPr id="69637" name="Object 4">
                        <a:extLst>
                          <a:ext uri="{FF2B5EF4-FFF2-40B4-BE49-F238E27FC236}">
                            <a16:creationId xmlns:a16="http://schemas.microsoft.com/office/drawing/2014/main" id="{CC3A2804-AACB-4E89-9339-290E2D7D0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5076" y="5160580"/>
                        <a:ext cx="2159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525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A9C5FD4E-20FC-49A9-B989-2D104D56CB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6E196B-DB6A-4AE7-8663-95E467F95B2C}" type="slidenum">
              <a:rPr lang="en-GB" altLang="cs-CZ" sz="1400"/>
              <a:pPr>
                <a:spcBef>
                  <a:spcPct val="0"/>
                </a:spcBef>
                <a:buFontTx/>
                <a:buNone/>
              </a:pPr>
              <a:t>33</a:t>
            </a:fld>
            <a:endParaRPr lang="en-GB" altLang="cs-CZ" sz="1400"/>
          </a:p>
        </p:txBody>
      </p:sp>
      <p:sp>
        <p:nvSpPr>
          <p:cNvPr id="73731" name="Rectangle 2">
            <a:extLst>
              <a:ext uri="{FF2B5EF4-FFF2-40B4-BE49-F238E27FC236}">
                <a16:creationId xmlns:a16="http://schemas.microsoft.com/office/drawing/2014/main" id="{E18BCCE7-3104-4A19-B965-9D6E62E515E5}"/>
              </a:ext>
            </a:extLst>
          </p:cNvPr>
          <p:cNvSpPr>
            <a:spLocks noGrp="1" noChangeArrowheads="1"/>
          </p:cNvSpPr>
          <p:nvPr>
            <p:ph type="title"/>
          </p:nvPr>
        </p:nvSpPr>
        <p:spPr>
          <a:xfrm>
            <a:off x="735724" y="476250"/>
            <a:ext cx="9486189" cy="1143000"/>
          </a:xfrm>
          <a:noFill/>
        </p:spPr>
        <p:txBody>
          <a:bodyPr/>
          <a:lstStyle/>
          <a:p>
            <a:pPr eaLnBrk="1" hangingPunct="1"/>
            <a:r>
              <a:rPr lang="en-GB" altLang="cs-CZ" b="1" dirty="0">
                <a:solidFill>
                  <a:srgbClr val="0000DC"/>
                </a:solidFill>
              </a:rPr>
              <a:t>Measurement of membrane potentials</a:t>
            </a:r>
          </a:p>
        </p:txBody>
      </p:sp>
      <p:sp>
        <p:nvSpPr>
          <p:cNvPr id="73732" name="Rectangle 3">
            <a:extLst>
              <a:ext uri="{FF2B5EF4-FFF2-40B4-BE49-F238E27FC236}">
                <a16:creationId xmlns:a16="http://schemas.microsoft.com/office/drawing/2014/main" id="{B4DDFC27-D154-4451-BB24-1E93286386E1}"/>
              </a:ext>
            </a:extLst>
          </p:cNvPr>
          <p:cNvSpPr>
            <a:spLocks noGrp="1" noChangeArrowheads="1"/>
          </p:cNvSpPr>
          <p:nvPr>
            <p:ph type="body" idx="1"/>
          </p:nvPr>
        </p:nvSpPr>
        <p:spPr>
          <a:xfrm>
            <a:off x="1145628" y="1285494"/>
            <a:ext cx="9459310" cy="4637087"/>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sz="2400" dirty="0"/>
              <a:t>Membrane potentials are measured by means of </a:t>
            </a:r>
            <a:r>
              <a:rPr lang="en-GB" altLang="cs-CZ" sz="2400" b="1" dirty="0"/>
              <a:t>glass microelectrodes</a:t>
            </a:r>
            <a:r>
              <a:rPr lang="en-GB" altLang="cs-CZ" sz="2400" dirty="0"/>
              <a:t>, i.e. glass capillaries with very fine narrow tips. The diameter of the opening in the end of the tip must be below 1 </a:t>
            </a:r>
            <a:r>
              <a:rPr lang="en-GB" altLang="cs-CZ" sz="2400" dirty="0">
                <a:latin typeface="Symbol" panose="05050102010706020507" pitchFamily="18" charset="2"/>
              </a:rPr>
              <a:t>m</a:t>
            </a:r>
            <a:r>
              <a:rPr lang="en-GB" altLang="cs-CZ" sz="2400" dirty="0"/>
              <a:t>m to avoid substantial damage to the cell. The inner space of the capillary tip is filled by </a:t>
            </a:r>
            <a:r>
              <a:rPr lang="en-GB" altLang="cs-CZ" sz="2400" dirty="0" err="1"/>
              <a:t>KCl</a:t>
            </a:r>
            <a:r>
              <a:rPr lang="en-GB" altLang="cs-CZ" sz="2400" dirty="0"/>
              <a:t> solution with concentration of 3 mol</a:t>
            </a:r>
            <a:r>
              <a:rPr lang="en-GB" altLang="cs-CZ" sz="2400" dirty="0">
                <a:latin typeface="Calibri" panose="020F0502020204030204" pitchFamily="34" charset="0"/>
                <a:cs typeface="Calibri" panose="020F0502020204030204" pitchFamily="34" charset="0"/>
              </a:rPr>
              <a:t>·</a:t>
            </a:r>
            <a:r>
              <a:rPr lang="en-GB" altLang="cs-CZ" sz="2400" dirty="0"/>
              <a:t>l</a:t>
            </a:r>
            <a:r>
              <a:rPr lang="en-GB" altLang="cs-CZ" sz="2400" baseline="30000" dirty="0"/>
              <a:t>-1</a:t>
            </a:r>
            <a:r>
              <a:rPr lang="en-GB" altLang="cs-CZ" sz="2400" dirty="0"/>
              <a:t>. A silver chloride electrode placed in the extracellular space is used as reference electrode.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Glass microelectrodes are characterised by high internal resistance (about 10 M</a:t>
            </a:r>
            <a:r>
              <a:rPr lang="en-GB" altLang="cs-CZ" sz="2400" dirty="0">
                <a:latin typeface="Symbol" panose="05050102010706020507" pitchFamily="18" charset="2"/>
              </a:rPr>
              <a:t>W</a:t>
            </a:r>
            <a:r>
              <a:rPr lang="en-GB" altLang="cs-CZ" sz="2400" dirty="0"/>
              <a:t>), so we need high quality amplifiers for the measurement to avoid distortion of the voltage to be measured. </a:t>
            </a:r>
          </a:p>
        </p:txBody>
      </p:sp>
    </p:spTree>
    <p:extLst>
      <p:ext uri="{BB962C8B-B14F-4D97-AF65-F5344CB8AC3E}">
        <p14:creationId xmlns:p14="http://schemas.microsoft.com/office/powerpoint/2010/main" val="290987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1EFCA987-66F8-468D-A562-80755FD89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A50681-E0A7-4B3A-9D55-11F8DAB70259}" type="slidenum">
              <a:rPr lang="en-GB" altLang="cs-CZ" sz="1400"/>
              <a:pPr>
                <a:spcBef>
                  <a:spcPct val="0"/>
                </a:spcBef>
                <a:buFontTx/>
                <a:buNone/>
              </a:pPr>
              <a:t>34</a:t>
            </a:fld>
            <a:endParaRPr lang="en-GB" altLang="cs-CZ" sz="1400"/>
          </a:p>
        </p:txBody>
      </p:sp>
      <p:sp>
        <p:nvSpPr>
          <p:cNvPr id="75779" name="Rectangle 2">
            <a:extLst>
              <a:ext uri="{FF2B5EF4-FFF2-40B4-BE49-F238E27FC236}">
                <a16:creationId xmlns:a16="http://schemas.microsoft.com/office/drawing/2014/main" id="{078A77C0-0767-494B-96C8-438BFDA08CB8}"/>
              </a:ext>
            </a:extLst>
          </p:cNvPr>
          <p:cNvSpPr>
            <a:spLocks noGrp="1" noChangeArrowheads="1"/>
          </p:cNvSpPr>
          <p:nvPr>
            <p:ph type="title"/>
          </p:nvPr>
        </p:nvSpPr>
        <p:spPr>
          <a:xfrm>
            <a:off x="567559" y="274639"/>
            <a:ext cx="9921055" cy="1209675"/>
          </a:xfrm>
        </p:spPr>
        <p:txBody>
          <a:bodyPr/>
          <a:lstStyle/>
          <a:p>
            <a:pPr eaLnBrk="1" hangingPunct="1"/>
            <a:r>
              <a:rPr lang="en-US" altLang="cs-CZ" sz="3200" b="1" dirty="0"/>
              <a:t>Experimental setup for measurement of membrane potential by capillary microelectrodes</a:t>
            </a:r>
            <a:endParaRPr lang="cs-CZ" altLang="cs-CZ" sz="3200" b="1" dirty="0"/>
          </a:p>
        </p:txBody>
      </p:sp>
      <p:pic>
        <p:nvPicPr>
          <p:cNvPr id="75780" name="Picture 3">
            <a:extLst>
              <a:ext uri="{FF2B5EF4-FFF2-40B4-BE49-F238E27FC236}">
                <a16:creationId xmlns:a16="http://schemas.microsoft.com/office/drawing/2014/main" id="{2EBA4F40-75B0-425E-9210-82B52866CC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5051" y="1557339"/>
            <a:ext cx="5337175" cy="3481387"/>
          </a:xfrm>
          <a:noFill/>
        </p:spPr>
      </p:pic>
      <p:sp>
        <p:nvSpPr>
          <p:cNvPr id="75781" name="Text Box 4">
            <a:extLst>
              <a:ext uri="{FF2B5EF4-FFF2-40B4-BE49-F238E27FC236}">
                <a16:creationId xmlns:a16="http://schemas.microsoft.com/office/drawing/2014/main" id="{5742F83B-B843-4AFB-8315-6794D087F612}"/>
              </a:ext>
            </a:extLst>
          </p:cNvPr>
          <p:cNvSpPr txBox="1">
            <a:spLocks noChangeArrowheads="1"/>
          </p:cNvSpPr>
          <p:nvPr/>
        </p:nvSpPr>
        <p:spPr bwMode="auto">
          <a:xfrm>
            <a:off x="546539" y="5084764"/>
            <a:ext cx="9724588" cy="13112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dirty="0"/>
              <a:t>When using glass microelectrodes, it is possible to measure also other electrochemical parameters of the cells and membranes</a:t>
            </a:r>
            <a:r>
              <a:rPr lang="cs-CZ" altLang="cs-CZ" sz="2000" dirty="0"/>
              <a:t>, </a:t>
            </a:r>
            <a:r>
              <a:rPr lang="en-US" altLang="cs-CZ" sz="2000" dirty="0"/>
              <a:t>e.g., concentrations of some ions</a:t>
            </a:r>
            <a:r>
              <a:rPr lang="cs-CZ" altLang="cs-CZ" sz="2000" dirty="0"/>
              <a:t>. </a:t>
            </a:r>
            <a:r>
              <a:rPr lang="en-US" altLang="cs-CZ" sz="2000" dirty="0"/>
              <a:t>They can be prepared as ion selective electrodes for </a:t>
            </a:r>
            <a:r>
              <a:rPr lang="cs-CZ" altLang="cs-CZ" sz="2000" dirty="0"/>
              <a:t>Na</a:t>
            </a:r>
            <a:r>
              <a:rPr lang="cs-CZ" altLang="cs-CZ" sz="2000" baseline="30000" dirty="0"/>
              <a:t>+</a:t>
            </a:r>
            <a:r>
              <a:rPr lang="cs-CZ" altLang="cs-CZ" sz="2000" dirty="0"/>
              <a:t>, K</a:t>
            </a:r>
            <a:r>
              <a:rPr lang="cs-CZ" altLang="cs-CZ" sz="2000" baseline="30000" dirty="0"/>
              <a:t>+</a:t>
            </a:r>
            <a:r>
              <a:rPr lang="cs-CZ" altLang="cs-CZ" sz="2000" dirty="0"/>
              <a:t>, Ca</a:t>
            </a:r>
            <a:r>
              <a:rPr lang="cs-CZ" altLang="cs-CZ" sz="2000" baseline="30000" dirty="0"/>
              <a:t>2+</a:t>
            </a:r>
            <a:r>
              <a:rPr lang="cs-CZ" altLang="cs-CZ" sz="2000" dirty="0"/>
              <a:t>, H</a:t>
            </a:r>
            <a:r>
              <a:rPr lang="cs-CZ" altLang="cs-CZ" sz="2000" baseline="30000" dirty="0"/>
              <a:t>+</a:t>
            </a:r>
            <a:r>
              <a:rPr lang="cs-CZ" altLang="cs-CZ" sz="2000" dirty="0"/>
              <a:t> </a:t>
            </a:r>
            <a:r>
              <a:rPr lang="en-US" altLang="cs-CZ" sz="2000" dirty="0" err="1"/>
              <a:t>etc</a:t>
            </a:r>
            <a:r>
              <a:rPr lang="cs-CZ" altLang="cs-CZ" sz="2000" dirty="0"/>
              <a:t>.</a:t>
            </a:r>
          </a:p>
        </p:txBody>
      </p:sp>
      <p:sp>
        <p:nvSpPr>
          <p:cNvPr id="75782" name="Text Box 5">
            <a:extLst>
              <a:ext uri="{FF2B5EF4-FFF2-40B4-BE49-F238E27FC236}">
                <a16:creationId xmlns:a16="http://schemas.microsoft.com/office/drawing/2014/main" id="{D0D3CCE4-55DD-4723-BD11-697B7470D3D0}"/>
              </a:ext>
            </a:extLst>
          </p:cNvPr>
          <p:cNvSpPr txBox="1">
            <a:spLocks noChangeArrowheads="1"/>
          </p:cNvSpPr>
          <p:nvPr/>
        </p:nvSpPr>
        <p:spPr bwMode="auto">
          <a:xfrm>
            <a:off x="5375276" y="1989138"/>
            <a:ext cx="11525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a:t>amplifier</a:t>
            </a:r>
          </a:p>
        </p:txBody>
      </p:sp>
      <p:sp>
        <p:nvSpPr>
          <p:cNvPr id="75783" name="Text Box 6">
            <a:extLst>
              <a:ext uri="{FF2B5EF4-FFF2-40B4-BE49-F238E27FC236}">
                <a16:creationId xmlns:a16="http://schemas.microsoft.com/office/drawing/2014/main" id="{8346705F-B101-49CA-83A6-96AFA560214C}"/>
              </a:ext>
            </a:extLst>
          </p:cNvPr>
          <p:cNvSpPr txBox="1">
            <a:spLocks noChangeArrowheads="1"/>
          </p:cNvSpPr>
          <p:nvPr/>
        </p:nvSpPr>
        <p:spPr bwMode="auto">
          <a:xfrm>
            <a:off x="7032625" y="2636838"/>
            <a:ext cx="1296988"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a:t>oscilloscope</a:t>
            </a:r>
          </a:p>
        </p:txBody>
      </p:sp>
      <p:sp>
        <p:nvSpPr>
          <p:cNvPr id="75784" name="Text Box 7">
            <a:extLst>
              <a:ext uri="{FF2B5EF4-FFF2-40B4-BE49-F238E27FC236}">
                <a16:creationId xmlns:a16="http://schemas.microsoft.com/office/drawing/2014/main" id="{8B57A227-606C-42B2-BF10-20C01FB37FFD}"/>
              </a:ext>
            </a:extLst>
          </p:cNvPr>
          <p:cNvSpPr txBox="1">
            <a:spLocks noChangeArrowheads="1"/>
          </p:cNvSpPr>
          <p:nvPr/>
        </p:nvSpPr>
        <p:spPr bwMode="auto">
          <a:xfrm>
            <a:off x="5375276" y="4221163"/>
            <a:ext cx="792163" cy="30480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cell</a:t>
            </a:r>
            <a:endParaRPr lang="en-GB" altLang="cs-CZ" sz="1400" b="1"/>
          </a:p>
        </p:txBody>
      </p:sp>
    </p:spTree>
    <p:extLst>
      <p:ext uri="{BB962C8B-B14F-4D97-AF65-F5344CB8AC3E}">
        <p14:creationId xmlns:p14="http://schemas.microsoft.com/office/powerpoint/2010/main" val="2132454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342D3B51-177B-4EE4-A272-8658B21FAD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EF3301-6F5C-4243-AD47-104A73304617}" type="slidenum">
              <a:rPr lang="en-GB" altLang="cs-CZ" sz="1400"/>
              <a:pPr>
                <a:spcBef>
                  <a:spcPct val="0"/>
                </a:spcBef>
                <a:buFontTx/>
                <a:buNone/>
              </a:pPr>
              <a:t>35</a:t>
            </a:fld>
            <a:endParaRPr lang="en-GB" altLang="cs-CZ" sz="1400"/>
          </a:p>
        </p:txBody>
      </p:sp>
      <p:sp>
        <p:nvSpPr>
          <p:cNvPr id="77827" name="Rectangle 2">
            <a:extLst>
              <a:ext uri="{FF2B5EF4-FFF2-40B4-BE49-F238E27FC236}">
                <a16:creationId xmlns:a16="http://schemas.microsoft.com/office/drawing/2014/main" id="{8557DAFB-5062-4E6D-A0EB-232F66883AAF}"/>
              </a:ext>
            </a:extLst>
          </p:cNvPr>
          <p:cNvSpPr>
            <a:spLocks noGrp="1" noChangeArrowheads="1"/>
          </p:cNvSpPr>
          <p:nvPr>
            <p:ph type="title"/>
          </p:nvPr>
        </p:nvSpPr>
        <p:spPr>
          <a:xfrm>
            <a:off x="1774824" y="401054"/>
            <a:ext cx="5708541" cy="607475"/>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b="1" dirty="0">
                <a:solidFill>
                  <a:srgbClr val="0000DC"/>
                </a:solidFill>
              </a:rPr>
              <a:t>Patch-clamp Method</a:t>
            </a:r>
          </a:p>
        </p:txBody>
      </p:sp>
      <p:sp>
        <p:nvSpPr>
          <p:cNvPr id="77828" name="Text Box 3">
            <a:extLst>
              <a:ext uri="{FF2B5EF4-FFF2-40B4-BE49-F238E27FC236}">
                <a16:creationId xmlns:a16="http://schemas.microsoft.com/office/drawing/2014/main" id="{5DDC3432-E69F-4DA7-8908-C1EEE2E5C70E}"/>
              </a:ext>
            </a:extLst>
          </p:cNvPr>
          <p:cNvSpPr txBox="1">
            <a:spLocks noChangeArrowheads="1"/>
          </p:cNvSpPr>
          <p:nvPr/>
        </p:nvSpPr>
        <p:spPr bwMode="auto">
          <a:xfrm>
            <a:off x="325820" y="4797426"/>
            <a:ext cx="10342179" cy="194117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spcBef>
                <a:spcPts val="1125"/>
              </a:spcBef>
              <a:buClr>
                <a:srgbClr val="FFFFFF"/>
              </a:buClr>
              <a:buFontTx/>
              <a:buNone/>
            </a:pPr>
            <a:r>
              <a:rPr lang="en-GB" altLang="cs-CZ" sz="2400" dirty="0"/>
              <a:t>Some ion channels may be closed or opened in advance, the microelectrode filling may even contain ligands capable of interaction with ion channels, and in general any substances that can affect the function of the membrane. This discovery enabled to examine the activity of the individual or small groups of ion channels. </a:t>
            </a:r>
          </a:p>
        </p:txBody>
      </p:sp>
      <p:pic>
        <p:nvPicPr>
          <p:cNvPr id="77829" name="Picture 4" descr="membrane-mesurement">
            <a:extLst>
              <a:ext uri="{FF2B5EF4-FFF2-40B4-BE49-F238E27FC236}">
                <a16:creationId xmlns:a16="http://schemas.microsoft.com/office/drawing/2014/main" id="{542A498F-7402-4A90-83D7-82A36F88CC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341439"/>
            <a:ext cx="4321175" cy="3070225"/>
          </a:xfrm>
        </p:spPr>
      </p:pic>
      <p:sp>
        <p:nvSpPr>
          <p:cNvPr id="77830" name="Rectangle 5">
            <a:extLst>
              <a:ext uri="{FF2B5EF4-FFF2-40B4-BE49-F238E27FC236}">
                <a16:creationId xmlns:a16="http://schemas.microsoft.com/office/drawing/2014/main" id="{C374BCD6-CE39-4571-8F8A-9D0FB50BCC31}"/>
              </a:ext>
            </a:extLst>
          </p:cNvPr>
          <p:cNvSpPr>
            <a:spLocks noChangeArrowheads="1"/>
          </p:cNvSpPr>
          <p:nvPr/>
        </p:nvSpPr>
        <p:spPr bwMode="auto">
          <a:xfrm>
            <a:off x="6240464" y="1341438"/>
            <a:ext cx="4774377" cy="3170099"/>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A blunt glass microelectrode clings to the surface of the cell or an isolated part of the biological or artificial membrane. The opening at the end of the microelectrode is completely sealed by the membrane “patch” and the measured electric voltages or currents thus relate to only a small part of the membrane, in which a small number of ion channels are found.</a:t>
            </a:r>
          </a:p>
        </p:txBody>
      </p:sp>
    </p:spTree>
    <p:extLst>
      <p:ext uri="{BB962C8B-B14F-4D97-AF65-F5344CB8AC3E}">
        <p14:creationId xmlns:p14="http://schemas.microsoft.com/office/powerpoint/2010/main" val="1854562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3F543D65-7C84-4B75-9748-7FF164A75C80}"/>
              </a:ext>
            </a:extLst>
          </p:cNvPr>
          <p:cNvSpPr>
            <a:spLocks noGrp="1" noChangeArrowheads="1"/>
          </p:cNvSpPr>
          <p:nvPr>
            <p:ph type="ctrTitle"/>
          </p:nvPr>
        </p:nvSpPr>
        <p:spPr>
          <a:xfrm>
            <a:off x="2231916" y="1645910"/>
            <a:ext cx="8135938" cy="4968875"/>
          </a:xfrm>
        </p:spPr>
        <p:txBody>
          <a:bodyPr/>
          <a:lstStyle/>
          <a:p>
            <a:pPr eaLnBrk="1" hangingPunct="1">
              <a:lnSpc>
                <a:spcPct val="110000"/>
              </a:lnSpc>
            </a:pPr>
            <a:r>
              <a:rPr lang="en-GB" altLang="cs-CZ" sz="2000" dirty="0">
                <a:latin typeface="Courier New" panose="02070309020205020404" pitchFamily="49" charset="0"/>
              </a:rPr>
              <a:t>Author: </a:t>
            </a:r>
            <a:br>
              <a:rPr lang="en-GB" altLang="cs-CZ" sz="2000" dirty="0">
                <a:latin typeface="Courier New" panose="02070309020205020404" pitchFamily="49" charset="0"/>
              </a:rPr>
            </a:br>
            <a:r>
              <a:rPr lang="en-GB" altLang="cs-CZ" sz="2000" b="1" dirty="0">
                <a:latin typeface="Courier New" panose="02070309020205020404" pitchFamily="49" charset="0"/>
              </a:rPr>
              <a:t>Vojtěch Mornstein</a:t>
            </a:r>
            <a:br>
              <a:rPr lang="en-GB" altLang="cs-CZ" sz="2000" dirty="0">
                <a:latin typeface="Courier New" panose="02070309020205020404" pitchFamily="49" charset="0"/>
              </a:rPr>
            </a:br>
            <a:br>
              <a:rPr lang="en-GB" altLang="cs-CZ" sz="2000" dirty="0">
                <a:latin typeface="Courier New" panose="02070309020205020404" pitchFamily="49" charset="0"/>
              </a:rPr>
            </a:br>
            <a:r>
              <a:rPr lang="en-GB" altLang="cs-CZ" sz="2000" dirty="0">
                <a:latin typeface="Courier New" panose="02070309020205020404" pitchFamily="49" charset="0"/>
              </a:rPr>
              <a:t>Content collaboration and language revision: </a:t>
            </a:r>
            <a:br>
              <a:rPr lang="en-GB" altLang="cs-CZ" sz="2000" dirty="0">
                <a:latin typeface="Courier New" panose="02070309020205020404" pitchFamily="49" charset="0"/>
              </a:rPr>
            </a:br>
            <a:r>
              <a:rPr lang="en-GB" altLang="cs-CZ" sz="2000" b="1" dirty="0">
                <a:latin typeface="Courier New" panose="02070309020205020404" pitchFamily="49" charset="0"/>
              </a:rPr>
              <a:t>Viktor </a:t>
            </a:r>
            <a:r>
              <a:rPr lang="en-GB" altLang="cs-CZ" sz="2000" b="1" dirty="0" err="1">
                <a:latin typeface="Courier New" panose="02070309020205020404" pitchFamily="49" charset="0"/>
              </a:rPr>
              <a:t>Brabec</a:t>
            </a:r>
            <a:r>
              <a:rPr lang="en-GB" altLang="cs-CZ" sz="2000" b="1" dirty="0">
                <a:latin typeface="Courier New" panose="02070309020205020404" pitchFamily="49" charset="0"/>
              </a:rPr>
              <a:t>, Carmel J. Caruana</a:t>
            </a:r>
            <a:br>
              <a:rPr lang="en-GB" altLang="cs-CZ" sz="2000" dirty="0">
                <a:latin typeface="Courier New" panose="02070309020205020404" pitchFamily="49" charset="0"/>
              </a:rPr>
            </a:br>
            <a:br>
              <a:rPr lang="en-GB" altLang="cs-CZ" sz="2000" dirty="0">
                <a:latin typeface="Courier New" panose="02070309020205020404" pitchFamily="49" charset="0"/>
              </a:rPr>
            </a:br>
            <a:r>
              <a:rPr lang="en-GB" altLang="cs-CZ" sz="2000" dirty="0">
                <a:latin typeface="Courier New" panose="02070309020205020404" pitchFamily="49" charset="0"/>
              </a:rPr>
              <a:t>Presentation design: </a:t>
            </a:r>
            <a:br>
              <a:rPr lang="en-GB" altLang="cs-CZ" sz="2000" dirty="0">
                <a:latin typeface="Courier New" panose="02070309020205020404" pitchFamily="49" charset="0"/>
              </a:rPr>
            </a:br>
            <a:r>
              <a:rPr lang="en-GB" altLang="cs-CZ" sz="2000" b="1" dirty="0">
                <a:latin typeface="Courier New" panose="02070309020205020404" pitchFamily="49" charset="0"/>
              </a:rPr>
              <a:t>Lucie Mornsteinová</a:t>
            </a:r>
            <a:br>
              <a:rPr lang="en-GB" altLang="cs-CZ" sz="2000" dirty="0">
                <a:latin typeface="Courier New" panose="02070309020205020404" pitchFamily="49" charset="0"/>
              </a:rPr>
            </a:br>
            <a:br>
              <a:rPr lang="en-GB" altLang="cs-CZ" sz="2000" dirty="0">
                <a:latin typeface="Courier New" panose="02070309020205020404" pitchFamily="49" charset="0"/>
              </a:rPr>
            </a:br>
            <a:r>
              <a:rPr lang="en-GB" altLang="cs-CZ" sz="2000" dirty="0">
                <a:latin typeface="Courier New" panose="02070309020205020404" pitchFamily="49" charset="0"/>
              </a:rPr>
              <a:t>Last revision: </a:t>
            </a:r>
            <a:r>
              <a:rPr lang="cs-CZ" altLang="cs-CZ" sz="2000" dirty="0" err="1">
                <a:latin typeface="Courier New" panose="02070309020205020404" pitchFamily="49" charset="0"/>
              </a:rPr>
              <a:t>September</a:t>
            </a:r>
            <a:r>
              <a:rPr lang="en-GB" altLang="cs-CZ" sz="2000" dirty="0">
                <a:latin typeface="Courier New" panose="02070309020205020404" pitchFamily="49" charset="0"/>
              </a:rPr>
              <a:t> 20</a:t>
            </a:r>
            <a:r>
              <a:rPr lang="cs-CZ" altLang="cs-CZ" sz="2000" dirty="0">
                <a:latin typeface="Courier New" panose="02070309020205020404" pitchFamily="49" charset="0"/>
              </a:rPr>
              <a:t>24</a:t>
            </a:r>
            <a:endParaRPr lang="en-GB" altLang="cs-CZ" sz="2000" dirty="0">
              <a:latin typeface="Courier New" panose="02070309020205020404" pitchFamily="49" charset="0"/>
            </a:endParaRPr>
          </a:p>
        </p:txBody>
      </p:sp>
    </p:spTree>
    <p:extLst>
      <p:ext uri="{BB962C8B-B14F-4D97-AF65-F5344CB8AC3E}">
        <p14:creationId xmlns:p14="http://schemas.microsoft.com/office/powerpoint/2010/main" val="200741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3234"/>
                                        </p:tgtEl>
                                        <p:attrNameLst>
                                          <p:attrName>style.visibility</p:attrName>
                                        </p:attrNameLst>
                                      </p:cBhvr>
                                      <p:to>
                                        <p:strVal val="visible"/>
                                      </p:to>
                                    </p:set>
                                    <p:anim calcmode="lin" valueType="num">
                                      <p:cBhvr>
                                        <p:cTn id="7" dur="1000" fill="hold"/>
                                        <p:tgtEl>
                                          <p:spTgt spid="22323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23234"/>
                                        </p:tgtEl>
                                        <p:attrNameLst>
                                          <p:attrName>ppt_y</p:attrName>
                                        </p:attrNameLst>
                                      </p:cBhvr>
                                      <p:tavLst>
                                        <p:tav tm="0">
                                          <p:val>
                                            <p:strVal val="#ppt_y"/>
                                          </p:val>
                                        </p:tav>
                                        <p:tav tm="100000">
                                          <p:val>
                                            <p:strVal val="#ppt_y"/>
                                          </p:val>
                                        </p:tav>
                                      </p:tavLst>
                                    </p:anim>
                                    <p:anim calcmode="lin" valueType="num">
                                      <p:cBhvr>
                                        <p:cTn id="9" dur="1000" fill="hold"/>
                                        <p:tgtEl>
                                          <p:spTgt spid="22323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232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23234"/>
                                        </p:tgtEl>
                                      </p:cBhvr>
                                    </p:animEffect>
                                  </p:childTnLst>
                                </p:cTn>
                              </p:par>
                            </p:childTnLst>
                          </p:cTn>
                        </p:par>
                        <p:par>
                          <p:cTn id="12" fill="hold" nodeType="afterGroup">
                            <p:stCondLst>
                              <p:cond delay="16200"/>
                            </p:stCondLst>
                            <p:childTnLst>
                              <p:par>
                                <p:cTn id="13" presetID="34" presetClass="emph" presetSubtype="0" fill="hold" grpId="1" nodeType="afterEffect">
                                  <p:stCondLst>
                                    <p:cond delay="0"/>
                                  </p:stCondLst>
                                  <p:iterate type="lt">
                                    <p:tmPct val="10000"/>
                                  </p:iterate>
                                  <p:childTnLst>
                                    <p:animMotion origin="layout" path="M 0.00399 0.00371 L 0.00399 -0.06837 " pathEditMode="relative" rAng="0" ptsTypes="AA">
                                      <p:cBhvr>
                                        <p:cTn id="14" dur="250" accel="50000" decel="50000" autoRev="1" fill="hold">
                                          <p:stCondLst>
                                            <p:cond delay="0"/>
                                          </p:stCondLst>
                                        </p:cTn>
                                        <p:tgtEl>
                                          <p:spTgt spid="223234"/>
                                        </p:tgtEl>
                                        <p:attrNameLst>
                                          <p:attrName>ppt_x</p:attrName>
                                          <p:attrName>ppt_y</p:attrName>
                                        </p:attrNameLst>
                                      </p:cBhvr>
                                      <p:rCtr x="0" y="-3615"/>
                                    </p:animMotion>
                                    <p:animRot by="1500000">
                                      <p:cBhvr>
                                        <p:cTn id="15" dur="125" fill="hold">
                                          <p:stCondLst>
                                            <p:cond delay="0"/>
                                          </p:stCondLst>
                                        </p:cTn>
                                        <p:tgtEl>
                                          <p:spTgt spid="223234"/>
                                        </p:tgtEl>
                                        <p:attrNameLst>
                                          <p:attrName>r</p:attrName>
                                        </p:attrNameLst>
                                      </p:cBhvr>
                                    </p:animRot>
                                    <p:animRot by="-1500000">
                                      <p:cBhvr>
                                        <p:cTn id="16" dur="125" fill="hold">
                                          <p:stCondLst>
                                            <p:cond delay="125"/>
                                          </p:stCondLst>
                                        </p:cTn>
                                        <p:tgtEl>
                                          <p:spTgt spid="223234"/>
                                        </p:tgtEl>
                                        <p:attrNameLst>
                                          <p:attrName>r</p:attrName>
                                        </p:attrNameLst>
                                      </p:cBhvr>
                                    </p:animRot>
                                    <p:animRot by="-1500000">
                                      <p:cBhvr>
                                        <p:cTn id="17" dur="125" fill="hold">
                                          <p:stCondLst>
                                            <p:cond delay="250"/>
                                          </p:stCondLst>
                                        </p:cTn>
                                        <p:tgtEl>
                                          <p:spTgt spid="223234"/>
                                        </p:tgtEl>
                                        <p:attrNameLst>
                                          <p:attrName>r</p:attrName>
                                        </p:attrNameLst>
                                      </p:cBhvr>
                                    </p:animRot>
                                    <p:animRot by="1500000">
                                      <p:cBhvr>
                                        <p:cTn id="18" dur="125" fill="hold">
                                          <p:stCondLst>
                                            <p:cond delay="375"/>
                                          </p:stCondLst>
                                        </p:cTn>
                                        <p:tgtEl>
                                          <p:spTgt spid="223234"/>
                                        </p:tgtEl>
                                        <p:attrNameLst>
                                          <p:attrName>r</p:attrName>
                                        </p:attrNameLst>
                                      </p:cBhvr>
                                    </p:animRot>
                                  </p:childTnLst>
                                </p:cTn>
                              </p:par>
                              <p:par>
                                <p:cTn id="19" presetID="20" presetClass="emph" presetSubtype="0" fill="hold" grpId="2" nodeType="withEffect">
                                  <p:stCondLst>
                                    <p:cond delay="0"/>
                                  </p:stCondLst>
                                  <p:iterate type="lt">
                                    <p:tmPct val="10000"/>
                                  </p:iterate>
                                  <p:childTnLst>
                                    <p:set>
                                      <p:cBhvr override="childStyle">
                                        <p:cTn id="20" dur="250" autoRev="1" fill="hold"/>
                                        <p:tgtEl>
                                          <p:spTgt spid="223234"/>
                                        </p:tgtEl>
                                        <p:attrNameLst>
                                          <p:attrName>style.color</p:attrName>
                                        </p:attrNameLst>
                                      </p:cBhvr>
                                      <p:to>
                                        <p:clrVal>
                                          <a:srgbClr val="9D9DDF"/>
                                        </p:clrVal>
                                      </p:to>
                                    </p:set>
                                    <p:set>
                                      <p:cBhvr>
                                        <p:cTn id="21" dur="250" autoRev="1" fill="hold"/>
                                        <p:tgtEl>
                                          <p:spTgt spid="223234"/>
                                        </p:tgtEl>
                                        <p:attrNameLst>
                                          <p:attrName>fillcolor</p:attrName>
                                        </p:attrNameLst>
                                      </p:cBhvr>
                                      <p:to>
                                        <p:clrVal>
                                          <a:srgbClr val="9D9DDF"/>
                                        </p:clrVal>
                                      </p:to>
                                    </p:set>
                                    <p:set>
                                      <p:cBhvr>
                                        <p:cTn id="22" dur="250" autoRev="1" fill="hold"/>
                                        <p:tgtEl>
                                          <p:spTgt spid="223234"/>
                                        </p:tgtEl>
                                        <p:attrNameLst>
                                          <p:attrName>fill.type</p:attrName>
                                        </p:attrNameLst>
                                      </p:cBhvr>
                                      <p:to>
                                        <p:strVal val="solid"/>
                                      </p:to>
                                    </p:set>
                                  </p:childTnLst>
                                </p:cTn>
                              </p:par>
                            </p:childTnLst>
                          </p:cTn>
                        </p:par>
                        <p:par>
                          <p:cTn id="23" fill="hold" nodeType="afterGroup">
                            <p:stCondLst>
                              <p:cond delay="24300"/>
                            </p:stCondLst>
                            <p:childTnLst>
                              <p:par>
                                <p:cTn id="24" presetID="50" presetClass="exit" presetSubtype="0" accel="100000" fill="hold" grpId="3" nodeType="afterEffect">
                                  <p:stCondLst>
                                    <p:cond delay="500"/>
                                  </p:stCondLst>
                                  <p:iterate type="lt">
                                    <p:tmPct val="0"/>
                                  </p:iterate>
                                  <p:childTnLst>
                                    <p:anim calcmode="lin" valueType="num">
                                      <p:cBhvr>
                                        <p:cTn id="25" dur="1000"/>
                                        <p:tgtEl>
                                          <p:spTgt spid="223234"/>
                                        </p:tgtEl>
                                        <p:attrNameLst>
                                          <p:attrName>ppt_w</p:attrName>
                                        </p:attrNameLst>
                                      </p:cBhvr>
                                      <p:tavLst>
                                        <p:tav tm="0">
                                          <p:val>
                                            <p:strVal val="ppt_w"/>
                                          </p:val>
                                        </p:tav>
                                        <p:tav tm="100000">
                                          <p:val>
                                            <p:strVal val="ppt_w+.3"/>
                                          </p:val>
                                        </p:tav>
                                      </p:tavLst>
                                    </p:anim>
                                    <p:anim calcmode="lin" valueType="num">
                                      <p:cBhvr>
                                        <p:cTn id="26" dur="1000"/>
                                        <p:tgtEl>
                                          <p:spTgt spid="223234"/>
                                        </p:tgtEl>
                                        <p:attrNameLst>
                                          <p:attrName>ppt_h</p:attrName>
                                        </p:attrNameLst>
                                      </p:cBhvr>
                                      <p:tavLst>
                                        <p:tav tm="0">
                                          <p:val>
                                            <p:strVal val="ppt_h"/>
                                          </p:val>
                                        </p:tav>
                                        <p:tav tm="100000">
                                          <p:val>
                                            <p:strVal val="ppt_h"/>
                                          </p:val>
                                        </p:tav>
                                      </p:tavLst>
                                    </p:anim>
                                    <p:animEffect transition="out" filter="fade">
                                      <p:cBhvr>
                                        <p:cTn id="27" dur="1000"/>
                                        <p:tgtEl>
                                          <p:spTgt spid="223234"/>
                                        </p:tgtEl>
                                      </p:cBhvr>
                                    </p:animEffect>
                                    <p:set>
                                      <p:cBhvr>
                                        <p:cTn id="28" dur="1" fill="hold">
                                          <p:stCondLst>
                                            <p:cond delay="999"/>
                                          </p:stCondLst>
                                        </p:cTn>
                                        <p:tgtEl>
                                          <p:spTgt spid="223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4" grpId="1"/>
      <p:bldP spid="223234" grpId="2"/>
      <p:bldP spid="223234"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8C3E23D3-8A96-450F-A0D7-678975619C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FDDF66-3A9E-411D-95F1-DA9ED972C802}" type="slidenum">
              <a:rPr lang="en-GB" altLang="cs-CZ" sz="1400"/>
              <a:pPr>
                <a:spcBef>
                  <a:spcPct val="0"/>
                </a:spcBef>
                <a:buFontTx/>
                <a:buNone/>
              </a:pPr>
              <a:t>4</a:t>
            </a:fld>
            <a:endParaRPr lang="en-GB" altLang="cs-CZ" sz="1400"/>
          </a:p>
        </p:txBody>
      </p:sp>
      <p:sp>
        <p:nvSpPr>
          <p:cNvPr id="12291" name="Rectangle 2">
            <a:extLst>
              <a:ext uri="{FF2B5EF4-FFF2-40B4-BE49-F238E27FC236}">
                <a16:creationId xmlns:a16="http://schemas.microsoft.com/office/drawing/2014/main" id="{95262D3B-87B6-443A-9840-24564B74E937}"/>
              </a:ext>
            </a:extLst>
          </p:cNvPr>
          <p:cNvSpPr>
            <a:spLocks noGrp="1" noChangeArrowheads="1"/>
          </p:cNvSpPr>
          <p:nvPr>
            <p:ph type="title"/>
          </p:nvPr>
        </p:nvSpPr>
        <p:spPr>
          <a:xfrm>
            <a:off x="1534510" y="549277"/>
            <a:ext cx="9722069" cy="617372"/>
          </a:xfrm>
          <a:noFill/>
        </p:spPr>
        <p:txBody>
          <a:bodyPr/>
          <a:lstStyle/>
          <a:p>
            <a:pPr eaLnBrk="1" hangingPunct="1"/>
            <a:r>
              <a:rPr lang="en-GB" altLang="cs-CZ" b="1" dirty="0">
                <a:solidFill>
                  <a:schemeClr val="tx1"/>
                </a:solidFill>
              </a:rPr>
              <a:t>Biophysics </a:t>
            </a:r>
            <a:r>
              <a:rPr lang="cs-CZ" altLang="cs-CZ" b="1" dirty="0">
                <a:solidFill>
                  <a:schemeClr val="tx1"/>
                </a:solidFill>
              </a:rPr>
              <a:t>and </a:t>
            </a:r>
            <a:r>
              <a:rPr lang="en-GB" altLang="cs-CZ" b="1" dirty="0">
                <a:solidFill>
                  <a:schemeClr val="tx1"/>
                </a:solidFill>
              </a:rPr>
              <a:t>Biomolecular Research</a:t>
            </a:r>
          </a:p>
        </p:txBody>
      </p:sp>
      <p:sp>
        <p:nvSpPr>
          <p:cNvPr id="12292" name="Rectangle 3">
            <a:extLst>
              <a:ext uri="{FF2B5EF4-FFF2-40B4-BE49-F238E27FC236}">
                <a16:creationId xmlns:a16="http://schemas.microsoft.com/office/drawing/2014/main" id="{75F12E72-E2D9-4A15-9013-9818E6B4D1F8}"/>
              </a:ext>
            </a:extLst>
          </p:cNvPr>
          <p:cNvSpPr>
            <a:spLocks noGrp="1" noChangeArrowheads="1"/>
          </p:cNvSpPr>
          <p:nvPr>
            <p:ph type="body" idx="1"/>
          </p:nvPr>
        </p:nvSpPr>
        <p:spPr>
          <a:xfrm>
            <a:off x="1471448" y="1392730"/>
            <a:ext cx="9038897" cy="4565650"/>
          </a:xfrm>
          <a:solidFill>
            <a:schemeClr val="bg1">
              <a:alpha val="70195"/>
            </a:schemeClr>
          </a:solidFill>
        </p:spPr>
        <p:txBody>
          <a:bodyPr/>
          <a:lstStyle/>
          <a:p>
            <a:pPr eaLnBrk="1" hangingPunct="1">
              <a:lnSpc>
                <a:spcPct val="100000"/>
              </a:lnSpc>
              <a:buFontTx/>
              <a:buNone/>
            </a:pPr>
            <a:r>
              <a:rPr lang="cs-CZ" altLang="cs-CZ" sz="2400" dirty="0"/>
              <a:t>	</a:t>
            </a:r>
            <a:r>
              <a:rPr lang="en-GB" altLang="cs-CZ" sz="2400" dirty="0"/>
              <a:t>This research is mainly oriented to structural studies which allow understanding of e.g.:</a:t>
            </a:r>
          </a:p>
          <a:p>
            <a:pPr eaLnBrk="1" hangingPunct="1">
              <a:lnSpc>
                <a:spcPct val="100000"/>
              </a:lnSpc>
              <a:buFontTx/>
              <a:buNone/>
            </a:pPr>
            <a:endParaRPr lang="en-GB" altLang="cs-CZ" sz="2400" dirty="0"/>
          </a:p>
          <a:p>
            <a:pPr lvl="1" eaLnBrk="1" hangingPunct="1">
              <a:buFont typeface="Wingdings" panose="05000000000000000000" pitchFamily="2" charset="2"/>
              <a:buChar char="Ø"/>
            </a:pPr>
            <a:r>
              <a:rPr lang="en-GB" altLang="cs-CZ" sz="2400" dirty="0"/>
              <a:t>Specificity of enzymatic and immunologic reactions</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Effects of some pharmaceuticals (cytostatic drugs) at the molecular level. </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Mechanisms of passive and active transport processes</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Cellular motion</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a:t>
            </a:r>
          </a:p>
        </p:txBody>
      </p:sp>
    </p:spTree>
    <p:extLst>
      <p:ext uri="{BB962C8B-B14F-4D97-AF65-F5344CB8AC3E}">
        <p14:creationId xmlns:p14="http://schemas.microsoft.com/office/powerpoint/2010/main" val="231336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BF1D3600-3C69-464F-926B-3335725B4E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818A71-1BC0-4B3A-AF1A-10AD82D5F995}" type="slidenum">
              <a:rPr lang="en-GB" altLang="cs-CZ" sz="1400"/>
              <a:pPr>
                <a:spcBef>
                  <a:spcPct val="0"/>
                </a:spcBef>
                <a:buFontTx/>
                <a:buNone/>
              </a:pPr>
              <a:t>5</a:t>
            </a:fld>
            <a:endParaRPr lang="en-GB" altLang="cs-CZ" sz="1400"/>
          </a:p>
        </p:txBody>
      </p:sp>
      <p:sp>
        <p:nvSpPr>
          <p:cNvPr id="14339" name="Rectangle 3">
            <a:extLst>
              <a:ext uri="{FF2B5EF4-FFF2-40B4-BE49-F238E27FC236}">
                <a16:creationId xmlns:a16="http://schemas.microsoft.com/office/drawing/2014/main" id="{40BEDC11-E6D4-4802-88B1-0410D7013C81}"/>
              </a:ext>
            </a:extLst>
          </p:cNvPr>
          <p:cNvSpPr>
            <a:spLocks noGrp="1" noChangeArrowheads="1"/>
          </p:cNvSpPr>
          <p:nvPr>
            <p:ph type="body" idx="1"/>
          </p:nvPr>
        </p:nvSpPr>
        <p:spPr>
          <a:xfrm>
            <a:off x="1981200" y="1600200"/>
            <a:ext cx="8229600" cy="1684338"/>
          </a:xfrm>
          <a:noFill/>
        </p:spPr>
        <p:txBody>
          <a:bodyPr/>
          <a:lstStyle/>
          <a:p>
            <a:pPr marL="1588" indent="14288" algn="ctr" eaLnBrk="1" hangingPunct="1">
              <a:buFontTx/>
              <a:buNone/>
            </a:pPr>
            <a:r>
              <a:rPr lang="en-GB" altLang="cs-CZ" b="1" dirty="0">
                <a:solidFill>
                  <a:srgbClr val="0000DC"/>
                </a:solidFill>
              </a:rPr>
              <a:t>Devices based on the interactions of electromagnetic radiation with the macromolecules </a:t>
            </a:r>
          </a:p>
        </p:txBody>
      </p:sp>
    </p:spTree>
    <p:extLst>
      <p:ext uri="{BB962C8B-B14F-4D97-AF65-F5344CB8AC3E}">
        <p14:creationId xmlns:p14="http://schemas.microsoft.com/office/powerpoint/2010/main" val="393234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a:extLst>
              <a:ext uri="{FF2B5EF4-FFF2-40B4-BE49-F238E27FC236}">
                <a16:creationId xmlns:a16="http://schemas.microsoft.com/office/drawing/2014/main" id="{419F1D3E-8F03-4670-8174-8D95BF72D6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8AD018-8648-480C-8890-F9DB5158A1B8}" type="slidenum">
              <a:rPr lang="en-GB" altLang="cs-CZ" sz="1400"/>
              <a:pPr>
                <a:spcBef>
                  <a:spcPct val="0"/>
                </a:spcBef>
                <a:buFontTx/>
                <a:buNone/>
              </a:pPr>
              <a:t>6</a:t>
            </a:fld>
            <a:endParaRPr lang="en-GB" altLang="cs-CZ" sz="1400"/>
          </a:p>
        </p:txBody>
      </p:sp>
      <p:sp>
        <p:nvSpPr>
          <p:cNvPr id="16387" name="Rectangle 2">
            <a:extLst>
              <a:ext uri="{FF2B5EF4-FFF2-40B4-BE49-F238E27FC236}">
                <a16:creationId xmlns:a16="http://schemas.microsoft.com/office/drawing/2014/main" id="{6D664614-FE0A-4675-8ED4-17FB3B7E4827}"/>
              </a:ext>
            </a:extLst>
          </p:cNvPr>
          <p:cNvSpPr>
            <a:spLocks noGrp="1" noChangeArrowheads="1"/>
          </p:cNvSpPr>
          <p:nvPr>
            <p:ph type="title"/>
          </p:nvPr>
        </p:nvSpPr>
        <p:spPr>
          <a:xfrm>
            <a:off x="1981200" y="274639"/>
            <a:ext cx="8229600" cy="706437"/>
          </a:xfrm>
          <a:noFill/>
        </p:spPr>
        <p:txBody>
          <a:bodyPr/>
          <a:lstStyle/>
          <a:p>
            <a:pPr eaLnBrk="1" hangingPunct="1"/>
            <a:r>
              <a:rPr lang="en-GB" altLang="cs-CZ" b="1" dirty="0"/>
              <a:t>Types of Spectrophotometers</a:t>
            </a:r>
          </a:p>
        </p:txBody>
      </p:sp>
      <p:sp>
        <p:nvSpPr>
          <p:cNvPr id="16388" name="Rectangle 3">
            <a:extLst>
              <a:ext uri="{FF2B5EF4-FFF2-40B4-BE49-F238E27FC236}">
                <a16:creationId xmlns:a16="http://schemas.microsoft.com/office/drawing/2014/main" id="{B05BCCCA-23C0-4EA3-98D9-5BC3B6AE68DB}"/>
              </a:ext>
            </a:extLst>
          </p:cNvPr>
          <p:cNvSpPr>
            <a:spLocks noGrp="1" noChangeArrowheads="1"/>
          </p:cNvSpPr>
          <p:nvPr>
            <p:ph type="body" idx="1"/>
          </p:nvPr>
        </p:nvSpPr>
        <p:spPr>
          <a:xfrm>
            <a:off x="830317" y="1152252"/>
            <a:ext cx="10531366" cy="5256212"/>
          </a:xfrm>
          <a:solidFill>
            <a:schemeClr val="bg1">
              <a:alpha val="0"/>
            </a:schemeClr>
          </a:solidFill>
        </p:spPr>
        <p:txBody>
          <a:bodyPr/>
          <a:lstStyle/>
          <a:p>
            <a:pPr eaLnBrk="1" hangingPunct="1">
              <a:lnSpc>
                <a:spcPct val="100000"/>
              </a:lnSpc>
              <a:buFont typeface="Wingdings" panose="05000000000000000000" pitchFamily="2" charset="2"/>
              <a:buChar char="Ø"/>
            </a:pPr>
            <a:r>
              <a:rPr lang="en-GB" altLang="cs-CZ" sz="2400" b="1" dirty="0"/>
              <a:t>Spectrophotometers</a:t>
            </a:r>
            <a:r>
              <a:rPr lang="en-GB" altLang="cs-CZ" sz="2400" dirty="0"/>
              <a:t> are laboratory instruments used to </a:t>
            </a:r>
            <a:r>
              <a:rPr lang="cs-CZ" altLang="cs-CZ" sz="2400" dirty="0"/>
              <a:t>study</a:t>
            </a:r>
            <a:r>
              <a:rPr lang="en-GB" altLang="cs-CZ" sz="2400" dirty="0"/>
              <a:t> substances absorbing or emitting infrared, visible and ultraviolet light, including studies of their chemical structure. </a:t>
            </a:r>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400" b="1" dirty="0"/>
              <a:t>Absorption spectrophotometers:</a:t>
            </a:r>
            <a:r>
              <a:rPr lang="en-GB" altLang="cs-CZ" sz="2400" dirty="0"/>
              <a:t> based on the spectral dependence of light absorption.</a:t>
            </a:r>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400" b="1" dirty="0"/>
              <a:t>Emission spectrophotometers:</a:t>
            </a:r>
            <a:r>
              <a:rPr lang="en-GB" altLang="cs-CZ" sz="2400" dirty="0"/>
              <a:t> The light source is the analysed substance itself, which is injected or sprayed into a colourless flame. The light emitted passes through an optical prism or grating so that the whole emission spectrum can be obtained. The frequencies present in the spectrum enable to identify e.g. present ions.</a:t>
            </a:r>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400" b="1" dirty="0" err="1"/>
              <a:t>Spectrofluorimeters</a:t>
            </a:r>
            <a:r>
              <a:rPr lang="en-GB" altLang="cs-CZ" sz="2400" b="1" dirty="0"/>
              <a:t>:</a:t>
            </a:r>
            <a:r>
              <a:rPr lang="en-GB" altLang="cs-CZ" sz="2400" dirty="0"/>
              <a:t> light emission is evoked by light of a wavelength shorter than the wavelength of emitted light.</a:t>
            </a:r>
          </a:p>
        </p:txBody>
      </p:sp>
    </p:spTree>
    <p:extLst>
      <p:ext uri="{BB962C8B-B14F-4D97-AF65-F5344CB8AC3E}">
        <p14:creationId xmlns:p14="http://schemas.microsoft.com/office/powerpoint/2010/main" val="97209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a:extLst>
              <a:ext uri="{FF2B5EF4-FFF2-40B4-BE49-F238E27FC236}">
                <a16:creationId xmlns:a16="http://schemas.microsoft.com/office/drawing/2014/main" id="{9EEB98DB-6254-476D-80AC-BF2B6FB1D4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3AD012-19DD-432D-BB8D-926969DCF7BB}" type="slidenum">
              <a:rPr lang="en-GB" altLang="cs-CZ" sz="1400"/>
              <a:pPr>
                <a:spcBef>
                  <a:spcPct val="0"/>
                </a:spcBef>
                <a:buFontTx/>
                <a:buNone/>
              </a:pPr>
              <a:t>7</a:t>
            </a:fld>
            <a:endParaRPr lang="en-GB" altLang="cs-CZ" sz="1400"/>
          </a:p>
        </p:txBody>
      </p:sp>
      <p:sp>
        <p:nvSpPr>
          <p:cNvPr id="18435" name="Rectangle 2">
            <a:extLst>
              <a:ext uri="{FF2B5EF4-FFF2-40B4-BE49-F238E27FC236}">
                <a16:creationId xmlns:a16="http://schemas.microsoft.com/office/drawing/2014/main" id="{725C07CE-71BD-468B-89A1-3E4205BC0953}"/>
              </a:ext>
            </a:extLst>
          </p:cNvPr>
          <p:cNvSpPr>
            <a:spLocks noGrp="1" noChangeArrowheads="1"/>
          </p:cNvSpPr>
          <p:nvPr>
            <p:ph type="title"/>
          </p:nvPr>
        </p:nvSpPr>
        <p:spPr>
          <a:xfrm>
            <a:off x="1981200" y="274639"/>
            <a:ext cx="8686800" cy="922337"/>
          </a:xfrm>
          <a:noFill/>
        </p:spPr>
        <p:txBody>
          <a:bodyPr/>
          <a:lstStyle/>
          <a:p>
            <a:pPr eaLnBrk="1" hangingPunct="1"/>
            <a:r>
              <a:rPr lang="en-GB" altLang="cs-CZ" b="1" dirty="0"/>
              <a:t>Absorption Spectrophotometers: Lambert-Beer's law</a:t>
            </a:r>
          </a:p>
        </p:txBody>
      </p:sp>
      <p:sp>
        <p:nvSpPr>
          <p:cNvPr id="18436" name="Rectangle 3">
            <a:extLst>
              <a:ext uri="{FF2B5EF4-FFF2-40B4-BE49-F238E27FC236}">
                <a16:creationId xmlns:a16="http://schemas.microsoft.com/office/drawing/2014/main" id="{D1B903AA-7915-43D5-8DAA-326A0DF112D6}"/>
              </a:ext>
            </a:extLst>
          </p:cNvPr>
          <p:cNvSpPr>
            <a:spLocks noGrp="1" noChangeArrowheads="1"/>
          </p:cNvSpPr>
          <p:nvPr>
            <p:ph type="body" idx="1"/>
          </p:nvPr>
        </p:nvSpPr>
        <p:spPr>
          <a:xfrm>
            <a:off x="903889" y="1557339"/>
            <a:ext cx="10216055" cy="4967287"/>
          </a:xfrm>
          <a:solidFill>
            <a:schemeClr val="bg1">
              <a:alpha val="0"/>
            </a:schemeClr>
          </a:solidFill>
        </p:spPr>
        <p:txBody>
          <a:bodyPr/>
          <a:lstStyle/>
          <a:p>
            <a:pPr marL="0" indent="17463" eaLnBrk="1" hangingPunct="1">
              <a:lnSpc>
                <a:spcPct val="100000"/>
              </a:lnSpc>
              <a:buFontTx/>
              <a:buNone/>
            </a:pPr>
            <a:r>
              <a:rPr lang="en-GB" altLang="cs-CZ" sz="2200" b="1" dirty="0"/>
              <a:t>Absorption spectrophotometry </a:t>
            </a:r>
            <a:r>
              <a:rPr lang="en-GB" altLang="cs-CZ" sz="2200" dirty="0"/>
              <a:t>is based on the absorbance of  light after passing through a layer of solution of a light absorbing substance. Its concentration can be found using the </a:t>
            </a:r>
            <a:r>
              <a:rPr lang="en-GB" altLang="cs-CZ" sz="2200" b="1" dirty="0"/>
              <a:t>Lambert-Beer law</a:t>
            </a:r>
            <a:r>
              <a:rPr lang="en-GB" altLang="cs-CZ" sz="2200" dirty="0"/>
              <a:t>:</a:t>
            </a:r>
          </a:p>
          <a:p>
            <a:pPr marL="0" indent="17463" eaLnBrk="1" hangingPunct="1">
              <a:lnSpc>
                <a:spcPct val="100000"/>
              </a:lnSpc>
              <a:buFontTx/>
              <a:buNone/>
            </a:pPr>
            <a:endParaRPr lang="en-GB" altLang="cs-CZ" sz="2200" dirty="0"/>
          </a:p>
          <a:p>
            <a:pPr marL="0" indent="17463" algn="ctr" eaLnBrk="1" hangingPunct="1">
              <a:lnSpc>
                <a:spcPct val="100000"/>
              </a:lnSpc>
              <a:buFontTx/>
              <a:buNone/>
            </a:pPr>
            <a:r>
              <a:rPr lang="en-GB" altLang="cs-CZ" b="1" dirty="0"/>
              <a:t>I = I</a:t>
            </a:r>
            <a:r>
              <a:rPr lang="en-GB" altLang="cs-CZ" b="1" baseline="-25000" dirty="0"/>
              <a:t>0</a:t>
            </a:r>
            <a:r>
              <a:rPr lang="en-GB" altLang="cs-CZ" b="1" dirty="0"/>
              <a:t>.10</a:t>
            </a:r>
            <a:r>
              <a:rPr lang="en-GB" altLang="cs-CZ" b="1" baseline="30000" dirty="0"/>
              <a:t>-</a:t>
            </a:r>
            <a:r>
              <a:rPr lang="en-GB" altLang="cs-CZ" sz="3600" b="1" baseline="30000" dirty="0">
                <a:latin typeface="Symbol" panose="05050102010706020507" pitchFamily="18" charset="2"/>
              </a:rPr>
              <a:t>e</a:t>
            </a:r>
            <a:r>
              <a:rPr lang="en-GB" altLang="cs-CZ" sz="3600" b="1" baseline="30000" dirty="0">
                <a:latin typeface="Calibri" panose="020F0502020204030204" pitchFamily="34" charset="0"/>
                <a:cs typeface="Calibri" panose="020F0502020204030204" pitchFamily="34" charset="0"/>
              </a:rPr>
              <a:t>·</a:t>
            </a:r>
            <a:r>
              <a:rPr lang="en-GB" altLang="cs-CZ" b="1" baseline="40000" dirty="0"/>
              <a:t>c</a:t>
            </a:r>
            <a:r>
              <a:rPr lang="en-GB" altLang="cs-CZ" b="1" baseline="40000" dirty="0">
                <a:latin typeface="Calibri" panose="020F0502020204030204" pitchFamily="34" charset="0"/>
                <a:cs typeface="Calibri" panose="020F0502020204030204" pitchFamily="34" charset="0"/>
              </a:rPr>
              <a:t>·</a:t>
            </a:r>
            <a:r>
              <a:rPr lang="en-GB" altLang="cs-CZ" b="1" baseline="40000" dirty="0"/>
              <a:t>x</a:t>
            </a:r>
            <a:r>
              <a:rPr lang="en-GB" altLang="cs-CZ" sz="1400" baseline="30000" dirty="0"/>
              <a:t>      </a:t>
            </a:r>
          </a:p>
          <a:p>
            <a:pPr marL="0" indent="17463" algn="ctr" eaLnBrk="1" hangingPunct="1">
              <a:lnSpc>
                <a:spcPct val="100000"/>
              </a:lnSpc>
              <a:buFontTx/>
              <a:buNone/>
            </a:pPr>
            <a:endParaRPr lang="en-GB" altLang="cs-CZ" sz="1400" dirty="0"/>
          </a:p>
          <a:p>
            <a:pPr marL="0" indent="17463" eaLnBrk="1" hangingPunct="1">
              <a:lnSpc>
                <a:spcPct val="100000"/>
              </a:lnSpc>
              <a:buFontTx/>
              <a:buNone/>
            </a:pPr>
            <a:r>
              <a:rPr lang="en-GB" altLang="cs-CZ" sz="2200" i="1" dirty="0"/>
              <a:t>c</a:t>
            </a:r>
            <a:r>
              <a:rPr lang="en-GB" altLang="cs-CZ" sz="2200" dirty="0"/>
              <a:t> solute concentration, </a:t>
            </a:r>
            <a:r>
              <a:rPr lang="en-GB" altLang="cs-CZ" sz="2200" i="1" dirty="0"/>
              <a:t>x </a:t>
            </a:r>
            <a:r>
              <a:rPr lang="en-GB" altLang="cs-CZ" sz="2200" dirty="0"/>
              <a:t>thickness of solution</a:t>
            </a:r>
            <a:r>
              <a:rPr lang="en-GB" altLang="cs-CZ" sz="2200" i="1" dirty="0"/>
              <a:t>,  I</a:t>
            </a:r>
            <a:r>
              <a:rPr lang="en-GB" altLang="cs-CZ" sz="2200" i="1" baseline="-25000" dirty="0"/>
              <a:t>0</a:t>
            </a:r>
            <a:r>
              <a:rPr lang="en-GB" altLang="cs-CZ" sz="2200" dirty="0"/>
              <a:t> original light intensity, </a:t>
            </a:r>
            <a:r>
              <a:rPr lang="en-GB" altLang="cs-CZ" sz="2200" i="1" dirty="0"/>
              <a:t>I</a:t>
            </a:r>
            <a:r>
              <a:rPr lang="en-GB" altLang="cs-CZ" sz="2200" dirty="0"/>
              <a:t> is the intensity of light leaving the layer. The constant </a:t>
            </a:r>
            <a:r>
              <a:rPr lang="en-GB" altLang="cs-CZ" sz="2200" dirty="0">
                <a:latin typeface="Symbol" panose="05050102010706020507" pitchFamily="18" charset="2"/>
              </a:rPr>
              <a:t>e</a:t>
            </a:r>
            <a:r>
              <a:rPr lang="en-GB" altLang="cs-CZ" sz="2200" dirty="0"/>
              <a:t> (epsilon, </a:t>
            </a:r>
            <a:r>
              <a:rPr lang="cs-CZ" altLang="cs-CZ" sz="2200" dirty="0" err="1"/>
              <a:t>called</a:t>
            </a:r>
            <a:r>
              <a:rPr lang="cs-CZ" altLang="cs-CZ" sz="2200" dirty="0"/>
              <a:t> </a:t>
            </a:r>
            <a:r>
              <a:rPr lang="en-GB" altLang="cs-CZ" sz="2200" dirty="0"/>
              <a:t>absorption or extinction coefficient) </a:t>
            </a:r>
            <a:r>
              <a:rPr lang="en-GB" altLang="cs-CZ" sz="2200" b="1" dirty="0"/>
              <a:t>depends on the wavelength of light, solute and solvent</a:t>
            </a:r>
            <a:r>
              <a:rPr lang="en-GB" altLang="cs-CZ" sz="2200" dirty="0"/>
              <a:t>. Its values for common chemical compounds can be found in tables. These values are always given for a specified wavelength (usually the absorption maximum). The numerical values of the coefficient depend on how the concentration of the dissolved substance is expressed. When using mol.l</a:t>
            </a:r>
            <a:r>
              <a:rPr lang="en-GB" altLang="cs-CZ" sz="2200" baseline="30000" dirty="0"/>
              <a:t>-1</a:t>
            </a:r>
            <a:r>
              <a:rPr lang="en-GB" altLang="cs-CZ" sz="2200" dirty="0"/>
              <a:t>, we speak of the </a:t>
            </a:r>
            <a:r>
              <a:rPr lang="en-GB" altLang="cs-CZ" sz="2200" b="1" dirty="0"/>
              <a:t>molar absorption coefficient</a:t>
            </a:r>
            <a:r>
              <a:rPr lang="en-GB" altLang="cs-CZ" sz="2200" dirty="0"/>
              <a:t>.</a:t>
            </a:r>
          </a:p>
        </p:txBody>
      </p:sp>
    </p:spTree>
    <p:extLst>
      <p:ext uri="{BB962C8B-B14F-4D97-AF65-F5344CB8AC3E}">
        <p14:creationId xmlns:p14="http://schemas.microsoft.com/office/powerpoint/2010/main" val="287819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42669889-D75E-4B64-BD19-CA0B6FAF85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A38DF7-4591-4CF8-AAB9-4380EEE9A9B5}" type="slidenum">
              <a:rPr lang="en-GB" altLang="cs-CZ" sz="1400"/>
              <a:pPr>
                <a:spcBef>
                  <a:spcPct val="0"/>
                </a:spcBef>
                <a:buFontTx/>
                <a:buNone/>
              </a:pPr>
              <a:t>8</a:t>
            </a:fld>
            <a:endParaRPr lang="en-GB" altLang="cs-CZ" sz="1400"/>
          </a:p>
        </p:txBody>
      </p:sp>
      <p:sp>
        <p:nvSpPr>
          <p:cNvPr id="20483" name="Rectangle 3">
            <a:extLst>
              <a:ext uri="{FF2B5EF4-FFF2-40B4-BE49-F238E27FC236}">
                <a16:creationId xmlns:a16="http://schemas.microsoft.com/office/drawing/2014/main" id="{0E301982-2F53-409E-B20E-B12890DBE560}"/>
              </a:ext>
            </a:extLst>
          </p:cNvPr>
          <p:cNvSpPr>
            <a:spLocks noGrp="1" noChangeArrowheads="1"/>
          </p:cNvSpPr>
          <p:nvPr>
            <p:ph type="body" idx="1"/>
          </p:nvPr>
        </p:nvSpPr>
        <p:spPr>
          <a:xfrm>
            <a:off x="1324303" y="836615"/>
            <a:ext cx="9743090" cy="2158834"/>
          </a:xfrm>
          <a:solidFill>
            <a:schemeClr val="bg1">
              <a:alpha val="70195"/>
            </a:schemeClr>
          </a:solidFill>
        </p:spPr>
        <p:txBody>
          <a:bodyPr/>
          <a:lstStyle/>
          <a:p>
            <a:pPr marL="0" indent="0" eaLnBrk="1" hangingPunct="1">
              <a:lnSpc>
                <a:spcPct val="100000"/>
              </a:lnSpc>
              <a:buFontTx/>
              <a:buNone/>
            </a:pPr>
            <a:r>
              <a:rPr lang="en-GB" altLang="cs-CZ" sz="2400" dirty="0"/>
              <a:t>The ratio of transmitted and incident light intensities is called </a:t>
            </a:r>
            <a:r>
              <a:rPr lang="en-GB" altLang="cs-CZ" sz="2400" b="1" dirty="0"/>
              <a:t>transmittance</a:t>
            </a:r>
            <a:r>
              <a:rPr lang="cs-CZ" altLang="cs-CZ" sz="2400" b="1" dirty="0"/>
              <a:t> </a:t>
            </a:r>
            <a:r>
              <a:rPr lang="cs-CZ" altLang="cs-CZ" sz="2400" b="1" i="1" dirty="0"/>
              <a:t>T</a:t>
            </a:r>
            <a:r>
              <a:rPr lang="en-GB" altLang="cs-CZ" sz="2400" dirty="0"/>
              <a:t>. The log of reciprocal of the transmittance is called the </a:t>
            </a:r>
            <a:r>
              <a:rPr lang="en-GB" altLang="cs-CZ" sz="2400" b="1" dirty="0"/>
              <a:t>absorbance</a:t>
            </a:r>
            <a:r>
              <a:rPr lang="en-GB" altLang="cs-CZ" sz="2400" dirty="0"/>
              <a:t> </a:t>
            </a:r>
            <a:r>
              <a:rPr lang="en-GB" altLang="cs-CZ" sz="2400" i="1" dirty="0"/>
              <a:t>A</a:t>
            </a:r>
            <a:r>
              <a:rPr lang="en-GB" altLang="cs-CZ" sz="2400" dirty="0"/>
              <a:t>.</a:t>
            </a:r>
          </a:p>
          <a:p>
            <a:pPr marL="0" indent="0" eaLnBrk="1" hangingPunct="1">
              <a:lnSpc>
                <a:spcPct val="100000"/>
              </a:lnSpc>
              <a:buFontTx/>
              <a:buNone/>
            </a:pPr>
            <a:r>
              <a:rPr lang="en-GB" altLang="cs-CZ" sz="2400" dirty="0"/>
              <a:t>Thus, the absorbance is directly proportional to the concentration of the solution and thickness of the absorbing solution layer. </a:t>
            </a:r>
            <a:endParaRPr lang="en-GB" altLang="cs-CZ" dirty="0"/>
          </a:p>
        </p:txBody>
      </p:sp>
      <p:graphicFrame>
        <p:nvGraphicFramePr>
          <p:cNvPr id="20484" name="Object 4">
            <a:extLst>
              <a:ext uri="{FF2B5EF4-FFF2-40B4-BE49-F238E27FC236}">
                <a16:creationId xmlns:a16="http://schemas.microsoft.com/office/drawing/2014/main" id="{F7F21CDD-81C2-494F-A436-AE95D2D581BA}"/>
              </a:ext>
            </a:extLst>
          </p:cNvPr>
          <p:cNvGraphicFramePr>
            <a:graphicFrameLocks noChangeAspect="1"/>
          </p:cNvGraphicFramePr>
          <p:nvPr>
            <p:extLst>
              <p:ext uri="{D42A27DB-BD31-4B8C-83A1-F6EECF244321}">
                <p14:modId xmlns:p14="http://schemas.microsoft.com/office/powerpoint/2010/main" val="3518558738"/>
              </p:ext>
            </p:extLst>
          </p:nvPr>
        </p:nvGraphicFramePr>
        <p:xfrm>
          <a:off x="2627586" y="4140808"/>
          <a:ext cx="1595164" cy="1564667"/>
        </p:xfrm>
        <a:graphic>
          <a:graphicData uri="http://schemas.openxmlformats.org/presentationml/2006/ole">
            <mc:AlternateContent xmlns:mc="http://schemas.openxmlformats.org/markup-compatibility/2006">
              <mc:Choice xmlns:v="urn:schemas-microsoft-com:vml" Requires="v">
                <p:oleObj name="Rovnice" r:id="rId3" imgW="457002" imgH="444307" progId="Equation.3">
                  <p:embed/>
                </p:oleObj>
              </mc:Choice>
              <mc:Fallback>
                <p:oleObj name="Rovnice" r:id="rId3" imgW="457002" imgH="444307" progId="Equation.3">
                  <p:embed/>
                  <p:pic>
                    <p:nvPicPr>
                      <p:cNvPr id="20484" name="Object 4">
                        <a:extLst>
                          <a:ext uri="{FF2B5EF4-FFF2-40B4-BE49-F238E27FC236}">
                            <a16:creationId xmlns:a16="http://schemas.microsoft.com/office/drawing/2014/main" id="{F7F21CDD-81C2-494F-A436-AE95D2D58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586" y="4140808"/>
                        <a:ext cx="1595164" cy="1564667"/>
                      </a:xfrm>
                      <a:prstGeom prst="rect">
                        <a:avLst/>
                      </a:prstGeom>
                      <a:solidFill>
                        <a:schemeClr val="bg1">
                          <a:alpha val="70195"/>
                        </a:schemeClr>
                      </a:solidFill>
                      <a:ln>
                        <a:noFill/>
                      </a:ln>
                    </p:spPr>
                  </p:pic>
                </p:oleObj>
              </mc:Fallback>
            </mc:AlternateContent>
          </a:graphicData>
        </a:graphic>
      </p:graphicFrame>
      <p:sp>
        <p:nvSpPr>
          <p:cNvPr id="20485" name="Rectangle 6">
            <a:extLst>
              <a:ext uri="{FF2B5EF4-FFF2-40B4-BE49-F238E27FC236}">
                <a16:creationId xmlns:a16="http://schemas.microsoft.com/office/drawing/2014/main" id="{E0AF3D05-BD6F-412E-BFD9-E063E1136D54}"/>
              </a:ext>
            </a:extLst>
          </p:cNvPr>
          <p:cNvSpPr>
            <a:spLocks noChangeArrowheads="1"/>
          </p:cNvSpPr>
          <p:nvPr/>
        </p:nvSpPr>
        <p:spPr bwMode="auto">
          <a:xfrm>
            <a:off x="8171628" y="4666594"/>
            <a:ext cx="1970853" cy="535531"/>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GB" altLang="cs-CZ" sz="3600" i="1" dirty="0"/>
              <a:t>A </a:t>
            </a:r>
            <a:r>
              <a:rPr lang="en-GB" altLang="cs-CZ" sz="3600" dirty="0"/>
              <a:t>= </a:t>
            </a:r>
            <a:r>
              <a:rPr lang="en-GB" altLang="cs-CZ" sz="3600" dirty="0" err="1">
                <a:latin typeface="Symbol" panose="05050102010706020507" pitchFamily="18" charset="2"/>
              </a:rPr>
              <a:t>e</a:t>
            </a:r>
            <a:r>
              <a:rPr lang="en-GB" altLang="cs-CZ" sz="3600" dirty="0" err="1"/>
              <a:t>.</a:t>
            </a:r>
            <a:r>
              <a:rPr lang="en-GB" altLang="cs-CZ" sz="3600" i="1" dirty="0" err="1"/>
              <a:t>c.x</a:t>
            </a:r>
            <a:endParaRPr lang="en-GB" altLang="cs-CZ" sz="3600" i="1" dirty="0"/>
          </a:p>
        </p:txBody>
      </p:sp>
      <p:graphicFrame>
        <p:nvGraphicFramePr>
          <p:cNvPr id="20486" name="Object 10">
            <a:extLst>
              <a:ext uri="{FF2B5EF4-FFF2-40B4-BE49-F238E27FC236}">
                <a16:creationId xmlns:a16="http://schemas.microsoft.com/office/drawing/2014/main" id="{65C1AF9C-102A-4CD0-929D-D40F27E452A4}"/>
              </a:ext>
            </a:extLst>
          </p:cNvPr>
          <p:cNvGraphicFramePr>
            <a:graphicFrameLocks noChangeAspect="1"/>
          </p:cNvGraphicFramePr>
          <p:nvPr>
            <p:extLst>
              <p:ext uri="{D42A27DB-BD31-4B8C-83A1-F6EECF244321}">
                <p14:modId xmlns:p14="http://schemas.microsoft.com/office/powerpoint/2010/main" val="1828855842"/>
              </p:ext>
            </p:extLst>
          </p:nvPr>
        </p:nvGraphicFramePr>
        <p:xfrm>
          <a:off x="5232400" y="4204138"/>
          <a:ext cx="2062392" cy="1318775"/>
        </p:xfrm>
        <a:graphic>
          <a:graphicData uri="http://schemas.openxmlformats.org/presentationml/2006/ole">
            <mc:AlternateContent xmlns:mc="http://schemas.openxmlformats.org/markup-compatibility/2006">
              <mc:Choice xmlns:v="urn:schemas-microsoft-com:vml" Requires="v">
                <p:oleObj name="Rovnice" r:id="rId5" imgW="634725" imgH="406224" progId="Equation.3">
                  <p:embed/>
                </p:oleObj>
              </mc:Choice>
              <mc:Fallback>
                <p:oleObj name="Rovnice" r:id="rId5" imgW="634725" imgH="406224" progId="Equation.3">
                  <p:embed/>
                  <p:pic>
                    <p:nvPicPr>
                      <p:cNvPr id="20486" name="Object 10">
                        <a:extLst>
                          <a:ext uri="{FF2B5EF4-FFF2-40B4-BE49-F238E27FC236}">
                            <a16:creationId xmlns:a16="http://schemas.microsoft.com/office/drawing/2014/main" id="{65C1AF9C-102A-4CD0-929D-D40F27E45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4204138"/>
                        <a:ext cx="2062392" cy="1318775"/>
                      </a:xfrm>
                      <a:prstGeom prst="rect">
                        <a:avLst/>
                      </a:prstGeom>
                      <a:solidFill>
                        <a:schemeClr val="bg1">
                          <a:alpha val="70195"/>
                        </a:schemeClr>
                      </a:solidFill>
                      <a:ln>
                        <a:noFill/>
                      </a:ln>
                    </p:spPr>
                  </p:pic>
                </p:oleObj>
              </mc:Fallback>
            </mc:AlternateContent>
          </a:graphicData>
        </a:graphic>
      </p:graphicFrame>
    </p:spTree>
    <p:extLst>
      <p:ext uri="{BB962C8B-B14F-4D97-AF65-F5344CB8AC3E}">
        <p14:creationId xmlns:p14="http://schemas.microsoft.com/office/powerpoint/2010/main" val="60398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354BBA5F-BF19-4A95-A778-18CD5648BD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EA7E7-EAAF-4B5D-9D09-7707794820A3}" type="slidenum">
              <a:rPr lang="en-GB" altLang="cs-CZ" sz="1400"/>
              <a:pPr>
                <a:spcBef>
                  <a:spcPct val="0"/>
                </a:spcBef>
                <a:buFontTx/>
                <a:buNone/>
              </a:pPr>
              <a:t>9</a:t>
            </a:fld>
            <a:endParaRPr lang="en-GB" altLang="cs-CZ" sz="1400"/>
          </a:p>
        </p:txBody>
      </p:sp>
      <p:sp>
        <p:nvSpPr>
          <p:cNvPr id="22531" name="Rectangle 2">
            <a:extLst>
              <a:ext uri="{FF2B5EF4-FFF2-40B4-BE49-F238E27FC236}">
                <a16:creationId xmlns:a16="http://schemas.microsoft.com/office/drawing/2014/main" id="{4EB60222-8C15-4440-ACE0-12C373FC7C96}"/>
              </a:ext>
            </a:extLst>
          </p:cNvPr>
          <p:cNvSpPr>
            <a:spLocks noGrp="1" noChangeArrowheads="1"/>
          </p:cNvSpPr>
          <p:nvPr>
            <p:ph type="title"/>
          </p:nvPr>
        </p:nvSpPr>
        <p:spPr>
          <a:xfrm>
            <a:off x="861848" y="404815"/>
            <a:ext cx="10216055" cy="740814"/>
          </a:xfrm>
          <a:noFill/>
        </p:spPr>
        <p:txBody>
          <a:bodyPr/>
          <a:lstStyle/>
          <a:p>
            <a:pPr eaLnBrk="1" hangingPunct="1"/>
            <a:r>
              <a:rPr lang="en-GB" altLang="cs-CZ" b="1" dirty="0"/>
              <a:t>Types of Absorption Spectrophotometers</a:t>
            </a:r>
          </a:p>
        </p:txBody>
      </p:sp>
      <p:sp>
        <p:nvSpPr>
          <p:cNvPr id="22532" name="Rectangle 3">
            <a:extLst>
              <a:ext uri="{FF2B5EF4-FFF2-40B4-BE49-F238E27FC236}">
                <a16:creationId xmlns:a16="http://schemas.microsoft.com/office/drawing/2014/main" id="{2713B161-13D4-464D-AB91-2FB7F0016FDA}"/>
              </a:ext>
            </a:extLst>
          </p:cNvPr>
          <p:cNvSpPr>
            <a:spLocks noGrp="1" noChangeArrowheads="1"/>
          </p:cNvSpPr>
          <p:nvPr>
            <p:ph type="body" idx="1"/>
          </p:nvPr>
        </p:nvSpPr>
        <p:spPr>
          <a:xfrm>
            <a:off x="1040525" y="1305910"/>
            <a:ext cx="10131972" cy="4997450"/>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sz="2400" dirty="0"/>
              <a:t>According to their construction, spectrophotometers can be divided into single- and double-beam types.</a:t>
            </a:r>
            <a:endParaRPr lang="cs-CZ" altLang="cs-CZ" sz="2400" dirty="0"/>
          </a:p>
          <a:p>
            <a:pPr eaLnBrk="1" hangingPunct="1">
              <a:lnSpc>
                <a:spcPct val="100000"/>
              </a:lnSpc>
              <a:buFont typeface="Wingdings" panose="05000000000000000000" pitchFamily="2" charset="2"/>
              <a:buChar char="Ø"/>
            </a:pPr>
            <a:endParaRPr lang="en-GB" altLang="cs-CZ" sz="2400" dirty="0"/>
          </a:p>
          <a:p>
            <a:pPr eaLnBrk="1" hangingPunct="1">
              <a:lnSpc>
                <a:spcPct val="100000"/>
              </a:lnSpc>
              <a:buFont typeface="Wingdings" panose="05000000000000000000" pitchFamily="2" charset="2"/>
              <a:buChar char="Ø"/>
            </a:pPr>
            <a:r>
              <a:rPr lang="en-GB" altLang="cs-CZ" sz="2400" dirty="0"/>
              <a:t>In </a:t>
            </a:r>
            <a:r>
              <a:rPr lang="en-GB" altLang="cs-CZ" sz="2400" b="1" dirty="0"/>
              <a:t>single-beam spectrophotometers</a:t>
            </a:r>
            <a:r>
              <a:rPr lang="cs-CZ" altLang="cs-CZ" sz="2400" b="1" dirty="0"/>
              <a:t>,</a:t>
            </a:r>
            <a:r>
              <a:rPr lang="en-GB" altLang="cs-CZ" sz="2400" dirty="0"/>
              <a:t> one beam of light passes through the reference and then the measured sample (the cuvettes containing the solutions must be movable). In </a:t>
            </a:r>
            <a:r>
              <a:rPr lang="en-GB" altLang="cs-CZ" sz="2400" b="1" dirty="0"/>
              <a:t>double-beam spectrophotometers</a:t>
            </a:r>
            <a:r>
              <a:rPr lang="cs-CZ" altLang="cs-CZ" sz="2400" b="1" dirty="0"/>
              <a:t>,</a:t>
            </a:r>
            <a:r>
              <a:rPr lang="en-GB" altLang="cs-CZ" sz="2400" dirty="0"/>
              <a:t> one beam of light passes through the measured sample and the second through the reference (or blank) sample. Double-beam instruments allow substantially faster measurements, but they are more expensive. In simple instruments, the setting of wavelength is done manually. In more sophisticated instruments, the setting is done automatically so that it is possible to record directly </a:t>
            </a:r>
            <a:r>
              <a:rPr lang="en-GB" altLang="cs-CZ" sz="2400" b="1" dirty="0"/>
              <a:t>absorption curves</a:t>
            </a:r>
            <a:r>
              <a:rPr lang="en-GB" altLang="cs-CZ" sz="2400" dirty="0"/>
              <a:t>, i.e. plots of absorbance versus light wavelength in </a:t>
            </a:r>
            <a:r>
              <a:rPr lang="cs-CZ" altLang="cs-CZ" sz="2400" dirty="0"/>
              <a:t>a</a:t>
            </a:r>
            <a:r>
              <a:rPr lang="en-GB" altLang="cs-CZ" sz="2400" dirty="0"/>
              <a:t> medium.</a:t>
            </a:r>
          </a:p>
        </p:txBody>
      </p:sp>
    </p:spTree>
    <p:extLst>
      <p:ext uri="{BB962C8B-B14F-4D97-AF65-F5344CB8AC3E}">
        <p14:creationId xmlns:p14="http://schemas.microsoft.com/office/powerpoint/2010/main" val="127928919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137</TotalTime>
  <Words>2741</Words>
  <Application>Microsoft Office PowerPoint</Application>
  <PresentationFormat>Širokoúhlá obrazovka</PresentationFormat>
  <Paragraphs>247</Paragraphs>
  <Slides>36</Slides>
  <Notes>35</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36</vt:i4>
      </vt:variant>
    </vt:vector>
  </HeadingPairs>
  <TitlesOfParts>
    <vt:vector size="46" baseType="lpstr">
      <vt:lpstr>Arial</vt:lpstr>
      <vt:lpstr>Calibri</vt:lpstr>
      <vt:lpstr>Courier New</vt:lpstr>
      <vt:lpstr>Symbol</vt:lpstr>
      <vt:lpstr>Tahoma</vt:lpstr>
      <vt:lpstr>Wingdings</vt:lpstr>
      <vt:lpstr>Prezentace_MU_CZ</vt:lpstr>
      <vt:lpstr>Rastrový obrázek</vt:lpstr>
      <vt:lpstr>Rovnice</vt:lpstr>
      <vt:lpstr>Rastrový obraz</vt:lpstr>
      <vt:lpstr>Lectures on Medical Biophysics </vt:lpstr>
      <vt:lpstr>Lecture Outline</vt:lpstr>
      <vt:lpstr>We do not deal with….</vt:lpstr>
      <vt:lpstr>Biophysics and Biomolecular Research</vt:lpstr>
      <vt:lpstr>Prezentace aplikace PowerPoint</vt:lpstr>
      <vt:lpstr>Types of Spectrophotometers</vt:lpstr>
      <vt:lpstr>Absorption Spectrophotometers: Lambert-Beer's law</vt:lpstr>
      <vt:lpstr>Prezentace aplikace PowerPoint</vt:lpstr>
      <vt:lpstr>Types of Absorption Spectrophotometers</vt:lpstr>
      <vt:lpstr>Prezentace aplikace PowerPoint</vt:lpstr>
      <vt:lpstr>Prezentace aplikace PowerPoint</vt:lpstr>
      <vt:lpstr>Prezentace aplikace PowerPoint</vt:lpstr>
      <vt:lpstr>UV Absorption spectrophotometry</vt:lpstr>
      <vt:lpstr>Absorption spectra of amino acids</vt:lpstr>
      <vt:lpstr>Hypochromic Effect (HE)</vt:lpstr>
      <vt:lpstr>Hypochromic effect in polyglutamic acid. At pH 7 this polypeptide forms random coil (1), at pH 4 it adopts helical structure (2).  Absorption maximum of peptide bonds is lowered due to their spatial arrangement. e is the molar absorption coefficient and l is wavelength of UV light. [according Kalous and Pavlíček, 1980]</vt:lpstr>
      <vt:lpstr>IR Spectrophotometry</vt:lpstr>
      <vt:lpstr>Infrared transmittance spectrum of hexane http://www.columbia.edu/cu/chemistry/edison/IRTutor.html</vt:lpstr>
      <vt:lpstr>Raman spectrometry</vt:lpstr>
      <vt:lpstr>Raman spectrometry</vt:lpstr>
      <vt:lpstr>Prezentace aplikace PowerPoint</vt:lpstr>
      <vt:lpstr>Optical rotation dispersion - optional</vt:lpstr>
      <vt:lpstr>Circular Dichroism (CD) - optional</vt:lpstr>
      <vt:lpstr>X-ray diffraction Spectrometers </vt:lpstr>
      <vt:lpstr>Prezentace aplikace PowerPoint</vt:lpstr>
      <vt:lpstr>The crystallogram of B-DNA obtained in 1952 by Rosalind E. Franklin, on the basis of which Watson and Crick proposed the double-helix model of DNA structure.</vt:lpstr>
      <vt:lpstr>Methods based on measurements of mechanical and electrical properties of macromolecules</vt:lpstr>
      <vt:lpstr>Electrophoretic Device</vt:lpstr>
      <vt:lpstr>Electrochemical properties of colloids</vt:lpstr>
      <vt:lpstr>Origin of electric double layer on the surface of colloid particle</vt:lpstr>
      <vt:lpstr>Prezentace aplikace PowerPoint</vt:lpstr>
      <vt:lpstr>Electrophoresis</vt:lpstr>
      <vt:lpstr>Measurement of membrane potentials</vt:lpstr>
      <vt:lpstr>Experimental setup for measurement of membrane potential by capillary microelectrodes</vt:lpstr>
      <vt:lpstr>Patch-clamp Method</vt:lpstr>
      <vt:lpstr>Author:  Vojtěch Mornstein  Content collaboration and language revision:  Viktor Brabec, Carmel J. Caruana  Presentation design:  Lucie Mornsteinová  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3</cp:revision>
  <cp:lastPrinted>1601-01-01T00:00:00Z</cp:lastPrinted>
  <dcterms:created xsi:type="dcterms:W3CDTF">2021-09-30T12:49:44Z</dcterms:created>
  <dcterms:modified xsi:type="dcterms:W3CDTF">2024-09-14T13:15:18Z</dcterms:modified>
</cp:coreProperties>
</file>