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18" r:id="rId51"/>
    <p:sldId id="307" r:id="rId52"/>
    <p:sldId id="308" r:id="rId53"/>
    <p:sldId id="309" r:id="rId54"/>
    <p:sldId id="310" r:id="rId55"/>
    <p:sldId id="311" r:id="rId56"/>
    <p:sldId id="312" r:id="rId57"/>
    <p:sldId id="313" r:id="rId58"/>
    <p:sldId id="314" r:id="rId59"/>
    <p:sldId id="315" r:id="rId6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CB6DE4-02C4-42BF-8783-20666DA121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DC23AD-97AF-4115-ABF2-D756D4AAB7D1}" type="slidenum">
              <a:rPr lang="en-GB" altLang="cs-CZ"/>
              <a:pPr>
                <a:spcBef>
                  <a:spcPct val="0"/>
                </a:spcBef>
              </a:pPr>
              <a:t>2</a:t>
            </a:fld>
            <a:endParaRPr lang="en-GB" altLang="cs-CZ"/>
          </a:p>
        </p:txBody>
      </p:sp>
      <p:sp>
        <p:nvSpPr>
          <p:cNvPr id="9219" name="Rectangle 2">
            <a:extLst>
              <a:ext uri="{FF2B5EF4-FFF2-40B4-BE49-F238E27FC236}">
                <a16:creationId xmlns:a16="http://schemas.microsoft.com/office/drawing/2014/main" id="{2873836E-FC18-45F0-8716-124A68F512DD}"/>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9ED03931-CB38-4083-86DE-09E55E9BF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518C23A-7088-4BBF-AF91-A482DD2FE1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84D949-CD40-472E-A9D9-C846C0C4DFC4}" type="slidenum">
              <a:rPr lang="en-GB" altLang="cs-CZ"/>
              <a:pPr>
                <a:spcBef>
                  <a:spcPct val="0"/>
                </a:spcBef>
              </a:pPr>
              <a:t>11</a:t>
            </a:fld>
            <a:endParaRPr lang="en-GB" altLang="cs-CZ"/>
          </a:p>
        </p:txBody>
      </p:sp>
      <p:sp>
        <p:nvSpPr>
          <p:cNvPr id="27651" name="Rectangle 2">
            <a:extLst>
              <a:ext uri="{FF2B5EF4-FFF2-40B4-BE49-F238E27FC236}">
                <a16:creationId xmlns:a16="http://schemas.microsoft.com/office/drawing/2014/main" id="{A6BCB621-467B-4112-8D15-405E8C3389A3}"/>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7C4BAC31-7E96-4782-82B7-51E92DCB75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B6E61F0-93D2-4040-8779-2EB3B6B2B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9B053-83EF-4995-9FCD-EFAB26528F7D}" type="slidenum">
              <a:rPr lang="en-GB" altLang="cs-CZ"/>
              <a:pPr>
                <a:spcBef>
                  <a:spcPct val="0"/>
                </a:spcBef>
              </a:pPr>
              <a:t>12</a:t>
            </a:fld>
            <a:endParaRPr lang="en-GB" altLang="cs-CZ"/>
          </a:p>
        </p:txBody>
      </p:sp>
      <p:sp>
        <p:nvSpPr>
          <p:cNvPr id="29699" name="Rectangle 2">
            <a:extLst>
              <a:ext uri="{FF2B5EF4-FFF2-40B4-BE49-F238E27FC236}">
                <a16:creationId xmlns:a16="http://schemas.microsoft.com/office/drawing/2014/main" id="{9299EF95-7578-4DC6-93D7-C0A6462D8A4B}"/>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22B8D81A-7087-42B2-B79F-8380ADF2E3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BC358C1-7EFF-40BD-9B94-D8BB8DE3AE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C4DC8D-EC71-4991-96A7-461BB64B3EEC}" type="slidenum">
              <a:rPr lang="en-GB" altLang="cs-CZ"/>
              <a:pPr>
                <a:spcBef>
                  <a:spcPct val="0"/>
                </a:spcBef>
              </a:pPr>
              <a:t>13</a:t>
            </a:fld>
            <a:endParaRPr lang="en-GB" altLang="cs-CZ"/>
          </a:p>
        </p:txBody>
      </p:sp>
      <p:sp>
        <p:nvSpPr>
          <p:cNvPr id="31747" name="Rectangle 2">
            <a:extLst>
              <a:ext uri="{FF2B5EF4-FFF2-40B4-BE49-F238E27FC236}">
                <a16:creationId xmlns:a16="http://schemas.microsoft.com/office/drawing/2014/main" id="{EEE82086-607A-43D7-BC78-241A8181C188}"/>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7B0F550A-E0CD-4534-A5F0-39A51D5ED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BC4A82F-B6AA-4600-85C7-05C707D2FA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C45F37-879D-4365-AC14-358B32573107}" type="slidenum">
              <a:rPr lang="en-GB" altLang="cs-CZ"/>
              <a:pPr>
                <a:spcBef>
                  <a:spcPct val="0"/>
                </a:spcBef>
              </a:pPr>
              <a:t>14</a:t>
            </a:fld>
            <a:endParaRPr lang="en-GB" altLang="cs-CZ"/>
          </a:p>
        </p:txBody>
      </p:sp>
      <p:sp>
        <p:nvSpPr>
          <p:cNvPr id="33795" name="Rectangle 2">
            <a:extLst>
              <a:ext uri="{FF2B5EF4-FFF2-40B4-BE49-F238E27FC236}">
                <a16:creationId xmlns:a16="http://schemas.microsoft.com/office/drawing/2014/main" id="{D5ED653F-B9B1-4A9C-926C-FAEEE62D654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88FA92A8-6EC3-411E-9DFC-28CEAF26D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7186A50-5130-42D9-BC43-30452F23F3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F9E1F60-B8DC-491B-A81E-51B9D70F9075}" type="slidenum">
              <a:rPr lang="en-GB" altLang="cs-CZ"/>
              <a:pPr>
                <a:spcBef>
                  <a:spcPct val="0"/>
                </a:spcBef>
              </a:pPr>
              <a:t>15</a:t>
            </a:fld>
            <a:endParaRPr lang="en-GB" altLang="cs-CZ"/>
          </a:p>
        </p:txBody>
      </p:sp>
      <p:sp>
        <p:nvSpPr>
          <p:cNvPr id="35843" name="Rectangle 2">
            <a:extLst>
              <a:ext uri="{FF2B5EF4-FFF2-40B4-BE49-F238E27FC236}">
                <a16:creationId xmlns:a16="http://schemas.microsoft.com/office/drawing/2014/main" id="{B26FFB64-0CAF-4260-945F-AE11C60E67DC}"/>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D364B132-488E-42B3-812A-E68880983E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CBE75F8-F856-4351-A877-3722AA09E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C53E22-4FC6-412F-ACA8-9E1C07BDB270}" type="slidenum">
              <a:rPr lang="en-GB" altLang="cs-CZ"/>
              <a:pPr>
                <a:spcBef>
                  <a:spcPct val="0"/>
                </a:spcBef>
              </a:pPr>
              <a:t>16</a:t>
            </a:fld>
            <a:endParaRPr lang="en-GB" altLang="cs-CZ"/>
          </a:p>
        </p:txBody>
      </p:sp>
      <p:sp>
        <p:nvSpPr>
          <p:cNvPr id="37891" name="Rectangle 2">
            <a:extLst>
              <a:ext uri="{FF2B5EF4-FFF2-40B4-BE49-F238E27FC236}">
                <a16:creationId xmlns:a16="http://schemas.microsoft.com/office/drawing/2014/main" id="{91C2F548-6FD8-425B-A225-0E0413160920}"/>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E9239522-2A44-4957-A21C-A3691AB3D0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C9FD331-33CF-4DE1-BEE2-BD4CFE728D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84B927-F759-4075-97BE-E84888982B7F}" type="slidenum">
              <a:rPr lang="en-GB" altLang="cs-CZ"/>
              <a:pPr>
                <a:spcBef>
                  <a:spcPct val="0"/>
                </a:spcBef>
              </a:pPr>
              <a:t>17</a:t>
            </a:fld>
            <a:endParaRPr lang="en-GB" altLang="cs-CZ"/>
          </a:p>
        </p:txBody>
      </p:sp>
      <p:sp>
        <p:nvSpPr>
          <p:cNvPr id="39939" name="Rectangle 2">
            <a:extLst>
              <a:ext uri="{FF2B5EF4-FFF2-40B4-BE49-F238E27FC236}">
                <a16:creationId xmlns:a16="http://schemas.microsoft.com/office/drawing/2014/main" id="{E9213C2B-213C-41AB-A6FA-9AC20F58B6FB}"/>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9B510001-5E45-4408-8F54-CBE1ED19CC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39766D4-C124-432C-BF9F-6209CC2BDA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14287D-6A99-47EC-B21C-D2E9AFB067F4}" type="slidenum">
              <a:rPr lang="en-GB" altLang="cs-CZ"/>
              <a:pPr>
                <a:spcBef>
                  <a:spcPct val="0"/>
                </a:spcBef>
              </a:pPr>
              <a:t>18</a:t>
            </a:fld>
            <a:endParaRPr lang="en-GB" altLang="cs-CZ"/>
          </a:p>
        </p:txBody>
      </p:sp>
      <p:sp>
        <p:nvSpPr>
          <p:cNvPr id="41987" name="Rectangle 2">
            <a:extLst>
              <a:ext uri="{FF2B5EF4-FFF2-40B4-BE49-F238E27FC236}">
                <a16:creationId xmlns:a16="http://schemas.microsoft.com/office/drawing/2014/main" id="{E6058658-3A41-4975-9BE2-0099BF07704E}"/>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E285BD22-C1F4-41D1-B4E8-7D82B7494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547A73D-3C39-4073-A56F-C62DF4D08C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C537E7-2150-444A-A09F-07B583255696}" type="slidenum">
              <a:rPr lang="en-GB" altLang="cs-CZ"/>
              <a:pPr>
                <a:spcBef>
                  <a:spcPct val="0"/>
                </a:spcBef>
              </a:pPr>
              <a:t>19</a:t>
            </a:fld>
            <a:endParaRPr lang="en-GB" altLang="cs-CZ"/>
          </a:p>
        </p:txBody>
      </p:sp>
      <p:sp>
        <p:nvSpPr>
          <p:cNvPr id="44035" name="Rectangle 2">
            <a:extLst>
              <a:ext uri="{FF2B5EF4-FFF2-40B4-BE49-F238E27FC236}">
                <a16:creationId xmlns:a16="http://schemas.microsoft.com/office/drawing/2014/main" id="{F046E46F-0BB3-4B06-A2A1-DE5C5F644C82}"/>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CE1BAAC5-C76C-47DD-AD8A-FC96FF904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FD54BCC-CC28-46B1-91C1-537050EE9E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BBBF36-5065-4CB5-BA1A-E059A71220DA}" type="slidenum">
              <a:rPr lang="en-GB" altLang="cs-CZ"/>
              <a:pPr>
                <a:spcBef>
                  <a:spcPct val="0"/>
                </a:spcBef>
              </a:pPr>
              <a:t>20</a:t>
            </a:fld>
            <a:endParaRPr lang="en-GB" altLang="cs-CZ"/>
          </a:p>
        </p:txBody>
      </p:sp>
      <p:sp>
        <p:nvSpPr>
          <p:cNvPr id="46083" name="Rectangle 2">
            <a:extLst>
              <a:ext uri="{FF2B5EF4-FFF2-40B4-BE49-F238E27FC236}">
                <a16:creationId xmlns:a16="http://schemas.microsoft.com/office/drawing/2014/main" id="{234A20D1-A9ED-4AB4-B777-24BD34D243A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2C108F05-3503-466B-97DD-9D030FB19D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206BCC33-DAF6-47F2-8B9A-36D9E03412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7DCB44-899D-4231-9E8A-B0C84B78F4F3}" type="slidenum">
              <a:rPr lang="en-GB" altLang="cs-CZ"/>
              <a:pPr>
                <a:spcBef>
                  <a:spcPct val="0"/>
                </a:spcBef>
              </a:pPr>
              <a:t>3</a:t>
            </a:fld>
            <a:endParaRPr lang="en-GB" altLang="cs-CZ"/>
          </a:p>
        </p:txBody>
      </p:sp>
      <p:sp>
        <p:nvSpPr>
          <p:cNvPr id="11267" name="Rectangle 2">
            <a:extLst>
              <a:ext uri="{FF2B5EF4-FFF2-40B4-BE49-F238E27FC236}">
                <a16:creationId xmlns:a16="http://schemas.microsoft.com/office/drawing/2014/main" id="{7967C1A0-4402-47D1-ACFF-BA2D807B0E2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35F9C93C-D214-47DE-A225-133B08C394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50D723B-1F6C-4F28-8A2A-8CB4D7F300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2FC39-D363-4B8D-8A23-C04588CDAD78}" type="slidenum">
              <a:rPr lang="en-GB" altLang="cs-CZ"/>
              <a:pPr>
                <a:spcBef>
                  <a:spcPct val="0"/>
                </a:spcBef>
              </a:pPr>
              <a:t>21</a:t>
            </a:fld>
            <a:endParaRPr lang="en-GB" altLang="cs-CZ"/>
          </a:p>
        </p:txBody>
      </p:sp>
      <p:sp>
        <p:nvSpPr>
          <p:cNvPr id="48131" name="Rectangle 2">
            <a:extLst>
              <a:ext uri="{FF2B5EF4-FFF2-40B4-BE49-F238E27FC236}">
                <a16:creationId xmlns:a16="http://schemas.microsoft.com/office/drawing/2014/main" id="{C0ACB2CF-D6FA-438C-99A9-1987632E83F3}"/>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75EF8D18-A5D5-4DBF-ACAE-D0A9C12AB6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7227C73-F239-4848-A502-FF5E21C337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C5BFC0-C3A6-419E-B6E8-CE57D5B16FD9}" type="slidenum">
              <a:rPr lang="en-GB" altLang="cs-CZ"/>
              <a:pPr>
                <a:spcBef>
                  <a:spcPct val="0"/>
                </a:spcBef>
              </a:pPr>
              <a:t>22</a:t>
            </a:fld>
            <a:endParaRPr lang="en-GB" altLang="cs-CZ"/>
          </a:p>
        </p:txBody>
      </p:sp>
      <p:sp>
        <p:nvSpPr>
          <p:cNvPr id="50179" name="Rectangle 2">
            <a:extLst>
              <a:ext uri="{FF2B5EF4-FFF2-40B4-BE49-F238E27FC236}">
                <a16:creationId xmlns:a16="http://schemas.microsoft.com/office/drawing/2014/main" id="{A3E3536A-903D-47C8-B3EC-82FEC3F1B4D2}"/>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F7B19CFE-E145-47FD-8305-4DD5CC319B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50AAB57-F2F7-4739-9284-C8E973CFA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E1A75B-D331-45F3-B3A0-B7EEBFBE4A88}" type="slidenum">
              <a:rPr lang="en-GB" altLang="cs-CZ"/>
              <a:pPr>
                <a:spcBef>
                  <a:spcPct val="0"/>
                </a:spcBef>
              </a:pPr>
              <a:t>23</a:t>
            </a:fld>
            <a:endParaRPr lang="en-GB" altLang="cs-CZ"/>
          </a:p>
        </p:txBody>
      </p:sp>
      <p:sp>
        <p:nvSpPr>
          <p:cNvPr id="52227" name="Rectangle 2">
            <a:extLst>
              <a:ext uri="{FF2B5EF4-FFF2-40B4-BE49-F238E27FC236}">
                <a16:creationId xmlns:a16="http://schemas.microsoft.com/office/drawing/2014/main" id="{9190FF81-B873-48DD-9837-B8DCB84EDB51}"/>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BC917597-89E8-4D77-B3EB-14E65BFE74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4B478870-2751-4ADD-8287-1377D14088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B90A3C-365C-45D6-93DC-B4E8543D9260}" type="slidenum">
              <a:rPr lang="en-GB" altLang="cs-CZ"/>
              <a:pPr>
                <a:spcBef>
                  <a:spcPct val="0"/>
                </a:spcBef>
              </a:pPr>
              <a:t>24</a:t>
            </a:fld>
            <a:endParaRPr lang="en-GB" altLang="cs-CZ"/>
          </a:p>
        </p:txBody>
      </p:sp>
      <p:sp>
        <p:nvSpPr>
          <p:cNvPr id="54275" name="Rectangle 2">
            <a:extLst>
              <a:ext uri="{FF2B5EF4-FFF2-40B4-BE49-F238E27FC236}">
                <a16:creationId xmlns:a16="http://schemas.microsoft.com/office/drawing/2014/main" id="{B024C250-923F-4814-83F5-E06613E93809}"/>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0E6D91CF-A2CC-4992-B3AE-FEF1E141BF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533A7B-F782-4B32-AC42-4C40A4AF77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E1DE09-4007-4777-90F5-478C11FBFE9B}" type="slidenum">
              <a:rPr lang="en-GB" altLang="cs-CZ"/>
              <a:pPr>
                <a:spcBef>
                  <a:spcPct val="0"/>
                </a:spcBef>
              </a:pPr>
              <a:t>25</a:t>
            </a:fld>
            <a:endParaRPr lang="en-GB" altLang="cs-CZ"/>
          </a:p>
        </p:txBody>
      </p:sp>
      <p:sp>
        <p:nvSpPr>
          <p:cNvPr id="56323" name="Rectangle 2">
            <a:extLst>
              <a:ext uri="{FF2B5EF4-FFF2-40B4-BE49-F238E27FC236}">
                <a16:creationId xmlns:a16="http://schemas.microsoft.com/office/drawing/2014/main" id="{DCC32230-8E44-4A67-879F-BC65C3FC9BE1}"/>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6532AA5E-A19D-4558-8DF9-B3823EC607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F11A1E-CE02-46CE-BB41-3346B4D1B4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B33C7F-53F3-4295-8631-69B97CB82121}" type="slidenum">
              <a:rPr lang="cs-CZ" altLang="cs-CZ"/>
              <a:pPr>
                <a:spcBef>
                  <a:spcPct val="0"/>
                </a:spcBef>
              </a:pPr>
              <a:t>26</a:t>
            </a:fld>
            <a:endParaRPr lang="cs-CZ" altLang="cs-CZ"/>
          </a:p>
        </p:txBody>
      </p:sp>
      <p:sp>
        <p:nvSpPr>
          <p:cNvPr id="58371" name="Rectangle 2">
            <a:extLst>
              <a:ext uri="{FF2B5EF4-FFF2-40B4-BE49-F238E27FC236}">
                <a16:creationId xmlns:a16="http://schemas.microsoft.com/office/drawing/2014/main" id="{DF71E860-2200-4AB3-9B6B-FFF665E63B5E}"/>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25B59B2B-34E2-499B-A8AF-C21BC512C4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4C759B6-9C7C-40F1-A129-656BDC1B88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8CBFB6-4E6D-4CEB-8838-E2C75C5543EE}" type="slidenum">
              <a:rPr lang="en-GB" altLang="cs-CZ"/>
              <a:pPr>
                <a:spcBef>
                  <a:spcPct val="0"/>
                </a:spcBef>
              </a:pPr>
              <a:t>27</a:t>
            </a:fld>
            <a:endParaRPr lang="en-GB" altLang="cs-CZ"/>
          </a:p>
        </p:txBody>
      </p:sp>
      <p:sp>
        <p:nvSpPr>
          <p:cNvPr id="60419" name="Rectangle 2">
            <a:extLst>
              <a:ext uri="{FF2B5EF4-FFF2-40B4-BE49-F238E27FC236}">
                <a16:creationId xmlns:a16="http://schemas.microsoft.com/office/drawing/2014/main" id="{720946CC-CA26-476F-A453-D6600FD41FB3}"/>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E83B7BFC-E5F7-422D-A61B-4276EF5EF4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24E7ECC-3DA1-4841-88C0-F3F04CA643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A6B2BC-5154-4ADB-BD20-49FF6B27759C}" type="slidenum">
              <a:rPr lang="en-GB" altLang="cs-CZ"/>
              <a:pPr>
                <a:spcBef>
                  <a:spcPct val="0"/>
                </a:spcBef>
              </a:pPr>
              <a:t>28</a:t>
            </a:fld>
            <a:endParaRPr lang="en-GB" altLang="cs-CZ"/>
          </a:p>
        </p:txBody>
      </p:sp>
      <p:sp>
        <p:nvSpPr>
          <p:cNvPr id="62467" name="Rectangle 2">
            <a:extLst>
              <a:ext uri="{FF2B5EF4-FFF2-40B4-BE49-F238E27FC236}">
                <a16:creationId xmlns:a16="http://schemas.microsoft.com/office/drawing/2014/main" id="{43B1FF18-C079-4D26-B8A2-D08307842336}"/>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3E43E49A-68C1-4B30-BEB5-D511476A7B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2235E99-E28A-4DC1-8FC2-215D560C0B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62DAEF-0FFF-47FD-9483-A9A1B1DF8A00}" type="slidenum">
              <a:rPr lang="en-GB" altLang="cs-CZ"/>
              <a:pPr>
                <a:spcBef>
                  <a:spcPct val="0"/>
                </a:spcBef>
              </a:pPr>
              <a:t>29</a:t>
            </a:fld>
            <a:endParaRPr lang="en-GB" altLang="cs-CZ"/>
          </a:p>
        </p:txBody>
      </p:sp>
      <p:sp>
        <p:nvSpPr>
          <p:cNvPr id="64515" name="Rectangle 2">
            <a:extLst>
              <a:ext uri="{FF2B5EF4-FFF2-40B4-BE49-F238E27FC236}">
                <a16:creationId xmlns:a16="http://schemas.microsoft.com/office/drawing/2014/main" id="{3DE747A0-76C7-42BC-A35B-537CCAE9E641}"/>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2090C478-2770-4284-A05C-5E3DC3E46A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A67A6548-735F-48B9-A431-0EAF71DD4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8067DE-C906-4442-9650-BCAB20F891D5}" type="slidenum">
              <a:rPr lang="en-GB" altLang="cs-CZ"/>
              <a:pPr>
                <a:spcBef>
                  <a:spcPct val="0"/>
                </a:spcBef>
              </a:pPr>
              <a:t>30</a:t>
            </a:fld>
            <a:endParaRPr lang="en-GB" altLang="cs-CZ"/>
          </a:p>
        </p:txBody>
      </p:sp>
      <p:sp>
        <p:nvSpPr>
          <p:cNvPr id="66563" name="Rectangle 2">
            <a:extLst>
              <a:ext uri="{FF2B5EF4-FFF2-40B4-BE49-F238E27FC236}">
                <a16:creationId xmlns:a16="http://schemas.microsoft.com/office/drawing/2014/main" id="{8444A6DB-D714-43EF-8BC7-DE1F02100C6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831D9C76-00D3-40F8-BE47-182ACEFFD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60D81EB-7CC0-4FFD-9C25-76716BA7D8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F6547A-1146-478D-BB34-620900950441}" type="slidenum">
              <a:rPr lang="en-GB" altLang="cs-CZ"/>
              <a:pPr>
                <a:spcBef>
                  <a:spcPct val="0"/>
                </a:spcBef>
              </a:pPr>
              <a:t>4</a:t>
            </a:fld>
            <a:endParaRPr lang="en-GB" altLang="cs-CZ"/>
          </a:p>
        </p:txBody>
      </p:sp>
      <p:sp>
        <p:nvSpPr>
          <p:cNvPr id="13315" name="Rectangle 2">
            <a:extLst>
              <a:ext uri="{FF2B5EF4-FFF2-40B4-BE49-F238E27FC236}">
                <a16:creationId xmlns:a16="http://schemas.microsoft.com/office/drawing/2014/main" id="{B5F6EDFF-1783-4C23-97A3-84188B7AF86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AE27E0B0-2D30-441E-8F98-0496E2E11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56485EB0-07F8-4989-BDC9-E2FDCC7200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9DF013-200D-4F13-9FFB-7E432AED5862}" type="slidenum">
              <a:rPr lang="en-GB" altLang="cs-CZ"/>
              <a:pPr>
                <a:spcBef>
                  <a:spcPct val="0"/>
                </a:spcBef>
              </a:pPr>
              <a:t>31</a:t>
            </a:fld>
            <a:endParaRPr lang="en-GB" altLang="cs-CZ"/>
          </a:p>
        </p:txBody>
      </p:sp>
      <p:sp>
        <p:nvSpPr>
          <p:cNvPr id="68611" name="Rectangle 2">
            <a:extLst>
              <a:ext uri="{FF2B5EF4-FFF2-40B4-BE49-F238E27FC236}">
                <a16:creationId xmlns:a16="http://schemas.microsoft.com/office/drawing/2014/main" id="{5A707BF1-CCFF-4CAF-8BDF-2FF276D2A79D}"/>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7553EB22-4603-4C78-B35C-F4C773254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0EA43E08-237F-414B-BEFB-ACB96FAF37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19664D-601E-4AAF-9E22-11F0EFADD036}" type="slidenum">
              <a:rPr lang="en-GB" altLang="cs-CZ"/>
              <a:pPr>
                <a:spcBef>
                  <a:spcPct val="0"/>
                </a:spcBef>
              </a:pPr>
              <a:t>32</a:t>
            </a:fld>
            <a:endParaRPr lang="en-GB" altLang="cs-CZ"/>
          </a:p>
        </p:txBody>
      </p:sp>
      <p:sp>
        <p:nvSpPr>
          <p:cNvPr id="70659" name="Rectangle 2">
            <a:extLst>
              <a:ext uri="{FF2B5EF4-FFF2-40B4-BE49-F238E27FC236}">
                <a16:creationId xmlns:a16="http://schemas.microsoft.com/office/drawing/2014/main" id="{648C48BF-5387-49E0-B482-53DDEB6D16E0}"/>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67BE049E-430A-4000-A9C6-A50C0ABA5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410E0DF-8405-40A9-B83E-FD6D99BF25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40B412-6114-4F66-A183-49E8C349941C}" type="slidenum">
              <a:rPr lang="en-GB" altLang="cs-CZ"/>
              <a:pPr>
                <a:spcBef>
                  <a:spcPct val="0"/>
                </a:spcBef>
              </a:pPr>
              <a:t>33</a:t>
            </a:fld>
            <a:endParaRPr lang="en-GB" altLang="cs-CZ"/>
          </a:p>
        </p:txBody>
      </p:sp>
      <p:sp>
        <p:nvSpPr>
          <p:cNvPr id="72707" name="Rectangle 2">
            <a:extLst>
              <a:ext uri="{FF2B5EF4-FFF2-40B4-BE49-F238E27FC236}">
                <a16:creationId xmlns:a16="http://schemas.microsoft.com/office/drawing/2014/main" id="{445624C7-BF9B-4DC9-A659-657869A154A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4FC8CC15-1AEC-4442-9DBE-B60146011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C748A324-67AE-4777-BB35-58C677D355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E0E08F-8881-4E4D-8F9D-8F8E3207CA19}" type="slidenum">
              <a:rPr lang="en-GB" altLang="cs-CZ"/>
              <a:pPr>
                <a:spcBef>
                  <a:spcPct val="0"/>
                </a:spcBef>
              </a:pPr>
              <a:t>34</a:t>
            </a:fld>
            <a:endParaRPr lang="en-GB" altLang="cs-CZ"/>
          </a:p>
        </p:txBody>
      </p:sp>
      <p:sp>
        <p:nvSpPr>
          <p:cNvPr id="74755" name="Rectangle 2">
            <a:extLst>
              <a:ext uri="{FF2B5EF4-FFF2-40B4-BE49-F238E27FC236}">
                <a16:creationId xmlns:a16="http://schemas.microsoft.com/office/drawing/2014/main" id="{EFFEA0CD-2938-48A7-A00C-11FCD382C811}"/>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472448F5-9D76-4E3C-8E3D-98020E654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A6648C6-6AFA-4CB7-A23C-29FD00C3B0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6EC56C-51BE-4E81-BB91-2F897C665497}" type="slidenum">
              <a:rPr lang="en-GB" altLang="cs-CZ"/>
              <a:pPr>
                <a:spcBef>
                  <a:spcPct val="0"/>
                </a:spcBef>
              </a:pPr>
              <a:t>35</a:t>
            </a:fld>
            <a:endParaRPr lang="en-GB" altLang="cs-CZ"/>
          </a:p>
        </p:txBody>
      </p:sp>
      <p:sp>
        <p:nvSpPr>
          <p:cNvPr id="76803" name="Rectangle 2">
            <a:extLst>
              <a:ext uri="{FF2B5EF4-FFF2-40B4-BE49-F238E27FC236}">
                <a16:creationId xmlns:a16="http://schemas.microsoft.com/office/drawing/2014/main" id="{EF798F7F-C84B-4121-91C1-5BF8F218A96A}"/>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58B6ABFD-273F-436B-A4AF-ABAE8C856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7C5C023D-F83F-442A-B38E-B36E725D76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E82ED0-E1B4-49A3-B431-2C6D650640E9}" type="slidenum">
              <a:rPr lang="en-GB" altLang="cs-CZ"/>
              <a:pPr>
                <a:spcBef>
                  <a:spcPct val="0"/>
                </a:spcBef>
              </a:pPr>
              <a:t>36</a:t>
            </a:fld>
            <a:endParaRPr lang="en-GB" altLang="cs-CZ"/>
          </a:p>
        </p:txBody>
      </p:sp>
      <p:sp>
        <p:nvSpPr>
          <p:cNvPr id="78851" name="Rectangle 2">
            <a:extLst>
              <a:ext uri="{FF2B5EF4-FFF2-40B4-BE49-F238E27FC236}">
                <a16:creationId xmlns:a16="http://schemas.microsoft.com/office/drawing/2014/main" id="{B8EC0821-9466-4B95-95C6-A6D951FCB664}"/>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736992B0-0A32-4524-BA3D-82BA90F310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7ACC41E5-8276-4031-A628-02FE2BCE0B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952007A-7E89-49D4-9112-AA5C8692D0FA}" type="slidenum">
              <a:rPr lang="en-GB" altLang="cs-CZ"/>
              <a:pPr>
                <a:spcBef>
                  <a:spcPct val="0"/>
                </a:spcBef>
              </a:pPr>
              <a:t>37</a:t>
            </a:fld>
            <a:endParaRPr lang="en-GB" altLang="cs-CZ"/>
          </a:p>
        </p:txBody>
      </p:sp>
      <p:sp>
        <p:nvSpPr>
          <p:cNvPr id="80899" name="Rectangle 2">
            <a:extLst>
              <a:ext uri="{FF2B5EF4-FFF2-40B4-BE49-F238E27FC236}">
                <a16:creationId xmlns:a16="http://schemas.microsoft.com/office/drawing/2014/main" id="{DB08DB50-D9C8-4665-832D-0CAAAE3782FC}"/>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36BE071B-8306-489E-84E6-3826400CAD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3AEE657-037C-4399-BC93-CCEEBB8601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7A28C2-20C7-4DBB-A128-7BE1E15735B7}" type="slidenum">
              <a:rPr lang="en-GB" altLang="cs-CZ"/>
              <a:pPr>
                <a:spcBef>
                  <a:spcPct val="0"/>
                </a:spcBef>
              </a:pPr>
              <a:t>38</a:t>
            </a:fld>
            <a:endParaRPr lang="en-GB" altLang="cs-CZ"/>
          </a:p>
        </p:txBody>
      </p:sp>
      <p:sp>
        <p:nvSpPr>
          <p:cNvPr id="82947" name="Rectangle 2">
            <a:extLst>
              <a:ext uri="{FF2B5EF4-FFF2-40B4-BE49-F238E27FC236}">
                <a16:creationId xmlns:a16="http://schemas.microsoft.com/office/drawing/2014/main" id="{435CDC84-D829-4710-9953-8076E737F6C0}"/>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5089FFD4-F9AC-4895-9B6E-BF7C9281BE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5765123-76DE-4967-B264-A95487AD4D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32D212-D8B6-4515-84FA-9D1F73B34811}" type="slidenum">
              <a:rPr lang="en-GB" altLang="cs-CZ"/>
              <a:pPr>
                <a:spcBef>
                  <a:spcPct val="0"/>
                </a:spcBef>
              </a:pPr>
              <a:t>39</a:t>
            </a:fld>
            <a:endParaRPr lang="en-GB" altLang="cs-CZ"/>
          </a:p>
        </p:txBody>
      </p:sp>
      <p:sp>
        <p:nvSpPr>
          <p:cNvPr id="84995" name="Rectangle 2">
            <a:extLst>
              <a:ext uri="{FF2B5EF4-FFF2-40B4-BE49-F238E27FC236}">
                <a16:creationId xmlns:a16="http://schemas.microsoft.com/office/drawing/2014/main" id="{69EB0C46-CA4B-4EAA-9613-DEAC6583310E}"/>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4DDFDA0E-55C5-4E29-A167-A27689EE9C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A44CFB02-281B-4113-9EF4-40BD374FF9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2D8D72-3C05-4DB1-B0E5-52D13A3A7D0C}" type="slidenum">
              <a:rPr lang="en-GB" altLang="cs-CZ"/>
              <a:pPr>
                <a:spcBef>
                  <a:spcPct val="0"/>
                </a:spcBef>
              </a:pPr>
              <a:t>40</a:t>
            </a:fld>
            <a:endParaRPr lang="en-GB" altLang="cs-CZ"/>
          </a:p>
        </p:txBody>
      </p:sp>
      <p:sp>
        <p:nvSpPr>
          <p:cNvPr id="87043" name="Rectangle 2">
            <a:extLst>
              <a:ext uri="{FF2B5EF4-FFF2-40B4-BE49-F238E27FC236}">
                <a16:creationId xmlns:a16="http://schemas.microsoft.com/office/drawing/2014/main" id="{33FCFD84-21E3-40F3-AB36-2C67ED23EAE1}"/>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C29ED17A-B18E-4D6D-AB39-0CAC856DD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BB85F54-7356-4464-97ED-5F69341362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B3FB74-B51B-4CD2-9732-5D61460A61A9}" type="slidenum">
              <a:rPr lang="en-GB" altLang="cs-CZ"/>
              <a:pPr>
                <a:spcBef>
                  <a:spcPct val="0"/>
                </a:spcBef>
              </a:pPr>
              <a:t>5</a:t>
            </a:fld>
            <a:endParaRPr lang="en-GB" altLang="cs-CZ"/>
          </a:p>
        </p:txBody>
      </p:sp>
      <p:sp>
        <p:nvSpPr>
          <p:cNvPr id="15363" name="Rectangle 2">
            <a:extLst>
              <a:ext uri="{FF2B5EF4-FFF2-40B4-BE49-F238E27FC236}">
                <a16:creationId xmlns:a16="http://schemas.microsoft.com/office/drawing/2014/main" id="{AAEF20B4-C1DA-47EB-B396-8EE4AA099141}"/>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39726A77-FE75-42B8-97FF-7A1B80C892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136A38E-569B-4862-914F-66DFC620F1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D43475-2583-4976-9015-7EDFF2398931}" type="slidenum">
              <a:rPr lang="en-GB" altLang="cs-CZ"/>
              <a:pPr>
                <a:spcBef>
                  <a:spcPct val="0"/>
                </a:spcBef>
              </a:pPr>
              <a:t>41</a:t>
            </a:fld>
            <a:endParaRPr lang="en-GB" altLang="cs-CZ"/>
          </a:p>
        </p:txBody>
      </p:sp>
      <p:sp>
        <p:nvSpPr>
          <p:cNvPr id="89091" name="Rectangle 2">
            <a:extLst>
              <a:ext uri="{FF2B5EF4-FFF2-40B4-BE49-F238E27FC236}">
                <a16:creationId xmlns:a16="http://schemas.microsoft.com/office/drawing/2014/main" id="{3ABABC8D-BE54-4D16-9210-4C85E86053F4}"/>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64F96E61-51FD-41D7-A8C0-9D0FCD29B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9CA00905-EA19-4D07-A9C6-5BA96BB4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96A550-5CCD-4CC6-9D7F-5A0BE4F75F9D}"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5B86B811-E1D9-4498-A3BE-78BA93043B0F}"/>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7EF16359-F2F7-44F6-9716-361A3AD64E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C7D4A003-258A-481F-AB22-83BC2FA7E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24102C-BE1D-4720-8C5F-03767A0E9877}" type="slidenum">
              <a:rPr lang="en-GB" altLang="cs-CZ"/>
              <a:pPr>
                <a:spcBef>
                  <a:spcPct val="0"/>
                </a:spcBef>
              </a:pPr>
              <a:t>43</a:t>
            </a:fld>
            <a:endParaRPr lang="en-GB" altLang="cs-CZ"/>
          </a:p>
        </p:txBody>
      </p:sp>
      <p:sp>
        <p:nvSpPr>
          <p:cNvPr id="93187" name="Rectangle 2">
            <a:extLst>
              <a:ext uri="{FF2B5EF4-FFF2-40B4-BE49-F238E27FC236}">
                <a16:creationId xmlns:a16="http://schemas.microsoft.com/office/drawing/2014/main" id="{778A57A5-7378-4840-8241-87BFAC55AF27}"/>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00903A5B-39AA-41C2-91CD-0CC3C69F3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476CB01F-A802-469F-998A-0C6A31CDE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5CD22A-1B66-4B77-A134-F4CA6E09A14E}" type="slidenum">
              <a:rPr lang="en-GB" altLang="cs-CZ"/>
              <a:pPr>
                <a:spcBef>
                  <a:spcPct val="0"/>
                </a:spcBef>
              </a:pPr>
              <a:t>44</a:t>
            </a:fld>
            <a:endParaRPr lang="en-GB" altLang="cs-CZ"/>
          </a:p>
        </p:txBody>
      </p:sp>
      <p:sp>
        <p:nvSpPr>
          <p:cNvPr id="95235" name="Rectangle 2">
            <a:extLst>
              <a:ext uri="{FF2B5EF4-FFF2-40B4-BE49-F238E27FC236}">
                <a16:creationId xmlns:a16="http://schemas.microsoft.com/office/drawing/2014/main" id="{CFD032DC-C375-4AB6-B556-1C428598AFD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5988CCB8-F23A-49B5-8A56-6DA721FFE2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F8A27F3-DC1A-471D-815E-CEC0D4467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A8A79C-D974-4BF6-ACDC-7FEA624ED79D}" type="slidenum">
              <a:rPr lang="en-GB" altLang="cs-CZ"/>
              <a:pPr>
                <a:spcBef>
                  <a:spcPct val="0"/>
                </a:spcBef>
              </a:pPr>
              <a:t>45</a:t>
            </a:fld>
            <a:endParaRPr lang="en-GB" altLang="cs-CZ"/>
          </a:p>
        </p:txBody>
      </p:sp>
      <p:sp>
        <p:nvSpPr>
          <p:cNvPr id="97283" name="Rectangle 2">
            <a:extLst>
              <a:ext uri="{FF2B5EF4-FFF2-40B4-BE49-F238E27FC236}">
                <a16:creationId xmlns:a16="http://schemas.microsoft.com/office/drawing/2014/main" id="{14D9C4A6-07D5-44A2-ACB6-2033539DD72E}"/>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97223411-3E71-4078-BDAA-419A0DA17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CA99BD4-D7F4-43DF-82EE-AF830F5FE8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BF5D74-7272-49D2-AF69-9316A699CE38}" type="slidenum">
              <a:rPr lang="en-GB" altLang="cs-CZ"/>
              <a:pPr>
                <a:spcBef>
                  <a:spcPct val="0"/>
                </a:spcBef>
              </a:pPr>
              <a:t>46</a:t>
            </a:fld>
            <a:endParaRPr lang="en-GB" altLang="cs-CZ"/>
          </a:p>
        </p:txBody>
      </p:sp>
      <p:sp>
        <p:nvSpPr>
          <p:cNvPr id="99331" name="Rectangle 2">
            <a:extLst>
              <a:ext uri="{FF2B5EF4-FFF2-40B4-BE49-F238E27FC236}">
                <a16:creationId xmlns:a16="http://schemas.microsoft.com/office/drawing/2014/main" id="{BD9E53BF-C044-41A7-8141-5B063918EAD2}"/>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8468CC3-3233-415B-AE99-DA1822117F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E0F064E5-220B-4C21-B6D9-0A136C66AA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686AE3-7471-432A-8FA1-9F027E15FC76}" type="slidenum">
              <a:rPr lang="en-GB" altLang="cs-CZ"/>
              <a:pPr>
                <a:spcBef>
                  <a:spcPct val="0"/>
                </a:spcBef>
              </a:pPr>
              <a:t>47</a:t>
            </a:fld>
            <a:endParaRPr lang="en-GB" altLang="cs-CZ"/>
          </a:p>
        </p:txBody>
      </p:sp>
      <p:sp>
        <p:nvSpPr>
          <p:cNvPr id="101379" name="Rectangle 2">
            <a:extLst>
              <a:ext uri="{FF2B5EF4-FFF2-40B4-BE49-F238E27FC236}">
                <a16:creationId xmlns:a16="http://schemas.microsoft.com/office/drawing/2014/main" id="{02B123F3-6A34-4D4C-8A00-C8850B97F831}"/>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9BE2594B-C43B-486D-B21B-D73A6A01E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B4A78F5-A39E-4086-BC97-6EBCD5AF34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B2A2F6-D273-4391-81FA-40C4AE4CDEDC}" type="slidenum">
              <a:rPr lang="en-GB" altLang="cs-CZ"/>
              <a:pPr>
                <a:spcBef>
                  <a:spcPct val="0"/>
                </a:spcBef>
              </a:pPr>
              <a:t>48</a:t>
            </a:fld>
            <a:endParaRPr lang="en-GB" altLang="cs-CZ"/>
          </a:p>
        </p:txBody>
      </p:sp>
      <p:sp>
        <p:nvSpPr>
          <p:cNvPr id="103427" name="Rectangle 2">
            <a:extLst>
              <a:ext uri="{FF2B5EF4-FFF2-40B4-BE49-F238E27FC236}">
                <a16:creationId xmlns:a16="http://schemas.microsoft.com/office/drawing/2014/main" id="{1D64FA31-30DD-41FF-A15E-22B56857ED7B}"/>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A1383786-9E85-4BEA-B6B7-6731716633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3D3F4EF2-8E12-4F26-BA6E-09C962A31F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5DECAD-7FFB-4E68-852A-6DE76BE64D37}" type="slidenum">
              <a:rPr lang="en-GB" altLang="cs-CZ"/>
              <a:pPr>
                <a:spcBef>
                  <a:spcPct val="0"/>
                </a:spcBef>
              </a:pPr>
              <a:t>49</a:t>
            </a:fld>
            <a:endParaRPr lang="en-GB" altLang="cs-CZ"/>
          </a:p>
        </p:txBody>
      </p:sp>
      <p:sp>
        <p:nvSpPr>
          <p:cNvPr id="105475" name="Rectangle 2">
            <a:extLst>
              <a:ext uri="{FF2B5EF4-FFF2-40B4-BE49-F238E27FC236}">
                <a16:creationId xmlns:a16="http://schemas.microsoft.com/office/drawing/2014/main" id="{FC4B3600-5C14-4B89-9BE0-A6FB41A8A200}"/>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D40483A5-AC5B-4F38-A4C4-22E6A665C2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FC5EDE90-6BCF-47E3-8762-1DFFC33F2E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EC027-C7A9-4D7C-8071-4F55AA80454A}" type="slidenum">
              <a:rPr lang="en-GB" altLang="cs-CZ"/>
              <a:pPr>
                <a:spcBef>
                  <a:spcPct val="0"/>
                </a:spcBef>
              </a:pPr>
              <a:t>51</a:t>
            </a:fld>
            <a:endParaRPr lang="en-GB" altLang="cs-CZ"/>
          </a:p>
        </p:txBody>
      </p:sp>
      <p:sp>
        <p:nvSpPr>
          <p:cNvPr id="107523" name="Rectangle 2">
            <a:extLst>
              <a:ext uri="{FF2B5EF4-FFF2-40B4-BE49-F238E27FC236}">
                <a16:creationId xmlns:a16="http://schemas.microsoft.com/office/drawing/2014/main" id="{B6C6B3D4-E7C6-433F-8766-0CFA6FE2974B}"/>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A3E4F144-F2DE-48CA-A23A-285D4785E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1EABAEE-108A-4928-8CD8-6D0C83C6A9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E5359F-BF02-4963-ABDD-A85EAE1153DC}" type="slidenum">
              <a:rPr lang="en-GB" altLang="cs-CZ"/>
              <a:pPr>
                <a:spcBef>
                  <a:spcPct val="0"/>
                </a:spcBef>
              </a:pPr>
              <a:t>6</a:t>
            </a:fld>
            <a:endParaRPr lang="en-GB" altLang="cs-CZ"/>
          </a:p>
        </p:txBody>
      </p:sp>
      <p:sp>
        <p:nvSpPr>
          <p:cNvPr id="17411" name="Rectangle 2">
            <a:extLst>
              <a:ext uri="{FF2B5EF4-FFF2-40B4-BE49-F238E27FC236}">
                <a16:creationId xmlns:a16="http://schemas.microsoft.com/office/drawing/2014/main" id="{E0FFEC00-778F-41AB-831D-2F39A9B4D489}"/>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7B83D16-E95C-4C67-BE8E-DD9D97B8B8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C1DA63E6-5469-49BB-AA1E-7220E0D23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AFAD73-182E-43DB-9433-851921F127D2}" type="slidenum">
              <a:rPr lang="en-GB" altLang="cs-CZ"/>
              <a:pPr>
                <a:spcBef>
                  <a:spcPct val="0"/>
                </a:spcBef>
              </a:pPr>
              <a:t>52</a:t>
            </a:fld>
            <a:endParaRPr lang="en-GB" altLang="cs-CZ"/>
          </a:p>
        </p:txBody>
      </p:sp>
      <p:sp>
        <p:nvSpPr>
          <p:cNvPr id="109571" name="Rectangle 2">
            <a:extLst>
              <a:ext uri="{FF2B5EF4-FFF2-40B4-BE49-F238E27FC236}">
                <a16:creationId xmlns:a16="http://schemas.microsoft.com/office/drawing/2014/main" id="{40A999E4-499C-4DA9-A57C-66211E8ABA39}"/>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76A0D56F-01DB-4FE4-BEFF-1AE86DAD4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27F3ED2-5E09-4E0F-9B11-71532EB21A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842954-AC2C-42EB-89F7-19D69A5B646A}" type="slidenum">
              <a:rPr lang="en-GB" altLang="cs-CZ"/>
              <a:pPr>
                <a:spcBef>
                  <a:spcPct val="0"/>
                </a:spcBef>
              </a:pPr>
              <a:t>53</a:t>
            </a:fld>
            <a:endParaRPr lang="en-GB" altLang="cs-CZ"/>
          </a:p>
        </p:txBody>
      </p:sp>
      <p:sp>
        <p:nvSpPr>
          <p:cNvPr id="111619" name="Rectangle 2">
            <a:extLst>
              <a:ext uri="{FF2B5EF4-FFF2-40B4-BE49-F238E27FC236}">
                <a16:creationId xmlns:a16="http://schemas.microsoft.com/office/drawing/2014/main" id="{ABA76F47-0671-4E1F-83EA-9340CB0C82F3}"/>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E9986E25-E49B-4083-9492-2CCB78C5F7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7DD93EF-0038-4AD2-A8F6-215D6D51F3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57AF1F-7ACB-428D-AFB7-4E4FF336B5BD}" type="slidenum">
              <a:rPr lang="en-GB" altLang="cs-CZ"/>
              <a:pPr>
                <a:spcBef>
                  <a:spcPct val="0"/>
                </a:spcBef>
              </a:pPr>
              <a:t>54</a:t>
            </a:fld>
            <a:endParaRPr lang="en-GB" altLang="cs-CZ"/>
          </a:p>
        </p:txBody>
      </p:sp>
      <p:sp>
        <p:nvSpPr>
          <p:cNvPr id="113667" name="Rectangle 2">
            <a:extLst>
              <a:ext uri="{FF2B5EF4-FFF2-40B4-BE49-F238E27FC236}">
                <a16:creationId xmlns:a16="http://schemas.microsoft.com/office/drawing/2014/main" id="{73A13AB1-7FB8-48FA-B935-29AE0E2CD399}"/>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CF0728C7-7A84-4974-9A97-ECD4F6E99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D305B5D-27BE-4ADB-833B-1C00E80C0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B191FC-04D9-4E7C-8DA4-9E61AFED954A}" type="slidenum">
              <a:rPr lang="en-GB" altLang="cs-CZ"/>
              <a:pPr>
                <a:spcBef>
                  <a:spcPct val="0"/>
                </a:spcBef>
              </a:pPr>
              <a:t>55</a:t>
            </a:fld>
            <a:endParaRPr lang="en-GB" altLang="cs-CZ"/>
          </a:p>
        </p:txBody>
      </p:sp>
      <p:sp>
        <p:nvSpPr>
          <p:cNvPr id="115715" name="Rectangle 2">
            <a:extLst>
              <a:ext uri="{FF2B5EF4-FFF2-40B4-BE49-F238E27FC236}">
                <a16:creationId xmlns:a16="http://schemas.microsoft.com/office/drawing/2014/main" id="{6A858472-1A19-42B3-8237-2CB853B5EB0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D119D807-F59E-4495-994A-3CA3B1700B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BB99BBF8-D338-4DB6-9B87-5C730FFC6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BDA44-6067-4CE2-B4CD-035BF3700E3B}" type="slidenum">
              <a:rPr lang="en-GB" altLang="cs-CZ"/>
              <a:pPr>
                <a:spcBef>
                  <a:spcPct val="0"/>
                </a:spcBef>
              </a:pPr>
              <a:t>56</a:t>
            </a:fld>
            <a:endParaRPr lang="en-GB" altLang="cs-CZ"/>
          </a:p>
        </p:txBody>
      </p:sp>
      <p:sp>
        <p:nvSpPr>
          <p:cNvPr id="117763" name="Rectangle 2">
            <a:extLst>
              <a:ext uri="{FF2B5EF4-FFF2-40B4-BE49-F238E27FC236}">
                <a16:creationId xmlns:a16="http://schemas.microsoft.com/office/drawing/2014/main" id="{D90960D7-C33D-48CC-B65B-DBC2A8197ED0}"/>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80CC3866-48AF-4146-8BBD-62519D55B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2AF77A87-825C-4775-8AA9-A9F96831D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EA974D-CB13-4A6C-A5E8-D24241C1E3E2}" type="slidenum">
              <a:rPr lang="en-GB" altLang="cs-CZ"/>
              <a:pPr>
                <a:spcBef>
                  <a:spcPct val="0"/>
                </a:spcBef>
              </a:pPr>
              <a:t>57</a:t>
            </a:fld>
            <a:endParaRPr lang="en-GB" altLang="cs-CZ"/>
          </a:p>
        </p:txBody>
      </p:sp>
      <p:sp>
        <p:nvSpPr>
          <p:cNvPr id="119811" name="Rectangle 2">
            <a:extLst>
              <a:ext uri="{FF2B5EF4-FFF2-40B4-BE49-F238E27FC236}">
                <a16:creationId xmlns:a16="http://schemas.microsoft.com/office/drawing/2014/main" id="{727BDD0C-0CAF-4128-B8EE-D7522840D787}"/>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12E2B1F0-EECF-493C-ABD2-AE1F2D783D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4DAD4A16-AFE1-4C04-A382-9D246808DD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DB1B73-F635-49F6-BEA9-E2F12C8BD6BB}" type="slidenum">
              <a:rPr lang="en-GB" altLang="cs-CZ"/>
              <a:pPr>
                <a:spcBef>
                  <a:spcPct val="0"/>
                </a:spcBef>
              </a:pPr>
              <a:t>58</a:t>
            </a:fld>
            <a:endParaRPr lang="en-GB" altLang="cs-CZ"/>
          </a:p>
        </p:txBody>
      </p:sp>
      <p:sp>
        <p:nvSpPr>
          <p:cNvPr id="121859" name="Rectangle 2">
            <a:extLst>
              <a:ext uri="{FF2B5EF4-FFF2-40B4-BE49-F238E27FC236}">
                <a16:creationId xmlns:a16="http://schemas.microsoft.com/office/drawing/2014/main" id="{AEA12031-3295-481B-A633-5EFE9ACE7822}"/>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3EEC2F83-A187-469B-A743-589DED7C93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D9BC55E6-66A7-4EA5-B8AE-D8CE62109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ED32F5-E3F4-4B3A-B2B0-370B699D43ED}" type="slidenum">
              <a:rPr lang="en-GB" altLang="cs-CZ"/>
              <a:pPr>
                <a:spcBef>
                  <a:spcPct val="0"/>
                </a:spcBef>
              </a:pPr>
              <a:t>59</a:t>
            </a:fld>
            <a:endParaRPr lang="en-GB" altLang="cs-CZ"/>
          </a:p>
        </p:txBody>
      </p:sp>
      <p:sp>
        <p:nvSpPr>
          <p:cNvPr id="123907" name="Rectangle 2">
            <a:extLst>
              <a:ext uri="{FF2B5EF4-FFF2-40B4-BE49-F238E27FC236}">
                <a16:creationId xmlns:a16="http://schemas.microsoft.com/office/drawing/2014/main" id="{D12E5F59-02C4-4AE6-A415-8445FDF343B6}"/>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EA22C4A2-A9A5-441C-905E-F183EC8DD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EDF7CDF0-FCAD-4CF8-8C17-E32C90677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F0127E-35FD-45D0-9085-F748F8CBBE04}" type="slidenum">
              <a:rPr lang="en-GB" altLang="cs-CZ"/>
              <a:pPr>
                <a:spcBef>
                  <a:spcPct val="0"/>
                </a:spcBef>
              </a:pPr>
              <a:t>7</a:t>
            </a:fld>
            <a:endParaRPr lang="en-GB" altLang="cs-CZ"/>
          </a:p>
        </p:txBody>
      </p:sp>
      <p:sp>
        <p:nvSpPr>
          <p:cNvPr id="19459" name="Rectangle 2">
            <a:extLst>
              <a:ext uri="{FF2B5EF4-FFF2-40B4-BE49-F238E27FC236}">
                <a16:creationId xmlns:a16="http://schemas.microsoft.com/office/drawing/2014/main" id="{69A54B43-BA88-4710-AF6C-85A1EE2C017F}"/>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AC8E79FE-ECDD-4C36-B857-6DD548CA89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A5D5194-4874-4699-B15B-1D9D48AB2F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45A583-2701-4BB1-B3EE-95F3924EC770}" type="slidenum">
              <a:rPr lang="en-GB" altLang="cs-CZ"/>
              <a:pPr>
                <a:spcBef>
                  <a:spcPct val="0"/>
                </a:spcBef>
              </a:pPr>
              <a:t>8</a:t>
            </a:fld>
            <a:endParaRPr lang="en-GB" altLang="cs-CZ"/>
          </a:p>
        </p:txBody>
      </p:sp>
      <p:sp>
        <p:nvSpPr>
          <p:cNvPr id="21507" name="Rectangle 2">
            <a:extLst>
              <a:ext uri="{FF2B5EF4-FFF2-40B4-BE49-F238E27FC236}">
                <a16:creationId xmlns:a16="http://schemas.microsoft.com/office/drawing/2014/main" id="{A055B63B-4CFE-4C8C-9565-A2D110BE34D4}"/>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708698B5-2CB2-46DB-8076-27BCA1A65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E79D30D-2FAD-45F9-832B-B36437913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D24A964-7553-4891-B754-50BBCD22A4F3}" type="slidenum">
              <a:rPr lang="en-GB" altLang="cs-CZ"/>
              <a:pPr>
                <a:spcBef>
                  <a:spcPct val="0"/>
                </a:spcBef>
              </a:pPr>
              <a:t>9</a:t>
            </a:fld>
            <a:endParaRPr lang="en-GB" altLang="cs-CZ"/>
          </a:p>
        </p:txBody>
      </p:sp>
      <p:sp>
        <p:nvSpPr>
          <p:cNvPr id="23555" name="Rectangle 2">
            <a:extLst>
              <a:ext uri="{FF2B5EF4-FFF2-40B4-BE49-F238E27FC236}">
                <a16:creationId xmlns:a16="http://schemas.microsoft.com/office/drawing/2014/main" id="{EF1DA0E0-2C30-4AE9-8DF4-BEF561C40E7D}"/>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0971FDA8-D870-4D3C-AB94-3FCE20BA7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0BA1E0-2F68-4A34-9A5A-7AA3EBAA4F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A500CE-2BEB-4CF3-AB6F-D0EED68E72EC}" type="slidenum">
              <a:rPr lang="en-GB" altLang="cs-CZ"/>
              <a:pPr>
                <a:spcBef>
                  <a:spcPct val="0"/>
                </a:spcBef>
              </a:pPr>
              <a:t>10</a:t>
            </a:fld>
            <a:endParaRPr lang="en-GB" altLang="cs-CZ"/>
          </a:p>
        </p:txBody>
      </p:sp>
      <p:sp>
        <p:nvSpPr>
          <p:cNvPr id="25603" name="Rectangle 2">
            <a:extLst>
              <a:ext uri="{FF2B5EF4-FFF2-40B4-BE49-F238E27FC236}">
                <a16:creationId xmlns:a16="http://schemas.microsoft.com/office/drawing/2014/main" id="{293A41AA-5532-41B0-9DE9-6EFFDC05D4DD}"/>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0ABA824B-E1BD-46BA-AE89-2041D9BDC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DA678A31-8CE1-4065-AC93-2AEA16C5686A}"/>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F10BBE04-934E-439F-8A90-1DDA11BFCD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96A0E630-B51B-483D-8214-7B8649AECD3A}"/>
              </a:ext>
            </a:extLst>
          </p:cNvPr>
          <p:cNvSpPr>
            <a:spLocks noGrp="1" noChangeArrowheads="1"/>
          </p:cNvSpPr>
          <p:nvPr>
            <p:ph type="sldNum" sz="quarter" idx="12"/>
          </p:nvPr>
        </p:nvSpPr>
        <p:spPr>
          <a:ln/>
        </p:spPr>
        <p:txBody>
          <a:bodyPr/>
          <a:lstStyle>
            <a:lvl1pPr>
              <a:defRPr/>
            </a:lvl1pPr>
          </a:lstStyle>
          <a:p>
            <a:fld id="{ED882012-42C6-48E7-A6B8-66C572733DB6}" type="slidenum">
              <a:rPr lang="cs-CZ" altLang="cs-CZ"/>
              <a:pPr/>
              <a:t>‹#›</a:t>
            </a:fld>
            <a:endParaRPr lang="cs-CZ" altLang="cs-CZ"/>
          </a:p>
        </p:txBody>
      </p:sp>
    </p:spTree>
    <p:extLst>
      <p:ext uri="{BB962C8B-B14F-4D97-AF65-F5344CB8AC3E}">
        <p14:creationId xmlns:p14="http://schemas.microsoft.com/office/powerpoint/2010/main" val="340043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A03207C-A470-4B91-9E43-233A6D9B4B3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1FF54E7E-DF95-4BDC-A9E1-204DB52FF29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F422B3B-CC09-4D5C-8BAF-8D05460AA448}"/>
              </a:ext>
            </a:extLst>
          </p:cNvPr>
          <p:cNvSpPr>
            <a:spLocks noGrp="1" noChangeArrowheads="1"/>
          </p:cNvSpPr>
          <p:nvPr>
            <p:ph type="sldNum" sz="quarter" idx="12"/>
          </p:nvPr>
        </p:nvSpPr>
        <p:spPr>
          <a:ln/>
        </p:spPr>
        <p:txBody>
          <a:bodyPr/>
          <a:lstStyle>
            <a:lvl1pPr>
              <a:defRPr/>
            </a:lvl1pPr>
          </a:lstStyle>
          <a:p>
            <a:fld id="{3F47CD41-226F-4443-8175-3BA8EB163257}" type="slidenum">
              <a:rPr lang="cs-CZ" altLang="cs-CZ"/>
              <a:pPr/>
              <a:t>‹#›</a:t>
            </a:fld>
            <a:endParaRPr lang="cs-CZ" altLang="cs-CZ"/>
          </a:p>
        </p:txBody>
      </p:sp>
    </p:spTree>
    <p:extLst>
      <p:ext uri="{BB962C8B-B14F-4D97-AF65-F5344CB8AC3E}">
        <p14:creationId xmlns:p14="http://schemas.microsoft.com/office/powerpoint/2010/main" val="28066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2724DBCC-1831-4034-80B4-E7A913B2F758}"/>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6A2AD75E-426C-441D-951D-29352FDC15D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DB9D91E3-2CAB-422F-9D9A-5A55DAA38E30}"/>
              </a:ext>
            </a:extLst>
          </p:cNvPr>
          <p:cNvSpPr>
            <a:spLocks noGrp="1" noChangeArrowheads="1"/>
          </p:cNvSpPr>
          <p:nvPr>
            <p:ph type="sldNum" sz="quarter" idx="12"/>
          </p:nvPr>
        </p:nvSpPr>
        <p:spPr>
          <a:ln/>
        </p:spPr>
        <p:txBody>
          <a:bodyPr/>
          <a:lstStyle>
            <a:lvl1pPr>
              <a:defRPr/>
            </a:lvl1pPr>
          </a:lstStyle>
          <a:p>
            <a:fld id="{BB1BE87B-4EBC-40B5-A7D0-7922F3C9662B}" type="slidenum">
              <a:rPr lang="cs-CZ" altLang="cs-CZ"/>
              <a:pPr/>
              <a:t>‹#›</a:t>
            </a:fld>
            <a:endParaRPr lang="cs-CZ" altLang="cs-CZ"/>
          </a:p>
        </p:txBody>
      </p:sp>
    </p:spTree>
    <p:extLst>
      <p:ext uri="{BB962C8B-B14F-4D97-AF65-F5344CB8AC3E}">
        <p14:creationId xmlns:p14="http://schemas.microsoft.com/office/powerpoint/2010/main" val="354000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5DD2692-CF78-413F-80DF-CE5F9C34045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0631784-34F7-44D2-97F9-5110BADC1B3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AA72C7F6-28E4-449D-A506-51FDB41C2D69}"/>
              </a:ext>
            </a:extLst>
          </p:cNvPr>
          <p:cNvSpPr>
            <a:spLocks noGrp="1" noChangeArrowheads="1"/>
          </p:cNvSpPr>
          <p:nvPr>
            <p:ph type="sldNum" sz="quarter" idx="12"/>
          </p:nvPr>
        </p:nvSpPr>
        <p:spPr>
          <a:ln/>
        </p:spPr>
        <p:txBody>
          <a:bodyPr/>
          <a:lstStyle>
            <a:lvl1pPr>
              <a:defRPr/>
            </a:lvl1pPr>
          </a:lstStyle>
          <a:p>
            <a:fld id="{39D2189D-5D85-4011-8147-3417444E94D1}" type="slidenum">
              <a:rPr lang="cs-CZ" altLang="cs-CZ"/>
              <a:pPr/>
              <a:t>‹#›</a:t>
            </a:fld>
            <a:endParaRPr lang="cs-CZ" altLang="cs-CZ"/>
          </a:p>
        </p:txBody>
      </p:sp>
    </p:spTree>
    <p:extLst>
      <p:ext uri="{BB962C8B-B14F-4D97-AF65-F5344CB8AC3E}">
        <p14:creationId xmlns:p14="http://schemas.microsoft.com/office/powerpoint/2010/main" val="244726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oleObject" Target="../embeddings/oleObject4.bin"/><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5.png"/><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1.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dirty="0"/>
              <a:t>Department of Biophysics, Medical Faculty, Masaryk University in Brno</a:t>
            </a:r>
            <a:endParaRPr lang="cs-CZ" dirty="0"/>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t>Lectures on Medical Biophysics</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b="1" dirty="0">
                <a:solidFill>
                  <a:schemeClr val="tx2"/>
                </a:solidFill>
              </a:rPr>
              <a:t>Nuclear medicine</a:t>
            </a:r>
            <a:r>
              <a:rPr lang="en-GB" altLang="cs-CZ" dirty="0">
                <a:solidFill>
                  <a:schemeClr val="tx2"/>
                </a:solidFill>
              </a:rPr>
              <a:t> </a:t>
            </a:r>
            <a:r>
              <a:rPr lang="en-GB" altLang="cs-CZ" b="1" dirty="0">
                <a:solidFill>
                  <a:schemeClr val="tx2"/>
                </a:solidFill>
              </a:rPr>
              <a:t>and radiotherapy</a:t>
            </a:r>
          </a:p>
          <a:p>
            <a:endParaRPr lang="cs-CZ" dirty="0"/>
          </a:p>
        </p:txBody>
      </p:sp>
      <p:pic>
        <p:nvPicPr>
          <p:cNvPr id="6" name="Picture 2" descr="The CyberKnife robot">
            <a:extLst>
              <a:ext uri="{FF2B5EF4-FFF2-40B4-BE49-F238E27FC236}">
                <a16:creationId xmlns:a16="http://schemas.microsoft.com/office/drawing/2014/main" id="{E41273C6-9519-459D-ADA8-629431E78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565" y="25144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4" descr="restbrain">
            <a:extLst>
              <a:ext uri="{FF2B5EF4-FFF2-40B4-BE49-F238E27FC236}">
                <a16:creationId xmlns:a16="http://schemas.microsoft.com/office/drawing/2014/main" id="{44B6DC85-C2E1-4903-95CF-4E9066B4F7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291" y="344455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2" descr="ZnakX.gif (4598 bytes)">
            <a:hlinkClick r:id="rId4"/>
            <a:extLst>
              <a:ext uri="{FF2B5EF4-FFF2-40B4-BE49-F238E27FC236}">
                <a16:creationId xmlns:a16="http://schemas.microsoft.com/office/drawing/2014/main" id="{412EAB32-9DC5-4B4F-BE29-6139FED21D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0965" y="4297100"/>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6">
            <a:extLst>
              <a:ext uri="{FF2B5EF4-FFF2-40B4-BE49-F238E27FC236}">
                <a16:creationId xmlns:a16="http://schemas.microsoft.com/office/drawing/2014/main" id="{78517D7F-CDC0-4DC0-A154-1152668D3E0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AFD7C2-CEDA-45A1-A9F7-D6B2BA62C7BD}" type="slidenum">
              <a:rPr lang="cs-CZ" altLang="cs-CZ" sz="1400"/>
              <a:pPr>
                <a:spcBef>
                  <a:spcPct val="0"/>
                </a:spcBef>
                <a:buFontTx/>
                <a:buNone/>
              </a:pPr>
              <a:t>10</a:t>
            </a:fld>
            <a:endParaRPr lang="cs-CZ" altLang="cs-CZ" sz="1400"/>
          </a:p>
        </p:txBody>
      </p:sp>
      <p:sp>
        <p:nvSpPr>
          <p:cNvPr id="24579" name="Rectangle 2">
            <a:extLst>
              <a:ext uri="{FF2B5EF4-FFF2-40B4-BE49-F238E27FC236}">
                <a16:creationId xmlns:a16="http://schemas.microsoft.com/office/drawing/2014/main" id="{44641B7B-EF86-4E3C-A91B-0F05267C0342}"/>
              </a:ext>
            </a:extLst>
          </p:cNvPr>
          <p:cNvSpPr>
            <a:spLocks noGrp="1" noChangeArrowheads="1"/>
          </p:cNvSpPr>
          <p:nvPr>
            <p:ph type="title"/>
          </p:nvPr>
        </p:nvSpPr>
        <p:spPr>
          <a:xfrm>
            <a:off x="609600" y="274638"/>
            <a:ext cx="6716110" cy="723845"/>
          </a:xfrm>
        </p:spPr>
        <p:txBody>
          <a:bodyPr/>
          <a:lstStyle/>
          <a:p>
            <a:pPr algn="l" eaLnBrk="1" hangingPunct="1"/>
            <a:r>
              <a:rPr lang="en-GB" altLang="cs-CZ" sz="3600" b="1" dirty="0"/>
              <a:t>Classes of radioactive decay</a:t>
            </a:r>
          </a:p>
        </p:txBody>
      </p:sp>
      <p:sp>
        <p:nvSpPr>
          <p:cNvPr id="24580" name="Rectangle 3">
            <a:extLst>
              <a:ext uri="{FF2B5EF4-FFF2-40B4-BE49-F238E27FC236}">
                <a16:creationId xmlns:a16="http://schemas.microsoft.com/office/drawing/2014/main" id="{8A38EF8A-03D3-4377-843E-C1F21F1EB4BA}"/>
              </a:ext>
            </a:extLst>
          </p:cNvPr>
          <p:cNvSpPr>
            <a:spLocks noGrp="1" noChangeArrowheads="1"/>
          </p:cNvSpPr>
          <p:nvPr>
            <p:ph type="body" sz="half" idx="1"/>
          </p:nvPr>
        </p:nvSpPr>
        <p:spPr>
          <a:xfrm>
            <a:off x="1981200" y="1600200"/>
            <a:ext cx="4038600" cy="749300"/>
          </a:xfrm>
          <a:solidFill>
            <a:schemeClr val="bg1">
              <a:alpha val="39999"/>
            </a:schemeClr>
          </a:solidFill>
        </p:spPr>
        <p:txBody>
          <a:bodyPr/>
          <a:lstStyle/>
          <a:p>
            <a:pPr eaLnBrk="1" hangingPunct="1">
              <a:buFontTx/>
              <a:buNone/>
            </a:pPr>
            <a:r>
              <a:rPr lang="cs-CZ" altLang="cs-CZ" sz="2800" dirty="0">
                <a:latin typeface="Symbol" panose="05050102010706020507" pitchFamily="18" charset="2"/>
              </a:rPr>
              <a:t>a</a:t>
            </a:r>
            <a:r>
              <a:rPr lang="cs-CZ" altLang="cs-CZ" sz="2800" dirty="0"/>
              <a:t> (</a:t>
            </a:r>
            <a:r>
              <a:rPr lang="en-GB" altLang="cs-CZ" sz="2800" dirty="0"/>
              <a:t>alpha) decay</a:t>
            </a:r>
          </a:p>
        </p:txBody>
      </p:sp>
      <p:sp>
        <p:nvSpPr>
          <p:cNvPr id="24581" name="Text Box 4">
            <a:extLst>
              <a:ext uri="{FF2B5EF4-FFF2-40B4-BE49-F238E27FC236}">
                <a16:creationId xmlns:a16="http://schemas.microsoft.com/office/drawing/2014/main" id="{76662855-6F5D-47F6-8FC2-05F8D00E3001}"/>
              </a:ext>
            </a:extLst>
          </p:cNvPr>
          <p:cNvSpPr txBox="1">
            <a:spLocks noChangeArrowheads="1"/>
          </p:cNvSpPr>
          <p:nvPr/>
        </p:nvSpPr>
        <p:spPr bwMode="auto">
          <a:xfrm>
            <a:off x="1366345" y="4868863"/>
            <a:ext cx="9186041" cy="1200329"/>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Seaborgium transforms in rutherfordium. Helium nucleus – </a:t>
            </a:r>
            <a:r>
              <a:rPr lang="en-GB" altLang="cs-CZ" sz="2400" dirty="0">
                <a:latin typeface="Symbol" panose="05050102010706020507" pitchFamily="18" charset="2"/>
              </a:rPr>
              <a:t>a</a:t>
            </a:r>
            <a:r>
              <a:rPr lang="en-GB" altLang="cs-CZ" sz="2400" dirty="0"/>
              <a:t> particle – is liberated. Daughter nucleus recoils because of the law of momentum conservation.</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graphicFrame>
        <p:nvGraphicFramePr>
          <p:cNvPr id="24582" name="Object 5">
            <a:extLst>
              <a:ext uri="{FF2B5EF4-FFF2-40B4-BE49-F238E27FC236}">
                <a16:creationId xmlns:a16="http://schemas.microsoft.com/office/drawing/2014/main" id="{15B4D896-585E-4641-9C35-DA5FC05A64D7}"/>
              </a:ext>
            </a:extLst>
          </p:cNvPr>
          <p:cNvGraphicFramePr>
            <a:graphicFrameLocks noGrp="1" noChangeAspect="1"/>
          </p:cNvGraphicFramePr>
          <p:nvPr>
            <p:ph sz="half" idx="2"/>
            <p:extLst>
              <p:ext uri="{D42A27DB-BD31-4B8C-83A1-F6EECF244321}">
                <p14:modId xmlns:p14="http://schemas.microsoft.com/office/powerpoint/2010/main" val="2134935663"/>
              </p:ext>
            </p:extLst>
          </p:nvPr>
        </p:nvGraphicFramePr>
        <p:xfrm>
          <a:off x="3359149" y="2417379"/>
          <a:ext cx="6352761" cy="2102234"/>
        </p:xfrm>
        <a:graphic>
          <a:graphicData uri="http://schemas.openxmlformats.org/presentationml/2006/ole">
            <mc:AlternateContent xmlns:mc="http://schemas.openxmlformats.org/markup-compatibility/2006">
              <mc:Choice xmlns:v="urn:schemas-microsoft-com:vml" Requires="v">
                <p:oleObj name="Rastrový obrázek" r:id="rId3" imgW="5009524" imgH="1657581" progId="Paint.Picture">
                  <p:embed/>
                </p:oleObj>
              </mc:Choice>
              <mc:Fallback>
                <p:oleObj name="Rastrový obrázek" r:id="rId3" imgW="5009524" imgH="1657581" progId="Paint.Picture">
                  <p:embed/>
                  <p:pic>
                    <p:nvPicPr>
                      <p:cNvPr id="24582" name="Object 5">
                        <a:extLst>
                          <a:ext uri="{FF2B5EF4-FFF2-40B4-BE49-F238E27FC236}">
                            <a16:creationId xmlns:a16="http://schemas.microsoft.com/office/drawing/2014/main" id="{15B4D896-585E-4641-9C35-DA5FC05A64D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359149" y="2417379"/>
                        <a:ext cx="6352761" cy="210223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67312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7">
            <a:extLst>
              <a:ext uri="{FF2B5EF4-FFF2-40B4-BE49-F238E27FC236}">
                <a16:creationId xmlns:a16="http://schemas.microsoft.com/office/drawing/2014/main" id="{8BFE3854-A936-48B7-901F-0C64D0C5F8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0C7E56-8084-46A6-9810-73701291B7E3}" type="slidenum">
              <a:rPr lang="cs-CZ" altLang="cs-CZ" sz="1400"/>
              <a:pPr>
                <a:spcBef>
                  <a:spcPct val="0"/>
                </a:spcBef>
                <a:buFontTx/>
                <a:buNone/>
              </a:pPr>
              <a:t>11</a:t>
            </a:fld>
            <a:endParaRPr lang="cs-CZ" altLang="cs-CZ" sz="1400"/>
          </a:p>
        </p:txBody>
      </p:sp>
      <p:sp>
        <p:nvSpPr>
          <p:cNvPr id="26627" name="Rectangle 3">
            <a:extLst>
              <a:ext uri="{FF2B5EF4-FFF2-40B4-BE49-F238E27FC236}">
                <a16:creationId xmlns:a16="http://schemas.microsoft.com/office/drawing/2014/main" id="{8E47F2BD-71EE-45EF-AE96-A018072EF483}"/>
              </a:ext>
            </a:extLst>
          </p:cNvPr>
          <p:cNvSpPr>
            <a:spLocks noGrp="1" noChangeArrowheads="1"/>
          </p:cNvSpPr>
          <p:nvPr>
            <p:ph type="title"/>
          </p:nvPr>
        </p:nvSpPr>
        <p:spPr>
          <a:xfrm>
            <a:off x="1981200" y="274639"/>
            <a:ext cx="8229600" cy="993775"/>
          </a:xfrm>
        </p:spPr>
        <p:txBody>
          <a:bodyPr/>
          <a:lstStyle/>
          <a:p>
            <a:pPr algn="l" eaLnBrk="1" hangingPunct="1"/>
            <a:r>
              <a:rPr lang="en-GB" altLang="cs-CZ" sz="3200" b="1">
                <a:solidFill>
                  <a:schemeClr val="tx1"/>
                </a:solidFill>
              </a:rPr>
              <a:t>Classes of radioactive decay</a:t>
            </a:r>
            <a:endParaRPr lang="cs-CZ" altLang="cs-CZ" sz="3200" b="1">
              <a:solidFill>
                <a:schemeClr val="tx1"/>
              </a:solidFill>
            </a:endParaRPr>
          </a:p>
        </p:txBody>
      </p:sp>
      <p:sp>
        <p:nvSpPr>
          <p:cNvPr id="26628" name="Rectangle 4">
            <a:extLst>
              <a:ext uri="{FF2B5EF4-FFF2-40B4-BE49-F238E27FC236}">
                <a16:creationId xmlns:a16="http://schemas.microsoft.com/office/drawing/2014/main" id="{67E0F204-B8FB-4997-B8C4-10D2A77F8F22}"/>
              </a:ext>
            </a:extLst>
          </p:cNvPr>
          <p:cNvSpPr>
            <a:spLocks noGrp="1" noChangeArrowheads="1"/>
          </p:cNvSpPr>
          <p:nvPr>
            <p:ph type="body" sz="half" idx="1"/>
          </p:nvPr>
        </p:nvSpPr>
        <p:spPr>
          <a:xfrm>
            <a:off x="1366345" y="5373688"/>
            <a:ext cx="4664568" cy="965200"/>
          </a:xfrm>
          <a:solidFill>
            <a:schemeClr val="bg1">
              <a:alpha val="39999"/>
            </a:schemeClr>
          </a:solidFill>
        </p:spPr>
        <p:txBody>
          <a:bodyPr/>
          <a:lstStyle/>
          <a:p>
            <a:pPr eaLnBrk="1" hangingPunct="1">
              <a:buFontTx/>
              <a:buNone/>
            </a:pPr>
            <a:r>
              <a:rPr lang="en-GB" altLang="cs-CZ" sz="2400" dirty="0">
                <a:latin typeface="Symbol" panose="05050102010706020507" pitchFamily="18" charset="2"/>
              </a:rPr>
              <a:t>b</a:t>
            </a:r>
            <a:r>
              <a:rPr lang="en-GB" altLang="cs-CZ" sz="2400" dirty="0"/>
              <a:t> (beta) decay = emission of an electron or positron</a:t>
            </a:r>
          </a:p>
        </p:txBody>
      </p:sp>
      <p:graphicFrame>
        <p:nvGraphicFramePr>
          <p:cNvPr id="26629" name="Object 5">
            <a:extLst>
              <a:ext uri="{FF2B5EF4-FFF2-40B4-BE49-F238E27FC236}">
                <a16:creationId xmlns:a16="http://schemas.microsoft.com/office/drawing/2014/main" id="{EE6CBBE0-E43A-4561-AA77-E49DF0244F5D}"/>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name="Rastrový obrázek" r:id="rId3" imgW="2104762" imgH="304923" progId="Paint.Picture">
                  <p:embed/>
                </p:oleObj>
              </mc:Choice>
              <mc:Fallback>
                <p:oleObj name="Rastrový obrázek" r:id="rId3" imgW="2104762" imgH="304923" progId="Paint.Picture">
                  <p:embed/>
                  <p:pic>
                    <p:nvPicPr>
                      <p:cNvPr id="26629" name="Object 5">
                        <a:extLst>
                          <a:ext uri="{FF2B5EF4-FFF2-40B4-BE49-F238E27FC236}">
                            <a16:creationId xmlns:a16="http://schemas.microsoft.com/office/drawing/2014/main" id="{EE6CBBE0-E43A-4561-AA77-E49DF0244F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02C06297-2CF5-4C09-B9D1-3F4215D6B31A}"/>
              </a:ext>
            </a:extLst>
          </p:cNvPr>
          <p:cNvSpPr txBox="1">
            <a:spLocks noChangeArrowheads="1"/>
          </p:cNvSpPr>
          <p:nvPr/>
        </p:nvSpPr>
        <p:spPr bwMode="auto">
          <a:xfrm>
            <a:off x="6456364" y="5805488"/>
            <a:ext cx="2808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a:t>K-capture</a:t>
            </a:r>
          </a:p>
        </p:txBody>
      </p:sp>
      <p:graphicFrame>
        <p:nvGraphicFramePr>
          <p:cNvPr id="26631" name="Object 7">
            <a:extLst>
              <a:ext uri="{FF2B5EF4-FFF2-40B4-BE49-F238E27FC236}">
                <a16:creationId xmlns:a16="http://schemas.microsoft.com/office/drawing/2014/main" id="{2526B46C-CF97-4BC5-B267-1E3DBC15D604}"/>
              </a:ext>
            </a:extLst>
          </p:cNvPr>
          <p:cNvGraphicFramePr>
            <a:graphicFrameLocks noGrp="1" noChangeAspect="1"/>
          </p:cNvGraphicFramePr>
          <p:nvPr>
            <p:ph sz="quarter" idx="2"/>
            <p:extLst>
              <p:ext uri="{D42A27DB-BD31-4B8C-83A1-F6EECF244321}">
                <p14:modId xmlns:p14="http://schemas.microsoft.com/office/powerpoint/2010/main" val="4024987065"/>
              </p:ext>
            </p:extLst>
          </p:nvPr>
        </p:nvGraphicFramePr>
        <p:xfrm>
          <a:off x="1765739" y="2147432"/>
          <a:ext cx="4473138" cy="3002419"/>
        </p:xfrm>
        <a:graphic>
          <a:graphicData uri="http://schemas.openxmlformats.org/presentationml/2006/ole">
            <mc:AlternateContent xmlns:mc="http://schemas.openxmlformats.org/markup-compatibility/2006">
              <mc:Choice xmlns:v="urn:schemas-microsoft-com:vml" Requires="v">
                <p:oleObj name="Rastrový obrázek" r:id="rId5" imgW="3476190" imgH="2333333" progId="Paint.Picture">
                  <p:embed/>
                </p:oleObj>
              </mc:Choice>
              <mc:Fallback>
                <p:oleObj name="Rastrový obrázek" r:id="rId5" imgW="3476190" imgH="2333333" progId="Paint.Picture">
                  <p:embed/>
                  <p:pic>
                    <p:nvPicPr>
                      <p:cNvPr id="26631" name="Object 7">
                        <a:extLst>
                          <a:ext uri="{FF2B5EF4-FFF2-40B4-BE49-F238E27FC236}">
                            <a16:creationId xmlns:a16="http://schemas.microsoft.com/office/drawing/2014/main" id="{2526B46C-CF97-4BC5-B267-1E3DBC15D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739" y="2147432"/>
                        <a:ext cx="4473138" cy="3002419"/>
                      </a:xfrm>
                      <a:prstGeom prst="rect">
                        <a:avLst/>
                      </a:prstGeom>
                      <a:noFill/>
                      <a:ln>
                        <a:noFill/>
                      </a:ln>
                    </p:spPr>
                  </p:pic>
                </p:oleObj>
              </mc:Fallback>
            </mc:AlternateContent>
          </a:graphicData>
        </a:graphic>
      </p:graphicFrame>
      <p:graphicFrame>
        <p:nvGraphicFramePr>
          <p:cNvPr id="26632" name="Object 8">
            <a:extLst>
              <a:ext uri="{FF2B5EF4-FFF2-40B4-BE49-F238E27FC236}">
                <a16:creationId xmlns:a16="http://schemas.microsoft.com/office/drawing/2014/main" id="{B13B9F59-6A26-4D4D-8138-F3683D9C3095}"/>
              </a:ext>
            </a:extLst>
          </p:cNvPr>
          <p:cNvGraphicFramePr>
            <a:graphicFrameLocks noGrp="1" noChangeAspect="1"/>
          </p:cNvGraphicFramePr>
          <p:nvPr>
            <p:ph sz="quarter" idx="3"/>
          </p:nvPr>
        </p:nvGraphicFramePr>
        <p:xfrm>
          <a:off x="6456364" y="2997201"/>
          <a:ext cx="3671887" cy="2803525"/>
        </p:xfrm>
        <a:graphic>
          <a:graphicData uri="http://schemas.openxmlformats.org/presentationml/2006/ole">
            <mc:AlternateContent xmlns:mc="http://schemas.openxmlformats.org/markup-compatibility/2006">
              <mc:Choice xmlns:v="urn:schemas-microsoft-com:vml" Requires="v">
                <p:oleObj name="Rastrový obrázek" r:id="rId7" imgW="2895238" imgH="2209524" progId="Paint.Picture">
                  <p:embed/>
                </p:oleObj>
              </mc:Choice>
              <mc:Fallback>
                <p:oleObj name="Rastrový obrázek" r:id="rId7" imgW="2895238" imgH="2209524" progId="Paint.Picture">
                  <p:embed/>
                  <p:pic>
                    <p:nvPicPr>
                      <p:cNvPr id="26632" name="Object 8">
                        <a:extLst>
                          <a:ext uri="{FF2B5EF4-FFF2-40B4-BE49-F238E27FC236}">
                            <a16:creationId xmlns:a16="http://schemas.microsoft.com/office/drawing/2014/main" id="{B13B9F59-6A26-4D4D-8138-F3683D9C30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6364" y="2997201"/>
                        <a:ext cx="3671887"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Text Box 9">
            <a:extLst>
              <a:ext uri="{FF2B5EF4-FFF2-40B4-BE49-F238E27FC236}">
                <a16:creationId xmlns:a16="http://schemas.microsoft.com/office/drawing/2014/main" id="{477ECB0D-5123-4ECA-95D6-3A7AB41A1697}"/>
              </a:ext>
            </a:extLst>
          </p:cNvPr>
          <p:cNvSpPr txBox="1">
            <a:spLocks noChangeArrowheads="1"/>
          </p:cNvSpPr>
          <p:nvPr/>
        </p:nvSpPr>
        <p:spPr bwMode="auto">
          <a:xfrm>
            <a:off x="893379" y="1268414"/>
            <a:ext cx="10258097" cy="830997"/>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latin typeface="Symbol" panose="05050102010706020507" pitchFamily="18" charset="2"/>
              </a:rPr>
              <a:t>b</a:t>
            </a:r>
            <a:r>
              <a:rPr lang="en-GB" altLang="cs-CZ" sz="2400" dirty="0"/>
              <a:t> decay is an isobaric transformation in which besides the  </a:t>
            </a:r>
            <a:r>
              <a:rPr lang="en-GB" altLang="cs-CZ" sz="2400" dirty="0">
                <a:latin typeface="Symbol" panose="05050102010706020507" pitchFamily="18" charset="2"/>
              </a:rPr>
              <a:t>b</a:t>
            </a:r>
            <a:r>
              <a:rPr lang="en-GB" altLang="cs-CZ" sz="2400" dirty="0"/>
              <a:t> particles are formed also neutrinos (electron antineutrino     </a:t>
            </a:r>
            <a:r>
              <a:rPr lang="cs-CZ" altLang="cs-CZ" sz="2400" dirty="0" err="1"/>
              <a:t>or</a:t>
            </a:r>
            <a:r>
              <a:rPr lang="en-GB" altLang="cs-CZ" sz="2400" dirty="0"/>
              <a:t> electron neutrino </a:t>
            </a:r>
            <a:r>
              <a:rPr lang="en-GB" altLang="cs-CZ" sz="2400" dirty="0">
                <a:latin typeface="Symbol" panose="05050102010706020507" pitchFamily="18" charset="2"/>
              </a:rPr>
              <a:t>n</a:t>
            </a:r>
            <a:r>
              <a:rPr lang="en-GB" altLang="cs-CZ" sz="2400" baseline="-25000" dirty="0"/>
              <a:t>e</a:t>
            </a:r>
            <a:r>
              <a:rPr lang="en-GB" altLang="cs-CZ" sz="2400" dirty="0"/>
              <a:t>)</a:t>
            </a:r>
          </a:p>
        </p:txBody>
      </p:sp>
      <p:graphicFrame>
        <p:nvGraphicFramePr>
          <p:cNvPr id="26634" name="Object 11">
            <a:extLst>
              <a:ext uri="{FF2B5EF4-FFF2-40B4-BE49-F238E27FC236}">
                <a16:creationId xmlns:a16="http://schemas.microsoft.com/office/drawing/2014/main" id="{E6B09DFE-B1FD-45AD-A00B-F55B5C9FC0CB}"/>
              </a:ext>
            </a:extLst>
          </p:cNvPr>
          <p:cNvGraphicFramePr>
            <a:graphicFrameLocks noChangeAspect="1"/>
          </p:cNvGraphicFramePr>
          <p:nvPr>
            <p:extLst>
              <p:ext uri="{D42A27DB-BD31-4B8C-83A1-F6EECF244321}">
                <p14:modId xmlns:p14="http://schemas.microsoft.com/office/powerpoint/2010/main" val="2799588434"/>
              </p:ext>
            </p:extLst>
          </p:nvPr>
        </p:nvGraphicFramePr>
        <p:xfrm>
          <a:off x="6960476" y="1733879"/>
          <a:ext cx="255588" cy="360363"/>
        </p:xfrm>
        <a:graphic>
          <a:graphicData uri="http://schemas.openxmlformats.org/presentationml/2006/ole">
            <mc:AlternateContent xmlns:mc="http://schemas.openxmlformats.org/markup-compatibility/2006">
              <mc:Choice xmlns:v="urn:schemas-microsoft-com:vml" Requires="v">
                <p:oleObj name="Fotografie" r:id="rId9" imgW="161990" imgH="228571" progId="MSPhotoEd.3">
                  <p:embed/>
                </p:oleObj>
              </mc:Choice>
              <mc:Fallback>
                <p:oleObj name="Fotografie" r:id="rId9" imgW="161990" imgH="228571" progId="MSPhotoEd.3">
                  <p:embed/>
                  <p:pic>
                    <p:nvPicPr>
                      <p:cNvPr id="26634" name="Object 11">
                        <a:extLst>
                          <a:ext uri="{FF2B5EF4-FFF2-40B4-BE49-F238E27FC236}">
                            <a16:creationId xmlns:a16="http://schemas.microsoft.com/office/drawing/2014/main" id="{E6B09DFE-B1FD-45AD-A00B-F55B5C9FC0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0476" y="1733879"/>
                        <a:ext cx="2555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864090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7">
            <a:extLst>
              <a:ext uri="{FF2B5EF4-FFF2-40B4-BE49-F238E27FC236}">
                <a16:creationId xmlns:a16="http://schemas.microsoft.com/office/drawing/2014/main" id="{916530C9-D699-4EF5-91E0-599CBDF52A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FC7CB0-32BB-4A64-81EE-F1D72E29219B}" type="slidenum">
              <a:rPr lang="cs-CZ" altLang="cs-CZ" sz="1400"/>
              <a:pPr>
                <a:spcBef>
                  <a:spcPct val="0"/>
                </a:spcBef>
                <a:buFontTx/>
                <a:buNone/>
              </a:pPr>
              <a:t>12</a:t>
            </a:fld>
            <a:endParaRPr lang="cs-CZ" altLang="cs-CZ" sz="1400"/>
          </a:p>
        </p:txBody>
      </p:sp>
      <p:sp>
        <p:nvSpPr>
          <p:cNvPr id="28675" name="Rectangle 2">
            <a:extLst>
              <a:ext uri="{FF2B5EF4-FFF2-40B4-BE49-F238E27FC236}">
                <a16:creationId xmlns:a16="http://schemas.microsoft.com/office/drawing/2014/main" id="{4644D80C-B04B-4BB6-8A06-A74D3281EB99}"/>
              </a:ext>
            </a:extLst>
          </p:cNvPr>
          <p:cNvSpPr>
            <a:spLocks noGrp="1" noChangeArrowheads="1"/>
          </p:cNvSpPr>
          <p:nvPr>
            <p:ph type="title"/>
          </p:nvPr>
        </p:nvSpPr>
        <p:spPr>
          <a:xfrm>
            <a:off x="609600" y="274638"/>
            <a:ext cx="6653048" cy="597721"/>
          </a:xfrm>
        </p:spPr>
        <p:txBody>
          <a:bodyPr/>
          <a:lstStyle/>
          <a:p>
            <a:pPr algn="l" eaLnBrk="1" hangingPunct="1"/>
            <a:r>
              <a:rPr lang="en-GB" altLang="cs-CZ" sz="3600" b="1" dirty="0"/>
              <a:t>Classes of radioactive decay</a:t>
            </a:r>
            <a:endParaRPr lang="cs-CZ" altLang="cs-CZ" sz="3600" b="1" dirty="0"/>
          </a:p>
        </p:txBody>
      </p:sp>
      <p:sp>
        <p:nvSpPr>
          <p:cNvPr id="28676" name="Rectangle 3">
            <a:extLst>
              <a:ext uri="{FF2B5EF4-FFF2-40B4-BE49-F238E27FC236}">
                <a16:creationId xmlns:a16="http://schemas.microsoft.com/office/drawing/2014/main" id="{6C4707EF-1E91-4BA0-ADA6-DC4489C96DA8}"/>
              </a:ext>
            </a:extLst>
          </p:cNvPr>
          <p:cNvSpPr>
            <a:spLocks noGrp="1" noChangeArrowheads="1"/>
          </p:cNvSpPr>
          <p:nvPr>
            <p:ph type="body" sz="half" idx="1"/>
          </p:nvPr>
        </p:nvSpPr>
        <p:spPr>
          <a:xfrm>
            <a:off x="1019503" y="1628776"/>
            <a:ext cx="4117429" cy="2016125"/>
          </a:xfrm>
          <a:solidFill>
            <a:schemeClr val="bg1">
              <a:alpha val="39999"/>
            </a:schemeClr>
          </a:solidFill>
        </p:spPr>
        <p:txBody>
          <a:bodyPr/>
          <a:lstStyle/>
          <a:p>
            <a:pPr eaLnBrk="1" hangingPunct="1">
              <a:lnSpc>
                <a:spcPct val="100000"/>
              </a:lnSpc>
              <a:buFont typeface="Symbol" panose="05050102010706020507" pitchFamily="18" charset="2"/>
              <a:buChar char="g"/>
            </a:pPr>
            <a:r>
              <a:rPr lang="en-GB" altLang="cs-CZ" sz="2400" dirty="0"/>
              <a:t>(gamma) decay</a:t>
            </a:r>
            <a:endParaRPr lang="cs-CZ" altLang="cs-CZ" sz="2400" dirty="0"/>
          </a:p>
          <a:p>
            <a:pPr eaLnBrk="1" hangingPunct="1">
              <a:lnSpc>
                <a:spcPct val="100000"/>
              </a:lnSpc>
              <a:spcBef>
                <a:spcPct val="50000"/>
              </a:spcBef>
              <a:buFontTx/>
              <a:buNone/>
            </a:pPr>
            <a:r>
              <a:rPr lang="en-GB" altLang="cs-CZ" sz="2400" dirty="0"/>
              <a:t>Transformation of dysprosium</a:t>
            </a:r>
            <a:r>
              <a:rPr lang="cs-CZ" altLang="cs-CZ" sz="2400" dirty="0"/>
              <a:t> </a:t>
            </a:r>
            <a:r>
              <a:rPr lang="cs-CZ" altLang="cs-CZ" sz="2400" dirty="0" err="1"/>
              <a:t>nucleus</a:t>
            </a:r>
            <a:r>
              <a:rPr lang="en-GB" altLang="cs-CZ" sz="2400" dirty="0"/>
              <a:t> in excited state</a:t>
            </a:r>
          </a:p>
        </p:txBody>
      </p:sp>
      <p:graphicFrame>
        <p:nvGraphicFramePr>
          <p:cNvPr id="28677" name="Object 5">
            <a:extLst>
              <a:ext uri="{FF2B5EF4-FFF2-40B4-BE49-F238E27FC236}">
                <a16:creationId xmlns:a16="http://schemas.microsoft.com/office/drawing/2014/main" id="{BC5A6B04-D01A-42C8-BC1D-FC6CF190F58C}"/>
              </a:ext>
            </a:extLst>
          </p:cNvPr>
          <p:cNvGraphicFramePr>
            <a:graphicFrameLocks noGrp="1" noChangeAspect="1"/>
          </p:cNvGraphicFramePr>
          <p:nvPr>
            <p:ph sz="quarter" idx="2"/>
            <p:extLst>
              <p:ext uri="{D42A27DB-BD31-4B8C-83A1-F6EECF244321}">
                <p14:modId xmlns:p14="http://schemas.microsoft.com/office/powerpoint/2010/main" val="179857717"/>
              </p:ext>
            </p:extLst>
          </p:nvPr>
        </p:nvGraphicFramePr>
        <p:xfrm>
          <a:off x="5642850" y="1408387"/>
          <a:ext cx="5793433" cy="2025378"/>
        </p:xfrm>
        <a:graphic>
          <a:graphicData uri="http://schemas.openxmlformats.org/presentationml/2006/ole">
            <mc:AlternateContent xmlns:mc="http://schemas.openxmlformats.org/markup-compatibility/2006">
              <mc:Choice xmlns:v="urn:schemas-microsoft-com:vml" Requires="v">
                <p:oleObj name="Rastrový obrázek" r:id="rId3" imgW="3866667" imgH="1352381" progId="Paint.Picture">
                  <p:embed/>
                </p:oleObj>
              </mc:Choice>
              <mc:Fallback>
                <p:oleObj name="Rastrový obrázek" r:id="rId3" imgW="3866667" imgH="1352381" progId="Paint.Picture">
                  <p:embed/>
                  <p:pic>
                    <p:nvPicPr>
                      <p:cNvPr id="28677" name="Object 5">
                        <a:extLst>
                          <a:ext uri="{FF2B5EF4-FFF2-40B4-BE49-F238E27FC236}">
                            <a16:creationId xmlns:a16="http://schemas.microsoft.com/office/drawing/2014/main" id="{BC5A6B04-D01A-42C8-BC1D-FC6CF190F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2850" y="1408387"/>
                        <a:ext cx="5793433" cy="2025378"/>
                      </a:xfrm>
                      <a:prstGeom prst="rect">
                        <a:avLst/>
                      </a:prstGeom>
                      <a:noFill/>
                      <a:ln>
                        <a:noFill/>
                      </a:ln>
                    </p:spPr>
                  </p:pic>
                </p:oleObj>
              </mc:Fallback>
            </mc:AlternateContent>
          </a:graphicData>
        </a:graphic>
      </p:graphicFrame>
      <p:sp>
        <p:nvSpPr>
          <p:cNvPr id="28678" name="Rectangle 6">
            <a:extLst>
              <a:ext uri="{FF2B5EF4-FFF2-40B4-BE49-F238E27FC236}">
                <a16:creationId xmlns:a16="http://schemas.microsoft.com/office/drawing/2014/main" id="{B86959D7-0C03-4241-9D06-F79FD9727738}"/>
              </a:ext>
            </a:extLst>
          </p:cNvPr>
          <p:cNvSpPr>
            <a:spLocks noChangeArrowheads="1"/>
          </p:cNvSpPr>
          <p:nvPr/>
        </p:nvSpPr>
        <p:spPr bwMode="auto">
          <a:xfrm>
            <a:off x="1235568" y="4194449"/>
            <a:ext cx="7632700" cy="1225550"/>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2400" dirty="0"/>
              <a:t>The other classes of radioactive decay:</a:t>
            </a:r>
          </a:p>
          <a:p>
            <a:pPr eaLnBrk="1" hangingPunct="1">
              <a:buFont typeface="Wingdings" panose="05000000000000000000" pitchFamily="2" charset="2"/>
              <a:buChar char="Ø"/>
            </a:pPr>
            <a:r>
              <a:rPr lang="en-GB" altLang="cs-CZ" sz="2400" dirty="0"/>
              <a:t>Emission of proton, deuteron, neutron …</a:t>
            </a:r>
          </a:p>
          <a:p>
            <a:pPr eaLnBrk="1" hangingPunct="1">
              <a:buFont typeface="Wingdings" panose="05000000000000000000" pitchFamily="2" charset="2"/>
              <a:buChar char="Ø"/>
            </a:pPr>
            <a:r>
              <a:rPr lang="en-GB" altLang="cs-CZ" sz="2400" dirty="0"/>
              <a:t>Fission of heavy nuclei</a:t>
            </a:r>
          </a:p>
        </p:txBody>
      </p:sp>
      <p:pic>
        <p:nvPicPr>
          <p:cNvPr id="28679" name="Picture 7" descr="FG19_07">
            <a:extLst>
              <a:ext uri="{FF2B5EF4-FFF2-40B4-BE49-F238E27FC236}">
                <a16:creationId xmlns:a16="http://schemas.microsoft.com/office/drawing/2014/main" id="{0580D834-6A69-4261-A9E7-174A1F2CD0D7}"/>
              </a:ext>
            </a:extLst>
          </p:cNvPr>
          <p:cNvPicPr>
            <a:picLocks noGrp="1" noChangeAspect="1" noChangeArrowheads="1"/>
          </p:cNvPicPr>
          <p:nvPr>
            <p:ph sz="quarter" idx="3"/>
          </p:nvPr>
        </p:nvPicPr>
        <p:blipFill>
          <a:blip r:embed="rId5">
            <a:lum bright="-12000" contrast="12000"/>
            <a:extLst>
              <a:ext uri="{28A0092B-C50C-407E-A947-70E740481C1C}">
                <a14:useLocalDpi xmlns:a14="http://schemas.microsoft.com/office/drawing/2010/main" val="0"/>
              </a:ext>
            </a:extLst>
          </a:blip>
          <a:srcRect/>
          <a:stretch>
            <a:fillRect/>
          </a:stretch>
        </p:blipFill>
        <p:spPr>
          <a:xfrm>
            <a:off x="7649726" y="4487917"/>
            <a:ext cx="4060615" cy="1994228"/>
          </a:xfrm>
          <a:solidFill>
            <a:schemeClr val="bg1">
              <a:alpha val="39999"/>
            </a:schemeClr>
          </a:solidFill>
        </p:spPr>
      </p:pic>
    </p:spTree>
    <p:extLst>
      <p:ext uri="{BB962C8B-B14F-4D97-AF65-F5344CB8AC3E}">
        <p14:creationId xmlns:p14="http://schemas.microsoft.com/office/powerpoint/2010/main" val="27780892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a:extLst>
              <a:ext uri="{FF2B5EF4-FFF2-40B4-BE49-F238E27FC236}">
                <a16:creationId xmlns:a16="http://schemas.microsoft.com/office/drawing/2014/main" id="{F7F7E928-B45B-415B-BB5A-28F0FD71C7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8AD652-F032-462E-BAB9-FD759C5FE762}" type="slidenum">
              <a:rPr lang="cs-CZ" altLang="cs-CZ" sz="1400"/>
              <a:pPr>
                <a:spcBef>
                  <a:spcPct val="0"/>
                </a:spcBef>
                <a:buFontTx/>
                <a:buNone/>
              </a:pPr>
              <a:t>13</a:t>
            </a:fld>
            <a:endParaRPr lang="cs-CZ" altLang="cs-CZ" sz="1400"/>
          </a:p>
        </p:txBody>
      </p:sp>
      <p:sp>
        <p:nvSpPr>
          <p:cNvPr id="30723" name="Rectangle 2">
            <a:extLst>
              <a:ext uri="{FF2B5EF4-FFF2-40B4-BE49-F238E27FC236}">
                <a16:creationId xmlns:a16="http://schemas.microsoft.com/office/drawing/2014/main" id="{4E726EC6-0EAF-4166-BFCB-BF4DEA30E405}"/>
              </a:ext>
            </a:extLst>
          </p:cNvPr>
          <p:cNvSpPr>
            <a:spLocks noGrp="1" noChangeArrowheads="1"/>
          </p:cNvSpPr>
          <p:nvPr>
            <p:ph type="title"/>
          </p:nvPr>
        </p:nvSpPr>
        <p:spPr/>
        <p:txBody>
          <a:bodyPr/>
          <a:lstStyle/>
          <a:p>
            <a:pPr algn="l" eaLnBrk="1" hangingPunct="1"/>
            <a:r>
              <a:rPr lang="en-GB" altLang="cs-CZ" sz="3600" b="1" dirty="0"/>
              <a:t>Interaction of ionising radiation with matter</a:t>
            </a:r>
          </a:p>
        </p:txBody>
      </p:sp>
      <p:sp>
        <p:nvSpPr>
          <p:cNvPr id="30724" name="Rectangle 3">
            <a:extLst>
              <a:ext uri="{FF2B5EF4-FFF2-40B4-BE49-F238E27FC236}">
                <a16:creationId xmlns:a16="http://schemas.microsoft.com/office/drawing/2014/main" id="{E3630EBE-6837-4D22-987F-599FFB6D2E75}"/>
              </a:ext>
            </a:extLst>
          </p:cNvPr>
          <p:cNvSpPr>
            <a:spLocks noGrp="1" noChangeArrowheads="1"/>
          </p:cNvSpPr>
          <p:nvPr>
            <p:ph type="body" idx="1"/>
          </p:nvPr>
        </p:nvSpPr>
        <p:spPr>
          <a:xfrm>
            <a:off x="515006" y="1700213"/>
            <a:ext cx="10384221" cy="4525962"/>
          </a:xfrm>
          <a:noFill/>
        </p:spPr>
        <p:txBody>
          <a:bodyPr/>
          <a:lstStyle/>
          <a:p>
            <a:pPr eaLnBrk="1" hangingPunct="1">
              <a:lnSpc>
                <a:spcPct val="100000"/>
              </a:lnSpc>
              <a:buFont typeface="Wingdings" panose="05000000000000000000" pitchFamily="2" charset="2"/>
              <a:buChar char="Ø"/>
            </a:pPr>
            <a:r>
              <a:rPr lang="en-GB" altLang="cs-CZ" sz="2400" dirty="0"/>
              <a:t>The interaction of radiation with matter is usually accompanied by</a:t>
            </a:r>
            <a:r>
              <a:rPr lang="en-GB" altLang="cs-CZ" sz="2400" dirty="0">
                <a:solidFill>
                  <a:srgbClr val="FFFFCC"/>
                </a:solidFill>
              </a:rPr>
              <a:t> </a:t>
            </a:r>
            <a:r>
              <a:rPr lang="en-GB" altLang="cs-CZ" sz="2400" dirty="0"/>
              <a:t>the formation of</a:t>
            </a:r>
            <a:r>
              <a:rPr lang="en-GB" altLang="cs-CZ" sz="2400" dirty="0">
                <a:solidFill>
                  <a:srgbClr val="FFFFCC"/>
                </a:solidFill>
              </a:rPr>
              <a:t> </a:t>
            </a:r>
            <a:r>
              <a:rPr lang="en-GB" altLang="cs-CZ" sz="2400" b="1" dirty="0"/>
              <a:t>secondary radiation</a:t>
            </a:r>
            <a:r>
              <a:rPr lang="en-GB" altLang="cs-CZ" sz="2400" dirty="0">
                <a:solidFill>
                  <a:srgbClr val="FF0066"/>
                </a:solidFill>
              </a:rPr>
              <a:t> </a:t>
            </a:r>
            <a:r>
              <a:rPr lang="en-GB" altLang="cs-CZ" sz="2400" dirty="0"/>
              <a:t>which differs from the primary </a:t>
            </a:r>
            <a:r>
              <a:rPr lang="cs-CZ" altLang="cs-CZ" sz="2400" dirty="0" err="1"/>
              <a:t>radiation</a:t>
            </a:r>
            <a:r>
              <a:rPr lang="en-GB" altLang="cs-CZ" sz="2400" dirty="0"/>
              <a:t> by lower energy and often also by kind of particles. </a:t>
            </a:r>
          </a:p>
          <a:p>
            <a:pPr eaLnBrk="1" hangingPunct="1">
              <a:lnSpc>
                <a:spcPct val="100000"/>
              </a:lnSpc>
              <a:buFont typeface="Wingdings" panose="05000000000000000000" pitchFamily="2" charset="2"/>
              <a:buChar char="Ø"/>
            </a:pPr>
            <a:r>
              <a:rPr lang="en-GB" altLang="cs-CZ" sz="2400" dirty="0"/>
              <a:t>Primary or secondary radiation directly or indirectly</a:t>
            </a:r>
            <a:r>
              <a:rPr lang="en-GB" altLang="cs-CZ" sz="2400" dirty="0">
                <a:solidFill>
                  <a:srgbClr val="FFFFCC"/>
                </a:solidFill>
              </a:rPr>
              <a:t> </a:t>
            </a:r>
            <a:r>
              <a:rPr lang="en-GB" altLang="cs-CZ" sz="2400" b="1" dirty="0"/>
              <a:t>ionises</a:t>
            </a:r>
            <a:r>
              <a:rPr lang="en-GB" altLang="cs-CZ" sz="2400" dirty="0">
                <a:solidFill>
                  <a:srgbClr val="FFFFCC"/>
                </a:solidFill>
              </a:rPr>
              <a:t> </a:t>
            </a:r>
            <a:r>
              <a:rPr lang="en-GB" altLang="cs-CZ" sz="2400" dirty="0"/>
              <a:t>the medium and creates also</a:t>
            </a:r>
            <a:r>
              <a:rPr lang="en-GB" altLang="cs-CZ" sz="2400" dirty="0">
                <a:solidFill>
                  <a:srgbClr val="FFFFCC"/>
                </a:solidFill>
              </a:rPr>
              <a:t> </a:t>
            </a:r>
            <a:r>
              <a:rPr lang="en-GB" altLang="cs-CZ" sz="2400" b="1" dirty="0"/>
              <a:t>free radicals</a:t>
            </a:r>
            <a:r>
              <a:rPr lang="en-GB" altLang="cs-CZ" sz="2400" dirty="0"/>
              <a:t>.</a:t>
            </a:r>
          </a:p>
          <a:p>
            <a:pPr eaLnBrk="1" hangingPunct="1">
              <a:lnSpc>
                <a:spcPct val="100000"/>
              </a:lnSpc>
              <a:buFont typeface="Wingdings" panose="05000000000000000000" pitchFamily="2" charset="2"/>
              <a:buChar char="Ø"/>
            </a:pPr>
            <a:r>
              <a:rPr lang="en-GB" altLang="cs-CZ" sz="2400" dirty="0"/>
              <a:t>A portion of the radiation energy is always transformed into</a:t>
            </a:r>
            <a:r>
              <a:rPr lang="en-GB" altLang="cs-CZ" sz="2400" dirty="0">
                <a:solidFill>
                  <a:srgbClr val="FFFFCC"/>
                </a:solidFill>
              </a:rPr>
              <a:t> </a:t>
            </a:r>
            <a:r>
              <a:rPr lang="en-GB" altLang="cs-CZ" sz="2400" b="1" dirty="0"/>
              <a:t>heat</a:t>
            </a:r>
            <a:r>
              <a:rPr lang="en-GB" altLang="cs-CZ" sz="2400" dirty="0"/>
              <a:t>.</a:t>
            </a:r>
          </a:p>
          <a:p>
            <a:pPr eaLnBrk="1" hangingPunct="1">
              <a:lnSpc>
                <a:spcPct val="100000"/>
              </a:lnSpc>
              <a:buFont typeface="Wingdings" panose="05000000000000000000" pitchFamily="2" charset="2"/>
              <a:buChar char="Ø"/>
            </a:pPr>
            <a:r>
              <a:rPr lang="en-GB" altLang="cs-CZ" sz="2400" dirty="0"/>
              <a:t>The energy loss of the particles of primary radiation is characterised by means of LET,</a:t>
            </a:r>
            <a:r>
              <a:rPr lang="en-GB" altLang="cs-CZ" sz="2400" dirty="0">
                <a:solidFill>
                  <a:srgbClr val="FFFFCC"/>
                </a:solidFill>
              </a:rPr>
              <a:t> </a:t>
            </a:r>
            <a:r>
              <a:rPr lang="en-GB" altLang="cs-CZ" sz="2400" b="1" dirty="0"/>
              <a:t>linear energy transfer,</a:t>
            </a:r>
            <a:r>
              <a:rPr lang="en-GB" altLang="cs-CZ" sz="2400" dirty="0">
                <a:solidFill>
                  <a:srgbClr val="FFFFCC"/>
                </a:solidFill>
              </a:rPr>
              <a:t> </a:t>
            </a:r>
            <a:r>
              <a:rPr lang="en-GB" altLang="cs-CZ" sz="2400" dirty="0"/>
              <a:t>i.e. energy loss of the particle in given medium per unit length of its trajectory. The higher the LET the more damaging is the radiation to tissues and the higher the risk from the radiation.</a:t>
            </a:r>
          </a:p>
        </p:txBody>
      </p:sp>
    </p:spTree>
    <p:extLst>
      <p:ext uri="{BB962C8B-B14F-4D97-AF65-F5344CB8AC3E}">
        <p14:creationId xmlns:p14="http://schemas.microsoft.com/office/powerpoint/2010/main" val="18626356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číslo snímku 5">
            <a:extLst>
              <a:ext uri="{FF2B5EF4-FFF2-40B4-BE49-F238E27FC236}">
                <a16:creationId xmlns:a16="http://schemas.microsoft.com/office/drawing/2014/main" id="{94F6EBED-864E-4ABA-A5E4-72D360A9A7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3E65D6-B7BD-4CF2-A1F4-23BF1F8A8310}" type="slidenum">
              <a:rPr lang="cs-CZ" altLang="cs-CZ" sz="1400"/>
              <a:pPr>
                <a:spcBef>
                  <a:spcPct val="0"/>
                </a:spcBef>
                <a:buFontTx/>
                <a:buNone/>
              </a:pPr>
              <a:t>14</a:t>
            </a:fld>
            <a:endParaRPr lang="cs-CZ" altLang="cs-CZ" sz="1400"/>
          </a:p>
        </p:txBody>
      </p:sp>
      <p:sp>
        <p:nvSpPr>
          <p:cNvPr id="32771" name="Rectangle 2">
            <a:extLst>
              <a:ext uri="{FF2B5EF4-FFF2-40B4-BE49-F238E27FC236}">
                <a16:creationId xmlns:a16="http://schemas.microsoft.com/office/drawing/2014/main" id="{AC439352-3FA9-46FF-9EF9-07AAD1D5FAB4}"/>
              </a:ext>
            </a:extLst>
          </p:cNvPr>
          <p:cNvSpPr>
            <a:spLocks noGrp="1" noChangeArrowheads="1"/>
          </p:cNvSpPr>
          <p:nvPr>
            <p:ph type="title"/>
          </p:nvPr>
        </p:nvSpPr>
        <p:spPr>
          <a:xfrm>
            <a:off x="880898" y="365454"/>
            <a:ext cx="8229600" cy="569967"/>
          </a:xfrm>
        </p:spPr>
        <p:txBody>
          <a:bodyPr/>
          <a:lstStyle/>
          <a:p>
            <a:pPr algn="l" eaLnBrk="1" hangingPunct="1"/>
            <a:r>
              <a:rPr lang="en-GB" altLang="cs-CZ" sz="3600" b="1" dirty="0"/>
              <a:t>Attenuation of X / gamma radiation</a:t>
            </a:r>
          </a:p>
        </p:txBody>
      </p:sp>
      <p:sp>
        <p:nvSpPr>
          <p:cNvPr id="32772" name="Rectangle 3">
            <a:extLst>
              <a:ext uri="{FF2B5EF4-FFF2-40B4-BE49-F238E27FC236}">
                <a16:creationId xmlns:a16="http://schemas.microsoft.com/office/drawing/2014/main" id="{66829F75-9521-418A-9A56-EFD9D0D62D88}"/>
              </a:ext>
            </a:extLst>
          </p:cNvPr>
          <p:cNvSpPr>
            <a:spLocks noGrp="1" noChangeArrowheads="1"/>
          </p:cNvSpPr>
          <p:nvPr>
            <p:ph type="body" idx="1"/>
          </p:nvPr>
        </p:nvSpPr>
        <p:spPr>
          <a:xfrm>
            <a:off x="1135117" y="1557338"/>
            <a:ext cx="10100442" cy="4824412"/>
          </a:xfrm>
          <a:noFill/>
        </p:spPr>
        <p:txBody>
          <a:bodyPr/>
          <a:lstStyle/>
          <a:p>
            <a:pPr marL="0" indent="0" eaLnBrk="1" hangingPunct="1">
              <a:lnSpc>
                <a:spcPct val="100000"/>
              </a:lnSpc>
              <a:buFontTx/>
              <a:buNone/>
            </a:pPr>
            <a:r>
              <a:rPr lang="en-GB" altLang="cs-CZ" sz="2000" dirty="0"/>
              <a:t>When a b</a:t>
            </a:r>
            <a:r>
              <a:rPr lang="cs-CZ" altLang="cs-CZ" sz="2000" dirty="0" err="1"/>
              <a:t>eam</a:t>
            </a:r>
            <a:r>
              <a:rPr lang="en-GB" altLang="cs-CZ" sz="2000" dirty="0"/>
              <a:t> of X or gamma radiation passes through a substance:</a:t>
            </a:r>
            <a:endParaRPr lang="cs-CZ" altLang="cs-CZ" sz="2000" dirty="0"/>
          </a:p>
          <a:p>
            <a:pPr marL="0" indent="0" eaLnBrk="1" hangingPunct="1">
              <a:lnSpc>
                <a:spcPct val="100000"/>
              </a:lnSpc>
              <a:buFontTx/>
              <a:buNone/>
            </a:pPr>
            <a:endParaRPr lang="en-GB" altLang="cs-CZ" sz="800" dirty="0"/>
          </a:p>
          <a:p>
            <a:pPr marL="0" indent="0" algn="ctr" eaLnBrk="1" hangingPunct="1">
              <a:lnSpc>
                <a:spcPct val="100000"/>
              </a:lnSpc>
              <a:buFontTx/>
              <a:buNone/>
            </a:pPr>
            <a:r>
              <a:rPr lang="en-GB" altLang="cs-CZ" sz="2000" b="1" dirty="0"/>
              <a:t>absorption + scattering = attenuation</a:t>
            </a:r>
            <a:endParaRPr lang="cs-CZ" altLang="cs-CZ" sz="2000" b="1" dirty="0"/>
          </a:p>
          <a:p>
            <a:pPr marL="0" indent="0" algn="ctr" eaLnBrk="1" hangingPunct="1">
              <a:lnSpc>
                <a:spcPct val="100000"/>
              </a:lnSpc>
              <a:buFontTx/>
              <a:buNone/>
            </a:pPr>
            <a:endParaRPr lang="en-GB" altLang="cs-CZ" sz="800" b="1" dirty="0"/>
          </a:p>
          <a:p>
            <a:pPr marL="0" indent="0" eaLnBrk="1" hangingPunct="1">
              <a:lnSpc>
                <a:spcPct val="100000"/>
              </a:lnSpc>
              <a:buFontTx/>
              <a:buNone/>
            </a:pPr>
            <a:r>
              <a:rPr lang="en-GB" altLang="cs-CZ" sz="2000" dirty="0"/>
              <a:t>A small decrease of radiation intensity -</a:t>
            </a:r>
            <a:r>
              <a:rPr lang="en-GB" altLang="cs-CZ" sz="2000" i="1" dirty="0" err="1"/>
              <a:t>dI</a:t>
            </a:r>
            <a:r>
              <a:rPr lang="en-GB" altLang="cs-CZ" sz="2000" dirty="0"/>
              <a:t> in a thin </a:t>
            </a:r>
            <a:r>
              <a:rPr lang="cs-CZ" altLang="cs-CZ" sz="2000" dirty="0"/>
              <a:t>substance </a:t>
            </a:r>
            <a:r>
              <a:rPr lang="en-GB" altLang="cs-CZ" sz="2000" dirty="0"/>
              <a:t>layer is proportional to its thickness </a:t>
            </a:r>
            <a:r>
              <a:rPr lang="en-GB" altLang="cs-CZ" sz="2000" i="1" dirty="0"/>
              <a:t>dx</a:t>
            </a:r>
            <a:r>
              <a:rPr lang="en-GB" altLang="cs-CZ" sz="2000" dirty="0"/>
              <a:t>, intensity </a:t>
            </a:r>
            <a:r>
              <a:rPr lang="en-GB" altLang="cs-CZ" sz="2000" i="1" dirty="0"/>
              <a:t>I</a:t>
            </a:r>
            <a:r>
              <a:rPr lang="en-GB" altLang="cs-CZ" sz="2000" dirty="0"/>
              <a:t>  of radiation falling on the layer</a:t>
            </a:r>
            <a:r>
              <a:rPr lang="cs-CZ" altLang="cs-CZ" sz="2000" dirty="0"/>
              <a:t>,</a:t>
            </a:r>
            <a:r>
              <a:rPr lang="en-GB" altLang="cs-CZ" sz="2000" dirty="0"/>
              <a:t> and a specific constant </a:t>
            </a:r>
            <a:r>
              <a:rPr lang="en-GB" altLang="cs-CZ" sz="2000" dirty="0">
                <a:latin typeface="Symbol" panose="05050102010706020507" pitchFamily="18" charset="2"/>
              </a:rPr>
              <a:t>m</a:t>
            </a:r>
            <a:r>
              <a:rPr lang="en-GB" altLang="cs-CZ" sz="2000" dirty="0"/>
              <a:t>:</a:t>
            </a:r>
            <a:endParaRPr lang="cs-CZ" altLang="cs-CZ" sz="2000" dirty="0"/>
          </a:p>
          <a:p>
            <a:pPr marL="0" indent="0" eaLnBrk="1" hangingPunct="1">
              <a:lnSpc>
                <a:spcPct val="100000"/>
              </a:lnSpc>
              <a:buFontTx/>
              <a:buNone/>
            </a:pPr>
            <a:endParaRPr lang="en-GB" altLang="cs-CZ" sz="2000" dirty="0"/>
          </a:p>
          <a:p>
            <a:pPr marL="0" indent="0" algn="ctr" eaLnBrk="1" hangingPunct="1">
              <a:lnSpc>
                <a:spcPct val="100000"/>
              </a:lnSpc>
              <a:buFontTx/>
              <a:buNone/>
            </a:pPr>
            <a:r>
              <a:rPr lang="en-GB" altLang="cs-CZ" sz="2400" dirty="0"/>
              <a:t>-</a:t>
            </a:r>
            <a:r>
              <a:rPr lang="en-GB" altLang="cs-CZ" sz="2400" i="1" dirty="0" err="1"/>
              <a:t>dI</a:t>
            </a:r>
            <a:r>
              <a:rPr lang="en-GB" altLang="cs-CZ" sz="2400" i="1" dirty="0"/>
              <a:t> = </a:t>
            </a:r>
            <a:r>
              <a:rPr lang="en-GB" altLang="cs-CZ" sz="2400" i="1" dirty="0" err="1"/>
              <a:t>I</a:t>
            </a:r>
            <a:r>
              <a:rPr lang="en-GB" altLang="cs-CZ" sz="2400" i="1" dirty="0" err="1">
                <a:latin typeface="Calibri" panose="020F0502020204030204" pitchFamily="34" charset="0"/>
                <a:cs typeface="Calibri" panose="020F0502020204030204" pitchFamily="34" charset="0"/>
              </a:rPr>
              <a:t>·</a:t>
            </a:r>
            <a:r>
              <a:rPr lang="en-GB" altLang="cs-CZ" sz="2400" i="1" dirty="0" err="1"/>
              <a:t>dx</a:t>
            </a:r>
            <a:r>
              <a:rPr lang="en-GB" altLang="cs-CZ" sz="2400" dirty="0" err="1">
                <a:latin typeface="Calibri" panose="020F0502020204030204" pitchFamily="34" charset="0"/>
                <a:cs typeface="Calibri" panose="020F0502020204030204" pitchFamily="34" charset="0"/>
              </a:rPr>
              <a:t>·</a:t>
            </a:r>
            <a:r>
              <a:rPr lang="en-GB" altLang="cs-CZ" sz="2400" dirty="0" err="1">
                <a:latin typeface="Symbol" panose="05050102010706020507" pitchFamily="18" charset="2"/>
              </a:rPr>
              <a:t>m</a:t>
            </a:r>
            <a:endParaRPr lang="en-GB" altLang="cs-CZ" sz="2400" dirty="0">
              <a:latin typeface="Symbol" panose="05050102010706020507" pitchFamily="18" charset="2"/>
            </a:endParaRPr>
          </a:p>
          <a:p>
            <a:pPr marL="0" indent="0" eaLnBrk="1" hangingPunct="1">
              <a:lnSpc>
                <a:spcPct val="100000"/>
              </a:lnSpc>
              <a:buFontTx/>
              <a:buNone/>
            </a:pPr>
            <a:r>
              <a:rPr lang="en-GB" altLang="cs-CZ" sz="2000" dirty="0"/>
              <a:t>After rewriting:</a:t>
            </a:r>
          </a:p>
          <a:p>
            <a:pPr marL="0" indent="0" algn="ctr" eaLnBrk="1" hangingPunct="1">
              <a:lnSpc>
                <a:spcPct val="100000"/>
              </a:lnSpc>
              <a:buFontTx/>
              <a:buNone/>
            </a:pPr>
            <a:r>
              <a:rPr lang="en-GB" altLang="cs-CZ" sz="2400" i="1" dirty="0" err="1"/>
              <a:t>dI</a:t>
            </a:r>
            <a:r>
              <a:rPr lang="en-GB" altLang="cs-CZ" sz="2400" i="1" dirty="0"/>
              <a:t>/I</a:t>
            </a:r>
            <a:r>
              <a:rPr lang="en-GB" altLang="cs-CZ" sz="2400" dirty="0"/>
              <a:t> = -</a:t>
            </a:r>
            <a:r>
              <a:rPr lang="en-GB" altLang="cs-CZ" sz="2400" i="1" dirty="0" err="1"/>
              <a:t>dx</a:t>
            </a:r>
            <a:r>
              <a:rPr lang="en-GB" altLang="cs-CZ" sz="2400" dirty="0" err="1">
                <a:latin typeface="Calibri" panose="020F0502020204030204" pitchFamily="34" charset="0"/>
                <a:cs typeface="Calibri" panose="020F0502020204030204" pitchFamily="34" charset="0"/>
              </a:rPr>
              <a:t>·</a:t>
            </a:r>
            <a:r>
              <a:rPr lang="en-GB" altLang="cs-CZ" sz="2400" dirty="0" err="1">
                <a:latin typeface="Symbol" panose="05050102010706020507" pitchFamily="18" charset="2"/>
              </a:rPr>
              <a:t>m</a:t>
            </a:r>
            <a:endParaRPr lang="en-GB" altLang="cs-CZ" sz="2400" dirty="0">
              <a:latin typeface="Symbol" panose="05050102010706020507" pitchFamily="18" charset="2"/>
            </a:endParaRPr>
          </a:p>
          <a:p>
            <a:pPr marL="0" indent="0" eaLnBrk="1" hangingPunct="1">
              <a:lnSpc>
                <a:spcPct val="100000"/>
              </a:lnSpc>
              <a:buFontTx/>
              <a:buNone/>
            </a:pPr>
            <a:r>
              <a:rPr lang="en-GB" altLang="cs-CZ" sz="2000" dirty="0"/>
              <a:t>After integration:</a:t>
            </a:r>
          </a:p>
          <a:p>
            <a:pPr marL="0" indent="0" algn="ctr" eaLnBrk="1" hangingPunct="1">
              <a:lnSpc>
                <a:spcPct val="100000"/>
              </a:lnSpc>
              <a:buFontTx/>
              <a:buNone/>
            </a:pPr>
            <a:r>
              <a:rPr lang="en-GB" altLang="cs-CZ" b="1" i="1" dirty="0"/>
              <a:t>I = I</a:t>
            </a:r>
            <a:r>
              <a:rPr lang="en-GB" altLang="cs-CZ" b="1" i="1" baseline="-25000" dirty="0"/>
              <a:t>0</a:t>
            </a:r>
            <a:r>
              <a:rPr lang="en-GB" altLang="cs-CZ" b="1" i="1" dirty="0"/>
              <a:t>·e</a:t>
            </a:r>
            <a:r>
              <a:rPr lang="en-GB" altLang="cs-CZ" b="1" i="1" baseline="30000" dirty="0"/>
              <a:t>-</a:t>
            </a:r>
            <a:r>
              <a:rPr lang="en-GB" altLang="cs-CZ" b="1" baseline="30000" dirty="0">
                <a:latin typeface="Symbol" panose="05050102010706020507" pitchFamily="18" charset="2"/>
              </a:rPr>
              <a:t>m</a:t>
            </a:r>
            <a:r>
              <a:rPr lang="en-GB" altLang="cs-CZ" b="1" baseline="30000" dirty="0">
                <a:latin typeface="Calibri" panose="020F0502020204030204" pitchFamily="34" charset="0"/>
                <a:cs typeface="Calibri" panose="020F0502020204030204" pitchFamily="34" charset="0"/>
              </a:rPr>
              <a:t>·</a:t>
            </a:r>
            <a:r>
              <a:rPr lang="en-GB" altLang="cs-CZ" b="1" i="1" baseline="30000" dirty="0"/>
              <a:t>x</a:t>
            </a:r>
          </a:p>
          <a:p>
            <a:pPr marL="0" indent="0" eaLnBrk="1" hangingPunct="1">
              <a:lnSpc>
                <a:spcPct val="100000"/>
              </a:lnSpc>
              <a:buFontTx/>
              <a:buNone/>
            </a:pPr>
            <a:endParaRPr lang="cs-CZ" altLang="cs-CZ" sz="2000" i="1" dirty="0"/>
          </a:p>
          <a:p>
            <a:pPr marL="0" indent="0" eaLnBrk="1" hangingPunct="1">
              <a:lnSpc>
                <a:spcPct val="100000"/>
              </a:lnSpc>
              <a:buFontTx/>
              <a:buNone/>
            </a:pPr>
            <a:r>
              <a:rPr lang="en-GB" altLang="cs-CZ" sz="2000" i="1" dirty="0"/>
              <a:t>I</a:t>
            </a:r>
            <a:r>
              <a:rPr lang="en-GB" altLang="cs-CZ" sz="2000" dirty="0"/>
              <a:t> is intensity of radiation passed through the layer of thickness </a:t>
            </a:r>
            <a:r>
              <a:rPr lang="en-GB" altLang="cs-CZ" sz="2000" i="1" dirty="0"/>
              <a:t>x</a:t>
            </a:r>
            <a:r>
              <a:rPr lang="en-GB" altLang="cs-CZ" sz="2000" dirty="0"/>
              <a:t>, </a:t>
            </a:r>
            <a:r>
              <a:rPr lang="en-GB" altLang="cs-CZ" sz="2000" i="1" dirty="0"/>
              <a:t>I</a:t>
            </a:r>
            <a:r>
              <a:rPr lang="en-GB" altLang="cs-CZ" sz="2000" i="1" baseline="-25000" dirty="0"/>
              <a:t>0</a:t>
            </a:r>
            <a:r>
              <a:rPr lang="en-GB" altLang="cs-CZ" sz="2000" dirty="0"/>
              <a:t> is the intensity of incident radiation, </a:t>
            </a:r>
            <a:r>
              <a:rPr lang="en-GB" altLang="cs-CZ" sz="2000" dirty="0">
                <a:latin typeface="Symbol" panose="05050102010706020507" pitchFamily="18" charset="2"/>
              </a:rPr>
              <a:t>m</a:t>
            </a:r>
            <a:r>
              <a:rPr lang="en-GB" altLang="cs-CZ" sz="2000" dirty="0"/>
              <a:t> is</a:t>
            </a:r>
            <a:r>
              <a:rPr lang="en-GB" altLang="cs-CZ" sz="2000" dirty="0">
                <a:solidFill>
                  <a:srgbClr val="FFFFCC"/>
                </a:solidFill>
              </a:rPr>
              <a:t> </a:t>
            </a:r>
            <a:r>
              <a:rPr lang="en-GB" altLang="cs-CZ" sz="2000" b="1" dirty="0"/>
              <a:t>linear coefficient of attenuation</a:t>
            </a:r>
            <a:r>
              <a:rPr lang="en-GB" altLang="cs-CZ" sz="2000" dirty="0">
                <a:solidFill>
                  <a:srgbClr val="FFFFCC"/>
                </a:solidFill>
              </a:rPr>
              <a:t> </a:t>
            </a:r>
            <a:r>
              <a:rPr lang="en-GB" altLang="cs-CZ" sz="2000" dirty="0"/>
              <a:t>[m</a:t>
            </a:r>
            <a:r>
              <a:rPr lang="en-GB" altLang="cs-CZ" sz="2000" baseline="30000" dirty="0"/>
              <a:t>-1</a:t>
            </a:r>
            <a:r>
              <a:rPr lang="en-GB" altLang="cs-CZ" sz="2000" dirty="0"/>
              <a:t>] (depending on photon energy, atomic number of medium and its density).</a:t>
            </a:r>
          </a:p>
        </p:txBody>
      </p:sp>
      <p:sp>
        <p:nvSpPr>
          <p:cNvPr id="2" name="TextovéPole 1">
            <a:extLst>
              <a:ext uri="{FF2B5EF4-FFF2-40B4-BE49-F238E27FC236}">
                <a16:creationId xmlns:a16="http://schemas.microsoft.com/office/drawing/2014/main" id="{AD28547A-2F9D-5E32-31C1-E20A1E746FD2}"/>
              </a:ext>
            </a:extLst>
          </p:cNvPr>
          <p:cNvSpPr txBox="1"/>
          <p:nvPr/>
        </p:nvSpPr>
        <p:spPr>
          <a:xfrm rot="5400000">
            <a:off x="9700591" y="3180522"/>
            <a:ext cx="3846443" cy="400110"/>
          </a:xfrm>
          <a:prstGeom prst="rect">
            <a:avLst/>
          </a:prstGeom>
          <a:noFill/>
        </p:spPr>
        <p:txBody>
          <a:bodyPr wrap="square" rtlCol="0">
            <a:spAutoFit/>
          </a:bodyPr>
          <a:lstStyle/>
          <a:p>
            <a:pPr algn="l"/>
            <a:r>
              <a:rPr lang="cs-CZ" sz="2000" dirty="0">
                <a:solidFill>
                  <a:srgbClr val="FF0000"/>
                </a:solidFill>
                <a:latin typeface="+mn-lt"/>
              </a:rPr>
              <a:t>OMG, </a:t>
            </a:r>
            <a:r>
              <a:rPr lang="cs-CZ" sz="2000" dirty="0" err="1">
                <a:solidFill>
                  <a:srgbClr val="FF0000"/>
                </a:solidFill>
                <a:latin typeface="+mn-lt"/>
              </a:rPr>
              <a:t>some</a:t>
            </a:r>
            <a:r>
              <a:rPr lang="cs-CZ" sz="2000" dirty="0">
                <a:solidFill>
                  <a:srgbClr val="FF0000"/>
                </a:solidFill>
                <a:latin typeface="+mn-lt"/>
              </a:rPr>
              <a:t> </a:t>
            </a:r>
            <a:r>
              <a:rPr lang="cs-CZ" sz="2000" dirty="0" err="1">
                <a:solidFill>
                  <a:srgbClr val="FF0000"/>
                </a:solidFill>
                <a:latin typeface="+mn-lt"/>
              </a:rPr>
              <a:t>maths</a:t>
            </a:r>
            <a:r>
              <a:rPr lang="cs-CZ" sz="2000" dirty="0">
                <a:solidFill>
                  <a:srgbClr val="FF0000"/>
                </a:solidFill>
                <a:latin typeface="+mn-lt"/>
              </a:rPr>
              <a:t> </a:t>
            </a:r>
            <a:r>
              <a:rPr lang="cs-CZ" sz="2000" dirty="0" err="1">
                <a:solidFill>
                  <a:srgbClr val="FF0000"/>
                </a:solidFill>
                <a:latin typeface="+mn-lt"/>
              </a:rPr>
              <a:t>again</a:t>
            </a:r>
            <a:r>
              <a:rPr lang="cs-CZ" sz="2000" dirty="0">
                <a:solidFill>
                  <a:srgbClr val="FF0000"/>
                </a:solidFill>
                <a:latin typeface="+mn-lt"/>
              </a:rPr>
              <a:t>!</a:t>
            </a:r>
            <a:endParaRPr lang="en-GB" sz="2000" dirty="0" err="1">
              <a:solidFill>
                <a:srgbClr val="FF0000"/>
              </a:solidFill>
              <a:latin typeface="+mn-lt"/>
            </a:endParaRPr>
          </a:p>
        </p:txBody>
      </p:sp>
    </p:spTree>
    <p:extLst>
      <p:ext uri="{BB962C8B-B14F-4D97-AF65-F5344CB8AC3E}">
        <p14:creationId xmlns:p14="http://schemas.microsoft.com/office/powerpoint/2010/main" val="34010612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a:extLst>
              <a:ext uri="{FF2B5EF4-FFF2-40B4-BE49-F238E27FC236}">
                <a16:creationId xmlns:a16="http://schemas.microsoft.com/office/drawing/2014/main" id="{E7F6E04E-7A9D-4D6F-A3B2-E664ACA388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C9292C-AB55-4D2F-81B4-756F2D2B5C86}" type="slidenum">
              <a:rPr lang="cs-CZ" altLang="cs-CZ" sz="1400"/>
              <a:pPr>
                <a:spcBef>
                  <a:spcPct val="0"/>
                </a:spcBef>
                <a:buFontTx/>
                <a:buNone/>
              </a:pPr>
              <a:t>15</a:t>
            </a:fld>
            <a:endParaRPr lang="cs-CZ" altLang="cs-CZ" sz="1400"/>
          </a:p>
        </p:txBody>
      </p:sp>
      <p:sp>
        <p:nvSpPr>
          <p:cNvPr id="34819" name="Rectangle 2">
            <a:extLst>
              <a:ext uri="{FF2B5EF4-FFF2-40B4-BE49-F238E27FC236}">
                <a16:creationId xmlns:a16="http://schemas.microsoft.com/office/drawing/2014/main" id="{A49A9FA9-F73B-4DA0-AEB1-C3CC158FC2B4}"/>
              </a:ext>
            </a:extLst>
          </p:cNvPr>
          <p:cNvSpPr>
            <a:spLocks noGrp="1" noChangeArrowheads="1"/>
          </p:cNvSpPr>
          <p:nvPr>
            <p:ph type="title"/>
          </p:nvPr>
        </p:nvSpPr>
        <p:spPr>
          <a:xfrm>
            <a:off x="551834" y="278566"/>
            <a:ext cx="10753200" cy="451576"/>
          </a:xfrm>
        </p:spPr>
        <p:txBody>
          <a:bodyPr/>
          <a:lstStyle/>
          <a:p>
            <a:pPr algn="l" eaLnBrk="1" hangingPunct="1"/>
            <a:r>
              <a:rPr lang="en-GB" altLang="cs-CZ" sz="3600" b="1" dirty="0"/>
              <a:t>Interactions of photon radiation (X-rays and gamma rays)</a:t>
            </a:r>
          </a:p>
        </p:txBody>
      </p:sp>
      <p:sp>
        <p:nvSpPr>
          <p:cNvPr id="34820" name="Rectangle 3">
            <a:extLst>
              <a:ext uri="{FF2B5EF4-FFF2-40B4-BE49-F238E27FC236}">
                <a16:creationId xmlns:a16="http://schemas.microsoft.com/office/drawing/2014/main" id="{A7B44AAC-08D2-4048-A22F-7B90C544BB45}"/>
              </a:ext>
            </a:extLst>
          </p:cNvPr>
          <p:cNvSpPr>
            <a:spLocks noGrp="1" noChangeArrowheads="1"/>
          </p:cNvSpPr>
          <p:nvPr>
            <p:ph type="body" idx="1"/>
          </p:nvPr>
        </p:nvSpPr>
        <p:spPr>
          <a:xfrm>
            <a:off x="567558" y="1484314"/>
            <a:ext cx="10405241" cy="5068887"/>
          </a:xfrm>
          <a:noFill/>
        </p:spPr>
        <p:txBody>
          <a:bodyPr/>
          <a:lstStyle/>
          <a:p>
            <a:pPr eaLnBrk="1" hangingPunct="1">
              <a:lnSpc>
                <a:spcPct val="100000"/>
              </a:lnSpc>
              <a:buFont typeface="Wingdings" panose="05000000000000000000" pitchFamily="2" charset="2"/>
              <a:buChar char="Ø"/>
            </a:pPr>
            <a:r>
              <a:rPr lang="en-US" altLang="cs-CZ" sz="2000" b="1" dirty="0"/>
              <a:t>P</a:t>
            </a:r>
            <a:r>
              <a:rPr lang="cs-CZ" altLang="cs-CZ" sz="2000" b="1" dirty="0" err="1"/>
              <a:t>hotoelectric</a:t>
            </a:r>
            <a:r>
              <a:rPr lang="cs-CZ" altLang="cs-CZ" sz="2000" b="1" dirty="0"/>
              <a:t> </a:t>
            </a:r>
            <a:r>
              <a:rPr lang="cs-CZ" altLang="cs-CZ" sz="2000" b="1" dirty="0" err="1"/>
              <a:t>effect</a:t>
            </a:r>
            <a:r>
              <a:rPr lang="cs-CZ" altLang="cs-CZ" sz="2000" b="1" dirty="0"/>
              <a:t> and </a:t>
            </a:r>
            <a:r>
              <a:rPr lang="cs-CZ" altLang="cs-CZ" sz="2000" b="1" dirty="0" err="1"/>
              <a:t>Compton</a:t>
            </a:r>
            <a:r>
              <a:rPr lang="cs-CZ" altLang="cs-CZ" sz="2000" b="1" dirty="0"/>
              <a:t> </a:t>
            </a:r>
            <a:r>
              <a:rPr lang="cs-CZ" altLang="cs-CZ" sz="2000" b="1" dirty="0" err="1"/>
              <a:t>scattering</a:t>
            </a:r>
            <a:r>
              <a:rPr lang="cs-CZ" altLang="cs-CZ" sz="2000" b="1" dirty="0"/>
              <a:t> – </a:t>
            </a:r>
            <a:r>
              <a:rPr lang="cs-CZ" altLang="cs-CZ" sz="2000" b="1" dirty="0" err="1"/>
              <a:t>see</a:t>
            </a:r>
            <a:r>
              <a:rPr lang="cs-CZ" altLang="cs-CZ" sz="2000" b="1" dirty="0"/>
              <a:t> </a:t>
            </a:r>
            <a:r>
              <a:rPr lang="cs-CZ" altLang="cs-CZ" sz="2000" b="1" dirty="0" err="1"/>
              <a:t>the</a:t>
            </a:r>
            <a:r>
              <a:rPr lang="cs-CZ" altLang="cs-CZ" sz="2000" b="1" dirty="0"/>
              <a:t> </a:t>
            </a:r>
            <a:r>
              <a:rPr lang="cs-CZ" altLang="cs-CZ" sz="2000" b="1" dirty="0" err="1"/>
              <a:t>lecture</a:t>
            </a:r>
            <a:r>
              <a:rPr lang="cs-CZ" altLang="cs-CZ" sz="2000" b="1" dirty="0"/>
              <a:t> on X-</a:t>
            </a:r>
            <a:r>
              <a:rPr lang="cs-CZ" altLang="cs-CZ" sz="2000" b="1" dirty="0" err="1"/>
              <a:t>ray</a:t>
            </a:r>
            <a:r>
              <a:rPr lang="cs-CZ" altLang="cs-CZ" sz="2000" b="1" dirty="0"/>
              <a:t> </a:t>
            </a:r>
            <a:r>
              <a:rPr lang="cs-CZ" altLang="cs-CZ" sz="2000" b="1" dirty="0" err="1"/>
              <a:t>imaging</a:t>
            </a:r>
            <a:r>
              <a:rPr lang="cs-CZ" altLang="cs-CZ" sz="2000" b="1" dirty="0"/>
              <a:t>.</a:t>
            </a:r>
            <a:r>
              <a:rPr lang="en-GB" altLang="cs-CZ" sz="2000" dirty="0"/>
              <a:t> </a:t>
            </a:r>
            <a:endParaRPr lang="cs-CZ" altLang="cs-CZ" sz="2000" dirty="0"/>
          </a:p>
          <a:p>
            <a:pPr eaLnBrk="1" hangingPunct="1">
              <a:lnSpc>
                <a:spcPct val="100000"/>
              </a:lnSpc>
              <a:buFont typeface="Wingdings" panose="05000000000000000000" pitchFamily="2" charset="2"/>
              <a:buNone/>
            </a:pPr>
            <a:endParaRPr lang="cs-CZ" altLang="cs-CZ" sz="800" dirty="0"/>
          </a:p>
          <a:p>
            <a:pPr eaLnBrk="1" hangingPunct="1">
              <a:lnSpc>
                <a:spcPct val="100000"/>
              </a:lnSpc>
              <a:buFont typeface="Wingdings" panose="05000000000000000000" pitchFamily="2" charset="2"/>
              <a:buChar char="Ø"/>
            </a:pPr>
            <a:r>
              <a:rPr lang="cs-CZ" altLang="cs-CZ" sz="2000" b="1" dirty="0"/>
              <a:t>E</a:t>
            </a:r>
            <a:r>
              <a:rPr lang="en-GB" altLang="cs-CZ" sz="2000" b="1" dirty="0" err="1"/>
              <a:t>lectron</a:t>
            </a:r>
            <a:r>
              <a:rPr lang="en-GB" altLang="cs-CZ" sz="2000" b="1" dirty="0"/>
              <a:t> - positron pair production (PP) – very high energy photons only</a:t>
            </a:r>
            <a:r>
              <a:rPr lang="cs-CZ" altLang="cs-CZ" sz="2000" dirty="0"/>
              <a:t>. </a:t>
            </a:r>
            <a:r>
              <a:rPr lang="en-US" altLang="cs-CZ" sz="2000" dirty="0"/>
              <a:t>The e</a:t>
            </a:r>
            <a:r>
              <a:rPr lang="en-GB" altLang="cs-CZ" sz="2000" dirty="0" err="1"/>
              <a:t>nergy</a:t>
            </a:r>
            <a:r>
              <a:rPr lang="en-GB" altLang="cs-CZ" sz="2000" dirty="0"/>
              <a:t> of the photon is transformed into mass and kinetic energy of an electron and positron. The mass-energy E in each particle is given by:</a:t>
            </a:r>
            <a:endParaRPr lang="cs-CZ" altLang="cs-CZ" sz="2000" dirty="0"/>
          </a:p>
          <a:p>
            <a:pPr eaLnBrk="1" hangingPunct="1">
              <a:lnSpc>
                <a:spcPct val="100000"/>
              </a:lnSpc>
              <a:buFont typeface="Wingdings" panose="05000000000000000000" pitchFamily="2" charset="2"/>
              <a:buNone/>
            </a:pPr>
            <a:endParaRPr lang="en-GB" altLang="cs-CZ" sz="5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latin typeface="Calibri" panose="020F0502020204030204" pitchFamily="34" charset="0"/>
                <a:cs typeface="Calibri" panose="020F0502020204030204" pitchFamily="34" charset="0"/>
              </a:rPr>
              <a:t>·</a:t>
            </a:r>
            <a:r>
              <a:rPr lang="en-GB" altLang="cs-CZ" sz="2400" i="1" dirty="0"/>
              <a:t>c</a:t>
            </a:r>
            <a:r>
              <a:rPr lang="en-GB" altLang="cs-CZ" sz="2400" i="1" baseline="30000" dirty="0"/>
              <a:t>2 </a:t>
            </a:r>
            <a:r>
              <a:rPr lang="en-GB" altLang="cs-CZ" sz="2400" i="1" dirty="0"/>
              <a:t>(= </a:t>
            </a:r>
            <a:r>
              <a:rPr lang="en-GB" altLang="cs-CZ" sz="2000" dirty="0"/>
              <a:t>0</a:t>
            </a:r>
            <a:r>
              <a:rPr lang="cs-CZ" altLang="cs-CZ" sz="2000" dirty="0"/>
              <a:t>.</a:t>
            </a:r>
            <a:r>
              <a:rPr lang="en-GB" altLang="cs-CZ" sz="2000" dirty="0"/>
              <a:t>51 MeV)</a:t>
            </a:r>
            <a:r>
              <a:rPr lang="en-GB" altLang="cs-CZ" sz="2800" dirty="0"/>
              <a:t>,</a:t>
            </a:r>
            <a:endParaRPr lang="cs-CZ" altLang="cs-CZ" sz="2800" dirty="0"/>
          </a:p>
          <a:p>
            <a:pPr algn="ctr" eaLnBrk="1" hangingPunct="1">
              <a:lnSpc>
                <a:spcPct val="100000"/>
              </a:lnSpc>
              <a:buFontTx/>
              <a:buNone/>
            </a:pPr>
            <a:endParaRPr lang="en-GB" altLang="cs-CZ" sz="500" dirty="0"/>
          </a:p>
          <a:p>
            <a:pPr eaLnBrk="1" hangingPunct="1">
              <a:lnSpc>
                <a:spcPct val="100000"/>
              </a:lnSpc>
              <a:buFont typeface="Wingdings" panose="05000000000000000000" pitchFamily="2" charset="2"/>
              <a:buNone/>
            </a:pPr>
            <a:r>
              <a:rPr lang="cs-CZ" altLang="cs-CZ" sz="2400" i="1" dirty="0"/>
              <a:t>	</a:t>
            </a:r>
            <a:r>
              <a:rPr lang="en-GB" altLang="cs-CZ" sz="2000" i="1" dirty="0"/>
              <a:t>m</a:t>
            </a:r>
            <a:r>
              <a:rPr lang="en-GB" altLang="cs-CZ" sz="2000" i="1" baseline="-25000" dirty="0"/>
              <a:t>0</a:t>
            </a:r>
            <a:r>
              <a:rPr lang="en-GB" altLang="cs-CZ" sz="2000" dirty="0"/>
              <a:t> is rest mass of an electron / positron (masses of electron and positron are equal), </a:t>
            </a:r>
            <a:r>
              <a:rPr lang="en-GB" altLang="cs-CZ" sz="2000" i="1" dirty="0"/>
              <a:t>c</a:t>
            </a:r>
            <a:r>
              <a:rPr lang="en-GB" altLang="cs-CZ" sz="2000" dirty="0"/>
              <a:t> is speed of light in vacuum. Energy of the photon must be higher than </a:t>
            </a:r>
            <a:r>
              <a:rPr lang="en-GB" altLang="cs-CZ" sz="2000" i="1" dirty="0"/>
              <a:t>twice</a:t>
            </a:r>
            <a:r>
              <a:rPr lang="en-GB" altLang="cs-CZ" sz="2000" dirty="0"/>
              <a:t> the energy calculated using the above formula (1.02 MeV). We can write:</a:t>
            </a:r>
            <a:endParaRPr lang="cs-CZ" altLang="cs-CZ" sz="2000" dirty="0"/>
          </a:p>
          <a:p>
            <a:pPr eaLnBrk="1" hangingPunct="1">
              <a:lnSpc>
                <a:spcPct val="100000"/>
              </a:lnSpc>
              <a:buFont typeface="Wingdings" panose="05000000000000000000" pitchFamily="2" charset="2"/>
              <a:buNone/>
            </a:pPr>
            <a:endParaRPr lang="en-GB" altLang="cs-CZ" sz="600" i="1" dirty="0"/>
          </a:p>
          <a:p>
            <a:pPr algn="ctr" eaLnBrk="1" hangingPunct="1">
              <a:lnSpc>
                <a:spcPct val="100000"/>
              </a:lnSpc>
              <a:buFontTx/>
              <a:buNone/>
            </a:pPr>
            <a:r>
              <a:rPr lang="en-GB" altLang="cs-CZ" sz="2400" i="1" dirty="0"/>
              <a:t>E = hf = (m</a:t>
            </a:r>
            <a:r>
              <a:rPr lang="en-GB" altLang="cs-CZ" sz="2400" i="1" baseline="-25000" dirty="0"/>
              <a:t>0 </a:t>
            </a:r>
            <a:r>
              <a:rPr lang="en-GB" altLang="cs-CZ" sz="2400" i="1" dirty="0">
                <a:latin typeface="Calibri" panose="020F0502020204030204" pitchFamily="34" charset="0"/>
                <a:cs typeface="Calibri" panose="020F0502020204030204" pitchFamily="34" charset="0"/>
              </a:rPr>
              <a:t>·</a:t>
            </a:r>
            <a:r>
              <a:rPr lang="en-GB" altLang="cs-CZ" sz="2400" i="1" dirty="0"/>
              <a:t>c</a:t>
            </a:r>
            <a:r>
              <a:rPr lang="en-GB" altLang="cs-CZ" sz="2400" i="1" baseline="30000" dirty="0"/>
              <a:t>2</a:t>
            </a:r>
            <a:r>
              <a:rPr lang="en-GB" altLang="cs-CZ" sz="2400" i="1" dirty="0"/>
              <a:t> + E</a:t>
            </a:r>
            <a:r>
              <a:rPr lang="en-GB" altLang="cs-CZ" sz="2400" i="1" baseline="-25000" dirty="0"/>
              <a:t>k1</a:t>
            </a:r>
            <a:r>
              <a:rPr lang="en-GB" altLang="cs-CZ" sz="2400" i="1" dirty="0"/>
              <a:t>) + (m</a:t>
            </a:r>
            <a:r>
              <a:rPr lang="en-GB" altLang="cs-CZ" sz="2400" i="1" baseline="-25000" dirty="0"/>
              <a:t>0 </a:t>
            </a:r>
            <a:r>
              <a:rPr lang="en-GB" altLang="cs-CZ" sz="2400" i="1" dirty="0">
                <a:latin typeface="Calibri" panose="020F0502020204030204" pitchFamily="34" charset="0"/>
                <a:cs typeface="Calibri" panose="020F0502020204030204" pitchFamily="34" charset="0"/>
              </a:rPr>
              <a:t>·</a:t>
            </a:r>
            <a:r>
              <a:rPr lang="en-GB" altLang="cs-CZ" sz="2400" i="1" dirty="0"/>
              <a:t>c</a:t>
            </a:r>
            <a:r>
              <a:rPr lang="en-GB" altLang="cs-CZ" sz="2400" i="1" baseline="30000" dirty="0"/>
              <a:t>2</a:t>
            </a:r>
            <a:r>
              <a:rPr lang="en-GB" altLang="cs-CZ" sz="2400" i="1" dirty="0"/>
              <a:t> + E</a:t>
            </a:r>
            <a:r>
              <a:rPr lang="en-GB" altLang="cs-CZ" sz="2400" i="1" baseline="-25000" dirty="0"/>
              <a:t>k2</a:t>
            </a:r>
            <a:r>
              <a:rPr lang="en-GB" altLang="cs-CZ" sz="2400" i="1" dirty="0"/>
              <a:t>)</a:t>
            </a:r>
            <a:endParaRPr lang="cs-CZ" altLang="cs-CZ" sz="2400" i="1" dirty="0"/>
          </a:p>
          <a:p>
            <a:pPr algn="ctr" eaLnBrk="1" hangingPunct="1">
              <a:lnSpc>
                <a:spcPct val="100000"/>
              </a:lnSpc>
              <a:buFontTx/>
              <a:buNone/>
            </a:pPr>
            <a:endParaRPr lang="en-GB" altLang="cs-CZ" sz="600" dirty="0"/>
          </a:p>
          <a:p>
            <a:pPr eaLnBrk="1" hangingPunct="1">
              <a:lnSpc>
                <a:spcPct val="100000"/>
              </a:lnSpc>
              <a:buFont typeface="Wingdings" panose="05000000000000000000" pitchFamily="2" charset="2"/>
              <a:buChar char="Ø"/>
            </a:pPr>
            <a:r>
              <a:rPr lang="en-GB" altLang="cs-CZ" sz="2000" dirty="0"/>
              <a:t>Terms in brackets: mass-energies of created particles, </a:t>
            </a:r>
            <a:r>
              <a:rPr lang="en-GB" altLang="cs-CZ" sz="2000" i="1" dirty="0"/>
              <a:t>E</a:t>
            </a:r>
            <a:r>
              <a:rPr lang="en-GB" altLang="cs-CZ" sz="2000" i="1" baseline="-25000" dirty="0"/>
              <a:t>k1</a:t>
            </a:r>
            <a:r>
              <a:rPr lang="en-GB" altLang="cs-CZ" sz="2000" dirty="0"/>
              <a:t> a </a:t>
            </a:r>
            <a:r>
              <a:rPr lang="en-GB" altLang="cs-CZ" sz="2000" i="1" dirty="0"/>
              <a:t>E</a:t>
            </a:r>
            <a:r>
              <a:rPr lang="en-GB" altLang="cs-CZ" sz="2000" i="1" baseline="-25000" dirty="0"/>
              <a:t>k2</a:t>
            </a:r>
            <a:r>
              <a:rPr lang="en-GB" altLang="cs-CZ" sz="2000" dirty="0"/>
              <a:t>  kinetic energies of these particles. </a:t>
            </a:r>
          </a:p>
          <a:p>
            <a:pPr eaLnBrk="1" hangingPunct="1">
              <a:lnSpc>
                <a:spcPct val="100000"/>
              </a:lnSpc>
              <a:buFont typeface="Wingdings" panose="05000000000000000000" pitchFamily="2" charset="2"/>
              <a:buChar char="Ø"/>
            </a:pPr>
            <a:r>
              <a:rPr lang="en-GB" altLang="cs-CZ" sz="2000" dirty="0"/>
              <a:t>The positron quickly interacts (annihilates) with any nearby electron, and two photons originate, each with energy of 0</a:t>
            </a:r>
            <a:r>
              <a:rPr lang="cs-CZ" altLang="cs-CZ" sz="2000" dirty="0"/>
              <a:t>.</a:t>
            </a:r>
            <a:r>
              <a:rPr lang="en-GB" altLang="cs-CZ" sz="2000" dirty="0"/>
              <a:t>51 MeV. </a:t>
            </a:r>
            <a:endParaRPr lang="en-GB" altLang="cs-CZ" sz="1800" dirty="0"/>
          </a:p>
        </p:txBody>
      </p:sp>
    </p:spTree>
    <p:extLst>
      <p:ext uri="{BB962C8B-B14F-4D97-AF65-F5344CB8AC3E}">
        <p14:creationId xmlns:p14="http://schemas.microsoft.com/office/powerpoint/2010/main" val="52084104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a:extLst>
              <a:ext uri="{FF2B5EF4-FFF2-40B4-BE49-F238E27FC236}">
                <a16:creationId xmlns:a16="http://schemas.microsoft.com/office/drawing/2014/main" id="{A5DE4520-E2CB-4AA7-915E-B8BD46E2E4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B7EB5D-CEB6-45E8-8FC7-23992C423956}" type="slidenum">
              <a:rPr lang="cs-CZ" altLang="cs-CZ" sz="1400"/>
              <a:pPr>
                <a:spcBef>
                  <a:spcPct val="0"/>
                </a:spcBef>
                <a:buFontTx/>
                <a:buNone/>
              </a:pPr>
              <a:t>16</a:t>
            </a:fld>
            <a:endParaRPr lang="cs-CZ" altLang="cs-CZ" sz="1400"/>
          </a:p>
        </p:txBody>
      </p:sp>
      <p:sp>
        <p:nvSpPr>
          <p:cNvPr id="36867" name="Rectangle 2">
            <a:extLst>
              <a:ext uri="{FF2B5EF4-FFF2-40B4-BE49-F238E27FC236}">
                <a16:creationId xmlns:a16="http://schemas.microsoft.com/office/drawing/2014/main" id="{BC208129-768E-4ACF-900E-D1A273731A12}"/>
              </a:ext>
            </a:extLst>
          </p:cNvPr>
          <p:cNvSpPr>
            <a:spLocks noGrp="1" noChangeArrowheads="1"/>
          </p:cNvSpPr>
          <p:nvPr>
            <p:ph type="title"/>
          </p:nvPr>
        </p:nvSpPr>
        <p:spPr>
          <a:xfrm>
            <a:off x="604386" y="383669"/>
            <a:ext cx="8108690" cy="451576"/>
          </a:xfrm>
        </p:spPr>
        <p:txBody>
          <a:bodyPr/>
          <a:lstStyle/>
          <a:p>
            <a:pPr algn="l" eaLnBrk="1" hangingPunct="1"/>
            <a:r>
              <a:rPr lang="cs-CZ" altLang="cs-CZ" sz="3600" b="1" dirty="0"/>
              <a:t>E</a:t>
            </a:r>
            <a:r>
              <a:rPr lang="en-GB" altLang="cs-CZ" sz="3600" b="1" dirty="0" err="1"/>
              <a:t>lectron</a:t>
            </a:r>
            <a:r>
              <a:rPr lang="en-GB" altLang="cs-CZ" sz="3600" b="1" dirty="0"/>
              <a:t> - positron pair production</a:t>
            </a:r>
            <a:endParaRPr lang="cs-CZ" altLang="cs-CZ" sz="3600" b="1" dirty="0"/>
          </a:p>
        </p:txBody>
      </p:sp>
      <p:pic>
        <p:nvPicPr>
          <p:cNvPr id="36868" name="Picture 3" descr="u3_20">
            <a:extLst>
              <a:ext uri="{FF2B5EF4-FFF2-40B4-BE49-F238E27FC236}">
                <a16:creationId xmlns:a16="http://schemas.microsoft.com/office/drawing/2014/main" id="{798E3D09-2E65-47B7-A2BB-3D056E8076E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8781" y="1355835"/>
            <a:ext cx="5643746" cy="4770330"/>
          </a:xfrm>
          <a:noFill/>
        </p:spPr>
      </p:pic>
    </p:spTree>
    <p:extLst>
      <p:ext uri="{BB962C8B-B14F-4D97-AF65-F5344CB8AC3E}">
        <p14:creationId xmlns:p14="http://schemas.microsoft.com/office/powerpoint/2010/main" val="42563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a:extLst>
              <a:ext uri="{FF2B5EF4-FFF2-40B4-BE49-F238E27FC236}">
                <a16:creationId xmlns:a16="http://schemas.microsoft.com/office/drawing/2014/main" id="{336003B8-E516-47A1-BE95-9B88F1A229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48A1D50-2CD4-440C-9376-0BC5E3371C45}" type="slidenum">
              <a:rPr lang="cs-CZ" altLang="cs-CZ" sz="1400"/>
              <a:pPr>
                <a:spcBef>
                  <a:spcPct val="0"/>
                </a:spcBef>
                <a:buFontTx/>
                <a:buNone/>
              </a:pPr>
              <a:t>17</a:t>
            </a:fld>
            <a:endParaRPr lang="cs-CZ" altLang="cs-CZ" sz="1400"/>
          </a:p>
        </p:txBody>
      </p:sp>
      <p:sp>
        <p:nvSpPr>
          <p:cNvPr id="38915" name="Rectangle 2">
            <a:extLst>
              <a:ext uri="{FF2B5EF4-FFF2-40B4-BE49-F238E27FC236}">
                <a16:creationId xmlns:a16="http://schemas.microsoft.com/office/drawing/2014/main" id="{33812552-011F-491E-9A93-21A93BBBD555}"/>
              </a:ext>
            </a:extLst>
          </p:cNvPr>
          <p:cNvSpPr>
            <a:spLocks noGrp="1" noChangeArrowheads="1"/>
          </p:cNvSpPr>
          <p:nvPr>
            <p:ph type="title"/>
          </p:nvPr>
        </p:nvSpPr>
        <p:spPr>
          <a:xfrm>
            <a:off x="609600" y="476251"/>
            <a:ext cx="10310648" cy="1008063"/>
          </a:xfrm>
        </p:spPr>
        <p:txBody>
          <a:bodyPr/>
          <a:lstStyle/>
          <a:p>
            <a:pPr algn="l" eaLnBrk="1" hangingPunct="1"/>
            <a:r>
              <a:rPr lang="en-GB" altLang="cs-CZ" sz="3600" b="1" dirty="0"/>
              <a:t>Interaction of corpuscular radiation with tissue</a:t>
            </a:r>
          </a:p>
        </p:txBody>
      </p:sp>
      <p:sp>
        <p:nvSpPr>
          <p:cNvPr id="38916" name="Rectangle 3">
            <a:extLst>
              <a:ext uri="{FF2B5EF4-FFF2-40B4-BE49-F238E27FC236}">
                <a16:creationId xmlns:a16="http://schemas.microsoft.com/office/drawing/2014/main" id="{8378A764-283D-47A2-A523-B5BEFBC87C38}"/>
              </a:ext>
            </a:extLst>
          </p:cNvPr>
          <p:cNvSpPr>
            <a:spLocks noGrp="1" noChangeArrowheads="1"/>
          </p:cNvSpPr>
          <p:nvPr>
            <p:ph type="body" idx="1"/>
          </p:nvPr>
        </p:nvSpPr>
        <p:spPr>
          <a:xfrm>
            <a:off x="756744" y="1323976"/>
            <a:ext cx="10384222" cy="5040313"/>
          </a:xfrm>
          <a:noFill/>
        </p:spPr>
        <p:txBody>
          <a:bodyPr/>
          <a:lstStyle/>
          <a:p>
            <a:pPr marL="0" indent="17463" eaLnBrk="1" hangingPunct="1">
              <a:lnSpc>
                <a:spcPct val="100000"/>
              </a:lnSpc>
              <a:buFont typeface="Wingdings" panose="05000000000000000000" pitchFamily="2" charset="2"/>
              <a:buChar char="Ø"/>
            </a:pPr>
            <a:r>
              <a:rPr lang="en-GB" altLang="cs-CZ" sz="2100" b="1" dirty="0">
                <a:latin typeface="Symbol" panose="05050102010706020507" pitchFamily="18" charset="2"/>
              </a:rPr>
              <a:t>b </a:t>
            </a:r>
            <a:r>
              <a:rPr lang="en-GB" altLang="cs-CZ" sz="2100" b="1" dirty="0"/>
              <a:t>radiation</a:t>
            </a:r>
            <a:r>
              <a:rPr lang="en-GB" altLang="cs-CZ" sz="2100" b="1" dirty="0">
                <a:solidFill>
                  <a:srgbClr val="FFFFCC"/>
                </a:solidFill>
                <a:latin typeface="Symbol" panose="05050102010706020507" pitchFamily="18" charset="2"/>
              </a:rPr>
              <a:t> </a:t>
            </a:r>
            <a:r>
              <a:rPr lang="cs-CZ" altLang="cs-CZ" sz="2100" b="1" dirty="0">
                <a:latin typeface="Symbol" panose="05050102010706020507" pitchFamily="18" charset="2"/>
              </a:rPr>
              <a:t>=</a:t>
            </a:r>
            <a:r>
              <a:rPr lang="en-GB" altLang="cs-CZ" sz="2100" b="1" dirty="0">
                <a:latin typeface="Symbol" panose="05050102010706020507" pitchFamily="18" charset="2"/>
              </a:rPr>
              <a:t> </a:t>
            </a:r>
            <a:r>
              <a:rPr lang="en-GB" altLang="cs-CZ" sz="2100" dirty="0"/>
              <a:t>fast electrons or positrons – ionise the medium as in X-ray production. Trajectory of a </a:t>
            </a:r>
            <a:r>
              <a:rPr lang="en-GB" altLang="cs-CZ" sz="2100" dirty="0">
                <a:latin typeface="Symbol" panose="05050102010706020507" pitchFamily="18" charset="2"/>
              </a:rPr>
              <a:t>b</a:t>
            </a:r>
            <a:r>
              <a:rPr lang="en-GB" altLang="cs-CZ" sz="2100" dirty="0"/>
              <a:t> particle is several millimetres in aqueous medium.</a:t>
            </a:r>
            <a:endParaRPr lang="cs-CZ" altLang="cs-CZ" sz="2100" dirty="0"/>
          </a:p>
          <a:p>
            <a:pPr marL="0" indent="17463" eaLnBrk="1" hangingPunct="1">
              <a:lnSpc>
                <a:spcPct val="100000"/>
              </a:lnSpc>
              <a:buFont typeface="Wingdings" panose="05000000000000000000" pitchFamily="2" charset="2"/>
              <a:buNone/>
            </a:pPr>
            <a:endParaRPr lang="en-GB" altLang="cs-CZ" sz="2100" b="1" dirty="0"/>
          </a:p>
          <a:p>
            <a:pPr marL="0" indent="17463" eaLnBrk="1" hangingPunct="1">
              <a:lnSpc>
                <a:spcPct val="100000"/>
              </a:lnSpc>
              <a:buFont typeface="Wingdings" panose="05000000000000000000" pitchFamily="2" charset="2"/>
              <a:buChar char="Ø"/>
            </a:pPr>
            <a:r>
              <a:rPr lang="en-GB" altLang="cs-CZ" sz="2100" b="1" dirty="0">
                <a:latin typeface="Symbol" panose="05050102010706020507" pitchFamily="18" charset="2"/>
              </a:rPr>
              <a:t>a </a:t>
            </a:r>
            <a:r>
              <a:rPr lang="en-GB" altLang="cs-CZ" sz="2100" b="1" dirty="0"/>
              <a:t>radiation</a:t>
            </a:r>
            <a:r>
              <a:rPr lang="en-GB" altLang="cs-CZ" sz="2100" b="1" dirty="0">
                <a:solidFill>
                  <a:srgbClr val="FFFFCC"/>
                </a:solidFill>
                <a:latin typeface="Symbol" panose="05050102010706020507" pitchFamily="18" charset="2"/>
              </a:rPr>
              <a:t> </a:t>
            </a:r>
            <a:r>
              <a:rPr lang="en-GB" altLang="cs-CZ" sz="2100" dirty="0"/>
              <a:t>ionises directly by impacts. There is formed big number of ions along its very short trajectory in medium (</a:t>
            </a:r>
            <a:r>
              <a:rPr lang="en-GB" altLang="cs-CZ" sz="2100" dirty="0">
                <a:latin typeface="Symbol" panose="05050102010706020507" pitchFamily="18" charset="2"/>
              </a:rPr>
              <a:t>m</a:t>
            </a:r>
            <a:r>
              <a:rPr lang="en-GB" altLang="cs-CZ" sz="2100" dirty="0"/>
              <a:t>m) – </a:t>
            </a:r>
            <a:r>
              <a:rPr lang="cs-CZ" altLang="cs-CZ" sz="2100" dirty="0"/>
              <a:t>so</a:t>
            </a:r>
            <a:r>
              <a:rPr lang="en-GB" altLang="cs-CZ" sz="2100" dirty="0"/>
              <a:t> it loses energy very quickly along a short trajectory (= very high LET) .</a:t>
            </a:r>
            <a:endParaRPr lang="cs-CZ" altLang="cs-CZ" sz="2100" dirty="0"/>
          </a:p>
          <a:p>
            <a:pPr marL="0" indent="17463" eaLnBrk="1" hangingPunct="1">
              <a:lnSpc>
                <a:spcPct val="100000"/>
              </a:lnSpc>
              <a:buFont typeface="Wingdings" panose="05000000000000000000" pitchFamily="2" charset="2"/>
              <a:buNone/>
            </a:pPr>
            <a:endParaRPr lang="en-GB" altLang="cs-CZ" sz="2100" b="1" dirty="0"/>
          </a:p>
          <a:p>
            <a:pPr marL="0" indent="17463" eaLnBrk="1" hangingPunct="1">
              <a:lnSpc>
                <a:spcPct val="100000"/>
              </a:lnSpc>
              <a:buFont typeface="Wingdings" panose="05000000000000000000" pitchFamily="2" charset="2"/>
              <a:buChar char="Ø"/>
            </a:pPr>
            <a:r>
              <a:rPr lang="en-GB" altLang="cs-CZ" sz="2100" b="1" dirty="0"/>
              <a:t>Neutrons</a:t>
            </a:r>
            <a:r>
              <a:rPr lang="en-GB" altLang="cs-CZ" sz="2100" dirty="0">
                <a:solidFill>
                  <a:srgbClr val="FF0066"/>
                </a:solidFill>
              </a:rPr>
              <a:t> </a:t>
            </a:r>
            <a:r>
              <a:rPr lang="en-GB" altLang="cs-CZ" sz="2100" dirty="0"/>
              <a:t>ionise by elastic and non-elastic impacts (scatter) with atomic nuclei. The result of an</a:t>
            </a:r>
            <a:r>
              <a:rPr lang="en-GB" altLang="cs-CZ" sz="2100" dirty="0">
                <a:solidFill>
                  <a:srgbClr val="FFFFCC"/>
                </a:solidFill>
              </a:rPr>
              <a:t> </a:t>
            </a:r>
            <a:r>
              <a:rPr lang="en-GB" altLang="cs-CZ" sz="2100" b="1" dirty="0"/>
              <a:t>elastic scatter</a:t>
            </a:r>
            <a:r>
              <a:rPr lang="en-GB" altLang="cs-CZ" sz="2100" dirty="0">
                <a:solidFill>
                  <a:srgbClr val="FFFFCC"/>
                </a:solidFill>
              </a:rPr>
              <a:t> </a:t>
            </a:r>
            <a:r>
              <a:rPr lang="en-GB" altLang="cs-CZ" sz="2100" dirty="0"/>
              <a:t>differs according to the ratio of neutron mass and atom nucleus mass. When a</a:t>
            </a:r>
            <a:r>
              <a:rPr lang="en-GB" altLang="cs-CZ" sz="2100" dirty="0">
                <a:solidFill>
                  <a:srgbClr val="FFFFCC"/>
                </a:solidFill>
              </a:rPr>
              <a:t> </a:t>
            </a:r>
            <a:r>
              <a:rPr lang="en-GB" altLang="cs-CZ" sz="2100" b="1" dirty="0"/>
              <a:t>fast neutron</a:t>
            </a:r>
            <a:r>
              <a:rPr lang="en-GB" altLang="cs-CZ" sz="2100" dirty="0">
                <a:solidFill>
                  <a:srgbClr val="FFFFCC"/>
                </a:solidFill>
              </a:rPr>
              <a:t> </a:t>
            </a:r>
            <a:r>
              <a:rPr lang="en-GB" altLang="cs-CZ" sz="2100" dirty="0"/>
              <a:t>hits the nucleus of a heavy element, it bounces </a:t>
            </a:r>
            <a:r>
              <a:rPr lang="cs-CZ" altLang="cs-CZ" sz="2100" dirty="0" err="1"/>
              <a:t>off</a:t>
            </a:r>
            <a:r>
              <a:rPr lang="cs-CZ" altLang="cs-CZ" sz="2100" dirty="0"/>
              <a:t> </a:t>
            </a:r>
            <a:r>
              <a:rPr lang="en-GB" altLang="cs-CZ" sz="2100" dirty="0"/>
              <a:t>almost without energy loss. Collisions with light nuclei lead to big energy losses. In</a:t>
            </a:r>
            <a:r>
              <a:rPr lang="en-GB" altLang="cs-CZ" sz="2100" dirty="0">
                <a:solidFill>
                  <a:srgbClr val="FFFFCC"/>
                </a:solidFill>
              </a:rPr>
              <a:t> </a:t>
            </a:r>
            <a:r>
              <a:rPr lang="en-GB" altLang="cs-CZ" sz="2100" b="1" dirty="0"/>
              <a:t>non-elastic scatter</a:t>
            </a:r>
            <a:r>
              <a:rPr lang="en-GB" altLang="cs-CZ" sz="2100" dirty="0"/>
              <a:t>, the slow</a:t>
            </a:r>
            <a:r>
              <a:rPr lang="en-GB" altLang="cs-CZ" sz="2100" dirty="0">
                <a:solidFill>
                  <a:srgbClr val="FF0066"/>
                </a:solidFill>
              </a:rPr>
              <a:t> </a:t>
            </a:r>
            <a:r>
              <a:rPr lang="en-GB" altLang="cs-CZ" sz="2100" b="1" dirty="0"/>
              <a:t>(moderated, thermal) neutrons</a:t>
            </a:r>
            <a:r>
              <a:rPr lang="en-GB" altLang="cs-CZ" sz="2100" dirty="0">
                <a:solidFill>
                  <a:srgbClr val="FFFFCC"/>
                </a:solidFill>
              </a:rPr>
              <a:t> </a:t>
            </a:r>
            <a:r>
              <a:rPr lang="en-GB" altLang="cs-CZ" sz="2100" dirty="0"/>
              <a:t>penetrate the nucleus, and if they are emitted from it again, they do not have the same energy as the incident neutrons. The</a:t>
            </a:r>
            <a:r>
              <a:rPr lang="cs-CZ" altLang="cs-CZ" sz="2100" dirty="0"/>
              <a:t>y</a:t>
            </a:r>
            <a:r>
              <a:rPr lang="en-GB" altLang="cs-CZ" sz="2100" dirty="0"/>
              <a:t> can </a:t>
            </a:r>
            <a:r>
              <a:rPr lang="en-US" altLang="cs-CZ" sz="2100" dirty="0"/>
              <a:t>lead to</a:t>
            </a:r>
            <a:r>
              <a:rPr lang="en-GB" altLang="cs-CZ" sz="2100" dirty="0"/>
              <a:t> the emission of other particles or fission of heavy nuclei.</a:t>
            </a:r>
          </a:p>
        </p:txBody>
      </p:sp>
    </p:spTree>
    <p:extLst>
      <p:ext uri="{BB962C8B-B14F-4D97-AF65-F5344CB8AC3E}">
        <p14:creationId xmlns:p14="http://schemas.microsoft.com/office/powerpoint/2010/main" val="7485941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a:extLst>
              <a:ext uri="{FF2B5EF4-FFF2-40B4-BE49-F238E27FC236}">
                <a16:creationId xmlns:a16="http://schemas.microsoft.com/office/drawing/2014/main" id="{C2A5F171-CD84-46D1-AD21-89906A2255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0F0A08-ACA0-433F-A66A-3DEB32035D35}" type="slidenum">
              <a:rPr lang="cs-CZ" altLang="cs-CZ" sz="1400"/>
              <a:pPr>
                <a:spcBef>
                  <a:spcPct val="0"/>
                </a:spcBef>
                <a:buFontTx/>
                <a:buNone/>
              </a:pPr>
              <a:t>18</a:t>
            </a:fld>
            <a:endParaRPr lang="cs-CZ" altLang="cs-CZ" sz="1400"/>
          </a:p>
        </p:txBody>
      </p:sp>
      <p:sp>
        <p:nvSpPr>
          <p:cNvPr id="40963" name="Rectangle 2">
            <a:extLst>
              <a:ext uri="{FF2B5EF4-FFF2-40B4-BE49-F238E27FC236}">
                <a16:creationId xmlns:a16="http://schemas.microsoft.com/office/drawing/2014/main" id="{92878EB2-B3B1-42CB-91A2-059B63285210}"/>
              </a:ext>
            </a:extLst>
          </p:cNvPr>
          <p:cNvSpPr>
            <a:spLocks noGrp="1" noChangeArrowheads="1"/>
          </p:cNvSpPr>
          <p:nvPr>
            <p:ph type="title"/>
          </p:nvPr>
        </p:nvSpPr>
        <p:spPr>
          <a:xfrm>
            <a:off x="714703" y="274639"/>
            <a:ext cx="9496097" cy="1062037"/>
          </a:xfrm>
        </p:spPr>
        <p:txBody>
          <a:bodyPr/>
          <a:lstStyle/>
          <a:p>
            <a:pPr algn="l" eaLnBrk="1" hangingPunct="1"/>
            <a:r>
              <a:rPr lang="en-GB" altLang="cs-CZ" sz="3600" b="1" dirty="0"/>
              <a:t>Main quantities and units for measurement of ionising radiation</a:t>
            </a:r>
          </a:p>
        </p:txBody>
      </p:sp>
      <p:sp>
        <p:nvSpPr>
          <p:cNvPr id="40964" name="Rectangle 3">
            <a:extLst>
              <a:ext uri="{FF2B5EF4-FFF2-40B4-BE49-F238E27FC236}">
                <a16:creationId xmlns:a16="http://schemas.microsoft.com/office/drawing/2014/main" id="{071EACB3-16BC-4DAF-9696-0E557F21154C}"/>
              </a:ext>
            </a:extLst>
          </p:cNvPr>
          <p:cNvSpPr>
            <a:spLocks noGrp="1" noChangeArrowheads="1"/>
          </p:cNvSpPr>
          <p:nvPr>
            <p:ph type="body" idx="1"/>
          </p:nvPr>
        </p:nvSpPr>
        <p:spPr>
          <a:xfrm>
            <a:off x="684885" y="1473200"/>
            <a:ext cx="1035269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en-GB" altLang="cs-CZ" sz="2000" dirty="0"/>
              <a:t>Absolute value of particle energy is very small. Therefore, the</a:t>
            </a:r>
            <a:r>
              <a:rPr lang="en-GB" altLang="cs-CZ" sz="2000" dirty="0">
                <a:solidFill>
                  <a:srgbClr val="FFFFCC"/>
                </a:solidFill>
              </a:rPr>
              <a:t> </a:t>
            </a:r>
            <a:r>
              <a:rPr lang="en-GB" altLang="cs-CZ" sz="2000" b="1" dirty="0"/>
              <a:t>electron volt</a:t>
            </a:r>
            <a:r>
              <a:rPr lang="en-GB" altLang="cs-CZ" sz="2000" dirty="0">
                <a:solidFill>
                  <a:srgbClr val="FFFFCC"/>
                </a:solidFill>
              </a:rPr>
              <a:t> </a:t>
            </a:r>
            <a:r>
              <a:rPr lang="en-GB" altLang="cs-CZ" sz="2000" dirty="0"/>
              <a:t>(eV) was introduced. 1 eV is the kinetic energy of an electron accelerated from rest by electrostatic field of the potential difference 1 volt. </a:t>
            </a:r>
            <a:endParaRPr lang="en-GB" altLang="cs-CZ" sz="2000" b="1" i="1" dirty="0"/>
          </a:p>
          <a:p>
            <a:pPr marL="0" indent="17463" algn="ctr" eaLnBrk="1" hangingPunct="1">
              <a:lnSpc>
                <a:spcPct val="100000"/>
              </a:lnSpc>
              <a:buFontTx/>
              <a:buNone/>
            </a:pPr>
            <a:r>
              <a:rPr lang="en-GB" altLang="cs-CZ" sz="2000" b="1" i="1" dirty="0"/>
              <a:t>1 eV = 1</a:t>
            </a:r>
            <a:r>
              <a:rPr lang="cs-CZ" altLang="cs-CZ" sz="2000" b="1" i="1" dirty="0"/>
              <a:t>.</a:t>
            </a:r>
            <a:r>
              <a:rPr lang="en-GB" altLang="cs-CZ" sz="2000" b="1" i="1" dirty="0"/>
              <a:t>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en-GB" altLang="cs-CZ" sz="2000" dirty="0"/>
          </a:p>
          <a:p>
            <a:pPr marL="0" indent="17463" eaLnBrk="1" hangingPunct="1">
              <a:lnSpc>
                <a:spcPct val="100000"/>
              </a:lnSpc>
              <a:buFont typeface="Wingdings" panose="05000000000000000000" pitchFamily="2" charset="2"/>
              <a:buChar char="Ø"/>
            </a:pPr>
            <a:r>
              <a:rPr lang="en-GB" altLang="cs-CZ" sz="2000" dirty="0"/>
              <a:t>Energy </a:t>
            </a:r>
            <a:r>
              <a:rPr lang="en-US" altLang="cs-CZ" sz="2000" dirty="0"/>
              <a:t>absorbed by</a:t>
            </a:r>
            <a:r>
              <a:rPr lang="en-GB" altLang="cs-CZ" sz="2000" dirty="0"/>
              <a:t> the medium is described by</a:t>
            </a:r>
            <a:r>
              <a:rPr lang="en-GB" altLang="cs-CZ" sz="2000" dirty="0">
                <a:solidFill>
                  <a:srgbClr val="FFFFCC"/>
                </a:solidFill>
              </a:rPr>
              <a:t> </a:t>
            </a:r>
            <a:r>
              <a:rPr lang="en-GB" altLang="cs-CZ" sz="2000" b="1" dirty="0"/>
              <a:t>absorbed dose (D)</a:t>
            </a:r>
            <a:r>
              <a:rPr lang="en-GB" altLang="cs-CZ" sz="2000" dirty="0">
                <a:solidFill>
                  <a:srgbClr val="FFFFCC"/>
                </a:solidFill>
              </a:rPr>
              <a:t> </a:t>
            </a:r>
            <a:r>
              <a:rPr lang="en-GB" altLang="cs-CZ" sz="2000" dirty="0"/>
              <a:t>- unit</a:t>
            </a:r>
            <a:r>
              <a:rPr lang="en-GB" altLang="cs-CZ" sz="2000" dirty="0">
                <a:solidFill>
                  <a:srgbClr val="FFFFCC"/>
                </a:solidFill>
              </a:rPr>
              <a:t> </a:t>
            </a:r>
            <a:r>
              <a:rPr lang="en-GB" altLang="cs-CZ" sz="2000" b="1" dirty="0" err="1"/>
              <a:t>gray</a:t>
            </a:r>
            <a:r>
              <a:rPr lang="cs-CZ" altLang="cs-CZ" sz="2000" b="1" dirty="0"/>
              <a:t>,</a:t>
            </a:r>
            <a:r>
              <a:rPr lang="en-GB" altLang="cs-CZ" sz="2000" b="1" dirty="0"/>
              <a:t> </a:t>
            </a:r>
            <a:r>
              <a:rPr lang="en-GB" altLang="cs-CZ" sz="2000" b="1" dirty="0" err="1"/>
              <a:t>Gy</a:t>
            </a:r>
            <a:r>
              <a:rPr lang="en-GB" altLang="cs-CZ" sz="2000" dirty="0"/>
              <a:t>). It is the amount of energy absorbed per unit mass of tissue.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Dose rate</a:t>
            </a:r>
            <a:r>
              <a:rPr lang="en-GB" altLang="cs-CZ" sz="2000" dirty="0">
                <a:solidFill>
                  <a:srgbClr val="FFFFCC"/>
                </a:solidFill>
              </a:rPr>
              <a:t> </a:t>
            </a:r>
            <a:r>
              <a:rPr lang="en-GB" altLang="cs-CZ" sz="2000" dirty="0"/>
              <a:t>expresses the absorbed dose in unit time [J·kg</a:t>
            </a:r>
            <a:r>
              <a:rPr lang="en-GB" altLang="cs-CZ" sz="2000" baseline="30000" dirty="0"/>
              <a:t>-1</a:t>
            </a:r>
            <a:r>
              <a:rPr lang="en-GB" altLang="cs-CZ" sz="2000" dirty="0"/>
              <a:t>·s</a:t>
            </a:r>
            <a:r>
              <a:rPr lang="en-GB" altLang="cs-CZ" sz="2000" baseline="30000" dirty="0"/>
              <a:t>-1</a:t>
            </a:r>
            <a:r>
              <a:rPr lang="en-GB" altLang="cs-CZ" sz="2000" dirty="0"/>
              <a:t>]. The same absorbed dose can be reached at different dose rates during different time intervals.</a:t>
            </a:r>
          </a:p>
          <a:p>
            <a:pPr marL="0" indent="17463" eaLnBrk="1" hangingPunct="1">
              <a:lnSpc>
                <a:spcPct val="100000"/>
              </a:lnSpc>
              <a:buFont typeface="Wingdings" panose="05000000000000000000" pitchFamily="2" charset="2"/>
              <a:buChar char="Ø"/>
            </a:pPr>
            <a:r>
              <a:rPr lang="en-GB" altLang="cs-CZ" sz="2000" dirty="0"/>
              <a:t>The radiation hazard to biological objects depends mainly on the absorbed dose and the type of radiation. The </a:t>
            </a:r>
            <a:r>
              <a:rPr lang="en-GB" altLang="cs-CZ" sz="2000" b="1" dirty="0"/>
              <a:t>radiation weighting factor</a:t>
            </a:r>
            <a:r>
              <a:rPr lang="en-GB" altLang="cs-CZ" sz="2000" dirty="0"/>
              <a:t> is a number which indicates how hazardous a type of radiation is (the higher the LET the higher the radiation weighting factor).</a:t>
            </a:r>
          </a:p>
          <a:p>
            <a:pPr marL="0" indent="17463" eaLnBrk="1" hangingPunct="1">
              <a:lnSpc>
                <a:spcPct val="100000"/>
              </a:lnSpc>
              <a:buFont typeface="Wingdings" panose="05000000000000000000" pitchFamily="2" charset="2"/>
              <a:buChar char="Ø"/>
            </a:pPr>
            <a:r>
              <a:rPr lang="en-GB" altLang="cs-CZ" sz="2000" b="1" dirty="0"/>
              <a:t>Equivalent dose D</a:t>
            </a:r>
            <a:r>
              <a:rPr lang="en-GB" altLang="cs-CZ" sz="2000" b="1" baseline="-25000" dirty="0"/>
              <a:t>e</a:t>
            </a:r>
            <a:r>
              <a:rPr lang="en-GB" altLang="cs-CZ" sz="2000" dirty="0">
                <a:solidFill>
                  <a:srgbClr val="FFFFCC"/>
                </a:solidFill>
              </a:rPr>
              <a:t> </a:t>
            </a:r>
            <a:r>
              <a:rPr lang="en-GB" altLang="cs-CZ" sz="2000" dirty="0"/>
              <a:t>is defined as the product of the absorbed dose and the radiation weighting factor. The unit of Equivalent dose is the</a:t>
            </a:r>
            <a:r>
              <a:rPr lang="en-GB" altLang="cs-CZ" sz="2000" dirty="0">
                <a:solidFill>
                  <a:srgbClr val="FFFFCC"/>
                </a:solidFill>
              </a:rPr>
              <a:t>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en-GB" altLang="cs-CZ" sz="2000" b="1" dirty="0"/>
              <a:t>Effective dose (</a:t>
            </a:r>
            <a:r>
              <a:rPr lang="en-GB" altLang="cs-CZ" sz="2000" b="1" dirty="0" err="1"/>
              <a:t>Sv</a:t>
            </a:r>
            <a:r>
              <a:rPr lang="en-GB" altLang="cs-CZ" sz="2000" b="1" dirty="0"/>
              <a:t>) – </a:t>
            </a:r>
            <a:r>
              <a:rPr lang="en-GB" altLang="cs-CZ" sz="2000" dirty="0"/>
              <a:t>kind of irradiated tissue is also considered.</a:t>
            </a:r>
          </a:p>
          <a:p>
            <a:pPr marL="0" indent="17463" eaLnBrk="1" hangingPunct="1">
              <a:lnSpc>
                <a:spcPct val="80000"/>
              </a:lnSpc>
              <a:buFont typeface="Wingdings" panose="05000000000000000000" pitchFamily="2" charset="2"/>
              <a:buChar char="Ø"/>
            </a:pPr>
            <a:endParaRPr lang="en-GB" altLang="cs-CZ" sz="2000" b="1" dirty="0"/>
          </a:p>
        </p:txBody>
      </p:sp>
    </p:spTree>
    <p:extLst>
      <p:ext uri="{BB962C8B-B14F-4D97-AF65-F5344CB8AC3E}">
        <p14:creationId xmlns:p14="http://schemas.microsoft.com/office/powerpoint/2010/main" val="38371412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a:extLst>
              <a:ext uri="{FF2B5EF4-FFF2-40B4-BE49-F238E27FC236}">
                <a16:creationId xmlns:a16="http://schemas.microsoft.com/office/drawing/2014/main" id="{A90A2B17-46C6-42AB-883A-75DE4F5DA6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CF30ED6-765D-4DDC-AB13-3B05ACF3E4DB}" type="slidenum">
              <a:rPr lang="cs-CZ" altLang="cs-CZ" sz="1400"/>
              <a:pPr>
                <a:spcBef>
                  <a:spcPct val="0"/>
                </a:spcBef>
                <a:buFontTx/>
                <a:buNone/>
              </a:pPr>
              <a:t>19</a:t>
            </a:fld>
            <a:endParaRPr lang="cs-CZ" altLang="cs-CZ" sz="1400"/>
          </a:p>
        </p:txBody>
      </p:sp>
      <p:sp>
        <p:nvSpPr>
          <p:cNvPr id="43011" name="Rectangle 2">
            <a:extLst>
              <a:ext uri="{FF2B5EF4-FFF2-40B4-BE49-F238E27FC236}">
                <a16:creationId xmlns:a16="http://schemas.microsoft.com/office/drawing/2014/main" id="{6CD38696-6423-44F4-A507-F92862005011}"/>
              </a:ext>
            </a:extLst>
          </p:cNvPr>
          <p:cNvSpPr>
            <a:spLocks noGrp="1" noChangeArrowheads="1"/>
          </p:cNvSpPr>
          <p:nvPr>
            <p:ph type="title"/>
          </p:nvPr>
        </p:nvSpPr>
        <p:spPr>
          <a:xfrm>
            <a:off x="688469" y="446731"/>
            <a:ext cx="8592165" cy="451576"/>
          </a:xfrm>
        </p:spPr>
        <p:txBody>
          <a:bodyPr/>
          <a:lstStyle/>
          <a:p>
            <a:pPr algn="l" eaLnBrk="1" hangingPunct="1"/>
            <a:r>
              <a:rPr lang="en-GB" altLang="cs-CZ" sz="3600" b="1" dirty="0"/>
              <a:t>Biological effects of ionising radiation</a:t>
            </a:r>
          </a:p>
        </p:txBody>
      </p:sp>
      <p:sp>
        <p:nvSpPr>
          <p:cNvPr id="43012" name="Rectangle 3">
            <a:extLst>
              <a:ext uri="{FF2B5EF4-FFF2-40B4-BE49-F238E27FC236}">
                <a16:creationId xmlns:a16="http://schemas.microsoft.com/office/drawing/2014/main" id="{4AB2C5C4-C244-4A92-80D9-0326CEE44740}"/>
              </a:ext>
            </a:extLst>
          </p:cNvPr>
          <p:cNvSpPr>
            <a:spLocks noGrp="1" noChangeArrowheads="1"/>
          </p:cNvSpPr>
          <p:nvPr>
            <p:ph type="body" idx="1"/>
          </p:nvPr>
        </p:nvSpPr>
        <p:spPr>
          <a:xfrm>
            <a:off x="914401" y="1773238"/>
            <a:ext cx="10047890" cy="4608512"/>
          </a:xfrm>
          <a:noFill/>
        </p:spPr>
        <p:txBody>
          <a:bodyPr/>
          <a:lstStyle/>
          <a:p>
            <a:pPr eaLnBrk="1" hangingPunct="1">
              <a:lnSpc>
                <a:spcPct val="100000"/>
              </a:lnSpc>
              <a:buFont typeface="Wingdings" panose="05000000000000000000" pitchFamily="2" charset="2"/>
              <a:buChar char="Ø"/>
            </a:pPr>
            <a:r>
              <a:rPr lang="en-GB" altLang="cs-CZ" sz="2400" b="1" dirty="0"/>
              <a:t>Physical phase</a:t>
            </a:r>
            <a:r>
              <a:rPr lang="en-GB" altLang="cs-CZ" sz="2400" dirty="0">
                <a:solidFill>
                  <a:srgbClr val="FFFFCC"/>
                </a:solidFill>
              </a:rPr>
              <a:t> </a:t>
            </a:r>
            <a:r>
              <a:rPr lang="en-GB" altLang="cs-CZ" sz="2400" dirty="0"/>
              <a:t>– time interval of primary effects. Energy of radiation is absorbed by atoms or molecules. Mean duration is about 10</a:t>
            </a:r>
            <a:r>
              <a:rPr lang="en-GB" altLang="cs-CZ" sz="2400" baseline="30000" dirty="0"/>
              <a:t>-16</a:t>
            </a:r>
            <a:r>
              <a:rPr lang="en-GB" altLang="cs-CZ" sz="2400" dirty="0"/>
              <a:t> s. </a:t>
            </a:r>
            <a:endParaRPr lang="en-GB" altLang="cs-CZ" sz="2400" b="1" dirty="0"/>
          </a:p>
          <a:p>
            <a:pPr eaLnBrk="1" hangingPunct="1">
              <a:lnSpc>
                <a:spcPct val="100000"/>
              </a:lnSpc>
              <a:buFont typeface="Wingdings" panose="05000000000000000000" pitchFamily="2" charset="2"/>
              <a:buChar char="Ø"/>
            </a:pPr>
            <a:r>
              <a:rPr lang="en-GB" altLang="cs-CZ" sz="2400" b="1" dirty="0"/>
              <a:t>Physical</a:t>
            </a:r>
            <a:r>
              <a:rPr lang="cs-CZ" altLang="cs-CZ" sz="2400" b="1" dirty="0"/>
              <a:t>-</a:t>
            </a:r>
            <a:r>
              <a:rPr lang="en-GB" altLang="cs-CZ" sz="2400" b="1" dirty="0"/>
              <a:t>chemical phase</a:t>
            </a:r>
            <a:r>
              <a:rPr lang="en-GB" altLang="cs-CZ" sz="2400" b="1" dirty="0">
                <a:solidFill>
                  <a:srgbClr val="FFFFCC"/>
                </a:solidFill>
              </a:rPr>
              <a:t> </a:t>
            </a:r>
            <a:r>
              <a:rPr lang="en-GB" altLang="cs-CZ" sz="2400" dirty="0"/>
              <a:t>– time interval of intermolecular interactions (energy transfers). About  10</a:t>
            </a:r>
            <a:r>
              <a:rPr lang="en-GB" altLang="cs-CZ" sz="2400" baseline="30000" dirty="0"/>
              <a:t>-10</a:t>
            </a:r>
            <a:r>
              <a:rPr lang="en-GB" altLang="cs-CZ" sz="2400" dirty="0"/>
              <a:t> s.</a:t>
            </a:r>
            <a:endParaRPr lang="en-GB" altLang="cs-CZ" sz="2400" b="1" dirty="0"/>
          </a:p>
          <a:p>
            <a:pPr eaLnBrk="1" hangingPunct="1">
              <a:lnSpc>
                <a:spcPct val="100000"/>
              </a:lnSpc>
              <a:buFont typeface="Wingdings" panose="05000000000000000000" pitchFamily="2" charset="2"/>
              <a:buChar char="Ø"/>
            </a:pPr>
            <a:r>
              <a:rPr lang="en-GB" altLang="cs-CZ" sz="2400" b="1" dirty="0"/>
              <a:t>Chemical (biochemical) phase</a:t>
            </a:r>
            <a:r>
              <a:rPr lang="en-GB" altLang="cs-CZ" sz="2400" b="1" dirty="0">
                <a:solidFill>
                  <a:srgbClr val="FFFFCC"/>
                </a:solidFill>
              </a:rPr>
              <a:t> </a:t>
            </a:r>
            <a:r>
              <a:rPr lang="en-GB" altLang="cs-CZ" sz="2400" dirty="0"/>
              <a:t>– free radical</a:t>
            </a:r>
            <a:r>
              <a:rPr lang="cs-CZ" altLang="cs-CZ" sz="2400" dirty="0"/>
              <a:t>s</a:t>
            </a:r>
            <a:r>
              <a:rPr lang="en-GB" altLang="cs-CZ" sz="2400" dirty="0"/>
              <a:t> are formed. They interact with important </a:t>
            </a:r>
            <a:r>
              <a:rPr lang="cs-CZ" altLang="cs-CZ" sz="2400" dirty="0"/>
              <a:t>bio</a:t>
            </a:r>
            <a:r>
              <a:rPr lang="en-GB" altLang="cs-CZ" sz="2400" dirty="0"/>
              <a:t>molecules, mainly with </a:t>
            </a:r>
            <a:r>
              <a:rPr lang="en-GB" altLang="cs-CZ" sz="2400" b="1" dirty="0"/>
              <a:t>DNA</a:t>
            </a:r>
            <a:r>
              <a:rPr lang="en-GB" altLang="cs-CZ" sz="2400" dirty="0"/>
              <a:t> and proteins. About 10</a:t>
            </a:r>
            <a:r>
              <a:rPr lang="en-GB" altLang="cs-CZ" sz="2400" baseline="30000" dirty="0"/>
              <a:t>-6 </a:t>
            </a:r>
            <a:r>
              <a:rPr lang="en-GB" altLang="cs-CZ" sz="2400" dirty="0"/>
              <a:t>s. </a:t>
            </a:r>
            <a:endParaRPr lang="en-GB" altLang="cs-CZ" sz="2400" b="1" dirty="0"/>
          </a:p>
          <a:p>
            <a:pPr eaLnBrk="1" hangingPunct="1">
              <a:lnSpc>
                <a:spcPct val="100000"/>
              </a:lnSpc>
              <a:buFont typeface="Wingdings" panose="05000000000000000000" pitchFamily="2" charset="2"/>
              <a:buChar char="Ø"/>
            </a:pPr>
            <a:r>
              <a:rPr lang="en-GB" altLang="cs-CZ" sz="2400" b="1" dirty="0"/>
              <a:t>Biological phase</a:t>
            </a:r>
            <a:r>
              <a:rPr lang="en-GB" altLang="cs-CZ" sz="2400" dirty="0">
                <a:solidFill>
                  <a:srgbClr val="FFFFCC"/>
                </a:solidFill>
              </a:rPr>
              <a:t> </a:t>
            </a:r>
            <a:r>
              <a:rPr lang="en-GB" altLang="cs-CZ" sz="2400" dirty="0"/>
              <a:t>– a complex of interactions of chemical products on various levels of the living organism and their biological consequences. Depending on these levels, the duration ranges from seconds to years.</a:t>
            </a:r>
          </a:p>
        </p:txBody>
      </p:sp>
    </p:spTree>
    <p:extLst>
      <p:ext uri="{BB962C8B-B14F-4D97-AF65-F5344CB8AC3E}">
        <p14:creationId xmlns:p14="http://schemas.microsoft.com/office/powerpoint/2010/main" val="9484784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a:extLst>
              <a:ext uri="{FF2B5EF4-FFF2-40B4-BE49-F238E27FC236}">
                <a16:creationId xmlns:a16="http://schemas.microsoft.com/office/drawing/2014/main" id="{CC8D4F94-C247-46E0-8444-27565DD0FBC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70FBD8-A1FE-4754-B640-FBB615B5BC93}" type="slidenum">
              <a:rPr lang="cs-CZ" altLang="cs-CZ" sz="1400"/>
              <a:pPr>
                <a:spcBef>
                  <a:spcPct val="0"/>
                </a:spcBef>
                <a:buFontTx/>
                <a:buNone/>
              </a:pPr>
              <a:t>2</a:t>
            </a:fld>
            <a:endParaRPr lang="cs-CZ" altLang="cs-CZ" sz="1400"/>
          </a:p>
        </p:txBody>
      </p:sp>
      <p:sp>
        <p:nvSpPr>
          <p:cNvPr id="8195" name="Rectangle 2">
            <a:extLst>
              <a:ext uri="{FF2B5EF4-FFF2-40B4-BE49-F238E27FC236}">
                <a16:creationId xmlns:a16="http://schemas.microsoft.com/office/drawing/2014/main" id="{EC994BA9-5CBC-4C6A-B256-0F6116E30CCB}"/>
              </a:ext>
            </a:extLst>
          </p:cNvPr>
          <p:cNvSpPr>
            <a:spLocks noGrp="1" noChangeArrowheads="1"/>
          </p:cNvSpPr>
          <p:nvPr>
            <p:ph type="title"/>
          </p:nvPr>
        </p:nvSpPr>
        <p:spPr>
          <a:xfrm>
            <a:off x="767812" y="326003"/>
            <a:ext cx="8229600" cy="604299"/>
          </a:xfrm>
        </p:spPr>
        <p:txBody>
          <a:bodyPr/>
          <a:lstStyle/>
          <a:p>
            <a:pPr algn="l" eaLnBrk="1" hangingPunct="1"/>
            <a:r>
              <a:rPr lang="en-GB" altLang="cs-CZ" sz="3600" b="1" dirty="0"/>
              <a:t>Nuclear medicine and radiotherapy</a:t>
            </a:r>
          </a:p>
        </p:txBody>
      </p:sp>
      <p:sp>
        <p:nvSpPr>
          <p:cNvPr id="8196" name="Rectangle 3">
            <a:extLst>
              <a:ext uri="{FF2B5EF4-FFF2-40B4-BE49-F238E27FC236}">
                <a16:creationId xmlns:a16="http://schemas.microsoft.com/office/drawing/2014/main" id="{8EE69403-2259-467A-A751-E0B243234276}"/>
              </a:ext>
            </a:extLst>
          </p:cNvPr>
          <p:cNvSpPr>
            <a:spLocks noGrp="1" noChangeArrowheads="1"/>
          </p:cNvSpPr>
          <p:nvPr>
            <p:ph type="body" idx="1"/>
          </p:nvPr>
        </p:nvSpPr>
        <p:spPr>
          <a:xfrm>
            <a:off x="1184744" y="1268414"/>
            <a:ext cx="9310978" cy="5184775"/>
          </a:xfrm>
        </p:spPr>
        <p:txBody>
          <a:bodyPr/>
          <a:lstStyle/>
          <a:p>
            <a:pPr marL="0" indent="20638" eaLnBrk="1" hangingPunct="1">
              <a:lnSpc>
                <a:spcPct val="100000"/>
              </a:lnSpc>
              <a:buFontTx/>
              <a:buNone/>
              <a:tabLst>
                <a:tab pos="2593975" algn="l"/>
              </a:tabLst>
            </a:pPr>
            <a:r>
              <a:rPr lang="en-GB" altLang="cs-CZ" sz="2400" dirty="0"/>
              <a:t>In this lecture we deal with selected methods of nuclear medicine and radiotherapy including their theoretical background:</a:t>
            </a:r>
            <a:endParaRPr lang="cs-CZ" altLang="cs-CZ" sz="2400" dirty="0"/>
          </a:p>
          <a:p>
            <a:pPr marL="0" indent="20638" eaLnBrk="1" hangingPunct="1">
              <a:lnSpc>
                <a:spcPct val="100000"/>
              </a:lnSpc>
              <a:buFontTx/>
              <a:buNone/>
              <a:tabLst>
                <a:tab pos="2593975" algn="l"/>
              </a:tabLst>
            </a:pPr>
            <a:endParaRPr lang="en-GB" altLang="cs-CZ" sz="1000" dirty="0"/>
          </a:p>
          <a:p>
            <a:pPr marL="0" indent="20638" eaLnBrk="1" hangingPunct="1">
              <a:lnSpc>
                <a:spcPct val="100000"/>
              </a:lnSpc>
              <a:buFontTx/>
              <a:buNone/>
              <a:tabLst>
                <a:tab pos="2593975" algn="l"/>
              </a:tabLst>
            </a:pPr>
            <a:r>
              <a:rPr lang="en-GB" altLang="cs-CZ" sz="2400" i="1" dirty="0"/>
              <a:t>Radioactive decay</a:t>
            </a:r>
          </a:p>
          <a:p>
            <a:pPr marL="0" indent="20638" eaLnBrk="1" hangingPunct="1">
              <a:lnSpc>
                <a:spcPct val="100000"/>
              </a:lnSpc>
              <a:buFontTx/>
              <a:buNone/>
              <a:tabLst>
                <a:tab pos="2593975" algn="l"/>
              </a:tabLst>
            </a:pPr>
            <a:r>
              <a:rPr lang="en-GB" altLang="cs-CZ" sz="2400" i="1" dirty="0"/>
              <a:t>Interactions of ionising radiation with matter</a:t>
            </a:r>
            <a:endParaRPr lang="cs-CZ" altLang="cs-CZ" sz="2400" i="1" dirty="0"/>
          </a:p>
          <a:p>
            <a:pPr marL="0" indent="20638" eaLnBrk="1" hangingPunct="1">
              <a:lnSpc>
                <a:spcPct val="100000"/>
              </a:lnSpc>
              <a:buFontTx/>
              <a:buNone/>
              <a:tabLst>
                <a:tab pos="2593975" algn="l"/>
              </a:tabLst>
            </a:pPr>
            <a:r>
              <a:rPr lang="en-GB" altLang="cs-CZ" sz="2400" i="1" dirty="0"/>
              <a:t>Biological effects of ionising radiation</a:t>
            </a:r>
          </a:p>
          <a:p>
            <a:pPr marL="0" indent="20638" eaLnBrk="1" hangingPunct="1">
              <a:lnSpc>
                <a:spcPct val="100000"/>
              </a:lnSpc>
              <a:buFontTx/>
              <a:buNone/>
              <a:tabLst>
                <a:tab pos="2593975" algn="l"/>
              </a:tabLst>
            </a:pPr>
            <a:r>
              <a:rPr lang="en-GB" altLang="cs-CZ" sz="2400" i="1" dirty="0"/>
              <a:t>Nuclear medicine</a:t>
            </a:r>
            <a:endParaRPr lang="cs-CZ" altLang="cs-CZ" sz="2400" i="1" dirty="0"/>
          </a:p>
          <a:p>
            <a:pPr marL="0" indent="20638" eaLnBrk="1" hangingPunct="1">
              <a:lnSpc>
                <a:spcPct val="100000"/>
              </a:lnSpc>
              <a:buFontTx/>
              <a:buNone/>
              <a:tabLst>
                <a:tab pos="2593975" algn="l"/>
              </a:tabLst>
            </a:pPr>
            <a:endParaRPr lang="en-GB" altLang="cs-CZ" sz="1000" i="1" dirty="0"/>
          </a:p>
          <a:p>
            <a:pPr marL="200025" lvl="1" indent="0" eaLnBrk="1" hangingPunct="1">
              <a:buFont typeface="Wingdings" panose="05000000000000000000" pitchFamily="2" charset="2"/>
              <a:buChar char="Ø"/>
              <a:tabLst>
                <a:tab pos="2593975" algn="l"/>
              </a:tabLst>
            </a:pPr>
            <a:r>
              <a:rPr lang="en-GB" altLang="cs-CZ" sz="2000" i="1" dirty="0"/>
              <a:t>Simple metabolic examinations</a:t>
            </a:r>
          </a:p>
          <a:p>
            <a:pPr marL="200025" lvl="1" indent="0" eaLnBrk="1" hangingPunct="1">
              <a:buFont typeface="Wingdings" panose="05000000000000000000" pitchFamily="2" charset="2"/>
              <a:buChar char="Ø"/>
              <a:tabLst>
                <a:tab pos="2593975" algn="l"/>
              </a:tabLst>
            </a:pPr>
            <a:r>
              <a:rPr lang="en-GB" altLang="cs-CZ" sz="2000" i="1" dirty="0"/>
              <a:t>Imaging</a:t>
            </a:r>
            <a:endParaRPr lang="cs-CZ" altLang="cs-CZ" sz="2000" i="1" dirty="0"/>
          </a:p>
          <a:p>
            <a:pPr marL="200025" lvl="1" indent="0" eaLnBrk="1" hangingPunct="1">
              <a:buFont typeface="Wingdings" panose="05000000000000000000" pitchFamily="2" charset="2"/>
              <a:buNone/>
              <a:tabLst>
                <a:tab pos="2593975" algn="l"/>
              </a:tabLst>
            </a:pPr>
            <a:endParaRPr lang="en-GB" altLang="cs-CZ" sz="1000" i="1" dirty="0"/>
          </a:p>
          <a:p>
            <a:pPr marL="0" indent="20638" eaLnBrk="1" hangingPunct="1">
              <a:lnSpc>
                <a:spcPct val="100000"/>
              </a:lnSpc>
              <a:buFontTx/>
              <a:buNone/>
              <a:tabLst>
                <a:tab pos="2593975" algn="l"/>
              </a:tabLst>
            </a:pPr>
            <a:r>
              <a:rPr lang="en-GB" altLang="cs-CZ" sz="2400" i="1" dirty="0"/>
              <a:t>Radiotherapy</a:t>
            </a:r>
            <a:endParaRPr lang="cs-CZ" altLang="cs-CZ" sz="2400" i="1" dirty="0"/>
          </a:p>
          <a:p>
            <a:pPr marL="0" indent="20638" eaLnBrk="1" hangingPunct="1">
              <a:lnSpc>
                <a:spcPct val="100000"/>
              </a:lnSpc>
              <a:buFontTx/>
              <a:buNone/>
              <a:tabLst>
                <a:tab pos="2593975" algn="l"/>
              </a:tabLst>
            </a:pPr>
            <a:endParaRPr lang="en-GB" altLang="cs-CZ" sz="1000" i="1" dirty="0"/>
          </a:p>
          <a:p>
            <a:pPr marL="200025" lvl="1" indent="0" eaLnBrk="1" hangingPunct="1">
              <a:buFont typeface="Wingdings" panose="05000000000000000000" pitchFamily="2" charset="2"/>
              <a:buChar char="Ø"/>
              <a:tabLst>
                <a:tab pos="2593975" algn="l"/>
              </a:tabLst>
            </a:pPr>
            <a:r>
              <a:rPr lang="en-GB" altLang="cs-CZ" sz="2000" i="1" dirty="0"/>
              <a:t>Sources of radiation – radioactive and non-radioactive</a:t>
            </a:r>
            <a:endParaRPr lang="cs-CZ" altLang="cs-CZ" sz="2000" i="1" dirty="0"/>
          </a:p>
          <a:p>
            <a:pPr marL="200025" lvl="1" indent="0" eaLnBrk="1" hangingPunct="1">
              <a:buFont typeface="Wingdings" panose="05000000000000000000" pitchFamily="2" charset="2"/>
              <a:buChar char="Ø"/>
              <a:tabLst>
                <a:tab pos="2593975" algn="l"/>
              </a:tabLst>
            </a:pPr>
            <a:r>
              <a:rPr lang="en-GB" altLang="cs-CZ" sz="2000" i="1" dirty="0"/>
              <a:t> Methods of </a:t>
            </a:r>
            <a:r>
              <a:rPr lang="cs-CZ" altLang="cs-CZ" sz="2000" i="1" dirty="0" err="1"/>
              <a:t>radiotherapy</a:t>
            </a:r>
            <a:endParaRPr lang="en-GB" altLang="cs-CZ" sz="2000" i="1" dirty="0"/>
          </a:p>
        </p:txBody>
      </p:sp>
    </p:spTree>
    <p:extLst>
      <p:ext uri="{BB962C8B-B14F-4D97-AF65-F5344CB8AC3E}">
        <p14:creationId xmlns:p14="http://schemas.microsoft.com/office/powerpoint/2010/main" val="14521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5">
            <a:extLst>
              <a:ext uri="{FF2B5EF4-FFF2-40B4-BE49-F238E27FC236}">
                <a16:creationId xmlns:a16="http://schemas.microsoft.com/office/drawing/2014/main" id="{9BDA6F1C-BA95-4C68-B903-1A45F5A06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7FB103-E25E-42B1-BE80-24BDBFA5AE27}" type="slidenum">
              <a:rPr lang="cs-CZ" altLang="cs-CZ" sz="1400"/>
              <a:pPr>
                <a:spcBef>
                  <a:spcPct val="0"/>
                </a:spcBef>
                <a:buFontTx/>
                <a:buNone/>
              </a:pPr>
              <a:t>20</a:t>
            </a:fld>
            <a:endParaRPr lang="cs-CZ" altLang="cs-CZ" sz="1400"/>
          </a:p>
        </p:txBody>
      </p:sp>
      <p:sp>
        <p:nvSpPr>
          <p:cNvPr id="45059" name="Rectangle 2">
            <a:extLst>
              <a:ext uri="{FF2B5EF4-FFF2-40B4-BE49-F238E27FC236}">
                <a16:creationId xmlns:a16="http://schemas.microsoft.com/office/drawing/2014/main" id="{4CDFD61C-76D8-4E4C-923F-6D9BB526B874}"/>
              </a:ext>
            </a:extLst>
          </p:cNvPr>
          <p:cNvSpPr>
            <a:spLocks noGrp="1" noChangeArrowheads="1"/>
          </p:cNvSpPr>
          <p:nvPr>
            <p:ph type="title"/>
          </p:nvPr>
        </p:nvSpPr>
        <p:spPr>
          <a:xfrm>
            <a:off x="804083" y="425710"/>
            <a:ext cx="8539614" cy="451576"/>
          </a:xfrm>
        </p:spPr>
        <p:txBody>
          <a:bodyPr/>
          <a:lstStyle/>
          <a:p>
            <a:pPr algn="l" eaLnBrk="1" hangingPunct="1"/>
            <a:r>
              <a:rPr lang="en-GB" altLang="cs-CZ" sz="3600" b="1" dirty="0"/>
              <a:t>Biological effects of ionising radiation</a:t>
            </a:r>
            <a:endParaRPr lang="cs-CZ" altLang="cs-CZ" sz="3600" b="1" dirty="0"/>
          </a:p>
        </p:txBody>
      </p:sp>
      <p:sp>
        <p:nvSpPr>
          <p:cNvPr id="45060" name="Rectangle 3">
            <a:extLst>
              <a:ext uri="{FF2B5EF4-FFF2-40B4-BE49-F238E27FC236}">
                <a16:creationId xmlns:a16="http://schemas.microsoft.com/office/drawing/2014/main" id="{5887042B-AF5B-446B-B9AC-BEC775C09A2A}"/>
              </a:ext>
            </a:extLst>
          </p:cNvPr>
          <p:cNvSpPr>
            <a:spLocks noGrp="1" noChangeArrowheads="1"/>
          </p:cNvSpPr>
          <p:nvPr>
            <p:ph type="body" idx="1"/>
          </p:nvPr>
        </p:nvSpPr>
        <p:spPr>
          <a:xfrm>
            <a:off x="1008992" y="1412875"/>
            <a:ext cx="9911255" cy="4997450"/>
          </a:xfrm>
          <a:noFill/>
        </p:spPr>
        <p:txBody>
          <a:bodyPr/>
          <a:lstStyle/>
          <a:p>
            <a:pPr eaLnBrk="1" hangingPunct="1">
              <a:lnSpc>
                <a:spcPct val="100000"/>
              </a:lnSpc>
              <a:buFont typeface="Wingdings" panose="05000000000000000000" pitchFamily="2" charset="2"/>
              <a:buChar char="Ø"/>
            </a:pPr>
            <a:r>
              <a:rPr lang="en-GB" altLang="cs-CZ" sz="2400" b="1" dirty="0"/>
              <a:t>Direct action </a:t>
            </a:r>
            <a:r>
              <a:rPr lang="cs-CZ" altLang="cs-CZ" sz="2400" b="1" dirty="0"/>
              <a:t>(</a:t>
            </a:r>
            <a:r>
              <a:rPr lang="cs-CZ" altLang="cs-CZ" sz="2400" b="1" dirty="0" err="1"/>
              <a:t>hits</a:t>
            </a:r>
            <a:r>
              <a:rPr lang="cs-CZ" altLang="cs-CZ" sz="2400" b="1" dirty="0"/>
              <a:t>) </a:t>
            </a:r>
            <a:r>
              <a:rPr lang="en-GB" altLang="cs-CZ" sz="2400" b="1" dirty="0"/>
              <a:t>– </a:t>
            </a:r>
            <a:r>
              <a:rPr lang="en-GB" altLang="cs-CZ" sz="2400" dirty="0"/>
              <a:t>physical and physical-chemical process of radiation energy absorption, leading directly to changes in important cellular structures. It is the most important action mechanism in cells with low water content. Theory of direct action is called </a:t>
            </a:r>
            <a:r>
              <a:rPr lang="en-GB" altLang="cs-CZ" sz="2400" b="1" dirty="0"/>
              <a:t>target theory</a:t>
            </a:r>
            <a:r>
              <a:rPr lang="en-GB" altLang="cs-CZ" sz="2400" dirty="0"/>
              <a:t>. It is based on physical energy transfer.</a:t>
            </a:r>
            <a:endParaRPr lang="cs-CZ" altLang="cs-CZ" sz="2400" dirty="0"/>
          </a:p>
          <a:p>
            <a:pPr eaLnBrk="1" hangingPunct="1">
              <a:lnSpc>
                <a:spcPct val="100000"/>
              </a:lnSpc>
              <a:buFont typeface="Wingdings" panose="05000000000000000000" pitchFamily="2" charset="2"/>
              <a:buNone/>
            </a:pPr>
            <a:r>
              <a:rPr lang="en-GB" altLang="cs-CZ" sz="2400" dirty="0"/>
              <a:t> </a:t>
            </a:r>
          </a:p>
          <a:p>
            <a:pPr eaLnBrk="1" hangingPunct="1">
              <a:lnSpc>
                <a:spcPct val="100000"/>
              </a:lnSpc>
              <a:buFont typeface="Wingdings" panose="05000000000000000000" pitchFamily="2" charset="2"/>
              <a:buChar char="Ø"/>
            </a:pPr>
            <a:r>
              <a:rPr lang="en-GB" altLang="cs-CZ" sz="2400" b="1" dirty="0"/>
              <a:t>Indirect effects</a:t>
            </a:r>
            <a:r>
              <a:rPr lang="en-GB" altLang="cs-CZ" sz="2400" dirty="0"/>
              <a:t> are mediated by water radiolysis products, namely by free radicals H* a OH*. It is most important in cells with high water content. The free radicals have free unpaired electron</a:t>
            </a:r>
            <a:r>
              <a:rPr lang="cs-CZ" altLang="cs-CZ" sz="2400" dirty="0"/>
              <a:t>s</a:t>
            </a:r>
            <a:r>
              <a:rPr lang="en-GB" altLang="cs-CZ" sz="2400" dirty="0"/>
              <a:t> which cause their high chemical reactivity. They attack chemical bonds in biomolecules and degrade their structure. Theory of indirect action – </a:t>
            </a:r>
            <a:r>
              <a:rPr lang="en-GB" altLang="cs-CZ" sz="2400" b="1" dirty="0"/>
              <a:t>radical theory</a:t>
            </a:r>
            <a:r>
              <a:rPr lang="en-GB" altLang="cs-CZ" sz="2400" dirty="0"/>
              <a:t> – is based on chemical energy transfer.</a:t>
            </a:r>
          </a:p>
        </p:txBody>
      </p:sp>
    </p:spTree>
    <p:extLst>
      <p:ext uri="{BB962C8B-B14F-4D97-AF65-F5344CB8AC3E}">
        <p14:creationId xmlns:p14="http://schemas.microsoft.com/office/powerpoint/2010/main" val="8333902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a:extLst>
              <a:ext uri="{FF2B5EF4-FFF2-40B4-BE49-F238E27FC236}">
                <a16:creationId xmlns:a16="http://schemas.microsoft.com/office/drawing/2014/main" id="{7F4B79C1-13E8-47D2-8CF0-23030ED363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EA92F4-978A-4F27-A48F-D752617BBC1D}" type="slidenum">
              <a:rPr lang="cs-CZ" altLang="cs-CZ" sz="1400"/>
              <a:pPr>
                <a:spcBef>
                  <a:spcPct val="0"/>
                </a:spcBef>
                <a:buFontTx/>
                <a:buNone/>
              </a:pPr>
              <a:t>21</a:t>
            </a:fld>
            <a:endParaRPr lang="cs-CZ" altLang="cs-CZ" sz="1400"/>
          </a:p>
        </p:txBody>
      </p:sp>
      <p:sp>
        <p:nvSpPr>
          <p:cNvPr id="47107" name="Rectangle 2">
            <a:extLst>
              <a:ext uri="{FF2B5EF4-FFF2-40B4-BE49-F238E27FC236}">
                <a16:creationId xmlns:a16="http://schemas.microsoft.com/office/drawing/2014/main" id="{25344EB7-B0E8-491D-9085-0DDEA6B56932}"/>
              </a:ext>
            </a:extLst>
          </p:cNvPr>
          <p:cNvSpPr>
            <a:spLocks noGrp="1" noChangeArrowheads="1"/>
          </p:cNvSpPr>
          <p:nvPr>
            <p:ph type="title"/>
          </p:nvPr>
        </p:nvSpPr>
        <p:spPr>
          <a:xfrm>
            <a:off x="1613940" y="442037"/>
            <a:ext cx="5049618" cy="652462"/>
          </a:xfrm>
        </p:spPr>
        <p:txBody>
          <a:bodyPr/>
          <a:lstStyle/>
          <a:p>
            <a:pPr algn="l" eaLnBrk="1" hangingPunct="1"/>
            <a:r>
              <a:rPr lang="cs-CZ" altLang="cs-CZ" sz="3600" b="1" dirty="0"/>
              <a:t>E</a:t>
            </a:r>
            <a:r>
              <a:rPr lang="en-GB" altLang="cs-CZ" sz="3600" b="1" dirty="0" err="1"/>
              <a:t>ffects</a:t>
            </a:r>
            <a:r>
              <a:rPr lang="en-GB" altLang="cs-CZ" sz="3600" b="1" dirty="0"/>
              <a:t> on the cell</a:t>
            </a:r>
          </a:p>
        </p:txBody>
      </p:sp>
      <p:sp>
        <p:nvSpPr>
          <p:cNvPr id="47108" name="Rectangle 3">
            <a:extLst>
              <a:ext uri="{FF2B5EF4-FFF2-40B4-BE49-F238E27FC236}">
                <a16:creationId xmlns:a16="http://schemas.microsoft.com/office/drawing/2014/main" id="{6962C6F1-4C67-4E55-ACAE-3CFC6ACBB30C}"/>
              </a:ext>
            </a:extLst>
          </p:cNvPr>
          <p:cNvSpPr>
            <a:spLocks noGrp="1" noChangeArrowheads="1"/>
          </p:cNvSpPr>
          <p:nvPr>
            <p:ph type="body" idx="1"/>
          </p:nvPr>
        </p:nvSpPr>
        <p:spPr>
          <a:xfrm>
            <a:off x="977461" y="1600200"/>
            <a:ext cx="9774621" cy="4781550"/>
          </a:xfrm>
          <a:solidFill>
            <a:schemeClr val="bg1">
              <a:alpha val="39999"/>
            </a:schemeClr>
          </a:solidFill>
        </p:spPr>
        <p:txBody>
          <a:bodyPr/>
          <a:lstStyle/>
          <a:p>
            <a:pPr eaLnBrk="1" hangingPunct="1">
              <a:lnSpc>
                <a:spcPct val="100000"/>
              </a:lnSpc>
              <a:buFontTx/>
              <a:buNone/>
            </a:pPr>
            <a:r>
              <a:rPr lang="cs-CZ" altLang="cs-CZ" sz="2800" dirty="0"/>
              <a:t>	</a:t>
            </a:r>
            <a:r>
              <a:rPr lang="en-GB" altLang="cs-CZ" sz="2800" dirty="0"/>
              <a:t>In proliferating cells we find these levels of radiation damage:</a:t>
            </a:r>
            <a:endParaRPr lang="cs-CZ" altLang="cs-CZ" sz="2800" dirty="0"/>
          </a:p>
          <a:p>
            <a:pPr eaLnBrk="1" hangingPunct="1">
              <a:lnSpc>
                <a:spcPct val="100000"/>
              </a:lnSpc>
              <a:buFontTx/>
              <a:buNone/>
            </a:pPr>
            <a:endParaRPr lang="en-GB" altLang="cs-CZ" sz="2800" b="1" dirty="0"/>
          </a:p>
          <a:p>
            <a:pPr eaLnBrk="1" hangingPunct="1">
              <a:lnSpc>
                <a:spcPct val="100000"/>
              </a:lnSpc>
              <a:buFont typeface="Wingdings" panose="05000000000000000000" pitchFamily="2" charset="2"/>
              <a:buChar char="Ø"/>
            </a:pPr>
            <a:r>
              <a:rPr lang="en-GB" altLang="cs-CZ" sz="2800" b="1" dirty="0"/>
              <a:t>Transient stopping of proliferation</a:t>
            </a:r>
          </a:p>
          <a:p>
            <a:pPr eaLnBrk="1" hangingPunct="1">
              <a:lnSpc>
                <a:spcPct val="100000"/>
              </a:lnSpc>
              <a:buFont typeface="Wingdings" panose="05000000000000000000" pitchFamily="2" charset="2"/>
              <a:buChar char="Ø"/>
            </a:pPr>
            <a:r>
              <a:rPr lang="en-GB" altLang="cs-CZ" sz="2800" b="1" dirty="0"/>
              <a:t>Reproductive death of cells</a:t>
            </a:r>
            <a:r>
              <a:rPr lang="en-GB" altLang="cs-CZ" sz="2800" dirty="0">
                <a:solidFill>
                  <a:srgbClr val="FFFFCC"/>
                </a:solidFill>
              </a:rPr>
              <a:t> </a:t>
            </a:r>
            <a:r>
              <a:rPr lang="en-GB" altLang="cs-CZ" sz="2800" dirty="0"/>
              <a:t>(vital functions are maintained but proliferation ability is lost)</a:t>
            </a:r>
            <a:endParaRPr lang="en-GB" altLang="cs-CZ" sz="2800" b="1" dirty="0"/>
          </a:p>
          <a:p>
            <a:pPr eaLnBrk="1" hangingPunct="1">
              <a:lnSpc>
                <a:spcPct val="100000"/>
              </a:lnSpc>
              <a:buFont typeface="Wingdings" panose="05000000000000000000" pitchFamily="2" charset="2"/>
              <a:buChar char="Ø"/>
            </a:pPr>
            <a:r>
              <a:rPr lang="en-GB" altLang="cs-CZ" sz="2800" b="1" dirty="0"/>
              <a:t>Instantaneous death of cells</a:t>
            </a:r>
            <a:endParaRPr lang="cs-CZ" altLang="cs-CZ" sz="2800" b="1" dirty="0"/>
          </a:p>
          <a:p>
            <a:pPr eaLnBrk="1" hangingPunct="1">
              <a:lnSpc>
                <a:spcPct val="100000"/>
              </a:lnSpc>
              <a:buFont typeface="Wingdings" panose="05000000000000000000" pitchFamily="2" charset="2"/>
              <a:buNone/>
            </a:pPr>
            <a:endParaRPr lang="en-GB" altLang="cs-CZ" sz="2800" b="1" dirty="0"/>
          </a:p>
          <a:p>
            <a:pPr eaLnBrk="1" hangingPunct="1">
              <a:lnSpc>
                <a:spcPct val="100000"/>
              </a:lnSpc>
              <a:buFontTx/>
              <a:buNone/>
            </a:pPr>
            <a:r>
              <a:rPr lang="cs-CZ" altLang="cs-CZ" sz="2800" dirty="0"/>
              <a:t>	</a:t>
            </a:r>
            <a:r>
              <a:rPr lang="en-GB" altLang="cs-CZ" sz="2800" dirty="0"/>
              <a:t>Cell sensitivity to ionising radiation (radiosensitivity), or their resistance (radioresistance) depends mainly on the repair ability of the cell.</a:t>
            </a:r>
          </a:p>
        </p:txBody>
      </p:sp>
    </p:spTree>
    <p:extLst>
      <p:ext uri="{BB962C8B-B14F-4D97-AF65-F5344CB8AC3E}">
        <p14:creationId xmlns:p14="http://schemas.microsoft.com/office/powerpoint/2010/main" val="44729760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a:extLst>
              <a:ext uri="{FF2B5EF4-FFF2-40B4-BE49-F238E27FC236}">
                <a16:creationId xmlns:a16="http://schemas.microsoft.com/office/drawing/2014/main" id="{921A23CE-C078-4675-97FC-8BB75B8290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D5DEDF-ED6F-4FE8-AD2A-C39C1344615E}" type="slidenum">
              <a:rPr lang="cs-CZ" altLang="cs-CZ" sz="1400"/>
              <a:pPr>
                <a:spcBef>
                  <a:spcPct val="0"/>
                </a:spcBef>
                <a:buFontTx/>
                <a:buNone/>
              </a:pPr>
              <a:t>22</a:t>
            </a:fld>
            <a:endParaRPr lang="cs-CZ" altLang="cs-CZ" sz="1400"/>
          </a:p>
        </p:txBody>
      </p:sp>
      <p:sp>
        <p:nvSpPr>
          <p:cNvPr id="49155" name="Rectangle 2">
            <a:extLst>
              <a:ext uri="{FF2B5EF4-FFF2-40B4-BE49-F238E27FC236}">
                <a16:creationId xmlns:a16="http://schemas.microsoft.com/office/drawing/2014/main" id="{0DA9AD02-A3A5-493A-99D9-5EB66CF199C2}"/>
              </a:ext>
            </a:extLst>
          </p:cNvPr>
          <p:cNvSpPr>
            <a:spLocks noGrp="1" noChangeArrowheads="1"/>
          </p:cNvSpPr>
          <p:nvPr>
            <p:ph type="title"/>
          </p:nvPr>
        </p:nvSpPr>
        <p:spPr>
          <a:xfrm>
            <a:off x="1919288" y="476250"/>
            <a:ext cx="8229600" cy="725488"/>
          </a:xfrm>
        </p:spPr>
        <p:txBody>
          <a:bodyPr/>
          <a:lstStyle/>
          <a:p>
            <a:pPr algn="l" eaLnBrk="1" hangingPunct="1"/>
            <a:r>
              <a:rPr lang="en-GB" altLang="cs-CZ" sz="3600" b="1" dirty="0"/>
              <a:t>Effects on the cell</a:t>
            </a:r>
          </a:p>
        </p:txBody>
      </p:sp>
      <p:sp>
        <p:nvSpPr>
          <p:cNvPr id="49156" name="Rectangle 3">
            <a:extLst>
              <a:ext uri="{FF2B5EF4-FFF2-40B4-BE49-F238E27FC236}">
                <a16:creationId xmlns:a16="http://schemas.microsoft.com/office/drawing/2014/main" id="{FD1D2D78-CA05-4808-8E7C-388D3AF36B64}"/>
              </a:ext>
            </a:extLst>
          </p:cNvPr>
          <p:cNvSpPr>
            <a:spLocks noGrp="1" noChangeArrowheads="1"/>
          </p:cNvSpPr>
          <p:nvPr>
            <p:ph type="body" idx="1"/>
          </p:nvPr>
        </p:nvSpPr>
        <p:spPr>
          <a:xfrm>
            <a:off x="746234" y="1136925"/>
            <a:ext cx="10625959" cy="4752975"/>
          </a:xfrm>
          <a:solidFill>
            <a:schemeClr val="bg1">
              <a:alpha val="39999"/>
            </a:schemeClr>
          </a:solidFill>
        </p:spPr>
        <p:txBody>
          <a:bodyPr/>
          <a:lstStyle/>
          <a:p>
            <a:pPr eaLnBrk="1" hangingPunct="1">
              <a:lnSpc>
                <a:spcPct val="100000"/>
              </a:lnSpc>
              <a:buFontTx/>
              <a:buNone/>
            </a:pPr>
            <a:r>
              <a:rPr lang="en-GB" altLang="cs-CZ" sz="2400" dirty="0"/>
              <a:t>Factors influencing biological effects in general:</a:t>
            </a:r>
            <a:endParaRPr lang="cs-CZ" altLang="cs-CZ" sz="2400" dirty="0"/>
          </a:p>
          <a:p>
            <a:pPr eaLnBrk="1" hangingPunct="1">
              <a:lnSpc>
                <a:spcPct val="100000"/>
              </a:lnSpc>
              <a:buFontTx/>
              <a:buNone/>
            </a:pPr>
            <a:endParaRPr lang="en-GB" altLang="cs-CZ" sz="2400" dirty="0"/>
          </a:p>
          <a:p>
            <a:pPr eaLnBrk="1" hangingPunct="1">
              <a:lnSpc>
                <a:spcPct val="100000"/>
              </a:lnSpc>
              <a:buFont typeface="Wingdings" panose="05000000000000000000" pitchFamily="2" charset="2"/>
              <a:buChar char="Ø"/>
            </a:pPr>
            <a:r>
              <a:rPr lang="en-GB" altLang="cs-CZ" sz="2400" b="1" dirty="0"/>
              <a:t>Physical and chemical:</a:t>
            </a:r>
            <a:r>
              <a:rPr lang="en-GB" altLang="cs-CZ" sz="2400" dirty="0"/>
              <a:t> equivalent dose, dose rate, temperature, spatial distribution of absorbed dose, presence of water and oxygen.</a:t>
            </a:r>
          </a:p>
          <a:p>
            <a:pPr eaLnBrk="1" hangingPunct="1">
              <a:lnSpc>
                <a:spcPct val="100000"/>
              </a:lnSpc>
              <a:buFont typeface="Wingdings" panose="05000000000000000000" pitchFamily="2" charset="2"/>
              <a:buChar char="Ø"/>
            </a:pPr>
            <a:r>
              <a:rPr lang="en-GB" altLang="cs-CZ" sz="2400" b="1" dirty="0"/>
              <a:t>Biological:</a:t>
            </a:r>
            <a:r>
              <a:rPr lang="en-GB" altLang="cs-CZ" sz="2400" dirty="0"/>
              <a:t> species, organ or tissue, degree of cell  differentiation, physiological state, spontaneous ability of repair, repopulation and regeneration.</a:t>
            </a:r>
            <a:endParaRPr lang="cs-CZ" altLang="cs-CZ" sz="2400" dirty="0"/>
          </a:p>
          <a:p>
            <a:pPr eaLnBrk="1" hangingPunct="1">
              <a:lnSpc>
                <a:spcPct val="100000"/>
              </a:lnSpc>
              <a:buFontTx/>
              <a:buNone/>
            </a:pPr>
            <a:endParaRPr lang="en-GB" altLang="cs-CZ" sz="2400" dirty="0"/>
          </a:p>
          <a:p>
            <a:pPr eaLnBrk="1" hangingPunct="1">
              <a:lnSpc>
                <a:spcPct val="100000"/>
              </a:lnSpc>
              <a:buFontTx/>
              <a:buNone/>
            </a:pPr>
            <a:r>
              <a:rPr lang="en-GB" altLang="cs-CZ" sz="2400" dirty="0"/>
              <a:t>Sensitivity of cells is influenced by:</a:t>
            </a:r>
            <a:endParaRPr lang="cs-CZ" altLang="cs-CZ" sz="2400" dirty="0"/>
          </a:p>
          <a:p>
            <a:pPr eaLnBrk="1" hangingPunct="1">
              <a:lnSpc>
                <a:spcPct val="100000"/>
              </a:lnSpc>
              <a:buFont typeface="Wingdings" panose="05000000000000000000" pitchFamily="2" charset="2"/>
              <a:buChar char="Ø"/>
            </a:pPr>
            <a:r>
              <a:rPr lang="en-GB" altLang="cs-CZ" sz="2400" b="1" dirty="0"/>
              <a:t>Cell cycle phase</a:t>
            </a:r>
            <a:r>
              <a:rPr lang="en-GB" altLang="cs-CZ" sz="2400" dirty="0">
                <a:solidFill>
                  <a:srgbClr val="FFFFCC"/>
                </a:solidFill>
              </a:rPr>
              <a:t> </a:t>
            </a:r>
            <a:r>
              <a:rPr lang="en-GB" altLang="cs-CZ" sz="2400" dirty="0"/>
              <a:t>(S-phase!)</a:t>
            </a:r>
          </a:p>
          <a:p>
            <a:pPr eaLnBrk="1" hangingPunct="1">
              <a:lnSpc>
                <a:spcPct val="100000"/>
              </a:lnSpc>
              <a:buFont typeface="Wingdings" panose="05000000000000000000" pitchFamily="2" charset="2"/>
              <a:buChar char="Ø"/>
            </a:pPr>
            <a:r>
              <a:rPr lang="en-GB" altLang="cs-CZ" sz="2400" b="1" dirty="0"/>
              <a:t>Differentiation degree</a:t>
            </a:r>
            <a:r>
              <a:rPr lang="en-GB" altLang="cs-CZ" sz="2400" dirty="0"/>
              <a:t>. Differentiated cells are less sensitive.</a:t>
            </a:r>
          </a:p>
          <a:p>
            <a:pPr eaLnBrk="1" hangingPunct="1">
              <a:lnSpc>
                <a:spcPct val="100000"/>
              </a:lnSpc>
              <a:buFont typeface="Wingdings" panose="05000000000000000000" pitchFamily="2" charset="2"/>
              <a:buChar char="Ø"/>
            </a:pPr>
            <a:r>
              <a:rPr lang="en-GB" altLang="cs-CZ" sz="2400" b="1" dirty="0"/>
              <a:t>Water and </a:t>
            </a:r>
            <a:r>
              <a:rPr lang="en-GB" altLang="cs-CZ" sz="2400" b="1" u="sng" dirty="0"/>
              <a:t>oxygen </a:t>
            </a:r>
            <a:r>
              <a:rPr lang="en-GB" altLang="cs-CZ" sz="2400" b="1" dirty="0"/>
              <a:t>content</a:t>
            </a:r>
            <a:r>
              <a:rPr lang="en-GB" altLang="cs-CZ" sz="2400" dirty="0"/>
              <a:t>. Direct proportionality (+,+)</a:t>
            </a:r>
          </a:p>
          <a:p>
            <a:pPr eaLnBrk="1" hangingPunct="1">
              <a:lnSpc>
                <a:spcPct val="100000"/>
              </a:lnSpc>
              <a:buFontTx/>
              <a:buNone/>
            </a:pPr>
            <a:r>
              <a:rPr lang="en-GB" altLang="cs-CZ" sz="2400" dirty="0"/>
              <a:t>Very sensitive are e.g. embryonic, generative, epidermal, bone marrow and also</a:t>
            </a:r>
            <a:r>
              <a:rPr lang="en-GB" altLang="cs-CZ" sz="2400" dirty="0">
                <a:solidFill>
                  <a:srgbClr val="FFFFCC"/>
                </a:solidFill>
              </a:rPr>
              <a:t> </a:t>
            </a:r>
            <a:r>
              <a:rPr lang="en-GB" altLang="cs-CZ" sz="2400" b="1" dirty="0"/>
              <a:t>tumour cells</a:t>
            </a:r>
          </a:p>
        </p:txBody>
      </p:sp>
    </p:spTree>
    <p:extLst>
      <p:ext uri="{BB962C8B-B14F-4D97-AF65-F5344CB8AC3E}">
        <p14:creationId xmlns:p14="http://schemas.microsoft.com/office/powerpoint/2010/main" val="9561310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a:extLst>
              <a:ext uri="{FF2B5EF4-FFF2-40B4-BE49-F238E27FC236}">
                <a16:creationId xmlns:a16="http://schemas.microsoft.com/office/drawing/2014/main" id="{98493552-0A66-47E7-8208-8858C2D65B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0215C3-05DE-44EC-A2E1-22E9F8D047D4}" type="slidenum">
              <a:rPr lang="cs-CZ" altLang="cs-CZ" sz="1400"/>
              <a:pPr>
                <a:spcBef>
                  <a:spcPct val="0"/>
                </a:spcBef>
                <a:buFontTx/>
                <a:buNone/>
              </a:pPr>
              <a:t>23</a:t>
            </a:fld>
            <a:endParaRPr lang="cs-CZ" altLang="cs-CZ" sz="1400"/>
          </a:p>
        </p:txBody>
      </p:sp>
      <p:sp>
        <p:nvSpPr>
          <p:cNvPr id="51203" name="Rectangle 2">
            <a:extLst>
              <a:ext uri="{FF2B5EF4-FFF2-40B4-BE49-F238E27FC236}">
                <a16:creationId xmlns:a16="http://schemas.microsoft.com/office/drawing/2014/main" id="{5029F5BE-0F43-4455-859D-26E3F9F507EA}"/>
              </a:ext>
            </a:extLst>
          </p:cNvPr>
          <p:cNvSpPr>
            <a:spLocks noGrp="1" noChangeArrowheads="1"/>
          </p:cNvSpPr>
          <p:nvPr>
            <p:ph type="title"/>
          </p:nvPr>
        </p:nvSpPr>
        <p:spPr>
          <a:xfrm>
            <a:off x="1319651" y="349580"/>
            <a:ext cx="4566142" cy="576263"/>
          </a:xfrm>
        </p:spPr>
        <p:txBody>
          <a:bodyPr/>
          <a:lstStyle/>
          <a:p>
            <a:pPr algn="l" eaLnBrk="1" hangingPunct="1"/>
            <a:r>
              <a:rPr lang="en-GB" altLang="cs-CZ" sz="3600" b="1" dirty="0"/>
              <a:t>Tissue sensitivity</a:t>
            </a:r>
          </a:p>
        </p:txBody>
      </p:sp>
      <p:sp>
        <p:nvSpPr>
          <p:cNvPr id="51204" name="Rectangle 3">
            <a:extLst>
              <a:ext uri="{FF2B5EF4-FFF2-40B4-BE49-F238E27FC236}">
                <a16:creationId xmlns:a16="http://schemas.microsoft.com/office/drawing/2014/main" id="{C2403926-7613-4F95-9754-C638F3C8F5BE}"/>
              </a:ext>
            </a:extLst>
          </p:cNvPr>
          <p:cNvSpPr>
            <a:spLocks noGrp="1" noChangeArrowheads="1"/>
          </p:cNvSpPr>
          <p:nvPr>
            <p:ph type="body" idx="1"/>
          </p:nvPr>
        </p:nvSpPr>
        <p:spPr>
          <a:xfrm>
            <a:off x="1093076" y="2133601"/>
            <a:ext cx="5147387" cy="4321175"/>
          </a:xfrm>
          <a:solidFill>
            <a:schemeClr val="bg1">
              <a:alpha val="39999"/>
            </a:schemeClr>
          </a:solidFill>
        </p:spPr>
        <p:txBody>
          <a:bodyPr/>
          <a:lstStyle/>
          <a:p>
            <a:pPr marL="6350" indent="22225" eaLnBrk="1" hangingPunct="1">
              <a:lnSpc>
                <a:spcPct val="100000"/>
              </a:lnSpc>
              <a:buFontTx/>
              <a:buNone/>
            </a:pPr>
            <a:r>
              <a:rPr lang="en-GB" altLang="cs-CZ" sz="2200" dirty="0">
                <a:solidFill>
                  <a:srgbClr val="FF0000"/>
                </a:solidFill>
              </a:rPr>
              <a:t>lymphatic</a:t>
            </a:r>
          </a:p>
          <a:p>
            <a:pPr marL="6350" indent="22225" eaLnBrk="1" hangingPunct="1">
              <a:lnSpc>
                <a:spcPct val="100000"/>
              </a:lnSpc>
              <a:buFontTx/>
              <a:buNone/>
            </a:pPr>
            <a:r>
              <a:rPr lang="en-GB" altLang="cs-CZ" sz="2200" dirty="0">
                <a:solidFill>
                  <a:srgbClr val="FF0000"/>
                </a:solidFill>
              </a:rPr>
              <a:t>spermatogenic epithelium of testis</a:t>
            </a:r>
          </a:p>
          <a:p>
            <a:pPr marL="6350" indent="22225" eaLnBrk="1" hangingPunct="1">
              <a:lnSpc>
                <a:spcPct val="100000"/>
              </a:lnSpc>
              <a:buFontTx/>
              <a:buNone/>
            </a:pPr>
            <a:r>
              <a:rPr lang="en-GB" altLang="cs-CZ" sz="2200" dirty="0">
                <a:solidFill>
                  <a:srgbClr val="FF0000"/>
                </a:solidFill>
              </a:rPr>
              <a:t>bone marrow</a:t>
            </a:r>
          </a:p>
          <a:p>
            <a:pPr marL="6350" indent="22225" eaLnBrk="1" hangingPunct="1">
              <a:lnSpc>
                <a:spcPct val="100000"/>
              </a:lnSpc>
              <a:buFontTx/>
              <a:buNone/>
            </a:pPr>
            <a:r>
              <a:rPr lang="en-GB" altLang="cs-CZ" sz="2200" dirty="0">
                <a:solidFill>
                  <a:srgbClr val="FF0000"/>
                </a:solidFill>
              </a:rPr>
              <a:t>gastrointestinal epithelium</a:t>
            </a:r>
          </a:p>
          <a:p>
            <a:pPr marL="6350" indent="22225" eaLnBrk="1" hangingPunct="1">
              <a:lnSpc>
                <a:spcPct val="100000"/>
              </a:lnSpc>
              <a:buFontTx/>
              <a:buNone/>
            </a:pPr>
            <a:r>
              <a:rPr lang="en-GB" altLang="cs-CZ" sz="2200" dirty="0">
                <a:solidFill>
                  <a:srgbClr val="FF0000"/>
                </a:solidFill>
              </a:rPr>
              <a:t>ovaries</a:t>
            </a:r>
          </a:p>
          <a:p>
            <a:pPr marL="6350" indent="22225" algn="ctr" eaLnBrk="1" hangingPunct="1">
              <a:lnSpc>
                <a:spcPct val="100000"/>
              </a:lnSpc>
              <a:buFontTx/>
              <a:buNone/>
            </a:pPr>
            <a:r>
              <a:rPr lang="en-GB" altLang="cs-CZ" sz="2200" dirty="0">
                <a:solidFill>
                  <a:srgbClr val="FF6600"/>
                </a:solidFill>
              </a:rPr>
              <a:t>cells of skin cancer</a:t>
            </a:r>
          </a:p>
          <a:p>
            <a:pPr marL="6350" indent="22225" algn="r" eaLnBrk="1" hangingPunct="1">
              <a:lnSpc>
                <a:spcPct val="100000"/>
              </a:lnSpc>
              <a:buFontTx/>
              <a:buNone/>
            </a:pPr>
            <a:r>
              <a:rPr lang="en-GB" altLang="cs-CZ" sz="2200" dirty="0"/>
              <a:t>connective tissue</a:t>
            </a:r>
          </a:p>
          <a:p>
            <a:pPr marL="6350" indent="22225" algn="r" eaLnBrk="1" hangingPunct="1">
              <a:lnSpc>
                <a:spcPct val="100000"/>
              </a:lnSpc>
              <a:buFontTx/>
              <a:buNone/>
            </a:pPr>
            <a:r>
              <a:rPr lang="en-GB" altLang="cs-CZ" sz="2200" dirty="0"/>
              <a:t>liver</a:t>
            </a:r>
          </a:p>
          <a:p>
            <a:pPr marL="6350" indent="22225" algn="r" eaLnBrk="1" hangingPunct="1">
              <a:lnSpc>
                <a:spcPct val="100000"/>
              </a:lnSpc>
              <a:buFontTx/>
              <a:buNone/>
            </a:pPr>
            <a:r>
              <a:rPr lang="en-GB" altLang="cs-CZ" sz="2200" dirty="0"/>
              <a:t>pancreas</a:t>
            </a:r>
          </a:p>
          <a:p>
            <a:pPr marL="6350" indent="22225" algn="r" eaLnBrk="1" hangingPunct="1">
              <a:lnSpc>
                <a:spcPct val="100000"/>
              </a:lnSpc>
              <a:buFontTx/>
              <a:buNone/>
            </a:pPr>
            <a:r>
              <a:rPr lang="en-GB" altLang="cs-CZ" sz="2200" dirty="0"/>
              <a:t>kidneys</a:t>
            </a:r>
          </a:p>
          <a:p>
            <a:pPr marL="6350" indent="22225" algn="r" eaLnBrk="1" hangingPunct="1">
              <a:lnSpc>
                <a:spcPct val="100000"/>
              </a:lnSpc>
              <a:buFontTx/>
              <a:buNone/>
            </a:pPr>
            <a:r>
              <a:rPr lang="en-GB" altLang="cs-CZ" sz="2200" dirty="0"/>
              <a:t>nerve tissue</a:t>
            </a:r>
          </a:p>
          <a:p>
            <a:pPr marL="6350" indent="22225" algn="r" eaLnBrk="1" hangingPunct="1">
              <a:lnSpc>
                <a:spcPct val="100000"/>
              </a:lnSpc>
              <a:buFontTx/>
              <a:buNone/>
            </a:pPr>
            <a:r>
              <a:rPr lang="en-GB" altLang="cs-CZ" sz="2200" dirty="0"/>
              <a:t>brain</a:t>
            </a:r>
          </a:p>
          <a:p>
            <a:pPr marL="6350" indent="22225" algn="r" eaLnBrk="1" hangingPunct="1">
              <a:lnSpc>
                <a:spcPct val="100000"/>
              </a:lnSpc>
              <a:buFontTx/>
              <a:buNone/>
            </a:pPr>
            <a:r>
              <a:rPr lang="en-GB" altLang="cs-CZ" sz="2200" dirty="0"/>
              <a:t>muscle</a:t>
            </a:r>
          </a:p>
        </p:txBody>
      </p:sp>
      <p:sp>
        <p:nvSpPr>
          <p:cNvPr id="51205" name="Text Box 4">
            <a:extLst>
              <a:ext uri="{FF2B5EF4-FFF2-40B4-BE49-F238E27FC236}">
                <a16:creationId xmlns:a16="http://schemas.microsoft.com/office/drawing/2014/main" id="{87D3A9D5-5A26-4D56-8796-900BEF069A47}"/>
              </a:ext>
            </a:extLst>
          </p:cNvPr>
          <p:cNvSpPr txBox="1">
            <a:spLocks noChangeArrowheads="1"/>
          </p:cNvSpPr>
          <p:nvPr/>
        </p:nvSpPr>
        <p:spPr bwMode="auto">
          <a:xfrm>
            <a:off x="1774826" y="1268414"/>
            <a:ext cx="4392613" cy="683264"/>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2400"/>
              <a:t>Arranged according to the decreasing radiosensitivity</a:t>
            </a:r>
            <a:r>
              <a:rPr lang="cs-CZ" altLang="cs-CZ" sz="2400"/>
              <a:t>:</a:t>
            </a:r>
          </a:p>
        </p:txBody>
      </p:sp>
      <p:sp>
        <p:nvSpPr>
          <p:cNvPr id="51206" name="Text Box 5">
            <a:extLst>
              <a:ext uri="{FF2B5EF4-FFF2-40B4-BE49-F238E27FC236}">
                <a16:creationId xmlns:a16="http://schemas.microsoft.com/office/drawing/2014/main" id="{3C950EF6-6D1D-4517-8EBF-48D93F06512C}"/>
              </a:ext>
            </a:extLst>
          </p:cNvPr>
          <p:cNvSpPr txBox="1">
            <a:spLocks noChangeArrowheads="1"/>
          </p:cNvSpPr>
          <p:nvPr/>
        </p:nvSpPr>
        <p:spPr bwMode="auto">
          <a:xfrm>
            <a:off x="7013412" y="1208689"/>
            <a:ext cx="4590008" cy="3970318"/>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en-GB" altLang="cs-CZ" sz="2000" dirty="0"/>
              <a:t>Typical symptoms of radiation sickness:</a:t>
            </a:r>
          </a:p>
          <a:p>
            <a:pPr eaLnBrk="1" hangingPunct="1">
              <a:buFontTx/>
              <a:buNone/>
            </a:pPr>
            <a:r>
              <a:rPr lang="en-GB" altLang="cs-CZ" sz="2000" dirty="0"/>
              <a:t>1. Non-lethal – damage to the erythropoiesis (bone marrow), effects on gonads</a:t>
            </a:r>
          </a:p>
          <a:p>
            <a:pPr eaLnBrk="1" hangingPunct="1">
              <a:buFontTx/>
              <a:buNone/>
            </a:pPr>
            <a:r>
              <a:rPr lang="en-GB" altLang="cs-CZ" sz="2000" dirty="0"/>
              <a:t>2. Lethal – gastrointestinal syndrome (damaged epithelium), skin burning, damage to suprarenal glands, damaged vision, nerve syndrome (nerve death)</a:t>
            </a:r>
          </a:p>
          <a:p>
            <a:pPr eaLnBrk="1" hangingPunct="1">
              <a:buFontTx/>
              <a:buNone/>
            </a:pPr>
            <a:r>
              <a:rPr lang="en-GB" altLang="cs-CZ" sz="2000" b="1" dirty="0"/>
              <a:t>Late sequels</a:t>
            </a:r>
            <a:r>
              <a:rPr lang="en-GB" altLang="cs-CZ" sz="2000" dirty="0"/>
              <a:t> – cumulative</a:t>
            </a:r>
            <a:r>
              <a:rPr lang="en-GB" altLang="cs-CZ" sz="2000" dirty="0">
                <a:solidFill>
                  <a:srgbClr val="FFFFCC"/>
                </a:solidFill>
              </a:rPr>
              <a:t> </a:t>
            </a:r>
            <a:r>
              <a:rPr lang="en-GB" altLang="cs-CZ" sz="2000" dirty="0"/>
              <a:t>– </a:t>
            </a:r>
            <a:r>
              <a:rPr lang="en-GB" altLang="cs-CZ" sz="2000" b="1" dirty="0">
                <a:solidFill>
                  <a:srgbClr val="FF0000"/>
                </a:solidFill>
              </a:rPr>
              <a:t>genetic damage,</a:t>
            </a:r>
            <a:r>
              <a:rPr lang="en-GB" altLang="cs-CZ" sz="2000" dirty="0">
                <a:solidFill>
                  <a:srgbClr val="FF0000"/>
                </a:solidFill>
              </a:rPr>
              <a:t> cancer</a:t>
            </a:r>
          </a:p>
        </p:txBody>
      </p:sp>
    </p:spTree>
    <p:extLst>
      <p:ext uri="{BB962C8B-B14F-4D97-AF65-F5344CB8AC3E}">
        <p14:creationId xmlns:p14="http://schemas.microsoft.com/office/powerpoint/2010/main" val="40628623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číslo snímku 5">
            <a:extLst>
              <a:ext uri="{FF2B5EF4-FFF2-40B4-BE49-F238E27FC236}">
                <a16:creationId xmlns:a16="http://schemas.microsoft.com/office/drawing/2014/main" id="{CAC999D1-5F9A-46EA-A3F3-65611F40D4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C24CE3-734A-405D-92DE-17E6A36CE25F}" type="slidenum">
              <a:rPr lang="cs-CZ" altLang="cs-CZ" sz="1400"/>
              <a:pPr>
                <a:spcBef>
                  <a:spcPct val="0"/>
                </a:spcBef>
                <a:buFontTx/>
                <a:buNone/>
              </a:pPr>
              <a:t>24</a:t>
            </a:fld>
            <a:endParaRPr lang="cs-CZ" altLang="cs-CZ" sz="1400"/>
          </a:p>
        </p:txBody>
      </p:sp>
      <p:sp>
        <p:nvSpPr>
          <p:cNvPr id="53251" name="Rectangle 2">
            <a:extLst>
              <a:ext uri="{FF2B5EF4-FFF2-40B4-BE49-F238E27FC236}">
                <a16:creationId xmlns:a16="http://schemas.microsoft.com/office/drawing/2014/main" id="{636D65D8-785A-4DF2-BF27-79CDF0D17BA9}"/>
              </a:ext>
            </a:extLst>
          </p:cNvPr>
          <p:cNvSpPr>
            <a:spLocks noGrp="1" noChangeArrowheads="1"/>
          </p:cNvSpPr>
          <p:nvPr>
            <p:ph type="title"/>
          </p:nvPr>
        </p:nvSpPr>
        <p:spPr>
          <a:xfrm>
            <a:off x="720000" y="720000"/>
            <a:ext cx="4661297" cy="451576"/>
          </a:xfrm>
        </p:spPr>
        <p:txBody>
          <a:bodyPr/>
          <a:lstStyle/>
          <a:p>
            <a:pPr algn="l" eaLnBrk="1" hangingPunct="1"/>
            <a:r>
              <a:rPr lang="en-GB" altLang="cs-CZ" sz="3600" b="1" dirty="0"/>
              <a:t>Nuclear medicine</a:t>
            </a:r>
          </a:p>
        </p:txBody>
      </p:sp>
      <p:sp>
        <p:nvSpPr>
          <p:cNvPr id="53252" name="Rectangle 3">
            <a:extLst>
              <a:ext uri="{FF2B5EF4-FFF2-40B4-BE49-F238E27FC236}">
                <a16:creationId xmlns:a16="http://schemas.microsoft.com/office/drawing/2014/main" id="{323323EE-F979-4D83-BF32-F80C174EFBA9}"/>
              </a:ext>
            </a:extLst>
          </p:cNvPr>
          <p:cNvSpPr>
            <a:spLocks noGrp="1" noChangeArrowheads="1"/>
          </p:cNvSpPr>
          <p:nvPr>
            <p:ph type="body" idx="1"/>
          </p:nvPr>
        </p:nvSpPr>
        <p:spPr>
          <a:xfrm>
            <a:off x="1992313" y="2205039"/>
            <a:ext cx="8229600" cy="1800225"/>
          </a:xfrm>
          <a:noFill/>
        </p:spPr>
        <p:txBody>
          <a:bodyPr/>
          <a:lstStyle/>
          <a:p>
            <a:pPr eaLnBrk="1" hangingPunct="1">
              <a:buFontTx/>
              <a:buNone/>
            </a:pPr>
            <a:r>
              <a:rPr lang="en-GB" altLang="cs-CZ" sz="3200" dirty="0"/>
              <a:t>Nuclear medicine</a:t>
            </a:r>
          </a:p>
          <a:p>
            <a:pPr lvl="1" eaLnBrk="1" hangingPunct="1">
              <a:buFont typeface="Wingdings" panose="05000000000000000000" pitchFamily="2" charset="2"/>
              <a:buChar char="Ø"/>
            </a:pPr>
            <a:r>
              <a:rPr lang="en-GB" altLang="cs-CZ" sz="2800" dirty="0"/>
              <a:t>Simple metabolic examinations</a:t>
            </a:r>
          </a:p>
          <a:p>
            <a:pPr lvl="1" eaLnBrk="1" hangingPunct="1">
              <a:buFont typeface="Wingdings" panose="05000000000000000000" pitchFamily="2" charset="2"/>
              <a:buChar char="Ø"/>
            </a:pPr>
            <a:r>
              <a:rPr lang="en-GB" altLang="cs-CZ" sz="2800" dirty="0"/>
              <a:t>Imaging</a:t>
            </a:r>
          </a:p>
          <a:p>
            <a:pPr eaLnBrk="1" hangingPunct="1"/>
            <a:endParaRPr lang="en-GB" altLang="cs-CZ" dirty="0"/>
          </a:p>
        </p:txBody>
      </p:sp>
    </p:spTree>
    <p:extLst>
      <p:ext uri="{BB962C8B-B14F-4D97-AF65-F5344CB8AC3E}">
        <p14:creationId xmlns:p14="http://schemas.microsoft.com/office/powerpoint/2010/main" val="152416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a:extLst>
              <a:ext uri="{FF2B5EF4-FFF2-40B4-BE49-F238E27FC236}">
                <a16:creationId xmlns:a16="http://schemas.microsoft.com/office/drawing/2014/main" id="{CCB74738-9C5A-450A-8868-4002A1326C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6EC815-3591-4CD6-8E2B-60B68ADCCBFB}" type="slidenum">
              <a:rPr lang="cs-CZ" altLang="cs-CZ" sz="1400"/>
              <a:pPr>
                <a:spcBef>
                  <a:spcPct val="0"/>
                </a:spcBef>
                <a:buFontTx/>
                <a:buNone/>
              </a:pPr>
              <a:t>25</a:t>
            </a:fld>
            <a:endParaRPr lang="cs-CZ" altLang="cs-CZ" sz="1400"/>
          </a:p>
        </p:txBody>
      </p:sp>
      <p:sp>
        <p:nvSpPr>
          <p:cNvPr id="55299" name="Rectangle 2">
            <a:extLst>
              <a:ext uri="{FF2B5EF4-FFF2-40B4-BE49-F238E27FC236}">
                <a16:creationId xmlns:a16="http://schemas.microsoft.com/office/drawing/2014/main" id="{A25F4FD5-AC71-4B54-9F41-28C08580C467}"/>
              </a:ext>
            </a:extLst>
          </p:cNvPr>
          <p:cNvSpPr>
            <a:spLocks noGrp="1" noChangeArrowheads="1"/>
          </p:cNvSpPr>
          <p:nvPr>
            <p:ph type="title"/>
          </p:nvPr>
        </p:nvSpPr>
        <p:spPr>
          <a:xfrm>
            <a:off x="767255" y="274639"/>
            <a:ext cx="9649921" cy="777875"/>
          </a:xfrm>
        </p:spPr>
        <p:txBody>
          <a:bodyPr/>
          <a:lstStyle/>
          <a:p>
            <a:pPr algn="l" eaLnBrk="1" hangingPunct="1"/>
            <a:r>
              <a:rPr lang="en-GB" altLang="cs-CZ" sz="3600" b="1" dirty="0"/>
              <a:t>Scintillation counter</a:t>
            </a:r>
            <a:r>
              <a:rPr lang="cs-CZ" altLang="cs-CZ" sz="3600" b="1" dirty="0"/>
              <a:t> and </a:t>
            </a:r>
            <a:r>
              <a:rPr lang="cs-CZ" altLang="cs-CZ" sz="3600" b="1" dirty="0" err="1"/>
              <a:t>scintigraphy</a:t>
            </a:r>
            <a:br>
              <a:rPr lang="cs-CZ" altLang="cs-CZ" sz="3200" b="1" dirty="0"/>
            </a:br>
            <a:r>
              <a:rPr lang="cs-CZ" altLang="cs-CZ" sz="2400" b="1" dirty="0"/>
              <a:t>(</a:t>
            </a:r>
            <a:r>
              <a:rPr lang="cs-CZ" altLang="cs-CZ" sz="2400" b="1" dirty="0" err="1"/>
              <a:t>history</a:t>
            </a:r>
            <a:r>
              <a:rPr lang="cs-CZ" altLang="cs-CZ" sz="2400" b="1" dirty="0"/>
              <a:t> of </a:t>
            </a:r>
            <a:r>
              <a:rPr lang="cs-CZ" altLang="cs-CZ" sz="2400" b="1" dirty="0" err="1"/>
              <a:t>medicine</a:t>
            </a:r>
            <a:r>
              <a:rPr lang="cs-CZ" altLang="cs-CZ" sz="2400" b="1" dirty="0"/>
              <a:t>)</a:t>
            </a:r>
          </a:p>
        </p:txBody>
      </p:sp>
      <p:sp>
        <p:nvSpPr>
          <p:cNvPr id="55300" name="Rectangle 3">
            <a:extLst>
              <a:ext uri="{FF2B5EF4-FFF2-40B4-BE49-F238E27FC236}">
                <a16:creationId xmlns:a16="http://schemas.microsoft.com/office/drawing/2014/main" id="{AB3D75D9-2252-4B77-8B29-8387EB82E227}"/>
              </a:ext>
            </a:extLst>
          </p:cNvPr>
          <p:cNvSpPr>
            <a:spLocks noGrp="1" noChangeArrowheads="1"/>
          </p:cNvSpPr>
          <p:nvPr>
            <p:ph type="body" idx="1"/>
          </p:nvPr>
        </p:nvSpPr>
        <p:spPr>
          <a:xfrm>
            <a:off x="725213" y="1772364"/>
            <a:ext cx="10089931" cy="4903787"/>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000" b="1" dirty="0"/>
              <a:t>Scintillation counter</a:t>
            </a:r>
            <a:r>
              <a:rPr lang="en-GB" altLang="cs-CZ" sz="2000" dirty="0"/>
              <a:t> consist</a:t>
            </a:r>
            <a:r>
              <a:rPr lang="cs-CZ" altLang="cs-CZ" sz="2000" dirty="0" err="1"/>
              <a:t>ed</a:t>
            </a:r>
            <a:r>
              <a:rPr lang="en-GB" altLang="cs-CZ" sz="2000" dirty="0"/>
              <a:t> of a scintillation detector, mechanical parts and a lead collimator. The collimator enable</a:t>
            </a:r>
            <a:r>
              <a:rPr lang="cs-CZ" altLang="cs-CZ" sz="2000" dirty="0"/>
              <a:t>d</a:t>
            </a:r>
            <a:r>
              <a:rPr lang="en-GB" altLang="cs-CZ" sz="2000" dirty="0"/>
              <a:t> the detection of radiation only from a narrow spatial angle, in which the examined body part </a:t>
            </a:r>
            <a:r>
              <a:rPr lang="cs-CZ" altLang="cs-CZ" sz="2000" dirty="0" err="1"/>
              <a:t>was</a:t>
            </a:r>
            <a:r>
              <a:rPr lang="en-GB" altLang="cs-CZ" sz="2000" dirty="0"/>
              <a:t> located. Signals of the detector </a:t>
            </a:r>
            <a:r>
              <a:rPr lang="cs-CZ" altLang="cs-CZ" sz="2000" dirty="0" err="1"/>
              <a:t>were</a:t>
            </a:r>
            <a:r>
              <a:rPr lang="en-GB" altLang="cs-CZ" sz="2000" dirty="0"/>
              <a:t> amplified, counted and recorded. </a:t>
            </a:r>
            <a:endParaRPr lang="cs-CZ" altLang="cs-CZ" sz="2000" dirty="0"/>
          </a:p>
          <a:p>
            <a:pPr eaLnBrk="1" hangingPunct="1">
              <a:lnSpc>
                <a:spcPct val="100000"/>
              </a:lnSpc>
              <a:buFont typeface="Wingdings" panose="05000000000000000000" pitchFamily="2" charset="2"/>
              <a:buChar char="Ø"/>
            </a:pPr>
            <a:r>
              <a:rPr lang="en-GB" altLang="cs-CZ" sz="2000" b="1" dirty="0"/>
              <a:t>Scintigraphy</a:t>
            </a:r>
            <a:r>
              <a:rPr lang="en-GB" altLang="cs-CZ" sz="2000" dirty="0"/>
              <a:t> </a:t>
            </a:r>
            <a:r>
              <a:rPr lang="cs-CZ" altLang="cs-CZ" sz="2000" dirty="0" err="1"/>
              <a:t>was</a:t>
            </a:r>
            <a:r>
              <a:rPr lang="en-GB" altLang="cs-CZ" sz="2000" dirty="0"/>
              <a:t> used mostly for examination of kidneys and thyroid gland – by means of gamma-emitters: iodine-131 or technetium-99m. Tc-99m has a short half-life (6 hours vs. 8 days in </a:t>
            </a:r>
            <a:r>
              <a:rPr lang="cs-CZ" altLang="cs-CZ" sz="2000" dirty="0"/>
              <a:t>I</a:t>
            </a:r>
            <a:r>
              <a:rPr lang="en-GB" altLang="cs-CZ" sz="2000" dirty="0"/>
              <a:t>-131). Technetium is prepared directly in dept. of nuclear medicine in </a:t>
            </a:r>
            <a:r>
              <a:rPr lang="en-GB" altLang="cs-CZ" sz="2000" b="1" dirty="0"/>
              <a:t>technetium generators</a:t>
            </a:r>
            <a:r>
              <a:rPr lang="en-GB" altLang="cs-CZ" sz="2000" dirty="0"/>
              <a:t>. </a:t>
            </a:r>
            <a:endParaRPr lang="cs-CZ" altLang="cs-CZ" sz="2000" dirty="0"/>
          </a:p>
          <a:p>
            <a:pPr eaLnBrk="1" hangingPunct="1">
              <a:lnSpc>
                <a:spcPct val="100000"/>
              </a:lnSpc>
              <a:buFont typeface="Wingdings" panose="05000000000000000000" pitchFamily="2" charset="2"/>
              <a:buChar char="Ø"/>
            </a:pPr>
            <a:r>
              <a:rPr lang="en-GB" altLang="cs-CZ" sz="2000" dirty="0"/>
              <a:t>Iodine used for thyroid was administered as KI, for kidneys was used technetium-labelled DTPA (</a:t>
            </a:r>
            <a:r>
              <a:rPr lang="en-GB" altLang="cs-CZ" sz="2000" dirty="0" err="1"/>
              <a:t>diethylen</a:t>
            </a:r>
            <a:r>
              <a:rPr lang="en-GB" altLang="cs-CZ" sz="2000" dirty="0"/>
              <a:t>-</a:t>
            </a:r>
            <a:r>
              <a:rPr lang="en-GB" altLang="cs-CZ" sz="2000" dirty="0" err="1"/>
              <a:t>triamin</a:t>
            </a:r>
            <a:r>
              <a:rPr lang="en-GB" altLang="cs-CZ" sz="2000" dirty="0"/>
              <a:t>-penta-acetic acid). Tc-99m is almost an ideal diagnostic radionuclide – fast excreted, short half-life, almost pure gamma rays. (Iodine-131 produces also </a:t>
            </a:r>
            <a:r>
              <a:rPr lang="en-GB" altLang="cs-CZ" sz="2000" dirty="0">
                <a:latin typeface="Symbol" panose="05050102010706020507" pitchFamily="18" charset="2"/>
              </a:rPr>
              <a:t>b</a:t>
            </a:r>
            <a:r>
              <a:rPr lang="en-GB" altLang="cs-CZ" sz="2000" dirty="0"/>
              <a:t>-particles which increases radiation dose without any benefit). Recently, I-123 with half-life of 13.27 hours is also used in SPECT.</a:t>
            </a:r>
          </a:p>
        </p:txBody>
      </p:sp>
    </p:spTree>
    <p:extLst>
      <p:ext uri="{BB962C8B-B14F-4D97-AF65-F5344CB8AC3E}">
        <p14:creationId xmlns:p14="http://schemas.microsoft.com/office/powerpoint/2010/main" val="1644081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0500777-B96C-4A17-B50F-AF7FD621A6ED}"/>
              </a:ext>
            </a:extLst>
          </p:cNvPr>
          <p:cNvSpPr>
            <a:spLocks noGrp="1" noChangeArrowheads="1"/>
          </p:cNvSpPr>
          <p:nvPr>
            <p:ph type="title"/>
          </p:nvPr>
        </p:nvSpPr>
        <p:spPr/>
        <p:txBody>
          <a:bodyPr/>
          <a:lstStyle/>
          <a:p>
            <a:pPr eaLnBrk="1" hangingPunct="1"/>
            <a:r>
              <a:rPr lang="cs-CZ" altLang="cs-CZ" sz="4000" b="1" dirty="0" err="1"/>
              <a:t>Scintigraph</a:t>
            </a:r>
            <a:r>
              <a:rPr lang="cs-CZ" altLang="cs-CZ" sz="4000" b="1" dirty="0"/>
              <a:t> </a:t>
            </a:r>
            <a:r>
              <a:rPr lang="cs-CZ" altLang="cs-CZ" sz="2400" b="1" dirty="0"/>
              <a:t>(</a:t>
            </a:r>
            <a:r>
              <a:rPr lang="cs-CZ" altLang="cs-CZ" sz="2400" b="1" dirty="0" err="1"/>
              <a:t>history</a:t>
            </a:r>
            <a:r>
              <a:rPr lang="cs-CZ" altLang="cs-CZ" sz="2400" b="1" dirty="0"/>
              <a:t> of </a:t>
            </a:r>
            <a:r>
              <a:rPr lang="cs-CZ" altLang="cs-CZ" sz="2400" b="1" dirty="0" err="1"/>
              <a:t>medicine</a:t>
            </a:r>
            <a:r>
              <a:rPr lang="cs-CZ" altLang="cs-CZ" sz="2400" b="1" dirty="0"/>
              <a:t>)</a:t>
            </a:r>
            <a:endParaRPr lang="en-GB" altLang="cs-CZ" sz="2400" b="1" dirty="0"/>
          </a:p>
        </p:txBody>
      </p:sp>
      <p:pic>
        <p:nvPicPr>
          <p:cNvPr id="57347" name="Zástupný symbol pro obsah 4">
            <a:extLst>
              <a:ext uri="{FF2B5EF4-FFF2-40B4-BE49-F238E27FC236}">
                <a16:creationId xmlns:a16="http://schemas.microsoft.com/office/drawing/2014/main" id="{700D89F6-A4DB-4382-83D2-26EB25D655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9455" y="1482517"/>
            <a:ext cx="9922835" cy="4193069"/>
          </a:xfrm>
        </p:spPr>
      </p:pic>
    </p:spTree>
    <p:extLst>
      <p:ext uri="{BB962C8B-B14F-4D97-AF65-F5344CB8AC3E}">
        <p14:creationId xmlns:p14="http://schemas.microsoft.com/office/powerpoint/2010/main" val="9186898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5">
            <a:extLst>
              <a:ext uri="{FF2B5EF4-FFF2-40B4-BE49-F238E27FC236}">
                <a16:creationId xmlns:a16="http://schemas.microsoft.com/office/drawing/2014/main" id="{8A7E55CA-2F38-4084-8649-0450292BDB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589C9B-81F2-4594-8C15-308F675F4EF2}" type="slidenum">
              <a:rPr lang="cs-CZ" altLang="cs-CZ" sz="1400"/>
              <a:pPr>
                <a:spcBef>
                  <a:spcPct val="0"/>
                </a:spcBef>
                <a:buFontTx/>
                <a:buNone/>
              </a:pPr>
              <a:t>27</a:t>
            </a:fld>
            <a:endParaRPr lang="cs-CZ" altLang="cs-CZ" sz="1400"/>
          </a:p>
        </p:txBody>
      </p:sp>
      <p:sp>
        <p:nvSpPr>
          <p:cNvPr id="59395" name="Rectangle 2">
            <a:extLst>
              <a:ext uri="{FF2B5EF4-FFF2-40B4-BE49-F238E27FC236}">
                <a16:creationId xmlns:a16="http://schemas.microsoft.com/office/drawing/2014/main" id="{774C585F-5CD0-4E0F-9CD4-A96491E7FCFC}"/>
              </a:ext>
            </a:extLst>
          </p:cNvPr>
          <p:cNvSpPr>
            <a:spLocks noGrp="1" noChangeArrowheads="1"/>
          </p:cNvSpPr>
          <p:nvPr>
            <p:ph type="title"/>
          </p:nvPr>
        </p:nvSpPr>
        <p:spPr>
          <a:xfrm>
            <a:off x="5808663" y="333375"/>
            <a:ext cx="4596578" cy="685800"/>
          </a:xfrm>
        </p:spPr>
        <p:txBody>
          <a:bodyPr/>
          <a:lstStyle/>
          <a:p>
            <a:pPr algn="l" eaLnBrk="1" hangingPunct="1"/>
            <a:r>
              <a:rPr lang="en-GB" altLang="cs-CZ" sz="3600" b="1" dirty="0"/>
              <a:t>The Gamma Camera</a:t>
            </a:r>
          </a:p>
        </p:txBody>
      </p:sp>
      <p:sp>
        <p:nvSpPr>
          <p:cNvPr id="59396" name="Freeform 4">
            <a:extLst>
              <a:ext uri="{FF2B5EF4-FFF2-40B4-BE49-F238E27FC236}">
                <a16:creationId xmlns:a16="http://schemas.microsoft.com/office/drawing/2014/main" id="{B396CB24-EB0C-4824-9B16-1FEE09C29B71}"/>
              </a:ext>
            </a:extLst>
          </p:cNvPr>
          <p:cNvSpPr>
            <a:spLocks/>
          </p:cNvSpPr>
          <p:nvPr/>
        </p:nvSpPr>
        <p:spPr bwMode="auto">
          <a:xfrm>
            <a:off x="3278189" y="5138739"/>
            <a:ext cx="6396037" cy="1330325"/>
          </a:xfrm>
          <a:custGeom>
            <a:avLst/>
            <a:gdLst>
              <a:gd name="T0" fmla="*/ 327620287 w 4029"/>
              <a:gd name="T1" fmla="*/ 2111890938 h 838"/>
              <a:gd name="T2" fmla="*/ 161289987 w 4029"/>
              <a:gd name="T3" fmla="*/ 1859875313 h 838"/>
              <a:gd name="T4" fmla="*/ 75604682 w 4029"/>
              <a:gd name="T5" fmla="*/ 1580138763 h 838"/>
              <a:gd name="T6" fmla="*/ 47882171 w 4029"/>
              <a:gd name="T7" fmla="*/ 768648450 h 838"/>
              <a:gd name="T8" fmla="*/ 105846554 w 4029"/>
              <a:gd name="T9" fmla="*/ 599797188 h 838"/>
              <a:gd name="T10" fmla="*/ 413305593 w 4029"/>
              <a:gd name="T11" fmla="*/ 320060638 h 838"/>
              <a:gd name="T12" fmla="*/ 637598688 w 4029"/>
              <a:gd name="T13" fmla="*/ 264617200 h 838"/>
              <a:gd name="T14" fmla="*/ 748485554 w 4029"/>
              <a:gd name="T15" fmla="*/ 236894688 h 838"/>
              <a:gd name="T16" fmla="*/ 972780236 w 4029"/>
              <a:gd name="T17" fmla="*/ 68045013 h 838"/>
              <a:gd name="T18" fmla="*/ 1086186465 w 4029"/>
              <a:gd name="T19" fmla="*/ 12601575 h 838"/>
              <a:gd name="T20" fmla="*/ 2147483646 w 4029"/>
              <a:gd name="T21" fmla="*/ 17641888 h 838"/>
              <a:gd name="T22" fmla="*/ 2147483646 w 4029"/>
              <a:gd name="T23" fmla="*/ 68045013 h 838"/>
              <a:gd name="T24" fmla="*/ 2147483646 w 4029"/>
              <a:gd name="T25" fmla="*/ 95765938 h 838"/>
              <a:gd name="T26" fmla="*/ 2147483646 w 4029"/>
              <a:gd name="T27" fmla="*/ 236894688 h 838"/>
              <a:gd name="T28" fmla="*/ 2147483646 w 4029"/>
              <a:gd name="T29" fmla="*/ 347781563 h 838"/>
              <a:gd name="T30" fmla="*/ 2147483646 w 4029"/>
              <a:gd name="T31" fmla="*/ 461189388 h 838"/>
              <a:gd name="T32" fmla="*/ 2147483646 w 4029"/>
              <a:gd name="T33" fmla="*/ 655240625 h 838"/>
              <a:gd name="T34" fmla="*/ 2147483646 w 4029"/>
              <a:gd name="T35" fmla="*/ 1048385000 h 838"/>
              <a:gd name="T36" fmla="*/ 2147483646 w 4029"/>
              <a:gd name="T37" fmla="*/ 1663303125 h 838"/>
              <a:gd name="T38" fmla="*/ 2147483646 w 4029"/>
              <a:gd name="T39" fmla="*/ 1748988438 h 838"/>
              <a:gd name="T40" fmla="*/ 2147483646 w 4029"/>
              <a:gd name="T41" fmla="*/ 1915318750 h 838"/>
              <a:gd name="T42" fmla="*/ 2147483646 w 4029"/>
              <a:gd name="T43" fmla="*/ 1887597825 h 838"/>
              <a:gd name="T44" fmla="*/ 2147483646 w 4029"/>
              <a:gd name="T45" fmla="*/ 2028726575 h 838"/>
              <a:gd name="T46" fmla="*/ 2147483646 w 4029"/>
              <a:gd name="T47" fmla="*/ 2084170013 h 838"/>
              <a:gd name="T48" fmla="*/ 299897777 w 4029"/>
              <a:gd name="T49" fmla="*/ 2056447500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7" name="Group 5">
            <a:extLst>
              <a:ext uri="{FF2B5EF4-FFF2-40B4-BE49-F238E27FC236}">
                <a16:creationId xmlns:a16="http://schemas.microsoft.com/office/drawing/2014/main" id="{DD5AD768-746D-44F3-B1CB-A1EA3D6973E2}"/>
              </a:ext>
            </a:extLst>
          </p:cNvPr>
          <p:cNvGrpSpPr>
            <a:grpSpLocks/>
          </p:cNvGrpSpPr>
          <p:nvPr/>
        </p:nvGrpSpPr>
        <p:grpSpPr bwMode="auto">
          <a:xfrm>
            <a:off x="4040188" y="3690938"/>
            <a:ext cx="4724400" cy="1447800"/>
            <a:chOff x="1584" y="1152"/>
            <a:chExt cx="2976" cy="912"/>
          </a:xfrm>
        </p:grpSpPr>
        <p:sp>
          <p:nvSpPr>
            <p:cNvPr id="59662" name="Rectangle 6" descr="Dark vertical">
              <a:extLst>
                <a:ext uri="{FF2B5EF4-FFF2-40B4-BE49-F238E27FC236}">
                  <a16:creationId xmlns:a16="http://schemas.microsoft.com/office/drawing/2014/main" id="{558A45E3-B9F2-4AE5-B141-E2A20E81E93D}"/>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Rectangle 7">
              <a:extLst>
                <a:ext uri="{FF2B5EF4-FFF2-40B4-BE49-F238E27FC236}">
                  <a16:creationId xmlns:a16="http://schemas.microsoft.com/office/drawing/2014/main" id="{76BF9947-A6AF-4894-8B47-CB7A8EDCB211}"/>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4" name="Rectangle 8">
              <a:extLst>
                <a:ext uri="{FF2B5EF4-FFF2-40B4-BE49-F238E27FC236}">
                  <a16:creationId xmlns:a16="http://schemas.microsoft.com/office/drawing/2014/main" id="{ABC1856C-5B64-484B-90EC-05E515BB69F4}"/>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9">
              <a:extLst>
                <a:ext uri="{FF2B5EF4-FFF2-40B4-BE49-F238E27FC236}">
                  <a16:creationId xmlns:a16="http://schemas.microsoft.com/office/drawing/2014/main" id="{0A9D0AE6-B513-4C79-B82F-BC2C310C01D7}"/>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10">
              <a:extLst>
                <a:ext uri="{FF2B5EF4-FFF2-40B4-BE49-F238E27FC236}">
                  <a16:creationId xmlns:a16="http://schemas.microsoft.com/office/drawing/2014/main" id="{ED2182B4-7717-437E-BFF5-0322866DB2AD}"/>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11">
              <a:extLst>
                <a:ext uri="{FF2B5EF4-FFF2-40B4-BE49-F238E27FC236}">
                  <a16:creationId xmlns:a16="http://schemas.microsoft.com/office/drawing/2014/main" id="{D9F6F9D9-76B6-41AF-B678-AD26A71B5965}"/>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2">
              <a:extLst>
                <a:ext uri="{FF2B5EF4-FFF2-40B4-BE49-F238E27FC236}">
                  <a16:creationId xmlns:a16="http://schemas.microsoft.com/office/drawing/2014/main" id="{073EB36F-0FCD-40B3-8666-1111E8BEE1A9}"/>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3">
              <a:extLst>
                <a:ext uri="{FF2B5EF4-FFF2-40B4-BE49-F238E27FC236}">
                  <a16:creationId xmlns:a16="http://schemas.microsoft.com/office/drawing/2014/main" id="{EB391394-D56C-490C-B0DC-E89781EC3695}"/>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4">
              <a:extLst>
                <a:ext uri="{FF2B5EF4-FFF2-40B4-BE49-F238E27FC236}">
                  <a16:creationId xmlns:a16="http://schemas.microsoft.com/office/drawing/2014/main" id="{4220DD03-DF02-4A62-B4C5-4BB8EABE3E8E}"/>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5">
              <a:extLst>
                <a:ext uri="{FF2B5EF4-FFF2-40B4-BE49-F238E27FC236}">
                  <a16:creationId xmlns:a16="http://schemas.microsoft.com/office/drawing/2014/main" id="{42287A02-4FF8-4D32-9C08-F9BF5AC228D5}"/>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6">
              <a:extLst>
                <a:ext uri="{FF2B5EF4-FFF2-40B4-BE49-F238E27FC236}">
                  <a16:creationId xmlns:a16="http://schemas.microsoft.com/office/drawing/2014/main" id="{636BBA09-275C-46A9-8558-4C7CA8C22934}"/>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7">
              <a:extLst>
                <a:ext uri="{FF2B5EF4-FFF2-40B4-BE49-F238E27FC236}">
                  <a16:creationId xmlns:a16="http://schemas.microsoft.com/office/drawing/2014/main" id="{226F10A6-A47F-413F-BC6A-AF69A7CE2A59}"/>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8">
              <a:extLst>
                <a:ext uri="{FF2B5EF4-FFF2-40B4-BE49-F238E27FC236}">
                  <a16:creationId xmlns:a16="http://schemas.microsoft.com/office/drawing/2014/main" id="{22B9692B-2037-4A26-8CC9-A6A20EC7BA5E}"/>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9">
              <a:extLst>
                <a:ext uri="{FF2B5EF4-FFF2-40B4-BE49-F238E27FC236}">
                  <a16:creationId xmlns:a16="http://schemas.microsoft.com/office/drawing/2014/main" id="{46EC6D72-3C3D-444B-9E86-0D7EE6F511C2}"/>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20">
              <a:extLst>
                <a:ext uri="{FF2B5EF4-FFF2-40B4-BE49-F238E27FC236}">
                  <a16:creationId xmlns:a16="http://schemas.microsoft.com/office/drawing/2014/main" id="{0AB81953-7E06-45CD-882D-C42660E7AF06}"/>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21">
            <a:extLst>
              <a:ext uri="{FF2B5EF4-FFF2-40B4-BE49-F238E27FC236}">
                <a16:creationId xmlns:a16="http://schemas.microsoft.com/office/drawing/2014/main" id="{40F94C7E-B895-426C-B9CA-9E00E0945BFC}"/>
              </a:ext>
            </a:extLst>
          </p:cNvPr>
          <p:cNvGrpSpPr>
            <a:grpSpLocks/>
          </p:cNvGrpSpPr>
          <p:nvPr/>
        </p:nvGrpSpPr>
        <p:grpSpPr bwMode="auto">
          <a:xfrm>
            <a:off x="5640388" y="5672138"/>
            <a:ext cx="1295400" cy="381000"/>
            <a:chOff x="2352" y="3360"/>
            <a:chExt cx="816" cy="240"/>
          </a:xfrm>
        </p:grpSpPr>
        <p:sp>
          <p:nvSpPr>
            <p:cNvPr id="59644" name="Oval 22">
              <a:extLst>
                <a:ext uri="{FF2B5EF4-FFF2-40B4-BE49-F238E27FC236}">
                  <a16:creationId xmlns:a16="http://schemas.microsoft.com/office/drawing/2014/main" id="{32C55260-EA4E-4C3F-982E-49896BF5F08E}"/>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23">
              <a:extLst>
                <a:ext uri="{FF2B5EF4-FFF2-40B4-BE49-F238E27FC236}">
                  <a16:creationId xmlns:a16="http://schemas.microsoft.com/office/drawing/2014/main" id="{70968487-975B-475D-B6B0-231F6F46EAD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6" name="Oval 24">
              <a:extLst>
                <a:ext uri="{FF2B5EF4-FFF2-40B4-BE49-F238E27FC236}">
                  <a16:creationId xmlns:a16="http://schemas.microsoft.com/office/drawing/2014/main" id="{70B2BAD5-A9D5-4283-8E0C-56512ACB738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5">
              <a:extLst>
                <a:ext uri="{FF2B5EF4-FFF2-40B4-BE49-F238E27FC236}">
                  <a16:creationId xmlns:a16="http://schemas.microsoft.com/office/drawing/2014/main" id="{81CCC71D-F745-4567-8E96-D7F19AB922F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6">
              <a:extLst>
                <a:ext uri="{FF2B5EF4-FFF2-40B4-BE49-F238E27FC236}">
                  <a16:creationId xmlns:a16="http://schemas.microsoft.com/office/drawing/2014/main" id="{3E346481-8F5E-4DC2-93B8-A406D21EAA9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7">
              <a:extLst>
                <a:ext uri="{FF2B5EF4-FFF2-40B4-BE49-F238E27FC236}">
                  <a16:creationId xmlns:a16="http://schemas.microsoft.com/office/drawing/2014/main" id="{3C916FB9-6D53-4FC2-8336-BC46B485F8F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8">
              <a:extLst>
                <a:ext uri="{FF2B5EF4-FFF2-40B4-BE49-F238E27FC236}">
                  <a16:creationId xmlns:a16="http://schemas.microsoft.com/office/drawing/2014/main" id="{7FA13906-3AB0-4DEC-A8C0-056B0649DED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9">
              <a:extLst>
                <a:ext uri="{FF2B5EF4-FFF2-40B4-BE49-F238E27FC236}">
                  <a16:creationId xmlns:a16="http://schemas.microsoft.com/office/drawing/2014/main" id="{6B67515F-6C3F-4779-9DB9-215489071DE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30">
              <a:extLst>
                <a:ext uri="{FF2B5EF4-FFF2-40B4-BE49-F238E27FC236}">
                  <a16:creationId xmlns:a16="http://schemas.microsoft.com/office/drawing/2014/main" id="{6EC55651-7C54-4BCC-B372-8CF6049DCE4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31">
              <a:extLst>
                <a:ext uri="{FF2B5EF4-FFF2-40B4-BE49-F238E27FC236}">
                  <a16:creationId xmlns:a16="http://schemas.microsoft.com/office/drawing/2014/main" id="{055094B7-375D-4E2A-8A6D-F4C988BE91E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2">
              <a:extLst>
                <a:ext uri="{FF2B5EF4-FFF2-40B4-BE49-F238E27FC236}">
                  <a16:creationId xmlns:a16="http://schemas.microsoft.com/office/drawing/2014/main" id="{F119EFD3-08E4-4BBC-80CD-BCD63D7C992E}"/>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3">
              <a:extLst>
                <a:ext uri="{FF2B5EF4-FFF2-40B4-BE49-F238E27FC236}">
                  <a16:creationId xmlns:a16="http://schemas.microsoft.com/office/drawing/2014/main" id="{82CCB41C-133B-4CE9-A946-45757387C97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4">
              <a:extLst>
                <a:ext uri="{FF2B5EF4-FFF2-40B4-BE49-F238E27FC236}">
                  <a16:creationId xmlns:a16="http://schemas.microsoft.com/office/drawing/2014/main" id="{9B23FDA3-9FFB-4C44-A19B-FB2A049E24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5">
              <a:extLst>
                <a:ext uri="{FF2B5EF4-FFF2-40B4-BE49-F238E27FC236}">
                  <a16:creationId xmlns:a16="http://schemas.microsoft.com/office/drawing/2014/main" id="{A7059B21-00AE-410B-8539-14D309CDFDE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6">
              <a:extLst>
                <a:ext uri="{FF2B5EF4-FFF2-40B4-BE49-F238E27FC236}">
                  <a16:creationId xmlns:a16="http://schemas.microsoft.com/office/drawing/2014/main" id="{B4069C03-3AB4-4C54-BCD6-B7158AA69FBF}"/>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7">
              <a:extLst>
                <a:ext uri="{FF2B5EF4-FFF2-40B4-BE49-F238E27FC236}">
                  <a16:creationId xmlns:a16="http://schemas.microsoft.com/office/drawing/2014/main" id="{B61E2BD1-5EE2-4F98-8D0B-25DA984B96F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8">
              <a:extLst>
                <a:ext uri="{FF2B5EF4-FFF2-40B4-BE49-F238E27FC236}">
                  <a16:creationId xmlns:a16="http://schemas.microsoft.com/office/drawing/2014/main" id="{476966FF-5A91-48F9-90FF-2534A85AFAD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9">
              <a:extLst>
                <a:ext uri="{FF2B5EF4-FFF2-40B4-BE49-F238E27FC236}">
                  <a16:creationId xmlns:a16="http://schemas.microsoft.com/office/drawing/2014/main" id="{27C685ED-5463-48E0-B700-0D2AF8CB71A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40">
            <a:extLst>
              <a:ext uri="{FF2B5EF4-FFF2-40B4-BE49-F238E27FC236}">
                <a16:creationId xmlns:a16="http://schemas.microsoft.com/office/drawing/2014/main" id="{70C72BCF-E15E-480B-A0D9-B89CDBD27172}"/>
              </a:ext>
            </a:extLst>
          </p:cNvPr>
          <p:cNvGrpSpPr>
            <a:grpSpLocks/>
          </p:cNvGrpSpPr>
          <p:nvPr/>
        </p:nvGrpSpPr>
        <p:grpSpPr bwMode="auto">
          <a:xfrm>
            <a:off x="6021388" y="5595938"/>
            <a:ext cx="1295400" cy="381000"/>
            <a:chOff x="2352" y="3360"/>
            <a:chExt cx="816" cy="240"/>
          </a:xfrm>
        </p:grpSpPr>
        <p:sp>
          <p:nvSpPr>
            <p:cNvPr id="59626" name="Oval 41">
              <a:extLst>
                <a:ext uri="{FF2B5EF4-FFF2-40B4-BE49-F238E27FC236}">
                  <a16:creationId xmlns:a16="http://schemas.microsoft.com/office/drawing/2014/main" id="{4BE67524-75BE-46F8-A76E-4BA2B39345F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42">
              <a:extLst>
                <a:ext uri="{FF2B5EF4-FFF2-40B4-BE49-F238E27FC236}">
                  <a16:creationId xmlns:a16="http://schemas.microsoft.com/office/drawing/2014/main" id="{BE02DF8B-61CC-414C-AAF3-0BDA5DD2B08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8" name="Oval 43">
              <a:extLst>
                <a:ext uri="{FF2B5EF4-FFF2-40B4-BE49-F238E27FC236}">
                  <a16:creationId xmlns:a16="http://schemas.microsoft.com/office/drawing/2014/main" id="{B62B1EA0-0C10-487D-9777-3D7DA12D6AD1}"/>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4">
              <a:extLst>
                <a:ext uri="{FF2B5EF4-FFF2-40B4-BE49-F238E27FC236}">
                  <a16:creationId xmlns:a16="http://schemas.microsoft.com/office/drawing/2014/main" id="{7365C955-23C8-4BFA-A5CC-BC3CC51D7BD5}"/>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5">
              <a:extLst>
                <a:ext uri="{FF2B5EF4-FFF2-40B4-BE49-F238E27FC236}">
                  <a16:creationId xmlns:a16="http://schemas.microsoft.com/office/drawing/2014/main" id="{0FBA08C0-0DD5-4B56-A705-3D8402DD83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6">
              <a:extLst>
                <a:ext uri="{FF2B5EF4-FFF2-40B4-BE49-F238E27FC236}">
                  <a16:creationId xmlns:a16="http://schemas.microsoft.com/office/drawing/2014/main" id="{D5B033F8-E386-48FC-84E4-1BB1764A61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7">
              <a:extLst>
                <a:ext uri="{FF2B5EF4-FFF2-40B4-BE49-F238E27FC236}">
                  <a16:creationId xmlns:a16="http://schemas.microsoft.com/office/drawing/2014/main" id="{9097CE68-3D1E-4572-86F1-4607A2C55BB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8">
              <a:extLst>
                <a:ext uri="{FF2B5EF4-FFF2-40B4-BE49-F238E27FC236}">
                  <a16:creationId xmlns:a16="http://schemas.microsoft.com/office/drawing/2014/main" id="{578CB62A-EEB2-4CFB-80EF-1E7146C213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9">
              <a:extLst>
                <a:ext uri="{FF2B5EF4-FFF2-40B4-BE49-F238E27FC236}">
                  <a16:creationId xmlns:a16="http://schemas.microsoft.com/office/drawing/2014/main" id="{5D7AC766-4FB5-4474-9BD9-DCED9B8FE6A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50">
              <a:extLst>
                <a:ext uri="{FF2B5EF4-FFF2-40B4-BE49-F238E27FC236}">
                  <a16:creationId xmlns:a16="http://schemas.microsoft.com/office/drawing/2014/main" id="{8859CFDE-20A7-4D79-BDE8-1C496589069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51">
              <a:extLst>
                <a:ext uri="{FF2B5EF4-FFF2-40B4-BE49-F238E27FC236}">
                  <a16:creationId xmlns:a16="http://schemas.microsoft.com/office/drawing/2014/main" id="{BA8BDBD6-C18D-4BC5-8C79-22966EDDDF2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2">
              <a:extLst>
                <a:ext uri="{FF2B5EF4-FFF2-40B4-BE49-F238E27FC236}">
                  <a16:creationId xmlns:a16="http://schemas.microsoft.com/office/drawing/2014/main" id="{C9D456FB-426E-4C4F-AA15-37D34915B6E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3">
              <a:extLst>
                <a:ext uri="{FF2B5EF4-FFF2-40B4-BE49-F238E27FC236}">
                  <a16:creationId xmlns:a16="http://schemas.microsoft.com/office/drawing/2014/main" id="{1CDD9117-6CED-41E4-A96C-17E647001FF4}"/>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4">
              <a:extLst>
                <a:ext uri="{FF2B5EF4-FFF2-40B4-BE49-F238E27FC236}">
                  <a16:creationId xmlns:a16="http://schemas.microsoft.com/office/drawing/2014/main" id="{4E5800DF-5DAB-4836-B27B-DE2AFA2FB46F}"/>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5">
              <a:extLst>
                <a:ext uri="{FF2B5EF4-FFF2-40B4-BE49-F238E27FC236}">
                  <a16:creationId xmlns:a16="http://schemas.microsoft.com/office/drawing/2014/main" id="{1F1440C8-24A9-473F-B50D-86F11D1D0A5F}"/>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6">
              <a:extLst>
                <a:ext uri="{FF2B5EF4-FFF2-40B4-BE49-F238E27FC236}">
                  <a16:creationId xmlns:a16="http://schemas.microsoft.com/office/drawing/2014/main" id="{5D65BB77-5D24-4B04-984C-EEFDAF8740A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7">
              <a:extLst>
                <a:ext uri="{FF2B5EF4-FFF2-40B4-BE49-F238E27FC236}">
                  <a16:creationId xmlns:a16="http://schemas.microsoft.com/office/drawing/2014/main" id="{A6067C94-DCA6-4D8B-A795-F4A533F2C68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8">
              <a:extLst>
                <a:ext uri="{FF2B5EF4-FFF2-40B4-BE49-F238E27FC236}">
                  <a16:creationId xmlns:a16="http://schemas.microsoft.com/office/drawing/2014/main" id="{4AE18462-CF8E-49AE-80D2-1DB6C795D70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59">
            <a:extLst>
              <a:ext uri="{FF2B5EF4-FFF2-40B4-BE49-F238E27FC236}">
                <a16:creationId xmlns:a16="http://schemas.microsoft.com/office/drawing/2014/main" id="{F7DD66DD-FBBD-41DE-8DA7-F355BCA555CC}"/>
              </a:ext>
            </a:extLst>
          </p:cNvPr>
          <p:cNvGrpSpPr>
            <a:grpSpLocks/>
          </p:cNvGrpSpPr>
          <p:nvPr/>
        </p:nvGrpSpPr>
        <p:grpSpPr bwMode="auto">
          <a:xfrm>
            <a:off x="6097588" y="5519738"/>
            <a:ext cx="1295400" cy="381000"/>
            <a:chOff x="2352" y="3360"/>
            <a:chExt cx="816" cy="240"/>
          </a:xfrm>
        </p:grpSpPr>
        <p:sp>
          <p:nvSpPr>
            <p:cNvPr id="59608" name="Oval 60">
              <a:extLst>
                <a:ext uri="{FF2B5EF4-FFF2-40B4-BE49-F238E27FC236}">
                  <a16:creationId xmlns:a16="http://schemas.microsoft.com/office/drawing/2014/main" id="{695D20AA-17D6-465E-94C3-B3E20243F927}"/>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61">
              <a:extLst>
                <a:ext uri="{FF2B5EF4-FFF2-40B4-BE49-F238E27FC236}">
                  <a16:creationId xmlns:a16="http://schemas.microsoft.com/office/drawing/2014/main" id="{8C700BB2-82B0-4005-91C4-E0BBC7B4E39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0" name="Oval 62">
              <a:extLst>
                <a:ext uri="{FF2B5EF4-FFF2-40B4-BE49-F238E27FC236}">
                  <a16:creationId xmlns:a16="http://schemas.microsoft.com/office/drawing/2014/main" id="{9E007AAD-1452-420E-9B1E-CAB8B42B69C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3">
              <a:extLst>
                <a:ext uri="{FF2B5EF4-FFF2-40B4-BE49-F238E27FC236}">
                  <a16:creationId xmlns:a16="http://schemas.microsoft.com/office/drawing/2014/main" id="{3AF19F3B-1D9D-4FFF-91B4-D268F919BCE5}"/>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4">
              <a:extLst>
                <a:ext uri="{FF2B5EF4-FFF2-40B4-BE49-F238E27FC236}">
                  <a16:creationId xmlns:a16="http://schemas.microsoft.com/office/drawing/2014/main" id="{A64AE058-6E82-41B9-B8D9-61107B5D9BCB}"/>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5">
              <a:extLst>
                <a:ext uri="{FF2B5EF4-FFF2-40B4-BE49-F238E27FC236}">
                  <a16:creationId xmlns:a16="http://schemas.microsoft.com/office/drawing/2014/main" id="{E6B7B83E-4B01-450E-9861-EAA2A3B880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6">
              <a:extLst>
                <a:ext uri="{FF2B5EF4-FFF2-40B4-BE49-F238E27FC236}">
                  <a16:creationId xmlns:a16="http://schemas.microsoft.com/office/drawing/2014/main" id="{B8078738-D04D-44DF-94F7-AA7FECE98199}"/>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7">
              <a:extLst>
                <a:ext uri="{FF2B5EF4-FFF2-40B4-BE49-F238E27FC236}">
                  <a16:creationId xmlns:a16="http://schemas.microsoft.com/office/drawing/2014/main" id="{B29397CF-0815-416D-9E96-E2DB5ECE036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8">
              <a:extLst>
                <a:ext uri="{FF2B5EF4-FFF2-40B4-BE49-F238E27FC236}">
                  <a16:creationId xmlns:a16="http://schemas.microsoft.com/office/drawing/2014/main" id="{8231095B-19E0-4B36-9DE7-2C9A89013FA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9">
              <a:extLst>
                <a:ext uri="{FF2B5EF4-FFF2-40B4-BE49-F238E27FC236}">
                  <a16:creationId xmlns:a16="http://schemas.microsoft.com/office/drawing/2014/main" id="{BE5A0F05-89AF-4492-933D-12FE1E5502A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70">
              <a:extLst>
                <a:ext uri="{FF2B5EF4-FFF2-40B4-BE49-F238E27FC236}">
                  <a16:creationId xmlns:a16="http://schemas.microsoft.com/office/drawing/2014/main" id="{0D81319F-8699-44F9-BA60-8E983191191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71">
              <a:extLst>
                <a:ext uri="{FF2B5EF4-FFF2-40B4-BE49-F238E27FC236}">
                  <a16:creationId xmlns:a16="http://schemas.microsoft.com/office/drawing/2014/main" id="{359F57D2-68FD-45ED-9785-4B4D2B86A0B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2">
              <a:extLst>
                <a:ext uri="{FF2B5EF4-FFF2-40B4-BE49-F238E27FC236}">
                  <a16:creationId xmlns:a16="http://schemas.microsoft.com/office/drawing/2014/main" id="{E0CFEF71-576E-4BD5-92A9-9427929D0B6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3">
              <a:extLst>
                <a:ext uri="{FF2B5EF4-FFF2-40B4-BE49-F238E27FC236}">
                  <a16:creationId xmlns:a16="http://schemas.microsoft.com/office/drawing/2014/main" id="{7E6F3ACF-AD0D-4AD3-9F51-B7D398F70E5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4">
              <a:extLst>
                <a:ext uri="{FF2B5EF4-FFF2-40B4-BE49-F238E27FC236}">
                  <a16:creationId xmlns:a16="http://schemas.microsoft.com/office/drawing/2014/main" id="{10DC2F6D-9193-4760-BC60-E6CD447BE81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5">
              <a:extLst>
                <a:ext uri="{FF2B5EF4-FFF2-40B4-BE49-F238E27FC236}">
                  <a16:creationId xmlns:a16="http://schemas.microsoft.com/office/drawing/2014/main" id="{5C7E4E29-B954-4292-84AF-6D7BCB3A0C4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6">
              <a:extLst>
                <a:ext uri="{FF2B5EF4-FFF2-40B4-BE49-F238E27FC236}">
                  <a16:creationId xmlns:a16="http://schemas.microsoft.com/office/drawing/2014/main" id="{4BFA291C-4A82-45F6-A4DB-F9F8069FC67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7">
              <a:extLst>
                <a:ext uri="{FF2B5EF4-FFF2-40B4-BE49-F238E27FC236}">
                  <a16:creationId xmlns:a16="http://schemas.microsoft.com/office/drawing/2014/main" id="{58F2D6D7-1C77-478F-BC25-47B54BC0C3E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1" name="Group 78">
            <a:extLst>
              <a:ext uri="{FF2B5EF4-FFF2-40B4-BE49-F238E27FC236}">
                <a16:creationId xmlns:a16="http://schemas.microsoft.com/office/drawing/2014/main" id="{F6241A27-5706-4712-A8B1-4314E44018D8}"/>
              </a:ext>
            </a:extLst>
          </p:cNvPr>
          <p:cNvGrpSpPr>
            <a:grpSpLocks/>
          </p:cNvGrpSpPr>
          <p:nvPr/>
        </p:nvGrpSpPr>
        <p:grpSpPr bwMode="auto">
          <a:xfrm>
            <a:off x="4573589" y="5443539"/>
            <a:ext cx="3519487" cy="1222375"/>
            <a:chOff x="1680" y="3216"/>
            <a:chExt cx="2217" cy="770"/>
          </a:xfrm>
        </p:grpSpPr>
        <p:sp>
          <p:nvSpPr>
            <p:cNvPr id="59530" name="Freeform 79">
              <a:extLst>
                <a:ext uri="{FF2B5EF4-FFF2-40B4-BE49-F238E27FC236}">
                  <a16:creationId xmlns:a16="http://schemas.microsoft.com/office/drawing/2014/main" id="{9CA81FB7-5F39-45C8-A337-78DD49D5FA99}"/>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1" name="Group 80">
              <a:extLst>
                <a:ext uri="{FF2B5EF4-FFF2-40B4-BE49-F238E27FC236}">
                  <a16:creationId xmlns:a16="http://schemas.microsoft.com/office/drawing/2014/main" id="{09D1C00F-9AB4-41CA-B8CC-1809DEAC7873}"/>
                </a:ext>
              </a:extLst>
            </p:cNvPr>
            <p:cNvGrpSpPr>
              <a:grpSpLocks/>
            </p:cNvGrpSpPr>
            <p:nvPr/>
          </p:nvGrpSpPr>
          <p:grpSpPr bwMode="auto">
            <a:xfrm>
              <a:off x="1920" y="3264"/>
              <a:ext cx="1584" cy="288"/>
              <a:chOff x="1920" y="3264"/>
              <a:chExt cx="1584" cy="288"/>
            </a:xfrm>
          </p:grpSpPr>
          <p:grpSp>
            <p:nvGrpSpPr>
              <p:cNvPr id="59532" name="Group 81">
                <a:extLst>
                  <a:ext uri="{FF2B5EF4-FFF2-40B4-BE49-F238E27FC236}">
                    <a16:creationId xmlns:a16="http://schemas.microsoft.com/office/drawing/2014/main" id="{4253F543-5163-40B5-A3F3-A605EC075913}"/>
                  </a:ext>
                </a:extLst>
              </p:cNvPr>
              <p:cNvGrpSpPr>
                <a:grpSpLocks/>
              </p:cNvGrpSpPr>
              <p:nvPr/>
            </p:nvGrpSpPr>
            <p:grpSpPr bwMode="auto">
              <a:xfrm>
                <a:off x="2496" y="3264"/>
                <a:ext cx="816" cy="240"/>
                <a:chOff x="2352" y="3360"/>
                <a:chExt cx="816" cy="240"/>
              </a:xfrm>
            </p:grpSpPr>
            <p:sp>
              <p:nvSpPr>
                <p:cNvPr id="59590" name="Oval 82">
                  <a:extLst>
                    <a:ext uri="{FF2B5EF4-FFF2-40B4-BE49-F238E27FC236}">
                      <a16:creationId xmlns:a16="http://schemas.microsoft.com/office/drawing/2014/main" id="{3A5C372C-4689-4D63-B395-DA3D68D95897}"/>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83">
                  <a:extLst>
                    <a:ext uri="{FF2B5EF4-FFF2-40B4-BE49-F238E27FC236}">
                      <a16:creationId xmlns:a16="http://schemas.microsoft.com/office/drawing/2014/main" id="{7A6D34BA-7631-4E82-97BE-7417F7472C77}"/>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2" name="Oval 84">
                  <a:extLst>
                    <a:ext uri="{FF2B5EF4-FFF2-40B4-BE49-F238E27FC236}">
                      <a16:creationId xmlns:a16="http://schemas.microsoft.com/office/drawing/2014/main" id="{2715556A-2204-4EFB-80CB-0F93F8BE22E4}"/>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5">
                  <a:extLst>
                    <a:ext uri="{FF2B5EF4-FFF2-40B4-BE49-F238E27FC236}">
                      <a16:creationId xmlns:a16="http://schemas.microsoft.com/office/drawing/2014/main" id="{C608EE35-544E-4AA2-9285-CFB364A5D1C6}"/>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6">
                  <a:extLst>
                    <a:ext uri="{FF2B5EF4-FFF2-40B4-BE49-F238E27FC236}">
                      <a16:creationId xmlns:a16="http://schemas.microsoft.com/office/drawing/2014/main" id="{A3B895BD-A5DB-4716-99EE-AE7E670A525F}"/>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7">
                  <a:extLst>
                    <a:ext uri="{FF2B5EF4-FFF2-40B4-BE49-F238E27FC236}">
                      <a16:creationId xmlns:a16="http://schemas.microsoft.com/office/drawing/2014/main" id="{828F05A6-BDBD-4DB0-BD01-213B94E96E1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8">
                  <a:extLst>
                    <a:ext uri="{FF2B5EF4-FFF2-40B4-BE49-F238E27FC236}">
                      <a16:creationId xmlns:a16="http://schemas.microsoft.com/office/drawing/2014/main" id="{4E786B9C-F0B7-48F8-BB42-B48F6671F90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9">
                  <a:extLst>
                    <a:ext uri="{FF2B5EF4-FFF2-40B4-BE49-F238E27FC236}">
                      <a16:creationId xmlns:a16="http://schemas.microsoft.com/office/drawing/2014/main" id="{18AF1E42-2F52-457F-A5ED-A2BAA381524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90">
                  <a:extLst>
                    <a:ext uri="{FF2B5EF4-FFF2-40B4-BE49-F238E27FC236}">
                      <a16:creationId xmlns:a16="http://schemas.microsoft.com/office/drawing/2014/main" id="{CAE48509-5326-4BFA-8153-589F2AB29DA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91">
                  <a:extLst>
                    <a:ext uri="{FF2B5EF4-FFF2-40B4-BE49-F238E27FC236}">
                      <a16:creationId xmlns:a16="http://schemas.microsoft.com/office/drawing/2014/main" id="{ECDF56E8-D081-4DE6-8ADD-006EDCF535B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2">
                  <a:extLst>
                    <a:ext uri="{FF2B5EF4-FFF2-40B4-BE49-F238E27FC236}">
                      <a16:creationId xmlns:a16="http://schemas.microsoft.com/office/drawing/2014/main" id="{198F59AB-3F17-4948-8233-A79B583BE52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3">
                  <a:extLst>
                    <a:ext uri="{FF2B5EF4-FFF2-40B4-BE49-F238E27FC236}">
                      <a16:creationId xmlns:a16="http://schemas.microsoft.com/office/drawing/2014/main" id="{62FBA24B-379D-4B68-9D1D-30DF91A45A27}"/>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4">
                  <a:extLst>
                    <a:ext uri="{FF2B5EF4-FFF2-40B4-BE49-F238E27FC236}">
                      <a16:creationId xmlns:a16="http://schemas.microsoft.com/office/drawing/2014/main" id="{B7B93330-8943-4FB7-91A0-CD10C2FF575F}"/>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5">
                  <a:extLst>
                    <a:ext uri="{FF2B5EF4-FFF2-40B4-BE49-F238E27FC236}">
                      <a16:creationId xmlns:a16="http://schemas.microsoft.com/office/drawing/2014/main" id="{FE05BBE7-65B1-4606-AD56-8CBE15E1340C}"/>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6">
                  <a:extLst>
                    <a:ext uri="{FF2B5EF4-FFF2-40B4-BE49-F238E27FC236}">
                      <a16:creationId xmlns:a16="http://schemas.microsoft.com/office/drawing/2014/main" id="{46458E8E-F375-45C5-B421-D314317144C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7">
                  <a:extLst>
                    <a:ext uri="{FF2B5EF4-FFF2-40B4-BE49-F238E27FC236}">
                      <a16:creationId xmlns:a16="http://schemas.microsoft.com/office/drawing/2014/main" id="{DF68F13D-9666-4B80-93AA-4DAC165ECEB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8">
                  <a:extLst>
                    <a:ext uri="{FF2B5EF4-FFF2-40B4-BE49-F238E27FC236}">
                      <a16:creationId xmlns:a16="http://schemas.microsoft.com/office/drawing/2014/main" id="{E07CEE9A-6AAD-4DB1-9EF3-3397C9D0354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9">
                  <a:extLst>
                    <a:ext uri="{FF2B5EF4-FFF2-40B4-BE49-F238E27FC236}">
                      <a16:creationId xmlns:a16="http://schemas.microsoft.com/office/drawing/2014/main" id="{E20DD1CF-1D42-4678-8325-16E56C265F4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3" name="Group 100">
                <a:extLst>
                  <a:ext uri="{FF2B5EF4-FFF2-40B4-BE49-F238E27FC236}">
                    <a16:creationId xmlns:a16="http://schemas.microsoft.com/office/drawing/2014/main" id="{8C0727DC-FA72-42D9-B088-3BC9BB88F77F}"/>
                  </a:ext>
                </a:extLst>
              </p:cNvPr>
              <p:cNvGrpSpPr>
                <a:grpSpLocks/>
              </p:cNvGrpSpPr>
              <p:nvPr/>
            </p:nvGrpSpPr>
            <p:grpSpPr bwMode="auto">
              <a:xfrm>
                <a:off x="1920" y="3312"/>
                <a:ext cx="816" cy="240"/>
                <a:chOff x="2352" y="3360"/>
                <a:chExt cx="816" cy="240"/>
              </a:xfrm>
            </p:grpSpPr>
            <p:sp>
              <p:nvSpPr>
                <p:cNvPr id="59572" name="Oval 101">
                  <a:extLst>
                    <a:ext uri="{FF2B5EF4-FFF2-40B4-BE49-F238E27FC236}">
                      <a16:creationId xmlns:a16="http://schemas.microsoft.com/office/drawing/2014/main" id="{1548121C-9654-45FC-993A-8533F49D73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02">
                  <a:extLst>
                    <a:ext uri="{FF2B5EF4-FFF2-40B4-BE49-F238E27FC236}">
                      <a16:creationId xmlns:a16="http://schemas.microsoft.com/office/drawing/2014/main" id="{F680C51A-639D-4BD9-AD17-A47953576D4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4" name="Oval 103">
                  <a:extLst>
                    <a:ext uri="{FF2B5EF4-FFF2-40B4-BE49-F238E27FC236}">
                      <a16:creationId xmlns:a16="http://schemas.microsoft.com/office/drawing/2014/main" id="{3A038BEF-DD4D-44C5-838E-24FA1D2F724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4">
                  <a:extLst>
                    <a:ext uri="{FF2B5EF4-FFF2-40B4-BE49-F238E27FC236}">
                      <a16:creationId xmlns:a16="http://schemas.microsoft.com/office/drawing/2014/main" id="{A3354C6A-5F38-4BF6-994B-2A6B07D6F0E2}"/>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5">
                  <a:extLst>
                    <a:ext uri="{FF2B5EF4-FFF2-40B4-BE49-F238E27FC236}">
                      <a16:creationId xmlns:a16="http://schemas.microsoft.com/office/drawing/2014/main" id="{72BB47F5-AEA7-4505-993B-83217876233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6">
                  <a:extLst>
                    <a:ext uri="{FF2B5EF4-FFF2-40B4-BE49-F238E27FC236}">
                      <a16:creationId xmlns:a16="http://schemas.microsoft.com/office/drawing/2014/main" id="{BB6A9001-3318-4501-A610-89D062BBAE2C}"/>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7">
                  <a:extLst>
                    <a:ext uri="{FF2B5EF4-FFF2-40B4-BE49-F238E27FC236}">
                      <a16:creationId xmlns:a16="http://schemas.microsoft.com/office/drawing/2014/main" id="{1202B297-50D6-48A3-B85C-5C338E0D493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8">
                  <a:extLst>
                    <a:ext uri="{FF2B5EF4-FFF2-40B4-BE49-F238E27FC236}">
                      <a16:creationId xmlns:a16="http://schemas.microsoft.com/office/drawing/2014/main" id="{8D8A9C68-3CD1-4BF2-BF19-3FB95C14C50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9">
                  <a:extLst>
                    <a:ext uri="{FF2B5EF4-FFF2-40B4-BE49-F238E27FC236}">
                      <a16:creationId xmlns:a16="http://schemas.microsoft.com/office/drawing/2014/main" id="{7BFD098A-3030-4B63-A2C1-4B8459AFDDA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10">
                  <a:extLst>
                    <a:ext uri="{FF2B5EF4-FFF2-40B4-BE49-F238E27FC236}">
                      <a16:creationId xmlns:a16="http://schemas.microsoft.com/office/drawing/2014/main" id="{83ECB681-0073-491D-BFC7-88EB5863478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11">
                  <a:extLst>
                    <a:ext uri="{FF2B5EF4-FFF2-40B4-BE49-F238E27FC236}">
                      <a16:creationId xmlns:a16="http://schemas.microsoft.com/office/drawing/2014/main" id="{C296B3F9-D95F-4E3D-8F20-B18D423EBFE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2">
                  <a:extLst>
                    <a:ext uri="{FF2B5EF4-FFF2-40B4-BE49-F238E27FC236}">
                      <a16:creationId xmlns:a16="http://schemas.microsoft.com/office/drawing/2014/main" id="{1CDAAA7E-25AA-4C56-94E0-1E307457B01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3">
                  <a:extLst>
                    <a:ext uri="{FF2B5EF4-FFF2-40B4-BE49-F238E27FC236}">
                      <a16:creationId xmlns:a16="http://schemas.microsoft.com/office/drawing/2014/main" id="{6DD47594-73C9-483C-8173-5083CE6CA62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4">
                  <a:extLst>
                    <a:ext uri="{FF2B5EF4-FFF2-40B4-BE49-F238E27FC236}">
                      <a16:creationId xmlns:a16="http://schemas.microsoft.com/office/drawing/2014/main" id="{0C39F03E-16CC-41C2-BCBF-2B5B50BB249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5">
                  <a:extLst>
                    <a:ext uri="{FF2B5EF4-FFF2-40B4-BE49-F238E27FC236}">
                      <a16:creationId xmlns:a16="http://schemas.microsoft.com/office/drawing/2014/main" id="{B2826A1E-6ECB-4584-A1A3-C3E4B6AA04F4}"/>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6">
                  <a:extLst>
                    <a:ext uri="{FF2B5EF4-FFF2-40B4-BE49-F238E27FC236}">
                      <a16:creationId xmlns:a16="http://schemas.microsoft.com/office/drawing/2014/main" id="{94E3BBC0-BC11-4737-B55A-8F97D279E54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7">
                  <a:extLst>
                    <a:ext uri="{FF2B5EF4-FFF2-40B4-BE49-F238E27FC236}">
                      <a16:creationId xmlns:a16="http://schemas.microsoft.com/office/drawing/2014/main" id="{9149BD34-3FAC-4EBB-A1C7-501CA2A3A66E}"/>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8">
                  <a:extLst>
                    <a:ext uri="{FF2B5EF4-FFF2-40B4-BE49-F238E27FC236}">
                      <a16:creationId xmlns:a16="http://schemas.microsoft.com/office/drawing/2014/main" id="{72A41EC9-D254-4A3A-8D7E-99C3D0BC73D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4" name="Group 119">
                <a:extLst>
                  <a:ext uri="{FF2B5EF4-FFF2-40B4-BE49-F238E27FC236}">
                    <a16:creationId xmlns:a16="http://schemas.microsoft.com/office/drawing/2014/main" id="{64C6024F-26AE-402C-9E2A-12F6ACAA7159}"/>
                  </a:ext>
                </a:extLst>
              </p:cNvPr>
              <p:cNvGrpSpPr>
                <a:grpSpLocks/>
              </p:cNvGrpSpPr>
              <p:nvPr/>
            </p:nvGrpSpPr>
            <p:grpSpPr bwMode="auto">
              <a:xfrm>
                <a:off x="2592" y="3360"/>
                <a:ext cx="816" cy="192"/>
                <a:chOff x="2352" y="3360"/>
                <a:chExt cx="816" cy="240"/>
              </a:xfrm>
            </p:grpSpPr>
            <p:sp>
              <p:nvSpPr>
                <p:cNvPr id="59554" name="Oval 120">
                  <a:extLst>
                    <a:ext uri="{FF2B5EF4-FFF2-40B4-BE49-F238E27FC236}">
                      <a16:creationId xmlns:a16="http://schemas.microsoft.com/office/drawing/2014/main" id="{A5D3AEE7-95B5-4954-8D45-BA8CA6E972F6}"/>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21">
                  <a:extLst>
                    <a:ext uri="{FF2B5EF4-FFF2-40B4-BE49-F238E27FC236}">
                      <a16:creationId xmlns:a16="http://schemas.microsoft.com/office/drawing/2014/main" id="{EB4549FF-7740-4BD7-BB57-4379150C55C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6" name="Oval 122">
                  <a:extLst>
                    <a:ext uri="{FF2B5EF4-FFF2-40B4-BE49-F238E27FC236}">
                      <a16:creationId xmlns:a16="http://schemas.microsoft.com/office/drawing/2014/main" id="{6763F5E3-251C-4FA3-A344-2B59EAB8F9B3}"/>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3">
                  <a:extLst>
                    <a:ext uri="{FF2B5EF4-FFF2-40B4-BE49-F238E27FC236}">
                      <a16:creationId xmlns:a16="http://schemas.microsoft.com/office/drawing/2014/main" id="{6C0927F0-43CB-49A0-A385-CAD047BF2272}"/>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4">
                  <a:extLst>
                    <a:ext uri="{FF2B5EF4-FFF2-40B4-BE49-F238E27FC236}">
                      <a16:creationId xmlns:a16="http://schemas.microsoft.com/office/drawing/2014/main" id="{DF366F67-CC7D-450A-B6A4-B737744FD5C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5">
                  <a:extLst>
                    <a:ext uri="{FF2B5EF4-FFF2-40B4-BE49-F238E27FC236}">
                      <a16:creationId xmlns:a16="http://schemas.microsoft.com/office/drawing/2014/main" id="{17F4AA78-515F-4B7C-B44F-8638631FC5B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6">
                  <a:extLst>
                    <a:ext uri="{FF2B5EF4-FFF2-40B4-BE49-F238E27FC236}">
                      <a16:creationId xmlns:a16="http://schemas.microsoft.com/office/drawing/2014/main" id="{DAB68833-A464-430C-A562-6AA18C196D9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7">
                  <a:extLst>
                    <a:ext uri="{FF2B5EF4-FFF2-40B4-BE49-F238E27FC236}">
                      <a16:creationId xmlns:a16="http://schemas.microsoft.com/office/drawing/2014/main" id="{ED347595-A88F-477E-86D4-FFC6EAAB7C0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8">
                  <a:extLst>
                    <a:ext uri="{FF2B5EF4-FFF2-40B4-BE49-F238E27FC236}">
                      <a16:creationId xmlns:a16="http://schemas.microsoft.com/office/drawing/2014/main" id="{D9E22240-3C0D-4AAE-B220-6BD949AE68D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9">
                  <a:extLst>
                    <a:ext uri="{FF2B5EF4-FFF2-40B4-BE49-F238E27FC236}">
                      <a16:creationId xmlns:a16="http://schemas.microsoft.com/office/drawing/2014/main" id="{A22E6F44-A8FA-4757-B93C-A0647B110EF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30">
                  <a:extLst>
                    <a:ext uri="{FF2B5EF4-FFF2-40B4-BE49-F238E27FC236}">
                      <a16:creationId xmlns:a16="http://schemas.microsoft.com/office/drawing/2014/main" id="{2AC1B544-5288-4117-8B7A-C5D01364CE1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31">
                  <a:extLst>
                    <a:ext uri="{FF2B5EF4-FFF2-40B4-BE49-F238E27FC236}">
                      <a16:creationId xmlns:a16="http://schemas.microsoft.com/office/drawing/2014/main" id="{B905506B-48A1-4456-8A45-DDD86163A1E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2">
                  <a:extLst>
                    <a:ext uri="{FF2B5EF4-FFF2-40B4-BE49-F238E27FC236}">
                      <a16:creationId xmlns:a16="http://schemas.microsoft.com/office/drawing/2014/main" id="{92EF653C-DC72-4950-901D-4A2CFBC466A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3">
                  <a:extLst>
                    <a:ext uri="{FF2B5EF4-FFF2-40B4-BE49-F238E27FC236}">
                      <a16:creationId xmlns:a16="http://schemas.microsoft.com/office/drawing/2014/main" id="{B180DEE5-92EE-4540-96CF-FB09140CD06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4">
                  <a:extLst>
                    <a:ext uri="{FF2B5EF4-FFF2-40B4-BE49-F238E27FC236}">
                      <a16:creationId xmlns:a16="http://schemas.microsoft.com/office/drawing/2014/main" id="{B04BA6F8-8C17-4262-99AC-A8EEFB5E90C8}"/>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5">
                  <a:extLst>
                    <a:ext uri="{FF2B5EF4-FFF2-40B4-BE49-F238E27FC236}">
                      <a16:creationId xmlns:a16="http://schemas.microsoft.com/office/drawing/2014/main" id="{F4082FBF-FD63-4704-9786-C16118D68ED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6">
                  <a:extLst>
                    <a:ext uri="{FF2B5EF4-FFF2-40B4-BE49-F238E27FC236}">
                      <a16:creationId xmlns:a16="http://schemas.microsoft.com/office/drawing/2014/main" id="{16719060-0927-4126-A067-D195189A4B3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7">
                  <a:extLst>
                    <a:ext uri="{FF2B5EF4-FFF2-40B4-BE49-F238E27FC236}">
                      <a16:creationId xmlns:a16="http://schemas.microsoft.com/office/drawing/2014/main" id="{9D6D61DD-5EFE-4A3D-A378-417908D805F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38">
                <a:extLst>
                  <a:ext uri="{FF2B5EF4-FFF2-40B4-BE49-F238E27FC236}">
                    <a16:creationId xmlns:a16="http://schemas.microsoft.com/office/drawing/2014/main" id="{F76967AB-357B-4809-8522-E7BD998DCE1F}"/>
                  </a:ext>
                </a:extLst>
              </p:cNvPr>
              <p:cNvGrpSpPr>
                <a:grpSpLocks/>
              </p:cNvGrpSpPr>
              <p:nvPr/>
            </p:nvGrpSpPr>
            <p:grpSpPr bwMode="auto">
              <a:xfrm>
                <a:off x="2688" y="3264"/>
                <a:ext cx="816" cy="240"/>
                <a:chOff x="2352" y="3360"/>
                <a:chExt cx="816" cy="240"/>
              </a:xfrm>
            </p:grpSpPr>
            <p:sp>
              <p:nvSpPr>
                <p:cNvPr id="59536" name="Oval 139">
                  <a:extLst>
                    <a:ext uri="{FF2B5EF4-FFF2-40B4-BE49-F238E27FC236}">
                      <a16:creationId xmlns:a16="http://schemas.microsoft.com/office/drawing/2014/main" id="{E387795E-0DD0-4980-8B5B-E83FB72F2A9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7" name="Oval 140">
                  <a:extLst>
                    <a:ext uri="{FF2B5EF4-FFF2-40B4-BE49-F238E27FC236}">
                      <a16:creationId xmlns:a16="http://schemas.microsoft.com/office/drawing/2014/main" id="{7233C65F-5038-4BF1-B4F6-E576BCDB9FD6}"/>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8" name="Oval 141">
                  <a:extLst>
                    <a:ext uri="{FF2B5EF4-FFF2-40B4-BE49-F238E27FC236}">
                      <a16:creationId xmlns:a16="http://schemas.microsoft.com/office/drawing/2014/main" id="{D61551CE-64D1-45D6-AD49-A3C20CACC9B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2">
                  <a:extLst>
                    <a:ext uri="{FF2B5EF4-FFF2-40B4-BE49-F238E27FC236}">
                      <a16:creationId xmlns:a16="http://schemas.microsoft.com/office/drawing/2014/main" id="{3F9F6D94-4278-410B-A84F-472264246C06}"/>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3">
                  <a:extLst>
                    <a:ext uri="{FF2B5EF4-FFF2-40B4-BE49-F238E27FC236}">
                      <a16:creationId xmlns:a16="http://schemas.microsoft.com/office/drawing/2014/main" id="{D160EB73-8AC4-4DEE-A90F-D599329A7D7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4">
                  <a:extLst>
                    <a:ext uri="{FF2B5EF4-FFF2-40B4-BE49-F238E27FC236}">
                      <a16:creationId xmlns:a16="http://schemas.microsoft.com/office/drawing/2014/main" id="{D837E959-5F17-40F7-98DE-F0A3F2971FD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5">
                  <a:extLst>
                    <a:ext uri="{FF2B5EF4-FFF2-40B4-BE49-F238E27FC236}">
                      <a16:creationId xmlns:a16="http://schemas.microsoft.com/office/drawing/2014/main" id="{14EC34A5-C464-4400-809D-018814B46FE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6">
                  <a:extLst>
                    <a:ext uri="{FF2B5EF4-FFF2-40B4-BE49-F238E27FC236}">
                      <a16:creationId xmlns:a16="http://schemas.microsoft.com/office/drawing/2014/main" id="{CC8146E9-2A80-4F13-A129-4497E675754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7">
                  <a:extLst>
                    <a:ext uri="{FF2B5EF4-FFF2-40B4-BE49-F238E27FC236}">
                      <a16:creationId xmlns:a16="http://schemas.microsoft.com/office/drawing/2014/main" id="{D1A7ED2A-D1AA-4F0C-B881-83AD93D3F69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8">
                  <a:extLst>
                    <a:ext uri="{FF2B5EF4-FFF2-40B4-BE49-F238E27FC236}">
                      <a16:creationId xmlns:a16="http://schemas.microsoft.com/office/drawing/2014/main" id="{8865E0E0-1946-4A39-8A2A-9D435AC3B8E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9">
                  <a:extLst>
                    <a:ext uri="{FF2B5EF4-FFF2-40B4-BE49-F238E27FC236}">
                      <a16:creationId xmlns:a16="http://schemas.microsoft.com/office/drawing/2014/main" id="{78ECE87D-DE80-4340-ABA1-95DFF40298B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50">
                  <a:extLst>
                    <a:ext uri="{FF2B5EF4-FFF2-40B4-BE49-F238E27FC236}">
                      <a16:creationId xmlns:a16="http://schemas.microsoft.com/office/drawing/2014/main" id="{900ACF2E-1BA9-4DF4-BC6A-D2356C126DE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51">
                  <a:extLst>
                    <a:ext uri="{FF2B5EF4-FFF2-40B4-BE49-F238E27FC236}">
                      <a16:creationId xmlns:a16="http://schemas.microsoft.com/office/drawing/2014/main" id="{1E726E11-5BB3-4D69-A8C5-85E8D9A5928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2">
                  <a:extLst>
                    <a:ext uri="{FF2B5EF4-FFF2-40B4-BE49-F238E27FC236}">
                      <a16:creationId xmlns:a16="http://schemas.microsoft.com/office/drawing/2014/main" id="{40EE7D5C-5607-4A41-A6EC-14D0AE19596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3">
                  <a:extLst>
                    <a:ext uri="{FF2B5EF4-FFF2-40B4-BE49-F238E27FC236}">
                      <a16:creationId xmlns:a16="http://schemas.microsoft.com/office/drawing/2014/main" id="{50A462AC-0220-4347-8BA0-C8C8389A8A3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4">
                  <a:extLst>
                    <a:ext uri="{FF2B5EF4-FFF2-40B4-BE49-F238E27FC236}">
                      <a16:creationId xmlns:a16="http://schemas.microsoft.com/office/drawing/2014/main" id="{DA2316CC-06E4-48B9-8888-C7D7425DCFF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5">
                  <a:extLst>
                    <a:ext uri="{FF2B5EF4-FFF2-40B4-BE49-F238E27FC236}">
                      <a16:creationId xmlns:a16="http://schemas.microsoft.com/office/drawing/2014/main" id="{BABE8C38-FC81-473A-93A4-F6BAEB91933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6">
                  <a:extLst>
                    <a:ext uri="{FF2B5EF4-FFF2-40B4-BE49-F238E27FC236}">
                      <a16:creationId xmlns:a16="http://schemas.microsoft.com/office/drawing/2014/main" id="{EC45A069-EA9A-46FB-A448-A834E6F2C0DC}"/>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2" name="Group 157">
            <a:extLst>
              <a:ext uri="{FF2B5EF4-FFF2-40B4-BE49-F238E27FC236}">
                <a16:creationId xmlns:a16="http://schemas.microsoft.com/office/drawing/2014/main" id="{27F3B673-F6CE-478A-99B0-7039BC0E2C76}"/>
              </a:ext>
            </a:extLst>
          </p:cNvPr>
          <p:cNvGrpSpPr>
            <a:grpSpLocks/>
          </p:cNvGrpSpPr>
          <p:nvPr/>
        </p:nvGrpSpPr>
        <p:grpSpPr bwMode="auto">
          <a:xfrm>
            <a:off x="6249988" y="5519738"/>
            <a:ext cx="1295400" cy="381000"/>
            <a:chOff x="2352" y="3360"/>
            <a:chExt cx="816" cy="240"/>
          </a:xfrm>
        </p:grpSpPr>
        <p:sp>
          <p:nvSpPr>
            <p:cNvPr id="59512" name="Oval 158">
              <a:extLst>
                <a:ext uri="{FF2B5EF4-FFF2-40B4-BE49-F238E27FC236}">
                  <a16:creationId xmlns:a16="http://schemas.microsoft.com/office/drawing/2014/main" id="{AE64F468-FEE8-486E-AD17-DF0E392A103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59">
              <a:extLst>
                <a:ext uri="{FF2B5EF4-FFF2-40B4-BE49-F238E27FC236}">
                  <a16:creationId xmlns:a16="http://schemas.microsoft.com/office/drawing/2014/main" id="{A5DABCAF-AB9F-4E65-B7FC-07CA3B1944D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4" name="Oval 160">
              <a:extLst>
                <a:ext uri="{FF2B5EF4-FFF2-40B4-BE49-F238E27FC236}">
                  <a16:creationId xmlns:a16="http://schemas.microsoft.com/office/drawing/2014/main" id="{64E1F79D-FD3C-4626-8FEC-ECF4A0E0898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61">
              <a:extLst>
                <a:ext uri="{FF2B5EF4-FFF2-40B4-BE49-F238E27FC236}">
                  <a16:creationId xmlns:a16="http://schemas.microsoft.com/office/drawing/2014/main" id="{DDB244C1-8866-4308-AE69-71813663B63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2">
              <a:extLst>
                <a:ext uri="{FF2B5EF4-FFF2-40B4-BE49-F238E27FC236}">
                  <a16:creationId xmlns:a16="http://schemas.microsoft.com/office/drawing/2014/main" id="{7BA1EE2B-FD7C-47D2-A401-DE94A4024BB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3">
              <a:extLst>
                <a:ext uri="{FF2B5EF4-FFF2-40B4-BE49-F238E27FC236}">
                  <a16:creationId xmlns:a16="http://schemas.microsoft.com/office/drawing/2014/main" id="{43A78C0D-87EA-4F93-9277-6C2E330162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4">
              <a:extLst>
                <a:ext uri="{FF2B5EF4-FFF2-40B4-BE49-F238E27FC236}">
                  <a16:creationId xmlns:a16="http://schemas.microsoft.com/office/drawing/2014/main" id="{B05574FD-C1C9-44EB-8D34-450D0D3A655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5">
              <a:extLst>
                <a:ext uri="{FF2B5EF4-FFF2-40B4-BE49-F238E27FC236}">
                  <a16:creationId xmlns:a16="http://schemas.microsoft.com/office/drawing/2014/main" id="{50F6F21A-B36F-49A7-842F-99375E6ADD8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6">
              <a:extLst>
                <a:ext uri="{FF2B5EF4-FFF2-40B4-BE49-F238E27FC236}">
                  <a16:creationId xmlns:a16="http://schemas.microsoft.com/office/drawing/2014/main" id="{84B01AF9-9DEC-4AF5-AA2C-30FC3614D29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7">
              <a:extLst>
                <a:ext uri="{FF2B5EF4-FFF2-40B4-BE49-F238E27FC236}">
                  <a16:creationId xmlns:a16="http://schemas.microsoft.com/office/drawing/2014/main" id="{DEF0AC7F-A3DF-45BA-A117-323415255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8">
              <a:extLst>
                <a:ext uri="{FF2B5EF4-FFF2-40B4-BE49-F238E27FC236}">
                  <a16:creationId xmlns:a16="http://schemas.microsoft.com/office/drawing/2014/main" id="{0FEC18D4-C00D-4499-9AC5-73391F37071C}"/>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9">
              <a:extLst>
                <a:ext uri="{FF2B5EF4-FFF2-40B4-BE49-F238E27FC236}">
                  <a16:creationId xmlns:a16="http://schemas.microsoft.com/office/drawing/2014/main" id="{E49BC987-9F92-4FF5-BF32-7D0146A9AF72}"/>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70">
              <a:extLst>
                <a:ext uri="{FF2B5EF4-FFF2-40B4-BE49-F238E27FC236}">
                  <a16:creationId xmlns:a16="http://schemas.microsoft.com/office/drawing/2014/main" id="{8C94C140-C1D8-4199-ABFB-A20D2C493DC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71">
              <a:extLst>
                <a:ext uri="{FF2B5EF4-FFF2-40B4-BE49-F238E27FC236}">
                  <a16:creationId xmlns:a16="http://schemas.microsoft.com/office/drawing/2014/main" id="{52FCCBCB-E6D2-43C9-87BC-FFF6ADB61C0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2">
              <a:extLst>
                <a:ext uri="{FF2B5EF4-FFF2-40B4-BE49-F238E27FC236}">
                  <a16:creationId xmlns:a16="http://schemas.microsoft.com/office/drawing/2014/main" id="{7AB7B622-2EF5-49C2-B9A1-4F9995101A2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3">
              <a:extLst>
                <a:ext uri="{FF2B5EF4-FFF2-40B4-BE49-F238E27FC236}">
                  <a16:creationId xmlns:a16="http://schemas.microsoft.com/office/drawing/2014/main" id="{B6FD90CA-DE4A-445C-8B00-68763DF6C79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4">
              <a:extLst>
                <a:ext uri="{FF2B5EF4-FFF2-40B4-BE49-F238E27FC236}">
                  <a16:creationId xmlns:a16="http://schemas.microsoft.com/office/drawing/2014/main" id="{C38FC420-89F9-4DCE-97C8-F68256AB42C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5">
              <a:extLst>
                <a:ext uri="{FF2B5EF4-FFF2-40B4-BE49-F238E27FC236}">
                  <a16:creationId xmlns:a16="http://schemas.microsoft.com/office/drawing/2014/main" id="{19D3371A-1229-4581-9E72-B2A7746EB740}"/>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3" name="Group 176">
            <a:extLst>
              <a:ext uri="{FF2B5EF4-FFF2-40B4-BE49-F238E27FC236}">
                <a16:creationId xmlns:a16="http://schemas.microsoft.com/office/drawing/2014/main" id="{1F1A28D2-8C33-4329-BC7F-D7A6D04511B2}"/>
              </a:ext>
            </a:extLst>
          </p:cNvPr>
          <p:cNvGrpSpPr>
            <a:grpSpLocks/>
          </p:cNvGrpSpPr>
          <p:nvPr/>
        </p:nvGrpSpPr>
        <p:grpSpPr bwMode="auto">
          <a:xfrm>
            <a:off x="6249988" y="5519738"/>
            <a:ext cx="1295400" cy="304800"/>
            <a:chOff x="2352" y="3360"/>
            <a:chExt cx="816" cy="240"/>
          </a:xfrm>
        </p:grpSpPr>
        <p:sp>
          <p:nvSpPr>
            <p:cNvPr id="59494" name="Oval 177">
              <a:extLst>
                <a:ext uri="{FF2B5EF4-FFF2-40B4-BE49-F238E27FC236}">
                  <a16:creationId xmlns:a16="http://schemas.microsoft.com/office/drawing/2014/main" id="{93EEB9D4-8877-41CC-AA1A-42F87437B0F1}"/>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178">
              <a:extLst>
                <a:ext uri="{FF2B5EF4-FFF2-40B4-BE49-F238E27FC236}">
                  <a16:creationId xmlns:a16="http://schemas.microsoft.com/office/drawing/2014/main" id="{478F4A62-5DEF-4527-BE36-E6299944FEC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6" name="Oval 179">
              <a:extLst>
                <a:ext uri="{FF2B5EF4-FFF2-40B4-BE49-F238E27FC236}">
                  <a16:creationId xmlns:a16="http://schemas.microsoft.com/office/drawing/2014/main" id="{649ACA70-4679-4333-855C-BFCB1988C8E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80">
              <a:extLst>
                <a:ext uri="{FF2B5EF4-FFF2-40B4-BE49-F238E27FC236}">
                  <a16:creationId xmlns:a16="http://schemas.microsoft.com/office/drawing/2014/main" id="{554CDA7D-8BA6-4084-9088-9A62B53B106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81">
              <a:extLst>
                <a:ext uri="{FF2B5EF4-FFF2-40B4-BE49-F238E27FC236}">
                  <a16:creationId xmlns:a16="http://schemas.microsoft.com/office/drawing/2014/main" id="{3E42F29B-97F1-4DB1-9682-51C1C0A1347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2">
              <a:extLst>
                <a:ext uri="{FF2B5EF4-FFF2-40B4-BE49-F238E27FC236}">
                  <a16:creationId xmlns:a16="http://schemas.microsoft.com/office/drawing/2014/main" id="{9DF9D3C9-FCE2-4906-8384-030416C9B3D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3">
              <a:extLst>
                <a:ext uri="{FF2B5EF4-FFF2-40B4-BE49-F238E27FC236}">
                  <a16:creationId xmlns:a16="http://schemas.microsoft.com/office/drawing/2014/main" id="{7BBB3055-5E7C-47D1-8564-3AEDEB0DE87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4">
              <a:extLst>
                <a:ext uri="{FF2B5EF4-FFF2-40B4-BE49-F238E27FC236}">
                  <a16:creationId xmlns:a16="http://schemas.microsoft.com/office/drawing/2014/main" id="{A0CABC7A-8E67-4AD2-A214-CC184386643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5">
              <a:extLst>
                <a:ext uri="{FF2B5EF4-FFF2-40B4-BE49-F238E27FC236}">
                  <a16:creationId xmlns:a16="http://schemas.microsoft.com/office/drawing/2014/main" id="{BD5FDBDE-237E-49D1-82D8-5B51A0DDB4F9}"/>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6">
              <a:extLst>
                <a:ext uri="{FF2B5EF4-FFF2-40B4-BE49-F238E27FC236}">
                  <a16:creationId xmlns:a16="http://schemas.microsoft.com/office/drawing/2014/main" id="{FFC30D7A-0414-439F-A172-4B2CEBF6631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7">
              <a:extLst>
                <a:ext uri="{FF2B5EF4-FFF2-40B4-BE49-F238E27FC236}">
                  <a16:creationId xmlns:a16="http://schemas.microsoft.com/office/drawing/2014/main" id="{98750582-904A-4090-8770-687CD314035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8">
              <a:extLst>
                <a:ext uri="{FF2B5EF4-FFF2-40B4-BE49-F238E27FC236}">
                  <a16:creationId xmlns:a16="http://schemas.microsoft.com/office/drawing/2014/main" id="{3D802AB3-4B9B-445B-BE1C-F742A9E0ADC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9">
              <a:extLst>
                <a:ext uri="{FF2B5EF4-FFF2-40B4-BE49-F238E27FC236}">
                  <a16:creationId xmlns:a16="http://schemas.microsoft.com/office/drawing/2014/main" id="{32C14DE9-022F-4C0A-9B42-4F65D991E52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90">
              <a:extLst>
                <a:ext uri="{FF2B5EF4-FFF2-40B4-BE49-F238E27FC236}">
                  <a16:creationId xmlns:a16="http://schemas.microsoft.com/office/drawing/2014/main" id="{2352B07F-FF03-44D7-860D-45420CA1D14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91">
              <a:extLst>
                <a:ext uri="{FF2B5EF4-FFF2-40B4-BE49-F238E27FC236}">
                  <a16:creationId xmlns:a16="http://schemas.microsoft.com/office/drawing/2014/main" id="{84A82308-1E63-40D3-AAC1-91DE69EB413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2">
              <a:extLst>
                <a:ext uri="{FF2B5EF4-FFF2-40B4-BE49-F238E27FC236}">
                  <a16:creationId xmlns:a16="http://schemas.microsoft.com/office/drawing/2014/main" id="{4BC5C164-C944-4A1A-8722-A8A164CC3E5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3">
              <a:extLst>
                <a:ext uri="{FF2B5EF4-FFF2-40B4-BE49-F238E27FC236}">
                  <a16:creationId xmlns:a16="http://schemas.microsoft.com/office/drawing/2014/main" id="{0D780456-08B0-47B0-9780-BC0CE27B67A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4">
              <a:extLst>
                <a:ext uri="{FF2B5EF4-FFF2-40B4-BE49-F238E27FC236}">
                  <a16:creationId xmlns:a16="http://schemas.microsoft.com/office/drawing/2014/main" id="{169362FE-C8DF-4019-94D8-20B5F1226D55}"/>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4" name="Text Box 195">
            <a:extLst>
              <a:ext uri="{FF2B5EF4-FFF2-40B4-BE49-F238E27FC236}">
                <a16:creationId xmlns:a16="http://schemas.microsoft.com/office/drawing/2014/main" id="{D8B2B7F5-68F5-4045-BFA7-9EB62E9807D5}"/>
              </a:ext>
            </a:extLst>
          </p:cNvPr>
          <p:cNvSpPr txBox="1">
            <a:spLocks noChangeArrowheads="1"/>
          </p:cNvSpPr>
          <p:nvPr/>
        </p:nvSpPr>
        <p:spPr bwMode="auto">
          <a:xfrm>
            <a:off x="9931236" y="4198063"/>
            <a:ext cx="1371600" cy="16160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thin  (about 1.5 cm) </a:t>
            </a:r>
            <a:r>
              <a:rPr lang="en-GB" altLang="cs-CZ" sz="2000" dirty="0" err="1"/>
              <a:t>NaI</a:t>
            </a:r>
            <a:r>
              <a:rPr lang="en-GB" altLang="cs-CZ" sz="2000" dirty="0"/>
              <a:t> phosphor crystal</a:t>
            </a:r>
            <a:endParaRPr lang="en-GB" altLang="cs-CZ" sz="2400" dirty="0"/>
          </a:p>
        </p:txBody>
      </p:sp>
      <p:sp>
        <p:nvSpPr>
          <p:cNvPr id="59405" name="Text Box 196">
            <a:extLst>
              <a:ext uri="{FF2B5EF4-FFF2-40B4-BE49-F238E27FC236}">
                <a16:creationId xmlns:a16="http://schemas.microsoft.com/office/drawing/2014/main" id="{F4BDFCA4-431E-43DA-B682-09FFC2C607D2}"/>
              </a:ext>
            </a:extLst>
          </p:cNvPr>
          <p:cNvSpPr txBox="1">
            <a:spLocks noChangeArrowheads="1"/>
          </p:cNvSpPr>
          <p:nvPr/>
        </p:nvSpPr>
        <p:spPr bwMode="auto">
          <a:xfrm>
            <a:off x="1334814" y="3081338"/>
            <a:ext cx="2629174" cy="111569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1900" dirty="0"/>
              <a:t>photomultiplier tubes</a:t>
            </a:r>
            <a:endParaRPr lang="cs-CZ" altLang="cs-CZ" sz="1900" dirty="0"/>
          </a:p>
          <a:p>
            <a:pPr>
              <a:spcBef>
                <a:spcPct val="50000"/>
              </a:spcBef>
              <a:buFontTx/>
              <a:buNone/>
            </a:pPr>
            <a:r>
              <a:rPr lang="en-GB" altLang="cs-CZ" sz="1900" dirty="0"/>
              <a:t>(now being replaced by a flat digital sensor)</a:t>
            </a:r>
          </a:p>
        </p:txBody>
      </p:sp>
      <p:sp>
        <p:nvSpPr>
          <p:cNvPr id="59406" name="Text Box 197">
            <a:extLst>
              <a:ext uri="{FF2B5EF4-FFF2-40B4-BE49-F238E27FC236}">
                <a16:creationId xmlns:a16="http://schemas.microsoft.com/office/drawing/2014/main" id="{F9C071CB-8D68-4864-B380-694250C62B7C}"/>
              </a:ext>
            </a:extLst>
          </p:cNvPr>
          <p:cNvSpPr txBox="1">
            <a:spLocks noChangeArrowheads="1"/>
          </p:cNvSpPr>
          <p:nvPr/>
        </p:nvSpPr>
        <p:spPr bwMode="auto">
          <a:xfrm>
            <a:off x="1379648" y="4930722"/>
            <a:ext cx="1600200" cy="1616075"/>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000" dirty="0"/>
              <a:t>parallel hole Pb collimator </a:t>
            </a:r>
            <a:r>
              <a:rPr lang="cs-CZ" altLang="cs-CZ" sz="2000" dirty="0"/>
              <a:t>                           </a:t>
            </a:r>
            <a:r>
              <a:rPr lang="en-GB" altLang="cs-CZ" sz="2000" dirty="0"/>
              <a:t>for localisation</a:t>
            </a:r>
            <a:endParaRPr lang="en-GB" altLang="cs-CZ" sz="2400" dirty="0"/>
          </a:p>
        </p:txBody>
      </p:sp>
      <p:sp>
        <p:nvSpPr>
          <p:cNvPr id="59407" name="Line 198">
            <a:extLst>
              <a:ext uri="{FF2B5EF4-FFF2-40B4-BE49-F238E27FC236}">
                <a16:creationId xmlns:a16="http://schemas.microsoft.com/office/drawing/2014/main" id="{513C5D79-326E-4C68-9415-8A4137568C04}"/>
              </a:ext>
            </a:extLst>
          </p:cNvPr>
          <p:cNvSpPr>
            <a:spLocks noChangeShapeType="1"/>
          </p:cNvSpPr>
          <p:nvPr/>
        </p:nvSpPr>
        <p:spPr bwMode="auto">
          <a:xfrm>
            <a:off x="3049588" y="3538538"/>
            <a:ext cx="1219200" cy="4572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199">
            <a:extLst>
              <a:ext uri="{FF2B5EF4-FFF2-40B4-BE49-F238E27FC236}">
                <a16:creationId xmlns:a16="http://schemas.microsoft.com/office/drawing/2014/main" id="{04BC7323-C3F5-4BFA-B5DE-38F874819DF5}"/>
              </a:ext>
            </a:extLst>
          </p:cNvPr>
          <p:cNvSpPr>
            <a:spLocks noChangeShapeType="1"/>
          </p:cNvSpPr>
          <p:nvPr/>
        </p:nvSpPr>
        <p:spPr bwMode="auto">
          <a:xfrm flipV="1">
            <a:off x="2932386" y="4986337"/>
            <a:ext cx="1107802" cy="16373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Line 200">
            <a:extLst>
              <a:ext uri="{FF2B5EF4-FFF2-40B4-BE49-F238E27FC236}">
                <a16:creationId xmlns:a16="http://schemas.microsoft.com/office/drawing/2014/main" id="{7F0AD0DC-5A8F-4B18-A432-78B3EAE0B3A1}"/>
              </a:ext>
            </a:extLst>
          </p:cNvPr>
          <p:cNvSpPr>
            <a:spLocks noChangeShapeType="1"/>
          </p:cNvSpPr>
          <p:nvPr/>
        </p:nvSpPr>
        <p:spPr bwMode="auto">
          <a:xfrm flipH="1" flipV="1">
            <a:off x="8840788" y="4681538"/>
            <a:ext cx="1049446" cy="165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10" name="Rectangle 201">
            <a:extLst>
              <a:ext uri="{FF2B5EF4-FFF2-40B4-BE49-F238E27FC236}">
                <a16:creationId xmlns:a16="http://schemas.microsoft.com/office/drawing/2014/main" id="{9C751AFA-FCE6-4E47-BF7E-14A32321C3A5}"/>
              </a:ext>
            </a:extLst>
          </p:cNvPr>
          <p:cNvSpPr>
            <a:spLocks noChangeArrowheads="1"/>
          </p:cNvSpPr>
          <p:nvPr/>
        </p:nvSpPr>
        <p:spPr bwMode="auto">
          <a:xfrm>
            <a:off x="7850188" y="1557338"/>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1" name="Group 202">
            <a:extLst>
              <a:ext uri="{FF2B5EF4-FFF2-40B4-BE49-F238E27FC236}">
                <a16:creationId xmlns:a16="http://schemas.microsoft.com/office/drawing/2014/main" id="{3C4AF8D3-CD68-4A80-BA05-CD51111F7ABA}"/>
              </a:ext>
            </a:extLst>
          </p:cNvPr>
          <p:cNvGrpSpPr>
            <a:grpSpLocks/>
          </p:cNvGrpSpPr>
          <p:nvPr/>
        </p:nvGrpSpPr>
        <p:grpSpPr bwMode="auto">
          <a:xfrm>
            <a:off x="8154988" y="1938338"/>
            <a:ext cx="1600200" cy="609600"/>
            <a:chOff x="1680" y="3216"/>
            <a:chExt cx="2217" cy="770"/>
          </a:xfrm>
        </p:grpSpPr>
        <p:sp>
          <p:nvSpPr>
            <p:cNvPr id="59416" name="Freeform 203">
              <a:extLst>
                <a:ext uri="{FF2B5EF4-FFF2-40B4-BE49-F238E27FC236}">
                  <a16:creationId xmlns:a16="http://schemas.microsoft.com/office/drawing/2014/main" id="{6C16659C-6A93-4E5E-92BD-5E1985969D94}"/>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7" name="Group 204">
              <a:extLst>
                <a:ext uri="{FF2B5EF4-FFF2-40B4-BE49-F238E27FC236}">
                  <a16:creationId xmlns:a16="http://schemas.microsoft.com/office/drawing/2014/main" id="{A85F5E8D-F611-40C9-BE94-C07157CED817}"/>
                </a:ext>
              </a:extLst>
            </p:cNvPr>
            <p:cNvGrpSpPr>
              <a:grpSpLocks/>
            </p:cNvGrpSpPr>
            <p:nvPr/>
          </p:nvGrpSpPr>
          <p:grpSpPr bwMode="auto">
            <a:xfrm>
              <a:off x="1920" y="3264"/>
              <a:ext cx="1584" cy="288"/>
              <a:chOff x="1920" y="3264"/>
              <a:chExt cx="1584" cy="288"/>
            </a:xfrm>
          </p:grpSpPr>
          <p:grpSp>
            <p:nvGrpSpPr>
              <p:cNvPr id="59418" name="Group 205">
                <a:extLst>
                  <a:ext uri="{FF2B5EF4-FFF2-40B4-BE49-F238E27FC236}">
                    <a16:creationId xmlns:a16="http://schemas.microsoft.com/office/drawing/2014/main" id="{4F0A5A62-CB7B-42C4-A06F-39766460E661}"/>
                  </a:ext>
                </a:extLst>
              </p:cNvPr>
              <p:cNvGrpSpPr>
                <a:grpSpLocks/>
              </p:cNvGrpSpPr>
              <p:nvPr/>
            </p:nvGrpSpPr>
            <p:grpSpPr bwMode="auto">
              <a:xfrm>
                <a:off x="2496" y="3264"/>
                <a:ext cx="816" cy="240"/>
                <a:chOff x="2352" y="3360"/>
                <a:chExt cx="816" cy="240"/>
              </a:xfrm>
            </p:grpSpPr>
            <p:sp>
              <p:nvSpPr>
                <p:cNvPr id="59476" name="Oval 206">
                  <a:extLst>
                    <a:ext uri="{FF2B5EF4-FFF2-40B4-BE49-F238E27FC236}">
                      <a16:creationId xmlns:a16="http://schemas.microsoft.com/office/drawing/2014/main" id="{13009127-5445-4B00-BC04-D2CC7987C19C}"/>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07">
                  <a:extLst>
                    <a:ext uri="{FF2B5EF4-FFF2-40B4-BE49-F238E27FC236}">
                      <a16:creationId xmlns:a16="http://schemas.microsoft.com/office/drawing/2014/main" id="{C71631B6-A860-4580-9B49-48FA50B41C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8" name="Oval 208">
                  <a:extLst>
                    <a:ext uri="{FF2B5EF4-FFF2-40B4-BE49-F238E27FC236}">
                      <a16:creationId xmlns:a16="http://schemas.microsoft.com/office/drawing/2014/main" id="{C282A445-6AEE-44BB-8219-51886EF8D18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9">
                  <a:extLst>
                    <a:ext uri="{FF2B5EF4-FFF2-40B4-BE49-F238E27FC236}">
                      <a16:creationId xmlns:a16="http://schemas.microsoft.com/office/drawing/2014/main" id="{F675A55A-6892-412D-9048-24768519616F}"/>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10">
                  <a:extLst>
                    <a:ext uri="{FF2B5EF4-FFF2-40B4-BE49-F238E27FC236}">
                      <a16:creationId xmlns:a16="http://schemas.microsoft.com/office/drawing/2014/main" id="{4DA2BAA9-C8BE-4F5F-9EBF-E6E05AE9ABE3}"/>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11">
                  <a:extLst>
                    <a:ext uri="{FF2B5EF4-FFF2-40B4-BE49-F238E27FC236}">
                      <a16:creationId xmlns:a16="http://schemas.microsoft.com/office/drawing/2014/main" id="{8632A73C-E1DD-48EF-8DA2-9900EB833D5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2">
                  <a:extLst>
                    <a:ext uri="{FF2B5EF4-FFF2-40B4-BE49-F238E27FC236}">
                      <a16:creationId xmlns:a16="http://schemas.microsoft.com/office/drawing/2014/main" id="{037F07D3-A663-44ED-AF05-BF65A98C73CE}"/>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3">
                  <a:extLst>
                    <a:ext uri="{FF2B5EF4-FFF2-40B4-BE49-F238E27FC236}">
                      <a16:creationId xmlns:a16="http://schemas.microsoft.com/office/drawing/2014/main" id="{3DB2889D-EDFB-421B-9C00-8A6414501EA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4">
                  <a:extLst>
                    <a:ext uri="{FF2B5EF4-FFF2-40B4-BE49-F238E27FC236}">
                      <a16:creationId xmlns:a16="http://schemas.microsoft.com/office/drawing/2014/main" id="{20FF603E-01F5-49D2-BEDD-6A3F4863365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5">
                  <a:extLst>
                    <a:ext uri="{FF2B5EF4-FFF2-40B4-BE49-F238E27FC236}">
                      <a16:creationId xmlns:a16="http://schemas.microsoft.com/office/drawing/2014/main" id="{A74FDDD7-69D7-44C5-800D-CFCB1E51A1C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6">
                  <a:extLst>
                    <a:ext uri="{FF2B5EF4-FFF2-40B4-BE49-F238E27FC236}">
                      <a16:creationId xmlns:a16="http://schemas.microsoft.com/office/drawing/2014/main" id="{973D22C0-C186-4D8A-9BE8-E6C368C86068}"/>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7">
                  <a:extLst>
                    <a:ext uri="{FF2B5EF4-FFF2-40B4-BE49-F238E27FC236}">
                      <a16:creationId xmlns:a16="http://schemas.microsoft.com/office/drawing/2014/main" id="{54064855-D043-4D5B-8497-EF9E1FBB707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8">
                  <a:extLst>
                    <a:ext uri="{FF2B5EF4-FFF2-40B4-BE49-F238E27FC236}">
                      <a16:creationId xmlns:a16="http://schemas.microsoft.com/office/drawing/2014/main" id="{9875A4B4-9A66-4EDA-BA8C-7C462ADC1006}"/>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9">
                  <a:extLst>
                    <a:ext uri="{FF2B5EF4-FFF2-40B4-BE49-F238E27FC236}">
                      <a16:creationId xmlns:a16="http://schemas.microsoft.com/office/drawing/2014/main" id="{C5844193-E1A5-4711-8ACC-30AEA46E404C}"/>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20">
                  <a:extLst>
                    <a:ext uri="{FF2B5EF4-FFF2-40B4-BE49-F238E27FC236}">
                      <a16:creationId xmlns:a16="http://schemas.microsoft.com/office/drawing/2014/main" id="{F0C7EC5C-DDA4-42E5-9AEF-0763CBD0049D}"/>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21">
                  <a:extLst>
                    <a:ext uri="{FF2B5EF4-FFF2-40B4-BE49-F238E27FC236}">
                      <a16:creationId xmlns:a16="http://schemas.microsoft.com/office/drawing/2014/main" id="{CEDE22DE-632E-4DD5-B064-429B713EF79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2">
                  <a:extLst>
                    <a:ext uri="{FF2B5EF4-FFF2-40B4-BE49-F238E27FC236}">
                      <a16:creationId xmlns:a16="http://schemas.microsoft.com/office/drawing/2014/main" id="{69630489-B223-45C3-A819-F7A94A64E0E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3">
                  <a:extLst>
                    <a:ext uri="{FF2B5EF4-FFF2-40B4-BE49-F238E27FC236}">
                      <a16:creationId xmlns:a16="http://schemas.microsoft.com/office/drawing/2014/main" id="{9BE4BF72-3122-421B-99BE-C6B9A76BD482}"/>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19" name="Group 224">
                <a:extLst>
                  <a:ext uri="{FF2B5EF4-FFF2-40B4-BE49-F238E27FC236}">
                    <a16:creationId xmlns:a16="http://schemas.microsoft.com/office/drawing/2014/main" id="{31C06316-16D7-4AB7-9F2F-2645DE5B31BE}"/>
                  </a:ext>
                </a:extLst>
              </p:cNvPr>
              <p:cNvGrpSpPr>
                <a:grpSpLocks/>
              </p:cNvGrpSpPr>
              <p:nvPr/>
            </p:nvGrpSpPr>
            <p:grpSpPr bwMode="auto">
              <a:xfrm>
                <a:off x="1920" y="3312"/>
                <a:ext cx="816" cy="240"/>
                <a:chOff x="2352" y="3360"/>
                <a:chExt cx="816" cy="240"/>
              </a:xfrm>
            </p:grpSpPr>
            <p:sp>
              <p:nvSpPr>
                <p:cNvPr id="59458" name="Oval 225">
                  <a:extLst>
                    <a:ext uri="{FF2B5EF4-FFF2-40B4-BE49-F238E27FC236}">
                      <a16:creationId xmlns:a16="http://schemas.microsoft.com/office/drawing/2014/main" id="{EEDDFF20-EFE7-43CA-94A6-A139AE23F9CE}"/>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26">
                  <a:extLst>
                    <a:ext uri="{FF2B5EF4-FFF2-40B4-BE49-F238E27FC236}">
                      <a16:creationId xmlns:a16="http://schemas.microsoft.com/office/drawing/2014/main" id="{E94F26D0-1D36-4AA9-A627-649B76594BD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0" name="Oval 227">
                  <a:extLst>
                    <a:ext uri="{FF2B5EF4-FFF2-40B4-BE49-F238E27FC236}">
                      <a16:creationId xmlns:a16="http://schemas.microsoft.com/office/drawing/2014/main" id="{54759020-0EDF-4E64-A491-711A5AB714F4}"/>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8">
                  <a:extLst>
                    <a:ext uri="{FF2B5EF4-FFF2-40B4-BE49-F238E27FC236}">
                      <a16:creationId xmlns:a16="http://schemas.microsoft.com/office/drawing/2014/main" id="{878F67AA-0703-499C-B061-4E7889A344C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9">
                  <a:extLst>
                    <a:ext uri="{FF2B5EF4-FFF2-40B4-BE49-F238E27FC236}">
                      <a16:creationId xmlns:a16="http://schemas.microsoft.com/office/drawing/2014/main" id="{ED7A62E1-F3CB-4B35-8912-16B77E061E24}"/>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30">
                  <a:extLst>
                    <a:ext uri="{FF2B5EF4-FFF2-40B4-BE49-F238E27FC236}">
                      <a16:creationId xmlns:a16="http://schemas.microsoft.com/office/drawing/2014/main" id="{5F954EF2-05F7-4CC0-8BBE-362E3991A44E}"/>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31">
                  <a:extLst>
                    <a:ext uri="{FF2B5EF4-FFF2-40B4-BE49-F238E27FC236}">
                      <a16:creationId xmlns:a16="http://schemas.microsoft.com/office/drawing/2014/main" id="{A9A123F5-3FC2-4D05-A760-A14415B0B9E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2">
                  <a:extLst>
                    <a:ext uri="{FF2B5EF4-FFF2-40B4-BE49-F238E27FC236}">
                      <a16:creationId xmlns:a16="http://schemas.microsoft.com/office/drawing/2014/main" id="{851C39DA-31EB-4155-A92A-4D408015E40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3">
                  <a:extLst>
                    <a:ext uri="{FF2B5EF4-FFF2-40B4-BE49-F238E27FC236}">
                      <a16:creationId xmlns:a16="http://schemas.microsoft.com/office/drawing/2014/main" id="{43E89E34-DD46-47C1-91D5-0A532A912D0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4">
                  <a:extLst>
                    <a:ext uri="{FF2B5EF4-FFF2-40B4-BE49-F238E27FC236}">
                      <a16:creationId xmlns:a16="http://schemas.microsoft.com/office/drawing/2014/main" id="{881DD6B2-9D58-4D4F-BAC8-0FA4CA124DB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5">
                  <a:extLst>
                    <a:ext uri="{FF2B5EF4-FFF2-40B4-BE49-F238E27FC236}">
                      <a16:creationId xmlns:a16="http://schemas.microsoft.com/office/drawing/2014/main" id="{6CBE6FC2-7EA8-46D0-B902-6E58726EBAFA}"/>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6">
                  <a:extLst>
                    <a:ext uri="{FF2B5EF4-FFF2-40B4-BE49-F238E27FC236}">
                      <a16:creationId xmlns:a16="http://schemas.microsoft.com/office/drawing/2014/main" id="{F5C9D654-1CC7-43B8-B410-5FE9DB1E69DF}"/>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7">
                  <a:extLst>
                    <a:ext uri="{FF2B5EF4-FFF2-40B4-BE49-F238E27FC236}">
                      <a16:creationId xmlns:a16="http://schemas.microsoft.com/office/drawing/2014/main" id="{C658DE47-EF6D-4798-9688-8835270F9D8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8">
                  <a:extLst>
                    <a:ext uri="{FF2B5EF4-FFF2-40B4-BE49-F238E27FC236}">
                      <a16:creationId xmlns:a16="http://schemas.microsoft.com/office/drawing/2014/main" id="{4834F20F-E67D-4E98-9096-7E9FEE3BC51B}"/>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9">
                  <a:extLst>
                    <a:ext uri="{FF2B5EF4-FFF2-40B4-BE49-F238E27FC236}">
                      <a16:creationId xmlns:a16="http://schemas.microsoft.com/office/drawing/2014/main" id="{45D9203F-2D9B-45DE-8271-B649370E919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40">
                  <a:extLst>
                    <a:ext uri="{FF2B5EF4-FFF2-40B4-BE49-F238E27FC236}">
                      <a16:creationId xmlns:a16="http://schemas.microsoft.com/office/drawing/2014/main" id="{53E01951-B78C-496C-A935-7CA1D9F9536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41">
                  <a:extLst>
                    <a:ext uri="{FF2B5EF4-FFF2-40B4-BE49-F238E27FC236}">
                      <a16:creationId xmlns:a16="http://schemas.microsoft.com/office/drawing/2014/main" id="{17E1A714-4A83-4B25-84A6-8D41B7C4C45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2">
                  <a:extLst>
                    <a:ext uri="{FF2B5EF4-FFF2-40B4-BE49-F238E27FC236}">
                      <a16:creationId xmlns:a16="http://schemas.microsoft.com/office/drawing/2014/main" id="{586BC0F2-9B5B-448D-9EA5-271307A105C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0" name="Group 243">
                <a:extLst>
                  <a:ext uri="{FF2B5EF4-FFF2-40B4-BE49-F238E27FC236}">
                    <a16:creationId xmlns:a16="http://schemas.microsoft.com/office/drawing/2014/main" id="{B20239AC-63E7-4CBC-8EA6-E18226E9FFD7}"/>
                  </a:ext>
                </a:extLst>
              </p:cNvPr>
              <p:cNvGrpSpPr>
                <a:grpSpLocks/>
              </p:cNvGrpSpPr>
              <p:nvPr/>
            </p:nvGrpSpPr>
            <p:grpSpPr bwMode="auto">
              <a:xfrm>
                <a:off x="2592" y="3360"/>
                <a:ext cx="816" cy="192"/>
                <a:chOff x="2352" y="3360"/>
                <a:chExt cx="816" cy="240"/>
              </a:xfrm>
            </p:grpSpPr>
            <p:sp>
              <p:nvSpPr>
                <p:cNvPr id="59440" name="Oval 244">
                  <a:extLst>
                    <a:ext uri="{FF2B5EF4-FFF2-40B4-BE49-F238E27FC236}">
                      <a16:creationId xmlns:a16="http://schemas.microsoft.com/office/drawing/2014/main" id="{10EBAB5A-0B17-419F-A30F-2497C160175F}"/>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45">
                  <a:extLst>
                    <a:ext uri="{FF2B5EF4-FFF2-40B4-BE49-F238E27FC236}">
                      <a16:creationId xmlns:a16="http://schemas.microsoft.com/office/drawing/2014/main" id="{402EE03C-AB9A-431F-B5A5-8B6F16FB617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2" name="Oval 246">
                  <a:extLst>
                    <a:ext uri="{FF2B5EF4-FFF2-40B4-BE49-F238E27FC236}">
                      <a16:creationId xmlns:a16="http://schemas.microsoft.com/office/drawing/2014/main" id="{D7F023C8-B271-4F54-8DDA-84416F4614D3}"/>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7">
                  <a:extLst>
                    <a:ext uri="{FF2B5EF4-FFF2-40B4-BE49-F238E27FC236}">
                      <a16:creationId xmlns:a16="http://schemas.microsoft.com/office/drawing/2014/main" id="{6639F1D0-5F08-4FA1-B03F-49E85DF4697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8">
                  <a:extLst>
                    <a:ext uri="{FF2B5EF4-FFF2-40B4-BE49-F238E27FC236}">
                      <a16:creationId xmlns:a16="http://schemas.microsoft.com/office/drawing/2014/main" id="{249A1B51-C03E-467E-B834-1DCAD7F69CA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9">
                  <a:extLst>
                    <a:ext uri="{FF2B5EF4-FFF2-40B4-BE49-F238E27FC236}">
                      <a16:creationId xmlns:a16="http://schemas.microsoft.com/office/drawing/2014/main" id="{EEA6210D-5A5C-4B05-AABA-B552C3F9EE7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50">
                  <a:extLst>
                    <a:ext uri="{FF2B5EF4-FFF2-40B4-BE49-F238E27FC236}">
                      <a16:creationId xmlns:a16="http://schemas.microsoft.com/office/drawing/2014/main" id="{7C94ACAE-0998-41CB-BF8B-2BED893A3E9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51">
                  <a:extLst>
                    <a:ext uri="{FF2B5EF4-FFF2-40B4-BE49-F238E27FC236}">
                      <a16:creationId xmlns:a16="http://schemas.microsoft.com/office/drawing/2014/main" id="{8F5DD143-4D62-40A3-84B6-59F60AE3865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2">
                  <a:extLst>
                    <a:ext uri="{FF2B5EF4-FFF2-40B4-BE49-F238E27FC236}">
                      <a16:creationId xmlns:a16="http://schemas.microsoft.com/office/drawing/2014/main" id="{E6CFF60A-F7EE-45E8-B8E7-3E76A50BC21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3">
                  <a:extLst>
                    <a:ext uri="{FF2B5EF4-FFF2-40B4-BE49-F238E27FC236}">
                      <a16:creationId xmlns:a16="http://schemas.microsoft.com/office/drawing/2014/main" id="{3787D684-F394-4552-82C0-2FC78F77478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4">
                  <a:extLst>
                    <a:ext uri="{FF2B5EF4-FFF2-40B4-BE49-F238E27FC236}">
                      <a16:creationId xmlns:a16="http://schemas.microsoft.com/office/drawing/2014/main" id="{DA137555-13FB-46B6-A99D-1CC02806C82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5">
                  <a:extLst>
                    <a:ext uri="{FF2B5EF4-FFF2-40B4-BE49-F238E27FC236}">
                      <a16:creationId xmlns:a16="http://schemas.microsoft.com/office/drawing/2014/main" id="{A640E22F-D155-49AB-945F-F3775ACEE32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6">
                  <a:extLst>
                    <a:ext uri="{FF2B5EF4-FFF2-40B4-BE49-F238E27FC236}">
                      <a16:creationId xmlns:a16="http://schemas.microsoft.com/office/drawing/2014/main" id="{647D91D3-5AA9-4213-A6E2-A1532E4F0A0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7">
                  <a:extLst>
                    <a:ext uri="{FF2B5EF4-FFF2-40B4-BE49-F238E27FC236}">
                      <a16:creationId xmlns:a16="http://schemas.microsoft.com/office/drawing/2014/main" id="{67ED4E70-62A7-4E1C-850F-F404D67608E7}"/>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8">
                  <a:extLst>
                    <a:ext uri="{FF2B5EF4-FFF2-40B4-BE49-F238E27FC236}">
                      <a16:creationId xmlns:a16="http://schemas.microsoft.com/office/drawing/2014/main" id="{00A8BC0B-BF51-45BF-B6B9-8BC4F8F1468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9">
                  <a:extLst>
                    <a:ext uri="{FF2B5EF4-FFF2-40B4-BE49-F238E27FC236}">
                      <a16:creationId xmlns:a16="http://schemas.microsoft.com/office/drawing/2014/main" id="{C3AE5B3F-C2E9-4779-A70D-A2CC6AF99D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60">
                  <a:extLst>
                    <a:ext uri="{FF2B5EF4-FFF2-40B4-BE49-F238E27FC236}">
                      <a16:creationId xmlns:a16="http://schemas.microsoft.com/office/drawing/2014/main" id="{0D8CA15E-0E14-4A10-89BA-FDADCD0CFB3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61">
                  <a:extLst>
                    <a:ext uri="{FF2B5EF4-FFF2-40B4-BE49-F238E27FC236}">
                      <a16:creationId xmlns:a16="http://schemas.microsoft.com/office/drawing/2014/main" id="{97690295-EBD3-49A7-AEB1-251DF220CC6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62">
                <a:extLst>
                  <a:ext uri="{FF2B5EF4-FFF2-40B4-BE49-F238E27FC236}">
                    <a16:creationId xmlns:a16="http://schemas.microsoft.com/office/drawing/2014/main" id="{1A30B40C-85A8-4090-BBC3-DD3A9C065D14}"/>
                  </a:ext>
                </a:extLst>
              </p:cNvPr>
              <p:cNvGrpSpPr>
                <a:grpSpLocks/>
              </p:cNvGrpSpPr>
              <p:nvPr/>
            </p:nvGrpSpPr>
            <p:grpSpPr bwMode="auto">
              <a:xfrm>
                <a:off x="2688" y="3264"/>
                <a:ext cx="816" cy="240"/>
                <a:chOff x="2352" y="3360"/>
                <a:chExt cx="816" cy="240"/>
              </a:xfrm>
            </p:grpSpPr>
            <p:sp>
              <p:nvSpPr>
                <p:cNvPr id="59422" name="Oval 263">
                  <a:extLst>
                    <a:ext uri="{FF2B5EF4-FFF2-40B4-BE49-F238E27FC236}">
                      <a16:creationId xmlns:a16="http://schemas.microsoft.com/office/drawing/2014/main" id="{09D37D8A-B929-486C-A948-A8561439025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3" name="Oval 264">
                  <a:extLst>
                    <a:ext uri="{FF2B5EF4-FFF2-40B4-BE49-F238E27FC236}">
                      <a16:creationId xmlns:a16="http://schemas.microsoft.com/office/drawing/2014/main" id="{38870784-3D23-4D3E-9679-A48D8D4A3CB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4" name="Oval 265">
                  <a:extLst>
                    <a:ext uri="{FF2B5EF4-FFF2-40B4-BE49-F238E27FC236}">
                      <a16:creationId xmlns:a16="http://schemas.microsoft.com/office/drawing/2014/main" id="{07D70630-F01B-41C6-B3DD-E7E76600DBC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6">
                  <a:extLst>
                    <a:ext uri="{FF2B5EF4-FFF2-40B4-BE49-F238E27FC236}">
                      <a16:creationId xmlns:a16="http://schemas.microsoft.com/office/drawing/2014/main" id="{F3918665-AA1F-4137-8216-508E96B07961}"/>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7">
                  <a:extLst>
                    <a:ext uri="{FF2B5EF4-FFF2-40B4-BE49-F238E27FC236}">
                      <a16:creationId xmlns:a16="http://schemas.microsoft.com/office/drawing/2014/main" id="{9ED92948-87AB-4C72-AB50-C7B44A588D73}"/>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8">
                  <a:extLst>
                    <a:ext uri="{FF2B5EF4-FFF2-40B4-BE49-F238E27FC236}">
                      <a16:creationId xmlns:a16="http://schemas.microsoft.com/office/drawing/2014/main" id="{A5B1159B-2BB8-4B12-B165-1D224FC8BC3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9">
                  <a:extLst>
                    <a:ext uri="{FF2B5EF4-FFF2-40B4-BE49-F238E27FC236}">
                      <a16:creationId xmlns:a16="http://schemas.microsoft.com/office/drawing/2014/main" id="{908ACE48-987E-4BCA-8314-5DC647CC907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70">
                  <a:extLst>
                    <a:ext uri="{FF2B5EF4-FFF2-40B4-BE49-F238E27FC236}">
                      <a16:creationId xmlns:a16="http://schemas.microsoft.com/office/drawing/2014/main" id="{5368FD81-8387-4E22-9A6E-7909A6DC9F0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71">
                  <a:extLst>
                    <a:ext uri="{FF2B5EF4-FFF2-40B4-BE49-F238E27FC236}">
                      <a16:creationId xmlns:a16="http://schemas.microsoft.com/office/drawing/2014/main" id="{917DA9D5-41B7-4B82-90C0-81A75BD9E52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2">
                  <a:extLst>
                    <a:ext uri="{FF2B5EF4-FFF2-40B4-BE49-F238E27FC236}">
                      <a16:creationId xmlns:a16="http://schemas.microsoft.com/office/drawing/2014/main" id="{E0FD4B07-6036-4B14-9840-D8B3FB7DE74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3">
                  <a:extLst>
                    <a:ext uri="{FF2B5EF4-FFF2-40B4-BE49-F238E27FC236}">
                      <a16:creationId xmlns:a16="http://schemas.microsoft.com/office/drawing/2014/main" id="{1A014F95-5ABA-45ED-85CD-6BB36B4F8C3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4">
                  <a:extLst>
                    <a:ext uri="{FF2B5EF4-FFF2-40B4-BE49-F238E27FC236}">
                      <a16:creationId xmlns:a16="http://schemas.microsoft.com/office/drawing/2014/main" id="{1E113253-EB26-42A2-9C3E-A3D6928E14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5">
                  <a:extLst>
                    <a:ext uri="{FF2B5EF4-FFF2-40B4-BE49-F238E27FC236}">
                      <a16:creationId xmlns:a16="http://schemas.microsoft.com/office/drawing/2014/main" id="{5559B535-D665-4C07-9D76-9BD451A7207E}"/>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6">
                  <a:extLst>
                    <a:ext uri="{FF2B5EF4-FFF2-40B4-BE49-F238E27FC236}">
                      <a16:creationId xmlns:a16="http://schemas.microsoft.com/office/drawing/2014/main" id="{9D7236D0-783E-464F-9E4A-9E2FF9F964F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7">
                  <a:extLst>
                    <a:ext uri="{FF2B5EF4-FFF2-40B4-BE49-F238E27FC236}">
                      <a16:creationId xmlns:a16="http://schemas.microsoft.com/office/drawing/2014/main" id="{E6EA03C1-8A6A-43B6-A463-0CA1A765BA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8">
                  <a:extLst>
                    <a:ext uri="{FF2B5EF4-FFF2-40B4-BE49-F238E27FC236}">
                      <a16:creationId xmlns:a16="http://schemas.microsoft.com/office/drawing/2014/main" id="{A1B4DA33-7CF2-435A-A2F8-730FC59D25A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9">
                  <a:extLst>
                    <a:ext uri="{FF2B5EF4-FFF2-40B4-BE49-F238E27FC236}">
                      <a16:creationId xmlns:a16="http://schemas.microsoft.com/office/drawing/2014/main" id="{BE7A470B-F3BD-460A-8BC5-E33F8559E86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80">
                  <a:extLst>
                    <a:ext uri="{FF2B5EF4-FFF2-40B4-BE49-F238E27FC236}">
                      <a16:creationId xmlns:a16="http://schemas.microsoft.com/office/drawing/2014/main" id="{FDF1111B-1BAE-4F2F-BAF1-47E690C11230}"/>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2" name="Line 281">
            <a:extLst>
              <a:ext uri="{FF2B5EF4-FFF2-40B4-BE49-F238E27FC236}">
                <a16:creationId xmlns:a16="http://schemas.microsoft.com/office/drawing/2014/main" id="{8B19CD9A-1E6C-441E-A898-7309AC85B074}"/>
              </a:ext>
            </a:extLst>
          </p:cNvPr>
          <p:cNvSpPr>
            <a:spLocks noChangeShapeType="1"/>
          </p:cNvSpPr>
          <p:nvPr/>
        </p:nvSpPr>
        <p:spPr bwMode="auto">
          <a:xfrm flipV="1">
            <a:off x="6326188" y="2624138"/>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3" name="Text Box 282">
            <a:extLst>
              <a:ext uri="{FF2B5EF4-FFF2-40B4-BE49-F238E27FC236}">
                <a16:creationId xmlns:a16="http://schemas.microsoft.com/office/drawing/2014/main" id="{3CB76355-FB7B-4620-966D-15AA50C3D9CD}"/>
              </a:ext>
            </a:extLst>
          </p:cNvPr>
          <p:cNvSpPr txBox="1">
            <a:spLocks noChangeArrowheads="1"/>
          </p:cNvSpPr>
          <p:nvPr/>
        </p:nvSpPr>
        <p:spPr bwMode="auto">
          <a:xfrm>
            <a:off x="6173788" y="2166939"/>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a:t>MCA</a:t>
            </a:r>
          </a:p>
        </p:txBody>
      </p:sp>
      <p:sp>
        <p:nvSpPr>
          <p:cNvPr id="59414" name="Line 283">
            <a:extLst>
              <a:ext uri="{FF2B5EF4-FFF2-40B4-BE49-F238E27FC236}">
                <a16:creationId xmlns:a16="http://schemas.microsoft.com/office/drawing/2014/main" id="{1425DEBF-800E-47D0-BE3E-C02B6CA8A07A}"/>
              </a:ext>
            </a:extLst>
          </p:cNvPr>
          <p:cNvSpPr>
            <a:spLocks noChangeShapeType="1"/>
          </p:cNvSpPr>
          <p:nvPr/>
        </p:nvSpPr>
        <p:spPr bwMode="auto">
          <a:xfrm>
            <a:off x="7316788" y="2395538"/>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5" name="Picture 284" descr="gamcam">
            <a:extLst>
              <a:ext uri="{FF2B5EF4-FFF2-40B4-BE49-F238E27FC236}">
                <a16:creationId xmlns:a16="http://schemas.microsoft.com/office/drawing/2014/main" id="{BF08041B-3BA4-4D5C-A995-90D827352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5506" y="252248"/>
            <a:ext cx="3652144" cy="222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820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6">
            <a:extLst>
              <a:ext uri="{FF2B5EF4-FFF2-40B4-BE49-F238E27FC236}">
                <a16:creationId xmlns:a16="http://schemas.microsoft.com/office/drawing/2014/main" id="{B15A8607-633B-4F86-BACC-A0ACC95FED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7C165B-F452-4B3C-A1F9-2E581DEA4B2E}" type="slidenum">
              <a:rPr lang="cs-CZ" altLang="cs-CZ" sz="1400"/>
              <a:pPr>
                <a:spcBef>
                  <a:spcPct val="0"/>
                </a:spcBef>
                <a:buFontTx/>
                <a:buNone/>
              </a:pPr>
              <a:t>28</a:t>
            </a:fld>
            <a:endParaRPr lang="cs-CZ" altLang="cs-CZ" sz="1400"/>
          </a:p>
        </p:txBody>
      </p:sp>
      <p:sp>
        <p:nvSpPr>
          <p:cNvPr id="61443" name="Rectangle 2">
            <a:extLst>
              <a:ext uri="{FF2B5EF4-FFF2-40B4-BE49-F238E27FC236}">
                <a16:creationId xmlns:a16="http://schemas.microsoft.com/office/drawing/2014/main" id="{F09D87F1-B6C1-4494-892F-3CD461A2DC07}"/>
              </a:ext>
            </a:extLst>
          </p:cNvPr>
          <p:cNvSpPr>
            <a:spLocks noGrp="1" noChangeArrowheads="1"/>
          </p:cNvSpPr>
          <p:nvPr>
            <p:ph type="title"/>
          </p:nvPr>
        </p:nvSpPr>
        <p:spPr>
          <a:xfrm>
            <a:off x="609600" y="274638"/>
            <a:ext cx="7178566" cy="639762"/>
          </a:xfrm>
        </p:spPr>
        <p:txBody>
          <a:bodyPr/>
          <a:lstStyle/>
          <a:p>
            <a:pPr algn="l" eaLnBrk="1" hangingPunct="1"/>
            <a:r>
              <a:rPr lang="en-GB" altLang="cs-CZ" sz="3600" b="1" dirty="0"/>
              <a:t>Gamma-camera</a:t>
            </a:r>
            <a:r>
              <a:rPr lang="cs-CZ" altLang="cs-CZ" sz="3600" b="1" dirty="0"/>
              <a:t> (</a:t>
            </a:r>
            <a:r>
              <a:rPr lang="cs-CZ" altLang="cs-CZ" sz="3600" b="1" dirty="0" err="1"/>
              <a:t>Anger</a:t>
            </a:r>
            <a:r>
              <a:rPr lang="cs-CZ" altLang="cs-CZ" sz="3600" b="1" dirty="0"/>
              <a:t> </a:t>
            </a:r>
            <a:r>
              <a:rPr lang="cs-CZ" altLang="cs-CZ" sz="3600" b="1" dirty="0" err="1"/>
              <a:t>camera</a:t>
            </a:r>
            <a:r>
              <a:rPr lang="cs-CZ" altLang="cs-CZ" sz="3600" b="1" dirty="0"/>
              <a:t>)</a:t>
            </a:r>
            <a:r>
              <a:rPr lang="en-GB" altLang="cs-CZ" sz="3600" dirty="0"/>
              <a:t> </a:t>
            </a:r>
          </a:p>
        </p:txBody>
      </p:sp>
      <p:sp>
        <p:nvSpPr>
          <p:cNvPr id="61444" name="Rectangle 3">
            <a:extLst>
              <a:ext uri="{FF2B5EF4-FFF2-40B4-BE49-F238E27FC236}">
                <a16:creationId xmlns:a16="http://schemas.microsoft.com/office/drawing/2014/main" id="{E46E4844-C346-4919-976B-1F794A186269}"/>
              </a:ext>
            </a:extLst>
          </p:cNvPr>
          <p:cNvSpPr>
            <a:spLocks noGrp="1" noChangeArrowheads="1"/>
          </p:cNvSpPr>
          <p:nvPr>
            <p:ph type="body" sz="half" idx="1"/>
          </p:nvPr>
        </p:nvSpPr>
        <p:spPr>
          <a:xfrm>
            <a:off x="1282262" y="1484313"/>
            <a:ext cx="6037701" cy="4767400"/>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000" dirty="0"/>
              <a:t>The digital sensor / photomultiplier signals carry information about the position of the scintillation events. However, a defined point on the crystal must correspond with defined point of the examined body part – we obtain an image of radionuclide distribution in the body. This can be achieved only by </a:t>
            </a:r>
            <a:r>
              <a:rPr lang="en-GB" altLang="cs-CZ" sz="2000" b="1" dirty="0"/>
              <a:t>collimators</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000" dirty="0"/>
              <a:t>Anger cameras show the radionuclide distribution very quickly. Therefore, they can be used for observation of fast processes, including blood flow in coronary arteries. They can also move along the body. Physiologic (functional) information is obtained, or metastases found (if the radionuclide is entrapped there, mainly technetium-99m or iodine-123).</a:t>
            </a:r>
          </a:p>
        </p:txBody>
      </p:sp>
      <p:pic>
        <p:nvPicPr>
          <p:cNvPr id="61445" name="Picture 6" descr="bone_scan">
            <a:extLst>
              <a:ext uri="{FF2B5EF4-FFF2-40B4-BE49-F238E27FC236}">
                <a16:creationId xmlns:a16="http://schemas.microsoft.com/office/drawing/2014/main" id="{FC38C513-2D06-4D54-878A-1E3DA90F6739}"/>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8098057" y="680712"/>
            <a:ext cx="2843212" cy="4274917"/>
          </a:xfrm>
          <a:noFill/>
        </p:spPr>
      </p:pic>
      <p:sp>
        <p:nvSpPr>
          <p:cNvPr id="61446" name="Text Box 8">
            <a:extLst>
              <a:ext uri="{FF2B5EF4-FFF2-40B4-BE49-F238E27FC236}">
                <a16:creationId xmlns:a16="http://schemas.microsoft.com/office/drawing/2014/main" id="{AF244B50-6011-4A4C-BCFC-A59279FDEEF0}"/>
              </a:ext>
            </a:extLst>
          </p:cNvPr>
          <p:cNvSpPr txBox="1">
            <a:spLocks noChangeArrowheads="1"/>
          </p:cNvSpPr>
          <p:nvPr/>
        </p:nvSpPr>
        <p:spPr bwMode="auto">
          <a:xfrm>
            <a:off x="7985126" y="5105785"/>
            <a:ext cx="2914102" cy="10064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A whole-body scan showing metastases of a bone tumour</a:t>
            </a:r>
          </a:p>
        </p:txBody>
      </p:sp>
    </p:spTree>
    <p:extLst>
      <p:ext uri="{BB962C8B-B14F-4D97-AF65-F5344CB8AC3E}">
        <p14:creationId xmlns:p14="http://schemas.microsoft.com/office/powerpoint/2010/main" val="303890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a:extLst>
              <a:ext uri="{FF2B5EF4-FFF2-40B4-BE49-F238E27FC236}">
                <a16:creationId xmlns:a16="http://schemas.microsoft.com/office/drawing/2014/main" id="{40483F83-0F10-49DF-B0E3-1246C61D03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1E7656-CA08-43E9-98AA-B9A033AEA510}" type="slidenum">
              <a:rPr lang="cs-CZ" altLang="cs-CZ" sz="1400"/>
              <a:pPr>
                <a:spcBef>
                  <a:spcPct val="0"/>
                </a:spcBef>
                <a:buFontTx/>
                <a:buNone/>
              </a:pPr>
              <a:t>29</a:t>
            </a:fld>
            <a:endParaRPr lang="cs-CZ" altLang="cs-CZ" sz="1400"/>
          </a:p>
        </p:txBody>
      </p:sp>
      <p:sp>
        <p:nvSpPr>
          <p:cNvPr id="63491" name="Rectangle 2">
            <a:extLst>
              <a:ext uri="{FF2B5EF4-FFF2-40B4-BE49-F238E27FC236}">
                <a16:creationId xmlns:a16="http://schemas.microsoft.com/office/drawing/2014/main" id="{C54B7A3C-5088-4E65-8296-C83FCB9B4087}"/>
              </a:ext>
            </a:extLst>
          </p:cNvPr>
          <p:cNvSpPr>
            <a:spLocks noGrp="1" noChangeArrowheads="1"/>
          </p:cNvSpPr>
          <p:nvPr>
            <p:ph type="title"/>
          </p:nvPr>
        </p:nvSpPr>
        <p:spPr>
          <a:xfrm>
            <a:off x="777766" y="274639"/>
            <a:ext cx="9722068" cy="1175789"/>
          </a:xfrm>
        </p:spPr>
        <p:txBody>
          <a:bodyPr/>
          <a:lstStyle/>
          <a:p>
            <a:pPr algn="l" eaLnBrk="1" hangingPunct="1"/>
            <a:r>
              <a:rPr lang="en-GB" altLang="cs-CZ" sz="3600" b="1" dirty="0"/>
              <a:t>SPECT – single photon emission computed tomography</a:t>
            </a:r>
            <a:r>
              <a:rPr lang="cs-CZ" altLang="cs-CZ" sz="3600" dirty="0"/>
              <a:t> </a:t>
            </a:r>
          </a:p>
        </p:txBody>
      </p:sp>
      <p:sp>
        <p:nvSpPr>
          <p:cNvPr id="63492" name="Rectangle 3">
            <a:extLst>
              <a:ext uri="{FF2B5EF4-FFF2-40B4-BE49-F238E27FC236}">
                <a16:creationId xmlns:a16="http://schemas.microsoft.com/office/drawing/2014/main" id="{52D6DBAF-E086-42C8-B17B-BC5DB2984869}"/>
              </a:ext>
            </a:extLst>
          </p:cNvPr>
          <p:cNvSpPr>
            <a:spLocks noGrp="1" noChangeArrowheads="1"/>
          </p:cNvSpPr>
          <p:nvPr>
            <p:ph type="body" idx="1"/>
          </p:nvPr>
        </p:nvSpPr>
        <p:spPr>
          <a:xfrm>
            <a:off x="861848" y="1829347"/>
            <a:ext cx="10005848" cy="4464050"/>
          </a:xfrm>
          <a:solidFill>
            <a:schemeClr val="bg1">
              <a:alpha val="30196"/>
            </a:schemeClr>
          </a:solidFill>
        </p:spPr>
        <p:txBody>
          <a:bodyPr/>
          <a:lstStyle/>
          <a:p>
            <a:pPr eaLnBrk="1" hangingPunct="1">
              <a:lnSpc>
                <a:spcPct val="100000"/>
              </a:lnSpc>
            </a:pPr>
            <a:r>
              <a:rPr lang="en-GB" altLang="cs-CZ" sz="3200" dirty="0"/>
              <a:t>Photons of gamma radiation are detected from various directions, which allows </a:t>
            </a:r>
            <a:r>
              <a:rPr lang="en-GB" altLang="cs-CZ" sz="3200" b="1" dirty="0"/>
              <a:t>reconstruction of a cross-section. </a:t>
            </a:r>
          </a:p>
          <a:p>
            <a:pPr eaLnBrk="1" hangingPunct="1">
              <a:lnSpc>
                <a:spcPct val="100000"/>
              </a:lnSpc>
            </a:pPr>
            <a:r>
              <a:rPr lang="en-GB" altLang="cs-CZ" sz="3200" dirty="0"/>
              <a:t>Most frequent arrangements and movements of detectors:</a:t>
            </a:r>
          </a:p>
          <a:p>
            <a:pPr lvl="1" eaLnBrk="1" hangingPunct="1">
              <a:buFont typeface="Wingdings" panose="05000000000000000000" pitchFamily="2" charset="2"/>
              <a:buChar char="Ø"/>
            </a:pPr>
            <a:r>
              <a:rPr lang="en-GB" altLang="cs-CZ" sz="2800" dirty="0"/>
              <a:t>Anger scintillation camera revolves around the body.</a:t>
            </a:r>
          </a:p>
          <a:p>
            <a:pPr lvl="1" eaLnBrk="1" hangingPunct="1">
              <a:buFont typeface="Wingdings" panose="05000000000000000000" pitchFamily="2" charset="2"/>
              <a:buChar char="Ø"/>
            </a:pPr>
            <a:r>
              <a:rPr lang="en-GB" altLang="cs-CZ" sz="2800" dirty="0"/>
              <a:t>Many detectors are arranged around the body in a circle or square. The whole system can revolve around the body in a spiral (helix).</a:t>
            </a:r>
          </a:p>
        </p:txBody>
      </p:sp>
    </p:spTree>
    <p:extLst>
      <p:ext uri="{BB962C8B-B14F-4D97-AF65-F5344CB8AC3E}">
        <p14:creationId xmlns:p14="http://schemas.microsoft.com/office/powerpoint/2010/main" val="119040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a:extLst>
              <a:ext uri="{FF2B5EF4-FFF2-40B4-BE49-F238E27FC236}">
                <a16:creationId xmlns:a16="http://schemas.microsoft.com/office/drawing/2014/main" id="{31D4C059-7131-4C8D-8CFF-375B441FB87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7B7C82-D3CC-4BBB-88E8-EA6884E71D57}" type="slidenum">
              <a:rPr lang="cs-CZ" altLang="cs-CZ" sz="1400"/>
              <a:pPr>
                <a:spcBef>
                  <a:spcPct val="0"/>
                </a:spcBef>
                <a:buFontTx/>
                <a:buNone/>
              </a:pPr>
              <a:t>3</a:t>
            </a:fld>
            <a:endParaRPr lang="cs-CZ" altLang="cs-CZ" sz="1400"/>
          </a:p>
        </p:txBody>
      </p:sp>
      <p:sp>
        <p:nvSpPr>
          <p:cNvPr id="10243" name="Rectangle 2">
            <a:extLst>
              <a:ext uri="{FF2B5EF4-FFF2-40B4-BE49-F238E27FC236}">
                <a16:creationId xmlns:a16="http://schemas.microsoft.com/office/drawing/2014/main" id="{7F583156-D9BC-4F62-9963-707245FB21CC}"/>
              </a:ext>
            </a:extLst>
          </p:cNvPr>
          <p:cNvSpPr>
            <a:spLocks noGrp="1" noChangeArrowheads="1"/>
          </p:cNvSpPr>
          <p:nvPr>
            <p:ph type="title"/>
          </p:nvPr>
        </p:nvSpPr>
        <p:spPr>
          <a:xfrm>
            <a:off x="664341" y="298581"/>
            <a:ext cx="3446483" cy="451576"/>
          </a:xfrm>
        </p:spPr>
        <p:txBody>
          <a:bodyPr/>
          <a:lstStyle/>
          <a:p>
            <a:pPr eaLnBrk="1" hangingPunct="1"/>
            <a:r>
              <a:rPr lang="en-GB" altLang="cs-CZ" sz="4000" dirty="0"/>
              <a:t>Radioactivity</a:t>
            </a:r>
          </a:p>
        </p:txBody>
      </p:sp>
      <p:sp>
        <p:nvSpPr>
          <p:cNvPr id="10244" name="Rectangle 3">
            <a:extLst>
              <a:ext uri="{FF2B5EF4-FFF2-40B4-BE49-F238E27FC236}">
                <a16:creationId xmlns:a16="http://schemas.microsoft.com/office/drawing/2014/main" id="{4AC0E4F5-FFDE-435E-8507-18EBFA9C7E50}"/>
              </a:ext>
            </a:extLst>
          </p:cNvPr>
          <p:cNvSpPr>
            <a:spLocks noGrp="1" noChangeArrowheads="1"/>
          </p:cNvSpPr>
          <p:nvPr>
            <p:ph type="body" idx="1"/>
          </p:nvPr>
        </p:nvSpPr>
        <p:spPr>
          <a:xfrm>
            <a:off x="683812" y="1268413"/>
            <a:ext cx="9804801" cy="5221839"/>
          </a:xfrm>
        </p:spPr>
        <p:txBody>
          <a:bodyPr/>
          <a:lstStyle/>
          <a:p>
            <a:pPr eaLnBrk="1" hangingPunct="1">
              <a:lnSpc>
                <a:spcPct val="100000"/>
              </a:lnSpc>
            </a:pPr>
            <a:r>
              <a:rPr lang="en-GB" altLang="cs-CZ" sz="2800" b="1" dirty="0"/>
              <a:t>Radioactivity </a:t>
            </a:r>
            <a:r>
              <a:rPr lang="en-GB" altLang="cs-CZ" sz="2800" dirty="0"/>
              <a:t>or </a:t>
            </a:r>
            <a:r>
              <a:rPr lang="en-GB" altLang="cs-CZ" sz="2800" b="1" dirty="0"/>
              <a:t>radioactive decay </a:t>
            </a:r>
            <a:r>
              <a:rPr lang="en-GB" altLang="cs-CZ" sz="2800" dirty="0"/>
              <a:t>is the spontaneous transformation of unstable nuclei into mostly stable nuclei. This is accompanied by the emission of gamma photons, electrons, positrons, neutrons, protons</a:t>
            </a:r>
            <a:r>
              <a:rPr lang="cs-CZ" altLang="cs-CZ" sz="2800" dirty="0"/>
              <a:t>,</a:t>
            </a:r>
            <a:r>
              <a:rPr lang="en-GB" altLang="cs-CZ" sz="2800" dirty="0"/>
              <a:t> deuterons and alpha particles. In some transformations, neutrinos and antineutrinos are produced. Unstable nuclei can be found naturally or created artificially by bombarding natural stable nuclei with e.g. protons or neutrons.</a:t>
            </a:r>
          </a:p>
          <a:p>
            <a:pPr eaLnBrk="1" hangingPunct="1">
              <a:lnSpc>
                <a:spcPct val="100000"/>
              </a:lnSpc>
            </a:pPr>
            <a:r>
              <a:rPr lang="en-GB" altLang="cs-CZ" sz="2800" dirty="0"/>
              <a:t>Radioactive decay has a </a:t>
            </a:r>
            <a:r>
              <a:rPr lang="en-GB" altLang="cs-CZ" sz="2800" i="1" dirty="0"/>
              <a:t>stochastic</a:t>
            </a:r>
            <a:r>
              <a:rPr lang="en-GB" altLang="cs-CZ" sz="2800" dirty="0"/>
              <a:t> character: it is not possible to determine which nucleus will decay at what time</a:t>
            </a:r>
            <a:r>
              <a:rPr lang="cs-CZ" altLang="cs-CZ" sz="2800" dirty="0"/>
              <a:t> (</a:t>
            </a:r>
            <a:r>
              <a:rPr lang="en-GB" altLang="cs-CZ" sz="2800" dirty="0"/>
              <a:t>see tunnel effect</a:t>
            </a:r>
            <a:r>
              <a:rPr lang="cs-CZ" altLang="cs-CZ" sz="2800" dirty="0"/>
              <a:t>)</a:t>
            </a:r>
            <a:r>
              <a:rPr lang="en-GB" altLang="cs-CZ" sz="2800" dirty="0"/>
              <a:t>. </a:t>
            </a:r>
          </a:p>
        </p:txBody>
      </p:sp>
    </p:spTree>
    <p:extLst>
      <p:ext uri="{BB962C8B-B14F-4D97-AF65-F5344CB8AC3E}">
        <p14:creationId xmlns:p14="http://schemas.microsoft.com/office/powerpoint/2010/main" val="37175496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a:extLst>
              <a:ext uri="{FF2B5EF4-FFF2-40B4-BE49-F238E27FC236}">
                <a16:creationId xmlns:a16="http://schemas.microsoft.com/office/drawing/2014/main" id="{B19237CE-3826-4037-B189-E59E901AAE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373F93-CB34-4109-8308-0E6C5AD7216C}" type="slidenum">
              <a:rPr lang="cs-CZ" altLang="cs-CZ" sz="1400"/>
              <a:pPr>
                <a:spcBef>
                  <a:spcPct val="0"/>
                </a:spcBef>
                <a:buFontTx/>
                <a:buNone/>
              </a:pPr>
              <a:t>30</a:t>
            </a:fld>
            <a:endParaRPr lang="cs-CZ" altLang="cs-CZ" sz="1400"/>
          </a:p>
        </p:txBody>
      </p:sp>
      <p:sp>
        <p:nvSpPr>
          <p:cNvPr id="65539" name="Rectangle 5">
            <a:extLst>
              <a:ext uri="{FF2B5EF4-FFF2-40B4-BE49-F238E27FC236}">
                <a16:creationId xmlns:a16="http://schemas.microsoft.com/office/drawing/2014/main" id="{94443EC8-DBF0-4BD9-B4DF-47DCFF590C47}"/>
              </a:ext>
            </a:extLst>
          </p:cNvPr>
          <p:cNvSpPr>
            <a:spLocks noGrp="1" noChangeArrowheads="1"/>
          </p:cNvSpPr>
          <p:nvPr>
            <p:ph type="title"/>
          </p:nvPr>
        </p:nvSpPr>
        <p:spPr>
          <a:xfrm>
            <a:off x="6490575" y="243107"/>
            <a:ext cx="4187934" cy="850900"/>
          </a:xfrm>
        </p:spPr>
        <p:txBody>
          <a:bodyPr/>
          <a:lstStyle/>
          <a:p>
            <a:pPr algn="l" eaLnBrk="1" hangingPunct="1"/>
            <a:r>
              <a:rPr lang="en-GB" altLang="cs-CZ" sz="3600" b="1" dirty="0"/>
              <a:t>Principle of SPECT</a:t>
            </a:r>
          </a:p>
        </p:txBody>
      </p:sp>
      <p:pic>
        <p:nvPicPr>
          <p:cNvPr id="65540" name="Picture 4" descr="SPECT">
            <a:extLst>
              <a:ext uri="{FF2B5EF4-FFF2-40B4-BE49-F238E27FC236}">
                <a16:creationId xmlns:a16="http://schemas.microsoft.com/office/drawing/2014/main" id="{4E744363-5FAB-4F01-8DC0-1D31FA0797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81655" y="251619"/>
            <a:ext cx="4558808" cy="4368006"/>
          </a:xfrm>
          <a:noFill/>
        </p:spPr>
      </p:pic>
      <p:sp>
        <p:nvSpPr>
          <p:cNvPr id="65541" name="Text Box 7">
            <a:extLst>
              <a:ext uri="{FF2B5EF4-FFF2-40B4-BE49-F238E27FC236}">
                <a16:creationId xmlns:a16="http://schemas.microsoft.com/office/drawing/2014/main" id="{D7BC761A-9017-4587-9413-882393F0754A}"/>
              </a:ext>
            </a:extLst>
          </p:cNvPr>
          <p:cNvSpPr txBox="1">
            <a:spLocks noChangeArrowheads="1"/>
          </p:cNvSpPr>
          <p:nvPr/>
        </p:nvSpPr>
        <p:spPr bwMode="auto">
          <a:xfrm>
            <a:off x="105103" y="4611231"/>
            <a:ext cx="10636469" cy="156966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An object with a radiation source Z (captured technetium compound) is surrounded by scintillation detectors F with collimators K. The collimators allow detection only of gamma-rays falling normally onto the detector blocks. It enables us to localise the source of rays.</a:t>
            </a:r>
          </a:p>
        </p:txBody>
      </p:sp>
      <p:sp>
        <p:nvSpPr>
          <p:cNvPr id="65542" name="Text Box 8">
            <a:extLst>
              <a:ext uri="{FF2B5EF4-FFF2-40B4-BE49-F238E27FC236}">
                <a16:creationId xmlns:a16="http://schemas.microsoft.com/office/drawing/2014/main" id="{F3965C86-E71F-4F2F-A410-906671C92397}"/>
              </a:ext>
            </a:extLst>
          </p:cNvPr>
          <p:cNvSpPr txBox="1">
            <a:spLocks noChangeArrowheads="1"/>
          </p:cNvSpPr>
          <p:nvPr/>
        </p:nvSpPr>
        <p:spPr bwMode="auto">
          <a:xfrm>
            <a:off x="6383337" y="1341438"/>
            <a:ext cx="3696083" cy="156966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In SPECT, common sources of radiation (</a:t>
            </a:r>
            <a:r>
              <a:rPr lang="cs-CZ" altLang="cs-CZ" sz="2400" dirty="0" err="1"/>
              <a:t>mainly</a:t>
            </a:r>
            <a:r>
              <a:rPr lang="cs-CZ" altLang="cs-CZ" sz="2400" dirty="0"/>
              <a:t> </a:t>
            </a:r>
            <a:r>
              <a:rPr lang="en-GB" altLang="cs-CZ" sz="2400" dirty="0"/>
              <a:t>technetium-99m) are used</a:t>
            </a:r>
            <a:r>
              <a:rPr lang="cs-CZ" altLang="cs-CZ" sz="2400" dirty="0"/>
              <a:t>.</a:t>
            </a:r>
            <a:r>
              <a:rPr lang="en-GB" altLang="cs-CZ" sz="2400" dirty="0"/>
              <a:t> </a:t>
            </a:r>
          </a:p>
        </p:txBody>
      </p:sp>
    </p:spTree>
    <p:extLst>
      <p:ext uri="{BB962C8B-B14F-4D97-AF65-F5344CB8AC3E}">
        <p14:creationId xmlns:p14="http://schemas.microsoft.com/office/powerpoint/2010/main" val="131282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7">
            <a:extLst>
              <a:ext uri="{FF2B5EF4-FFF2-40B4-BE49-F238E27FC236}">
                <a16:creationId xmlns:a16="http://schemas.microsoft.com/office/drawing/2014/main" id="{9D3330D3-99AB-469B-9CEE-A47D2B3B38D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BC71B2C-9FE7-4B26-9B43-0504408AE7B3}" type="slidenum">
              <a:rPr lang="cs-CZ" altLang="cs-CZ" sz="1400"/>
              <a:pPr>
                <a:spcBef>
                  <a:spcPct val="0"/>
                </a:spcBef>
                <a:buFontTx/>
                <a:buNone/>
              </a:pPr>
              <a:t>31</a:t>
            </a:fld>
            <a:endParaRPr lang="cs-CZ" altLang="cs-CZ" sz="1400"/>
          </a:p>
        </p:txBody>
      </p:sp>
      <p:sp>
        <p:nvSpPr>
          <p:cNvPr id="67587" name="Rectangle 2">
            <a:extLst>
              <a:ext uri="{FF2B5EF4-FFF2-40B4-BE49-F238E27FC236}">
                <a16:creationId xmlns:a16="http://schemas.microsoft.com/office/drawing/2014/main" id="{7059BF03-755F-4032-A849-E35B5FF8DC6F}"/>
              </a:ext>
            </a:extLst>
          </p:cNvPr>
          <p:cNvSpPr>
            <a:spLocks noGrp="1" noChangeArrowheads="1"/>
          </p:cNvSpPr>
          <p:nvPr>
            <p:ph type="title"/>
          </p:nvPr>
        </p:nvSpPr>
        <p:spPr>
          <a:xfrm>
            <a:off x="1004340" y="412640"/>
            <a:ext cx="8229600" cy="922338"/>
          </a:xfrm>
        </p:spPr>
        <p:txBody>
          <a:bodyPr/>
          <a:lstStyle/>
          <a:p>
            <a:pPr algn="l" eaLnBrk="1" hangingPunct="1"/>
            <a:r>
              <a:rPr lang="en-GB" altLang="cs-CZ" sz="3600" b="1" dirty="0"/>
              <a:t>SPECT – images</a:t>
            </a:r>
            <a:br>
              <a:rPr lang="en-GB" altLang="cs-CZ" sz="3200" b="1" dirty="0">
                <a:solidFill>
                  <a:schemeClr val="tx1"/>
                </a:solidFill>
              </a:rPr>
            </a:br>
            <a:r>
              <a:rPr lang="en-GB" altLang="cs-CZ" sz="1800" dirty="0">
                <a:solidFill>
                  <a:schemeClr val="tx1"/>
                </a:solidFill>
              </a:rPr>
              <a:t>http://www.physics.ubc.ca/~mirg/home/tutorial/applications.html#heart</a:t>
            </a:r>
          </a:p>
        </p:txBody>
      </p:sp>
      <p:pic>
        <p:nvPicPr>
          <p:cNvPr id="67588" name="Picture 7" descr="brain">
            <a:extLst>
              <a:ext uri="{FF2B5EF4-FFF2-40B4-BE49-F238E27FC236}">
                <a16:creationId xmlns:a16="http://schemas.microsoft.com/office/drawing/2014/main" id="{C16D0329-2D2B-4AE4-882F-66C4FA2E04A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592775" y="3636579"/>
            <a:ext cx="2043101" cy="2665796"/>
          </a:xfrm>
          <a:noFill/>
        </p:spPr>
      </p:pic>
      <p:sp>
        <p:nvSpPr>
          <p:cNvPr id="67589" name="Text Box 12">
            <a:extLst>
              <a:ext uri="{FF2B5EF4-FFF2-40B4-BE49-F238E27FC236}">
                <a16:creationId xmlns:a16="http://schemas.microsoft.com/office/drawing/2014/main" id="{BF4B26F4-D859-4363-8800-11848F92E607}"/>
              </a:ext>
            </a:extLst>
          </p:cNvPr>
          <p:cNvSpPr txBox="1">
            <a:spLocks noChangeArrowheads="1"/>
          </p:cNvSpPr>
          <p:nvPr/>
        </p:nvSpPr>
        <p:spPr bwMode="auto">
          <a:xfrm>
            <a:off x="5097516" y="1687021"/>
            <a:ext cx="6103884" cy="12003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Perfusion of heart in different p</a:t>
            </a:r>
            <a:r>
              <a:rPr lang="cs-CZ" altLang="cs-CZ" sz="2400" dirty="0" err="1"/>
              <a:t>lanes</a:t>
            </a:r>
            <a:r>
              <a:rPr lang="en-GB" altLang="cs-CZ" sz="2400" dirty="0"/>
              <a:t>. „Hot“ regions are well  blood supplied parts of the heart</a:t>
            </a:r>
            <a:r>
              <a:rPr lang="cs-CZ" altLang="cs-CZ" sz="2400" dirty="0"/>
              <a:t>. </a:t>
            </a:r>
            <a:r>
              <a:rPr lang="cs-CZ" altLang="cs-CZ" sz="2000" dirty="0"/>
              <a:t>Dlouhý = long, krátký = </a:t>
            </a:r>
            <a:r>
              <a:rPr lang="cs-CZ" altLang="cs-CZ" sz="2000" dirty="0" err="1"/>
              <a:t>short</a:t>
            </a:r>
            <a:r>
              <a:rPr lang="cs-CZ" altLang="cs-CZ" sz="2000" dirty="0"/>
              <a:t>, osa = axis</a:t>
            </a:r>
            <a:endParaRPr lang="en-GB" altLang="cs-CZ" sz="2000" dirty="0"/>
          </a:p>
        </p:txBody>
      </p:sp>
      <p:sp>
        <p:nvSpPr>
          <p:cNvPr id="67590" name="Text Box 13">
            <a:extLst>
              <a:ext uri="{FF2B5EF4-FFF2-40B4-BE49-F238E27FC236}">
                <a16:creationId xmlns:a16="http://schemas.microsoft.com/office/drawing/2014/main" id="{51A0CB45-CAD7-4AAB-BE1E-CD150CE15F02}"/>
              </a:ext>
            </a:extLst>
          </p:cNvPr>
          <p:cNvSpPr txBox="1">
            <a:spLocks noChangeArrowheads="1"/>
          </p:cNvSpPr>
          <p:nvPr/>
        </p:nvSpPr>
        <p:spPr bwMode="auto">
          <a:xfrm>
            <a:off x="7762875" y="4495801"/>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dirty="0"/>
              <a:t>Brain with „hot“ regions</a:t>
            </a:r>
          </a:p>
        </p:txBody>
      </p:sp>
      <p:graphicFrame>
        <p:nvGraphicFramePr>
          <p:cNvPr id="67591" name="Object 15">
            <a:extLst>
              <a:ext uri="{FF2B5EF4-FFF2-40B4-BE49-F238E27FC236}">
                <a16:creationId xmlns:a16="http://schemas.microsoft.com/office/drawing/2014/main" id="{838E33C8-C8D9-4433-B45E-EB97B71FCC8A}"/>
              </a:ext>
            </a:extLst>
          </p:cNvPr>
          <p:cNvGraphicFramePr>
            <a:graphicFrameLocks noGrp="1" noChangeAspect="1"/>
          </p:cNvGraphicFramePr>
          <p:nvPr>
            <p:ph sz="quarter" idx="3"/>
            <p:extLst>
              <p:ext uri="{D42A27DB-BD31-4B8C-83A1-F6EECF244321}">
                <p14:modId xmlns:p14="http://schemas.microsoft.com/office/powerpoint/2010/main" val="3356217938"/>
              </p:ext>
            </p:extLst>
          </p:nvPr>
        </p:nvGraphicFramePr>
        <p:xfrm>
          <a:off x="1524000" y="1758951"/>
          <a:ext cx="3421063" cy="4897479"/>
        </p:xfrm>
        <a:graphic>
          <a:graphicData uri="http://schemas.openxmlformats.org/presentationml/2006/ole">
            <mc:AlternateContent xmlns:mc="http://schemas.openxmlformats.org/markup-compatibility/2006">
              <mc:Choice xmlns:v="urn:schemas-microsoft-com:vml" Requires="v">
                <p:oleObj name="Rastrový obrázek" r:id="rId4" imgW="3704762" imgH="5304762" progId="Paint.Picture">
                  <p:embed/>
                </p:oleObj>
              </mc:Choice>
              <mc:Fallback>
                <p:oleObj name="Rastrový obrázek" r:id="rId4" imgW="3704762" imgH="5304762" progId="Paint.Picture">
                  <p:embed/>
                  <p:pic>
                    <p:nvPicPr>
                      <p:cNvPr id="67591" name="Object 15">
                        <a:extLst>
                          <a:ext uri="{FF2B5EF4-FFF2-40B4-BE49-F238E27FC236}">
                            <a16:creationId xmlns:a16="http://schemas.microsoft.com/office/drawing/2014/main" id="{838E33C8-C8D9-4433-B45E-EB97B71FC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8951"/>
                        <a:ext cx="3421063" cy="48974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4951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a:extLst>
              <a:ext uri="{FF2B5EF4-FFF2-40B4-BE49-F238E27FC236}">
                <a16:creationId xmlns:a16="http://schemas.microsoft.com/office/drawing/2014/main" id="{61AFD835-7A04-4B88-ADAE-6F8089F1FE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722068D-5EF8-405C-9D93-E95A1915EE38}" type="slidenum">
              <a:rPr lang="cs-CZ" altLang="cs-CZ" sz="1400"/>
              <a:pPr>
                <a:spcBef>
                  <a:spcPct val="0"/>
                </a:spcBef>
                <a:buFontTx/>
                <a:buNone/>
              </a:pPr>
              <a:t>32</a:t>
            </a:fld>
            <a:endParaRPr lang="cs-CZ" altLang="cs-CZ" sz="1400"/>
          </a:p>
        </p:txBody>
      </p:sp>
      <p:sp>
        <p:nvSpPr>
          <p:cNvPr id="69635" name="Rectangle 2">
            <a:extLst>
              <a:ext uri="{FF2B5EF4-FFF2-40B4-BE49-F238E27FC236}">
                <a16:creationId xmlns:a16="http://schemas.microsoft.com/office/drawing/2014/main" id="{FAB9FE98-ED3B-4110-84D6-C15DC47FF4B4}"/>
              </a:ext>
            </a:extLst>
          </p:cNvPr>
          <p:cNvSpPr>
            <a:spLocks noGrp="1" noChangeArrowheads="1"/>
          </p:cNvSpPr>
          <p:nvPr>
            <p:ph type="title"/>
          </p:nvPr>
        </p:nvSpPr>
        <p:spPr>
          <a:xfrm>
            <a:off x="1088971" y="230956"/>
            <a:ext cx="8229600" cy="706437"/>
          </a:xfrm>
        </p:spPr>
        <p:txBody>
          <a:bodyPr/>
          <a:lstStyle/>
          <a:p>
            <a:pPr algn="l" eaLnBrk="1" hangingPunct="1"/>
            <a:r>
              <a:rPr lang="cs-CZ" altLang="cs-CZ" sz="3600" b="1" dirty="0"/>
              <a:t>PET - </a:t>
            </a:r>
            <a:r>
              <a:rPr lang="cs-CZ" altLang="cs-CZ" sz="3600" b="1" i="1" dirty="0"/>
              <a:t>positron </a:t>
            </a:r>
            <a:r>
              <a:rPr lang="en-GB" altLang="cs-CZ" sz="3600" b="1" i="1" dirty="0"/>
              <a:t>emission tomography</a:t>
            </a:r>
            <a:r>
              <a:rPr lang="cs-CZ" altLang="cs-CZ" sz="3600" dirty="0"/>
              <a:t> </a:t>
            </a:r>
          </a:p>
        </p:txBody>
      </p:sp>
      <p:sp>
        <p:nvSpPr>
          <p:cNvPr id="282627" name="Rectangle 3">
            <a:extLst>
              <a:ext uri="{FF2B5EF4-FFF2-40B4-BE49-F238E27FC236}">
                <a16:creationId xmlns:a16="http://schemas.microsoft.com/office/drawing/2014/main" id="{8C38BCF9-CC5B-4311-812B-26001490623B}"/>
              </a:ext>
            </a:extLst>
          </p:cNvPr>
          <p:cNvSpPr>
            <a:spLocks noGrp="1" noChangeArrowheads="1"/>
          </p:cNvSpPr>
          <p:nvPr>
            <p:ph type="body" idx="1"/>
          </p:nvPr>
        </p:nvSpPr>
        <p:spPr>
          <a:xfrm>
            <a:off x="483476" y="1052514"/>
            <a:ext cx="10972800" cy="5805487"/>
          </a:xfrm>
          <a:solidFill>
            <a:schemeClr val="bg1">
              <a:alpha val="30196"/>
            </a:schemeClr>
          </a:solidFill>
        </p:spPr>
        <p:txBody>
          <a:bodyPr/>
          <a:lstStyle/>
          <a:p>
            <a:pPr eaLnBrk="1" hangingPunct="1">
              <a:lnSpc>
                <a:spcPct val="100000"/>
              </a:lnSpc>
              <a:buFont typeface="Wingdings" panose="05000000000000000000" pitchFamily="2" charset="2"/>
              <a:buChar char="Ø"/>
            </a:pPr>
            <a:r>
              <a:rPr lang="en-GB" altLang="cs-CZ" sz="2400" dirty="0"/>
              <a:t>In PET, </a:t>
            </a:r>
            <a:r>
              <a:rPr lang="en-GB" altLang="cs-CZ" sz="2400" b="1" dirty="0"/>
              <a:t>positron emitters</a:t>
            </a:r>
            <a:r>
              <a:rPr lang="en-GB" altLang="cs-CZ" sz="2400" dirty="0"/>
              <a:t> are used. They are prepared in accelerators, and their half-lives are very short – max. hours. For that reason, the examination must be done close to the accelerator, in a limited number of medical centres.</a:t>
            </a:r>
          </a:p>
          <a:p>
            <a:pPr eaLnBrk="1" hangingPunct="1">
              <a:lnSpc>
                <a:spcPct val="100000"/>
              </a:lnSpc>
              <a:buFont typeface="Wingdings" panose="05000000000000000000" pitchFamily="2" charset="2"/>
              <a:buChar char="Ø"/>
            </a:pPr>
            <a:endParaRPr lang="en-GB" altLang="cs-CZ" sz="600" dirty="0"/>
          </a:p>
          <a:p>
            <a:pPr eaLnBrk="1" hangingPunct="1">
              <a:lnSpc>
                <a:spcPct val="100000"/>
              </a:lnSpc>
              <a:buFont typeface="Wingdings" panose="05000000000000000000" pitchFamily="2" charset="2"/>
              <a:buChar char="Ø"/>
            </a:pPr>
            <a:r>
              <a:rPr lang="en-GB" altLang="cs-CZ" sz="2400" dirty="0"/>
              <a:t>The positrons travel only very short distance, because they annihilate with electrons forming two gamma photons (0.51 MeV), which </a:t>
            </a:r>
            <a:r>
              <a:rPr lang="en-GB" altLang="cs-CZ" sz="2400" b="1" dirty="0"/>
              <a:t>move in exactly opposite directions</a:t>
            </a:r>
            <a:r>
              <a:rPr lang="en-GB" altLang="cs-CZ" sz="2400" dirty="0"/>
              <a:t>. These photons can be detected by two opposite detectors connected in a coincidence circuit. Voltage pulses are recorded and processed only when detected simultaneously in both detectors. Detectors scan and rotate around the patient</a:t>
            </a:r>
            <a:r>
              <a:rPr lang="en-GB" altLang="cs-CZ" sz="2400" dirty="0">
                <a:cs typeface="Arial" panose="020B0604020202020204" pitchFamily="34" charset="0"/>
              </a:rPr>
              <a:t>'</a:t>
            </a:r>
            <a:r>
              <a:rPr lang="en-GB" altLang="cs-CZ" sz="2400" dirty="0"/>
              <a:t>s body. </a:t>
            </a:r>
          </a:p>
          <a:p>
            <a:pPr eaLnBrk="1" hangingPunct="1">
              <a:lnSpc>
                <a:spcPct val="100000"/>
              </a:lnSpc>
              <a:buFont typeface="Wingdings" panose="05000000000000000000" pitchFamily="2" charset="2"/>
              <a:buNone/>
            </a:pPr>
            <a:endParaRPr lang="en-GB" altLang="cs-CZ" sz="500" dirty="0"/>
          </a:p>
          <a:p>
            <a:pPr eaLnBrk="1" hangingPunct="1">
              <a:lnSpc>
                <a:spcPct val="100000"/>
              </a:lnSpc>
              <a:buFont typeface="Wingdings" panose="05000000000000000000" pitchFamily="2" charset="2"/>
              <a:buChar char="Ø"/>
            </a:pPr>
            <a:r>
              <a:rPr lang="en-GB" altLang="cs-CZ" sz="2400" dirty="0"/>
              <a:t>The spatial resolution of PET is substantially higher than in SPECT. The positron emitters are attached to e.g. glucose derivatives, so that we can obtain also </a:t>
            </a:r>
            <a:r>
              <a:rPr lang="en-GB" altLang="cs-CZ" sz="2400" b="1" dirty="0"/>
              <a:t>physiological (functional) information</a:t>
            </a:r>
            <a:r>
              <a:rPr lang="en-GB" altLang="cs-CZ" sz="2400" dirty="0"/>
              <a:t>. PET of brain visualises those brain centres which are at the moment active (have increased uptake of glucose). PET allows to follow CNS activity on the level of brain centres.</a:t>
            </a:r>
          </a:p>
        </p:txBody>
      </p:sp>
    </p:spTree>
    <p:extLst>
      <p:ext uri="{BB962C8B-B14F-4D97-AF65-F5344CB8AC3E}">
        <p14:creationId xmlns:p14="http://schemas.microsoft.com/office/powerpoint/2010/main" val="37195607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a:extLst>
              <a:ext uri="{FF2B5EF4-FFF2-40B4-BE49-F238E27FC236}">
                <a16:creationId xmlns:a16="http://schemas.microsoft.com/office/drawing/2014/main" id="{B7131F40-83F7-4361-A1D6-45B26DBCDF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F8E085-D335-41CF-A2C0-A346F8E620BF}" type="slidenum">
              <a:rPr lang="cs-CZ" altLang="cs-CZ" sz="1400"/>
              <a:pPr>
                <a:spcBef>
                  <a:spcPct val="0"/>
                </a:spcBef>
                <a:buFontTx/>
                <a:buNone/>
              </a:pPr>
              <a:t>33</a:t>
            </a:fld>
            <a:endParaRPr lang="cs-CZ" altLang="cs-CZ" sz="1400"/>
          </a:p>
        </p:txBody>
      </p:sp>
      <p:sp>
        <p:nvSpPr>
          <p:cNvPr id="71683" name="Rectangle 5">
            <a:extLst>
              <a:ext uri="{FF2B5EF4-FFF2-40B4-BE49-F238E27FC236}">
                <a16:creationId xmlns:a16="http://schemas.microsoft.com/office/drawing/2014/main" id="{704A3D22-A776-465E-BB3F-407C566ACD6E}"/>
              </a:ext>
            </a:extLst>
          </p:cNvPr>
          <p:cNvSpPr>
            <a:spLocks noGrp="1" noChangeArrowheads="1"/>
          </p:cNvSpPr>
          <p:nvPr>
            <p:ph type="title"/>
          </p:nvPr>
        </p:nvSpPr>
        <p:spPr>
          <a:xfrm>
            <a:off x="720000" y="720000"/>
            <a:ext cx="4493131" cy="451576"/>
          </a:xfrm>
        </p:spPr>
        <p:txBody>
          <a:bodyPr/>
          <a:lstStyle/>
          <a:p>
            <a:pPr algn="l" eaLnBrk="1" hangingPunct="1"/>
            <a:r>
              <a:rPr lang="en-GB" altLang="cs-CZ" sz="3600" b="1" dirty="0"/>
              <a:t>PET principle</a:t>
            </a:r>
            <a:r>
              <a:rPr lang="cs-CZ" altLang="cs-CZ" sz="3600" dirty="0"/>
              <a:t> </a:t>
            </a:r>
          </a:p>
        </p:txBody>
      </p:sp>
      <p:pic>
        <p:nvPicPr>
          <p:cNvPr id="71684" name="Picture 4" descr="PET">
            <a:extLst>
              <a:ext uri="{FF2B5EF4-FFF2-40B4-BE49-F238E27FC236}">
                <a16:creationId xmlns:a16="http://schemas.microsoft.com/office/drawing/2014/main" id="{F07B589D-7569-4B15-B3DD-922C8CBC2C5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66989" y="1692275"/>
            <a:ext cx="3024187" cy="2247900"/>
          </a:xfrm>
          <a:noFill/>
        </p:spPr>
      </p:pic>
      <p:sp>
        <p:nvSpPr>
          <p:cNvPr id="71685" name="Text Box 7">
            <a:extLst>
              <a:ext uri="{FF2B5EF4-FFF2-40B4-BE49-F238E27FC236}">
                <a16:creationId xmlns:a16="http://schemas.microsoft.com/office/drawing/2014/main" id="{D5B64B00-003B-4F44-9C2A-38C5ACB8C4A6}"/>
              </a:ext>
            </a:extLst>
          </p:cNvPr>
          <p:cNvSpPr txBox="1">
            <a:spLocks noChangeArrowheads="1"/>
          </p:cNvSpPr>
          <p:nvPr/>
        </p:nvSpPr>
        <p:spPr bwMode="auto">
          <a:xfrm>
            <a:off x="777766" y="4149725"/>
            <a:ext cx="10489323" cy="203132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100" dirty="0"/>
              <a:t>Explanation of the </a:t>
            </a:r>
            <a:r>
              <a:rPr lang="en-GB" altLang="cs-CZ" sz="2100" b="1" dirty="0"/>
              <a:t>high spatial resolution of PET</a:t>
            </a:r>
            <a:r>
              <a:rPr lang="en-GB" altLang="cs-CZ" sz="2100" dirty="0"/>
              <a:t>: The opposite detectors in a coincidence circuit. A source of radiation Z is detected only when lying on a line connecting the detectors. Detector A but not the detector B can be hit through a collimator from the source Z</a:t>
            </a:r>
            <a:r>
              <a:rPr lang="en-GB" altLang="cs-CZ" sz="2100" baseline="-25000" dirty="0"/>
              <a:t>2</a:t>
            </a:r>
            <a:r>
              <a:rPr lang="en-GB" altLang="cs-CZ" sz="2100" dirty="0"/>
              <a:t>, because this source is outside the detection angle of B. In SPECT, the signal detected by A from Z</a:t>
            </a:r>
            <a:r>
              <a:rPr lang="en-GB" altLang="cs-CZ" sz="2100" baseline="-25000" dirty="0"/>
              <a:t>1</a:t>
            </a:r>
            <a:r>
              <a:rPr lang="en-GB" altLang="cs-CZ" sz="2100" dirty="0"/>
              <a:t> would be partially overlapped by the signal coming from source Z</a:t>
            </a:r>
            <a:r>
              <a:rPr lang="en-GB" altLang="cs-CZ" sz="2100" baseline="-25000" dirty="0"/>
              <a:t>2</a:t>
            </a:r>
            <a:r>
              <a:rPr lang="en-GB" altLang="cs-CZ" sz="2100" dirty="0"/>
              <a:t>.</a:t>
            </a:r>
          </a:p>
        </p:txBody>
      </p:sp>
      <p:pic>
        <p:nvPicPr>
          <p:cNvPr id="71687" name="Picture 8" descr="Pet-nový">
            <a:extLst>
              <a:ext uri="{FF2B5EF4-FFF2-40B4-BE49-F238E27FC236}">
                <a16:creationId xmlns:a16="http://schemas.microsoft.com/office/drawing/2014/main" id="{C49C760D-B58A-45F7-84CD-75DE57826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2745" y="506680"/>
            <a:ext cx="2806262" cy="26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TextovéPole 3">
            <a:extLst>
              <a:ext uri="{FF2B5EF4-FFF2-40B4-BE49-F238E27FC236}">
                <a16:creationId xmlns:a16="http://schemas.microsoft.com/office/drawing/2014/main" id="{E645F593-9C68-4A22-94BD-B0F913016EB6}"/>
              </a:ext>
            </a:extLst>
          </p:cNvPr>
          <p:cNvSpPr txBox="1">
            <a:spLocks noChangeArrowheads="1"/>
          </p:cNvSpPr>
          <p:nvPr/>
        </p:nvSpPr>
        <p:spPr bwMode="auto">
          <a:xfrm>
            <a:off x="7278524" y="2944923"/>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r>
              <a:rPr lang="en-GB" altLang="cs-CZ" sz="1800" dirty="0"/>
              <a:t>More realistic scheme</a:t>
            </a:r>
          </a:p>
        </p:txBody>
      </p:sp>
    </p:spTree>
    <p:extLst>
      <p:ext uri="{BB962C8B-B14F-4D97-AF65-F5344CB8AC3E}">
        <p14:creationId xmlns:p14="http://schemas.microsoft.com/office/powerpoint/2010/main" val="1968547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číslo snímku 5">
            <a:extLst>
              <a:ext uri="{FF2B5EF4-FFF2-40B4-BE49-F238E27FC236}">
                <a16:creationId xmlns:a16="http://schemas.microsoft.com/office/drawing/2014/main" id="{B329521E-47B2-4B3F-A5D3-7B46799ACD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F3F728-A192-4444-87E5-4B3FB8AA9940}" type="slidenum">
              <a:rPr lang="cs-CZ" altLang="cs-CZ" sz="1400"/>
              <a:pPr>
                <a:spcBef>
                  <a:spcPct val="0"/>
                </a:spcBef>
                <a:buFontTx/>
                <a:buNone/>
              </a:pPr>
              <a:t>34</a:t>
            </a:fld>
            <a:endParaRPr lang="cs-CZ" altLang="cs-CZ" sz="1400"/>
          </a:p>
        </p:txBody>
      </p:sp>
      <p:sp>
        <p:nvSpPr>
          <p:cNvPr id="73731" name="Rectangle 2">
            <a:extLst>
              <a:ext uri="{FF2B5EF4-FFF2-40B4-BE49-F238E27FC236}">
                <a16:creationId xmlns:a16="http://schemas.microsoft.com/office/drawing/2014/main" id="{890A6B93-F81E-445D-A53D-56F751603BEA}"/>
              </a:ext>
            </a:extLst>
          </p:cNvPr>
          <p:cNvSpPr>
            <a:spLocks noGrp="1" noChangeArrowheads="1"/>
          </p:cNvSpPr>
          <p:nvPr>
            <p:ph type="title"/>
          </p:nvPr>
        </p:nvSpPr>
        <p:spPr>
          <a:xfrm>
            <a:off x="1981200" y="274639"/>
            <a:ext cx="8229600" cy="922337"/>
          </a:xfrm>
        </p:spPr>
        <p:txBody>
          <a:bodyPr/>
          <a:lstStyle/>
          <a:p>
            <a:pPr algn="l" eaLnBrk="1" hangingPunct="1"/>
            <a:r>
              <a:rPr lang="en-GB" altLang="cs-CZ" sz="3600" b="1" dirty="0"/>
              <a:t>Functional PET of brain</a:t>
            </a:r>
            <a:br>
              <a:rPr lang="en-GB" altLang="cs-CZ" sz="3200" b="1" dirty="0">
                <a:solidFill>
                  <a:schemeClr val="tx1"/>
                </a:solidFill>
              </a:rPr>
            </a:br>
            <a:r>
              <a:rPr lang="cs-CZ" altLang="cs-CZ" sz="1600" dirty="0">
                <a:solidFill>
                  <a:schemeClr val="tx1"/>
                </a:solidFill>
              </a:rPr>
              <a:t>http://www.crump.ucla.edu/software/lpp/clinpetneuro/lggifs/n_petbrainfunc_2.html</a:t>
            </a:r>
          </a:p>
        </p:txBody>
      </p:sp>
      <p:pic>
        <p:nvPicPr>
          <p:cNvPr id="73732" name="Picture 5" descr="restbrain">
            <a:extLst>
              <a:ext uri="{FF2B5EF4-FFF2-40B4-BE49-F238E27FC236}">
                <a16:creationId xmlns:a16="http://schemas.microsoft.com/office/drawing/2014/main" id="{20EFBA86-A6DC-4356-91CF-719E3A1BF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7" descr="n_petbrainfunc_1">
            <a:extLst>
              <a:ext uri="{FF2B5EF4-FFF2-40B4-BE49-F238E27FC236}">
                <a16:creationId xmlns:a16="http://schemas.microsoft.com/office/drawing/2014/main" id="{5084BB3F-CF78-467F-A86F-E217E0964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9" descr="n_petbrainfunc_2">
            <a:extLst>
              <a:ext uri="{FF2B5EF4-FFF2-40B4-BE49-F238E27FC236}">
                <a16:creationId xmlns:a16="http://schemas.microsoft.com/office/drawing/2014/main" id="{199A9BEF-5A75-4AB9-A0AA-81D9ABA41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Text Box 10">
            <a:extLst>
              <a:ext uri="{FF2B5EF4-FFF2-40B4-BE49-F238E27FC236}">
                <a16:creationId xmlns:a16="http://schemas.microsoft.com/office/drawing/2014/main" id="{E7CE252B-A21F-4832-9103-B94BA9B929D6}"/>
              </a:ext>
            </a:extLst>
          </p:cNvPr>
          <p:cNvSpPr txBox="1">
            <a:spLocks noChangeArrowheads="1"/>
          </p:cNvSpPr>
          <p:nvPr/>
        </p:nvSpPr>
        <p:spPr bwMode="auto">
          <a:xfrm>
            <a:off x="1774825" y="4581526"/>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resting</a:t>
            </a:r>
          </a:p>
        </p:txBody>
      </p:sp>
      <p:sp>
        <p:nvSpPr>
          <p:cNvPr id="73736" name="Text Box 11">
            <a:extLst>
              <a:ext uri="{FF2B5EF4-FFF2-40B4-BE49-F238E27FC236}">
                <a16:creationId xmlns:a16="http://schemas.microsoft.com/office/drawing/2014/main" id="{714B2E8D-A1B5-4FA9-9D5E-7874A3734F72}"/>
              </a:ext>
            </a:extLst>
          </p:cNvPr>
          <p:cNvSpPr txBox="1">
            <a:spLocks noChangeArrowheads="1"/>
          </p:cNvSpPr>
          <p:nvPr/>
        </p:nvSpPr>
        <p:spPr bwMode="auto">
          <a:xfrm>
            <a:off x="4800601" y="5157789"/>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Music – a non-verbal acoustic stimulus</a:t>
            </a:r>
          </a:p>
        </p:txBody>
      </p:sp>
      <p:sp>
        <p:nvSpPr>
          <p:cNvPr id="73737" name="Text Box 12">
            <a:extLst>
              <a:ext uri="{FF2B5EF4-FFF2-40B4-BE49-F238E27FC236}">
                <a16:creationId xmlns:a16="http://schemas.microsoft.com/office/drawing/2014/main" id="{32DAFA09-419A-4354-97A2-9608133B81A1}"/>
              </a:ext>
            </a:extLst>
          </p:cNvPr>
          <p:cNvSpPr txBox="1">
            <a:spLocks noChangeArrowheads="1"/>
          </p:cNvSpPr>
          <p:nvPr/>
        </p:nvSpPr>
        <p:spPr bwMode="auto">
          <a:xfrm>
            <a:off x="7896226" y="5949951"/>
            <a:ext cx="244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Visual stimulus</a:t>
            </a:r>
          </a:p>
        </p:txBody>
      </p:sp>
    </p:spTree>
    <p:extLst>
      <p:ext uri="{BB962C8B-B14F-4D97-AF65-F5344CB8AC3E}">
        <p14:creationId xmlns:p14="http://schemas.microsoft.com/office/powerpoint/2010/main" val="272742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6">
            <a:extLst>
              <a:ext uri="{FF2B5EF4-FFF2-40B4-BE49-F238E27FC236}">
                <a16:creationId xmlns:a16="http://schemas.microsoft.com/office/drawing/2014/main" id="{63F6540A-6760-479F-B30F-5D62293937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CBBE0BA-ABAA-4FBA-A0BA-A7591C715B88}" type="slidenum">
              <a:rPr lang="cs-CZ" altLang="cs-CZ" sz="1400"/>
              <a:pPr>
                <a:spcBef>
                  <a:spcPct val="0"/>
                </a:spcBef>
                <a:buFontTx/>
                <a:buNone/>
              </a:pPr>
              <a:t>35</a:t>
            </a:fld>
            <a:endParaRPr lang="cs-CZ" altLang="cs-CZ" sz="1400"/>
          </a:p>
        </p:txBody>
      </p:sp>
      <p:pic>
        <p:nvPicPr>
          <p:cNvPr id="75779" name="Picture 5" descr="n_petbrainfunc_3">
            <a:extLst>
              <a:ext uri="{FF2B5EF4-FFF2-40B4-BE49-F238E27FC236}">
                <a16:creationId xmlns:a16="http://schemas.microsoft.com/office/drawing/2014/main" id="{CCB21613-769D-42A9-83E8-8AC9F82B9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33376"/>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7" descr="n_petbrainfunc_4">
            <a:extLst>
              <a:ext uri="{FF2B5EF4-FFF2-40B4-BE49-F238E27FC236}">
                <a16:creationId xmlns:a16="http://schemas.microsoft.com/office/drawing/2014/main" id="{C8DCB0D9-2661-4470-B150-90B97E7908FD}"/>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916113"/>
            <a:ext cx="2571750" cy="3067050"/>
          </a:xfrm>
          <a:noFill/>
        </p:spPr>
      </p:pic>
      <p:pic>
        <p:nvPicPr>
          <p:cNvPr id="75781" name="Picture 10" descr="n_petbrainfunc_5">
            <a:extLst>
              <a:ext uri="{FF2B5EF4-FFF2-40B4-BE49-F238E27FC236}">
                <a16:creationId xmlns:a16="http://schemas.microsoft.com/office/drawing/2014/main" id="{98538BF9-0CB6-47A8-A39C-6FE167820670}"/>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852738"/>
            <a:ext cx="2590800" cy="3086100"/>
          </a:xfrm>
          <a:noFill/>
        </p:spPr>
      </p:pic>
      <p:sp>
        <p:nvSpPr>
          <p:cNvPr id="75782" name="Text Box 13">
            <a:extLst>
              <a:ext uri="{FF2B5EF4-FFF2-40B4-BE49-F238E27FC236}">
                <a16:creationId xmlns:a16="http://schemas.microsoft.com/office/drawing/2014/main" id="{8187AA6C-482E-43A0-8230-C3AAF24498F3}"/>
              </a:ext>
            </a:extLst>
          </p:cNvPr>
          <p:cNvSpPr txBox="1">
            <a:spLocks noChangeArrowheads="1"/>
          </p:cNvSpPr>
          <p:nvPr/>
        </p:nvSpPr>
        <p:spPr bwMode="auto">
          <a:xfrm>
            <a:off x="2063750" y="3429001"/>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intensive thinking</a:t>
            </a:r>
          </a:p>
        </p:txBody>
      </p:sp>
      <p:sp>
        <p:nvSpPr>
          <p:cNvPr id="75783" name="Text Box 14">
            <a:extLst>
              <a:ext uri="{FF2B5EF4-FFF2-40B4-BE49-F238E27FC236}">
                <a16:creationId xmlns:a16="http://schemas.microsoft.com/office/drawing/2014/main" id="{655DBC48-AEF6-4C22-9674-DE20862E76F9}"/>
              </a:ext>
            </a:extLst>
          </p:cNvPr>
          <p:cNvSpPr txBox="1">
            <a:spLocks noChangeArrowheads="1"/>
          </p:cNvSpPr>
          <p:nvPr/>
        </p:nvSpPr>
        <p:spPr bwMode="auto">
          <a:xfrm>
            <a:off x="4872038" y="5013326"/>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remembering a picture</a:t>
            </a:r>
          </a:p>
        </p:txBody>
      </p:sp>
      <p:sp>
        <p:nvSpPr>
          <p:cNvPr id="75784" name="Text Box 15">
            <a:extLst>
              <a:ext uri="{FF2B5EF4-FFF2-40B4-BE49-F238E27FC236}">
                <a16:creationId xmlns:a16="http://schemas.microsoft.com/office/drawing/2014/main" id="{053A3771-0FA8-428D-9434-F846FA698E39}"/>
              </a:ext>
            </a:extLst>
          </p:cNvPr>
          <p:cNvSpPr txBox="1">
            <a:spLocks noChangeArrowheads="1"/>
          </p:cNvSpPr>
          <p:nvPr/>
        </p:nvSpPr>
        <p:spPr bwMode="auto">
          <a:xfrm>
            <a:off x="7751764" y="5876926"/>
            <a:ext cx="2376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000"/>
              <a:t>skipping on left leg</a:t>
            </a:r>
          </a:p>
        </p:txBody>
      </p:sp>
    </p:spTree>
    <p:extLst>
      <p:ext uri="{BB962C8B-B14F-4D97-AF65-F5344CB8AC3E}">
        <p14:creationId xmlns:p14="http://schemas.microsoft.com/office/powerpoint/2010/main" val="384999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a:extLst>
              <a:ext uri="{FF2B5EF4-FFF2-40B4-BE49-F238E27FC236}">
                <a16:creationId xmlns:a16="http://schemas.microsoft.com/office/drawing/2014/main" id="{83C3FB96-2CB2-4442-BBC1-EF74E7B6AF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980348-CF9B-4577-8E30-8558EDC0E070}" type="slidenum">
              <a:rPr lang="cs-CZ" altLang="cs-CZ" sz="1400"/>
              <a:pPr>
                <a:spcBef>
                  <a:spcPct val="0"/>
                </a:spcBef>
                <a:buFontTx/>
                <a:buNone/>
              </a:pPr>
              <a:t>36</a:t>
            </a:fld>
            <a:endParaRPr lang="cs-CZ" altLang="cs-CZ" sz="1400"/>
          </a:p>
        </p:txBody>
      </p:sp>
      <p:sp>
        <p:nvSpPr>
          <p:cNvPr id="77827" name="Rectangle 2">
            <a:extLst>
              <a:ext uri="{FF2B5EF4-FFF2-40B4-BE49-F238E27FC236}">
                <a16:creationId xmlns:a16="http://schemas.microsoft.com/office/drawing/2014/main" id="{ED620E68-4957-40BF-84CE-99B967636805}"/>
              </a:ext>
            </a:extLst>
          </p:cNvPr>
          <p:cNvSpPr>
            <a:spLocks noGrp="1" noChangeArrowheads="1"/>
          </p:cNvSpPr>
          <p:nvPr>
            <p:ph type="title"/>
          </p:nvPr>
        </p:nvSpPr>
        <p:spPr/>
        <p:txBody>
          <a:bodyPr/>
          <a:lstStyle/>
          <a:p>
            <a:pPr algn="l" eaLnBrk="1" hangingPunct="1"/>
            <a:r>
              <a:rPr lang="en-GB" altLang="cs-CZ" sz="3600" b="1" dirty="0"/>
              <a:t>Brain tumour - astrocytoma</a:t>
            </a:r>
          </a:p>
        </p:txBody>
      </p:sp>
      <p:pic>
        <p:nvPicPr>
          <p:cNvPr id="77828" name="Picture 5" descr="o_tumor_2">
            <a:extLst>
              <a:ext uri="{FF2B5EF4-FFF2-40B4-BE49-F238E27FC236}">
                <a16:creationId xmlns:a16="http://schemas.microsoft.com/office/drawing/2014/main" id="{73B308FD-937B-45D2-985C-D41BAAE16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22764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8">
            <a:extLst>
              <a:ext uri="{FF2B5EF4-FFF2-40B4-BE49-F238E27FC236}">
                <a16:creationId xmlns:a16="http://schemas.microsoft.com/office/drawing/2014/main" id="{87F0CE7F-4C4D-4785-8902-74BAC7522721}"/>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fluorodeoxyglucose, F-18</a:t>
            </a:r>
          </a:p>
        </p:txBody>
      </p:sp>
    </p:spTree>
    <p:extLst>
      <p:ext uri="{BB962C8B-B14F-4D97-AF65-F5344CB8AC3E}">
        <p14:creationId xmlns:p14="http://schemas.microsoft.com/office/powerpoint/2010/main" val="245420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a:extLst>
              <a:ext uri="{FF2B5EF4-FFF2-40B4-BE49-F238E27FC236}">
                <a16:creationId xmlns:a16="http://schemas.microsoft.com/office/drawing/2014/main" id="{C737CF42-8A8F-42C3-9CF7-3EC8E68048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4B2490-3148-41FE-B1BB-CCFC834AC8B6}" type="slidenum">
              <a:rPr lang="cs-CZ" altLang="cs-CZ" sz="1400"/>
              <a:pPr>
                <a:spcBef>
                  <a:spcPct val="0"/>
                </a:spcBef>
                <a:buFontTx/>
                <a:buNone/>
              </a:pPr>
              <a:t>37</a:t>
            </a:fld>
            <a:endParaRPr lang="cs-CZ" altLang="cs-CZ" sz="1400"/>
          </a:p>
        </p:txBody>
      </p:sp>
      <p:sp>
        <p:nvSpPr>
          <p:cNvPr id="79875" name="Rectangle 2">
            <a:extLst>
              <a:ext uri="{FF2B5EF4-FFF2-40B4-BE49-F238E27FC236}">
                <a16:creationId xmlns:a16="http://schemas.microsoft.com/office/drawing/2014/main" id="{B8D2ACD0-DDA1-4E3E-89FA-8E40B9F6E5F3}"/>
              </a:ext>
            </a:extLst>
          </p:cNvPr>
          <p:cNvSpPr>
            <a:spLocks noGrp="1" noChangeArrowheads="1"/>
          </p:cNvSpPr>
          <p:nvPr>
            <p:ph type="title"/>
          </p:nvPr>
        </p:nvSpPr>
        <p:spPr>
          <a:xfrm>
            <a:off x="720000" y="720000"/>
            <a:ext cx="4608745" cy="451576"/>
          </a:xfrm>
        </p:spPr>
        <p:txBody>
          <a:bodyPr/>
          <a:lstStyle/>
          <a:p>
            <a:pPr algn="l" eaLnBrk="1" hangingPunct="1"/>
            <a:r>
              <a:rPr lang="en-GB" altLang="cs-CZ" sz="3600" b="1" dirty="0"/>
              <a:t>Radiotherapy</a:t>
            </a:r>
          </a:p>
        </p:txBody>
      </p:sp>
      <p:sp>
        <p:nvSpPr>
          <p:cNvPr id="79876" name="Rectangle 3">
            <a:extLst>
              <a:ext uri="{FF2B5EF4-FFF2-40B4-BE49-F238E27FC236}">
                <a16:creationId xmlns:a16="http://schemas.microsoft.com/office/drawing/2014/main" id="{3915558B-9864-420D-9C35-F45D17FBD1C8}"/>
              </a:ext>
            </a:extLst>
          </p:cNvPr>
          <p:cNvSpPr>
            <a:spLocks noGrp="1" noChangeArrowheads="1"/>
          </p:cNvSpPr>
          <p:nvPr>
            <p:ph type="body" idx="1"/>
          </p:nvPr>
        </p:nvSpPr>
        <p:spPr>
          <a:xfrm>
            <a:off x="1992313" y="2565401"/>
            <a:ext cx="8229600" cy="2232025"/>
          </a:xfrm>
          <a:noFill/>
        </p:spPr>
        <p:txBody>
          <a:bodyPr/>
          <a:lstStyle/>
          <a:p>
            <a:pPr marL="900113" lvl="1" indent="-377825" eaLnBrk="1" hangingPunct="1">
              <a:buFont typeface="Wingdings" panose="05000000000000000000" pitchFamily="2" charset="2"/>
              <a:buChar char="Ø"/>
            </a:pPr>
            <a:r>
              <a:rPr lang="en-GB" altLang="cs-CZ" sz="3200" dirty="0"/>
              <a:t>Sources of radiation</a:t>
            </a:r>
            <a:endParaRPr lang="cs-CZ" altLang="cs-CZ" sz="3200" dirty="0"/>
          </a:p>
          <a:p>
            <a:pPr eaLnBrk="1" hangingPunct="1">
              <a:lnSpc>
                <a:spcPct val="100000"/>
              </a:lnSpc>
              <a:buFontTx/>
              <a:buNone/>
            </a:pPr>
            <a:r>
              <a:rPr lang="en-GB" altLang="cs-CZ" dirty="0"/>
              <a:t> – radioactive </a:t>
            </a:r>
            <a:endParaRPr lang="cs-CZ" altLang="cs-CZ" dirty="0"/>
          </a:p>
          <a:p>
            <a:pPr eaLnBrk="1" hangingPunct="1">
              <a:lnSpc>
                <a:spcPct val="100000"/>
              </a:lnSpc>
              <a:buFontTx/>
              <a:buNone/>
            </a:pPr>
            <a:r>
              <a:rPr lang="cs-CZ" altLang="cs-CZ" dirty="0"/>
              <a:t> - </a:t>
            </a:r>
            <a:r>
              <a:rPr lang="en-GB" altLang="cs-CZ" dirty="0"/>
              <a:t>non-radioactive</a:t>
            </a:r>
            <a:endParaRPr lang="cs-CZ" altLang="cs-CZ" dirty="0"/>
          </a:p>
          <a:p>
            <a:pPr eaLnBrk="1" hangingPunct="1">
              <a:lnSpc>
                <a:spcPct val="100000"/>
              </a:lnSpc>
              <a:buFontTx/>
              <a:buNone/>
            </a:pPr>
            <a:endParaRPr lang="en-GB" altLang="cs-CZ" dirty="0"/>
          </a:p>
          <a:p>
            <a:pPr marL="900113" lvl="1" indent="-377825" eaLnBrk="1" hangingPunct="1">
              <a:buFont typeface="Wingdings" panose="05000000000000000000" pitchFamily="2" charset="2"/>
              <a:buChar char="Ø"/>
            </a:pPr>
            <a:r>
              <a:rPr lang="en-GB" altLang="cs-CZ" sz="3200" dirty="0"/>
              <a:t>Methods of </a:t>
            </a:r>
            <a:r>
              <a:rPr lang="cs-CZ" altLang="cs-CZ" sz="3200" dirty="0" err="1"/>
              <a:t>radiotherapy</a:t>
            </a:r>
            <a:endParaRPr lang="en-GB" altLang="cs-CZ" sz="3200" dirty="0"/>
          </a:p>
        </p:txBody>
      </p:sp>
    </p:spTree>
    <p:extLst>
      <p:ext uri="{BB962C8B-B14F-4D97-AF65-F5344CB8AC3E}">
        <p14:creationId xmlns:p14="http://schemas.microsoft.com/office/powerpoint/2010/main" val="388708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a:extLst>
              <a:ext uri="{FF2B5EF4-FFF2-40B4-BE49-F238E27FC236}">
                <a16:creationId xmlns:a16="http://schemas.microsoft.com/office/drawing/2014/main" id="{4D4173C3-DEBE-4DF6-985A-76471ED621D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0AE13E-105F-4A34-8C54-FEE928BA977D}" type="slidenum">
              <a:rPr lang="cs-CZ" altLang="cs-CZ" sz="1400"/>
              <a:pPr>
                <a:spcBef>
                  <a:spcPct val="0"/>
                </a:spcBef>
                <a:buFontTx/>
                <a:buNone/>
              </a:pPr>
              <a:t>38</a:t>
            </a:fld>
            <a:endParaRPr lang="cs-CZ" altLang="cs-CZ" sz="1400"/>
          </a:p>
        </p:txBody>
      </p:sp>
      <p:sp>
        <p:nvSpPr>
          <p:cNvPr id="81923" name="Rectangle 2">
            <a:extLst>
              <a:ext uri="{FF2B5EF4-FFF2-40B4-BE49-F238E27FC236}">
                <a16:creationId xmlns:a16="http://schemas.microsoft.com/office/drawing/2014/main" id="{070407D1-0688-4470-BA20-D1BFC3EA6D48}"/>
              </a:ext>
            </a:extLst>
          </p:cNvPr>
          <p:cNvSpPr>
            <a:spLocks noGrp="1" noChangeArrowheads="1"/>
          </p:cNvSpPr>
          <p:nvPr>
            <p:ph type="title"/>
          </p:nvPr>
        </p:nvSpPr>
        <p:spPr>
          <a:xfrm>
            <a:off x="1981200" y="274639"/>
            <a:ext cx="8229600" cy="777875"/>
          </a:xfrm>
        </p:spPr>
        <p:txBody>
          <a:bodyPr/>
          <a:lstStyle/>
          <a:p>
            <a:pPr algn="l" eaLnBrk="1" hangingPunct="1"/>
            <a:r>
              <a:rPr lang="en-GB" altLang="cs-CZ" sz="3600" b="1" dirty="0"/>
              <a:t>Sources of radiation - radioactive</a:t>
            </a:r>
          </a:p>
        </p:txBody>
      </p:sp>
      <p:sp>
        <p:nvSpPr>
          <p:cNvPr id="303107" name="Rectangle 3">
            <a:extLst>
              <a:ext uri="{FF2B5EF4-FFF2-40B4-BE49-F238E27FC236}">
                <a16:creationId xmlns:a16="http://schemas.microsoft.com/office/drawing/2014/main" id="{1CF6CFB7-ADE7-4404-B0A1-0F8C64049F71}"/>
              </a:ext>
            </a:extLst>
          </p:cNvPr>
          <p:cNvSpPr>
            <a:spLocks noGrp="1" noChangeArrowheads="1"/>
          </p:cNvSpPr>
          <p:nvPr>
            <p:ph type="body" idx="1"/>
          </p:nvPr>
        </p:nvSpPr>
        <p:spPr>
          <a:xfrm>
            <a:off x="315309" y="1196976"/>
            <a:ext cx="10573407" cy="5661025"/>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en-GB" altLang="cs-CZ" sz="2400" dirty="0"/>
              <a:t>Artificial radionuclides are used.</a:t>
            </a:r>
            <a:r>
              <a:rPr lang="cs-CZ" altLang="cs-CZ" sz="2400" dirty="0"/>
              <a:t> </a:t>
            </a:r>
            <a:r>
              <a:rPr lang="en-GB" altLang="cs-CZ" sz="2400" dirty="0"/>
              <a:t>The source is in direct contact with a tissue or is sealed in an envelope (open or closed sources).</a:t>
            </a:r>
            <a:endParaRPr lang="en-GB" altLang="cs-CZ" sz="2400" b="1" dirty="0"/>
          </a:p>
          <a:p>
            <a:pPr marL="269875" indent="-269875" eaLnBrk="1" hangingPunct="1">
              <a:lnSpc>
                <a:spcPct val="100000"/>
              </a:lnSpc>
              <a:buFont typeface="Wingdings" panose="05000000000000000000" pitchFamily="2" charset="2"/>
              <a:buChar char="Ø"/>
            </a:pPr>
            <a:r>
              <a:rPr lang="en-GB" altLang="cs-CZ" sz="2400" dirty="0"/>
              <a:t>The </a:t>
            </a:r>
            <a:r>
              <a:rPr lang="en-GB" altLang="cs-CZ" sz="2400" b="1" dirty="0"/>
              <a:t>open sources</a:t>
            </a:r>
            <a:r>
              <a:rPr lang="en-GB" altLang="cs-CZ" sz="2400" dirty="0"/>
              <a:t>: </a:t>
            </a:r>
            <a:endParaRPr lang="cs-CZ" altLang="cs-CZ" sz="2400" dirty="0"/>
          </a:p>
          <a:p>
            <a:pPr marL="825500" lvl="1" eaLnBrk="1" hangingPunct="1"/>
            <a:r>
              <a:rPr lang="en-GB" altLang="cs-CZ" sz="2000" dirty="0"/>
              <a:t>(1) Can be applied by metabolic way. Therapy of thyroid gland tumours by radioactive iodine I-131, which is selectively captured by the thyroid. </a:t>
            </a:r>
          </a:p>
          <a:p>
            <a:pPr marL="825500" lvl="1" eaLnBrk="1" hangingPunct="1"/>
            <a:r>
              <a:rPr lang="en-GB" altLang="cs-CZ" sz="2000" dirty="0"/>
              <a:t>(2) Infiltration of the tumour by radionuclide solution, e.g. a prostate tumour by the colloid gold Au-198. This way of application is seldom used today as well.</a:t>
            </a:r>
          </a:p>
          <a:p>
            <a:pPr marL="269875" indent="-269875" eaLnBrk="1" hangingPunct="1">
              <a:lnSpc>
                <a:spcPct val="100000"/>
              </a:lnSpc>
              <a:buFont typeface="Wingdings" panose="05000000000000000000" pitchFamily="2" charset="2"/>
              <a:buChar char="Ø"/>
            </a:pPr>
            <a:r>
              <a:rPr lang="en-GB" altLang="cs-CZ" sz="2400" dirty="0"/>
              <a:t>The </a:t>
            </a:r>
            <a:r>
              <a:rPr lang="en-GB" altLang="cs-CZ" sz="2400" b="1" dirty="0"/>
              <a:t>closed sources</a:t>
            </a:r>
            <a:r>
              <a:rPr lang="en-GB" altLang="cs-CZ" sz="2400" dirty="0"/>
              <a:t> are more widely used today: </a:t>
            </a:r>
          </a:p>
          <a:p>
            <a:pPr marL="825500" lvl="1" eaLnBrk="1" hangingPunct="1"/>
            <a:r>
              <a:rPr lang="en-GB" altLang="cs-CZ" sz="2000" b="1" dirty="0"/>
              <a:t>(1)</a:t>
            </a:r>
            <a:r>
              <a:rPr lang="en-GB" altLang="cs-CZ" sz="2000" dirty="0"/>
              <a:t> Needles with a small amount of radioactive substance. They usually contain cobalt Co-60 or caesium Cs-137. The needles are applied interstitially (directly into the tumour). </a:t>
            </a:r>
          </a:p>
          <a:p>
            <a:pPr marL="825500" lvl="1" eaLnBrk="1" hangingPunct="1"/>
            <a:r>
              <a:rPr lang="en-GB" altLang="cs-CZ" sz="2000" b="1" dirty="0"/>
              <a:t>(2)</a:t>
            </a:r>
            <a:r>
              <a:rPr lang="en-GB" altLang="cs-CZ" sz="2000" dirty="0"/>
              <a:t> The sources are also inserted into body cavities (</a:t>
            </a:r>
            <a:r>
              <a:rPr lang="en-GB" altLang="cs-CZ" sz="2000" b="1" dirty="0"/>
              <a:t>intracavitary irradiation - </a:t>
            </a:r>
            <a:r>
              <a:rPr lang="en-GB" altLang="cs-CZ" sz="2000" b="1" dirty="0" err="1"/>
              <a:t>afterloaders</a:t>
            </a:r>
            <a:r>
              <a:rPr lang="en-GB" altLang="cs-CZ" sz="2000" dirty="0"/>
              <a:t>). </a:t>
            </a:r>
          </a:p>
          <a:p>
            <a:pPr marL="825500" lvl="1" eaLnBrk="1" hangingPunct="1"/>
            <a:r>
              <a:rPr lang="en-GB" altLang="cs-CZ" sz="2000" b="1" dirty="0"/>
              <a:t>(3)</a:t>
            </a:r>
            <a:r>
              <a:rPr lang="en-GB" altLang="cs-CZ" sz="2000" dirty="0"/>
              <a:t> Large irradiation devices (‘bombs’) for </a:t>
            </a:r>
            <a:r>
              <a:rPr lang="en-GB" altLang="cs-CZ" sz="2000" b="1" dirty="0"/>
              <a:t>teletherapy</a:t>
            </a:r>
            <a:r>
              <a:rPr lang="en-GB" altLang="cs-CZ" sz="2000" dirty="0"/>
              <a:t>. The radionuclide is enclosed in a shielded container. The radioactive material is moved into working position during irradiation. The most used are cobalt Co-60 or caesium Cs-137. These devices are obsolete today.</a:t>
            </a:r>
          </a:p>
        </p:txBody>
      </p:sp>
    </p:spTree>
    <p:extLst>
      <p:ext uri="{BB962C8B-B14F-4D97-AF65-F5344CB8AC3E}">
        <p14:creationId xmlns:p14="http://schemas.microsoft.com/office/powerpoint/2010/main" val="1162326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6">
            <a:extLst>
              <a:ext uri="{FF2B5EF4-FFF2-40B4-BE49-F238E27FC236}">
                <a16:creationId xmlns:a16="http://schemas.microsoft.com/office/drawing/2014/main" id="{53FEB25C-E7A2-43EC-97DC-F760F83C5A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3AF605-C90B-400C-AE11-3FB5220615E0}" type="slidenum">
              <a:rPr lang="cs-CZ" altLang="cs-CZ" sz="1400"/>
              <a:pPr>
                <a:spcBef>
                  <a:spcPct val="0"/>
                </a:spcBef>
                <a:buFontTx/>
                <a:buNone/>
              </a:pPr>
              <a:t>39</a:t>
            </a:fld>
            <a:endParaRPr lang="cs-CZ" altLang="cs-CZ" sz="1400"/>
          </a:p>
        </p:txBody>
      </p:sp>
      <p:sp>
        <p:nvSpPr>
          <p:cNvPr id="83971" name="Rectangle 2">
            <a:extLst>
              <a:ext uri="{FF2B5EF4-FFF2-40B4-BE49-F238E27FC236}">
                <a16:creationId xmlns:a16="http://schemas.microsoft.com/office/drawing/2014/main" id="{8E22B762-738C-46A0-8326-2062797FF48C}"/>
              </a:ext>
            </a:extLst>
          </p:cNvPr>
          <p:cNvSpPr>
            <a:spLocks noGrp="1" noChangeArrowheads="1"/>
          </p:cNvSpPr>
          <p:nvPr>
            <p:ph type="title"/>
          </p:nvPr>
        </p:nvSpPr>
        <p:spPr/>
        <p:txBody>
          <a:bodyPr/>
          <a:lstStyle/>
          <a:p>
            <a:pPr algn="l" eaLnBrk="1" hangingPunct="1"/>
            <a:r>
              <a:rPr lang="en-GB" altLang="cs-CZ" sz="3200" b="1" dirty="0"/>
              <a:t>„The cobalt bomb“</a:t>
            </a:r>
          </a:p>
        </p:txBody>
      </p:sp>
      <p:pic>
        <p:nvPicPr>
          <p:cNvPr id="83972" name="Picture 3" descr="radionko_oprema">
            <a:extLst>
              <a:ext uri="{FF2B5EF4-FFF2-40B4-BE49-F238E27FC236}">
                <a16:creationId xmlns:a16="http://schemas.microsoft.com/office/drawing/2014/main" id="{AC6CD7CB-09EF-4B9A-8218-E7CECCDE6E28}"/>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245700" y="3132083"/>
            <a:ext cx="3291750" cy="2381305"/>
          </a:xfrm>
          <a:noFill/>
        </p:spPr>
      </p:pic>
      <p:graphicFrame>
        <p:nvGraphicFramePr>
          <p:cNvPr id="313348" name="Group 4">
            <a:extLst>
              <a:ext uri="{FF2B5EF4-FFF2-40B4-BE49-F238E27FC236}">
                <a16:creationId xmlns:a16="http://schemas.microsoft.com/office/drawing/2014/main" id="{810E6050-CD06-423F-9A08-A71D1540AE08}"/>
              </a:ext>
            </a:extLst>
          </p:cNvPr>
          <p:cNvGraphicFramePr>
            <a:graphicFrameLocks noGrp="1"/>
          </p:cNvGraphicFramePr>
          <p:nvPr>
            <p:extLst>
              <p:ext uri="{D42A27DB-BD31-4B8C-83A1-F6EECF244321}">
                <p14:modId xmlns:p14="http://schemas.microsoft.com/office/powerpoint/2010/main" val="3196819428"/>
              </p:ext>
            </p:extLst>
          </p:nvPr>
        </p:nvGraphicFramePr>
        <p:xfrm>
          <a:off x="2135189" y="1484314"/>
          <a:ext cx="7704137" cy="1152525"/>
        </p:xfrm>
        <a:graphic>
          <a:graphicData uri="http://schemas.openxmlformats.org/drawingml/2006/table">
            <a:tbl>
              <a:tblPr/>
              <a:tblGrid>
                <a:gridCol w="7704137">
                  <a:extLst>
                    <a:ext uri="{9D8B030D-6E8A-4147-A177-3AD203B41FA5}">
                      <a16:colId xmlns:a16="http://schemas.microsoft.com/office/drawing/2014/main" val="20000"/>
                    </a:ext>
                  </a:extLst>
                </a:gridCol>
              </a:tblGrid>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rPr>
                        <a:t>In </a:t>
                      </a:r>
                      <a:r>
                        <a:rPr kumimoji="0" lang="en-GB" sz="2000" b="0" i="0" u="none" strike="noStrike" cap="none" normalizeH="0" baseline="0" noProof="0" dirty="0">
                          <a:ln>
                            <a:noFill/>
                          </a:ln>
                          <a:solidFill>
                            <a:schemeClr val="tx1"/>
                          </a:solidFill>
                          <a:effectLst/>
                          <a:latin typeface="Arial" charset="0"/>
                        </a:rPr>
                        <a:t>1951, Canadian </a:t>
                      </a:r>
                      <a:r>
                        <a:rPr kumimoji="0" lang="en-GB" sz="2400" b="0" i="0" u="none" strike="noStrike" cap="none" normalizeH="0" baseline="0" noProof="0" dirty="0">
                          <a:ln>
                            <a:noFill/>
                          </a:ln>
                          <a:solidFill>
                            <a:schemeClr val="tx1"/>
                          </a:solidFill>
                          <a:effectLst/>
                          <a:latin typeface="Arial" charset="0"/>
                        </a:rPr>
                        <a:t>Harold E. Johns</a:t>
                      </a:r>
                      <a:r>
                        <a:rPr kumimoji="0" lang="en-GB" sz="2800" b="0" i="0" u="none" strike="noStrike" cap="none" normalizeH="0" baseline="0" noProof="0" dirty="0">
                          <a:ln>
                            <a:noFill/>
                          </a:ln>
                          <a:solidFill>
                            <a:schemeClr val="tx1"/>
                          </a:solidFill>
                          <a:effectLst/>
                          <a:latin typeface="Arial" charset="0"/>
                        </a:rPr>
                        <a:t> </a:t>
                      </a:r>
                      <a:r>
                        <a:rPr kumimoji="0" lang="en-GB" sz="2000" b="0" i="0" u="none" strike="noStrike" cap="none" normalizeH="0" baseline="0" noProof="0" dirty="0">
                          <a:ln>
                            <a:noFill/>
                          </a:ln>
                          <a:solidFill>
                            <a:schemeClr val="tx1"/>
                          </a:solidFill>
                          <a:effectLst/>
                          <a:latin typeface="Arial" charset="0"/>
                        </a:rPr>
                        <a:t>used cobalt-60 for therapy first. Becomes history of medicine.</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5" name="Picture 10" descr="page_4_1">
            <a:extLst>
              <a:ext uri="{FF2B5EF4-FFF2-40B4-BE49-F238E27FC236}">
                <a16:creationId xmlns:a16="http://schemas.microsoft.com/office/drawing/2014/main" id="{B3239DC2-43DD-4E01-A0F5-F18764F8FF07}"/>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24788" y="3141664"/>
            <a:ext cx="2296674" cy="313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11" descr="187">
            <a:extLst>
              <a:ext uri="{FF2B5EF4-FFF2-40B4-BE49-F238E27FC236}">
                <a16:creationId xmlns:a16="http://schemas.microsoft.com/office/drawing/2014/main" id="{07ADB38A-26A4-4557-86DF-60A91E68BC58}"/>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1576551" y="2786994"/>
            <a:ext cx="2207009" cy="3453613"/>
          </a:xfrm>
          <a:noFill/>
        </p:spPr>
      </p:pic>
    </p:spTree>
    <p:extLst>
      <p:ext uri="{BB962C8B-B14F-4D97-AF65-F5344CB8AC3E}">
        <p14:creationId xmlns:p14="http://schemas.microsoft.com/office/powerpoint/2010/main" val="3443815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Zástupný symbol pro číslo snímku 5">
            <a:extLst>
              <a:ext uri="{FF2B5EF4-FFF2-40B4-BE49-F238E27FC236}">
                <a16:creationId xmlns:a16="http://schemas.microsoft.com/office/drawing/2014/main" id="{0ACC170F-B7EF-4DB5-BA65-C55EA5CD3C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3D5204A-58B2-4406-88B9-BA64A09528DB}" type="slidenum">
              <a:rPr lang="cs-CZ" altLang="cs-CZ" sz="1400"/>
              <a:pPr>
                <a:spcBef>
                  <a:spcPct val="0"/>
                </a:spcBef>
                <a:buFontTx/>
                <a:buNone/>
              </a:pPr>
              <a:t>4</a:t>
            </a:fld>
            <a:endParaRPr lang="cs-CZ" altLang="cs-CZ" sz="1400"/>
          </a:p>
        </p:txBody>
      </p:sp>
      <p:sp>
        <p:nvSpPr>
          <p:cNvPr id="12291" name="Rectangle 2">
            <a:extLst>
              <a:ext uri="{FF2B5EF4-FFF2-40B4-BE49-F238E27FC236}">
                <a16:creationId xmlns:a16="http://schemas.microsoft.com/office/drawing/2014/main" id="{66ACC574-0755-4925-BF3A-5CFC5B169439}"/>
              </a:ext>
            </a:extLst>
          </p:cNvPr>
          <p:cNvSpPr>
            <a:spLocks noGrp="1" noChangeArrowheads="1"/>
          </p:cNvSpPr>
          <p:nvPr>
            <p:ph type="title"/>
          </p:nvPr>
        </p:nvSpPr>
        <p:spPr>
          <a:xfrm>
            <a:off x="1062010" y="493492"/>
            <a:ext cx="8229600" cy="576262"/>
          </a:xfrm>
        </p:spPr>
        <p:txBody>
          <a:bodyPr/>
          <a:lstStyle/>
          <a:p>
            <a:pPr algn="l" eaLnBrk="1" hangingPunct="1"/>
            <a:r>
              <a:rPr lang="en-GB" altLang="cs-CZ" sz="3200" b="1" dirty="0"/>
              <a:t>Laws valid for radioactive decay</a:t>
            </a:r>
          </a:p>
        </p:txBody>
      </p:sp>
      <p:sp>
        <p:nvSpPr>
          <p:cNvPr id="12292" name="Rectangle 3">
            <a:extLst>
              <a:ext uri="{FF2B5EF4-FFF2-40B4-BE49-F238E27FC236}">
                <a16:creationId xmlns:a16="http://schemas.microsoft.com/office/drawing/2014/main" id="{38B960B6-F851-4094-9DC9-326CA733529A}"/>
              </a:ext>
            </a:extLst>
          </p:cNvPr>
          <p:cNvSpPr>
            <a:spLocks noGrp="1" noChangeArrowheads="1"/>
          </p:cNvSpPr>
          <p:nvPr>
            <p:ph type="body" idx="1"/>
          </p:nvPr>
        </p:nvSpPr>
        <p:spPr>
          <a:xfrm>
            <a:off x="2047848" y="2612984"/>
            <a:ext cx="8229600" cy="2952750"/>
          </a:xfrm>
          <a:noFill/>
        </p:spPr>
        <p:txBody>
          <a:bodyPr/>
          <a:lstStyle/>
          <a:p>
            <a:pPr eaLnBrk="1" hangingPunct="1">
              <a:buFont typeface="Wingdings" panose="05000000000000000000" pitchFamily="2" charset="2"/>
              <a:buChar char="Ø"/>
            </a:pPr>
            <a:r>
              <a:rPr lang="en-GB" altLang="cs-CZ"/>
              <a:t>Law of mass-energy conservation</a:t>
            </a:r>
          </a:p>
          <a:p>
            <a:pPr eaLnBrk="1" hangingPunct="1">
              <a:buFont typeface="Wingdings" panose="05000000000000000000" pitchFamily="2" charset="2"/>
              <a:buChar char="Ø"/>
            </a:pPr>
            <a:r>
              <a:rPr lang="en-GB" altLang="cs-CZ"/>
              <a:t>Law of electric charge conservation</a:t>
            </a:r>
          </a:p>
          <a:p>
            <a:pPr eaLnBrk="1" hangingPunct="1">
              <a:buFont typeface="Wingdings" panose="05000000000000000000" pitchFamily="2" charset="2"/>
              <a:buChar char="Ø"/>
            </a:pPr>
            <a:r>
              <a:rPr lang="en-GB" altLang="cs-CZ"/>
              <a:t>Law of nucleon number conservation</a:t>
            </a:r>
          </a:p>
          <a:p>
            <a:pPr eaLnBrk="1" hangingPunct="1">
              <a:buFont typeface="Wingdings" panose="05000000000000000000" pitchFamily="2" charset="2"/>
              <a:buChar char="Ø"/>
            </a:pPr>
            <a:r>
              <a:rPr lang="en-GB" altLang="cs-CZ"/>
              <a:t>Law of momentum conservation</a:t>
            </a:r>
            <a:endParaRPr lang="cs-CZ" altLang="cs-CZ"/>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220919008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a:extLst>
              <a:ext uri="{FF2B5EF4-FFF2-40B4-BE49-F238E27FC236}">
                <a16:creationId xmlns:a16="http://schemas.microsoft.com/office/drawing/2014/main" id="{44A1EC3E-7BBD-4CA8-AE54-0B3CE3A1B4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48BF9E-20B5-4C62-8CFD-87A18625FF9B}" type="slidenum">
              <a:rPr lang="cs-CZ" altLang="cs-CZ" sz="1400"/>
              <a:pPr>
                <a:spcBef>
                  <a:spcPct val="0"/>
                </a:spcBef>
                <a:buFontTx/>
                <a:buNone/>
              </a:pPr>
              <a:t>40</a:t>
            </a:fld>
            <a:endParaRPr lang="cs-CZ" altLang="cs-CZ" sz="1400"/>
          </a:p>
        </p:txBody>
      </p:sp>
      <p:sp>
        <p:nvSpPr>
          <p:cNvPr id="86019" name="Rectangle 2">
            <a:extLst>
              <a:ext uri="{FF2B5EF4-FFF2-40B4-BE49-F238E27FC236}">
                <a16:creationId xmlns:a16="http://schemas.microsoft.com/office/drawing/2014/main" id="{5015BA08-136B-435D-A82C-21720B4F7FAD}"/>
              </a:ext>
            </a:extLst>
          </p:cNvPr>
          <p:cNvSpPr>
            <a:spLocks noGrp="1" noChangeArrowheads="1"/>
          </p:cNvSpPr>
          <p:nvPr>
            <p:ph type="title"/>
          </p:nvPr>
        </p:nvSpPr>
        <p:spPr>
          <a:xfrm>
            <a:off x="720000" y="720000"/>
            <a:ext cx="5249876" cy="451576"/>
          </a:xfrm>
        </p:spPr>
        <p:txBody>
          <a:bodyPr/>
          <a:lstStyle/>
          <a:p>
            <a:pPr algn="l" eaLnBrk="1" hangingPunct="1"/>
            <a:r>
              <a:rPr lang="en-GB" altLang="cs-CZ" sz="3600" b="1" dirty="0"/>
              <a:t>„The cobalt bomb“</a:t>
            </a:r>
            <a:r>
              <a:rPr lang="cs-CZ" altLang="cs-CZ" sz="3600" b="1" dirty="0"/>
              <a:t> </a:t>
            </a:r>
            <a:br>
              <a:rPr lang="cs-CZ" altLang="cs-CZ" sz="3200" b="1" dirty="0">
                <a:solidFill>
                  <a:schemeClr val="tx1"/>
                </a:solidFill>
              </a:rPr>
            </a:br>
            <a:r>
              <a:rPr lang="cs-CZ" altLang="cs-CZ" sz="2000" dirty="0">
                <a:solidFill>
                  <a:schemeClr val="tx1"/>
                </a:solidFill>
              </a:rPr>
              <a:t>http://www.cs.nsw.gov.au/rpa/pet/RadTraining/</a:t>
            </a:r>
          </a:p>
        </p:txBody>
      </p:sp>
      <p:graphicFrame>
        <p:nvGraphicFramePr>
          <p:cNvPr id="86020" name="Object 3">
            <a:extLst>
              <a:ext uri="{FF2B5EF4-FFF2-40B4-BE49-F238E27FC236}">
                <a16:creationId xmlns:a16="http://schemas.microsoft.com/office/drawing/2014/main" id="{42C4CC09-4425-4430-91BA-DA9732098DD8}"/>
              </a:ext>
            </a:extLst>
          </p:cNvPr>
          <p:cNvGraphicFramePr>
            <a:graphicFrameLocks noGrp="1" noChangeAspect="1"/>
          </p:cNvGraphicFramePr>
          <p:nvPr>
            <p:ph idx="1"/>
          </p:nvPr>
        </p:nvGraphicFramePr>
        <p:xfrm>
          <a:off x="2063750" y="1341439"/>
          <a:ext cx="8280400" cy="5254625"/>
        </p:xfrm>
        <a:graphic>
          <a:graphicData uri="http://schemas.openxmlformats.org/presentationml/2006/ole">
            <mc:AlternateContent xmlns:mc="http://schemas.openxmlformats.org/markup-compatibility/2006">
              <mc:Choice xmlns:v="urn:schemas-microsoft-com:vml" Requires="v">
                <p:oleObj name="Rastrový obrázek" r:id="rId3" imgW="7039958" imgH="4466667" progId="Paint.Picture">
                  <p:embed/>
                </p:oleObj>
              </mc:Choice>
              <mc:Fallback>
                <p:oleObj name="Rastrový obrázek" r:id="rId3" imgW="7039958" imgH="4466667" progId="Paint.Picture">
                  <p:embed/>
                  <p:pic>
                    <p:nvPicPr>
                      <p:cNvPr id="86020" name="Object 3">
                        <a:extLst>
                          <a:ext uri="{FF2B5EF4-FFF2-40B4-BE49-F238E27FC236}">
                            <a16:creationId xmlns:a16="http://schemas.microsoft.com/office/drawing/2014/main" id="{42C4CC09-4425-4430-91BA-DA9732098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1341439"/>
                        <a:ext cx="82804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6021" name="Rectangle 5">
            <a:extLst>
              <a:ext uri="{FF2B5EF4-FFF2-40B4-BE49-F238E27FC236}">
                <a16:creationId xmlns:a16="http://schemas.microsoft.com/office/drawing/2014/main" id="{6BBAE28D-D34F-4990-971F-90A24A119FBA}"/>
              </a:ext>
            </a:extLst>
          </p:cNvPr>
          <p:cNvSpPr>
            <a:spLocks noChangeArrowheads="1"/>
          </p:cNvSpPr>
          <p:nvPr/>
        </p:nvSpPr>
        <p:spPr bwMode="auto">
          <a:xfrm>
            <a:off x="1524000" y="1"/>
            <a:ext cx="3455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solidFill>
                  <a:srgbClr val="777777"/>
                </a:solidFill>
              </a:rPr>
              <a:t>Radiotherapy</a:t>
            </a:r>
          </a:p>
        </p:txBody>
      </p:sp>
    </p:spTree>
    <p:extLst>
      <p:ext uri="{BB962C8B-B14F-4D97-AF65-F5344CB8AC3E}">
        <p14:creationId xmlns:p14="http://schemas.microsoft.com/office/powerpoint/2010/main" val="3259220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a:extLst>
              <a:ext uri="{FF2B5EF4-FFF2-40B4-BE49-F238E27FC236}">
                <a16:creationId xmlns:a16="http://schemas.microsoft.com/office/drawing/2014/main" id="{2CE4F822-C376-4314-B3F4-41F4D49F9D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093E24-5E22-40B2-A9BD-6D762425ED18}" type="slidenum">
              <a:rPr lang="cs-CZ" altLang="cs-CZ" sz="1400"/>
              <a:pPr>
                <a:spcBef>
                  <a:spcPct val="0"/>
                </a:spcBef>
                <a:buFontTx/>
                <a:buNone/>
              </a:pPr>
              <a:t>41</a:t>
            </a:fld>
            <a:endParaRPr lang="cs-CZ" altLang="cs-CZ" sz="1400"/>
          </a:p>
        </p:txBody>
      </p:sp>
      <p:sp>
        <p:nvSpPr>
          <p:cNvPr id="88067" name="Rectangle 2">
            <a:extLst>
              <a:ext uri="{FF2B5EF4-FFF2-40B4-BE49-F238E27FC236}">
                <a16:creationId xmlns:a16="http://schemas.microsoft.com/office/drawing/2014/main" id="{0548F06F-ABD2-45F7-AEC8-E387929F6293}"/>
              </a:ext>
            </a:extLst>
          </p:cNvPr>
          <p:cNvSpPr>
            <a:spLocks noGrp="1" noChangeArrowheads="1"/>
          </p:cNvSpPr>
          <p:nvPr>
            <p:ph type="title"/>
          </p:nvPr>
        </p:nvSpPr>
        <p:spPr>
          <a:xfrm>
            <a:off x="1847850" y="188913"/>
            <a:ext cx="7772400" cy="662425"/>
          </a:xfrm>
        </p:spPr>
        <p:txBody>
          <a:bodyPr/>
          <a:lstStyle/>
          <a:p>
            <a:pPr algn="l" eaLnBrk="1" hangingPunct="1"/>
            <a:r>
              <a:rPr lang="en-GB" altLang="cs-CZ" sz="3600" b="1" dirty="0"/>
              <a:t>Leksell Gamma Knife (still used)</a:t>
            </a:r>
          </a:p>
        </p:txBody>
      </p:sp>
      <p:sp>
        <p:nvSpPr>
          <p:cNvPr id="356355" name="Rectangle 3">
            <a:extLst>
              <a:ext uri="{FF2B5EF4-FFF2-40B4-BE49-F238E27FC236}">
                <a16:creationId xmlns:a16="http://schemas.microsoft.com/office/drawing/2014/main" id="{A5946EEB-1970-425A-BB93-D00712CC571D}"/>
              </a:ext>
            </a:extLst>
          </p:cNvPr>
          <p:cNvSpPr>
            <a:spLocks noGrp="1" noChangeArrowheads="1"/>
          </p:cNvSpPr>
          <p:nvPr>
            <p:ph type="body" idx="1"/>
          </p:nvPr>
        </p:nvSpPr>
        <p:spPr>
          <a:xfrm>
            <a:off x="1082565" y="1412875"/>
            <a:ext cx="10089931" cy="4895850"/>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en-GB" altLang="cs-CZ" sz="2400" dirty="0"/>
              <a:t>1951 – idea of radiosurgery by L. Leksell of Sweden</a:t>
            </a:r>
          </a:p>
          <a:p>
            <a:pPr eaLnBrk="1" hangingPunct="1">
              <a:lnSpc>
                <a:spcPct val="100000"/>
              </a:lnSpc>
              <a:spcBef>
                <a:spcPct val="0"/>
              </a:spcBef>
              <a:buFont typeface="Wingdings" panose="05000000000000000000" pitchFamily="2" charset="2"/>
              <a:buChar char="Ø"/>
            </a:pPr>
            <a:r>
              <a:rPr lang="en-GB" altLang="cs-CZ" sz="2400" dirty="0"/>
              <a:t>The Leksell Gamma Knife is used for treatment of some brain tumours and other lesions (aneurysms, epilepsy etc.)</a:t>
            </a:r>
          </a:p>
          <a:p>
            <a:pPr eaLnBrk="1" hangingPunct="1">
              <a:lnSpc>
                <a:spcPct val="100000"/>
              </a:lnSpc>
              <a:spcBef>
                <a:spcPct val="0"/>
              </a:spcBef>
              <a:buFont typeface="Wingdings" panose="05000000000000000000" pitchFamily="2" charset="2"/>
              <a:buChar char="Ø"/>
            </a:pPr>
            <a:r>
              <a:rPr lang="en-GB" altLang="cs-CZ" sz="2400" dirty="0"/>
              <a:t>201 Co</a:t>
            </a:r>
            <a:r>
              <a:rPr lang="en-GB" altLang="cs-CZ" sz="2400" baseline="30000" dirty="0"/>
              <a:t>60</a:t>
            </a:r>
            <a:r>
              <a:rPr lang="en-GB" altLang="cs-CZ" sz="2400" dirty="0"/>
              <a:t> sources are placed in a central unit with diameter of 400 mm in 5 circles, which are separated by the angle of 7</a:t>
            </a:r>
            <a:r>
              <a:rPr lang="cs-CZ" altLang="cs-CZ" sz="2400" dirty="0"/>
              <a:t>.</a:t>
            </a:r>
            <a:r>
              <a:rPr lang="en-GB" altLang="cs-CZ" sz="2400" dirty="0"/>
              <a:t>5 deg. Each beam is collimated by a tungsten collimator with a conical channel and a circular orifice (4, 8, 14 a</a:t>
            </a:r>
            <a:r>
              <a:rPr lang="cs-CZ" altLang="cs-CZ" sz="2400" dirty="0" err="1"/>
              <a:t>nd</a:t>
            </a:r>
            <a:r>
              <a:rPr lang="en-GB" altLang="cs-CZ" sz="2400" dirty="0"/>
              <a:t> 18 mm in diameter). The focus is in the centre where all the channel axes (beams) intersect. The beams converge in the common focus with accuracy of 0.3 mm.</a:t>
            </a:r>
            <a:r>
              <a:rPr lang="en-GB" altLang="cs-CZ" dirty="0"/>
              <a:t> </a:t>
            </a:r>
          </a:p>
          <a:p>
            <a:pPr eaLnBrk="1" hangingPunct="1">
              <a:lnSpc>
                <a:spcPct val="100000"/>
              </a:lnSpc>
              <a:spcBef>
                <a:spcPct val="0"/>
              </a:spcBef>
              <a:buFont typeface="Wingdings" panose="05000000000000000000" pitchFamily="2" charset="2"/>
              <a:buChar char="Ø"/>
            </a:pPr>
            <a:r>
              <a:rPr lang="en-GB" altLang="cs-CZ" sz="2400" dirty="0"/>
              <a:t>The treatment table is equipped by a movable couch. The patient‘s head is fastened in the collimator helmet. It is attached to the couch, which can move inside the irradiation area. </a:t>
            </a:r>
          </a:p>
        </p:txBody>
      </p:sp>
    </p:spTree>
    <p:extLst>
      <p:ext uri="{BB962C8B-B14F-4D97-AF65-F5344CB8AC3E}">
        <p14:creationId xmlns:p14="http://schemas.microsoft.com/office/powerpoint/2010/main" val="1423512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7F2CC8EE-6B4C-4C53-9F98-6E34E1EC750D}"/>
              </a:ext>
            </a:extLst>
          </p:cNvPr>
          <p:cNvSpPr>
            <a:spLocks noChangeArrowheads="1"/>
          </p:cNvSpPr>
          <p:nvPr/>
        </p:nvSpPr>
        <p:spPr bwMode="auto">
          <a:xfrm>
            <a:off x="2855912" y="274639"/>
            <a:ext cx="505563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 Gamma Knife</a:t>
            </a:r>
          </a:p>
        </p:txBody>
      </p:sp>
      <p:pic>
        <p:nvPicPr>
          <p:cNvPr id="90116" name="Picture 6" descr="SouvisejÃ­cÃ­ obrÃ¡zek">
            <a:extLst>
              <a:ext uri="{FF2B5EF4-FFF2-40B4-BE49-F238E27FC236}">
                <a16:creationId xmlns:a16="http://schemas.microsoft.com/office/drawing/2014/main" id="{6BE47659-16F7-471A-A632-6F1BD08FE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17" y="1254126"/>
            <a:ext cx="4540197" cy="371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005A3C8F-E028-4DDC-A300-0385BF84D859}"/>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F8595BFA-01E5-4E09-B07C-E2362D3B9D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1988522"/>
            <a:ext cx="2988002" cy="38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887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a:extLst>
              <a:ext uri="{FF2B5EF4-FFF2-40B4-BE49-F238E27FC236}">
                <a16:creationId xmlns:a16="http://schemas.microsoft.com/office/drawing/2014/main" id="{44E74B0D-743F-4FCC-8FA9-8B606D30C3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A18CC9-2E99-44DB-9746-1472805B2C1F}" type="slidenum">
              <a:rPr lang="cs-CZ" altLang="cs-CZ" sz="1400"/>
              <a:pPr>
                <a:spcBef>
                  <a:spcPct val="0"/>
                </a:spcBef>
                <a:buFontTx/>
                <a:buNone/>
              </a:pPr>
              <a:t>43</a:t>
            </a:fld>
            <a:endParaRPr lang="cs-CZ" altLang="cs-CZ" sz="1400"/>
          </a:p>
        </p:txBody>
      </p:sp>
      <p:sp>
        <p:nvSpPr>
          <p:cNvPr id="92163" name="Rectangle 2">
            <a:extLst>
              <a:ext uri="{FF2B5EF4-FFF2-40B4-BE49-F238E27FC236}">
                <a16:creationId xmlns:a16="http://schemas.microsoft.com/office/drawing/2014/main" id="{124B7004-E8EC-4638-87E9-8CB641604F52}"/>
              </a:ext>
            </a:extLst>
          </p:cNvPr>
          <p:cNvSpPr>
            <a:spLocks noGrp="1" noChangeArrowheads="1"/>
          </p:cNvSpPr>
          <p:nvPr>
            <p:ph type="title"/>
          </p:nvPr>
        </p:nvSpPr>
        <p:spPr>
          <a:xfrm>
            <a:off x="1609671" y="301844"/>
            <a:ext cx="6335712" cy="706438"/>
          </a:xfrm>
        </p:spPr>
        <p:txBody>
          <a:bodyPr/>
          <a:lstStyle/>
          <a:p>
            <a:pPr algn="l" eaLnBrk="1" hangingPunct="1"/>
            <a:r>
              <a:rPr lang="en-GB" altLang="cs-CZ" sz="3600" b="1" dirty="0"/>
              <a:t>Leksell Gamma Knife</a:t>
            </a:r>
          </a:p>
        </p:txBody>
      </p:sp>
      <p:sp>
        <p:nvSpPr>
          <p:cNvPr id="92164" name="Rectangle 3">
            <a:extLst>
              <a:ext uri="{FF2B5EF4-FFF2-40B4-BE49-F238E27FC236}">
                <a16:creationId xmlns:a16="http://schemas.microsoft.com/office/drawing/2014/main" id="{27D7B732-3FE3-4391-987E-278950F7CB12}"/>
              </a:ext>
            </a:extLst>
          </p:cNvPr>
          <p:cNvSpPr>
            <a:spLocks noGrp="1" noChangeArrowheads="1"/>
          </p:cNvSpPr>
          <p:nvPr>
            <p:ph type="body" idx="1"/>
          </p:nvPr>
        </p:nvSpPr>
        <p:spPr>
          <a:xfrm>
            <a:off x="861847" y="1600201"/>
            <a:ext cx="9911255" cy="4924425"/>
          </a:xfrm>
          <a:noFill/>
        </p:spPr>
        <p:txBody>
          <a:bodyPr/>
          <a:lstStyle/>
          <a:p>
            <a:pPr eaLnBrk="1" hangingPunct="1">
              <a:lnSpc>
                <a:spcPct val="100000"/>
              </a:lnSpc>
              <a:buFont typeface="Wingdings" panose="05000000000000000000" pitchFamily="2" charset="2"/>
              <a:buChar char="Ø"/>
            </a:pPr>
            <a:r>
              <a:rPr lang="en-GB" altLang="cs-CZ" sz="2400" dirty="0"/>
              <a:t>A Leksell stereotactic coordinate frame is attached to patient‘s head by means of four vertical supports and fixation screws. The head is so placed in a 3D coordinate system, where each point is defined by coordinates </a:t>
            </a:r>
            <a:r>
              <a:rPr lang="en-GB" altLang="cs-CZ" sz="2400" i="1" dirty="0"/>
              <a:t>x, y, z. </a:t>
            </a:r>
            <a:r>
              <a:rPr lang="en-GB" altLang="cs-CZ" sz="2400" dirty="0"/>
              <a:t>Their values can be read on the frame. The target area can be located with an accuracy better than </a:t>
            </a:r>
            <a:r>
              <a:rPr lang="en-US" altLang="cs-CZ" sz="2400" dirty="0">
                <a:cs typeface="Arial" panose="020B0604020202020204" pitchFamily="34" charset="0"/>
              </a:rPr>
              <a:t>±</a:t>
            </a:r>
            <a:r>
              <a:rPr lang="en-GB" altLang="cs-CZ" sz="2400" dirty="0"/>
              <a:t> 1 mm.</a:t>
            </a:r>
            <a:endParaRPr lang="cs-CZ" altLang="cs-CZ" sz="2400" dirty="0"/>
          </a:p>
          <a:p>
            <a:pPr eaLnBrk="1" hangingPunct="1">
              <a:lnSpc>
                <a:spcPct val="100000"/>
              </a:lnSpc>
              <a:buFont typeface="Wingdings" panose="05000000000000000000" pitchFamily="2" charset="2"/>
              <a:buNone/>
            </a:pPr>
            <a:endParaRPr lang="en-GB" altLang="cs-CZ" sz="2400" dirty="0"/>
          </a:p>
          <a:p>
            <a:pPr eaLnBrk="1" hangingPunct="1">
              <a:lnSpc>
                <a:spcPct val="100000"/>
              </a:lnSpc>
              <a:buFont typeface="Wingdings" panose="05000000000000000000" pitchFamily="2" charset="2"/>
              <a:buChar char="Ø"/>
            </a:pPr>
            <a:r>
              <a:rPr lang="en-GB" altLang="cs-CZ" sz="2400" dirty="0"/>
              <a:t>A radiological image of the lesion is transferred to the planning system which calculates the total dose from all the 201 sources. By connecting of points with the same dose a curve – isodose – is constructed. The borders of treated lesion should correspond with isodose showing 50-70% of dose maximum. The isodoses copy precisely the outlines of the pathologic lesion in tomographic scans.</a:t>
            </a:r>
          </a:p>
        </p:txBody>
      </p:sp>
    </p:spTree>
    <p:extLst>
      <p:ext uri="{BB962C8B-B14F-4D97-AF65-F5344CB8AC3E}">
        <p14:creationId xmlns:p14="http://schemas.microsoft.com/office/powerpoint/2010/main" val="2137645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3">
            <a:extLst>
              <a:ext uri="{FF2B5EF4-FFF2-40B4-BE49-F238E27FC236}">
                <a16:creationId xmlns:a16="http://schemas.microsoft.com/office/drawing/2014/main" id="{882860D4-C7BF-4267-88EE-A76F915F94E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0504146-5527-47E8-8E47-57770275EE3F}" type="slidenum">
              <a:rPr lang="cs-CZ" altLang="cs-CZ" sz="1400"/>
              <a:pPr>
                <a:spcBef>
                  <a:spcPct val="0"/>
                </a:spcBef>
                <a:buFontTx/>
                <a:buNone/>
              </a:pPr>
              <a:t>44</a:t>
            </a:fld>
            <a:endParaRPr lang="cs-CZ" altLang="cs-CZ" sz="1400"/>
          </a:p>
        </p:txBody>
      </p:sp>
      <p:pic>
        <p:nvPicPr>
          <p:cNvPr id="94211" name="Picture 2" descr="gama">
            <a:extLst>
              <a:ext uri="{FF2B5EF4-FFF2-40B4-BE49-F238E27FC236}">
                <a16:creationId xmlns:a16="http://schemas.microsoft.com/office/drawing/2014/main" id="{D4381BCD-13A1-44EF-A61A-993A7E98C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981076"/>
            <a:ext cx="8027987"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3">
            <a:extLst>
              <a:ext uri="{FF2B5EF4-FFF2-40B4-BE49-F238E27FC236}">
                <a16:creationId xmlns:a16="http://schemas.microsoft.com/office/drawing/2014/main" id="{C9D25775-F8BD-4A9E-BC32-61B9D978A42D}"/>
              </a:ext>
            </a:extLst>
          </p:cNvPr>
          <p:cNvSpPr>
            <a:spLocks noChangeArrowheads="1"/>
          </p:cNvSpPr>
          <p:nvPr/>
        </p:nvSpPr>
        <p:spPr bwMode="auto">
          <a:xfrm>
            <a:off x="863437" y="207251"/>
            <a:ext cx="59039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 Gamma Knife</a:t>
            </a:r>
          </a:p>
        </p:txBody>
      </p:sp>
    </p:spTree>
    <p:extLst>
      <p:ext uri="{BB962C8B-B14F-4D97-AF65-F5344CB8AC3E}">
        <p14:creationId xmlns:p14="http://schemas.microsoft.com/office/powerpoint/2010/main" val="1997002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3">
            <a:extLst>
              <a:ext uri="{FF2B5EF4-FFF2-40B4-BE49-F238E27FC236}">
                <a16:creationId xmlns:a16="http://schemas.microsoft.com/office/drawing/2014/main" id="{D6A13B5E-1E98-47BD-8D95-8F06B1BB6D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CA139D-1B84-4AA7-BCE1-7AC12644E7CB}" type="slidenum">
              <a:rPr lang="cs-CZ" altLang="cs-CZ" sz="1400"/>
              <a:pPr>
                <a:spcBef>
                  <a:spcPct val="0"/>
                </a:spcBef>
                <a:buFontTx/>
                <a:buNone/>
              </a:pPr>
              <a:t>45</a:t>
            </a:fld>
            <a:endParaRPr lang="cs-CZ" altLang="cs-CZ" sz="1400"/>
          </a:p>
        </p:txBody>
      </p:sp>
      <p:pic>
        <p:nvPicPr>
          <p:cNvPr id="96259" name="Picture 2" descr="rám">
            <a:extLst>
              <a:ext uri="{FF2B5EF4-FFF2-40B4-BE49-F238E27FC236}">
                <a16:creationId xmlns:a16="http://schemas.microsoft.com/office/drawing/2014/main" id="{94718929-647C-4A04-B891-43DFF2212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3">
            <a:extLst>
              <a:ext uri="{FF2B5EF4-FFF2-40B4-BE49-F238E27FC236}">
                <a16:creationId xmlns:a16="http://schemas.microsoft.com/office/drawing/2014/main" id="{F6BDFD5C-7358-4B47-AAF3-BE3C2AC920CB}"/>
              </a:ext>
            </a:extLst>
          </p:cNvPr>
          <p:cNvSpPr>
            <a:spLocks noChangeArrowheads="1"/>
          </p:cNvSpPr>
          <p:nvPr/>
        </p:nvSpPr>
        <p:spPr bwMode="auto">
          <a:xfrm>
            <a:off x="2135189" y="260350"/>
            <a:ext cx="56165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 Gamma Knife</a:t>
            </a:r>
          </a:p>
        </p:txBody>
      </p:sp>
    </p:spTree>
    <p:extLst>
      <p:ext uri="{BB962C8B-B14F-4D97-AF65-F5344CB8AC3E}">
        <p14:creationId xmlns:p14="http://schemas.microsoft.com/office/powerpoint/2010/main" val="209494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7">
            <a:extLst>
              <a:ext uri="{FF2B5EF4-FFF2-40B4-BE49-F238E27FC236}">
                <a16:creationId xmlns:a16="http://schemas.microsoft.com/office/drawing/2014/main" id="{8F591D5F-D2F5-4E08-978C-5CA62B222B5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A3764E-A54C-43BF-9674-66ECF93B6D92}" type="slidenum">
              <a:rPr lang="cs-CZ" altLang="cs-CZ" sz="1400"/>
              <a:pPr>
                <a:spcBef>
                  <a:spcPct val="0"/>
                </a:spcBef>
                <a:buFontTx/>
                <a:buNone/>
              </a:pPr>
              <a:t>46</a:t>
            </a:fld>
            <a:endParaRPr lang="cs-CZ" altLang="cs-CZ" sz="1400"/>
          </a:p>
        </p:txBody>
      </p:sp>
      <p:sp>
        <p:nvSpPr>
          <p:cNvPr id="98307" name="Rectangle 2">
            <a:extLst>
              <a:ext uri="{FF2B5EF4-FFF2-40B4-BE49-F238E27FC236}">
                <a16:creationId xmlns:a16="http://schemas.microsoft.com/office/drawing/2014/main" id="{1BF3BCE9-5F25-4744-89C9-72B16AC4E4B8}"/>
              </a:ext>
            </a:extLst>
          </p:cNvPr>
          <p:cNvSpPr>
            <a:spLocks noGrp="1" noChangeArrowheads="1"/>
          </p:cNvSpPr>
          <p:nvPr>
            <p:ph type="title"/>
          </p:nvPr>
        </p:nvSpPr>
        <p:spPr>
          <a:xfrm>
            <a:off x="1774825" y="274638"/>
            <a:ext cx="8642350" cy="1714500"/>
          </a:xfrm>
        </p:spPr>
        <p:txBody>
          <a:bodyPr/>
          <a:lstStyle/>
          <a:p>
            <a:pPr algn="l" eaLnBrk="1" hangingPunct="1"/>
            <a:r>
              <a:rPr lang="en-GB" altLang="cs-CZ" sz="3600" b="1" dirty="0"/>
              <a:t>Afterloader</a:t>
            </a:r>
            <a:br>
              <a:rPr lang="en-GB" altLang="cs-CZ" sz="3200" b="1" dirty="0">
                <a:solidFill>
                  <a:schemeClr val="tx1"/>
                </a:solidFill>
              </a:rPr>
            </a:br>
            <a:r>
              <a:rPr lang="en-GB" altLang="cs-CZ" sz="2000" dirty="0">
                <a:solidFill>
                  <a:schemeClr val="tx1"/>
                </a:solidFill>
              </a:rPr>
              <a:t>works with Ir-192. An instrument for safe intracavitary irradiation</a:t>
            </a:r>
            <a:r>
              <a:rPr lang="cs-CZ" altLang="cs-CZ" sz="2000" dirty="0">
                <a:solidFill>
                  <a:schemeClr val="tx1"/>
                </a:solidFill>
              </a:rPr>
              <a:t>.</a:t>
            </a:r>
            <a:endParaRPr lang="en-GB" altLang="cs-CZ" sz="2000" dirty="0">
              <a:solidFill>
                <a:schemeClr val="tx1"/>
              </a:solidFill>
            </a:endParaRPr>
          </a:p>
        </p:txBody>
      </p:sp>
      <p:pic>
        <p:nvPicPr>
          <p:cNvPr id="20" name="Picture 2">
            <a:extLst>
              <a:ext uri="{FF2B5EF4-FFF2-40B4-BE49-F238E27FC236}">
                <a16:creationId xmlns:a16="http://schemas.microsoft.com/office/drawing/2014/main" id="{50A04F88-F1D5-4856-9AB7-0BB3D6EE4E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337" y="1757477"/>
            <a:ext cx="5482750" cy="38927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E8BAD2EB-FECB-42A4-B842-ECEC4E9D6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1457" y="2068348"/>
            <a:ext cx="2608318" cy="174827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7">
            <a:extLst>
              <a:ext uri="{FF2B5EF4-FFF2-40B4-BE49-F238E27FC236}">
                <a16:creationId xmlns:a16="http://schemas.microsoft.com/office/drawing/2014/main" id="{2589BE3A-822F-414F-A04D-DBD3A62FACB6}"/>
              </a:ext>
            </a:extLst>
          </p:cNvPr>
          <p:cNvSpPr txBox="1">
            <a:spLocks noChangeArrowheads="1"/>
          </p:cNvSpPr>
          <p:nvPr/>
        </p:nvSpPr>
        <p:spPr bwMode="auto">
          <a:xfrm>
            <a:off x="1552103" y="5970557"/>
            <a:ext cx="48348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spTree>
    <p:extLst>
      <p:ext uri="{BB962C8B-B14F-4D97-AF65-F5344CB8AC3E}">
        <p14:creationId xmlns:p14="http://schemas.microsoft.com/office/powerpoint/2010/main" val="1361907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5">
            <a:extLst>
              <a:ext uri="{FF2B5EF4-FFF2-40B4-BE49-F238E27FC236}">
                <a16:creationId xmlns:a16="http://schemas.microsoft.com/office/drawing/2014/main" id="{9161CC26-ECE0-44B2-AAB8-24BF862344E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7139E93-3D0C-4DA3-9E98-0ED7543E4B89}" type="slidenum">
              <a:rPr lang="cs-CZ" altLang="cs-CZ" sz="1400"/>
              <a:pPr>
                <a:spcBef>
                  <a:spcPct val="0"/>
                </a:spcBef>
                <a:buFontTx/>
                <a:buNone/>
              </a:pPr>
              <a:t>47</a:t>
            </a:fld>
            <a:endParaRPr lang="cs-CZ" altLang="cs-CZ" sz="1400"/>
          </a:p>
        </p:txBody>
      </p:sp>
      <p:sp>
        <p:nvSpPr>
          <p:cNvPr id="100355" name="Rectangle 2">
            <a:extLst>
              <a:ext uri="{FF2B5EF4-FFF2-40B4-BE49-F238E27FC236}">
                <a16:creationId xmlns:a16="http://schemas.microsoft.com/office/drawing/2014/main" id="{C9FAFDE4-7D9E-4B48-AC1E-F2C6C32A1194}"/>
              </a:ext>
            </a:extLst>
          </p:cNvPr>
          <p:cNvSpPr>
            <a:spLocks noGrp="1" noChangeArrowheads="1"/>
          </p:cNvSpPr>
          <p:nvPr>
            <p:ph type="title"/>
          </p:nvPr>
        </p:nvSpPr>
        <p:spPr>
          <a:xfrm>
            <a:off x="588580" y="116982"/>
            <a:ext cx="8882666" cy="850900"/>
          </a:xfrm>
        </p:spPr>
        <p:txBody>
          <a:bodyPr/>
          <a:lstStyle/>
          <a:p>
            <a:pPr algn="l" eaLnBrk="1" hangingPunct="1"/>
            <a:r>
              <a:rPr lang="en-GB" altLang="cs-CZ" sz="3600" b="1" dirty="0"/>
              <a:t>Radiation sources – non-radioactive</a:t>
            </a:r>
          </a:p>
        </p:txBody>
      </p:sp>
      <p:sp>
        <p:nvSpPr>
          <p:cNvPr id="382979" name="Rectangle 3">
            <a:extLst>
              <a:ext uri="{FF2B5EF4-FFF2-40B4-BE49-F238E27FC236}">
                <a16:creationId xmlns:a16="http://schemas.microsoft.com/office/drawing/2014/main" id="{9A816A24-71A0-4F64-A335-B332805E16F8}"/>
              </a:ext>
            </a:extLst>
          </p:cNvPr>
          <p:cNvSpPr>
            <a:spLocks noGrp="1" noChangeArrowheads="1"/>
          </p:cNvSpPr>
          <p:nvPr>
            <p:ph type="body" idx="1"/>
          </p:nvPr>
        </p:nvSpPr>
        <p:spPr>
          <a:xfrm>
            <a:off x="557048" y="1196976"/>
            <a:ext cx="10457793" cy="5400675"/>
          </a:xfrm>
          <a:noFill/>
        </p:spPr>
        <p:txBody>
          <a:bodyPr/>
          <a:lstStyle/>
          <a:p>
            <a:pPr marL="609600" indent="-609600" eaLnBrk="1" hangingPunct="1">
              <a:lnSpc>
                <a:spcPct val="100000"/>
              </a:lnSpc>
              <a:buFontTx/>
              <a:buAutoNum type="alphaUcParenR"/>
            </a:pPr>
            <a:r>
              <a:rPr lang="en-GB" altLang="cs-CZ" sz="2100" b="1" dirty="0"/>
              <a:t>X-ray tube devices: </a:t>
            </a:r>
            <a:r>
              <a:rPr lang="en-GB" altLang="cs-CZ" sz="2100" dirty="0"/>
              <a:t>Therapeutic X-ray tubes differ in construction from diagnostic X-ray tubes. They have larger focus area, robust anode and effective cooling. They are (were) produced in three sorts:</a:t>
            </a:r>
            <a:endParaRPr lang="cs-CZ" altLang="cs-CZ" sz="2100" dirty="0"/>
          </a:p>
          <a:p>
            <a:pPr marL="609600" indent="-609600" eaLnBrk="1" hangingPunct="1">
              <a:lnSpc>
                <a:spcPct val="100000"/>
              </a:lnSpc>
              <a:buFontTx/>
              <a:buNone/>
            </a:pPr>
            <a:endParaRPr lang="en-GB" altLang="cs-CZ" sz="500" dirty="0"/>
          </a:p>
          <a:p>
            <a:pPr marL="990600" lvl="1" indent="-533400" eaLnBrk="1" hangingPunct="1"/>
            <a:r>
              <a:rPr lang="en-GB" altLang="cs-CZ" sz="2100" dirty="0"/>
              <a:t>low-voltage</a:t>
            </a:r>
            <a:r>
              <a:rPr lang="en-GB" altLang="cs-CZ" sz="2100" b="1" dirty="0"/>
              <a:t>  </a:t>
            </a:r>
            <a:r>
              <a:rPr lang="en-GB" altLang="cs-CZ" sz="2100" dirty="0"/>
              <a:t>(40 - 100 kV) for contact surface therapy. The radiation is fully absorbed by a soft tissue layer 2 - 3 cm thick. e.g.,  </a:t>
            </a:r>
            <a:r>
              <a:rPr lang="en-GB" altLang="cs-CZ" sz="2100" dirty="0" err="1"/>
              <a:t>Chaoul</a:t>
            </a:r>
            <a:r>
              <a:rPr lang="en-GB" altLang="cs-CZ" sz="2100" dirty="0"/>
              <a:t> lamp.</a:t>
            </a:r>
          </a:p>
          <a:p>
            <a:pPr marL="990600" lvl="1" indent="-533400" eaLnBrk="1" hangingPunct="1"/>
            <a:r>
              <a:rPr lang="en-GB" altLang="cs-CZ" sz="2100" dirty="0"/>
              <a:t>medium-voltage (120 - 150 kV) for brachytherapy – from distance of max. 25cm. They were used to irradiate tumours at max depth 5 cm.</a:t>
            </a:r>
          </a:p>
          <a:p>
            <a:pPr marL="990600" lvl="1" indent="-533400" eaLnBrk="1" hangingPunct="1"/>
            <a:r>
              <a:rPr lang="en-GB" altLang="cs-CZ" sz="2100" dirty="0"/>
              <a:t>ortho-voltage (160 - 400 kV) for teletherapy (deep irradiation from distance). These have been replaced by the radionuclide sources and accelerators.</a:t>
            </a:r>
            <a:endParaRPr lang="en-GB" altLang="cs-CZ" sz="2100" b="1" dirty="0"/>
          </a:p>
          <a:p>
            <a:pPr marL="609600" indent="-609600" eaLnBrk="1" hangingPunct="1">
              <a:lnSpc>
                <a:spcPct val="100000"/>
              </a:lnSpc>
              <a:buFontTx/>
              <a:buNone/>
            </a:pPr>
            <a:r>
              <a:rPr lang="en-GB" altLang="cs-CZ" sz="2100" b="1" dirty="0"/>
              <a:t>B) </a:t>
            </a:r>
            <a:r>
              <a:rPr lang="cs-CZ" altLang="cs-CZ" sz="2100" b="1" dirty="0"/>
              <a:t>	</a:t>
            </a:r>
            <a:r>
              <a:rPr lang="en-GB" altLang="cs-CZ" sz="2100" b="1" dirty="0"/>
              <a:t>Electron Accelerators: </a:t>
            </a:r>
            <a:r>
              <a:rPr lang="en-GB" altLang="cs-CZ" sz="2100" dirty="0"/>
              <a:t>X-rays with photon energy above 1 MeV and </a:t>
            </a:r>
            <a:r>
              <a:rPr lang="en-GB" altLang="cs-CZ" sz="2100" dirty="0">
                <a:latin typeface="Symbol" panose="05050102010706020507" pitchFamily="18" charset="2"/>
              </a:rPr>
              <a:t>g</a:t>
            </a:r>
            <a:r>
              <a:rPr lang="en-GB" altLang="cs-CZ" sz="2100" dirty="0"/>
              <a:t>-radiation with photon energy above 0</a:t>
            </a:r>
            <a:r>
              <a:rPr lang="cs-CZ" altLang="cs-CZ" sz="2100" dirty="0"/>
              <a:t>.</a:t>
            </a:r>
            <a:r>
              <a:rPr lang="en-GB" altLang="cs-CZ" sz="2100" dirty="0"/>
              <a:t>66 MeV are used for megavoltage therapy</a:t>
            </a:r>
            <a:r>
              <a:rPr lang="en-GB" altLang="cs-CZ" sz="2100" b="1" dirty="0"/>
              <a:t>. </a:t>
            </a:r>
            <a:r>
              <a:rPr lang="en-GB" altLang="cs-CZ" sz="2100" dirty="0"/>
              <a:t>Their sources are mainly electron accelerators. The accelerated electrons are usually not used for direct irradiation but the production of high-energy X-rays. </a:t>
            </a:r>
          </a:p>
        </p:txBody>
      </p:sp>
    </p:spTree>
    <p:extLst>
      <p:ext uri="{BB962C8B-B14F-4D97-AF65-F5344CB8AC3E}">
        <p14:creationId xmlns:p14="http://schemas.microsoft.com/office/powerpoint/2010/main" val="3485075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6">
            <a:extLst>
              <a:ext uri="{FF2B5EF4-FFF2-40B4-BE49-F238E27FC236}">
                <a16:creationId xmlns:a16="http://schemas.microsoft.com/office/drawing/2014/main" id="{FD81BF8C-DC0B-402D-A568-9B89ED07C2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85985F-21A6-4988-ABE6-6F43F124485D}" type="slidenum">
              <a:rPr lang="cs-CZ" altLang="cs-CZ" sz="1400"/>
              <a:pPr>
                <a:spcBef>
                  <a:spcPct val="0"/>
                </a:spcBef>
                <a:buFontTx/>
                <a:buNone/>
              </a:pPr>
              <a:t>48</a:t>
            </a:fld>
            <a:endParaRPr lang="cs-CZ" altLang="cs-CZ" sz="1400"/>
          </a:p>
        </p:txBody>
      </p:sp>
      <p:sp>
        <p:nvSpPr>
          <p:cNvPr id="102403" name="Rectangle 2">
            <a:extLst>
              <a:ext uri="{FF2B5EF4-FFF2-40B4-BE49-F238E27FC236}">
                <a16:creationId xmlns:a16="http://schemas.microsoft.com/office/drawing/2014/main" id="{B78FCDAC-FDF7-4652-B6AE-ECD0E3DA940C}"/>
              </a:ext>
            </a:extLst>
          </p:cNvPr>
          <p:cNvSpPr>
            <a:spLocks noGrp="1" noChangeArrowheads="1"/>
          </p:cNvSpPr>
          <p:nvPr>
            <p:ph type="title"/>
          </p:nvPr>
        </p:nvSpPr>
        <p:spPr>
          <a:xfrm>
            <a:off x="1182455" y="425710"/>
            <a:ext cx="10753200" cy="451576"/>
          </a:xfrm>
        </p:spPr>
        <p:txBody>
          <a:bodyPr/>
          <a:lstStyle/>
          <a:p>
            <a:pPr algn="l" eaLnBrk="1" hangingPunct="1"/>
            <a:r>
              <a:rPr lang="en-GB" altLang="cs-CZ" sz="3600" b="1" dirty="0"/>
              <a:t>The linear accelerator</a:t>
            </a:r>
            <a:endParaRPr lang="cs-CZ" altLang="cs-CZ" sz="3600" b="1" dirty="0"/>
          </a:p>
        </p:txBody>
      </p:sp>
      <p:pic>
        <p:nvPicPr>
          <p:cNvPr id="102404" name="Picture 3" descr="CLINAC 2100C">
            <a:extLst>
              <a:ext uri="{FF2B5EF4-FFF2-40B4-BE49-F238E27FC236}">
                <a16:creationId xmlns:a16="http://schemas.microsoft.com/office/drawing/2014/main" id="{3303F104-D778-465E-AB8D-77F1E7A611F3}"/>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503614" y="1484313"/>
            <a:ext cx="5545137" cy="4121150"/>
          </a:xfrm>
          <a:noFill/>
        </p:spPr>
      </p:pic>
      <p:sp>
        <p:nvSpPr>
          <p:cNvPr id="102405" name="Text Box 4">
            <a:extLst>
              <a:ext uri="{FF2B5EF4-FFF2-40B4-BE49-F238E27FC236}">
                <a16:creationId xmlns:a16="http://schemas.microsoft.com/office/drawing/2014/main" id="{11B64E86-1E90-4022-9086-D68EA7118465}"/>
              </a:ext>
            </a:extLst>
          </p:cNvPr>
          <p:cNvSpPr txBox="1">
            <a:spLocks noChangeArrowheads="1"/>
          </p:cNvSpPr>
          <p:nvPr/>
        </p:nvSpPr>
        <p:spPr bwMode="auto">
          <a:xfrm>
            <a:off x="2063750" y="5949951"/>
            <a:ext cx="813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a:t> </a:t>
            </a:r>
            <a:r>
              <a:rPr lang="en-GB" altLang="cs-CZ" sz="2000" i="1"/>
              <a:t>CLINAC 2100C</a:t>
            </a:r>
            <a:r>
              <a:rPr lang="en-GB" altLang="cs-CZ" sz="2000"/>
              <a:t> in Masaryk memorial institute of oncology in Brno</a:t>
            </a:r>
          </a:p>
        </p:txBody>
      </p:sp>
    </p:spTree>
    <p:extLst>
      <p:ext uri="{BB962C8B-B14F-4D97-AF65-F5344CB8AC3E}">
        <p14:creationId xmlns:p14="http://schemas.microsoft.com/office/powerpoint/2010/main" val="3903293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5">
            <a:extLst>
              <a:ext uri="{FF2B5EF4-FFF2-40B4-BE49-F238E27FC236}">
                <a16:creationId xmlns:a16="http://schemas.microsoft.com/office/drawing/2014/main" id="{56DF8792-D8A0-42EF-A96C-B19FBE2865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609D24-5F88-454E-A25D-66F11BC42D98}" type="slidenum">
              <a:rPr lang="cs-CZ" altLang="cs-CZ" sz="1400"/>
              <a:pPr>
                <a:spcBef>
                  <a:spcPct val="0"/>
                </a:spcBef>
                <a:buFontTx/>
                <a:buNone/>
              </a:pPr>
              <a:t>49</a:t>
            </a:fld>
            <a:endParaRPr lang="cs-CZ" altLang="cs-CZ" sz="1400"/>
          </a:p>
        </p:txBody>
      </p:sp>
      <p:sp>
        <p:nvSpPr>
          <p:cNvPr id="104451" name="Rectangle 2">
            <a:extLst>
              <a:ext uri="{FF2B5EF4-FFF2-40B4-BE49-F238E27FC236}">
                <a16:creationId xmlns:a16="http://schemas.microsoft.com/office/drawing/2014/main" id="{B99ED8BC-4315-4022-8371-4F6A7DED130B}"/>
              </a:ext>
            </a:extLst>
          </p:cNvPr>
          <p:cNvSpPr>
            <a:spLocks noGrp="1" noChangeArrowheads="1"/>
          </p:cNvSpPr>
          <p:nvPr>
            <p:ph type="title"/>
          </p:nvPr>
        </p:nvSpPr>
        <p:spPr>
          <a:xfrm>
            <a:off x="793573" y="236525"/>
            <a:ext cx="8665737" cy="451576"/>
          </a:xfrm>
        </p:spPr>
        <p:txBody>
          <a:bodyPr/>
          <a:lstStyle/>
          <a:p>
            <a:pPr algn="l" eaLnBrk="1" hangingPunct="1"/>
            <a:r>
              <a:rPr lang="en-GB" altLang="cs-CZ" sz="3600" b="1" dirty="0"/>
              <a:t>The linear accelerator</a:t>
            </a:r>
            <a:br>
              <a:rPr lang="en-GB" altLang="cs-CZ" sz="3200" b="1" dirty="0">
                <a:solidFill>
                  <a:schemeClr val="tx1"/>
                </a:solidFill>
              </a:rPr>
            </a:br>
            <a:r>
              <a:rPr lang="cs-CZ" altLang="cs-CZ" sz="1600" dirty="0">
                <a:solidFill>
                  <a:schemeClr val="tx1"/>
                </a:solidFill>
              </a:rPr>
              <a:t>http://www.cs.nsw.gov.au/rpa/pet/RadTraining/MedicalLinacs.htm</a:t>
            </a:r>
          </a:p>
        </p:txBody>
      </p:sp>
      <p:graphicFrame>
        <p:nvGraphicFramePr>
          <p:cNvPr id="104452" name="Object 3">
            <a:extLst>
              <a:ext uri="{FF2B5EF4-FFF2-40B4-BE49-F238E27FC236}">
                <a16:creationId xmlns:a16="http://schemas.microsoft.com/office/drawing/2014/main" id="{B6E42141-DF82-4D76-80CE-B95F77DDCE7C}"/>
              </a:ext>
            </a:extLst>
          </p:cNvPr>
          <p:cNvGraphicFramePr>
            <a:graphicFrameLocks noGrp="1" noChangeAspect="1"/>
          </p:cNvGraphicFramePr>
          <p:nvPr>
            <p:ph idx="1"/>
          </p:nvPr>
        </p:nvGraphicFramePr>
        <p:xfrm>
          <a:off x="2208214" y="1341439"/>
          <a:ext cx="7920037" cy="5362575"/>
        </p:xfrm>
        <a:graphic>
          <a:graphicData uri="http://schemas.openxmlformats.org/presentationml/2006/ole">
            <mc:AlternateContent xmlns:mc="http://schemas.openxmlformats.org/markup-compatibility/2006">
              <mc:Choice xmlns:v="urn:schemas-microsoft-com:vml" Requires="v">
                <p:oleObj name="Rastrový obrázek" r:id="rId3" imgW="6582694" imgH="4458322" progId="Paint.Picture">
                  <p:embed/>
                </p:oleObj>
              </mc:Choice>
              <mc:Fallback>
                <p:oleObj name="Rastrový obrázek" r:id="rId3" imgW="6582694" imgH="4458322" progId="Paint.Picture">
                  <p:embed/>
                  <p:pic>
                    <p:nvPicPr>
                      <p:cNvPr id="104452" name="Object 3">
                        <a:extLst>
                          <a:ext uri="{FF2B5EF4-FFF2-40B4-BE49-F238E27FC236}">
                            <a16:creationId xmlns:a16="http://schemas.microsoft.com/office/drawing/2014/main" id="{B6E42141-DF82-4D76-80CE-B95F77DDC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4" y="1341439"/>
                        <a:ext cx="79200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215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7">
            <a:extLst>
              <a:ext uri="{FF2B5EF4-FFF2-40B4-BE49-F238E27FC236}">
                <a16:creationId xmlns:a16="http://schemas.microsoft.com/office/drawing/2014/main" id="{240970AC-734F-4BAD-BEFC-96D154EBEE8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F17AFE-F316-46FA-A610-426A0AE2C91C}" type="slidenum">
              <a:rPr lang="cs-CZ" altLang="cs-CZ" sz="1400"/>
              <a:pPr>
                <a:spcBef>
                  <a:spcPct val="0"/>
                </a:spcBef>
                <a:buFontTx/>
                <a:buNone/>
              </a:pPr>
              <a:t>5</a:t>
            </a:fld>
            <a:endParaRPr lang="cs-CZ" altLang="cs-CZ" sz="1400"/>
          </a:p>
        </p:txBody>
      </p:sp>
      <p:sp>
        <p:nvSpPr>
          <p:cNvPr id="14339" name="Rectangle 2">
            <a:extLst>
              <a:ext uri="{FF2B5EF4-FFF2-40B4-BE49-F238E27FC236}">
                <a16:creationId xmlns:a16="http://schemas.microsoft.com/office/drawing/2014/main" id="{7413C898-CB18-4D83-B56F-24128CDA5AAD}"/>
              </a:ext>
            </a:extLst>
          </p:cNvPr>
          <p:cNvSpPr>
            <a:spLocks noGrp="1" noChangeArrowheads="1"/>
          </p:cNvSpPr>
          <p:nvPr>
            <p:ph type="title"/>
          </p:nvPr>
        </p:nvSpPr>
        <p:spPr>
          <a:xfrm>
            <a:off x="609600" y="274638"/>
            <a:ext cx="6211614" cy="650272"/>
          </a:xfrm>
        </p:spPr>
        <p:txBody>
          <a:bodyPr/>
          <a:lstStyle/>
          <a:p>
            <a:pPr algn="l" eaLnBrk="1" hangingPunct="1"/>
            <a:r>
              <a:rPr lang="en-GB" altLang="cs-CZ" sz="3600" b="1" dirty="0"/>
              <a:t>Law of radioactive decay</a:t>
            </a:r>
          </a:p>
        </p:txBody>
      </p:sp>
      <p:sp>
        <p:nvSpPr>
          <p:cNvPr id="14340" name="Rectangle 3">
            <a:extLst>
              <a:ext uri="{FF2B5EF4-FFF2-40B4-BE49-F238E27FC236}">
                <a16:creationId xmlns:a16="http://schemas.microsoft.com/office/drawing/2014/main" id="{823C3EF3-B2B2-4E90-B0B6-F360A3974ADD}"/>
              </a:ext>
            </a:extLst>
          </p:cNvPr>
          <p:cNvSpPr>
            <a:spLocks noGrp="1" noChangeArrowheads="1"/>
          </p:cNvSpPr>
          <p:nvPr>
            <p:ph type="body" sz="half" idx="1"/>
          </p:nvPr>
        </p:nvSpPr>
        <p:spPr>
          <a:xfrm>
            <a:off x="1061545" y="1196976"/>
            <a:ext cx="9974317" cy="1584325"/>
          </a:xfrm>
          <a:solidFill>
            <a:schemeClr val="bg1">
              <a:alpha val="50195"/>
            </a:schemeClr>
          </a:solidFill>
        </p:spPr>
        <p:txBody>
          <a:bodyPr/>
          <a:lstStyle/>
          <a:p>
            <a:pPr marL="0" indent="0" eaLnBrk="1" hangingPunct="1">
              <a:lnSpc>
                <a:spcPct val="100000"/>
              </a:lnSpc>
              <a:buFontTx/>
              <a:buNone/>
            </a:pPr>
            <a:r>
              <a:rPr lang="en-GB" altLang="cs-CZ" dirty="0"/>
              <a:t>The activity </a:t>
            </a:r>
            <a:r>
              <a:rPr lang="en-GB" altLang="cs-CZ" i="1" dirty="0"/>
              <a:t>A</a:t>
            </a:r>
            <a:r>
              <a:rPr lang="en-GB" altLang="cs-CZ" dirty="0"/>
              <a:t> of a radioactive sample at a given time (i.e</a:t>
            </a:r>
            <a:r>
              <a:rPr lang="cs-CZ" altLang="cs-CZ" dirty="0"/>
              <a:t>.</a:t>
            </a:r>
            <a:r>
              <a:rPr lang="en-GB" altLang="cs-CZ" dirty="0"/>
              <a:t>, the number of nuclei disintegrating per second, </a:t>
            </a:r>
            <a:r>
              <a:rPr lang="en-GB" altLang="cs-CZ" i="1" dirty="0"/>
              <a:t>A</a:t>
            </a:r>
            <a:r>
              <a:rPr lang="en-GB" altLang="cs-CZ" dirty="0"/>
              <a:t> = </a:t>
            </a:r>
            <a:r>
              <a:rPr lang="en-GB" altLang="cs-CZ" i="1" dirty="0" err="1"/>
              <a:t>dN</a:t>
            </a:r>
            <a:r>
              <a:rPr lang="en-GB" altLang="cs-CZ" i="1" dirty="0"/>
              <a:t>/dt</a:t>
            </a:r>
            <a:r>
              <a:rPr lang="en-GB" altLang="cs-CZ" dirty="0"/>
              <a:t>) is proportional to the total number of </a:t>
            </a:r>
            <a:r>
              <a:rPr lang="en-GB" altLang="cs-CZ" i="1" dirty="0"/>
              <a:t>undecayed</a:t>
            </a:r>
            <a:r>
              <a:rPr lang="en-GB" altLang="cs-CZ" dirty="0"/>
              <a:t> nuclei present in the sample at the given time:</a:t>
            </a:r>
          </a:p>
        </p:txBody>
      </p:sp>
      <p:graphicFrame>
        <p:nvGraphicFramePr>
          <p:cNvPr id="14341" name="Object 4">
            <a:extLst>
              <a:ext uri="{FF2B5EF4-FFF2-40B4-BE49-F238E27FC236}">
                <a16:creationId xmlns:a16="http://schemas.microsoft.com/office/drawing/2014/main" id="{F838659E-8713-493E-80A0-CF9E0E9ADDC4}"/>
              </a:ext>
            </a:extLst>
          </p:cNvPr>
          <p:cNvGraphicFramePr>
            <a:graphicFrameLocks noGrp="1" noChangeAspect="1"/>
          </p:cNvGraphicFramePr>
          <p:nvPr>
            <p:ph sz="quarter" idx="2"/>
            <p:extLst>
              <p:ext uri="{D42A27DB-BD31-4B8C-83A1-F6EECF244321}">
                <p14:modId xmlns:p14="http://schemas.microsoft.com/office/powerpoint/2010/main" val="4157444669"/>
              </p:ext>
            </p:extLst>
          </p:nvPr>
        </p:nvGraphicFramePr>
        <p:xfrm>
          <a:off x="5159376" y="3068638"/>
          <a:ext cx="2421009" cy="1198562"/>
        </p:xfrm>
        <a:graphic>
          <a:graphicData uri="http://schemas.openxmlformats.org/presentationml/2006/ole">
            <mc:AlternateContent xmlns:mc="http://schemas.openxmlformats.org/markup-compatibility/2006">
              <mc:Choice xmlns:v="urn:schemas-microsoft-com:vml" Requires="v">
                <p:oleObj name="Rastrový obrázek" r:id="rId3" imgW="0" imgH="0" progId="Paint.Picture">
                  <p:embed/>
                </p:oleObj>
              </mc:Choice>
              <mc:Fallback>
                <p:oleObj name="Rastrový obrázek" r:id="rId3" imgW="0" imgH="0" progId="Paint.Picture">
                  <p:embed/>
                  <p:pic>
                    <p:nvPicPr>
                      <p:cNvPr id="14341" name="Object 4">
                        <a:extLst>
                          <a:ext uri="{FF2B5EF4-FFF2-40B4-BE49-F238E27FC236}">
                            <a16:creationId xmlns:a16="http://schemas.microsoft.com/office/drawing/2014/main" id="{F838659E-8713-493E-80A0-CF9E0E9AD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6" y="3068638"/>
                        <a:ext cx="2421009" cy="1198562"/>
                      </a:xfrm>
                      <a:prstGeom prst="rect">
                        <a:avLst/>
                      </a:prstGeom>
                      <a:noFill/>
                      <a:ln>
                        <a:noFill/>
                      </a:ln>
                      <a:effectLst/>
                    </p:spPr>
                  </p:pic>
                </p:oleObj>
              </mc:Fallback>
            </mc:AlternateContent>
          </a:graphicData>
        </a:graphic>
      </p:graphicFrame>
      <p:sp>
        <p:nvSpPr>
          <p:cNvPr id="14342" name="Text Box 5">
            <a:extLst>
              <a:ext uri="{FF2B5EF4-FFF2-40B4-BE49-F238E27FC236}">
                <a16:creationId xmlns:a16="http://schemas.microsoft.com/office/drawing/2014/main" id="{5C6B15A0-8179-4D84-90BE-BDFB15E1EC63}"/>
              </a:ext>
            </a:extLst>
          </p:cNvPr>
          <p:cNvSpPr txBox="1">
            <a:spLocks noChangeArrowheads="1"/>
          </p:cNvSpPr>
          <p:nvPr/>
        </p:nvSpPr>
        <p:spPr bwMode="auto">
          <a:xfrm>
            <a:off x="1513489" y="4437064"/>
            <a:ext cx="9438289" cy="1508105"/>
          </a:xfrm>
          <a:prstGeom prst="rect">
            <a:avLst/>
          </a:prstGeom>
          <a:solidFill>
            <a:schemeClr val="bg1">
              <a:alpha val="3999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Symbol" panose="05050102010706020507" pitchFamily="18" charset="2"/>
              <a:buChar char="l"/>
            </a:pPr>
            <a:r>
              <a:rPr lang="en-GB" altLang="cs-CZ" sz="2000" dirty="0"/>
              <a:t> is the </a:t>
            </a:r>
            <a:r>
              <a:rPr lang="en-GB" altLang="cs-CZ" sz="2000" b="1" dirty="0"/>
              <a:t>decay</a:t>
            </a:r>
            <a:r>
              <a:rPr lang="en-GB" altLang="cs-CZ" sz="2000" dirty="0"/>
              <a:t> or transformation </a:t>
            </a:r>
            <a:r>
              <a:rPr lang="en-GB" altLang="cs-CZ" sz="2000" b="1" dirty="0"/>
              <a:t>constant</a:t>
            </a:r>
          </a:p>
          <a:p>
            <a:pPr eaLnBrk="1" hangingPunct="1">
              <a:buFontTx/>
              <a:buNone/>
            </a:pPr>
            <a:r>
              <a:rPr lang="en-GB" altLang="cs-CZ" sz="2000" dirty="0"/>
              <a:t>Units of </a:t>
            </a:r>
            <a:r>
              <a:rPr lang="en-GB" altLang="cs-CZ" sz="2000" i="1" dirty="0"/>
              <a:t>A</a:t>
            </a:r>
            <a:r>
              <a:rPr lang="en-GB" altLang="cs-CZ" sz="2000" dirty="0"/>
              <a:t> are </a:t>
            </a:r>
            <a:r>
              <a:rPr lang="en-GB" altLang="cs-CZ" sz="2000" b="1" dirty="0"/>
              <a:t>becquerel (</a:t>
            </a:r>
            <a:r>
              <a:rPr lang="en-GB" altLang="cs-CZ" sz="2000" b="1" dirty="0" err="1"/>
              <a:t>Bq</a:t>
            </a:r>
            <a:r>
              <a:rPr lang="en-GB" altLang="cs-CZ" sz="2000" b="1" dirty="0"/>
              <a:t>) [</a:t>
            </a:r>
            <a:r>
              <a:rPr lang="cs-CZ" altLang="cs-CZ" sz="2000" b="1" dirty="0" err="1"/>
              <a:t>number</a:t>
            </a:r>
            <a:r>
              <a:rPr lang="cs-CZ" altLang="cs-CZ" sz="2000" b="1" dirty="0"/>
              <a:t> of </a:t>
            </a:r>
            <a:r>
              <a:rPr lang="en-GB" altLang="cs-CZ" sz="2000" b="1" dirty="0"/>
              <a:t>disintegrations</a:t>
            </a:r>
            <a:r>
              <a:rPr lang="cs-CZ" altLang="cs-CZ" sz="2000" b="1" dirty="0"/>
              <a:t> per second,</a:t>
            </a:r>
            <a:r>
              <a:rPr lang="en-GB" altLang="cs-CZ" sz="2000" b="1" dirty="0"/>
              <a:t> s</a:t>
            </a:r>
            <a:r>
              <a:rPr lang="en-GB" altLang="cs-CZ" sz="2000" b="1" baseline="30000" dirty="0"/>
              <a:t>-1</a:t>
            </a:r>
            <a:r>
              <a:rPr lang="en-GB" altLang="cs-CZ" sz="2000" b="1" dirty="0"/>
              <a:t>]</a:t>
            </a:r>
            <a:endParaRPr lang="cs-CZ" altLang="cs-CZ" sz="2000" b="1" dirty="0"/>
          </a:p>
          <a:p>
            <a:pPr eaLnBrk="1" hangingPunct="1">
              <a:buFontTx/>
              <a:buNone/>
            </a:pPr>
            <a:r>
              <a:rPr lang="cs-CZ" altLang="cs-CZ" sz="2000" dirty="0"/>
              <a:t>(i</a:t>
            </a:r>
            <a:r>
              <a:rPr lang="en-GB" altLang="cs-CZ" sz="2000" dirty="0"/>
              <a:t>n the past:</a:t>
            </a:r>
            <a:r>
              <a:rPr lang="cs-CZ" altLang="cs-CZ" sz="2000" dirty="0"/>
              <a:t> </a:t>
            </a:r>
            <a:r>
              <a:rPr lang="en-GB" altLang="cs-CZ" sz="2000" dirty="0"/>
              <a:t>curie</a:t>
            </a:r>
            <a:r>
              <a:rPr lang="cs-CZ" altLang="cs-CZ" sz="2000" dirty="0"/>
              <a:t>, </a:t>
            </a:r>
            <a:r>
              <a:rPr lang="en-GB" altLang="cs-CZ" sz="2000" dirty="0"/>
              <a:t>1 Ci = 3</a:t>
            </a:r>
            <a:r>
              <a:rPr lang="cs-CZ" altLang="cs-CZ" sz="2000" dirty="0"/>
              <a:t>.</a:t>
            </a:r>
            <a:r>
              <a:rPr lang="en-GB" altLang="cs-CZ" sz="2000" dirty="0"/>
              <a:t>7×10</a:t>
            </a:r>
            <a:r>
              <a:rPr lang="en-GB" altLang="cs-CZ" sz="2000" baseline="30000" dirty="0"/>
              <a:t>10</a:t>
            </a:r>
            <a:r>
              <a:rPr lang="en-GB" altLang="cs-CZ" sz="2000" dirty="0"/>
              <a:t> </a:t>
            </a:r>
            <a:r>
              <a:rPr lang="en-GB" altLang="cs-CZ" sz="2000" dirty="0" err="1"/>
              <a:t>Bq</a:t>
            </a:r>
            <a:r>
              <a:rPr lang="cs-CZ" altLang="cs-CZ" sz="2000" dirty="0"/>
              <a:t>)</a:t>
            </a:r>
          </a:p>
          <a:p>
            <a:pPr eaLnBrk="1" hangingPunct="1">
              <a:buFontTx/>
              <a:buNone/>
            </a:pPr>
            <a:r>
              <a:rPr lang="en-GB" altLang="cs-CZ" sz="2000" dirty="0"/>
              <a:t>The negative sign indicates that the number of </a:t>
            </a:r>
            <a:r>
              <a:rPr lang="en-GB" altLang="cs-CZ" sz="2000" i="1" dirty="0"/>
              <a:t>undecayed</a:t>
            </a:r>
            <a:r>
              <a:rPr lang="en-GB" altLang="cs-CZ" sz="2000" dirty="0"/>
              <a:t> nuclei is decreasing. </a:t>
            </a:r>
          </a:p>
        </p:txBody>
      </p:sp>
      <p:sp>
        <p:nvSpPr>
          <p:cNvPr id="2" name="TextovéPole 1">
            <a:extLst>
              <a:ext uri="{FF2B5EF4-FFF2-40B4-BE49-F238E27FC236}">
                <a16:creationId xmlns:a16="http://schemas.microsoft.com/office/drawing/2014/main" id="{84072143-2C7E-E4C3-24EE-34B081323D15}"/>
              </a:ext>
            </a:extLst>
          </p:cNvPr>
          <p:cNvSpPr txBox="1"/>
          <p:nvPr/>
        </p:nvSpPr>
        <p:spPr>
          <a:xfrm rot="5400000">
            <a:off x="9700591" y="3180522"/>
            <a:ext cx="3846443" cy="400110"/>
          </a:xfrm>
          <a:prstGeom prst="rect">
            <a:avLst/>
          </a:prstGeom>
          <a:noFill/>
        </p:spPr>
        <p:txBody>
          <a:bodyPr wrap="square" rtlCol="0">
            <a:spAutoFit/>
          </a:bodyPr>
          <a:lstStyle/>
          <a:p>
            <a:pPr algn="l"/>
            <a:r>
              <a:rPr lang="cs-CZ" sz="2000" dirty="0">
                <a:solidFill>
                  <a:srgbClr val="FF0000"/>
                </a:solidFill>
                <a:latin typeface="+mn-lt"/>
              </a:rPr>
              <a:t>OMG, </a:t>
            </a:r>
            <a:r>
              <a:rPr lang="cs-CZ" sz="2000" dirty="0" err="1">
                <a:solidFill>
                  <a:srgbClr val="FF0000"/>
                </a:solidFill>
                <a:latin typeface="+mn-lt"/>
              </a:rPr>
              <a:t>some</a:t>
            </a:r>
            <a:r>
              <a:rPr lang="cs-CZ" sz="2000" dirty="0">
                <a:solidFill>
                  <a:srgbClr val="FF0000"/>
                </a:solidFill>
                <a:latin typeface="+mn-lt"/>
              </a:rPr>
              <a:t> </a:t>
            </a:r>
            <a:r>
              <a:rPr lang="cs-CZ" sz="2000" dirty="0" err="1">
                <a:solidFill>
                  <a:srgbClr val="FF0000"/>
                </a:solidFill>
                <a:latin typeface="+mn-lt"/>
              </a:rPr>
              <a:t>maths</a:t>
            </a:r>
            <a:r>
              <a:rPr lang="cs-CZ" sz="2000" dirty="0">
                <a:solidFill>
                  <a:srgbClr val="FF0000"/>
                </a:solidFill>
                <a:latin typeface="+mn-lt"/>
              </a:rPr>
              <a:t> </a:t>
            </a:r>
            <a:r>
              <a:rPr lang="cs-CZ" sz="2000" dirty="0" err="1">
                <a:solidFill>
                  <a:srgbClr val="FF0000"/>
                </a:solidFill>
                <a:latin typeface="+mn-lt"/>
              </a:rPr>
              <a:t>again</a:t>
            </a:r>
            <a:r>
              <a:rPr lang="cs-CZ" sz="2000" dirty="0">
                <a:solidFill>
                  <a:srgbClr val="FF0000"/>
                </a:solidFill>
                <a:latin typeface="+mn-lt"/>
              </a:rPr>
              <a:t>!</a:t>
            </a:r>
            <a:endParaRPr lang="en-GB" sz="2000" dirty="0" err="1">
              <a:solidFill>
                <a:srgbClr val="FF0000"/>
              </a:solidFill>
              <a:latin typeface="+mn-lt"/>
            </a:endParaRPr>
          </a:p>
        </p:txBody>
      </p:sp>
    </p:spTree>
    <p:extLst>
      <p:ext uri="{BB962C8B-B14F-4D97-AF65-F5344CB8AC3E}">
        <p14:creationId xmlns:p14="http://schemas.microsoft.com/office/powerpoint/2010/main" val="197074801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en-GB" dirty="0">
                <a:latin typeface="+mn-lt"/>
              </a:rPr>
              <a:t>Small but extremely precise linear accelerator!</a:t>
            </a:r>
          </a:p>
        </p:txBody>
      </p:sp>
    </p:spTree>
    <p:extLst>
      <p:ext uri="{BB962C8B-B14F-4D97-AF65-F5344CB8AC3E}">
        <p14:creationId xmlns:p14="http://schemas.microsoft.com/office/powerpoint/2010/main" val="3737572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7">
            <a:extLst>
              <a:ext uri="{FF2B5EF4-FFF2-40B4-BE49-F238E27FC236}">
                <a16:creationId xmlns:a16="http://schemas.microsoft.com/office/drawing/2014/main" id="{B5431393-4E77-424E-9916-F737876C7B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3FD76E-18B8-4AE7-876C-004469404E6C}" type="slidenum">
              <a:rPr lang="cs-CZ" altLang="cs-CZ" sz="1400"/>
              <a:pPr>
                <a:spcBef>
                  <a:spcPct val="0"/>
                </a:spcBef>
                <a:buFontTx/>
                <a:buNone/>
              </a:pPr>
              <a:t>51</a:t>
            </a:fld>
            <a:endParaRPr lang="cs-CZ" altLang="cs-CZ" sz="1400"/>
          </a:p>
        </p:txBody>
      </p:sp>
      <p:sp>
        <p:nvSpPr>
          <p:cNvPr id="106499" name="Rectangle 2">
            <a:extLst>
              <a:ext uri="{FF2B5EF4-FFF2-40B4-BE49-F238E27FC236}">
                <a16:creationId xmlns:a16="http://schemas.microsoft.com/office/drawing/2014/main" id="{DD8DB3FE-04AA-4E75-843E-ACDD00758178}"/>
              </a:ext>
            </a:extLst>
          </p:cNvPr>
          <p:cNvSpPr>
            <a:spLocks noGrp="1" noChangeArrowheads="1"/>
          </p:cNvSpPr>
          <p:nvPr>
            <p:ph type="title"/>
          </p:nvPr>
        </p:nvSpPr>
        <p:spPr>
          <a:xfrm>
            <a:off x="609600" y="274638"/>
            <a:ext cx="4950372" cy="797417"/>
          </a:xfrm>
        </p:spPr>
        <p:txBody>
          <a:bodyPr/>
          <a:lstStyle/>
          <a:p>
            <a:pPr algn="l" eaLnBrk="1" hangingPunct="1"/>
            <a:r>
              <a:rPr lang="en-GB" altLang="cs-CZ" sz="3600" b="1" dirty="0"/>
              <a:t>The cyclotron</a:t>
            </a:r>
          </a:p>
        </p:txBody>
      </p:sp>
      <p:pic>
        <p:nvPicPr>
          <p:cNvPr id="106500" name="Picture 3" descr="cyklotron">
            <a:extLst>
              <a:ext uri="{FF2B5EF4-FFF2-40B4-BE49-F238E27FC236}">
                <a16:creationId xmlns:a16="http://schemas.microsoft.com/office/drawing/2014/main" id="{192A67E3-426C-4B31-89BA-D37FACC154E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86760" y="1116505"/>
            <a:ext cx="4036192" cy="5009659"/>
          </a:xfrm>
          <a:noFill/>
        </p:spPr>
      </p:pic>
      <p:sp>
        <p:nvSpPr>
          <p:cNvPr id="106501" name="Text Box 4">
            <a:extLst>
              <a:ext uri="{FF2B5EF4-FFF2-40B4-BE49-F238E27FC236}">
                <a16:creationId xmlns:a16="http://schemas.microsoft.com/office/drawing/2014/main" id="{7192CA6C-C5EB-4EFF-A236-8BBF9F367C8B}"/>
              </a:ext>
            </a:extLst>
          </p:cNvPr>
          <p:cNvSpPr txBox="1">
            <a:spLocks noChangeArrowheads="1"/>
          </p:cNvSpPr>
          <p:nvPr/>
        </p:nvSpPr>
        <p:spPr bwMode="auto">
          <a:xfrm>
            <a:off x="6327229" y="1341439"/>
            <a:ext cx="4750674" cy="310854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800" dirty="0"/>
              <a:t>Z – source of the accelerated particles (protons), </a:t>
            </a:r>
          </a:p>
          <a:p>
            <a:pPr eaLnBrk="1" hangingPunct="1">
              <a:spcBef>
                <a:spcPct val="50000"/>
              </a:spcBef>
              <a:buFontTx/>
              <a:buNone/>
            </a:pPr>
            <a:r>
              <a:rPr lang="en-GB" altLang="cs-CZ" sz="2800" dirty="0"/>
              <a:t>D</a:t>
            </a:r>
            <a:r>
              <a:rPr lang="en-GB" altLang="cs-CZ" sz="2800" baseline="-25000" dirty="0"/>
              <a:t>1</a:t>
            </a:r>
            <a:r>
              <a:rPr lang="en-GB" altLang="cs-CZ" sz="2800" dirty="0"/>
              <a:t> and D</a:t>
            </a:r>
            <a:r>
              <a:rPr lang="en-GB" altLang="cs-CZ" sz="2800" baseline="-25000" dirty="0"/>
              <a:t>2</a:t>
            </a:r>
            <a:r>
              <a:rPr lang="en-GB" altLang="cs-CZ" sz="2800" dirty="0"/>
              <a:t> – </a:t>
            </a:r>
            <a:r>
              <a:rPr lang="en-GB" altLang="cs-CZ" sz="2800" dirty="0" err="1"/>
              <a:t>duants</a:t>
            </a:r>
            <a:r>
              <a:rPr lang="en-GB" altLang="cs-CZ" sz="2800" dirty="0"/>
              <a:t> or dees, </a:t>
            </a:r>
          </a:p>
          <a:p>
            <a:pPr eaLnBrk="1" hangingPunct="1">
              <a:spcBef>
                <a:spcPct val="50000"/>
              </a:spcBef>
              <a:buFontTx/>
              <a:buNone/>
            </a:pPr>
            <a:r>
              <a:rPr lang="en-GB" altLang="cs-CZ" sz="2800" dirty="0"/>
              <a:t>G - generator of high-frequency voltage.</a:t>
            </a:r>
          </a:p>
        </p:txBody>
      </p:sp>
      <p:pic>
        <p:nvPicPr>
          <p:cNvPr id="106503" name="Zástupný symbol pro obsah 4">
            <a:extLst>
              <a:ext uri="{FF2B5EF4-FFF2-40B4-BE49-F238E27FC236}">
                <a16:creationId xmlns:a16="http://schemas.microsoft.com/office/drawing/2014/main" id="{AC4E788F-1EDC-4469-B767-0B6DAB20DDF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94796" y="4713069"/>
            <a:ext cx="2676090" cy="1551096"/>
          </a:xfrm>
        </p:spPr>
      </p:pic>
      <p:sp>
        <p:nvSpPr>
          <p:cNvPr id="4" name="TextovéPole 3">
            <a:extLst>
              <a:ext uri="{FF2B5EF4-FFF2-40B4-BE49-F238E27FC236}">
                <a16:creationId xmlns:a16="http://schemas.microsoft.com/office/drawing/2014/main" id="{585D507E-2F7A-4F63-BBEF-CED928EF209A}"/>
              </a:ext>
            </a:extLst>
          </p:cNvPr>
          <p:cNvSpPr txBox="1"/>
          <p:nvPr/>
        </p:nvSpPr>
        <p:spPr>
          <a:xfrm>
            <a:off x="9165021" y="5055476"/>
            <a:ext cx="2301765" cy="707886"/>
          </a:xfrm>
          <a:prstGeom prst="rect">
            <a:avLst/>
          </a:prstGeom>
          <a:noFill/>
        </p:spPr>
        <p:txBody>
          <a:bodyPr wrap="square" rtlCol="0">
            <a:spAutoFit/>
          </a:bodyPr>
          <a:lstStyle/>
          <a:p>
            <a:pPr algn="l"/>
            <a:r>
              <a:rPr lang="cs-CZ" sz="2000" dirty="0" err="1">
                <a:latin typeface="+mn-lt"/>
              </a:rPr>
              <a:t>The</a:t>
            </a:r>
            <a:r>
              <a:rPr lang="cs-CZ" sz="2000" dirty="0">
                <a:latin typeface="+mn-lt"/>
              </a:rPr>
              <a:t> </a:t>
            </a:r>
            <a:r>
              <a:rPr lang="cs-CZ" sz="2000" dirty="0" err="1">
                <a:latin typeface="+mn-lt"/>
              </a:rPr>
              <a:t>cyclotron</a:t>
            </a:r>
            <a:r>
              <a:rPr lang="cs-CZ" sz="2000" dirty="0">
                <a:latin typeface="+mn-lt"/>
              </a:rPr>
              <a:t> </a:t>
            </a:r>
            <a:r>
              <a:rPr lang="cs-CZ" sz="2000" dirty="0" err="1">
                <a:latin typeface="+mn-lt"/>
              </a:rPr>
              <a:t>frequency</a:t>
            </a:r>
            <a:r>
              <a:rPr lang="cs-CZ" sz="2000" dirty="0">
                <a:latin typeface="+mn-lt"/>
              </a:rPr>
              <a:t> </a:t>
            </a:r>
            <a:r>
              <a:rPr lang="cs-CZ" sz="2000" dirty="0" err="1">
                <a:latin typeface="+mn-lt"/>
              </a:rPr>
              <a:t>formula</a:t>
            </a:r>
            <a:endParaRPr lang="en-GB" sz="2000" dirty="0" err="1">
              <a:latin typeface="+mn-lt"/>
            </a:endParaRPr>
          </a:p>
        </p:txBody>
      </p:sp>
    </p:spTree>
    <p:extLst>
      <p:ext uri="{BB962C8B-B14F-4D97-AF65-F5344CB8AC3E}">
        <p14:creationId xmlns:p14="http://schemas.microsoft.com/office/powerpoint/2010/main" val="175225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6">
            <a:extLst>
              <a:ext uri="{FF2B5EF4-FFF2-40B4-BE49-F238E27FC236}">
                <a16:creationId xmlns:a16="http://schemas.microsoft.com/office/drawing/2014/main" id="{99B9163C-5349-47B8-9C5A-05D79A4440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811045-6E28-4372-AE8B-082E5C0325DC}" type="slidenum">
              <a:rPr lang="cs-CZ" altLang="cs-CZ" sz="1400"/>
              <a:pPr>
                <a:spcBef>
                  <a:spcPct val="0"/>
                </a:spcBef>
                <a:buFontTx/>
                <a:buNone/>
              </a:pPr>
              <a:t>52</a:t>
            </a:fld>
            <a:endParaRPr lang="cs-CZ" altLang="cs-CZ" sz="1400"/>
          </a:p>
        </p:txBody>
      </p:sp>
      <p:sp>
        <p:nvSpPr>
          <p:cNvPr id="108547" name="Rectangle 2">
            <a:extLst>
              <a:ext uri="{FF2B5EF4-FFF2-40B4-BE49-F238E27FC236}">
                <a16:creationId xmlns:a16="http://schemas.microsoft.com/office/drawing/2014/main" id="{3B56B4E7-52DD-4F26-93F5-D337057A1604}"/>
              </a:ext>
            </a:extLst>
          </p:cNvPr>
          <p:cNvSpPr>
            <a:spLocks noGrp="1" noChangeArrowheads="1"/>
          </p:cNvSpPr>
          <p:nvPr>
            <p:ph type="title"/>
          </p:nvPr>
        </p:nvSpPr>
        <p:spPr>
          <a:xfrm>
            <a:off x="609600" y="274638"/>
            <a:ext cx="5244662" cy="1143000"/>
          </a:xfrm>
        </p:spPr>
        <p:txBody>
          <a:bodyPr/>
          <a:lstStyle/>
          <a:p>
            <a:pPr algn="l" eaLnBrk="1" hangingPunct="1"/>
            <a:r>
              <a:rPr lang="en-GB" altLang="cs-CZ" sz="3600" b="1" dirty="0"/>
              <a:t>The cyclotron</a:t>
            </a:r>
            <a:br>
              <a:rPr lang="en-GB" altLang="cs-CZ" sz="3200" b="1" dirty="0">
                <a:solidFill>
                  <a:schemeClr val="tx1"/>
                </a:solidFill>
              </a:rPr>
            </a:br>
            <a:r>
              <a:rPr lang="cs-CZ" altLang="cs-CZ" sz="1800" dirty="0">
                <a:solidFill>
                  <a:schemeClr val="tx1"/>
                </a:solidFill>
              </a:rPr>
              <a:t>http://www.aip.org/history/lawrence/first.htm</a:t>
            </a:r>
          </a:p>
        </p:txBody>
      </p:sp>
      <p:sp>
        <p:nvSpPr>
          <p:cNvPr id="108548" name="Rectangle 3">
            <a:extLst>
              <a:ext uri="{FF2B5EF4-FFF2-40B4-BE49-F238E27FC236}">
                <a16:creationId xmlns:a16="http://schemas.microsoft.com/office/drawing/2014/main" id="{81C83883-BEE5-44BD-B9DD-92E1647AE702}"/>
              </a:ext>
            </a:extLst>
          </p:cNvPr>
          <p:cNvSpPr>
            <a:spLocks noGrp="1" noChangeArrowheads="1"/>
          </p:cNvSpPr>
          <p:nvPr>
            <p:ph type="body" sz="half" idx="1"/>
          </p:nvPr>
        </p:nvSpPr>
        <p:spPr>
          <a:xfrm>
            <a:off x="1755228" y="1600200"/>
            <a:ext cx="2469110" cy="1828800"/>
          </a:xfrm>
          <a:solidFill>
            <a:schemeClr val="bg1">
              <a:alpha val="30196"/>
            </a:schemeClr>
          </a:solidFill>
        </p:spPr>
        <p:txBody>
          <a:bodyPr/>
          <a:lstStyle/>
          <a:p>
            <a:pPr eaLnBrk="1" hangingPunct="1">
              <a:buFontTx/>
              <a:buNone/>
            </a:pPr>
            <a:r>
              <a:rPr lang="en-GB" altLang="cs-CZ" sz="2400" dirty="0"/>
              <a:t>1933 – one of the first cyclotrons in background</a:t>
            </a:r>
          </a:p>
        </p:txBody>
      </p:sp>
      <p:pic>
        <p:nvPicPr>
          <p:cNvPr id="108549" name="Picture 4" descr="Group of early cyclotroneers.">
            <a:extLst>
              <a:ext uri="{FF2B5EF4-FFF2-40B4-BE49-F238E27FC236}">
                <a16:creationId xmlns:a16="http://schemas.microsoft.com/office/drawing/2014/main" id="{312FB50E-2B52-4D60-93A9-186970C8BFCC}"/>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440238" y="1700213"/>
            <a:ext cx="56197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descr="Lawrence as a young man">
            <a:extLst>
              <a:ext uri="{FF2B5EF4-FFF2-40B4-BE49-F238E27FC236}">
                <a16:creationId xmlns:a16="http://schemas.microsoft.com/office/drawing/2014/main" id="{D51E0B50-B875-4C83-B717-723A607042FC}"/>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133600" y="3052022"/>
            <a:ext cx="1652588" cy="2321667"/>
          </a:xfrm>
          <a:noFill/>
        </p:spPr>
      </p:pic>
      <p:sp>
        <p:nvSpPr>
          <p:cNvPr id="108551" name="Text Box 6">
            <a:extLst>
              <a:ext uri="{FF2B5EF4-FFF2-40B4-BE49-F238E27FC236}">
                <a16:creationId xmlns:a16="http://schemas.microsoft.com/office/drawing/2014/main" id="{67A36D81-164B-4295-A2A9-CAB8C7014C5F}"/>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dirty="0"/>
              <a:t>Ernest O. </a:t>
            </a:r>
            <a:r>
              <a:rPr lang="cs-CZ" altLang="cs-CZ" sz="2000" b="1" dirty="0" err="1"/>
              <a:t>Lawrence</a:t>
            </a:r>
            <a:r>
              <a:rPr lang="cs-CZ" altLang="cs-CZ" sz="2000" dirty="0"/>
              <a:t> (1901-1958) </a:t>
            </a:r>
          </a:p>
        </p:txBody>
      </p:sp>
    </p:spTree>
    <p:extLst>
      <p:ext uri="{BB962C8B-B14F-4D97-AF65-F5344CB8AC3E}">
        <p14:creationId xmlns:p14="http://schemas.microsoft.com/office/powerpoint/2010/main" val="3100064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a:extLst>
              <a:ext uri="{FF2B5EF4-FFF2-40B4-BE49-F238E27FC236}">
                <a16:creationId xmlns:a16="http://schemas.microsoft.com/office/drawing/2014/main" id="{A7EF406E-D7E9-4823-97F1-4B0FEB623F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CC1F66-AD5C-449F-A31C-C31350E62AA7}" type="slidenum">
              <a:rPr lang="cs-CZ" altLang="cs-CZ" sz="1400"/>
              <a:pPr>
                <a:spcBef>
                  <a:spcPct val="0"/>
                </a:spcBef>
                <a:buFontTx/>
                <a:buNone/>
              </a:pPr>
              <a:t>53</a:t>
            </a:fld>
            <a:endParaRPr lang="cs-CZ" altLang="cs-CZ" sz="1400"/>
          </a:p>
        </p:txBody>
      </p:sp>
      <p:sp>
        <p:nvSpPr>
          <p:cNvPr id="110595" name="Rectangle 2">
            <a:extLst>
              <a:ext uri="{FF2B5EF4-FFF2-40B4-BE49-F238E27FC236}">
                <a16:creationId xmlns:a16="http://schemas.microsoft.com/office/drawing/2014/main" id="{DA3EA79C-BC18-49D8-9305-390621B9449C}"/>
              </a:ext>
            </a:extLst>
          </p:cNvPr>
          <p:cNvSpPr>
            <a:spLocks noGrp="1" noChangeArrowheads="1"/>
          </p:cNvSpPr>
          <p:nvPr>
            <p:ph type="title"/>
          </p:nvPr>
        </p:nvSpPr>
        <p:spPr>
          <a:xfrm>
            <a:off x="641131" y="620714"/>
            <a:ext cx="5250082" cy="1570037"/>
          </a:xfrm>
        </p:spPr>
        <p:txBody>
          <a:bodyPr/>
          <a:lstStyle/>
          <a:p>
            <a:pPr algn="l" eaLnBrk="1" hangingPunct="1"/>
            <a:r>
              <a:rPr lang="en-GB" altLang="cs-CZ" sz="3600" b="1" dirty="0"/>
              <a:t>The cyclotron in oncology – proton </a:t>
            </a:r>
            <a:r>
              <a:rPr lang="cs-CZ" altLang="cs-CZ" sz="3600" b="1" dirty="0"/>
              <a:t>(hadron) </a:t>
            </a:r>
            <a:r>
              <a:rPr lang="en-GB" altLang="cs-CZ" sz="3600" b="1" dirty="0"/>
              <a:t>therapy</a:t>
            </a:r>
          </a:p>
        </p:txBody>
      </p:sp>
      <p:pic>
        <p:nvPicPr>
          <p:cNvPr id="110596" name="Picture 3" descr="ph_yousi">
            <a:extLst>
              <a:ext uri="{FF2B5EF4-FFF2-40B4-BE49-F238E27FC236}">
                <a16:creationId xmlns:a16="http://schemas.microsoft.com/office/drawing/2014/main" id="{1B1EE693-8E90-4A83-B3BC-C963741F9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532" y="2594798"/>
            <a:ext cx="4284664" cy="295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4" descr="ph_yousi2">
            <a:extLst>
              <a:ext uri="{FF2B5EF4-FFF2-40B4-BE49-F238E27FC236}">
                <a16:creationId xmlns:a16="http://schemas.microsoft.com/office/drawing/2014/main" id="{51ABC5DD-C299-4F22-9D45-3BA6D5BF2BCE}"/>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3119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Text Box 5">
            <a:extLst>
              <a:ext uri="{FF2B5EF4-FFF2-40B4-BE49-F238E27FC236}">
                <a16:creationId xmlns:a16="http://schemas.microsoft.com/office/drawing/2014/main" id="{B18A1DAE-C9AE-4BA1-9775-52F6E56495DE}"/>
              </a:ext>
            </a:extLst>
          </p:cNvPr>
          <p:cNvSpPr txBox="1">
            <a:spLocks noChangeArrowheads="1"/>
          </p:cNvSpPr>
          <p:nvPr/>
        </p:nvSpPr>
        <p:spPr bwMode="auto">
          <a:xfrm>
            <a:off x="1942444" y="5715713"/>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 </a:t>
            </a:r>
            <a:r>
              <a:rPr lang="en-GB" altLang="cs-CZ" sz="2000" dirty="0"/>
              <a:t>The Sumitomo cyclotron</a:t>
            </a:r>
          </a:p>
        </p:txBody>
      </p:sp>
      <p:pic>
        <p:nvPicPr>
          <p:cNvPr id="110599" name="Picture 6" descr="graph01">
            <a:extLst>
              <a:ext uri="{FF2B5EF4-FFF2-40B4-BE49-F238E27FC236}">
                <a16:creationId xmlns:a16="http://schemas.microsoft.com/office/drawing/2014/main" id="{F8740261-590B-4B44-B85A-9A557180837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246866" y="213492"/>
            <a:ext cx="3890925" cy="3381046"/>
          </a:xfrm>
          <a:noFill/>
        </p:spPr>
      </p:pic>
      <p:sp>
        <p:nvSpPr>
          <p:cNvPr id="110600" name="Rectangle 8">
            <a:extLst>
              <a:ext uri="{FF2B5EF4-FFF2-40B4-BE49-F238E27FC236}">
                <a16:creationId xmlns:a16="http://schemas.microsoft.com/office/drawing/2014/main" id="{D12499FC-8F06-49B9-A02F-D82D15A7BF99}"/>
              </a:ext>
            </a:extLst>
          </p:cNvPr>
          <p:cNvSpPr>
            <a:spLocks noChangeArrowheads="1"/>
          </p:cNvSpPr>
          <p:nvPr/>
        </p:nvSpPr>
        <p:spPr bwMode="auto">
          <a:xfrm>
            <a:off x="1524000" y="1"/>
            <a:ext cx="34559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a:solidFill>
                  <a:srgbClr val="777777"/>
                </a:solidFill>
              </a:rPr>
              <a:t>Radiotherapy</a:t>
            </a:r>
          </a:p>
        </p:txBody>
      </p:sp>
    </p:spTree>
    <p:extLst>
      <p:ext uri="{BB962C8B-B14F-4D97-AF65-F5344CB8AC3E}">
        <p14:creationId xmlns:p14="http://schemas.microsoft.com/office/powerpoint/2010/main" val="1925705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4">
            <a:extLst>
              <a:ext uri="{FF2B5EF4-FFF2-40B4-BE49-F238E27FC236}">
                <a16:creationId xmlns:a16="http://schemas.microsoft.com/office/drawing/2014/main" id="{8130B446-B9B0-4113-AD4C-E64AEAC7F4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0BBDF9-8C92-4CAB-AF5C-871F3AE8F314}" type="slidenum">
              <a:rPr lang="cs-CZ" altLang="cs-CZ" sz="1400"/>
              <a:pPr>
                <a:spcBef>
                  <a:spcPct val="0"/>
                </a:spcBef>
                <a:buFontTx/>
                <a:buNone/>
              </a:pPr>
              <a:t>54</a:t>
            </a:fld>
            <a:endParaRPr lang="cs-CZ" altLang="cs-CZ" sz="1400"/>
          </a:p>
        </p:txBody>
      </p:sp>
      <p:sp>
        <p:nvSpPr>
          <p:cNvPr id="112643" name="Rectangle 2">
            <a:extLst>
              <a:ext uri="{FF2B5EF4-FFF2-40B4-BE49-F238E27FC236}">
                <a16:creationId xmlns:a16="http://schemas.microsoft.com/office/drawing/2014/main" id="{5A0E935C-B5BA-42E7-B7B5-A579D77E50E8}"/>
              </a:ext>
            </a:extLst>
          </p:cNvPr>
          <p:cNvSpPr>
            <a:spLocks noGrp="1" noChangeArrowheads="1"/>
          </p:cNvSpPr>
          <p:nvPr>
            <p:ph type="title"/>
          </p:nvPr>
        </p:nvSpPr>
        <p:spPr>
          <a:xfrm>
            <a:off x="1143876" y="287584"/>
            <a:ext cx="5761421" cy="668857"/>
          </a:xfrm>
        </p:spPr>
        <p:txBody>
          <a:bodyPr/>
          <a:lstStyle/>
          <a:p>
            <a:pPr eaLnBrk="1" hangingPunct="1"/>
            <a:r>
              <a:rPr lang="cs-CZ" altLang="cs-CZ" sz="4000" dirty="0"/>
              <a:t>Hadron </a:t>
            </a:r>
            <a:r>
              <a:rPr lang="cs-CZ" altLang="cs-CZ" sz="4000" dirty="0" err="1"/>
              <a:t>radiotherapy</a:t>
            </a:r>
            <a:endParaRPr lang="en-GB" altLang="cs-CZ" sz="4000" dirty="0"/>
          </a:p>
        </p:txBody>
      </p:sp>
      <p:sp>
        <p:nvSpPr>
          <p:cNvPr id="112644" name="Rectangle 3">
            <a:extLst>
              <a:ext uri="{FF2B5EF4-FFF2-40B4-BE49-F238E27FC236}">
                <a16:creationId xmlns:a16="http://schemas.microsoft.com/office/drawing/2014/main" id="{3F85FF21-FE02-4C08-AD55-819C0E8239FE}"/>
              </a:ext>
            </a:extLst>
          </p:cNvPr>
          <p:cNvSpPr>
            <a:spLocks noChangeArrowheads="1"/>
          </p:cNvSpPr>
          <p:nvPr/>
        </p:nvSpPr>
        <p:spPr bwMode="auto">
          <a:xfrm>
            <a:off x="788276" y="1010463"/>
            <a:ext cx="10247586"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b="1" dirty="0">
                <a:latin typeface="Tahoma" panose="020B0604030504040204" pitchFamily="34" charset="0"/>
              </a:rPr>
              <a:t>Hadrons</a:t>
            </a:r>
            <a:r>
              <a:rPr lang="en-GB" altLang="cs-CZ" sz="2400" dirty="0">
                <a:latin typeface="Tahoma" panose="020B0604030504040204" pitchFamily="34" charset="0"/>
              </a:rPr>
              <a:t> (protons and light ions) lose their energy mainly in collisions with nuclei and electron shells. The collisions with electrons are dominant for energies used in radiotherapy. The energy deposited is indirectly proportional to the second power of hadron velocity. It means practically that the hadrons deposit most of their energy shortly before end of their tracks in the tissue. This fact is exploited in hadron therapy because (in contrary to the conventionally used photons) the tissues lying in front of the </a:t>
            </a:r>
            <a:r>
              <a:rPr lang="en-GB" altLang="cs-CZ" sz="2400" b="1" dirty="0">
                <a:latin typeface="Tahoma" panose="020B0604030504040204" pitchFamily="34" charset="0"/>
              </a:rPr>
              <a:t>Bragg peak</a:t>
            </a:r>
            <a:r>
              <a:rPr lang="en-GB" altLang="cs-CZ" sz="2400" dirty="0">
                <a:latin typeface="Tahoma" panose="020B0604030504040204" pitchFamily="34" charset="0"/>
              </a:rPr>
              <a:t> receive a much smaller dose compared with the target area. The tissues behind the target are not irradiated. The target can be precisely determined and thus damage to the surrounding healthy tissue is minimised. The Bragg peak position is given by energy of the particle. In therapy, the necessary penetration depth is about 2 – 25 cm, which corresponds to an energy of 60 – 250 MeV for protons and 120 – 400 MeV for light ions.</a:t>
            </a:r>
          </a:p>
          <a:p>
            <a:pPr eaLnBrk="1" hangingPunct="1">
              <a:spcBef>
                <a:spcPct val="0"/>
              </a:spcBef>
              <a:buFontTx/>
              <a:buNone/>
            </a:pPr>
            <a:endParaRPr lang="en-GB" altLang="cs-CZ" sz="2000" dirty="0">
              <a:latin typeface="Tahoma" panose="020B0604030504040204" pitchFamily="34" charset="0"/>
            </a:endParaRPr>
          </a:p>
        </p:txBody>
      </p:sp>
    </p:spTree>
    <p:extLst>
      <p:ext uri="{BB962C8B-B14F-4D97-AF65-F5344CB8AC3E}">
        <p14:creationId xmlns:p14="http://schemas.microsoft.com/office/powerpoint/2010/main" val="132760184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4">
            <a:extLst>
              <a:ext uri="{FF2B5EF4-FFF2-40B4-BE49-F238E27FC236}">
                <a16:creationId xmlns:a16="http://schemas.microsoft.com/office/drawing/2014/main" id="{92A668EF-8500-425C-B578-C3E687AA71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9A9501-86FE-4F4D-BCD2-5CFA50BE5800}" type="slidenum">
              <a:rPr lang="cs-CZ" altLang="cs-CZ" sz="1400"/>
              <a:pPr>
                <a:spcBef>
                  <a:spcPct val="0"/>
                </a:spcBef>
                <a:buFontTx/>
                <a:buNone/>
              </a:pPr>
              <a:t>55</a:t>
            </a:fld>
            <a:endParaRPr lang="cs-CZ" altLang="cs-CZ" sz="1400"/>
          </a:p>
        </p:txBody>
      </p:sp>
      <p:sp>
        <p:nvSpPr>
          <p:cNvPr id="114691" name="Rectangle 2">
            <a:extLst>
              <a:ext uri="{FF2B5EF4-FFF2-40B4-BE49-F238E27FC236}">
                <a16:creationId xmlns:a16="http://schemas.microsoft.com/office/drawing/2014/main" id="{04E0C1F0-AD2E-42B1-AC82-6FC256DF2C32}"/>
              </a:ext>
            </a:extLst>
          </p:cNvPr>
          <p:cNvSpPr>
            <a:spLocks noGrp="1" noChangeArrowheads="1"/>
          </p:cNvSpPr>
          <p:nvPr>
            <p:ph type="title"/>
          </p:nvPr>
        </p:nvSpPr>
        <p:spPr/>
        <p:txBody>
          <a:bodyPr/>
          <a:lstStyle/>
          <a:p>
            <a:pPr eaLnBrk="1" hangingPunct="1"/>
            <a:r>
              <a:rPr lang="en-GB" altLang="cs-CZ" sz="3600" dirty="0"/>
              <a:t>Radiotherapy planning for X-ray beams</a:t>
            </a:r>
          </a:p>
        </p:txBody>
      </p:sp>
      <p:sp>
        <p:nvSpPr>
          <p:cNvPr id="114692" name="Rectangle 3">
            <a:extLst>
              <a:ext uri="{FF2B5EF4-FFF2-40B4-BE49-F238E27FC236}">
                <a16:creationId xmlns:a16="http://schemas.microsoft.com/office/drawing/2014/main" id="{52BE6CB8-E98B-4E96-9904-AAA877AAFF11}"/>
              </a:ext>
            </a:extLst>
          </p:cNvPr>
          <p:cNvSpPr>
            <a:spLocks noChangeArrowheads="1"/>
          </p:cNvSpPr>
          <p:nvPr/>
        </p:nvSpPr>
        <p:spPr bwMode="auto">
          <a:xfrm>
            <a:off x="1008994" y="1659716"/>
            <a:ext cx="931216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dirty="0"/>
              <a:t>After tumour localisation, the radiotherapist determines the best way of irradiation in co-operation with a medical physicist. The tumour must receive maximum amount of radiation, but the healthy tissues should be irradiated minimally, and some should be totally avoided. When irradiating the tumour from only one side, the tissues in front of it would receive higher dose than the tumour and the near side of the tumour more than the far one. That is why irradiation is performed from different directions. The skin area, through which the radiation beam enters the body, is called the </a:t>
            </a:r>
            <a:r>
              <a:rPr lang="en-GB" altLang="cs-CZ" sz="2000" b="1" dirty="0"/>
              <a:t>irradiation field</a:t>
            </a:r>
            <a:r>
              <a:rPr lang="en-GB" altLang="cs-CZ" sz="2000" dirty="0"/>
              <a:t>; irradiation from different directions (2, 3, 4) is called multi-field treatment. In some cases (tumours of oesophagus and prostate)  the multi-field treatment is replaced by moving beam treatment – the source of radiation moves above or around the patient in circle or arc (tumour-centred) during irradiation. The radiotherapeutic plan involves the energy of radiation, daily and total dose of radiation, number of fractions etc.</a:t>
            </a:r>
          </a:p>
        </p:txBody>
      </p:sp>
    </p:spTree>
    <p:extLst>
      <p:ext uri="{BB962C8B-B14F-4D97-AF65-F5344CB8AC3E}">
        <p14:creationId xmlns:p14="http://schemas.microsoft.com/office/powerpoint/2010/main" val="219799400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4">
            <a:extLst>
              <a:ext uri="{FF2B5EF4-FFF2-40B4-BE49-F238E27FC236}">
                <a16:creationId xmlns:a16="http://schemas.microsoft.com/office/drawing/2014/main" id="{8A17C55C-4A5F-42F1-B8A0-F6CC3E69F9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3F8EE5-EA8A-4F8E-AE52-B67602630684}" type="slidenum">
              <a:rPr lang="cs-CZ" altLang="cs-CZ" sz="1400"/>
              <a:pPr>
                <a:spcBef>
                  <a:spcPct val="0"/>
                </a:spcBef>
                <a:buFontTx/>
                <a:buNone/>
              </a:pPr>
              <a:t>56</a:t>
            </a:fld>
            <a:endParaRPr lang="cs-CZ" altLang="cs-CZ" sz="1400"/>
          </a:p>
        </p:txBody>
      </p:sp>
      <p:sp>
        <p:nvSpPr>
          <p:cNvPr id="116739" name="Rectangle 2">
            <a:extLst>
              <a:ext uri="{FF2B5EF4-FFF2-40B4-BE49-F238E27FC236}">
                <a16:creationId xmlns:a16="http://schemas.microsoft.com/office/drawing/2014/main" id="{0E871E78-0FC6-4DF0-A24D-F1FE3730D6D3}"/>
              </a:ext>
            </a:extLst>
          </p:cNvPr>
          <p:cNvSpPr>
            <a:spLocks noGrp="1" noChangeArrowheads="1"/>
          </p:cNvSpPr>
          <p:nvPr>
            <p:ph type="title"/>
          </p:nvPr>
        </p:nvSpPr>
        <p:spPr>
          <a:xfrm>
            <a:off x="1992313" y="476251"/>
            <a:ext cx="3609701" cy="627335"/>
          </a:xfrm>
        </p:spPr>
        <p:txBody>
          <a:bodyPr/>
          <a:lstStyle/>
          <a:p>
            <a:pPr eaLnBrk="1" hangingPunct="1"/>
            <a:r>
              <a:rPr lang="cs-CZ" altLang="cs-CZ" sz="4000" dirty="0"/>
              <a:t>Simulator</a:t>
            </a:r>
            <a:endParaRPr lang="en-GB" altLang="cs-CZ" sz="4000" dirty="0"/>
          </a:p>
        </p:txBody>
      </p:sp>
      <p:sp>
        <p:nvSpPr>
          <p:cNvPr id="116740" name="Rectangle 3">
            <a:extLst>
              <a:ext uri="{FF2B5EF4-FFF2-40B4-BE49-F238E27FC236}">
                <a16:creationId xmlns:a16="http://schemas.microsoft.com/office/drawing/2014/main" id="{326FF55D-1D57-4D8C-9004-7D5B8B53BC10}"/>
              </a:ext>
            </a:extLst>
          </p:cNvPr>
          <p:cNvSpPr>
            <a:spLocks noChangeArrowheads="1"/>
          </p:cNvSpPr>
          <p:nvPr/>
        </p:nvSpPr>
        <p:spPr bwMode="auto">
          <a:xfrm>
            <a:off x="1765738" y="1859509"/>
            <a:ext cx="5049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dirty="0">
                <a:latin typeface="Tahoma" panose="020B0604030504040204" pitchFamily="34" charset="0"/>
              </a:rPr>
              <a:t>X-ray simulator is an XRI device having the same geometry as the accelerator. It is used to locate the target tissues which should be irradiated. To ensure always the same patient positioning both in the simulator and the accelerator, there is a system of laser lights in the room. An identical system of laser beams is used in the accelerator room.</a:t>
            </a:r>
          </a:p>
        </p:txBody>
      </p:sp>
      <p:pic>
        <p:nvPicPr>
          <p:cNvPr id="116741" name="Picture 4" descr="Radioterapeutický simulátor Acuity">
            <a:extLst>
              <a:ext uri="{FF2B5EF4-FFF2-40B4-BE49-F238E27FC236}">
                <a16:creationId xmlns:a16="http://schemas.microsoft.com/office/drawing/2014/main" id="{DCCDCAA0-5269-4070-B1ED-933F9F77A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893572"/>
            <a:ext cx="2954008" cy="512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5">
            <a:extLst>
              <a:ext uri="{FF2B5EF4-FFF2-40B4-BE49-F238E27FC236}">
                <a16:creationId xmlns:a16="http://schemas.microsoft.com/office/drawing/2014/main" id="{591DA4BD-A59E-4EFD-83EE-4898A5B7C7E2}"/>
              </a:ext>
            </a:extLst>
          </p:cNvPr>
          <p:cNvSpPr>
            <a:spLocks noChangeArrowheads="1"/>
          </p:cNvSpPr>
          <p:nvPr/>
        </p:nvSpPr>
        <p:spPr bwMode="auto">
          <a:xfrm>
            <a:off x="7669487" y="6100654"/>
            <a:ext cx="288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1400" dirty="0">
                <a:latin typeface="Tahoma" panose="020B0604030504040204" pitchFamily="34" charset="0"/>
              </a:rPr>
              <a:t>Radiotherapeutic simulator Acuity</a:t>
            </a:r>
            <a:r>
              <a:rPr lang="cs-CZ" altLang="cs-CZ" sz="1800" dirty="0">
                <a:latin typeface="Tahoma" panose="020B0604030504040204" pitchFamily="34" charset="0"/>
              </a:rPr>
              <a:t> </a:t>
            </a:r>
          </a:p>
        </p:txBody>
      </p:sp>
    </p:spTree>
    <p:extLst>
      <p:ext uri="{BB962C8B-B14F-4D97-AF65-F5344CB8AC3E}">
        <p14:creationId xmlns:p14="http://schemas.microsoft.com/office/powerpoint/2010/main" val="105890000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a:extLst>
              <a:ext uri="{FF2B5EF4-FFF2-40B4-BE49-F238E27FC236}">
                <a16:creationId xmlns:a16="http://schemas.microsoft.com/office/drawing/2014/main" id="{D59E0551-0AF1-4751-B6BC-51E974ADF5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C415A-A6AB-498F-A91A-72D3845B75B8}" type="slidenum">
              <a:rPr lang="cs-CZ" altLang="cs-CZ" sz="1400"/>
              <a:pPr>
                <a:spcBef>
                  <a:spcPct val="0"/>
                </a:spcBef>
                <a:buFontTx/>
                <a:buNone/>
              </a:pPr>
              <a:t>57</a:t>
            </a:fld>
            <a:endParaRPr lang="cs-CZ" altLang="cs-CZ" sz="1400"/>
          </a:p>
        </p:txBody>
      </p:sp>
      <p:sp>
        <p:nvSpPr>
          <p:cNvPr id="118787" name="Rectangle 2">
            <a:extLst>
              <a:ext uri="{FF2B5EF4-FFF2-40B4-BE49-F238E27FC236}">
                <a16:creationId xmlns:a16="http://schemas.microsoft.com/office/drawing/2014/main" id="{A9749EB9-5EF1-422E-8F24-E22A1FF2837A}"/>
              </a:ext>
            </a:extLst>
          </p:cNvPr>
          <p:cNvSpPr>
            <a:spLocks noGrp="1" noChangeArrowheads="1"/>
          </p:cNvSpPr>
          <p:nvPr>
            <p:ph type="body" idx="1"/>
          </p:nvPr>
        </p:nvSpPr>
        <p:spPr>
          <a:xfrm>
            <a:off x="735725" y="1268414"/>
            <a:ext cx="10510344" cy="5329237"/>
          </a:xfrm>
          <a:solidFill>
            <a:schemeClr val="bg1">
              <a:alpha val="30196"/>
            </a:schemeClr>
          </a:solidFill>
        </p:spPr>
        <p:txBody>
          <a:bodyPr/>
          <a:lstStyle/>
          <a:p>
            <a:pPr eaLnBrk="1" hangingPunct="1">
              <a:lnSpc>
                <a:spcPct val="100000"/>
              </a:lnSpc>
              <a:buFontTx/>
              <a:buNone/>
            </a:pPr>
            <a:r>
              <a:rPr lang="en-GB" altLang="cs-CZ" sz="2000" dirty="0"/>
              <a:t>For irradiation of surface tumours, we must use radiation of low energy, for deep tumours, the energy must be substantially higher.  </a:t>
            </a:r>
          </a:p>
          <a:p>
            <a:pPr eaLnBrk="1" hangingPunct="1">
              <a:lnSpc>
                <a:spcPct val="100000"/>
              </a:lnSpc>
              <a:buFontTx/>
              <a:buNone/>
            </a:pPr>
            <a:r>
              <a:rPr lang="en-GB" altLang="cs-CZ" sz="2000" dirty="0"/>
              <a:t>In radiotherapy, mainly X-ray sources are used (the accelerators for the so-called megavoltage therapy) as well as the cobalt-60 </a:t>
            </a:r>
            <a:r>
              <a:rPr lang="en-GB" altLang="cs-CZ" sz="2000" dirty="0">
                <a:latin typeface="Symbol" panose="05050102010706020507" pitchFamily="18" charset="2"/>
              </a:rPr>
              <a:t>g</a:t>
            </a:r>
            <a:r>
              <a:rPr lang="cs-CZ" altLang="cs-CZ" sz="2000" dirty="0"/>
              <a:t>-</a:t>
            </a:r>
            <a:r>
              <a:rPr lang="en-GB" altLang="cs-CZ" sz="2000" dirty="0"/>
              <a:t>radiation sources. The radiation dose is optimised by means of simulators. To achieve maximum selectivity of deep tumour irradiation</a:t>
            </a:r>
            <a:r>
              <a:rPr lang="cs-CZ" altLang="cs-CZ" sz="2000" dirty="0"/>
              <a:t>,</a:t>
            </a:r>
            <a:r>
              <a:rPr lang="en-GB" altLang="cs-CZ" sz="2000" dirty="0"/>
              <a:t> the appropriate </a:t>
            </a:r>
            <a:r>
              <a:rPr lang="en-GB" altLang="cs-CZ" sz="2000" b="1" dirty="0"/>
              <a:t>irradiation geometry</a:t>
            </a:r>
            <a:r>
              <a:rPr lang="en-GB" altLang="cs-CZ" sz="2000" dirty="0"/>
              <a:t> must be applied:</a:t>
            </a:r>
            <a:endParaRPr lang="cs-CZ" altLang="cs-CZ" sz="2000" dirty="0"/>
          </a:p>
          <a:p>
            <a:pPr eaLnBrk="1" hangingPunct="1">
              <a:lnSpc>
                <a:spcPct val="100000"/>
              </a:lnSpc>
              <a:buFontTx/>
              <a:buNone/>
            </a:pPr>
            <a:endParaRPr lang="en-GB" altLang="cs-CZ" sz="2000" dirty="0"/>
          </a:p>
          <a:p>
            <a:pPr eaLnBrk="1" hangingPunct="1">
              <a:lnSpc>
                <a:spcPct val="100000"/>
              </a:lnSpc>
              <a:buFont typeface="Wingdings" panose="05000000000000000000" pitchFamily="2" charset="2"/>
              <a:buChar char="Ø"/>
            </a:pPr>
            <a:r>
              <a:rPr lang="en-GB" altLang="cs-CZ" sz="2000" b="1" dirty="0"/>
              <a:t>Focal distance effect</a:t>
            </a:r>
            <a:r>
              <a:rPr lang="en-GB" altLang="cs-CZ" sz="2000" dirty="0"/>
              <a:t>. Intensity of radiation decreases with the square of source distance. The ratio of surface and deep dose is higher when irradiating from short distance. Therefore, surface lesions are irradiated by soft rays from short distances (</a:t>
            </a:r>
            <a:r>
              <a:rPr lang="en-GB" altLang="cs-CZ" sz="2000" b="1" dirty="0"/>
              <a:t>contact therapy, brachytherapy</a:t>
            </a:r>
            <a:r>
              <a:rPr lang="en-GB" altLang="cs-CZ" sz="2000" dirty="0"/>
              <a:t>). Deep tumours are treated by penetrating radiation from longer distance (</a:t>
            </a:r>
            <a:r>
              <a:rPr lang="en-GB" altLang="cs-CZ" sz="2000" b="1" dirty="0"/>
              <a:t>teletherapy</a:t>
            </a:r>
            <a:r>
              <a:rPr lang="en-GB" altLang="cs-CZ" sz="2000" dirty="0"/>
              <a:t>).</a:t>
            </a:r>
            <a:endParaRPr lang="cs-CZ" altLang="cs-CZ" sz="2000" dirty="0"/>
          </a:p>
          <a:p>
            <a:pPr eaLnBrk="1" hangingPunct="1">
              <a:lnSpc>
                <a:spcPct val="100000"/>
              </a:lnSpc>
              <a:buFont typeface="Wingdings" panose="05000000000000000000" pitchFamily="2" charset="2"/>
              <a:buNone/>
            </a:pPr>
            <a:endParaRPr lang="en-GB" altLang="cs-CZ" sz="2000" dirty="0"/>
          </a:p>
          <a:p>
            <a:pPr eaLnBrk="1" hangingPunct="1">
              <a:lnSpc>
                <a:spcPct val="100000"/>
              </a:lnSpc>
              <a:buFont typeface="Wingdings" panose="05000000000000000000" pitchFamily="2" charset="2"/>
              <a:buChar char="Ø"/>
            </a:pPr>
            <a:r>
              <a:rPr lang="en-GB" altLang="cs-CZ" sz="2000" dirty="0"/>
              <a:t>Irradiation from different directions or by a moving source. The lesion must be </a:t>
            </a:r>
            <a:r>
              <a:rPr lang="en-GB" altLang="cs-CZ" sz="2000" b="1" dirty="0"/>
              <a:t>precisely localised</a:t>
            </a:r>
            <a:r>
              <a:rPr lang="en-GB" altLang="cs-CZ" sz="2000" dirty="0"/>
              <a:t>, the irradiation conditions must be reproducible. </a:t>
            </a:r>
            <a:r>
              <a:rPr lang="en-GB" altLang="cs-CZ" sz="2000" b="1" dirty="0"/>
              <a:t>Advantage</a:t>
            </a:r>
            <a:r>
              <a:rPr lang="en-GB" altLang="cs-CZ" sz="2000" dirty="0"/>
              <a:t>: The dose absorbed in the lesion (tumour) is high – radiation beams intersect there. Dose absorbed in surrounding tissue is lower.</a:t>
            </a:r>
          </a:p>
        </p:txBody>
      </p:sp>
      <p:sp>
        <p:nvSpPr>
          <p:cNvPr id="118788" name="Rectangle 3">
            <a:extLst>
              <a:ext uri="{FF2B5EF4-FFF2-40B4-BE49-F238E27FC236}">
                <a16:creationId xmlns:a16="http://schemas.microsoft.com/office/drawing/2014/main" id="{B225D6E5-B217-4030-9CC3-D93BC8669A31}"/>
              </a:ext>
            </a:extLst>
          </p:cNvPr>
          <p:cNvSpPr>
            <a:spLocks noGrp="1" noChangeArrowheads="1"/>
          </p:cNvSpPr>
          <p:nvPr>
            <p:ph type="title"/>
          </p:nvPr>
        </p:nvSpPr>
        <p:spPr>
          <a:xfrm>
            <a:off x="1981200" y="274638"/>
            <a:ext cx="8229600" cy="850900"/>
          </a:xfrm>
        </p:spPr>
        <p:txBody>
          <a:bodyPr/>
          <a:lstStyle/>
          <a:p>
            <a:pPr algn="l" eaLnBrk="1" hangingPunct="1"/>
            <a:r>
              <a:rPr lang="en-GB" altLang="cs-CZ" sz="3600" b="1" dirty="0"/>
              <a:t>Geometry of irradiation</a:t>
            </a:r>
          </a:p>
        </p:txBody>
      </p:sp>
    </p:spTree>
    <p:extLst>
      <p:ext uri="{BB962C8B-B14F-4D97-AF65-F5344CB8AC3E}">
        <p14:creationId xmlns:p14="http://schemas.microsoft.com/office/powerpoint/2010/main" val="2303503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6">
            <a:extLst>
              <a:ext uri="{FF2B5EF4-FFF2-40B4-BE49-F238E27FC236}">
                <a16:creationId xmlns:a16="http://schemas.microsoft.com/office/drawing/2014/main" id="{40A43DF3-0495-4D68-9C87-53693DB98B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54DCE5-3C65-48B1-856A-1ABEF2B0C2D9}" type="slidenum">
              <a:rPr lang="cs-CZ" altLang="cs-CZ" sz="1400"/>
              <a:pPr>
                <a:spcBef>
                  <a:spcPct val="0"/>
                </a:spcBef>
                <a:buFontTx/>
                <a:buNone/>
              </a:pPr>
              <a:t>58</a:t>
            </a:fld>
            <a:endParaRPr lang="cs-CZ" altLang="cs-CZ" sz="1400"/>
          </a:p>
        </p:txBody>
      </p:sp>
      <p:sp>
        <p:nvSpPr>
          <p:cNvPr id="120835" name="Rectangle 2">
            <a:extLst>
              <a:ext uri="{FF2B5EF4-FFF2-40B4-BE49-F238E27FC236}">
                <a16:creationId xmlns:a16="http://schemas.microsoft.com/office/drawing/2014/main" id="{DB1B4424-CFF3-4414-BCCE-D549B94A1890}"/>
              </a:ext>
            </a:extLst>
          </p:cNvPr>
          <p:cNvSpPr>
            <a:spLocks noGrp="1" noChangeArrowheads="1"/>
          </p:cNvSpPr>
          <p:nvPr>
            <p:ph type="title"/>
          </p:nvPr>
        </p:nvSpPr>
        <p:spPr>
          <a:xfrm>
            <a:off x="1313793" y="404813"/>
            <a:ext cx="6880883" cy="751325"/>
          </a:xfrm>
        </p:spPr>
        <p:txBody>
          <a:bodyPr/>
          <a:lstStyle/>
          <a:p>
            <a:pPr algn="l" eaLnBrk="1" hangingPunct="1"/>
            <a:r>
              <a:rPr lang="cs-CZ" altLang="cs-CZ" sz="3600" b="1" dirty="0"/>
              <a:t>Geometry of </a:t>
            </a:r>
            <a:r>
              <a:rPr lang="cs-CZ" altLang="cs-CZ" sz="3600" b="1" dirty="0" err="1"/>
              <a:t>irradiation</a:t>
            </a:r>
            <a:endParaRPr lang="en-GB" altLang="cs-CZ" sz="3600" b="1" dirty="0"/>
          </a:p>
        </p:txBody>
      </p:sp>
      <p:sp>
        <p:nvSpPr>
          <p:cNvPr id="120836" name="Rectangle 3">
            <a:extLst>
              <a:ext uri="{FF2B5EF4-FFF2-40B4-BE49-F238E27FC236}">
                <a16:creationId xmlns:a16="http://schemas.microsoft.com/office/drawing/2014/main" id="{0D73F815-B63B-4326-A2E3-EBCF5BB679A6}"/>
              </a:ext>
            </a:extLst>
          </p:cNvPr>
          <p:cNvSpPr>
            <a:spLocks noGrp="1" noChangeArrowheads="1"/>
          </p:cNvSpPr>
          <p:nvPr>
            <p:ph type="body" sz="half" idx="1"/>
          </p:nvPr>
        </p:nvSpPr>
        <p:spPr>
          <a:xfrm>
            <a:off x="1576552" y="1600200"/>
            <a:ext cx="4443248" cy="4852988"/>
          </a:xfrm>
          <a:solidFill>
            <a:schemeClr val="bg1">
              <a:alpha val="30196"/>
            </a:schemeClr>
          </a:solidFill>
        </p:spPr>
        <p:txBody>
          <a:bodyPr/>
          <a:lstStyle/>
          <a:p>
            <a:pPr marL="0" indent="0" eaLnBrk="1" hangingPunct="1">
              <a:lnSpc>
                <a:spcPct val="100000"/>
              </a:lnSpc>
              <a:buFontTx/>
              <a:buNone/>
            </a:pPr>
            <a:r>
              <a:rPr lang="en-GB" altLang="cs-CZ" sz="2800" dirty="0"/>
              <a:t>The effectiveness of repair processes in most normal tissues is higher than in tumours. Therefore, partition (fractionation) of the therapeutic dose in certain number of fractions or use of „moving beam treatment“ spares the normal tissue. </a:t>
            </a:r>
          </a:p>
        </p:txBody>
      </p:sp>
      <p:pic>
        <p:nvPicPr>
          <p:cNvPr id="120837" name="Picture 5">
            <a:extLst>
              <a:ext uri="{FF2B5EF4-FFF2-40B4-BE49-F238E27FC236}">
                <a16:creationId xmlns:a16="http://schemas.microsoft.com/office/drawing/2014/main" id="{8F2A99A8-DF28-4559-BC15-B52EFFD4FF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0462" y="1376855"/>
            <a:ext cx="4618473" cy="3157045"/>
          </a:xfrm>
          <a:noFill/>
        </p:spPr>
      </p:pic>
      <p:sp>
        <p:nvSpPr>
          <p:cNvPr id="120838" name="Text Box 7">
            <a:extLst>
              <a:ext uri="{FF2B5EF4-FFF2-40B4-BE49-F238E27FC236}">
                <a16:creationId xmlns:a16="http://schemas.microsoft.com/office/drawing/2014/main" id="{1F6066EE-5E0D-4EA4-AB7E-981DF6F5BE4C}"/>
              </a:ext>
            </a:extLst>
          </p:cNvPr>
          <p:cNvSpPr txBox="1">
            <a:spLocks noChangeArrowheads="1"/>
          </p:cNvSpPr>
          <p:nvPr/>
        </p:nvSpPr>
        <p:spPr bwMode="auto">
          <a:xfrm>
            <a:off x="6456362" y="5013326"/>
            <a:ext cx="372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en-GB" altLang="cs-CZ" sz="2400" dirty="0"/>
              <a:t>„moving beam treatment“</a:t>
            </a:r>
          </a:p>
        </p:txBody>
      </p:sp>
    </p:spTree>
    <p:extLst>
      <p:ext uri="{BB962C8B-B14F-4D97-AF65-F5344CB8AC3E}">
        <p14:creationId xmlns:p14="http://schemas.microsoft.com/office/powerpoint/2010/main" val="1759888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39DD4081-BDCD-4369-82F6-FAEC7168A322}"/>
              </a:ext>
            </a:extLst>
          </p:cNvPr>
          <p:cNvSpPr>
            <a:spLocks noGrp="1" noChangeArrowheads="1"/>
          </p:cNvSpPr>
          <p:nvPr>
            <p:ph type="ctrTitle"/>
          </p:nvPr>
        </p:nvSpPr>
        <p:spPr>
          <a:xfrm>
            <a:off x="2154621" y="1276452"/>
            <a:ext cx="9175531" cy="4968875"/>
          </a:xfrm>
        </p:spPr>
        <p:txBody>
          <a:bodyPr/>
          <a:lstStyle/>
          <a:p>
            <a:pPr algn="l" eaLnBrk="1" hangingPunct="1"/>
            <a:r>
              <a:rPr lang="en-GB" altLang="cs-CZ" sz="2800" b="0" dirty="0"/>
              <a:t>Author</a:t>
            </a:r>
            <a:r>
              <a:rPr lang="cs-CZ" altLang="cs-CZ" sz="2800" b="0" dirty="0"/>
              <a:t>s</a:t>
            </a:r>
            <a:r>
              <a:rPr lang="en-GB" altLang="cs-CZ" sz="2800" b="0" dirty="0"/>
              <a:t>: </a:t>
            </a:r>
            <a:br>
              <a:rPr lang="en-GB" altLang="cs-CZ" sz="2800" b="0" dirty="0"/>
            </a:br>
            <a:r>
              <a:rPr lang="en-GB" altLang="cs-CZ" sz="2800" b="0" dirty="0">
                <a:solidFill>
                  <a:schemeClr val="tx1"/>
                </a:solidFill>
              </a:rPr>
              <a:t>Vojtěch Mornstein</a:t>
            </a:r>
            <a:r>
              <a:rPr lang="cs-CZ" altLang="cs-CZ" sz="2800" b="0" dirty="0">
                <a:solidFill>
                  <a:schemeClr val="tx1"/>
                </a:solidFill>
              </a:rPr>
              <a:t>, Ivo Hrazdira</a:t>
            </a:r>
            <a:br>
              <a:rPr lang="en-GB" altLang="cs-CZ" sz="2800" b="0" dirty="0"/>
            </a:br>
            <a:br>
              <a:rPr lang="en-GB" altLang="cs-CZ" sz="2800" b="0" dirty="0"/>
            </a:br>
            <a:r>
              <a:rPr lang="en-GB" altLang="cs-CZ" sz="2800" b="0" dirty="0"/>
              <a:t>Content collaboration and language revision: </a:t>
            </a:r>
            <a:br>
              <a:rPr lang="en-GB" altLang="cs-CZ" sz="2800" b="0" dirty="0"/>
            </a:br>
            <a:r>
              <a:rPr lang="en-GB" altLang="cs-CZ" sz="2800" b="0" dirty="0">
                <a:solidFill>
                  <a:schemeClr val="tx1"/>
                </a:solidFill>
              </a:rPr>
              <a:t>Carmel J. Caruana</a:t>
            </a:r>
            <a:br>
              <a:rPr lang="en-GB" altLang="cs-CZ" sz="2800" b="0" dirty="0"/>
            </a:br>
            <a:br>
              <a:rPr lang="en-GB" altLang="cs-CZ" sz="2800" b="0" dirty="0"/>
            </a:br>
            <a:r>
              <a:rPr lang="en-GB" altLang="cs-CZ" sz="2800" b="0" dirty="0"/>
              <a:t>Last revision </a:t>
            </a:r>
            <a:r>
              <a:rPr lang="cs-CZ" altLang="cs-CZ" sz="2800" b="0" dirty="0" err="1"/>
              <a:t>September</a:t>
            </a:r>
            <a:r>
              <a:rPr lang="cs-CZ" altLang="cs-CZ" sz="2800" b="0" dirty="0">
                <a:solidFill>
                  <a:schemeClr val="tx1"/>
                </a:solidFill>
              </a:rPr>
              <a:t> 2024</a:t>
            </a:r>
            <a:endParaRPr lang="en-GB" altLang="cs-CZ" sz="2800" b="0" dirty="0">
              <a:solidFill>
                <a:schemeClr val="tx1"/>
              </a:solidFill>
            </a:endParaRPr>
          </a:p>
        </p:txBody>
      </p:sp>
    </p:spTree>
    <p:extLst>
      <p:ext uri="{BB962C8B-B14F-4D97-AF65-F5344CB8AC3E}">
        <p14:creationId xmlns:p14="http://schemas.microsoft.com/office/powerpoint/2010/main" val="2128235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85026"/>
                                        </p:tgtEl>
                                        <p:attrNameLst>
                                          <p:attrName>style.visibility</p:attrName>
                                        </p:attrNameLst>
                                      </p:cBhvr>
                                      <p:to>
                                        <p:strVal val="visible"/>
                                      </p:to>
                                    </p:set>
                                    <p:animEffect transition="in" filter="slide(fromBottom)">
                                      <p:cBhvr>
                                        <p:cTn id="7" dur="2000"/>
                                        <p:tgtEl>
                                          <p:spTgt spid="385026"/>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85026"/>
                                        </p:tgtEl>
                                        <p:attrNameLst>
                                          <p:attrName>style.color</p:attrName>
                                        </p:attrNameLst>
                                      </p:cBhvr>
                                      <p:to>
                                        <a:schemeClr val="accent1"/>
                                      </p:to>
                                    </p:animClr>
                                    <p:animClr clrSpc="rgb" dir="cw">
                                      <p:cBhvr>
                                        <p:cTn id="11" dur="1000" fill="hold"/>
                                        <p:tgtEl>
                                          <p:spTgt spid="385026"/>
                                        </p:tgtEl>
                                        <p:attrNameLst>
                                          <p:attrName>fillcolor</p:attrName>
                                        </p:attrNameLst>
                                      </p:cBhvr>
                                      <p:to>
                                        <a:schemeClr val="accent1"/>
                                      </p:to>
                                    </p:animClr>
                                    <p:set>
                                      <p:cBhvr>
                                        <p:cTn id="12" dur="1000" fill="hold"/>
                                        <p:tgtEl>
                                          <p:spTgt spid="385026"/>
                                        </p:tgtEl>
                                        <p:attrNameLst>
                                          <p:attrName>fill.type</p:attrName>
                                        </p:attrNameLst>
                                      </p:cBhvr>
                                      <p:to>
                                        <p:strVal val="solid"/>
                                      </p:to>
                                    </p:set>
                                    <p:anim to="1.5" calcmode="lin" valueType="num">
                                      <p:cBhvr override="childStyle">
                                        <p:cTn id="13" dur="1000" fill="hold"/>
                                        <p:tgtEl>
                                          <p:spTgt spid="385026"/>
                                        </p:tgtEl>
                                        <p:attrNameLst>
                                          <p:attrName>style.fontSize</p:attrName>
                                        </p:attrNameLst>
                                      </p:cBhvr>
                                    </p:anim>
                                  </p:childTnLst>
                                </p:cTn>
                              </p:par>
                            </p:childTnLst>
                          </p:cTn>
                        </p:par>
                        <p:par>
                          <p:cTn id="14" fill="hold" nodeType="afterGroup">
                            <p:stCondLst>
                              <p:cond delay="14500"/>
                            </p:stCondLst>
                            <p:childTnLst>
                              <p:par>
                                <p:cTn id="15" presetID="19" presetClass="exit" presetSubtype="10" fill="hold" grpId="2" nodeType="afterEffect">
                                  <p:stCondLst>
                                    <p:cond delay="0"/>
                                  </p:stCondLst>
                                  <p:iterate type="lt">
                                    <p:tmPct val="0"/>
                                  </p:iterate>
                                  <p:childTnLst>
                                    <p:anim calcmode="lin" valueType="num">
                                      <p:cBhvr>
                                        <p:cTn id="16" dur="3000"/>
                                        <p:tgtEl>
                                          <p:spTgt spid="385026"/>
                                        </p:tgtEl>
                                        <p:attrNameLst>
                                          <p:attrName>ppt_h</p:attrName>
                                        </p:attrNameLst>
                                      </p:cBhvr>
                                      <p:tavLst>
                                        <p:tav tm="0">
                                          <p:val>
                                            <p:strVal val="ppt_h"/>
                                          </p:val>
                                        </p:tav>
                                        <p:tav tm="100000">
                                          <p:val>
                                            <p:strVal val="ppt_h"/>
                                          </p:val>
                                        </p:tav>
                                      </p:tavLst>
                                    </p:anim>
                                    <p:anim calcmode="lin" valueType="num">
                                      <p:cBhvr>
                                        <p:cTn id="17" dur="3000"/>
                                        <p:tgtEl>
                                          <p:spTgt spid="385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85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p:bldP spid="385026" grpId="1"/>
      <p:bldP spid="38502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6">
            <a:extLst>
              <a:ext uri="{FF2B5EF4-FFF2-40B4-BE49-F238E27FC236}">
                <a16:creationId xmlns:a16="http://schemas.microsoft.com/office/drawing/2014/main" id="{6BD7F9BE-7682-40BF-949C-5F21E4C293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3E8131-4FFA-436C-A732-5C89398D2E4A}" type="slidenum">
              <a:rPr lang="cs-CZ" altLang="cs-CZ" sz="1400"/>
              <a:pPr>
                <a:spcBef>
                  <a:spcPct val="0"/>
                </a:spcBef>
                <a:buFontTx/>
                <a:buNone/>
              </a:pPr>
              <a:t>6</a:t>
            </a:fld>
            <a:endParaRPr lang="cs-CZ" altLang="cs-CZ" sz="1400"/>
          </a:p>
        </p:txBody>
      </p:sp>
      <p:sp>
        <p:nvSpPr>
          <p:cNvPr id="16387" name="Rectangle 3">
            <a:extLst>
              <a:ext uri="{FF2B5EF4-FFF2-40B4-BE49-F238E27FC236}">
                <a16:creationId xmlns:a16="http://schemas.microsoft.com/office/drawing/2014/main" id="{44ED6FC6-A08F-4ABD-AE4F-715559FD2A15}"/>
              </a:ext>
            </a:extLst>
          </p:cNvPr>
          <p:cNvSpPr>
            <a:spLocks noGrp="1" noChangeArrowheads="1"/>
          </p:cNvSpPr>
          <p:nvPr>
            <p:ph type="body" sz="half" idx="1"/>
          </p:nvPr>
        </p:nvSpPr>
        <p:spPr>
          <a:xfrm>
            <a:off x="1166648" y="1052513"/>
            <a:ext cx="9858704" cy="5040312"/>
          </a:xfrm>
          <a:solidFill>
            <a:schemeClr val="bg1">
              <a:alpha val="39999"/>
            </a:schemeClr>
          </a:solidFill>
        </p:spPr>
        <p:txBody>
          <a:bodyPr/>
          <a:lstStyle/>
          <a:p>
            <a:pPr marL="0" indent="0" eaLnBrk="1" hangingPunct="1">
              <a:lnSpc>
                <a:spcPct val="100000"/>
              </a:lnSpc>
              <a:buFontTx/>
              <a:buNone/>
            </a:pPr>
            <a:r>
              <a:rPr lang="en-GB" altLang="cs-CZ" dirty="0"/>
              <a:t>This equation is solved by integration: </a:t>
            </a:r>
            <a:endParaRPr lang="cs-CZ" altLang="cs-CZ"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i="1" dirty="0" err="1"/>
              <a:t>N</a:t>
            </a:r>
            <a:r>
              <a:rPr lang="en-GB" altLang="cs-CZ" i="1" baseline="-25000" dirty="0" err="1"/>
              <a:t>t</a:t>
            </a:r>
            <a:r>
              <a:rPr lang="en-GB" altLang="cs-CZ" i="1" dirty="0"/>
              <a:t> = N</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en-GB" altLang="cs-CZ" i="1" baseline="30000" dirty="0"/>
              <a:t>t</a:t>
            </a:r>
          </a:p>
          <a:p>
            <a:pPr marL="0" indent="0" algn="ctr" eaLnBrk="1" hangingPunct="1">
              <a:lnSpc>
                <a:spcPct val="100000"/>
              </a:lnSpc>
              <a:buFontTx/>
              <a:buNone/>
            </a:pPr>
            <a:endParaRPr lang="en-GB" altLang="cs-CZ" i="1" baseline="30000" dirty="0"/>
          </a:p>
          <a:p>
            <a:pPr marL="0" indent="0" eaLnBrk="1" hangingPunct="1">
              <a:lnSpc>
                <a:spcPct val="100000"/>
              </a:lnSpc>
              <a:buFontTx/>
              <a:buNone/>
            </a:pPr>
            <a:r>
              <a:rPr lang="en-GB" altLang="cs-CZ" dirty="0"/>
              <a:t>A more useful equation for nuclear medicine and radiotherapy is (obtained by dividing the above equation by </a:t>
            </a:r>
            <a:r>
              <a:rPr lang="cs-CZ" altLang="cs-CZ" dirty="0" err="1"/>
              <a:t>time</a:t>
            </a:r>
            <a:r>
              <a:rPr lang="en-GB" altLang="cs-CZ" i="1" dirty="0"/>
              <a:t> </a:t>
            </a:r>
            <a:r>
              <a:rPr lang="en-GB" altLang="cs-CZ" dirty="0"/>
              <a:t>on both sides</a:t>
            </a:r>
            <a:r>
              <a:rPr lang="en-GB" altLang="cs-CZ" i="1" dirty="0"/>
              <a:t>):</a:t>
            </a:r>
          </a:p>
          <a:p>
            <a:pPr marL="0" indent="0" eaLnBrk="1" hangingPunct="1">
              <a:lnSpc>
                <a:spcPct val="100000"/>
              </a:lnSpc>
              <a:buFontTx/>
              <a:buNone/>
            </a:pPr>
            <a:endParaRPr lang="en-GB" altLang="cs-CZ" i="1" dirty="0"/>
          </a:p>
          <a:p>
            <a:pPr marL="0" indent="0" eaLnBrk="1" hangingPunct="1">
              <a:lnSpc>
                <a:spcPct val="100000"/>
              </a:lnSpc>
              <a:buFontTx/>
              <a:buNone/>
            </a:pPr>
            <a:r>
              <a:rPr lang="cs-CZ" altLang="cs-CZ" i="1" dirty="0"/>
              <a:t>	</a:t>
            </a:r>
            <a:r>
              <a:rPr lang="en-GB" altLang="cs-CZ" i="1" dirty="0"/>
              <a:t>A</a:t>
            </a:r>
            <a:r>
              <a:rPr lang="en-GB" altLang="cs-CZ" i="1" baseline="-25000" dirty="0"/>
              <a:t>t</a:t>
            </a:r>
            <a:r>
              <a:rPr lang="en-GB" altLang="cs-CZ" i="1" dirty="0"/>
              <a:t> = A</a:t>
            </a:r>
            <a:r>
              <a:rPr lang="en-GB" altLang="cs-CZ" i="1"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en-GB" altLang="cs-CZ" i="1" baseline="30000" dirty="0"/>
              <a:t>t                          </a:t>
            </a:r>
            <a:r>
              <a:rPr lang="en-GB" altLang="cs-CZ" i="1" dirty="0"/>
              <a:t>A is activity</a:t>
            </a:r>
          </a:p>
        </p:txBody>
      </p:sp>
      <p:sp>
        <p:nvSpPr>
          <p:cNvPr id="6" name="Rectangle 2">
            <a:extLst>
              <a:ext uri="{FF2B5EF4-FFF2-40B4-BE49-F238E27FC236}">
                <a16:creationId xmlns:a16="http://schemas.microsoft.com/office/drawing/2014/main" id="{8A85C8E7-4C8D-4FE7-A8A3-33D822FEB431}"/>
              </a:ext>
            </a:extLst>
          </p:cNvPr>
          <p:cNvSpPr>
            <a:spLocks noGrp="1" noChangeArrowheads="1"/>
          </p:cNvSpPr>
          <p:nvPr>
            <p:ph type="title"/>
          </p:nvPr>
        </p:nvSpPr>
        <p:spPr>
          <a:xfrm>
            <a:off x="609600" y="274638"/>
            <a:ext cx="6211614" cy="650272"/>
          </a:xfrm>
        </p:spPr>
        <p:txBody>
          <a:bodyPr/>
          <a:lstStyle/>
          <a:p>
            <a:pPr algn="l" eaLnBrk="1" hangingPunct="1"/>
            <a:r>
              <a:rPr lang="en-GB" altLang="cs-CZ" sz="3600" b="1" dirty="0"/>
              <a:t>Law of radioactive decay</a:t>
            </a:r>
          </a:p>
        </p:txBody>
      </p:sp>
    </p:spTree>
    <p:extLst>
      <p:ext uri="{BB962C8B-B14F-4D97-AF65-F5344CB8AC3E}">
        <p14:creationId xmlns:p14="http://schemas.microsoft.com/office/powerpoint/2010/main" val="361020445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a:extLst>
              <a:ext uri="{FF2B5EF4-FFF2-40B4-BE49-F238E27FC236}">
                <a16:creationId xmlns:a16="http://schemas.microsoft.com/office/drawing/2014/main" id="{196537BF-5027-4EBF-AC76-8EAD420801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1F44CC-4F9C-4DDC-865C-3DB6F436D55D}" type="slidenum">
              <a:rPr lang="cs-CZ" altLang="cs-CZ" sz="1400"/>
              <a:pPr>
                <a:spcBef>
                  <a:spcPct val="0"/>
                </a:spcBef>
                <a:buFontTx/>
                <a:buNone/>
              </a:pPr>
              <a:t>7</a:t>
            </a:fld>
            <a:endParaRPr lang="cs-CZ" altLang="cs-CZ" sz="1400"/>
          </a:p>
        </p:txBody>
      </p:sp>
      <p:sp>
        <p:nvSpPr>
          <p:cNvPr id="18435" name="Rectangle 2">
            <a:extLst>
              <a:ext uri="{FF2B5EF4-FFF2-40B4-BE49-F238E27FC236}">
                <a16:creationId xmlns:a16="http://schemas.microsoft.com/office/drawing/2014/main" id="{B4D5F512-FA2F-4AEF-8712-D35CEB983B69}"/>
              </a:ext>
            </a:extLst>
          </p:cNvPr>
          <p:cNvSpPr>
            <a:spLocks noGrp="1" noChangeArrowheads="1"/>
          </p:cNvSpPr>
          <p:nvPr>
            <p:ph type="title"/>
          </p:nvPr>
        </p:nvSpPr>
        <p:spPr>
          <a:xfrm>
            <a:off x="720000" y="720000"/>
            <a:ext cx="4303945" cy="451576"/>
          </a:xfrm>
        </p:spPr>
        <p:txBody>
          <a:bodyPr/>
          <a:lstStyle/>
          <a:p>
            <a:pPr algn="l" eaLnBrk="1" hangingPunct="1"/>
            <a:r>
              <a:rPr lang="en-GB" altLang="cs-CZ" sz="3600" b="1" dirty="0"/>
              <a:t>Physical half-life</a:t>
            </a:r>
          </a:p>
        </p:txBody>
      </p:sp>
      <p:sp>
        <p:nvSpPr>
          <p:cNvPr id="18436" name="Rectangle 3">
            <a:extLst>
              <a:ext uri="{FF2B5EF4-FFF2-40B4-BE49-F238E27FC236}">
                <a16:creationId xmlns:a16="http://schemas.microsoft.com/office/drawing/2014/main" id="{FD19734C-E9F2-489D-8F80-22E8F135D1F9}"/>
              </a:ext>
            </a:extLst>
          </p:cNvPr>
          <p:cNvSpPr>
            <a:spLocks noGrp="1" noChangeArrowheads="1"/>
          </p:cNvSpPr>
          <p:nvPr>
            <p:ph type="body" idx="1"/>
          </p:nvPr>
        </p:nvSpPr>
        <p:spPr>
          <a:solidFill>
            <a:schemeClr val="bg1">
              <a:alpha val="39999"/>
            </a:schemeClr>
          </a:solidFill>
        </p:spPr>
        <p:txBody>
          <a:bodyPr/>
          <a:lstStyle/>
          <a:p>
            <a:pPr eaLnBrk="1" hangingPunct="1">
              <a:lnSpc>
                <a:spcPct val="100000"/>
              </a:lnSpc>
              <a:buFont typeface="Wingdings" panose="05000000000000000000" pitchFamily="2" charset="2"/>
              <a:buChar char="Ø"/>
            </a:pPr>
            <a:r>
              <a:rPr lang="en-GB" altLang="cs-CZ" i="1" dirty="0"/>
              <a:t>T</a:t>
            </a:r>
            <a:r>
              <a:rPr lang="cs-CZ" altLang="cs-CZ" i="1" baseline="-25000" dirty="0"/>
              <a:t>p</a:t>
            </a:r>
            <a:r>
              <a:rPr lang="en-GB" altLang="cs-CZ" dirty="0"/>
              <a:t> – time in which the sample activity </a:t>
            </a:r>
            <a:r>
              <a:rPr lang="en-GB" altLang="cs-CZ" i="1" dirty="0"/>
              <a:t>A</a:t>
            </a:r>
            <a:r>
              <a:rPr lang="en-GB" altLang="cs-CZ" i="1" baseline="-25000" dirty="0"/>
              <a:t>t</a:t>
            </a:r>
            <a:r>
              <a:rPr lang="en-GB" altLang="cs-CZ" i="1" dirty="0"/>
              <a:t> </a:t>
            </a:r>
            <a:r>
              <a:rPr lang="en-GB" altLang="cs-CZ" dirty="0"/>
              <a:t>decreases to one half of the initial value </a:t>
            </a:r>
            <a:r>
              <a:rPr lang="en-GB" altLang="cs-CZ" i="1" dirty="0"/>
              <a:t>A</a:t>
            </a:r>
            <a:r>
              <a:rPr lang="en-GB" altLang="cs-CZ" baseline="-25000" dirty="0"/>
              <a:t>0</a:t>
            </a:r>
            <a:r>
              <a:rPr lang="en-GB" altLang="cs-CZ" dirty="0"/>
              <a:t>. Derivation:</a:t>
            </a:r>
            <a:endParaRPr lang="cs-CZ" altLang="cs-CZ" dirty="0"/>
          </a:p>
          <a:p>
            <a:pPr eaLnBrk="1" hangingPunct="1">
              <a:lnSpc>
                <a:spcPct val="100000"/>
              </a:lnSpc>
              <a:buFont typeface="Wingdings" panose="05000000000000000000" pitchFamily="2" charset="2"/>
              <a:buNone/>
            </a:pPr>
            <a:endParaRPr lang="en-GB" altLang="cs-CZ" sz="1600" dirty="0"/>
          </a:p>
          <a:p>
            <a:pPr algn="ctr" eaLnBrk="1" hangingPunct="1">
              <a:lnSpc>
                <a:spcPct val="100000"/>
              </a:lnSpc>
              <a:buFontTx/>
              <a:buNone/>
            </a:pPr>
            <a:r>
              <a:rPr lang="en-GB" altLang="cs-CZ" i="1" dirty="0"/>
              <a:t>A</a:t>
            </a:r>
            <a:r>
              <a:rPr lang="en-GB" altLang="cs-CZ" baseline="-25000" dirty="0"/>
              <a:t>0</a:t>
            </a:r>
            <a:r>
              <a:rPr lang="en-GB" altLang="cs-CZ" dirty="0"/>
              <a:t>/2 = </a:t>
            </a:r>
            <a:r>
              <a:rPr lang="en-GB" altLang="cs-CZ" i="1" dirty="0"/>
              <a:t>A</a:t>
            </a:r>
            <a:r>
              <a:rPr lang="en-GB" altLang="cs-CZ" baseline="-25000" dirty="0"/>
              <a:t>0</a:t>
            </a:r>
            <a:r>
              <a:rPr lang="en-GB" altLang="cs-CZ" dirty="0"/>
              <a:t>·e</a:t>
            </a:r>
            <a:r>
              <a:rPr lang="en-GB" altLang="cs-CZ" baseline="30000" dirty="0"/>
              <a:t>-</a:t>
            </a:r>
            <a:r>
              <a:rPr lang="en-GB" altLang="cs-CZ" baseline="30000" dirty="0">
                <a:latin typeface="Symbol" panose="05050102010706020507" pitchFamily="18" charset="2"/>
              </a:rPr>
              <a:t>l</a:t>
            </a:r>
            <a:r>
              <a:rPr lang="en-GB" altLang="cs-CZ" baseline="30000" dirty="0">
                <a:latin typeface="Calibri" panose="020F0502020204030204" pitchFamily="34" charset="0"/>
                <a:cs typeface="Calibri" panose="020F0502020204030204" pitchFamily="34" charset="0"/>
              </a:rPr>
              <a:t>·</a:t>
            </a:r>
            <a:r>
              <a:rPr lang="en-GB" altLang="cs-CZ" i="1" baseline="30000" dirty="0"/>
              <a:t>T</a:t>
            </a:r>
            <a:r>
              <a:rPr lang="cs-CZ" altLang="cs-CZ" sz="2000" i="1" baseline="30000" dirty="0"/>
              <a:t>p</a:t>
            </a:r>
            <a:r>
              <a:rPr lang="en-GB" altLang="cs-CZ" dirty="0"/>
              <a:t>    thus   ½ = </a:t>
            </a:r>
            <a:r>
              <a:rPr lang="en-GB" altLang="cs-CZ" dirty="0" err="1"/>
              <a:t>e</a:t>
            </a:r>
            <a:r>
              <a:rPr lang="en-GB" altLang="cs-CZ" baseline="30000" dirty="0" err="1"/>
              <a:t>-</a:t>
            </a:r>
            <a:r>
              <a:rPr lang="en-GB" altLang="cs-CZ" baseline="30000" dirty="0" err="1">
                <a:latin typeface="Symbol" panose="05050102010706020507" pitchFamily="18" charset="2"/>
              </a:rPr>
              <a:t>l</a:t>
            </a:r>
            <a:r>
              <a:rPr lang="en-GB" altLang="cs-CZ" baseline="30000" dirty="0" err="1">
                <a:latin typeface="Calibri" panose="020F0502020204030204" pitchFamily="34" charset="0"/>
                <a:cs typeface="Calibri" panose="020F0502020204030204" pitchFamily="34" charset="0"/>
              </a:rPr>
              <a:t>·</a:t>
            </a:r>
            <a:r>
              <a:rPr lang="en-GB" altLang="cs-CZ" i="1" baseline="30000" dirty="0" err="1"/>
              <a:t>T</a:t>
            </a:r>
            <a:r>
              <a:rPr lang="cs-CZ" altLang="cs-CZ" sz="2000" i="1" baseline="30000" dirty="0"/>
              <a:t>p</a:t>
            </a:r>
            <a:endParaRPr lang="en-GB" altLang="cs-CZ" i="1" baseline="30000" dirty="0"/>
          </a:p>
          <a:p>
            <a:pPr eaLnBrk="1" hangingPunct="1">
              <a:lnSpc>
                <a:spcPct val="100000"/>
              </a:lnSpc>
              <a:buFontTx/>
              <a:buNone/>
            </a:pPr>
            <a:endParaRPr lang="en-GB" altLang="cs-CZ" sz="1600" i="1" dirty="0"/>
          </a:p>
          <a:p>
            <a:pPr eaLnBrk="1" hangingPunct="1">
              <a:lnSpc>
                <a:spcPct val="100000"/>
              </a:lnSpc>
              <a:buFont typeface="Wingdings" panose="05000000000000000000" pitchFamily="2" charset="2"/>
              <a:buChar char="Ø"/>
            </a:pPr>
            <a:r>
              <a:rPr lang="en-GB" altLang="cs-CZ" dirty="0"/>
              <a:t>taking logarithm of both sides of the equation and rewriting:</a:t>
            </a:r>
            <a:endParaRPr lang="cs-CZ" altLang="cs-CZ" dirty="0"/>
          </a:p>
          <a:p>
            <a:pPr eaLnBrk="1" hangingPunct="1">
              <a:lnSpc>
                <a:spcPct val="100000"/>
              </a:lnSpc>
              <a:buFont typeface="Wingdings" panose="05000000000000000000" pitchFamily="2" charset="2"/>
              <a:buNone/>
            </a:pPr>
            <a:endParaRPr lang="en-GB" altLang="cs-CZ" sz="1600" dirty="0"/>
          </a:p>
          <a:p>
            <a:pPr algn="ctr" eaLnBrk="1" hangingPunct="1">
              <a:lnSpc>
                <a:spcPct val="100000"/>
              </a:lnSpc>
              <a:buFontTx/>
              <a:buNone/>
            </a:pPr>
            <a:r>
              <a:rPr lang="en-GB" altLang="cs-CZ" i="1" dirty="0"/>
              <a:t>T</a:t>
            </a:r>
            <a:r>
              <a:rPr lang="cs-CZ" altLang="cs-CZ" i="1" baseline="-25000" dirty="0"/>
              <a:t>p</a:t>
            </a:r>
            <a:r>
              <a:rPr lang="en-GB" altLang="cs-CZ" dirty="0"/>
              <a:t> = ln2/</a:t>
            </a:r>
            <a:r>
              <a:rPr lang="en-GB" altLang="cs-CZ" dirty="0">
                <a:latin typeface="Symbol" panose="05050102010706020507" pitchFamily="18" charset="2"/>
              </a:rPr>
              <a:t>l</a:t>
            </a:r>
            <a:r>
              <a:rPr lang="cs-CZ" altLang="cs-CZ" i="1" baseline="-25000" dirty="0"/>
              <a:t>p</a:t>
            </a:r>
            <a:r>
              <a:rPr lang="en-GB" altLang="cs-CZ" dirty="0"/>
              <a:t>               thus   </a:t>
            </a:r>
            <a:r>
              <a:rPr lang="en-GB" altLang="cs-CZ" i="1" dirty="0"/>
              <a:t>T</a:t>
            </a:r>
            <a:r>
              <a:rPr lang="cs-CZ" altLang="cs-CZ" i="1" baseline="-25000" dirty="0"/>
              <a:t>p</a:t>
            </a:r>
            <a:r>
              <a:rPr lang="en-GB" altLang="cs-CZ" dirty="0"/>
              <a:t> = 0</a:t>
            </a:r>
            <a:r>
              <a:rPr lang="cs-CZ" altLang="cs-CZ" dirty="0"/>
              <a:t>.</a:t>
            </a:r>
            <a:r>
              <a:rPr lang="en-GB" altLang="cs-CZ" dirty="0"/>
              <a:t>693/</a:t>
            </a:r>
            <a:r>
              <a:rPr lang="en-GB" altLang="cs-CZ" dirty="0">
                <a:latin typeface="Symbol" panose="05050102010706020507" pitchFamily="18" charset="2"/>
              </a:rPr>
              <a:t>l</a:t>
            </a:r>
            <a:r>
              <a:rPr lang="cs-CZ" altLang="cs-CZ" i="1" baseline="-25000" dirty="0"/>
              <a:t>p</a:t>
            </a:r>
            <a:endParaRPr lang="en-GB" altLang="cs-CZ" i="1" baseline="-25000" dirty="0"/>
          </a:p>
        </p:txBody>
      </p:sp>
    </p:spTree>
    <p:extLst>
      <p:ext uri="{BB962C8B-B14F-4D97-AF65-F5344CB8AC3E}">
        <p14:creationId xmlns:p14="http://schemas.microsoft.com/office/powerpoint/2010/main" val="41531023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6">
            <a:extLst>
              <a:ext uri="{FF2B5EF4-FFF2-40B4-BE49-F238E27FC236}">
                <a16:creationId xmlns:a16="http://schemas.microsoft.com/office/drawing/2014/main" id="{D9C091E2-D6CD-4086-B228-010AE61805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00605B-491D-431D-AC47-54097865CBB5}" type="slidenum">
              <a:rPr lang="cs-CZ" altLang="cs-CZ" sz="1400"/>
              <a:pPr>
                <a:spcBef>
                  <a:spcPct val="0"/>
                </a:spcBef>
                <a:buFontTx/>
                <a:buNone/>
              </a:pPr>
              <a:t>8</a:t>
            </a:fld>
            <a:endParaRPr lang="cs-CZ" altLang="cs-CZ" sz="1400"/>
          </a:p>
        </p:txBody>
      </p:sp>
      <p:sp>
        <p:nvSpPr>
          <p:cNvPr id="20483" name="Rectangle 2">
            <a:extLst>
              <a:ext uri="{FF2B5EF4-FFF2-40B4-BE49-F238E27FC236}">
                <a16:creationId xmlns:a16="http://schemas.microsoft.com/office/drawing/2014/main" id="{5FF0D8AE-45E8-4968-91C1-CDF0CB428FA3}"/>
              </a:ext>
            </a:extLst>
          </p:cNvPr>
          <p:cNvSpPr>
            <a:spLocks noGrp="1" noChangeArrowheads="1"/>
          </p:cNvSpPr>
          <p:nvPr>
            <p:ph type="title"/>
          </p:nvPr>
        </p:nvSpPr>
        <p:spPr/>
        <p:txBody>
          <a:bodyPr/>
          <a:lstStyle/>
          <a:p>
            <a:pPr algn="l" eaLnBrk="1" hangingPunct="1"/>
            <a:r>
              <a:rPr lang="en-GB" altLang="cs-CZ" sz="3600" b="1" dirty="0"/>
              <a:t>Biological and effective half-life</a:t>
            </a:r>
          </a:p>
        </p:txBody>
      </p:sp>
      <p:sp>
        <p:nvSpPr>
          <p:cNvPr id="20484" name="Rectangle 3">
            <a:extLst>
              <a:ext uri="{FF2B5EF4-FFF2-40B4-BE49-F238E27FC236}">
                <a16:creationId xmlns:a16="http://schemas.microsoft.com/office/drawing/2014/main" id="{AFED9EBA-718F-4771-A591-77B173DE4996}"/>
              </a:ext>
            </a:extLst>
          </p:cNvPr>
          <p:cNvSpPr>
            <a:spLocks noGrp="1" noChangeArrowheads="1"/>
          </p:cNvSpPr>
          <p:nvPr>
            <p:ph type="body" sz="half" idx="1"/>
          </p:nvPr>
        </p:nvSpPr>
        <p:spPr>
          <a:xfrm>
            <a:off x="871788" y="986375"/>
            <a:ext cx="9690538" cy="4525963"/>
          </a:xfrm>
          <a:solidFill>
            <a:schemeClr val="bg1">
              <a:alpha val="39999"/>
            </a:schemeClr>
          </a:solidFill>
        </p:spPr>
        <p:txBody>
          <a:bodyPr/>
          <a:lstStyle/>
          <a:p>
            <a:pPr eaLnBrk="1" hangingPunct="1">
              <a:lnSpc>
                <a:spcPct val="100000"/>
              </a:lnSpc>
              <a:buFont typeface="Wingdings" panose="05000000000000000000" pitchFamily="2" charset="2"/>
              <a:buChar char="Ø"/>
            </a:pPr>
            <a:r>
              <a:rPr lang="en-GB" altLang="cs-CZ" i="1" dirty="0"/>
              <a:t>T</a:t>
            </a:r>
            <a:r>
              <a:rPr lang="en-GB" altLang="cs-CZ" i="1" baseline="-25000" dirty="0"/>
              <a:t>b</a:t>
            </a:r>
            <a:r>
              <a:rPr lang="en-GB" altLang="cs-CZ" dirty="0"/>
              <a:t> – biological half-life – time necessary for the physiological removal of half of a foreign substance from the body</a:t>
            </a:r>
          </a:p>
          <a:p>
            <a:pPr eaLnBrk="1" hangingPunct="1">
              <a:lnSpc>
                <a:spcPct val="100000"/>
              </a:lnSpc>
              <a:buFont typeface="Wingdings" panose="05000000000000000000" pitchFamily="2" charset="2"/>
              <a:buChar char="Ø"/>
            </a:pPr>
            <a:r>
              <a:rPr lang="en-GB" altLang="cs-CZ" dirty="0"/>
              <a:t> </a:t>
            </a:r>
            <a:r>
              <a:rPr lang="en-GB" altLang="cs-CZ" dirty="0">
                <a:latin typeface="Symbol" panose="05050102010706020507" pitchFamily="18" charset="2"/>
              </a:rPr>
              <a:t>l</a:t>
            </a:r>
            <a:r>
              <a:rPr lang="en-GB" altLang="cs-CZ" baseline="-25000" dirty="0"/>
              <a:t>b</a:t>
            </a:r>
            <a:r>
              <a:rPr lang="en-GB" altLang="cs-CZ" dirty="0"/>
              <a:t> – biological constant – relative rate of a substance removal</a:t>
            </a:r>
          </a:p>
          <a:p>
            <a:pPr eaLnBrk="1" hangingPunct="1">
              <a:lnSpc>
                <a:spcPct val="100000"/>
              </a:lnSpc>
              <a:buFont typeface="Wingdings" panose="05000000000000000000" pitchFamily="2" charset="2"/>
              <a:buChar char="Ø"/>
            </a:pPr>
            <a:r>
              <a:rPr lang="en-GB" altLang="cs-CZ" dirty="0"/>
              <a:t>Biological and physical processes take place simultaneously. Therefore, we can express the </a:t>
            </a:r>
            <a:r>
              <a:rPr lang="en-GB" altLang="cs-CZ" i="1" dirty="0"/>
              <a:t>T</a:t>
            </a:r>
            <a:r>
              <a:rPr lang="en-GB" altLang="cs-CZ" i="1" baseline="-25000" dirty="0"/>
              <a:t>ef</a:t>
            </a:r>
            <a:r>
              <a:rPr lang="en-GB" altLang="cs-CZ" dirty="0"/>
              <a:t> – </a:t>
            </a:r>
            <a:r>
              <a:rPr lang="en-GB" altLang="cs-CZ" i="1" dirty="0"/>
              <a:t>effective half-life</a:t>
            </a:r>
            <a:r>
              <a:rPr lang="cs-CZ" altLang="cs-CZ" dirty="0"/>
              <a:t> and</a:t>
            </a:r>
          </a:p>
          <a:p>
            <a:pPr eaLnBrk="1" hangingPunct="1">
              <a:lnSpc>
                <a:spcPct val="100000"/>
              </a:lnSpc>
              <a:buFont typeface="Wingdings" panose="05000000000000000000" pitchFamily="2" charset="2"/>
              <a:buNone/>
            </a:pPr>
            <a:r>
              <a:rPr lang="cs-CZ" altLang="cs-CZ" dirty="0">
                <a:latin typeface="Symbol" panose="05050102010706020507" pitchFamily="18" charset="2"/>
              </a:rPr>
              <a:t>	 </a:t>
            </a:r>
            <a:r>
              <a:rPr lang="en-GB" altLang="cs-CZ" dirty="0" err="1">
                <a:latin typeface="Symbol" panose="05050102010706020507" pitchFamily="18" charset="2"/>
              </a:rPr>
              <a:t>l</a:t>
            </a:r>
            <a:r>
              <a:rPr lang="en-GB" altLang="cs-CZ" baseline="-25000" dirty="0" err="1"/>
              <a:t>ef</a:t>
            </a:r>
            <a:r>
              <a:rPr lang="en-GB" altLang="cs-CZ" dirty="0"/>
              <a:t> – </a:t>
            </a:r>
            <a:r>
              <a:rPr lang="en-GB" altLang="cs-CZ" i="1" dirty="0"/>
              <a:t>effective decay constant</a:t>
            </a:r>
          </a:p>
          <a:p>
            <a:pPr eaLnBrk="1" hangingPunct="1">
              <a:lnSpc>
                <a:spcPct val="100000"/>
              </a:lnSpc>
              <a:buFont typeface="Wingdings" panose="05000000000000000000" pitchFamily="2" charset="2"/>
              <a:buChar char="Ø"/>
            </a:pPr>
            <a:r>
              <a:rPr lang="en-GB" altLang="cs-CZ" dirty="0"/>
              <a:t>The following equations hold: </a:t>
            </a:r>
            <a:r>
              <a:rPr lang="en-GB" altLang="cs-CZ" dirty="0" err="1">
                <a:latin typeface="Symbol" panose="05050102010706020507" pitchFamily="18" charset="2"/>
              </a:rPr>
              <a:t>l</a:t>
            </a:r>
            <a:r>
              <a:rPr lang="en-GB" altLang="cs-CZ" baseline="-25000" dirty="0" err="1"/>
              <a:t>ef</a:t>
            </a:r>
            <a:r>
              <a:rPr lang="en-GB" altLang="cs-CZ" dirty="0"/>
              <a:t> = </a:t>
            </a:r>
            <a:r>
              <a:rPr lang="en-GB" altLang="cs-CZ" dirty="0">
                <a:latin typeface="Symbol" panose="05050102010706020507" pitchFamily="18" charset="2"/>
              </a:rPr>
              <a:t>l</a:t>
            </a:r>
            <a:r>
              <a:rPr lang="en-GB" altLang="cs-CZ" baseline="-25000" dirty="0"/>
              <a:t>b</a:t>
            </a:r>
            <a:r>
              <a:rPr lang="en-GB" altLang="cs-CZ" dirty="0"/>
              <a:t> + </a:t>
            </a:r>
            <a:r>
              <a:rPr lang="en-GB" altLang="cs-CZ" dirty="0">
                <a:latin typeface="Symbol" panose="05050102010706020507" pitchFamily="18" charset="2"/>
              </a:rPr>
              <a:t>l</a:t>
            </a:r>
            <a:r>
              <a:rPr lang="cs-CZ" altLang="cs-CZ" baseline="-25000" dirty="0"/>
              <a:t>p</a:t>
            </a:r>
            <a:r>
              <a:rPr lang="en-GB" altLang="cs-CZ" baseline="-25000" dirty="0"/>
              <a:t> </a:t>
            </a:r>
            <a:r>
              <a:rPr lang="en-GB" altLang="cs-CZ" dirty="0"/>
              <a:t>   and    1/</a:t>
            </a:r>
            <a:r>
              <a:rPr lang="en-GB" altLang="cs-CZ" i="1" dirty="0"/>
              <a:t>T</a:t>
            </a:r>
            <a:r>
              <a:rPr lang="en-GB" altLang="cs-CZ" i="1" baseline="-25000" dirty="0"/>
              <a:t>ef</a:t>
            </a:r>
            <a:r>
              <a:rPr lang="en-GB" altLang="cs-CZ" dirty="0"/>
              <a:t> = 1/</a:t>
            </a:r>
            <a:r>
              <a:rPr lang="en-GB" altLang="cs-CZ" i="1" dirty="0"/>
              <a:t>T</a:t>
            </a:r>
            <a:r>
              <a:rPr lang="cs-CZ" altLang="cs-CZ" i="1" baseline="-25000" dirty="0"/>
              <a:t>p</a:t>
            </a:r>
            <a:r>
              <a:rPr lang="en-GB" altLang="cs-CZ" dirty="0"/>
              <a:t> + 1/</a:t>
            </a:r>
            <a:r>
              <a:rPr lang="en-GB" altLang="cs-CZ" i="1" dirty="0"/>
              <a:t>T</a:t>
            </a:r>
            <a:r>
              <a:rPr lang="en-GB" altLang="cs-CZ" i="1" baseline="-25000" dirty="0"/>
              <a:t>b</a:t>
            </a:r>
            <a:r>
              <a:rPr lang="en-GB" altLang="cs-CZ" dirty="0"/>
              <a:t> </a:t>
            </a:r>
            <a:r>
              <a:rPr lang="cs-CZ" altLang="cs-CZ" dirty="0"/>
              <a:t>, </a:t>
            </a:r>
          </a:p>
          <a:p>
            <a:pPr eaLnBrk="1" hangingPunct="1">
              <a:lnSpc>
                <a:spcPct val="100000"/>
              </a:lnSpc>
              <a:buFont typeface="Wingdings" panose="05000000000000000000" pitchFamily="2" charset="2"/>
              <a:buNone/>
            </a:pPr>
            <a:r>
              <a:rPr lang="cs-CZ" altLang="cs-CZ" dirty="0"/>
              <a:t>                                 </a:t>
            </a:r>
            <a:r>
              <a:rPr lang="cs-CZ" altLang="cs-CZ" dirty="0" err="1"/>
              <a:t>thus</a:t>
            </a:r>
            <a:endParaRPr lang="cs-CZ" altLang="cs-CZ" dirty="0"/>
          </a:p>
          <a:p>
            <a:pPr eaLnBrk="1" hangingPunct="1">
              <a:lnSpc>
                <a:spcPct val="90000"/>
              </a:lnSpc>
              <a:buFont typeface="Wingdings" panose="05000000000000000000" pitchFamily="2" charset="2"/>
              <a:buNone/>
            </a:pPr>
            <a:endParaRPr lang="cs-CZ" altLang="cs-CZ" sz="2400" dirty="0"/>
          </a:p>
          <a:p>
            <a:pPr eaLnBrk="1" hangingPunct="1">
              <a:lnSpc>
                <a:spcPct val="90000"/>
              </a:lnSpc>
              <a:buFont typeface="Wingdings" panose="05000000000000000000" pitchFamily="2" charset="2"/>
              <a:buNone/>
            </a:pPr>
            <a:endParaRPr lang="en-GB" altLang="cs-CZ" sz="2400" baseline="-25000" dirty="0"/>
          </a:p>
        </p:txBody>
      </p:sp>
      <p:pic>
        <p:nvPicPr>
          <p:cNvPr id="20486" name="Obrázek 7">
            <a:extLst>
              <a:ext uri="{FF2B5EF4-FFF2-40B4-BE49-F238E27FC236}">
                <a16:creationId xmlns:a16="http://schemas.microsoft.com/office/drawing/2014/main" id="{FE75E9FF-DCD9-42D1-9A75-BF77B7F684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474" y="5491157"/>
            <a:ext cx="2441957" cy="13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1296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6">
            <a:extLst>
              <a:ext uri="{FF2B5EF4-FFF2-40B4-BE49-F238E27FC236}">
                <a16:creationId xmlns:a16="http://schemas.microsoft.com/office/drawing/2014/main" id="{61096E16-C9C8-41AC-9718-76948A7BE58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B3B788-DAD3-4A37-A82C-121284EB4FA6}" type="slidenum">
              <a:rPr lang="cs-CZ" altLang="cs-CZ" sz="1400"/>
              <a:pPr>
                <a:spcBef>
                  <a:spcPct val="0"/>
                </a:spcBef>
                <a:buFontTx/>
                <a:buNone/>
              </a:pPr>
              <a:t>9</a:t>
            </a:fld>
            <a:endParaRPr lang="cs-CZ" altLang="cs-CZ" sz="1400"/>
          </a:p>
        </p:txBody>
      </p:sp>
      <p:pic>
        <p:nvPicPr>
          <p:cNvPr id="22531" name="Picture 2" descr="Generator">
            <a:extLst>
              <a:ext uri="{FF2B5EF4-FFF2-40B4-BE49-F238E27FC236}">
                <a16:creationId xmlns:a16="http://schemas.microsoft.com/office/drawing/2014/main" id="{5626134A-0F65-493A-A7BD-C9DE8ED6F67F}"/>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904724" y="3046000"/>
            <a:ext cx="4464050" cy="3017837"/>
          </a:xfrm>
          <a:noFill/>
        </p:spPr>
      </p:pic>
      <p:sp>
        <p:nvSpPr>
          <p:cNvPr id="22532" name="Rectangle 3">
            <a:extLst>
              <a:ext uri="{FF2B5EF4-FFF2-40B4-BE49-F238E27FC236}">
                <a16:creationId xmlns:a16="http://schemas.microsoft.com/office/drawing/2014/main" id="{13722EC1-8A80-4DFB-BFCF-7AD122AC18F7}"/>
              </a:ext>
            </a:extLst>
          </p:cNvPr>
          <p:cNvSpPr>
            <a:spLocks noGrp="1" noChangeArrowheads="1"/>
          </p:cNvSpPr>
          <p:nvPr>
            <p:ph type="title"/>
          </p:nvPr>
        </p:nvSpPr>
        <p:spPr>
          <a:xfrm>
            <a:off x="1992313" y="188915"/>
            <a:ext cx="8229600" cy="651914"/>
          </a:xfrm>
        </p:spPr>
        <p:txBody>
          <a:bodyPr/>
          <a:lstStyle/>
          <a:p>
            <a:pPr algn="l" eaLnBrk="1" hangingPunct="1"/>
            <a:r>
              <a:rPr lang="en-GB" altLang="cs-CZ" sz="3600" b="1" dirty="0"/>
              <a:t>Technetium generator</a:t>
            </a:r>
          </a:p>
        </p:txBody>
      </p:sp>
      <p:sp>
        <p:nvSpPr>
          <p:cNvPr id="22533" name="Rectangle 4">
            <a:extLst>
              <a:ext uri="{FF2B5EF4-FFF2-40B4-BE49-F238E27FC236}">
                <a16:creationId xmlns:a16="http://schemas.microsoft.com/office/drawing/2014/main" id="{64A6FAF0-F22E-487E-918E-66F62523263E}"/>
              </a:ext>
            </a:extLst>
          </p:cNvPr>
          <p:cNvSpPr>
            <a:spLocks noGrp="1" noChangeArrowheads="1"/>
          </p:cNvSpPr>
          <p:nvPr>
            <p:ph type="body" sz="half" idx="1"/>
          </p:nvPr>
        </p:nvSpPr>
        <p:spPr>
          <a:xfrm>
            <a:off x="6940714" y="4099529"/>
            <a:ext cx="4441989" cy="3024187"/>
          </a:xfrm>
          <a:solidFill>
            <a:schemeClr val="bg1">
              <a:alpha val="39999"/>
            </a:schemeClr>
          </a:solidFill>
        </p:spPr>
        <p:txBody>
          <a:bodyPr/>
          <a:lstStyle/>
          <a:p>
            <a:pPr marL="0" indent="17463" eaLnBrk="1" hangingPunct="1">
              <a:buFontTx/>
              <a:buNone/>
            </a:pPr>
            <a:r>
              <a:rPr lang="en-GB" altLang="cs-CZ" sz="2200" dirty="0"/>
              <a:t>An example of practical importance of the radioactive equilibrium in clinical practice – production of technetium for diagnostics: Mo-99 half-life is </a:t>
            </a:r>
            <a:r>
              <a:rPr lang="cs-CZ" altLang="cs-CZ" sz="2200" dirty="0"/>
              <a:t>66</a:t>
            </a:r>
            <a:r>
              <a:rPr lang="en-GB" altLang="cs-CZ" sz="2200" dirty="0"/>
              <a:t> hrs., Tc-99m half-life is 6 hrs.</a:t>
            </a:r>
          </a:p>
        </p:txBody>
      </p:sp>
      <p:sp>
        <p:nvSpPr>
          <p:cNvPr id="22534" name="Rectangle 6">
            <a:extLst>
              <a:ext uri="{FF2B5EF4-FFF2-40B4-BE49-F238E27FC236}">
                <a16:creationId xmlns:a16="http://schemas.microsoft.com/office/drawing/2014/main" id="{703B163D-36EB-4579-810C-9EB063841C9E}"/>
              </a:ext>
            </a:extLst>
          </p:cNvPr>
          <p:cNvSpPr>
            <a:spLocks noChangeArrowheads="1"/>
          </p:cNvSpPr>
          <p:nvPr/>
        </p:nvSpPr>
        <p:spPr bwMode="auto">
          <a:xfrm>
            <a:off x="1185154" y="1043265"/>
            <a:ext cx="9701049" cy="1655762"/>
          </a:xfrm>
          <a:prstGeom prst="rect">
            <a:avLst/>
          </a:prstGeom>
          <a:solidFill>
            <a:schemeClr val="bg1">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GB" altLang="cs-CZ" sz="2200" dirty="0"/>
              <a:t>During radioactive decay, a daughter radionuclide is produced. In cases when the half-life of the parent radionuclide is much longer than the half-life of the daughter radionuclide both parent and daughter end up with the same activity (radioactive equilibrium is established).</a:t>
            </a:r>
          </a:p>
        </p:txBody>
      </p:sp>
      <p:sp>
        <p:nvSpPr>
          <p:cNvPr id="22536" name="Rectangle 8">
            <a:extLst>
              <a:ext uri="{FF2B5EF4-FFF2-40B4-BE49-F238E27FC236}">
                <a16:creationId xmlns:a16="http://schemas.microsoft.com/office/drawing/2014/main" id="{D75BBFC9-503F-48DD-AE32-8F696FBABC44}"/>
              </a:ext>
            </a:extLst>
          </p:cNvPr>
          <p:cNvSpPr>
            <a:spLocks noChangeArrowheads="1"/>
          </p:cNvSpPr>
          <p:nvPr/>
        </p:nvSpPr>
        <p:spPr bwMode="auto">
          <a:xfrm>
            <a:off x="7535862" y="2997200"/>
            <a:ext cx="2542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dirty="0">
                <a:latin typeface="Calibri" panose="020F0502020204030204" pitchFamily="34" charset="0"/>
                <a:cs typeface="Calibri" panose="020F0502020204030204" pitchFamily="34" charset="0"/>
              </a:rPr>
              <a:t>·</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dirty="0">
                <a:latin typeface="Calibri" panose="020F0502020204030204" pitchFamily="34" charset="0"/>
                <a:cs typeface="Calibri" panose="020F0502020204030204" pitchFamily="34" charset="0"/>
              </a:rPr>
              <a:t>·</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4228845943"/>
      </p:ext>
    </p:extLst>
  </p:cSld>
  <p:clrMapOvr>
    <a:masterClrMapping/>
  </p:clrMapOvr>
  <p:transition/>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muni-prezentace-16-9-cz-v11</Template>
  <TotalTime>203</TotalTime>
  <Words>4755</Words>
  <Application>Microsoft Office PowerPoint</Application>
  <PresentationFormat>Širokoúhlá obrazovka</PresentationFormat>
  <Paragraphs>406</Paragraphs>
  <Slides>59</Slides>
  <Notes>57</Notes>
  <HiddenSlides>1</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8" baseType="lpstr">
      <vt:lpstr>Arial</vt:lpstr>
      <vt:lpstr>Calibri</vt:lpstr>
      <vt:lpstr>Symbol</vt:lpstr>
      <vt:lpstr>Tahoma</vt:lpstr>
      <vt:lpstr>Times New Roman</vt:lpstr>
      <vt:lpstr>Wingdings</vt:lpstr>
      <vt:lpstr>Prezentace_MU_CZ</vt:lpstr>
      <vt:lpstr>Rastrový obrázek</vt:lpstr>
      <vt:lpstr>Fotografie</vt:lpstr>
      <vt:lpstr>Lectures on Medical Biophysics</vt:lpstr>
      <vt:lpstr>Nuclear medicine and radiotherapy</vt:lpstr>
      <vt:lpstr>Radioactivity</vt:lpstr>
      <vt:lpstr>Laws valid for radioactive decay</vt:lpstr>
      <vt:lpstr>Law of radioactive decay</vt:lpstr>
      <vt:lpstr>Law of radioactive decay</vt:lpstr>
      <vt:lpstr>Physical half-life</vt:lpstr>
      <vt:lpstr>Biological and effective half-life</vt:lpstr>
      <vt:lpstr>Technetium generator</vt:lpstr>
      <vt:lpstr>Classes of radioactive decay</vt:lpstr>
      <vt:lpstr>Classes of radioactive decay</vt:lpstr>
      <vt:lpstr>Classes of radioactive decay</vt:lpstr>
      <vt:lpstr>Interaction of ionising radiation with matter</vt:lpstr>
      <vt:lpstr>Attenuation of X / gamma radiation</vt:lpstr>
      <vt:lpstr>Interactions of photon radiation (X-rays and gamma rays)</vt:lpstr>
      <vt:lpstr>Electron - positron pair production</vt:lpstr>
      <vt:lpstr>Interaction of corpuscular radiation with tissue</vt:lpstr>
      <vt:lpstr>Main quantities and units for measurement of ionising radiation</vt:lpstr>
      <vt:lpstr>Biological effects of ionising radiation</vt:lpstr>
      <vt:lpstr>Biological effects of ionising radiation</vt:lpstr>
      <vt:lpstr>Effects on the cell</vt:lpstr>
      <vt:lpstr>Effects on the cell</vt:lpstr>
      <vt:lpstr>Tissue sensitivity</vt:lpstr>
      <vt:lpstr>Nuclear medicine</vt:lpstr>
      <vt:lpstr>Scintillation counter and scintigraphy (history of medicine)</vt:lpstr>
      <vt:lpstr>Scintigraph (history of medicine)</vt:lpstr>
      <vt:lpstr>The Gamma Camera</vt:lpstr>
      <vt:lpstr>Gamma-camera (Anger camera) </vt:lpstr>
      <vt:lpstr>SPECT – single photon emission computed tomography </vt:lpstr>
      <vt:lpstr>Principle of SPECT</vt:lpstr>
      <vt:lpstr>SPECT – images http://www.physics.ubc.ca/~mirg/home/tutorial/applications.html#heart</vt:lpstr>
      <vt:lpstr>PET - positron emission tomography </vt:lpstr>
      <vt:lpstr>PET principle </vt:lpstr>
      <vt:lpstr>Functional PET of brain http://www.crump.ucla.edu/software/lpp/clinpetneuro/lggifs/n_petbrainfunc_2.html</vt:lpstr>
      <vt:lpstr>Prezentace aplikace PowerPoint</vt:lpstr>
      <vt:lpstr>Brain tumour - astrocytoma</vt:lpstr>
      <vt:lpstr>Radiotherapy</vt:lpstr>
      <vt:lpstr>Sources of radiation - radioactive</vt:lpstr>
      <vt:lpstr>„The cobalt bomb“</vt:lpstr>
      <vt:lpstr>„The cobalt bomb“  http://www.cs.nsw.gov.au/rpa/pet/RadTraining/</vt:lpstr>
      <vt:lpstr>Leksell Gamma Knife (still used)</vt:lpstr>
      <vt:lpstr>Prezentace aplikace PowerPoint</vt:lpstr>
      <vt:lpstr>Leksell Gamma Knife</vt:lpstr>
      <vt:lpstr>Prezentace aplikace PowerPoint</vt:lpstr>
      <vt:lpstr>Prezentace aplikace PowerPoint</vt:lpstr>
      <vt:lpstr>Afterloader works with Ir-192. An instrument for safe intracavitary irradiation.</vt:lpstr>
      <vt:lpstr>Radiation sources – non-radioactive</vt:lpstr>
      <vt:lpstr>The linear accelerator</vt:lpstr>
      <vt:lpstr>The linear accelerator http://www.cs.nsw.gov.au/rpa/pet/RadTraining/MedicalLinacs.htm</vt:lpstr>
      <vt:lpstr>CyberKnife</vt:lpstr>
      <vt:lpstr>The cyclotron</vt:lpstr>
      <vt:lpstr>The cyclotron http://www.aip.org/history/lawrence/first.htm</vt:lpstr>
      <vt:lpstr>The cyclotron in oncology – proton (hadron) therapy</vt:lpstr>
      <vt:lpstr>Hadron radiotherapy</vt:lpstr>
      <vt:lpstr>Radiotherapy planning for X-ray beams</vt:lpstr>
      <vt:lpstr>Simulator</vt:lpstr>
      <vt:lpstr>Geometry of irradiation</vt:lpstr>
      <vt:lpstr>Geometry of irradiation</vt:lpstr>
      <vt:lpstr>Authors:  Vojtěch Mornstein, Ivo Hrazdira  Content collaboration and language revision:  Carmel J. Caruana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5</cp:revision>
  <cp:lastPrinted>1601-01-01T00:00:00Z</cp:lastPrinted>
  <dcterms:created xsi:type="dcterms:W3CDTF">2021-10-16T12:56:11Z</dcterms:created>
  <dcterms:modified xsi:type="dcterms:W3CDTF">2024-09-17T07:25:50Z</dcterms:modified>
</cp:coreProperties>
</file>