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32"/>
  </p:notesMasterIdLst>
  <p:handoutMasterIdLst>
    <p:handoutMasterId r:id="rId33"/>
  </p:handout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DC"/>
    <a:srgbClr val="F01928"/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5768" autoAdjust="0"/>
  </p:normalViewPr>
  <p:slideViewPr>
    <p:cSldViewPr snapToGrid="0">
      <p:cViewPr varScale="1">
        <p:scale>
          <a:sx n="64" d="100"/>
          <a:sy n="64" d="100"/>
        </p:scale>
        <p:origin x="712" y="52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180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>
            <a:extLst>
              <a:ext uri="{FF2B5EF4-FFF2-40B4-BE49-F238E27FC236}">
                <a16:creationId xmlns:a16="http://schemas.microsoft.com/office/drawing/2014/main" id="{479A61E7-1F53-47D6-B0F7-3B3A192FBD7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FEA394F-415E-4AF9-AE8B-047A7E0C4E53}" type="slidenum">
              <a:rPr lang="cs-CZ" altLang="cs-CZ"/>
              <a:pPr>
                <a:spcBef>
                  <a:spcPct val="0"/>
                </a:spcBef>
              </a:pPr>
              <a:t>2</a:t>
            </a:fld>
            <a:endParaRPr lang="cs-CZ" altLang="cs-CZ"/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1E32BD60-CCD9-4F8A-9C81-62FD5BFB535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80975" y="731838"/>
            <a:ext cx="6494463" cy="3654425"/>
          </a:xfrm>
          <a:ln/>
        </p:spPr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id="{C718D6D6-D201-4ACA-BFF6-8F6DC59CD28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>
            <a:extLst>
              <a:ext uri="{FF2B5EF4-FFF2-40B4-BE49-F238E27FC236}">
                <a16:creationId xmlns:a16="http://schemas.microsoft.com/office/drawing/2014/main" id="{4C4D8125-E715-48EF-BCDC-DCCD7BC1687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5C29C63-D8A0-44CB-8507-6D5447674A4F}" type="slidenum">
              <a:rPr lang="cs-CZ" altLang="cs-CZ"/>
              <a:pPr>
                <a:spcBef>
                  <a:spcPct val="0"/>
                </a:spcBef>
              </a:pPr>
              <a:t>11</a:t>
            </a:fld>
            <a:endParaRPr lang="cs-CZ" altLang="cs-CZ"/>
          </a:p>
        </p:txBody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id="{9901EBBE-72BE-4616-A6FF-8D52BE331F4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80975" y="731838"/>
            <a:ext cx="6494463" cy="3654425"/>
          </a:xfrm>
          <a:ln/>
        </p:spPr>
      </p:sp>
      <p:sp>
        <p:nvSpPr>
          <p:cNvPr id="25604" name="Rectangle 3">
            <a:extLst>
              <a:ext uri="{FF2B5EF4-FFF2-40B4-BE49-F238E27FC236}">
                <a16:creationId xmlns:a16="http://schemas.microsoft.com/office/drawing/2014/main" id="{17A85BA6-CC8A-4CA2-A33D-0C3D32CC60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>
            <a:extLst>
              <a:ext uri="{FF2B5EF4-FFF2-40B4-BE49-F238E27FC236}">
                <a16:creationId xmlns:a16="http://schemas.microsoft.com/office/drawing/2014/main" id="{CDAF4B4B-33EA-4FB7-AF8D-3487BD452AC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AF94C8D-A1B9-4F5C-A4E4-92A34593AB17}" type="slidenum">
              <a:rPr lang="cs-CZ" altLang="cs-CZ"/>
              <a:pPr>
                <a:spcBef>
                  <a:spcPct val="0"/>
                </a:spcBef>
              </a:pPr>
              <a:t>12</a:t>
            </a:fld>
            <a:endParaRPr lang="cs-CZ" altLang="cs-CZ"/>
          </a:p>
        </p:txBody>
      </p:sp>
      <p:sp>
        <p:nvSpPr>
          <p:cNvPr id="27651" name="Rectangle 2">
            <a:extLst>
              <a:ext uri="{FF2B5EF4-FFF2-40B4-BE49-F238E27FC236}">
                <a16:creationId xmlns:a16="http://schemas.microsoft.com/office/drawing/2014/main" id="{4663AE2A-511C-458D-9EBF-40034FF10CD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80975" y="731838"/>
            <a:ext cx="6494463" cy="3654425"/>
          </a:xfrm>
          <a:ln/>
        </p:spPr>
      </p:sp>
      <p:sp>
        <p:nvSpPr>
          <p:cNvPr id="27652" name="Rectangle 3">
            <a:extLst>
              <a:ext uri="{FF2B5EF4-FFF2-40B4-BE49-F238E27FC236}">
                <a16:creationId xmlns:a16="http://schemas.microsoft.com/office/drawing/2014/main" id="{67B4A9DA-1E9C-4A89-ACE5-853A36B4333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>
            <a:extLst>
              <a:ext uri="{FF2B5EF4-FFF2-40B4-BE49-F238E27FC236}">
                <a16:creationId xmlns:a16="http://schemas.microsoft.com/office/drawing/2014/main" id="{AC7BFD5B-DD4C-41B2-B370-60FADF17AFC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A8CBEC7-7A27-4159-95A4-01463BA7557C}" type="slidenum">
              <a:rPr lang="cs-CZ" altLang="cs-CZ"/>
              <a:pPr>
                <a:spcBef>
                  <a:spcPct val="0"/>
                </a:spcBef>
              </a:pPr>
              <a:t>13</a:t>
            </a:fld>
            <a:endParaRPr lang="cs-CZ" altLang="cs-CZ"/>
          </a:p>
        </p:txBody>
      </p:sp>
      <p:sp>
        <p:nvSpPr>
          <p:cNvPr id="29699" name="Rectangle 2">
            <a:extLst>
              <a:ext uri="{FF2B5EF4-FFF2-40B4-BE49-F238E27FC236}">
                <a16:creationId xmlns:a16="http://schemas.microsoft.com/office/drawing/2014/main" id="{440F2648-0CEE-4995-8B51-CF5DC0A7C44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80975" y="731838"/>
            <a:ext cx="6494463" cy="3654425"/>
          </a:xfrm>
          <a:ln/>
        </p:spPr>
      </p:sp>
      <p:sp>
        <p:nvSpPr>
          <p:cNvPr id="29700" name="Rectangle 3">
            <a:extLst>
              <a:ext uri="{FF2B5EF4-FFF2-40B4-BE49-F238E27FC236}">
                <a16:creationId xmlns:a16="http://schemas.microsoft.com/office/drawing/2014/main" id="{482F6B2B-054A-4A15-85CC-5A9881E94F9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>
            <a:extLst>
              <a:ext uri="{FF2B5EF4-FFF2-40B4-BE49-F238E27FC236}">
                <a16:creationId xmlns:a16="http://schemas.microsoft.com/office/drawing/2014/main" id="{B28CDFF4-C833-4B20-88E9-40DBDC45AED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B8685A8-94A5-4EC1-90A6-703E9B0D7339}" type="slidenum">
              <a:rPr lang="cs-CZ" altLang="cs-CZ"/>
              <a:pPr>
                <a:spcBef>
                  <a:spcPct val="0"/>
                </a:spcBef>
              </a:pPr>
              <a:t>14</a:t>
            </a:fld>
            <a:endParaRPr lang="cs-CZ" altLang="cs-CZ"/>
          </a:p>
        </p:txBody>
      </p:sp>
      <p:sp>
        <p:nvSpPr>
          <p:cNvPr id="31747" name="Rectangle 2">
            <a:extLst>
              <a:ext uri="{FF2B5EF4-FFF2-40B4-BE49-F238E27FC236}">
                <a16:creationId xmlns:a16="http://schemas.microsoft.com/office/drawing/2014/main" id="{9522A5D1-F0DE-40A8-84E3-F49903A0E65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80975" y="731838"/>
            <a:ext cx="6494463" cy="3654425"/>
          </a:xfrm>
          <a:ln/>
        </p:spPr>
      </p:sp>
      <p:sp>
        <p:nvSpPr>
          <p:cNvPr id="31748" name="Rectangle 3">
            <a:extLst>
              <a:ext uri="{FF2B5EF4-FFF2-40B4-BE49-F238E27FC236}">
                <a16:creationId xmlns:a16="http://schemas.microsoft.com/office/drawing/2014/main" id="{A6331586-1D5C-4591-A51F-90EB7B2B92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>
            <a:extLst>
              <a:ext uri="{FF2B5EF4-FFF2-40B4-BE49-F238E27FC236}">
                <a16:creationId xmlns:a16="http://schemas.microsoft.com/office/drawing/2014/main" id="{CDF3A53B-D034-46FD-A18F-259F8838FB4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8415912-FC9A-42D2-96A8-AA9D27FF2133}" type="slidenum">
              <a:rPr lang="cs-CZ" altLang="cs-CZ"/>
              <a:pPr>
                <a:spcBef>
                  <a:spcPct val="0"/>
                </a:spcBef>
              </a:pPr>
              <a:t>15</a:t>
            </a:fld>
            <a:endParaRPr lang="cs-CZ" altLang="cs-CZ"/>
          </a:p>
        </p:txBody>
      </p:sp>
      <p:sp>
        <p:nvSpPr>
          <p:cNvPr id="33795" name="Rectangle 2">
            <a:extLst>
              <a:ext uri="{FF2B5EF4-FFF2-40B4-BE49-F238E27FC236}">
                <a16:creationId xmlns:a16="http://schemas.microsoft.com/office/drawing/2014/main" id="{5C6C416E-5FFA-4A15-B1D0-314B4A1AD80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80975" y="731838"/>
            <a:ext cx="6494463" cy="3654425"/>
          </a:xfrm>
          <a:ln/>
        </p:spPr>
      </p:sp>
      <p:sp>
        <p:nvSpPr>
          <p:cNvPr id="33796" name="Rectangle 3">
            <a:extLst>
              <a:ext uri="{FF2B5EF4-FFF2-40B4-BE49-F238E27FC236}">
                <a16:creationId xmlns:a16="http://schemas.microsoft.com/office/drawing/2014/main" id="{E5AB3A0C-4D09-411B-889A-30C7328EBA0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>
            <a:extLst>
              <a:ext uri="{FF2B5EF4-FFF2-40B4-BE49-F238E27FC236}">
                <a16:creationId xmlns:a16="http://schemas.microsoft.com/office/drawing/2014/main" id="{5231C40A-DD25-4DBA-A804-5545138AD59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44FA514-A403-46B2-989C-784DA5834284}" type="slidenum">
              <a:rPr lang="cs-CZ" altLang="cs-CZ"/>
              <a:pPr>
                <a:spcBef>
                  <a:spcPct val="0"/>
                </a:spcBef>
              </a:pPr>
              <a:t>16</a:t>
            </a:fld>
            <a:endParaRPr lang="cs-CZ" altLang="cs-CZ"/>
          </a:p>
        </p:txBody>
      </p:sp>
      <p:sp>
        <p:nvSpPr>
          <p:cNvPr id="35843" name="Rectangle 2">
            <a:extLst>
              <a:ext uri="{FF2B5EF4-FFF2-40B4-BE49-F238E27FC236}">
                <a16:creationId xmlns:a16="http://schemas.microsoft.com/office/drawing/2014/main" id="{EB8E2BB5-6018-470E-AD58-9D3BDA5505A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80975" y="731838"/>
            <a:ext cx="6494463" cy="3654425"/>
          </a:xfrm>
          <a:ln/>
        </p:spPr>
      </p:sp>
      <p:sp>
        <p:nvSpPr>
          <p:cNvPr id="35844" name="Rectangle 3">
            <a:extLst>
              <a:ext uri="{FF2B5EF4-FFF2-40B4-BE49-F238E27FC236}">
                <a16:creationId xmlns:a16="http://schemas.microsoft.com/office/drawing/2014/main" id="{4600BC20-883C-4CB1-9F5F-864BEBA98FE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>
            <a:extLst>
              <a:ext uri="{FF2B5EF4-FFF2-40B4-BE49-F238E27FC236}">
                <a16:creationId xmlns:a16="http://schemas.microsoft.com/office/drawing/2014/main" id="{4BFAC99F-0EA5-4B0E-BF61-840FFB2E9E1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D8C950B-A79D-43DA-9C12-D51354E87989}" type="slidenum">
              <a:rPr lang="cs-CZ" altLang="cs-CZ"/>
              <a:pPr>
                <a:spcBef>
                  <a:spcPct val="0"/>
                </a:spcBef>
              </a:pPr>
              <a:t>17</a:t>
            </a:fld>
            <a:endParaRPr lang="cs-CZ" altLang="cs-CZ"/>
          </a:p>
        </p:txBody>
      </p:sp>
      <p:sp>
        <p:nvSpPr>
          <p:cNvPr id="37891" name="Rectangle 2">
            <a:extLst>
              <a:ext uri="{FF2B5EF4-FFF2-40B4-BE49-F238E27FC236}">
                <a16:creationId xmlns:a16="http://schemas.microsoft.com/office/drawing/2014/main" id="{71919A7A-87F5-45B6-8153-50AF5F75916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80975" y="731838"/>
            <a:ext cx="6494463" cy="3654425"/>
          </a:xfrm>
          <a:ln/>
        </p:spPr>
      </p:sp>
      <p:sp>
        <p:nvSpPr>
          <p:cNvPr id="37892" name="Rectangle 3">
            <a:extLst>
              <a:ext uri="{FF2B5EF4-FFF2-40B4-BE49-F238E27FC236}">
                <a16:creationId xmlns:a16="http://schemas.microsoft.com/office/drawing/2014/main" id="{A1C7B11F-E744-4B3C-BAB1-C21C17A923A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>
            <a:extLst>
              <a:ext uri="{FF2B5EF4-FFF2-40B4-BE49-F238E27FC236}">
                <a16:creationId xmlns:a16="http://schemas.microsoft.com/office/drawing/2014/main" id="{98C1D4F4-93EB-4E4A-8CE7-92317F83776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7FDE05E-8C52-463B-866A-62E1DD7DD57B}" type="slidenum">
              <a:rPr lang="cs-CZ" altLang="cs-CZ"/>
              <a:pPr>
                <a:spcBef>
                  <a:spcPct val="0"/>
                </a:spcBef>
              </a:pPr>
              <a:t>18</a:t>
            </a:fld>
            <a:endParaRPr lang="cs-CZ" altLang="cs-CZ"/>
          </a:p>
        </p:txBody>
      </p:sp>
      <p:sp>
        <p:nvSpPr>
          <p:cNvPr id="39939" name="Rectangle 2">
            <a:extLst>
              <a:ext uri="{FF2B5EF4-FFF2-40B4-BE49-F238E27FC236}">
                <a16:creationId xmlns:a16="http://schemas.microsoft.com/office/drawing/2014/main" id="{050B08FB-DDEB-4560-A491-D06D94632B5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80975" y="731838"/>
            <a:ext cx="6494463" cy="3654425"/>
          </a:xfrm>
          <a:ln/>
        </p:spPr>
      </p:sp>
      <p:sp>
        <p:nvSpPr>
          <p:cNvPr id="39940" name="Rectangle 3">
            <a:extLst>
              <a:ext uri="{FF2B5EF4-FFF2-40B4-BE49-F238E27FC236}">
                <a16:creationId xmlns:a16="http://schemas.microsoft.com/office/drawing/2014/main" id="{995D33AF-316B-4289-9EC9-C5CB4C8401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>
            <a:extLst>
              <a:ext uri="{FF2B5EF4-FFF2-40B4-BE49-F238E27FC236}">
                <a16:creationId xmlns:a16="http://schemas.microsoft.com/office/drawing/2014/main" id="{D79DB12C-93DB-44A1-89E5-8CD132966F4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1B4BA1D-27D6-41D8-BE2F-DFBEF666191A}" type="slidenum">
              <a:rPr lang="cs-CZ" altLang="cs-CZ"/>
              <a:pPr>
                <a:spcBef>
                  <a:spcPct val="0"/>
                </a:spcBef>
              </a:pPr>
              <a:t>19</a:t>
            </a:fld>
            <a:endParaRPr lang="cs-CZ" altLang="cs-CZ"/>
          </a:p>
        </p:txBody>
      </p:sp>
      <p:sp>
        <p:nvSpPr>
          <p:cNvPr id="41987" name="Rectangle 2">
            <a:extLst>
              <a:ext uri="{FF2B5EF4-FFF2-40B4-BE49-F238E27FC236}">
                <a16:creationId xmlns:a16="http://schemas.microsoft.com/office/drawing/2014/main" id="{594CDA4B-1978-424A-9518-A8F53B94619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80975" y="731838"/>
            <a:ext cx="6494463" cy="3654425"/>
          </a:xfrm>
          <a:ln/>
        </p:spPr>
      </p:sp>
      <p:sp>
        <p:nvSpPr>
          <p:cNvPr id="41988" name="Rectangle 3">
            <a:extLst>
              <a:ext uri="{FF2B5EF4-FFF2-40B4-BE49-F238E27FC236}">
                <a16:creationId xmlns:a16="http://schemas.microsoft.com/office/drawing/2014/main" id="{135214B2-BA95-4FD1-ACA8-F521030E89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>
            <a:extLst>
              <a:ext uri="{FF2B5EF4-FFF2-40B4-BE49-F238E27FC236}">
                <a16:creationId xmlns:a16="http://schemas.microsoft.com/office/drawing/2014/main" id="{62DF6FD4-B6B7-46ED-A8C1-CD35D5B4F18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42D973A-3DFD-4B41-A6CA-CE76217DD35E}" type="slidenum">
              <a:rPr lang="cs-CZ" altLang="cs-CZ"/>
              <a:pPr>
                <a:spcBef>
                  <a:spcPct val="0"/>
                </a:spcBef>
              </a:pPr>
              <a:t>20</a:t>
            </a:fld>
            <a:endParaRPr lang="cs-CZ" altLang="cs-CZ"/>
          </a:p>
        </p:txBody>
      </p:sp>
      <p:sp>
        <p:nvSpPr>
          <p:cNvPr id="44035" name="Rectangle 2">
            <a:extLst>
              <a:ext uri="{FF2B5EF4-FFF2-40B4-BE49-F238E27FC236}">
                <a16:creationId xmlns:a16="http://schemas.microsoft.com/office/drawing/2014/main" id="{E0EC77B1-F600-454E-9F2D-CB97CC3CAD5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80975" y="731838"/>
            <a:ext cx="6494463" cy="3654425"/>
          </a:xfrm>
          <a:ln/>
        </p:spPr>
      </p:sp>
      <p:sp>
        <p:nvSpPr>
          <p:cNvPr id="44036" name="Rectangle 3">
            <a:extLst>
              <a:ext uri="{FF2B5EF4-FFF2-40B4-BE49-F238E27FC236}">
                <a16:creationId xmlns:a16="http://schemas.microsoft.com/office/drawing/2014/main" id="{24C4D113-7BC8-46C1-8B6B-F2AFD473E1C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>
            <a:extLst>
              <a:ext uri="{FF2B5EF4-FFF2-40B4-BE49-F238E27FC236}">
                <a16:creationId xmlns:a16="http://schemas.microsoft.com/office/drawing/2014/main" id="{F87A5F65-3F33-42F8-B0EE-1ABF18B38B7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05C329D-19BD-4A94-B83E-8CCCFF3DC5B5}" type="slidenum">
              <a:rPr lang="cs-CZ" altLang="cs-CZ"/>
              <a:pPr>
                <a:spcBef>
                  <a:spcPct val="0"/>
                </a:spcBef>
              </a:pPr>
              <a:t>3</a:t>
            </a:fld>
            <a:endParaRPr lang="cs-CZ" altLang="cs-CZ"/>
          </a:p>
        </p:txBody>
      </p:sp>
      <p:sp>
        <p:nvSpPr>
          <p:cNvPr id="9219" name="Rectangle 2">
            <a:extLst>
              <a:ext uri="{FF2B5EF4-FFF2-40B4-BE49-F238E27FC236}">
                <a16:creationId xmlns:a16="http://schemas.microsoft.com/office/drawing/2014/main" id="{36D36DAF-6807-4592-B046-E3083F9C5D5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80975" y="731838"/>
            <a:ext cx="6494463" cy="3654425"/>
          </a:xfrm>
          <a:ln/>
        </p:spPr>
      </p:sp>
      <p:sp>
        <p:nvSpPr>
          <p:cNvPr id="9220" name="Rectangle 3">
            <a:extLst>
              <a:ext uri="{FF2B5EF4-FFF2-40B4-BE49-F238E27FC236}">
                <a16:creationId xmlns:a16="http://schemas.microsoft.com/office/drawing/2014/main" id="{3476FE65-EEE8-4E4B-8D81-AD013A15714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>
            <a:extLst>
              <a:ext uri="{FF2B5EF4-FFF2-40B4-BE49-F238E27FC236}">
                <a16:creationId xmlns:a16="http://schemas.microsoft.com/office/drawing/2014/main" id="{FC10A04B-4F8B-42F8-A31D-DB7ED7C4D81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F4E4E9A-070A-427B-870B-7C12D9CB115E}" type="slidenum">
              <a:rPr lang="cs-CZ" altLang="cs-CZ"/>
              <a:pPr>
                <a:spcBef>
                  <a:spcPct val="0"/>
                </a:spcBef>
              </a:pPr>
              <a:t>21</a:t>
            </a:fld>
            <a:endParaRPr lang="cs-CZ" altLang="cs-CZ"/>
          </a:p>
        </p:txBody>
      </p:sp>
      <p:sp>
        <p:nvSpPr>
          <p:cNvPr id="46083" name="Rectangle 2">
            <a:extLst>
              <a:ext uri="{FF2B5EF4-FFF2-40B4-BE49-F238E27FC236}">
                <a16:creationId xmlns:a16="http://schemas.microsoft.com/office/drawing/2014/main" id="{967A8807-5CD5-4501-AE2E-F5D06E236F5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80975" y="731838"/>
            <a:ext cx="6494463" cy="3654425"/>
          </a:xfrm>
          <a:ln/>
        </p:spPr>
      </p:sp>
      <p:sp>
        <p:nvSpPr>
          <p:cNvPr id="46084" name="Rectangle 3">
            <a:extLst>
              <a:ext uri="{FF2B5EF4-FFF2-40B4-BE49-F238E27FC236}">
                <a16:creationId xmlns:a16="http://schemas.microsoft.com/office/drawing/2014/main" id="{A46EC209-D077-42B5-839B-E8BC1F7D900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>
            <a:extLst>
              <a:ext uri="{FF2B5EF4-FFF2-40B4-BE49-F238E27FC236}">
                <a16:creationId xmlns:a16="http://schemas.microsoft.com/office/drawing/2014/main" id="{DC20A0F4-F37C-448D-97D0-2628741577F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1D1CD66-4A86-43A1-9659-5BE51A97D952}" type="slidenum">
              <a:rPr lang="cs-CZ" altLang="cs-CZ"/>
              <a:pPr>
                <a:spcBef>
                  <a:spcPct val="0"/>
                </a:spcBef>
              </a:pPr>
              <a:t>22</a:t>
            </a:fld>
            <a:endParaRPr lang="cs-CZ" altLang="cs-CZ"/>
          </a:p>
        </p:txBody>
      </p:sp>
      <p:sp>
        <p:nvSpPr>
          <p:cNvPr id="48131" name="Rectangle 2">
            <a:extLst>
              <a:ext uri="{FF2B5EF4-FFF2-40B4-BE49-F238E27FC236}">
                <a16:creationId xmlns:a16="http://schemas.microsoft.com/office/drawing/2014/main" id="{0A8AE8E1-D29C-49E3-8CED-9E3AB80788E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80975" y="731838"/>
            <a:ext cx="6494463" cy="3654425"/>
          </a:xfrm>
          <a:ln/>
        </p:spPr>
      </p:sp>
      <p:sp>
        <p:nvSpPr>
          <p:cNvPr id="48132" name="Rectangle 3">
            <a:extLst>
              <a:ext uri="{FF2B5EF4-FFF2-40B4-BE49-F238E27FC236}">
                <a16:creationId xmlns:a16="http://schemas.microsoft.com/office/drawing/2014/main" id="{D0DCD5E6-6412-4DD3-945F-1624F933790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>
            <a:extLst>
              <a:ext uri="{FF2B5EF4-FFF2-40B4-BE49-F238E27FC236}">
                <a16:creationId xmlns:a16="http://schemas.microsoft.com/office/drawing/2014/main" id="{96A469BC-68C2-4330-91FD-FFEDE7ABD5A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5789C9A-2ECA-429B-BD75-3AAFC8864C9B}" type="slidenum">
              <a:rPr lang="cs-CZ" altLang="cs-CZ"/>
              <a:pPr>
                <a:spcBef>
                  <a:spcPct val="0"/>
                </a:spcBef>
              </a:pPr>
              <a:t>23</a:t>
            </a:fld>
            <a:endParaRPr lang="cs-CZ" altLang="cs-CZ"/>
          </a:p>
        </p:txBody>
      </p:sp>
      <p:sp>
        <p:nvSpPr>
          <p:cNvPr id="50179" name="Rectangle 2">
            <a:extLst>
              <a:ext uri="{FF2B5EF4-FFF2-40B4-BE49-F238E27FC236}">
                <a16:creationId xmlns:a16="http://schemas.microsoft.com/office/drawing/2014/main" id="{3FADA272-C789-4D7C-B146-0EB5F77D993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80975" y="731838"/>
            <a:ext cx="6494463" cy="3654425"/>
          </a:xfrm>
          <a:ln/>
        </p:spPr>
      </p:sp>
      <p:sp>
        <p:nvSpPr>
          <p:cNvPr id="50180" name="Rectangle 3">
            <a:extLst>
              <a:ext uri="{FF2B5EF4-FFF2-40B4-BE49-F238E27FC236}">
                <a16:creationId xmlns:a16="http://schemas.microsoft.com/office/drawing/2014/main" id="{E2237001-F403-4389-8CF9-D1C0EEB1952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>
            <a:extLst>
              <a:ext uri="{FF2B5EF4-FFF2-40B4-BE49-F238E27FC236}">
                <a16:creationId xmlns:a16="http://schemas.microsoft.com/office/drawing/2014/main" id="{E03112F4-489E-4A1D-AB91-98D5D69C4D2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79F25D8-48E4-4FB0-8114-AFA424666563}" type="slidenum">
              <a:rPr lang="cs-CZ" altLang="cs-CZ"/>
              <a:pPr>
                <a:spcBef>
                  <a:spcPct val="0"/>
                </a:spcBef>
              </a:pPr>
              <a:t>25</a:t>
            </a:fld>
            <a:endParaRPr lang="cs-CZ" altLang="cs-CZ"/>
          </a:p>
        </p:txBody>
      </p:sp>
      <p:sp>
        <p:nvSpPr>
          <p:cNvPr id="53251" name="Rectangle 2">
            <a:extLst>
              <a:ext uri="{FF2B5EF4-FFF2-40B4-BE49-F238E27FC236}">
                <a16:creationId xmlns:a16="http://schemas.microsoft.com/office/drawing/2014/main" id="{ECD57706-0C85-4AD2-829A-3E1F39BA8ED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80975" y="731838"/>
            <a:ext cx="6494463" cy="3654425"/>
          </a:xfrm>
          <a:ln/>
        </p:spPr>
      </p:sp>
      <p:sp>
        <p:nvSpPr>
          <p:cNvPr id="53252" name="Rectangle 3">
            <a:extLst>
              <a:ext uri="{FF2B5EF4-FFF2-40B4-BE49-F238E27FC236}">
                <a16:creationId xmlns:a16="http://schemas.microsoft.com/office/drawing/2014/main" id="{081781EF-C95D-42CD-9BDF-E30E97614E5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>
            <a:extLst>
              <a:ext uri="{FF2B5EF4-FFF2-40B4-BE49-F238E27FC236}">
                <a16:creationId xmlns:a16="http://schemas.microsoft.com/office/drawing/2014/main" id="{26C58A02-AFAC-439E-915A-3521E72529E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046FE2E-3D04-46A0-8047-7AD924AACCB8}" type="slidenum">
              <a:rPr lang="cs-CZ" altLang="cs-CZ"/>
              <a:pPr>
                <a:spcBef>
                  <a:spcPct val="0"/>
                </a:spcBef>
              </a:pPr>
              <a:t>26</a:t>
            </a:fld>
            <a:endParaRPr lang="cs-CZ" altLang="cs-CZ"/>
          </a:p>
        </p:txBody>
      </p:sp>
      <p:sp>
        <p:nvSpPr>
          <p:cNvPr id="55299" name="Rectangle 2">
            <a:extLst>
              <a:ext uri="{FF2B5EF4-FFF2-40B4-BE49-F238E27FC236}">
                <a16:creationId xmlns:a16="http://schemas.microsoft.com/office/drawing/2014/main" id="{A15E9154-0E6F-4DDD-B702-1D221B65510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80975" y="731838"/>
            <a:ext cx="6494463" cy="3654425"/>
          </a:xfrm>
          <a:ln/>
        </p:spPr>
      </p:sp>
      <p:sp>
        <p:nvSpPr>
          <p:cNvPr id="55300" name="Rectangle 3">
            <a:extLst>
              <a:ext uri="{FF2B5EF4-FFF2-40B4-BE49-F238E27FC236}">
                <a16:creationId xmlns:a16="http://schemas.microsoft.com/office/drawing/2014/main" id="{9ED8CE4C-E696-4569-8AE0-C51A5383B34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>
            <a:extLst>
              <a:ext uri="{FF2B5EF4-FFF2-40B4-BE49-F238E27FC236}">
                <a16:creationId xmlns:a16="http://schemas.microsoft.com/office/drawing/2014/main" id="{BB82EA56-C164-4556-B287-79F3E89E503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4D0E894-FC29-46CC-B54B-53BBEDB3BA9B}" type="slidenum">
              <a:rPr lang="cs-CZ" altLang="cs-CZ"/>
              <a:pPr>
                <a:spcBef>
                  <a:spcPct val="0"/>
                </a:spcBef>
              </a:pPr>
              <a:t>27</a:t>
            </a:fld>
            <a:endParaRPr lang="cs-CZ" altLang="cs-CZ"/>
          </a:p>
        </p:txBody>
      </p:sp>
      <p:sp>
        <p:nvSpPr>
          <p:cNvPr id="57347" name="Rectangle 2">
            <a:extLst>
              <a:ext uri="{FF2B5EF4-FFF2-40B4-BE49-F238E27FC236}">
                <a16:creationId xmlns:a16="http://schemas.microsoft.com/office/drawing/2014/main" id="{E0A49BC5-9DC1-4EC0-8947-A3CAD3B2F51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80975" y="731838"/>
            <a:ext cx="6494463" cy="3654425"/>
          </a:xfrm>
          <a:ln/>
        </p:spPr>
      </p:sp>
      <p:sp>
        <p:nvSpPr>
          <p:cNvPr id="57348" name="Rectangle 3">
            <a:extLst>
              <a:ext uri="{FF2B5EF4-FFF2-40B4-BE49-F238E27FC236}">
                <a16:creationId xmlns:a16="http://schemas.microsoft.com/office/drawing/2014/main" id="{A568FAE6-D122-4579-A20E-E3E670E53B6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>
            <a:extLst>
              <a:ext uri="{FF2B5EF4-FFF2-40B4-BE49-F238E27FC236}">
                <a16:creationId xmlns:a16="http://schemas.microsoft.com/office/drawing/2014/main" id="{AD41FD33-539B-454F-8AA4-C44152DF0C1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425AD8B-A6FB-4214-AA2B-8E567BA52632}" type="slidenum">
              <a:rPr lang="cs-CZ" altLang="cs-CZ"/>
              <a:pPr>
                <a:spcBef>
                  <a:spcPct val="0"/>
                </a:spcBef>
              </a:pPr>
              <a:t>28</a:t>
            </a:fld>
            <a:endParaRPr lang="cs-CZ" altLang="cs-CZ"/>
          </a:p>
        </p:txBody>
      </p:sp>
      <p:sp>
        <p:nvSpPr>
          <p:cNvPr id="59395" name="Rectangle 2">
            <a:extLst>
              <a:ext uri="{FF2B5EF4-FFF2-40B4-BE49-F238E27FC236}">
                <a16:creationId xmlns:a16="http://schemas.microsoft.com/office/drawing/2014/main" id="{B8D4D3EE-CD17-428F-9C26-36E1E651158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80975" y="731838"/>
            <a:ext cx="6494463" cy="3654425"/>
          </a:xfrm>
          <a:ln/>
        </p:spPr>
      </p:sp>
      <p:sp>
        <p:nvSpPr>
          <p:cNvPr id="59396" name="Rectangle 3">
            <a:extLst>
              <a:ext uri="{FF2B5EF4-FFF2-40B4-BE49-F238E27FC236}">
                <a16:creationId xmlns:a16="http://schemas.microsoft.com/office/drawing/2014/main" id="{E25798B5-BF39-4ABE-B756-5B32D5553DA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>
            <a:extLst>
              <a:ext uri="{FF2B5EF4-FFF2-40B4-BE49-F238E27FC236}">
                <a16:creationId xmlns:a16="http://schemas.microsoft.com/office/drawing/2014/main" id="{307B33BE-CBA8-44B9-9588-E5006C3BA7B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10734A7-4AC1-4BD3-BE59-1FF1139C9910}" type="slidenum">
              <a:rPr lang="cs-CZ" altLang="cs-CZ"/>
              <a:pPr>
                <a:spcBef>
                  <a:spcPct val="0"/>
                </a:spcBef>
              </a:pPr>
              <a:t>29</a:t>
            </a:fld>
            <a:endParaRPr lang="cs-CZ" altLang="cs-CZ"/>
          </a:p>
        </p:txBody>
      </p:sp>
      <p:sp>
        <p:nvSpPr>
          <p:cNvPr id="61443" name="Rectangle 2">
            <a:extLst>
              <a:ext uri="{FF2B5EF4-FFF2-40B4-BE49-F238E27FC236}">
                <a16:creationId xmlns:a16="http://schemas.microsoft.com/office/drawing/2014/main" id="{78B769FD-AABC-4AB0-9899-87A7C90B702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80975" y="731838"/>
            <a:ext cx="6494463" cy="3654425"/>
          </a:xfrm>
          <a:ln/>
        </p:spPr>
      </p:sp>
      <p:sp>
        <p:nvSpPr>
          <p:cNvPr id="61444" name="Rectangle 3">
            <a:extLst>
              <a:ext uri="{FF2B5EF4-FFF2-40B4-BE49-F238E27FC236}">
                <a16:creationId xmlns:a16="http://schemas.microsoft.com/office/drawing/2014/main" id="{88C14C75-DCCC-4572-8B9F-569B20C007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>
            <a:extLst>
              <a:ext uri="{FF2B5EF4-FFF2-40B4-BE49-F238E27FC236}">
                <a16:creationId xmlns:a16="http://schemas.microsoft.com/office/drawing/2014/main" id="{24BD98BE-18D2-4B30-9E90-1E6A91611B7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893AB2F-7BDB-46F2-9504-3D5313678E80}" type="slidenum">
              <a:rPr lang="cs-CZ" altLang="cs-CZ"/>
              <a:pPr>
                <a:spcBef>
                  <a:spcPct val="0"/>
                </a:spcBef>
              </a:pPr>
              <a:t>30</a:t>
            </a:fld>
            <a:endParaRPr lang="cs-CZ" altLang="cs-CZ"/>
          </a:p>
        </p:txBody>
      </p:sp>
      <p:sp>
        <p:nvSpPr>
          <p:cNvPr id="63491" name="Rectangle 2">
            <a:extLst>
              <a:ext uri="{FF2B5EF4-FFF2-40B4-BE49-F238E27FC236}">
                <a16:creationId xmlns:a16="http://schemas.microsoft.com/office/drawing/2014/main" id="{DF482D8B-10C8-497A-AF24-A26193841B6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80975" y="731838"/>
            <a:ext cx="6494463" cy="3654425"/>
          </a:xfrm>
          <a:ln/>
        </p:spPr>
      </p:sp>
      <p:sp>
        <p:nvSpPr>
          <p:cNvPr id="63492" name="Rectangle 3">
            <a:extLst>
              <a:ext uri="{FF2B5EF4-FFF2-40B4-BE49-F238E27FC236}">
                <a16:creationId xmlns:a16="http://schemas.microsoft.com/office/drawing/2014/main" id="{C7DF764B-4592-4AF1-B51E-E84AA03A7F9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>
            <a:extLst>
              <a:ext uri="{FF2B5EF4-FFF2-40B4-BE49-F238E27FC236}">
                <a16:creationId xmlns:a16="http://schemas.microsoft.com/office/drawing/2014/main" id="{D8EA0D15-8591-4033-B10E-D044912AE89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3F0A45D-6ED7-4971-A135-62E7C95ED75E}" type="slidenum">
              <a:rPr lang="cs-CZ" altLang="cs-CZ"/>
              <a:pPr>
                <a:spcBef>
                  <a:spcPct val="0"/>
                </a:spcBef>
              </a:pPr>
              <a:t>4</a:t>
            </a:fld>
            <a:endParaRPr lang="cs-CZ" altLang="cs-CZ"/>
          </a:p>
        </p:txBody>
      </p:sp>
      <p:sp>
        <p:nvSpPr>
          <p:cNvPr id="11267" name="Rectangle 2">
            <a:extLst>
              <a:ext uri="{FF2B5EF4-FFF2-40B4-BE49-F238E27FC236}">
                <a16:creationId xmlns:a16="http://schemas.microsoft.com/office/drawing/2014/main" id="{0AD072A6-1EE6-4134-874A-43EB65DF7F1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80975" y="731838"/>
            <a:ext cx="6494463" cy="3654425"/>
          </a:xfrm>
          <a:ln/>
        </p:spPr>
      </p:sp>
      <p:sp>
        <p:nvSpPr>
          <p:cNvPr id="11268" name="Rectangle 3">
            <a:extLst>
              <a:ext uri="{FF2B5EF4-FFF2-40B4-BE49-F238E27FC236}">
                <a16:creationId xmlns:a16="http://schemas.microsoft.com/office/drawing/2014/main" id="{7E8995BE-E56C-4814-A5E5-ED0CDF06DE8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>
            <a:extLst>
              <a:ext uri="{FF2B5EF4-FFF2-40B4-BE49-F238E27FC236}">
                <a16:creationId xmlns:a16="http://schemas.microsoft.com/office/drawing/2014/main" id="{EAB9183C-1070-49A6-94DB-26C3202B2EF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23DC665-80DF-443D-B3AA-01191FAB4798}" type="slidenum">
              <a:rPr lang="cs-CZ" altLang="cs-CZ"/>
              <a:pPr>
                <a:spcBef>
                  <a:spcPct val="0"/>
                </a:spcBef>
              </a:pPr>
              <a:t>5</a:t>
            </a:fld>
            <a:endParaRPr lang="cs-CZ" altLang="cs-CZ"/>
          </a:p>
        </p:txBody>
      </p:sp>
      <p:sp>
        <p:nvSpPr>
          <p:cNvPr id="13315" name="Rectangle 2">
            <a:extLst>
              <a:ext uri="{FF2B5EF4-FFF2-40B4-BE49-F238E27FC236}">
                <a16:creationId xmlns:a16="http://schemas.microsoft.com/office/drawing/2014/main" id="{2DA123C3-2CFB-49A6-A1CD-F1AE037C6E4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80975" y="731838"/>
            <a:ext cx="6494463" cy="3654425"/>
          </a:xfrm>
          <a:ln/>
        </p:spPr>
      </p:sp>
      <p:sp>
        <p:nvSpPr>
          <p:cNvPr id="13316" name="Rectangle 3">
            <a:extLst>
              <a:ext uri="{FF2B5EF4-FFF2-40B4-BE49-F238E27FC236}">
                <a16:creationId xmlns:a16="http://schemas.microsoft.com/office/drawing/2014/main" id="{B759A461-9837-4027-BB46-E21682742B5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>
            <a:extLst>
              <a:ext uri="{FF2B5EF4-FFF2-40B4-BE49-F238E27FC236}">
                <a16:creationId xmlns:a16="http://schemas.microsoft.com/office/drawing/2014/main" id="{858C861E-8400-4F7F-9FE1-2CB2B01F36E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258666D-FB7D-45E6-9644-96BE5A0AC376}" type="slidenum">
              <a:rPr lang="cs-CZ" altLang="cs-CZ"/>
              <a:pPr>
                <a:spcBef>
                  <a:spcPct val="0"/>
                </a:spcBef>
              </a:pPr>
              <a:t>6</a:t>
            </a:fld>
            <a:endParaRPr lang="cs-CZ" altLang="cs-CZ"/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AE1689DC-9B28-462B-8DBC-7F58B906736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80975" y="731838"/>
            <a:ext cx="6494463" cy="3654425"/>
          </a:xfrm>
          <a:ln/>
        </p:spPr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id="{3BEC7B7E-B762-48CB-A3A6-D38069370B5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>
            <a:extLst>
              <a:ext uri="{FF2B5EF4-FFF2-40B4-BE49-F238E27FC236}">
                <a16:creationId xmlns:a16="http://schemas.microsoft.com/office/drawing/2014/main" id="{CAFAB5C6-DDB4-4850-BEF1-EE6A4D3E8C4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8EE4ECA-D480-4DC0-97D9-70BFE25AB3D8}" type="slidenum">
              <a:rPr lang="cs-CZ" altLang="cs-CZ"/>
              <a:pPr>
                <a:spcBef>
                  <a:spcPct val="0"/>
                </a:spcBef>
              </a:pPr>
              <a:t>7</a:t>
            </a:fld>
            <a:endParaRPr lang="cs-CZ" altLang="cs-CZ"/>
          </a:p>
        </p:txBody>
      </p:sp>
      <p:sp>
        <p:nvSpPr>
          <p:cNvPr id="17411" name="Rectangle 2">
            <a:extLst>
              <a:ext uri="{FF2B5EF4-FFF2-40B4-BE49-F238E27FC236}">
                <a16:creationId xmlns:a16="http://schemas.microsoft.com/office/drawing/2014/main" id="{4A47D7AF-4BA1-46B7-999C-4D02D5A4B69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80975" y="731838"/>
            <a:ext cx="6494463" cy="3654425"/>
          </a:xfrm>
          <a:ln/>
        </p:spPr>
      </p:sp>
      <p:sp>
        <p:nvSpPr>
          <p:cNvPr id="17412" name="Rectangle 3">
            <a:extLst>
              <a:ext uri="{FF2B5EF4-FFF2-40B4-BE49-F238E27FC236}">
                <a16:creationId xmlns:a16="http://schemas.microsoft.com/office/drawing/2014/main" id="{0CBF3E62-4040-4D12-8691-A3581800C5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>
            <a:extLst>
              <a:ext uri="{FF2B5EF4-FFF2-40B4-BE49-F238E27FC236}">
                <a16:creationId xmlns:a16="http://schemas.microsoft.com/office/drawing/2014/main" id="{1297B55D-EAA4-4F59-8CBE-ADA0F19E7EB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C987A60-3E86-4CDA-871C-CAF6DA0B81F8}" type="slidenum">
              <a:rPr lang="cs-CZ" altLang="cs-CZ"/>
              <a:pPr>
                <a:spcBef>
                  <a:spcPct val="0"/>
                </a:spcBef>
              </a:pPr>
              <a:t>8</a:t>
            </a:fld>
            <a:endParaRPr lang="cs-CZ" altLang="cs-CZ"/>
          </a:p>
        </p:txBody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id="{E703DD63-D8A5-4DCF-8EB8-E9C9FC8FFEE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80975" y="731838"/>
            <a:ext cx="6494463" cy="3654425"/>
          </a:xfrm>
          <a:ln/>
        </p:spPr>
      </p:sp>
      <p:sp>
        <p:nvSpPr>
          <p:cNvPr id="19460" name="Rectangle 3">
            <a:extLst>
              <a:ext uri="{FF2B5EF4-FFF2-40B4-BE49-F238E27FC236}">
                <a16:creationId xmlns:a16="http://schemas.microsoft.com/office/drawing/2014/main" id="{F08090CA-D089-437A-A348-0271995EA6D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>
            <a:extLst>
              <a:ext uri="{FF2B5EF4-FFF2-40B4-BE49-F238E27FC236}">
                <a16:creationId xmlns:a16="http://schemas.microsoft.com/office/drawing/2014/main" id="{2671E8D9-5887-4DB7-80CE-E711483BF3F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DC884DB-8372-45A9-910F-FF14B2E3F61B}" type="slidenum">
              <a:rPr lang="cs-CZ" altLang="cs-CZ"/>
              <a:pPr>
                <a:spcBef>
                  <a:spcPct val="0"/>
                </a:spcBef>
              </a:pPr>
              <a:t>9</a:t>
            </a:fld>
            <a:endParaRPr lang="cs-CZ" altLang="cs-CZ"/>
          </a:p>
        </p:txBody>
      </p:sp>
      <p:sp>
        <p:nvSpPr>
          <p:cNvPr id="21507" name="Rectangle 2">
            <a:extLst>
              <a:ext uri="{FF2B5EF4-FFF2-40B4-BE49-F238E27FC236}">
                <a16:creationId xmlns:a16="http://schemas.microsoft.com/office/drawing/2014/main" id="{4928922B-86BE-4494-8413-0DF657466AE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80975" y="731838"/>
            <a:ext cx="6494463" cy="3654425"/>
          </a:xfrm>
          <a:ln/>
        </p:spPr>
      </p:sp>
      <p:sp>
        <p:nvSpPr>
          <p:cNvPr id="21508" name="Rectangle 3">
            <a:extLst>
              <a:ext uri="{FF2B5EF4-FFF2-40B4-BE49-F238E27FC236}">
                <a16:creationId xmlns:a16="http://schemas.microsoft.com/office/drawing/2014/main" id="{AB7CE21E-5872-4B6E-87D4-B8FA403D3E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>
            <a:extLst>
              <a:ext uri="{FF2B5EF4-FFF2-40B4-BE49-F238E27FC236}">
                <a16:creationId xmlns:a16="http://schemas.microsoft.com/office/drawing/2014/main" id="{D5930A42-E97D-447C-AFB0-D270C97D52D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7D74F17-5EC0-4E18-BCE6-C85E0CCE67DE}" type="slidenum">
              <a:rPr lang="cs-CZ" altLang="cs-CZ"/>
              <a:pPr>
                <a:spcBef>
                  <a:spcPct val="0"/>
                </a:spcBef>
              </a:pPr>
              <a:t>10</a:t>
            </a:fld>
            <a:endParaRPr lang="cs-CZ" altLang="cs-CZ"/>
          </a:p>
        </p:txBody>
      </p:sp>
      <p:sp>
        <p:nvSpPr>
          <p:cNvPr id="23555" name="Rectangle 2">
            <a:extLst>
              <a:ext uri="{FF2B5EF4-FFF2-40B4-BE49-F238E27FC236}">
                <a16:creationId xmlns:a16="http://schemas.microsoft.com/office/drawing/2014/main" id="{4B3F0D7A-C8D3-4300-9DA5-9833B32AADD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80975" y="731838"/>
            <a:ext cx="6494463" cy="3654425"/>
          </a:xfrm>
          <a:ln/>
        </p:spPr>
      </p:sp>
      <p:sp>
        <p:nvSpPr>
          <p:cNvPr id="23556" name="Rectangle 3">
            <a:extLst>
              <a:ext uri="{FF2B5EF4-FFF2-40B4-BE49-F238E27FC236}">
                <a16:creationId xmlns:a16="http://schemas.microsoft.com/office/drawing/2014/main" id="{3C1487C6-BB0D-4D81-9A50-5CF05B0C5FF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1D911E5E-6197-7848-99A5-8C8627D11E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2325600" cy="67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,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pic>
        <p:nvPicPr>
          <p:cNvPr id="16" name="Obrázek 1">
            <a:extLst>
              <a:ext uri="{FF2B5EF4-FFF2-40B4-BE49-F238E27FC236}">
                <a16:creationId xmlns:a16="http://schemas.microsoft.com/office/drawing/2014/main" id="{7A558590-3D19-6C48-A2E2-AA9685798C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45200" y="6127200"/>
            <a:ext cx="1119272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1">
            <a:extLst>
              <a:ext uri="{FF2B5EF4-FFF2-40B4-BE49-F238E27FC236}">
                <a16:creationId xmlns:a16="http://schemas.microsoft.com/office/drawing/2014/main" id="{0F2C13CE-A0CC-E748-B805-EB1352FB7DC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45200" y="6127200"/>
            <a:ext cx="1119272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3DA34264-82BA-334B-A52D-7C7E390753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2325600" cy="67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127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- inverzní">
    <p:bg>
      <p:bgPr>
        <a:solidFill>
          <a:srgbClr val="00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62FAE87C-EBEA-6046-B188-17A3FDF54E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2325600" cy="67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2">
    <p:bg>
      <p:bgPr>
        <a:solidFill>
          <a:srgbClr val="00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11" name="Obrázek 8">
            <a:extLst>
              <a:ext uri="{FF2B5EF4-FFF2-40B4-BE49-F238E27FC236}">
                <a16:creationId xmlns:a16="http://schemas.microsoft.com/office/drawing/2014/main" id="{FF2AF076-03BF-A840-9AC6-67D6A53082E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2325600" cy="67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924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 obrázkem">
    <p:bg>
      <p:bgPr>
        <a:solidFill>
          <a:srgbClr val="00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45200" y="6127200"/>
            <a:ext cx="1119273" cy="324000"/>
          </a:xfrm>
          <a:prstGeom prst="rect">
            <a:avLst/>
          </a:prstGeom>
        </p:spPr>
      </p:pic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6040795"/>
            <a:ext cx="8555976" cy="510831"/>
          </a:xfrm>
        </p:spPr>
        <p:txBody>
          <a:bodyPr lIns="0" tIns="0" rIns="0" bIns="0" numCol="1" spcCol="324000">
            <a:noAutofit/>
          </a:bodyPr>
          <a:lstStyle>
            <a:lvl1pPr marL="0" marR="0" indent="0" algn="l" defTabSz="914400" rtl="0" eaLnBrk="1" fontAlgn="base" latinLnBrk="0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sz="1500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logo slide">
    <p:bg>
      <p:bgPr>
        <a:solidFill>
          <a:srgbClr val="00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5">
            <a:extLst>
              <a:ext uri="{FF2B5EF4-FFF2-40B4-BE49-F238E27FC236}">
                <a16:creationId xmlns:a16="http://schemas.microsoft.com/office/drawing/2014/main" id="{B05C908F-B8F4-4FC8-A2D7-3536612277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97000" y="2618763"/>
            <a:ext cx="5598000" cy="1620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C4DCCB8A-E23F-49B6-A0BE-D9E395C4E7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956" y="2298933"/>
            <a:ext cx="8725020" cy="226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6C4FF201-C460-4FB0-B213-A20CC7CE028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621BD68B-9E48-49F6-87A5-311BC8389F9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185BAD6C-30B7-452E-ABE9-17066F2A069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682839-DEE8-4D0B-AF61-5E200F7E0A84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407809406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076A96C-8CC0-460B-92F8-05C42F9D5BA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2B76251-BE23-4A47-95BB-C190B869434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FFA1C6B-6E7A-4705-B123-055B6B932E0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AD39A5-A715-4A28-A37A-D154C79D8DF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854988615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7" name="Obrázek 1">
            <a:extLst>
              <a:ext uri="{FF2B5EF4-FFF2-40B4-BE49-F238E27FC236}">
                <a16:creationId xmlns:a16="http://schemas.microsoft.com/office/drawing/2014/main" id="{CFFDD51A-A9F8-FE4E-B3A4-730012EB1A4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45200" y="6127200"/>
            <a:ext cx="1119272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4A3F55A-84D2-4DB1-AAF2-F50632EC4A2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D0BD741-997D-4EDA-8EC4-1A4D359EF1A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B562E72-9A24-4593-841F-E0869CDA073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7A4C3B-5B96-4506-868C-D232705E74D9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949422627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Nadpis a 4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3291F755-FFE5-485F-84BE-97A17EA16CB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2BC6AC8C-40F8-43D4-97BC-FAB8A1590F2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92E2D728-DCFA-4DF5-ADCC-6D8506D9E13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E9476D-B397-43E9-8182-4573D6072830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668789406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8" name="Obrázek 1">
            <a:extLst>
              <a:ext uri="{FF2B5EF4-FFF2-40B4-BE49-F238E27FC236}">
                <a16:creationId xmlns:a16="http://schemas.microsoft.com/office/drawing/2014/main" id="{B8CF8514-A699-7446-A004-D53B6C058A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45200" y="6127200"/>
            <a:ext cx="1119272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0" name="Obrázek 1">
            <a:extLst>
              <a:ext uri="{FF2B5EF4-FFF2-40B4-BE49-F238E27FC236}">
                <a16:creationId xmlns:a16="http://schemas.microsoft.com/office/drawing/2014/main" id="{56972E37-6C79-104E-9A2E-0A7D6AE76D0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45200" y="6127200"/>
            <a:ext cx="1119272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pPr lvl="0"/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0" name="Obrázek 1">
            <a:extLst>
              <a:ext uri="{FF2B5EF4-FFF2-40B4-BE49-F238E27FC236}">
                <a16:creationId xmlns:a16="http://schemas.microsoft.com/office/drawing/2014/main" id="{7BC10773-D561-EC40-B870-2EB7E6832C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45200" y="6127200"/>
            <a:ext cx="1119272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47735" y="2596845"/>
            <a:ext cx="4125465" cy="3208441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9509" y="1665288"/>
            <a:ext cx="6207791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2" name="Obrázek 1">
            <a:extLst>
              <a:ext uri="{FF2B5EF4-FFF2-40B4-BE49-F238E27FC236}">
                <a16:creationId xmlns:a16="http://schemas.microsoft.com/office/drawing/2014/main" id="{AAC051C2-3678-DC41-8EFB-F28692213E0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45200" y="6127200"/>
            <a:ext cx="1119272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83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22" name="Obrázek 1">
            <a:extLst>
              <a:ext uri="{FF2B5EF4-FFF2-40B4-BE49-F238E27FC236}">
                <a16:creationId xmlns:a16="http://schemas.microsoft.com/office/drawing/2014/main" id="{0354C595-25A7-D342-992D-A47A315A96E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45200" y="6127200"/>
            <a:ext cx="1119272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72000" indent="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pic>
        <p:nvPicPr>
          <p:cNvPr id="6" name="Obrázek 1">
            <a:extLst>
              <a:ext uri="{FF2B5EF4-FFF2-40B4-BE49-F238E27FC236}">
                <a16:creationId xmlns:a16="http://schemas.microsoft.com/office/drawing/2014/main" id="{8CCE2A48-C459-CA4C-978D-0CE03EA53F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45200" y="6127200"/>
            <a:ext cx="1119272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8" name="Obrázek 1">
            <a:extLst>
              <a:ext uri="{FF2B5EF4-FFF2-40B4-BE49-F238E27FC236}">
                <a16:creationId xmlns:a16="http://schemas.microsoft.com/office/drawing/2014/main" id="{B8E44221-4107-1D4F-ACA7-8A5430625CB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45200" y="6127200"/>
            <a:ext cx="1119272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cs-CZ" noProof="0" dirty="0"/>
              <a:t>Kliknutím vložíte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98" r:id="rId6"/>
    <p:sldLayoutId id="2147483673" r:id="rId7"/>
    <p:sldLayoutId id="2147483675" r:id="rId8"/>
    <p:sldLayoutId id="2147483695" r:id="rId9"/>
    <p:sldLayoutId id="2147483677" r:id="rId10"/>
    <p:sldLayoutId id="2147483686" r:id="rId11"/>
    <p:sldLayoutId id="2147483697" r:id="rId12"/>
    <p:sldLayoutId id="2147483690" r:id="rId13"/>
    <p:sldLayoutId id="2147483696" r:id="rId14"/>
    <p:sldLayoutId id="2147483694" r:id="rId15"/>
    <p:sldLayoutId id="2147483692" r:id="rId16"/>
    <p:sldLayoutId id="2147483693" r:id="rId17"/>
    <p:sldLayoutId id="2147483699" r:id="rId18"/>
    <p:sldLayoutId id="2147483700" r:id="rId19"/>
    <p:sldLayoutId id="2147483701" r:id="rId20"/>
    <p:sldLayoutId id="2147483702" r:id="rId21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marR="0" indent="0" algn="l" defTabSz="914400" rtl="0" eaLnBrk="1" fontAlgn="base" latinLnBrk="0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tabLst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23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image" Target="../media/image15.jpeg"/><Relationship Id="rId3" Type="http://schemas.openxmlformats.org/officeDocument/2006/relationships/hyperlink" Target="http://www.cykloturistika.cz/clanky/2001/9/rozhovor.jpg" TargetMode="External"/><Relationship Id="rId7" Type="http://schemas.openxmlformats.org/officeDocument/2006/relationships/hyperlink" Target="http://images.google.com/imgres?imgurl=mab.kav.cas.cz/img/big/les.jpg&amp;imgrefurl=http://mab.kav.cas.cz/img/&amp;h=516&amp;w=513&amp;prev=/images%3Fq%3Dles%26start%3D60%26svnum%3D10%26hl%3Dcs%26lr%3D%26ie%3DUTF-8%26inlang%3Dpl%26sa%3DN" TargetMode="External"/><Relationship Id="rId12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11.jpeg"/><Relationship Id="rId11" Type="http://schemas.openxmlformats.org/officeDocument/2006/relationships/hyperlink" Target="http://images.google.com/imgres?imgurl=home19.inet.tele.dk/images/jet.gif&amp;imgrefurl=http://www.aerenlund.dk/canada/day1.html&amp;h=150&amp;w=262&amp;prev=/images%3Fq%3Djet%26start%3D240%26svnum%3D10%26hl%3Dcs%26lr%3D%26ie%3DUTF-8%26inlang%3Dpl%26sa%3DN" TargetMode="External"/><Relationship Id="rId5" Type="http://schemas.openxmlformats.org/officeDocument/2006/relationships/hyperlink" Target="http://images.google.com/imgres?imgurl=www.toptest.cz/testy/images/dvojice.jpg&amp;imgrefurl=http://www.toptest.cz/testy/kalkulackalasky.php&amp;h=180&amp;w=227&amp;prev=/images%3Fq%3Ddvojice%26svnum%3D10%26hl%3Dcs%26lr%3D%26ie%3DUTF-8%26inlang%3Dpl%26sa%3DG" TargetMode="External"/><Relationship Id="rId10" Type="http://schemas.openxmlformats.org/officeDocument/2006/relationships/image" Target="../media/image13.jpeg"/><Relationship Id="rId4" Type="http://schemas.openxmlformats.org/officeDocument/2006/relationships/image" Target="../media/image10.jpeg"/><Relationship Id="rId9" Type="http://schemas.openxmlformats.org/officeDocument/2006/relationships/hyperlink" Target="http://images.google.com/imgres?imgurl=www.egon.cz/pictures/auta.jpg&amp;imgrefurl=http://www.egon.cz/pojisteni.html&amp;h=255&amp;w=350&amp;prev=/images%3Fq%3Dauta%26start%3D20%26svnum%3D10%26hl%3Dcs%26lr%3D%26ie%3DUTF-8%26inlang%3Dpl%26sa%3DN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2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notesSlide" Target="../notesSlides/notesSlide1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pätu 1">
            <a:extLst>
              <a:ext uri="{FF2B5EF4-FFF2-40B4-BE49-F238E27FC236}">
                <a16:creationId xmlns:a16="http://schemas.microsoft.com/office/drawing/2014/main" id="{A4692E60-FDF9-1E4F-A820-B4DF2F65619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altLang="cs-CZ" sz="1200" b="1" dirty="0"/>
              <a:t>Department of Biophysics, Medical Faculty, Masaryk University in Brno </a:t>
            </a:r>
            <a:endParaRPr lang="cs-CZ" b="1" dirty="0"/>
          </a:p>
        </p:txBody>
      </p:sp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9DAF3088-3E4D-9845-B71B-E817345CD82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1</a:t>
            </a:fld>
            <a:endParaRPr lang="cs-CZ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491EF5B-3067-7546-837B-2D005F3ED4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542" y="2311085"/>
            <a:ext cx="11361600" cy="1171580"/>
          </a:xfrm>
        </p:spPr>
        <p:txBody>
          <a:bodyPr/>
          <a:lstStyle/>
          <a:p>
            <a:r>
              <a:rPr lang="en-GB" altLang="cs-CZ" sz="4400" dirty="0"/>
              <a:t>Lectures on Medical Biophysics</a:t>
            </a:r>
            <a:endParaRPr lang="cs-CZ" dirty="0"/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BDA74EBB-06F9-2F42-BBA7-49358111EC8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GB" altLang="cs-CZ" b="1" dirty="0">
                <a:solidFill>
                  <a:srgbClr val="0000DC"/>
                </a:solidFill>
              </a:rPr>
              <a:t>Introduction to biophysics of receptors</a:t>
            </a:r>
          </a:p>
          <a:p>
            <a:pPr eaLnBrk="1" hangingPunct="1">
              <a:spcBef>
                <a:spcPct val="0"/>
              </a:spcBef>
            </a:pPr>
            <a:r>
              <a:rPr lang="en-GB" altLang="cs-CZ" b="1" dirty="0">
                <a:solidFill>
                  <a:srgbClr val="0000DC"/>
                </a:solidFill>
              </a:rPr>
              <a:t>Biophysics of hearing and vestibular sense</a:t>
            </a:r>
          </a:p>
          <a:p>
            <a:endParaRPr lang="cs-CZ" dirty="0"/>
          </a:p>
        </p:txBody>
      </p:sp>
      <p:pic>
        <p:nvPicPr>
          <p:cNvPr id="6" name="Picture 25" descr="ucho">
            <a:extLst>
              <a:ext uri="{FF2B5EF4-FFF2-40B4-BE49-F238E27FC236}">
                <a16:creationId xmlns:a16="http://schemas.microsoft.com/office/drawing/2014/main" id="{8A57F600-AD57-4327-B50C-9EB8D48938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3018332"/>
            <a:ext cx="3298040" cy="3714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33424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Zástupný symbol pro číslo snímku 5">
            <a:extLst>
              <a:ext uri="{FF2B5EF4-FFF2-40B4-BE49-F238E27FC236}">
                <a16:creationId xmlns:a16="http://schemas.microsoft.com/office/drawing/2014/main" id="{AD23BFD8-983D-434E-83F1-14379619EC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9777FC1-41B0-4437-9A5A-8ACA8B9552BF}" type="slidenum">
              <a:rPr lang="cs-CZ" altLang="cs-CZ" sz="1400"/>
              <a:pPr>
                <a:spcBef>
                  <a:spcPct val="0"/>
                </a:spcBef>
                <a:buFontTx/>
                <a:buNone/>
              </a:pPr>
              <a:t>10</a:t>
            </a:fld>
            <a:endParaRPr lang="cs-CZ" altLang="cs-CZ" sz="1400"/>
          </a:p>
        </p:txBody>
      </p:sp>
      <p:sp>
        <p:nvSpPr>
          <p:cNvPr id="22531" name="Rectangle 2">
            <a:extLst>
              <a:ext uri="{FF2B5EF4-FFF2-40B4-BE49-F238E27FC236}">
                <a16:creationId xmlns:a16="http://schemas.microsoft.com/office/drawing/2014/main" id="{C84F2AC2-EBD1-4D2F-9D4F-FE1047F6E5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19288" y="476250"/>
            <a:ext cx="8229600" cy="1143000"/>
          </a:xfrm>
        </p:spPr>
        <p:txBody>
          <a:bodyPr/>
          <a:lstStyle/>
          <a:p>
            <a:pPr eaLnBrk="1" hangingPunct="1"/>
            <a:r>
              <a:rPr lang="cs-CZ" altLang="cs-CZ" sz="4000" dirty="0">
                <a:solidFill>
                  <a:srgbClr val="0000DC"/>
                </a:solidFill>
              </a:rPr>
              <a:t>M</a:t>
            </a:r>
            <a:r>
              <a:rPr lang="en-GB" altLang="cs-CZ" sz="4000" dirty="0">
                <a:solidFill>
                  <a:srgbClr val="0000DC"/>
                </a:solidFill>
              </a:rPr>
              <a:t>ain characteristics of sound: (tone) pitch, colour and intensity</a:t>
            </a:r>
            <a:endParaRPr lang="cs-CZ" altLang="cs-CZ" sz="4000" dirty="0">
              <a:solidFill>
                <a:srgbClr val="0000DC"/>
              </a:solidFill>
            </a:endParaRPr>
          </a:p>
        </p:txBody>
      </p:sp>
      <p:sp>
        <p:nvSpPr>
          <p:cNvPr id="22532" name="Rectangle 3">
            <a:extLst>
              <a:ext uri="{FF2B5EF4-FFF2-40B4-BE49-F238E27FC236}">
                <a16:creationId xmlns:a16="http://schemas.microsoft.com/office/drawing/2014/main" id="{14B755EA-45B3-46A2-9DB2-E81493C560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92313" y="1989138"/>
            <a:ext cx="8229600" cy="4525962"/>
          </a:xfrm>
        </p:spPr>
        <p:txBody>
          <a:bodyPr/>
          <a:lstStyle/>
          <a:p>
            <a:pPr eaLnBrk="1" hangingPunct="1"/>
            <a:r>
              <a:rPr lang="en-GB" altLang="cs-CZ" dirty="0"/>
              <a:t>The</a:t>
            </a:r>
            <a:r>
              <a:rPr lang="en-GB" altLang="cs-CZ" b="1" dirty="0"/>
              <a:t> pitch </a:t>
            </a:r>
            <a:r>
              <a:rPr lang="en-GB" altLang="cs-CZ" dirty="0"/>
              <a:t>is given by </a:t>
            </a:r>
            <a:r>
              <a:rPr lang="en-GB" altLang="cs-CZ" b="1" dirty="0"/>
              <a:t>frequency</a:t>
            </a:r>
            <a:r>
              <a:rPr lang="en-GB" altLang="cs-CZ" dirty="0"/>
              <a:t>.</a:t>
            </a:r>
          </a:p>
          <a:p>
            <a:pPr eaLnBrk="1" hangingPunct="1"/>
            <a:r>
              <a:rPr lang="en-GB" altLang="cs-CZ" dirty="0"/>
              <a:t>The </a:t>
            </a:r>
            <a:r>
              <a:rPr lang="en-GB" altLang="cs-CZ" b="1" dirty="0"/>
              <a:t>colour</a:t>
            </a:r>
            <a:r>
              <a:rPr lang="en-GB" altLang="cs-CZ" dirty="0"/>
              <a:t> is given by the presence of </a:t>
            </a:r>
            <a:r>
              <a:rPr lang="en-GB" altLang="cs-CZ" b="1" dirty="0"/>
              <a:t>harmonic frequencies</a:t>
            </a:r>
            <a:r>
              <a:rPr lang="en-GB" altLang="cs-CZ" dirty="0"/>
              <a:t> in spectrum.</a:t>
            </a:r>
          </a:p>
          <a:p>
            <a:pPr eaLnBrk="1" hangingPunct="1"/>
            <a:r>
              <a:rPr lang="en-GB" altLang="cs-CZ" b="1" dirty="0"/>
              <a:t>Intensity</a:t>
            </a:r>
            <a:r>
              <a:rPr lang="en-GB" altLang="cs-CZ" dirty="0"/>
              <a:t> - amount of energy passed in 1 s normally through an area of 1 m</a:t>
            </a:r>
            <a:r>
              <a:rPr lang="en-GB" altLang="cs-CZ" baseline="30000" dirty="0"/>
              <a:t>2</a:t>
            </a:r>
            <a:r>
              <a:rPr lang="en-GB" altLang="cs-CZ" dirty="0"/>
              <a:t>. It is the </a:t>
            </a:r>
            <a:r>
              <a:rPr lang="en-GB" altLang="cs-CZ" b="1" dirty="0"/>
              <a:t>specific acoustic power</a:t>
            </a:r>
            <a:r>
              <a:rPr lang="en-GB" altLang="cs-CZ" dirty="0"/>
              <a:t> [W·m</a:t>
            </a:r>
            <a:r>
              <a:rPr lang="en-GB" altLang="cs-CZ" baseline="30000" dirty="0"/>
              <a:t>-2</a:t>
            </a:r>
            <a:r>
              <a:rPr lang="en-GB" altLang="cs-CZ" dirty="0"/>
              <a:t>].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797998922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Zástupný symbol pro číslo snímku 5">
            <a:extLst>
              <a:ext uri="{FF2B5EF4-FFF2-40B4-BE49-F238E27FC236}">
                <a16:creationId xmlns:a16="http://schemas.microsoft.com/office/drawing/2014/main" id="{4B984278-ED52-46FD-ADEA-9CCFE0E57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7669C01-C61E-4BD5-983F-3FE93CA132D5}" type="slidenum">
              <a:rPr lang="cs-CZ" altLang="cs-CZ" sz="1400"/>
              <a:pPr>
                <a:spcBef>
                  <a:spcPct val="0"/>
                </a:spcBef>
                <a:buFontTx/>
                <a:buNone/>
              </a:pPr>
              <a:t>11</a:t>
            </a:fld>
            <a:endParaRPr lang="cs-CZ" altLang="cs-CZ" sz="1400"/>
          </a:p>
        </p:txBody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id="{4B519E42-B919-4901-AF1D-BC2483CB94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75660" y="545071"/>
            <a:ext cx="4543763" cy="451576"/>
          </a:xfrm>
        </p:spPr>
        <p:txBody>
          <a:bodyPr/>
          <a:lstStyle/>
          <a:p>
            <a:pPr eaLnBrk="1" hangingPunct="1"/>
            <a:r>
              <a:rPr lang="en-GB" altLang="cs-CZ" sz="4000" dirty="0">
                <a:solidFill>
                  <a:srgbClr val="0000DC"/>
                </a:solidFill>
              </a:rPr>
              <a:t>Intensity level</a:t>
            </a:r>
          </a:p>
        </p:txBody>
      </p:sp>
      <p:sp>
        <p:nvSpPr>
          <p:cNvPr id="24580" name="Rectangle 3">
            <a:extLst>
              <a:ext uri="{FF2B5EF4-FFF2-40B4-BE49-F238E27FC236}">
                <a16:creationId xmlns:a16="http://schemas.microsoft.com/office/drawing/2014/main" id="{5CB3B99A-51BF-4794-B31C-83C4BD8A65D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en-GB" altLang="cs-CZ" sz="2800" dirty="0"/>
              <a:t>The </a:t>
            </a:r>
            <a:r>
              <a:rPr lang="en-GB" altLang="cs-CZ" sz="2800" b="1" dirty="0"/>
              <a:t>intensity level </a:t>
            </a:r>
            <a:r>
              <a:rPr lang="en-GB" altLang="cs-CZ" sz="2800" dirty="0"/>
              <a:t>allows </a:t>
            </a:r>
            <a:r>
              <a:rPr lang="cs-CZ" altLang="cs-CZ" sz="2800" dirty="0"/>
              <a:t>to </a:t>
            </a:r>
            <a:r>
              <a:rPr lang="en-GB" altLang="cs-CZ" sz="2800" dirty="0"/>
              <a:t>compare intensities of two sounds. </a:t>
            </a:r>
          </a:p>
          <a:p>
            <a:pPr eaLnBrk="1" hangingPunct="1">
              <a:lnSpc>
                <a:spcPct val="100000"/>
              </a:lnSpc>
            </a:pPr>
            <a:r>
              <a:rPr lang="en-GB" altLang="cs-CZ" sz="2800" dirty="0"/>
              <a:t>Instead of linear relation of the two intensities (interval of 10</a:t>
            </a:r>
            <a:r>
              <a:rPr lang="en-GB" altLang="cs-CZ" sz="2800" baseline="30000" dirty="0"/>
              <a:t>12</a:t>
            </a:r>
            <a:r>
              <a:rPr lang="en-GB" altLang="cs-CZ" sz="2800" dirty="0"/>
              <a:t>) logarithmic relation with the unit</a:t>
            </a:r>
            <a:r>
              <a:rPr lang="en-GB" altLang="cs-CZ" sz="2800" b="1" dirty="0"/>
              <a:t> bel (B) </a:t>
            </a:r>
            <a:r>
              <a:rPr lang="en-GB" altLang="cs-CZ" sz="2800" dirty="0"/>
              <a:t>has been</a:t>
            </a:r>
            <a:r>
              <a:rPr lang="cs-CZ" altLang="cs-CZ" sz="2800" dirty="0"/>
              <a:t> </a:t>
            </a:r>
            <a:r>
              <a:rPr lang="en-GB" altLang="cs-CZ" sz="2800" dirty="0"/>
              <a:t>introduced</a:t>
            </a:r>
            <a:r>
              <a:rPr lang="cs-CZ" altLang="cs-CZ" sz="2800" dirty="0"/>
              <a:t>. I</a:t>
            </a:r>
            <a:r>
              <a:rPr lang="en-GB" altLang="cs-CZ" sz="2800" dirty="0"/>
              <a:t>n practice</a:t>
            </a:r>
            <a:r>
              <a:rPr lang="cs-CZ" altLang="cs-CZ" sz="2800" dirty="0"/>
              <a:t>:</a:t>
            </a:r>
            <a:r>
              <a:rPr lang="cs-CZ" altLang="cs-CZ" sz="2800" b="1" dirty="0"/>
              <a:t> </a:t>
            </a:r>
            <a:r>
              <a:rPr lang="en-GB" altLang="cs-CZ" sz="2800" b="1" dirty="0"/>
              <a:t>decibel (dB). </a:t>
            </a:r>
            <a:r>
              <a:rPr lang="en-GB" altLang="cs-CZ" sz="2800" dirty="0"/>
              <a:t>Intensity level</a:t>
            </a:r>
            <a:r>
              <a:rPr lang="en-GB" altLang="cs-CZ" sz="2800" i="1" dirty="0"/>
              <a:t> L</a:t>
            </a:r>
            <a:r>
              <a:rPr lang="en-GB" altLang="cs-CZ" sz="2800" dirty="0"/>
              <a:t> in dB:</a:t>
            </a:r>
            <a:endParaRPr lang="cs-CZ" altLang="cs-CZ" sz="2800" dirty="0"/>
          </a:p>
          <a:p>
            <a:pPr eaLnBrk="1" hangingPunct="1">
              <a:lnSpc>
                <a:spcPct val="100000"/>
              </a:lnSpc>
            </a:pPr>
            <a:endParaRPr lang="en-GB" altLang="cs-CZ" sz="2800" dirty="0"/>
          </a:p>
          <a:p>
            <a:pPr algn="ctr" eaLnBrk="1" hangingPunct="1">
              <a:lnSpc>
                <a:spcPct val="100000"/>
              </a:lnSpc>
              <a:buFontTx/>
              <a:buNone/>
            </a:pPr>
            <a:r>
              <a:rPr lang="en-GB" altLang="cs-CZ" sz="2800" b="1" dirty="0">
                <a:solidFill>
                  <a:srgbClr val="FFFFCC"/>
                </a:solidFill>
              </a:rPr>
              <a:t> </a:t>
            </a:r>
            <a:r>
              <a:rPr lang="en-GB" altLang="cs-CZ" sz="2800" b="1" i="1" dirty="0">
                <a:solidFill>
                  <a:srgbClr val="F01928"/>
                </a:solidFill>
              </a:rPr>
              <a:t>L</a:t>
            </a:r>
            <a:r>
              <a:rPr lang="en-GB" altLang="cs-CZ" sz="2800" b="1" dirty="0">
                <a:solidFill>
                  <a:srgbClr val="F01928"/>
                </a:solidFill>
              </a:rPr>
              <a:t> = 10</a:t>
            </a:r>
            <a:r>
              <a:rPr lang="en-GB" altLang="cs-CZ" sz="2800" b="1" dirty="0">
                <a:solidFill>
                  <a:srgbClr val="F0192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·</a:t>
            </a:r>
            <a:r>
              <a:rPr lang="en-GB" altLang="cs-CZ" sz="2800" b="1" dirty="0">
                <a:solidFill>
                  <a:srgbClr val="F01928"/>
                </a:solidFill>
              </a:rPr>
              <a:t>log(</a:t>
            </a:r>
            <a:r>
              <a:rPr lang="en-GB" altLang="cs-CZ" sz="2800" b="1" i="1" dirty="0">
                <a:solidFill>
                  <a:srgbClr val="F01928"/>
                </a:solidFill>
              </a:rPr>
              <a:t>I/I</a:t>
            </a:r>
            <a:r>
              <a:rPr lang="en-GB" altLang="cs-CZ" sz="2800" b="1" i="1" baseline="-25000" dirty="0">
                <a:solidFill>
                  <a:srgbClr val="F01928"/>
                </a:solidFill>
              </a:rPr>
              <a:t>0</a:t>
            </a:r>
            <a:r>
              <a:rPr lang="en-GB" altLang="cs-CZ" sz="2800" b="1" dirty="0">
                <a:solidFill>
                  <a:srgbClr val="F01928"/>
                </a:solidFill>
              </a:rPr>
              <a:t>)</a:t>
            </a:r>
            <a:r>
              <a:rPr lang="cs-CZ" altLang="cs-CZ" sz="2800" b="1" dirty="0">
                <a:solidFill>
                  <a:srgbClr val="F01928"/>
                </a:solidFill>
              </a:rPr>
              <a:t>   </a:t>
            </a:r>
            <a:r>
              <a:rPr lang="en-US" altLang="cs-CZ" sz="2800" b="1" dirty="0">
                <a:solidFill>
                  <a:srgbClr val="F01928"/>
                </a:solidFill>
                <a:cs typeface="Arial" panose="020B0604020202020204" pitchFamily="34" charset="0"/>
              </a:rPr>
              <a:t>[</a:t>
            </a:r>
            <a:r>
              <a:rPr lang="cs-CZ" altLang="cs-CZ" sz="2800" b="1" dirty="0">
                <a:solidFill>
                  <a:srgbClr val="F01928"/>
                </a:solidFill>
                <a:cs typeface="Arial" panose="020B0604020202020204" pitchFamily="34" charset="0"/>
              </a:rPr>
              <a:t>dB</a:t>
            </a:r>
            <a:r>
              <a:rPr lang="en-US" altLang="cs-CZ" sz="2800" b="1" dirty="0">
                <a:solidFill>
                  <a:srgbClr val="F01928"/>
                </a:solidFill>
                <a:cs typeface="Arial" panose="020B0604020202020204" pitchFamily="34" charset="0"/>
              </a:rPr>
              <a:t>]</a:t>
            </a:r>
            <a:endParaRPr lang="cs-CZ" altLang="cs-CZ" sz="2800" b="1" dirty="0">
              <a:solidFill>
                <a:srgbClr val="F01928"/>
              </a:solidFill>
              <a:cs typeface="Arial" panose="020B0604020202020204" pitchFamily="34" charset="0"/>
            </a:endParaRPr>
          </a:p>
          <a:p>
            <a:pPr algn="ctr" eaLnBrk="1" hangingPunct="1">
              <a:lnSpc>
                <a:spcPct val="100000"/>
              </a:lnSpc>
              <a:buFontTx/>
              <a:buNone/>
            </a:pPr>
            <a:endParaRPr lang="en-US" altLang="cs-CZ" sz="2800" b="1" dirty="0">
              <a:solidFill>
                <a:srgbClr val="660033"/>
              </a:solidFill>
              <a:cs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</a:pPr>
            <a:r>
              <a:rPr lang="en-GB" altLang="cs-CZ" sz="2800" b="1" dirty="0"/>
              <a:t>Reference intensity of sound </a:t>
            </a:r>
            <a:r>
              <a:rPr lang="en-GB" altLang="cs-CZ" sz="2800" dirty="0"/>
              <a:t>(threshold intensity of 1 kHz tone)</a:t>
            </a:r>
            <a:r>
              <a:rPr lang="en-GB" altLang="cs-CZ" sz="2800" b="1" i="1" dirty="0"/>
              <a:t> I</a:t>
            </a:r>
            <a:r>
              <a:rPr lang="en-GB" altLang="cs-CZ" sz="2800" b="1" i="1" baseline="-25000" dirty="0"/>
              <a:t>0</a:t>
            </a:r>
            <a:r>
              <a:rPr lang="en-GB" altLang="cs-CZ" sz="2800" b="1" i="1" dirty="0"/>
              <a:t> </a:t>
            </a:r>
            <a:r>
              <a:rPr lang="en-GB" altLang="cs-CZ" sz="2800" b="1" dirty="0"/>
              <a:t>= 10</a:t>
            </a:r>
            <a:r>
              <a:rPr lang="en-GB" altLang="cs-CZ" sz="2800" b="1" baseline="30000" dirty="0"/>
              <a:t>-12</a:t>
            </a:r>
            <a:r>
              <a:rPr lang="en-GB" altLang="cs-CZ" sz="2800" b="1" dirty="0"/>
              <a:t> W·m</a:t>
            </a:r>
            <a:r>
              <a:rPr lang="en-GB" altLang="cs-CZ" sz="2800" b="1" baseline="30000" dirty="0"/>
              <a:t>-2</a:t>
            </a:r>
            <a:r>
              <a:rPr lang="en-GB" altLang="cs-CZ" sz="2800" b="1" dirty="0"/>
              <a:t> </a:t>
            </a:r>
            <a:r>
              <a:rPr lang="en-GB" altLang="cs-CZ" sz="2800" dirty="0"/>
              <a:t>(reference acoustic pressure</a:t>
            </a:r>
            <a:r>
              <a:rPr lang="en-GB" altLang="cs-CZ" sz="2800" i="1" dirty="0"/>
              <a:t> p</a:t>
            </a:r>
            <a:r>
              <a:rPr lang="en-GB" altLang="cs-CZ" sz="2800" i="1" baseline="-25000" dirty="0"/>
              <a:t>0</a:t>
            </a:r>
            <a:r>
              <a:rPr lang="en-GB" altLang="cs-CZ" sz="2800" dirty="0"/>
              <a:t> = 2×10</a:t>
            </a:r>
            <a:r>
              <a:rPr lang="en-GB" altLang="cs-CZ" sz="2800" baseline="30000" dirty="0"/>
              <a:t>-5</a:t>
            </a:r>
            <a:r>
              <a:rPr lang="en-GB" altLang="cs-CZ" sz="2800" dirty="0"/>
              <a:t> Pa).</a:t>
            </a:r>
          </a:p>
        </p:txBody>
      </p:sp>
    </p:spTree>
    <p:extLst>
      <p:ext uri="{BB962C8B-B14F-4D97-AF65-F5344CB8AC3E}">
        <p14:creationId xmlns:p14="http://schemas.microsoft.com/office/powerpoint/2010/main" val="1129139075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Zástupný symbol pro číslo snímku 5">
            <a:extLst>
              <a:ext uri="{FF2B5EF4-FFF2-40B4-BE49-F238E27FC236}">
                <a16:creationId xmlns:a16="http://schemas.microsoft.com/office/drawing/2014/main" id="{3068E01F-8480-44E8-9312-4CC4022C2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329E36D-88C7-46A1-AF69-1F0850D3006E}" type="slidenum">
              <a:rPr lang="cs-CZ" altLang="cs-CZ" sz="1400"/>
              <a:pPr>
                <a:spcBef>
                  <a:spcPct val="0"/>
                </a:spcBef>
                <a:buFontTx/>
                <a:buNone/>
              </a:pPr>
              <a:t>12</a:t>
            </a:fld>
            <a:endParaRPr lang="cs-CZ" altLang="cs-CZ" sz="1400"/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07F63A5D-4E10-45BA-AF0C-A63241439A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56390" y="330386"/>
            <a:ext cx="6301001" cy="451576"/>
          </a:xfrm>
        </p:spPr>
        <p:txBody>
          <a:bodyPr/>
          <a:lstStyle/>
          <a:p>
            <a:pPr eaLnBrk="1" hangingPunct="1"/>
            <a:r>
              <a:rPr lang="en-GB" altLang="cs-CZ" sz="4000" dirty="0">
                <a:solidFill>
                  <a:srgbClr val="0000DC"/>
                </a:solidFill>
              </a:rPr>
              <a:t>Loudness, hearing field</a:t>
            </a:r>
            <a:endParaRPr lang="cs-CZ" altLang="cs-CZ" sz="4000" dirty="0">
              <a:solidFill>
                <a:srgbClr val="0000DC"/>
              </a:solidFill>
            </a:endParaRPr>
          </a:p>
        </p:txBody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id="{9264B2A6-C34F-4C40-8220-61D8CF05F1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28153" y="1199529"/>
            <a:ext cx="9843714" cy="5040312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en-GB" altLang="cs-CZ" sz="2000" b="1" dirty="0"/>
              <a:t>Loudness</a:t>
            </a:r>
            <a:r>
              <a:rPr lang="en-GB" altLang="cs-CZ" sz="2000" dirty="0"/>
              <a:t> is subjectively felt intensity approx. proportional to the logarithm of the physical intensity change of sound stimulus. The ear is most sensitive for frequencies of 1-5 kHz. </a:t>
            </a:r>
          </a:p>
          <a:p>
            <a:pPr eaLnBrk="1" hangingPunct="1">
              <a:lnSpc>
                <a:spcPct val="100000"/>
              </a:lnSpc>
            </a:pPr>
            <a:r>
              <a:rPr lang="en-GB" altLang="cs-CZ" sz="2000" dirty="0"/>
              <a:t>The unit of loudness is </a:t>
            </a:r>
            <a:r>
              <a:rPr lang="en-GB" altLang="cs-CZ" sz="2000" b="1" dirty="0"/>
              <a:t>sone</a:t>
            </a:r>
            <a:r>
              <a:rPr lang="en-GB" altLang="cs-CZ" sz="2000" dirty="0"/>
              <a:t>. 1 sone corresponds (when hearing by both ears) with the hearing sensation evoked by reference tone of 40 </a:t>
            </a:r>
            <a:r>
              <a:rPr lang="en-GB" altLang="cs-CZ" sz="2000" dirty="0" err="1"/>
              <a:t>dB.</a:t>
            </a:r>
            <a:endParaRPr lang="en-GB" altLang="cs-CZ" sz="2000" dirty="0"/>
          </a:p>
          <a:p>
            <a:pPr eaLnBrk="1" hangingPunct="1">
              <a:lnSpc>
                <a:spcPct val="100000"/>
              </a:lnSpc>
            </a:pPr>
            <a:r>
              <a:rPr lang="en-GB" altLang="cs-CZ" sz="2000" dirty="0"/>
              <a:t>Loudness is a threshold quantity.</a:t>
            </a:r>
          </a:p>
          <a:p>
            <a:pPr eaLnBrk="1" hangingPunct="1">
              <a:lnSpc>
                <a:spcPct val="100000"/>
              </a:lnSpc>
            </a:pPr>
            <a:r>
              <a:rPr lang="en-GB" altLang="cs-CZ" sz="2000" dirty="0"/>
              <a:t>The </a:t>
            </a:r>
            <a:r>
              <a:rPr lang="en-GB" altLang="cs-CZ" sz="2000" b="1" dirty="0"/>
              <a:t>loudness level</a:t>
            </a:r>
            <a:r>
              <a:rPr lang="en-GB" altLang="cs-CZ" sz="2000" dirty="0"/>
              <a:t> is expressed in </a:t>
            </a:r>
            <a:r>
              <a:rPr lang="en-GB" altLang="cs-CZ" sz="2000" b="1" dirty="0" err="1"/>
              <a:t>phons</a:t>
            </a:r>
            <a:r>
              <a:rPr lang="en-GB" altLang="cs-CZ" sz="2000" dirty="0"/>
              <a:t> (Ph). 1 phone corresponds with intensity level of 1 dB for the reference tone (1 kHz). For the other tones, the loudness level differs from the intensity level. </a:t>
            </a:r>
            <a:r>
              <a:rPr lang="en-GB" altLang="cs-CZ" sz="2000" b="1" dirty="0"/>
              <a:t>1 Ph is the smallest difference in loudness, which can be resolved by ear</a:t>
            </a:r>
            <a:r>
              <a:rPr lang="en-GB" altLang="cs-CZ" sz="2000" dirty="0"/>
              <a:t>. For 1 kHz tone, an increase of loudness by 1 Ph needs an increase of physical intensity by 26%.</a:t>
            </a:r>
          </a:p>
          <a:p>
            <a:pPr eaLnBrk="1" hangingPunct="1">
              <a:lnSpc>
                <a:spcPct val="100000"/>
              </a:lnSpc>
            </a:pPr>
            <a:r>
              <a:rPr lang="en-GB" altLang="cs-CZ" sz="2000" dirty="0"/>
              <a:t>When connecting in a graph the threshold intensities of audible frequencies, we obtain the </a:t>
            </a:r>
            <a:r>
              <a:rPr lang="en-GB" altLang="cs-CZ" sz="2000" b="1" dirty="0"/>
              <a:t>zero loudness contour.</a:t>
            </a:r>
            <a:r>
              <a:rPr lang="en-GB" altLang="cs-CZ" sz="2000" dirty="0"/>
              <a:t> For any frequency, it is possible to find an intensity at which the hearing sensation changes in pain - </a:t>
            </a:r>
            <a:r>
              <a:rPr lang="en-GB" altLang="cs-CZ" sz="2000" b="1" dirty="0"/>
              <a:t>pain threshold</a:t>
            </a:r>
            <a:r>
              <a:rPr lang="en-GB" altLang="cs-CZ" sz="2000" dirty="0"/>
              <a:t> line in a graph. The field of intensity levels between hearing threshold and pain threshold in frequency range of 16 - 20 000 Hz is called the </a:t>
            </a:r>
            <a:r>
              <a:rPr lang="en-GB" altLang="cs-CZ" sz="2000" b="1" dirty="0"/>
              <a:t>hearing field</a:t>
            </a:r>
            <a:r>
              <a:rPr lang="en-GB" altLang="cs-CZ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12835248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Zástupný symbol pro číslo snímku 6">
            <a:extLst>
              <a:ext uri="{FF2B5EF4-FFF2-40B4-BE49-F238E27FC236}">
                <a16:creationId xmlns:a16="http://schemas.microsoft.com/office/drawing/2014/main" id="{C06C6458-A7E6-418C-83A6-B4EDF5D699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BB261EA-6B68-4921-B51D-6C02500811FD}" type="slidenum">
              <a:rPr lang="cs-CZ" altLang="cs-CZ" sz="1400"/>
              <a:pPr>
                <a:spcBef>
                  <a:spcPct val="0"/>
                </a:spcBef>
                <a:buFontTx/>
                <a:buNone/>
              </a:pPr>
              <a:t>13</a:t>
            </a:fld>
            <a:endParaRPr lang="cs-CZ" altLang="cs-CZ" sz="1400"/>
          </a:p>
        </p:txBody>
      </p:sp>
      <p:sp>
        <p:nvSpPr>
          <p:cNvPr id="28675" name="Rectangle 5">
            <a:extLst>
              <a:ext uri="{FF2B5EF4-FFF2-40B4-BE49-F238E27FC236}">
                <a16:creationId xmlns:a16="http://schemas.microsoft.com/office/drawing/2014/main" id="{EC964A9C-17AF-4DE1-ADF4-DEE037D9DE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51782" y="392375"/>
            <a:ext cx="10497268" cy="606342"/>
          </a:xfrm>
        </p:spPr>
        <p:txBody>
          <a:bodyPr/>
          <a:lstStyle/>
          <a:p>
            <a:pPr eaLnBrk="1" hangingPunct="1"/>
            <a:r>
              <a:rPr lang="en-GB" altLang="cs-CZ" sz="3600" dirty="0">
                <a:solidFill>
                  <a:srgbClr val="0000DC"/>
                </a:solidFill>
              </a:rPr>
              <a:t>Hearing field</a:t>
            </a:r>
            <a:r>
              <a:rPr lang="cs-CZ" altLang="cs-CZ" sz="3600" dirty="0">
                <a:solidFill>
                  <a:srgbClr val="0000DC"/>
                </a:solidFill>
              </a:rPr>
              <a:t> </a:t>
            </a:r>
            <a:r>
              <a:rPr lang="cs-CZ" altLang="cs-CZ" sz="3600" dirty="0" err="1">
                <a:solidFill>
                  <a:srgbClr val="0000DC"/>
                </a:solidFill>
              </a:rPr>
              <a:t>with</a:t>
            </a:r>
            <a:r>
              <a:rPr lang="cs-CZ" altLang="cs-CZ" sz="3600" dirty="0">
                <a:solidFill>
                  <a:srgbClr val="0000DC"/>
                </a:solidFill>
              </a:rPr>
              <a:t> </a:t>
            </a:r>
            <a:r>
              <a:rPr lang="cs-CZ" altLang="cs-CZ" sz="3600" dirty="0" err="1">
                <a:solidFill>
                  <a:srgbClr val="0000DC"/>
                </a:solidFill>
              </a:rPr>
              <a:t>equal</a:t>
            </a:r>
            <a:r>
              <a:rPr lang="cs-CZ" altLang="cs-CZ" sz="3600" dirty="0">
                <a:solidFill>
                  <a:srgbClr val="0000DC"/>
                </a:solidFill>
              </a:rPr>
              <a:t> </a:t>
            </a:r>
            <a:r>
              <a:rPr lang="cs-CZ" altLang="cs-CZ" sz="3600" dirty="0" err="1">
                <a:solidFill>
                  <a:srgbClr val="0000DC"/>
                </a:solidFill>
              </a:rPr>
              <a:t>loudness</a:t>
            </a:r>
            <a:r>
              <a:rPr lang="cs-CZ" altLang="cs-CZ" sz="3600" dirty="0">
                <a:solidFill>
                  <a:srgbClr val="0000DC"/>
                </a:solidFill>
              </a:rPr>
              <a:t> </a:t>
            </a:r>
            <a:r>
              <a:rPr lang="cs-CZ" altLang="cs-CZ" sz="3600" dirty="0" err="1">
                <a:solidFill>
                  <a:srgbClr val="0000DC"/>
                </a:solidFill>
              </a:rPr>
              <a:t>contours</a:t>
            </a:r>
            <a:endParaRPr lang="en-GB" altLang="cs-CZ" sz="3600" dirty="0">
              <a:solidFill>
                <a:srgbClr val="0000DC"/>
              </a:solidFill>
            </a:endParaRPr>
          </a:p>
        </p:txBody>
      </p:sp>
      <p:pic>
        <p:nvPicPr>
          <p:cNvPr id="28676" name="Picture 4">
            <a:extLst>
              <a:ext uri="{FF2B5EF4-FFF2-40B4-BE49-F238E27FC236}">
                <a16:creationId xmlns:a16="http://schemas.microsoft.com/office/drawing/2014/main" id="{80A11C4F-C3CC-4572-A9D7-656164DB8FE2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3501" y="1325412"/>
            <a:ext cx="6840538" cy="4894263"/>
          </a:xfrm>
          <a:noFill/>
        </p:spPr>
      </p:pic>
      <p:sp>
        <p:nvSpPr>
          <p:cNvPr id="28677" name="Text Box 54">
            <a:extLst>
              <a:ext uri="{FF2B5EF4-FFF2-40B4-BE49-F238E27FC236}">
                <a16:creationId xmlns:a16="http://schemas.microsoft.com/office/drawing/2014/main" id="{C67623ED-F0FE-46A1-A377-999A5CEE3915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1757364" y="3590926"/>
            <a:ext cx="2016125" cy="396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cs-CZ" sz="2000"/>
              <a:t>Intensity level</a:t>
            </a:r>
          </a:p>
        </p:txBody>
      </p:sp>
      <p:sp>
        <p:nvSpPr>
          <p:cNvPr id="28678" name="Text Box 55">
            <a:extLst>
              <a:ext uri="{FF2B5EF4-FFF2-40B4-BE49-F238E27FC236}">
                <a16:creationId xmlns:a16="http://schemas.microsoft.com/office/drawing/2014/main" id="{334E0458-9BC1-4969-B099-B6BD62A424D4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8282783" y="3690145"/>
            <a:ext cx="1208087" cy="396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000"/>
              <a:t>intensity</a:t>
            </a:r>
            <a:endParaRPr lang="en-GB" altLang="cs-CZ" sz="2000"/>
          </a:p>
        </p:txBody>
      </p:sp>
      <p:sp>
        <p:nvSpPr>
          <p:cNvPr id="28679" name="TextovéPole 1">
            <a:extLst>
              <a:ext uri="{FF2B5EF4-FFF2-40B4-BE49-F238E27FC236}">
                <a16:creationId xmlns:a16="http://schemas.microsoft.com/office/drawing/2014/main" id="{271E05E1-9949-4568-8690-48881D25D5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45401" y="6113464"/>
            <a:ext cx="14398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1pPr>
            <a:lvl2pPr marL="742950" indent="-28575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2pPr>
            <a:lvl3pPr marL="11430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3pPr>
            <a:lvl4pPr marL="16002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4pPr>
            <a:lvl5pPr marL="20574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cs-CZ" altLang="cs-CZ" sz="1800">
                <a:solidFill>
                  <a:schemeClr val="tx1"/>
                </a:solidFill>
              </a:rPr>
              <a:t>frequency</a:t>
            </a:r>
          </a:p>
        </p:txBody>
      </p:sp>
    </p:spTree>
    <p:extLst>
      <p:ext uri="{BB962C8B-B14F-4D97-AF65-F5344CB8AC3E}">
        <p14:creationId xmlns:p14="http://schemas.microsoft.com/office/powerpoint/2010/main" val="4070639363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Zástupný symbol pro číslo snímku 8">
            <a:extLst>
              <a:ext uri="{FF2B5EF4-FFF2-40B4-BE49-F238E27FC236}">
                <a16:creationId xmlns:a16="http://schemas.microsoft.com/office/drawing/2014/main" id="{2F434E99-182C-4FF2-9B6F-E63B2545ED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8DC06DA-E975-4CCE-AC37-750AEF6AFA85}" type="slidenum">
              <a:rPr lang="cs-CZ" altLang="cs-CZ" sz="1400"/>
              <a:pPr>
                <a:spcBef>
                  <a:spcPct val="0"/>
                </a:spcBef>
                <a:buFontTx/>
                <a:buNone/>
              </a:pPr>
              <a:t>14</a:t>
            </a:fld>
            <a:endParaRPr lang="cs-CZ" altLang="cs-CZ" sz="1400"/>
          </a:p>
        </p:txBody>
      </p:sp>
      <p:sp>
        <p:nvSpPr>
          <p:cNvPr id="30723" name="Rectangle 23">
            <a:extLst>
              <a:ext uri="{FF2B5EF4-FFF2-40B4-BE49-F238E27FC236}">
                <a16:creationId xmlns:a16="http://schemas.microsoft.com/office/drawing/2014/main" id="{7ED8D86C-82B2-4DA0-A241-2F43C3B7C8F3}"/>
              </a:ext>
            </a:extLst>
          </p:cNvPr>
          <p:cNvSpPr>
            <a:spLocks noGrp="1" noChangeArrowheads="1"/>
          </p:cNvSpPr>
          <p:nvPr>
            <p:ph type="title" sz="quarter"/>
          </p:nvPr>
        </p:nvSpPr>
        <p:spPr>
          <a:xfrm>
            <a:off x="1524000" y="274638"/>
            <a:ext cx="2700338" cy="2362200"/>
          </a:xfrm>
        </p:spPr>
        <p:txBody>
          <a:bodyPr/>
          <a:lstStyle/>
          <a:p>
            <a:pPr eaLnBrk="1" hangingPunct="1"/>
            <a:r>
              <a:rPr lang="en-GB" altLang="cs-CZ" sz="4000" dirty="0">
                <a:solidFill>
                  <a:srgbClr val="0000DC"/>
                </a:solidFill>
              </a:rPr>
              <a:t>Loudness level of some sounds</a:t>
            </a:r>
          </a:p>
        </p:txBody>
      </p:sp>
      <p:graphicFrame>
        <p:nvGraphicFramePr>
          <p:cNvPr id="201782" name="Group 54">
            <a:extLst>
              <a:ext uri="{FF2B5EF4-FFF2-40B4-BE49-F238E27FC236}">
                <a16:creationId xmlns:a16="http://schemas.microsoft.com/office/drawing/2014/main" id="{4D510AC0-C125-4207-877E-27D25AE5169B}"/>
              </a:ext>
            </a:extLst>
          </p:cNvPr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197555899"/>
              </p:ext>
            </p:extLst>
          </p:nvPr>
        </p:nvGraphicFramePr>
        <p:xfrm>
          <a:off x="4325937" y="612250"/>
          <a:ext cx="6662765" cy="5713941"/>
        </p:xfrm>
        <a:graphic>
          <a:graphicData uri="http://schemas.openxmlformats.org/drawingml/2006/table">
            <a:tbl>
              <a:tblPr/>
              <a:tblGrid>
                <a:gridCol w="39392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234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9177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cs-CZ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Sort of sound</a:t>
                      </a:r>
                      <a:endParaRPr kumimoji="0" lang="en-GB" altLang="cs-CZ" sz="24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cs-CZ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Loudness level [Ph]</a:t>
                      </a:r>
                      <a:endParaRPr kumimoji="0" lang="en-GB" altLang="cs-CZ" sz="24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754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cs-CZ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whispering</a:t>
                      </a:r>
                      <a:endParaRPr kumimoji="0" lang="en-GB" altLang="cs-CZ" sz="24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cs-CZ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10 - 20</a:t>
                      </a:r>
                      <a:endParaRPr kumimoji="0" lang="en-GB" altLang="cs-CZ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9177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cs-CZ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Forest silence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cs-CZ" sz="24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cs-CZ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20 - 30</a:t>
                      </a:r>
                      <a:endParaRPr kumimoji="0" lang="en-GB" altLang="cs-CZ" sz="32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9177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cs-CZ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Normal speech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cs-CZ" sz="24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cs-CZ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40 - 60</a:t>
                      </a:r>
                      <a:endParaRPr kumimoji="0" lang="en-GB" altLang="cs-CZ" sz="32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9177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cs-CZ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Traffic noise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cs-CZ" sz="24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cs-CZ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60 - 90</a:t>
                      </a:r>
                      <a:endParaRPr kumimoji="0" lang="en-GB" altLang="cs-CZ" sz="32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9177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cs-CZ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Pneumatic drill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cs-CZ" sz="24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cs-CZ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100 - 110</a:t>
                      </a:r>
                      <a:endParaRPr kumimoji="0" lang="en-GB" altLang="cs-CZ" sz="32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2754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Jet propulsion</a:t>
                      </a:r>
                      <a:endParaRPr kumimoji="0" lang="en-GB" alt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cs-CZ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120 - 130</a:t>
                      </a:r>
                      <a:endParaRPr kumimoji="0" lang="en-GB" altLang="cs-CZ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30739" name="Picture 26" descr="rozhovor">
            <a:hlinkClick r:id="rId3"/>
            <a:extLst>
              <a:ext uri="{FF2B5EF4-FFF2-40B4-BE49-F238E27FC236}">
                <a16:creationId xmlns:a16="http://schemas.microsoft.com/office/drawing/2014/main" id="{5653294F-5938-4FB1-8435-3E8557A0829C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335990" y="3052736"/>
            <a:ext cx="1512888" cy="1017587"/>
          </a:xfrm>
        </p:spPr>
      </p:pic>
      <p:pic>
        <p:nvPicPr>
          <p:cNvPr id="30740" name="Picture 30" descr="dvojice">
            <a:hlinkClick r:id="rId5"/>
            <a:extLst>
              <a:ext uri="{FF2B5EF4-FFF2-40B4-BE49-F238E27FC236}">
                <a16:creationId xmlns:a16="http://schemas.microsoft.com/office/drawing/2014/main" id="{3D2C18C7-D79D-4A0F-AB5B-DE75A7697DC5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302970" y="1492264"/>
            <a:ext cx="1295400" cy="1028700"/>
          </a:xfrm>
        </p:spPr>
      </p:pic>
      <p:pic>
        <p:nvPicPr>
          <p:cNvPr id="30741" name="Picture 34" descr="les">
            <a:hlinkClick r:id="rId7"/>
            <a:extLst>
              <a:ext uri="{FF2B5EF4-FFF2-40B4-BE49-F238E27FC236}">
                <a16:creationId xmlns:a16="http://schemas.microsoft.com/office/drawing/2014/main" id="{2940AB34-3208-4873-B07F-805CC3F293A5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63976" y="2133601"/>
            <a:ext cx="1368425" cy="1368425"/>
          </a:xfrm>
        </p:spPr>
      </p:pic>
      <p:pic>
        <p:nvPicPr>
          <p:cNvPr id="30742" name="Picture 38" descr="auta">
            <a:hlinkClick r:id="rId9"/>
            <a:extLst>
              <a:ext uri="{FF2B5EF4-FFF2-40B4-BE49-F238E27FC236}">
                <a16:creationId xmlns:a16="http://schemas.microsoft.com/office/drawing/2014/main" id="{B28D2CC4-46A9-4D8E-90C9-C98849C095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1314" y="4005263"/>
            <a:ext cx="1095375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3" name="Picture 42" descr="jet">
            <a:hlinkClick r:id="rId11"/>
            <a:extLst>
              <a:ext uri="{FF2B5EF4-FFF2-40B4-BE49-F238E27FC236}">
                <a16:creationId xmlns:a16="http://schemas.microsoft.com/office/drawing/2014/main" id="{717939EF-EA95-4F95-B272-6C81AF8F94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3614" y="5734051"/>
            <a:ext cx="1584325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4" name="Picture 40" descr="horník">
            <a:extLst>
              <a:ext uri="{FF2B5EF4-FFF2-40B4-BE49-F238E27FC236}">
                <a16:creationId xmlns:a16="http://schemas.microsoft.com/office/drawing/2014/main" id="{CD5D7B91-3C7E-4F09-ACB1-9859231CF3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6575" y="4622373"/>
            <a:ext cx="1428750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0974118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Zástupný symbol pro číslo snímku 6">
            <a:extLst>
              <a:ext uri="{FF2B5EF4-FFF2-40B4-BE49-F238E27FC236}">
                <a16:creationId xmlns:a16="http://schemas.microsoft.com/office/drawing/2014/main" id="{BE3969F3-CAD6-4FF5-8F84-51BCD18DA3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D6AB03D-32D3-4D0B-B5B1-1436E850DE5B}" type="slidenum">
              <a:rPr lang="cs-CZ" altLang="cs-CZ" sz="1400"/>
              <a:pPr>
                <a:spcBef>
                  <a:spcPct val="0"/>
                </a:spcBef>
                <a:buFontTx/>
                <a:buNone/>
              </a:pPr>
              <a:t>15</a:t>
            </a:fld>
            <a:endParaRPr lang="cs-CZ" altLang="cs-CZ" sz="1400"/>
          </a:p>
        </p:txBody>
      </p:sp>
      <p:sp>
        <p:nvSpPr>
          <p:cNvPr id="32771" name="Rectangle 2">
            <a:extLst>
              <a:ext uri="{FF2B5EF4-FFF2-40B4-BE49-F238E27FC236}">
                <a16:creationId xmlns:a16="http://schemas.microsoft.com/office/drawing/2014/main" id="{2B42DC18-0246-46DB-923F-3F5E3238DD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91763" y="242833"/>
            <a:ext cx="5196288" cy="600005"/>
          </a:xfrm>
        </p:spPr>
        <p:txBody>
          <a:bodyPr/>
          <a:lstStyle/>
          <a:p>
            <a:pPr eaLnBrk="1" hangingPunct="1"/>
            <a:r>
              <a:rPr lang="en-GB" altLang="cs-CZ" sz="4000" dirty="0">
                <a:solidFill>
                  <a:srgbClr val="0000DC"/>
                </a:solidFill>
              </a:rPr>
              <a:t>Sound spectrum</a:t>
            </a:r>
          </a:p>
        </p:txBody>
      </p:sp>
      <p:sp>
        <p:nvSpPr>
          <p:cNvPr id="32772" name="Rectangle 3">
            <a:extLst>
              <a:ext uri="{FF2B5EF4-FFF2-40B4-BE49-F238E27FC236}">
                <a16:creationId xmlns:a16="http://schemas.microsoft.com/office/drawing/2014/main" id="{131F09CF-D9F3-440B-B8E3-00D130EEE050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850790" y="1600200"/>
            <a:ext cx="4884848" cy="4997450"/>
          </a:xfrm>
          <a:solidFill>
            <a:schemeClr val="bg1"/>
          </a:solidFill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en-GB" altLang="cs-CZ" sz="2400" dirty="0"/>
              <a:t>Phoniatrics excursion: </a:t>
            </a:r>
          </a:p>
          <a:p>
            <a:pPr eaLnBrk="1" hangingPunct="1">
              <a:lnSpc>
                <a:spcPct val="100000"/>
              </a:lnSpc>
            </a:pPr>
            <a:r>
              <a:rPr lang="en-GB" altLang="cs-CZ" sz="2400" dirty="0"/>
              <a:t>After analysis of compound sounds, we obtain frequency distribution of amplitudes and phases of their components - the</a:t>
            </a:r>
            <a:r>
              <a:rPr lang="en-GB" altLang="cs-CZ" sz="2400" b="1" dirty="0"/>
              <a:t> acoustic spectrum.</a:t>
            </a:r>
          </a:p>
          <a:p>
            <a:pPr eaLnBrk="1" hangingPunct="1">
              <a:lnSpc>
                <a:spcPct val="100000"/>
              </a:lnSpc>
            </a:pPr>
            <a:r>
              <a:rPr lang="en-GB" altLang="cs-CZ" sz="2400" b="1" dirty="0"/>
              <a:t>In vowels: </a:t>
            </a:r>
            <a:r>
              <a:rPr lang="cs-CZ" altLang="cs-CZ" sz="2400" b="1" dirty="0"/>
              <a:t>band</a:t>
            </a:r>
            <a:r>
              <a:rPr lang="en-GB" altLang="cs-CZ" sz="2400" b="1" dirty="0"/>
              <a:t> spectrum. </a:t>
            </a:r>
            <a:r>
              <a:rPr lang="en-GB" altLang="cs-CZ" sz="2400" dirty="0"/>
              <a:t>Harmonic frequencies of a </a:t>
            </a:r>
            <a:r>
              <a:rPr lang="cs-CZ" altLang="cs-CZ" sz="2400" dirty="0"/>
              <a:t>basic</a:t>
            </a:r>
            <a:r>
              <a:rPr lang="en-GB" altLang="cs-CZ" sz="2400" dirty="0"/>
              <a:t> tone form groups - formants - for given vowel are characteristic. </a:t>
            </a:r>
            <a:endParaRPr lang="cs-CZ" altLang="cs-CZ" sz="2400" dirty="0"/>
          </a:p>
          <a:p>
            <a:pPr eaLnBrk="1" hangingPunct="1">
              <a:lnSpc>
                <a:spcPct val="100000"/>
              </a:lnSpc>
            </a:pPr>
            <a:r>
              <a:rPr lang="en-GB" altLang="cs-CZ" sz="2400" b="1" dirty="0"/>
              <a:t>The consonants are non-periodic, </a:t>
            </a:r>
            <a:r>
              <a:rPr lang="en-GB" altLang="cs-CZ" sz="2400" dirty="0"/>
              <a:t>but they have continuous (noise) acoustic spectrum.</a:t>
            </a:r>
            <a:endParaRPr lang="cs-CZ" altLang="cs-CZ" sz="2400" dirty="0"/>
          </a:p>
        </p:txBody>
      </p:sp>
      <p:pic>
        <p:nvPicPr>
          <p:cNvPr id="32773" name="Picture 5" descr="vojabb2">
            <a:extLst>
              <a:ext uri="{FF2B5EF4-FFF2-40B4-BE49-F238E27FC236}">
                <a16:creationId xmlns:a16="http://schemas.microsoft.com/office/drawing/2014/main" id="{A69B3EF6-C061-49E0-98FE-3994D67727C9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15161" y="349154"/>
            <a:ext cx="4611688" cy="5903912"/>
          </a:xfrm>
          <a:noFill/>
        </p:spPr>
      </p:pic>
      <p:sp>
        <p:nvSpPr>
          <p:cNvPr id="32774" name="Text Box 7">
            <a:extLst>
              <a:ext uri="{FF2B5EF4-FFF2-40B4-BE49-F238E27FC236}">
                <a16:creationId xmlns:a16="http://schemas.microsoft.com/office/drawing/2014/main" id="{086D1DCD-E9DC-48C1-B707-6BB7C5ECA8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43925" y="549276"/>
            <a:ext cx="5032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000"/>
              <a:t>A</a:t>
            </a:r>
          </a:p>
        </p:txBody>
      </p:sp>
      <p:sp>
        <p:nvSpPr>
          <p:cNvPr id="32775" name="Text Box 8">
            <a:extLst>
              <a:ext uri="{FF2B5EF4-FFF2-40B4-BE49-F238E27FC236}">
                <a16:creationId xmlns:a16="http://schemas.microsoft.com/office/drawing/2014/main" id="{60DA2110-8E6B-4D10-8581-58E11DCDF2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72489" y="1989139"/>
            <a:ext cx="5048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000"/>
              <a:t>E</a:t>
            </a:r>
          </a:p>
        </p:txBody>
      </p:sp>
      <p:sp>
        <p:nvSpPr>
          <p:cNvPr id="32776" name="Text Box 9">
            <a:extLst>
              <a:ext uri="{FF2B5EF4-FFF2-40B4-BE49-F238E27FC236}">
                <a16:creationId xmlns:a16="http://schemas.microsoft.com/office/drawing/2014/main" id="{BAD13BEA-D17B-47B7-80C2-49765A3320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16951" y="2852739"/>
            <a:ext cx="5048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000"/>
              <a:t>I</a:t>
            </a:r>
          </a:p>
        </p:txBody>
      </p:sp>
      <p:sp>
        <p:nvSpPr>
          <p:cNvPr id="32777" name="Text Box 10">
            <a:extLst>
              <a:ext uri="{FF2B5EF4-FFF2-40B4-BE49-F238E27FC236}">
                <a16:creationId xmlns:a16="http://schemas.microsoft.com/office/drawing/2014/main" id="{4641EE6E-E25E-4BDC-A4A2-4421E0F781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43926" y="4076701"/>
            <a:ext cx="5762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tx1"/>
              </a:buClr>
              <a:buFontTx/>
              <a:buNone/>
            </a:pPr>
            <a:r>
              <a:rPr lang="cs-CZ" altLang="cs-CZ" sz="2000"/>
              <a:t>O</a:t>
            </a:r>
          </a:p>
        </p:txBody>
      </p:sp>
      <p:sp>
        <p:nvSpPr>
          <p:cNvPr id="32778" name="Text Box 11">
            <a:extLst>
              <a:ext uri="{FF2B5EF4-FFF2-40B4-BE49-F238E27FC236}">
                <a16:creationId xmlns:a16="http://schemas.microsoft.com/office/drawing/2014/main" id="{E79B2550-1FA8-45F4-9637-599644231B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43926" y="5229226"/>
            <a:ext cx="5762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tx1"/>
              </a:buClr>
              <a:buFontTx/>
              <a:buNone/>
            </a:pPr>
            <a:r>
              <a:rPr lang="cs-CZ" altLang="cs-CZ" sz="2000"/>
              <a:t>U</a:t>
            </a:r>
          </a:p>
        </p:txBody>
      </p:sp>
      <p:sp>
        <p:nvSpPr>
          <p:cNvPr id="32779" name="Text Box 12">
            <a:extLst>
              <a:ext uri="{FF2B5EF4-FFF2-40B4-BE49-F238E27FC236}">
                <a16:creationId xmlns:a16="http://schemas.microsoft.com/office/drawing/2014/main" id="{76BFA157-D1CD-4CFC-B66B-99F95BB6F2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51539" y="6453188"/>
            <a:ext cx="45370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1600" dirty="0"/>
              <a:t>http://web.inter.nl.net/hcc/davies/vojabb2.gif</a:t>
            </a:r>
          </a:p>
        </p:txBody>
      </p:sp>
    </p:spTree>
    <p:extLst>
      <p:ext uri="{BB962C8B-B14F-4D97-AF65-F5344CB8AC3E}">
        <p14:creationId xmlns:p14="http://schemas.microsoft.com/office/powerpoint/2010/main" val="2467183382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Zástupný symbol pro číslo snímku 5">
            <a:extLst>
              <a:ext uri="{FF2B5EF4-FFF2-40B4-BE49-F238E27FC236}">
                <a16:creationId xmlns:a16="http://schemas.microsoft.com/office/drawing/2014/main" id="{33DEB2B5-919B-495A-B649-0FAD3296B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A182B41-FB18-4075-BC56-12CE4134CBD6}" type="slidenum">
              <a:rPr lang="cs-CZ" altLang="cs-CZ" sz="1400"/>
              <a:pPr>
                <a:spcBef>
                  <a:spcPct val="0"/>
                </a:spcBef>
                <a:buFontTx/>
                <a:buNone/>
              </a:pPr>
              <a:t>16</a:t>
            </a:fld>
            <a:endParaRPr lang="cs-CZ" altLang="cs-CZ" sz="1400"/>
          </a:p>
        </p:txBody>
      </p:sp>
      <p:sp>
        <p:nvSpPr>
          <p:cNvPr id="34819" name="Rectangle 2">
            <a:extLst>
              <a:ext uri="{FF2B5EF4-FFF2-40B4-BE49-F238E27FC236}">
                <a16:creationId xmlns:a16="http://schemas.microsoft.com/office/drawing/2014/main" id="{CC830EC7-5DCF-4C1C-BB62-29B3436847F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53023" y="155458"/>
            <a:ext cx="7771993" cy="451576"/>
          </a:xfrm>
        </p:spPr>
        <p:txBody>
          <a:bodyPr/>
          <a:lstStyle/>
          <a:p>
            <a:pPr eaLnBrk="1" hangingPunct="1"/>
            <a:r>
              <a:rPr lang="en-GB" altLang="cs-CZ" sz="4000" dirty="0">
                <a:solidFill>
                  <a:srgbClr val="0000DC"/>
                </a:solidFill>
              </a:rPr>
              <a:t>Biophysical function of </a:t>
            </a:r>
            <a:r>
              <a:rPr lang="cs-CZ" altLang="cs-CZ" sz="4000" dirty="0" err="1">
                <a:solidFill>
                  <a:srgbClr val="0000DC"/>
                </a:solidFill>
              </a:rPr>
              <a:t>the</a:t>
            </a:r>
            <a:r>
              <a:rPr lang="cs-CZ" altLang="cs-CZ" sz="4000" dirty="0">
                <a:solidFill>
                  <a:srgbClr val="0000DC"/>
                </a:solidFill>
              </a:rPr>
              <a:t> </a:t>
            </a:r>
            <a:r>
              <a:rPr lang="en-GB" altLang="cs-CZ" sz="4000" dirty="0">
                <a:solidFill>
                  <a:srgbClr val="0000DC"/>
                </a:solidFill>
              </a:rPr>
              <a:t>ear</a:t>
            </a:r>
            <a:br>
              <a:rPr lang="en-GB" altLang="cs-CZ" sz="4000" dirty="0">
                <a:solidFill>
                  <a:schemeClr val="tx1"/>
                </a:solidFill>
              </a:rPr>
            </a:br>
            <a:r>
              <a:rPr lang="en-GB" altLang="cs-CZ" sz="2400" dirty="0">
                <a:solidFill>
                  <a:schemeClr val="tx1"/>
                </a:solidFill>
              </a:rPr>
              <a:t>The ear consists of outer, m</a:t>
            </a:r>
            <a:r>
              <a:rPr lang="cs-CZ" altLang="cs-CZ" sz="2400" dirty="0">
                <a:solidFill>
                  <a:schemeClr val="tx1"/>
                </a:solidFill>
              </a:rPr>
              <a:t>i</a:t>
            </a:r>
            <a:r>
              <a:rPr lang="en-GB" altLang="cs-CZ" sz="2400" dirty="0" err="1">
                <a:solidFill>
                  <a:schemeClr val="tx1"/>
                </a:solidFill>
              </a:rPr>
              <a:t>ddle</a:t>
            </a:r>
            <a:r>
              <a:rPr lang="en-GB" altLang="cs-CZ" sz="2400" dirty="0">
                <a:solidFill>
                  <a:schemeClr val="tx1"/>
                </a:solidFill>
              </a:rPr>
              <a:t> and inner ear.</a:t>
            </a:r>
            <a:endParaRPr lang="cs-CZ" altLang="cs-CZ" sz="2400" dirty="0">
              <a:solidFill>
                <a:schemeClr val="tx1"/>
              </a:solidFill>
            </a:endParaRPr>
          </a:p>
        </p:txBody>
      </p:sp>
      <p:sp>
        <p:nvSpPr>
          <p:cNvPr id="34820" name="Rectangle 3">
            <a:extLst>
              <a:ext uri="{FF2B5EF4-FFF2-40B4-BE49-F238E27FC236}">
                <a16:creationId xmlns:a16="http://schemas.microsoft.com/office/drawing/2014/main" id="{22BAD289-5BD1-43D7-B05F-D1A7315D20B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80445" y="1298050"/>
            <a:ext cx="10630893" cy="5257800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en-GB" altLang="cs-CZ" sz="2000" dirty="0"/>
              <a:t>Transmission of </a:t>
            </a:r>
            <a:r>
              <a:rPr lang="cs-CZ" altLang="cs-CZ" sz="2000" dirty="0" err="1"/>
              <a:t>sounds</a:t>
            </a:r>
            <a:r>
              <a:rPr lang="cs-CZ" altLang="cs-CZ" sz="2000" dirty="0"/>
              <a:t> </a:t>
            </a:r>
            <a:r>
              <a:rPr lang="en-GB" altLang="cs-CZ" sz="2000" dirty="0"/>
              <a:t>into inner ear is </a:t>
            </a:r>
            <a:r>
              <a:rPr lang="cs-CZ" altLang="cs-CZ" sz="2000" dirty="0"/>
              <a:t>done</a:t>
            </a:r>
            <a:r>
              <a:rPr lang="en-GB" altLang="cs-CZ" sz="2000" dirty="0"/>
              <a:t> by outer and middle ear.</a:t>
            </a:r>
          </a:p>
          <a:p>
            <a:pPr eaLnBrk="1" hangingPunct="1">
              <a:lnSpc>
                <a:spcPct val="100000"/>
              </a:lnSpc>
            </a:pPr>
            <a:r>
              <a:rPr lang="en-GB" altLang="cs-CZ" sz="2000" dirty="0"/>
              <a:t>Outer ear: auricle </a:t>
            </a:r>
            <a:r>
              <a:rPr lang="cs-CZ" altLang="cs-CZ" sz="2000" dirty="0"/>
              <a:t>(</a:t>
            </a:r>
            <a:r>
              <a:rPr lang="cs-CZ" altLang="cs-CZ" sz="2000" dirty="0" err="1"/>
              <a:t>ear</a:t>
            </a:r>
            <a:r>
              <a:rPr lang="cs-CZ" altLang="cs-CZ" sz="2000" dirty="0"/>
              <a:t> </a:t>
            </a:r>
            <a:r>
              <a:rPr lang="cs-CZ" altLang="cs-CZ" sz="2000" dirty="0" err="1"/>
              <a:t>pinna</a:t>
            </a:r>
            <a:r>
              <a:rPr lang="cs-CZ" altLang="cs-CZ" sz="2000" dirty="0"/>
              <a:t>) </a:t>
            </a:r>
            <a:r>
              <a:rPr lang="en-GB" altLang="cs-CZ" sz="2000" dirty="0"/>
              <a:t>and external auditory canal. Optimally audible sounds come frontally under </a:t>
            </a:r>
            <a:r>
              <a:rPr lang="cs-CZ" altLang="cs-CZ" sz="2000" dirty="0" err="1"/>
              <a:t>the</a:t>
            </a:r>
            <a:r>
              <a:rPr lang="cs-CZ" altLang="cs-CZ" sz="2000" dirty="0"/>
              <a:t> </a:t>
            </a:r>
            <a:r>
              <a:rPr lang="en-GB" altLang="cs-CZ" sz="2000" dirty="0"/>
              <a:t>angle of about 15</a:t>
            </a:r>
            <a:r>
              <a:rPr lang="en-GB" altLang="cs-CZ" sz="2000" dirty="0">
                <a:sym typeface="Symbol" panose="05050102010706020507" pitchFamily="18" charset="2"/>
              </a:rPr>
              <a:t></a:t>
            </a:r>
            <a:r>
              <a:rPr lang="en-GB" altLang="cs-CZ" sz="2000" dirty="0"/>
              <a:t> measured away the ear axis</a:t>
            </a:r>
            <a:r>
              <a:rPr lang="en-GB" altLang="cs-CZ" sz="2000" i="1" dirty="0"/>
              <a:t>.</a:t>
            </a:r>
            <a:r>
              <a:rPr lang="en-GB" altLang="cs-CZ" sz="2000" dirty="0"/>
              <a:t> </a:t>
            </a:r>
            <a:endParaRPr lang="en-GB" altLang="cs-CZ" sz="2000" b="1" dirty="0"/>
          </a:p>
          <a:p>
            <a:pPr eaLnBrk="1" hangingPunct="1">
              <a:lnSpc>
                <a:spcPct val="100000"/>
              </a:lnSpc>
            </a:pPr>
            <a:r>
              <a:rPr lang="en-GB" altLang="cs-CZ" sz="2000" b="1" dirty="0"/>
              <a:t>Auditory canal is a resonator. </a:t>
            </a:r>
            <a:r>
              <a:rPr lang="en-GB" altLang="cs-CZ" sz="2000" dirty="0"/>
              <a:t>It amplifies the frequencies </a:t>
            </a:r>
            <a:br>
              <a:rPr lang="en-GB" altLang="cs-CZ" sz="2000" dirty="0"/>
            </a:br>
            <a:r>
              <a:rPr lang="en-GB" altLang="cs-CZ" sz="2000" dirty="0"/>
              <a:t>2-6 kHz with maximum in range of 3-4 kHz, (+12 dB). The canal closure impairs the hearing by 40 - 60 </a:t>
            </a:r>
            <a:r>
              <a:rPr lang="en-GB" altLang="cs-CZ" sz="2000" dirty="0" err="1"/>
              <a:t>dB.</a:t>
            </a:r>
            <a:endParaRPr lang="en-GB" altLang="cs-CZ" sz="2000" dirty="0"/>
          </a:p>
          <a:p>
            <a:pPr eaLnBrk="1" hangingPunct="1">
              <a:lnSpc>
                <a:spcPct val="100000"/>
              </a:lnSpc>
            </a:pPr>
            <a:r>
              <a:rPr lang="en-GB" altLang="cs-CZ" sz="2000" dirty="0"/>
              <a:t>Middle ear consists of the ear-drum (</a:t>
            </a:r>
            <a:r>
              <a:rPr lang="en-US" altLang="cs-CZ" sz="2000" dirty="0">
                <a:cs typeface="Arial" panose="020B0604020202020204" pitchFamily="34" charset="0"/>
              </a:rPr>
              <a:t>~</a:t>
            </a:r>
            <a:r>
              <a:rPr lang="en-GB" altLang="cs-CZ" sz="2000" dirty="0"/>
              <a:t> 60 mm</a:t>
            </a:r>
            <a:r>
              <a:rPr lang="en-GB" altLang="cs-CZ" sz="2000" baseline="30000" dirty="0"/>
              <a:t>2</a:t>
            </a:r>
            <a:r>
              <a:rPr lang="en-GB" altLang="cs-CZ" sz="2000" dirty="0"/>
              <a:t>) and the ossicles –</a:t>
            </a:r>
            <a:r>
              <a:rPr lang="en-GB" altLang="cs-CZ" sz="2000" i="1" dirty="0"/>
              <a:t> </a:t>
            </a:r>
            <a:r>
              <a:rPr lang="en-GB" altLang="cs-CZ" sz="2000" i="1" dirty="0" err="1"/>
              <a:t>maleus</a:t>
            </a:r>
            <a:r>
              <a:rPr lang="cs-CZ" altLang="cs-CZ" sz="2000" i="1" dirty="0"/>
              <a:t> (</a:t>
            </a:r>
            <a:r>
              <a:rPr lang="cs-CZ" altLang="cs-CZ" sz="2000" i="1" dirty="0" err="1"/>
              <a:t>hammer</a:t>
            </a:r>
            <a:r>
              <a:rPr lang="cs-CZ" altLang="cs-CZ" sz="2000" i="1" dirty="0"/>
              <a:t>)</a:t>
            </a:r>
            <a:r>
              <a:rPr lang="en-GB" altLang="cs-CZ" sz="2000" dirty="0"/>
              <a:t>,</a:t>
            </a:r>
            <a:r>
              <a:rPr lang="en-GB" altLang="cs-CZ" sz="2000" i="1" dirty="0"/>
              <a:t> incus</a:t>
            </a:r>
            <a:r>
              <a:rPr lang="cs-CZ" altLang="cs-CZ" sz="2000" i="1" dirty="0"/>
              <a:t> (</a:t>
            </a:r>
            <a:r>
              <a:rPr lang="cs-CZ" altLang="cs-CZ" sz="2000" i="1" dirty="0" err="1"/>
              <a:t>anvil</a:t>
            </a:r>
            <a:r>
              <a:rPr lang="cs-CZ" altLang="cs-CZ" sz="2000" i="1" dirty="0"/>
              <a:t>)</a:t>
            </a:r>
            <a:r>
              <a:rPr lang="en-GB" altLang="cs-CZ" sz="2000" dirty="0"/>
              <a:t> and </a:t>
            </a:r>
            <a:r>
              <a:rPr lang="en-GB" altLang="cs-CZ" sz="2000" i="1" dirty="0"/>
              <a:t>stapes</a:t>
            </a:r>
            <a:r>
              <a:rPr lang="cs-CZ" altLang="cs-CZ" sz="2000" i="1" dirty="0"/>
              <a:t> (</a:t>
            </a:r>
            <a:r>
              <a:rPr lang="cs-CZ" altLang="cs-CZ" sz="2000" i="1" dirty="0" err="1"/>
              <a:t>stirrup</a:t>
            </a:r>
            <a:r>
              <a:rPr lang="cs-CZ" altLang="cs-CZ" sz="2000" i="1" dirty="0"/>
              <a:t>)</a:t>
            </a:r>
            <a:r>
              <a:rPr lang="en-GB" altLang="cs-CZ" sz="2000" dirty="0"/>
              <a:t>.</a:t>
            </a:r>
            <a:r>
              <a:rPr lang="en-GB" altLang="cs-CZ" sz="2000" i="1" dirty="0"/>
              <a:t> Manubrium </a:t>
            </a:r>
            <a:r>
              <a:rPr lang="en-GB" altLang="cs-CZ" sz="2000" i="1" dirty="0" err="1"/>
              <a:t>malei</a:t>
            </a:r>
            <a:r>
              <a:rPr lang="en-GB" altLang="cs-CZ" sz="2000" dirty="0"/>
              <a:t> is connected with drum,</a:t>
            </a:r>
            <a:r>
              <a:rPr lang="en-GB" altLang="cs-CZ" sz="2000" i="1" dirty="0"/>
              <a:t> stapes</a:t>
            </a:r>
            <a:r>
              <a:rPr lang="en-GB" altLang="cs-CZ" sz="2000" dirty="0"/>
              <a:t> with</a:t>
            </a:r>
            <a:r>
              <a:rPr lang="en-GB" altLang="cs-CZ" sz="2000" i="1" dirty="0"/>
              <a:t> foramen </a:t>
            </a:r>
            <a:r>
              <a:rPr lang="en-GB" altLang="cs-CZ" sz="2000" i="1" dirty="0" err="1"/>
              <a:t>ovale</a:t>
            </a:r>
            <a:r>
              <a:rPr lang="en-GB" altLang="cs-CZ" sz="2000" dirty="0"/>
              <a:t> (3 mm</a:t>
            </a:r>
            <a:r>
              <a:rPr lang="en-GB" altLang="cs-CZ" sz="2000" baseline="30000" dirty="0"/>
              <a:t>2</a:t>
            </a:r>
            <a:r>
              <a:rPr lang="en-GB" altLang="cs-CZ" sz="2000" dirty="0"/>
              <a:t>).</a:t>
            </a:r>
            <a:r>
              <a:rPr lang="en-GB" altLang="cs-CZ" sz="2000" b="1" dirty="0"/>
              <a:t> Eustachian tube </a:t>
            </a:r>
            <a:r>
              <a:rPr lang="en-GB" altLang="cs-CZ" sz="2000" dirty="0"/>
              <a:t>equalises the pressures on both sides of </a:t>
            </a:r>
            <a:r>
              <a:rPr lang="cs-CZ" altLang="cs-CZ" sz="2000" dirty="0" err="1"/>
              <a:t>the</a:t>
            </a:r>
            <a:r>
              <a:rPr lang="cs-CZ" altLang="cs-CZ" sz="2000" dirty="0"/>
              <a:t> </a:t>
            </a:r>
            <a:r>
              <a:rPr lang="en-GB" altLang="cs-CZ" sz="2000" dirty="0"/>
              <a:t>drum. </a:t>
            </a:r>
            <a:endParaRPr lang="cs-CZ" altLang="cs-CZ" sz="2000" dirty="0"/>
          </a:p>
          <a:p>
            <a:pPr eaLnBrk="1" hangingPunct="1">
              <a:lnSpc>
                <a:spcPct val="100000"/>
              </a:lnSpc>
            </a:pPr>
            <a:r>
              <a:rPr lang="en-GB" altLang="cs-CZ" sz="2000" dirty="0"/>
              <a:t>A </a:t>
            </a:r>
            <a:r>
              <a:rPr lang="en-GB" altLang="cs-CZ" sz="2000" b="1" dirty="0"/>
              <a:t>large difference of acoustic impedance of the air</a:t>
            </a:r>
            <a:r>
              <a:rPr lang="en-GB" altLang="cs-CZ" sz="2000" dirty="0"/>
              <a:t> (3</a:t>
            </a:r>
            <a:r>
              <a:rPr lang="cs-CZ" altLang="cs-CZ" sz="2000" dirty="0"/>
              <a:t>.</a:t>
            </a:r>
            <a:r>
              <a:rPr lang="en-GB" altLang="cs-CZ" sz="2000" dirty="0"/>
              <a:t>9 kPa</a:t>
            </a:r>
            <a:r>
              <a:rPr lang="en-GB" alt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·</a:t>
            </a:r>
            <a:r>
              <a:rPr lang="en-GB" altLang="cs-CZ" sz="2000" dirty="0"/>
              <a:t>s</a:t>
            </a:r>
            <a:r>
              <a:rPr lang="en-GB" alt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·</a:t>
            </a:r>
            <a:r>
              <a:rPr lang="en-GB" altLang="cs-CZ" sz="2000" dirty="0"/>
              <a:t>m</a:t>
            </a:r>
            <a:r>
              <a:rPr lang="en-GB" altLang="cs-CZ" sz="2000" baseline="30000" dirty="0"/>
              <a:t>-1</a:t>
            </a:r>
            <a:r>
              <a:rPr lang="en-GB" altLang="cs-CZ" sz="2000" dirty="0"/>
              <a:t>) </a:t>
            </a:r>
            <a:r>
              <a:rPr lang="en-GB" altLang="cs-CZ" sz="2000" b="1" dirty="0"/>
              <a:t>and the liquid in inner ear</a:t>
            </a:r>
            <a:r>
              <a:rPr lang="en-GB" altLang="cs-CZ" sz="2000" dirty="0"/>
              <a:t> (15 700 kPa</a:t>
            </a:r>
            <a:r>
              <a:rPr lang="en-GB" alt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·</a:t>
            </a:r>
            <a:r>
              <a:rPr lang="en-GB" altLang="cs-CZ" sz="2000" dirty="0"/>
              <a:t>s</a:t>
            </a:r>
            <a:r>
              <a:rPr lang="en-GB" alt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·</a:t>
            </a:r>
            <a:r>
              <a:rPr lang="en-GB" altLang="cs-CZ" sz="2000" dirty="0"/>
              <a:t>m</a:t>
            </a:r>
            <a:r>
              <a:rPr lang="en-GB" altLang="cs-CZ" sz="2000" baseline="30000" dirty="0"/>
              <a:t>-1</a:t>
            </a:r>
            <a:r>
              <a:rPr lang="en-GB" altLang="cs-CZ" sz="2000" dirty="0"/>
              <a:t>) </a:t>
            </a:r>
            <a:r>
              <a:rPr lang="en-GB" altLang="cs-CZ" sz="2000" b="1" dirty="0"/>
              <a:t>would lead to large intensity loss</a:t>
            </a:r>
            <a:r>
              <a:rPr lang="en-GB" altLang="cs-CZ" sz="2000" dirty="0"/>
              <a:t> (about 30 dB). It is compensated by the ratio of mentioned areas and by the change of amplitude and pressure of acoustic waves (sound waves of the same intensity ha</a:t>
            </a:r>
            <a:r>
              <a:rPr lang="cs-CZ" altLang="cs-CZ" sz="2000" dirty="0"/>
              <a:t>ve</a:t>
            </a:r>
            <a:r>
              <a:rPr lang="en-GB" altLang="cs-CZ" sz="2000" dirty="0"/>
              <a:t> large amplitude</a:t>
            </a:r>
            <a:r>
              <a:rPr lang="cs-CZ" altLang="cs-CZ" sz="2000" dirty="0"/>
              <a:t>s</a:t>
            </a:r>
            <a:r>
              <a:rPr lang="en-GB" altLang="cs-CZ" sz="2000" dirty="0"/>
              <a:t> and low pressure in the air, small amplitude</a:t>
            </a:r>
            <a:r>
              <a:rPr lang="cs-CZ" altLang="cs-CZ" sz="2000" dirty="0"/>
              <a:t>s</a:t>
            </a:r>
            <a:r>
              <a:rPr lang="en-GB" altLang="cs-CZ" sz="2000" dirty="0"/>
              <a:t> and high pressure in a liquid).</a:t>
            </a:r>
            <a:r>
              <a:rPr lang="cs-CZ" altLang="cs-CZ" sz="2000" dirty="0"/>
              <a:t> </a:t>
            </a:r>
            <a:r>
              <a:rPr lang="en-GB" altLang="cs-CZ" sz="2000" dirty="0"/>
              <a:t>Transmission of acoustic oscillations from the drum to the smaller area of</a:t>
            </a:r>
            <a:r>
              <a:rPr lang="en-GB" altLang="cs-CZ" sz="2000" i="1" dirty="0"/>
              <a:t> </a:t>
            </a:r>
            <a:r>
              <a:rPr lang="en-GB" altLang="cs-CZ" sz="2000" dirty="0"/>
              <a:t>oval foramen </a:t>
            </a:r>
            <a:r>
              <a:rPr lang="en-GB" altLang="cs-CZ" sz="2000" b="1" dirty="0"/>
              <a:t>increases pressure 20x</a:t>
            </a:r>
            <a:r>
              <a:rPr lang="en-GB" altLang="cs-CZ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49432429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Zástupný symbol pro číslo snímku 6">
            <a:extLst>
              <a:ext uri="{FF2B5EF4-FFF2-40B4-BE49-F238E27FC236}">
                <a16:creationId xmlns:a16="http://schemas.microsoft.com/office/drawing/2014/main" id="{7984063C-0C13-4D6C-9388-BF1E2E5D1C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E4C254F-94F9-4817-B1FA-DFDF0406B431}" type="slidenum">
              <a:rPr lang="cs-CZ" altLang="cs-CZ" sz="1400"/>
              <a:pPr>
                <a:spcBef>
                  <a:spcPct val="0"/>
                </a:spcBef>
                <a:buFontTx/>
                <a:buNone/>
              </a:pPr>
              <a:t>17</a:t>
            </a:fld>
            <a:endParaRPr lang="cs-CZ" altLang="cs-CZ" sz="1400"/>
          </a:p>
        </p:txBody>
      </p:sp>
      <p:sp>
        <p:nvSpPr>
          <p:cNvPr id="36867" name="Rectangle 5">
            <a:extLst>
              <a:ext uri="{FF2B5EF4-FFF2-40B4-BE49-F238E27FC236}">
                <a16:creationId xmlns:a16="http://schemas.microsoft.com/office/drawing/2014/main" id="{F6DAA7E9-7C89-4E4F-AB52-95C11CCE49F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99822" y="346202"/>
            <a:ext cx="6439231" cy="647712"/>
          </a:xfrm>
        </p:spPr>
        <p:txBody>
          <a:bodyPr/>
          <a:lstStyle/>
          <a:p>
            <a:pPr eaLnBrk="1" hangingPunct="1"/>
            <a:r>
              <a:rPr lang="en-GB" altLang="cs-CZ" sz="4000" dirty="0">
                <a:solidFill>
                  <a:srgbClr val="0000DC"/>
                </a:solidFill>
              </a:rPr>
              <a:t>Lever system of ossicles</a:t>
            </a:r>
            <a:r>
              <a:rPr lang="en-GB" altLang="cs-CZ" sz="5400" b="1" dirty="0">
                <a:solidFill>
                  <a:srgbClr val="0000DC"/>
                </a:solidFill>
              </a:rPr>
              <a:t> </a:t>
            </a:r>
            <a:endParaRPr lang="cs-CZ" altLang="cs-CZ" sz="2400" b="1" dirty="0">
              <a:solidFill>
                <a:srgbClr val="0000DC"/>
              </a:solidFill>
            </a:endParaRPr>
          </a:p>
        </p:txBody>
      </p:sp>
      <p:sp>
        <p:nvSpPr>
          <p:cNvPr id="36868" name="Text Box 7">
            <a:extLst>
              <a:ext uri="{FF2B5EF4-FFF2-40B4-BE49-F238E27FC236}">
                <a16:creationId xmlns:a16="http://schemas.microsoft.com/office/drawing/2014/main" id="{161BE531-FADA-472A-8CF9-021E269F73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0916" y="4819667"/>
            <a:ext cx="5328096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cs-CZ" sz="2000" b="1" dirty="0"/>
              <a:t>Protection against strong sounds:</a:t>
            </a:r>
            <a:r>
              <a:rPr lang="en-GB" altLang="cs-CZ" sz="2000" dirty="0"/>
              <a:t> Elastic connection of ossicles and reflex</a:t>
            </a:r>
            <a:r>
              <a:rPr lang="cs-CZ" altLang="cs-CZ" sz="2000" dirty="0"/>
              <a:t>es</a:t>
            </a:r>
            <a:r>
              <a:rPr lang="en-GB" altLang="cs-CZ" sz="2000" dirty="0"/>
              <a:t> of muscles (</a:t>
            </a:r>
            <a:r>
              <a:rPr lang="en-GB" altLang="cs-CZ" sz="2000" i="1" dirty="0"/>
              <a:t>m</a:t>
            </a:r>
            <a:r>
              <a:rPr lang="cs-CZ" altLang="cs-CZ" sz="2000" i="1" dirty="0"/>
              <a:t>m</a:t>
            </a:r>
            <a:r>
              <a:rPr lang="en-GB" altLang="cs-CZ" sz="2000" i="1" dirty="0"/>
              <a:t>. stapedius, tensor tympani</a:t>
            </a:r>
            <a:r>
              <a:rPr lang="en-GB" altLang="cs-CZ" sz="2000" dirty="0"/>
              <a:t>) </a:t>
            </a:r>
            <a:r>
              <a:rPr lang="cs-CZ" altLang="cs-CZ" sz="2000" dirty="0" err="1"/>
              <a:t>can</a:t>
            </a:r>
            <a:r>
              <a:rPr lang="cs-CZ" altLang="cs-CZ" sz="2000" dirty="0"/>
              <a:t> </a:t>
            </a:r>
            <a:r>
              <a:rPr lang="en-GB" altLang="cs-CZ" sz="2000" dirty="0"/>
              <a:t>attenuate </a:t>
            </a:r>
            <a:r>
              <a:rPr lang="cs-CZ" altLang="cs-CZ" sz="2000" dirty="0" err="1"/>
              <a:t>hearing</a:t>
            </a:r>
            <a:r>
              <a:rPr lang="cs-CZ" altLang="cs-CZ" sz="2000" dirty="0"/>
              <a:t> </a:t>
            </a:r>
            <a:r>
              <a:rPr lang="cs-CZ" altLang="cs-CZ" sz="2000" dirty="0" err="1"/>
              <a:t>of</a:t>
            </a:r>
            <a:r>
              <a:rPr lang="cs-CZ" altLang="cs-CZ" sz="2000" dirty="0"/>
              <a:t> </a:t>
            </a:r>
            <a:r>
              <a:rPr lang="en-GB" altLang="cs-CZ" sz="2000" dirty="0"/>
              <a:t>strong sounds by 15 </a:t>
            </a:r>
            <a:r>
              <a:rPr lang="en-GB" altLang="cs-CZ" sz="2000" dirty="0" err="1"/>
              <a:t>dB.</a:t>
            </a:r>
            <a:endParaRPr lang="cs-CZ" altLang="cs-CZ" sz="2000" dirty="0"/>
          </a:p>
        </p:txBody>
      </p:sp>
      <p:graphicFrame>
        <p:nvGraphicFramePr>
          <p:cNvPr id="36869" name="Object 11">
            <a:extLst>
              <a:ext uri="{FF2B5EF4-FFF2-40B4-BE49-F238E27FC236}">
                <a16:creationId xmlns:a16="http://schemas.microsoft.com/office/drawing/2014/main" id="{C0BEBFE5-350C-4AD2-9870-D1E74D676B03}"/>
              </a:ext>
            </a:extLst>
          </p:cNvPr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072347984"/>
              </p:ext>
            </p:extLst>
          </p:nvPr>
        </p:nvGraphicFramePr>
        <p:xfrm>
          <a:off x="1377261" y="1111817"/>
          <a:ext cx="6372225" cy="3021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astrový obrázek" r:id="rId3" imgW="5361905" imgH="2542857" progId="Paint.Picture">
                  <p:embed/>
                </p:oleObj>
              </mc:Choice>
              <mc:Fallback>
                <p:oleObj name="Rastrový obrázek" r:id="rId3" imgW="5361905" imgH="2542857" progId="Paint.Picture">
                  <p:embed/>
                  <p:pic>
                    <p:nvPicPr>
                      <p:cNvPr id="36869" name="Object 11">
                        <a:extLst>
                          <a:ext uri="{FF2B5EF4-FFF2-40B4-BE49-F238E27FC236}">
                            <a16:creationId xmlns:a16="http://schemas.microsoft.com/office/drawing/2014/main" id="{C0BEBFE5-350C-4AD2-9870-D1E74D676B0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7261" y="1111817"/>
                        <a:ext cx="6372225" cy="3021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6870" name="Picture 9" descr="tt">
            <a:extLst>
              <a:ext uri="{FF2B5EF4-FFF2-40B4-BE49-F238E27FC236}">
                <a16:creationId xmlns:a16="http://schemas.microsoft.com/office/drawing/2014/main" id="{D604FA0A-FE00-4380-B7BC-00FB8941CE97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391400" y="4797425"/>
            <a:ext cx="3022600" cy="1841500"/>
          </a:xfrm>
          <a:noFill/>
        </p:spPr>
      </p:pic>
      <p:sp>
        <p:nvSpPr>
          <p:cNvPr id="36871" name="Text Box 12">
            <a:extLst>
              <a:ext uri="{FF2B5EF4-FFF2-40B4-BE49-F238E27FC236}">
                <a16:creationId xmlns:a16="http://schemas.microsoft.com/office/drawing/2014/main" id="{F0A1CE2B-EFFE-4F61-97BE-7DE4684A5A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97876" y="1689509"/>
            <a:ext cx="2574924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cs-CZ" sz="2000" dirty="0" err="1"/>
              <a:t>Maleus</a:t>
            </a:r>
            <a:r>
              <a:rPr lang="en-GB" altLang="cs-CZ" sz="2000" dirty="0"/>
              <a:t> and incus form an unequal lever (force</a:t>
            </a:r>
            <a:r>
              <a:rPr lang="cs-CZ" altLang="cs-CZ" sz="2000" dirty="0"/>
              <a:t> </a:t>
            </a:r>
            <a:r>
              <a:rPr lang="cs-CZ" altLang="cs-CZ" sz="2000" dirty="0" err="1"/>
              <a:t>acting</a:t>
            </a:r>
            <a:r>
              <a:rPr lang="cs-CZ" altLang="cs-CZ" sz="2000" dirty="0"/>
              <a:t> on </a:t>
            </a:r>
            <a:r>
              <a:rPr lang="cs-CZ" altLang="cs-CZ" sz="2000" dirty="0" err="1"/>
              <a:t>stapes</a:t>
            </a:r>
            <a:r>
              <a:rPr lang="cs-CZ" altLang="cs-CZ" sz="2000" dirty="0"/>
              <a:t> and </a:t>
            </a:r>
            <a:r>
              <a:rPr lang="cs-CZ" altLang="cs-CZ" sz="2000" dirty="0" err="1"/>
              <a:t>the</a:t>
            </a:r>
            <a:r>
              <a:rPr lang="cs-CZ" altLang="cs-CZ" sz="2000" dirty="0"/>
              <a:t> oval </a:t>
            </a:r>
            <a:r>
              <a:rPr lang="cs-CZ" altLang="cs-CZ" sz="2000" dirty="0" err="1"/>
              <a:t>window</a:t>
            </a:r>
            <a:r>
              <a:rPr lang="en-GB" altLang="cs-CZ" sz="2000" dirty="0"/>
              <a:t> increases 1</a:t>
            </a:r>
            <a:r>
              <a:rPr lang="cs-CZ" altLang="cs-CZ" sz="2000" dirty="0"/>
              <a:t>.</a:t>
            </a:r>
            <a:r>
              <a:rPr lang="en-GB" altLang="cs-CZ" sz="2000" dirty="0"/>
              <a:t>3</a:t>
            </a:r>
            <a:r>
              <a:rPr lang="cs-CZ" altLang="cs-CZ" sz="2000" dirty="0"/>
              <a:t>-</a:t>
            </a:r>
            <a:r>
              <a:rPr lang="cs-CZ" altLang="cs-CZ" sz="2000" dirty="0" err="1"/>
              <a:t>times</a:t>
            </a:r>
            <a:r>
              <a:rPr lang="en-GB" altLang="cs-CZ" sz="2000" dirty="0"/>
              <a:t>). </a:t>
            </a:r>
            <a:endParaRPr lang="cs-CZ" altLang="cs-CZ" sz="2000" b="1" dirty="0"/>
          </a:p>
        </p:txBody>
      </p:sp>
    </p:spTree>
    <p:extLst>
      <p:ext uri="{BB962C8B-B14F-4D97-AF65-F5344CB8AC3E}">
        <p14:creationId xmlns:p14="http://schemas.microsoft.com/office/powerpoint/2010/main" val="1904942439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Zástupný symbol pro číslo snímku 5">
            <a:extLst>
              <a:ext uri="{FF2B5EF4-FFF2-40B4-BE49-F238E27FC236}">
                <a16:creationId xmlns:a16="http://schemas.microsoft.com/office/drawing/2014/main" id="{FE575AC6-47DB-4673-836D-4172009227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A90BB08-857B-48B1-B271-40D4F6D17A89}" type="slidenum">
              <a:rPr lang="cs-CZ" altLang="cs-CZ" sz="1400"/>
              <a:pPr>
                <a:spcBef>
                  <a:spcPct val="0"/>
                </a:spcBef>
                <a:buFontTx/>
                <a:buNone/>
              </a:pPr>
              <a:t>18</a:t>
            </a:fld>
            <a:endParaRPr lang="cs-CZ" altLang="cs-CZ" sz="1400"/>
          </a:p>
        </p:txBody>
      </p:sp>
      <p:sp>
        <p:nvSpPr>
          <p:cNvPr id="38915" name="Rectangle 2">
            <a:extLst>
              <a:ext uri="{FF2B5EF4-FFF2-40B4-BE49-F238E27FC236}">
                <a16:creationId xmlns:a16="http://schemas.microsoft.com/office/drawing/2014/main" id="{7A9CD05D-3D6C-41B8-BA72-D18F8514681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cs-CZ" sz="3600">
                <a:solidFill>
                  <a:schemeClr val="tx1"/>
                </a:solidFill>
              </a:rPr>
              <a:t>Mechanism of reception of acoustic signals</a:t>
            </a:r>
            <a:endParaRPr lang="cs-CZ" altLang="cs-CZ" sz="3600">
              <a:solidFill>
                <a:schemeClr val="tx1"/>
              </a:solidFill>
            </a:endParaRPr>
          </a:p>
        </p:txBody>
      </p:sp>
      <p:sp>
        <p:nvSpPr>
          <p:cNvPr id="38916" name="Rectangle 3">
            <a:extLst>
              <a:ext uri="{FF2B5EF4-FFF2-40B4-BE49-F238E27FC236}">
                <a16:creationId xmlns:a16="http://schemas.microsoft.com/office/drawing/2014/main" id="{CFD3BBD3-5C64-4E84-BF63-FAC07B0DBEA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7665" y="1600200"/>
            <a:ext cx="9796007" cy="4997450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en-GB" altLang="cs-CZ" sz="2400" dirty="0"/>
              <a:t>The inner ear is inside the petrous bone and contains the receptors of auditory and vestibular analyser.</a:t>
            </a:r>
          </a:p>
          <a:p>
            <a:pPr eaLnBrk="1" hangingPunct="1">
              <a:lnSpc>
                <a:spcPct val="100000"/>
              </a:lnSpc>
            </a:pPr>
            <a:r>
              <a:rPr lang="en-GB" altLang="cs-CZ" sz="2400" dirty="0"/>
              <a:t>The auditory part is formed by a spiral, 35 mm long bone canal</a:t>
            </a:r>
            <a:r>
              <a:rPr lang="en-GB" altLang="cs-CZ" sz="2400" b="1" dirty="0"/>
              <a:t> -</a:t>
            </a:r>
            <a:r>
              <a:rPr lang="en-GB" altLang="cs-CZ" sz="2400" b="1" i="1" dirty="0"/>
              <a:t> the cochlea</a:t>
            </a:r>
            <a:r>
              <a:rPr lang="en-GB" altLang="cs-CZ" sz="2400" b="1" dirty="0"/>
              <a:t>. </a:t>
            </a:r>
            <a:r>
              <a:rPr lang="en-GB" altLang="cs-CZ" sz="2400" dirty="0"/>
              <a:t>The basis of cochlea is separated from the middle ear cavity by a septum with two foramina. </a:t>
            </a:r>
            <a:endParaRPr lang="cs-CZ" altLang="cs-CZ" sz="2400" dirty="0"/>
          </a:p>
          <a:p>
            <a:pPr eaLnBrk="1" hangingPunct="1">
              <a:lnSpc>
                <a:spcPct val="100000"/>
              </a:lnSpc>
            </a:pPr>
            <a:r>
              <a:rPr lang="en-GB" altLang="cs-CZ" sz="2400" dirty="0"/>
              <a:t>The oval foramen is connected with stapes, the circular one is free. </a:t>
            </a:r>
            <a:endParaRPr lang="cs-CZ" altLang="cs-CZ" sz="2400" dirty="0"/>
          </a:p>
          <a:p>
            <a:pPr eaLnBrk="1" hangingPunct="1">
              <a:lnSpc>
                <a:spcPct val="100000"/>
              </a:lnSpc>
            </a:pPr>
            <a:r>
              <a:rPr lang="en-GB" altLang="cs-CZ" sz="2400" dirty="0"/>
              <a:t>Cochlea is divided into two parts by longitudinal osseous</a:t>
            </a:r>
            <a:r>
              <a:rPr lang="en-GB" altLang="cs-CZ" sz="2400" i="1" dirty="0"/>
              <a:t> lamina spiralis</a:t>
            </a:r>
            <a:r>
              <a:rPr lang="en-GB" altLang="cs-CZ" sz="2400" dirty="0"/>
              <a:t> and elastic</a:t>
            </a:r>
            <a:r>
              <a:rPr lang="en-GB" altLang="cs-CZ" sz="2400" i="1" dirty="0"/>
              <a:t> </a:t>
            </a:r>
            <a:r>
              <a:rPr lang="en-GB" altLang="cs-CZ" sz="2400" i="1" dirty="0" err="1"/>
              <a:t>membrana</a:t>
            </a:r>
            <a:r>
              <a:rPr lang="en-GB" altLang="cs-CZ" sz="2400" i="1" dirty="0"/>
              <a:t> </a:t>
            </a:r>
            <a:r>
              <a:rPr lang="en-GB" altLang="cs-CZ" sz="2400" i="1" dirty="0" err="1"/>
              <a:t>basilaris</a:t>
            </a:r>
            <a:r>
              <a:rPr lang="en-GB" altLang="cs-CZ" sz="2400" dirty="0"/>
              <a:t>. </a:t>
            </a:r>
            <a:r>
              <a:rPr lang="en-GB" altLang="cs-CZ" sz="2400" i="1" dirty="0"/>
              <a:t>Lamina spiralis</a:t>
            </a:r>
            <a:r>
              <a:rPr lang="en-GB" altLang="cs-CZ" sz="2400" dirty="0"/>
              <a:t> is broadest at the basis of cochlea, where the basilar membrane is narrow</a:t>
            </a:r>
            <a:r>
              <a:rPr lang="cs-CZ" altLang="cs-CZ" sz="2400" dirty="0" err="1"/>
              <a:t>est</a:t>
            </a:r>
            <a:r>
              <a:rPr lang="en-GB" altLang="cs-CZ" sz="2400" dirty="0"/>
              <a:t>, about 0</a:t>
            </a:r>
            <a:r>
              <a:rPr lang="cs-CZ" altLang="cs-CZ" sz="2400" dirty="0"/>
              <a:t>.</a:t>
            </a:r>
            <a:r>
              <a:rPr lang="en-GB" altLang="cs-CZ" sz="2400" dirty="0"/>
              <a:t>04  mm (0</a:t>
            </a:r>
            <a:r>
              <a:rPr lang="cs-CZ" altLang="cs-CZ" sz="2400" dirty="0"/>
              <a:t>.</a:t>
            </a:r>
            <a:r>
              <a:rPr lang="en-GB" altLang="cs-CZ" sz="2400" dirty="0"/>
              <a:t>5 mm at the top of cochlea). </a:t>
            </a:r>
            <a:endParaRPr lang="cs-CZ" altLang="cs-CZ" sz="2400" dirty="0"/>
          </a:p>
          <a:p>
            <a:pPr eaLnBrk="1" hangingPunct="1">
              <a:lnSpc>
                <a:spcPct val="100000"/>
              </a:lnSpc>
            </a:pPr>
            <a:r>
              <a:rPr lang="en-GB" altLang="cs-CZ" sz="2400" dirty="0"/>
              <a:t>The </a:t>
            </a:r>
            <a:r>
              <a:rPr lang="en-GB" altLang="cs-CZ" sz="2400" i="1" dirty="0"/>
              <a:t>helicotrema</a:t>
            </a:r>
            <a:r>
              <a:rPr lang="en-GB" altLang="cs-CZ" sz="2400" dirty="0"/>
              <a:t> connects the space above (</a:t>
            </a:r>
            <a:r>
              <a:rPr lang="en-GB" altLang="cs-CZ" sz="2400" i="1" dirty="0" err="1"/>
              <a:t>scala</a:t>
            </a:r>
            <a:r>
              <a:rPr lang="en-GB" altLang="cs-CZ" sz="2400" i="1" dirty="0"/>
              <a:t> vestibuli</a:t>
            </a:r>
            <a:r>
              <a:rPr lang="en-GB" altLang="cs-CZ" sz="2400" dirty="0"/>
              <a:t>) and below the basilar membrane (</a:t>
            </a:r>
            <a:r>
              <a:rPr lang="en-GB" altLang="cs-CZ" sz="2400" i="1" dirty="0" err="1"/>
              <a:t>scala</a:t>
            </a:r>
            <a:r>
              <a:rPr lang="en-GB" altLang="cs-CZ" sz="2400" i="1" dirty="0"/>
              <a:t> tympani)</a:t>
            </a:r>
            <a:r>
              <a:rPr lang="en-GB" altLang="cs-CZ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76772608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Zástupný symbol pro číslo snímku 5">
            <a:extLst>
              <a:ext uri="{FF2B5EF4-FFF2-40B4-BE49-F238E27FC236}">
                <a16:creationId xmlns:a16="http://schemas.microsoft.com/office/drawing/2014/main" id="{57D28FE5-401E-4A83-AE53-2E4D89A28C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D04372A-1499-410B-8B15-71AD4D4267F6}" type="slidenum">
              <a:rPr lang="cs-CZ" altLang="cs-CZ" sz="1400"/>
              <a:pPr>
                <a:spcBef>
                  <a:spcPct val="0"/>
                </a:spcBef>
                <a:buFontTx/>
                <a:buNone/>
              </a:pPr>
              <a:t>19</a:t>
            </a:fld>
            <a:endParaRPr lang="cs-CZ" altLang="cs-CZ" sz="1400"/>
          </a:p>
        </p:txBody>
      </p:sp>
      <p:sp>
        <p:nvSpPr>
          <p:cNvPr id="40963" name="Rectangle 2">
            <a:extLst>
              <a:ext uri="{FF2B5EF4-FFF2-40B4-BE49-F238E27FC236}">
                <a16:creationId xmlns:a16="http://schemas.microsoft.com/office/drawing/2014/main" id="{A32B0D93-45F9-416D-AB68-B82409F0B08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23228" y="308058"/>
            <a:ext cx="2374900" cy="1143000"/>
          </a:xfrm>
        </p:spPr>
        <p:txBody>
          <a:bodyPr/>
          <a:lstStyle/>
          <a:p>
            <a:pPr eaLnBrk="1" hangingPunct="1"/>
            <a:r>
              <a:rPr lang="cs-CZ" altLang="cs-CZ" sz="4000" dirty="0">
                <a:solidFill>
                  <a:srgbClr val="0000DC"/>
                </a:solidFill>
              </a:rPr>
              <a:t>Organ of Corti</a:t>
            </a:r>
          </a:p>
        </p:txBody>
      </p:sp>
      <p:pic>
        <p:nvPicPr>
          <p:cNvPr id="40964" name="Picture 11" descr="orgcorti2">
            <a:extLst>
              <a:ext uri="{FF2B5EF4-FFF2-40B4-BE49-F238E27FC236}">
                <a16:creationId xmlns:a16="http://schemas.microsoft.com/office/drawing/2014/main" id="{D6C7FB21-B899-4B00-B0A2-D43AC23631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875" y="188913"/>
            <a:ext cx="6408738" cy="6297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5" name="Text Box 12">
            <a:extLst>
              <a:ext uri="{FF2B5EF4-FFF2-40B4-BE49-F238E27FC236}">
                <a16:creationId xmlns:a16="http://schemas.microsoft.com/office/drawing/2014/main" id="{8B99BA41-AB40-4744-94DE-95FFF47E19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3388" y="1989138"/>
            <a:ext cx="230505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1600"/>
              <a:t>http://www.sfu.ca/~saunders/l33098/Ear.f/corti.html</a:t>
            </a:r>
          </a:p>
        </p:txBody>
      </p:sp>
      <p:sp>
        <p:nvSpPr>
          <p:cNvPr id="40966" name="Text Box 13">
            <a:extLst>
              <a:ext uri="{FF2B5EF4-FFF2-40B4-BE49-F238E27FC236}">
                <a16:creationId xmlns:a16="http://schemas.microsoft.com/office/drawing/2014/main" id="{DA5D2EDA-39FC-4F6D-828E-276B6A25E2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51314" y="3357564"/>
            <a:ext cx="936625" cy="5810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/>
              <a:t>Lamina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/>
              <a:t> spiralis</a:t>
            </a:r>
            <a:endParaRPr lang="en-GB" altLang="cs-CZ" sz="1600"/>
          </a:p>
        </p:txBody>
      </p:sp>
      <p:sp>
        <p:nvSpPr>
          <p:cNvPr id="40967" name="Line 14">
            <a:extLst>
              <a:ext uri="{FF2B5EF4-FFF2-40B4-BE49-F238E27FC236}">
                <a16:creationId xmlns:a16="http://schemas.microsoft.com/office/drawing/2014/main" id="{8DBAB4AC-6E7B-45A1-92E6-4EFCA66CE87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016500" y="2420938"/>
            <a:ext cx="503238" cy="1008062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>
            <a:spAutoFit/>
          </a:bodyPr>
          <a:lstStyle/>
          <a:p>
            <a:endParaRPr lang="en-GB" sz="2000"/>
          </a:p>
        </p:txBody>
      </p:sp>
    </p:spTree>
    <p:extLst>
      <p:ext uri="{BB962C8B-B14F-4D97-AF65-F5344CB8AC3E}">
        <p14:creationId xmlns:p14="http://schemas.microsoft.com/office/powerpoint/2010/main" val="2711961546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Zástupný symbol pro číslo snímku 5">
            <a:extLst>
              <a:ext uri="{FF2B5EF4-FFF2-40B4-BE49-F238E27FC236}">
                <a16:creationId xmlns:a16="http://schemas.microsoft.com/office/drawing/2014/main" id="{70AA5599-2540-45B5-B53F-2841850EB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861519A-85CC-4823-8C0F-17537013B079}" type="slidenum">
              <a:rPr lang="cs-CZ" altLang="cs-CZ" sz="1400"/>
              <a:pPr>
                <a:spcBef>
                  <a:spcPct val="0"/>
                </a:spcBef>
                <a:buFontTx/>
                <a:buNone/>
              </a:pPr>
              <a:t>2</a:t>
            </a:fld>
            <a:endParaRPr lang="cs-CZ" altLang="cs-CZ" sz="1400"/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74570CC8-9605-40E5-8B4F-A7E686B5A57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cs-CZ"/>
              <a:t>Lecture outline</a:t>
            </a:r>
          </a:p>
        </p:txBody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C14BAB9A-B12A-45BF-90F3-B298863491B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altLang="cs-CZ"/>
              <a:t>General features of sensory perception</a:t>
            </a:r>
          </a:p>
          <a:p>
            <a:pPr eaLnBrk="1" hangingPunct="1"/>
            <a:r>
              <a:rPr lang="en-GB" altLang="cs-CZ"/>
              <a:t>Perception of sound</a:t>
            </a:r>
          </a:p>
          <a:p>
            <a:pPr lvl="1" eaLnBrk="1" hangingPunct="1"/>
            <a:r>
              <a:rPr lang="en-GB" altLang="cs-CZ"/>
              <a:t>Properties of sound</a:t>
            </a:r>
          </a:p>
          <a:p>
            <a:pPr lvl="1" eaLnBrk="1" hangingPunct="1"/>
            <a:r>
              <a:rPr lang="en-GB" altLang="cs-CZ"/>
              <a:t>Biophysical function of the ear</a:t>
            </a:r>
          </a:p>
          <a:p>
            <a:pPr eaLnBrk="1" hangingPunct="1"/>
            <a:r>
              <a:rPr lang="en-GB" altLang="cs-CZ"/>
              <a:t>Biophysical function of the vestibular system</a:t>
            </a:r>
          </a:p>
          <a:p>
            <a:pPr eaLnBrk="1" hangingPunct="1">
              <a:buFontTx/>
              <a:buNone/>
            </a:pPr>
            <a:endParaRPr lang="en-GB" altLang="cs-CZ"/>
          </a:p>
          <a:p>
            <a:pPr eaLnBrk="1" hangingPunct="1"/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2569743397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Zástupný symbol pro číslo snímku 5">
            <a:extLst>
              <a:ext uri="{FF2B5EF4-FFF2-40B4-BE49-F238E27FC236}">
                <a16:creationId xmlns:a16="http://schemas.microsoft.com/office/drawing/2014/main" id="{BB580A8F-EC60-4C1A-8A9B-4137DAE583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7D00BD4-803A-4CD8-835E-5CD67230F283}" type="slidenum">
              <a:rPr lang="cs-CZ" altLang="cs-CZ" sz="1400"/>
              <a:pPr>
                <a:spcBef>
                  <a:spcPct val="0"/>
                </a:spcBef>
                <a:buFontTx/>
                <a:buNone/>
              </a:pPr>
              <a:t>20</a:t>
            </a:fld>
            <a:endParaRPr lang="cs-CZ" altLang="cs-CZ" sz="1400"/>
          </a:p>
        </p:txBody>
      </p:sp>
      <p:sp>
        <p:nvSpPr>
          <p:cNvPr id="43011" name="Rectangle 2">
            <a:extLst>
              <a:ext uri="{FF2B5EF4-FFF2-40B4-BE49-F238E27FC236}">
                <a16:creationId xmlns:a16="http://schemas.microsoft.com/office/drawing/2014/main" id="{FA52F77F-77AF-41FF-9B0D-8B787A451A8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751763" y="274638"/>
            <a:ext cx="2665412" cy="838545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cs-CZ" altLang="cs-CZ" sz="1600" b="0" dirty="0">
                <a:solidFill>
                  <a:schemeClr val="tx1"/>
                </a:solidFill>
              </a:rPr>
              <a:t>www.sickkids.on.ca/auditorysciencelab/ pictures1.asp.</a:t>
            </a:r>
            <a:endParaRPr lang="cs-CZ" altLang="cs-CZ" sz="1600" b="0" dirty="0"/>
          </a:p>
        </p:txBody>
      </p:sp>
      <p:pic>
        <p:nvPicPr>
          <p:cNvPr id="43012" name="Picture 5" descr="Cochturn">
            <a:extLst>
              <a:ext uri="{FF2B5EF4-FFF2-40B4-BE49-F238E27FC236}">
                <a16:creationId xmlns:a16="http://schemas.microsoft.com/office/drawing/2014/main" id="{AD2AB8DF-71B9-4F29-AFB0-877C7AAD1E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1"/>
            <a:ext cx="5972175" cy="421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3" name="Picture 7" descr="haircells">
            <a:extLst>
              <a:ext uri="{FF2B5EF4-FFF2-40B4-BE49-F238E27FC236}">
                <a16:creationId xmlns:a16="http://schemas.microsoft.com/office/drawing/2014/main" id="{95F0BC8E-06B8-4D63-A1EE-4B104A3F78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9738" y="2305050"/>
            <a:ext cx="5148262" cy="455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4" name="Text Box 8">
            <a:extLst>
              <a:ext uri="{FF2B5EF4-FFF2-40B4-BE49-F238E27FC236}">
                <a16:creationId xmlns:a16="http://schemas.microsoft.com/office/drawing/2014/main" id="{9A67E7D8-BABA-48E3-8149-430ED5192D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4365626"/>
            <a:ext cx="4140200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cs-CZ" sz="2000"/>
              <a:t>Pictures obtained from SEM. Organ of Corti with rows of </a:t>
            </a:r>
            <a:r>
              <a:rPr lang="cs-CZ" altLang="cs-CZ" sz="2000"/>
              <a:t>hair-</a:t>
            </a:r>
            <a:r>
              <a:rPr lang="en-GB" altLang="cs-CZ" sz="2000"/>
              <a:t>cells. Above general view after removal of vestibular (Reissner)  and tectorial membrane. Right a detail of </a:t>
            </a:r>
            <a:r>
              <a:rPr lang="cs-CZ" altLang="cs-CZ" sz="2000"/>
              <a:t>hair-</a:t>
            </a:r>
            <a:r>
              <a:rPr lang="en-GB" altLang="cs-CZ" sz="2000"/>
              <a:t>cells.</a:t>
            </a:r>
          </a:p>
        </p:txBody>
      </p:sp>
      <p:pic>
        <p:nvPicPr>
          <p:cNvPr id="2" name="Nahraný zvuk">
            <a:hlinkClick r:id="" action="ppaction://media"/>
            <a:extLst>
              <a:ext uri="{FF2B5EF4-FFF2-40B4-BE49-F238E27FC236}">
                <a16:creationId xmlns:a16="http://schemas.microsoft.com/office/drawing/2014/main" id="{DB337CF8-085E-4F3D-B07F-D4C2EE552AC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509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29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Zástupný symbol pro číslo snímku 5">
            <a:extLst>
              <a:ext uri="{FF2B5EF4-FFF2-40B4-BE49-F238E27FC236}">
                <a16:creationId xmlns:a16="http://schemas.microsoft.com/office/drawing/2014/main" id="{94E99470-5223-4955-8164-7E8640AA5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57BF218-851E-4D70-A83C-E190B9BF7FB4}" type="slidenum">
              <a:rPr lang="cs-CZ" altLang="cs-CZ" sz="1400"/>
              <a:pPr>
                <a:spcBef>
                  <a:spcPct val="0"/>
                </a:spcBef>
                <a:buFontTx/>
                <a:buNone/>
              </a:pPr>
              <a:t>21</a:t>
            </a:fld>
            <a:endParaRPr lang="cs-CZ" altLang="cs-CZ" sz="1400"/>
          </a:p>
        </p:txBody>
      </p:sp>
      <p:sp>
        <p:nvSpPr>
          <p:cNvPr id="45059" name="Rectangle 2">
            <a:extLst>
              <a:ext uri="{FF2B5EF4-FFF2-40B4-BE49-F238E27FC236}">
                <a16:creationId xmlns:a16="http://schemas.microsoft.com/office/drawing/2014/main" id="{11B5B92F-24BD-466A-B4EC-1D733DFEA20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136526"/>
            <a:ext cx="3807350" cy="771525"/>
          </a:xfrm>
        </p:spPr>
        <p:txBody>
          <a:bodyPr/>
          <a:lstStyle/>
          <a:p>
            <a:pPr eaLnBrk="1" hangingPunct="1"/>
            <a:r>
              <a:rPr lang="cs-CZ" altLang="cs-CZ" sz="4000" dirty="0">
                <a:solidFill>
                  <a:srgbClr val="0000DC"/>
                </a:solidFill>
              </a:rPr>
              <a:t>Organ of Corti</a:t>
            </a:r>
          </a:p>
        </p:txBody>
      </p:sp>
      <p:sp>
        <p:nvSpPr>
          <p:cNvPr id="45060" name="Rectangle 3">
            <a:extLst>
              <a:ext uri="{FF2B5EF4-FFF2-40B4-BE49-F238E27FC236}">
                <a16:creationId xmlns:a16="http://schemas.microsoft.com/office/drawing/2014/main" id="{A4E1EAB1-E2BE-4BDB-9970-8FB65056869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77079" y="880788"/>
            <a:ext cx="10241280" cy="5818187"/>
          </a:xfrm>
        </p:spPr>
        <p:txBody>
          <a:bodyPr/>
          <a:lstStyle/>
          <a:p>
            <a:pPr eaLnBrk="1" hangingPunct="1">
              <a:lnSpc>
                <a:spcPct val="100000"/>
              </a:lnSpc>
              <a:spcBef>
                <a:spcPts val="1200"/>
              </a:spcBef>
            </a:pPr>
            <a:r>
              <a:rPr lang="en-GB" altLang="cs-CZ" sz="2200" b="1" dirty="0"/>
              <a:t>Perilymph </a:t>
            </a:r>
            <a:r>
              <a:rPr lang="en-GB" altLang="cs-CZ" sz="2200" dirty="0"/>
              <a:t>- ionic composition like liquor, but it has 2x more proteins.</a:t>
            </a:r>
            <a:r>
              <a:rPr lang="cs-CZ" altLang="cs-CZ" sz="2200" dirty="0"/>
              <a:t> </a:t>
            </a:r>
            <a:r>
              <a:rPr lang="en-GB" altLang="cs-CZ" sz="2200" b="1" dirty="0" err="1"/>
              <a:t>Endolyph</a:t>
            </a:r>
            <a:r>
              <a:rPr lang="en-GB" altLang="cs-CZ" sz="2200" b="1" dirty="0"/>
              <a:t> - </a:t>
            </a:r>
            <a:r>
              <a:rPr lang="en-GB" altLang="cs-CZ" sz="2200" dirty="0"/>
              <a:t>protein content like liquor, but only 1/10 of Na+ ions and 30x more K+ ions - like intracellular liquid.</a:t>
            </a:r>
          </a:p>
          <a:p>
            <a:pPr eaLnBrk="1" hangingPunct="1">
              <a:lnSpc>
                <a:spcPct val="100000"/>
              </a:lnSpc>
              <a:spcBef>
                <a:spcPts val="1200"/>
              </a:spcBef>
            </a:pPr>
            <a:r>
              <a:rPr lang="en-GB" altLang="cs-CZ" sz="2200" b="1" dirty="0"/>
              <a:t>Sensory cells of </a:t>
            </a:r>
            <a:r>
              <a:rPr lang="en-GB" altLang="cs-CZ" sz="2200" b="1" dirty="0" err="1"/>
              <a:t>Corti's</a:t>
            </a:r>
            <a:r>
              <a:rPr lang="en-GB" altLang="cs-CZ" sz="2200" b="1" dirty="0"/>
              <a:t> organ: hair-cells (inner and outer). </a:t>
            </a:r>
            <a:r>
              <a:rPr lang="en-GB" altLang="cs-CZ" sz="2200" dirty="0"/>
              <a:t>In cochlea there are about 4000 inner and about 20000 outer hair-cells</a:t>
            </a:r>
            <a:r>
              <a:rPr lang="en-GB" altLang="cs-CZ" sz="2200" b="1" dirty="0"/>
              <a:t>.</a:t>
            </a:r>
          </a:p>
          <a:p>
            <a:pPr eaLnBrk="1" hangingPunct="1">
              <a:lnSpc>
                <a:spcPct val="100000"/>
              </a:lnSpc>
              <a:spcBef>
                <a:spcPts val="1200"/>
              </a:spcBef>
            </a:pPr>
            <a:r>
              <a:rPr lang="en-GB" altLang="cs-CZ" sz="2200" b="1" dirty="0"/>
              <a:t>sensory hairs (cilia) - </a:t>
            </a:r>
            <a:r>
              <a:rPr lang="en-GB" altLang="cs-CZ" sz="2200" dirty="0"/>
              <a:t>stereocilia, deformed by tectorial membrane</a:t>
            </a:r>
            <a:r>
              <a:rPr lang="cs-CZ" altLang="cs-CZ" sz="2200" dirty="0"/>
              <a:t>. </a:t>
            </a:r>
            <a:r>
              <a:rPr lang="en-GB" altLang="cs-CZ" sz="2200" dirty="0"/>
              <a:t>Bending of hairs</a:t>
            </a:r>
            <a:r>
              <a:rPr lang="en-GB" altLang="cs-CZ" sz="2200" b="1" dirty="0"/>
              <a:t> towards</a:t>
            </a:r>
            <a:r>
              <a:rPr lang="en-GB" altLang="cs-CZ" sz="2200" b="1" i="1" dirty="0"/>
              <a:t> </a:t>
            </a:r>
            <a:r>
              <a:rPr lang="en-GB" altLang="cs-CZ" sz="2200" i="1" dirty="0"/>
              <a:t>lamina spiralis</a:t>
            </a:r>
            <a:r>
              <a:rPr lang="en-GB" altLang="cs-CZ" sz="2200" dirty="0"/>
              <a:t> leads to depolarisation,</a:t>
            </a:r>
            <a:r>
              <a:rPr lang="en-GB" altLang="cs-CZ" sz="2200" b="1" dirty="0"/>
              <a:t> </a:t>
            </a:r>
            <a:r>
              <a:rPr lang="en-GB" altLang="cs-CZ" sz="2200" dirty="0"/>
              <a:t>bending </a:t>
            </a:r>
            <a:r>
              <a:rPr lang="cs-CZ" altLang="cs-CZ" sz="2200" b="1" dirty="0" err="1"/>
              <a:t>away</a:t>
            </a:r>
            <a:r>
              <a:rPr lang="en-GB" altLang="cs-CZ" sz="2200" b="1" dirty="0"/>
              <a:t> </a:t>
            </a:r>
            <a:r>
              <a:rPr lang="en-GB" altLang="cs-CZ" sz="2200" i="1" dirty="0"/>
              <a:t>lamina spiralis</a:t>
            </a:r>
            <a:r>
              <a:rPr lang="en-GB" altLang="cs-CZ" sz="2200" dirty="0"/>
              <a:t> causes hyperpolarisation.</a:t>
            </a:r>
          </a:p>
          <a:p>
            <a:pPr eaLnBrk="1" hangingPunct="1">
              <a:lnSpc>
                <a:spcPct val="100000"/>
              </a:lnSpc>
              <a:spcBef>
                <a:spcPts val="1200"/>
              </a:spcBef>
            </a:pPr>
            <a:r>
              <a:rPr lang="en-GB" altLang="cs-CZ" sz="2200" dirty="0"/>
              <a:t>Periodic stimulation of outer cells causes their </a:t>
            </a:r>
            <a:r>
              <a:rPr lang="en-GB" altLang="cs-CZ" sz="2200" b="1" dirty="0"/>
              <a:t>active oscillations </a:t>
            </a:r>
            <a:r>
              <a:rPr lang="en-GB" altLang="cs-CZ" sz="2200" dirty="0"/>
              <a:t>with the same frequency. These oscillations are transmitted through the tectorial membrane to the inner hair cells. Therefore the (sound) oscillations are </a:t>
            </a:r>
            <a:r>
              <a:rPr lang="en-GB" altLang="cs-CZ" sz="2200" b="1" dirty="0"/>
              <a:t>amplified.</a:t>
            </a:r>
          </a:p>
          <a:p>
            <a:pPr eaLnBrk="1" hangingPunct="1">
              <a:lnSpc>
                <a:spcPct val="100000"/>
              </a:lnSpc>
              <a:spcBef>
                <a:spcPts val="1200"/>
              </a:spcBef>
            </a:pPr>
            <a:r>
              <a:rPr lang="en-GB" altLang="cs-CZ" sz="2200" dirty="0"/>
              <a:t>About 95% neurons begin on inner cells (20 axons on one inner cell), about 5% neurons begin on outer cells - nerve-endings of 10 outer cells are connected in 1 axon. There are about 25 - 30 </a:t>
            </a:r>
            <a:r>
              <a:rPr lang="cs-CZ" altLang="cs-CZ" sz="2200" dirty="0"/>
              <a:t>000</a:t>
            </a:r>
            <a:r>
              <a:rPr lang="en-GB" altLang="cs-CZ" sz="2200" dirty="0"/>
              <a:t> axons in auditory nerve.</a:t>
            </a:r>
            <a:endParaRPr lang="cs-CZ" altLang="cs-CZ" sz="2200" dirty="0"/>
          </a:p>
        </p:txBody>
      </p:sp>
    </p:spTree>
    <p:extLst>
      <p:ext uri="{BB962C8B-B14F-4D97-AF65-F5344CB8AC3E}">
        <p14:creationId xmlns:p14="http://schemas.microsoft.com/office/powerpoint/2010/main" val="2253684139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Zástupný symbol pro číslo snímku 5">
            <a:extLst>
              <a:ext uri="{FF2B5EF4-FFF2-40B4-BE49-F238E27FC236}">
                <a16:creationId xmlns:a16="http://schemas.microsoft.com/office/drawing/2014/main" id="{E4E692E7-2C48-4BF6-8E7B-74C4DDECB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E673F08-DF81-453B-BEE6-5913F295A71D}" type="slidenum">
              <a:rPr lang="cs-CZ" altLang="cs-CZ" sz="1400"/>
              <a:pPr>
                <a:spcBef>
                  <a:spcPct val="0"/>
                </a:spcBef>
                <a:buFontTx/>
                <a:buNone/>
              </a:pPr>
              <a:t>22</a:t>
            </a:fld>
            <a:endParaRPr lang="cs-CZ" altLang="cs-CZ" sz="1400"/>
          </a:p>
        </p:txBody>
      </p:sp>
      <p:sp>
        <p:nvSpPr>
          <p:cNvPr id="47107" name="Rectangle 2">
            <a:extLst>
              <a:ext uri="{FF2B5EF4-FFF2-40B4-BE49-F238E27FC236}">
                <a16:creationId xmlns:a16="http://schemas.microsoft.com/office/drawing/2014/main" id="{A93EC442-C975-408E-8D09-211B900BEA4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7120" y="433753"/>
            <a:ext cx="10753200" cy="451576"/>
          </a:xfrm>
        </p:spPr>
        <p:txBody>
          <a:bodyPr/>
          <a:lstStyle/>
          <a:p>
            <a:pPr eaLnBrk="1" hangingPunct="1"/>
            <a:r>
              <a:rPr lang="en-GB" altLang="cs-CZ" sz="4000" dirty="0">
                <a:solidFill>
                  <a:srgbClr val="0000DC"/>
                </a:solidFill>
              </a:rPr>
              <a:t>Mechanism of sound perception: </a:t>
            </a:r>
            <a:r>
              <a:rPr lang="en-GB" altLang="cs-CZ" sz="4000" dirty="0" err="1">
                <a:solidFill>
                  <a:srgbClr val="0000DC"/>
                </a:solidFill>
              </a:rPr>
              <a:t>Békésy</a:t>
            </a:r>
            <a:r>
              <a:rPr lang="en-GB" altLang="cs-CZ" sz="4000" dirty="0">
                <a:solidFill>
                  <a:srgbClr val="0000DC"/>
                </a:solidFill>
              </a:rPr>
              <a:t> theory of travelling wave.</a:t>
            </a:r>
            <a:endParaRPr lang="cs-CZ" altLang="cs-CZ" sz="4000" dirty="0">
              <a:solidFill>
                <a:srgbClr val="0000DC"/>
              </a:solidFill>
            </a:endParaRPr>
          </a:p>
        </p:txBody>
      </p:sp>
      <p:sp>
        <p:nvSpPr>
          <p:cNvPr id="47108" name="Rectangle 3">
            <a:extLst>
              <a:ext uri="{FF2B5EF4-FFF2-40B4-BE49-F238E27FC236}">
                <a16:creationId xmlns:a16="http://schemas.microsoft.com/office/drawing/2014/main" id="{14051670-5EE1-4D3F-9AB0-75C68406621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24584" y="1962346"/>
            <a:ext cx="10316410" cy="4139998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en-GB" altLang="cs-CZ" sz="2400" b="1" dirty="0" err="1"/>
              <a:t>Békésy</a:t>
            </a:r>
            <a:r>
              <a:rPr lang="en-GB" altLang="cs-CZ" sz="2400" b="1" dirty="0"/>
              <a:t> theory </a:t>
            </a:r>
            <a:r>
              <a:rPr lang="en-GB" altLang="cs-CZ" sz="2400" dirty="0"/>
              <a:t>of travelling wave</a:t>
            </a:r>
            <a:r>
              <a:rPr lang="cs-CZ" altLang="cs-CZ" sz="2400" dirty="0"/>
              <a:t>:</a:t>
            </a:r>
            <a:r>
              <a:rPr lang="en-GB" altLang="cs-CZ" sz="2400" dirty="0"/>
              <a:t> Sound brings the basilar membrane into oscillations, and the region of maximum oscillation shifts with increasing frequency from the top to the basis of cochlea.</a:t>
            </a:r>
          </a:p>
          <a:p>
            <a:pPr eaLnBrk="1" hangingPunct="1">
              <a:lnSpc>
                <a:spcPct val="100000"/>
              </a:lnSpc>
            </a:pPr>
            <a:r>
              <a:rPr lang="en-GB" altLang="cs-CZ" sz="2400" dirty="0"/>
              <a:t>The receptor system in cochlea performs probably a preliminary frequency analysis. The further processing is done in cerebral auditory centres.</a:t>
            </a:r>
          </a:p>
          <a:p>
            <a:pPr eaLnBrk="1" hangingPunct="1">
              <a:lnSpc>
                <a:spcPct val="100000"/>
              </a:lnSpc>
            </a:pPr>
            <a:r>
              <a:rPr lang="en-GB" altLang="cs-CZ" sz="2400" b="1" dirty="0"/>
              <a:t>Sound comes to the receptor</a:t>
            </a:r>
            <a:r>
              <a:rPr lang="cs-CZ" altLang="cs-CZ" sz="2400" b="1" dirty="0"/>
              <a:t>s</a:t>
            </a:r>
            <a:r>
              <a:rPr lang="en-GB" altLang="cs-CZ" sz="2400" b="1" dirty="0"/>
              <a:t> in three ways: </a:t>
            </a:r>
            <a:r>
              <a:rPr lang="cs-CZ" altLang="cs-CZ" sz="2400" b="1" dirty="0"/>
              <a:t>air</a:t>
            </a:r>
            <a:r>
              <a:rPr lang="en-GB" altLang="cs-CZ" sz="2400" dirty="0"/>
              <a:t> (main), </a:t>
            </a:r>
            <a:r>
              <a:rPr lang="cs-CZ" altLang="cs-CZ" sz="2400" b="1" dirty="0"/>
              <a:t>bone</a:t>
            </a:r>
            <a:r>
              <a:rPr lang="en-GB" altLang="cs-CZ" sz="2400" dirty="0"/>
              <a:t> (the hearing threshold is by about 40 dB higher) and </a:t>
            </a:r>
            <a:r>
              <a:rPr lang="en-GB" altLang="cs-CZ" sz="2400" b="1" dirty="0"/>
              <a:t>through circular foramen</a:t>
            </a:r>
            <a:r>
              <a:rPr lang="en-GB" altLang="cs-CZ" sz="2400" dirty="0"/>
              <a:t> – </a:t>
            </a:r>
            <a:r>
              <a:rPr lang="cs-CZ" altLang="cs-CZ" sz="2400" dirty="0" err="1"/>
              <a:t>small</a:t>
            </a:r>
            <a:r>
              <a:rPr lang="cs-CZ" altLang="cs-CZ" sz="2400" dirty="0"/>
              <a:t> </a:t>
            </a:r>
            <a:r>
              <a:rPr lang="cs-CZ" altLang="cs-CZ" sz="2400" dirty="0" err="1"/>
              <a:t>importance</a:t>
            </a:r>
            <a:r>
              <a:rPr lang="en-GB" altLang="cs-CZ" sz="2400" dirty="0"/>
              <a:t>.</a:t>
            </a:r>
            <a:endParaRPr lang="cs-CZ" altLang="cs-CZ" sz="2400" dirty="0"/>
          </a:p>
        </p:txBody>
      </p:sp>
    </p:spTree>
    <p:extLst>
      <p:ext uri="{BB962C8B-B14F-4D97-AF65-F5344CB8AC3E}">
        <p14:creationId xmlns:p14="http://schemas.microsoft.com/office/powerpoint/2010/main" val="2909183837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Zástupný symbol pro číslo snímku 5">
            <a:extLst>
              <a:ext uri="{FF2B5EF4-FFF2-40B4-BE49-F238E27FC236}">
                <a16:creationId xmlns:a16="http://schemas.microsoft.com/office/drawing/2014/main" id="{C4E883E1-8014-46AE-849E-C57A06EC8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C438CE9-67A3-462B-A788-2D0145F48ADB}" type="slidenum">
              <a:rPr lang="cs-CZ" altLang="cs-CZ" sz="1400"/>
              <a:pPr>
                <a:spcBef>
                  <a:spcPct val="0"/>
                </a:spcBef>
                <a:buFontTx/>
                <a:buNone/>
              </a:pPr>
              <a:t>23</a:t>
            </a:fld>
            <a:endParaRPr lang="cs-CZ" altLang="cs-CZ" sz="1400"/>
          </a:p>
        </p:txBody>
      </p:sp>
      <p:sp>
        <p:nvSpPr>
          <p:cNvPr id="49155" name="Rectangle 2">
            <a:extLst>
              <a:ext uri="{FF2B5EF4-FFF2-40B4-BE49-F238E27FC236}">
                <a16:creationId xmlns:a16="http://schemas.microsoft.com/office/drawing/2014/main" id="{41310DB3-96F4-4220-B63D-0267BC9E841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09899" y="354240"/>
            <a:ext cx="10753200" cy="451576"/>
          </a:xfrm>
        </p:spPr>
        <p:txBody>
          <a:bodyPr/>
          <a:lstStyle/>
          <a:p>
            <a:pPr eaLnBrk="1" hangingPunct="1"/>
            <a:r>
              <a:rPr lang="en-GB" altLang="cs-CZ" sz="4000" dirty="0">
                <a:solidFill>
                  <a:srgbClr val="0000DC"/>
                </a:solidFill>
              </a:rPr>
              <a:t>Electric phenomena in sound reception:</a:t>
            </a:r>
            <a:endParaRPr lang="cs-CZ" altLang="cs-CZ" sz="4000" dirty="0">
              <a:solidFill>
                <a:srgbClr val="0000DC"/>
              </a:solidFill>
            </a:endParaRPr>
          </a:p>
        </p:txBody>
      </p:sp>
      <p:sp>
        <p:nvSpPr>
          <p:cNvPr id="49156" name="Rectangle 3">
            <a:extLst>
              <a:ext uri="{FF2B5EF4-FFF2-40B4-BE49-F238E27FC236}">
                <a16:creationId xmlns:a16="http://schemas.microsoft.com/office/drawing/2014/main" id="{296D6933-29EF-40C6-A4B0-C6B5CD417A3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16835" y="1306003"/>
            <a:ext cx="10432111" cy="4924425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en-GB" altLang="cs-CZ" sz="2000" dirty="0"/>
              <a:t>Perilymph and endolymph differ in content of K</a:t>
            </a:r>
            <a:r>
              <a:rPr lang="en-GB" altLang="cs-CZ" sz="2000" baseline="30000" dirty="0"/>
              <a:t>+ </a:t>
            </a:r>
            <a:r>
              <a:rPr lang="en-GB" altLang="cs-CZ" sz="2000" dirty="0"/>
              <a:t>and Na</a:t>
            </a:r>
            <a:r>
              <a:rPr lang="en-GB" altLang="cs-CZ" sz="2000" baseline="30000" dirty="0"/>
              <a:t>+</a:t>
            </a:r>
            <a:r>
              <a:rPr lang="en-GB" altLang="cs-CZ" sz="2000" dirty="0"/>
              <a:t>. Endolymph content of K</a:t>
            </a:r>
            <a:r>
              <a:rPr lang="en-GB" altLang="cs-CZ" sz="2000" baseline="30000" dirty="0"/>
              <a:t>+</a:t>
            </a:r>
            <a:r>
              <a:rPr lang="en-GB" altLang="cs-CZ" sz="2000" dirty="0"/>
              <a:t> is near to the intracellular content. The resting potential between endolymph and perilymph equals </a:t>
            </a:r>
            <a:r>
              <a:rPr lang="en-GB" altLang="cs-CZ" sz="2000" b="1" dirty="0"/>
              <a:t>+ 80 mV - </a:t>
            </a:r>
            <a:r>
              <a:rPr lang="en-GB" altLang="cs-CZ" sz="2000" b="1" dirty="0" err="1"/>
              <a:t>endocochlear</a:t>
            </a:r>
            <a:r>
              <a:rPr lang="en-GB" altLang="cs-CZ" sz="2000" b="1" dirty="0"/>
              <a:t> potential.</a:t>
            </a:r>
            <a:endParaRPr lang="en-GB" altLang="cs-CZ" sz="2000" dirty="0"/>
          </a:p>
          <a:p>
            <a:pPr eaLnBrk="1" hangingPunct="1">
              <a:lnSpc>
                <a:spcPct val="100000"/>
              </a:lnSpc>
            </a:pPr>
            <a:r>
              <a:rPr lang="en-GB" altLang="cs-CZ" sz="2000" dirty="0"/>
              <a:t>The big hair-cells of </a:t>
            </a:r>
            <a:r>
              <a:rPr lang="en-GB" altLang="cs-CZ" sz="2000" dirty="0" err="1"/>
              <a:t>Corti's</a:t>
            </a:r>
            <a:r>
              <a:rPr lang="en-GB" altLang="cs-CZ" sz="2000" dirty="0"/>
              <a:t> organ have a negative potential -80 mV against the </a:t>
            </a:r>
            <a:r>
              <a:rPr lang="en-GB" altLang="cs-CZ" sz="2000" dirty="0" err="1"/>
              <a:t>periplymph</a:t>
            </a:r>
            <a:r>
              <a:rPr lang="en-GB" altLang="cs-CZ" sz="2000" dirty="0"/>
              <a:t>. </a:t>
            </a:r>
            <a:r>
              <a:rPr lang="en-GB" altLang="cs-CZ" sz="2000" b="1" dirty="0"/>
              <a:t>The potential difference between the endolymph and hair-cells is about 160 mV.</a:t>
            </a:r>
            <a:endParaRPr lang="en-GB" altLang="cs-CZ" sz="2000" dirty="0"/>
          </a:p>
          <a:p>
            <a:pPr eaLnBrk="1" hangingPunct="1">
              <a:lnSpc>
                <a:spcPct val="100000"/>
              </a:lnSpc>
            </a:pPr>
            <a:r>
              <a:rPr lang="en-GB" altLang="cs-CZ" sz="2000" dirty="0"/>
              <a:t>The stimulation of </a:t>
            </a:r>
            <a:r>
              <a:rPr lang="en-GB" altLang="cs-CZ" sz="2000" dirty="0" err="1"/>
              <a:t>Corti's</a:t>
            </a:r>
            <a:r>
              <a:rPr lang="en-GB" altLang="cs-CZ" sz="2000" dirty="0"/>
              <a:t> organ leads to</a:t>
            </a:r>
            <a:r>
              <a:rPr lang="en-GB" altLang="cs-CZ" sz="2000" b="1" dirty="0"/>
              <a:t> </a:t>
            </a:r>
            <a:r>
              <a:rPr lang="en-GB" altLang="cs-CZ" sz="2000" b="1" u="sng" dirty="0"/>
              <a:t>cochlear microphone potential</a:t>
            </a:r>
            <a:r>
              <a:rPr lang="en-GB" altLang="cs-CZ" sz="2000" dirty="0"/>
              <a:t>, which can be measured directly on cochlea or in its close surroundings. At high frequencies</a:t>
            </a:r>
            <a:r>
              <a:rPr lang="cs-CZ" altLang="cs-CZ" sz="2000" dirty="0"/>
              <a:t>,</a:t>
            </a:r>
            <a:r>
              <a:rPr lang="en-GB" altLang="cs-CZ" sz="2000" dirty="0"/>
              <a:t> the maximum of microphone potential shifts to the basis of cochlea, what is in agreement with the theory of travelling wave.</a:t>
            </a:r>
            <a:endParaRPr lang="en-GB" altLang="cs-CZ" sz="2000" b="1" dirty="0"/>
          </a:p>
          <a:p>
            <a:pPr eaLnBrk="1" hangingPunct="1">
              <a:lnSpc>
                <a:spcPct val="100000"/>
              </a:lnSpc>
            </a:pPr>
            <a:r>
              <a:rPr lang="en-GB" altLang="cs-CZ" sz="2000" b="1" dirty="0"/>
              <a:t>Negative summation potential</a:t>
            </a:r>
            <a:r>
              <a:rPr lang="en-GB" altLang="cs-CZ" sz="2000" dirty="0"/>
              <a:t> is caused by stimulation of inner hair-cells of </a:t>
            </a:r>
            <a:r>
              <a:rPr lang="en-GB" altLang="cs-CZ" sz="2000" dirty="0" err="1"/>
              <a:t>Corti's</a:t>
            </a:r>
            <a:r>
              <a:rPr lang="en-GB" altLang="cs-CZ" sz="2000" dirty="0"/>
              <a:t> organ.</a:t>
            </a:r>
          </a:p>
          <a:p>
            <a:pPr eaLnBrk="1" hangingPunct="1">
              <a:lnSpc>
                <a:spcPct val="100000"/>
              </a:lnSpc>
            </a:pPr>
            <a:r>
              <a:rPr lang="en-GB" altLang="cs-CZ" sz="2000" dirty="0"/>
              <a:t>The mechanism of the origin of </a:t>
            </a:r>
            <a:r>
              <a:rPr lang="cs-CZ" altLang="cs-CZ" sz="2000" dirty="0" err="1"/>
              <a:t>final</a:t>
            </a:r>
            <a:r>
              <a:rPr lang="cs-CZ" altLang="cs-CZ" sz="2000" dirty="0"/>
              <a:t> </a:t>
            </a:r>
            <a:r>
              <a:rPr lang="en-GB" altLang="cs-CZ" sz="2000" b="1" dirty="0"/>
              <a:t>action potential</a:t>
            </a:r>
            <a:r>
              <a:rPr lang="en-GB" altLang="cs-CZ" sz="2000" dirty="0"/>
              <a:t> led by auditory nerve is not yet fully explained. We suppose: The cochlear microphone potential and also the negative summation potential take place directly in action potential origin. This potential keeps the receptors in functional state.</a:t>
            </a:r>
            <a:endParaRPr lang="cs-CZ" altLang="cs-CZ" sz="2000" dirty="0"/>
          </a:p>
        </p:txBody>
      </p:sp>
    </p:spTree>
    <p:extLst>
      <p:ext uri="{BB962C8B-B14F-4D97-AF65-F5344CB8AC3E}">
        <p14:creationId xmlns:p14="http://schemas.microsoft.com/office/powerpoint/2010/main" val="3940472444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Nadpis 1">
            <a:extLst>
              <a:ext uri="{FF2B5EF4-FFF2-40B4-BE49-F238E27FC236}">
                <a16:creationId xmlns:a16="http://schemas.microsoft.com/office/drawing/2014/main" id="{6096B28A-4975-44AD-8E1F-7BBFECFB30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20000" y="720000"/>
            <a:ext cx="5688751" cy="451576"/>
          </a:xfrm>
        </p:spPr>
        <p:txBody>
          <a:bodyPr/>
          <a:lstStyle/>
          <a:p>
            <a:pPr eaLnBrk="1" hangingPunct="1"/>
            <a:r>
              <a:rPr lang="cs-CZ" altLang="cs-CZ" dirty="0" err="1">
                <a:solidFill>
                  <a:srgbClr val="0000DC"/>
                </a:solidFill>
              </a:rPr>
              <a:t>Otoacoustic</a:t>
            </a:r>
            <a:r>
              <a:rPr lang="cs-CZ" altLang="cs-CZ" dirty="0">
                <a:solidFill>
                  <a:srgbClr val="0000DC"/>
                </a:solidFill>
              </a:rPr>
              <a:t> </a:t>
            </a:r>
            <a:r>
              <a:rPr lang="cs-CZ" altLang="cs-CZ" dirty="0" err="1">
                <a:solidFill>
                  <a:srgbClr val="0000DC"/>
                </a:solidFill>
              </a:rPr>
              <a:t>emission</a:t>
            </a:r>
            <a:endParaRPr lang="cs-CZ" altLang="cs-CZ" dirty="0">
              <a:solidFill>
                <a:srgbClr val="0000DC"/>
              </a:solidFill>
            </a:endParaRPr>
          </a:p>
        </p:txBody>
      </p:sp>
      <p:sp>
        <p:nvSpPr>
          <p:cNvPr id="51203" name="Zástupný symbol pro obsah 2">
            <a:extLst>
              <a:ext uri="{FF2B5EF4-FFF2-40B4-BE49-F238E27FC236}">
                <a16:creationId xmlns:a16="http://schemas.microsoft.com/office/drawing/2014/main" id="{2102AFD8-C03A-4295-B3F4-71A198C1273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18984" y="1484313"/>
            <a:ext cx="9525166" cy="2682170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en-US" altLang="cs-CZ" sz="2400" dirty="0"/>
              <a:t>The inner ear itself is a </a:t>
            </a:r>
            <a:r>
              <a:rPr lang="en-US" altLang="cs-CZ" sz="2400" b="1" dirty="0"/>
              <a:t>source of sound </a:t>
            </a:r>
            <a:r>
              <a:rPr lang="en-US" altLang="cs-CZ" sz="2400" dirty="0"/>
              <a:t>which can appear immediately after external acoustic stimulation or spontaneously. These sounds are very weak – most people do not hear them. They arise by oscillations of outer hair cells at a frequency of 500 – 4500 Hz.</a:t>
            </a:r>
          </a:p>
          <a:p>
            <a:pPr eaLnBrk="1" hangingPunct="1">
              <a:lnSpc>
                <a:spcPct val="100000"/>
              </a:lnSpc>
            </a:pPr>
            <a:r>
              <a:rPr lang="en-US" altLang="cs-CZ" sz="2400" dirty="0"/>
              <a:t>The otoacoustic emission is examined mainly in newborns. If present – hearing is probably normal.</a:t>
            </a:r>
          </a:p>
        </p:txBody>
      </p:sp>
      <p:sp>
        <p:nvSpPr>
          <p:cNvPr id="51204" name="Zástupný symbol pro číslo snímku 3">
            <a:extLst>
              <a:ext uri="{FF2B5EF4-FFF2-40B4-BE49-F238E27FC236}">
                <a16:creationId xmlns:a16="http://schemas.microsoft.com/office/drawing/2014/main" id="{8CEB6AD9-7415-43EF-9280-1620B501A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5721581-0480-4B2F-8AE1-E444708E8651}" type="slidenum">
              <a:rPr lang="cs-CZ" altLang="cs-CZ" sz="1400"/>
              <a:pPr>
                <a:spcBef>
                  <a:spcPct val="0"/>
                </a:spcBef>
                <a:buFontTx/>
                <a:buNone/>
              </a:pPr>
              <a:t>24</a:t>
            </a:fld>
            <a:endParaRPr lang="cs-CZ" altLang="cs-CZ" sz="1400"/>
          </a:p>
        </p:txBody>
      </p:sp>
      <p:pic>
        <p:nvPicPr>
          <p:cNvPr id="51205" name="Picture 2" descr="13905_Figure1">
            <a:extLst>
              <a:ext uri="{FF2B5EF4-FFF2-40B4-BE49-F238E27FC236}">
                <a16:creationId xmlns:a16="http://schemas.microsoft.com/office/drawing/2014/main" id="{31BD59A6-A2BA-432C-8E8C-0F25035D20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5350" y="4357688"/>
            <a:ext cx="5014388" cy="2089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2635086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Zástupný symbol pro číslo snímku 5">
            <a:extLst>
              <a:ext uri="{FF2B5EF4-FFF2-40B4-BE49-F238E27FC236}">
                <a16:creationId xmlns:a16="http://schemas.microsoft.com/office/drawing/2014/main" id="{3FD61257-1CCC-4442-8034-450CA89B3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CE05835-6E7B-41F1-9CE1-FFA32877409C}" type="slidenum">
              <a:rPr lang="cs-CZ" altLang="cs-CZ" sz="1400"/>
              <a:pPr>
                <a:spcBef>
                  <a:spcPct val="0"/>
                </a:spcBef>
                <a:buFontTx/>
                <a:buNone/>
              </a:pPr>
              <a:t>25</a:t>
            </a:fld>
            <a:endParaRPr lang="cs-CZ" altLang="cs-CZ" sz="1400"/>
          </a:p>
        </p:txBody>
      </p:sp>
      <p:sp>
        <p:nvSpPr>
          <p:cNvPr id="52227" name="Rectangle 2">
            <a:extLst>
              <a:ext uri="{FF2B5EF4-FFF2-40B4-BE49-F238E27FC236}">
                <a16:creationId xmlns:a16="http://schemas.microsoft.com/office/drawing/2014/main" id="{09E4967B-4CDB-4F1D-A1EA-E7DE87718E1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52007" y="274639"/>
            <a:ext cx="10137913" cy="922337"/>
          </a:xfrm>
        </p:spPr>
        <p:txBody>
          <a:bodyPr/>
          <a:lstStyle/>
          <a:p>
            <a:pPr eaLnBrk="1" hangingPunct="1"/>
            <a:r>
              <a:rPr lang="en-GB" altLang="cs-CZ" sz="4000" dirty="0"/>
              <a:t>Biophysical function of vestibular system</a:t>
            </a:r>
            <a:endParaRPr lang="cs-CZ" altLang="cs-CZ" sz="4000" dirty="0"/>
          </a:p>
        </p:txBody>
      </p:sp>
      <p:sp>
        <p:nvSpPr>
          <p:cNvPr id="52228" name="Rectangle 3">
            <a:extLst>
              <a:ext uri="{FF2B5EF4-FFF2-40B4-BE49-F238E27FC236}">
                <a16:creationId xmlns:a16="http://schemas.microsoft.com/office/drawing/2014/main" id="{A90837EE-2F8F-4507-80A6-CF345C0A3A9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80446" y="1277703"/>
            <a:ext cx="10559332" cy="4968875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en-GB" altLang="cs-CZ" sz="2400" b="1" dirty="0"/>
              <a:t>Vestibular system</a:t>
            </a:r>
            <a:r>
              <a:rPr lang="en-GB" altLang="cs-CZ" sz="2400" dirty="0"/>
              <a:t> - organ of position and balance sense - placed in the </a:t>
            </a:r>
            <a:r>
              <a:rPr lang="en-GB" altLang="cs-CZ" sz="2400" b="1" dirty="0" err="1"/>
              <a:t>semicurcular</a:t>
            </a:r>
            <a:r>
              <a:rPr lang="en-GB" altLang="cs-CZ" sz="2400" b="1" dirty="0"/>
              <a:t> canals</a:t>
            </a:r>
            <a:r>
              <a:rPr lang="en-GB" altLang="cs-CZ" sz="2400" dirty="0"/>
              <a:t> in petrous bone lying in three mutually perpendicular planes. The canals start in</a:t>
            </a:r>
            <a:r>
              <a:rPr lang="en-GB" altLang="cs-CZ" sz="2400" b="1" dirty="0"/>
              <a:t> utricle</a:t>
            </a:r>
            <a:r>
              <a:rPr lang="en-GB" altLang="cs-CZ" sz="2400" dirty="0"/>
              <a:t>, which is connected with</a:t>
            </a:r>
            <a:r>
              <a:rPr lang="en-GB" altLang="cs-CZ" sz="2400" b="1" dirty="0"/>
              <a:t> sacculus</a:t>
            </a:r>
            <a:r>
              <a:rPr lang="en-GB" altLang="cs-CZ" sz="2400" dirty="0"/>
              <a:t>. Both parts are placed in vestibulum communicating with </a:t>
            </a:r>
            <a:r>
              <a:rPr lang="en-GB" altLang="cs-CZ" sz="2400" i="1" dirty="0"/>
              <a:t>ductus </a:t>
            </a:r>
            <a:r>
              <a:rPr lang="en-GB" altLang="cs-CZ" sz="2400" i="1" dirty="0" err="1"/>
              <a:t>cochlearis</a:t>
            </a:r>
            <a:r>
              <a:rPr lang="en-GB" altLang="cs-CZ" sz="2400" dirty="0"/>
              <a:t>.</a:t>
            </a:r>
          </a:p>
          <a:p>
            <a:pPr eaLnBrk="1" hangingPunct="1">
              <a:lnSpc>
                <a:spcPct val="100000"/>
              </a:lnSpc>
            </a:pPr>
            <a:r>
              <a:rPr lang="en-GB" altLang="cs-CZ" sz="2400" dirty="0"/>
              <a:t>One outlet of each canal is transformed in</a:t>
            </a:r>
            <a:r>
              <a:rPr lang="en-GB" altLang="cs-CZ" sz="2400" b="1" dirty="0"/>
              <a:t> ampulla,</a:t>
            </a:r>
            <a:r>
              <a:rPr lang="en-GB" altLang="cs-CZ" sz="2400" dirty="0"/>
              <a:t> divided by the ampullary</a:t>
            </a:r>
            <a:r>
              <a:rPr lang="en-GB" altLang="cs-CZ" sz="2400" b="1" dirty="0"/>
              <a:t> </a:t>
            </a:r>
            <a:r>
              <a:rPr lang="en-GB" altLang="cs-CZ" sz="2400" b="1" dirty="0" err="1"/>
              <a:t>crist</a:t>
            </a:r>
            <a:r>
              <a:rPr lang="en-GB" altLang="cs-CZ" sz="2400" dirty="0"/>
              <a:t> into two parts</a:t>
            </a:r>
            <a:r>
              <a:rPr lang="en-GB" altLang="cs-CZ" sz="2400" b="1" dirty="0"/>
              <a:t>.</a:t>
            </a:r>
            <a:r>
              <a:rPr lang="en-GB" altLang="cs-CZ" sz="2400" dirty="0"/>
              <a:t> </a:t>
            </a:r>
            <a:r>
              <a:rPr lang="en-GB" altLang="cs-CZ" sz="2400" b="1" i="1" dirty="0"/>
              <a:t>Macula utriculi</a:t>
            </a:r>
            <a:r>
              <a:rPr lang="en-GB" altLang="cs-CZ" sz="2400" dirty="0"/>
              <a:t> is in the lower part of utricle</a:t>
            </a:r>
            <a:r>
              <a:rPr lang="en-GB" altLang="cs-CZ" sz="2400" b="1" dirty="0"/>
              <a:t>,</a:t>
            </a:r>
            <a:r>
              <a:rPr lang="en-GB" altLang="cs-CZ" sz="2400" dirty="0"/>
              <a:t> the </a:t>
            </a:r>
            <a:r>
              <a:rPr lang="en-GB" altLang="cs-CZ" sz="2400" b="1" i="1" dirty="0"/>
              <a:t>macula sacculi</a:t>
            </a:r>
            <a:r>
              <a:rPr lang="en-GB" altLang="cs-CZ" sz="2400" dirty="0"/>
              <a:t> in sacculus</a:t>
            </a:r>
            <a:r>
              <a:rPr lang="en-GB" altLang="cs-CZ" sz="2400" b="1" dirty="0"/>
              <a:t>.</a:t>
            </a:r>
            <a:r>
              <a:rPr lang="en-GB" altLang="cs-CZ" sz="2400" dirty="0"/>
              <a:t> The </a:t>
            </a:r>
            <a:r>
              <a:rPr lang="en-GB" altLang="cs-CZ" sz="2400" dirty="0" err="1"/>
              <a:t>crists</a:t>
            </a:r>
            <a:r>
              <a:rPr lang="en-GB" altLang="cs-CZ" sz="2400" dirty="0"/>
              <a:t> and ampullae are covered by sensory epithelium composed of </a:t>
            </a:r>
            <a:r>
              <a:rPr lang="en-GB" altLang="cs-CZ" sz="2400" b="1" dirty="0"/>
              <a:t>hair-cells</a:t>
            </a:r>
            <a:r>
              <a:rPr lang="en-GB" altLang="cs-CZ" sz="2400" dirty="0"/>
              <a:t>. There are also gelatinous</a:t>
            </a:r>
            <a:r>
              <a:rPr lang="en-GB" altLang="cs-CZ" sz="2400" b="1" dirty="0"/>
              <a:t> </a:t>
            </a:r>
            <a:r>
              <a:rPr lang="en-GB" altLang="cs-CZ" sz="2400" b="1" dirty="0" err="1"/>
              <a:t>cupulae</a:t>
            </a:r>
            <a:r>
              <a:rPr lang="en-GB" altLang="cs-CZ" sz="2400" dirty="0"/>
              <a:t> on ampullary </a:t>
            </a:r>
            <a:r>
              <a:rPr lang="en-GB" altLang="cs-CZ" sz="2400" dirty="0" err="1"/>
              <a:t>crists</a:t>
            </a:r>
            <a:r>
              <a:rPr lang="en-GB" altLang="cs-CZ" sz="2400" dirty="0"/>
              <a:t> and the</a:t>
            </a:r>
            <a:r>
              <a:rPr lang="en-GB" altLang="cs-CZ" sz="2400" b="1" dirty="0"/>
              <a:t> </a:t>
            </a:r>
            <a:r>
              <a:rPr lang="en-GB" altLang="cs-CZ" sz="2400" b="1" dirty="0" err="1"/>
              <a:t>statoconia</a:t>
            </a:r>
            <a:r>
              <a:rPr lang="en-GB" altLang="cs-CZ" sz="2400" b="1" dirty="0"/>
              <a:t> membranes</a:t>
            </a:r>
            <a:r>
              <a:rPr lang="en-GB" altLang="cs-CZ" sz="2400" dirty="0"/>
              <a:t> in maculae. Their function is to stimulate stereocilia of sensory cells. The</a:t>
            </a:r>
            <a:r>
              <a:rPr lang="en-GB" altLang="cs-CZ" sz="2400" b="1" dirty="0"/>
              <a:t> </a:t>
            </a:r>
            <a:r>
              <a:rPr lang="en-GB" altLang="cs-CZ" sz="2400" b="1" dirty="0" err="1"/>
              <a:t>statoconia</a:t>
            </a:r>
            <a:r>
              <a:rPr lang="en-GB" altLang="cs-CZ" sz="2400" b="1" dirty="0"/>
              <a:t> are crystals of CaCO</a:t>
            </a:r>
            <a:r>
              <a:rPr lang="en-GB" altLang="cs-CZ" sz="2400" b="1" baseline="-25000" dirty="0"/>
              <a:t>3</a:t>
            </a:r>
            <a:r>
              <a:rPr lang="en-GB" altLang="cs-CZ" sz="2400" dirty="0"/>
              <a:t> - it increases the mass of gelatinous membranes.</a:t>
            </a:r>
            <a:endParaRPr lang="en-GB" altLang="cs-CZ" sz="2400" b="1" dirty="0"/>
          </a:p>
        </p:txBody>
      </p:sp>
    </p:spTree>
    <p:extLst>
      <p:ext uri="{BB962C8B-B14F-4D97-AF65-F5344CB8AC3E}">
        <p14:creationId xmlns:p14="http://schemas.microsoft.com/office/powerpoint/2010/main" val="2020909215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Zástupný symbol pro číslo snímku 5">
            <a:extLst>
              <a:ext uri="{FF2B5EF4-FFF2-40B4-BE49-F238E27FC236}">
                <a16:creationId xmlns:a16="http://schemas.microsoft.com/office/drawing/2014/main" id="{755DFB00-06F1-4984-AB91-92E8791B5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CA0571F-B4E7-44E6-A20B-1557773C989C}" type="slidenum">
              <a:rPr lang="cs-CZ" altLang="cs-CZ" sz="1400"/>
              <a:pPr>
                <a:spcBef>
                  <a:spcPct val="0"/>
                </a:spcBef>
                <a:buFontTx/>
                <a:buNone/>
              </a:pPr>
              <a:t>26</a:t>
            </a:fld>
            <a:endParaRPr lang="cs-CZ" altLang="cs-CZ" sz="1400"/>
          </a:p>
        </p:txBody>
      </p:sp>
      <p:sp>
        <p:nvSpPr>
          <p:cNvPr id="54275" name="Rectangle 3">
            <a:extLst>
              <a:ext uri="{FF2B5EF4-FFF2-40B4-BE49-F238E27FC236}">
                <a16:creationId xmlns:a16="http://schemas.microsoft.com/office/drawing/2014/main" id="{74D8FA7A-28EB-4AA4-B956-0262020809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20000" y="1692002"/>
            <a:ext cx="10324362" cy="4139998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en-GB" altLang="cs-CZ" sz="2400" b="1" dirty="0"/>
              <a:t>The </a:t>
            </a:r>
            <a:r>
              <a:rPr lang="en-GB" altLang="cs-CZ" sz="2400" b="1" dirty="0" err="1"/>
              <a:t>semicircular</a:t>
            </a:r>
            <a:r>
              <a:rPr lang="en-GB" altLang="cs-CZ" sz="2400" b="1" dirty="0"/>
              <a:t> canals allow analyse the rotational motion of the head.</a:t>
            </a:r>
            <a:r>
              <a:rPr lang="en-GB" altLang="cs-CZ" sz="2400" dirty="0"/>
              <a:t> Receptors of</a:t>
            </a:r>
            <a:r>
              <a:rPr lang="en-GB" altLang="cs-CZ" sz="2400" b="1" dirty="0"/>
              <a:t> ampullary </a:t>
            </a:r>
            <a:r>
              <a:rPr lang="en-GB" altLang="cs-CZ" sz="2400" b="1" dirty="0" err="1"/>
              <a:t>crists</a:t>
            </a:r>
            <a:r>
              <a:rPr lang="en-GB" altLang="cs-CZ" sz="2400" dirty="0"/>
              <a:t> react on angular acceleration. The </a:t>
            </a:r>
            <a:r>
              <a:rPr lang="cs-CZ" altLang="cs-CZ" sz="2400" dirty="0" err="1"/>
              <a:t>cupulas</a:t>
            </a:r>
            <a:r>
              <a:rPr lang="cs-CZ" altLang="cs-CZ" sz="2400" dirty="0"/>
              <a:t> of </a:t>
            </a:r>
            <a:r>
              <a:rPr lang="en-GB" altLang="cs-CZ" sz="2400" dirty="0" err="1"/>
              <a:t>crists</a:t>
            </a:r>
            <a:r>
              <a:rPr lang="en-GB" altLang="cs-CZ" sz="2400" dirty="0"/>
              <a:t> work as valves, which </a:t>
            </a:r>
            <a:r>
              <a:rPr lang="cs-CZ" altLang="cs-CZ" sz="2400" dirty="0"/>
              <a:t>are</a:t>
            </a:r>
            <a:r>
              <a:rPr lang="en-GB" altLang="cs-CZ" sz="2400" dirty="0"/>
              <a:t> deflected by streaming endolymph and stimulate the hairs of sensory cells by bending – depolarisation</a:t>
            </a:r>
            <a:r>
              <a:rPr lang="cs-CZ" altLang="cs-CZ" sz="2400" dirty="0"/>
              <a:t> </a:t>
            </a:r>
            <a:r>
              <a:rPr lang="cs-CZ" altLang="cs-CZ" sz="2400" dirty="0" err="1"/>
              <a:t>or</a:t>
            </a:r>
            <a:r>
              <a:rPr lang="cs-CZ" altLang="cs-CZ" sz="2400" dirty="0"/>
              <a:t> </a:t>
            </a:r>
            <a:r>
              <a:rPr lang="cs-CZ" altLang="cs-CZ" sz="2400" dirty="0" err="1"/>
              <a:t>hyperpolarisation</a:t>
            </a:r>
            <a:r>
              <a:rPr lang="en-GB" altLang="cs-CZ" sz="2400" dirty="0"/>
              <a:t> takes place.</a:t>
            </a:r>
            <a:endParaRPr lang="en-GB" altLang="cs-CZ" sz="2400" b="1" dirty="0"/>
          </a:p>
          <a:p>
            <a:pPr eaLnBrk="1" hangingPunct="1">
              <a:lnSpc>
                <a:spcPct val="100000"/>
              </a:lnSpc>
            </a:pPr>
            <a:r>
              <a:rPr lang="en-GB" altLang="cs-CZ" sz="2400" b="1" dirty="0"/>
              <a:t>The receptors of utricle and sacculus react on linear acceleration and gravitation. </a:t>
            </a:r>
            <a:r>
              <a:rPr lang="en-GB" altLang="cs-CZ" sz="2400" dirty="0"/>
              <a:t>When changing the head position, the membrane with </a:t>
            </a:r>
            <a:r>
              <a:rPr lang="en-GB" altLang="cs-CZ" sz="2400" dirty="0" err="1"/>
              <a:t>statoconia</a:t>
            </a:r>
            <a:r>
              <a:rPr lang="en-GB" altLang="cs-CZ" sz="2400" dirty="0"/>
              <a:t> shifts against hairs of sensory cells - excitation arises. Important for keeping erect position -</a:t>
            </a:r>
            <a:r>
              <a:rPr lang="en-GB" altLang="cs-CZ" sz="2400" b="1" dirty="0"/>
              <a:t> static reflexes</a:t>
            </a:r>
            <a:r>
              <a:rPr lang="en-GB" altLang="cs-CZ" sz="2400" dirty="0"/>
              <a:t>. </a:t>
            </a:r>
            <a:endParaRPr lang="cs-CZ" altLang="cs-CZ" sz="2400" dirty="0"/>
          </a:p>
          <a:p>
            <a:pPr eaLnBrk="1" hangingPunct="1">
              <a:lnSpc>
                <a:spcPct val="90000"/>
              </a:lnSpc>
            </a:pPr>
            <a:endParaRPr lang="en-GB" altLang="cs-CZ" sz="2400" dirty="0"/>
          </a:p>
        </p:txBody>
      </p:sp>
      <p:sp>
        <p:nvSpPr>
          <p:cNvPr id="54276" name="Rectangle 4">
            <a:extLst>
              <a:ext uri="{FF2B5EF4-FFF2-40B4-BE49-F238E27FC236}">
                <a16:creationId xmlns:a16="http://schemas.microsoft.com/office/drawing/2014/main" id="{D402CBDB-E3E5-4017-ACD8-1EC217B1A18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GB" altLang="cs-CZ" sz="4000"/>
              <a:t>Biophysical function of vestibular system</a:t>
            </a:r>
            <a:endParaRPr lang="cs-CZ" altLang="cs-CZ" sz="4000"/>
          </a:p>
        </p:txBody>
      </p:sp>
    </p:spTree>
    <p:extLst>
      <p:ext uri="{BB962C8B-B14F-4D97-AF65-F5344CB8AC3E}">
        <p14:creationId xmlns:p14="http://schemas.microsoft.com/office/powerpoint/2010/main" val="2408004578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Zástupný symbol pro číslo snímku 5">
            <a:extLst>
              <a:ext uri="{FF2B5EF4-FFF2-40B4-BE49-F238E27FC236}">
                <a16:creationId xmlns:a16="http://schemas.microsoft.com/office/drawing/2014/main" id="{E22114D0-8BE1-4EBF-A8AD-51AE9C33A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0E4ADA7-982F-4695-8D24-08660785D3C0}" type="slidenum">
              <a:rPr lang="cs-CZ" altLang="cs-CZ" sz="1400"/>
              <a:pPr>
                <a:spcBef>
                  <a:spcPct val="0"/>
                </a:spcBef>
                <a:buFontTx/>
                <a:buNone/>
              </a:pPr>
              <a:t>27</a:t>
            </a:fld>
            <a:endParaRPr lang="cs-CZ" altLang="cs-CZ" sz="1400"/>
          </a:p>
        </p:txBody>
      </p:sp>
      <p:sp>
        <p:nvSpPr>
          <p:cNvPr id="56323" name="Rectangle 2">
            <a:extLst>
              <a:ext uri="{FF2B5EF4-FFF2-40B4-BE49-F238E27FC236}">
                <a16:creationId xmlns:a16="http://schemas.microsoft.com/office/drawing/2014/main" id="{C7E6F799-6C1C-4714-A806-99BB5EBCEE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8229600" cy="850900"/>
          </a:xfrm>
        </p:spPr>
        <p:txBody>
          <a:bodyPr/>
          <a:lstStyle/>
          <a:p>
            <a:pPr eaLnBrk="1" hangingPunct="1"/>
            <a:r>
              <a:rPr lang="en-GB" altLang="cs-CZ" sz="4000" dirty="0">
                <a:solidFill>
                  <a:srgbClr val="0000DC"/>
                </a:solidFill>
              </a:rPr>
              <a:t>Vestibular</a:t>
            </a:r>
            <a:r>
              <a:rPr lang="cs-CZ" altLang="cs-CZ" sz="4000" dirty="0">
                <a:solidFill>
                  <a:srgbClr val="0000DC"/>
                </a:solidFill>
              </a:rPr>
              <a:t> organ</a:t>
            </a:r>
          </a:p>
        </p:txBody>
      </p:sp>
      <p:pic>
        <p:nvPicPr>
          <p:cNvPr id="56324" name="Picture 5" descr="innerearlabyrinth">
            <a:extLst>
              <a:ext uri="{FF2B5EF4-FFF2-40B4-BE49-F238E27FC236}">
                <a16:creationId xmlns:a16="http://schemas.microsoft.com/office/drawing/2014/main" id="{8FA54E6B-0F88-48B6-BFEB-C2A972236F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8414" y="1204914"/>
            <a:ext cx="7117675" cy="5339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5" name="Text Box 6">
            <a:extLst>
              <a:ext uri="{FF2B5EF4-FFF2-40B4-BE49-F238E27FC236}">
                <a16:creationId xmlns:a16="http://schemas.microsoft.com/office/drawing/2014/main" id="{3A2AE94B-5505-4E57-B541-C9BDA8C807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16276" y="6165850"/>
            <a:ext cx="56880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1600"/>
              <a:t>http://www.driesen.com/innerearlabyrinth.jpg</a:t>
            </a:r>
          </a:p>
        </p:txBody>
      </p:sp>
    </p:spTree>
    <p:extLst>
      <p:ext uri="{BB962C8B-B14F-4D97-AF65-F5344CB8AC3E}">
        <p14:creationId xmlns:p14="http://schemas.microsoft.com/office/powerpoint/2010/main" val="3033363429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Zástupný symbol pro číslo snímku 6">
            <a:extLst>
              <a:ext uri="{FF2B5EF4-FFF2-40B4-BE49-F238E27FC236}">
                <a16:creationId xmlns:a16="http://schemas.microsoft.com/office/drawing/2014/main" id="{8784A029-DC4F-4B21-9094-F034896AF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218AD96-B9A7-44AC-B286-D7E0B02D2ABC}" type="slidenum">
              <a:rPr lang="cs-CZ" altLang="cs-CZ" sz="1400"/>
              <a:pPr>
                <a:spcBef>
                  <a:spcPct val="0"/>
                </a:spcBef>
                <a:buFontTx/>
                <a:buNone/>
              </a:pPr>
              <a:t>28</a:t>
            </a:fld>
            <a:endParaRPr lang="cs-CZ" altLang="cs-CZ" sz="1400"/>
          </a:p>
        </p:txBody>
      </p:sp>
      <p:sp>
        <p:nvSpPr>
          <p:cNvPr id="58371" name="Rectangle 6">
            <a:extLst>
              <a:ext uri="{FF2B5EF4-FFF2-40B4-BE49-F238E27FC236}">
                <a16:creationId xmlns:a16="http://schemas.microsoft.com/office/drawing/2014/main" id="{7C47DD1F-CA23-4443-A0BC-BE29C5D117C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735638" y="333375"/>
            <a:ext cx="4434080" cy="1143000"/>
          </a:xfrm>
        </p:spPr>
        <p:txBody>
          <a:bodyPr/>
          <a:lstStyle/>
          <a:p>
            <a:pPr eaLnBrk="1" hangingPunct="1"/>
            <a:r>
              <a:rPr lang="cs-CZ" altLang="cs-CZ" sz="3200" dirty="0" err="1">
                <a:solidFill>
                  <a:srgbClr val="0000DC"/>
                </a:solidFill>
              </a:rPr>
              <a:t>Function</a:t>
            </a:r>
            <a:r>
              <a:rPr lang="cs-CZ" altLang="cs-CZ" sz="3200" dirty="0">
                <a:solidFill>
                  <a:srgbClr val="0000DC"/>
                </a:solidFill>
              </a:rPr>
              <a:t> of </a:t>
            </a:r>
            <a:r>
              <a:rPr lang="cs-CZ" altLang="cs-CZ" sz="3200" dirty="0" err="1">
                <a:solidFill>
                  <a:srgbClr val="0000DC"/>
                </a:solidFill>
              </a:rPr>
              <a:t>crists</a:t>
            </a:r>
            <a:r>
              <a:rPr lang="cs-CZ" altLang="cs-CZ" sz="3200" dirty="0">
                <a:solidFill>
                  <a:srgbClr val="0000DC"/>
                </a:solidFill>
              </a:rPr>
              <a:t> and </a:t>
            </a:r>
            <a:r>
              <a:rPr lang="cs-CZ" altLang="cs-CZ" sz="3200" dirty="0" err="1">
                <a:solidFill>
                  <a:srgbClr val="0000DC"/>
                </a:solidFill>
              </a:rPr>
              <a:t>cupullae</a:t>
            </a:r>
            <a:endParaRPr lang="cs-CZ" altLang="cs-CZ" sz="3200" dirty="0">
              <a:solidFill>
                <a:srgbClr val="0000DC"/>
              </a:solidFill>
            </a:endParaRPr>
          </a:p>
        </p:txBody>
      </p:sp>
      <p:graphicFrame>
        <p:nvGraphicFramePr>
          <p:cNvPr id="58372" name="Object 3">
            <a:extLst>
              <a:ext uri="{FF2B5EF4-FFF2-40B4-BE49-F238E27FC236}">
                <a16:creationId xmlns:a16="http://schemas.microsoft.com/office/drawing/2014/main" id="{58DF8A33-0558-4174-B458-5E73CF57B949}"/>
              </a:ext>
            </a:extLst>
          </p:cNvPr>
          <p:cNvGraphicFramePr>
            <a:graphicFrameLocks noGrp="1" noChangeAspect="1"/>
          </p:cNvGraphicFramePr>
          <p:nvPr>
            <p:ph sz="half" idx="1"/>
          </p:nvPr>
        </p:nvGraphicFramePr>
        <p:xfrm>
          <a:off x="1847850" y="260350"/>
          <a:ext cx="3246438" cy="6191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astrový obraz" r:id="rId3" imgW="3238952" imgH="6171429" progId="Obraz programu Malování">
                  <p:embed/>
                </p:oleObj>
              </mc:Choice>
              <mc:Fallback>
                <p:oleObj name="Rastrový obraz" r:id="rId3" imgW="3238952" imgH="6171429" progId="Obraz programu Malování">
                  <p:embed/>
                  <p:pic>
                    <p:nvPicPr>
                      <p:cNvPr id="58372" name="Object 3">
                        <a:extLst>
                          <a:ext uri="{FF2B5EF4-FFF2-40B4-BE49-F238E27FC236}">
                            <a16:creationId xmlns:a16="http://schemas.microsoft.com/office/drawing/2014/main" id="{58DF8A33-0558-4174-B458-5E73CF57B94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7850" y="260350"/>
                        <a:ext cx="3246438" cy="6191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373" name="Line 8">
            <a:extLst>
              <a:ext uri="{FF2B5EF4-FFF2-40B4-BE49-F238E27FC236}">
                <a16:creationId xmlns:a16="http://schemas.microsoft.com/office/drawing/2014/main" id="{2F84F474-AFEF-4209-941A-C6AE4D6590C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031310" y="755375"/>
            <a:ext cx="4349363" cy="318052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>
            <a:spAutoFit/>
          </a:bodyPr>
          <a:lstStyle/>
          <a:p>
            <a:endParaRPr lang="en-GB" sz="2000"/>
          </a:p>
        </p:txBody>
      </p:sp>
      <p:sp>
        <p:nvSpPr>
          <p:cNvPr id="58374" name="Line 11">
            <a:extLst>
              <a:ext uri="{FF2B5EF4-FFF2-40B4-BE49-F238E27FC236}">
                <a16:creationId xmlns:a16="http://schemas.microsoft.com/office/drawing/2014/main" id="{42D8DA06-65D1-4E8D-AB12-B6AFD393D7FE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008438" y="549275"/>
            <a:ext cx="1676745" cy="563907"/>
          </a:xfrm>
          <a:prstGeom prst="line">
            <a:avLst/>
          </a:prstGeom>
          <a:noFill/>
          <a:ln w="38100">
            <a:solidFill>
              <a:srgbClr val="99CC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>
            <a:spAutoFit/>
          </a:bodyPr>
          <a:lstStyle/>
          <a:p>
            <a:endParaRPr lang="en-GB" sz="2000"/>
          </a:p>
        </p:txBody>
      </p:sp>
      <p:sp>
        <p:nvSpPr>
          <p:cNvPr id="58375" name="Text Box 14">
            <a:extLst>
              <a:ext uri="{FF2B5EF4-FFF2-40B4-BE49-F238E27FC236}">
                <a16:creationId xmlns:a16="http://schemas.microsoft.com/office/drawing/2014/main" id="{5191E976-06D5-4724-B53F-255538E44F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6381750"/>
            <a:ext cx="43561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1600"/>
              <a:t>http://www.bcm.tmc.edu/oto/studs/rotation.gif</a:t>
            </a:r>
          </a:p>
        </p:txBody>
      </p:sp>
      <p:pic>
        <p:nvPicPr>
          <p:cNvPr id="58376" name="Picture 16" descr="crista1">
            <a:extLst>
              <a:ext uri="{FF2B5EF4-FFF2-40B4-BE49-F238E27FC236}">
                <a16:creationId xmlns:a16="http://schemas.microsoft.com/office/drawing/2014/main" id="{BDEF6B2A-879E-469D-9168-56D6FCDFCD1A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67439" y="1447674"/>
            <a:ext cx="3628568" cy="4102227"/>
          </a:xfrm>
          <a:noFill/>
        </p:spPr>
      </p:pic>
      <p:sp>
        <p:nvSpPr>
          <p:cNvPr id="58377" name="Rectangle 19">
            <a:extLst>
              <a:ext uri="{FF2B5EF4-FFF2-40B4-BE49-F238E27FC236}">
                <a16:creationId xmlns:a16="http://schemas.microsoft.com/office/drawing/2014/main" id="{9BB07BC1-4C26-4676-A5EF-FDD034F6E2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6952" y="5893077"/>
            <a:ext cx="367347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cs-CZ" altLang="cs-CZ" sz="1600"/>
              <a:t>http://cellbio.utmb.edu/microanatomy/Ear/crista1.jpg</a:t>
            </a:r>
          </a:p>
        </p:txBody>
      </p:sp>
    </p:spTree>
    <p:extLst>
      <p:ext uri="{BB962C8B-B14F-4D97-AF65-F5344CB8AC3E}">
        <p14:creationId xmlns:p14="http://schemas.microsoft.com/office/powerpoint/2010/main" val="213819790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Zástupný symbol pro číslo snímku 5">
            <a:extLst>
              <a:ext uri="{FF2B5EF4-FFF2-40B4-BE49-F238E27FC236}">
                <a16:creationId xmlns:a16="http://schemas.microsoft.com/office/drawing/2014/main" id="{F66177B7-B4EF-424C-9079-0F1DC081A5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1986DB0-9498-4168-B0DF-7E766EB4D1D9}" type="slidenum">
              <a:rPr lang="cs-CZ" altLang="cs-CZ" sz="1400"/>
              <a:pPr>
                <a:spcBef>
                  <a:spcPct val="0"/>
                </a:spcBef>
                <a:buFontTx/>
                <a:buNone/>
              </a:pPr>
              <a:t>29</a:t>
            </a:fld>
            <a:endParaRPr lang="cs-CZ" altLang="cs-CZ" sz="1400"/>
          </a:p>
        </p:txBody>
      </p:sp>
      <p:sp>
        <p:nvSpPr>
          <p:cNvPr id="60419" name="Rectangle 2">
            <a:extLst>
              <a:ext uri="{FF2B5EF4-FFF2-40B4-BE49-F238E27FC236}">
                <a16:creationId xmlns:a16="http://schemas.microsoft.com/office/drawing/2014/main" id="{DC208C9D-623E-4F32-815B-BE47567848F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05315" y="370142"/>
            <a:ext cx="10753200" cy="451576"/>
          </a:xfrm>
        </p:spPr>
        <p:txBody>
          <a:bodyPr/>
          <a:lstStyle/>
          <a:p>
            <a:pPr eaLnBrk="1" hangingPunct="1"/>
            <a:r>
              <a:rPr lang="cs-CZ" altLang="cs-CZ" sz="4000" dirty="0" err="1">
                <a:solidFill>
                  <a:srgbClr val="0000DC"/>
                </a:solidFill>
              </a:rPr>
              <a:t>Statoconia</a:t>
            </a:r>
            <a:r>
              <a:rPr lang="cs-CZ" altLang="cs-CZ" sz="4000" dirty="0">
                <a:solidFill>
                  <a:srgbClr val="0000DC"/>
                </a:solidFill>
              </a:rPr>
              <a:t> </a:t>
            </a:r>
            <a:r>
              <a:rPr lang="cs-CZ" altLang="cs-CZ" sz="4000" dirty="0" err="1">
                <a:solidFill>
                  <a:srgbClr val="0000DC"/>
                </a:solidFill>
              </a:rPr>
              <a:t>membrane</a:t>
            </a:r>
            <a:r>
              <a:rPr lang="cs-CZ" altLang="cs-CZ" sz="4000" dirty="0">
                <a:solidFill>
                  <a:srgbClr val="0000DC"/>
                </a:solidFill>
              </a:rPr>
              <a:t> in </a:t>
            </a:r>
            <a:r>
              <a:rPr lang="cs-CZ" altLang="cs-CZ" sz="4000" dirty="0" err="1">
                <a:solidFill>
                  <a:srgbClr val="0000DC"/>
                </a:solidFill>
              </a:rPr>
              <a:t>sacculus</a:t>
            </a:r>
            <a:endParaRPr lang="cs-CZ" altLang="cs-CZ" sz="4000" dirty="0">
              <a:solidFill>
                <a:srgbClr val="0000DC"/>
              </a:solidFill>
            </a:endParaRPr>
          </a:p>
        </p:txBody>
      </p:sp>
      <p:pic>
        <p:nvPicPr>
          <p:cNvPr id="60420" name="Picture 5" descr="macula3.jpg (75179 bytes)">
            <a:extLst>
              <a:ext uri="{FF2B5EF4-FFF2-40B4-BE49-F238E27FC236}">
                <a16:creationId xmlns:a16="http://schemas.microsoft.com/office/drawing/2014/main" id="{1242F834-D518-4889-B53A-10EF55243B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814" y="1651000"/>
            <a:ext cx="6048375" cy="392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1" name="Text Box 6">
            <a:extLst>
              <a:ext uri="{FF2B5EF4-FFF2-40B4-BE49-F238E27FC236}">
                <a16:creationId xmlns:a16="http://schemas.microsoft.com/office/drawing/2014/main" id="{ABC1A57C-2B2C-475D-9F42-C4C06D0855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5914" y="5805488"/>
            <a:ext cx="64801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1600"/>
              <a:t>cellbio.utmb.edu/.../Ear/ organization_of_the_inner_ear.htm. </a:t>
            </a:r>
          </a:p>
        </p:txBody>
      </p:sp>
      <p:sp>
        <p:nvSpPr>
          <p:cNvPr id="60422" name="Line 8">
            <a:extLst>
              <a:ext uri="{FF2B5EF4-FFF2-40B4-BE49-F238E27FC236}">
                <a16:creationId xmlns:a16="http://schemas.microsoft.com/office/drawing/2014/main" id="{C549C28A-09C8-4444-8229-515A875C7EF0}"/>
              </a:ext>
            </a:extLst>
          </p:cNvPr>
          <p:cNvSpPr>
            <a:spLocks noChangeShapeType="1"/>
          </p:cNvSpPr>
          <p:nvPr/>
        </p:nvSpPr>
        <p:spPr bwMode="auto">
          <a:xfrm>
            <a:off x="4500438" y="922351"/>
            <a:ext cx="3108451" cy="1643049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>
            <a:spAutoFit/>
          </a:bodyPr>
          <a:lstStyle/>
          <a:p>
            <a:endParaRPr lang="en-GB" sz="2000"/>
          </a:p>
        </p:txBody>
      </p:sp>
      <p:sp>
        <p:nvSpPr>
          <p:cNvPr id="60423" name="Line 9">
            <a:extLst>
              <a:ext uri="{FF2B5EF4-FFF2-40B4-BE49-F238E27FC236}">
                <a16:creationId xmlns:a16="http://schemas.microsoft.com/office/drawing/2014/main" id="{F918C8AC-68D9-489D-9C2D-F4C46A89E779}"/>
              </a:ext>
            </a:extLst>
          </p:cNvPr>
          <p:cNvSpPr>
            <a:spLocks noChangeShapeType="1"/>
          </p:cNvSpPr>
          <p:nvPr/>
        </p:nvSpPr>
        <p:spPr bwMode="auto">
          <a:xfrm>
            <a:off x="4468633" y="922351"/>
            <a:ext cx="187506" cy="1570024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>
            <a:spAutoFit/>
          </a:bodyPr>
          <a:lstStyle/>
          <a:p>
            <a:endParaRPr lang="en-GB" sz="2000"/>
          </a:p>
        </p:txBody>
      </p:sp>
    </p:spTree>
    <p:extLst>
      <p:ext uri="{BB962C8B-B14F-4D97-AF65-F5344CB8AC3E}">
        <p14:creationId xmlns:p14="http://schemas.microsoft.com/office/powerpoint/2010/main" val="2010415276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Zástupný symbol pro číslo snímku 5">
            <a:extLst>
              <a:ext uri="{FF2B5EF4-FFF2-40B4-BE49-F238E27FC236}">
                <a16:creationId xmlns:a16="http://schemas.microsoft.com/office/drawing/2014/main" id="{3FCBB775-0AAD-4F56-8115-A25AD4BA1F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3AD43FB-8D79-4F13-B073-E8CE9DF6B09A}" type="slidenum">
              <a:rPr lang="cs-CZ" altLang="cs-CZ" sz="1400"/>
              <a:pPr>
                <a:spcBef>
                  <a:spcPct val="0"/>
                </a:spcBef>
                <a:buFontTx/>
                <a:buNone/>
              </a:pPr>
              <a:t>3</a:t>
            </a:fld>
            <a:endParaRPr lang="cs-CZ" altLang="cs-CZ" sz="1400"/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F0D8784E-5604-447E-9DF6-2209A3313D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05315" y="314483"/>
            <a:ext cx="8575075" cy="451576"/>
          </a:xfrm>
        </p:spPr>
        <p:txBody>
          <a:bodyPr/>
          <a:lstStyle/>
          <a:p>
            <a:pPr eaLnBrk="1" hangingPunct="1"/>
            <a:r>
              <a:rPr lang="en-GB" altLang="cs-CZ" sz="4000" dirty="0">
                <a:solidFill>
                  <a:srgbClr val="0000DC"/>
                </a:solidFill>
              </a:rPr>
              <a:t>Biophysics of  sensory perception</a:t>
            </a:r>
          </a:p>
        </p:txBody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5677E9AE-87A1-44B2-B426-E0ACE7D9DF3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40591" y="1392790"/>
            <a:ext cx="9179270" cy="4525962"/>
          </a:xfrm>
        </p:spPr>
        <p:txBody>
          <a:bodyPr/>
          <a:lstStyle/>
          <a:p>
            <a:pPr eaLnBrk="1" hangingPunct="1">
              <a:lnSpc>
                <a:spcPct val="100000"/>
              </a:lnSpc>
              <a:buFontTx/>
              <a:buNone/>
            </a:pPr>
            <a:r>
              <a:rPr lang="en-GB" altLang="cs-CZ" sz="2800" b="1" dirty="0"/>
              <a:t>Sensory perception – </a:t>
            </a:r>
            <a:r>
              <a:rPr lang="en-GB" altLang="cs-CZ" sz="2800" dirty="0"/>
              <a:t>reception and perception of information from outer and inner medium. </a:t>
            </a:r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GB" altLang="cs-CZ" sz="2800" dirty="0"/>
              <a:t>From outer medium:</a:t>
            </a:r>
            <a:r>
              <a:rPr lang="en-GB" altLang="cs-CZ" sz="2800" b="1" dirty="0"/>
              <a:t> Vision, hearing, smell, taste and sense of touch</a:t>
            </a:r>
            <a:endParaRPr lang="en-GB" altLang="cs-CZ" sz="2800" dirty="0"/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GB" altLang="cs-CZ" sz="2800" dirty="0"/>
              <a:t>From inner medium: information on </a:t>
            </a:r>
            <a:r>
              <a:rPr lang="en-GB" altLang="cs-CZ" sz="2800" b="1" dirty="0"/>
              <a:t>position, active and passive movement (</a:t>
            </a:r>
            <a:r>
              <a:rPr lang="en-GB" altLang="cs-CZ" sz="2800" dirty="0"/>
              <a:t>vestibular organ,</a:t>
            </a:r>
            <a:r>
              <a:rPr lang="cs-CZ" altLang="cs-CZ" sz="2800" dirty="0"/>
              <a:t> </a:t>
            </a:r>
            <a:r>
              <a:rPr lang="en-GB" altLang="cs-CZ" sz="2800" dirty="0"/>
              <a:t>nerve-endings in the musculoskeletal system ).</a:t>
            </a:r>
            <a:r>
              <a:rPr lang="en-GB" altLang="cs-CZ" sz="2800" b="1" dirty="0"/>
              <a:t> </a:t>
            </a:r>
            <a:r>
              <a:rPr lang="cs-CZ" altLang="cs-CZ" sz="2800" b="1" dirty="0" err="1"/>
              <a:t>Also</a:t>
            </a:r>
            <a:r>
              <a:rPr lang="en-GB" altLang="cs-CZ" sz="2800" b="1" dirty="0"/>
              <a:t>: changes in composition of inner medium and pain. </a:t>
            </a:r>
            <a:endParaRPr lang="cs-CZ" altLang="cs-CZ" sz="2800" b="1" dirty="0"/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GB" altLang="cs-CZ" sz="2800" b="1" dirty="0"/>
              <a:t>Complex feelings: hunger, thirst, fatigue etc.</a:t>
            </a:r>
          </a:p>
        </p:txBody>
      </p:sp>
    </p:spTree>
    <p:extLst>
      <p:ext uri="{BB962C8B-B14F-4D97-AF65-F5344CB8AC3E}">
        <p14:creationId xmlns:p14="http://schemas.microsoft.com/office/powerpoint/2010/main" val="2350842386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Zástupný symbol pro číslo snímku 5">
            <a:extLst>
              <a:ext uri="{FF2B5EF4-FFF2-40B4-BE49-F238E27FC236}">
                <a16:creationId xmlns:a16="http://schemas.microsoft.com/office/drawing/2014/main" id="{F0514BB6-7E78-48DA-9F93-E9EA11CAC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BE028B4-3162-4656-BFBE-92E5F63632BB}" type="slidenum">
              <a:rPr lang="cs-CZ" altLang="cs-CZ" sz="1400"/>
              <a:pPr>
                <a:spcBef>
                  <a:spcPct val="0"/>
                </a:spcBef>
                <a:buFontTx/>
                <a:buNone/>
              </a:pPr>
              <a:t>30</a:t>
            </a:fld>
            <a:endParaRPr lang="cs-CZ" altLang="cs-CZ" sz="1400"/>
          </a:p>
        </p:txBody>
      </p:sp>
      <p:sp>
        <p:nvSpPr>
          <p:cNvPr id="62467" name="Rectangle 2">
            <a:extLst>
              <a:ext uri="{FF2B5EF4-FFF2-40B4-BE49-F238E27FC236}">
                <a16:creationId xmlns:a16="http://schemas.microsoft.com/office/drawing/2014/main" id="{7F1DEF4D-1CCF-4F8B-A24E-F727CDB5B7F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391618" y="606026"/>
            <a:ext cx="8135938" cy="4968875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en-GB" altLang="cs-CZ" sz="2400" dirty="0"/>
              <a:t>Author: </a:t>
            </a:r>
            <a:br>
              <a:rPr lang="en-GB" altLang="cs-CZ" sz="2400" dirty="0"/>
            </a:br>
            <a:r>
              <a:rPr lang="en-GB" altLang="cs-CZ" sz="2400" b="1" dirty="0">
                <a:solidFill>
                  <a:schemeClr val="tx1"/>
                </a:solidFill>
              </a:rPr>
              <a:t>Vojtěch Mornstein</a:t>
            </a:r>
            <a:br>
              <a:rPr lang="en-GB" altLang="cs-CZ" sz="2400" dirty="0"/>
            </a:br>
            <a:br>
              <a:rPr lang="cs-CZ" altLang="cs-CZ" sz="2400" dirty="0"/>
            </a:br>
            <a:br>
              <a:rPr lang="en-GB" altLang="cs-CZ" sz="2400" dirty="0"/>
            </a:br>
            <a:r>
              <a:rPr lang="en-GB" altLang="cs-CZ" sz="2400" dirty="0"/>
              <a:t>Content collaboration and language revision: </a:t>
            </a:r>
            <a:br>
              <a:rPr lang="en-GB" altLang="cs-CZ" sz="2400" dirty="0"/>
            </a:br>
            <a:r>
              <a:rPr lang="cs-CZ" altLang="cs-CZ" sz="2400" dirty="0">
                <a:solidFill>
                  <a:schemeClr val="tx1"/>
                </a:solidFill>
              </a:rPr>
              <a:t>Ivo Hrazdira, </a:t>
            </a:r>
            <a:r>
              <a:rPr lang="en-GB" altLang="cs-CZ" sz="2400" dirty="0">
                <a:solidFill>
                  <a:schemeClr val="tx1"/>
                </a:solidFill>
              </a:rPr>
              <a:t>Carmel J. Caruana</a:t>
            </a:r>
            <a:br>
              <a:rPr lang="en-GB" altLang="cs-CZ" sz="2400" dirty="0"/>
            </a:br>
            <a:br>
              <a:rPr lang="cs-CZ" altLang="cs-CZ" sz="2400" dirty="0"/>
            </a:br>
            <a:br>
              <a:rPr lang="en-GB" altLang="cs-CZ" sz="2400" dirty="0"/>
            </a:br>
            <a:r>
              <a:rPr lang="en-GB" altLang="cs-CZ" sz="2400" dirty="0"/>
              <a:t>Last revision</a:t>
            </a:r>
            <a:r>
              <a:rPr lang="cs-CZ" altLang="cs-CZ" sz="2400" dirty="0"/>
              <a:t> </a:t>
            </a:r>
            <a:r>
              <a:rPr lang="cs-CZ" altLang="cs-CZ" sz="2400" dirty="0" err="1">
                <a:solidFill>
                  <a:schemeClr val="tx1"/>
                </a:solidFill>
              </a:rPr>
              <a:t>September</a:t>
            </a:r>
            <a:r>
              <a:rPr lang="cs-CZ" altLang="cs-CZ" sz="2400" dirty="0">
                <a:solidFill>
                  <a:schemeClr val="tx1"/>
                </a:solidFill>
              </a:rPr>
              <a:t> 2024</a:t>
            </a:r>
            <a:endParaRPr lang="en-GB" altLang="cs-CZ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49747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Zástupný symbol pro číslo snímku 5">
            <a:extLst>
              <a:ext uri="{FF2B5EF4-FFF2-40B4-BE49-F238E27FC236}">
                <a16:creationId xmlns:a16="http://schemas.microsoft.com/office/drawing/2014/main" id="{4BAC4E60-9376-4D0B-A775-2BB692110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6F9A81A-5E8F-4BC8-87FA-104F654D5629}" type="slidenum">
              <a:rPr lang="cs-CZ" altLang="cs-CZ" sz="1400"/>
              <a:pPr>
                <a:spcBef>
                  <a:spcPct val="0"/>
                </a:spcBef>
                <a:buFontTx/>
                <a:buNone/>
              </a:pPr>
              <a:t>4</a:t>
            </a:fld>
            <a:endParaRPr lang="cs-CZ" altLang="cs-CZ" sz="1400"/>
          </a:p>
        </p:txBody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id="{714DB2D4-9CFC-4BF3-B895-A957881CBFA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274639"/>
            <a:ext cx="8229600" cy="922337"/>
          </a:xfrm>
        </p:spPr>
        <p:txBody>
          <a:bodyPr/>
          <a:lstStyle/>
          <a:p>
            <a:pPr eaLnBrk="1" hangingPunct="1"/>
            <a:r>
              <a:rPr lang="en-GB" altLang="cs-CZ" dirty="0">
                <a:solidFill>
                  <a:srgbClr val="0000DC"/>
                </a:solidFill>
              </a:rPr>
              <a:t>Categorising receptors</a:t>
            </a:r>
          </a:p>
        </p:txBody>
      </p:sp>
      <p:sp>
        <p:nvSpPr>
          <p:cNvPr id="10244" name="Rectangle 3">
            <a:extLst>
              <a:ext uri="{FF2B5EF4-FFF2-40B4-BE49-F238E27FC236}">
                <a16:creationId xmlns:a16="http://schemas.microsoft.com/office/drawing/2014/main" id="{CC0FB4F1-C33C-458B-981D-9F8A8DE778E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56590" y="950485"/>
            <a:ext cx="10893287" cy="54451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altLang="cs-CZ" sz="2400" b="1" dirty="0"/>
              <a:t>a)</a:t>
            </a:r>
            <a:r>
              <a:rPr lang="en-GB" altLang="cs-CZ" sz="2400" b="1" dirty="0">
                <a:solidFill>
                  <a:srgbClr val="FFFFCC"/>
                </a:solidFill>
              </a:rPr>
              <a:t> </a:t>
            </a:r>
            <a:r>
              <a:rPr lang="en-GB" altLang="cs-CZ" sz="2400" b="1" dirty="0"/>
              <a:t>According to the acting energy: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altLang="cs-CZ" sz="2000" b="1" dirty="0" err="1"/>
              <a:t>mechanoceptors</a:t>
            </a:r>
            <a:endParaRPr lang="en-GB" altLang="cs-CZ" sz="2000" b="1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altLang="cs-CZ" sz="2000" b="1" dirty="0" err="1"/>
              <a:t>thermoceptors</a:t>
            </a:r>
            <a:endParaRPr lang="en-GB" altLang="cs-CZ" sz="2000" b="1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altLang="cs-CZ" sz="2000" b="1" dirty="0" err="1"/>
              <a:t>chemoceptors</a:t>
            </a:r>
            <a:endParaRPr lang="en-GB" altLang="cs-CZ" sz="2000" b="1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altLang="cs-CZ" sz="2000" b="1" dirty="0"/>
              <a:t>photoceptors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altLang="cs-CZ" sz="2000" b="1" dirty="0"/>
              <a:t>- adequate and inadequate stimuli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altLang="cs-CZ" sz="2400" b="1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altLang="cs-CZ" sz="2400" b="1" dirty="0"/>
              <a:t>b) According to the complexity: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altLang="cs-CZ" sz="2000" b="1" dirty="0"/>
              <a:t>free nerve-endings (pain)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altLang="cs-CZ" sz="2000" b="1" dirty="0"/>
              <a:t>sensory bodies (sensitive nerve fibre + fibrous envelope - cutaneous sensation)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altLang="cs-CZ" sz="2000" b="1" dirty="0"/>
              <a:t>sensory cells (parts of sensory organs) - specificity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altLang="cs-CZ" sz="2000" b="1" dirty="0"/>
              <a:t>non-specific: receptors of pain - react on various stimuli.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altLang="cs-CZ" sz="1600" b="1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altLang="cs-CZ" sz="2400" b="1" dirty="0"/>
              <a:t>c) According to the place of origin and way of their reception: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altLang="cs-CZ" sz="2000" b="1" dirty="0"/>
              <a:t>- </a:t>
            </a:r>
            <a:r>
              <a:rPr lang="en-GB" altLang="cs-CZ" sz="2000" b="1" dirty="0" err="1"/>
              <a:t>teleceptors</a:t>
            </a:r>
            <a:r>
              <a:rPr lang="en-GB" altLang="cs-CZ" sz="2000" b="1" dirty="0"/>
              <a:t> (vision, hearing, smell),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altLang="cs-CZ" sz="2000" b="1" dirty="0"/>
              <a:t>- exteroceptors (from the body surface - cutaneous sensation, taste),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altLang="cs-CZ" sz="2000" b="1" dirty="0"/>
              <a:t>- proprioceptors, in </a:t>
            </a:r>
            <a:r>
              <a:rPr lang="cs-CZ" altLang="cs-CZ" sz="2000" b="1" dirty="0" err="1"/>
              <a:t>vestibular</a:t>
            </a:r>
            <a:r>
              <a:rPr lang="cs-CZ" altLang="cs-CZ" sz="2000" b="1" dirty="0"/>
              <a:t> organ, </a:t>
            </a:r>
            <a:r>
              <a:rPr lang="en-GB" altLang="cs-CZ" sz="2000" b="1" dirty="0"/>
              <a:t>muscles, tendons, joints - they inform about body position and movement,</a:t>
            </a:r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en-GB" altLang="cs-CZ" sz="2000" b="1" dirty="0" err="1"/>
              <a:t>interoceptors</a:t>
            </a:r>
            <a:r>
              <a:rPr lang="en-GB" altLang="cs-CZ" sz="2000" b="1" dirty="0"/>
              <a:t> - in inner organs</a:t>
            </a:r>
            <a:endParaRPr lang="cs-CZ" altLang="cs-CZ" sz="2000" b="1" dirty="0"/>
          </a:p>
          <a:p>
            <a:pPr eaLnBrk="1" hangingPunct="1">
              <a:lnSpc>
                <a:spcPct val="80000"/>
              </a:lnSpc>
              <a:buFontTx/>
              <a:buChar char="-"/>
            </a:pPr>
            <a:endParaRPr lang="en-GB" altLang="cs-CZ" sz="1600" b="1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altLang="cs-CZ" sz="2400" b="1" dirty="0"/>
              <a:t>In biophysics, the receptors are energy transducers above all.</a:t>
            </a:r>
            <a:endParaRPr lang="cs-CZ" altLang="cs-CZ" sz="2400" b="1" dirty="0"/>
          </a:p>
        </p:txBody>
      </p:sp>
    </p:spTree>
    <p:extLst>
      <p:ext uri="{BB962C8B-B14F-4D97-AF65-F5344CB8AC3E}">
        <p14:creationId xmlns:p14="http://schemas.microsoft.com/office/powerpoint/2010/main" val="2994769627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Zástupný symbol pro číslo snímku 7">
            <a:extLst>
              <a:ext uri="{FF2B5EF4-FFF2-40B4-BE49-F238E27FC236}">
                <a16:creationId xmlns:a16="http://schemas.microsoft.com/office/drawing/2014/main" id="{3197868D-7DEE-47C6-857C-658F6F53EC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9A877FE-F8F1-41FB-A3DB-162BC84839A3}" type="slidenum">
              <a:rPr lang="cs-CZ" altLang="cs-CZ" sz="1400"/>
              <a:pPr>
                <a:spcBef>
                  <a:spcPct val="0"/>
                </a:spcBef>
                <a:buFontTx/>
                <a:buNone/>
              </a:pPr>
              <a:t>5</a:t>
            </a:fld>
            <a:endParaRPr lang="cs-CZ" altLang="cs-CZ" sz="1400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01CCFFDE-38C1-4323-94AD-0DE83530D94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cs-CZ" sz="4000" dirty="0">
                <a:solidFill>
                  <a:srgbClr val="0000DC"/>
                </a:solidFill>
              </a:rPr>
              <a:t>Conversion function of receptors</a:t>
            </a:r>
            <a:endParaRPr lang="cs-CZ" altLang="cs-CZ" sz="4000" dirty="0">
              <a:solidFill>
                <a:srgbClr val="0000DC"/>
              </a:solidFill>
            </a:endParaRPr>
          </a:p>
        </p:txBody>
      </p:sp>
      <p:sp>
        <p:nvSpPr>
          <p:cNvPr id="12292" name="Rectangle 3">
            <a:extLst>
              <a:ext uri="{FF2B5EF4-FFF2-40B4-BE49-F238E27FC236}">
                <a16:creationId xmlns:a16="http://schemas.microsoft.com/office/drawing/2014/main" id="{5264715F-A4C2-420D-B27B-9CA10C199B5B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en-GB" altLang="cs-CZ" sz="2000" dirty="0"/>
              <a:t>Primary response of sensory cell to the stimulus: </a:t>
            </a:r>
            <a:r>
              <a:rPr lang="en-GB" altLang="cs-CZ" sz="2000" b="1" dirty="0"/>
              <a:t>receptor potential</a:t>
            </a:r>
            <a:r>
              <a:rPr lang="en-GB" altLang="cs-CZ" sz="2000" dirty="0"/>
              <a:t> and </a:t>
            </a:r>
            <a:r>
              <a:rPr lang="en-GB" altLang="cs-CZ" sz="2000" b="1" dirty="0"/>
              <a:t>receptor current</a:t>
            </a:r>
            <a:r>
              <a:rPr lang="en-GB" altLang="cs-CZ" sz="2000" dirty="0"/>
              <a:t> </a:t>
            </a:r>
            <a:r>
              <a:rPr lang="cs-CZ" altLang="cs-CZ" sz="2000" dirty="0"/>
              <a:t>are </a:t>
            </a:r>
            <a:r>
              <a:rPr lang="en-GB" altLang="cs-CZ" sz="2000" dirty="0"/>
              <a:t>proportional to the intensity of stimulus. The receptor potential triggers the </a:t>
            </a:r>
            <a:r>
              <a:rPr lang="en-GB" altLang="cs-CZ" sz="2000" b="1" dirty="0"/>
              <a:t>action potential</a:t>
            </a:r>
            <a:r>
              <a:rPr lang="en-GB" altLang="cs-CZ" sz="2000" dirty="0"/>
              <a:t>. </a:t>
            </a:r>
            <a:endParaRPr lang="cs-CZ" altLang="cs-CZ" sz="2000" dirty="0"/>
          </a:p>
          <a:p>
            <a:pPr eaLnBrk="1" hangingPunct="1">
              <a:lnSpc>
                <a:spcPct val="100000"/>
              </a:lnSpc>
            </a:pPr>
            <a:r>
              <a:rPr lang="en-GB" altLang="cs-CZ" sz="2000" dirty="0"/>
              <a:t>Transformation of amplitude modulated receptor potential into the frequency-modulated action potential. </a:t>
            </a:r>
            <a:endParaRPr lang="cs-CZ" altLang="cs-CZ" sz="2000" dirty="0"/>
          </a:p>
          <a:p>
            <a:pPr eaLnBrk="1" hangingPunct="1">
              <a:lnSpc>
                <a:spcPct val="100000"/>
              </a:lnSpc>
            </a:pPr>
            <a:r>
              <a:rPr lang="en-GB" altLang="cs-CZ" sz="2000" b="1" dirty="0"/>
              <a:t>Increased intensity of stimulus, i.e. increased amplitude of receptor potential evokes an increase in action potential frequency.</a:t>
            </a:r>
            <a:endParaRPr lang="cs-CZ" altLang="cs-CZ" sz="2000" b="1" dirty="0"/>
          </a:p>
        </p:txBody>
      </p:sp>
      <p:graphicFrame>
        <p:nvGraphicFramePr>
          <p:cNvPr id="12293" name="Object 6">
            <a:extLst>
              <a:ext uri="{FF2B5EF4-FFF2-40B4-BE49-F238E27FC236}">
                <a16:creationId xmlns:a16="http://schemas.microsoft.com/office/drawing/2014/main" id="{19BB641B-7379-487D-A733-F09F6E08B6F3}"/>
              </a:ext>
            </a:extLst>
          </p:cNvPr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2167048609"/>
              </p:ext>
            </p:extLst>
          </p:nvPr>
        </p:nvGraphicFramePr>
        <p:xfrm>
          <a:off x="6751899" y="1167599"/>
          <a:ext cx="3505200" cy="4249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astrový obrázek" r:id="rId3" imgW="2943636" imgH="3610479" progId="Paint.Picture">
                  <p:embed/>
                </p:oleObj>
              </mc:Choice>
              <mc:Fallback>
                <p:oleObj name="Rastrový obrázek" r:id="rId3" imgW="2943636" imgH="3610479" progId="Paint.Picture">
                  <p:embed/>
                  <p:pic>
                    <p:nvPicPr>
                      <p:cNvPr id="12293" name="Object 6">
                        <a:extLst>
                          <a:ext uri="{FF2B5EF4-FFF2-40B4-BE49-F238E27FC236}">
                            <a16:creationId xmlns:a16="http://schemas.microsoft.com/office/drawing/2014/main" id="{19BB641B-7379-487D-A733-F09F6E08B6F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51899" y="1167599"/>
                        <a:ext cx="3505200" cy="4249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 cap="flat" cmpd="sng" algn="ctr">
                            <a:solidFill>
                              <a:srgbClr val="99CC00"/>
                            </a:solidFill>
                            <a:prstDash val="solid"/>
                            <a:miter lim="800000"/>
                            <a:headEnd type="none" w="med" len="med"/>
                            <a:tailEnd type="none" w="med" len="med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42168963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Zástupný symbol pro číslo snímku 6">
            <a:extLst>
              <a:ext uri="{FF2B5EF4-FFF2-40B4-BE49-F238E27FC236}">
                <a16:creationId xmlns:a16="http://schemas.microsoft.com/office/drawing/2014/main" id="{1965D6C6-564C-4493-A498-81179E6FA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0110FA9-BA83-4633-A89C-051DAF710804}" type="slidenum">
              <a:rPr lang="cs-CZ" altLang="cs-CZ" sz="1400"/>
              <a:pPr>
                <a:spcBef>
                  <a:spcPct val="0"/>
                </a:spcBef>
                <a:buFontTx/>
                <a:buNone/>
              </a:pPr>
              <a:t>6</a:t>
            </a:fld>
            <a:endParaRPr lang="cs-CZ" altLang="cs-CZ" sz="140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0AFDCEE7-4A5B-49E7-9E4F-01E8D3CD364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959600" y="274638"/>
            <a:ext cx="3251200" cy="1143000"/>
          </a:xfrm>
        </p:spPr>
        <p:txBody>
          <a:bodyPr/>
          <a:lstStyle/>
          <a:p>
            <a:pPr eaLnBrk="1" hangingPunct="1"/>
            <a:r>
              <a:rPr lang="en-GB" altLang="cs-CZ" sz="4000" dirty="0">
                <a:solidFill>
                  <a:srgbClr val="0000DC"/>
                </a:solidFill>
              </a:rPr>
              <a:t>Sensory cell</a:t>
            </a:r>
          </a:p>
        </p:txBody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FE769310-A612-4827-91E6-89C22A9B35E7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289920" y="808990"/>
            <a:ext cx="5040312" cy="6237288"/>
          </a:xfrm>
        </p:spPr>
        <p:txBody>
          <a:bodyPr/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GB" altLang="cs-CZ" sz="2000" dirty="0"/>
              <a:t>A typical sensory cell consists of</a:t>
            </a:r>
            <a:r>
              <a:rPr lang="en-GB" altLang="cs-CZ" sz="2000" b="1" dirty="0"/>
              <a:t> two segments: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GB" altLang="cs-CZ" sz="2000" b="1" dirty="0"/>
              <a:t>The outer </a:t>
            </a:r>
            <a:r>
              <a:rPr lang="en-GB" altLang="cs-CZ" sz="2000" dirty="0"/>
              <a:t>one is adequate stimulus-specific. (microvilli, cilia, microtubular or lamellar structures)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GB" altLang="cs-CZ" sz="2000" b="1" dirty="0"/>
              <a:t>The inner</a:t>
            </a:r>
            <a:r>
              <a:rPr lang="en-GB" altLang="cs-CZ" sz="2000" dirty="0"/>
              <a:t> one contains mitochondria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GB" altLang="cs-CZ" sz="2000" b="1" dirty="0"/>
              <a:t>Electric processes in a receptor cell: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GB" altLang="cs-CZ" sz="2000" dirty="0"/>
              <a:t>The voltage source is in the membrane of the inner segment - </a:t>
            </a:r>
            <a:r>
              <a:rPr lang="en-GB" altLang="cs-CZ" sz="2000" b="1" dirty="0"/>
              <a:t>diffusion potential</a:t>
            </a:r>
            <a:r>
              <a:rPr lang="cs-CZ" altLang="cs-CZ" sz="2000" b="1" dirty="0"/>
              <a:t> of</a:t>
            </a:r>
            <a:r>
              <a:rPr lang="en-GB" altLang="cs-CZ" sz="2000" dirty="0"/>
              <a:t> K</a:t>
            </a:r>
            <a:r>
              <a:rPr lang="en-GB" altLang="cs-CZ" sz="2000" baseline="30000" dirty="0"/>
              <a:t>+</a:t>
            </a:r>
            <a:r>
              <a:rPr lang="en-GB" altLang="cs-CZ" sz="2000" dirty="0"/>
              <a:t> (</a:t>
            </a:r>
            <a:r>
              <a:rPr lang="en-GB" altLang="cs-CZ" sz="2000" i="1" dirty="0"/>
              <a:t>U</a:t>
            </a:r>
            <a:r>
              <a:rPr lang="en-GB" altLang="cs-CZ" sz="2000" baseline="-25000" dirty="0"/>
              <a:t>1</a:t>
            </a:r>
            <a:r>
              <a:rPr lang="en-GB" altLang="cs-CZ" sz="2000" dirty="0"/>
              <a:t>, resistance</a:t>
            </a:r>
            <a:r>
              <a:rPr lang="en-GB" altLang="cs-CZ" sz="2000" i="1" dirty="0"/>
              <a:t> R</a:t>
            </a:r>
            <a:r>
              <a:rPr lang="en-GB" altLang="cs-CZ" sz="2000" i="1" baseline="-25000" dirty="0"/>
              <a:t>1</a:t>
            </a:r>
            <a:r>
              <a:rPr lang="en-GB" altLang="cs-CZ" sz="2000" dirty="0"/>
              <a:t> is given by the permeability for these ions).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GB" altLang="cs-CZ" sz="2000" dirty="0"/>
              <a:t>Depolarisation of a sensory cell is caused by increase of the membrane permeability for cations in outer segment (</a:t>
            </a:r>
            <a:r>
              <a:rPr lang="en-GB" altLang="cs-CZ" sz="2000" i="1" dirty="0"/>
              <a:t>R</a:t>
            </a:r>
            <a:r>
              <a:rPr lang="en-GB" altLang="cs-CZ" sz="2000" baseline="-25000" dirty="0"/>
              <a:t>2</a:t>
            </a:r>
            <a:r>
              <a:rPr lang="en-GB" altLang="cs-CZ" sz="2000" dirty="0"/>
              <a:t>, </a:t>
            </a:r>
            <a:r>
              <a:rPr lang="en-GB" altLang="cs-CZ" sz="2000" i="1" dirty="0"/>
              <a:t>U</a:t>
            </a:r>
            <a:r>
              <a:rPr lang="en-GB" altLang="cs-CZ" sz="2000" baseline="-25000" dirty="0"/>
              <a:t>2</a:t>
            </a:r>
            <a:r>
              <a:rPr lang="en-GB" altLang="cs-CZ" sz="2000" dirty="0"/>
              <a:t>;</a:t>
            </a:r>
            <a:r>
              <a:rPr lang="en-GB" altLang="cs-CZ" sz="2000" i="1" dirty="0"/>
              <a:t> R</a:t>
            </a:r>
            <a:r>
              <a:rPr lang="en-GB" altLang="cs-CZ" sz="2000" baseline="-25000" dirty="0"/>
              <a:t>3</a:t>
            </a:r>
            <a:r>
              <a:rPr lang="en-GB" altLang="cs-CZ" sz="2000" dirty="0"/>
              <a:t>,</a:t>
            </a:r>
            <a:r>
              <a:rPr lang="en-GB" altLang="cs-CZ" sz="2000" i="1" dirty="0"/>
              <a:t> U</a:t>
            </a:r>
            <a:r>
              <a:rPr lang="en-GB" altLang="cs-CZ" sz="2000" baseline="-25000" dirty="0"/>
              <a:t>3</a:t>
            </a:r>
            <a:r>
              <a:rPr lang="en-GB" altLang="cs-CZ" sz="2000" dirty="0"/>
              <a:t>). During depolarisation, the cations diffuse </a:t>
            </a:r>
            <a:r>
              <a:rPr lang="en-GB" altLang="cs-CZ" sz="2000" b="1" dirty="0"/>
              <a:t>from outer segment into the inner one.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cs-CZ" altLang="cs-CZ" sz="2000" dirty="0"/>
              <a:t>T</a:t>
            </a:r>
            <a:r>
              <a:rPr lang="en-GB" altLang="cs-CZ" sz="2000" dirty="0"/>
              <a:t>here are </a:t>
            </a:r>
            <a:r>
              <a:rPr lang="en-GB" altLang="cs-CZ" sz="2000" b="1" dirty="0"/>
              <a:t>additional sources</a:t>
            </a:r>
            <a:r>
              <a:rPr lang="en-GB" altLang="cs-CZ" sz="2000" dirty="0"/>
              <a:t> of voltage in supporting (neuroglial) cells (</a:t>
            </a:r>
            <a:r>
              <a:rPr lang="en-GB" altLang="cs-CZ" sz="2000" i="1" dirty="0"/>
              <a:t>U</a:t>
            </a:r>
            <a:r>
              <a:rPr lang="en-GB" altLang="cs-CZ" sz="2000" baseline="-25000" dirty="0"/>
              <a:t>4</a:t>
            </a:r>
            <a:r>
              <a:rPr lang="en-GB" altLang="cs-CZ" sz="2000" dirty="0"/>
              <a:t>,</a:t>
            </a:r>
            <a:r>
              <a:rPr lang="en-GB" altLang="cs-CZ" sz="2000" i="1" dirty="0"/>
              <a:t> R</a:t>
            </a:r>
            <a:r>
              <a:rPr lang="en-GB" altLang="cs-CZ" sz="2000" baseline="-25000" dirty="0"/>
              <a:t>4</a:t>
            </a:r>
            <a:r>
              <a:rPr lang="en-GB" altLang="cs-CZ" sz="2000" dirty="0"/>
              <a:t>).</a:t>
            </a:r>
            <a:endParaRPr lang="cs-CZ" altLang="cs-CZ" sz="2000" dirty="0"/>
          </a:p>
        </p:txBody>
      </p:sp>
      <p:graphicFrame>
        <p:nvGraphicFramePr>
          <p:cNvPr id="14341" name="Object 6">
            <a:extLst>
              <a:ext uri="{FF2B5EF4-FFF2-40B4-BE49-F238E27FC236}">
                <a16:creationId xmlns:a16="http://schemas.microsoft.com/office/drawing/2014/main" id="{A872D23B-58B3-45C8-A04B-1B6AA767B2BD}"/>
              </a:ext>
            </a:extLst>
          </p:cNvPr>
          <p:cNvGraphicFramePr>
            <a:graphicFrameLocks noGrp="1" noChangeAspect="1"/>
          </p:cNvGraphicFramePr>
          <p:nvPr>
            <p:ph sz="half" idx="2"/>
          </p:nvPr>
        </p:nvGraphicFramePr>
        <p:xfrm>
          <a:off x="6816726" y="1916114"/>
          <a:ext cx="3636963" cy="3671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astrový obrázek" r:id="rId3" imgW="2980952" imgH="3010320" progId="Paint.Picture">
                  <p:embed/>
                </p:oleObj>
              </mc:Choice>
              <mc:Fallback>
                <p:oleObj name="Rastrový obrázek" r:id="rId3" imgW="2980952" imgH="3010320" progId="Paint.Picture">
                  <p:embed/>
                  <p:pic>
                    <p:nvPicPr>
                      <p:cNvPr id="14341" name="Object 6">
                        <a:extLst>
                          <a:ext uri="{FF2B5EF4-FFF2-40B4-BE49-F238E27FC236}">
                            <a16:creationId xmlns:a16="http://schemas.microsoft.com/office/drawing/2014/main" id="{A872D23B-58B3-45C8-A04B-1B6AA767B2B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16726" y="1916114"/>
                        <a:ext cx="3636963" cy="3671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38999333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Zástupný symbol pro číslo snímku 5">
            <a:extLst>
              <a:ext uri="{FF2B5EF4-FFF2-40B4-BE49-F238E27FC236}">
                <a16:creationId xmlns:a16="http://schemas.microsoft.com/office/drawing/2014/main" id="{DE88DD3B-80D3-48F9-A708-7EDF737505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07E0D6D-B540-4293-92D1-F258D2C673C8}" type="slidenum">
              <a:rPr lang="cs-CZ" altLang="cs-CZ" sz="1400"/>
              <a:pPr>
                <a:spcBef>
                  <a:spcPct val="0"/>
                </a:spcBef>
                <a:buFontTx/>
                <a:buNone/>
              </a:pPr>
              <a:t>7</a:t>
            </a:fld>
            <a:endParaRPr lang="cs-CZ" altLang="cs-CZ" sz="1400"/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FFEA9F82-8804-4502-AB18-E37BFF780B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81461" y="298581"/>
            <a:ext cx="10753200" cy="451576"/>
          </a:xfrm>
        </p:spPr>
        <p:txBody>
          <a:bodyPr/>
          <a:lstStyle/>
          <a:p>
            <a:pPr eaLnBrk="1" hangingPunct="1"/>
            <a:r>
              <a:rPr lang="en-GB" altLang="cs-CZ" sz="4000" dirty="0">
                <a:solidFill>
                  <a:srgbClr val="0000DC"/>
                </a:solidFill>
              </a:rPr>
              <a:t>Biophysical relation between the stimulus and sensation</a:t>
            </a:r>
            <a:endParaRPr lang="cs-CZ" altLang="cs-CZ" sz="4000" dirty="0">
              <a:solidFill>
                <a:srgbClr val="0000DC"/>
              </a:solidFill>
            </a:endParaRPr>
          </a:p>
        </p:txBody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75465A07-2789-4102-AB34-D55D72B3B93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9189" y="1431858"/>
            <a:ext cx="10334707" cy="4752975"/>
          </a:xfrm>
        </p:spPr>
        <p:txBody>
          <a:bodyPr/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GB" altLang="cs-CZ" sz="2200" b="1" dirty="0"/>
              <a:t>The intensity of sensation increases with stimulus intensity non-linearly. </a:t>
            </a:r>
            <a:r>
              <a:rPr lang="en-GB" altLang="cs-CZ" sz="2200" dirty="0"/>
              <a:t>It was presumed earlier the sensation intensity is proportional to the logarithm of stimulus intensity</a:t>
            </a:r>
            <a:r>
              <a:rPr lang="en-GB" altLang="cs-CZ" sz="2200" b="1" dirty="0"/>
              <a:t> (Weber-Fechner law</a:t>
            </a:r>
            <a:r>
              <a:rPr lang="cs-CZ" altLang="cs-CZ" sz="2200" b="1" dirty="0"/>
              <a:t>, 1860</a:t>
            </a:r>
            <a:r>
              <a:rPr lang="en-GB" altLang="cs-CZ" sz="2200" b="1" dirty="0"/>
              <a:t>). </a:t>
            </a:r>
            <a:r>
              <a:rPr lang="en-GB" altLang="cs-CZ" sz="2200" dirty="0"/>
              <a:t>Intensity of sensation is </a:t>
            </a:r>
            <a:r>
              <a:rPr lang="en-GB" altLang="cs-CZ" sz="2200" i="1" dirty="0"/>
              <a:t>I</a:t>
            </a:r>
            <a:r>
              <a:rPr lang="en-GB" altLang="cs-CZ" sz="2200" i="1" baseline="-25000" dirty="0"/>
              <a:t>R</a:t>
            </a:r>
            <a:r>
              <a:rPr lang="en-GB" altLang="cs-CZ" sz="2200" dirty="0"/>
              <a:t>, intensity of stimulus is </a:t>
            </a:r>
            <a:r>
              <a:rPr lang="en-GB" altLang="cs-CZ" sz="2200" i="1" dirty="0" err="1"/>
              <a:t>I</a:t>
            </a:r>
            <a:r>
              <a:rPr lang="en-GB" altLang="cs-CZ" sz="2200" i="1" baseline="-25000" dirty="0" err="1"/>
              <a:t>S</a:t>
            </a:r>
            <a:r>
              <a:rPr lang="en-GB" altLang="cs-CZ" sz="2200" dirty="0"/>
              <a:t>, then:</a:t>
            </a:r>
            <a:endParaRPr lang="cs-CZ" altLang="cs-CZ" sz="22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endParaRPr lang="en-GB" altLang="cs-CZ" sz="2200" dirty="0"/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cs-CZ" sz="2200" b="1" i="1" dirty="0"/>
              <a:t> I</a:t>
            </a:r>
            <a:r>
              <a:rPr lang="en-GB" altLang="cs-CZ" sz="2200" b="1" i="1" baseline="-25000" dirty="0"/>
              <a:t>R</a:t>
            </a:r>
            <a:r>
              <a:rPr lang="en-GB" altLang="cs-CZ" sz="2200" b="1" i="1" dirty="0"/>
              <a:t> = k</a:t>
            </a:r>
            <a:r>
              <a:rPr lang="en-GB" altLang="cs-CZ" sz="2200" b="1" i="1" baseline="-25000" dirty="0"/>
              <a:t>1</a:t>
            </a:r>
            <a:r>
              <a:rPr lang="en-GB" altLang="cs-CZ" sz="2200" b="1" i="1" dirty="0"/>
              <a:t> </a:t>
            </a:r>
            <a:r>
              <a:rPr lang="en-GB" altLang="cs-CZ" sz="2200" b="1" dirty="0"/>
              <a:t>log(</a:t>
            </a:r>
            <a:r>
              <a:rPr lang="en-GB" altLang="cs-CZ" sz="2200" b="1" i="1" dirty="0"/>
              <a:t>I</a:t>
            </a:r>
            <a:r>
              <a:rPr lang="en-GB" altLang="cs-CZ" sz="2200" b="1" i="1" baseline="-25000" dirty="0"/>
              <a:t>S</a:t>
            </a:r>
            <a:r>
              <a:rPr lang="en-GB" altLang="cs-CZ" sz="2200" b="1" dirty="0"/>
              <a:t>).</a:t>
            </a:r>
            <a:endParaRPr lang="cs-CZ" altLang="cs-CZ" sz="2200" b="1" dirty="0"/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cs-CZ" sz="2200" b="1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GB" altLang="cs-CZ" sz="2200" dirty="0"/>
              <a:t>Today is the relation expressed </a:t>
            </a:r>
            <a:r>
              <a:rPr lang="cs-CZ" altLang="cs-CZ" sz="2200" dirty="0" err="1"/>
              <a:t>also</a:t>
            </a:r>
            <a:r>
              <a:rPr lang="cs-CZ" altLang="cs-CZ" sz="2200" dirty="0"/>
              <a:t> </a:t>
            </a:r>
            <a:r>
              <a:rPr lang="en-GB" altLang="cs-CZ" sz="2200" b="1" dirty="0"/>
              <a:t>exponentially</a:t>
            </a:r>
            <a:r>
              <a:rPr lang="en-GB" altLang="cs-CZ" sz="2200" dirty="0"/>
              <a:t> (so-called</a:t>
            </a:r>
            <a:r>
              <a:rPr lang="en-GB" altLang="cs-CZ" sz="2200" b="1" dirty="0"/>
              <a:t> Stevens law</a:t>
            </a:r>
            <a:r>
              <a:rPr lang="cs-CZ" altLang="cs-CZ" sz="2200" b="1" dirty="0"/>
              <a:t>, 1957</a:t>
            </a:r>
            <a:r>
              <a:rPr lang="en-GB" altLang="cs-CZ" sz="2200" dirty="0"/>
              <a:t>):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cs-CZ" sz="2200" b="1" dirty="0"/>
              <a:t> </a:t>
            </a:r>
            <a:r>
              <a:rPr lang="en-GB" altLang="cs-CZ" sz="2200" b="1" i="1" dirty="0"/>
              <a:t>I</a:t>
            </a:r>
            <a:r>
              <a:rPr lang="en-GB" altLang="cs-CZ" sz="2200" b="1" i="1" baseline="-25000" dirty="0"/>
              <a:t>R</a:t>
            </a:r>
            <a:r>
              <a:rPr lang="en-GB" altLang="cs-CZ" sz="2200" b="1" i="1" dirty="0"/>
              <a:t> = k</a:t>
            </a:r>
            <a:r>
              <a:rPr lang="en-GB" altLang="cs-CZ" sz="2200" b="1" i="1" baseline="-25000" dirty="0"/>
              <a:t>2</a:t>
            </a:r>
            <a:r>
              <a:rPr lang="en-GB" altLang="cs-CZ" sz="2200" b="1" i="1" dirty="0"/>
              <a:t> </a:t>
            </a:r>
            <a:r>
              <a:rPr lang="en-GB" altLang="cs-CZ" sz="2200" b="1" i="1" dirty="0" err="1"/>
              <a:t>I</a:t>
            </a:r>
            <a:r>
              <a:rPr lang="en-GB" altLang="cs-CZ" sz="2200" b="1" i="1" baseline="-25000" dirty="0" err="1"/>
              <a:t>S</a:t>
            </a:r>
            <a:r>
              <a:rPr lang="en-GB" altLang="cs-CZ" sz="2200" b="1" i="1" baseline="30000" dirty="0" err="1"/>
              <a:t>a</a:t>
            </a:r>
            <a:r>
              <a:rPr lang="en-GB" altLang="cs-CZ" sz="2200" b="1" dirty="0"/>
              <a:t>,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GB" altLang="cs-CZ" sz="2200" b="1" dirty="0"/>
              <a:t> </a:t>
            </a:r>
            <a:r>
              <a:rPr lang="en-GB" altLang="cs-CZ" sz="2200" i="1" dirty="0"/>
              <a:t>k</a:t>
            </a:r>
            <a:r>
              <a:rPr lang="en-GB" altLang="cs-CZ" sz="2200" i="1" baseline="-25000" dirty="0"/>
              <a:t>1</a:t>
            </a:r>
            <a:r>
              <a:rPr lang="en-GB" altLang="cs-CZ" sz="2200" i="1" dirty="0"/>
              <a:t>, k</a:t>
            </a:r>
            <a:r>
              <a:rPr lang="en-GB" altLang="cs-CZ" sz="2200" i="1" baseline="-25000" dirty="0"/>
              <a:t>2</a:t>
            </a:r>
            <a:r>
              <a:rPr lang="en-GB" altLang="cs-CZ" sz="2200" i="1" dirty="0"/>
              <a:t> </a:t>
            </a:r>
            <a:r>
              <a:rPr lang="en-GB" altLang="cs-CZ" sz="2200" dirty="0"/>
              <a:t>are the proportionality constants, </a:t>
            </a:r>
            <a:r>
              <a:rPr lang="en-GB" altLang="cs-CZ" sz="2200" i="1" dirty="0"/>
              <a:t>a</a:t>
            </a:r>
            <a:r>
              <a:rPr lang="en-GB" altLang="cs-CZ" sz="2200" dirty="0"/>
              <a:t> is an exponent specific for a sense modality (smaller than 1 for sensation of sound or light, greater for sensation of warmth or tactile stimuli). </a:t>
            </a:r>
            <a:r>
              <a:rPr lang="en-GB" altLang="cs-CZ" sz="2200" b="1" dirty="0"/>
              <a:t>The Stevens law expresses better the relation between the stimulus and sensation at very low or high </a:t>
            </a:r>
            <a:r>
              <a:rPr lang="cs-CZ" altLang="cs-CZ" sz="2200" b="1" dirty="0"/>
              <a:t>stimulus </a:t>
            </a:r>
            <a:r>
              <a:rPr lang="en-GB" altLang="cs-CZ" sz="2200" b="1" dirty="0"/>
              <a:t>intensities.</a:t>
            </a:r>
          </a:p>
        </p:txBody>
      </p:sp>
    </p:spTree>
    <p:extLst>
      <p:ext uri="{BB962C8B-B14F-4D97-AF65-F5344CB8AC3E}">
        <p14:creationId xmlns:p14="http://schemas.microsoft.com/office/powerpoint/2010/main" val="248387183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Zástupný symbol pro číslo snímku 6">
            <a:extLst>
              <a:ext uri="{FF2B5EF4-FFF2-40B4-BE49-F238E27FC236}">
                <a16:creationId xmlns:a16="http://schemas.microsoft.com/office/drawing/2014/main" id="{DB8E8BF6-C769-4725-898E-9F84A4710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039CA35-F6CB-48AC-AC11-8F4EED3510D0}" type="slidenum">
              <a:rPr lang="cs-CZ" altLang="cs-CZ" sz="1400"/>
              <a:pPr>
                <a:spcBef>
                  <a:spcPct val="0"/>
                </a:spcBef>
                <a:buFontTx/>
                <a:buNone/>
              </a:pPr>
              <a:t>8</a:t>
            </a:fld>
            <a:endParaRPr lang="cs-CZ" altLang="cs-CZ" sz="1400"/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8B2DEC6D-F7B7-43B9-8C11-FA702C48C13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43828" y="411424"/>
            <a:ext cx="3251200" cy="677904"/>
          </a:xfrm>
        </p:spPr>
        <p:txBody>
          <a:bodyPr/>
          <a:lstStyle/>
          <a:p>
            <a:pPr algn="l" eaLnBrk="1" hangingPunct="1"/>
            <a:r>
              <a:rPr lang="en-GB" altLang="cs-CZ" dirty="0">
                <a:solidFill>
                  <a:srgbClr val="0000DC"/>
                </a:solidFill>
              </a:rPr>
              <a:t>Adaptation</a:t>
            </a:r>
            <a:r>
              <a:rPr lang="cs-CZ" altLang="cs-CZ" dirty="0">
                <a:solidFill>
                  <a:srgbClr val="FFFFCC"/>
                </a:solidFill>
              </a:rPr>
              <a:t> </a:t>
            </a:r>
          </a:p>
        </p:txBody>
      </p:sp>
      <p:sp>
        <p:nvSpPr>
          <p:cNvPr id="18436" name="Rectangle 3">
            <a:extLst>
              <a:ext uri="{FF2B5EF4-FFF2-40B4-BE49-F238E27FC236}">
                <a16:creationId xmlns:a16="http://schemas.microsoft.com/office/drawing/2014/main" id="{1919A44D-6D9E-406C-B525-D7444FA13290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673211" y="1560444"/>
            <a:ext cx="5186901" cy="4525963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en-GB" altLang="cs-CZ" sz="2400" b="1" dirty="0"/>
              <a:t>If the intensity of </a:t>
            </a:r>
            <a:r>
              <a:rPr lang="cs-CZ" altLang="cs-CZ" sz="2400" b="1" dirty="0"/>
              <a:t>a </a:t>
            </a:r>
            <a:r>
              <a:rPr lang="en-GB" altLang="cs-CZ" sz="2400" b="1" dirty="0"/>
              <a:t>stimulus is constant for long time, the excitability of most receptors decreases.</a:t>
            </a:r>
            <a:r>
              <a:rPr lang="en-GB" altLang="cs-CZ" sz="2400" dirty="0"/>
              <a:t> This phenomenon is called</a:t>
            </a:r>
            <a:r>
              <a:rPr lang="en-GB" altLang="cs-CZ" sz="2400" b="1" dirty="0"/>
              <a:t> adaptation.</a:t>
            </a:r>
            <a:r>
              <a:rPr lang="en-GB" altLang="cs-CZ" sz="2400" dirty="0"/>
              <a:t> The adaptation degree is different for various receptors. It is </a:t>
            </a:r>
            <a:r>
              <a:rPr lang="cs-CZ" altLang="cs-CZ" sz="2400" dirty="0" err="1"/>
              <a:t>low</a:t>
            </a:r>
            <a:r>
              <a:rPr lang="en-GB" altLang="cs-CZ" sz="2400" dirty="0"/>
              <a:t> in pain sensation - protection mechanism.</a:t>
            </a:r>
            <a:endParaRPr lang="cs-CZ" altLang="cs-CZ" sz="2000" dirty="0"/>
          </a:p>
        </p:txBody>
      </p:sp>
      <p:pic>
        <p:nvPicPr>
          <p:cNvPr id="18437" name="Picture 4">
            <a:extLst>
              <a:ext uri="{FF2B5EF4-FFF2-40B4-BE49-F238E27FC236}">
                <a16:creationId xmlns:a16="http://schemas.microsoft.com/office/drawing/2014/main" id="{DB38FA6E-E2E7-4D72-81D4-169341A5F072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68996" y="1069876"/>
            <a:ext cx="4055166" cy="3692951"/>
          </a:xfrm>
          <a:solidFill>
            <a:schemeClr val="bg1"/>
          </a:solidFill>
        </p:spPr>
      </p:pic>
      <p:sp>
        <p:nvSpPr>
          <p:cNvPr id="18438" name="Text Box 6">
            <a:extLst>
              <a:ext uri="{FF2B5EF4-FFF2-40B4-BE49-F238E27FC236}">
                <a16:creationId xmlns:a16="http://schemas.microsoft.com/office/drawing/2014/main" id="{A35E5922-30A5-48D1-92B3-C924891642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08653" y="5186916"/>
            <a:ext cx="3671887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cs-CZ" sz="2000" b="1" dirty="0"/>
              <a:t>Adaptation time-course. </a:t>
            </a:r>
            <a:r>
              <a:rPr lang="en-GB" altLang="cs-CZ" sz="2000" dirty="0"/>
              <a:t>A - stimulus, B - receptor with slow adaptation, C - receptor with fast adaptation</a:t>
            </a:r>
            <a:endParaRPr lang="cs-CZ" altLang="cs-CZ" sz="2000" dirty="0"/>
          </a:p>
        </p:txBody>
      </p:sp>
      <p:sp>
        <p:nvSpPr>
          <p:cNvPr id="18439" name="Text Box 7">
            <a:extLst>
              <a:ext uri="{FF2B5EF4-FFF2-40B4-BE49-F238E27FC236}">
                <a16:creationId xmlns:a16="http://schemas.microsoft.com/office/drawing/2014/main" id="{52A70D09-8C66-4646-81B2-A198FED8F6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80550" y="2060576"/>
            <a:ext cx="719138" cy="3667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800" dirty="0" err="1"/>
              <a:t>time</a:t>
            </a:r>
            <a:endParaRPr lang="en-GB" altLang="cs-CZ" sz="1800" dirty="0"/>
          </a:p>
        </p:txBody>
      </p:sp>
      <p:sp>
        <p:nvSpPr>
          <p:cNvPr id="18440" name="Text Box 8">
            <a:extLst>
              <a:ext uri="{FF2B5EF4-FFF2-40B4-BE49-F238E27FC236}">
                <a16:creationId xmlns:a16="http://schemas.microsoft.com/office/drawing/2014/main" id="{2B0FFA16-0EE5-41B1-A0AE-99243D1D1D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51989" y="3068638"/>
            <a:ext cx="719137" cy="3667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800"/>
              <a:t>time</a:t>
            </a:r>
            <a:endParaRPr lang="en-GB" altLang="cs-CZ" sz="1800"/>
          </a:p>
        </p:txBody>
      </p:sp>
      <p:sp>
        <p:nvSpPr>
          <p:cNvPr id="18441" name="Text Box 9">
            <a:extLst>
              <a:ext uri="{FF2B5EF4-FFF2-40B4-BE49-F238E27FC236}">
                <a16:creationId xmlns:a16="http://schemas.microsoft.com/office/drawing/2014/main" id="{8A9CCF95-C568-444E-AE08-F25E783860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80550" y="4149726"/>
            <a:ext cx="719138" cy="3667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800"/>
              <a:t>time</a:t>
            </a:r>
            <a:endParaRPr lang="en-GB" altLang="cs-CZ" sz="1800"/>
          </a:p>
        </p:txBody>
      </p:sp>
      <p:sp>
        <p:nvSpPr>
          <p:cNvPr id="18442" name="Text Box 10">
            <a:extLst>
              <a:ext uri="{FF2B5EF4-FFF2-40B4-BE49-F238E27FC236}">
                <a16:creationId xmlns:a16="http://schemas.microsoft.com/office/drawing/2014/main" id="{A0C9E804-8164-4658-99C1-33B93CD6C7AA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5491956" y="3312319"/>
            <a:ext cx="2376488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cs-CZ" sz="1400"/>
              <a:t>Number of action potentials</a:t>
            </a:r>
          </a:p>
        </p:txBody>
      </p:sp>
      <p:sp>
        <p:nvSpPr>
          <p:cNvPr id="18443" name="Text Box 11">
            <a:extLst>
              <a:ext uri="{FF2B5EF4-FFF2-40B4-BE49-F238E27FC236}">
                <a16:creationId xmlns:a16="http://schemas.microsoft.com/office/drawing/2014/main" id="{68C6F5C7-A635-49D0-9BA1-7E275029CE6F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6138070" y="1367960"/>
            <a:ext cx="1008062" cy="52322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400"/>
              <a:t>Stimulus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400"/>
              <a:t>intensity</a:t>
            </a:r>
            <a:endParaRPr lang="en-GB" altLang="cs-CZ" sz="1400"/>
          </a:p>
        </p:txBody>
      </p:sp>
    </p:spTree>
    <p:extLst>
      <p:ext uri="{BB962C8B-B14F-4D97-AF65-F5344CB8AC3E}">
        <p14:creationId xmlns:p14="http://schemas.microsoft.com/office/powerpoint/2010/main" val="1579107630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Zástupný symbol pro číslo snímku 5">
            <a:extLst>
              <a:ext uri="{FF2B5EF4-FFF2-40B4-BE49-F238E27FC236}">
                <a16:creationId xmlns:a16="http://schemas.microsoft.com/office/drawing/2014/main" id="{1761BFC8-1887-4E8A-B6B3-B61E683463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9425DB0-2433-4322-B38F-5BB5000DE240}" type="slidenum">
              <a:rPr lang="cs-CZ" altLang="cs-CZ" sz="1400"/>
              <a:pPr>
                <a:spcBef>
                  <a:spcPct val="0"/>
                </a:spcBef>
                <a:buFontTx/>
                <a:buNone/>
              </a:pPr>
              <a:t>9</a:t>
            </a:fld>
            <a:endParaRPr lang="cs-CZ" altLang="cs-CZ" sz="1400"/>
          </a:p>
        </p:txBody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id="{B694D8F7-CC2C-4E0F-8CEC-C7D7A4BA84B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8682" y="274727"/>
            <a:ext cx="8129801" cy="451576"/>
          </a:xfrm>
        </p:spPr>
        <p:txBody>
          <a:bodyPr/>
          <a:lstStyle/>
          <a:p>
            <a:pPr eaLnBrk="1" hangingPunct="1"/>
            <a:r>
              <a:rPr lang="en-GB" altLang="cs-CZ" dirty="0">
                <a:solidFill>
                  <a:srgbClr val="0000DC"/>
                </a:solidFill>
              </a:rPr>
              <a:t>Biophysics of sound perception</a:t>
            </a:r>
            <a:endParaRPr lang="cs-CZ" altLang="cs-CZ" dirty="0">
              <a:solidFill>
                <a:srgbClr val="0000DC"/>
              </a:solidFill>
            </a:endParaRPr>
          </a:p>
        </p:txBody>
      </p:sp>
      <p:sp>
        <p:nvSpPr>
          <p:cNvPr id="20484" name="Rectangle 3">
            <a:extLst>
              <a:ext uri="{FF2B5EF4-FFF2-40B4-BE49-F238E27FC236}">
                <a16:creationId xmlns:a16="http://schemas.microsoft.com/office/drawing/2014/main" id="{04F1B302-45BE-49DA-978A-F194630A5C9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36104" y="1600200"/>
            <a:ext cx="10153815" cy="4997450"/>
          </a:xfrm>
        </p:spPr>
        <p:txBody>
          <a:bodyPr/>
          <a:lstStyle/>
          <a:p>
            <a:pPr eaLnBrk="1" hangingPunct="1">
              <a:lnSpc>
                <a:spcPct val="100000"/>
              </a:lnSpc>
              <a:buFontTx/>
              <a:buNone/>
            </a:pPr>
            <a:r>
              <a:rPr lang="en-GB" altLang="cs-CZ" sz="2000" dirty="0"/>
              <a:t>Physical properties of sound:</a:t>
            </a:r>
          </a:p>
          <a:p>
            <a:pPr eaLnBrk="1" hangingPunct="1">
              <a:lnSpc>
                <a:spcPct val="100000"/>
              </a:lnSpc>
            </a:pPr>
            <a:r>
              <a:rPr lang="en-GB" altLang="cs-CZ" sz="2000" b="1" dirty="0"/>
              <a:t>Sound - mechanical oscillations of elastic medium</a:t>
            </a:r>
            <a:r>
              <a:rPr lang="cs-CZ" altLang="cs-CZ" sz="2000" b="1" dirty="0"/>
              <a:t>,</a:t>
            </a:r>
            <a:r>
              <a:rPr lang="en-GB" altLang="cs-CZ" sz="2000" b="1" dirty="0"/>
              <a:t> </a:t>
            </a:r>
            <a:r>
              <a:rPr lang="cs-CZ" altLang="cs-CZ" sz="2000" b="1" dirty="0"/>
              <a:t>f =</a:t>
            </a:r>
            <a:r>
              <a:rPr lang="en-GB" altLang="cs-CZ" sz="2000" b="1" dirty="0"/>
              <a:t> 16 </a:t>
            </a:r>
            <a:r>
              <a:rPr lang="cs-CZ" altLang="cs-CZ" sz="2000" b="1" dirty="0"/>
              <a:t>-</a:t>
            </a:r>
            <a:r>
              <a:rPr lang="en-GB" altLang="cs-CZ" sz="2000" b="1" dirty="0"/>
              <a:t> 20 000 Hz.</a:t>
            </a:r>
          </a:p>
          <a:p>
            <a:pPr eaLnBrk="1" hangingPunct="1">
              <a:lnSpc>
                <a:spcPct val="100000"/>
              </a:lnSpc>
            </a:pPr>
            <a:r>
              <a:rPr lang="en-GB" altLang="cs-CZ" sz="2000" dirty="0"/>
              <a:t>It propagates through elastic medium as particle </a:t>
            </a:r>
            <a:r>
              <a:rPr lang="en-GB" altLang="cs-CZ" sz="2000" b="1" dirty="0"/>
              <a:t>oscillations around equilibrium positions</a:t>
            </a:r>
            <a:r>
              <a:rPr lang="en-GB" altLang="cs-CZ" sz="2000" dirty="0"/>
              <a:t>. In</a:t>
            </a:r>
            <a:r>
              <a:rPr lang="cs-CZ" altLang="cs-CZ" sz="2000" dirty="0"/>
              <a:t> a</a:t>
            </a:r>
            <a:r>
              <a:rPr lang="en-GB" altLang="cs-CZ" sz="2000" dirty="0"/>
              <a:t> </a:t>
            </a:r>
            <a:r>
              <a:rPr lang="en-GB" altLang="cs-CZ" sz="2000" b="1" dirty="0"/>
              <a:t>gas or </a:t>
            </a:r>
            <a:r>
              <a:rPr lang="cs-CZ" altLang="cs-CZ" sz="2000" b="1" dirty="0"/>
              <a:t>a </a:t>
            </a:r>
            <a:r>
              <a:rPr lang="en-GB" altLang="cs-CZ" sz="2000" b="1" dirty="0"/>
              <a:t>liquid</a:t>
            </a:r>
            <a:r>
              <a:rPr lang="en-GB" altLang="cs-CZ" sz="2000" dirty="0"/>
              <a:t>, they propagate as </a:t>
            </a:r>
            <a:r>
              <a:rPr lang="en-GB" altLang="cs-CZ" sz="2000" b="1" dirty="0"/>
              <a:t>longitudinal wave</a:t>
            </a:r>
            <a:r>
              <a:rPr lang="cs-CZ" altLang="cs-CZ" sz="2000" b="1" dirty="0"/>
              <a:t>s</a:t>
            </a:r>
            <a:r>
              <a:rPr lang="en-GB" altLang="cs-CZ" sz="2000" dirty="0"/>
              <a:t> (particles oscillate in direction of wave propagation - it is alternating co</a:t>
            </a:r>
            <a:r>
              <a:rPr lang="cs-CZ" altLang="cs-CZ" sz="2000" dirty="0" err="1"/>
              <a:t>mpression</a:t>
            </a:r>
            <a:r>
              <a:rPr lang="en-GB" altLang="cs-CZ" sz="2000" dirty="0"/>
              <a:t> and rarefaction of medium). In solids, it propagates also as transversal wave</a:t>
            </a:r>
            <a:r>
              <a:rPr lang="cs-CZ" altLang="cs-CZ" sz="2000" dirty="0"/>
              <a:t>s </a:t>
            </a:r>
            <a:r>
              <a:rPr lang="en-GB" altLang="cs-CZ" sz="2000" dirty="0"/>
              <a:t>(particles oscillate normally to the direction of wave propagation).</a:t>
            </a:r>
          </a:p>
          <a:p>
            <a:pPr eaLnBrk="1" hangingPunct="1">
              <a:lnSpc>
                <a:spcPct val="100000"/>
              </a:lnSpc>
            </a:pPr>
            <a:r>
              <a:rPr lang="en-GB" altLang="cs-CZ" sz="2000" b="1" dirty="0"/>
              <a:t>Speed of sound - phase velocity (</a:t>
            </a:r>
            <a:r>
              <a:rPr lang="en-GB" altLang="cs-CZ" sz="2000" b="1" i="1" dirty="0"/>
              <a:t>c</a:t>
            </a:r>
            <a:r>
              <a:rPr lang="en-GB" altLang="cs-CZ" sz="2000" b="1" dirty="0"/>
              <a:t>) </a:t>
            </a:r>
            <a:r>
              <a:rPr lang="en-GB" altLang="cs-CZ" sz="2000" dirty="0"/>
              <a:t>depends on the physical properties of medium, mainly on the </a:t>
            </a:r>
            <a:r>
              <a:rPr lang="en-GB" altLang="cs-CZ" sz="2000" b="1" dirty="0"/>
              <a:t>elasticity and temperature</a:t>
            </a:r>
            <a:r>
              <a:rPr lang="en-GB" altLang="cs-CZ" sz="2000" dirty="0"/>
              <a:t>.</a:t>
            </a:r>
          </a:p>
          <a:p>
            <a:pPr eaLnBrk="1" hangingPunct="1">
              <a:lnSpc>
                <a:spcPct val="100000"/>
              </a:lnSpc>
            </a:pPr>
            <a:r>
              <a:rPr lang="en-GB" altLang="cs-CZ" sz="2000" dirty="0"/>
              <a:t>The product </a:t>
            </a:r>
            <a:r>
              <a:rPr lang="en-GB" altLang="cs-CZ" sz="2000" dirty="0" err="1">
                <a:latin typeface="Symbol" panose="05050102010706020507" pitchFamily="18" charset="2"/>
              </a:rPr>
              <a:t>r</a:t>
            </a:r>
            <a:r>
              <a:rPr lang="en-GB" altLang="cs-CZ" sz="2000" i="1" dirty="0" err="1">
                <a:latin typeface="Calibri" panose="020F0502020204030204" pitchFamily="34" charset="0"/>
                <a:cs typeface="Calibri" panose="020F0502020204030204" pitchFamily="34" charset="0"/>
              </a:rPr>
              <a:t>·</a:t>
            </a:r>
            <a:r>
              <a:rPr lang="en-GB" altLang="cs-CZ" sz="2000" i="1" dirty="0" err="1"/>
              <a:t>c</a:t>
            </a:r>
            <a:r>
              <a:rPr lang="en-GB" altLang="cs-CZ" sz="2000" i="1" dirty="0"/>
              <a:t>,</a:t>
            </a:r>
            <a:r>
              <a:rPr lang="en-GB" altLang="cs-CZ" sz="2000" dirty="0"/>
              <a:t> where </a:t>
            </a:r>
            <a:r>
              <a:rPr lang="en-GB" altLang="cs-CZ" sz="2000" dirty="0">
                <a:latin typeface="Symbol" panose="05050102010706020507" pitchFamily="18" charset="2"/>
              </a:rPr>
              <a:t>r</a:t>
            </a:r>
            <a:r>
              <a:rPr lang="en-GB" altLang="cs-CZ" sz="2000" dirty="0"/>
              <a:t> is medium density</a:t>
            </a:r>
            <a:r>
              <a:rPr lang="en-GB" altLang="cs-CZ" sz="2000" i="1" dirty="0"/>
              <a:t>,</a:t>
            </a:r>
            <a:r>
              <a:rPr lang="en-GB" altLang="cs-CZ" sz="2000" dirty="0"/>
              <a:t> is</a:t>
            </a:r>
            <a:r>
              <a:rPr lang="en-GB" altLang="cs-CZ" sz="2000" b="1" dirty="0"/>
              <a:t> acoustic impedance</a:t>
            </a:r>
            <a:r>
              <a:rPr lang="en-GB" altLang="cs-CZ" sz="2000" dirty="0"/>
              <a:t>. It determines the </a:t>
            </a:r>
            <a:r>
              <a:rPr lang="cs-CZ" altLang="cs-CZ" sz="2000" dirty="0"/>
              <a:t>magnitude</a:t>
            </a:r>
            <a:r>
              <a:rPr lang="en-GB" altLang="cs-CZ" sz="2000" dirty="0"/>
              <a:t> of acoustic energy reflection when the sound wave reaches</a:t>
            </a:r>
            <a:r>
              <a:rPr lang="cs-CZ" altLang="cs-CZ" sz="2000" dirty="0"/>
              <a:t> </a:t>
            </a:r>
            <a:r>
              <a:rPr lang="en-GB" altLang="cs-CZ" sz="2000" dirty="0"/>
              <a:t>the interface between two media of different acoustic impedance.</a:t>
            </a:r>
          </a:p>
          <a:p>
            <a:pPr eaLnBrk="1" hangingPunct="1">
              <a:lnSpc>
                <a:spcPct val="100000"/>
              </a:lnSpc>
            </a:pPr>
            <a:r>
              <a:rPr lang="en-GB" altLang="cs-CZ" sz="2000" b="1" dirty="0"/>
              <a:t>Sounds: simple (pure) or compound. </a:t>
            </a:r>
            <a:r>
              <a:rPr lang="en-GB" altLang="cs-CZ" sz="2000" dirty="0"/>
              <a:t>Compound sounds: musical (periodic character) and non-musical - noise (non-periodic character).</a:t>
            </a:r>
            <a:endParaRPr lang="cs-CZ" altLang="cs-CZ" sz="2000" dirty="0"/>
          </a:p>
        </p:txBody>
      </p:sp>
    </p:spTree>
    <p:extLst>
      <p:ext uri="{BB962C8B-B14F-4D97-AF65-F5344CB8AC3E}">
        <p14:creationId xmlns:p14="http://schemas.microsoft.com/office/powerpoint/2010/main" val="3238605052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ni-prezentace-16-9-cz-v11.potx" id="{A1E069AA-5EB2-4FA2-9367-6D040ACEC8D2}" vid="{BC2189E0-F5C8-4AB2-8946-E3011F185C79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muni-prezentace-16-9-cz-v11</Template>
  <TotalTime>120</TotalTime>
  <Words>2853</Words>
  <Application>Microsoft Office PowerPoint</Application>
  <PresentationFormat>Širokoúhlá obrazovka</PresentationFormat>
  <Paragraphs>231</Paragraphs>
  <Slides>30</Slides>
  <Notes>28</Notes>
  <HiddenSlides>0</HiddenSlides>
  <MMClips>1</MMClips>
  <ScaleCrop>false</ScaleCrop>
  <HeadingPairs>
    <vt:vector size="8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2</vt:i4>
      </vt:variant>
      <vt:variant>
        <vt:lpstr>Nadpisy snímků</vt:lpstr>
      </vt:variant>
      <vt:variant>
        <vt:i4>30</vt:i4>
      </vt:variant>
    </vt:vector>
  </HeadingPairs>
  <TitlesOfParts>
    <vt:vector size="39" baseType="lpstr">
      <vt:lpstr>Arial</vt:lpstr>
      <vt:lpstr>Calibri</vt:lpstr>
      <vt:lpstr>Symbol</vt:lpstr>
      <vt:lpstr>Tahoma</vt:lpstr>
      <vt:lpstr>Times New Roman</vt:lpstr>
      <vt:lpstr>Wingdings</vt:lpstr>
      <vt:lpstr>Prezentace_MU_CZ</vt:lpstr>
      <vt:lpstr>Rastrový obrázek</vt:lpstr>
      <vt:lpstr>Rastrový obraz</vt:lpstr>
      <vt:lpstr>Lectures on Medical Biophysics</vt:lpstr>
      <vt:lpstr>Lecture outline</vt:lpstr>
      <vt:lpstr>Biophysics of  sensory perception</vt:lpstr>
      <vt:lpstr>Categorising receptors</vt:lpstr>
      <vt:lpstr>Conversion function of receptors</vt:lpstr>
      <vt:lpstr>Sensory cell</vt:lpstr>
      <vt:lpstr>Biophysical relation between the stimulus and sensation</vt:lpstr>
      <vt:lpstr>Adaptation </vt:lpstr>
      <vt:lpstr>Biophysics of sound perception</vt:lpstr>
      <vt:lpstr>Main characteristics of sound: (tone) pitch, colour and intensity</vt:lpstr>
      <vt:lpstr>Intensity level</vt:lpstr>
      <vt:lpstr>Loudness, hearing field</vt:lpstr>
      <vt:lpstr>Hearing field with equal loudness contours</vt:lpstr>
      <vt:lpstr>Loudness level of some sounds</vt:lpstr>
      <vt:lpstr>Sound spectrum</vt:lpstr>
      <vt:lpstr>Biophysical function of the ear The ear consists of outer, middle and inner ear.</vt:lpstr>
      <vt:lpstr>Lever system of ossicles </vt:lpstr>
      <vt:lpstr>Mechanism of reception of acoustic signals</vt:lpstr>
      <vt:lpstr>Organ of Corti</vt:lpstr>
      <vt:lpstr>www.sickkids.on.ca/auditorysciencelab/ pictures1.asp.</vt:lpstr>
      <vt:lpstr>Organ of Corti</vt:lpstr>
      <vt:lpstr>Mechanism of sound perception: Békésy theory of travelling wave.</vt:lpstr>
      <vt:lpstr>Electric phenomena in sound reception:</vt:lpstr>
      <vt:lpstr>Otoacoustic emission</vt:lpstr>
      <vt:lpstr>Biophysical function of vestibular system</vt:lpstr>
      <vt:lpstr>Biophysical function of vestibular system</vt:lpstr>
      <vt:lpstr>Vestibular organ</vt:lpstr>
      <vt:lpstr>Function of crists and cupullae</vt:lpstr>
      <vt:lpstr>Statoconia membrane in sacculus</vt:lpstr>
      <vt:lpstr>Author:  Vojtěch Mornstein   Content collaboration and language revision:  Ivo Hrazdira, Carmel J. Caruana   Last revision September 2024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Lectures on Medical Biophysics</dc:title>
  <dc:creator>Vojtěch Mornstein</dc:creator>
  <cp:lastModifiedBy>Vojtěch Mornstein</cp:lastModifiedBy>
  <cp:revision>6</cp:revision>
  <cp:lastPrinted>1601-01-01T00:00:00Z</cp:lastPrinted>
  <dcterms:created xsi:type="dcterms:W3CDTF">2021-09-19T13:29:40Z</dcterms:created>
  <dcterms:modified xsi:type="dcterms:W3CDTF">2024-09-14T14:02:07Z</dcterms:modified>
</cp:coreProperties>
</file>