
<file path=[Content_Types].xml><?xml version="1.0" encoding="utf-8"?>
<Types xmlns="http://schemas.openxmlformats.org/package/2006/content-types">
  <Default Extension="emf" ContentType="image/x-emf"/>
  <Default Extension="gif" ContentType="image/gi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8"/>
  </p:notesMasterIdLst>
  <p:handoutMasterIdLst>
    <p:handoutMasterId r:id="rId29"/>
  </p:handoutMasterIdLst>
  <p:sldIdLst>
    <p:sldId id="256" r:id="rId2"/>
    <p:sldId id="258" r:id="rId3"/>
    <p:sldId id="259" r:id="rId4"/>
    <p:sldId id="260" r:id="rId5"/>
    <p:sldId id="261" r:id="rId6"/>
    <p:sldId id="262" r:id="rId7"/>
    <p:sldId id="263" r:id="rId8"/>
    <p:sldId id="264" r:id="rId9"/>
    <p:sldId id="265" r:id="rId10"/>
    <p:sldId id="266" r:id="rId11"/>
    <p:sldId id="267" r:id="rId12"/>
    <p:sldId id="285"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91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768" autoAdjust="0"/>
  </p:normalViewPr>
  <p:slideViewPr>
    <p:cSldViewPr snapToGrid="0">
      <p:cViewPr varScale="1">
        <p:scale>
          <a:sx n="60" d="100"/>
          <a:sy n="60" d="100"/>
        </p:scale>
        <p:origin x="872" y="68"/>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63384015-E25C-4984-8B35-D6BB7F3F66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B610B91-4A2E-4055-887E-0FA2A4C5B8B5}" type="slidenum">
              <a:rPr lang="cs-CZ" altLang="cs-CZ"/>
              <a:pPr>
                <a:spcBef>
                  <a:spcPct val="0"/>
                </a:spcBef>
              </a:pPr>
              <a:t>2</a:t>
            </a:fld>
            <a:endParaRPr lang="cs-CZ" altLang="cs-CZ"/>
          </a:p>
        </p:txBody>
      </p:sp>
      <p:sp>
        <p:nvSpPr>
          <p:cNvPr id="7171" name="Rectangle 2">
            <a:extLst>
              <a:ext uri="{FF2B5EF4-FFF2-40B4-BE49-F238E27FC236}">
                <a16:creationId xmlns:a16="http://schemas.microsoft.com/office/drawing/2014/main" id="{5C39AC8A-BEAF-488B-984E-481B41AEE12C}"/>
              </a:ext>
            </a:extLst>
          </p:cNvPr>
          <p:cNvSpPr>
            <a:spLocks noGrp="1" noRot="1" noChangeAspect="1" noChangeArrowheads="1" noTextEdit="1"/>
          </p:cNvSpPr>
          <p:nvPr>
            <p:ph type="sldImg"/>
          </p:nvPr>
        </p:nvSpPr>
        <p:spPr>
          <a:xfrm>
            <a:off x="381000" y="685800"/>
            <a:ext cx="6096000" cy="3429000"/>
          </a:xfrm>
          <a:ln/>
        </p:spPr>
      </p:sp>
      <p:sp>
        <p:nvSpPr>
          <p:cNvPr id="7172" name="Rectangle 3">
            <a:extLst>
              <a:ext uri="{FF2B5EF4-FFF2-40B4-BE49-F238E27FC236}">
                <a16:creationId xmlns:a16="http://schemas.microsoft.com/office/drawing/2014/main" id="{67637D0C-1831-45B1-95F0-57E75E1BAA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0E57DC19-9072-44A8-B295-6B5CAE2A2F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3F6570A-C620-4E8A-9552-CA34D325301D}" type="slidenum">
              <a:rPr lang="cs-CZ" altLang="cs-CZ"/>
              <a:pPr>
                <a:spcBef>
                  <a:spcPct val="0"/>
                </a:spcBef>
              </a:pPr>
              <a:t>12</a:t>
            </a:fld>
            <a:endParaRPr lang="cs-CZ" altLang="cs-CZ"/>
          </a:p>
        </p:txBody>
      </p:sp>
      <p:sp>
        <p:nvSpPr>
          <p:cNvPr id="25603" name="Rectangle 2">
            <a:extLst>
              <a:ext uri="{FF2B5EF4-FFF2-40B4-BE49-F238E27FC236}">
                <a16:creationId xmlns:a16="http://schemas.microsoft.com/office/drawing/2014/main" id="{FC5CED26-A8D6-4162-9198-2CDCC2BC116D}"/>
              </a:ext>
            </a:extLst>
          </p:cNvPr>
          <p:cNvSpPr>
            <a:spLocks noGrp="1" noRot="1" noChangeAspect="1" noChangeArrowheads="1" noTextEdit="1"/>
          </p:cNvSpPr>
          <p:nvPr>
            <p:ph type="sldImg"/>
          </p:nvPr>
        </p:nvSpPr>
        <p:spPr>
          <a:xfrm>
            <a:off x="381000" y="685800"/>
            <a:ext cx="6096000" cy="3429000"/>
          </a:xfrm>
          <a:ln/>
        </p:spPr>
      </p:sp>
      <p:sp>
        <p:nvSpPr>
          <p:cNvPr id="25604" name="Rectangle 3">
            <a:extLst>
              <a:ext uri="{FF2B5EF4-FFF2-40B4-BE49-F238E27FC236}">
                <a16:creationId xmlns:a16="http://schemas.microsoft.com/office/drawing/2014/main" id="{42401370-B12A-48D4-8A48-618FCCDECD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132AACBF-6902-44B0-B272-E873BF09A9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CA96916-12B8-46E1-8907-37C16F409C68}" type="slidenum">
              <a:rPr lang="cs-CZ" altLang="cs-CZ"/>
              <a:pPr>
                <a:spcBef>
                  <a:spcPct val="0"/>
                </a:spcBef>
              </a:pPr>
              <a:t>13</a:t>
            </a:fld>
            <a:endParaRPr lang="cs-CZ" altLang="cs-CZ"/>
          </a:p>
        </p:txBody>
      </p:sp>
      <p:sp>
        <p:nvSpPr>
          <p:cNvPr id="28675" name="Rectangle 2">
            <a:extLst>
              <a:ext uri="{FF2B5EF4-FFF2-40B4-BE49-F238E27FC236}">
                <a16:creationId xmlns:a16="http://schemas.microsoft.com/office/drawing/2014/main" id="{036C49F3-97EB-4B13-AD0D-1D87A8779E5C}"/>
              </a:ext>
            </a:extLst>
          </p:cNvPr>
          <p:cNvSpPr>
            <a:spLocks noGrp="1" noRot="1" noChangeAspect="1" noChangeArrowheads="1" noTextEdit="1"/>
          </p:cNvSpPr>
          <p:nvPr>
            <p:ph type="sldImg"/>
          </p:nvPr>
        </p:nvSpPr>
        <p:spPr>
          <a:xfrm>
            <a:off x="381000" y="685800"/>
            <a:ext cx="6096000" cy="3429000"/>
          </a:xfrm>
          <a:ln/>
        </p:spPr>
      </p:sp>
      <p:sp>
        <p:nvSpPr>
          <p:cNvPr id="28676" name="Rectangle 3">
            <a:extLst>
              <a:ext uri="{FF2B5EF4-FFF2-40B4-BE49-F238E27FC236}">
                <a16:creationId xmlns:a16="http://schemas.microsoft.com/office/drawing/2014/main" id="{C6D68AAB-9434-463C-8250-42C261CCB2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2C01A32D-00D7-4E4D-BB7B-3058739017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47907B4-816C-415A-A27A-3C6DE6E9EC88}" type="slidenum">
              <a:rPr lang="cs-CZ" altLang="cs-CZ"/>
              <a:pPr>
                <a:spcBef>
                  <a:spcPct val="0"/>
                </a:spcBef>
              </a:pPr>
              <a:t>14</a:t>
            </a:fld>
            <a:endParaRPr lang="cs-CZ" altLang="cs-CZ"/>
          </a:p>
        </p:txBody>
      </p:sp>
      <p:sp>
        <p:nvSpPr>
          <p:cNvPr id="30723" name="Rectangle 2">
            <a:extLst>
              <a:ext uri="{FF2B5EF4-FFF2-40B4-BE49-F238E27FC236}">
                <a16:creationId xmlns:a16="http://schemas.microsoft.com/office/drawing/2014/main" id="{A168B3A2-32FE-4ED1-9FAF-9E362780289D}"/>
              </a:ext>
            </a:extLst>
          </p:cNvPr>
          <p:cNvSpPr>
            <a:spLocks noGrp="1" noRot="1" noChangeAspect="1" noChangeArrowheads="1" noTextEdit="1"/>
          </p:cNvSpPr>
          <p:nvPr>
            <p:ph type="sldImg"/>
          </p:nvPr>
        </p:nvSpPr>
        <p:spPr>
          <a:xfrm>
            <a:off x="381000" y="685800"/>
            <a:ext cx="6096000" cy="3429000"/>
          </a:xfrm>
          <a:ln/>
        </p:spPr>
      </p:sp>
      <p:sp>
        <p:nvSpPr>
          <p:cNvPr id="30724" name="Rectangle 3">
            <a:extLst>
              <a:ext uri="{FF2B5EF4-FFF2-40B4-BE49-F238E27FC236}">
                <a16:creationId xmlns:a16="http://schemas.microsoft.com/office/drawing/2014/main" id="{39B6E3E4-419F-42B1-922B-1C4415E631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41A239BE-6F46-40CD-9484-CA85C695C5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71E6F0-4228-4552-8777-1B45160B6BA0}" type="slidenum">
              <a:rPr lang="cs-CZ" altLang="cs-CZ"/>
              <a:pPr>
                <a:spcBef>
                  <a:spcPct val="0"/>
                </a:spcBef>
              </a:pPr>
              <a:t>15</a:t>
            </a:fld>
            <a:endParaRPr lang="cs-CZ" altLang="cs-CZ"/>
          </a:p>
        </p:txBody>
      </p:sp>
      <p:sp>
        <p:nvSpPr>
          <p:cNvPr id="32771" name="Rectangle 2">
            <a:extLst>
              <a:ext uri="{FF2B5EF4-FFF2-40B4-BE49-F238E27FC236}">
                <a16:creationId xmlns:a16="http://schemas.microsoft.com/office/drawing/2014/main" id="{99CA46FF-0747-4D67-B2A1-BC4015D41471}"/>
              </a:ext>
            </a:extLst>
          </p:cNvPr>
          <p:cNvSpPr>
            <a:spLocks noGrp="1" noRot="1" noChangeAspect="1" noChangeArrowheads="1" noTextEdit="1"/>
          </p:cNvSpPr>
          <p:nvPr>
            <p:ph type="sldImg"/>
          </p:nvPr>
        </p:nvSpPr>
        <p:spPr>
          <a:xfrm>
            <a:off x="381000" y="685800"/>
            <a:ext cx="6096000" cy="3429000"/>
          </a:xfrm>
          <a:ln/>
        </p:spPr>
      </p:sp>
      <p:sp>
        <p:nvSpPr>
          <p:cNvPr id="32772" name="Rectangle 3">
            <a:extLst>
              <a:ext uri="{FF2B5EF4-FFF2-40B4-BE49-F238E27FC236}">
                <a16:creationId xmlns:a16="http://schemas.microsoft.com/office/drawing/2014/main" id="{9A1AFBFC-840D-40BC-9A9D-B116681DB2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6120075D-3846-4DAB-83AF-DBB43115F7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6E5C537-7B0C-4C9B-9BB1-D270EF06E6CC}" type="slidenum">
              <a:rPr lang="cs-CZ" altLang="cs-CZ"/>
              <a:pPr>
                <a:spcBef>
                  <a:spcPct val="0"/>
                </a:spcBef>
              </a:pPr>
              <a:t>16</a:t>
            </a:fld>
            <a:endParaRPr lang="cs-CZ" altLang="cs-CZ"/>
          </a:p>
        </p:txBody>
      </p:sp>
      <p:sp>
        <p:nvSpPr>
          <p:cNvPr id="34819" name="Rectangle 2">
            <a:extLst>
              <a:ext uri="{FF2B5EF4-FFF2-40B4-BE49-F238E27FC236}">
                <a16:creationId xmlns:a16="http://schemas.microsoft.com/office/drawing/2014/main" id="{37CD2B23-94B5-4C4F-9544-50CC0C0EA3B9}"/>
              </a:ext>
            </a:extLst>
          </p:cNvPr>
          <p:cNvSpPr>
            <a:spLocks noGrp="1" noRot="1" noChangeAspect="1" noChangeArrowheads="1" noTextEdit="1"/>
          </p:cNvSpPr>
          <p:nvPr>
            <p:ph type="sldImg"/>
          </p:nvPr>
        </p:nvSpPr>
        <p:spPr>
          <a:xfrm>
            <a:off x="381000" y="685800"/>
            <a:ext cx="6096000" cy="3429000"/>
          </a:xfrm>
          <a:ln/>
        </p:spPr>
      </p:sp>
      <p:sp>
        <p:nvSpPr>
          <p:cNvPr id="34820" name="Rectangle 3">
            <a:extLst>
              <a:ext uri="{FF2B5EF4-FFF2-40B4-BE49-F238E27FC236}">
                <a16:creationId xmlns:a16="http://schemas.microsoft.com/office/drawing/2014/main" id="{1F32B90D-5BB8-4AB3-9D79-BCE0CAFF99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9BF1E2ED-00D3-415B-BFEF-BE1A6F50EA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4EEAE5F-3C1E-4F02-AF54-03D76440FDED}" type="slidenum">
              <a:rPr lang="cs-CZ" altLang="cs-CZ"/>
              <a:pPr>
                <a:spcBef>
                  <a:spcPct val="0"/>
                </a:spcBef>
              </a:pPr>
              <a:t>17</a:t>
            </a:fld>
            <a:endParaRPr lang="cs-CZ" altLang="cs-CZ"/>
          </a:p>
        </p:txBody>
      </p:sp>
      <p:sp>
        <p:nvSpPr>
          <p:cNvPr id="36867" name="Rectangle 2">
            <a:extLst>
              <a:ext uri="{FF2B5EF4-FFF2-40B4-BE49-F238E27FC236}">
                <a16:creationId xmlns:a16="http://schemas.microsoft.com/office/drawing/2014/main" id="{D7153888-E3CF-479D-8C64-597B933F705C}"/>
              </a:ext>
            </a:extLst>
          </p:cNvPr>
          <p:cNvSpPr>
            <a:spLocks noGrp="1" noRot="1" noChangeAspect="1" noChangeArrowheads="1" noTextEdit="1"/>
          </p:cNvSpPr>
          <p:nvPr>
            <p:ph type="sldImg"/>
          </p:nvPr>
        </p:nvSpPr>
        <p:spPr>
          <a:xfrm>
            <a:off x="381000" y="685800"/>
            <a:ext cx="6096000" cy="3429000"/>
          </a:xfrm>
          <a:ln/>
        </p:spPr>
      </p:sp>
      <p:sp>
        <p:nvSpPr>
          <p:cNvPr id="36868" name="Rectangle 3">
            <a:extLst>
              <a:ext uri="{FF2B5EF4-FFF2-40B4-BE49-F238E27FC236}">
                <a16:creationId xmlns:a16="http://schemas.microsoft.com/office/drawing/2014/main" id="{B7AFE24C-944C-4C2E-BAC1-17CEC1C05C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81D50E36-54B9-4290-8F5B-97FDECDF87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CFD2A05-4453-4374-96BD-1E8C1371FABA}" type="slidenum">
              <a:rPr lang="cs-CZ" altLang="cs-CZ"/>
              <a:pPr>
                <a:spcBef>
                  <a:spcPct val="0"/>
                </a:spcBef>
              </a:pPr>
              <a:t>18</a:t>
            </a:fld>
            <a:endParaRPr lang="cs-CZ" altLang="cs-CZ"/>
          </a:p>
        </p:txBody>
      </p:sp>
      <p:sp>
        <p:nvSpPr>
          <p:cNvPr id="38915" name="Rectangle 2">
            <a:extLst>
              <a:ext uri="{FF2B5EF4-FFF2-40B4-BE49-F238E27FC236}">
                <a16:creationId xmlns:a16="http://schemas.microsoft.com/office/drawing/2014/main" id="{5B8BA2E3-68FF-4F03-98D6-08B1368CBDB8}"/>
              </a:ext>
            </a:extLst>
          </p:cNvPr>
          <p:cNvSpPr>
            <a:spLocks noGrp="1" noRot="1" noChangeAspect="1" noChangeArrowheads="1" noTextEdit="1"/>
          </p:cNvSpPr>
          <p:nvPr>
            <p:ph type="sldImg"/>
          </p:nvPr>
        </p:nvSpPr>
        <p:spPr>
          <a:xfrm>
            <a:off x="381000" y="685800"/>
            <a:ext cx="6096000" cy="3429000"/>
          </a:xfrm>
          <a:ln/>
        </p:spPr>
      </p:sp>
      <p:sp>
        <p:nvSpPr>
          <p:cNvPr id="38916" name="Rectangle 3">
            <a:extLst>
              <a:ext uri="{FF2B5EF4-FFF2-40B4-BE49-F238E27FC236}">
                <a16:creationId xmlns:a16="http://schemas.microsoft.com/office/drawing/2014/main" id="{6D8B8B0F-EAED-4F3A-A793-0FFB606BE9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BA9AB67E-FCE3-43B6-93CC-ECE2AF6EE5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93DA5D4-4C0A-444C-8EC6-E5D9B1A48019}" type="slidenum">
              <a:rPr lang="cs-CZ" altLang="cs-CZ"/>
              <a:pPr>
                <a:spcBef>
                  <a:spcPct val="0"/>
                </a:spcBef>
              </a:pPr>
              <a:t>19</a:t>
            </a:fld>
            <a:endParaRPr lang="cs-CZ" altLang="cs-CZ"/>
          </a:p>
        </p:txBody>
      </p:sp>
      <p:sp>
        <p:nvSpPr>
          <p:cNvPr id="40963" name="Rectangle 2">
            <a:extLst>
              <a:ext uri="{FF2B5EF4-FFF2-40B4-BE49-F238E27FC236}">
                <a16:creationId xmlns:a16="http://schemas.microsoft.com/office/drawing/2014/main" id="{55387974-380D-43AB-ACBA-27611D3313CA}"/>
              </a:ext>
            </a:extLst>
          </p:cNvPr>
          <p:cNvSpPr>
            <a:spLocks noGrp="1" noRot="1" noChangeAspect="1" noChangeArrowheads="1" noTextEdit="1"/>
          </p:cNvSpPr>
          <p:nvPr>
            <p:ph type="sldImg"/>
          </p:nvPr>
        </p:nvSpPr>
        <p:spPr>
          <a:xfrm>
            <a:off x="381000" y="685800"/>
            <a:ext cx="6096000" cy="3429000"/>
          </a:xfrm>
          <a:ln/>
        </p:spPr>
      </p:sp>
      <p:sp>
        <p:nvSpPr>
          <p:cNvPr id="40964" name="Rectangle 3">
            <a:extLst>
              <a:ext uri="{FF2B5EF4-FFF2-40B4-BE49-F238E27FC236}">
                <a16:creationId xmlns:a16="http://schemas.microsoft.com/office/drawing/2014/main" id="{205A502B-C1A7-4387-B858-EDA0180259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36C0BC9D-5A92-4539-98EF-AD17EC5A11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2A94863-3D97-4673-8A55-B55D490AC709}" type="slidenum">
              <a:rPr lang="cs-CZ" altLang="cs-CZ"/>
              <a:pPr>
                <a:spcBef>
                  <a:spcPct val="0"/>
                </a:spcBef>
              </a:pPr>
              <a:t>20</a:t>
            </a:fld>
            <a:endParaRPr lang="cs-CZ" altLang="cs-CZ"/>
          </a:p>
        </p:txBody>
      </p:sp>
      <p:sp>
        <p:nvSpPr>
          <p:cNvPr id="43011" name="Rectangle 2">
            <a:extLst>
              <a:ext uri="{FF2B5EF4-FFF2-40B4-BE49-F238E27FC236}">
                <a16:creationId xmlns:a16="http://schemas.microsoft.com/office/drawing/2014/main" id="{FBB4A371-0E81-4D60-9AA2-12699729BB9E}"/>
              </a:ext>
            </a:extLst>
          </p:cNvPr>
          <p:cNvSpPr>
            <a:spLocks noGrp="1" noRot="1" noChangeAspect="1" noChangeArrowheads="1" noTextEdit="1"/>
          </p:cNvSpPr>
          <p:nvPr>
            <p:ph type="sldImg"/>
          </p:nvPr>
        </p:nvSpPr>
        <p:spPr>
          <a:xfrm>
            <a:off x="381000" y="685800"/>
            <a:ext cx="6096000" cy="3429000"/>
          </a:xfrm>
          <a:ln/>
        </p:spPr>
      </p:sp>
      <p:sp>
        <p:nvSpPr>
          <p:cNvPr id="43012" name="Rectangle 3">
            <a:extLst>
              <a:ext uri="{FF2B5EF4-FFF2-40B4-BE49-F238E27FC236}">
                <a16:creationId xmlns:a16="http://schemas.microsoft.com/office/drawing/2014/main" id="{8C03825D-2EA9-4F5D-B28B-457C7B5081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35A60205-DCD5-4AAA-8D55-91AD0E8B8E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39907B2-FF5C-49D2-8770-F21E505F5C4D}" type="slidenum">
              <a:rPr lang="cs-CZ" altLang="cs-CZ"/>
              <a:pPr>
                <a:spcBef>
                  <a:spcPct val="0"/>
                </a:spcBef>
              </a:pPr>
              <a:t>21</a:t>
            </a:fld>
            <a:endParaRPr lang="cs-CZ" altLang="cs-CZ"/>
          </a:p>
        </p:txBody>
      </p:sp>
      <p:sp>
        <p:nvSpPr>
          <p:cNvPr id="45059" name="Rectangle 2">
            <a:extLst>
              <a:ext uri="{FF2B5EF4-FFF2-40B4-BE49-F238E27FC236}">
                <a16:creationId xmlns:a16="http://schemas.microsoft.com/office/drawing/2014/main" id="{DCC9C87C-A421-4079-BB48-8E878D161C9D}"/>
              </a:ext>
            </a:extLst>
          </p:cNvPr>
          <p:cNvSpPr>
            <a:spLocks noGrp="1" noRot="1" noChangeAspect="1" noChangeArrowheads="1" noTextEdit="1"/>
          </p:cNvSpPr>
          <p:nvPr>
            <p:ph type="sldImg"/>
          </p:nvPr>
        </p:nvSpPr>
        <p:spPr>
          <a:xfrm>
            <a:off x="381000" y="685800"/>
            <a:ext cx="6096000" cy="3429000"/>
          </a:xfrm>
          <a:ln/>
        </p:spPr>
      </p:sp>
      <p:sp>
        <p:nvSpPr>
          <p:cNvPr id="45060" name="Rectangle 3">
            <a:extLst>
              <a:ext uri="{FF2B5EF4-FFF2-40B4-BE49-F238E27FC236}">
                <a16:creationId xmlns:a16="http://schemas.microsoft.com/office/drawing/2014/main" id="{01BD8F86-6781-4933-9503-67A55C2CA6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45D60E59-0B28-4410-B822-8AE8C73D67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EB8EB35-0C42-4D14-8AF8-32C7B10A1D82}" type="slidenum">
              <a:rPr lang="cs-CZ" altLang="cs-CZ"/>
              <a:pPr>
                <a:spcBef>
                  <a:spcPct val="0"/>
                </a:spcBef>
              </a:pPr>
              <a:t>3</a:t>
            </a:fld>
            <a:endParaRPr lang="cs-CZ" altLang="cs-CZ"/>
          </a:p>
        </p:txBody>
      </p:sp>
      <p:sp>
        <p:nvSpPr>
          <p:cNvPr id="9219" name="Rectangle 2">
            <a:extLst>
              <a:ext uri="{FF2B5EF4-FFF2-40B4-BE49-F238E27FC236}">
                <a16:creationId xmlns:a16="http://schemas.microsoft.com/office/drawing/2014/main" id="{B6356C65-D87A-4503-B7E9-D05E96A683A4}"/>
              </a:ext>
            </a:extLst>
          </p:cNvPr>
          <p:cNvSpPr>
            <a:spLocks noGrp="1" noRot="1" noChangeAspect="1" noChangeArrowheads="1" noTextEdit="1"/>
          </p:cNvSpPr>
          <p:nvPr>
            <p:ph type="sldImg"/>
          </p:nvPr>
        </p:nvSpPr>
        <p:spPr>
          <a:xfrm>
            <a:off x="381000" y="685800"/>
            <a:ext cx="6096000" cy="3429000"/>
          </a:xfrm>
          <a:ln/>
        </p:spPr>
      </p:sp>
      <p:sp>
        <p:nvSpPr>
          <p:cNvPr id="9220" name="Rectangle 3">
            <a:extLst>
              <a:ext uri="{FF2B5EF4-FFF2-40B4-BE49-F238E27FC236}">
                <a16:creationId xmlns:a16="http://schemas.microsoft.com/office/drawing/2014/main" id="{C80CBA40-F1E0-4D0D-9285-59D479C428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37FACA24-09B0-4781-B8BD-836E9A7A8C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8DFE96B-7EE0-41FE-ACCF-A4F1E4DDFF51}" type="slidenum">
              <a:rPr lang="cs-CZ" altLang="cs-CZ"/>
              <a:pPr>
                <a:spcBef>
                  <a:spcPct val="0"/>
                </a:spcBef>
              </a:pPr>
              <a:t>22</a:t>
            </a:fld>
            <a:endParaRPr lang="cs-CZ" altLang="cs-CZ"/>
          </a:p>
        </p:txBody>
      </p:sp>
      <p:sp>
        <p:nvSpPr>
          <p:cNvPr id="47107" name="Rectangle 2">
            <a:extLst>
              <a:ext uri="{FF2B5EF4-FFF2-40B4-BE49-F238E27FC236}">
                <a16:creationId xmlns:a16="http://schemas.microsoft.com/office/drawing/2014/main" id="{818BE76E-99C4-4813-BCF5-8B0A7D143314}"/>
              </a:ext>
            </a:extLst>
          </p:cNvPr>
          <p:cNvSpPr>
            <a:spLocks noGrp="1" noRot="1" noChangeAspect="1" noChangeArrowheads="1" noTextEdit="1"/>
          </p:cNvSpPr>
          <p:nvPr>
            <p:ph type="sldImg"/>
          </p:nvPr>
        </p:nvSpPr>
        <p:spPr>
          <a:xfrm>
            <a:off x="381000" y="685800"/>
            <a:ext cx="6096000" cy="3429000"/>
          </a:xfrm>
          <a:ln/>
        </p:spPr>
      </p:sp>
      <p:sp>
        <p:nvSpPr>
          <p:cNvPr id="47108" name="Rectangle 3">
            <a:extLst>
              <a:ext uri="{FF2B5EF4-FFF2-40B4-BE49-F238E27FC236}">
                <a16:creationId xmlns:a16="http://schemas.microsoft.com/office/drawing/2014/main" id="{DEF014C1-3264-48A9-9456-85A758ECF9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C05FA618-DB89-43C5-917A-AFC0B0097B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E66475-1A72-41C0-B8F9-5502B7DA77FC}" type="slidenum">
              <a:rPr lang="cs-CZ" altLang="cs-CZ"/>
              <a:pPr>
                <a:spcBef>
                  <a:spcPct val="0"/>
                </a:spcBef>
              </a:pPr>
              <a:t>23</a:t>
            </a:fld>
            <a:endParaRPr lang="cs-CZ" altLang="cs-CZ"/>
          </a:p>
        </p:txBody>
      </p:sp>
      <p:sp>
        <p:nvSpPr>
          <p:cNvPr id="49155" name="Rectangle 2">
            <a:extLst>
              <a:ext uri="{FF2B5EF4-FFF2-40B4-BE49-F238E27FC236}">
                <a16:creationId xmlns:a16="http://schemas.microsoft.com/office/drawing/2014/main" id="{EB386691-05C6-45F8-9BAD-78C81889ED1B}"/>
              </a:ext>
            </a:extLst>
          </p:cNvPr>
          <p:cNvSpPr>
            <a:spLocks noGrp="1" noRot="1" noChangeAspect="1" noChangeArrowheads="1" noTextEdit="1"/>
          </p:cNvSpPr>
          <p:nvPr>
            <p:ph type="sldImg"/>
          </p:nvPr>
        </p:nvSpPr>
        <p:spPr>
          <a:xfrm>
            <a:off x="381000" y="685800"/>
            <a:ext cx="6096000" cy="3429000"/>
          </a:xfrm>
          <a:ln/>
        </p:spPr>
      </p:sp>
      <p:sp>
        <p:nvSpPr>
          <p:cNvPr id="49156" name="Rectangle 3">
            <a:extLst>
              <a:ext uri="{FF2B5EF4-FFF2-40B4-BE49-F238E27FC236}">
                <a16:creationId xmlns:a16="http://schemas.microsoft.com/office/drawing/2014/main" id="{66D2E339-184F-4888-A750-274427BF47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41A649A8-0542-4C18-B9A4-9A22D6F07F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8127AD3-8BC3-4ECF-ACB5-B297720B184F}" type="slidenum">
              <a:rPr lang="cs-CZ" altLang="cs-CZ"/>
              <a:pPr>
                <a:spcBef>
                  <a:spcPct val="0"/>
                </a:spcBef>
              </a:pPr>
              <a:t>25</a:t>
            </a:fld>
            <a:endParaRPr lang="cs-CZ" altLang="cs-CZ"/>
          </a:p>
        </p:txBody>
      </p:sp>
      <p:sp>
        <p:nvSpPr>
          <p:cNvPr id="52227" name="Rectangle 2">
            <a:extLst>
              <a:ext uri="{FF2B5EF4-FFF2-40B4-BE49-F238E27FC236}">
                <a16:creationId xmlns:a16="http://schemas.microsoft.com/office/drawing/2014/main" id="{E842C165-4E52-4FC5-8BAD-4DC5DB8A5077}"/>
              </a:ext>
            </a:extLst>
          </p:cNvPr>
          <p:cNvSpPr>
            <a:spLocks noGrp="1" noRot="1" noChangeAspect="1" noChangeArrowheads="1" noTextEdit="1"/>
          </p:cNvSpPr>
          <p:nvPr>
            <p:ph type="sldImg"/>
          </p:nvPr>
        </p:nvSpPr>
        <p:spPr>
          <a:xfrm>
            <a:off x="381000" y="685800"/>
            <a:ext cx="6096000" cy="3429000"/>
          </a:xfrm>
          <a:ln/>
        </p:spPr>
      </p:sp>
      <p:sp>
        <p:nvSpPr>
          <p:cNvPr id="52228" name="Rectangle 3">
            <a:extLst>
              <a:ext uri="{FF2B5EF4-FFF2-40B4-BE49-F238E27FC236}">
                <a16:creationId xmlns:a16="http://schemas.microsoft.com/office/drawing/2014/main" id="{A06EBF7F-46E5-48DF-94E1-E1B7375F7C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0FBD4C73-33CF-4D36-BDE4-051AEA82A7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2041686-2144-4E0C-B513-37640DDE81A9}" type="slidenum">
              <a:rPr lang="cs-CZ" altLang="cs-CZ"/>
              <a:pPr>
                <a:spcBef>
                  <a:spcPct val="0"/>
                </a:spcBef>
              </a:pPr>
              <a:t>26</a:t>
            </a:fld>
            <a:endParaRPr lang="cs-CZ" altLang="cs-CZ"/>
          </a:p>
        </p:txBody>
      </p:sp>
      <p:sp>
        <p:nvSpPr>
          <p:cNvPr id="54275" name="Rectangle 2">
            <a:extLst>
              <a:ext uri="{FF2B5EF4-FFF2-40B4-BE49-F238E27FC236}">
                <a16:creationId xmlns:a16="http://schemas.microsoft.com/office/drawing/2014/main" id="{0233EF31-461F-45A8-B1B8-42A910D09AD7}"/>
              </a:ext>
            </a:extLst>
          </p:cNvPr>
          <p:cNvSpPr>
            <a:spLocks noGrp="1" noRot="1" noChangeAspect="1" noChangeArrowheads="1" noTextEdit="1"/>
          </p:cNvSpPr>
          <p:nvPr>
            <p:ph type="sldImg"/>
          </p:nvPr>
        </p:nvSpPr>
        <p:spPr>
          <a:xfrm>
            <a:off x="381000" y="685800"/>
            <a:ext cx="6096000" cy="3429000"/>
          </a:xfrm>
          <a:ln/>
        </p:spPr>
      </p:sp>
      <p:sp>
        <p:nvSpPr>
          <p:cNvPr id="54276" name="Rectangle 3">
            <a:extLst>
              <a:ext uri="{FF2B5EF4-FFF2-40B4-BE49-F238E27FC236}">
                <a16:creationId xmlns:a16="http://schemas.microsoft.com/office/drawing/2014/main" id="{30DCAB57-6A5A-4CAD-B4E8-4D172352EB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D9EDD569-074F-4BA6-8C89-527B1CC6AD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D900E71-E91C-4D0B-9D21-AB803349C6BE}" type="slidenum">
              <a:rPr lang="cs-CZ" altLang="cs-CZ"/>
              <a:pPr>
                <a:spcBef>
                  <a:spcPct val="0"/>
                </a:spcBef>
              </a:pPr>
              <a:t>4</a:t>
            </a:fld>
            <a:endParaRPr lang="cs-CZ" altLang="cs-CZ"/>
          </a:p>
        </p:txBody>
      </p:sp>
      <p:sp>
        <p:nvSpPr>
          <p:cNvPr id="11267" name="Rectangle 2">
            <a:extLst>
              <a:ext uri="{FF2B5EF4-FFF2-40B4-BE49-F238E27FC236}">
                <a16:creationId xmlns:a16="http://schemas.microsoft.com/office/drawing/2014/main" id="{AB8B80D3-FD89-442C-9BD9-AF2C39FECF8E}"/>
              </a:ext>
            </a:extLst>
          </p:cNvPr>
          <p:cNvSpPr>
            <a:spLocks noGrp="1" noRot="1" noChangeAspect="1" noChangeArrowheads="1" noTextEdit="1"/>
          </p:cNvSpPr>
          <p:nvPr>
            <p:ph type="sldImg"/>
          </p:nvPr>
        </p:nvSpPr>
        <p:spPr>
          <a:xfrm>
            <a:off x="381000" y="685800"/>
            <a:ext cx="6096000" cy="3429000"/>
          </a:xfrm>
          <a:ln/>
        </p:spPr>
      </p:sp>
      <p:sp>
        <p:nvSpPr>
          <p:cNvPr id="11268" name="Rectangle 3">
            <a:extLst>
              <a:ext uri="{FF2B5EF4-FFF2-40B4-BE49-F238E27FC236}">
                <a16:creationId xmlns:a16="http://schemas.microsoft.com/office/drawing/2014/main" id="{C06D759A-2D47-401C-8326-C23756F46B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ADC39976-1736-4CA6-98CE-A6D0EBBCB8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DFAC0F-444B-4400-A513-47C7922B7D46}" type="slidenum">
              <a:rPr lang="cs-CZ" altLang="cs-CZ"/>
              <a:pPr>
                <a:spcBef>
                  <a:spcPct val="0"/>
                </a:spcBef>
              </a:pPr>
              <a:t>6</a:t>
            </a:fld>
            <a:endParaRPr lang="cs-CZ" altLang="cs-CZ"/>
          </a:p>
        </p:txBody>
      </p:sp>
      <p:sp>
        <p:nvSpPr>
          <p:cNvPr id="14339" name="Rectangle 2">
            <a:extLst>
              <a:ext uri="{FF2B5EF4-FFF2-40B4-BE49-F238E27FC236}">
                <a16:creationId xmlns:a16="http://schemas.microsoft.com/office/drawing/2014/main" id="{524B2FA0-671B-40E8-97FA-5E169BFBDB79}"/>
              </a:ext>
            </a:extLst>
          </p:cNvPr>
          <p:cNvSpPr>
            <a:spLocks noGrp="1" noRot="1" noChangeAspect="1" noChangeArrowheads="1" noTextEdit="1"/>
          </p:cNvSpPr>
          <p:nvPr>
            <p:ph type="sldImg"/>
          </p:nvPr>
        </p:nvSpPr>
        <p:spPr>
          <a:xfrm>
            <a:off x="381000" y="685800"/>
            <a:ext cx="6096000" cy="3429000"/>
          </a:xfrm>
          <a:ln/>
        </p:spPr>
      </p:sp>
      <p:sp>
        <p:nvSpPr>
          <p:cNvPr id="14340" name="Rectangle 3">
            <a:extLst>
              <a:ext uri="{FF2B5EF4-FFF2-40B4-BE49-F238E27FC236}">
                <a16:creationId xmlns:a16="http://schemas.microsoft.com/office/drawing/2014/main" id="{16777155-871B-425C-A9D4-D167CDBBEF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015CA949-75D2-447E-956F-0646B3F0B4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BCD6F5D-D640-46D5-A602-82B9993B86D6}" type="slidenum">
              <a:rPr lang="cs-CZ" altLang="cs-CZ"/>
              <a:pPr>
                <a:spcBef>
                  <a:spcPct val="0"/>
                </a:spcBef>
              </a:pPr>
              <a:t>7</a:t>
            </a:fld>
            <a:endParaRPr lang="cs-CZ" altLang="cs-CZ"/>
          </a:p>
        </p:txBody>
      </p:sp>
      <p:sp>
        <p:nvSpPr>
          <p:cNvPr id="16387" name="Rectangle 2">
            <a:extLst>
              <a:ext uri="{FF2B5EF4-FFF2-40B4-BE49-F238E27FC236}">
                <a16:creationId xmlns:a16="http://schemas.microsoft.com/office/drawing/2014/main" id="{F70AAFFD-A8B7-4574-A762-BD500432EA1B}"/>
              </a:ext>
            </a:extLst>
          </p:cNvPr>
          <p:cNvSpPr>
            <a:spLocks noGrp="1" noRot="1" noChangeAspect="1" noChangeArrowheads="1" noTextEdit="1"/>
          </p:cNvSpPr>
          <p:nvPr>
            <p:ph type="sldImg"/>
          </p:nvPr>
        </p:nvSpPr>
        <p:spPr>
          <a:xfrm>
            <a:off x="381000" y="685800"/>
            <a:ext cx="6096000" cy="3429000"/>
          </a:xfrm>
          <a:ln/>
        </p:spPr>
      </p:sp>
      <p:sp>
        <p:nvSpPr>
          <p:cNvPr id="16388" name="Rectangle 3">
            <a:extLst>
              <a:ext uri="{FF2B5EF4-FFF2-40B4-BE49-F238E27FC236}">
                <a16:creationId xmlns:a16="http://schemas.microsoft.com/office/drawing/2014/main" id="{F2119705-4012-42AF-81B1-201CC93D14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3EEA589D-15AE-4F10-815A-56586C8758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43260E1-87BF-48A3-94A5-160817314CF2}" type="slidenum">
              <a:rPr lang="cs-CZ" altLang="cs-CZ"/>
              <a:pPr>
                <a:spcBef>
                  <a:spcPct val="0"/>
                </a:spcBef>
              </a:pPr>
              <a:t>8</a:t>
            </a:fld>
            <a:endParaRPr lang="cs-CZ" altLang="cs-CZ"/>
          </a:p>
        </p:txBody>
      </p:sp>
      <p:sp>
        <p:nvSpPr>
          <p:cNvPr id="18435" name="Rectangle 2">
            <a:extLst>
              <a:ext uri="{FF2B5EF4-FFF2-40B4-BE49-F238E27FC236}">
                <a16:creationId xmlns:a16="http://schemas.microsoft.com/office/drawing/2014/main" id="{05DD5462-7C31-49F0-A602-119B91FD5212}"/>
              </a:ext>
            </a:extLst>
          </p:cNvPr>
          <p:cNvSpPr>
            <a:spLocks noGrp="1" noRot="1" noChangeAspect="1" noChangeArrowheads="1" noTextEdit="1"/>
          </p:cNvSpPr>
          <p:nvPr>
            <p:ph type="sldImg"/>
          </p:nvPr>
        </p:nvSpPr>
        <p:spPr>
          <a:xfrm>
            <a:off x="381000" y="685800"/>
            <a:ext cx="6096000" cy="3429000"/>
          </a:xfrm>
          <a:ln/>
        </p:spPr>
      </p:sp>
      <p:sp>
        <p:nvSpPr>
          <p:cNvPr id="18436" name="Rectangle 3">
            <a:extLst>
              <a:ext uri="{FF2B5EF4-FFF2-40B4-BE49-F238E27FC236}">
                <a16:creationId xmlns:a16="http://schemas.microsoft.com/office/drawing/2014/main" id="{B781C0B5-47E0-4888-9AA5-4E6F4F00B9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04018E62-B564-44F5-87F6-5621388885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7B3CAC2-40B0-4871-946A-B2EC0383CD88}" type="slidenum">
              <a:rPr lang="cs-CZ" altLang="cs-CZ"/>
              <a:pPr>
                <a:spcBef>
                  <a:spcPct val="0"/>
                </a:spcBef>
              </a:pPr>
              <a:t>9</a:t>
            </a:fld>
            <a:endParaRPr lang="cs-CZ" altLang="cs-CZ"/>
          </a:p>
        </p:txBody>
      </p:sp>
      <p:sp>
        <p:nvSpPr>
          <p:cNvPr id="20483" name="Rectangle 2">
            <a:extLst>
              <a:ext uri="{FF2B5EF4-FFF2-40B4-BE49-F238E27FC236}">
                <a16:creationId xmlns:a16="http://schemas.microsoft.com/office/drawing/2014/main" id="{32A02CAE-4C44-45C3-89AD-8A57E5B168EC}"/>
              </a:ext>
            </a:extLst>
          </p:cNvPr>
          <p:cNvSpPr>
            <a:spLocks noGrp="1" noRot="1" noChangeAspect="1" noChangeArrowheads="1" noTextEdit="1"/>
          </p:cNvSpPr>
          <p:nvPr>
            <p:ph type="sldImg"/>
          </p:nvPr>
        </p:nvSpPr>
        <p:spPr>
          <a:xfrm>
            <a:off x="381000" y="685800"/>
            <a:ext cx="6096000" cy="3429000"/>
          </a:xfrm>
          <a:ln/>
        </p:spPr>
      </p:sp>
      <p:sp>
        <p:nvSpPr>
          <p:cNvPr id="20484" name="Rectangle 3">
            <a:extLst>
              <a:ext uri="{FF2B5EF4-FFF2-40B4-BE49-F238E27FC236}">
                <a16:creationId xmlns:a16="http://schemas.microsoft.com/office/drawing/2014/main" id="{234997FB-92E3-4A81-849D-F59E3DBDEB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6F03F0B9-E5D4-4AEB-A1ED-A25DFF4ECA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47A3FC0-DC82-4F76-B9B2-6534CA9E3790}" type="slidenum">
              <a:rPr lang="cs-CZ" altLang="cs-CZ"/>
              <a:pPr>
                <a:spcBef>
                  <a:spcPct val="0"/>
                </a:spcBef>
              </a:pPr>
              <a:t>10</a:t>
            </a:fld>
            <a:endParaRPr lang="cs-CZ" altLang="cs-CZ"/>
          </a:p>
        </p:txBody>
      </p:sp>
      <p:sp>
        <p:nvSpPr>
          <p:cNvPr id="22531" name="Rectangle 2">
            <a:extLst>
              <a:ext uri="{FF2B5EF4-FFF2-40B4-BE49-F238E27FC236}">
                <a16:creationId xmlns:a16="http://schemas.microsoft.com/office/drawing/2014/main" id="{7A2CFFC7-A9B7-4C97-B140-9F37CF326898}"/>
              </a:ext>
            </a:extLst>
          </p:cNvPr>
          <p:cNvSpPr>
            <a:spLocks noGrp="1" noRot="1" noChangeAspect="1" noChangeArrowheads="1" noTextEdit="1"/>
          </p:cNvSpPr>
          <p:nvPr>
            <p:ph type="sldImg"/>
          </p:nvPr>
        </p:nvSpPr>
        <p:spPr>
          <a:xfrm>
            <a:off x="381000" y="685800"/>
            <a:ext cx="6096000" cy="3429000"/>
          </a:xfrm>
          <a:ln/>
        </p:spPr>
      </p:sp>
      <p:sp>
        <p:nvSpPr>
          <p:cNvPr id="22532" name="Rectangle 3">
            <a:extLst>
              <a:ext uri="{FF2B5EF4-FFF2-40B4-BE49-F238E27FC236}">
                <a16:creationId xmlns:a16="http://schemas.microsoft.com/office/drawing/2014/main" id="{C2D147E8-7F2D-4554-84BB-B4B40DE084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5C92EFEB-4832-4838-81C3-CBC343F9D6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D8C2F7D-9486-447F-8D92-BF7696421C8C}" type="slidenum">
              <a:rPr lang="cs-CZ" altLang="cs-CZ"/>
              <a:pPr>
                <a:spcBef>
                  <a:spcPct val="0"/>
                </a:spcBef>
              </a:pPr>
              <a:t>11</a:t>
            </a:fld>
            <a:endParaRPr lang="cs-CZ" altLang="cs-CZ"/>
          </a:p>
        </p:txBody>
      </p:sp>
      <p:sp>
        <p:nvSpPr>
          <p:cNvPr id="24579" name="Rectangle 2">
            <a:extLst>
              <a:ext uri="{FF2B5EF4-FFF2-40B4-BE49-F238E27FC236}">
                <a16:creationId xmlns:a16="http://schemas.microsoft.com/office/drawing/2014/main" id="{2D8F70FE-AE13-4524-A860-721C4C625C9E}"/>
              </a:ext>
            </a:extLst>
          </p:cNvPr>
          <p:cNvSpPr>
            <a:spLocks noGrp="1" noRot="1" noChangeAspect="1" noChangeArrowheads="1" noTextEdit="1"/>
          </p:cNvSpPr>
          <p:nvPr>
            <p:ph type="sldImg"/>
          </p:nvPr>
        </p:nvSpPr>
        <p:spPr>
          <a:xfrm>
            <a:off x="381000" y="685800"/>
            <a:ext cx="6096000" cy="3429000"/>
          </a:xfrm>
          <a:ln/>
        </p:spPr>
      </p:sp>
      <p:sp>
        <p:nvSpPr>
          <p:cNvPr id="24580" name="Rectangle 3">
            <a:extLst>
              <a:ext uri="{FF2B5EF4-FFF2-40B4-BE49-F238E27FC236}">
                <a16:creationId xmlns:a16="http://schemas.microsoft.com/office/drawing/2014/main" id="{0E19673D-5E55-4E6A-93A4-9C3ED5ADF8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1">
            <a:extLst>
              <a:ext uri="{FF2B5EF4-FFF2-40B4-BE49-F238E27FC236}">
                <a16:creationId xmlns:a16="http://schemas.microsoft.com/office/drawing/2014/main" id="{7A558590-3D19-6C48-A2E2-AA9685798C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1">
            <a:extLst>
              <a:ext uri="{FF2B5EF4-FFF2-40B4-BE49-F238E27FC236}">
                <a16:creationId xmlns:a16="http://schemas.microsoft.com/office/drawing/2014/main" id="{0F2C13CE-A0CC-E748-B805-EB1352FB7D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pic>
        <p:nvPicPr>
          <p:cNvPr id="10" name="Obrázek 8">
            <a:extLst>
              <a:ext uri="{FF2B5EF4-FFF2-40B4-BE49-F238E27FC236}">
                <a16:creationId xmlns:a16="http://schemas.microsoft.com/office/drawing/2014/main" id="{3DA34264-82BA-334B-A52D-7C7E3907532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62FAE87C-EBEA-6046-B188-17A3FDF54E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00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pic>
        <p:nvPicPr>
          <p:cNvPr id="11" name="Obrázek 8">
            <a:extLst>
              <a:ext uri="{FF2B5EF4-FFF2-40B4-BE49-F238E27FC236}">
                <a16:creationId xmlns:a16="http://schemas.microsoft.com/office/drawing/2014/main" id="{FF2AF076-03BF-A840-9AC6-67D6A53082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0000DC"/>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3" cy="3240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logo slide">
    <p:bg>
      <p:bgPr>
        <a:solidFill>
          <a:srgbClr val="0000DC"/>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97000" y="2618763"/>
            <a:ext cx="5598000" cy="1620473"/>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3184BBF1-1AF4-4AEE-8A84-215EB3AE9E4B}"/>
              </a:ext>
            </a:extLst>
          </p:cNvPr>
          <p:cNvSpPr>
            <a:spLocks noGrp="1" noChangeArrowheads="1"/>
          </p:cNvSpPr>
          <p:nvPr>
            <p:ph type="dt" sz="half" idx="10"/>
          </p:nvPr>
        </p:nvSpPr>
        <p:spPr>
          <a:ln/>
        </p:spPr>
        <p:txBody>
          <a:bodyPr/>
          <a:lstStyle>
            <a:lvl1pPr>
              <a:defRPr/>
            </a:lvl1pPr>
          </a:lstStyle>
          <a:p>
            <a:pPr>
              <a:defRPr/>
            </a:pPr>
            <a:endParaRPr lang="en-GB"/>
          </a:p>
        </p:txBody>
      </p:sp>
      <p:sp>
        <p:nvSpPr>
          <p:cNvPr id="7" name="Rectangle 5">
            <a:extLst>
              <a:ext uri="{FF2B5EF4-FFF2-40B4-BE49-F238E27FC236}">
                <a16:creationId xmlns:a16="http://schemas.microsoft.com/office/drawing/2014/main" id="{3E58801B-39C2-46B8-87C0-E3FD38ED22F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8" name="Rectangle 6">
            <a:extLst>
              <a:ext uri="{FF2B5EF4-FFF2-40B4-BE49-F238E27FC236}">
                <a16:creationId xmlns:a16="http://schemas.microsoft.com/office/drawing/2014/main" id="{67CC3E54-6C2A-4F5C-936C-32D68DDA6694}"/>
              </a:ext>
            </a:extLst>
          </p:cNvPr>
          <p:cNvSpPr>
            <a:spLocks noGrp="1" noChangeArrowheads="1"/>
          </p:cNvSpPr>
          <p:nvPr>
            <p:ph type="sldNum" sz="quarter" idx="12"/>
          </p:nvPr>
        </p:nvSpPr>
        <p:spPr>
          <a:ln/>
        </p:spPr>
        <p:txBody>
          <a:bodyPr/>
          <a:lstStyle>
            <a:lvl1pPr>
              <a:defRPr/>
            </a:lvl1pPr>
          </a:lstStyle>
          <a:p>
            <a:fld id="{6A59CAAA-886B-481A-8D8F-6E0E6AC0D561}" type="slidenum">
              <a:rPr lang="en-GB" altLang="cs-CZ"/>
              <a:pPr/>
              <a:t>‹#›</a:t>
            </a:fld>
            <a:endParaRPr lang="en-GB" altLang="cs-CZ"/>
          </a:p>
        </p:txBody>
      </p:sp>
    </p:spTree>
    <p:extLst>
      <p:ext uri="{BB962C8B-B14F-4D97-AF65-F5344CB8AC3E}">
        <p14:creationId xmlns:p14="http://schemas.microsoft.com/office/powerpoint/2010/main" val="1204059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0BB7064B-E682-4EFB-A127-A79B922D6043}"/>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2326462F-2DB3-42AF-AC62-4EF925548D3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DD536F81-541B-4543-9E1C-098D2925C6ED}"/>
              </a:ext>
            </a:extLst>
          </p:cNvPr>
          <p:cNvSpPr>
            <a:spLocks noGrp="1" noChangeArrowheads="1"/>
          </p:cNvSpPr>
          <p:nvPr>
            <p:ph type="sldNum" sz="quarter" idx="12"/>
          </p:nvPr>
        </p:nvSpPr>
        <p:spPr>
          <a:ln/>
        </p:spPr>
        <p:txBody>
          <a:bodyPr/>
          <a:lstStyle>
            <a:lvl1pPr>
              <a:defRPr/>
            </a:lvl1pPr>
          </a:lstStyle>
          <a:p>
            <a:fld id="{8B60CA9A-0AC9-4F65-BEF5-0042B7ECCA6F}" type="slidenum">
              <a:rPr lang="en-GB" altLang="cs-CZ"/>
              <a:pPr/>
              <a:t>‹#›</a:t>
            </a:fld>
            <a:endParaRPr lang="en-GB" altLang="cs-CZ"/>
          </a:p>
        </p:txBody>
      </p:sp>
    </p:spTree>
    <p:extLst>
      <p:ext uri="{BB962C8B-B14F-4D97-AF65-F5344CB8AC3E}">
        <p14:creationId xmlns:p14="http://schemas.microsoft.com/office/powerpoint/2010/main" val="3397479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7" name="Obrázek 1">
            <a:extLst>
              <a:ext uri="{FF2B5EF4-FFF2-40B4-BE49-F238E27FC236}">
                <a16:creationId xmlns:a16="http://schemas.microsoft.com/office/drawing/2014/main" id="{CFFDD51A-A9F8-FE4E-B3A4-730012EB1A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91BDB976-63E2-41AD-86F9-87F732AA97D4}"/>
              </a:ext>
            </a:extLst>
          </p:cNvPr>
          <p:cNvSpPr>
            <a:spLocks noGrp="1" noChangeArrowheads="1"/>
          </p:cNvSpPr>
          <p:nvPr>
            <p:ph type="dt" sz="half" idx="10"/>
          </p:nvPr>
        </p:nvSpPr>
        <p:spPr>
          <a:ln/>
        </p:spPr>
        <p:txBody>
          <a:bodyPr/>
          <a:lstStyle>
            <a:lvl1pPr>
              <a:defRPr/>
            </a:lvl1pPr>
          </a:lstStyle>
          <a:p>
            <a:pPr>
              <a:defRPr/>
            </a:pPr>
            <a:endParaRPr lang="en-GB"/>
          </a:p>
        </p:txBody>
      </p:sp>
      <p:sp>
        <p:nvSpPr>
          <p:cNvPr id="7" name="Rectangle 5">
            <a:extLst>
              <a:ext uri="{FF2B5EF4-FFF2-40B4-BE49-F238E27FC236}">
                <a16:creationId xmlns:a16="http://schemas.microsoft.com/office/drawing/2014/main" id="{86D1DB6C-F7D6-4D43-96E7-B2902D7030A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8" name="Rectangle 6">
            <a:extLst>
              <a:ext uri="{FF2B5EF4-FFF2-40B4-BE49-F238E27FC236}">
                <a16:creationId xmlns:a16="http://schemas.microsoft.com/office/drawing/2014/main" id="{6AB3F058-1E3B-4850-871B-DA686ED9B756}"/>
              </a:ext>
            </a:extLst>
          </p:cNvPr>
          <p:cNvSpPr>
            <a:spLocks noGrp="1" noChangeArrowheads="1"/>
          </p:cNvSpPr>
          <p:nvPr>
            <p:ph type="sldNum" sz="quarter" idx="12"/>
          </p:nvPr>
        </p:nvSpPr>
        <p:spPr>
          <a:ln/>
        </p:spPr>
        <p:txBody>
          <a:bodyPr/>
          <a:lstStyle>
            <a:lvl1pPr>
              <a:defRPr/>
            </a:lvl1pPr>
          </a:lstStyle>
          <a:p>
            <a:fld id="{7A4BF09C-4ED9-4760-8D7C-7032E60532DC}" type="slidenum">
              <a:rPr lang="en-GB" altLang="cs-CZ"/>
              <a:pPr/>
              <a:t>‹#›</a:t>
            </a:fld>
            <a:endParaRPr lang="en-GB" altLang="cs-CZ"/>
          </a:p>
        </p:txBody>
      </p:sp>
    </p:spTree>
    <p:extLst>
      <p:ext uri="{BB962C8B-B14F-4D97-AF65-F5344CB8AC3E}">
        <p14:creationId xmlns:p14="http://schemas.microsoft.com/office/powerpoint/2010/main" val="2960569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601B55B0-B25C-432E-8B65-A9653E030797}"/>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2E16DD3D-74EA-4E9C-9B53-F20FE91D63B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07D32C97-63B6-4B54-AD7A-3D08D372F3CA}"/>
              </a:ext>
            </a:extLst>
          </p:cNvPr>
          <p:cNvSpPr>
            <a:spLocks noGrp="1" noChangeArrowheads="1"/>
          </p:cNvSpPr>
          <p:nvPr>
            <p:ph type="sldNum" sz="quarter" idx="12"/>
          </p:nvPr>
        </p:nvSpPr>
        <p:spPr>
          <a:ln/>
        </p:spPr>
        <p:txBody>
          <a:bodyPr/>
          <a:lstStyle>
            <a:lvl1pPr>
              <a:defRPr/>
            </a:lvl1pPr>
          </a:lstStyle>
          <a:p>
            <a:fld id="{196BC598-1D2C-4829-B0FC-57AD6C3CCF07}" type="slidenum">
              <a:rPr lang="en-GB" altLang="cs-CZ"/>
              <a:pPr/>
              <a:t>‹#›</a:t>
            </a:fld>
            <a:endParaRPr lang="en-GB" altLang="cs-CZ"/>
          </a:p>
        </p:txBody>
      </p:sp>
    </p:spTree>
    <p:extLst>
      <p:ext uri="{BB962C8B-B14F-4D97-AF65-F5344CB8AC3E}">
        <p14:creationId xmlns:p14="http://schemas.microsoft.com/office/powerpoint/2010/main" val="3797626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8" name="Obrázek 1">
            <a:extLst>
              <a:ext uri="{FF2B5EF4-FFF2-40B4-BE49-F238E27FC236}">
                <a16:creationId xmlns:a16="http://schemas.microsoft.com/office/drawing/2014/main" id="{B8CF8514-A699-7446-A004-D53B6C058A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56972E37-6C79-104E-9A2E-0A7D6AE76D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7BC10773-D561-EC40-B870-2EB7E6832C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2" name="Obrázek 1">
            <a:extLst>
              <a:ext uri="{FF2B5EF4-FFF2-40B4-BE49-F238E27FC236}">
                <a16:creationId xmlns:a16="http://schemas.microsoft.com/office/drawing/2014/main" id="{AAC051C2-3678-DC41-8EFB-F28692213E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1">
            <a:extLst>
              <a:ext uri="{FF2B5EF4-FFF2-40B4-BE49-F238E27FC236}">
                <a16:creationId xmlns:a16="http://schemas.microsoft.com/office/drawing/2014/main" id="{0354C595-25A7-D342-992D-A47A315A96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6" name="Obrázek 1">
            <a:extLst>
              <a:ext uri="{FF2B5EF4-FFF2-40B4-BE49-F238E27FC236}">
                <a16:creationId xmlns:a16="http://schemas.microsoft.com/office/drawing/2014/main" id="{8CCE2A48-C459-CA4C-978D-0CE03EA53F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8" name="Obrázek 1">
            <a:extLst>
              <a:ext uri="{FF2B5EF4-FFF2-40B4-BE49-F238E27FC236}">
                <a16:creationId xmlns:a16="http://schemas.microsoft.com/office/drawing/2014/main" id="{B8E44221-4107-1D4F-ACA7-8A5430625C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 id="2147483702" r:id="rId21"/>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21.jpeg"/><Relationship Id="rId5" Type="http://schemas.openxmlformats.org/officeDocument/2006/relationships/image" Target="http://static.howstuffworks.com/gif/vision13.gif" TargetMode="Externa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0.xml"/><Relationship Id="rId5" Type="http://schemas.openxmlformats.org/officeDocument/2006/relationships/image" Target="../media/image29.jpe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media" Target="../media/media2.m4a"/><Relationship Id="rId7" Type="http://schemas.openxmlformats.org/officeDocument/2006/relationships/image" Target="../media/image15.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notesSlide" Target="../notesSlides/notesSlide7.xml"/><Relationship Id="rId11" Type="http://schemas.openxmlformats.org/officeDocument/2006/relationships/image" Target="../media/image18.jpeg"/><Relationship Id="rId5" Type="http://schemas.openxmlformats.org/officeDocument/2006/relationships/slideLayout" Target="../slideLayouts/slideLayout18.xml"/><Relationship Id="rId10" Type="http://schemas.openxmlformats.org/officeDocument/2006/relationships/image" Target="../media/image17.png"/><Relationship Id="rId4" Type="http://schemas.openxmlformats.org/officeDocument/2006/relationships/audio" Target="../media/media2.m4a"/><Relationship Id="rId9" Type="http://schemas.openxmlformats.org/officeDocument/2006/relationships/image" Target="http://static.howstuffworks.com/gif/vision12.gi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A4692E60-FDF9-1E4F-A820-B4DF2F656193}"/>
              </a:ext>
            </a:extLst>
          </p:cNvPr>
          <p:cNvSpPr>
            <a:spLocks noGrp="1"/>
          </p:cNvSpPr>
          <p:nvPr>
            <p:ph type="ftr" sz="quarter" idx="10"/>
          </p:nvPr>
        </p:nvSpPr>
        <p:spPr/>
        <p:txBody>
          <a:bodyPr/>
          <a:lstStyle/>
          <a:p>
            <a:r>
              <a:rPr lang="en-GB" altLang="cs-CZ" sz="1200" b="1" dirty="0"/>
              <a:t>Department of Biophysics, Medical Faculty, Masaryk University in Brno</a:t>
            </a:r>
            <a:endParaRPr lang="cs-CZ" b="1" dirty="0"/>
          </a:p>
        </p:txBody>
      </p:sp>
      <p:sp>
        <p:nvSpPr>
          <p:cNvPr id="3" name="Zástupný objekt pre číslo snímky 2">
            <a:extLst>
              <a:ext uri="{FF2B5EF4-FFF2-40B4-BE49-F238E27FC236}">
                <a16:creationId xmlns:a16="http://schemas.microsoft.com/office/drawing/2014/main" id="{9DAF3088-3E4D-9845-B71B-E817345CD820}"/>
              </a:ext>
            </a:extLst>
          </p:cNvPr>
          <p:cNvSpPr>
            <a:spLocks noGrp="1"/>
          </p:cNvSpPr>
          <p:nvPr>
            <p:ph type="sldNum" sz="quarter" idx="11"/>
          </p:nvPr>
        </p:nvSpPr>
        <p:spPr/>
        <p:txBody>
          <a:bodyPr/>
          <a:lstStyle/>
          <a:p>
            <a:fld id="{0DE708CC-0C3F-4567-9698-B54C0F35BD31}" type="slidenum">
              <a:rPr lang="cs-CZ" altLang="cs-CZ" noProof="0" smtClean="0"/>
              <a:pPr/>
              <a:t>1</a:t>
            </a:fld>
            <a:endParaRPr lang="cs-CZ" altLang="cs-CZ" noProof="0" dirty="0"/>
          </a:p>
        </p:txBody>
      </p:sp>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a:xfrm>
            <a:off x="366697" y="3186612"/>
            <a:ext cx="11361600" cy="669771"/>
          </a:xfrm>
        </p:spPr>
        <p:txBody>
          <a:bodyPr/>
          <a:lstStyle/>
          <a:p>
            <a:r>
              <a:rPr lang="en-GB" altLang="cs-CZ" sz="4400" dirty="0"/>
              <a:t>Lectures on Medical Biophysics</a:t>
            </a:r>
            <a:endParaRPr lang="cs-CZ" dirty="0"/>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a:xfrm>
            <a:off x="398502" y="4148207"/>
            <a:ext cx="11361600" cy="698497"/>
          </a:xfrm>
        </p:spPr>
        <p:txBody>
          <a:bodyPr/>
          <a:lstStyle/>
          <a:p>
            <a:r>
              <a:rPr lang="en-GB" altLang="cs-CZ" sz="2400" dirty="0">
                <a:solidFill>
                  <a:srgbClr val="0000DC"/>
                </a:solidFill>
              </a:rPr>
              <a:t>Sensory perception examination and aids </a:t>
            </a:r>
            <a:endParaRPr lang="cs-CZ" dirty="0">
              <a:solidFill>
                <a:srgbClr val="0000DC"/>
              </a:solidFill>
            </a:endParaRPr>
          </a:p>
        </p:txBody>
      </p:sp>
      <p:pic>
        <p:nvPicPr>
          <p:cNvPr id="6" name="Picture 6" descr="ear implant diagram">
            <a:extLst>
              <a:ext uri="{FF2B5EF4-FFF2-40B4-BE49-F238E27FC236}">
                <a16:creationId xmlns:a16="http://schemas.microsoft.com/office/drawing/2014/main" id="{DDAE25AF-349F-4F02-8BB9-8266513624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0925" y="3930236"/>
            <a:ext cx="388302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kon_cocky">
            <a:extLst>
              <a:ext uri="{FF2B5EF4-FFF2-40B4-BE49-F238E27FC236}">
                <a16:creationId xmlns:a16="http://schemas.microsoft.com/office/drawing/2014/main" id="{68276435-F5F9-47DA-9C39-CE3B87CB05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6891" y="473102"/>
            <a:ext cx="3886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3342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3C34B269-064A-427B-875D-054FFFB5FC2B}"/>
              </a:ext>
            </a:extLst>
          </p:cNvPr>
          <p:cNvSpPr>
            <a:spLocks noGrp="1" noChangeArrowheads="1"/>
          </p:cNvSpPr>
          <p:nvPr>
            <p:ph type="title"/>
          </p:nvPr>
        </p:nvSpPr>
        <p:spPr/>
        <p:txBody>
          <a:bodyPr/>
          <a:lstStyle/>
          <a:p>
            <a:pPr eaLnBrk="1" hangingPunct="1"/>
            <a:r>
              <a:rPr lang="en-GB" altLang="cs-CZ" sz="4000" dirty="0">
                <a:solidFill>
                  <a:srgbClr val="0000DC"/>
                </a:solidFill>
              </a:rPr>
              <a:t>F</a:t>
            </a:r>
            <a:r>
              <a:rPr lang="en-GB" altLang="cs-CZ" sz="4000" dirty="0">
                <a:solidFill>
                  <a:srgbClr val="0000DC"/>
                </a:solidFill>
                <a:cs typeface="Arial" panose="020B0604020202020204" pitchFamily="34" charset="0"/>
              </a:rPr>
              <a:t>arsightedness (hyperopia)</a:t>
            </a:r>
          </a:p>
        </p:txBody>
      </p:sp>
      <p:sp>
        <p:nvSpPr>
          <p:cNvPr id="21507" name="Rectangle 3">
            <a:extLst>
              <a:ext uri="{FF2B5EF4-FFF2-40B4-BE49-F238E27FC236}">
                <a16:creationId xmlns:a16="http://schemas.microsoft.com/office/drawing/2014/main" id="{A8126A62-1279-4982-A005-7DE625FB429D}"/>
              </a:ext>
            </a:extLst>
          </p:cNvPr>
          <p:cNvSpPr>
            <a:spLocks noGrp="1" noChangeArrowheads="1"/>
          </p:cNvSpPr>
          <p:nvPr>
            <p:ph type="body" sz="half" idx="1"/>
          </p:nvPr>
        </p:nvSpPr>
        <p:spPr/>
        <p:txBody>
          <a:bodyPr/>
          <a:lstStyle/>
          <a:p>
            <a:pPr algn="ctr" eaLnBrk="1" hangingPunct="1">
              <a:buFontTx/>
              <a:buNone/>
            </a:pPr>
            <a:br>
              <a:rPr lang="en-GB" altLang="cs-CZ" sz="2800">
                <a:solidFill>
                  <a:srgbClr val="000000"/>
                </a:solidFill>
                <a:cs typeface="Arial" panose="020B0604020202020204" pitchFamily="34" charset="0"/>
              </a:rPr>
            </a:br>
            <a:endParaRPr lang="en-GB" altLang="cs-CZ" sz="2800">
              <a:solidFill>
                <a:srgbClr val="000000"/>
              </a:solidFill>
              <a:cs typeface="Arial" panose="020B0604020202020204" pitchFamily="34" charset="0"/>
            </a:endParaRPr>
          </a:p>
        </p:txBody>
      </p:sp>
      <p:pic>
        <p:nvPicPr>
          <p:cNvPr id="21508" name="Picture 7" descr="hypermetropie">
            <a:extLst>
              <a:ext uri="{FF2B5EF4-FFF2-40B4-BE49-F238E27FC236}">
                <a16:creationId xmlns:a16="http://schemas.microsoft.com/office/drawing/2014/main" id="{194A0B1E-2185-4CD0-A57E-62BF4BCEF1B4}"/>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351089" y="4508501"/>
            <a:ext cx="3024187" cy="1374775"/>
          </a:xfrm>
          <a:noFill/>
        </p:spPr>
      </p:pic>
      <p:pic>
        <p:nvPicPr>
          <p:cNvPr id="21510" name="Picture 5" descr="http://static.howstuffworks.com/gif/vision13.gif">
            <a:extLst>
              <a:ext uri="{FF2B5EF4-FFF2-40B4-BE49-F238E27FC236}">
                <a16:creationId xmlns:a16="http://schemas.microsoft.com/office/drawing/2014/main" id="{E314212A-ABA5-45BD-B76C-A7F2BA1AA632}"/>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646714" y="1992696"/>
            <a:ext cx="3817938" cy="31765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 name="Picture 2">
            <a:extLst>
              <a:ext uri="{FF2B5EF4-FFF2-40B4-BE49-F238E27FC236}">
                <a16:creationId xmlns:a16="http://schemas.microsoft.com/office/drawing/2014/main" id="{E6CAA9A3-19D9-4FE5-97B1-2E7E8351F8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4030" y="1103586"/>
            <a:ext cx="5783598" cy="2646731"/>
          </a:xfrm>
          <a:prstGeom prst="rect">
            <a:avLst/>
          </a:prstGeom>
          <a:noFill/>
          <a:extLst>
            <a:ext uri="{909E8E84-426E-40DD-AFC4-6F175D3DCCD1}">
              <a14:hiddenFill xmlns:a14="http://schemas.microsoft.com/office/drawing/2010/main">
                <a:solidFill>
                  <a:srgbClr val="FFFFFF"/>
                </a:solidFill>
              </a14:hiddenFill>
            </a:ext>
          </a:extLst>
        </p:spPr>
      </p:pic>
      <p:sp>
        <p:nvSpPr>
          <p:cNvPr id="14" name="TextovéPole 13">
            <a:extLst>
              <a:ext uri="{FF2B5EF4-FFF2-40B4-BE49-F238E27FC236}">
                <a16:creationId xmlns:a16="http://schemas.microsoft.com/office/drawing/2014/main" id="{ED3C6DA8-C1CC-4C34-AE29-6050368F6DA8}"/>
              </a:ext>
            </a:extLst>
          </p:cNvPr>
          <p:cNvSpPr txBox="1"/>
          <p:nvPr/>
        </p:nvSpPr>
        <p:spPr>
          <a:xfrm>
            <a:off x="219919" y="3885009"/>
            <a:ext cx="6884419" cy="338554"/>
          </a:xfrm>
          <a:prstGeom prst="rect">
            <a:avLst/>
          </a:prstGeom>
          <a:noFill/>
        </p:spPr>
        <p:txBody>
          <a:bodyPr wrap="square">
            <a:spAutoFit/>
          </a:bodyPr>
          <a:lstStyle/>
          <a:p>
            <a:r>
              <a:rPr lang="en-GB" sz="1600" dirty="0"/>
              <a:t>http://www.2012rok.sk/wp/wp-content/uploads/subory/dalekozrakost.jpg</a:t>
            </a:r>
          </a:p>
        </p:txBody>
      </p:sp>
    </p:spTree>
    <p:extLst>
      <p:ext uri="{BB962C8B-B14F-4D97-AF65-F5344CB8AC3E}">
        <p14:creationId xmlns:p14="http://schemas.microsoft.com/office/powerpoint/2010/main" val="2155760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1191F552-A6A4-44C6-82EA-ABD4F6FB0214}"/>
              </a:ext>
            </a:extLst>
          </p:cNvPr>
          <p:cNvSpPr>
            <a:spLocks noGrp="1" noChangeArrowheads="1"/>
          </p:cNvSpPr>
          <p:nvPr>
            <p:ph type="title"/>
          </p:nvPr>
        </p:nvSpPr>
        <p:spPr>
          <a:xfrm>
            <a:off x="1124607" y="274639"/>
            <a:ext cx="9086193" cy="922337"/>
          </a:xfrm>
        </p:spPr>
        <p:txBody>
          <a:bodyPr/>
          <a:lstStyle/>
          <a:p>
            <a:pPr eaLnBrk="1" hangingPunct="1"/>
            <a:r>
              <a:rPr lang="en-GB" altLang="cs-CZ" sz="4000" dirty="0"/>
              <a:t>Aspherical ametropia (astigmatism)</a:t>
            </a:r>
          </a:p>
        </p:txBody>
      </p:sp>
      <p:sp>
        <p:nvSpPr>
          <p:cNvPr id="23555" name="Rectangle 3">
            <a:extLst>
              <a:ext uri="{FF2B5EF4-FFF2-40B4-BE49-F238E27FC236}">
                <a16:creationId xmlns:a16="http://schemas.microsoft.com/office/drawing/2014/main" id="{5B5A5CD0-4CF5-44E7-9C67-BAA902B9C830}"/>
              </a:ext>
            </a:extLst>
          </p:cNvPr>
          <p:cNvSpPr>
            <a:spLocks noGrp="1" noChangeArrowheads="1"/>
          </p:cNvSpPr>
          <p:nvPr>
            <p:ph type="body" idx="1"/>
          </p:nvPr>
        </p:nvSpPr>
        <p:spPr>
          <a:xfrm>
            <a:off x="1992313" y="1196976"/>
            <a:ext cx="8229600" cy="3268663"/>
          </a:xfrm>
        </p:spPr>
        <p:txBody>
          <a:bodyPr/>
          <a:lstStyle/>
          <a:p>
            <a:pPr marL="6350" indent="22225" eaLnBrk="1" hangingPunct="1">
              <a:buFontTx/>
              <a:buNone/>
            </a:pPr>
            <a:r>
              <a:rPr lang="en-GB" altLang="cs-CZ"/>
              <a:t>Astigmatism occurs when the cornea or the lens, have a different curvature in different planes. This irregular shape prevents light from focusing properly on the retina. As a result, vision may be blurred at all distances. </a:t>
            </a:r>
          </a:p>
        </p:txBody>
      </p:sp>
      <p:pic>
        <p:nvPicPr>
          <p:cNvPr id="23556" name="Picture 4" descr="eyeball-astigmatism">
            <a:extLst>
              <a:ext uri="{FF2B5EF4-FFF2-40B4-BE49-F238E27FC236}">
                <a16:creationId xmlns:a16="http://schemas.microsoft.com/office/drawing/2014/main" id="{EEEA3F11-F2EF-44B0-B419-F5C8D575A15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19513" y="3933825"/>
            <a:ext cx="5688012"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6295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3D4D6C79-33AB-450E-8685-F5C034FD416C}"/>
              </a:ext>
            </a:extLst>
          </p:cNvPr>
          <p:cNvSpPr>
            <a:spLocks noGrp="1" noChangeArrowheads="1"/>
          </p:cNvSpPr>
          <p:nvPr>
            <p:ph type="title"/>
          </p:nvPr>
        </p:nvSpPr>
        <p:spPr/>
        <p:txBody>
          <a:bodyPr/>
          <a:lstStyle/>
          <a:p>
            <a:pPr eaLnBrk="1" hangingPunct="1"/>
            <a:r>
              <a:rPr lang="cs-CZ" altLang="cs-CZ" sz="3600" dirty="0"/>
              <a:t>Astigmatismus </a:t>
            </a:r>
            <a:r>
              <a:rPr lang="cs-CZ" altLang="cs-CZ" sz="3600" dirty="0" err="1"/>
              <a:t>demonstration</a:t>
            </a:r>
            <a:endParaRPr lang="cs-CZ" altLang="cs-CZ" sz="3600" dirty="0"/>
          </a:p>
        </p:txBody>
      </p:sp>
      <p:pic>
        <p:nvPicPr>
          <p:cNvPr id="3074" name="Picture 2" descr="Beispielbild der Symptome bei Astigmatismus (Hornhautverkrümmung)">
            <a:extLst>
              <a:ext uri="{FF2B5EF4-FFF2-40B4-BE49-F238E27FC236}">
                <a16:creationId xmlns:a16="http://schemas.microsoft.com/office/drawing/2014/main" id="{CE1BC472-3034-4228-A92D-161EE23A80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4891" y="1706562"/>
            <a:ext cx="5179191" cy="3444875"/>
          </a:xfrm>
          <a:prstGeom prst="rect">
            <a:avLst/>
          </a:prstGeom>
          <a:noFill/>
          <a:extLst>
            <a:ext uri="{909E8E84-426E-40DD-AFC4-6F175D3DCCD1}">
              <a14:hiddenFill xmlns:a14="http://schemas.microsoft.com/office/drawing/2010/main">
                <a:solidFill>
                  <a:srgbClr val="FFFFFF"/>
                </a:solidFill>
              </a14:hiddenFill>
            </a:ext>
          </a:extLst>
        </p:spPr>
      </p:pic>
      <p:sp>
        <p:nvSpPr>
          <p:cNvPr id="9" name="TextovéPole 8">
            <a:extLst>
              <a:ext uri="{FF2B5EF4-FFF2-40B4-BE49-F238E27FC236}">
                <a16:creationId xmlns:a16="http://schemas.microsoft.com/office/drawing/2014/main" id="{2AB26EEB-A4AF-455B-A052-E8485BBD0A53}"/>
              </a:ext>
            </a:extLst>
          </p:cNvPr>
          <p:cNvSpPr txBox="1"/>
          <p:nvPr/>
        </p:nvSpPr>
        <p:spPr>
          <a:xfrm>
            <a:off x="2322786" y="5280373"/>
            <a:ext cx="6400800" cy="307777"/>
          </a:xfrm>
          <a:prstGeom prst="rect">
            <a:avLst/>
          </a:prstGeom>
          <a:noFill/>
        </p:spPr>
        <p:txBody>
          <a:bodyPr wrap="square">
            <a:spAutoFit/>
          </a:bodyPr>
          <a:lstStyle/>
          <a:p>
            <a:r>
              <a:rPr lang="en-GB" sz="1400" dirty="0"/>
              <a:t>https://www.uhren-schell.de/optiker/sehstoerungen-merkmale-uebersicht.php</a:t>
            </a:r>
          </a:p>
        </p:txBody>
      </p:sp>
    </p:spTree>
    <p:extLst>
      <p:ext uri="{BB962C8B-B14F-4D97-AF65-F5344CB8AC3E}">
        <p14:creationId xmlns:p14="http://schemas.microsoft.com/office/powerpoint/2010/main" val="237860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DE023948-DF6A-4E23-A639-821D5F64E37B}"/>
              </a:ext>
            </a:extLst>
          </p:cNvPr>
          <p:cNvSpPr>
            <a:spLocks noGrp="1" noChangeArrowheads="1"/>
          </p:cNvSpPr>
          <p:nvPr>
            <p:ph type="title"/>
          </p:nvPr>
        </p:nvSpPr>
        <p:spPr>
          <a:xfrm>
            <a:off x="1981200" y="274639"/>
            <a:ext cx="8229600" cy="777875"/>
          </a:xfrm>
        </p:spPr>
        <p:txBody>
          <a:bodyPr/>
          <a:lstStyle/>
          <a:p>
            <a:pPr eaLnBrk="1" hangingPunct="1"/>
            <a:r>
              <a:rPr lang="en-GB" altLang="cs-CZ" sz="4000"/>
              <a:t>Astigmatism</a:t>
            </a:r>
          </a:p>
        </p:txBody>
      </p:sp>
      <p:sp>
        <p:nvSpPr>
          <p:cNvPr id="27651" name="Rectangle 3">
            <a:extLst>
              <a:ext uri="{FF2B5EF4-FFF2-40B4-BE49-F238E27FC236}">
                <a16:creationId xmlns:a16="http://schemas.microsoft.com/office/drawing/2014/main" id="{3B6286DD-E121-49A7-BD63-7C6115468FD1}"/>
              </a:ext>
            </a:extLst>
          </p:cNvPr>
          <p:cNvSpPr>
            <a:spLocks noGrp="1" noChangeArrowheads="1"/>
          </p:cNvSpPr>
          <p:nvPr>
            <p:ph type="body" idx="1"/>
          </p:nvPr>
        </p:nvSpPr>
        <p:spPr>
          <a:xfrm>
            <a:off x="1103586" y="1125538"/>
            <a:ext cx="9627476" cy="2519362"/>
          </a:xfrm>
        </p:spPr>
        <p:txBody>
          <a:bodyPr/>
          <a:lstStyle/>
          <a:p>
            <a:pPr marL="6350" indent="22225" eaLnBrk="1" hangingPunct="1">
              <a:lnSpc>
                <a:spcPct val="100000"/>
              </a:lnSpc>
              <a:spcBef>
                <a:spcPct val="0"/>
              </a:spcBef>
              <a:buFontTx/>
              <a:buNone/>
            </a:pPr>
            <a:r>
              <a:rPr lang="en-GB" altLang="cs-CZ" sz="2400" b="1" dirty="0"/>
              <a:t>Simple astigmatism: </a:t>
            </a:r>
            <a:r>
              <a:rPr lang="en-GB" altLang="cs-CZ" sz="2400" dirty="0"/>
              <a:t>One of the focal lines does not lie on retina </a:t>
            </a:r>
            <a:endParaRPr lang="en-GB" altLang="cs-CZ" sz="2400" b="1" dirty="0"/>
          </a:p>
          <a:p>
            <a:pPr marL="6350" indent="22225" eaLnBrk="1" hangingPunct="1">
              <a:lnSpc>
                <a:spcPct val="100000"/>
              </a:lnSpc>
              <a:spcBef>
                <a:spcPct val="0"/>
              </a:spcBef>
              <a:buFontTx/>
              <a:buNone/>
            </a:pPr>
            <a:r>
              <a:rPr lang="en-GB" altLang="cs-CZ" sz="2400" b="1" dirty="0"/>
              <a:t>Mixed astigmatism:</a:t>
            </a:r>
            <a:r>
              <a:rPr lang="en-GB" altLang="cs-CZ" sz="2400" dirty="0"/>
              <a:t> Both focal lines are not on the retina – one in front, one behind.</a:t>
            </a:r>
            <a:endParaRPr lang="en-GB" altLang="cs-CZ" sz="2400" b="1" dirty="0"/>
          </a:p>
          <a:p>
            <a:pPr marL="6350" indent="22225" eaLnBrk="1" hangingPunct="1">
              <a:lnSpc>
                <a:spcPct val="100000"/>
              </a:lnSpc>
              <a:spcBef>
                <a:spcPct val="0"/>
              </a:spcBef>
              <a:buFontTx/>
              <a:buNone/>
            </a:pPr>
            <a:r>
              <a:rPr lang="en-GB" altLang="cs-CZ" sz="2400" b="1" dirty="0"/>
              <a:t>Compound astigmatism: </a:t>
            </a:r>
            <a:r>
              <a:rPr lang="en-GB" altLang="cs-CZ" sz="2400" dirty="0"/>
              <a:t>means the eye has characteristics of both astigmatism and </a:t>
            </a:r>
            <a:r>
              <a:rPr lang="en-GB" altLang="cs-CZ" sz="2400" dirty="0" err="1"/>
              <a:t>nearsightedness</a:t>
            </a:r>
            <a:r>
              <a:rPr lang="en-GB" altLang="cs-CZ" sz="2400" dirty="0"/>
              <a:t> / farsightedness. Both focal lines are in front or behind the retina.</a:t>
            </a:r>
          </a:p>
        </p:txBody>
      </p:sp>
      <p:pic>
        <p:nvPicPr>
          <p:cNvPr id="27652" name="Picture 4">
            <a:extLst>
              <a:ext uri="{FF2B5EF4-FFF2-40B4-BE49-F238E27FC236}">
                <a16:creationId xmlns:a16="http://schemas.microsoft.com/office/drawing/2014/main" id="{7B916C74-5F28-4A27-B29D-E35F08211F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85" b="1288"/>
          <a:stretch>
            <a:fillRect/>
          </a:stretch>
        </p:blipFill>
        <p:spPr bwMode="auto">
          <a:xfrm>
            <a:off x="3143249" y="3457903"/>
            <a:ext cx="5808807" cy="256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5">
            <a:extLst>
              <a:ext uri="{FF2B5EF4-FFF2-40B4-BE49-F238E27FC236}">
                <a16:creationId xmlns:a16="http://schemas.microsoft.com/office/drawing/2014/main" id="{2BBAD799-3C62-4277-A53A-462554E6ADF4}"/>
              </a:ext>
            </a:extLst>
          </p:cNvPr>
          <p:cNvSpPr txBox="1">
            <a:spLocks noChangeArrowheads="1"/>
          </p:cNvSpPr>
          <p:nvPr/>
        </p:nvSpPr>
        <p:spPr bwMode="auto">
          <a:xfrm>
            <a:off x="2764221" y="6017829"/>
            <a:ext cx="743081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dirty="0"/>
              <a:t>Main meridians (characterised by biggest </a:t>
            </a:r>
            <a:r>
              <a:rPr lang="en-GB" altLang="cs-CZ" sz="2000" b="1" dirty="0"/>
              <a:t>difference</a:t>
            </a:r>
            <a:r>
              <a:rPr lang="en-GB" altLang="cs-CZ" sz="2000" dirty="0"/>
              <a:t> in curvature) of the eye can be seen – case of </a:t>
            </a:r>
            <a:r>
              <a:rPr lang="cs-CZ" altLang="cs-CZ" sz="2000" dirty="0" err="1"/>
              <a:t>mixed</a:t>
            </a:r>
            <a:r>
              <a:rPr lang="en-GB" altLang="cs-CZ" sz="2000" dirty="0"/>
              <a:t> astigmatism.</a:t>
            </a:r>
          </a:p>
        </p:txBody>
      </p:sp>
      <p:sp>
        <p:nvSpPr>
          <p:cNvPr id="27654" name="Line 6">
            <a:extLst>
              <a:ext uri="{FF2B5EF4-FFF2-40B4-BE49-F238E27FC236}">
                <a16:creationId xmlns:a16="http://schemas.microsoft.com/office/drawing/2014/main" id="{FDE1C680-FF7B-45C4-AE40-1CB99D9B4120}"/>
              </a:ext>
            </a:extLst>
          </p:cNvPr>
          <p:cNvSpPr>
            <a:spLocks noChangeShapeType="1"/>
          </p:cNvSpPr>
          <p:nvPr/>
        </p:nvSpPr>
        <p:spPr bwMode="auto">
          <a:xfrm flipH="1" flipV="1">
            <a:off x="3845638" y="4976648"/>
            <a:ext cx="504825" cy="10810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7655" name="Line 7">
            <a:extLst>
              <a:ext uri="{FF2B5EF4-FFF2-40B4-BE49-F238E27FC236}">
                <a16:creationId xmlns:a16="http://schemas.microsoft.com/office/drawing/2014/main" id="{359CACB3-61EF-43D3-B30C-D89490FEE0E7}"/>
              </a:ext>
            </a:extLst>
          </p:cNvPr>
          <p:cNvSpPr>
            <a:spLocks noChangeShapeType="1"/>
          </p:cNvSpPr>
          <p:nvPr/>
        </p:nvSpPr>
        <p:spPr bwMode="auto">
          <a:xfrm flipH="1" flipV="1">
            <a:off x="3863976" y="4508500"/>
            <a:ext cx="423863" cy="1270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1389459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3EEB3374-978E-468C-A311-EB469B1BF8A7}"/>
              </a:ext>
            </a:extLst>
          </p:cNvPr>
          <p:cNvSpPr>
            <a:spLocks noGrp="1" noChangeArrowheads="1"/>
          </p:cNvSpPr>
          <p:nvPr>
            <p:ph type="title"/>
          </p:nvPr>
        </p:nvSpPr>
        <p:spPr>
          <a:xfrm>
            <a:off x="646386" y="432295"/>
            <a:ext cx="8229600" cy="597720"/>
          </a:xfrm>
        </p:spPr>
        <p:txBody>
          <a:bodyPr/>
          <a:lstStyle/>
          <a:p>
            <a:pPr eaLnBrk="1" hangingPunct="1"/>
            <a:r>
              <a:rPr lang="en-GB" altLang="cs-CZ" sz="4000" dirty="0"/>
              <a:t>How to correct astigmatism</a:t>
            </a:r>
          </a:p>
        </p:txBody>
      </p:sp>
      <p:sp>
        <p:nvSpPr>
          <p:cNvPr id="29699" name="Rectangle 3">
            <a:extLst>
              <a:ext uri="{FF2B5EF4-FFF2-40B4-BE49-F238E27FC236}">
                <a16:creationId xmlns:a16="http://schemas.microsoft.com/office/drawing/2014/main" id="{7141B65E-66B3-4058-B731-61E7CC980013}"/>
              </a:ext>
            </a:extLst>
          </p:cNvPr>
          <p:cNvSpPr>
            <a:spLocks noGrp="1" noChangeArrowheads="1"/>
          </p:cNvSpPr>
          <p:nvPr>
            <p:ph type="body" idx="1"/>
          </p:nvPr>
        </p:nvSpPr>
        <p:spPr>
          <a:xfrm>
            <a:off x="1103586" y="1762400"/>
            <a:ext cx="9259613" cy="3251035"/>
          </a:xfrm>
        </p:spPr>
        <p:txBody>
          <a:bodyPr/>
          <a:lstStyle/>
          <a:p>
            <a:pPr eaLnBrk="1" hangingPunct="1">
              <a:lnSpc>
                <a:spcPct val="100000"/>
              </a:lnSpc>
              <a:buFontTx/>
              <a:buNone/>
            </a:pPr>
            <a:r>
              <a:rPr lang="en-GB" altLang="cs-CZ" dirty="0"/>
              <a:t>Simple astigmatism is corrected by a </a:t>
            </a:r>
            <a:r>
              <a:rPr lang="en-GB" altLang="cs-CZ" b="1" dirty="0"/>
              <a:t>cylindrical lens</a:t>
            </a:r>
            <a:r>
              <a:rPr lang="en-US" altLang="cs-CZ" dirty="0"/>
              <a:t>, or </a:t>
            </a:r>
            <a:r>
              <a:rPr lang="en-US" altLang="cs-CZ" i="1" dirty="0"/>
              <a:t>refractive surgery</a:t>
            </a:r>
            <a:r>
              <a:rPr lang="en-US" altLang="cs-CZ" dirty="0"/>
              <a:t>. </a:t>
            </a:r>
            <a:endParaRPr lang="cs-CZ" altLang="cs-CZ" dirty="0"/>
          </a:p>
          <a:p>
            <a:pPr eaLnBrk="1" hangingPunct="1">
              <a:lnSpc>
                <a:spcPct val="100000"/>
              </a:lnSpc>
              <a:buFontTx/>
              <a:buNone/>
            </a:pPr>
            <a:endParaRPr lang="en-GB" altLang="cs-CZ" dirty="0"/>
          </a:p>
          <a:p>
            <a:pPr eaLnBrk="1" hangingPunct="1">
              <a:lnSpc>
                <a:spcPct val="100000"/>
              </a:lnSpc>
              <a:buFontTx/>
              <a:buNone/>
            </a:pPr>
            <a:r>
              <a:rPr lang="en-GB" altLang="cs-CZ" dirty="0"/>
              <a:t>Compound and mixed astigmatism are corrected by </a:t>
            </a:r>
            <a:r>
              <a:rPr lang="en-GB" altLang="cs-CZ" b="1" dirty="0" err="1"/>
              <a:t>toric</a:t>
            </a:r>
            <a:r>
              <a:rPr lang="en-GB" altLang="cs-CZ" b="1" dirty="0"/>
              <a:t> lenses </a:t>
            </a:r>
            <a:r>
              <a:rPr lang="en-GB" altLang="cs-CZ" dirty="0"/>
              <a:t>(a </a:t>
            </a:r>
            <a:r>
              <a:rPr lang="en-GB" altLang="cs-CZ" dirty="0" err="1"/>
              <a:t>toric</a:t>
            </a:r>
            <a:r>
              <a:rPr lang="en-GB" altLang="cs-CZ" dirty="0"/>
              <a:t> refraction surface originates by a combination of cylindrical and spherical </a:t>
            </a:r>
            <a:r>
              <a:rPr lang="cs-CZ" altLang="cs-CZ" dirty="0" err="1"/>
              <a:t>surfaces</a:t>
            </a:r>
            <a:r>
              <a:rPr lang="cs-CZ" altLang="cs-CZ" dirty="0"/>
              <a:t>, </a:t>
            </a:r>
            <a:r>
              <a:rPr lang="en-US" altLang="cs-CZ" dirty="0"/>
              <a:t>i.e. has different radii of curvature in different planes)</a:t>
            </a:r>
            <a:r>
              <a:rPr lang="cs-CZ" altLang="cs-CZ" dirty="0"/>
              <a:t>.</a:t>
            </a:r>
            <a:r>
              <a:rPr lang="en-GB" altLang="cs-CZ" dirty="0"/>
              <a:t>  </a:t>
            </a:r>
          </a:p>
          <a:p>
            <a:pPr eaLnBrk="1" hangingPunct="1">
              <a:buFontTx/>
              <a:buNone/>
            </a:pPr>
            <a:endParaRPr lang="en-GB" altLang="cs-CZ" dirty="0"/>
          </a:p>
        </p:txBody>
      </p:sp>
    </p:spTree>
    <p:extLst>
      <p:ext uri="{BB962C8B-B14F-4D97-AF65-F5344CB8AC3E}">
        <p14:creationId xmlns:p14="http://schemas.microsoft.com/office/powerpoint/2010/main" val="2301909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a:extLst>
              <a:ext uri="{FF2B5EF4-FFF2-40B4-BE49-F238E27FC236}">
                <a16:creationId xmlns:a16="http://schemas.microsoft.com/office/drawing/2014/main" id="{B4DE5793-6985-48C0-BF8D-053C0E447749}"/>
              </a:ext>
            </a:extLst>
          </p:cNvPr>
          <p:cNvSpPr>
            <a:spLocks noGrp="1" noChangeArrowheads="1"/>
          </p:cNvSpPr>
          <p:nvPr>
            <p:ph type="title"/>
          </p:nvPr>
        </p:nvSpPr>
        <p:spPr>
          <a:xfrm>
            <a:off x="1334815" y="274638"/>
            <a:ext cx="9082362" cy="1143000"/>
          </a:xfrm>
        </p:spPr>
        <p:txBody>
          <a:bodyPr/>
          <a:lstStyle/>
          <a:p>
            <a:pPr eaLnBrk="1" hangingPunct="1"/>
            <a:r>
              <a:rPr lang="en-GB" altLang="cs-CZ" sz="4000" dirty="0"/>
              <a:t>Eyeglass lenses - back vertex power</a:t>
            </a:r>
          </a:p>
        </p:txBody>
      </p:sp>
      <p:sp>
        <p:nvSpPr>
          <p:cNvPr id="31747" name="Rectangle 3">
            <a:extLst>
              <a:ext uri="{FF2B5EF4-FFF2-40B4-BE49-F238E27FC236}">
                <a16:creationId xmlns:a16="http://schemas.microsoft.com/office/drawing/2014/main" id="{DD10DE68-CDE5-4F57-9A22-469874509F63}"/>
              </a:ext>
            </a:extLst>
          </p:cNvPr>
          <p:cNvSpPr>
            <a:spLocks noGrp="1" noChangeArrowheads="1"/>
          </p:cNvSpPr>
          <p:nvPr>
            <p:ph type="body" sz="half" idx="1"/>
          </p:nvPr>
        </p:nvSpPr>
        <p:spPr/>
        <p:txBody>
          <a:bodyPr/>
          <a:lstStyle/>
          <a:p>
            <a:pPr eaLnBrk="1" hangingPunct="1"/>
            <a:r>
              <a:rPr lang="en-GB" altLang="cs-CZ" sz="3200" dirty="0"/>
              <a:t>As opposed to other optical systems which are characterized by power, eyeglass lenses are characterised by their ‘back vertex’ power</a:t>
            </a:r>
          </a:p>
          <a:p>
            <a:pPr eaLnBrk="1" hangingPunct="1">
              <a:buFontTx/>
              <a:buNone/>
            </a:pPr>
            <a:r>
              <a:rPr lang="en-GB" altLang="cs-CZ" sz="3200" i="1" dirty="0"/>
              <a:t>	A´ = 1 / a’</a:t>
            </a:r>
            <a:r>
              <a:rPr lang="en-GB" altLang="cs-CZ" sz="3200" dirty="0"/>
              <a:t> </a:t>
            </a:r>
          </a:p>
        </p:txBody>
      </p:sp>
      <p:grpSp>
        <p:nvGrpSpPr>
          <p:cNvPr id="31748" name="Group 10">
            <a:extLst>
              <a:ext uri="{FF2B5EF4-FFF2-40B4-BE49-F238E27FC236}">
                <a16:creationId xmlns:a16="http://schemas.microsoft.com/office/drawing/2014/main" id="{4F3831C0-56C3-4563-980D-35FB8E13871C}"/>
              </a:ext>
            </a:extLst>
          </p:cNvPr>
          <p:cNvGrpSpPr>
            <a:grpSpLocks/>
          </p:cNvGrpSpPr>
          <p:nvPr/>
        </p:nvGrpSpPr>
        <p:grpSpPr bwMode="auto">
          <a:xfrm>
            <a:off x="6726622" y="1752219"/>
            <a:ext cx="4336504" cy="3187643"/>
            <a:chOff x="3152" y="1117"/>
            <a:chExt cx="2314" cy="1682"/>
          </a:xfrm>
        </p:grpSpPr>
        <p:pic>
          <p:nvPicPr>
            <p:cNvPr id="31749" name="Picture 4" descr="13-x">
              <a:extLst>
                <a:ext uri="{FF2B5EF4-FFF2-40B4-BE49-F238E27FC236}">
                  <a16:creationId xmlns:a16="http://schemas.microsoft.com/office/drawing/2014/main" id="{84A9CE31-DEA4-4930-B605-F8848B6578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2994"/>
            <a:stretch>
              <a:fillRect/>
            </a:stretch>
          </p:blipFill>
          <p:spPr bwMode="auto">
            <a:xfrm>
              <a:off x="3152" y="1117"/>
              <a:ext cx="2314" cy="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 Box 8">
              <a:extLst>
                <a:ext uri="{FF2B5EF4-FFF2-40B4-BE49-F238E27FC236}">
                  <a16:creationId xmlns:a16="http://schemas.microsoft.com/office/drawing/2014/main" id="{900B743F-914D-4A07-84D0-43172272EBAB}"/>
                </a:ext>
              </a:extLst>
            </p:cNvPr>
            <p:cNvSpPr txBox="1">
              <a:spLocks noChangeArrowheads="1"/>
            </p:cNvSpPr>
            <p:nvPr/>
          </p:nvSpPr>
          <p:spPr bwMode="auto">
            <a:xfrm>
              <a:off x="3833" y="2568"/>
              <a:ext cx="2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cs-CZ" sz="1800"/>
                <a:t>a</a:t>
              </a:r>
            </a:p>
          </p:txBody>
        </p:sp>
        <p:sp>
          <p:nvSpPr>
            <p:cNvPr id="31751" name="Text Box 9">
              <a:extLst>
                <a:ext uri="{FF2B5EF4-FFF2-40B4-BE49-F238E27FC236}">
                  <a16:creationId xmlns:a16="http://schemas.microsoft.com/office/drawing/2014/main" id="{63ED17E4-C9B6-479D-9FE0-364C8316BB7F}"/>
                </a:ext>
              </a:extLst>
            </p:cNvPr>
            <p:cNvSpPr txBox="1">
              <a:spLocks noChangeArrowheads="1"/>
            </p:cNvSpPr>
            <p:nvPr/>
          </p:nvSpPr>
          <p:spPr bwMode="auto">
            <a:xfrm>
              <a:off x="4876" y="2568"/>
              <a:ext cx="2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cs-CZ" sz="1800"/>
                <a:t>a’</a:t>
              </a:r>
            </a:p>
          </p:txBody>
        </p:sp>
      </p:grpSp>
    </p:spTree>
    <p:extLst>
      <p:ext uri="{BB962C8B-B14F-4D97-AF65-F5344CB8AC3E}">
        <p14:creationId xmlns:p14="http://schemas.microsoft.com/office/powerpoint/2010/main" val="2202636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EEFDD174-215D-4F11-8F85-54D4BD99856D}"/>
              </a:ext>
            </a:extLst>
          </p:cNvPr>
          <p:cNvSpPr>
            <a:spLocks noGrp="1" noChangeArrowheads="1"/>
          </p:cNvSpPr>
          <p:nvPr>
            <p:ph type="title"/>
          </p:nvPr>
        </p:nvSpPr>
        <p:spPr>
          <a:xfrm>
            <a:off x="1981200" y="274639"/>
            <a:ext cx="3473669" cy="650271"/>
          </a:xfrm>
        </p:spPr>
        <p:txBody>
          <a:bodyPr/>
          <a:lstStyle/>
          <a:p>
            <a:pPr eaLnBrk="1" hangingPunct="1"/>
            <a:r>
              <a:rPr lang="en-GB" altLang="cs-CZ" sz="4000" dirty="0"/>
              <a:t>Contact lens</a:t>
            </a:r>
          </a:p>
        </p:txBody>
      </p:sp>
      <p:pic>
        <p:nvPicPr>
          <p:cNvPr id="33795" name="Picture 3" descr="kon_cocky">
            <a:extLst>
              <a:ext uri="{FF2B5EF4-FFF2-40B4-BE49-F238E27FC236}">
                <a16:creationId xmlns:a16="http://schemas.microsoft.com/office/drawing/2014/main" id="{A65B8FA2-6332-4411-ACBC-62B7ACCBD04F}"/>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847647" y="1676399"/>
            <a:ext cx="4924753" cy="2317531"/>
          </a:xfrm>
          <a:noFill/>
        </p:spPr>
      </p:pic>
      <p:sp>
        <p:nvSpPr>
          <p:cNvPr id="33796" name="Text Box 4">
            <a:extLst>
              <a:ext uri="{FF2B5EF4-FFF2-40B4-BE49-F238E27FC236}">
                <a16:creationId xmlns:a16="http://schemas.microsoft.com/office/drawing/2014/main" id="{94E81D1E-FA95-45CE-9759-95E510771F01}"/>
              </a:ext>
            </a:extLst>
          </p:cNvPr>
          <p:cNvSpPr txBox="1">
            <a:spLocks noChangeArrowheads="1"/>
          </p:cNvSpPr>
          <p:nvPr/>
        </p:nvSpPr>
        <p:spPr bwMode="auto">
          <a:xfrm>
            <a:off x="2333076" y="4668291"/>
            <a:ext cx="72313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dirty="0" err="1"/>
              <a:t>Contact</a:t>
            </a:r>
            <a:r>
              <a:rPr lang="cs-CZ" altLang="cs-CZ" sz="2400" dirty="0"/>
              <a:t> </a:t>
            </a:r>
            <a:r>
              <a:rPr lang="cs-CZ" altLang="cs-CZ" sz="2400" dirty="0" err="1"/>
              <a:t>lens</a:t>
            </a:r>
            <a:r>
              <a:rPr lang="cs-CZ" altLang="cs-CZ" sz="2400" dirty="0"/>
              <a:t> made of </a:t>
            </a:r>
            <a:r>
              <a:rPr lang="cs-CZ" altLang="cs-CZ" sz="2400" dirty="0" err="1"/>
              <a:t>hydrophilic</a:t>
            </a:r>
            <a:r>
              <a:rPr lang="cs-CZ" altLang="cs-CZ" sz="2400" dirty="0"/>
              <a:t> gel (</a:t>
            </a:r>
            <a:r>
              <a:rPr lang="cs-CZ" altLang="cs-CZ" sz="2400" dirty="0" err="1"/>
              <a:t>weak</a:t>
            </a:r>
            <a:r>
              <a:rPr lang="cs-CZ" altLang="cs-CZ" sz="2400" dirty="0"/>
              <a:t> – prof. Otto Wichterle </a:t>
            </a:r>
            <a:r>
              <a:rPr lang="cs-CZ" altLang="cs-CZ" sz="2400" dirty="0" err="1"/>
              <a:t>invention</a:t>
            </a:r>
            <a:r>
              <a:rPr lang="cs-CZ" altLang="cs-CZ" sz="2400" dirty="0"/>
              <a:t>) </a:t>
            </a:r>
            <a:r>
              <a:rPr lang="cs-CZ" altLang="cs-CZ" sz="2400" dirty="0" err="1"/>
              <a:t>or</a:t>
            </a:r>
            <a:r>
              <a:rPr lang="cs-CZ" altLang="cs-CZ" sz="2400" dirty="0"/>
              <a:t> hard </a:t>
            </a:r>
            <a:r>
              <a:rPr lang="cs-CZ" altLang="cs-CZ" sz="2400" dirty="0" err="1"/>
              <a:t>contact</a:t>
            </a:r>
            <a:r>
              <a:rPr lang="cs-CZ" altLang="cs-CZ" sz="2400" dirty="0"/>
              <a:t> </a:t>
            </a:r>
            <a:r>
              <a:rPr lang="cs-CZ" altLang="cs-CZ" sz="2400" dirty="0" err="1"/>
              <a:t>lenses</a:t>
            </a:r>
            <a:r>
              <a:rPr lang="cs-CZ" altLang="cs-CZ" sz="2400" dirty="0"/>
              <a:t> (RGP </a:t>
            </a:r>
            <a:r>
              <a:rPr lang="en-GB" altLang="cs-CZ" sz="2400" dirty="0"/>
              <a:t>– Rigid Gas-Permeable</a:t>
            </a:r>
            <a:r>
              <a:rPr lang="cs-CZ" altLang="cs-CZ" sz="2400" dirty="0"/>
              <a:t>)</a:t>
            </a:r>
            <a:endParaRPr lang="en-GB" altLang="cs-CZ" sz="2400" dirty="0"/>
          </a:p>
        </p:txBody>
      </p:sp>
    </p:spTree>
    <p:extLst>
      <p:ext uri="{BB962C8B-B14F-4D97-AF65-F5344CB8AC3E}">
        <p14:creationId xmlns:p14="http://schemas.microsoft.com/office/powerpoint/2010/main" val="298146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vyšetření">
            <a:extLst>
              <a:ext uri="{FF2B5EF4-FFF2-40B4-BE49-F238E27FC236}">
                <a16:creationId xmlns:a16="http://schemas.microsoft.com/office/drawing/2014/main" id="{BD4603C0-D826-4DBE-9451-99D68590A3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5862" y="1878143"/>
            <a:ext cx="5423338" cy="462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4">
            <a:extLst>
              <a:ext uri="{FF2B5EF4-FFF2-40B4-BE49-F238E27FC236}">
                <a16:creationId xmlns:a16="http://schemas.microsoft.com/office/drawing/2014/main" id="{B57A8BCB-20AF-49F7-AC6E-33D3F8F197BC}"/>
              </a:ext>
            </a:extLst>
          </p:cNvPr>
          <p:cNvSpPr txBox="1">
            <a:spLocks noChangeArrowheads="1"/>
          </p:cNvSpPr>
          <p:nvPr/>
        </p:nvSpPr>
        <p:spPr bwMode="auto">
          <a:xfrm>
            <a:off x="1082565" y="521304"/>
            <a:ext cx="9637986"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4000" b="1" dirty="0">
                <a:solidFill>
                  <a:srgbClr val="0000DC"/>
                </a:solidFill>
              </a:rPr>
              <a:t>Refractometer – objective examination of vision</a:t>
            </a:r>
          </a:p>
        </p:txBody>
      </p:sp>
    </p:spTree>
    <p:extLst>
      <p:ext uri="{BB962C8B-B14F-4D97-AF65-F5344CB8AC3E}">
        <p14:creationId xmlns:p14="http://schemas.microsoft.com/office/powerpoint/2010/main" val="2469209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a:extLst>
              <a:ext uri="{FF2B5EF4-FFF2-40B4-BE49-F238E27FC236}">
                <a16:creationId xmlns:a16="http://schemas.microsoft.com/office/drawing/2014/main" id="{25108B60-B995-4C59-8046-6686FA18A6E9}"/>
              </a:ext>
            </a:extLst>
          </p:cNvPr>
          <p:cNvSpPr>
            <a:spLocks noGrp="1" noChangeArrowheads="1"/>
          </p:cNvSpPr>
          <p:nvPr>
            <p:ph type="title"/>
          </p:nvPr>
        </p:nvSpPr>
        <p:spPr/>
        <p:txBody>
          <a:bodyPr/>
          <a:lstStyle/>
          <a:p>
            <a:pPr eaLnBrk="1" hangingPunct="1"/>
            <a:r>
              <a:rPr lang="cs-CZ" altLang="cs-CZ" sz="4000" dirty="0" err="1"/>
              <a:t>Further</a:t>
            </a:r>
            <a:r>
              <a:rPr lang="cs-CZ" altLang="cs-CZ" sz="4000" dirty="0"/>
              <a:t> </a:t>
            </a:r>
            <a:r>
              <a:rPr lang="cs-CZ" altLang="cs-CZ" sz="4000" dirty="0" err="1"/>
              <a:t>devices</a:t>
            </a:r>
            <a:r>
              <a:rPr lang="cs-CZ" altLang="cs-CZ" sz="4000" dirty="0"/>
              <a:t> </a:t>
            </a:r>
            <a:r>
              <a:rPr lang="cs-CZ" altLang="cs-CZ" sz="4000" dirty="0" err="1"/>
              <a:t>for</a:t>
            </a:r>
            <a:r>
              <a:rPr lang="cs-CZ" altLang="cs-CZ" sz="4000" dirty="0"/>
              <a:t> </a:t>
            </a:r>
            <a:r>
              <a:rPr lang="cs-CZ" altLang="cs-CZ" sz="4000" dirty="0" err="1"/>
              <a:t>examination</a:t>
            </a:r>
            <a:r>
              <a:rPr lang="cs-CZ" altLang="cs-CZ" sz="4000" dirty="0"/>
              <a:t> of vision</a:t>
            </a:r>
          </a:p>
        </p:txBody>
      </p:sp>
      <p:pic>
        <p:nvPicPr>
          <p:cNvPr id="37891" name="Picture 5" descr="gdx">
            <a:extLst>
              <a:ext uri="{FF2B5EF4-FFF2-40B4-BE49-F238E27FC236}">
                <a16:creationId xmlns:a16="http://schemas.microsoft.com/office/drawing/2014/main" id="{0AE4A665-DA7F-4022-A1BC-3EBC7E460FE7}"/>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022428" y="959598"/>
            <a:ext cx="2690648" cy="2228104"/>
          </a:xfrm>
          <a:noFill/>
        </p:spPr>
      </p:pic>
      <p:pic>
        <p:nvPicPr>
          <p:cNvPr id="37892" name="Picture 7" descr="gdx2">
            <a:extLst>
              <a:ext uri="{FF2B5EF4-FFF2-40B4-BE49-F238E27FC236}">
                <a16:creationId xmlns:a16="http://schemas.microsoft.com/office/drawing/2014/main" id="{3D63B0BF-2BF7-4B5B-9301-EB0E620C8112}"/>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9346980" y="988539"/>
            <a:ext cx="2161847" cy="2110591"/>
          </a:xfrm>
          <a:noFill/>
        </p:spPr>
      </p:pic>
      <p:pic>
        <p:nvPicPr>
          <p:cNvPr id="37893" name="Picture 9" descr="a_perimetrie">
            <a:extLst>
              <a:ext uri="{FF2B5EF4-FFF2-40B4-BE49-F238E27FC236}">
                <a16:creationId xmlns:a16="http://schemas.microsoft.com/office/drawing/2014/main" id="{F4221206-213C-4B14-BEB3-22EA15CD4F9B}"/>
              </a:ext>
            </a:extLst>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1246881" y="987972"/>
            <a:ext cx="4128396" cy="3203029"/>
          </a:xfrm>
          <a:noFill/>
        </p:spPr>
      </p:pic>
      <p:sp>
        <p:nvSpPr>
          <p:cNvPr id="37894" name="Rectangle 11">
            <a:extLst>
              <a:ext uri="{FF2B5EF4-FFF2-40B4-BE49-F238E27FC236}">
                <a16:creationId xmlns:a16="http://schemas.microsoft.com/office/drawing/2014/main" id="{344D8517-7D53-4080-AB5E-A9714E082027}"/>
              </a:ext>
            </a:extLst>
          </p:cNvPr>
          <p:cNvSpPr>
            <a:spLocks noChangeArrowheads="1"/>
          </p:cNvSpPr>
          <p:nvPr/>
        </p:nvSpPr>
        <p:spPr bwMode="auto">
          <a:xfrm>
            <a:off x="493986" y="4437064"/>
            <a:ext cx="502575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1800" b="1" dirty="0"/>
              <a:t>Perimetry</a:t>
            </a:r>
            <a:r>
              <a:rPr lang="en-GB" altLang="cs-CZ" sz="1800" dirty="0"/>
              <a:t> the investigative method to assess the extent of visual field. Its essence is the ability of the eye to distinguish two stimuli in the field of vision. One stimulus is a light mark and the second the background surrounding the light mark. It is performed at the suspected loss of visual field, called scotoma.</a:t>
            </a:r>
          </a:p>
        </p:txBody>
      </p:sp>
      <p:sp>
        <p:nvSpPr>
          <p:cNvPr id="37895" name="Rectangle 12">
            <a:extLst>
              <a:ext uri="{FF2B5EF4-FFF2-40B4-BE49-F238E27FC236}">
                <a16:creationId xmlns:a16="http://schemas.microsoft.com/office/drawing/2014/main" id="{400EA30B-8D37-41EB-938C-D6FEB9012F2A}"/>
              </a:ext>
            </a:extLst>
          </p:cNvPr>
          <p:cNvSpPr>
            <a:spLocks noChangeArrowheads="1"/>
          </p:cNvSpPr>
          <p:nvPr/>
        </p:nvSpPr>
        <p:spPr bwMode="auto">
          <a:xfrm>
            <a:off x="5964183" y="3547626"/>
            <a:ext cx="5933528"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1600" b="1" dirty="0"/>
              <a:t>The </a:t>
            </a:r>
            <a:r>
              <a:rPr lang="en-GB" altLang="cs-CZ" sz="1600" b="1" dirty="0" err="1"/>
              <a:t>analyzer</a:t>
            </a:r>
            <a:r>
              <a:rPr lang="en-GB" altLang="cs-CZ" sz="1600" b="1" dirty="0"/>
              <a:t> of nerve fibre</a:t>
            </a:r>
            <a:r>
              <a:rPr lang="cs-CZ" altLang="cs-CZ" sz="1600" b="1" dirty="0"/>
              <a:t>s</a:t>
            </a:r>
            <a:r>
              <a:rPr lang="en-GB" altLang="cs-CZ" sz="1600" b="1" dirty="0"/>
              <a:t> layer - GDX</a:t>
            </a:r>
            <a:r>
              <a:rPr lang="en-GB" altLang="cs-CZ" sz="1600" dirty="0"/>
              <a:t> (Glaucoma Diagnostics). Thickness of the layer of nerve fib</a:t>
            </a:r>
            <a:r>
              <a:rPr lang="cs-CZ" altLang="cs-CZ" sz="1600" dirty="0"/>
              <a:t>re</a:t>
            </a:r>
            <a:r>
              <a:rPr lang="en-GB" altLang="cs-CZ" sz="1600" dirty="0"/>
              <a:t>s of the retina is measured using a laser scanning </a:t>
            </a:r>
            <a:r>
              <a:rPr lang="en-GB" altLang="cs-CZ" sz="1600" dirty="0" err="1"/>
              <a:t>polarimetr</a:t>
            </a:r>
            <a:r>
              <a:rPr lang="cs-CZ" altLang="cs-CZ" sz="1600" dirty="0"/>
              <a:t>y</a:t>
            </a:r>
            <a:r>
              <a:rPr lang="en-GB" altLang="cs-CZ" sz="1600" dirty="0"/>
              <a:t>. This technique uses birefringence of nerve fibres. Phase shift between ordinary and extraordinary beam after passing through a layer of retinal nerve fibre will be used to measure the thickness of </a:t>
            </a:r>
            <a:r>
              <a:rPr lang="en-GB" altLang="cs-CZ" sz="1600" dirty="0" err="1"/>
              <a:t>peripapilar</a:t>
            </a:r>
            <a:r>
              <a:rPr lang="en-GB" altLang="cs-CZ" sz="1600" dirty="0"/>
              <a:t> area. The device is equipped with a scanning unit with a light-emitting diode </a:t>
            </a:r>
            <a:r>
              <a:rPr lang="cs-CZ" altLang="cs-CZ" sz="1600" dirty="0"/>
              <a:t>(</a:t>
            </a:r>
            <a:r>
              <a:rPr lang="en-GB" altLang="cs-CZ" sz="1600" dirty="0"/>
              <a:t>wavelength 780 nm</a:t>
            </a:r>
            <a:r>
              <a:rPr lang="cs-CZ" altLang="cs-CZ" sz="1600" dirty="0"/>
              <a:t>)</a:t>
            </a:r>
            <a:r>
              <a:rPr lang="en-GB" altLang="cs-CZ" sz="1600" dirty="0"/>
              <a:t>, which is associated with the computer transferring the degree of polarization in each  image point to the thickness of nerve fibres using Fourier analysis.</a:t>
            </a:r>
          </a:p>
        </p:txBody>
      </p:sp>
    </p:spTree>
    <p:extLst>
      <p:ext uri="{BB962C8B-B14F-4D97-AF65-F5344CB8AC3E}">
        <p14:creationId xmlns:p14="http://schemas.microsoft.com/office/powerpoint/2010/main" val="2071208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1400429B-4E49-4837-803F-A40F844E8F80}"/>
              </a:ext>
            </a:extLst>
          </p:cNvPr>
          <p:cNvSpPr>
            <a:spLocks noGrp="1" noChangeArrowheads="1"/>
          </p:cNvSpPr>
          <p:nvPr>
            <p:ph type="title"/>
          </p:nvPr>
        </p:nvSpPr>
        <p:spPr>
          <a:noFill/>
        </p:spPr>
        <p:txBody>
          <a:bodyPr/>
          <a:lstStyle/>
          <a:p>
            <a:pPr eaLnBrk="1" hangingPunct="1"/>
            <a:r>
              <a:rPr lang="cs-CZ" altLang="cs-CZ" sz="4000" dirty="0" err="1">
                <a:solidFill>
                  <a:srgbClr val="0000DC"/>
                </a:solidFill>
              </a:rPr>
              <a:t>Electroretinography</a:t>
            </a:r>
            <a:r>
              <a:rPr lang="cs-CZ" altLang="cs-CZ" sz="4000" dirty="0">
                <a:solidFill>
                  <a:srgbClr val="0000DC"/>
                </a:solidFill>
              </a:rPr>
              <a:t> (ERG)</a:t>
            </a:r>
            <a:endParaRPr lang="en-GB" altLang="cs-CZ" sz="4000" dirty="0">
              <a:solidFill>
                <a:srgbClr val="0000DC"/>
              </a:solidFill>
            </a:endParaRPr>
          </a:p>
        </p:txBody>
      </p:sp>
      <p:sp>
        <p:nvSpPr>
          <p:cNvPr id="39939" name="Rectangle 3">
            <a:extLst>
              <a:ext uri="{FF2B5EF4-FFF2-40B4-BE49-F238E27FC236}">
                <a16:creationId xmlns:a16="http://schemas.microsoft.com/office/drawing/2014/main" id="{A750A074-D739-4F03-941C-67D0B4172A91}"/>
              </a:ext>
            </a:extLst>
          </p:cNvPr>
          <p:cNvSpPr>
            <a:spLocks noGrp="1" noChangeArrowheads="1"/>
          </p:cNvSpPr>
          <p:nvPr>
            <p:ph type="body" sz="half" idx="1"/>
          </p:nvPr>
        </p:nvSpPr>
        <p:spPr>
          <a:xfrm>
            <a:off x="914400" y="1962150"/>
            <a:ext cx="5105400" cy="4895850"/>
          </a:xfrm>
        </p:spPr>
        <p:txBody>
          <a:bodyPr/>
          <a:lstStyle/>
          <a:p>
            <a:pPr marL="6350" indent="22225" eaLnBrk="1" hangingPunct="1">
              <a:buFontTx/>
              <a:buNone/>
            </a:pPr>
            <a:r>
              <a:rPr lang="en-GB" altLang="cs-CZ" b="1" dirty="0"/>
              <a:t>Electroretinography</a:t>
            </a:r>
          </a:p>
          <a:p>
            <a:pPr marL="6350" indent="22225" eaLnBrk="1" hangingPunct="1">
              <a:buFontTx/>
              <a:buNone/>
            </a:pPr>
            <a:r>
              <a:rPr lang="en-GB" altLang="cs-CZ" dirty="0"/>
              <a:t>is a test to measure the electrical response of the eye's light-sensitive cells (rods and cones). Electrodes are placed on the cornea and the skin near the eye (monitored by unipolar leads ), 100 – 400</a:t>
            </a:r>
            <a:r>
              <a:rPr lang="cs-CZ" altLang="cs-CZ" dirty="0"/>
              <a:t> </a:t>
            </a:r>
            <a:r>
              <a:rPr lang="el-GR" altLang="cs-CZ" dirty="0">
                <a:latin typeface="Times New Roman" panose="02020603050405020304" pitchFamily="18" charset="0"/>
                <a:cs typeface="Times New Roman" panose="02020603050405020304" pitchFamily="18" charset="0"/>
              </a:rPr>
              <a:t>μ</a:t>
            </a:r>
            <a:r>
              <a:rPr lang="cs-CZ" altLang="cs-CZ" dirty="0">
                <a:latin typeface="Times New Roman" panose="02020603050405020304" pitchFamily="18" charset="0"/>
                <a:cs typeface="Times New Roman" panose="02020603050405020304" pitchFamily="18" charset="0"/>
              </a:rPr>
              <a:t>V</a:t>
            </a:r>
            <a:r>
              <a:rPr lang="en-GB" altLang="cs-CZ" dirty="0"/>
              <a:t>.</a:t>
            </a:r>
          </a:p>
        </p:txBody>
      </p:sp>
      <p:pic>
        <p:nvPicPr>
          <p:cNvPr id="39940" name="Picture 5" descr="erg">
            <a:extLst>
              <a:ext uri="{FF2B5EF4-FFF2-40B4-BE49-F238E27FC236}">
                <a16:creationId xmlns:a16="http://schemas.microsoft.com/office/drawing/2014/main" id="{FD53CCC1-BE0A-4741-B3A1-A2BBD12F04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0193" y="1616458"/>
            <a:ext cx="4734857" cy="45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647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FB02232-E931-40F8-8124-CE3C219B77E2}"/>
              </a:ext>
            </a:extLst>
          </p:cNvPr>
          <p:cNvSpPr>
            <a:spLocks noGrp="1" noChangeArrowheads="1"/>
          </p:cNvSpPr>
          <p:nvPr>
            <p:ph type="title"/>
          </p:nvPr>
        </p:nvSpPr>
        <p:spPr/>
        <p:txBody>
          <a:bodyPr/>
          <a:lstStyle/>
          <a:p>
            <a:pPr eaLnBrk="1" hangingPunct="1"/>
            <a:r>
              <a:rPr lang="en-GB" altLang="cs-CZ" sz="4000"/>
              <a:t>Lecture outline</a:t>
            </a:r>
          </a:p>
        </p:txBody>
      </p:sp>
      <p:sp>
        <p:nvSpPr>
          <p:cNvPr id="6147" name="Rectangle 3">
            <a:extLst>
              <a:ext uri="{FF2B5EF4-FFF2-40B4-BE49-F238E27FC236}">
                <a16:creationId xmlns:a16="http://schemas.microsoft.com/office/drawing/2014/main" id="{E89733AC-8A75-4A4F-B1B1-4B7E763298BF}"/>
              </a:ext>
            </a:extLst>
          </p:cNvPr>
          <p:cNvSpPr>
            <a:spLocks noGrp="1" noChangeArrowheads="1"/>
          </p:cNvSpPr>
          <p:nvPr>
            <p:ph type="body" idx="1"/>
          </p:nvPr>
        </p:nvSpPr>
        <p:spPr/>
        <p:txBody>
          <a:bodyPr/>
          <a:lstStyle/>
          <a:p>
            <a:pPr eaLnBrk="1" hangingPunct="1">
              <a:lnSpc>
                <a:spcPct val="90000"/>
              </a:lnSpc>
            </a:pPr>
            <a:r>
              <a:rPr lang="en-GB" altLang="cs-CZ" dirty="0"/>
              <a:t>Visual acuity</a:t>
            </a:r>
          </a:p>
          <a:p>
            <a:pPr eaLnBrk="1" hangingPunct="1">
              <a:lnSpc>
                <a:spcPct val="90000"/>
              </a:lnSpc>
            </a:pPr>
            <a:r>
              <a:rPr lang="en-GB" altLang="cs-CZ" dirty="0"/>
              <a:t>Ametropia - errors of the optical system of the eye</a:t>
            </a:r>
          </a:p>
          <a:p>
            <a:pPr lvl="1" eaLnBrk="1" hangingPunct="1">
              <a:lnSpc>
                <a:spcPct val="90000"/>
              </a:lnSpc>
            </a:pPr>
            <a:r>
              <a:rPr lang="en-GB" altLang="cs-CZ" sz="2400" dirty="0"/>
              <a:t>Spherical ametropia: </a:t>
            </a:r>
            <a:r>
              <a:rPr lang="en-GB" altLang="cs-CZ" sz="2400" dirty="0" err="1">
                <a:cs typeface="Times New Roman" panose="02020603050405020304" pitchFamily="18" charset="0"/>
              </a:rPr>
              <a:t>Nearsightedness</a:t>
            </a:r>
            <a:r>
              <a:rPr lang="en-GB" altLang="cs-CZ" sz="2400" dirty="0">
                <a:cs typeface="Times New Roman" panose="02020603050405020304" pitchFamily="18" charset="0"/>
              </a:rPr>
              <a:t> and farsightedness</a:t>
            </a:r>
          </a:p>
          <a:p>
            <a:pPr lvl="1" eaLnBrk="1" hangingPunct="1">
              <a:lnSpc>
                <a:spcPct val="90000"/>
              </a:lnSpc>
            </a:pPr>
            <a:r>
              <a:rPr lang="en-GB" altLang="cs-CZ" sz="2400" dirty="0"/>
              <a:t>Aspherical ametropia (astigmatism)</a:t>
            </a:r>
          </a:p>
          <a:p>
            <a:pPr eaLnBrk="1" hangingPunct="1">
              <a:lnSpc>
                <a:spcPct val="90000"/>
              </a:lnSpc>
            </a:pPr>
            <a:r>
              <a:rPr lang="en-GB" altLang="cs-CZ" dirty="0"/>
              <a:t>Examination of vision</a:t>
            </a:r>
          </a:p>
          <a:p>
            <a:pPr eaLnBrk="1" hangingPunct="1">
              <a:lnSpc>
                <a:spcPct val="90000"/>
              </a:lnSpc>
            </a:pPr>
            <a:r>
              <a:rPr lang="en-GB" altLang="cs-CZ" dirty="0"/>
              <a:t>Electroretinography (ERG)</a:t>
            </a:r>
          </a:p>
          <a:p>
            <a:pPr eaLnBrk="1" hangingPunct="1">
              <a:lnSpc>
                <a:spcPct val="90000"/>
              </a:lnSpc>
            </a:pPr>
            <a:r>
              <a:rPr lang="en-GB" altLang="cs-CZ" dirty="0"/>
              <a:t>Retinal implant</a:t>
            </a:r>
          </a:p>
          <a:p>
            <a:pPr eaLnBrk="1" hangingPunct="1">
              <a:lnSpc>
                <a:spcPct val="90000"/>
              </a:lnSpc>
            </a:pPr>
            <a:r>
              <a:rPr lang="en-GB" altLang="cs-CZ" dirty="0"/>
              <a:t>Audiometry – assessment of hearing impairment</a:t>
            </a:r>
          </a:p>
          <a:p>
            <a:pPr eaLnBrk="1" hangingPunct="1">
              <a:lnSpc>
                <a:spcPct val="90000"/>
              </a:lnSpc>
            </a:pPr>
            <a:r>
              <a:rPr lang="en-GB" altLang="cs-CZ" dirty="0"/>
              <a:t>Hearing aids for correction of hearing impairment</a:t>
            </a:r>
          </a:p>
          <a:p>
            <a:pPr eaLnBrk="1" hangingPunct="1">
              <a:lnSpc>
                <a:spcPct val="90000"/>
              </a:lnSpc>
            </a:pPr>
            <a:r>
              <a:rPr lang="en-GB" altLang="cs-CZ" dirty="0"/>
              <a:t>Cochlear implants</a:t>
            </a:r>
          </a:p>
        </p:txBody>
      </p:sp>
    </p:spTree>
    <p:extLst>
      <p:ext uri="{BB962C8B-B14F-4D97-AF65-F5344CB8AC3E}">
        <p14:creationId xmlns:p14="http://schemas.microsoft.com/office/powerpoint/2010/main" val="3023969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22BD4D9C-4B4D-42EB-ABF2-3D42CDE5D5CE}"/>
              </a:ext>
            </a:extLst>
          </p:cNvPr>
          <p:cNvSpPr>
            <a:spLocks noGrp="1" noChangeArrowheads="1"/>
          </p:cNvSpPr>
          <p:nvPr>
            <p:ph type="title"/>
          </p:nvPr>
        </p:nvSpPr>
        <p:spPr>
          <a:xfrm>
            <a:off x="472966" y="842196"/>
            <a:ext cx="4409583" cy="639762"/>
          </a:xfrm>
        </p:spPr>
        <p:txBody>
          <a:bodyPr/>
          <a:lstStyle/>
          <a:p>
            <a:pPr eaLnBrk="1" hangingPunct="1"/>
            <a:r>
              <a:rPr lang="en-GB" altLang="cs-CZ" sz="4000" dirty="0"/>
              <a:t>Retinal implant</a:t>
            </a:r>
          </a:p>
        </p:txBody>
      </p:sp>
      <p:sp>
        <p:nvSpPr>
          <p:cNvPr id="41987" name="Rectangle 3">
            <a:extLst>
              <a:ext uri="{FF2B5EF4-FFF2-40B4-BE49-F238E27FC236}">
                <a16:creationId xmlns:a16="http://schemas.microsoft.com/office/drawing/2014/main" id="{2BC92C81-57FE-4B0C-B69C-DFBC9D6C3569}"/>
              </a:ext>
            </a:extLst>
          </p:cNvPr>
          <p:cNvSpPr>
            <a:spLocks noGrp="1" noChangeArrowheads="1"/>
          </p:cNvSpPr>
          <p:nvPr>
            <p:ph type="body" idx="1"/>
          </p:nvPr>
        </p:nvSpPr>
        <p:spPr>
          <a:xfrm>
            <a:off x="1703388" y="2205039"/>
            <a:ext cx="3168650" cy="719137"/>
          </a:xfrm>
        </p:spPr>
        <p:txBody>
          <a:bodyPr/>
          <a:lstStyle/>
          <a:p>
            <a:pPr eaLnBrk="1" hangingPunct="1">
              <a:lnSpc>
                <a:spcPct val="80000"/>
              </a:lnSpc>
              <a:buFontTx/>
              <a:buNone/>
            </a:pPr>
            <a:r>
              <a:rPr lang="en-GB" altLang="cs-CZ" sz="1800" dirty="0"/>
              <a:t>www.nmi.de/deutsch/ showprj.php3?id=3&amp;typ=1</a:t>
            </a:r>
            <a:endParaRPr lang="en-GB" altLang="cs-CZ" sz="3600" dirty="0"/>
          </a:p>
        </p:txBody>
      </p:sp>
      <p:pic>
        <p:nvPicPr>
          <p:cNvPr id="41988" name="Picture 4" descr="Retinal Implant">
            <a:extLst>
              <a:ext uri="{FF2B5EF4-FFF2-40B4-BE49-F238E27FC236}">
                <a16:creationId xmlns:a16="http://schemas.microsoft.com/office/drawing/2014/main" id="{3BB1F8E6-3D40-4877-A25E-2AA51B5133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8726" y="188913"/>
            <a:ext cx="56292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5" descr="46">
            <a:extLst>
              <a:ext uri="{FF2B5EF4-FFF2-40B4-BE49-F238E27FC236}">
                <a16:creationId xmlns:a16="http://schemas.microsoft.com/office/drawing/2014/main" id="{7FFBE62B-B9EC-4115-A720-B98669DCAF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825" y="3860800"/>
            <a:ext cx="3024188"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 Box 6">
            <a:extLst>
              <a:ext uri="{FF2B5EF4-FFF2-40B4-BE49-F238E27FC236}">
                <a16:creationId xmlns:a16="http://schemas.microsoft.com/office/drawing/2014/main" id="{D1FF1424-35A0-4990-90C1-B71054A395B4}"/>
              </a:ext>
            </a:extLst>
          </p:cNvPr>
          <p:cNvSpPr txBox="1">
            <a:spLocks noChangeArrowheads="1"/>
          </p:cNvSpPr>
          <p:nvPr/>
        </p:nvSpPr>
        <p:spPr bwMode="auto">
          <a:xfrm>
            <a:off x="5303838" y="5122863"/>
            <a:ext cx="514826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200" i="1" dirty="0"/>
              <a:t>MPDA – </a:t>
            </a:r>
            <a:r>
              <a:rPr lang="cs-CZ" altLang="cs-CZ" sz="2200" i="1" dirty="0" err="1"/>
              <a:t>micro-photo-diode-array</a:t>
            </a:r>
            <a:endParaRPr lang="cs-CZ" altLang="cs-CZ" sz="2200" i="1" dirty="0"/>
          </a:p>
          <a:p>
            <a:pPr eaLnBrk="1" hangingPunct="1">
              <a:spcBef>
                <a:spcPct val="50000"/>
              </a:spcBef>
              <a:buFontTx/>
              <a:buNone/>
            </a:pPr>
            <a:r>
              <a:rPr lang="en-US" altLang="cs-CZ" sz="2200" dirty="0"/>
              <a:t>This device is </a:t>
            </a:r>
            <a:r>
              <a:rPr lang="cs-CZ" altLang="cs-CZ" sz="2200" dirty="0" err="1"/>
              <a:t>still</a:t>
            </a:r>
            <a:r>
              <a:rPr lang="cs-CZ" altLang="cs-CZ" sz="2200" dirty="0"/>
              <a:t> </a:t>
            </a:r>
            <a:r>
              <a:rPr lang="en-US" altLang="cs-CZ" sz="2200" dirty="0"/>
              <a:t>in clinical testing. It should enable basic spatial orientation of blind people.</a:t>
            </a:r>
            <a:endParaRPr lang="en-GB" altLang="cs-CZ" sz="2200" dirty="0"/>
          </a:p>
        </p:txBody>
      </p:sp>
    </p:spTree>
    <p:extLst>
      <p:ext uri="{BB962C8B-B14F-4D97-AF65-F5344CB8AC3E}">
        <p14:creationId xmlns:p14="http://schemas.microsoft.com/office/powerpoint/2010/main" val="2682144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340D415D-D957-4C61-B8CF-362A718955FE}"/>
              </a:ext>
            </a:extLst>
          </p:cNvPr>
          <p:cNvSpPr>
            <a:spLocks noGrp="1" noChangeArrowheads="1"/>
          </p:cNvSpPr>
          <p:nvPr>
            <p:ph type="title"/>
          </p:nvPr>
        </p:nvSpPr>
        <p:spPr>
          <a:xfrm>
            <a:off x="609600" y="274638"/>
            <a:ext cx="10279117" cy="1143000"/>
          </a:xfrm>
          <a:noFill/>
        </p:spPr>
        <p:txBody>
          <a:bodyPr/>
          <a:lstStyle/>
          <a:p>
            <a:pPr eaLnBrk="1" hangingPunct="1"/>
            <a:r>
              <a:rPr lang="en-GB" altLang="cs-CZ" sz="4000" dirty="0"/>
              <a:t> Audiometry - hearing disorder examination</a:t>
            </a:r>
            <a:endParaRPr lang="cs-CZ" altLang="cs-CZ" sz="4000" dirty="0"/>
          </a:p>
        </p:txBody>
      </p:sp>
      <p:sp>
        <p:nvSpPr>
          <p:cNvPr id="44035" name="Rectangle 3">
            <a:extLst>
              <a:ext uri="{FF2B5EF4-FFF2-40B4-BE49-F238E27FC236}">
                <a16:creationId xmlns:a16="http://schemas.microsoft.com/office/drawing/2014/main" id="{3C2514FD-DE5D-4230-91BB-324409BD598D}"/>
              </a:ext>
            </a:extLst>
          </p:cNvPr>
          <p:cNvSpPr>
            <a:spLocks noGrp="1" noChangeArrowheads="1"/>
          </p:cNvSpPr>
          <p:nvPr>
            <p:ph type="body" sz="half" idx="1"/>
          </p:nvPr>
        </p:nvSpPr>
        <p:spPr>
          <a:xfrm>
            <a:off x="651642" y="1933576"/>
            <a:ext cx="4502917" cy="4525963"/>
          </a:xfrm>
        </p:spPr>
        <p:txBody>
          <a:bodyPr/>
          <a:lstStyle/>
          <a:p>
            <a:pPr eaLnBrk="1" hangingPunct="1">
              <a:lnSpc>
                <a:spcPct val="100000"/>
              </a:lnSpc>
            </a:pPr>
            <a:r>
              <a:rPr lang="en-GB" altLang="cs-CZ" sz="2400" b="1" dirty="0"/>
              <a:t>Audiometry </a:t>
            </a:r>
            <a:r>
              <a:rPr lang="en-GB" altLang="cs-CZ" sz="2400" dirty="0"/>
              <a:t>- see practical exercises. In practice, we obtain a</a:t>
            </a:r>
            <a:r>
              <a:rPr lang="en-GB" altLang="cs-CZ" sz="2400" b="1" dirty="0"/>
              <a:t> graph of loudness differences versus frequency </a:t>
            </a:r>
            <a:r>
              <a:rPr lang="en-GB" altLang="cs-CZ" sz="2400" dirty="0"/>
              <a:t>in comparison with normal hearing.</a:t>
            </a:r>
          </a:p>
          <a:p>
            <a:pPr eaLnBrk="1" hangingPunct="1">
              <a:lnSpc>
                <a:spcPct val="100000"/>
              </a:lnSpc>
            </a:pPr>
            <a:r>
              <a:rPr lang="cs-CZ" altLang="cs-CZ" sz="2400" b="1" dirty="0"/>
              <a:t>Bone</a:t>
            </a:r>
            <a:r>
              <a:rPr lang="en-GB" altLang="cs-CZ" sz="2400" b="1" dirty="0"/>
              <a:t> conduction </a:t>
            </a:r>
            <a:r>
              <a:rPr lang="en-GB" altLang="cs-CZ" sz="2400" dirty="0"/>
              <a:t>is examined by tuning forks</a:t>
            </a:r>
            <a:r>
              <a:rPr lang="cs-CZ" altLang="cs-CZ" sz="2400" dirty="0"/>
              <a:t> </a:t>
            </a:r>
            <a:r>
              <a:rPr lang="cs-CZ" altLang="cs-CZ" sz="2400" dirty="0" err="1"/>
              <a:t>or</a:t>
            </a:r>
            <a:r>
              <a:rPr lang="cs-CZ" altLang="cs-CZ" sz="2400" b="1" dirty="0"/>
              <a:t> </a:t>
            </a:r>
            <a:r>
              <a:rPr lang="cs-CZ" altLang="cs-CZ" sz="2400" b="1" dirty="0" err="1"/>
              <a:t>special</a:t>
            </a:r>
            <a:r>
              <a:rPr lang="cs-CZ" altLang="cs-CZ" sz="2400" b="1" dirty="0"/>
              <a:t> </a:t>
            </a:r>
            <a:r>
              <a:rPr lang="cs-CZ" altLang="cs-CZ" sz="2400" b="1" dirty="0" err="1"/>
              <a:t>oscillators</a:t>
            </a:r>
            <a:r>
              <a:rPr lang="cs-CZ" altLang="cs-CZ" sz="2400" b="1" dirty="0"/>
              <a:t> </a:t>
            </a:r>
            <a:r>
              <a:rPr lang="cs-CZ" altLang="cs-CZ" sz="2400" dirty="0" err="1"/>
              <a:t>laid</a:t>
            </a:r>
            <a:r>
              <a:rPr lang="cs-CZ" altLang="cs-CZ" sz="2400" dirty="0"/>
              <a:t> on </a:t>
            </a:r>
            <a:r>
              <a:rPr lang="cs-CZ" altLang="cs-CZ" sz="2400" i="1" dirty="0" err="1"/>
              <a:t>proc</a:t>
            </a:r>
            <a:r>
              <a:rPr lang="cs-CZ" altLang="cs-CZ" sz="2400" i="1" dirty="0"/>
              <a:t>. </a:t>
            </a:r>
            <a:r>
              <a:rPr lang="cs-CZ" altLang="cs-CZ" sz="2400" i="1" dirty="0" err="1"/>
              <a:t>mastoideus</a:t>
            </a:r>
            <a:r>
              <a:rPr lang="en-GB" altLang="cs-CZ" sz="2400" b="1" dirty="0"/>
              <a:t>.</a:t>
            </a:r>
            <a:endParaRPr lang="cs-CZ" altLang="cs-CZ" sz="2400" b="1" dirty="0"/>
          </a:p>
        </p:txBody>
      </p:sp>
      <p:sp>
        <p:nvSpPr>
          <p:cNvPr id="44036" name="Text Box 5">
            <a:extLst>
              <a:ext uri="{FF2B5EF4-FFF2-40B4-BE49-F238E27FC236}">
                <a16:creationId xmlns:a16="http://schemas.microsoft.com/office/drawing/2014/main" id="{0BFC3CAD-93B4-42A7-B8FB-8359E1FDA70A}"/>
              </a:ext>
            </a:extLst>
          </p:cNvPr>
          <p:cNvSpPr txBox="1">
            <a:spLocks noChangeArrowheads="1"/>
          </p:cNvSpPr>
          <p:nvPr/>
        </p:nvSpPr>
        <p:spPr bwMode="auto">
          <a:xfrm>
            <a:off x="5921429" y="5394545"/>
            <a:ext cx="504085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dirty="0"/>
              <a:t>finding: bone conduction normal, air conduction impaired</a:t>
            </a:r>
          </a:p>
        </p:txBody>
      </p:sp>
      <p:pic>
        <p:nvPicPr>
          <p:cNvPr id="44037" name="Obrázek 4">
            <a:extLst>
              <a:ext uri="{FF2B5EF4-FFF2-40B4-BE49-F238E27FC236}">
                <a16:creationId xmlns:a16="http://schemas.microsoft.com/office/drawing/2014/main" id="{14885E18-980E-48BC-A1B9-CC04D03ED8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9055" y="1639615"/>
            <a:ext cx="5888036" cy="3479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922262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D12C9B8-AEC9-4021-8D7E-1ECFE9F20DDB}"/>
              </a:ext>
            </a:extLst>
          </p:cNvPr>
          <p:cNvSpPr>
            <a:spLocks noGrp="1" noChangeArrowheads="1"/>
          </p:cNvSpPr>
          <p:nvPr>
            <p:ph type="title"/>
          </p:nvPr>
        </p:nvSpPr>
        <p:spPr/>
        <p:txBody>
          <a:bodyPr/>
          <a:lstStyle/>
          <a:p>
            <a:pPr eaLnBrk="1" hangingPunct="1"/>
            <a:r>
              <a:rPr lang="en-GB" altLang="cs-CZ" sz="4000" dirty="0"/>
              <a:t>Two types of hearing disorders</a:t>
            </a:r>
            <a:r>
              <a:rPr lang="en-GB" altLang="cs-CZ" dirty="0"/>
              <a:t> </a:t>
            </a:r>
            <a:endParaRPr lang="cs-CZ" altLang="cs-CZ" dirty="0"/>
          </a:p>
        </p:txBody>
      </p:sp>
      <p:sp>
        <p:nvSpPr>
          <p:cNvPr id="46083" name="Rectangle 3">
            <a:extLst>
              <a:ext uri="{FF2B5EF4-FFF2-40B4-BE49-F238E27FC236}">
                <a16:creationId xmlns:a16="http://schemas.microsoft.com/office/drawing/2014/main" id="{269CBAD7-777F-473B-A9D7-2A500A8CED07}"/>
              </a:ext>
            </a:extLst>
          </p:cNvPr>
          <p:cNvSpPr>
            <a:spLocks noGrp="1" noChangeArrowheads="1"/>
          </p:cNvSpPr>
          <p:nvPr>
            <p:ph type="body" idx="1"/>
          </p:nvPr>
        </p:nvSpPr>
        <p:spPr/>
        <p:txBody>
          <a:bodyPr/>
          <a:lstStyle/>
          <a:p>
            <a:pPr eaLnBrk="1" hangingPunct="1">
              <a:lnSpc>
                <a:spcPct val="100000"/>
              </a:lnSpc>
            </a:pPr>
            <a:r>
              <a:rPr lang="en-GB" altLang="cs-CZ" sz="2200" b="1" dirty="0"/>
              <a:t>1) Sound conduction disorder </a:t>
            </a:r>
            <a:r>
              <a:rPr lang="en-GB" altLang="cs-CZ" sz="2200" dirty="0"/>
              <a:t>- caused by cerumen (ear wax), Exudate or mucus in meatus, rigid drum, lowering of ossicular motility after inflammation. No full hearing loss is caused in this case - sound partly penetrates through bones into inner ear. The audiogram for air conduction is lowered in the whole range of audible frequencies, however the bone conduction is not damaged.</a:t>
            </a:r>
          </a:p>
          <a:p>
            <a:pPr eaLnBrk="1" hangingPunct="1">
              <a:lnSpc>
                <a:spcPct val="100000"/>
              </a:lnSpc>
            </a:pPr>
            <a:endParaRPr lang="en-GB" altLang="cs-CZ" sz="2200" dirty="0"/>
          </a:p>
          <a:p>
            <a:pPr eaLnBrk="1" hangingPunct="1">
              <a:lnSpc>
                <a:spcPct val="100000"/>
              </a:lnSpc>
            </a:pPr>
            <a:r>
              <a:rPr lang="en-GB" altLang="cs-CZ" sz="2200" b="1" dirty="0"/>
              <a:t>2) Perception or nerve conduction disorder. </a:t>
            </a:r>
            <a:r>
              <a:rPr lang="en-GB" altLang="cs-CZ" sz="2200" dirty="0"/>
              <a:t>Initially often limited to frequencies around 4000 Hz. It can be caused by long action of strong noise. Patient sound perception is distorted. Audiogram shows lowering of perception at these frequencies, bone conduction lowers as well. It increases with age.</a:t>
            </a:r>
          </a:p>
        </p:txBody>
      </p:sp>
    </p:spTree>
    <p:extLst>
      <p:ext uri="{BB962C8B-B14F-4D97-AF65-F5344CB8AC3E}">
        <p14:creationId xmlns:p14="http://schemas.microsoft.com/office/powerpoint/2010/main" val="358187855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AEC69FFA-CFF4-45D7-BD22-E16032A4EC1F}"/>
              </a:ext>
            </a:extLst>
          </p:cNvPr>
          <p:cNvSpPr>
            <a:spLocks noGrp="1" noChangeArrowheads="1"/>
          </p:cNvSpPr>
          <p:nvPr>
            <p:ph type="title"/>
          </p:nvPr>
        </p:nvSpPr>
        <p:spPr>
          <a:xfrm>
            <a:off x="536027" y="315310"/>
            <a:ext cx="11025351" cy="578069"/>
          </a:xfrm>
          <a:noFill/>
        </p:spPr>
        <p:txBody>
          <a:bodyPr/>
          <a:lstStyle/>
          <a:p>
            <a:pPr eaLnBrk="1" hangingPunct="1"/>
            <a:r>
              <a:rPr lang="en-GB" altLang="cs-CZ" sz="4000" dirty="0"/>
              <a:t>Hearing aid - correction of hearing disorders</a:t>
            </a:r>
            <a:endParaRPr lang="cs-CZ" altLang="cs-CZ" sz="4000" dirty="0"/>
          </a:p>
        </p:txBody>
      </p:sp>
      <p:sp>
        <p:nvSpPr>
          <p:cNvPr id="48131" name="Rectangle 3">
            <a:extLst>
              <a:ext uri="{FF2B5EF4-FFF2-40B4-BE49-F238E27FC236}">
                <a16:creationId xmlns:a16="http://schemas.microsoft.com/office/drawing/2014/main" id="{E2909194-C960-4C72-979D-C41E697BB181}"/>
              </a:ext>
            </a:extLst>
          </p:cNvPr>
          <p:cNvSpPr>
            <a:spLocks noGrp="1" noChangeArrowheads="1"/>
          </p:cNvSpPr>
          <p:nvPr>
            <p:ph type="body" idx="1"/>
          </p:nvPr>
        </p:nvSpPr>
        <p:spPr>
          <a:xfrm>
            <a:off x="840828" y="1257903"/>
            <a:ext cx="10436772" cy="1584325"/>
          </a:xfrm>
        </p:spPr>
        <p:txBody>
          <a:bodyPr/>
          <a:lstStyle/>
          <a:p>
            <a:pPr marL="0" indent="17463" eaLnBrk="1" hangingPunct="1">
              <a:lnSpc>
                <a:spcPct val="80000"/>
              </a:lnSpc>
              <a:buFontTx/>
              <a:buNone/>
            </a:pPr>
            <a:r>
              <a:rPr lang="en-GB" altLang="cs-CZ" sz="2000" b="1" dirty="0"/>
              <a:t>Hearing aid:</a:t>
            </a:r>
            <a:r>
              <a:rPr lang="en-GB" altLang="cs-CZ" sz="2000" dirty="0"/>
              <a:t> Consists of a microphone, amplifier, energy supply and a reproduction system (loudspeaker). It is an earphone with the end-piece inserted into meatus. For </a:t>
            </a:r>
            <a:r>
              <a:rPr lang="cs-CZ" altLang="cs-CZ" sz="2000" dirty="0"/>
              <a:t>bone</a:t>
            </a:r>
            <a:r>
              <a:rPr lang="en-GB" altLang="cs-CZ" sz="2000" dirty="0"/>
              <a:t> conduction, it is better to use a</a:t>
            </a:r>
            <a:r>
              <a:rPr lang="en-GB" altLang="cs-CZ" sz="2000" b="1" dirty="0"/>
              <a:t> vibrator</a:t>
            </a:r>
            <a:r>
              <a:rPr lang="en-GB" altLang="cs-CZ" sz="2000" dirty="0"/>
              <a:t> fixed to</a:t>
            </a:r>
            <a:r>
              <a:rPr lang="en-GB" altLang="cs-CZ" sz="2000" i="1" dirty="0"/>
              <a:t> proc. mastoideus</a:t>
            </a:r>
            <a:r>
              <a:rPr lang="en-GB" altLang="cs-CZ" sz="2000" dirty="0"/>
              <a:t>.</a:t>
            </a:r>
          </a:p>
          <a:p>
            <a:pPr marL="0" indent="17463" eaLnBrk="1" hangingPunct="1">
              <a:lnSpc>
                <a:spcPct val="80000"/>
              </a:lnSpc>
              <a:buFontTx/>
              <a:buNone/>
            </a:pPr>
            <a:r>
              <a:rPr lang="en-GB" altLang="cs-CZ" sz="2000" dirty="0"/>
              <a:t>Purpose of hearing aids: amplification of frequencies at which hearing is lowered. Filtration. Hearing aids can be mounted into side-pieces of glasses.</a:t>
            </a:r>
            <a:r>
              <a:rPr lang="cs-CZ" altLang="cs-CZ" sz="2000" dirty="0"/>
              <a:t> </a:t>
            </a:r>
          </a:p>
        </p:txBody>
      </p:sp>
      <p:pic>
        <p:nvPicPr>
          <p:cNvPr id="48132" name="Picture 4" descr="Diagram of how sound is amplified through a hearing aid">
            <a:extLst>
              <a:ext uri="{FF2B5EF4-FFF2-40B4-BE49-F238E27FC236}">
                <a16:creationId xmlns:a16="http://schemas.microsoft.com/office/drawing/2014/main" id="{3671BA4D-BF1B-4912-8DB2-B4C7CAC2AE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129" y="2828343"/>
            <a:ext cx="8569325" cy="385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soundamplifierportablepersonal, digitalhearingaid, superminiaxondigitalhearingaid, minihearingaid">
            <a:extLst>
              <a:ext uri="{FF2B5EF4-FFF2-40B4-BE49-F238E27FC236}">
                <a16:creationId xmlns:a16="http://schemas.microsoft.com/office/drawing/2014/main" id="{BB893D54-172A-4CF3-956A-1F0EA96891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16452" y="3153102"/>
            <a:ext cx="2481467" cy="2340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60482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Nadpis 1">
            <a:extLst>
              <a:ext uri="{FF2B5EF4-FFF2-40B4-BE49-F238E27FC236}">
                <a16:creationId xmlns:a16="http://schemas.microsoft.com/office/drawing/2014/main" id="{23D6B8DF-B0B4-46E7-95E0-C41A6A8838FA}"/>
              </a:ext>
            </a:extLst>
          </p:cNvPr>
          <p:cNvSpPr>
            <a:spLocks noGrp="1" noChangeArrowheads="1"/>
          </p:cNvSpPr>
          <p:nvPr>
            <p:ph type="title"/>
          </p:nvPr>
        </p:nvSpPr>
        <p:spPr/>
        <p:txBody>
          <a:bodyPr/>
          <a:lstStyle/>
          <a:p>
            <a:pPr eaLnBrk="1" hangingPunct="1"/>
            <a:r>
              <a:rPr lang="cs-CZ" altLang="cs-CZ"/>
              <a:t>Other methods in audiology</a:t>
            </a:r>
          </a:p>
        </p:txBody>
      </p:sp>
      <p:sp>
        <p:nvSpPr>
          <p:cNvPr id="50179" name="Zástupný symbol pro obsah 2">
            <a:extLst>
              <a:ext uri="{FF2B5EF4-FFF2-40B4-BE49-F238E27FC236}">
                <a16:creationId xmlns:a16="http://schemas.microsoft.com/office/drawing/2014/main" id="{5DC7091C-DE7E-4E4F-AD60-CC260B513E6E}"/>
              </a:ext>
            </a:extLst>
          </p:cNvPr>
          <p:cNvSpPr>
            <a:spLocks noGrp="1" noChangeArrowheads="1"/>
          </p:cNvSpPr>
          <p:nvPr>
            <p:ph idx="1"/>
          </p:nvPr>
        </p:nvSpPr>
        <p:spPr/>
        <p:txBody>
          <a:bodyPr/>
          <a:lstStyle/>
          <a:p>
            <a:pPr eaLnBrk="1" hangingPunct="1"/>
            <a:r>
              <a:rPr lang="en-US" altLang="cs-CZ" sz="2800" b="1"/>
              <a:t>Otoacoustic emission </a:t>
            </a:r>
            <a:r>
              <a:rPr lang="en-US" altLang="cs-CZ" sz="2800"/>
              <a:t>– see the lecture on hearing</a:t>
            </a:r>
          </a:p>
          <a:p>
            <a:pPr eaLnBrk="1" hangingPunct="1"/>
            <a:r>
              <a:rPr lang="en-US" altLang="cs-CZ" sz="2800"/>
              <a:t>Measurement of </a:t>
            </a:r>
            <a:r>
              <a:rPr lang="en-US" altLang="cs-CZ" sz="2800" b="1"/>
              <a:t>evoked potentials </a:t>
            </a:r>
            <a:r>
              <a:rPr lang="en-US" altLang="cs-CZ" sz="2800"/>
              <a:t>– objective testing of information transfer between  the inner ear and brain</a:t>
            </a:r>
          </a:p>
          <a:p>
            <a:pPr eaLnBrk="1" hangingPunct="1"/>
            <a:r>
              <a:rPr lang="en-US" altLang="cs-CZ" sz="2800" b="1"/>
              <a:t>Tympanometry</a:t>
            </a:r>
            <a:r>
              <a:rPr lang="en-US" altLang="cs-CZ" sz="2800"/>
              <a:t> – testing of acoustic energy transfer into middle ear be means of a reflected 226 Hz tone. In principle, elasticity of the eardrum </a:t>
            </a:r>
            <a:r>
              <a:rPr lang="cs-CZ" altLang="cs-CZ" sz="2800"/>
              <a:t>a</a:t>
            </a:r>
            <a:r>
              <a:rPr lang="en-US" altLang="cs-CZ" sz="2800"/>
              <a:t>nd ossicle syst</a:t>
            </a:r>
            <a:r>
              <a:rPr lang="cs-CZ" altLang="cs-CZ" sz="2800"/>
              <a:t>e</a:t>
            </a:r>
            <a:r>
              <a:rPr lang="en-US" altLang="cs-CZ" sz="2800"/>
              <a:t>m is tested.</a:t>
            </a:r>
          </a:p>
          <a:p>
            <a:pPr eaLnBrk="1" hangingPunct="1"/>
            <a:endParaRPr lang="en-US" altLang="cs-CZ"/>
          </a:p>
        </p:txBody>
      </p:sp>
    </p:spTree>
    <p:extLst>
      <p:ext uri="{BB962C8B-B14F-4D97-AF65-F5344CB8AC3E}">
        <p14:creationId xmlns:p14="http://schemas.microsoft.com/office/powerpoint/2010/main" val="4030674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CECE1BA4-3B17-4751-8C9E-C2C04C6F62E8}"/>
              </a:ext>
            </a:extLst>
          </p:cNvPr>
          <p:cNvSpPr>
            <a:spLocks noGrp="1" noChangeArrowheads="1"/>
          </p:cNvSpPr>
          <p:nvPr>
            <p:ph type="title"/>
          </p:nvPr>
        </p:nvSpPr>
        <p:spPr>
          <a:xfrm>
            <a:off x="1981200" y="274639"/>
            <a:ext cx="5410200" cy="922337"/>
          </a:xfrm>
        </p:spPr>
        <p:txBody>
          <a:bodyPr/>
          <a:lstStyle/>
          <a:p>
            <a:pPr eaLnBrk="1" hangingPunct="1"/>
            <a:r>
              <a:rPr lang="en-GB" altLang="cs-CZ" sz="4000" dirty="0">
                <a:solidFill>
                  <a:srgbClr val="0000DC"/>
                </a:solidFill>
              </a:rPr>
              <a:t>Cochlear implant</a:t>
            </a:r>
          </a:p>
        </p:txBody>
      </p:sp>
      <p:sp>
        <p:nvSpPr>
          <p:cNvPr id="51203" name="Rectangle 3">
            <a:extLst>
              <a:ext uri="{FF2B5EF4-FFF2-40B4-BE49-F238E27FC236}">
                <a16:creationId xmlns:a16="http://schemas.microsoft.com/office/drawing/2014/main" id="{37DB7BE7-CC92-4F5A-9E01-FD1F2C20453B}"/>
              </a:ext>
            </a:extLst>
          </p:cNvPr>
          <p:cNvSpPr>
            <a:spLocks noGrp="1" noChangeArrowheads="1"/>
          </p:cNvSpPr>
          <p:nvPr>
            <p:ph type="body" idx="1"/>
          </p:nvPr>
        </p:nvSpPr>
        <p:spPr>
          <a:xfrm>
            <a:off x="546538" y="5229226"/>
            <a:ext cx="9827172" cy="1368425"/>
          </a:xfrm>
        </p:spPr>
        <p:txBody>
          <a:bodyPr/>
          <a:lstStyle/>
          <a:p>
            <a:pPr eaLnBrk="1" hangingPunct="1">
              <a:lnSpc>
                <a:spcPct val="80000"/>
              </a:lnSpc>
            </a:pPr>
            <a:r>
              <a:rPr lang="en-GB" altLang="cs-CZ" sz="2400" dirty="0"/>
              <a:t>This up to date method utilises the electronic cochlear implants, which can partly replace the </a:t>
            </a:r>
            <a:r>
              <a:rPr lang="en-GB" altLang="cs-CZ" sz="2400" dirty="0" err="1"/>
              <a:t>Corti's</a:t>
            </a:r>
            <a:r>
              <a:rPr lang="en-GB" altLang="cs-CZ" sz="2400" dirty="0"/>
              <a:t> organ, mainly in children which have functioning auditory nerve. It is an electrode system implanted into cochlea, which can stimulate the nerve, by impulses generated by a so-called speech-processor.</a:t>
            </a:r>
            <a:endParaRPr lang="cs-CZ" altLang="cs-CZ" sz="2400" dirty="0"/>
          </a:p>
        </p:txBody>
      </p:sp>
      <p:pic>
        <p:nvPicPr>
          <p:cNvPr id="51204" name="Picture 4" descr="ear implant diagram">
            <a:extLst>
              <a:ext uri="{FF2B5EF4-FFF2-40B4-BE49-F238E27FC236}">
                <a16:creationId xmlns:a16="http://schemas.microsoft.com/office/drawing/2014/main" id="{DDF1183E-FA20-404F-B899-9E59AF5D4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301" y="1181100"/>
            <a:ext cx="5688013"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 Box 5">
            <a:extLst>
              <a:ext uri="{FF2B5EF4-FFF2-40B4-BE49-F238E27FC236}">
                <a16:creationId xmlns:a16="http://schemas.microsoft.com/office/drawing/2014/main" id="{812B9A01-A863-4905-BC14-870D272A592F}"/>
              </a:ext>
            </a:extLst>
          </p:cNvPr>
          <p:cNvSpPr txBox="1">
            <a:spLocks noChangeArrowheads="1"/>
          </p:cNvSpPr>
          <p:nvPr/>
        </p:nvSpPr>
        <p:spPr bwMode="auto">
          <a:xfrm>
            <a:off x="8256588" y="203200"/>
            <a:ext cx="223361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pPr>
            <a:r>
              <a:rPr lang="cs-CZ" altLang="cs-CZ" sz="1600"/>
              <a:t>http://www.accessexcellence.org/AB/BA/biochip3.html</a:t>
            </a:r>
          </a:p>
        </p:txBody>
      </p:sp>
      <p:pic>
        <p:nvPicPr>
          <p:cNvPr id="51206" name="Picture 7" descr="VÃ½sledek obrÃ¡zku pro kochleÃ¡rnÃ­ implantÃ¡t">
            <a:extLst>
              <a:ext uri="{FF2B5EF4-FFF2-40B4-BE49-F238E27FC236}">
                <a16:creationId xmlns:a16="http://schemas.microsoft.com/office/drawing/2014/main" id="{18EC568B-5266-4479-B8B7-54C708DB7E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413" y="2144110"/>
            <a:ext cx="3764514" cy="2859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501384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A58D1C54-F10D-494D-93DD-9BE429BE64EF}"/>
              </a:ext>
            </a:extLst>
          </p:cNvPr>
          <p:cNvSpPr>
            <a:spLocks noGrp="1" noChangeArrowheads="1"/>
          </p:cNvSpPr>
          <p:nvPr>
            <p:ph type="ctrTitle"/>
          </p:nvPr>
        </p:nvSpPr>
        <p:spPr>
          <a:xfrm>
            <a:off x="3398564" y="615896"/>
            <a:ext cx="8135938" cy="4968875"/>
          </a:xfrm>
        </p:spPr>
        <p:txBody>
          <a:bodyPr/>
          <a:lstStyle/>
          <a:p>
            <a:pPr eaLnBrk="1" hangingPunct="1"/>
            <a:r>
              <a:rPr lang="en-GB" altLang="cs-CZ" sz="2800" dirty="0"/>
              <a:t>Author</a:t>
            </a:r>
            <a:r>
              <a:rPr lang="cs-CZ" altLang="cs-CZ" sz="2800" dirty="0"/>
              <a:t>s</a:t>
            </a:r>
            <a:r>
              <a:rPr lang="en-GB" altLang="cs-CZ" sz="2800" dirty="0"/>
              <a:t>: </a:t>
            </a:r>
            <a:br>
              <a:rPr lang="en-GB" altLang="cs-CZ" sz="2800" dirty="0"/>
            </a:br>
            <a:r>
              <a:rPr lang="en-GB" altLang="cs-CZ" sz="2800" b="1" dirty="0">
                <a:solidFill>
                  <a:schemeClr val="tx1"/>
                </a:solidFill>
              </a:rPr>
              <a:t>Vojtěch Mornstein, Lenka For</a:t>
            </a:r>
            <a:r>
              <a:rPr lang="cs-CZ" altLang="cs-CZ" sz="2800" b="1" dirty="0" err="1">
                <a:solidFill>
                  <a:schemeClr val="tx1"/>
                </a:solidFill>
              </a:rPr>
              <a:t>ýtková</a:t>
            </a:r>
            <a:br>
              <a:rPr lang="en-GB" altLang="cs-CZ" sz="2800" dirty="0"/>
            </a:br>
            <a:br>
              <a:rPr lang="en-GB" altLang="cs-CZ" sz="2800" dirty="0"/>
            </a:br>
            <a:r>
              <a:rPr lang="en-GB" altLang="cs-CZ" sz="2800" dirty="0"/>
              <a:t>Content collaboration and language revision: </a:t>
            </a:r>
            <a:br>
              <a:rPr lang="en-GB" altLang="cs-CZ" sz="2800" dirty="0"/>
            </a:br>
            <a:r>
              <a:rPr lang="cs-CZ" altLang="cs-CZ" sz="2800" b="1" dirty="0">
                <a:solidFill>
                  <a:schemeClr val="tx1"/>
                </a:solidFill>
              </a:rPr>
              <a:t>Ivo Hrazdira, </a:t>
            </a:r>
            <a:r>
              <a:rPr lang="en-GB" altLang="cs-CZ" sz="2800" b="1" dirty="0">
                <a:solidFill>
                  <a:schemeClr val="tx1"/>
                </a:solidFill>
              </a:rPr>
              <a:t>Carmel J. Caruana</a:t>
            </a:r>
            <a:br>
              <a:rPr lang="en-GB" altLang="cs-CZ" sz="2800" dirty="0"/>
            </a:br>
            <a:br>
              <a:rPr lang="en-GB" altLang="cs-CZ" sz="2800" dirty="0"/>
            </a:br>
            <a:r>
              <a:rPr lang="en-GB" altLang="cs-CZ" sz="2800" dirty="0"/>
              <a:t>Last revision</a:t>
            </a:r>
            <a:r>
              <a:rPr lang="cs-CZ" altLang="cs-CZ" sz="2800" dirty="0"/>
              <a:t> </a:t>
            </a:r>
            <a:r>
              <a:rPr lang="cs-CZ" altLang="cs-CZ" sz="2800" dirty="0" err="1"/>
              <a:t>September</a:t>
            </a:r>
            <a:r>
              <a:rPr lang="cs-CZ" altLang="cs-CZ" sz="2800"/>
              <a:t> 2024</a:t>
            </a:r>
            <a:endParaRPr lang="en-GB" altLang="cs-CZ" sz="2800" dirty="0"/>
          </a:p>
        </p:txBody>
      </p:sp>
    </p:spTree>
    <p:extLst>
      <p:ext uri="{BB962C8B-B14F-4D97-AF65-F5344CB8AC3E}">
        <p14:creationId xmlns:p14="http://schemas.microsoft.com/office/powerpoint/2010/main" val="4249899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A7B8F5B-A927-4D40-A99F-5410FD4D7759}"/>
              </a:ext>
            </a:extLst>
          </p:cNvPr>
          <p:cNvSpPr>
            <a:spLocks noGrp="1" noChangeArrowheads="1"/>
          </p:cNvSpPr>
          <p:nvPr>
            <p:ph type="title"/>
          </p:nvPr>
        </p:nvSpPr>
        <p:spPr>
          <a:xfrm>
            <a:off x="1981200" y="274639"/>
            <a:ext cx="8229600" cy="706437"/>
          </a:xfrm>
          <a:noFill/>
        </p:spPr>
        <p:txBody>
          <a:bodyPr/>
          <a:lstStyle/>
          <a:p>
            <a:pPr eaLnBrk="1" hangingPunct="1"/>
            <a:r>
              <a:rPr lang="en-GB" altLang="cs-CZ" sz="4000"/>
              <a:t>Visual acuity</a:t>
            </a:r>
          </a:p>
        </p:txBody>
      </p:sp>
      <p:sp>
        <p:nvSpPr>
          <p:cNvPr id="8195" name="Rectangle 3">
            <a:extLst>
              <a:ext uri="{FF2B5EF4-FFF2-40B4-BE49-F238E27FC236}">
                <a16:creationId xmlns:a16="http://schemas.microsoft.com/office/drawing/2014/main" id="{057D1E11-CA60-4303-826E-2395589148A1}"/>
              </a:ext>
            </a:extLst>
          </p:cNvPr>
          <p:cNvSpPr>
            <a:spLocks noGrp="1" noChangeArrowheads="1"/>
          </p:cNvSpPr>
          <p:nvPr>
            <p:ph type="body" idx="1"/>
          </p:nvPr>
        </p:nvSpPr>
        <p:spPr>
          <a:xfrm>
            <a:off x="620110" y="1196975"/>
            <a:ext cx="10405242" cy="5327650"/>
          </a:xfrm>
        </p:spPr>
        <p:txBody>
          <a:bodyPr/>
          <a:lstStyle/>
          <a:p>
            <a:pPr eaLnBrk="1" hangingPunct="1">
              <a:lnSpc>
                <a:spcPct val="100000"/>
              </a:lnSpc>
              <a:buFontTx/>
              <a:buNone/>
            </a:pPr>
            <a:r>
              <a:rPr lang="en-GB" altLang="cs-CZ" sz="2600" dirty="0"/>
              <a:t>Definition: clarity and sharpness of vision (Latin “</a:t>
            </a:r>
            <a:r>
              <a:rPr lang="en-GB" altLang="cs-CZ" sz="2600" dirty="0" err="1"/>
              <a:t>acuitas</a:t>
            </a:r>
            <a:r>
              <a:rPr lang="en-GB" altLang="cs-CZ" sz="2600" dirty="0"/>
              <a:t>” = sharpness)</a:t>
            </a:r>
          </a:p>
          <a:p>
            <a:pPr eaLnBrk="1" hangingPunct="1">
              <a:lnSpc>
                <a:spcPct val="100000"/>
              </a:lnSpc>
              <a:buFontTx/>
              <a:buNone/>
            </a:pPr>
            <a:r>
              <a:rPr lang="en-GB" altLang="cs-CZ" sz="2600" dirty="0"/>
              <a:t>Often referred to as “Snellen” acuity.  The </a:t>
            </a:r>
            <a:r>
              <a:rPr lang="en-GB" altLang="cs-CZ" sz="2600" b="1" dirty="0"/>
              <a:t>Snellen charts</a:t>
            </a:r>
            <a:r>
              <a:rPr lang="en-GB" altLang="cs-CZ" sz="2600" dirty="0"/>
              <a:t> used in its assessment are named after a 19th-century Dutch ophthalmologist Hermann Snellen</a:t>
            </a:r>
            <a:r>
              <a:rPr lang="en-GB" altLang="cs-CZ" sz="2600" b="1" dirty="0"/>
              <a:t> </a:t>
            </a:r>
            <a:r>
              <a:rPr lang="en-GB" altLang="cs-CZ" sz="2600" dirty="0"/>
              <a:t>(1834–1908) who created them as a test of visual acuity</a:t>
            </a:r>
            <a:r>
              <a:rPr lang="cs-CZ" altLang="cs-CZ" sz="2600" dirty="0"/>
              <a:t> in case of </a:t>
            </a:r>
            <a:r>
              <a:rPr lang="cs-CZ" altLang="cs-CZ" sz="2600" dirty="0" err="1"/>
              <a:t>myopia</a:t>
            </a:r>
            <a:r>
              <a:rPr lang="en-GB" altLang="cs-CZ" sz="2600" dirty="0"/>
              <a:t>.  </a:t>
            </a:r>
          </a:p>
          <a:p>
            <a:pPr eaLnBrk="1" hangingPunct="1">
              <a:lnSpc>
                <a:spcPct val="100000"/>
              </a:lnSpc>
              <a:buFontTx/>
              <a:buNone/>
            </a:pPr>
            <a:r>
              <a:rPr lang="en-GB" altLang="cs-CZ" sz="2600" dirty="0"/>
              <a:t>The optotypes are made for a viewing distance of 4, 5 and 6 m. Visual acuity is expressed by means of a fraction where the numerator is the viewing distance in m and the denominator the number of the row of correctly distinguishable symbols (e.g.</a:t>
            </a:r>
            <a:r>
              <a:rPr lang="cs-CZ" altLang="cs-CZ" sz="2600" dirty="0"/>
              <a:t>,</a:t>
            </a:r>
            <a:r>
              <a:rPr lang="en-GB" altLang="cs-CZ" sz="2600" dirty="0"/>
              <a:t> acuity of 6/18 indicates visual acuity reduced to a third). </a:t>
            </a:r>
          </a:p>
          <a:p>
            <a:pPr eaLnBrk="1" hangingPunct="1">
              <a:lnSpc>
                <a:spcPct val="100000"/>
              </a:lnSpc>
              <a:buFontTx/>
              <a:buNone/>
            </a:pPr>
            <a:r>
              <a:rPr lang="en-GB" altLang="cs-CZ" sz="2600" dirty="0"/>
              <a:t>Someone with </a:t>
            </a:r>
            <a:r>
              <a:rPr lang="en-GB" altLang="cs-CZ" sz="2600" b="1" dirty="0"/>
              <a:t>6/6 vision </a:t>
            </a:r>
            <a:r>
              <a:rPr lang="en-GB" altLang="cs-CZ" sz="2600" dirty="0"/>
              <a:t>is just able to distinguish a symbol that subtends a visual angle of </a:t>
            </a:r>
            <a:r>
              <a:rPr lang="en-GB" altLang="cs-CZ" sz="2600" i="1" dirty="0"/>
              <a:t>5 minutes of arc</a:t>
            </a:r>
            <a:r>
              <a:rPr lang="en-GB" altLang="cs-CZ" sz="2600" dirty="0"/>
              <a:t> (written </a:t>
            </a:r>
            <a:r>
              <a:rPr lang="en-GB" altLang="cs-CZ" sz="2600" i="1" dirty="0"/>
              <a:t>5'</a:t>
            </a:r>
            <a:r>
              <a:rPr lang="en-GB" altLang="cs-CZ" sz="2600" dirty="0"/>
              <a:t>) at the eye. </a:t>
            </a:r>
          </a:p>
        </p:txBody>
      </p:sp>
    </p:spTree>
    <p:extLst>
      <p:ext uri="{BB962C8B-B14F-4D97-AF65-F5344CB8AC3E}">
        <p14:creationId xmlns:p14="http://schemas.microsoft.com/office/powerpoint/2010/main" val="1525989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8050C3FE-BA4F-4822-B530-0D57A887C874}"/>
              </a:ext>
            </a:extLst>
          </p:cNvPr>
          <p:cNvSpPr>
            <a:spLocks noGrp="1" noChangeArrowheads="1"/>
          </p:cNvSpPr>
          <p:nvPr>
            <p:ph type="title"/>
          </p:nvPr>
        </p:nvSpPr>
        <p:spPr>
          <a:xfrm>
            <a:off x="5352504" y="516376"/>
            <a:ext cx="3875579" cy="597721"/>
          </a:xfrm>
        </p:spPr>
        <p:txBody>
          <a:bodyPr/>
          <a:lstStyle/>
          <a:p>
            <a:pPr eaLnBrk="1" hangingPunct="1"/>
            <a:r>
              <a:rPr lang="en-GB" altLang="cs-CZ" sz="4000" dirty="0"/>
              <a:t>Snellen charts</a:t>
            </a:r>
          </a:p>
        </p:txBody>
      </p:sp>
      <p:sp>
        <p:nvSpPr>
          <p:cNvPr id="20484" name="Rectangle 4">
            <a:extLst>
              <a:ext uri="{FF2B5EF4-FFF2-40B4-BE49-F238E27FC236}">
                <a16:creationId xmlns:a16="http://schemas.microsoft.com/office/drawing/2014/main" id="{583857B4-E9A6-431F-AC5E-A5F24CD6D3B6}"/>
              </a:ext>
            </a:extLst>
          </p:cNvPr>
          <p:cNvSpPr>
            <a:spLocks noChangeArrowheads="1"/>
          </p:cNvSpPr>
          <p:nvPr/>
        </p:nvSpPr>
        <p:spPr bwMode="auto">
          <a:xfrm>
            <a:off x="6003925" y="3078164"/>
            <a:ext cx="184150" cy="701675"/>
          </a:xfrm>
          <a:prstGeom prst="rect">
            <a:avLst/>
          </a:prstGeom>
          <a:noFill/>
          <a:ln w="9525">
            <a:noFill/>
            <a:miter lim="800000"/>
            <a:headEnd/>
            <a:tailEnd/>
          </a:ln>
          <a:effectLst/>
        </p:spPr>
        <p:txBody>
          <a:bodyPr wrap="square">
            <a:spAutoFit/>
          </a:bodyPr>
          <a:lstStyle/>
          <a:p>
            <a:pPr eaLnBrk="1" hangingPunct="1">
              <a:defRPr/>
            </a:pPr>
            <a:endParaRPr lang="en-US" sz="4000">
              <a:solidFill>
                <a:schemeClr val="tx2"/>
              </a:solidFill>
              <a:effectLst>
                <a:outerShdw blurRad="38100" dist="38100" dir="2700000" algn="tl">
                  <a:srgbClr val="C0C0C0"/>
                </a:outerShdw>
              </a:effectLst>
              <a:latin typeface="Arial" charset="0"/>
            </a:endParaRPr>
          </a:p>
        </p:txBody>
      </p:sp>
      <p:pic>
        <p:nvPicPr>
          <p:cNvPr id="10244" name="Picture 5" descr="opt, num,">
            <a:extLst>
              <a:ext uri="{FF2B5EF4-FFF2-40B4-BE49-F238E27FC236}">
                <a16:creationId xmlns:a16="http://schemas.microsoft.com/office/drawing/2014/main" id="{AC626F72-316D-4DE0-A7E8-DCDBFACD2D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732" y="1581808"/>
            <a:ext cx="1192213"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opt, type">
            <a:extLst>
              <a:ext uri="{FF2B5EF4-FFF2-40B4-BE49-F238E27FC236}">
                <a16:creationId xmlns:a16="http://schemas.microsoft.com/office/drawing/2014/main" id="{6A41A79B-986B-465D-BACF-86F25B3997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3904" y="1581808"/>
            <a:ext cx="119380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7" descr="opt,hook">
            <a:extLst>
              <a:ext uri="{FF2B5EF4-FFF2-40B4-BE49-F238E27FC236}">
                <a16:creationId xmlns:a16="http://schemas.microsoft.com/office/drawing/2014/main" id="{D6FCD889-5803-4AE1-9C26-2DDC1379FD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4994" y="1581808"/>
            <a:ext cx="1243013"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8" descr="opt">
            <a:extLst>
              <a:ext uri="{FF2B5EF4-FFF2-40B4-BE49-F238E27FC236}">
                <a16:creationId xmlns:a16="http://schemas.microsoft.com/office/drawing/2014/main" id="{44D23D56-2A86-439E-BDD9-CB7BF2F04D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7103" y="1581808"/>
            <a:ext cx="114300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9" descr="gima_1">
            <a:extLst>
              <a:ext uri="{FF2B5EF4-FFF2-40B4-BE49-F238E27FC236}">
                <a16:creationId xmlns:a16="http://schemas.microsoft.com/office/drawing/2014/main" id="{D333D16A-0DDA-4D55-B8B5-35885B0FBC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53959" y="1510862"/>
            <a:ext cx="3144838"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0" descr="SouvisejÃ­cÃ­ obrÃ¡zek">
            <a:extLst>
              <a:ext uri="{FF2B5EF4-FFF2-40B4-BE49-F238E27FC236}">
                <a16:creationId xmlns:a16="http://schemas.microsoft.com/office/drawing/2014/main" id="{8B0DD4FB-70B2-4FA2-83E6-BE2ADC290EA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72600" y="1449277"/>
            <a:ext cx="2819400" cy="281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4846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a:extLst>
              <a:ext uri="{FF2B5EF4-FFF2-40B4-BE49-F238E27FC236}">
                <a16:creationId xmlns:a16="http://schemas.microsoft.com/office/drawing/2014/main" id="{04DF4BFD-7014-4048-B66B-87A35F0B69F6}"/>
              </a:ext>
            </a:extLst>
          </p:cNvPr>
          <p:cNvSpPr>
            <a:spLocks noGrp="1" noChangeArrowheads="1"/>
          </p:cNvSpPr>
          <p:nvPr>
            <p:ph type="title"/>
          </p:nvPr>
        </p:nvSpPr>
        <p:spPr>
          <a:xfrm>
            <a:off x="1051035" y="6062060"/>
            <a:ext cx="8571188" cy="1081088"/>
          </a:xfrm>
        </p:spPr>
        <p:txBody>
          <a:bodyPr/>
          <a:lstStyle/>
          <a:p>
            <a:r>
              <a:rPr lang="cs-CZ" altLang="cs-CZ" sz="1400" dirty="0"/>
              <a:t>https://is.muni.cz/do/rect/el/estud/lf/js16/refrakcni_vady/web/pages/03-naturalni-zrakova-ostrost.html</a:t>
            </a:r>
          </a:p>
        </p:txBody>
      </p:sp>
      <p:pic>
        <p:nvPicPr>
          <p:cNvPr id="12291" name="Picture 2" descr="PÅÃ­klad Jaegerovy tabulky">
            <a:extLst>
              <a:ext uri="{FF2B5EF4-FFF2-40B4-BE49-F238E27FC236}">
                <a16:creationId xmlns:a16="http://schemas.microsoft.com/office/drawing/2014/main" id="{D0CF89B4-3B70-47BF-A868-AA701FAB50D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112979" y="957920"/>
            <a:ext cx="5689600" cy="5073650"/>
          </a:xfrm>
          <a:noFill/>
        </p:spPr>
      </p:pic>
      <p:sp>
        <p:nvSpPr>
          <p:cNvPr id="12292" name="TextovéPole 1">
            <a:extLst>
              <a:ext uri="{FF2B5EF4-FFF2-40B4-BE49-F238E27FC236}">
                <a16:creationId xmlns:a16="http://schemas.microsoft.com/office/drawing/2014/main" id="{5EA5CA39-BA2B-4CA8-9869-78C06E924198}"/>
              </a:ext>
            </a:extLst>
          </p:cNvPr>
          <p:cNvSpPr txBox="1">
            <a:spLocks noChangeArrowheads="1"/>
          </p:cNvSpPr>
          <p:nvPr/>
        </p:nvSpPr>
        <p:spPr bwMode="auto">
          <a:xfrm>
            <a:off x="725214" y="422147"/>
            <a:ext cx="10226565"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cs-CZ" sz="3600" b="1" dirty="0">
                <a:solidFill>
                  <a:srgbClr val="0000DC"/>
                </a:solidFill>
              </a:rPr>
              <a:t>Jaeger test card for examination of hyperopia</a:t>
            </a:r>
            <a:endParaRPr lang="cs-CZ" altLang="cs-CZ" sz="3600" b="1" dirty="0">
              <a:solidFill>
                <a:srgbClr val="0000DC"/>
              </a:solidFill>
            </a:endParaRPr>
          </a:p>
          <a:p>
            <a:endParaRPr lang="en-GB" altLang="cs-CZ" sz="3600" b="1" dirty="0">
              <a:solidFill>
                <a:srgbClr val="0000DC"/>
              </a:solidFill>
            </a:endParaRPr>
          </a:p>
        </p:txBody>
      </p:sp>
    </p:spTree>
    <p:extLst>
      <p:ext uri="{BB962C8B-B14F-4D97-AF65-F5344CB8AC3E}">
        <p14:creationId xmlns:p14="http://schemas.microsoft.com/office/powerpoint/2010/main" val="829277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CC8322B-0D29-4DC9-8BB2-A709238A19E2}"/>
              </a:ext>
            </a:extLst>
          </p:cNvPr>
          <p:cNvSpPr>
            <a:spLocks noGrp="1" noChangeArrowheads="1"/>
          </p:cNvSpPr>
          <p:nvPr>
            <p:ph type="title"/>
          </p:nvPr>
        </p:nvSpPr>
        <p:spPr>
          <a:xfrm>
            <a:off x="720000" y="719999"/>
            <a:ext cx="10753200" cy="772469"/>
          </a:xfrm>
          <a:noFill/>
        </p:spPr>
        <p:txBody>
          <a:bodyPr/>
          <a:lstStyle/>
          <a:p>
            <a:pPr eaLnBrk="1" hangingPunct="1"/>
            <a:r>
              <a:rPr lang="en-GB" altLang="cs-CZ" sz="4000" dirty="0">
                <a:solidFill>
                  <a:srgbClr val="0000DC"/>
                </a:solidFill>
              </a:rPr>
              <a:t>Ametropia - errors of eye optical system</a:t>
            </a:r>
          </a:p>
        </p:txBody>
      </p:sp>
      <p:sp>
        <p:nvSpPr>
          <p:cNvPr id="13315" name="Rectangle 3">
            <a:extLst>
              <a:ext uri="{FF2B5EF4-FFF2-40B4-BE49-F238E27FC236}">
                <a16:creationId xmlns:a16="http://schemas.microsoft.com/office/drawing/2014/main" id="{C0BA2AEF-3C09-4306-8AA0-C5096921506E}"/>
              </a:ext>
            </a:extLst>
          </p:cNvPr>
          <p:cNvSpPr>
            <a:spLocks noGrp="1" noChangeArrowheads="1"/>
          </p:cNvSpPr>
          <p:nvPr>
            <p:ph type="body" idx="1"/>
          </p:nvPr>
        </p:nvSpPr>
        <p:spPr/>
        <p:txBody>
          <a:bodyPr/>
          <a:lstStyle/>
          <a:p>
            <a:pPr eaLnBrk="1" hangingPunct="1">
              <a:buFontTx/>
              <a:buNone/>
            </a:pPr>
            <a:r>
              <a:rPr lang="en-GB" altLang="cs-CZ" sz="2800" b="1" dirty="0"/>
              <a:t>Emmetropia: </a:t>
            </a:r>
            <a:r>
              <a:rPr lang="en-GB" altLang="cs-CZ" sz="2800" dirty="0"/>
              <a:t>the normal (“emmetropic”) eye images in points and images are focused (projected) on the retina. </a:t>
            </a:r>
            <a:endParaRPr lang="en-GB" altLang="cs-CZ" sz="2800" b="1" dirty="0"/>
          </a:p>
          <a:p>
            <a:pPr eaLnBrk="1" hangingPunct="1">
              <a:buFont typeface="Wingdings" panose="05000000000000000000" pitchFamily="2" charset="2"/>
              <a:buNone/>
            </a:pPr>
            <a:r>
              <a:rPr lang="en-GB" altLang="cs-CZ" sz="2800" b="1" dirty="0"/>
              <a:t>Ametropia:</a:t>
            </a:r>
            <a:r>
              <a:rPr lang="en-GB" altLang="cs-CZ" sz="2800" dirty="0"/>
              <a:t> If the image focus is not situated on the retina or the eye does not image in points (the eye is “ametropic”).</a:t>
            </a:r>
            <a:endParaRPr lang="cs-CZ" altLang="cs-CZ" sz="2800" dirty="0"/>
          </a:p>
          <a:p>
            <a:pPr eaLnBrk="1" hangingPunct="1">
              <a:buFont typeface="Wingdings" panose="05000000000000000000" pitchFamily="2" charset="2"/>
              <a:buNone/>
            </a:pPr>
            <a:endParaRPr lang="en-GB" altLang="cs-CZ" sz="2800" dirty="0"/>
          </a:p>
          <a:p>
            <a:pPr eaLnBrk="1" hangingPunct="1">
              <a:buFontTx/>
              <a:buNone/>
            </a:pPr>
            <a:r>
              <a:rPr lang="cs-CZ" altLang="cs-CZ" sz="2800" dirty="0"/>
              <a:t>W</a:t>
            </a:r>
            <a:r>
              <a:rPr lang="en-GB" altLang="cs-CZ" sz="2800" dirty="0"/>
              <a:t>e can distinguish two main ametropias:</a:t>
            </a:r>
          </a:p>
          <a:p>
            <a:pPr lvl="1" eaLnBrk="1" hangingPunct="1"/>
            <a:r>
              <a:rPr lang="en-GB" altLang="cs-CZ" sz="2400" dirty="0"/>
              <a:t>spherical (</a:t>
            </a:r>
            <a:r>
              <a:rPr lang="en-GB" altLang="cs-CZ" sz="2400" dirty="0" err="1">
                <a:cs typeface="Times New Roman" panose="02020603050405020304" pitchFamily="18" charset="0"/>
              </a:rPr>
              <a:t>nearsightedness</a:t>
            </a:r>
            <a:r>
              <a:rPr lang="en-GB" altLang="cs-CZ" sz="2400" dirty="0">
                <a:cs typeface="Times New Roman" panose="02020603050405020304" pitchFamily="18" charset="0"/>
              </a:rPr>
              <a:t> and farsightedness)</a:t>
            </a:r>
            <a:endParaRPr lang="en-GB" altLang="cs-CZ" sz="2400" dirty="0"/>
          </a:p>
          <a:p>
            <a:pPr lvl="1" eaLnBrk="1" hangingPunct="1"/>
            <a:r>
              <a:rPr lang="en-GB" altLang="cs-CZ" sz="2400" dirty="0"/>
              <a:t>aspherical (astigmatism)</a:t>
            </a:r>
          </a:p>
        </p:txBody>
      </p:sp>
    </p:spTree>
    <p:extLst>
      <p:ext uri="{BB962C8B-B14F-4D97-AF65-F5344CB8AC3E}">
        <p14:creationId xmlns:p14="http://schemas.microsoft.com/office/powerpoint/2010/main" val="2101100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3ED6489-2793-46DF-8BA1-6B493BBB9503}"/>
              </a:ext>
            </a:extLst>
          </p:cNvPr>
          <p:cNvSpPr>
            <a:spLocks noGrp="1" noChangeArrowheads="1"/>
          </p:cNvSpPr>
          <p:nvPr>
            <p:ph type="body" idx="1"/>
          </p:nvPr>
        </p:nvSpPr>
        <p:spPr>
          <a:xfrm>
            <a:off x="1752600" y="1676400"/>
            <a:ext cx="6096000" cy="960438"/>
          </a:xfrm>
        </p:spPr>
        <p:txBody>
          <a:bodyPr/>
          <a:lstStyle/>
          <a:p>
            <a:pPr eaLnBrk="1" hangingPunct="1">
              <a:lnSpc>
                <a:spcPct val="100000"/>
              </a:lnSpc>
              <a:buFontTx/>
              <a:buNone/>
            </a:pPr>
            <a:r>
              <a:rPr lang="en-GB" altLang="cs-CZ" dirty="0"/>
              <a:t>Normally, our eye can project an image exactly on the retina: </a:t>
            </a:r>
            <a:endParaRPr lang="en-GB" altLang="cs-CZ" sz="2400" dirty="0"/>
          </a:p>
        </p:txBody>
      </p:sp>
      <p:sp>
        <p:nvSpPr>
          <p:cNvPr id="15363" name="Rectangle 3">
            <a:extLst>
              <a:ext uri="{FF2B5EF4-FFF2-40B4-BE49-F238E27FC236}">
                <a16:creationId xmlns:a16="http://schemas.microsoft.com/office/drawing/2014/main" id="{DB865C01-6B5B-41D3-93FE-93A52F698566}"/>
              </a:ext>
            </a:extLst>
          </p:cNvPr>
          <p:cNvSpPr>
            <a:spLocks noGrp="1" noChangeArrowheads="1"/>
          </p:cNvSpPr>
          <p:nvPr>
            <p:ph type="title"/>
          </p:nvPr>
        </p:nvSpPr>
        <p:spPr>
          <a:xfrm>
            <a:off x="1981200" y="274639"/>
            <a:ext cx="8229600" cy="993775"/>
          </a:xfrm>
        </p:spPr>
        <p:txBody>
          <a:bodyPr/>
          <a:lstStyle/>
          <a:p>
            <a:pPr eaLnBrk="1" hangingPunct="1"/>
            <a:r>
              <a:rPr lang="en-US" altLang="cs-CZ" sz="4000"/>
              <a:t>Normal eye</a:t>
            </a:r>
            <a:endParaRPr lang="en-GB" altLang="cs-CZ" sz="4000"/>
          </a:p>
        </p:txBody>
      </p:sp>
      <p:pic>
        <p:nvPicPr>
          <p:cNvPr id="15364" name="Picture 4" descr="vision11">
            <a:extLst>
              <a:ext uri="{FF2B5EF4-FFF2-40B4-BE49-F238E27FC236}">
                <a16:creationId xmlns:a16="http://schemas.microsoft.com/office/drawing/2014/main" id="{79C826E7-CAA8-4CCC-96EF-B9901A29EE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050" y="2590800"/>
            <a:ext cx="62547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5">
            <a:extLst>
              <a:ext uri="{FF2B5EF4-FFF2-40B4-BE49-F238E27FC236}">
                <a16:creationId xmlns:a16="http://schemas.microsoft.com/office/drawing/2014/main" id="{F55A4D9F-7525-44A6-9147-96C6800A1D44}"/>
              </a:ext>
            </a:extLst>
          </p:cNvPr>
          <p:cNvSpPr txBox="1">
            <a:spLocks noChangeArrowheads="1"/>
          </p:cNvSpPr>
          <p:nvPr/>
        </p:nvSpPr>
        <p:spPr bwMode="auto">
          <a:xfrm>
            <a:off x="2640014" y="5876925"/>
            <a:ext cx="28797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a:t>(this picture is painted in absolutely wrong way but otherwise it is nice)</a:t>
            </a:r>
          </a:p>
        </p:txBody>
      </p:sp>
    </p:spTree>
    <p:extLst>
      <p:ext uri="{BB962C8B-B14F-4D97-AF65-F5344CB8AC3E}">
        <p14:creationId xmlns:p14="http://schemas.microsoft.com/office/powerpoint/2010/main" val="65407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F67B9AC0-A542-4FA1-8F89-C143CB9F73CD}"/>
              </a:ext>
            </a:extLst>
          </p:cNvPr>
          <p:cNvSpPr>
            <a:spLocks noGrp="1" noChangeArrowheads="1"/>
          </p:cNvSpPr>
          <p:nvPr>
            <p:ph type="title"/>
          </p:nvPr>
        </p:nvSpPr>
        <p:spPr>
          <a:xfrm>
            <a:off x="672663" y="274638"/>
            <a:ext cx="10110952" cy="1143000"/>
          </a:xfrm>
        </p:spPr>
        <p:txBody>
          <a:bodyPr/>
          <a:lstStyle/>
          <a:p>
            <a:pPr eaLnBrk="1" hangingPunct="1"/>
            <a:r>
              <a:rPr lang="en-GB" altLang="cs-CZ" sz="4000" dirty="0"/>
              <a:t>Spherical ametropia:</a:t>
            </a:r>
            <a:br>
              <a:rPr lang="en-GB" altLang="cs-CZ" sz="4000" dirty="0"/>
            </a:br>
            <a:r>
              <a:rPr lang="en-GB" altLang="cs-CZ" sz="4000" dirty="0"/>
              <a:t> </a:t>
            </a:r>
            <a:r>
              <a:rPr lang="en-GB" altLang="cs-CZ" sz="4000" dirty="0" err="1">
                <a:cs typeface="Times New Roman" panose="02020603050405020304" pitchFamily="18" charset="0"/>
              </a:rPr>
              <a:t>Nearsightedness</a:t>
            </a:r>
            <a:r>
              <a:rPr lang="en-GB" altLang="cs-CZ" sz="4000" dirty="0">
                <a:cs typeface="Times New Roman" panose="02020603050405020304" pitchFamily="18" charset="0"/>
              </a:rPr>
              <a:t> and farsightedness</a:t>
            </a:r>
            <a:endParaRPr lang="en-GB" altLang="cs-CZ" dirty="0">
              <a:solidFill>
                <a:srgbClr val="000000"/>
              </a:solidFill>
              <a:cs typeface="Times New Roman" panose="02020603050405020304" pitchFamily="18" charset="0"/>
            </a:endParaRPr>
          </a:p>
        </p:txBody>
      </p:sp>
      <p:sp>
        <p:nvSpPr>
          <p:cNvPr id="17411" name="Rectangle 3">
            <a:extLst>
              <a:ext uri="{FF2B5EF4-FFF2-40B4-BE49-F238E27FC236}">
                <a16:creationId xmlns:a16="http://schemas.microsoft.com/office/drawing/2014/main" id="{A2F5A668-0F92-43A3-BDDA-98C34435EF36}"/>
              </a:ext>
            </a:extLst>
          </p:cNvPr>
          <p:cNvSpPr>
            <a:spLocks noGrp="1" noChangeArrowheads="1"/>
          </p:cNvSpPr>
          <p:nvPr>
            <p:ph type="body" idx="1"/>
          </p:nvPr>
        </p:nvSpPr>
        <p:spPr>
          <a:xfrm>
            <a:off x="819806" y="1810407"/>
            <a:ext cx="9364717" cy="4800600"/>
          </a:xfrm>
        </p:spPr>
        <p:txBody>
          <a:bodyPr/>
          <a:lstStyle/>
          <a:p>
            <a:pPr eaLnBrk="1" hangingPunct="1">
              <a:lnSpc>
                <a:spcPct val="100000"/>
              </a:lnSpc>
              <a:buFontTx/>
              <a:buNone/>
            </a:pPr>
            <a:r>
              <a:rPr lang="en-GB" altLang="cs-CZ" sz="2400" b="1" dirty="0" err="1">
                <a:cs typeface="Arial" panose="020B0604020202020204" pitchFamily="34" charset="0"/>
              </a:rPr>
              <a:t>Nearsightedness</a:t>
            </a:r>
            <a:r>
              <a:rPr lang="en-GB" altLang="cs-CZ" sz="2400" b="1" dirty="0">
                <a:cs typeface="Arial" panose="020B0604020202020204" pitchFamily="34" charset="0"/>
              </a:rPr>
              <a:t> (myopia): </a:t>
            </a:r>
            <a:r>
              <a:rPr lang="en-GB" altLang="cs-CZ" sz="2400" dirty="0">
                <a:cs typeface="Arial" panose="020B0604020202020204" pitchFamily="34" charset="0"/>
              </a:rPr>
              <a:t>see near objects well, and difficulty seeing faraway. Light rays coming from far distance are focused in front of the retina. This is caused by an eyeball that is too long, or a lens system that has too high dioptric power. Corrected with a </a:t>
            </a:r>
            <a:r>
              <a:rPr lang="en-GB" altLang="cs-CZ" sz="2400" b="1" dirty="0">
                <a:cs typeface="Arial" panose="020B0604020202020204" pitchFamily="34" charset="0"/>
              </a:rPr>
              <a:t>concave</a:t>
            </a:r>
            <a:r>
              <a:rPr lang="en-GB" altLang="cs-CZ" sz="2400" dirty="0">
                <a:cs typeface="Arial" panose="020B0604020202020204" pitchFamily="34" charset="0"/>
              </a:rPr>
              <a:t> </a:t>
            </a:r>
            <a:r>
              <a:rPr lang="en-GB" altLang="cs-CZ" sz="2400" b="1" dirty="0">
                <a:cs typeface="Arial" panose="020B0604020202020204" pitchFamily="34" charset="0"/>
              </a:rPr>
              <a:t>(diverging)</a:t>
            </a:r>
            <a:r>
              <a:rPr lang="en-GB" altLang="cs-CZ" sz="2400" dirty="0">
                <a:cs typeface="Arial" panose="020B0604020202020204" pitchFamily="34" charset="0"/>
              </a:rPr>
              <a:t> lens</a:t>
            </a:r>
            <a:r>
              <a:rPr lang="en-GB" altLang="cs-CZ" sz="2400" b="1" dirty="0">
                <a:cs typeface="Arial" panose="020B0604020202020204" pitchFamily="34" charset="0"/>
              </a:rPr>
              <a:t>.</a:t>
            </a:r>
            <a:r>
              <a:rPr lang="en-GB" altLang="cs-CZ" sz="2400" dirty="0">
                <a:cs typeface="Arial" panose="020B0604020202020204" pitchFamily="34" charset="0"/>
              </a:rPr>
              <a:t> This lens causes the light to diverge slightly before it reaches the eye.</a:t>
            </a:r>
          </a:p>
          <a:p>
            <a:pPr eaLnBrk="1" hangingPunct="1">
              <a:lnSpc>
                <a:spcPct val="100000"/>
              </a:lnSpc>
              <a:buFontTx/>
              <a:buNone/>
            </a:pPr>
            <a:r>
              <a:rPr lang="en-GB" altLang="cs-CZ" sz="2400" dirty="0">
                <a:cs typeface="Arial" panose="020B0604020202020204" pitchFamily="34" charset="0"/>
              </a:rPr>
              <a:t>When </a:t>
            </a:r>
            <a:r>
              <a:rPr lang="en-GB" altLang="cs-CZ" sz="2400" b="1" dirty="0">
                <a:cs typeface="Arial" panose="020B0604020202020204" pitchFamily="34" charset="0"/>
              </a:rPr>
              <a:t>farsightedness (hyperopia):</a:t>
            </a:r>
            <a:r>
              <a:rPr lang="en-GB" altLang="cs-CZ" sz="2400" dirty="0">
                <a:cs typeface="Arial" panose="020B0604020202020204" pitchFamily="34" charset="0"/>
              </a:rPr>
              <a:t> see distant objects well but not near objects. Light rays are focused behind the retina. This is caused by an eyeball that is too short, or by a lens system that has too little dioptric power. Corrected with a </a:t>
            </a:r>
            <a:r>
              <a:rPr lang="en-GB" altLang="cs-CZ" sz="2400" b="1" dirty="0">
                <a:cs typeface="Arial" panose="020B0604020202020204" pitchFamily="34" charset="0"/>
              </a:rPr>
              <a:t>convex (converging)</a:t>
            </a:r>
            <a:r>
              <a:rPr lang="en-GB" altLang="cs-CZ" sz="2400" dirty="0">
                <a:cs typeface="Arial" panose="020B0604020202020204" pitchFamily="34" charset="0"/>
              </a:rPr>
              <a:t> lens.</a:t>
            </a:r>
            <a:endParaRPr lang="en-GB" altLang="cs-CZ" sz="2400" dirty="0"/>
          </a:p>
        </p:txBody>
      </p:sp>
    </p:spTree>
    <p:extLst>
      <p:ext uri="{BB962C8B-B14F-4D97-AF65-F5344CB8AC3E}">
        <p14:creationId xmlns:p14="http://schemas.microsoft.com/office/powerpoint/2010/main" val="1640310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3BF19FA-D28E-40E6-A911-F6F1B5015CBA}"/>
              </a:ext>
            </a:extLst>
          </p:cNvPr>
          <p:cNvSpPr>
            <a:spLocks noGrp="1" noChangeArrowheads="1"/>
          </p:cNvSpPr>
          <p:nvPr>
            <p:ph type="title"/>
          </p:nvPr>
        </p:nvSpPr>
        <p:spPr/>
        <p:txBody>
          <a:bodyPr/>
          <a:lstStyle/>
          <a:p>
            <a:pPr eaLnBrk="1" hangingPunct="1"/>
            <a:r>
              <a:rPr lang="en-GB" altLang="cs-CZ" sz="4000" dirty="0" err="1">
                <a:solidFill>
                  <a:srgbClr val="0000DC"/>
                </a:solidFill>
              </a:rPr>
              <a:t>N</a:t>
            </a:r>
            <a:r>
              <a:rPr lang="en-GB" altLang="cs-CZ" sz="4000" dirty="0" err="1">
                <a:solidFill>
                  <a:srgbClr val="0000DC"/>
                </a:solidFill>
                <a:cs typeface="Arial" panose="020B0604020202020204" pitchFamily="34" charset="0"/>
              </a:rPr>
              <a:t>earsightedness</a:t>
            </a:r>
            <a:r>
              <a:rPr lang="en-GB" altLang="cs-CZ" sz="4000" dirty="0">
                <a:solidFill>
                  <a:srgbClr val="0000DC"/>
                </a:solidFill>
                <a:cs typeface="Arial" panose="020B0604020202020204" pitchFamily="34" charset="0"/>
              </a:rPr>
              <a:t> (myopia)</a:t>
            </a:r>
          </a:p>
        </p:txBody>
      </p:sp>
      <p:pic>
        <p:nvPicPr>
          <p:cNvPr id="19460" name="Picture 8" descr="myopie">
            <a:extLst>
              <a:ext uri="{FF2B5EF4-FFF2-40B4-BE49-F238E27FC236}">
                <a16:creationId xmlns:a16="http://schemas.microsoft.com/office/drawing/2014/main" id="{F585A644-7035-4D33-8971-CF310251F6C3}"/>
              </a:ext>
            </a:extLst>
          </p:cNvPr>
          <p:cNvPicPr>
            <a:picLocks noGrp="1" noChangeAspect="1" noChangeArrowheads="1"/>
          </p:cNvPicPr>
          <p:nvPr>
            <p:ph sz="quarter" idx="2"/>
          </p:nvPr>
        </p:nvPicPr>
        <p:blipFill>
          <a:blip r:embed="rId7">
            <a:extLst>
              <a:ext uri="{28A0092B-C50C-407E-A947-70E740481C1C}">
                <a14:useLocalDpi xmlns:a14="http://schemas.microsoft.com/office/drawing/2010/main" val="0"/>
              </a:ext>
            </a:extLst>
          </a:blip>
          <a:srcRect/>
          <a:stretch>
            <a:fillRect/>
          </a:stretch>
        </p:blipFill>
        <p:spPr>
          <a:xfrm>
            <a:off x="1857100" y="4390216"/>
            <a:ext cx="3145823" cy="1415326"/>
          </a:xfrm>
          <a:noFill/>
        </p:spPr>
      </p:pic>
      <p:sp>
        <p:nvSpPr>
          <p:cNvPr id="19461" name="Rectangle 4">
            <a:extLst>
              <a:ext uri="{FF2B5EF4-FFF2-40B4-BE49-F238E27FC236}">
                <a16:creationId xmlns:a16="http://schemas.microsoft.com/office/drawing/2014/main" id="{DE3D74AE-6AB9-4C50-A3D3-992249418056}"/>
              </a:ext>
            </a:extLst>
          </p:cNvPr>
          <p:cNvSpPr>
            <a:spLocks noChangeArrowheads="1"/>
          </p:cNvSpPr>
          <p:nvPr/>
        </p:nvSpPr>
        <p:spPr bwMode="auto">
          <a:xfrm>
            <a:off x="5732464" y="2533650"/>
            <a:ext cx="3514725"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19462" name="Rectangle 5">
            <a:extLst>
              <a:ext uri="{FF2B5EF4-FFF2-40B4-BE49-F238E27FC236}">
                <a16:creationId xmlns:a16="http://schemas.microsoft.com/office/drawing/2014/main" id="{EBC0C5F1-009B-4037-ACFA-85B8079D127E}"/>
              </a:ext>
            </a:extLst>
          </p:cNvPr>
          <p:cNvSpPr>
            <a:spLocks noChangeArrowheads="1"/>
          </p:cNvSpPr>
          <p:nvPr/>
        </p:nvSpPr>
        <p:spPr bwMode="auto">
          <a:xfrm>
            <a:off x="5715001" y="2514601"/>
            <a:ext cx="35718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br>
              <a:rPr lang="cs-CZ" altLang="cs-CZ" sz="900">
                <a:solidFill>
                  <a:srgbClr val="000000"/>
                </a:solidFill>
                <a:cs typeface="Arial" panose="020B0604020202020204" pitchFamily="34" charset="0"/>
              </a:rPr>
            </a:br>
            <a:br>
              <a:rPr lang="cs-CZ" altLang="cs-CZ" sz="900">
                <a:solidFill>
                  <a:srgbClr val="000000"/>
                </a:solidFill>
                <a:cs typeface="Arial" panose="020B0604020202020204" pitchFamily="34" charset="0"/>
              </a:rPr>
            </a:br>
            <a:endParaRPr lang="cs-CZ" altLang="cs-CZ" sz="1800"/>
          </a:p>
        </p:txBody>
      </p:sp>
      <p:pic>
        <p:nvPicPr>
          <p:cNvPr id="19463" name="Picture 7" descr="http://static.howstuffworks.com/gif/vision12.gif">
            <a:extLst>
              <a:ext uri="{FF2B5EF4-FFF2-40B4-BE49-F238E27FC236}">
                <a16:creationId xmlns:a16="http://schemas.microsoft.com/office/drawing/2014/main" id="{8528680E-9E56-48CD-A838-9EC39E8206CA}"/>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7209767" y="1978628"/>
            <a:ext cx="4465638" cy="3736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9465" name="Text Box 12">
            <a:extLst>
              <a:ext uri="{FF2B5EF4-FFF2-40B4-BE49-F238E27FC236}">
                <a16:creationId xmlns:a16="http://schemas.microsoft.com/office/drawing/2014/main" id="{D08C8791-B5D1-44E1-8E78-088B6C38A625}"/>
              </a:ext>
            </a:extLst>
          </p:cNvPr>
          <p:cNvSpPr txBox="1">
            <a:spLocks noChangeArrowheads="1"/>
          </p:cNvSpPr>
          <p:nvPr/>
        </p:nvSpPr>
        <p:spPr bwMode="auto">
          <a:xfrm>
            <a:off x="9104039" y="1999649"/>
            <a:ext cx="503238"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cs-CZ" altLang="cs-CZ" sz="1000"/>
          </a:p>
        </p:txBody>
      </p:sp>
      <p:sp>
        <p:nvSpPr>
          <p:cNvPr id="19466" name="Line 13">
            <a:extLst>
              <a:ext uri="{FF2B5EF4-FFF2-40B4-BE49-F238E27FC236}">
                <a16:creationId xmlns:a16="http://schemas.microsoft.com/office/drawing/2014/main" id="{4624D439-7457-4B3F-90EF-DD1B1AB5CD81}"/>
              </a:ext>
            </a:extLst>
          </p:cNvPr>
          <p:cNvSpPr>
            <a:spLocks noChangeShapeType="1"/>
          </p:cNvSpPr>
          <p:nvPr/>
        </p:nvSpPr>
        <p:spPr bwMode="auto">
          <a:xfrm>
            <a:off x="9093528" y="2289121"/>
            <a:ext cx="1944688"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pic>
        <p:nvPicPr>
          <p:cNvPr id="2" name="Nahraný zvuk">
            <a:hlinkClick r:id="" action="ppaction://media"/>
            <a:extLst>
              <a:ext uri="{FF2B5EF4-FFF2-40B4-BE49-F238E27FC236}">
                <a16:creationId xmlns:a16="http://schemas.microsoft.com/office/drawing/2014/main" id="{F87628E9-D537-4D40-A645-4B93DD5E2B9D}"/>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645461" y="247049"/>
            <a:ext cx="541245" cy="541245"/>
          </a:xfrm>
          <a:prstGeom prst="rect">
            <a:avLst/>
          </a:prstGeom>
        </p:spPr>
      </p:pic>
      <p:pic>
        <p:nvPicPr>
          <p:cNvPr id="3" name="Nahraný zvuk">
            <a:hlinkClick r:id="" action="ppaction://media"/>
            <a:extLst>
              <a:ext uri="{FF2B5EF4-FFF2-40B4-BE49-F238E27FC236}">
                <a16:creationId xmlns:a16="http://schemas.microsoft.com/office/drawing/2014/main" id="{0A00A97C-CCCF-4C13-8B32-6C310B11B7AA}"/>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1381694" y="315772"/>
            <a:ext cx="406400" cy="406400"/>
          </a:xfrm>
          <a:prstGeom prst="rect">
            <a:avLst/>
          </a:prstGeom>
        </p:spPr>
      </p:pic>
      <p:pic>
        <p:nvPicPr>
          <p:cNvPr id="13" name="Picture 4">
            <a:extLst>
              <a:ext uri="{FF2B5EF4-FFF2-40B4-BE49-F238E27FC236}">
                <a16:creationId xmlns:a16="http://schemas.microsoft.com/office/drawing/2014/main" id="{4951F201-E871-4019-91F0-FC838A9E9E3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82208" y="1162774"/>
            <a:ext cx="4791816" cy="2276113"/>
          </a:xfrm>
          <a:prstGeom prst="rect">
            <a:avLst/>
          </a:prstGeom>
          <a:noFill/>
          <a:extLst>
            <a:ext uri="{909E8E84-426E-40DD-AFC4-6F175D3DCCD1}">
              <a14:hiddenFill xmlns:a14="http://schemas.microsoft.com/office/drawing/2010/main">
                <a:solidFill>
                  <a:srgbClr val="FFFFFF"/>
                </a:solidFill>
              </a14:hiddenFill>
            </a:ext>
          </a:extLst>
        </p:spPr>
      </p:pic>
      <p:sp>
        <p:nvSpPr>
          <p:cNvPr id="16" name="TextovéPole 15">
            <a:extLst>
              <a:ext uri="{FF2B5EF4-FFF2-40B4-BE49-F238E27FC236}">
                <a16:creationId xmlns:a16="http://schemas.microsoft.com/office/drawing/2014/main" id="{EDEDDE36-F15D-4ECC-BCDA-A1C0F270BC20}"/>
              </a:ext>
            </a:extLst>
          </p:cNvPr>
          <p:cNvSpPr txBox="1"/>
          <p:nvPr/>
        </p:nvSpPr>
        <p:spPr>
          <a:xfrm>
            <a:off x="398738" y="3695823"/>
            <a:ext cx="6096000" cy="338554"/>
          </a:xfrm>
          <a:prstGeom prst="rect">
            <a:avLst/>
          </a:prstGeom>
          <a:noFill/>
        </p:spPr>
        <p:txBody>
          <a:bodyPr wrap="square">
            <a:spAutoFit/>
          </a:bodyPr>
          <a:lstStyle/>
          <a:p>
            <a:r>
              <a:rPr lang="en-GB" sz="1600" dirty="0"/>
              <a:t>https://genetics.thetech.org/ask-a-geneticist/vision-genetic</a:t>
            </a:r>
          </a:p>
        </p:txBody>
      </p:sp>
    </p:spTree>
    <p:extLst>
      <p:ext uri="{BB962C8B-B14F-4D97-AF65-F5344CB8AC3E}">
        <p14:creationId xmlns:p14="http://schemas.microsoft.com/office/powerpoint/2010/main" val="119191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488"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709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audio>
              <p:cMediaNode vol="80000">
                <p:cTn id="12"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prezentace-16-9-cz-v11.potx" id="{A1E069AA-5EB2-4FA2-9367-6D040ACEC8D2}" vid="{BC2189E0-F5C8-4AB2-8946-E3011F185C79}"/>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muni-prezentace-16-9-cz-v11</Template>
  <TotalTime>70</TotalTime>
  <Words>1530</Words>
  <Application>Microsoft Office PowerPoint</Application>
  <PresentationFormat>Širokoúhlá obrazovka</PresentationFormat>
  <Paragraphs>115</Paragraphs>
  <Slides>26</Slides>
  <Notes>23</Notes>
  <HiddenSlides>0</HiddenSlides>
  <MMClips>2</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26</vt:i4>
      </vt:variant>
    </vt:vector>
  </HeadingPairs>
  <TitlesOfParts>
    <vt:vector size="31" baseType="lpstr">
      <vt:lpstr>Arial</vt:lpstr>
      <vt:lpstr>Tahoma</vt:lpstr>
      <vt:lpstr>Times New Roman</vt:lpstr>
      <vt:lpstr>Wingdings</vt:lpstr>
      <vt:lpstr>Prezentace_MU_CZ</vt:lpstr>
      <vt:lpstr>Lectures on Medical Biophysics</vt:lpstr>
      <vt:lpstr>Lecture outline</vt:lpstr>
      <vt:lpstr>Visual acuity</vt:lpstr>
      <vt:lpstr>Snellen charts</vt:lpstr>
      <vt:lpstr>https://is.muni.cz/do/rect/el/estud/lf/js16/refrakcni_vady/web/pages/03-naturalni-zrakova-ostrost.html</vt:lpstr>
      <vt:lpstr>Ametropia - errors of eye optical system</vt:lpstr>
      <vt:lpstr>Normal eye</vt:lpstr>
      <vt:lpstr>Spherical ametropia:  Nearsightedness and farsightedness</vt:lpstr>
      <vt:lpstr>Nearsightedness (myopia)</vt:lpstr>
      <vt:lpstr>Farsightedness (hyperopia)</vt:lpstr>
      <vt:lpstr>Aspherical ametropia (astigmatism)</vt:lpstr>
      <vt:lpstr>Astigmatismus demonstration</vt:lpstr>
      <vt:lpstr>Astigmatism</vt:lpstr>
      <vt:lpstr>How to correct astigmatism</vt:lpstr>
      <vt:lpstr>Eyeglass lenses - back vertex power</vt:lpstr>
      <vt:lpstr>Contact lens</vt:lpstr>
      <vt:lpstr>Prezentace aplikace PowerPoint</vt:lpstr>
      <vt:lpstr>Further devices for examination of vision</vt:lpstr>
      <vt:lpstr>Electroretinography (ERG)</vt:lpstr>
      <vt:lpstr>Retinal implant</vt:lpstr>
      <vt:lpstr> Audiometry - hearing disorder examination</vt:lpstr>
      <vt:lpstr>Two types of hearing disorders </vt:lpstr>
      <vt:lpstr>Hearing aid - correction of hearing disorders</vt:lpstr>
      <vt:lpstr>Other methods in audiology</vt:lpstr>
      <vt:lpstr>Cochlear implant</vt:lpstr>
      <vt:lpstr>Authors:  Vojtěch Mornstein, Lenka Forýtková  Content collaboration and language revision:  Ivo Hrazdira, Carmel J. Caruana  Last revision September 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Lectures on Medical Biophysics</dc:title>
  <dc:creator>Vojtěch Mornstein</dc:creator>
  <cp:lastModifiedBy>Vojtěch Mornstein</cp:lastModifiedBy>
  <cp:revision>3</cp:revision>
  <cp:lastPrinted>1601-01-01T00:00:00Z</cp:lastPrinted>
  <dcterms:created xsi:type="dcterms:W3CDTF">2021-09-21T13:19:29Z</dcterms:created>
  <dcterms:modified xsi:type="dcterms:W3CDTF">2024-09-14T14:50:15Z</dcterms:modified>
</cp:coreProperties>
</file>