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60" r:id="rId4"/>
    <p:sldId id="257" r:id="rId5"/>
    <p:sldId id="278" r:id="rId6"/>
    <p:sldId id="261" r:id="rId7"/>
    <p:sldId id="262" r:id="rId8"/>
    <p:sldId id="279" r:id="rId9"/>
    <p:sldId id="263" r:id="rId10"/>
    <p:sldId id="282" r:id="rId11"/>
    <p:sldId id="281" r:id="rId12"/>
    <p:sldId id="264" r:id="rId13"/>
    <p:sldId id="265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66" r:id="rId22"/>
    <p:sldId id="268" r:id="rId23"/>
    <p:sldId id="269" r:id="rId24"/>
    <p:sldId id="270" r:id="rId25"/>
    <p:sldId id="273" r:id="rId26"/>
    <p:sldId id="274" r:id="rId27"/>
    <p:sldId id="276" r:id="rId28"/>
    <p:sldId id="290" r:id="rId29"/>
    <p:sldId id="291" r:id="rId30"/>
    <p:sldId id="293" r:id="rId31"/>
    <p:sldId id="292" r:id="rId32"/>
    <p:sldId id="277" r:id="rId33"/>
    <p:sldId id="294" r:id="rId34"/>
    <p:sldId id="316" r:id="rId35"/>
    <p:sldId id="296" r:id="rId36"/>
    <p:sldId id="297" r:id="rId37"/>
    <p:sldId id="298" r:id="rId38"/>
    <p:sldId id="295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272" r:id="rId5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www.google.com/url?sa=i&amp;rct=j&amp;q=&amp;esrc=s&amp;source=images&amp;cd=&amp;cad=rja&amp;uact=8&amp;ved=2ahUKEwj8vIK5o_XbAhUJ6KQKHYRIDdEQjRx6BAgBEAU&amp;url=http://atm.amegroups.com/article/view/8837/9462&amp;psig=AOvVaw2w_PoIX6weWIdH8Rt7Z31V&amp;ust=1530237720032718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video" Target="tibialni%20resekce.mpg" TargetMode="External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 smtClean="0"/>
              <a:t>Total</a:t>
            </a:r>
            <a:r>
              <a:rPr lang="cs-CZ" dirty="0" smtClean="0"/>
              <a:t> </a:t>
            </a:r>
            <a:r>
              <a:rPr lang="cs-CZ" dirty="0" err="1" smtClean="0"/>
              <a:t>knee</a:t>
            </a:r>
            <a:r>
              <a:rPr lang="cs-CZ" dirty="0" smtClean="0"/>
              <a:t> </a:t>
            </a:r>
            <a:r>
              <a:rPr lang="cs-CZ" dirty="0" err="1" smtClean="0"/>
              <a:t>replacement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MUDr. Jan </a:t>
            </a:r>
            <a:r>
              <a:rPr lang="cs-CZ" dirty="0" err="1" smtClean="0"/>
              <a:t>Emmer</a:t>
            </a:r>
            <a:r>
              <a:rPr lang="cs-CZ" dirty="0" smtClean="0"/>
              <a:t>, I. Ortopedická klinika FNUSA v </a:t>
            </a:r>
            <a:r>
              <a:rPr lang="cs-CZ" dirty="0" err="1" smtClean="0"/>
              <a:t>BRně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722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TKR </a:t>
            </a:r>
            <a:r>
              <a:rPr lang="cs-CZ" dirty="0" err="1"/>
              <a:t>fixation</a:t>
            </a:r>
            <a:r>
              <a:rPr lang="cs-CZ" dirty="0"/>
              <a:t> </a:t>
            </a:r>
            <a:r>
              <a:rPr lang="cs-CZ" dirty="0" err="1"/>
              <a:t>options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4378" y="1861297"/>
            <a:ext cx="9905999" cy="4194445"/>
          </a:xfrm>
        </p:spPr>
        <p:txBody>
          <a:bodyPr>
            <a:normAutofit/>
          </a:bodyPr>
          <a:lstStyle/>
          <a:p>
            <a:r>
              <a:rPr lang="cs-CZ" dirty="0" smtClean="0"/>
              <a:t>Hybrid</a:t>
            </a:r>
          </a:p>
          <a:p>
            <a:r>
              <a:rPr lang="cs-CZ" dirty="0" err="1" smtClean="0"/>
              <a:t>Tibia</a:t>
            </a:r>
            <a:r>
              <a:rPr lang="cs-CZ" dirty="0" smtClean="0"/>
              <a:t> </a:t>
            </a:r>
            <a:r>
              <a:rPr lang="cs-CZ" dirty="0" err="1" smtClean="0"/>
              <a:t>cementless</a:t>
            </a:r>
            <a:r>
              <a:rPr lang="cs-CZ" dirty="0" smtClean="0"/>
              <a:t> (most </a:t>
            </a:r>
            <a:r>
              <a:rPr lang="cs-CZ" dirty="0" err="1" smtClean="0"/>
              <a:t>cases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Better</a:t>
            </a:r>
            <a:r>
              <a:rPr lang="cs-CZ" dirty="0" smtClean="0"/>
              <a:t> </a:t>
            </a:r>
            <a:r>
              <a:rPr lang="cs-CZ" dirty="0" err="1" smtClean="0"/>
              <a:t>life</a:t>
            </a:r>
            <a:r>
              <a:rPr lang="cs-CZ" dirty="0" smtClean="0"/>
              <a:t> </a:t>
            </a:r>
            <a:r>
              <a:rPr lang="cs-CZ" dirty="0" err="1" smtClean="0"/>
              <a:t>expectancy</a:t>
            </a:r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009" y="854015"/>
            <a:ext cx="4207067" cy="533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5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TKR </a:t>
            </a:r>
            <a:r>
              <a:rPr lang="cs-CZ" dirty="0" err="1"/>
              <a:t>fixation</a:t>
            </a:r>
            <a:r>
              <a:rPr lang="cs-CZ" dirty="0"/>
              <a:t> </a:t>
            </a:r>
            <a:r>
              <a:rPr lang="cs-CZ" dirty="0" err="1"/>
              <a:t>options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4378" y="1861297"/>
            <a:ext cx="9905999" cy="4194445"/>
          </a:xfrm>
        </p:spPr>
        <p:txBody>
          <a:bodyPr>
            <a:normAutofit/>
          </a:bodyPr>
          <a:lstStyle/>
          <a:p>
            <a:r>
              <a:rPr lang="cs-CZ" dirty="0" err="1" smtClean="0"/>
              <a:t>Cementless</a:t>
            </a:r>
            <a:endParaRPr lang="cs-CZ" dirty="0" smtClean="0"/>
          </a:p>
          <a:p>
            <a:pPr lvl="1"/>
            <a:r>
              <a:rPr lang="cs-CZ" dirty="0" err="1" smtClean="0"/>
              <a:t>Good</a:t>
            </a:r>
            <a:r>
              <a:rPr lang="cs-CZ" dirty="0" smtClean="0"/>
              <a:t> </a:t>
            </a:r>
            <a:r>
              <a:rPr lang="cs-CZ" dirty="0" err="1" smtClean="0"/>
              <a:t>results</a:t>
            </a:r>
            <a:endParaRPr lang="cs-CZ" dirty="0" smtClean="0"/>
          </a:p>
          <a:p>
            <a:pPr lvl="1"/>
            <a:r>
              <a:rPr lang="cs-CZ" dirty="0" err="1" smtClean="0"/>
              <a:t>Young</a:t>
            </a:r>
            <a:r>
              <a:rPr lang="cs-CZ" dirty="0" smtClean="0"/>
              <a:t> </a:t>
            </a:r>
            <a:r>
              <a:rPr lang="cs-CZ" dirty="0" err="1" smtClean="0"/>
              <a:t>patients</a:t>
            </a:r>
            <a:endParaRPr lang="cs-CZ" dirty="0" smtClean="0"/>
          </a:p>
          <a:p>
            <a:pPr lvl="1"/>
            <a:r>
              <a:rPr lang="cs-CZ" dirty="0" smtClean="0"/>
              <a:t>Bone cement </a:t>
            </a:r>
            <a:r>
              <a:rPr lang="cs-CZ" dirty="0" err="1" smtClean="0"/>
              <a:t>alergy</a:t>
            </a:r>
            <a:endParaRPr lang="cs-CZ" dirty="0" smtClean="0"/>
          </a:p>
          <a:p>
            <a:pPr lvl="1"/>
            <a:r>
              <a:rPr lang="cs-CZ" dirty="0" err="1" smtClean="0"/>
              <a:t>Price</a:t>
            </a:r>
            <a:r>
              <a:rPr lang="cs-CZ" dirty="0" smtClean="0"/>
              <a:t>?</a:t>
            </a:r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134" y="1861297"/>
            <a:ext cx="6149353" cy="421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07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Knee</a:t>
            </a:r>
            <a:r>
              <a:rPr lang="cs-CZ" dirty="0" smtClean="0"/>
              <a:t> </a:t>
            </a:r>
            <a:r>
              <a:rPr lang="cs-CZ" dirty="0" err="1" smtClean="0"/>
              <a:t>replacement</a:t>
            </a:r>
            <a:r>
              <a:rPr lang="cs-CZ" dirty="0" smtClean="0"/>
              <a:t> </a:t>
            </a:r>
            <a:r>
              <a:rPr lang="cs-CZ" dirty="0" err="1" smtClean="0"/>
              <a:t>range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60257" y="2516905"/>
            <a:ext cx="9905999" cy="4194445"/>
          </a:xfrm>
        </p:spPr>
        <p:txBody>
          <a:bodyPr>
            <a:normAutofit/>
          </a:bodyPr>
          <a:lstStyle/>
          <a:p>
            <a:r>
              <a:rPr lang="cs-CZ" dirty="0" err="1" smtClean="0"/>
              <a:t>Unicompartmental</a:t>
            </a:r>
            <a:endParaRPr lang="cs-CZ" dirty="0" smtClean="0"/>
          </a:p>
          <a:p>
            <a:r>
              <a:rPr lang="cs-CZ" dirty="0" err="1" smtClean="0"/>
              <a:t>Bicompartmental</a:t>
            </a:r>
            <a:endParaRPr lang="cs-CZ" dirty="0" smtClean="0"/>
          </a:p>
          <a:p>
            <a:r>
              <a:rPr lang="cs-CZ" dirty="0" err="1" smtClean="0"/>
              <a:t>Tricompartmental</a:t>
            </a:r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1079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TKR </a:t>
            </a:r>
            <a:r>
              <a:rPr lang="cs-CZ" dirty="0" err="1" smtClean="0"/>
              <a:t>implant</a:t>
            </a:r>
            <a:r>
              <a:rPr lang="cs-CZ" dirty="0" smtClean="0"/>
              <a:t> </a:t>
            </a:r>
            <a:r>
              <a:rPr lang="cs-CZ" dirty="0" err="1" smtClean="0"/>
              <a:t>types</a:t>
            </a:r>
            <a:r>
              <a:rPr lang="cs-CZ" dirty="0" smtClean="0"/>
              <a:t> (stability)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4378" y="1861297"/>
            <a:ext cx="9905999" cy="4194445"/>
          </a:xfrm>
        </p:spPr>
        <p:txBody>
          <a:bodyPr>
            <a:normAutofit/>
          </a:bodyPr>
          <a:lstStyle/>
          <a:p>
            <a:r>
              <a:rPr lang="cs-CZ" dirty="0" smtClean="0"/>
              <a:t>CR (</a:t>
            </a:r>
            <a:r>
              <a:rPr lang="cs-CZ" dirty="0" err="1" smtClean="0"/>
              <a:t>cruciate</a:t>
            </a:r>
            <a:r>
              <a:rPr lang="cs-CZ" dirty="0" smtClean="0"/>
              <a:t> </a:t>
            </a:r>
            <a:r>
              <a:rPr lang="cs-CZ" dirty="0" err="1" smtClean="0"/>
              <a:t>retaining</a:t>
            </a:r>
            <a:r>
              <a:rPr lang="cs-CZ" dirty="0" smtClean="0"/>
              <a:t> – PCL </a:t>
            </a:r>
            <a:r>
              <a:rPr lang="cs-CZ" dirty="0" err="1" smtClean="0"/>
              <a:t>retaining</a:t>
            </a:r>
            <a:r>
              <a:rPr lang="cs-CZ" dirty="0" smtClean="0"/>
              <a:t>)</a:t>
            </a:r>
          </a:p>
          <a:p>
            <a:r>
              <a:rPr lang="cs-CZ" dirty="0" smtClean="0"/>
              <a:t>UC (ultra </a:t>
            </a:r>
            <a:r>
              <a:rPr lang="cs-CZ" dirty="0" err="1" smtClean="0"/>
              <a:t>congruent</a:t>
            </a:r>
            <a:r>
              <a:rPr lang="cs-CZ" dirty="0" smtClean="0"/>
              <a:t>) – „</a:t>
            </a:r>
            <a:r>
              <a:rPr lang="cs-CZ" dirty="0" err="1" smtClean="0"/>
              <a:t>deeper</a:t>
            </a:r>
            <a:r>
              <a:rPr lang="cs-CZ" dirty="0" smtClean="0"/>
              <a:t>“ </a:t>
            </a:r>
            <a:r>
              <a:rPr lang="cs-CZ" dirty="0" err="1" smtClean="0"/>
              <a:t>tibial</a:t>
            </a:r>
            <a:r>
              <a:rPr lang="cs-CZ" dirty="0" smtClean="0"/>
              <a:t> </a:t>
            </a:r>
            <a:r>
              <a:rPr lang="cs-CZ" dirty="0" err="1" smtClean="0"/>
              <a:t>plateau</a:t>
            </a:r>
            <a:r>
              <a:rPr lang="cs-CZ" dirty="0" smtClean="0"/>
              <a:t> – </a:t>
            </a:r>
            <a:r>
              <a:rPr lang="cs-CZ" dirty="0"/>
              <a:t> </a:t>
            </a:r>
            <a:r>
              <a:rPr lang="cs-CZ" dirty="0" err="1" smtClean="0"/>
              <a:t>higer</a:t>
            </a:r>
            <a:r>
              <a:rPr lang="cs-CZ" dirty="0" smtClean="0"/>
              <a:t> stability</a:t>
            </a:r>
          </a:p>
          <a:p>
            <a:r>
              <a:rPr lang="cs-CZ" dirty="0" smtClean="0"/>
              <a:t>PS (</a:t>
            </a:r>
            <a:r>
              <a:rPr lang="cs-CZ" dirty="0" err="1" smtClean="0"/>
              <a:t>posterieor</a:t>
            </a:r>
            <a:r>
              <a:rPr lang="cs-CZ" dirty="0" smtClean="0"/>
              <a:t> </a:t>
            </a:r>
            <a:r>
              <a:rPr lang="cs-CZ" dirty="0" err="1" smtClean="0"/>
              <a:t>stabilized</a:t>
            </a:r>
            <a:r>
              <a:rPr lang="cs-CZ" dirty="0" smtClean="0"/>
              <a:t> – </a:t>
            </a:r>
            <a:r>
              <a:rPr lang="cs-CZ" dirty="0" err="1" smtClean="0"/>
              <a:t>insuficient</a:t>
            </a:r>
            <a:r>
              <a:rPr lang="cs-CZ" dirty="0" smtClean="0"/>
              <a:t>/</a:t>
            </a:r>
            <a:r>
              <a:rPr lang="cs-CZ" dirty="0" err="1" smtClean="0"/>
              <a:t>missing</a:t>
            </a:r>
            <a:r>
              <a:rPr lang="cs-CZ" dirty="0" smtClean="0"/>
              <a:t> PCL ) </a:t>
            </a:r>
            <a:r>
              <a:rPr lang="cs-CZ" dirty="0" err="1" smtClean="0"/>
              <a:t>Component</a:t>
            </a:r>
            <a:r>
              <a:rPr lang="cs-CZ" dirty="0" smtClean="0"/>
              <a:t> design </a:t>
            </a:r>
            <a:r>
              <a:rPr lang="cs-CZ" dirty="0" err="1" smtClean="0"/>
              <a:t>takes</a:t>
            </a:r>
            <a:r>
              <a:rPr lang="cs-CZ" dirty="0" smtClean="0"/>
              <a:t> </a:t>
            </a:r>
            <a:r>
              <a:rPr lang="cs-CZ" dirty="0" err="1" smtClean="0"/>
              <a:t>over</a:t>
            </a:r>
            <a:r>
              <a:rPr lang="cs-CZ" dirty="0" smtClean="0"/>
              <a:t> </a:t>
            </a:r>
            <a:r>
              <a:rPr lang="cs-CZ" dirty="0" err="1" smtClean="0"/>
              <a:t>function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PCL</a:t>
            </a:r>
          </a:p>
          <a:p>
            <a:r>
              <a:rPr lang="cs-CZ" dirty="0" smtClean="0"/>
              <a:t>CCK (</a:t>
            </a:r>
            <a:r>
              <a:rPr lang="cs-CZ" dirty="0" err="1" smtClean="0"/>
              <a:t>condylar</a:t>
            </a:r>
            <a:r>
              <a:rPr lang="cs-CZ" dirty="0" smtClean="0"/>
              <a:t> </a:t>
            </a:r>
            <a:r>
              <a:rPr lang="cs-CZ" dirty="0" err="1" smtClean="0"/>
              <a:t>constrained</a:t>
            </a:r>
            <a:r>
              <a:rPr lang="cs-CZ" dirty="0" smtClean="0"/>
              <a:t> </a:t>
            </a:r>
            <a:r>
              <a:rPr lang="cs-CZ" dirty="0" err="1" smtClean="0"/>
              <a:t>knee</a:t>
            </a:r>
            <a:r>
              <a:rPr lang="cs-CZ" dirty="0" smtClean="0"/>
              <a:t> </a:t>
            </a:r>
            <a:r>
              <a:rPr lang="cs-CZ" dirty="0" err="1" smtClean="0"/>
              <a:t>replacement</a:t>
            </a:r>
            <a:r>
              <a:rPr lang="cs-CZ" dirty="0" smtClean="0"/>
              <a:t>) – </a:t>
            </a:r>
            <a:r>
              <a:rPr lang="cs-CZ" dirty="0" err="1" smtClean="0"/>
              <a:t>if</a:t>
            </a:r>
            <a:r>
              <a:rPr lang="cs-CZ" dirty="0" smtClean="0"/>
              <a:t> </a:t>
            </a:r>
            <a:r>
              <a:rPr lang="cs-CZ" dirty="0" err="1" smtClean="0"/>
              <a:t>correct</a:t>
            </a:r>
            <a:r>
              <a:rPr lang="cs-CZ" dirty="0" smtClean="0"/>
              <a:t> soft </a:t>
            </a:r>
            <a:r>
              <a:rPr lang="cs-CZ" dirty="0" err="1" smtClean="0"/>
              <a:t>tissue</a:t>
            </a:r>
            <a:r>
              <a:rPr lang="cs-CZ" dirty="0" smtClean="0"/>
              <a:t> </a:t>
            </a:r>
            <a:r>
              <a:rPr lang="cs-CZ" dirty="0" err="1" smtClean="0"/>
              <a:t>ballancing</a:t>
            </a:r>
            <a:r>
              <a:rPr lang="cs-CZ" dirty="0" smtClean="0"/>
              <a:t> </a:t>
            </a:r>
            <a:r>
              <a:rPr lang="cs-CZ" dirty="0" err="1"/>
              <a:t>i</a:t>
            </a:r>
            <a:r>
              <a:rPr lang="cs-CZ" dirty="0" err="1" smtClean="0"/>
              <a:t>mpossible</a:t>
            </a:r>
            <a:r>
              <a:rPr lang="cs-CZ" dirty="0" smtClean="0"/>
              <a:t> (</a:t>
            </a:r>
            <a:r>
              <a:rPr lang="cs-CZ" dirty="0" err="1" smtClean="0"/>
              <a:t>varus</a:t>
            </a:r>
            <a:r>
              <a:rPr lang="cs-CZ" dirty="0"/>
              <a:t> </a:t>
            </a:r>
            <a:r>
              <a:rPr lang="cs-CZ" dirty="0" err="1" smtClean="0"/>
              <a:t>over</a:t>
            </a:r>
            <a:r>
              <a:rPr lang="cs-CZ" dirty="0" smtClean="0"/>
              <a:t> 15°, LCL </a:t>
            </a:r>
            <a:r>
              <a:rPr lang="cs-CZ" dirty="0" err="1" smtClean="0"/>
              <a:t>lesion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Hinged</a:t>
            </a:r>
            <a:r>
              <a:rPr lang="cs-CZ" dirty="0" smtClean="0"/>
              <a:t> (</a:t>
            </a:r>
            <a:r>
              <a:rPr lang="cs-CZ" dirty="0" err="1" smtClean="0"/>
              <a:t>Always</a:t>
            </a:r>
            <a:r>
              <a:rPr lang="cs-CZ" dirty="0" smtClean="0"/>
              <a:t> </a:t>
            </a:r>
            <a:r>
              <a:rPr lang="cs-CZ" dirty="0" err="1" smtClean="0"/>
              <a:t>if</a:t>
            </a:r>
            <a:r>
              <a:rPr lang="cs-CZ" dirty="0" smtClean="0"/>
              <a:t> LCM</a:t>
            </a:r>
            <a:r>
              <a:rPr lang="cs-CZ" dirty="0"/>
              <a:t> </a:t>
            </a:r>
            <a:r>
              <a:rPr lang="cs-CZ" dirty="0" err="1" smtClean="0"/>
              <a:t>insuficient</a:t>
            </a:r>
            <a:r>
              <a:rPr lang="cs-CZ" dirty="0" smtClean="0"/>
              <a:t>!) </a:t>
            </a:r>
            <a:r>
              <a:rPr lang="cs-CZ" dirty="0" err="1" smtClean="0"/>
              <a:t>Fully</a:t>
            </a:r>
            <a:r>
              <a:rPr lang="cs-CZ" dirty="0" smtClean="0"/>
              <a:t> </a:t>
            </a:r>
            <a:r>
              <a:rPr lang="cs-CZ" dirty="0" err="1" smtClean="0"/>
              <a:t>constrained</a:t>
            </a:r>
            <a:r>
              <a:rPr lang="cs-CZ" dirty="0" smtClean="0"/>
              <a:t> </a:t>
            </a:r>
            <a:r>
              <a:rPr lang="cs-CZ" dirty="0" smtClean="0"/>
              <a:t>design. </a:t>
            </a:r>
            <a:r>
              <a:rPr lang="cs-CZ" dirty="0" err="1" smtClean="0"/>
              <a:t>Revisions</a:t>
            </a:r>
            <a:r>
              <a:rPr lang="cs-CZ" dirty="0" smtClean="0"/>
              <a:t>, </a:t>
            </a:r>
            <a:r>
              <a:rPr lang="cs-CZ" dirty="0" err="1" smtClean="0"/>
              <a:t>tumors</a:t>
            </a:r>
            <a:r>
              <a:rPr lang="cs-CZ" dirty="0" smtClean="0"/>
              <a:t>, </a:t>
            </a:r>
            <a:r>
              <a:rPr lang="cs-CZ" dirty="0" err="1" smtClean="0"/>
              <a:t>extreme</a:t>
            </a:r>
            <a:r>
              <a:rPr lang="cs-CZ" dirty="0" smtClean="0"/>
              <a:t> </a:t>
            </a:r>
            <a:r>
              <a:rPr lang="cs-CZ" dirty="0" err="1" smtClean="0"/>
              <a:t>pimary</a:t>
            </a:r>
            <a:r>
              <a:rPr lang="cs-CZ" dirty="0" smtClean="0"/>
              <a:t> </a:t>
            </a:r>
            <a:r>
              <a:rPr lang="cs-CZ" dirty="0" smtClean="0"/>
              <a:t>valgozity</a:t>
            </a:r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398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Materials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4378" y="1861297"/>
            <a:ext cx="9905999" cy="4194445"/>
          </a:xfrm>
        </p:spPr>
        <p:txBody>
          <a:bodyPr>
            <a:normAutofit/>
          </a:bodyPr>
          <a:lstStyle/>
          <a:p>
            <a:r>
              <a:rPr lang="cs-CZ" dirty="0" err="1" smtClean="0"/>
              <a:t>Femoral</a:t>
            </a:r>
            <a:r>
              <a:rPr lang="cs-CZ" dirty="0" smtClean="0"/>
              <a:t> </a:t>
            </a:r>
            <a:r>
              <a:rPr lang="cs-CZ" dirty="0" err="1" smtClean="0"/>
              <a:t>component</a:t>
            </a:r>
            <a:r>
              <a:rPr lang="cs-CZ" dirty="0" smtClean="0"/>
              <a:t> - </a:t>
            </a:r>
            <a:r>
              <a:rPr lang="cs-CZ" dirty="0" err="1" smtClean="0"/>
              <a:t>requirements</a:t>
            </a:r>
            <a:endParaRPr lang="cs-CZ" dirty="0" smtClean="0"/>
          </a:p>
          <a:p>
            <a:pPr lvl="1"/>
            <a:r>
              <a:rPr lang="cs-CZ" dirty="0" err="1" smtClean="0"/>
              <a:t>Biocompatibility</a:t>
            </a:r>
            <a:endParaRPr lang="cs-CZ" dirty="0" smtClean="0"/>
          </a:p>
          <a:p>
            <a:pPr lvl="1"/>
            <a:r>
              <a:rPr lang="cs-CZ" dirty="0" err="1" smtClean="0"/>
              <a:t>Wear</a:t>
            </a:r>
            <a:r>
              <a:rPr lang="cs-CZ" dirty="0" smtClean="0"/>
              <a:t> </a:t>
            </a:r>
            <a:r>
              <a:rPr lang="cs-CZ" dirty="0" err="1" smtClean="0"/>
              <a:t>resistanc</a:t>
            </a:r>
            <a:r>
              <a:rPr lang="cs-CZ" dirty="0" err="1"/>
              <a:t>e</a:t>
            </a:r>
            <a:endParaRPr lang="cs-CZ" dirty="0" smtClean="0"/>
          </a:p>
          <a:p>
            <a:pPr lvl="1"/>
            <a:r>
              <a:rPr lang="cs-CZ" dirty="0" err="1" smtClean="0"/>
              <a:t>Mechanical</a:t>
            </a:r>
            <a:r>
              <a:rPr lang="cs-CZ" dirty="0" smtClean="0"/>
              <a:t> </a:t>
            </a:r>
            <a:r>
              <a:rPr lang="cs-CZ" dirty="0" err="1" smtClean="0"/>
              <a:t>strenght</a:t>
            </a:r>
            <a:endParaRPr lang="cs-CZ" dirty="0" smtClean="0"/>
          </a:p>
          <a:p>
            <a:pPr lvl="1"/>
            <a:r>
              <a:rPr lang="cs-CZ" dirty="0" err="1" smtClean="0"/>
              <a:t>Osteointegration</a:t>
            </a:r>
            <a:r>
              <a:rPr lang="cs-CZ" dirty="0" smtClean="0"/>
              <a:t> (</a:t>
            </a:r>
            <a:r>
              <a:rPr lang="cs-CZ" dirty="0" err="1" smtClean="0"/>
              <a:t>cementless</a:t>
            </a:r>
            <a:r>
              <a:rPr lang="cs-CZ" dirty="0" smtClean="0"/>
              <a:t>  </a:t>
            </a:r>
            <a:r>
              <a:rPr lang="cs-CZ" dirty="0" err="1" smtClean="0"/>
              <a:t>implants</a:t>
            </a:r>
            <a:r>
              <a:rPr lang="cs-CZ" dirty="0" smtClean="0"/>
              <a:t>)</a:t>
            </a:r>
          </a:p>
          <a:p>
            <a:pPr lvl="1"/>
            <a:r>
              <a:rPr lang="cs-CZ" dirty="0" err="1" smtClean="0"/>
              <a:t>Antialergic</a:t>
            </a:r>
            <a:r>
              <a:rPr lang="cs-CZ" dirty="0" smtClean="0"/>
              <a:t> </a:t>
            </a:r>
            <a:r>
              <a:rPr lang="cs-CZ" dirty="0" err="1" smtClean="0"/>
              <a:t>implants</a:t>
            </a:r>
            <a:r>
              <a:rPr lang="cs-CZ" dirty="0" smtClean="0"/>
              <a:t> (</a:t>
            </a:r>
            <a:r>
              <a:rPr lang="cs-CZ" dirty="0" err="1" smtClean="0"/>
              <a:t>if</a:t>
            </a:r>
            <a:r>
              <a:rPr lang="cs-CZ" dirty="0" smtClean="0"/>
              <a:t> metal </a:t>
            </a:r>
            <a:r>
              <a:rPr lang="cs-CZ" dirty="0" err="1" smtClean="0"/>
              <a:t>allergy</a:t>
            </a:r>
            <a:r>
              <a:rPr lang="cs-CZ" dirty="0" smtClean="0"/>
              <a:t> </a:t>
            </a:r>
            <a:r>
              <a:rPr lang="cs-CZ" dirty="0" err="1" smtClean="0"/>
              <a:t>presented</a:t>
            </a:r>
            <a:r>
              <a:rPr lang="cs-CZ" dirty="0" smtClean="0"/>
              <a:t>)</a:t>
            </a:r>
          </a:p>
          <a:p>
            <a:pPr lvl="1"/>
            <a:r>
              <a:rPr lang="cs-CZ" dirty="0" err="1" smtClean="0"/>
              <a:t>Future</a:t>
            </a:r>
            <a:r>
              <a:rPr lang="cs-CZ" dirty="0" smtClean="0"/>
              <a:t>? </a:t>
            </a:r>
            <a:r>
              <a:rPr lang="cs-CZ" dirty="0" err="1" smtClean="0"/>
              <a:t>Biofilm</a:t>
            </a:r>
            <a:r>
              <a:rPr lang="cs-CZ" dirty="0" smtClean="0"/>
              <a:t> </a:t>
            </a:r>
            <a:r>
              <a:rPr lang="cs-CZ" dirty="0" err="1" smtClean="0"/>
              <a:t>resistance</a:t>
            </a:r>
            <a:endParaRPr lang="cs-CZ" dirty="0" smtClean="0"/>
          </a:p>
          <a:p>
            <a:pPr lvl="1"/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569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MaterialS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4378" y="1861297"/>
            <a:ext cx="9905999" cy="4194445"/>
          </a:xfrm>
        </p:spPr>
        <p:txBody>
          <a:bodyPr>
            <a:normAutofit/>
          </a:bodyPr>
          <a:lstStyle/>
          <a:p>
            <a:r>
              <a:rPr lang="cs-CZ" dirty="0" err="1"/>
              <a:t>Femoral</a:t>
            </a:r>
            <a:r>
              <a:rPr lang="cs-CZ" dirty="0"/>
              <a:t> </a:t>
            </a:r>
            <a:r>
              <a:rPr lang="cs-CZ" dirty="0" err="1"/>
              <a:t>component</a:t>
            </a:r>
            <a:r>
              <a:rPr lang="cs-CZ" dirty="0"/>
              <a:t> </a:t>
            </a:r>
            <a:endParaRPr lang="cs-CZ" dirty="0" smtClean="0"/>
          </a:p>
          <a:p>
            <a:pPr lvl="1"/>
            <a:r>
              <a:rPr lang="cs-CZ" dirty="0" err="1" smtClean="0"/>
              <a:t>Alloys</a:t>
            </a:r>
            <a:r>
              <a:rPr lang="cs-CZ" dirty="0" smtClean="0"/>
              <a:t> (</a:t>
            </a:r>
            <a:r>
              <a:rPr lang="cs-CZ" dirty="0" err="1" smtClean="0"/>
              <a:t>Fe</a:t>
            </a:r>
            <a:r>
              <a:rPr lang="cs-CZ" dirty="0" smtClean="0"/>
              <a:t>, Ni, Co, </a:t>
            </a:r>
            <a:r>
              <a:rPr lang="cs-CZ" dirty="0" err="1" smtClean="0"/>
              <a:t>Cr</a:t>
            </a:r>
            <a:r>
              <a:rPr lang="cs-CZ" dirty="0" smtClean="0"/>
              <a:t>, Ti)</a:t>
            </a:r>
          </a:p>
          <a:p>
            <a:pPr lvl="1"/>
            <a:r>
              <a:rPr lang="cs-CZ" dirty="0" smtClean="0"/>
              <a:t>Metal </a:t>
            </a:r>
            <a:r>
              <a:rPr lang="cs-CZ" dirty="0" err="1" smtClean="0"/>
              <a:t>allergy</a:t>
            </a:r>
            <a:r>
              <a:rPr lang="cs-CZ" dirty="0" smtClean="0"/>
              <a:t>:</a:t>
            </a:r>
            <a:r>
              <a:rPr lang="cs-CZ" dirty="0"/>
              <a:t>	</a:t>
            </a:r>
            <a:r>
              <a:rPr lang="cs-CZ" dirty="0" err="1" smtClean="0"/>
              <a:t>Ceramic</a:t>
            </a:r>
            <a:endParaRPr lang="cs-CZ" dirty="0" smtClean="0"/>
          </a:p>
          <a:p>
            <a:pPr marL="457200" lvl="1" indent="0">
              <a:buNone/>
            </a:pPr>
            <a:r>
              <a:rPr lang="cs-CZ" dirty="0"/>
              <a:t>	</a:t>
            </a:r>
            <a:r>
              <a:rPr lang="cs-CZ" dirty="0" smtClean="0"/>
              <a:t>		</a:t>
            </a:r>
            <a:r>
              <a:rPr lang="cs-CZ" dirty="0" err="1" smtClean="0"/>
              <a:t>Composite</a:t>
            </a:r>
            <a:r>
              <a:rPr lang="cs-CZ" dirty="0" smtClean="0"/>
              <a:t> (</a:t>
            </a:r>
            <a:r>
              <a:rPr lang="cs-CZ" dirty="0" err="1" smtClean="0"/>
              <a:t>ZrN</a:t>
            </a:r>
            <a:r>
              <a:rPr lang="cs-CZ" dirty="0" smtClean="0"/>
              <a:t> </a:t>
            </a:r>
            <a:r>
              <a:rPr lang="cs-CZ" dirty="0" err="1" smtClean="0"/>
              <a:t>coated</a:t>
            </a:r>
            <a:r>
              <a:rPr lang="cs-CZ" dirty="0" smtClean="0"/>
              <a:t>)</a:t>
            </a:r>
          </a:p>
          <a:p>
            <a:pPr lvl="5"/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706" y="4120729"/>
            <a:ext cx="2343150" cy="23431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785" y="4120728"/>
            <a:ext cx="1952625" cy="234315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286" y="1522173"/>
            <a:ext cx="2143125" cy="214312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152" y="4193753"/>
            <a:ext cx="4086225" cy="227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39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Materials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4378" y="1861297"/>
            <a:ext cx="9905999" cy="4194445"/>
          </a:xfrm>
        </p:spPr>
        <p:txBody>
          <a:bodyPr>
            <a:normAutofit/>
          </a:bodyPr>
          <a:lstStyle/>
          <a:p>
            <a:r>
              <a:rPr lang="cs-CZ" dirty="0" err="1" smtClean="0"/>
              <a:t>Tibial</a:t>
            </a:r>
            <a:r>
              <a:rPr lang="cs-CZ" dirty="0" smtClean="0"/>
              <a:t> </a:t>
            </a:r>
            <a:r>
              <a:rPr lang="cs-CZ" dirty="0" err="1"/>
              <a:t>component</a:t>
            </a:r>
            <a:r>
              <a:rPr lang="cs-CZ" dirty="0"/>
              <a:t> </a:t>
            </a:r>
            <a:r>
              <a:rPr lang="cs-CZ" dirty="0" smtClean="0"/>
              <a:t>+ </a:t>
            </a:r>
            <a:r>
              <a:rPr lang="cs-CZ" dirty="0" err="1" smtClean="0"/>
              <a:t>articulation</a:t>
            </a:r>
            <a:r>
              <a:rPr lang="cs-CZ" dirty="0" smtClean="0"/>
              <a:t> </a:t>
            </a:r>
            <a:r>
              <a:rPr lang="cs-CZ" dirty="0" err="1" smtClean="0"/>
              <a:t>plateau</a:t>
            </a:r>
            <a:r>
              <a:rPr lang="cs-CZ" dirty="0" smtClean="0"/>
              <a:t> </a:t>
            </a:r>
            <a:r>
              <a:rPr lang="cs-CZ" dirty="0" smtClean="0"/>
              <a:t>- </a:t>
            </a:r>
            <a:r>
              <a:rPr lang="cs-CZ" dirty="0" err="1"/>
              <a:t>requirements</a:t>
            </a:r>
            <a:endParaRPr lang="cs-CZ" dirty="0"/>
          </a:p>
          <a:p>
            <a:pPr lvl="1"/>
            <a:r>
              <a:rPr lang="cs-CZ" dirty="0" err="1" smtClean="0"/>
              <a:t>Biocompatibility</a:t>
            </a:r>
            <a:endParaRPr lang="cs-CZ" dirty="0" smtClean="0"/>
          </a:p>
          <a:p>
            <a:pPr lvl="1"/>
            <a:r>
              <a:rPr lang="cs-CZ" u="sng" dirty="0" err="1" smtClean="0"/>
              <a:t>Wear</a:t>
            </a:r>
            <a:r>
              <a:rPr lang="cs-CZ" u="sng" dirty="0" smtClean="0"/>
              <a:t> </a:t>
            </a:r>
            <a:r>
              <a:rPr lang="cs-CZ" u="sng" dirty="0" err="1" smtClean="0"/>
              <a:t>resistance</a:t>
            </a:r>
            <a:r>
              <a:rPr lang="cs-CZ" u="sng" dirty="0" smtClean="0"/>
              <a:t>!!</a:t>
            </a:r>
          </a:p>
          <a:p>
            <a:pPr lvl="1"/>
            <a:r>
              <a:rPr lang="cs-CZ" u="sng" dirty="0" err="1" smtClean="0"/>
              <a:t>Modulus</a:t>
            </a:r>
            <a:r>
              <a:rPr lang="cs-CZ" u="sng" dirty="0" smtClean="0"/>
              <a:t> </a:t>
            </a:r>
            <a:r>
              <a:rPr lang="cs-CZ" u="sng" dirty="0" err="1" smtClean="0"/>
              <a:t>of</a:t>
            </a:r>
            <a:r>
              <a:rPr lang="cs-CZ" u="sng" dirty="0" smtClean="0"/>
              <a:t> elasticity </a:t>
            </a:r>
            <a:r>
              <a:rPr lang="cs-CZ" u="sng" dirty="0" err="1" smtClean="0"/>
              <a:t>similar</a:t>
            </a:r>
            <a:r>
              <a:rPr lang="cs-CZ" u="sng" dirty="0" smtClean="0"/>
              <a:t> as bone</a:t>
            </a:r>
          </a:p>
          <a:p>
            <a:pPr lvl="1"/>
            <a:r>
              <a:rPr lang="cs-CZ" dirty="0" err="1"/>
              <a:t>Osteointegration</a:t>
            </a:r>
            <a:r>
              <a:rPr lang="cs-CZ" dirty="0"/>
              <a:t> (</a:t>
            </a:r>
            <a:r>
              <a:rPr lang="cs-CZ" dirty="0" err="1"/>
              <a:t>cementless</a:t>
            </a:r>
            <a:r>
              <a:rPr lang="cs-CZ" dirty="0"/>
              <a:t>  </a:t>
            </a:r>
            <a:r>
              <a:rPr lang="cs-CZ" dirty="0" err="1"/>
              <a:t>implants</a:t>
            </a:r>
            <a:r>
              <a:rPr lang="cs-CZ" dirty="0"/>
              <a:t>)</a:t>
            </a:r>
          </a:p>
          <a:p>
            <a:pPr lvl="1"/>
            <a:r>
              <a:rPr lang="cs-CZ" dirty="0" err="1"/>
              <a:t>Antialergic</a:t>
            </a:r>
            <a:r>
              <a:rPr lang="cs-CZ" dirty="0"/>
              <a:t> </a:t>
            </a:r>
            <a:r>
              <a:rPr lang="cs-CZ" dirty="0" err="1"/>
              <a:t>implants</a:t>
            </a:r>
            <a:r>
              <a:rPr lang="cs-CZ" dirty="0"/>
              <a:t> (</a:t>
            </a:r>
            <a:r>
              <a:rPr lang="cs-CZ" dirty="0" err="1"/>
              <a:t>if</a:t>
            </a:r>
            <a:r>
              <a:rPr lang="cs-CZ" dirty="0"/>
              <a:t> metal </a:t>
            </a:r>
            <a:r>
              <a:rPr lang="cs-CZ" dirty="0" err="1"/>
              <a:t>allergy</a:t>
            </a:r>
            <a:r>
              <a:rPr lang="cs-CZ" dirty="0"/>
              <a:t> </a:t>
            </a:r>
            <a:r>
              <a:rPr lang="cs-CZ" dirty="0" err="1" smtClean="0"/>
              <a:t>presented</a:t>
            </a:r>
            <a:r>
              <a:rPr lang="cs-CZ" dirty="0" smtClean="0"/>
              <a:t>)</a:t>
            </a:r>
          </a:p>
          <a:p>
            <a:pPr lvl="1"/>
            <a:r>
              <a:rPr lang="cs-CZ" dirty="0" err="1"/>
              <a:t>Future</a:t>
            </a:r>
            <a:r>
              <a:rPr lang="cs-CZ" dirty="0"/>
              <a:t>? </a:t>
            </a:r>
            <a:r>
              <a:rPr lang="cs-CZ" dirty="0" err="1"/>
              <a:t>Biofilm</a:t>
            </a:r>
            <a:r>
              <a:rPr lang="cs-CZ" dirty="0"/>
              <a:t> </a:t>
            </a:r>
            <a:r>
              <a:rPr lang="cs-CZ" dirty="0" err="1"/>
              <a:t>resistance</a:t>
            </a:r>
            <a:endParaRPr lang="cs-CZ" dirty="0"/>
          </a:p>
          <a:p>
            <a:pPr marL="457200" lvl="1" indent="0">
              <a:buNone/>
            </a:pPr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12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Materials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4378" y="1861297"/>
            <a:ext cx="9905999" cy="4194445"/>
          </a:xfrm>
        </p:spPr>
        <p:txBody>
          <a:bodyPr>
            <a:normAutofit/>
          </a:bodyPr>
          <a:lstStyle/>
          <a:p>
            <a:r>
              <a:rPr lang="cs-CZ" dirty="0" err="1" smtClean="0"/>
              <a:t>Tibial</a:t>
            </a:r>
            <a:r>
              <a:rPr lang="cs-CZ" dirty="0" smtClean="0"/>
              <a:t> </a:t>
            </a:r>
            <a:r>
              <a:rPr lang="cs-CZ" dirty="0" err="1" smtClean="0"/>
              <a:t>component</a:t>
            </a:r>
            <a:endParaRPr lang="cs-CZ" dirty="0" smtClean="0"/>
          </a:p>
          <a:p>
            <a:pPr lvl="1"/>
            <a:r>
              <a:rPr lang="cs-CZ" dirty="0" err="1" smtClean="0"/>
              <a:t>Metalback</a:t>
            </a:r>
            <a:r>
              <a:rPr lang="cs-CZ" dirty="0" smtClean="0"/>
              <a:t> – </a:t>
            </a:r>
            <a:r>
              <a:rPr lang="cs-CZ" dirty="0" err="1" smtClean="0"/>
              <a:t>titanium</a:t>
            </a:r>
            <a:r>
              <a:rPr lang="cs-CZ" dirty="0" smtClean="0"/>
              <a:t> </a:t>
            </a:r>
            <a:r>
              <a:rPr lang="cs-CZ" dirty="0" err="1" smtClean="0"/>
              <a:t>alloys</a:t>
            </a:r>
            <a:endParaRPr lang="cs-CZ" dirty="0" smtClean="0"/>
          </a:p>
          <a:p>
            <a:pPr lvl="1"/>
            <a:r>
              <a:rPr lang="cs-CZ" dirty="0" smtClean="0"/>
              <a:t>PE </a:t>
            </a:r>
            <a:r>
              <a:rPr lang="cs-CZ" dirty="0" err="1" smtClean="0"/>
              <a:t>plateau</a:t>
            </a:r>
            <a:r>
              <a:rPr lang="cs-CZ" dirty="0" smtClean="0"/>
              <a:t>  </a:t>
            </a:r>
          </a:p>
          <a:p>
            <a:pPr lvl="2"/>
            <a:r>
              <a:rPr lang="cs-CZ" dirty="0" smtClean="0"/>
              <a:t>UHMWPE - Ultra </a:t>
            </a:r>
            <a:r>
              <a:rPr lang="cs-CZ" dirty="0" err="1" smtClean="0"/>
              <a:t>high</a:t>
            </a:r>
            <a:r>
              <a:rPr lang="cs-CZ" dirty="0" smtClean="0"/>
              <a:t> </a:t>
            </a:r>
            <a:r>
              <a:rPr lang="cs-CZ" dirty="0" err="1" smtClean="0"/>
              <a:t>molecular</a:t>
            </a:r>
            <a:r>
              <a:rPr lang="cs-CZ" dirty="0" smtClean="0"/>
              <a:t> </a:t>
            </a:r>
            <a:r>
              <a:rPr lang="cs-CZ" dirty="0" err="1" smtClean="0"/>
              <a:t>weight</a:t>
            </a:r>
            <a:r>
              <a:rPr lang="cs-CZ" dirty="0" smtClean="0"/>
              <a:t> </a:t>
            </a:r>
            <a:r>
              <a:rPr lang="cs-CZ" dirty="0" err="1" smtClean="0"/>
              <a:t>polyethylen</a:t>
            </a:r>
            <a:r>
              <a:rPr lang="cs-CZ" dirty="0" smtClean="0"/>
              <a:t> ) – </a:t>
            </a:r>
            <a:r>
              <a:rPr lang="cs-CZ" dirty="0" err="1" smtClean="0"/>
              <a:t>golden</a:t>
            </a:r>
            <a:r>
              <a:rPr lang="cs-CZ" dirty="0" smtClean="0"/>
              <a:t> standard, </a:t>
            </a:r>
            <a:r>
              <a:rPr lang="cs-CZ" dirty="0" err="1" smtClean="0"/>
              <a:t>good</a:t>
            </a:r>
            <a:r>
              <a:rPr lang="cs-CZ" dirty="0" smtClean="0"/>
              <a:t> elasticity </a:t>
            </a:r>
            <a:r>
              <a:rPr lang="cs-CZ" dirty="0" err="1" smtClean="0"/>
              <a:t>modulus</a:t>
            </a:r>
            <a:r>
              <a:rPr lang="cs-CZ" dirty="0" smtClean="0"/>
              <a:t> x </a:t>
            </a:r>
            <a:r>
              <a:rPr lang="cs-CZ" dirty="0" err="1" smtClean="0"/>
              <a:t>wear</a:t>
            </a:r>
            <a:r>
              <a:rPr lang="cs-CZ" dirty="0" smtClean="0"/>
              <a:t> resistence ratio</a:t>
            </a:r>
          </a:p>
          <a:p>
            <a:pPr lvl="2"/>
            <a:r>
              <a:rPr lang="cs-CZ" dirty="0" smtClean="0"/>
              <a:t>HXLCPE</a:t>
            </a:r>
            <a:r>
              <a:rPr lang="cs-CZ" dirty="0"/>
              <a:t>-</a:t>
            </a:r>
            <a:r>
              <a:rPr lang="cs-CZ" dirty="0" smtClean="0"/>
              <a:t> </a:t>
            </a:r>
            <a:r>
              <a:rPr lang="cs-CZ" dirty="0" err="1" smtClean="0"/>
              <a:t>Highly</a:t>
            </a:r>
            <a:r>
              <a:rPr lang="cs-CZ" dirty="0" smtClean="0"/>
              <a:t> </a:t>
            </a:r>
            <a:r>
              <a:rPr lang="cs-CZ" dirty="0" err="1"/>
              <a:t>cross-linked</a:t>
            </a:r>
            <a:r>
              <a:rPr lang="cs-CZ" dirty="0"/>
              <a:t> </a:t>
            </a:r>
            <a:r>
              <a:rPr lang="cs-CZ" dirty="0" err="1" smtClean="0"/>
              <a:t>polyethylene</a:t>
            </a:r>
            <a:r>
              <a:rPr lang="cs-CZ" dirty="0" smtClean="0"/>
              <a:t> – </a:t>
            </a:r>
            <a:r>
              <a:rPr lang="cs-CZ" dirty="0" err="1" smtClean="0"/>
              <a:t>poor</a:t>
            </a:r>
            <a:r>
              <a:rPr lang="cs-CZ" dirty="0" smtClean="0"/>
              <a:t> </a:t>
            </a:r>
            <a:r>
              <a:rPr lang="cs-CZ" dirty="0" err="1" smtClean="0"/>
              <a:t>results</a:t>
            </a:r>
            <a:r>
              <a:rPr lang="cs-CZ" dirty="0" smtClean="0"/>
              <a:t> so far (</a:t>
            </a:r>
            <a:r>
              <a:rPr lang="cs-CZ" dirty="0" err="1" smtClean="0"/>
              <a:t>too</a:t>
            </a:r>
            <a:r>
              <a:rPr lang="cs-CZ" dirty="0" smtClean="0"/>
              <a:t> </a:t>
            </a:r>
            <a:r>
              <a:rPr lang="cs-CZ" dirty="0" err="1" smtClean="0"/>
              <a:t>rigid</a:t>
            </a:r>
            <a:r>
              <a:rPr lang="cs-CZ" dirty="0" smtClean="0"/>
              <a:t>?)</a:t>
            </a:r>
          </a:p>
          <a:p>
            <a:pPr lvl="2"/>
            <a:endParaRPr lang="cs-CZ" dirty="0" smtClean="0"/>
          </a:p>
          <a:p>
            <a:pPr lvl="1"/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852" y="4783412"/>
            <a:ext cx="2676525" cy="17049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494" y="4564338"/>
            <a:ext cx="21336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53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Materials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4378" y="1861297"/>
            <a:ext cx="9905999" cy="4194445"/>
          </a:xfrm>
        </p:spPr>
        <p:txBody>
          <a:bodyPr>
            <a:normAutofit/>
          </a:bodyPr>
          <a:lstStyle/>
          <a:p>
            <a:r>
              <a:rPr lang="cs-CZ" dirty="0" err="1" smtClean="0"/>
              <a:t>Cementless</a:t>
            </a:r>
            <a:r>
              <a:rPr lang="cs-CZ" dirty="0" smtClean="0"/>
              <a:t> </a:t>
            </a:r>
            <a:r>
              <a:rPr lang="cs-CZ" dirty="0" err="1" smtClean="0"/>
              <a:t>implants</a:t>
            </a:r>
            <a:r>
              <a:rPr lang="cs-CZ" dirty="0" smtClean="0"/>
              <a:t> </a:t>
            </a:r>
            <a:r>
              <a:rPr lang="cs-CZ" dirty="0" err="1" smtClean="0"/>
              <a:t>requirements</a:t>
            </a:r>
            <a:r>
              <a:rPr lang="cs-CZ" dirty="0" smtClean="0"/>
              <a:t> – bone </a:t>
            </a:r>
            <a:r>
              <a:rPr lang="cs-CZ" dirty="0" err="1" smtClean="0"/>
              <a:t>adjacent</a:t>
            </a:r>
            <a:r>
              <a:rPr lang="cs-CZ" dirty="0" smtClean="0"/>
              <a:t> </a:t>
            </a:r>
            <a:r>
              <a:rPr lang="cs-CZ" dirty="0" err="1" smtClean="0"/>
              <a:t>surface</a:t>
            </a:r>
            <a:endParaRPr lang="cs-CZ" dirty="0" smtClean="0"/>
          </a:p>
          <a:p>
            <a:pPr lvl="1"/>
            <a:r>
              <a:rPr lang="cs-CZ" dirty="0" err="1" smtClean="0"/>
              <a:t>Biocompatibility</a:t>
            </a:r>
            <a:endParaRPr lang="cs-CZ" dirty="0" smtClean="0"/>
          </a:p>
          <a:p>
            <a:pPr lvl="1"/>
            <a:r>
              <a:rPr lang="cs-CZ" dirty="0" err="1" smtClean="0"/>
              <a:t>Osteoinductive</a:t>
            </a:r>
            <a:r>
              <a:rPr lang="cs-CZ" dirty="0" smtClean="0"/>
              <a:t> </a:t>
            </a:r>
            <a:r>
              <a:rPr lang="cs-CZ" dirty="0" err="1" smtClean="0"/>
              <a:t>material</a:t>
            </a:r>
            <a:endParaRPr lang="cs-CZ" dirty="0" smtClean="0"/>
          </a:p>
          <a:p>
            <a:pPr lvl="1"/>
            <a:r>
              <a:rPr lang="cs-CZ" dirty="0" smtClean="0"/>
              <a:t>Rapid bone </a:t>
            </a:r>
            <a:r>
              <a:rPr lang="cs-CZ" dirty="0" err="1" smtClean="0"/>
              <a:t>ingrowth</a:t>
            </a:r>
            <a:r>
              <a:rPr lang="cs-CZ" dirty="0" smtClean="0"/>
              <a:t> and  </a:t>
            </a:r>
            <a:r>
              <a:rPr lang="cs-CZ" dirty="0" err="1" smtClean="0"/>
              <a:t>reliable</a:t>
            </a:r>
            <a:r>
              <a:rPr lang="cs-CZ" dirty="0" smtClean="0"/>
              <a:t> </a:t>
            </a:r>
            <a:r>
              <a:rPr lang="cs-CZ" dirty="0" err="1" smtClean="0"/>
              <a:t>incorporation</a:t>
            </a:r>
            <a:endParaRPr lang="cs-CZ" dirty="0" smtClean="0"/>
          </a:p>
          <a:p>
            <a:pPr lvl="1"/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021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Materials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4378" y="1861297"/>
            <a:ext cx="9905999" cy="4194445"/>
          </a:xfrm>
        </p:spPr>
        <p:txBody>
          <a:bodyPr>
            <a:normAutofit/>
          </a:bodyPr>
          <a:lstStyle/>
          <a:p>
            <a:r>
              <a:rPr lang="cs-CZ" dirty="0" err="1"/>
              <a:t>Cementless</a:t>
            </a:r>
            <a:r>
              <a:rPr lang="cs-CZ" dirty="0"/>
              <a:t> </a:t>
            </a:r>
            <a:r>
              <a:rPr lang="cs-CZ" dirty="0" err="1"/>
              <a:t>implants</a:t>
            </a:r>
            <a:r>
              <a:rPr lang="cs-CZ" dirty="0"/>
              <a:t> </a:t>
            </a:r>
            <a:r>
              <a:rPr lang="cs-CZ" dirty="0" err="1"/>
              <a:t>requirements</a:t>
            </a:r>
            <a:r>
              <a:rPr lang="cs-CZ" dirty="0"/>
              <a:t> – bone </a:t>
            </a:r>
            <a:r>
              <a:rPr lang="cs-CZ" dirty="0" err="1"/>
              <a:t>adjacent</a:t>
            </a:r>
            <a:r>
              <a:rPr lang="cs-CZ" dirty="0"/>
              <a:t> </a:t>
            </a:r>
            <a:r>
              <a:rPr lang="cs-CZ" dirty="0" err="1"/>
              <a:t>surface</a:t>
            </a:r>
            <a:endParaRPr lang="cs-CZ" dirty="0"/>
          </a:p>
          <a:p>
            <a:pPr lvl="1"/>
            <a:r>
              <a:rPr lang="cs-CZ" dirty="0" err="1" smtClean="0"/>
              <a:t>Trabecular</a:t>
            </a:r>
            <a:r>
              <a:rPr lang="cs-CZ" dirty="0" smtClean="0"/>
              <a:t> titan</a:t>
            </a:r>
          </a:p>
          <a:p>
            <a:pPr lvl="1"/>
            <a:r>
              <a:rPr lang="cs-CZ" dirty="0" err="1" smtClean="0"/>
              <a:t>Trabecular</a:t>
            </a:r>
            <a:r>
              <a:rPr lang="cs-CZ" dirty="0" smtClean="0"/>
              <a:t> tantal</a:t>
            </a:r>
          </a:p>
          <a:p>
            <a:pPr marL="457200" lvl="1" indent="0">
              <a:buNone/>
            </a:pPr>
            <a:endParaRPr lang="cs-CZ" dirty="0" smtClean="0"/>
          </a:p>
          <a:p>
            <a:pPr lvl="1"/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677" y="3785773"/>
            <a:ext cx="2466975" cy="18573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489" y="3882354"/>
            <a:ext cx="5255293" cy="176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57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7523" y="505940"/>
            <a:ext cx="9905998" cy="1478570"/>
          </a:xfrm>
        </p:spPr>
        <p:txBody>
          <a:bodyPr>
            <a:normAutofit/>
          </a:bodyPr>
          <a:lstStyle/>
          <a:p>
            <a:r>
              <a:rPr lang="cs-CZ" sz="4800" dirty="0" smtClean="0"/>
              <a:t>Anatomy</a:t>
            </a:r>
            <a:endParaRPr lang="cs-CZ" sz="4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4288" y="1871932"/>
            <a:ext cx="10823124" cy="3919269"/>
          </a:xfrm>
        </p:spPr>
        <p:txBody>
          <a:bodyPr>
            <a:normAutofit lnSpcReduction="10000"/>
          </a:bodyPr>
          <a:lstStyle/>
          <a:p>
            <a:r>
              <a:rPr lang="cs-CZ" dirty="0" err="1" smtClean="0"/>
              <a:t>Hinge</a:t>
            </a:r>
            <a:r>
              <a:rPr lang="cs-CZ" dirty="0" smtClean="0"/>
              <a:t> </a:t>
            </a:r>
            <a:r>
              <a:rPr lang="cs-CZ" dirty="0" err="1" smtClean="0"/>
              <a:t>synovial</a:t>
            </a:r>
            <a:r>
              <a:rPr lang="cs-CZ" dirty="0" smtClean="0"/>
              <a:t> type </a:t>
            </a:r>
            <a:r>
              <a:rPr lang="cs-CZ" dirty="0" smtClean="0"/>
              <a:t>joint(femur, </a:t>
            </a:r>
            <a:r>
              <a:rPr lang="cs-CZ" dirty="0" err="1" smtClean="0"/>
              <a:t>tibie</a:t>
            </a:r>
            <a:r>
              <a:rPr lang="cs-CZ" dirty="0" smtClean="0"/>
              <a:t>, </a:t>
            </a:r>
            <a:r>
              <a:rPr lang="cs-CZ" dirty="0" err="1" smtClean="0"/>
              <a:t>patella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Ligaments</a:t>
            </a:r>
            <a:r>
              <a:rPr lang="cs-CZ" dirty="0" smtClean="0"/>
              <a:t>, static </a:t>
            </a:r>
            <a:r>
              <a:rPr lang="cs-CZ" dirty="0" err="1" smtClean="0"/>
              <a:t>stabilizers</a:t>
            </a:r>
            <a:r>
              <a:rPr lang="cs-CZ" dirty="0" smtClean="0"/>
              <a:t>: </a:t>
            </a:r>
            <a:r>
              <a:rPr lang="cs-CZ" dirty="0" smtClean="0"/>
              <a:t>	</a:t>
            </a:r>
          </a:p>
          <a:p>
            <a:pPr lvl="1"/>
            <a:r>
              <a:rPr lang="cs-CZ" dirty="0" smtClean="0"/>
              <a:t>MQF </a:t>
            </a:r>
            <a:r>
              <a:rPr lang="cs-CZ" dirty="0" err="1" smtClean="0"/>
              <a:t>tendon</a:t>
            </a:r>
            <a:r>
              <a:rPr lang="cs-CZ" dirty="0" smtClean="0"/>
              <a:t>, </a:t>
            </a:r>
            <a:r>
              <a:rPr lang="cs-CZ" dirty="0" err="1" smtClean="0"/>
              <a:t>ligamentum</a:t>
            </a:r>
            <a:r>
              <a:rPr lang="cs-CZ" dirty="0" smtClean="0"/>
              <a:t> </a:t>
            </a:r>
            <a:r>
              <a:rPr lang="cs-CZ" dirty="0" err="1" smtClean="0"/>
              <a:t>patellae</a:t>
            </a:r>
            <a:endParaRPr lang="cs-CZ" dirty="0" smtClean="0"/>
          </a:p>
          <a:p>
            <a:pPr lvl="1"/>
            <a:r>
              <a:rPr lang="cs-CZ" dirty="0" err="1" smtClean="0"/>
              <a:t>Retinacula</a:t>
            </a:r>
            <a:r>
              <a:rPr lang="cs-CZ" dirty="0" smtClean="0"/>
              <a:t> </a:t>
            </a:r>
            <a:r>
              <a:rPr lang="cs-CZ" dirty="0" err="1" smtClean="0"/>
              <a:t>patellae</a:t>
            </a:r>
            <a:endParaRPr lang="cs-CZ" dirty="0" smtClean="0"/>
          </a:p>
          <a:p>
            <a:pPr lvl="1"/>
            <a:r>
              <a:rPr lang="cs-CZ" dirty="0" smtClean="0"/>
              <a:t>Lig. </a:t>
            </a:r>
            <a:r>
              <a:rPr lang="cs-CZ" dirty="0" err="1" smtClean="0"/>
              <a:t>Collateralis</a:t>
            </a:r>
            <a:r>
              <a:rPr lang="cs-CZ" dirty="0" smtClean="0"/>
              <a:t> </a:t>
            </a:r>
            <a:r>
              <a:rPr lang="cs-CZ" dirty="0" err="1" smtClean="0"/>
              <a:t>tibiale</a:t>
            </a:r>
            <a:r>
              <a:rPr lang="cs-CZ" dirty="0" smtClean="0"/>
              <a:t> et </a:t>
            </a:r>
            <a:r>
              <a:rPr lang="cs-CZ" dirty="0" err="1" smtClean="0"/>
              <a:t>fibulare</a:t>
            </a:r>
            <a:endParaRPr lang="cs-CZ" dirty="0" smtClean="0"/>
          </a:p>
          <a:p>
            <a:pPr lvl="1"/>
            <a:r>
              <a:rPr lang="cs-CZ" dirty="0" smtClean="0"/>
              <a:t>Lig. </a:t>
            </a:r>
            <a:r>
              <a:rPr lang="cs-CZ" dirty="0" err="1" smtClean="0"/>
              <a:t>Popliteum</a:t>
            </a:r>
            <a:r>
              <a:rPr lang="cs-CZ" dirty="0" smtClean="0"/>
              <a:t> </a:t>
            </a:r>
            <a:r>
              <a:rPr lang="cs-CZ" dirty="0" err="1" smtClean="0"/>
              <a:t>obliquum</a:t>
            </a:r>
            <a:r>
              <a:rPr lang="cs-CZ" dirty="0" smtClean="0"/>
              <a:t>, lig. </a:t>
            </a:r>
            <a:r>
              <a:rPr lang="cs-CZ" dirty="0" err="1" smtClean="0"/>
              <a:t>Popliteum</a:t>
            </a:r>
            <a:r>
              <a:rPr lang="cs-CZ" dirty="0" smtClean="0"/>
              <a:t> </a:t>
            </a:r>
            <a:r>
              <a:rPr lang="cs-CZ" dirty="0" err="1" smtClean="0"/>
              <a:t>arcuatum</a:t>
            </a:r>
            <a:endParaRPr lang="cs-CZ" dirty="0" smtClean="0"/>
          </a:p>
          <a:p>
            <a:pPr lvl="1"/>
            <a:r>
              <a:rPr lang="cs-CZ" dirty="0" err="1" smtClean="0"/>
              <a:t>Ligamena</a:t>
            </a:r>
            <a:r>
              <a:rPr lang="cs-CZ" dirty="0" smtClean="0"/>
              <a:t> </a:t>
            </a:r>
            <a:r>
              <a:rPr lang="cs-CZ" dirty="0" err="1" smtClean="0"/>
              <a:t>cruciata</a:t>
            </a:r>
            <a:r>
              <a:rPr lang="cs-CZ" dirty="0" smtClean="0"/>
              <a:t> genus (</a:t>
            </a:r>
            <a:r>
              <a:rPr lang="cs-CZ" dirty="0" err="1" smtClean="0"/>
              <a:t>anterieor</a:t>
            </a:r>
            <a:r>
              <a:rPr lang="cs-CZ" dirty="0" smtClean="0"/>
              <a:t> et </a:t>
            </a:r>
            <a:r>
              <a:rPr lang="cs-CZ" dirty="0" err="1" smtClean="0"/>
              <a:t>posterior</a:t>
            </a:r>
            <a:r>
              <a:rPr lang="cs-CZ" dirty="0" smtClean="0"/>
              <a:t>)</a:t>
            </a:r>
          </a:p>
          <a:p>
            <a:pPr lvl="1"/>
            <a:r>
              <a:rPr lang="cs-CZ" dirty="0" err="1" smtClean="0"/>
              <a:t>Meniscus</a:t>
            </a:r>
            <a:r>
              <a:rPr lang="cs-CZ" dirty="0" smtClean="0"/>
              <a:t> </a:t>
            </a:r>
            <a:r>
              <a:rPr lang="cs-CZ" dirty="0" err="1" smtClean="0"/>
              <a:t>medialis</a:t>
            </a:r>
            <a:r>
              <a:rPr lang="cs-CZ" dirty="0" smtClean="0"/>
              <a:t> et </a:t>
            </a:r>
            <a:r>
              <a:rPr lang="cs-CZ" dirty="0" err="1" smtClean="0"/>
              <a:t>lateralis</a:t>
            </a:r>
            <a:endParaRPr lang="cs-CZ" dirty="0" smtClean="0"/>
          </a:p>
          <a:p>
            <a:pPr lvl="1"/>
            <a:r>
              <a:rPr lang="cs-CZ" dirty="0" smtClean="0"/>
              <a:t>Joint </a:t>
            </a:r>
            <a:r>
              <a:rPr lang="cs-CZ" dirty="0" err="1" smtClean="0"/>
              <a:t>capsule</a:t>
            </a:r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2" y="2097088"/>
            <a:ext cx="5713411" cy="428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2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Design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components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4378" y="1861297"/>
            <a:ext cx="9905999" cy="4194445"/>
          </a:xfrm>
        </p:spPr>
        <p:txBody>
          <a:bodyPr>
            <a:normAutofit/>
          </a:bodyPr>
          <a:lstStyle/>
          <a:p>
            <a:r>
              <a:rPr lang="cs-CZ" dirty="0" err="1" smtClean="0"/>
              <a:t>Aim</a:t>
            </a:r>
            <a:r>
              <a:rPr lang="cs-CZ" dirty="0" smtClean="0"/>
              <a:t> – as much natural </a:t>
            </a:r>
            <a:r>
              <a:rPr lang="cs-CZ" dirty="0" err="1" smtClean="0"/>
              <a:t>kinematics</a:t>
            </a:r>
            <a:r>
              <a:rPr lang="cs-CZ" dirty="0" smtClean="0"/>
              <a:t> as </a:t>
            </a:r>
            <a:r>
              <a:rPr lang="cs-CZ" dirty="0" err="1" smtClean="0"/>
              <a:t>possible</a:t>
            </a:r>
            <a:endParaRPr lang="cs-CZ" dirty="0" smtClean="0"/>
          </a:p>
          <a:p>
            <a:pPr lvl="1"/>
            <a:r>
              <a:rPr lang="cs-CZ" dirty="0" err="1" smtClean="0"/>
              <a:t>Medial</a:t>
            </a:r>
            <a:r>
              <a:rPr lang="cs-CZ" dirty="0" smtClean="0"/>
              <a:t> pivot</a:t>
            </a:r>
          </a:p>
          <a:p>
            <a:pPr lvl="1"/>
            <a:r>
              <a:rPr lang="cs-CZ" dirty="0" err="1" smtClean="0"/>
              <a:t>Multi</a:t>
            </a:r>
            <a:r>
              <a:rPr lang="cs-CZ" dirty="0" smtClean="0"/>
              <a:t> </a:t>
            </a:r>
            <a:r>
              <a:rPr lang="cs-CZ" dirty="0" err="1" smtClean="0"/>
              <a:t>radius</a:t>
            </a:r>
            <a:r>
              <a:rPr lang="cs-CZ" dirty="0" smtClean="0"/>
              <a:t> </a:t>
            </a:r>
            <a:r>
              <a:rPr lang="cs-CZ" dirty="0" err="1" smtClean="0"/>
              <a:t>femoral</a:t>
            </a:r>
            <a:r>
              <a:rPr lang="cs-CZ" dirty="0" smtClean="0"/>
              <a:t> komponent – </a:t>
            </a:r>
            <a:r>
              <a:rPr lang="cs-CZ" dirty="0" err="1" smtClean="0"/>
              <a:t>higer</a:t>
            </a:r>
            <a:r>
              <a:rPr lang="cs-CZ" dirty="0" smtClean="0"/>
              <a:t> </a:t>
            </a:r>
            <a:r>
              <a:rPr lang="cs-CZ" dirty="0" err="1" smtClean="0"/>
              <a:t>flexion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TKR</a:t>
            </a:r>
          </a:p>
          <a:p>
            <a:pPr marL="457200" lvl="1" indent="0">
              <a:buNone/>
            </a:pPr>
            <a:endParaRPr lang="cs-CZ" dirty="0" smtClean="0"/>
          </a:p>
          <a:p>
            <a:pPr lvl="1"/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90" y="3743594"/>
            <a:ext cx="5449576" cy="196709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137" y="3042974"/>
            <a:ext cx="3429297" cy="336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UKR – </a:t>
            </a:r>
            <a:r>
              <a:rPr lang="cs-CZ" dirty="0" err="1" smtClean="0"/>
              <a:t>Unicompartmental</a:t>
            </a:r>
            <a:r>
              <a:rPr lang="cs-CZ" dirty="0" smtClean="0"/>
              <a:t> </a:t>
            </a:r>
            <a:r>
              <a:rPr lang="cs-CZ" dirty="0" err="1" smtClean="0"/>
              <a:t>knee</a:t>
            </a:r>
            <a:r>
              <a:rPr lang="cs-CZ" dirty="0" smtClean="0"/>
              <a:t> </a:t>
            </a:r>
            <a:r>
              <a:rPr lang="cs-CZ" dirty="0" err="1" smtClean="0"/>
              <a:t>replacement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4378" y="1861297"/>
            <a:ext cx="9905999" cy="4927692"/>
          </a:xfrm>
        </p:spPr>
        <p:txBody>
          <a:bodyPr>
            <a:normAutofit fontScale="92500" lnSpcReduction="10000"/>
          </a:bodyPr>
          <a:lstStyle/>
          <a:p>
            <a:r>
              <a:rPr lang="cs-CZ" dirty="0" err="1" smtClean="0"/>
              <a:t>Medial</a:t>
            </a:r>
            <a:r>
              <a:rPr lang="cs-CZ" dirty="0" smtClean="0"/>
              <a:t> (very most </a:t>
            </a:r>
            <a:r>
              <a:rPr lang="cs-CZ" dirty="0" err="1" smtClean="0"/>
              <a:t>cases</a:t>
            </a:r>
            <a:r>
              <a:rPr lang="cs-CZ" dirty="0" smtClean="0"/>
              <a:t>), </a:t>
            </a:r>
            <a:r>
              <a:rPr lang="cs-CZ" dirty="0" err="1" smtClean="0"/>
              <a:t>lateral</a:t>
            </a:r>
            <a:r>
              <a:rPr lang="cs-CZ" dirty="0" smtClean="0"/>
              <a:t> (</a:t>
            </a:r>
            <a:r>
              <a:rPr lang="cs-CZ" dirty="0" err="1" smtClean="0"/>
              <a:t>rare</a:t>
            </a:r>
            <a:r>
              <a:rPr lang="cs-CZ" dirty="0" smtClean="0"/>
              <a:t>) </a:t>
            </a:r>
          </a:p>
          <a:p>
            <a:r>
              <a:rPr lang="cs-CZ" dirty="0" err="1" smtClean="0"/>
              <a:t>Indications</a:t>
            </a:r>
            <a:r>
              <a:rPr lang="cs-CZ" dirty="0" smtClean="0"/>
              <a:t>: </a:t>
            </a:r>
          </a:p>
          <a:p>
            <a:pPr lvl="1"/>
            <a:r>
              <a:rPr lang="cs-CZ" dirty="0" err="1" smtClean="0"/>
              <a:t>Medial</a:t>
            </a:r>
            <a:r>
              <a:rPr lang="cs-CZ" dirty="0" smtClean="0"/>
              <a:t> OA</a:t>
            </a:r>
            <a:endParaRPr lang="cs-CZ" dirty="0"/>
          </a:p>
          <a:p>
            <a:pPr lvl="1"/>
            <a:r>
              <a:rPr lang="cs-CZ" dirty="0" err="1" smtClean="0"/>
              <a:t>Intact</a:t>
            </a:r>
            <a:r>
              <a:rPr lang="cs-CZ" dirty="0" smtClean="0"/>
              <a:t> </a:t>
            </a:r>
            <a:r>
              <a:rPr lang="cs-CZ" dirty="0" err="1" smtClean="0"/>
              <a:t>all</a:t>
            </a:r>
            <a:r>
              <a:rPr lang="cs-CZ" dirty="0" smtClean="0"/>
              <a:t> </a:t>
            </a:r>
            <a:r>
              <a:rPr lang="cs-CZ" dirty="0" err="1" smtClean="0"/>
              <a:t>ligaments</a:t>
            </a:r>
            <a:r>
              <a:rPr lang="cs-CZ" dirty="0" smtClean="0"/>
              <a:t> (ACL </a:t>
            </a:r>
            <a:r>
              <a:rPr lang="cs-CZ" dirty="0" err="1" smtClean="0"/>
              <a:t>included</a:t>
            </a:r>
            <a:r>
              <a:rPr lang="cs-CZ" dirty="0" smtClean="0"/>
              <a:t>)</a:t>
            </a:r>
          </a:p>
          <a:p>
            <a:pPr lvl="1"/>
            <a:r>
              <a:rPr lang="cs-CZ" dirty="0" err="1" smtClean="0"/>
              <a:t>Varus</a:t>
            </a:r>
            <a:r>
              <a:rPr lang="cs-CZ" dirty="0" smtClean="0"/>
              <a:t>/</a:t>
            </a:r>
            <a:r>
              <a:rPr lang="cs-CZ" dirty="0" err="1" smtClean="0"/>
              <a:t>valgus</a:t>
            </a:r>
            <a:r>
              <a:rPr lang="cs-CZ" dirty="0" smtClean="0"/>
              <a:t> up to 10°; </a:t>
            </a:r>
            <a:r>
              <a:rPr lang="cs-CZ" dirty="0" err="1" smtClean="0"/>
              <a:t>reponible</a:t>
            </a:r>
            <a:endParaRPr lang="cs-CZ" dirty="0" smtClean="0"/>
          </a:p>
          <a:p>
            <a:pPr lvl="1"/>
            <a:r>
              <a:rPr lang="cs-CZ" dirty="0" err="1" smtClean="0"/>
              <a:t>Extension</a:t>
            </a:r>
            <a:r>
              <a:rPr lang="cs-CZ" dirty="0" smtClean="0"/>
              <a:t> deficit up to 5°, </a:t>
            </a:r>
            <a:r>
              <a:rPr lang="cs-CZ" dirty="0" err="1" smtClean="0"/>
              <a:t>flexion</a:t>
            </a:r>
            <a:r>
              <a:rPr lang="cs-CZ" dirty="0" smtClean="0"/>
              <a:t> </a:t>
            </a:r>
            <a:r>
              <a:rPr lang="cs-CZ" dirty="0" err="1" smtClean="0"/>
              <a:t>over</a:t>
            </a:r>
            <a:r>
              <a:rPr lang="cs-CZ" dirty="0" smtClean="0"/>
              <a:t> 120°</a:t>
            </a:r>
          </a:p>
          <a:p>
            <a:pPr lvl="1"/>
            <a:r>
              <a:rPr lang="cs-CZ" dirty="0" err="1" smtClean="0"/>
              <a:t>Asymtomatic</a:t>
            </a:r>
            <a:r>
              <a:rPr lang="cs-CZ" dirty="0" smtClean="0"/>
              <a:t> FP </a:t>
            </a:r>
            <a:r>
              <a:rPr lang="cs-CZ" dirty="0" err="1" smtClean="0"/>
              <a:t>compartment</a:t>
            </a:r>
            <a:endParaRPr lang="cs-CZ" dirty="0"/>
          </a:p>
          <a:p>
            <a:r>
              <a:rPr lang="cs-CZ" dirty="0" err="1" smtClean="0"/>
              <a:t>Benefits</a:t>
            </a:r>
            <a:r>
              <a:rPr lang="cs-CZ" dirty="0" smtClean="0"/>
              <a:t>: </a:t>
            </a:r>
          </a:p>
          <a:p>
            <a:pPr lvl="1"/>
            <a:r>
              <a:rPr lang="cs-CZ" dirty="0" err="1" smtClean="0"/>
              <a:t>Biger</a:t>
            </a:r>
            <a:r>
              <a:rPr lang="cs-CZ" dirty="0" smtClean="0"/>
              <a:t> ROM</a:t>
            </a:r>
          </a:p>
          <a:p>
            <a:pPr lvl="1"/>
            <a:r>
              <a:rPr lang="cs-CZ" dirty="0" err="1" smtClean="0"/>
              <a:t>Proprioception</a:t>
            </a:r>
            <a:endParaRPr lang="cs-CZ" dirty="0" smtClean="0"/>
          </a:p>
          <a:p>
            <a:pPr lvl="1"/>
            <a:r>
              <a:rPr lang="cs-CZ" dirty="0" smtClean="0"/>
              <a:t>Natural </a:t>
            </a:r>
            <a:r>
              <a:rPr lang="cs-CZ" dirty="0" err="1" smtClean="0"/>
              <a:t>kinematics</a:t>
            </a:r>
            <a:endParaRPr lang="cs-CZ" dirty="0" smtClean="0"/>
          </a:p>
          <a:p>
            <a:pPr lvl="1"/>
            <a:r>
              <a:rPr lang="cs-CZ" dirty="0" smtClean="0"/>
              <a:t>TKR </a:t>
            </a:r>
            <a:r>
              <a:rPr lang="cs-CZ" dirty="0" err="1" smtClean="0"/>
              <a:t>conversion</a:t>
            </a:r>
            <a:r>
              <a:rPr lang="cs-CZ" dirty="0" smtClean="0"/>
              <a:t> </a:t>
            </a:r>
            <a:r>
              <a:rPr lang="cs-CZ" dirty="0" err="1" smtClean="0"/>
              <a:t>possible</a:t>
            </a:r>
            <a:endParaRPr lang="cs-CZ" dirty="0"/>
          </a:p>
          <a:p>
            <a:endParaRPr lang="cs-CZ" dirty="0" smtClean="0"/>
          </a:p>
          <a:p>
            <a:pPr lvl="1"/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583" y="1832769"/>
            <a:ext cx="2857500" cy="16002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087" y="3767855"/>
            <a:ext cx="2143125" cy="21431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823" y="3767855"/>
            <a:ext cx="178117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61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TKR – </a:t>
            </a:r>
            <a:r>
              <a:rPr lang="cs-CZ" dirty="0" err="1" smtClean="0"/>
              <a:t>condylar</a:t>
            </a:r>
            <a:r>
              <a:rPr lang="cs-CZ" dirty="0" smtClean="0"/>
              <a:t> </a:t>
            </a:r>
            <a:r>
              <a:rPr lang="cs-CZ" dirty="0" err="1" smtClean="0"/>
              <a:t>replacement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4378" y="1861297"/>
            <a:ext cx="9905999" cy="4194445"/>
          </a:xfrm>
        </p:spPr>
        <p:txBody>
          <a:bodyPr>
            <a:normAutofit/>
          </a:bodyPr>
          <a:lstStyle/>
          <a:p>
            <a:r>
              <a:rPr lang="cs-CZ" dirty="0" smtClean="0"/>
              <a:t>Very most </a:t>
            </a:r>
            <a:r>
              <a:rPr lang="cs-CZ" dirty="0" err="1" smtClean="0"/>
              <a:t>implantations</a:t>
            </a:r>
            <a:endParaRPr lang="cs-CZ" dirty="0" smtClean="0"/>
          </a:p>
          <a:p>
            <a:r>
              <a:rPr lang="cs-CZ" dirty="0" err="1" smtClean="0"/>
              <a:t>All</a:t>
            </a:r>
            <a:r>
              <a:rPr lang="cs-CZ" dirty="0" smtClean="0"/>
              <a:t> </a:t>
            </a:r>
            <a:r>
              <a:rPr lang="cs-CZ" dirty="0" err="1" smtClean="0"/>
              <a:t>poly</a:t>
            </a:r>
            <a:r>
              <a:rPr lang="cs-CZ" dirty="0" smtClean="0"/>
              <a:t>/ metal </a:t>
            </a:r>
            <a:r>
              <a:rPr lang="cs-CZ" dirty="0" err="1" smtClean="0"/>
              <a:t>backed</a:t>
            </a:r>
            <a:r>
              <a:rPr lang="cs-CZ" dirty="0" smtClean="0"/>
              <a:t> </a:t>
            </a:r>
            <a:r>
              <a:rPr lang="cs-CZ" dirty="0" err="1" smtClean="0"/>
              <a:t>tibial</a:t>
            </a:r>
            <a:r>
              <a:rPr lang="cs-CZ" dirty="0" smtClean="0"/>
              <a:t> c.</a:t>
            </a:r>
            <a:endParaRPr lang="cs-CZ" dirty="0" smtClean="0"/>
          </a:p>
          <a:p>
            <a:r>
              <a:rPr lang="cs-CZ" dirty="0" smtClean="0"/>
              <a:t>ACL </a:t>
            </a:r>
            <a:r>
              <a:rPr lang="cs-CZ" dirty="0" err="1" smtClean="0"/>
              <a:t>resection</a:t>
            </a:r>
            <a:endParaRPr lang="cs-CZ" dirty="0" smtClean="0"/>
          </a:p>
          <a:p>
            <a:r>
              <a:rPr lang="cs-CZ" dirty="0" err="1" smtClean="0"/>
              <a:t>Intact</a:t>
            </a:r>
            <a:r>
              <a:rPr lang="cs-CZ" dirty="0" smtClean="0"/>
              <a:t> </a:t>
            </a:r>
            <a:r>
              <a:rPr lang="cs-CZ" dirty="0" err="1" smtClean="0"/>
              <a:t>functional</a:t>
            </a:r>
            <a:r>
              <a:rPr lang="cs-CZ" dirty="0" smtClean="0"/>
              <a:t> PCL, LCM, LCL </a:t>
            </a:r>
          </a:p>
          <a:p>
            <a:endParaRPr lang="cs-CZ" dirty="0" smtClean="0"/>
          </a:p>
          <a:p>
            <a:pPr lvl="1"/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755" y="1871378"/>
            <a:ext cx="3533775" cy="44100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564" y="1861295"/>
            <a:ext cx="2427565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0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TKR – </a:t>
            </a:r>
            <a:r>
              <a:rPr lang="cs-CZ" dirty="0" err="1" smtClean="0"/>
              <a:t>patelar</a:t>
            </a:r>
            <a:r>
              <a:rPr lang="cs-CZ" dirty="0" smtClean="0"/>
              <a:t> </a:t>
            </a:r>
            <a:r>
              <a:rPr lang="cs-CZ" dirty="0" err="1" smtClean="0"/>
              <a:t>replacement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4378" y="1861297"/>
            <a:ext cx="9905999" cy="4194445"/>
          </a:xfrm>
        </p:spPr>
        <p:txBody>
          <a:bodyPr>
            <a:normAutofit/>
          </a:bodyPr>
          <a:lstStyle/>
          <a:p>
            <a:r>
              <a:rPr lang="cs-CZ" dirty="0" smtClean="0"/>
              <a:t>Second </a:t>
            </a:r>
            <a:r>
              <a:rPr lang="cs-CZ" dirty="0" err="1" smtClean="0"/>
              <a:t>stage</a:t>
            </a:r>
            <a:r>
              <a:rPr lang="cs-CZ" dirty="0" smtClean="0"/>
              <a:t> </a:t>
            </a:r>
            <a:r>
              <a:rPr lang="cs-CZ" dirty="0" err="1" smtClean="0"/>
              <a:t>surgery</a:t>
            </a:r>
            <a:r>
              <a:rPr lang="cs-CZ" dirty="0" smtClean="0"/>
              <a:t> – </a:t>
            </a:r>
            <a:r>
              <a:rPr lang="cs-CZ" dirty="0" err="1" smtClean="0"/>
              <a:t>if</a:t>
            </a:r>
            <a:r>
              <a:rPr lang="cs-CZ" dirty="0" smtClean="0"/>
              <a:t> FP </a:t>
            </a:r>
            <a:r>
              <a:rPr lang="cs-CZ" dirty="0" err="1" smtClean="0"/>
              <a:t>copmartment</a:t>
            </a:r>
            <a:r>
              <a:rPr lang="cs-CZ" dirty="0" smtClean="0"/>
              <a:t> </a:t>
            </a:r>
            <a:r>
              <a:rPr lang="cs-CZ" dirty="0" err="1" smtClean="0"/>
              <a:t>symtomatic</a:t>
            </a:r>
            <a:r>
              <a:rPr lang="cs-CZ" dirty="0" smtClean="0"/>
              <a:t> </a:t>
            </a:r>
            <a:r>
              <a:rPr lang="cs-CZ" dirty="0" err="1" smtClean="0"/>
              <a:t>after</a:t>
            </a:r>
            <a:r>
              <a:rPr lang="cs-CZ" dirty="0" smtClean="0"/>
              <a:t> TKR (</a:t>
            </a:r>
            <a:r>
              <a:rPr lang="cs-CZ" dirty="0" err="1" smtClean="0"/>
              <a:t>philosophy</a:t>
            </a:r>
            <a:r>
              <a:rPr lang="cs-CZ" dirty="0" smtClean="0"/>
              <a:t>?)</a:t>
            </a:r>
          </a:p>
          <a:p>
            <a:r>
              <a:rPr lang="cs-CZ" dirty="0" err="1" smtClean="0"/>
              <a:t>If</a:t>
            </a:r>
            <a:r>
              <a:rPr lang="cs-CZ" dirty="0" smtClean="0"/>
              <a:t> </a:t>
            </a:r>
            <a:r>
              <a:rPr lang="cs-CZ" dirty="0" err="1" smtClean="0"/>
              <a:t>rotation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femoral</a:t>
            </a:r>
            <a:r>
              <a:rPr lang="cs-CZ" dirty="0" smtClean="0"/>
              <a:t> </a:t>
            </a:r>
            <a:r>
              <a:rPr lang="cs-CZ" dirty="0" err="1" smtClean="0"/>
              <a:t>component</a:t>
            </a:r>
            <a:r>
              <a:rPr lang="cs-CZ" dirty="0" smtClean="0"/>
              <a:t> </a:t>
            </a:r>
            <a:r>
              <a:rPr lang="cs-CZ" dirty="0" err="1" smtClean="0"/>
              <a:t>correct</a:t>
            </a:r>
            <a:r>
              <a:rPr lang="cs-CZ" dirty="0" smtClean="0"/>
              <a:t>, no </a:t>
            </a:r>
            <a:r>
              <a:rPr lang="cs-CZ" dirty="0" err="1" smtClean="0"/>
              <a:t>need</a:t>
            </a:r>
            <a:r>
              <a:rPr lang="cs-CZ" dirty="0" smtClean="0"/>
              <a:t> in very most </a:t>
            </a:r>
            <a:r>
              <a:rPr lang="cs-CZ" dirty="0" err="1" smtClean="0"/>
              <a:t>cases</a:t>
            </a:r>
            <a:endParaRPr lang="cs-CZ" dirty="0" smtClean="0"/>
          </a:p>
          <a:p>
            <a:r>
              <a:rPr lang="cs-CZ" dirty="0" err="1" smtClean="0"/>
              <a:t>If</a:t>
            </a:r>
            <a:r>
              <a:rPr lang="cs-CZ" dirty="0" smtClean="0"/>
              <a:t> </a:t>
            </a:r>
            <a:r>
              <a:rPr lang="cs-CZ" dirty="0" err="1" smtClean="0"/>
              <a:t>femoral</a:t>
            </a:r>
            <a:r>
              <a:rPr lang="cs-CZ" dirty="0" smtClean="0"/>
              <a:t>  </a:t>
            </a:r>
            <a:r>
              <a:rPr lang="cs-CZ" dirty="0" err="1" smtClean="0"/>
              <a:t>component</a:t>
            </a:r>
            <a:r>
              <a:rPr lang="cs-CZ" dirty="0" smtClean="0"/>
              <a:t> </a:t>
            </a:r>
            <a:r>
              <a:rPr lang="cs-CZ" dirty="0" err="1" smtClean="0"/>
              <a:t>malposition</a:t>
            </a:r>
            <a:r>
              <a:rPr lang="cs-CZ" dirty="0" smtClean="0"/>
              <a:t> – </a:t>
            </a:r>
            <a:r>
              <a:rPr lang="cs-CZ" dirty="0" err="1" smtClean="0"/>
              <a:t>patellar</a:t>
            </a:r>
            <a:r>
              <a:rPr lang="cs-CZ" dirty="0" smtClean="0"/>
              <a:t> </a:t>
            </a:r>
            <a:r>
              <a:rPr lang="cs-CZ" dirty="0" err="1" smtClean="0"/>
              <a:t>maltracking</a:t>
            </a:r>
            <a:endParaRPr lang="cs-CZ" dirty="0" smtClean="0"/>
          </a:p>
          <a:p>
            <a:endParaRPr lang="cs-CZ" dirty="0" smtClean="0"/>
          </a:p>
          <a:p>
            <a:pPr lvl="1"/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527" y="3186994"/>
            <a:ext cx="1895475" cy="24098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278" y="3958519"/>
            <a:ext cx="2790825" cy="16383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34" y="4347174"/>
            <a:ext cx="3219450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68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20644" y="461597"/>
            <a:ext cx="9905998" cy="1478570"/>
          </a:xfrm>
        </p:spPr>
        <p:txBody>
          <a:bodyPr/>
          <a:lstStyle/>
          <a:p>
            <a:r>
              <a:rPr lang="cs-CZ" dirty="0" smtClean="0"/>
              <a:t>TKR </a:t>
            </a:r>
            <a:r>
              <a:rPr lang="cs-CZ" dirty="0" err="1" smtClean="0"/>
              <a:t>Stems</a:t>
            </a:r>
            <a:r>
              <a:rPr lang="cs-CZ" dirty="0" smtClean="0"/>
              <a:t>, </a:t>
            </a:r>
            <a:r>
              <a:rPr lang="cs-CZ" dirty="0" err="1" smtClean="0"/>
              <a:t>augments</a:t>
            </a:r>
            <a:r>
              <a:rPr lang="cs-CZ" dirty="0" smtClean="0"/>
              <a:t>, </a:t>
            </a:r>
            <a:r>
              <a:rPr lang="cs-CZ" dirty="0" err="1" smtClean="0"/>
              <a:t>posterior</a:t>
            </a:r>
            <a:r>
              <a:rPr lang="cs-CZ" dirty="0" smtClean="0"/>
              <a:t> </a:t>
            </a:r>
            <a:r>
              <a:rPr lang="cs-CZ" dirty="0" err="1" smtClean="0"/>
              <a:t>stabilized</a:t>
            </a:r>
            <a:r>
              <a:rPr lang="cs-CZ" dirty="0" smtClean="0"/>
              <a:t> (PS)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4378" y="1861297"/>
            <a:ext cx="9905999" cy="4194445"/>
          </a:xfrm>
        </p:spPr>
        <p:txBody>
          <a:bodyPr>
            <a:normAutofit/>
          </a:bodyPr>
          <a:lstStyle/>
          <a:p>
            <a:r>
              <a:rPr lang="cs-CZ" dirty="0" err="1" smtClean="0"/>
              <a:t>Poor</a:t>
            </a:r>
            <a:r>
              <a:rPr lang="cs-CZ" dirty="0" smtClean="0"/>
              <a:t> bone </a:t>
            </a:r>
            <a:r>
              <a:rPr lang="cs-CZ" dirty="0" err="1" smtClean="0"/>
              <a:t>quality</a:t>
            </a:r>
            <a:endParaRPr lang="cs-CZ" dirty="0" smtClean="0"/>
          </a:p>
          <a:p>
            <a:r>
              <a:rPr lang="cs-CZ" dirty="0" err="1" smtClean="0"/>
              <a:t>Bridging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bone </a:t>
            </a:r>
            <a:r>
              <a:rPr lang="cs-CZ" dirty="0" err="1" smtClean="0"/>
              <a:t>defects</a:t>
            </a:r>
            <a:endParaRPr lang="cs-CZ" dirty="0" smtClean="0"/>
          </a:p>
          <a:p>
            <a:r>
              <a:rPr lang="cs-CZ" dirty="0" err="1" smtClean="0"/>
              <a:t>Posttraumatic</a:t>
            </a:r>
            <a:r>
              <a:rPr lang="cs-CZ" dirty="0" smtClean="0"/>
              <a:t> OA</a:t>
            </a:r>
          </a:p>
          <a:p>
            <a:r>
              <a:rPr lang="cs-CZ" dirty="0" err="1" smtClean="0"/>
              <a:t>Revisions</a:t>
            </a:r>
            <a:endParaRPr lang="cs-CZ" dirty="0" smtClean="0"/>
          </a:p>
          <a:p>
            <a:r>
              <a:rPr lang="cs-CZ" dirty="0" smtClean="0"/>
              <a:t>PS </a:t>
            </a:r>
            <a:r>
              <a:rPr lang="cs-CZ" dirty="0" err="1" smtClean="0"/>
              <a:t>if</a:t>
            </a:r>
            <a:r>
              <a:rPr lang="cs-CZ" dirty="0" smtClean="0"/>
              <a:t> PCL deficient/</a:t>
            </a:r>
            <a:r>
              <a:rPr lang="cs-CZ" dirty="0" err="1" smtClean="0"/>
              <a:t>missing</a:t>
            </a:r>
            <a:endParaRPr lang="cs-CZ" dirty="0" smtClean="0"/>
          </a:p>
          <a:p>
            <a:r>
              <a:rPr lang="cs-CZ" dirty="0" err="1" smtClean="0"/>
              <a:t>Intact</a:t>
            </a:r>
            <a:r>
              <a:rPr lang="cs-CZ" dirty="0" smtClean="0"/>
              <a:t> </a:t>
            </a:r>
            <a:r>
              <a:rPr lang="cs-CZ" dirty="0" err="1" smtClean="0"/>
              <a:t>functional</a:t>
            </a:r>
            <a:r>
              <a:rPr lang="cs-CZ" dirty="0" smtClean="0"/>
              <a:t> LCM, LCL!</a:t>
            </a:r>
          </a:p>
          <a:p>
            <a:endParaRPr lang="cs-CZ" dirty="0" smtClean="0"/>
          </a:p>
          <a:p>
            <a:endParaRPr lang="cs-CZ" dirty="0" smtClean="0"/>
          </a:p>
          <a:p>
            <a:pPr lvl="1"/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99" y="2097088"/>
            <a:ext cx="5112675" cy="380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3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Tu - TKR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4378" y="1861297"/>
            <a:ext cx="9905999" cy="4194445"/>
          </a:xfrm>
        </p:spPr>
        <p:txBody>
          <a:bodyPr>
            <a:normAutofit/>
          </a:bodyPr>
          <a:lstStyle/>
          <a:p>
            <a:r>
              <a:rPr lang="cs-CZ" dirty="0" err="1" smtClean="0"/>
              <a:t>Resection</a:t>
            </a:r>
            <a:r>
              <a:rPr lang="cs-CZ" dirty="0" smtClean="0"/>
              <a:t> Tu/meta </a:t>
            </a:r>
            <a:r>
              <a:rPr lang="cs-CZ" dirty="0" err="1" smtClean="0"/>
              <a:t>around</a:t>
            </a:r>
            <a:r>
              <a:rPr lang="cs-CZ" dirty="0" smtClean="0"/>
              <a:t> </a:t>
            </a:r>
            <a:r>
              <a:rPr lang="cs-CZ" dirty="0" err="1" smtClean="0"/>
              <a:t>knee</a:t>
            </a:r>
            <a:r>
              <a:rPr lang="cs-CZ" dirty="0" smtClean="0"/>
              <a:t> joint </a:t>
            </a:r>
            <a:r>
              <a:rPr lang="cs-CZ" dirty="0" err="1" smtClean="0"/>
              <a:t>including</a:t>
            </a:r>
            <a:r>
              <a:rPr lang="cs-CZ" dirty="0" smtClean="0"/>
              <a:t> joint </a:t>
            </a:r>
            <a:r>
              <a:rPr lang="cs-CZ" dirty="0" err="1" smtClean="0"/>
              <a:t>ends</a:t>
            </a:r>
            <a:endParaRPr lang="cs-CZ" dirty="0" smtClean="0"/>
          </a:p>
          <a:p>
            <a:r>
              <a:rPr lang="cs-CZ" dirty="0" err="1" smtClean="0"/>
              <a:t>Onkological</a:t>
            </a:r>
            <a:r>
              <a:rPr lang="cs-CZ" dirty="0" smtClean="0"/>
              <a:t> </a:t>
            </a:r>
            <a:r>
              <a:rPr lang="cs-CZ" dirty="0" err="1" smtClean="0"/>
              <a:t>radicality</a:t>
            </a:r>
            <a:r>
              <a:rPr lang="cs-CZ" dirty="0" smtClean="0"/>
              <a:t> </a:t>
            </a:r>
            <a:r>
              <a:rPr lang="cs-CZ" dirty="0" err="1" smtClean="0"/>
              <a:t>first</a:t>
            </a:r>
            <a:r>
              <a:rPr lang="cs-CZ" dirty="0" smtClean="0"/>
              <a:t>!!</a:t>
            </a:r>
            <a:endParaRPr lang="cs-CZ" dirty="0" smtClean="0"/>
          </a:p>
          <a:p>
            <a:r>
              <a:rPr lang="cs-CZ" dirty="0" err="1" smtClean="0"/>
              <a:t>Custom</a:t>
            </a:r>
            <a:r>
              <a:rPr lang="cs-CZ" dirty="0" smtClean="0"/>
              <a:t> - made</a:t>
            </a:r>
            <a:r>
              <a:rPr lang="cs-CZ" dirty="0" smtClean="0"/>
              <a:t> </a:t>
            </a:r>
            <a:r>
              <a:rPr lang="cs-CZ" dirty="0" err="1" smtClean="0"/>
              <a:t>implants</a:t>
            </a:r>
            <a:endParaRPr lang="cs-CZ" dirty="0" smtClean="0"/>
          </a:p>
          <a:p>
            <a:r>
              <a:rPr lang="cs-CZ" dirty="0" err="1" smtClean="0"/>
              <a:t>Inferior</a:t>
            </a:r>
            <a:r>
              <a:rPr lang="cs-CZ" dirty="0" smtClean="0"/>
              <a:t> </a:t>
            </a:r>
            <a:r>
              <a:rPr lang="cs-CZ" dirty="0" err="1" smtClean="0"/>
              <a:t>outcome</a:t>
            </a:r>
            <a:r>
              <a:rPr lang="cs-CZ" dirty="0" smtClean="0"/>
              <a:t> (</a:t>
            </a:r>
            <a:r>
              <a:rPr lang="cs-CZ" dirty="0" err="1" smtClean="0"/>
              <a:t>compare</a:t>
            </a:r>
            <a:r>
              <a:rPr lang="cs-CZ" dirty="0" smtClean="0"/>
              <a:t> TKR)</a:t>
            </a:r>
          </a:p>
          <a:p>
            <a:r>
              <a:rPr lang="cs-CZ" dirty="0" err="1" smtClean="0"/>
              <a:t>Higer</a:t>
            </a:r>
            <a:r>
              <a:rPr lang="cs-CZ" dirty="0" smtClean="0"/>
              <a:t> </a:t>
            </a:r>
            <a:r>
              <a:rPr lang="cs-CZ" dirty="0" err="1" smtClean="0"/>
              <a:t>complication</a:t>
            </a:r>
            <a:r>
              <a:rPr lang="cs-CZ" dirty="0" smtClean="0"/>
              <a:t> ratio</a:t>
            </a:r>
          </a:p>
          <a:p>
            <a:endParaRPr lang="cs-CZ" dirty="0" smtClean="0"/>
          </a:p>
          <a:p>
            <a:endParaRPr lang="cs-CZ" dirty="0" smtClean="0"/>
          </a:p>
          <a:p>
            <a:pPr lvl="1"/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767" y="1406931"/>
            <a:ext cx="3362325" cy="33623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446" y="3057440"/>
            <a:ext cx="3423632" cy="342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43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Preoperative</a:t>
            </a:r>
            <a:r>
              <a:rPr lang="cs-CZ" dirty="0" smtClean="0"/>
              <a:t> </a:t>
            </a:r>
            <a:r>
              <a:rPr lang="cs-CZ" dirty="0" err="1" smtClean="0"/>
              <a:t>examination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4378" y="1861297"/>
            <a:ext cx="9905999" cy="4194445"/>
          </a:xfrm>
        </p:spPr>
        <p:txBody>
          <a:bodyPr>
            <a:normAutofit/>
          </a:bodyPr>
          <a:lstStyle/>
          <a:p>
            <a:r>
              <a:rPr lang="cs-CZ" dirty="0" smtClean="0"/>
              <a:t>ASA </a:t>
            </a:r>
          </a:p>
          <a:p>
            <a:r>
              <a:rPr lang="cs-CZ" dirty="0" err="1" smtClean="0"/>
              <a:t>Infection</a:t>
            </a:r>
            <a:r>
              <a:rPr lang="cs-CZ" dirty="0" smtClean="0"/>
              <a:t> </a:t>
            </a:r>
            <a:r>
              <a:rPr lang="cs-CZ" dirty="0" err="1" smtClean="0"/>
              <a:t>focus</a:t>
            </a:r>
            <a:r>
              <a:rPr lang="cs-CZ" dirty="0" smtClean="0"/>
              <a:t> </a:t>
            </a:r>
            <a:r>
              <a:rPr lang="cs-CZ" dirty="0" err="1" smtClean="0"/>
              <a:t>exclusion</a:t>
            </a:r>
            <a:r>
              <a:rPr lang="cs-CZ" dirty="0" smtClean="0"/>
              <a:t> (</a:t>
            </a:r>
            <a:r>
              <a:rPr lang="cs-CZ" dirty="0" err="1" smtClean="0"/>
              <a:t>neg</a:t>
            </a:r>
            <a:r>
              <a:rPr lang="cs-CZ" dirty="0" smtClean="0"/>
              <a:t> FW, CRP), </a:t>
            </a:r>
            <a:r>
              <a:rPr lang="cs-CZ" dirty="0" err="1" smtClean="0"/>
              <a:t>stomatological</a:t>
            </a:r>
            <a:r>
              <a:rPr lang="cs-CZ" dirty="0" smtClean="0"/>
              <a:t> </a:t>
            </a:r>
            <a:r>
              <a:rPr lang="cs-CZ" dirty="0" err="1" smtClean="0"/>
              <a:t>examination</a:t>
            </a:r>
            <a:r>
              <a:rPr lang="cs-CZ" dirty="0" smtClean="0"/>
              <a:t> </a:t>
            </a:r>
            <a:r>
              <a:rPr lang="cs-CZ" dirty="0" err="1" smtClean="0"/>
              <a:t>incl</a:t>
            </a:r>
            <a:r>
              <a:rPr lang="cs-CZ" dirty="0" smtClean="0"/>
              <a:t>. OPG</a:t>
            </a:r>
          </a:p>
          <a:p>
            <a:r>
              <a:rPr lang="cs-CZ" dirty="0" smtClean="0"/>
              <a:t>CAVE!</a:t>
            </a:r>
          </a:p>
          <a:p>
            <a:pPr lvl="1"/>
            <a:r>
              <a:rPr lang="cs-CZ" dirty="0" err="1" smtClean="0"/>
              <a:t>Warfarin</a:t>
            </a:r>
            <a:endParaRPr lang="cs-CZ" dirty="0" smtClean="0"/>
          </a:p>
          <a:p>
            <a:pPr lvl="1"/>
            <a:r>
              <a:rPr lang="cs-CZ" dirty="0" smtClean="0"/>
              <a:t>NOAK</a:t>
            </a:r>
          </a:p>
          <a:p>
            <a:pPr lvl="1"/>
            <a:r>
              <a:rPr lang="cs-CZ" dirty="0" smtClean="0"/>
              <a:t>NSAID</a:t>
            </a:r>
          </a:p>
          <a:p>
            <a:pPr lvl="1"/>
            <a:r>
              <a:rPr lang="cs-CZ" dirty="0" smtClean="0"/>
              <a:t>PAD</a:t>
            </a:r>
          </a:p>
          <a:p>
            <a:pPr lvl="1"/>
            <a:r>
              <a:rPr lang="cs-CZ" dirty="0" err="1" smtClean="0"/>
              <a:t>Vascular</a:t>
            </a:r>
            <a:r>
              <a:rPr lang="cs-CZ" dirty="0" smtClean="0"/>
              <a:t> status</a:t>
            </a:r>
          </a:p>
          <a:p>
            <a:pPr lvl="1"/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pPr lvl="1"/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7511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34378" y="77641"/>
            <a:ext cx="9905998" cy="1478570"/>
          </a:xfrm>
        </p:spPr>
        <p:txBody>
          <a:bodyPr/>
          <a:lstStyle/>
          <a:p>
            <a:r>
              <a:rPr lang="cs-CZ" dirty="0" err="1" smtClean="0"/>
              <a:t>Preoperative</a:t>
            </a:r>
            <a:r>
              <a:rPr lang="cs-CZ" dirty="0" smtClean="0"/>
              <a:t> </a:t>
            </a:r>
            <a:r>
              <a:rPr lang="cs-CZ" dirty="0" err="1" smtClean="0"/>
              <a:t>planning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4378" y="1861297"/>
            <a:ext cx="9905999" cy="4194445"/>
          </a:xfrm>
        </p:spPr>
        <p:txBody>
          <a:bodyPr>
            <a:normAutofit/>
          </a:bodyPr>
          <a:lstStyle/>
          <a:p>
            <a:r>
              <a:rPr lang="cs-CZ" dirty="0" smtClean="0"/>
              <a:t>Long film X </a:t>
            </a:r>
            <a:r>
              <a:rPr lang="cs-CZ" dirty="0" err="1" smtClean="0"/>
              <a:t>ray</a:t>
            </a:r>
            <a:endParaRPr lang="cs-CZ" dirty="0" smtClean="0"/>
          </a:p>
          <a:p>
            <a:r>
              <a:rPr lang="cs-CZ" dirty="0" err="1" smtClean="0"/>
              <a:t>Mechanical</a:t>
            </a:r>
            <a:r>
              <a:rPr lang="cs-CZ" dirty="0" smtClean="0"/>
              <a:t> </a:t>
            </a:r>
            <a:r>
              <a:rPr lang="cs-CZ" dirty="0" smtClean="0"/>
              <a:t>x </a:t>
            </a:r>
            <a:r>
              <a:rPr lang="cs-CZ" dirty="0" err="1" smtClean="0"/>
              <a:t>anatomical</a:t>
            </a:r>
            <a:r>
              <a:rPr lang="cs-CZ" dirty="0" smtClean="0"/>
              <a:t> </a:t>
            </a:r>
            <a:r>
              <a:rPr lang="cs-CZ" dirty="0" smtClean="0"/>
              <a:t>axis </a:t>
            </a:r>
          </a:p>
          <a:p>
            <a:r>
              <a:rPr lang="cs-CZ" dirty="0" err="1" smtClean="0"/>
              <a:t>Ideal</a:t>
            </a:r>
            <a:r>
              <a:rPr lang="cs-CZ" dirty="0" smtClean="0"/>
              <a:t> 6° </a:t>
            </a:r>
            <a:r>
              <a:rPr lang="cs-CZ" dirty="0" err="1" smtClean="0"/>
              <a:t>valgus</a:t>
            </a:r>
            <a:endParaRPr lang="cs-CZ" dirty="0" smtClean="0"/>
          </a:p>
          <a:p>
            <a:endParaRPr lang="cs-CZ" dirty="0" smtClean="0"/>
          </a:p>
          <a:p>
            <a:pPr lvl="1"/>
            <a:endParaRPr lang="cs-CZ" dirty="0" smtClean="0"/>
          </a:p>
          <a:p>
            <a:endParaRPr lang="cs-CZ" dirty="0" smtClean="0"/>
          </a:p>
          <a:p>
            <a:pPr lvl="1"/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5" descr="M-osa D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2" r="3911" b="1306"/>
          <a:stretch>
            <a:fillRect/>
          </a:stretch>
        </p:blipFill>
        <p:spPr bwMode="auto">
          <a:xfrm>
            <a:off x="5654195" y="1319843"/>
            <a:ext cx="2663825" cy="541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M- osa DK 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851" y="1319843"/>
            <a:ext cx="2947987" cy="540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34378" y="77641"/>
            <a:ext cx="9905998" cy="1478570"/>
          </a:xfrm>
        </p:spPr>
        <p:txBody>
          <a:bodyPr/>
          <a:lstStyle/>
          <a:p>
            <a:r>
              <a:rPr lang="cs-CZ" dirty="0" smtClean="0"/>
              <a:t>Basic </a:t>
            </a:r>
            <a:r>
              <a:rPr lang="cs-CZ" dirty="0" err="1" smtClean="0"/>
              <a:t>implantation</a:t>
            </a:r>
            <a:r>
              <a:rPr lang="cs-CZ" dirty="0" smtClean="0"/>
              <a:t> </a:t>
            </a:r>
            <a:r>
              <a:rPr lang="cs-CZ" dirty="0" err="1" smtClean="0"/>
              <a:t>philosophy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4378" y="1861297"/>
            <a:ext cx="9905999" cy="4194445"/>
          </a:xfrm>
        </p:spPr>
        <p:txBody>
          <a:bodyPr>
            <a:normAutofit/>
          </a:bodyPr>
          <a:lstStyle/>
          <a:p>
            <a:r>
              <a:rPr lang="cs-CZ" dirty="0" smtClean="0"/>
              <a:t>MA (</a:t>
            </a:r>
            <a:r>
              <a:rPr lang="cs-CZ" dirty="0" err="1" smtClean="0"/>
              <a:t>mechanical</a:t>
            </a:r>
            <a:r>
              <a:rPr lang="cs-CZ" dirty="0" smtClean="0"/>
              <a:t> </a:t>
            </a:r>
            <a:r>
              <a:rPr lang="cs-CZ" dirty="0" err="1" smtClean="0"/>
              <a:t>alignement</a:t>
            </a:r>
            <a:r>
              <a:rPr lang="cs-CZ" dirty="0" smtClean="0"/>
              <a:t>)</a:t>
            </a:r>
          </a:p>
          <a:p>
            <a:pPr lvl="1"/>
            <a:r>
              <a:rPr lang="cs-CZ" dirty="0" err="1" smtClean="0"/>
              <a:t>Respect</a:t>
            </a:r>
            <a:r>
              <a:rPr lang="cs-CZ" dirty="0" smtClean="0"/>
              <a:t> </a:t>
            </a:r>
            <a:r>
              <a:rPr lang="cs-CZ" dirty="0" err="1" smtClean="0"/>
              <a:t>mechanical</a:t>
            </a:r>
            <a:r>
              <a:rPr lang="cs-CZ" dirty="0" smtClean="0"/>
              <a:t> axis</a:t>
            </a:r>
          </a:p>
          <a:p>
            <a:pPr lvl="1"/>
            <a:r>
              <a:rPr lang="cs-CZ" dirty="0" err="1" smtClean="0"/>
              <a:t>Does</a:t>
            </a:r>
            <a:r>
              <a:rPr lang="cs-CZ" dirty="0" smtClean="0"/>
              <a:t> not </a:t>
            </a:r>
            <a:r>
              <a:rPr lang="cs-CZ" dirty="0" err="1" smtClean="0"/>
              <a:t>respect</a:t>
            </a:r>
            <a:r>
              <a:rPr lang="cs-CZ" dirty="0" smtClean="0"/>
              <a:t> </a:t>
            </a:r>
            <a:r>
              <a:rPr lang="cs-CZ" dirty="0" err="1" smtClean="0"/>
              <a:t>individual</a:t>
            </a:r>
            <a:r>
              <a:rPr lang="cs-CZ" dirty="0" smtClean="0"/>
              <a:t> </a:t>
            </a:r>
            <a:r>
              <a:rPr lang="cs-CZ" dirty="0" smtClean="0"/>
              <a:t>status</a:t>
            </a:r>
            <a:endParaRPr lang="cs-CZ" dirty="0" smtClean="0"/>
          </a:p>
          <a:p>
            <a:pPr lvl="1"/>
            <a:r>
              <a:rPr lang="cs-CZ" dirty="0" err="1" smtClean="0"/>
              <a:t>Resection</a:t>
            </a:r>
            <a:r>
              <a:rPr lang="cs-CZ" dirty="0" smtClean="0"/>
              <a:t> to </a:t>
            </a:r>
            <a:r>
              <a:rPr lang="cs-CZ" dirty="0" err="1" smtClean="0"/>
              <a:t>gain</a:t>
            </a:r>
            <a:r>
              <a:rPr lang="cs-CZ" dirty="0" smtClean="0"/>
              <a:t> 6°valgosity</a:t>
            </a:r>
          </a:p>
          <a:p>
            <a:pPr lvl="1"/>
            <a:r>
              <a:rPr lang="cs-CZ" dirty="0" err="1" smtClean="0"/>
              <a:t>Goal</a:t>
            </a:r>
            <a:r>
              <a:rPr lang="cs-CZ" dirty="0" smtClean="0"/>
              <a:t> – </a:t>
            </a:r>
            <a:r>
              <a:rPr lang="cs-CZ" dirty="0" err="1" smtClean="0"/>
              <a:t>physiological</a:t>
            </a:r>
            <a:r>
              <a:rPr lang="cs-CZ" dirty="0" smtClean="0"/>
              <a:t> </a:t>
            </a:r>
            <a:r>
              <a:rPr lang="cs-CZ" dirty="0" err="1" smtClean="0"/>
              <a:t>mechanical</a:t>
            </a:r>
            <a:r>
              <a:rPr lang="cs-CZ" dirty="0" smtClean="0"/>
              <a:t> axis</a:t>
            </a:r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endParaRPr lang="cs-CZ" dirty="0" smtClean="0"/>
          </a:p>
          <a:p>
            <a:pPr lvl="1"/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5" descr="M-osa D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2" r="3911" b="1306"/>
          <a:stretch>
            <a:fillRect/>
          </a:stretch>
        </p:blipFill>
        <p:spPr bwMode="auto">
          <a:xfrm>
            <a:off x="8552671" y="1249825"/>
            <a:ext cx="2663825" cy="541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18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34378" y="77641"/>
            <a:ext cx="9905998" cy="1478570"/>
          </a:xfrm>
        </p:spPr>
        <p:txBody>
          <a:bodyPr/>
          <a:lstStyle/>
          <a:p>
            <a:r>
              <a:rPr lang="cs-CZ" dirty="0"/>
              <a:t>Basic </a:t>
            </a:r>
            <a:r>
              <a:rPr lang="cs-CZ" dirty="0" err="1"/>
              <a:t>implantation</a:t>
            </a:r>
            <a:r>
              <a:rPr lang="cs-CZ" dirty="0"/>
              <a:t> </a:t>
            </a:r>
            <a:r>
              <a:rPr lang="cs-CZ" dirty="0" err="1"/>
              <a:t>philosophy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4378" y="1861297"/>
            <a:ext cx="9905999" cy="4194445"/>
          </a:xfrm>
        </p:spPr>
        <p:txBody>
          <a:bodyPr>
            <a:normAutofit/>
          </a:bodyPr>
          <a:lstStyle/>
          <a:p>
            <a:r>
              <a:rPr lang="cs-CZ" dirty="0" err="1" smtClean="0"/>
              <a:t>Kinematic</a:t>
            </a:r>
            <a:r>
              <a:rPr lang="cs-CZ" dirty="0" smtClean="0"/>
              <a:t> </a:t>
            </a:r>
            <a:r>
              <a:rPr lang="cs-CZ" dirty="0" err="1" smtClean="0"/>
              <a:t>alignment</a:t>
            </a:r>
            <a:endParaRPr lang="cs-CZ" dirty="0" smtClean="0"/>
          </a:p>
          <a:p>
            <a:pPr lvl="1"/>
            <a:r>
              <a:rPr lang="cs-CZ" dirty="0" err="1" smtClean="0"/>
              <a:t>Does</a:t>
            </a:r>
            <a:r>
              <a:rPr lang="cs-CZ" dirty="0" smtClean="0"/>
              <a:t> not </a:t>
            </a:r>
            <a:r>
              <a:rPr lang="cs-CZ" dirty="0" err="1" smtClean="0"/>
              <a:t>respect</a:t>
            </a:r>
            <a:r>
              <a:rPr lang="cs-CZ" dirty="0" smtClean="0"/>
              <a:t> </a:t>
            </a:r>
            <a:r>
              <a:rPr lang="cs-CZ" dirty="0" err="1" smtClean="0"/>
              <a:t>physiological</a:t>
            </a:r>
            <a:r>
              <a:rPr lang="cs-CZ" dirty="0" smtClean="0"/>
              <a:t> </a:t>
            </a:r>
            <a:r>
              <a:rPr lang="cs-CZ" dirty="0" err="1" smtClean="0"/>
              <a:t>mechanical</a:t>
            </a:r>
            <a:r>
              <a:rPr lang="cs-CZ" dirty="0" smtClean="0"/>
              <a:t> axis</a:t>
            </a:r>
          </a:p>
          <a:p>
            <a:pPr lvl="1"/>
            <a:r>
              <a:rPr lang="cs-CZ" dirty="0" err="1" smtClean="0"/>
              <a:t>Respect</a:t>
            </a:r>
            <a:r>
              <a:rPr lang="cs-CZ" dirty="0" smtClean="0"/>
              <a:t> </a:t>
            </a:r>
            <a:r>
              <a:rPr lang="cs-CZ" dirty="0" err="1" smtClean="0"/>
              <a:t>individual</a:t>
            </a:r>
            <a:r>
              <a:rPr lang="cs-CZ" dirty="0" smtClean="0"/>
              <a:t> </a:t>
            </a:r>
            <a:r>
              <a:rPr lang="cs-CZ" dirty="0" err="1" smtClean="0"/>
              <a:t>knee</a:t>
            </a:r>
            <a:r>
              <a:rPr lang="cs-CZ" dirty="0" smtClean="0"/>
              <a:t> </a:t>
            </a:r>
            <a:r>
              <a:rPr lang="cs-CZ" dirty="0" err="1" smtClean="0"/>
              <a:t>situation</a:t>
            </a:r>
            <a:endParaRPr lang="cs-CZ" dirty="0" smtClean="0"/>
          </a:p>
          <a:p>
            <a:pPr lvl="1"/>
            <a:r>
              <a:rPr lang="cs-CZ" dirty="0" err="1" smtClean="0"/>
              <a:t>Goal</a:t>
            </a:r>
            <a:r>
              <a:rPr lang="cs-CZ" dirty="0" smtClean="0"/>
              <a:t> – </a:t>
            </a:r>
            <a:r>
              <a:rPr lang="cs-CZ" dirty="0" err="1" smtClean="0"/>
              <a:t>gain</a:t>
            </a:r>
            <a:r>
              <a:rPr lang="cs-CZ" dirty="0" smtClean="0"/>
              <a:t> axis </a:t>
            </a:r>
            <a:r>
              <a:rPr lang="cs-CZ" dirty="0" err="1" smtClean="0"/>
              <a:t>used</a:t>
            </a:r>
            <a:r>
              <a:rPr lang="cs-CZ" dirty="0" smtClean="0"/>
              <a:t> to </a:t>
            </a:r>
            <a:r>
              <a:rPr lang="cs-CZ" dirty="0" err="1" smtClean="0"/>
              <a:t>be</a:t>
            </a:r>
            <a:r>
              <a:rPr lang="cs-CZ" dirty="0" smtClean="0"/>
              <a:t> </a:t>
            </a:r>
            <a:r>
              <a:rPr lang="cs-CZ" dirty="0" err="1" smtClean="0"/>
              <a:t>before</a:t>
            </a:r>
            <a:r>
              <a:rPr lang="cs-CZ" dirty="0" smtClean="0"/>
              <a:t> severe OA </a:t>
            </a:r>
            <a:r>
              <a:rPr lang="cs-CZ" dirty="0" err="1" smtClean="0"/>
              <a:t>developed</a:t>
            </a:r>
            <a:endParaRPr lang="cs-CZ" dirty="0" smtClean="0"/>
          </a:p>
          <a:p>
            <a:pPr lvl="1"/>
            <a:r>
              <a:rPr lang="cs-CZ" dirty="0" smtClean="0"/>
              <a:t>„</a:t>
            </a:r>
            <a:r>
              <a:rPr lang="cs-CZ" dirty="0" err="1" smtClean="0"/>
              <a:t>resurfacing</a:t>
            </a:r>
            <a:r>
              <a:rPr lang="cs-CZ" dirty="0" smtClean="0"/>
              <a:t>“</a:t>
            </a:r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endParaRPr lang="cs-CZ" dirty="0" smtClean="0"/>
          </a:p>
          <a:p>
            <a:pPr lvl="1"/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924" y="511983"/>
            <a:ext cx="1600371" cy="607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13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 smtClean="0"/>
              <a:t>Anatomy</a:t>
            </a:r>
            <a:endParaRPr lang="cs-CZ" sz="4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4288" y="1871932"/>
            <a:ext cx="10823124" cy="3919269"/>
          </a:xfrm>
        </p:spPr>
        <p:txBody>
          <a:bodyPr/>
          <a:lstStyle/>
          <a:p>
            <a:r>
              <a:rPr lang="cs-CZ" dirty="0" err="1" smtClean="0"/>
              <a:t>Muscles</a:t>
            </a:r>
            <a:r>
              <a:rPr lang="cs-CZ" dirty="0" smtClean="0"/>
              <a:t>- </a:t>
            </a:r>
            <a:r>
              <a:rPr lang="cs-CZ" dirty="0" err="1" smtClean="0"/>
              <a:t>extenzors</a:t>
            </a:r>
            <a:endParaRPr lang="cs-CZ" dirty="0" smtClean="0"/>
          </a:p>
          <a:p>
            <a:pPr lvl="1"/>
            <a:r>
              <a:rPr lang="cs-CZ" dirty="0" smtClean="0"/>
              <a:t>MQF  (n. </a:t>
            </a:r>
            <a:r>
              <a:rPr lang="cs-CZ" dirty="0" err="1" smtClean="0"/>
              <a:t>femoralis</a:t>
            </a:r>
            <a:r>
              <a:rPr lang="cs-CZ" dirty="0" smtClean="0"/>
              <a:t>)</a:t>
            </a:r>
          </a:p>
          <a:p>
            <a:pPr marL="457200" lvl="1" indent="0">
              <a:buNone/>
            </a:pPr>
            <a:endParaRPr lang="cs-CZ" dirty="0" smtClean="0"/>
          </a:p>
          <a:p>
            <a:pPr lvl="1"/>
            <a:endParaRPr lang="cs-CZ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984" y="2097088"/>
            <a:ext cx="6880552" cy="441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92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34378" y="77641"/>
            <a:ext cx="9905998" cy="1478570"/>
          </a:xfrm>
        </p:spPr>
        <p:txBody>
          <a:bodyPr/>
          <a:lstStyle/>
          <a:p>
            <a:r>
              <a:rPr lang="cs-CZ" dirty="0"/>
              <a:t>Basic </a:t>
            </a:r>
            <a:r>
              <a:rPr lang="cs-CZ" dirty="0" err="1"/>
              <a:t>implantation</a:t>
            </a:r>
            <a:r>
              <a:rPr lang="cs-CZ" dirty="0"/>
              <a:t> </a:t>
            </a:r>
            <a:r>
              <a:rPr lang="cs-CZ" dirty="0" err="1"/>
              <a:t>philosophy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4378" y="1861297"/>
            <a:ext cx="9905999" cy="4194445"/>
          </a:xfrm>
        </p:spPr>
        <p:txBody>
          <a:bodyPr>
            <a:normAutofit/>
          </a:bodyPr>
          <a:lstStyle/>
          <a:p>
            <a:r>
              <a:rPr lang="cs-CZ" dirty="0" err="1" smtClean="0"/>
              <a:t>Planning</a:t>
            </a:r>
            <a:r>
              <a:rPr lang="cs-CZ" dirty="0" smtClean="0"/>
              <a:t> </a:t>
            </a:r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endParaRPr lang="cs-CZ" dirty="0" smtClean="0"/>
          </a:p>
          <a:p>
            <a:pPr lvl="1"/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461" y="2132536"/>
            <a:ext cx="5536011" cy="422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97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34378" y="77641"/>
            <a:ext cx="9905998" cy="1478570"/>
          </a:xfrm>
        </p:spPr>
        <p:txBody>
          <a:bodyPr/>
          <a:lstStyle/>
          <a:p>
            <a:r>
              <a:rPr lang="cs-CZ" dirty="0"/>
              <a:t>Basic </a:t>
            </a:r>
            <a:r>
              <a:rPr lang="cs-CZ" dirty="0" err="1"/>
              <a:t>implantation</a:t>
            </a:r>
            <a:r>
              <a:rPr lang="cs-CZ" dirty="0"/>
              <a:t> </a:t>
            </a:r>
            <a:r>
              <a:rPr lang="cs-CZ" dirty="0" err="1"/>
              <a:t>philosophy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4378" y="1861297"/>
            <a:ext cx="9905999" cy="4815546"/>
          </a:xfrm>
        </p:spPr>
        <p:txBody>
          <a:bodyPr>
            <a:normAutofit/>
          </a:bodyPr>
          <a:lstStyle/>
          <a:p>
            <a:pPr lvl="1"/>
            <a:endParaRPr lang="cs-CZ" dirty="0" smtClean="0"/>
          </a:p>
          <a:p>
            <a:pPr lvl="1"/>
            <a:endParaRPr lang="cs-CZ" dirty="0"/>
          </a:p>
          <a:p>
            <a:pPr lvl="1"/>
            <a:endParaRPr lang="cs-CZ" dirty="0" smtClean="0"/>
          </a:p>
          <a:p>
            <a:pPr lvl="1"/>
            <a:endParaRPr lang="cs-CZ" dirty="0"/>
          </a:p>
          <a:p>
            <a:pPr lvl="1"/>
            <a:endParaRPr lang="cs-CZ" dirty="0" smtClean="0"/>
          </a:p>
          <a:p>
            <a:pPr lvl="1"/>
            <a:endParaRPr lang="cs-CZ" dirty="0"/>
          </a:p>
          <a:p>
            <a:pPr lvl="1"/>
            <a:endParaRPr lang="cs-CZ" dirty="0" smtClean="0"/>
          </a:p>
          <a:p>
            <a:pPr lvl="1"/>
            <a:endParaRPr lang="cs-CZ" dirty="0"/>
          </a:p>
          <a:p>
            <a:pPr lvl="1"/>
            <a:endParaRPr lang="cs-CZ" dirty="0" smtClean="0"/>
          </a:p>
          <a:p>
            <a:pPr lvl="1"/>
            <a:r>
              <a:rPr lang="cs-CZ" dirty="0"/>
              <a:t> </a:t>
            </a:r>
            <a:r>
              <a:rPr lang="cs-CZ" dirty="0" err="1" smtClean="0"/>
              <a:t>Mechanical</a:t>
            </a:r>
            <a:r>
              <a:rPr lang="cs-CZ" dirty="0" smtClean="0"/>
              <a:t> </a:t>
            </a:r>
            <a:r>
              <a:rPr lang="cs-CZ" dirty="0" err="1" smtClean="0"/>
              <a:t>alingnment</a:t>
            </a:r>
            <a:r>
              <a:rPr lang="cs-CZ" dirty="0" smtClean="0"/>
              <a:t>                                                  </a:t>
            </a:r>
            <a:r>
              <a:rPr lang="cs-CZ" dirty="0" err="1" smtClean="0"/>
              <a:t>Kinematic</a:t>
            </a:r>
            <a:r>
              <a:rPr lang="cs-CZ" dirty="0" smtClean="0"/>
              <a:t> </a:t>
            </a:r>
            <a:r>
              <a:rPr lang="cs-CZ" dirty="0" err="1" smtClean="0"/>
              <a:t>alignment</a:t>
            </a:r>
            <a:endParaRPr lang="cs-CZ" dirty="0" smtClean="0"/>
          </a:p>
          <a:p>
            <a:endParaRPr lang="cs-CZ" dirty="0" smtClean="0"/>
          </a:p>
          <a:p>
            <a:pPr lvl="1"/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755" y="1253167"/>
            <a:ext cx="3467100" cy="43338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794" y="1253167"/>
            <a:ext cx="346710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10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7293" y="92307"/>
            <a:ext cx="9905998" cy="1478570"/>
          </a:xfrm>
        </p:spPr>
        <p:txBody>
          <a:bodyPr/>
          <a:lstStyle/>
          <a:p>
            <a:r>
              <a:rPr lang="cs-CZ" dirty="0" err="1" smtClean="0"/>
              <a:t>Operation</a:t>
            </a:r>
            <a:r>
              <a:rPr lang="cs-CZ" dirty="0" smtClean="0"/>
              <a:t> </a:t>
            </a:r>
            <a:r>
              <a:rPr lang="cs-CZ" dirty="0" err="1" smtClean="0"/>
              <a:t>technic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7126" y="1343713"/>
            <a:ext cx="9905999" cy="4194445"/>
          </a:xfrm>
        </p:spPr>
        <p:txBody>
          <a:bodyPr>
            <a:normAutofit lnSpcReduction="10000"/>
          </a:bodyPr>
          <a:lstStyle/>
          <a:p>
            <a:r>
              <a:rPr lang="cs-CZ" dirty="0" err="1" smtClean="0"/>
              <a:t>Standardized</a:t>
            </a:r>
            <a:endParaRPr lang="cs-CZ" dirty="0" smtClean="0"/>
          </a:p>
          <a:p>
            <a:r>
              <a:rPr lang="cs-CZ" dirty="0" err="1" smtClean="0"/>
              <a:t>Medial</a:t>
            </a:r>
            <a:r>
              <a:rPr lang="cs-CZ" dirty="0" smtClean="0"/>
              <a:t> </a:t>
            </a:r>
            <a:r>
              <a:rPr lang="cs-CZ" dirty="0" err="1" smtClean="0"/>
              <a:t>parapatellar</a:t>
            </a:r>
            <a:r>
              <a:rPr lang="cs-CZ" dirty="0" smtClean="0"/>
              <a:t> </a:t>
            </a:r>
            <a:r>
              <a:rPr lang="cs-CZ" dirty="0" err="1" smtClean="0"/>
              <a:t>approach</a:t>
            </a:r>
            <a:r>
              <a:rPr lang="cs-CZ" dirty="0" smtClean="0"/>
              <a:t> x </a:t>
            </a:r>
            <a:r>
              <a:rPr lang="cs-CZ" dirty="0" err="1" smtClean="0"/>
              <a:t>mid</a:t>
            </a:r>
            <a:r>
              <a:rPr lang="cs-CZ" dirty="0" smtClean="0"/>
              <a:t> x </a:t>
            </a:r>
            <a:r>
              <a:rPr lang="cs-CZ" dirty="0" err="1" smtClean="0"/>
              <a:t>subvastus</a:t>
            </a:r>
            <a:endParaRPr lang="cs-CZ" dirty="0" smtClean="0"/>
          </a:p>
          <a:p>
            <a:r>
              <a:rPr lang="cs-CZ" dirty="0" err="1" smtClean="0"/>
              <a:t>Parc</a:t>
            </a:r>
            <a:r>
              <a:rPr lang="cs-CZ" dirty="0" smtClean="0"/>
              <a:t>. </a:t>
            </a:r>
            <a:r>
              <a:rPr lang="cs-CZ" dirty="0" err="1" smtClean="0"/>
              <a:t>Hoff</a:t>
            </a:r>
            <a:r>
              <a:rPr lang="cs-CZ" dirty="0" smtClean="0"/>
              <a:t> fat </a:t>
            </a:r>
            <a:r>
              <a:rPr lang="cs-CZ" dirty="0" err="1" smtClean="0"/>
              <a:t>pad</a:t>
            </a:r>
            <a:r>
              <a:rPr lang="cs-CZ" dirty="0" smtClean="0"/>
              <a:t> </a:t>
            </a:r>
            <a:r>
              <a:rPr lang="cs-CZ" dirty="0" err="1" smtClean="0"/>
              <a:t>resection</a:t>
            </a:r>
            <a:endParaRPr lang="cs-CZ" dirty="0" smtClean="0"/>
          </a:p>
          <a:p>
            <a:r>
              <a:rPr lang="cs-CZ" dirty="0" err="1" smtClean="0"/>
              <a:t>Patella</a:t>
            </a:r>
            <a:r>
              <a:rPr lang="cs-CZ" dirty="0" smtClean="0"/>
              <a:t> – </a:t>
            </a:r>
            <a:r>
              <a:rPr lang="cs-CZ" dirty="0" err="1" smtClean="0"/>
              <a:t>Eversion</a:t>
            </a:r>
            <a:r>
              <a:rPr lang="cs-CZ" dirty="0" smtClean="0"/>
              <a:t>,  </a:t>
            </a:r>
            <a:r>
              <a:rPr lang="cs-CZ" dirty="0" err="1" smtClean="0"/>
              <a:t>denervation</a:t>
            </a:r>
            <a:r>
              <a:rPr lang="cs-CZ" dirty="0" smtClean="0"/>
              <a:t> + </a:t>
            </a:r>
            <a:r>
              <a:rPr lang="cs-CZ" dirty="0" err="1" smtClean="0"/>
              <a:t>cheilectomy</a:t>
            </a:r>
            <a:r>
              <a:rPr lang="cs-CZ" dirty="0" smtClean="0"/>
              <a:t> x </a:t>
            </a:r>
            <a:r>
              <a:rPr lang="cs-CZ" dirty="0" err="1" smtClean="0"/>
              <a:t>parc</a:t>
            </a:r>
            <a:r>
              <a:rPr lang="cs-CZ" dirty="0" smtClean="0"/>
              <a:t>. </a:t>
            </a:r>
            <a:r>
              <a:rPr lang="cs-CZ" dirty="0" err="1" smtClean="0"/>
              <a:t>resection</a:t>
            </a:r>
            <a:r>
              <a:rPr lang="cs-CZ" dirty="0" smtClean="0"/>
              <a:t> x </a:t>
            </a:r>
            <a:r>
              <a:rPr lang="cs-CZ" dirty="0" err="1" smtClean="0"/>
              <a:t>patellar</a:t>
            </a:r>
            <a:r>
              <a:rPr lang="cs-CZ" dirty="0" smtClean="0"/>
              <a:t> </a:t>
            </a:r>
            <a:r>
              <a:rPr lang="cs-CZ" dirty="0" err="1" smtClean="0"/>
              <a:t>replacement</a:t>
            </a:r>
            <a:r>
              <a:rPr lang="cs-CZ" dirty="0" smtClean="0"/>
              <a:t> </a:t>
            </a:r>
            <a:r>
              <a:rPr lang="cs-CZ" dirty="0" err="1" smtClean="0"/>
              <a:t>implantation</a:t>
            </a:r>
            <a:endParaRPr lang="cs-CZ" dirty="0" smtClean="0"/>
          </a:p>
          <a:p>
            <a:r>
              <a:rPr lang="cs-CZ" dirty="0" err="1" smtClean="0"/>
              <a:t>Distal</a:t>
            </a:r>
            <a:r>
              <a:rPr lang="cs-CZ" dirty="0" smtClean="0"/>
              <a:t> </a:t>
            </a:r>
            <a:r>
              <a:rPr lang="cs-CZ" dirty="0" err="1"/>
              <a:t>f</a:t>
            </a:r>
            <a:r>
              <a:rPr lang="cs-CZ" dirty="0" err="1" smtClean="0"/>
              <a:t>emoral</a:t>
            </a:r>
            <a:r>
              <a:rPr lang="cs-CZ" dirty="0" smtClean="0"/>
              <a:t> </a:t>
            </a:r>
            <a:r>
              <a:rPr lang="cs-CZ" dirty="0" err="1" smtClean="0"/>
              <a:t>cut</a:t>
            </a:r>
            <a:endParaRPr lang="cs-CZ" dirty="0" smtClean="0"/>
          </a:p>
          <a:p>
            <a:r>
              <a:rPr lang="cs-CZ" dirty="0" err="1" smtClean="0"/>
              <a:t>Proximal</a:t>
            </a:r>
            <a:r>
              <a:rPr lang="cs-CZ" dirty="0" smtClean="0"/>
              <a:t> </a:t>
            </a:r>
            <a:r>
              <a:rPr lang="cs-CZ" dirty="0" err="1" smtClean="0"/>
              <a:t>tibial</a:t>
            </a:r>
            <a:r>
              <a:rPr lang="cs-CZ" dirty="0" smtClean="0"/>
              <a:t> </a:t>
            </a:r>
            <a:r>
              <a:rPr lang="cs-CZ" dirty="0" err="1" smtClean="0"/>
              <a:t>cut</a:t>
            </a:r>
            <a:endParaRPr lang="cs-CZ" dirty="0" smtClean="0"/>
          </a:p>
          <a:p>
            <a:r>
              <a:rPr lang="cs-CZ" dirty="0" smtClean="0"/>
              <a:t>Soft </a:t>
            </a:r>
            <a:r>
              <a:rPr lang="cs-CZ" dirty="0" err="1" smtClean="0"/>
              <a:t>tissue</a:t>
            </a:r>
            <a:r>
              <a:rPr lang="cs-CZ" dirty="0" smtClean="0"/>
              <a:t> </a:t>
            </a:r>
            <a:r>
              <a:rPr lang="cs-CZ" dirty="0" err="1" smtClean="0"/>
              <a:t>balancing</a:t>
            </a:r>
            <a:r>
              <a:rPr lang="cs-CZ" dirty="0" smtClean="0"/>
              <a:t>!! </a:t>
            </a:r>
          </a:p>
          <a:p>
            <a:endParaRPr lang="cs-CZ" dirty="0" smtClean="0"/>
          </a:p>
          <a:p>
            <a:endParaRPr lang="cs-CZ" dirty="0" smtClean="0"/>
          </a:p>
          <a:p>
            <a:pPr lvl="1"/>
            <a:endParaRPr lang="cs-CZ" dirty="0" smtClean="0"/>
          </a:p>
          <a:p>
            <a:endParaRPr lang="cs-CZ" dirty="0" smtClean="0"/>
          </a:p>
          <a:p>
            <a:pPr lvl="1"/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" name="Zástupný symbol pro obsah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636" y="636295"/>
            <a:ext cx="3497580" cy="2185988"/>
          </a:xfrm>
          <a:prstGeom prst="rect">
            <a:avLst/>
          </a:prstGeom>
        </p:spPr>
      </p:pic>
      <p:pic>
        <p:nvPicPr>
          <p:cNvPr id="8" name="Zástupný symbol pro obsah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636" y="3964468"/>
            <a:ext cx="3500120" cy="218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71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7293" y="92307"/>
            <a:ext cx="9905998" cy="1478570"/>
          </a:xfrm>
        </p:spPr>
        <p:txBody>
          <a:bodyPr/>
          <a:lstStyle/>
          <a:p>
            <a:r>
              <a:rPr lang="cs-CZ" dirty="0" err="1"/>
              <a:t>Operation</a:t>
            </a:r>
            <a:r>
              <a:rPr lang="cs-CZ" dirty="0"/>
              <a:t> </a:t>
            </a:r>
            <a:r>
              <a:rPr lang="cs-CZ" dirty="0" err="1"/>
              <a:t>technic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7126" y="1343713"/>
            <a:ext cx="9905999" cy="4194445"/>
          </a:xfrm>
        </p:spPr>
        <p:txBody>
          <a:bodyPr>
            <a:normAutofit fontScale="92500" lnSpcReduction="10000"/>
          </a:bodyPr>
          <a:lstStyle/>
          <a:p>
            <a:r>
              <a:rPr lang="cs-CZ" dirty="0" err="1" smtClean="0"/>
              <a:t>Flexion</a:t>
            </a:r>
            <a:r>
              <a:rPr lang="cs-CZ" dirty="0" smtClean="0"/>
              <a:t> x </a:t>
            </a:r>
            <a:r>
              <a:rPr lang="cs-CZ" dirty="0" err="1" smtClean="0"/>
              <a:t>extension</a:t>
            </a:r>
            <a:r>
              <a:rPr lang="cs-CZ" dirty="0" smtClean="0"/>
              <a:t> gap</a:t>
            </a:r>
          </a:p>
          <a:p>
            <a:r>
              <a:rPr lang="cs-CZ" dirty="0" err="1" smtClean="0"/>
              <a:t>Femoral</a:t>
            </a:r>
            <a:r>
              <a:rPr lang="cs-CZ" dirty="0" smtClean="0"/>
              <a:t> </a:t>
            </a:r>
            <a:r>
              <a:rPr lang="cs-CZ" dirty="0" err="1" smtClean="0"/>
              <a:t>component</a:t>
            </a:r>
            <a:r>
              <a:rPr lang="cs-CZ" dirty="0" smtClean="0"/>
              <a:t> </a:t>
            </a:r>
            <a:r>
              <a:rPr lang="cs-CZ" dirty="0" err="1" smtClean="0"/>
              <a:t>rotation</a:t>
            </a:r>
            <a:endParaRPr lang="cs-CZ" dirty="0" smtClean="0"/>
          </a:p>
          <a:p>
            <a:r>
              <a:rPr lang="cs-CZ" dirty="0" err="1" smtClean="0"/>
              <a:t>Femoral</a:t>
            </a:r>
            <a:r>
              <a:rPr lang="cs-CZ" dirty="0" smtClean="0"/>
              <a:t> </a:t>
            </a:r>
            <a:r>
              <a:rPr lang="cs-CZ" dirty="0" err="1" smtClean="0"/>
              <a:t>resection</a:t>
            </a:r>
            <a:endParaRPr lang="cs-CZ" dirty="0" smtClean="0"/>
          </a:p>
          <a:p>
            <a:r>
              <a:rPr lang="cs-CZ" dirty="0" err="1" smtClean="0"/>
              <a:t>Probe</a:t>
            </a:r>
            <a:r>
              <a:rPr lang="cs-CZ" dirty="0" smtClean="0"/>
              <a:t> </a:t>
            </a:r>
            <a:r>
              <a:rPr lang="cs-CZ" dirty="0" err="1" smtClean="0"/>
              <a:t>component</a:t>
            </a:r>
            <a:r>
              <a:rPr lang="cs-CZ" dirty="0" smtClean="0"/>
              <a:t> (soft </a:t>
            </a:r>
            <a:r>
              <a:rPr lang="cs-CZ" dirty="0" err="1" smtClean="0"/>
              <a:t>tissue</a:t>
            </a:r>
            <a:r>
              <a:rPr lang="cs-CZ" dirty="0" smtClean="0"/>
              <a:t> </a:t>
            </a:r>
            <a:r>
              <a:rPr lang="cs-CZ" dirty="0" smtClean="0"/>
              <a:t>balance </a:t>
            </a:r>
            <a:r>
              <a:rPr lang="cs-CZ" dirty="0" smtClean="0"/>
              <a:t>test)</a:t>
            </a:r>
          </a:p>
          <a:p>
            <a:r>
              <a:rPr lang="cs-CZ" dirty="0" err="1" smtClean="0"/>
              <a:t>Tibial</a:t>
            </a:r>
            <a:r>
              <a:rPr lang="cs-CZ" dirty="0" smtClean="0"/>
              <a:t> </a:t>
            </a:r>
            <a:r>
              <a:rPr lang="cs-CZ" dirty="0" err="1" smtClean="0"/>
              <a:t>preparation</a:t>
            </a:r>
            <a:r>
              <a:rPr lang="cs-CZ" dirty="0" smtClean="0"/>
              <a:t> (</a:t>
            </a:r>
            <a:r>
              <a:rPr lang="cs-CZ" dirty="0" err="1" smtClean="0"/>
              <a:t>correct</a:t>
            </a:r>
            <a:r>
              <a:rPr lang="cs-CZ" dirty="0" smtClean="0"/>
              <a:t> </a:t>
            </a:r>
            <a:r>
              <a:rPr lang="cs-CZ" dirty="0" err="1" smtClean="0"/>
              <a:t>rotation</a:t>
            </a:r>
            <a:r>
              <a:rPr lang="cs-CZ" dirty="0" smtClean="0"/>
              <a:t>!)</a:t>
            </a:r>
          </a:p>
          <a:p>
            <a:r>
              <a:rPr lang="cs-CZ" dirty="0" err="1" smtClean="0"/>
              <a:t>Pulsed</a:t>
            </a:r>
            <a:r>
              <a:rPr lang="cs-CZ" dirty="0" smtClean="0"/>
              <a:t>  </a:t>
            </a:r>
            <a:r>
              <a:rPr lang="cs-CZ" dirty="0" err="1" smtClean="0"/>
              <a:t>lavage</a:t>
            </a:r>
            <a:endParaRPr lang="cs-CZ" dirty="0" smtClean="0"/>
          </a:p>
          <a:p>
            <a:r>
              <a:rPr lang="cs-CZ" dirty="0" err="1" smtClean="0"/>
              <a:t>Original</a:t>
            </a:r>
            <a:r>
              <a:rPr lang="cs-CZ" dirty="0" smtClean="0"/>
              <a:t> </a:t>
            </a:r>
            <a:r>
              <a:rPr lang="cs-CZ" dirty="0" err="1" smtClean="0"/>
              <a:t>components</a:t>
            </a:r>
            <a:r>
              <a:rPr lang="cs-CZ" dirty="0" smtClean="0"/>
              <a:t> + bony cement</a:t>
            </a:r>
          </a:p>
          <a:p>
            <a:r>
              <a:rPr lang="cs-CZ" dirty="0" err="1" smtClean="0"/>
              <a:t>Reliable</a:t>
            </a:r>
            <a:r>
              <a:rPr lang="cs-CZ" dirty="0" smtClean="0"/>
              <a:t> </a:t>
            </a:r>
            <a:r>
              <a:rPr lang="cs-CZ" dirty="0" err="1" smtClean="0"/>
              <a:t>suture</a:t>
            </a:r>
            <a:r>
              <a:rPr lang="cs-CZ" dirty="0" smtClean="0"/>
              <a:t>!</a:t>
            </a:r>
          </a:p>
          <a:p>
            <a:endParaRPr lang="cs-CZ" dirty="0" smtClean="0"/>
          </a:p>
          <a:p>
            <a:endParaRPr lang="cs-CZ" dirty="0" smtClean="0"/>
          </a:p>
          <a:p>
            <a:pPr lvl="1"/>
            <a:endParaRPr lang="cs-CZ" dirty="0" smtClean="0"/>
          </a:p>
          <a:p>
            <a:endParaRPr lang="cs-CZ" dirty="0" smtClean="0"/>
          </a:p>
          <a:p>
            <a:pPr lvl="1"/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Zástupný symbol pro obsah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273" y="1021225"/>
            <a:ext cx="3871535" cy="2419710"/>
          </a:xfrm>
          <a:prstGeom prst="rect">
            <a:avLst/>
          </a:prstGeom>
        </p:spPr>
      </p:pic>
      <p:pic>
        <p:nvPicPr>
          <p:cNvPr id="7" name="Zástupný symbol pro obsah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563" y="3997899"/>
            <a:ext cx="3872245" cy="242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88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7293" y="92307"/>
            <a:ext cx="9905998" cy="1478570"/>
          </a:xfrm>
        </p:spPr>
        <p:txBody>
          <a:bodyPr/>
          <a:lstStyle/>
          <a:p>
            <a:r>
              <a:rPr lang="cs-CZ" dirty="0" err="1"/>
              <a:t>Operation</a:t>
            </a:r>
            <a:r>
              <a:rPr lang="cs-CZ" dirty="0"/>
              <a:t> </a:t>
            </a:r>
            <a:r>
              <a:rPr lang="cs-CZ" dirty="0" err="1"/>
              <a:t>technic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7126" y="1343713"/>
            <a:ext cx="9905999" cy="4194445"/>
          </a:xfrm>
        </p:spPr>
        <p:txBody>
          <a:bodyPr>
            <a:normAutofit/>
          </a:bodyPr>
          <a:lstStyle/>
          <a:p>
            <a:r>
              <a:rPr lang="cs-CZ" dirty="0"/>
              <a:t> </a:t>
            </a:r>
            <a:r>
              <a:rPr lang="cs-CZ" dirty="0" err="1" smtClean="0"/>
              <a:t>Tibia</a:t>
            </a:r>
            <a:r>
              <a:rPr lang="cs-CZ" dirty="0" smtClean="0"/>
              <a:t> </a:t>
            </a:r>
            <a:r>
              <a:rPr lang="cs-CZ" dirty="0" err="1" smtClean="0"/>
              <a:t>first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 X</a:t>
            </a:r>
          </a:p>
          <a:p>
            <a:r>
              <a:rPr lang="cs-CZ" dirty="0"/>
              <a:t>F</a:t>
            </a:r>
            <a:r>
              <a:rPr lang="cs-CZ" dirty="0" smtClean="0"/>
              <a:t>emur </a:t>
            </a:r>
            <a:r>
              <a:rPr lang="cs-CZ" dirty="0" err="1" smtClean="0"/>
              <a:t>first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  X</a:t>
            </a:r>
          </a:p>
          <a:p>
            <a:r>
              <a:rPr lang="cs-CZ" dirty="0" err="1" smtClean="0"/>
              <a:t>Extension</a:t>
            </a:r>
            <a:r>
              <a:rPr lang="cs-CZ" dirty="0" smtClean="0"/>
              <a:t> gap </a:t>
            </a:r>
            <a:r>
              <a:rPr lang="cs-CZ" dirty="0" err="1" smtClean="0"/>
              <a:t>technique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pPr lvl="1"/>
            <a:endParaRPr lang="cs-CZ" dirty="0" smtClean="0"/>
          </a:p>
          <a:p>
            <a:endParaRPr lang="cs-CZ" dirty="0" smtClean="0"/>
          </a:p>
          <a:p>
            <a:pPr lvl="1"/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Picture 4" descr="Related imag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966" y="1654350"/>
            <a:ext cx="5280242" cy="397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08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7293" y="92307"/>
            <a:ext cx="9905998" cy="1478570"/>
          </a:xfrm>
        </p:spPr>
        <p:txBody>
          <a:bodyPr/>
          <a:lstStyle/>
          <a:p>
            <a:r>
              <a:rPr lang="cs-CZ" dirty="0" err="1" smtClean="0"/>
              <a:t>Computer</a:t>
            </a:r>
            <a:r>
              <a:rPr lang="cs-CZ" dirty="0" smtClean="0"/>
              <a:t> </a:t>
            </a:r>
            <a:r>
              <a:rPr lang="cs-CZ" dirty="0" err="1" smtClean="0"/>
              <a:t>navigation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7126" y="1343713"/>
            <a:ext cx="9905999" cy="4194445"/>
          </a:xfrm>
        </p:spPr>
        <p:txBody>
          <a:bodyPr>
            <a:normAutofit/>
          </a:bodyPr>
          <a:lstStyle/>
          <a:p>
            <a:r>
              <a:rPr lang="cs-CZ" dirty="0" err="1" smtClean="0"/>
              <a:t>Optional</a:t>
            </a:r>
            <a:r>
              <a:rPr lang="cs-CZ" dirty="0" smtClean="0"/>
              <a:t>, </a:t>
            </a:r>
            <a:r>
              <a:rPr lang="cs-CZ" dirty="0" err="1" smtClean="0"/>
              <a:t>some</a:t>
            </a:r>
            <a:r>
              <a:rPr lang="cs-CZ" dirty="0" smtClean="0"/>
              <a:t> </a:t>
            </a:r>
            <a:r>
              <a:rPr lang="cs-CZ" dirty="0" err="1" smtClean="0"/>
              <a:t>hospital</a:t>
            </a:r>
            <a:r>
              <a:rPr lang="cs-CZ" dirty="0" smtClean="0"/>
              <a:t> /</a:t>
            </a:r>
            <a:r>
              <a:rPr lang="cs-CZ" dirty="0" err="1" smtClean="0"/>
              <a:t>countries</a:t>
            </a:r>
            <a:r>
              <a:rPr lang="cs-CZ" dirty="0" smtClean="0"/>
              <a:t> </a:t>
            </a:r>
            <a:r>
              <a:rPr lang="cs-CZ" dirty="0" err="1" smtClean="0"/>
              <a:t>obligatory</a:t>
            </a:r>
            <a:endParaRPr lang="cs-CZ" dirty="0" smtClean="0"/>
          </a:p>
          <a:p>
            <a:r>
              <a:rPr lang="cs-CZ" dirty="0" err="1" smtClean="0"/>
              <a:t>Mapping</a:t>
            </a:r>
            <a:r>
              <a:rPr lang="cs-CZ" dirty="0" smtClean="0"/>
              <a:t> reference </a:t>
            </a:r>
            <a:r>
              <a:rPr lang="cs-CZ" dirty="0" err="1" smtClean="0"/>
              <a:t>points</a:t>
            </a:r>
            <a:r>
              <a:rPr lang="cs-CZ" dirty="0" smtClean="0"/>
              <a:t> and </a:t>
            </a:r>
            <a:r>
              <a:rPr lang="cs-CZ" dirty="0" err="1" smtClean="0"/>
              <a:t>kinematics</a:t>
            </a:r>
            <a:r>
              <a:rPr lang="cs-CZ" dirty="0" smtClean="0"/>
              <a:t> </a:t>
            </a:r>
            <a:r>
              <a:rPr lang="cs-CZ" dirty="0" err="1" smtClean="0"/>
              <a:t>into</a:t>
            </a:r>
            <a:r>
              <a:rPr lang="cs-CZ" dirty="0" smtClean="0"/>
              <a:t> SW</a:t>
            </a:r>
          </a:p>
          <a:p>
            <a:r>
              <a:rPr lang="cs-CZ" dirty="0" err="1" smtClean="0"/>
              <a:t>Special</a:t>
            </a:r>
            <a:r>
              <a:rPr lang="cs-CZ" dirty="0" smtClean="0"/>
              <a:t> </a:t>
            </a:r>
            <a:r>
              <a:rPr lang="cs-CZ" dirty="0" err="1" smtClean="0"/>
              <a:t>instrumentary</a:t>
            </a:r>
            <a:endParaRPr lang="cs-CZ" dirty="0" smtClean="0"/>
          </a:p>
          <a:p>
            <a:r>
              <a:rPr lang="cs-CZ" dirty="0" err="1" smtClean="0"/>
              <a:t>Surgeon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guided</a:t>
            </a:r>
            <a:r>
              <a:rPr lang="cs-CZ" dirty="0" smtClean="0"/>
              <a:t> </a:t>
            </a:r>
          </a:p>
          <a:p>
            <a:r>
              <a:rPr lang="cs-CZ" dirty="0" err="1" smtClean="0"/>
              <a:t>Necesserry</a:t>
            </a:r>
            <a:r>
              <a:rPr lang="cs-CZ" dirty="0" smtClean="0"/>
              <a:t> </a:t>
            </a:r>
            <a:r>
              <a:rPr lang="cs-CZ" dirty="0" err="1" smtClean="0"/>
              <a:t>if</a:t>
            </a:r>
            <a:r>
              <a:rPr lang="cs-CZ" dirty="0" smtClean="0"/>
              <a:t> </a:t>
            </a:r>
            <a:r>
              <a:rPr lang="cs-CZ" dirty="0" err="1" smtClean="0"/>
              <a:t>intramedular</a:t>
            </a:r>
            <a:r>
              <a:rPr lang="cs-CZ" dirty="0" smtClean="0"/>
              <a:t> </a:t>
            </a:r>
            <a:r>
              <a:rPr lang="cs-CZ" dirty="0" err="1" smtClean="0"/>
              <a:t>instrumentary</a:t>
            </a:r>
            <a:r>
              <a:rPr lang="cs-CZ" dirty="0" smtClean="0"/>
              <a:t> </a:t>
            </a:r>
            <a:r>
              <a:rPr lang="cs-CZ" dirty="0" err="1" smtClean="0"/>
              <a:t>impossible</a:t>
            </a:r>
            <a:r>
              <a:rPr lang="cs-CZ" dirty="0" smtClean="0"/>
              <a:t> (trauma)</a:t>
            </a:r>
          </a:p>
          <a:p>
            <a:endParaRPr lang="cs-CZ" dirty="0" smtClean="0"/>
          </a:p>
          <a:p>
            <a:endParaRPr lang="cs-CZ" dirty="0" smtClean="0"/>
          </a:p>
          <a:p>
            <a:pPr lvl="1"/>
            <a:endParaRPr lang="cs-CZ" dirty="0" smtClean="0"/>
          </a:p>
          <a:p>
            <a:endParaRPr lang="cs-CZ" dirty="0" smtClean="0"/>
          </a:p>
          <a:p>
            <a:pPr lvl="1"/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>
            <a:lum bright="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690" y="1427058"/>
            <a:ext cx="3277315" cy="42549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 t="7805" r="8148" b="8107"/>
          <a:stretch>
            <a:fillRect/>
          </a:stretch>
        </p:blipFill>
        <p:spPr>
          <a:xfrm>
            <a:off x="1387146" y="4275496"/>
            <a:ext cx="1973262" cy="2232025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0571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7293" y="92307"/>
            <a:ext cx="9905998" cy="1478570"/>
          </a:xfrm>
        </p:spPr>
        <p:txBody>
          <a:bodyPr/>
          <a:lstStyle/>
          <a:p>
            <a:r>
              <a:rPr lang="cs-CZ" dirty="0" err="1" smtClean="0"/>
              <a:t>Computer</a:t>
            </a:r>
            <a:r>
              <a:rPr lang="cs-CZ" dirty="0" smtClean="0"/>
              <a:t> </a:t>
            </a:r>
            <a:r>
              <a:rPr lang="cs-CZ" dirty="0" err="1" smtClean="0"/>
              <a:t>navigation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7126" y="1343713"/>
            <a:ext cx="9905999" cy="4194445"/>
          </a:xfrm>
        </p:spPr>
        <p:txBody>
          <a:bodyPr>
            <a:normAutofit/>
          </a:bodyPr>
          <a:lstStyle/>
          <a:p>
            <a:r>
              <a:rPr lang="cs-CZ" dirty="0" smtClean="0"/>
              <a:t>Reference </a:t>
            </a:r>
            <a:r>
              <a:rPr lang="cs-CZ" dirty="0" err="1" smtClean="0"/>
              <a:t>points</a:t>
            </a:r>
            <a:r>
              <a:rPr lang="cs-CZ" dirty="0" smtClean="0"/>
              <a:t> </a:t>
            </a:r>
            <a:r>
              <a:rPr lang="cs-CZ" dirty="0" err="1" smtClean="0"/>
              <a:t>mapping</a:t>
            </a:r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3D </a:t>
            </a:r>
            <a:r>
              <a:rPr lang="cs-CZ" dirty="0" err="1" smtClean="0"/>
              <a:t>virtual</a:t>
            </a:r>
            <a:r>
              <a:rPr lang="cs-CZ" dirty="0" smtClean="0"/>
              <a:t> </a:t>
            </a:r>
            <a:r>
              <a:rPr lang="cs-CZ" dirty="0" smtClean="0"/>
              <a:t>model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pPr lvl="1"/>
            <a:endParaRPr lang="cs-CZ" dirty="0" smtClean="0"/>
          </a:p>
          <a:p>
            <a:endParaRPr lang="cs-CZ" dirty="0" smtClean="0"/>
          </a:p>
          <a:p>
            <a:pPr lvl="1"/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8" name="Picture 7" descr="IMGP2621"/>
          <p:cNvPicPr>
            <a:picLocks noChangeAspect="1" noChangeArrowheads="1"/>
          </p:cNvPicPr>
          <p:nvPr/>
        </p:nvPicPr>
        <p:blipFill>
          <a:blip r:embed="rId2"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844" y="1231569"/>
            <a:ext cx="3384550" cy="254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844" y="3959855"/>
            <a:ext cx="3384550" cy="27329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333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7293" y="92307"/>
            <a:ext cx="9905998" cy="1478570"/>
          </a:xfrm>
        </p:spPr>
        <p:txBody>
          <a:bodyPr/>
          <a:lstStyle/>
          <a:p>
            <a:r>
              <a:rPr lang="cs-CZ" dirty="0" err="1"/>
              <a:t>Computer</a:t>
            </a:r>
            <a:r>
              <a:rPr lang="cs-CZ" dirty="0"/>
              <a:t> </a:t>
            </a:r>
            <a:r>
              <a:rPr lang="cs-CZ" dirty="0" err="1"/>
              <a:t>navigation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7126" y="1343713"/>
            <a:ext cx="9905999" cy="4194445"/>
          </a:xfrm>
        </p:spPr>
        <p:txBody>
          <a:bodyPr>
            <a:normAutofit/>
          </a:bodyPr>
          <a:lstStyle/>
          <a:p>
            <a:r>
              <a:rPr lang="cs-CZ" dirty="0" err="1" smtClean="0"/>
              <a:t>Proximal</a:t>
            </a:r>
            <a:r>
              <a:rPr lang="cs-CZ" dirty="0" smtClean="0"/>
              <a:t> </a:t>
            </a:r>
            <a:r>
              <a:rPr lang="cs-CZ" dirty="0" err="1" smtClean="0"/>
              <a:t>tibial</a:t>
            </a:r>
            <a:r>
              <a:rPr lang="cs-CZ" dirty="0" smtClean="0"/>
              <a:t> </a:t>
            </a:r>
            <a:r>
              <a:rPr lang="cs-CZ" dirty="0" err="1" smtClean="0"/>
              <a:t>cut</a:t>
            </a:r>
            <a:r>
              <a:rPr lang="cs-CZ" dirty="0" smtClean="0"/>
              <a:t> </a:t>
            </a:r>
            <a:r>
              <a:rPr lang="cs-CZ" dirty="0" err="1" smtClean="0"/>
              <a:t>planning</a:t>
            </a:r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r>
              <a:rPr lang="cs-CZ" dirty="0" err="1" smtClean="0"/>
              <a:t>Distal</a:t>
            </a:r>
            <a:r>
              <a:rPr lang="cs-CZ" dirty="0" smtClean="0"/>
              <a:t> </a:t>
            </a:r>
            <a:r>
              <a:rPr lang="cs-CZ" dirty="0" err="1" smtClean="0"/>
              <a:t>femoral</a:t>
            </a:r>
            <a:r>
              <a:rPr lang="cs-CZ" dirty="0" smtClean="0"/>
              <a:t> </a:t>
            </a:r>
            <a:r>
              <a:rPr lang="cs-CZ" dirty="0" err="1" smtClean="0"/>
              <a:t>cut</a:t>
            </a:r>
            <a:r>
              <a:rPr lang="cs-CZ" dirty="0" smtClean="0"/>
              <a:t> </a:t>
            </a:r>
            <a:r>
              <a:rPr lang="cs-CZ" dirty="0" err="1" smtClean="0"/>
              <a:t>planning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pPr lvl="1"/>
            <a:endParaRPr lang="cs-CZ" dirty="0" smtClean="0"/>
          </a:p>
          <a:p>
            <a:endParaRPr lang="cs-CZ" dirty="0" smtClean="0"/>
          </a:p>
          <a:p>
            <a:pPr lvl="1"/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tibialni resekce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lum bright="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84920" y="1063685"/>
            <a:ext cx="3469424" cy="2602541"/>
          </a:xfrm>
          <a:prstGeom prst="rect">
            <a:avLst/>
          </a:prstGeom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4">
            <a:lum bright="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19" y="3877243"/>
            <a:ext cx="3456227" cy="26419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503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entr" presetSubtype="0" fill="hold" grpId="0" nodeType="afterEffect" nodePh="1">
                                  <p:stCondLst>
                                    <p:cond delay="40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7" grpId="0" animBg="1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7293" y="92307"/>
            <a:ext cx="9905998" cy="1478570"/>
          </a:xfrm>
        </p:spPr>
        <p:txBody>
          <a:bodyPr/>
          <a:lstStyle/>
          <a:p>
            <a:r>
              <a:rPr lang="cs-CZ" dirty="0" err="1" smtClean="0"/>
              <a:t>periprosthetic</a:t>
            </a:r>
            <a:r>
              <a:rPr lang="cs-CZ" dirty="0" smtClean="0"/>
              <a:t> joint </a:t>
            </a:r>
            <a:r>
              <a:rPr lang="cs-CZ" dirty="0" err="1" smtClean="0"/>
              <a:t>infection</a:t>
            </a:r>
            <a:r>
              <a:rPr lang="cs-CZ" dirty="0" smtClean="0"/>
              <a:t> (PJI) </a:t>
            </a:r>
            <a:r>
              <a:rPr lang="cs-CZ" dirty="0" err="1" smtClean="0"/>
              <a:t>prevention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7126" y="1343713"/>
            <a:ext cx="9905999" cy="4194445"/>
          </a:xfrm>
        </p:spPr>
        <p:txBody>
          <a:bodyPr>
            <a:normAutofit/>
          </a:bodyPr>
          <a:lstStyle/>
          <a:p>
            <a:r>
              <a:rPr lang="cs-CZ" dirty="0" err="1" smtClean="0"/>
              <a:t>Preop</a:t>
            </a:r>
            <a:r>
              <a:rPr lang="cs-CZ" dirty="0" smtClean="0"/>
              <a:t>. </a:t>
            </a:r>
            <a:r>
              <a:rPr lang="cs-CZ" dirty="0" err="1" smtClean="0"/>
              <a:t>Examination</a:t>
            </a:r>
            <a:r>
              <a:rPr lang="cs-CZ" dirty="0" smtClean="0"/>
              <a:t>!</a:t>
            </a:r>
          </a:p>
          <a:p>
            <a:r>
              <a:rPr lang="cs-CZ" dirty="0" smtClean="0"/>
              <a:t>ATB </a:t>
            </a:r>
            <a:r>
              <a:rPr lang="cs-CZ" dirty="0" err="1" smtClean="0"/>
              <a:t>perioperatively</a:t>
            </a:r>
            <a:r>
              <a:rPr lang="cs-CZ" dirty="0" smtClean="0"/>
              <a:t> – </a:t>
            </a:r>
            <a:r>
              <a:rPr lang="cs-CZ" dirty="0" err="1" smtClean="0"/>
              <a:t>Cefazolin</a:t>
            </a:r>
            <a:r>
              <a:rPr lang="cs-CZ" dirty="0" smtClean="0"/>
              <a:t> </a:t>
            </a:r>
            <a:r>
              <a:rPr lang="cs-CZ" dirty="0" err="1" smtClean="0"/>
              <a:t>i.v</a:t>
            </a:r>
            <a:r>
              <a:rPr lang="cs-CZ" dirty="0" smtClean="0"/>
              <a:t>. 1 dose </a:t>
            </a:r>
            <a:r>
              <a:rPr lang="cs-CZ" dirty="0" err="1" smtClean="0"/>
              <a:t>before</a:t>
            </a:r>
            <a:r>
              <a:rPr lang="cs-CZ" dirty="0" smtClean="0"/>
              <a:t> + 3 </a:t>
            </a:r>
            <a:r>
              <a:rPr lang="cs-CZ" dirty="0" err="1" smtClean="0"/>
              <a:t>doses</a:t>
            </a:r>
            <a:r>
              <a:rPr lang="cs-CZ" dirty="0" smtClean="0"/>
              <a:t> post op. </a:t>
            </a:r>
          </a:p>
          <a:p>
            <a:r>
              <a:rPr lang="cs-CZ" dirty="0" err="1" smtClean="0"/>
              <a:t>Drainage</a:t>
            </a:r>
            <a:r>
              <a:rPr lang="cs-CZ" dirty="0" smtClean="0"/>
              <a:t> EX in 24h</a:t>
            </a:r>
          </a:p>
          <a:p>
            <a:r>
              <a:rPr lang="cs-CZ" dirty="0" err="1" smtClean="0"/>
              <a:t>If</a:t>
            </a:r>
            <a:r>
              <a:rPr lang="cs-CZ" dirty="0" smtClean="0"/>
              <a:t> </a:t>
            </a:r>
            <a:r>
              <a:rPr lang="cs-CZ" dirty="0" err="1" smtClean="0"/>
              <a:t>urinary</a:t>
            </a:r>
            <a:r>
              <a:rPr lang="cs-CZ" dirty="0" smtClean="0"/>
              <a:t> </a:t>
            </a:r>
            <a:r>
              <a:rPr lang="cs-CZ" dirty="0" err="1" smtClean="0"/>
              <a:t>catheter</a:t>
            </a:r>
            <a:r>
              <a:rPr lang="cs-CZ" dirty="0" smtClean="0"/>
              <a:t> </a:t>
            </a:r>
            <a:r>
              <a:rPr lang="cs-CZ" dirty="0" err="1" smtClean="0"/>
              <a:t>present</a:t>
            </a:r>
            <a:r>
              <a:rPr lang="cs-CZ" dirty="0" smtClean="0"/>
              <a:t> - ATB</a:t>
            </a:r>
          </a:p>
          <a:p>
            <a:r>
              <a:rPr lang="cs-CZ" dirty="0" err="1" smtClean="0"/>
              <a:t>Strict</a:t>
            </a:r>
            <a:r>
              <a:rPr lang="cs-CZ" dirty="0" smtClean="0"/>
              <a:t> régime </a:t>
            </a:r>
            <a:r>
              <a:rPr lang="cs-CZ" dirty="0" err="1" smtClean="0"/>
              <a:t>at</a:t>
            </a:r>
            <a:r>
              <a:rPr lang="cs-CZ" dirty="0" smtClean="0"/>
              <a:t> op. </a:t>
            </a:r>
            <a:r>
              <a:rPr lang="cs-CZ" dirty="0" err="1" smtClean="0"/>
              <a:t>theater</a:t>
            </a:r>
            <a:endParaRPr lang="cs-CZ" dirty="0" smtClean="0"/>
          </a:p>
          <a:p>
            <a:r>
              <a:rPr lang="cs-CZ" dirty="0" err="1" smtClean="0"/>
              <a:t>Wound</a:t>
            </a:r>
            <a:r>
              <a:rPr lang="cs-CZ" dirty="0" smtClean="0"/>
              <a:t> care </a:t>
            </a:r>
            <a:r>
              <a:rPr lang="cs-CZ" dirty="0" err="1" smtClean="0"/>
              <a:t>till</a:t>
            </a:r>
            <a:r>
              <a:rPr lang="cs-CZ" dirty="0" smtClean="0"/>
              <a:t> </a:t>
            </a:r>
            <a:r>
              <a:rPr lang="cs-CZ" dirty="0" err="1" smtClean="0"/>
              <a:t>healing</a:t>
            </a:r>
            <a:endParaRPr lang="cs-CZ" dirty="0" smtClean="0"/>
          </a:p>
          <a:p>
            <a:r>
              <a:rPr lang="cs-CZ" dirty="0" smtClean="0"/>
              <a:t>Lege </a:t>
            </a:r>
            <a:r>
              <a:rPr lang="cs-CZ" dirty="0" err="1" smtClean="0"/>
              <a:t>artis</a:t>
            </a:r>
            <a:r>
              <a:rPr lang="cs-CZ" dirty="0"/>
              <a:t> </a:t>
            </a:r>
            <a:r>
              <a:rPr lang="cs-CZ" dirty="0" err="1" smtClean="0"/>
              <a:t>diagnostic</a:t>
            </a:r>
            <a:r>
              <a:rPr lang="cs-CZ" dirty="0" smtClean="0"/>
              <a:t> and </a:t>
            </a:r>
            <a:r>
              <a:rPr lang="cs-CZ" dirty="0" err="1" smtClean="0"/>
              <a:t>therapy</a:t>
            </a:r>
            <a:r>
              <a:rPr lang="cs-CZ" dirty="0" smtClean="0"/>
              <a:t> </a:t>
            </a:r>
            <a:r>
              <a:rPr lang="cs-CZ" dirty="0" err="1" smtClean="0"/>
              <a:t>protocol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eventual</a:t>
            </a:r>
            <a:r>
              <a:rPr lang="cs-CZ" dirty="0" smtClean="0"/>
              <a:t> PJI</a:t>
            </a:r>
          </a:p>
          <a:p>
            <a:endParaRPr lang="cs-CZ" dirty="0" smtClean="0"/>
          </a:p>
          <a:p>
            <a:endParaRPr lang="cs-CZ" dirty="0" smtClean="0"/>
          </a:p>
          <a:p>
            <a:pPr lvl="1"/>
            <a:endParaRPr lang="cs-CZ" dirty="0" smtClean="0"/>
          </a:p>
          <a:p>
            <a:endParaRPr lang="cs-CZ" dirty="0" smtClean="0"/>
          </a:p>
          <a:p>
            <a:pPr lvl="1"/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7988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7293" y="92307"/>
            <a:ext cx="9905998" cy="1478570"/>
          </a:xfrm>
        </p:spPr>
        <p:txBody>
          <a:bodyPr/>
          <a:lstStyle/>
          <a:p>
            <a:r>
              <a:rPr lang="cs-CZ" dirty="0" smtClean="0"/>
              <a:t>Post op.  management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7126" y="1343713"/>
            <a:ext cx="10659523" cy="5160604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ICU (post op </a:t>
            </a:r>
            <a:r>
              <a:rPr lang="cs-CZ" dirty="0" err="1" smtClean="0"/>
              <a:t>ward</a:t>
            </a:r>
            <a:r>
              <a:rPr lang="cs-CZ" dirty="0" smtClean="0"/>
              <a:t>) </a:t>
            </a:r>
            <a:r>
              <a:rPr lang="cs-CZ" dirty="0" err="1" smtClean="0"/>
              <a:t>one</a:t>
            </a:r>
            <a:r>
              <a:rPr lang="cs-CZ" dirty="0" smtClean="0"/>
              <a:t> </a:t>
            </a:r>
            <a:r>
              <a:rPr lang="cs-CZ" dirty="0" err="1" smtClean="0"/>
              <a:t>day</a:t>
            </a:r>
            <a:r>
              <a:rPr lang="cs-CZ" dirty="0" smtClean="0"/>
              <a:t> </a:t>
            </a:r>
            <a:r>
              <a:rPr lang="cs-CZ" dirty="0" err="1" smtClean="0"/>
              <a:t>if</a:t>
            </a:r>
            <a:r>
              <a:rPr lang="cs-CZ" dirty="0" smtClean="0"/>
              <a:t> no </a:t>
            </a:r>
            <a:r>
              <a:rPr lang="cs-CZ" dirty="0" err="1" smtClean="0"/>
              <a:t>complication</a:t>
            </a:r>
            <a:endParaRPr lang="cs-CZ" dirty="0" smtClean="0"/>
          </a:p>
          <a:p>
            <a:r>
              <a:rPr lang="cs-CZ" dirty="0" err="1" smtClean="0"/>
              <a:t>Hospitalization</a:t>
            </a:r>
            <a:r>
              <a:rPr lang="cs-CZ" dirty="0" smtClean="0"/>
              <a:t> </a:t>
            </a:r>
            <a:r>
              <a:rPr lang="cs-CZ" dirty="0" err="1" smtClean="0"/>
              <a:t>at</a:t>
            </a:r>
            <a:r>
              <a:rPr lang="cs-CZ" dirty="0" smtClean="0"/>
              <a:t> </a:t>
            </a:r>
            <a:r>
              <a:rPr lang="cs-CZ" dirty="0" err="1" smtClean="0"/>
              <a:t>orotpedic</a:t>
            </a:r>
            <a:r>
              <a:rPr lang="cs-CZ" dirty="0" smtClean="0"/>
              <a:t> </a:t>
            </a:r>
            <a:r>
              <a:rPr lang="cs-CZ" dirty="0" err="1" smtClean="0"/>
              <a:t>ward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5 </a:t>
            </a:r>
            <a:r>
              <a:rPr lang="cs-CZ" dirty="0" err="1" smtClean="0"/>
              <a:t>days</a:t>
            </a:r>
            <a:r>
              <a:rPr lang="cs-CZ" dirty="0" smtClean="0"/>
              <a:t> </a:t>
            </a:r>
          </a:p>
          <a:p>
            <a:r>
              <a:rPr lang="cs-CZ" dirty="0" err="1" smtClean="0"/>
              <a:t>Verticalization</a:t>
            </a:r>
            <a:r>
              <a:rPr lang="cs-CZ" dirty="0" smtClean="0"/>
              <a:t> </a:t>
            </a:r>
            <a:r>
              <a:rPr lang="cs-CZ" dirty="0" err="1" smtClean="0"/>
              <a:t>first</a:t>
            </a:r>
            <a:r>
              <a:rPr lang="cs-CZ" dirty="0" smtClean="0"/>
              <a:t> post </a:t>
            </a:r>
            <a:r>
              <a:rPr lang="cs-CZ" dirty="0" smtClean="0"/>
              <a:t>op. </a:t>
            </a:r>
            <a:r>
              <a:rPr lang="cs-CZ" dirty="0" err="1" smtClean="0"/>
              <a:t>day</a:t>
            </a:r>
            <a:endParaRPr lang="cs-CZ" dirty="0" smtClean="0"/>
          </a:p>
          <a:p>
            <a:r>
              <a:rPr lang="cs-CZ" dirty="0" err="1" smtClean="0"/>
              <a:t>Complex</a:t>
            </a:r>
            <a:r>
              <a:rPr lang="cs-CZ" dirty="0" smtClean="0"/>
              <a:t> </a:t>
            </a:r>
            <a:r>
              <a:rPr lang="cs-CZ" dirty="0" err="1" smtClean="0"/>
              <a:t>rehabilitation</a:t>
            </a:r>
            <a:r>
              <a:rPr lang="cs-CZ" dirty="0" smtClean="0"/>
              <a:t> </a:t>
            </a:r>
            <a:r>
              <a:rPr lang="cs-CZ" dirty="0" err="1" smtClean="0"/>
              <a:t>protocol</a:t>
            </a:r>
            <a:r>
              <a:rPr lang="cs-CZ" dirty="0" smtClean="0"/>
              <a:t>, </a:t>
            </a:r>
            <a:r>
              <a:rPr lang="cs-CZ" dirty="0" err="1" smtClean="0"/>
              <a:t>rehabitalitation</a:t>
            </a:r>
            <a:r>
              <a:rPr lang="cs-CZ" dirty="0" smtClean="0"/>
              <a:t> </a:t>
            </a:r>
            <a:r>
              <a:rPr lang="cs-CZ" dirty="0" err="1" smtClean="0"/>
              <a:t>nurse</a:t>
            </a:r>
            <a:r>
              <a:rPr lang="cs-CZ" dirty="0" smtClean="0"/>
              <a:t> </a:t>
            </a:r>
            <a:r>
              <a:rPr lang="cs-CZ" dirty="0" err="1" smtClean="0"/>
              <a:t>obligatory</a:t>
            </a:r>
            <a:r>
              <a:rPr lang="cs-CZ" dirty="0" smtClean="0"/>
              <a:t> </a:t>
            </a:r>
          </a:p>
          <a:p>
            <a:r>
              <a:rPr lang="cs-CZ" dirty="0" smtClean="0"/>
              <a:t>6. </a:t>
            </a:r>
            <a:r>
              <a:rPr lang="cs-CZ" dirty="0" err="1" smtClean="0"/>
              <a:t>day</a:t>
            </a:r>
            <a:r>
              <a:rPr lang="cs-CZ" dirty="0" smtClean="0"/>
              <a:t> – </a:t>
            </a:r>
            <a:r>
              <a:rPr lang="cs-CZ" dirty="0" err="1" smtClean="0"/>
              <a:t>tranfer</a:t>
            </a:r>
            <a:r>
              <a:rPr lang="cs-CZ" dirty="0" smtClean="0"/>
              <a:t> to </a:t>
            </a:r>
            <a:r>
              <a:rPr lang="cs-CZ" dirty="0" err="1" smtClean="0"/>
              <a:t>rehabilitation</a:t>
            </a:r>
            <a:r>
              <a:rPr lang="cs-CZ" dirty="0" smtClean="0"/>
              <a:t> </a:t>
            </a:r>
            <a:r>
              <a:rPr lang="cs-CZ" dirty="0" err="1" smtClean="0"/>
              <a:t>ward</a:t>
            </a:r>
            <a:r>
              <a:rPr lang="cs-CZ" dirty="0" smtClean="0"/>
              <a:t> </a:t>
            </a:r>
          </a:p>
          <a:p>
            <a:r>
              <a:rPr lang="cs-CZ" dirty="0" err="1" smtClean="0"/>
              <a:t>Spa</a:t>
            </a:r>
            <a:r>
              <a:rPr lang="cs-CZ" dirty="0" smtClean="0"/>
              <a:t> – in CZ </a:t>
            </a:r>
            <a:r>
              <a:rPr lang="cs-CZ" dirty="0" err="1" smtClean="0"/>
              <a:t>coverd</a:t>
            </a:r>
            <a:r>
              <a:rPr lang="cs-CZ" dirty="0" smtClean="0"/>
              <a:t> by </a:t>
            </a:r>
            <a:r>
              <a:rPr lang="cs-CZ" dirty="0" smtClean="0"/>
              <a:t>public </a:t>
            </a:r>
            <a:r>
              <a:rPr lang="cs-CZ" dirty="0" err="1" smtClean="0"/>
              <a:t>health</a:t>
            </a:r>
            <a:r>
              <a:rPr lang="cs-CZ" dirty="0" smtClean="0"/>
              <a:t> </a:t>
            </a:r>
            <a:r>
              <a:rPr lang="cs-CZ" dirty="0" err="1" smtClean="0"/>
              <a:t>insurance</a:t>
            </a:r>
            <a:r>
              <a:rPr lang="cs-CZ" dirty="0"/>
              <a:t> </a:t>
            </a:r>
            <a:r>
              <a:rPr lang="cs-CZ" dirty="0" smtClean="0"/>
              <a:t>in </a:t>
            </a:r>
            <a:r>
              <a:rPr lang="cs-CZ" dirty="0" smtClean="0"/>
              <a:t>3 post op. </a:t>
            </a:r>
            <a:r>
              <a:rPr lang="cs-CZ" dirty="0" err="1" smtClean="0"/>
              <a:t>months</a:t>
            </a:r>
            <a:endParaRPr lang="cs-CZ" dirty="0" smtClean="0"/>
          </a:p>
          <a:p>
            <a:r>
              <a:rPr lang="cs-CZ" dirty="0" smtClean="0"/>
              <a:t>DVT </a:t>
            </a:r>
            <a:r>
              <a:rPr lang="cs-CZ" dirty="0" err="1" smtClean="0"/>
              <a:t>prevention</a:t>
            </a:r>
            <a:r>
              <a:rPr lang="cs-CZ" dirty="0" smtClean="0"/>
              <a:t> – standard 10 </a:t>
            </a:r>
            <a:r>
              <a:rPr lang="cs-CZ" dirty="0" err="1" smtClean="0"/>
              <a:t>days</a:t>
            </a:r>
            <a:r>
              <a:rPr lang="cs-CZ" dirty="0" smtClean="0"/>
              <a:t> (LMWH), </a:t>
            </a:r>
            <a:r>
              <a:rPr lang="cs-CZ" dirty="0" err="1" smtClean="0"/>
              <a:t>if</a:t>
            </a:r>
            <a:r>
              <a:rPr lang="cs-CZ" dirty="0" smtClean="0"/>
              <a:t> risk </a:t>
            </a:r>
            <a:r>
              <a:rPr lang="cs-CZ" dirty="0" err="1" smtClean="0"/>
              <a:t>factor</a:t>
            </a:r>
            <a:r>
              <a:rPr lang="cs-CZ" dirty="0" smtClean="0"/>
              <a:t> </a:t>
            </a:r>
            <a:r>
              <a:rPr lang="cs-CZ" dirty="0" err="1" smtClean="0"/>
              <a:t>presented</a:t>
            </a:r>
            <a:r>
              <a:rPr lang="cs-CZ" dirty="0" smtClean="0"/>
              <a:t>, 6 </a:t>
            </a:r>
            <a:r>
              <a:rPr lang="cs-CZ" dirty="0" err="1" smtClean="0"/>
              <a:t>weeks</a:t>
            </a:r>
            <a:r>
              <a:rPr lang="cs-CZ" dirty="0" smtClean="0"/>
              <a:t> (NOAK)</a:t>
            </a:r>
          </a:p>
          <a:p>
            <a:r>
              <a:rPr lang="cs-CZ" dirty="0" err="1" smtClean="0"/>
              <a:t>Trends</a:t>
            </a:r>
            <a:r>
              <a:rPr lang="cs-CZ" dirty="0" smtClean="0"/>
              <a:t>: </a:t>
            </a:r>
            <a:r>
              <a:rPr lang="cs-CZ" dirty="0" err="1" smtClean="0"/>
              <a:t>Shoretening</a:t>
            </a:r>
            <a:r>
              <a:rPr lang="cs-CZ" dirty="0" smtClean="0"/>
              <a:t> </a:t>
            </a:r>
            <a:r>
              <a:rPr lang="cs-CZ" dirty="0" err="1" smtClean="0"/>
              <a:t>inpation</a:t>
            </a:r>
            <a:r>
              <a:rPr lang="cs-CZ" dirty="0" smtClean="0"/>
              <a:t> period (</a:t>
            </a:r>
            <a:r>
              <a:rPr lang="cs-CZ" dirty="0" err="1" smtClean="0"/>
              <a:t>risc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nosocomial</a:t>
            </a:r>
            <a:r>
              <a:rPr lang="cs-CZ" dirty="0" smtClean="0"/>
              <a:t> </a:t>
            </a:r>
            <a:r>
              <a:rPr lang="cs-CZ" dirty="0" err="1" smtClean="0"/>
              <a:t>infection</a:t>
            </a:r>
            <a:r>
              <a:rPr lang="cs-CZ" dirty="0" smtClean="0"/>
              <a:t>, </a:t>
            </a:r>
            <a:r>
              <a:rPr lang="cs-CZ" dirty="0" err="1" smtClean="0"/>
              <a:t>economic</a:t>
            </a:r>
            <a:r>
              <a:rPr lang="cs-CZ" dirty="0" smtClean="0"/>
              <a:t> </a:t>
            </a:r>
            <a:r>
              <a:rPr lang="cs-CZ" dirty="0" err="1" smtClean="0"/>
              <a:t>aspects</a:t>
            </a:r>
            <a:r>
              <a:rPr lang="cs-CZ" dirty="0" smtClean="0"/>
              <a:t>)</a:t>
            </a:r>
          </a:p>
          <a:p>
            <a:r>
              <a:rPr lang="cs-CZ" dirty="0" smtClean="0"/>
              <a:t>            Fast track </a:t>
            </a:r>
            <a:r>
              <a:rPr lang="cs-CZ" dirty="0" err="1" smtClean="0"/>
              <a:t>physiotherapy</a:t>
            </a:r>
            <a:r>
              <a:rPr lang="cs-CZ" dirty="0" smtClean="0"/>
              <a:t> </a:t>
            </a:r>
          </a:p>
          <a:p>
            <a:r>
              <a:rPr lang="cs-CZ" dirty="0" smtClean="0"/>
              <a:t>            </a:t>
            </a:r>
            <a:r>
              <a:rPr lang="cs-CZ" dirty="0" err="1" smtClean="0"/>
              <a:t>Outpatient</a:t>
            </a:r>
            <a:r>
              <a:rPr lang="cs-CZ" dirty="0" smtClean="0"/>
              <a:t> </a:t>
            </a:r>
            <a:r>
              <a:rPr lang="cs-CZ" dirty="0" err="1" smtClean="0"/>
              <a:t>surgery</a:t>
            </a:r>
            <a:r>
              <a:rPr lang="cs-CZ" dirty="0" smtClean="0"/>
              <a:t>?                                                                    </a:t>
            </a:r>
          </a:p>
          <a:p>
            <a:endParaRPr lang="cs-CZ" dirty="0" smtClean="0"/>
          </a:p>
          <a:p>
            <a:pPr lvl="1"/>
            <a:endParaRPr lang="cs-CZ" dirty="0" smtClean="0"/>
          </a:p>
          <a:p>
            <a:endParaRPr lang="cs-CZ" dirty="0" smtClean="0"/>
          </a:p>
          <a:p>
            <a:pPr lvl="1"/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913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 smtClean="0"/>
              <a:t>Anatomy</a:t>
            </a:r>
            <a:endParaRPr lang="cs-CZ" sz="4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4288" y="1871932"/>
            <a:ext cx="10823124" cy="3919269"/>
          </a:xfrm>
        </p:spPr>
        <p:txBody>
          <a:bodyPr/>
          <a:lstStyle/>
          <a:p>
            <a:r>
              <a:rPr lang="cs-CZ" dirty="0" err="1" smtClean="0"/>
              <a:t>Muscles</a:t>
            </a:r>
            <a:r>
              <a:rPr lang="cs-CZ" dirty="0" smtClean="0"/>
              <a:t> – </a:t>
            </a:r>
            <a:r>
              <a:rPr lang="cs-CZ" dirty="0" err="1" smtClean="0"/>
              <a:t>flexors</a:t>
            </a:r>
            <a:r>
              <a:rPr lang="cs-CZ" dirty="0" smtClean="0"/>
              <a:t> </a:t>
            </a:r>
          </a:p>
          <a:p>
            <a:pPr lvl="1"/>
            <a:r>
              <a:rPr lang="cs-CZ" dirty="0" smtClean="0"/>
              <a:t>M. biceps </a:t>
            </a:r>
            <a:r>
              <a:rPr lang="cs-CZ" dirty="0" err="1" smtClean="0"/>
              <a:t>femoris</a:t>
            </a:r>
            <a:r>
              <a:rPr lang="cs-CZ" dirty="0" smtClean="0"/>
              <a:t> (+ </a:t>
            </a:r>
            <a:r>
              <a:rPr lang="cs-CZ" dirty="0" err="1" smtClean="0"/>
              <a:t>aditional</a:t>
            </a:r>
            <a:r>
              <a:rPr lang="cs-CZ" dirty="0" smtClean="0"/>
              <a:t> hip </a:t>
            </a:r>
            <a:r>
              <a:rPr lang="cs-CZ" dirty="0" err="1" smtClean="0"/>
              <a:t>extension</a:t>
            </a:r>
            <a:r>
              <a:rPr lang="cs-CZ" dirty="0" smtClean="0"/>
              <a:t>; n. </a:t>
            </a:r>
            <a:r>
              <a:rPr lang="cs-CZ" dirty="0" err="1" smtClean="0"/>
              <a:t>ischiadicus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M. </a:t>
            </a:r>
            <a:r>
              <a:rPr lang="cs-CZ" dirty="0" err="1" smtClean="0"/>
              <a:t>semitendinosus</a:t>
            </a:r>
            <a:r>
              <a:rPr lang="cs-CZ" dirty="0" smtClean="0"/>
              <a:t> (+ </a:t>
            </a:r>
            <a:r>
              <a:rPr lang="cs-CZ" dirty="0" err="1"/>
              <a:t>aditional</a:t>
            </a:r>
            <a:r>
              <a:rPr lang="cs-CZ" dirty="0"/>
              <a:t> hip </a:t>
            </a:r>
            <a:r>
              <a:rPr lang="cs-CZ" dirty="0" err="1"/>
              <a:t>extension</a:t>
            </a:r>
            <a:r>
              <a:rPr lang="cs-CZ" dirty="0"/>
              <a:t> </a:t>
            </a:r>
            <a:r>
              <a:rPr lang="cs-CZ" dirty="0" smtClean="0"/>
              <a:t>and </a:t>
            </a:r>
            <a:r>
              <a:rPr lang="cs-CZ" dirty="0" err="1" smtClean="0"/>
              <a:t>adduction</a:t>
            </a:r>
            <a:r>
              <a:rPr lang="cs-CZ" dirty="0" smtClean="0"/>
              <a:t> , I.R. </a:t>
            </a:r>
            <a:r>
              <a:rPr lang="cs-CZ" dirty="0" err="1" smtClean="0"/>
              <a:t>knee</a:t>
            </a:r>
            <a:r>
              <a:rPr lang="cs-CZ" dirty="0" smtClean="0"/>
              <a:t> joint; n </a:t>
            </a:r>
            <a:r>
              <a:rPr lang="cs-CZ" dirty="0" err="1" smtClean="0"/>
              <a:t>ischadicus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M. </a:t>
            </a:r>
            <a:r>
              <a:rPr lang="cs-CZ" dirty="0" err="1" smtClean="0"/>
              <a:t>semimembranosus</a:t>
            </a:r>
            <a:r>
              <a:rPr lang="cs-CZ" dirty="0" smtClean="0"/>
              <a:t> </a:t>
            </a:r>
            <a:r>
              <a:rPr lang="cs-CZ" dirty="0"/>
              <a:t>(+ </a:t>
            </a:r>
            <a:r>
              <a:rPr lang="cs-CZ" dirty="0" err="1"/>
              <a:t>aditional</a:t>
            </a:r>
            <a:r>
              <a:rPr lang="cs-CZ" dirty="0"/>
              <a:t> hip </a:t>
            </a:r>
            <a:r>
              <a:rPr lang="cs-CZ" dirty="0" err="1"/>
              <a:t>extension</a:t>
            </a:r>
            <a:r>
              <a:rPr lang="cs-CZ" dirty="0"/>
              <a:t> and </a:t>
            </a:r>
            <a:r>
              <a:rPr lang="cs-CZ" dirty="0" err="1"/>
              <a:t>adduction</a:t>
            </a:r>
            <a:r>
              <a:rPr lang="cs-CZ" dirty="0"/>
              <a:t> , I.R. </a:t>
            </a:r>
            <a:r>
              <a:rPr lang="cs-CZ" dirty="0" err="1"/>
              <a:t>knee</a:t>
            </a:r>
            <a:r>
              <a:rPr lang="cs-CZ" dirty="0"/>
              <a:t> joint; n </a:t>
            </a:r>
            <a:r>
              <a:rPr lang="cs-CZ" dirty="0" err="1"/>
              <a:t>ischadicus</a:t>
            </a:r>
            <a:r>
              <a:rPr lang="cs-CZ" dirty="0"/>
              <a:t>)</a:t>
            </a:r>
            <a:endParaRPr lang="cs-CZ" dirty="0" smtClean="0"/>
          </a:p>
          <a:p>
            <a:pPr lvl="1"/>
            <a:r>
              <a:rPr lang="cs-CZ" dirty="0" smtClean="0"/>
              <a:t>M. </a:t>
            </a:r>
            <a:r>
              <a:rPr lang="cs-CZ" dirty="0" err="1"/>
              <a:t>s</a:t>
            </a:r>
            <a:r>
              <a:rPr lang="cs-CZ" dirty="0" err="1" smtClean="0"/>
              <a:t>artorius</a:t>
            </a:r>
            <a:r>
              <a:rPr lang="cs-CZ" dirty="0" smtClean="0"/>
              <a:t> (+E.R. hip joint, </a:t>
            </a:r>
            <a:r>
              <a:rPr lang="cs-CZ" dirty="0" err="1" smtClean="0"/>
              <a:t>aditional</a:t>
            </a:r>
            <a:r>
              <a:rPr lang="cs-CZ" dirty="0" smtClean="0"/>
              <a:t> hip </a:t>
            </a:r>
            <a:r>
              <a:rPr lang="cs-CZ" dirty="0" err="1" smtClean="0"/>
              <a:t>flexion</a:t>
            </a:r>
            <a:r>
              <a:rPr lang="cs-CZ" dirty="0" smtClean="0"/>
              <a:t>; n. </a:t>
            </a:r>
            <a:r>
              <a:rPr lang="cs-CZ" dirty="0" err="1" smtClean="0"/>
              <a:t>femoralis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M. </a:t>
            </a:r>
            <a:r>
              <a:rPr lang="cs-CZ" dirty="0" err="1" smtClean="0"/>
              <a:t>gracilis</a:t>
            </a:r>
            <a:r>
              <a:rPr lang="cs-CZ" dirty="0" smtClean="0"/>
              <a:t> (+Hip </a:t>
            </a:r>
            <a:r>
              <a:rPr lang="cs-CZ" dirty="0" err="1" smtClean="0"/>
              <a:t>addkuction</a:t>
            </a:r>
            <a:r>
              <a:rPr lang="cs-CZ" dirty="0" smtClean="0"/>
              <a:t>, </a:t>
            </a:r>
            <a:r>
              <a:rPr lang="cs-CZ" dirty="0" err="1" smtClean="0"/>
              <a:t>aditional</a:t>
            </a:r>
            <a:r>
              <a:rPr lang="cs-CZ" dirty="0" smtClean="0"/>
              <a:t> hip </a:t>
            </a:r>
            <a:r>
              <a:rPr lang="cs-CZ" dirty="0" err="1" smtClean="0"/>
              <a:t>flexion</a:t>
            </a:r>
            <a:r>
              <a:rPr lang="cs-CZ" dirty="0" smtClean="0"/>
              <a:t>; </a:t>
            </a:r>
            <a:r>
              <a:rPr lang="cs-CZ" dirty="0"/>
              <a:t>n</a:t>
            </a:r>
            <a:r>
              <a:rPr lang="cs-CZ" dirty="0" smtClean="0"/>
              <a:t>. </a:t>
            </a:r>
            <a:r>
              <a:rPr lang="cs-CZ" dirty="0" err="1" smtClean="0"/>
              <a:t>obturatorius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M. triceps </a:t>
            </a:r>
            <a:r>
              <a:rPr lang="cs-CZ" dirty="0" err="1" smtClean="0"/>
              <a:t>surae</a:t>
            </a:r>
            <a:r>
              <a:rPr lang="cs-CZ" dirty="0" smtClean="0"/>
              <a:t> (</a:t>
            </a:r>
            <a:r>
              <a:rPr lang="cs-CZ" dirty="0" err="1" smtClean="0"/>
              <a:t>aditional</a:t>
            </a:r>
            <a:r>
              <a:rPr lang="cs-CZ" dirty="0" smtClean="0"/>
              <a:t> </a:t>
            </a:r>
            <a:r>
              <a:rPr lang="cs-CZ" dirty="0" err="1" smtClean="0"/>
              <a:t>knee</a:t>
            </a:r>
            <a:r>
              <a:rPr lang="cs-CZ" dirty="0" smtClean="0"/>
              <a:t> </a:t>
            </a:r>
            <a:r>
              <a:rPr lang="cs-CZ" dirty="0" err="1" smtClean="0"/>
              <a:t>flexion</a:t>
            </a:r>
            <a:r>
              <a:rPr lang="cs-CZ" dirty="0" smtClean="0"/>
              <a:t>, </a:t>
            </a:r>
            <a:r>
              <a:rPr lang="cs-CZ" dirty="0" err="1" smtClean="0"/>
              <a:t>postural</a:t>
            </a:r>
            <a:r>
              <a:rPr lang="cs-CZ" dirty="0" smtClean="0"/>
              <a:t> </a:t>
            </a:r>
            <a:r>
              <a:rPr lang="cs-CZ" dirty="0" err="1" smtClean="0"/>
              <a:t>muscle</a:t>
            </a:r>
            <a:r>
              <a:rPr lang="cs-CZ" dirty="0" smtClean="0"/>
              <a:t>; n. </a:t>
            </a:r>
            <a:r>
              <a:rPr lang="cs-CZ" dirty="0" err="1" smtClean="0"/>
              <a:t>tibialis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M. </a:t>
            </a:r>
            <a:r>
              <a:rPr lang="cs-CZ" dirty="0" err="1" smtClean="0"/>
              <a:t>popliteus</a:t>
            </a:r>
            <a:r>
              <a:rPr lang="cs-CZ" dirty="0" smtClean="0"/>
              <a:t> </a:t>
            </a:r>
            <a:r>
              <a:rPr lang="cs-CZ" dirty="0"/>
              <a:t>(</a:t>
            </a:r>
            <a:r>
              <a:rPr lang="cs-CZ" dirty="0" err="1"/>
              <a:t>aditional</a:t>
            </a:r>
            <a:r>
              <a:rPr lang="cs-CZ" dirty="0"/>
              <a:t> </a:t>
            </a:r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, </a:t>
            </a:r>
            <a:r>
              <a:rPr lang="cs-CZ" dirty="0" err="1" smtClean="0"/>
              <a:t>tendon</a:t>
            </a:r>
            <a:r>
              <a:rPr lang="cs-CZ" dirty="0" smtClean="0"/>
              <a:t> </a:t>
            </a:r>
            <a:r>
              <a:rPr lang="cs-CZ" dirty="0" err="1" smtClean="0"/>
              <a:t>intraarticlulary</a:t>
            </a:r>
            <a:r>
              <a:rPr lang="cs-CZ" dirty="0" smtClean="0"/>
              <a:t>!)</a:t>
            </a:r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49961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7293" y="92307"/>
            <a:ext cx="9905998" cy="1478570"/>
          </a:xfrm>
        </p:spPr>
        <p:txBody>
          <a:bodyPr/>
          <a:lstStyle/>
          <a:p>
            <a:r>
              <a:rPr lang="cs-CZ" dirty="0" err="1" smtClean="0"/>
              <a:t>Follow</a:t>
            </a:r>
            <a:r>
              <a:rPr lang="cs-CZ" dirty="0" smtClean="0"/>
              <a:t> up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7126" y="1343713"/>
            <a:ext cx="9905999" cy="5160604"/>
          </a:xfrm>
        </p:spPr>
        <p:txBody>
          <a:bodyPr>
            <a:normAutofit/>
          </a:bodyPr>
          <a:lstStyle/>
          <a:p>
            <a:r>
              <a:rPr lang="cs-CZ" dirty="0" err="1" smtClean="0"/>
              <a:t>Standardized</a:t>
            </a:r>
            <a:endParaRPr lang="cs-CZ" dirty="0" smtClean="0"/>
          </a:p>
          <a:p>
            <a:r>
              <a:rPr lang="cs-CZ" dirty="0" err="1" smtClean="0"/>
              <a:t>First</a:t>
            </a:r>
            <a:r>
              <a:rPr lang="cs-CZ" dirty="0" smtClean="0"/>
              <a:t> </a:t>
            </a:r>
            <a:r>
              <a:rPr lang="cs-CZ" dirty="0" err="1" smtClean="0"/>
              <a:t>check</a:t>
            </a:r>
            <a:r>
              <a:rPr lang="cs-CZ" dirty="0" smtClean="0"/>
              <a:t> up by </a:t>
            </a:r>
            <a:r>
              <a:rPr lang="cs-CZ" dirty="0" err="1" smtClean="0"/>
              <a:t>ortopedical</a:t>
            </a:r>
            <a:r>
              <a:rPr lang="cs-CZ" dirty="0" smtClean="0"/>
              <a:t> </a:t>
            </a:r>
            <a:r>
              <a:rPr lang="cs-CZ" dirty="0" err="1" smtClean="0"/>
              <a:t>surgeon</a:t>
            </a:r>
            <a:r>
              <a:rPr lang="cs-CZ" dirty="0" smtClean="0"/>
              <a:t> in 6 </a:t>
            </a:r>
            <a:r>
              <a:rPr lang="cs-CZ" dirty="0" err="1" smtClean="0"/>
              <a:t>weeks</a:t>
            </a:r>
            <a:r>
              <a:rPr lang="cs-CZ" dirty="0" smtClean="0"/>
              <a:t> (X </a:t>
            </a:r>
            <a:r>
              <a:rPr lang="cs-CZ" dirty="0" err="1" smtClean="0"/>
              <a:t>ray</a:t>
            </a:r>
            <a:r>
              <a:rPr lang="cs-CZ" dirty="0" smtClean="0"/>
              <a:t> </a:t>
            </a:r>
            <a:r>
              <a:rPr lang="cs-CZ" dirty="0" err="1" smtClean="0"/>
              <a:t>included</a:t>
            </a:r>
            <a:r>
              <a:rPr lang="cs-CZ" dirty="0" smtClean="0"/>
              <a:t>)</a:t>
            </a:r>
            <a:endParaRPr lang="cs-CZ" dirty="0"/>
          </a:p>
          <a:p>
            <a:r>
              <a:rPr lang="cs-CZ" dirty="0" smtClean="0"/>
              <a:t>Second in </a:t>
            </a:r>
            <a:r>
              <a:rPr lang="cs-CZ" dirty="0" smtClean="0"/>
              <a:t>3 </a:t>
            </a:r>
            <a:r>
              <a:rPr lang="cs-CZ" dirty="0" err="1" smtClean="0"/>
              <a:t>months</a:t>
            </a:r>
            <a:r>
              <a:rPr lang="cs-CZ" dirty="0" smtClean="0"/>
              <a:t>, </a:t>
            </a:r>
            <a:r>
              <a:rPr lang="cs-CZ" dirty="0" err="1" smtClean="0"/>
              <a:t>then</a:t>
            </a:r>
            <a:r>
              <a:rPr lang="cs-CZ" dirty="0" smtClean="0"/>
              <a:t> 6 </a:t>
            </a:r>
            <a:r>
              <a:rPr lang="cs-CZ" dirty="0" err="1" smtClean="0"/>
              <a:t>month</a:t>
            </a:r>
            <a:endParaRPr lang="cs-CZ" dirty="0" smtClean="0"/>
          </a:p>
          <a:p>
            <a:r>
              <a:rPr lang="cs-CZ" dirty="0" err="1" smtClean="0"/>
              <a:t>Further</a:t>
            </a:r>
            <a:r>
              <a:rPr lang="cs-CZ" dirty="0" smtClean="0"/>
              <a:t> </a:t>
            </a:r>
            <a:r>
              <a:rPr lang="cs-CZ" dirty="0" err="1" smtClean="0"/>
              <a:t>each</a:t>
            </a:r>
            <a:r>
              <a:rPr lang="cs-CZ" dirty="0" smtClean="0"/>
              <a:t> 2 </a:t>
            </a:r>
            <a:r>
              <a:rPr lang="cs-CZ" dirty="0" err="1" smtClean="0"/>
              <a:t>years</a:t>
            </a:r>
            <a:r>
              <a:rPr lang="cs-CZ" dirty="0" smtClean="0"/>
              <a:t> (X </a:t>
            </a:r>
            <a:r>
              <a:rPr lang="cs-CZ" dirty="0" err="1" smtClean="0"/>
              <a:t>ray</a:t>
            </a:r>
            <a:r>
              <a:rPr lang="cs-CZ" dirty="0" smtClean="0"/>
              <a:t> </a:t>
            </a:r>
            <a:r>
              <a:rPr lang="cs-CZ" dirty="0" err="1" smtClean="0"/>
              <a:t>included</a:t>
            </a:r>
            <a:r>
              <a:rPr lang="cs-CZ" dirty="0" smtClean="0"/>
              <a:t>) </a:t>
            </a:r>
            <a:r>
              <a:rPr lang="cs-CZ" dirty="0" err="1" smtClean="0"/>
              <a:t>if</a:t>
            </a:r>
            <a:r>
              <a:rPr lang="cs-CZ" dirty="0" smtClean="0"/>
              <a:t> no </a:t>
            </a:r>
            <a:r>
              <a:rPr lang="cs-CZ" dirty="0" err="1" smtClean="0"/>
              <a:t>problem</a:t>
            </a:r>
            <a:r>
              <a:rPr lang="cs-CZ" dirty="0" smtClean="0"/>
              <a:t> </a:t>
            </a:r>
            <a:r>
              <a:rPr lang="cs-CZ" dirty="0" err="1" smtClean="0"/>
              <a:t>present</a:t>
            </a:r>
            <a:endParaRPr lang="cs-CZ" dirty="0" smtClean="0"/>
          </a:p>
          <a:p>
            <a:r>
              <a:rPr lang="cs-CZ" dirty="0" smtClean="0"/>
              <a:t>EDUCATION, EDUCATION, EDUCATION!</a:t>
            </a:r>
          </a:p>
          <a:p>
            <a:pPr lvl="1"/>
            <a:r>
              <a:rPr lang="cs-CZ" dirty="0" err="1" smtClean="0"/>
              <a:t>Activity</a:t>
            </a:r>
            <a:r>
              <a:rPr lang="cs-CZ" dirty="0" smtClean="0"/>
              <a:t>, </a:t>
            </a:r>
            <a:r>
              <a:rPr lang="cs-CZ" dirty="0" err="1" smtClean="0"/>
              <a:t>limitation</a:t>
            </a:r>
            <a:r>
              <a:rPr lang="cs-CZ" dirty="0" smtClean="0"/>
              <a:t> and régime </a:t>
            </a:r>
            <a:r>
              <a:rPr lang="cs-CZ" dirty="0" err="1" smtClean="0"/>
              <a:t>with</a:t>
            </a:r>
            <a:r>
              <a:rPr lang="cs-CZ" dirty="0" smtClean="0"/>
              <a:t> TKR</a:t>
            </a:r>
          </a:p>
          <a:p>
            <a:pPr lvl="1"/>
            <a:r>
              <a:rPr lang="cs-CZ" dirty="0" smtClean="0"/>
              <a:t>PJI </a:t>
            </a:r>
            <a:r>
              <a:rPr lang="cs-CZ" dirty="0" err="1" smtClean="0"/>
              <a:t>prevention</a:t>
            </a:r>
            <a:endParaRPr lang="cs-CZ" dirty="0" smtClean="0"/>
          </a:p>
          <a:p>
            <a:pPr lvl="1"/>
            <a:r>
              <a:rPr lang="cs-CZ" dirty="0" smtClean="0"/>
              <a:t>Urgent </a:t>
            </a:r>
            <a:r>
              <a:rPr lang="cs-CZ" dirty="0" err="1" smtClean="0"/>
              <a:t>check</a:t>
            </a:r>
            <a:r>
              <a:rPr lang="cs-CZ" dirty="0" smtClean="0"/>
              <a:t> – up </a:t>
            </a:r>
            <a:r>
              <a:rPr lang="cs-CZ" dirty="0" err="1" smtClean="0"/>
              <a:t>if</a:t>
            </a:r>
            <a:r>
              <a:rPr lang="cs-CZ" dirty="0" smtClean="0"/>
              <a:t> </a:t>
            </a:r>
            <a:r>
              <a:rPr lang="cs-CZ" dirty="0" err="1" smtClean="0"/>
              <a:t>suspected</a:t>
            </a:r>
            <a:r>
              <a:rPr lang="cs-CZ" dirty="0" smtClean="0"/>
              <a:t> PJI</a:t>
            </a:r>
          </a:p>
          <a:p>
            <a:pPr lvl="1"/>
            <a:endParaRPr lang="cs-CZ" dirty="0" smtClean="0"/>
          </a:p>
          <a:p>
            <a:endParaRPr lang="cs-CZ" dirty="0" smtClean="0"/>
          </a:p>
          <a:p>
            <a:pPr lvl="1"/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35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7293" y="92307"/>
            <a:ext cx="9905998" cy="1478570"/>
          </a:xfrm>
        </p:spPr>
        <p:txBody>
          <a:bodyPr/>
          <a:lstStyle/>
          <a:p>
            <a:r>
              <a:rPr lang="cs-CZ" dirty="0" err="1" smtClean="0"/>
              <a:t>Complications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7126" y="1343713"/>
            <a:ext cx="9905999" cy="5160604"/>
          </a:xfrm>
        </p:spPr>
        <p:txBody>
          <a:bodyPr>
            <a:normAutofit/>
          </a:bodyPr>
          <a:lstStyle/>
          <a:p>
            <a:r>
              <a:rPr lang="cs-CZ" dirty="0" smtClean="0"/>
              <a:t>Peri and early </a:t>
            </a:r>
            <a:r>
              <a:rPr lang="cs-CZ" dirty="0" err="1" smtClean="0"/>
              <a:t>pos</a:t>
            </a:r>
            <a:r>
              <a:rPr lang="cs-CZ" dirty="0" smtClean="0"/>
              <a:t> op. morbidity and mortality</a:t>
            </a:r>
          </a:p>
          <a:p>
            <a:pPr lvl="1"/>
            <a:r>
              <a:rPr lang="cs-CZ" dirty="0" err="1" smtClean="0"/>
              <a:t>Nervous</a:t>
            </a:r>
            <a:r>
              <a:rPr lang="cs-CZ" dirty="0" smtClean="0"/>
              <a:t> and </a:t>
            </a:r>
            <a:r>
              <a:rPr lang="cs-CZ" dirty="0" err="1" smtClean="0"/>
              <a:t>vascular</a:t>
            </a:r>
            <a:r>
              <a:rPr lang="cs-CZ" dirty="0" smtClean="0"/>
              <a:t> </a:t>
            </a:r>
            <a:r>
              <a:rPr lang="cs-CZ" dirty="0" err="1" smtClean="0"/>
              <a:t>injury</a:t>
            </a:r>
            <a:endParaRPr lang="cs-CZ" dirty="0" smtClean="0"/>
          </a:p>
          <a:p>
            <a:pPr lvl="1"/>
            <a:r>
              <a:rPr lang="cs-CZ" dirty="0" err="1" smtClean="0"/>
              <a:t>Blood</a:t>
            </a:r>
            <a:r>
              <a:rPr lang="cs-CZ" dirty="0" smtClean="0"/>
              <a:t> </a:t>
            </a:r>
            <a:r>
              <a:rPr lang="cs-CZ" dirty="0" err="1" smtClean="0"/>
              <a:t>loss</a:t>
            </a:r>
            <a:endParaRPr lang="cs-CZ" dirty="0" smtClean="0"/>
          </a:p>
          <a:p>
            <a:pPr lvl="1"/>
            <a:r>
              <a:rPr lang="cs-CZ" dirty="0" err="1" smtClean="0"/>
              <a:t>Perioperative</a:t>
            </a:r>
            <a:r>
              <a:rPr lang="cs-CZ" dirty="0" smtClean="0"/>
              <a:t> </a:t>
            </a:r>
            <a:r>
              <a:rPr lang="cs-CZ" dirty="0" err="1" smtClean="0"/>
              <a:t>fracture</a:t>
            </a:r>
            <a:r>
              <a:rPr lang="cs-CZ" dirty="0" smtClean="0"/>
              <a:t> (</a:t>
            </a:r>
            <a:r>
              <a:rPr lang="cs-CZ" dirty="0" err="1" smtClean="0"/>
              <a:t>femoral</a:t>
            </a:r>
            <a:r>
              <a:rPr lang="cs-CZ" dirty="0" smtClean="0"/>
              <a:t> </a:t>
            </a:r>
            <a:r>
              <a:rPr lang="cs-CZ" dirty="0" smtClean="0"/>
              <a:t>condyle</a:t>
            </a:r>
            <a:r>
              <a:rPr lang="cs-CZ" dirty="0" smtClean="0"/>
              <a:t>)</a:t>
            </a:r>
          </a:p>
          <a:p>
            <a:pPr lvl="1"/>
            <a:r>
              <a:rPr lang="cs-CZ" dirty="0" err="1" smtClean="0"/>
              <a:t>Pulmonary</a:t>
            </a:r>
            <a:r>
              <a:rPr lang="cs-CZ" dirty="0" smtClean="0"/>
              <a:t> </a:t>
            </a:r>
            <a:r>
              <a:rPr lang="cs-CZ" dirty="0" err="1" smtClean="0"/>
              <a:t>embolism</a:t>
            </a:r>
            <a:endParaRPr lang="cs-CZ" dirty="0" smtClean="0"/>
          </a:p>
          <a:p>
            <a:pPr lvl="1"/>
            <a:r>
              <a:rPr lang="cs-CZ" dirty="0" smtClean="0"/>
              <a:t>IM</a:t>
            </a:r>
          </a:p>
          <a:p>
            <a:pPr lvl="1"/>
            <a:r>
              <a:rPr lang="cs-CZ" dirty="0" smtClean="0"/>
              <a:t>General </a:t>
            </a:r>
            <a:r>
              <a:rPr lang="cs-CZ" dirty="0" err="1" smtClean="0"/>
              <a:t>decompensation</a:t>
            </a:r>
            <a:endParaRPr lang="cs-CZ" dirty="0" smtClean="0"/>
          </a:p>
          <a:p>
            <a:pPr lvl="1"/>
            <a:r>
              <a:rPr lang="cs-CZ" dirty="0" err="1" smtClean="0"/>
              <a:t>Development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delirium</a:t>
            </a:r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9072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7293" y="92307"/>
            <a:ext cx="9905998" cy="1478570"/>
          </a:xfrm>
        </p:spPr>
        <p:txBody>
          <a:bodyPr/>
          <a:lstStyle/>
          <a:p>
            <a:r>
              <a:rPr lang="cs-CZ" dirty="0" err="1"/>
              <a:t>Complications</a:t>
            </a:r>
            <a:r>
              <a:rPr lang="cs-CZ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7126" y="1343713"/>
            <a:ext cx="9905999" cy="5160604"/>
          </a:xfrm>
        </p:spPr>
        <p:txBody>
          <a:bodyPr>
            <a:normAutofit/>
          </a:bodyPr>
          <a:lstStyle/>
          <a:p>
            <a:r>
              <a:rPr lang="cs-CZ" dirty="0" err="1" smtClean="0"/>
              <a:t>Periprosthetic</a:t>
            </a:r>
            <a:r>
              <a:rPr lang="cs-CZ" dirty="0" smtClean="0"/>
              <a:t> </a:t>
            </a:r>
            <a:r>
              <a:rPr lang="cs-CZ" dirty="0" err="1" smtClean="0"/>
              <a:t>infeciton</a:t>
            </a:r>
            <a:r>
              <a:rPr lang="cs-CZ" dirty="0" smtClean="0"/>
              <a:t> (PJI) – 1-2% primo, 5-10% </a:t>
            </a:r>
            <a:r>
              <a:rPr lang="cs-CZ" dirty="0" err="1" smtClean="0"/>
              <a:t>revision</a:t>
            </a:r>
            <a:r>
              <a:rPr lang="cs-CZ" dirty="0" smtClean="0"/>
              <a:t> </a:t>
            </a:r>
          </a:p>
          <a:p>
            <a:pPr lvl="1"/>
            <a:r>
              <a:rPr lang="cs-CZ" dirty="0" smtClean="0"/>
              <a:t>Early – up to 2 </a:t>
            </a:r>
            <a:r>
              <a:rPr lang="cs-CZ" dirty="0" err="1" smtClean="0"/>
              <a:t>weeks</a:t>
            </a:r>
            <a:r>
              <a:rPr lang="cs-CZ" dirty="0" smtClean="0"/>
              <a:t> </a:t>
            </a:r>
            <a:r>
              <a:rPr lang="cs-CZ" dirty="0" err="1" smtClean="0"/>
              <a:t>after</a:t>
            </a:r>
            <a:r>
              <a:rPr lang="cs-CZ" dirty="0" smtClean="0"/>
              <a:t> </a:t>
            </a:r>
            <a:r>
              <a:rPr lang="cs-CZ" dirty="0" err="1" smtClean="0"/>
              <a:t>surgery</a:t>
            </a:r>
            <a:endParaRPr lang="cs-CZ" dirty="0" smtClean="0"/>
          </a:p>
          <a:p>
            <a:pPr lvl="1"/>
            <a:r>
              <a:rPr lang="cs-CZ" dirty="0" smtClean="0"/>
              <a:t>Late </a:t>
            </a:r>
            <a:r>
              <a:rPr lang="cs-CZ" dirty="0" err="1" smtClean="0"/>
              <a:t>hematogenic</a:t>
            </a:r>
            <a:endParaRPr lang="cs-CZ" dirty="0" smtClean="0"/>
          </a:p>
          <a:p>
            <a:pPr lvl="1"/>
            <a:endParaRPr lang="cs-CZ" dirty="0"/>
          </a:p>
          <a:p>
            <a:pPr lvl="1"/>
            <a:r>
              <a:rPr lang="cs-CZ" dirty="0" err="1" smtClean="0"/>
              <a:t>Diagnostic</a:t>
            </a:r>
            <a:r>
              <a:rPr lang="cs-CZ" dirty="0" smtClean="0"/>
              <a:t> </a:t>
            </a:r>
          </a:p>
          <a:p>
            <a:pPr lvl="2"/>
            <a:r>
              <a:rPr lang="cs-CZ" dirty="0" smtClean="0"/>
              <a:t>General </a:t>
            </a:r>
            <a:r>
              <a:rPr lang="cs-CZ" dirty="0" err="1" smtClean="0"/>
              <a:t>symptomas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infection</a:t>
            </a:r>
            <a:endParaRPr lang="cs-CZ" dirty="0" smtClean="0"/>
          </a:p>
          <a:p>
            <a:pPr lvl="2"/>
            <a:r>
              <a:rPr lang="cs-CZ" dirty="0" err="1" smtClean="0"/>
              <a:t>Local</a:t>
            </a:r>
            <a:r>
              <a:rPr lang="cs-CZ" dirty="0" smtClean="0"/>
              <a:t> </a:t>
            </a:r>
            <a:r>
              <a:rPr lang="cs-CZ" dirty="0" err="1" smtClean="0"/>
              <a:t>condition</a:t>
            </a:r>
            <a:endParaRPr lang="cs-CZ" dirty="0" smtClean="0"/>
          </a:p>
          <a:p>
            <a:pPr lvl="2"/>
            <a:r>
              <a:rPr lang="cs-CZ" dirty="0" err="1" smtClean="0"/>
              <a:t>Artrocentesis</a:t>
            </a:r>
            <a:r>
              <a:rPr lang="cs-CZ" dirty="0" smtClean="0"/>
              <a:t> + </a:t>
            </a:r>
            <a:r>
              <a:rPr lang="cs-CZ" dirty="0" err="1" smtClean="0"/>
              <a:t>aspiration</a:t>
            </a:r>
            <a:r>
              <a:rPr lang="cs-CZ" dirty="0" smtClean="0"/>
              <a:t> - </a:t>
            </a:r>
            <a:r>
              <a:rPr lang="cs-CZ" dirty="0" err="1" smtClean="0"/>
              <a:t>cultivation</a:t>
            </a:r>
            <a:r>
              <a:rPr lang="cs-CZ" dirty="0" smtClean="0"/>
              <a:t> </a:t>
            </a:r>
            <a:r>
              <a:rPr lang="cs-CZ" dirty="0" smtClean="0"/>
              <a:t>+ PCR</a:t>
            </a:r>
          </a:p>
          <a:p>
            <a:pPr lvl="2"/>
            <a:r>
              <a:rPr lang="cs-CZ" dirty="0" smtClean="0"/>
              <a:t>Fistula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purulent</a:t>
            </a:r>
            <a:r>
              <a:rPr lang="cs-CZ" dirty="0" smtClean="0"/>
              <a:t> </a:t>
            </a:r>
            <a:r>
              <a:rPr lang="cs-CZ" dirty="0" err="1" smtClean="0"/>
              <a:t>secretion</a:t>
            </a:r>
            <a:endParaRPr lang="cs-CZ" dirty="0"/>
          </a:p>
          <a:p>
            <a:pPr lvl="2"/>
            <a:r>
              <a:rPr lang="cs-CZ" dirty="0" err="1" smtClean="0"/>
              <a:t>Radiolucent</a:t>
            </a:r>
            <a:r>
              <a:rPr lang="cs-CZ" dirty="0" smtClean="0"/>
              <a:t> </a:t>
            </a:r>
            <a:r>
              <a:rPr lang="cs-CZ" dirty="0" err="1" smtClean="0"/>
              <a:t>periprosthehic</a:t>
            </a:r>
            <a:r>
              <a:rPr lang="cs-CZ" dirty="0" smtClean="0"/>
              <a:t> lines </a:t>
            </a:r>
            <a:r>
              <a:rPr lang="cs-CZ" dirty="0" err="1" smtClean="0"/>
              <a:t>around</a:t>
            </a:r>
            <a:r>
              <a:rPr lang="cs-CZ" dirty="0" smtClean="0"/>
              <a:t> </a:t>
            </a:r>
            <a:r>
              <a:rPr lang="cs-CZ" dirty="0" err="1" smtClean="0"/>
              <a:t>implant</a:t>
            </a:r>
            <a:r>
              <a:rPr lang="cs-CZ" dirty="0" smtClean="0"/>
              <a:t> </a:t>
            </a:r>
            <a:r>
              <a:rPr lang="cs-CZ" dirty="0" smtClean="0"/>
              <a:t>on X </a:t>
            </a:r>
            <a:r>
              <a:rPr lang="cs-CZ" dirty="0" err="1" smtClean="0"/>
              <a:t>ray</a:t>
            </a:r>
            <a:r>
              <a:rPr lang="cs-CZ" dirty="0" smtClean="0"/>
              <a:t> (</a:t>
            </a:r>
            <a:r>
              <a:rPr lang="cs-CZ" dirty="0" err="1" smtClean="0"/>
              <a:t>chronic</a:t>
            </a:r>
            <a:r>
              <a:rPr lang="cs-CZ" dirty="0" smtClean="0"/>
              <a:t> PJI)</a:t>
            </a:r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318" y="1343713"/>
            <a:ext cx="2480944" cy="24047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789" y="4142430"/>
            <a:ext cx="2480944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20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7293" y="92307"/>
            <a:ext cx="9905998" cy="1478570"/>
          </a:xfrm>
        </p:spPr>
        <p:txBody>
          <a:bodyPr/>
          <a:lstStyle/>
          <a:p>
            <a:r>
              <a:rPr lang="cs-CZ" dirty="0" err="1" smtClean="0"/>
              <a:t>Periprosthetic</a:t>
            </a:r>
            <a:r>
              <a:rPr lang="cs-CZ" dirty="0" smtClean="0"/>
              <a:t> </a:t>
            </a:r>
            <a:r>
              <a:rPr lang="cs-CZ" dirty="0" err="1" smtClean="0"/>
              <a:t>infection</a:t>
            </a:r>
            <a:r>
              <a:rPr lang="cs-CZ" dirty="0" smtClean="0"/>
              <a:t> (PJI)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7126" y="1343713"/>
            <a:ext cx="9905999" cy="5160604"/>
          </a:xfrm>
        </p:spPr>
        <p:txBody>
          <a:bodyPr>
            <a:normAutofit/>
          </a:bodyPr>
          <a:lstStyle/>
          <a:p>
            <a:r>
              <a:rPr lang="cs-CZ" dirty="0" err="1" smtClean="0"/>
              <a:t>Therapy</a:t>
            </a:r>
            <a:endParaRPr lang="cs-CZ" dirty="0" smtClean="0"/>
          </a:p>
          <a:p>
            <a:pPr lvl="1"/>
            <a:r>
              <a:rPr lang="cs-CZ" dirty="0" smtClean="0"/>
              <a:t>Up to 2 </a:t>
            </a:r>
            <a:r>
              <a:rPr lang="cs-CZ" dirty="0" err="1" smtClean="0"/>
              <a:t>weeks</a:t>
            </a:r>
            <a:r>
              <a:rPr lang="cs-CZ" dirty="0" smtClean="0"/>
              <a:t> </a:t>
            </a:r>
            <a:r>
              <a:rPr lang="cs-CZ" dirty="0" err="1" smtClean="0"/>
              <a:t>from</a:t>
            </a:r>
            <a:r>
              <a:rPr lang="cs-CZ" dirty="0" smtClean="0"/>
              <a:t> </a:t>
            </a:r>
            <a:r>
              <a:rPr lang="cs-CZ" dirty="0" err="1" smtClean="0"/>
              <a:t>manifestation</a:t>
            </a:r>
            <a:r>
              <a:rPr lang="cs-CZ" dirty="0" smtClean="0"/>
              <a:t> - DIAR (</a:t>
            </a:r>
            <a:r>
              <a:rPr lang="cs-CZ" dirty="0" err="1" smtClean="0"/>
              <a:t>debridement</a:t>
            </a:r>
            <a:r>
              <a:rPr lang="cs-CZ" dirty="0" smtClean="0"/>
              <a:t>, ATB, </a:t>
            </a:r>
            <a:r>
              <a:rPr lang="cs-CZ" dirty="0" err="1" smtClean="0"/>
              <a:t>implant</a:t>
            </a:r>
            <a:r>
              <a:rPr lang="cs-CZ" dirty="0" smtClean="0"/>
              <a:t> </a:t>
            </a:r>
            <a:r>
              <a:rPr lang="cs-CZ" dirty="0" err="1" smtClean="0"/>
              <a:t>retention</a:t>
            </a:r>
            <a:r>
              <a:rPr lang="cs-CZ" dirty="0" smtClean="0"/>
              <a:t>)</a:t>
            </a:r>
          </a:p>
          <a:p>
            <a:pPr lvl="1"/>
            <a:r>
              <a:rPr lang="cs-CZ" dirty="0" err="1" smtClean="0"/>
              <a:t>Uprard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2 </a:t>
            </a:r>
            <a:r>
              <a:rPr lang="cs-CZ" dirty="0" err="1" smtClean="0"/>
              <a:t>weeks</a:t>
            </a:r>
            <a:r>
              <a:rPr lang="cs-CZ" dirty="0" smtClean="0"/>
              <a:t>  – </a:t>
            </a:r>
            <a:r>
              <a:rPr lang="cs-CZ" dirty="0" err="1" smtClean="0"/>
              <a:t>revision</a:t>
            </a:r>
            <a:r>
              <a:rPr lang="cs-CZ" dirty="0" smtClean="0"/>
              <a:t>, </a:t>
            </a:r>
            <a:r>
              <a:rPr lang="cs-CZ" dirty="0" err="1" smtClean="0"/>
              <a:t>debridement</a:t>
            </a:r>
            <a:r>
              <a:rPr lang="cs-CZ" dirty="0" smtClean="0"/>
              <a:t>, </a:t>
            </a:r>
            <a:r>
              <a:rPr lang="cs-CZ" dirty="0" err="1" smtClean="0"/>
              <a:t>replantation</a:t>
            </a:r>
            <a:endParaRPr lang="cs-CZ" dirty="0" smtClean="0"/>
          </a:p>
          <a:p>
            <a:pPr lvl="2"/>
            <a:r>
              <a:rPr lang="cs-CZ" dirty="0" err="1" smtClean="0"/>
              <a:t>One</a:t>
            </a:r>
            <a:r>
              <a:rPr lang="cs-CZ" dirty="0" smtClean="0"/>
              <a:t> </a:t>
            </a:r>
            <a:r>
              <a:rPr lang="cs-CZ" dirty="0" err="1" smtClean="0"/>
              <a:t>stage</a:t>
            </a:r>
            <a:r>
              <a:rPr lang="cs-CZ" dirty="0" smtClean="0"/>
              <a:t> – </a:t>
            </a:r>
            <a:r>
              <a:rPr lang="cs-CZ" dirty="0" err="1" smtClean="0"/>
              <a:t>dubious</a:t>
            </a:r>
            <a:r>
              <a:rPr lang="cs-CZ" dirty="0" smtClean="0"/>
              <a:t> </a:t>
            </a:r>
            <a:r>
              <a:rPr lang="cs-CZ" dirty="0" err="1" smtClean="0"/>
              <a:t>outcome</a:t>
            </a:r>
            <a:endParaRPr lang="cs-CZ" dirty="0" smtClean="0"/>
          </a:p>
          <a:p>
            <a:pPr lvl="2"/>
            <a:r>
              <a:rPr lang="cs-CZ" dirty="0" err="1" smtClean="0"/>
              <a:t>Two</a:t>
            </a:r>
            <a:r>
              <a:rPr lang="cs-CZ" dirty="0" smtClean="0"/>
              <a:t> </a:t>
            </a:r>
            <a:r>
              <a:rPr lang="cs-CZ" dirty="0" err="1" smtClean="0"/>
              <a:t>stage</a:t>
            </a:r>
            <a:r>
              <a:rPr lang="cs-CZ" dirty="0" smtClean="0"/>
              <a:t>  – </a:t>
            </a:r>
            <a:r>
              <a:rPr lang="cs-CZ" dirty="0" err="1" smtClean="0"/>
              <a:t>cemented</a:t>
            </a:r>
            <a:r>
              <a:rPr lang="cs-CZ" dirty="0" smtClean="0"/>
              <a:t> ATB </a:t>
            </a:r>
            <a:r>
              <a:rPr lang="cs-CZ" dirty="0" err="1" smtClean="0"/>
              <a:t>spacer</a:t>
            </a:r>
            <a:r>
              <a:rPr lang="cs-CZ" dirty="0" smtClean="0"/>
              <a:t>, </a:t>
            </a:r>
            <a:r>
              <a:rPr lang="cs-CZ" dirty="0" err="1" smtClean="0"/>
              <a:t>after</a:t>
            </a:r>
            <a:r>
              <a:rPr lang="cs-CZ" dirty="0" smtClean="0"/>
              <a:t> </a:t>
            </a:r>
            <a:r>
              <a:rPr lang="cs-CZ" dirty="0" err="1" smtClean="0"/>
              <a:t>healing</a:t>
            </a:r>
            <a:r>
              <a:rPr lang="cs-CZ" dirty="0" smtClean="0"/>
              <a:t> </a:t>
            </a:r>
            <a:r>
              <a:rPr lang="cs-CZ" dirty="0" err="1" smtClean="0"/>
              <a:t>ínfection</a:t>
            </a:r>
            <a:r>
              <a:rPr lang="cs-CZ" dirty="0" smtClean="0"/>
              <a:t> </a:t>
            </a:r>
            <a:r>
              <a:rPr lang="cs-CZ" dirty="0" err="1" smtClean="0"/>
              <a:t>revision</a:t>
            </a:r>
            <a:r>
              <a:rPr lang="cs-CZ" dirty="0" smtClean="0"/>
              <a:t> and </a:t>
            </a:r>
            <a:r>
              <a:rPr lang="cs-CZ" dirty="0" err="1" smtClean="0"/>
              <a:t>new</a:t>
            </a:r>
            <a:r>
              <a:rPr lang="cs-CZ" dirty="0" smtClean="0"/>
              <a:t> </a:t>
            </a:r>
            <a:r>
              <a:rPr lang="cs-CZ" dirty="0" err="1" smtClean="0"/>
              <a:t>implant</a:t>
            </a:r>
            <a:r>
              <a:rPr lang="cs-CZ" dirty="0" smtClean="0"/>
              <a:t> </a:t>
            </a:r>
            <a:r>
              <a:rPr lang="cs-CZ" dirty="0" err="1" smtClean="0"/>
              <a:t>possible</a:t>
            </a:r>
            <a:endParaRPr lang="cs-CZ" dirty="0" smtClean="0"/>
          </a:p>
          <a:p>
            <a:pPr lvl="2"/>
            <a:r>
              <a:rPr lang="cs-CZ" dirty="0" smtClean="0"/>
              <a:t>ATB </a:t>
            </a:r>
            <a:r>
              <a:rPr lang="cs-CZ" dirty="0" err="1" smtClean="0"/>
              <a:t>supression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chronic</a:t>
            </a:r>
            <a:r>
              <a:rPr lang="cs-CZ" dirty="0" smtClean="0"/>
              <a:t> </a:t>
            </a:r>
            <a:r>
              <a:rPr lang="cs-CZ" dirty="0" err="1" smtClean="0"/>
              <a:t>infection</a:t>
            </a:r>
            <a:r>
              <a:rPr lang="cs-CZ" dirty="0"/>
              <a:t> </a:t>
            </a:r>
            <a:r>
              <a:rPr lang="cs-CZ" dirty="0" err="1" smtClean="0"/>
              <a:t>optional</a:t>
            </a:r>
            <a:r>
              <a:rPr lang="cs-CZ" dirty="0" smtClean="0"/>
              <a:t> (</a:t>
            </a:r>
            <a:r>
              <a:rPr lang="cs-CZ" dirty="0" err="1" smtClean="0"/>
              <a:t>old</a:t>
            </a:r>
            <a:r>
              <a:rPr lang="cs-CZ" dirty="0" smtClean="0"/>
              <a:t> </a:t>
            </a:r>
            <a:r>
              <a:rPr lang="cs-CZ" dirty="0" err="1" smtClean="0"/>
              <a:t>patients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no </a:t>
            </a:r>
            <a:r>
              <a:rPr lang="cs-CZ" dirty="0" err="1" smtClean="0"/>
              <a:t>perspective</a:t>
            </a:r>
            <a:r>
              <a:rPr lang="cs-CZ" dirty="0" smtClean="0"/>
              <a:t> to </a:t>
            </a:r>
            <a:r>
              <a:rPr lang="cs-CZ" dirty="0" err="1" smtClean="0"/>
              <a:t>surgery</a:t>
            </a:r>
            <a:r>
              <a:rPr lang="cs-CZ" dirty="0" smtClean="0"/>
              <a:t>)</a:t>
            </a:r>
            <a:endParaRPr lang="cs-CZ" dirty="0" smtClean="0"/>
          </a:p>
          <a:p>
            <a:pPr lvl="1"/>
            <a:endParaRPr lang="cs-CZ" dirty="0"/>
          </a:p>
          <a:p>
            <a:r>
              <a:rPr lang="cs-CZ" dirty="0" smtClean="0"/>
              <a:t>ATB </a:t>
            </a:r>
            <a:r>
              <a:rPr lang="cs-CZ" dirty="0" err="1" smtClean="0"/>
              <a:t>therapy</a:t>
            </a:r>
            <a:endParaRPr lang="cs-CZ" dirty="0" smtClean="0"/>
          </a:p>
          <a:p>
            <a:pPr lvl="1"/>
            <a:r>
              <a:rPr lang="cs-CZ" dirty="0" err="1" smtClean="0"/>
              <a:t>Cultivation</a:t>
            </a:r>
            <a:r>
              <a:rPr lang="cs-CZ" dirty="0" smtClean="0"/>
              <a:t>(</a:t>
            </a:r>
            <a:r>
              <a:rPr lang="cs-CZ" dirty="0" err="1" smtClean="0"/>
              <a:t>punciton</a:t>
            </a:r>
            <a:r>
              <a:rPr lang="cs-CZ" dirty="0" smtClean="0"/>
              <a:t> + </a:t>
            </a:r>
            <a:r>
              <a:rPr lang="cs-CZ" dirty="0" err="1" smtClean="0"/>
              <a:t>aspiration</a:t>
            </a:r>
            <a:r>
              <a:rPr lang="cs-CZ" dirty="0" smtClean="0"/>
              <a:t>,  </a:t>
            </a:r>
            <a:r>
              <a:rPr lang="cs-CZ" dirty="0" err="1" smtClean="0"/>
              <a:t>perioperativly</a:t>
            </a:r>
            <a:r>
              <a:rPr lang="cs-CZ" dirty="0" smtClean="0"/>
              <a:t> </a:t>
            </a:r>
            <a:r>
              <a:rPr lang="cs-CZ" dirty="0" err="1" smtClean="0"/>
              <a:t>samples</a:t>
            </a:r>
            <a:r>
              <a:rPr lang="cs-CZ" dirty="0" smtClean="0"/>
              <a:t>, </a:t>
            </a:r>
            <a:r>
              <a:rPr lang="cs-CZ" dirty="0" err="1" smtClean="0"/>
              <a:t>sonication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implant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ATB </a:t>
            </a:r>
            <a:r>
              <a:rPr lang="cs-CZ" dirty="0" err="1" smtClean="0"/>
              <a:t>i.v</a:t>
            </a:r>
            <a:r>
              <a:rPr lang="cs-CZ" dirty="0" smtClean="0"/>
              <a:t>. 2 </a:t>
            </a:r>
            <a:r>
              <a:rPr lang="cs-CZ" dirty="0" err="1" smtClean="0"/>
              <a:t>weeks</a:t>
            </a:r>
            <a:r>
              <a:rPr lang="cs-CZ" dirty="0" smtClean="0"/>
              <a:t> minimum</a:t>
            </a:r>
          </a:p>
          <a:p>
            <a:pPr lvl="1"/>
            <a:r>
              <a:rPr lang="cs-CZ" dirty="0" smtClean="0"/>
              <a:t>6 </a:t>
            </a:r>
            <a:r>
              <a:rPr lang="cs-CZ" dirty="0" err="1" smtClean="0"/>
              <a:t>weeks</a:t>
            </a:r>
            <a:r>
              <a:rPr lang="cs-CZ" dirty="0" smtClean="0"/>
              <a:t> </a:t>
            </a:r>
            <a:r>
              <a:rPr lang="cs-CZ" dirty="0" err="1" smtClean="0"/>
              <a:t>p.o</a:t>
            </a:r>
            <a:r>
              <a:rPr lang="cs-CZ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1150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7293" y="92307"/>
            <a:ext cx="9905998" cy="1478570"/>
          </a:xfrm>
        </p:spPr>
        <p:txBody>
          <a:bodyPr/>
          <a:lstStyle/>
          <a:p>
            <a:r>
              <a:rPr lang="cs-CZ" dirty="0" err="1" smtClean="0"/>
              <a:t>Periprosthetic</a:t>
            </a:r>
            <a:r>
              <a:rPr lang="cs-CZ" dirty="0" smtClean="0"/>
              <a:t> </a:t>
            </a:r>
            <a:r>
              <a:rPr lang="cs-CZ" dirty="0" err="1"/>
              <a:t>infection</a:t>
            </a:r>
            <a:r>
              <a:rPr lang="cs-CZ" dirty="0"/>
              <a:t> (PJI)</a:t>
            </a:r>
          </a:p>
        </p:txBody>
      </p:sp>
      <p:pic>
        <p:nvPicPr>
          <p:cNvPr id="4" name="Picture 2" descr="TKA rev Chylíková 1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237" y="1303457"/>
            <a:ext cx="1619856" cy="432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TKA rev Chylíková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47" y="1318373"/>
            <a:ext cx="2680838" cy="430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1167293" y="1820174"/>
            <a:ext cx="3173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/>
              <a:t>Chronic</a:t>
            </a:r>
            <a:r>
              <a:rPr lang="cs-CZ" sz="2400" dirty="0" smtClean="0"/>
              <a:t> PJI X </a:t>
            </a:r>
            <a:r>
              <a:rPr lang="cs-CZ" sz="2400" dirty="0" err="1" smtClean="0"/>
              <a:t>ray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6361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7293" y="92307"/>
            <a:ext cx="9905998" cy="1478570"/>
          </a:xfrm>
        </p:spPr>
        <p:txBody>
          <a:bodyPr/>
          <a:lstStyle/>
          <a:p>
            <a:r>
              <a:rPr lang="cs-CZ" dirty="0" err="1" smtClean="0"/>
              <a:t>Periprosthetic</a:t>
            </a:r>
            <a:r>
              <a:rPr lang="cs-CZ" dirty="0" smtClean="0"/>
              <a:t> </a:t>
            </a:r>
            <a:r>
              <a:rPr lang="cs-CZ" dirty="0" err="1"/>
              <a:t>infection</a:t>
            </a:r>
            <a:r>
              <a:rPr lang="cs-CZ" dirty="0"/>
              <a:t> (PJI)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167293" y="1820174"/>
            <a:ext cx="3173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ATB </a:t>
            </a:r>
            <a:r>
              <a:rPr lang="cs-CZ" sz="2400" dirty="0" err="1" smtClean="0"/>
              <a:t>spacer</a:t>
            </a:r>
            <a:r>
              <a:rPr lang="cs-CZ" sz="2400" dirty="0" smtClean="0"/>
              <a:t> </a:t>
            </a:r>
          </a:p>
          <a:p>
            <a:r>
              <a:rPr lang="cs-CZ" sz="2400" dirty="0"/>
              <a:t>	</a:t>
            </a:r>
            <a:r>
              <a:rPr lang="cs-CZ" sz="2400" dirty="0" smtClean="0"/>
              <a:t> </a:t>
            </a:r>
            <a:r>
              <a:rPr lang="cs-CZ" sz="2400" dirty="0" err="1" smtClean="0"/>
              <a:t>Rigid</a:t>
            </a:r>
            <a:r>
              <a:rPr lang="cs-CZ" sz="2400" dirty="0" smtClean="0"/>
              <a:t> (</a:t>
            </a:r>
            <a:r>
              <a:rPr lang="cs-CZ" sz="2400" dirty="0" err="1" smtClean="0"/>
              <a:t>stiff</a:t>
            </a:r>
            <a:r>
              <a:rPr lang="cs-CZ" sz="2400" dirty="0" smtClean="0"/>
              <a:t>)</a:t>
            </a:r>
          </a:p>
          <a:p>
            <a:r>
              <a:rPr lang="cs-CZ" sz="2400" dirty="0"/>
              <a:t>	</a:t>
            </a:r>
            <a:r>
              <a:rPr lang="cs-CZ" sz="2400" dirty="0" smtClean="0"/>
              <a:t> </a:t>
            </a:r>
            <a:r>
              <a:rPr lang="cs-CZ" sz="2400" dirty="0" err="1" smtClean="0"/>
              <a:t>Articulation</a:t>
            </a:r>
            <a:endParaRPr lang="cs-CZ" sz="2400" dirty="0"/>
          </a:p>
        </p:txBody>
      </p:sp>
      <p:pic>
        <p:nvPicPr>
          <p:cNvPr id="7" name="Picture 2" descr="TKA rev Chylíková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4" r="27766"/>
          <a:stretch>
            <a:fillRect/>
          </a:stretch>
        </p:blipFill>
        <p:spPr bwMode="auto">
          <a:xfrm>
            <a:off x="9520116" y="1605758"/>
            <a:ext cx="2087562" cy="489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TKA rev Chylíková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7" t="1575" r="28586"/>
          <a:stretch>
            <a:fillRect/>
          </a:stretch>
        </p:blipFill>
        <p:spPr bwMode="auto">
          <a:xfrm>
            <a:off x="7374787" y="3020503"/>
            <a:ext cx="1506536" cy="354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677" y="3389114"/>
            <a:ext cx="2525674" cy="325809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51" y="3364302"/>
            <a:ext cx="2609290" cy="328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72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7293" y="92307"/>
            <a:ext cx="9905998" cy="1478570"/>
          </a:xfrm>
        </p:spPr>
        <p:txBody>
          <a:bodyPr/>
          <a:lstStyle/>
          <a:p>
            <a:r>
              <a:rPr lang="cs-CZ" dirty="0" err="1" smtClean="0"/>
              <a:t>Periprosthetic</a:t>
            </a:r>
            <a:r>
              <a:rPr lang="cs-CZ" dirty="0" smtClean="0"/>
              <a:t> </a:t>
            </a:r>
            <a:r>
              <a:rPr lang="cs-CZ" dirty="0" err="1"/>
              <a:t>infection</a:t>
            </a:r>
            <a:r>
              <a:rPr lang="cs-CZ" dirty="0"/>
              <a:t> (PJI)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7126" y="1343713"/>
            <a:ext cx="9905999" cy="5160604"/>
          </a:xfrm>
        </p:spPr>
        <p:txBody>
          <a:bodyPr>
            <a:normAutofit/>
          </a:bodyPr>
          <a:lstStyle/>
          <a:p>
            <a:r>
              <a:rPr lang="cs-CZ" dirty="0" err="1" smtClean="0"/>
              <a:t>Revision</a:t>
            </a:r>
            <a:r>
              <a:rPr lang="cs-CZ" dirty="0" smtClean="0"/>
              <a:t>, </a:t>
            </a:r>
            <a:r>
              <a:rPr lang="cs-CZ" dirty="0" err="1" smtClean="0"/>
              <a:t>new</a:t>
            </a:r>
            <a:r>
              <a:rPr lang="cs-CZ" dirty="0" smtClean="0"/>
              <a:t> TKR </a:t>
            </a:r>
            <a:r>
              <a:rPr lang="cs-CZ" dirty="0" err="1" smtClean="0"/>
              <a:t>implantation</a:t>
            </a:r>
            <a:endParaRPr lang="cs-CZ" dirty="0" smtClean="0"/>
          </a:p>
          <a:p>
            <a:pPr algn="just"/>
            <a:endParaRPr lang="cs-CZ" dirty="0" smtClean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546" y="1570877"/>
            <a:ext cx="4693478" cy="470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03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7293" y="92307"/>
            <a:ext cx="9905998" cy="1478570"/>
          </a:xfrm>
        </p:spPr>
        <p:txBody>
          <a:bodyPr/>
          <a:lstStyle/>
          <a:p>
            <a:r>
              <a:rPr lang="cs-CZ" dirty="0" err="1" smtClean="0"/>
              <a:t>Periprostehtic</a:t>
            </a:r>
            <a:r>
              <a:rPr lang="cs-CZ" dirty="0" smtClean="0"/>
              <a:t> </a:t>
            </a:r>
            <a:r>
              <a:rPr lang="cs-CZ" dirty="0" err="1"/>
              <a:t>infection</a:t>
            </a:r>
            <a:r>
              <a:rPr lang="cs-CZ" dirty="0"/>
              <a:t> (PJI)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7126" y="1343713"/>
            <a:ext cx="9905999" cy="5160604"/>
          </a:xfrm>
        </p:spPr>
        <p:txBody>
          <a:bodyPr>
            <a:normAutofit/>
          </a:bodyPr>
          <a:lstStyle/>
          <a:p>
            <a:r>
              <a:rPr lang="cs-CZ" dirty="0" smtClean="0"/>
              <a:t>Relapse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infection</a:t>
            </a:r>
            <a:r>
              <a:rPr lang="cs-CZ" dirty="0" smtClean="0"/>
              <a:t> – </a:t>
            </a:r>
            <a:r>
              <a:rPr lang="cs-CZ" dirty="0" err="1" smtClean="0"/>
              <a:t>ultimum</a:t>
            </a:r>
            <a:r>
              <a:rPr lang="cs-CZ" dirty="0" smtClean="0"/>
              <a:t> refugium</a:t>
            </a:r>
          </a:p>
          <a:p>
            <a:pPr lvl="1"/>
            <a:r>
              <a:rPr lang="cs-CZ" dirty="0" err="1"/>
              <a:t>F</a:t>
            </a:r>
            <a:r>
              <a:rPr lang="cs-CZ" dirty="0" err="1" smtClean="0"/>
              <a:t>usion</a:t>
            </a:r>
            <a:endParaRPr lang="cs-CZ" dirty="0"/>
          </a:p>
          <a:p>
            <a:pPr lvl="1"/>
            <a:r>
              <a:rPr lang="cs-CZ" dirty="0" err="1" smtClean="0"/>
              <a:t>Amputation</a:t>
            </a:r>
            <a:r>
              <a:rPr lang="cs-CZ" dirty="0" smtClean="0"/>
              <a:t> (</a:t>
            </a:r>
            <a:r>
              <a:rPr lang="cs-CZ" dirty="0" err="1" smtClean="0"/>
              <a:t>rarely</a:t>
            </a:r>
            <a:r>
              <a:rPr lang="cs-CZ" dirty="0" smtClean="0"/>
              <a:t>)</a:t>
            </a:r>
          </a:p>
          <a:p>
            <a:pPr algn="just"/>
            <a:endParaRPr lang="cs-CZ" dirty="0" smtClean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178" y="1975449"/>
            <a:ext cx="3019245" cy="452886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193" y="1975448"/>
            <a:ext cx="2029282" cy="460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64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7293" y="92307"/>
            <a:ext cx="9905998" cy="1478570"/>
          </a:xfrm>
        </p:spPr>
        <p:txBody>
          <a:bodyPr/>
          <a:lstStyle/>
          <a:p>
            <a:r>
              <a:rPr lang="cs-CZ" dirty="0" err="1" smtClean="0"/>
              <a:t>Aseptic</a:t>
            </a:r>
            <a:r>
              <a:rPr lang="cs-CZ" dirty="0" smtClean="0"/>
              <a:t> </a:t>
            </a:r>
            <a:r>
              <a:rPr lang="cs-CZ" dirty="0" err="1" smtClean="0"/>
              <a:t>loosening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7126" y="1343713"/>
            <a:ext cx="9905999" cy="5160604"/>
          </a:xfrm>
        </p:spPr>
        <p:txBody>
          <a:bodyPr>
            <a:normAutofit/>
          </a:bodyPr>
          <a:lstStyle/>
          <a:p>
            <a:r>
              <a:rPr lang="cs-CZ" dirty="0" smtClean="0"/>
              <a:t>Most </a:t>
            </a:r>
            <a:r>
              <a:rPr lang="cs-CZ" dirty="0" err="1" smtClean="0"/>
              <a:t>frequent</a:t>
            </a:r>
            <a:r>
              <a:rPr lang="cs-CZ" dirty="0" smtClean="0"/>
              <a:t> TKR </a:t>
            </a:r>
            <a:r>
              <a:rPr lang="cs-CZ" dirty="0" err="1" smtClean="0"/>
              <a:t>revision</a:t>
            </a:r>
            <a:r>
              <a:rPr lang="cs-CZ" dirty="0" smtClean="0"/>
              <a:t> </a:t>
            </a:r>
            <a:r>
              <a:rPr lang="cs-CZ" dirty="0" err="1" smtClean="0"/>
              <a:t>reason</a:t>
            </a:r>
            <a:endParaRPr lang="cs-CZ" dirty="0" smtClean="0"/>
          </a:p>
          <a:p>
            <a:r>
              <a:rPr lang="en-US" dirty="0"/>
              <a:t>Macrophage-induced inflammatory response resulting in bone </a:t>
            </a:r>
            <a:r>
              <a:rPr lang="en-US" dirty="0" smtClean="0"/>
              <a:t>loss</a:t>
            </a:r>
            <a:r>
              <a:rPr lang="cs-CZ" dirty="0" smtClean="0"/>
              <a:t> and </a:t>
            </a:r>
            <a:r>
              <a:rPr lang="cs-CZ" dirty="0" err="1" smtClean="0"/>
              <a:t>implant</a:t>
            </a:r>
            <a:r>
              <a:rPr lang="cs-CZ" dirty="0" smtClean="0"/>
              <a:t> </a:t>
            </a:r>
            <a:r>
              <a:rPr lang="cs-CZ" dirty="0" err="1" smtClean="0"/>
              <a:t>loosening</a:t>
            </a:r>
            <a:endParaRPr lang="cs-CZ" dirty="0" smtClean="0"/>
          </a:p>
          <a:p>
            <a:r>
              <a:rPr lang="cs-CZ" dirty="0" smtClean="0"/>
              <a:t>PE </a:t>
            </a:r>
            <a:r>
              <a:rPr lang="cs-CZ" dirty="0" err="1" smtClean="0"/>
              <a:t>particle</a:t>
            </a:r>
            <a:r>
              <a:rPr lang="cs-CZ" dirty="0" smtClean="0"/>
              <a:t> </a:t>
            </a:r>
            <a:r>
              <a:rPr lang="cs-CZ" dirty="0" err="1" smtClean="0"/>
              <a:t>inducted</a:t>
            </a:r>
            <a:r>
              <a:rPr lang="cs-CZ" dirty="0" smtClean="0"/>
              <a:t> </a:t>
            </a:r>
            <a:r>
              <a:rPr lang="cs-CZ" dirty="0" err="1" smtClean="0"/>
              <a:t>granuloma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pPr algn="just"/>
            <a:endParaRPr lang="cs-CZ" dirty="0" smtClean="0"/>
          </a:p>
        </p:txBody>
      </p:sp>
      <p:pic>
        <p:nvPicPr>
          <p:cNvPr id="5" name="Picture 4" descr="fronková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26" y="3487858"/>
            <a:ext cx="2352687" cy="313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Fronková 2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" t="11588" r="53940" b="795"/>
          <a:stretch>
            <a:fillRect/>
          </a:stretch>
        </p:blipFill>
        <p:spPr bwMode="auto">
          <a:xfrm>
            <a:off x="3728859" y="3487858"/>
            <a:ext cx="2444803" cy="313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TKA rev Vahala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4" r="28098"/>
          <a:stretch>
            <a:fillRect/>
          </a:stretch>
        </p:blipFill>
        <p:spPr bwMode="auto">
          <a:xfrm>
            <a:off x="7069701" y="3427473"/>
            <a:ext cx="1640129" cy="313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TKA rev Seltner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3" r="32059" b="8307"/>
          <a:stretch>
            <a:fillRect/>
          </a:stretch>
        </p:blipFill>
        <p:spPr bwMode="auto">
          <a:xfrm>
            <a:off x="9152910" y="3406581"/>
            <a:ext cx="1795298" cy="315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2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7293" y="92307"/>
            <a:ext cx="9905998" cy="1478570"/>
          </a:xfrm>
        </p:spPr>
        <p:txBody>
          <a:bodyPr/>
          <a:lstStyle/>
          <a:p>
            <a:r>
              <a:rPr lang="cs-CZ" dirty="0" err="1"/>
              <a:t>Aseptic</a:t>
            </a:r>
            <a:r>
              <a:rPr lang="cs-CZ" dirty="0"/>
              <a:t> </a:t>
            </a:r>
            <a:r>
              <a:rPr lang="cs-CZ" dirty="0" err="1" smtClean="0"/>
              <a:t>loosening</a:t>
            </a:r>
            <a:r>
              <a:rPr lang="cs-CZ" dirty="0" smtClean="0"/>
              <a:t> - </a:t>
            </a:r>
            <a:r>
              <a:rPr lang="cs-CZ" dirty="0" err="1" smtClean="0"/>
              <a:t>therapy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7126" y="1343713"/>
            <a:ext cx="9905999" cy="5160604"/>
          </a:xfrm>
        </p:spPr>
        <p:txBody>
          <a:bodyPr>
            <a:normAutofit/>
          </a:bodyPr>
          <a:lstStyle/>
          <a:p>
            <a:r>
              <a:rPr lang="cs-CZ" dirty="0" err="1" smtClean="0"/>
              <a:t>Revision</a:t>
            </a:r>
            <a:r>
              <a:rPr lang="cs-CZ" dirty="0" smtClean="0"/>
              <a:t>, </a:t>
            </a:r>
            <a:r>
              <a:rPr lang="cs-CZ" dirty="0" err="1" smtClean="0"/>
              <a:t>replantation</a:t>
            </a:r>
            <a:endParaRPr lang="cs-CZ" dirty="0" smtClean="0"/>
          </a:p>
          <a:p>
            <a:pPr lvl="1"/>
            <a:r>
              <a:rPr lang="cs-CZ" dirty="0" err="1" smtClean="0"/>
              <a:t>Revision</a:t>
            </a:r>
            <a:r>
              <a:rPr lang="cs-CZ" dirty="0" smtClean="0"/>
              <a:t> </a:t>
            </a:r>
            <a:r>
              <a:rPr lang="cs-CZ" dirty="0" err="1" smtClean="0"/>
              <a:t>implant</a:t>
            </a:r>
            <a:r>
              <a:rPr lang="cs-CZ" dirty="0" smtClean="0"/>
              <a:t>, </a:t>
            </a:r>
            <a:r>
              <a:rPr lang="cs-CZ" dirty="0" err="1" smtClean="0"/>
              <a:t>stems</a:t>
            </a:r>
            <a:r>
              <a:rPr lang="cs-CZ" dirty="0" smtClean="0"/>
              <a:t>, </a:t>
            </a:r>
            <a:r>
              <a:rPr lang="cs-CZ" dirty="0" err="1" smtClean="0"/>
              <a:t>augmens</a:t>
            </a:r>
            <a:r>
              <a:rPr lang="cs-CZ" dirty="0" smtClean="0"/>
              <a:t>. Cement </a:t>
            </a:r>
            <a:r>
              <a:rPr lang="cs-CZ" dirty="0" err="1" smtClean="0"/>
              <a:t>with</a:t>
            </a:r>
            <a:r>
              <a:rPr lang="cs-CZ" dirty="0" smtClean="0"/>
              <a:t> ATB</a:t>
            </a:r>
          </a:p>
          <a:p>
            <a:pPr lvl="1"/>
            <a:r>
              <a:rPr lang="cs-CZ" dirty="0" smtClean="0"/>
              <a:t>Double ATB </a:t>
            </a:r>
            <a:r>
              <a:rPr lang="cs-CZ" dirty="0" err="1" smtClean="0"/>
              <a:t>combination</a:t>
            </a:r>
            <a:r>
              <a:rPr lang="cs-CZ" dirty="0" smtClean="0"/>
              <a:t> – </a:t>
            </a:r>
            <a:r>
              <a:rPr lang="cs-CZ" dirty="0" err="1" smtClean="0"/>
              <a:t>higer</a:t>
            </a:r>
            <a:r>
              <a:rPr lang="cs-CZ" dirty="0" smtClean="0"/>
              <a:t> </a:t>
            </a:r>
            <a:r>
              <a:rPr lang="cs-CZ" dirty="0" err="1" smtClean="0"/>
              <a:t>infection</a:t>
            </a:r>
            <a:r>
              <a:rPr lang="cs-CZ" dirty="0" smtClean="0"/>
              <a:t> </a:t>
            </a:r>
            <a:r>
              <a:rPr lang="cs-CZ" dirty="0" smtClean="0"/>
              <a:t>risk 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pPr algn="just"/>
            <a:endParaRPr lang="cs-CZ" dirty="0" smtClean="0"/>
          </a:p>
        </p:txBody>
      </p:sp>
      <p:pic>
        <p:nvPicPr>
          <p:cNvPr id="4" name="Picture 3" descr="TKA rev Vahala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4" r="28098"/>
          <a:stretch>
            <a:fillRect/>
          </a:stretch>
        </p:blipFill>
        <p:spPr bwMode="auto">
          <a:xfrm>
            <a:off x="1029270" y="3016377"/>
            <a:ext cx="1848283" cy="353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KA rev Vahala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1" t="1846" r="27177"/>
          <a:stretch>
            <a:fillRect/>
          </a:stretch>
        </p:blipFill>
        <p:spPr bwMode="auto">
          <a:xfrm>
            <a:off x="3257950" y="3029537"/>
            <a:ext cx="1676360" cy="347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KA rev Vahala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7" r="25452"/>
          <a:stretch>
            <a:fillRect/>
          </a:stretch>
        </p:blipFill>
        <p:spPr bwMode="auto">
          <a:xfrm>
            <a:off x="6825449" y="2358058"/>
            <a:ext cx="2163763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TKA rev Vahala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3" t="1656" r="18211"/>
          <a:stretch>
            <a:fillRect/>
          </a:stretch>
        </p:blipFill>
        <p:spPr bwMode="auto">
          <a:xfrm>
            <a:off x="9453122" y="2358058"/>
            <a:ext cx="2016125" cy="424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51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 err="1" smtClean="0"/>
              <a:t>Knee</a:t>
            </a:r>
            <a:r>
              <a:rPr lang="cs-CZ" sz="4800" dirty="0" smtClean="0"/>
              <a:t> joint </a:t>
            </a:r>
            <a:r>
              <a:rPr lang="cs-CZ" sz="4800" dirty="0" err="1" smtClean="0"/>
              <a:t>kinematics</a:t>
            </a:r>
            <a:endParaRPr lang="cs-CZ" sz="4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4288" y="1871932"/>
            <a:ext cx="10823124" cy="3919269"/>
          </a:xfrm>
        </p:spPr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S 0-0-140 (</a:t>
            </a:r>
            <a:r>
              <a:rPr lang="cs-CZ" dirty="0" err="1" smtClean="0"/>
              <a:t>hyperextension</a:t>
            </a:r>
            <a:r>
              <a:rPr lang="cs-CZ" dirty="0" smtClean="0"/>
              <a:t> </a:t>
            </a:r>
            <a:r>
              <a:rPr lang="cs-CZ" dirty="0" err="1" smtClean="0"/>
              <a:t>fyziol</a:t>
            </a:r>
            <a:r>
              <a:rPr lang="cs-CZ" dirty="0" smtClean="0"/>
              <a:t>. </a:t>
            </a:r>
            <a:r>
              <a:rPr lang="cs-CZ" dirty="0"/>
              <a:t>u</a:t>
            </a:r>
            <a:r>
              <a:rPr lang="cs-CZ" dirty="0" smtClean="0"/>
              <a:t>p to 10 st, </a:t>
            </a:r>
            <a:r>
              <a:rPr lang="cs-CZ" dirty="0" err="1" smtClean="0"/>
              <a:t>passively</a:t>
            </a:r>
            <a:r>
              <a:rPr lang="cs-CZ" dirty="0" smtClean="0"/>
              <a:t> </a:t>
            </a:r>
            <a:r>
              <a:rPr lang="cs-CZ" dirty="0" err="1" smtClean="0"/>
              <a:t>bigger</a:t>
            </a:r>
            <a:r>
              <a:rPr lang="cs-CZ" dirty="0" smtClean="0"/>
              <a:t> </a:t>
            </a:r>
            <a:r>
              <a:rPr lang="cs-CZ" dirty="0" err="1" smtClean="0"/>
              <a:t>flection</a:t>
            </a:r>
            <a:r>
              <a:rPr lang="cs-CZ" dirty="0" smtClean="0"/>
              <a:t>)</a:t>
            </a:r>
            <a:endParaRPr lang="cs-CZ" dirty="0" smtClean="0"/>
          </a:p>
          <a:p>
            <a:r>
              <a:rPr lang="cs-CZ" dirty="0" err="1" smtClean="0"/>
              <a:t>Motion</a:t>
            </a:r>
            <a:r>
              <a:rPr lang="cs-CZ" dirty="0" smtClean="0"/>
              <a:t>: </a:t>
            </a:r>
          </a:p>
          <a:p>
            <a:pPr lvl="1"/>
            <a:r>
              <a:rPr lang="cs-CZ" dirty="0" smtClean="0"/>
              <a:t>1: </a:t>
            </a:r>
            <a:r>
              <a:rPr lang="cs-CZ" dirty="0" err="1" smtClean="0"/>
              <a:t>Initial</a:t>
            </a:r>
            <a:r>
              <a:rPr lang="cs-CZ" dirty="0" smtClean="0"/>
              <a:t> </a:t>
            </a:r>
            <a:r>
              <a:rPr lang="cs-CZ" dirty="0" err="1" smtClean="0"/>
              <a:t>rotation</a:t>
            </a:r>
            <a:r>
              <a:rPr lang="cs-CZ" dirty="0" smtClean="0"/>
              <a:t> </a:t>
            </a:r>
            <a:r>
              <a:rPr lang="cs-CZ" dirty="0" smtClean="0"/>
              <a:t>(„</a:t>
            </a:r>
            <a:r>
              <a:rPr lang="cs-CZ" dirty="0" err="1"/>
              <a:t>u</a:t>
            </a:r>
            <a:r>
              <a:rPr lang="cs-CZ" dirty="0" err="1" smtClean="0"/>
              <a:t>nlocking</a:t>
            </a:r>
            <a:r>
              <a:rPr lang="cs-CZ" dirty="0" smtClean="0"/>
              <a:t> </a:t>
            </a:r>
            <a:r>
              <a:rPr lang="cs-CZ" dirty="0" err="1" smtClean="0"/>
              <a:t>knee</a:t>
            </a:r>
            <a:r>
              <a:rPr lang="cs-CZ" dirty="0" smtClean="0"/>
              <a:t> joint“) </a:t>
            </a:r>
            <a:r>
              <a:rPr lang="cs-CZ" dirty="0" err="1" smtClean="0"/>
              <a:t>internal</a:t>
            </a:r>
            <a:r>
              <a:rPr lang="cs-CZ" dirty="0" smtClean="0"/>
              <a:t> </a:t>
            </a:r>
            <a:r>
              <a:rPr lang="cs-CZ" dirty="0" err="1" smtClean="0"/>
              <a:t>tibial</a:t>
            </a:r>
            <a:r>
              <a:rPr lang="cs-CZ" dirty="0" smtClean="0"/>
              <a:t> </a:t>
            </a:r>
            <a:r>
              <a:rPr lang="cs-CZ" dirty="0" err="1" smtClean="0"/>
              <a:t>rotation</a:t>
            </a:r>
            <a:r>
              <a:rPr lang="cs-CZ" dirty="0" smtClean="0"/>
              <a:t> , </a:t>
            </a:r>
            <a:r>
              <a:rPr lang="cs-CZ" dirty="0" err="1" smtClean="0"/>
              <a:t>initial</a:t>
            </a:r>
            <a:r>
              <a:rPr lang="cs-CZ" dirty="0" smtClean="0"/>
              <a:t> </a:t>
            </a:r>
            <a:r>
              <a:rPr lang="cs-CZ" dirty="0" smtClean="0"/>
              <a:t>5° st </a:t>
            </a:r>
            <a:r>
              <a:rPr lang="cs-CZ" dirty="0" err="1" smtClean="0"/>
              <a:t>felxion</a:t>
            </a:r>
            <a:endParaRPr lang="cs-CZ" dirty="0" smtClean="0"/>
          </a:p>
          <a:p>
            <a:pPr lvl="1"/>
            <a:r>
              <a:rPr lang="cs-CZ" dirty="0" smtClean="0"/>
              <a:t>2: </a:t>
            </a:r>
            <a:r>
              <a:rPr lang="cs-CZ" dirty="0" err="1" smtClean="0"/>
              <a:t>Rolling</a:t>
            </a:r>
            <a:r>
              <a:rPr lang="cs-CZ" dirty="0" smtClean="0"/>
              <a:t> </a:t>
            </a:r>
            <a:r>
              <a:rPr lang="cs-CZ" dirty="0" err="1" smtClean="0"/>
              <a:t>motion</a:t>
            </a:r>
            <a:r>
              <a:rPr lang="cs-CZ" dirty="0" smtClean="0"/>
              <a:t> (</a:t>
            </a:r>
            <a:r>
              <a:rPr lang="cs-CZ" dirty="0" err="1" smtClean="0"/>
              <a:t>meniscofemoral</a:t>
            </a:r>
            <a:r>
              <a:rPr lang="cs-CZ" dirty="0" smtClean="0"/>
              <a:t> joint)</a:t>
            </a:r>
          </a:p>
          <a:p>
            <a:pPr lvl="1"/>
            <a:r>
              <a:rPr lang="cs-CZ" dirty="0" smtClean="0"/>
              <a:t>3: </a:t>
            </a:r>
            <a:r>
              <a:rPr lang="cs-CZ" dirty="0" err="1" smtClean="0"/>
              <a:t>Rollback</a:t>
            </a:r>
            <a:r>
              <a:rPr lang="cs-CZ" dirty="0" smtClean="0"/>
              <a:t> (</a:t>
            </a:r>
            <a:r>
              <a:rPr lang="cs-CZ" dirty="0" err="1" smtClean="0"/>
              <a:t>terminal</a:t>
            </a:r>
            <a:r>
              <a:rPr lang="cs-CZ" dirty="0" smtClean="0"/>
              <a:t> </a:t>
            </a:r>
            <a:r>
              <a:rPr lang="cs-CZ" dirty="0" err="1" smtClean="0"/>
              <a:t>flexion</a:t>
            </a:r>
            <a:r>
              <a:rPr lang="cs-CZ" dirty="0" smtClean="0"/>
              <a:t>, femur on </a:t>
            </a:r>
            <a:r>
              <a:rPr lang="cs-CZ" dirty="0" err="1" smtClean="0"/>
              <a:t>tibia</a:t>
            </a:r>
            <a:r>
              <a:rPr lang="cs-CZ" dirty="0" smtClean="0"/>
              <a:t> </a:t>
            </a:r>
            <a:r>
              <a:rPr lang="cs-CZ" dirty="0" err="1" smtClean="0"/>
              <a:t>moves</a:t>
            </a:r>
            <a:r>
              <a:rPr lang="cs-CZ" dirty="0" smtClean="0"/>
              <a:t> </a:t>
            </a:r>
            <a:r>
              <a:rPr lang="cs-CZ" dirty="0" err="1" smtClean="0"/>
              <a:t>dorzaly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4: </a:t>
            </a:r>
            <a:r>
              <a:rPr lang="cs-CZ" dirty="0"/>
              <a:t>T</a:t>
            </a:r>
            <a:r>
              <a:rPr lang="cs-CZ" dirty="0" smtClean="0"/>
              <a:t>erminal </a:t>
            </a:r>
            <a:r>
              <a:rPr lang="cs-CZ" dirty="0" err="1" smtClean="0"/>
              <a:t>tibial</a:t>
            </a:r>
            <a:r>
              <a:rPr lang="cs-CZ" dirty="0" smtClean="0"/>
              <a:t> </a:t>
            </a:r>
            <a:r>
              <a:rPr lang="cs-CZ" dirty="0" err="1" smtClean="0"/>
              <a:t>external</a:t>
            </a:r>
            <a:r>
              <a:rPr lang="cs-CZ" dirty="0" smtClean="0"/>
              <a:t> </a:t>
            </a:r>
            <a:r>
              <a:rPr lang="cs-CZ" dirty="0" err="1" smtClean="0"/>
              <a:t>rotation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224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7293" y="92307"/>
            <a:ext cx="9905998" cy="1478570"/>
          </a:xfrm>
        </p:spPr>
        <p:txBody>
          <a:bodyPr/>
          <a:lstStyle/>
          <a:p>
            <a:r>
              <a:rPr lang="cs-CZ" dirty="0" err="1"/>
              <a:t>Aseptic</a:t>
            </a:r>
            <a:r>
              <a:rPr lang="cs-CZ" dirty="0"/>
              <a:t> </a:t>
            </a:r>
            <a:r>
              <a:rPr lang="cs-CZ" dirty="0" err="1" smtClean="0"/>
              <a:t>loosening</a:t>
            </a:r>
            <a:r>
              <a:rPr lang="cs-CZ" dirty="0" smtClean="0"/>
              <a:t> - </a:t>
            </a:r>
            <a:r>
              <a:rPr lang="cs-CZ" dirty="0" err="1" smtClean="0"/>
              <a:t>prevention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7126" y="1343713"/>
            <a:ext cx="9905999" cy="5160604"/>
          </a:xfrm>
        </p:spPr>
        <p:txBody>
          <a:bodyPr>
            <a:normAutofit/>
          </a:bodyPr>
          <a:lstStyle/>
          <a:p>
            <a:r>
              <a:rPr lang="cs-CZ" dirty="0" err="1" smtClean="0"/>
              <a:t>Modern</a:t>
            </a:r>
            <a:r>
              <a:rPr lang="cs-CZ" dirty="0" smtClean="0"/>
              <a:t> </a:t>
            </a:r>
            <a:r>
              <a:rPr lang="cs-CZ" dirty="0" err="1" smtClean="0"/>
              <a:t>quality</a:t>
            </a:r>
            <a:r>
              <a:rPr lang="cs-CZ" dirty="0" smtClean="0"/>
              <a:t> PE (</a:t>
            </a:r>
            <a:r>
              <a:rPr lang="cs-CZ" dirty="0" err="1" smtClean="0"/>
              <a:t>minimal</a:t>
            </a:r>
            <a:r>
              <a:rPr lang="cs-CZ" dirty="0" smtClean="0"/>
              <a:t> </a:t>
            </a:r>
            <a:r>
              <a:rPr lang="cs-CZ" dirty="0" err="1" smtClean="0"/>
              <a:t>wear</a:t>
            </a:r>
            <a:r>
              <a:rPr lang="cs-CZ" dirty="0" smtClean="0"/>
              <a:t> </a:t>
            </a:r>
            <a:r>
              <a:rPr lang="cs-CZ" dirty="0" err="1" smtClean="0"/>
              <a:t>rate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Correct</a:t>
            </a:r>
            <a:r>
              <a:rPr lang="cs-CZ" dirty="0" smtClean="0"/>
              <a:t> </a:t>
            </a:r>
            <a:r>
              <a:rPr lang="cs-CZ" dirty="0" err="1" smtClean="0"/>
              <a:t>surgery</a:t>
            </a:r>
            <a:r>
              <a:rPr lang="cs-CZ" dirty="0" smtClean="0"/>
              <a:t> </a:t>
            </a:r>
            <a:r>
              <a:rPr lang="cs-CZ" dirty="0" err="1" smtClean="0"/>
              <a:t>technique</a:t>
            </a:r>
            <a:r>
              <a:rPr lang="cs-CZ" dirty="0" smtClean="0"/>
              <a:t> - </a:t>
            </a:r>
            <a:r>
              <a:rPr lang="cs-CZ" dirty="0" err="1" smtClean="0"/>
              <a:t>ballancig</a:t>
            </a:r>
            <a:endParaRPr lang="cs-CZ" dirty="0" smtClean="0"/>
          </a:p>
          <a:p>
            <a:r>
              <a:rPr lang="cs-CZ" dirty="0" err="1" smtClean="0"/>
              <a:t>Reasonable</a:t>
            </a:r>
            <a:r>
              <a:rPr lang="cs-CZ" dirty="0" smtClean="0"/>
              <a:t> régime </a:t>
            </a:r>
            <a:r>
              <a:rPr lang="cs-CZ" dirty="0" err="1" smtClean="0"/>
              <a:t>after</a:t>
            </a:r>
            <a:r>
              <a:rPr lang="cs-CZ" dirty="0" smtClean="0"/>
              <a:t> </a:t>
            </a:r>
            <a:r>
              <a:rPr lang="cs-CZ" dirty="0" smtClean="0"/>
              <a:t>TKR</a:t>
            </a:r>
            <a:endParaRPr lang="cs-CZ" dirty="0" smtClean="0"/>
          </a:p>
          <a:p>
            <a:r>
              <a:rPr lang="cs-CZ" dirty="0" err="1" smtClean="0"/>
              <a:t>Follow</a:t>
            </a:r>
            <a:r>
              <a:rPr lang="cs-CZ" dirty="0" smtClean="0"/>
              <a:t> up, early </a:t>
            </a:r>
            <a:r>
              <a:rPr lang="cs-CZ" dirty="0" err="1" smtClean="0"/>
              <a:t>revision</a:t>
            </a:r>
            <a:r>
              <a:rPr lang="cs-CZ" dirty="0" smtClean="0"/>
              <a:t> </a:t>
            </a:r>
            <a:r>
              <a:rPr lang="cs-CZ" dirty="0" err="1" smtClean="0"/>
              <a:t>indication</a:t>
            </a:r>
            <a:r>
              <a:rPr lang="cs-CZ" dirty="0" smtClean="0"/>
              <a:t>.</a:t>
            </a:r>
          </a:p>
          <a:p>
            <a:endParaRPr lang="cs-CZ" dirty="0" smtClean="0"/>
          </a:p>
          <a:p>
            <a:endParaRPr lang="cs-CZ" dirty="0" smtClean="0"/>
          </a:p>
          <a:p>
            <a:pPr algn="just"/>
            <a:endParaRPr lang="cs-CZ" dirty="0" smtClean="0"/>
          </a:p>
        </p:txBody>
      </p:sp>
      <p:pic>
        <p:nvPicPr>
          <p:cNvPr id="4" name="Picture 4" descr="TKA rev Seltner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3" r="32059" b="8307"/>
          <a:stretch>
            <a:fillRect/>
          </a:stretch>
        </p:blipFill>
        <p:spPr bwMode="auto">
          <a:xfrm>
            <a:off x="7976738" y="1547527"/>
            <a:ext cx="2701925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7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7293" y="92307"/>
            <a:ext cx="9905998" cy="1478570"/>
          </a:xfrm>
        </p:spPr>
        <p:txBody>
          <a:bodyPr/>
          <a:lstStyle/>
          <a:p>
            <a:r>
              <a:rPr lang="cs-CZ" dirty="0" err="1" smtClean="0"/>
              <a:t>Periprosthetic</a:t>
            </a:r>
            <a:r>
              <a:rPr lang="cs-CZ" dirty="0" smtClean="0"/>
              <a:t> </a:t>
            </a:r>
            <a:r>
              <a:rPr lang="cs-CZ" dirty="0" err="1" smtClean="0"/>
              <a:t>fracture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7126" y="1343713"/>
            <a:ext cx="9905999" cy="5160604"/>
          </a:xfrm>
        </p:spPr>
        <p:txBody>
          <a:bodyPr>
            <a:normAutofit/>
          </a:bodyPr>
          <a:lstStyle/>
          <a:p>
            <a:r>
              <a:rPr lang="cs-CZ" dirty="0" err="1" smtClean="0"/>
              <a:t>Relatively</a:t>
            </a:r>
            <a:r>
              <a:rPr lang="cs-CZ" dirty="0" smtClean="0"/>
              <a:t> </a:t>
            </a:r>
            <a:r>
              <a:rPr lang="cs-CZ" dirty="0" err="1" smtClean="0"/>
              <a:t>frequent</a:t>
            </a:r>
            <a:r>
              <a:rPr lang="cs-CZ" dirty="0" smtClean="0"/>
              <a:t> </a:t>
            </a:r>
            <a:r>
              <a:rPr lang="cs-CZ" dirty="0" err="1" smtClean="0"/>
              <a:t>complication</a:t>
            </a:r>
            <a:endParaRPr lang="cs-CZ" dirty="0" smtClean="0"/>
          </a:p>
          <a:p>
            <a:r>
              <a:rPr lang="cs-CZ" dirty="0" err="1" smtClean="0"/>
              <a:t>Dist</a:t>
            </a:r>
            <a:r>
              <a:rPr lang="cs-CZ" dirty="0" smtClean="0"/>
              <a:t>. Femur x </a:t>
            </a:r>
            <a:r>
              <a:rPr lang="cs-CZ" dirty="0" err="1" smtClean="0"/>
              <a:t>prox</a:t>
            </a:r>
            <a:r>
              <a:rPr lang="cs-CZ" dirty="0" smtClean="0"/>
              <a:t> </a:t>
            </a:r>
            <a:r>
              <a:rPr lang="cs-CZ" dirty="0" err="1" smtClean="0"/>
              <a:t>tibia</a:t>
            </a:r>
            <a:r>
              <a:rPr lang="cs-CZ" dirty="0" smtClean="0"/>
              <a:t> x </a:t>
            </a:r>
            <a:r>
              <a:rPr lang="cs-CZ" dirty="0" err="1" smtClean="0"/>
              <a:t>patella</a:t>
            </a:r>
            <a:endParaRPr lang="cs-CZ" dirty="0" smtClean="0"/>
          </a:p>
          <a:p>
            <a:r>
              <a:rPr lang="cs-CZ" dirty="0" err="1" smtClean="0"/>
              <a:t>Older</a:t>
            </a:r>
            <a:r>
              <a:rPr lang="cs-CZ" dirty="0" smtClean="0"/>
              <a:t> </a:t>
            </a:r>
            <a:r>
              <a:rPr lang="cs-CZ" dirty="0" err="1" smtClean="0"/>
              <a:t>patients</a:t>
            </a:r>
            <a:r>
              <a:rPr lang="cs-CZ" dirty="0" smtClean="0"/>
              <a:t>, </a:t>
            </a:r>
            <a:r>
              <a:rPr lang="cs-CZ" dirty="0" err="1" smtClean="0"/>
              <a:t>worse</a:t>
            </a:r>
            <a:r>
              <a:rPr lang="cs-CZ" dirty="0" smtClean="0"/>
              <a:t> </a:t>
            </a:r>
            <a:r>
              <a:rPr lang="cs-CZ" dirty="0" err="1" smtClean="0"/>
              <a:t>general</a:t>
            </a:r>
            <a:r>
              <a:rPr lang="cs-CZ" dirty="0" smtClean="0"/>
              <a:t> </a:t>
            </a:r>
            <a:r>
              <a:rPr lang="cs-CZ" dirty="0" err="1" smtClean="0"/>
              <a:t>condition</a:t>
            </a:r>
            <a:endParaRPr lang="cs-CZ" dirty="0" smtClean="0"/>
          </a:p>
          <a:p>
            <a:r>
              <a:rPr lang="cs-CZ" dirty="0" err="1" smtClean="0"/>
              <a:t>Osteoporosis</a:t>
            </a:r>
            <a:r>
              <a:rPr lang="cs-CZ" dirty="0" smtClean="0"/>
              <a:t>, </a:t>
            </a:r>
            <a:r>
              <a:rPr lang="cs-CZ" dirty="0" err="1" smtClean="0"/>
              <a:t>poor</a:t>
            </a:r>
            <a:r>
              <a:rPr lang="cs-CZ" dirty="0" smtClean="0"/>
              <a:t> </a:t>
            </a:r>
            <a:r>
              <a:rPr lang="cs-CZ" dirty="0" err="1" smtClean="0"/>
              <a:t>implant</a:t>
            </a:r>
            <a:r>
              <a:rPr lang="cs-CZ" dirty="0" smtClean="0"/>
              <a:t> </a:t>
            </a:r>
            <a:r>
              <a:rPr lang="cs-CZ" dirty="0" err="1" smtClean="0"/>
              <a:t>retention</a:t>
            </a:r>
            <a:endParaRPr lang="cs-CZ" dirty="0" smtClean="0"/>
          </a:p>
          <a:p>
            <a:r>
              <a:rPr lang="cs-CZ" dirty="0" err="1" smtClean="0"/>
              <a:t>High</a:t>
            </a:r>
            <a:r>
              <a:rPr lang="cs-CZ" dirty="0" smtClean="0"/>
              <a:t> mortality and morbidity </a:t>
            </a:r>
            <a:r>
              <a:rPr lang="cs-CZ" dirty="0" err="1" smtClean="0"/>
              <a:t>rate</a:t>
            </a:r>
            <a:endParaRPr lang="cs-CZ" dirty="0" smtClean="0"/>
          </a:p>
          <a:p>
            <a:r>
              <a:rPr lang="cs-CZ" dirty="0" err="1" smtClean="0"/>
              <a:t>High</a:t>
            </a:r>
            <a:r>
              <a:rPr lang="cs-CZ" dirty="0" smtClean="0"/>
              <a:t> </a:t>
            </a:r>
            <a:r>
              <a:rPr lang="cs-CZ" dirty="0" err="1" smtClean="0"/>
              <a:t>compliction</a:t>
            </a:r>
            <a:r>
              <a:rPr lang="cs-CZ" dirty="0" smtClean="0"/>
              <a:t> </a:t>
            </a:r>
            <a:r>
              <a:rPr lang="cs-CZ" dirty="0" err="1" smtClean="0"/>
              <a:t>rate</a:t>
            </a:r>
            <a:endParaRPr lang="cs-CZ" dirty="0" smtClean="0"/>
          </a:p>
          <a:p>
            <a:r>
              <a:rPr lang="cs-CZ" dirty="0" err="1" smtClean="0"/>
              <a:t>Demanding</a:t>
            </a:r>
            <a:r>
              <a:rPr lang="cs-CZ" dirty="0" smtClean="0"/>
              <a:t> </a:t>
            </a:r>
            <a:r>
              <a:rPr lang="cs-CZ" dirty="0" err="1" smtClean="0"/>
              <a:t>surgeries</a:t>
            </a:r>
            <a:r>
              <a:rPr lang="cs-CZ" dirty="0" smtClean="0"/>
              <a:t> (</a:t>
            </a:r>
            <a:r>
              <a:rPr lang="cs-CZ" dirty="0" err="1" smtClean="0"/>
              <a:t>experienced</a:t>
            </a:r>
            <a:r>
              <a:rPr lang="cs-CZ" dirty="0" smtClean="0"/>
              <a:t> </a:t>
            </a:r>
            <a:r>
              <a:rPr lang="cs-CZ" dirty="0" err="1" smtClean="0"/>
              <a:t>surgeon</a:t>
            </a:r>
            <a:r>
              <a:rPr lang="cs-CZ" dirty="0" smtClean="0"/>
              <a:t>)</a:t>
            </a:r>
          </a:p>
          <a:p>
            <a:endParaRPr lang="cs-CZ" dirty="0" smtClean="0"/>
          </a:p>
          <a:p>
            <a:endParaRPr lang="cs-CZ" dirty="0" smtClean="0"/>
          </a:p>
          <a:p>
            <a:pPr algn="just"/>
            <a:endParaRPr lang="cs-CZ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313" y="2366298"/>
            <a:ext cx="4572000" cy="311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37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8574" y="92307"/>
            <a:ext cx="11222965" cy="1478570"/>
          </a:xfrm>
        </p:spPr>
        <p:txBody>
          <a:bodyPr/>
          <a:lstStyle/>
          <a:p>
            <a:r>
              <a:rPr lang="cs-CZ" dirty="0" err="1"/>
              <a:t>Periprosthetic</a:t>
            </a:r>
            <a:r>
              <a:rPr lang="cs-CZ" dirty="0"/>
              <a:t> </a:t>
            </a:r>
            <a:r>
              <a:rPr lang="cs-CZ" dirty="0" err="1" smtClean="0"/>
              <a:t>femoral</a:t>
            </a:r>
            <a:r>
              <a:rPr lang="cs-CZ" dirty="0" smtClean="0"/>
              <a:t> </a:t>
            </a:r>
            <a:r>
              <a:rPr lang="cs-CZ" dirty="0" err="1" smtClean="0"/>
              <a:t>fracture</a:t>
            </a:r>
            <a:r>
              <a:rPr lang="cs-CZ" dirty="0"/>
              <a:t>; </a:t>
            </a:r>
            <a:r>
              <a:rPr lang="cs-CZ" dirty="0" err="1" smtClean="0"/>
              <a:t>classifcation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7126" y="1343713"/>
            <a:ext cx="9905999" cy="51606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r>
              <a:rPr lang="cs-CZ" dirty="0" err="1" smtClean="0"/>
              <a:t>Su</a:t>
            </a:r>
            <a:endParaRPr lang="cs-CZ" dirty="0" smtClean="0"/>
          </a:p>
          <a:p>
            <a:r>
              <a:rPr lang="cs-CZ" dirty="0" err="1"/>
              <a:t>Lewis</a:t>
            </a:r>
            <a:r>
              <a:rPr lang="cs-CZ" dirty="0"/>
              <a:t> and </a:t>
            </a:r>
            <a:r>
              <a:rPr lang="cs-CZ" dirty="0" err="1"/>
              <a:t>Roarbeck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algn="just"/>
            <a:endParaRPr lang="cs-CZ" dirty="0" smtClean="0"/>
          </a:p>
          <a:p>
            <a:pPr algn="just"/>
            <a:r>
              <a:rPr lang="cs-CZ" dirty="0" err="1" smtClean="0"/>
              <a:t>Neer</a:t>
            </a:r>
            <a:r>
              <a:rPr lang="cs-CZ" dirty="0" smtClean="0"/>
              <a:t>, Tomáš, </a:t>
            </a:r>
            <a:r>
              <a:rPr lang="cs-CZ" dirty="0" err="1" smtClean="0"/>
              <a:t>DiGioia</a:t>
            </a:r>
            <a:r>
              <a:rPr lang="cs-CZ" dirty="0" smtClean="0"/>
              <a:t> and </a:t>
            </a:r>
            <a:r>
              <a:rPr lang="cs-CZ" dirty="0" err="1" smtClean="0"/>
              <a:t>Rubash</a:t>
            </a:r>
            <a:r>
              <a:rPr lang="cs-CZ" dirty="0" smtClean="0"/>
              <a:t>, </a:t>
            </a:r>
            <a:r>
              <a:rPr lang="cs-CZ" dirty="0" err="1" smtClean="0"/>
              <a:t>Chen</a:t>
            </a:r>
            <a:r>
              <a:rPr lang="cs-CZ" dirty="0" smtClean="0"/>
              <a:t>…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263" y="1570877"/>
            <a:ext cx="5120640" cy="188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58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7293" y="92307"/>
            <a:ext cx="9905998" cy="1478570"/>
          </a:xfrm>
        </p:spPr>
        <p:txBody>
          <a:bodyPr/>
          <a:lstStyle/>
          <a:p>
            <a:r>
              <a:rPr lang="cs-CZ" dirty="0" err="1"/>
              <a:t>Periprosthetic</a:t>
            </a:r>
            <a:r>
              <a:rPr lang="cs-CZ" dirty="0"/>
              <a:t> </a:t>
            </a:r>
            <a:r>
              <a:rPr lang="cs-CZ" dirty="0" err="1"/>
              <a:t>femoral</a:t>
            </a:r>
            <a:r>
              <a:rPr lang="cs-CZ" dirty="0"/>
              <a:t> </a:t>
            </a:r>
            <a:r>
              <a:rPr lang="cs-CZ" dirty="0" err="1"/>
              <a:t>fracture</a:t>
            </a:r>
            <a:r>
              <a:rPr lang="cs-CZ" dirty="0"/>
              <a:t>; </a:t>
            </a:r>
            <a:r>
              <a:rPr lang="cs-CZ" dirty="0" err="1" smtClean="0"/>
              <a:t>therapy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7126" y="1343713"/>
            <a:ext cx="10728534" cy="5160604"/>
          </a:xfrm>
        </p:spPr>
        <p:txBody>
          <a:bodyPr>
            <a:normAutofit/>
          </a:bodyPr>
          <a:lstStyle/>
          <a:p>
            <a:r>
              <a:rPr lang="cs-CZ" dirty="0" err="1" smtClean="0"/>
              <a:t>conservative</a:t>
            </a:r>
            <a:r>
              <a:rPr lang="cs-CZ" dirty="0" smtClean="0"/>
              <a:t> – no/</a:t>
            </a:r>
            <a:r>
              <a:rPr lang="cs-CZ" dirty="0" err="1" smtClean="0"/>
              <a:t>minimal</a:t>
            </a:r>
            <a:r>
              <a:rPr lang="cs-CZ" dirty="0" smtClean="0"/>
              <a:t> </a:t>
            </a:r>
            <a:r>
              <a:rPr lang="cs-CZ" dirty="0" err="1" smtClean="0"/>
              <a:t>displacement</a:t>
            </a:r>
            <a:r>
              <a:rPr lang="cs-CZ" dirty="0" smtClean="0"/>
              <a:t> + </a:t>
            </a:r>
            <a:r>
              <a:rPr lang="cs-CZ" dirty="0" err="1" smtClean="0"/>
              <a:t>implant</a:t>
            </a:r>
            <a:r>
              <a:rPr lang="cs-CZ" dirty="0" smtClean="0"/>
              <a:t> </a:t>
            </a:r>
            <a:r>
              <a:rPr lang="cs-CZ" dirty="0" err="1" smtClean="0"/>
              <a:t>retention</a:t>
            </a:r>
            <a:r>
              <a:rPr lang="cs-CZ" dirty="0" smtClean="0"/>
              <a:t>; </a:t>
            </a:r>
            <a:r>
              <a:rPr lang="cs-CZ" dirty="0" err="1" smtClean="0"/>
              <a:t>poor</a:t>
            </a:r>
            <a:r>
              <a:rPr lang="cs-CZ" dirty="0" smtClean="0"/>
              <a:t> </a:t>
            </a:r>
            <a:r>
              <a:rPr lang="cs-CZ" dirty="0" err="1" smtClean="0"/>
              <a:t>general</a:t>
            </a:r>
            <a:r>
              <a:rPr lang="cs-CZ" dirty="0" smtClean="0"/>
              <a:t> </a:t>
            </a:r>
            <a:r>
              <a:rPr lang="cs-CZ" dirty="0" err="1" smtClean="0"/>
              <a:t>condition</a:t>
            </a:r>
            <a:endParaRPr lang="cs-CZ" dirty="0" smtClean="0"/>
          </a:p>
          <a:p>
            <a:r>
              <a:rPr lang="cs-CZ" dirty="0" smtClean="0"/>
              <a:t>IM stem (</a:t>
            </a:r>
            <a:r>
              <a:rPr lang="cs-CZ" dirty="0" err="1" smtClean="0"/>
              <a:t>implant</a:t>
            </a:r>
            <a:r>
              <a:rPr lang="cs-CZ" dirty="0" smtClean="0"/>
              <a:t> </a:t>
            </a:r>
            <a:r>
              <a:rPr lang="cs-CZ" dirty="0" err="1" smtClean="0"/>
              <a:t>retention</a:t>
            </a:r>
            <a:r>
              <a:rPr lang="cs-CZ" dirty="0" smtClean="0"/>
              <a:t> + fr. </a:t>
            </a:r>
            <a:r>
              <a:rPr lang="cs-CZ" dirty="0" err="1" smtClean="0"/>
              <a:t>above</a:t>
            </a:r>
            <a:r>
              <a:rPr lang="cs-CZ" dirty="0" smtClean="0"/>
              <a:t> </a:t>
            </a:r>
            <a:r>
              <a:rPr lang="cs-CZ" dirty="0" err="1" smtClean="0"/>
              <a:t>fem</a:t>
            </a:r>
            <a:r>
              <a:rPr lang="cs-CZ" dirty="0" smtClean="0"/>
              <a:t>. </a:t>
            </a:r>
            <a:r>
              <a:rPr lang="cs-CZ" dirty="0" err="1" smtClean="0"/>
              <a:t>component</a:t>
            </a:r>
            <a:r>
              <a:rPr lang="cs-CZ" dirty="0" smtClean="0"/>
              <a:t>)</a:t>
            </a:r>
          </a:p>
          <a:p>
            <a:r>
              <a:rPr lang="cs-CZ" dirty="0" smtClean="0"/>
              <a:t>OS (LCP, </a:t>
            </a:r>
            <a:r>
              <a:rPr lang="cs-CZ" dirty="0" err="1" smtClean="0"/>
              <a:t>condylar</a:t>
            </a:r>
            <a:r>
              <a:rPr lang="cs-CZ" dirty="0" smtClean="0"/>
              <a:t> plate </a:t>
            </a:r>
            <a:r>
              <a:rPr lang="cs-CZ" dirty="0" smtClean="0"/>
              <a:t>–</a:t>
            </a:r>
            <a:r>
              <a:rPr lang="cs-CZ" dirty="0" err="1" smtClean="0"/>
              <a:t>implant</a:t>
            </a:r>
            <a:r>
              <a:rPr lang="cs-CZ" dirty="0" smtClean="0"/>
              <a:t> </a:t>
            </a:r>
            <a:r>
              <a:rPr lang="cs-CZ" dirty="0" err="1" smtClean="0"/>
              <a:t>rtention</a:t>
            </a:r>
            <a:r>
              <a:rPr lang="cs-CZ" dirty="0" smtClean="0"/>
              <a:t> +  </a:t>
            </a:r>
            <a:r>
              <a:rPr lang="cs-CZ" dirty="0" smtClean="0"/>
              <a:t>fr. </a:t>
            </a:r>
            <a:r>
              <a:rPr lang="cs-CZ" dirty="0" smtClean="0"/>
              <a:t>I</a:t>
            </a:r>
            <a:r>
              <a:rPr lang="cs-CZ" dirty="0" smtClean="0"/>
              <a:t>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level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fem</a:t>
            </a:r>
            <a:r>
              <a:rPr lang="cs-CZ" dirty="0" smtClean="0"/>
              <a:t>. </a:t>
            </a:r>
            <a:r>
              <a:rPr lang="cs-CZ" dirty="0" err="1" smtClean="0"/>
              <a:t>component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Femoral</a:t>
            </a:r>
            <a:r>
              <a:rPr lang="cs-CZ" dirty="0" smtClean="0"/>
              <a:t> </a:t>
            </a:r>
            <a:r>
              <a:rPr lang="cs-CZ" dirty="0" err="1" smtClean="0"/>
              <a:t>component</a:t>
            </a:r>
            <a:r>
              <a:rPr lang="cs-CZ" dirty="0" smtClean="0"/>
              <a:t> </a:t>
            </a:r>
            <a:r>
              <a:rPr lang="cs-CZ" dirty="0" err="1" smtClean="0"/>
              <a:t>replantation</a:t>
            </a:r>
            <a:r>
              <a:rPr lang="cs-CZ" dirty="0" smtClean="0"/>
              <a:t> + stem  (</a:t>
            </a:r>
            <a:r>
              <a:rPr lang="cs-CZ" dirty="0" err="1" smtClean="0"/>
              <a:t>loosening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fem</a:t>
            </a:r>
            <a:r>
              <a:rPr lang="cs-CZ" dirty="0" smtClean="0"/>
              <a:t>. </a:t>
            </a:r>
            <a:r>
              <a:rPr lang="cs-CZ" dirty="0" err="1" smtClean="0"/>
              <a:t>component</a:t>
            </a:r>
            <a:r>
              <a:rPr lang="cs-CZ" dirty="0" smtClean="0"/>
              <a:t>)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pPr algn="just"/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18637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7293" y="92307"/>
            <a:ext cx="9905998" cy="1478570"/>
          </a:xfrm>
        </p:spPr>
        <p:txBody>
          <a:bodyPr/>
          <a:lstStyle/>
          <a:p>
            <a:r>
              <a:rPr lang="cs-CZ" dirty="0" err="1"/>
              <a:t>Periprosthetic</a:t>
            </a:r>
            <a:r>
              <a:rPr lang="cs-CZ" dirty="0"/>
              <a:t> </a:t>
            </a:r>
            <a:r>
              <a:rPr lang="cs-CZ" dirty="0" err="1" smtClean="0"/>
              <a:t>tibial</a:t>
            </a:r>
            <a:r>
              <a:rPr lang="cs-CZ" dirty="0" smtClean="0"/>
              <a:t> </a:t>
            </a:r>
            <a:r>
              <a:rPr lang="cs-CZ" dirty="0" err="1"/>
              <a:t>fracture</a:t>
            </a:r>
            <a:r>
              <a:rPr lang="cs-CZ" dirty="0"/>
              <a:t>; </a:t>
            </a:r>
            <a:r>
              <a:rPr lang="cs-CZ" dirty="0" err="1" smtClean="0"/>
              <a:t>classification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7126" y="1343713"/>
            <a:ext cx="9905999" cy="5160604"/>
          </a:xfrm>
        </p:spPr>
        <p:txBody>
          <a:bodyPr>
            <a:normAutofit/>
          </a:bodyPr>
          <a:lstStyle/>
          <a:p>
            <a:r>
              <a:rPr lang="cs-CZ" dirty="0" err="1" smtClean="0"/>
              <a:t>Mayo</a:t>
            </a:r>
            <a:r>
              <a:rPr lang="cs-CZ" dirty="0" smtClean="0"/>
              <a:t>, Felix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pPr algn="just"/>
            <a:endParaRPr lang="cs-CZ" dirty="0" smtClean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167" y="2562045"/>
            <a:ext cx="7425893" cy="344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81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7293" y="92307"/>
            <a:ext cx="9905998" cy="1478570"/>
          </a:xfrm>
        </p:spPr>
        <p:txBody>
          <a:bodyPr/>
          <a:lstStyle/>
          <a:p>
            <a:r>
              <a:rPr lang="cs-CZ" dirty="0" err="1"/>
              <a:t>Periprosthetic</a:t>
            </a:r>
            <a:r>
              <a:rPr lang="cs-CZ" dirty="0"/>
              <a:t> </a:t>
            </a:r>
            <a:r>
              <a:rPr lang="cs-CZ" dirty="0" err="1"/>
              <a:t>tibial</a:t>
            </a:r>
            <a:r>
              <a:rPr lang="cs-CZ" dirty="0"/>
              <a:t> </a:t>
            </a:r>
            <a:r>
              <a:rPr lang="cs-CZ" dirty="0" err="1"/>
              <a:t>fracture</a:t>
            </a:r>
            <a:r>
              <a:rPr lang="cs-CZ" dirty="0"/>
              <a:t>; </a:t>
            </a:r>
            <a:r>
              <a:rPr lang="cs-CZ" dirty="0" err="1" smtClean="0"/>
              <a:t>THERApy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3079" y="1343713"/>
            <a:ext cx="11490385" cy="5160604"/>
          </a:xfrm>
        </p:spPr>
        <p:txBody>
          <a:bodyPr>
            <a:normAutofit/>
          </a:bodyPr>
          <a:lstStyle/>
          <a:p>
            <a:r>
              <a:rPr lang="cs-CZ" dirty="0" err="1"/>
              <a:t>conservative</a:t>
            </a:r>
            <a:r>
              <a:rPr lang="cs-CZ" dirty="0"/>
              <a:t> – no/</a:t>
            </a:r>
            <a:r>
              <a:rPr lang="cs-CZ" dirty="0" err="1"/>
              <a:t>minimal</a:t>
            </a:r>
            <a:r>
              <a:rPr lang="cs-CZ" dirty="0"/>
              <a:t> </a:t>
            </a:r>
            <a:r>
              <a:rPr lang="cs-CZ" dirty="0" err="1"/>
              <a:t>displacement</a:t>
            </a:r>
            <a:r>
              <a:rPr lang="cs-CZ" dirty="0"/>
              <a:t> + </a:t>
            </a:r>
            <a:r>
              <a:rPr lang="cs-CZ" dirty="0" err="1"/>
              <a:t>implant</a:t>
            </a:r>
            <a:r>
              <a:rPr lang="cs-CZ" dirty="0"/>
              <a:t> </a:t>
            </a:r>
            <a:r>
              <a:rPr lang="cs-CZ" dirty="0" err="1"/>
              <a:t>retention</a:t>
            </a:r>
            <a:r>
              <a:rPr lang="cs-CZ" dirty="0"/>
              <a:t>; </a:t>
            </a:r>
            <a:r>
              <a:rPr lang="cs-CZ" dirty="0" err="1"/>
              <a:t>poor</a:t>
            </a:r>
            <a:r>
              <a:rPr lang="cs-CZ" dirty="0"/>
              <a:t> </a:t>
            </a:r>
            <a:r>
              <a:rPr lang="cs-CZ" dirty="0" err="1"/>
              <a:t>general</a:t>
            </a:r>
            <a:r>
              <a:rPr lang="cs-CZ" dirty="0"/>
              <a:t> </a:t>
            </a:r>
            <a:r>
              <a:rPr lang="cs-CZ" dirty="0" err="1"/>
              <a:t>condition</a:t>
            </a:r>
            <a:endParaRPr lang="cs-CZ" dirty="0"/>
          </a:p>
          <a:p>
            <a:r>
              <a:rPr lang="cs-CZ" dirty="0" smtClean="0"/>
              <a:t>ORIF (</a:t>
            </a:r>
            <a:r>
              <a:rPr lang="cs-CZ" dirty="0" err="1" smtClean="0"/>
              <a:t>unstable</a:t>
            </a:r>
            <a:r>
              <a:rPr lang="cs-CZ" dirty="0" smtClean="0"/>
              <a:t> </a:t>
            </a:r>
            <a:r>
              <a:rPr lang="cs-CZ" dirty="0" err="1" smtClean="0"/>
              <a:t>fracture</a:t>
            </a:r>
            <a:r>
              <a:rPr lang="cs-CZ" dirty="0" smtClean="0"/>
              <a:t>, </a:t>
            </a:r>
            <a:r>
              <a:rPr lang="cs-CZ" dirty="0" err="1" smtClean="0"/>
              <a:t>stable</a:t>
            </a:r>
            <a:r>
              <a:rPr lang="cs-CZ" dirty="0" smtClean="0"/>
              <a:t> </a:t>
            </a:r>
            <a:r>
              <a:rPr lang="cs-CZ" dirty="0" err="1" smtClean="0"/>
              <a:t>implant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Replantation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tib</a:t>
            </a:r>
            <a:r>
              <a:rPr lang="cs-CZ" dirty="0" smtClean="0"/>
              <a:t>. </a:t>
            </a:r>
            <a:r>
              <a:rPr lang="cs-CZ" dirty="0" err="1" smtClean="0"/>
              <a:t>component</a:t>
            </a:r>
            <a:r>
              <a:rPr lang="cs-CZ" dirty="0" smtClean="0"/>
              <a:t> + stem (</a:t>
            </a:r>
            <a:r>
              <a:rPr lang="cs-CZ" dirty="0" err="1" smtClean="0"/>
              <a:t>unstable</a:t>
            </a:r>
            <a:r>
              <a:rPr lang="cs-CZ" dirty="0" smtClean="0"/>
              <a:t> </a:t>
            </a:r>
            <a:r>
              <a:rPr lang="cs-CZ" dirty="0" err="1" smtClean="0"/>
              <a:t>tib</a:t>
            </a:r>
            <a:r>
              <a:rPr lang="cs-CZ" dirty="0" smtClean="0"/>
              <a:t>. </a:t>
            </a:r>
            <a:r>
              <a:rPr lang="cs-CZ" dirty="0" err="1" smtClean="0"/>
              <a:t>component</a:t>
            </a:r>
            <a:r>
              <a:rPr lang="cs-CZ" dirty="0" smtClean="0"/>
              <a:t>)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pPr algn="just"/>
            <a:endParaRPr lang="cs-CZ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290" y="3503942"/>
            <a:ext cx="8096250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5400" dirty="0" err="1" smtClean="0"/>
              <a:t>Thank</a:t>
            </a:r>
            <a:r>
              <a:rPr lang="cs-CZ" sz="5400" dirty="0" smtClean="0"/>
              <a:t> </a:t>
            </a:r>
            <a:r>
              <a:rPr lang="cs-CZ" sz="5400" dirty="0" err="1" smtClean="0"/>
              <a:t>you</a:t>
            </a:r>
            <a:r>
              <a:rPr lang="cs-CZ" sz="5400" dirty="0" smtClean="0"/>
              <a:t> </a:t>
            </a:r>
            <a:r>
              <a:rPr lang="cs-CZ" sz="5400" dirty="0" err="1" smtClean="0"/>
              <a:t>for</a:t>
            </a:r>
            <a:r>
              <a:rPr lang="cs-CZ" sz="5400" dirty="0" smtClean="0"/>
              <a:t> </a:t>
            </a:r>
            <a:r>
              <a:rPr lang="cs-CZ" sz="5400" dirty="0" err="1" smtClean="0"/>
              <a:t>yor</a:t>
            </a:r>
            <a:r>
              <a:rPr lang="cs-CZ" sz="5400" dirty="0" smtClean="0"/>
              <a:t> </a:t>
            </a:r>
            <a:r>
              <a:rPr lang="cs-CZ" sz="5400" dirty="0" err="1" smtClean="0"/>
              <a:t>attention</a:t>
            </a:r>
            <a:endParaRPr lang="cs-CZ" sz="5400" dirty="0"/>
          </a:p>
        </p:txBody>
      </p:sp>
    </p:spTree>
    <p:extLst>
      <p:ext uri="{BB962C8B-B14F-4D97-AF65-F5344CB8AC3E}">
        <p14:creationId xmlns:p14="http://schemas.microsoft.com/office/powerpoint/2010/main" val="287194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TKR </a:t>
            </a:r>
            <a:r>
              <a:rPr lang="cs-CZ" dirty="0" err="1" smtClean="0"/>
              <a:t>indications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4378" y="1861298"/>
            <a:ext cx="9905999" cy="3541714"/>
          </a:xfrm>
        </p:spPr>
        <p:txBody>
          <a:bodyPr/>
          <a:lstStyle/>
          <a:p>
            <a:r>
              <a:rPr lang="cs-CZ" dirty="0" err="1" smtClean="0"/>
              <a:t>Painfull</a:t>
            </a:r>
            <a:r>
              <a:rPr lang="cs-CZ" dirty="0" smtClean="0"/>
              <a:t> </a:t>
            </a:r>
            <a:r>
              <a:rPr lang="cs-CZ" dirty="0" err="1" smtClean="0"/>
              <a:t>knee</a:t>
            </a:r>
            <a:r>
              <a:rPr lang="cs-CZ" dirty="0" smtClean="0"/>
              <a:t> </a:t>
            </a:r>
            <a:r>
              <a:rPr lang="cs-CZ" dirty="0" err="1" smtClean="0"/>
              <a:t>condition</a:t>
            </a:r>
            <a:r>
              <a:rPr lang="cs-CZ" dirty="0" smtClean="0"/>
              <a:t> </a:t>
            </a:r>
          </a:p>
          <a:p>
            <a:r>
              <a:rPr lang="cs-CZ" dirty="0" err="1" smtClean="0"/>
              <a:t>Poor</a:t>
            </a:r>
            <a:r>
              <a:rPr lang="cs-CZ" dirty="0" smtClean="0"/>
              <a:t> </a:t>
            </a:r>
            <a:r>
              <a:rPr lang="cs-CZ" dirty="0" err="1" smtClean="0"/>
              <a:t>effect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conservative</a:t>
            </a:r>
            <a:r>
              <a:rPr lang="cs-CZ" dirty="0" smtClean="0"/>
              <a:t> </a:t>
            </a:r>
            <a:r>
              <a:rPr lang="cs-CZ" dirty="0" err="1" smtClean="0"/>
              <a:t>therapy</a:t>
            </a:r>
            <a:endParaRPr lang="cs-CZ" dirty="0"/>
          </a:p>
          <a:p>
            <a:r>
              <a:rPr lang="cs-CZ" dirty="0" smtClean="0"/>
              <a:t>No </a:t>
            </a:r>
            <a:r>
              <a:rPr lang="cs-CZ" dirty="0" err="1" smtClean="0"/>
              <a:t>salvage</a:t>
            </a:r>
            <a:r>
              <a:rPr lang="cs-CZ" dirty="0" smtClean="0"/>
              <a:t> </a:t>
            </a:r>
            <a:r>
              <a:rPr lang="cs-CZ" dirty="0" err="1" smtClean="0"/>
              <a:t>surgeries</a:t>
            </a:r>
            <a:r>
              <a:rPr lang="cs-CZ" dirty="0" smtClean="0"/>
              <a:t> </a:t>
            </a:r>
            <a:r>
              <a:rPr lang="cs-CZ" dirty="0" err="1" smtClean="0"/>
              <a:t>indicated</a:t>
            </a:r>
            <a:endParaRPr lang="cs-CZ" dirty="0" smtClean="0"/>
          </a:p>
          <a:p>
            <a:r>
              <a:rPr lang="cs-CZ" dirty="0" err="1" smtClean="0"/>
              <a:t>Life</a:t>
            </a:r>
            <a:r>
              <a:rPr lang="cs-CZ" dirty="0" smtClean="0"/>
              <a:t> </a:t>
            </a:r>
            <a:r>
              <a:rPr lang="cs-CZ" dirty="0" err="1" smtClean="0"/>
              <a:t>comfort</a:t>
            </a:r>
            <a:r>
              <a:rPr lang="cs-CZ" dirty="0" smtClean="0"/>
              <a:t> </a:t>
            </a:r>
            <a:r>
              <a:rPr lang="cs-CZ" dirty="0" err="1" smtClean="0"/>
              <a:t>deteriorated</a:t>
            </a:r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5" descr="FOTO 22"/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0" t="13255"/>
          <a:stretch>
            <a:fillRect/>
          </a:stretch>
        </p:blipFill>
        <p:spPr bwMode="auto">
          <a:xfrm>
            <a:off x="6747565" y="2564022"/>
            <a:ext cx="5148262" cy="384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76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TKR </a:t>
            </a:r>
            <a:r>
              <a:rPr lang="cs-CZ" dirty="0" err="1" smtClean="0"/>
              <a:t>indications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4378" y="1861297"/>
            <a:ext cx="9905999" cy="4582635"/>
          </a:xfrm>
        </p:spPr>
        <p:txBody>
          <a:bodyPr>
            <a:normAutofit/>
          </a:bodyPr>
          <a:lstStyle/>
          <a:p>
            <a:r>
              <a:rPr lang="cs-CZ" dirty="0" smtClean="0"/>
              <a:t>OA </a:t>
            </a:r>
            <a:r>
              <a:rPr lang="cs-CZ" dirty="0" err="1" smtClean="0"/>
              <a:t>primary</a:t>
            </a:r>
            <a:endParaRPr lang="cs-CZ" dirty="0" smtClean="0"/>
          </a:p>
          <a:p>
            <a:r>
              <a:rPr lang="cs-CZ" dirty="0" smtClean="0"/>
              <a:t>OA </a:t>
            </a:r>
            <a:r>
              <a:rPr lang="cs-CZ" dirty="0" err="1" smtClean="0"/>
              <a:t>secundary</a:t>
            </a:r>
            <a:endParaRPr lang="cs-CZ" dirty="0" smtClean="0"/>
          </a:p>
          <a:p>
            <a:r>
              <a:rPr lang="cs-CZ" dirty="0" err="1" smtClean="0"/>
              <a:t>Psoriatic</a:t>
            </a:r>
            <a:r>
              <a:rPr lang="cs-CZ" dirty="0" smtClean="0"/>
              <a:t> </a:t>
            </a:r>
            <a:r>
              <a:rPr lang="cs-CZ" dirty="0" err="1" smtClean="0"/>
              <a:t>arthropathy</a:t>
            </a:r>
            <a:r>
              <a:rPr lang="cs-CZ" dirty="0" smtClean="0"/>
              <a:t> </a:t>
            </a:r>
          </a:p>
          <a:p>
            <a:r>
              <a:rPr lang="cs-CZ" dirty="0" err="1" smtClean="0"/>
              <a:t>Aseptic</a:t>
            </a:r>
            <a:r>
              <a:rPr lang="cs-CZ" dirty="0" smtClean="0"/>
              <a:t> </a:t>
            </a:r>
            <a:r>
              <a:rPr lang="cs-CZ" dirty="0" err="1" smtClean="0"/>
              <a:t>femoral</a:t>
            </a:r>
            <a:r>
              <a:rPr lang="cs-CZ" dirty="0" smtClean="0"/>
              <a:t> condyle </a:t>
            </a:r>
            <a:r>
              <a:rPr lang="cs-CZ" dirty="0" err="1" smtClean="0"/>
              <a:t>necrosis</a:t>
            </a:r>
            <a:r>
              <a:rPr lang="cs-CZ" dirty="0" smtClean="0"/>
              <a:t> (m. </a:t>
            </a:r>
            <a:r>
              <a:rPr lang="cs-CZ" dirty="0" err="1" smtClean="0"/>
              <a:t>Ahlback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Hemophilic</a:t>
            </a:r>
            <a:r>
              <a:rPr lang="cs-CZ" dirty="0" smtClean="0"/>
              <a:t> </a:t>
            </a:r>
            <a:r>
              <a:rPr lang="cs-CZ" dirty="0" err="1" smtClean="0"/>
              <a:t>arthropathy</a:t>
            </a:r>
            <a:r>
              <a:rPr lang="cs-CZ" dirty="0" smtClean="0"/>
              <a:t> </a:t>
            </a:r>
            <a:endParaRPr lang="cs-CZ" dirty="0"/>
          </a:p>
          <a:p>
            <a:r>
              <a:rPr lang="cs-CZ" dirty="0" err="1" smtClean="0"/>
              <a:t>Rheumatoid</a:t>
            </a:r>
            <a:r>
              <a:rPr lang="cs-CZ" dirty="0" smtClean="0"/>
              <a:t> </a:t>
            </a:r>
            <a:r>
              <a:rPr lang="cs-CZ" dirty="0" err="1" smtClean="0"/>
              <a:t>arthropathy</a:t>
            </a:r>
            <a:r>
              <a:rPr lang="cs-CZ" dirty="0" smtClean="0"/>
              <a:t> </a:t>
            </a:r>
            <a:endParaRPr lang="cs-CZ" dirty="0"/>
          </a:p>
          <a:p>
            <a:r>
              <a:rPr lang="cs-CZ" dirty="0" err="1" smtClean="0"/>
              <a:t>Tumors</a:t>
            </a:r>
            <a:endParaRPr lang="cs-CZ" dirty="0" smtClean="0"/>
          </a:p>
          <a:p>
            <a:r>
              <a:rPr lang="cs-CZ" dirty="0" err="1" smtClean="0"/>
              <a:t>Traumas</a:t>
            </a:r>
            <a:endParaRPr lang="cs-CZ" dirty="0" smtClean="0"/>
          </a:p>
          <a:p>
            <a:pPr algn="ctr"/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1361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TKR </a:t>
            </a:r>
            <a:r>
              <a:rPr lang="cs-CZ" dirty="0" err="1" smtClean="0"/>
              <a:t>cotraindications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4378" y="1861297"/>
            <a:ext cx="9905999" cy="4582635"/>
          </a:xfrm>
        </p:spPr>
        <p:txBody>
          <a:bodyPr>
            <a:normAutofit/>
          </a:bodyPr>
          <a:lstStyle/>
          <a:p>
            <a:r>
              <a:rPr lang="cs-CZ" dirty="0" err="1" smtClean="0"/>
              <a:t>Poor</a:t>
            </a:r>
            <a:r>
              <a:rPr lang="cs-CZ" dirty="0" smtClean="0"/>
              <a:t> </a:t>
            </a:r>
            <a:r>
              <a:rPr lang="cs-CZ" dirty="0" err="1" smtClean="0"/>
              <a:t>general</a:t>
            </a:r>
            <a:r>
              <a:rPr lang="cs-CZ" dirty="0" smtClean="0"/>
              <a:t> </a:t>
            </a:r>
            <a:r>
              <a:rPr lang="cs-CZ" dirty="0" err="1" smtClean="0"/>
              <a:t>condition</a:t>
            </a:r>
            <a:r>
              <a:rPr lang="cs-CZ" dirty="0" smtClean="0"/>
              <a:t>, </a:t>
            </a:r>
            <a:r>
              <a:rPr lang="cs-CZ" dirty="0" err="1" smtClean="0"/>
              <a:t>poor</a:t>
            </a:r>
            <a:r>
              <a:rPr lang="cs-CZ" dirty="0" smtClean="0"/>
              <a:t> </a:t>
            </a:r>
            <a:r>
              <a:rPr lang="cs-CZ" dirty="0" err="1" smtClean="0"/>
              <a:t>physical</a:t>
            </a:r>
            <a:r>
              <a:rPr lang="cs-CZ" dirty="0" smtClean="0"/>
              <a:t> status (ASA IV)</a:t>
            </a:r>
          </a:p>
          <a:p>
            <a:r>
              <a:rPr lang="cs-CZ" dirty="0" err="1" smtClean="0"/>
              <a:t>Persistent</a:t>
            </a:r>
            <a:r>
              <a:rPr lang="cs-CZ" dirty="0" smtClean="0"/>
              <a:t> </a:t>
            </a:r>
            <a:r>
              <a:rPr lang="cs-CZ" dirty="0" err="1" smtClean="0"/>
              <a:t>infection</a:t>
            </a:r>
            <a:endParaRPr lang="cs-CZ" dirty="0" smtClean="0"/>
          </a:p>
          <a:p>
            <a:r>
              <a:rPr lang="cs-CZ" dirty="0" smtClean="0"/>
              <a:t>Severe </a:t>
            </a:r>
            <a:r>
              <a:rPr lang="cs-CZ" dirty="0" err="1" smtClean="0"/>
              <a:t>comorbidity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poor</a:t>
            </a:r>
            <a:r>
              <a:rPr lang="cs-CZ" dirty="0" smtClean="0"/>
              <a:t> </a:t>
            </a:r>
            <a:r>
              <a:rPr lang="cs-CZ" dirty="0" err="1" smtClean="0"/>
              <a:t>prognosis</a:t>
            </a:r>
            <a:endParaRPr lang="cs-CZ" dirty="0" smtClean="0"/>
          </a:p>
          <a:p>
            <a:r>
              <a:rPr lang="cs-CZ" dirty="0" err="1" smtClean="0"/>
              <a:t>Poor</a:t>
            </a:r>
            <a:r>
              <a:rPr lang="cs-CZ" dirty="0" smtClean="0"/>
              <a:t> </a:t>
            </a:r>
            <a:r>
              <a:rPr lang="cs-CZ" dirty="0" err="1" smtClean="0"/>
              <a:t>vascular</a:t>
            </a:r>
            <a:r>
              <a:rPr lang="cs-CZ" dirty="0" smtClean="0"/>
              <a:t> status </a:t>
            </a:r>
            <a:r>
              <a:rPr lang="cs-CZ" dirty="0" err="1" smtClean="0"/>
              <a:t>of</a:t>
            </a:r>
            <a:r>
              <a:rPr lang="cs-CZ" dirty="0" smtClean="0"/>
              <a:t> extremity</a:t>
            </a:r>
          </a:p>
          <a:p>
            <a:r>
              <a:rPr lang="cs-CZ" dirty="0" err="1" smtClean="0"/>
              <a:t>Neurogenic</a:t>
            </a:r>
            <a:r>
              <a:rPr lang="cs-CZ" dirty="0" smtClean="0"/>
              <a:t> </a:t>
            </a:r>
            <a:r>
              <a:rPr lang="cs-CZ" dirty="0" err="1" smtClean="0"/>
              <a:t>arthorpaty</a:t>
            </a:r>
            <a:endParaRPr lang="cs-CZ" dirty="0" smtClean="0"/>
          </a:p>
          <a:p>
            <a:r>
              <a:rPr lang="cs-CZ" dirty="0" err="1" smtClean="0"/>
              <a:t>Extreme</a:t>
            </a:r>
            <a:r>
              <a:rPr lang="cs-CZ" dirty="0" smtClean="0"/>
              <a:t> obesity</a:t>
            </a:r>
          </a:p>
          <a:p>
            <a:r>
              <a:rPr lang="cs-CZ" dirty="0" err="1" smtClean="0"/>
              <a:t>Strong</a:t>
            </a:r>
            <a:r>
              <a:rPr lang="cs-CZ" dirty="0" smtClean="0"/>
              <a:t> </a:t>
            </a:r>
            <a:r>
              <a:rPr lang="cs-CZ" dirty="0" err="1" smtClean="0"/>
              <a:t>malcompliance</a:t>
            </a:r>
            <a:endParaRPr lang="cs-CZ" dirty="0" smtClean="0"/>
          </a:p>
          <a:p>
            <a:endParaRPr lang="cs-CZ" dirty="0" smtClean="0"/>
          </a:p>
          <a:p>
            <a:pPr algn="ctr"/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654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TKR </a:t>
            </a:r>
            <a:r>
              <a:rPr lang="cs-CZ" dirty="0" err="1" smtClean="0"/>
              <a:t>fixation</a:t>
            </a:r>
            <a:r>
              <a:rPr lang="cs-CZ" dirty="0" smtClean="0"/>
              <a:t> </a:t>
            </a:r>
            <a:r>
              <a:rPr lang="cs-CZ" dirty="0" err="1" smtClean="0"/>
              <a:t>options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4378" y="1861297"/>
            <a:ext cx="9905999" cy="4194445"/>
          </a:xfrm>
        </p:spPr>
        <p:txBody>
          <a:bodyPr>
            <a:normAutofit/>
          </a:bodyPr>
          <a:lstStyle/>
          <a:p>
            <a:r>
              <a:rPr lang="cs-CZ" dirty="0" err="1" smtClean="0"/>
              <a:t>Cemented</a:t>
            </a:r>
            <a:r>
              <a:rPr lang="cs-CZ" dirty="0" smtClean="0"/>
              <a:t>		</a:t>
            </a:r>
          </a:p>
          <a:p>
            <a:pPr lvl="1"/>
            <a:r>
              <a:rPr lang="cs-CZ" dirty="0" smtClean="0"/>
              <a:t>Most </a:t>
            </a:r>
            <a:r>
              <a:rPr lang="cs-CZ" dirty="0" err="1" smtClean="0"/>
              <a:t>frequent</a:t>
            </a:r>
            <a:endParaRPr lang="cs-CZ" dirty="0" smtClean="0"/>
          </a:p>
          <a:p>
            <a:pPr lvl="1"/>
            <a:r>
              <a:rPr lang="cs-CZ" dirty="0" err="1" smtClean="0"/>
              <a:t>Good</a:t>
            </a:r>
            <a:r>
              <a:rPr lang="cs-CZ" dirty="0" smtClean="0"/>
              <a:t> </a:t>
            </a:r>
            <a:r>
              <a:rPr lang="cs-CZ" dirty="0" err="1" smtClean="0"/>
              <a:t>results</a:t>
            </a:r>
            <a:endParaRPr lang="cs-CZ" dirty="0" smtClean="0"/>
          </a:p>
          <a:p>
            <a:pPr lvl="1"/>
            <a:r>
              <a:rPr lang="cs-CZ" dirty="0" smtClean="0"/>
              <a:t>Usus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smtClean="0"/>
              <a:t>departement/</a:t>
            </a:r>
            <a:r>
              <a:rPr lang="cs-CZ" dirty="0" err="1" smtClean="0"/>
              <a:t>clinic</a:t>
            </a:r>
            <a:endParaRPr lang="cs-CZ" dirty="0" smtClean="0"/>
          </a:p>
          <a:p>
            <a:pPr lvl="1"/>
            <a:r>
              <a:rPr lang="cs-CZ" dirty="0" err="1" smtClean="0"/>
              <a:t>Price</a:t>
            </a:r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807" y="836413"/>
            <a:ext cx="2684703" cy="521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98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bvod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TM04033919[[fn=Obvod]]</Template>
  <TotalTime>937</TotalTime>
  <Words>1665</Words>
  <Application>Microsoft Office PowerPoint</Application>
  <PresentationFormat>Širokoúhlá obrazovka</PresentationFormat>
  <Paragraphs>475</Paragraphs>
  <Slides>56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56</vt:i4>
      </vt:variant>
    </vt:vector>
  </HeadingPairs>
  <TitlesOfParts>
    <vt:vector size="60" baseType="lpstr">
      <vt:lpstr>Arial</vt:lpstr>
      <vt:lpstr>Trebuchet MS</vt:lpstr>
      <vt:lpstr>Tw Cen MT</vt:lpstr>
      <vt:lpstr>Obvod</vt:lpstr>
      <vt:lpstr>Total knee replacement</vt:lpstr>
      <vt:lpstr>Anatomy</vt:lpstr>
      <vt:lpstr>Anatomy</vt:lpstr>
      <vt:lpstr>Anatomy</vt:lpstr>
      <vt:lpstr>Knee joint kinematics</vt:lpstr>
      <vt:lpstr>TKR indications</vt:lpstr>
      <vt:lpstr>TKR indications</vt:lpstr>
      <vt:lpstr>TKR cotraindications</vt:lpstr>
      <vt:lpstr>TKR fixation options</vt:lpstr>
      <vt:lpstr>TKR fixation options</vt:lpstr>
      <vt:lpstr>TKR fixation options</vt:lpstr>
      <vt:lpstr>Knee replacement range</vt:lpstr>
      <vt:lpstr>TKR implant types (stability)</vt:lpstr>
      <vt:lpstr>Materials</vt:lpstr>
      <vt:lpstr>MaterialS</vt:lpstr>
      <vt:lpstr>Materials</vt:lpstr>
      <vt:lpstr>Materials</vt:lpstr>
      <vt:lpstr>Materials</vt:lpstr>
      <vt:lpstr>Materials</vt:lpstr>
      <vt:lpstr>Design of components</vt:lpstr>
      <vt:lpstr>UKR – Unicompartmental knee replacement</vt:lpstr>
      <vt:lpstr>TKR – condylar replacement</vt:lpstr>
      <vt:lpstr>TKR – patelar replacement</vt:lpstr>
      <vt:lpstr>TKR Stems, augments, posterior stabilized (PS)</vt:lpstr>
      <vt:lpstr>Tu - TKR</vt:lpstr>
      <vt:lpstr>Preoperative examination</vt:lpstr>
      <vt:lpstr>Preoperative planning</vt:lpstr>
      <vt:lpstr>Basic implantation philosophy</vt:lpstr>
      <vt:lpstr>Basic implantation philosophy</vt:lpstr>
      <vt:lpstr>Basic implantation philosophy</vt:lpstr>
      <vt:lpstr>Basic implantation philosophy</vt:lpstr>
      <vt:lpstr>Operation technic</vt:lpstr>
      <vt:lpstr>Operation technic</vt:lpstr>
      <vt:lpstr>Operation technic</vt:lpstr>
      <vt:lpstr>Computer navigation</vt:lpstr>
      <vt:lpstr>Computer navigation</vt:lpstr>
      <vt:lpstr>Computer navigation</vt:lpstr>
      <vt:lpstr>periprosthetic joint infection (PJI) prevention</vt:lpstr>
      <vt:lpstr>Post op.  management</vt:lpstr>
      <vt:lpstr>Follow up</vt:lpstr>
      <vt:lpstr>Complications </vt:lpstr>
      <vt:lpstr>Complications </vt:lpstr>
      <vt:lpstr>Periprosthetic infection (PJI)</vt:lpstr>
      <vt:lpstr>Periprosthetic infection (PJI)</vt:lpstr>
      <vt:lpstr>Periprosthetic infection (PJI)</vt:lpstr>
      <vt:lpstr>Periprosthetic infection (PJI)</vt:lpstr>
      <vt:lpstr>Periprostehtic infection (PJI)</vt:lpstr>
      <vt:lpstr>Aseptic loosening</vt:lpstr>
      <vt:lpstr>Aseptic loosening - therapy</vt:lpstr>
      <vt:lpstr>Aseptic loosening - prevention</vt:lpstr>
      <vt:lpstr>Periprosthetic fracture</vt:lpstr>
      <vt:lpstr>Periprosthetic femoral fracture; classifcation</vt:lpstr>
      <vt:lpstr>Periprosthetic femoral fracture; therapy</vt:lpstr>
      <vt:lpstr>Periprosthetic tibial fracture; classification</vt:lpstr>
      <vt:lpstr>Periprosthetic tibial fracture; THERApy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Totální náhrada kloubu kloenního</dc:title>
  <dc:creator>Uživatel systému Windows</dc:creator>
  <cp:lastModifiedBy>Uživatel systému Windows</cp:lastModifiedBy>
  <cp:revision>87</cp:revision>
  <dcterms:created xsi:type="dcterms:W3CDTF">2018-12-09T15:39:03Z</dcterms:created>
  <dcterms:modified xsi:type="dcterms:W3CDTF">2020-10-30T16:53:52Z</dcterms:modified>
</cp:coreProperties>
</file>