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4" r:id="rId8"/>
    <p:sldId id="263"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8" r:id="rId22"/>
    <p:sldId id="282" r:id="rId23"/>
    <p:sldId id="277" r:id="rId24"/>
    <p:sldId id="279" r:id="rId25"/>
    <p:sldId id="280" r:id="rId26"/>
    <p:sldId id="281" r:id="rId27"/>
    <p:sldId id="283" r:id="rId28"/>
    <p:sldId id="285" r:id="rId29"/>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B34DD9-C19E-4155-8045-A0092E9D15AE}" v="47" dt="2024-09-29T10:16:15.1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106" d="100"/>
          <a:sy n="106" d="100"/>
        </p:scale>
        <p:origin x="792"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riam Nyvltova Fisakova" userId="576c3c43732462a5" providerId="LiveId" clId="{22B34DD9-C19E-4155-8045-A0092E9D15AE}"/>
    <pc:docChg chg="undo custSel addSld modSld sldOrd">
      <pc:chgData name="Miriam Nyvltova Fisakova" userId="576c3c43732462a5" providerId="LiveId" clId="{22B34DD9-C19E-4155-8045-A0092E9D15AE}" dt="2024-09-29T11:00:09.051" v="3175" actId="1076"/>
      <pc:docMkLst>
        <pc:docMk/>
      </pc:docMkLst>
      <pc:sldChg chg="addSp delSp modSp new mod">
        <pc:chgData name="Miriam Nyvltova Fisakova" userId="576c3c43732462a5" providerId="LiveId" clId="{22B34DD9-C19E-4155-8045-A0092E9D15AE}" dt="2024-09-28T14:39:23.065" v="447" actId="1076"/>
        <pc:sldMkLst>
          <pc:docMk/>
          <pc:sldMk cId="4053779753" sldId="258"/>
        </pc:sldMkLst>
        <pc:spChg chg="add mod">
          <ac:chgData name="Miriam Nyvltova Fisakova" userId="576c3c43732462a5" providerId="LiveId" clId="{22B34DD9-C19E-4155-8045-A0092E9D15AE}" dt="2024-09-28T14:37:28.917" v="443" actId="1076"/>
          <ac:spMkLst>
            <pc:docMk/>
            <pc:sldMk cId="4053779753" sldId="258"/>
            <ac:spMk id="2" creationId="{50E5F702-CA0F-73D3-A537-75B4EEA38F4F}"/>
          </ac:spMkLst>
        </pc:spChg>
        <pc:spChg chg="add del mod">
          <ac:chgData name="Miriam Nyvltova Fisakova" userId="576c3c43732462a5" providerId="LiveId" clId="{22B34DD9-C19E-4155-8045-A0092E9D15AE}" dt="2024-09-28T14:11:49.406" v="99" actId="478"/>
          <ac:spMkLst>
            <pc:docMk/>
            <pc:sldMk cId="4053779753" sldId="258"/>
            <ac:spMk id="3" creationId="{FE2D48DD-47B0-22A7-BA6C-8A5892F1A457}"/>
          </ac:spMkLst>
        </pc:spChg>
        <pc:spChg chg="add mod">
          <ac:chgData name="Miriam Nyvltova Fisakova" userId="576c3c43732462a5" providerId="LiveId" clId="{22B34DD9-C19E-4155-8045-A0092E9D15AE}" dt="2024-09-28T14:37:35.241" v="444" actId="14100"/>
          <ac:spMkLst>
            <pc:docMk/>
            <pc:sldMk cId="4053779753" sldId="258"/>
            <ac:spMk id="4" creationId="{39C1448A-C6AD-9384-05E6-FD68E0032AA5}"/>
          </ac:spMkLst>
        </pc:spChg>
        <pc:picChg chg="add mod">
          <ac:chgData name="Miriam Nyvltova Fisakova" userId="576c3c43732462a5" providerId="LiveId" clId="{22B34DD9-C19E-4155-8045-A0092E9D15AE}" dt="2024-09-28T14:36:50.163" v="433" actId="1076"/>
          <ac:picMkLst>
            <pc:docMk/>
            <pc:sldMk cId="4053779753" sldId="258"/>
            <ac:picMk id="5" creationId="{B6492D34-0CCD-F864-8060-B10A6E1D83C3}"/>
          </ac:picMkLst>
        </pc:picChg>
        <pc:picChg chg="add mod">
          <ac:chgData name="Miriam Nyvltova Fisakova" userId="576c3c43732462a5" providerId="LiveId" clId="{22B34DD9-C19E-4155-8045-A0092E9D15AE}" dt="2024-09-28T14:39:23.065" v="447" actId="1076"/>
          <ac:picMkLst>
            <pc:docMk/>
            <pc:sldMk cId="4053779753" sldId="258"/>
            <ac:picMk id="6" creationId="{751088A5-A52B-0DBC-3CB9-04E2DAF90FBA}"/>
          </ac:picMkLst>
        </pc:picChg>
      </pc:sldChg>
      <pc:sldChg chg="addSp delSp modSp new mod setBg">
        <pc:chgData name="Miriam Nyvltova Fisakova" userId="576c3c43732462a5" providerId="LiveId" clId="{22B34DD9-C19E-4155-8045-A0092E9D15AE}" dt="2024-09-28T15:41:29.317" v="1469" actId="20577"/>
        <pc:sldMkLst>
          <pc:docMk/>
          <pc:sldMk cId="2542377452" sldId="259"/>
        </pc:sldMkLst>
        <pc:spChg chg="add del mod ord">
          <ac:chgData name="Miriam Nyvltova Fisakova" userId="576c3c43732462a5" providerId="LiveId" clId="{22B34DD9-C19E-4155-8045-A0092E9D15AE}" dt="2024-09-28T15:41:29.317" v="1469" actId="20577"/>
          <ac:spMkLst>
            <pc:docMk/>
            <pc:sldMk cId="2542377452" sldId="259"/>
            <ac:spMk id="2" creationId="{1D530FA1-2E06-DD92-DD8A-381C1868C62A}"/>
          </ac:spMkLst>
        </pc:spChg>
        <pc:spChg chg="add">
          <ac:chgData name="Miriam Nyvltova Fisakova" userId="576c3c43732462a5" providerId="LiveId" clId="{22B34DD9-C19E-4155-8045-A0092E9D15AE}" dt="2024-09-28T14:54:48.210" v="753" actId="26606"/>
          <ac:spMkLst>
            <pc:docMk/>
            <pc:sldMk cId="2542377452" sldId="259"/>
            <ac:spMk id="1030" creationId="{B3684CCF-CEBB-4D8E-A366-95E43D4C790B}"/>
          </ac:spMkLst>
        </pc:spChg>
        <pc:spChg chg="add">
          <ac:chgData name="Miriam Nyvltova Fisakova" userId="576c3c43732462a5" providerId="LiveId" clId="{22B34DD9-C19E-4155-8045-A0092E9D15AE}" dt="2024-09-28T14:54:48.210" v="753" actId="26606"/>
          <ac:spMkLst>
            <pc:docMk/>
            <pc:sldMk cId="2542377452" sldId="259"/>
            <ac:spMk id="1031" creationId="{70BEB1E7-2F88-40BC-B73D-42E5B6F80BFC}"/>
          </ac:spMkLst>
        </pc:spChg>
        <pc:spChg chg="add del">
          <ac:chgData name="Miriam Nyvltova Fisakova" userId="576c3c43732462a5" providerId="LiveId" clId="{22B34DD9-C19E-4155-8045-A0092E9D15AE}" dt="2024-09-28T14:54:38.834" v="752" actId="26606"/>
          <ac:spMkLst>
            <pc:docMk/>
            <pc:sldMk cId="2542377452" sldId="259"/>
            <ac:spMk id="1033" creationId="{B3F59054-3394-4D87-8BD0-A28DCD47F1BC}"/>
          </ac:spMkLst>
        </pc:spChg>
        <pc:spChg chg="add del">
          <ac:chgData name="Miriam Nyvltova Fisakova" userId="576c3c43732462a5" providerId="LiveId" clId="{22B34DD9-C19E-4155-8045-A0092E9D15AE}" dt="2024-09-28T14:54:38.834" v="752" actId="26606"/>
          <ac:spMkLst>
            <pc:docMk/>
            <pc:sldMk cId="2542377452" sldId="259"/>
            <ac:spMk id="1035" creationId="{2FE0ABA9-CAF1-4816-837D-5F28AAA08E0A}"/>
          </ac:spMkLst>
        </pc:spChg>
        <pc:spChg chg="add del">
          <ac:chgData name="Miriam Nyvltova Fisakova" userId="576c3c43732462a5" providerId="LiveId" clId="{22B34DD9-C19E-4155-8045-A0092E9D15AE}" dt="2024-09-28T14:54:38.834" v="752" actId="26606"/>
          <ac:spMkLst>
            <pc:docMk/>
            <pc:sldMk cId="2542377452" sldId="259"/>
            <ac:spMk id="1037" creationId="{BC8B9C14-70F0-4F42-85FF-0DD3D5A585A5}"/>
          </ac:spMkLst>
        </pc:spChg>
        <pc:spChg chg="add del">
          <ac:chgData name="Miriam Nyvltova Fisakova" userId="576c3c43732462a5" providerId="LiveId" clId="{22B34DD9-C19E-4155-8045-A0092E9D15AE}" dt="2024-09-28T14:54:38.834" v="752" actId="26606"/>
          <ac:spMkLst>
            <pc:docMk/>
            <pc:sldMk cId="2542377452" sldId="259"/>
            <ac:spMk id="1039" creationId="{98DE6C44-43F8-4DE4-AB81-66853FFEA09A}"/>
          </ac:spMkLst>
        </pc:spChg>
        <pc:spChg chg="add del">
          <ac:chgData name="Miriam Nyvltova Fisakova" userId="576c3c43732462a5" providerId="LiveId" clId="{22B34DD9-C19E-4155-8045-A0092E9D15AE}" dt="2024-09-28T14:54:38.834" v="752" actId="26606"/>
          <ac:spMkLst>
            <pc:docMk/>
            <pc:sldMk cId="2542377452" sldId="259"/>
            <ac:spMk id="1041" creationId="{2409529B-9B56-4F10-BE4D-F934DB89E57E}"/>
          </ac:spMkLst>
        </pc:spChg>
        <pc:picChg chg="add mod ord">
          <ac:chgData name="Miriam Nyvltova Fisakova" userId="576c3c43732462a5" providerId="LiveId" clId="{22B34DD9-C19E-4155-8045-A0092E9D15AE}" dt="2024-09-28T14:54:54.139" v="754" actId="27614"/>
          <ac:picMkLst>
            <pc:docMk/>
            <pc:sldMk cId="2542377452" sldId="259"/>
            <ac:picMk id="3" creationId="{0BCA8220-C115-F871-8109-103A47847EED}"/>
          </ac:picMkLst>
        </pc:picChg>
        <pc:picChg chg="add mod ord">
          <ac:chgData name="Miriam Nyvltova Fisakova" userId="576c3c43732462a5" providerId="LiveId" clId="{22B34DD9-C19E-4155-8045-A0092E9D15AE}" dt="2024-09-28T14:54:48.210" v="753" actId="26606"/>
          <ac:picMkLst>
            <pc:docMk/>
            <pc:sldMk cId="2542377452" sldId="259"/>
            <ac:picMk id="1026" creationId="{D89F1A25-E92A-BAE2-7396-633D34D1AE3F}"/>
          </ac:picMkLst>
        </pc:picChg>
        <pc:picChg chg="add mod">
          <ac:chgData name="Miriam Nyvltova Fisakova" userId="576c3c43732462a5" providerId="LiveId" clId="{22B34DD9-C19E-4155-8045-A0092E9D15AE}" dt="2024-09-28T14:54:48.210" v="753" actId="26606"/>
          <ac:picMkLst>
            <pc:docMk/>
            <pc:sldMk cId="2542377452" sldId="259"/>
            <ac:picMk id="1028" creationId="{9A87E736-7F51-6BCE-BC27-D774D4D496D5}"/>
          </ac:picMkLst>
        </pc:picChg>
      </pc:sldChg>
      <pc:sldChg chg="addSp delSp modSp new mod setBg">
        <pc:chgData name="Miriam Nyvltova Fisakova" userId="576c3c43732462a5" providerId="LiveId" clId="{22B34DD9-C19E-4155-8045-A0092E9D15AE}" dt="2024-09-28T15:12:01.203" v="1122" actId="1076"/>
        <pc:sldMkLst>
          <pc:docMk/>
          <pc:sldMk cId="2052909002" sldId="260"/>
        </pc:sldMkLst>
        <pc:spChg chg="add mod ord">
          <ac:chgData name="Miriam Nyvltova Fisakova" userId="576c3c43732462a5" providerId="LiveId" clId="{22B34DD9-C19E-4155-8045-A0092E9D15AE}" dt="2024-09-28T15:12:01.203" v="1122" actId="1076"/>
          <ac:spMkLst>
            <pc:docMk/>
            <pc:sldMk cId="2052909002" sldId="260"/>
            <ac:spMk id="3" creationId="{5ED9887B-F2A9-5450-6B59-7DA92B317A92}"/>
          </ac:spMkLst>
        </pc:spChg>
        <pc:spChg chg="add del">
          <ac:chgData name="Miriam Nyvltova Fisakova" userId="576c3c43732462a5" providerId="LiveId" clId="{22B34DD9-C19E-4155-8045-A0092E9D15AE}" dt="2024-09-28T15:11:21.501" v="1103" actId="26606"/>
          <ac:spMkLst>
            <pc:docMk/>
            <pc:sldMk cId="2052909002" sldId="260"/>
            <ac:spMk id="2055" creationId="{3ECBE1F1-D69B-4AFA-ABD5-8E41720EF6DE}"/>
          </ac:spMkLst>
        </pc:spChg>
        <pc:spChg chg="add del">
          <ac:chgData name="Miriam Nyvltova Fisakova" userId="576c3c43732462a5" providerId="LiveId" clId="{22B34DD9-C19E-4155-8045-A0092E9D15AE}" dt="2024-09-28T15:11:21.501" v="1103" actId="26606"/>
          <ac:spMkLst>
            <pc:docMk/>
            <pc:sldMk cId="2052909002" sldId="260"/>
            <ac:spMk id="2057" creationId="{603A6265-E10C-4B85-9C20-E75FCAF9CC63}"/>
          </ac:spMkLst>
        </pc:spChg>
        <pc:spChg chg="add del">
          <ac:chgData name="Miriam Nyvltova Fisakova" userId="576c3c43732462a5" providerId="LiveId" clId="{22B34DD9-C19E-4155-8045-A0092E9D15AE}" dt="2024-09-28T15:11:30.186" v="1105" actId="26606"/>
          <ac:spMkLst>
            <pc:docMk/>
            <pc:sldMk cId="2052909002" sldId="260"/>
            <ac:spMk id="2059" creationId="{F944E337-3E5D-4A1F-A5A1-2057F25B8A7B}"/>
          </ac:spMkLst>
        </pc:spChg>
        <pc:spChg chg="add del">
          <ac:chgData name="Miriam Nyvltova Fisakova" userId="576c3c43732462a5" providerId="LiveId" clId="{22B34DD9-C19E-4155-8045-A0092E9D15AE}" dt="2024-09-28T15:11:30.186" v="1105" actId="26606"/>
          <ac:spMkLst>
            <pc:docMk/>
            <pc:sldMk cId="2052909002" sldId="260"/>
            <ac:spMk id="2060" creationId="{4DA50D69-7CF7-4844-B844-A2B821C77F24}"/>
          </ac:spMkLst>
        </pc:spChg>
        <pc:spChg chg="add del">
          <ac:chgData name="Miriam Nyvltova Fisakova" userId="576c3c43732462a5" providerId="LiveId" clId="{22B34DD9-C19E-4155-8045-A0092E9D15AE}" dt="2024-09-28T15:11:32.768" v="1107" actId="26606"/>
          <ac:spMkLst>
            <pc:docMk/>
            <pc:sldMk cId="2052909002" sldId="260"/>
            <ac:spMk id="2062" creationId="{D009D6D5-DAC2-4A8B-A17A-E206B9012D09}"/>
          </ac:spMkLst>
        </pc:spChg>
        <pc:spChg chg="add">
          <ac:chgData name="Miriam Nyvltova Fisakova" userId="576c3c43732462a5" providerId="LiveId" clId="{22B34DD9-C19E-4155-8045-A0092E9D15AE}" dt="2024-09-28T15:11:32.780" v="1108" actId="26606"/>
          <ac:spMkLst>
            <pc:docMk/>
            <pc:sldMk cId="2052909002" sldId="260"/>
            <ac:spMk id="2064" creationId="{F944E337-3E5D-4A1F-A5A1-2057F25B8A7B}"/>
          </ac:spMkLst>
        </pc:spChg>
        <pc:spChg chg="add">
          <ac:chgData name="Miriam Nyvltova Fisakova" userId="576c3c43732462a5" providerId="LiveId" clId="{22B34DD9-C19E-4155-8045-A0092E9D15AE}" dt="2024-09-28T15:11:32.780" v="1108" actId="26606"/>
          <ac:spMkLst>
            <pc:docMk/>
            <pc:sldMk cId="2052909002" sldId="260"/>
            <ac:spMk id="2065" creationId="{4DA50D69-7CF7-4844-B844-A2B821C77F24}"/>
          </ac:spMkLst>
        </pc:spChg>
        <pc:picChg chg="add mod">
          <ac:chgData name="Miriam Nyvltova Fisakova" userId="576c3c43732462a5" providerId="LiveId" clId="{22B34DD9-C19E-4155-8045-A0092E9D15AE}" dt="2024-09-28T15:11:32.780" v="1108" actId="26606"/>
          <ac:picMkLst>
            <pc:docMk/>
            <pc:sldMk cId="2052909002" sldId="260"/>
            <ac:picMk id="2050" creationId="{754BECFA-BA47-7CAB-F215-BE13278EAAA6}"/>
          </ac:picMkLst>
        </pc:picChg>
      </pc:sldChg>
      <pc:sldChg chg="addSp modSp new mod">
        <pc:chgData name="Miriam Nyvltova Fisakova" userId="576c3c43732462a5" providerId="LiveId" clId="{22B34DD9-C19E-4155-8045-A0092E9D15AE}" dt="2024-09-28T15:39:34.901" v="1463" actId="1076"/>
        <pc:sldMkLst>
          <pc:docMk/>
          <pc:sldMk cId="2805599583" sldId="261"/>
        </pc:sldMkLst>
        <pc:spChg chg="add mod">
          <ac:chgData name="Miriam Nyvltova Fisakova" userId="576c3c43732462a5" providerId="LiveId" clId="{22B34DD9-C19E-4155-8045-A0092E9D15AE}" dt="2024-09-28T15:39:34.901" v="1463" actId="1076"/>
          <ac:spMkLst>
            <pc:docMk/>
            <pc:sldMk cId="2805599583" sldId="261"/>
            <ac:spMk id="2" creationId="{4885D087-7CC6-8202-986A-8BD6CA87DB25}"/>
          </ac:spMkLst>
        </pc:spChg>
        <pc:picChg chg="add mod">
          <ac:chgData name="Miriam Nyvltova Fisakova" userId="576c3c43732462a5" providerId="LiveId" clId="{22B34DD9-C19E-4155-8045-A0092E9D15AE}" dt="2024-09-28T15:37:53.075" v="1454" actId="1076"/>
          <ac:picMkLst>
            <pc:docMk/>
            <pc:sldMk cId="2805599583" sldId="261"/>
            <ac:picMk id="3074" creationId="{FE5F5E11-158D-ECD0-E02D-14FFED5064A0}"/>
          </ac:picMkLst>
        </pc:picChg>
        <pc:picChg chg="add mod">
          <ac:chgData name="Miriam Nyvltova Fisakova" userId="576c3c43732462a5" providerId="LiveId" clId="{22B34DD9-C19E-4155-8045-A0092E9D15AE}" dt="2024-09-28T15:37:55.820" v="1455" actId="1076"/>
          <ac:picMkLst>
            <pc:docMk/>
            <pc:sldMk cId="2805599583" sldId="261"/>
            <ac:picMk id="3076" creationId="{D0E1E940-D013-5741-B51E-1D0C363A261C}"/>
          </ac:picMkLst>
        </pc:picChg>
      </pc:sldChg>
      <pc:sldChg chg="addSp modSp new mod ord">
        <pc:chgData name="Miriam Nyvltova Fisakova" userId="576c3c43732462a5" providerId="LiveId" clId="{22B34DD9-C19E-4155-8045-A0092E9D15AE}" dt="2024-09-29T08:03:11.115" v="2224"/>
        <pc:sldMkLst>
          <pc:docMk/>
          <pc:sldMk cId="3779627316" sldId="262"/>
        </pc:sldMkLst>
        <pc:spChg chg="add mod">
          <ac:chgData name="Miriam Nyvltova Fisakova" userId="576c3c43732462a5" providerId="LiveId" clId="{22B34DD9-C19E-4155-8045-A0092E9D15AE}" dt="2024-09-28T16:22:38.617" v="2215" actId="20577"/>
          <ac:spMkLst>
            <pc:docMk/>
            <pc:sldMk cId="3779627316" sldId="262"/>
            <ac:spMk id="2" creationId="{735880F8-62D8-C876-F48B-38EDFC478652}"/>
          </ac:spMkLst>
        </pc:spChg>
        <pc:picChg chg="add mod">
          <ac:chgData name="Miriam Nyvltova Fisakova" userId="576c3c43732462a5" providerId="LiveId" clId="{22B34DD9-C19E-4155-8045-A0092E9D15AE}" dt="2024-09-28T17:11:45.458" v="2221" actId="1076"/>
          <ac:picMkLst>
            <pc:docMk/>
            <pc:sldMk cId="3779627316" sldId="262"/>
            <ac:picMk id="1026" creationId="{CC551D79-570D-313D-0FC6-F7FD4A40DA5E}"/>
          </ac:picMkLst>
        </pc:picChg>
        <pc:picChg chg="add mod">
          <ac:chgData name="Miriam Nyvltova Fisakova" userId="576c3c43732462a5" providerId="LiveId" clId="{22B34DD9-C19E-4155-8045-A0092E9D15AE}" dt="2024-09-28T17:11:47.104" v="2222" actId="1076"/>
          <ac:picMkLst>
            <pc:docMk/>
            <pc:sldMk cId="3779627316" sldId="262"/>
            <ac:picMk id="1028" creationId="{4EAA3EB9-D8FE-11F6-0317-D1243B226052}"/>
          </ac:picMkLst>
        </pc:picChg>
      </pc:sldChg>
      <pc:sldChg chg="addSp delSp modSp new mod setBg">
        <pc:chgData name="Miriam Nyvltova Fisakova" userId="576c3c43732462a5" providerId="LiveId" clId="{22B34DD9-C19E-4155-8045-A0092E9D15AE}" dt="2024-09-29T10:57:33.176" v="3170" actId="1076"/>
        <pc:sldMkLst>
          <pc:docMk/>
          <pc:sldMk cId="767578921" sldId="263"/>
        </pc:sldMkLst>
        <pc:spChg chg="add mod">
          <ac:chgData name="Miriam Nyvltova Fisakova" userId="576c3c43732462a5" providerId="LiveId" clId="{22B34DD9-C19E-4155-8045-A0092E9D15AE}" dt="2024-09-29T10:17:31.259" v="2733" actId="1076"/>
          <ac:spMkLst>
            <pc:docMk/>
            <pc:sldMk cId="767578921" sldId="263"/>
            <ac:spMk id="3" creationId="{A3CAE182-EA27-1D54-3E2B-4846622461CF}"/>
          </ac:spMkLst>
        </pc:spChg>
        <pc:spChg chg="add mod">
          <ac:chgData name="Miriam Nyvltova Fisakova" userId="576c3c43732462a5" providerId="LiveId" clId="{22B34DD9-C19E-4155-8045-A0092E9D15AE}" dt="2024-09-29T10:57:33.176" v="3170" actId="1076"/>
          <ac:spMkLst>
            <pc:docMk/>
            <pc:sldMk cId="767578921" sldId="263"/>
            <ac:spMk id="4" creationId="{4FE7F2AA-3BE6-DD67-7089-015D7367B13F}"/>
          </ac:spMkLst>
        </pc:spChg>
        <pc:spChg chg="add del">
          <ac:chgData name="Miriam Nyvltova Fisakova" userId="576c3c43732462a5" providerId="LiveId" clId="{22B34DD9-C19E-4155-8045-A0092E9D15AE}" dt="2024-09-29T10:16:48.760" v="2728" actId="26606"/>
          <ac:spMkLst>
            <pc:docMk/>
            <pc:sldMk cId="767578921" sldId="263"/>
            <ac:spMk id="10" creationId="{F13C74B1-5B17-4795-BED0-7140497B445A}"/>
          </ac:spMkLst>
        </pc:spChg>
        <pc:spChg chg="add del">
          <ac:chgData name="Miriam Nyvltova Fisakova" userId="576c3c43732462a5" providerId="LiveId" clId="{22B34DD9-C19E-4155-8045-A0092E9D15AE}" dt="2024-09-29T10:16:48.760" v="2728" actId="26606"/>
          <ac:spMkLst>
            <pc:docMk/>
            <pc:sldMk cId="767578921" sldId="263"/>
            <ac:spMk id="12" creationId="{D4974D33-8DC5-464E-8C6D-BE58F0669C17}"/>
          </ac:spMkLst>
        </pc:spChg>
        <pc:spChg chg="add">
          <ac:chgData name="Miriam Nyvltova Fisakova" userId="576c3c43732462a5" providerId="LiveId" clId="{22B34DD9-C19E-4155-8045-A0092E9D15AE}" dt="2024-09-29T10:16:48.774" v="2729" actId="26606"/>
          <ac:spMkLst>
            <pc:docMk/>
            <pc:sldMk cId="767578921" sldId="263"/>
            <ac:spMk id="14" creationId="{04812C46-200A-4DEB-A05E-3ED6C68C2387}"/>
          </ac:spMkLst>
        </pc:spChg>
        <pc:spChg chg="add">
          <ac:chgData name="Miriam Nyvltova Fisakova" userId="576c3c43732462a5" providerId="LiveId" clId="{22B34DD9-C19E-4155-8045-A0092E9D15AE}" dt="2024-09-29T10:16:48.774" v="2729" actId="26606"/>
          <ac:spMkLst>
            <pc:docMk/>
            <pc:sldMk cId="767578921" sldId="263"/>
            <ac:spMk id="15" creationId="{D1EA859B-E555-4109-94F3-6700E046E008}"/>
          </ac:spMkLst>
        </pc:spChg>
        <pc:picChg chg="add mod ord">
          <ac:chgData name="Miriam Nyvltova Fisakova" userId="576c3c43732462a5" providerId="LiveId" clId="{22B34DD9-C19E-4155-8045-A0092E9D15AE}" dt="2024-09-29T10:16:59.458" v="2730" actId="1076"/>
          <ac:picMkLst>
            <pc:docMk/>
            <pc:sldMk cId="767578921" sldId="263"/>
            <ac:picMk id="5" creationId="{9757EF8D-7503-93AD-20E2-E065C899FFC4}"/>
          </ac:picMkLst>
        </pc:picChg>
      </pc:sldChg>
      <pc:sldChg chg="addSp modSp new mod setBg">
        <pc:chgData name="Miriam Nyvltova Fisakova" userId="576c3c43732462a5" providerId="LiveId" clId="{22B34DD9-C19E-4155-8045-A0092E9D15AE}" dt="2024-09-29T08:04:26.896" v="2234" actId="1076"/>
        <pc:sldMkLst>
          <pc:docMk/>
          <pc:sldMk cId="2643990862" sldId="264"/>
        </pc:sldMkLst>
        <pc:spChg chg="add mod">
          <ac:chgData name="Miriam Nyvltova Fisakova" userId="576c3c43732462a5" providerId="LiveId" clId="{22B34DD9-C19E-4155-8045-A0092E9D15AE}" dt="2024-09-28T16:18:30.435" v="1921" actId="1076"/>
          <ac:spMkLst>
            <pc:docMk/>
            <pc:sldMk cId="2643990862" sldId="264"/>
            <ac:spMk id="2" creationId="{CAE5AE36-C462-06B9-F707-945346DF001A}"/>
          </ac:spMkLst>
        </pc:spChg>
        <pc:spChg chg="add mod">
          <ac:chgData name="Miriam Nyvltova Fisakova" userId="576c3c43732462a5" providerId="LiveId" clId="{22B34DD9-C19E-4155-8045-A0092E9D15AE}" dt="2024-09-29T08:04:26.896" v="2234" actId="1076"/>
          <ac:spMkLst>
            <pc:docMk/>
            <pc:sldMk cId="2643990862" sldId="264"/>
            <ac:spMk id="3" creationId="{ADAFD21D-1457-4FF3-DD3F-C6EE2AB53063}"/>
          </ac:spMkLst>
        </pc:spChg>
        <pc:spChg chg="add">
          <ac:chgData name="Miriam Nyvltova Fisakova" userId="576c3c43732462a5" providerId="LiveId" clId="{22B34DD9-C19E-4155-8045-A0092E9D15AE}" dt="2024-09-28T16:17:53.844" v="1920" actId="26606"/>
          <ac:spMkLst>
            <pc:docMk/>
            <pc:sldMk cId="2643990862" sldId="264"/>
            <ac:spMk id="4105" creationId="{394842B0-684D-44CC-B4BC-D13331CFD290}"/>
          </ac:spMkLst>
        </pc:spChg>
        <pc:spChg chg="add">
          <ac:chgData name="Miriam Nyvltova Fisakova" userId="576c3c43732462a5" providerId="LiveId" clId="{22B34DD9-C19E-4155-8045-A0092E9D15AE}" dt="2024-09-28T16:17:53.844" v="1920" actId="26606"/>
          <ac:spMkLst>
            <pc:docMk/>
            <pc:sldMk cId="2643990862" sldId="264"/>
            <ac:spMk id="4107" creationId="{4C2A3DC3-F495-4B99-9FF3-3FB30D63235E}"/>
          </ac:spMkLst>
        </pc:spChg>
        <pc:picChg chg="add mod ord">
          <ac:chgData name="Miriam Nyvltova Fisakova" userId="576c3c43732462a5" providerId="LiveId" clId="{22B34DD9-C19E-4155-8045-A0092E9D15AE}" dt="2024-09-28T16:17:53.844" v="1920" actId="26606"/>
          <ac:picMkLst>
            <pc:docMk/>
            <pc:sldMk cId="2643990862" sldId="264"/>
            <ac:picMk id="4098" creationId="{8D9759E7-9BA2-513E-0C72-BCAAACFD6A15}"/>
          </ac:picMkLst>
        </pc:picChg>
        <pc:picChg chg="add mod">
          <ac:chgData name="Miriam Nyvltova Fisakova" userId="576c3c43732462a5" providerId="LiveId" clId="{22B34DD9-C19E-4155-8045-A0092E9D15AE}" dt="2024-09-28T16:17:53.844" v="1920" actId="26606"/>
          <ac:picMkLst>
            <pc:docMk/>
            <pc:sldMk cId="2643990862" sldId="264"/>
            <ac:picMk id="4100" creationId="{E7485FC1-8432-7EE0-C4ED-75C07058C112}"/>
          </ac:picMkLst>
        </pc:picChg>
      </pc:sldChg>
      <pc:sldChg chg="addSp modSp new mod">
        <pc:chgData name="Miriam Nyvltova Fisakova" userId="576c3c43732462a5" providerId="LiveId" clId="{22B34DD9-C19E-4155-8045-A0092E9D15AE}" dt="2024-09-29T11:00:09.051" v="3175" actId="1076"/>
        <pc:sldMkLst>
          <pc:docMk/>
          <pc:sldMk cId="19320441" sldId="265"/>
        </pc:sldMkLst>
        <pc:spChg chg="add mod">
          <ac:chgData name="Miriam Nyvltova Fisakova" userId="576c3c43732462a5" providerId="LiveId" clId="{22B34DD9-C19E-4155-8045-A0092E9D15AE}" dt="2024-09-29T11:00:09.051" v="3175" actId="1076"/>
          <ac:spMkLst>
            <pc:docMk/>
            <pc:sldMk cId="19320441" sldId="265"/>
            <ac:spMk id="3" creationId="{199CBD92-4C4F-B6D4-85FB-193E5965F2F6}"/>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27E964-4099-72D8-832E-17B9E20F4E41}"/>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1A3E84A6-D8EE-0B34-4EBA-3D1F8AB0E9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15DE8E87-1A74-6ED5-120A-A9178C0AEFCB}"/>
              </a:ext>
            </a:extLst>
          </p:cNvPr>
          <p:cNvSpPr>
            <a:spLocks noGrp="1"/>
          </p:cNvSpPr>
          <p:nvPr>
            <p:ph type="dt" sz="half" idx="10"/>
          </p:nvPr>
        </p:nvSpPr>
        <p:spPr/>
        <p:txBody>
          <a:bodyPr/>
          <a:lstStyle/>
          <a:p>
            <a:fld id="{80EF4171-5CBD-4039-91AC-354F7C86CFCD}" type="datetimeFigureOut">
              <a:rPr lang="cs-CZ" smtClean="0"/>
              <a:t>01.10.2024</a:t>
            </a:fld>
            <a:endParaRPr lang="cs-CZ"/>
          </a:p>
        </p:txBody>
      </p:sp>
      <p:sp>
        <p:nvSpPr>
          <p:cNvPr id="5" name="Zástupný symbol pro zápatí 4">
            <a:extLst>
              <a:ext uri="{FF2B5EF4-FFF2-40B4-BE49-F238E27FC236}">
                <a16:creationId xmlns:a16="http://schemas.microsoft.com/office/drawing/2014/main" id="{96232077-F1A2-F311-8536-787628FA359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DA0B9CC3-BF01-CEF1-8FA1-2A8B6F5A3442}"/>
              </a:ext>
            </a:extLst>
          </p:cNvPr>
          <p:cNvSpPr>
            <a:spLocks noGrp="1"/>
          </p:cNvSpPr>
          <p:nvPr>
            <p:ph type="sldNum" sz="quarter" idx="12"/>
          </p:nvPr>
        </p:nvSpPr>
        <p:spPr/>
        <p:txBody>
          <a:bodyPr/>
          <a:lstStyle/>
          <a:p>
            <a:fld id="{4EC2AE08-1BE9-4D23-B145-72EAD3F0C6AC}" type="slidenum">
              <a:rPr lang="cs-CZ" smtClean="0"/>
              <a:t>‹#›</a:t>
            </a:fld>
            <a:endParaRPr lang="cs-CZ"/>
          </a:p>
        </p:txBody>
      </p:sp>
    </p:spTree>
    <p:extLst>
      <p:ext uri="{BB962C8B-B14F-4D97-AF65-F5344CB8AC3E}">
        <p14:creationId xmlns:p14="http://schemas.microsoft.com/office/powerpoint/2010/main" val="2966508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5049EF4-03B1-21F0-40B3-59E0274C0D51}"/>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AC994D05-AA4B-05A6-921E-C6A976B2921A}"/>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BAAD4DD6-5C04-D392-C480-13FBD930080A}"/>
              </a:ext>
            </a:extLst>
          </p:cNvPr>
          <p:cNvSpPr>
            <a:spLocks noGrp="1"/>
          </p:cNvSpPr>
          <p:nvPr>
            <p:ph type="dt" sz="half" idx="10"/>
          </p:nvPr>
        </p:nvSpPr>
        <p:spPr/>
        <p:txBody>
          <a:bodyPr/>
          <a:lstStyle/>
          <a:p>
            <a:fld id="{80EF4171-5CBD-4039-91AC-354F7C86CFCD}" type="datetimeFigureOut">
              <a:rPr lang="cs-CZ" smtClean="0"/>
              <a:t>01.10.2024</a:t>
            </a:fld>
            <a:endParaRPr lang="cs-CZ"/>
          </a:p>
        </p:txBody>
      </p:sp>
      <p:sp>
        <p:nvSpPr>
          <p:cNvPr id="5" name="Zástupný symbol pro zápatí 4">
            <a:extLst>
              <a:ext uri="{FF2B5EF4-FFF2-40B4-BE49-F238E27FC236}">
                <a16:creationId xmlns:a16="http://schemas.microsoft.com/office/drawing/2014/main" id="{EA71B87C-6EE3-7EF5-14C6-80558CCB11D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F3F239B3-4B33-AB3E-E2BE-63A277215920}"/>
              </a:ext>
            </a:extLst>
          </p:cNvPr>
          <p:cNvSpPr>
            <a:spLocks noGrp="1"/>
          </p:cNvSpPr>
          <p:nvPr>
            <p:ph type="sldNum" sz="quarter" idx="12"/>
          </p:nvPr>
        </p:nvSpPr>
        <p:spPr/>
        <p:txBody>
          <a:bodyPr/>
          <a:lstStyle/>
          <a:p>
            <a:fld id="{4EC2AE08-1BE9-4D23-B145-72EAD3F0C6AC}" type="slidenum">
              <a:rPr lang="cs-CZ" smtClean="0"/>
              <a:t>‹#›</a:t>
            </a:fld>
            <a:endParaRPr lang="cs-CZ"/>
          </a:p>
        </p:txBody>
      </p:sp>
    </p:spTree>
    <p:extLst>
      <p:ext uri="{BB962C8B-B14F-4D97-AF65-F5344CB8AC3E}">
        <p14:creationId xmlns:p14="http://schemas.microsoft.com/office/powerpoint/2010/main" val="1076755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4968F6D1-5DCE-BFCE-B052-CE7A1C38D6E3}"/>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8DED2E67-313A-381B-477C-26563C904531}"/>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5812041-81D1-66FD-64C8-80F1FB3E0B50}"/>
              </a:ext>
            </a:extLst>
          </p:cNvPr>
          <p:cNvSpPr>
            <a:spLocks noGrp="1"/>
          </p:cNvSpPr>
          <p:nvPr>
            <p:ph type="dt" sz="half" idx="10"/>
          </p:nvPr>
        </p:nvSpPr>
        <p:spPr/>
        <p:txBody>
          <a:bodyPr/>
          <a:lstStyle/>
          <a:p>
            <a:fld id="{80EF4171-5CBD-4039-91AC-354F7C86CFCD}" type="datetimeFigureOut">
              <a:rPr lang="cs-CZ" smtClean="0"/>
              <a:t>01.10.2024</a:t>
            </a:fld>
            <a:endParaRPr lang="cs-CZ"/>
          </a:p>
        </p:txBody>
      </p:sp>
      <p:sp>
        <p:nvSpPr>
          <p:cNvPr id="5" name="Zástupný symbol pro zápatí 4">
            <a:extLst>
              <a:ext uri="{FF2B5EF4-FFF2-40B4-BE49-F238E27FC236}">
                <a16:creationId xmlns:a16="http://schemas.microsoft.com/office/drawing/2014/main" id="{2932C3BF-8EF5-C07D-E8EA-CC421B09F116}"/>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9CCB45C-F67C-F700-7136-EF9D92B99112}"/>
              </a:ext>
            </a:extLst>
          </p:cNvPr>
          <p:cNvSpPr>
            <a:spLocks noGrp="1"/>
          </p:cNvSpPr>
          <p:nvPr>
            <p:ph type="sldNum" sz="quarter" idx="12"/>
          </p:nvPr>
        </p:nvSpPr>
        <p:spPr/>
        <p:txBody>
          <a:bodyPr/>
          <a:lstStyle/>
          <a:p>
            <a:fld id="{4EC2AE08-1BE9-4D23-B145-72EAD3F0C6AC}" type="slidenum">
              <a:rPr lang="cs-CZ" smtClean="0"/>
              <a:t>‹#›</a:t>
            </a:fld>
            <a:endParaRPr lang="cs-CZ"/>
          </a:p>
        </p:txBody>
      </p:sp>
    </p:spTree>
    <p:extLst>
      <p:ext uri="{BB962C8B-B14F-4D97-AF65-F5344CB8AC3E}">
        <p14:creationId xmlns:p14="http://schemas.microsoft.com/office/powerpoint/2010/main" val="266383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949AE7-FB09-7F1E-73DB-8D1DE2320793}"/>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9B1D4E83-F343-CF96-7C38-A2C07E08C234}"/>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2E04009B-EBE6-F463-5000-8D24203A5DE8}"/>
              </a:ext>
            </a:extLst>
          </p:cNvPr>
          <p:cNvSpPr>
            <a:spLocks noGrp="1"/>
          </p:cNvSpPr>
          <p:nvPr>
            <p:ph type="dt" sz="half" idx="10"/>
          </p:nvPr>
        </p:nvSpPr>
        <p:spPr/>
        <p:txBody>
          <a:bodyPr/>
          <a:lstStyle/>
          <a:p>
            <a:fld id="{80EF4171-5CBD-4039-91AC-354F7C86CFCD}" type="datetimeFigureOut">
              <a:rPr lang="cs-CZ" smtClean="0"/>
              <a:t>01.10.2024</a:t>
            </a:fld>
            <a:endParaRPr lang="cs-CZ"/>
          </a:p>
        </p:txBody>
      </p:sp>
      <p:sp>
        <p:nvSpPr>
          <p:cNvPr id="5" name="Zástupný symbol pro zápatí 4">
            <a:extLst>
              <a:ext uri="{FF2B5EF4-FFF2-40B4-BE49-F238E27FC236}">
                <a16:creationId xmlns:a16="http://schemas.microsoft.com/office/drawing/2014/main" id="{42B64B9B-5816-0AD0-C9FA-8619C8F86EF0}"/>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F3061CCF-A67C-4734-2968-76F9A37A80CD}"/>
              </a:ext>
            </a:extLst>
          </p:cNvPr>
          <p:cNvSpPr>
            <a:spLocks noGrp="1"/>
          </p:cNvSpPr>
          <p:nvPr>
            <p:ph type="sldNum" sz="quarter" idx="12"/>
          </p:nvPr>
        </p:nvSpPr>
        <p:spPr/>
        <p:txBody>
          <a:bodyPr/>
          <a:lstStyle/>
          <a:p>
            <a:fld id="{4EC2AE08-1BE9-4D23-B145-72EAD3F0C6AC}" type="slidenum">
              <a:rPr lang="cs-CZ" smtClean="0"/>
              <a:t>‹#›</a:t>
            </a:fld>
            <a:endParaRPr lang="cs-CZ"/>
          </a:p>
        </p:txBody>
      </p:sp>
    </p:spTree>
    <p:extLst>
      <p:ext uri="{BB962C8B-B14F-4D97-AF65-F5344CB8AC3E}">
        <p14:creationId xmlns:p14="http://schemas.microsoft.com/office/powerpoint/2010/main" val="4028574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7C1683-B0B0-96F8-C23A-3C0A39086246}"/>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25BD3D4A-47EF-3EC9-7FBC-BA5D3513A9F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6B20BC7E-2FA1-204F-0330-1D87855D8F3C}"/>
              </a:ext>
            </a:extLst>
          </p:cNvPr>
          <p:cNvSpPr>
            <a:spLocks noGrp="1"/>
          </p:cNvSpPr>
          <p:nvPr>
            <p:ph type="dt" sz="half" idx="10"/>
          </p:nvPr>
        </p:nvSpPr>
        <p:spPr/>
        <p:txBody>
          <a:bodyPr/>
          <a:lstStyle/>
          <a:p>
            <a:fld id="{80EF4171-5CBD-4039-91AC-354F7C86CFCD}" type="datetimeFigureOut">
              <a:rPr lang="cs-CZ" smtClean="0"/>
              <a:t>01.10.2024</a:t>
            </a:fld>
            <a:endParaRPr lang="cs-CZ"/>
          </a:p>
        </p:txBody>
      </p:sp>
      <p:sp>
        <p:nvSpPr>
          <p:cNvPr id="5" name="Zástupný symbol pro zápatí 4">
            <a:extLst>
              <a:ext uri="{FF2B5EF4-FFF2-40B4-BE49-F238E27FC236}">
                <a16:creationId xmlns:a16="http://schemas.microsoft.com/office/drawing/2014/main" id="{3E240391-6C11-7882-4BD2-8C757971768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7E346AF3-C74B-5514-2EE7-7C584E709A6F}"/>
              </a:ext>
            </a:extLst>
          </p:cNvPr>
          <p:cNvSpPr>
            <a:spLocks noGrp="1"/>
          </p:cNvSpPr>
          <p:nvPr>
            <p:ph type="sldNum" sz="quarter" idx="12"/>
          </p:nvPr>
        </p:nvSpPr>
        <p:spPr/>
        <p:txBody>
          <a:bodyPr/>
          <a:lstStyle/>
          <a:p>
            <a:fld id="{4EC2AE08-1BE9-4D23-B145-72EAD3F0C6AC}" type="slidenum">
              <a:rPr lang="cs-CZ" smtClean="0"/>
              <a:t>‹#›</a:t>
            </a:fld>
            <a:endParaRPr lang="cs-CZ"/>
          </a:p>
        </p:txBody>
      </p:sp>
    </p:spTree>
    <p:extLst>
      <p:ext uri="{BB962C8B-B14F-4D97-AF65-F5344CB8AC3E}">
        <p14:creationId xmlns:p14="http://schemas.microsoft.com/office/powerpoint/2010/main" val="1895576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254ED00-DAE9-A145-4147-A2168C34FA78}"/>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C6252EB2-76B5-0471-D017-D627983872D5}"/>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58E0F1F0-F0F6-C554-7B2A-180ECB947C68}"/>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050A46CC-122E-8A5A-B6E3-12BCEBA33642}"/>
              </a:ext>
            </a:extLst>
          </p:cNvPr>
          <p:cNvSpPr>
            <a:spLocks noGrp="1"/>
          </p:cNvSpPr>
          <p:nvPr>
            <p:ph type="dt" sz="half" idx="10"/>
          </p:nvPr>
        </p:nvSpPr>
        <p:spPr/>
        <p:txBody>
          <a:bodyPr/>
          <a:lstStyle/>
          <a:p>
            <a:fld id="{80EF4171-5CBD-4039-91AC-354F7C86CFCD}" type="datetimeFigureOut">
              <a:rPr lang="cs-CZ" smtClean="0"/>
              <a:t>01.10.2024</a:t>
            </a:fld>
            <a:endParaRPr lang="cs-CZ"/>
          </a:p>
        </p:txBody>
      </p:sp>
      <p:sp>
        <p:nvSpPr>
          <p:cNvPr id="6" name="Zástupný symbol pro zápatí 5">
            <a:extLst>
              <a:ext uri="{FF2B5EF4-FFF2-40B4-BE49-F238E27FC236}">
                <a16:creationId xmlns:a16="http://schemas.microsoft.com/office/drawing/2014/main" id="{0CD6CB26-234D-DDE2-4A25-918060C94DAF}"/>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7606E3D0-D5B5-FA41-0FE4-5024049EE39C}"/>
              </a:ext>
            </a:extLst>
          </p:cNvPr>
          <p:cNvSpPr>
            <a:spLocks noGrp="1"/>
          </p:cNvSpPr>
          <p:nvPr>
            <p:ph type="sldNum" sz="quarter" idx="12"/>
          </p:nvPr>
        </p:nvSpPr>
        <p:spPr/>
        <p:txBody>
          <a:bodyPr/>
          <a:lstStyle/>
          <a:p>
            <a:fld id="{4EC2AE08-1BE9-4D23-B145-72EAD3F0C6AC}" type="slidenum">
              <a:rPr lang="cs-CZ" smtClean="0"/>
              <a:t>‹#›</a:t>
            </a:fld>
            <a:endParaRPr lang="cs-CZ"/>
          </a:p>
        </p:txBody>
      </p:sp>
    </p:spTree>
    <p:extLst>
      <p:ext uri="{BB962C8B-B14F-4D97-AF65-F5344CB8AC3E}">
        <p14:creationId xmlns:p14="http://schemas.microsoft.com/office/powerpoint/2010/main" val="2900955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A575D76-99EF-1FBE-E1C8-17EAE1C48737}"/>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220106E8-2811-32AD-8F04-CE7EBF10BD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DF7B7631-17DB-54B4-7A43-EEDB1381646D}"/>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57609A66-2E70-D489-B147-FB6228DA24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93348A8D-BE15-918A-CE52-3DF0B96D4492}"/>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5D3EFF98-4300-C9B9-F6CB-93431F3CE236}"/>
              </a:ext>
            </a:extLst>
          </p:cNvPr>
          <p:cNvSpPr>
            <a:spLocks noGrp="1"/>
          </p:cNvSpPr>
          <p:nvPr>
            <p:ph type="dt" sz="half" idx="10"/>
          </p:nvPr>
        </p:nvSpPr>
        <p:spPr/>
        <p:txBody>
          <a:bodyPr/>
          <a:lstStyle/>
          <a:p>
            <a:fld id="{80EF4171-5CBD-4039-91AC-354F7C86CFCD}" type="datetimeFigureOut">
              <a:rPr lang="cs-CZ" smtClean="0"/>
              <a:t>01.10.2024</a:t>
            </a:fld>
            <a:endParaRPr lang="cs-CZ"/>
          </a:p>
        </p:txBody>
      </p:sp>
      <p:sp>
        <p:nvSpPr>
          <p:cNvPr id="8" name="Zástupný symbol pro zápatí 7">
            <a:extLst>
              <a:ext uri="{FF2B5EF4-FFF2-40B4-BE49-F238E27FC236}">
                <a16:creationId xmlns:a16="http://schemas.microsoft.com/office/drawing/2014/main" id="{9A64E4CF-0C12-40CC-BE69-4C7A3529ABB1}"/>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CC0C4988-126B-1AC6-7EEC-52C547BF5617}"/>
              </a:ext>
            </a:extLst>
          </p:cNvPr>
          <p:cNvSpPr>
            <a:spLocks noGrp="1"/>
          </p:cNvSpPr>
          <p:nvPr>
            <p:ph type="sldNum" sz="quarter" idx="12"/>
          </p:nvPr>
        </p:nvSpPr>
        <p:spPr/>
        <p:txBody>
          <a:bodyPr/>
          <a:lstStyle/>
          <a:p>
            <a:fld id="{4EC2AE08-1BE9-4D23-B145-72EAD3F0C6AC}" type="slidenum">
              <a:rPr lang="cs-CZ" smtClean="0"/>
              <a:t>‹#›</a:t>
            </a:fld>
            <a:endParaRPr lang="cs-CZ"/>
          </a:p>
        </p:txBody>
      </p:sp>
    </p:spTree>
    <p:extLst>
      <p:ext uri="{BB962C8B-B14F-4D97-AF65-F5344CB8AC3E}">
        <p14:creationId xmlns:p14="http://schemas.microsoft.com/office/powerpoint/2010/main" val="3888548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51097B1-B3E3-D3A2-AAC1-17228B394A1D}"/>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F2EDFE28-9985-9404-D8F2-6377A9A6EE2F}"/>
              </a:ext>
            </a:extLst>
          </p:cNvPr>
          <p:cNvSpPr>
            <a:spLocks noGrp="1"/>
          </p:cNvSpPr>
          <p:nvPr>
            <p:ph type="dt" sz="half" idx="10"/>
          </p:nvPr>
        </p:nvSpPr>
        <p:spPr/>
        <p:txBody>
          <a:bodyPr/>
          <a:lstStyle/>
          <a:p>
            <a:fld id="{80EF4171-5CBD-4039-91AC-354F7C86CFCD}" type="datetimeFigureOut">
              <a:rPr lang="cs-CZ" smtClean="0"/>
              <a:t>01.10.2024</a:t>
            </a:fld>
            <a:endParaRPr lang="cs-CZ"/>
          </a:p>
        </p:txBody>
      </p:sp>
      <p:sp>
        <p:nvSpPr>
          <p:cNvPr id="4" name="Zástupný symbol pro zápatí 3">
            <a:extLst>
              <a:ext uri="{FF2B5EF4-FFF2-40B4-BE49-F238E27FC236}">
                <a16:creationId xmlns:a16="http://schemas.microsoft.com/office/drawing/2014/main" id="{4F2BD877-7785-0CD8-69B2-654A1EAE0A33}"/>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84905E53-C33C-CAA5-8D82-27F720F180DF}"/>
              </a:ext>
            </a:extLst>
          </p:cNvPr>
          <p:cNvSpPr>
            <a:spLocks noGrp="1"/>
          </p:cNvSpPr>
          <p:nvPr>
            <p:ph type="sldNum" sz="quarter" idx="12"/>
          </p:nvPr>
        </p:nvSpPr>
        <p:spPr/>
        <p:txBody>
          <a:bodyPr/>
          <a:lstStyle/>
          <a:p>
            <a:fld id="{4EC2AE08-1BE9-4D23-B145-72EAD3F0C6AC}" type="slidenum">
              <a:rPr lang="cs-CZ" smtClean="0"/>
              <a:t>‹#›</a:t>
            </a:fld>
            <a:endParaRPr lang="cs-CZ"/>
          </a:p>
        </p:txBody>
      </p:sp>
    </p:spTree>
    <p:extLst>
      <p:ext uri="{BB962C8B-B14F-4D97-AF65-F5344CB8AC3E}">
        <p14:creationId xmlns:p14="http://schemas.microsoft.com/office/powerpoint/2010/main" val="357352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D3E4E195-B960-5071-75DB-2DCCFC7DA883}"/>
              </a:ext>
            </a:extLst>
          </p:cNvPr>
          <p:cNvSpPr>
            <a:spLocks noGrp="1"/>
          </p:cNvSpPr>
          <p:nvPr>
            <p:ph type="dt" sz="half" idx="10"/>
          </p:nvPr>
        </p:nvSpPr>
        <p:spPr/>
        <p:txBody>
          <a:bodyPr/>
          <a:lstStyle/>
          <a:p>
            <a:fld id="{80EF4171-5CBD-4039-91AC-354F7C86CFCD}" type="datetimeFigureOut">
              <a:rPr lang="cs-CZ" smtClean="0"/>
              <a:t>01.10.2024</a:t>
            </a:fld>
            <a:endParaRPr lang="cs-CZ"/>
          </a:p>
        </p:txBody>
      </p:sp>
      <p:sp>
        <p:nvSpPr>
          <p:cNvPr id="3" name="Zástupný symbol pro zápatí 2">
            <a:extLst>
              <a:ext uri="{FF2B5EF4-FFF2-40B4-BE49-F238E27FC236}">
                <a16:creationId xmlns:a16="http://schemas.microsoft.com/office/drawing/2014/main" id="{B8C2672B-C834-D6DE-A41A-ED29C9134678}"/>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D6329826-CBE2-11A8-1B12-5A6C43C73F4E}"/>
              </a:ext>
            </a:extLst>
          </p:cNvPr>
          <p:cNvSpPr>
            <a:spLocks noGrp="1"/>
          </p:cNvSpPr>
          <p:nvPr>
            <p:ph type="sldNum" sz="quarter" idx="12"/>
          </p:nvPr>
        </p:nvSpPr>
        <p:spPr/>
        <p:txBody>
          <a:bodyPr/>
          <a:lstStyle/>
          <a:p>
            <a:fld id="{4EC2AE08-1BE9-4D23-B145-72EAD3F0C6AC}" type="slidenum">
              <a:rPr lang="cs-CZ" smtClean="0"/>
              <a:t>‹#›</a:t>
            </a:fld>
            <a:endParaRPr lang="cs-CZ"/>
          </a:p>
        </p:txBody>
      </p:sp>
    </p:spTree>
    <p:extLst>
      <p:ext uri="{BB962C8B-B14F-4D97-AF65-F5344CB8AC3E}">
        <p14:creationId xmlns:p14="http://schemas.microsoft.com/office/powerpoint/2010/main" val="3975220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09811DA-7A15-C5DA-5011-8851DCC6E52E}"/>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2524CEE5-0416-621A-5895-04589933BC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EE7A9DA4-CD16-4E81-7137-EFD1E263D4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D364F12A-C3E3-1A8F-D14F-E0F8D2DBF2F8}"/>
              </a:ext>
            </a:extLst>
          </p:cNvPr>
          <p:cNvSpPr>
            <a:spLocks noGrp="1"/>
          </p:cNvSpPr>
          <p:nvPr>
            <p:ph type="dt" sz="half" idx="10"/>
          </p:nvPr>
        </p:nvSpPr>
        <p:spPr/>
        <p:txBody>
          <a:bodyPr/>
          <a:lstStyle/>
          <a:p>
            <a:fld id="{80EF4171-5CBD-4039-91AC-354F7C86CFCD}" type="datetimeFigureOut">
              <a:rPr lang="cs-CZ" smtClean="0"/>
              <a:t>01.10.2024</a:t>
            </a:fld>
            <a:endParaRPr lang="cs-CZ"/>
          </a:p>
        </p:txBody>
      </p:sp>
      <p:sp>
        <p:nvSpPr>
          <p:cNvPr id="6" name="Zástupný symbol pro zápatí 5">
            <a:extLst>
              <a:ext uri="{FF2B5EF4-FFF2-40B4-BE49-F238E27FC236}">
                <a16:creationId xmlns:a16="http://schemas.microsoft.com/office/drawing/2014/main" id="{F6B5A9EC-C45D-8FE1-41DD-075D86F83245}"/>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5FF3138B-78F6-AFB4-04EA-3240AF9B8AE3}"/>
              </a:ext>
            </a:extLst>
          </p:cNvPr>
          <p:cNvSpPr>
            <a:spLocks noGrp="1"/>
          </p:cNvSpPr>
          <p:nvPr>
            <p:ph type="sldNum" sz="quarter" idx="12"/>
          </p:nvPr>
        </p:nvSpPr>
        <p:spPr/>
        <p:txBody>
          <a:bodyPr/>
          <a:lstStyle/>
          <a:p>
            <a:fld id="{4EC2AE08-1BE9-4D23-B145-72EAD3F0C6AC}" type="slidenum">
              <a:rPr lang="cs-CZ" smtClean="0"/>
              <a:t>‹#›</a:t>
            </a:fld>
            <a:endParaRPr lang="cs-CZ"/>
          </a:p>
        </p:txBody>
      </p:sp>
    </p:spTree>
    <p:extLst>
      <p:ext uri="{BB962C8B-B14F-4D97-AF65-F5344CB8AC3E}">
        <p14:creationId xmlns:p14="http://schemas.microsoft.com/office/powerpoint/2010/main" val="3584530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D55B2F-939D-5D75-9D0A-ABEDB9909781}"/>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BD180B28-1FB6-370A-0A95-78AEC63D94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8FD184E2-6F9D-8A3A-DEC2-E7D76D9AFF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B71FA8E4-8E46-59E7-AD86-6B7E5497FE8B}"/>
              </a:ext>
            </a:extLst>
          </p:cNvPr>
          <p:cNvSpPr>
            <a:spLocks noGrp="1"/>
          </p:cNvSpPr>
          <p:nvPr>
            <p:ph type="dt" sz="half" idx="10"/>
          </p:nvPr>
        </p:nvSpPr>
        <p:spPr/>
        <p:txBody>
          <a:bodyPr/>
          <a:lstStyle/>
          <a:p>
            <a:fld id="{80EF4171-5CBD-4039-91AC-354F7C86CFCD}" type="datetimeFigureOut">
              <a:rPr lang="cs-CZ" smtClean="0"/>
              <a:t>01.10.2024</a:t>
            </a:fld>
            <a:endParaRPr lang="cs-CZ"/>
          </a:p>
        </p:txBody>
      </p:sp>
      <p:sp>
        <p:nvSpPr>
          <p:cNvPr id="6" name="Zástupný symbol pro zápatí 5">
            <a:extLst>
              <a:ext uri="{FF2B5EF4-FFF2-40B4-BE49-F238E27FC236}">
                <a16:creationId xmlns:a16="http://schemas.microsoft.com/office/drawing/2014/main" id="{6F78DB83-6C95-CD1C-436A-BE38CA9B5F14}"/>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0DA061BD-3AA9-6C43-8A61-599D5D3A001E}"/>
              </a:ext>
            </a:extLst>
          </p:cNvPr>
          <p:cNvSpPr>
            <a:spLocks noGrp="1"/>
          </p:cNvSpPr>
          <p:nvPr>
            <p:ph type="sldNum" sz="quarter" idx="12"/>
          </p:nvPr>
        </p:nvSpPr>
        <p:spPr/>
        <p:txBody>
          <a:bodyPr/>
          <a:lstStyle/>
          <a:p>
            <a:fld id="{4EC2AE08-1BE9-4D23-B145-72EAD3F0C6AC}" type="slidenum">
              <a:rPr lang="cs-CZ" smtClean="0"/>
              <a:t>‹#›</a:t>
            </a:fld>
            <a:endParaRPr lang="cs-CZ"/>
          </a:p>
        </p:txBody>
      </p:sp>
    </p:spTree>
    <p:extLst>
      <p:ext uri="{BB962C8B-B14F-4D97-AF65-F5344CB8AC3E}">
        <p14:creationId xmlns:p14="http://schemas.microsoft.com/office/powerpoint/2010/main" val="3270749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4B049977-DB1F-90B3-4047-2E9BF0FBDF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A0A9D521-EF54-1E8E-E394-F5964837BE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B1320A15-062B-7522-4C3D-E10A70F959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0EF4171-5CBD-4039-91AC-354F7C86CFCD}" type="datetimeFigureOut">
              <a:rPr lang="cs-CZ" smtClean="0"/>
              <a:t>01.10.2024</a:t>
            </a:fld>
            <a:endParaRPr lang="cs-CZ"/>
          </a:p>
        </p:txBody>
      </p:sp>
      <p:sp>
        <p:nvSpPr>
          <p:cNvPr id="5" name="Zástupný symbol pro zápatí 4">
            <a:extLst>
              <a:ext uri="{FF2B5EF4-FFF2-40B4-BE49-F238E27FC236}">
                <a16:creationId xmlns:a16="http://schemas.microsoft.com/office/drawing/2014/main" id="{0DDAE710-459C-CDCC-6B3A-FF1E34C5EF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cs-CZ"/>
          </a:p>
        </p:txBody>
      </p:sp>
      <p:sp>
        <p:nvSpPr>
          <p:cNvPr id="6" name="Zástupný symbol pro číslo snímku 5">
            <a:extLst>
              <a:ext uri="{FF2B5EF4-FFF2-40B4-BE49-F238E27FC236}">
                <a16:creationId xmlns:a16="http://schemas.microsoft.com/office/drawing/2014/main" id="{23FEC32F-CF48-3524-C4AB-75CFAFACE1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EC2AE08-1BE9-4D23-B145-72EAD3F0C6AC}" type="slidenum">
              <a:rPr lang="cs-CZ" smtClean="0"/>
              <a:t>‹#›</a:t>
            </a:fld>
            <a:endParaRPr lang="cs-CZ"/>
          </a:p>
        </p:txBody>
      </p:sp>
    </p:spTree>
    <p:extLst>
      <p:ext uri="{BB962C8B-B14F-4D97-AF65-F5344CB8AC3E}">
        <p14:creationId xmlns:p14="http://schemas.microsoft.com/office/powerpoint/2010/main" val="35607356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en.wikipedia.org/wiki/Epigenetics"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hyperlink" Target="https://en.wikipedia.org/wiki/Thrifty_phenotype" TargetMode="External"/><Relationship Id="rId3" Type="http://schemas.openxmlformats.org/officeDocument/2006/relationships/hyperlink" Target="https://en.wikipedia.org/wiki/Diabetes_mellitus" TargetMode="External"/><Relationship Id="rId7" Type="http://schemas.openxmlformats.org/officeDocument/2006/relationships/hyperlink" Target="https://en.wikipedia.org/wiki/David_Barker_(epidemiologist)" TargetMode="External"/><Relationship Id="rId2" Type="http://schemas.openxmlformats.org/officeDocument/2006/relationships/hyperlink" Target="https://en.wikipedia.org/wiki/Dutch_famine_of_1944%E2%80%9345" TargetMode="External"/><Relationship Id="rId1" Type="http://schemas.openxmlformats.org/officeDocument/2006/relationships/slideLayout" Target="../slideLayouts/slideLayout7.xml"/><Relationship Id="rId6" Type="http://schemas.openxmlformats.org/officeDocument/2006/relationships/hyperlink" Target="https://en.wikipedia.org/wiki/Non-communicable_disease" TargetMode="External"/><Relationship Id="rId5" Type="http://schemas.openxmlformats.org/officeDocument/2006/relationships/hyperlink" Target="https://en.wikipedia.org/wiki/Obesity" TargetMode="External"/><Relationship Id="rId10" Type="http://schemas.openxmlformats.org/officeDocument/2006/relationships/image" Target="../media/image22.png"/><Relationship Id="rId4" Type="http://schemas.openxmlformats.org/officeDocument/2006/relationships/hyperlink" Target="https://en.wikipedia.org/wiki/Cardiovascular_disease" TargetMode="External"/><Relationship Id="rId9" Type="http://schemas.openxmlformats.org/officeDocument/2006/relationships/hyperlink" Target="https://en.wikipedia.org/wiki/Metabolic_syndrom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677C2D00-A102-46FD-BCA5-98A68CFC7B89}"/>
              </a:ext>
            </a:extLst>
          </p:cNvPr>
          <p:cNvSpPr txBox="1"/>
          <p:nvPr/>
        </p:nvSpPr>
        <p:spPr>
          <a:xfrm>
            <a:off x="1337807" y="592666"/>
            <a:ext cx="9244005" cy="2462213"/>
          </a:xfrm>
          <a:prstGeom prst="rect">
            <a:avLst/>
          </a:prstGeom>
          <a:noFill/>
        </p:spPr>
        <p:txBody>
          <a:bodyPr wrap="none" rtlCol="0">
            <a:spAutoFit/>
          </a:bodyPr>
          <a:lstStyle/>
          <a:p>
            <a:pPr algn="ctr"/>
            <a:r>
              <a:rPr lang="cs-CZ" sz="6600" b="1" dirty="0" err="1">
                <a:latin typeface="Arial" panose="020B0604020202020204" pitchFamily="34" charset="0"/>
                <a:cs typeface="Arial" panose="020B0604020202020204" pitchFamily="34" charset="0"/>
              </a:rPr>
              <a:t>Evolutionary</a:t>
            </a:r>
            <a:r>
              <a:rPr lang="cs-CZ" sz="6600" b="1" dirty="0">
                <a:latin typeface="Arial" panose="020B0604020202020204" pitchFamily="34" charset="0"/>
                <a:cs typeface="Arial" panose="020B0604020202020204" pitchFamily="34" charset="0"/>
              </a:rPr>
              <a:t> </a:t>
            </a:r>
            <a:r>
              <a:rPr lang="cs-CZ" sz="6600" b="1" dirty="0" err="1">
                <a:latin typeface="Arial" panose="020B0604020202020204" pitchFamily="34" charset="0"/>
                <a:cs typeface="Arial" panose="020B0604020202020204" pitchFamily="34" charset="0"/>
              </a:rPr>
              <a:t>Medicine</a:t>
            </a:r>
            <a:endParaRPr lang="cs-CZ" sz="6600" b="1" dirty="0">
              <a:latin typeface="Arial" panose="020B0604020202020204" pitchFamily="34" charset="0"/>
              <a:cs typeface="Arial" panose="020B0604020202020204" pitchFamily="34" charset="0"/>
            </a:endParaRPr>
          </a:p>
          <a:p>
            <a:endParaRPr lang="cs-CZ" b="1" dirty="0">
              <a:latin typeface="Arial" panose="020B0604020202020204" pitchFamily="34" charset="0"/>
              <a:cs typeface="Arial" panose="020B0604020202020204" pitchFamily="34" charset="0"/>
            </a:endParaRPr>
          </a:p>
          <a:p>
            <a:pPr algn="ctr"/>
            <a:r>
              <a:rPr lang="cs-CZ" sz="3200" i="1" dirty="0">
                <a:latin typeface="Arial" panose="020B0604020202020204" pitchFamily="34" charset="0"/>
                <a:cs typeface="Arial" panose="020B0604020202020204" pitchFamily="34" charset="0"/>
              </a:rPr>
              <a:t>Miriam Nývltová Fišáková</a:t>
            </a:r>
          </a:p>
          <a:p>
            <a:endParaRPr lang="cs-CZ" dirty="0">
              <a:latin typeface="Arial" panose="020B0604020202020204" pitchFamily="34" charset="0"/>
              <a:cs typeface="Arial" panose="020B0604020202020204" pitchFamily="34" charset="0"/>
            </a:endParaRPr>
          </a:p>
          <a:p>
            <a:pPr algn="ctr"/>
            <a:r>
              <a:rPr lang="cs-CZ" sz="2000" dirty="0">
                <a:latin typeface="Arial" panose="020B0604020202020204" pitchFamily="34" charset="0"/>
                <a:cs typeface="Arial" panose="020B0604020202020204" pitchFamily="34" charset="0"/>
              </a:rPr>
              <a:t>Department </a:t>
            </a:r>
            <a:r>
              <a:rPr lang="cs-CZ" sz="2000" dirty="0" err="1">
                <a:latin typeface="Arial" panose="020B0604020202020204" pitchFamily="34" charset="0"/>
                <a:cs typeface="Arial" panose="020B0604020202020204" pitchFamily="34" charset="0"/>
              </a:rPr>
              <a:t>of</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Physiology</a:t>
            </a:r>
            <a:endParaRPr lang="cs-CZ" sz="2000" dirty="0">
              <a:latin typeface="Arial" panose="020B0604020202020204" pitchFamily="34" charset="0"/>
              <a:cs typeface="Arial" panose="020B0604020202020204" pitchFamily="34" charset="0"/>
            </a:endParaRPr>
          </a:p>
        </p:txBody>
      </p:sp>
      <p:pic>
        <p:nvPicPr>
          <p:cNvPr id="3" name="Obrázek 2">
            <a:extLst>
              <a:ext uri="{FF2B5EF4-FFF2-40B4-BE49-F238E27FC236}">
                <a16:creationId xmlns:a16="http://schemas.microsoft.com/office/drawing/2014/main" id="{DC254C4F-6DC3-48E6-B135-EC7023A46B43}"/>
              </a:ext>
            </a:extLst>
          </p:cNvPr>
          <p:cNvPicPr>
            <a:picLocks noChangeAspect="1"/>
          </p:cNvPicPr>
          <p:nvPr/>
        </p:nvPicPr>
        <p:blipFill>
          <a:blip r:embed="rId2"/>
          <a:stretch>
            <a:fillRect/>
          </a:stretch>
        </p:blipFill>
        <p:spPr>
          <a:xfrm>
            <a:off x="4463520" y="3251285"/>
            <a:ext cx="2775480" cy="3606715"/>
          </a:xfrm>
          <a:prstGeom prst="rect">
            <a:avLst/>
          </a:prstGeom>
        </p:spPr>
      </p:pic>
    </p:spTree>
    <p:extLst>
      <p:ext uri="{BB962C8B-B14F-4D97-AF65-F5344CB8AC3E}">
        <p14:creationId xmlns:p14="http://schemas.microsoft.com/office/powerpoint/2010/main" val="2847683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CE79098C-7072-40D6-BA08-AEDDB5B268ED}"/>
              </a:ext>
            </a:extLst>
          </p:cNvPr>
          <p:cNvSpPr txBox="1"/>
          <p:nvPr/>
        </p:nvSpPr>
        <p:spPr>
          <a:xfrm>
            <a:off x="1311564" y="748144"/>
            <a:ext cx="8779493" cy="1754326"/>
          </a:xfrm>
          <a:prstGeom prst="rect">
            <a:avLst/>
          </a:prstGeom>
          <a:noFill/>
        </p:spPr>
        <p:txBody>
          <a:bodyPr wrap="square" rtlCol="0">
            <a:spAutoFit/>
          </a:bodyPr>
          <a:lstStyle/>
          <a:p>
            <a:r>
              <a:rPr lang="en-US"/>
              <a:t>Research on DOHaD in the living population began roughly in the middle of the 20th century as a result of experiences during the Second World War, when pregnant women were exposed to starvation during the blockade of Amsterdam (1944-1945-Barcroft, 1947) or pregnant women during the blockade of Leningrad (today St. Petersburg-Antonov , 1947). Both described a low birth weight of 500-600 g less than a healthy newborn, and a greater tendency to cardiovascular disease is described in survivors.</a:t>
            </a:r>
            <a:endParaRPr lang="cs-CZ" dirty="0"/>
          </a:p>
        </p:txBody>
      </p:sp>
      <p:pic>
        <p:nvPicPr>
          <p:cNvPr id="3" name="Obrázek 2">
            <a:extLst>
              <a:ext uri="{FF2B5EF4-FFF2-40B4-BE49-F238E27FC236}">
                <a16:creationId xmlns:a16="http://schemas.microsoft.com/office/drawing/2014/main" id="{4D2A9B80-8125-4386-9A9D-4B6FBF85BA90}"/>
              </a:ext>
            </a:extLst>
          </p:cNvPr>
          <p:cNvPicPr>
            <a:picLocks noChangeAspect="1"/>
          </p:cNvPicPr>
          <p:nvPr/>
        </p:nvPicPr>
        <p:blipFill>
          <a:blip r:embed="rId2"/>
          <a:stretch>
            <a:fillRect/>
          </a:stretch>
        </p:blipFill>
        <p:spPr>
          <a:xfrm>
            <a:off x="6485099" y="2659078"/>
            <a:ext cx="4376095" cy="2949812"/>
          </a:xfrm>
          <a:prstGeom prst="rect">
            <a:avLst/>
          </a:prstGeom>
        </p:spPr>
      </p:pic>
      <p:pic>
        <p:nvPicPr>
          <p:cNvPr id="4" name="Obrázek 3">
            <a:extLst>
              <a:ext uri="{FF2B5EF4-FFF2-40B4-BE49-F238E27FC236}">
                <a16:creationId xmlns:a16="http://schemas.microsoft.com/office/drawing/2014/main" id="{3E2608BA-DA5E-479E-9A08-A4ACF4DF66F2}"/>
              </a:ext>
            </a:extLst>
          </p:cNvPr>
          <p:cNvPicPr>
            <a:picLocks noChangeAspect="1"/>
          </p:cNvPicPr>
          <p:nvPr/>
        </p:nvPicPr>
        <p:blipFill>
          <a:blip r:embed="rId3"/>
          <a:stretch>
            <a:fillRect/>
          </a:stretch>
        </p:blipFill>
        <p:spPr>
          <a:xfrm>
            <a:off x="1485455" y="2680886"/>
            <a:ext cx="4376094" cy="2928004"/>
          </a:xfrm>
          <a:prstGeom prst="rect">
            <a:avLst/>
          </a:prstGeom>
        </p:spPr>
      </p:pic>
    </p:spTree>
    <p:extLst>
      <p:ext uri="{BB962C8B-B14F-4D97-AF65-F5344CB8AC3E}">
        <p14:creationId xmlns:p14="http://schemas.microsoft.com/office/powerpoint/2010/main" val="1181625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8EF6F45C-8C43-4DE8-8893-1E2FCA9D54F0}"/>
              </a:ext>
            </a:extLst>
          </p:cNvPr>
          <p:cNvSpPr txBox="1"/>
          <p:nvPr/>
        </p:nvSpPr>
        <p:spPr>
          <a:xfrm>
            <a:off x="3255948" y="252712"/>
            <a:ext cx="3131178" cy="584775"/>
          </a:xfrm>
          <a:prstGeom prst="rect">
            <a:avLst/>
          </a:prstGeom>
          <a:noFill/>
        </p:spPr>
        <p:txBody>
          <a:bodyPr wrap="none" rtlCol="0">
            <a:spAutoFit/>
          </a:bodyPr>
          <a:lstStyle/>
          <a:p>
            <a:r>
              <a:rPr lang="cs-CZ" sz="3200" b="1" dirty="0" err="1"/>
              <a:t>Famine</a:t>
            </a:r>
            <a:r>
              <a:rPr lang="cs-CZ" sz="3200" b="1" dirty="0"/>
              <a:t> in </a:t>
            </a:r>
            <a:r>
              <a:rPr lang="cs-CZ" sz="3200" b="1" dirty="0" err="1"/>
              <a:t>Ireland</a:t>
            </a:r>
            <a:endParaRPr lang="cs-CZ" sz="3200" b="1" dirty="0"/>
          </a:p>
        </p:txBody>
      </p:sp>
      <p:pic>
        <p:nvPicPr>
          <p:cNvPr id="8" name="Obrázek 7">
            <a:extLst>
              <a:ext uri="{FF2B5EF4-FFF2-40B4-BE49-F238E27FC236}">
                <a16:creationId xmlns:a16="http://schemas.microsoft.com/office/drawing/2014/main" id="{888BAC9C-6208-4C96-9086-E4F18BB7A1E4}"/>
              </a:ext>
            </a:extLst>
          </p:cNvPr>
          <p:cNvPicPr>
            <a:picLocks noChangeAspect="1"/>
          </p:cNvPicPr>
          <p:nvPr/>
        </p:nvPicPr>
        <p:blipFill>
          <a:blip r:embed="rId2"/>
          <a:stretch>
            <a:fillRect/>
          </a:stretch>
        </p:blipFill>
        <p:spPr>
          <a:xfrm>
            <a:off x="9021570" y="2995001"/>
            <a:ext cx="2358580" cy="3422890"/>
          </a:xfrm>
          <a:prstGeom prst="rect">
            <a:avLst/>
          </a:prstGeom>
        </p:spPr>
      </p:pic>
      <p:sp>
        <p:nvSpPr>
          <p:cNvPr id="9" name="TextovéPole 8">
            <a:extLst>
              <a:ext uri="{FF2B5EF4-FFF2-40B4-BE49-F238E27FC236}">
                <a16:creationId xmlns:a16="http://schemas.microsoft.com/office/drawing/2014/main" id="{C06AEF46-66DE-48B0-A9DA-783BDD1961F6}"/>
              </a:ext>
            </a:extLst>
          </p:cNvPr>
          <p:cNvSpPr txBox="1"/>
          <p:nvPr/>
        </p:nvSpPr>
        <p:spPr>
          <a:xfrm>
            <a:off x="811850" y="1512606"/>
            <a:ext cx="6686230" cy="2031325"/>
          </a:xfrm>
          <a:prstGeom prst="rect">
            <a:avLst/>
          </a:prstGeom>
          <a:noFill/>
        </p:spPr>
        <p:txBody>
          <a:bodyPr wrap="square" rtlCol="0">
            <a:spAutoFit/>
          </a:bodyPr>
          <a:lstStyle/>
          <a:p>
            <a:r>
              <a:rPr lang="cs-CZ" dirty="0" err="1"/>
              <a:t>Geber</a:t>
            </a:r>
            <a:r>
              <a:rPr lang="cs-CZ" dirty="0"/>
              <a:t> (2014) </a:t>
            </a:r>
            <a:r>
              <a:rPr lang="en-US" dirty="0"/>
              <a:t>examined the remains of 545 juveniles from the Kilkenny Union Workhouse </a:t>
            </a:r>
            <a:r>
              <a:rPr lang="en-US" dirty="0" err="1"/>
              <a:t>cementery</a:t>
            </a:r>
            <a:r>
              <a:rPr lang="en-US" dirty="0"/>
              <a:t> and found enamel defects, Harris lines and growth arrest. Defects were identified during this famine, but individuals with defects earlier before this famine survived longer and better than individuals without these effects. It has a similar effect to immunization in early childhood as allergy prevention</a:t>
            </a:r>
            <a:endParaRPr lang="cs-CZ" dirty="0"/>
          </a:p>
        </p:txBody>
      </p:sp>
      <p:pic>
        <p:nvPicPr>
          <p:cNvPr id="10" name="Obrázek 9">
            <a:extLst>
              <a:ext uri="{FF2B5EF4-FFF2-40B4-BE49-F238E27FC236}">
                <a16:creationId xmlns:a16="http://schemas.microsoft.com/office/drawing/2014/main" id="{0B4547E4-A550-4A42-A799-DBC91F38873F}"/>
              </a:ext>
            </a:extLst>
          </p:cNvPr>
          <p:cNvPicPr>
            <a:picLocks noChangeAspect="1"/>
          </p:cNvPicPr>
          <p:nvPr/>
        </p:nvPicPr>
        <p:blipFill>
          <a:blip r:embed="rId3"/>
          <a:stretch>
            <a:fillRect/>
          </a:stretch>
        </p:blipFill>
        <p:spPr>
          <a:xfrm>
            <a:off x="665434" y="4219050"/>
            <a:ext cx="3087248" cy="2058165"/>
          </a:xfrm>
          <a:prstGeom prst="rect">
            <a:avLst/>
          </a:prstGeom>
        </p:spPr>
      </p:pic>
      <p:pic>
        <p:nvPicPr>
          <p:cNvPr id="11" name="Obrázek 10">
            <a:extLst>
              <a:ext uri="{FF2B5EF4-FFF2-40B4-BE49-F238E27FC236}">
                <a16:creationId xmlns:a16="http://schemas.microsoft.com/office/drawing/2014/main" id="{33837669-5D9D-4E0F-87FD-351C20836315}"/>
              </a:ext>
            </a:extLst>
          </p:cNvPr>
          <p:cNvPicPr>
            <a:picLocks noChangeAspect="1"/>
          </p:cNvPicPr>
          <p:nvPr/>
        </p:nvPicPr>
        <p:blipFill>
          <a:blip r:embed="rId4"/>
          <a:stretch>
            <a:fillRect/>
          </a:stretch>
        </p:blipFill>
        <p:spPr>
          <a:xfrm>
            <a:off x="4422284" y="3479216"/>
            <a:ext cx="3929684" cy="2934700"/>
          </a:xfrm>
          <a:prstGeom prst="rect">
            <a:avLst/>
          </a:prstGeom>
        </p:spPr>
      </p:pic>
      <p:pic>
        <p:nvPicPr>
          <p:cNvPr id="12" name="Obrázek 11">
            <a:extLst>
              <a:ext uri="{FF2B5EF4-FFF2-40B4-BE49-F238E27FC236}">
                <a16:creationId xmlns:a16="http://schemas.microsoft.com/office/drawing/2014/main" id="{45A56D17-75E0-4569-BCC9-8DB62E81AF72}"/>
              </a:ext>
            </a:extLst>
          </p:cNvPr>
          <p:cNvPicPr>
            <a:picLocks noChangeAspect="1"/>
          </p:cNvPicPr>
          <p:nvPr/>
        </p:nvPicPr>
        <p:blipFill>
          <a:blip r:embed="rId5"/>
          <a:stretch>
            <a:fillRect/>
          </a:stretch>
        </p:blipFill>
        <p:spPr>
          <a:xfrm>
            <a:off x="7498080" y="256548"/>
            <a:ext cx="4465983" cy="2512115"/>
          </a:xfrm>
          <a:prstGeom prst="rect">
            <a:avLst/>
          </a:prstGeom>
        </p:spPr>
      </p:pic>
    </p:spTree>
    <p:extLst>
      <p:ext uri="{BB962C8B-B14F-4D97-AF65-F5344CB8AC3E}">
        <p14:creationId xmlns:p14="http://schemas.microsoft.com/office/powerpoint/2010/main" val="1137680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011915FE-4494-4AC0-893A-3D3C7B4FF727}"/>
              </a:ext>
            </a:extLst>
          </p:cNvPr>
          <p:cNvSpPr txBox="1"/>
          <p:nvPr/>
        </p:nvSpPr>
        <p:spPr>
          <a:xfrm>
            <a:off x="218663" y="447261"/>
            <a:ext cx="8120267" cy="4985980"/>
          </a:xfrm>
          <a:prstGeom prst="rect">
            <a:avLst/>
          </a:prstGeom>
          <a:noFill/>
        </p:spPr>
        <p:txBody>
          <a:bodyPr wrap="square" rtlCol="0">
            <a:spAutoFit/>
          </a:bodyPr>
          <a:lstStyle/>
          <a:p>
            <a:pPr algn="ctr"/>
            <a:r>
              <a:rPr lang="en-US" sz="2400" b="1" i="0" dirty="0">
                <a:solidFill>
                  <a:srgbClr val="202122"/>
                </a:solidFill>
                <a:effectLst/>
                <a:latin typeface="Arial" panose="020B0604020202020204" pitchFamily="34" charset="0"/>
              </a:rPr>
              <a:t>Fetal programming</a:t>
            </a:r>
            <a:endParaRPr lang="cs-CZ" sz="2400" b="1" i="0" dirty="0">
              <a:solidFill>
                <a:srgbClr val="202122"/>
              </a:solidFill>
              <a:effectLst/>
              <a:latin typeface="Arial" panose="020B0604020202020204" pitchFamily="34" charset="0"/>
            </a:endParaRPr>
          </a:p>
          <a:p>
            <a:pPr algn="ctr"/>
            <a:endParaRPr lang="cs-CZ" sz="2400" b="1" i="0" dirty="0">
              <a:solidFill>
                <a:srgbClr val="202122"/>
              </a:solidFill>
              <a:effectLst/>
              <a:latin typeface="Arial" panose="020B0604020202020204" pitchFamily="34" charset="0"/>
            </a:endParaRPr>
          </a:p>
          <a:p>
            <a:pPr algn="l"/>
            <a:r>
              <a:rPr lang="en-US" b="0" i="0" dirty="0">
                <a:solidFill>
                  <a:srgbClr val="202122"/>
                </a:solidFill>
                <a:effectLst/>
                <a:latin typeface="Arial" panose="020B0604020202020204" pitchFamily="34" charset="0"/>
              </a:rPr>
              <a:t>is the theory that environmental cues experienced during fetal development play a seminal role in determining health trajectories across the lifespan.</a:t>
            </a:r>
          </a:p>
          <a:p>
            <a:pPr algn="l"/>
            <a:r>
              <a:rPr lang="en-US" b="0" i="0" dirty="0">
                <a:solidFill>
                  <a:srgbClr val="202122"/>
                </a:solidFill>
                <a:effectLst/>
                <a:latin typeface="Arial" panose="020B0604020202020204" pitchFamily="34" charset="0"/>
              </a:rPr>
              <a:t>Three main forms of programming that occur due to changes in the maternal environment are:</a:t>
            </a:r>
            <a:endParaRPr lang="cs-CZ" b="0" i="0" dirty="0">
              <a:solidFill>
                <a:srgbClr val="202122"/>
              </a:solidFill>
              <a:effectLst/>
              <a:latin typeface="Arial" panose="020B0604020202020204" pitchFamily="34" charset="0"/>
            </a:endParaRPr>
          </a:p>
          <a:p>
            <a:pPr algn="l"/>
            <a:endParaRPr lang="en-US" b="0" i="0" dirty="0">
              <a:solidFill>
                <a:srgbClr val="202122"/>
              </a:solidFill>
              <a:effectLst/>
              <a:latin typeface="Arial" panose="020B0604020202020204" pitchFamily="34" charset="0"/>
            </a:endParaRPr>
          </a:p>
          <a:p>
            <a:pPr algn="l">
              <a:buFont typeface="Arial" panose="020B0604020202020204" pitchFamily="34" charset="0"/>
              <a:buChar char="•"/>
            </a:pPr>
            <a:r>
              <a:rPr lang="en-US" b="0" i="0" u="sng" dirty="0">
                <a:solidFill>
                  <a:srgbClr val="202122"/>
                </a:solidFill>
                <a:effectLst/>
                <a:latin typeface="Arial" panose="020B0604020202020204" pitchFamily="34" charset="0"/>
              </a:rPr>
              <a:t>Changes in development </a:t>
            </a:r>
            <a:r>
              <a:rPr lang="en-US" b="0" i="0" dirty="0">
                <a:solidFill>
                  <a:srgbClr val="202122"/>
                </a:solidFill>
                <a:effectLst/>
                <a:latin typeface="Arial" panose="020B0604020202020204" pitchFamily="34" charset="0"/>
              </a:rPr>
              <a:t>that lead to greater disease risk;</a:t>
            </a:r>
          </a:p>
          <a:p>
            <a:pPr algn="l">
              <a:buFont typeface="Arial" panose="020B0604020202020204" pitchFamily="34" charset="0"/>
              <a:buChar char="•"/>
            </a:pPr>
            <a:r>
              <a:rPr lang="en-US" b="0" i="0" u="sng" dirty="0">
                <a:solidFill>
                  <a:srgbClr val="202122"/>
                </a:solidFill>
                <a:effectLst/>
                <a:latin typeface="Arial" panose="020B0604020202020204" pitchFamily="34" charset="0"/>
              </a:rPr>
              <a:t>Genetic changes </a:t>
            </a:r>
            <a:r>
              <a:rPr lang="en-US" b="0" i="0" dirty="0">
                <a:solidFill>
                  <a:srgbClr val="202122"/>
                </a:solidFill>
                <a:effectLst/>
                <a:latin typeface="Arial" panose="020B0604020202020204" pitchFamily="34" charset="0"/>
              </a:rPr>
              <a:t>which alter disease risk;</a:t>
            </a:r>
          </a:p>
          <a:p>
            <a:pPr algn="l">
              <a:buFont typeface="Arial" panose="020B0604020202020204" pitchFamily="34" charset="0"/>
              <a:buChar char="•"/>
            </a:pPr>
            <a:r>
              <a:rPr lang="en-US" b="0" i="0" strike="noStrike" dirty="0">
                <a:effectLst/>
                <a:latin typeface="Arial" panose="020B0604020202020204" pitchFamily="34" charset="0"/>
                <a:hlinkClick r:id="rId2" tooltip="Epigenetics">
                  <a:extLst>
                    <a:ext uri="{A12FA001-AC4F-418D-AE19-62706E023703}">
                      <ahyp:hlinkClr xmlns:ahyp="http://schemas.microsoft.com/office/drawing/2018/hyperlinkcolor" val="tx"/>
                    </a:ext>
                  </a:extLst>
                </a:hlinkClick>
              </a:rPr>
              <a:t>Epigenetic</a:t>
            </a:r>
            <a:r>
              <a:rPr lang="en-US" b="0" i="0" dirty="0">
                <a:effectLst/>
                <a:latin typeface="Arial" panose="020B0604020202020204" pitchFamily="34" charset="0"/>
              </a:rPr>
              <a:t> changes which alter disease risk of not only the child but also that of the next generation - i.e. after a famine, grandchildren of women who were pregnant during the famine, are born smaller than the normal size, despite nutritional deficiencies having been fulfilled.</a:t>
            </a:r>
            <a:endParaRPr lang="cs-CZ" b="0" i="0" dirty="0">
              <a:effectLst/>
              <a:latin typeface="Arial" panose="020B0604020202020204" pitchFamily="34" charset="0"/>
            </a:endParaRPr>
          </a:p>
          <a:p>
            <a:pPr algn="l">
              <a:buFont typeface="Arial" panose="020B0604020202020204" pitchFamily="34" charset="0"/>
              <a:buChar char="•"/>
            </a:pPr>
            <a:endParaRPr lang="en-US" b="0" i="0" dirty="0">
              <a:effectLst/>
              <a:latin typeface="Arial" panose="020B0604020202020204" pitchFamily="34" charset="0"/>
            </a:endParaRPr>
          </a:p>
          <a:p>
            <a:pPr algn="l"/>
            <a:r>
              <a:rPr lang="en-US" b="0" i="0" dirty="0">
                <a:effectLst/>
                <a:latin typeface="Arial" panose="020B0604020202020204" pitchFamily="34" charset="0"/>
              </a:rPr>
              <a:t>These changes in the maternal environmental can be due to nutritional alteration, hormonal fluctuations</a:t>
            </a:r>
            <a:r>
              <a:rPr lang="cs-CZ" b="0" i="0" baseline="30000" dirty="0">
                <a:effectLst/>
                <a:latin typeface="Arial" panose="020B0604020202020204" pitchFamily="34" charset="0"/>
              </a:rPr>
              <a:t> </a:t>
            </a:r>
            <a:r>
              <a:rPr lang="en-US" b="0" i="0" dirty="0">
                <a:effectLst/>
                <a:latin typeface="Arial" panose="020B0604020202020204" pitchFamily="34" charset="0"/>
              </a:rPr>
              <a:t>or exposure to toxins.</a:t>
            </a:r>
          </a:p>
          <a:p>
            <a:endParaRPr lang="cs-CZ" dirty="0"/>
          </a:p>
        </p:txBody>
      </p:sp>
      <p:pic>
        <p:nvPicPr>
          <p:cNvPr id="3" name="Obrázek 2">
            <a:extLst>
              <a:ext uri="{FF2B5EF4-FFF2-40B4-BE49-F238E27FC236}">
                <a16:creationId xmlns:a16="http://schemas.microsoft.com/office/drawing/2014/main" id="{C2D5925D-A013-4F9B-8DA2-D4E34FD02058}"/>
              </a:ext>
            </a:extLst>
          </p:cNvPr>
          <p:cNvPicPr>
            <a:picLocks noChangeAspect="1"/>
          </p:cNvPicPr>
          <p:nvPr/>
        </p:nvPicPr>
        <p:blipFill>
          <a:blip r:embed="rId3"/>
          <a:stretch>
            <a:fillRect/>
          </a:stretch>
        </p:blipFill>
        <p:spPr>
          <a:xfrm>
            <a:off x="9131160" y="1239451"/>
            <a:ext cx="2524125" cy="3562350"/>
          </a:xfrm>
          <a:prstGeom prst="rect">
            <a:avLst/>
          </a:prstGeom>
        </p:spPr>
      </p:pic>
    </p:spTree>
    <p:extLst>
      <p:ext uri="{BB962C8B-B14F-4D97-AF65-F5344CB8AC3E}">
        <p14:creationId xmlns:p14="http://schemas.microsoft.com/office/powerpoint/2010/main" val="33211977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29DC2132-0872-43D9-B5F9-E4DDA388D8DC}"/>
              </a:ext>
            </a:extLst>
          </p:cNvPr>
          <p:cNvSpPr txBox="1"/>
          <p:nvPr/>
        </p:nvSpPr>
        <p:spPr>
          <a:xfrm>
            <a:off x="337933" y="408014"/>
            <a:ext cx="7484164" cy="5909310"/>
          </a:xfrm>
          <a:prstGeom prst="rect">
            <a:avLst/>
          </a:prstGeom>
          <a:noFill/>
        </p:spPr>
        <p:txBody>
          <a:bodyPr wrap="square">
            <a:spAutoFit/>
          </a:bodyPr>
          <a:lstStyle/>
          <a:p>
            <a:pPr algn="l"/>
            <a:r>
              <a:rPr lang="en-US" b="1" i="0" dirty="0">
                <a:effectLst/>
                <a:latin typeface="Arial" panose="020B0604020202020204" pitchFamily="34" charset="0"/>
                <a:cs typeface="Arial" panose="020B0604020202020204" pitchFamily="34" charset="0"/>
              </a:rPr>
              <a:t>Dutch famine 1944–45</a:t>
            </a:r>
          </a:p>
          <a:p>
            <a:pPr algn="l"/>
            <a:r>
              <a:rPr lang="en-US" b="0" i="0" dirty="0">
                <a:effectLst/>
                <a:latin typeface="Arial" panose="020B0604020202020204" pitchFamily="34" charset="0"/>
                <a:cs typeface="Arial" panose="020B0604020202020204" pitchFamily="34" charset="0"/>
              </a:rPr>
              <a:t>In 1944–45, the German blockade of the Netherlands led to a lack of food supplies, causing the </a:t>
            </a:r>
            <a:r>
              <a:rPr lang="en-US" b="0" i="0" u="none" strike="noStrike" dirty="0">
                <a:effectLst/>
                <a:latin typeface="Arial" panose="020B0604020202020204" pitchFamily="34" charset="0"/>
                <a:cs typeface="Arial" panose="020B0604020202020204" pitchFamily="34" charset="0"/>
                <a:hlinkClick r:id="rId2" tooltip="Dutch famine of 1944–45">
                  <a:extLst>
                    <a:ext uri="{A12FA001-AC4F-418D-AE19-62706E023703}">
                      <ahyp:hlinkClr xmlns:ahyp="http://schemas.microsoft.com/office/drawing/2018/hyperlinkcolor" val="tx"/>
                    </a:ext>
                  </a:extLst>
                </a:hlinkClick>
              </a:rPr>
              <a:t>Dutch famine of 1944–45</a:t>
            </a:r>
            <a:r>
              <a:rPr lang="en-US" b="0" i="0" dirty="0">
                <a:effectLst/>
                <a:latin typeface="Arial" panose="020B0604020202020204" pitchFamily="34" charset="0"/>
                <a:cs typeface="Arial" panose="020B0604020202020204" pitchFamily="34" charset="0"/>
              </a:rPr>
              <a:t>. The famine caused severe malnutrition among the population, including women in various stages of pregnancy. The Dutch Famine Birth Cohort Study examined the impact of lack of nutrition on children born during or after this famine. It showed that over the course of their life, these children were at greater risk of </a:t>
            </a:r>
            <a:r>
              <a:rPr lang="en-US" b="0" i="0" u="none" strike="noStrike" dirty="0">
                <a:effectLst/>
                <a:latin typeface="Arial" panose="020B0604020202020204" pitchFamily="34" charset="0"/>
                <a:cs typeface="Arial" panose="020B0604020202020204" pitchFamily="34" charset="0"/>
                <a:hlinkClick r:id="rId3" tooltip="Diabetes mellitus">
                  <a:extLst>
                    <a:ext uri="{A12FA001-AC4F-418D-AE19-62706E023703}">
                      <ahyp:hlinkClr xmlns:ahyp="http://schemas.microsoft.com/office/drawing/2018/hyperlinkcolor" val="tx"/>
                    </a:ext>
                  </a:extLst>
                </a:hlinkClick>
              </a:rPr>
              <a:t>diabetes</a:t>
            </a:r>
            <a:r>
              <a:rPr lang="en-US" b="0" i="0" dirty="0">
                <a:effectLst/>
                <a:latin typeface="Arial" panose="020B0604020202020204" pitchFamily="34" charset="0"/>
                <a:cs typeface="Arial" panose="020B0604020202020204" pitchFamily="34" charset="0"/>
              </a:rPr>
              <a:t>, </a:t>
            </a:r>
            <a:r>
              <a:rPr lang="en-US" b="0" i="0" u="none" strike="noStrike" dirty="0">
                <a:effectLst/>
                <a:latin typeface="Arial" panose="020B0604020202020204" pitchFamily="34" charset="0"/>
                <a:cs typeface="Arial" panose="020B0604020202020204" pitchFamily="34" charset="0"/>
                <a:hlinkClick r:id="rId4" tooltip="Cardiovascular disease">
                  <a:extLst>
                    <a:ext uri="{A12FA001-AC4F-418D-AE19-62706E023703}">
                      <ahyp:hlinkClr xmlns:ahyp="http://schemas.microsoft.com/office/drawing/2018/hyperlinkcolor" val="tx"/>
                    </a:ext>
                  </a:extLst>
                </a:hlinkClick>
              </a:rPr>
              <a:t>cardiovascular disease</a:t>
            </a:r>
            <a:r>
              <a:rPr lang="en-US" b="0" i="0" dirty="0">
                <a:effectLst/>
                <a:latin typeface="Arial" panose="020B0604020202020204" pitchFamily="34" charset="0"/>
                <a:cs typeface="Arial" panose="020B0604020202020204" pitchFamily="34" charset="0"/>
              </a:rPr>
              <a:t>, </a:t>
            </a:r>
            <a:r>
              <a:rPr lang="en-US" b="0" i="0" u="none" strike="noStrike" dirty="0">
                <a:effectLst/>
                <a:latin typeface="Arial" panose="020B0604020202020204" pitchFamily="34" charset="0"/>
                <a:cs typeface="Arial" panose="020B0604020202020204" pitchFamily="34" charset="0"/>
                <a:hlinkClick r:id="rId5" tooltip="Obesity">
                  <a:extLst>
                    <a:ext uri="{A12FA001-AC4F-418D-AE19-62706E023703}">
                      <ahyp:hlinkClr xmlns:ahyp="http://schemas.microsoft.com/office/drawing/2018/hyperlinkcolor" val="tx"/>
                    </a:ext>
                  </a:extLst>
                </a:hlinkClick>
              </a:rPr>
              <a:t>obesity</a:t>
            </a:r>
            <a:r>
              <a:rPr lang="en-US" b="0" i="0" dirty="0">
                <a:effectLst/>
                <a:latin typeface="Arial" panose="020B0604020202020204" pitchFamily="34" charset="0"/>
                <a:cs typeface="Arial" panose="020B0604020202020204" pitchFamily="34" charset="0"/>
              </a:rPr>
              <a:t>, and other </a:t>
            </a:r>
            <a:r>
              <a:rPr lang="en-US" b="0" i="0" u="none" strike="noStrike" dirty="0">
                <a:effectLst/>
                <a:latin typeface="Arial" panose="020B0604020202020204" pitchFamily="34" charset="0"/>
                <a:cs typeface="Arial" panose="020B0604020202020204" pitchFamily="34" charset="0"/>
                <a:hlinkClick r:id="rId6" tooltip="Non-communicable disease">
                  <a:extLst>
                    <a:ext uri="{A12FA001-AC4F-418D-AE19-62706E023703}">
                      <ahyp:hlinkClr xmlns:ahyp="http://schemas.microsoft.com/office/drawing/2018/hyperlinkcolor" val="tx"/>
                    </a:ext>
                  </a:extLst>
                </a:hlinkClick>
              </a:rPr>
              <a:t>non-communicable diseases</a:t>
            </a:r>
            <a:r>
              <a:rPr lang="en-US" b="0" i="0" dirty="0">
                <a:effectLst/>
                <a:latin typeface="Arial" panose="020B0604020202020204" pitchFamily="34" charset="0"/>
                <a:cs typeface="Arial" panose="020B0604020202020204" pitchFamily="34" charset="0"/>
              </a:rPr>
              <a:t>.</a:t>
            </a:r>
            <a:endParaRPr lang="cs-CZ" baseline="30000" dirty="0">
              <a:latin typeface="Arial" panose="020B0604020202020204" pitchFamily="34" charset="0"/>
              <a:cs typeface="Arial" panose="020B0604020202020204" pitchFamily="34" charset="0"/>
            </a:endParaRPr>
          </a:p>
          <a:p>
            <a:pPr algn="l"/>
            <a:endParaRPr lang="en-US" b="0" i="0" dirty="0">
              <a:effectLst/>
              <a:latin typeface="Arial" panose="020B0604020202020204" pitchFamily="34" charset="0"/>
              <a:cs typeface="Arial" panose="020B0604020202020204" pitchFamily="34" charset="0"/>
            </a:endParaRPr>
          </a:p>
          <a:p>
            <a:pPr algn="l"/>
            <a:r>
              <a:rPr lang="en-US" b="1" i="0" dirty="0">
                <a:effectLst/>
                <a:latin typeface="Arial" panose="020B0604020202020204" pitchFamily="34" charset="0"/>
                <a:cs typeface="Arial" panose="020B0604020202020204" pitchFamily="34" charset="0"/>
              </a:rPr>
              <a:t>Barker hypothesis</a:t>
            </a:r>
          </a:p>
          <a:p>
            <a:pPr algn="l"/>
            <a:endParaRPr lang="en-US" b="1" i="0" dirty="0">
              <a:effectLst/>
              <a:latin typeface="Arial" panose="020B0604020202020204" pitchFamily="34" charset="0"/>
              <a:cs typeface="Arial" panose="020B0604020202020204" pitchFamily="34" charset="0"/>
            </a:endParaRPr>
          </a:p>
          <a:p>
            <a:pPr algn="l"/>
            <a:r>
              <a:rPr lang="en-US" b="0" i="0" u="none" strike="noStrike" dirty="0">
                <a:effectLst/>
                <a:latin typeface="Arial" panose="020B0604020202020204" pitchFamily="34" charset="0"/>
                <a:cs typeface="Arial" panose="020B0604020202020204" pitchFamily="34" charset="0"/>
                <a:hlinkClick r:id="rId7" tooltip="David Barker (epidemiologist)">
                  <a:extLst>
                    <a:ext uri="{A12FA001-AC4F-418D-AE19-62706E023703}">
                      <ahyp:hlinkClr xmlns:ahyp="http://schemas.microsoft.com/office/drawing/2018/hyperlinkcolor" val="tx"/>
                    </a:ext>
                  </a:extLst>
                </a:hlinkClick>
              </a:rPr>
              <a:t>David Barker</a:t>
            </a:r>
            <a:r>
              <a:rPr lang="en-US" b="0" i="0" dirty="0">
                <a:effectLst/>
                <a:latin typeface="Arial" panose="020B0604020202020204" pitchFamily="34" charset="0"/>
                <a:cs typeface="Arial" panose="020B0604020202020204" pitchFamily="34" charset="0"/>
              </a:rPr>
              <a:t> </a:t>
            </a:r>
            <a:r>
              <a:rPr lang="cs-CZ" b="0" i="0" dirty="0">
                <a:effectLst/>
                <a:latin typeface="Arial" panose="020B0604020202020204" pitchFamily="34" charset="0"/>
                <a:cs typeface="Arial" panose="020B0604020202020204" pitchFamily="34" charset="0"/>
              </a:rPr>
              <a:t>(1980) </a:t>
            </a:r>
            <a:r>
              <a:rPr lang="en-US" b="0" i="0" dirty="0">
                <a:effectLst/>
                <a:latin typeface="Arial" panose="020B0604020202020204" pitchFamily="34" charset="0"/>
                <a:cs typeface="Arial" panose="020B0604020202020204" pitchFamily="34" charset="0"/>
              </a:rPr>
              <a:t>began a research study on this topic. The Barker Hypothesis, or </a:t>
            </a:r>
            <a:r>
              <a:rPr lang="en-US" b="0" i="0" u="none" strike="noStrike" dirty="0">
                <a:effectLst/>
                <a:latin typeface="Arial" panose="020B0604020202020204" pitchFamily="34" charset="0"/>
                <a:cs typeface="Arial" panose="020B0604020202020204" pitchFamily="34" charset="0"/>
                <a:hlinkClick r:id="rId8" tooltip="Thrifty phenotype">
                  <a:extLst>
                    <a:ext uri="{A12FA001-AC4F-418D-AE19-62706E023703}">
                      <ahyp:hlinkClr xmlns:ahyp="http://schemas.microsoft.com/office/drawing/2018/hyperlinkcolor" val="tx"/>
                    </a:ext>
                  </a:extLst>
                </a:hlinkClick>
              </a:rPr>
              <a:t>Thrifty phenotype</a:t>
            </a:r>
            <a:r>
              <a:rPr lang="en-US" b="0" i="0" dirty="0">
                <a:effectLst/>
                <a:latin typeface="Arial" panose="020B0604020202020204" pitchFamily="34" charset="0"/>
                <a:cs typeface="Arial" panose="020B0604020202020204" pitchFamily="34" charset="0"/>
              </a:rPr>
              <a:t>, forms the basis for much of the research conducted on fetal programming. This hypothesis states that if the fetus is exposed to low nutrition, it will adapt to that particular environment. Nutrients are diverted towards the development of the heart, brain, and other essential organs of the fetus. The body also undergoes metabolic alterations that ensure survival in spite of low nutrition but may cause problems in situations with normal or high nutrition. This leads to increased risk of </a:t>
            </a:r>
            <a:r>
              <a:rPr lang="en-US" b="0" i="0" u="none" strike="noStrike" dirty="0">
                <a:effectLst/>
                <a:latin typeface="Arial" panose="020B0604020202020204" pitchFamily="34" charset="0"/>
                <a:cs typeface="Arial" panose="020B0604020202020204" pitchFamily="34" charset="0"/>
                <a:hlinkClick r:id="rId9" tooltip="Metabolic syndrome">
                  <a:extLst>
                    <a:ext uri="{A12FA001-AC4F-418D-AE19-62706E023703}">
                      <ahyp:hlinkClr xmlns:ahyp="http://schemas.microsoft.com/office/drawing/2018/hyperlinkcolor" val="tx"/>
                    </a:ext>
                  </a:extLst>
                </a:hlinkClick>
              </a:rPr>
              <a:t>metabolic syndrome</a:t>
            </a:r>
            <a:r>
              <a:rPr lang="en-US" b="0" i="0" dirty="0">
                <a:effectLst/>
                <a:latin typeface="Arial" panose="020B0604020202020204" pitchFamily="34" charset="0"/>
                <a:cs typeface="Arial" panose="020B0604020202020204" pitchFamily="34" charset="0"/>
              </a:rPr>
              <a:t>.</a:t>
            </a:r>
          </a:p>
        </p:txBody>
      </p:sp>
      <p:pic>
        <p:nvPicPr>
          <p:cNvPr id="4" name="Obrázek 3">
            <a:extLst>
              <a:ext uri="{FF2B5EF4-FFF2-40B4-BE49-F238E27FC236}">
                <a16:creationId xmlns:a16="http://schemas.microsoft.com/office/drawing/2014/main" id="{64A48690-1C12-49CD-BAE2-9EB98A687D74}"/>
              </a:ext>
            </a:extLst>
          </p:cNvPr>
          <p:cNvPicPr>
            <a:picLocks noChangeAspect="1"/>
          </p:cNvPicPr>
          <p:nvPr/>
        </p:nvPicPr>
        <p:blipFill>
          <a:blip r:embed="rId10"/>
          <a:stretch>
            <a:fillRect/>
          </a:stretch>
        </p:blipFill>
        <p:spPr>
          <a:xfrm>
            <a:off x="7805544" y="2445025"/>
            <a:ext cx="4386456" cy="2574235"/>
          </a:xfrm>
          <a:prstGeom prst="rect">
            <a:avLst/>
          </a:prstGeom>
        </p:spPr>
      </p:pic>
    </p:spTree>
    <p:extLst>
      <p:ext uri="{BB962C8B-B14F-4D97-AF65-F5344CB8AC3E}">
        <p14:creationId xmlns:p14="http://schemas.microsoft.com/office/powerpoint/2010/main" val="31545448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492C1AF5-FD5B-4248-BB5E-AF43B4FEB6EC}"/>
              </a:ext>
            </a:extLst>
          </p:cNvPr>
          <p:cNvSpPr txBox="1"/>
          <p:nvPr/>
        </p:nvSpPr>
        <p:spPr>
          <a:xfrm>
            <a:off x="954157" y="695739"/>
            <a:ext cx="184731" cy="369332"/>
          </a:xfrm>
          <a:prstGeom prst="rect">
            <a:avLst/>
          </a:prstGeom>
          <a:noFill/>
        </p:spPr>
        <p:txBody>
          <a:bodyPr wrap="none" rtlCol="0">
            <a:spAutoFit/>
          </a:bodyPr>
          <a:lstStyle/>
          <a:p>
            <a:endParaRPr lang="cs-CZ" dirty="0"/>
          </a:p>
        </p:txBody>
      </p:sp>
      <p:sp>
        <p:nvSpPr>
          <p:cNvPr id="3" name="TextovéPole 2">
            <a:extLst>
              <a:ext uri="{FF2B5EF4-FFF2-40B4-BE49-F238E27FC236}">
                <a16:creationId xmlns:a16="http://schemas.microsoft.com/office/drawing/2014/main" id="{16373CEE-F87B-4139-B59D-E8D3CC43BECC}"/>
              </a:ext>
            </a:extLst>
          </p:cNvPr>
          <p:cNvSpPr txBox="1"/>
          <p:nvPr/>
        </p:nvSpPr>
        <p:spPr>
          <a:xfrm>
            <a:off x="461726" y="151636"/>
            <a:ext cx="7879080" cy="1754326"/>
          </a:xfrm>
          <a:prstGeom prst="rect">
            <a:avLst/>
          </a:prstGeom>
          <a:noFill/>
        </p:spPr>
        <p:txBody>
          <a:bodyPr wrap="square" rtlCol="0">
            <a:spAutoFit/>
          </a:bodyPr>
          <a:lstStyle/>
          <a:p>
            <a:r>
              <a:rPr lang="en-US" dirty="0"/>
              <a:t>The effect of fluctuation, seasonality on birth weight and health of children born in agricultural Gabon was also determined. Children born in the summer and wet period had a lower weight than children born in the winter in the dry period, when there is plenty of food</a:t>
            </a:r>
            <a:r>
              <a:rPr lang="cs-CZ" dirty="0"/>
              <a:t> (</a:t>
            </a:r>
            <a:r>
              <a:rPr lang="cs-CZ" dirty="0" err="1"/>
              <a:t>see</a:t>
            </a:r>
            <a:r>
              <a:rPr lang="cs-CZ" dirty="0"/>
              <a:t> </a:t>
            </a:r>
            <a:r>
              <a:rPr lang="cs-CZ" dirty="0" err="1"/>
              <a:t>Hanning</a:t>
            </a:r>
            <a:r>
              <a:rPr lang="cs-CZ" dirty="0"/>
              <a:t> et al, 2017)</a:t>
            </a:r>
            <a:r>
              <a:rPr lang="en-US" dirty="0"/>
              <a:t>. Similar changes occurred in our ancestors, when children born at the end of summer and in autumn survived best</a:t>
            </a:r>
            <a:r>
              <a:rPr lang="cs-CZ" dirty="0"/>
              <a:t> (</a:t>
            </a:r>
            <a:r>
              <a:rPr lang="cs-CZ" dirty="0" err="1"/>
              <a:t>Gavrilov</a:t>
            </a:r>
            <a:r>
              <a:rPr lang="cs-CZ" dirty="0"/>
              <a:t> and </a:t>
            </a:r>
            <a:r>
              <a:rPr lang="cs-CZ" dirty="0" err="1"/>
              <a:t>Gavrilova</a:t>
            </a:r>
            <a:r>
              <a:rPr lang="cs-CZ" dirty="0"/>
              <a:t>, 2011)</a:t>
            </a:r>
            <a:r>
              <a:rPr lang="en-US" dirty="0"/>
              <a:t>.</a:t>
            </a:r>
            <a:endParaRPr lang="cs-CZ" dirty="0"/>
          </a:p>
        </p:txBody>
      </p:sp>
      <p:pic>
        <p:nvPicPr>
          <p:cNvPr id="4" name="Obrázek 3">
            <a:extLst>
              <a:ext uri="{FF2B5EF4-FFF2-40B4-BE49-F238E27FC236}">
                <a16:creationId xmlns:a16="http://schemas.microsoft.com/office/drawing/2014/main" id="{E766040B-9014-4CF4-A27F-A5FDDC90F0A0}"/>
              </a:ext>
            </a:extLst>
          </p:cNvPr>
          <p:cNvPicPr>
            <a:picLocks noChangeAspect="1"/>
          </p:cNvPicPr>
          <p:nvPr/>
        </p:nvPicPr>
        <p:blipFill>
          <a:blip r:embed="rId2"/>
          <a:stretch>
            <a:fillRect/>
          </a:stretch>
        </p:blipFill>
        <p:spPr>
          <a:xfrm>
            <a:off x="461726" y="2192857"/>
            <a:ext cx="4876800" cy="3409950"/>
          </a:xfrm>
          <a:prstGeom prst="rect">
            <a:avLst/>
          </a:prstGeom>
        </p:spPr>
      </p:pic>
      <p:pic>
        <p:nvPicPr>
          <p:cNvPr id="5" name="Obrázek 4">
            <a:extLst>
              <a:ext uri="{FF2B5EF4-FFF2-40B4-BE49-F238E27FC236}">
                <a16:creationId xmlns:a16="http://schemas.microsoft.com/office/drawing/2014/main" id="{07197B15-5E1F-41D4-88E9-B7D08D3D871F}"/>
              </a:ext>
            </a:extLst>
          </p:cNvPr>
          <p:cNvPicPr>
            <a:picLocks noChangeAspect="1"/>
          </p:cNvPicPr>
          <p:nvPr/>
        </p:nvPicPr>
        <p:blipFill>
          <a:blip r:embed="rId3"/>
          <a:stretch>
            <a:fillRect/>
          </a:stretch>
        </p:blipFill>
        <p:spPr>
          <a:xfrm>
            <a:off x="7315200" y="1879232"/>
            <a:ext cx="4876800" cy="3295650"/>
          </a:xfrm>
          <a:prstGeom prst="rect">
            <a:avLst/>
          </a:prstGeom>
        </p:spPr>
      </p:pic>
      <p:pic>
        <p:nvPicPr>
          <p:cNvPr id="6" name="Obrázek 5">
            <a:extLst>
              <a:ext uri="{FF2B5EF4-FFF2-40B4-BE49-F238E27FC236}">
                <a16:creationId xmlns:a16="http://schemas.microsoft.com/office/drawing/2014/main" id="{BC7AD698-FA24-46DD-95EC-777C678415A5}"/>
              </a:ext>
            </a:extLst>
          </p:cNvPr>
          <p:cNvPicPr>
            <a:picLocks noChangeAspect="1"/>
          </p:cNvPicPr>
          <p:nvPr/>
        </p:nvPicPr>
        <p:blipFill>
          <a:blip r:embed="rId4"/>
          <a:stretch>
            <a:fillRect/>
          </a:stretch>
        </p:blipFill>
        <p:spPr>
          <a:xfrm>
            <a:off x="5096865" y="4596993"/>
            <a:ext cx="2143125" cy="2133600"/>
          </a:xfrm>
          <a:prstGeom prst="rect">
            <a:avLst/>
          </a:prstGeom>
        </p:spPr>
      </p:pic>
    </p:spTree>
    <p:extLst>
      <p:ext uri="{BB962C8B-B14F-4D97-AF65-F5344CB8AC3E}">
        <p14:creationId xmlns:p14="http://schemas.microsoft.com/office/powerpoint/2010/main" val="5359384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0C50E34B-1CF3-4164-A823-5CED869C5162}"/>
              </a:ext>
            </a:extLst>
          </p:cNvPr>
          <p:cNvSpPr txBox="1"/>
          <p:nvPr/>
        </p:nvSpPr>
        <p:spPr>
          <a:xfrm>
            <a:off x="5106154" y="162963"/>
            <a:ext cx="1527982" cy="584775"/>
          </a:xfrm>
          <a:prstGeom prst="rect">
            <a:avLst/>
          </a:prstGeom>
          <a:noFill/>
        </p:spPr>
        <p:txBody>
          <a:bodyPr wrap="none" rtlCol="0">
            <a:spAutoFit/>
          </a:bodyPr>
          <a:lstStyle/>
          <a:p>
            <a:pPr algn="ctr"/>
            <a:r>
              <a:rPr lang="cs-CZ" sz="3200" b="1" dirty="0" err="1">
                <a:latin typeface="Arial" panose="020B0604020202020204" pitchFamily="34" charset="0"/>
                <a:cs typeface="Arial" panose="020B0604020202020204" pitchFamily="34" charset="0"/>
              </a:rPr>
              <a:t>Spinal</a:t>
            </a:r>
            <a:r>
              <a:rPr lang="cs-CZ" sz="3200" b="1" dirty="0">
                <a:latin typeface="Arial" panose="020B0604020202020204" pitchFamily="34" charset="0"/>
                <a:cs typeface="Arial" panose="020B0604020202020204" pitchFamily="34" charset="0"/>
              </a:rPr>
              <a:t> </a:t>
            </a:r>
          </a:p>
        </p:txBody>
      </p:sp>
      <p:sp>
        <p:nvSpPr>
          <p:cNvPr id="3" name="TextovéPole 2">
            <a:extLst>
              <a:ext uri="{FF2B5EF4-FFF2-40B4-BE49-F238E27FC236}">
                <a16:creationId xmlns:a16="http://schemas.microsoft.com/office/drawing/2014/main" id="{4DECDA69-C7E1-49F2-B76D-0053F4B59401}"/>
              </a:ext>
            </a:extLst>
          </p:cNvPr>
          <p:cNvSpPr txBox="1"/>
          <p:nvPr/>
        </p:nvSpPr>
        <p:spPr>
          <a:xfrm>
            <a:off x="570368" y="1285592"/>
            <a:ext cx="9605726" cy="2308324"/>
          </a:xfrm>
          <a:prstGeom prst="rect">
            <a:avLst/>
          </a:prstGeom>
          <a:noFill/>
        </p:spPr>
        <p:txBody>
          <a:bodyPr wrap="square" rtlCol="0">
            <a:spAutoFit/>
          </a:bodyPr>
          <a:lstStyle/>
          <a:p>
            <a:r>
              <a:rPr lang="en-US" dirty="0"/>
              <a:t>Each of us has experienced spine problems, 2/3 of people in the world have long-term spine problems and these problems also have an economic impact</a:t>
            </a:r>
            <a:r>
              <a:rPr lang="cs-CZ" dirty="0"/>
              <a:t>.</a:t>
            </a:r>
          </a:p>
          <a:p>
            <a:endParaRPr lang="cs-CZ" dirty="0"/>
          </a:p>
          <a:p>
            <a:pPr rtl="0"/>
            <a:r>
              <a:rPr lang="en-US" dirty="0">
                <a:effectLst/>
              </a:rPr>
              <a:t>Spine problems have a very long history (millions of years)</a:t>
            </a:r>
            <a:r>
              <a:rPr lang="cs-CZ" dirty="0">
                <a:effectLst/>
              </a:rPr>
              <a:t>.</a:t>
            </a:r>
            <a:endParaRPr lang="en-US" dirty="0">
              <a:effectLst/>
            </a:endParaRPr>
          </a:p>
          <a:p>
            <a:endParaRPr lang="cs-CZ" dirty="0"/>
          </a:p>
          <a:p>
            <a:r>
              <a:rPr lang="en-US" dirty="0"/>
              <a:t>Paleopathological studies are limited by condition that leave traces on skeletal remains, but this still leaves a range of acquired condition, that affect the human spine, including arthritis, intervertebral disc herniation and spondylolysis</a:t>
            </a:r>
            <a:endParaRPr lang="cs-CZ" dirty="0"/>
          </a:p>
        </p:txBody>
      </p:sp>
      <p:pic>
        <p:nvPicPr>
          <p:cNvPr id="4" name="Obrázek 3">
            <a:extLst>
              <a:ext uri="{FF2B5EF4-FFF2-40B4-BE49-F238E27FC236}">
                <a16:creationId xmlns:a16="http://schemas.microsoft.com/office/drawing/2014/main" id="{796A80C5-31F2-4070-9BFF-BF7318C14EB5}"/>
              </a:ext>
            </a:extLst>
          </p:cNvPr>
          <p:cNvPicPr>
            <a:picLocks noChangeAspect="1"/>
          </p:cNvPicPr>
          <p:nvPr/>
        </p:nvPicPr>
        <p:blipFill>
          <a:blip r:embed="rId2"/>
          <a:stretch>
            <a:fillRect/>
          </a:stretch>
        </p:blipFill>
        <p:spPr>
          <a:xfrm>
            <a:off x="6274051" y="3909918"/>
            <a:ext cx="5581650" cy="2333625"/>
          </a:xfrm>
          <a:prstGeom prst="rect">
            <a:avLst/>
          </a:prstGeom>
        </p:spPr>
      </p:pic>
    </p:spTree>
    <p:extLst>
      <p:ext uri="{BB962C8B-B14F-4D97-AF65-F5344CB8AC3E}">
        <p14:creationId xmlns:p14="http://schemas.microsoft.com/office/powerpoint/2010/main" val="23342810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9D03A28B-E0ED-46BA-831B-71BB66EA9127}"/>
              </a:ext>
            </a:extLst>
          </p:cNvPr>
          <p:cNvPicPr>
            <a:picLocks noChangeAspect="1"/>
          </p:cNvPicPr>
          <p:nvPr/>
        </p:nvPicPr>
        <p:blipFill>
          <a:blip r:embed="rId2"/>
          <a:stretch>
            <a:fillRect/>
          </a:stretch>
        </p:blipFill>
        <p:spPr>
          <a:xfrm>
            <a:off x="748797" y="1004347"/>
            <a:ext cx="6524625" cy="3248025"/>
          </a:xfrm>
          <a:prstGeom prst="rect">
            <a:avLst/>
          </a:prstGeom>
        </p:spPr>
      </p:pic>
      <p:pic>
        <p:nvPicPr>
          <p:cNvPr id="2050" name="Picture 2" descr="The lumbar lordosis and the vertebral canal | Radiology Key">
            <a:extLst>
              <a:ext uri="{FF2B5EF4-FFF2-40B4-BE49-F238E27FC236}">
                <a16:creationId xmlns:a16="http://schemas.microsoft.com/office/drawing/2014/main" id="{5EC3A7B8-E5C0-4111-9AB9-E9A4775863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5933" y="279707"/>
            <a:ext cx="3095625" cy="4371975"/>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53B2A97F-312E-43D0-9E83-1F83367AF1FE}"/>
              </a:ext>
            </a:extLst>
          </p:cNvPr>
          <p:cNvSpPr txBox="1"/>
          <p:nvPr/>
        </p:nvSpPr>
        <p:spPr>
          <a:xfrm>
            <a:off x="381244" y="4975411"/>
            <a:ext cx="10322615" cy="1200329"/>
          </a:xfrm>
          <a:prstGeom prst="rect">
            <a:avLst/>
          </a:prstGeom>
          <a:noFill/>
        </p:spPr>
        <p:txBody>
          <a:bodyPr wrap="square" rtlCol="0">
            <a:spAutoFit/>
          </a:bodyPr>
          <a:lstStyle/>
          <a:p>
            <a:r>
              <a:rPr lang="cs-CZ" dirty="0"/>
              <a:t>An </a:t>
            </a:r>
            <a:r>
              <a:rPr lang="cs-CZ" dirty="0" err="1"/>
              <a:t>illustration</a:t>
            </a:r>
            <a:r>
              <a:rPr lang="cs-CZ" dirty="0"/>
              <a:t> </a:t>
            </a:r>
            <a:r>
              <a:rPr lang="cs-CZ" dirty="0" err="1"/>
              <a:t>of</a:t>
            </a:r>
            <a:r>
              <a:rPr lang="cs-CZ" dirty="0"/>
              <a:t> </a:t>
            </a:r>
            <a:r>
              <a:rPr lang="cs-CZ" dirty="0" err="1"/>
              <a:t>the</a:t>
            </a:r>
            <a:r>
              <a:rPr lang="cs-CZ" dirty="0"/>
              <a:t> </a:t>
            </a:r>
            <a:r>
              <a:rPr lang="cs-CZ" dirty="0" err="1"/>
              <a:t>five</a:t>
            </a:r>
            <a:r>
              <a:rPr lang="cs-CZ" dirty="0"/>
              <a:t> </a:t>
            </a:r>
            <a:r>
              <a:rPr lang="cs-CZ" dirty="0" err="1"/>
              <a:t>regions</a:t>
            </a:r>
            <a:r>
              <a:rPr lang="cs-CZ" dirty="0"/>
              <a:t> (</a:t>
            </a:r>
            <a:r>
              <a:rPr lang="cs-CZ" dirty="0" err="1"/>
              <a:t>showing</a:t>
            </a:r>
            <a:r>
              <a:rPr lang="cs-CZ" dirty="0"/>
              <a:t> </a:t>
            </a:r>
            <a:r>
              <a:rPr lang="cs-CZ" dirty="0" err="1"/>
              <a:t>modal</a:t>
            </a:r>
            <a:r>
              <a:rPr lang="cs-CZ" dirty="0"/>
              <a:t> </a:t>
            </a:r>
            <a:r>
              <a:rPr lang="cs-CZ" dirty="0" err="1"/>
              <a:t>numbers</a:t>
            </a:r>
            <a:r>
              <a:rPr lang="cs-CZ" dirty="0"/>
              <a:t> </a:t>
            </a:r>
            <a:r>
              <a:rPr lang="cs-CZ" dirty="0" err="1"/>
              <a:t>of</a:t>
            </a:r>
            <a:r>
              <a:rPr lang="cs-CZ" dirty="0"/>
              <a:t> vertebrae in </a:t>
            </a:r>
            <a:r>
              <a:rPr lang="cs-CZ" dirty="0" err="1"/>
              <a:t>each</a:t>
            </a:r>
            <a:r>
              <a:rPr lang="cs-CZ" dirty="0"/>
              <a:t> region) and </a:t>
            </a:r>
            <a:r>
              <a:rPr lang="cs-CZ" dirty="0" err="1"/>
              <a:t>curve</a:t>
            </a:r>
            <a:r>
              <a:rPr lang="cs-CZ" dirty="0"/>
              <a:t> </a:t>
            </a:r>
            <a:r>
              <a:rPr lang="cs-CZ" dirty="0" err="1"/>
              <a:t>of</a:t>
            </a:r>
            <a:r>
              <a:rPr lang="cs-CZ" dirty="0"/>
              <a:t> a </a:t>
            </a:r>
            <a:r>
              <a:rPr lang="cs-CZ" dirty="0" err="1"/>
              <a:t>human</a:t>
            </a:r>
            <a:r>
              <a:rPr lang="cs-CZ" dirty="0"/>
              <a:t> spine and </a:t>
            </a:r>
            <a:r>
              <a:rPr lang="cs-CZ" dirty="0" err="1"/>
              <a:t>chimpanzee</a:t>
            </a:r>
            <a:r>
              <a:rPr lang="cs-CZ" dirty="0"/>
              <a:t> spine, as </a:t>
            </a:r>
            <a:r>
              <a:rPr lang="cs-CZ" dirty="0" err="1"/>
              <a:t>well</a:t>
            </a:r>
            <a:r>
              <a:rPr lang="cs-CZ" dirty="0"/>
              <a:t> as </a:t>
            </a:r>
            <a:r>
              <a:rPr lang="cs-CZ" dirty="0" err="1"/>
              <a:t>the</a:t>
            </a:r>
            <a:r>
              <a:rPr lang="cs-CZ" dirty="0"/>
              <a:t> </a:t>
            </a:r>
            <a:r>
              <a:rPr lang="cs-CZ" dirty="0" err="1"/>
              <a:t>lumbar</a:t>
            </a:r>
            <a:r>
              <a:rPr lang="cs-CZ" dirty="0"/>
              <a:t> </a:t>
            </a:r>
            <a:r>
              <a:rPr lang="cs-CZ" dirty="0" err="1"/>
              <a:t>lordosis</a:t>
            </a:r>
            <a:r>
              <a:rPr lang="cs-CZ" dirty="0"/>
              <a:t> </a:t>
            </a:r>
            <a:r>
              <a:rPr lang="cs-CZ" dirty="0" err="1"/>
              <a:t>angle</a:t>
            </a:r>
            <a:r>
              <a:rPr lang="cs-CZ" dirty="0"/>
              <a:t>, </a:t>
            </a:r>
            <a:r>
              <a:rPr lang="cs-CZ" dirty="0" err="1"/>
              <a:t>which</a:t>
            </a:r>
            <a:r>
              <a:rPr lang="cs-CZ" dirty="0"/>
              <a:t> </a:t>
            </a:r>
            <a:r>
              <a:rPr lang="cs-CZ" dirty="0" err="1"/>
              <a:t>is</a:t>
            </a:r>
            <a:r>
              <a:rPr lang="cs-CZ" dirty="0"/>
              <a:t> </a:t>
            </a:r>
            <a:r>
              <a:rPr lang="cs-CZ" dirty="0" err="1"/>
              <a:t>calculated</a:t>
            </a:r>
            <a:r>
              <a:rPr lang="cs-CZ" dirty="0"/>
              <a:t> as </a:t>
            </a:r>
            <a:r>
              <a:rPr lang="cs-CZ" dirty="0" err="1"/>
              <a:t>the</a:t>
            </a:r>
            <a:r>
              <a:rPr lang="cs-CZ" dirty="0"/>
              <a:t> </a:t>
            </a:r>
            <a:r>
              <a:rPr lang="cs-CZ" dirty="0" err="1"/>
              <a:t>angle</a:t>
            </a:r>
            <a:r>
              <a:rPr lang="cs-CZ" dirty="0"/>
              <a:t> made </a:t>
            </a:r>
            <a:r>
              <a:rPr lang="cs-CZ" dirty="0" err="1"/>
              <a:t>between</a:t>
            </a:r>
            <a:r>
              <a:rPr lang="cs-CZ" dirty="0"/>
              <a:t> </a:t>
            </a:r>
            <a:r>
              <a:rPr lang="cs-CZ" dirty="0" err="1"/>
              <a:t>two</a:t>
            </a:r>
            <a:r>
              <a:rPr lang="cs-CZ" dirty="0"/>
              <a:t> lines, </a:t>
            </a:r>
            <a:r>
              <a:rPr lang="cs-CZ" dirty="0" err="1"/>
              <a:t>one</a:t>
            </a:r>
            <a:r>
              <a:rPr lang="cs-CZ" dirty="0"/>
              <a:t> </a:t>
            </a:r>
            <a:r>
              <a:rPr lang="cs-CZ" dirty="0" err="1"/>
              <a:t>running</a:t>
            </a:r>
            <a:r>
              <a:rPr lang="cs-CZ" dirty="0"/>
              <a:t> </a:t>
            </a:r>
            <a:r>
              <a:rPr lang="cs-CZ" dirty="0" err="1"/>
              <a:t>parallel</a:t>
            </a:r>
            <a:r>
              <a:rPr lang="cs-CZ" dirty="0"/>
              <a:t> to superior end plate L1 and </a:t>
            </a:r>
            <a:r>
              <a:rPr lang="cs-CZ" dirty="0" err="1"/>
              <a:t>the</a:t>
            </a:r>
            <a:r>
              <a:rPr lang="cs-CZ" dirty="0"/>
              <a:t> </a:t>
            </a:r>
            <a:r>
              <a:rPr lang="cs-CZ" dirty="0" err="1"/>
              <a:t>other</a:t>
            </a:r>
            <a:r>
              <a:rPr lang="cs-CZ" dirty="0"/>
              <a:t> </a:t>
            </a:r>
            <a:r>
              <a:rPr lang="cs-CZ" dirty="0" err="1"/>
              <a:t>running</a:t>
            </a:r>
            <a:r>
              <a:rPr lang="cs-CZ" dirty="0"/>
              <a:t> </a:t>
            </a:r>
            <a:r>
              <a:rPr lang="cs-CZ" dirty="0" err="1"/>
              <a:t>parallel</a:t>
            </a:r>
            <a:r>
              <a:rPr lang="cs-CZ" dirty="0"/>
              <a:t> to </a:t>
            </a:r>
            <a:r>
              <a:rPr lang="cs-CZ" dirty="0" err="1"/>
              <a:t>the</a:t>
            </a:r>
            <a:r>
              <a:rPr lang="cs-CZ" dirty="0"/>
              <a:t> </a:t>
            </a:r>
            <a:r>
              <a:rPr lang="cs-CZ" dirty="0" err="1"/>
              <a:t>inferior</a:t>
            </a:r>
            <a:r>
              <a:rPr lang="cs-CZ" dirty="0"/>
              <a:t> </a:t>
            </a:r>
            <a:r>
              <a:rPr lang="cs-CZ" dirty="0" err="1"/>
              <a:t>endplate</a:t>
            </a:r>
            <a:r>
              <a:rPr lang="cs-CZ" dirty="0"/>
              <a:t> </a:t>
            </a:r>
            <a:r>
              <a:rPr lang="cs-CZ" dirty="0" err="1"/>
              <a:t>of</a:t>
            </a:r>
            <a:r>
              <a:rPr lang="cs-CZ" dirty="0"/>
              <a:t> L5.</a:t>
            </a:r>
          </a:p>
        </p:txBody>
      </p:sp>
    </p:spTree>
    <p:extLst>
      <p:ext uri="{BB962C8B-B14F-4D97-AF65-F5344CB8AC3E}">
        <p14:creationId xmlns:p14="http://schemas.microsoft.com/office/powerpoint/2010/main" val="40928400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CC6AA9D0-D0F4-4CDA-AE19-F1ED754336A8}"/>
              </a:ext>
            </a:extLst>
          </p:cNvPr>
          <p:cNvSpPr txBox="1"/>
          <p:nvPr/>
        </p:nvSpPr>
        <p:spPr>
          <a:xfrm>
            <a:off x="588474" y="244443"/>
            <a:ext cx="11099550" cy="2031325"/>
          </a:xfrm>
          <a:prstGeom prst="rect">
            <a:avLst/>
          </a:prstGeom>
          <a:noFill/>
        </p:spPr>
        <p:txBody>
          <a:bodyPr wrap="square" rtlCol="0">
            <a:spAutoFit/>
          </a:bodyPr>
          <a:lstStyle/>
          <a:p>
            <a:r>
              <a:rPr lang="cs-CZ" dirty="0" err="1"/>
              <a:t>Two</a:t>
            </a:r>
            <a:r>
              <a:rPr lang="cs-CZ" dirty="0"/>
              <a:t> </a:t>
            </a:r>
            <a:r>
              <a:rPr lang="cs-CZ" dirty="0" err="1"/>
              <a:t>types</a:t>
            </a:r>
            <a:r>
              <a:rPr lang="cs-CZ" dirty="0"/>
              <a:t> </a:t>
            </a:r>
            <a:r>
              <a:rPr lang="cs-CZ" dirty="0" err="1"/>
              <a:t>of</a:t>
            </a:r>
            <a:r>
              <a:rPr lang="cs-CZ" dirty="0"/>
              <a:t> </a:t>
            </a:r>
            <a:r>
              <a:rPr lang="cs-CZ" i="1" dirty="0" err="1"/>
              <a:t>anthritis</a:t>
            </a:r>
            <a:r>
              <a:rPr lang="cs-CZ" i="1" dirty="0"/>
              <a:t> </a:t>
            </a:r>
            <a:r>
              <a:rPr lang="cs-CZ" dirty="0" err="1"/>
              <a:t>that</a:t>
            </a:r>
            <a:r>
              <a:rPr lang="cs-CZ" dirty="0"/>
              <a:t> </a:t>
            </a:r>
            <a:r>
              <a:rPr lang="cs-CZ" dirty="0" err="1"/>
              <a:t>affect</a:t>
            </a:r>
            <a:r>
              <a:rPr lang="cs-CZ" dirty="0"/>
              <a:t> </a:t>
            </a:r>
            <a:r>
              <a:rPr lang="cs-CZ" dirty="0" err="1"/>
              <a:t>the</a:t>
            </a:r>
            <a:r>
              <a:rPr lang="cs-CZ" dirty="0"/>
              <a:t> spine </a:t>
            </a:r>
            <a:r>
              <a:rPr lang="cs-CZ" dirty="0" err="1"/>
              <a:t>have</a:t>
            </a:r>
            <a:r>
              <a:rPr lang="cs-CZ" dirty="0"/>
              <a:t> </a:t>
            </a:r>
            <a:r>
              <a:rPr lang="cs-CZ" dirty="0" err="1"/>
              <a:t>been</a:t>
            </a:r>
            <a:r>
              <a:rPr lang="cs-CZ" dirty="0"/>
              <a:t> </a:t>
            </a:r>
            <a:r>
              <a:rPr lang="cs-CZ" dirty="0" err="1"/>
              <a:t>identified</a:t>
            </a:r>
            <a:r>
              <a:rPr lang="cs-CZ" dirty="0"/>
              <a:t> in </a:t>
            </a:r>
            <a:r>
              <a:rPr lang="cs-CZ" dirty="0" err="1"/>
              <a:t>ancient</a:t>
            </a:r>
            <a:r>
              <a:rPr lang="cs-CZ" dirty="0"/>
              <a:t> </a:t>
            </a:r>
            <a:r>
              <a:rPr lang="cs-CZ" dirty="0" err="1"/>
              <a:t>remains</a:t>
            </a:r>
            <a:r>
              <a:rPr lang="cs-CZ" dirty="0"/>
              <a:t>. Arthritis  </a:t>
            </a:r>
            <a:r>
              <a:rPr lang="cs-CZ" dirty="0" err="1"/>
              <a:t>is</a:t>
            </a:r>
            <a:r>
              <a:rPr lang="cs-CZ" dirty="0"/>
              <a:t> a </a:t>
            </a:r>
            <a:r>
              <a:rPr lang="cs-CZ" dirty="0" err="1"/>
              <a:t>general</a:t>
            </a:r>
            <a:r>
              <a:rPr lang="cs-CZ" dirty="0"/>
              <a:t> term  </a:t>
            </a:r>
            <a:r>
              <a:rPr lang="cs-CZ" dirty="0" err="1"/>
              <a:t>for</a:t>
            </a:r>
            <a:r>
              <a:rPr lang="cs-CZ" dirty="0"/>
              <a:t> </a:t>
            </a:r>
            <a:r>
              <a:rPr lang="cs-CZ" dirty="0" err="1"/>
              <a:t>inflammmatory</a:t>
            </a:r>
            <a:r>
              <a:rPr lang="cs-CZ" dirty="0"/>
              <a:t> and </a:t>
            </a:r>
            <a:r>
              <a:rPr lang="cs-CZ" dirty="0" err="1"/>
              <a:t>degenerative</a:t>
            </a:r>
            <a:r>
              <a:rPr lang="cs-CZ" dirty="0"/>
              <a:t> </a:t>
            </a:r>
            <a:r>
              <a:rPr lang="cs-CZ" dirty="0" err="1"/>
              <a:t>condition</a:t>
            </a:r>
            <a:r>
              <a:rPr lang="cs-CZ" dirty="0"/>
              <a:t> </a:t>
            </a:r>
            <a:r>
              <a:rPr lang="cs-CZ" dirty="0" err="1"/>
              <a:t>that</a:t>
            </a:r>
            <a:r>
              <a:rPr lang="cs-CZ" dirty="0"/>
              <a:t> </a:t>
            </a:r>
            <a:r>
              <a:rPr lang="cs-CZ" dirty="0" err="1"/>
              <a:t>affect</a:t>
            </a:r>
            <a:r>
              <a:rPr lang="cs-CZ" dirty="0"/>
              <a:t> </a:t>
            </a:r>
            <a:r>
              <a:rPr lang="cs-CZ" dirty="0" err="1"/>
              <a:t>joints</a:t>
            </a:r>
            <a:r>
              <a:rPr lang="cs-CZ" dirty="0"/>
              <a:t>. </a:t>
            </a:r>
            <a:r>
              <a:rPr lang="cs-CZ" i="1" dirty="0"/>
              <a:t>Arthritis</a:t>
            </a:r>
            <a:r>
              <a:rPr lang="cs-CZ" dirty="0"/>
              <a:t> </a:t>
            </a:r>
            <a:r>
              <a:rPr lang="cs-CZ" dirty="0" err="1"/>
              <a:t>of</a:t>
            </a:r>
            <a:r>
              <a:rPr lang="cs-CZ" dirty="0"/>
              <a:t> </a:t>
            </a:r>
            <a:r>
              <a:rPr lang="cs-CZ" dirty="0" err="1"/>
              <a:t>vertebral</a:t>
            </a:r>
            <a:r>
              <a:rPr lang="cs-CZ" dirty="0"/>
              <a:t> </a:t>
            </a:r>
            <a:r>
              <a:rPr lang="cs-CZ" dirty="0" err="1"/>
              <a:t>bodies</a:t>
            </a:r>
            <a:r>
              <a:rPr lang="cs-CZ" dirty="0"/>
              <a:t>, </a:t>
            </a:r>
            <a:r>
              <a:rPr lang="cs-CZ" dirty="0" err="1"/>
              <a:t>or</a:t>
            </a:r>
            <a:r>
              <a:rPr lang="cs-CZ" dirty="0"/>
              <a:t> </a:t>
            </a:r>
            <a:r>
              <a:rPr lang="cs-CZ" dirty="0" err="1"/>
              <a:t>spondylosis</a:t>
            </a:r>
            <a:r>
              <a:rPr lang="cs-CZ" dirty="0"/>
              <a:t>, </a:t>
            </a:r>
            <a:r>
              <a:rPr lang="cs-CZ" dirty="0" err="1"/>
              <a:t>exist</a:t>
            </a:r>
            <a:r>
              <a:rPr lang="cs-CZ" dirty="0"/>
              <a:t> by </a:t>
            </a:r>
            <a:r>
              <a:rPr lang="cs-CZ" dirty="0" err="1"/>
              <a:t>human</a:t>
            </a:r>
            <a:r>
              <a:rPr lang="cs-CZ" dirty="0"/>
              <a:t> </a:t>
            </a:r>
            <a:r>
              <a:rPr lang="cs-CZ" dirty="0" err="1"/>
              <a:t>skeletons</a:t>
            </a:r>
            <a:r>
              <a:rPr lang="cs-CZ" dirty="0"/>
              <a:t> (</a:t>
            </a:r>
            <a:r>
              <a:rPr lang="cs-CZ" i="1" dirty="0"/>
              <a:t>Homo sapiens) </a:t>
            </a:r>
            <a:r>
              <a:rPr lang="cs-CZ" dirty="0" err="1"/>
              <a:t>recovered</a:t>
            </a:r>
            <a:r>
              <a:rPr lang="cs-CZ" dirty="0"/>
              <a:t> </a:t>
            </a:r>
            <a:r>
              <a:rPr lang="cs-CZ" dirty="0" err="1"/>
              <a:t>from</a:t>
            </a:r>
            <a:r>
              <a:rPr lang="cs-CZ" dirty="0"/>
              <a:t> </a:t>
            </a:r>
            <a:r>
              <a:rPr lang="cs-CZ" dirty="0" err="1"/>
              <a:t>archaeological</a:t>
            </a:r>
            <a:r>
              <a:rPr lang="cs-CZ" dirty="0"/>
              <a:t> </a:t>
            </a:r>
            <a:r>
              <a:rPr lang="cs-CZ" dirty="0" err="1"/>
              <a:t>sites</a:t>
            </a:r>
            <a:r>
              <a:rPr lang="cs-CZ" dirty="0"/>
              <a:t> </a:t>
            </a:r>
            <a:r>
              <a:rPr lang="cs-CZ" dirty="0" err="1"/>
              <a:t>dating</a:t>
            </a:r>
            <a:r>
              <a:rPr lang="cs-CZ" dirty="0"/>
              <a:t> 341 000 BP (</a:t>
            </a:r>
            <a:r>
              <a:rPr lang="cs-CZ" dirty="0" err="1"/>
              <a:t>Before</a:t>
            </a:r>
            <a:r>
              <a:rPr lang="cs-CZ" dirty="0"/>
              <a:t> </a:t>
            </a:r>
            <a:r>
              <a:rPr lang="cs-CZ" dirty="0" err="1"/>
              <a:t>Present</a:t>
            </a:r>
            <a:r>
              <a:rPr lang="cs-CZ" dirty="0"/>
              <a:t>).</a:t>
            </a:r>
          </a:p>
          <a:p>
            <a:r>
              <a:rPr lang="cs-CZ" dirty="0"/>
              <a:t>It has </a:t>
            </a:r>
            <a:r>
              <a:rPr lang="cs-CZ" dirty="0" err="1"/>
              <a:t>also</a:t>
            </a:r>
            <a:r>
              <a:rPr lang="cs-CZ" dirty="0"/>
              <a:t> </a:t>
            </a:r>
            <a:r>
              <a:rPr lang="cs-CZ" dirty="0" err="1"/>
              <a:t>been</a:t>
            </a:r>
            <a:r>
              <a:rPr lang="cs-CZ" dirty="0"/>
              <a:t> </a:t>
            </a:r>
            <a:r>
              <a:rPr lang="cs-CZ" dirty="0" err="1"/>
              <a:t>diagnosed</a:t>
            </a:r>
            <a:r>
              <a:rPr lang="cs-CZ" dirty="0"/>
              <a:t> in </a:t>
            </a:r>
            <a:r>
              <a:rPr lang="cs-CZ" dirty="0" err="1"/>
              <a:t>the</a:t>
            </a:r>
            <a:r>
              <a:rPr lang="cs-CZ" dirty="0"/>
              <a:t> </a:t>
            </a:r>
            <a:r>
              <a:rPr lang="cs-CZ" dirty="0" err="1"/>
              <a:t>remains</a:t>
            </a:r>
            <a:r>
              <a:rPr lang="cs-CZ" dirty="0"/>
              <a:t> </a:t>
            </a:r>
            <a:r>
              <a:rPr lang="cs-CZ" dirty="0" err="1"/>
              <a:t>of</a:t>
            </a:r>
            <a:r>
              <a:rPr lang="cs-CZ" dirty="0"/>
              <a:t> </a:t>
            </a:r>
            <a:r>
              <a:rPr lang="cs-CZ" dirty="0" err="1"/>
              <a:t>at</a:t>
            </a:r>
            <a:r>
              <a:rPr lang="cs-CZ" dirty="0"/>
              <a:t> least </a:t>
            </a:r>
            <a:r>
              <a:rPr lang="cs-CZ" dirty="0" err="1"/>
              <a:t>two</a:t>
            </a:r>
            <a:r>
              <a:rPr lang="cs-CZ" dirty="0"/>
              <a:t> </a:t>
            </a:r>
            <a:r>
              <a:rPr lang="cs-CZ" dirty="0" err="1"/>
              <a:t>extinct</a:t>
            </a:r>
            <a:r>
              <a:rPr lang="cs-CZ" dirty="0"/>
              <a:t> </a:t>
            </a:r>
            <a:r>
              <a:rPr lang="cs-CZ" dirty="0" err="1"/>
              <a:t>hominin</a:t>
            </a:r>
            <a:r>
              <a:rPr lang="cs-CZ" dirty="0"/>
              <a:t> species, </a:t>
            </a:r>
            <a:r>
              <a:rPr lang="cs-CZ" dirty="0" err="1"/>
              <a:t>identified</a:t>
            </a:r>
            <a:r>
              <a:rPr lang="cs-CZ" dirty="0"/>
              <a:t> on  </a:t>
            </a:r>
            <a:r>
              <a:rPr lang="cs-CZ" dirty="0" err="1"/>
              <a:t>lower</a:t>
            </a:r>
            <a:r>
              <a:rPr lang="cs-CZ" dirty="0"/>
              <a:t> </a:t>
            </a:r>
            <a:r>
              <a:rPr lang="cs-CZ" dirty="0" err="1"/>
              <a:t>lumbal</a:t>
            </a:r>
            <a:r>
              <a:rPr lang="cs-CZ" dirty="0"/>
              <a:t> vertebrae </a:t>
            </a:r>
            <a:r>
              <a:rPr lang="cs-CZ" dirty="0" err="1"/>
              <a:t>of</a:t>
            </a:r>
            <a:r>
              <a:rPr lang="cs-CZ" dirty="0"/>
              <a:t> 2,14 milion </a:t>
            </a:r>
            <a:r>
              <a:rPr lang="cs-CZ" dirty="0" err="1"/>
              <a:t>year</a:t>
            </a:r>
            <a:r>
              <a:rPr lang="cs-CZ" dirty="0"/>
              <a:t> </a:t>
            </a:r>
            <a:r>
              <a:rPr lang="cs-CZ" dirty="0" err="1"/>
              <a:t>old</a:t>
            </a:r>
            <a:r>
              <a:rPr lang="cs-CZ" dirty="0"/>
              <a:t> </a:t>
            </a:r>
            <a:r>
              <a:rPr lang="cs-CZ" i="1" dirty="0" err="1"/>
              <a:t>Australopithecus</a:t>
            </a:r>
            <a:r>
              <a:rPr lang="cs-CZ" i="1" dirty="0"/>
              <a:t> </a:t>
            </a:r>
            <a:r>
              <a:rPr lang="cs-CZ" i="1" dirty="0" err="1"/>
              <a:t>africanus</a:t>
            </a:r>
            <a:r>
              <a:rPr lang="cs-CZ" i="1" dirty="0"/>
              <a:t> (</a:t>
            </a:r>
            <a:r>
              <a:rPr lang="cs-CZ" dirty="0" err="1"/>
              <a:t>see</a:t>
            </a:r>
            <a:r>
              <a:rPr lang="cs-CZ" dirty="0"/>
              <a:t> </a:t>
            </a:r>
            <a:r>
              <a:rPr lang="cs-CZ" dirty="0" err="1"/>
              <a:t>Odes</a:t>
            </a:r>
            <a:r>
              <a:rPr lang="cs-CZ" dirty="0"/>
              <a:t> et al., 2017). </a:t>
            </a:r>
            <a:r>
              <a:rPr lang="en-US" dirty="0"/>
              <a:t>This disease is associated with brucellosis infection</a:t>
            </a:r>
            <a:r>
              <a:rPr lang="cs-CZ" dirty="0"/>
              <a:t>.</a:t>
            </a:r>
            <a:r>
              <a:rPr lang="en-US" dirty="0"/>
              <a:t> Brucella is an infectious disease that can be caught by cutting, eating raw meat and unpasteurized milk.</a:t>
            </a:r>
            <a:endParaRPr lang="cs-CZ" dirty="0"/>
          </a:p>
        </p:txBody>
      </p:sp>
      <p:pic>
        <p:nvPicPr>
          <p:cNvPr id="3" name="Obrázek 2">
            <a:extLst>
              <a:ext uri="{FF2B5EF4-FFF2-40B4-BE49-F238E27FC236}">
                <a16:creationId xmlns:a16="http://schemas.microsoft.com/office/drawing/2014/main" id="{D7DF4AD1-E2A6-4EC9-9E3A-2286CE235E6F}"/>
              </a:ext>
            </a:extLst>
          </p:cNvPr>
          <p:cNvPicPr>
            <a:picLocks noChangeAspect="1"/>
          </p:cNvPicPr>
          <p:nvPr/>
        </p:nvPicPr>
        <p:blipFill>
          <a:blip r:embed="rId2"/>
          <a:stretch>
            <a:fillRect/>
          </a:stretch>
        </p:blipFill>
        <p:spPr>
          <a:xfrm>
            <a:off x="1418471" y="2995670"/>
            <a:ext cx="3714844" cy="2777914"/>
          </a:xfrm>
          <a:prstGeom prst="rect">
            <a:avLst/>
          </a:prstGeom>
        </p:spPr>
      </p:pic>
      <p:pic>
        <p:nvPicPr>
          <p:cNvPr id="4" name="Obrázek 3">
            <a:extLst>
              <a:ext uri="{FF2B5EF4-FFF2-40B4-BE49-F238E27FC236}">
                <a16:creationId xmlns:a16="http://schemas.microsoft.com/office/drawing/2014/main" id="{C1008D84-82B4-4FDB-8533-1A1C8C66EDF5}"/>
              </a:ext>
            </a:extLst>
          </p:cNvPr>
          <p:cNvPicPr>
            <a:picLocks noChangeAspect="1"/>
          </p:cNvPicPr>
          <p:nvPr/>
        </p:nvPicPr>
        <p:blipFill>
          <a:blip r:embed="rId3"/>
          <a:stretch>
            <a:fillRect/>
          </a:stretch>
        </p:blipFill>
        <p:spPr>
          <a:xfrm>
            <a:off x="7698913" y="2001788"/>
            <a:ext cx="4088605" cy="4765678"/>
          </a:xfrm>
          <a:prstGeom prst="rect">
            <a:avLst/>
          </a:prstGeom>
        </p:spPr>
      </p:pic>
    </p:spTree>
    <p:extLst>
      <p:ext uri="{BB962C8B-B14F-4D97-AF65-F5344CB8AC3E}">
        <p14:creationId xmlns:p14="http://schemas.microsoft.com/office/powerpoint/2010/main" val="40833880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86DE4F33-DDA7-4874-AAF5-81C7635B1037}"/>
              </a:ext>
            </a:extLst>
          </p:cNvPr>
          <p:cNvSpPr txBox="1"/>
          <p:nvPr/>
        </p:nvSpPr>
        <p:spPr>
          <a:xfrm>
            <a:off x="651850" y="325924"/>
            <a:ext cx="9044412" cy="923330"/>
          </a:xfrm>
          <a:prstGeom prst="rect">
            <a:avLst/>
          </a:prstGeom>
          <a:noFill/>
        </p:spPr>
        <p:txBody>
          <a:bodyPr wrap="square" rtlCol="0">
            <a:spAutoFit/>
          </a:bodyPr>
          <a:lstStyle/>
          <a:p>
            <a:r>
              <a:rPr lang="cs-CZ" dirty="0"/>
              <a:t>Second specimen </a:t>
            </a:r>
            <a:r>
              <a:rPr lang="cs-CZ" dirty="0" err="1"/>
              <a:t>is</a:t>
            </a:r>
            <a:r>
              <a:rPr lang="cs-CZ" dirty="0"/>
              <a:t> </a:t>
            </a:r>
            <a:r>
              <a:rPr lang="cs-CZ" dirty="0" err="1"/>
              <a:t>cervical</a:t>
            </a:r>
            <a:r>
              <a:rPr lang="cs-CZ" dirty="0"/>
              <a:t> vertebrae </a:t>
            </a:r>
            <a:r>
              <a:rPr lang="cs-CZ" dirty="0" err="1"/>
              <a:t>of</a:t>
            </a:r>
            <a:r>
              <a:rPr lang="cs-CZ" dirty="0"/>
              <a:t> </a:t>
            </a:r>
            <a:r>
              <a:rPr lang="cs-CZ" i="1" dirty="0"/>
              <a:t>Homo </a:t>
            </a:r>
            <a:r>
              <a:rPr lang="cs-CZ" i="1" dirty="0" err="1"/>
              <a:t>neanderthalensis</a:t>
            </a:r>
            <a:r>
              <a:rPr lang="cs-CZ" i="1" dirty="0"/>
              <a:t> </a:t>
            </a:r>
            <a:r>
              <a:rPr lang="cs-CZ" dirty="0" err="1"/>
              <a:t>from</a:t>
            </a:r>
            <a:r>
              <a:rPr lang="cs-CZ" dirty="0"/>
              <a:t> </a:t>
            </a:r>
            <a:r>
              <a:rPr lang="cs-CZ" dirty="0" err="1"/>
              <a:t>the</a:t>
            </a:r>
            <a:r>
              <a:rPr lang="cs-CZ" dirty="0"/>
              <a:t> </a:t>
            </a:r>
            <a:r>
              <a:rPr lang="cs-CZ" dirty="0" err="1"/>
              <a:t>site</a:t>
            </a:r>
            <a:r>
              <a:rPr lang="cs-CZ" dirty="0"/>
              <a:t> La </a:t>
            </a:r>
            <a:r>
              <a:rPr lang="cs-CZ" dirty="0" err="1"/>
              <a:t>Chapelle-aux-Saints</a:t>
            </a:r>
            <a:r>
              <a:rPr lang="cs-CZ" dirty="0"/>
              <a:t> (60 000 BP)-</a:t>
            </a:r>
            <a:r>
              <a:rPr lang="cs-CZ" dirty="0" err="1"/>
              <a:t>see</a:t>
            </a:r>
            <a:r>
              <a:rPr lang="cs-CZ" dirty="0"/>
              <a:t> Rothschild and </a:t>
            </a:r>
            <a:r>
              <a:rPr lang="cs-CZ" dirty="0" err="1"/>
              <a:t>Haeusle</a:t>
            </a:r>
            <a:r>
              <a:rPr lang="cs-CZ" dirty="0"/>
              <a:t> (2021). </a:t>
            </a:r>
            <a:r>
              <a:rPr lang="en-US" dirty="0"/>
              <a:t>This disease is associated with brucellosis infection</a:t>
            </a:r>
            <a:r>
              <a:rPr lang="cs-CZ" dirty="0"/>
              <a:t>.</a:t>
            </a:r>
          </a:p>
        </p:txBody>
      </p:sp>
      <p:pic>
        <p:nvPicPr>
          <p:cNvPr id="3" name="Obrázek 2">
            <a:extLst>
              <a:ext uri="{FF2B5EF4-FFF2-40B4-BE49-F238E27FC236}">
                <a16:creationId xmlns:a16="http://schemas.microsoft.com/office/drawing/2014/main" id="{02E6CFE1-CE22-4805-94DE-FA0B92A3FCEF}"/>
              </a:ext>
            </a:extLst>
          </p:cNvPr>
          <p:cNvPicPr>
            <a:picLocks noChangeAspect="1"/>
          </p:cNvPicPr>
          <p:nvPr/>
        </p:nvPicPr>
        <p:blipFill>
          <a:blip r:embed="rId2"/>
          <a:stretch>
            <a:fillRect/>
          </a:stretch>
        </p:blipFill>
        <p:spPr>
          <a:xfrm>
            <a:off x="957367" y="1799376"/>
            <a:ext cx="3219299" cy="3429000"/>
          </a:xfrm>
          <a:prstGeom prst="rect">
            <a:avLst/>
          </a:prstGeom>
        </p:spPr>
      </p:pic>
      <p:pic>
        <p:nvPicPr>
          <p:cNvPr id="4" name="Obrázek 3">
            <a:extLst>
              <a:ext uri="{FF2B5EF4-FFF2-40B4-BE49-F238E27FC236}">
                <a16:creationId xmlns:a16="http://schemas.microsoft.com/office/drawing/2014/main" id="{DABE1F6D-F246-4421-BEA4-2B3E46E1B7E1}"/>
              </a:ext>
            </a:extLst>
          </p:cNvPr>
          <p:cNvPicPr>
            <a:picLocks noChangeAspect="1"/>
          </p:cNvPicPr>
          <p:nvPr/>
        </p:nvPicPr>
        <p:blipFill>
          <a:blip r:embed="rId3"/>
          <a:stretch>
            <a:fillRect/>
          </a:stretch>
        </p:blipFill>
        <p:spPr>
          <a:xfrm>
            <a:off x="6748923" y="1799376"/>
            <a:ext cx="4485710" cy="3905469"/>
          </a:xfrm>
          <a:prstGeom prst="rect">
            <a:avLst/>
          </a:prstGeom>
        </p:spPr>
      </p:pic>
    </p:spTree>
    <p:extLst>
      <p:ext uri="{BB962C8B-B14F-4D97-AF65-F5344CB8AC3E}">
        <p14:creationId xmlns:p14="http://schemas.microsoft.com/office/powerpoint/2010/main" val="17258594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6E9B4A8F-CAF6-40CE-86A2-A33BCBE030E2}"/>
              </a:ext>
            </a:extLst>
          </p:cNvPr>
          <p:cNvPicPr>
            <a:picLocks noChangeAspect="1"/>
          </p:cNvPicPr>
          <p:nvPr/>
        </p:nvPicPr>
        <p:blipFill>
          <a:blip r:embed="rId2"/>
          <a:stretch>
            <a:fillRect/>
          </a:stretch>
        </p:blipFill>
        <p:spPr>
          <a:xfrm>
            <a:off x="8942043" y="2810773"/>
            <a:ext cx="3079680" cy="3923499"/>
          </a:xfrm>
          <a:prstGeom prst="rect">
            <a:avLst/>
          </a:prstGeom>
        </p:spPr>
      </p:pic>
      <p:sp>
        <p:nvSpPr>
          <p:cNvPr id="4" name="Obdélník 3">
            <a:extLst>
              <a:ext uri="{FF2B5EF4-FFF2-40B4-BE49-F238E27FC236}">
                <a16:creationId xmlns:a16="http://schemas.microsoft.com/office/drawing/2014/main" id="{365361EA-94B1-4921-BCF5-8561F7388334}"/>
              </a:ext>
            </a:extLst>
          </p:cNvPr>
          <p:cNvSpPr/>
          <p:nvPr/>
        </p:nvSpPr>
        <p:spPr>
          <a:xfrm>
            <a:off x="8771766" y="2462001"/>
            <a:ext cx="3420234" cy="19339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TextovéPole 4">
            <a:extLst>
              <a:ext uri="{FF2B5EF4-FFF2-40B4-BE49-F238E27FC236}">
                <a16:creationId xmlns:a16="http://schemas.microsoft.com/office/drawing/2014/main" id="{E1718240-8B5A-41FE-9CE0-5BC1D0C21831}"/>
              </a:ext>
            </a:extLst>
          </p:cNvPr>
          <p:cNvSpPr txBox="1"/>
          <p:nvPr/>
        </p:nvSpPr>
        <p:spPr>
          <a:xfrm>
            <a:off x="133853" y="123727"/>
            <a:ext cx="11527010" cy="2308324"/>
          </a:xfrm>
          <a:prstGeom prst="rect">
            <a:avLst/>
          </a:prstGeom>
          <a:noFill/>
        </p:spPr>
        <p:txBody>
          <a:bodyPr wrap="square" rtlCol="0">
            <a:spAutoFit/>
          </a:bodyPr>
          <a:lstStyle/>
          <a:p>
            <a:r>
              <a:rPr lang="cs-CZ" i="1" u="sng" dirty="0" err="1">
                <a:latin typeface="Arial" panose="020B0604020202020204" pitchFamily="34" charset="0"/>
                <a:cs typeface="Arial" panose="020B0604020202020204" pitchFamily="34" charset="0"/>
              </a:rPr>
              <a:t>Spondylolysis</a:t>
            </a:r>
            <a:r>
              <a:rPr lang="cs-CZ" i="1" u="sng"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is a fracture of the vertebral arch in the area of ​​the pars interarticularis. It most often occurs in the lower lumbar region. It is typically a stress fracture in children, adolescents and young adults. It is one of the most common causes of lower back pain in children and adolescents. In the vast majority of cases, it is treated with relative rest and analgesics. If spondylolysis is accompanied by displacement of the vertebral bodies relative to each other, we speak of </a:t>
            </a:r>
            <a:r>
              <a:rPr lang="en-US" i="1" dirty="0">
                <a:latin typeface="Arial" panose="020B0604020202020204" pitchFamily="34" charset="0"/>
                <a:cs typeface="Arial" panose="020B0604020202020204" pitchFamily="34" charset="0"/>
              </a:rPr>
              <a:t>spondylolisthesis</a:t>
            </a:r>
            <a:r>
              <a:rPr lang="cs-CZ" i="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 etiology is not entirely clear. It is most often considered a stress fracture of the pars interarticularis after repeated microtraumas.</a:t>
            </a:r>
            <a:endParaRPr lang="cs-CZ" dirty="0">
              <a:latin typeface="Arial" panose="020B0604020202020204" pitchFamily="34" charset="0"/>
              <a:cs typeface="Arial" panose="020B0604020202020204" pitchFamily="34" charset="0"/>
            </a:endParaRPr>
          </a:p>
          <a:p>
            <a:r>
              <a:rPr lang="cs-CZ" dirty="0" err="1"/>
              <a:t>The</a:t>
            </a:r>
            <a:r>
              <a:rPr lang="cs-CZ" dirty="0"/>
              <a:t> </a:t>
            </a:r>
            <a:r>
              <a:rPr lang="cs-CZ" dirty="0" err="1"/>
              <a:t>oldest</a:t>
            </a:r>
            <a:r>
              <a:rPr lang="cs-CZ" dirty="0"/>
              <a:t> evidence has </a:t>
            </a:r>
            <a:r>
              <a:rPr lang="cs-CZ" dirty="0" err="1"/>
              <a:t>been</a:t>
            </a:r>
            <a:r>
              <a:rPr lang="cs-CZ" dirty="0"/>
              <a:t> </a:t>
            </a:r>
            <a:r>
              <a:rPr lang="cs-CZ" dirty="0" err="1"/>
              <a:t>identified</a:t>
            </a:r>
            <a:r>
              <a:rPr lang="cs-CZ" dirty="0"/>
              <a:t> in a </a:t>
            </a:r>
            <a:r>
              <a:rPr lang="cs-CZ" dirty="0" err="1"/>
              <a:t>late</a:t>
            </a:r>
            <a:r>
              <a:rPr lang="cs-CZ" dirty="0"/>
              <a:t> </a:t>
            </a:r>
            <a:r>
              <a:rPr lang="cs-CZ" dirty="0" err="1"/>
              <a:t>Upper</a:t>
            </a:r>
            <a:r>
              <a:rPr lang="cs-CZ" dirty="0"/>
              <a:t> </a:t>
            </a:r>
            <a:r>
              <a:rPr lang="cs-CZ" dirty="0" err="1"/>
              <a:t>Palaeolithic</a:t>
            </a:r>
            <a:r>
              <a:rPr lang="cs-CZ" dirty="0"/>
              <a:t> skeleton </a:t>
            </a:r>
            <a:r>
              <a:rPr lang="cs-CZ" dirty="0" err="1"/>
              <a:t>from</a:t>
            </a:r>
            <a:r>
              <a:rPr lang="cs-CZ" dirty="0"/>
              <a:t> Italy-Villabruna-1, </a:t>
            </a:r>
            <a:r>
              <a:rPr lang="cs-CZ" dirty="0" err="1"/>
              <a:t>which</a:t>
            </a:r>
            <a:r>
              <a:rPr lang="cs-CZ" dirty="0"/>
              <a:t> </a:t>
            </a:r>
            <a:r>
              <a:rPr lang="cs-CZ" dirty="0" err="1"/>
              <a:t>dates</a:t>
            </a:r>
            <a:r>
              <a:rPr lang="cs-CZ" dirty="0"/>
              <a:t> to 14 000 BP (</a:t>
            </a:r>
            <a:r>
              <a:rPr lang="cs-CZ" dirty="0" err="1"/>
              <a:t>see</a:t>
            </a:r>
            <a:r>
              <a:rPr lang="cs-CZ" dirty="0"/>
              <a:t> </a:t>
            </a:r>
            <a:r>
              <a:rPr lang="cs-CZ" dirty="0" err="1"/>
              <a:t>Vercellotti</a:t>
            </a:r>
            <a:r>
              <a:rPr lang="cs-CZ" dirty="0"/>
              <a:t> et al., 2009, 2014)</a:t>
            </a:r>
          </a:p>
        </p:txBody>
      </p:sp>
      <p:sp>
        <p:nvSpPr>
          <p:cNvPr id="6" name="TextovéPole 5">
            <a:extLst>
              <a:ext uri="{FF2B5EF4-FFF2-40B4-BE49-F238E27FC236}">
                <a16:creationId xmlns:a16="http://schemas.microsoft.com/office/drawing/2014/main" id="{A731D974-62FA-4860-8649-0777EB265696}"/>
              </a:ext>
            </a:extLst>
          </p:cNvPr>
          <p:cNvSpPr txBox="1"/>
          <p:nvPr/>
        </p:nvSpPr>
        <p:spPr>
          <a:xfrm>
            <a:off x="8155433" y="2267565"/>
            <a:ext cx="3675707" cy="1754326"/>
          </a:xfrm>
          <a:prstGeom prst="rect">
            <a:avLst/>
          </a:prstGeom>
          <a:noFill/>
        </p:spPr>
        <p:txBody>
          <a:bodyPr wrap="square" rtlCol="0">
            <a:spAutoFit/>
          </a:bodyPr>
          <a:lstStyle/>
          <a:p>
            <a:r>
              <a:rPr lang="en-US" dirty="0"/>
              <a:t>Spine problems have been researched from various perspectives, but no single specific reason has been identified as to why some people have spine problems and others don't.</a:t>
            </a:r>
            <a:endParaRPr lang="cs-CZ" dirty="0"/>
          </a:p>
        </p:txBody>
      </p:sp>
      <p:sp>
        <p:nvSpPr>
          <p:cNvPr id="7" name="TextovéPole 6">
            <a:extLst>
              <a:ext uri="{FF2B5EF4-FFF2-40B4-BE49-F238E27FC236}">
                <a16:creationId xmlns:a16="http://schemas.microsoft.com/office/drawing/2014/main" id="{07AF5CB2-7904-4009-BF7E-0720BCB8A2E5}"/>
              </a:ext>
            </a:extLst>
          </p:cNvPr>
          <p:cNvSpPr txBox="1"/>
          <p:nvPr/>
        </p:nvSpPr>
        <p:spPr>
          <a:xfrm>
            <a:off x="244444" y="4772522"/>
            <a:ext cx="8292974" cy="1754326"/>
          </a:xfrm>
          <a:prstGeom prst="rect">
            <a:avLst/>
          </a:prstGeom>
          <a:noFill/>
        </p:spPr>
        <p:txBody>
          <a:bodyPr wrap="square" rtlCol="0">
            <a:spAutoFit/>
          </a:bodyPr>
          <a:lstStyle/>
          <a:p>
            <a:r>
              <a:rPr lang="en-US" dirty="0"/>
              <a:t>I just know that the earliest representatives of hominins already had these problems</a:t>
            </a:r>
            <a:r>
              <a:rPr lang="cs-CZ" dirty="0"/>
              <a:t>. </a:t>
            </a:r>
            <a:r>
              <a:rPr lang="en-US" dirty="0"/>
              <a:t>It is therefore clear that it is related to </a:t>
            </a:r>
            <a:r>
              <a:rPr lang="en-US" dirty="0" err="1"/>
              <a:t>bipedalitis</a:t>
            </a:r>
            <a:r>
              <a:rPr lang="en-US" dirty="0"/>
              <a:t>, as spondylosis (or known osteophytosis) is present in 48-95% of humans, but only 4% in gorillas, 5% in bonobos and 2% in chimpanzees, intervertebral disc herniation is only present in 2% of chimpanzees and orangutans. Spondylolysis is a unique disease of the spine only in humans and has no parallel in the animal kingdom (see Ward et al., 2007).</a:t>
            </a:r>
            <a:endParaRPr lang="cs-CZ" dirty="0"/>
          </a:p>
        </p:txBody>
      </p:sp>
      <p:pic>
        <p:nvPicPr>
          <p:cNvPr id="8" name="Obrázek 7">
            <a:extLst>
              <a:ext uri="{FF2B5EF4-FFF2-40B4-BE49-F238E27FC236}">
                <a16:creationId xmlns:a16="http://schemas.microsoft.com/office/drawing/2014/main" id="{8C25D665-F0E6-42DC-A82D-83A6715E47B9}"/>
              </a:ext>
            </a:extLst>
          </p:cNvPr>
          <p:cNvPicPr>
            <a:picLocks noChangeAspect="1"/>
          </p:cNvPicPr>
          <p:nvPr/>
        </p:nvPicPr>
        <p:blipFill>
          <a:blip r:embed="rId3"/>
          <a:stretch>
            <a:fillRect/>
          </a:stretch>
        </p:blipFill>
        <p:spPr>
          <a:xfrm>
            <a:off x="4231679" y="2178898"/>
            <a:ext cx="3562894" cy="2673970"/>
          </a:xfrm>
          <a:prstGeom prst="rect">
            <a:avLst/>
          </a:prstGeom>
        </p:spPr>
      </p:pic>
      <p:pic>
        <p:nvPicPr>
          <p:cNvPr id="9" name="Obrázek 8">
            <a:extLst>
              <a:ext uri="{FF2B5EF4-FFF2-40B4-BE49-F238E27FC236}">
                <a16:creationId xmlns:a16="http://schemas.microsoft.com/office/drawing/2014/main" id="{88ECBD43-FAE3-450D-A3E8-D8062037554B}"/>
              </a:ext>
            </a:extLst>
          </p:cNvPr>
          <p:cNvPicPr>
            <a:picLocks noChangeAspect="1"/>
          </p:cNvPicPr>
          <p:nvPr/>
        </p:nvPicPr>
        <p:blipFill>
          <a:blip r:embed="rId4"/>
          <a:stretch>
            <a:fillRect/>
          </a:stretch>
        </p:blipFill>
        <p:spPr>
          <a:xfrm>
            <a:off x="406801" y="2525427"/>
            <a:ext cx="3251143" cy="2162116"/>
          </a:xfrm>
          <a:prstGeom prst="rect">
            <a:avLst/>
          </a:prstGeom>
        </p:spPr>
      </p:pic>
    </p:spTree>
    <p:extLst>
      <p:ext uri="{BB962C8B-B14F-4D97-AF65-F5344CB8AC3E}">
        <p14:creationId xmlns:p14="http://schemas.microsoft.com/office/powerpoint/2010/main" val="94517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50E5F702-CA0F-73D3-A537-75B4EEA38F4F}"/>
              </a:ext>
            </a:extLst>
          </p:cNvPr>
          <p:cNvSpPr txBox="1"/>
          <p:nvPr/>
        </p:nvSpPr>
        <p:spPr>
          <a:xfrm>
            <a:off x="550607" y="0"/>
            <a:ext cx="11641393" cy="954107"/>
          </a:xfrm>
          <a:prstGeom prst="rect">
            <a:avLst/>
          </a:prstGeom>
          <a:noFill/>
        </p:spPr>
        <p:txBody>
          <a:bodyPr wrap="square" rtlCol="0">
            <a:spAutoFit/>
          </a:bodyPr>
          <a:lstStyle/>
          <a:p>
            <a:pPr algn="ctr"/>
            <a:r>
              <a:rPr lang="cs-CZ" sz="2800" b="1" i="0" u="none" strike="noStrike" baseline="0" dirty="0" err="1">
                <a:latin typeface="Arial" panose="020B0604020202020204" pitchFamily="34" charset="0"/>
                <a:cs typeface="Arial" panose="020B0604020202020204" pitchFamily="34" charset="0"/>
              </a:rPr>
              <a:t>The</a:t>
            </a:r>
            <a:r>
              <a:rPr lang="cs-CZ" sz="2800" b="1" i="0" u="none" strike="noStrike" baseline="0" dirty="0">
                <a:latin typeface="Arial" panose="020B0604020202020204" pitchFamily="34" charset="0"/>
                <a:cs typeface="Arial" panose="020B0604020202020204" pitchFamily="34" charset="0"/>
              </a:rPr>
              <a:t> </a:t>
            </a:r>
            <a:r>
              <a:rPr lang="cs-CZ" sz="2800" b="1" i="0" u="none" strike="noStrike" baseline="0" dirty="0" err="1">
                <a:latin typeface="Arial" panose="020B0604020202020204" pitchFamily="34" charset="0"/>
                <a:cs typeface="Arial" panose="020B0604020202020204" pitchFamily="34" charset="0"/>
              </a:rPr>
              <a:t>developmental</a:t>
            </a:r>
            <a:r>
              <a:rPr lang="cs-CZ" sz="2800" b="1" i="0" u="none" strike="noStrike" baseline="0" dirty="0">
                <a:latin typeface="Arial" panose="020B0604020202020204" pitchFamily="34" charset="0"/>
                <a:cs typeface="Arial" panose="020B0604020202020204" pitchFamily="34" charset="0"/>
              </a:rPr>
              <a:t> </a:t>
            </a:r>
            <a:r>
              <a:rPr lang="cs-CZ" sz="2800" b="1" i="0" u="none" strike="noStrike" baseline="0" dirty="0" err="1">
                <a:latin typeface="Arial" panose="020B0604020202020204" pitchFamily="34" charset="0"/>
                <a:cs typeface="Arial" panose="020B0604020202020204" pitchFamily="34" charset="0"/>
              </a:rPr>
              <a:t>origins</a:t>
            </a:r>
            <a:r>
              <a:rPr lang="cs-CZ" sz="2800" b="1" i="0" u="none" strike="noStrike" baseline="0" dirty="0">
                <a:latin typeface="Arial" panose="020B0604020202020204" pitchFamily="34" charset="0"/>
                <a:cs typeface="Arial" panose="020B0604020202020204" pitchFamily="34" charset="0"/>
              </a:rPr>
              <a:t> model </a:t>
            </a:r>
            <a:r>
              <a:rPr lang="en-US" sz="2800" b="1" i="0" u="none" strike="noStrike" baseline="0" dirty="0">
                <a:latin typeface="Arial" panose="020B0604020202020204" pitchFamily="34" charset="0"/>
                <a:cs typeface="Arial" panose="020B0604020202020204" pitchFamily="34" charset="0"/>
              </a:rPr>
              <a:t>in</a:t>
            </a:r>
            <a:r>
              <a:rPr lang="cs-CZ" sz="2800" b="1" i="0" u="none" strike="noStrike" baseline="0" dirty="0">
                <a:latin typeface="Arial" panose="020B0604020202020204" pitchFamily="34" charset="0"/>
                <a:cs typeface="Arial" panose="020B0604020202020204" pitchFamily="34" charset="0"/>
              </a:rPr>
              <a:t> </a:t>
            </a:r>
            <a:r>
              <a:rPr lang="en-US" sz="2800" b="1" i="0" u="none" strike="noStrike" baseline="0" dirty="0">
                <a:latin typeface="Arial" panose="020B0604020202020204" pitchFamily="34" charset="0"/>
                <a:cs typeface="Arial" panose="020B0604020202020204" pitchFamily="34" charset="0"/>
              </a:rPr>
              <a:t>contemporary and past populations</a:t>
            </a:r>
            <a:endParaRPr lang="cs-CZ" sz="2800" b="1" dirty="0">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39C1448A-C6AD-9384-05E6-FD68E0032AA5}"/>
              </a:ext>
            </a:extLst>
          </p:cNvPr>
          <p:cNvSpPr txBox="1"/>
          <p:nvPr/>
        </p:nvSpPr>
        <p:spPr>
          <a:xfrm>
            <a:off x="117987" y="1039437"/>
            <a:ext cx="8377084" cy="5755422"/>
          </a:xfrm>
          <a:prstGeom prst="rect">
            <a:avLst/>
          </a:prstGeom>
          <a:noFill/>
        </p:spPr>
        <p:txBody>
          <a:bodyPr wrap="square" rtlCol="0">
            <a:spAutoFit/>
          </a:bodyPr>
          <a:lstStyle/>
          <a:p>
            <a:pPr algn="l"/>
            <a:r>
              <a:rPr lang="en-US" sz="1600" b="0" i="0" u="none" strike="noStrike" baseline="0" dirty="0">
                <a:solidFill>
                  <a:srgbClr val="000000"/>
                </a:solidFill>
                <a:latin typeface="Arial" panose="020B0604020202020204" pitchFamily="34" charset="0"/>
                <a:cs typeface="Arial" panose="020B0604020202020204" pitchFamily="34" charset="0"/>
              </a:rPr>
              <a:t>The developmental origins of adult health and</a:t>
            </a:r>
            <a:r>
              <a:rPr lang="cs-CZ" sz="1600" b="0" i="0" u="none" strike="noStrike" baseline="0" dirty="0">
                <a:solidFill>
                  <a:srgbClr val="000000"/>
                </a:solidFill>
                <a:latin typeface="Arial" panose="020B0604020202020204" pitchFamily="34" charset="0"/>
                <a:cs typeface="Arial" panose="020B0604020202020204" pitchFamily="34" charset="0"/>
              </a:rPr>
              <a:t> </a:t>
            </a:r>
            <a:r>
              <a:rPr lang="en-US" sz="1600" b="0" i="0" u="none" strike="noStrike" baseline="0" dirty="0">
                <a:solidFill>
                  <a:srgbClr val="000000"/>
                </a:solidFill>
                <a:latin typeface="Arial" panose="020B0604020202020204" pitchFamily="34" charset="0"/>
                <a:cs typeface="Arial" panose="020B0604020202020204" pitchFamily="34" charset="0"/>
              </a:rPr>
              <a:t>disease model </a:t>
            </a:r>
            <a:r>
              <a:rPr lang="cs-CZ" sz="1600" b="0" i="0" u="none" strike="noStrike" baseline="0" dirty="0">
                <a:solidFill>
                  <a:srgbClr val="000000"/>
                </a:solidFill>
                <a:latin typeface="Arial" panose="020B0604020202020204" pitchFamily="34" charset="0"/>
                <a:cs typeface="Arial" panose="020B0604020202020204" pitchFamily="34" charset="0"/>
              </a:rPr>
              <a:t>(</a:t>
            </a:r>
            <a:r>
              <a:rPr lang="cs-CZ" sz="1600" b="0" i="0" u="none" strike="noStrike" baseline="0" dirty="0" err="1">
                <a:solidFill>
                  <a:srgbClr val="000000"/>
                </a:solidFill>
                <a:latin typeface="Arial" panose="020B0604020202020204" pitchFamily="34" charset="0"/>
                <a:cs typeface="Arial" panose="020B0604020202020204" pitchFamily="34" charset="0"/>
              </a:rPr>
              <a:t>DOHaD</a:t>
            </a:r>
            <a:r>
              <a:rPr lang="cs-CZ" sz="1600" b="0" i="0" u="none" strike="noStrike" baseline="0" dirty="0">
                <a:solidFill>
                  <a:srgbClr val="000000"/>
                </a:solidFill>
                <a:latin typeface="Arial" panose="020B0604020202020204" pitchFamily="34" charset="0"/>
                <a:cs typeface="Arial" panose="020B0604020202020204" pitchFamily="34" charset="0"/>
              </a:rPr>
              <a:t>) </a:t>
            </a:r>
            <a:r>
              <a:rPr lang="en-US" sz="1600" b="0" i="0" u="none" strike="noStrike" baseline="0" dirty="0">
                <a:solidFill>
                  <a:srgbClr val="000000"/>
                </a:solidFill>
                <a:latin typeface="Arial" panose="020B0604020202020204" pitchFamily="34" charset="0"/>
                <a:cs typeface="Arial" panose="020B0604020202020204" pitchFamily="34" charset="0"/>
              </a:rPr>
              <a:t>is a well-established</a:t>
            </a:r>
            <a:r>
              <a:rPr lang="cs-CZ" sz="1600" b="0" i="0" u="none" strike="noStrike" baseline="0" dirty="0">
                <a:solidFill>
                  <a:srgbClr val="000000"/>
                </a:solidFill>
                <a:latin typeface="Arial" panose="020B0604020202020204" pitchFamily="34" charset="0"/>
                <a:cs typeface="Arial" panose="020B0604020202020204" pitchFamily="34" charset="0"/>
              </a:rPr>
              <a:t> </a:t>
            </a:r>
            <a:r>
              <a:rPr lang="en-US" sz="1600" b="0" i="0" u="none" strike="noStrike" baseline="0" dirty="0">
                <a:solidFill>
                  <a:srgbClr val="000000"/>
                </a:solidFill>
                <a:latin typeface="Arial" panose="020B0604020202020204" pitchFamily="34" charset="0"/>
                <a:cs typeface="Arial" panose="020B0604020202020204" pitchFamily="34" charset="0"/>
              </a:rPr>
              <a:t>paradigm concerning plasticity in early life and</a:t>
            </a:r>
            <a:r>
              <a:rPr lang="cs-CZ" sz="1600" b="0" i="0" u="none" strike="noStrike" baseline="0" dirty="0">
                <a:solidFill>
                  <a:srgbClr val="000000"/>
                </a:solidFill>
                <a:latin typeface="Arial" panose="020B0604020202020204" pitchFamily="34" charset="0"/>
                <a:cs typeface="Arial" panose="020B0604020202020204" pitchFamily="34" charset="0"/>
              </a:rPr>
              <a:t> </a:t>
            </a:r>
            <a:r>
              <a:rPr lang="en-US" sz="1600" b="0" i="0" u="none" strike="noStrike" baseline="0" dirty="0">
                <a:solidFill>
                  <a:srgbClr val="000000"/>
                </a:solidFill>
                <a:latin typeface="Arial" panose="020B0604020202020204" pitchFamily="34" charset="0"/>
                <a:cs typeface="Arial" panose="020B0604020202020204" pitchFamily="34" charset="0"/>
              </a:rPr>
              <a:t>has been adopted into Evolutionary Medicine. It relates</a:t>
            </a:r>
            <a:r>
              <a:rPr lang="cs-CZ" sz="1600" b="0" i="0" u="none" strike="noStrike" baseline="0" dirty="0">
                <a:solidFill>
                  <a:srgbClr val="000000"/>
                </a:solidFill>
                <a:latin typeface="Arial" panose="020B0604020202020204" pitchFamily="34" charset="0"/>
                <a:cs typeface="Arial" panose="020B0604020202020204" pitchFamily="34" charset="0"/>
              </a:rPr>
              <a:t> </a:t>
            </a:r>
            <a:r>
              <a:rPr lang="en-US" sz="1600" b="0" i="0" u="none" strike="noStrike" baseline="0" dirty="0">
                <a:solidFill>
                  <a:srgbClr val="000000"/>
                </a:solidFill>
                <a:latin typeface="Arial" panose="020B0604020202020204" pitchFamily="34" charset="0"/>
                <a:cs typeface="Arial" panose="020B0604020202020204" pitchFamily="34" charset="0"/>
              </a:rPr>
              <a:t>primarily to the uterine and infant</a:t>
            </a:r>
            <a:r>
              <a:rPr lang="cs-CZ" sz="1600" b="0" i="0" u="none" strike="noStrike" baseline="0" dirty="0">
                <a:solidFill>
                  <a:srgbClr val="000000"/>
                </a:solidFill>
                <a:latin typeface="Arial" panose="020B0604020202020204" pitchFamily="34" charset="0"/>
                <a:cs typeface="Arial" panose="020B0604020202020204" pitchFamily="34" charset="0"/>
              </a:rPr>
              <a:t> </a:t>
            </a:r>
            <a:r>
              <a:rPr lang="en-US" sz="1600" b="0" i="0" u="none" strike="noStrike" baseline="0" dirty="0">
                <a:solidFill>
                  <a:srgbClr val="000000"/>
                </a:solidFill>
                <a:latin typeface="Arial" panose="020B0604020202020204" pitchFamily="34" charset="0"/>
                <a:cs typeface="Arial" panose="020B0604020202020204" pitchFamily="34" charset="0"/>
              </a:rPr>
              <a:t>environments</a:t>
            </a:r>
            <a:r>
              <a:rPr lang="cs-CZ" sz="1600" b="0" i="0" u="none" strike="noStrike" baseline="0" dirty="0">
                <a:solidFill>
                  <a:srgbClr val="000000"/>
                </a:solidFill>
                <a:latin typeface="Arial" panose="020B0604020202020204" pitchFamily="34" charset="0"/>
                <a:cs typeface="Arial" panose="020B0604020202020204" pitchFamily="34" charset="0"/>
              </a:rPr>
              <a:t> (</a:t>
            </a:r>
            <a:r>
              <a:rPr lang="en-US" sz="1600" b="0" i="0" u="none" strike="noStrike" baseline="0" dirty="0">
                <a:solidFill>
                  <a:srgbClr val="000000"/>
                </a:solidFill>
                <a:latin typeface="Arial" panose="020B0604020202020204" pitchFamily="34" charset="0"/>
                <a:cs typeface="Arial" panose="020B0604020202020204" pitchFamily="34" charset="0"/>
              </a:rPr>
              <a:t>up to age 2), and to nutritional deficits experienced</a:t>
            </a:r>
            <a:r>
              <a:rPr lang="cs-CZ" sz="1600" b="0" i="0" u="none" strike="noStrike" baseline="0" dirty="0">
                <a:solidFill>
                  <a:srgbClr val="000000"/>
                </a:solidFill>
                <a:latin typeface="Arial" panose="020B0604020202020204" pitchFamily="34" charset="0"/>
                <a:cs typeface="Arial" panose="020B0604020202020204" pitchFamily="34" charset="0"/>
              </a:rPr>
              <a:t> </a:t>
            </a:r>
            <a:r>
              <a:rPr lang="en-US" sz="1600" b="0" i="0" u="none" strike="noStrike" baseline="0" dirty="0">
                <a:solidFill>
                  <a:srgbClr val="000000"/>
                </a:solidFill>
                <a:latin typeface="Arial" panose="020B0604020202020204" pitchFamily="34" charset="0"/>
                <a:cs typeface="Arial" panose="020B0604020202020204" pitchFamily="34" charset="0"/>
              </a:rPr>
              <a:t>during this time that appear to shape health</a:t>
            </a:r>
            <a:r>
              <a:rPr lang="cs-CZ" sz="1600" b="0" i="0" u="none" strike="noStrike" baseline="0" dirty="0">
                <a:solidFill>
                  <a:srgbClr val="000000"/>
                </a:solidFill>
                <a:latin typeface="Arial" panose="020B0604020202020204" pitchFamily="34" charset="0"/>
                <a:cs typeface="Arial" panose="020B0604020202020204" pitchFamily="34" charset="0"/>
              </a:rPr>
              <a:t> </a:t>
            </a:r>
            <a:r>
              <a:rPr lang="en-US" sz="1600" b="0" i="0" u="none" strike="noStrike" baseline="0" dirty="0">
                <a:solidFill>
                  <a:srgbClr val="000000"/>
                </a:solidFill>
                <a:latin typeface="Arial" panose="020B0604020202020204" pitchFamily="34" charset="0"/>
                <a:cs typeface="Arial" panose="020B0604020202020204" pitchFamily="34" charset="0"/>
              </a:rPr>
              <a:t>in later adulthood. </a:t>
            </a:r>
            <a:r>
              <a:rPr lang="en-US" sz="1600" b="0" i="0" u="none" strike="noStrike" baseline="0" dirty="0" err="1">
                <a:solidFill>
                  <a:srgbClr val="000000"/>
                </a:solidFill>
                <a:latin typeface="Arial" panose="020B0604020202020204" pitchFamily="34" charset="0"/>
                <a:cs typeface="Arial" panose="020B0604020202020204" pitchFamily="34" charset="0"/>
              </a:rPr>
              <a:t>DOHaD</a:t>
            </a:r>
            <a:r>
              <a:rPr lang="en-US" sz="1600" b="0" i="0" u="none" strike="noStrike" baseline="0" dirty="0">
                <a:solidFill>
                  <a:srgbClr val="000000"/>
                </a:solidFill>
                <a:latin typeface="Arial" panose="020B0604020202020204" pitchFamily="34" charset="0"/>
                <a:cs typeface="Arial" panose="020B0604020202020204" pitchFamily="34" charset="0"/>
              </a:rPr>
              <a:t> practitioners have conducted</a:t>
            </a:r>
            <a:r>
              <a:rPr lang="cs-CZ" sz="1600" b="0" i="0" u="none" strike="noStrike" baseline="0" dirty="0">
                <a:solidFill>
                  <a:srgbClr val="000000"/>
                </a:solidFill>
                <a:latin typeface="Arial" panose="020B0604020202020204" pitchFamily="34" charset="0"/>
                <a:cs typeface="Arial" panose="020B0604020202020204" pitchFamily="34" charset="0"/>
              </a:rPr>
              <a:t> </a:t>
            </a:r>
            <a:r>
              <a:rPr lang="cs-CZ" sz="1600" b="0" i="0" u="none" strike="noStrike" baseline="0" dirty="0" err="1">
                <a:solidFill>
                  <a:srgbClr val="000000"/>
                </a:solidFill>
                <a:latin typeface="Arial" panose="020B0604020202020204" pitchFamily="34" charset="0"/>
                <a:cs typeface="Arial" panose="020B0604020202020204" pitchFamily="34" charset="0"/>
              </a:rPr>
              <a:t>numerous</a:t>
            </a:r>
            <a:r>
              <a:rPr lang="cs-CZ" sz="1600" b="0" i="0" u="none" strike="noStrike" baseline="0" dirty="0">
                <a:solidFill>
                  <a:srgbClr val="000000"/>
                </a:solidFill>
                <a:latin typeface="Arial" panose="020B0604020202020204" pitchFamily="34" charset="0"/>
                <a:cs typeface="Arial" panose="020B0604020202020204" pitchFamily="34" charset="0"/>
              </a:rPr>
              <a:t> </a:t>
            </a:r>
            <a:r>
              <a:rPr lang="cs-CZ" sz="1600" b="0" i="0" u="none" strike="noStrike" baseline="0" dirty="0" err="1">
                <a:solidFill>
                  <a:srgbClr val="000000"/>
                </a:solidFill>
                <a:latin typeface="Arial" panose="020B0604020202020204" pitchFamily="34" charset="0"/>
                <a:cs typeface="Arial" panose="020B0604020202020204" pitchFamily="34" charset="0"/>
              </a:rPr>
              <a:t>observational</a:t>
            </a:r>
            <a:r>
              <a:rPr lang="cs-CZ" sz="1600" b="0" i="0" u="none" strike="noStrike" baseline="0" dirty="0">
                <a:solidFill>
                  <a:srgbClr val="000000"/>
                </a:solidFill>
                <a:latin typeface="Arial" panose="020B0604020202020204" pitchFamily="34" charset="0"/>
                <a:cs typeface="Arial" panose="020B0604020202020204" pitchFamily="34" charset="0"/>
              </a:rPr>
              <a:t> and </a:t>
            </a:r>
            <a:r>
              <a:rPr lang="cs-CZ" sz="1600" b="0" i="0" u="none" strike="noStrike" baseline="0" dirty="0" err="1">
                <a:solidFill>
                  <a:srgbClr val="000000"/>
                </a:solidFill>
                <a:latin typeface="Arial" panose="020B0604020202020204" pitchFamily="34" charset="0"/>
                <a:cs typeface="Arial" panose="020B0604020202020204" pitchFamily="34" charset="0"/>
              </a:rPr>
              <a:t>experimental</a:t>
            </a:r>
            <a:r>
              <a:rPr lang="cs-CZ" sz="1600" dirty="0">
                <a:solidFill>
                  <a:srgbClr val="000000"/>
                </a:solidFill>
                <a:latin typeface="Arial" panose="020B0604020202020204" pitchFamily="34" charset="0"/>
                <a:cs typeface="Arial" panose="020B0604020202020204" pitchFamily="34" charset="0"/>
              </a:rPr>
              <a:t> </a:t>
            </a:r>
            <a:r>
              <a:rPr lang="en-US" sz="1600" b="0" i="0" u="none" strike="noStrike" baseline="0" dirty="0">
                <a:solidFill>
                  <a:srgbClr val="000000"/>
                </a:solidFill>
                <a:latin typeface="Arial" panose="020B0604020202020204" pitchFamily="34" charset="0"/>
                <a:cs typeface="Arial" panose="020B0604020202020204" pitchFamily="34" charset="0"/>
              </a:rPr>
              <a:t>studies in</a:t>
            </a:r>
            <a:r>
              <a:rPr lang="cs-CZ" sz="1600" dirty="0">
                <a:solidFill>
                  <a:srgbClr val="000000"/>
                </a:solidFill>
                <a:latin typeface="Arial" panose="020B0604020202020204" pitchFamily="34" charset="0"/>
                <a:cs typeface="Arial" panose="020B0604020202020204" pitchFamily="34" charset="0"/>
              </a:rPr>
              <a:t> </a:t>
            </a:r>
            <a:r>
              <a:rPr lang="en-US" sz="1600" b="0" i="0" u="none" strike="noStrike" baseline="0" dirty="0">
                <a:solidFill>
                  <a:srgbClr val="000000"/>
                </a:solidFill>
                <a:latin typeface="Arial" panose="020B0604020202020204" pitchFamily="34" charset="0"/>
                <a:cs typeface="Arial" panose="020B0604020202020204" pitchFamily="34" charset="0"/>
              </a:rPr>
              <a:t>contemporary human populations and</a:t>
            </a:r>
            <a:r>
              <a:rPr lang="cs-CZ" sz="1600" b="0" i="0" u="none" strike="noStrike" baseline="0" dirty="0">
                <a:solidFill>
                  <a:srgbClr val="000000"/>
                </a:solidFill>
                <a:latin typeface="Arial" panose="020B0604020202020204" pitchFamily="34" charset="0"/>
                <a:cs typeface="Arial" panose="020B0604020202020204" pitchFamily="34" charset="0"/>
              </a:rPr>
              <a:t> </a:t>
            </a:r>
            <a:r>
              <a:rPr lang="en-US" sz="1600" b="0" i="0" u="none" strike="noStrike" baseline="0" dirty="0">
                <a:solidFill>
                  <a:srgbClr val="000000"/>
                </a:solidFill>
                <a:latin typeface="Arial" panose="020B0604020202020204" pitchFamily="34" charset="0"/>
                <a:cs typeface="Arial" panose="020B0604020202020204" pitchFamily="34" charset="0"/>
              </a:rPr>
              <a:t>animal models to examine how early life stressors</a:t>
            </a:r>
            <a:r>
              <a:rPr lang="cs-CZ" sz="1600" b="0" i="0" u="none" strike="noStrike" baseline="0" dirty="0">
                <a:solidFill>
                  <a:srgbClr val="000000"/>
                </a:solidFill>
                <a:latin typeface="Arial" panose="020B0604020202020204" pitchFamily="34" charset="0"/>
                <a:cs typeface="Arial" panose="020B0604020202020204" pitchFamily="34" charset="0"/>
              </a:rPr>
              <a:t> </a:t>
            </a:r>
            <a:r>
              <a:rPr lang="en-US" sz="1600" b="0" i="0" u="none" strike="noStrike" baseline="0" dirty="0">
                <a:solidFill>
                  <a:srgbClr val="000000"/>
                </a:solidFill>
                <a:latin typeface="Arial" panose="020B0604020202020204" pitchFamily="34" charset="0"/>
                <a:cs typeface="Arial" panose="020B0604020202020204" pitchFamily="34" charset="0"/>
              </a:rPr>
              <a:t>might influence</a:t>
            </a:r>
            <a:r>
              <a:rPr lang="cs-CZ" sz="1600" b="0" i="0" u="none" strike="noStrike" baseline="0" dirty="0">
                <a:solidFill>
                  <a:srgbClr val="000000"/>
                </a:solidFill>
                <a:latin typeface="Arial" panose="020B0604020202020204" pitchFamily="34" charset="0"/>
                <a:cs typeface="Arial" panose="020B0604020202020204" pitchFamily="34" charset="0"/>
              </a:rPr>
              <a:t> </a:t>
            </a:r>
            <a:r>
              <a:rPr lang="en-US" sz="1600" b="0" i="0" u="none" strike="noStrike" baseline="0" dirty="0">
                <a:solidFill>
                  <a:srgbClr val="000000"/>
                </a:solidFill>
                <a:latin typeface="Arial" panose="020B0604020202020204" pitchFamily="34" charset="0"/>
                <a:cs typeface="Arial" panose="020B0604020202020204" pitchFamily="34" charset="0"/>
              </a:rPr>
              <a:t>susceptibility to later life chronic,</a:t>
            </a:r>
            <a:r>
              <a:rPr lang="cs-CZ" sz="1600" b="0" i="0" u="none" strike="noStrike" baseline="0" dirty="0">
                <a:solidFill>
                  <a:srgbClr val="000000"/>
                </a:solidFill>
                <a:latin typeface="Arial" panose="020B0604020202020204" pitchFamily="34" charset="0"/>
                <a:cs typeface="Arial" panose="020B0604020202020204" pitchFamily="34" charset="0"/>
              </a:rPr>
              <a:t> </a:t>
            </a:r>
            <a:r>
              <a:rPr lang="cs-CZ" sz="1600" b="0" i="0" u="none" strike="noStrike" baseline="0" dirty="0" err="1">
                <a:solidFill>
                  <a:srgbClr val="000000"/>
                </a:solidFill>
                <a:latin typeface="Arial" panose="020B0604020202020204" pitchFamily="34" charset="0"/>
                <a:cs typeface="Arial" panose="020B0604020202020204" pitchFamily="34" charset="0"/>
              </a:rPr>
              <a:t>or</a:t>
            </a:r>
            <a:r>
              <a:rPr lang="cs-CZ" sz="1600" b="0" i="0" u="none" strike="noStrike" baseline="0" dirty="0">
                <a:solidFill>
                  <a:srgbClr val="000000"/>
                </a:solidFill>
                <a:latin typeface="Arial" panose="020B0604020202020204" pitchFamily="34" charset="0"/>
                <a:cs typeface="Arial" panose="020B0604020202020204" pitchFamily="34" charset="0"/>
              </a:rPr>
              <a:t> non-</a:t>
            </a:r>
            <a:r>
              <a:rPr lang="cs-CZ" sz="1600" b="0" i="0" u="none" strike="noStrike" baseline="0" dirty="0" err="1">
                <a:solidFill>
                  <a:srgbClr val="000000"/>
                </a:solidFill>
                <a:latin typeface="Arial" panose="020B0604020202020204" pitchFamily="34" charset="0"/>
                <a:cs typeface="Arial" panose="020B0604020202020204" pitchFamily="34" charset="0"/>
              </a:rPr>
              <a:t>communicable</a:t>
            </a:r>
            <a:r>
              <a:rPr lang="cs-CZ" sz="1600" b="0" i="0" u="none" strike="noStrike" baseline="0" dirty="0">
                <a:solidFill>
                  <a:srgbClr val="000000"/>
                </a:solidFill>
                <a:latin typeface="Arial" panose="020B0604020202020204" pitchFamily="34" charset="0"/>
                <a:cs typeface="Arial" panose="020B0604020202020204" pitchFamily="34" charset="0"/>
              </a:rPr>
              <a:t>, </a:t>
            </a:r>
            <a:r>
              <a:rPr lang="cs-CZ" sz="1600" b="0" i="0" u="none" strike="noStrike" baseline="0" dirty="0" err="1">
                <a:solidFill>
                  <a:srgbClr val="000000"/>
                </a:solidFill>
                <a:latin typeface="Arial" panose="020B0604020202020204" pitchFamily="34" charset="0"/>
                <a:cs typeface="Arial" panose="020B0604020202020204" pitchFamily="34" charset="0"/>
              </a:rPr>
              <a:t>pathologies</a:t>
            </a:r>
            <a:r>
              <a:rPr lang="cs-CZ" sz="1600" b="0" i="0" u="none" strike="noStrike" baseline="0" dirty="0">
                <a:solidFill>
                  <a:srgbClr val="000000"/>
                </a:solidFill>
                <a:latin typeface="Arial" panose="020B0604020202020204" pitchFamily="34" charset="0"/>
                <a:cs typeface="Arial" panose="020B0604020202020204" pitchFamily="34" charset="0"/>
              </a:rPr>
              <a:t> </a:t>
            </a:r>
            <a:r>
              <a:rPr lang="cs-CZ" sz="1600" b="0" i="0" u="none" strike="noStrike" baseline="0" dirty="0" err="1">
                <a:solidFill>
                  <a:srgbClr val="000000"/>
                </a:solidFill>
                <a:latin typeface="Arial" panose="020B0604020202020204" pitchFamily="34" charset="0"/>
                <a:cs typeface="Arial" panose="020B0604020202020204" pitchFamily="34" charset="0"/>
              </a:rPr>
              <a:t>including</a:t>
            </a:r>
            <a:r>
              <a:rPr lang="cs-CZ" sz="1600" b="0" i="0" u="none" strike="noStrike" baseline="0" dirty="0">
                <a:solidFill>
                  <a:srgbClr val="000000"/>
                </a:solidFill>
                <a:latin typeface="Arial" panose="020B0604020202020204" pitchFamily="34" charset="0"/>
                <a:cs typeface="Arial" panose="020B0604020202020204" pitchFamily="34" charset="0"/>
              </a:rPr>
              <a:t> </a:t>
            </a:r>
            <a:r>
              <a:rPr lang="cs-CZ" sz="1600" b="0" i="0" u="none" strike="noStrike" baseline="0" dirty="0" err="1">
                <a:solidFill>
                  <a:srgbClr val="000000"/>
                </a:solidFill>
                <a:latin typeface="Arial" panose="020B0604020202020204" pitchFamily="34" charset="0"/>
                <a:cs typeface="Arial" panose="020B0604020202020204" pitchFamily="34" charset="0"/>
              </a:rPr>
              <a:t>cardiovascular</a:t>
            </a:r>
            <a:r>
              <a:rPr lang="cs-CZ" sz="1600" dirty="0">
                <a:solidFill>
                  <a:srgbClr val="000000"/>
                </a:solidFill>
                <a:latin typeface="Arial" panose="020B0604020202020204" pitchFamily="34" charset="0"/>
                <a:cs typeface="Arial" panose="020B0604020202020204" pitchFamily="34" charset="0"/>
              </a:rPr>
              <a:t> </a:t>
            </a:r>
            <a:r>
              <a:rPr lang="cs-CZ" sz="1600" b="0" i="0" u="none" strike="noStrike" baseline="0" dirty="0" err="1">
                <a:solidFill>
                  <a:srgbClr val="000000"/>
                </a:solidFill>
                <a:latin typeface="Arial" panose="020B0604020202020204" pitchFamily="34" charset="0"/>
                <a:cs typeface="Arial" panose="020B0604020202020204" pitchFamily="34" charset="0"/>
              </a:rPr>
              <a:t>diseases</a:t>
            </a:r>
            <a:r>
              <a:rPr lang="cs-CZ" sz="1600" b="0" i="0" u="none" strike="noStrike" baseline="0" dirty="0">
                <a:solidFill>
                  <a:srgbClr val="000000"/>
                </a:solidFill>
                <a:latin typeface="Arial" panose="020B0604020202020204" pitchFamily="34" charset="0"/>
                <a:cs typeface="Arial" panose="020B0604020202020204" pitchFamily="34" charset="0"/>
              </a:rPr>
              <a:t> (CVD), </a:t>
            </a:r>
            <a:r>
              <a:rPr lang="cs-CZ" sz="1600" b="0" i="0" u="none" strike="noStrike" baseline="0" dirty="0" err="1">
                <a:solidFill>
                  <a:srgbClr val="000000"/>
                </a:solidFill>
                <a:latin typeface="Arial" panose="020B0604020202020204" pitchFamily="34" charset="0"/>
                <a:cs typeface="Arial" panose="020B0604020202020204" pitchFamily="34" charset="0"/>
              </a:rPr>
              <a:t>hypertension</a:t>
            </a:r>
            <a:r>
              <a:rPr lang="cs-CZ" sz="1600" b="0" i="0" u="none" strike="noStrike" baseline="0" dirty="0">
                <a:solidFill>
                  <a:srgbClr val="000000"/>
                </a:solidFill>
                <a:latin typeface="Arial" panose="020B0604020202020204" pitchFamily="34" charset="0"/>
                <a:cs typeface="Arial" panose="020B0604020202020204" pitchFamily="34" charset="0"/>
              </a:rPr>
              <a:t>, </a:t>
            </a:r>
            <a:r>
              <a:rPr lang="cs-CZ" sz="1600" b="0" i="0" u="none" strike="noStrike" baseline="0" dirty="0" err="1">
                <a:solidFill>
                  <a:srgbClr val="000000"/>
                </a:solidFill>
                <a:latin typeface="Arial" panose="020B0604020202020204" pitchFamily="34" charset="0"/>
                <a:cs typeface="Arial" panose="020B0604020202020204" pitchFamily="34" charset="0"/>
              </a:rPr>
              <a:t>stroke</a:t>
            </a:r>
            <a:r>
              <a:rPr lang="cs-CZ" sz="1600" b="0" i="0" u="none" strike="noStrike" baseline="0" dirty="0">
                <a:solidFill>
                  <a:srgbClr val="000000"/>
                </a:solidFill>
                <a:latin typeface="Arial" panose="020B0604020202020204" pitchFamily="34" charset="0"/>
                <a:cs typeface="Arial" panose="020B0604020202020204" pitchFamily="34" charset="0"/>
              </a:rPr>
              <a:t>, type 2 diabetes (T2DM) and obesity.</a:t>
            </a:r>
            <a:r>
              <a:rPr lang="nb-NO" sz="1600" b="0" i="0" u="none" strike="noStrike" baseline="0" dirty="0">
                <a:solidFill>
                  <a:srgbClr val="000000"/>
                </a:solidFill>
                <a:latin typeface="Arial" panose="020B0604020202020204" pitchFamily="34" charset="0"/>
                <a:cs typeface="Arial" panose="020B0604020202020204" pitchFamily="34" charset="0"/>
              </a:rPr>
              <a:t> For</a:t>
            </a:r>
            <a:r>
              <a:rPr lang="cs-CZ" sz="1600" b="0" i="0" u="none" strike="noStrike" baseline="0" dirty="0">
                <a:solidFill>
                  <a:srgbClr val="000000"/>
                </a:solidFill>
                <a:latin typeface="Arial" panose="020B0604020202020204" pitchFamily="34" charset="0"/>
                <a:cs typeface="Arial" panose="020B0604020202020204" pitchFamily="34" charset="0"/>
              </a:rPr>
              <a:t> </a:t>
            </a:r>
            <a:r>
              <a:rPr lang="en-US" sz="1600" b="0" i="0" u="none" strike="noStrike" baseline="0" dirty="0">
                <a:solidFill>
                  <a:srgbClr val="000000"/>
                </a:solidFill>
                <a:latin typeface="Arial" panose="020B0604020202020204" pitchFamily="34" charset="0"/>
                <a:cs typeface="Arial" panose="020B0604020202020204" pitchFamily="34" charset="0"/>
              </a:rPr>
              <a:t>example, systematic reviews and meta-analyses of</a:t>
            </a:r>
            <a:r>
              <a:rPr lang="cs-CZ" sz="1600" b="0" i="0" u="none" strike="noStrike" baseline="0" dirty="0">
                <a:solidFill>
                  <a:srgbClr val="000000"/>
                </a:solidFill>
                <a:latin typeface="Arial" panose="020B0604020202020204" pitchFamily="34" charset="0"/>
                <a:cs typeface="Arial" panose="020B0604020202020204" pitchFamily="34" charset="0"/>
              </a:rPr>
              <a:t> </a:t>
            </a:r>
            <a:r>
              <a:rPr lang="en-US" sz="1600" b="0" i="0" u="none" strike="noStrike" baseline="0" dirty="0">
                <a:solidFill>
                  <a:srgbClr val="000000"/>
                </a:solidFill>
                <a:latin typeface="Arial" panose="020B0604020202020204" pitchFamily="34" charset="0"/>
                <a:cs typeface="Arial" panose="020B0604020202020204" pitchFamily="34" charset="0"/>
              </a:rPr>
              <a:t>human studies have consistently shown a relationship</a:t>
            </a:r>
            <a:r>
              <a:rPr lang="cs-CZ" sz="1600" b="0" i="0" u="none" strike="noStrike" baseline="0" dirty="0">
                <a:solidFill>
                  <a:srgbClr val="000000"/>
                </a:solidFill>
                <a:latin typeface="Arial" panose="020B0604020202020204" pitchFamily="34" charset="0"/>
                <a:cs typeface="Arial" panose="020B0604020202020204" pitchFamily="34" charset="0"/>
              </a:rPr>
              <a:t> </a:t>
            </a:r>
            <a:r>
              <a:rPr lang="en-US" sz="1600" b="0" i="0" u="none" strike="noStrike" baseline="0" dirty="0">
                <a:solidFill>
                  <a:srgbClr val="000000"/>
                </a:solidFill>
                <a:latin typeface="Arial" panose="020B0604020202020204" pitchFamily="34" charset="0"/>
                <a:cs typeface="Arial" panose="020B0604020202020204" pitchFamily="34" charset="0"/>
              </a:rPr>
              <a:t>between birth weight and risk for T2DM in</a:t>
            </a:r>
            <a:r>
              <a:rPr lang="cs-CZ" sz="1600" dirty="0">
                <a:solidFill>
                  <a:srgbClr val="000000"/>
                </a:solidFill>
                <a:latin typeface="Arial" panose="020B0604020202020204" pitchFamily="34" charset="0"/>
                <a:cs typeface="Arial" panose="020B0604020202020204" pitchFamily="34" charset="0"/>
              </a:rPr>
              <a:t> </a:t>
            </a:r>
            <a:r>
              <a:rPr lang="en-US" sz="1600" b="0" i="0" u="none" strike="noStrike" baseline="0" dirty="0">
                <a:solidFill>
                  <a:srgbClr val="000000"/>
                </a:solidFill>
                <a:latin typeface="Arial" panose="020B0604020202020204" pitchFamily="34" charset="0"/>
                <a:cs typeface="Arial" panose="020B0604020202020204" pitchFamily="34" charset="0"/>
              </a:rPr>
              <a:t>later life, where low birth weights (&lt;2500 g) increase</a:t>
            </a:r>
            <a:r>
              <a:rPr lang="cs-CZ" sz="1600" b="0" i="0" u="none" strike="noStrike" baseline="0" dirty="0">
                <a:solidFill>
                  <a:srgbClr val="000000"/>
                </a:solidFill>
                <a:latin typeface="Arial" panose="020B0604020202020204" pitchFamily="34" charset="0"/>
                <a:cs typeface="Arial" panose="020B0604020202020204" pitchFamily="34" charset="0"/>
              </a:rPr>
              <a:t> </a:t>
            </a:r>
            <a:r>
              <a:rPr lang="en-US" sz="1600" b="0" i="0" u="none" strike="noStrike" baseline="0" dirty="0">
                <a:solidFill>
                  <a:srgbClr val="000000"/>
                </a:solidFill>
                <a:latin typeface="Arial" panose="020B0604020202020204" pitchFamily="34" charset="0"/>
                <a:cs typeface="Arial" panose="020B0604020202020204" pitchFamily="34" charset="0"/>
              </a:rPr>
              <a:t>the odds of susceptibility to this disease</a:t>
            </a:r>
            <a:r>
              <a:rPr lang="cs-CZ" sz="1600" b="0" i="0" u="none" strike="noStrike" baseline="0" dirty="0">
                <a:solidFill>
                  <a:srgbClr val="000000"/>
                </a:solidFill>
                <a:latin typeface="Arial" panose="020B0604020202020204" pitchFamily="34" charset="0"/>
                <a:cs typeface="Arial" panose="020B0604020202020204" pitchFamily="34" charset="0"/>
              </a:rPr>
              <a:t>.</a:t>
            </a:r>
            <a:r>
              <a:rPr lang="cs-CZ" sz="1600" dirty="0">
                <a:solidFill>
                  <a:srgbClr val="000000"/>
                </a:solidFill>
                <a:latin typeface="Arial" panose="020B0604020202020204" pitchFamily="34" charset="0"/>
                <a:cs typeface="Arial" panose="020B0604020202020204" pitchFamily="34" charset="0"/>
              </a:rPr>
              <a:t> </a:t>
            </a:r>
            <a:r>
              <a:rPr lang="en-US" sz="1600" b="0" i="0" u="none" strike="noStrike" baseline="0" dirty="0">
                <a:solidFill>
                  <a:srgbClr val="000000"/>
                </a:solidFill>
                <a:latin typeface="Arial" panose="020B0604020202020204" pitchFamily="34" charset="0"/>
                <a:cs typeface="Arial" panose="020B0604020202020204" pitchFamily="34" charset="0"/>
              </a:rPr>
              <a:t>The </a:t>
            </a:r>
            <a:r>
              <a:rPr lang="en-US" sz="1600" b="0" i="0" u="none" strike="noStrike" baseline="0" dirty="0" err="1">
                <a:solidFill>
                  <a:srgbClr val="000000"/>
                </a:solidFill>
                <a:latin typeface="Arial" panose="020B0604020202020204" pitchFamily="34" charset="0"/>
                <a:cs typeface="Arial" panose="020B0604020202020204" pitchFamily="34" charset="0"/>
              </a:rPr>
              <a:t>DOHaD</a:t>
            </a:r>
            <a:r>
              <a:rPr lang="en-US" sz="1600" b="0" i="0" u="none" strike="noStrike" baseline="0" dirty="0">
                <a:solidFill>
                  <a:srgbClr val="000000"/>
                </a:solidFill>
                <a:latin typeface="Arial" panose="020B0604020202020204" pitchFamily="34" charset="0"/>
                <a:cs typeface="Arial" panose="020B0604020202020204" pitchFamily="34" charset="0"/>
              </a:rPr>
              <a:t> framework has been applied primarily</a:t>
            </a:r>
            <a:r>
              <a:rPr lang="cs-CZ" sz="1600" b="0" i="0" u="none" strike="noStrike" baseline="0" dirty="0">
                <a:solidFill>
                  <a:srgbClr val="000000"/>
                </a:solidFill>
                <a:latin typeface="Arial" panose="020B0604020202020204" pitchFamily="34" charset="0"/>
                <a:cs typeface="Arial" panose="020B0604020202020204" pitchFamily="34" charset="0"/>
              </a:rPr>
              <a:t> </a:t>
            </a:r>
            <a:r>
              <a:rPr lang="en-US" sz="1600" b="0" i="0" u="none" strike="noStrike" baseline="0" dirty="0">
                <a:solidFill>
                  <a:srgbClr val="000000"/>
                </a:solidFill>
                <a:latin typeface="Arial" panose="020B0604020202020204" pitchFamily="34" charset="0"/>
                <a:cs typeface="Arial" panose="020B0604020202020204" pitchFamily="34" charset="0"/>
              </a:rPr>
              <a:t>to contemporary populations, but the effects</a:t>
            </a:r>
            <a:r>
              <a:rPr lang="cs-CZ" sz="1600" b="0" i="0" u="none" strike="noStrike" baseline="0" dirty="0">
                <a:solidFill>
                  <a:srgbClr val="000000"/>
                </a:solidFill>
                <a:latin typeface="Arial" panose="020B0604020202020204" pitchFamily="34" charset="0"/>
                <a:cs typeface="Arial" panose="020B0604020202020204" pitchFamily="34" charset="0"/>
              </a:rPr>
              <a:t> </a:t>
            </a:r>
            <a:r>
              <a:rPr lang="en-US" sz="1600" b="0" i="0" u="none" strike="noStrike" baseline="0" dirty="0">
                <a:solidFill>
                  <a:srgbClr val="000000"/>
                </a:solidFill>
                <a:latin typeface="Arial" panose="020B0604020202020204" pitchFamily="34" charset="0"/>
                <a:cs typeface="Arial" panose="020B0604020202020204" pitchFamily="34" charset="0"/>
              </a:rPr>
              <a:t>of developmental environments were presumably</a:t>
            </a:r>
            <a:r>
              <a:rPr lang="cs-CZ" sz="1600" b="0" i="0" u="none" strike="noStrike" baseline="0" dirty="0">
                <a:solidFill>
                  <a:srgbClr val="000000"/>
                </a:solidFill>
                <a:latin typeface="Arial" panose="020B0604020202020204" pitchFamily="34" charset="0"/>
                <a:cs typeface="Arial" panose="020B0604020202020204" pitchFamily="34" charset="0"/>
              </a:rPr>
              <a:t> </a:t>
            </a:r>
            <a:r>
              <a:rPr lang="en-US" sz="1600" b="0" i="0" u="none" strike="noStrike" baseline="0" dirty="0">
                <a:solidFill>
                  <a:srgbClr val="000000"/>
                </a:solidFill>
                <a:latin typeface="Arial" panose="020B0604020202020204" pitchFamily="34" charset="0"/>
                <a:cs typeface="Arial" panose="020B0604020202020204" pitchFamily="34" charset="0"/>
              </a:rPr>
              <a:t>also operating in recent history. Taking a</a:t>
            </a:r>
            <a:r>
              <a:rPr lang="cs-CZ" sz="1600" b="0" i="0" u="none" strike="noStrike" baseline="0" dirty="0">
                <a:solidFill>
                  <a:srgbClr val="000000"/>
                </a:solidFill>
                <a:latin typeface="Arial" panose="020B0604020202020204" pitchFamily="34" charset="0"/>
                <a:cs typeface="Arial" panose="020B0604020202020204" pitchFamily="34" charset="0"/>
              </a:rPr>
              <a:t> </a:t>
            </a:r>
            <a:r>
              <a:rPr lang="en-US" sz="1600" b="0" i="0" u="none" strike="noStrike" baseline="0" dirty="0">
                <a:solidFill>
                  <a:srgbClr val="000000"/>
                </a:solidFill>
                <a:latin typeface="Arial" panose="020B0604020202020204" pitchFamily="34" charset="0"/>
                <a:cs typeface="Arial" panose="020B0604020202020204" pitchFamily="34" charset="0"/>
              </a:rPr>
              <a:t>more </a:t>
            </a:r>
            <a:r>
              <a:rPr lang="en-US" sz="1600" b="0" i="0" u="none" strike="noStrike" baseline="0" dirty="0" err="1">
                <a:solidFill>
                  <a:srgbClr val="000000"/>
                </a:solidFill>
                <a:latin typeface="Arial" panose="020B0604020202020204" pitchFamily="34" charset="0"/>
                <a:cs typeface="Arial" panose="020B0604020202020204" pitchFamily="34" charset="0"/>
              </a:rPr>
              <a:t>bioarchaeological</a:t>
            </a:r>
            <a:r>
              <a:rPr lang="en-US" sz="1600" b="0" i="0" u="none" strike="noStrike" baseline="0" dirty="0">
                <a:solidFill>
                  <a:srgbClr val="000000"/>
                </a:solidFill>
                <a:latin typeface="Arial" panose="020B0604020202020204" pitchFamily="34" charset="0"/>
                <a:cs typeface="Arial" panose="020B0604020202020204" pitchFamily="34" charset="0"/>
              </a:rPr>
              <a:t> approach to </a:t>
            </a:r>
            <a:r>
              <a:rPr lang="en-US" sz="1600" b="0" i="0" u="none" strike="noStrike" baseline="0" dirty="0" err="1">
                <a:solidFill>
                  <a:srgbClr val="000000"/>
                </a:solidFill>
                <a:latin typeface="Arial" panose="020B0604020202020204" pitchFamily="34" charset="0"/>
                <a:cs typeface="Arial" panose="020B0604020202020204" pitchFamily="34" charset="0"/>
              </a:rPr>
              <a:t>DOHaD</a:t>
            </a:r>
            <a:r>
              <a:rPr lang="en-US" sz="1600" b="0" i="0" u="none" strike="noStrike" baseline="0" dirty="0">
                <a:solidFill>
                  <a:srgbClr val="000000"/>
                </a:solidFill>
                <a:latin typeface="Arial" panose="020B0604020202020204" pitchFamily="34" charset="0"/>
                <a:cs typeface="Arial" panose="020B0604020202020204" pitchFamily="34" charset="0"/>
              </a:rPr>
              <a:t>, the</a:t>
            </a:r>
            <a:r>
              <a:rPr lang="cs-CZ" sz="1600" b="0" i="0" u="none" strike="noStrike" baseline="0" dirty="0">
                <a:solidFill>
                  <a:srgbClr val="000000"/>
                </a:solidFill>
                <a:latin typeface="Arial" panose="020B0604020202020204" pitchFamily="34" charset="0"/>
                <a:cs typeface="Arial" panose="020B0604020202020204" pitchFamily="34" charset="0"/>
              </a:rPr>
              <a:t> </a:t>
            </a:r>
            <a:r>
              <a:rPr lang="en-US" sz="1600" b="0" i="0" u="none" strike="noStrike" baseline="0" dirty="0">
                <a:solidFill>
                  <a:srgbClr val="000000"/>
                </a:solidFill>
                <a:latin typeface="Arial" panose="020B0604020202020204" pitchFamily="34" charset="0"/>
                <a:cs typeface="Arial" panose="020B0604020202020204" pitchFamily="34" charset="0"/>
              </a:rPr>
              <a:t>deceased, whether ancient or recent, are essentially</a:t>
            </a:r>
            <a:r>
              <a:rPr lang="cs-CZ" sz="1600" b="0" i="0" u="none" strike="noStrike" baseline="0" dirty="0">
                <a:solidFill>
                  <a:srgbClr val="000000"/>
                </a:solidFill>
                <a:latin typeface="Arial" panose="020B0604020202020204" pitchFamily="34" charset="0"/>
                <a:cs typeface="Arial" panose="020B0604020202020204" pitchFamily="34" charset="0"/>
              </a:rPr>
              <a:t> </a:t>
            </a:r>
            <a:r>
              <a:rPr lang="en-US" sz="1600" b="0" i="0" u="none" strike="noStrike" baseline="0" dirty="0">
                <a:solidFill>
                  <a:srgbClr val="000000"/>
                </a:solidFill>
                <a:latin typeface="Arial" panose="020B0604020202020204" pitchFamily="34" charset="0"/>
                <a:cs typeface="Arial" panose="020B0604020202020204" pitchFamily="34" charset="0"/>
              </a:rPr>
              <a:t>‘witnesses’ to the past. They potentially record permanent</a:t>
            </a:r>
            <a:r>
              <a:rPr lang="cs-CZ" sz="1600" b="0" i="0" u="none" strike="noStrike" baseline="0" dirty="0">
                <a:solidFill>
                  <a:srgbClr val="000000"/>
                </a:solidFill>
                <a:latin typeface="Arial" panose="020B0604020202020204" pitchFamily="34" charset="0"/>
                <a:cs typeface="Arial" panose="020B0604020202020204" pitchFamily="34" charset="0"/>
              </a:rPr>
              <a:t> </a:t>
            </a:r>
            <a:r>
              <a:rPr lang="en-US" sz="1600" b="0" i="0" u="none" strike="noStrike" baseline="0" dirty="0">
                <a:solidFill>
                  <a:srgbClr val="000000"/>
                </a:solidFill>
                <a:latin typeface="Arial" panose="020B0604020202020204" pitchFamily="34" charset="0"/>
                <a:cs typeface="Arial" panose="020B0604020202020204" pitchFamily="34" charset="0"/>
              </a:rPr>
              <a:t>markers of early life disruption that enable</a:t>
            </a:r>
            <a:r>
              <a:rPr lang="cs-CZ" sz="1600" b="0" i="0" u="none" strike="noStrike" baseline="0" dirty="0">
                <a:solidFill>
                  <a:srgbClr val="000000"/>
                </a:solidFill>
                <a:latin typeface="Arial" panose="020B0604020202020204" pitchFamily="34" charset="0"/>
                <a:cs typeface="Arial" panose="020B0604020202020204" pitchFamily="34" charset="0"/>
              </a:rPr>
              <a:t> </a:t>
            </a:r>
            <a:r>
              <a:rPr lang="en-US" sz="1600" b="0" i="0" u="none" strike="noStrike" baseline="0" dirty="0">
                <a:solidFill>
                  <a:srgbClr val="000000"/>
                </a:solidFill>
                <a:latin typeface="Arial" panose="020B0604020202020204" pitchFamily="34" charset="0"/>
                <a:cs typeface="Arial" panose="020B0604020202020204" pitchFamily="34" charset="0"/>
              </a:rPr>
              <a:t>reconstructions of historic and prehistoric developmental</a:t>
            </a:r>
            <a:r>
              <a:rPr lang="cs-CZ" sz="1600" b="0" i="0" u="none" strike="noStrike" baseline="0" dirty="0">
                <a:solidFill>
                  <a:srgbClr val="000000"/>
                </a:solidFill>
                <a:latin typeface="Arial" panose="020B0604020202020204" pitchFamily="34" charset="0"/>
                <a:cs typeface="Arial" panose="020B0604020202020204" pitchFamily="34" charset="0"/>
              </a:rPr>
              <a:t> </a:t>
            </a:r>
            <a:r>
              <a:rPr lang="en-US" sz="1600" b="0" i="0" u="none" strike="noStrike" baseline="0" dirty="0">
                <a:solidFill>
                  <a:srgbClr val="000000"/>
                </a:solidFill>
                <a:latin typeface="Arial" panose="020B0604020202020204" pitchFamily="34" charset="0"/>
                <a:cs typeface="Arial" panose="020B0604020202020204" pitchFamily="34" charset="0"/>
              </a:rPr>
              <a:t>environments and their impact on adult</a:t>
            </a:r>
            <a:r>
              <a:rPr lang="cs-CZ" sz="1600" b="0" i="0" u="none" strike="noStrike" baseline="0" dirty="0">
                <a:solidFill>
                  <a:srgbClr val="000000"/>
                </a:solidFill>
                <a:latin typeface="Arial" panose="020B0604020202020204" pitchFamily="34" charset="0"/>
                <a:cs typeface="Arial" panose="020B0604020202020204" pitchFamily="34" charset="0"/>
              </a:rPr>
              <a:t> </a:t>
            </a:r>
            <a:r>
              <a:rPr lang="en-US" sz="1600" b="0" i="0" u="none" strike="noStrike" baseline="0" dirty="0">
                <a:solidFill>
                  <a:srgbClr val="000000"/>
                </a:solidFill>
                <a:latin typeface="Arial" panose="020B0604020202020204" pitchFamily="34" charset="0"/>
                <a:cs typeface="Arial" panose="020B0604020202020204" pitchFamily="34" charset="0"/>
              </a:rPr>
              <a:t>health, thus facilitating a much broader </a:t>
            </a:r>
            <a:r>
              <a:rPr lang="en-US" sz="1600" b="0" i="0" u="none" strike="noStrike" baseline="0" dirty="0" err="1">
                <a:solidFill>
                  <a:srgbClr val="000000"/>
                </a:solidFill>
                <a:latin typeface="Arial" panose="020B0604020202020204" pitchFamily="34" charset="0"/>
                <a:cs typeface="Arial" panose="020B0604020202020204" pitchFamily="34" charset="0"/>
              </a:rPr>
              <a:t>DOHaD</a:t>
            </a:r>
            <a:r>
              <a:rPr lang="cs-CZ" sz="1600" dirty="0">
                <a:solidFill>
                  <a:srgbClr val="000000"/>
                </a:solidFill>
                <a:latin typeface="Arial" panose="020B0604020202020204" pitchFamily="34" charset="0"/>
                <a:cs typeface="Arial" panose="020B0604020202020204" pitchFamily="34" charset="0"/>
              </a:rPr>
              <a:t> </a:t>
            </a:r>
            <a:r>
              <a:rPr lang="en-US" sz="1600" b="0" i="0" u="none" strike="noStrike" baseline="0" dirty="0">
                <a:solidFill>
                  <a:srgbClr val="000000"/>
                </a:solidFill>
                <a:latin typeface="Arial" panose="020B0604020202020204" pitchFamily="34" charset="0"/>
                <a:cs typeface="Arial" panose="020B0604020202020204" pitchFamily="34" charset="0"/>
              </a:rPr>
              <a:t>picture. In this chapter, therefore, we underscore</a:t>
            </a:r>
            <a:r>
              <a:rPr lang="cs-CZ" sz="1600" b="0" i="0" u="none" strike="noStrike" baseline="0" dirty="0">
                <a:solidFill>
                  <a:srgbClr val="000000"/>
                </a:solidFill>
                <a:latin typeface="Arial" panose="020B0604020202020204" pitchFamily="34" charset="0"/>
                <a:cs typeface="Arial" panose="020B0604020202020204" pitchFamily="34" charset="0"/>
              </a:rPr>
              <a:t> </a:t>
            </a:r>
            <a:r>
              <a:rPr lang="en-US" sz="1600" b="0" i="0" u="none" strike="noStrike" baseline="0" dirty="0">
                <a:solidFill>
                  <a:srgbClr val="000000"/>
                </a:solidFill>
                <a:latin typeface="Arial" panose="020B0604020202020204" pitchFamily="34" charset="0"/>
                <a:cs typeface="Arial" panose="020B0604020202020204" pitchFamily="34" charset="0"/>
              </a:rPr>
              <a:t>the utility of integrating </a:t>
            </a:r>
            <a:r>
              <a:rPr lang="en-US" sz="1600" b="0" i="0" u="none" strike="noStrike" baseline="0" dirty="0" err="1">
                <a:solidFill>
                  <a:srgbClr val="000000"/>
                </a:solidFill>
                <a:latin typeface="Arial" panose="020B0604020202020204" pitchFamily="34" charset="0"/>
                <a:cs typeface="Arial" panose="020B0604020202020204" pitchFamily="34" charset="0"/>
              </a:rPr>
              <a:t>bioarchaeological</a:t>
            </a:r>
            <a:r>
              <a:rPr lang="en-US" sz="1600" b="0" i="0" u="none" strike="noStrike" baseline="0" dirty="0">
                <a:solidFill>
                  <a:srgbClr val="000000"/>
                </a:solidFill>
                <a:latin typeface="Arial" panose="020B0604020202020204" pitchFamily="34" charset="0"/>
                <a:cs typeface="Arial" panose="020B0604020202020204" pitchFamily="34" charset="0"/>
              </a:rPr>
              <a:t> information</a:t>
            </a:r>
            <a:r>
              <a:rPr lang="cs-CZ" sz="1600" b="0" i="0" u="none" strike="noStrike" baseline="0" dirty="0">
                <a:solidFill>
                  <a:srgbClr val="000000"/>
                </a:solidFill>
                <a:latin typeface="Arial" panose="020B0604020202020204" pitchFamily="34" charset="0"/>
                <a:cs typeface="Arial" panose="020B0604020202020204" pitchFamily="34" charset="0"/>
              </a:rPr>
              <a:t> </a:t>
            </a:r>
            <a:r>
              <a:rPr lang="en-US" sz="1600" b="0" i="0" u="none" strike="noStrike" baseline="0" dirty="0">
                <a:solidFill>
                  <a:srgbClr val="000000"/>
                </a:solidFill>
                <a:latin typeface="Arial" panose="020B0604020202020204" pitchFamily="34" charset="0"/>
                <a:cs typeface="Arial" panose="020B0604020202020204" pitchFamily="34" charset="0"/>
              </a:rPr>
              <a:t>with that drawn from comparative studies of</a:t>
            </a:r>
            <a:r>
              <a:rPr lang="cs-CZ" sz="1600" b="0" i="0" u="none" strike="noStrike" baseline="0" dirty="0">
                <a:solidFill>
                  <a:srgbClr val="000000"/>
                </a:solidFill>
                <a:latin typeface="Arial" panose="020B0604020202020204" pitchFamily="34" charset="0"/>
                <a:cs typeface="Arial" panose="020B0604020202020204" pitchFamily="34" charset="0"/>
              </a:rPr>
              <a:t> </a:t>
            </a:r>
            <a:r>
              <a:rPr lang="en-US" sz="1600" b="0" i="0" u="none" strike="noStrike" baseline="0" dirty="0">
                <a:solidFill>
                  <a:srgbClr val="000000"/>
                </a:solidFill>
                <a:latin typeface="Arial" panose="020B0604020202020204" pitchFamily="34" charset="0"/>
                <a:cs typeface="Arial" panose="020B0604020202020204" pitchFamily="34" charset="0"/>
              </a:rPr>
              <a:t>contemporary individuals to gain insight into the</a:t>
            </a:r>
            <a:r>
              <a:rPr lang="cs-CZ" sz="1600" b="0" i="0" u="none" strike="noStrike" baseline="0" dirty="0">
                <a:solidFill>
                  <a:srgbClr val="000000"/>
                </a:solidFill>
                <a:latin typeface="Arial" panose="020B0604020202020204" pitchFamily="34" charset="0"/>
                <a:cs typeface="Arial" panose="020B0604020202020204" pitchFamily="34" charset="0"/>
              </a:rPr>
              <a:t> </a:t>
            </a:r>
            <a:r>
              <a:rPr lang="cs-CZ" sz="1600" b="0" i="0" u="none" strike="noStrike" baseline="0" dirty="0" err="1">
                <a:solidFill>
                  <a:srgbClr val="000000"/>
                </a:solidFill>
                <a:latin typeface="Arial" panose="020B0604020202020204" pitchFamily="34" charset="0"/>
                <a:cs typeface="Arial" panose="020B0604020202020204" pitchFamily="34" charset="0"/>
              </a:rPr>
              <a:t>DOHaD</a:t>
            </a:r>
            <a:r>
              <a:rPr lang="cs-CZ" sz="1600" b="0" i="0" u="none" strike="noStrike" baseline="0" dirty="0">
                <a:solidFill>
                  <a:srgbClr val="000000"/>
                </a:solidFill>
                <a:latin typeface="Arial" panose="020B0604020202020204" pitchFamily="34" charset="0"/>
                <a:cs typeface="Arial" panose="020B0604020202020204" pitchFamily="34" charset="0"/>
              </a:rPr>
              <a:t> model. </a:t>
            </a:r>
            <a:r>
              <a:rPr lang="en-US" sz="1600" b="0" i="0" u="none" strike="noStrike" baseline="0" dirty="0">
                <a:solidFill>
                  <a:srgbClr val="000000"/>
                </a:solidFill>
                <a:latin typeface="Arial" panose="020B0604020202020204" pitchFamily="34" charset="0"/>
                <a:cs typeface="Arial" panose="020B0604020202020204" pitchFamily="34" charset="0"/>
              </a:rPr>
              <a:t>we refer to indicators of growth disruption</a:t>
            </a:r>
            <a:r>
              <a:rPr lang="cs-CZ" sz="1600" b="0" i="0" u="none" strike="noStrike" baseline="0" dirty="0">
                <a:solidFill>
                  <a:srgbClr val="000000"/>
                </a:solidFill>
                <a:latin typeface="Arial" panose="020B0604020202020204" pitchFamily="34" charset="0"/>
                <a:cs typeface="Arial" panose="020B0604020202020204" pitchFamily="34" charset="0"/>
              </a:rPr>
              <a:t> </a:t>
            </a:r>
            <a:r>
              <a:rPr lang="en-US" sz="1600" b="0" i="0" u="none" strike="noStrike" baseline="0" dirty="0">
                <a:solidFill>
                  <a:srgbClr val="000000"/>
                </a:solidFill>
                <a:latin typeface="Arial" panose="020B0604020202020204" pitchFamily="34" charset="0"/>
                <a:cs typeface="Arial" panose="020B0604020202020204" pitchFamily="34" charset="0"/>
              </a:rPr>
              <a:t>in skeletal remains as ‘stress’ experiences and use</a:t>
            </a:r>
            <a:r>
              <a:rPr lang="cs-CZ" sz="1600" b="0" i="0" u="none" strike="noStrike" baseline="0" dirty="0">
                <a:solidFill>
                  <a:srgbClr val="000000"/>
                </a:solidFill>
                <a:latin typeface="Arial" panose="020B0604020202020204" pitchFamily="34" charset="0"/>
                <a:cs typeface="Arial" panose="020B0604020202020204" pitchFamily="34" charset="0"/>
              </a:rPr>
              <a:t> </a:t>
            </a:r>
            <a:r>
              <a:rPr lang="en-US" sz="1600" b="0" i="0" u="none" strike="noStrike" baseline="0" dirty="0">
                <a:solidFill>
                  <a:srgbClr val="000000"/>
                </a:solidFill>
                <a:latin typeface="Arial" panose="020B0604020202020204" pitchFamily="34" charset="0"/>
                <a:cs typeface="Arial" panose="020B0604020202020204" pitchFamily="34" charset="0"/>
              </a:rPr>
              <a:t>the term ‘health’ generically to refer to the absence</a:t>
            </a:r>
            <a:r>
              <a:rPr lang="cs-CZ" sz="1600" b="0" i="0" u="none" strike="noStrike" baseline="0" dirty="0">
                <a:solidFill>
                  <a:srgbClr val="000000"/>
                </a:solidFill>
                <a:latin typeface="Arial" panose="020B0604020202020204" pitchFamily="34" charset="0"/>
                <a:cs typeface="Arial" panose="020B0604020202020204" pitchFamily="34" charset="0"/>
              </a:rPr>
              <a:t> </a:t>
            </a:r>
            <a:r>
              <a:rPr lang="en-US" sz="1600" b="0" i="0" u="none" strike="noStrike" baseline="0" dirty="0">
                <a:solidFill>
                  <a:srgbClr val="000000"/>
                </a:solidFill>
                <a:latin typeface="Arial" panose="020B0604020202020204" pitchFamily="34" charset="0"/>
                <a:cs typeface="Arial" panose="020B0604020202020204" pitchFamily="34" charset="0"/>
              </a:rPr>
              <a:t>of visible skeletal indicators of disrupted growth or</a:t>
            </a:r>
            <a:r>
              <a:rPr lang="cs-CZ" sz="1600" b="0" i="0" u="none" strike="noStrike" baseline="0" dirty="0">
                <a:solidFill>
                  <a:srgbClr val="000000"/>
                </a:solidFill>
                <a:latin typeface="Arial" panose="020B0604020202020204" pitchFamily="34" charset="0"/>
                <a:cs typeface="Arial" panose="020B0604020202020204" pitchFamily="34" charset="0"/>
              </a:rPr>
              <a:t> </a:t>
            </a:r>
            <a:r>
              <a:rPr lang="en-US" sz="1600" b="0" i="0" u="none" strike="noStrike" baseline="0" dirty="0">
                <a:solidFill>
                  <a:srgbClr val="000000"/>
                </a:solidFill>
                <a:latin typeface="Arial" panose="020B0604020202020204" pitchFamily="34" charset="0"/>
                <a:cs typeface="Arial" panose="020B0604020202020204" pitchFamily="34" charset="0"/>
              </a:rPr>
              <a:t>disease. </a:t>
            </a:r>
            <a:endParaRPr lang="cs-CZ" sz="1600" dirty="0">
              <a:latin typeface="Arial" panose="020B0604020202020204" pitchFamily="34" charset="0"/>
              <a:cs typeface="Arial" panose="020B0604020202020204" pitchFamily="34" charset="0"/>
            </a:endParaRPr>
          </a:p>
        </p:txBody>
      </p:sp>
      <p:pic>
        <p:nvPicPr>
          <p:cNvPr id="5" name="Obrázek 4">
            <a:extLst>
              <a:ext uri="{FF2B5EF4-FFF2-40B4-BE49-F238E27FC236}">
                <a16:creationId xmlns:a16="http://schemas.microsoft.com/office/drawing/2014/main" id="{B6492D34-0CCD-F864-8060-B10A6E1D83C3}"/>
              </a:ext>
            </a:extLst>
          </p:cNvPr>
          <p:cNvPicPr>
            <a:picLocks noChangeAspect="1"/>
          </p:cNvPicPr>
          <p:nvPr/>
        </p:nvPicPr>
        <p:blipFill>
          <a:blip r:embed="rId2"/>
          <a:stretch>
            <a:fillRect/>
          </a:stretch>
        </p:blipFill>
        <p:spPr>
          <a:xfrm>
            <a:off x="8383229" y="1340660"/>
            <a:ext cx="3502048" cy="2328862"/>
          </a:xfrm>
          <a:prstGeom prst="rect">
            <a:avLst/>
          </a:prstGeom>
        </p:spPr>
      </p:pic>
      <p:pic>
        <p:nvPicPr>
          <p:cNvPr id="6" name="Obrázek 5">
            <a:extLst>
              <a:ext uri="{FF2B5EF4-FFF2-40B4-BE49-F238E27FC236}">
                <a16:creationId xmlns:a16="http://schemas.microsoft.com/office/drawing/2014/main" id="{751088A5-A52B-0DBC-3CB9-04E2DAF90FBA}"/>
              </a:ext>
            </a:extLst>
          </p:cNvPr>
          <p:cNvPicPr>
            <a:picLocks noChangeAspect="1"/>
          </p:cNvPicPr>
          <p:nvPr/>
        </p:nvPicPr>
        <p:blipFill>
          <a:blip r:embed="rId3"/>
          <a:stretch>
            <a:fillRect/>
          </a:stretch>
        </p:blipFill>
        <p:spPr>
          <a:xfrm>
            <a:off x="8495071" y="4079358"/>
            <a:ext cx="3500419" cy="2305665"/>
          </a:xfrm>
          <a:prstGeom prst="rect">
            <a:avLst/>
          </a:prstGeom>
        </p:spPr>
      </p:pic>
    </p:spTree>
    <p:extLst>
      <p:ext uri="{BB962C8B-B14F-4D97-AF65-F5344CB8AC3E}">
        <p14:creationId xmlns:p14="http://schemas.microsoft.com/office/powerpoint/2010/main" val="40537797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ECC6570A-3037-4F01-ADFE-289765213818}"/>
              </a:ext>
            </a:extLst>
          </p:cNvPr>
          <p:cNvSpPr txBox="1"/>
          <p:nvPr/>
        </p:nvSpPr>
        <p:spPr>
          <a:xfrm>
            <a:off x="760491" y="579422"/>
            <a:ext cx="184731" cy="369332"/>
          </a:xfrm>
          <a:prstGeom prst="rect">
            <a:avLst/>
          </a:prstGeom>
          <a:noFill/>
        </p:spPr>
        <p:txBody>
          <a:bodyPr wrap="none" rtlCol="0">
            <a:spAutoFit/>
          </a:bodyPr>
          <a:lstStyle/>
          <a:p>
            <a:endParaRPr lang="cs-CZ" dirty="0"/>
          </a:p>
        </p:txBody>
      </p:sp>
      <p:pic>
        <p:nvPicPr>
          <p:cNvPr id="3" name="Obrázek 2">
            <a:extLst>
              <a:ext uri="{FF2B5EF4-FFF2-40B4-BE49-F238E27FC236}">
                <a16:creationId xmlns:a16="http://schemas.microsoft.com/office/drawing/2014/main" id="{3B847A3E-E86B-4623-9A47-5ECBC72D482E}"/>
              </a:ext>
            </a:extLst>
          </p:cNvPr>
          <p:cNvPicPr>
            <a:picLocks noChangeAspect="1"/>
          </p:cNvPicPr>
          <p:nvPr/>
        </p:nvPicPr>
        <p:blipFill>
          <a:blip r:embed="rId2"/>
          <a:stretch>
            <a:fillRect/>
          </a:stretch>
        </p:blipFill>
        <p:spPr>
          <a:xfrm>
            <a:off x="7182792" y="207977"/>
            <a:ext cx="4592748" cy="5266351"/>
          </a:xfrm>
          <a:prstGeom prst="rect">
            <a:avLst/>
          </a:prstGeom>
        </p:spPr>
      </p:pic>
      <p:sp>
        <p:nvSpPr>
          <p:cNvPr id="4" name="TextovéPole 3">
            <a:extLst>
              <a:ext uri="{FF2B5EF4-FFF2-40B4-BE49-F238E27FC236}">
                <a16:creationId xmlns:a16="http://schemas.microsoft.com/office/drawing/2014/main" id="{D65C3107-81E6-4734-8F80-B146F9546738}"/>
              </a:ext>
            </a:extLst>
          </p:cNvPr>
          <p:cNvSpPr txBox="1"/>
          <p:nvPr/>
        </p:nvSpPr>
        <p:spPr>
          <a:xfrm>
            <a:off x="416460" y="473446"/>
            <a:ext cx="5477346" cy="1200329"/>
          </a:xfrm>
          <a:prstGeom prst="rect">
            <a:avLst/>
          </a:prstGeom>
          <a:noFill/>
        </p:spPr>
        <p:txBody>
          <a:bodyPr wrap="square" rtlCol="0">
            <a:spAutoFit/>
          </a:bodyPr>
          <a:lstStyle/>
          <a:p>
            <a:r>
              <a:rPr lang="en-US" dirty="0"/>
              <a:t>Problems occur mainly in the lumbar part of the spine, which bears the greatest load during movement and is therefore most stressed. This area is also referred to as the "evolutionary weak point" of the human spine.</a:t>
            </a:r>
            <a:endParaRPr lang="cs-CZ" dirty="0"/>
          </a:p>
        </p:txBody>
      </p:sp>
      <p:sp>
        <p:nvSpPr>
          <p:cNvPr id="5" name="TextovéPole 4">
            <a:extLst>
              <a:ext uri="{FF2B5EF4-FFF2-40B4-BE49-F238E27FC236}">
                <a16:creationId xmlns:a16="http://schemas.microsoft.com/office/drawing/2014/main" id="{3D41FE47-04E7-4342-97AA-1136C192773F}"/>
              </a:ext>
            </a:extLst>
          </p:cNvPr>
          <p:cNvSpPr txBox="1"/>
          <p:nvPr/>
        </p:nvSpPr>
        <p:spPr>
          <a:xfrm>
            <a:off x="409103" y="1754263"/>
            <a:ext cx="6129196" cy="4524315"/>
          </a:xfrm>
          <a:prstGeom prst="rect">
            <a:avLst/>
          </a:prstGeom>
          <a:noFill/>
        </p:spPr>
        <p:txBody>
          <a:bodyPr wrap="square" rtlCol="0">
            <a:spAutoFit/>
          </a:bodyPr>
          <a:lstStyle/>
          <a:p>
            <a:r>
              <a:rPr lang="en-US" dirty="0"/>
              <a:t>The visible difference between the spines of humans and apes is apparent at first glance. Great apes have a C-shaped spine, while humans have distinct curves. Another difference is the higher number of lumbar vertebrae in humans compared to apes.</a:t>
            </a:r>
            <a:endParaRPr lang="cs-CZ" dirty="0"/>
          </a:p>
          <a:p>
            <a:r>
              <a:rPr lang="cs-CZ" dirty="0" err="1"/>
              <a:t>The</a:t>
            </a:r>
            <a:r>
              <a:rPr lang="cs-CZ" dirty="0"/>
              <a:t> </a:t>
            </a:r>
            <a:r>
              <a:rPr lang="cs-CZ" dirty="0" err="1"/>
              <a:t>caudal</a:t>
            </a:r>
            <a:r>
              <a:rPr lang="cs-CZ" dirty="0"/>
              <a:t> region </a:t>
            </a:r>
            <a:r>
              <a:rPr lang="cs-CZ" dirty="0" err="1"/>
              <a:t>of</a:t>
            </a:r>
            <a:r>
              <a:rPr lang="cs-CZ" dirty="0"/>
              <a:t> </a:t>
            </a:r>
            <a:r>
              <a:rPr lang="cs-CZ" dirty="0" err="1"/>
              <a:t>spinal</a:t>
            </a:r>
            <a:r>
              <a:rPr lang="cs-CZ" dirty="0"/>
              <a:t> </a:t>
            </a:r>
            <a:r>
              <a:rPr lang="cs-CZ" dirty="0" err="1"/>
              <a:t>column</a:t>
            </a:r>
            <a:r>
              <a:rPr lang="cs-CZ" dirty="0"/>
              <a:t>, </a:t>
            </a:r>
            <a:r>
              <a:rPr lang="cs-CZ" dirty="0" err="1"/>
              <a:t>which</a:t>
            </a:r>
            <a:r>
              <a:rPr lang="cs-CZ" dirty="0"/>
              <a:t> </a:t>
            </a:r>
            <a:r>
              <a:rPr lang="cs-CZ" dirty="0" err="1"/>
              <a:t>is</a:t>
            </a:r>
            <a:r>
              <a:rPr lang="cs-CZ" dirty="0"/>
              <a:t> </a:t>
            </a:r>
            <a:r>
              <a:rPr lang="cs-CZ" dirty="0" err="1"/>
              <a:t>formed</a:t>
            </a:r>
            <a:r>
              <a:rPr lang="cs-CZ" dirty="0"/>
              <a:t> by </a:t>
            </a:r>
            <a:r>
              <a:rPr lang="cs-CZ" dirty="0" err="1"/>
              <a:t>sacral</a:t>
            </a:r>
            <a:r>
              <a:rPr lang="cs-CZ" dirty="0"/>
              <a:t> vertebrae and </a:t>
            </a:r>
            <a:r>
              <a:rPr lang="cs-CZ" dirty="0" err="1"/>
              <a:t>all</a:t>
            </a:r>
            <a:r>
              <a:rPr lang="cs-CZ" dirty="0"/>
              <a:t> </a:t>
            </a:r>
            <a:r>
              <a:rPr lang="cs-CZ" dirty="0" err="1"/>
              <a:t>coccyx</a:t>
            </a:r>
            <a:r>
              <a:rPr lang="cs-CZ" dirty="0"/>
              <a:t>, has a </a:t>
            </a:r>
            <a:r>
              <a:rPr lang="cs-CZ" dirty="0" err="1"/>
              <a:t>kyphotic</a:t>
            </a:r>
            <a:r>
              <a:rPr lang="cs-CZ" dirty="0"/>
              <a:t> </a:t>
            </a:r>
            <a:r>
              <a:rPr lang="cs-CZ" dirty="0" err="1"/>
              <a:t>curve</a:t>
            </a:r>
            <a:r>
              <a:rPr lang="cs-CZ" dirty="0"/>
              <a:t>. </a:t>
            </a:r>
            <a:r>
              <a:rPr lang="cs-CZ" dirty="0" err="1"/>
              <a:t>This</a:t>
            </a:r>
            <a:r>
              <a:rPr lang="cs-CZ" dirty="0"/>
              <a:t> </a:t>
            </a:r>
            <a:r>
              <a:rPr lang="cs-CZ" dirty="0" err="1"/>
              <a:t>curve</a:t>
            </a:r>
            <a:r>
              <a:rPr lang="cs-CZ" dirty="0"/>
              <a:t> </a:t>
            </a:r>
            <a:r>
              <a:rPr lang="cs-CZ" dirty="0" err="1"/>
              <a:t>results</a:t>
            </a:r>
            <a:r>
              <a:rPr lang="cs-CZ" dirty="0"/>
              <a:t> </a:t>
            </a:r>
            <a:r>
              <a:rPr lang="cs-CZ" dirty="0" err="1"/>
              <a:t>from</a:t>
            </a:r>
            <a:r>
              <a:rPr lang="cs-CZ" dirty="0"/>
              <a:t> </a:t>
            </a:r>
            <a:r>
              <a:rPr lang="cs-CZ" dirty="0" err="1"/>
              <a:t>ventral</a:t>
            </a:r>
            <a:r>
              <a:rPr lang="cs-CZ" dirty="0"/>
              <a:t> </a:t>
            </a:r>
            <a:r>
              <a:rPr lang="cs-CZ" dirty="0" err="1"/>
              <a:t>wedging</a:t>
            </a:r>
            <a:r>
              <a:rPr lang="cs-CZ" dirty="0"/>
              <a:t> </a:t>
            </a:r>
            <a:r>
              <a:rPr lang="cs-CZ" dirty="0" err="1"/>
              <a:t>of</a:t>
            </a:r>
            <a:r>
              <a:rPr lang="cs-CZ" dirty="0"/>
              <a:t> </a:t>
            </a:r>
            <a:r>
              <a:rPr lang="cs-CZ" dirty="0" err="1"/>
              <a:t>the</a:t>
            </a:r>
            <a:r>
              <a:rPr lang="cs-CZ" dirty="0"/>
              <a:t> second to </a:t>
            </a:r>
            <a:r>
              <a:rPr lang="cs-CZ" dirty="0" err="1"/>
              <a:t>fifth</a:t>
            </a:r>
            <a:r>
              <a:rPr lang="cs-CZ" dirty="0"/>
              <a:t> </a:t>
            </a:r>
            <a:r>
              <a:rPr lang="cs-CZ" dirty="0" err="1"/>
              <a:t>sacral</a:t>
            </a:r>
            <a:r>
              <a:rPr lang="cs-CZ" dirty="0"/>
              <a:t> vertebrae and </a:t>
            </a:r>
            <a:r>
              <a:rPr lang="cs-CZ" dirty="0" err="1"/>
              <a:t>all</a:t>
            </a:r>
            <a:r>
              <a:rPr lang="cs-CZ" dirty="0"/>
              <a:t> </a:t>
            </a:r>
            <a:r>
              <a:rPr lang="cs-CZ" dirty="0" err="1"/>
              <a:t>the</a:t>
            </a:r>
            <a:r>
              <a:rPr lang="cs-CZ" dirty="0"/>
              <a:t> </a:t>
            </a:r>
            <a:r>
              <a:rPr lang="cs-CZ" dirty="0" err="1"/>
              <a:t>coccygeal</a:t>
            </a:r>
            <a:r>
              <a:rPr lang="cs-CZ" dirty="0"/>
              <a:t> vertebrae and </a:t>
            </a:r>
            <a:r>
              <a:rPr lang="cs-CZ" dirty="0" err="1"/>
              <a:t>is</a:t>
            </a:r>
            <a:r>
              <a:rPr lang="cs-CZ" dirty="0"/>
              <a:t> </a:t>
            </a:r>
            <a:r>
              <a:rPr lang="cs-CZ" dirty="0" err="1"/>
              <a:t>enhanced</a:t>
            </a:r>
            <a:r>
              <a:rPr lang="cs-CZ" dirty="0"/>
              <a:t> by a </a:t>
            </a:r>
            <a:r>
              <a:rPr lang="cs-CZ" dirty="0" err="1"/>
              <a:t>ventral</a:t>
            </a:r>
            <a:r>
              <a:rPr lang="cs-CZ" dirty="0"/>
              <a:t> </a:t>
            </a:r>
            <a:r>
              <a:rPr lang="cs-CZ" dirty="0" err="1"/>
              <a:t>tilt</a:t>
            </a:r>
            <a:r>
              <a:rPr lang="cs-CZ" dirty="0"/>
              <a:t> </a:t>
            </a:r>
            <a:r>
              <a:rPr lang="cs-CZ" dirty="0" err="1"/>
              <a:t>of</a:t>
            </a:r>
            <a:r>
              <a:rPr lang="cs-CZ" dirty="0"/>
              <a:t> </a:t>
            </a:r>
            <a:r>
              <a:rPr lang="cs-CZ" dirty="0" err="1"/>
              <a:t>the</a:t>
            </a:r>
            <a:r>
              <a:rPr lang="cs-CZ" dirty="0"/>
              <a:t> </a:t>
            </a:r>
            <a:r>
              <a:rPr lang="cs-CZ" dirty="0" err="1"/>
              <a:t>cranial</a:t>
            </a:r>
            <a:r>
              <a:rPr lang="cs-CZ" dirty="0"/>
              <a:t> end </a:t>
            </a:r>
            <a:r>
              <a:rPr lang="cs-CZ" dirty="0" err="1"/>
              <a:t>of</a:t>
            </a:r>
            <a:r>
              <a:rPr lang="cs-CZ" dirty="0"/>
              <a:t> </a:t>
            </a:r>
            <a:r>
              <a:rPr lang="cs-CZ" dirty="0" err="1"/>
              <a:t>the</a:t>
            </a:r>
            <a:r>
              <a:rPr lang="cs-CZ" dirty="0"/>
              <a:t> </a:t>
            </a:r>
            <a:r>
              <a:rPr lang="cs-CZ" dirty="0" err="1"/>
              <a:t>sacrum</a:t>
            </a:r>
            <a:r>
              <a:rPr lang="cs-CZ" dirty="0"/>
              <a:t>. </a:t>
            </a:r>
            <a:r>
              <a:rPr lang="cs-CZ" dirty="0" err="1"/>
              <a:t>The</a:t>
            </a:r>
            <a:r>
              <a:rPr lang="cs-CZ" dirty="0"/>
              <a:t> </a:t>
            </a:r>
            <a:r>
              <a:rPr lang="cs-CZ" dirty="0" err="1"/>
              <a:t>four</a:t>
            </a:r>
            <a:r>
              <a:rPr lang="cs-CZ" dirty="0"/>
              <a:t> </a:t>
            </a:r>
            <a:r>
              <a:rPr lang="cs-CZ" dirty="0" err="1"/>
              <a:t>curves</a:t>
            </a:r>
            <a:r>
              <a:rPr lang="cs-CZ" dirty="0"/>
              <a:t> </a:t>
            </a:r>
            <a:r>
              <a:rPr lang="cs-CZ" dirty="0" err="1"/>
              <a:t>of</a:t>
            </a:r>
            <a:r>
              <a:rPr lang="cs-CZ" dirty="0"/>
              <a:t> </a:t>
            </a:r>
            <a:r>
              <a:rPr lang="cs-CZ" dirty="0" err="1"/>
              <a:t>human</a:t>
            </a:r>
            <a:r>
              <a:rPr lang="cs-CZ" dirty="0"/>
              <a:t> spine are </a:t>
            </a:r>
            <a:r>
              <a:rPr lang="cs-CZ" dirty="0" err="1"/>
              <a:t>widely</a:t>
            </a:r>
            <a:r>
              <a:rPr lang="cs-CZ" dirty="0"/>
              <a:t> </a:t>
            </a:r>
            <a:r>
              <a:rPr lang="cs-CZ" dirty="0" err="1"/>
              <a:t>accepted</a:t>
            </a:r>
            <a:r>
              <a:rPr lang="cs-CZ" dirty="0"/>
              <a:t> to </a:t>
            </a:r>
            <a:r>
              <a:rPr lang="cs-CZ" dirty="0" err="1"/>
              <a:t>be</a:t>
            </a:r>
            <a:r>
              <a:rPr lang="cs-CZ" dirty="0"/>
              <a:t> </a:t>
            </a:r>
            <a:r>
              <a:rPr lang="cs-CZ" dirty="0" err="1"/>
              <a:t>functionaly</a:t>
            </a:r>
            <a:r>
              <a:rPr lang="cs-CZ" dirty="0"/>
              <a:t> </a:t>
            </a:r>
            <a:r>
              <a:rPr lang="cs-CZ" dirty="0" err="1"/>
              <a:t>important</a:t>
            </a:r>
            <a:r>
              <a:rPr lang="cs-CZ" dirty="0"/>
              <a:t>. They </a:t>
            </a:r>
            <a:r>
              <a:rPr lang="cs-CZ" dirty="0" err="1"/>
              <a:t>bring</a:t>
            </a:r>
            <a:r>
              <a:rPr lang="cs-CZ" dirty="0"/>
              <a:t> </a:t>
            </a:r>
            <a:r>
              <a:rPr lang="cs-CZ" dirty="0" err="1"/>
              <a:t>the</a:t>
            </a:r>
            <a:r>
              <a:rPr lang="cs-CZ" dirty="0"/>
              <a:t> centre </a:t>
            </a:r>
            <a:r>
              <a:rPr lang="cs-CZ" dirty="0" err="1"/>
              <a:t>of</a:t>
            </a:r>
            <a:r>
              <a:rPr lang="cs-CZ" dirty="0"/>
              <a:t> </a:t>
            </a:r>
            <a:r>
              <a:rPr lang="cs-CZ" dirty="0" err="1"/>
              <a:t>gravity</a:t>
            </a:r>
            <a:r>
              <a:rPr lang="cs-CZ" dirty="0"/>
              <a:t> </a:t>
            </a:r>
            <a:r>
              <a:rPr lang="cs-CZ" dirty="0" err="1"/>
              <a:t>of</a:t>
            </a:r>
            <a:r>
              <a:rPr lang="cs-CZ" dirty="0"/>
              <a:t> </a:t>
            </a:r>
            <a:r>
              <a:rPr lang="cs-CZ" dirty="0" err="1"/>
              <a:t>the</a:t>
            </a:r>
            <a:r>
              <a:rPr lang="cs-CZ" dirty="0"/>
              <a:t> body </a:t>
            </a:r>
            <a:r>
              <a:rPr lang="cs-CZ" dirty="0" err="1"/>
              <a:t>above</a:t>
            </a:r>
            <a:r>
              <a:rPr lang="cs-CZ" dirty="0"/>
              <a:t> </a:t>
            </a:r>
            <a:r>
              <a:rPr lang="cs-CZ" dirty="0" err="1"/>
              <a:t>the</a:t>
            </a:r>
            <a:r>
              <a:rPr lang="cs-CZ" dirty="0"/>
              <a:t> </a:t>
            </a:r>
            <a:r>
              <a:rPr lang="cs-CZ" dirty="0" err="1"/>
              <a:t>hips</a:t>
            </a:r>
            <a:r>
              <a:rPr lang="cs-CZ" dirty="0"/>
              <a:t>, </a:t>
            </a:r>
            <a:r>
              <a:rPr lang="cs-CZ" dirty="0" err="1"/>
              <a:t>unlike</a:t>
            </a:r>
            <a:r>
              <a:rPr lang="cs-CZ" dirty="0"/>
              <a:t> </a:t>
            </a:r>
            <a:r>
              <a:rPr lang="cs-CZ" dirty="0" err="1"/>
              <a:t>it</a:t>
            </a:r>
            <a:r>
              <a:rPr lang="cs-CZ" dirty="0"/>
              <a:t> </a:t>
            </a:r>
            <a:r>
              <a:rPr lang="cs-CZ" dirty="0" err="1"/>
              <a:t>being</a:t>
            </a:r>
            <a:r>
              <a:rPr lang="cs-CZ" dirty="0"/>
              <a:t> </a:t>
            </a:r>
            <a:r>
              <a:rPr lang="cs-CZ" dirty="0" err="1"/>
              <a:t>located</a:t>
            </a:r>
            <a:r>
              <a:rPr lang="cs-CZ" dirty="0"/>
              <a:t> </a:t>
            </a:r>
            <a:r>
              <a:rPr lang="cs-CZ" dirty="0" err="1"/>
              <a:t>ventrally</a:t>
            </a:r>
            <a:r>
              <a:rPr lang="cs-CZ" dirty="0"/>
              <a:t> in </a:t>
            </a:r>
            <a:r>
              <a:rPr lang="cs-CZ" dirty="0" err="1"/>
              <a:t>quadrupeds</a:t>
            </a:r>
            <a:r>
              <a:rPr lang="cs-CZ" dirty="0"/>
              <a:t>, and </a:t>
            </a:r>
            <a:r>
              <a:rPr lang="cs-CZ" dirty="0" err="1"/>
              <a:t>therefore</a:t>
            </a:r>
            <a:r>
              <a:rPr lang="cs-CZ" dirty="0"/>
              <a:t> </a:t>
            </a:r>
            <a:r>
              <a:rPr lang="cs-CZ" dirty="0" err="1"/>
              <a:t>allow</a:t>
            </a:r>
            <a:r>
              <a:rPr lang="cs-CZ" dirty="0"/>
              <a:t> </a:t>
            </a:r>
            <a:r>
              <a:rPr lang="cs-CZ" dirty="0" err="1"/>
              <a:t>the</a:t>
            </a:r>
            <a:r>
              <a:rPr lang="cs-CZ" dirty="0"/>
              <a:t> </a:t>
            </a:r>
            <a:r>
              <a:rPr lang="cs-CZ" dirty="0" err="1"/>
              <a:t>trunk</a:t>
            </a:r>
            <a:r>
              <a:rPr lang="cs-CZ" dirty="0"/>
              <a:t> to </a:t>
            </a:r>
            <a:r>
              <a:rPr lang="cs-CZ" dirty="0" err="1"/>
              <a:t>be</a:t>
            </a:r>
            <a:r>
              <a:rPr lang="cs-CZ" dirty="0"/>
              <a:t> </a:t>
            </a:r>
            <a:r>
              <a:rPr lang="cs-CZ" dirty="0" err="1"/>
              <a:t>balanced</a:t>
            </a:r>
            <a:r>
              <a:rPr lang="cs-CZ" dirty="0"/>
              <a:t> </a:t>
            </a:r>
            <a:r>
              <a:rPr lang="cs-CZ" dirty="0" err="1"/>
              <a:t>above</a:t>
            </a:r>
            <a:r>
              <a:rPr lang="cs-CZ" dirty="0"/>
              <a:t> </a:t>
            </a:r>
            <a:r>
              <a:rPr lang="cs-CZ" dirty="0" err="1"/>
              <a:t>the</a:t>
            </a:r>
            <a:r>
              <a:rPr lang="cs-CZ" dirty="0"/>
              <a:t> </a:t>
            </a:r>
            <a:r>
              <a:rPr lang="cs-CZ" dirty="0" err="1"/>
              <a:t>legs</a:t>
            </a:r>
            <a:r>
              <a:rPr lang="cs-CZ" dirty="0"/>
              <a:t> </a:t>
            </a:r>
            <a:r>
              <a:rPr lang="cs-CZ" dirty="0" err="1"/>
              <a:t>during</a:t>
            </a:r>
            <a:r>
              <a:rPr lang="cs-CZ" dirty="0"/>
              <a:t> </a:t>
            </a:r>
            <a:r>
              <a:rPr lang="cs-CZ" dirty="0" err="1"/>
              <a:t>bipedal</a:t>
            </a:r>
            <a:r>
              <a:rPr lang="cs-CZ" dirty="0"/>
              <a:t> </a:t>
            </a:r>
            <a:r>
              <a:rPr lang="cs-CZ" dirty="0" err="1"/>
              <a:t>walking</a:t>
            </a:r>
            <a:r>
              <a:rPr lang="cs-CZ" dirty="0"/>
              <a:t>. </a:t>
            </a:r>
            <a:r>
              <a:rPr lang="cs-CZ" dirty="0" err="1"/>
              <a:t>The</a:t>
            </a:r>
            <a:r>
              <a:rPr lang="cs-CZ" dirty="0"/>
              <a:t> </a:t>
            </a:r>
            <a:r>
              <a:rPr lang="cs-CZ" dirty="0" err="1"/>
              <a:t>lumbal</a:t>
            </a:r>
            <a:r>
              <a:rPr lang="cs-CZ" dirty="0"/>
              <a:t> </a:t>
            </a:r>
            <a:r>
              <a:rPr lang="cs-CZ" dirty="0" err="1"/>
              <a:t>curve</a:t>
            </a:r>
            <a:r>
              <a:rPr lang="cs-CZ" dirty="0"/>
              <a:t> </a:t>
            </a:r>
            <a:r>
              <a:rPr lang="cs-CZ" dirty="0" err="1"/>
              <a:t>is</a:t>
            </a:r>
            <a:r>
              <a:rPr lang="cs-CZ" dirty="0"/>
              <a:t> </a:t>
            </a:r>
            <a:r>
              <a:rPr lang="cs-CZ" dirty="0" err="1"/>
              <a:t>particulary</a:t>
            </a:r>
            <a:r>
              <a:rPr lang="cs-CZ" dirty="0"/>
              <a:t> </a:t>
            </a:r>
            <a:r>
              <a:rPr lang="cs-CZ" dirty="0" err="1"/>
              <a:t>important</a:t>
            </a:r>
            <a:r>
              <a:rPr lang="cs-CZ" dirty="0"/>
              <a:t> in </a:t>
            </a:r>
            <a:r>
              <a:rPr lang="cs-CZ" dirty="0" err="1"/>
              <a:t>this</a:t>
            </a:r>
            <a:r>
              <a:rPr lang="cs-CZ" dirty="0"/>
              <a:t> </a:t>
            </a:r>
            <a:r>
              <a:rPr lang="cs-CZ" dirty="0" err="1"/>
              <a:t>regard</a:t>
            </a:r>
            <a:r>
              <a:rPr lang="cs-CZ" dirty="0"/>
              <a:t>. (</a:t>
            </a:r>
            <a:r>
              <a:rPr lang="cs-CZ" dirty="0" err="1"/>
              <a:t>see</a:t>
            </a:r>
            <a:r>
              <a:rPr lang="cs-CZ" dirty="0"/>
              <a:t> </a:t>
            </a:r>
            <a:r>
              <a:rPr lang="cs-CZ" dirty="0" err="1"/>
              <a:t>Been</a:t>
            </a:r>
            <a:r>
              <a:rPr lang="cs-CZ" dirty="0"/>
              <a:t> et al., 2010, 2019)</a:t>
            </a:r>
          </a:p>
        </p:txBody>
      </p:sp>
    </p:spTree>
    <p:extLst>
      <p:ext uri="{BB962C8B-B14F-4D97-AF65-F5344CB8AC3E}">
        <p14:creationId xmlns:p14="http://schemas.microsoft.com/office/powerpoint/2010/main" val="25374638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5C499A8F-47C0-4A3A-B362-73FC297DE45E}"/>
              </a:ext>
            </a:extLst>
          </p:cNvPr>
          <p:cNvPicPr>
            <a:picLocks noChangeAspect="1"/>
          </p:cNvPicPr>
          <p:nvPr/>
        </p:nvPicPr>
        <p:blipFill>
          <a:blip r:embed="rId2"/>
          <a:stretch>
            <a:fillRect/>
          </a:stretch>
        </p:blipFill>
        <p:spPr>
          <a:xfrm>
            <a:off x="81481" y="2136618"/>
            <a:ext cx="6866627" cy="3448659"/>
          </a:xfrm>
          <a:prstGeom prst="rect">
            <a:avLst/>
          </a:prstGeom>
        </p:spPr>
      </p:pic>
      <p:sp>
        <p:nvSpPr>
          <p:cNvPr id="4" name="TextovéPole 3">
            <a:extLst>
              <a:ext uri="{FF2B5EF4-FFF2-40B4-BE49-F238E27FC236}">
                <a16:creationId xmlns:a16="http://schemas.microsoft.com/office/drawing/2014/main" id="{DA562946-A121-4B4D-8059-A598DB651E07}"/>
              </a:ext>
            </a:extLst>
          </p:cNvPr>
          <p:cNvSpPr txBox="1"/>
          <p:nvPr/>
        </p:nvSpPr>
        <p:spPr>
          <a:xfrm>
            <a:off x="7373294" y="787652"/>
            <a:ext cx="4519942" cy="5078313"/>
          </a:xfrm>
          <a:prstGeom prst="rect">
            <a:avLst/>
          </a:prstGeom>
          <a:noFill/>
        </p:spPr>
        <p:txBody>
          <a:bodyPr wrap="square">
            <a:spAutoFit/>
          </a:bodyPr>
          <a:lstStyle/>
          <a:p>
            <a:r>
              <a:rPr lang="en-US" dirty="0"/>
              <a:t>Mechanisms of stiffening the lumbar spine. (A) The T12 in this human specimen is the transitional vertebra that has dorsally facing superior articular facets and laterally facing inferior articular facets. This demarcates the boundary between rotational motions permitted in the thoracic region and dorsoventral mobility in the lumbar region. (B) In humans, the spinous processes change from caudally oriented in thoracic vertebrae (dark gray) to dorsally oriented in lumbar vertebrae (light gray). In contrast, gorillas maintain caudal orientation into the lumbar region (</a:t>
            </a:r>
            <a:r>
              <a:rPr lang="cs-CZ" dirty="0"/>
              <a:t> </a:t>
            </a:r>
            <a:r>
              <a:rPr lang="en-US" dirty="0" err="1"/>
              <a:t>Slijper</a:t>
            </a:r>
            <a:r>
              <a:rPr lang="en-US" dirty="0"/>
              <a:t>, 1946</a:t>
            </a:r>
            <a:r>
              <a:rPr lang="cs-CZ" dirty="0"/>
              <a:t> </a:t>
            </a:r>
            <a:r>
              <a:rPr lang="en-US" dirty="0"/>
              <a:t>). Gorilla figure modified from (</a:t>
            </a:r>
            <a:r>
              <a:rPr lang="cs-CZ" dirty="0"/>
              <a:t> </a:t>
            </a:r>
            <a:r>
              <a:rPr lang="en-US" dirty="0" err="1"/>
              <a:t>Slijper</a:t>
            </a:r>
            <a:r>
              <a:rPr lang="en-US" dirty="0"/>
              <a:t>, 1946</a:t>
            </a:r>
            <a:r>
              <a:rPr lang="cs-CZ" dirty="0"/>
              <a:t> </a:t>
            </a:r>
            <a:r>
              <a:rPr lang="en-US" dirty="0"/>
              <a:t>). (C) Lower lumbar vertebrae (white) can be entrapped in apes owing to the high iliac crests and narrow sacrum</a:t>
            </a:r>
            <a:r>
              <a:rPr lang="cs-CZ" dirty="0"/>
              <a:t>.</a:t>
            </a:r>
          </a:p>
        </p:txBody>
      </p:sp>
    </p:spTree>
    <p:extLst>
      <p:ext uri="{BB962C8B-B14F-4D97-AF65-F5344CB8AC3E}">
        <p14:creationId xmlns:p14="http://schemas.microsoft.com/office/powerpoint/2010/main" val="2051157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66D13DB2-B07D-44B9-9533-3909F3C133EA}"/>
              </a:ext>
            </a:extLst>
          </p:cNvPr>
          <p:cNvPicPr>
            <a:picLocks noChangeAspect="1"/>
          </p:cNvPicPr>
          <p:nvPr/>
        </p:nvPicPr>
        <p:blipFill>
          <a:blip r:embed="rId2"/>
          <a:stretch>
            <a:fillRect/>
          </a:stretch>
        </p:blipFill>
        <p:spPr>
          <a:xfrm>
            <a:off x="1013070" y="0"/>
            <a:ext cx="10165860" cy="6858000"/>
          </a:xfrm>
          <a:prstGeom prst="rect">
            <a:avLst/>
          </a:prstGeom>
        </p:spPr>
      </p:pic>
    </p:spTree>
    <p:extLst>
      <p:ext uri="{BB962C8B-B14F-4D97-AF65-F5344CB8AC3E}">
        <p14:creationId xmlns:p14="http://schemas.microsoft.com/office/powerpoint/2010/main" val="4163847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3883D64A-7FAA-409A-B900-69333D6D7520}"/>
              </a:ext>
            </a:extLst>
          </p:cNvPr>
          <p:cNvPicPr>
            <a:picLocks noChangeAspect="1"/>
          </p:cNvPicPr>
          <p:nvPr/>
        </p:nvPicPr>
        <p:blipFill>
          <a:blip r:embed="rId2"/>
          <a:stretch>
            <a:fillRect/>
          </a:stretch>
        </p:blipFill>
        <p:spPr>
          <a:xfrm>
            <a:off x="259242" y="0"/>
            <a:ext cx="7934144" cy="5849843"/>
          </a:xfrm>
          <a:prstGeom prst="rect">
            <a:avLst/>
          </a:prstGeom>
        </p:spPr>
      </p:pic>
      <p:sp>
        <p:nvSpPr>
          <p:cNvPr id="4" name="TextovéPole 3">
            <a:extLst>
              <a:ext uri="{FF2B5EF4-FFF2-40B4-BE49-F238E27FC236}">
                <a16:creationId xmlns:a16="http://schemas.microsoft.com/office/drawing/2014/main" id="{450880F8-8DB0-4C58-864A-A0E6350D51B5}"/>
              </a:ext>
            </a:extLst>
          </p:cNvPr>
          <p:cNvSpPr txBox="1"/>
          <p:nvPr/>
        </p:nvSpPr>
        <p:spPr>
          <a:xfrm>
            <a:off x="8193386" y="579422"/>
            <a:ext cx="4049162" cy="4832092"/>
          </a:xfrm>
          <a:prstGeom prst="rect">
            <a:avLst/>
          </a:prstGeom>
          <a:noFill/>
        </p:spPr>
        <p:txBody>
          <a:bodyPr wrap="square">
            <a:spAutoFit/>
          </a:bodyPr>
          <a:lstStyle/>
          <a:p>
            <a:r>
              <a:rPr lang="en-US" sz="1400" b="0" i="0" dirty="0">
                <a:solidFill>
                  <a:srgbClr val="1F1F1F"/>
                </a:solidFill>
                <a:effectLst/>
                <a:latin typeface="Arial" panose="020B0604020202020204" pitchFamily="34" charset="0"/>
                <a:cs typeface="Arial" panose="020B0604020202020204" pitchFamily="34" charset="0"/>
              </a:rPr>
              <a:t>Representative individuals showing the last 5 thoracic and first 3 lumbar vertebrae. The TV is indicated by the red stars. Note the change in spinous process morphology between pre- and post-TV in long-backed humans, gibbons, and the two monkeys. The chimpanzee spinous process attains a morphology at the TV and 1st post-TV (green arrow) that is similar to long-backed species but resumes a caudal orientation by the 2nd lumbar (post-TV) vertebra. Orangutans and gorillas maintain the same thoracic-like caudally oriented spinous processes throughout the lumbar column including the TV and 1st post-TV (blue arrow). Orangutans are distinguished by the lack of cranial-caudal expansion and continued triangular shape of lumbar spinous processes (orange arrow). See SOM for additional representative individuals for each hominoid species and baboons. Scale bars = 1 cm (no scale for colobus monkey). Phylogeny depicted at bottom. TV = transitional vertebra</a:t>
            </a:r>
            <a:endParaRPr lang="cs-CZ"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10030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9B0BA480-5E44-42D3-8398-6697C1D429A2}"/>
              </a:ext>
            </a:extLst>
          </p:cNvPr>
          <p:cNvSpPr txBox="1"/>
          <p:nvPr/>
        </p:nvSpPr>
        <p:spPr>
          <a:xfrm>
            <a:off x="380246" y="267976"/>
            <a:ext cx="3260829" cy="584775"/>
          </a:xfrm>
          <a:prstGeom prst="rect">
            <a:avLst/>
          </a:prstGeom>
          <a:noFill/>
        </p:spPr>
        <p:txBody>
          <a:bodyPr wrap="none" rtlCol="0">
            <a:spAutoFit/>
          </a:bodyPr>
          <a:lstStyle/>
          <a:p>
            <a:r>
              <a:rPr lang="cs-CZ" sz="3200" dirty="0" err="1">
                <a:latin typeface="Arial" panose="020B0604020202020204" pitchFamily="34" charset="0"/>
                <a:cs typeface="Arial" panose="020B0604020202020204" pitchFamily="34" charset="0"/>
              </a:rPr>
              <a:t>Clinical</a:t>
            </a:r>
            <a:r>
              <a:rPr lang="cs-CZ" sz="3200" dirty="0">
                <a:latin typeface="Arial" panose="020B0604020202020204" pitchFamily="34" charset="0"/>
                <a:cs typeface="Arial" panose="020B0604020202020204" pitchFamily="34" charset="0"/>
              </a:rPr>
              <a:t> evidence</a:t>
            </a:r>
          </a:p>
        </p:txBody>
      </p:sp>
      <p:sp>
        <p:nvSpPr>
          <p:cNvPr id="4" name="TextovéPole 3">
            <a:extLst>
              <a:ext uri="{FF2B5EF4-FFF2-40B4-BE49-F238E27FC236}">
                <a16:creationId xmlns:a16="http://schemas.microsoft.com/office/drawing/2014/main" id="{1BBF80E0-C80E-4AD4-8CBA-93B188A4981C}"/>
              </a:ext>
            </a:extLst>
          </p:cNvPr>
          <p:cNvSpPr txBox="1"/>
          <p:nvPr/>
        </p:nvSpPr>
        <p:spPr>
          <a:xfrm>
            <a:off x="1077362" y="1729212"/>
            <a:ext cx="184731" cy="369332"/>
          </a:xfrm>
          <a:prstGeom prst="rect">
            <a:avLst/>
          </a:prstGeom>
          <a:noFill/>
        </p:spPr>
        <p:txBody>
          <a:bodyPr wrap="none" rtlCol="0">
            <a:spAutoFit/>
          </a:bodyPr>
          <a:lstStyle/>
          <a:p>
            <a:endParaRPr lang="cs-CZ" dirty="0"/>
          </a:p>
        </p:txBody>
      </p:sp>
      <p:sp>
        <p:nvSpPr>
          <p:cNvPr id="5" name="TextovéPole 4">
            <a:extLst>
              <a:ext uri="{FF2B5EF4-FFF2-40B4-BE49-F238E27FC236}">
                <a16:creationId xmlns:a16="http://schemas.microsoft.com/office/drawing/2014/main" id="{8DF42702-4368-4CD0-8BC5-AB43D0430044}"/>
              </a:ext>
            </a:extLst>
          </p:cNvPr>
          <p:cNvSpPr txBox="1"/>
          <p:nvPr/>
        </p:nvSpPr>
        <p:spPr>
          <a:xfrm>
            <a:off x="162961" y="932506"/>
            <a:ext cx="5404919" cy="255454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This angle is associated with lumbar lordosis in such a way that a large angle means a greater lordosis and a smaller angle a smaller one. This angle is highly variable in humans and is related to the development of spinal diseases. This angle is directly related to osteoarthritis of zygapophyseal joints. Osteoarthritis is a breakdown of synovial joints, which in the spine are zygapophyseal and costovertebral joints. Clinically, osteoarthritis preferentially affects individuals with pronounced lumbar lordosis (see </a:t>
            </a:r>
            <a:r>
              <a:rPr lang="en-US" sz="1600" dirty="0" err="1">
                <a:latin typeface="Arial" panose="020B0604020202020204" pitchFamily="34" charset="0"/>
                <a:cs typeface="Arial" panose="020B0604020202020204" pitchFamily="34" charset="0"/>
              </a:rPr>
              <a:t>Roussouly</a:t>
            </a:r>
            <a:r>
              <a:rPr lang="en-US" sz="1600" dirty="0">
                <a:latin typeface="Arial" panose="020B0604020202020204" pitchFamily="34" charset="0"/>
                <a:cs typeface="Arial" panose="020B0604020202020204" pitchFamily="34" charset="0"/>
              </a:rPr>
              <a:t> and Pinheiro-Franco, 2011)</a:t>
            </a:r>
            <a:endParaRPr lang="cs-CZ" sz="1600" dirty="0">
              <a:latin typeface="Arial" panose="020B0604020202020204" pitchFamily="34" charset="0"/>
              <a:cs typeface="Arial" panose="020B0604020202020204" pitchFamily="34" charset="0"/>
            </a:endParaRPr>
          </a:p>
        </p:txBody>
      </p:sp>
      <p:pic>
        <p:nvPicPr>
          <p:cNvPr id="6" name="Obrázek 5">
            <a:extLst>
              <a:ext uri="{FF2B5EF4-FFF2-40B4-BE49-F238E27FC236}">
                <a16:creationId xmlns:a16="http://schemas.microsoft.com/office/drawing/2014/main" id="{8C28294C-1728-4F70-9B56-8A33C7F263B9}"/>
              </a:ext>
            </a:extLst>
          </p:cNvPr>
          <p:cNvPicPr>
            <a:picLocks noChangeAspect="1"/>
          </p:cNvPicPr>
          <p:nvPr/>
        </p:nvPicPr>
        <p:blipFill>
          <a:blip r:embed="rId2"/>
          <a:stretch>
            <a:fillRect/>
          </a:stretch>
        </p:blipFill>
        <p:spPr>
          <a:xfrm>
            <a:off x="5703536" y="1315289"/>
            <a:ext cx="6057900" cy="2943225"/>
          </a:xfrm>
          <a:prstGeom prst="rect">
            <a:avLst/>
          </a:prstGeom>
        </p:spPr>
      </p:pic>
      <p:pic>
        <p:nvPicPr>
          <p:cNvPr id="7" name="Picture 2" descr="The lumbar lordosis and the vertebral canal | Radiology Key">
            <a:extLst>
              <a:ext uri="{FF2B5EF4-FFF2-40B4-BE49-F238E27FC236}">
                <a16:creationId xmlns:a16="http://schemas.microsoft.com/office/drawing/2014/main" id="{D1191B0F-9BD6-4CA4-8429-B329B2F8C3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8465" y="-11317"/>
            <a:ext cx="4054307" cy="5725929"/>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BDF9306D-FD39-4BAC-AF55-5A279F70B87F}"/>
              </a:ext>
            </a:extLst>
          </p:cNvPr>
          <p:cNvSpPr txBox="1"/>
          <p:nvPr/>
        </p:nvSpPr>
        <p:spPr>
          <a:xfrm>
            <a:off x="108713" y="3644830"/>
            <a:ext cx="5513414" cy="830997"/>
          </a:xfrm>
          <a:prstGeom prst="rect">
            <a:avLst/>
          </a:prstGeom>
          <a:noFill/>
        </p:spPr>
        <p:txBody>
          <a:bodyPr wrap="square" rtlCol="0">
            <a:spAutoFit/>
          </a:bodyPr>
          <a:lstStyle/>
          <a:p>
            <a:r>
              <a:rPr lang="cs-CZ" sz="1600" dirty="0" err="1">
                <a:latin typeface="Arial" panose="020B0604020202020204" pitchFamily="34" charset="0"/>
                <a:cs typeface="Arial" panose="020B0604020202020204" pitchFamily="34" charset="0"/>
              </a:rPr>
              <a:t>Its</a:t>
            </a:r>
            <a:r>
              <a:rPr lang="cs-CZ" sz="1600" dirty="0">
                <a:latin typeface="Arial" panose="020B0604020202020204" pitchFamily="34" charset="0"/>
                <a:cs typeface="Arial" panose="020B0604020202020204" pitchFamily="34" charset="0"/>
              </a:rPr>
              <a:t> </a:t>
            </a:r>
            <a:r>
              <a:rPr lang="cs-CZ" sz="1600" dirty="0" err="1">
                <a:latin typeface="Arial" panose="020B0604020202020204" pitchFamily="34" charset="0"/>
                <a:cs typeface="Arial" panose="020B0604020202020204" pitchFamily="34" charset="0"/>
              </a:rPr>
              <a:t>occurence</a:t>
            </a:r>
            <a:r>
              <a:rPr lang="cs-CZ" sz="1600" dirty="0">
                <a:latin typeface="Arial" panose="020B0604020202020204" pitchFamily="34" charset="0"/>
                <a:cs typeface="Arial" panose="020B0604020202020204" pitchFamily="34" charset="0"/>
              </a:rPr>
              <a:t> in </a:t>
            </a:r>
            <a:r>
              <a:rPr lang="cs-CZ" sz="1600" dirty="0" err="1">
                <a:latin typeface="Arial" panose="020B0604020202020204" pitchFamily="34" charset="0"/>
                <a:cs typeface="Arial" panose="020B0604020202020204" pitchFamily="34" charset="0"/>
              </a:rPr>
              <a:t>the</a:t>
            </a:r>
            <a:r>
              <a:rPr lang="cs-CZ" sz="1600" dirty="0">
                <a:latin typeface="Arial" panose="020B0604020202020204" pitchFamily="34" charset="0"/>
                <a:cs typeface="Arial" panose="020B0604020202020204" pitchFamily="34" charset="0"/>
              </a:rPr>
              <a:t> </a:t>
            </a:r>
            <a:r>
              <a:rPr lang="cs-CZ" sz="1600" dirty="0" err="1">
                <a:latin typeface="Arial" panose="020B0604020202020204" pitchFamily="34" charset="0"/>
                <a:cs typeface="Arial" panose="020B0604020202020204" pitchFamily="34" charset="0"/>
              </a:rPr>
              <a:t>lumbar</a:t>
            </a:r>
            <a:r>
              <a:rPr lang="cs-CZ" sz="1600" dirty="0">
                <a:latin typeface="Arial" panose="020B0604020202020204" pitchFamily="34" charset="0"/>
                <a:cs typeface="Arial" panose="020B0604020202020204" pitchFamily="34" charset="0"/>
              </a:rPr>
              <a:t> spine </a:t>
            </a:r>
            <a:r>
              <a:rPr lang="cs-CZ" sz="1600" dirty="0" err="1">
                <a:latin typeface="Arial" panose="020B0604020202020204" pitchFamily="34" charset="0"/>
                <a:cs typeface="Arial" panose="020B0604020202020204" pitchFamily="34" charset="0"/>
              </a:rPr>
              <a:t>also</a:t>
            </a:r>
            <a:r>
              <a:rPr lang="cs-CZ" sz="1600" dirty="0">
                <a:latin typeface="Arial" panose="020B0604020202020204" pitchFamily="34" charset="0"/>
                <a:cs typeface="Arial" panose="020B0604020202020204" pitchFamily="34" charset="0"/>
              </a:rPr>
              <a:t> </a:t>
            </a:r>
            <a:r>
              <a:rPr lang="cs-CZ" sz="1600" dirty="0" err="1">
                <a:latin typeface="Arial" panose="020B0604020202020204" pitchFamily="34" charset="0"/>
                <a:cs typeface="Arial" panose="020B0604020202020204" pitchFamily="34" charset="0"/>
              </a:rPr>
              <a:t>seems</a:t>
            </a:r>
            <a:r>
              <a:rPr lang="cs-CZ" sz="1600" dirty="0">
                <a:latin typeface="Arial" panose="020B0604020202020204" pitchFamily="34" charset="0"/>
                <a:cs typeface="Arial" panose="020B0604020202020204" pitchFamily="34" charset="0"/>
              </a:rPr>
              <a:t> to </a:t>
            </a:r>
            <a:r>
              <a:rPr lang="cs-CZ" sz="1600" dirty="0" err="1">
                <a:latin typeface="Arial" panose="020B0604020202020204" pitchFamily="34" charset="0"/>
                <a:cs typeface="Arial" panose="020B0604020202020204" pitchFamily="34" charset="0"/>
              </a:rPr>
              <a:t>correlate</a:t>
            </a:r>
            <a:r>
              <a:rPr lang="cs-CZ" sz="1600" dirty="0">
                <a:latin typeface="Arial" panose="020B0604020202020204" pitchFamily="34" charset="0"/>
                <a:cs typeface="Arial" panose="020B0604020202020204" pitchFamily="34" charset="0"/>
              </a:rPr>
              <a:t> </a:t>
            </a:r>
            <a:r>
              <a:rPr lang="cs-CZ" sz="1600" dirty="0" err="1">
                <a:latin typeface="Arial" panose="020B0604020202020204" pitchFamily="34" charset="0"/>
                <a:cs typeface="Arial" panose="020B0604020202020204" pitchFamily="34" charset="0"/>
              </a:rPr>
              <a:t>with</a:t>
            </a:r>
            <a:r>
              <a:rPr lang="cs-CZ" sz="1600" dirty="0">
                <a:latin typeface="Arial" panose="020B0604020202020204" pitchFamily="34" charset="0"/>
                <a:cs typeface="Arial" panose="020B0604020202020204" pitchFamily="34" charset="0"/>
              </a:rPr>
              <a:t> </a:t>
            </a:r>
            <a:r>
              <a:rPr lang="cs-CZ" sz="1600" dirty="0" err="1">
                <a:latin typeface="Arial" panose="020B0604020202020204" pitchFamily="34" charset="0"/>
                <a:cs typeface="Arial" panose="020B0604020202020204" pitchFamily="34" charset="0"/>
              </a:rPr>
              <a:t>zygapophyseal</a:t>
            </a:r>
            <a:r>
              <a:rPr lang="cs-CZ" sz="1600" dirty="0">
                <a:latin typeface="Arial" panose="020B0604020202020204" pitchFamily="34" charset="0"/>
                <a:cs typeface="Arial" panose="020B0604020202020204" pitchFamily="34" charset="0"/>
              </a:rPr>
              <a:t> </a:t>
            </a:r>
            <a:r>
              <a:rPr lang="cs-CZ" sz="1600" dirty="0" err="1">
                <a:latin typeface="Arial" panose="020B0604020202020204" pitchFamily="34" charset="0"/>
                <a:cs typeface="Arial" panose="020B0604020202020204" pitchFamily="34" charset="0"/>
              </a:rPr>
              <a:t>facets</a:t>
            </a:r>
            <a:r>
              <a:rPr lang="cs-CZ" sz="1600" dirty="0">
                <a:latin typeface="Arial" panose="020B0604020202020204" pitchFamily="34" charset="0"/>
                <a:cs typeface="Arial" panose="020B0604020202020204" pitchFamily="34" charset="0"/>
              </a:rPr>
              <a:t> </a:t>
            </a:r>
            <a:r>
              <a:rPr lang="cs-CZ" sz="1600" dirty="0" err="1">
                <a:latin typeface="Arial" panose="020B0604020202020204" pitchFamily="34" charset="0"/>
                <a:cs typeface="Arial" panose="020B0604020202020204" pitchFamily="34" charset="0"/>
              </a:rPr>
              <a:t>that</a:t>
            </a:r>
            <a:r>
              <a:rPr lang="cs-CZ" sz="1600" dirty="0">
                <a:latin typeface="Arial" panose="020B0604020202020204" pitchFamily="34" charset="0"/>
                <a:cs typeface="Arial" panose="020B0604020202020204" pitchFamily="34" charset="0"/>
              </a:rPr>
              <a:t> are more </a:t>
            </a:r>
            <a:r>
              <a:rPr lang="cs-CZ" sz="1600" dirty="0" err="1">
                <a:latin typeface="Arial" panose="020B0604020202020204" pitchFamily="34" charset="0"/>
                <a:cs typeface="Arial" panose="020B0604020202020204" pitchFamily="34" charset="0"/>
              </a:rPr>
              <a:t>sagitally</a:t>
            </a:r>
            <a:r>
              <a:rPr lang="cs-CZ" sz="1600" dirty="0">
                <a:latin typeface="Arial" panose="020B0604020202020204" pitchFamily="34" charset="0"/>
                <a:cs typeface="Arial" panose="020B0604020202020204" pitchFamily="34" charset="0"/>
              </a:rPr>
              <a:t> </a:t>
            </a:r>
            <a:r>
              <a:rPr lang="cs-CZ" sz="1600" dirty="0" err="1">
                <a:latin typeface="Arial" panose="020B0604020202020204" pitchFamily="34" charset="0"/>
                <a:cs typeface="Arial" panose="020B0604020202020204" pitchFamily="34" charset="0"/>
              </a:rPr>
              <a:t>oriented</a:t>
            </a:r>
            <a:r>
              <a:rPr lang="cs-CZ" sz="1600" dirty="0">
                <a:latin typeface="Arial" panose="020B0604020202020204" pitchFamily="34" charset="0"/>
                <a:cs typeface="Arial" panose="020B0604020202020204" pitchFamily="34" charset="0"/>
              </a:rPr>
              <a:t> </a:t>
            </a:r>
            <a:r>
              <a:rPr lang="cs-CZ" sz="1600" dirty="0" err="1">
                <a:latin typeface="Arial" panose="020B0604020202020204" pitchFamily="34" charset="0"/>
                <a:cs typeface="Arial" panose="020B0604020202020204" pitchFamily="34" charset="0"/>
              </a:rPr>
              <a:t>than</a:t>
            </a:r>
            <a:r>
              <a:rPr lang="cs-CZ" sz="1600" dirty="0">
                <a:latin typeface="Arial" panose="020B0604020202020204" pitchFamily="34" charset="0"/>
                <a:cs typeface="Arial" panose="020B0604020202020204" pitchFamily="34" charset="0"/>
              </a:rPr>
              <a:t> in </a:t>
            </a:r>
            <a:r>
              <a:rPr lang="cs-CZ" sz="1600" dirty="0" err="1">
                <a:latin typeface="Arial" panose="020B0604020202020204" pitchFamily="34" charset="0"/>
                <a:cs typeface="Arial" panose="020B0604020202020204" pitchFamily="34" charset="0"/>
              </a:rPr>
              <a:t>healthy</a:t>
            </a:r>
            <a:r>
              <a:rPr lang="cs-CZ" sz="1600" dirty="0">
                <a:latin typeface="Arial" panose="020B0604020202020204" pitchFamily="34" charset="0"/>
                <a:cs typeface="Arial" panose="020B0604020202020204" pitchFamily="34" charset="0"/>
              </a:rPr>
              <a:t> </a:t>
            </a:r>
            <a:r>
              <a:rPr lang="cs-CZ" sz="1600" dirty="0" err="1">
                <a:latin typeface="Arial" panose="020B0604020202020204" pitchFamily="34" charset="0"/>
                <a:cs typeface="Arial" panose="020B0604020202020204" pitchFamily="34" charset="0"/>
              </a:rPr>
              <a:t>individuals</a:t>
            </a:r>
            <a:r>
              <a:rPr lang="cs-CZ" sz="1600" dirty="0">
                <a:latin typeface="Arial" panose="020B0604020202020204" pitchFamily="34" charset="0"/>
                <a:cs typeface="Arial" panose="020B0604020202020204" pitchFamily="34" charset="0"/>
              </a:rPr>
              <a:t> (</a:t>
            </a:r>
            <a:r>
              <a:rPr lang="cs-CZ" sz="1600" dirty="0" err="1">
                <a:latin typeface="Arial" panose="020B0604020202020204" pitchFamily="34" charset="0"/>
                <a:cs typeface="Arial" panose="020B0604020202020204" pitchFamily="34" charset="0"/>
              </a:rPr>
              <a:t>see</a:t>
            </a:r>
            <a:r>
              <a:rPr lang="cs-CZ" sz="1600" dirty="0">
                <a:latin typeface="Arial" panose="020B0604020202020204" pitchFamily="34" charset="0"/>
                <a:cs typeface="Arial" panose="020B0604020202020204" pitchFamily="34" charset="0"/>
              </a:rPr>
              <a:t> </a:t>
            </a:r>
            <a:r>
              <a:rPr lang="cs-CZ" sz="1600" dirty="0" err="1">
                <a:latin typeface="Arial" panose="020B0604020202020204" pitchFamily="34" charset="0"/>
                <a:cs typeface="Arial" panose="020B0604020202020204" pitchFamily="34" charset="0"/>
              </a:rPr>
              <a:t>Fujiwara</a:t>
            </a:r>
            <a:r>
              <a:rPr lang="cs-CZ" sz="1600" dirty="0">
                <a:latin typeface="Arial" panose="020B0604020202020204" pitchFamily="34" charset="0"/>
                <a:cs typeface="Arial" panose="020B0604020202020204" pitchFamily="34" charset="0"/>
              </a:rPr>
              <a:t> et al., 2001)</a:t>
            </a:r>
          </a:p>
        </p:txBody>
      </p:sp>
      <p:sp>
        <p:nvSpPr>
          <p:cNvPr id="9" name="TextovéPole 8">
            <a:extLst>
              <a:ext uri="{FF2B5EF4-FFF2-40B4-BE49-F238E27FC236}">
                <a16:creationId xmlns:a16="http://schemas.microsoft.com/office/drawing/2014/main" id="{F61361AB-7169-4BDD-A9C9-C2CE626C984A}"/>
              </a:ext>
            </a:extLst>
          </p:cNvPr>
          <p:cNvSpPr txBox="1"/>
          <p:nvPr/>
        </p:nvSpPr>
        <p:spPr>
          <a:xfrm>
            <a:off x="162961" y="4668513"/>
            <a:ext cx="6500388" cy="923330"/>
          </a:xfrm>
          <a:prstGeom prst="rect">
            <a:avLst/>
          </a:prstGeom>
          <a:noFill/>
        </p:spPr>
        <p:txBody>
          <a:bodyPr wrap="square" rtlCol="0">
            <a:spAutoFit/>
          </a:bodyPr>
          <a:lstStyle/>
          <a:p>
            <a:r>
              <a:rPr lang="cs-CZ" dirty="0" err="1"/>
              <a:t>Clinical</a:t>
            </a:r>
            <a:r>
              <a:rPr lang="cs-CZ" dirty="0"/>
              <a:t> </a:t>
            </a:r>
            <a:r>
              <a:rPr lang="cs-CZ" dirty="0" err="1"/>
              <a:t>studies</a:t>
            </a:r>
            <a:r>
              <a:rPr lang="cs-CZ" dirty="0"/>
              <a:t> </a:t>
            </a:r>
            <a:r>
              <a:rPr lang="cs-CZ" dirty="0" err="1"/>
              <a:t>have</a:t>
            </a:r>
            <a:r>
              <a:rPr lang="cs-CZ" dirty="0"/>
              <a:t> </a:t>
            </a:r>
            <a:r>
              <a:rPr lang="cs-CZ" dirty="0" err="1"/>
              <a:t>also</a:t>
            </a:r>
            <a:r>
              <a:rPr lang="cs-CZ" dirty="0"/>
              <a:t> </a:t>
            </a:r>
            <a:r>
              <a:rPr lang="cs-CZ" dirty="0" err="1"/>
              <a:t>suggested</a:t>
            </a:r>
            <a:r>
              <a:rPr lang="cs-CZ" dirty="0"/>
              <a:t> </a:t>
            </a:r>
            <a:r>
              <a:rPr lang="cs-CZ" dirty="0" err="1"/>
              <a:t>that</a:t>
            </a:r>
            <a:r>
              <a:rPr lang="cs-CZ" dirty="0"/>
              <a:t> a </a:t>
            </a:r>
            <a:r>
              <a:rPr lang="cs-CZ" dirty="0" err="1"/>
              <a:t>large</a:t>
            </a:r>
            <a:r>
              <a:rPr lang="cs-CZ" dirty="0"/>
              <a:t> </a:t>
            </a:r>
            <a:r>
              <a:rPr lang="cs-CZ" dirty="0" err="1"/>
              <a:t>lordic</a:t>
            </a:r>
            <a:r>
              <a:rPr lang="cs-CZ" dirty="0"/>
              <a:t> </a:t>
            </a:r>
            <a:r>
              <a:rPr lang="cs-CZ" dirty="0" err="1"/>
              <a:t>angle</a:t>
            </a:r>
            <a:r>
              <a:rPr lang="cs-CZ" dirty="0"/>
              <a:t> </a:t>
            </a:r>
            <a:r>
              <a:rPr lang="cs-CZ" dirty="0" err="1"/>
              <a:t>may</a:t>
            </a:r>
            <a:r>
              <a:rPr lang="cs-CZ" dirty="0"/>
              <a:t> </a:t>
            </a:r>
            <a:r>
              <a:rPr lang="cs-CZ" dirty="0" err="1"/>
              <a:t>contribute</a:t>
            </a:r>
            <a:r>
              <a:rPr lang="cs-CZ" dirty="0"/>
              <a:t> to </a:t>
            </a:r>
            <a:r>
              <a:rPr lang="cs-CZ" dirty="0" err="1"/>
              <a:t>spondylolysis</a:t>
            </a:r>
            <a:r>
              <a:rPr lang="cs-CZ" dirty="0"/>
              <a:t> </a:t>
            </a:r>
            <a:r>
              <a:rPr lang="cs-CZ" dirty="0" err="1"/>
              <a:t>which</a:t>
            </a:r>
            <a:r>
              <a:rPr lang="cs-CZ" dirty="0"/>
              <a:t> </a:t>
            </a:r>
            <a:r>
              <a:rPr lang="cs-CZ" dirty="0" err="1"/>
              <a:t>is</a:t>
            </a:r>
            <a:r>
              <a:rPr lang="cs-CZ" dirty="0"/>
              <a:t> a </a:t>
            </a:r>
            <a:r>
              <a:rPr lang="cs-CZ" dirty="0" err="1"/>
              <a:t>cleft</a:t>
            </a:r>
            <a:r>
              <a:rPr lang="cs-CZ" dirty="0"/>
              <a:t> in </a:t>
            </a:r>
            <a:r>
              <a:rPr lang="cs-CZ" dirty="0" err="1"/>
              <a:t>the</a:t>
            </a:r>
            <a:r>
              <a:rPr lang="cs-CZ" dirty="0"/>
              <a:t> </a:t>
            </a:r>
            <a:r>
              <a:rPr lang="cs-CZ" dirty="0" err="1"/>
              <a:t>neural</a:t>
            </a:r>
            <a:r>
              <a:rPr lang="cs-CZ" dirty="0"/>
              <a:t> arch  </a:t>
            </a:r>
            <a:r>
              <a:rPr lang="cs-CZ" dirty="0" err="1"/>
              <a:t>caused</a:t>
            </a:r>
            <a:r>
              <a:rPr lang="cs-CZ" dirty="0"/>
              <a:t> by a </a:t>
            </a:r>
            <a:r>
              <a:rPr lang="cs-CZ" dirty="0" err="1"/>
              <a:t>fatige</a:t>
            </a:r>
            <a:r>
              <a:rPr lang="cs-CZ" dirty="0"/>
              <a:t> </a:t>
            </a:r>
            <a:r>
              <a:rPr lang="cs-CZ" dirty="0" err="1"/>
              <a:t>fracture</a:t>
            </a:r>
            <a:r>
              <a:rPr lang="cs-CZ" dirty="0"/>
              <a:t> </a:t>
            </a:r>
            <a:r>
              <a:rPr lang="cs-CZ" dirty="0" err="1"/>
              <a:t>at</a:t>
            </a:r>
            <a:r>
              <a:rPr lang="cs-CZ" dirty="0"/>
              <a:t> </a:t>
            </a:r>
            <a:r>
              <a:rPr lang="cs-CZ" dirty="0" err="1"/>
              <a:t>the</a:t>
            </a:r>
            <a:r>
              <a:rPr lang="cs-CZ" dirty="0"/>
              <a:t> </a:t>
            </a:r>
            <a:r>
              <a:rPr lang="cs-CZ" dirty="0" err="1"/>
              <a:t>site</a:t>
            </a:r>
            <a:r>
              <a:rPr lang="cs-CZ" dirty="0"/>
              <a:t> </a:t>
            </a:r>
            <a:r>
              <a:rPr lang="cs-CZ" dirty="0" err="1"/>
              <a:t>of</a:t>
            </a:r>
            <a:r>
              <a:rPr lang="cs-CZ" dirty="0"/>
              <a:t> </a:t>
            </a:r>
            <a:r>
              <a:rPr lang="cs-CZ" dirty="0" err="1"/>
              <a:t>the</a:t>
            </a:r>
            <a:r>
              <a:rPr lang="cs-CZ" dirty="0"/>
              <a:t> </a:t>
            </a:r>
            <a:r>
              <a:rPr lang="cs-CZ" dirty="0" err="1"/>
              <a:t>pars</a:t>
            </a:r>
            <a:r>
              <a:rPr lang="cs-CZ" dirty="0"/>
              <a:t> </a:t>
            </a:r>
            <a:r>
              <a:rPr lang="cs-CZ" dirty="0" err="1"/>
              <a:t>interarticularis</a:t>
            </a:r>
            <a:r>
              <a:rPr lang="cs-CZ" dirty="0"/>
              <a:t>.</a:t>
            </a:r>
          </a:p>
        </p:txBody>
      </p:sp>
      <p:sp>
        <p:nvSpPr>
          <p:cNvPr id="10" name="TextovéPole 9">
            <a:extLst>
              <a:ext uri="{FF2B5EF4-FFF2-40B4-BE49-F238E27FC236}">
                <a16:creationId xmlns:a16="http://schemas.microsoft.com/office/drawing/2014/main" id="{6E5D3121-2D59-43DE-8A0A-8C648359D151}"/>
              </a:ext>
            </a:extLst>
          </p:cNvPr>
          <p:cNvSpPr txBox="1"/>
          <p:nvPr/>
        </p:nvSpPr>
        <p:spPr>
          <a:xfrm>
            <a:off x="81406" y="5780216"/>
            <a:ext cx="11081441" cy="1077218"/>
          </a:xfrm>
          <a:prstGeom prst="rect">
            <a:avLst/>
          </a:prstGeom>
          <a:noFill/>
        </p:spPr>
        <p:txBody>
          <a:bodyPr wrap="square" rtlCol="0">
            <a:spAutoFit/>
          </a:bodyPr>
          <a:lstStyle/>
          <a:p>
            <a:r>
              <a:rPr lang="cs-CZ" sz="1600" dirty="0" err="1">
                <a:latin typeface="Arial" panose="020B0604020202020204" pitchFamily="34" charset="0"/>
                <a:cs typeface="Arial" panose="020B0604020202020204" pitchFamily="34" charset="0"/>
              </a:rPr>
              <a:t>Intervertebral</a:t>
            </a:r>
            <a:r>
              <a:rPr lang="cs-CZ" sz="1600" dirty="0">
                <a:latin typeface="Arial" panose="020B0604020202020204" pitchFamily="34" charset="0"/>
                <a:cs typeface="Arial" panose="020B0604020202020204" pitchFamily="34" charset="0"/>
              </a:rPr>
              <a:t> </a:t>
            </a:r>
            <a:r>
              <a:rPr lang="cs-CZ" sz="1600" dirty="0" err="1">
                <a:latin typeface="Arial" panose="020B0604020202020204" pitchFamily="34" charset="0"/>
                <a:cs typeface="Arial" panose="020B0604020202020204" pitchFamily="34" charset="0"/>
              </a:rPr>
              <a:t>disc</a:t>
            </a:r>
            <a:r>
              <a:rPr lang="cs-CZ" sz="1600" dirty="0">
                <a:latin typeface="Arial" panose="020B0604020202020204" pitchFamily="34" charset="0"/>
                <a:cs typeface="Arial" panose="020B0604020202020204" pitchFamily="34" charset="0"/>
              </a:rPr>
              <a:t> </a:t>
            </a:r>
            <a:r>
              <a:rPr lang="cs-CZ" sz="1600" dirty="0" err="1">
                <a:latin typeface="Arial" panose="020B0604020202020204" pitchFamily="34" charset="0"/>
                <a:cs typeface="Arial" panose="020B0604020202020204" pitchFamily="34" charset="0"/>
              </a:rPr>
              <a:t>herniation</a:t>
            </a:r>
            <a:r>
              <a:rPr lang="en-US" sz="1600" dirty="0">
                <a:latin typeface="Arial" panose="020B0604020202020204" pitchFamily="34" charset="0"/>
                <a:cs typeface="Arial" panose="020B0604020202020204" pitchFamily="34" charset="0"/>
              </a:rPr>
              <a:t>on the contrary, it is associated with a low angle, most often between 37° and 45°. The normal angle ranges from 51° to 53°. And in addition, people who had a round shape of the bodies of the lumbar vertebrae had a greater chance of prolapsed discs than people with a heart shape. The flat or concave joint surface also plays a role. Round surfaces are more prone to prolapse.</a:t>
            </a:r>
            <a:endParaRPr lang="cs-CZ"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22605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FBEAB94B-9062-4322-B0DD-98364F5CFF64}"/>
              </a:ext>
            </a:extLst>
          </p:cNvPr>
          <p:cNvSpPr txBox="1"/>
          <p:nvPr/>
        </p:nvSpPr>
        <p:spPr>
          <a:xfrm>
            <a:off x="805758" y="199352"/>
            <a:ext cx="3395481" cy="584775"/>
          </a:xfrm>
          <a:prstGeom prst="rect">
            <a:avLst/>
          </a:prstGeom>
          <a:noFill/>
        </p:spPr>
        <p:txBody>
          <a:bodyPr wrap="none" rtlCol="0">
            <a:spAutoFit/>
          </a:bodyPr>
          <a:lstStyle/>
          <a:p>
            <a:pPr algn="ctr"/>
            <a:r>
              <a:rPr lang="cs-CZ" sz="3200" b="1" dirty="0" err="1">
                <a:latin typeface="Arial" panose="020B0604020202020204" pitchFamily="34" charset="0"/>
                <a:cs typeface="Arial" panose="020B0604020202020204" pitchFamily="34" charset="0"/>
              </a:rPr>
              <a:t>Schmorls´nodes</a:t>
            </a:r>
            <a:endParaRPr lang="cs-CZ" sz="3200" b="1" dirty="0">
              <a:latin typeface="Arial" panose="020B0604020202020204" pitchFamily="34" charset="0"/>
              <a:cs typeface="Arial" panose="020B0604020202020204" pitchFamily="34" charset="0"/>
            </a:endParaRPr>
          </a:p>
        </p:txBody>
      </p:sp>
      <p:sp>
        <p:nvSpPr>
          <p:cNvPr id="3" name="TextovéPole 2">
            <a:extLst>
              <a:ext uri="{FF2B5EF4-FFF2-40B4-BE49-F238E27FC236}">
                <a16:creationId xmlns:a16="http://schemas.microsoft.com/office/drawing/2014/main" id="{55018062-BD73-466B-8800-53AEDF827A78}"/>
              </a:ext>
            </a:extLst>
          </p:cNvPr>
          <p:cNvSpPr txBox="1"/>
          <p:nvPr/>
        </p:nvSpPr>
        <p:spPr>
          <a:xfrm>
            <a:off x="1004935" y="1249378"/>
            <a:ext cx="184731" cy="369332"/>
          </a:xfrm>
          <a:prstGeom prst="rect">
            <a:avLst/>
          </a:prstGeom>
          <a:noFill/>
        </p:spPr>
        <p:txBody>
          <a:bodyPr wrap="none" rtlCol="0">
            <a:spAutoFit/>
          </a:bodyPr>
          <a:lstStyle/>
          <a:p>
            <a:endParaRPr lang="cs-CZ" dirty="0"/>
          </a:p>
        </p:txBody>
      </p:sp>
      <p:pic>
        <p:nvPicPr>
          <p:cNvPr id="1026" name="Picture 2">
            <a:extLst>
              <a:ext uri="{FF2B5EF4-FFF2-40B4-BE49-F238E27FC236}">
                <a16:creationId xmlns:a16="http://schemas.microsoft.com/office/drawing/2014/main" id="{F1AF4636-8C4D-44CE-A6AE-2466F624CA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8066" y="199352"/>
            <a:ext cx="5952228" cy="1926724"/>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710C558B-3A86-445E-BD94-E6A25549C76A}"/>
              </a:ext>
            </a:extLst>
          </p:cNvPr>
          <p:cNvSpPr txBox="1"/>
          <p:nvPr/>
        </p:nvSpPr>
        <p:spPr>
          <a:xfrm>
            <a:off x="350823" y="895435"/>
            <a:ext cx="5271380" cy="2308324"/>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This pathology was investigated in a medieval to early modern burial ground in England and was found to occur in 69-81% of cases. This pathology is hereditary and does not have a clear etiology and occurs mainly in adolescent boys. These nodes have been found to occur more in vertebral bodies with a round shape. In addition, it was found that these vertebrae have shorter </a:t>
            </a:r>
            <a:r>
              <a:rPr lang="en-US" sz="1600" dirty="0" err="1">
                <a:latin typeface="Arial" panose="020B0604020202020204" pitchFamily="34" charset="0"/>
                <a:cs typeface="Arial" panose="020B0604020202020204" pitchFamily="34" charset="0"/>
              </a:rPr>
              <a:t>pedi</a:t>
            </a:r>
            <a:r>
              <a:rPr lang="cs-CZ" sz="1600" dirty="0">
                <a:latin typeface="Arial" panose="020B0604020202020204" pitchFamily="34" charset="0"/>
                <a:cs typeface="Arial" panose="020B0604020202020204" pitchFamily="34" charset="0"/>
              </a:rPr>
              <a:t>c</a:t>
            </a:r>
            <a:r>
              <a:rPr lang="en-US" sz="1600" dirty="0">
                <a:latin typeface="Arial" panose="020B0604020202020204" pitchFamily="34" charset="0"/>
                <a:cs typeface="Arial" panose="020B0604020202020204" pitchFamily="34" charset="0"/>
              </a:rPr>
              <a:t>les and laminae and smaller vertebral foramina than a healthy individual</a:t>
            </a:r>
            <a:r>
              <a:rPr lang="cs-CZ" sz="1600" dirty="0">
                <a:latin typeface="Arial" panose="020B0604020202020204" pitchFamily="34" charset="0"/>
                <a:cs typeface="Arial" panose="020B0604020202020204" pitchFamily="34" charset="0"/>
              </a:rPr>
              <a:t>. </a:t>
            </a:r>
          </a:p>
        </p:txBody>
      </p:sp>
      <p:pic>
        <p:nvPicPr>
          <p:cNvPr id="10" name="Obrázek 9">
            <a:extLst>
              <a:ext uri="{FF2B5EF4-FFF2-40B4-BE49-F238E27FC236}">
                <a16:creationId xmlns:a16="http://schemas.microsoft.com/office/drawing/2014/main" id="{3E430F66-9696-487D-83C5-53D80A8FDC66}"/>
              </a:ext>
            </a:extLst>
          </p:cNvPr>
          <p:cNvPicPr>
            <a:picLocks noChangeAspect="1"/>
          </p:cNvPicPr>
          <p:nvPr/>
        </p:nvPicPr>
        <p:blipFill>
          <a:blip r:embed="rId3"/>
          <a:stretch>
            <a:fillRect/>
          </a:stretch>
        </p:blipFill>
        <p:spPr>
          <a:xfrm>
            <a:off x="3885446" y="2970083"/>
            <a:ext cx="7530973" cy="3688565"/>
          </a:xfrm>
          <a:prstGeom prst="rect">
            <a:avLst/>
          </a:prstGeom>
        </p:spPr>
      </p:pic>
    </p:spTree>
    <p:extLst>
      <p:ext uri="{BB962C8B-B14F-4D97-AF65-F5344CB8AC3E}">
        <p14:creationId xmlns:p14="http://schemas.microsoft.com/office/powerpoint/2010/main" val="12071691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63DC9EED-E3D0-4CFB-A98A-17F25D7B77CA}"/>
              </a:ext>
            </a:extLst>
          </p:cNvPr>
          <p:cNvSpPr txBox="1"/>
          <p:nvPr/>
        </p:nvSpPr>
        <p:spPr>
          <a:xfrm>
            <a:off x="151645" y="115060"/>
            <a:ext cx="5425289" cy="1477328"/>
          </a:xfrm>
          <a:prstGeom prst="rect">
            <a:avLst/>
          </a:prstGeom>
          <a:noFill/>
        </p:spPr>
        <p:txBody>
          <a:bodyPr wrap="square">
            <a:spAutoFit/>
          </a:bodyPr>
          <a:lstStyle/>
          <a:p>
            <a:r>
              <a:rPr lang="cs-CZ" sz="1800" dirty="0" err="1">
                <a:latin typeface="Arial" panose="020B0604020202020204" pitchFamily="34" charset="0"/>
                <a:cs typeface="Arial" panose="020B0604020202020204" pitchFamily="34" charset="0"/>
              </a:rPr>
              <a:t>Plomp</a:t>
            </a:r>
            <a:r>
              <a:rPr lang="cs-CZ" sz="1800" dirty="0">
                <a:latin typeface="Arial" panose="020B0604020202020204" pitchFamily="34" charset="0"/>
                <a:cs typeface="Arial" panose="020B0604020202020204" pitchFamily="34" charset="0"/>
              </a:rPr>
              <a:t> et al. (2020) </a:t>
            </a:r>
            <a:r>
              <a:rPr lang="cs-CZ" sz="1800" dirty="0" err="1">
                <a:latin typeface="Arial" panose="020B0604020202020204" pitchFamily="34" charset="0"/>
                <a:cs typeface="Arial" panose="020B0604020202020204" pitchFamily="34" charset="0"/>
              </a:rPr>
              <a:t>conducted</a:t>
            </a:r>
            <a:r>
              <a:rPr lang="cs-CZ" sz="1800" dirty="0">
                <a:latin typeface="Arial" panose="020B0604020202020204" pitchFamily="34" charset="0"/>
                <a:cs typeface="Arial" panose="020B0604020202020204" pitchFamily="34" charset="0"/>
              </a:rPr>
              <a:t> a </a:t>
            </a:r>
            <a:r>
              <a:rPr lang="cs-CZ" sz="1800" dirty="0" err="1">
                <a:latin typeface="Arial" panose="020B0604020202020204" pitchFamily="34" charset="0"/>
                <a:cs typeface="Arial" panose="020B0604020202020204" pitchFamily="34" charset="0"/>
              </a:rPr>
              <a:t>similar</a:t>
            </a:r>
            <a:r>
              <a:rPr lang="cs-CZ" sz="1800" dirty="0">
                <a:latin typeface="Arial" panose="020B0604020202020204" pitchFamily="34" charset="0"/>
                <a:cs typeface="Arial" panose="020B0604020202020204" pitchFamily="34" charset="0"/>
              </a:rPr>
              <a:t> study and </a:t>
            </a:r>
            <a:r>
              <a:rPr lang="cs-CZ" sz="1800" dirty="0" err="1">
                <a:latin typeface="Arial" panose="020B0604020202020204" pitchFamily="34" charset="0"/>
                <a:cs typeface="Arial" panose="020B0604020202020204" pitchFamily="34" charset="0"/>
              </a:rPr>
              <a:t>focused</a:t>
            </a:r>
            <a:r>
              <a:rPr lang="cs-CZ" sz="1800" dirty="0">
                <a:latin typeface="Arial" panose="020B0604020202020204" pitchFamily="34" charset="0"/>
                <a:cs typeface="Arial" panose="020B0604020202020204" pitchFamily="34" charset="0"/>
              </a:rPr>
              <a:t> on </a:t>
            </a:r>
            <a:r>
              <a:rPr lang="cs-CZ" sz="1800" dirty="0" err="1">
                <a:latin typeface="Arial" panose="020B0604020202020204" pitchFamily="34" charset="0"/>
                <a:cs typeface="Arial" panose="020B0604020202020204" pitchFamily="34" charset="0"/>
              </a:rPr>
              <a:t>people</a:t>
            </a:r>
            <a:r>
              <a:rPr lang="cs-CZ" sz="1800" dirty="0">
                <a:latin typeface="Arial" panose="020B0604020202020204" pitchFamily="34" charset="0"/>
                <a:cs typeface="Arial" panose="020B0604020202020204" pitchFamily="34" charset="0"/>
              </a:rPr>
              <a:t> </a:t>
            </a:r>
            <a:r>
              <a:rPr lang="cs-CZ" sz="1800" dirty="0" err="1">
                <a:latin typeface="Arial" panose="020B0604020202020204" pitchFamily="34" charset="0"/>
                <a:cs typeface="Arial" panose="020B0604020202020204" pitchFamily="34" charset="0"/>
              </a:rPr>
              <a:t>who</a:t>
            </a:r>
            <a:r>
              <a:rPr lang="cs-CZ" sz="1800" dirty="0">
                <a:latin typeface="Arial" panose="020B0604020202020204" pitchFamily="34" charset="0"/>
                <a:cs typeface="Arial" panose="020B0604020202020204" pitchFamily="34" charset="0"/>
              </a:rPr>
              <a:t> </a:t>
            </a:r>
            <a:r>
              <a:rPr lang="cs-CZ" sz="1800" dirty="0" err="1">
                <a:latin typeface="Arial" panose="020B0604020202020204" pitchFamily="34" charset="0"/>
                <a:cs typeface="Arial" panose="020B0604020202020204" pitchFamily="34" charset="0"/>
              </a:rPr>
              <a:t>have</a:t>
            </a:r>
            <a:r>
              <a:rPr lang="cs-CZ" sz="1800" dirty="0">
                <a:latin typeface="Arial" panose="020B0604020202020204" pitchFamily="34" charset="0"/>
                <a:cs typeface="Arial" panose="020B0604020202020204" pitchFamily="34" charset="0"/>
              </a:rPr>
              <a:t> </a:t>
            </a:r>
            <a:r>
              <a:rPr lang="cs-CZ" sz="1800" dirty="0" err="1">
                <a:latin typeface="Arial" panose="020B0604020202020204" pitchFamily="34" charset="0"/>
                <a:cs typeface="Arial" panose="020B0604020202020204" pitchFamily="34" charset="0"/>
              </a:rPr>
              <a:t>extreme</a:t>
            </a:r>
            <a:r>
              <a:rPr lang="cs-CZ" sz="1800" dirty="0">
                <a:latin typeface="Arial" panose="020B0604020202020204" pitchFamily="34" charset="0"/>
                <a:cs typeface="Arial" panose="020B0604020202020204" pitchFamily="34" charset="0"/>
              </a:rPr>
              <a:t> </a:t>
            </a:r>
            <a:r>
              <a:rPr lang="cs-CZ" sz="1800" dirty="0" err="1">
                <a:latin typeface="Arial" panose="020B0604020202020204" pitchFamily="34" charset="0"/>
                <a:cs typeface="Arial" panose="020B0604020202020204" pitchFamily="34" charset="0"/>
              </a:rPr>
              <a:t>curvature</a:t>
            </a:r>
            <a:r>
              <a:rPr lang="cs-CZ" sz="1800" dirty="0">
                <a:latin typeface="Arial" panose="020B0604020202020204" pitchFamily="34" charset="0"/>
                <a:cs typeface="Arial" panose="020B0604020202020204" pitchFamily="34" charset="0"/>
              </a:rPr>
              <a:t> and </a:t>
            </a:r>
            <a:r>
              <a:rPr lang="cs-CZ" sz="1800" dirty="0" err="1">
                <a:latin typeface="Arial" panose="020B0604020202020204" pitchFamily="34" charset="0"/>
                <a:cs typeface="Arial" panose="020B0604020202020204" pitchFamily="34" charset="0"/>
              </a:rPr>
              <a:t>found</a:t>
            </a:r>
            <a:r>
              <a:rPr lang="cs-CZ" sz="1800" dirty="0">
                <a:latin typeface="Arial" panose="020B0604020202020204" pitchFamily="34" charset="0"/>
                <a:cs typeface="Arial" panose="020B0604020202020204" pitchFamily="34" charset="0"/>
              </a:rPr>
              <a:t> </a:t>
            </a:r>
            <a:r>
              <a:rPr lang="cs-CZ" sz="1800" dirty="0" err="1">
                <a:latin typeface="Arial" panose="020B0604020202020204" pitchFamily="34" charset="0"/>
                <a:cs typeface="Arial" panose="020B0604020202020204" pitchFamily="34" charset="0"/>
              </a:rPr>
              <a:t>that</a:t>
            </a:r>
            <a:r>
              <a:rPr lang="cs-CZ" sz="1800" dirty="0">
                <a:latin typeface="Arial" panose="020B0604020202020204" pitchFamily="34" charset="0"/>
                <a:cs typeface="Arial" panose="020B0604020202020204" pitchFamily="34" charset="0"/>
              </a:rPr>
              <a:t> </a:t>
            </a:r>
            <a:r>
              <a:rPr lang="cs-CZ" sz="1800" dirty="0" err="1">
                <a:latin typeface="Arial" panose="020B0604020202020204" pitchFamily="34" charset="0"/>
                <a:cs typeface="Arial" panose="020B0604020202020204" pitchFamily="34" charset="0"/>
              </a:rPr>
              <a:t>they</a:t>
            </a:r>
            <a:r>
              <a:rPr lang="cs-CZ" sz="1800" dirty="0">
                <a:latin typeface="Arial" panose="020B0604020202020204" pitchFamily="34" charset="0"/>
                <a:cs typeface="Arial" panose="020B0604020202020204" pitchFamily="34" charset="0"/>
              </a:rPr>
              <a:t> exhibit </a:t>
            </a:r>
            <a:r>
              <a:rPr lang="cs-CZ" sz="1800" dirty="0" err="1">
                <a:latin typeface="Arial" panose="020B0604020202020204" pitchFamily="34" charset="0"/>
                <a:cs typeface="Arial" panose="020B0604020202020204" pitchFamily="34" charset="0"/>
              </a:rPr>
              <a:t>shape</a:t>
            </a:r>
            <a:r>
              <a:rPr lang="cs-CZ" sz="1800" dirty="0">
                <a:latin typeface="Arial" panose="020B0604020202020204" pitchFamily="34" charset="0"/>
                <a:cs typeface="Arial" panose="020B0604020202020204" pitchFamily="34" charset="0"/>
              </a:rPr>
              <a:t> </a:t>
            </a:r>
            <a:r>
              <a:rPr lang="cs-CZ" sz="1800" dirty="0" err="1">
                <a:latin typeface="Arial" panose="020B0604020202020204" pitchFamily="34" charset="0"/>
                <a:cs typeface="Arial" panose="020B0604020202020204" pitchFamily="34" charset="0"/>
              </a:rPr>
              <a:t>features</a:t>
            </a:r>
            <a:r>
              <a:rPr lang="cs-CZ" sz="1800" dirty="0">
                <a:latin typeface="Arial" panose="020B0604020202020204" pitchFamily="34" charset="0"/>
                <a:cs typeface="Arial" panose="020B0604020202020204" pitchFamily="34" charset="0"/>
              </a:rPr>
              <a:t> </a:t>
            </a:r>
            <a:r>
              <a:rPr lang="cs-CZ" sz="1800" dirty="0" err="1">
                <a:latin typeface="Arial" panose="020B0604020202020204" pitchFamily="34" charset="0"/>
                <a:cs typeface="Arial" panose="020B0604020202020204" pitchFamily="34" charset="0"/>
              </a:rPr>
              <a:t>that</a:t>
            </a:r>
            <a:r>
              <a:rPr lang="cs-CZ" sz="1800" dirty="0">
                <a:latin typeface="Arial" panose="020B0604020202020204" pitchFamily="34" charset="0"/>
                <a:cs typeface="Arial" panose="020B0604020202020204" pitchFamily="34" charset="0"/>
              </a:rPr>
              <a:t> are </a:t>
            </a:r>
            <a:r>
              <a:rPr lang="cs-CZ" sz="1800" dirty="0" err="1">
                <a:latin typeface="Arial" panose="020B0604020202020204" pitchFamily="34" charset="0"/>
                <a:cs typeface="Arial" panose="020B0604020202020204" pitchFamily="34" charset="0"/>
              </a:rPr>
              <a:t>over-adapted</a:t>
            </a:r>
            <a:r>
              <a:rPr lang="cs-CZ" sz="1800" dirty="0">
                <a:latin typeface="Arial" panose="020B0604020202020204" pitchFamily="34" charset="0"/>
                <a:cs typeface="Arial" panose="020B0604020202020204" pitchFamily="34" charset="0"/>
              </a:rPr>
              <a:t> to </a:t>
            </a:r>
            <a:r>
              <a:rPr lang="cs-CZ" sz="1800" dirty="0" err="1">
                <a:latin typeface="Arial" panose="020B0604020202020204" pitchFamily="34" charset="0"/>
                <a:cs typeface="Arial" panose="020B0604020202020204" pitchFamily="34" charset="0"/>
              </a:rPr>
              <a:t>bipedalism</a:t>
            </a:r>
            <a:r>
              <a:rPr lang="cs-CZ" sz="1800" dirty="0">
                <a:latin typeface="Arial" panose="020B0604020202020204" pitchFamily="34" charset="0"/>
                <a:cs typeface="Arial" panose="020B0604020202020204" pitchFamily="34" charset="0"/>
              </a:rPr>
              <a:t>. They </a:t>
            </a:r>
            <a:r>
              <a:rPr lang="cs-CZ" sz="1800" dirty="0" err="1">
                <a:latin typeface="Arial" panose="020B0604020202020204" pitchFamily="34" charset="0"/>
                <a:cs typeface="Arial" panose="020B0604020202020204" pitchFamily="34" charset="0"/>
              </a:rPr>
              <a:t>called</a:t>
            </a:r>
            <a:r>
              <a:rPr lang="cs-CZ" sz="1800" dirty="0">
                <a:latin typeface="Arial" panose="020B0604020202020204" pitchFamily="34" charset="0"/>
                <a:cs typeface="Arial" panose="020B0604020202020204" pitchFamily="34" charset="0"/>
              </a:rPr>
              <a:t> </a:t>
            </a:r>
            <a:r>
              <a:rPr lang="cs-CZ" sz="1800" dirty="0" err="1">
                <a:latin typeface="Arial" panose="020B0604020202020204" pitchFamily="34" charset="0"/>
                <a:cs typeface="Arial" panose="020B0604020202020204" pitchFamily="34" charset="0"/>
              </a:rPr>
              <a:t>it</a:t>
            </a:r>
            <a:r>
              <a:rPr lang="cs-CZ" sz="1800" dirty="0">
                <a:latin typeface="Arial" panose="020B0604020202020204" pitchFamily="34" charset="0"/>
                <a:cs typeface="Arial" panose="020B0604020202020204" pitchFamily="34" charset="0"/>
              </a:rPr>
              <a:t> </a:t>
            </a:r>
            <a:r>
              <a:rPr lang="cs-CZ" sz="1800" dirty="0" err="1">
                <a:latin typeface="Arial" panose="020B0604020202020204" pitchFamily="34" charset="0"/>
                <a:cs typeface="Arial" panose="020B0604020202020204" pitchFamily="34" charset="0"/>
              </a:rPr>
              <a:t>the</a:t>
            </a:r>
            <a:r>
              <a:rPr lang="cs-CZ" sz="1800" dirty="0">
                <a:latin typeface="Arial" panose="020B0604020202020204" pitchFamily="34" charset="0"/>
                <a:cs typeface="Arial" panose="020B0604020202020204" pitchFamily="34" charset="0"/>
              </a:rPr>
              <a:t> „</a:t>
            </a:r>
            <a:r>
              <a:rPr lang="cs-CZ" sz="1800" b="1" i="1" dirty="0" err="1">
                <a:latin typeface="Arial" panose="020B0604020202020204" pitchFamily="34" charset="0"/>
                <a:cs typeface="Arial" panose="020B0604020202020204" pitchFamily="34" charset="0"/>
              </a:rPr>
              <a:t>Overshoot</a:t>
            </a:r>
            <a:r>
              <a:rPr lang="cs-CZ" sz="1800" b="1" i="1" dirty="0">
                <a:latin typeface="Arial" panose="020B0604020202020204" pitchFamily="34" charset="0"/>
                <a:cs typeface="Arial" panose="020B0604020202020204" pitchFamily="34" charset="0"/>
              </a:rPr>
              <a:t> </a:t>
            </a:r>
            <a:r>
              <a:rPr lang="cs-CZ" sz="1800" b="1" i="1" dirty="0" err="1">
                <a:latin typeface="Arial" panose="020B0604020202020204" pitchFamily="34" charset="0"/>
                <a:cs typeface="Arial" panose="020B0604020202020204" pitchFamily="34" charset="0"/>
              </a:rPr>
              <a:t>hypothesis</a:t>
            </a:r>
            <a:r>
              <a:rPr lang="cs-CZ" sz="1800" dirty="0">
                <a:latin typeface="Arial" panose="020B0604020202020204" pitchFamily="34" charset="0"/>
                <a:cs typeface="Arial" panose="020B0604020202020204" pitchFamily="34" charset="0"/>
              </a:rPr>
              <a:t>“</a:t>
            </a:r>
          </a:p>
        </p:txBody>
      </p:sp>
      <p:pic>
        <p:nvPicPr>
          <p:cNvPr id="4" name="Obrázek 3">
            <a:extLst>
              <a:ext uri="{FF2B5EF4-FFF2-40B4-BE49-F238E27FC236}">
                <a16:creationId xmlns:a16="http://schemas.microsoft.com/office/drawing/2014/main" id="{FF3DAE48-184E-4E50-A0BE-4906BE21069D}"/>
              </a:ext>
            </a:extLst>
          </p:cNvPr>
          <p:cNvPicPr>
            <a:picLocks noChangeAspect="1"/>
          </p:cNvPicPr>
          <p:nvPr/>
        </p:nvPicPr>
        <p:blipFill>
          <a:blip r:embed="rId2"/>
          <a:stretch>
            <a:fillRect/>
          </a:stretch>
        </p:blipFill>
        <p:spPr>
          <a:xfrm>
            <a:off x="5667375" y="-244444"/>
            <a:ext cx="6524625" cy="5000625"/>
          </a:xfrm>
          <a:prstGeom prst="rect">
            <a:avLst/>
          </a:prstGeom>
        </p:spPr>
      </p:pic>
      <p:sp>
        <p:nvSpPr>
          <p:cNvPr id="6" name="TextovéPole 5">
            <a:extLst>
              <a:ext uri="{FF2B5EF4-FFF2-40B4-BE49-F238E27FC236}">
                <a16:creationId xmlns:a16="http://schemas.microsoft.com/office/drawing/2014/main" id="{B6591F86-C941-4FEA-8658-023B9BC5C957}"/>
              </a:ext>
            </a:extLst>
          </p:cNvPr>
          <p:cNvSpPr txBox="1"/>
          <p:nvPr/>
        </p:nvSpPr>
        <p:spPr>
          <a:xfrm>
            <a:off x="151645" y="1901228"/>
            <a:ext cx="5658415" cy="4524315"/>
          </a:xfrm>
          <a:prstGeom prst="rect">
            <a:avLst/>
          </a:prstGeom>
          <a:noFill/>
        </p:spPr>
        <p:txBody>
          <a:bodyPr wrap="square">
            <a:spAutoFit/>
          </a:bodyPr>
          <a:lstStyle/>
          <a:p>
            <a:r>
              <a:rPr lang="en-US" sz="1800" dirty="0">
                <a:latin typeface="Arial" panose="020B0604020202020204" pitchFamily="34" charset="0"/>
                <a:cs typeface="Arial" panose="020B0604020202020204" pitchFamily="34" charset="0"/>
              </a:rPr>
              <a:t>When a healthy person, a person with </a:t>
            </a:r>
            <a:r>
              <a:rPr lang="en-US" sz="1800" dirty="0" err="1">
                <a:latin typeface="Arial" panose="020B0604020202020204" pitchFamily="34" charset="0"/>
                <a:cs typeface="Arial" panose="020B0604020202020204" pitchFamily="34" charset="0"/>
              </a:rPr>
              <a:t>Schmorl's</a:t>
            </a:r>
            <a:r>
              <a:rPr lang="en-US" sz="1800" dirty="0">
                <a:latin typeface="Arial" panose="020B0604020202020204" pitchFamily="34" charset="0"/>
                <a:cs typeface="Arial" panose="020B0604020202020204" pitchFamily="34" charset="0"/>
              </a:rPr>
              <a:t> nodes and a chimpanzee were compared, it was found that people suffering from this disease have vertebral bodies and a shape more similar to that of a chimpanzee (see </a:t>
            </a:r>
            <a:r>
              <a:rPr lang="en-US" sz="1800" dirty="0" err="1">
                <a:latin typeface="Arial" panose="020B0604020202020204" pitchFamily="34" charset="0"/>
                <a:cs typeface="Arial" panose="020B0604020202020204" pitchFamily="34" charset="0"/>
              </a:rPr>
              <a:t>Plomp</a:t>
            </a:r>
            <a:r>
              <a:rPr lang="en-US" sz="1800" dirty="0">
                <a:latin typeface="Arial" panose="020B0604020202020204" pitchFamily="34" charset="0"/>
                <a:cs typeface="Arial" panose="020B0604020202020204" pitchFamily="34" charset="0"/>
              </a:rPr>
              <a:t> et al., 2015). The authors state that this is because we share a common ancestor with the chimpanzee, and that this setting still persists in some people. They called it the "</a:t>
            </a:r>
            <a:r>
              <a:rPr lang="en-US" sz="1800" b="1" i="1" u="sng" dirty="0">
                <a:latin typeface="Arial" panose="020B0604020202020204" pitchFamily="34" charset="0"/>
                <a:cs typeface="Arial" panose="020B0604020202020204" pitchFamily="34" charset="0"/>
              </a:rPr>
              <a:t>Ancestral Shape Hypothesis</a:t>
            </a:r>
            <a:r>
              <a:rPr lang="en-US" sz="1800" dirty="0">
                <a:latin typeface="Arial" panose="020B0604020202020204" pitchFamily="34" charset="0"/>
                <a:cs typeface="Arial" panose="020B0604020202020204" pitchFamily="34" charset="0"/>
              </a:rPr>
              <a:t>". After this hypothesis, </a:t>
            </a:r>
            <a:r>
              <a:rPr lang="en-US" sz="1800" dirty="0" err="1">
                <a:latin typeface="Arial" panose="020B0604020202020204" pitchFamily="34" charset="0"/>
                <a:cs typeface="Arial" panose="020B0604020202020204" pitchFamily="34" charset="0"/>
              </a:rPr>
              <a:t>Plomp</a:t>
            </a:r>
            <a:r>
              <a:rPr lang="en-US" sz="1800" dirty="0">
                <a:latin typeface="Arial" panose="020B0604020202020204" pitchFamily="34" charset="0"/>
                <a:cs typeface="Arial" panose="020B0604020202020204" pitchFamily="34" charset="0"/>
              </a:rPr>
              <a:t> et al. (2019) also tested with extinct hominin species and people with </a:t>
            </a:r>
            <a:r>
              <a:rPr lang="en-US" sz="1800" dirty="0" err="1">
                <a:latin typeface="Arial" panose="020B0604020202020204" pitchFamily="34" charset="0"/>
                <a:cs typeface="Arial" panose="020B0604020202020204" pitchFamily="34" charset="0"/>
              </a:rPr>
              <a:t>Schmorl's</a:t>
            </a:r>
            <a:r>
              <a:rPr lang="en-US" sz="1800" dirty="0">
                <a:latin typeface="Arial" panose="020B0604020202020204" pitchFamily="34" charset="0"/>
                <a:cs typeface="Arial" panose="020B0604020202020204" pitchFamily="34" charset="0"/>
              </a:rPr>
              <a:t> nodes are similar to other hominids such as </a:t>
            </a:r>
            <a:r>
              <a:rPr lang="en-US" sz="1800" i="1" dirty="0">
                <a:latin typeface="Arial" panose="020B0604020202020204" pitchFamily="34" charset="0"/>
                <a:cs typeface="Arial" panose="020B0604020202020204" pitchFamily="34" charset="0"/>
              </a:rPr>
              <a:t>Australopithecus africanus</a:t>
            </a:r>
            <a:r>
              <a:rPr lang="en-US" sz="1800" dirty="0">
                <a:latin typeface="Arial" panose="020B0604020202020204" pitchFamily="34" charset="0"/>
                <a:cs typeface="Arial" panose="020B0604020202020204" pitchFamily="34" charset="0"/>
              </a:rPr>
              <a:t>, </a:t>
            </a:r>
            <a:r>
              <a:rPr lang="en-US" sz="1800" i="1" dirty="0">
                <a:latin typeface="Arial" panose="020B0604020202020204" pitchFamily="34" charset="0"/>
                <a:cs typeface="Arial" panose="020B0604020202020204" pitchFamily="34" charset="0"/>
              </a:rPr>
              <a:t>Paranthropus robustus</a:t>
            </a:r>
            <a:r>
              <a:rPr lang="en-US" sz="1800" dirty="0">
                <a:latin typeface="Arial" panose="020B0604020202020204" pitchFamily="34" charset="0"/>
                <a:cs typeface="Arial" panose="020B0604020202020204" pitchFamily="34" charset="0"/>
              </a:rPr>
              <a:t>, </a:t>
            </a:r>
            <a:r>
              <a:rPr lang="en-US" sz="1800" i="1" dirty="0">
                <a:latin typeface="Arial" panose="020B0604020202020204" pitchFamily="34" charset="0"/>
                <a:cs typeface="Arial" panose="020B0604020202020204" pitchFamily="34" charset="0"/>
              </a:rPr>
              <a:t>Homo naledi</a:t>
            </a:r>
            <a:r>
              <a:rPr lang="en-US" sz="1800" dirty="0">
                <a:latin typeface="Arial" panose="020B0604020202020204" pitchFamily="34" charset="0"/>
                <a:cs typeface="Arial" panose="020B0604020202020204" pitchFamily="34" charset="0"/>
              </a:rPr>
              <a:t>, </a:t>
            </a:r>
            <a:r>
              <a:rPr lang="en-US" sz="1800" i="1" dirty="0">
                <a:latin typeface="Arial" panose="020B0604020202020204" pitchFamily="34" charset="0"/>
                <a:cs typeface="Arial" panose="020B0604020202020204" pitchFamily="34" charset="0"/>
              </a:rPr>
              <a:t>Homo </a:t>
            </a:r>
            <a:r>
              <a:rPr lang="en-US" sz="1800" i="1" dirty="0" err="1">
                <a:latin typeface="Arial" panose="020B0604020202020204" pitchFamily="34" charset="0"/>
                <a:cs typeface="Arial" panose="020B0604020202020204" pitchFamily="34" charset="0"/>
              </a:rPr>
              <a:t>nea</a:t>
            </a:r>
            <a:r>
              <a:rPr lang="cs-CZ" sz="1800" i="1" dirty="0">
                <a:latin typeface="Arial" panose="020B0604020202020204" pitchFamily="34" charset="0"/>
                <a:cs typeface="Arial" panose="020B0604020202020204" pitchFamily="34" charset="0"/>
              </a:rPr>
              <a:t>n</a:t>
            </a:r>
            <a:r>
              <a:rPr lang="en-US" sz="1800" i="1" dirty="0" err="1">
                <a:latin typeface="Arial" panose="020B0604020202020204" pitchFamily="34" charset="0"/>
                <a:cs typeface="Arial" panose="020B0604020202020204" pitchFamily="34" charset="0"/>
              </a:rPr>
              <a:t>derthalensis</a:t>
            </a:r>
            <a:r>
              <a:rPr lang="en-US" sz="1800" i="1"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a:t>
            </a:r>
            <a:r>
              <a:rPr lang="en-US" sz="1800" dirty="0" err="1">
                <a:latin typeface="Arial" panose="020B0604020202020204" pitchFamily="34" charset="0"/>
                <a:cs typeface="Arial" panose="020B0604020202020204" pitchFamily="34" charset="0"/>
              </a:rPr>
              <a:t>Kebara</a:t>
            </a:r>
            <a:r>
              <a:rPr lang="en-US" sz="1800" dirty="0">
                <a:latin typeface="Arial" panose="020B0604020202020204" pitchFamily="34" charset="0"/>
                <a:cs typeface="Arial" panose="020B0604020202020204" pitchFamily="34" charset="0"/>
              </a:rPr>
              <a:t> 1). This shows that people with this pathology are closer to our ancestors than healthy people.</a:t>
            </a:r>
            <a:endParaRPr lang="cs-CZ" sz="1800" dirty="0">
              <a:latin typeface="Arial" panose="020B0604020202020204" pitchFamily="34" charset="0"/>
              <a:cs typeface="Arial" panose="020B0604020202020204" pitchFamily="34" charset="0"/>
            </a:endParaRPr>
          </a:p>
        </p:txBody>
      </p:sp>
      <p:sp>
        <p:nvSpPr>
          <p:cNvPr id="8" name="TextovéPole 7">
            <a:extLst>
              <a:ext uri="{FF2B5EF4-FFF2-40B4-BE49-F238E27FC236}">
                <a16:creationId xmlns:a16="http://schemas.microsoft.com/office/drawing/2014/main" id="{1091F66C-94A6-4E21-B98A-95152627EB0F}"/>
              </a:ext>
            </a:extLst>
          </p:cNvPr>
          <p:cNvSpPr txBox="1"/>
          <p:nvPr/>
        </p:nvSpPr>
        <p:spPr>
          <a:xfrm>
            <a:off x="5942847" y="4687431"/>
            <a:ext cx="6097508" cy="1938992"/>
          </a:xfrm>
          <a:prstGeom prst="rect">
            <a:avLst/>
          </a:prstGeom>
          <a:noFill/>
        </p:spPr>
        <p:txBody>
          <a:bodyPr wrap="square">
            <a:spAutoFit/>
          </a:bodyPr>
          <a:lstStyle/>
          <a:p>
            <a:r>
              <a:rPr lang="en-US" sz="1000" b="0" i="0" dirty="0">
                <a:solidFill>
                  <a:srgbClr val="222222"/>
                </a:solidFill>
                <a:effectLst/>
                <a:latin typeface="Arial" panose="020B0604020202020204" pitchFamily="34" charset="0"/>
                <a:cs typeface="Arial" panose="020B0604020202020204" pitchFamily="34" charset="0"/>
              </a:rPr>
              <a:t>The logic of the Evolutionary Shape Hypothesis for acquired spinal conditions. The distribution of vertebral shape variation within </a:t>
            </a:r>
            <a:r>
              <a:rPr lang="en-US" sz="1000" b="0" i="1" dirty="0">
                <a:solidFill>
                  <a:srgbClr val="222222"/>
                </a:solidFill>
                <a:effectLst/>
                <a:latin typeface="Arial" panose="020B0604020202020204" pitchFamily="34" charset="0"/>
                <a:cs typeface="Arial" panose="020B0604020202020204" pitchFamily="34" charset="0"/>
              </a:rPr>
              <a:t>Homo sapiens</a:t>
            </a:r>
            <a:r>
              <a:rPr lang="en-US" sz="1000" b="0" i="0" dirty="0">
                <a:solidFill>
                  <a:srgbClr val="222222"/>
                </a:solidFill>
                <a:effectLst/>
                <a:latin typeface="Arial" panose="020B0604020202020204" pitchFamily="34" charset="0"/>
                <a:cs typeface="Arial" panose="020B0604020202020204" pitchFamily="34" charset="0"/>
              </a:rPr>
              <a:t> can be conceptualized as a bell curve with an ancestral end (</a:t>
            </a:r>
            <a:r>
              <a:rPr lang="en-US" sz="1000" b="0" i="1" dirty="0">
                <a:solidFill>
                  <a:srgbClr val="222222"/>
                </a:solidFill>
                <a:effectLst/>
                <a:latin typeface="Arial" panose="020B0604020202020204" pitchFamily="34" charset="0"/>
                <a:cs typeface="Arial" panose="020B0604020202020204" pitchFamily="34" charset="0"/>
              </a:rPr>
              <a:t>left</a:t>
            </a:r>
            <a:r>
              <a:rPr lang="en-US" sz="1000" b="0" i="0" dirty="0">
                <a:solidFill>
                  <a:srgbClr val="222222"/>
                </a:solidFill>
                <a:effectLst/>
                <a:latin typeface="Arial" panose="020B0604020202020204" pitchFamily="34" charset="0"/>
                <a:cs typeface="Arial" panose="020B0604020202020204" pitchFamily="34" charset="0"/>
              </a:rPr>
              <a:t>) and a derived end (</a:t>
            </a:r>
            <a:r>
              <a:rPr lang="en-US" sz="1000" b="0" i="1" dirty="0">
                <a:solidFill>
                  <a:srgbClr val="222222"/>
                </a:solidFill>
                <a:effectLst/>
                <a:latin typeface="Arial" panose="020B0604020202020204" pitchFamily="34" charset="0"/>
                <a:cs typeface="Arial" panose="020B0604020202020204" pitchFamily="34" charset="0"/>
              </a:rPr>
              <a:t>right</a:t>
            </a:r>
            <a:r>
              <a:rPr lang="en-US" sz="1000" b="0" i="0" dirty="0">
                <a:solidFill>
                  <a:srgbClr val="222222"/>
                </a:solidFill>
                <a:effectLst/>
                <a:latin typeface="Arial" panose="020B0604020202020204" pitchFamily="34" charset="0"/>
                <a:cs typeface="Arial" panose="020B0604020202020204" pitchFamily="34" charset="0"/>
              </a:rPr>
              <a:t>). Where an individual’s vertebral shape sits within this distribution has an important influence on their spinal health, according to the hypothesis. At the center of the range of variation are vertebrae that have the lineage-specific optimal shape for bipedalism and, therefore, a lower probability of developing spinal pathologies in response to the stresses of bipedal posture and gait. At the ancestral end, vertebrae differ little from those of the chimpanzees (</a:t>
            </a:r>
            <a:r>
              <a:rPr lang="en-US" sz="1000" b="0" i="1" dirty="0">
                <a:solidFill>
                  <a:srgbClr val="222222"/>
                </a:solidFill>
                <a:effectLst/>
                <a:latin typeface="Arial" panose="020B0604020202020204" pitchFamily="34" charset="0"/>
                <a:cs typeface="Arial" panose="020B0604020202020204" pitchFamily="34" charset="0"/>
              </a:rPr>
              <a:t>P. troglodytes</a:t>
            </a:r>
            <a:r>
              <a:rPr lang="en-US" sz="1000" b="0" i="0" dirty="0">
                <a:solidFill>
                  <a:srgbClr val="222222"/>
                </a:solidFill>
                <a:effectLst/>
                <a:latin typeface="Arial" panose="020B0604020202020204" pitchFamily="34" charset="0"/>
                <a:cs typeface="Arial" panose="020B0604020202020204" pitchFamily="34" charset="0"/>
              </a:rPr>
              <a:t>) and by extension from those of the common ancestor of humans and chimpanzees. People with vertebrae that fall in this part of the distribution have a heightened probability of developing intervertebral disc herniation. At the other, highly derived end of the range of variation, vertebrae exhibit exaggerated versions of our </a:t>
            </a:r>
            <a:r>
              <a:rPr lang="en-US" sz="1000" b="0" i="0" dirty="0" err="1">
                <a:solidFill>
                  <a:srgbClr val="222222"/>
                </a:solidFill>
                <a:effectLst/>
                <a:latin typeface="Arial" panose="020B0604020202020204" pitchFamily="34" charset="0"/>
                <a:cs typeface="Arial" panose="020B0604020202020204" pitchFamily="34" charset="0"/>
              </a:rPr>
              <a:t>species’s</a:t>
            </a:r>
            <a:r>
              <a:rPr lang="en-US" sz="1000" b="0" i="0" dirty="0">
                <a:solidFill>
                  <a:srgbClr val="222222"/>
                </a:solidFill>
                <a:effectLst/>
                <a:latin typeface="Arial" panose="020B0604020202020204" pitchFamily="34" charset="0"/>
                <a:cs typeface="Arial" panose="020B0604020202020204" pitchFamily="34" charset="0"/>
              </a:rPr>
              <a:t> vertebral adaptations for bipedalism. Individuals with vertebrae that fall in this part of the distribution are more prone to develop the fatigue fractures that cause spondylolysis</a:t>
            </a:r>
            <a:endParaRPr lang="cs-CZ"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36134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5CF893FC-009F-438F-8422-38DA357C9BD4}"/>
              </a:ext>
            </a:extLst>
          </p:cNvPr>
          <p:cNvSpPr txBox="1"/>
          <p:nvPr/>
        </p:nvSpPr>
        <p:spPr>
          <a:xfrm>
            <a:off x="504731" y="342357"/>
            <a:ext cx="10966010" cy="1200329"/>
          </a:xfrm>
          <a:prstGeom prst="rect">
            <a:avLst/>
          </a:prstGeom>
          <a:noFill/>
        </p:spPr>
        <p:txBody>
          <a:bodyPr wrap="square">
            <a:spAutoFit/>
          </a:bodyPr>
          <a:lstStyle/>
          <a:p>
            <a:r>
              <a:rPr lang="cs-CZ" dirty="0" err="1"/>
              <a:t>Biomechanics</a:t>
            </a:r>
            <a:r>
              <a:rPr lang="cs-CZ" dirty="0"/>
              <a:t> </a:t>
            </a:r>
            <a:r>
              <a:rPr lang="cs-CZ" dirty="0" err="1"/>
              <a:t>of</a:t>
            </a:r>
            <a:r>
              <a:rPr lang="cs-CZ" dirty="0"/>
              <a:t> </a:t>
            </a:r>
            <a:r>
              <a:rPr lang="cs-CZ" dirty="0" err="1"/>
              <a:t>both</a:t>
            </a:r>
            <a:r>
              <a:rPr lang="cs-CZ" dirty="0"/>
              <a:t> </a:t>
            </a:r>
            <a:r>
              <a:rPr lang="cs-CZ" dirty="0" err="1"/>
              <a:t>extremes</a:t>
            </a:r>
            <a:r>
              <a:rPr lang="cs-CZ" dirty="0"/>
              <a:t>. </a:t>
            </a:r>
            <a:r>
              <a:rPr lang="cs-CZ" dirty="0" err="1"/>
              <a:t>With</a:t>
            </a:r>
            <a:r>
              <a:rPr lang="cs-CZ" dirty="0"/>
              <a:t> a </a:t>
            </a:r>
            <a:r>
              <a:rPr lang="cs-CZ" dirty="0" err="1"/>
              <a:t>straighter</a:t>
            </a:r>
            <a:r>
              <a:rPr lang="cs-CZ" dirty="0"/>
              <a:t> </a:t>
            </a:r>
            <a:r>
              <a:rPr lang="cs-CZ" dirty="0" err="1"/>
              <a:t>lumbar</a:t>
            </a:r>
            <a:r>
              <a:rPr lang="cs-CZ" dirty="0"/>
              <a:t> spine and a </a:t>
            </a:r>
            <a:r>
              <a:rPr lang="cs-CZ" dirty="0" err="1"/>
              <a:t>rounder</a:t>
            </a:r>
            <a:r>
              <a:rPr lang="cs-CZ" dirty="0"/>
              <a:t> body, </a:t>
            </a:r>
            <a:r>
              <a:rPr lang="cs-CZ" dirty="0" err="1"/>
              <a:t>there</a:t>
            </a:r>
            <a:r>
              <a:rPr lang="cs-CZ" dirty="0"/>
              <a:t> </a:t>
            </a:r>
            <a:r>
              <a:rPr lang="cs-CZ" dirty="0" err="1"/>
              <a:t>is</a:t>
            </a:r>
            <a:r>
              <a:rPr lang="cs-CZ" dirty="0"/>
              <a:t> not a </a:t>
            </a:r>
            <a:r>
              <a:rPr lang="cs-CZ" dirty="0" err="1"/>
              <a:t>good</a:t>
            </a:r>
            <a:r>
              <a:rPr lang="cs-CZ" dirty="0"/>
              <a:t> transfer </a:t>
            </a:r>
            <a:r>
              <a:rPr lang="cs-CZ" dirty="0" err="1"/>
              <a:t>of</a:t>
            </a:r>
            <a:r>
              <a:rPr lang="cs-CZ" dirty="0"/>
              <a:t> </a:t>
            </a:r>
            <a:r>
              <a:rPr lang="cs-CZ" dirty="0" err="1"/>
              <a:t>walking</a:t>
            </a:r>
            <a:r>
              <a:rPr lang="cs-CZ" dirty="0"/>
              <a:t> </a:t>
            </a:r>
            <a:r>
              <a:rPr lang="cs-CZ" dirty="0" err="1"/>
              <a:t>pressure</a:t>
            </a:r>
            <a:r>
              <a:rPr lang="cs-CZ" dirty="0"/>
              <a:t> </a:t>
            </a:r>
            <a:r>
              <a:rPr lang="cs-CZ" dirty="0" err="1"/>
              <a:t>between</a:t>
            </a:r>
            <a:r>
              <a:rPr lang="cs-CZ" dirty="0"/>
              <a:t> </a:t>
            </a:r>
            <a:r>
              <a:rPr lang="cs-CZ" dirty="0" err="1"/>
              <a:t>the</a:t>
            </a:r>
            <a:r>
              <a:rPr lang="cs-CZ" dirty="0"/>
              <a:t> </a:t>
            </a:r>
            <a:r>
              <a:rPr lang="cs-CZ" dirty="0" err="1"/>
              <a:t>disc</a:t>
            </a:r>
            <a:r>
              <a:rPr lang="cs-CZ" dirty="0"/>
              <a:t>, body and arch, and </a:t>
            </a:r>
            <a:r>
              <a:rPr lang="cs-CZ" dirty="0" err="1"/>
              <a:t>the</a:t>
            </a:r>
            <a:r>
              <a:rPr lang="cs-CZ" dirty="0"/>
              <a:t> </a:t>
            </a:r>
            <a:r>
              <a:rPr lang="cs-CZ" dirty="0" err="1"/>
              <a:t>intervertebral</a:t>
            </a:r>
            <a:r>
              <a:rPr lang="cs-CZ" dirty="0"/>
              <a:t> </a:t>
            </a:r>
            <a:r>
              <a:rPr lang="cs-CZ" dirty="0" err="1"/>
              <a:t>disc</a:t>
            </a:r>
            <a:r>
              <a:rPr lang="cs-CZ" dirty="0"/>
              <a:t> </a:t>
            </a:r>
            <a:r>
              <a:rPr lang="cs-CZ" dirty="0" err="1"/>
              <a:t>is</a:t>
            </a:r>
            <a:r>
              <a:rPr lang="cs-CZ" dirty="0"/>
              <a:t> </a:t>
            </a:r>
            <a:r>
              <a:rPr lang="cs-CZ" dirty="0" err="1"/>
              <a:t>extremely</a:t>
            </a:r>
            <a:r>
              <a:rPr lang="cs-CZ" dirty="0"/>
              <a:t> </a:t>
            </a:r>
            <a:r>
              <a:rPr lang="cs-CZ" dirty="0" err="1"/>
              <a:t>stressed</a:t>
            </a:r>
            <a:r>
              <a:rPr lang="cs-CZ" dirty="0"/>
              <a:t> and </a:t>
            </a:r>
            <a:r>
              <a:rPr lang="cs-CZ" dirty="0" err="1"/>
              <a:t>can</a:t>
            </a:r>
            <a:r>
              <a:rPr lang="cs-CZ" dirty="0"/>
              <a:t> </a:t>
            </a:r>
            <a:r>
              <a:rPr lang="cs-CZ" dirty="0" err="1"/>
              <a:t>herniate</a:t>
            </a:r>
            <a:r>
              <a:rPr lang="cs-CZ" dirty="0"/>
              <a:t>. At </a:t>
            </a:r>
            <a:r>
              <a:rPr lang="cs-CZ" dirty="0" err="1"/>
              <a:t>the</a:t>
            </a:r>
            <a:r>
              <a:rPr lang="cs-CZ" dirty="0"/>
              <a:t> </a:t>
            </a:r>
            <a:r>
              <a:rPr lang="cs-CZ" dirty="0" err="1"/>
              <a:t>other</a:t>
            </a:r>
            <a:r>
              <a:rPr lang="cs-CZ" dirty="0"/>
              <a:t> </a:t>
            </a:r>
            <a:r>
              <a:rPr lang="cs-CZ" dirty="0" err="1"/>
              <a:t>extreme</a:t>
            </a:r>
            <a:r>
              <a:rPr lang="cs-CZ" dirty="0"/>
              <a:t>, </a:t>
            </a:r>
            <a:r>
              <a:rPr lang="cs-CZ" dirty="0" err="1"/>
              <a:t>the</a:t>
            </a:r>
            <a:r>
              <a:rPr lang="cs-CZ" dirty="0"/>
              <a:t> </a:t>
            </a:r>
            <a:r>
              <a:rPr lang="cs-CZ" dirty="0" err="1"/>
              <a:t>lumbar</a:t>
            </a:r>
            <a:r>
              <a:rPr lang="cs-CZ" dirty="0"/>
              <a:t> vertebrae are </a:t>
            </a:r>
            <a:r>
              <a:rPr lang="cs-CZ" dirty="0" err="1"/>
              <a:t>positioned</a:t>
            </a:r>
            <a:r>
              <a:rPr lang="cs-CZ" dirty="0"/>
              <a:t> </a:t>
            </a:r>
            <a:r>
              <a:rPr lang="cs-CZ" dirty="0" err="1"/>
              <a:t>against</a:t>
            </a:r>
            <a:r>
              <a:rPr lang="cs-CZ" dirty="0"/>
              <a:t> </a:t>
            </a:r>
            <a:r>
              <a:rPr lang="cs-CZ" dirty="0" err="1"/>
              <a:t>each</a:t>
            </a:r>
            <a:r>
              <a:rPr lang="cs-CZ" dirty="0"/>
              <a:t> </a:t>
            </a:r>
            <a:r>
              <a:rPr lang="cs-CZ" dirty="0" err="1"/>
              <a:t>other</a:t>
            </a:r>
            <a:r>
              <a:rPr lang="cs-CZ" dirty="0"/>
              <a:t> in such a </a:t>
            </a:r>
            <a:r>
              <a:rPr lang="cs-CZ" dirty="0" err="1"/>
              <a:t>way</a:t>
            </a:r>
            <a:r>
              <a:rPr lang="cs-CZ" dirty="0"/>
              <a:t> </a:t>
            </a:r>
            <a:r>
              <a:rPr lang="cs-CZ" dirty="0" err="1"/>
              <a:t>that</a:t>
            </a:r>
            <a:r>
              <a:rPr lang="cs-CZ" dirty="0"/>
              <a:t> </a:t>
            </a:r>
            <a:r>
              <a:rPr lang="cs-CZ" dirty="0" err="1"/>
              <a:t>the</a:t>
            </a:r>
            <a:r>
              <a:rPr lang="cs-CZ" dirty="0"/>
              <a:t> </a:t>
            </a:r>
            <a:r>
              <a:rPr lang="cs-CZ" dirty="0" err="1"/>
              <a:t>zygapophyseal</a:t>
            </a:r>
            <a:r>
              <a:rPr lang="cs-CZ" dirty="0"/>
              <a:t> </a:t>
            </a:r>
            <a:r>
              <a:rPr lang="cs-CZ" dirty="0" err="1"/>
              <a:t>joints</a:t>
            </a:r>
            <a:r>
              <a:rPr lang="cs-CZ" dirty="0"/>
              <a:t> rub and </a:t>
            </a:r>
            <a:r>
              <a:rPr lang="cs-CZ" dirty="0" err="1"/>
              <a:t>osteoarthritis</a:t>
            </a:r>
            <a:r>
              <a:rPr lang="cs-CZ" dirty="0"/>
              <a:t> </a:t>
            </a:r>
            <a:r>
              <a:rPr lang="cs-CZ" dirty="0" err="1"/>
              <a:t>occurs</a:t>
            </a:r>
            <a:r>
              <a:rPr lang="cs-CZ" dirty="0"/>
              <a:t> </a:t>
            </a:r>
            <a:r>
              <a:rPr lang="cs-CZ" dirty="0" err="1"/>
              <a:t>due</a:t>
            </a:r>
            <a:r>
              <a:rPr lang="cs-CZ" dirty="0"/>
              <a:t> to </a:t>
            </a:r>
            <a:r>
              <a:rPr lang="cs-CZ" dirty="0" err="1"/>
              <a:t>mechanical</a:t>
            </a:r>
            <a:r>
              <a:rPr lang="cs-CZ" dirty="0"/>
              <a:t> </a:t>
            </a:r>
            <a:r>
              <a:rPr lang="cs-CZ" dirty="0" err="1"/>
              <a:t>irritation</a:t>
            </a:r>
            <a:r>
              <a:rPr lang="cs-CZ" dirty="0"/>
              <a:t>.</a:t>
            </a:r>
          </a:p>
        </p:txBody>
      </p:sp>
      <p:pic>
        <p:nvPicPr>
          <p:cNvPr id="4" name="Obrázek 3">
            <a:extLst>
              <a:ext uri="{FF2B5EF4-FFF2-40B4-BE49-F238E27FC236}">
                <a16:creationId xmlns:a16="http://schemas.microsoft.com/office/drawing/2014/main" id="{5776769D-1D5D-4D2E-9F31-9690A108E9C0}"/>
              </a:ext>
            </a:extLst>
          </p:cNvPr>
          <p:cNvPicPr>
            <a:picLocks noChangeAspect="1"/>
          </p:cNvPicPr>
          <p:nvPr/>
        </p:nvPicPr>
        <p:blipFill>
          <a:blip r:embed="rId2"/>
          <a:stretch>
            <a:fillRect/>
          </a:stretch>
        </p:blipFill>
        <p:spPr>
          <a:xfrm>
            <a:off x="923405" y="1996195"/>
            <a:ext cx="6524625" cy="3752850"/>
          </a:xfrm>
          <a:prstGeom prst="rect">
            <a:avLst/>
          </a:prstGeom>
        </p:spPr>
      </p:pic>
      <p:pic>
        <p:nvPicPr>
          <p:cNvPr id="5" name="Obrázek 4">
            <a:extLst>
              <a:ext uri="{FF2B5EF4-FFF2-40B4-BE49-F238E27FC236}">
                <a16:creationId xmlns:a16="http://schemas.microsoft.com/office/drawing/2014/main" id="{0ED33BEC-D9F8-4B57-80EC-078DE798BE8B}"/>
              </a:ext>
            </a:extLst>
          </p:cNvPr>
          <p:cNvPicPr>
            <a:picLocks noChangeAspect="1"/>
          </p:cNvPicPr>
          <p:nvPr/>
        </p:nvPicPr>
        <p:blipFill>
          <a:blip r:embed="rId3"/>
          <a:stretch>
            <a:fillRect/>
          </a:stretch>
        </p:blipFill>
        <p:spPr>
          <a:xfrm>
            <a:off x="8415008" y="2182781"/>
            <a:ext cx="3238500" cy="2981325"/>
          </a:xfrm>
          <a:prstGeom prst="rect">
            <a:avLst/>
          </a:prstGeom>
        </p:spPr>
      </p:pic>
    </p:spTree>
    <p:extLst>
      <p:ext uri="{BB962C8B-B14F-4D97-AF65-F5344CB8AC3E}">
        <p14:creationId xmlns:p14="http://schemas.microsoft.com/office/powerpoint/2010/main" val="15564528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 Areas of Science that Pose Problems for Evolution">
            <a:extLst>
              <a:ext uri="{FF2B5EF4-FFF2-40B4-BE49-F238E27FC236}">
                <a16:creationId xmlns:a16="http://schemas.microsoft.com/office/drawing/2014/main" id="{9DA85017-553F-49DC-892E-F8010472F7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032067" cy="6869868"/>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11C1AEE6-5448-4920-B331-9D933C0C6D53}"/>
              </a:ext>
            </a:extLst>
          </p:cNvPr>
          <p:cNvSpPr txBox="1"/>
          <p:nvPr/>
        </p:nvSpPr>
        <p:spPr>
          <a:xfrm>
            <a:off x="3567483" y="741591"/>
            <a:ext cx="7306808" cy="707886"/>
          </a:xfrm>
          <a:prstGeom prst="rect">
            <a:avLst/>
          </a:prstGeom>
          <a:noFill/>
        </p:spPr>
        <p:txBody>
          <a:bodyPr wrap="none" rtlCol="0">
            <a:spAutoFit/>
          </a:bodyPr>
          <a:lstStyle/>
          <a:p>
            <a:r>
              <a:rPr lang="cs-CZ" sz="4000" b="1" dirty="0" err="1">
                <a:latin typeface="Arial" panose="020B0604020202020204" pitchFamily="34" charset="0"/>
                <a:cs typeface="Arial" panose="020B0604020202020204" pitchFamily="34" charset="0"/>
              </a:rPr>
              <a:t>Thank</a:t>
            </a:r>
            <a:r>
              <a:rPr lang="cs-CZ" sz="4000" b="1" dirty="0">
                <a:latin typeface="Arial" panose="020B0604020202020204" pitchFamily="34" charset="0"/>
                <a:cs typeface="Arial" panose="020B0604020202020204" pitchFamily="34" charset="0"/>
              </a:rPr>
              <a:t> </a:t>
            </a:r>
            <a:r>
              <a:rPr lang="cs-CZ" sz="4000" b="1" dirty="0" err="1">
                <a:latin typeface="Arial" panose="020B0604020202020204" pitchFamily="34" charset="0"/>
                <a:cs typeface="Arial" panose="020B0604020202020204" pitchFamily="34" charset="0"/>
              </a:rPr>
              <a:t>you</a:t>
            </a:r>
            <a:r>
              <a:rPr lang="cs-CZ" sz="4000" b="1" dirty="0">
                <a:latin typeface="Arial" panose="020B0604020202020204" pitchFamily="34" charset="0"/>
                <a:cs typeface="Arial" panose="020B0604020202020204" pitchFamily="34" charset="0"/>
              </a:rPr>
              <a:t> </a:t>
            </a:r>
            <a:r>
              <a:rPr lang="cs-CZ" sz="4000" b="1" dirty="0" err="1">
                <a:latin typeface="Arial" panose="020B0604020202020204" pitchFamily="34" charset="0"/>
                <a:cs typeface="Arial" panose="020B0604020202020204" pitchFamily="34" charset="0"/>
              </a:rPr>
              <a:t>for</a:t>
            </a:r>
            <a:r>
              <a:rPr lang="cs-CZ" sz="4000" b="1" dirty="0">
                <a:latin typeface="Arial" panose="020B0604020202020204" pitchFamily="34" charset="0"/>
                <a:cs typeface="Arial" panose="020B0604020202020204" pitchFamily="34" charset="0"/>
              </a:rPr>
              <a:t> </a:t>
            </a:r>
            <a:r>
              <a:rPr lang="cs-CZ" sz="4000" b="1" dirty="0" err="1">
                <a:latin typeface="Arial" panose="020B0604020202020204" pitchFamily="34" charset="0"/>
                <a:cs typeface="Arial" panose="020B0604020202020204" pitchFamily="34" charset="0"/>
              </a:rPr>
              <a:t>your</a:t>
            </a:r>
            <a:r>
              <a:rPr lang="cs-CZ" sz="4000" b="1" dirty="0">
                <a:latin typeface="Arial" panose="020B0604020202020204" pitchFamily="34" charset="0"/>
                <a:cs typeface="Arial" panose="020B0604020202020204" pitchFamily="34" charset="0"/>
              </a:rPr>
              <a:t> </a:t>
            </a:r>
            <a:r>
              <a:rPr lang="cs-CZ" sz="4000" b="1" dirty="0" err="1">
                <a:latin typeface="Arial" panose="020B0604020202020204" pitchFamily="34" charset="0"/>
                <a:cs typeface="Arial" panose="020B0604020202020204" pitchFamily="34" charset="0"/>
              </a:rPr>
              <a:t>attention</a:t>
            </a:r>
            <a:r>
              <a:rPr lang="cs-CZ" sz="40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003271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0" name="Rectangle 1032">
            <a:extLst>
              <a:ext uri="{FF2B5EF4-FFF2-40B4-BE49-F238E27FC236}">
                <a16:creationId xmlns:a16="http://schemas.microsoft.com/office/drawing/2014/main" id="{B3684CCF-CEBB-4D8E-A366-95E43D4C7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ovéPole 1">
            <a:extLst>
              <a:ext uri="{FF2B5EF4-FFF2-40B4-BE49-F238E27FC236}">
                <a16:creationId xmlns:a16="http://schemas.microsoft.com/office/drawing/2014/main" id="{1D530FA1-2E06-DD92-DD8A-381C1868C62A}"/>
              </a:ext>
            </a:extLst>
          </p:cNvPr>
          <p:cNvSpPr txBox="1"/>
          <p:nvPr/>
        </p:nvSpPr>
        <p:spPr>
          <a:xfrm>
            <a:off x="838201" y="1825625"/>
            <a:ext cx="4933462" cy="435133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500" b="1" i="0" u="none" strike="noStrike" baseline="0" dirty="0" err="1"/>
              <a:t>Bioarchaeological</a:t>
            </a:r>
            <a:r>
              <a:rPr lang="en-US" sz="1500" b="1" i="0" u="none" strike="noStrike" baseline="0" dirty="0"/>
              <a:t> evidence</a:t>
            </a:r>
          </a:p>
          <a:p>
            <a:pPr indent="-228600">
              <a:lnSpc>
                <a:spcPct val="90000"/>
              </a:lnSpc>
              <a:spcAft>
                <a:spcPts val="600"/>
              </a:spcAft>
              <a:buFont typeface="Arial" panose="020B0604020202020204" pitchFamily="34" charset="0"/>
              <a:buChar char="•"/>
            </a:pPr>
            <a:endParaRPr lang="en-US" sz="1500" b="1" i="0" u="none" strike="noStrike" baseline="0" dirty="0"/>
          </a:p>
          <a:p>
            <a:pPr>
              <a:lnSpc>
                <a:spcPct val="90000"/>
              </a:lnSpc>
              <a:spcAft>
                <a:spcPts val="600"/>
              </a:spcAft>
            </a:pPr>
            <a:r>
              <a:rPr lang="en-US" sz="1500" b="0" i="0" u="none" strike="noStrike" baseline="0" dirty="0"/>
              <a:t>To date, the </a:t>
            </a:r>
            <a:r>
              <a:rPr lang="en-US" sz="1500" b="0" i="0" u="none" strike="noStrike" baseline="0" dirty="0" err="1"/>
              <a:t>DOHaD</a:t>
            </a:r>
            <a:r>
              <a:rPr lang="en-US" sz="1500" b="0" i="0" u="none" strike="noStrike" baseline="0" dirty="0"/>
              <a:t> paradigm has made a relatively recent appearance in </a:t>
            </a:r>
            <a:r>
              <a:rPr lang="en-US" sz="1500" b="0" i="0" u="none" strike="noStrike" baseline="0" dirty="0" err="1"/>
              <a:t>bioarchaeology</a:t>
            </a:r>
            <a:r>
              <a:rPr lang="en-US" sz="1500" b="0" i="0" u="none" strike="noStrike" baseline="0" dirty="0"/>
              <a:t> while studies</a:t>
            </a:r>
            <a:r>
              <a:rPr lang="cs-CZ" sz="1500" b="0" i="0" u="none" strike="noStrike" baseline="0" dirty="0"/>
              <a:t> </a:t>
            </a:r>
            <a:r>
              <a:rPr lang="en-US" sz="1500" b="0" i="0" u="none" strike="noStrike" baseline="0" dirty="0"/>
              <a:t>of </a:t>
            </a:r>
            <a:r>
              <a:rPr lang="en-US" sz="1500" b="0" i="0" u="none" strike="noStrike" baseline="0" dirty="0" err="1"/>
              <a:t>foetal</a:t>
            </a:r>
            <a:r>
              <a:rPr lang="en-US" sz="1500" b="0" i="0" u="none" strike="noStrike" baseline="0" dirty="0"/>
              <a:t> </a:t>
            </a:r>
            <a:r>
              <a:rPr lang="en-US" sz="1500" b="0" i="0" u="none" strike="noStrike" baseline="0" dirty="0" err="1"/>
              <a:t>bioarchaeology</a:t>
            </a:r>
            <a:r>
              <a:rPr lang="en-US" sz="1500" b="0" i="0" u="none" strike="noStrike" baseline="0" dirty="0"/>
              <a:t> are still, should we say, in their infancy. It is tied heavily to the concept of frailty, which considers individuals in mortality samples to be at differential risk of succumbing to morbidity and mortality at any given age. Of particular interest from the </a:t>
            </a:r>
            <a:r>
              <a:rPr lang="en-US" sz="1500" b="0" i="0" u="none" strike="noStrike" baseline="0" dirty="0" err="1"/>
              <a:t>DOHaD</a:t>
            </a:r>
            <a:r>
              <a:rPr lang="en-US" sz="1500" b="0" i="0" u="none" strike="noStrike" baseline="0" dirty="0"/>
              <a:t> perspective are those conditions reflecting disruptions to early life growth and development classified according to skeletal and dental indicators. These include </a:t>
            </a:r>
            <a:r>
              <a:rPr lang="en-US" sz="1500" b="0" i="1" u="none" strike="noStrike" baseline="0" dirty="0"/>
              <a:t>Harris lines</a:t>
            </a:r>
            <a:r>
              <a:rPr lang="en-US" sz="1500" i="1" dirty="0"/>
              <a:t>, </a:t>
            </a:r>
            <a:r>
              <a:rPr lang="en-US" sz="1500" b="0" i="1" u="none" strike="noStrike" baseline="0" dirty="0" err="1"/>
              <a:t>cribra</a:t>
            </a:r>
            <a:r>
              <a:rPr lang="en-US" sz="1500" b="0" i="1" u="none" strike="noStrike" baseline="0" dirty="0"/>
              <a:t> </a:t>
            </a:r>
            <a:r>
              <a:rPr lang="en-US" sz="1500" b="0" i="1" u="none" strike="noStrike" baseline="0" dirty="0" err="1"/>
              <a:t>orbitalia</a:t>
            </a:r>
            <a:r>
              <a:rPr lang="en-US" sz="1500" b="0" i="1" u="none" strike="noStrike" baseline="0" dirty="0"/>
              <a:t> and porotic hyperostosis</a:t>
            </a:r>
            <a:r>
              <a:rPr lang="en-US" sz="1500" b="0" i="0" u="none" strike="noStrike" baseline="0" dirty="0"/>
              <a:t>,</a:t>
            </a:r>
            <a:r>
              <a:rPr lang="en-US" sz="1500" dirty="0"/>
              <a:t> </a:t>
            </a:r>
            <a:r>
              <a:rPr lang="en-US" sz="1500" b="0" i="1" u="none" strike="noStrike" baseline="0" dirty="0"/>
              <a:t>reduced vertebral neural canal dimensions </a:t>
            </a:r>
            <a:r>
              <a:rPr lang="en-US" sz="1500" b="0" i="0" u="none" strike="noStrike" baseline="0" dirty="0"/>
              <a:t>and other growth dimensions (stature, body proportions, fluctuating asymmetry). Dental indicators include </a:t>
            </a:r>
            <a:r>
              <a:rPr lang="en-US" sz="1500" b="0" i="1" u="none" strike="noStrike" baseline="0" dirty="0"/>
              <a:t>enamel hypoplasia </a:t>
            </a:r>
            <a:r>
              <a:rPr lang="en-US" sz="1500" b="0" i="0" u="none" strike="noStrike" baseline="0" dirty="0"/>
              <a:t>and associated conditions (i.e. </a:t>
            </a:r>
            <a:r>
              <a:rPr lang="en-US" sz="1500" b="0" i="1" u="none" strike="noStrike" baseline="0" dirty="0"/>
              <a:t>accentuated striae of </a:t>
            </a:r>
            <a:r>
              <a:rPr lang="en-US" sz="1500" b="0" i="1" u="none" strike="noStrike" baseline="0" dirty="0" err="1"/>
              <a:t>Retzius</a:t>
            </a:r>
            <a:r>
              <a:rPr lang="en-US" sz="1500" b="0" i="1" u="none" strike="noStrike" baseline="0" dirty="0"/>
              <a:t>, enamel opacities and disruptions in dentine and cementum</a:t>
            </a:r>
            <a:r>
              <a:rPr lang="en-US" sz="1500" b="0" i="0" u="none" strike="noStrike" baseline="0" dirty="0"/>
              <a:t>)</a:t>
            </a:r>
            <a:r>
              <a:rPr lang="cs-CZ" sz="1500" b="0" i="0" u="none" strike="noStrike" baseline="0" dirty="0"/>
              <a:t>.</a:t>
            </a:r>
            <a:endParaRPr lang="en-US" sz="1500" dirty="0"/>
          </a:p>
        </p:txBody>
      </p:sp>
      <p:pic>
        <p:nvPicPr>
          <p:cNvPr id="3" name="Obrázek 2" descr="Obsah obrázku lebka, kost&#10;&#10;Popis byl vytvořen automaticky">
            <a:extLst>
              <a:ext uri="{FF2B5EF4-FFF2-40B4-BE49-F238E27FC236}">
                <a16:creationId xmlns:a16="http://schemas.microsoft.com/office/drawing/2014/main" id="{0BCA8220-C115-F871-8109-103A47847EED}"/>
              </a:ext>
            </a:extLst>
          </p:cNvPr>
          <p:cNvPicPr>
            <a:picLocks noChangeAspect="1"/>
          </p:cNvPicPr>
          <p:nvPr/>
        </p:nvPicPr>
        <p:blipFill>
          <a:blip r:embed="rId2"/>
          <a:srcRect l="9263" r="9106" b="2"/>
          <a:stretch/>
        </p:blipFill>
        <p:spPr>
          <a:xfrm>
            <a:off x="6863996" y="3154859"/>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sp>
        <p:nvSpPr>
          <p:cNvPr id="1031" name="Arc 1034">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10869" y="-729072"/>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028" name="Picture 4" descr="Enamel Hypoplasia: What It Is, Signs, Causes &amp; Treatments | Longevita">
            <a:extLst>
              <a:ext uri="{FF2B5EF4-FFF2-40B4-BE49-F238E27FC236}">
                <a16:creationId xmlns:a16="http://schemas.microsoft.com/office/drawing/2014/main" id="{9A87E736-7F51-6BCE-BC27-D774D4D496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1501" b="3"/>
          <a:stretch/>
        </p:blipFill>
        <p:spPr bwMode="auto">
          <a:xfrm>
            <a:off x="63058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The Harris growth arrest line is an increased bone density representing...  | Download Scientific Diagram">
            <a:extLst>
              <a:ext uri="{FF2B5EF4-FFF2-40B4-BE49-F238E27FC236}">
                <a16:creationId xmlns:a16="http://schemas.microsoft.com/office/drawing/2014/main" id="{D89F1A25-E92A-BAE2-7396-633D34D1AE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5" b="841"/>
          <a:stretch/>
        </p:blipFill>
        <p:spPr bwMode="auto">
          <a:xfrm>
            <a:off x="9933462" y="372217"/>
            <a:ext cx="2258539" cy="355466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377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4" name="Rectangle 2054">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5" name="Rectangle 2056">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854"/>
            <a:ext cx="12192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Growth arrest lines | Radiology Reference Article | Radiopaedia.org">
            <a:extLst>
              <a:ext uri="{FF2B5EF4-FFF2-40B4-BE49-F238E27FC236}">
                <a16:creationId xmlns:a16="http://schemas.microsoft.com/office/drawing/2014/main" id="{754BECFA-BA47-7CAB-F215-BE13278EAA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045" r="2" b="2"/>
          <a:stretch/>
        </p:blipFill>
        <p:spPr bwMode="auto">
          <a:xfrm>
            <a:off x="20"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5ED9887B-F2A9-5450-6B59-7DA92B317A92}"/>
              </a:ext>
            </a:extLst>
          </p:cNvPr>
          <p:cNvSpPr txBox="1"/>
          <p:nvPr/>
        </p:nvSpPr>
        <p:spPr>
          <a:xfrm>
            <a:off x="4473678" y="1621855"/>
            <a:ext cx="6781800" cy="3900730"/>
          </a:xfrm>
          <a:prstGeom prst="rect">
            <a:avLst/>
          </a:prstGeom>
        </p:spPr>
        <p:txBody>
          <a:bodyPr vert="horz" lIns="91440" tIns="45720" rIns="91440" bIns="45720" rtlCol="0" anchor="t">
            <a:normAutofit/>
          </a:bodyPr>
          <a:lstStyle/>
          <a:p>
            <a:pPr>
              <a:lnSpc>
                <a:spcPct val="90000"/>
              </a:lnSpc>
              <a:spcAft>
                <a:spcPts val="600"/>
              </a:spcAft>
            </a:pPr>
            <a:r>
              <a:rPr lang="en-US" sz="1600" b="0" i="0" u="none" strike="noStrike" baseline="0" dirty="0"/>
              <a:t>Harris lines (HL) are horizontally expressed increases in</a:t>
            </a:r>
            <a:r>
              <a:rPr lang="cs-CZ" sz="1600" b="0" i="0" u="none" strike="noStrike" baseline="0" dirty="0"/>
              <a:t> </a:t>
            </a:r>
            <a:r>
              <a:rPr lang="en-US" sz="1600" b="0" i="0" u="none" strike="noStrike" baseline="0" dirty="0"/>
              <a:t>bone density appearing in the long bone shaft created by</a:t>
            </a:r>
            <a:r>
              <a:rPr lang="cs-CZ" sz="1600" b="0" i="0" u="none" strike="noStrike" baseline="0" dirty="0"/>
              <a:t> </a:t>
            </a:r>
            <a:r>
              <a:rPr lang="en-US" sz="1600" b="0" i="0" u="none" strike="noStrike" baseline="0" dirty="0"/>
              <a:t>changes in </a:t>
            </a:r>
            <a:r>
              <a:rPr lang="en-US" sz="1600" b="0" i="0" u="none" strike="noStrike" baseline="0" dirty="0" err="1"/>
              <a:t>mineralisation</a:t>
            </a:r>
            <a:r>
              <a:rPr lang="en-US" sz="1600" b="0" i="0" u="none" strike="noStrike" baseline="0" dirty="0"/>
              <a:t> along the growth plate during</a:t>
            </a:r>
            <a:r>
              <a:rPr lang="cs-CZ" sz="1600" b="0" i="0" u="none" strike="noStrike" baseline="0" dirty="0"/>
              <a:t> </a:t>
            </a:r>
            <a:r>
              <a:rPr lang="en-US" sz="1600" b="0" i="0" u="none" strike="noStrike" baseline="0" dirty="0"/>
              <a:t>long bone formation and development. These are frequently interpreted as pathological, induced, arrested</a:t>
            </a:r>
            <a:r>
              <a:rPr lang="en-US" sz="1600" dirty="0"/>
              <a:t> </a:t>
            </a:r>
            <a:r>
              <a:rPr lang="en-US" sz="1600" b="0" i="0" u="none" strike="noStrike" baseline="0" dirty="0"/>
              <a:t>growth caused by dietary deficiency or disease, although they may also form in response to normal non-linear physiological changes in growth rates, such as those caused by saltatory1 growth. While more work is needed to elucidate their </a:t>
            </a:r>
            <a:r>
              <a:rPr lang="en-US" sz="1600" b="0" i="0" u="none" strike="noStrike" baseline="0" dirty="0" err="1"/>
              <a:t>aetiology</a:t>
            </a:r>
            <a:r>
              <a:rPr lang="en-US" sz="1600" b="0" i="0" u="none" strike="noStrike" baseline="0" dirty="0"/>
              <a:t>, HL are broadly </a:t>
            </a:r>
            <a:r>
              <a:rPr lang="en-US" sz="1600" b="0" i="0" u="none" strike="noStrike" baseline="0" dirty="0" err="1"/>
              <a:t>recognised</a:t>
            </a:r>
            <a:r>
              <a:rPr lang="en-US" sz="1600" b="0" i="0" u="none" strike="noStrike" baseline="0" dirty="0"/>
              <a:t> to form in response to a range of childhood experiences and are referred to as non-specific stress markers. Given that HL form in relation to the ossification front (i.e. the area of active bone formation at the</a:t>
            </a:r>
            <a:r>
              <a:rPr lang="cs-CZ" sz="1600" b="0" i="0" u="none" strike="noStrike" baseline="0" dirty="0"/>
              <a:t> </a:t>
            </a:r>
            <a:r>
              <a:rPr lang="en-US" sz="1600" b="0" i="0" u="none" strike="noStrike" baseline="0" dirty="0"/>
              <a:t>ends of long bones), it is also possible to estimate age at their formation. However, bone </a:t>
            </a:r>
            <a:r>
              <a:rPr lang="en-US" sz="1600" b="0" i="0" u="none" strike="noStrike" baseline="0" dirty="0" err="1"/>
              <a:t>remodelling</a:t>
            </a:r>
            <a:r>
              <a:rPr lang="en-US" sz="1600" b="0" i="0" u="none" strike="noStrike" baseline="0" dirty="0"/>
              <a:t> during adulthood can obliterate them, leading to increased and unknown errors in scoring for older individuals.</a:t>
            </a:r>
            <a:endParaRPr lang="en-US" sz="1600" dirty="0"/>
          </a:p>
        </p:txBody>
      </p:sp>
    </p:spTree>
    <p:extLst>
      <p:ext uri="{BB962C8B-B14F-4D97-AF65-F5344CB8AC3E}">
        <p14:creationId xmlns:p14="http://schemas.microsoft.com/office/powerpoint/2010/main" val="2052909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4885D087-7CC6-8202-986A-8BD6CA87DB25}"/>
              </a:ext>
            </a:extLst>
          </p:cNvPr>
          <p:cNvSpPr txBox="1"/>
          <p:nvPr/>
        </p:nvSpPr>
        <p:spPr>
          <a:xfrm>
            <a:off x="383458" y="1361876"/>
            <a:ext cx="6656438" cy="4247317"/>
          </a:xfrm>
          <a:prstGeom prst="rect">
            <a:avLst/>
          </a:prstGeom>
          <a:noFill/>
        </p:spPr>
        <p:txBody>
          <a:bodyPr wrap="square" rtlCol="0">
            <a:spAutoFit/>
          </a:bodyPr>
          <a:lstStyle/>
          <a:p>
            <a:pPr algn="l"/>
            <a:r>
              <a:rPr lang="cs-CZ" sz="1800" b="0" i="1" u="none" strike="noStrike" baseline="0" dirty="0" err="1">
                <a:solidFill>
                  <a:srgbClr val="000000"/>
                </a:solidFill>
                <a:latin typeface="FrutigerLTStd-LightCn-Identity-H"/>
              </a:rPr>
              <a:t>Cribra</a:t>
            </a:r>
            <a:r>
              <a:rPr lang="cs-CZ" sz="1800" b="0" i="1" u="none" strike="noStrike" baseline="0" dirty="0">
                <a:solidFill>
                  <a:srgbClr val="000000"/>
                </a:solidFill>
                <a:latin typeface="FrutigerLTStd-LightCn-Identity-H"/>
              </a:rPr>
              <a:t> </a:t>
            </a:r>
            <a:r>
              <a:rPr lang="cs-CZ" sz="1800" b="0" i="1" u="none" strike="noStrike" baseline="0" dirty="0" err="1">
                <a:solidFill>
                  <a:srgbClr val="000000"/>
                </a:solidFill>
                <a:latin typeface="FrutigerLTStd-LightCn-Identity-H"/>
              </a:rPr>
              <a:t>orbitalia</a:t>
            </a:r>
            <a:r>
              <a:rPr lang="cs-CZ" sz="1800" b="0" i="1" u="none" strike="noStrike" baseline="0" dirty="0">
                <a:solidFill>
                  <a:srgbClr val="000000"/>
                </a:solidFill>
                <a:latin typeface="FrutigerLTStd-LightCn-Identity-H"/>
              </a:rPr>
              <a:t> </a:t>
            </a:r>
            <a:r>
              <a:rPr lang="cs-CZ" sz="1800" b="0" i="0" u="none" strike="noStrike" baseline="0" dirty="0">
                <a:solidFill>
                  <a:srgbClr val="000000"/>
                </a:solidFill>
                <a:latin typeface="FrutigerLTStd-LightCn-Identity-H"/>
              </a:rPr>
              <a:t>and </a:t>
            </a:r>
            <a:r>
              <a:rPr lang="cs-CZ" sz="1800" b="0" i="1" u="none" strike="noStrike" baseline="0" dirty="0" err="1">
                <a:solidFill>
                  <a:srgbClr val="000000"/>
                </a:solidFill>
                <a:latin typeface="FrutigerLTStd-LightCn-Identity-H"/>
              </a:rPr>
              <a:t>porotic</a:t>
            </a:r>
            <a:r>
              <a:rPr lang="cs-CZ" sz="1800" b="0" i="1" u="none" strike="noStrike" baseline="0" dirty="0">
                <a:solidFill>
                  <a:srgbClr val="000000"/>
                </a:solidFill>
                <a:latin typeface="FrutigerLTStd-LightCn-Identity-H"/>
              </a:rPr>
              <a:t> </a:t>
            </a:r>
            <a:r>
              <a:rPr lang="cs-CZ" sz="1800" b="0" i="1" u="none" strike="noStrike" baseline="0" dirty="0" err="1">
                <a:solidFill>
                  <a:srgbClr val="000000"/>
                </a:solidFill>
                <a:latin typeface="FrutigerLTStd-LightCn-Identity-H"/>
              </a:rPr>
              <a:t>hyperostosis</a:t>
            </a:r>
            <a:r>
              <a:rPr lang="cs-CZ" sz="1800" b="0" i="1" u="none" strike="noStrike" baseline="0" dirty="0">
                <a:solidFill>
                  <a:srgbClr val="000000"/>
                </a:solidFill>
                <a:latin typeface="FrutigerLTStd-LightCn-Identity-H"/>
              </a:rPr>
              <a:t> </a:t>
            </a:r>
            <a:r>
              <a:rPr lang="cs-CZ" sz="1800" b="0" i="0" u="none" strike="noStrike" baseline="0" dirty="0">
                <a:solidFill>
                  <a:srgbClr val="000000"/>
                </a:solidFill>
                <a:latin typeface="FrutigerLTStd-LightCn-Identity-H"/>
              </a:rPr>
              <a:t>are </a:t>
            </a:r>
            <a:r>
              <a:rPr lang="cs-CZ" sz="1800" b="0" i="0" u="none" strike="noStrike" baseline="0" dirty="0" err="1">
                <a:solidFill>
                  <a:srgbClr val="000000"/>
                </a:solidFill>
                <a:latin typeface="FrutigerLTStd-LightCn-Identity-H"/>
              </a:rPr>
              <a:t>resorptive</a:t>
            </a:r>
            <a:r>
              <a:rPr lang="cs-CZ" sz="1800" b="0" i="0" u="none" strike="noStrike" baseline="0" dirty="0">
                <a:solidFill>
                  <a:srgbClr val="000000"/>
                </a:solidFill>
                <a:latin typeface="FrutigerLTStd-LightCn-Identity-H"/>
              </a:rPr>
              <a:t>,</a:t>
            </a:r>
          </a:p>
          <a:p>
            <a:pPr algn="l"/>
            <a:r>
              <a:rPr lang="en-US" sz="1800" b="0" i="0" u="none" strike="noStrike" baseline="0" dirty="0">
                <a:solidFill>
                  <a:srgbClr val="000000"/>
                </a:solidFill>
                <a:latin typeface="FrutigerLTStd-LightCn-Identity-H"/>
              </a:rPr>
              <a:t>porous lesions formed during childhood, and are related</a:t>
            </a:r>
          </a:p>
          <a:p>
            <a:pPr algn="l"/>
            <a:r>
              <a:rPr lang="en-US" sz="1800" b="0" i="0" u="none" strike="noStrike" baseline="0" dirty="0">
                <a:solidFill>
                  <a:srgbClr val="000000"/>
                </a:solidFill>
                <a:latin typeface="FrutigerLTStd-LightCn-Identity-H"/>
              </a:rPr>
              <a:t>to red blood cell production. The former forms in</a:t>
            </a:r>
          </a:p>
          <a:p>
            <a:pPr algn="l"/>
            <a:r>
              <a:rPr lang="en-US" sz="1800" b="0" i="0" u="none" strike="noStrike" baseline="0" dirty="0">
                <a:solidFill>
                  <a:srgbClr val="000000"/>
                </a:solidFill>
                <a:latin typeface="FrutigerLTStd-LightCn-Identity-H"/>
              </a:rPr>
              <a:t>the orbital roof of the skull while the latter forms on</a:t>
            </a:r>
          </a:p>
          <a:p>
            <a:pPr algn="l"/>
            <a:r>
              <a:rPr lang="en-US" sz="1800" b="0" i="0" u="none" strike="noStrike" baseline="0" dirty="0">
                <a:solidFill>
                  <a:srgbClr val="000000"/>
                </a:solidFill>
                <a:latin typeface="FrutigerLTStd-LightCn-Identity-H"/>
              </a:rPr>
              <a:t>the cranial vault. While frequently considered</a:t>
            </a:r>
          </a:p>
          <a:p>
            <a:pPr algn="l"/>
            <a:r>
              <a:rPr lang="en-US" sz="1800" b="0" i="0" u="none" strike="noStrike" baseline="0" dirty="0">
                <a:solidFill>
                  <a:srgbClr val="000000"/>
                </a:solidFill>
                <a:latin typeface="FrutigerLTStd-LightCn-Identity-H"/>
              </a:rPr>
              <a:t>together, the </a:t>
            </a:r>
            <a:r>
              <a:rPr lang="en-US" sz="1800" b="0" i="0" u="none" strike="noStrike" baseline="0" dirty="0" err="1">
                <a:solidFill>
                  <a:srgbClr val="000000"/>
                </a:solidFill>
                <a:latin typeface="FrutigerLTStd-LightCn-Identity-H"/>
              </a:rPr>
              <a:t>aetiology</a:t>
            </a:r>
            <a:r>
              <a:rPr lang="en-US" sz="1800" b="0" i="0" u="none" strike="noStrike" baseline="0" dirty="0">
                <a:solidFill>
                  <a:srgbClr val="000000"/>
                </a:solidFill>
                <a:latin typeface="FrutigerLTStd-LightCn-Identity-H"/>
              </a:rPr>
              <a:t> of these two conditions and</a:t>
            </a:r>
          </a:p>
          <a:p>
            <a:pPr algn="l"/>
            <a:r>
              <a:rPr lang="en-US" sz="1800" b="0" i="0" u="none" strike="noStrike" baseline="0" dirty="0">
                <a:solidFill>
                  <a:srgbClr val="000000"/>
                </a:solidFill>
                <a:latin typeface="FrutigerLTStd-LightCn-Identity-H"/>
              </a:rPr>
              <a:t>the extent to which this is shared is problematic. </a:t>
            </a:r>
            <a:endParaRPr lang="cs-CZ" sz="1800" b="0" i="0" u="none" strike="noStrike" baseline="0" dirty="0">
              <a:solidFill>
                <a:srgbClr val="000000"/>
              </a:solidFill>
              <a:latin typeface="FrutigerLTStd-LightCn-Identity-H"/>
            </a:endParaRPr>
          </a:p>
          <a:p>
            <a:pPr algn="l"/>
            <a:r>
              <a:rPr lang="en-US" sz="1800" b="0" i="0" u="none" strike="noStrike" baseline="0" dirty="0">
                <a:solidFill>
                  <a:srgbClr val="000000"/>
                </a:solidFill>
                <a:latin typeface="FrutigerLTStd-LightCn-Identity-H"/>
              </a:rPr>
              <a:t>Traditionally interpreted as evidence</a:t>
            </a:r>
            <a:r>
              <a:rPr lang="cs-CZ" sz="1800" b="0" i="0" u="none" strike="noStrike" baseline="0" dirty="0">
                <a:solidFill>
                  <a:srgbClr val="000000"/>
                </a:solidFill>
                <a:latin typeface="FrutigerLTStd-LightCn-Identity-H"/>
              </a:rPr>
              <a:t> </a:t>
            </a:r>
            <a:r>
              <a:rPr lang="cs-CZ" sz="1800" b="0" i="0" u="none" strike="noStrike" baseline="0" dirty="0" err="1">
                <a:solidFill>
                  <a:srgbClr val="000000"/>
                </a:solidFill>
                <a:latin typeface="FrutigerLTStd-LightCn-Identity-H"/>
              </a:rPr>
              <a:t>for</a:t>
            </a:r>
            <a:r>
              <a:rPr lang="cs-CZ" sz="1800" b="0" i="0" u="none" strike="noStrike" baseline="0" dirty="0">
                <a:solidFill>
                  <a:srgbClr val="000000"/>
                </a:solidFill>
                <a:latin typeface="FrutigerLTStd-LightCn-Identity-H"/>
              </a:rPr>
              <a:t> </a:t>
            </a:r>
            <a:r>
              <a:rPr lang="cs-CZ" sz="1800" b="0" i="0" u="none" strike="noStrike" baseline="0" dirty="0" err="1">
                <a:solidFill>
                  <a:srgbClr val="000000"/>
                </a:solidFill>
                <a:latin typeface="FrutigerLTStd-LightCn-Identity-H"/>
              </a:rPr>
              <a:t>dietary</a:t>
            </a:r>
            <a:r>
              <a:rPr lang="cs-CZ" sz="1800" b="0" i="0" u="none" strike="noStrike" baseline="0" dirty="0">
                <a:solidFill>
                  <a:srgbClr val="000000"/>
                </a:solidFill>
                <a:latin typeface="FrutigerLTStd-LightCn-Identity-H"/>
              </a:rPr>
              <a:t> iron </a:t>
            </a:r>
            <a:r>
              <a:rPr lang="cs-CZ" sz="1800" b="0" i="0" u="none" strike="noStrike" baseline="0" dirty="0" err="1">
                <a:solidFill>
                  <a:srgbClr val="000000"/>
                </a:solidFill>
                <a:latin typeface="FrutigerLTStd-LightCn-Identity-H"/>
              </a:rPr>
              <a:t>deficiency</a:t>
            </a:r>
            <a:r>
              <a:rPr lang="cs-CZ" sz="1800" b="0" i="0" u="none" strike="noStrike" baseline="0" dirty="0">
                <a:solidFill>
                  <a:srgbClr val="000000"/>
                </a:solidFill>
                <a:latin typeface="FrutigerLTStd-LightCn-Identity-H"/>
              </a:rPr>
              <a:t> </a:t>
            </a:r>
            <a:r>
              <a:rPr lang="cs-CZ" sz="1800" b="0" i="0" u="none" strike="noStrike" baseline="0" dirty="0" err="1">
                <a:solidFill>
                  <a:srgbClr val="000000"/>
                </a:solidFill>
                <a:latin typeface="FrutigerLTStd-LightCn-Identity-H"/>
              </a:rPr>
              <a:t>anaemia</a:t>
            </a:r>
            <a:r>
              <a:rPr lang="cs-CZ" sz="1800" b="0" i="0" u="none" strike="noStrike" baseline="0" dirty="0">
                <a:solidFill>
                  <a:srgbClr val="000000"/>
                </a:solidFill>
                <a:latin typeface="FrutigerLTStd-LightCn-Identity-H"/>
              </a:rPr>
              <a:t>, </a:t>
            </a:r>
            <a:r>
              <a:rPr lang="cs-CZ" sz="1800" b="0" i="0" u="none" strike="noStrike" baseline="0" dirty="0" err="1">
                <a:solidFill>
                  <a:srgbClr val="000000"/>
                </a:solidFill>
                <a:latin typeface="FrutigerLTStd-LightCn-Identity-H"/>
              </a:rPr>
              <a:t>both</a:t>
            </a:r>
            <a:r>
              <a:rPr lang="cs-CZ" dirty="0">
                <a:solidFill>
                  <a:srgbClr val="000000"/>
                </a:solidFill>
                <a:latin typeface="FrutigerLTStd-LightCn-Identity-H"/>
              </a:rPr>
              <a:t> </a:t>
            </a:r>
            <a:r>
              <a:rPr lang="en-US" sz="1800" b="0" i="0" u="none" strike="noStrike" baseline="0" dirty="0" err="1">
                <a:solidFill>
                  <a:srgbClr val="000000"/>
                </a:solidFill>
                <a:latin typeface="FrutigerLTStd-LightCn-Identity-H"/>
              </a:rPr>
              <a:t>cribra</a:t>
            </a:r>
            <a:r>
              <a:rPr lang="en-US" sz="1800" b="0" i="0" u="none" strike="noStrike" baseline="0" dirty="0">
                <a:solidFill>
                  <a:srgbClr val="000000"/>
                </a:solidFill>
                <a:latin typeface="FrutigerLTStd-LightCn-Identity-H"/>
              </a:rPr>
              <a:t> </a:t>
            </a:r>
            <a:r>
              <a:rPr lang="en-US" sz="1800" b="0" i="0" u="none" strike="noStrike" baseline="0" dirty="0" err="1">
                <a:solidFill>
                  <a:srgbClr val="000000"/>
                </a:solidFill>
                <a:latin typeface="FrutigerLTStd-LightCn-Identity-H"/>
              </a:rPr>
              <a:t>orbitalia</a:t>
            </a:r>
            <a:r>
              <a:rPr lang="en-US" sz="1800" b="0" i="0" u="none" strike="noStrike" baseline="0" dirty="0">
                <a:solidFill>
                  <a:srgbClr val="000000"/>
                </a:solidFill>
                <a:latin typeface="FrutigerLTStd-LightCn-Identity-H"/>
              </a:rPr>
              <a:t> and porotic hyperostosis appear to reflect a</a:t>
            </a:r>
            <a:r>
              <a:rPr lang="cs-CZ" sz="1800" b="0" i="0" u="none" strike="noStrike" baseline="0" dirty="0">
                <a:solidFill>
                  <a:srgbClr val="000000"/>
                </a:solidFill>
                <a:latin typeface="FrutigerLTStd-LightCn-Identity-H"/>
              </a:rPr>
              <a:t> more diverse </a:t>
            </a:r>
            <a:r>
              <a:rPr lang="cs-CZ" sz="1800" b="0" i="0" u="none" strike="noStrike" baseline="0" dirty="0" err="1">
                <a:solidFill>
                  <a:srgbClr val="000000"/>
                </a:solidFill>
                <a:latin typeface="FrutigerLTStd-LightCn-Identity-H"/>
              </a:rPr>
              <a:t>origin</a:t>
            </a:r>
            <a:r>
              <a:rPr lang="cs-CZ" sz="1800" b="0" i="0" u="none" strike="noStrike" baseline="0" dirty="0">
                <a:solidFill>
                  <a:srgbClr val="000000"/>
                </a:solidFill>
                <a:latin typeface="FrutigerLTStd-LightCn-Identity-H"/>
              </a:rPr>
              <a:t>, </a:t>
            </a:r>
            <a:r>
              <a:rPr lang="cs-CZ" sz="1800" b="0" i="0" u="none" strike="noStrike" baseline="0" dirty="0" err="1">
                <a:solidFill>
                  <a:srgbClr val="000000"/>
                </a:solidFill>
                <a:latin typeface="FrutigerLTStd-LightCn-Identity-H"/>
              </a:rPr>
              <a:t>including</a:t>
            </a:r>
            <a:r>
              <a:rPr lang="cs-CZ" sz="1800" b="0" i="0" u="none" strike="noStrike" baseline="0" dirty="0">
                <a:solidFill>
                  <a:srgbClr val="000000"/>
                </a:solidFill>
                <a:latin typeface="FrutigerLTStd-LightCn-Identity-H"/>
              </a:rPr>
              <a:t> iron </a:t>
            </a:r>
            <a:r>
              <a:rPr lang="cs-CZ" sz="1800" b="0" i="0" u="none" strike="noStrike" baseline="0" dirty="0" err="1">
                <a:solidFill>
                  <a:srgbClr val="000000"/>
                </a:solidFill>
                <a:latin typeface="FrutigerLTStd-LightCn-Identity-H"/>
              </a:rPr>
              <a:t>deficiency</a:t>
            </a:r>
            <a:r>
              <a:rPr lang="cs-CZ" sz="1800" b="0" i="0" u="none" strike="noStrike" baseline="0" dirty="0">
                <a:solidFill>
                  <a:srgbClr val="000000"/>
                </a:solidFill>
                <a:latin typeface="FrutigerLTStd-LightCn-Identity-H"/>
              </a:rPr>
              <a:t> </a:t>
            </a:r>
            <a:r>
              <a:rPr lang="cs-CZ" sz="1800" b="0" i="0" u="none" strike="noStrike" baseline="0" dirty="0" err="1">
                <a:solidFill>
                  <a:srgbClr val="000000"/>
                </a:solidFill>
                <a:latin typeface="FrutigerLTStd-LightCn-Identity-H"/>
              </a:rPr>
              <a:t>anaemia</a:t>
            </a:r>
            <a:r>
              <a:rPr lang="cs-CZ" sz="1800" b="0" i="0" u="none" strike="noStrike" baseline="0" dirty="0">
                <a:solidFill>
                  <a:srgbClr val="000000"/>
                </a:solidFill>
                <a:latin typeface="FrutigerLTStd-LightCn-Identity-H"/>
              </a:rPr>
              <a:t> </a:t>
            </a:r>
            <a:r>
              <a:rPr lang="cs-CZ" sz="1800" b="0" i="0" u="none" strike="noStrike" baseline="0" dirty="0" err="1">
                <a:solidFill>
                  <a:srgbClr val="000000"/>
                </a:solidFill>
                <a:latin typeface="FrutigerLTStd-LightCn-Identity-H"/>
              </a:rPr>
              <a:t>due</a:t>
            </a:r>
            <a:endParaRPr lang="cs-CZ" sz="1800" b="0" i="0" u="none" strike="noStrike" baseline="0" dirty="0">
              <a:solidFill>
                <a:srgbClr val="000000"/>
              </a:solidFill>
              <a:latin typeface="FrutigerLTStd-LightCn-Identity-H"/>
            </a:endParaRPr>
          </a:p>
          <a:p>
            <a:pPr algn="l"/>
            <a:r>
              <a:rPr lang="en-US" sz="1800" b="0" i="0" u="none" strike="noStrike" baseline="0" dirty="0">
                <a:solidFill>
                  <a:srgbClr val="000000"/>
                </a:solidFill>
                <a:latin typeface="FrutigerLTStd-LightCn-Identity-H"/>
              </a:rPr>
              <a:t>to disease (in particular, helminth infections), deficiencies</a:t>
            </a:r>
          </a:p>
          <a:p>
            <a:pPr algn="l"/>
            <a:r>
              <a:rPr lang="en-US" sz="1800" b="0" i="0" u="none" strike="noStrike" baseline="0" dirty="0">
                <a:solidFill>
                  <a:srgbClr val="000000"/>
                </a:solidFill>
                <a:latin typeface="FrutigerLTStd-LightCn-Identity-H"/>
              </a:rPr>
              <a:t>in vitamins B12 and B9 (folate) and </a:t>
            </a:r>
            <a:r>
              <a:rPr lang="en-US" sz="1800" b="0" i="0" u="none" strike="noStrike" baseline="0" dirty="0" err="1">
                <a:solidFill>
                  <a:srgbClr val="000000"/>
                </a:solidFill>
                <a:latin typeface="FrutigerLTStd-LightCn-Identity-H"/>
              </a:rPr>
              <a:t>haemolytic</a:t>
            </a:r>
            <a:r>
              <a:rPr lang="en-US" sz="1800" b="0" i="0" u="none" strike="noStrike" baseline="0" dirty="0">
                <a:solidFill>
                  <a:srgbClr val="000000"/>
                </a:solidFill>
                <a:latin typeface="FrutigerLTStd-LightCn-Identity-H"/>
              </a:rPr>
              <a:t> and megaloblastic</a:t>
            </a:r>
          </a:p>
          <a:p>
            <a:pPr algn="l"/>
            <a:r>
              <a:rPr lang="en-US" sz="1800" b="0" i="0" u="none" strike="noStrike" baseline="0" dirty="0" err="1">
                <a:solidFill>
                  <a:srgbClr val="000000"/>
                </a:solidFill>
                <a:latin typeface="FrutigerLTStd-LightCn-Identity-H"/>
              </a:rPr>
              <a:t>anaemia</a:t>
            </a:r>
            <a:r>
              <a:rPr lang="en-US" sz="1800" b="0" i="0" u="none" strike="noStrike" baseline="0" dirty="0">
                <a:solidFill>
                  <a:srgbClr val="000000"/>
                </a:solidFill>
                <a:latin typeface="FrutigerLTStd-LightCn-Identity-H"/>
              </a:rPr>
              <a:t> caused by blood disorders. More recently, a potential</a:t>
            </a:r>
          </a:p>
          <a:p>
            <a:pPr algn="l"/>
            <a:r>
              <a:rPr lang="en-US" sz="1800" b="0" i="0" u="none" strike="noStrike" baseline="0" dirty="0">
                <a:solidFill>
                  <a:srgbClr val="000000"/>
                </a:solidFill>
                <a:latin typeface="FrutigerLTStd-LightCn-Identity-H"/>
              </a:rPr>
              <a:t>association with respiratory infections has been identified</a:t>
            </a:r>
          </a:p>
          <a:p>
            <a:pPr algn="l"/>
            <a:r>
              <a:rPr lang="nb-NO" sz="1800" b="0" i="0" u="none" strike="noStrike" baseline="0" dirty="0">
                <a:solidFill>
                  <a:srgbClr val="000000"/>
                </a:solidFill>
                <a:latin typeface="FrutigerLTStd-LightCn-Identity-H"/>
              </a:rPr>
              <a:t>for porotic hyperostosis.</a:t>
            </a:r>
            <a:endParaRPr lang="cs-CZ" dirty="0"/>
          </a:p>
        </p:txBody>
      </p:sp>
      <p:pic>
        <p:nvPicPr>
          <p:cNvPr id="3074" name="Picture 2" descr="Porotic Hyperostosis and Cribra Orbitalia | Bone Broke">
            <a:extLst>
              <a:ext uri="{FF2B5EF4-FFF2-40B4-BE49-F238E27FC236}">
                <a16:creationId xmlns:a16="http://schemas.microsoft.com/office/drawing/2014/main" id="{FE5F5E11-158D-ECD0-E02D-14FFED5064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6096" y="3244645"/>
            <a:ext cx="4382446" cy="328889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ntropologia scheletrica - Hyperostosi porotica. Porotic hyperostosis. |  Facebook">
            <a:extLst>
              <a:ext uri="{FF2B5EF4-FFF2-40B4-BE49-F238E27FC236}">
                <a16:creationId xmlns:a16="http://schemas.microsoft.com/office/drawing/2014/main" id="{D0E1E940-D013-5741-B51E-1D0C363A26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7755" y="0"/>
            <a:ext cx="2308890" cy="3094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599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735880F8-62D8-C876-F48B-38EDFC478652}"/>
              </a:ext>
            </a:extLst>
          </p:cNvPr>
          <p:cNvSpPr txBox="1"/>
          <p:nvPr/>
        </p:nvSpPr>
        <p:spPr>
          <a:xfrm>
            <a:off x="540775" y="353960"/>
            <a:ext cx="5555226" cy="5909310"/>
          </a:xfrm>
          <a:prstGeom prst="rect">
            <a:avLst/>
          </a:prstGeom>
          <a:noFill/>
        </p:spPr>
        <p:txBody>
          <a:bodyPr wrap="square" rtlCol="0">
            <a:spAutoFit/>
          </a:bodyPr>
          <a:lstStyle/>
          <a:p>
            <a:pPr algn="l"/>
            <a:r>
              <a:rPr lang="en-US" sz="1800" b="0" i="0" u="none" strike="noStrike" baseline="0" dirty="0">
                <a:solidFill>
                  <a:srgbClr val="000000"/>
                </a:solidFill>
                <a:latin typeface="Arial" panose="020B0604020202020204" pitchFamily="34" charset="0"/>
                <a:cs typeface="Arial" panose="020B0604020202020204" pitchFamily="34" charset="0"/>
              </a:rPr>
              <a:t>Measurement of various body metrics in </a:t>
            </a:r>
            <a:r>
              <a:rPr lang="en-US" sz="1800" b="0" i="0" u="none" strike="noStrike" baseline="0" dirty="0" err="1">
                <a:solidFill>
                  <a:srgbClr val="000000"/>
                </a:solidFill>
                <a:latin typeface="Arial" panose="020B0604020202020204" pitchFamily="34" charset="0"/>
                <a:cs typeface="Arial" panose="020B0604020202020204" pitchFamily="34" charset="0"/>
              </a:rPr>
              <a:t>bioarchaeology</a:t>
            </a:r>
            <a:r>
              <a:rPr lang="cs-CZ" dirty="0">
                <a:solidFill>
                  <a:srgbClr val="000000"/>
                </a:solidFill>
                <a:latin typeface="Arial" panose="020B0604020202020204" pitchFamily="34" charset="0"/>
                <a:cs typeface="Arial" panose="020B0604020202020204" pitchFamily="34" charset="0"/>
              </a:rPr>
              <a:t> </a:t>
            </a:r>
            <a:r>
              <a:rPr lang="en-US" sz="1800" b="0" i="0" u="none" strike="noStrike" baseline="0" dirty="0">
                <a:solidFill>
                  <a:srgbClr val="000000"/>
                </a:solidFill>
                <a:latin typeface="Arial" panose="020B0604020202020204" pitchFamily="34" charset="0"/>
                <a:cs typeface="Arial" panose="020B0604020202020204" pitchFamily="34" charset="0"/>
              </a:rPr>
              <a:t>can provide insight into different developmental</a:t>
            </a:r>
            <a:r>
              <a:rPr lang="cs-CZ" sz="1800" b="0" i="0" u="none" strike="noStrike" baseline="0" dirty="0">
                <a:solidFill>
                  <a:srgbClr val="000000"/>
                </a:solidFill>
                <a:latin typeface="Arial" panose="020B0604020202020204" pitchFamily="34" charset="0"/>
                <a:cs typeface="Arial" panose="020B0604020202020204" pitchFamily="34" charset="0"/>
              </a:rPr>
              <a:t> </a:t>
            </a:r>
            <a:r>
              <a:rPr lang="en-US" sz="1800" b="0" i="0" u="none" strike="noStrike" baseline="0" dirty="0">
                <a:solidFill>
                  <a:srgbClr val="000000"/>
                </a:solidFill>
                <a:latin typeface="Arial" panose="020B0604020202020204" pitchFamily="34" charset="0"/>
                <a:cs typeface="Arial" panose="020B0604020202020204" pitchFamily="34" charset="0"/>
              </a:rPr>
              <a:t>periods in the context of past populations.</a:t>
            </a:r>
            <a:r>
              <a:rPr lang="cs-CZ" sz="1800" b="0" i="0" u="none" strike="noStrike" baseline="0" dirty="0">
                <a:solidFill>
                  <a:srgbClr val="000000"/>
                </a:solidFill>
                <a:latin typeface="Arial" panose="020B0604020202020204" pitchFamily="34" charset="0"/>
                <a:cs typeface="Arial" panose="020B0604020202020204" pitchFamily="34" charset="0"/>
              </a:rPr>
              <a:t> </a:t>
            </a:r>
            <a:r>
              <a:rPr lang="en-US" sz="1800" b="0" i="0" u="none" strike="noStrike" baseline="0" dirty="0">
                <a:solidFill>
                  <a:srgbClr val="000000"/>
                </a:solidFill>
                <a:latin typeface="Arial" panose="020B0604020202020204" pitchFamily="34" charset="0"/>
                <a:cs typeface="Arial" panose="020B0604020202020204" pitchFamily="34" charset="0"/>
              </a:rPr>
              <a:t>Stature (seen as capturing cumulative growth)</a:t>
            </a:r>
            <a:r>
              <a:rPr lang="cs-CZ" sz="1800" b="0" i="0" u="none" strike="noStrike" baseline="0" dirty="0">
                <a:solidFill>
                  <a:srgbClr val="000000"/>
                </a:solidFill>
                <a:latin typeface="Arial" panose="020B0604020202020204" pitchFamily="34" charset="0"/>
                <a:cs typeface="Arial" panose="020B0604020202020204" pitchFamily="34" charset="0"/>
              </a:rPr>
              <a:t> </a:t>
            </a:r>
            <a:r>
              <a:rPr lang="en-US" sz="1800" b="0" i="0" u="none" strike="noStrike" baseline="0" dirty="0">
                <a:solidFill>
                  <a:srgbClr val="000000"/>
                </a:solidFill>
                <a:latin typeface="Arial" panose="020B0604020202020204" pitchFamily="34" charset="0"/>
                <a:cs typeface="Arial" panose="020B0604020202020204" pitchFamily="34" charset="0"/>
              </a:rPr>
              <a:t>has long been evaluated as a proxy for individual</a:t>
            </a:r>
            <a:r>
              <a:rPr lang="cs-CZ" sz="1800" b="0" i="0" u="none" strike="noStrike" baseline="0" dirty="0">
                <a:solidFill>
                  <a:srgbClr val="000000"/>
                </a:solidFill>
                <a:latin typeface="Arial" panose="020B0604020202020204" pitchFamily="34" charset="0"/>
                <a:cs typeface="Arial" panose="020B0604020202020204" pitchFamily="34" charset="0"/>
              </a:rPr>
              <a:t> </a:t>
            </a:r>
            <a:r>
              <a:rPr lang="en-US" sz="1800" b="0" i="0" u="none" strike="noStrike" baseline="0" dirty="0">
                <a:solidFill>
                  <a:srgbClr val="000000"/>
                </a:solidFill>
                <a:latin typeface="Arial" panose="020B0604020202020204" pitchFamily="34" charset="0"/>
                <a:cs typeface="Arial" panose="020B0604020202020204" pitchFamily="34" charset="0"/>
              </a:rPr>
              <a:t>and population health</a:t>
            </a:r>
            <a:r>
              <a:rPr lang="cs-CZ" sz="1800" b="0" i="0" u="none" strike="noStrike" baseline="0" dirty="0">
                <a:solidFill>
                  <a:srgbClr val="000000"/>
                </a:solidFill>
                <a:latin typeface="Arial" panose="020B0604020202020204" pitchFamily="34" charset="0"/>
                <a:cs typeface="Arial" panose="020B0604020202020204" pitchFamily="34" charset="0"/>
              </a:rPr>
              <a:t> </a:t>
            </a:r>
            <a:r>
              <a:rPr lang="en-US" sz="1800" b="0" i="0" u="none" strike="noStrike" baseline="0" dirty="0">
                <a:solidFill>
                  <a:srgbClr val="000000"/>
                </a:solidFill>
                <a:latin typeface="Arial" panose="020B0604020202020204" pitchFamily="34" charset="0"/>
                <a:cs typeface="Arial" panose="020B0604020202020204" pitchFamily="34" charset="0"/>
              </a:rPr>
              <a:t>and has been considered in relation</a:t>
            </a:r>
            <a:r>
              <a:rPr lang="cs-CZ" sz="1800" b="0" i="0" u="none" strike="noStrike" baseline="0" dirty="0">
                <a:solidFill>
                  <a:srgbClr val="000000"/>
                </a:solidFill>
                <a:latin typeface="Arial" panose="020B0604020202020204" pitchFamily="34" charset="0"/>
                <a:cs typeface="Arial" panose="020B0604020202020204" pitchFamily="34" charset="0"/>
              </a:rPr>
              <a:t> </a:t>
            </a:r>
            <a:r>
              <a:rPr lang="en-US" sz="1800" b="0" i="0" u="none" strike="noStrike" baseline="0" dirty="0">
                <a:solidFill>
                  <a:srgbClr val="000000"/>
                </a:solidFill>
                <a:latin typeface="Arial" panose="020B0604020202020204" pitchFamily="34" charset="0"/>
                <a:cs typeface="Arial" panose="020B0604020202020204" pitchFamily="34" charset="0"/>
              </a:rPr>
              <a:t>to other markers of stress and health. Long</a:t>
            </a:r>
            <a:r>
              <a:rPr lang="cs-CZ" sz="1800" b="0" i="0" u="none" strike="noStrike" baseline="0" dirty="0">
                <a:solidFill>
                  <a:srgbClr val="000000"/>
                </a:solidFill>
                <a:latin typeface="Arial" panose="020B0604020202020204" pitchFamily="34" charset="0"/>
                <a:cs typeface="Arial" panose="020B0604020202020204" pitchFamily="34" charset="0"/>
              </a:rPr>
              <a:t> </a:t>
            </a:r>
            <a:r>
              <a:rPr lang="en-US" sz="1800" b="0" i="0" u="none" strike="noStrike" baseline="0" dirty="0">
                <a:solidFill>
                  <a:srgbClr val="000000"/>
                </a:solidFill>
                <a:latin typeface="Arial" panose="020B0604020202020204" pitchFamily="34" charset="0"/>
                <a:cs typeface="Arial" panose="020B0604020202020204" pitchFamily="34" charset="0"/>
              </a:rPr>
              <a:t>bone growth also occurs at different times, depending</a:t>
            </a:r>
            <a:r>
              <a:rPr lang="cs-CZ" sz="1800" b="0" i="0" u="none" strike="noStrike" baseline="0" dirty="0">
                <a:solidFill>
                  <a:srgbClr val="000000"/>
                </a:solidFill>
                <a:latin typeface="Arial" panose="020B0604020202020204" pitchFamily="34" charset="0"/>
                <a:cs typeface="Arial" panose="020B0604020202020204" pitchFamily="34" charset="0"/>
              </a:rPr>
              <a:t> </a:t>
            </a:r>
            <a:r>
              <a:rPr lang="en-US" sz="1800" b="0" i="0" u="none" strike="noStrike" baseline="0" dirty="0">
                <a:solidFill>
                  <a:srgbClr val="000000"/>
                </a:solidFill>
                <a:latin typeface="Arial" panose="020B0604020202020204" pitchFamily="34" charset="0"/>
                <a:cs typeface="Arial" panose="020B0604020202020204" pitchFamily="34" charset="0"/>
              </a:rPr>
              <a:t>on the specific bone, and has been used to</a:t>
            </a:r>
            <a:r>
              <a:rPr lang="cs-CZ" sz="1800" b="0" i="0" u="none" strike="noStrike" baseline="0" dirty="0">
                <a:solidFill>
                  <a:srgbClr val="000000"/>
                </a:solidFill>
                <a:latin typeface="Arial" panose="020B0604020202020204" pitchFamily="34" charset="0"/>
                <a:cs typeface="Arial" panose="020B0604020202020204" pitchFamily="34" charset="0"/>
              </a:rPr>
              <a:t> </a:t>
            </a:r>
            <a:r>
              <a:rPr lang="en-US" sz="1800" b="0" i="0" u="none" strike="noStrike" baseline="0" dirty="0">
                <a:solidFill>
                  <a:srgbClr val="000000"/>
                </a:solidFill>
                <a:latin typeface="Arial" panose="020B0604020202020204" pitchFamily="34" charset="0"/>
                <a:cs typeface="Arial" panose="020B0604020202020204" pitchFamily="34" charset="0"/>
              </a:rPr>
              <a:t>evaluate shorter periods of growth, as well as</a:t>
            </a:r>
            <a:r>
              <a:rPr lang="cs-CZ" sz="1800" b="0" i="0" u="none" strike="noStrike" baseline="0" dirty="0">
                <a:solidFill>
                  <a:srgbClr val="000000"/>
                </a:solidFill>
                <a:latin typeface="Arial" panose="020B0604020202020204" pitchFamily="34" charset="0"/>
                <a:cs typeface="Arial" panose="020B0604020202020204" pitchFamily="34" charset="0"/>
              </a:rPr>
              <a:t> </a:t>
            </a:r>
            <a:r>
              <a:rPr lang="en-US" sz="1800" b="0" i="0" u="none" strike="noStrike" baseline="0" dirty="0">
                <a:solidFill>
                  <a:srgbClr val="000000"/>
                </a:solidFill>
                <a:latin typeface="Arial" panose="020B0604020202020204" pitchFamily="34" charset="0"/>
                <a:cs typeface="Arial" panose="020B0604020202020204" pitchFamily="34" charset="0"/>
              </a:rPr>
              <a:t>changes in body proportions potentially associated</a:t>
            </a:r>
            <a:r>
              <a:rPr lang="cs-CZ" sz="1800" b="0" i="0" u="none" strike="noStrike" baseline="0" dirty="0">
                <a:solidFill>
                  <a:srgbClr val="000000"/>
                </a:solidFill>
                <a:latin typeface="Arial" panose="020B0604020202020204" pitchFamily="34" charset="0"/>
                <a:cs typeface="Arial" panose="020B0604020202020204" pitchFamily="34" charset="0"/>
              </a:rPr>
              <a:t> </a:t>
            </a:r>
            <a:r>
              <a:rPr lang="en-US" sz="1800" b="0" i="0" u="none" strike="noStrike" baseline="0" dirty="0">
                <a:solidFill>
                  <a:srgbClr val="000000"/>
                </a:solidFill>
                <a:latin typeface="Arial" panose="020B0604020202020204" pitchFamily="34" charset="0"/>
                <a:cs typeface="Arial" panose="020B0604020202020204" pitchFamily="34" charset="0"/>
              </a:rPr>
              <a:t>with periods of growth.</a:t>
            </a:r>
            <a:r>
              <a:rPr lang="cs-CZ" dirty="0">
                <a:solidFill>
                  <a:srgbClr val="000000"/>
                </a:solidFill>
                <a:latin typeface="Arial" panose="020B0604020202020204" pitchFamily="34" charset="0"/>
                <a:cs typeface="Arial" panose="020B0604020202020204" pitchFamily="34" charset="0"/>
              </a:rPr>
              <a:t> </a:t>
            </a:r>
            <a:r>
              <a:rPr lang="en-US" sz="1800" b="0" i="0" u="none" strike="noStrike" baseline="0" dirty="0">
                <a:solidFill>
                  <a:srgbClr val="000000"/>
                </a:solidFill>
                <a:latin typeface="Arial" panose="020B0604020202020204" pitchFamily="34" charset="0"/>
                <a:cs typeface="Arial" panose="020B0604020202020204" pitchFamily="34" charset="0"/>
              </a:rPr>
              <a:t>Vertebral neural canals are potentially valuable</a:t>
            </a:r>
            <a:r>
              <a:rPr lang="cs-CZ" sz="1800" b="0" i="0" u="none" strike="noStrike" baseline="0" dirty="0">
                <a:solidFill>
                  <a:srgbClr val="000000"/>
                </a:solidFill>
                <a:latin typeface="Arial" panose="020B0604020202020204" pitchFamily="34" charset="0"/>
                <a:cs typeface="Arial" panose="020B0604020202020204" pitchFamily="34" charset="0"/>
              </a:rPr>
              <a:t> </a:t>
            </a:r>
            <a:r>
              <a:rPr lang="en-US" sz="1800" b="0" i="0" u="none" strike="noStrike" baseline="0" dirty="0">
                <a:solidFill>
                  <a:srgbClr val="000000"/>
                </a:solidFill>
                <a:latin typeface="Arial" panose="020B0604020202020204" pitchFamily="34" charset="0"/>
                <a:cs typeface="Arial" panose="020B0604020202020204" pitchFamily="34" charset="0"/>
              </a:rPr>
              <a:t>in capturing shorter periods of time, with</a:t>
            </a:r>
            <a:r>
              <a:rPr lang="cs-CZ" sz="1800" b="0" i="0" u="none" strike="noStrike" baseline="0" dirty="0">
                <a:solidFill>
                  <a:srgbClr val="000000"/>
                </a:solidFill>
                <a:latin typeface="Arial" panose="020B0604020202020204" pitchFamily="34" charset="0"/>
                <a:cs typeface="Arial" panose="020B0604020202020204" pitchFamily="34" charset="0"/>
              </a:rPr>
              <a:t> </a:t>
            </a:r>
            <a:r>
              <a:rPr lang="en-US" sz="1800" b="0" i="0" u="none" strike="noStrike" baseline="0" dirty="0">
                <a:solidFill>
                  <a:srgbClr val="000000"/>
                </a:solidFill>
                <a:latin typeface="Arial" panose="020B0604020202020204" pitchFamily="34" charset="0"/>
                <a:cs typeface="Arial" panose="020B0604020202020204" pitchFamily="34" charset="0"/>
              </a:rPr>
              <a:t>approximately 95% of their growth completed by</a:t>
            </a:r>
            <a:r>
              <a:rPr lang="cs-CZ" sz="1800" b="0" i="0" u="none" strike="noStrike" baseline="0" dirty="0">
                <a:solidFill>
                  <a:srgbClr val="000000"/>
                </a:solidFill>
                <a:latin typeface="Arial" panose="020B0604020202020204" pitchFamily="34" charset="0"/>
                <a:cs typeface="Arial" panose="020B0604020202020204" pitchFamily="34" charset="0"/>
              </a:rPr>
              <a:t> </a:t>
            </a:r>
            <a:r>
              <a:rPr lang="it-IT" sz="1800" b="0" i="0" u="none" strike="noStrike" baseline="0" dirty="0">
                <a:solidFill>
                  <a:srgbClr val="000000"/>
                </a:solidFill>
                <a:latin typeface="Arial" panose="020B0604020202020204" pitchFamily="34" charset="0"/>
                <a:cs typeface="Arial" panose="020B0604020202020204" pitchFamily="34" charset="0"/>
              </a:rPr>
              <a:t>age 5</a:t>
            </a:r>
            <a:r>
              <a:rPr lang="en-US" sz="1800" b="0" i="0" u="none" strike="noStrike" baseline="0" dirty="0">
                <a:solidFill>
                  <a:srgbClr val="000000"/>
                </a:solidFill>
                <a:latin typeface="Arial" panose="020B0604020202020204" pitchFamily="34" charset="0"/>
                <a:cs typeface="Arial" panose="020B0604020202020204" pitchFamily="34" charset="0"/>
              </a:rPr>
              <a:t>. Work on the use</a:t>
            </a:r>
            <a:r>
              <a:rPr lang="cs-CZ" sz="1800" b="0" i="0" u="none" strike="noStrike" baseline="0" dirty="0">
                <a:solidFill>
                  <a:srgbClr val="000000"/>
                </a:solidFill>
                <a:latin typeface="Arial" panose="020B0604020202020204" pitchFamily="34" charset="0"/>
                <a:cs typeface="Arial" panose="020B0604020202020204" pitchFamily="34" charset="0"/>
              </a:rPr>
              <a:t> </a:t>
            </a:r>
            <a:r>
              <a:rPr lang="en-US" sz="1800" b="0" i="0" u="none" strike="noStrike" baseline="0" dirty="0">
                <a:solidFill>
                  <a:srgbClr val="000000"/>
                </a:solidFill>
                <a:latin typeface="Arial" panose="020B0604020202020204" pitchFamily="34" charset="0"/>
                <a:cs typeface="Arial" panose="020B0604020202020204" pitchFamily="34" charset="0"/>
              </a:rPr>
              <a:t>of these vertebral neural canal dimensions (measured</a:t>
            </a:r>
            <a:r>
              <a:rPr lang="cs-CZ" sz="1800" b="0" i="0" u="none" strike="noStrike" baseline="0" dirty="0">
                <a:solidFill>
                  <a:srgbClr val="000000"/>
                </a:solidFill>
                <a:latin typeface="Arial" panose="020B0604020202020204" pitchFamily="34" charset="0"/>
                <a:cs typeface="Arial" panose="020B0604020202020204" pitchFamily="34" charset="0"/>
              </a:rPr>
              <a:t> </a:t>
            </a:r>
            <a:r>
              <a:rPr lang="en-US" sz="1800" b="0" i="0" u="none" strike="noStrike" baseline="0" dirty="0">
                <a:solidFill>
                  <a:srgbClr val="000000"/>
                </a:solidFill>
                <a:latin typeface="Arial" panose="020B0604020202020204" pitchFamily="34" charset="0"/>
                <a:cs typeface="Arial" panose="020B0604020202020204" pitchFamily="34" charset="0"/>
              </a:rPr>
              <a:t>transversely and antero-posteriorly across the</a:t>
            </a:r>
            <a:r>
              <a:rPr lang="cs-CZ" sz="1800" b="0" i="0" u="none" strike="noStrike" baseline="0" dirty="0">
                <a:solidFill>
                  <a:srgbClr val="000000"/>
                </a:solidFill>
                <a:latin typeface="Arial" panose="020B0604020202020204" pitchFamily="34" charset="0"/>
                <a:cs typeface="Arial" panose="020B0604020202020204" pitchFamily="34" charset="0"/>
              </a:rPr>
              <a:t> </a:t>
            </a:r>
            <a:r>
              <a:rPr lang="en-US" sz="1800" b="0" i="0" u="none" strike="noStrike" baseline="0" dirty="0">
                <a:solidFill>
                  <a:srgbClr val="000000"/>
                </a:solidFill>
                <a:latin typeface="Arial" panose="020B0604020202020204" pitchFamily="34" charset="0"/>
                <a:cs typeface="Arial" panose="020B0604020202020204" pitchFamily="34" charset="0"/>
              </a:rPr>
              <a:t>canal) as evidence of early life growth disruption</a:t>
            </a:r>
            <a:r>
              <a:rPr lang="cs-CZ" sz="1800" b="0" i="0" u="none" strike="noStrike" baseline="0" dirty="0">
                <a:solidFill>
                  <a:srgbClr val="000000"/>
                </a:solidFill>
                <a:latin typeface="Arial" panose="020B0604020202020204" pitchFamily="34" charset="0"/>
                <a:cs typeface="Arial" panose="020B0604020202020204" pitchFamily="34" charset="0"/>
              </a:rPr>
              <a:t> </a:t>
            </a:r>
            <a:r>
              <a:rPr lang="en-US" sz="1800" b="0" i="0" u="none" strike="noStrike" baseline="0" dirty="0">
                <a:solidFill>
                  <a:srgbClr val="000000"/>
                </a:solidFill>
                <a:latin typeface="Arial" panose="020B0604020202020204" pitchFamily="34" charset="0"/>
                <a:cs typeface="Arial" panose="020B0604020202020204" pitchFamily="34" charset="0"/>
              </a:rPr>
              <a:t>in the past was undertaken by, was further </a:t>
            </a:r>
            <a:r>
              <a:rPr lang="en-US" sz="1800" b="0" i="0" u="none" strike="noStrike" baseline="0" dirty="0" err="1">
                <a:solidFill>
                  <a:srgbClr val="000000"/>
                </a:solidFill>
                <a:latin typeface="Arial" panose="020B0604020202020204" pitchFamily="34" charset="0"/>
                <a:cs typeface="Arial" panose="020B0604020202020204" pitchFamily="34" charset="0"/>
              </a:rPr>
              <a:t>recognised</a:t>
            </a:r>
            <a:r>
              <a:rPr lang="en-US" sz="1800" b="0" i="0" u="none" strike="noStrike" baseline="0" dirty="0">
                <a:solidFill>
                  <a:srgbClr val="000000"/>
                </a:solidFill>
                <a:latin typeface="Arial" panose="020B0604020202020204" pitchFamily="34" charset="0"/>
                <a:cs typeface="Arial" panose="020B0604020202020204" pitchFamily="34" charset="0"/>
              </a:rPr>
              <a:t> by, and has recently seen increased</a:t>
            </a:r>
            <a:r>
              <a:rPr lang="cs-CZ" sz="1800" b="0" i="0" u="none" strike="noStrike" baseline="0" dirty="0">
                <a:solidFill>
                  <a:srgbClr val="000000"/>
                </a:solidFill>
                <a:latin typeface="Arial" panose="020B0604020202020204" pitchFamily="34" charset="0"/>
                <a:cs typeface="Arial" panose="020B0604020202020204" pitchFamily="34" charset="0"/>
              </a:rPr>
              <a:t> </a:t>
            </a:r>
            <a:r>
              <a:rPr lang="cs-CZ" sz="1800" b="0" i="0" u="none" strike="noStrike" baseline="0" dirty="0" err="1">
                <a:solidFill>
                  <a:srgbClr val="000000"/>
                </a:solidFill>
                <a:latin typeface="Arial" panose="020B0604020202020204" pitchFamily="34" charset="0"/>
                <a:cs typeface="Arial" panose="020B0604020202020204" pitchFamily="34" charset="0"/>
              </a:rPr>
              <a:t>attention</a:t>
            </a:r>
            <a:r>
              <a:rPr lang="cs-CZ" sz="1800" b="0" i="0" u="none" strike="noStrike" baseline="0" dirty="0">
                <a:solidFill>
                  <a:srgbClr val="000000"/>
                </a:solidFill>
                <a:latin typeface="Arial" panose="020B0604020202020204" pitchFamily="34" charset="0"/>
                <a:cs typeface="Arial" panose="020B0604020202020204" pitchFamily="34" charset="0"/>
              </a:rPr>
              <a:t> in </a:t>
            </a:r>
            <a:r>
              <a:rPr lang="cs-CZ" sz="1800" b="0" i="0" u="none" strike="noStrike" baseline="0" dirty="0" err="1">
                <a:solidFill>
                  <a:srgbClr val="000000"/>
                </a:solidFill>
                <a:latin typeface="Arial" panose="020B0604020202020204" pitchFamily="34" charset="0"/>
                <a:cs typeface="Arial" panose="020B0604020202020204" pitchFamily="34" charset="0"/>
              </a:rPr>
              <a:t>bioarchaeology</a:t>
            </a:r>
            <a:endParaRPr lang="cs-CZ" dirty="0">
              <a:latin typeface="Arial" panose="020B0604020202020204" pitchFamily="34" charset="0"/>
              <a:cs typeface="Arial" panose="020B0604020202020204" pitchFamily="34" charset="0"/>
            </a:endParaRPr>
          </a:p>
        </p:txBody>
      </p:sp>
      <p:pic>
        <p:nvPicPr>
          <p:cNvPr id="1026" name="Picture 2" descr="Activity 1 | Support and movement">
            <a:extLst>
              <a:ext uri="{FF2B5EF4-FFF2-40B4-BE49-F238E27FC236}">
                <a16:creationId xmlns:a16="http://schemas.microsoft.com/office/drawing/2014/main" id="{CC551D79-570D-313D-0FC6-F7FD4A40DA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1457" y="170128"/>
            <a:ext cx="3817989" cy="25682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nthropometry - an overview | ScienceDirect Topics">
            <a:extLst>
              <a:ext uri="{FF2B5EF4-FFF2-40B4-BE49-F238E27FC236}">
                <a16:creationId xmlns:a16="http://schemas.microsoft.com/office/drawing/2014/main" id="{4EAA3EB9-D8FE-11F6-0317-D1243B2260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7893" y="2950540"/>
            <a:ext cx="4295775" cy="3838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627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5" name="Rectangle 4104">
            <a:extLst>
              <a:ext uri="{FF2B5EF4-FFF2-40B4-BE49-F238E27FC236}">
                <a16:creationId xmlns:a16="http://schemas.microsoft.com/office/drawing/2014/main" id="{394842B0-684D-44CC-B4BC-D13331CFD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7" name="sketch line">
            <a:extLst>
              <a:ext uri="{FF2B5EF4-FFF2-40B4-BE49-F238E27FC236}">
                <a16:creationId xmlns:a16="http://schemas.microsoft.com/office/drawing/2014/main" id="{4C2A3DC3-F495-4B99-9FF3-3FB30D632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ovéPole 1">
            <a:extLst>
              <a:ext uri="{FF2B5EF4-FFF2-40B4-BE49-F238E27FC236}">
                <a16:creationId xmlns:a16="http://schemas.microsoft.com/office/drawing/2014/main" id="{CAE5AE36-C462-06B9-F707-945346DF001A}"/>
              </a:ext>
            </a:extLst>
          </p:cNvPr>
          <p:cNvSpPr txBox="1"/>
          <p:nvPr/>
        </p:nvSpPr>
        <p:spPr>
          <a:xfrm>
            <a:off x="630939" y="2702053"/>
            <a:ext cx="6894576" cy="3483864"/>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700" b="0" i="0" u="none" strike="noStrike" baseline="0" dirty="0"/>
              <a:t>Dental enamel has been studied extensively in </a:t>
            </a:r>
            <a:r>
              <a:rPr lang="en-US" sz="1700" b="0" i="0" u="none" strike="noStrike" baseline="0" dirty="0" err="1"/>
              <a:t>bioarchaeology</a:t>
            </a:r>
            <a:r>
              <a:rPr lang="en-US" sz="1700" dirty="0"/>
              <a:t> </a:t>
            </a:r>
            <a:r>
              <a:rPr lang="en-US" sz="1700" b="0" i="0" u="none" strike="noStrike" baseline="0" dirty="0"/>
              <a:t>both as macroscopic</a:t>
            </a:r>
            <a:r>
              <a:rPr lang="en-US" sz="1700" dirty="0"/>
              <a:t> </a:t>
            </a:r>
            <a:r>
              <a:rPr lang="en-US" sz="1700" b="0" i="0" u="none" strike="noStrike" baseline="0" dirty="0"/>
              <a:t>and microscopic surface manifestations </a:t>
            </a:r>
            <a:r>
              <a:rPr lang="en-US" sz="1700" dirty="0"/>
              <a:t> </a:t>
            </a:r>
            <a:r>
              <a:rPr lang="en-US" sz="1700" b="0" i="0" u="none" strike="noStrike" baseline="0" dirty="0"/>
              <a:t>of growth disruption, known as dental </a:t>
            </a:r>
            <a:r>
              <a:rPr lang="en-US" sz="1700" b="0" i="1" u="none" strike="noStrike" baseline="0" dirty="0"/>
              <a:t>enamel hypoplasia</a:t>
            </a:r>
            <a:r>
              <a:rPr lang="en-US" sz="1700" b="0" i="0" u="none" strike="noStrike" baseline="0" dirty="0"/>
              <a:t>. </a:t>
            </a:r>
          </a:p>
          <a:p>
            <a:pPr indent="-228600">
              <a:lnSpc>
                <a:spcPct val="90000"/>
              </a:lnSpc>
              <a:spcAft>
                <a:spcPts val="600"/>
              </a:spcAft>
              <a:buFont typeface="Arial" panose="020B0604020202020204" pitchFamily="34" charset="0"/>
              <a:buChar char="•"/>
            </a:pPr>
            <a:r>
              <a:rPr lang="en-US" sz="1700" b="0" i="0" u="none" strike="noStrike" baseline="0" dirty="0"/>
              <a:t>Enamel can also contain internal disruptions, known as </a:t>
            </a:r>
            <a:r>
              <a:rPr lang="en-US" sz="1700" dirty="0"/>
              <a:t> </a:t>
            </a:r>
            <a:r>
              <a:rPr lang="en-US" sz="1700" b="0" i="0" u="none" strike="noStrike" baseline="0" dirty="0"/>
              <a:t>accentuated </a:t>
            </a:r>
            <a:r>
              <a:rPr lang="en-US" sz="1700" b="0" i="1" u="none" strike="noStrike" baseline="0" dirty="0"/>
              <a:t>striae of </a:t>
            </a:r>
            <a:r>
              <a:rPr lang="en-US" sz="1700" b="0" i="1" u="none" strike="noStrike" baseline="0" dirty="0" err="1"/>
              <a:t>Retzius</a:t>
            </a:r>
            <a:r>
              <a:rPr lang="en-US" sz="1700" b="0" i="1" u="none" strike="noStrike" baseline="0" dirty="0"/>
              <a:t> or Wilson Bands</a:t>
            </a:r>
            <a:r>
              <a:rPr lang="en-US" sz="1700" b="0" i="0" u="none" strike="noStrike" baseline="0" dirty="0"/>
              <a:t>.</a:t>
            </a:r>
          </a:p>
          <a:p>
            <a:pPr indent="-228600">
              <a:lnSpc>
                <a:spcPct val="90000"/>
              </a:lnSpc>
              <a:spcAft>
                <a:spcPts val="600"/>
              </a:spcAft>
              <a:buFont typeface="Arial" panose="020B0604020202020204" pitchFamily="34" charset="0"/>
              <a:buChar char="•"/>
            </a:pPr>
            <a:r>
              <a:rPr lang="en-US" sz="1700" b="0" i="0" u="none" strike="noStrike" baseline="0" dirty="0"/>
              <a:t>We refer in general to dental enamel defects (DED) here for simplicity, </a:t>
            </a:r>
            <a:r>
              <a:rPr lang="en-US" sz="1700" dirty="0"/>
              <a:t> e</a:t>
            </a:r>
            <a:r>
              <a:rPr lang="en-US" sz="1700" b="0" i="0" u="none" strike="noStrike" baseline="0" dirty="0"/>
              <a:t>ncompassing</a:t>
            </a:r>
            <a:r>
              <a:rPr lang="en-US" sz="1700" dirty="0"/>
              <a:t> </a:t>
            </a:r>
            <a:r>
              <a:rPr lang="en-US" sz="1700" b="0" i="0" u="none" strike="noStrike" baseline="0" dirty="0"/>
              <a:t>both internal and surface markers. Parallel lesions can also be seen in the softer dental tissue underlying enamel, called dentine, which is subject to some </a:t>
            </a:r>
            <a:r>
              <a:rPr lang="en-US" sz="1700" b="0" i="0" u="none" strike="noStrike" baseline="0" dirty="0" err="1"/>
              <a:t>remodelling</a:t>
            </a:r>
            <a:r>
              <a:rPr lang="en-US" sz="1700" dirty="0"/>
              <a:t> </a:t>
            </a:r>
            <a:r>
              <a:rPr lang="en-US" sz="1700" b="0" i="0" u="none" strike="noStrike" baseline="0" dirty="0"/>
              <a:t>(referred to as the secondary dentine). More recent</a:t>
            </a:r>
            <a:r>
              <a:rPr lang="en-US" sz="1700" dirty="0"/>
              <a:t> </a:t>
            </a:r>
            <a:r>
              <a:rPr lang="en-US" sz="1700" b="0" i="0" u="none" strike="noStrike" baseline="0" dirty="0"/>
              <a:t>work has explored the utility of growth arrest lines</a:t>
            </a:r>
            <a:r>
              <a:rPr lang="en-US" sz="1700" dirty="0"/>
              <a:t> </a:t>
            </a:r>
            <a:r>
              <a:rPr lang="en-US" sz="1700" b="0" i="0" u="none" strike="noStrike" baseline="0" dirty="0"/>
              <a:t>in cementum (the </a:t>
            </a:r>
            <a:r>
              <a:rPr lang="en-US" sz="1700" b="0" i="0" u="none" strike="noStrike" baseline="0" dirty="0" err="1"/>
              <a:t>mineralised</a:t>
            </a:r>
            <a:r>
              <a:rPr lang="en-US" sz="1700" b="0" i="0" u="none" strike="noStrike" baseline="0" dirty="0"/>
              <a:t> tissue covering the tooth root)</a:t>
            </a:r>
            <a:r>
              <a:rPr lang="en-US" sz="1700" dirty="0"/>
              <a:t> </a:t>
            </a:r>
            <a:r>
              <a:rPr lang="en-US" sz="1700" b="0" i="0" u="none" strike="noStrike" baseline="0" dirty="0"/>
              <a:t>to consider experiences of physiological disruption</a:t>
            </a:r>
            <a:r>
              <a:rPr lang="en-US" sz="1700" dirty="0"/>
              <a:t> </a:t>
            </a:r>
            <a:r>
              <a:rPr lang="en-US" sz="1700" b="0" i="0" u="none" strike="noStrike" baseline="0" dirty="0"/>
              <a:t>occurring into adulthood.</a:t>
            </a:r>
            <a:endParaRPr lang="en-US" sz="1700" dirty="0"/>
          </a:p>
        </p:txBody>
      </p:sp>
      <p:pic>
        <p:nvPicPr>
          <p:cNvPr id="4100" name="Picture 4" descr="Striae of Retzius">
            <a:extLst>
              <a:ext uri="{FF2B5EF4-FFF2-40B4-BE49-F238E27FC236}">
                <a16:creationId xmlns:a16="http://schemas.microsoft.com/office/drawing/2014/main" id="{E7485FC1-8432-7EE0-C4ED-75C07058C1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457" r="-2" b="28494"/>
          <a:stretch/>
        </p:blipFill>
        <p:spPr bwMode="auto">
          <a:xfrm>
            <a:off x="8156454" y="-7"/>
            <a:ext cx="4035547" cy="4178808"/>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a:noFill/>
          <a:extLst>
            <a:ext uri="{909E8E84-426E-40DD-AFC4-6F175D3DCCD1}">
              <a14:hiddenFill xmlns:a14="http://schemas.microsoft.com/office/drawing/2010/main">
                <a:solidFill>
                  <a:srgbClr val="FFFFFF"/>
                </a:solidFill>
              </a14:hiddenFill>
            </a:ext>
          </a:extLst>
        </p:spPr>
      </p:pic>
      <p:pic>
        <p:nvPicPr>
          <p:cNvPr id="4098" name="Picture 2" descr="Linear enamel hypoplasia in permanment adult dentition | Flickr">
            <a:extLst>
              <a:ext uri="{FF2B5EF4-FFF2-40B4-BE49-F238E27FC236}">
                <a16:creationId xmlns:a16="http://schemas.microsoft.com/office/drawing/2014/main" id="{8D9759E7-9BA2-513E-0C72-BCAAACFD6A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729" r="-1" b="9927"/>
          <a:stretch/>
        </p:blipFill>
        <p:spPr bwMode="auto">
          <a:xfrm>
            <a:off x="8144356" y="4267201"/>
            <a:ext cx="4047645" cy="2590808"/>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ADAFD21D-1457-4FF3-DD3F-C6EE2AB53063}"/>
              </a:ext>
            </a:extLst>
          </p:cNvPr>
          <p:cNvSpPr txBox="1"/>
          <p:nvPr/>
        </p:nvSpPr>
        <p:spPr>
          <a:xfrm>
            <a:off x="3608438" y="320702"/>
            <a:ext cx="1245854" cy="584775"/>
          </a:xfrm>
          <a:prstGeom prst="rect">
            <a:avLst/>
          </a:prstGeom>
          <a:noFill/>
        </p:spPr>
        <p:txBody>
          <a:bodyPr wrap="none" rtlCol="0">
            <a:spAutoFit/>
          </a:bodyPr>
          <a:lstStyle/>
          <a:p>
            <a:r>
              <a:rPr lang="cs-CZ" sz="3200" b="1" dirty="0" err="1">
                <a:latin typeface="Arial" panose="020B0604020202020204" pitchFamily="34" charset="0"/>
                <a:cs typeface="Arial" panose="020B0604020202020204" pitchFamily="34" charset="0"/>
              </a:rPr>
              <a:t>Teeth</a:t>
            </a:r>
            <a:endParaRPr lang="cs-CZ"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3990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ázek 4">
            <a:extLst>
              <a:ext uri="{FF2B5EF4-FFF2-40B4-BE49-F238E27FC236}">
                <a16:creationId xmlns:a16="http://schemas.microsoft.com/office/drawing/2014/main" id="{9757EF8D-7503-93AD-20E2-E065C899FFC4}"/>
              </a:ext>
            </a:extLst>
          </p:cNvPr>
          <p:cNvPicPr>
            <a:picLocks noChangeAspect="1"/>
          </p:cNvPicPr>
          <p:nvPr/>
        </p:nvPicPr>
        <p:blipFill>
          <a:blip r:embed="rId2"/>
          <a:srcRect t="963" b="11746"/>
          <a:stretch/>
        </p:blipFill>
        <p:spPr>
          <a:xfrm>
            <a:off x="0" y="0"/>
            <a:ext cx="9669642" cy="6857990"/>
          </a:xfrm>
          <a:prstGeom prst="rect">
            <a:avLst/>
          </a:prstGeom>
        </p:spPr>
      </p:pic>
      <p:sp>
        <p:nvSpPr>
          <p:cNvPr id="15"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ovéPole 2">
            <a:extLst>
              <a:ext uri="{FF2B5EF4-FFF2-40B4-BE49-F238E27FC236}">
                <a16:creationId xmlns:a16="http://schemas.microsoft.com/office/drawing/2014/main" id="{A3CAE182-EA27-1D54-3E2B-4846622461CF}"/>
              </a:ext>
            </a:extLst>
          </p:cNvPr>
          <p:cNvSpPr txBox="1"/>
          <p:nvPr/>
        </p:nvSpPr>
        <p:spPr>
          <a:xfrm>
            <a:off x="9283669" y="157214"/>
            <a:ext cx="1936855" cy="706591"/>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dirty="0">
                <a:latin typeface="+mj-lt"/>
                <a:ea typeface="+mj-ea"/>
                <a:cs typeface="+mj-cs"/>
              </a:rPr>
              <a:t>Teeth</a:t>
            </a:r>
          </a:p>
        </p:txBody>
      </p:sp>
      <p:sp>
        <p:nvSpPr>
          <p:cNvPr id="4" name="TextovéPole 3">
            <a:extLst>
              <a:ext uri="{FF2B5EF4-FFF2-40B4-BE49-F238E27FC236}">
                <a16:creationId xmlns:a16="http://schemas.microsoft.com/office/drawing/2014/main" id="{4FE7F2AA-3BE6-DD67-7089-015D7367B13F}"/>
              </a:ext>
            </a:extLst>
          </p:cNvPr>
          <p:cNvSpPr txBox="1"/>
          <p:nvPr/>
        </p:nvSpPr>
        <p:spPr>
          <a:xfrm>
            <a:off x="7937092" y="1178233"/>
            <a:ext cx="4254908" cy="5679767"/>
          </a:xfrm>
          <a:prstGeom prst="rect">
            <a:avLst/>
          </a:prstGeom>
        </p:spPr>
        <p:txBody>
          <a:bodyPr vert="horz" lIns="91440" tIns="45720" rIns="91440" bIns="45720" rtlCol="0">
            <a:normAutofit fontScale="77500" lnSpcReduction="20000"/>
          </a:bodyPr>
          <a:lstStyle/>
          <a:p>
            <a:pPr indent="-228600">
              <a:lnSpc>
                <a:spcPct val="90000"/>
              </a:lnSpc>
              <a:spcAft>
                <a:spcPts val="600"/>
              </a:spcAft>
              <a:buFont typeface="Arial" panose="020B0604020202020204" pitchFamily="34" charset="0"/>
              <a:buChar char="•"/>
            </a:pPr>
            <a:r>
              <a:rPr lang="en-US" sz="1700" dirty="0"/>
              <a:t> </a:t>
            </a:r>
            <a:r>
              <a:rPr lang="en-US" sz="2300" dirty="0">
                <a:latin typeface="Arial" panose="020B0604020202020204" pitchFamily="34" charset="0"/>
                <a:cs typeface="Arial" panose="020B0604020202020204" pitchFamily="34" charset="0"/>
              </a:rPr>
              <a:t>The incremental nature of dental structure and their early formation from </a:t>
            </a:r>
            <a:r>
              <a:rPr lang="en-US" sz="2300" dirty="0" err="1">
                <a:latin typeface="Arial" panose="020B0604020202020204" pitchFamily="34" charset="0"/>
                <a:cs typeface="Arial" panose="020B0604020202020204" pitchFamily="34" charset="0"/>
              </a:rPr>
              <a:t>featal</a:t>
            </a:r>
            <a:r>
              <a:rPr lang="en-US" sz="2300" dirty="0">
                <a:latin typeface="Arial" panose="020B0604020202020204" pitchFamily="34" charset="0"/>
                <a:cs typeface="Arial" panose="020B0604020202020204" pitchFamily="34" charset="0"/>
              </a:rPr>
              <a:t> life to adolescence makes them </a:t>
            </a:r>
            <a:r>
              <a:rPr lang="en-US" sz="2300" dirty="0" err="1">
                <a:latin typeface="Arial" panose="020B0604020202020204" pitchFamily="34" charset="0"/>
                <a:cs typeface="Arial" panose="020B0604020202020204" pitchFamily="34" charset="0"/>
              </a:rPr>
              <a:t>particulary</a:t>
            </a:r>
            <a:r>
              <a:rPr lang="en-US" sz="2300" dirty="0">
                <a:latin typeface="Arial" panose="020B0604020202020204" pitchFamily="34" charset="0"/>
                <a:cs typeface="Arial" panose="020B0604020202020204" pitchFamily="34" charset="0"/>
              </a:rPr>
              <a:t> relevant for the study of childhood stress and </a:t>
            </a:r>
            <a:r>
              <a:rPr lang="en-US" sz="2300" dirty="0" err="1">
                <a:latin typeface="Arial" panose="020B0604020202020204" pitchFamily="34" charset="0"/>
                <a:cs typeface="Arial" panose="020B0604020202020204" pitchFamily="34" charset="0"/>
              </a:rPr>
              <a:t>DOHaD</a:t>
            </a:r>
            <a:r>
              <a:rPr lang="en-US" sz="2300" dirty="0">
                <a:latin typeface="Arial" panose="020B0604020202020204" pitchFamily="34" charset="0"/>
                <a:cs typeface="Arial" panose="020B0604020202020204" pitchFamily="34" charset="0"/>
              </a:rPr>
              <a:t>. Dental enamel is also permanent once formed and, unlike bone, does not remodel. Enamel on some of the permanent teeth in adults, such as the first molar, can also provide evidence of insult from birth, provided there has been on limited enamel war. In this cases, the neonatal line (a </a:t>
            </a:r>
            <a:r>
              <a:rPr lang="en-US" sz="2300" dirty="0" err="1">
                <a:latin typeface="Arial" panose="020B0604020202020204" pitchFamily="34" charset="0"/>
                <a:cs typeface="Arial" panose="020B0604020202020204" pitchFamily="34" charset="0"/>
              </a:rPr>
              <a:t>pronouced</a:t>
            </a:r>
            <a:r>
              <a:rPr lang="cs-CZ" sz="2300" dirty="0">
                <a:latin typeface="Arial" panose="020B0604020202020204" pitchFamily="34" charset="0"/>
                <a:cs typeface="Arial" panose="020B0604020202020204" pitchFamily="34" charset="0"/>
              </a:rPr>
              <a:t> </a:t>
            </a:r>
            <a:r>
              <a:rPr lang="cs-CZ" sz="2300" dirty="0" err="1">
                <a:latin typeface="Arial" panose="020B0604020202020204" pitchFamily="34" charset="0"/>
                <a:cs typeface="Arial" panose="020B0604020202020204" pitchFamily="34" charset="0"/>
              </a:rPr>
              <a:t>internal</a:t>
            </a:r>
            <a:r>
              <a:rPr lang="cs-CZ" sz="2300" dirty="0">
                <a:latin typeface="Arial" panose="020B0604020202020204" pitchFamily="34" charset="0"/>
                <a:cs typeface="Arial" panose="020B0604020202020204" pitchFamily="34" charset="0"/>
              </a:rPr>
              <a:t> </a:t>
            </a:r>
            <a:r>
              <a:rPr lang="cs-CZ" sz="2300" dirty="0" err="1">
                <a:latin typeface="Arial" panose="020B0604020202020204" pitchFamily="34" charset="0"/>
                <a:cs typeface="Arial" panose="020B0604020202020204" pitchFamily="34" charset="0"/>
              </a:rPr>
              <a:t>enamel</a:t>
            </a:r>
            <a:r>
              <a:rPr lang="cs-CZ" sz="2300" dirty="0">
                <a:latin typeface="Arial" panose="020B0604020202020204" pitchFamily="34" charset="0"/>
                <a:cs typeface="Arial" panose="020B0604020202020204" pitchFamily="34" charset="0"/>
              </a:rPr>
              <a:t> </a:t>
            </a:r>
            <a:r>
              <a:rPr lang="cs-CZ" sz="2300" dirty="0" err="1">
                <a:latin typeface="Arial" panose="020B0604020202020204" pitchFamily="34" charset="0"/>
                <a:cs typeface="Arial" panose="020B0604020202020204" pitchFamily="34" charset="0"/>
              </a:rPr>
              <a:t>defect</a:t>
            </a:r>
            <a:r>
              <a:rPr lang="cs-CZ" sz="2300" dirty="0">
                <a:latin typeface="Arial" panose="020B0604020202020204" pitchFamily="34" charset="0"/>
                <a:cs typeface="Arial" panose="020B0604020202020204" pitchFamily="34" charset="0"/>
              </a:rPr>
              <a:t> </a:t>
            </a:r>
            <a:r>
              <a:rPr lang="cs-CZ" sz="2300" dirty="0" err="1">
                <a:latin typeface="Arial" panose="020B0604020202020204" pitchFamily="34" charset="0"/>
                <a:cs typeface="Arial" panose="020B0604020202020204" pitchFamily="34" charset="0"/>
              </a:rPr>
              <a:t>linked</a:t>
            </a:r>
            <a:r>
              <a:rPr lang="cs-CZ" sz="2300" dirty="0">
                <a:latin typeface="Arial" panose="020B0604020202020204" pitchFamily="34" charset="0"/>
                <a:cs typeface="Arial" panose="020B0604020202020204" pitchFamily="34" charset="0"/>
              </a:rPr>
              <a:t> to </a:t>
            </a:r>
            <a:r>
              <a:rPr lang="cs-CZ" sz="2300" dirty="0" err="1">
                <a:latin typeface="Arial" panose="020B0604020202020204" pitchFamily="34" charset="0"/>
                <a:cs typeface="Arial" panose="020B0604020202020204" pitchFamily="34" charset="0"/>
              </a:rPr>
              <a:t>the</a:t>
            </a:r>
            <a:r>
              <a:rPr lang="cs-CZ" sz="2300" dirty="0">
                <a:latin typeface="Arial" panose="020B0604020202020204" pitchFamily="34" charset="0"/>
                <a:cs typeface="Arial" panose="020B0604020202020204" pitchFamily="34" charset="0"/>
              </a:rPr>
              <a:t> </a:t>
            </a:r>
            <a:r>
              <a:rPr lang="cs-CZ" sz="2300" dirty="0" err="1">
                <a:latin typeface="Arial" panose="020B0604020202020204" pitchFamily="34" charset="0"/>
                <a:cs typeface="Arial" panose="020B0604020202020204" pitchFamily="34" charset="0"/>
              </a:rPr>
              <a:t>birth</a:t>
            </a:r>
            <a:r>
              <a:rPr lang="cs-CZ" sz="2300" dirty="0">
                <a:latin typeface="Arial" panose="020B0604020202020204" pitchFamily="34" charset="0"/>
                <a:cs typeface="Arial" panose="020B0604020202020204" pitchFamily="34" charset="0"/>
              </a:rPr>
              <a:t> event) </a:t>
            </a:r>
            <a:r>
              <a:rPr lang="cs-CZ" sz="2300" dirty="0" err="1">
                <a:latin typeface="Arial" panose="020B0604020202020204" pitchFamily="34" charset="0"/>
                <a:cs typeface="Arial" panose="020B0604020202020204" pitchFamily="34" charset="0"/>
              </a:rPr>
              <a:t>can</a:t>
            </a:r>
            <a:r>
              <a:rPr lang="cs-CZ" sz="2300" dirty="0">
                <a:latin typeface="Arial" panose="020B0604020202020204" pitchFamily="34" charset="0"/>
                <a:cs typeface="Arial" panose="020B0604020202020204" pitchFamily="34" charset="0"/>
              </a:rPr>
              <a:t> </a:t>
            </a:r>
            <a:r>
              <a:rPr lang="cs-CZ" sz="2300" dirty="0" err="1">
                <a:latin typeface="Arial" panose="020B0604020202020204" pitchFamily="34" charset="0"/>
                <a:cs typeface="Arial" panose="020B0604020202020204" pitchFamily="34" charset="0"/>
              </a:rPr>
              <a:t>be</a:t>
            </a:r>
            <a:r>
              <a:rPr lang="cs-CZ" sz="2300" dirty="0">
                <a:latin typeface="Arial" panose="020B0604020202020204" pitchFamily="34" charset="0"/>
                <a:cs typeface="Arial" panose="020B0604020202020204" pitchFamily="34" charset="0"/>
              </a:rPr>
              <a:t> </a:t>
            </a:r>
            <a:r>
              <a:rPr lang="cs-CZ" sz="2300" dirty="0" err="1">
                <a:latin typeface="Arial" panose="020B0604020202020204" pitchFamily="34" charset="0"/>
                <a:cs typeface="Arial" panose="020B0604020202020204" pitchFamily="34" charset="0"/>
              </a:rPr>
              <a:t>used</a:t>
            </a:r>
            <a:r>
              <a:rPr lang="cs-CZ" sz="2300" dirty="0">
                <a:latin typeface="Arial" panose="020B0604020202020204" pitchFamily="34" charset="0"/>
                <a:cs typeface="Arial" panose="020B0604020202020204" pitchFamily="34" charset="0"/>
              </a:rPr>
              <a:t> to </a:t>
            </a:r>
            <a:r>
              <a:rPr lang="cs-CZ" sz="2300" dirty="0" err="1">
                <a:latin typeface="Arial" panose="020B0604020202020204" pitchFamily="34" charset="0"/>
                <a:cs typeface="Arial" panose="020B0604020202020204" pitchFamily="34" charset="0"/>
              </a:rPr>
              <a:t>anchor</a:t>
            </a:r>
            <a:r>
              <a:rPr lang="cs-CZ" sz="2300" dirty="0">
                <a:latin typeface="Arial" panose="020B0604020202020204" pitchFamily="34" charset="0"/>
                <a:cs typeface="Arial" panose="020B0604020202020204" pitchFamily="34" charset="0"/>
              </a:rPr>
              <a:t> post-</a:t>
            </a:r>
            <a:r>
              <a:rPr lang="cs-CZ" sz="2300" dirty="0" err="1">
                <a:latin typeface="Arial" panose="020B0604020202020204" pitchFamily="34" charset="0"/>
                <a:cs typeface="Arial" panose="020B0604020202020204" pitchFamily="34" charset="0"/>
              </a:rPr>
              <a:t>natal</a:t>
            </a:r>
            <a:r>
              <a:rPr lang="cs-CZ" sz="2300" dirty="0">
                <a:latin typeface="Arial" panose="020B0604020202020204" pitchFamily="34" charset="0"/>
                <a:cs typeface="Arial" panose="020B0604020202020204" pitchFamily="34" charset="0"/>
              </a:rPr>
              <a:t> </a:t>
            </a:r>
            <a:r>
              <a:rPr lang="cs-CZ" sz="2300" dirty="0" err="1">
                <a:latin typeface="Arial" panose="020B0604020202020204" pitchFamily="34" charset="0"/>
                <a:cs typeface="Arial" panose="020B0604020202020204" pitchFamily="34" charset="0"/>
              </a:rPr>
              <a:t>developmental</a:t>
            </a:r>
            <a:r>
              <a:rPr lang="cs-CZ" sz="2300" dirty="0">
                <a:latin typeface="Arial" panose="020B0604020202020204" pitchFamily="34" charset="0"/>
                <a:cs typeface="Arial" panose="020B0604020202020204" pitchFamily="34" charset="0"/>
              </a:rPr>
              <a:t> </a:t>
            </a:r>
            <a:r>
              <a:rPr lang="cs-CZ" sz="2300" dirty="0" err="1">
                <a:latin typeface="Arial" panose="020B0604020202020204" pitchFamily="34" charset="0"/>
                <a:cs typeface="Arial" panose="020B0604020202020204" pitchFamily="34" charset="0"/>
              </a:rPr>
              <a:t>sequences</a:t>
            </a:r>
            <a:r>
              <a:rPr lang="cs-CZ" sz="2300" dirty="0">
                <a:latin typeface="Arial" panose="020B0604020202020204" pitchFamily="34" charset="0"/>
                <a:cs typeface="Arial" panose="020B0604020202020204" pitchFamily="34" charset="0"/>
              </a:rPr>
              <a:t>. More </a:t>
            </a:r>
            <a:r>
              <a:rPr lang="cs-CZ" sz="2300" dirty="0" err="1">
                <a:latin typeface="Arial" panose="020B0604020202020204" pitchFamily="34" charset="0"/>
                <a:cs typeface="Arial" panose="020B0604020202020204" pitchFamily="34" charset="0"/>
              </a:rPr>
              <a:t>commonly</a:t>
            </a:r>
            <a:r>
              <a:rPr lang="cs-CZ" sz="2300" dirty="0">
                <a:latin typeface="Arial" panose="020B0604020202020204" pitchFamily="34" charset="0"/>
                <a:cs typeface="Arial" panose="020B0604020202020204" pitchFamily="34" charset="0"/>
              </a:rPr>
              <a:t>, DED </a:t>
            </a:r>
            <a:r>
              <a:rPr lang="cs-CZ" sz="2300" dirty="0" err="1">
                <a:latin typeface="Arial" panose="020B0604020202020204" pitchFamily="34" charset="0"/>
                <a:cs typeface="Arial" panose="020B0604020202020204" pitchFamily="34" charset="0"/>
              </a:rPr>
              <a:t>studies</a:t>
            </a:r>
            <a:r>
              <a:rPr lang="cs-CZ" sz="2300" dirty="0">
                <a:latin typeface="Arial" panose="020B0604020202020204" pitchFamily="34" charset="0"/>
                <a:cs typeface="Arial" panose="020B0604020202020204" pitchFamily="34" charset="0"/>
              </a:rPr>
              <a:t> </a:t>
            </a:r>
            <a:r>
              <a:rPr lang="cs-CZ" sz="2300" dirty="0" err="1">
                <a:latin typeface="Arial" panose="020B0604020202020204" pitchFamily="34" charset="0"/>
                <a:cs typeface="Arial" panose="020B0604020202020204" pitchFamily="34" charset="0"/>
              </a:rPr>
              <a:t>cover</a:t>
            </a:r>
            <a:r>
              <a:rPr lang="cs-CZ" sz="2300" dirty="0">
                <a:latin typeface="Arial" panose="020B0604020202020204" pitchFamily="34" charset="0"/>
                <a:cs typeface="Arial" panose="020B0604020202020204" pitchFamily="34" charset="0"/>
              </a:rPr>
              <a:t> a </a:t>
            </a:r>
            <a:r>
              <a:rPr lang="cs-CZ" sz="2300" dirty="0" err="1">
                <a:latin typeface="Arial" panose="020B0604020202020204" pitchFamily="34" charset="0"/>
                <a:cs typeface="Arial" panose="020B0604020202020204" pitchFamily="34" charset="0"/>
              </a:rPr>
              <a:t>slightly</a:t>
            </a:r>
            <a:r>
              <a:rPr lang="cs-CZ" sz="2300" dirty="0">
                <a:latin typeface="Arial" panose="020B0604020202020204" pitchFamily="34" charset="0"/>
                <a:cs typeface="Arial" panose="020B0604020202020204" pitchFamily="34" charset="0"/>
              </a:rPr>
              <a:t> </a:t>
            </a:r>
            <a:r>
              <a:rPr lang="cs-CZ" sz="2300" dirty="0" err="1">
                <a:latin typeface="Arial" panose="020B0604020202020204" pitchFamily="34" charset="0"/>
                <a:cs typeface="Arial" panose="020B0604020202020204" pitchFamily="34" charset="0"/>
              </a:rPr>
              <a:t>later</a:t>
            </a:r>
            <a:r>
              <a:rPr lang="cs-CZ" sz="2300" dirty="0">
                <a:latin typeface="Arial" panose="020B0604020202020204" pitchFamily="34" charset="0"/>
                <a:cs typeface="Arial" panose="020B0604020202020204" pitchFamily="34" charset="0"/>
              </a:rPr>
              <a:t> period </a:t>
            </a:r>
            <a:r>
              <a:rPr lang="cs-CZ" sz="2300" dirty="0" err="1">
                <a:latin typeface="Arial" panose="020B0604020202020204" pitchFamily="34" charset="0"/>
                <a:cs typeface="Arial" panose="020B0604020202020204" pitchFamily="34" charset="0"/>
              </a:rPr>
              <a:t>than</a:t>
            </a:r>
            <a:r>
              <a:rPr lang="cs-CZ" sz="2300" dirty="0">
                <a:latin typeface="Arial" panose="020B0604020202020204" pitchFamily="34" charset="0"/>
                <a:cs typeface="Arial" panose="020B0604020202020204" pitchFamily="34" charset="0"/>
              </a:rPr>
              <a:t> </a:t>
            </a:r>
            <a:r>
              <a:rPr lang="cs-CZ" sz="2300" dirty="0" err="1">
                <a:latin typeface="Arial" panose="020B0604020202020204" pitchFamily="34" charset="0"/>
                <a:cs typeface="Arial" panose="020B0604020202020204" pitchFamily="34" charset="0"/>
              </a:rPr>
              <a:t>that</a:t>
            </a:r>
            <a:r>
              <a:rPr lang="cs-CZ" sz="2300" dirty="0">
                <a:latin typeface="Arial" panose="020B0604020202020204" pitchFamily="34" charset="0"/>
                <a:cs typeface="Arial" panose="020B0604020202020204" pitchFamily="34" charset="0"/>
              </a:rPr>
              <a:t> </a:t>
            </a:r>
            <a:r>
              <a:rPr lang="cs-CZ" sz="2300" dirty="0" err="1">
                <a:latin typeface="Arial" panose="020B0604020202020204" pitchFamily="34" charset="0"/>
                <a:cs typeface="Arial" panose="020B0604020202020204" pitchFamily="34" charset="0"/>
              </a:rPr>
              <a:t>frequently</a:t>
            </a:r>
            <a:r>
              <a:rPr lang="cs-CZ" sz="2300" dirty="0">
                <a:latin typeface="Arial" panose="020B0604020202020204" pitchFamily="34" charset="0"/>
                <a:cs typeface="Arial" panose="020B0604020202020204" pitchFamily="34" charset="0"/>
              </a:rPr>
              <a:t> </a:t>
            </a:r>
            <a:r>
              <a:rPr lang="cs-CZ" sz="2300" dirty="0" err="1">
                <a:latin typeface="Arial" panose="020B0604020202020204" pitchFamily="34" charset="0"/>
                <a:cs typeface="Arial" panose="020B0604020202020204" pitchFamily="34" charset="0"/>
              </a:rPr>
              <a:t>emphasised</a:t>
            </a:r>
            <a:r>
              <a:rPr lang="cs-CZ" sz="2300" dirty="0">
                <a:latin typeface="Arial" panose="020B0604020202020204" pitchFamily="34" charset="0"/>
                <a:cs typeface="Arial" panose="020B0604020202020204" pitchFamily="34" charset="0"/>
              </a:rPr>
              <a:t> in </a:t>
            </a:r>
            <a:r>
              <a:rPr lang="cs-CZ" sz="2300" dirty="0" err="1">
                <a:latin typeface="Arial" panose="020B0604020202020204" pitchFamily="34" charset="0"/>
                <a:cs typeface="Arial" panose="020B0604020202020204" pitchFamily="34" charset="0"/>
              </a:rPr>
              <a:t>DOHaD</a:t>
            </a:r>
            <a:r>
              <a:rPr lang="cs-CZ" sz="2300" dirty="0">
                <a:latin typeface="Arial" panose="020B0604020202020204" pitchFamily="34" charset="0"/>
                <a:cs typeface="Arial" panose="020B0604020202020204" pitchFamily="34" charset="0"/>
              </a:rPr>
              <a:t>. </a:t>
            </a:r>
            <a:r>
              <a:rPr lang="cs-CZ" sz="2300" dirty="0" err="1">
                <a:latin typeface="Arial" panose="020B0604020202020204" pitchFamily="34" charset="0"/>
                <a:cs typeface="Arial" panose="020B0604020202020204" pitchFamily="34" charset="0"/>
              </a:rPr>
              <a:t>This</a:t>
            </a:r>
            <a:r>
              <a:rPr lang="cs-CZ" sz="2300" dirty="0">
                <a:latin typeface="Arial" panose="020B0604020202020204" pitchFamily="34" charset="0"/>
                <a:cs typeface="Arial" panose="020B0604020202020204" pitchFamily="34" charset="0"/>
              </a:rPr>
              <a:t> </a:t>
            </a:r>
            <a:r>
              <a:rPr lang="cs-CZ" sz="2300" dirty="0" err="1">
                <a:latin typeface="Arial" panose="020B0604020202020204" pitchFamily="34" charset="0"/>
                <a:cs typeface="Arial" panose="020B0604020202020204" pitchFamily="34" charset="0"/>
              </a:rPr>
              <a:t>is</a:t>
            </a:r>
            <a:r>
              <a:rPr lang="cs-CZ" sz="2300" dirty="0">
                <a:latin typeface="Arial" panose="020B0604020202020204" pitchFamily="34" charset="0"/>
                <a:cs typeface="Arial" panose="020B0604020202020204" pitchFamily="34" charset="0"/>
              </a:rPr>
              <a:t> </a:t>
            </a:r>
            <a:r>
              <a:rPr lang="cs-CZ" sz="2300" dirty="0" err="1">
                <a:latin typeface="Arial" panose="020B0604020202020204" pitchFamily="34" charset="0"/>
                <a:cs typeface="Arial" panose="020B0604020202020204" pitchFamily="34" charset="0"/>
              </a:rPr>
              <a:t>because</a:t>
            </a:r>
            <a:r>
              <a:rPr lang="cs-CZ" sz="2300" dirty="0">
                <a:latin typeface="Arial" panose="020B0604020202020204" pitchFamily="34" charset="0"/>
                <a:cs typeface="Arial" panose="020B0604020202020204" pitchFamily="34" charset="0"/>
              </a:rPr>
              <a:t> </a:t>
            </a:r>
            <a:r>
              <a:rPr lang="cs-CZ" sz="2300" dirty="0" err="1">
                <a:latin typeface="Arial" panose="020B0604020202020204" pitchFamily="34" charset="0"/>
                <a:cs typeface="Arial" panose="020B0604020202020204" pitchFamily="34" charset="0"/>
              </a:rPr>
              <a:t>dental</a:t>
            </a:r>
            <a:r>
              <a:rPr lang="cs-CZ" sz="2300" dirty="0">
                <a:latin typeface="Arial" panose="020B0604020202020204" pitchFamily="34" charset="0"/>
                <a:cs typeface="Arial" panose="020B0604020202020204" pitchFamily="34" charset="0"/>
              </a:rPr>
              <a:t> </a:t>
            </a:r>
            <a:r>
              <a:rPr lang="cs-CZ" sz="2300" dirty="0" err="1">
                <a:latin typeface="Arial" panose="020B0604020202020204" pitchFamily="34" charset="0"/>
                <a:cs typeface="Arial" panose="020B0604020202020204" pitchFamily="34" charset="0"/>
              </a:rPr>
              <a:t>wear</a:t>
            </a:r>
            <a:r>
              <a:rPr lang="cs-CZ" sz="2300" dirty="0">
                <a:latin typeface="Arial" panose="020B0604020202020204" pitchFamily="34" charset="0"/>
                <a:cs typeface="Arial" panose="020B0604020202020204" pitchFamily="34" charset="0"/>
              </a:rPr>
              <a:t> on permanent </a:t>
            </a:r>
            <a:r>
              <a:rPr lang="cs-CZ" sz="2300" dirty="0" err="1">
                <a:latin typeface="Arial" panose="020B0604020202020204" pitchFamily="34" charset="0"/>
                <a:cs typeface="Arial" panose="020B0604020202020204" pitchFamily="34" charset="0"/>
              </a:rPr>
              <a:t>teeth</a:t>
            </a:r>
            <a:r>
              <a:rPr lang="cs-CZ" sz="2300" dirty="0">
                <a:latin typeface="Arial" panose="020B0604020202020204" pitchFamily="34" charset="0"/>
                <a:cs typeface="Arial" panose="020B0604020202020204" pitchFamily="34" charset="0"/>
              </a:rPr>
              <a:t> </a:t>
            </a:r>
            <a:r>
              <a:rPr lang="cs-CZ" sz="2300" dirty="0" err="1">
                <a:latin typeface="Arial" panose="020B0604020202020204" pitchFamily="34" charset="0"/>
                <a:cs typeface="Arial" panose="020B0604020202020204" pitchFamily="34" charset="0"/>
              </a:rPr>
              <a:t>obliterates</a:t>
            </a:r>
            <a:r>
              <a:rPr lang="cs-CZ" sz="2300" dirty="0">
                <a:latin typeface="Arial" panose="020B0604020202020204" pitchFamily="34" charset="0"/>
                <a:cs typeface="Arial" panose="020B0604020202020204" pitchFamily="34" charset="0"/>
              </a:rPr>
              <a:t> </a:t>
            </a:r>
            <a:r>
              <a:rPr lang="cs-CZ" sz="2300" dirty="0" err="1">
                <a:latin typeface="Arial" panose="020B0604020202020204" pitchFamily="34" charset="0"/>
                <a:cs typeface="Arial" panose="020B0604020202020204" pitchFamily="34" charset="0"/>
              </a:rPr>
              <a:t>the</a:t>
            </a:r>
            <a:r>
              <a:rPr lang="cs-CZ" sz="2300" dirty="0">
                <a:latin typeface="Arial" panose="020B0604020202020204" pitchFamily="34" charset="0"/>
                <a:cs typeface="Arial" panose="020B0604020202020204" pitchFamily="34" charset="0"/>
              </a:rPr>
              <a:t> </a:t>
            </a:r>
            <a:r>
              <a:rPr lang="cs-CZ" sz="2300" dirty="0" err="1">
                <a:latin typeface="Arial" panose="020B0604020202020204" pitchFamily="34" charset="0"/>
                <a:cs typeface="Arial" panose="020B0604020202020204" pitchFamily="34" charset="0"/>
              </a:rPr>
              <a:t>earliest</a:t>
            </a:r>
            <a:r>
              <a:rPr lang="cs-CZ" sz="2300" dirty="0">
                <a:latin typeface="Arial" panose="020B0604020202020204" pitchFamily="34" charset="0"/>
                <a:cs typeface="Arial" panose="020B0604020202020204" pitchFamily="34" charset="0"/>
              </a:rPr>
              <a:t> </a:t>
            </a:r>
            <a:r>
              <a:rPr lang="cs-CZ" sz="2300" dirty="0" err="1">
                <a:latin typeface="Arial" panose="020B0604020202020204" pitchFamily="34" charset="0"/>
                <a:cs typeface="Arial" panose="020B0604020202020204" pitchFamily="34" charset="0"/>
              </a:rPr>
              <a:t>growth</a:t>
            </a:r>
            <a:r>
              <a:rPr lang="cs-CZ" sz="2300" dirty="0">
                <a:latin typeface="Arial" panose="020B0604020202020204" pitchFamily="34" charset="0"/>
                <a:cs typeface="Arial" panose="020B0604020202020204" pitchFamily="34" charset="0"/>
              </a:rPr>
              <a:t>, and </a:t>
            </a:r>
            <a:r>
              <a:rPr lang="cs-CZ" sz="2300" dirty="0" err="1">
                <a:latin typeface="Arial" panose="020B0604020202020204" pitchFamily="34" charset="0"/>
                <a:cs typeface="Arial" panose="020B0604020202020204" pitchFamily="34" charset="0"/>
              </a:rPr>
              <a:t>studies</a:t>
            </a:r>
            <a:r>
              <a:rPr lang="cs-CZ" sz="2300" dirty="0">
                <a:latin typeface="Arial" panose="020B0604020202020204" pitchFamily="34" charset="0"/>
                <a:cs typeface="Arial" panose="020B0604020202020204" pitchFamily="34" charset="0"/>
              </a:rPr>
              <a:t> </a:t>
            </a:r>
            <a:r>
              <a:rPr lang="cs-CZ" sz="2300" dirty="0" err="1">
                <a:latin typeface="Arial" panose="020B0604020202020204" pitchFamily="34" charset="0"/>
                <a:cs typeface="Arial" panose="020B0604020202020204" pitchFamily="34" charset="0"/>
              </a:rPr>
              <a:t>of</a:t>
            </a:r>
            <a:r>
              <a:rPr lang="cs-CZ" sz="2300" dirty="0">
                <a:latin typeface="Arial" panose="020B0604020202020204" pitchFamily="34" charset="0"/>
                <a:cs typeface="Arial" panose="020B0604020202020204" pitchFamily="34" charset="0"/>
              </a:rPr>
              <a:t> </a:t>
            </a:r>
            <a:r>
              <a:rPr lang="cs-CZ" sz="2300" dirty="0" err="1">
                <a:latin typeface="Arial" panose="020B0604020202020204" pitchFamily="34" charset="0"/>
                <a:cs typeface="Arial" panose="020B0604020202020204" pitchFamily="34" charset="0"/>
              </a:rPr>
              <a:t>deciduous</a:t>
            </a:r>
            <a:r>
              <a:rPr lang="cs-CZ" sz="2300" dirty="0">
                <a:latin typeface="Arial" panose="020B0604020202020204" pitchFamily="34" charset="0"/>
                <a:cs typeface="Arial" panose="020B0604020202020204" pitchFamily="34" charset="0"/>
              </a:rPr>
              <a:t> </a:t>
            </a:r>
            <a:r>
              <a:rPr lang="cs-CZ" sz="2300" dirty="0" err="1">
                <a:latin typeface="Arial" panose="020B0604020202020204" pitchFamily="34" charset="0"/>
                <a:cs typeface="Arial" panose="020B0604020202020204" pitchFamily="34" charset="0"/>
              </a:rPr>
              <a:t>teeth</a:t>
            </a:r>
            <a:r>
              <a:rPr lang="cs-CZ" sz="2300" dirty="0">
                <a:latin typeface="Arial" panose="020B0604020202020204" pitchFamily="34" charset="0"/>
                <a:cs typeface="Arial" panose="020B0604020202020204" pitchFamily="34" charset="0"/>
              </a:rPr>
              <a:t> </a:t>
            </a:r>
            <a:r>
              <a:rPr lang="cs-CZ" sz="2300" dirty="0" err="1">
                <a:latin typeface="Arial" panose="020B0604020202020204" pitchFamily="34" charset="0"/>
                <a:cs typeface="Arial" panose="020B0604020202020204" pitchFamily="34" charset="0"/>
              </a:rPr>
              <a:t>cannot</a:t>
            </a:r>
            <a:r>
              <a:rPr lang="cs-CZ" sz="2300" dirty="0">
                <a:latin typeface="Arial" panose="020B0604020202020204" pitchFamily="34" charset="0"/>
                <a:cs typeface="Arial" panose="020B0604020202020204" pitchFamily="34" charset="0"/>
              </a:rPr>
              <a:t> </a:t>
            </a:r>
            <a:r>
              <a:rPr lang="cs-CZ" sz="2300" dirty="0" err="1">
                <a:latin typeface="Arial" panose="020B0604020202020204" pitchFamily="34" charset="0"/>
                <a:cs typeface="Arial" panose="020B0604020202020204" pitchFamily="34" charset="0"/>
              </a:rPr>
              <a:t>demonstrate</a:t>
            </a:r>
            <a:r>
              <a:rPr lang="cs-CZ" sz="2300" dirty="0">
                <a:latin typeface="Arial" panose="020B0604020202020204" pitchFamily="34" charset="0"/>
                <a:cs typeface="Arial" panose="020B0604020202020204" pitchFamily="34" charset="0"/>
              </a:rPr>
              <a:t> </a:t>
            </a:r>
            <a:r>
              <a:rPr lang="cs-CZ" sz="2300" dirty="0" err="1">
                <a:latin typeface="Arial" panose="020B0604020202020204" pitchFamily="34" charset="0"/>
                <a:cs typeface="Arial" panose="020B0604020202020204" pitchFamily="34" charset="0"/>
              </a:rPr>
              <a:t>their</a:t>
            </a:r>
            <a:r>
              <a:rPr lang="cs-CZ" sz="2300" dirty="0">
                <a:latin typeface="Arial" panose="020B0604020202020204" pitchFamily="34" charset="0"/>
                <a:cs typeface="Arial" panose="020B0604020202020204" pitchFamily="34" charset="0"/>
              </a:rPr>
              <a:t> </a:t>
            </a:r>
            <a:r>
              <a:rPr lang="cs-CZ" sz="2300" dirty="0" err="1">
                <a:latin typeface="Arial" panose="020B0604020202020204" pitchFamily="34" charset="0"/>
                <a:cs typeface="Arial" panose="020B0604020202020204" pitchFamily="34" charset="0"/>
              </a:rPr>
              <a:t>potencial</a:t>
            </a:r>
            <a:r>
              <a:rPr lang="cs-CZ" sz="2300" dirty="0">
                <a:latin typeface="Arial" panose="020B0604020202020204" pitchFamily="34" charset="0"/>
                <a:cs typeface="Arial" panose="020B0604020202020204" pitchFamily="34" charset="0"/>
              </a:rPr>
              <a:t> </a:t>
            </a:r>
            <a:r>
              <a:rPr lang="cs-CZ" sz="2300" dirty="0" err="1">
                <a:latin typeface="Arial" panose="020B0604020202020204" pitchFamily="34" charset="0"/>
                <a:cs typeface="Arial" panose="020B0604020202020204" pitchFamily="34" charset="0"/>
              </a:rPr>
              <a:t>influences</a:t>
            </a:r>
            <a:r>
              <a:rPr lang="cs-CZ" sz="2300" dirty="0">
                <a:latin typeface="Arial" panose="020B0604020202020204" pitchFamily="34" charset="0"/>
                <a:cs typeface="Arial" panose="020B0604020202020204" pitchFamily="34" charset="0"/>
              </a:rPr>
              <a:t> on </a:t>
            </a:r>
            <a:r>
              <a:rPr lang="cs-CZ" sz="2300" dirty="0" err="1">
                <a:latin typeface="Arial" panose="020B0604020202020204" pitchFamily="34" charset="0"/>
                <a:cs typeface="Arial" panose="020B0604020202020204" pitchFamily="34" charset="0"/>
              </a:rPr>
              <a:t>later</a:t>
            </a:r>
            <a:r>
              <a:rPr lang="cs-CZ" sz="2300" dirty="0">
                <a:latin typeface="Arial" panose="020B0604020202020204" pitchFamily="34" charset="0"/>
                <a:cs typeface="Arial" panose="020B0604020202020204" pitchFamily="34" charset="0"/>
              </a:rPr>
              <a:t> </a:t>
            </a:r>
            <a:r>
              <a:rPr lang="cs-CZ" sz="2300" dirty="0" err="1">
                <a:latin typeface="Arial" panose="020B0604020202020204" pitchFamily="34" charset="0"/>
                <a:cs typeface="Arial" panose="020B0604020202020204" pitchFamily="34" charset="0"/>
              </a:rPr>
              <a:t>life</a:t>
            </a:r>
            <a:r>
              <a:rPr lang="cs-CZ" sz="2300" dirty="0">
                <a:latin typeface="Arial" panose="020B0604020202020204" pitchFamily="34" charset="0"/>
                <a:cs typeface="Arial" panose="020B0604020202020204" pitchFamily="34" charset="0"/>
              </a:rPr>
              <a:t> </a:t>
            </a:r>
            <a:r>
              <a:rPr lang="cs-CZ" sz="2300" dirty="0" err="1">
                <a:latin typeface="Arial" panose="020B0604020202020204" pitchFamily="34" charset="0"/>
                <a:cs typeface="Arial" panose="020B0604020202020204" pitchFamily="34" charset="0"/>
              </a:rPr>
              <a:t>health</a:t>
            </a:r>
            <a:r>
              <a:rPr lang="cs-CZ" sz="2300" dirty="0">
                <a:latin typeface="Arial" panose="020B0604020202020204" pitchFamily="34" charset="0"/>
                <a:cs typeface="Arial" panose="020B0604020202020204" pitchFamily="34" charset="0"/>
              </a:rPr>
              <a:t> (</a:t>
            </a:r>
            <a:r>
              <a:rPr lang="cs-CZ" sz="2300" dirty="0" err="1">
                <a:latin typeface="Arial" panose="020B0604020202020204" pitchFamily="34" charset="0"/>
                <a:cs typeface="Arial" panose="020B0604020202020204" pitchFamily="34" charset="0"/>
              </a:rPr>
              <a:t>i.e</a:t>
            </a:r>
            <a:r>
              <a:rPr lang="cs-CZ" sz="2300" dirty="0">
                <a:latin typeface="Arial" panose="020B0604020202020204" pitchFamily="34" charset="0"/>
                <a:cs typeface="Arial" panose="020B0604020202020204" pitchFamily="34" charset="0"/>
              </a:rPr>
              <a:t>. </a:t>
            </a:r>
            <a:r>
              <a:rPr lang="cs-CZ" sz="2300" dirty="0" err="1">
                <a:latin typeface="Arial" panose="020B0604020202020204" pitchFamily="34" charset="0"/>
                <a:cs typeface="Arial" panose="020B0604020202020204" pitchFamily="34" charset="0"/>
              </a:rPr>
              <a:t>being</a:t>
            </a:r>
            <a:r>
              <a:rPr lang="cs-CZ" sz="2300" dirty="0">
                <a:latin typeface="Arial" panose="020B0604020202020204" pitchFamily="34" charset="0"/>
                <a:cs typeface="Arial" panose="020B0604020202020204" pitchFamily="34" charset="0"/>
              </a:rPr>
              <a:t> </a:t>
            </a:r>
            <a:r>
              <a:rPr lang="cs-CZ" sz="2300" dirty="0" err="1">
                <a:latin typeface="Arial" panose="020B0604020202020204" pitchFamily="34" charset="0"/>
                <a:cs typeface="Arial" panose="020B0604020202020204" pitchFamily="34" charset="0"/>
              </a:rPr>
              <a:t>lost</a:t>
            </a:r>
            <a:r>
              <a:rPr lang="cs-CZ" sz="2300" dirty="0">
                <a:latin typeface="Arial" panose="020B0604020202020204" pitchFamily="34" charset="0"/>
                <a:cs typeface="Arial" panose="020B0604020202020204" pitchFamily="34" charset="0"/>
              </a:rPr>
              <a:t> in </a:t>
            </a:r>
            <a:r>
              <a:rPr lang="cs-CZ" sz="2300" dirty="0" err="1">
                <a:latin typeface="Arial" panose="020B0604020202020204" pitchFamily="34" charset="0"/>
                <a:cs typeface="Arial" panose="020B0604020202020204" pitchFamily="34" charset="0"/>
              </a:rPr>
              <a:t>childhood</a:t>
            </a:r>
            <a:r>
              <a:rPr lang="cs-CZ" sz="2300" dirty="0">
                <a:latin typeface="Arial" panose="020B0604020202020204" pitchFamily="34" charset="0"/>
                <a:cs typeface="Arial" panose="020B0604020202020204" pitchFamily="34" charset="0"/>
              </a:rPr>
              <a:t>).</a:t>
            </a:r>
            <a:endParaRPr lang="en-US" sz="2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7578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9757EF8D-7503-93AD-20E2-E065C899FFC4}"/>
              </a:ext>
            </a:extLst>
          </p:cNvPr>
          <p:cNvPicPr>
            <a:picLocks noChangeAspect="1"/>
          </p:cNvPicPr>
          <p:nvPr/>
        </p:nvPicPr>
        <p:blipFill>
          <a:blip r:embed="rId2"/>
          <a:srcRect t="963" b="11746"/>
          <a:stretch/>
        </p:blipFill>
        <p:spPr>
          <a:xfrm>
            <a:off x="0" y="0"/>
            <a:ext cx="9669642" cy="6857990"/>
          </a:xfrm>
          <a:prstGeom prst="rect">
            <a:avLst/>
          </a:prstGeom>
        </p:spPr>
      </p:pic>
      <p:sp>
        <p:nvSpPr>
          <p:cNvPr id="3" name="TextovéPole 2">
            <a:extLst>
              <a:ext uri="{FF2B5EF4-FFF2-40B4-BE49-F238E27FC236}">
                <a16:creationId xmlns:a16="http://schemas.microsoft.com/office/drawing/2014/main" id="{A3CAE182-EA27-1D54-3E2B-4846622461CF}"/>
              </a:ext>
            </a:extLst>
          </p:cNvPr>
          <p:cNvSpPr txBox="1"/>
          <p:nvPr/>
        </p:nvSpPr>
        <p:spPr>
          <a:xfrm>
            <a:off x="9283669" y="157214"/>
            <a:ext cx="1936855" cy="706591"/>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dirty="0">
                <a:latin typeface="+mj-lt"/>
                <a:ea typeface="+mj-ea"/>
                <a:cs typeface="+mj-cs"/>
              </a:rPr>
              <a:t>Teeth</a:t>
            </a:r>
          </a:p>
        </p:txBody>
      </p:sp>
      <p:sp>
        <p:nvSpPr>
          <p:cNvPr id="4" name="TextovéPole 3">
            <a:extLst>
              <a:ext uri="{FF2B5EF4-FFF2-40B4-BE49-F238E27FC236}">
                <a16:creationId xmlns:a16="http://schemas.microsoft.com/office/drawing/2014/main" id="{4FE7F2AA-3BE6-DD67-7089-015D7367B13F}"/>
              </a:ext>
            </a:extLst>
          </p:cNvPr>
          <p:cNvSpPr txBox="1"/>
          <p:nvPr/>
        </p:nvSpPr>
        <p:spPr>
          <a:xfrm>
            <a:off x="7937092" y="1178233"/>
            <a:ext cx="4254908" cy="5679767"/>
          </a:xfrm>
          <a:prstGeom prst="rect">
            <a:avLst/>
          </a:prstGeom>
        </p:spPr>
        <p:txBody>
          <a:bodyPr vert="horz" lIns="91440" tIns="45720" rIns="91440" bIns="45720" rtlCol="0">
            <a:normAutofit/>
          </a:bodyPr>
          <a:lstStyle/>
          <a:p>
            <a:pPr>
              <a:lnSpc>
                <a:spcPct val="90000"/>
              </a:lnSpc>
              <a:spcAft>
                <a:spcPts val="600"/>
              </a:spcAft>
            </a:pPr>
            <a:endParaRPr lang="en-US" sz="2300" dirty="0">
              <a:latin typeface="Arial" panose="020B0604020202020204" pitchFamily="34" charset="0"/>
              <a:cs typeface="Arial" panose="020B0604020202020204" pitchFamily="34" charset="0"/>
            </a:endParaRPr>
          </a:p>
        </p:txBody>
      </p:sp>
      <p:sp>
        <p:nvSpPr>
          <p:cNvPr id="2" name="TextovéPole 1">
            <a:extLst>
              <a:ext uri="{FF2B5EF4-FFF2-40B4-BE49-F238E27FC236}">
                <a16:creationId xmlns:a16="http://schemas.microsoft.com/office/drawing/2014/main" id="{29A1025E-651A-4C20-B483-EEB266DBE510}"/>
              </a:ext>
            </a:extLst>
          </p:cNvPr>
          <p:cNvSpPr txBox="1"/>
          <p:nvPr/>
        </p:nvSpPr>
        <p:spPr>
          <a:xfrm>
            <a:off x="8220365" y="863805"/>
            <a:ext cx="3777672" cy="3970318"/>
          </a:xfrm>
          <a:prstGeom prst="rect">
            <a:avLst/>
          </a:prstGeom>
          <a:noFill/>
        </p:spPr>
        <p:txBody>
          <a:bodyPr wrap="square" rtlCol="0">
            <a:spAutoFit/>
          </a:bodyPr>
          <a:lstStyle/>
          <a:p>
            <a:pPr algn="ctr"/>
            <a:r>
              <a:rPr lang="cs-CZ" dirty="0" err="1"/>
              <a:t>Fewer</a:t>
            </a:r>
            <a:r>
              <a:rPr lang="cs-CZ" dirty="0"/>
              <a:t> </a:t>
            </a:r>
            <a:r>
              <a:rPr lang="cs-CZ" dirty="0" err="1"/>
              <a:t>studies</a:t>
            </a:r>
            <a:r>
              <a:rPr lang="cs-CZ" dirty="0"/>
              <a:t> </a:t>
            </a:r>
            <a:r>
              <a:rPr lang="cs-CZ" dirty="0" err="1"/>
              <a:t>have</a:t>
            </a:r>
            <a:r>
              <a:rPr lang="cs-CZ" dirty="0"/>
              <a:t> </a:t>
            </a:r>
            <a:r>
              <a:rPr lang="cs-CZ" dirty="0" err="1"/>
              <a:t>considered</a:t>
            </a:r>
            <a:r>
              <a:rPr lang="cs-CZ" dirty="0"/>
              <a:t> </a:t>
            </a:r>
            <a:r>
              <a:rPr lang="cs-CZ" dirty="0" err="1"/>
              <a:t>deciduous</a:t>
            </a:r>
            <a:r>
              <a:rPr lang="cs-CZ" dirty="0"/>
              <a:t> </a:t>
            </a:r>
            <a:r>
              <a:rPr lang="cs-CZ" dirty="0" err="1"/>
              <a:t>enamel</a:t>
            </a:r>
            <a:r>
              <a:rPr lang="cs-CZ" dirty="0"/>
              <a:t> </a:t>
            </a:r>
            <a:r>
              <a:rPr lang="cs-CZ" dirty="0" err="1"/>
              <a:t>defects</a:t>
            </a:r>
            <a:r>
              <a:rPr lang="cs-CZ" dirty="0"/>
              <a:t>, </a:t>
            </a:r>
            <a:r>
              <a:rPr lang="cs-CZ" dirty="0" err="1"/>
              <a:t>partly</a:t>
            </a:r>
            <a:r>
              <a:rPr lang="cs-CZ" dirty="0"/>
              <a:t> </a:t>
            </a:r>
            <a:r>
              <a:rPr lang="cs-CZ" dirty="0" err="1"/>
              <a:t>because</a:t>
            </a:r>
            <a:r>
              <a:rPr lang="cs-CZ" dirty="0"/>
              <a:t> </a:t>
            </a:r>
            <a:r>
              <a:rPr lang="cs-CZ" dirty="0" err="1"/>
              <a:t>deciduous</a:t>
            </a:r>
            <a:r>
              <a:rPr lang="cs-CZ" dirty="0"/>
              <a:t> </a:t>
            </a:r>
            <a:r>
              <a:rPr lang="cs-CZ" dirty="0" err="1"/>
              <a:t>teeth</a:t>
            </a:r>
            <a:r>
              <a:rPr lang="cs-CZ" dirty="0"/>
              <a:t> are </a:t>
            </a:r>
            <a:r>
              <a:rPr lang="cs-CZ" dirty="0" err="1"/>
              <a:t>harder</a:t>
            </a:r>
            <a:r>
              <a:rPr lang="cs-CZ" dirty="0"/>
              <a:t> to </a:t>
            </a:r>
            <a:r>
              <a:rPr lang="cs-CZ" dirty="0" err="1"/>
              <a:t>recover</a:t>
            </a:r>
            <a:r>
              <a:rPr lang="cs-CZ" dirty="0"/>
              <a:t> and </a:t>
            </a:r>
            <a:r>
              <a:rPr lang="cs-CZ" dirty="0" err="1"/>
              <a:t>observe</a:t>
            </a:r>
            <a:r>
              <a:rPr lang="cs-CZ" dirty="0"/>
              <a:t> </a:t>
            </a:r>
            <a:r>
              <a:rPr lang="cs-CZ" dirty="0" err="1"/>
              <a:t>archeologically</a:t>
            </a:r>
            <a:r>
              <a:rPr lang="cs-CZ" dirty="0"/>
              <a:t> </a:t>
            </a:r>
            <a:r>
              <a:rPr lang="cs-CZ" dirty="0" err="1"/>
              <a:t>if</a:t>
            </a:r>
            <a:r>
              <a:rPr lang="cs-CZ" dirty="0"/>
              <a:t> </a:t>
            </a:r>
            <a:r>
              <a:rPr lang="cs-CZ" dirty="0" err="1"/>
              <a:t>they</a:t>
            </a:r>
            <a:r>
              <a:rPr lang="cs-CZ" dirty="0"/>
              <a:t> are not </a:t>
            </a:r>
            <a:r>
              <a:rPr lang="cs-CZ" dirty="0" err="1"/>
              <a:t>fully</a:t>
            </a:r>
            <a:r>
              <a:rPr lang="cs-CZ" dirty="0"/>
              <a:t> </a:t>
            </a:r>
            <a:r>
              <a:rPr lang="cs-CZ" dirty="0" err="1"/>
              <a:t>erupted</a:t>
            </a:r>
            <a:r>
              <a:rPr lang="cs-CZ" dirty="0"/>
              <a:t>. </a:t>
            </a:r>
            <a:r>
              <a:rPr lang="cs-CZ" dirty="0" err="1"/>
              <a:t>Their</a:t>
            </a:r>
            <a:r>
              <a:rPr lang="cs-CZ" dirty="0"/>
              <a:t> </a:t>
            </a:r>
            <a:r>
              <a:rPr lang="cs-CZ" dirty="0" err="1"/>
              <a:t>thinner</a:t>
            </a:r>
            <a:r>
              <a:rPr lang="cs-CZ" dirty="0"/>
              <a:t> </a:t>
            </a:r>
            <a:r>
              <a:rPr lang="cs-CZ" dirty="0" err="1"/>
              <a:t>enamel</a:t>
            </a:r>
            <a:r>
              <a:rPr lang="cs-CZ" dirty="0"/>
              <a:t> </a:t>
            </a:r>
            <a:r>
              <a:rPr lang="cs-CZ" dirty="0" err="1"/>
              <a:t>also</a:t>
            </a:r>
            <a:r>
              <a:rPr lang="cs-CZ" dirty="0"/>
              <a:t> </a:t>
            </a:r>
            <a:r>
              <a:rPr lang="cs-CZ" dirty="0" err="1"/>
              <a:t>makes</a:t>
            </a:r>
            <a:r>
              <a:rPr lang="cs-CZ" dirty="0"/>
              <a:t> </a:t>
            </a:r>
            <a:r>
              <a:rPr lang="cs-CZ" dirty="0" err="1"/>
              <a:t>them</a:t>
            </a:r>
            <a:r>
              <a:rPr lang="cs-CZ" dirty="0"/>
              <a:t> </a:t>
            </a:r>
            <a:r>
              <a:rPr lang="cs-CZ" dirty="0" err="1"/>
              <a:t>friable</a:t>
            </a:r>
            <a:r>
              <a:rPr lang="cs-CZ" dirty="0"/>
              <a:t> and </a:t>
            </a:r>
            <a:r>
              <a:rPr lang="cs-CZ" dirty="0" err="1"/>
              <a:t>subject</a:t>
            </a:r>
            <a:r>
              <a:rPr lang="cs-CZ" dirty="0"/>
              <a:t> to </a:t>
            </a:r>
            <a:r>
              <a:rPr lang="cs-CZ" dirty="0" err="1"/>
              <a:t>damage</a:t>
            </a:r>
            <a:r>
              <a:rPr lang="cs-CZ" dirty="0"/>
              <a:t>. It </a:t>
            </a:r>
            <a:r>
              <a:rPr lang="cs-CZ" dirty="0" err="1"/>
              <a:t>was</a:t>
            </a:r>
            <a:r>
              <a:rPr lang="cs-CZ" dirty="0"/>
              <a:t> </a:t>
            </a:r>
            <a:r>
              <a:rPr lang="cs-CZ" dirty="0" err="1"/>
              <a:t>detected</a:t>
            </a:r>
            <a:r>
              <a:rPr lang="cs-CZ" dirty="0"/>
              <a:t> </a:t>
            </a:r>
            <a:r>
              <a:rPr lang="cs-CZ" dirty="0" err="1"/>
              <a:t>that</a:t>
            </a:r>
            <a:r>
              <a:rPr lang="cs-CZ" dirty="0"/>
              <a:t> </a:t>
            </a:r>
            <a:r>
              <a:rPr lang="cs-CZ" dirty="0" err="1"/>
              <a:t>individuals</a:t>
            </a:r>
            <a:r>
              <a:rPr lang="cs-CZ" dirty="0"/>
              <a:t> </a:t>
            </a:r>
            <a:r>
              <a:rPr lang="cs-CZ" dirty="0" err="1"/>
              <a:t>who</a:t>
            </a:r>
            <a:r>
              <a:rPr lang="cs-CZ" dirty="0"/>
              <a:t> </a:t>
            </a:r>
            <a:r>
              <a:rPr lang="cs-CZ" dirty="0" err="1"/>
              <a:t>died</a:t>
            </a:r>
            <a:r>
              <a:rPr lang="cs-CZ" dirty="0"/>
              <a:t> </a:t>
            </a:r>
            <a:r>
              <a:rPr lang="cs-CZ" dirty="0" err="1"/>
              <a:t>younger</a:t>
            </a:r>
            <a:r>
              <a:rPr lang="cs-CZ" dirty="0"/>
              <a:t> </a:t>
            </a:r>
            <a:r>
              <a:rPr lang="cs-CZ" dirty="0" err="1"/>
              <a:t>tended</a:t>
            </a:r>
            <a:r>
              <a:rPr lang="cs-CZ" dirty="0"/>
              <a:t> to </a:t>
            </a:r>
            <a:r>
              <a:rPr lang="cs-CZ" dirty="0" err="1"/>
              <a:t>have</a:t>
            </a:r>
            <a:r>
              <a:rPr lang="cs-CZ" dirty="0"/>
              <a:t> </a:t>
            </a:r>
            <a:r>
              <a:rPr lang="cs-CZ" dirty="0" err="1"/>
              <a:t>both</a:t>
            </a:r>
            <a:r>
              <a:rPr lang="cs-CZ" dirty="0"/>
              <a:t> more </a:t>
            </a:r>
            <a:r>
              <a:rPr lang="cs-CZ" dirty="0" err="1"/>
              <a:t>accentuated</a:t>
            </a:r>
            <a:r>
              <a:rPr lang="cs-CZ" dirty="0"/>
              <a:t> </a:t>
            </a:r>
            <a:r>
              <a:rPr lang="cs-CZ" dirty="0" err="1"/>
              <a:t>striae</a:t>
            </a:r>
            <a:r>
              <a:rPr lang="cs-CZ" dirty="0"/>
              <a:t> </a:t>
            </a:r>
            <a:r>
              <a:rPr lang="cs-CZ" dirty="0" err="1"/>
              <a:t>of</a:t>
            </a:r>
            <a:r>
              <a:rPr lang="cs-CZ" dirty="0"/>
              <a:t> </a:t>
            </a:r>
            <a:r>
              <a:rPr lang="cs-CZ" dirty="0" err="1"/>
              <a:t>Retzius</a:t>
            </a:r>
            <a:r>
              <a:rPr lang="cs-CZ" dirty="0"/>
              <a:t> and a </a:t>
            </a:r>
            <a:r>
              <a:rPr lang="cs-CZ" dirty="0" err="1"/>
              <a:t>thicker</a:t>
            </a:r>
            <a:r>
              <a:rPr lang="cs-CZ" dirty="0"/>
              <a:t> </a:t>
            </a:r>
            <a:r>
              <a:rPr lang="cs-CZ" dirty="0" err="1"/>
              <a:t>neonatanal</a:t>
            </a:r>
            <a:r>
              <a:rPr lang="cs-CZ" dirty="0"/>
              <a:t> line. These </a:t>
            </a:r>
            <a:r>
              <a:rPr lang="cs-CZ" dirty="0" err="1"/>
              <a:t>results</a:t>
            </a:r>
            <a:r>
              <a:rPr lang="cs-CZ" dirty="0"/>
              <a:t> </a:t>
            </a:r>
            <a:r>
              <a:rPr lang="cs-CZ" dirty="0" err="1"/>
              <a:t>suggest</a:t>
            </a:r>
            <a:r>
              <a:rPr lang="cs-CZ" dirty="0"/>
              <a:t> </a:t>
            </a:r>
            <a:r>
              <a:rPr lang="cs-CZ" dirty="0" err="1"/>
              <a:t>that</a:t>
            </a:r>
            <a:r>
              <a:rPr lang="cs-CZ" dirty="0"/>
              <a:t> </a:t>
            </a:r>
            <a:r>
              <a:rPr lang="cs-CZ" dirty="0" err="1"/>
              <a:t>the</a:t>
            </a:r>
            <a:r>
              <a:rPr lang="cs-CZ" dirty="0"/>
              <a:t> </a:t>
            </a:r>
            <a:r>
              <a:rPr lang="cs-CZ" dirty="0" err="1"/>
              <a:t>width</a:t>
            </a:r>
            <a:r>
              <a:rPr lang="cs-CZ" dirty="0"/>
              <a:t> </a:t>
            </a:r>
            <a:r>
              <a:rPr lang="cs-CZ" dirty="0" err="1"/>
              <a:t>of</a:t>
            </a:r>
            <a:r>
              <a:rPr lang="cs-CZ" dirty="0"/>
              <a:t> </a:t>
            </a:r>
            <a:r>
              <a:rPr lang="cs-CZ" dirty="0" err="1"/>
              <a:t>this</a:t>
            </a:r>
            <a:r>
              <a:rPr lang="cs-CZ" dirty="0"/>
              <a:t> line </a:t>
            </a:r>
            <a:r>
              <a:rPr lang="cs-CZ" dirty="0" err="1"/>
              <a:t>may</a:t>
            </a:r>
            <a:r>
              <a:rPr lang="cs-CZ" dirty="0"/>
              <a:t> </a:t>
            </a:r>
            <a:r>
              <a:rPr lang="cs-CZ" dirty="0" err="1"/>
              <a:t>relate</a:t>
            </a:r>
            <a:r>
              <a:rPr lang="cs-CZ" dirty="0"/>
              <a:t> in </a:t>
            </a:r>
            <a:r>
              <a:rPr lang="cs-CZ" dirty="0" err="1"/>
              <a:t>some</a:t>
            </a:r>
            <a:r>
              <a:rPr lang="cs-CZ" dirty="0"/>
              <a:t> </a:t>
            </a:r>
            <a:r>
              <a:rPr lang="cs-CZ" dirty="0" err="1"/>
              <a:t>way</a:t>
            </a:r>
            <a:r>
              <a:rPr lang="cs-CZ" dirty="0"/>
              <a:t> to </a:t>
            </a:r>
            <a:r>
              <a:rPr lang="cs-CZ" dirty="0" err="1"/>
              <a:t>child</a:t>
            </a:r>
            <a:r>
              <a:rPr lang="cs-CZ" dirty="0"/>
              <a:t> </a:t>
            </a:r>
            <a:r>
              <a:rPr lang="cs-CZ" dirty="0" err="1"/>
              <a:t>fraility</a:t>
            </a:r>
            <a:r>
              <a:rPr lang="cs-CZ" dirty="0"/>
              <a:t> and </a:t>
            </a:r>
            <a:r>
              <a:rPr lang="cs-CZ" dirty="0" err="1"/>
              <a:t>later</a:t>
            </a:r>
            <a:r>
              <a:rPr lang="cs-CZ" dirty="0"/>
              <a:t> </a:t>
            </a:r>
            <a:r>
              <a:rPr lang="cs-CZ" dirty="0" err="1"/>
              <a:t>life</a:t>
            </a:r>
            <a:r>
              <a:rPr lang="cs-CZ" dirty="0"/>
              <a:t> stress </a:t>
            </a:r>
            <a:r>
              <a:rPr lang="cs-CZ" dirty="0" err="1"/>
              <a:t>episodes</a:t>
            </a:r>
            <a:r>
              <a:rPr lang="cs-CZ" dirty="0"/>
              <a:t>.</a:t>
            </a:r>
          </a:p>
        </p:txBody>
      </p:sp>
    </p:spTree>
    <p:extLst>
      <p:ext uri="{BB962C8B-B14F-4D97-AF65-F5344CB8AC3E}">
        <p14:creationId xmlns:p14="http://schemas.microsoft.com/office/powerpoint/2010/main" val="3482334250"/>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2203</TotalTime>
  <Words>3770</Words>
  <Application>Microsoft Office PowerPoint</Application>
  <PresentationFormat>Širokoúhlá obrazovka</PresentationFormat>
  <Paragraphs>84</Paragraphs>
  <Slides>28</Slides>
  <Notes>0</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28</vt:i4>
      </vt:variant>
    </vt:vector>
  </HeadingPairs>
  <TitlesOfParts>
    <vt:vector size="33" baseType="lpstr">
      <vt:lpstr>Aptos</vt:lpstr>
      <vt:lpstr>Aptos Display</vt:lpstr>
      <vt:lpstr>Arial</vt:lpstr>
      <vt:lpstr>FrutigerLTStd-LightCn-Identity-H</vt:lpstr>
      <vt:lpstr>Motiv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Miriam Nývltová Fišáková</dc:creator>
  <cp:lastModifiedBy>Miriam Nývltová Fišáková</cp:lastModifiedBy>
  <cp:revision>38</cp:revision>
  <dcterms:created xsi:type="dcterms:W3CDTF">2024-09-28T09:57:59Z</dcterms:created>
  <dcterms:modified xsi:type="dcterms:W3CDTF">2024-10-01T16:12:13Z</dcterms:modified>
</cp:coreProperties>
</file>