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556" r:id="rId4"/>
    <p:sldId id="559" r:id="rId5"/>
    <p:sldId id="557" r:id="rId6"/>
    <p:sldId id="558" r:id="rId7"/>
    <p:sldId id="562" r:id="rId8"/>
    <p:sldId id="560" r:id="rId9"/>
    <p:sldId id="561" r:id="rId10"/>
    <p:sldId id="258" r:id="rId11"/>
    <p:sldId id="563" r:id="rId12"/>
    <p:sldId id="564" r:id="rId13"/>
    <p:sldId id="259" r:id="rId14"/>
    <p:sldId id="260" r:id="rId15"/>
    <p:sldId id="262" r:id="rId16"/>
    <p:sldId id="569" r:id="rId17"/>
    <p:sldId id="570" r:id="rId18"/>
    <p:sldId id="571" r:id="rId19"/>
    <p:sldId id="572" r:id="rId20"/>
    <p:sldId id="573" r:id="rId21"/>
    <p:sldId id="574" r:id="rId22"/>
    <p:sldId id="565" r:id="rId23"/>
    <p:sldId id="566" r:id="rId24"/>
    <p:sldId id="568" r:id="rId25"/>
    <p:sldId id="567" r:id="rId26"/>
    <p:sldId id="575" r:id="rId27"/>
    <p:sldId id="576" r:id="rId28"/>
    <p:sldId id="577" r:id="rId29"/>
    <p:sldId id="578" r:id="rId30"/>
    <p:sldId id="579" r:id="rId31"/>
    <p:sldId id="580"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65CB54-23D3-4863-B0E6-DE1EAC51A52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F4A814D-0D9A-4B6A-8A18-50ADEEEEB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5460A33-6A4B-481A-98D0-C853B8C270B6}"/>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5" name="Zástupný symbol pro zápatí 4">
            <a:extLst>
              <a:ext uri="{FF2B5EF4-FFF2-40B4-BE49-F238E27FC236}">
                <a16:creationId xmlns:a16="http://schemas.microsoft.com/office/drawing/2014/main" id="{35E718D5-6028-4A07-8C73-9A80802B44B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013A291-CE8B-4E36-87C0-84B161241940}"/>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263215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92DEB3-44FC-4D6A-AF03-270403DD21B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55C8CCC-81D2-4F11-A16E-E08FE4E60E6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3967B62-BA7D-4766-A36F-8D973BB544C0}"/>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5" name="Zástupný symbol pro zápatí 4">
            <a:extLst>
              <a:ext uri="{FF2B5EF4-FFF2-40B4-BE49-F238E27FC236}">
                <a16:creationId xmlns:a16="http://schemas.microsoft.com/office/drawing/2014/main" id="{6F84F9DA-BBA8-4B84-8D85-9B1F0E18D8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0A269AE-1C42-4B42-ACB5-191ECFB22CD9}"/>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48545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BBC8865-98AE-4AFE-97AE-5331A12679E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F47DB6C-3B90-44F8-9ECE-BF0E5DF9980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556EB01-E5A1-40D3-A1CB-698667774BF1}"/>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5" name="Zástupný symbol pro zápatí 4">
            <a:extLst>
              <a:ext uri="{FF2B5EF4-FFF2-40B4-BE49-F238E27FC236}">
                <a16:creationId xmlns:a16="http://schemas.microsoft.com/office/drawing/2014/main" id="{8CEF72E4-E115-4029-B68B-A26F436BC57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6F8FF3B-A195-4754-8A9B-9BCE8A317B13}"/>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15696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88810-E3BD-4445-8AE9-EB525BB773E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F755513-B6C8-4951-9E04-AC4C8565B53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9412CCE-24E0-42A1-AFD3-ADE7B8ED27E7}"/>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5" name="Zástupný symbol pro zápatí 4">
            <a:extLst>
              <a:ext uri="{FF2B5EF4-FFF2-40B4-BE49-F238E27FC236}">
                <a16:creationId xmlns:a16="http://schemas.microsoft.com/office/drawing/2014/main" id="{2CF9A5F5-F34B-408D-8491-A8F5E103398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864F6E-5656-4F52-9BD3-E5A874D3C288}"/>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98083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A232EF-B4C6-4E33-A668-253ACC97CA8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6AE17D1-E35B-4342-B9AB-709821B3DF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F4D088C-1CFE-4E67-84A4-0028265C9AD4}"/>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5" name="Zástupný symbol pro zápatí 4">
            <a:extLst>
              <a:ext uri="{FF2B5EF4-FFF2-40B4-BE49-F238E27FC236}">
                <a16:creationId xmlns:a16="http://schemas.microsoft.com/office/drawing/2014/main" id="{ADA6F2DB-B2B3-4073-B5BD-2EBBC4271EC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E0EC9C0-ADCF-409F-A225-2FE592BCA40F}"/>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113349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6C1DF-9D5D-412B-87D2-109EB6A24D8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81F317B-FB52-42BA-B593-E88CE9B7FA8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E5B4DD8-FA7E-4A13-B2E6-80555468B14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1D5C506-DE2E-498D-88DE-8B9C2CDEE91C}"/>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6" name="Zástupný symbol pro zápatí 5">
            <a:extLst>
              <a:ext uri="{FF2B5EF4-FFF2-40B4-BE49-F238E27FC236}">
                <a16:creationId xmlns:a16="http://schemas.microsoft.com/office/drawing/2014/main" id="{E4E10725-E663-4AD3-9C40-FD9B9FF9E63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68ECF46-528F-4569-B07C-FAB2A2399913}"/>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301227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0183E8-71A0-462D-BADE-1C1B88B35F0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5F1E54C-A82E-4B17-A71A-EDEAF52E62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9D5D741-7B9A-40CF-9B69-AF209992C24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FF90326-6D71-40F3-8BE0-6958A3897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B6C33617-ABC5-4C45-8506-034389D9E4D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83098F5-FA51-4D9C-9015-20B69EE9FFFB}"/>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8" name="Zástupný symbol pro zápatí 7">
            <a:extLst>
              <a:ext uri="{FF2B5EF4-FFF2-40B4-BE49-F238E27FC236}">
                <a16:creationId xmlns:a16="http://schemas.microsoft.com/office/drawing/2014/main" id="{63DF8145-7EC3-42A2-A211-603664CAA0D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D728C36-4D70-4D29-B823-35341C50C53D}"/>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254814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906C2-E243-4E38-91CF-AAE7049FF44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3492A93-3489-46DA-B97A-5F2957BFB303}"/>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4" name="Zástupný symbol pro zápatí 3">
            <a:extLst>
              <a:ext uri="{FF2B5EF4-FFF2-40B4-BE49-F238E27FC236}">
                <a16:creationId xmlns:a16="http://schemas.microsoft.com/office/drawing/2014/main" id="{CAD2FB93-47BF-4E55-8F8B-1CEC0D8744E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30B54E16-93FD-4D72-9342-0AC159297F73}"/>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147493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1225379-C776-495F-8899-D4A04325E2A2}"/>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3" name="Zástupný symbol pro zápatí 2">
            <a:extLst>
              <a:ext uri="{FF2B5EF4-FFF2-40B4-BE49-F238E27FC236}">
                <a16:creationId xmlns:a16="http://schemas.microsoft.com/office/drawing/2014/main" id="{5EA25DBC-17B4-4741-A694-B7CCAB75D3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DA09701-E712-4B6C-A490-18597FA2DFF6}"/>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1480477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090636-7F51-4984-8133-36833B90DA0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4685033F-A422-4035-85BD-F60BF0C4AB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DE3214B-3C52-4D26-953D-DC3B3AAE4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82BB998-A037-4912-9996-F2CBB98C2987}"/>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6" name="Zástupný symbol pro zápatí 5">
            <a:extLst>
              <a:ext uri="{FF2B5EF4-FFF2-40B4-BE49-F238E27FC236}">
                <a16:creationId xmlns:a16="http://schemas.microsoft.com/office/drawing/2014/main" id="{0D293D6F-5DE3-40E9-B84F-858AF2C9964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F4BB668-C5F8-4396-9038-ADD5C22E26C7}"/>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347804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183262-D28D-4FA2-A7E0-048095885F9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C9C2389-D706-466B-A0D6-2F29F48F9F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050F981-989A-45B7-B858-72D65EEA0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F9AF6CB-7696-47AD-8BF7-DCDC9838A3DC}"/>
              </a:ext>
            </a:extLst>
          </p:cNvPr>
          <p:cNvSpPr>
            <a:spLocks noGrp="1"/>
          </p:cNvSpPr>
          <p:nvPr>
            <p:ph type="dt" sz="half" idx="10"/>
          </p:nvPr>
        </p:nvSpPr>
        <p:spPr/>
        <p:txBody>
          <a:bodyPr/>
          <a:lstStyle/>
          <a:p>
            <a:fld id="{F60A739F-6EEF-488D-84A7-30AED9D13D19}" type="datetimeFigureOut">
              <a:rPr lang="cs-CZ" smtClean="0"/>
              <a:t>09.10.2024</a:t>
            </a:fld>
            <a:endParaRPr lang="cs-CZ"/>
          </a:p>
        </p:txBody>
      </p:sp>
      <p:sp>
        <p:nvSpPr>
          <p:cNvPr id="6" name="Zástupný symbol pro zápatí 5">
            <a:extLst>
              <a:ext uri="{FF2B5EF4-FFF2-40B4-BE49-F238E27FC236}">
                <a16:creationId xmlns:a16="http://schemas.microsoft.com/office/drawing/2014/main" id="{1C072A9A-5C3A-4EBD-9C85-5B3EAD0BB72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EFE1431-18E8-4937-A133-79AAFA2CE426}"/>
              </a:ext>
            </a:extLst>
          </p:cNvPr>
          <p:cNvSpPr>
            <a:spLocks noGrp="1"/>
          </p:cNvSpPr>
          <p:nvPr>
            <p:ph type="sldNum" sz="quarter" idx="12"/>
          </p:nvPr>
        </p:nvSpPr>
        <p:spPr/>
        <p:txBody>
          <a:bodyPr/>
          <a:lstStyle/>
          <a:p>
            <a:fld id="{E4F4910E-2FD9-4FC3-828C-96C6626E8E24}" type="slidenum">
              <a:rPr lang="cs-CZ" smtClean="0"/>
              <a:t>‹#›</a:t>
            </a:fld>
            <a:endParaRPr lang="cs-CZ"/>
          </a:p>
        </p:txBody>
      </p:sp>
    </p:spTree>
    <p:extLst>
      <p:ext uri="{BB962C8B-B14F-4D97-AF65-F5344CB8AC3E}">
        <p14:creationId xmlns:p14="http://schemas.microsoft.com/office/powerpoint/2010/main" val="2491867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67F9D44-E4A2-4465-84AC-BD583CD5D2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E6446644-ADE5-492B-9F74-759B1AB81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84E8263-A09B-4DB4-AA21-BE683AB967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A739F-6EEF-488D-84A7-30AED9D13D19}" type="datetimeFigureOut">
              <a:rPr lang="cs-CZ" smtClean="0"/>
              <a:t>09.10.2024</a:t>
            </a:fld>
            <a:endParaRPr lang="cs-CZ"/>
          </a:p>
        </p:txBody>
      </p:sp>
      <p:sp>
        <p:nvSpPr>
          <p:cNvPr id="5" name="Zástupný symbol pro zápatí 4">
            <a:extLst>
              <a:ext uri="{FF2B5EF4-FFF2-40B4-BE49-F238E27FC236}">
                <a16:creationId xmlns:a16="http://schemas.microsoft.com/office/drawing/2014/main" id="{9E33BDA1-4D04-478A-BCEC-12A17882E5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9FBD39C-4480-43E1-B363-9E3F069C39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4910E-2FD9-4FC3-828C-96C6626E8E24}" type="slidenum">
              <a:rPr lang="cs-CZ" smtClean="0"/>
              <a:t>‹#›</a:t>
            </a:fld>
            <a:endParaRPr lang="cs-CZ"/>
          </a:p>
        </p:txBody>
      </p:sp>
    </p:spTree>
    <p:extLst>
      <p:ext uri="{BB962C8B-B14F-4D97-AF65-F5344CB8AC3E}">
        <p14:creationId xmlns:p14="http://schemas.microsoft.com/office/powerpoint/2010/main" val="222636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7C2D00-A102-46FD-BCA5-98A68CFC7B89}"/>
              </a:ext>
            </a:extLst>
          </p:cNvPr>
          <p:cNvSpPr txBox="1"/>
          <p:nvPr/>
        </p:nvSpPr>
        <p:spPr>
          <a:xfrm>
            <a:off x="1337807" y="592666"/>
            <a:ext cx="9244005" cy="2462213"/>
          </a:xfrm>
          <a:prstGeom prst="rect">
            <a:avLst/>
          </a:prstGeom>
          <a:noFill/>
        </p:spPr>
        <p:txBody>
          <a:bodyPr wrap="none" rtlCol="0">
            <a:spAutoFit/>
          </a:bodyPr>
          <a:lstStyle/>
          <a:p>
            <a:pPr algn="ctr"/>
            <a:r>
              <a:rPr lang="cs-CZ" sz="6600" b="1" dirty="0" err="1">
                <a:latin typeface="Arial" panose="020B0604020202020204" pitchFamily="34" charset="0"/>
                <a:cs typeface="Arial" panose="020B0604020202020204" pitchFamily="34" charset="0"/>
              </a:rPr>
              <a:t>Evolutionary</a:t>
            </a:r>
            <a:r>
              <a:rPr lang="cs-CZ" sz="6600" b="1" dirty="0">
                <a:latin typeface="Arial" panose="020B0604020202020204" pitchFamily="34" charset="0"/>
                <a:cs typeface="Arial" panose="020B0604020202020204" pitchFamily="34" charset="0"/>
              </a:rPr>
              <a:t> </a:t>
            </a:r>
            <a:r>
              <a:rPr lang="cs-CZ" sz="6600" b="1" dirty="0" err="1">
                <a:latin typeface="Arial" panose="020B0604020202020204" pitchFamily="34" charset="0"/>
                <a:cs typeface="Arial" panose="020B0604020202020204" pitchFamily="34" charset="0"/>
              </a:rPr>
              <a:t>Medicine</a:t>
            </a:r>
            <a:endParaRPr lang="cs-CZ" sz="6600" b="1" dirty="0">
              <a:latin typeface="Arial" panose="020B0604020202020204" pitchFamily="34" charset="0"/>
              <a:cs typeface="Arial" panose="020B0604020202020204" pitchFamily="34" charset="0"/>
            </a:endParaRPr>
          </a:p>
          <a:p>
            <a:endParaRPr lang="cs-CZ" b="1" dirty="0">
              <a:latin typeface="Arial" panose="020B0604020202020204" pitchFamily="34" charset="0"/>
              <a:cs typeface="Arial" panose="020B0604020202020204" pitchFamily="34" charset="0"/>
            </a:endParaRPr>
          </a:p>
          <a:p>
            <a:pPr algn="ctr"/>
            <a:r>
              <a:rPr lang="cs-CZ" sz="3200" i="1" dirty="0">
                <a:latin typeface="Arial" panose="020B0604020202020204" pitchFamily="34" charset="0"/>
                <a:cs typeface="Arial" panose="020B0604020202020204" pitchFamily="34" charset="0"/>
              </a:rPr>
              <a:t>Miriam Nývltová Fišáková</a:t>
            </a:r>
          </a:p>
          <a:p>
            <a:endParaRPr lang="cs-CZ"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Department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Physiology</a:t>
            </a:r>
            <a:endParaRPr lang="cs-CZ"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DC254C4F-6DC3-48E6-B135-EC7023A46B43}"/>
              </a:ext>
            </a:extLst>
          </p:cNvPr>
          <p:cNvPicPr>
            <a:picLocks noChangeAspect="1"/>
          </p:cNvPicPr>
          <p:nvPr/>
        </p:nvPicPr>
        <p:blipFill>
          <a:blip r:embed="rId2"/>
          <a:stretch>
            <a:fillRect/>
          </a:stretch>
        </p:blipFill>
        <p:spPr>
          <a:xfrm>
            <a:off x="4463520" y="3251285"/>
            <a:ext cx="2775480" cy="3606715"/>
          </a:xfrm>
          <a:prstGeom prst="rect">
            <a:avLst/>
          </a:prstGeom>
        </p:spPr>
      </p:pic>
    </p:spTree>
    <p:extLst>
      <p:ext uri="{BB962C8B-B14F-4D97-AF65-F5344CB8AC3E}">
        <p14:creationId xmlns:p14="http://schemas.microsoft.com/office/powerpoint/2010/main" val="284768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9F026BB-B64C-40C3-BA24-AE958995EC56}"/>
              </a:ext>
            </a:extLst>
          </p:cNvPr>
          <p:cNvSpPr txBox="1"/>
          <p:nvPr/>
        </p:nvSpPr>
        <p:spPr>
          <a:xfrm>
            <a:off x="4969933" y="487248"/>
            <a:ext cx="2847254" cy="584775"/>
          </a:xfrm>
          <a:prstGeom prst="rect">
            <a:avLst/>
          </a:prstGeom>
          <a:noFill/>
        </p:spPr>
        <p:txBody>
          <a:bodyPr wrap="none" rtlCol="0">
            <a:spAutoFit/>
          </a:bodyPr>
          <a:lstStyle/>
          <a:p>
            <a:pPr algn="ctr"/>
            <a:r>
              <a:rPr lang="cs-CZ" sz="3200" b="1" dirty="0" err="1">
                <a:latin typeface="Arial" panose="020B0604020202020204" pitchFamily="34" charset="0"/>
                <a:cs typeface="Arial" panose="020B0604020202020204" pitchFamily="34" charset="0"/>
              </a:rPr>
              <a:t>Reproduction</a:t>
            </a:r>
            <a:endParaRPr lang="cs-CZ" sz="3200" b="1"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9D9CA534-DF39-461F-B26E-924F5EE53B99}"/>
              </a:ext>
            </a:extLst>
          </p:cNvPr>
          <p:cNvPicPr>
            <a:picLocks noChangeAspect="1"/>
          </p:cNvPicPr>
          <p:nvPr/>
        </p:nvPicPr>
        <p:blipFill>
          <a:blip r:embed="rId2"/>
          <a:stretch>
            <a:fillRect/>
          </a:stretch>
        </p:blipFill>
        <p:spPr>
          <a:xfrm>
            <a:off x="2276272" y="1534621"/>
            <a:ext cx="7946237" cy="4465365"/>
          </a:xfrm>
          <a:prstGeom prst="rect">
            <a:avLst/>
          </a:prstGeom>
        </p:spPr>
      </p:pic>
    </p:spTree>
    <p:extLst>
      <p:ext uri="{BB962C8B-B14F-4D97-AF65-F5344CB8AC3E}">
        <p14:creationId xmlns:p14="http://schemas.microsoft.com/office/powerpoint/2010/main" val="365997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9C685D6-7337-4F9F-8A20-096032B30C75}"/>
              </a:ext>
            </a:extLst>
          </p:cNvPr>
          <p:cNvSpPr txBox="1"/>
          <p:nvPr/>
        </p:nvSpPr>
        <p:spPr>
          <a:xfrm>
            <a:off x="211017" y="432080"/>
            <a:ext cx="11595798" cy="5786199"/>
          </a:xfrm>
          <a:prstGeom prst="rect">
            <a:avLst/>
          </a:prstGeom>
          <a:noFill/>
        </p:spPr>
        <p:txBody>
          <a:bodyPr wrap="square">
            <a:spAutoFit/>
          </a:bodyPr>
          <a:lstStyle/>
          <a:p>
            <a:pPr algn="l"/>
            <a:r>
              <a:rPr lang="en-US" sz="1600" b="0" i="0" u="none" strike="noStrike" baseline="0" dirty="0">
                <a:latin typeface="Arial" panose="020B0604020202020204" pitchFamily="34" charset="0"/>
                <a:cs typeface="Arial" panose="020B0604020202020204" pitchFamily="34" charset="0"/>
              </a:rPr>
              <a:t>The reproductive biology of our closest evolutionary relatives has only recently begun to</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be unveiled. Only a handful of studies </a:t>
            </a:r>
            <a:endParaRPr lang="cs-CZ" sz="1600" b="0" i="0" u="none" strike="noStrike" baseline="0" dirty="0">
              <a:latin typeface="Arial" panose="020B0604020202020204" pitchFamily="34" charset="0"/>
              <a:cs typeface="Arial" panose="020B0604020202020204" pitchFamily="34" charset="0"/>
            </a:endParaRPr>
          </a:p>
          <a:p>
            <a:pPr algn="l"/>
            <a:r>
              <a:rPr lang="en-US" sz="1600" b="0" i="0" u="none" strike="noStrike" baseline="0" dirty="0">
                <a:latin typeface="Arial" panose="020B0604020202020204" pitchFamily="34" charset="0"/>
                <a:cs typeface="Arial" panose="020B0604020202020204" pitchFamily="34" charset="0"/>
              </a:rPr>
              <a:t>have provided the most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rudimentary information on members of the genera </a:t>
            </a:r>
            <a:r>
              <a:rPr lang="en-US" sz="1600" b="0" i="1" u="none" strike="noStrike" baseline="0" dirty="0">
                <a:latin typeface="Arial" panose="020B0604020202020204" pitchFamily="34" charset="0"/>
                <a:cs typeface="Arial" panose="020B0604020202020204" pitchFamily="34" charset="0"/>
              </a:rPr>
              <a:t>Pan </a:t>
            </a:r>
            <a:r>
              <a:rPr lang="en-US" sz="1600" b="0" i="0" u="none" strike="noStrike" baseline="0" dirty="0">
                <a:latin typeface="Arial" panose="020B0604020202020204" pitchFamily="34" charset="0"/>
                <a:cs typeface="Arial" panose="020B0604020202020204" pitchFamily="34" charset="0"/>
              </a:rPr>
              <a:t>(chimpanzees), </a:t>
            </a:r>
            <a:r>
              <a:rPr lang="en-US" sz="1600" b="0" i="1" u="none" strike="noStrike" baseline="0" dirty="0">
                <a:latin typeface="Arial" panose="020B0604020202020204" pitchFamily="34" charset="0"/>
                <a:cs typeface="Arial" panose="020B0604020202020204" pitchFamily="34" charset="0"/>
              </a:rPr>
              <a:t>Pongo </a:t>
            </a:r>
            <a:r>
              <a:rPr lang="en-US" sz="1600" b="0" i="0" u="none" strike="noStrike" baseline="0" dirty="0">
                <a:latin typeface="Arial" panose="020B0604020202020204" pitchFamily="34" charset="0"/>
                <a:cs typeface="Arial" panose="020B0604020202020204" pitchFamily="34" charset="0"/>
              </a:rPr>
              <a:t>(orangutans),</a:t>
            </a:r>
          </a:p>
          <a:p>
            <a:pPr algn="l"/>
            <a:r>
              <a:rPr lang="en-US" sz="1600" b="0" i="0" u="none" strike="noStrike" baseline="0" dirty="0">
                <a:latin typeface="Arial" panose="020B0604020202020204" pitchFamily="34" charset="0"/>
                <a:cs typeface="Arial" panose="020B0604020202020204" pitchFamily="34" charset="0"/>
              </a:rPr>
              <a:t>and </a:t>
            </a:r>
            <a:r>
              <a:rPr lang="en-US" sz="1600" b="0" i="1" u="none" strike="noStrike" baseline="0" dirty="0">
                <a:latin typeface="Arial" panose="020B0604020202020204" pitchFamily="34" charset="0"/>
                <a:cs typeface="Arial" panose="020B0604020202020204" pitchFamily="34" charset="0"/>
              </a:rPr>
              <a:t>Gorilla </a:t>
            </a:r>
            <a:r>
              <a:rPr lang="en-US" sz="1600" b="0" i="0" u="none" strike="noStrike" baseline="0" dirty="0">
                <a:latin typeface="Arial" panose="020B0604020202020204" pitchFamily="34" charset="0"/>
                <a:cs typeface="Arial" panose="020B0604020202020204" pitchFamily="34" charset="0"/>
              </a:rPr>
              <a:t>(gorillas). Information on the reproductive biology of lesser apes, the </a:t>
            </a:r>
            <a:r>
              <a:rPr lang="en-US" sz="1600" b="0" i="1" u="none" strike="noStrike" baseline="0" dirty="0">
                <a:latin typeface="Arial" panose="020B0604020202020204" pitchFamily="34" charset="0"/>
                <a:cs typeface="Arial" panose="020B0604020202020204" pitchFamily="34" charset="0"/>
              </a:rPr>
              <a:t>Hylobates</a:t>
            </a:r>
            <a:r>
              <a:rPr lang="cs-CZ" sz="1600" b="0" i="1"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(gibbons and siamangs), is limited to </a:t>
            </a:r>
            <a:r>
              <a:rPr lang="cs-CZ" sz="160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 single study of a single female (</a:t>
            </a:r>
            <a:r>
              <a:rPr lang="cs-CZ" sz="1600" b="0" i="0" u="none" strike="noStrike" baseline="0" dirty="0" err="1">
                <a:latin typeface="Arial" panose="020B0604020202020204" pitchFamily="34" charset="0"/>
                <a:cs typeface="Arial" panose="020B0604020202020204" pitchFamily="34" charset="0"/>
              </a:rPr>
              <a:t>see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Aramaki</a:t>
            </a:r>
            <a:r>
              <a:rPr lang="en-US" sz="1600" b="0" i="0" u="none" strike="noStrike" baseline="0" dirty="0">
                <a:latin typeface="Arial" panose="020B0604020202020204" pitchFamily="34" charset="0"/>
                <a:cs typeface="Arial" panose="020B0604020202020204" pitchFamily="34" charset="0"/>
              </a:rPr>
              <a:t> et al. 2010).</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 comparative study of captive great apes (chimpanzees, gorillas, orangutans, and bonobos)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revealed reproductive hormone patterns that are similar to other mammals while exhibiting</a:t>
            </a:r>
          </a:p>
          <a:p>
            <a:pPr algn="l"/>
            <a:r>
              <a:rPr lang="cs-CZ" sz="1600" b="0" i="0" u="none" strike="noStrike" baseline="0" dirty="0" err="1">
                <a:latin typeface="Arial" panose="020B0604020202020204" pitchFamily="34" charset="0"/>
                <a:cs typeface="Arial" panose="020B0604020202020204" pitchFamily="34" charset="0"/>
              </a:rPr>
              <a:t>subtle</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differences</a:t>
            </a:r>
            <a:r>
              <a:rPr lang="cs-CZ" sz="1600" b="0" i="0" u="none" strike="noStrike" baseline="0" dirty="0">
                <a:latin typeface="Arial" panose="020B0604020202020204" pitchFamily="34" charset="0"/>
                <a:cs typeface="Arial" panose="020B0604020202020204" pitchFamily="34" charset="0"/>
              </a:rPr>
              <a:t> in </a:t>
            </a:r>
            <a:r>
              <a:rPr lang="cs-CZ" sz="1600" b="0" i="0" u="none" strike="noStrike" baseline="0" dirty="0" err="1">
                <a:latin typeface="Arial" panose="020B0604020202020204" pitchFamily="34" charset="0"/>
                <a:cs typeface="Arial" panose="020B0604020202020204" pitchFamily="34" charset="0"/>
              </a:rPr>
              <a:t>gonadotropins</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see</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Shimizu</a:t>
            </a:r>
            <a:r>
              <a:rPr lang="cs-CZ" sz="1600" b="0" i="0" u="none" strike="noStrike" baseline="0" dirty="0">
                <a:latin typeface="Arial" panose="020B0604020202020204" pitchFamily="34" charset="0"/>
                <a:cs typeface="Arial" panose="020B0604020202020204" pitchFamily="34" charset="0"/>
              </a:rPr>
              <a:t> et al. 2003).</a:t>
            </a:r>
          </a:p>
          <a:p>
            <a:pPr algn="l"/>
            <a:r>
              <a:rPr lang="en-US" sz="1600" b="0" i="0" u="none" strike="noStrike" baseline="0" dirty="0">
                <a:latin typeface="Arial" panose="020B0604020202020204" pitchFamily="34" charset="0"/>
                <a:cs typeface="Arial" panose="020B0604020202020204" pitchFamily="34" charset="0"/>
              </a:rPr>
              <a:t>Reproductive senescence in chimpanzees appears to be similar to humans, with menopause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occurring around the age of 50, although information on key diagnostic hormones such as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FSH, LH, and AMH is lacking. Demographic evidence from wild female chimpanzees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suggests that this pattern is quite conserved, with declines in </a:t>
            </a:r>
            <a:r>
              <a:rPr lang="en-US" sz="1600" b="0" i="0" u="none" strike="noStrike" baseline="0" dirty="0" err="1">
                <a:latin typeface="Arial" panose="020B0604020202020204" pitchFamily="34" charset="0"/>
                <a:cs typeface="Arial" panose="020B0604020202020204" pitchFamily="34" charset="0"/>
              </a:rPr>
              <a:t>oestrogen</a:t>
            </a:r>
            <a:r>
              <a:rPr lang="en-US" sz="1600" b="0" i="0" u="none" strike="noStrike" baseline="0" dirty="0">
                <a:latin typeface="Arial" panose="020B0604020202020204" pitchFamily="34" charset="0"/>
                <a:cs typeface="Arial" panose="020B0604020202020204" pitchFamily="34" charset="0"/>
              </a:rPr>
              <a:t> occurring in a</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manner that is similar to humans </a:t>
            </a:r>
            <a:r>
              <a:rPr lang="cs-CZ" sz="1600" b="0" i="0" u="none" strike="noStrike" baseline="0" dirty="0">
                <a:latin typeface="Arial" panose="020B0604020202020204" pitchFamily="34" charset="0"/>
                <a:cs typeface="Arial" panose="020B0604020202020204" pitchFamily="34" charset="0"/>
              </a:rPr>
              <a:t>(</a:t>
            </a:r>
            <a:r>
              <a:rPr lang="cs-CZ" sz="1600" b="0" i="0" u="none" strike="noStrike" baseline="0" dirty="0" err="1">
                <a:latin typeface="Arial" panose="020B0604020202020204" pitchFamily="34" charset="0"/>
                <a:cs typeface="Arial" panose="020B0604020202020204" pitchFamily="34" charset="0"/>
              </a:rPr>
              <a:t>see</a:t>
            </a:r>
            <a:r>
              <a:rPr lang="cs-CZ" sz="1600" b="0" i="0" u="none" strike="noStrike" baseline="0" dirty="0">
                <a:latin typeface="Arial" panose="020B0604020202020204" pitchFamily="34" charset="0"/>
                <a:cs typeface="Arial" panose="020B0604020202020204" pitchFamily="34" charset="0"/>
              </a:rPr>
              <a:t> </a:t>
            </a:r>
            <a:r>
              <a:rPr lang="cs-CZ" sz="1800" b="0" i="0" u="none" strike="noStrike" baseline="0" dirty="0" err="1">
                <a:latin typeface="MinionPro-Regular"/>
              </a:rPr>
              <a:t>Emery</a:t>
            </a:r>
            <a:r>
              <a:rPr lang="cs-CZ" sz="1800" b="0" i="0" u="none" strike="noStrike" baseline="0" dirty="0">
                <a:latin typeface="MinionPro-Regular"/>
              </a:rPr>
              <a:t> Thompson et al. 2007</a:t>
            </a:r>
            <a:r>
              <a:rPr lang="en-US" sz="1600" b="0" i="0" u="none" strike="noStrike" baseline="0" dirty="0">
                <a:latin typeface="Arial" panose="020B0604020202020204" pitchFamily="34" charset="0"/>
                <a:cs typeface="Arial" panose="020B0604020202020204" pitchFamily="34" charset="0"/>
              </a:rPr>
              <a:t>).</a:t>
            </a:r>
          </a:p>
          <a:p>
            <a:pPr algn="l"/>
            <a:r>
              <a:rPr lang="en-US" sz="1600" b="0" i="0" u="none" strike="noStrike" baseline="0" dirty="0">
                <a:latin typeface="Arial" panose="020B0604020202020204" pitchFamily="34" charset="0"/>
                <a:cs typeface="Arial" panose="020B0604020202020204" pitchFamily="34" charset="0"/>
              </a:rPr>
              <a:t>Histological assessments of ovaries derived from deceased captive female chimpanzees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show that the rates of follicle depletion mirror those in human females (Jones et al. 2007).</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Age of menopause appears to coincide with lifespan in wild chimpanzees (Hill et al. 2001),</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although new evidence suggests that chimpanzee lifespan can increase in response to</a:t>
            </a:r>
          </a:p>
          <a:p>
            <a:pPr algn="l"/>
            <a:r>
              <a:rPr lang="en-US" sz="1600" b="0" i="0" u="none" strike="noStrike" baseline="0" dirty="0" err="1">
                <a:latin typeface="Arial" panose="020B0604020202020204" pitchFamily="34" charset="0"/>
                <a:cs typeface="Arial" panose="020B0604020202020204" pitchFamily="34" charset="0"/>
              </a:rPr>
              <a:t>favourable</a:t>
            </a:r>
            <a:r>
              <a:rPr lang="en-US" sz="1600" b="0" i="0" u="none" strike="noStrike" baseline="0" dirty="0">
                <a:latin typeface="Arial" panose="020B0604020202020204" pitchFamily="34" charset="0"/>
                <a:cs typeface="Arial" panose="020B0604020202020204" pitchFamily="34" charset="0"/>
              </a:rPr>
              <a:t> conditions in the wild (Wood et al. 2017).</a:t>
            </a:r>
          </a:p>
          <a:p>
            <a:pPr algn="l"/>
            <a:r>
              <a:rPr lang="en-US" sz="1600" b="0" i="0" u="none" strike="noStrike" baseline="0" dirty="0">
                <a:latin typeface="Arial" panose="020B0604020202020204" pitchFamily="34" charset="0"/>
                <a:cs typeface="Arial" panose="020B0604020202020204" pitchFamily="34" charset="0"/>
              </a:rPr>
              <a:t>Female reproductive biology of orangutans, which is known from only a handful of studies,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mostly from captivity, indicates physiological functions and hormonal controls that are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similar to humans (</a:t>
            </a:r>
            <a:r>
              <a:rPr lang="en-US" sz="1600" b="0" i="0" u="none" strike="noStrike" baseline="0" dirty="0" err="1">
                <a:latin typeface="Arial" panose="020B0604020202020204" pitchFamily="34" charset="0"/>
                <a:cs typeface="Arial" panose="020B0604020202020204" pitchFamily="34" charset="0"/>
              </a:rPr>
              <a:t>Lasley</a:t>
            </a:r>
            <a:r>
              <a:rPr lang="en-US" sz="1600" b="0" i="0" u="none" strike="noStrike" baseline="0" dirty="0">
                <a:latin typeface="Arial" panose="020B0604020202020204" pitchFamily="34" charset="0"/>
                <a:cs typeface="Arial" panose="020B0604020202020204" pitchFamily="34" charset="0"/>
              </a:rPr>
              <a:t> et al. 1980; Nadler et al. 1984). In the wild, orangutans respond to</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extreme environmental stochasticity in the form of wide swings in food availability.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forests of Borneo exhibit masting in which trees fruit in concert, resulting in an abundance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of food for various animals including orangutans. During this period of high caloric availability,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female orangutans exhibit an increase in urinary </a:t>
            </a:r>
            <a:r>
              <a:rPr lang="en-US" sz="1600" b="0" i="0" u="none" strike="noStrike" baseline="0" dirty="0" err="1">
                <a:latin typeface="Arial" panose="020B0604020202020204" pitchFamily="34" charset="0"/>
                <a:cs typeface="Arial" panose="020B0604020202020204" pitchFamily="34" charset="0"/>
              </a:rPr>
              <a:t>oestrogens</a:t>
            </a:r>
            <a:r>
              <a:rPr lang="en-US" sz="1600" b="0" i="0" u="none" strike="noStrike" baseline="0" dirty="0">
                <a:latin typeface="Arial" panose="020B0604020202020204" pitchFamily="34" charset="0"/>
                <a:cs typeface="Arial" panose="020B0604020202020204" pitchFamily="34" charset="0"/>
              </a:rPr>
              <a:t> which is indicative of</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greater fertility (Knott 1999). Emerging field methods such as near infrared spectroscopy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may prove to be useful in providing greater clarity on the reproductive biology of wild great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apes (Kinoshita et al. 2016). Female reproductive ecology in gorillas has only recently been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addressed (</a:t>
            </a:r>
            <a:r>
              <a:rPr lang="en-US" sz="1600" b="0" i="0" u="none" strike="noStrike" baseline="0" dirty="0" err="1">
                <a:latin typeface="Arial" panose="020B0604020202020204" pitchFamily="34" charset="0"/>
                <a:cs typeface="Arial" panose="020B0604020202020204" pitchFamily="34" charset="0"/>
              </a:rPr>
              <a:t>Habumuremyi</a:t>
            </a:r>
            <a:r>
              <a:rPr lang="en-US" sz="1600" b="0" i="0" u="none" strike="noStrike" baseline="0" dirty="0">
                <a:latin typeface="Arial" panose="020B0604020202020204" pitchFamily="34" charset="0"/>
                <a:cs typeface="Arial" panose="020B0604020202020204" pitchFamily="34" charset="0"/>
              </a:rPr>
              <a:t> et al. 2014, 2016). Hormonal mechanisms that are common in</a:t>
            </a:r>
          </a:p>
          <a:p>
            <a:pPr algn="l"/>
            <a:r>
              <a:rPr lang="en-US" sz="1600" b="0" i="0" u="none" strike="noStrike" baseline="0" dirty="0">
                <a:latin typeface="Arial" panose="020B0604020202020204" pitchFamily="34" charset="0"/>
                <a:cs typeface="Arial" panose="020B0604020202020204" pitchFamily="34" charset="0"/>
              </a:rPr>
              <a:t>other mammals and primates play similar roles in gorillas</a:t>
            </a:r>
            <a:r>
              <a:rPr lang="cs-CZ" sz="1600" b="0" i="0" u="none" strike="noStrike" baseline="0" dirty="0">
                <a:latin typeface="Arial" panose="020B0604020202020204" pitchFamily="34" charset="0"/>
                <a:cs typeface="Arial" panose="020B0604020202020204" pitchFamily="34" charset="0"/>
              </a:rPr>
              <a:t>.</a:t>
            </a:r>
            <a:endParaRPr lang="cs-C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633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3420CB8-B1A9-4218-B540-92E65271B024}"/>
              </a:ext>
            </a:extLst>
          </p:cNvPr>
          <p:cNvPicPr>
            <a:picLocks noChangeAspect="1"/>
          </p:cNvPicPr>
          <p:nvPr/>
        </p:nvPicPr>
        <p:blipFill>
          <a:blip r:embed="rId2"/>
          <a:stretch>
            <a:fillRect/>
          </a:stretch>
        </p:blipFill>
        <p:spPr>
          <a:xfrm>
            <a:off x="3292608" y="0"/>
            <a:ext cx="5425914" cy="6858000"/>
          </a:xfrm>
          <a:prstGeom prst="rect">
            <a:avLst/>
          </a:prstGeom>
        </p:spPr>
      </p:pic>
      <p:sp>
        <p:nvSpPr>
          <p:cNvPr id="4" name="TextovéPole 3">
            <a:extLst>
              <a:ext uri="{FF2B5EF4-FFF2-40B4-BE49-F238E27FC236}">
                <a16:creationId xmlns:a16="http://schemas.microsoft.com/office/drawing/2014/main" id="{B7B01D1B-6F08-495E-8617-7693B0270BF1}"/>
              </a:ext>
            </a:extLst>
          </p:cNvPr>
          <p:cNvSpPr txBox="1"/>
          <p:nvPr/>
        </p:nvSpPr>
        <p:spPr>
          <a:xfrm>
            <a:off x="261257" y="321548"/>
            <a:ext cx="1296765" cy="369332"/>
          </a:xfrm>
          <a:prstGeom prst="rect">
            <a:avLst/>
          </a:prstGeom>
          <a:noFill/>
        </p:spPr>
        <p:txBody>
          <a:bodyPr wrap="none" rtlCol="0">
            <a:spAutoFit/>
          </a:bodyPr>
          <a:lstStyle/>
          <a:p>
            <a:r>
              <a:rPr lang="cs-CZ" dirty="0"/>
              <a:t>Menopauze</a:t>
            </a:r>
          </a:p>
        </p:txBody>
      </p:sp>
    </p:spTree>
    <p:extLst>
      <p:ext uri="{BB962C8B-B14F-4D97-AF65-F5344CB8AC3E}">
        <p14:creationId xmlns:p14="http://schemas.microsoft.com/office/powerpoint/2010/main" val="1908533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7771C39-B3B7-4444-A236-96D771D27E11}"/>
              </a:ext>
            </a:extLst>
          </p:cNvPr>
          <p:cNvSpPr txBox="1"/>
          <p:nvPr/>
        </p:nvSpPr>
        <p:spPr>
          <a:xfrm>
            <a:off x="4351866" y="364067"/>
            <a:ext cx="1983235" cy="584775"/>
          </a:xfrm>
          <a:prstGeom prst="rect">
            <a:avLst/>
          </a:prstGeom>
          <a:noFill/>
        </p:spPr>
        <p:txBody>
          <a:bodyPr wrap="none" rtlCol="0">
            <a:spAutoFit/>
          </a:bodyPr>
          <a:lstStyle/>
          <a:p>
            <a:r>
              <a:rPr lang="cs-CZ" sz="3200" b="1" dirty="0">
                <a:latin typeface="Arial" panose="020B0604020202020204" pitchFamily="34" charset="0"/>
                <a:cs typeface="Arial" panose="020B0604020202020204" pitchFamily="34" charset="0"/>
              </a:rPr>
              <a:t>Sexuality</a:t>
            </a:r>
          </a:p>
        </p:txBody>
      </p:sp>
      <p:pic>
        <p:nvPicPr>
          <p:cNvPr id="4" name="Obrázek 3">
            <a:extLst>
              <a:ext uri="{FF2B5EF4-FFF2-40B4-BE49-F238E27FC236}">
                <a16:creationId xmlns:a16="http://schemas.microsoft.com/office/drawing/2014/main" id="{079B96C7-41AC-4993-B161-1E0A308AAE3E}"/>
              </a:ext>
            </a:extLst>
          </p:cNvPr>
          <p:cNvPicPr>
            <a:picLocks noChangeAspect="1"/>
          </p:cNvPicPr>
          <p:nvPr/>
        </p:nvPicPr>
        <p:blipFill>
          <a:blip r:embed="rId2"/>
          <a:stretch>
            <a:fillRect/>
          </a:stretch>
        </p:blipFill>
        <p:spPr>
          <a:xfrm>
            <a:off x="317076" y="269876"/>
            <a:ext cx="3706858" cy="4768718"/>
          </a:xfrm>
          <a:prstGeom prst="rect">
            <a:avLst/>
          </a:prstGeom>
        </p:spPr>
      </p:pic>
      <p:pic>
        <p:nvPicPr>
          <p:cNvPr id="5" name="Obrázek 4">
            <a:extLst>
              <a:ext uri="{FF2B5EF4-FFF2-40B4-BE49-F238E27FC236}">
                <a16:creationId xmlns:a16="http://schemas.microsoft.com/office/drawing/2014/main" id="{AEB45BEC-FAC8-4E57-BFC7-A21AF86451C5}"/>
              </a:ext>
            </a:extLst>
          </p:cNvPr>
          <p:cNvPicPr>
            <a:picLocks noChangeAspect="1"/>
          </p:cNvPicPr>
          <p:nvPr/>
        </p:nvPicPr>
        <p:blipFill>
          <a:blip r:embed="rId3"/>
          <a:stretch>
            <a:fillRect/>
          </a:stretch>
        </p:blipFill>
        <p:spPr>
          <a:xfrm>
            <a:off x="6510866" y="293158"/>
            <a:ext cx="5334000" cy="3000375"/>
          </a:xfrm>
          <a:prstGeom prst="rect">
            <a:avLst/>
          </a:prstGeom>
        </p:spPr>
      </p:pic>
      <p:pic>
        <p:nvPicPr>
          <p:cNvPr id="6" name="Obrázek 5">
            <a:extLst>
              <a:ext uri="{FF2B5EF4-FFF2-40B4-BE49-F238E27FC236}">
                <a16:creationId xmlns:a16="http://schemas.microsoft.com/office/drawing/2014/main" id="{1DE83230-08D2-4301-BC9B-EB710AB183F8}"/>
              </a:ext>
            </a:extLst>
          </p:cNvPr>
          <p:cNvPicPr>
            <a:picLocks noChangeAspect="1"/>
          </p:cNvPicPr>
          <p:nvPr/>
        </p:nvPicPr>
        <p:blipFill>
          <a:blip r:embed="rId4"/>
          <a:stretch>
            <a:fillRect/>
          </a:stretch>
        </p:blipFill>
        <p:spPr>
          <a:xfrm>
            <a:off x="6795616" y="3362986"/>
            <a:ext cx="5079308" cy="3397779"/>
          </a:xfrm>
          <a:prstGeom prst="rect">
            <a:avLst/>
          </a:prstGeom>
        </p:spPr>
      </p:pic>
      <p:pic>
        <p:nvPicPr>
          <p:cNvPr id="7" name="Obrázek 6">
            <a:extLst>
              <a:ext uri="{FF2B5EF4-FFF2-40B4-BE49-F238E27FC236}">
                <a16:creationId xmlns:a16="http://schemas.microsoft.com/office/drawing/2014/main" id="{285A3A92-11B1-4037-A93A-0531468CB1F6}"/>
              </a:ext>
            </a:extLst>
          </p:cNvPr>
          <p:cNvPicPr>
            <a:picLocks noChangeAspect="1"/>
          </p:cNvPicPr>
          <p:nvPr/>
        </p:nvPicPr>
        <p:blipFill>
          <a:blip r:embed="rId5"/>
          <a:stretch>
            <a:fillRect/>
          </a:stretch>
        </p:blipFill>
        <p:spPr>
          <a:xfrm>
            <a:off x="2856730" y="4052357"/>
            <a:ext cx="3654136" cy="2535767"/>
          </a:xfrm>
          <a:prstGeom prst="rect">
            <a:avLst/>
          </a:prstGeom>
        </p:spPr>
      </p:pic>
      <p:pic>
        <p:nvPicPr>
          <p:cNvPr id="8" name="Obrázek 7">
            <a:extLst>
              <a:ext uri="{FF2B5EF4-FFF2-40B4-BE49-F238E27FC236}">
                <a16:creationId xmlns:a16="http://schemas.microsoft.com/office/drawing/2014/main" id="{9E8DE332-AED4-4EF6-A857-A7F5C3ABD535}"/>
              </a:ext>
            </a:extLst>
          </p:cNvPr>
          <p:cNvPicPr>
            <a:picLocks noChangeAspect="1"/>
          </p:cNvPicPr>
          <p:nvPr/>
        </p:nvPicPr>
        <p:blipFill>
          <a:blip r:embed="rId6"/>
          <a:stretch>
            <a:fillRect/>
          </a:stretch>
        </p:blipFill>
        <p:spPr>
          <a:xfrm>
            <a:off x="4023934" y="1300063"/>
            <a:ext cx="2867025" cy="1845490"/>
          </a:xfrm>
          <a:prstGeom prst="rect">
            <a:avLst/>
          </a:prstGeom>
        </p:spPr>
      </p:pic>
    </p:spTree>
    <p:extLst>
      <p:ext uri="{BB962C8B-B14F-4D97-AF65-F5344CB8AC3E}">
        <p14:creationId xmlns:p14="http://schemas.microsoft.com/office/powerpoint/2010/main" val="206894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782E4E8-DC0A-4D22-B8C6-338531C947B1}"/>
              </a:ext>
            </a:extLst>
          </p:cNvPr>
          <p:cNvSpPr txBox="1"/>
          <p:nvPr/>
        </p:nvSpPr>
        <p:spPr>
          <a:xfrm>
            <a:off x="2319867" y="264067"/>
            <a:ext cx="8119533" cy="584775"/>
          </a:xfrm>
          <a:prstGeom prst="rect">
            <a:avLst/>
          </a:prstGeom>
          <a:noFill/>
        </p:spPr>
        <p:txBody>
          <a:bodyPr wrap="square">
            <a:spAutoFit/>
          </a:bodyPr>
          <a:lstStyle/>
          <a:p>
            <a:pPr algn="ctr"/>
            <a:r>
              <a:rPr lang="cs-CZ" sz="3200" b="0" i="0" u="none" strike="noStrike" baseline="0" dirty="0">
                <a:latin typeface="Arial" panose="020B0604020202020204" pitchFamily="34" charset="0"/>
                <a:cs typeface="Arial" panose="020B0604020202020204" pitchFamily="34" charset="0"/>
              </a:rPr>
              <a:t>Sexuality in Non-</a:t>
            </a:r>
            <a:r>
              <a:rPr lang="cs-CZ" sz="3200" b="0" i="0" u="none" strike="noStrike" baseline="0" dirty="0" err="1">
                <a:latin typeface="Arial" panose="020B0604020202020204" pitchFamily="34" charset="0"/>
                <a:cs typeface="Arial" panose="020B0604020202020204" pitchFamily="34" charset="0"/>
              </a:rPr>
              <a:t>Human</a:t>
            </a:r>
            <a:r>
              <a:rPr lang="cs-CZ" sz="3200" b="0" i="0" u="none" strike="noStrike" baseline="0" dirty="0">
                <a:latin typeface="Arial" panose="020B0604020202020204" pitchFamily="34" charset="0"/>
                <a:cs typeface="Arial" panose="020B0604020202020204" pitchFamily="34" charset="0"/>
              </a:rPr>
              <a:t> </a:t>
            </a:r>
            <a:r>
              <a:rPr lang="cs-CZ" sz="3200" b="0" i="0" u="none" strike="noStrike" baseline="0" dirty="0" err="1">
                <a:latin typeface="Arial" panose="020B0604020202020204" pitchFamily="34" charset="0"/>
                <a:cs typeface="Arial" panose="020B0604020202020204" pitchFamily="34" charset="0"/>
              </a:rPr>
              <a:t>Primates</a:t>
            </a:r>
            <a:endParaRPr lang="cs-CZ" sz="32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BA7299C2-5903-4CD8-98CB-37F063DD5B51}"/>
              </a:ext>
            </a:extLst>
          </p:cNvPr>
          <p:cNvSpPr txBox="1"/>
          <p:nvPr/>
        </p:nvSpPr>
        <p:spPr>
          <a:xfrm>
            <a:off x="353859" y="2303480"/>
            <a:ext cx="6025774" cy="2862322"/>
          </a:xfrm>
          <a:prstGeom prst="rect">
            <a:avLst/>
          </a:prstGeom>
          <a:noFill/>
        </p:spPr>
        <p:txBody>
          <a:bodyPr wrap="square" rtlCol="0">
            <a:spAutoFit/>
          </a:bodyPr>
          <a:lstStyle/>
          <a:p>
            <a:pPr algn="l"/>
            <a:r>
              <a:rPr lang="en-US" sz="1800" b="0" i="0" u="none" strike="noStrike" baseline="0" dirty="0">
                <a:latin typeface="MinionPro-Regular"/>
              </a:rPr>
              <a:t>For the group of animals phylogenetically most closely related to</a:t>
            </a:r>
            <a:r>
              <a:rPr lang="cs-CZ" sz="1800" b="0" i="0" u="none" strike="noStrike" baseline="0" dirty="0">
                <a:latin typeface="MinionPro-Regular"/>
              </a:rPr>
              <a:t> </a:t>
            </a:r>
            <a:r>
              <a:rPr lang="en-US" sz="1800" b="0" i="0" u="none" strike="noStrike" baseline="0" dirty="0">
                <a:latin typeface="MinionPro-Regular"/>
              </a:rPr>
              <a:t>us, Dixon (1998) has presented a very useful comparative overview of primate sexuality,</a:t>
            </a:r>
            <a:r>
              <a:rPr lang="cs-CZ" sz="1800" b="0" i="0" u="none" strike="noStrike" baseline="0" dirty="0">
                <a:latin typeface="MinionPro-Regular"/>
              </a:rPr>
              <a:t> </a:t>
            </a:r>
            <a:r>
              <a:rPr lang="en-US" sz="1800" b="0" i="0" u="none" strike="noStrike" baseline="0" dirty="0">
                <a:latin typeface="MinionPro-Regular"/>
              </a:rPr>
              <a:t>showing that among eight non-human primate species, females of two have the capacity to</a:t>
            </a:r>
            <a:r>
              <a:rPr lang="cs-CZ" sz="1800" b="0" i="0" u="none" strike="noStrike" baseline="0" dirty="0">
                <a:latin typeface="MinionPro-Regular"/>
              </a:rPr>
              <a:t> </a:t>
            </a:r>
            <a:r>
              <a:rPr lang="en-US" sz="1800" b="0" i="0" u="none" strike="noStrike" baseline="0" dirty="0">
                <a:latin typeface="MinionPro-Regular"/>
              </a:rPr>
              <a:t>experience </a:t>
            </a:r>
            <a:r>
              <a:rPr lang="en-US" sz="1800" b="0" i="0" u="none" strike="noStrike" baseline="0" dirty="0" err="1">
                <a:latin typeface="MinionPro-Regular"/>
              </a:rPr>
              <a:t>clitoridal</a:t>
            </a:r>
            <a:r>
              <a:rPr lang="en-US" sz="1800" b="0" i="0" u="none" strike="noStrike" baseline="0" dirty="0">
                <a:latin typeface="MinionPro-Regular"/>
              </a:rPr>
              <a:t> orgasm when stimulated artificially, and also vaginal–cervical–uterine</a:t>
            </a:r>
            <a:r>
              <a:rPr lang="cs-CZ" sz="1800" b="0" i="0" u="none" strike="noStrike" baseline="0" dirty="0">
                <a:latin typeface="MinionPro-Regular"/>
              </a:rPr>
              <a:t> </a:t>
            </a:r>
            <a:r>
              <a:rPr lang="en-US" sz="1800" b="0" i="0" u="none" strike="noStrike" baseline="0" dirty="0">
                <a:latin typeface="MinionPro-Regular"/>
              </a:rPr>
              <a:t>orgasm. Primates exhibit a wide variability of female orgasmic responses—a topic that is</a:t>
            </a:r>
            <a:r>
              <a:rPr lang="cs-CZ" sz="1800" b="0" i="0" u="none" strike="noStrike" baseline="0" dirty="0">
                <a:latin typeface="MinionPro-Regular"/>
              </a:rPr>
              <a:t> </a:t>
            </a:r>
            <a:r>
              <a:rPr lang="en-US" sz="1800" b="0" i="0" u="none" strike="noStrike" baseline="0" dirty="0">
                <a:latin typeface="MinionPro-Regular"/>
              </a:rPr>
              <a:t>discussed below, especially in relation to a new hypothesis concerning the phylogeny of</a:t>
            </a:r>
            <a:r>
              <a:rPr lang="cs-CZ" sz="1800" b="0" i="0" u="none" strike="noStrike" baseline="0" dirty="0">
                <a:latin typeface="MinionPro-Regular"/>
              </a:rPr>
              <a:t> </a:t>
            </a:r>
            <a:r>
              <a:rPr lang="en-US" sz="1800" b="0" i="0" u="none" strike="noStrike" baseline="0" dirty="0">
                <a:latin typeface="MinionPro-Regular"/>
              </a:rPr>
              <a:t>induced very spontaneous ovulation (</a:t>
            </a:r>
            <a:r>
              <a:rPr lang="cs-CZ" sz="1800" b="0" i="0" u="none" strike="noStrike" baseline="0" dirty="0" err="1">
                <a:latin typeface="MinionPro-Regular"/>
              </a:rPr>
              <a:t>see</a:t>
            </a:r>
            <a:r>
              <a:rPr lang="cs-CZ" sz="1800" b="0" i="0" u="none" strike="noStrike" baseline="0" dirty="0">
                <a:latin typeface="MinionPro-Regular"/>
              </a:rPr>
              <a:t> </a:t>
            </a:r>
            <a:r>
              <a:rPr lang="en-US" sz="1800" b="0" i="0" u="none" strike="noStrike" baseline="0" dirty="0" err="1">
                <a:latin typeface="MinionPro-Regular"/>
              </a:rPr>
              <a:t>Pavlicev</a:t>
            </a:r>
            <a:r>
              <a:rPr lang="en-US" sz="1800" b="0" i="0" u="none" strike="noStrike" baseline="0" dirty="0">
                <a:latin typeface="MinionPro-Regular"/>
              </a:rPr>
              <a:t> and Wagner 2016).</a:t>
            </a:r>
            <a:endParaRPr lang="cs-CZ" dirty="0"/>
          </a:p>
        </p:txBody>
      </p:sp>
      <p:pic>
        <p:nvPicPr>
          <p:cNvPr id="6" name="Obrázek 5">
            <a:extLst>
              <a:ext uri="{FF2B5EF4-FFF2-40B4-BE49-F238E27FC236}">
                <a16:creationId xmlns:a16="http://schemas.microsoft.com/office/drawing/2014/main" id="{37A48475-02F3-477D-BE94-0B8642DFC52C}"/>
              </a:ext>
            </a:extLst>
          </p:cNvPr>
          <p:cNvPicPr>
            <a:picLocks noChangeAspect="1"/>
          </p:cNvPicPr>
          <p:nvPr/>
        </p:nvPicPr>
        <p:blipFill>
          <a:blip r:embed="rId2"/>
          <a:stretch>
            <a:fillRect/>
          </a:stretch>
        </p:blipFill>
        <p:spPr>
          <a:xfrm>
            <a:off x="6508376" y="848842"/>
            <a:ext cx="5201022" cy="5771598"/>
          </a:xfrm>
          <a:prstGeom prst="rect">
            <a:avLst/>
          </a:prstGeom>
        </p:spPr>
      </p:pic>
    </p:spTree>
    <p:extLst>
      <p:ext uri="{BB962C8B-B14F-4D97-AF65-F5344CB8AC3E}">
        <p14:creationId xmlns:p14="http://schemas.microsoft.com/office/powerpoint/2010/main" val="319765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BC96CAE-4573-4AF9-8547-4BCE6B7D3A13}"/>
              </a:ext>
            </a:extLst>
          </p:cNvPr>
          <p:cNvSpPr txBox="1"/>
          <p:nvPr/>
        </p:nvSpPr>
        <p:spPr>
          <a:xfrm>
            <a:off x="110532" y="241976"/>
            <a:ext cx="11364686" cy="4278094"/>
          </a:xfrm>
          <a:prstGeom prst="rect">
            <a:avLst/>
          </a:prstGeom>
          <a:noFill/>
        </p:spPr>
        <p:txBody>
          <a:bodyPr wrap="square">
            <a:spAutoFit/>
          </a:bodyPr>
          <a:lstStyle/>
          <a:p>
            <a:pPr algn="l"/>
            <a:r>
              <a:rPr lang="en-US" sz="1600" b="0" i="0" u="none" strike="noStrike" baseline="0" dirty="0">
                <a:latin typeface="Arial" panose="020B0604020202020204" pitchFamily="34" charset="0"/>
                <a:cs typeface="Arial" panose="020B0604020202020204" pitchFamily="34" charset="0"/>
              </a:rPr>
              <a:t>Gibbons (family </a:t>
            </a:r>
            <a:r>
              <a:rPr lang="en-US" sz="1600" b="0" i="0" u="none" strike="noStrike" baseline="0" dirty="0" err="1">
                <a:latin typeface="Arial" panose="020B0604020202020204" pitchFamily="34" charset="0"/>
                <a:cs typeface="Arial" panose="020B0604020202020204" pitchFamily="34" charset="0"/>
              </a:rPr>
              <a:t>Hylobatidae</a:t>
            </a:r>
            <a:r>
              <a:rPr lang="en-US" sz="1600" b="0" i="0" u="none" strike="noStrike" baseline="0" dirty="0">
                <a:latin typeface="Arial" panose="020B0604020202020204" pitchFamily="34" charset="0"/>
                <a:cs typeface="Arial" panose="020B0604020202020204" pitchFamily="34" charset="0"/>
              </a:rPr>
              <a:t>) are also named lesser or smaller apes, to indicate their</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phylogenetic–zoological position between the great apes and monkeys; today, they live in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South-East Asia. They have a low degree of sexual dimorphism—that is, females and males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are almost equal in size. The penis, the breasts, and the pubic area are small, while the testes,</a:t>
            </a:r>
          </a:p>
          <a:p>
            <a:pPr algn="l"/>
            <a:r>
              <a:rPr lang="en-US" sz="1600" b="0" i="0" u="none" strike="noStrike" baseline="0" dirty="0">
                <a:latin typeface="Arial" panose="020B0604020202020204" pitchFamily="34" charset="0"/>
                <a:cs typeface="Arial" panose="020B0604020202020204" pitchFamily="34" charset="0"/>
              </a:rPr>
              <a:t>compared to body size, are quite large. The two species of orangutans (</a:t>
            </a:r>
            <a:r>
              <a:rPr lang="en-US" sz="1600" b="0" i="1" u="none" strike="noStrike" baseline="0" dirty="0">
                <a:latin typeface="Arial" panose="020B0604020202020204" pitchFamily="34" charset="0"/>
                <a:cs typeface="Arial" panose="020B0604020202020204" pitchFamily="34" charset="0"/>
              </a:rPr>
              <a:t>Pongo pygmaeus</a:t>
            </a:r>
            <a:r>
              <a:rPr lang="cs-CZ" sz="1600" b="0" i="1"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from Borneo and </a:t>
            </a:r>
            <a:r>
              <a:rPr lang="en-US" sz="1600" b="0" i="1" u="none" strike="noStrike" baseline="0" dirty="0">
                <a:latin typeface="Arial" panose="020B0604020202020204" pitchFamily="34" charset="0"/>
                <a:cs typeface="Arial" panose="020B0604020202020204" pitchFamily="34" charset="0"/>
              </a:rPr>
              <a:t>Pongo </a:t>
            </a:r>
            <a:r>
              <a:rPr lang="en-US" sz="1600" b="0" i="1" u="none" strike="noStrike" baseline="0" dirty="0" err="1">
                <a:latin typeface="Arial" panose="020B0604020202020204" pitchFamily="34" charset="0"/>
                <a:cs typeface="Arial" panose="020B0604020202020204" pitchFamily="34" charset="0"/>
              </a:rPr>
              <a:t>abelii</a:t>
            </a:r>
            <a:r>
              <a:rPr lang="en-US" sz="1600" b="0" i="1"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from Sumatera) show a very marked sexual dimorphism,</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with males almost twice the size of females. Adult, dominant males grow impressive cheek</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flanges and throat pouches, enabling long-distance mating calls. Their appearance is strikingly</a:t>
            </a:r>
          </a:p>
          <a:p>
            <a:pPr algn="l"/>
            <a:r>
              <a:rPr lang="en-US" sz="1600" b="0" i="0" u="none" strike="noStrike" baseline="0" dirty="0">
                <a:latin typeface="Arial" panose="020B0604020202020204" pitchFamily="34" charset="0"/>
                <a:cs typeface="Arial" panose="020B0604020202020204" pitchFamily="34" charset="0"/>
              </a:rPr>
              <a:t>different from that of females; their penis is a little bigger than that of gibbons, but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testes are very small. A similar constellation is present in the two species of gorillas (</a:t>
            </a:r>
            <a:r>
              <a:rPr lang="en-US" sz="1600" b="0" i="1" u="none" strike="noStrike" baseline="0" dirty="0">
                <a:latin typeface="Arial" panose="020B0604020202020204" pitchFamily="34" charset="0"/>
                <a:cs typeface="Arial" panose="020B0604020202020204" pitchFamily="34" charset="0"/>
              </a:rPr>
              <a:t>Gorilla</a:t>
            </a:r>
            <a:r>
              <a:rPr lang="cs-CZ" sz="1600" b="0" i="1" u="none" strike="noStrike" baseline="0" dirty="0">
                <a:latin typeface="Arial" panose="020B0604020202020204" pitchFamily="34" charset="0"/>
                <a:cs typeface="Arial" panose="020B0604020202020204" pitchFamily="34" charset="0"/>
              </a:rPr>
              <a:t> </a:t>
            </a:r>
            <a:r>
              <a:rPr lang="en-US" sz="1600" b="0" i="1" u="none" strike="noStrike" baseline="0" dirty="0">
                <a:latin typeface="Arial" panose="020B0604020202020204" pitchFamily="34" charset="0"/>
                <a:cs typeface="Arial" panose="020B0604020202020204" pitchFamily="34" charset="0"/>
              </a:rPr>
              <a:t>gorilla </a:t>
            </a:r>
            <a:r>
              <a:rPr lang="en-US" sz="1600" b="0" i="0" u="none" strike="noStrike" baseline="0" dirty="0">
                <a:latin typeface="Arial" panose="020B0604020202020204" pitchFamily="34" charset="0"/>
                <a:cs typeface="Arial" panose="020B0604020202020204" pitchFamily="34" charset="0"/>
              </a:rPr>
              <a:t>and </a:t>
            </a:r>
            <a:r>
              <a:rPr lang="en-US" sz="1600" b="0" i="1" u="none" strike="noStrike" baseline="0" dirty="0">
                <a:latin typeface="Arial" panose="020B0604020202020204" pitchFamily="34" charset="0"/>
                <a:cs typeface="Arial" panose="020B0604020202020204" pitchFamily="34" charset="0"/>
              </a:rPr>
              <a:t>Gorilla </a:t>
            </a:r>
            <a:r>
              <a:rPr lang="en-US" sz="1600" b="0" i="1" u="none" strike="noStrike" baseline="0" dirty="0" err="1">
                <a:latin typeface="Arial" panose="020B0604020202020204" pitchFamily="34" charset="0"/>
                <a:cs typeface="Arial" panose="020B0604020202020204" pitchFamily="34" charset="0"/>
              </a:rPr>
              <a:t>beringei</a:t>
            </a:r>
            <a:r>
              <a:rPr lang="en-US" sz="1600" b="0" i="0" u="none" strike="noStrike" baseline="0" dirty="0">
                <a:latin typeface="Arial" panose="020B0604020202020204" pitchFamily="34" charset="0"/>
                <a:cs typeface="Arial" panose="020B0604020202020204" pitchFamily="34" charset="0"/>
              </a:rPr>
              <a:t>); males, especially dominant ‘silver backs’, have an impressive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body, twice as big as that of females, the penis size is even smaller than that of the orangutan,</a:t>
            </a:r>
          </a:p>
          <a:p>
            <a:pPr algn="l"/>
            <a:r>
              <a:rPr lang="en-US" sz="1600" b="0" i="0" u="none" strike="noStrike" baseline="0" dirty="0">
                <a:latin typeface="Arial" panose="020B0604020202020204" pitchFamily="34" charset="0"/>
                <a:cs typeface="Arial" panose="020B0604020202020204" pitchFamily="34" charset="0"/>
              </a:rPr>
              <a:t>and their testes are also smaller. Chimpanzees (</a:t>
            </a:r>
            <a:r>
              <a:rPr lang="en-US" sz="1600" b="0" i="1" u="none" strike="noStrike" baseline="0" dirty="0">
                <a:latin typeface="Arial" panose="020B0604020202020204" pitchFamily="34" charset="0"/>
                <a:cs typeface="Arial" panose="020B0604020202020204" pitchFamily="34" charset="0"/>
              </a:rPr>
              <a:t>Pan troglodytes</a:t>
            </a:r>
            <a:r>
              <a:rPr lang="en-US" sz="1600" b="0" i="0" u="none" strike="noStrike" baseline="0" dirty="0">
                <a:latin typeface="Arial" panose="020B0604020202020204" pitchFamily="34" charset="0"/>
                <a:cs typeface="Arial" panose="020B0604020202020204" pitchFamily="34" charset="0"/>
              </a:rPr>
              <a:t>) present a very different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picture: sexual dimorphism is present but much lower than in orangutan and gorilla;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wider female pubic area (in this case mainly the sexual swellings and reddening on the</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buttocks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 very large, as are the testes, and the penis is larger (similarly long as that of</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humans) than in the gorilla and orangutan. Some biologists </a:t>
            </a:r>
            <a:r>
              <a:rPr lang="en-US" sz="1600" b="0" i="0" u="none" strike="noStrike" baseline="0" dirty="0" err="1">
                <a:latin typeface="Arial" panose="020B0604020202020204" pitchFamily="34" charset="0"/>
                <a:cs typeface="Arial" panose="020B0604020202020204" pitchFamily="34" charset="0"/>
              </a:rPr>
              <a:t>hypothesise</a:t>
            </a:r>
            <a:r>
              <a:rPr lang="en-US" sz="1600" b="0" i="0" u="none" strike="noStrike" baseline="0" dirty="0">
                <a:latin typeface="Arial" panose="020B0604020202020204" pitchFamily="34" charset="0"/>
                <a:cs typeface="Arial" panose="020B0604020202020204" pitchFamily="34" charset="0"/>
              </a:rPr>
              <a:t> that this last feature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 necessary because the penis has to reach the cervix of a female in </a:t>
            </a:r>
            <a:r>
              <a:rPr lang="en-US" sz="1600" b="0" i="0" u="none" strike="noStrike" baseline="0" dirty="0" err="1">
                <a:latin typeface="Arial" panose="020B0604020202020204" pitchFamily="34" charset="0"/>
                <a:cs typeface="Arial" panose="020B0604020202020204" pitchFamily="34" charset="0"/>
              </a:rPr>
              <a:t>oestrus</a:t>
            </a:r>
            <a:r>
              <a:rPr lang="en-US" sz="1600" b="0" i="0" u="none" strike="noStrike" baseline="0" dirty="0">
                <a:latin typeface="Arial" panose="020B0604020202020204" pitchFamily="34" charset="0"/>
                <a:cs typeface="Arial" panose="020B0604020202020204" pitchFamily="34" charset="0"/>
              </a:rPr>
              <a:t> through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external swelling. Humans have a similarly small sexual dimorphism (men are about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10–15% taller and heavier than women; in ancestral times the difference may have been 20%</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as in chimpanzees), the pubic area is comparatively small, the breasts are very big,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 size of the penis is big as well, especially its circumference, while the size of the testes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 similar to that of orangutans.</a:t>
            </a:r>
            <a:endParaRPr lang="cs-CZ" sz="1600" dirty="0">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577021D4-3283-4DE5-9A56-C6F6F551A427}"/>
              </a:ext>
            </a:extLst>
          </p:cNvPr>
          <p:cNvPicPr>
            <a:picLocks noChangeAspect="1"/>
          </p:cNvPicPr>
          <p:nvPr/>
        </p:nvPicPr>
        <p:blipFill>
          <a:blip r:embed="rId2"/>
          <a:stretch>
            <a:fillRect/>
          </a:stretch>
        </p:blipFill>
        <p:spPr>
          <a:xfrm>
            <a:off x="110532" y="4520069"/>
            <a:ext cx="2922413" cy="2337930"/>
          </a:xfrm>
          <a:prstGeom prst="rect">
            <a:avLst/>
          </a:prstGeom>
        </p:spPr>
      </p:pic>
      <p:pic>
        <p:nvPicPr>
          <p:cNvPr id="4" name="Obrázek 3">
            <a:extLst>
              <a:ext uri="{FF2B5EF4-FFF2-40B4-BE49-F238E27FC236}">
                <a16:creationId xmlns:a16="http://schemas.microsoft.com/office/drawing/2014/main" id="{EA7C2DA8-AA13-45F4-9199-84EC11A58467}"/>
              </a:ext>
            </a:extLst>
          </p:cNvPr>
          <p:cNvPicPr>
            <a:picLocks noChangeAspect="1"/>
          </p:cNvPicPr>
          <p:nvPr/>
        </p:nvPicPr>
        <p:blipFill>
          <a:blip r:embed="rId3"/>
          <a:stretch>
            <a:fillRect/>
          </a:stretch>
        </p:blipFill>
        <p:spPr>
          <a:xfrm>
            <a:off x="3173587" y="4614635"/>
            <a:ext cx="2922413" cy="1906823"/>
          </a:xfrm>
          <a:prstGeom prst="rect">
            <a:avLst/>
          </a:prstGeom>
        </p:spPr>
      </p:pic>
      <p:pic>
        <p:nvPicPr>
          <p:cNvPr id="5" name="Obrázek 4">
            <a:extLst>
              <a:ext uri="{FF2B5EF4-FFF2-40B4-BE49-F238E27FC236}">
                <a16:creationId xmlns:a16="http://schemas.microsoft.com/office/drawing/2014/main" id="{92AC83F0-59ED-4C5D-82C5-80058915763A}"/>
              </a:ext>
            </a:extLst>
          </p:cNvPr>
          <p:cNvPicPr>
            <a:picLocks noChangeAspect="1"/>
          </p:cNvPicPr>
          <p:nvPr/>
        </p:nvPicPr>
        <p:blipFill>
          <a:blip r:embed="rId4"/>
          <a:stretch>
            <a:fillRect/>
          </a:stretch>
        </p:blipFill>
        <p:spPr>
          <a:xfrm>
            <a:off x="6377772" y="4953674"/>
            <a:ext cx="2293955" cy="1567784"/>
          </a:xfrm>
          <a:prstGeom prst="rect">
            <a:avLst/>
          </a:prstGeom>
        </p:spPr>
      </p:pic>
      <p:pic>
        <p:nvPicPr>
          <p:cNvPr id="6" name="Obrázek 5">
            <a:extLst>
              <a:ext uri="{FF2B5EF4-FFF2-40B4-BE49-F238E27FC236}">
                <a16:creationId xmlns:a16="http://schemas.microsoft.com/office/drawing/2014/main" id="{1E0908E1-A5F9-416A-A6F4-54A29337B748}"/>
              </a:ext>
            </a:extLst>
          </p:cNvPr>
          <p:cNvPicPr>
            <a:picLocks noChangeAspect="1"/>
          </p:cNvPicPr>
          <p:nvPr/>
        </p:nvPicPr>
        <p:blipFill>
          <a:blip r:embed="rId5"/>
          <a:stretch>
            <a:fillRect/>
          </a:stretch>
        </p:blipFill>
        <p:spPr>
          <a:xfrm>
            <a:off x="8755603" y="4399081"/>
            <a:ext cx="3602357" cy="2337930"/>
          </a:xfrm>
          <a:prstGeom prst="rect">
            <a:avLst/>
          </a:prstGeom>
        </p:spPr>
      </p:pic>
    </p:spTree>
    <p:extLst>
      <p:ext uri="{BB962C8B-B14F-4D97-AF65-F5344CB8AC3E}">
        <p14:creationId xmlns:p14="http://schemas.microsoft.com/office/powerpoint/2010/main" val="743296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CD29F4C-2066-4B06-916E-5EB61FC067CA}"/>
              </a:ext>
            </a:extLst>
          </p:cNvPr>
          <p:cNvSpPr txBox="1"/>
          <p:nvPr/>
        </p:nvSpPr>
        <p:spPr>
          <a:xfrm>
            <a:off x="291401" y="0"/>
            <a:ext cx="11847007" cy="3477875"/>
          </a:xfrm>
          <a:prstGeom prst="rect">
            <a:avLst/>
          </a:prstGeom>
          <a:noFill/>
        </p:spPr>
        <p:txBody>
          <a:bodyPr wrap="square">
            <a:spAutoFit/>
          </a:bodyPr>
          <a:lstStyle/>
          <a:p>
            <a:pPr algn="ctr"/>
            <a:r>
              <a:rPr lang="cs-CZ" sz="3200" b="0" i="0" u="none" strike="noStrike" baseline="0" dirty="0" err="1">
                <a:latin typeface="Arial" panose="020B0604020202020204" pitchFamily="34" charset="0"/>
                <a:cs typeface="Arial" panose="020B0604020202020204" pitchFamily="34" charset="0"/>
              </a:rPr>
              <a:t>Orgasm</a:t>
            </a:r>
            <a:endParaRPr lang="cs-CZ" sz="3200" b="0" i="0" u="none" strike="noStrike" baseline="0" dirty="0">
              <a:latin typeface="Arial" panose="020B0604020202020204" pitchFamily="34" charset="0"/>
              <a:cs typeface="Arial" panose="020B0604020202020204" pitchFamily="34" charset="0"/>
            </a:endParaRPr>
          </a:p>
          <a:p>
            <a:pPr algn="ctr"/>
            <a:endParaRPr lang="cs-CZ" sz="3200" b="0" i="0" u="none" strike="noStrike" baseline="0" dirty="0">
              <a:latin typeface="Arial" panose="020B0604020202020204" pitchFamily="34" charset="0"/>
              <a:cs typeface="Arial" panose="020B0604020202020204" pitchFamily="34" charset="0"/>
            </a:endParaRPr>
          </a:p>
          <a:p>
            <a:pPr algn="l"/>
            <a:r>
              <a:rPr lang="en-US" sz="1200" b="0" i="0" u="none" strike="noStrike" baseline="0" dirty="0">
                <a:solidFill>
                  <a:srgbClr val="000000"/>
                </a:solidFill>
                <a:latin typeface="Arial" panose="020B0604020202020204" pitchFamily="34" charset="0"/>
                <a:cs typeface="Arial" panose="020B0604020202020204" pitchFamily="34" charset="0"/>
              </a:rPr>
              <a:t>Orgasm in males is a complex yet basically still rather simple biological mechanism. Very</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few ejaculations occur without orgasm, which has evolved early in phylogeny and is</a:t>
            </a:r>
          </a:p>
          <a:p>
            <a:pPr algn="l"/>
            <a:r>
              <a:rPr lang="cs-CZ" sz="1200" b="0" i="0" u="none" strike="noStrike" baseline="0" dirty="0" err="1">
                <a:solidFill>
                  <a:srgbClr val="000000"/>
                </a:solidFill>
                <a:latin typeface="Arial" panose="020B0604020202020204" pitchFamily="34" charset="0"/>
                <a:cs typeface="Arial" panose="020B0604020202020204" pitchFamily="34" charset="0"/>
              </a:rPr>
              <a:t>Probably</a:t>
            </a:r>
            <a:r>
              <a:rPr lang="cs-CZ" sz="120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present in all mammals. Males, most probably not only of our</a:t>
            </a:r>
            <a:r>
              <a:rPr lang="cs-CZ" sz="1200" b="0" i="0" u="none" strike="noStrike" baseline="0" dirty="0">
                <a:solidFill>
                  <a:srgbClr val="000000"/>
                </a:solidFill>
                <a:latin typeface="Arial" panose="020B0604020202020204" pitchFamily="34" charset="0"/>
                <a:cs typeface="Arial" panose="020B0604020202020204" pitchFamily="34" charset="0"/>
              </a:rPr>
              <a:t> species, </a:t>
            </a:r>
            <a:r>
              <a:rPr lang="en-US" sz="1200" b="0" i="0" u="none" strike="noStrike" baseline="0" dirty="0">
                <a:solidFill>
                  <a:srgbClr val="000000"/>
                </a:solidFill>
                <a:latin typeface="Arial" panose="020B0604020202020204" pitchFamily="34" charset="0"/>
                <a:cs typeface="Arial" panose="020B0604020202020204" pitchFamily="34" charset="0"/>
              </a:rPr>
              <a:t>perceive considerably more enjoyment from orgasm than from sexual stimulation</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that does not lead to climax: all animal males, including humans, are orgasm-prone beings.</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In 50 years of fieldwork with free-living chimpanzees, McGrew (2017</a:t>
            </a:r>
            <a:r>
              <a:rPr lang="cs-CZ" sz="1200" b="0" i="0" u="none" strike="noStrike" baseline="0" dirty="0" err="1">
                <a:solidFill>
                  <a:srgbClr val="000000"/>
                </a:solidFill>
                <a:latin typeface="Arial" panose="020B0604020202020204" pitchFamily="34" charset="0"/>
                <a:cs typeface="Arial" panose="020B0604020202020204" pitchFamily="34" charset="0"/>
              </a:rPr>
              <a:t>p.c</a:t>
            </a:r>
            <a:r>
              <a:rPr lang="cs-CZ" sz="1200" b="0" i="0" u="none" strike="noStrike" baseline="0" dirty="0">
                <a:solidFill>
                  <a:srgbClr val="000000"/>
                </a:solidFill>
                <a:latin typeface="Arial" panose="020B0604020202020204" pitchFamily="34" charset="0"/>
                <a:cs typeface="Arial" panose="020B0604020202020204" pitchFamily="34" charset="0"/>
              </a:rPr>
              <a:t>.</a:t>
            </a:r>
            <a:r>
              <a:rPr lang="en-US" sz="1200" b="0" i="0" u="none" strike="noStrike" baseline="0" dirty="0">
                <a:solidFill>
                  <a:srgbClr val="000000"/>
                </a:solidFill>
                <a:latin typeface="Arial" panose="020B0604020202020204" pitchFamily="34" charset="0"/>
                <a:cs typeface="Arial" panose="020B0604020202020204" pitchFamily="34" charset="0"/>
              </a:rPr>
              <a:t>) did not see a single male masturbation that led to ejaculation. It is likely that our</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ancestors, like probably the majority of men today, preferred regular intercourse versus</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masturbation, even though it frequently occurs in non-human animals. Patterns of sexual</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err="1">
                <a:solidFill>
                  <a:srgbClr val="000000"/>
                </a:solidFill>
                <a:latin typeface="Arial" panose="020B0604020202020204" pitchFamily="34" charset="0"/>
                <a:cs typeface="Arial" panose="020B0604020202020204" pitchFamily="34" charset="0"/>
              </a:rPr>
              <a:t>behaviour</a:t>
            </a:r>
            <a:r>
              <a:rPr lang="en-US" sz="1200" b="0" i="0" u="none" strike="noStrike" baseline="0" dirty="0">
                <a:solidFill>
                  <a:srgbClr val="000000"/>
                </a:solidFill>
                <a:latin typeface="Arial" panose="020B0604020202020204" pitchFamily="34" charset="0"/>
                <a:cs typeface="Arial" panose="020B0604020202020204" pitchFamily="34" charset="0"/>
              </a:rPr>
              <a:t> of chimpanzees have been studied intensively by several groups of researchers</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(see Fujita and Inoue 2015); it is not uncommon for females of this species</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to prolong their sexual swelling and encourage copulations with different males, possibly in</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an unconscious attempt to confuse paternity. Multiple orgasms/ejaculations are possible for</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human males, but there is a refractory period of varying duration. In this respect, women,</a:t>
            </a:r>
          </a:p>
          <a:p>
            <a:pPr algn="l"/>
            <a:r>
              <a:rPr lang="en-US" sz="1200" b="0" i="0" u="none" strike="noStrike" baseline="0" dirty="0">
                <a:solidFill>
                  <a:srgbClr val="000000"/>
                </a:solidFill>
                <a:latin typeface="Arial" panose="020B0604020202020204" pitchFamily="34" charset="0"/>
                <a:cs typeface="Arial" panose="020B0604020202020204" pitchFamily="34" charset="0"/>
              </a:rPr>
              <a:t>yet not all of them, are remarkably different: they can experience orgasms like pearls on a</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string. Female sexuality presents a very different spectrum. Kinsey et al. (1953)</a:t>
            </a:r>
          </a:p>
          <a:p>
            <a:pPr algn="l"/>
            <a:r>
              <a:rPr lang="en-US" sz="1200" b="0" i="0" u="none" strike="noStrike" baseline="0" dirty="0">
                <a:solidFill>
                  <a:srgbClr val="000000"/>
                </a:solidFill>
                <a:latin typeface="Arial" panose="020B0604020202020204" pitchFamily="34" charset="0"/>
                <a:cs typeface="Arial" panose="020B0604020202020204" pitchFamily="34" charset="0"/>
              </a:rPr>
              <a:t>assured the world that there was female orgasm; their successors (</a:t>
            </a:r>
            <a:r>
              <a:rPr lang="cs-CZ" sz="1200" b="0" i="0" u="none" strike="noStrike" baseline="0" dirty="0" err="1">
                <a:solidFill>
                  <a:srgbClr val="000000"/>
                </a:solidFill>
                <a:latin typeface="Arial" panose="020B0604020202020204" pitchFamily="34" charset="0"/>
                <a:cs typeface="Arial" panose="020B0604020202020204" pitchFamily="34" charset="0"/>
              </a:rPr>
              <a:t>see</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Masters and Johnson 1966),</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still rather ignorant about female sexual responses, thought that orgasm in women was</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cs-CZ" sz="1200" b="0" i="0" u="none" strike="noStrike" baseline="0" dirty="0" err="1">
                <a:solidFill>
                  <a:srgbClr val="000000"/>
                </a:solidFill>
                <a:latin typeface="Arial" panose="020B0604020202020204" pitchFamily="34" charset="0"/>
                <a:cs typeface="Arial" panose="020B0604020202020204" pitchFamily="34" charset="0"/>
              </a:rPr>
              <a:t>physiologically</a:t>
            </a:r>
            <a:r>
              <a:rPr lang="cs-CZ" sz="120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the same event in all of them. For some time it was thought that females of</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non-human species do not have orgasm-like experiences. And, of course, it is not easy to</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define what exactly that would mean for an animal. Researchers, however, have operationalized</a:t>
            </a:r>
            <a:r>
              <a:rPr lang="cs-CZ" sz="120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definitions and used experimental and ethological approaches to study the sexual</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responses of female mammals, including primates. There can be no doubt that orgasm</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exists in females of non-human species; </a:t>
            </a:r>
            <a:r>
              <a:rPr lang="en-US" sz="1200" b="0" i="0" u="none" strike="noStrike" baseline="0" dirty="0" err="1">
                <a:solidFill>
                  <a:srgbClr val="000000"/>
                </a:solidFill>
                <a:latin typeface="Arial" panose="020B0604020202020204" pitchFamily="34" charset="0"/>
                <a:cs typeface="Arial" panose="020B0604020202020204" pitchFamily="34" charset="0"/>
              </a:rPr>
              <a:t>Troisi</a:t>
            </a:r>
            <a:r>
              <a:rPr lang="en-US" sz="1200" b="0" i="0" u="none" strike="noStrike" baseline="0" dirty="0">
                <a:solidFill>
                  <a:srgbClr val="000000"/>
                </a:solidFill>
                <a:latin typeface="Arial" panose="020B0604020202020204" pitchFamily="34" charset="0"/>
                <a:cs typeface="Arial" panose="020B0604020202020204" pitchFamily="34" charset="0"/>
              </a:rPr>
              <a:t> and </a:t>
            </a:r>
            <a:r>
              <a:rPr lang="en-US" sz="1200" b="0" i="0" u="none" strike="noStrike" baseline="0" dirty="0" err="1">
                <a:solidFill>
                  <a:srgbClr val="000000"/>
                </a:solidFill>
                <a:latin typeface="Arial" panose="020B0604020202020204" pitchFamily="34" charset="0"/>
                <a:cs typeface="Arial" panose="020B0604020202020204" pitchFamily="34" charset="0"/>
              </a:rPr>
              <a:t>Carosi</a:t>
            </a:r>
            <a:r>
              <a:rPr lang="en-US" sz="1200" b="0" i="0" u="none" strike="noStrike" baseline="0" dirty="0">
                <a:solidFill>
                  <a:srgbClr val="000000"/>
                </a:solidFill>
                <a:latin typeface="Arial" panose="020B0604020202020204" pitchFamily="34" charset="0"/>
                <a:cs typeface="Arial" panose="020B0604020202020204" pitchFamily="34" charset="0"/>
              </a:rPr>
              <a:t> (1998) found that in one out of</a:t>
            </a:r>
            <a:r>
              <a:rPr lang="cs-CZ"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three of 240 copulations the typical orgasm face was observed in macaque females.</a:t>
            </a:r>
            <a:endParaRPr lang="cs-CZ" sz="12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8784673E-7011-4625-8B7C-523DDCA793EB}"/>
              </a:ext>
            </a:extLst>
          </p:cNvPr>
          <p:cNvPicPr>
            <a:picLocks noChangeAspect="1"/>
          </p:cNvPicPr>
          <p:nvPr/>
        </p:nvPicPr>
        <p:blipFill>
          <a:blip r:embed="rId2"/>
          <a:stretch>
            <a:fillRect/>
          </a:stretch>
        </p:blipFill>
        <p:spPr>
          <a:xfrm>
            <a:off x="3250642" y="3477875"/>
            <a:ext cx="5451231" cy="3066317"/>
          </a:xfrm>
          <a:prstGeom prst="rect">
            <a:avLst/>
          </a:prstGeom>
        </p:spPr>
      </p:pic>
    </p:spTree>
    <p:extLst>
      <p:ext uri="{BB962C8B-B14F-4D97-AF65-F5344CB8AC3E}">
        <p14:creationId xmlns:p14="http://schemas.microsoft.com/office/powerpoint/2010/main" val="722553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64008D7-C0DD-4CBB-8E28-72E5D255DDBD}"/>
              </a:ext>
            </a:extLst>
          </p:cNvPr>
          <p:cNvSpPr txBox="1"/>
          <p:nvPr/>
        </p:nvSpPr>
        <p:spPr>
          <a:xfrm>
            <a:off x="140677" y="104070"/>
            <a:ext cx="6571622" cy="4832092"/>
          </a:xfrm>
          <a:prstGeom prst="rect">
            <a:avLst/>
          </a:prstGeom>
          <a:noFill/>
        </p:spPr>
        <p:txBody>
          <a:bodyPr wrap="square">
            <a:spAutoFit/>
          </a:bodyPr>
          <a:lstStyle/>
          <a:p>
            <a:pPr algn="l"/>
            <a:r>
              <a:rPr lang="en-US" sz="1400" b="0" i="0" u="none" strike="noStrike" baseline="0" dirty="0">
                <a:latin typeface="Arial" panose="020B0604020202020204" pitchFamily="34" charset="0"/>
                <a:cs typeface="Arial" panose="020B0604020202020204" pitchFamily="34" charset="0"/>
              </a:rPr>
              <a:t>There is a remarkable discrepancy between women who do not at all or very rarely</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experience</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orgasm and women who can have several in a row.</a:t>
            </a:r>
            <a:r>
              <a:rPr lang="cs-CZ" sz="1400" dirty="0">
                <a:latin typeface="Arial" panose="020B0604020202020204" pitchFamily="34" charset="0"/>
                <a:cs typeface="Arial" panose="020B0604020202020204" pitchFamily="34" charset="0"/>
              </a:rPr>
              <a:t> </a:t>
            </a:r>
          </a:p>
          <a:p>
            <a:pPr algn="l"/>
            <a:r>
              <a:rPr lang="en-US" sz="1400" b="0" i="0" u="none" strike="noStrike" baseline="0" dirty="0">
                <a:latin typeface="Arial" panose="020B0604020202020204" pitchFamily="34" charset="0"/>
                <a:cs typeface="Arial" panose="020B0604020202020204" pitchFamily="34" charset="0"/>
              </a:rPr>
              <a:t>Whence this paradox: multiple orgasms versus none? </a:t>
            </a:r>
            <a:endParaRPr lang="cs-CZ" sz="1400" b="0" i="0" u="none" strike="noStrike" baseline="0" dirty="0">
              <a:latin typeface="Arial" panose="020B0604020202020204" pitchFamily="34" charset="0"/>
              <a:cs typeface="Arial" panose="020B0604020202020204" pitchFamily="34" charset="0"/>
            </a:endParaRPr>
          </a:p>
          <a:p>
            <a:pPr algn="l"/>
            <a:r>
              <a:rPr lang="en-US" sz="1400" b="0" i="0" u="none" strike="noStrike" baseline="0" dirty="0">
                <a:latin typeface="Arial" panose="020B0604020202020204" pitchFamily="34" charset="0"/>
                <a:cs typeface="Arial" panose="020B0604020202020204" pitchFamily="34" charset="0"/>
              </a:rPr>
              <a:t>All women belong to the same species;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therefore should there not be a specific or at least typical sexual response mechanism</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like orgasm in males? </a:t>
            </a:r>
            <a:endParaRPr lang="cs-CZ" sz="1400" b="0" i="0" u="none" strike="noStrike" baseline="0" dirty="0">
              <a:latin typeface="Arial" panose="020B0604020202020204" pitchFamily="34" charset="0"/>
              <a:cs typeface="Arial" panose="020B0604020202020204" pitchFamily="34" charset="0"/>
            </a:endParaRPr>
          </a:p>
          <a:p>
            <a:pPr algn="l"/>
            <a:r>
              <a:rPr lang="en-US" sz="1400" b="0" i="0" u="none" strike="noStrike" baseline="0" dirty="0">
                <a:latin typeface="Arial" panose="020B0604020202020204" pitchFamily="34" charset="0"/>
                <a:cs typeface="Arial" panose="020B0604020202020204" pitchFamily="34" charset="0"/>
              </a:rPr>
              <a:t>There isn’t, despite the fact that modern functional magnetic</a:t>
            </a:r>
            <a:r>
              <a:rPr lang="cs-CZ" sz="1400" b="0" i="0" u="none" strike="noStrike" baseline="0" dirty="0">
                <a:latin typeface="Arial" panose="020B0604020202020204" pitchFamily="34" charset="0"/>
                <a:cs typeface="Arial" panose="020B0604020202020204" pitchFamily="34" charset="0"/>
              </a:rPr>
              <a:t> resonance</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imaging (fMRI) techniques have shown that men and women activate very</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similar</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brain regions, actually most of this organ, during sexual arousal and that women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who had a spinal cord injury, blocking the ordinary transmission of neural activity from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clitoris and vagina to the brain, could climax when being genitally stimulated accordingly;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other pathways than the ones depending on the spinal cord are thought to exist as well</a:t>
            </a:r>
            <a:r>
              <a:rPr lang="cs-CZ" sz="1400" b="0" i="0" u="none" strike="noStrike" baseline="0" dirty="0">
                <a:latin typeface="Arial" panose="020B0604020202020204" pitchFamily="34" charset="0"/>
                <a:cs typeface="Arial" panose="020B0604020202020204" pitchFamily="34" charset="0"/>
              </a:rPr>
              <a:t>.</a:t>
            </a:r>
          </a:p>
          <a:p>
            <a:pPr algn="l"/>
            <a:r>
              <a:rPr lang="en-US" sz="1400" b="0" i="0" u="none" strike="noStrike" baseline="0" dirty="0">
                <a:latin typeface="Arial" panose="020B0604020202020204" pitchFamily="34" charset="0"/>
                <a:cs typeface="Arial" panose="020B0604020202020204" pitchFamily="34" charset="0"/>
              </a:rPr>
              <a:t>Women of all times and in all societies most probably were and are very similar in their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anatomy. An exception are women of some populations among the Khoisan and other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groups in Sub-Saharan Africa who have a marked steatopygia combined with a strong</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lordosis</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often additionally very long </a:t>
            </a:r>
            <a:r>
              <a:rPr lang="en-US" sz="1400" b="0" i="0" u="none" strike="noStrike" baseline="0" dirty="0" err="1">
                <a:latin typeface="Arial" panose="020B0604020202020204" pitchFamily="34" charset="0"/>
                <a:cs typeface="Arial" panose="020B0604020202020204" pitchFamily="34" charset="0"/>
              </a:rPr>
              <a:t>labi</a:t>
            </a:r>
            <a:r>
              <a:rPr lang="cs-CZ" sz="1400" b="0" i="0" u="none" strike="noStrike" baseline="0" dirty="0">
                <a:latin typeface="Arial" panose="020B0604020202020204" pitchFamily="34" charset="0"/>
                <a:cs typeface="Arial" panose="020B0604020202020204" pitchFamily="34" charset="0"/>
              </a:rPr>
              <a:t>a</a:t>
            </a:r>
            <a:r>
              <a:rPr lang="en-US" sz="1400" b="0" i="0" u="none" strike="noStrike" baseline="0" dirty="0">
                <a:latin typeface="Arial" panose="020B0604020202020204" pitchFamily="34" charset="0"/>
                <a:cs typeface="Arial" panose="020B0604020202020204" pitchFamily="34" charset="0"/>
              </a:rPr>
              <a:t>, a trait that is also</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said to occur among women on the Andaman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Islands. It is, however (despite some claims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that the famous Venus figurines exhibit symptoms of steatopygia, yet their figures are just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like those of generally well-fed women, doubtful that this specific anatomy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was the one of our early female </a:t>
            </a:r>
            <a:r>
              <a:rPr lang="en-US" sz="1400" b="0" i="1" u="none" strike="noStrike" baseline="0" dirty="0">
                <a:latin typeface="Arial" panose="020B0604020202020204" pitchFamily="34" charset="0"/>
                <a:cs typeface="Arial" panose="020B0604020202020204" pitchFamily="34" charset="0"/>
              </a:rPr>
              <a:t>Homo </a:t>
            </a:r>
            <a:r>
              <a:rPr lang="en-US" sz="1400" b="0" i="0" u="none" strike="noStrike" baseline="0" dirty="0">
                <a:latin typeface="Arial" panose="020B0604020202020204" pitchFamily="34" charset="0"/>
                <a:cs typeface="Arial" panose="020B0604020202020204" pitchFamily="34" charset="0"/>
              </a:rPr>
              <a:t>ancestors; skeletal finds should have displayed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strong lordosis in women of this type.</a:t>
            </a:r>
            <a:endParaRPr lang="cs-CZ" sz="14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9E7EDFA8-921C-4E24-AE8B-A99153869C83}"/>
              </a:ext>
            </a:extLst>
          </p:cNvPr>
          <p:cNvPicPr>
            <a:picLocks noChangeAspect="1"/>
          </p:cNvPicPr>
          <p:nvPr/>
        </p:nvPicPr>
        <p:blipFill>
          <a:blip r:embed="rId2"/>
          <a:stretch>
            <a:fillRect/>
          </a:stretch>
        </p:blipFill>
        <p:spPr>
          <a:xfrm>
            <a:off x="6712299" y="1869882"/>
            <a:ext cx="5523685" cy="4988118"/>
          </a:xfrm>
          <a:prstGeom prst="rect">
            <a:avLst/>
          </a:prstGeom>
        </p:spPr>
      </p:pic>
    </p:spTree>
    <p:extLst>
      <p:ext uri="{BB962C8B-B14F-4D97-AF65-F5344CB8AC3E}">
        <p14:creationId xmlns:p14="http://schemas.microsoft.com/office/powerpoint/2010/main" val="2593495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EA4B3D-C31D-464A-89DF-CAC8B86342F8}"/>
              </a:ext>
            </a:extLst>
          </p:cNvPr>
          <p:cNvSpPr txBox="1"/>
          <p:nvPr/>
        </p:nvSpPr>
        <p:spPr>
          <a:xfrm>
            <a:off x="231112" y="121829"/>
            <a:ext cx="11535507" cy="3754874"/>
          </a:xfrm>
          <a:prstGeom prst="rect">
            <a:avLst/>
          </a:prstGeom>
          <a:noFill/>
        </p:spPr>
        <p:txBody>
          <a:bodyPr wrap="square">
            <a:spAutoFit/>
          </a:bodyPr>
          <a:lstStyle/>
          <a:p>
            <a:pPr algn="l"/>
            <a:r>
              <a:rPr lang="en-US" sz="1400" b="0" i="0" u="none" strike="noStrike" baseline="0" dirty="0">
                <a:latin typeface="Arial" panose="020B0604020202020204" pitchFamily="34" charset="0"/>
                <a:cs typeface="Arial" panose="020B0604020202020204" pitchFamily="34" charset="0"/>
              </a:rPr>
              <a:t>What are the biological, evolutionary foundations of female orgasm? It has been found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to exist in many primates and mammals, so there is a clear phylogenetic</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base for sexual climax during intercourse, manual or oral stimulation, or masturbation</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statistically</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all more common in human females than orgasm via intercourse). For an evolutionary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anthropologist it is problematic that female orgasm not only is no precondition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for getting pregnant, but also does not seem to assist getting pregnant. It was thought along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adaptationist lines that the strong contractions of the vagina and uterus would dip the cervix</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into the deposited sperm and help, in the way of a vacuum pump, to suck up sperm into</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uterus so that its arduous travel upward to the tube towards the ovum would be assisted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t>
            </a:r>
            <a:r>
              <a:rPr lang="cs-CZ" sz="1400" b="0" i="0" u="none" strike="noStrike" baseline="0" dirty="0" err="1">
                <a:latin typeface="Arial" panose="020B0604020202020204" pitchFamily="34" charset="0"/>
                <a:cs typeface="Arial" panose="020B0604020202020204" pitchFamily="34" charset="0"/>
              </a:rPr>
              <a:t>see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Gould 2002). But this does not really seem to be the case, as is clearly proven by the fact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than non-orgasmic women get pregnant—whether as easily as women with orgasm is yet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unclear, but possible. So, if the most vital advantage, facilitating pregnancy and producing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offspring, is out of the race, why do females orgasm at all? It is not as costly as male orgasm</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with ejaculated semen, but involves circulatory and hormonal costs which could perhaps be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avoided. Some researchers discuss circulatory congestion in the pelvic area as a biological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reason for female orgasm, which would release it, but it seems doubtful whether pelvic congestion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due to sexual arousal needs, in a physiological and evolutionary sense, orgasm to</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discharge the congested blood; this condition is mostly caused by pathologies of various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kinds (</a:t>
            </a:r>
            <a:r>
              <a:rPr lang="cs-CZ" sz="1400" b="0" i="0" u="none" strike="noStrike" baseline="0" dirty="0" err="1">
                <a:latin typeface="Arial" panose="020B0604020202020204" pitchFamily="34" charset="0"/>
                <a:cs typeface="Arial" panose="020B0604020202020204" pitchFamily="34" charset="0"/>
              </a:rPr>
              <a:t>see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Perry 2001). So, the question arises: why is the clitoris there, and why is it sexually so</a:t>
            </a:r>
          </a:p>
          <a:p>
            <a:pPr algn="l"/>
            <a:r>
              <a:rPr lang="en-US" sz="1400" b="0" i="0" u="none" strike="noStrike" baseline="0" dirty="0">
                <a:latin typeface="Arial" panose="020B0604020202020204" pitchFamily="34" charset="0"/>
                <a:cs typeface="Arial" panose="020B0604020202020204" pitchFamily="34" charset="0"/>
              </a:rPr>
              <a:t>very sensitive that women who cannot experience vaginal orgasms via intercourse quite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often can climax after stimulation of that erectile organ? Why did it evolve, if it can often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transmit its powerfully positive signals to the brain only after somewhat artificial stimulation?</a:t>
            </a:r>
          </a:p>
          <a:p>
            <a:pPr algn="l"/>
            <a:r>
              <a:rPr lang="en-US" sz="1400" b="0" i="0" u="none" strike="noStrike" baseline="0" dirty="0">
                <a:latin typeface="Arial" panose="020B0604020202020204" pitchFamily="34" charset="0"/>
                <a:cs typeface="Arial" panose="020B0604020202020204" pitchFamily="34" charset="0"/>
              </a:rPr>
              <a:t>One hypothesis is that the female genitals and their function as pleasure-providing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organs are by-products of the male system.</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Did ancestral men know about the orgasmic potential of their female partners and did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they satisfy them by sensitive manual caressing, requiring dedication? Looking at sexual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practices around the world, this does not seem necessarily the case. </a:t>
            </a:r>
            <a:endParaRPr lang="cs-CZ" sz="14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6D53CC2B-5442-44B8-ADD3-46EA59537746}"/>
              </a:ext>
            </a:extLst>
          </p:cNvPr>
          <p:cNvPicPr>
            <a:picLocks noChangeAspect="1"/>
          </p:cNvPicPr>
          <p:nvPr/>
        </p:nvPicPr>
        <p:blipFill>
          <a:blip r:embed="rId2"/>
          <a:stretch>
            <a:fillRect/>
          </a:stretch>
        </p:blipFill>
        <p:spPr>
          <a:xfrm>
            <a:off x="7335297" y="3666617"/>
            <a:ext cx="4772704" cy="3069554"/>
          </a:xfrm>
          <a:prstGeom prst="rect">
            <a:avLst/>
          </a:prstGeom>
        </p:spPr>
      </p:pic>
    </p:spTree>
    <p:extLst>
      <p:ext uri="{BB962C8B-B14F-4D97-AF65-F5344CB8AC3E}">
        <p14:creationId xmlns:p14="http://schemas.microsoft.com/office/powerpoint/2010/main" val="804686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D41EEDE-A5AC-4EC5-AD1A-3AEC60BCDD67}"/>
              </a:ext>
            </a:extLst>
          </p:cNvPr>
          <p:cNvSpPr txBox="1"/>
          <p:nvPr/>
        </p:nvSpPr>
        <p:spPr>
          <a:xfrm>
            <a:off x="192593" y="123619"/>
            <a:ext cx="11806813" cy="3231654"/>
          </a:xfrm>
          <a:prstGeom prst="rect">
            <a:avLst/>
          </a:prstGeom>
          <a:noFill/>
        </p:spPr>
        <p:txBody>
          <a:bodyPr wrap="square">
            <a:spAutoFit/>
          </a:bodyPr>
          <a:lstStyle/>
          <a:p>
            <a:pPr algn="ctr"/>
            <a:r>
              <a:rPr lang="cs-CZ" sz="3200" b="1" i="0" u="none" strike="noStrike" baseline="0" dirty="0">
                <a:latin typeface="Arial" panose="020B0604020202020204" pitchFamily="34" charset="0"/>
                <a:cs typeface="Arial" panose="020B0604020202020204" pitchFamily="34" charset="0"/>
              </a:rPr>
              <a:t>Homosexuality</a:t>
            </a:r>
          </a:p>
          <a:p>
            <a:pPr algn="ctr"/>
            <a:endParaRPr lang="cs-CZ" sz="1000" b="1" i="0" u="none" strike="noStrike" baseline="0" dirty="0">
              <a:latin typeface="Arial" panose="020B0604020202020204" pitchFamily="34" charset="0"/>
              <a:cs typeface="Arial" panose="020B0604020202020204" pitchFamily="34" charset="0"/>
            </a:endParaRPr>
          </a:p>
          <a:p>
            <a:pPr algn="l"/>
            <a:r>
              <a:rPr lang="en-US" sz="1800" b="0" i="0" u="none" strike="noStrike" baseline="0" dirty="0">
                <a:solidFill>
                  <a:srgbClr val="000000"/>
                </a:solidFill>
                <a:latin typeface="MinionPro-Regular"/>
              </a:rPr>
              <a:t>Although homosexuality is no longer considered a psychiatric disorder</a:t>
            </a:r>
            <a:r>
              <a:rPr lang="cs-CZ" sz="1800" b="0" i="0" u="none" strike="noStrike" baseline="0" dirty="0">
                <a:solidFill>
                  <a:srgbClr val="000000"/>
                </a:solidFill>
                <a:latin typeface="MinionPro-Regular"/>
              </a:rPr>
              <a:t>. </a:t>
            </a:r>
            <a:r>
              <a:rPr lang="en-US" sz="1800" b="0" i="0" u="none" strike="noStrike" baseline="0" dirty="0">
                <a:solidFill>
                  <a:srgbClr val="000000"/>
                </a:solidFill>
                <a:latin typeface="MinionPro-Regular"/>
              </a:rPr>
              <a:t>For evolutionary biology,</a:t>
            </a:r>
            <a:r>
              <a:rPr lang="cs-CZ" sz="1800" b="0" i="0" u="none" strike="noStrike" baseline="0" dirty="0">
                <a:solidFill>
                  <a:srgbClr val="000000"/>
                </a:solidFill>
                <a:latin typeface="MinionPro-Regular"/>
              </a:rPr>
              <a:t> </a:t>
            </a:r>
            <a:r>
              <a:rPr lang="en-US" sz="1800" b="0" i="0" u="none" strike="noStrike" baseline="0" dirty="0">
                <a:solidFill>
                  <a:srgbClr val="000000"/>
                </a:solidFill>
                <a:latin typeface="MinionPro-Regular"/>
              </a:rPr>
              <a:t>human homosexuality, especially the more common male form of exclusive same-sex</a:t>
            </a:r>
            <a:r>
              <a:rPr lang="cs-CZ" sz="1800" b="0" i="0" u="none" strike="noStrike" baseline="0" dirty="0">
                <a:solidFill>
                  <a:srgbClr val="000000"/>
                </a:solidFill>
                <a:latin typeface="MinionPro-Regular"/>
              </a:rPr>
              <a:t> </a:t>
            </a:r>
            <a:r>
              <a:rPr lang="en-US" sz="1800" b="0" i="0" u="none" strike="noStrike" baseline="0" dirty="0">
                <a:solidFill>
                  <a:srgbClr val="000000"/>
                </a:solidFill>
                <a:latin typeface="MinionPro-Regular"/>
              </a:rPr>
              <a:t>orientation, has always presented a challenge (the ‘Darwinian paradox’): how could a</a:t>
            </a:r>
            <a:r>
              <a:rPr lang="cs-CZ"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behaviour</a:t>
            </a:r>
            <a:r>
              <a:rPr lang="en-US" sz="1800" b="0" i="0" u="none" strike="noStrike" baseline="0" dirty="0">
                <a:solidFill>
                  <a:srgbClr val="000000"/>
                </a:solidFill>
                <a:latin typeface="MinionPro-Regular"/>
              </a:rPr>
              <a:t> that cannot result in offspring and thereby have no obvious ultimate effects be</a:t>
            </a:r>
          </a:p>
          <a:p>
            <a:pPr algn="l"/>
            <a:r>
              <a:rPr lang="en-US" sz="1800" b="0" i="0" u="none" strike="noStrike" baseline="0" dirty="0">
                <a:solidFill>
                  <a:srgbClr val="000000"/>
                </a:solidFill>
                <a:latin typeface="MinionPro-Regular"/>
              </a:rPr>
              <a:t>still existent, and even prominent, in human societies? In many animal species, same-sex</a:t>
            </a:r>
            <a:r>
              <a:rPr lang="cs-CZ" sz="1800" b="0" i="0" u="none" strike="noStrike" baseline="0" dirty="0">
                <a:solidFill>
                  <a:srgbClr val="000000"/>
                </a:solidFill>
                <a:latin typeface="MinionPro-Regular"/>
              </a:rPr>
              <a:t> </a:t>
            </a:r>
            <a:r>
              <a:rPr lang="en-US" sz="1800" b="0" i="0" u="none" strike="noStrike" baseline="0" dirty="0">
                <a:solidFill>
                  <a:srgbClr val="000000"/>
                </a:solidFill>
                <a:latin typeface="MinionPro-Regular"/>
              </a:rPr>
              <a:t>sexual acts are common (</a:t>
            </a:r>
            <a:r>
              <a:rPr lang="cs-CZ" sz="1800" b="0" i="0" u="none" strike="noStrike" baseline="0" dirty="0" err="1">
                <a:solidFill>
                  <a:srgbClr val="000000"/>
                </a:solidFill>
                <a:latin typeface="MinionPro-Regular"/>
              </a:rPr>
              <a:t>see</a:t>
            </a:r>
            <a:r>
              <a:rPr lang="cs-CZ" sz="1800" b="0" i="0" u="none" strike="noStrike" baseline="0" dirty="0">
                <a:solidFill>
                  <a:srgbClr val="000000"/>
                </a:solidFill>
                <a:latin typeface="MinionPro-Regular"/>
              </a:rPr>
              <a:t> </a:t>
            </a:r>
            <a:r>
              <a:rPr lang="en-US" sz="1800" b="0" i="0" u="none" strike="noStrike" baseline="0" dirty="0">
                <a:solidFill>
                  <a:srgbClr val="000000"/>
                </a:solidFill>
                <a:latin typeface="MinionPro-Regular"/>
              </a:rPr>
              <a:t>Sommer and Vasey 2006) and can often be explained on a</a:t>
            </a:r>
            <a:r>
              <a:rPr lang="cs-CZ" sz="1800" b="0" i="0" u="none" strike="noStrike" baseline="0" dirty="0" err="1">
                <a:latin typeface="MinionPro-Regular"/>
              </a:rPr>
              <a:t>proximate</a:t>
            </a:r>
            <a:r>
              <a:rPr lang="cs-CZ" dirty="0">
                <a:latin typeface="MinionPro-Regular"/>
              </a:rPr>
              <a:t> </a:t>
            </a:r>
            <a:r>
              <a:rPr lang="en-US" sz="1800" b="0" i="0" u="none" strike="noStrike" baseline="0" dirty="0">
                <a:latin typeface="MinionPro-Regular"/>
              </a:rPr>
              <a:t>or ultimate level (</a:t>
            </a:r>
            <a:r>
              <a:rPr lang="cs-CZ" sz="1800" b="0" i="0" u="none" strike="noStrike" baseline="0" dirty="0" err="1">
                <a:latin typeface="MinionPro-Regular"/>
              </a:rPr>
              <a:t>see</a:t>
            </a:r>
            <a:r>
              <a:rPr lang="cs-CZ" sz="1800" b="0" i="0" u="none" strike="noStrike" baseline="0" dirty="0">
                <a:latin typeface="MinionPro-Regular"/>
              </a:rPr>
              <a:t> </a:t>
            </a:r>
            <a:r>
              <a:rPr lang="en-US" sz="1800" b="0" i="0" u="none" strike="noStrike" baseline="0" dirty="0">
                <a:latin typeface="MinionPro-Regular"/>
              </a:rPr>
              <a:t>Fruth and Hohmann 2006)—for example, female homosexuality</a:t>
            </a:r>
            <a:r>
              <a:rPr lang="cs-CZ" sz="1800" b="0" i="0" u="none" strike="noStrike" baseline="0" dirty="0">
                <a:latin typeface="MinionPro-Regular"/>
              </a:rPr>
              <a:t> </a:t>
            </a:r>
            <a:r>
              <a:rPr lang="en-US" sz="1800" b="0" i="0" u="none" strike="noStrike" baseline="0" dirty="0">
                <a:latin typeface="MinionPro-Regular"/>
              </a:rPr>
              <a:t>in wild bonobos, which has advantages for the involved females. Smith</a:t>
            </a:r>
            <a:r>
              <a:rPr lang="cs-CZ" dirty="0">
                <a:latin typeface="MinionPro-Regular"/>
              </a:rPr>
              <a:t> </a:t>
            </a:r>
            <a:r>
              <a:rPr lang="en-US" sz="1800" b="0" i="0" u="none" strike="noStrike" baseline="0" dirty="0">
                <a:latin typeface="MinionPro-Regular"/>
              </a:rPr>
              <a:t>et al. (2003) found 0.8% lesbian and 1.4% bisexual women, 1.6% gay, and 0.9% bisexual men</a:t>
            </a:r>
            <a:r>
              <a:rPr lang="cs-CZ" sz="1800" b="0" i="0" u="none" strike="noStrike" baseline="0" dirty="0">
                <a:latin typeface="MinionPro-Regular"/>
              </a:rPr>
              <a:t> </a:t>
            </a:r>
            <a:r>
              <a:rPr lang="en-US" sz="1800" b="0" i="0" u="none" strike="noStrike" baseline="0" dirty="0">
                <a:latin typeface="MinionPro-Regular"/>
              </a:rPr>
              <a:t>for Australia; Gates (2011) 1.1% lesbian and 2.2% bisexual women, 2.2% gay, and 1.4% bisexual</a:t>
            </a:r>
            <a:r>
              <a:rPr lang="cs-CZ" sz="1800" b="0" i="0" u="none" strike="noStrike" baseline="0" dirty="0">
                <a:latin typeface="MinionPro-Regular"/>
              </a:rPr>
              <a:t> </a:t>
            </a:r>
            <a:r>
              <a:rPr lang="en-US" sz="1800" b="0" i="0" u="none" strike="noStrike" baseline="0" dirty="0">
                <a:latin typeface="MinionPro-Regular"/>
              </a:rPr>
              <a:t>men for the United States; figures in large US cities are much higher; another Australian</a:t>
            </a:r>
            <a:r>
              <a:rPr lang="cs-CZ" sz="1800" b="0" i="0" u="none" strike="noStrike" baseline="0" dirty="0">
                <a:latin typeface="MinionPro-Regular"/>
              </a:rPr>
              <a:t> </a:t>
            </a:r>
            <a:r>
              <a:rPr lang="en-US" sz="1800" b="0" i="0" u="none" strike="noStrike" baseline="0" dirty="0">
                <a:latin typeface="MinionPro-Regular"/>
              </a:rPr>
              <a:t>study found 8% homosexual persons</a:t>
            </a:r>
            <a:r>
              <a:rPr lang="cs-CZ" sz="1800" b="0" i="0" u="none" strike="noStrike" baseline="0" dirty="0">
                <a:latin typeface="MinionPro-Regular"/>
              </a:rPr>
              <a:t>.</a:t>
            </a:r>
            <a:endParaRPr lang="cs-CZ" dirty="0"/>
          </a:p>
        </p:txBody>
      </p:sp>
      <p:pic>
        <p:nvPicPr>
          <p:cNvPr id="4" name="Obrázek 3">
            <a:extLst>
              <a:ext uri="{FF2B5EF4-FFF2-40B4-BE49-F238E27FC236}">
                <a16:creationId xmlns:a16="http://schemas.microsoft.com/office/drawing/2014/main" id="{276CB0AF-945A-449F-BE20-E9B9455C4BBD}"/>
              </a:ext>
            </a:extLst>
          </p:cNvPr>
          <p:cNvPicPr>
            <a:picLocks noChangeAspect="1"/>
          </p:cNvPicPr>
          <p:nvPr/>
        </p:nvPicPr>
        <p:blipFill>
          <a:blip r:embed="rId2"/>
          <a:stretch>
            <a:fillRect/>
          </a:stretch>
        </p:blipFill>
        <p:spPr>
          <a:xfrm>
            <a:off x="6270172" y="3206997"/>
            <a:ext cx="4270549" cy="3469821"/>
          </a:xfrm>
          <a:prstGeom prst="rect">
            <a:avLst/>
          </a:prstGeom>
        </p:spPr>
      </p:pic>
    </p:spTree>
    <p:extLst>
      <p:ext uri="{BB962C8B-B14F-4D97-AF65-F5344CB8AC3E}">
        <p14:creationId xmlns:p14="http://schemas.microsoft.com/office/powerpoint/2010/main" val="1688831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FAF4D09-142A-4AD3-ABC7-3E2FA0877290}"/>
              </a:ext>
            </a:extLst>
          </p:cNvPr>
          <p:cNvSpPr txBox="1"/>
          <p:nvPr/>
        </p:nvSpPr>
        <p:spPr>
          <a:xfrm>
            <a:off x="535021" y="423313"/>
            <a:ext cx="10398868"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The</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of</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Mammalian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Reproduction</a:t>
            </a:r>
            <a:endParaRPr lang="cs-CZ" sz="3200" b="1"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383490C0-251B-4705-9310-696EA4CF3B6E}"/>
              </a:ext>
            </a:extLst>
          </p:cNvPr>
          <p:cNvPicPr>
            <a:picLocks noChangeAspect="1"/>
          </p:cNvPicPr>
          <p:nvPr/>
        </p:nvPicPr>
        <p:blipFill>
          <a:blip r:embed="rId2"/>
          <a:stretch>
            <a:fillRect/>
          </a:stretch>
        </p:blipFill>
        <p:spPr>
          <a:xfrm>
            <a:off x="2586026" y="1588487"/>
            <a:ext cx="5952427" cy="4464320"/>
          </a:xfrm>
          <a:prstGeom prst="rect">
            <a:avLst/>
          </a:prstGeom>
        </p:spPr>
      </p:pic>
    </p:spTree>
    <p:extLst>
      <p:ext uri="{BB962C8B-B14F-4D97-AF65-F5344CB8AC3E}">
        <p14:creationId xmlns:p14="http://schemas.microsoft.com/office/powerpoint/2010/main" val="3803945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C920DDC-8608-4234-AE16-5EA4A787C503}"/>
              </a:ext>
            </a:extLst>
          </p:cNvPr>
          <p:cNvSpPr txBox="1"/>
          <p:nvPr/>
        </p:nvSpPr>
        <p:spPr>
          <a:xfrm>
            <a:off x="271307" y="520511"/>
            <a:ext cx="5546689" cy="5816977"/>
          </a:xfrm>
          <a:prstGeom prst="rect">
            <a:avLst/>
          </a:prstGeom>
          <a:noFill/>
        </p:spPr>
        <p:txBody>
          <a:bodyPr wrap="square">
            <a:spAutoFit/>
          </a:bodyPr>
          <a:lstStyle/>
          <a:p>
            <a:pPr algn="l"/>
            <a:r>
              <a:rPr lang="en-US" sz="1200" b="0" i="0" u="none" strike="noStrike" baseline="0" dirty="0">
                <a:latin typeface="Arial" panose="020B0604020202020204" pitchFamily="34" charset="0"/>
                <a:cs typeface="Arial" panose="020B0604020202020204" pitchFamily="34" charset="0"/>
              </a:rPr>
              <a:t>The human case seems different and is in particular need of an explanation, because in</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the animal kingdom individuals involved in homosexual acts will, as a rule, </a:t>
            </a:r>
            <a:endParaRPr lang="cs-CZ" sz="1200" b="0" i="0" u="none" strike="noStrike" baseline="0" dirty="0">
              <a:latin typeface="Arial" panose="020B0604020202020204" pitchFamily="34" charset="0"/>
              <a:cs typeface="Arial" panose="020B0604020202020204" pitchFamily="34" charset="0"/>
            </a:endParaRPr>
          </a:p>
          <a:p>
            <a:pPr algn="l"/>
            <a:r>
              <a:rPr lang="en-US" sz="1200" b="0" i="0" u="none" strike="noStrike" baseline="0" dirty="0">
                <a:latin typeface="Arial" panose="020B0604020202020204" pitchFamily="34" charset="0"/>
                <a:cs typeface="Arial" panose="020B0604020202020204" pitchFamily="34" charset="0"/>
              </a:rPr>
              <a:t>behave heterosexually</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as soon as there is chance, while many homosexual men (and in smaller degree</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possibly also female homosexuals) have no inclination for heterosexuality at all; their sexual</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fantasies are, from puberty on, focused on men as attractive sexual partners (</a:t>
            </a:r>
            <a:r>
              <a:rPr lang="cs-CZ" sz="1200" b="0" i="0" u="none" strike="noStrike" baseline="0" dirty="0" err="1">
                <a:latin typeface="Arial" panose="020B0604020202020204" pitchFamily="34" charset="0"/>
                <a:cs typeface="Arial" panose="020B0604020202020204" pitchFamily="34" charset="0"/>
              </a:rPr>
              <a:t>see</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err="1">
                <a:latin typeface="Arial" panose="020B0604020202020204" pitchFamily="34" charset="0"/>
                <a:cs typeface="Arial" panose="020B0604020202020204" pitchFamily="34" charset="0"/>
              </a:rPr>
              <a:t>Frankowski</a:t>
            </a:r>
            <a:r>
              <a:rPr lang="cs-CZ" sz="120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and Committee on Adolescence 2004). This is different in bisexual men and women. The</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frequency of practiced homosexuality is very different in different societies. One would</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expect, on the basis of the fact that humans share (except for genetic differences, which have</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been shown to exist for some traits) the same biologically mediated physiology and</a:t>
            </a:r>
            <a:r>
              <a:rPr lang="cs-CZ" sz="1200" b="0" i="0" u="none" strike="noStrike" baseline="0" dirty="0">
                <a:latin typeface="Arial" panose="020B0604020202020204" pitchFamily="34" charset="0"/>
                <a:cs typeface="Arial" panose="020B0604020202020204" pitchFamily="34" charset="0"/>
              </a:rPr>
              <a:t> psychology, </a:t>
            </a:r>
            <a:r>
              <a:rPr lang="en-US" sz="1200" b="0" i="0" u="none" strike="noStrike" baseline="0" dirty="0">
                <a:latin typeface="Arial" panose="020B0604020202020204" pitchFamily="34" charset="0"/>
                <a:cs typeface="Arial" panose="020B0604020202020204" pitchFamily="34" charset="0"/>
              </a:rPr>
              <a:t>a small percentage of both male and female homosexuality in every society.</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There are, however, cultures where there are no reports of adults behaving homosexually,</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that is, having close, intimate, and/or sexual friendships with a person of the same sex. This</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is true for the matrilineal Austronesian Trobriand Islanders, where found no signs of male homosexuality for the times before the</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influx of white tourists; a few men had no female partners as wives or lovers and thus no</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interactive sexual lives, but they did not seem unhappy. Among the patrilineal </a:t>
            </a:r>
            <a:r>
              <a:rPr lang="en-US" sz="1200" b="0" i="0" u="none" strike="noStrike" baseline="0" dirty="0" err="1">
                <a:latin typeface="Arial" panose="020B0604020202020204" pitchFamily="34" charset="0"/>
                <a:cs typeface="Arial" panose="020B0604020202020204" pitchFamily="34" charset="0"/>
              </a:rPr>
              <a:t>Eipo</a:t>
            </a:r>
            <a:r>
              <a:rPr lang="en-US" sz="1200" b="0" i="0" u="none" strike="noStrike" baseline="0" dirty="0">
                <a:latin typeface="Arial" panose="020B0604020202020204" pitchFamily="34" charset="0"/>
                <a:cs typeface="Arial" panose="020B0604020202020204" pitchFamily="34" charset="0"/>
              </a:rPr>
              <a:t> from</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mountain Papua in the western (Indonesian) half of New Guinea, male homosexual play</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takes place between boys and adolescents, but there was no case of a male homosexual</a:t>
            </a:r>
            <a:r>
              <a:rPr lang="cs-CZ" sz="1200" b="0" i="0" u="none" strike="noStrike" baseline="0" dirty="0">
                <a:latin typeface="Arial" panose="020B0604020202020204" pitchFamily="34" charset="0"/>
                <a:cs typeface="Arial" panose="020B0604020202020204" pitchFamily="34" charset="0"/>
              </a:rPr>
              <a:t> </a:t>
            </a:r>
            <a:r>
              <a:rPr lang="cs-CZ" sz="1200" b="0" i="0" u="none" strike="noStrike" baseline="0" dirty="0" err="1">
                <a:latin typeface="Arial" panose="020B0604020202020204" pitchFamily="34" charset="0"/>
                <a:cs typeface="Arial" panose="020B0604020202020204" pitchFamily="34" charset="0"/>
              </a:rPr>
              <a:t>couple</a:t>
            </a:r>
            <a:r>
              <a:rPr lang="cs-CZ" sz="120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noted in fieldwork carried out between 1974 and the present. </a:t>
            </a:r>
            <a:r>
              <a:rPr lang="en-US" sz="1200" b="0" i="0" u="none" strike="noStrike" baseline="0" dirty="0" err="1">
                <a:latin typeface="Arial" panose="020B0604020202020204" pitchFamily="34" charset="0"/>
                <a:cs typeface="Arial" panose="020B0604020202020204" pitchFamily="34" charset="0"/>
              </a:rPr>
              <a:t>Eipo</a:t>
            </a:r>
            <a:r>
              <a:rPr lang="en-US" sz="1200" b="0" i="0" u="none" strike="noStrike" baseline="0" dirty="0">
                <a:latin typeface="Arial" panose="020B0604020202020204" pitchFamily="34" charset="0"/>
                <a:cs typeface="Arial" panose="020B0604020202020204" pitchFamily="34" charset="0"/>
              </a:rPr>
              <a:t> women were said</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to sometimes engage in same-sex </a:t>
            </a:r>
            <a:r>
              <a:rPr lang="en-US" sz="1200" b="0" i="0" u="none" strike="noStrike" baseline="0" dirty="0" err="1">
                <a:latin typeface="Arial" panose="020B0604020202020204" pitchFamily="34" charset="0"/>
                <a:cs typeface="Arial" panose="020B0604020202020204" pitchFamily="34" charset="0"/>
              </a:rPr>
              <a:t>behaviour</a:t>
            </a:r>
            <a:r>
              <a:rPr lang="en-US" sz="1200" b="0" i="0" u="none" strike="noStrike" baseline="0" dirty="0">
                <a:latin typeface="Arial" panose="020B0604020202020204" pitchFamily="34" charset="0"/>
                <a:cs typeface="Arial" panose="020B0604020202020204" pitchFamily="34" charset="0"/>
              </a:rPr>
              <a:t>, rubbing their genitalia on one another—‘when</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they are sexually unsatisfied and hot’ was given as explanation. The two cultures had thus</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little or no place for sexual </a:t>
            </a:r>
            <a:r>
              <a:rPr lang="en-US" sz="1200" b="0" i="0" u="none" strike="noStrike" baseline="0" dirty="0" err="1">
                <a:latin typeface="Arial" panose="020B0604020202020204" pitchFamily="34" charset="0"/>
                <a:cs typeface="Arial" panose="020B0604020202020204" pitchFamily="34" charset="0"/>
              </a:rPr>
              <a:t>behaviour</a:t>
            </a:r>
            <a:r>
              <a:rPr lang="en-US" sz="1200" b="0" i="0" u="none" strike="noStrike" baseline="0" dirty="0">
                <a:latin typeface="Arial" panose="020B0604020202020204" pitchFamily="34" charset="0"/>
                <a:cs typeface="Arial" panose="020B0604020202020204" pitchFamily="34" charset="0"/>
              </a:rPr>
              <a:t> other than between woman and man and therefore did</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not create chances for persons who are genetically or biologically inclined to homosexuality.</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The small village groups (originally up to 200) had a rather tight network of social control</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via gossip and other verbal </a:t>
            </a:r>
            <a:r>
              <a:rPr lang="en-US" sz="1200" b="0" i="0" u="none" strike="noStrike" baseline="0" dirty="0" err="1">
                <a:latin typeface="Arial" panose="020B0604020202020204" pitchFamily="34" charset="0"/>
                <a:cs typeface="Arial" panose="020B0604020202020204" pitchFamily="34" charset="0"/>
              </a:rPr>
              <a:t>behaviour</a:t>
            </a:r>
            <a:r>
              <a:rPr lang="en-US" sz="1200" b="0" i="0" u="none" strike="noStrike" baseline="0" dirty="0">
                <a:latin typeface="Arial" panose="020B0604020202020204" pitchFamily="34" charset="0"/>
                <a:cs typeface="Arial" panose="020B0604020202020204" pitchFamily="34" charset="0"/>
              </a:rPr>
              <a:t>, so that persons who were different with regard to</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sexual </a:t>
            </a:r>
            <a:r>
              <a:rPr lang="en-US" sz="1200" b="0" i="0" u="none" strike="noStrike" baseline="0" dirty="0" err="1">
                <a:latin typeface="Arial" panose="020B0604020202020204" pitchFamily="34" charset="0"/>
                <a:cs typeface="Arial" panose="020B0604020202020204" pitchFamily="34" charset="0"/>
              </a:rPr>
              <a:t>behaviour</a:t>
            </a:r>
            <a:r>
              <a:rPr lang="en-US" sz="1200" b="0" i="0" u="none" strike="noStrike" baseline="0" dirty="0">
                <a:latin typeface="Arial" panose="020B0604020202020204" pitchFamily="34" charset="0"/>
                <a:cs typeface="Arial" panose="020B0604020202020204" pitchFamily="34" charset="0"/>
              </a:rPr>
              <a:t> would find themselves talked about in a disapproving negative way.</a:t>
            </a:r>
            <a:endParaRPr lang="cs-CZ" sz="12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B563EA19-D7F5-4CD3-968E-F21DCE37F5AE}"/>
              </a:ext>
            </a:extLst>
          </p:cNvPr>
          <p:cNvPicPr>
            <a:picLocks noChangeAspect="1"/>
          </p:cNvPicPr>
          <p:nvPr/>
        </p:nvPicPr>
        <p:blipFill>
          <a:blip r:embed="rId2"/>
          <a:stretch>
            <a:fillRect/>
          </a:stretch>
        </p:blipFill>
        <p:spPr>
          <a:xfrm>
            <a:off x="6096000" y="4336821"/>
            <a:ext cx="4813160" cy="2521179"/>
          </a:xfrm>
          <a:prstGeom prst="rect">
            <a:avLst/>
          </a:prstGeom>
        </p:spPr>
      </p:pic>
      <p:pic>
        <p:nvPicPr>
          <p:cNvPr id="8" name="Picture 2" descr="Crowd of Women and Men in Papua New Guinea Editorial Stock Image - Image of  editorial, face: 72218939">
            <a:extLst>
              <a:ext uri="{FF2B5EF4-FFF2-40B4-BE49-F238E27FC236}">
                <a16:creationId xmlns:a16="http://schemas.microsoft.com/office/drawing/2014/main" id="{AA016CA5-C193-408E-A839-1FB6C7CCD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338" y="-1"/>
            <a:ext cx="2882874" cy="4583739"/>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9CA1B9F-352B-46B7-B33D-DD1A5FF95242}"/>
              </a:ext>
            </a:extLst>
          </p:cNvPr>
          <p:cNvPicPr>
            <a:picLocks noChangeAspect="1"/>
          </p:cNvPicPr>
          <p:nvPr/>
        </p:nvPicPr>
        <p:blipFill>
          <a:blip r:embed="rId4"/>
          <a:stretch>
            <a:fillRect/>
          </a:stretch>
        </p:blipFill>
        <p:spPr>
          <a:xfrm>
            <a:off x="5751572" y="793820"/>
            <a:ext cx="3462766" cy="2309638"/>
          </a:xfrm>
          <a:prstGeom prst="rect">
            <a:avLst/>
          </a:prstGeom>
        </p:spPr>
      </p:pic>
    </p:spTree>
    <p:extLst>
      <p:ext uri="{BB962C8B-B14F-4D97-AF65-F5344CB8AC3E}">
        <p14:creationId xmlns:p14="http://schemas.microsoft.com/office/powerpoint/2010/main" val="2510029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FED08FF-3FC5-462F-9638-22B2F9D23FAF}"/>
              </a:ext>
            </a:extLst>
          </p:cNvPr>
          <p:cNvSpPr txBox="1"/>
          <p:nvPr/>
        </p:nvSpPr>
        <p:spPr>
          <a:xfrm>
            <a:off x="452175" y="482321"/>
            <a:ext cx="6521381" cy="1200329"/>
          </a:xfrm>
          <a:prstGeom prst="rect">
            <a:avLst/>
          </a:prstGeom>
          <a:noFill/>
        </p:spPr>
        <p:txBody>
          <a:bodyPr wrap="square" rtlCol="0">
            <a:spAutoFit/>
          </a:bodyPr>
          <a:lstStyle/>
          <a:p>
            <a:r>
              <a:rPr lang="en-US" dirty="0"/>
              <a:t>The origin of this sexual preference in humans is not yet fully understood and further research is underway. One evolutionary biological explanation is the reduction of intraspecific aggression, as is the case with bonobos.</a:t>
            </a:r>
            <a:endParaRPr lang="cs-CZ" dirty="0"/>
          </a:p>
        </p:txBody>
      </p:sp>
      <p:pic>
        <p:nvPicPr>
          <p:cNvPr id="3" name="Obrázek 2">
            <a:extLst>
              <a:ext uri="{FF2B5EF4-FFF2-40B4-BE49-F238E27FC236}">
                <a16:creationId xmlns:a16="http://schemas.microsoft.com/office/drawing/2014/main" id="{0D5FF661-AF23-46DC-B41E-87657DBACC0F}"/>
              </a:ext>
            </a:extLst>
          </p:cNvPr>
          <p:cNvPicPr>
            <a:picLocks noChangeAspect="1"/>
          </p:cNvPicPr>
          <p:nvPr/>
        </p:nvPicPr>
        <p:blipFill>
          <a:blip r:embed="rId2"/>
          <a:stretch>
            <a:fillRect/>
          </a:stretch>
        </p:blipFill>
        <p:spPr>
          <a:xfrm>
            <a:off x="3965330" y="1895789"/>
            <a:ext cx="6263891" cy="4175927"/>
          </a:xfrm>
          <a:prstGeom prst="rect">
            <a:avLst/>
          </a:prstGeom>
        </p:spPr>
      </p:pic>
    </p:spTree>
    <p:extLst>
      <p:ext uri="{BB962C8B-B14F-4D97-AF65-F5344CB8AC3E}">
        <p14:creationId xmlns:p14="http://schemas.microsoft.com/office/powerpoint/2010/main" val="2196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2B36E9D-338E-4707-9466-D3F8EAF4711C}"/>
              </a:ext>
            </a:extLst>
          </p:cNvPr>
          <p:cNvSpPr txBox="1"/>
          <p:nvPr/>
        </p:nvSpPr>
        <p:spPr>
          <a:xfrm>
            <a:off x="324059" y="166490"/>
            <a:ext cx="11653576" cy="3970318"/>
          </a:xfrm>
          <a:prstGeom prst="rect">
            <a:avLst/>
          </a:prstGeom>
          <a:noFill/>
        </p:spPr>
        <p:txBody>
          <a:bodyPr wrap="square">
            <a:spAutoFit/>
          </a:bodyPr>
          <a:lstStyle/>
          <a:p>
            <a:pPr algn="ctr"/>
            <a:r>
              <a:rPr lang="cs-CZ" sz="2800" b="1" i="0" u="none" strike="noStrike" baseline="0" dirty="0">
                <a:latin typeface="Arial" panose="020B0604020202020204" pitchFamily="34" charset="0"/>
                <a:cs typeface="Arial" panose="020B0604020202020204" pitchFamily="34" charset="0"/>
              </a:rPr>
              <a:t>Male </a:t>
            </a:r>
            <a:r>
              <a:rPr lang="cs-CZ" sz="2800" b="1" i="0" u="none" strike="noStrike" baseline="0" dirty="0" err="1">
                <a:latin typeface="Arial" panose="020B0604020202020204" pitchFamily="34" charset="0"/>
                <a:cs typeface="Arial" panose="020B0604020202020204" pitchFamily="34" charset="0"/>
              </a:rPr>
              <a:t>Reproductive</a:t>
            </a:r>
            <a:r>
              <a:rPr lang="cs-CZ" sz="2800" b="1" i="0" u="none" strike="noStrike" baseline="0" dirty="0">
                <a:latin typeface="Arial" panose="020B0604020202020204" pitchFamily="34" charset="0"/>
                <a:cs typeface="Arial" panose="020B0604020202020204" pitchFamily="34" charset="0"/>
              </a:rPr>
              <a:t> </a:t>
            </a:r>
            <a:r>
              <a:rPr lang="cs-CZ" sz="2800" b="1" i="0" u="none" strike="noStrike" baseline="0" dirty="0" err="1">
                <a:latin typeface="Arial" panose="020B0604020202020204" pitchFamily="34" charset="0"/>
                <a:cs typeface="Arial" panose="020B0604020202020204" pitchFamily="34" charset="0"/>
              </a:rPr>
              <a:t>Ecology</a:t>
            </a:r>
            <a:endParaRPr lang="cs-CZ" sz="2800" b="1" i="0" u="none" strike="noStrike" baseline="0" dirty="0">
              <a:latin typeface="Arial" panose="020B0604020202020204" pitchFamily="34" charset="0"/>
              <a:cs typeface="Arial" panose="020B0604020202020204" pitchFamily="34" charset="0"/>
            </a:endParaRPr>
          </a:p>
          <a:p>
            <a:pPr algn="l"/>
            <a:r>
              <a:rPr lang="en-US" sz="1400" b="0" i="0" u="none" strike="noStrike" baseline="0" dirty="0">
                <a:solidFill>
                  <a:srgbClr val="000000"/>
                </a:solidFill>
                <a:latin typeface="MinionPro-Regular"/>
              </a:rPr>
              <a:t>The reproductive ecology of great ape males is similar in many ways to humans. In chimpanzees,</a:t>
            </a:r>
            <a:r>
              <a:rPr lang="cs-CZ" sz="1400" dirty="0">
                <a:solidFill>
                  <a:srgbClr val="000000"/>
                </a:solidFill>
                <a:latin typeface="MinionPro-Regular"/>
              </a:rPr>
              <a:t> </a:t>
            </a:r>
            <a:r>
              <a:rPr lang="en-US" sz="1400" b="0" i="0" u="none" strike="noStrike" baseline="0" dirty="0">
                <a:solidFill>
                  <a:srgbClr val="000000"/>
                </a:solidFill>
                <a:latin typeface="MinionPro-Regular"/>
              </a:rPr>
              <a:t>testosterone levels vary between captive and wild populations, most likely due to</a:t>
            </a:r>
            <a:r>
              <a:rPr lang="cs-CZ" sz="1400" b="0" i="0" u="none" strike="noStrike" baseline="0" dirty="0">
                <a:solidFill>
                  <a:srgbClr val="000000"/>
                </a:solidFill>
                <a:latin typeface="MinionPro-Regular"/>
              </a:rPr>
              <a:t> </a:t>
            </a:r>
            <a:r>
              <a:rPr lang="en-US" sz="1400" b="0" i="0" u="none" strike="noStrike" baseline="0" dirty="0">
                <a:solidFill>
                  <a:srgbClr val="000000"/>
                </a:solidFill>
                <a:latin typeface="MinionPro-Regular"/>
              </a:rPr>
              <a:t>the different energetic and nutritional conditions, with captive populations exhibiting</a:t>
            </a:r>
            <a:r>
              <a:rPr lang="cs-CZ" sz="1400" b="0" i="0" u="none" strike="noStrike" baseline="0" dirty="0">
                <a:solidFill>
                  <a:srgbClr val="000000"/>
                </a:solidFill>
                <a:latin typeface="MinionPro-Regular"/>
              </a:rPr>
              <a:t> </a:t>
            </a:r>
            <a:r>
              <a:rPr lang="en-US" sz="1400" b="0" i="0" u="none" strike="noStrike" baseline="0" dirty="0">
                <a:solidFill>
                  <a:srgbClr val="000000"/>
                </a:solidFill>
                <a:latin typeface="MinionPro-Regular"/>
              </a:rPr>
              <a:t>higher testosterone levels compared to wild communities (</a:t>
            </a:r>
            <a:r>
              <a:rPr lang="cs-CZ" sz="1400" b="0" i="0" u="none" strike="noStrike" baseline="0" dirty="0" err="1">
                <a:solidFill>
                  <a:srgbClr val="000000"/>
                </a:solidFill>
                <a:latin typeface="MinionPro-Regular"/>
              </a:rPr>
              <a:t>see</a:t>
            </a:r>
            <a:r>
              <a:rPr lang="cs-CZ" sz="1400" b="0" i="0" u="none" strike="noStrike" baseline="0" dirty="0">
                <a:solidFill>
                  <a:srgbClr val="000000"/>
                </a:solidFill>
                <a:latin typeface="MinionPro-Regular"/>
              </a:rPr>
              <a:t> </a:t>
            </a:r>
            <a:r>
              <a:rPr lang="en-US" sz="1400" b="0" i="0" u="none" strike="noStrike" baseline="0" dirty="0">
                <a:solidFill>
                  <a:srgbClr val="000000"/>
                </a:solidFill>
                <a:latin typeface="MinionPro-Regular"/>
              </a:rPr>
              <a:t>Muller and Wrangham 2005).</a:t>
            </a:r>
          </a:p>
          <a:p>
            <a:pPr algn="l"/>
            <a:r>
              <a:rPr lang="en-US" sz="1400" b="0" i="0" u="none" strike="noStrike" baseline="0" dirty="0">
                <a:solidFill>
                  <a:srgbClr val="000000"/>
                </a:solidFill>
                <a:latin typeface="MinionPro-Regular"/>
              </a:rPr>
              <a:t>However, chimpanzees differ dramatically from human males in that reproductive </a:t>
            </a:r>
            <a:r>
              <a:rPr lang="en-US" sz="1400" b="0" i="0" u="none" strike="noStrike" baseline="0" dirty="0" err="1">
                <a:solidFill>
                  <a:srgbClr val="000000"/>
                </a:solidFill>
                <a:latin typeface="MinionPro-Regular"/>
              </a:rPr>
              <a:t>strategies</a:t>
            </a:r>
            <a:r>
              <a:rPr lang="en-US" sz="1400" b="0" i="0" u="none" strike="noStrike" baseline="0" dirty="0" err="1">
                <a:latin typeface="MinionPro-Regular"/>
              </a:rPr>
              <a:t>are</a:t>
            </a:r>
            <a:r>
              <a:rPr lang="en-US" sz="1400" b="0" i="0" u="none" strike="noStrike" baseline="0" dirty="0">
                <a:latin typeface="MinionPro-Regular"/>
              </a:rPr>
              <a:t> more narrow. Human males exhibit a broad range of reproductive strategies ranging</a:t>
            </a:r>
            <a:r>
              <a:rPr lang="cs-CZ" sz="1400" b="0" i="0" u="none" strike="noStrike" baseline="0" dirty="0">
                <a:latin typeface="MinionPro-Regular"/>
              </a:rPr>
              <a:t> </a:t>
            </a:r>
            <a:r>
              <a:rPr lang="en-US" sz="1400" b="0" i="0" u="none" strike="noStrike" baseline="0" dirty="0">
                <a:latin typeface="MinionPro-Regular"/>
              </a:rPr>
              <a:t>from high time and energy investment in mate acquisition to enhanced effort in paternal</a:t>
            </a:r>
            <a:r>
              <a:rPr lang="cs-CZ" sz="1400" b="0" i="0" u="none" strike="noStrike" baseline="0" dirty="0">
                <a:latin typeface="MinionPro-Regular"/>
              </a:rPr>
              <a:t> and mate care (</a:t>
            </a:r>
            <a:r>
              <a:rPr lang="cs-CZ" sz="1400" b="0" i="0" u="none" strike="noStrike" baseline="0" dirty="0" err="1">
                <a:latin typeface="MinionPro-Regular"/>
              </a:rPr>
              <a:t>see</a:t>
            </a:r>
            <a:r>
              <a:rPr lang="cs-CZ" sz="1400" b="0" i="0" u="none" strike="noStrike" baseline="0" dirty="0">
                <a:latin typeface="MinionPro-Regular"/>
              </a:rPr>
              <a:t> </a:t>
            </a:r>
            <a:r>
              <a:rPr lang="cs-CZ" sz="1400" b="0" i="0" u="none" strike="noStrike" baseline="0" dirty="0" err="1">
                <a:latin typeface="MinionPro-Regular"/>
              </a:rPr>
              <a:t>Bribiescas</a:t>
            </a:r>
            <a:r>
              <a:rPr lang="cs-CZ" sz="1400" b="0" i="0" u="none" strike="noStrike" baseline="0" dirty="0">
                <a:latin typeface="MinionPro-Regular"/>
              </a:rPr>
              <a:t> et al. 2012). </a:t>
            </a:r>
            <a:r>
              <a:rPr lang="cs-CZ" sz="1400" b="0" i="0" u="none" strike="noStrike" baseline="0" dirty="0" err="1">
                <a:latin typeface="MinionPro-Regular"/>
              </a:rPr>
              <a:t>Variation</a:t>
            </a:r>
            <a:r>
              <a:rPr lang="cs-CZ" sz="1400" b="0" i="0" u="none" strike="noStrike" baseline="0" dirty="0">
                <a:latin typeface="MinionPro-Regular"/>
              </a:rPr>
              <a:t> in testosterone </a:t>
            </a:r>
            <a:r>
              <a:rPr lang="cs-CZ" sz="1400" b="0" i="0" u="none" strike="noStrike" baseline="0" dirty="0" err="1">
                <a:latin typeface="MinionPro-Regular"/>
              </a:rPr>
              <a:t>levels</a:t>
            </a:r>
            <a:r>
              <a:rPr lang="cs-CZ" sz="1400" b="0" i="0" u="none" strike="noStrike" baseline="0" dirty="0">
                <a:latin typeface="MinionPro-Regular"/>
              </a:rPr>
              <a:t> in </a:t>
            </a:r>
            <a:r>
              <a:rPr lang="cs-CZ" sz="1400" b="0" i="0" u="none" strike="noStrike" baseline="0" dirty="0" err="1">
                <a:latin typeface="MinionPro-Regular"/>
              </a:rPr>
              <a:t>chimpanzee</a:t>
            </a:r>
            <a:r>
              <a:rPr lang="cs-CZ" sz="1400" b="0" i="0" u="none" strike="noStrike" baseline="0" dirty="0">
                <a:latin typeface="MinionPro-Regular"/>
              </a:rPr>
              <a:t> </a:t>
            </a:r>
            <a:r>
              <a:rPr lang="cs-CZ" sz="1400" b="0" i="0" u="none" strike="noStrike" baseline="0" dirty="0" err="1">
                <a:latin typeface="MinionPro-Regular"/>
              </a:rPr>
              <a:t>males</a:t>
            </a:r>
            <a:r>
              <a:rPr lang="cs-CZ" sz="1400" dirty="0">
                <a:latin typeface="MinionPro-Regular"/>
              </a:rPr>
              <a:t> </a:t>
            </a:r>
            <a:r>
              <a:rPr lang="en-US" sz="1400" b="0" i="0" u="none" strike="noStrike" baseline="0" dirty="0">
                <a:latin typeface="MinionPro-Regular"/>
              </a:rPr>
              <a:t>is acutely sensitive to competitive environments with other males.</a:t>
            </a:r>
            <a:r>
              <a:rPr lang="cs-CZ" sz="1400" b="0" i="0" u="none" strike="noStrike" baseline="0" dirty="0">
                <a:latin typeface="MinionPro-Regular"/>
              </a:rPr>
              <a:t> </a:t>
            </a:r>
            <a:r>
              <a:rPr lang="en-US" sz="1400" b="0" i="0" u="none" strike="noStrike" baseline="0" dirty="0">
                <a:latin typeface="MinionPro-Regular"/>
              </a:rPr>
              <a:t>Orangutan males exhibit one of the most unique suite of traits within primates with</a:t>
            </a:r>
            <a:r>
              <a:rPr lang="cs-CZ" sz="1400" b="0" i="0" u="none" strike="noStrike" baseline="0" dirty="0">
                <a:latin typeface="MinionPro-Regular"/>
              </a:rPr>
              <a:t> </a:t>
            </a:r>
            <a:r>
              <a:rPr lang="en-US" sz="1400" b="0" i="0" u="none" strike="noStrike" baseline="0" dirty="0">
                <a:latin typeface="MinionPro-Regular"/>
              </a:rPr>
              <a:t>males having a binary set of phenotypes. The larger more robust males have fatty facial flanges,</a:t>
            </a:r>
            <a:r>
              <a:rPr lang="cs-CZ" sz="1400" b="0" i="0" u="none" strike="noStrike" baseline="0" dirty="0">
                <a:latin typeface="MinionPro-Regular"/>
              </a:rPr>
              <a:t> </a:t>
            </a:r>
            <a:r>
              <a:rPr lang="en-US" sz="1400" b="0" i="0" u="none" strike="noStrike" baseline="0" dirty="0">
                <a:latin typeface="MinionPro-Regular"/>
              </a:rPr>
              <a:t>compete heavily with other males, and appear to be preferred by females. However, a second</a:t>
            </a:r>
            <a:r>
              <a:rPr lang="cs-CZ" sz="1400" b="0" i="0" u="none" strike="noStrike" baseline="0" dirty="0">
                <a:latin typeface="MinionPro-Regular"/>
              </a:rPr>
              <a:t> </a:t>
            </a:r>
            <a:r>
              <a:rPr lang="en-US" sz="1400" b="0" i="0" u="none" strike="noStrike" baseline="0" dirty="0">
                <a:latin typeface="MinionPro-Regular"/>
              </a:rPr>
              <a:t>phenotype is smaller and less competitive, and often obtains mating opportunities by forcing</a:t>
            </a:r>
            <a:r>
              <a:rPr lang="cs-CZ" sz="1400" b="0" i="0" u="none" strike="noStrike" baseline="0" dirty="0">
                <a:latin typeface="MinionPro-Regular"/>
              </a:rPr>
              <a:t> </a:t>
            </a:r>
            <a:r>
              <a:rPr lang="en-US" sz="1400" b="0" i="0" u="none" strike="noStrike" baseline="0" dirty="0">
                <a:latin typeface="MinionPro-Regular"/>
              </a:rPr>
              <a:t>themselves onto apparently unwilling females. These two strategies and phenotypes</a:t>
            </a:r>
            <a:r>
              <a:rPr lang="cs-CZ" sz="1400" b="0" i="0" u="none" strike="noStrike" baseline="0" dirty="0">
                <a:latin typeface="MinionPro-Regular"/>
              </a:rPr>
              <a:t> are</a:t>
            </a:r>
            <a:r>
              <a:rPr lang="cs-CZ" sz="1400" dirty="0">
                <a:latin typeface="MinionPro-Regular"/>
              </a:rPr>
              <a:t> </a:t>
            </a:r>
            <a:r>
              <a:rPr lang="en-US" sz="1400" b="0" i="0" u="none" strike="noStrike" baseline="0" dirty="0">
                <a:latin typeface="MinionPro-Regular"/>
              </a:rPr>
              <a:t>largely controlled by testosterone. The larger phenotype exhibits higher testosterone, while</a:t>
            </a:r>
            <a:r>
              <a:rPr lang="cs-CZ" sz="1400" b="0" i="0" u="none" strike="noStrike" baseline="0" dirty="0">
                <a:latin typeface="MinionPro-Regular"/>
              </a:rPr>
              <a:t> </a:t>
            </a:r>
            <a:r>
              <a:rPr lang="en-US" sz="1400" b="0" i="0" u="none" strike="noStrike" baseline="0" dirty="0">
                <a:latin typeface="MinionPro-Regular"/>
              </a:rPr>
              <a:t>the smaller phenotype does not (</a:t>
            </a:r>
            <a:r>
              <a:rPr lang="cs-CZ" sz="1400" b="0" i="0" u="none" strike="noStrike" baseline="0" dirty="0" err="1">
                <a:latin typeface="MinionPro-Regular"/>
              </a:rPr>
              <a:t>see</a:t>
            </a:r>
            <a:r>
              <a:rPr lang="cs-CZ" sz="1400" b="0" i="0" u="none" strike="noStrike" baseline="0" dirty="0">
                <a:latin typeface="MinionPro-Regular"/>
              </a:rPr>
              <a:t> </a:t>
            </a:r>
            <a:r>
              <a:rPr lang="en-US" sz="1400" b="0" i="0" u="none" strike="noStrike" baseline="0" dirty="0">
                <a:latin typeface="MinionPro-Regular"/>
              </a:rPr>
              <a:t>Emery Thompson et al. 2012).</a:t>
            </a:r>
            <a:r>
              <a:rPr lang="cs-CZ" sz="1400" b="0" i="0" u="none" strike="noStrike" baseline="0" dirty="0">
                <a:latin typeface="MinionPro-Regular"/>
              </a:rPr>
              <a:t> </a:t>
            </a:r>
            <a:r>
              <a:rPr lang="en-US" sz="1400" b="0" i="0" u="none" strike="noStrike" baseline="0" dirty="0">
                <a:latin typeface="MinionPro-Regular"/>
              </a:rPr>
              <a:t>Testosterone levels in gorillas are known from captivity and the wild. The selective</a:t>
            </a:r>
            <a:r>
              <a:rPr lang="cs-CZ" sz="1400" b="0" i="0" u="none" strike="noStrike" baseline="0" dirty="0">
                <a:latin typeface="MinionPro-Regular"/>
              </a:rPr>
              <a:t> </a:t>
            </a:r>
            <a:r>
              <a:rPr lang="en-US" sz="1400" b="0" i="0" u="none" strike="noStrike" baseline="0" dirty="0">
                <a:latin typeface="MinionPro-Regular"/>
              </a:rPr>
              <a:t>importance of testosterone in male gorillas lies in the large male size, high degree of sexual</a:t>
            </a:r>
            <a:r>
              <a:rPr lang="cs-CZ" sz="1400" b="0" i="0" u="none" strike="noStrike" baseline="0" dirty="0">
                <a:latin typeface="MinionPro-Regular"/>
              </a:rPr>
              <a:t> </a:t>
            </a:r>
            <a:r>
              <a:rPr lang="en-US" sz="1400" b="0" i="0" u="none" strike="noStrike" baseline="0" dirty="0">
                <a:latin typeface="MinionPro-Regular"/>
              </a:rPr>
              <a:t>dimorphism, and the high male/female ratio in reproductive groups in which a single male</a:t>
            </a:r>
            <a:r>
              <a:rPr lang="cs-CZ" sz="1400" b="0" i="0" u="none" strike="noStrike" baseline="0" dirty="0">
                <a:latin typeface="MinionPro-Regular"/>
              </a:rPr>
              <a:t> </a:t>
            </a:r>
            <a:r>
              <a:rPr lang="en-US" sz="1400" b="0" i="0" u="none" strike="noStrike" baseline="0" dirty="0">
                <a:latin typeface="MinionPro-Regular"/>
              </a:rPr>
              <a:t>often </a:t>
            </a:r>
            <a:r>
              <a:rPr lang="en-US" sz="1400" b="0" i="0" u="none" strike="noStrike" baseline="0" dirty="0" err="1">
                <a:latin typeface="MinionPro-Regular"/>
              </a:rPr>
              <a:t>monopolises</a:t>
            </a:r>
            <a:r>
              <a:rPr lang="en-US" sz="1400" b="0" i="0" u="none" strike="noStrike" baseline="0" dirty="0">
                <a:latin typeface="MinionPro-Regular"/>
              </a:rPr>
              <a:t> mating opportunities with multiple females. Group takeovers by rival males</a:t>
            </a:r>
            <a:r>
              <a:rPr lang="cs-CZ" sz="1400" b="0" i="0" u="none" strike="noStrike" baseline="0" dirty="0">
                <a:latin typeface="MinionPro-Regular"/>
              </a:rPr>
              <a:t> </a:t>
            </a:r>
            <a:r>
              <a:rPr lang="en-US" sz="1400" b="0" i="0" u="none" strike="noStrike" baseline="0" dirty="0">
                <a:latin typeface="MinionPro-Regular"/>
              </a:rPr>
              <a:t>often involve violent encounters with the resident male and infanticide if the challenging male</a:t>
            </a:r>
            <a:r>
              <a:rPr lang="cs-CZ" sz="1400" b="0" i="0" u="none" strike="noStrike" baseline="0" dirty="0">
                <a:latin typeface="MinionPro-Regular"/>
              </a:rPr>
              <a:t>m </a:t>
            </a:r>
            <a:r>
              <a:rPr lang="en-US" sz="1400" b="0" i="0" u="none" strike="noStrike" baseline="0" dirty="0">
                <a:latin typeface="MinionPro-Regular"/>
              </a:rPr>
              <a:t>succeeds in taking over the group. However, how testosterone plays into these reproductive</a:t>
            </a:r>
            <a:r>
              <a:rPr lang="cs-CZ" sz="1400" b="0" i="0" u="none" strike="noStrike" baseline="0" dirty="0">
                <a:latin typeface="MinionPro-Regular"/>
              </a:rPr>
              <a:t> </a:t>
            </a:r>
            <a:r>
              <a:rPr lang="en-US" sz="1400" b="0" i="0" u="none" strike="noStrike" baseline="0" dirty="0">
                <a:latin typeface="MinionPro-Regular"/>
              </a:rPr>
              <a:t>strategies is unclear</a:t>
            </a:r>
            <a:r>
              <a:rPr lang="cs-CZ" sz="1400" b="0" i="0" u="none" strike="noStrike" baseline="0" dirty="0">
                <a:latin typeface="MinionPro-Regular"/>
              </a:rPr>
              <a:t>. </a:t>
            </a:r>
            <a:r>
              <a:rPr lang="en-US" sz="1400" b="0" i="0" u="none" strike="noStrike" baseline="0" dirty="0">
                <a:latin typeface="MinionPro-Regular"/>
              </a:rPr>
              <a:t>Interestingly, gorilla males who affiliate with</a:t>
            </a:r>
            <a:r>
              <a:rPr lang="cs-CZ" sz="1400" b="0" i="0" u="none" strike="noStrike" baseline="0" dirty="0">
                <a:latin typeface="MinionPro-Regular"/>
              </a:rPr>
              <a:t> </a:t>
            </a:r>
            <a:r>
              <a:rPr lang="en-US" sz="1400" b="0" i="0" u="none" strike="noStrike" baseline="0" dirty="0">
                <a:latin typeface="MinionPro-Regular"/>
              </a:rPr>
              <a:t>infants in their group, including those that are not their own, exhibit higher reproductive</a:t>
            </a:r>
            <a:r>
              <a:rPr lang="cs-CZ" sz="1400" b="0" i="0" u="none" strike="noStrike" baseline="0" dirty="0">
                <a:latin typeface="MinionPro-Regular"/>
              </a:rPr>
              <a:t> </a:t>
            </a:r>
            <a:r>
              <a:rPr lang="en-US" sz="1400" b="0" i="0" u="none" strike="noStrike" baseline="0" dirty="0">
                <a:latin typeface="MinionPro-Regular"/>
              </a:rPr>
              <a:t>success compared to males who affiliate less. Clearly additional research is necessary to</a:t>
            </a:r>
            <a:r>
              <a:rPr lang="cs-CZ" sz="1400" b="0" i="0" u="none" strike="noStrike" baseline="0" dirty="0">
                <a:latin typeface="MinionPro-Regular"/>
              </a:rPr>
              <a:t> </a:t>
            </a:r>
            <a:r>
              <a:rPr lang="en-US" sz="1400" b="0" i="0" u="none" strike="noStrike" baseline="0" dirty="0">
                <a:latin typeface="MinionPro-Regular"/>
              </a:rPr>
              <a:t>explore the full range of male reproductive strategies in great apes.</a:t>
            </a:r>
            <a:endParaRPr lang="cs-CZ" sz="1400" dirty="0"/>
          </a:p>
        </p:txBody>
      </p:sp>
      <p:pic>
        <p:nvPicPr>
          <p:cNvPr id="4" name="Obrázek 3">
            <a:extLst>
              <a:ext uri="{FF2B5EF4-FFF2-40B4-BE49-F238E27FC236}">
                <a16:creationId xmlns:a16="http://schemas.microsoft.com/office/drawing/2014/main" id="{6187415A-DB0D-445A-ABA6-DEF805AC66D9}"/>
              </a:ext>
            </a:extLst>
          </p:cNvPr>
          <p:cNvPicPr>
            <a:picLocks noChangeAspect="1"/>
          </p:cNvPicPr>
          <p:nvPr/>
        </p:nvPicPr>
        <p:blipFill>
          <a:blip r:embed="rId2"/>
          <a:stretch>
            <a:fillRect/>
          </a:stretch>
        </p:blipFill>
        <p:spPr>
          <a:xfrm>
            <a:off x="324058" y="4193459"/>
            <a:ext cx="3223009" cy="2417257"/>
          </a:xfrm>
          <a:prstGeom prst="rect">
            <a:avLst/>
          </a:prstGeom>
        </p:spPr>
      </p:pic>
      <p:pic>
        <p:nvPicPr>
          <p:cNvPr id="5" name="Obrázek 4">
            <a:extLst>
              <a:ext uri="{FF2B5EF4-FFF2-40B4-BE49-F238E27FC236}">
                <a16:creationId xmlns:a16="http://schemas.microsoft.com/office/drawing/2014/main" id="{DD08D929-4C37-4C26-BD2A-73F4F5BCEE47}"/>
              </a:ext>
            </a:extLst>
          </p:cNvPr>
          <p:cNvPicPr>
            <a:picLocks noChangeAspect="1"/>
          </p:cNvPicPr>
          <p:nvPr/>
        </p:nvPicPr>
        <p:blipFill>
          <a:blip r:embed="rId3"/>
          <a:stretch>
            <a:fillRect/>
          </a:stretch>
        </p:blipFill>
        <p:spPr>
          <a:xfrm>
            <a:off x="3547067" y="4150125"/>
            <a:ext cx="4451420" cy="2503924"/>
          </a:xfrm>
          <a:prstGeom prst="rect">
            <a:avLst/>
          </a:prstGeom>
        </p:spPr>
      </p:pic>
      <p:pic>
        <p:nvPicPr>
          <p:cNvPr id="6" name="Obrázek 5">
            <a:extLst>
              <a:ext uri="{FF2B5EF4-FFF2-40B4-BE49-F238E27FC236}">
                <a16:creationId xmlns:a16="http://schemas.microsoft.com/office/drawing/2014/main" id="{5EADE38C-9002-42E1-9CA5-B9865FD59C29}"/>
              </a:ext>
            </a:extLst>
          </p:cNvPr>
          <p:cNvPicPr>
            <a:picLocks noChangeAspect="1"/>
          </p:cNvPicPr>
          <p:nvPr/>
        </p:nvPicPr>
        <p:blipFill>
          <a:blip r:embed="rId4"/>
          <a:stretch>
            <a:fillRect/>
          </a:stretch>
        </p:blipFill>
        <p:spPr>
          <a:xfrm>
            <a:off x="7964260" y="4426618"/>
            <a:ext cx="4227740" cy="2184098"/>
          </a:xfrm>
          <a:prstGeom prst="rect">
            <a:avLst/>
          </a:prstGeom>
        </p:spPr>
      </p:pic>
    </p:spTree>
    <p:extLst>
      <p:ext uri="{BB962C8B-B14F-4D97-AF65-F5344CB8AC3E}">
        <p14:creationId xmlns:p14="http://schemas.microsoft.com/office/powerpoint/2010/main" val="2306058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5DF433B-DEC0-4A40-8455-95E956B49581}"/>
              </a:ext>
            </a:extLst>
          </p:cNvPr>
          <p:cNvSpPr txBox="1"/>
          <p:nvPr/>
        </p:nvSpPr>
        <p:spPr>
          <a:xfrm>
            <a:off x="371788" y="189370"/>
            <a:ext cx="6933363" cy="6186309"/>
          </a:xfrm>
          <a:prstGeom prst="rect">
            <a:avLst/>
          </a:prstGeom>
          <a:noFill/>
        </p:spPr>
        <p:txBody>
          <a:bodyPr wrap="square">
            <a:spAutoFit/>
          </a:bodyPr>
          <a:lstStyle/>
          <a:p>
            <a:pPr algn="ctr"/>
            <a:r>
              <a:rPr lang="cs-CZ" sz="3200" b="1" i="0" u="none" strike="noStrike" baseline="0" dirty="0">
                <a:latin typeface="Arial" panose="020B0604020202020204" pitchFamily="34" charset="0"/>
                <a:cs typeface="Arial" panose="020B0604020202020204" pitchFamily="34" charset="0"/>
              </a:rPr>
              <a:t>Hominid </a:t>
            </a:r>
            <a:r>
              <a:rPr lang="cs-CZ" sz="3200" b="1" i="0" u="none" strike="noStrike" baseline="0" dirty="0" err="1">
                <a:latin typeface="Arial" panose="020B0604020202020204" pitchFamily="34" charset="0"/>
                <a:cs typeface="Arial" panose="020B0604020202020204" pitchFamily="34" charset="0"/>
              </a:rPr>
              <a:t>Ancestors</a:t>
            </a:r>
            <a:endParaRPr lang="cs-CZ" sz="3200" b="1" i="0" u="none" strike="noStrike" baseline="0" dirty="0">
              <a:latin typeface="Arial" panose="020B0604020202020204" pitchFamily="34" charset="0"/>
              <a:cs typeface="Arial" panose="020B0604020202020204" pitchFamily="34" charset="0"/>
            </a:endParaRPr>
          </a:p>
          <a:p>
            <a:pPr algn="l"/>
            <a:endParaRPr lang="cs-CZ" sz="1400" b="0" i="0" u="none" strike="noStrike" baseline="0" dirty="0">
              <a:solidFill>
                <a:srgbClr val="000000"/>
              </a:solidFill>
              <a:latin typeface="Arial" panose="020B0604020202020204" pitchFamily="34" charset="0"/>
              <a:cs typeface="Arial" panose="020B0604020202020204" pitchFamily="34" charset="0"/>
            </a:endParaRPr>
          </a:p>
          <a:p>
            <a:pPr algn="l"/>
            <a:r>
              <a:rPr lang="en-US" sz="1400" b="0" i="0" u="none" strike="noStrike" baseline="0" dirty="0">
                <a:solidFill>
                  <a:srgbClr val="000000"/>
                </a:solidFill>
                <a:latin typeface="Arial" panose="020B0604020202020204" pitchFamily="34" charset="0"/>
                <a:cs typeface="Arial" panose="020B0604020202020204" pitchFamily="34" charset="0"/>
              </a:rPr>
              <a:t>The reproductive biology of our hominid ancestors was likely not very different from what</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is seen today (</a:t>
            </a:r>
            <a:r>
              <a:rPr lang="cs-CZ" sz="1400" b="0" i="0" u="none" strike="noStrike" baseline="0" dirty="0" err="1">
                <a:solidFill>
                  <a:srgbClr val="000000"/>
                </a:solidFill>
                <a:latin typeface="Arial" panose="020B0604020202020204" pitchFamily="34" charset="0"/>
                <a:cs typeface="Arial" panose="020B0604020202020204" pitchFamily="34" charset="0"/>
              </a:rPr>
              <a:t>see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Bentley 1999). Given the similarities we have with other great apes with whom</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we share a common ancestor, it is all but certain that other hominids such as australopithecines</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and other species of our genus </a:t>
            </a:r>
            <a:r>
              <a:rPr lang="en-US" sz="1400" b="0" i="1" u="none" strike="noStrike" baseline="0" dirty="0">
                <a:solidFill>
                  <a:srgbClr val="000000"/>
                </a:solidFill>
                <a:latin typeface="Arial" panose="020B0604020202020204" pitchFamily="34" charset="0"/>
                <a:cs typeface="Arial" panose="020B0604020202020204" pitchFamily="34" charset="0"/>
              </a:rPr>
              <a:t>Homo </a:t>
            </a:r>
            <a:r>
              <a:rPr lang="en-US" sz="1400" b="0" i="0" u="none" strike="noStrike" baseline="0" dirty="0">
                <a:solidFill>
                  <a:srgbClr val="000000"/>
                </a:solidFill>
                <a:latin typeface="Arial" panose="020B0604020202020204" pitchFamily="34" charset="0"/>
                <a:cs typeface="Arial" panose="020B0604020202020204" pitchFamily="34" charset="0"/>
              </a:rPr>
              <a:t>were influenced by similar environmental</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cs-CZ" sz="1400" b="0" i="0" u="none" strike="noStrike" baseline="0" dirty="0" err="1">
                <a:solidFill>
                  <a:srgbClr val="000000"/>
                </a:solidFill>
                <a:latin typeface="Arial" panose="020B0604020202020204" pitchFamily="34" charset="0"/>
                <a:cs typeface="Arial" panose="020B0604020202020204" pitchFamily="34" charset="0"/>
              </a:rPr>
              <a:t>challenges</a:t>
            </a:r>
            <a:r>
              <a:rPr lang="cs-CZ" sz="140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and had similar reproductive responses. Clues from the fossil record include the WT15000</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which is one of the most complete fossil finds of </a:t>
            </a:r>
            <a:r>
              <a:rPr lang="en-US" sz="1400" b="0" i="1" u="none" strike="noStrike" baseline="0" dirty="0">
                <a:solidFill>
                  <a:srgbClr val="000000"/>
                </a:solidFill>
                <a:latin typeface="Arial" panose="020B0604020202020204" pitchFamily="34" charset="0"/>
                <a:cs typeface="Arial" panose="020B0604020202020204" pitchFamily="34" charset="0"/>
              </a:rPr>
              <a:t>Homo</a:t>
            </a:r>
            <a:r>
              <a:rPr lang="cs-CZ" sz="1400" b="0" i="1" u="none" strike="noStrike" baseline="0" dirty="0">
                <a:solidFill>
                  <a:srgbClr val="000000"/>
                </a:solidFill>
                <a:latin typeface="Arial" panose="020B0604020202020204" pitchFamily="34" charset="0"/>
                <a:cs typeface="Arial" panose="020B0604020202020204" pitchFamily="34" charset="0"/>
              </a:rPr>
              <a:t> </a:t>
            </a:r>
            <a:r>
              <a:rPr lang="cs-CZ" sz="1400" b="0" i="1" u="none" strike="noStrike" baseline="0" dirty="0" err="1">
                <a:solidFill>
                  <a:srgbClr val="000000"/>
                </a:solidFill>
                <a:latin typeface="Arial" panose="020B0604020202020204" pitchFamily="34" charset="0"/>
                <a:cs typeface="Arial" panose="020B0604020202020204" pitchFamily="34" charset="0"/>
              </a:rPr>
              <a:t>ergaster</a:t>
            </a:r>
            <a:r>
              <a:rPr lang="en-US" sz="1400" b="0" i="0" u="none" strike="noStrike" baseline="0" dirty="0">
                <a:solidFill>
                  <a:srgbClr val="000000"/>
                </a:solidFill>
                <a:latin typeface="Arial" panose="020B0604020202020204" pitchFamily="34" charset="0"/>
                <a:cs typeface="Arial" panose="020B0604020202020204" pitchFamily="34" charset="0"/>
              </a:rPr>
              <a:t>. This specimen</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showed that the appearance of many of the life history traits that we see today were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already evident, including large body size, growth rates, and brain size. In addition, the </a:t>
            </a:r>
            <a:r>
              <a:rPr lang="en-US" sz="1400" b="0" i="0" u="none" strike="noStrike" baseline="0" dirty="0" err="1">
                <a:solidFill>
                  <a:srgbClr val="000000"/>
                </a:solidFill>
                <a:latin typeface="Arial" panose="020B0604020202020204" pitchFamily="34" charset="0"/>
                <a:cs typeface="Arial" panose="020B0604020202020204" pitchFamily="34" charset="0"/>
              </a:rPr>
              <a:t>Gona</a:t>
            </a:r>
            <a:r>
              <a:rPr lang="cs-CZ" sz="140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pelvis indicates that fetal development resulting in the birth of a relatively large-brained</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offspring suggested that human life history traits, including those relevant to reproduction,</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were already well established in early </a:t>
            </a:r>
            <a:r>
              <a:rPr lang="en-US" sz="1400" b="0" i="1" u="none" strike="noStrike" baseline="0" dirty="0">
                <a:solidFill>
                  <a:srgbClr val="000000"/>
                </a:solidFill>
                <a:latin typeface="Arial" panose="020B0604020202020204" pitchFamily="34" charset="0"/>
                <a:cs typeface="Arial" panose="020B0604020202020204" pitchFamily="34" charset="0"/>
              </a:rPr>
              <a:t>Homo </a:t>
            </a:r>
            <a:r>
              <a:rPr lang="en-US" sz="1400" b="0" i="0" u="none" strike="noStrike" baseline="0" dirty="0">
                <a:solidFill>
                  <a:srgbClr val="000000"/>
                </a:solidFill>
                <a:latin typeface="Arial" panose="020B0604020202020204" pitchFamily="34" charset="0"/>
                <a:cs typeface="Arial" panose="020B0604020202020204" pitchFamily="34" charset="0"/>
              </a:rPr>
              <a:t>(</a:t>
            </a:r>
            <a:r>
              <a:rPr lang="cs-CZ" sz="1400" b="0" i="0" u="none" strike="noStrike" baseline="0" dirty="0" err="1">
                <a:solidFill>
                  <a:srgbClr val="000000"/>
                </a:solidFill>
                <a:latin typeface="Arial" panose="020B0604020202020204" pitchFamily="34" charset="0"/>
                <a:cs typeface="Arial" panose="020B0604020202020204" pitchFamily="34" charset="0"/>
              </a:rPr>
              <a:t>see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Simpson et al. 2008).</a:t>
            </a:r>
          </a:p>
          <a:p>
            <a:pPr algn="l"/>
            <a:r>
              <a:rPr lang="en-US" sz="1400" b="0" i="0" u="none" strike="noStrike" baseline="0" dirty="0">
                <a:solidFill>
                  <a:srgbClr val="000000"/>
                </a:solidFill>
                <a:latin typeface="Arial" panose="020B0604020202020204" pitchFamily="34" charset="0"/>
                <a:cs typeface="Arial" panose="020B0604020202020204" pitchFamily="34" charset="0"/>
              </a:rPr>
              <a:t>The evolution of pelvic morphology in our hominid ancestors has drawn significant</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attention due to the impact of negotiating the need to pass a large-brained fetus during</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birth and positive selection for upright walking, leading some to even argue that it may have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contributed to the extinction of australopithecines (</a:t>
            </a:r>
            <a:r>
              <a:rPr lang="cs-CZ" sz="1400" b="0" i="0" u="none" strike="noStrike" baseline="0" dirty="0" err="1">
                <a:solidFill>
                  <a:srgbClr val="000000"/>
                </a:solidFill>
                <a:latin typeface="Arial" panose="020B0604020202020204" pitchFamily="34" charset="0"/>
                <a:cs typeface="Arial" panose="020B0604020202020204" pitchFamily="34" charset="0"/>
              </a:rPr>
              <a:t>see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err="1">
                <a:solidFill>
                  <a:srgbClr val="000000"/>
                </a:solidFill>
                <a:latin typeface="Arial" panose="020B0604020202020204" pitchFamily="34" charset="0"/>
                <a:cs typeface="Arial" panose="020B0604020202020204" pitchFamily="34" charset="0"/>
              </a:rPr>
              <a:t>Chene</a:t>
            </a:r>
            <a:r>
              <a:rPr lang="en-US" sz="1400" b="0" i="0" u="none" strike="noStrike" baseline="0" dirty="0">
                <a:solidFill>
                  <a:srgbClr val="000000"/>
                </a:solidFill>
                <a:latin typeface="Arial" panose="020B0604020202020204" pitchFamily="34" charset="0"/>
                <a:cs typeface="Arial" panose="020B0604020202020204" pitchFamily="34" charset="0"/>
              </a:rPr>
              <a:t> et al. 2013). Others suggest that</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the evolution of female pelvic morphology resulted in a selective negotiation between the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demands of childbirth, bipedalism, and thermoregulation (</a:t>
            </a:r>
            <a:r>
              <a:rPr lang="cs-CZ" sz="1400" b="0" i="0" u="none" strike="noStrike" baseline="0" dirty="0" err="1">
                <a:solidFill>
                  <a:srgbClr val="000000"/>
                </a:solidFill>
                <a:latin typeface="Arial" panose="020B0604020202020204" pitchFamily="34" charset="0"/>
                <a:cs typeface="Arial" panose="020B0604020202020204" pitchFamily="34" charset="0"/>
              </a:rPr>
              <a:t>see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err="1">
                <a:solidFill>
                  <a:srgbClr val="000000"/>
                </a:solidFill>
                <a:latin typeface="Arial" panose="020B0604020202020204" pitchFamily="34" charset="0"/>
                <a:cs typeface="Arial" panose="020B0604020202020204" pitchFamily="34" charset="0"/>
              </a:rPr>
              <a:t>Gruss</a:t>
            </a:r>
            <a:r>
              <a:rPr lang="en-US" sz="1400" b="0" i="0" u="none" strike="noStrike" baseline="0" dirty="0">
                <a:solidFill>
                  <a:srgbClr val="000000"/>
                </a:solidFill>
                <a:latin typeface="Arial" panose="020B0604020202020204" pitchFamily="34" charset="0"/>
                <a:cs typeface="Arial" panose="020B0604020202020204" pitchFamily="34" charset="0"/>
              </a:rPr>
              <a:t> and Schmitt 2015). The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energetic demands and consequences of the evolution of life history traits that define the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genus </a:t>
            </a:r>
            <a:r>
              <a:rPr lang="en-US" sz="1400" b="0" i="1" u="none" strike="noStrike" baseline="0" dirty="0">
                <a:solidFill>
                  <a:srgbClr val="000000"/>
                </a:solidFill>
                <a:latin typeface="Arial" panose="020B0604020202020204" pitchFamily="34" charset="0"/>
                <a:cs typeface="Arial" panose="020B0604020202020204" pitchFamily="34" charset="0"/>
              </a:rPr>
              <a:t>Homo</a:t>
            </a:r>
            <a:r>
              <a:rPr lang="en-US" sz="1400" b="0" i="0" u="none" strike="noStrike" baseline="0" dirty="0">
                <a:solidFill>
                  <a:srgbClr val="000000"/>
                </a:solidFill>
                <a:latin typeface="Arial" panose="020B0604020202020204" pitchFamily="34" charset="0"/>
                <a:cs typeface="Arial" panose="020B0604020202020204" pitchFamily="34" charset="0"/>
              </a:rPr>
              <a:t>, such as large body size, large brains, and, by extension, longer lifespans and</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offspring </a:t>
            </a:r>
            <a:r>
              <a:rPr lang="en-US" sz="1400" b="0" i="0" u="none" strike="noStrike" baseline="0" dirty="0" err="1">
                <a:solidFill>
                  <a:srgbClr val="000000"/>
                </a:solidFill>
                <a:latin typeface="Arial" panose="020B0604020202020204" pitchFamily="34" charset="0"/>
                <a:cs typeface="Arial" panose="020B0604020202020204" pitchFamily="34" charset="0"/>
              </a:rPr>
              <a:t>altriciality</a:t>
            </a:r>
            <a:r>
              <a:rPr lang="en-US" sz="1400" b="0" i="0" u="none" strike="noStrike" baseline="0" dirty="0">
                <a:solidFill>
                  <a:srgbClr val="000000"/>
                </a:solidFill>
                <a:latin typeface="Arial" panose="020B0604020202020204" pitchFamily="34" charset="0"/>
                <a:cs typeface="Arial" panose="020B0604020202020204" pitchFamily="34" charset="0"/>
              </a:rPr>
              <a:t>, suggest that female reproductive energy demands were significant.</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This implies that early </a:t>
            </a:r>
            <a:r>
              <a:rPr lang="en-US" sz="1400" b="0" i="1" u="none" strike="noStrike" baseline="0" dirty="0">
                <a:solidFill>
                  <a:srgbClr val="000000"/>
                </a:solidFill>
                <a:latin typeface="Arial" panose="020B0604020202020204" pitchFamily="34" charset="0"/>
                <a:cs typeface="Arial" panose="020B0604020202020204" pitchFamily="34" charset="0"/>
              </a:rPr>
              <a:t>Homo </a:t>
            </a:r>
            <a:r>
              <a:rPr lang="en-US" sz="1400" b="0" i="0" u="none" strike="noStrike" baseline="0" dirty="0">
                <a:solidFill>
                  <a:srgbClr val="000000"/>
                </a:solidFill>
                <a:latin typeface="Arial" panose="020B0604020202020204" pitchFamily="34" charset="0"/>
                <a:cs typeface="Arial" panose="020B0604020202020204" pitchFamily="34" charset="0"/>
              </a:rPr>
              <a:t>evolved </a:t>
            </a:r>
            <a:r>
              <a:rPr lang="en-US" sz="1400" b="0" i="0" u="none" strike="noStrike" baseline="0" dirty="0" err="1">
                <a:solidFill>
                  <a:srgbClr val="000000"/>
                </a:solidFill>
                <a:latin typeface="Arial" panose="020B0604020202020204" pitchFamily="34" charset="0"/>
                <a:cs typeface="Arial" panose="020B0604020202020204" pitchFamily="34" charset="0"/>
              </a:rPr>
              <a:t>behavioural</a:t>
            </a:r>
            <a:r>
              <a:rPr lang="en-US" sz="1400" b="0" i="0" u="none" strike="noStrike" baseline="0" dirty="0">
                <a:solidFill>
                  <a:srgbClr val="000000"/>
                </a:solidFill>
                <a:latin typeface="Arial" panose="020B0604020202020204" pitchFamily="34" charset="0"/>
                <a:cs typeface="Arial" panose="020B0604020202020204" pitchFamily="34" charset="0"/>
              </a:rPr>
              <a:t> foraging and social strategies to meet</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these large energy needs (</a:t>
            </a:r>
            <a:r>
              <a:rPr lang="cs-CZ" sz="1400" b="0" i="0" u="none" strike="noStrike" baseline="0" dirty="0" err="1">
                <a:solidFill>
                  <a:srgbClr val="000000"/>
                </a:solidFill>
                <a:latin typeface="Arial" panose="020B0604020202020204" pitchFamily="34" charset="0"/>
                <a:cs typeface="Arial" panose="020B0604020202020204" pitchFamily="34" charset="0"/>
              </a:rPr>
              <a:t>see</a:t>
            </a:r>
            <a:r>
              <a:rPr lang="cs-CZ"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Aiello and Key 2002).</a:t>
            </a:r>
            <a:endParaRPr lang="cs-CZ" sz="14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3979D79B-0294-48F4-8FB3-BBA2B1B81494}"/>
              </a:ext>
            </a:extLst>
          </p:cNvPr>
          <p:cNvPicPr>
            <a:picLocks noChangeAspect="1"/>
          </p:cNvPicPr>
          <p:nvPr/>
        </p:nvPicPr>
        <p:blipFill>
          <a:blip r:embed="rId2"/>
          <a:stretch>
            <a:fillRect/>
          </a:stretch>
        </p:blipFill>
        <p:spPr>
          <a:xfrm>
            <a:off x="8139733" y="817942"/>
            <a:ext cx="3858000" cy="5517544"/>
          </a:xfrm>
          <a:prstGeom prst="rect">
            <a:avLst/>
          </a:prstGeom>
        </p:spPr>
      </p:pic>
    </p:spTree>
    <p:extLst>
      <p:ext uri="{BB962C8B-B14F-4D97-AF65-F5344CB8AC3E}">
        <p14:creationId xmlns:p14="http://schemas.microsoft.com/office/powerpoint/2010/main" val="1886523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7A59542-D91F-4C16-8997-5D9BD4578BC8}"/>
              </a:ext>
            </a:extLst>
          </p:cNvPr>
          <p:cNvPicPr>
            <a:picLocks noChangeAspect="1"/>
          </p:cNvPicPr>
          <p:nvPr/>
        </p:nvPicPr>
        <p:blipFill>
          <a:blip r:embed="rId2"/>
          <a:stretch>
            <a:fillRect/>
          </a:stretch>
        </p:blipFill>
        <p:spPr>
          <a:xfrm>
            <a:off x="7942428" y="0"/>
            <a:ext cx="3720299" cy="6858000"/>
          </a:xfrm>
          <a:prstGeom prst="rect">
            <a:avLst/>
          </a:prstGeom>
        </p:spPr>
      </p:pic>
      <p:sp>
        <p:nvSpPr>
          <p:cNvPr id="7" name="TextovéPole 6">
            <a:extLst>
              <a:ext uri="{FF2B5EF4-FFF2-40B4-BE49-F238E27FC236}">
                <a16:creationId xmlns:a16="http://schemas.microsoft.com/office/drawing/2014/main" id="{8F01F17F-5FB5-4601-AD43-C81B0D0B24B6}"/>
              </a:ext>
            </a:extLst>
          </p:cNvPr>
          <p:cNvSpPr txBox="1"/>
          <p:nvPr/>
        </p:nvSpPr>
        <p:spPr>
          <a:xfrm>
            <a:off x="1194531" y="5310613"/>
            <a:ext cx="6144566" cy="1384995"/>
          </a:xfrm>
          <a:prstGeom prst="rect">
            <a:avLst/>
          </a:prstGeom>
          <a:noFill/>
        </p:spPr>
        <p:txBody>
          <a:bodyPr wrap="square">
            <a:spAutoFit/>
          </a:bodyPr>
          <a:lstStyle/>
          <a:p>
            <a:pPr algn="l"/>
            <a:r>
              <a:rPr lang="en-US" sz="1200" b="0" i="0" u="none" strike="noStrike" baseline="0" dirty="0">
                <a:latin typeface="Arial" panose="020B0604020202020204" pitchFamily="34" charset="0"/>
                <a:cs typeface="Arial" panose="020B0604020202020204" pitchFamily="34" charset="0"/>
              </a:rPr>
              <a:t>Birth of the human infant, from entering the birth canal facing the mother’s</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back (A), to rotation (B–D), emergence (E–G), and manual guiding (H). Each panel is a sagittal</a:t>
            </a:r>
          </a:p>
          <a:p>
            <a:pPr algn="l"/>
            <a:r>
              <a:rPr lang="en-US" sz="1200" b="0" i="0" u="none" strike="noStrike" baseline="0" dirty="0">
                <a:latin typeface="Arial" panose="020B0604020202020204" pitchFamily="34" charset="0"/>
                <a:cs typeface="Arial" panose="020B0604020202020204" pitchFamily="34" charset="0"/>
              </a:rPr>
              <a:t>section through the body of a mother squatting during </a:t>
            </a:r>
            <a:r>
              <a:rPr lang="en-US" sz="1200" b="0" i="0" u="none" strike="noStrike" baseline="0" dirty="0" err="1">
                <a:latin typeface="Arial" panose="020B0604020202020204" pitchFamily="34" charset="0"/>
                <a:cs typeface="Arial" panose="020B0604020202020204" pitchFamily="34" charset="0"/>
              </a:rPr>
              <a:t>labour</a:t>
            </a:r>
            <a:r>
              <a:rPr lang="en-US" sz="1200" b="0" i="0" u="none" strike="noStrike" baseline="0" dirty="0">
                <a:latin typeface="Arial" panose="020B0604020202020204" pitchFamily="34" charset="0"/>
                <a:cs typeface="Arial" panose="020B0604020202020204" pitchFamily="34" charset="0"/>
              </a:rPr>
              <a:t>. Maternal pelvic skeletal elements</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(pubic bone, sacrum, and vertebrae) are shown in black (other parts of the bony skeleton are not visible</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in this midline view). In the lower right corner of each panel is a ‘midwife’s-eye’ view of the neonatal</a:t>
            </a:r>
            <a:r>
              <a:rPr lang="cs-CZ"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Arial" panose="020B0604020202020204" pitchFamily="34" charset="0"/>
                <a:cs typeface="Arial" panose="020B0604020202020204" pitchFamily="34" charset="0"/>
              </a:rPr>
              <a:t>head as it rotates within and emerges from the birth canal. This is the most common pathway.</a:t>
            </a:r>
            <a:endParaRPr lang="cs-CZ" sz="1200" dirty="0">
              <a:latin typeface="Arial" panose="020B0604020202020204" pitchFamily="34" charset="0"/>
              <a:cs typeface="Arial" panose="020B0604020202020204" pitchFamily="34" charset="0"/>
            </a:endParaRPr>
          </a:p>
        </p:txBody>
      </p:sp>
      <p:pic>
        <p:nvPicPr>
          <p:cNvPr id="9" name="Obrázek 8">
            <a:extLst>
              <a:ext uri="{FF2B5EF4-FFF2-40B4-BE49-F238E27FC236}">
                <a16:creationId xmlns:a16="http://schemas.microsoft.com/office/drawing/2014/main" id="{7F6B4D2E-61DD-4A7F-9EF8-C13180FEF438}"/>
              </a:ext>
            </a:extLst>
          </p:cNvPr>
          <p:cNvPicPr>
            <a:picLocks noChangeAspect="1"/>
          </p:cNvPicPr>
          <p:nvPr/>
        </p:nvPicPr>
        <p:blipFill>
          <a:blip r:embed="rId3"/>
          <a:stretch>
            <a:fillRect/>
          </a:stretch>
        </p:blipFill>
        <p:spPr>
          <a:xfrm>
            <a:off x="418308" y="22609"/>
            <a:ext cx="5677692" cy="5029902"/>
          </a:xfrm>
          <a:prstGeom prst="rect">
            <a:avLst/>
          </a:prstGeom>
        </p:spPr>
      </p:pic>
    </p:spTree>
    <p:extLst>
      <p:ext uri="{BB962C8B-B14F-4D97-AF65-F5344CB8AC3E}">
        <p14:creationId xmlns:p14="http://schemas.microsoft.com/office/powerpoint/2010/main" val="2213422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24C2FDA-722F-449C-A532-E67441B8269E}"/>
              </a:ext>
            </a:extLst>
          </p:cNvPr>
          <p:cNvSpPr txBox="1"/>
          <p:nvPr/>
        </p:nvSpPr>
        <p:spPr>
          <a:xfrm>
            <a:off x="0" y="199858"/>
            <a:ext cx="11836958" cy="2585323"/>
          </a:xfrm>
          <a:prstGeom prst="rect">
            <a:avLst/>
          </a:prstGeom>
          <a:noFill/>
        </p:spPr>
        <p:txBody>
          <a:bodyPr wrap="square">
            <a:spAutoFit/>
          </a:bodyPr>
          <a:lstStyle/>
          <a:p>
            <a:pPr algn="l"/>
            <a:r>
              <a:rPr lang="en-US" sz="1800" b="0" i="0" u="none" strike="noStrike" baseline="0" dirty="0">
                <a:latin typeface="MinionPro-Regular"/>
              </a:rPr>
              <a:t>Since sexually dimorphic somatic traits are an important part of the reproductive biology</a:t>
            </a:r>
            <a:r>
              <a:rPr lang="cs-CZ" sz="1800" b="0" i="0" u="none" strike="noStrike" baseline="0" dirty="0">
                <a:latin typeface="MinionPro-Regular"/>
              </a:rPr>
              <a:t> </a:t>
            </a:r>
            <a:r>
              <a:rPr lang="en-US" sz="1800" b="0" i="0" u="none" strike="noStrike" baseline="0" dirty="0">
                <a:latin typeface="MinionPro-Regular"/>
              </a:rPr>
              <a:t>of our male hominid ancestors, important information can be gleaned by examining androgen-</a:t>
            </a:r>
            <a:r>
              <a:rPr lang="cs-CZ" sz="1800" b="0" i="0" u="none" strike="noStrike" baseline="0" dirty="0">
                <a:latin typeface="MinionPro-Regular"/>
              </a:rPr>
              <a:t> </a:t>
            </a:r>
            <a:r>
              <a:rPr lang="en-US" sz="1800" b="0" i="0" u="none" strike="noStrike" baseline="0" dirty="0">
                <a:latin typeface="MinionPro-Regular"/>
              </a:rPr>
              <a:t>sensitive areas of skeletal morphology and mating </a:t>
            </a:r>
            <a:r>
              <a:rPr lang="en-US" sz="1800" b="0" i="0" u="none" strike="noStrike" baseline="0" dirty="0" err="1">
                <a:latin typeface="MinionPro-Regular"/>
              </a:rPr>
              <a:t>behaviours</a:t>
            </a:r>
            <a:r>
              <a:rPr lang="en-US" sz="1800" b="0" i="0" u="none" strike="noStrike" baseline="0" dirty="0">
                <a:latin typeface="MinionPro-Regular"/>
              </a:rPr>
              <a:t> that are commonly attributed</a:t>
            </a:r>
            <a:r>
              <a:rPr lang="cs-CZ" sz="1800" b="0" i="0" u="none" strike="noStrike" baseline="0" dirty="0">
                <a:latin typeface="MinionPro-Regular"/>
              </a:rPr>
              <a:t> </a:t>
            </a:r>
            <a:r>
              <a:rPr lang="en-US" sz="1800" b="0" i="0" u="none" strike="noStrike" baseline="0" dirty="0">
                <a:latin typeface="MinionPro-Regular"/>
              </a:rPr>
              <a:t>to sexual dimorphism signals which can be detected in the fossil record. For example, it has been suggested that decreases in testosterone compared to other</a:t>
            </a:r>
            <a:r>
              <a:rPr lang="cs-CZ" sz="1800" b="0" i="0" u="none" strike="noStrike" baseline="0" dirty="0">
                <a:latin typeface="MinionPro-Regular"/>
              </a:rPr>
              <a:t> </a:t>
            </a:r>
            <a:r>
              <a:rPr lang="en-US" sz="1800" b="0" i="0" u="none" strike="noStrike" baseline="0" dirty="0">
                <a:latin typeface="MinionPro-Regular"/>
              </a:rPr>
              <a:t>great apes may have contributed to the evolution of sociality and other life history characteristics</a:t>
            </a:r>
            <a:r>
              <a:rPr lang="cs-CZ" sz="1800" b="0" i="0" u="none" strike="noStrike" baseline="0" dirty="0">
                <a:latin typeface="MinionPro-Regular"/>
              </a:rPr>
              <a:t> </a:t>
            </a:r>
            <a:r>
              <a:rPr lang="en-US" sz="1800" b="0" i="0" u="none" strike="noStrike" baseline="0" dirty="0">
                <a:latin typeface="MinionPro-Regular"/>
              </a:rPr>
              <a:t>(</a:t>
            </a:r>
            <a:r>
              <a:rPr lang="cs-CZ" dirty="0" err="1">
                <a:latin typeface="MinionPro-Regular"/>
              </a:rPr>
              <a:t>see</a:t>
            </a:r>
            <a:r>
              <a:rPr lang="cs-CZ" dirty="0">
                <a:latin typeface="MinionPro-Regular"/>
              </a:rPr>
              <a:t> </a:t>
            </a:r>
            <a:r>
              <a:rPr lang="en-US" sz="1800" b="0" i="0" u="none" strike="noStrike" baseline="0" dirty="0" err="1">
                <a:latin typeface="MinionPro-Regular"/>
              </a:rPr>
              <a:t>Cieri</a:t>
            </a:r>
            <a:r>
              <a:rPr lang="en-US" sz="1800" b="0" i="0" u="none" strike="noStrike" baseline="0" dirty="0">
                <a:latin typeface="MinionPro-Regular"/>
              </a:rPr>
              <a:t> et al. 2014). However, testing this hypothesis is challenging. Assessing testosterone</a:t>
            </a:r>
            <a:r>
              <a:rPr lang="cs-CZ" sz="1800" b="0" i="0" u="none" strike="noStrike" baseline="0" dirty="0">
                <a:latin typeface="MinionPro-Regular"/>
              </a:rPr>
              <a:t> </a:t>
            </a:r>
            <a:r>
              <a:rPr lang="en-US" sz="1800" b="0" i="0" u="none" strike="noStrike" baseline="0" dirty="0">
                <a:latin typeface="MinionPro-Regular"/>
              </a:rPr>
              <a:t>levels and androgen-sensitive landmarks on primate cranial morphology,</a:t>
            </a:r>
            <a:r>
              <a:rPr lang="cs-CZ" sz="1800" b="0" i="0" u="none" strike="noStrike" baseline="0" dirty="0">
                <a:latin typeface="MinionPro-Regular"/>
              </a:rPr>
              <a:t> </a:t>
            </a:r>
            <a:r>
              <a:rPr lang="cs-CZ" sz="1800" b="0" i="0" u="none" strike="noStrike" baseline="0" dirty="0" err="1">
                <a:latin typeface="MinionPro-Regular"/>
              </a:rPr>
              <a:t>it</a:t>
            </a:r>
            <a:r>
              <a:rPr lang="cs-CZ" sz="1800" b="0" i="0" u="none" strike="noStrike" baseline="0" dirty="0">
                <a:latin typeface="MinionPro-Regular"/>
              </a:rPr>
              <a:t> </a:t>
            </a:r>
            <a:r>
              <a:rPr lang="cs-CZ" sz="1800" b="0" i="0" u="none" strike="noStrike" baseline="0" dirty="0" err="1">
                <a:latin typeface="MinionPro-Regular"/>
              </a:rPr>
              <a:t>was</a:t>
            </a:r>
            <a:r>
              <a:rPr lang="cs-CZ" sz="1800" b="0" i="0" u="none" strike="noStrike" baseline="0" dirty="0">
                <a:latin typeface="MinionPro-Regular"/>
              </a:rPr>
              <a:t> </a:t>
            </a:r>
            <a:r>
              <a:rPr lang="cs-CZ" sz="1800" b="0" i="0" u="none" strike="noStrike" baseline="0" dirty="0" err="1">
                <a:latin typeface="MinionPro-Regular"/>
              </a:rPr>
              <a:t>found</a:t>
            </a:r>
            <a:r>
              <a:rPr lang="cs-CZ" sz="1800" b="0" i="0" u="none" strike="noStrike" baseline="0" dirty="0">
                <a:latin typeface="MinionPro-Regular"/>
              </a:rPr>
              <a:t> </a:t>
            </a:r>
            <a:r>
              <a:rPr lang="cs-CZ" sz="1800" b="0" i="0" u="none" strike="noStrike" baseline="0" dirty="0" err="1">
                <a:latin typeface="MinionPro-Regular"/>
              </a:rPr>
              <a:t>that</a:t>
            </a:r>
            <a:r>
              <a:rPr lang="cs-CZ" dirty="0">
                <a:latin typeface="MinionPro-Regular"/>
              </a:rPr>
              <a:t> </a:t>
            </a:r>
            <a:r>
              <a:rPr lang="en-US" sz="1800" b="0" i="0" u="none" strike="noStrike" baseline="0" dirty="0">
                <a:latin typeface="MinionPro-Regular"/>
              </a:rPr>
              <a:t>testosterone variation between primate species was correlated with craniofacial morphology.</a:t>
            </a:r>
            <a:r>
              <a:rPr lang="cs-CZ" sz="1800" b="0" i="0" u="none" strike="noStrike" baseline="0" dirty="0">
                <a:latin typeface="MinionPro-Regular"/>
              </a:rPr>
              <a:t> </a:t>
            </a:r>
            <a:r>
              <a:rPr lang="en-US" sz="1800" b="0" i="0" u="none" strike="noStrike" baseline="0" dirty="0">
                <a:latin typeface="MinionPro-Regular"/>
              </a:rPr>
              <a:t>Adding measurements from craniofacial measurements of hominid fossils provides us with</a:t>
            </a:r>
            <a:r>
              <a:rPr lang="cs-CZ" sz="1800" b="0" i="0" u="none" strike="noStrike" baseline="0" dirty="0">
                <a:latin typeface="MinionPro-Regular"/>
              </a:rPr>
              <a:t> </a:t>
            </a:r>
            <a:r>
              <a:rPr lang="en-US" sz="1800" b="0" i="0" u="none" strike="noStrike" baseline="0" dirty="0">
                <a:latin typeface="MinionPro-Regular"/>
              </a:rPr>
              <a:t>an insight into the </a:t>
            </a:r>
            <a:r>
              <a:rPr lang="en-US" sz="1800" b="0" i="0" u="none" strike="noStrike" baseline="0" dirty="0" err="1">
                <a:latin typeface="MinionPro-Regular"/>
              </a:rPr>
              <a:t>socioendocrinology</a:t>
            </a:r>
            <a:r>
              <a:rPr lang="en-US" sz="1800" b="0" i="0" u="none" strike="noStrike" baseline="0" dirty="0">
                <a:latin typeface="MinionPro-Regular"/>
              </a:rPr>
              <a:t> of our hominid ancestors (</a:t>
            </a:r>
            <a:r>
              <a:rPr lang="cs-CZ" sz="1800" b="0" i="0" u="none" strike="noStrike" baseline="0" dirty="0" err="1">
                <a:latin typeface="MinionPro-Regular"/>
              </a:rPr>
              <a:t>see</a:t>
            </a:r>
            <a:r>
              <a:rPr lang="cs-CZ" sz="1800" b="0" i="0" u="none" strike="noStrike" baseline="0" dirty="0">
                <a:latin typeface="MinionPro-Regular"/>
              </a:rPr>
              <a:t> </a:t>
            </a:r>
            <a:r>
              <a:rPr lang="en-US" sz="1800" b="0" i="0" u="none" strike="noStrike" baseline="0" dirty="0">
                <a:latin typeface="MinionPro-Regular"/>
              </a:rPr>
              <a:t>Doman et al. 2013).</a:t>
            </a:r>
            <a:endParaRPr lang="cs-CZ" dirty="0"/>
          </a:p>
        </p:txBody>
      </p:sp>
      <p:pic>
        <p:nvPicPr>
          <p:cNvPr id="4" name="Obrázek 3">
            <a:extLst>
              <a:ext uri="{FF2B5EF4-FFF2-40B4-BE49-F238E27FC236}">
                <a16:creationId xmlns:a16="http://schemas.microsoft.com/office/drawing/2014/main" id="{1B9A537E-8C38-442A-8853-B1DBC0249D4C}"/>
              </a:ext>
            </a:extLst>
          </p:cNvPr>
          <p:cNvPicPr>
            <a:picLocks noChangeAspect="1"/>
          </p:cNvPicPr>
          <p:nvPr/>
        </p:nvPicPr>
        <p:blipFill>
          <a:blip r:embed="rId2"/>
          <a:stretch>
            <a:fillRect/>
          </a:stretch>
        </p:blipFill>
        <p:spPr>
          <a:xfrm>
            <a:off x="596831" y="3641964"/>
            <a:ext cx="3231592" cy="2658719"/>
          </a:xfrm>
          <a:prstGeom prst="rect">
            <a:avLst/>
          </a:prstGeom>
        </p:spPr>
      </p:pic>
      <p:pic>
        <p:nvPicPr>
          <p:cNvPr id="5" name="Obrázek 4">
            <a:extLst>
              <a:ext uri="{FF2B5EF4-FFF2-40B4-BE49-F238E27FC236}">
                <a16:creationId xmlns:a16="http://schemas.microsoft.com/office/drawing/2014/main" id="{75BFBB78-27C6-4626-B0EE-C4F3C072DBB2}"/>
              </a:ext>
            </a:extLst>
          </p:cNvPr>
          <p:cNvPicPr>
            <a:picLocks noChangeAspect="1"/>
          </p:cNvPicPr>
          <p:nvPr/>
        </p:nvPicPr>
        <p:blipFill>
          <a:blip r:embed="rId3"/>
          <a:stretch>
            <a:fillRect/>
          </a:stretch>
        </p:blipFill>
        <p:spPr>
          <a:xfrm>
            <a:off x="4927671" y="3123439"/>
            <a:ext cx="2946208" cy="2830418"/>
          </a:xfrm>
          <a:prstGeom prst="rect">
            <a:avLst/>
          </a:prstGeom>
        </p:spPr>
      </p:pic>
      <p:pic>
        <p:nvPicPr>
          <p:cNvPr id="6" name="Obrázek 5">
            <a:extLst>
              <a:ext uri="{FF2B5EF4-FFF2-40B4-BE49-F238E27FC236}">
                <a16:creationId xmlns:a16="http://schemas.microsoft.com/office/drawing/2014/main" id="{41E248B8-F27C-4CE1-925C-39DCBD3F17F9}"/>
              </a:ext>
            </a:extLst>
          </p:cNvPr>
          <p:cNvPicPr>
            <a:picLocks noChangeAspect="1"/>
          </p:cNvPicPr>
          <p:nvPr/>
        </p:nvPicPr>
        <p:blipFill>
          <a:blip r:embed="rId4"/>
          <a:stretch>
            <a:fillRect/>
          </a:stretch>
        </p:blipFill>
        <p:spPr>
          <a:xfrm>
            <a:off x="8882692" y="2846220"/>
            <a:ext cx="2622042" cy="2204899"/>
          </a:xfrm>
          <a:prstGeom prst="rect">
            <a:avLst/>
          </a:prstGeom>
        </p:spPr>
      </p:pic>
    </p:spTree>
    <p:extLst>
      <p:ext uri="{BB962C8B-B14F-4D97-AF65-F5344CB8AC3E}">
        <p14:creationId xmlns:p14="http://schemas.microsoft.com/office/powerpoint/2010/main" val="3953722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D8ECADE-8979-44FA-85ED-60AEBCEAB815}"/>
              </a:ext>
            </a:extLst>
          </p:cNvPr>
          <p:cNvSpPr txBox="1"/>
          <p:nvPr/>
        </p:nvSpPr>
        <p:spPr>
          <a:xfrm>
            <a:off x="533399" y="487871"/>
            <a:ext cx="10989733" cy="2431435"/>
          </a:xfrm>
          <a:prstGeom prst="rect">
            <a:avLst/>
          </a:prstGeom>
          <a:noFill/>
        </p:spPr>
        <p:txBody>
          <a:bodyPr wrap="square">
            <a:spAutoFit/>
          </a:bodyPr>
          <a:lstStyle/>
          <a:p>
            <a:pPr algn="ctr"/>
            <a:r>
              <a:rPr lang="cs-CZ" sz="3200" b="1" i="0" u="none" strike="noStrike" baseline="0" dirty="0" err="1">
                <a:latin typeface="Arial" panose="020B0604020202020204" pitchFamily="34" charset="0"/>
                <a:cs typeface="Arial" panose="020B0604020202020204" pitchFamily="34" charset="0"/>
              </a:rPr>
              <a:t>Reproductive</a:t>
            </a:r>
            <a:r>
              <a:rPr lang="cs-CZ" sz="3200" b="1" i="0" u="none" strike="noStrike" baseline="0" dirty="0">
                <a:latin typeface="Arial" panose="020B0604020202020204" pitchFamily="34" charset="0"/>
                <a:cs typeface="Arial" panose="020B0604020202020204" pitchFamily="34" charset="0"/>
              </a:rPr>
              <a:t> </a:t>
            </a:r>
            <a:r>
              <a:rPr lang="cs-CZ" sz="3200" b="1" i="0" u="none" strike="noStrike" baseline="0" dirty="0" err="1">
                <a:latin typeface="Arial" panose="020B0604020202020204" pitchFamily="34" charset="0"/>
                <a:cs typeface="Arial" panose="020B0604020202020204" pitchFamily="34" charset="0"/>
              </a:rPr>
              <a:t>Strategies</a:t>
            </a:r>
            <a:endParaRPr lang="cs-CZ" sz="3200" b="1" i="0" u="none" strike="noStrike" baseline="0" dirty="0">
              <a:latin typeface="Arial" panose="020B0604020202020204" pitchFamily="34" charset="0"/>
              <a:cs typeface="Arial" panose="020B0604020202020204" pitchFamily="34" charset="0"/>
            </a:endParaRPr>
          </a:p>
          <a:p>
            <a:pPr algn="l"/>
            <a:endParaRPr lang="cs-CZ" sz="1200" b="0" i="0" u="none" strike="noStrike" baseline="0" dirty="0">
              <a:latin typeface="PalatinoLTStd-Roman"/>
            </a:endParaRPr>
          </a:p>
          <a:p>
            <a:pPr algn="l"/>
            <a:r>
              <a:rPr lang="en-US" sz="1200" b="0" i="0" u="none" strike="noStrike" baseline="0" dirty="0">
                <a:latin typeface="PalatinoLTStd-Roman"/>
              </a:rPr>
              <a:t>Some species, including most fish, reptiles, and</a:t>
            </a:r>
            <a:r>
              <a:rPr lang="cs-CZ" sz="1200" b="0" i="0" u="none" strike="noStrike" baseline="0" dirty="0">
                <a:latin typeface="PalatinoLTStd-Roman"/>
              </a:rPr>
              <a:t> </a:t>
            </a:r>
            <a:r>
              <a:rPr lang="en-US" sz="1200" b="0" i="0" u="none" strike="noStrike" baseline="0" dirty="0">
                <a:latin typeface="PalatinoLTStd-Roman"/>
              </a:rPr>
              <a:t>amphibians, produce many offspring and generally</a:t>
            </a:r>
            <a:r>
              <a:rPr lang="cs-CZ" sz="1200" b="0" i="0" u="none" strike="noStrike" baseline="0" dirty="0">
                <a:latin typeface="PalatinoLTStd-Roman"/>
              </a:rPr>
              <a:t> </a:t>
            </a:r>
            <a:r>
              <a:rPr lang="en-US" sz="1200" b="0" i="0" u="none" strike="noStrike" baseline="0" dirty="0">
                <a:latin typeface="PalatinoLTStd-Roman"/>
              </a:rPr>
              <a:t>have no parental involvement in their care; few of</a:t>
            </a:r>
          </a:p>
          <a:p>
            <a:pPr algn="l"/>
            <a:r>
              <a:rPr lang="en-US" sz="1200" b="0" i="0" u="none" strike="noStrike" baseline="0" dirty="0">
                <a:latin typeface="PalatinoLTStd-Roman"/>
              </a:rPr>
              <a:t>these offspring survive to reproduce. At the other</a:t>
            </a:r>
            <a:r>
              <a:rPr lang="cs-CZ" sz="1200" b="0" i="0" u="none" strike="noStrike" baseline="0" dirty="0">
                <a:latin typeface="PalatinoLTStd-Roman"/>
              </a:rPr>
              <a:t> </a:t>
            </a:r>
            <a:r>
              <a:rPr lang="en-US" sz="1200" b="0" i="0" u="none" strike="noStrike" baseline="0" dirty="0">
                <a:latin typeface="PalatinoLTStd-Roman"/>
              </a:rPr>
              <a:t>extreme are species such as whales and elephants</a:t>
            </a:r>
            <a:r>
              <a:rPr lang="cs-CZ" sz="1200" b="0" i="0" u="none" strike="noStrike" baseline="0" dirty="0">
                <a:latin typeface="PalatinoLTStd-Roman"/>
              </a:rPr>
              <a:t> </a:t>
            </a:r>
            <a:r>
              <a:rPr lang="en-US" sz="1200" b="0" i="0" u="none" strike="noStrike" baseline="0" dirty="0">
                <a:latin typeface="PalatinoLTStd-Roman"/>
              </a:rPr>
              <a:t>that have few offspring and high parental investment</a:t>
            </a:r>
          </a:p>
          <a:p>
            <a:pPr algn="l"/>
            <a:r>
              <a:rPr lang="en-US" sz="1200" b="0" i="0" u="none" strike="noStrike" baseline="0" dirty="0">
                <a:latin typeface="PalatinoLTStd-Roman"/>
              </a:rPr>
              <a:t>in each, such that a high proportion of the offspring</a:t>
            </a:r>
            <a:r>
              <a:rPr lang="cs-CZ" sz="1200" b="0" i="0" u="none" strike="noStrike" baseline="0" dirty="0">
                <a:latin typeface="PalatinoLTStd-Roman"/>
              </a:rPr>
              <a:t> </a:t>
            </a:r>
            <a:r>
              <a:rPr lang="en-US" sz="1200" b="0" i="0" u="none" strike="noStrike" baseline="0" dirty="0">
                <a:latin typeface="PalatinoLTStd-Roman"/>
              </a:rPr>
              <a:t>survive. There are species such as the salmon</a:t>
            </a:r>
            <a:r>
              <a:rPr lang="cs-CZ" sz="1200" b="0" i="0" u="none" strike="noStrike" baseline="0" dirty="0">
                <a:latin typeface="PalatinoLTStd-Roman"/>
              </a:rPr>
              <a:t> </a:t>
            </a:r>
            <a:r>
              <a:rPr lang="en-US" sz="1200" b="0" i="0" u="none" strike="noStrike" baseline="0" dirty="0">
                <a:latin typeface="PalatinoLTStd-Roman"/>
              </a:rPr>
              <a:t>where the male mates only once and then dies, and</a:t>
            </a:r>
          </a:p>
          <a:p>
            <a:pPr algn="l"/>
            <a:r>
              <a:rPr lang="en-US" sz="1200" b="0" i="0" u="none" strike="noStrike" baseline="0" dirty="0">
                <a:latin typeface="PalatinoLTStd-Roman"/>
              </a:rPr>
              <a:t>species that have very short lives or very long lives.</a:t>
            </a:r>
            <a:r>
              <a:rPr lang="cs-CZ" sz="1200" b="0" i="0" u="none" strike="noStrike" baseline="0" dirty="0">
                <a:latin typeface="PalatinoLTStd-Roman"/>
              </a:rPr>
              <a:t> </a:t>
            </a:r>
            <a:r>
              <a:rPr lang="en-US" sz="1200" b="0" i="0" u="none" strike="noStrike" baseline="0" dirty="0">
                <a:latin typeface="PalatinoLTStd-Roman"/>
              </a:rPr>
              <a:t>Each of these strategies has an evolutionary logic</a:t>
            </a:r>
            <a:r>
              <a:rPr lang="cs-CZ" sz="1200" b="0" i="0" u="none" strike="noStrike" baseline="0" dirty="0">
                <a:latin typeface="PalatinoLTStd-Roman"/>
              </a:rPr>
              <a:t>.</a:t>
            </a:r>
            <a:r>
              <a:rPr lang="en-US" sz="1200" b="0" i="0" u="none" strike="noStrike" baseline="0" dirty="0">
                <a:latin typeface="PalatinoLTStd-Roman"/>
              </a:rPr>
              <a:t> Humans are towards one end of the spectrum of</a:t>
            </a:r>
          </a:p>
          <a:p>
            <a:pPr algn="l"/>
            <a:r>
              <a:rPr lang="en-US" sz="1200" b="0" i="0" u="none" strike="noStrike" baseline="0" dirty="0">
                <a:latin typeface="PalatinoLTStd-Roman"/>
              </a:rPr>
              <a:t>life-history patterns. Our lives are long, we have</a:t>
            </a:r>
            <a:r>
              <a:rPr lang="cs-CZ" sz="1200" b="0" i="0" u="none" strike="noStrike" baseline="0" dirty="0">
                <a:latin typeface="PalatinoLTStd-Roman"/>
              </a:rPr>
              <a:t> </a:t>
            </a:r>
            <a:r>
              <a:rPr lang="en-US" sz="1200" b="0" i="0" u="none" strike="noStrike" baseline="0" dirty="0">
                <a:latin typeface="PalatinoLTStd-Roman"/>
              </a:rPr>
              <a:t>very few offspring, and as parents we invest greatly</a:t>
            </a:r>
            <a:r>
              <a:rPr lang="cs-CZ" sz="1200" b="0" i="0" u="none" strike="noStrike" baseline="0" dirty="0">
                <a:latin typeface="PalatinoLTStd-Roman"/>
              </a:rPr>
              <a:t> </a:t>
            </a:r>
            <a:r>
              <a:rPr lang="en-US" sz="1200" b="0" i="0" u="none" strike="noStrike" baseline="0" dirty="0">
                <a:latin typeface="PalatinoLTStd-Roman"/>
              </a:rPr>
              <a:t>in their care and development. Fitness requires that</a:t>
            </a:r>
          </a:p>
          <a:p>
            <a:pPr algn="l"/>
            <a:r>
              <a:rPr lang="en-US" sz="1200" b="0" i="0" u="none" strike="noStrike" baseline="0" dirty="0">
                <a:latin typeface="PalatinoLTStd-Roman"/>
              </a:rPr>
              <a:t>a high percentage of offspring survive, and humans</a:t>
            </a:r>
            <a:r>
              <a:rPr lang="cs-CZ" sz="1200" b="0" i="0" u="none" strike="noStrike" baseline="0" dirty="0">
                <a:latin typeface="PalatinoLTStd-Roman"/>
              </a:rPr>
              <a:t> </a:t>
            </a:r>
            <a:r>
              <a:rPr lang="en-US" sz="1200" b="0" i="0" u="none" strike="noStrike" baseline="0" dirty="0">
                <a:latin typeface="PalatinoLTStd-Roman"/>
              </a:rPr>
              <a:t>live successfully in wide range of environments.</a:t>
            </a:r>
            <a:r>
              <a:rPr lang="cs-CZ" sz="1200" b="0" i="0" u="none" strike="noStrike" baseline="0" dirty="0">
                <a:latin typeface="PalatinoLTStd-Roman"/>
              </a:rPr>
              <a:t> </a:t>
            </a:r>
            <a:r>
              <a:rPr lang="en-US" sz="1200" b="0" i="0" u="none" strike="noStrike" baseline="0" dirty="0">
                <a:latin typeface="PalatinoLTStd-Roman"/>
              </a:rPr>
              <a:t>Relative to their lifespan, humans have a very late</a:t>
            </a:r>
            <a:r>
              <a:rPr lang="cs-CZ" sz="1200" b="0" i="0" u="none" strike="noStrike" baseline="0" dirty="0">
                <a:latin typeface="PalatinoLTStd-Roman"/>
              </a:rPr>
              <a:t> </a:t>
            </a:r>
            <a:r>
              <a:rPr lang="en-US" sz="1200" b="0" i="0" u="none" strike="noStrike" baseline="0" dirty="0">
                <a:latin typeface="PalatinoLTStd-Roman"/>
              </a:rPr>
              <a:t>puberty—that is, the age at which reproduction</a:t>
            </a:r>
            <a:r>
              <a:rPr lang="cs-CZ" sz="1200" b="0" i="0" u="none" strike="noStrike" baseline="0" dirty="0">
                <a:latin typeface="PalatinoLTStd-Roman"/>
              </a:rPr>
              <a:t> </a:t>
            </a:r>
            <a:r>
              <a:rPr lang="en-US" sz="1200" b="0" i="0" u="none" strike="noStrike" baseline="0" dirty="0">
                <a:latin typeface="PalatinoLTStd-Roman"/>
              </a:rPr>
              <a:t>becomes possible. This is a trade-off for having a</a:t>
            </a:r>
            <a:r>
              <a:rPr lang="cs-CZ" sz="1200" b="0" i="0" u="none" strike="noStrike" baseline="0" dirty="0">
                <a:latin typeface="PalatinoLTStd-Roman"/>
              </a:rPr>
              <a:t> </a:t>
            </a:r>
            <a:r>
              <a:rPr lang="en-US" sz="1200" b="0" i="0" u="none" strike="noStrike" baseline="0" dirty="0">
                <a:latin typeface="PalatinoLTStd-Roman"/>
              </a:rPr>
              <a:t>large brain and a strong reliance on cognitive and</a:t>
            </a:r>
            <a:r>
              <a:rPr lang="cs-CZ" sz="1200" b="0" i="0" u="none" strike="noStrike" baseline="0" dirty="0">
                <a:latin typeface="PalatinoLTStd-Roman"/>
              </a:rPr>
              <a:t> </a:t>
            </a:r>
            <a:r>
              <a:rPr lang="en-US" sz="1200" b="0" i="0" u="none" strike="noStrike" baseline="0" dirty="0">
                <a:latin typeface="PalatinoLTStd-Roman"/>
              </a:rPr>
              <a:t>other neural capacities. Because of the</a:t>
            </a:r>
            <a:r>
              <a:rPr lang="cs-CZ" sz="1200" b="0" i="0" u="none" strike="noStrike" baseline="0" dirty="0">
                <a:latin typeface="PalatinoLTStd-Roman"/>
              </a:rPr>
              <a:t> </a:t>
            </a:r>
            <a:r>
              <a:rPr lang="en-US" sz="1200" b="0" i="0" u="none" strike="noStrike" baseline="0" dirty="0">
                <a:latin typeface="PalatinoLTStd-Roman"/>
              </a:rPr>
              <a:t>compromise needed to achieve a large brain while</a:t>
            </a:r>
            <a:r>
              <a:rPr lang="cs-CZ" sz="1200" b="0" i="0" u="none" strike="noStrike" baseline="0" dirty="0">
                <a:latin typeface="PalatinoLTStd-Roman"/>
              </a:rPr>
              <a:t> </a:t>
            </a:r>
            <a:r>
              <a:rPr lang="en-US" sz="1200" b="0" i="0" u="none" strike="noStrike" baseline="0" dirty="0">
                <a:latin typeface="PalatinoLTStd-Roman"/>
              </a:rPr>
              <a:t>allowing birth through a birth canal in a narrow</a:t>
            </a:r>
            <a:r>
              <a:rPr lang="cs-CZ" sz="1200" b="0" i="0" u="none" strike="noStrike" baseline="0" dirty="0">
                <a:latin typeface="PalatinoLTStd-Roman"/>
              </a:rPr>
              <a:t> </a:t>
            </a:r>
            <a:r>
              <a:rPr lang="en-US" sz="1200" b="0" i="0" u="none" strike="noStrike" baseline="0" dirty="0">
                <a:latin typeface="PalatinoLTStd-Roman"/>
              </a:rPr>
              <a:t>pelvis restructured by the demands of bipedalism,</a:t>
            </a:r>
            <a:r>
              <a:rPr lang="cs-CZ" sz="1200" b="0" i="0" u="none" strike="noStrike" baseline="0" dirty="0">
                <a:latin typeface="PalatinoLTStd-Roman"/>
              </a:rPr>
              <a:t> </a:t>
            </a:r>
            <a:r>
              <a:rPr lang="en-US" sz="1200" b="0" i="0" u="none" strike="noStrike" baseline="0" dirty="0">
                <a:latin typeface="PalatinoLTStd-Roman"/>
              </a:rPr>
              <a:t>humans have evolved as a secondarily altricial species</a:t>
            </a:r>
            <a:r>
              <a:rPr lang="cs-CZ" sz="1200" b="0" i="0" u="none" strike="noStrike" baseline="0" dirty="0">
                <a:latin typeface="PalatinoLTStd-Roman"/>
              </a:rPr>
              <a:t>.</a:t>
            </a:r>
            <a:endParaRPr lang="cs-CZ" sz="1200" dirty="0"/>
          </a:p>
        </p:txBody>
      </p:sp>
      <p:pic>
        <p:nvPicPr>
          <p:cNvPr id="4" name="Obrázek 3">
            <a:extLst>
              <a:ext uri="{FF2B5EF4-FFF2-40B4-BE49-F238E27FC236}">
                <a16:creationId xmlns:a16="http://schemas.microsoft.com/office/drawing/2014/main" id="{9C9F2B24-C2A6-4724-8D57-97A80C810375}"/>
              </a:ext>
            </a:extLst>
          </p:cNvPr>
          <p:cNvPicPr>
            <a:picLocks noChangeAspect="1"/>
          </p:cNvPicPr>
          <p:nvPr/>
        </p:nvPicPr>
        <p:blipFill>
          <a:blip r:embed="rId2"/>
          <a:stretch>
            <a:fillRect/>
          </a:stretch>
        </p:blipFill>
        <p:spPr>
          <a:xfrm>
            <a:off x="8424333" y="2919306"/>
            <a:ext cx="2324100" cy="3718560"/>
          </a:xfrm>
          <a:prstGeom prst="rect">
            <a:avLst/>
          </a:prstGeom>
        </p:spPr>
      </p:pic>
      <p:pic>
        <p:nvPicPr>
          <p:cNvPr id="5" name="Obrázek 4">
            <a:extLst>
              <a:ext uri="{FF2B5EF4-FFF2-40B4-BE49-F238E27FC236}">
                <a16:creationId xmlns:a16="http://schemas.microsoft.com/office/drawing/2014/main" id="{1ABF8B28-E6C9-4580-963A-EC4461764206}"/>
              </a:ext>
            </a:extLst>
          </p:cNvPr>
          <p:cNvPicPr>
            <a:picLocks noChangeAspect="1"/>
          </p:cNvPicPr>
          <p:nvPr/>
        </p:nvPicPr>
        <p:blipFill>
          <a:blip r:embed="rId3"/>
          <a:stretch>
            <a:fillRect/>
          </a:stretch>
        </p:blipFill>
        <p:spPr>
          <a:xfrm>
            <a:off x="592667" y="3119809"/>
            <a:ext cx="2904490" cy="3585790"/>
          </a:xfrm>
          <a:prstGeom prst="rect">
            <a:avLst/>
          </a:prstGeom>
        </p:spPr>
      </p:pic>
      <p:pic>
        <p:nvPicPr>
          <p:cNvPr id="6" name="Obrázek 5">
            <a:extLst>
              <a:ext uri="{FF2B5EF4-FFF2-40B4-BE49-F238E27FC236}">
                <a16:creationId xmlns:a16="http://schemas.microsoft.com/office/drawing/2014/main" id="{83583FC6-1EF5-4349-A6BE-2FF31275697E}"/>
              </a:ext>
            </a:extLst>
          </p:cNvPr>
          <p:cNvPicPr>
            <a:picLocks noChangeAspect="1"/>
          </p:cNvPicPr>
          <p:nvPr/>
        </p:nvPicPr>
        <p:blipFill>
          <a:blip r:embed="rId4"/>
          <a:stretch>
            <a:fillRect/>
          </a:stretch>
        </p:blipFill>
        <p:spPr>
          <a:xfrm>
            <a:off x="3767668" y="3456095"/>
            <a:ext cx="4351867" cy="2486781"/>
          </a:xfrm>
          <a:prstGeom prst="rect">
            <a:avLst/>
          </a:prstGeom>
        </p:spPr>
      </p:pic>
    </p:spTree>
    <p:extLst>
      <p:ext uri="{BB962C8B-B14F-4D97-AF65-F5344CB8AC3E}">
        <p14:creationId xmlns:p14="http://schemas.microsoft.com/office/powerpoint/2010/main" val="30909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ACC0DF0-6B62-4A8E-9F87-96FE493E9FAD}"/>
              </a:ext>
            </a:extLst>
          </p:cNvPr>
          <p:cNvSpPr txBox="1"/>
          <p:nvPr/>
        </p:nvSpPr>
        <p:spPr>
          <a:xfrm>
            <a:off x="465667" y="58847"/>
            <a:ext cx="11523133" cy="2031325"/>
          </a:xfrm>
          <a:prstGeom prst="rect">
            <a:avLst/>
          </a:prstGeom>
          <a:noFill/>
        </p:spPr>
        <p:txBody>
          <a:bodyPr wrap="square">
            <a:spAutoFit/>
          </a:bodyPr>
          <a:lstStyle/>
          <a:p>
            <a:pPr algn="l"/>
            <a:r>
              <a:rPr lang="en-US" sz="1400" b="0" i="0" u="none" strike="noStrike" baseline="0" dirty="0">
                <a:latin typeface="Arial" panose="020B0604020202020204" pitchFamily="34" charset="0"/>
                <a:cs typeface="Arial" panose="020B0604020202020204" pitchFamily="34" charset="0"/>
              </a:rPr>
              <a:t>That is, compared with other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primates humans are born at a relatively immature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neurological stage and depend totally on parental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support for mobility, protection, and feeding for a</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considerable time while brain development proceeds.</a:t>
            </a:r>
          </a:p>
          <a:p>
            <a:pPr algn="l"/>
            <a:r>
              <a:rPr lang="en-US" sz="1400" b="0" i="0" u="none" strike="noStrike" baseline="0" dirty="0">
                <a:latin typeface="Arial" panose="020B0604020202020204" pitchFamily="34" charset="0"/>
                <a:cs typeface="Arial" panose="020B0604020202020204" pitchFamily="34" charset="0"/>
              </a:rPr>
              <a:t>In turn this requires a high level of maternal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involvement, adequate spacing between pregnancies,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a clan-like family structure to assist the</a:t>
            </a:r>
          </a:p>
          <a:p>
            <a:pPr algn="l"/>
            <a:r>
              <a:rPr lang="en-US" sz="1400" b="0" i="0" u="none" strike="noStrike" baseline="0" dirty="0">
                <a:latin typeface="Arial" panose="020B0604020202020204" pitchFamily="34" charset="0"/>
                <a:cs typeface="Arial" panose="020B0604020202020204" pitchFamily="34" charset="0"/>
              </a:rPr>
              <a:t>mother, thus driving the evolution of social structures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the allocation of roles between the sexes.</a:t>
            </a:r>
          </a:p>
          <a:p>
            <a:pPr algn="l"/>
            <a:r>
              <a:rPr lang="en-US" sz="1400" b="0" i="0" u="none" strike="noStrike" baseline="0" dirty="0">
                <a:latin typeface="Arial" panose="020B0604020202020204" pitchFamily="34" charset="0"/>
                <a:cs typeface="Arial" panose="020B0604020202020204" pitchFamily="34" charset="0"/>
              </a:rPr>
              <a:t>These evolutionary compromises have made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human childbirth a precarious event: it is thought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that in the Paleolithic the chance of maternal death</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 pregnancy or childbirth was about 15%.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inter-birth interval is thought to have been about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3–4 years based on what is known from the few</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remaining forager societies. Thus if menarche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occurred at about 12–14 years and the first birth</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about 5 years later (</a:t>
            </a:r>
            <a:r>
              <a:rPr lang="cs-CZ" sz="1400" b="0" i="0" u="none" strike="noStrike" baseline="0" dirty="0" err="1">
                <a:latin typeface="Arial" panose="020B0604020202020204" pitchFamily="34" charset="0"/>
                <a:cs typeface="Arial" panose="020B0604020202020204" pitchFamily="34" charset="0"/>
              </a:rPr>
              <a:t>see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Allal</a:t>
            </a:r>
            <a:r>
              <a:rPr lang="en-US" sz="1400" b="0" i="0" u="none" strike="noStrike" baseline="0" dirty="0">
                <a:latin typeface="Arial" panose="020B0604020202020204" pitchFamily="34" charset="0"/>
                <a:cs typeface="Arial" panose="020B0604020202020204" pitchFamily="34" charset="0"/>
              </a:rPr>
              <a:t> et al. 2004), then the average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woman might be expected to have given birth</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to about five or six children, of whom about half</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might have survived. Thus, selection pressure will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have given advantage to those traits that enhanced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capacity to nurture these few offspring</a:t>
            </a:r>
            <a:r>
              <a:rPr lang="cs-CZ" sz="1400" b="0" i="0" u="none" strike="noStrike" baseline="0" dirty="0">
                <a:latin typeface="Arial" panose="020B0604020202020204" pitchFamily="34" charset="0"/>
                <a:cs typeface="Arial" panose="020B0604020202020204" pitchFamily="34" charset="0"/>
              </a:rPr>
              <a:t>.</a:t>
            </a:r>
            <a:endParaRPr lang="cs-CZ" sz="14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9343BE18-7C3F-42E5-8B13-33E183AACA88}"/>
              </a:ext>
            </a:extLst>
          </p:cNvPr>
          <p:cNvPicPr>
            <a:picLocks noChangeAspect="1"/>
          </p:cNvPicPr>
          <p:nvPr/>
        </p:nvPicPr>
        <p:blipFill>
          <a:blip r:embed="rId2"/>
          <a:stretch>
            <a:fillRect/>
          </a:stretch>
        </p:blipFill>
        <p:spPr>
          <a:xfrm>
            <a:off x="8558615" y="4492461"/>
            <a:ext cx="3414511" cy="2306692"/>
          </a:xfrm>
          <a:prstGeom prst="rect">
            <a:avLst/>
          </a:prstGeom>
        </p:spPr>
      </p:pic>
      <p:pic>
        <p:nvPicPr>
          <p:cNvPr id="8" name="Obrázek 7">
            <a:extLst>
              <a:ext uri="{FF2B5EF4-FFF2-40B4-BE49-F238E27FC236}">
                <a16:creationId xmlns:a16="http://schemas.microsoft.com/office/drawing/2014/main" id="{E988F446-D19A-476B-8731-7E272AF4503F}"/>
              </a:ext>
            </a:extLst>
          </p:cNvPr>
          <p:cNvPicPr>
            <a:picLocks noChangeAspect="1"/>
          </p:cNvPicPr>
          <p:nvPr/>
        </p:nvPicPr>
        <p:blipFill>
          <a:blip r:embed="rId3"/>
          <a:stretch>
            <a:fillRect/>
          </a:stretch>
        </p:blipFill>
        <p:spPr>
          <a:xfrm>
            <a:off x="8393413" y="2005506"/>
            <a:ext cx="3744913" cy="2210380"/>
          </a:xfrm>
          <a:prstGeom prst="rect">
            <a:avLst/>
          </a:prstGeom>
        </p:spPr>
      </p:pic>
      <p:pic>
        <p:nvPicPr>
          <p:cNvPr id="9" name="Obrázek 8">
            <a:extLst>
              <a:ext uri="{FF2B5EF4-FFF2-40B4-BE49-F238E27FC236}">
                <a16:creationId xmlns:a16="http://schemas.microsoft.com/office/drawing/2014/main" id="{A7D572DE-A7BF-452F-9307-886EF924CA07}"/>
              </a:ext>
            </a:extLst>
          </p:cNvPr>
          <p:cNvPicPr>
            <a:picLocks noChangeAspect="1"/>
          </p:cNvPicPr>
          <p:nvPr/>
        </p:nvPicPr>
        <p:blipFill>
          <a:blip r:embed="rId4"/>
          <a:stretch>
            <a:fillRect/>
          </a:stretch>
        </p:blipFill>
        <p:spPr>
          <a:xfrm>
            <a:off x="350806" y="3361265"/>
            <a:ext cx="5003800" cy="3002280"/>
          </a:xfrm>
          <a:prstGeom prst="rect">
            <a:avLst/>
          </a:prstGeom>
        </p:spPr>
      </p:pic>
      <p:pic>
        <p:nvPicPr>
          <p:cNvPr id="10" name="Obrázek 9">
            <a:extLst>
              <a:ext uri="{FF2B5EF4-FFF2-40B4-BE49-F238E27FC236}">
                <a16:creationId xmlns:a16="http://schemas.microsoft.com/office/drawing/2014/main" id="{63388721-D055-420D-92CA-1A4BA56F6BF0}"/>
              </a:ext>
            </a:extLst>
          </p:cNvPr>
          <p:cNvPicPr>
            <a:picLocks noChangeAspect="1"/>
          </p:cNvPicPr>
          <p:nvPr/>
        </p:nvPicPr>
        <p:blipFill>
          <a:blip r:embed="rId5"/>
          <a:stretch>
            <a:fillRect/>
          </a:stretch>
        </p:blipFill>
        <p:spPr>
          <a:xfrm>
            <a:off x="5556946" y="2272624"/>
            <a:ext cx="2560900" cy="3903134"/>
          </a:xfrm>
          <a:prstGeom prst="rect">
            <a:avLst/>
          </a:prstGeom>
        </p:spPr>
      </p:pic>
    </p:spTree>
    <p:extLst>
      <p:ext uri="{BB962C8B-B14F-4D97-AF65-F5344CB8AC3E}">
        <p14:creationId xmlns:p14="http://schemas.microsoft.com/office/powerpoint/2010/main" val="3687713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BAFA68D-912D-4F3A-A580-23DE28A700EF}"/>
              </a:ext>
            </a:extLst>
          </p:cNvPr>
          <p:cNvSpPr txBox="1"/>
          <p:nvPr/>
        </p:nvSpPr>
        <p:spPr>
          <a:xfrm>
            <a:off x="110066" y="0"/>
            <a:ext cx="11811000" cy="3600986"/>
          </a:xfrm>
          <a:prstGeom prst="rect">
            <a:avLst/>
          </a:prstGeom>
          <a:noFill/>
        </p:spPr>
        <p:txBody>
          <a:bodyPr wrap="square">
            <a:spAutoFit/>
          </a:bodyPr>
          <a:lstStyle/>
          <a:p>
            <a:pPr algn="ctr"/>
            <a:r>
              <a:rPr lang="cs-CZ" sz="3200" b="1" i="0" u="none" strike="noStrike" baseline="0" dirty="0" err="1">
                <a:latin typeface="Arial" panose="020B0604020202020204" pitchFamily="34" charset="0"/>
                <a:cs typeface="Arial" panose="020B0604020202020204" pitchFamily="34" charset="0"/>
              </a:rPr>
              <a:t>Why</a:t>
            </a:r>
            <a:r>
              <a:rPr lang="cs-CZ" sz="3200" b="1" i="0" u="none" strike="noStrike" baseline="0" dirty="0">
                <a:latin typeface="Arial" panose="020B0604020202020204" pitchFamily="34" charset="0"/>
                <a:cs typeface="Arial" panose="020B0604020202020204" pitchFamily="34" charset="0"/>
              </a:rPr>
              <a:t> </a:t>
            </a:r>
            <a:r>
              <a:rPr lang="cs-CZ" sz="3200" b="1" i="0" u="none" strike="noStrike" baseline="0" dirty="0" err="1">
                <a:latin typeface="Arial" panose="020B0604020202020204" pitchFamily="34" charset="0"/>
                <a:cs typeface="Arial" panose="020B0604020202020204" pitchFamily="34" charset="0"/>
              </a:rPr>
              <a:t>Menstruate</a:t>
            </a:r>
            <a:r>
              <a:rPr lang="cs-CZ" sz="3200" b="1" i="0" u="none" strike="noStrike" baseline="0" dirty="0">
                <a:latin typeface="Arial" panose="020B0604020202020204" pitchFamily="34" charset="0"/>
                <a:cs typeface="Arial" panose="020B0604020202020204" pitchFamily="34" charset="0"/>
              </a:rPr>
              <a:t>?</a:t>
            </a:r>
          </a:p>
          <a:p>
            <a:pPr algn="l"/>
            <a:r>
              <a:rPr lang="en-US" sz="1400" b="0" i="0" u="none" strike="noStrike" baseline="0" dirty="0">
                <a:latin typeface="Arial" panose="020B0604020202020204" pitchFamily="34" charset="0"/>
                <a:cs typeface="Arial" panose="020B0604020202020204" pitchFamily="34" charset="0"/>
              </a:rPr>
              <a:t>There are various competing theories about why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humans and some primates such as apes, as well as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elephant shrew and some species of bats, have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evolved menstruation; none of these is entirely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satisfactory, although some are more plausible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than others. Menstruation is the shedding of the</a:t>
            </a:r>
            <a:r>
              <a:rPr lang="cs-CZ" sz="1400" b="0" i="0" u="none" strike="noStrike" baseline="0" dirty="0">
                <a:latin typeface="Arial" panose="020B0604020202020204" pitchFamily="34" charset="0"/>
                <a:cs typeface="Arial" panose="020B0604020202020204" pitchFamily="34" charset="0"/>
              </a:rPr>
              <a:t> endometrium—</a:t>
            </a:r>
            <a:r>
              <a:rPr lang="cs-CZ" sz="1400" b="0" i="0" u="none" strike="noStrike" baseline="0" dirty="0" err="1">
                <a:latin typeface="Arial" panose="020B0604020202020204" pitchFamily="34" charset="0"/>
                <a:cs typeface="Arial" panose="020B0604020202020204" pitchFamily="34" charset="0"/>
              </a:rPr>
              <a:t>which</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undergoes</a:t>
            </a:r>
            <a:r>
              <a:rPr lang="cs-CZ" sz="1400" b="0" i="0" u="none" strike="noStrike" baseline="0" dirty="0">
                <a:latin typeface="Arial" panose="020B0604020202020204" pitchFamily="34" charset="0"/>
                <a:cs typeface="Arial" panose="020B0604020202020204" pitchFamily="34" charset="0"/>
              </a:rPr>
              <a:t> progesterone-</a:t>
            </a:r>
            <a:r>
              <a:rPr lang="cs-CZ" sz="1400" b="0" i="0" u="none" strike="noStrike" baseline="0" dirty="0" err="1">
                <a:latin typeface="Arial" panose="020B0604020202020204" pitchFamily="34" charset="0"/>
                <a:cs typeface="Arial" panose="020B0604020202020204" pitchFamily="34" charset="0"/>
              </a:rPr>
              <a:t>induced</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decidualization</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differentiation</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after</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ovulation—and the associated bleeding when progesterone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levels fall at the end of the reproductive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cycle. In non-menstruating species, the differentiation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the endometrium only takes place if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embryo implants, while the fall in progesterone is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not followed by the breakdown of the tissue. But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why is it that some mammals menstruate and others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don’t? Is there an adaptive value to menstruation?</a:t>
            </a:r>
          </a:p>
          <a:p>
            <a:pPr algn="l"/>
            <a:r>
              <a:rPr lang="en-US" sz="1400" b="0" i="0" u="none" strike="noStrike" baseline="0" dirty="0">
                <a:latin typeface="Arial" panose="020B0604020202020204" pitchFamily="34" charset="0"/>
                <a:cs typeface="Arial" panose="020B0604020202020204" pitchFamily="34" charset="0"/>
              </a:rPr>
              <a:t>One hypothesis relates to the non-seasonal nature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ovulation in humans. Having evolved in tropical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regions where there was no marked seasonality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 day length, humans can conceive all year round.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 comparison, many mammals, particularly those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which evolved at higher latitudes, have a seasonal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pattern of reproduction which allows offspring to</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be born in the spring and grow in climatic conditions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which are likely to be favorable. Thus human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females have evolved to ovulate throughout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year, although there is an echo of seasonality in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annual pattern of</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prolactin secretion which is influenced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by day length. Humans therefore maintain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endometrium in a receptive state, that is differentiated</a:t>
            </a:r>
          </a:p>
          <a:p>
            <a:pPr algn="l"/>
            <a:r>
              <a:rPr lang="en-US" sz="1400" b="0" i="0" u="none" strike="noStrike" baseline="0" dirty="0">
                <a:latin typeface="Arial" panose="020B0604020202020204" pitchFamily="34" charset="0"/>
                <a:cs typeface="Arial" panose="020B0604020202020204" pitchFamily="34" charset="0"/>
              </a:rPr>
              <a:t>repeatedly throughout the year, in contrast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to seasonal breeders. The energetic cost of maintaining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endometrium in a receptive state for implantation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might be reduced by having a cyclical pattern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t>
            </a:r>
            <a:r>
              <a:rPr lang="cs-CZ" sz="1400" b="0" i="0" u="none" strike="noStrike" baseline="0" dirty="0" err="1">
                <a:latin typeface="Arial" panose="020B0604020202020204" pitchFamily="34" charset="0"/>
                <a:cs typeface="Arial" panose="020B0604020202020204" pitchFamily="34" charset="0"/>
              </a:rPr>
              <a:t>see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Strassmann</a:t>
            </a:r>
            <a:r>
              <a:rPr lang="en-US" sz="1400" b="0" i="0" u="none" strike="noStrike" baseline="0" dirty="0">
                <a:latin typeface="Arial" panose="020B0604020202020204" pitchFamily="34" charset="0"/>
                <a:cs typeface="Arial" panose="020B0604020202020204" pitchFamily="34" charset="0"/>
              </a:rPr>
              <a:t> 1996). However, this hypothesis does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not consider the absence of menstruation in many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other species in tropical regions.</a:t>
            </a:r>
            <a:endParaRPr lang="cs-CZ" sz="14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F48EA6B6-6FD5-435F-AA3B-561DA16AF2A0}"/>
              </a:ext>
            </a:extLst>
          </p:cNvPr>
          <p:cNvPicPr>
            <a:picLocks noChangeAspect="1"/>
          </p:cNvPicPr>
          <p:nvPr/>
        </p:nvPicPr>
        <p:blipFill>
          <a:blip r:embed="rId2"/>
          <a:stretch>
            <a:fillRect/>
          </a:stretch>
        </p:blipFill>
        <p:spPr>
          <a:xfrm>
            <a:off x="4978400" y="3678342"/>
            <a:ext cx="5223933" cy="2742565"/>
          </a:xfrm>
          <a:prstGeom prst="rect">
            <a:avLst/>
          </a:prstGeom>
        </p:spPr>
      </p:pic>
    </p:spTree>
    <p:extLst>
      <p:ext uri="{BB962C8B-B14F-4D97-AF65-F5344CB8AC3E}">
        <p14:creationId xmlns:p14="http://schemas.microsoft.com/office/powerpoint/2010/main" val="2446515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E8E5149-3679-4867-8FDB-E986407B92D2}"/>
              </a:ext>
            </a:extLst>
          </p:cNvPr>
          <p:cNvSpPr txBox="1"/>
          <p:nvPr/>
        </p:nvSpPr>
        <p:spPr>
          <a:xfrm>
            <a:off x="122766" y="0"/>
            <a:ext cx="11946467" cy="2462213"/>
          </a:xfrm>
          <a:prstGeom prst="rect">
            <a:avLst/>
          </a:prstGeom>
          <a:noFill/>
        </p:spPr>
        <p:txBody>
          <a:bodyPr wrap="square">
            <a:spAutoFit/>
          </a:bodyPr>
          <a:lstStyle/>
          <a:p>
            <a:r>
              <a:rPr lang="en-US" sz="1400" dirty="0"/>
              <a:t>Several hypotheses focus on the decidualization</a:t>
            </a:r>
            <a:r>
              <a:rPr lang="cs-CZ" sz="1400" dirty="0"/>
              <a:t> </a:t>
            </a:r>
            <a:r>
              <a:rPr lang="en-US" sz="1400" dirty="0"/>
              <a:t>of the endometrium in the post-ovulatory phase of</a:t>
            </a:r>
            <a:r>
              <a:rPr lang="cs-CZ" sz="1400" dirty="0"/>
              <a:t> </a:t>
            </a:r>
            <a:r>
              <a:rPr lang="en-US" sz="1400" dirty="0"/>
              <a:t>the menstrual cycle—that is the processes involved</a:t>
            </a:r>
          </a:p>
          <a:p>
            <a:r>
              <a:rPr lang="en-US" sz="1400" dirty="0"/>
              <a:t>in endometrial remodeling in preparation for pregnancy,</a:t>
            </a:r>
            <a:r>
              <a:rPr lang="cs-CZ" sz="1400" dirty="0"/>
              <a:t> </a:t>
            </a:r>
            <a:r>
              <a:rPr lang="en-US" sz="1400" dirty="0"/>
              <a:t>which includes secretory transformation of</a:t>
            </a:r>
            <a:r>
              <a:rPr lang="cs-CZ" sz="1400" dirty="0"/>
              <a:t> </a:t>
            </a:r>
            <a:r>
              <a:rPr lang="en-US" sz="1400" dirty="0"/>
              <a:t>the uterine glands, influx of specialized immune</a:t>
            </a:r>
            <a:r>
              <a:rPr lang="cs-CZ" sz="1400" dirty="0"/>
              <a:t> </a:t>
            </a:r>
            <a:r>
              <a:rPr lang="en-US" sz="1400" dirty="0"/>
              <a:t>cells, and vascular remodeling. One hypothesis</a:t>
            </a:r>
            <a:r>
              <a:rPr lang="cs-CZ" sz="1400" dirty="0"/>
              <a:t> </a:t>
            </a:r>
            <a:r>
              <a:rPr lang="en-US" sz="1400" dirty="0"/>
              <a:t>has argued that spontaneous decidualization is an</a:t>
            </a:r>
            <a:r>
              <a:rPr lang="cs-CZ" sz="1400" dirty="0"/>
              <a:t> </a:t>
            </a:r>
            <a:r>
              <a:rPr lang="en-US" sz="1400" dirty="0"/>
              <a:t>outcome of maternal–fetal conflict as it</a:t>
            </a:r>
            <a:r>
              <a:rPr lang="cs-CZ" sz="1400" dirty="0"/>
              <a:t> </a:t>
            </a:r>
            <a:r>
              <a:rPr lang="en-US" sz="1400" dirty="0"/>
              <a:t>evolved for advance protection against the invasive</a:t>
            </a:r>
            <a:r>
              <a:rPr lang="cs-CZ" sz="1400" dirty="0"/>
              <a:t> </a:t>
            </a:r>
            <a:r>
              <a:rPr lang="en-US" sz="1400" dirty="0"/>
              <a:t>fetal tissue of the human placenta (</a:t>
            </a:r>
            <a:r>
              <a:rPr lang="cs-CZ" sz="1400" dirty="0" err="1"/>
              <a:t>see</a:t>
            </a:r>
            <a:r>
              <a:rPr lang="cs-CZ" sz="1400" dirty="0"/>
              <a:t> </a:t>
            </a:r>
            <a:r>
              <a:rPr lang="en-US" sz="1400" dirty="0"/>
              <a:t>Emera et al. 2012). Menstruation is then just the necessary</a:t>
            </a:r>
            <a:r>
              <a:rPr lang="cs-CZ" sz="1400" dirty="0"/>
              <a:t> </a:t>
            </a:r>
            <a:r>
              <a:rPr lang="en-US" sz="1400" dirty="0"/>
              <a:t>consequence of decidualization. A related suggestion</a:t>
            </a:r>
            <a:r>
              <a:rPr lang="cs-CZ" sz="1400" dirty="0"/>
              <a:t> </a:t>
            </a:r>
            <a:r>
              <a:rPr lang="en-US" sz="1400" dirty="0"/>
              <a:t>posits that spontaneous decidualization may</a:t>
            </a:r>
            <a:r>
              <a:rPr lang="cs-CZ" sz="1400" dirty="0"/>
              <a:t> </a:t>
            </a:r>
            <a:r>
              <a:rPr lang="en-US" sz="1400" dirty="0"/>
              <a:t>have evolved as a system for sensing the quality of</a:t>
            </a:r>
            <a:r>
              <a:rPr lang="cs-CZ" sz="1400" dirty="0"/>
              <a:t> </a:t>
            </a:r>
            <a:r>
              <a:rPr lang="en-US" sz="1400" dirty="0"/>
              <a:t>an embryo, as it was found that endometrial stromal</a:t>
            </a:r>
          </a:p>
          <a:p>
            <a:r>
              <a:rPr lang="en-US" sz="1400" dirty="0"/>
              <a:t>cells have a stronger response to an impaired</a:t>
            </a:r>
            <a:r>
              <a:rPr lang="cs-CZ" sz="1400" dirty="0"/>
              <a:t> </a:t>
            </a:r>
            <a:r>
              <a:rPr lang="en-US" sz="1400" dirty="0"/>
              <a:t>than to a healthy embryo (</a:t>
            </a:r>
            <a:r>
              <a:rPr lang="cs-CZ" sz="1400" dirty="0" err="1"/>
              <a:t>see</a:t>
            </a:r>
            <a:r>
              <a:rPr lang="cs-CZ" sz="1400" dirty="0"/>
              <a:t> </a:t>
            </a:r>
            <a:r>
              <a:rPr lang="en-US" sz="1400" dirty="0" err="1"/>
              <a:t>Teklenburg</a:t>
            </a:r>
            <a:r>
              <a:rPr lang="en-US" sz="1400" dirty="0"/>
              <a:t> et al. 2010). Genome-</a:t>
            </a:r>
            <a:r>
              <a:rPr lang="cs-CZ" sz="1400" dirty="0"/>
              <a:t>w</a:t>
            </a:r>
            <a:r>
              <a:rPr lang="en-US" sz="1400" dirty="0"/>
              <a:t>ide screening of embryos</a:t>
            </a:r>
            <a:r>
              <a:rPr lang="cs-CZ" sz="1400" dirty="0"/>
              <a:t> </a:t>
            </a:r>
            <a:r>
              <a:rPr lang="en-US" sz="1400" dirty="0"/>
              <a:t>obtained through in vitro fertilization have found</a:t>
            </a:r>
            <a:r>
              <a:rPr lang="cs-CZ" sz="1400" dirty="0"/>
              <a:t> </a:t>
            </a:r>
            <a:r>
              <a:rPr lang="en-US" sz="1400" dirty="0"/>
              <a:t>that more than 70% of high-quality early embryos</a:t>
            </a:r>
            <a:r>
              <a:rPr lang="cs-CZ" sz="1400" dirty="0"/>
              <a:t> </a:t>
            </a:r>
            <a:r>
              <a:rPr lang="en-US" sz="1400" dirty="0"/>
              <a:t>contain cells with large-scale chromosomal abnormalities,</a:t>
            </a:r>
            <a:r>
              <a:rPr lang="cs-CZ" sz="1400" dirty="0"/>
              <a:t> </a:t>
            </a:r>
            <a:r>
              <a:rPr lang="en-US" sz="1400" dirty="0"/>
              <a:t>many of which have never been recorded</a:t>
            </a:r>
            <a:r>
              <a:rPr lang="cs-CZ" sz="1400" dirty="0"/>
              <a:t> </a:t>
            </a:r>
            <a:r>
              <a:rPr lang="en-US" sz="1400" dirty="0"/>
              <a:t>in clinical miscarriage samples. Cyclical decidualization</a:t>
            </a:r>
            <a:r>
              <a:rPr lang="cs-CZ" sz="1400" dirty="0"/>
              <a:t> </a:t>
            </a:r>
            <a:r>
              <a:rPr lang="en-US" sz="1400" dirty="0"/>
              <a:t>(and menstruation) could then be explained</a:t>
            </a:r>
            <a:r>
              <a:rPr lang="cs-CZ" sz="1400" dirty="0"/>
              <a:t> </a:t>
            </a:r>
            <a:r>
              <a:rPr lang="en-US" sz="1400" dirty="0"/>
              <a:t>as an adaptive response to the high incidence of</a:t>
            </a:r>
          </a:p>
          <a:p>
            <a:r>
              <a:rPr lang="en-US" sz="1400" dirty="0"/>
              <a:t>chromosomally abnormal embryos. Another theory</a:t>
            </a:r>
            <a:r>
              <a:rPr lang="cs-CZ" sz="1400" dirty="0"/>
              <a:t> </a:t>
            </a:r>
            <a:r>
              <a:rPr lang="en-US" sz="1400" dirty="0"/>
              <a:t>links menstruation to the type of placenta that</a:t>
            </a:r>
            <a:r>
              <a:rPr lang="cs-CZ" sz="1400" dirty="0"/>
              <a:t> </a:t>
            </a:r>
            <a:r>
              <a:rPr lang="en-US" sz="1400" dirty="0"/>
              <a:t>humans (and to some extent apes) have, suggesting</a:t>
            </a:r>
            <a:r>
              <a:rPr lang="cs-CZ" sz="1400" dirty="0"/>
              <a:t> </a:t>
            </a:r>
            <a:r>
              <a:rPr lang="en-US" sz="1400" dirty="0"/>
              <a:t>that</a:t>
            </a:r>
            <a:r>
              <a:rPr lang="cs-CZ" sz="1400" dirty="0"/>
              <a:t> </a:t>
            </a:r>
            <a:r>
              <a:rPr lang="en-US" sz="1400" dirty="0"/>
              <a:t>endometrial shedding and associated bleeding</a:t>
            </a:r>
            <a:r>
              <a:rPr lang="cs-CZ" sz="1400" dirty="0"/>
              <a:t> </a:t>
            </a:r>
            <a:r>
              <a:rPr lang="en-US" sz="1400" dirty="0"/>
              <a:t>have a role in “pre-conditioning” the uterus in</a:t>
            </a:r>
            <a:r>
              <a:rPr lang="cs-CZ" sz="1400" dirty="0"/>
              <a:t> </a:t>
            </a:r>
            <a:r>
              <a:rPr lang="en-US" sz="1400" dirty="0"/>
              <a:t>order to protect its tissues from the profound hyperinflammation</a:t>
            </a:r>
          </a:p>
          <a:p>
            <a:r>
              <a:rPr lang="en-US" sz="1400" dirty="0"/>
              <a:t>and oxidative stress caused by deep</a:t>
            </a:r>
            <a:r>
              <a:rPr lang="cs-CZ" sz="1400" dirty="0"/>
              <a:t> </a:t>
            </a:r>
            <a:r>
              <a:rPr lang="en-US" sz="1400" dirty="0"/>
              <a:t>placentation (</a:t>
            </a:r>
            <a:r>
              <a:rPr lang="cs-CZ" sz="1400" dirty="0" err="1"/>
              <a:t>see</a:t>
            </a:r>
            <a:r>
              <a:rPr lang="cs-CZ" sz="1400" dirty="0"/>
              <a:t> </a:t>
            </a:r>
            <a:r>
              <a:rPr lang="en-US" sz="1400" dirty="0" err="1"/>
              <a:t>Brosens</a:t>
            </a:r>
            <a:r>
              <a:rPr lang="en-US" sz="1400" dirty="0"/>
              <a:t> et al. 2009).</a:t>
            </a:r>
            <a:endParaRPr lang="cs-CZ" sz="1400" dirty="0"/>
          </a:p>
        </p:txBody>
      </p:sp>
      <p:pic>
        <p:nvPicPr>
          <p:cNvPr id="4" name="Obrázek 3">
            <a:extLst>
              <a:ext uri="{FF2B5EF4-FFF2-40B4-BE49-F238E27FC236}">
                <a16:creationId xmlns:a16="http://schemas.microsoft.com/office/drawing/2014/main" id="{6469EB45-46CA-4A8C-B2BA-6AEDC590C36B}"/>
              </a:ext>
            </a:extLst>
          </p:cNvPr>
          <p:cNvPicPr>
            <a:picLocks noChangeAspect="1"/>
          </p:cNvPicPr>
          <p:nvPr/>
        </p:nvPicPr>
        <p:blipFill>
          <a:blip r:embed="rId2"/>
          <a:stretch>
            <a:fillRect/>
          </a:stretch>
        </p:blipFill>
        <p:spPr>
          <a:xfrm>
            <a:off x="5260759" y="2577082"/>
            <a:ext cx="5398774" cy="3798318"/>
          </a:xfrm>
          <a:prstGeom prst="rect">
            <a:avLst/>
          </a:prstGeom>
        </p:spPr>
      </p:pic>
      <p:sp>
        <p:nvSpPr>
          <p:cNvPr id="6" name="TextovéPole 5">
            <a:extLst>
              <a:ext uri="{FF2B5EF4-FFF2-40B4-BE49-F238E27FC236}">
                <a16:creationId xmlns:a16="http://schemas.microsoft.com/office/drawing/2014/main" id="{40AC742F-BF66-44D5-9785-58DE5AE360BD}"/>
              </a:ext>
            </a:extLst>
          </p:cNvPr>
          <p:cNvSpPr txBox="1"/>
          <p:nvPr/>
        </p:nvSpPr>
        <p:spPr>
          <a:xfrm>
            <a:off x="237066" y="2921969"/>
            <a:ext cx="4191001" cy="332398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A well popularized but less convincing theory</a:t>
            </a:r>
          </a:p>
          <a:p>
            <a:r>
              <a:rPr lang="en-US" sz="1400" dirty="0">
                <a:latin typeface="Arial" panose="020B0604020202020204" pitchFamily="34" charset="0"/>
                <a:cs typeface="Arial" panose="020B0604020202020204" pitchFamily="34" charset="0"/>
              </a:rPr>
              <a:t>arising from a different perspective posits that</a:t>
            </a:r>
          </a:p>
          <a:p>
            <a:r>
              <a:rPr lang="en-US" sz="1400" dirty="0">
                <a:latin typeface="Arial" panose="020B0604020202020204" pitchFamily="34" charset="0"/>
                <a:cs typeface="Arial" panose="020B0604020202020204" pitchFamily="34" charset="0"/>
              </a:rPr>
              <a:t>menstruation may help to the uterus shed harmful</a:t>
            </a:r>
          </a:p>
          <a:p>
            <a:r>
              <a:rPr lang="en-US" sz="1400" dirty="0">
                <a:latin typeface="Arial" panose="020B0604020202020204" pitchFamily="34" charset="0"/>
                <a:cs typeface="Arial" panose="020B0604020202020204" pitchFamily="34" charset="0"/>
              </a:rPr>
              <a:t>pathogens, perhaps introduced with sperm (</a:t>
            </a:r>
            <a:r>
              <a:rPr lang="cs-CZ" sz="1400" dirty="0" err="1">
                <a:latin typeface="Arial" panose="020B0604020202020204" pitchFamily="34" charset="0"/>
                <a:cs typeface="Arial" panose="020B0604020202020204" pitchFamily="34" charset="0"/>
              </a:rPr>
              <a:t>see</a:t>
            </a:r>
            <a:r>
              <a:rPr lang="cs-CZ"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Profet</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1993). Shedding the entire lining rather than developing</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very active cell-mediated (macrophage) antibody</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responses, as in other parts of the body such as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the gut and respiratory tract, again seems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unnecessarily</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costly. A refinement of this hypothesis is that</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menstruation ensures that any residual sperm are</a:t>
            </a:r>
          </a:p>
          <a:p>
            <a:r>
              <a:rPr lang="en-US" sz="1400" dirty="0">
                <a:latin typeface="Arial" panose="020B0604020202020204" pitchFamily="34" charset="0"/>
                <a:cs typeface="Arial" panose="020B0604020202020204" pitchFamily="34" charset="0"/>
              </a:rPr>
              <a:t>removed. Yet menstruation occurs in some cases</a:t>
            </a:r>
          </a:p>
          <a:p>
            <a:r>
              <a:rPr lang="en-US" sz="1400" dirty="0">
                <a:latin typeface="Arial" panose="020B0604020202020204" pitchFamily="34" charset="0"/>
                <a:cs typeface="Arial" panose="020B0604020202020204" pitchFamily="34" charset="0"/>
              </a:rPr>
              <a:t>weeks after copulation. If this is so important,</a:t>
            </a:r>
          </a:p>
          <a:p>
            <a:r>
              <a:rPr lang="en-US" sz="1400" dirty="0">
                <a:latin typeface="Arial" panose="020B0604020202020204" pitchFamily="34" charset="0"/>
                <a:cs typeface="Arial" panose="020B0604020202020204" pitchFamily="34" charset="0"/>
              </a:rPr>
              <a:t>however, why is menstruation not a more frequent</a:t>
            </a:r>
          </a:p>
          <a:p>
            <a:r>
              <a:rPr lang="en-US" sz="1400" dirty="0">
                <a:latin typeface="Arial" panose="020B0604020202020204" pitchFamily="34" charset="0"/>
                <a:cs typeface="Arial" panose="020B0604020202020204" pitchFamily="34" charset="0"/>
              </a:rPr>
              <a:t>mammalian phenomenon?</a:t>
            </a:r>
            <a:endParaRPr lang="cs-CZ"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6210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a:extLst>
              <a:ext uri="{FF2B5EF4-FFF2-40B4-BE49-F238E27FC236}">
                <a16:creationId xmlns:a16="http://schemas.microsoft.com/office/drawing/2014/main" id="{4169D2F0-1437-4A90-8ECA-866A947A3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92276"/>
            <a:ext cx="91440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793692B-F2D1-4DE6-964B-811FF13CE031}"/>
              </a:ext>
            </a:extLst>
          </p:cNvPr>
          <p:cNvSpPr txBox="1"/>
          <p:nvPr/>
        </p:nvSpPr>
        <p:spPr>
          <a:xfrm>
            <a:off x="118533" y="168408"/>
            <a:ext cx="11904134" cy="1569660"/>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The patterns of menstruation and, more broadly,</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hormonal cycling, may have clinical significance.</a:t>
            </a:r>
          </a:p>
          <a:p>
            <a:r>
              <a:rPr lang="en-US" sz="1600" dirty="0">
                <a:latin typeface="Arial" panose="020B0604020202020204" pitchFamily="34" charset="0"/>
                <a:cs typeface="Arial" panose="020B0604020202020204" pitchFamily="34" charset="0"/>
              </a:rPr>
              <a:t>Most Western women now experience 450–500 menses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across their reproductive lives. Yet in cultures in</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which no contraception is used, and where family</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size is generally of the order of four to eight, women</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might only experience 100–150 menses (</a:t>
            </a:r>
            <a:r>
              <a:rPr lang="cs-CZ" sz="1600" dirty="0" err="1">
                <a:latin typeface="Arial" panose="020B0604020202020204" pitchFamily="34" charset="0"/>
                <a:cs typeface="Arial" panose="020B0604020202020204" pitchFamily="34" charset="0"/>
              </a:rPr>
              <a:t>see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Eaton et al.</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1994; </a:t>
            </a:r>
            <a:r>
              <a:rPr lang="en-US" sz="1600" dirty="0" err="1">
                <a:latin typeface="Arial" panose="020B0604020202020204" pitchFamily="34" charset="0"/>
                <a:cs typeface="Arial" panose="020B0604020202020204" pitchFamily="34" charset="0"/>
              </a:rPr>
              <a:t>Strassmann</a:t>
            </a:r>
            <a:r>
              <a:rPr lang="en-US" sz="1600" dirty="0">
                <a:latin typeface="Arial" panose="020B0604020202020204" pitchFamily="34" charset="0"/>
                <a:cs typeface="Arial" panose="020B0604020202020204" pitchFamily="34" charset="0"/>
              </a:rPr>
              <a:t> 1999). Thus the patterns of exposure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estrogen and</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progesterone throughout the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life course have changed dramatically, and this shift</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is thought to explain partially the greater incidence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cancers of the reproductive tract in women in</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developed societies.</a:t>
            </a:r>
            <a:endParaRPr lang="cs-CZ" sz="16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9D60DD6C-9284-49F4-9E5F-6B19E54E887D}"/>
              </a:ext>
            </a:extLst>
          </p:cNvPr>
          <p:cNvPicPr>
            <a:picLocks noChangeAspect="1"/>
          </p:cNvPicPr>
          <p:nvPr/>
        </p:nvPicPr>
        <p:blipFill>
          <a:blip r:embed="rId2"/>
          <a:stretch>
            <a:fillRect/>
          </a:stretch>
        </p:blipFill>
        <p:spPr>
          <a:xfrm>
            <a:off x="5011737" y="2426758"/>
            <a:ext cx="5572125" cy="3714750"/>
          </a:xfrm>
          <a:prstGeom prst="rect">
            <a:avLst/>
          </a:prstGeom>
        </p:spPr>
      </p:pic>
    </p:spTree>
    <p:extLst>
      <p:ext uri="{BB962C8B-B14F-4D97-AF65-F5344CB8AC3E}">
        <p14:creationId xmlns:p14="http://schemas.microsoft.com/office/powerpoint/2010/main" val="83793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FDF0E68-87E9-4FF8-93F3-07E53735A99C}"/>
              </a:ext>
            </a:extLst>
          </p:cNvPr>
          <p:cNvSpPr txBox="1"/>
          <p:nvPr/>
        </p:nvSpPr>
        <p:spPr>
          <a:xfrm>
            <a:off x="1194658" y="406400"/>
            <a:ext cx="9802684" cy="923330"/>
          </a:xfrm>
          <a:prstGeom prst="rect">
            <a:avLst/>
          </a:prstGeom>
          <a:noFill/>
        </p:spPr>
        <p:txBody>
          <a:bodyPr wrap="none" rtlCol="0">
            <a:spAutoFit/>
          </a:bodyPr>
          <a:lstStyle/>
          <a:p>
            <a:r>
              <a:rPr lang="cs-CZ" sz="5400" b="1" dirty="0" err="1">
                <a:latin typeface="Arial" panose="020B0604020202020204" pitchFamily="34" charset="0"/>
                <a:cs typeface="Arial" panose="020B0604020202020204" pitchFamily="34" charset="0"/>
              </a:rPr>
              <a:t>Thank</a:t>
            </a:r>
            <a:r>
              <a:rPr lang="cs-CZ" sz="5400" b="1" dirty="0">
                <a:latin typeface="Arial" panose="020B0604020202020204" pitchFamily="34" charset="0"/>
                <a:cs typeface="Arial" panose="020B0604020202020204" pitchFamily="34" charset="0"/>
              </a:rPr>
              <a:t> </a:t>
            </a:r>
            <a:r>
              <a:rPr lang="cs-CZ" sz="5400" b="1" dirty="0" err="1">
                <a:latin typeface="Arial" panose="020B0604020202020204" pitchFamily="34" charset="0"/>
                <a:cs typeface="Arial" panose="020B0604020202020204" pitchFamily="34" charset="0"/>
              </a:rPr>
              <a:t>you</a:t>
            </a:r>
            <a:r>
              <a:rPr lang="cs-CZ" sz="5400" b="1" dirty="0">
                <a:latin typeface="Arial" panose="020B0604020202020204" pitchFamily="34" charset="0"/>
                <a:cs typeface="Arial" panose="020B0604020202020204" pitchFamily="34" charset="0"/>
              </a:rPr>
              <a:t> </a:t>
            </a:r>
            <a:r>
              <a:rPr lang="cs-CZ" sz="5400" b="1" dirty="0" err="1">
                <a:latin typeface="Arial" panose="020B0604020202020204" pitchFamily="34" charset="0"/>
                <a:cs typeface="Arial" panose="020B0604020202020204" pitchFamily="34" charset="0"/>
              </a:rPr>
              <a:t>for</a:t>
            </a:r>
            <a:r>
              <a:rPr lang="cs-CZ" sz="5400" b="1" dirty="0">
                <a:latin typeface="Arial" panose="020B0604020202020204" pitchFamily="34" charset="0"/>
                <a:cs typeface="Arial" panose="020B0604020202020204" pitchFamily="34" charset="0"/>
              </a:rPr>
              <a:t> </a:t>
            </a:r>
            <a:r>
              <a:rPr lang="cs-CZ" sz="5400" b="1" dirty="0" err="1">
                <a:latin typeface="Arial" panose="020B0604020202020204" pitchFamily="34" charset="0"/>
                <a:cs typeface="Arial" panose="020B0604020202020204" pitchFamily="34" charset="0"/>
              </a:rPr>
              <a:t>your</a:t>
            </a:r>
            <a:r>
              <a:rPr lang="cs-CZ" sz="5400" b="1" dirty="0">
                <a:latin typeface="Arial" panose="020B0604020202020204" pitchFamily="34" charset="0"/>
                <a:cs typeface="Arial" panose="020B0604020202020204" pitchFamily="34" charset="0"/>
              </a:rPr>
              <a:t> </a:t>
            </a:r>
            <a:r>
              <a:rPr lang="cs-CZ" sz="5400" b="1" dirty="0" err="1">
                <a:latin typeface="Arial" panose="020B0604020202020204" pitchFamily="34" charset="0"/>
                <a:cs typeface="Arial" panose="020B0604020202020204" pitchFamily="34" charset="0"/>
              </a:rPr>
              <a:t>attention</a:t>
            </a:r>
            <a:r>
              <a:rPr lang="cs-CZ" sz="5400" b="1" dirty="0">
                <a:latin typeface="Arial" panose="020B0604020202020204" pitchFamily="34" charset="0"/>
                <a:cs typeface="Arial" panose="020B0604020202020204" pitchFamily="34" charset="0"/>
              </a:rPr>
              <a:t>!</a:t>
            </a:r>
          </a:p>
        </p:txBody>
      </p:sp>
      <p:pic>
        <p:nvPicPr>
          <p:cNvPr id="3" name="Obrázek 2">
            <a:extLst>
              <a:ext uri="{FF2B5EF4-FFF2-40B4-BE49-F238E27FC236}">
                <a16:creationId xmlns:a16="http://schemas.microsoft.com/office/drawing/2014/main" id="{11816F6A-3E92-4BA3-AA66-5A3590D0E021}"/>
              </a:ext>
            </a:extLst>
          </p:cNvPr>
          <p:cNvPicPr>
            <a:picLocks noChangeAspect="1"/>
          </p:cNvPicPr>
          <p:nvPr/>
        </p:nvPicPr>
        <p:blipFill>
          <a:blip r:embed="rId2"/>
          <a:stretch>
            <a:fillRect/>
          </a:stretch>
        </p:blipFill>
        <p:spPr>
          <a:xfrm>
            <a:off x="2175075" y="1861608"/>
            <a:ext cx="7620000" cy="4276725"/>
          </a:xfrm>
          <a:prstGeom prst="rect">
            <a:avLst/>
          </a:prstGeom>
        </p:spPr>
      </p:pic>
    </p:spTree>
    <p:extLst>
      <p:ext uri="{BB962C8B-B14F-4D97-AF65-F5344CB8AC3E}">
        <p14:creationId xmlns:p14="http://schemas.microsoft.com/office/powerpoint/2010/main" val="223107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2806949-C03A-4614-AB20-17C4E74F5FE2}"/>
              </a:ext>
            </a:extLst>
          </p:cNvPr>
          <p:cNvSpPr txBox="1"/>
          <p:nvPr/>
        </p:nvSpPr>
        <p:spPr>
          <a:xfrm>
            <a:off x="3404681" y="145915"/>
            <a:ext cx="5078634" cy="584775"/>
          </a:xfrm>
          <a:prstGeom prst="rect">
            <a:avLst/>
          </a:prstGeom>
          <a:noFill/>
        </p:spPr>
        <p:txBody>
          <a:bodyPr wrap="none" rtlCol="0">
            <a:spAutoFit/>
          </a:bodyPr>
          <a:lstStyle/>
          <a:p>
            <a:r>
              <a:rPr lang="cs-CZ" sz="3200" b="1" dirty="0" err="1">
                <a:latin typeface="Arial" panose="020B0604020202020204" pitchFamily="34" charset="0"/>
                <a:cs typeface="Arial" panose="020B0604020202020204" pitchFamily="34" charset="0"/>
              </a:rPr>
              <a:t>Monotremates-oviparous</a:t>
            </a:r>
            <a:endParaRPr lang="cs-CZ" sz="3200" b="1"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B6AD9E31-549F-48F7-8746-84E02655C368}"/>
              </a:ext>
            </a:extLst>
          </p:cNvPr>
          <p:cNvPicPr>
            <a:picLocks noChangeAspect="1"/>
          </p:cNvPicPr>
          <p:nvPr/>
        </p:nvPicPr>
        <p:blipFill>
          <a:blip r:embed="rId2"/>
          <a:stretch>
            <a:fillRect/>
          </a:stretch>
        </p:blipFill>
        <p:spPr>
          <a:xfrm>
            <a:off x="7388159" y="648104"/>
            <a:ext cx="4268820" cy="2401211"/>
          </a:xfrm>
          <a:prstGeom prst="rect">
            <a:avLst/>
          </a:prstGeom>
        </p:spPr>
      </p:pic>
      <p:pic>
        <p:nvPicPr>
          <p:cNvPr id="4" name="Obrázek 3">
            <a:extLst>
              <a:ext uri="{FF2B5EF4-FFF2-40B4-BE49-F238E27FC236}">
                <a16:creationId xmlns:a16="http://schemas.microsoft.com/office/drawing/2014/main" id="{F497E763-7B7C-4931-B1A2-DAF1D471FB9A}"/>
              </a:ext>
            </a:extLst>
          </p:cNvPr>
          <p:cNvPicPr>
            <a:picLocks noChangeAspect="1"/>
          </p:cNvPicPr>
          <p:nvPr/>
        </p:nvPicPr>
        <p:blipFill>
          <a:blip r:embed="rId3"/>
          <a:stretch>
            <a:fillRect/>
          </a:stretch>
        </p:blipFill>
        <p:spPr>
          <a:xfrm>
            <a:off x="535021" y="1568585"/>
            <a:ext cx="3307404" cy="1860415"/>
          </a:xfrm>
          <a:prstGeom prst="rect">
            <a:avLst/>
          </a:prstGeom>
        </p:spPr>
      </p:pic>
      <p:pic>
        <p:nvPicPr>
          <p:cNvPr id="5" name="Obrázek 4">
            <a:extLst>
              <a:ext uri="{FF2B5EF4-FFF2-40B4-BE49-F238E27FC236}">
                <a16:creationId xmlns:a16="http://schemas.microsoft.com/office/drawing/2014/main" id="{395748D1-632C-4ED0-98A2-E32713046C03}"/>
              </a:ext>
            </a:extLst>
          </p:cNvPr>
          <p:cNvPicPr>
            <a:picLocks noChangeAspect="1"/>
          </p:cNvPicPr>
          <p:nvPr/>
        </p:nvPicPr>
        <p:blipFill>
          <a:blip r:embed="rId4"/>
          <a:stretch>
            <a:fillRect/>
          </a:stretch>
        </p:blipFill>
        <p:spPr>
          <a:xfrm>
            <a:off x="3838155" y="3641614"/>
            <a:ext cx="4645160" cy="2884733"/>
          </a:xfrm>
          <a:prstGeom prst="rect">
            <a:avLst/>
          </a:prstGeom>
        </p:spPr>
      </p:pic>
    </p:spTree>
    <p:extLst>
      <p:ext uri="{BB962C8B-B14F-4D97-AF65-F5344CB8AC3E}">
        <p14:creationId xmlns:p14="http://schemas.microsoft.com/office/powerpoint/2010/main" val="3633806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77B0679D-4F75-4FB1-B84B-A6C0DD7A6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0"/>
            <a:ext cx="606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ovéPole 1">
            <a:extLst>
              <a:ext uri="{FF2B5EF4-FFF2-40B4-BE49-F238E27FC236}">
                <a16:creationId xmlns:a16="http://schemas.microsoft.com/office/drawing/2014/main" id="{B4AD68C9-9F3F-482A-8F29-DA4DE477660A}"/>
              </a:ext>
            </a:extLst>
          </p:cNvPr>
          <p:cNvSpPr txBox="1">
            <a:spLocks noChangeArrowheads="1"/>
          </p:cNvSpPr>
          <p:nvPr/>
        </p:nvSpPr>
        <p:spPr bwMode="auto">
          <a:xfrm>
            <a:off x="8721970" y="2420938"/>
            <a:ext cx="2760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cs-CZ" altLang="cs-CZ" sz="3600" b="1" dirty="0" err="1"/>
              <a:t>Marsupials</a:t>
            </a:r>
            <a:endParaRPr lang="cs-CZ" altLang="cs-CZ" sz="36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he placenta goes viral: Retroviruses control gene expression in pregnancy  | PLOS Biology">
            <a:extLst>
              <a:ext uri="{FF2B5EF4-FFF2-40B4-BE49-F238E27FC236}">
                <a16:creationId xmlns:a16="http://schemas.microsoft.com/office/drawing/2014/main" id="{3F820958-4AB8-4885-9E67-B8F3C6CE7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1349376"/>
            <a:ext cx="5715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ovéPole 1">
            <a:extLst>
              <a:ext uri="{FF2B5EF4-FFF2-40B4-BE49-F238E27FC236}">
                <a16:creationId xmlns:a16="http://schemas.microsoft.com/office/drawing/2014/main" id="{D78DDDE0-7F1B-4822-A17E-E2638EEAC1BD}"/>
              </a:ext>
            </a:extLst>
          </p:cNvPr>
          <p:cNvSpPr txBox="1">
            <a:spLocks noChangeArrowheads="1"/>
          </p:cNvSpPr>
          <p:nvPr/>
        </p:nvSpPr>
        <p:spPr bwMode="auto">
          <a:xfrm flipH="1">
            <a:off x="2708967" y="260349"/>
            <a:ext cx="75932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cs-CZ" altLang="cs-CZ" sz="3600" b="1" dirty="0" err="1"/>
              <a:t>Placental</a:t>
            </a:r>
            <a:r>
              <a:rPr lang="cs-CZ" altLang="cs-CZ" sz="3600" b="1" dirty="0"/>
              <a:t> </a:t>
            </a:r>
            <a:r>
              <a:rPr lang="cs-CZ" altLang="cs-CZ" sz="3600" b="1" dirty="0" err="1"/>
              <a:t>mammals</a:t>
            </a:r>
            <a:endParaRPr lang="cs-CZ" altLang="cs-CZ" sz="36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E74D8EE-727D-4D0A-AF7D-69227E769192}"/>
              </a:ext>
            </a:extLst>
          </p:cNvPr>
          <p:cNvSpPr txBox="1"/>
          <p:nvPr/>
        </p:nvSpPr>
        <p:spPr>
          <a:xfrm>
            <a:off x="930201" y="390419"/>
            <a:ext cx="9607117" cy="584775"/>
          </a:xfrm>
          <a:prstGeom prst="rect">
            <a:avLst/>
          </a:prstGeom>
          <a:noFill/>
        </p:spPr>
        <p:txBody>
          <a:bodyPr wrap="none" rtlCol="0">
            <a:spAutoFit/>
          </a:bodyPr>
          <a:lstStyle/>
          <a:p>
            <a:r>
              <a:rPr lang="cs-CZ" sz="3200" b="1" dirty="0" err="1">
                <a:latin typeface="Arial" panose="020B0604020202020204" pitchFamily="34" charset="0"/>
                <a:cs typeface="Arial" panose="020B0604020202020204" pitchFamily="34" charset="0"/>
              </a:rPr>
              <a:t>The</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of</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the</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female</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reproductive</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system</a:t>
            </a:r>
            <a:endParaRPr lang="cs-CZ" sz="3200" b="1" dirty="0">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E21D5CAA-A2C6-40C5-98B6-2B2B37DA289C}"/>
              </a:ext>
            </a:extLst>
          </p:cNvPr>
          <p:cNvSpPr txBox="1"/>
          <p:nvPr/>
        </p:nvSpPr>
        <p:spPr>
          <a:xfrm>
            <a:off x="370650" y="1305341"/>
            <a:ext cx="10726220" cy="4247317"/>
          </a:xfrm>
          <a:prstGeom prst="rect">
            <a:avLst/>
          </a:prstGeom>
          <a:noFill/>
        </p:spPr>
        <p:txBody>
          <a:bodyPr wrap="square" rtlCol="0">
            <a:spAutoFit/>
          </a:bodyPr>
          <a:lstStyle/>
          <a:p>
            <a:r>
              <a:rPr lang="cs-CZ" dirty="0" err="1"/>
              <a:t>Developmental</a:t>
            </a:r>
            <a:r>
              <a:rPr lang="cs-CZ" dirty="0"/>
              <a:t> </a:t>
            </a:r>
            <a:r>
              <a:rPr lang="cs-CZ" dirty="0" err="1"/>
              <a:t>control</a:t>
            </a:r>
            <a:r>
              <a:rPr lang="cs-CZ" dirty="0"/>
              <a:t> </a:t>
            </a:r>
            <a:r>
              <a:rPr lang="cs-CZ" dirty="0" err="1"/>
              <a:t>over</a:t>
            </a:r>
            <a:r>
              <a:rPr lang="cs-CZ" dirty="0"/>
              <a:t> </a:t>
            </a:r>
            <a:r>
              <a:rPr lang="cs-CZ" dirty="0" err="1"/>
              <a:t>the</a:t>
            </a:r>
            <a:r>
              <a:rPr lang="cs-CZ" dirty="0"/>
              <a:t> </a:t>
            </a:r>
            <a:r>
              <a:rPr lang="cs-CZ" dirty="0" err="1"/>
              <a:t>placental</a:t>
            </a:r>
            <a:r>
              <a:rPr lang="cs-CZ" dirty="0"/>
              <a:t> </a:t>
            </a:r>
            <a:r>
              <a:rPr lang="cs-CZ" dirty="0" err="1"/>
              <a:t>female</a:t>
            </a:r>
            <a:r>
              <a:rPr lang="cs-CZ" dirty="0"/>
              <a:t> </a:t>
            </a:r>
            <a:r>
              <a:rPr lang="cs-CZ" dirty="0" err="1"/>
              <a:t>reproductive</a:t>
            </a:r>
            <a:r>
              <a:rPr lang="cs-CZ" dirty="0"/>
              <a:t> systém </a:t>
            </a:r>
            <a:r>
              <a:rPr lang="cs-CZ" dirty="0" err="1"/>
              <a:t>involved</a:t>
            </a:r>
            <a:r>
              <a:rPr lang="cs-CZ" dirty="0"/>
              <a:t> </a:t>
            </a:r>
            <a:r>
              <a:rPr lang="cs-CZ" dirty="0" err="1"/>
              <a:t>the</a:t>
            </a:r>
            <a:r>
              <a:rPr lang="cs-CZ" dirty="0"/>
              <a:t> </a:t>
            </a:r>
            <a:r>
              <a:rPr lang="cs-CZ" dirty="0" err="1"/>
              <a:t>redeployment</a:t>
            </a:r>
            <a:r>
              <a:rPr lang="cs-CZ" dirty="0"/>
              <a:t> </a:t>
            </a:r>
            <a:r>
              <a:rPr lang="cs-CZ" dirty="0" err="1"/>
              <a:t>of</a:t>
            </a:r>
            <a:r>
              <a:rPr lang="cs-CZ" dirty="0"/>
              <a:t> a </a:t>
            </a:r>
            <a:r>
              <a:rPr lang="cs-CZ" dirty="0" err="1"/>
              <a:t>previously</a:t>
            </a:r>
            <a:r>
              <a:rPr lang="cs-CZ" dirty="0"/>
              <a:t> </a:t>
            </a:r>
            <a:r>
              <a:rPr lang="cs-CZ" dirty="0" err="1"/>
              <a:t>evolved</a:t>
            </a:r>
            <a:r>
              <a:rPr lang="cs-CZ" dirty="0"/>
              <a:t> </a:t>
            </a:r>
            <a:r>
              <a:rPr lang="cs-CZ" dirty="0" err="1"/>
              <a:t>toolkit</a:t>
            </a:r>
            <a:r>
              <a:rPr lang="cs-CZ" dirty="0"/>
              <a:t> to </a:t>
            </a:r>
            <a:r>
              <a:rPr lang="cs-CZ" dirty="0" err="1"/>
              <a:t>structure</a:t>
            </a:r>
            <a:r>
              <a:rPr lang="cs-CZ" dirty="0"/>
              <a:t> a </a:t>
            </a:r>
            <a:r>
              <a:rPr lang="cs-CZ" dirty="0" err="1"/>
              <a:t>new</a:t>
            </a:r>
            <a:r>
              <a:rPr lang="cs-CZ" dirty="0"/>
              <a:t> set </a:t>
            </a:r>
            <a:r>
              <a:rPr lang="cs-CZ" dirty="0" err="1"/>
              <a:t>of</a:t>
            </a:r>
            <a:r>
              <a:rPr lang="cs-CZ" dirty="0"/>
              <a:t> </a:t>
            </a:r>
            <a:r>
              <a:rPr lang="cs-CZ" dirty="0" err="1"/>
              <a:t>tissues</a:t>
            </a:r>
            <a:r>
              <a:rPr lang="cs-CZ" dirty="0"/>
              <a:t> and </a:t>
            </a:r>
            <a:r>
              <a:rPr lang="cs-CZ" dirty="0" err="1"/>
              <a:t>organs</a:t>
            </a:r>
            <a:r>
              <a:rPr lang="cs-CZ" dirty="0"/>
              <a:t>. A </a:t>
            </a:r>
            <a:r>
              <a:rPr lang="cs-CZ" dirty="0" err="1"/>
              <a:t>comparison</a:t>
            </a:r>
            <a:r>
              <a:rPr lang="cs-CZ" dirty="0"/>
              <a:t> </a:t>
            </a:r>
            <a:r>
              <a:rPr lang="cs-CZ" dirty="0" err="1"/>
              <a:t>of</a:t>
            </a:r>
            <a:r>
              <a:rPr lang="cs-CZ" dirty="0"/>
              <a:t> </a:t>
            </a:r>
            <a:r>
              <a:rPr lang="cs-CZ" dirty="0" err="1"/>
              <a:t>the</a:t>
            </a:r>
            <a:r>
              <a:rPr lang="cs-CZ" dirty="0"/>
              <a:t> basic </a:t>
            </a:r>
            <a:r>
              <a:rPr lang="cs-CZ" dirty="0" err="1"/>
              <a:t>features</a:t>
            </a:r>
            <a:r>
              <a:rPr lang="cs-CZ" dirty="0"/>
              <a:t> </a:t>
            </a:r>
            <a:r>
              <a:rPr lang="cs-CZ" dirty="0" err="1"/>
              <a:t>of</a:t>
            </a:r>
            <a:r>
              <a:rPr lang="cs-CZ" dirty="0"/>
              <a:t> </a:t>
            </a:r>
            <a:r>
              <a:rPr lang="cs-CZ" dirty="0" err="1"/>
              <a:t>female</a:t>
            </a:r>
            <a:r>
              <a:rPr lang="cs-CZ" dirty="0"/>
              <a:t> </a:t>
            </a:r>
            <a:r>
              <a:rPr lang="cs-CZ" dirty="0" err="1"/>
              <a:t>reproductive</a:t>
            </a:r>
            <a:r>
              <a:rPr lang="cs-CZ" dirty="0"/>
              <a:t> </a:t>
            </a:r>
            <a:r>
              <a:rPr lang="cs-CZ" dirty="0" err="1"/>
              <a:t>tracts</a:t>
            </a:r>
            <a:r>
              <a:rPr lang="cs-CZ" dirty="0"/>
              <a:t> in </a:t>
            </a:r>
            <a:r>
              <a:rPr lang="cs-CZ" dirty="0" err="1"/>
              <a:t>amphibians</a:t>
            </a:r>
            <a:r>
              <a:rPr lang="cs-CZ" dirty="0"/>
              <a:t>, </a:t>
            </a:r>
            <a:r>
              <a:rPr lang="cs-CZ" dirty="0" err="1"/>
              <a:t>birds</a:t>
            </a:r>
            <a:r>
              <a:rPr lang="cs-CZ" dirty="0"/>
              <a:t> and </a:t>
            </a:r>
            <a:r>
              <a:rPr lang="cs-CZ" dirty="0" err="1"/>
              <a:t>reptiles</a:t>
            </a:r>
            <a:r>
              <a:rPr lang="cs-CZ" dirty="0"/>
              <a:t>, </a:t>
            </a:r>
            <a:r>
              <a:rPr lang="cs-CZ" dirty="0" err="1"/>
              <a:t>monotremes</a:t>
            </a:r>
            <a:r>
              <a:rPr lang="cs-CZ" dirty="0"/>
              <a:t>, </a:t>
            </a:r>
            <a:r>
              <a:rPr lang="cs-CZ" dirty="0" err="1"/>
              <a:t>marsupials</a:t>
            </a:r>
            <a:r>
              <a:rPr lang="cs-CZ" dirty="0"/>
              <a:t> and </a:t>
            </a:r>
            <a:r>
              <a:rPr lang="cs-CZ" dirty="0" err="1"/>
              <a:t>placentals</a:t>
            </a:r>
            <a:r>
              <a:rPr lang="cs-CZ" dirty="0"/>
              <a:t> </a:t>
            </a:r>
            <a:r>
              <a:rPr lang="cs-CZ" dirty="0" err="1"/>
              <a:t>makes</a:t>
            </a:r>
            <a:r>
              <a:rPr lang="cs-CZ" dirty="0"/>
              <a:t> </a:t>
            </a:r>
            <a:r>
              <a:rPr lang="cs-CZ" dirty="0" err="1"/>
              <a:t>clear</a:t>
            </a:r>
            <a:r>
              <a:rPr lang="cs-CZ" dirty="0"/>
              <a:t> just </a:t>
            </a:r>
            <a:r>
              <a:rPr lang="cs-CZ" dirty="0" err="1"/>
              <a:t>what</a:t>
            </a:r>
            <a:r>
              <a:rPr lang="cs-CZ" dirty="0"/>
              <a:t> had to </a:t>
            </a:r>
            <a:r>
              <a:rPr lang="cs-CZ" dirty="0" err="1"/>
              <a:t>be</a:t>
            </a:r>
            <a:r>
              <a:rPr lang="cs-CZ" dirty="0"/>
              <a:t> </a:t>
            </a:r>
            <a:r>
              <a:rPr lang="cs-CZ" dirty="0" err="1"/>
              <a:t>accomplished</a:t>
            </a:r>
            <a:r>
              <a:rPr lang="cs-CZ" dirty="0"/>
              <a:t>, and </a:t>
            </a:r>
            <a:r>
              <a:rPr lang="cs-CZ" dirty="0" err="1"/>
              <a:t>roughly</a:t>
            </a:r>
            <a:r>
              <a:rPr lang="cs-CZ" dirty="0"/>
              <a:t> </a:t>
            </a:r>
            <a:r>
              <a:rPr lang="cs-CZ" dirty="0" err="1"/>
              <a:t>when</a:t>
            </a:r>
            <a:r>
              <a:rPr lang="cs-CZ" dirty="0"/>
              <a:t> </a:t>
            </a:r>
            <a:r>
              <a:rPr lang="cs-CZ" dirty="0" err="1"/>
              <a:t>it</a:t>
            </a:r>
            <a:r>
              <a:rPr lang="cs-CZ" dirty="0"/>
              <a:t> </a:t>
            </a:r>
            <a:r>
              <a:rPr lang="cs-CZ" dirty="0" err="1"/>
              <a:t>happened</a:t>
            </a:r>
            <a:r>
              <a:rPr lang="cs-CZ" dirty="0"/>
              <a:t> in </a:t>
            </a:r>
            <a:r>
              <a:rPr lang="cs-CZ" dirty="0" err="1"/>
              <a:t>evolutionary</a:t>
            </a:r>
            <a:r>
              <a:rPr lang="cs-CZ" dirty="0"/>
              <a:t> </a:t>
            </a:r>
            <a:r>
              <a:rPr lang="cs-CZ" dirty="0" err="1"/>
              <a:t>history</a:t>
            </a:r>
            <a:r>
              <a:rPr lang="cs-CZ" dirty="0"/>
              <a:t>. In </a:t>
            </a:r>
            <a:r>
              <a:rPr lang="cs-CZ" dirty="0" err="1"/>
              <a:t>teh</a:t>
            </a:r>
            <a:r>
              <a:rPr lang="cs-CZ" dirty="0"/>
              <a:t> </a:t>
            </a:r>
            <a:r>
              <a:rPr lang="cs-CZ" dirty="0" err="1"/>
              <a:t>ancestor</a:t>
            </a:r>
            <a:r>
              <a:rPr lang="cs-CZ" dirty="0"/>
              <a:t> </a:t>
            </a:r>
            <a:r>
              <a:rPr lang="cs-CZ" dirty="0" err="1"/>
              <a:t>of</a:t>
            </a:r>
            <a:r>
              <a:rPr lang="cs-CZ" dirty="0"/>
              <a:t> </a:t>
            </a:r>
            <a:r>
              <a:rPr lang="cs-CZ" dirty="0" err="1"/>
              <a:t>the</a:t>
            </a:r>
            <a:r>
              <a:rPr lang="cs-CZ" dirty="0"/>
              <a:t> </a:t>
            </a:r>
            <a:r>
              <a:rPr lang="cs-CZ" dirty="0" err="1"/>
              <a:t>monotremes</a:t>
            </a:r>
            <a:r>
              <a:rPr lang="cs-CZ" dirty="0"/>
              <a:t> (170 </a:t>
            </a:r>
            <a:r>
              <a:rPr lang="cs-CZ" dirty="0" err="1"/>
              <a:t>mya</a:t>
            </a:r>
            <a:r>
              <a:rPr lang="cs-CZ" dirty="0"/>
              <a:t>), </a:t>
            </a:r>
            <a:r>
              <a:rPr lang="cs-CZ" dirty="0" err="1"/>
              <a:t>eggs</a:t>
            </a:r>
            <a:r>
              <a:rPr lang="cs-CZ" dirty="0"/>
              <a:t> </a:t>
            </a:r>
            <a:r>
              <a:rPr lang="cs-CZ" dirty="0" err="1"/>
              <a:t>evolved</a:t>
            </a:r>
            <a:r>
              <a:rPr lang="cs-CZ" dirty="0"/>
              <a:t> </a:t>
            </a:r>
            <a:r>
              <a:rPr lang="cs-CZ" dirty="0" err="1"/>
              <a:t>reduced</a:t>
            </a:r>
            <a:r>
              <a:rPr lang="cs-CZ" dirty="0"/>
              <a:t> </a:t>
            </a:r>
            <a:r>
              <a:rPr lang="cs-CZ" dirty="0" err="1"/>
              <a:t>yolk</a:t>
            </a:r>
            <a:r>
              <a:rPr lang="cs-CZ" dirty="0"/>
              <a:t>, and </a:t>
            </a:r>
            <a:r>
              <a:rPr lang="cs-CZ" dirty="0" err="1"/>
              <a:t>there</a:t>
            </a:r>
            <a:r>
              <a:rPr lang="cs-CZ" dirty="0"/>
              <a:t> </a:t>
            </a:r>
            <a:r>
              <a:rPr lang="cs-CZ" dirty="0" err="1"/>
              <a:t>were</a:t>
            </a:r>
            <a:r>
              <a:rPr lang="cs-CZ" dirty="0"/>
              <a:t> </a:t>
            </a:r>
            <a:r>
              <a:rPr lang="cs-CZ" dirty="0" err="1"/>
              <a:t>some</a:t>
            </a:r>
            <a:r>
              <a:rPr lang="cs-CZ" dirty="0"/>
              <a:t> </a:t>
            </a:r>
            <a:r>
              <a:rPr lang="cs-CZ" dirty="0" err="1"/>
              <a:t>uterine</a:t>
            </a:r>
            <a:r>
              <a:rPr lang="cs-CZ" dirty="0"/>
              <a:t> </a:t>
            </a:r>
            <a:r>
              <a:rPr lang="cs-CZ" dirty="0" err="1"/>
              <a:t>secretion</a:t>
            </a:r>
            <a:r>
              <a:rPr lang="cs-CZ" dirty="0"/>
              <a:t>. In </a:t>
            </a:r>
            <a:r>
              <a:rPr lang="cs-CZ" dirty="0" err="1"/>
              <a:t>the</a:t>
            </a:r>
            <a:r>
              <a:rPr lang="cs-CZ" dirty="0"/>
              <a:t> </a:t>
            </a:r>
            <a:r>
              <a:rPr lang="cs-CZ" dirty="0" err="1"/>
              <a:t>ancestor</a:t>
            </a:r>
            <a:r>
              <a:rPr lang="cs-CZ" dirty="0"/>
              <a:t> </a:t>
            </a:r>
            <a:r>
              <a:rPr lang="cs-CZ" dirty="0" err="1"/>
              <a:t>of</a:t>
            </a:r>
            <a:r>
              <a:rPr lang="cs-CZ" dirty="0"/>
              <a:t> </a:t>
            </a:r>
            <a:r>
              <a:rPr lang="cs-CZ" dirty="0" err="1"/>
              <a:t>marsupials</a:t>
            </a:r>
            <a:r>
              <a:rPr lang="cs-CZ" dirty="0"/>
              <a:t> (1520 </a:t>
            </a:r>
            <a:r>
              <a:rPr lang="cs-CZ" dirty="0" err="1"/>
              <a:t>mya</a:t>
            </a:r>
            <a:r>
              <a:rPr lang="cs-CZ" dirty="0"/>
              <a:t>), </a:t>
            </a:r>
            <a:r>
              <a:rPr lang="cs-CZ" dirty="0" err="1"/>
              <a:t>the</a:t>
            </a:r>
            <a:r>
              <a:rPr lang="cs-CZ" dirty="0"/>
              <a:t> </a:t>
            </a:r>
            <a:r>
              <a:rPr lang="cs-CZ" dirty="0" err="1"/>
              <a:t>cloaca</a:t>
            </a:r>
            <a:r>
              <a:rPr lang="cs-CZ" dirty="0"/>
              <a:t> </a:t>
            </a:r>
            <a:r>
              <a:rPr lang="cs-CZ" dirty="0" err="1"/>
              <a:t>was</a:t>
            </a:r>
            <a:r>
              <a:rPr lang="cs-CZ" dirty="0"/>
              <a:t> </a:t>
            </a:r>
            <a:r>
              <a:rPr lang="cs-CZ" dirty="0" err="1"/>
              <a:t>divided</a:t>
            </a:r>
            <a:r>
              <a:rPr lang="cs-CZ" dirty="0"/>
              <a:t>, </a:t>
            </a:r>
            <a:r>
              <a:rPr lang="cs-CZ" dirty="0" err="1"/>
              <a:t>the</a:t>
            </a:r>
            <a:r>
              <a:rPr lang="cs-CZ" dirty="0"/>
              <a:t> </a:t>
            </a:r>
            <a:r>
              <a:rPr lang="cs-CZ" dirty="0" err="1"/>
              <a:t>oviducts</a:t>
            </a:r>
            <a:r>
              <a:rPr lang="cs-CZ" dirty="0"/>
              <a:t> </a:t>
            </a:r>
            <a:r>
              <a:rPr lang="cs-CZ" dirty="0" err="1"/>
              <a:t>differentieted</a:t>
            </a:r>
            <a:r>
              <a:rPr lang="cs-CZ" dirty="0"/>
              <a:t>, </a:t>
            </a:r>
            <a:r>
              <a:rPr lang="cs-CZ" dirty="0" err="1"/>
              <a:t>an</a:t>
            </a:r>
            <a:r>
              <a:rPr lang="cs-CZ" dirty="0"/>
              <a:t> </a:t>
            </a:r>
            <a:r>
              <a:rPr lang="cs-CZ" dirty="0" err="1"/>
              <a:t>eggshell</a:t>
            </a:r>
            <a:r>
              <a:rPr lang="cs-CZ" dirty="0"/>
              <a:t> </a:t>
            </a:r>
            <a:r>
              <a:rPr lang="cs-CZ" dirty="0" err="1"/>
              <a:t>was</a:t>
            </a:r>
            <a:r>
              <a:rPr lang="cs-CZ" dirty="0"/>
              <a:t> not </a:t>
            </a:r>
            <a:r>
              <a:rPr lang="cs-CZ" dirty="0" err="1"/>
              <a:t>longer</a:t>
            </a:r>
            <a:r>
              <a:rPr lang="cs-CZ" dirty="0"/>
              <a:t> </a:t>
            </a:r>
            <a:r>
              <a:rPr lang="cs-CZ" dirty="0" err="1"/>
              <a:t>formed</a:t>
            </a:r>
            <a:r>
              <a:rPr lang="cs-CZ" dirty="0"/>
              <a:t>, </a:t>
            </a:r>
            <a:r>
              <a:rPr lang="cs-CZ" dirty="0" err="1"/>
              <a:t>the</a:t>
            </a:r>
            <a:r>
              <a:rPr lang="cs-CZ" dirty="0"/>
              <a:t> placenta </a:t>
            </a:r>
            <a:r>
              <a:rPr lang="cs-CZ" dirty="0" err="1"/>
              <a:t>originated</a:t>
            </a:r>
            <a:r>
              <a:rPr lang="cs-CZ" dirty="0"/>
              <a:t>, and </a:t>
            </a:r>
            <a:r>
              <a:rPr lang="cs-CZ" dirty="0" err="1"/>
              <a:t>the</a:t>
            </a:r>
            <a:r>
              <a:rPr lang="cs-CZ" dirty="0"/>
              <a:t> uterus </a:t>
            </a:r>
            <a:r>
              <a:rPr lang="cs-CZ" dirty="0" err="1"/>
              <a:t>began</a:t>
            </a:r>
            <a:r>
              <a:rPr lang="cs-CZ" dirty="0"/>
              <a:t> to </a:t>
            </a:r>
            <a:r>
              <a:rPr lang="cs-CZ" dirty="0" err="1"/>
              <a:t>nourish</a:t>
            </a:r>
            <a:r>
              <a:rPr lang="cs-CZ" dirty="0"/>
              <a:t> </a:t>
            </a:r>
            <a:r>
              <a:rPr lang="cs-CZ" dirty="0" err="1"/>
              <a:t>the</a:t>
            </a:r>
            <a:r>
              <a:rPr lang="cs-CZ" dirty="0"/>
              <a:t> embryo. In </a:t>
            </a:r>
            <a:r>
              <a:rPr lang="cs-CZ" dirty="0" err="1"/>
              <a:t>the</a:t>
            </a:r>
            <a:r>
              <a:rPr lang="cs-CZ" dirty="0"/>
              <a:t> </a:t>
            </a:r>
            <a:r>
              <a:rPr lang="cs-CZ" dirty="0" err="1"/>
              <a:t>ancestor</a:t>
            </a:r>
            <a:r>
              <a:rPr lang="cs-CZ" dirty="0"/>
              <a:t> </a:t>
            </a:r>
            <a:r>
              <a:rPr lang="cs-CZ" dirty="0" err="1"/>
              <a:t>of</a:t>
            </a:r>
            <a:r>
              <a:rPr lang="cs-CZ" dirty="0"/>
              <a:t> </a:t>
            </a:r>
            <a:r>
              <a:rPr lang="cs-CZ" dirty="0" err="1"/>
              <a:t>the</a:t>
            </a:r>
            <a:r>
              <a:rPr lang="cs-CZ" dirty="0"/>
              <a:t> </a:t>
            </a:r>
            <a:r>
              <a:rPr lang="cs-CZ" dirty="0" err="1"/>
              <a:t>placentals</a:t>
            </a:r>
            <a:r>
              <a:rPr lang="cs-CZ" dirty="0"/>
              <a:t> (105 </a:t>
            </a:r>
            <a:r>
              <a:rPr lang="cs-CZ" dirty="0" err="1"/>
              <a:t>mya</a:t>
            </a:r>
            <a:r>
              <a:rPr lang="cs-CZ" dirty="0"/>
              <a:t>), </a:t>
            </a:r>
            <a:r>
              <a:rPr lang="cs-CZ" dirty="0" err="1"/>
              <a:t>the</a:t>
            </a:r>
            <a:r>
              <a:rPr lang="cs-CZ" dirty="0"/>
              <a:t> uterus and placenta </a:t>
            </a:r>
            <a:r>
              <a:rPr lang="cs-CZ" dirty="0" err="1"/>
              <a:t>were</a:t>
            </a:r>
            <a:r>
              <a:rPr lang="cs-CZ" dirty="0"/>
              <a:t> </a:t>
            </a:r>
            <a:r>
              <a:rPr lang="cs-CZ" dirty="0" err="1"/>
              <a:t>elaborated</a:t>
            </a:r>
            <a:r>
              <a:rPr lang="cs-CZ" dirty="0"/>
              <a:t>, </a:t>
            </a:r>
            <a:r>
              <a:rPr lang="cs-CZ" dirty="0" err="1"/>
              <a:t>embryotic</a:t>
            </a:r>
            <a:r>
              <a:rPr lang="cs-CZ" dirty="0"/>
              <a:t> stem </a:t>
            </a:r>
            <a:r>
              <a:rPr lang="cs-CZ" dirty="0" err="1"/>
              <a:t>cells</a:t>
            </a:r>
            <a:r>
              <a:rPr lang="cs-CZ" dirty="0"/>
              <a:t> </a:t>
            </a:r>
            <a:r>
              <a:rPr lang="cs-CZ" dirty="0" err="1"/>
              <a:t>evolved</a:t>
            </a:r>
            <a:r>
              <a:rPr lang="cs-CZ" dirty="0"/>
              <a:t> </a:t>
            </a:r>
            <a:r>
              <a:rPr lang="cs-CZ" dirty="0" err="1"/>
              <a:t>the</a:t>
            </a:r>
            <a:r>
              <a:rPr lang="cs-CZ" dirty="0"/>
              <a:t> </a:t>
            </a:r>
            <a:r>
              <a:rPr lang="cs-CZ" dirty="0" err="1"/>
              <a:t>ability</a:t>
            </a:r>
            <a:r>
              <a:rPr lang="cs-CZ" dirty="0"/>
              <a:t> to </a:t>
            </a:r>
            <a:r>
              <a:rPr lang="cs-CZ" dirty="0" err="1"/>
              <a:t>invade</a:t>
            </a:r>
            <a:r>
              <a:rPr lang="cs-CZ" dirty="0"/>
              <a:t> </a:t>
            </a:r>
            <a:r>
              <a:rPr lang="cs-CZ" dirty="0" err="1"/>
              <a:t>the</a:t>
            </a:r>
            <a:r>
              <a:rPr lang="cs-CZ" dirty="0"/>
              <a:t> endometrium and </a:t>
            </a:r>
            <a:r>
              <a:rPr lang="cs-CZ" dirty="0" err="1"/>
              <a:t>take</a:t>
            </a:r>
            <a:r>
              <a:rPr lang="cs-CZ" dirty="0"/>
              <a:t> </a:t>
            </a:r>
            <a:r>
              <a:rPr lang="cs-CZ" dirty="0" err="1"/>
              <a:t>control</a:t>
            </a:r>
            <a:r>
              <a:rPr lang="cs-CZ" dirty="0"/>
              <a:t> </a:t>
            </a:r>
            <a:r>
              <a:rPr lang="cs-CZ" dirty="0" err="1"/>
              <a:t>of</a:t>
            </a:r>
            <a:r>
              <a:rPr lang="cs-CZ" dirty="0"/>
              <a:t> </a:t>
            </a:r>
            <a:r>
              <a:rPr lang="cs-CZ" dirty="0" err="1"/>
              <a:t>some</a:t>
            </a:r>
            <a:r>
              <a:rPr lang="cs-CZ" dirty="0"/>
              <a:t> </a:t>
            </a:r>
            <a:r>
              <a:rPr lang="cs-CZ" dirty="0" err="1"/>
              <a:t>placental</a:t>
            </a:r>
            <a:r>
              <a:rPr lang="cs-CZ" dirty="0"/>
              <a:t> </a:t>
            </a:r>
            <a:r>
              <a:rPr lang="cs-CZ" dirty="0" err="1"/>
              <a:t>function</a:t>
            </a:r>
            <a:r>
              <a:rPr lang="cs-CZ" dirty="0"/>
              <a:t>, and </a:t>
            </a:r>
            <a:r>
              <a:rPr lang="cs-CZ" dirty="0" err="1"/>
              <a:t>the</a:t>
            </a:r>
            <a:r>
              <a:rPr lang="cs-CZ" dirty="0"/>
              <a:t> period </a:t>
            </a:r>
            <a:r>
              <a:rPr lang="cs-CZ" dirty="0" err="1"/>
              <a:t>of</a:t>
            </a:r>
            <a:r>
              <a:rPr lang="cs-CZ" dirty="0"/>
              <a:t> </a:t>
            </a:r>
            <a:r>
              <a:rPr lang="cs-CZ" dirty="0" err="1"/>
              <a:t>internal</a:t>
            </a:r>
            <a:r>
              <a:rPr lang="cs-CZ" dirty="0"/>
              <a:t> development-</a:t>
            </a:r>
            <a:r>
              <a:rPr lang="cs-CZ" dirty="0" err="1"/>
              <a:t>the</a:t>
            </a:r>
            <a:r>
              <a:rPr lang="cs-CZ" dirty="0"/>
              <a:t> </a:t>
            </a:r>
            <a:r>
              <a:rPr lang="cs-CZ" dirty="0" err="1"/>
              <a:t>gestation</a:t>
            </a:r>
            <a:r>
              <a:rPr lang="cs-CZ" dirty="0"/>
              <a:t> period-</a:t>
            </a:r>
            <a:r>
              <a:rPr lang="cs-CZ" dirty="0" err="1"/>
              <a:t>was</a:t>
            </a:r>
            <a:r>
              <a:rPr lang="cs-CZ" dirty="0"/>
              <a:t> </a:t>
            </a:r>
            <a:r>
              <a:rPr lang="cs-CZ" dirty="0" err="1"/>
              <a:t>greatly</a:t>
            </a:r>
            <a:r>
              <a:rPr lang="cs-CZ" dirty="0"/>
              <a:t> </a:t>
            </a:r>
            <a:r>
              <a:rPr lang="cs-CZ" dirty="0" err="1"/>
              <a:t>extended</a:t>
            </a:r>
            <a:r>
              <a:rPr lang="cs-CZ" dirty="0"/>
              <a:t>.</a:t>
            </a:r>
          </a:p>
          <a:p>
            <a:r>
              <a:rPr lang="cs-CZ" dirty="0" err="1"/>
              <a:t>Developmental</a:t>
            </a:r>
            <a:r>
              <a:rPr lang="cs-CZ" dirty="0"/>
              <a:t> </a:t>
            </a:r>
            <a:r>
              <a:rPr lang="cs-CZ" dirty="0" err="1"/>
              <a:t>control</a:t>
            </a:r>
            <a:r>
              <a:rPr lang="cs-CZ" dirty="0"/>
              <a:t> </a:t>
            </a:r>
            <a:r>
              <a:rPr lang="cs-CZ" dirty="0" err="1"/>
              <a:t>of</a:t>
            </a:r>
            <a:r>
              <a:rPr lang="cs-CZ" dirty="0"/>
              <a:t> these </a:t>
            </a:r>
            <a:r>
              <a:rPr lang="cs-CZ" dirty="0" err="1"/>
              <a:t>new</a:t>
            </a:r>
            <a:r>
              <a:rPr lang="cs-CZ" dirty="0"/>
              <a:t> </a:t>
            </a:r>
            <a:r>
              <a:rPr lang="cs-CZ" dirty="0" err="1"/>
              <a:t>structures</a:t>
            </a:r>
            <a:r>
              <a:rPr lang="cs-CZ" dirty="0"/>
              <a:t> </a:t>
            </a:r>
            <a:r>
              <a:rPr lang="cs-CZ" dirty="0" err="1"/>
              <a:t>is</a:t>
            </a:r>
            <a:r>
              <a:rPr lang="cs-CZ" dirty="0"/>
              <a:t> </a:t>
            </a:r>
            <a:r>
              <a:rPr lang="cs-CZ" dirty="0" err="1"/>
              <a:t>achieved</a:t>
            </a:r>
            <a:r>
              <a:rPr lang="cs-CZ" dirty="0"/>
              <a:t> </a:t>
            </a:r>
            <a:r>
              <a:rPr lang="cs-CZ" dirty="0" err="1"/>
              <a:t>with</a:t>
            </a:r>
            <a:r>
              <a:rPr lang="cs-CZ" dirty="0"/>
              <a:t> </a:t>
            </a:r>
            <a:r>
              <a:rPr lang="cs-CZ" dirty="0" err="1"/>
              <a:t>the</a:t>
            </a:r>
            <a:r>
              <a:rPr lang="cs-CZ" dirty="0"/>
              <a:t> </a:t>
            </a:r>
            <a:r>
              <a:rPr lang="cs-CZ" dirty="0" err="1"/>
              <a:t>Hoxa</a:t>
            </a:r>
            <a:r>
              <a:rPr lang="cs-CZ" dirty="0"/>
              <a:t> </a:t>
            </a:r>
            <a:r>
              <a:rPr lang="cs-CZ" dirty="0" err="1"/>
              <a:t>genes</a:t>
            </a:r>
            <a:r>
              <a:rPr lang="cs-CZ" dirty="0"/>
              <a:t> </a:t>
            </a:r>
            <a:r>
              <a:rPr lang="cs-CZ" dirty="0" err="1"/>
              <a:t>that</a:t>
            </a:r>
            <a:r>
              <a:rPr lang="cs-CZ" dirty="0"/>
              <a:t> </a:t>
            </a:r>
            <a:r>
              <a:rPr lang="cs-CZ" dirty="0" err="1"/>
              <a:t>earlier</a:t>
            </a:r>
            <a:r>
              <a:rPr lang="cs-CZ" dirty="0"/>
              <a:t> in development </a:t>
            </a:r>
            <a:r>
              <a:rPr lang="cs-CZ" dirty="0" err="1"/>
              <a:t>liad</a:t>
            </a:r>
            <a:r>
              <a:rPr lang="cs-CZ" dirty="0"/>
              <a:t> </a:t>
            </a:r>
            <a:r>
              <a:rPr lang="cs-CZ" dirty="0" err="1"/>
              <a:t>down</a:t>
            </a:r>
            <a:r>
              <a:rPr lang="cs-CZ" dirty="0"/>
              <a:t> </a:t>
            </a:r>
            <a:r>
              <a:rPr lang="cs-CZ" dirty="0" err="1"/>
              <a:t>the</a:t>
            </a:r>
            <a:r>
              <a:rPr lang="cs-CZ" dirty="0"/>
              <a:t> body axis. </a:t>
            </a:r>
            <a:r>
              <a:rPr lang="cs-CZ" dirty="0" err="1"/>
              <a:t>Hoxa</a:t>
            </a:r>
            <a:r>
              <a:rPr lang="cs-CZ" dirty="0"/>
              <a:t> 9 </a:t>
            </a:r>
            <a:r>
              <a:rPr lang="cs-CZ" dirty="0" err="1"/>
              <a:t>specified</a:t>
            </a:r>
            <a:r>
              <a:rPr lang="cs-CZ" dirty="0"/>
              <a:t> </a:t>
            </a:r>
            <a:r>
              <a:rPr lang="cs-CZ" dirty="0" err="1"/>
              <a:t>the</a:t>
            </a:r>
            <a:r>
              <a:rPr lang="cs-CZ" dirty="0"/>
              <a:t> </a:t>
            </a:r>
            <a:r>
              <a:rPr lang="cs-CZ" dirty="0" err="1"/>
              <a:t>fallopian</a:t>
            </a:r>
            <a:r>
              <a:rPr lang="cs-CZ" dirty="0"/>
              <a:t> </a:t>
            </a:r>
            <a:r>
              <a:rPr lang="cs-CZ" dirty="0" err="1"/>
              <a:t>tubes</a:t>
            </a:r>
            <a:r>
              <a:rPr lang="cs-CZ" dirty="0"/>
              <a:t>, </a:t>
            </a:r>
            <a:r>
              <a:rPr lang="cs-CZ" dirty="0" err="1"/>
              <a:t>Hoxa</a:t>
            </a:r>
            <a:r>
              <a:rPr lang="cs-CZ" dirty="0"/>
              <a:t> 10 </a:t>
            </a:r>
            <a:r>
              <a:rPr lang="cs-CZ" dirty="0" err="1"/>
              <a:t>specifies</a:t>
            </a:r>
            <a:r>
              <a:rPr lang="cs-CZ" dirty="0"/>
              <a:t> </a:t>
            </a:r>
            <a:r>
              <a:rPr lang="cs-CZ" dirty="0" err="1"/>
              <a:t>the</a:t>
            </a:r>
            <a:r>
              <a:rPr lang="cs-CZ" dirty="0"/>
              <a:t> </a:t>
            </a:r>
            <a:r>
              <a:rPr lang="cs-CZ" dirty="0" err="1"/>
              <a:t>upper</a:t>
            </a:r>
            <a:r>
              <a:rPr lang="cs-CZ" dirty="0"/>
              <a:t> uterus, </a:t>
            </a:r>
            <a:r>
              <a:rPr lang="cs-CZ" dirty="0" err="1"/>
              <a:t>Hoxa</a:t>
            </a:r>
            <a:r>
              <a:rPr lang="cs-CZ" dirty="0"/>
              <a:t> 11 </a:t>
            </a:r>
            <a:r>
              <a:rPr lang="cs-CZ" dirty="0" err="1"/>
              <a:t>specifies</a:t>
            </a:r>
            <a:r>
              <a:rPr lang="cs-CZ" dirty="0"/>
              <a:t> </a:t>
            </a:r>
            <a:r>
              <a:rPr lang="cs-CZ" dirty="0" err="1"/>
              <a:t>lower</a:t>
            </a:r>
            <a:r>
              <a:rPr lang="cs-CZ" dirty="0"/>
              <a:t> uterus, and </a:t>
            </a:r>
            <a:r>
              <a:rPr lang="cs-CZ" dirty="0" err="1"/>
              <a:t>Hoxa</a:t>
            </a:r>
            <a:r>
              <a:rPr lang="cs-CZ" dirty="0"/>
              <a:t> 13 </a:t>
            </a:r>
            <a:r>
              <a:rPr lang="cs-CZ" dirty="0" err="1"/>
              <a:t>specifies</a:t>
            </a:r>
            <a:r>
              <a:rPr lang="cs-CZ" dirty="0"/>
              <a:t> vagina. </a:t>
            </a:r>
            <a:r>
              <a:rPr lang="cs-CZ" dirty="0" err="1"/>
              <a:t>Hoxa</a:t>
            </a:r>
            <a:r>
              <a:rPr lang="cs-CZ" dirty="0"/>
              <a:t> 10 and </a:t>
            </a:r>
            <a:r>
              <a:rPr lang="cs-CZ" dirty="0" err="1"/>
              <a:t>Hoxa</a:t>
            </a:r>
            <a:r>
              <a:rPr lang="cs-CZ" dirty="0"/>
              <a:t> 11 </a:t>
            </a:r>
            <a:r>
              <a:rPr lang="cs-CZ" dirty="0" err="1"/>
              <a:t>also</a:t>
            </a:r>
            <a:r>
              <a:rPr lang="cs-CZ" dirty="0"/>
              <a:t> </a:t>
            </a:r>
            <a:r>
              <a:rPr lang="cs-CZ" dirty="0" err="1"/>
              <a:t>aid</a:t>
            </a:r>
            <a:r>
              <a:rPr lang="cs-CZ" dirty="0"/>
              <a:t> in </a:t>
            </a:r>
            <a:r>
              <a:rPr lang="cs-CZ" dirty="0" err="1"/>
              <a:t>endometrial</a:t>
            </a:r>
            <a:r>
              <a:rPr lang="cs-CZ" dirty="0"/>
              <a:t> </a:t>
            </a:r>
            <a:r>
              <a:rPr lang="cs-CZ" dirty="0" err="1"/>
              <a:t>maturation</a:t>
            </a:r>
            <a:r>
              <a:rPr lang="cs-CZ" dirty="0"/>
              <a:t> and </a:t>
            </a:r>
            <a:r>
              <a:rPr lang="cs-CZ" dirty="0" err="1"/>
              <a:t>down</a:t>
            </a:r>
            <a:r>
              <a:rPr lang="cs-CZ" dirty="0"/>
              <a:t> </a:t>
            </a:r>
            <a:r>
              <a:rPr lang="cs-CZ" dirty="0" err="1"/>
              <a:t>regulate</a:t>
            </a:r>
            <a:r>
              <a:rPr lang="cs-CZ" dirty="0"/>
              <a:t> </a:t>
            </a:r>
            <a:r>
              <a:rPr lang="cs-CZ" dirty="0" err="1"/>
              <a:t>the</a:t>
            </a:r>
            <a:r>
              <a:rPr lang="cs-CZ" dirty="0"/>
              <a:t> </a:t>
            </a:r>
            <a:r>
              <a:rPr lang="cs-CZ" dirty="0" err="1"/>
              <a:t>immune</a:t>
            </a:r>
            <a:r>
              <a:rPr lang="cs-CZ" dirty="0"/>
              <a:t> systém in </a:t>
            </a:r>
            <a:r>
              <a:rPr lang="cs-CZ" dirty="0" err="1"/>
              <a:t>the</a:t>
            </a:r>
            <a:r>
              <a:rPr lang="cs-CZ" dirty="0"/>
              <a:t> endometrium to </a:t>
            </a:r>
            <a:r>
              <a:rPr lang="cs-CZ" dirty="0" err="1"/>
              <a:t>help</a:t>
            </a:r>
            <a:r>
              <a:rPr lang="cs-CZ" dirty="0"/>
              <a:t> </a:t>
            </a:r>
            <a:r>
              <a:rPr lang="cs-CZ" dirty="0" err="1"/>
              <a:t>the</a:t>
            </a:r>
            <a:r>
              <a:rPr lang="cs-CZ" dirty="0"/>
              <a:t> embryo </a:t>
            </a:r>
            <a:r>
              <a:rPr lang="cs-CZ" dirty="0" err="1"/>
              <a:t>implant</a:t>
            </a:r>
            <a:r>
              <a:rPr lang="cs-CZ" dirty="0"/>
              <a:t>. </a:t>
            </a:r>
            <a:r>
              <a:rPr lang="cs-CZ" dirty="0" err="1"/>
              <a:t>Hoxa</a:t>
            </a:r>
            <a:r>
              <a:rPr lang="cs-CZ" dirty="0"/>
              <a:t> 13</a:t>
            </a:r>
          </a:p>
          <a:p>
            <a:r>
              <a:rPr lang="cs-CZ" dirty="0"/>
              <a:t> </a:t>
            </a:r>
            <a:r>
              <a:rPr lang="cs-CZ" dirty="0" err="1"/>
              <a:t>also</a:t>
            </a:r>
            <a:r>
              <a:rPr lang="cs-CZ" dirty="0"/>
              <a:t> </a:t>
            </a:r>
            <a:r>
              <a:rPr lang="cs-CZ" dirty="0" err="1"/>
              <a:t>helps</a:t>
            </a:r>
            <a:r>
              <a:rPr lang="cs-CZ" dirty="0"/>
              <a:t> </a:t>
            </a:r>
            <a:r>
              <a:rPr lang="cs-CZ" dirty="0" err="1"/>
              <a:t>control</a:t>
            </a:r>
            <a:r>
              <a:rPr lang="cs-CZ" dirty="0"/>
              <a:t> </a:t>
            </a:r>
            <a:r>
              <a:rPr lang="cs-CZ" dirty="0" err="1"/>
              <a:t>the</a:t>
            </a:r>
            <a:r>
              <a:rPr lang="cs-CZ" dirty="0"/>
              <a:t> development </a:t>
            </a:r>
            <a:r>
              <a:rPr lang="cs-CZ" dirty="0" err="1"/>
              <a:t>of</a:t>
            </a:r>
            <a:r>
              <a:rPr lang="cs-CZ" dirty="0"/>
              <a:t> </a:t>
            </a:r>
            <a:r>
              <a:rPr lang="cs-CZ" dirty="0" err="1"/>
              <a:t>the</a:t>
            </a:r>
            <a:r>
              <a:rPr lang="cs-CZ" dirty="0"/>
              <a:t> </a:t>
            </a:r>
            <a:r>
              <a:rPr lang="cs-CZ" dirty="0" err="1"/>
              <a:t>umbilical</a:t>
            </a:r>
            <a:r>
              <a:rPr lang="cs-CZ" dirty="0"/>
              <a:t> </a:t>
            </a:r>
            <a:r>
              <a:rPr lang="cs-CZ" dirty="0" err="1"/>
              <a:t>arteries</a:t>
            </a:r>
            <a:r>
              <a:rPr lang="cs-CZ" dirty="0"/>
              <a:t>.</a:t>
            </a:r>
          </a:p>
        </p:txBody>
      </p:sp>
    </p:spTree>
    <p:extLst>
      <p:ext uri="{BB962C8B-B14F-4D97-AF65-F5344CB8AC3E}">
        <p14:creationId xmlns:p14="http://schemas.microsoft.com/office/powerpoint/2010/main" val="137763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EC1C6D5-112A-4972-A1DF-AAA5FBB5056E}"/>
              </a:ext>
            </a:extLst>
          </p:cNvPr>
          <p:cNvPicPr>
            <a:picLocks noChangeAspect="1"/>
          </p:cNvPicPr>
          <p:nvPr/>
        </p:nvPicPr>
        <p:blipFill>
          <a:blip r:embed="rId2"/>
          <a:stretch>
            <a:fillRect/>
          </a:stretch>
        </p:blipFill>
        <p:spPr>
          <a:xfrm rot="10800000">
            <a:off x="1212763" y="0"/>
            <a:ext cx="10151483" cy="6858000"/>
          </a:xfrm>
          <a:prstGeom prst="rect">
            <a:avLst/>
          </a:prstGeom>
        </p:spPr>
      </p:pic>
    </p:spTree>
    <p:extLst>
      <p:ext uri="{BB962C8B-B14F-4D97-AF65-F5344CB8AC3E}">
        <p14:creationId xmlns:p14="http://schemas.microsoft.com/office/powerpoint/2010/main" val="358819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9D96C93-F044-4F8C-A659-9141D4B72D51}"/>
              </a:ext>
            </a:extLst>
          </p:cNvPr>
          <p:cNvPicPr>
            <a:picLocks noChangeAspect="1"/>
          </p:cNvPicPr>
          <p:nvPr/>
        </p:nvPicPr>
        <p:blipFill>
          <a:blip r:embed="rId2"/>
          <a:stretch>
            <a:fillRect/>
          </a:stretch>
        </p:blipFill>
        <p:spPr>
          <a:xfrm>
            <a:off x="5395341" y="1875"/>
            <a:ext cx="3035843" cy="3394953"/>
          </a:xfrm>
          <a:prstGeom prst="rect">
            <a:avLst/>
          </a:prstGeom>
        </p:spPr>
      </p:pic>
      <p:pic>
        <p:nvPicPr>
          <p:cNvPr id="6" name="Obrázek 5">
            <a:extLst>
              <a:ext uri="{FF2B5EF4-FFF2-40B4-BE49-F238E27FC236}">
                <a16:creationId xmlns:a16="http://schemas.microsoft.com/office/drawing/2014/main" id="{5160564D-1948-46F5-981A-CB4979A4F21E}"/>
              </a:ext>
            </a:extLst>
          </p:cNvPr>
          <p:cNvPicPr>
            <a:picLocks noChangeAspect="1"/>
          </p:cNvPicPr>
          <p:nvPr/>
        </p:nvPicPr>
        <p:blipFill>
          <a:blip r:embed="rId3"/>
          <a:stretch>
            <a:fillRect/>
          </a:stretch>
        </p:blipFill>
        <p:spPr>
          <a:xfrm>
            <a:off x="7686967" y="3339156"/>
            <a:ext cx="4369568" cy="3516969"/>
          </a:xfrm>
          <a:prstGeom prst="rect">
            <a:avLst/>
          </a:prstGeom>
        </p:spPr>
      </p:pic>
      <p:pic>
        <p:nvPicPr>
          <p:cNvPr id="8" name="Obrázek 7">
            <a:extLst>
              <a:ext uri="{FF2B5EF4-FFF2-40B4-BE49-F238E27FC236}">
                <a16:creationId xmlns:a16="http://schemas.microsoft.com/office/drawing/2014/main" id="{1B4FAFC3-C18E-42CC-B237-2538D1C6E4C9}"/>
              </a:ext>
            </a:extLst>
          </p:cNvPr>
          <p:cNvPicPr>
            <a:picLocks noChangeAspect="1"/>
          </p:cNvPicPr>
          <p:nvPr/>
        </p:nvPicPr>
        <p:blipFill>
          <a:blip r:embed="rId4"/>
          <a:stretch>
            <a:fillRect/>
          </a:stretch>
        </p:blipFill>
        <p:spPr>
          <a:xfrm rot="10800000">
            <a:off x="403153" y="834189"/>
            <a:ext cx="4585538" cy="5189621"/>
          </a:xfrm>
          <a:prstGeom prst="rect">
            <a:avLst/>
          </a:prstGeom>
        </p:spPr>
      </p:pic>
    </p:spTree>
    <p:extLst>
      <p:ext uri="{BB962C8B-B14F-4D97-AF65-F5344CB8AC3E}">
        <p14:creationId xmlns:p14="http://schemas.microsoft.com/office/powerpoint/2010/main" val="380758256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5185</Words>
  <Application>Microsoft Office PowerPoint</Application>
  <PresentationFormat>Širokoúhlá obrazovka</PresentationFormat>
  <Paragraphs>94</Paragraphs>
  <Slides>31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31</vt:i4>
      </vt:variant>
    </vt:vector>
  </HeadingPairs>
  <TitlesOfParts>
    <vt:vector size="37" baseType="lpstr">
      <vt:lpstr>Arial</vt:lpstr>
      <vt:lpstr>Calibri</vt:lpstr>
      <vt:lpstr>Calibri Light</vt:lpstr>
      <vt:lpstr>MinionPro-Regular</vt:lpstr>
      <vt:lpstr>PalatinoLTStd-Roman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Miriam Nývltová Fišáková</dc:creator>
  <cp:lastModifiedBy>Miriam Nývltová Fišáková</cp:lastModifiedBy>
  <cp:revision>42</cp:revision>
  <dcterms:created xsi:type="dcterms:W3CDTF">2024-10-07T13:44:35Z</dcterms:created>
  <dcterms:modified xsi:type="dcterms:W3CDTF">2024-10-09T14:16:22Z</dcterms:modified>
</cp:coreProperties>
</file>