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4" r:id="rId20"/>
    <p:sldId id="276" r:id="rId21"/>
    <p:sldId id="277" r:id="rId22"/>
    <p:sldId id="278" r:id="rId23"/>
    <p:sldId id="279" r:id="rId24"/>
    <p:sldId id="280"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5E7423-1097-427F-BB10-FC4A9994437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5C77B8D-F093-4139-B159-C3D33D2C68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51B3DF3-140E-44CB-A0DD-15B835A1C8C5}"/>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5" name="Zástupný symbol pro zápatí 4">
            <a:extLst>
              <a:ext uri="{FF2B5EF4-FFF2-40B4-BE49-F238E27FC236}">
                <a16:creationId xmlns:a16="http://schemas.microsoft.com/office/drawing/2014/main" id="{2A575CB8-34A1-413E-9856-9A9D7FF8DE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2303988-3B2A-4DB7-9471-BF56BBADD5B7}"/>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85860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DB76F3-1D4A-4F03-B2C9-2CEC4962DCC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093481B-9F9E-41E2-908F-90E356E6444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2003511-AA79-4E4F-88DF-1BA6D3ECA392}"/>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5" name="Zástupný symbol pro zápatí 4">
            <a:extLst>
              <a:ext uri="{FF2B5EF4-FFF2-40B4-BE49-F238E27FC236}">
                <a16:creationId xmlns:a16="http://schemas.microsoft.com/office/drawing/2014/main" id="{44E12360-A353-4377-9527-E4A53DBB7E1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02F7CB4-61A6-4138-86AF-573146A1AFBC}"/>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35800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6079224-759A-4629-85FA-02C9DA10D27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3ED8E38-BC49-4759-9924-0DAC2E79469F}"/>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CEF83E4-382E-4ADC-BE51-D4956DD6EAC6}"/>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5" name="Zástupný symbol pro zápatí 4">
            <a:extLst>
              <a:ext uri="{FF2B5EF4-FFF2-40B4-BE49-F238E27FC236}">
                <a16:creationId xmlns:a16="http://schemas.microsoft.com/office/drawing/2014/main" id="{2B8DD733-4E1A-4ED8-BCF8-BF1A1E6105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944C5A8-0DA8-4935-BDFB-620478848959}"/>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137986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2E890D-A0EA-44AF-B986-06E329EAD5F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BCCBE40-2150-4409-8684-5D7B0470A84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A28D315-B4B9-48F4-8B61-10DF78D3ACC1}"/>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5" name="Zástupný symbol pro zápatí 4">
            <a:extLst>
              <a:ext uri="{FF2B5EF4-FFF2-40B4-BE49-F238E27FC236}">
                <a16:creationId xmlns:a16="http://schemas.microsoft.com/office/drawing/2014/main" id="{1EDC6A50-2160-4A77-AD27-F90B1692286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1CCA230-342E-4C3A-82D9-1E996CEF8FEA}"/>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343781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15DA5F-5862-485E-B024-41E1035D141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C5E7888-8716-4BCC-8E21-9F04185D67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E5B3B9E-23B6-459C-8286-F6E5CAB8ECD3}"/>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5" name="Zástupný symbol pro zápatí 4">
            <a:extLst>
              <a:ext uri="{FF2B5EF4-FFF2-40B4-BE49-F238E27FC236}">
                <a16:creationId xmlns:a16="http://schemas.microsoft.com/office/drawing/2014/main" id="{49681B4C-A947-4172-B091-5ABB88B9BA1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3DC781A-C860-4A3A-B40E-C6AEB3F7369F}"/>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53547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01618D-4E74-4C21-A9F7-D3A14F31FF2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6C83839-10CD-41BE-9ADD-19A8C9D0017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D896A71-1151-4CC9-BEBB-D1D1C19CA02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5F2FC6C-160A-4B2B-AFE7-07AA272C047B}"/>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6" name="Zástupný symbol pro zápatí 5">
            <a:extLst>
              <a:ext uri="{FF2B5EF4-FFF2-40B4-BE49-F238E27FC236}">
                <a16:creationId xmlns:a16="http://schemas.microsoft.com/office/drawing/2014/main" id="{257FE258-D33A-4816-B90E-5AAFDEA4203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CEFE2CE-040E-4B6A-B1DE-742654569B41}"/>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15518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AC9178-4ACB-4206-A2CE-2C52C838944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18F41D7-352E-4865-BB0A-9A741079D9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6C05E05F-3981-4411-83B0-44A666C16A8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96DBD68-1F95-4624-9FF7-83E50D680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73A49FB-F212-4CDC-BF75-D7D06258A08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191D2BC-6AB5-4D98-AC3E-8A6A0E5BACC9}"/>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8" name="Zástupný symbol pro zápatí 7">
            <a:extLst>
              <a:ext uri="{FF2B5EF4-FFF2-40B4-BE49-F238E27FC236}">
                <a16:creationId xmlns:a16="http://schemas.microsoft.com/office/drawing/2014/main" id="{4FDC87B0-D894-4576-A156-BCFBD3259FB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CFA425B-EE7D-4361-B47B-32020E1A52AC}"/>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1530969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BCAAD2-55C7-46F2-9882-671C5A3287E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7EBEA9B-C640-4788-A158-7354254BBAC3}"/>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4" name="Zástupný symbol pro zápatí 3">
            <a:extLst>
              <a:ext uri="{FF2B5EF4-FFF2-40B4-BE49-F238E27FC236}">
                <a16:creationId xmlns:a16="http://schemas.microsoft.com/office/drawing/2014/main" id="{FC0A782A-C852-4C01-B105-5159DC9A9EE0}"/>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CD95625-AB2E-48D4-A0FF-E5794A9F5E46}"/>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2084148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C17F1D8-2F09-49C9-BB4F-9F0824CE549A}"/>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3" name="Zástupný symbol pro zápatí 2">
            <a:extLst>
              <a:ext uri="{FF2B5EF4-FFF2-40B4-BE49-F238E27FC236}">
                <a16:creationId xmlns:a16="http://schemas.microsoft.com/office/drawing/2014/main" id="{32C13A74-71A3-4263-BE34-D3130E8B5095}"/>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72B96329-9767-4155-A42E-74109EBCC965}"/>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985034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CC17A-0483-40EF-B0D5-49BECAB7BDB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83587D1-5368-42EB-A9A1-12AA7BA9B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C306493-12E4-4BBB-B0A0-5587B3CD8D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A8181A9-6D67-4DF1-BA16-77B1C45EC516}"/>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6" name="Zástupný symbol pro zápatí 5">
            <a:extLst>
              <a:ext uri="{FF2B5EF4-FFF2-40B4-BE49-F238E27FC236}">
                <a16:creationId xmlns:a16="http://schemas.microsoft.com/office/drawing/2014/main" id="{66C683D5-8ABE-425F-AA61-0BE500F4865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8718465-168B-433E-A84B-A1F9F84E96A6}"/>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94196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1694F-D161-4CE4-A841-AA112CB6E55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07F2140-61B2-4341-9D7F-26669EDBA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ACD3F3D-E9C5-4942-8EA8-4713BA66A9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09A8F9E-583D-41A1-BDBC-37750FF564BE}"/>
              </a:ext>
            </a:extLst>
          </p:cNvPr>
          <p:cNvSpPr>
            <a:spLocks noGrp="1"/>
          </p:cNvSpPr>
          <p:nvPr>
            <p:ph type="dt" sz="half" idx="10"/>
          </p:nvPr>
        </p:nvSpPr>
        <p:spPr/>
        <p:txBody>
          <a:bodyPr/>
          <a:lstStyle/>
          <a:p>
            <a:fld id="{B34AF246-46C0-4A8D-A3E3-ED7F58C2A57D}" type="datetimeFigureOut">
              <a:rPr lang="cs-CZ" smtClean="0"/>
              <a:t>23.09.2024</a:t>
            </a:fld>
            <a:endParaRPr lang="cs-CZ"/>
          </a:p>
        </p:txBody>
      </p:sp>
      <p:sp>
        <p:nvSpPr>
          <p:cNvPr id="6" name="Zástupný symbol pro zápatí 5">
            <a:extLst>
              <a:ext uri="{FF2B5EF4-FFF2-40B4-BE49-F238E27FC236}">
                <a16:creationId xmlns:a16="http://schemas.microsoft.com/office/drawing/2014/main" id="{19AA942D-C8BE-445C-BC95-EE2F03569F0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DD8068F-05F4-489A-8703-84E016A97EB6}"/>
              </a:ext>
            </a:extLst>
          </p:cNvPr>
          <p:cNvSpPr>
            <a:spLocks noGrp="1"/>
          </p:cNvSpPr>
          <p:nvPr>
            <p:ph type="sldNum" sz="quarter" idx="12"/>
          </p:nvPr>
        </p:nvSpPr>
        <p:spPr/>
        <p:txBody>
          <a:bodyPr/>
          <a:lstStyle/>
          <a:p>
            <a:fld id="{B6401F99-9A00-417A-A2D8-9DC401818F22}" type="slidenum">
              <a:rPr lang="cs-CZ" smtClean="0"/>
              <a:t>‹#›</a:t>
            </a:fld>
            <a:endParaRPr lang="cs-CZ"/>
          </a:p>
        </p:txBody>
      </p:sp>
    </p:spTree>
    <p:extLst>
      <p:ext uri="{BB962C8B-B14F-4D97-AF65-F5344CB8AC3E}">
        <p14:creationId xmlns:p14="http://schemas.microsoft.com/office/powerpoint/2010/main" val="68662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47A6BF9-3BBA-4ED6-BECC-7A052F6F58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37A987B-C5CA-4080-9777-CE1AEA065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D3AAAF6-7319-4F3D-974E-5BF835605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AF246-46C0-4A8D-A3E3-ED7F58C2A57D}" type="datetimeFigureOut">
              <a:rPr lang="cs-CZ" smtClean="0"/>
              <a:t>23.09.2024</a:t>
            </a:fld>
            <a:endParaRPr lang="cs-CZ"/>
          </a:p>
        </p:txBody>
      </p:sp>
      <p:sp>
        <p:nvSpPr>
          <p:cNvPr id="5" name="Zástupný symbol pro zápatí 4">
            <a:extLst>
              <a:ext uri="{FF2B5EF4-FFF2-40B4-BE49-F238E27FC236}">
                <a16:creationId xmlns:a16="http://schemas.microsoft.com/office/drawing/2014/main" id="{AD9F8413-E180-4FFE-A800-2158BEE53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EACA105-C7DA-4AA9-8A83-CE19A3729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01F99-9A00-417A-A2D8-9DC401818F22}" type="slidenum">
              <a:rPr lang="cs-CZ" smtClean="0"/>
              <a:t>‹#›</a:t>
            </a:fld>
            <a:endParaRPr lang="cs-CZ"/>
          </a:p>
        </p:txBody>
      </p:sp>
    </p:spTree>
    <p:extLst>
      <p:ext uri="{BB962C8B-B14F-4D97-AF65-F5344CB8AC3E}">
        <p14:creationId xmlns:p14="http://schemas.microsoft.com/office/powerpoint/2010/main" val="3886242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Phenotypic_plasticity" TargetMode="External"/><Relationship Id="rId3" Type="http://schemas.openxmlformats.org/officeDocument/2006/relationships/hyperlink" Target="https://en.wikipedia.org/wiki/Genetic_drift" TargetMode="External"/><Relationship Id="rId7" Type="http://schemas.openxmlformats.org/officeDocument/2006/relationships/hyperlink" Target="https://en.wikipedia.org/wiki/Coevolution"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en.wikipedia.org/wiki/Phylogeny" TargetMode="External"/><Relationship Id="rId5" Type="http://schemas.openxmlformats.org/officeDocument/2006/relationships/hyperlink" Target="https://en.wikipedia.org/wiki/Life_history_theory" TargetMode="External"/><Relationship Id="rId4" Type="http://schemas.openxmlformats.org/officeDocument/2006/relationships/hyperlink" Target="https://en.wikipedia.org/wiki/Trade-of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7C2D00-A102-46FD-BCA5-98A68CFC7B89}"/>
              </a:ext>
            </a:extLst>
          </p:cNvPr>
          <p:cNvSpPr txBox="1"/>
          <p:nvPr/>
        </p:nvSpPr>
        <p:spPr>
          <a:xfrm>
            <a:off x="1337807" y="592666"/>
            <a:ext cx="9244005" cy="2462213"/>
          </a:xfrm>
          <a:prstGeom prst="rect">
            <a:avLst/>
          </a:prstGeom>
          <a:noFill/>
        </p:spPr>
        <p:txBody>
          <a:bodyPr wrap="none" rtlCol="0">
            <a:spAutoFit/>
          </a:bodyPr>
          <a:lstStyle/>
          <a:p>
            <a:pPr algn="ctr"/>
            <a:r>
              <a:rPr lang="cs-CZ" sz="6600" b="1" dirty="0" err="1">
                <a:latin typeface="Arial" panose="020B0604020202020204" pitchFamily="34" charset="0"/>
                <a:cs typeface="Arial" panose="020B0604020202020204" pitchFamily="34" charset="0"/>
              </a:rPr>
              <a:t>Evolutionary</a:t>
            </a:r>
            <a:r>
              <a:rPr lang="cs-CZ" sz="6600" b="1" dirty="0">
                <a:latin typeface="Arial" panose="020B0604020202020204" pitchFamily="34" charset="0"/>
                <a:cs typeface="Arial" panose="020B0604020202020204" pitchFamily="34" charset="0"/>
              </a:rPr>
              <a:t> </a:t>
            </a:r>
            <a:r>
              <a:rPr lang="cs-CZ" sz="6600" b="1" dirty="0" err="1">
                <a:latin typeface="Arial" panose="020B0604020202020204" pitchFamily="34" charset="0"/>
                <a:cs typeface="Arial" panose="020B0604020202020204" pitchFamily="34" charset="0"/>
              </a:rPr>
              <a:t>Medicine</a:t>
            </a:r>
            <a:endParaRPr lang="cs-CZ" sz="6600" b="1" dirty="0">
              <a:latin typeface="Arial" panose="020B0604020202020204" pitchFamily="34" charset="0"/>
              <a:cs typeface="Arial" panose="020B0604020202020204" pitchFamily="34" charset="0"/>
            </a:endParaRPr>
          </a:p>
          <a:p>
            <a:endParaRPr lang="cs-CZ" b="1" dirty="0">
              <a:latin typeface="Arial" panose="020B0604020202020204" pitchFamily="34" charset="0"/>
              <a:cs typeface="Arial" panose="020B0604020202020204" pitchFamily="34" charset="0"/>
            </a:endParaRPr>
          </a:p>
          <a:p>
            <a:pPr algn="ctr"/>
            <a:r>
              <a:rPr lang="cs-CZ" sz="3200" i="1" dirty="0">
                <a:latin typeface="Arial" panose="020B0604020202020204" pitchFamily="34" charset="0"/>
                <a:cs typeface="Arial" panose="020B0604020202020204" pitchFamily="34" charset="0"/>
              </a:rPr>
              <a:t>Miriam Nývltová Fišáková</a:t>
            </a:r>
          </a:p>
          <a:p>
            <a:endParaRPr lang="cs-CZ"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Department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Physiology</a:t>
            </a:r>
            <a:endParaRPr lang="cs-CZ"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DC254C4F-6DC3-48E6-B135-EC7023A46B43}"/>
              </a:ext>
            </a:extLst>
          </p:cNvPr>
          <p:cNvPicPr>
            <a:picLocks noChangeAspect="1"/>
          </p:cNvPicPr>
          <p:nvPr/>
        </p:nvPicPr>
        <p:blipFill>
          <a:blip r:embed="rId2"/>
          <a:stretch>
            <a:fillRect/>
          </a:stretch>
        </p:blipFill>
        <p:spPr>
          <a:xfrm>
            <a:off x="4463520" y="3251285"/>
            <a:ext cx="2775480" cy="3606715"/>
          </a:xfrm>
          <a:prstGeom prst="rect">
            <a:avLst/>
          </a:prstGeom>
        </p:spPr>
      </p:pic>
    </p:spTree>
    <p:extLst>
      <p:ext uri="{BB962C8B-B14F-4D97-AF65-F5344CB8AC3E}">
        <p14:creationId xmlns:p14="http://schemas.microsoft.com/office/powerpoint/2010/main" val="284768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0BB9507-8B0A-411E-9E45-560C24778F59}"/>
              </a:ext>
            </a:extLst>
          </p:cNvPr>
          <p:cNvSpPr txBox="1"/>
          <p:nvPr/>
        </p:nvSpPr>
        <p:spPr>
          <a:xfrm>
            <a:off x="316787" y="621749"/>
            <a:ext cx="6097712"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pic>
        <p:nvPicPr>
          <p:cNvPr id="5122" name="Picture 2" descr="Vektorová grafika „Natural selection vector illustration. Explained scheme  with life evolution“ ze služby Stock | Adobe Stock">
            <a:extLst>
              <a:ext uri="{FF2B5EF4-FFF2-40B4-BE49-F238E27FC236}">
                <a16:creationId xmlns:a16="http://schemas.microsoft.com/office/drawing/2014/main" id="{61C702BA-70C1-4C65-A856-A5B9065BA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248" y="-151260"/>
            <a:ext cx="5176463" cy="410996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499F550-042E-45E3-92AF-084F43D18B18}"/>
              </a:ext>
            </a:extLst>
          </p:cNvPr>
          <p:cNvSpPr txBox="1"/>
          <p:nvPr/>
        </p:nvSpPr>
        <p:spPr>
          <a:xfrm>
            <a:off x="316787" y="1681158"/>
            <a:ext cx="6698749" cy="4555093"/>
          </a:xfrm>
          <a:prstGeom prst="rect">
            <a:avLst/>
          </a:prstGeom>
          <a:noFill/>
        </p:spPr>
        <p:txBody>
          <a:bodyPr wrap="square" rtlCol="0">
            <a:spAutoFit/>
          </a:bodyPr>
          <a:lstStyle/>
          <a:p>
            <a:r>
              <a:rPr lang="cs-CZ" sz="1600" b="1" i="1" u="sng" dirty="0" err="1"/>
              <a:t>Selection</a:t>
            </a:r>
            <a:r>
              <a:rPr lang="cs-CZ" sz="1600" b="1" i="1" u="sng" dirty="0"/>
              <a:t> </a:t>
            </a:r>
            <a:r>
              <a:rPr lang="cs-CZ" sz="1600" dirty="0" err="1"/>
              <a:t>desribe</a:t>
            </a:r>
            <a:r>
              <a:rPr lang="cs-CZ" sz="1600" dirty="0"/>
              <a:t> </a:t>
            </a:r>
            <a:r>
              <a:rPr lang="cs-CZ" sz="1600" dirty="0" err="1"/>
              <a:t>the</a:t>
            </a:r>
            <a:r>
              <a:rPr lang="cs-CZ" sz="1600" dirty="0"/>
              <a:t> </a:t>
            </a:r>
            <a:r>
              <a:rPr lang="cs-CZ" sz="1600" dirty="0" err="1"/>
              <a:t>processes</a:t>
            </a:r>
            <a:r>
              <a:rPr lang="cs-CZ" sz="1600" dirty="0"/>
              <a:t> by </a:t>
            </a:r>
            <a:r>
              <a:rPr lang="cs-CZ" sz="1600" dirty="0" err="1"/>
              <a:t>which</a:t>
            </a:r>
            <a:r>
              <a:rPr lang="cs-CZ" sz="1600" dirty="0"/>
              <a:t> </a:t>
            </a:r>
            <a:r>
              <a:rPr lang="cs-CZ" sz="1600" dirty="0" err="1"/>
              <a:t>one</a:t>
            </a:r>
            <a:r>
              <a:rPr lang="cs-CZ" sz="1600" dirty="0"/>
              <a:t> </a:t>
            </a:r>
            <a:r>
              <a:rPr lang="cs-CZ" sz="1600" dirty="0" err="1"/>
              <a:t>individual</a:t>
            </a:r>
            <a:r>
              <a:rPr lang="cs-CZ" sz="1600" dirty="0"/>
              <a:t> </a:t>
            </a:r>
            <a:r>
              <a:rPr lang="cs-CZ" sz="1600" dirty="0" err="1"/>
              <a:t>is</a:t>
            </a:r>
            <a:r>
              <a:rPr lang="cs-CZ" sz="1600" dirty="0"/>
              <a:t> more </a:t>
            </a:r>
            <a:r>
              <a:rPr lang="cs-CZ" sz="1600" dirty="0" err="1"/>
              <a:t>likely</a:t>
            </a:r>
            <a:r>
              <a:rPr lang="cs-CZ" sz="1600" dirty="0"/>
              <a:t> to </a:t>
            </a:r>
            <a:r>
              <a:rPr lang="cs-CZ" sz="1600" dirty="0" err="1"/>
              <a:t>reporduce</a:t>
            </a:r>
            <a:r>
              <a:rPr lang="cs-CZ" sz="1600" dirty="0"/>
              <a:t> </a:t>
            </a:r>
            <a:r>
              <a:rPr lang="cs-CZ" sz="1600" dirty="0" err="1"/>
              <a:t>succefully</a:t>
            </a:r>
            <a:r>
              <a:rPr lang="cs-CZ" sz="1600" dirty="0"/>
              <a:t> </a:t>
            </a:r>
            <a:r>
              <a:rPr lang="cs-CZ" sz="1600" dirty="0" err="1"/>
              <a:t>than</a:t>
            </a:r>
            <a:r>
              <a:rPr lang="cs-CZ" sz="1600" dirty="0"/>
              <a:t> </a:t>
            </a:r>
            <a:r>
              <a:rPr lang="cs-CZ" sz="1600" dirty="0" err="1"/>
              <a:t>another</a:t>
            </a:r>
            <a:r>
              <a:rPr lang="cs-CZ" sz="1600" dirty="0"/>
              <a:t> </a:t>
            </a:r>
            <a:r>
              <a:rPr lang="cs-CZ" sz="1600" dirty="0" err="1"/>
              <a:t>within</a:t>
            </a:r>
            <a:r>
              <a:rPr lang="cs-CZ" sz="1600" dirty="0"/>
              <a:t> </a:t>
            </a:r>
            <a:r>
              <a:rPr lang="cs-CZ" sz="1600" dirty="0" err="1"/>
              <a:t>population</a:t>
            </a:r>
            <a:r>
              <a:rPr lang="cs-CZ" sz="1600" dirty="0"/>
              <a:t> </a:t>
            </a:r>
            <a:r>
              <a:rPr lang="cs-CZ" sz="1600" dirty="0" err="1"/>
              <a:t>because</a:t>
            </a:r>
            <a:r>
              <a:rPr lang="cs-CZ" sz="1600" dirty="0"/>
              <a:t> </a:t>
            </a:r>
            <a:r>
              <a:rPr lang="cs-CZ" sz="1600" dirty="0" err="1"/>
              <a:t>of</a:t>
            </a:r>
            <a:r>
              <a:rPr lang="cs-CZ" sz="1600" dirty="0"/>
              <a:t> </a:t>
            </a:r>
            <a:r>
              <a:rPr lang="cs-CZ" sz="1600" dirty="0" err="1"/>
              <a:t>the</a:t>
            </a:r>
            <a:r>
              <a:rPr lang="cs-CZ" sz="1600" dirty="0"/>
              <a:t> </a:t>
            </a:r>
            <a:r>
              <a:rPr lang="cs-CZ" sz="1600" dirty="0" err="1"/>
              <a:t>position</a:t>
            </a:r>
            <a:r>
              <a:rPr lang="cs-CZ" sz="1600" dirty="0"/>
              <a:t> </a:t>
            </a:r>
            <a:r>
              <a:rPr lang="cs-CZ" sz="1600" dirty="0" err="1"/>
              <a:t>of</a:t>
            </a:r>
            <a:r>
              <a:rPr lang="cs-CZ" sz="1600" dirty="0"/>
              <a:t> a </a:t>
            </a:r>
            <a:r>
              <a:rPr lang="cs-CZ" sz="1600" dirty="0" err="1"/>
              <a:t>particular</a:t>
            </a:r>
            <a:r>
              <a:rPr lang="cs-CZ" sz="1600" dirty="0"/>
              <a:t> </a:t>
            </a:r>
            <a:r>
              <a:rPr lang="cs-CZ" sz="1600" dirty="0" err="1"/>
              <a:t>advantageous</a:t>
            </a:r>
            <a:r>
              <a:rPr lang="cs-CZ" sz="1600" dirty="0"/>
              <a:t> </a:t>
            </a:r>
            <a:r>
              <a:rPr lang="cs-CZ" sz="1600" dirty="0" err="1"/>
              <a:t>trait</a:t>
            </a:r>
            <a:r>
              <a:rPr lang="cs-CZ" sz="1600" dirty="0"/>
              <a:t>.</a:t>
            </a:r>
          </a:p>
          <a:p>
            <a:r>
              <a:rPr lang="cs-CZ" sz="1600" dirty="0"/>
              <a:t>In </a:t>
            </a:r>
            <a:r>
              <a:rPr lang="cs-CZ" sz="1600" i="1" u="sng" dirty="0" err="1"/>
              <a:t>The</a:t>
            </a:r>
            <a:r>
              <a:rPr lang="cs-CZ" sz="1600" i="1" u="sng" dirty="0"/>
              <a:t> </a:t>
            </a:r>
            <a:r>
              <a:rPr lang="cs-CZ" sz="1600" i="1" u="sng" dirty="0" err="1"/>
              <a:t>Origin</a:t>
            </a:r>
            <a:r>
              <a:rPr lang="cs-CZ" sz="1600" i="1" u="sng" dirty="0"/>
              <a:t> </a:t>
            </a:r>
            <a:r>
              <a:rPr lang="cs-CZ" sz="1600" i="1" u="sng" dirty="0" err="1"/>
              <a:t>of</a:t>
            </a:r>
            <a:r>
              <a:rPr lang="cs-CZ" sz="1600" i="1" u="sng" dirty="0"/>
              <a:t> Species Ch. Darwin </a:t>
            </a:r>
            <a:r>
              <a:rPr lang="cs-CZ" sz="1600" dirty="0" err="1"/>
              <a:t>makes</a:t>
            </a:r>
            <a:r>
              <a:rPr lang="cs-CZ" sz="1600" dirty="0"/>
              <a:t> </a:t>
            </a:r>
            <a:r>
              <a:rPr lang="cs-CZ" sz="1600" dirty="0" err="1"/>
              <a:t>one</a:t>
            </a:r>
            <a:r>
              <a:rPr lang="cs-CZ" sz="1600" dirty="0"/>
              <a:t> </a:t>
            </a:r>
            <a:r>
              <a:rPr lang="cs-CZ" sz="1600" dirty="0" err="1"/>
              <a:t>of</a:t>
            </a:r>
            <a:r>
              <a:rPr lang="cs-CZ" sz="1600" dirty="0"/>
              <a:t> </a:t>
            </a:r>
            <a:r>
              <a:rPr lang="cs-CZ" sz="1600" dirty="0" err="1"/>
              <a:t>the</a:t>
            </a:r>
            <a:r>
              <a:rPr lang="cs-CZ" sz="1600" dirty="0"/>
              <a:t> </a:t>
            </a:r>
            <a:r>
              <a:rPr lang="cs-CZ" sz="1600" dirty="0" err="1"/>
              <a:t>greatest</a:t>
            </a:r>
            <a:r>
              <a:rPr lang="cs-CZ" sz="1600" dirty="0"/>
              <a:t> </a:t>
            </a:r>
            <a:r>
              <a:rPr lang="cs-CZ" sz="1600" dirty="0" err="1"/>
              <a:t>intellectual</a:t>
            </a:r>
            <a:r>
              <a:rPr lang="cs-CZ" sz="1600" dirty="0"/>
              <a:t> </a:t>
            </a:r>
            <a:r>
              <a:rPr lang="cs-CZ" sz="1600" dirty="0" err="1"/>
              <a:t>leaps</a:t>
            </a:r>
            <a:r>
              <a:rPr lang="cs-CZ" sz="1600" dirty="0"/>
              <a:t> in </a:t>
            </a:r>
            <a:r>
              <a:rPr lang="cs-CZ" sz="1600" dirty="0" err="1"/>
              <a:t>scince</a:t>
            </a:r>
            <a:r>
              <a:rPr lang="cs-CZ" sz="1600" dirty="0"/>
              <a:t> to </a:t>
            </a:r>
            <a:r>
              <a:rPr lang="cs-CZ" sz="1600" dirty="0" err="1"/>
              <a:t>recognize</a:t>
            </a:r>
            <a:r>
              <a:rPr lang="cs-CZ" sz="1600" dirty="0"/>
              <a:t> </a:t>
            </a:r>
            <a:r>
              <a:rPr lang="cs-CZ" sz="1600" dirty="0" err="1"/>
              <a:t>that</a:t>
            </a:r>
            <a:r>
              <a:rPr lang="cs-CZ" sz="1600" dirty="0"/>
              <a:t> </a:t>
            </a:r>
            <a:r>
              <a:rPr lang="cs-CZ" sz="1600" dirty="0" err="1"/>
              <a:t>selective</a:t>
            </a:r>
            <a:r>
              <a:rPr lang="cs-CZ" sz="1600" dirty="0"/>
              <a:t> </a:t>
            </a:r>
            <a:r>
              <a:rPr lang="cs-CZ" sz="1600" dirty="0" err="1"/>
              <a:t>processes</a:t>
            </a:r>
            <a:r>
              <a:rPr lang="cs-CZ" sz="1600" dirty="0"/>
              <a:t> </a:t>
            </a:r>
            <a:r>
              <a:rPr lang="cs-CZ" sz="1600" dirty="0" err="1"/>
              <a:t>also</a:t>
            </a:r>
            <a:r>
              <a:rPr lang="cs-CZ" sz="1600" dirty="0"/>
              <a:t> </a:t>
            </a:r>
            <a:r>
              <a:rPr lang="cs-CZ" sz="1600" dirty="0" err="1"/>
              <a:t>operate</a:t>
            </a:r>
            <a:r>
              <a:rPr lang="cs-CZ" sz="1600" dirty="0"/>
              <a:t> in </a:t>
            </a:r>
            <a:r>
              <a:rPr lang="cs-CZ" sz="1600" dirty="0" err="1"/>
              <a:t>nature</a:t>
            </a:r>
            <a:r>
              <a:rPr lang="cs-CZ" sz="1600" dirty="0"/>
              <a:t>. He </a:t>
            </a:r>
            <a:r>
              <a:rPr lang="cs-CZ" sz="1600" dirty="0" err="1"/>
              <a:t>rocognized</a:t>
            </a:r>
            <a:r>
              <a:rPr lang="cs-CZ" sz="1600" dirty="0"/>
              <a:t> </a:t>
            </a:r>
            <a:r>
              <a:rPr lang="cs-CZ" sz="1600" dirty="0" err="1"/>
              <a:t>that</a:t>
            </a:r>
            <a:r>
              <a:rPr lang="cs-CZ" sz="1600" dirty="0"/>
              <a:t> natural </a:t>
            </a:r>
            <a:r>
              <a:rPr lang="cs-CZ" sz="1600" dirty="0" err="1"/>
              <a:t>variation</a:t>
            </a:r>
            <a:r>
              <a:rPr lang="cs-CZ" sz="1600" dirty="0"/>
              <a:t> in a </a:t>
            </a:r>
            <a:r>
              <a:rPr lang="cs-CZ" sz="1600" dirty="0" err="1"/>
              <a:t>trait</a:t>
            </a:r>
            <a:r>
              <a:rPr lang="cs-CZ" sz="1600" dirty="0"/>
              <a:t> </a:t>
            </a:r>
            <a:r>
              <a:rPr lang="cs-CZ" sz="1600" dirty="0" err="1"/>
              <a:t>might</a:t>
            </a:r>
            <a:r>
              <a:rPr lang="cs-CZ" sz="1600" dirty="0"/>
              <a:t> make </a:t>
            </a:r>
            <a:r>
              <a:rPr lang="cs-CZ" sz="1600" dirty="0" err="1"/>
              <a:t>an</a:t>
            </a:r>
            <a:r>
              <a:rPr lang="cs-CZ" sz="1600" dirty="0"/>
              <a:t> </a:t>
            </a:r>
            <a:r>
              <a:rPr lang="cs-CZ" sz="1600" dirty="0" err="1"/>
              <a:t>individual</a:t>
            </a:r>
            <a:r>
              <a:rPr lang="cs-CZ" sz="1600" dirty="0"/>
              <a:t> </a:t>
            </a:r>
            <a:r>
              <a:rPr lang="cs-CZ" sz="1600" dirty="0" err="1"/>
              <a:t>organism</a:t>
            </a:r>
            <a:r>
              <a:rPr lang="cs-CZ" sz="1600" dirty="0"/>
              <a:t> more </a:t>
            </a:r>
            <a:r>
              <a:rPr lang="cs-CZ" sz="1600" dirty="0" err="1"/>
              <a:t>or</a:t>
            </a:r>
            <a:r>
              <a:rPr lang="cs-CZ" sz="1600" dirty="0"/>
              <a:t> </a:t>
            </a:r>
            <a:r>
              <a:rPr lang="cs-CZ" sz="1600" dirty="0" err="1"/>
              <a:t>less</a:t>
            </a:r>
            <a:r>
              <a:rPr lang="cs-CZ" sz="1600" dirty="0"/>
              <a:t> </a:t>
            </a:r>
            <a:r>
              <a:rPr lang="cs-CZ" sz="1600" dirty="0" err="1"/>
              <a:t>likely</a:t>
            </a:r>
            <a:r>
              <a:rPr lang="cs-CZ" sz="1600" dirty="0"/>
              <a:t> to </a:t>
            </a:r>
            <a:r>
              <a:rPr lang="cs-CZ" sz="1600" dirty="0" err="1"/>
              <a:t>survive</a:t>
            </a:r>
            <a:r>
              <a:rPr lang="cs-CZ" sz="1600" dirty="0"/>
              <a:t> and </a:t>
            </a:r>
            <a:r>
              <a:rPr lang="cs-CZ" sz="1600" dirty="0" err="1"/>
              <a:t>reproduce</a:t>
            </a:r>
            <a:r>
              <a:rPr lang="cs-CZ" sz="1600" dirty="0"/>
              <a:t> </a:t>
            </a:r>
            <a:r>
              <a:rPr lang="cs-CZ" sz="1600" dirty="0" err="1"/>
              <a:t>succefully</a:t>
            </a:r>
            <a:r>
              <a:rPr lang="cs-CZ" sz="1600" dirty="0"/>
              <a:t> in a </a:t>
            </a:r>
            <a:r>
              <a:rPr lang="cs-CZ" sz="1600" dirty="0" err="1"/>
              <a:t>given</a:t>
            </a:r>
            <a:r>
              <a:rPr lang="cs-CZ" sz="1600" dirty="0"/>
              <a:t> environment, and </a:t>
            </a:r>
            <a:r>
              <a:rPr lang="cs-CZ" sz="1600" dirty="0" err="1"/>
              <a:t>that</a:t>
            </a:r>
            <a:r>
              <a:rPr lang="cs-CZ" sz="1600" dirty="0"/>
              <a:t> </a:t>
            </a:r>
            <a:r>
              <a:rPr lang="cs-CZ" sz="1600" dirty="0" err="1"/>
              <a:t>therefore</a:t>
            </a:r>
            <a:r>
              <a:rPr lang="cs-CZ" sz="1600" dirty="0"/>
              <a:t> as </a:t>
            </a:r>
            <a:r>
              <a:rPr lang="cs-CZ" sz="1600" dirty="0" err="1"/>
              <a:t>that</a:t>
            </a:r>
            <a:r>
              <a:rPr lang="cs-CZ" sz="1600" dirty="0"/>
              <a:t> </a:t>
            </a:r>
            <a:r>
              <a:rPr lang="cs-CZ" sz="1600" dirty="0" err="1"/>
              <a:t>trait</a:t>
            </a:r>
            <a:r>
              <a:rPr lang="cs-CZ" sz="1600" dirty="0"/>
              <a:t> </a:t>
            </a:r>
            <a:r>
              <a:rPr lang="cs-CZ" sz="1600" dirty="0" err="1"/>
              <a:t>became</a:t>
            </a:r>
            <a:r>
              <a:rPr lang="cs-CZ" sz="1600" dirty="0"/>
              <a:t> </a:t>
            </a:r>
            <a:r>
              <a:rPr lang="cs-CZ" sz="1600" dirty="0" err="1"/>
              <a:t>concetrate</a:t>
            </a:r>
            <a:r>
              <a:rPr lang="cs-CZ" sz="1600" dirty="0"/>
              <a:t> in </a:t>
            </a:r>
            <a:r>
              <a:rPr lang="cs-CZ" sz="1600" dirty="0" err="1"/>
              <a:t>the</a:t>
            </a:r>
            <a:r>
              <a:rPr lang="cs-CZ" sz="1600" dirty="0"/>
              <a:t> </a:t>
            </a:r>
            <a:r>
              <a:rPr lang="cs-CZ" sz="1600" dirty="0" err="1"/>
              <a:t>population</a:t>
            </a:r>
            <a:r>
              <a:rPr lang="cs-CZ" sz="1600" dirty="0"/>
              <a:t> </a:t>
            </a:r>
            <a:r>
              <a:rPr lang="cs-CZ" sz="1600" dirty="0" err="1"/>
              <a:t>over</a:t>
            </a:r>
            <a:r>
              <a:rPr lang="cs-CZ" sz="1600" dirty="0"/>
              <a:t> </a:t>
            </a:r>
            <a:r>
              <a:rPr lang="cs-CZ" sz="1600" dirty="0" err="1"/>
              <a:t>time</a:t>
            </a:r>
            <a:r>
              <a:rPr lang="cs-CZ" sz="1600" dirty="0"/>
              <a:t> </a:t>
            </a:r>
            <a:r>
              <a:rPr lang="cs-CZ" sz="1600" dirty="0" err="1"/>
              <a:t>the</a:t>
            </a:r>
            <a:r>
              <a:rPr lang="cs-CZ" sz="1600" dirty="0"/>
              <a:t> </a:t>
            </a:r>
            <a:r>
              <a:rPr lang="cs-CZ" sz="1600" dirty="0" err="1"/>
              <a:t>lineage</a:t>
            </a:r>
            <a:r>
              <a:rPr lang="cs-CZ" sz="1600" dirty="0"/>
              <a:t> </a:t>
            </a:r>
            <a:r>
              <a:rPr lang="cs-CZ" sz="1600" dirty="0" err="1"/>
              <a:t>would</a:t>
            </a:r>
            <a:r>
              <a:rPr lang="cs-CZ" sz="1600" dirty="0"/>
              <a:t> </a:t>
            </a:r>
            <a:r>
              <a:rPr lang="cs-CZ" sz="1600" dirty="0" err="1"/>
              <a:t>evolve</a:t>
            </a:r>
            <a:r>
              <a:rPr lang="cs-CZ" sz="1600" dirty="0"/>
              <a:t> to </a:t>
            </a:r>
            <a:r>
              <a:rPr lang="cs-CZ" sz="1600" dirty="0" err="1"/>
              <a:t>be</a:t>
            </a:r>
            <a:r>
              <a:rPr lang="cs-CZ" sz="1600" dirty="0"/>
              <a:t> </a:t>
            </a:r>
            <a:r>
              <a:rPr lang="cs-CZ" sz="1600" dirty="0" err="1"/>
              <a:t>well</a:t>
            </a:r>
            <a:r>
              <a:rPr lang="cs-CZ" sz="1600" dirty="0"/>
              <a:t> </a:t>
            </a:r>
            <a:r>
              <a:rPr lang="cs-CZ" sz="1600" dirty="0" err="1"/>
              <a:t>adapted</a:t>
            </a:r>
            <a:r>
              <a:rPr lang="cs-CZ" sz="1600" dirty="0"/>
              <a:t> to a </a:t>
            </a:r>
            <a:r>
              <a:rPr lang="cs-CZ" sz="1600" dirty="0" err="1"/>
              <a:t>particular</a:t>
            </a:r>
            <a:r>
              <a:rPr lang="cs-CZ" sz="1600" dirty="0"/>
              <a:t> environment. Darwin </a:t>
            </a:r>
            <a:r>
              <a:rPr lang="cs-CZ" sz="1600" dirty="0" err="1"/>
              <a:t>recognized</a:t>
            </a:r>
            <a:r>
              <a:rPr lang="cs-CZ" sz="1600" dirty="0"/>
              <a:t> </a:t>
            </a:r>
            <a:r>
              <a:rPr lang="cs-CZ" sz="1600" dirty="0" err="1"/>
              <a:t>that</a:t>
            </a:r>
            <a:r>
              <a:rPr lang="cs-CZ" sz="1600" dirty="0"/>
              <a:t> </a:t>
            </a:r>
            <a:r>
              <a:rPr lang="cs-CZ" sz="1600" dirty="0" err="1"/>
              <a:t>selection</a:t>
            </a:r>
            <a:r>
              <a:rPr lang="cs-CZ" sz="1600" dirty="0"/>
              <a:t> </a:t>
            </a:r>
            <a:r>
              <a:rPr lang="cs-CZ" sz="1600" dirty="0" err="1"/>
              <a:t>is</a:t>
            </a:r>
            <a:r>
              <a:rPr lang="cs-CZ" sz="1600" dirty="0"/>
              <a:t> </a:t>
            </a:r>
            <a:r>
              <a:rPr lang="cs-CZ" sz="1600" dirty="0" err="1"/>
              <a:t>about</a:t>
            </a:r>
            <a:r>
              <a:rPr lang="cs-CZ" sz="1600" dirty="0"/>
              <a:t> </a:t>
            </a:r>
            <a:r>
              <a:rPr lang="cs-CZ" sz="1600" dirty="0" err="1"/>
              <a:t>reproductive</a:t>
            </a:r>
            <a:r>
              <a:rPr lang="cs-CZ" sz="1600" dirty="0"/>
              <a:t> </a:t>
            </a:r>
            <a:r>
              <a:rPr lang="cs-CZ" sz="1600" dirty="0" err="1"/>
              <a:t>success</a:t>
            </a:r>
            <a:r>
              <a:rPr lang="cs-CZ" sz="1600" dirty="0"/>
              <a:t>. </a:t>
            </a:r>
            <a:r>
              <a:rPr lang="cs-CZ" sz="1600" b="1" i="1" u="sng" dirty="0"/>
              <a:t>Natural </a:t>
            </a:r>
            <a:r>
              <a:rPr lang="cs-CZ" sz="1600" b="1" i="1" u="sng" dirty="0" err="1"/>
              <a:t>selection</a:t>
            </a:r>
            <a:r>
              <a:rPr lang="cs-CZ" sz="1600" b="1" i="1" u="sng" dirty="0"/>
              <a:t> </a:t>
            </a:r>
            <a:r>
              <a:rPr lang="cs-CZ" sz="1600" dirty="0" err="1"/>
              <a:t>is</a:t>
            </a:r>
            <a:r>
              <a:rPr lang="cs-CZ" sz="1600" dirty="0"/>
              <a:t> </a:t>
            </a:r>
            <a:r>
              <a:rPr lang="cs-CZ" sz="1600" dirty="0" err="1"/>
              <a:t>one</a:t>
            </a:r>
            <a:r>
              <a:rPr lang="cs-CZ" sz="1600" dirty="0"/>
              <a:t> </a:t>
            </a:r>
            <a:r>
              <a:rPr lang="cs-CZ" sz="1600" dirty="0" err="1"/>
              <a:t>mechanism</a:t>
            </a:r>
            <a:r>
              <a:rPr lang="cs-CZ" sz="1600" dirty="0"/>
              <a:t> </a:t>
            </a:r>
            <a:r>
              <a:rPr lang="cs-CZ" sz="1600" dirty="0" err="1"/>
              <a:t>for</a:t>
            </a:r>
            <a:r>
              <a:rPr lang="cs-CZ" sz="1600" dirty="0"/>
              <a:t> </a:t>
            </a:r>
            <a:r>
              <a:rPr lang="cs-CZ" sz="1600" dirty="0" err="1"/>
              <a:t>archiving</a:t>
            </a:r>
            <a:r>
              <a:rPr lang="cs-CZ" sz="1600" dirty="0"/>
              <a:t> </a:t>
            </a:r>
            <a:r>
              <a:rPr lang="cs-CZ" sz="1600" dirty="0" err="1"/>
              <a:t>this</a:t>
            </a:r>
            <a:r>
              <a:rPr lang="cs-CZ" sz="1600" dirty="0"/>
              <a:t>. In </a:t>
            </a:r>
            <a:r>
              <a:rPr lang="cs-CZ" sz="1600" dirty="0" err="1"/>
              <a:t>another</a:t>
            </a:r>
            <a:r>
              <a:rPr lang="cs-CZ" sz="1600" dirty="0"/>
              <a:t> </a:t>
            </a:r>
            <a:r>
              <a:rPr lang="cs-CZ" sz="1600" dirty="0" err="1"/>
              <a:t>book</a:t>
            </a:r>
            <a:r>
              <a:rPr lang="cs-CZ" sz="1600" dirty="0"/>
              <a:t> </a:t>
            </a:r>
            <a:r>
              <a:rPr lang="cs-CZ" sz="1600" i="1" u="sng" dirty="0" err="1"/>
              <a:t>The</a:t>
            </a:r>
            <a:r>
              <a:rPr lang="cs-CZ" sz="1600" i="1" u="sng" dirty="0"/>
              <a:t> Descendent </a:t>
            </a:r>
            <a:r>
              <a:rPr lang="cs-CZ" sz="1600" i="1" u="sng" dirty="0" err="1"/>
              <a:t>of</a:t>
            </a:r>
            <a:r>
              <a:rPr lang="cs-CZ" sz="1600" i="1" u="sng" dirty="0"/>
              <a:t> Man </a:t>
            </a:r>
            <a:r>
              <a:rPr lang="cs-CZ" sz="1600" dirty="0"/>
              <a:t>Darwin </a:t>
            </a:r>
            <a:r>
              <a:rPr lang="cs-CZ" sz="1600" dirty="0" err="1"/>
              <a:t>desribe</a:t>
            </a:r>
            <a:r>
              <a:rPr lang="cs-CZ" sz="1600" dirty="0"/>
              <a:t> </a:t>
            </a:r>
            <a:r>
              <a:rPr lang="cs-CZ" sz="1600" dirty="0" err="1"/>
              <a:t>another</a:t>
            </a:r>
            <a:r>
              <a:rPr lang="cs-CZ" sz="1600" dirty="0"/>
              <a:t> </a:t>
            </a:r>
            <a:r>
              <a:rPr lang="cs-CZ" sz="1600" dirty="0" err="1"/>
              <a:t>mechanism</a:t>
            </a:r>
            <a:r>
              <a:rPr lang="cs-CZ" sz="1600" dirty="0"/>
              <a:t>, </a:t>
            </a:r>
            <a:r>
              <a:rPr lang="cs-CZ" sz="1600" dirty="0" err="1"/>
              <a:t>whereby</a:t>
            </a:r>
            <a:r>
              <a:rPr lang="cs-CZ" sz="1600" dirty="0"/>
              <a:t> </a:t>
            </a:r>
            <a:r>
              <a:rPr lang="cs-CZ" sz="1600" dirty="0" err="1"/>
              <a:t>reproductive</a:t>
            </a:r>
            <a:r>
              <a:rPr lang="cs-CZ" sz="1600" dirty="0"/>
              <a:t> </a:t>
            </a:r>
            <a:r>
              <a:rPr lang="cs-CZ" sz="1600" dirty="0" err="1"/>
              <a:t>success</a:t>
            </a:r>
            <a:r>
              <a:rPr lang="cs-CZ" sz="1600" dirty="0"/>
              <a:t> </a:t>
            </a:r>
            <a:r>
              <a:rPr lang="cs-CZ" sz="1600" dirty="0" err="1"/>
              <a:t>is</a:t>
            </a:r>
            <a:r>
              <a:rPr lang="cs-CZ" sz="1600" dirty="0"/>
              <a:t> not </a:t>
            </a:r>
            <a:r>
              <a:rPr lang="cs-CZ" sz="1600" dirty="0" err="1"/>
              <a:t>related</a:t>
            </a:r>
            <a:r>
              <a:rPr lang="cs-CZ" sz="1600" dirty="0"/>
              <a:t> to </a:t>
            </a:r>
            <a:r>
              <a:rPr lang="cs-CZ" sz="1600" dirty="0" err="1"/>
              <a:t>characteristics</a:t>
            </a:r>
            <a:r>
              <a:rPr lang="cs-CZ" sz="1600" dirty="0"/>
              <a:t> </a:t>
            </a:r>
            <a:r>
              <a:rPr lang="cs-CZ" sz="1600" dirty="0" err="1"/>
              <a:t>affecting</a:t>
            </a:r>
            <a:r>
              <a:rPr lang="cs-CZ" sz="1600" dirty="0"/>
              <a:t> </a:t>
            </a:r>
            <a:r>
              <a:rPr lang="cs-CZ" sz="1600" dirty="0" err="1"/>
              <a:t>survival</a:t>
            </a:r>
            <a:r>
              <a:rPr lang="cs-CZ" sz="1600" dirty="0"/>
              <a:t> but </a:t>
            </a:r>
            <a:r>
              <a:rPr lang="cs-CZ" sz="1600" dirty="0" err="1"/>
              <a:t>rather</a:t>
            </a:r>
            <a:r>
              <a:rPr lang="cs-CZ" sz="1600" dirty="0"/>
              <a:t> to </a:t>
            </a:r>
            <a:r>
              <a:rPr lang="cs-CZ" sz="1600" dirty="0" err="1"/>
              <a:t>sexual</a:t>
            </a:r>
            <a:r>
              <a:rPr lang="cs-CZ" sz="1600" dirty="0"/>
              <a:t> </a:t>
            </a:r>
            <a:r>
              <a:rPr lang="cs-CZ" sz="1600" dirty="0" err="1"/>
              <a:t>dominace</a:t>
            </a:r>
            <a:r>
              <a:rPr lang="cs-CZ" sz="1600" dirty="0"/>
              <a:t> and </a:t>
            </a:r>
            <a:r>
              <a:rPr lang="cs-CZ" sz="1600" dirty="0" err="1"/>
              <a:t>choice</a:t>
            </a:r>
            <a:r>
              <a:rPr lang="cs-CZ" sz="1600" dirty="0"/>
              <a:t>- </a:t>
            </a:r>
            <a:r>
              <a:rPr lang="cs-CZ" sz="1600" b="1" i="1" u="sng" dirty="0" err="1"/>
              <a:t>sexual</a:t>
            </a:r>
            <a:r>
              <a:rPr lang="cs-CZ" sz="1600" b="1" i="1" u="sng" dirty="0"/>
              <a:t> </a:t>
            </a:r>
            <a:r>
              <a:rPr lang="cs-CZ" sz="1600" b="1" i="1" u="sng" dirty="0" err="1"/>
              <a:t>selection</a:t>
            </a:r>
            <a:r>
              <a:rPr lang="cs-CZ" sz="1600" dirty="0"/>
              <a:t>.</a:t>
            </a:r>
          </a:p>
          <a:p>
            <a:endParaRPr lang="cs-CZ" sz="1600" u="sng" dirty="0"/>
          </a:p>
          <a:p>
            <a:r>
              <a:rPr lang="cs-CZ" sz="1600" b="1" u="sng" dirty="0"/>
              <a:t>Not </a:t>
            </a:r>
            <a:r>
              <a:rPr lang="cs-CZ" sz="1600" b="1" u="sng" dirty="0" err="1"/>
              <a:t>everything</a:t>
            </a:r>
            <a:r>
              <a:rPr lang="cs-CZ" sz="1600" b="1" u="sng" dirty="0"/>
              <a:t> has </a:t>
            </a:r>
            <a:r>
              <a:rPr lang="cs-CZ" sz="1600" b="1" u="sng" dirty="0" err="1"/>
              <a:t>Evolved</a:t>
            </a:r>
            <a:r>
              <a:rPr lang="cs-CZ" sz="1600" b="1" u="sng" dirty="0"/>
              <a:t> by </a:t>
            </a:r>
            <a:r>
              <a:rPr lang="cs-CZ" sz="1600" b="1" u="sng" dirty="0" err="1"/>
              <a:t>Selection</a:t>
            </a:r>
            <a:r>
              <a:rPr lang="cs-CZ" sz="1600" b="1" u="sng" dirty="0"/>
              <a:t>!</a:t>
            </a:r>
          </a:p>
          <a:p>
            <a:endParaRPr lang="cs-CZ" sz="1600" dirty="0"/>
          </a:p>
          <a:p>
            <a:endParaRPr lang="cs-CZ" dirty="0"/>
          </a:p>
        </p:txBody>
      </p:sp>
      <p:pic>
        <p:nvPicPr>
          <p:cNvPr id="7" name="Obrázek 6">
            <a:extLst>
              <a:ext uri="{FF2B5EF4-FFF2-40B4-BE49-F238E27FC236}">
                <a16:creationId xmlns:a16="http://schemas.microsoft.com/office/drawing/2014/main" id="{5FF95A8E-E021-48A1-AF9B-7BEA31BF6CB0}"/>
              </a:ext>
            </a:extLst>
          </p:cNvPr>
          <p:cNvPicPr>
            <a:picLocks noChangeAspect="1"/>
          </p:cNvPicPr>
          <p:nvPr/>
        </p:nvPicPr>
        <p:blipFill>
          <a:blip r:embed="rId3"/>
          <a:stretch>
            <a:fillRect/>
          </a:stretch>
        </p:blipFill>
        <p:spPr>
          <a:xfrm>
            <a:off x="7015536" y="4068565"/>
            <a:ext cx="5358447" cy="3054315"/>
          </a:xfrm>
          <a:prstGeom prst="rect">
            <a:avLst/>
          </a:prstGeom>
        </p:spPr>
      </p:pic>
    </p:spTree>
    <p:extLst>
      <p:ext uri="{BB962C8B-B14F-4D97-AF65-F5344CB8AC3E}">
        <p14:creationId xmlns:p14="http://schemas.microsoft.com/office/powerpoint/2010/main" val="180670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1AC02E5-B79D-4FFE-B550-2EA02EEACD60}"/>
              </a:ext>
            </a:extLst>
          </p:cNvPr>
          <p:cNvSpPr txBox="1"/>
          <p:nvPr/>
        </p:nvSpPr>
        <p:spPr>
          <a:xfrm>
            <a:off x="2093360" y="205751"/>
            <a:ext cx="6097712"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60099537-494B-4AE1-899E-2C92F109F636}"/>
              </a:ext>
            </a:extLst>
          </p:cNvPr>
          <p:cNvSpPr txBox="1"/>
          <p:nvPr/>
        </p:nvSpPr>
        <p:spPr>
          <a:xfrm>
            <a:off x="451745" y="671691"/>
            <a:ext cx="4690471" cy="6186309"/>
          </a:xfrm>
          <a:prstGeom prst="rect">
            <a:avLst/>
          </a:prstGeom>
          <a:noFill/>
        </p:spPr>
        <p:txBody>
          <a:bodyPr wrap="square" rtlCol="0">
            <a:spAutoFit/>
          </a:bodyPr>
          <a:lstStyle/>
          <a:p>
            <a:r>
              <a:rPr lang="cs-CZ" b="1" u="sng" dirty="0" err="1">
                <a:latin typeface="Arial" panose="020B0604020202020204" pitchFamily="34" charset="0"/>
                <a:cs typeface="Arial" panose="020B0604020202020204" pitchFamily="34" charset="0"/>
              </a:rPr>
              <a:t>Genetic</a:t>
            </a:r>
            <a:r>
              <a:rPr lang="cs-CZ" b="1" u="sng" dirty="0">
                <a:latin typeface="Arial" panose="020B0604020202020204" pitchFamily="34" charset="0"/>
                <a:cs typeface="Arial" panose="020B0604020202020204" pitchFamily="34" charset="0"/>
              </a:rPr>
              <a:t> drift</a:t>
            </a:r>
          </a:p>
          <a:p>
            <a:pPr algn="l"/>
            <a:r>
              <a:rPr lang="en-US" b="0" i="0" dirty="0">
                <a:effectLst/>
                <a:latin typeface="Arial" panose="020B0604020202020204" pitchFamily="34" charset="0"/>
              </a:rPr>
              <a:t>is the change in the </a:t>
            </a:r>
            <a:r>
              <a:rPr lang="en-US" dirty="0" err="1">
                <a:latin typeface="Arial" panose="020B0604020202020204" pitchFamily="34" charset="0"/>
              </a:rPr>
              <a:t>freque</a:t>
            </a:r>
            <a:r>
              <a:rPr lang="cs-CZ" dirty="0" err="1">
                <a:latin typeface="Arial" panose="020B0604020202020204" pitchFamily="34" charset="0"/>
              </a:rPr>
              <a:t>ncy</a:t>
            </a:r>
            <a:r>
              <a:rPr lang="en-US" b="0" i="0" dirty="0">
                <a:effectLst/>
                <a:latin typeface="Arial" panose="020B0604020202020204" pitchFamily="34" charset="0"/>
              </a:rPr>
              <a:t> of an existing </a:t>
            </a:r>
            <a:r>
              <a:rPr lang="en-US" dirty="0">
                <a:latin typeface="Arial" panose="020B0604020202020204" pitchFamily="34" charset="0"/>
              </a:rPr>
              <a:t>gene</a:t>
            </a:r>
            <a:r>
              <a:rPr lang="en-US" b="0" i="0" dirty="0">
                <a:effectLst/>
                <a:latin typeface="Arial" panose="020B0604020202020204" pitchFamily="34" charset="0"/>
              </a:rPr>
              <a:t> variant (</a:t>
            </a:r>
            <a:r>
              <a:rPr lang="en-US" dirty="0">
                <a:latin typeface="Arial" panose="020B0604020202020204" pitchFamily="34" charset="0"/>
              </a:rPr>
              <a:t>allele</a:t>
            </a:r>
            <a:r>
              <a:rPr lang="cs-CZ" dirty="0">
                <a:latin typeface="Arial" panose="020B0604020202020204" pitchFamily="34" charset="0"/>
              </a:rPr>
              <a:t>)</a:t>
            </a:r>
            <a:r>
              <a:rPr lang="en-US" b="0" i="0" dirty="0">
                <a:effectLst/>
                <a:latin typeface="Arial" panose="020B0604020202020204" pitchFamily="34" charset="0"/>
              </a:rPr>
              <a:t> in a population due to random chance.</a:t>
            </a:r>
          </a:p>
          <a:p>
            <a:pPr algn="l"/>
            <a:r>
              <a:rPr lang="en-US" b="0" i="0" dirty="0">
                <a:effectLst/>
                <a:latin typeface="Arial" panose="020B0604020202020204" pitchFamily="34" charset="0"/>
              </a:rPr>
              <a:t>Genetic drift may cause gene variants to disappear completely and thereby reduce </a:t>
            </a:r>
            <a:r>
              <a:rPr lang="en-US" dirty="0">
                <a:latin typeface="Arial" panose="020B0604020202020204" pitchFamily="34" charset="0"/>
              </a:rPr>
              <a:t>genetic variation</a:t>
            </a:r>
            <a:r>
              <a:rPr lang="cs-CZ" dirty="0">
                <a:latin typeface="Arial" panose="020B0604020202020204" pitchFamily="34" charset="0"/>
              </a:rPr>
              <a:t>. </a:t>
            </a:r>
            <a:r>
              <a:rPr lang="en-US" b="0" i="0" dirty="0">
                <a:effectLst/>
                <a:latin typeface="Arial" panose="020B0604020202020204" pitchFamily="34" charset="0"/>
              </a:rPr>
              <a:t>It can also cause initially rare alleles to become much more frequent and even fixed.</a:t>
            </a:r>
          </a:p>
          <a:p>
            <a:pPr algn="l"/>
            <a:r>
              <a:rPr lang="en-US" b="0" i="0" dirty="0">
                <a:effectLst/>
                <a:latin typeface="Arial" panose="020B0604020202020204" pitchFamily="34" charset="0"/>
              </a:rPr>
              <a:t>When few copies of an allele exist, the effect of genetic drift is more notable, and when many copies exist, the effect is less notable (due to the </a:t>
            </a:r>
            <a:r>
              <a:rPr lang="en-US" dirty="0">
                <a:latin typeface="Arial" panose="020B0604020202020204" pitchFamily="34" charset="0"/>
              </a:rPr>
              <a:t>law of large numbers</a:t>
            </a:r>
            <a:r>
              <a:rPr lang="cs-CZ" dirty="0">
                <a:latin typeface="Arial" panose="020B0604020202020204" pitchFamily="34" charset="0"/>
              </a:rPr>
              <a:t>)</a:t>
            </a:r>
            <a:r>
              <a:rPr lang="en-US" b="0" i="0" dirty="0">
                <a:effectLst/>
                <a:latin typeface="Arial" panose="020B0604020202020204" pitchFamily="34" charset="0"/>
              </a:rPr>
              <a:t>. In the middle of the 20th century, vigorous debates occurred over the relative importance of </a:t>
            </a:r>
            <a:r>
              <a:rPr lang="en-US" dirty="0">
                <a:latin typeface="Arial" panose="020B0604020202020204" pitchFamily="34" charset="0"/>
              </a:rPr>
              <a:t>natural selection</a:t>
            </a:r>
            <a:r>
              <a:rPr lang="cs-CZ" dirty="0">
                <a:latin typeface="Arial" panose="020B0604020202020204" pitchFamily="34" charset="0"/>
              </a:rPr>
              <a:t> </a:t>
            </a:r>
            <a:r>
              <a:rPr lang="en-US" b="0" i="0" dirty="0">
                <a:effectLst/>
                <a:latin typeface="Arial" panose="020B0604020202020204" pitchFamily="34" charset="0"/>
              </a:rPr>
              <a:t>versus neutral processes, including genetic drift. </a:t>
            </a:r>
            <a:r>
              <a:rPr lang="cs-CZ" dirty="0">
                <a:latin typeface="Arial" panose="020B0604020202020204" pitchFamily="34" charset="0"/>
              </a:rPr>
              <a:t>R. </a:t>
            </a:r>
            <a:r>
              <a:rPr lang="en-US" dirty="0">
                <a:latin typeface="Arial" panose="020B0604020202020204" pitchFamily="34" charset="0"/>
              </a:rPr>
              <a:t>Fisher</a:t>
            </a:r>
            <a:r>
              <a:rPr lang="en-US" b="0" i="0" dirty="0">
                <a:effectLst/>
                <a:latin typeface="Arial" panose="020B0604020202020204" pitchFamily="34" charset="0"/>
              </a:rPr>
              <a:t>, who explained natural selection using </a:t>
            </a:r>
            <a:r>
              <a:rPr lang="en-US" dirty="0">
                <a:latin typeface="Arial" panose="020B0604020202020204" pitchFamily="34" charset="0"/>
              </a:rPr>
              <a:t>Mendelian genetics</a:t>
            </a:r>
            <a:r>
              <a:rPr lang="cs-CZ" dirty="0">
                <a:latin typeface="Arial" panose="020B0604020202020204" pitchFamily="34" charset="0"/>
              </a:rPr>
              <a:t>,</a:t>
            </a:r>
            <a:r>
              <a:rPr lang="en-US" b="0" i="0" dirty="0">
                <a:effectLst/>
                <a:latin typeface="Arial" panose="020B0604020202020204" pitchFamily="34" charset="0"/>
              </a:rPr>
              <a:t> held the view that genetic drift plays at most a minor role in </a:t>
            </a:r>
            <a:r>
              <a:rPr lang="en-US" dirty="0">
                <a:latin typeface="Arial" panose="020B0604020202020204" pitchFamily="34" charset="0"/>
              </a:rPr>
              <a:t>evolution</a:t>
            </a:r>
            <a:r>
              <a:rPr lang="en-US" b="0" i="0" dirty="0">
                <a:effectLst/>
                <a:latin typeface="Arial" panose="020B0604020202020204" pitchFamily="34" charset="0"/>
              </a:rPr>
              <a:t>. </a:t>
            </a:r>
            <a:endParaRPr lang="cs-CZ" b="0" i="0" dirty="0">
              <a:effectLst/>
              <a:latin typeface="Arial" panose="020B0604020202020204" pitchFamily="34" charset="0"/>
            </a:endParaRPr>
          </a:p>
          <a:p>
            <a:endParaRPr lang="cs-CZ" b="1" u="sng"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9E01E714-0091-4155-A24A-10D6AD86F314}"/>
              </a:ext>
            </a:extLst>
          </p:cNvPr>
          <p:cNvPicPr>
            <a:picLocks noChangeAspect="1"/>
          </p:cNvPicPr>
          <p:nvPr/>
        </p:nvPicPr>
        <p:blipFill>
          <a:blip r:embed="rId2"/>
          <a:stretch>
            <a:fillRect/>
          </a:stretch>
        </p:blipFill>
        <p:spPr>
          <a:xfrm>
            <a:off x="5652816" y="1469204"/>
            <a:ext cx="6407087" cy="3603987"/>
          </a:xfrm>
          <a:prstGeom prst="rect">
            <a:avLst/>
          </a:prstGeom>
        </p:spPr>
      </p:pic>
    </p:spTree>
    <p:extLst>
      <p:ext uri="{BB962C8B-B14F-4D97-AF65-F5344CB8AC3E}">
        <p14:creationId xmlns:p14="http://schemas.microsoft.com/office/powerpoint/2010/main" val="387218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8EAF809-E0C0-4241-A1BD-9CD58CD5E5FF}"/>
              </a:ext>
            </a:extLst>
          </p:cNvPr>
          <p:cNvSpPr txBox="1"/>
          <p:nvPr/>
        </p:nvSpPr>
        <p:spPr>
          <a:xfrm>
            <a:off x="3555284" y="0"/>
            <a:ext cx="6097712"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4039EDC4-0C7C-469E-84E5-8E6C2049FA28}"/>
              </a:ext>
            </a:extLst>
          </p:cNvPr>
          <p:cNvSpPr txBox="1"/>
          <p:nvPr/>
        </p:nvSpPr>
        <p:spPr>
          <a:xfrm>
            <a:off x="213187" y="445257"/>
            <a:ext cx="11581545" cy="4616648"/>
          </a:xfrm>
          <a:prstGeom prst="rect">
            <a:avLst/>
          </a:prstGeom>
          <a:noFill/>
        </p:spPr>
        <p:txBody>
          <a:bodyPr wrap="square">
            <a:spAutoFit/>
          </a:bodyPr>
          <a:lstStyle/>
          <a:p>
            <a:r>
              <a:rPr lang="cs-CZ" b="1" u="sng" dirty="0" err="1">
                <a:latin typeface="Arial" panose="020B0604020202020204" pitchFamily="34" charset="0"/>
                <a:cs typeface="Arial" panose="020B0604020202020204" pitchFamily="34" charset="0"/>
              </a:rPr>
              <a:t>Genetic</a:t>
            </a:r>
            <a:r>
              <a:rPr lang="cs-CZ" b="1" u="sng" dirty="0">
                <a:latin typeface="Arial" panose="020B0604020202020204" pitchFamily="34" charset="0"/>
                <a:cs typeface="Arial" panose="020B0604020202020204" pitchFamily="34" charset="0"/>
              </a:rPr>
              <a:t> drift</a:t>
            </a:r>
          </a:p>
          <a:p>
            <a:pPr algn="l"/>
            <a:r>
              <a:rPr lang="en-US" sz="1600" b="0" i="0" dirty="0">
                <a:solidFill>
                  <a:srgbClr val="202122"/>
                </a:solidFill>
                <a:effectLst/>
                <a:latin typeface="Arial" panose="020B0604020202020204" pitchFamily="34" charset="0"/>
              </a:rPr>
              <a:t>The process of genetic drift can be illustrated using 20 marbles in a jar to represent 20 organisms in a population.</a:t>
            </a:r>
            <a:r>
              <a:rPr lang="cs-CZ" sz="1600" b="0" i="0" baseline="30000" dirty="0">
                <a:solidFill>
                  <a:srgbClr val="202122"/>
                </a:solidFill>
                <a:effectLst/>
                <a:latin typeface="Arial" panose="020B0604020202020204" pitchFamily="34" charset="0"/>
              </a:rPr>
              <a:t> </a:t>
            </a:r>
            <a:r>
              <a:rPr lang="en-US" sz="1600" b="0" i="0" dirty="0">
                <a:solidFill>
                  <a:srgbClr val="202122"/>
                </a:solidFill>
                <a:effectLst/>
                <a:latin typeface="Arial" panose="020B0604020202020204" pitchFamily="34" charset="0"/>
              </a:rPr>
              <a:t>Consider this jar of marbles as the starting population. Half of the marbles in the jar are red and half are blue, with each </a:t>
            </a:r>
            <a:r>
              <a:rPr lang="en-US" sz="1600" b="0" i="0" dirty="0" err="1">
                <a:solidFill>
                  <a:srgbClr val="202122"/>
                </a:solidFill>
                <a:effectLst/>
                <a:latin typeface="Arial" panose="020B0604020202020204" pitchFamily="34" charset="0"/>
              </a:rPr>
              <a:t>colour</a:t>
            </a:r>
            <a:r>
              <a:rPr lang="en-US" sz="1600" b="0" i="0" dirty="0">
                <a:solidFill>
                  <a:srgbClr val="202122"/>
                </a:solidFill>
                <a:effectLst/>
                <a:latin typeface="Arial" panose="020B0604020202020204" pitchFamily="34" charset="0"/>
              </a:rPr>
              <a:t> corresponding to a different allele of one gene in the population. In each new generation, the organisms reproduce at random. To represent this reproduction, randomly select a marble from the original jar and deposit a new marble with the same </a:t>
            </a:r>
            <a:r>
              <a:rPr lang="en-US" sz="1600" b="0" i="0" dirty="0" err="1">
                <a:solidFill>
                  <a:srgbClr val="202122"/>
                </a:solidFill>
                <a:effectLst/>
                <a:latin typeface="Arial" panose="020B0604020202020204" pitchFamily="34" charset="0"/>
              </a:rPr>
              <a:t>colour</a:t>
            </a:r>
            <a:r>
              <a:rPr lang="en-US" sz="1600" b="0" i="0" dirty="0">
                <a:solidFill>
                  <a:srgbClr val="202122"/>
                </a:solidFill>
                <a:effectLst/>
                <a:latin typeface="Arial" panose="020B0604020202020204" pitchFamily="34" charset="0"/>
              </a:rPr>
              <a:t> into a new jar. This is the "offspring" of the original marble, meaning that the original marble remains in its jar. Repeat this process until 20 new marbles are in the second jar. The second jar will now contain 20 "offspring", or marbles of various </a:t>
            </a:r>
            <a:r>
              <a:rPr lang="en-US" sz="1600" b="0" i="0" dirty="0" err="1">
                <a:solidFill>
                  <a:srgbClr val="202122"/>
                </a:solidFill>
                <a:effectLst/>
                <a:latin typeface="Arial" panose="020B0604020202020204" pitchFamily="34" charset="0"/>
              </a:rPr>
              <a:t>colours</a:t>
            </a:r>
            <a:r>
              <a:rPr lang="en-US" sz="1600" b="0" i="0" dirty="0">
                <a:solidFill>
                  <a:srgbClr val="202122"/>
                </a:solidFill>
                <a:effectLst/>
                <a:latin typeface="Arial" panose="020B0604020202020204" pitchFamily="34" charset="0"/>
              </a:rPr>
              <a:t>. Unless the second jar contains exactly 10 red marbles and 10 blue marbles, a random shift has occurred in the allele frequencies.</a:t>
            </a:r>
            <a:r>
              <a:rPr lang="cs-CZ" sz="1600" b="0" i="0" dirty="0">
                <a:solidFill>
                  <a:srgbClr val="202122"/>
                </a:solidFill>
                <a:effectLst/>
                <a:latin typeface="Arial" panose="020B0604020202020204" pitchFamily="34" charset="0"/>
              </a:rPr>
              <a:t> </a:t>
            </a:r>
            <a:r>
              <a:rPr lang="en-US" sz="1600" b="0" i="0" dirty="0">
                <a:solidFill>
                  <a:srgbClr val="202122"/>
                </a:solidFill>
                <a:effectLst/>
                <a:latin typeface="Arial" panose="020B0604020202020204" pitchFamily="34" charset="0"/>
              </a:rPr>
              <a:t>If this process is repeated a number of times, the numbers of red and blue marbles picked each generation fluctuates. Sometimes, a jar has more red marbles than its "parent" jar and sometimes more blue. This fluctuation is analogous to genetic drift – a change in the population's allele frequency resulting from a random variation in the distribution of alleles from one generation to the next.</a:t>
            </a:r>
          </a:p>
          <a:p>
            <a:pPr algn="l"/>
            <a:r>
              <a:rPr lang="en-US" sz="1600" b="0" i="0" dirty="0">
                <a:solidFill>
                  <a:srgbClr val="202122"/>
                </a:solidFill>
                <a:effectLst/>
                <a:latin typeface="Arial" panose="020B0604020202020204" pitchFamily="34" charset="0"/>
              </a:rPr>
              <a:t>In any one generation, no marbles of a particular </a:t>
            </a:r>
            <a:r>
              <a:rPr lang="en-US" sz="1600" b="0" i="0" dirty="0" err="1">
                <a:solidFill>
                  <a:srgbClr val="202122"/>
                </a:solidFill>
                <a:effectLst/>
                <a:latin typeface="Arial" panose="020B0604020202020204" pitchFamily="34" charset="0"/>
              </a:rPr>
              <a:t>colour</a:t>
            </a:r>
            <a:r>
              <a:rPr lang="en-US" sz="1600" b="0" i="0" dirty="0">
                <a:solidFill>
                  <a:srgbClr val="202122"/>
                </a:solidFill>
                <a:effectLst/>
                <a:latin typeface="Arial" panose="020B0604020202020204" pitchFamily="34" charset="0"/>
              </a:rPr>
              <a:t> could be chosen, meaning they have no offspring. In this example, if no red marbles are selected, the jar representing the new generation contains only blue offspring. If this happens, the red allele has been lost permanently in the population, while the remaining blue allele has become fixed: all future generations are entirely blue. In small populations, </a:t>
            </a:r>
            <a:r>
              <a:rPr lang="en-US" sz="1600" dirty="0">
                <a:solidFill>
                  <a:srgbClr val="202122"/>
                </a:solidFill>
                <a:latin typeface="Arial" panose="020B0604020202020204" pitchFamily="34" charset="0"/>
              </a:rPr>
              <a:t>fixation</a:t>
            </a:r>
            <a:r>
              <a:rPr lang="en-US" sz="1600" b="0" i="0" dirty="0">
                <a:solidFill>
                  <a:srgbClr val="202122"/>
                </a:solidFill>
                <a:effectLst/>
                <a:latin typeface="Arial" panose="020B0604020202020204" pitchFamily="34" charset="0"/>
              </a:rPr>
              <a:t> can occur in just a few generations.</a:t>
            </a:r>
          </a:p>
          <a:p>
            <a:endParaRPr lang="cs-CZ" b="1" u="sng" dirty="0">
              <a:latin typeface="Arial" panose="020B0604020202020204" pitchFamily="34" charset="0"/>
              <a:cs typeface="Arial" panose="020B0604020202020204" pitchFamily="34" charset="0"/>
            </a:endParaRPr>
          </a:p>
          <a:p>
            <a:endParaRPr lang="cs-CZ" b="1" u="sng" dirty="0">
              <a:latin typeface="Arial" panose="020B0604020202020204" pitchFamily="34" charset="0"/>
              <a:cs typeface="Arial" panose="020B0604020202020204" pitchFamily="34" charset="0"/>
            </a:endParaRPr>
          </a:p>
        </p:txBody>
      </p:sp>
      <p:pic>
        <p:nvPicPr>
          <p:cNvPr id="6146" name="Picture 2" descr="undefined">
            <a:extLst>
              <a:ext uri="{FF2B5EF4-FFF2-40B4-BE49-F238E27FC236}">
                <a16:creationId xmlns:a16="http://schemas.microsoft.com/office/drawing/2014/main" id="{F6AAF8DC-E8F4-4B2A-BCAF-65CDA2A5663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89771" y="4586769"/>
            <a:ext cx="7212458" cy="227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63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6B0E097-895B-3D93-1ADE-0383B3015BE5}"/>
              </a:ext>
            </a:extLst>
          </p:cNvPr>
          <p:cNvSpPr txBox="1"/>
          <p:nvPr/>
        </p:nvSpPr>
        <p:spPr>
          <a:xfrm>
            <a:off x="2915920" y="84574"/>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9299B972-975D-158A-4E5F-B58BA1E1F782}"/>
              </a:ext>
            </a:extLst>
          </p:cNvPr>
          <p:cNvSpPr txBox="1"/>
          <p:nvPr/>
        </p:nvSpPr>
        <p:spPr>
          <a:xfrm>
            <a:off x="132080" y="438516"/>
            <a:ext cx="3427092" cy="461665"/>
          </a:xfrm>
          <a:prstGeom prst="rect">
            <a:avLst/>
          </a:prstGeom>
          <a:noFill/>
        </p:spPr>
        <p:txBody>
          <a:bodyPr wrap="none" rtlCol="0">
            <a:spAutoFit/>
          </a:bodyPr>
          <a:lstStyle/>
          <a:p>
            <a:r>
              <a:rPr lang="cs-CZ" sz="2400" b="1" i="1" u="sng" strike="noStrike" baseline="0" dirty="0" err="1">
                <a:latin typeface="FrutigerLTStd-BoldCn"/>
              </a:rPr>
              <a:t>Variation</a:t>
            </a:r>
            <a:r>
              <a:rPr lang="cs-CZ" sz="2400" b="1" i="1" u="sng" strike="noStrike" baseline="0" dirty="0">
                <a:latin typeface="FrutigerLTStd-BoldCn"/>
              </a:rPr>
              <a:t> and Inheritance</a:t>
            </a:r>
            <a:endParaRPr lang="cs-CZ" sz="2400" i="1" u="sng" dirty="0"/>
          </a:p>
        </p:txBody>
      </p:sp>
      <p:sp>
        <p:nvSpPr>
          <p:cNvPr id="5" name="TextovéPole 4">
            <a:extLst>
              <a:ext uri="{FF2B5EF4-FFF2-40B4-BE49-F238E27FC236}">
                <a16:creationId xmlns:a16="http://schemas.microsoft.com/office/drawing/2014/main" id="{1CA71BBE-74A0-72C2-91BF-3FC88A17A55D}"/>
              </a:ext>
            </a:extLst>
          </p:cNvPr>
          <p:cNvSpPr txBox="1"/>
          <p:nvPr/>
        </p:nvSpPr>
        <p:spPr>
          <a:xfrm>
            <a:off x="132080" y="932561"/>
            <a:ext cx="11409680" cy="1846659"/>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The key features of the preceding discussion are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themes of variation and inheritance. Recognizing</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their importance was another of Darwin’s seminal</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contributions. Up to Darwin’s time, biologists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doctors) had largely been concerned with </a:t>
            </a:r>
            <a:r>
              <a:rPr lang="en-US" sz="1600" b="0" i="1" u="none" strike="noStrike" baseline="0" dirty="0">
                <a:latin typeface="Arial" panose="020B0604020202020204" pitchFamily="34" charset="0"/>
                <a:cs typeface="Arial" panose="020B0604020202020204" pitchFamily="34" charset="0"/>
              </a:rPr>
              <a:t>classifying</a:t>
            </a:r>
            <a:r>
              <a:rPr lang="cs-CZ" sz="1600" b="0" i="1"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all living organisms; they therefore concentrated on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similarities—as defining the average for a species—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rather than variations.</a:t>
            </a:r>
            <a:endParaRPr lang="cs-CZ" sz="1600" b="0" i="0" u="none" strike="noStrike" baseline="0" dirty="0">
              <a:latin typeface="Arial" panose="020B0604020202020204" pitchFamily="34" charset="0"/>
              <a:cs typeface="Arial" panose="020B0604020202020204" pitchFamily="34" charset="0"/>
            </a:endParaRPr>
          </a:p>
          <a:p>
            <a:pPr algn="l"/>
            <a:r>
              <a:rPr lang="en-US" sz="1600" b="0" i="0" u="none" strike="noStrike" baseline="0" dirty="0">
                <a:latin typeface="Arial" panose="020B0604020202020204" pitchFamily="34" charset="0"/>
                <a:cs typeface="Arial" panose="020B0604020202020204" pitchFamily="34" charset="0"/>
              </a:rPr>
              <a:t> Darwin shifted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focus to individual variation </a:t>
            </a:r>
            <a:r>
              <a:rPr lang="en-US" sz="1600" b="0" i="1" u="none" strike="noStrike" baseline="0" dirty="0">
                <a:latin typeface="Arial" panose="020B0604020202020204" pitchFamily="34" charset="0"/>
                <a:cs typeface="Arial" panose="020B0604020202020204" pitchFamily="34" charset="0"/>
              </a:rPr>
              <a:t>within </a:t>
            </a:r>
            <a:r>
              <a:rPr lang="en-US" sz="1600" b="0" i="0" u="none" strike="noStrike" baseline="0" dirty="0">
                <a:latin typeface="Arial" panose="020B0604020202020204" pitchFamily="34" charset="0"/>
                <a:cs typeface="Arial" panose="020B0604020202020204" pitchFamily="34" charset="0"/>
              </a:rPr>
              <a:t>a species.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most remarkable aspect of Darwin’s contributions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and those of the other early evolutionists, including</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Alfred Russell Wallace, is that they made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their</a:t>
            </a:r>
            <a:r>
              <a:rPr lang="cs-CZ" sz="160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observations in the absence of any understanding of</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how variation and inheritance might operate</a:t>
            </a:r>
            <a:r>
              <a:rPr lang="en-US" sz="1800" b="0" i="0" u="none" strike="noStrike" baseline="0" dirty="0">
                <a:latin typeface="PalatinoLTStd-Roman"/>
              </a:rPr>
              <a:t>.</a:t>
            </a:r>
            <a:endParaRPr lang="cs-CZ" dirty="0"/>
          </a:p>
        </p:txBody>
      </p:sp>
      <p:pic>
        <p:nvPicPr>
          <p:cNvPr id="1026" name="Picture 2" descr="Genetika – Wikipedie">
            <a:extLst>
              <a:ext uri="{FF2B5EF4-FFF2-40B4-BE49-F238E27FC236}">
                <a16:creationId xmlns:a16="http://schemas.microsoft.com/office/drawing/2014/main" id="{90AEB11D-ABBC-751E-BF87-2C555FD59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7048" y="2448891"/>
            <a:ext cx="4342872" cy="347654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B24E317-F1D0-BAAA-4A14-800BBFD16046}"/>
              </a:ext>
            </a:extLst>
          </p:cNvPr>
          <p:cNvSpPr txBox="1"/>
          <p:nvPr/>
        </p:nvSpPr>
        <p:spPr>
          <a:xfrm>
            <a:off x="195522" y="3414220"/>
            <a:ext cx="5351148" cy="2585323"/>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It was the discovery of particulate inheritance—the idea that characteristics could be inherited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as discrete units—</a:t>
            </a:r>
            <a:r>
              <a:rPr lang="cs-CZ" sz="1600" b="0" i="0" u="none" strike="noStrike" baseline="0" dirty="0" err="1">
                <a:latin typeface="Arial" panose="020B0604020202020204" pitchFamily="34" charset="0"/>
                <a:cs typeface="Arial" panose="020B0604020202020204" pitchFamily="34" charset="0"/>
              </a:rPr>
              <a:t>th</a:t>
            </a:r>
            <a:r>
              <a:rPr lang="en-US" sz="1600" b="0" i="0" u="none" strike="noStrike" baseline="0" dirty="0">
                <a:latin typeface="Arial" panose="020B0604020202020204" pitchFamily="34" charset="0"/>
                <a:cs typeface="Arial" panose="020B0604020202020204" pitchFamily="34" charset="0"/>
              </a:rPr>
              <a:t>at led to the development of</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genetics and the study of mutation. The field was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slow to develop because the principles of inheritance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elucidated by Gregor Mendel were ignored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for 20 years until their rediscovery at the beginning</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of the twentieth century. There were bitter</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disagreements between selectionist biologists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genetic biologists until the “Modern Synthesis”  brought these two fields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together in an integrated concept</a:t>
            </a:r>
            <a:r>
              <a:rPr lang="en-US" sz="1800" b="0" i="0" u="none" strike="noStrike" baseline="0" dirty="0">
                <a:latin typeface="PalatinoLTStd-Roman"/>
              </a:rPr>
              <a:t>.</a:t>
            </a:r>
            <a:endParaRPr lang="cs-CZ" dirty="0"/>
          </a:p>
        </p:txBody>
      </p:sp>
      <p:pic>
        <p:nvPicPr>
          <p:cNvPr id="1028" name="Picture 4" descr="undefined">
            <a:extLst>
              <a:ext uri="{FF2B5EF4-FFF2-40B4-BE49-F238E27FC236}">
                <a16:creationId xmlns:a16="http://schemas.microsoft.com/office/drawing/2014/main" id="{FB2DE382-526A-1AED-7F28-042F2AC79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670" y="2885903"/>
            <a:ext cx="1625600" cy="260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48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26D8180-EE11-E3AC-F7EF-DE907C5A9332}"/>
              </a:ext>
            </a:extLst>
          </p:cNvPr>
          <p:cNvSpPr txBox="1"/>
          <p:nvPr/>
        </p:nvSpPr>
        <p:spPr>
          <a:xfrm>
            <a:off x="3048000" y="155694"/>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4EAEFFA5-1031-BE8A-F339-BCDA83202D60}"/>
              </a:ext>
            </a:extLst>
          </p:cNvPr>
          <p:cNvSpPr txBox="1"/>
          <p:nvPr/>
        </p:nvSpPr>
        <p:spPr>
          <a:xfrm>
            <a:off x="436880" y="448081"/>
            <a:ext cx="6096000" cy="461665"/>
          </a:xfrm>
          <a:prstGeom prst="rect">
            <a:avLst/>
          </a:prstGeom>
          <a:noFill/>
        </p:spPr>
        <p:txBody>
          <a:bodyPr wrap="square">
            <a:spAutoFit/>
          </a:bodyPr>
          <a:lstStyle/>
          <a:p>
            <a:r>
              <a:rPr lang="cs-CZ" sz="2400" b="1" i="1" u="sng" strike="noStrike" baseline="0" dirty="0" err="1">
                <a:latin typeface="FrutigerLTStd-BoldCn"/>
              </a:rPr>
              <a:t>Variation</a:t>
            </a:r>
            <a:r>
              <a:rPr lang="cs-CZ" sz="2400" b="1" i="1" u="sng" strike="noStrike" baseline="0" dirty="0">
                <a:latin typeface="FrutigerLTStd-BoldCn"/>
              </a:rPr>
              <a:t> and Inheritance</a:t>
            </a:r>
            <a:endParaRPr lang="cs-CZ" sz="2400" i="1" u="sng" dirty="0"/>
          </a:p>
        </p:txBody>
      </p:sp>
      <p:sp>
        <p:nvSpPr>
          <p:cNvPr id="6" name="TextovéPole 5">
            <a:extLst>
              <a:ext uri="{FF2B5EF4-FFF2-40B4-BE49-F238E27FC236}">
                <a16:creationId xmlns:a16="http://schemas.microsoft.com/office/drawing/2014/main" id="{D211C930-1FD8-C6AE-91E9-A3CCC949F1AA}"/>
              </a:ext>
            </a:extLst>
          </p:cNvPr>
          <p:cNvSpPr txBox="1"/>
          <p:nvPr/>
        </p:nvSpPr>
        <p:spPr>
          <a:xfrm>
            <a:off x="279400" y="909746"/>
            <a:ext cx="11719560" cy="2862322"/>
          </a:xfrm>
          <a:prstGeom prst="rect">
            <a:avLst/>
          </a:prstGeom>
          <a:noFill/>
        </p:spPr>
        <p:txBody>
          <a:bodyPr wrap="square" rtlCol="0">
            <a:spAutoFit/>
          </a:bodyPr>
          <a:lstStyle/>
          <a:p>
            <a:pPr algn="l"/>
            <a:r>
              <a:rPr lang="en-US" b="0" i="0" u="none" strike="noStrike" baseline="0" dirty="0">
                <a:latin typeface="PalatinoLTStd-Roman"/>
              </a:rPr>
              <a:t>The discovery of DNA and the power of molecular</a:t>
            </a:r>
            <a:r>
              <a:rPr lang="cs-CZ" b="0" i="0" u="none" strike="noStrike" baseline="0" dirty="0">
                <a:latin typeface="PalatinoLTStd-Roman"/>
              </a:rPr>
              <a:t> </a:t>
            </a:r>
            <a:r>
              <a:rPr lang="en-US" b="0" i="0" u="none" strike="noStrike" baseline="0" dirty="0">
                <a:latin typeface="PalatinoLTStd-Roman"/>
              </a:rPr>
              <a:t>biology added impetus to this integration. In</a:t>
            </a:r>
            <a:r>
              <a:rPr lang="cs-CZ" b="0" i="0" u="none" strike="noStrike" baseline="0" dirty="0">
                <a:latin typeface="PalatinoLTStd-Roman"/>
              </a:rPr>
              <a:t> </a:t>
            </a:r>
            <a:r>
              <a:rPr lang="en-US" b="0" i="0" u="none" strike="noStrike" baseline="0" dirty="0">
                <a:latin typeface="PalatinoLTStd-Roman"/>
              </a:rPr>
              <a:t>particular these discoveries </a:t>
            </a:r>
            <a:endParaRPr lang="cs-CZ" b="0" i="0" u="none" strike="noStrike" baseline="0" dirty="0">
              <a:latin typeface="PalatinoLTStd-Roman"/>
            </a:endParaRPr>
          </a:p>
          <a:p>
            <a:pPr algn="l"/>
            <a:r>
              <a:rPr lang="en-US" b="0" i="0" u="none" strike="noStrike" baseline="0" dirty="0">
                <a:latin typeface="PalatinoLTStd-Roman"/>
              </a:rPr>
              <a:t>provided a </a:t>
            </a:r>
            <a:r>
              <a:rPr lang="en-US" b="0" i="0" u="none" strike="noStrike" baseline="0" dirty="0" err="1">
                <a:latin typeface="PalatinoLTStd-Roman"/>
              </a:rPr>
              <a:t>mechanismfor</a:t>
            </a:r>
            <a:r>
              <a:rPr lang="en-US" b="0" i="0" u="none" strike="noStrike" baseline="0" dirty="0">
                <a:latin typeface="PalatinoLTStd-Roman"/>
              </a:rPr>
              <a:t> heritable variation, but molecular architecture</a:t>
            </a:r>
            <a:r>
              <a:rPr lang="cs-CZ" b="0" i="0" u="none" strike="noStrike" baseline="0" dirty="0">
                <a:latin typeface="PalatinoLTStd-Roman"/>
              </a:rPr>
              <a:t> </a:t>
            </a:r>
            <a:r>
              <a:rPr lang="en-US" b="0" i="0" u="none" strike="noStrike" baseline="0" dirty="0">
                <a:latin typeface="PalatinoLTStd-Roman"/>
              </a:rPr>
              <a:t>also provides powerful evidence for how evolution</a:t>
            </a:r>
          </a:p>
          <a:p>
            <a:pPr algn="l"/>
            <a:r>
              <a:rPr lang="en-US" b="0" i="0" u="none" strike="noStrike" baseline="0" dirty="0">
                <a:latin typeface="PalatinoLTStd-Roman"/>
              </a:rPr>
              <a:t>has progressed. When used in relation to speciation,</a:t>
            </a:r>
            <a:r>
              <a:rPr lang="cs-CZ" b="0" i="0" u="none" strike="noStrike" baseline="0" dirty="0">
                <a:latin typeface="PalatinoLTStd-Roman"/>
              </a:rPr>
              <a:t> </a:t>
            </a:r>
            <a:r>
              <a:rPr lang="en-US" b="0" i="0" u="none" strike="noStrike" baseline="0" dirty="0">
                <a:latin typeface="PalatinoLTStd-Roman"/>
              </a:rPr>
              <a:t>for example, the evidence from DNA goes</a:t>
            </a:r>
            <a:r>
              <a:rPr lang="cs-CZ" b="0" i="0" u="none" strike="noStrike" baseline="0" dirty="0">
                <a:latin typeface="PalatinoLTStd-Roman"/>
              </a:rPr>
              <a:t> </a:t>
            </a:r>
            <a:r>
              <a:rPr lang="en-US" b="0" i="0" u="none" strike="noStrike" baseline="0" dirty="0">
                <a:latin typeface="PalatinoLTStd-Roman"/>
              </a:rPr>
              <a:t>far beyond the fossil records with which Darwin</a:t>
            </a:r>
            <a:r>
              <a:rPr lang="cs-CZ" b="0" i="0" u="none" strike="noStrike" baseline="0" dirty="0">
                <a:latin typeface="PalatinoLTStd-Roman"/>
              </a:rPr>
              <a:t> </a:t>
            </a:r>
            <a:r>
              <a:rPr lang="en-US" b="0" i="0" u="none" strike="noStrike" baseline="0" dirty="0">
                <a:latin typeface="PalatinoLTStd-Roman"/>
              </a:rPr>
              <a:t>and his colleagues had to content themselves.</a:t>
            </a:r>
          </a:p>
          <a:p>
            <a:pPr algn="l"/>
            <a:r>
              <a:rPr lang="en-US" b="0" i="0" u="none" strike="noStrike" baseline="0" dirty="0">
                <a:latin typeface="PalatinoLTStd-Roman"/>
              </a:rPr>
              <a:t>Subsequent evolutionary research has essentially</a:t>
            </a:r>
            <a:r>
              <a:rPr lang="cs-CZ" b="0" i="0" u="none" strike="noStrike" baseline="0" dirty="0">
                <a:latin typeface="PalatinoLTStd-Roman"/>
              </a:rPr>
              <a:t> </a:t>
            </a:r>
            <a:r>
              <a:rPr lang="en-US" b="0" i="0" u="none" strike="noStrike" baseline="0" dirty="0">
                <a:latin typeface="PalatinoLTStd-Roman"/>
              </a:rPr>
              <a:t>built on these fundamental principles to describe</a:t>
            </a:r>
            <a:r>
              <a:rPr lang="cs-CZ" b="0" i="0" u="none" strike="noStrike" baseline="0" dirty="0">
                <a:latin typeface="PalatinoLTStd-Roman"/>
              </a:rPr>
              <a:t> </a:t>
            </a:r>
            <a:r>
              <a:rPr lang="en-US" b="0" i="0" u="none" strike="noStrike" baseline="0" dirty="0">
                <a:latin typeface="PalatinoLTStd-Roman"/>
              </a:rPr>
              <a:t>the origin of variation: the extent to which it is</a:t>
            </a:r>
            <a:r>
              <a:rPr lang="cs-CZ" b="0" i="0" u="none" strike="noStrike" baseline="0" dirty="0">
                <a:latin typeface="PalatinoLTStd-Roman"/>
              </a:rPr>
              <a:t> </a:t>
            </a:r>
            <a:r>
              <a:rPr lang="en-US" b="0" i="0" u="none" strike="noStrike" baseline="0" dirty="0">
                <a:latin typeface="PalatinoLTStd-Roman"/>
              </a:rPr>
              <a:t>driven by mutation, the link between genotype and</a:t>
            </a:r>
            <a:r>
              <a:rPr lang="cs-CZ" b="0" i="0" u="none" strike="noStrike" baseline="0" dirty="0">
                <a:latin typeface="PalatinoLTStd-Roman"/>
              </a:rPr>
              <a:t> </a:t>
            </a:r>
            <a:r>
              <a:rPr lang="en-US" b="0" i="0" u="none" strike="noStrike" baseline="0" dirty="0">
                <a:latin typeface="PalatinoLTStd-Roman"/>
              </a:rPr>
              <a:t>phenotype, the role of chance, the speed of evolution,</a:t>
            </a:r>
          </a:p>
          <a:p>
            <a:pPr algn="l"/>
            <a:r>
              <a:rPr lang="en-US" b="0" i="0" u="none" strike="noStrike" baseline="0" dirty="0">
                <a:latin typeface="PalatinoLTStd-Roman"/>
              </a:rPr>
              <a:t>the level at which selection operates, and the</a:t>
            </a:r>
            <a:r>
              <a:rPr lang="cs-CZ" b="0" i="0" u="none" strike="noStrike" baseline="0" dirty="0">
                <a:latin typeface="PalatinoLTStd-Roman"/>
              </a:rPr>
              <a:t> </a:t>
            </a:r>
            <a:r>
              <a:rPr lang="cs-CZ" b="0" i="0" u="none" strike="noStrike" baseline="0" dirty="0" err="1">
                <a:latin typeface="PalatinoLTStd-Roman"/>
              </a:rPr>
              <a:t>modes</a:t>
            </a:r>
            <a:r>
              <a:rPr lang="cs-CZ" b="0" i="0" u="none" strike="noStrike" baseline="0" dirty="0">
                <a:latin typeface="PalatinoLTStd-Roman"/>
              </a:rPr>
              <a:t> </a:t>
            </a:r>
            <a:r>
              <a:rPr lang="cs-CZ" b="0" i="0" u="none" strike="noStrike" baseline="0" dirty="0" err="1">
                <a:latin typeface="PalatinoLTStd-Roman"/>
              </a:rPr>
              <a:t>of</a:t>
            </a:r>
            <a:r>
              <a:rPr lang="cs-CZ" b="0" i="0" u="none" strike="noStrike" baseline="0" dirty="0">
                <a:latin typeface="PalatinoLTStd-Roman"/>
              </a:rPr>
              <a:t> inheritance</a:t>
            </a:r>
            <a:r>
              <a:rPr lang="cs-CZ" sz="1600" b="0" i="0" u="none" strike="noStrike" baseline="0" dirty="0">
                <a:latin typeface="PalatinoLTStd-Roman"/>
              </a:rPr>
              <a:t>.</a:t>
            </a:r>
            <a:endParaRPr lang="cs-CZ" sz="1600" dirty="0"/>
          </a:p>
        </p:txBody>
      </p:sp>
      <p:pic>
        <p:nvPicPr>
          <p:cNvPr id="2050" name="Picture 2" descr="Proč je genetika pro mě a mou rodinu důležitá?">
            <a:extLst>
              <a:ext uri="{FF2B5EF4-FFF2-40B4-BE49-F238E27FC236}">
                <a16:creationId xmlns:a16="http://schemas.microsoft.com/office/drawing/2014/main" id="{85AD1C76-31E5-9910-57BD-A84297C29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040" y="3772068"/>
            <a:ext cx="609600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33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1521F9D-A052-51C9-908F-2E2AA046419C}"/>
              </a:ext>
            </a:extLst>
          </p:cNvPr>
          <p:cNvSpPr txBox="1"/>
          <p:nvPr/>
        </p:nvSpPr>
        <p:spPr>
          <a:xfrm>
            <a:off x="375920" y="366801"/>
            <a:ext cx="4429033" cy="461665"/>
          </a:xfrm>
          <a:prstGeom prst="rect">
            <a:avLst/>
          </a:prstGeom>
          <a:noFill/>
        </p:spPr>
        <p:txBody>
          <a:bodyPr wrap="none" rtlCol="0">
            <a:spAutoFit/>
          </a:bodyPr>
          <a:lstStyle/>
          <a:p>
            <a:r>
              <a:rPr lang="en-US" sz="2400" b="1" i="1" u="sng" strike="noStrike" baseline="0" dirty="0">
                <a:latin typeface="FrutigerLTStd-BoldCn"/>
              </a:rPr>
              <a:t>Development and the Life Course</a:t>
            </a:r>
            <a:endParaRPr lang="cs-CZ" sz="2400" i="1" u="sng" dirty="0"/>
          </a:p>
        </p:txBody>
      </p:sp>
      <p:sp>
        <p:nvSpPr>
          <p:cNvPr id="4" name="TextovéPole 3">
            <a:extLst>
              <a:ext uri="{FF2B5EF4-FFF2-40B4-BE49-F238E27FC236}">
                <a16:creationId xmlns:a16="http://schemas.microsoft.com/office/drawing/2014/main" id="{4AD9B323-0197-3BE6-E547-1EBA10C245C4}"/>
              </a:ext>
            </a:extLst>
          </p:cNvPr>
          <p:cNvSpPr txBox="1"/>
          <p:nvPr/>
        </p:nvSpPr>
        <p:spPr>
          <a:xfrm>
            <a:off x="7132320" y="74414"/>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pic>
        <p:nvPicPr>
          <p:cNvPr id="3074" name="Picture 2" descr="A life-course perspective of maternal mental health - SingHealth">
            <a:extLst>
              <a:ext uri="{FF2B5EF4-FFF2-40B4-BE49-F238E27FC236}">
                <a16:creationId xmlns:a16="http://schemas.microsoft.com/office/drawing/2014/main" id="{1C68933C-DFBF-7C67-B2A4-7A918B1D3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228" y="736133"/>
            <a:ext cx="6096000" cy="400531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C478161-27BA-2400-C642-4BC08E89B885}"/>
              </a:ext>
            </a:extLst>
          </p:cNvPr>
          <p:cNvSpPr txBox="1"/>
          <p:nvPr/>
        </p:nvSpPr>
        <p:spPr>
          <a:xfrm>
            <a:off x="193712" y="905410"/>
            <a:ext cx="7416127" cy="5632311"/>
          </a:xfrm>
          <a:prstGeom prst="rect">
            <a:avLst/>
          </a:prstGeom>
          <a:noFill/>
        </p:spPr>
        <p:txBody>
          <a:bodyPr wrap="square" rtlCol="0">
            <a:spAutoFit/>
          </a:bodyPr>
          <a:lstStyle/>
          <a:p>
            <a:pPr algn="l"/>
            <a:r>
              <a:rPr lang="en-US" sz="1800" b="0" i="0" u="none" strike="noStrike" baseline="0" dirty="0">
                <a:latin typeface="PalatinoLTStd-Roman"/>
              </a:rPr>
              <a:t>One area of biology was more difficult to include</a:t>
            </a:r>
            <a:r>
              <a:rPr lang="cs-CZ" sz="1800" b="0" i="0" u="none" strike="noStrike" baseline="0" dirty="0">
                <a:latin typeface="PalatinoLTStd-Roman"/>
              </a:rPr>
              <a:t> </a:t>
            </a:r>
            <a:r>
              <a:rPr lang="en-US" sz="1800" b="0" i="0" u="none" strike="noStrike" baseline="0" dirty="0">
                <a:latin typeface="PalatinoLTStd-Roman"/>
              </a:rPr>
              <a:t>in the synthesis between molecular and selectionist</a:t>
            </a:r>
            <a:r>
              <a:rPr lang="cs-CZ" sz="1800" b="0" i="0" u="none" strike="noStrike" baseline="0" dirty="0">
                <a:latin typeface="PalatinoLTStd-Roman"/>
              </a:rPr>
              <a:t> </a:t>
            </a:r>
            <a:r>
              <a:rPr lang="en-US" sz="1800" b="0" i="0" u="none" strike="noStrike" baseline="0" dirty="0">
                <a:latin typeface="PalatinoLTStd-Roman"/>
              </a:rPr>
              <a:t>thinking, namely the impact of developmental</a:t>
            </a:r>
            <a:r>
              <a:rPr lang="cs-CZ" sz="1800" b="0" i="0" u="none" strike="noStrike" baseline="0" dirty="0">
                <a:latin typeface="PalatinoLTStd-Roman"/>
              </a:rPr>
              <a:t> </a:t>
            </a:r>
            <a:r>
              <a:rPr lang="en-US" sz="1800" b="0" i="0" u="none" strike="noStrike" baseline="0" dirty="0">
                <a:latin typeface="PalatinoLTStd-Roman"/>
              </a:rPr>
              <a:t>processes operating from conception to maturity.</a:t>
            </a:r>
            <a:endParaRPr lang="cs-CZ" sz="1800" b="0" i="0" u="none" strike="noStrike" baseline="0" dirty="0">
              <a:latin typeface="PalatinoLTStd-Roman"/>
            </a:endParaRPr>
          </a:p>
          <a:p>
            <a:pPr algn="l"/>
            <a:r>
              <a:rPr lang="en-US" sz="1800" b="0" i="0" u="none" strike="noStrike" baseline="0" dirty="0">
                <a:latin typeface="PalatinoLTStd-Roman"/>
              </a:rPr>
              <a:t>Development is not simply a matter of a fertilized</a:t>
            </a:r>
            <a:r>
              <a:rPr lang="cs-CZ" sz="1800" b="0" i="0" u="none" strike="noStrike" baseline="0" dirty="0">
                <a:latin typeface="PalatinoLTStd-Roman"/>
              </a:rPr>
              <a:t> </a:t>
            </a:r>
            <a:r>
              <a:rPr lang="en-US" sz="1800" b="0" i="0" u="none" strike="noStrike" baseline="0" dirty="0">
                <a:latin typeface="PalatinoLTStd-Roman"/>
              </a:rPr>
              <a:t>ovum growing and dividing according to a pre-programmed mechanism. There are complex pathways</a:t>
            </a:r>
            <a:r>
              <a:rPr lang="cs-CZ" sz="1800" b="0" i="0" u="none" strike="noStrike" baseline="0" dirty="0">
                <a:latin typeface="PalatinoLTStd-Roman"/>
              </a:rPr>
              <a:t> </a:t>
            </a:r>
            <a:r>
              <a:rPr lang="en-US" sz="1800" b="0" i="0" u="none" strike="noStrike" baseline="0" dirty="0">
                <a:latin typeface="PalatinoLTStd-Roman"/>
              </a:rPr>
              <a:t>of differentiation from a single cell into an</a:t>
            </a:r>
          </a:p>
          <a:p>
            <a:pPr algn="l"/>
            <a:r>
              <a:rPr lang="en-US" sz="1800" b="0" i="0" u="none" strike="noStrike" baseline="0" dirty="0">
                <a:latin typeface="PalatinoLTStd-Roman"/>
              </a:rPr>
              <a:t>adult human and there are distinct components to</a:t>
            </a:r>
            <a:r>
              <a:rPr lang="cs-CZ" sz="1800" b="0" i="0" u="none" strike="noStrike" baseline="0" dirty="0">
                <a:latin typeface="PalatinoLTStd-Roman"/>
              </a:rPr>
              <a:t> </a:t>
            </a:r>
            <a:r>
              <a:rPr lang="en-US" sz="1800" b="0" i="0" u="none" strike="noStrike" baseline="0" dirty="0">
                <a:latin typeface="PalatinoLTStd-Roman"/>
              </a:rPr>
              <a:t>the life course: from pre-implantation embryo, to</a:t>
            </a:r>
            <a:r>
              <a:rPr lang="cs-CZ" sz="1800" b="0" i="0" u="none" strike="noStrike" baseline="0" dirty="0">
                <a:latin typeface="PalatinoLTStd-Roman"/>
              </a:rPr>
              <a:t> </a:t>
            </a:r>
            <a:r>
              <a:rPr lang="en-US" sz="1800" b="0" i="0" u="none" strike="noStrike" baseline="0" dirty="0">
                <a:latin typeface="PalatinoLTStd-Roman"/>
              </a:rPr>
              <a:t>implanted embryo, to fetus, to neonate, to dependent</a:t>
            </a:r>
            <a:r>
              <a:rPr lang="cs-CZ" sz="1800" b="0" i="0" u="none" strike="noStrike" baseline="0" dirty="0">
                <a:latin typeface="PalatinoLTStd-Roman"/>
              </a:rPr>
              <a:t> </a:t>
            </a:r>
            <a:r>
              <a:rPr lang="en-US" sz="1800" b="0" i="0" u="none" strike="noStrike" baseline="0" dirty="0">
                <a:latin typeface="PalatinoLTStd-Roman"/>
              </a:rPr>
              <a:t>infant, to juvenile, adolescent, and adult. In</a:t>
            </a:r>
            <a:r>
              <a:rPr lang="cs-CZ" sz="1800" b="0" i="0" u="none" strike="noStrike" baseline="0" dirty="0">
                <a:latin typeface="PalatinoLTStd-Roman"/>
              </a:rPr>
              <a:t> </a:t>
            </a:r>
            <a:r>
              <a:rPr lang="en-US" sz="1800" b="0" i="0" u="none" strike="noStrike" baseline="0" dirty="0">
                <a:latin typeface="PalatinoLTStd-Roman"/>
              </a:rPr>
              <a:t>recent years, major progress has been made in</a:t>
            </a:r>
            <a:r>
              <a:rPr lang="cs-CZ" sz="1800" b="0" i="0" u="none" strike="noStrike" baseline="0" dirty="0">
                <a:latin typeface="PalatinoLTStd-Roman"/>
              </a:rPr>
              <a:t> </a:t>
            </a:r>
            <a:r>
              <a:rPr lang="en-US" sz="1800" b="0" i="0" u="none" strike="noStrike" baseline="0" dirty="0">
                <a:latin typeface="PalatinoLTStd-Roman"/>
              </a:rPr>
              <a:t>integrating our understanding of </a:t>
            </a:r>
            <a:r>
              <a:rPr lang="en-US" sz="1800" b="0" i="1" u="none" strike="noStrike" baseline="0" dirty="0">
                <a:latin typeface="PalatinoLTStd-Italic"/>
              </a:rPr>
              <a:t>developmental</a:t>
            </a:r>
            <a:r>
              <a:rPr lang="cs-CZ" sz="1800" b="0" i="1" u="none" strike="noStrike" baseline="0" dirty="0">
                <a:latin typeface="PalatinoLTStd-Italic"/>
              </a:rPr>
              <a:t> </a:t>
            </a:r>
            <a:r>
              <a:rPr lang="en-US" sz="1800" b="0" i="1" u="none" strike="noStrike" baseline="0" dirty="0">
                <a:latin typeface="PalatinoLTStd-Italic"/>
              </a:rPr>
              <a:t>plasticity</a:t>
            </a:r>
            <a:r>
              <a:rPr lang="en-US" sz="1800" b="0" i="0" u="none" strike="noStrike" baseline="0" dirty="0">
                <a:latin typeface="PalatinoLTStd-Roman"/>
              </a:rPr>
              <a:t>—a set of processes which have themselves</a:t>
            </a:r>
          </a:p>
          <a:p>
            <a:pPr algn="l"/>
            <a:r>
              <a:rPr lang="en-US" sz="1800" b="0" i="0" u="none" strike="noStrike" baseline="0" dirty="0">
                <a:latin typeface="PalatinoLTStd-Roman"/>
              </a:rPr>
              <a:t>evolved—with the rest of evolutionary thought,</a:t>
            </a:r>
            <a:r>
              <a:rPr lang="cs-CZ" sz="1800" b="0" i="0" u="none" strike="noStrike" baseline="0" dirty="0">
                <a:latin typeface="PalatinoLTStd-Roman"/>
              </a:rPr>
              <a:t> </a:t>
            </a:r>
            <a:r>
              <a:rPr lang="en-US" sz="1800" b="0" i="0" u="none" strike="noStrike" baseline="0" dirty="0">
                <a:latin typeface="PalatinoLTStd-Roman"/>
              </a:rPr>
              <a:t>and this remains</a:t>
            </a:r>
            <a:r>
              <a:rPr lang="cs-CZ" sz="1800" b="0" i="0" u="none" strike="noStrike" baseline="0" dirty="0">
                <a:latin typeface="PalatinoLTStd-Roman"/>
              </a:rPr>
              <a:t> </a:t>
            </a:r>
            <a:r>
              <a:rPr lang="en-US" sz="1800" b="0" i="0" u="none" strike="noStrike" baseline="0" dirty="0">
                <a:latin typeface="PalatinoLTStd-Roman"/>
              </a:rPr>
              <a:t>perhaps the most contentious and</a:t>
            </a:r>
            <a:r>
              <a:rPr lang="cs-CZ" sz="1800" b="0" i="0" u="none" strike="noStrike" baseline="0" dirty="0">
                <a:latin typeface="PalatinoLTStd-Roman"/>
              </a:rPr>
              <a:t> </a:t>
            </a:r>
            <a:r>
              <a:rPr lang="en-US" sz="1800" b="0" i="0" u="none" strike="noStrike" baseline="0" dirty="0">
                <a:latin typeface="PalatinoLTStd-Roman"/>
              </a:rPr>
              <a:t>complex component of evolutionary theory, with</a:t>
            </a:r>
            <a:r>
              <a:rPr lang="cs-CZ" sz="1800" b="0" i="0" u="none" strike="noStrike" baseline="0" dirty="0">
                <a:latin typeface="PalatinoLTStd-Roman"/>
              </a:rPr>
              <a:t> </a:t>
            </a:r>
            <a:r>
              <a:rPr lang="cs-CZ" sz="1800" b="0" i="0" u="none" strike="noStrike" baseline="0" dirty="0" err="1">
                <a:latin typeface="PalatinoLTStd-Roman"/>
              </a:rPr>
              <a:t>ongoing</a:t>
            </a:r>
            <a:r>
              <a:rPr lang="cs-CZ" sz="1800" b="0" i="0" u="none" strike="noStrike" baseline="0" dirty="0">
                <a:latin typeface="PalatinoLTStd-Roman"/>
              </a:rPr>
              <a:t> robust </a:t>
            </a:r>
            <a:r>
              <a:rPr lang="cs-CZ" sz="1800" b="0" i="0" u="none" strike="noStrike" baseline="0" dirty="0" err="1">
                <a:latin typeface="PalatinoLTStd-Roman"/>
              </a:rPr>
              <a:t>debate</a:t>
            </a:r>
            <a:r>
              <a:rPr lang="cs-CZ" sz="1800" b="0" i="0" u="none" strike="noStrike" baseline="0" dirty="0">
                <a:latin typeface="PalatinoLTStd-Roman"/>
              </a:rPr>
              <a:t>.</a:t>
            </a:r>
          </a:p>
          <a:p>
            <a:pPr algn="l"/>
            <a:r>
              <a:rPr lang="en-US" sz="1800" b="0" i="0" u="none" strike="noStrike" baseline="0" dirty="0">
                <a:latin typeface="PalatinoLTStd-Roman"/>
              </a:rPr>
              <a:t>Organisms have different biological strategies at</a:t>
            </a:r>
            <a:r>
              <a:rPr lang="cs-CZ" sz="1800" b="0" i="0" u="none" strike="noStrike" baseline="0" dirty="0">
                <a:latin typeface="PalatinoLTStd-Roman"/>
              </a:rPr>
              <a:t> </a:t>
            </a:r>
            <a:r>
              <a:rPr lang="en-US" sz="1800" b="0" i="0" u="none" strike="noStrike" baseline="0" dirty="0">
                <a:latin typeface="PalatinoLTStd-Roman"/>
              </a:rPr>
              <a:t>different times in their lives. Some organisms have</a:t>
            </a:r>
            <a:r>
              <a:rPr lang="cs-CZ" sz="1800" b="0" i="0" u="none" strike="noStrike" baseline="0" dirty="0">
                <a:latin typeface="PalatinoLTStd-Roman"/>
              </a:rPr>
              <a:t> </a:t>
            </a:r>
            <a:r>
              <a:rPr lang="en-US" sz="1800" b="0" i="0" u="none" strike="noStrike" baseline="0" dirty="0">
                <a:latin typeface="PalatinoLTStd-Roman"/>
              </a:rPr>
              <a:t>very distinct forms and can have very complex life</a:t>
            </a:r>
            <a:r>
              <a:rPr lang="cs-CZ" sz="1800" b="0" i="0" u="none" strike="noStrike" baseline="0" dirty="0">
                <a:latin typeface="PalatinoLTStd-Roman"/>
              </a:rPr>
              <a:t> </a:t>
            </a:r>
            <a:r>
              <a:rPr lang="en-US" sz="1800" b="0" i="0" u="none" strike="noStrike" baseline="0" dirty="0">
                <a:latin typeface="PalatinoLTStd-Roman"/>
              </a:rPr>
              <a:t>courses: for example, the human parasites causing</a:t>
            </a:r>
            <a:r>
              <a:rPr lang="cs-CZ" sz="1800" b="0" i="0" u="none" strike="noStrike" baseline="0" dirty="0">
                <a:latin typeface="PalatinoLTStd-Roman"/>
              </a:rPr>
              <a:t> </a:t>
            </a:r>
            <a:r>
              <a:rPr lang="en-US" sz="1800" b="0" i="0" u="none" strike="noStrike" baseline="0" dirty="0">
                <a:latin typeface="PalatinoLTStd-Roman"/>
              </a:rPr>
              <a:t>malaria (a protozoan) and schistosomiasis (a worm)</a:t>
            </a:r>
            <a:r>
              <a:rPr lang="cs-CZ" sz="1800" b="0" i="0" u="none" strike="noStrike" baseline="0" dirty="0">
                <a:latin typeface="PalatinoLTStd-Roman"/>
              </a:rPr>
              <a:t> </a:t>
            </a:r>
            <a:r>
              <a:rPr lang="en-US" sz="1800" b="0" i="0" u="none" strike="noStrike" baseline="0" dirty="0">
                <a:latin typeface="PalatinoLTStd-Roman"/>
              </a:rPr>
              <a:t>have very different body forms, or </a:t>
            </a:r>
            <a:r>
              <a:rPr lang="en-US" sz="1800" b="0" i="1" u="none" strike="noStrike" baseline="0" dirty="0">
                <a:latin typeface="PalatinoLTStd-Italic"/>
              </a:rPr>
              <a:t>morphs</a:t>
            </a:r>
            <a:r>
              <a:rPr lang="en-US" sz="1800" b="0" i="0" u="none" strike="noStrike" baseline="0" dirty="0">
                <a:latin typeface="PalatinoLTStd-Roman"/>
              </a:rPr>
              <a:t>, according</a:t>
            </a:r>
            <a:r>
              <a:rPr lang="cs-CZ" sz="1800" b="0" i="0" u="none" strike="noStrike" baseline="0" dirty="0">
                <a:latin typeface="PalatinoLTStd-Roman"/>
              </a:rPr>
              <a:t> </a:t>
            </a:r>
            <a:r>
              <a:rPr lang="en-US" sz="1800" b="0" i="0" u="none" strike="noStrike" baseline="0" dirty="0">
                <a:latin typeface="PalatinoLTStd-Roman"/>
              </a:rPr>
              <a:t>to whether they are living in humans or in their</a:t>
            </a:r>
            <a:r>
              <a:rPr lang="cs-CZ" dirty="0">
                <a:latin typeface="PalatinoLTStd-Roman"/>
              </a:rPr>
              <a:t> </a:t>
            </a:r>
            <a:r>
              <a:rPr lang="en-US" sz="1800" b="0" i="0" u="none" strike="noStrike" baseline="0" dirty="0">
                <a:latin typeface="PalatinoLTStd-Roman"/>
              </a:rPr>
              <a:t>invertebrate vectors (mosquitoes and water snails,</a:t>
            </a:r>
            <a:r>
              <a:rPr lang="cs-CZ" sz="1800" b="0" i="0" u="none" strike="noStrike" baseline="0" dirty="0">
                <a:latin typeface="PalatinoLTStd-Roman"/>
              </a:rPr>
              <a:t> </a:t>
            </a:r>
            <a:r>
              <a:rPr lang="en-US" sz="1800" b="0" i="0" u="none" strike="noStrike" baseline="0" dirty="0">
                <a:latin typeface="PalatinoLTStd-Roman"/>
              </a:rPr>
              <a:t>respectively). </a:t>
            </a:r>
            <a:endParaRPr lang="cs-CZ" dirty="0"/>
          </a:p>
        </p:txBody>
      </p:sp>
    </p:spTree>
    <p:extLst>
      <p:ext uri="{BB962C8B-B14F-4D97-AF65-F5344CB8AC3E}">
        <p14:creationId xmlns:p14="http://schemas.microsoft.com/office/powerpoint/2010/main" val="344443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AF3E62D-0551-6070-C7B0-EE0CC27129F4}"/>
              </a:ext>
            </a:extLst>
          </p:cNvPr>
          <p:cNvSpPr txBox="1"/>
          <p:nvPr/>
        </p:nvSpPr>
        <p:spPr>
          <a:xfrm>
            <a:off x="314190" y="759281"/>
            <a:ext cx="11644130" cy="2031325"/>
          </a:xfrm>
          <a:prstGeom prst="rect">
            <a:avLst/>
          </a:prstGeom>
          <a:noFill/>
        </p:spPr>
        <p:txBody>
          <a:bodyPr wrap="square" rtlCol="0">
            <a:spAutoFit/>
          </a:bodyPr>
          <a:lstStyle/>
          <a:p>
            <a:pPr algn="l"/>
            <a:r>
              <a:rPr lang="en-US" sz="1800" b="0" i="0" u="none" strike="noStrike" baseline="0" dirty="0">
                <a:latin typeface="PalatinoLTStd-Roman"/>
              </a:rPr>
              <a:t>Humans too have distinct phases</a:t>
            </a:r>
            <a:r>
              <a:rPr lang="cs-CZ" sz="1800" b="0" i="0" u="none" strike="noStrike" baseline="0" dirty="0">
                <a:latin typeface="PalatinoLTStd-Roman"/>
              </a:rPr>
              <a:t> </a:t>
            </a:r>
            <a:r>
              <a:rPr lang="en-US" sz="1800" b="0" i="0" u="none" strike="noStrike" baseline="0" dirty="0">
                <a:latin typeface="PalatinoLTStd-Roman"/>
              </a:rPr>
              <a:t>in their life courses. For example, the nutritional</a:t>
            </a:r>
            <a:r>
              <a:rPr lang="cs-CZ" sz="1800" b="0" i="0" u="none" strike="noStrike" baseline="0" dirty="0">
                <a:latin typeface="PalatinoLTStd-Roman"/>
              </a:rPr>
              <a:t>  </a:t>
            </a:r>
            <a:r>
              <a:rPr lang="en-US" sz="1800" b="0" i="0" u="none" strike="noStrike" baseline="0" dirty="0">
                <a:latin typeface="PalatinoLTStd-Roman"/>
              </a:rPr>
              <a:t>processes of the pre-implantation embryo, fetus,</a:t>
            </a:r>
            <a:r>
              <a:rPr lang="cs-CZ" sz="1800" b="0" i="0" u="none" strike="noStrike" baseline="0" dirty="0">
                <a:latin typeface="PalatinoLTStd-Roman"/>
              </a:rPr>
              <a:t> </a:t>
            </a:r>
            <a:r>
              <a:rPr lang="en-US" sz="1800" b="0" i="0" u="none" strike="noStrike" baseline="0" dirty="0">
                <a:latin typeface="PalatinoLTStd-Roman"/>
              </a:rPr>
              <a:t>pre-weaning infant, and post-weaning child are all</a:t>
            </a:r>
            <a:r>
              <a:rPr lang="cs-CZ" sz="1800" b="0" i="0" u="none" strike="noStrike" baseline="0" dirty="0">
                <a:latin typeface="PalatinoLTStd-Roman"/>
              </a:rPr>
              <a:t> </a:t>
            </a:r>
            <a:r>
              <a:rPr lang="en-US" sz="1800" b="0" i="0" u="none" strike="noStrike" baseline="0" dirty="0">
                <a:latin typeface="PalatinoLTStd-Roman"/>
              </a:rPr>
              <a:t>very</a:t>
            </a:r>
            <a:r>
              <a:rPr lang="cs-CZ" sz="1800" b="0" i="0" u="none" strike="noStrike" baseline="0" dirty="0">
                <a:latin typeface="PalatinoLTStd-Roman"/>
              </a:rPr>
              <a:t> </a:t>
            </a:r>
            <a:r>
              <a:rPr lang="en-US" sz="1800" b="0" i="0" u="none" strike="noStrike" baseline="0" dirty="0">
                <a:latin typeface="PalatinoLTStd-Roman"/>
              </a:rPr>
              <a:t>different. The human fetus is nourished across</a:t>
            </a:r>
            <a:r>
              <a:rPr lang="cs-CZ" sz="1800" b="0" i="0" u="none" strike="noStrike" baseline="0" dirty="0">
                <a:latin typeface="PalatinoLTStd-Roman"/>
              </a:rPr>
              <a:t> </a:t>
            </a:r>
            <a:r>
              <a:rPr lang="en-US" sz="1800" b="0" i="0" u="none" strike="noStrike" baseline="0" dirty="0">
                <a:latin typeface="PalatinoLTStd-Roman"/>
              </a:rPr>
              <a:t>the placenta so both placental physiology and the</a:t>
            </a:r>
            <a:r>
              <a:rPr lang="cs-CZ" sz="1800" b="0" i="0" u="none" strike="noStrike" baseline="0" dirty="0">
                <a:latin typeface="PalatinoLTStd-Roman"/>
              </a:rPr>
              <a:t> </a:t>
            </a:r>
            <a:r>
              <a:rPr lang="en-US" sz="1800" b="0" i="0" u="none" strike="noStrike" baseline="0" dirty="0">
                <a:latin typeface="PalatinoLTStd-Roman"/>
              </a:rPr>
              <a:t>mother’s adaptations to pregnancy are attuned to</a:t>
            </a:r>
            <a:r>
              <a:rPr lang="cs-CZ" sz="1800" b="0" i="0" u="none" strike="noStrike" baseline="0" dirty="0">
                <a:latin typeface="PalatinoLTStd-Roman"/>
              </a:rPr>
              <a:t> </a:t>
            </a:r>
            <a:r>
              <a:rPr lang="en-US" sz="1800" b="0" i="0" u="none" strike="noStrike" baseline="0" dirty="0">
                <a:latin typeface="PalatinoLTStd-Roman"/>
              </a:rPr>
              <a:t>maximize the nutrition of the fetus. The fetal gastrointestinal</a:t>
            </a:r>
            <a:r>
              <a:rPr lang="cs-CZ" sz="1800" b="0" i="0" u="none" strike="noStrike" baseline="0" dirty="0">
                <a:latin typeface="PalatinoLTStd-Roman"/>
              </a:rPr>
              <a:t> </a:t>
            </a:r>
            <a:r>
              <a:rPr lang="en-US" sz="1800" b="0" i="0" u="none" strike="noStrike" baseline="0" dirty="0">
                <a:latin typeface="PalatinoLTStd-Roman"/>
              </a:rPr>
              <a:t>tract is quiescent until birth, at which</a:t>
            </a:r>
            <a:r>
              <a:rPr lang="cs-CZ" sz="1800" b="0" i="0" u="none" strike="noStrike" baseline="0" dirty="0">
                <a:latin typeface="PalatinoLTStd-Roman"/>
              </a:rPr>
              <a:t> </a:t>
            </a:r>
            <a:r>
              <a:rPr lang="en-US" sz="1800" b="0" i="0" u="none" strike="noStrike" baseline="0" dirty="0">
                <a:latin typeface="PalatinoLTStd-Roman"/>
              </a:rPr>
              <a:t>time it is activated and uniquely adapted for the</a:t>
            </a:r>
            <a:r>
              <a:rPr lang="cs-CZ" sz="1800" b="0" i="0" u="none" strike="noStrike" baseline="0" dirty="0">
                <a:latin typeface="PalatinoLTStd-Roman"/>
              </a:rPr>
              <a:t> </a:t>
            </a:r>
            <a:r>
              <a:rPr lang="en-US" sz="1800" b="0" i="0" u="none" strike="noStrike" baseline="0" dirty="0">
                <a:latin typeface="PalatinoLTStd-Roman"/>
              </a:rPr>
              <a:t>digestion of human milk, for example of lactose</a:t>
            </a:r>
            <a:r>
              <a:rPr lang="cs-CZ" sz="1800" b="0" i="0" u="none" strike="noStrike" baseline="0" dirty="0">
                <a:latin typeface="PalatinoLTStd-Roman"/>
              </a:rPr>
              <a:t> </a:t>
            </a:r>
            <a:r>
              <a:rPr lang="en-US" sz="1800" b="0" i="0" u="none" strike="noStrike" baseline="0" dirty="0">
                <a:latin typeface="PalatinoLTStd-Roman"/>
              </a:rPr>
              <a:t>using lactase. After weaning, human gastrointestinal</a:t>
            </a:r>
            <a:r>
              <a:rPr lang="cs-CZ" sz="1800" b="0" i="0" u="none" strike="noStrike" baseline="0" dirty="0">
                <a:latin typeface="PalatinoLTStd-Roman"/>
              </a:rPr>
              <a:t> </a:t>
            </a:r>
            <a:r>
              <a:rPr lang="en-US" sz="1800" b="0" i="0" u="none" strike="noStrike" baseline="0" dirty="0">
                <a:latin typeface="PalatinoLTStd-Roman"/>
              </a:rPr>
              <a:t>physiology changes yet again, one feature being</a:t>
            </a:r>
            <a:r>
              <a:rPr lang="cs-CZ" sz="1800" b="0" i="0" u="none" strike="noStrike" baseline="0" dirty="0">
                <a:latin typeface="PalatinoLTStd-Roman"/>
              </a:rPr>
              <a:t> </a:t>
            </a:r>
            <a:r>
              <a:rPr lang="en-US" sz="1800" b="0" i="0" u="none" strike="noStrike" baseline="0" dirty="0">
                <a:latin typeface="PalatinoLTStd-Roman"/>
              </a:rPr>
              <a:t>that the bulk of the world’s population loses lactase</a:t>
            </a:r>
            <a:r>
              <a:rPr lang="cs-CZ" sz="1800" b="0" i="0" u="none" strike="noStrike" baseline="0" dirty="0">
                <a:latin typeface="PalatinoLTStd-Roman"/>
              </a:rPr>
              <a:t> </a:t>
            </a:r>
            <a:r>
              <a:rPr lang="cs-CZ" sz="1800" b="0" i="0" u="none" strike="noStrike" baseline="0" dirty="0" err="1">
                <a:latin typeface="PalatinoLTStd-Roman"/>
              </a:rPr>
              <a:t>activity</a:t>
            </a:r>
            <a:r>
              <a:rPr lang="cs-CZ" sz="1800" b="0" i="0" u="none" strike="noStrike" baseline="0" dirty="0">
                <a:latin typeface="PalatinoLTStd-Roman"/>
              </a:rPr>
              <a:t>.</a:t>
            </a:r>
            <a:endParaRPr lang="cs-CZ" dirty="0"/>
          </a:p>
        </p:txBody>
      </p:sp>
      <p:sp>
        <p:nvSpPr>
          <p:cNvPr id="4" name="TextovéPole 3">
            <a:extLst>
              <a:ext uri="{FF2B5EF4-FFF2-40B4-BE49-F238E27FC236}">
                <a16:creationId xmlns:a16="http://schemas.microsoft.com/office/drawing/2014/main" id="{5EEFFF20-D7D3-671C-049D-698CACE620D1}"/>
              </a:ext>
            </a:extLst>
          </p:cNvPr>
          <p:cNvSpPr txBox="1"/>
          <p:nvPr/>
        </p:nvSpPr>
        <p:spPr>
          <a:xfrm>
            <a:off x="6654800" y="176014"/>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1CEC2E49-D828-B774-2314-31B558F352A4}"/>
              </a:ext>
            </a:extLst>
          </p:cNvPr>
          <p:cNvSpPr txBox="1"/>
          <p:nvPr/>
        </p:nvSpPr>
        <p:spPr>
          <a:xfrm>
            <a:off x="304800" y="215443"/>
            <a:ext cx="4381905" cy="738664"/>
          </a:xfrm>
          <a:prstGeom prst="rect">
            <a:avLst/>
          </a:prstGeom>
          <a:noFill/>
        </p:spPr>
        <p:txBody>
          <a:bodyPr wrap="none" rtlCol="0">
            <a:spAutoFit/>
          </a:bodyPr>
          <a:lstStyle/>
          <a:p>
            <a:r>
              <a:rPr lang="en-US" sz="2400" b="1" i="1" u="sng" strike="noStrike" baseline="0" dirty="0">
                <a:latin typeface="FrutigerLTStd-BoldCn"/>
              </a:rPr>
              <a:t>Development and the Life Course</a:t>
            </a:r>
            <a:endParaRPr lang="cs-CZ" sz="2400" i="1" u="sng" dirty="0"/>
          </a:p>
          <a:p>
            <a:endParaRPr lang="cs-CZ" dirty="0"/>
          </a:p>
        </p:txBody>
      </p:sp>
      <p:pic>
        <p:nvPicPr>
          <p:cNvPr id="4098" name="Picture 2" descr="Human Embryo Stock Photo - Download Image Now - Fetus, Human Embryo, Baby -  Human Age - iStock">
            <a:extLst>
              <a:ext uri="{FF2B5EF4-FFF2-40B4-BE49-F238E27FC236}">
                <a16:creationId xmlns:a16="http://schemas.microsoft.com/office/drawing/2014/main" id="{F6BFF4AF-99FD-61B0-CEF8-E8DFDEF3A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880" y="4686816"/>
            <a:ext cx="3990340" cy="19951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 jíst při kojení, aby bylo zdravé dítě i matka - iDNES.cz">
            <a:extLst>
              <a:ext uri="{FF2B5EF4-FFF2-40B4-BE49-F238E27FC236}">
                <a16:creationId xmlns:a16="http://schemas.microsoft.com/office/drawing/2014/main" id="{79F1C049-FB81-646B-7D93-8A15422EE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3" y="2914672"/>
            <a:ext cx="4183697" cy="27141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ídlo pro batolata: Zdravé pokrmy, které váš potomek rozhodně neodmítne">
            <a:extLst>
              <a:ext uri="{FF2B5EF4-FFF2-40B4-BE49-F238E27FC236}">
                <a16:creationId xmlns:a16="http://schemas.microsoft.com/office/drawing/2014/main" id="{0BCE80ED-215C-4BEB-0412-F0624C55D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303" y="2710317"/>
            <a:ext cx="4240867" cy="271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8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99B8FBC-B96E-47FB-8DA0-E89A598CAAF9}"/>
              </a:ext>
            </a:extLst>
          </p:cNvPr>
          <p:cNvSpPr txBox="1"/>
          <p:nvPr/>
        </p:nvSpPr>
        <p:spPr>
          <a:xfrm>
            <a:off x="6654800" y="145534"/>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931E05AA-3F2A-0C23-3951-09ED36232155}"/>
              </a:ext>
            </a:extLst>
          </p:cNvPr>
          <p:cNvSpPr txBox="1"/>
          <p:nvPr/>
        </p:nvSpPr>
        <p:spPr>
          <a:xfrm>
            <a:off x="668020" y="253255"/>
            <a:ext cx="6375400" cy="461665"/>
          </a:xfrm>
          <a:prstGeom prst="rect">
            <a:avLst/>
          </a:prstGeom>
          <a:noFill/>
        </p:spPr>
        <p:txBody>
          <a:bodyPr wrap="square">
            <a:spAutoFit/>
          </a:bodyPr>
          <a:lstStyle/>
          <a:p>
            <a:r>
              <a:rPr lang="en-US" sz="2400" b="1" i="1" u="sng" strike="noStrike" baseline="0" dirty="0">
                <a:latin typeface="FrutigerLTStd-BoldCn"/>
              </a:rPr>
              <a:t>Development and the Life Course</a:t>
            </a:r>
            <a:endParaRPr lang="cs-CZ" sz="2400" i="1" u="sng" dirty="0"/>
          </a:p>
        </p:txBody>
      </p:sp>
      <p:sp>
        <p:nvSpPr>
          <p:cNvPr id="8" name="TextovéPole 7">
            <a:extLst>
              <a:ext uri="{FF2B5EF4-FFF2-40B4-BE49-F238E27FC236}">
                <a16:creationId xmlns:a16="http://schemas.microsoft.com/office/drawing/2014/main" id="{25191280-865C-A862-A9A5-1F2F24769AAE}"/>
              </a:ext>
            </a:extLst>
          </p:cNvPr>
          <p:cNvSpPr txBox="1"/>
          <p:nvPr/>
        </p:nvSpPr>
        <p:spPr>
          <a:xfrm>
            <a:off x="243840" y="822641"/>
            <a:ext cx="5953760" cy="5909310"/>
          </a:xfrm>
          <a:prstGeom prst="rect">
            <a:avLst/>
          </a:prstGeom>
          <a:noFill/>
        </p:spPr>
        <p:txBody>
          <a:bodyPr wrap="square" rtlCol="0">
            <a:spAutoFit/>
          </a:bodyPr>
          <a:lstStyle/>
          <a:p>
            <a:pPr algn="l"/>
            <a:r>
              <a:rPr lang="cs-CZ" dirty="0"/>
              <a:t> </a:t>
            </a:r>
            <a:r>
              <a:rPr lang="en-US" sz="1800" b="0" i="0" u="none" strike="noStrike" baseline="0" dirty="0">
                <a:latin typeface="PalatinoLTStd-Roman"/>
              </a:rPr>
              <a:t>One component of evolutionary biology is to consider</a:t>
            </a:r>
            <a:r>
              <a:rPr lang="cs-CZ" sz="1800" b="0" i="0" u="none" strike="noStrike" baseline="0" dirty="0">
                <a:latin typeface="PalatinoLTStd-Roman"/>
              </a:rPr>
              <a:t> </a:t>
            </a:r>
            <a:r>
              <a:rPr lang="en-US" sz="1800" b="0" i="0" u="none" strike="noStrike" baseline="0" dirty="0">
                <a:latin typeface="PalatinoLTStd-Roman"/>
              </a:rPr>
              <a:t>how different phases in the life course evolved</a:t>
            </a:r>
          </a:p>
          <a:p>
            <a:pPr algn="l"/>
            <a:r>
              <a:rPr lang="en-US" sz="1800" b="0" i="0" u="none" strike="noStrike" baseline="0" dirty="0">
                <a:latin typeface="PalatinoLTStd-Roman"/>
              </a:rPr>
              <a:t>and how these different phases are inter</a:t>
            </a:r>
            <a:r>
              <a:rPr lang="cs-CZ" sz="1800" b="0" i="0" u="none" strike="noStrike" baseline="0" dirty="0">
                <a:latin typeface="PalatinoLTStd-Roman"/>
              </a:rPr>
              <a:t>-</a:t>
            </a:r>
            <a:r>
              <a:rPr lang="en-US" sz="1800" b="0" i="0" u="none" strike="noStrike" baseline="0" dirty="0">
                <a:latin typeface="PalatinoLTStd-Roman"/>
              </a:rPr>
              <a:t>related. An</a:t>
            </a:r>
            <a:r>
              <a:rPr lang="cs-CZ" sz="1800" b="0" i="0" u="none" strike="noStrike" baseline="0" dirty="0">
                <a:latin typeface="PalatinoLTStd-Roman"/>
              </a:rPr>
              <a:t> </a:t>
            </a:r>
            <a:r>
              <a:rPr lang="en-US" sz="1800" b="0" i="0" u="none" strike="noStrike" baseline="0" dirty="0">
                <a:latin typeface="PalatinoLTStd-Roman"/>
              </a:rPr>
              <a:t>organism’s life-</a:t>
            </a:r>
            <a:r>
              <a:rPr lang="cs-CZ" dirty="0">
                <a:latin typeface="PalatinoLTStd-Roman"/>
              </a:rPr>
              <a:t>c</a:t>
            </a:r>
            <a:r>
              <a:rPr lang="en-US" sz="1800" b="0" i="0" u="none" strike="noStrike" baseline="0" dirty="0" err="1">
                <a:latin typeface="PalatinoLTStd-Roman"/>
              </a:rPr>
              <a:t>ourse</a:t>
            </a:r>
            <a:r>
              <a:rPr lang="en-US" sz="1800" b="0" i="0" u="none" strike="noStrike" baseline="0" dirty="0">
                <a:latin typeface="PalatinoLTStd-Roman"/>
              </a:rPr>
              <a:t> strategy is ultimately an issue</a:t>
            </a:r>
          </a:p>
          <a:p>
            <a:pPr algn="l"/>
            <a:r>
              <a:rPr lang="en-US" sz="1800" b="0" i="0" u="none" strike="noStrike" baseline="0" dirty="0">
                <a:latin typeface="PalatinoLTStd-Roman"/>
              </a:rPr>
              <a:t>of the optimal use of energy supplies to maximize</a:t>
            </a:r>
            <a:r>
              <a:rPr lang="cs-CZ" sz="1800" b="0" i="0" u="none" strike="noStrike" baseline="0" dirty="0">
                <a:latin typeface="PalatinoLTStd-Roman"/>
              </a:rPr>
              <a:t> </a:t>
            </a:r>
            <a:r>
              <a:rPr lang="en-US" sz="1800" b="0" i="0" u="none" strike="noStrike" baseline="0" dirty="0">
                <a:latin typeface="PalatinoLTStd-Roman"/>
              </a:rPr>
              <a:t>reproductive success. Selection therefore operates</a:t>
            </a:r>
          </a:p>
          <a:p>
            <a:pPr algn="l"/>
            <a:r>
              <a:rPr lang="en-US" sz="1800" b="0" i="0" u="none" strike="noStrike" baseline="0" dirty="0">
                <a:latin typeface="PalatinoLTStd-Roman"/>
              </a:rPr>
              <a:t>on components of this balance, such as investment</a:t>
            </a:r>
            <a:r>
              <a:rPr lang="cs-CZ" sz="1800" b="0" i="0" u="none" strike="noStrike" baseline="0" dirty="0">
                <a:latin typeface="PalatinoLTStd-Roman"/>
              </a:rPr>
              <a:t> </a:t>
            </a:r>
            <a:r>
              <a:rPr lang="en-US" sz="1800" b="0" i="0" u="none" strike="noStrike" baseline="0" dirty="0">
                <a:latin typeface="PalatinoLTStd-Roman"/>
              </a:rPr>
              <a:t>in growth, patterns of development, approaches to</a:t>
            </a:r>
          </a:p>
          <a:p>
            <a:pPr algn="l"/>
            <a:r>
              <a:rPr lang="en-US" sz="1800" b="0" i="0" u="none" strike="noStrike" baseline="0" dirty="0">
                <a:latin typeface="PalatinoLTStd-Roman"/>
              </a:rPr>
              <a:t>reproduction, social structure, and patterns of ageing,</a:t>
            </a:r>
            <a:r>
              <a:rPr lang="cs-CZ" sz="1800" b="0" i="0" u="none" strike="noStrike" baseline="0" dirty="0">
                <a:latin typeface="PalatinoLTStd-Roman"/>
              </a:rPr>
              <a:t> </a:t>
            </a:r>
            <a:r>
              <a:rPr lang="en-US" sz="1800" b="0" i="0" u="none" strike="noStrike" baseline="0" dirty="0">
                <a:latin typeface="PalatinoLTStd-Roman"/>
              </a:rPr>
              <a:t>all aimed at maximizing fitness within the environment</a:t>
            </a:r>
            <a:r>
              <a:rPr lang="cs-CZ" sz="1800" b="0" i="0" u="none" strike="noStrike" baseline="0" dirty="0">
                <a:latin typeface="PalatinoLTStd-Roman"/>
              </a:rPr>
              <a:t> </a:t>
            </a:r>
            <a:r>
              <a:rPr lang="en-US" sz="1800" b="0" i="0" u="none" strike="noStrike" baseline="0" dirty="0">
                <a:latin typeface="PalatinoLTStd-Roman"/>
              </a:rPr>
              <a:t>of the population. </a:t>
            </a:r>
            <a:r>
              <a:rPr lang="en-US" sz="1800" b="0" i="1" u="none" strike="noStrike" baseline="0" dirty="0">
                <a:latin typeface="PalatinoLTStd-Italic"/>
              </a:rPr>
              <a:t>Trade-offs </a:t>
            </a:r>
            <a:r>
              <a:rPr lang="en-US" sz="1800" b="0" i="0" u="none" strike="noStrike" baseline="0" dirty="0">
                <a:latin typeface="PalatinoLTStd-Roman"/>
              </a:rPr>
              <a:t>must be made,</a:t>
            </a:r>
            <a:r>
              <a:rPr lang="cs-CZ" sz="1800" b="0" i="0" u="none" strike="noStrike" baseline="0" dirty="0">
                <a:latin typeface="PalatinoLTStd-Roman"/>
              </a:rPr>
              <a:t> </a:t>
            </a:r>
            <a:r>
              <a:rPr lang="en-US" sz="1800" b="0" i="0" u="none" strike="noStrike" baseline="0" dirty="0">
                <a:latin typeface="PalatinoLTStd-Roman"/>
              </a:rPr>
              <a:t>given the limiting availability of energy and the</a:t>
            </a:r>
          </a:p>
          <a:p>
            <a:pPr algn="l"/>
            <a:r>
              <a:rPr lang="en-US" sz="1800" b="0" i="0" u="none" strike="noStrike" baseline="0" dirty="0">
                <a:latin typeface="PalatinoLTStd-Roman"/>
              </a:rPr>
              <a:t>constraints of time—the risk of death from predation</a:t>
            </a:r>
            <a:r>
              <a:rPr lang="cs-CZ" sz="1800" b="0" i="0" u="none" strike="noStrike" baseline="0" dirty="0">
                <a:latin typeface="PalatinoLTStd-Roman"/>
              </a:rPr>
              <a:t> </a:t>
            </a:r>
            <a:r>
              <a:rPr lang="en-US" sz="1800" b="0" i="0" u="none" strike="noStrike" baseline="0" dirty="0">
                <a:latin typeface="PalatinoLTStd-Roman"/>
              </a:rPr>
              <a:t>or disease before reproduction. Body size itself</a:t>
            </a:r>
          </a:p>
          <a:p>
            <a:pPr algn="l"/>
            <a:r>
              <a:rPr lang="en-US" sz="1800" b="0" i="0" u="none" strike="noStrike" baseline="0" dirty="0">
                <a:latin typeface="PalatinoLTStd-Roman"/>
              </a:rPr>
              <a:t>is constrained by mechanical and thermoregulatory</a:t>
            </a:r>
            <a:r>
              <a:rPr lang="cs-CZ" sz="1800" b="0" i="0" u="none" strike="noStrike" baseline="0" dirty="0">
                <a:latin typeface="PalatinoLTStd-Roman"/>
              </a:rPr>
              <a:t> </a:t>
            </a:r>
            <a:r>
              <a:rPr lang="en-US" sz="1800" b="0" i="0" u="none" strike="noStrike" baseline="0" dirty="0">
                <a:latin typeface="PalatinoLTStd-Roman"/>
              </a:rPr>
              <a:t>issues and nutrient availability. The element of evolutionary</a:t>
            </a:r>
            <a:r>
              <a:rPr lang="cs-CZ" sz="1800" b="0" i="0" u="none" strike="noStrike" baseline="0" dirty="0">
                <a:latin typeface="PalatinoLTStd-Roman"/>
              </a:rPr>
              <a:t> </a:t>
            </a:r>
            <a:r>
              <a:rPr lang="en-US" sz="1800" b="0" i="0" u="none" strike="noStrike" baseline="0" dirty="0">
                <a:latin typeface="PalatinoLTStd-Roman"/>
              </a:rPr>
              <a:t>biology related to consideration of these</a:t>
            </a:r>
            <a:r>
              <a:rPr lang="cs-CZ" sz="1800" b="0" i="0" u="none" strike="noStrike" baseline="0" dirty="0">
                <a:latin typeface="PalatinoLTStd-Roman"/>
              </a:rPr>
              <a:t> </a:t>
            </a:r>
            <a:r>
              <a:rPr lang="en-US" sz="1800" b="0" i="0" u="none" strike="noStrike" baseline="0" dirty="0">
                <a:latin typeface="PalatinoLTStd-Roman"/>
              </a:rPr>
              <a:t>general strategies and trade-offs is known as </a:t>
            </a:r>
            <a:r>
              <a:rPr lang="en-US" sz="1800" b="0" i="1" u="none" strike="noStrike" baseline="0" dirty="0">
                <a:latin typeface="PalatinoLTStd-Italic"/>
              </a:rPr>
              <a:t>life</a:t>
            </a:r>
            <a:r>
              <a:rPr lang="cs-CZ" sz="1800" b="0" i="1" u="none" strike="noStrike" baseline="0" dirty="0">
                <a:latin typeface="PalatinoLTStd-Italic"/>
              </a:rPr>
              <a:t> -</a:t>
            </a:r>
            <a:r>
              <a:rPr lang="en-US" sz="1800" b="0" i="1" u="none" strike="noStrike" baseline="0" dirty="0">
                <a:latin typeface="PalatinoLTStd-Italic"/>
              </a:rPr>
              <a:t>history theory</a:t>
            </a:r>
            <a:r>
              <a:rPr lang="en-US" sz="1800" b="0" i="0" u="none" strike="noStrike" baseline="0" dirty="0">
                <a:latin typeface="PalatinoLTStd-Roman"/>
              </a:rPr>
              <a:t>. Humans have very distinct</a:t>
            </a:r>
            <a:r>
              <a:rPr lang="cs-CZ" sz="1800" b="0" i="0" u="none" strike="noStrike" baseline="0" dirty="0">
                <a:latin typeface="PalatinoLTStd-Roman"/>
              </a:rPr>
              <a:t> </a:t>
            </a:r>
            <a:r>
              <a:rPr lang="en-US" sz="1800" b="0" i="0" u="none" strike="noStrike" baseline="0" dirty="0">
                <a:latin typeface="PalatinoLTStd-Roman"/>
              </a:rPr>
              <a:t>characteristics to their life-history traits, and</a:t>
            </a:r>
            <a:r>
              <a:rPr lang="cs-CZ" sz="1800" b="0" i="0" u="none" strike="noStrike" baseline="0" dirty="0">
                <a:latin typeface="PalatinoLTStd-Roman"/>
              </a:rPr>
              <a:t> </a:t>
            </a:r>
            <a:r>
              <a:rPr lang="en-US" sz="1800" b="0" i="0" u="none" strike="noStrike" baseline="0" dirty="0">
                <a:latin typeface="PalatinoLTStd-Roman"/>
              </a:rPr>
              <a:t>these and their health implications</a:t>
            </a:r>
            <a:r>
              <a:rPr lang="cs-CZ" sz="1800" b="0" i="0" u="none" strike="noStrike" baseline="0" dirty="0">
                <a:latin typeface="PalatinoLTStd-Roman"/>
              </a:rPr>
              <a:t>.</a:t>
            </a:r>
            <a:endParaRPr lang="cs-CZ" dirty="0"/>
          </a:p>
        </p:txBody>
      </p:sp>
      <p:pic>
        <p:nvPicPr>
          <p:cNvPr id="5124" name="Picture 4" descr="Dinofelis preying on Australopithecus : r/Naturewasmetal">
            <a:extLst>
              <a:ext uri="{FF2B5EF4-FFF2-40B4-BE49-F238E27FC236}">
                <a16:creationId xmlns:a16="http://schemas.microsoft.com/office/drawing/2014/main" id="{6FE11089-55D4-C594-8F31-30DD09CF1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043" y="1626180"/>
            <a:ext cx="5639117" cy="34271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FEE19A69-39CC-AD6C-4F44-987EBCF0B329}"/>
              </a:ext>
            </a:extLst>
          </p:cNvPr>
          <p:cNvSpPr txBox="1"/>
          <p:nvPr/>
        </p:nvSpPr>
        <p:spPr>
          <a:xfrm>
            <a:off x="7772400" y="5476240"/>
            <a:ext cx="3943387" cy="369332"/>
          </a:xfrm>
          <a:prstGeom prst="rect">
            <a:avLst/>
          </a:prstGeom>
          <a:noFill/>
        </p:spPr>
        <p:txBody>
          <a:bodyPr wrap="none" rtlCol="0">
            <a:spAutoFit/>
          </a:bodyPr>
          <a:lstStyle/>
          <a:p>
            <a:r>
              <a:rPr lang="cs-CZ" i="1" dirty="0" err="1"/>
              <a:t>Dinofelis</a:t>
            </a:r>
            <a:r>
              <a:rPr lang="cs-CZ" dirty="0"/>
              <a:t> and </a:t>
            </a:r>
            <a:r>
              <a:rPr lang="cs-CZ" i="1" dirty="0" err="1"/>
              <a:t>Australopithecus</a:t>
            </a:r>
            <a:r>
              <a:rPr lang="cs-CZ" i="1" dirty="0"/>
              <a:t> </a:t>
            </a:r>
            <a:r>
              <a:rPr lang="cs-CZ" i="1" dirty="0" err="1"/>
              <a:t>africanus</a:t>
            </a:r>
            <a:endParaRPr lang="cs-CZ" i="1" dirty="0"/>
          </a:p>
        </p:txBody>
      </p:sp>
    </p:spTree>
    <p:extLst>
      <p:ext uri="{BB962C8B-B14F-4D97-AF65-F5344CB8AC3E}">
        <p14:creationId xmlns:p14="http://schemas.microsoft.com/office/powerpoint/2010/main" val="4119481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99B8FBC-B96E-47FB-8DA0-E89A598CAAF9}"/>
              </a:ext>
            </a:extLst>
          </p:cNvPr>
          <p:cNvSpPr txBox="1"/>
          <p:nvPr/>
        </p:nvSpPr>
        <p:spPr>
          <a:xfrm>
            <a:off x="6654800" y="145534"/>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931E05AA-3F2A-0C23-3951-09ED36232155}"/>
              </a:ext>
            </a:extLst>
          </p:cNvPr>
          <p:cNvSpPr txBox="1"/>
          <p:nvPr/>
        </p:nvSpPr>
        <p:spPr>
          <a:xfrm>
            <a:off x="6845300" y="5292615"/>
            <a:ext cx="6375400" cy="461665"/>
          </a:xfrm>
          <a:prstGeom prst="rect">
            <a:avLst/>
          </a:prstGeom>
          <a:noFill/>
        </p:spPr>
        <p:txBody>
          <a:bodyPr wrap="square">
            <a:spAutoFit/>
          </a:bodyPr>
          <a:lstStyle/>
          <a:p>
            <a:r>
              <a:rPr lang="en-US" sz="2400" b="1" i="1" u="sng" strike="noStrike" baseline="0" dirty="0">
                <a:latin typeface="FrutigerLTStd-BoldCn"/>
              </a:rPr>
              <a:t>Development and the Life Course</a:t>
            </a:r>
            <a:endParaRPr lang="cs-CZ" sz="2400" i="1" u="sng" dirty="0"/>
          </a:p>
        </p:txBody>
      </p:sp>
      <p:sp>
        <p:nvSpPr>
          <p:cNvPr id="8" name="TextovéPole 7">
            <a:extLst>
              <a:ext uri="{FF2B5EF4-FFF2-40B4-BE49-F238E27FC236}">
                <a16:creationId xmlns:a16="http://schemas.microsoft.com/office/drawing/2014/main" id="{25191280-865C-A862-A9A5-1F2F24769AAE}"/>
              </a:ext>
            </a:extLst>
          </p:cNvPr>
          <p:cNvSpPr txBox="1"/>
          <p:nvPr/>
        </p:nvSpPr>
        <p:spPr>
          <a:xfrm>
            <a:off x="243840" y="822641"/>
            <a:ext cx="5953760" cy="369332"/>
          </a:xfrm>
          <a:prstGeom prst="rect">
            <a:avLst/>
          </a:prstGeom>
          <a:noFill/>
        </p:spPr>
        <p:txBody>
          <a:bodyPr wrap="square" rtlCol="0">
            <a:spAutoFit/>
          </a:bodyPr>
          <a:lstStyle/>
          <a:p>
            <a:pPr algn="l"/>
            <a:r>
              <a:rPr lang="cs-CZ" dirty="0"/>
              <a:t> </a:t>
            </a:r>
          </a:p>
        </p:txBody>
      </p:sp>
      <p:sp>
        <p:nvSpPr>
          <p:cNvPr id="9" name="TextovéPole 8">
            <a:extLst>
              <a:ext uri="{FF2B5EF4-FFF2-40B4-BE49-F238E27FC236}">
                <a16:creationId xmlns:a16="http://schemas.microsoft.com/office/drawing/2014/main" id="{FEE19A69-39CC-AD6C-4F44-987EBCF0B329}"/>
              </a:ext>
            </a:extLst>
          </p:cNvPr>
          <p:cNvSpPr txBox="1"/>
          <p:nvPr/>
        </p:nvSpPr>
        <p:spPr>
          <a:xfrm>
            <a:off x="184420" y="428178"/>
            <a:ext cx="5577840" cy="6001643"/>
          </a:xfrm>
          <a:prstGeom prst="rect">
            <a:avLst/>
          </a:prstGeom>
          <a:noFill/>
        </p:spPr>
        <p:txBody>
          <a:bodyPr wrap="square" rtlCol="0">
            <a:spAutoFit/>
          </a:bodyPr>
          <a:lstStyle/>
          <a:p>
            <a:pPr algn="l"/>
            <a:r>
              <a:rPr lang="en-US" sz="1600" b="0" i="0" u="none" strike="noStrike" baseline="0" dirty="0">
                <a:latin typeface="PalatinoLTStd-Roman"/>
              </a:rPr>
              <a:t>Just as selection is the process of the interaction</a:t>
            </a:r>
            <a:r>
              <a:rPr lang="cs-CZ" sz="1600" b="0" i="0" u="none" strike="noStrike" baseline="0" dirty="0">
                <a:latin typeface="PalatinoLTStd-Roman"/>
              </a:rPr>
              <a:t> </a:t>
            </a:r>
            <a:r>
              <a:rPr lang="en-US" sz="1600" b="0" i="0" u="none" strike="noStrike" baseline="0" dirty="0">
                <a:latin typeface="PalatinoLTStd-Roman"/>
              </a:rPr>
              <a:t>between inherited determinants of phenotype and</a:t>
            </a:r>
          </a:p>
          <a:p>
            <a:pPr algn="l"/>
            <a:r>
              <a:rPr lang="en-US" sz="1600" b="0" i="0" u="none" strike="noStrike" baseline="0" dirty="0">
                <a:latin typeface="PalatinoLTStd-Roman"/>
              </a:rPr>
              <a:t>the environment, development is not a solely intrinsic</a:t>
            </a:r>
            <a:r>
              <a:rPr lang="cs-CZ" sz="1600" b="0" i="0" u="none" strike="noStrike" baseline="0" dirty="0">
                <a:latin typeface="PalatinoLTStd-Roman"/>
              </a:rPr>
              <a:t> </a:t>
            </a:r>
            <a:r>
              <a:rPr lang="en-US" sz="1600" b="0" i="0" u="none" strike="noStrike" baseline="0" dirty="0">
                <a:latin typeface="PalatinoLTStd-Roman"/>
              </a:rPr>
              <a:t>process in which a single ovum grows into a</a:t>
            </a:r>
          </a:p>
          <a:p>
            <a:pPr algn="l"/>
            <a:r>
              <a:rPr lang="en-US" sz="1600" b="0" i="0" u="none" strike="noStrike" baseline="0" dirty="0">
                <a:latin typeface="PalatinoLTStd-Roman"/>
              </a:rPr>
              <a:t>mature organism. Rather, the developing organism</a:t>
            </a:r>
            <a:r>
              <a:rPr lang="cs-CZ" sz="1600" b="0" i="0" u="none" strike="noStrike" baseline="0" dirty="0">
                <a:latin typeface="PalatinoLTStd-Roman"/>
              </a:rPr>
              <a:t> </a:t>
            </a:r>
            <a:r>
              <a:rPr lang="en-US" sz="1600" b="0" i="0" u="none" strike="noStrike" baseline="0" dirty="0">
                <a:latin typeface="PalatinoLTStd-Roman"/>
              </a:rPr>
              <a:t>is subject to external influences which affect its later</a:t>
            </a:r>
          </a:p>
          <a:p>
            <a:pPr algn="l"/>
            <a:r>
              <a:rPr lang="en-US" sz="1600" b="0" i="0" u="none" strike="noStrike" baseline="0" dirty="0">
                <a:latin typeface="PalatinoLTStd-Roman"/>
              </a:rPr>
              <a:t>phenotype. Vulnerability to such influences</a:t>
            </a:r>
            <a:r>
              <a:rPr lang="cs-CZ" sz="1600" b="0" i="0" u="none" strike="noStrike" baseline="0" dirty="0">
                <a:latin typeface="PalatinoLTStd-Roman"/>
              </a:rPr>
              <a:t> </a:t>
            </a:r>
            <a:r>
              <a:rPr lang="en-US" sz="1600" b="0" i="0" u="none" strike="noStrike" baseline="0" dirty="0">
                <a:latin typeface="PalatinoLTStd-Roman"/>
              </a:rPr>
              <a:t>is enhanced during particular critical windows</a:t>
            </a:r>
            <a:r>
              <a:rPr lang="cs-CZ" sz="1600" b="0" i="0" u="none" strike="noStrike" baseline="0" dirty="0">
                <a:latin typeface="PalatinoLTStd-Roman"/>
              </a:rPr>
              <a:t> </a:t>
            </a:r>
            <a:r>
              <a:rPr lang="en-US" sz="1600" b="0" i="0" u="none" strike="noStrike" baseline="0" dirty="0">
                <a:latin typeface="PalatinoLTStd-Roman"/>
              </a:rPr>
              <a:t>of development occurring at different stages</a:t>
            </a:r>
            <a:r>
              <a:rPr lang="cs-CZ" sz="1600" b="0" i="0" u="none" strike="noStrike" baseline="0" dirty="0">
                <a:latin typeface="PalatinoLTStd-Roman"/>
              </a:rPr>
              <a:t> </a:t>
            </a:r>
            <a:r>
              <a:rPr lang="en-US" sz="1600" b="0" i="0" u="none" strike="noStrike" baseline="0" dirty="0">
                <a:latin typeface="PalatinoLTStd-Roman"/>
              </a:rPr>
              <a:t>according to the nature of the environmental stimulus.</a:t>
            </a:r>
          </a:p>
          <a:p>
            <a:pPr algn="l"/>
            <a:r>
              <a:rPr lang="en-US" sz="1600" b="0" i="0" u="none" strike="noStrike" baseline="0" dirty="0">
                <a:latin typeface="PalatinoLTStd-Roman"/>
              </a:rPr>
              <a:t>At the most pathological level, exposure of the</a:t>
            </a:r>
            <a:r>
              <a:rPr lang="cs-CZ" sz="1600" b="0" i="0" u="none" strike="noStrike" baseline="0" dirty="0">
                <a:latin typeface="PalatinoLTStd-Roman"/>
              </a:rPr>
              <a:t> </a:t>
            </a:r>
            <a:r>
              <a:rPr lang="en-US" sz="1600" b="0" i="0" u="none" strike="noStrike" baseline="0" dirty="0">
                <a:latin typeface="PalatinoLTStd-Roman"/>
              </a:rPr>
              <a:t>developing embryo to certain drugs can </a:t>
            </a:r>
            <a:r>
              <a:rPr lang="en-US" sz="1600" b="0" i="0" u="none" strike="noStrike" baseline="0" dirty="0" err="1">
                <a:latin typeface="PalatinoLTStd-Roman"/>
              </a:rPr>
              <a:t>interferewith</a:t>
            </a:r>
            <a:r>
              <a:rPr lang="en-US" sz="1600" b="0" i="0" u="none" strike="noStrike" baseline="0" dirty="0">
                <a:latin typeface="PalatinoLTStd-Roman"/>
              </a:rPr>
              <a:t> cell replication and interaction. For example,</a:t>
            </a:r>
            <a:r>
              <a:rPr lang="cs-CZ" sz="1600" b="0" i="0" u="none" strike="noStrike" baseline="0" dirty="0">
                <a:latin typeface="PalatinoLTStd-Roman"/>
              </a:rPr>
              <a:t> </a:t>
            </a:r>
            <a:r>
              <a:rPr lang="en-US" sz="1600" b="0" i="0" u="none" strike="noStrike" baseline="0" dirty="0">
                <a:latin typeface="PalatinoLTStd-Roman"/>
              </a:rPr>
              <a:t>the anticancer drug methotrexate, which crosses the</a:t>
            </a:r>
          </a:p>
          <a:p>
            <a:pPr algn="l"/>
            <a:r>
              <a:rPr lang="en-US" sz="1600" b="0" i="0" u="none" strike="noStrike" baseline="0" dirty="0">
                <a:latin typeface="PalatinoLTStd-Roman"/>
              </a:rPr>
              <a:t>placenta and interferes with folic acid metabolism,</a:t>
            </a:r>
            <a:r>
              <a:rPr lang="cs-CZ" sz="1600" b="0" i="0" u="none" strike="noStrike" baseline="0" dirty="0">
                <a:latin typeface="PalatinoLTStd-Roman"/>
              </a:rPr>
              <a:t> </a:t>
            </a:r>
            <a:r>
              <a:rPr lang="en-US" sz="1600" b="0" i="0" u="none" strike="noStrike" baseline="0" dirty="0">
                <a:latin typeface="PalatinoLTStd-Roman"/>
              </a:rPr>
              <a:t>can cause spontaneous abortion (at high doses)</a:t>
            </a:r>
            <a:r>
              <a:rPr lang="cs-CZ" sz="1600" b="0" i="0" u="none" strike="noStrike" baseline="0" dirty="0">
                <a:latin typeface="PalatinoLTStd-Roman"/>
              </a:rPr>
              <a:t> </a:t>
            </a:r>
            <a:r>
              <a:rPr lang="en-US" sz="1600" b="0" i="0" u="none" strike="noStrike" baseline="0" dirty="0">
                <a:latin typeface="PalatinoLTStd-Roman"/>
              </a:rPr>
              <a:t>and fetal defects (at moderate to low doses), particularly</a:t>
            </a:r>
            <a:r>
              <a:rPr lang="cs-CZ" sz="1600" b="0" i="0" u="none" strike="noStrike" baseline="0" dirty="0">
                <a:latin typeface="PalatinoLTStd-Roman"/>
              </a:rPr>
              <a:t> </a:t>
            </a:r>
            <a:r>
              <a:rPr lang="en-US" sz="1600" b="0" i="0" u="none" strike="noStrike" baseline="0" dirty="0">
                <a:latin typeface="PalatinoLTStd-Roman"/>
              </a:rPr>
              <a:t>when given around the time of conception</a:t>
            </a:r>
            <a:r>
              <a:rPr lang="cs-CZ" sz="1600" b="0" i="0" u="none" strike="noStrike" baseline="0" dirty="0">
                <a:latin typeface="PalatinoLTStd-Roman"/>
              </a:rPr>
              <a:t> </a:t>
            </a:r>
            <a:r>
              <a:rPr lang="en-US" sz="1600" b="0" i="0" u="none" strike="noStrike" baseline="0" dirty="0">
                <a:latin typeface="PalatinoLTStd-Roman"/>
              </a:rPr>
              <a:t>or in the first trimester of pregnancy. This is a</a:t>
            </a:r>
            <a:r>
              <a:rPr lang="cs-CZ" sz="1600" b="0" i="0" u="none" strike="noStrike" baseline="0" dirty="0">
                <a:latin typeface="PalatinoLTStd-Roman"/>
              </a:rPr>
              <a:t> </a:t>
            </a:r>
            <a:r>
              <a:rPr lang="cs-CZ" sz="1600" b="0" i="0" u="none" strike="noStrike" baseline="0" dirty="0" err="1">
                <a:latin typeface="PalatinoLTStd-Roman"/>
              </a:rPr>
              <a:t>pathological</a:t>
            </a:r>
            <a:r>
              <a:rPr lang="cs-CZ" sz="1600" b="0" i="0" u="none" strike="noStrike" baseline="0" dirty="0">
                <a:latin typeface="PalatinoLTStd-Roman"/>
              </a:rPr>
              <a:t> </a:t>
            </a:r>
            <a:r>
              <a:rPr lang="cs-CZ" sz="1600" b="0" i="0" u="none" strike="noStrike" baseline="0" dirty="0" err="1">
                <a:latin typeface="PalatinoLTStd-Roman"/>
              </a:rPr>
              <a:t>example</a:t>
            </a:r>
            <a:r>
              <a:rPr lang="cs-CZ" sz="1600" b="0" i="0" u="none" strike="noStrike" baseline="0" dirty="0">
                <a:latin typeface="PalatinoLTStd-Roman"/>
              </a:rPr>
              <a:t>, but </a:t>
            </a:r>
            <a:r>
              <a:rPr lang="cs-CZ" sz="1600" b="0" i="0" u="none" strike="noStrike" baseline="0" dirty="0" err="1">
                <a:latin typeface="PalatinoLTStd-Roman"/>
              </a:rPr>
              <a:t>environmental</a:t>
            </a:r>
            <a:r>
              <a:rPr lang="cs-CZ" sz="1600" b="0" i="0" u="none" strike="noStrike" baseline="0" dirty="0">
                <a:latin typeface="PalatinoLTStd-Roman"/>
              </a:rPr>
              <a:t> </a:t>
            </a:r>
            <a:r>
              <a:rPr lang="cs-CZ" sz="1600" b="0" i="0" u="none" strike="noStrike" baseline="0" dirty="0" err="1">
                <a:latin typeface="PalatinoLTStd-Roman"/>
              </a:rPr>
              <a:t>variation</a:t>
            </a:r>
            <a:r>
              <a:rPr lang="cs-CZ" sz="1600" dirty="0">
                <a:latin typeface="PalatinoLTStd-Roman"/>
              </a:rPr>
              <a:t> </a:t>
            </a:r>
            <a:r>
              <a:rPr lang="en-US" sz="1600" b="0" i="0" u="none" strike="noStrike" baseline="0" dirty="0">
                <a:latin typeface="PalatinoLTStd-Roman"/>
              </a:rPr>
              <a:t>within the normal range can also affect fetal development.</a:t>
            </a:r>
            <a:r>
              <a:rPr lang="cs-CZ" sz="1600" b="0" i="0" u="none" strike="noStrike" baseline="0" dirty="0">
                <a:latin typeface="PalatinoLTStd-Roman"/>
              </a:rPr>
              <a:t> </a:t>
            </a:r>
            <a:r>
              <a:rPr lang="en-US" sz="1600" b="0" i="0" u="none" strike="noStrike" baseline="0" dirty="0">
                <a:latin typeface="PalatinoLTStd-Roman"/>
              </a:rPr>
              <a:t>For example, exposure to severe famine</a:t>
            </a:r>
            <a:r>
              <a:rPr lang="cs-CZ" sz="1600" b="0" i="0" u="none" strike="noStrike" baseline="0" dirty="0">
                <a:latin typeface="PalatinoLTStd-Roman"/>
              </a:rPr>
              <a:t> </a:t>
            </a:r>
            <a:r>
              <a:rPr lang="en-US" sz="1600" b="0" i="0" u="none" strike="noStrike" baseline="0" dirty="0">
                <a:latin typeface="PalatinoLTStd-Roman"/>
              </a:rPr>
              <a:t>during pregnancy can lead to offspring with a low</a:t>
            </a:r>
            <a:r>
              <a:rPr lang="cs-CZ" sz="1600" b="0" i="0" u="none" strike="noStrike" baseline="0" dirty="0">
                <a:latin typeface="PalatinoLTStd-Roman"/>
              </a:rPr>
              <a:t> </a:t>
            </a:r>
            <a:r>
              <a:rPr lang="en-US" sz="1600" b="0" i="0" u="none" strike="noStrike" baseline="0" dirty="0">
                <a:latin typeface="PalatinoLTStd-Roman"/>
              </a:rPr>
              <a:t>birthweight, and as has</a:t>
            </a:r>
            <a:r>
              <a:rPr lang="cs-CZ" sz="1600" dirty="0">
                <a:latin typeface="PalatinoLTStd-Roman"/>
              </a:rPr>
              <a:t> </a:t>
            </a:r>
            <a:r>
              <a:rPr lang="en-US" sz="1600" b="0" i="0" u="none" strike="noStrike" baseline="0" dirty="0">
                <a:latin typeface="PalatinoLTStd-Roman"/>
              </a:rPr>
              <a:t>lifetime health consequences, including a predisposition</a:t>
            </a:r>
            <a:r>
              <a:rPr lang="cs-CZ" sz="1600" b="0" i="0" u="none" strike="noStrike" baseline="0" dirty="0">
                <a:latin typeface="PalatinoLTStd-Roman"/>
              </a:rPr>
              <a:t> </a:t>
            </a:r>
            <a:r>
              <a:rPr lang="en-US" sz="1600" b="0" i="0" u="none" strike="noStrike" baseline="0" dirty="0">
                <a:latin typeface="PalatinoLTStd-Roman"/>
              </a:rPr>
              <a:t>to a greater risk of non-communicable disease</a:t>
            </a:r>
            <a:r>
              <a:rPr lang="cs-CZ" sz="1600" b="0" i="0" u="none" strike="noStrike" baseline="0" dirty="0">
                <a:latin typeface="PalatinoLTStd-Roman"/>
              </a:rPr>
              <a:t>.</a:t>
            </a:r>
            <a:endParaRPr lang="cs-CZ" sz="1600" i="1" dirty="0"/>
          </a:p>
        </p:txBody>
      </p:sp>
      <p:pic>
        <p:nvPicPr>
          <p:cNvPr id="6146" name="Picture 2" descr="Neanderthal and human interbreeding, illustration">
            <a:extLst>
              <a:ext uri="{FF2B5EF4-FFF2-40B4-BE49-F238E27FC236}">
                <a16:creationId xmlns:a16="http://schemas.microsoft.com/office/drawing/2014/main" id="{092D159A-052A-8A51-DBA5-D064385EA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260" y="614511"/>
            <a:ext cx="6439900" cy="385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34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F4EEED-12EE-45BD-BF15-526F2295929D}"/>
              </a:ext>
            </a:extLst>
          </p:cNvPr>
          <p:cNvSpPr txBox="1"/>
          <p:nvPr/>
        </p:nvSpPr>
        <p:spPr>
          <a:xfrm>
            <a:off x="6437062" y="26097"/>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CB442F89-FEFD-4022-9B0F-371A976598AB}"/>
              </a:ext>
            </a:extLst>
          </p:cNvPr>
          <p:cNvSpPr txBox="1"/>
          <p:nvPr/>
        </p:nvSpPr>
        <p:spPr>
          <a:xfrm>
            <a:off x="267418" y="133818"/>
            <a:ext cx="2608919" cy="369332"/>
          </a:xfrm>
          <a:prstGeom prst="rect">
            <a:avLst/>
          </a:prstGeom>
          <a:noFill/>
        </p:spPr>
        <p:txBody>
          <a:bodyPr wrap="none" rtlCol="0">
            <a:spAutoFit/>
          </a:bodyPr>
          <a:lstStyle/>
          <a:p>
            <a:pPr algn="l"/>
            <a:r>
              <a:rPr lang="cs-CZ" sz="1800" b="1" i="1" u="sng" strike="noStrike" baseline="0" dirty="0" err="1">
                <a:latin typeface="FrutigerLTStd-BoldCn"/>
              </a:rPr>
              <a:t>Variation</a:t>
            </a:r>
            <a:r>
              <a:rPr lang="cs-CZ" sz="1800" b="1" i="1" u="sng" strike="noStrike" baseline="0" dirty="0">
                <a:latin typeface="FrutigerLTStd-BoldCn"/>
              </a:rPr>
              <a:t> and Inheritance</a:t>
            </a:r>
          </a:p>
        </p:txBody>
      </p:sp>
      <p:sp>
        <p:nvSpPr>
          <p:cNvPr id="5" name="TextovéPole 4">
            <a:extLst>
              <a:ext uri="{FF2B5EF4-FFF2-40B4-BE49-F238E27FC236}">
                <a16:creationId xmlns:a16="http://schemas.microsoft.com/office/drawing/2014/main" id="{D623C797-1690-4C1A-99C8-A8FECD780038}"/>
              </a:ext>
            </a:extLst>
          </p:cNvPr>
          <p:cNvSpPr txBox="1"/>
          <p:nvPr/>
        </p:nvSpPr>
        <p:spPr>
          <a:xfrm>
            <a:off x="267418" y="736063"/>
            <a:ext cx="11619782" cy="1815882"/>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The key features of the preceding discussion are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themes of variation and inheritance. Recognizing</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their importance was another of Darwin’s seminal</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contributions. Up to Darwin’s time, biologists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doctors) had largely been concerned with </a:t>
            </a:r>
            <a:r>
              <a:rPr lang="en-US" sz="1600" b="0" i="1" u="none" strike="noStrike" baseline="0" dirty="0">
                <a:latin typeface="Arial" panose="020B0604020202020204" pitchFamily="34" charset="0"/>
                <a:cs typeface="Arial" panose="020B0604020202020204" pitchFamily="34" charset="0"/>
              </a:rPr>
              <a:t>classifying</a:t>
            </a:r>
            <a:r>
              <a:rPr lang="cs-CZ" sz="1600" b="0" i="1"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all living organisms; they therefore concentrated on</a:t>
            </a:r>
          </a:p>
          <a:p>
            <a:pPr algn="l"/>
            <a:r>
              <a:rPr lang="en-US" sz="1600" b="0" i="0" u="none" strike="noStrike" baseline="0" dirty="0">
                <a:latin typeface="Arial" panose="020B0604020202020204" pitchFamily="34" charset="0"/>
                <a:cs typeface="Arial" panose="020B0604020202020204" pitchFamily="34" charset="0"/>
              </a:rPr>
              <a:t>similarities—as defining the average for a species—rather than variations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Darwin shifted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focus to individual variation </a:t>
            </a:r>
            <a:r>
              <a:rPr lang="en-US" sz="1600" b="0" i="1" u="none" strike="noStrike" baseline="0" dirty="0">
                <a:latin typeface="Arial" panose="020B0604020202020204" pitchFamily="34" charset="0"/>
                <a:cs typeface="Arial" panose="020B0604020202020204" pitchFamily="34" charset="0"/>
              </a:rPr>
              <a:t>within </a:t>
            </a:r>
            <a:r>
              <a:rPr lang="en-US" sz="1600" b="0" i="0" u="none" strike="noStrike" baseline="0" dirty="0">
                <a:latin typeface="Arial" panose="020B0604020202020204" pitchFamily="34" charset="0"/>
                <a:cs typeface="Arial" panose="020B0604020202020204" pitchFamily="34" charset="0"/>
              </a:rPr>
              <a:t>a species.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most remarkable aspect of Darwin’s contributions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and those of the other early evolutionists, including</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Alfred Russell Wallace, is that they made their</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observations in </a:t>
            </a:r>
            <a:r>
              <a:rPr lang="en-US" sz="1600" b="0" i="0" u="none" strike="noStrike" baseline="0" dirty="0" err="1">
                <a:latin typeface="Arial" panose="020B0604020202020204" pitchFamily="34" charset="0"/>
                <a:cs typeface="Arial" panose="020B0604020202020204" pitchFamily="34" charset="0"/>
              </a:rPr>
              <a:t>theabsence</a:t>
            </a:r>
            <a:r>
              <a:rPr lang="en-US" sz="1600" b="0" i="0" u="none" strike="noStrike" baseline="0" dirty="0">
                <a:latin typeface="Arial" panose="020B0604020202020204" pitchFamily="34" charset="0"/>
                <a:cs typeface="Arial" panose="020B0604020202020204" pitchFamily="34" charset="0"/>
              </a:rPr>
              <a:t> of any understanding of</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how variation and inheritance might operate.</a:t>
            </a:r>
            <a:endParaRPr lang="cs-CZ" sz="16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912B2188-0755-4118-A6BD-881CB168EBA7}"/>
              </a:ext>
            </a:extLst>
          </p:cNvPr>
          <p:cNvPicPr>
            <a:picLocks noChangeAspect="1"/>
          </p:cNvPicPr>
          <p:nvPr/>
        </p:nvPicPr>
        <p:blipFill>
          <a:blip r:embed="rId2"/>
          <a:stretch>
            <a:fillRect/>
          </a:stretch>
        </p:blipFill>
        <p:spPr>
          <a:xfrm>
            <a:off x="157791" y="2602128"/>
            <a:ext cx="5919518" cy="3966077"/>
          </a:xfrm>
          <a:prstGeom prst="rect">
            <a:avLst/>
          </a:prstGeom>
        </p:spPr>
      </p:pic>
      <p:pic>
        <p:nvPicPr>
          <p:cNvPr id="7" name="Obrázek 6">
            <a:extLst>
              <a:ext uri="{FF2B5EF4-FFF2-40B4-BE49-F238E27FC236}">
                <a16:creationId xmlns:a16="http://schemas.microsoft.com/office/drawing/2014/main" id="{4A0F72C4-21C1-4B9E-9B85-5A335F2171AC}"/>
              </a:ext>
            </a:extLst>
          </p:cNvPr>
          <p:cNvPicPr>
            <a:picLocks noChangeAspect="1"/>
          </p:cNvPicPr>
          <p:nvPr/>
        </p:nvPicPr>
        <p:blipFill>
          <a:blip r:embed="rId3"/>
          <a:stretch>
            <a:fillRect/>
          </a:stretch>
        </p:blipFill>
        <p:spPr>
          <a:xfrm>
            <a:off x="6531952" y="2602128"/>
            <a:ext cx="5130961" cy="2900837"/>
          </a:xfrm>
          <a:prstGeom prst="rect">
            <a:avLst/>
          </a:prstGeom>
        </p:spPr>
      </p:pic>
      <p:sp>
        <p:nvSpPr>
          <p:cNvPr id="9" name="TextovéPole 8">
            <a:extLst>
              <a:ext uri="{FF2B5EF4-FFF2-40B4-BE49-F238E27FC236}">
                <a16:creationId xmlns:a16="http://schemas.microsoft.com/office/drawing/2014/main" id="{B113212E-1047-4C8F-A5A8-BF468E98DEB7}"/>
              </a:ext>
            </a:extLst>
          </p:cNvPr>
          <p:cNvSpPr txBox="1"/>
          <p:nvPr/>
        </p:nvSpPr>
        <p:spPr>
          <a:xfrm>
            <a:off x="6570813" y="5744023"/>
            <a:ext cx="5463396" cy="553998"/>
          </a:xfrm>
          <a:prstGeom prst="rect">
            <a:avLst/>
          </a:prstGeom>
          <a:noFill/>
        </p:spPr>
        <p:txBody>
          <a:bodyPr wrap="square">
            <a:spAutoFit/>
          </a:bodyPr>
          <a:lstStyle/>
          <a:p>
            <a:r>
              <a:rPr lang="cs-CZ" sz="1200" dirty="0" err="1"/>
              <a:t>Linnaeus's</a:t>
            </a:r>
            <a:r>
              <a:rPr lang="cs-CZ" sz="1200" dirty="0"/>
              <a:t> </a:t>
            </a:r>
            <a:r>
              <a:rPr lang="cs-CZ" sz="1200" dirty="0" err="1"/>
              <a:t>Anthropomorpha</a:t>
            </a:r>
            <a:r>
              <a:rPr lang="cs-CZ" sz="1200" dirty="0"/>
              <a:t> </a:t>
            </a:r>
            <a:r>
              <a:rPr lang="cs-CZ" sz="1200" dirty="0" err="1"/>
              <a:t>after</a:t>
            </a:r>
            <a:r>
              <a:rPr lang="cs-CZ" sz="1200" dirty="0"/>
              <a:t> his ''</a:t>
            </a:r>
            <a:r>
              <a:rPr lang="cs-CZ" sz="1200" dirty="0" err="1"/>
              <a:t>Systema</a:t>
            </a:r>
            <a:r>
              <a:rPr lang="cs-CZ" sz="1200" dirty="0"/>
              <a:t> </a:t>
            </a:r>
            <a:r>
              <a:rPr lang="cs-CZ" sz="1200" dirty="0" err="1"/>
              <a:t>naturae</a:t>
            </a:r>
            <a:r>
              <a:rPr lang="cs-CZ" sz="1200" dirty="0"/>
              <a:t>''. </a:t>
            </a:r>
            <a:r>
              <a:rPr lang="cs-CZ" sz="1200" dirty="0" err="1"/>
              <a:t>From</a:t>
            </a:r>
            <a:r>
              <a:rPr lang="cs-CZ" sz="1200" dirty="0"/>
              <a:t> ''</a:t>
            </a:r>
            <a:r>
              <a:rPr lang="cs-CZ" sz="1200" dirty="0" err="1"/>
              <a:t>Man's</a:t>
            </a:r>
            <a:r>
              <a:rPr lang="cs-CZ" sz="1200" dirty="0"/>
              <a:t> Place in </a:t>
            </a:r>
            <a:r>
              <a:rPr lang="cs-CZ" sz="1200" dirty="0" err="1"/>
              <a:t>Nature</a:t>
            </a:r>
            <a:r>
              <a:rPr lang="cs-CZ" sz="1200" dirty="0"/>
              <a:t>'', London, 1894, by Thomas Henry Huxley</a:t>
            </a:r>
            <a:r>
              <a:rPr lang="cs-CZ" dirty="0"/>
              <a:t>.</a:t>
            </a:r>
          </a:p>
        </p:txBody>
      </p:sp>
    </p:spTree>
    <p:extLst>
      <p:ext uri="{BB962C8B-B14F-4D97-AF65-F5344CB8AC3E}">
        <p14:creationId xmlns:p14="http://schemas.microsoft.com/office/powerpoint/2010/main" val="3653681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026" name="Picture 2" descr="5 Areas of Science that Pose Problems for Evolution">
            <a:extLst>
              <a:ext uri="{FF2B5EF4-FFF2-40B4-BE49-F238E27FC236}">
                <a16:creationId xmlns:a16="http://schemas.microsoft.com/office/drawing/2014/main" id="{9DA85017-553F-49DC-892E-F8010472F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032067" cy="6869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500E493-A3D2-4B36-BD6C-E08A50727230}"/>
              </a:ext>
            </a:extLst>
          </p:cNvPr>
          <p:cNvSpPr txBox="1"/>
          <p:nvPr/>
        </p:nvSpPr>
        <p:spPr>
          <a:xfrm>
            <a:off x="5130800" y="1075267"/>
            <a:ext cx="5715000" cy="3693319"/>
          </a:xfrm>
          <a:prstGeom prst="rect">
            <a:avLst/>
          </a:prstGeom>
          <a:noFill/>
        </p:spPr>
        <p:txBody>
          <a:bodyPr wrap="square" rtlCol="0">
            <a:spAutoFit/>
          </a:bodyPr>
          <a:lstStyle/>
          <a:p>
            <a:r>
              <a:rPr lang="en-US" dirty="0">
                <a:solidFill>
                  <a:schemeClr val="bg1"/>
                </a:solidFill>
              </a:rPr>
              <a:t>Evolutionary medicine or Darwinian medicine is the application of modern evolutionary theory to understanding health and disease. Modern biomedical research and practice have focused on the molecular and physiological mechanisms underlying health and disease, while evolutionary medicine focuses on the question of why evolution has shaped these mechanisms in ways that may leave us susceptible to disease. The evolutionary approach has driven important advances in the understanding of cancer, autoimmune disease, and anatomy. Medical schools have been slower to integrate evolutionary approaches because of limitations on what can be added to existing medical curricula</a:t>
            </a:r>
            <a:endParaRPr lang="cs-CZ" dirty="0">
              <a:solidFill>
                <a:schemeClr val="bg1"/>
              </a:solidFill>
            </a:endParaRPr>
          </a:p>
        </p:txBody>
      </p:sp>
      <p:sp>
        <p:nvSpPr>
          <p:cNvPr id="3" name="TextovéPole 2">
            <a:extLst>
              <a:ext uri="{FF2B5EF4-FFF2-40B4-BE49-F238E27FC236}">
                <a16:creationId xmlns:a16="http://schemas.microsoft.com/office/drawing/2014/main" id="{11C1AEE6-5448-4920-B331-9D933C0C6D53}"/>
              </a:ext>
            </a:extLst>
          </p:cNvPr>
          <p:cNvSpPr txBox="1"/>
          <p:nvPr/>
        </p:nvSpPr>
        <p:spPr>
          <a:xfrm>
            <a:off x="3259666" y="62581"/>
            <a:ext cx="7879080" cy="707886"/>
          </a:xfrm>
          <a:prstGeom prst="rect">
            <a:avLst/>
          </a:prstGeom>
          <a:noFill/>
        </p:spPr>
        <p:txBody>
          <a:bodyPr wrap="none" rtlCol="0">
            <a:spAutoFit/>
          </a:bodyPr>
          <a:lstStyle/>
          <a:p>
            <a:r>
              <a:rPr lang="cs-CZ" sz="4000" b="1" dirty="0" err="1">
                <a:latin typeface="Arial" panose="020B0604020202020204" pitchFamily="34" charset="0"/>
                <a:cs typeface="Arial" panose="020B0604020202020204" pitchFamily="34" charset="0"/>
              </a:rPr>
              <a:t>What</a:t>
            </a:r>
            <a:r>
              <a:rPr lang="cs-CZ" sz="4000" b="1" dirty="0">
                <a:latin typeface="Arial" panose="020B0604020202020204" pitchFamily="34" charset="0"/>
                <a:cs typeface="Arial" panose="020B0604020202020204" pitchFamily="34" charset="0"/>
              </a:rPr>
              <a:t> </a:t>
            </a:r>
            <a:r>
              <a:rPr lang="cs-CZ" sz="4000" b="1" dirty="0" err="1">
                <a:latin typeface="Arial" panose="020B0604020202020204" pitchFamily="34" charset="0"/>
                <a:cs typeface="Arial" panose="020B0604020202020204" pitchFamily="34" charset="0"/>
              </a:rPr>
              <a:t>is</a:t>
            </a:r>
            <a:r>
              <a:rPr lang="cs-CZ" sz="4000" b="1" dirty="0">
                <a:latin typeface="Arial" panose="020B0604020202020204" pitchFamily="34" charset="0"/>
                <a:cs typeface="Arial" panose="020B0604020202020204" pitchFamily="34" charset="0"/>
              </a:rPr>
              <a:t> </a:t>
            </a:r>
            <a:r>
              <a:rPr lang="cs-CZ" sz="4000" b="1" dirty="0" err="1">
                <a:latin typeface="Arial" panose="020B0604020202020204" pitchFamily="34" charset="0"/>
                <a:cs typeface="Arial" panose="020B0604020202020204" pitchFamily="34" charset="0"/>
              </a:rPr>
              <a:t>evolutionary</a:t>
            </a:r>
            <a:r>
              <a:rPr lang="cs-CZ" sz="4000" b="1" dirty="0">
                <a:latin typeface="Arial" panose="020B0604020202020204" pitchFamily="34" charset="0"/>
                <a:cs typeface="Arial" panose="020B0604020202020204" pitchFamily="34" charset="0"/>
              </a:rPr>
              <a:t> </a:t>
            </a:r>
            <a:r>
              <a:rPr lang="cs-CZ" sz="4000" b="1" dirty="0" err="1">
                <a:latin typeface="Arial" panose="020B0604020202020204" pitchFamily="34" charset="0"/>
                <a:cs typeface="Arial" panose="020B0604020202020204" pitchFamily="34" charset="0"/>
              </a:rPr>
              <a:t>medicine</a:t>
            </a:r>
            <a:r>
              <a:rPr lang="cs-CZ" sz="4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3271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F4EEED-12EE-45BD-BF15-526F2295929D}"/>
              </a:ext>
            </a:extLst>
          </p:cNvPr>
          <p:cNvSpPr txBox="1"/>
          <p:nvPr/>
        </p:nvSpPr>
        <p:spPr>
          <a:xfrm>
            <a:off x="6437062" y="26097"/>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CB442F89-FEFD-4022-9B0F-371A976598AB}"/>
              </a:ext>
            </a:extLst>
          </p:cNvPr>
          <p:cNvSpPr txBox="1"/>
          <p:nvPr/>
        </p:nvSpPr>
        <p:spPr>
          <a:xfrm>
            <a:off x="267418" y="133818"/>
            <a:ext cx="2608919" cy="369332"/>
          </a:xfrm>
          <a:prstGeom prst="rect">
            <a:avLst/>
          </a:prstGeom>
          <a:noFill/>
        </p:spPr>
        <p:txBody>
          <a:bodyPr wrap="none" rtlCol="0">
            <a:spAutoFit/>
          </a:bodyPr>
          <a:lstStyle/>
          <a:p>
            <a:pPr algn="l"/>
            <a:r>
              <a:rPr lang="cs-CZ" sz="1800" b="1" i="1" u="sng" strike="noStrike" baseline="0" dirty="0" err="1">
                <a:latin typeface="FrutigerLTStd-BoldCn"/>
              </a:rPr>
              <a:t>Variation</a:t>
            </a:r>
            <a:r>
              <a:rPr lang="cs-CZ" sz="1800" b="1" i="1" u="sng" strike="noStrike" baseline="0" dirty="0">
                <a:latin typeface="FrutigerLTStd-BoldCn"/>
              </a:rPr>
              <a:t> and Inheritance</a:t>
            </a:r>
          </a:p>
        </p:txBody>
      </p:sp>
      <p:sp>
        <p:nvSpPr>
          <p:cNvPr id="2" name="TextovéPole 1">
            <a:extLst>
              <a:ext uri="{FF2B5EF4-FFF2-40B4-BE49-F238E27FC236}">
                <a16:creationId xmlns:a16="http://schemas.microsoft.com/office/drawing/2014/main" id="{D59D41F4-C5A8-446C-AE8C-DFC216274437}"/>
              </a:ext>
            </a:extLst>
          </p:cNvPr>
          <p:cNvSpPr txBox="1"/>
          <p:nvPr/>
        </p:nvSpPr>
        <p:spPr>
          <a:xfrm>
            <a:off x="267418" y="585512"/>
            <a:ext cx="10929669" cy="1477328"/>
          </a:xfrm>
          <a:prstGeom prst="rect">
            <a:avLst/>
          </a:prstGeom>
          <a:noFill/>
        </p:spPr>
        <p:txBody>
          <a:bodyPr wrap="square" rtlCol="0">
            <a:spAutoFit/>
          </a:bodyPr>
          <a:lstStyle/>
          <a:p>
            <a:r>
              <a:rPr lang="en-US" dirty="0"/>
              <a:t>It was the discovery of particulate inheritance—the idea that characteristics could be inherited</a:t>
            </a:r>
            <a:r>
              <a:rPr lang="cs-CZ" dirty="0"/>
              <a:t> </a:t>
            </a:r>
            <a:r>
              <a:rPr lang="en-US" dirty="0"/>
              <a:t>as discrete units</a:t>
            </a:r>
            <a:r>
              <a:rPr lang="cs-CZ" dirty="0"/>
              <a:t> </a:t>
            </a:r>
            <a:r>
              <a:rPr lang="en-US" dirty="0"/>
              <a:t>that led to the development of</a:t>
            </a:r>
            <a:r>
              <a:rPr lang="cs-CZ" dirty="0"/>
              <a:t> </a:t>
            </a:r>
            <a:r>
              <a:rPr lang="en-US" dirty="0"/>
              <a:t>genetics and the study of mutation. The field was</a:t>
            </a:r>
            <a:r>
              <a:rPr lang="cs-CZ" dirty="0"/>
              <a:t> </a:t>
            </a:r>
            <a:r>
              <a:rPr lang="en-US" dirty="0"/>
              <a:t>slow to develop because the principles of inheritance</a:t>
            </a:r>
            <a:r>
              <a:rPr lang="cs-CZ" dirty="0"/>
              <a:t> </a:t>
            </a:r>
            <a:r>
              <a:rPr lang="en-US" dirty="0"/>
              <a:t>elucidated by Gregor Mendel were ignored</a:t>
            </a:r>
            <a:r>
              <a:rPr lang="cs-CZ" dirty="0"/>
              <a:t> </a:t>
            </a:r>
            <a:r>
              <a:rPr lang="en-US" dirty="0"/>
              <a:t>for 20 years until their rediscovery at the beginning</a:t>
            </a:r>
            <a:r>
              <a:rPr lang="cs-CZ" dirty="0"/>
              <a:t> </a:t>
            </a:r>
            <a:r>
              <a:rPr lang="en-US" dirty="0"/>
              <a:t>of the twentieth century. There were bitter</a:t>
            </a:r>
            <a:r>
              <a:rPr lang="cs-CZ" dirty="0"/>
              <a:t> </a:t>
            </a:r>
            <a:r>
              <a:rPr lang="en-US" dirty="0"/>
              <a:t>disagreements between selectionist biologists and</a:t>
            </a:r>
            <a:r>
              <a:rPr lang="cs-CZ" dirty="0"/>
              <a:t> </a:t>
            </a:r>
            <a:r>
              <a:rPr lang="en-US" dirty="0"/>
              <a:t>genetic biologists until the “Modern Synthesis” brought these two fields</a:t>
            </a:r>
            <a:r>
              <a:rPr lang="cs-CZ" dirty="0"/>
              <a:t> </a:t>
            </a:r>
            <a:r>
              <a:rPr lang="en-US" dirty="0"/>
              <a:t>together in an integrated concept.</a:t>
            </a:r>
            <a:endParaRPr lang="cs-CZ" dirty="0"/>
          </a:p>
        </p:txBody>
      </p:sp>
      <p:pic>
        <p:nvPicPr>
          <p:cNvPr id="8" name="Obrázek 7">
            <a:extLst>
              <a:ext uri="{FF2B5EF4-FFF2-40B4-BE49-F238E27FC236}">
                <a16:creationId xmlns:a16="http://schemas.microsoft.com/office/drawing/2014/main" id="{CA10B3F3-782D-4627-BDE7-E7565C28123E}"/>
              </a:ext>
            </a:extLst>
          </p:cNvPr>
          <p:cNvPicPr>
            <a:picLocks noChangeAspect="1"/>
          </p:cNvPicPr>
          <p:nvPr/>
        </p:nvPicPr>
        <p:blipFill>
          <a:blip r:embed="rId2"/>
          <a:stretch>
            <a:fillRect/>
          </a:stretch>
        </p:blipFill>
        <p:spPr>
          <a:xfrm>
            <a:off x="143440" y="3429000"/>
            <a:ext cx="4210680" cy="2658171"/>
          </a:xfrm>
          <a:prstGeom prst="rect">
            <a:avLst/>
          </a:prstGeom>
        </p:spPr>
      </p:pic>
      <p:pic>
        <p:nvPicPr>
          <p:cNvPr id="10" name="Obrázek 9">
            <a:extLst>
              <a:ext uri="{FF2B5EF4-FFF2-40B4-BE49-F238E27FC236}">
                <a16:creationId xmlns:a16="http://schemas.microsoft.com/office/drawing/2014/main" id="{8F523152-4800-4540-99D8-2CE1691EBCC3}"/>
              </a:ext>
            </a:extLst>
          </p:cNvPr>
          <p:cNvPicPr>
            <a:picLocks noChangeAspect="1"/>
          </p:cNvPicPr>
          <p:nvPr/>
        </p:nvPicPr>
        <p:blipFill>
          <a:blip r:embed="rId3"/>
          <a:stretch>
            <a:fillRect/>
          </a:stretch>
        </p:blipFill>
        <p:spPr>
          <a:xfrm>
            <a:off x="7739457" y="2104844"/>
            <a:ext cx="4134353" cy="2953109"/>
          </a:xfrm>
          <a:prstGeom prst="rect">
            <a:avLst/>
          </a:prstGeom>
        </p:spPr>
      </p:pic>
      <p:pic>
        <p:nvPicPr>
          <p:cNvPr id="11" name="Obrázek 10">
            <a:extLst>
              <a:ext uri="{FF2B5EF4-FFF2-40B4-BE49-F238E27FC236}">
                <a16:creationId xmlns:a16="http://schemas.microsoft.com/office/drawing/2014/main" id="{B4BE5A23-5065-4EF6-AB52-034D4879AFE2}"/>
              </a:ext>
            </a:extLst>
          </p:cNvPr>
          <p:cNvPicPr>
            <a:picLocks noChangeAspect="1"/>
          </p:cNvPicPr>
          <p:nvPr/>
        </p:nvPicPr>
        <p:blipFill>
          <a:blip r:embed="rId4"/>
          <a:stretch>
            <a:fillRect/>
          </a:stretch>
        </p:blipFill>
        <p:spPr>
          <a:xfrm>
            <a:off x="4619715" y="2349810"/>
            <a:ext cx="2588551" cy="3522352"/>
          </a:xfrm>
          <a:prstGeom prst="rect">
            <a:avLst/>
          </a:prstGeom>
        </p:spPr>
      </p:pic>
      <p:sp>
        <p:nvSpPr>
          <p:cNvPr id="12" name="TextovéPole 11">
            <a:extLst>
              <a:ext uri="{FF2B5EF4-FFF2-40B4-BE49-F238E27FC236}">
                <a16:creationId xmlns:a16="http://schemas.microsoft.com/office/drawing/2014/main" id="{293269ED-D4FB-4EE9-BF02-0DC6E1633031}"/>
              </a:ext>
            </a:extLst>
          </p:cNvPr>
          <p:cNvSpPr txBox="1"/>
          <p:nvPr/>
        </p:nvSpPr>
        <p:spPr>
          <a:xfrm>
            <a:off x="4416726" y="6056828"/>
            <a:ext cx="2906758" cy="369332"/>
          </a:xfrm>
          <a:prstGeom prst="rect">
            <a:avLst/>
          </a:prstGeom>
          <a:noFill/>
        </p:spPr>
        <p:txBody>
          <a:bodyPr wrap="none" rtlCol="0">
            <a:spAutoFit/>
          </a:bodyPr>
          <a:lstStyle/>
          <a:p>
            <a:r>
              <a:rPr lang="cs-CZ" dirty="0"/>
              <a:t>Johann Gregor Mendel- Brno</a:t>
            </a:r>
          </a:p>
        </p:txBody>
      </p:sp>
    </p:spTree>
    <p:extLst>
      <p:ext uri="{BB962C8B-B14F-4D97-AF65-F5344CB8AC3E}">
        <p14:creationId xmlns:p14="http://schemas.microsoft.com/office/powerpoint/2010/main" val="365587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F4EEED-12EE-45BD-BF15-526F2295929D}"/>
              </a:ext>
            </a:extLst>
          </p:cNvPr>
          <p:cNvSpPr txBox="1"/>
          <p:nvPr/>
        </p:nvSpPr>
        <p:spPr>
          <a:xfrm>
            <a:off x="6640262" y="26097"/>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CB442F89-FEFD-4022-9B0F-371A976598AB}"/>
              </a:ext>
            </a:extLst>
          </p:cNvPr>
          <p:cNvSpPr txBox="1"/>
          <p:nvPr/>
        </p:nvSpPr>
        <p:spPr>
          <a:xfrm>
            <a:off x="267418" y="133818"/>
            <a:ext cx="2608919" cy="369332"/>
          </a:xfrm>
          <a:prstGeom prst="rect">
            <a:avLst/>
          </a:prstGeom>
          <a:noFill/>
        </p:spPr>
        <p:txBody>
          <a:bodyPr wrap="none" rtlCol="0">
            <a:spAutoFit/>
          </a:bodyPr>
          <a:lstStyle/>
          <a:p>
            <a:pPr algn="l"/>
            <a:r>
              <a:rPr lang="cs-CZ" sz="1800" b="1" i="1" u="sng" strike="noStrike" baseline="0" dirty="0" err="1">
                <a:latin typeface="FrutigerLTStd-BoldCn"/>
              </a:rPr>
              <a:t>Variation</a:t>
            </a:r>
            <a:r>
              <a:rPr lang="cs-CZ" sz="1800" b="1" i="1" u="sng" strike="noStrike" baseline="0" dirty="0">
                <a:latin typeface="FrutigerLTStd-BoldCn"/>
              </a:rPr>
              <a:t> and Inheritance</a:t>
            </a:r>
          </a:p>
        </p:txBody>
      </p:sp>
      <p:sp>
        <p:nvSpPr>
          <p:cNvPr id="5" name="TextovéPole 4">
            <a:extLst>
              <a:ext uri="{FF2B5EF4-FFF2-40B4-BE49-F238E27FC236}">
                <a16:creationId xmlns:a16="http://schemas.microsoft.com/office/drawing/2014/main" id="{D178C0AE-36CE-44DA-8D79-AC4AD50A5248}"/>
              </a:ext>
            </a:extLst>
          </p:cNvPr>
          <p:cNvSpPr txBox="1"/>
          <p:nvPr/>
        </p:nvSpPr>
        <p:spPr>
          <a:xfrm>
            <a:off x="414866" y="610872"/>
            <a:ext cx="7325783" cy="3539430"/>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The discovery of DNA and the power of molecular</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biology added impetus to this integration. In</a:t>
            </a:r>
          </a:p>
          <a:p>
            <a:pPr algn="l"/>
            <a:r>
              <a:rPr lang="en-US" sz="1600" b="0" i="0" u="none" strike="noStrike" baseline="0" dirty="0">
                <a:latin typeface="Arial" panose="020B0604020202020204" pitchFamily="34" charset="0"/>
                <a:cs typeface="Arial" panose="020B0604020202020204" pitchFamily="34" charset="0"/>
              </a:rPr>
              <a:t>particular these discoveries provided a mechanism</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for heritable variation, but molecular architecture</a:t>
            </a:r>
          </a:p>
          <a:p>
            <a:pPr algn="l"/>
            <a:r>
              <a:rPr lang="en-US" sz="1600" b="0" i="0" u="none" strike="noStrike" baseline="0" dirty="0">
                <a:latin typeface="Arial" panose="020B0604020202020204" pitchFamily="34" charset="0"/>
                <a:cs typeface="Arial" panose="020B0604020202020204" pitchFamily="34" charset="0"/>
              </a:rPr>
              <a:t>also provides powerful evidence for how evolution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has progressed. When used in relation to speciation,</a:t>
            </a:r>
          </a:p>
          <a:p>
            <a:pPr algn="l"/>
            <a:r>
              <a:rPr lang="en-US" sz="1600" b="0" i="0" u="none" strike="noStrike" baseline="0" dirty="0">
                <a:latin typeface="Arial" panose="020B0604020202020204" pitchFamily="34" charset="0"/>
                <a:cs typeface="Arial" panose="020B0604020202020204" pitchFamily="34" charset="0"/>
              </a:rPr>
              <a:t>for example, the evidence from DNA goes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far beyond the fossil records with which Darwin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and his colleagues had to content themselves.</a:t>
            </a:r>
            <a:r>
              <a:rPr lang="cs-CZ" sz="1600" b="0" i="0" u="none" strike="noStrike" baseline="0" dirty="0">
                <a:latin typeface="Arial" panose="020B0604020202020204" pitchFamily="34" charset="0"/>
                <a:cs typeface="Arial" panose="020B0604020202020204" pitchFamily="34" charset="0"/>
              </a:rPr>
              <a:t> W</a:t>
            </a:r>
            <a:r>
              <a:rPr lang="en-US" sz="1600" b="0" i="0" u="none" strike="noStrike" baseline="0" dirty="0">
                <a:latin typeface="Arial" panose="020B0604020202020204" pitchFamily="34" charset="0"/>
                <a:cs typeface="Arial" panose="020B0604020202020204" pitchFamily="34" charset="0"/>
              </a:rPr>
              <a:t>e review how we can use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our understanding of molecular biology both to</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explain and demonstrate evolution and to explore</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evolutionary</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history</a:t>
            </a:r>
            <a:r>
              <a:rPr lang="cs-CZ" sz="1600" b="0" i="0" u="none" strike="noStrike" baseline="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S</a:t>
            </a:r>
            <a:r>
              <a:rPr lang="en-US" sz="1600" b="0" i="0" u="none" strike="noStrike" baseline="0" dirty="0" err="1">
                <a:latin typeface="Arial" panose="020B0604020202020204" pitchFamily="34" charset="0"/>
                <a:cs typeface="Arial" panose="020B0604020202020204" pitchFamily="34" charset="0"/>
              </a:rPr>
              <a:t>ubsequent</a:t>
            </a:r>
            <a:r>
              <a:rPr lang="en-US" sz="1600" b="0" i="0" u="none" strike="noStrike" baseline="0" dirty="0">
                <a:latin typeface="Arial" panose="020B0604020202020204" pitchFamily="34" charset="0"/>
                <a:cs typeface="Arial" panose="020B0604020202020204" pitchFamily="34" charset="0"/>
              </a:rPr>
              <a:t> evolutionary research has essentially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built on these fundamental principles to describe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 origin of variation: the extent to which it is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driven by mutation, the link between genotype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phenotype, the role of chance, the speed of evolution,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 level at which selection operates, and the</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modes</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of</a:t>
            </a:r>
            <a:r>
              <a:rPr lang="cs-CZ" sz="1600" b="0" i="0" u="none" strike="noStrike" baseline="0" dirty="0">
                <a:latin typeface="Arial" panose="020B0604020202020204" pitchFamily="34" charset="0"/>
                <a:cs typeface="Arial" panose="020B0604020202020204" pitchFamily="34" charset="0"/>
              </a:rPr>
              <a:t> inheritance.</a:t>
            </a:r>
            <a:endParaRPr lang="cs-CZ" sz="16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28DBA8FB-F535-4803-92E4-B55E4A2E7B6A}"/>
              </a:ext>
            </a:extLst>
          </p:cNvPr>
          <p:cNvPicPr>
            <a:picLocks noChangeAspect="1"/>
          </p:cNvPicPr>
          <p:nvPr/>
        </p:nvPicPr>
        <p:blipFill>
          <a:blip r:embed="rId2"/>
          <a:stretch>
            <a:fillRect/>
          </a:stretch>
        </p:blipFill>
        <p:spPr>
          <a:xfrm>
            <a:off x="7740650" y="823113"/>
            <a:ext cx="4155017" cy="5540023"/>
          </a:xfrm>
          <a:prstGeom prst="rect">
            <a:avLst/>
          </a:prstGeom>
        </p:spPr>
      </p:pic>
      <p:pic>
        <p:nvPicPr>
          <p:cNvPr id="9" name="Obrázek 8">
            <a:extLst>
              <a:ext uri="{FF2B5EF4-FFF2-40B4-BE49-F238E27FC236}">
                <a16:creationId xmlns:a16="http://schemas.microsoft.com/office/drawing/2014/main" id="{D27428F6-ABF9-4D3F-A75D-9B3B8AE97627}"/>
              </a:ext>
            </a:extLst>
          </p:cNvPr>
          <p:cNvPicPr>
            <a:picLocks noChangeAspect="1"/>
          </p:cNvPicPr>
          <p:nvPr/>
        </p:nvPicPr>
        <p:blipFill>
          <a:blip r:embed="rId3"/>
          <a:stretch>
            <a:fillRect/>
          </a:stretch>
        </p:blipFill>
        <p:spPr>
          <a:xfrm>
            <a:off x="1724554" y="4150302"/>
            <a:ext cx="4092045" cy="2532231"/>
          </a:xfrm>
          <a:prstGeom prst="rect">
            <a:avLst/>
          </a:prstGeom>
        </p:spPr>
      </p:pic>
    </p:spTree>
    <p:extLst>
      <p:ext uri="{BB962C8B-B14F-4D97-AF65-F5344CB8AC3E}">
        <p14:creationId xmlns:p14="http://schemas.microsoft.com/office/powerpoint/2010/main" val="1697540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E2549E1-A479-466F-8599-5F9F02EF4BAE}"/>
              </a:ext>
            </a:extLst>
          </p:cNvPr>
          <p:cNvSpPr txBox="1"/>
          <p:nvPr/>
        </p:nvSpPr>
        <p:spPr>
          <a:xfrm>
            <a:off x="381000" y="247134"/>
            <a:ext cx="6096000" cy="369332"/>
          </a:xfrm>
          <a:prstGeom prst="rect">
            <a:avLst/>
          </a:prstGeom>
          <a:noFill/>
        </p:spPr>
        <p:txBody>
          <a:bodyPr wrap="square">
            <a:spAutoFit/>
          </a:bodyPr>
          <a:lstStyle/>
          <a:p>
            <a:r>
              <a:rPr lang="cs-CZ" b="1" i="1" u="sng" dirty="0">
                <a:latin typeface="Arial" panose="020B0604020202020204" pitchFamily="34" charset="0"/>
                <a:cs typeface="Arial" panose="020B0604020202020204" pitchFamily="34" charset="0"/>
              </a:rPr>
              <a:t>Development and </a:t>
            </a:r>
            <a:r>
              <a:rPr lang="cs-CZ" b="1" i="1" u="sng" dirty="0" err="1">
                <a:latin typeface="Arial" panose="020B0604020202020204" pitchFamily="34" charset="0"/>
                <a:cs typeface="Arial" panose="020B0604020202020204" pitchFamily="34" charset="0"/>
              </a:rPr>
              <a:t>the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Life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Course</a:t>
            </a:r>
            <a:endParaRPr lang="cs-CZ" b="1" i="1" u="sng"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7F724809-4899-4E14-ABDF-AC3B3F9C0099}"/>
              </a:ext>
            </a:extLst>
          </p:cNvPr>
          <p:cNvSpPr txBox="1"/>
          <p:nvPr/>
        </p:nvSpPr>
        <p:spPr>
          <a:xfrm>
            <a:off x="7205133" y="247134"/>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4CE5E1F7-4623-48BE-B8F0-92CA94D9B1A9}"/>
              </a:ext>
            </a:extLst>
          </p:cNvPr>
          <p:cNvSpPr txBox="1"/>
          <p:nvPr/>
        </p:nvSpPr>
        <p:spPr>
          <a:xfrm>
            <a:off x="270933" y="831909"/>
            <a:ext cx="11260667" cy="2308324"/>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One area of biology was more difficult to include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in the synthesis between molecular and selectionist</a:t>
            </a:r>
          </a:p>
          <a:p>
            <a:pPr algn="l"/>
            <a:r>
              <a:rPr lang="en-US" sz="1600" b="0" i="0" u="none" strike="noStrike" baseline="0" dirty="0">
                <a:latin typeface="Arial" panose="020B0604020202020204" pitchFamily="34" charset="0"/>
                <a:cs typeface="Arial" panose="020B0604020202020204" pitchFamily="34" charset="0"/>
              </a:rPr>
              <a:t>thinking, namely the impact of developmental</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processes operating from conception to maturity.</a:t>
            </a:r>
          </a:p>
          <a:p>
            <a:pPr algn="l"/>
            <a:r>
              <a:rPr lang="en-US" sz="1600" b="0" i="0" u="none" strike="noStrike" baseline="0" dirty="0">
                <a:latin typeface="Arial" panose="020B0604020202020204" pitchFamily="34" charset="0"/>
                <a:cs typeface="Arial" panose="020B0604020202020204" pitchFamily="34" charset="0"/>
              </a:rPr>
              <a:t>Development is not simply a matter of a fertilized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ovum growing and dividing according to a</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preprogrammed mechanism. There are complex pathways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of differentiation from a single cell into an</a:t>
            </a:r>
          </a:p>
          <a:p>
            <a:pPr algn="l"/>
            <a:r>
              <a:rPr lang="en-US" sz="1600" b="0" i="0" u="none" strike="noStrike" baseline="0" dirty="0">
                <a:latin typeface="Arial" panose="020B0604020202020204" pitchFamily="34" charset="0"/>
                <a:cs typeface="Arial" panose="020B0604020202020204" pitchFamily="34" charset="0"/>
              </a:rPr>
              <a:t>adult human and there are distinct components to</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 life course: from pre-implantation embryo, to</a:t>
            </a:r>
          </a:p>
          <a:p>
            <a:pPr algn="l"/>
            <a:r>
              <a:rPr lang="en-US" sz="1600" b="0" i="0" u="none" strike="noStrike" baseline="0" dirty="0">
                <a:latin typeface="Arial" panose="020B0604020202020204" pitchFamily="34" charset="0"/>
                <a:cs typeface="Arial" panose="020B0604020202020204" pitchFamily="34" charset="0"/>
              </a:rPr>
              <a:t>implanted embryo, to fetus, to neonate, to dependent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infant, to juvenile, adolescent, and adult. In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recent years, major progress has been made in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integrating our understanding of </a:t>
            </a:r>
            <a:r>
              <a:rPr lang="en-US" sz="1600" b="0" i="1" u="none" strike="noStrike" baseline="0" dirty="0">
                <a:latin typeface="Arial" panose="020B0604020202020204" pitchFamily="34" charset="0"/>
                <a:cs typeface="Arial" panose="020B0604020202020204" pitchFamily="34" charset="0"/>
              </a:rPr>
              <a:t>developmental</a:t>
            </a:r>
            <a:r>
              <a:rPr lang="cs-CZ" sz="1600" b="0" i="1" u="none" strike="noStrike" baseline="0" dirty="0">
                <a:latin typeface="Arial" panose="020B0604020202020204" pitchFamily="34" charset="0"/>
                <a:cs typeface="Arial" panose="020B0604020202020204" pitchFamily="34" charset="0"/>
              </a:rPr>
              <a:t> </a:t>
            </a:r>
            <a:r>
              <a:rPr lang="en-US" sz="1600" b="0" i="1" u="none" strike="noStrike" baseline="0" dirty="0">
                <a:latin typeface="Arial" panose="020B0604020202020204" pitchFamily="34" charset="0"/>
                <a:cs typeface="Arial" panose="020B0604020202020204" pitchFamily="34" charset="0"/>
              </a:rPr>
              <a:t>plasticity</a:t>
            </a:r>
            <a:r>
              <a:rPr lang="en-US" sz="1600" b="0" i="0" u="none" strike="noStrike" baseline="0" dirty="0">
                <a:latin typeface="Arial" panose="020B0604020202020204" pitchFamily="34" charset="0"/>
                <a:cs typeface="Arial" panose="020B0604020202020204" pitchFamily="34" charset="0"/>
              </a:rPr>
              <a:t>—a</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set of processes which have themselves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evolved—a</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with the rest of evolutionary thought,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and this remains perhaps the most contentious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complex component of evolutionary theory, with</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ongoing</a:t>
            </a:r>
            <a:r>
              <a:rPr lang="cs-CZ" sz="1600" b="0" i="0" u="none" strike="noStrike" baseline="0" dirty="0">
                <a:latin typeface="Arial" panose="020B0604020202020204" pitchFamily="34" charset="0"/>
                <a:cs typeface="Arial" panose="020B0604020202020204" pitchFamily="34" charset="0"/>
              </a:rPr>
              <a:t> robust </a:t>
            </a:r>
            <a:r>
              <a:rPr lang="cs-CZ" sz="1600" b="0" i="0" u="none" strike="noStrike" baseline="0" dirty="0" err="1">
                <a:latin typeface="Arial" panose="020B0604020202020204" pitchFamily="34" charset="0"/>
                <a:cs typeface="Arial" panose="020B0604020202020204" pitchFamily="34" charset="0"/>
              </a:rPr>
              <a:t>debate</a:t>
            </a:r>
            <a:r>
              <a:rPr lang="cs-CZ" sz="1600" b="0" i="0" u="none" strike="noStrike" baseline="0" dirty="0">
                <a:latin typeface="Arial" panose="020B0604020202020204" pitchFamily="34" charset="0"/>
                <a:cs typeface="Arial" panose="020B0604020202020204" pitchFamily="34" charset="0"/>
              </a:rPr>
              <a:t>.</a:t>
            </a:r>
            <a:endParaRPr lang="cs-CZ" sz="1600" dirty="0">
              <a:latin typeface="Arial" panose="020B0604020202020204" pitchFamily="34" charset="0"/>
              <a:cs typeface="Arial" panose="020B0604020202020204" pitchFamily="34" charset="0"/>
            </a:endParaRPr>
          </a:p>
        </p:txBody>
      </p:sp>
      <p:pic>
        <p:nvPicPr>
          <p:cNvPr id="7" name="Obrázek 6">
            <a:extLst>
              <a:ext uri="{FF2B5EF4-FFF2-40B4-BE49-F238E27FC236}">
                <a16:creationId xmlns:a16="http://schemas.microsoft.com/office/drawing/2014/main" id="{19440227-3CC7-4FDC-9455-F47D2E6DE3BA}"/>
              </a:ext>
            </a:extLst>
          </p:cNvPr>
          <p:cNvPicPr>
            <a:picLocks noChangeAspect="1"/>
          </p:cNvPicPr>
          <p:nvPr/>
        </p:nvPicPr>
        <p:blipFill>
          <a:blip r:embed="rId2"/>
          <a:stretch>
            <a:fillRect/>
          </a:stretch>
        </p:blipFill>
        <p:spPr>
          <a:xfrm>
            <a:off x="6728353" y="3140233"/>
            <a:ext cx="5116513" cy="3540478"/>
          </a:xfrm>
          <a:prstGeom prst="rect">
            <a:avLst/>
          </a:prstGeom>
        </p:spPr>
      </p:pic>
      <p:pic>
        <p:nvPicPr>
          <p:cNvPr id="8" name="Obrázek 7">
            <a:extLst>
              <a:ext uri="{FF2B5EF4-FFF2-40B4-BE49-F238E27FC236}">
                <a16:creationId xmlns:a16="http://schemas.microsoft.com/office/drawing/2014/main" id="{AA538431-71EF-4824-9CD0-DB23185ECC46}"/>
              </a:ext>
            </a:extLst>
          </p:cNvPr>
          <p:cNvPicPr>
            <a:picLocks noChangeAspect="1"/>
          </p:cNvPicPr>
          <p:nvPr/>
        </p:nvPicPr>
        <p:blipFill>
          <a:blip r:embed="rId3"/>
          <a:stretch>
            <a:fillRect/>
          </a:stretch>
        </p:blipFill>
        <p:spPr>
          <a:xfrm>
            <a:off x="381000" y="3140233"/>
            <a:ext cx="5552440" cy="3559256"/>
          </a:xfrm>
          <a:prstGeom prst="rect">
            <a:avLst/>
          </a:prstGeom>
        </p:spPr>
      </p:pic>
    </p:spTree>
    <p:extLst>
      <p:ext uri="{BB962C8B-B14F-4D97-AF65-F5344CB8AC3E}">
        <p14:creationId xmlns:p14="http://schemas.microsoft.com/office/powerpoint/2010/main" val="2520695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E2549E1-A479-466F-8599-5F9F02EF4BAE}"/>
              </a:ext>
            </a:extLst>
          </p:cNvPr>
          <p:cNvSpPr txBox="1"/>
          <p:nvPr/>
        </p:nvSpPr>
        <p:spPr>
          <a:xfrm>
            <a:off x="381000" y="247134"/>
            <a:ext cx="6096000" cy="369332"/>
          </a:xfrm>
          <a:prstGeom prst="rect">
            <a:avLst/>
          </a:prstGeom>
          <a:noFill/>
        </p:spPr>
        <p:txBody>
          <a:bodyPr wrap="square">
            <a:spAutoFit/>
          </a:bodyPr>
          <a:lstStyle/>
          <a:p>
            <a:r>
              <a:rPr lang="cs-CZ" b="1" i="1" u="sng" dirty="0">
                <a:latin typeface="Arial" panose="020B0604020202020204" pitchFamily="34" charset="0"/>
                <a:cs typeface="Arial" panose="020B0604020202020204" pitchFamily="34" charset="0"/>
              </a:rPr>
              <a:t>Development and </a:t>
            </a:r>
            <a:r>
              <a:rPr lang="cs-CZ" b="1" i="1" u="sng" dirty="0" err="1">
                <a:latin typeface="Arial" panose="020B0604020202020204" pitchFamily="34" charset="0"/>
                <a:cs typeface="Arial" panose="020B0604020202020204" pitchFamily="34" charset="0"/>
              </a:rPr>
              <a:t>the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Life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Course</a:t>
            </a:r>
            <a:endParaRPr lang="cs-CZ" b="1" i="1" u="sng"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7F724809-4899-4E14-ABDF-AC3B3F9C0099}"/>
              </a:ext>
            </a:extLst>
          </p:cNvPr>
          <p:cNvSpPr txBox="1"/>
          <p:nvPr/>
        </p:nvSpPr>
        <p:spPr>
          <a:xfrm>
            <a:off x="7111999" y="1601"/>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4CE5E1F7-4623-48BE-B8F0-92CA94D9B1A9}"/>
              </a:ext>
            </a:extLst>
          </p:cNvPr>
          <p:cNvSpPr txBox="1"/>
          <p:nvPr/>
        </p:nvSpPr>
        <p:spPr>
          <a:xfrm>
            <a:off x="169333" y="804164"/>
            <a:ext cx="12022667" cy="2308324"/>
          </a:xfrm>
          <a:prstGeom prst="rect">
            <a:avLst/>
          </a:prstGeom>
          <a:noFill/>
        </p:spPr>
        <p:txBody>
          <a:bodyPr wrap="square" rtlCol="0">
            <a:spAutoFit/>
          </a:bodyPr>
          <a:lstStyle/>
          <a:p>
            <a:pPr algn="l"/>
            <a:r>
              <a:rPr lang="en-US" sz="1600" b="0" i="0" u="none" strike="noStrike" baseline="0" dirty="0">
                <a:latin typeface="PalatinoLTStd-Roman"/>
              </a:rPr>
              <a:t>Organisms have different biological strategies at</a:t>
            </a:r>
            <a:r>
              <a:rPr lang="cs-CZ" sz="1600" b="0" i="0" u="none" strike="noStrike" baseline="0" dirty="0">
                <a:latin typeface="PalatinoLTStd-Roman"/>
              </a:rPr>
              <a:t> </a:t>
            </a:r>
            <a:r>
              <a:rPr lang="en-US" sz="1600" b="0" i="0" u="none" strike="noStrike" baseline="0" dirty="0">
                <a:latin typeface="PalatinoLTStd-Roman"/>
              </a:rPr>
              <a:t>different times in their lives. Some organisms have</a:t>
            </a:r>
            <a:r>
              <a:rPr lang="cs-CZ" sz="1600" b="0" i="0" u="none" strike="noStrike" baseline="0" dirty="0">
                <a:latin typeface="PalatinoLTStd-Roman"/>
              </a:rPr>
              <a:t> </a:t>
            </a:r>
            <a:r>
              <a:rPr lang="en-US" sz="1600" b="0" i="0" u="none" strike="noStrike" baseline="0" dirty="0">
                <a:latin typeface="PalatinoLTStd-Roman"/>
              </a:rPr>
              <a:t>very distinct forms and can have very complex life</a:t>
            </a:r>
            <a:r>
              <a:rPr lang="cs-CZ" sz="1600" b="0" i="0" u="none" strike="noStrike" baseline="0" dirty="0">
                <a:latin typeface="PalatinoLTStd-Roman"/>
              </a:rPr>
              <a:t> </a:t>
            </a:r>
            <a:r>
              <a:rPr lang="en-US" sz="1600" b="0" i="0" u="none" strike="noStrike" baseline="0" dirty="0">
                <a:latin typeface="PalatinoLTStd-Roman"/>
              </a:rPr>
              <a:t>courses: for example, the human parasites causing</a:t>
            </a:r>
            <a:r>
              <a:rPr lang="cs-CZ" sz="1600" b="0" i="0" u="none" strike="noStrike" baseline="0" dirty="0">
                <a:latin typeface="PalatinoLTStd-Roman"/>
              </a:rPr>
              <a:t> </a:t>
            </a:r>
            <a:r>
              <a:rPr lang="en-US" sz="1600" b="0" i="0" u="none" strike="noStrike" baseline="0" dirty="0">
                <a:latin typeface="PalatinoLTStd-Roman"/>
              </a:rPr>
              <a:t>malaria (a protozoan) and schistosomiasis (a worm)</a:t>
            </a:r>
            <a:r>
              <a:rPr lang="cs-CZ" sz="1600" b="0" i="0" u="none" strike="noStrike" baseline="0" dirty="0">
                <a:latin typeface="PalatinoLTStd-Roman"/>
              </a:rPr>
              <a:t> </a:t>
            </a:r>
            <a:r>
              <a:rPr lang="en-US" sz="1600" b="0" i="0" u="none" strike="noStrike" baseline="0" dirty="0">
                <a:latin typeface="PalatinoLTStd-Roman"/>
              </a:rPr>
              <a:t>have very different body forms, or </a:t>
            </a:r>
            <a:r>
              <a:rPr lang="en-US" sz="1600" b="0" i="1" u="none" strike="noStrike" baseline="0" dirty="0">
                <a:latin typeface="PalatinoLTStd-Italic"/>
              </a:rPr>
              <a:t>morphs</a:t>
            </a:r>
            <a:r>
              <a:rPr lang="en-US" sz="1600" b="0" i="0" u="none" strike="noStrike" baseline="0" dirty="0">
                <a:latin typeface="PalatinoLTStd-Roman"/>
              </a:rPr>
              <a:t>, according</a:t>
            </a:r>
            <a:r>
              <a:rPr lang="cs-CZ" sz="1600" b="0" i="0" u="none" strike="noStrike" baseline="0" dirty="0">
                <a:latin typeface="PalatinoLTStd-Roman"/>
              </a:rPr>
              <a:t> </a:t>
            </a:r>
            <a:r>
              <a:rPr lang="en-US" sz="1600" b="0" i="0" u="none" strike="noStrike" baseline="0" dirty="0">
                <a:latin typeface="PalatinoLTStd-Roman"/>
              </a:rPr>
              <a:t>to whether they are living in humans or in their</a:t>
            </a:r>
            <a:r>
              <a:rPr lang="cs-CZ" sz="1600" b="0" i="0" u="none" strike="noStrike" baseline="0" dirty="0">
                <a:latin typeface="PalatinoLTStd-Roman"/>
              </a:rPr>
              <a:t> </a:t>
            </a:r>
            <a:r>
              <a:rPr lang="en-US" sz="1600" b="0" i="0" u="none" strike="noStrike" baseline="0" dirty="0">
                <a:latin typeface="PalatinoLTStd-Roman"/>
              </a:rPr>
              <a:t>invertebrate vectors (mosquitoes and water snails,</a:t>
            </a:r>
            <a:r>
              <a:rPr lang="cs-CZ" sz="1600" b="0" i="0" u="none" strike="noStrike" baseline="0" dirty="0">
                <a:latin typeface="PalatinoLTStd-Roman"/>
              </a:rPr>
              <a:t> </a:t>
            </a:r>
            <a:r>
              <a:rPr lang="en-US" sz="1600" b="0" i="0" u="none" strike="noStrike" baseline="0" dirty="0">
                <a:latin typeface="PalatinoLTStd-Roman"/>
              </a:rPr>
              <a:t>respectively). Humans too have distinct </a:t>
            </a:r>
            <a:r>
              <a:rPr lang="en-US" sz="1600" b="0" i="0" u="none" strike="noStrike" baseline="0" dirty="0" err="1">
                <a:latin typeface="PalatinoLTStd-Roman"/>
              </a:rPr>
              <a:t>phasesin</a:t>
            </a:r>
            <a:r>
              <a:rPr lang="en-US" sz="1600" b="0" i="0" u="none" strike="noStrike" baseline="0" dirty="0">
                <a:latin typeface="PalatinoLTStd-Roman"/>
              </a:rPr>
              <a:t> their life courses. For example, the nutritional</a:t>
            </a:r>
            <a:r>
              <a:rPr lang="cs-CZ" sz="1600" b="0" i="0" u="none" strike="noStrike" baseline="0" dirty="0">
                <a:latin typeface="PalatinoLTStd-Roman"/>
              </a:rPr>
              <a:t> </a:t>
            </a:r>
            <a:r>
              <a:rPr lang="en-US" sz="1600" b="0" i="0" u="none" strike="noStrike" baseline="0" dirty="0">
                <a:latin typeface="PalatinoLTStd-Roman"/>
              </a:rPr>
              <a:t>processes of the pre-implantation embryo, fetus,</a:t>
            </a:r>
            <a:r>
              <a:rPr lang="cs-CZ" sz="1600" b="0" i="0" u="none" strike="noStrike" baseline="0" dirty="0">
                <a:latin typeface="PalatinoLTStd-Roman"/>
              </a:rPr>
              <a:t> </a:t>
            </a:r>
            <a:r>
              <a:rPr lang="en-US" sz="1600" b="0" i="0" u="none" strike="noStrike" baseline="0" dirty="0">
                <a:latin typeface="PalatinoLTStd-Roman"/>
              </a:rPr>
              <a:t>pre-weaning infant, and post-weaning child are all</a:t>
            </a:r>
            <a:r>
              <a:rPr lang="cs-CZ" sz="1600" b="0" i="0" u="none" strike="noStrike" baseline="0" dirty="0">
                <a:latin typeface="PalatinoLTStd-Roman"/>
              </a:rPr>
              <a:t> </a:t>
            </a:r>
            <a:r>
              <a:rPr lang="en-US" sz="1600" b="0" i="0" u="none" strike="noStrike" baseline="0" dirty="0">
                <a:latin typeface="PalatinoLTStd-Roman"/>
              </a:rPr>
              <a:t>very different. The human fetus is nourished across</a:t>
            </a:r>
            <a:r>
              <a:rPr lang="cs-CZ" sz="1600" b="0" i="0" u="none" strike="noStrike" baseline="0" dirty="0">
                <a:latin typeface="PalatinoLTStd-Roman"/>
              </a:rPr>
              <a:t> </a:t>
            </a:r>
            <a:r>
              <a:rPr lang="en-US" sz="1600" b="0" i="0" u="none" strike="noStrike" baseline="0" dirty="0">
                <a:latin typeface="PalatinoLTStd-Roman"/>
              </a:rPr>
              <a:t>the placenta so both placental physiology and the</a:t>
            </a:r>
            <a:r>
              <a:rPr lang="cs-CZ" sz="1600" b="0" i="0" u="none" strike="noStrike" baseline="0" dirty="0">
                <a:latin typeface="PalatinoLTStd-Roman"/>
              </a:rPr>
              <a:t> </a:t>
            </a:r>
            <a:r>
              <a:rPr lang="en-US" sz="1600" b="0" i="0" u="none" strike="noStrike" baseline="0" dirty="0">
                <a:latin typeface="PalatinoLTStd-Roman"/>
              </a:rPr>
              <a:t>mother’s adaptations to pregnancy are attuned to</a:t>
            </a:r>
            <a:r>
              <a:rPr lang="cs-CZ" sz="1600" b="0" i="0" u="none" strike="noStrike" baseline="0" dirty="0">
                <a:latin typeface="PalatinoLTStd-Roman"/>
              </a:rPr>
              <a:t> </a:t>
            </a:r>
            <a:r>
              <a:rPr lang="en-US" sz="1600" b="0" i="0" u="none" strike="noStrike" baseline="0" dirty="0">
                <a:latin typeface="PalatinoLTStd-Roman"/>
              </a:rPr>
              <a:t>maximize the nutrition of the fetus. The fetal</a:t>
            </a:r>
            <a:r>
              <a:rPr lang="cs-CZ" sz="1600" dirty="0">
                <a:latin typeface="PalatinoLTStd-Roman"/>
              </a:rPr>
              <a:t> </a:t>
            </a:r>
            <a:r>
              <a:rPr lang="en-US" sz="1600" b="0" i="0" u="none" strike="noStrike" baseline="0" dirty="0">
                <a:latin typeface="PalatinoLTStd-Roman"/>
              </a:rPr>
              <a:t>gastrointestinal</a:t>
            </a:r>
            <a:r>
              <a:rPr lang="cs-CZ" sz="1600" b="0" i="0" u="none" strike="noStrike" baseline="0" dirty="0">
                <a:latin typeface="PalatinoLTStd-Roman"/>
              </a:rPr>
              <a:t> </a:t>
            </a:r>
            <a:r>
              <a:rPr lang="en-US" sz="1600" b="0" i="0" u="none" strike="noStrike" baseline="0" dirty="0">
                <a:latin typeface="PalatinoLTStd-Roman"/>
              </a:rPr>
              <a:t>tract is quiescent until birth, at which</a:t>
            </a:r>
            <a:r>
              <a:rPr lang="cs-CZ" sz="1600" b="0" i="0" u="none" strike="noStrike" baseline="0" dirty="0">
                <a:latin typeface="PalatinoLTStd-Roman"/>
              </a:rPr>
              <a:t> </a:t>
            </a:r>
            <a:r>
              <a:rPr lang="en-US" sz="1600" b="0" i="0" u="none" strike="noStrike" baseline="0" dirty="0">
                <a:latin typeface="PalatinoLTStd-Roman"/>
              </a:rPr>
              <a:t>time it is activated and uniquely adapted for the</a:t>
            </a:r>
            <a:r>
              <a:rPr lang="cs-CZ" sz="1600" b="0" i="0" u="none" strike="noStrike" baseline="0" dirty="0">
                <a:latin typeface="PalatinoLTStd-Roman"/>
              </a:rPr>
              <a:t> </a:t>
            </a:r>
            <a:r>
              <a:rPr lang="en-US" sz="1600" b="0" i="0" u="none" strike="noStrike" baseline="0" dirty="0">
                <a:latin typeface="PalatinoLTStd-Roman"/>
              </a:rPr>
              <a:t>digestion of human milk, for example of lactose</a:t>
            </a:r>
            <a:r>
              <a:rPr lang="cs-CZ" sz="1600" b="0" i="0" u="none" strike="noStrike" baseline="0" dirty="0">
                <a:latin typeface="PalatinoLTStd-Roman"/>
              </a:rPr>
              <a:t> </a:t>
            </a:r>
            <a:r>
              <a:rPr lang="en-US" sz="1600" b="0" i="0" u="none" strike="noStrike" baseline="0" dirty="0">
                <a:latin typeface="PalatinoLTStd-Roman"/>
              </a:rPr>
              <a:t>using lactase. After weaning, human gastrointestinal</a:t>
            </a:r>
            <a:r>
              <a:rPr lang="cs-CZ" sz="1600" b="0" i="0" u="none" strike="noStrike" baseline="0" dirty="0">
                <a:latin typeface="PalatinoLTStd-Roman"/>
              </a:rPr>
              <a:t> </a:t>
            </a:r>
            <a:r>
              <a:rPr lang="en-US" sz="1600" b="0" i="0" u="none" strike="noStrike" baseline="0" dirty="0">
                <a:latin typeface="PalatinoLTStd-Roman"/>
              </a:rPr>
              <a:t>physiology changes yet again, one feature being</a:t>
            </a:r>
            <a:r>
              <a:rPr lang="cs-CZ" sz="1600" b="0" i="0" u="none" strike="noStrike" baseline="0" dirty="0">
                <a:latin typeface="PalatinoLTStd-Roman"/>
              </a:rPr>
              <a:t> </a:t>
            </a:r>
            <a:r>
              <a:rPr lang="en-US" sz="1600" b="0" i="0" u="none" strike="noStrike" baseline="0" dirty="0">
                <a:latin typeface="PalatinoLTStd-Roman"/>
              </a:rPr>
              <a:t>that the bulk of the world’s population loses lactase</a:t>
            </a:r>
            <a:r>
              <a:rPr lang="cs-CZ" sz="1600" b="0" i="0" u="none" strike="noStrike" baseline="0" dirty="0">
                <a:latin typeface="PalatinoLTStd-Roman"/>
              </a:rPr>
              <a:t> </a:t>
            </a:r>
            <a:r>
              <a:rPr lang="cs-CZ" sz="1600" b="0" i="0" u="none" strike="noStrike" baseline="0" dirty="0" err="1">
                <a:latin typeface="PalatinoLTStd-Roman"/>
              </a:rPr>
              <a:t>activity</a:t>
            </a:r>
            <a:r>
              <a:rPr lang="cs-CZ" sz="1600" b="0" i="0" u="none" strike="noStrike" baseline="0" dirty="0">
                <a:latin typeface="PalatinoLTStd-Roman"/>
              </a:rPr>
              <a:t>.</a:t>
            </a:r>
            <a:endParaRPr lang="cs-CZ" sz="1600" dirty="0">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285548C2-1AEF-4751-8331-D3E4F05CBB2F}"/>
              </a:ext>
            </a:extLst>
          </p:cNvPr>
          <p:cNvPicPr>
            <a:picLocks noChangeAspect="1"/>
          </p:cNvPicPr>
          <p:nvPr/>
        </p:nvPicPr>
        <p:blipFill>
          <a:blip r:embed="rId2"/>
          <a:stretch>
            <a:fillRect/>
          </a:stretch>
        </p:blipFill>
        <p:spPr>
          <a:xfrm>
            <a:off x="988114" y="3429000"/>
            <a:ext cx="5336486" cy="3005667"/>
          </a:xfrm>
          <a:prstGeom prst="rect">
            <a:avLst/>
          </a:prstGeom>
        </p:spPr>
      </p:pic>
      <p:pic>
        <p:nvPicPr>
          <p:cNvPr id="4" name="Obrázek 3">
            <a:extLst>
              <a:ext uri="{FF2B5EF4-FFF2-40B4-BE49-F238E27FC236}">
                <a16:creationId xmlns:a16="http://schemas.microsoft.com/office/drawing/2014/main" id="{7FF172CE-BE07-40F7-B119-955E283C7379}"/>
              </a:ext>
            </a:extLst>
          </p:cNvPr>
          <p:cNvPicPr>
            <a:picLocks noChangeAspect="1"/>
          </p:cNvPicPr>
          <p:nvPr/>
        </p:nvPicPr>
        <p:blipFill>
          <a:blip r:embed="rId3"/>
          <a:stretch>
            <a:fillRect/>
          </a:stretch>
        </p:blipFill>
        <p:spPr>
          <a:xfrm>
            <a:off x="7349065" y="3059559"/>
            <a:ext cx="4218884" cy="3375108"/>
          </a:xfrm>
          <a:prstGeom prst="rect">
            <a:avLst/>
          </a:prstGeom>
        </p:spPr>
      </p:pic>
    </p:spTree>
    <p:extLst>
      <p:ext uri="{BB962C8B-B14F-4D97-AF65-F5344CB8AC3E}">
        <p14:creationId xmlns:p14="http://schemas.microsoft.com/office/powerpoint/2010/main" val="110150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E2549E1-A479-466F-8599-5F9F02EF4BAE}"/>
              </a:ext>
            </a:extLst>
          </p:cNvPr>
          <p:cNvSpPr txBox="1"/>
          <p:nvPr/>
        </p:nvSpPr>
        <p:spPr>
          <a:xfrm>
            <a:off x="381000" y="247134"/>
            <a:ext cx="6096000" cy="369332"/>
          </a:xfrm>
          <a:prstGeom prst="rect">
            <a:avLst/>
          </a:prstGeom>
          <a:noFill/>
        </p:spPr>
        <p:txBody>
          <a:bodyPr wrap="square">
            <a:spAutoFit/>
          </a:bodyPr>
          <a:lstStyle/>
          <a:p>
            <a:r>
              <a:rPr lang="cs-CZ" b="1" i="1" u="sng" dirty="0">
                <a:latin typeface="Arial" panose="020B0604020202020204" pitchFamily="34" charset="0"/>
                <a:cs typeface="Arial" panose="020B0604020202020204" pitchFamily="34" charset="0"/>
              </a:rPr>
              <a:t>Development and </a:t>
            </a:r>
            <a:r>
              <a:rPr lang="cs-CZ" b="1" i="1" u="sng" dirty="0" err="1">
                <a:latin typeface="Arial" panose="020B0604020202020204" pitchFamily="34" charset="0"/>
                <a:cs typeface="Arial" panose="020B0604020202020204" pitchFamily="34" charset="0"/>
              </a:rPr>
              <a:t>the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Life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Course</a:t>
            </a:r>
            <a:endParaRPr lang="cs-CZ" b="1" i="1" u="sng"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7F724809-4899-4E14-ABDF-AC3B3F9C0099}"/>
              </a:ext>
            </a:extLst>
          </p:cNvPr>
          <p:cNvSpPr txBox="1"/>
          <p:nvPr/>
        </p:nvSpPr>
        <p:spPr>
          <a:xfrm>
            <a:off x="7111999" y="1601"/>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4CE5E1F7-4623-48BE-B8F0-92CA94D9B1A9}"/>
              </a:ext>
            </a:extLst>
          </p:cNvPr>
          <p:cNvSpPr txBox="1"/>
          <p:nvPr/>
        </p:nvSpPr>
        <p:spPr>
          <a:xfrm>
            <a:off x="169333" y="804164"/>
            <a:ext cx="12022667" cy="2308324"/>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One component of evolutionary biology is to consider</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how different phases in the life course evolved</a:t>
            </a:r>
          </a:p>
          <a:p>
            <a:pPr algn="l"/>
            <a:r>
              <a:rPr lang="en-US" sz="1600" b="0" i="0" u="none" strike="noStrike" baseline="0" dirty="0">
                <a:latin typeface="Arial" panose="020B0604020202020204" pitchFamily="34" charset="0"/>
                <a:cs typeface="Arial" panose="020B0604020202020204" pitchFamily="34" charset="0"/>
              </a:rPr>
              <a:t>and how these different phases are inter-related. An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organism’s life-course strategy is ultimately an issue</a:t>
            </a:r>
          </a:p>
          <a:p>
            <a:pPr algn="l"/>
            <a:r>
              <a:rPr lang="en-US" sz="1600" b="0" i="0" u="none" strike="noStrike" baseline="0" dirty="0">
                <a:latin typeface="Arial" panose="020B0604020202020204" pitchFamily="34" charset="0"/>
                <a:cs typeface="Arial" panose="020B0604020202020204" pitchFamily="34" charset="0"/>
              </a:rPr>
              <a:t>of the optimal use of energy supplies to maximize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reproductive success. Selection therefore operates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on components of this balance, such as investment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in growth, patterns of development, approaches to</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reproduction, social structure, and patterns of ageing,</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all aimed at maximizing fitness within the environment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of the population. </a:t>
            </a:r>
            <a:r>
              <a:rPr lang="en-US" sz="1600" b="0" i="1" u="none" strike="noStrike" baseline="0" dirty="0">
                <a:latin typeface="Arial" panose="020B0604020202020204" pitchFamily="34" charset="0"/>
                <a:cs typeface="Arial" panose="020B0604020202020204" pitchFamily="34" charset="0"/>
              </a:rPr>
              <a:t>Trade-offs </a:t>
            </a:r>
            <a:r>
              <a:rPr lang="en-US" sz="1600" b="0" i="0" u="none" strike="noStrike" baseline="0" dirty="0">
                <a:latin typeface="Arial" panose="020B0604020202020204" pitchFamily="34" charset="0"/>
                <a:cs typeface="Arial" panose="020B0604020202020204" pitchFamily="34" charset="0"/>
              </a:rPr>
              <a:t>must be made,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given the limiting availability of energy and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constraints of time—the risk of death from predation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or disease before reproduction. Body size itself</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 constrained by mechanical and thermoregulatory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issues and nutrient availability. The element of evolutionary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biology related to consideration of these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general strategies and trade-offs is known as </a:t>
            </a:r>
            <a:r>
              <a:rPr lang="en-US" sz="1600" b="0" i="1" u="none" strike="noStrike" baseline="0" dirty="0">
                <a:latin typeface="Arial" panose="020B0604020202020204" pitchFamily="34" charset="0"/>
                <a:cs typeface="Arial" panose="020B0604020202020204" pitchFamily="34" charset="0"/>
              </a:rPr>
              <a:t>life-history theory</a:t>
            </a:r>
            <a:r>
              <a:rPr lang="en-US" sz="1600" b="0" i="0" u="none" strike="noStrike" baseline="0" dirty="0">
                <a:latin typeface="Arial" panose="020B0604020202020204" pitchFamily="34" charset="0"/>
                <a:cs typeface="Arial" panose="020B0604020202020204" pitchFamily="34" charset="0"/>
              </a:rPr>
              <a:t>. Humans have very distinct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characteristics to their life-history traits,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these and their health implications</a:t>
            </a:r>
            <a:r>
              <a:rPr lang="cs-CZ" sz="1600" b="0" i="0" u="none" strike="noStrike" baseline="0" dirty="0">
                <a:latin typeface="Arial" panose="020B0604020202020204" pitchFamily="34" charset="0"/>
                <a:cs typeface="Arial" panose="020B0604020202020204" pitchFamily="34" charset="0"/>
              </a:rPr>
              <a:t>.</a:t>
            </a:r>
            <a:endParaRPr lang="cs-CZ" sz="1600" dirty="0">
              <a:latin typeface="Arial" panose="020B0604020202020204" pitchFamily="34" charset="0"/>
              <a:cs typeface="Arial" panose="020B0604020202020204" pitchFamily="34" charset="0"/>
            </a:endParaRPr>
          </a:p>
        </p:txBody>
      </p:sp>
      <p:pic>
        <p:nvPicPr>
          <p:cNvPr id="7" name="Obrázek 6">
            <a:extLst>
              <a:ext uri="{FF2B5EF4-FFF2-40B4-BE49-F238E27FC236}">
                <a16:creationId xmlns:a16="http://schemas.microsoft.com/office/drawing/2014/main" id="{B4F88ACA-D364-4435-AC78-779ED34A15D9}"/>
              </a:ext>
            </a:extLst>
          </p:cNvPr>
          <p:cNvPicPr>
            <a:picLocks noChangeAspect="1"/>
          </p:cNvPicPr>
          <p:nvPr/>
        </p:nvPicPr>
        <p:blipFill>
          <a:blip r:embed="rId2"/>
          <a:stretch>
            <a:fillRect/>
          </a:stretch>
        </p:blipFill>
        <p:spPr>
          <a:xfrm>
            <a:off x="5842000" y="2801937"/>
            <a:ext cx="6180667" cy="4056063"/>
          </a:xfrm>
          <a:prstGeom prst="rect">
            <a:avLst/>
          </a:prstGeom>
        </p:spPr>
      </p:pic>
      <p:pic>
        <p:nvPicPr>
          <p:cNvPr id="8" name="Obrázek 7">
            <a:extLst>
              <a:ext uri="{FF2B5EF4-FFF2-40B4-BE49-F238E27FC236}">
                <a16:creationId xmlns:a16="http://schemas.microsoft.com/office/drawing/2014/main" id="{AE37D34A-E8BD-42F0-A9CE-B657FD0DFE5A}"/>
              </a:ext>
            </a:extLst>
          </p:cNvPr>
          <p:cNvPicPr>
            <a:picLocks noChangeAspect="1"/>
          </p:cNvPicPr>
          <p:nvPr/>
        </p:nvPicPr>
        <p:blipFill>
          <a:blip r:embed="rId3"/>
          <a:stretch>
            <a:fillRect/>
          </a:stretch>
        </p:blipFill>
        <p:spPr>
          <a:xfrm>
            <a:off x="516467" y="3131066"/>
            <a:ext cx="4639733" cy="3479800"/>
          </a:xfrm>
          <a:prstGeom prst="rect">
            <a:avLst/>
          </a:prstGeom>
        </p:spPr>
      </p:pic>
      <p:sp>
        <p:nvSpPr>
          <p:cNvPr id="9" name="TextovéPole 8">
            <a:extLst>
              <a:ext uri="{FF2B5EF4-FFF2-40B4-BE49-F238E27FC236}">
                <a16:creationId xmlns:a16="http://schemas.microsoft.com/office/drawing/2014/main" id="{52E39FC8-3303-4F8E-9FA3-F9932E7ECED8}"/>
              </a:ext>
            </a:extLst>
          </p:cNvPr>
          <p:cNvSpPr txBox="1"/>
          <p:nvPr/>
        </p:nvSpPr>
        <p:spPr>
          <a:xfrm>
            <a:off x="279400" y="6350000"/>
            <a:ext cx="881973" cy="369332"/>
          </a:xfrm>
          <a:prstGeom prst="rect">
            <a:avLst/>
          </a:prstGeom>
          <a:noFill/>
        </p:spPr>
        <p:txBody>
          <a:bodyPr wrap="none" rtlCol="0">
            <a:spAutoFit/>
          </a:bodyPr>
          <a:lstStyle/>
          <a:p>
            <a:r>
              <a:rPr lang="cs-CZ" dirty="0" err="1"/>
              <a:t>Salmon</a:t>
            </a:r>
            <a:endParaRPr lang="cs-CZ" dirty="0"/>
          </a:p>
        </p:txBody>
      </p:sp>
      <p:sp>
        <p:nvSpPr>
          <p:cNvPr id="10" name="TextovéPole 9">
            <a:extLst>
              <a:ext uri="{FF2B5EF4-FFF2-40B4-BE49-F238E27FC236}">
                <a16:creationId xmlns:a16="http://schemas.microsoft.com/office/drawing/2014/main" id="{66D94909-5592-4CC1-8BB0-559C611220CB}"/>
              </a:ext>
            </a:extLst>
          </p:cNvPr>
          <p:cNvSpPr txBox="1"/>
          <p:nvPr/>
        </p:nvSpPr>
        <p:spPr>
          <a:xfrm>
            <a:off x="5012521" y="6444778"/>
            <a:ext cx="761491" cy="369332"/>
          </a:xfrm>
          <a:prstGeom prst="rect">
            <a:avLst/>
          </a:prstGeom>
          <a:noFill/>
        </p:spPr>
        <p:txBody>
          <a:bodyPr wrap="none" rtlCol="0">
            <a:spAutoFit/>
          </a:bodyPr>
          <a:lstStyle/>
          <a:p>
            <a:r>
              <a:rPr lang="cs-CZ" dirty="0" err="1"/>
              <a:t>Firefly</a:t>
            </a:r>
            <a:endParaRPr lang="cs-CZ" dirty="0"/>
          </a:p>
        </p:txBody>
      </p:sp>
    </p:spTree>
    <p:extLst>
      <p:ext uri="{BB962C8B-B14F-4D97-AF65-F5344CB8AC3E}">
        <p14:creationId xmlns:p14="http://schemas.microsoft.com/office/powerpoint/2010/main" val="709098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E2549E1-A479-466F-8599-5F9F02EF4BAE}"/>
              </a:ext>
            </a:extLst>
          </p:cNvPr>
          <p:cNvSpPr txBox="1"/>
          <p:nvPr/>
        </p:nvSpPr>
        <p:spPr>
          <a:xfrm>
            <a:off x="381000" y="247134"/>
            <a:ext cx="6096000" cy="369332"/>
          </a:xfrm>
          <a:prstGeom prst="rect">
            <a:avLst/>
          </a:prstGeom>
          <a:noFill/>
        </p:spPr>
        <p:txBody>
          <a:bodyPr wrap="square">
            <a:spAutoFit/>
          </a:bodyPr>
          <a:lstStyle/>
          <a:p>
            <a:r>
              <a:rPr lang="cs-CZ" b="1" i="1" u="sng" dirty="0">
                <a:latin typeface="Arial" panose="020B0604020202020204" pitchFamily="34" charset="0"/>
                <a:cs typeface="Arial" panose="020B0604020202020204" pitchFamily="34" charset="0"/>
              </a:rPr>
              <a:t>Development and </a:t>
            </a:r>
            <a:r>
              <a:rPr lang="cs-CZ" b="1" i="1" u="sng" dirty="0" err="1">
                <a:latin typeface="Arial" panose="020B0604020202020204" pitchFamily="34" charset="0"/>
                <a:cs typeface="Arial" panose="020B0604020202020204" pitchFamily="34" charset="0"/>
              </a:rPr>
              <a:t>the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Life</a:t>
            </a:r>
            <a:r>
              <a:rPr lang="cs-CZ" b="1" i="1" u="sng" dirty="0">
                <a:latin typeface="Arial" panose="020B0604020202020204" pitchFamily="34" charset="0"/>
                <a:cs typeface="Arial" panose="020B0604020202020204" pitchFamily="34" charset="0"/>
              </a:rPr>
              <a:t> </a:t>
            </a:r>
            <a:r>
              <a:rPr lang="cs-CZ" b="1" i="1" u="sng" dirty="0" err="1">
                <a:latin typeface="Arial" panose="020B0604020202020204" pitchFamily="34" charset="0"/>
                <a:cs typeface="Arial" panose="020B0604020202020204" pitchFamily="34" charset="0"/>
              </a:rPr>
              <a:t>Course</a:t>
            </a:r>
            <a:endParaRPr lang="cs-CZ" b="1" i="1" u="sng"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7F724809-4899-4E14-ABDF-AC3B3F9C0099}"/>
              </a:ext>
            </a:extLst>
          </p:cNvPr>
          <p:cNvSpPr txBox="1"/>
          <p:nvPr/>
        </p:nvSpPr>
        <p:spPr>
          <a:xfrm>
            <a:off x="7111999" y="1601"/>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4CE5E1F7-4623-48BE-B8F0-92CA94D9B1A9}"/>
              </a:ext>
            </a:extLst>
          </p:cNvPr>
          <p:cNvSpPr txBox="1"/>
          <p:nvPr/>
        </p:nvSpPr>
        <p:spPr>
          <a:xfrm>
            <a:off x="279400" y="719498"/>
            <a:ext cx="12022667" cy="3046988"/>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Just as selection is the process of the interaction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between inherited determinants of phenotype and</a:t>
            </a:r>
          </a:p>
          <a:p>
            <a:pPr algn="l"/>
            <a:r>
              <a:rPr lang="en-US" sz="1600" b="0" i="0" u="none" strike="noStrike" baseline="0" dirty="0">
                <a:latin typeface="Arial" panose="020B0604020202020204" pitchFamily="34" charset="0"/>
                <a:cs typeface="Arial" panose="020B0604020202020204" pitchFamily="34" charset="0"/>
              </a:rPr>
              <a:t>the environment, development is not a solely intrinsic</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process in which a single ovum grows into a</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mature organism. Rather, the developing organism</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 subject to external influences which affect its later. Vulnerability to such influences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 enhanced during particular critical windows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of development occurring at different stages</a:t>
            </a:r>
          </a:p>
          <a:p>
            <a:pPr algn="l"/>
            <a:r>
              <a:rPr lang="en-US" sz="1600" b="0" i="0" u="none" strike="noStrike" baseline="0" dirty="0">
                <a:latin typeface="Arial" panose="020B0604020202020204" pitchFamily="34" charset="0"/>
                <a:cs typeface="Arial" panose="020B0604020202020204" pitchFamily="34" charset="0"/>
              </a:rPr>
              <a:t>according to the nature of the environmental stimulus.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At the most pathological level, exposure of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developing embryo to certain drugs can interfere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with cell replication and interaction. For example,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 anticancer drug methotrexate, which crosses the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placenta and interferes with folic acid metabolism,</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can cause spontaneous abortion (at high doses)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and fetal defects (at moderate to low doses), particularly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when given around the time of conception</a:t>
            </a:r>
          </a:p>
          <a:p>
            <a:pPr algn="l"/>
            <a:r>
              <a:rPr lang="en-US" sz="1600" b="0" i="0" u="none" strike="noStrike" baseline="0" dirty="0">
                <a:latin typeface="Arial" panose="020B0604020202020204" pitchFamily="34" charset="0"/>
                <a:cs typeface="Arial" panose="020B0604020202020204" pitchFamily="34" charset="0"/>
              </a:rPr>
              <a:t>or in the first trimester of pregnancy. This is a</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pathological</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example</a:t>
            </a:r>
            <a:r>
              <a:rPr lang="cs-CZ" sz="1600" b="0" i="0" u="none" strike="noStrike" baseline="0" dirty="0">
                <a:latin typeface="Arial" panose="020B0604020202020204" pitchFamily="34" charset="0"/>
                <a:cs typeface="Arial" panose="020B0604020202020204" pitchFamily="34" charset="0"/>
              </a:rPr>
              <a:t>, but </a:t>
            </a:r>
            <a:r>
              <a:rPr lang="cs-CZ" sz="1600" b="0" i="0" u="none" strike="noStrike" baseline="0" dirty="0" err="1">
                <a:latin typeface="Arial" panose="020B0604020202020204" pitchFamily="34" charset="0"/>
                <a:cs typeface="Arial" panose="020B0604020202020204" pitchFamily="34" charset="0"/>
              </a:rPr>
              <a:t>environmental</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variation</a:t>
            </a:r>
            <a:r>
              <a:rPr lang="cs-CZ" sz="160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within the normal range can also affect fetal development.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For example, exposure to severe famine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during pregnancy can lead to offspring with a low</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birthweight, and as we will this has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lifetime health consequences, including a predisposition</a:t>
            </a:r>
          </a:p>
          <a:p>
            <a:pPr algn="l"/>
            <a:r>
              <a:rPr lang="en-US" sz="1600" b="0" i="0" u="none" strike="noStrike" baseline="0" dirty="0">
                <a:latin typeface="Arial" panose="020B0604020202020204" pitchFamily="34" charset="0"/>
                <a:cs typeface="Arial" panose="020B0604020202020204" pitchFamily="34" charset="0"/>
              </a:rPr>
              <a:t>to a greater risk of non-communicable disease</a:t>
            </a:r>
            <a:r>
              <a:rPr lang="cs-CZ" sz="1600" b="0" i="0" u="none" strike="noStrike" baseline="0" dirty="0">
                <a:latin typeface="Arial" panose="020B0604020202020204" pitchFamily="34" charset="0"/>
                <a:cs typeface="Arial" panose="020B0604020202020204" pitchFamily="34" charset="0"/>
              </a:rPr>
              <a:t>.</a:t>
            </a:r>
            <a:endParaRPr lang="en-US" sz="1600" b="0" i="0" u="none" strike="noStrike" baseline="0" dirty="0">
              <a:latin typeface="Arial" panose="020B0604020202020204" pitchFamily="34" charset="0"/>
              <a:cs typeface="Arial" panose="020B0604020202020204" pitchFamily="34" charset="0"/>
            </a:endParaRPr>
          </a:p>
        </p:txBody>
      </p:sp>
      <p:pic>
        <p:nvPicPr>
          <p:cNvPr id="7" name="Obrázek 6">
            <a:extLst>
              <a:ext uri="{FF2B5EF4-FFF2-40B4-BE49-F238E27FC236}">
                <a16:creationId xmlns:a16="http://schemas.microsoft.com/office/drawing/2014/main" id="{E7839E1E-6219-47A4-8434-4D9F00FECF10}"/>
              </a:ext>
            </a:extLst>
          </p:cNvPr>
          <p:cNvPicPr>
            <a:picLocks noChangeAspect="1"/>
          </p:cNvPicPr>
          <p:nvPr/>
        </p:nvPicPr>
        <p:blipFill>
          <a:blip r:embed="rId2"/>
          <a:stretch>
            <a:fillRect/>
          </a:stretch>
        </p:blipFill>
        <p:spPr>
          <a:xfrm>
            <a:off x="6976533" y="3507362"/>
            <a:ext cx="4942417" cy="3191082"/>
          </a:xfrm>
          <a:prstGeom prst="rect">
            <a:avLst/>
          </a:prstGeom>
        </p:spPr>
      </p:pic>
      <p:pic>
        <p:nvPicPr>
          <p:cNvPr id="8" name="Obrázek 7">
            <a:extLst>
              <a:ext uri="{FF2B5EF4-FFF2-40B4-BE49-F238E27FC236}">
                <a16:creationId xmlns:a16="http://schemas.microsoft.com/office/drawing/2014/main" id="{1FE2F212-B602-40E4-9919-A41EB41C3E64}"/>
              </a:ext>
            </a:extLst>
          </p:cNvPr>
          <p:cNvPicPr>
            <a:picLocks noChangeAspect="1"/>
          </p:cNvPicPr>
          <p:nvPr/>
        </p:nvPicPr>
        <p:blipFill>
          <a:blip r:embed="rId3"/>
          <a:stretch>
            <a:fillRect/>
          </a:stretch>
        </p:blipFill>
        <p:spPr>
          <a:xfrm>
            <a:off x="1261532" y="3807908"/>
            <a:ext cx="4834468" cy="2849114"/>
          </a:xfrm>
          <a:prstGeom prst="rect">
            <a:avLst/>
          </a:prstGeom>
        </p:spPr>
      </p:pic>
    </p:spTree>
    <p:extLst>
      <p:ext uri="{BB962C8B-B14F-4D97-AF65-F5344CB8AC3E}">
        <p14:creationId xmlns:p14="http://schemas.microsoft.com/office/powerpoint/2010/main" val="3304978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45C638-E14A-4A17-9CB3-6479D574F857}"/>
              </a:ext>
            </a:extLst>
          </p:cNvPr>
          <p:cNvSpPr txBox="1"/>
          <p:nvPr/>
        </p:nvSpPr>
        <p:spPr>
          <a:xfrm>
            <a:off x="7142991" y="214067"/>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E0E3DD34-852B-49EC-AE55-923BA904E301}"/>
              </a:ext>
            </a:extLst>
          </p:cNvPr>
          <p:cNvSpPr txBox="1"/>
          <p:nvPr/>
        </p:nvSpPr>
        <p:spPr>
          <a:xfrm>
            <a:off x="270934" y="137122"/>
            <a:ext cx="719108" cy="369332"/>
          </a:xfrm>
          <a:prstGeom prst="rect">
            <a:avLst/>
          </a:prstGeom>
          <a:noFill/>
        </p:spPr>
        <p:txBody>
          <a:bodyPr wrap="none" rtlCol="0">
            <a:spAutoFit/>
          </a:bodyPr>
          <a:lstStyle/>
          <a:p>
            <a:r>
              <a:rPr lang="cs-CZ" b="1" i="1" u="sng" dirty="0">
                <a:latin typeface="Arial" panose="020B0604020202020204" pitchFamily="34" charset="0"/>
                <a:cs typeface="Arial" panose="020B0604020202020204" pitchFamily="34" charset="0"/>
              </a:rPr>
              <a:t>Time</a:t>
            </a:r>
          </a:p>
        </p:txBody>
      </p:sp>
      <p:sp>
        <p:nvSpPr>
          <p:cNvPr id="5" name="TextovéPole 4">
            <a:extLst>
              <a:ext uri="{FF2B5EF4-FFF2-40B4-BE49-F238E27FC236}">
                <a16:creationId xmlns:a16="http://schemas.microsoft.com/office/drawing/2014/main" id="{414FD2BC-D4CA-4019-83D0-E7884366CDFC}"/>
              </a:ext>
            </a:extLst>
          </p:cNvPr>
          <p:cNvSpPr txBox="1"/>
          <p:nvPr/>
        </p:nvSpPr>
        <p:spPr>
          <a:xfrm>
            <a:off x="215900" y="798842"/>
            <a:ext cx="11760200" cy="255454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Organisms face challenges over a number of timescales.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These include immediate physical challenges,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such as intraspecific competition for energy</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and reproductive opportunity, attack by predators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(themselves engaged in energy harvesting), and</a:t>
            </a:r>
          </a:p>
          <a:p>
            <a:r>
              <a:rPr lang="en-US" sz="1600" dirty="0">
                <a:latin typeface="Arial" panose="020B0604020202020204" pitchFamily="34" charset="0"/>
                <a:cs typeface="Arial" panose="020B0604020202020204" pitchFamily="34" charset="0"/>
              </a:rPr>
              <a:t>changes in the environment. The latter may be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short term (e.g., daily temperature fluctuations),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medium term (e.g., seasonality of food availability),</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or long term (e.g., climate change causing the disappearance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preferred food sources or habitat).</a:t>
            </a:r>
          </a:p>
          <a:p>
            <a:r>
              <a:rPr lang="en-US" sz="1600" dirty="0">
                <a:latin typeface="Arial" panose="020B0604020202020204" pitchFamily="34" charset="0"/>
                <a:cs typeface="Arial" panose="020B0604020202020204" pitchFamily="34" charset="0"/>
              </a:rPr>
              <a:t>Organisms have evolved a hierarchy of responses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these challenges. Some classical homeostatic</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responses are very rapid and highly reversible over</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seconds to hours, for instance those mediated by</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central nervous and endocrine systems. Some</a:t>
            </a:r>
          </a:p>
          <a:p>
            <a:r>
              <a:rPr lang="en-US" sz="1600" dirty="0">
                <a:latin typeface="Arial" panose="020B0604020202020204" pitchFamily="34" charset="0"/>
                <a:cs typeface="Arial" panose="020B0604020202020204" pitchFamily="34" charset="0"/>
              </a:rPr>
              <a:t>involve structural change or long-term readjustment</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set points for homeostatic feedback systems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(called </a:t>
            </a:r>
            <a:r>
              <a:rPr lang="en-US" sz="1600" dirty="0" err="1">
                <a:latin typeface="Arial" panose="020B0604020202020204" pitchFamily="34" charset="0"/>
                <a:cs typeface="Arial" panose="020B0604020202020204" pitchFamily="34" charset="0"/>
              </a:rPr>
              <a:t>rheostasis</a:t>
            </a:r>
            <a:r>
              <a:rPr lang="en-US" sz="1600" dirty="0">
                <a:latin typeface="Arial" panose="020B0604020202020204" pitchFamily="34" charset="0"/>
                <a:cs typeface="Arial" panose="020B0604020202020204" pitchFamily="34" charset="0"/>
              </a:rPr>
              <a:t> or </a:t>
            </a:r>
            <a:r>
              <a:rPr lang="en-US" sz="1600" dirty="0" err="1">
                <a:latin typeface="Arial" panose="020B0604020202020204" pitchFamily="34" charset="0"/>
                <a:cs typeface="Arial" panose="020B0604020202020204" pitchFamily="34" charset="0"/>
              </a:rPr>
              <a:t>homeorhesis</a:t>
            </a:r>
            <a:r>
              <a:rPr lang="en-US" sz="1600" dirty="0">
                <a:latin typeface="Arial" panose="020B0604020202020204" pitchFamily="34" charset="0"/>
                <a:cs typeface="Arial" panose="020B0604020202020204" pitchFamily="34" charset="0"/>
              </a:rPr>
              <a:t>), and these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operate over hours. Many longer-term but within-lifetime effects are initiated in early life through</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processes of developmental plasticity. Yet other</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responses are beyond the timescale of individual</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lifetimes and involve natural selection, resulting</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 genetic change over a few or many generations</a:t>
            </a:r>
            <a:r>
              <a:rPr lang="cs-CZ"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CC0F8B1F-763D-4317-BEB0-C4A250043E6C}"/>
              </a:ext>
            </a:extLst>
          </p:cNvPr>
          <p:cNvPicPr>
            <a:picLocks noChangeAspect="1"/>
          </p:cNvPicPr>
          <p:nvPr/>
        </p:nvPicPr>
        <p:blipFill>
          <a:blip r:embed="rId2"/>
          <a:stretch>
            <a:fillRect/>
          </a:stretch>
        </p:blipFill>
        <p:spPr>
          <a:xfrm>
            <a:off x="8065292" y="3139320"/>
            <a:ext cx="4043784" cy="3504613"/>
          </a:xfrm>
          <a:prstGeom prst="rect">
            <a:avLst/>
          </a:prstGeom>
        </p:spPr>
      </p:pic>
      <p:pic>
        <p:nvPicPr>
          <p:cNvPr id="7" name="Obrázek 6">
            <a:extLst>
              <a:ext uri="{FF2B5EF4-FFF2-40B4-BE49-F238E27FC236}">
                <a16:creationId xmlns:a16="http://schemas.microsoft.com/office/drawing/2014/main" id="{2D529AA4-19F3-410D-B00B-E7389FA635AD}"/>
              </a:ext>
            </a:extLst>
          </p:cNvPr>
          <p:cNvPicPr>
            <a:picLocks noChangeAspect="1"/>
          </p:cNvPicPr>
          <p:nvPr/>
        </p:nvPicPr>
        <p:blipFill>
          <a:blip r:embed="rId3"/>
          <a:stretch>
            <a:fillRect/>
          </a:stretch>
        </p:blipFill>
        <p:spPr>
          <a:xfrm>
            <a:off x="144957" y="3446624"/>
            <a:ext cx="4125011" cy="3104071"/>
          </a:xfrm>
          <a:prstGeom prst="rect">
            <a:avLst/>
          </a:prstGeom>
        </p:spPr>
      </p:pic>
      <p:pic>
        <p:nvPicPr>
          <p:cNvPr id="8" name="Obrázek 7">
            <a:extLst>
              <a:ext uri="{FF2B5EF4-FFF2-40B4-BE49-F238E27FC236}">
                <a16:creationId xmlns:a16="http://schemas.microsoft.com/office/drawing/2014/main" id="{18ABF8EA-DA67-4807-9814-CD1F8312B0B3}"/>
              </a:ext>
            </a:extLst>
          </p:cNvPr>
          <p:cNvPicPr>
            <a:picLocks noChangeAspect="1"/>
          </p:cNvPicPr>
          <p:nvPr/>
        </p:nvPicPr>
        <p:blipFill>
          <a:blip r:embed="rId4"/>
          <a:stretch>
            <a:fillRect/>
          </a:stretch>
        </p:blipFill>
        <p:spPr>
          <a:xfrm>
            <a:off x="4269968" y="4109131"/>
            <a:ext cx="3795324" cy="1779058"/>
          </a:xfrm>
          <a:prstGeom prst="rect">
            <a:avLst/>
          </a:prstGeom>
        </p:spPr>
      </p:pic>
    </p:spTree>
    <p:extLst>
      <p:ext uri="{BB962C8B-B14F-4D97-AF65-F5344CB8AC3E}">
        <p14:creationId xmlns:p14="http://schemas.microsoft.com/office/powerpoint/2010/main" val="2777716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45C638-E14A-4A17-9CB3-6479D574F857}"/>
              </a:ext>
            </a:extLst>
          </p:cNvPr>
          <p:cNvSpPr txBox="1"/>
          <p:nvPr/>
        </p:nvSpPr>
        <p:spPr>
          <a:xfrm>
            <a:off x="7032925" y="28285"/>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E0E3DD34-852B-49EC-AE55-923BA904E301}"/>
              </a:ext>
            </a:extLst>
          </p:cNvPr>
          <p:cNvSpPr txBox="1"/>
          <p:nvPr/>
        </p:nvSpPr>
        <p:spPr>
          <a:xfrm>
            <a:off x="270934" y="137122"/>
            <a:ext cx="719108" cy="369332"/>
          </a:xfrm>
          <a:prstGeom prst="rect">
            <a:avLst/>
          </a:prstGeom>
          <a:noFill/>
        </p:spPr>
        <p:txBody>
          <a:bodyPr wrap="none" rtlCol="0">
            <a:spAutoFit/>
          </a:bodyPr>
          <a:lstStyle/>
          <a:p>
            <a:r>
              <a:rPr lang="cs-CZ" b="1" i="1" u="sng" dirty="0">
                <a:latin typeface="Arial" panose="020B0604020202020204" pitchFamily="34" charset="0"/>
                <a:cs typeface="Arial" panose="020B0604020202020204" pitchFamily="34" charset="0"/>
              </a:rPr>
              <a:t>Time</a:t>
            </a:r>
          </a:p>
        </p:txBody>
      </p:sp>
      <p:sp>
        <p:nvSpPr>
          <p:cNvPr id="5" name="TextovéPole 4">
            <a:extLst>
              <a:ext uri="{FF2B5EF4-FFF2-40B4-BE49-F238E27FC236}">
                <a16:creationId xmlns:a16="http://schemas.microsoft.com/office/drawing/2014/main" id="{414FD2BC-D4CA-4019-83D0-E7884366CDFC}"/>
              </a:ext>
            </a:extLst>
          </p:cNvPr>
          <p:cNvSpPr txBox="1"/>
          <p:nvPr/>
        </p:nvSpPr>
        <p:spPr>
          <a:xfrm>
            <a:off x="215900" y="798842"/>
            <a:ext cx="11760200" cy="338554"/>
          </a:xfrm>
          <a:prstGeom prst="rect">
            <a:avLst/>
          </a:prstGeom>
          <a:noFill/>
        </p:spPr>
        <p:txBody>
          <a:bodyPr wrap="square" rtlCol="0">
            <a:spAutoFit/>
          </a:bodyPr>
          <a:lstStyle/>
          <a:p>
            <a:r>
              <a:rPr lang="cs-CZ"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987AC456-26BC-450E-BCC7-2F6CDFB9A325}"/>
              </a:ext>
            </a:extLst>
          </p:cNvPr>
          <p:cNvSpPr txBox="1"/>
          <p:nvPr/>
        </p:nvSpPr>
        <p:spPr>
          <a:xfrm>
            <a:off x="393700" y="719667"/>
            <a:ext cx="11404600" cy="280076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An example of a short-term (homeostatic)</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response is sweating or shivering in response to</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changes in temperature. Increased muscle size,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perfusion with blood, and changes in myofiber</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metabolism after physical training provide an</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example of a medium- term and reversible plastic</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response affecting tissue function or organization.</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Stunting represents an example of developmental</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plasticity. Children who are chronically undernourished,</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either in utero or in infancy, may irreversibly</a:t>
            </a:r>
          </a:p>
          <a:p>
            <a:r>
              <a:rPr lang="en-US" sz="1600" dirty="0">
                <a:latin typeface="Arial" panose="020B0604020202020204" pitchFamily="34" charset="0"/>
                <a:cs typeface="Arial" panose="020B0604020202020204" pitchFamily="34" charset="0"/>
              </a:rPr>
              <a:t>reduce their degree of somatic growth.</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Reduced body mass during childhood and adulthood</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reduces nutritional needs, thus allowing the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individual to better cope with an environment that</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is likely to be nutritionally limited over their life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course. Here we have the evolved processes of</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adaptive developmental plasticity acting chronically</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within a life course to promote survival. While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propensity to be stunted in response to developmental</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undernutrition is an inherited capacity,</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stunting itself is generally not. Nevertheless,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stunted mothers may give birth to children who</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are smaller because of the phenomenon of maternal</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constraint, and</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due to the similarity of the environment to which</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mothers and children are exposed one often sees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intergenerational stunting.</a:t>
            </a:r>
            <a:endParaRPr lang="cs-CZ" sz="1600" dirty="0">
              <a:latin typeface="Arial" panose="020B0604020202020204" pitchFamily="34" charset="0"/>
              <a:cs typeface="Arial" panose="020B0604020202020204" pitchFamily="34" charset="0"/>
            </a:endParaRPr>
          </a:p>
        </p:txBody>
      </p:sp>
      <p:pic>
        <p:nvPicPr>
          <p:cNvPr id="9" name="Obrázek 8">
            <a:extLst>
              <a:ext uri="{FF2B5EF4-FFF2-40B4-BE49-F238E27FC236}">
                <a16:creationId xmlns:a16="http://schemas.microsoft.com/office/drawing/2014/main" id="{B521714B-C226-42B3-9F2C-EDEB0D9513F1}"/>
              </a:ext>
            </a:extLst>
          </p:cNvPr>
          <p:cNvPicPr>
            <a:picLocks noChangeAspect="1"/>
          </p:cNvPicPr>
          <p:nvPr/>
        </p:nvPicPr>
        <p:blipFill>
          <a:blip r:embed="rId2"/>
          <a:stretch>
            <a:fillRect/>
          </a:stretch>
        </p:blipFill>
        <p:spPr>
          <a:xfrm>
            <a:off x="4385734" y="3429000"/>
            <a:ext cx="5444066" cy="3256790"/>
          </a:xfrm>
          <a:prstGeom prst="rect">
            <a:avLst/>
          </a:prstGeom>
        </p:spPr>
      </p:pic>
    </p:spTree>
    <p:extLst>
      <p:ext uri="{BB962C8B-B14F-4D97-AF65-F5344CB8AC3E}">
        <p14:creationId xmlns:p14="http://schemas.microsoft.com/office/powerpoint/2010/main" val="497346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45C638-E14A-4A17-9CB3-6479D574F857}"/>
              </a:ext>
            </a:extLst>
          </p:cNvPr>
          <p:cNvSpPr txBox="1"/>
          <p:nvPr/>
        </p:nvSpPr>
        <p:spPr>
          <a:xfrm>
            <a:off x="7032925" y="28285"/>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E0E3DD34-852B-49EC-AE55-923BA904E301}"/>
              </a:ext>
            </a:extLst>
          </p:cNvPr>
          <p:cNvSpPr txBox="1"/>
          <p:nvPr/>
        </p:nvSpPr>
        <p:spPr>
          <a:xfrm>
            <a:off x="270934" y="137122"/>
            <a:ext cx="719108" cy="369332"/>
          </a:xfrm>
          <a:prstGeom prst="rect">
            <a:avLst/>
          </a:prstGeom>
          <a:noFill/>
        </p:spPr>
        <p:txBody>
          <a:bodyPr wrap="none" rtlCol="0">
            <a:spAutoFit/>
          </a:bodyPr>
          <a:lstStyle/>
          <a:p>
            <a:r>
              <a:rPr lang="cs-CZ" b="1" i="1" u="sng" dirty="0">
                <a:latin typeface="Arial" panose="020B0604020202020204" pitchFamily="34" charset="0"/>
                <a:cs typeface="Arial" panose="020B0604020202020204" pitchFamily="34" charset="0"/>
              </a:rPr>
              <a:t>Time</a:t>
            </a:r>
          </a:p>
        </p:txBody>
      </p:sp>
      <p:sp>
        <p:nvSpPr>
          <p:cNvPr id="5" name="TextovéPole 4">
            <a:extLst>
              <a:ext uri="{FF2B5EF4-FFF2-40B4-BE49-F238E27FC236}">
                <a16:creationId xmlns:a16="http://schemas.microsoft.com/office/drawing/2014/main" id="{414FD2BC-D4CA-4019-83D0-E7884366CDFC}"/>
              </a:ext>
            </a:extLst>
          </p:cNvPr>
          <p:cNvSpPr txBox="1"/>
          <p:nvPr/>
        </p:nvSpPr>
        <p:spPr>
          <a:xfrm>
            <a:off x="215900" y="798842"/>
            <a:ext cx="11760200" cy="338554"/>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987AC456-26BC-450E-BCC7-2F6CDFB9A325}"/>
              </a:ext>
            </a:extLst>
          </p:cNvPr>
          <p:cNvSpPr txBox="1"/>
          <p:nvPr/>
        </p:nvSpPr>
        <p:spPr>
          <a:xfrm>
            <a:off x="393700" y="719667"/>
            <a:ext cx="5549901" cy="590931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Humans from lineages that</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remained in tropical Africa from our initial appearance</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as a species have generally different body</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shapes from those from lineages that have lived in</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higher- latitude environments for many millennia.</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Here selective pressures are likely to have favored</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different body shapes to aid thermoregulation in the</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very different climates these lineages have faced.</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As another example of temporally different</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classes of response, consider the hierarchy of</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responses affecting that most extensive and sensitive</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of human organs— the skin. We respond to a</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pinprick with immediate withdrawal, on a timescale</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of less than a second, mediated by cutaneous nociceptors.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On a slightly longer timescale of minutes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to hours, another insult— ultraviolet radiation—</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causes sunburn characterized by erythema, pain,</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and edema. That also invokes a behavioral avoidance</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response: we cover our skin. The sensitivity</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of skin to ultraviolet radiation is determined by its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melanin content, and for many people with light</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skin the melanin content can be increased by a</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medium- term adaptive response that increases output</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from melanocytes, so a suntan develops over</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days to weeks. And long- term genetic adaptations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of human populations to the amounts of sunlight at</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different latitudes have created a variety of human</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skin</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colors caused by variation in the amount and</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type of melanin in the skin. It is likely that the selective</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pressure for lighter skin color in populations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living at higher latitudes arose from the need to</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preserve vitamin D synthesis in the skin in regions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with lower availability of sunlight. However, this</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can result in vitamin D deficiency in darker- skinned</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migrant populations, especially when traditional</a:t>
            </a:r>
            <a:r>
              <a:rPr lang="cs-CZ"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concealing clothing is worn by women</a:t>
            </a:r>
            <a:endParaRPr lang="cs-CZ" sz="14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99C883EA-7EA9-41E1-8590-BAFBA13F2E5E}"/>
              </a:ext>
            </a:extLst>
          </p:cNvPr>
          <p:cNvPicPr>
            <a:picLocks noChangeAspect="1"/>
          </p:cNvPicPr>
          <p:nvPr/>
        </p:nvPicPr>
        <p:blipFill>
          <a:blip r:embed="rId2"/>
          <a:stretch>
            <a:fillRect/>
          </a:stretch>
        </p:blipFill>
        <p:spPr>
          <a:xfrm>
            <a:off x="6121401" y="1216571"/>
            <a:ext cx="5943600" cy="3962400"/>
          </a:xfrm>
          <a:prstGeom prst="rect">
            <a:avLst/>
          </a:prstGeom>
        </p:spPr>
      </p:pic>
    </p:spTree>
    <p:extLst>
      <p:ext uri="{BB962C8B-B14F-4D97-AF65-F5344CB8AC3E}">
        <p14:creationId xmlns:p14="http://schemas.microsoft.com/office/powerpoint/2010/main" val="1316317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45C638-E14A-4A17-9CB3-6479D574F857}"/>
              </a:ext>
            </a:extLst>
          </p:cNvPr>
          <p:cNvSpPr txBox="1"/>
          <p:nvPr/>
        </p:nvSpPr>
        <p:spPr>
          <a:xfrm>
            <a:off x="7032925" y="28285"/>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E0E3DD34-852B-49EC-AE55-923BA904E301}"/>
              </a:ext>
            </a:extLst>
          </p:cNvPr>
          <p:cNvSpPr txBox="1"/>
          <p:nvPr/>
        </p:nvSpPr>
        <p:spPr>
          <a:xfrm>
            <a:off x="270934" y="137122"/>
            <a:ext cx="719108" cy="369332"/>
          </a:xfrm>
          <a:prstGeom prst="rect">
            <a:avLst/>
          </a:prstGeom>
          <a:noFill/>
        </p:spPr>
        <p:txBody>
          <a:bodyPr wrap="none" rtlCol="0">
            <a:spAutoFit/>
          </a:bodyPr>
          <a:lstStyle/>
          <a:p>
            <a:r>
              <a:rPr lang="cs-CZ" b="1" i="1" u="sng" dirty="0">
                <a:latin typeface="Arial" panose="020B0604020202020204" pitchFamily="34" charset="0"/>
                <a:cs typeface="Arial" panose="020B0604020202020204" pitchFamily="34" charset="0"/>
              </a:rPr>
              <a:t>Time</a:t>
            </a:r>
          </a:p>
        </p:txBody>
      </p:sp>
      <p:sp>
        <p:nvSpPr>
          <p:cNvPr id="7" name="TextovéPole 6">
            <a:extLst>
              <a:ext uri="{FF2B5EF4-FFF2-40B4-BE49-F238E27FC236}">
                <a16:creationId xmlns:a16="http://schemas.microsoft.com/office/drawing/2014/main" id="{BB3158C2-A624-4AB5-8906-C09A8416CD91}"/>
              </a:ext>
            </a:extLst>
          </p:cNvPr>
          <p:cNvSpPr txBox="1"/>
          <p:nvPr/>
        </p:nvSpPr>
        <p:spPr>
          <a:xfrm>
            <a:off x="362309" y="717271"/>
            <a:ext cx="11516265" cy="184665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It is also important to appreciate how responses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on the shorter timescales can be modified by an</a:t>
            </a:r>
          </a:p>
          <a:p>
            <a:r>
              <a:rPr lang="en-US" sz="1600" dirty="0">
                <a:latin typeface="Arial" panose="020B0604020202020204" pitchFamily="34" charset="0"/>
                <a:cs typeface="Arial" panose="020B0604020202020204" pitchFamily="34" charset="0"/>
              </a:rPr>
              <a:t>individual’s previous developmental experience or</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evolutionary history. For example, susceptibility to</a:t>
            </a:r>
          </a:p>
          <a:p>
            <a:r>
              <a:rPr lang="en-US" sz="1600" dirty="0">
                <a:latin typeface="Arial" panose="020B0604020202020204" pitchFamily="34" charset="0"/>
                <a:cs typeface="Arial" panose="020B0604020202020204" pitchFamily="34" charset="0"/>
              </a:rPr>
              <a:t>sunburn is modified by past exposure (suntan) and</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by population origin (skin color). Susceptibility to</a:t>
            </a:r>
          </a:p>
          <a:p>
            <a:r>
              <a:rPr lang="en-US" sz="1600" dirty="0">
                <a:latin typeface="Arial" panose="020B0604020202020204" pitchFamily="34" charset="0"/>
                <a:cs typeface="Arial" panose="020B0604020202020204" pitchFamily="34" charset="0"/>
              </a:rPr>
              <a:t>the effects of milk consumption is modified by developmental</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stage (lactase is lost during development)and by ancestral nutritional history. These examples</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underline the importance of a complete knowledge</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an individual’s history for understanding their</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current health status</a:t>
            </a:r>
          </a:p>
          <a:p>
            <a:endParaRPr lang="cs-CZ" dirty="0"/>
          </a:p>
        </p:txBody>
      </p:sp>
      <p:pic>
        <p:nvPicPr>
          <p:cNvPr id="8" name="Obrázek 7">
            <a:extLst>
              <a:ext uri="{FF2B5EF4-FFF2-40B4-BE49-F238E27FC236}">
                <a16:creationId xmlns:a16="http://schemas.microsoft.com/office/drawing/2014/main" id="{E140C261-FAAD-43C9-AD14-65AB15500CED}"/>
              </a:ext>
            </a:extLst>
          </p:cNvPr>
          <p:cNvPicPr>
            <a:picLocks noChangeAspect="1"/>
          </p:cNvPicPr>
          <p:nvPr/>
        </p:nvPicPr>
        <p:blipFill>
          <a:blip r:embed="rId2"/>
          <a:stretch>
            <a:fillRect/>
          </a:stretch>
        </p:blipFill>
        <p:spPr>
          <a:xfrm>
            <a:off x="8001000" y="2095500"/>
            <a:ext cx="4191000" cy="4762500"/>
          </a:xfrm>
          <a:prstGeom prst="rect">
            <a:avLst/>
          </a:prstGeom>
        </p:spPr>
      </p:pic>
      <p:sp>
        <p:nvSpPr>
          <p:cNvPr id="9" name="Obdélník 8">
            <a:extLst>
              <a:ext uri="{FF2B5EF4-FFF2-40B4-BE49-F238E27FC236}">
                <a16:creationId xmlns:a16="http://schemas.microsoft.com/office/drawing/2014/main" id="{0A41D361-497D-495E-A848-0E3B0976226C}"/>
              </a:ext>
            </a:extLst>
          </p:cNvPr>
          <p:cNvSpPr/>
          <p:nvPr/>
        </p:nvSpPr>
        <p:spPr>
          <a:xfrm>
            <a:off x="8009467" y="3335867"/>
            <a:ext cx="677333"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a:extLst>
              <a:ext uri="{FF2B5EF4-FFF2-40B4-BE49-F238E27FC236}">
                <a16:creationId xmlns:a16="http://schemas.microsoft.com/office/drawing/2014/main" id="{00E57466-6283-47B2-AA4A-87EC443A866F}"/>
              </a:ext>
            </a:extLst>
          </p:cNvPr>
          <p:cNvPicPr>
            <a:picLocks noChangeAspect="1"/>
          </p:cNvPicPr>
          <p:nvPr/>
        </p:nvPicPr>
        <p:blipFill>
          <a:blip r:embed="rId3"/>
          <a:stretch>
            <a:fillRect/>
          </a:stretch>
        </p:blipFill>
        <p:spPr>
          <a:xfrm>
            <a:off x="630488" y="2211221"/>
            <a:ext cx="6642530" cy="4531057"/>
          </a:xfrm>
          <a:prstGeom prst="rect">
            <a:avLst/>
          </a:prstGeom>
        </p:spPr>
      </p:pic>
    </p:spTree>
    <p:extLst>
      <p:ext uri="{BB962C8B-B14F-4D97-AF65-F5344CB8AC3E}">
        <p14:creationId xmlns:p14="http://schemas.microsoft.com/office/powerpoint/2010/main" val="385141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EA1E117-39D7-445E-869E-1E5A856E6CF0}"/>
              </a:ext>
            </a:extLst>
          </p:cNvPr>
          <p:cNvSpPr txBox="1"/>
          <p:nvPr/>
        </p:nvSpPr>
        <p:spPr>
          <a:xfrm>
            <a:off x="2062065" y="0"/>
            <a:ext cx="7254379" cy="523220"/>
          </a:xfrm>
          <a:prstGeom prst="rect">
            <a:avLst/>
          </a:prstGeom>
          <a:noFill/>
        </p:spPr>
        <p:txBody>
          <a:bodyPr wrap="square">
            <a:spAutoFit/>
          </a:bodyPr>
          <a:lstStyle/>
          <a:p>
            <a:r>
              <a:rPr lang="en-US" sz="2800" b="1" i="0" dirty="0">
                <a:solidFill>
                  <a:schemeClr val="bg1"/>
                </a:solidFill>
                <a:effectLst/>
                <a:latin typeface="Arial" panose="020B0604020202020204" pitchFamily="34" charset="0"/>
              </a:rPr>
              <a:t>Core Principles of Evolutionary Medicine</a:t>
            </a:r>
            <a:endParaRPr lang="cs-CZ" sz="2800" dirty="0">
              <a:solidFill>
                <a:schemeClr val="bg1"/>
              </a:solidFill>
            </a:endParaRPr>
          </a:p>
        </p:txBody>
      </p:sp>
      <p:pic>
        <p:nvPicPr>
          <p:cNvPr id="2052" name="Picture 4" descr="Evolutionary Medicine added a new... - Evolutionary Medicine">
            <a:extLst>
              <a:ext uri="{FF2B5EF4-FFF2-40B4-BE49-F238E27FC236}">
                <a16:creationId xmlns:a16="http://schemas.microsoft.com/office/drawing/2014/main" id="{531D34DD-4A34-4183-8FCD-D0A1BAF97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230" y="1174323"/>
            <a:ext cx="3000770" cy="45093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ulka 4">
            <a:extLst>
              <a:ext uri="{FF2B5EF4-FFF2-40B4-BE49-F238E27FC236}">
                <a16:creationId xmlns:a16="http://schemas.microsoft.com/office/drawing/2014/main" id="{7FDCE44A-93EB-40FF-A060-088565C46CD9}"/>
              </a:ext>
            </a:extLst>
          </p:cNvPr>
          <p:cNvGraphicFramePr>
            <a:graphicFrameLocks noGrp="1"/>
          </p:cNvGraphicFramePr>
          <p:nvPr>
            <p:extLst>
              <p:ext uri="{D42A27DB-BD31-4B8C-83A1-F6EECF244321}">
                <p14:modId xmlns:p14="http://schemas.microsoft.com/office/powerpoint/2010/main" val="2805903578"/>
              </p:ext>
            </p:extLst>
          </p:nvPr>
        </p:nvGraphicFramePr>
        <p:xfrm>
          <a:off x="121874" y="540242"/>
          <a:ext cx="9069356" cy="6262480"/>
        </p:xfrm>
        <a:graphic>
          <a:graphicData uri="http://schemas.openxmlformats.org/drawingml/2006/table">
            <a:tbl>
              <a:tblPr/>
              <a:tblGrid>
                <a:gridCol w="4534678">
                  <a:extLst>
                    <a:ext uri="{9D8B030D-6E8A-4147-A177-3AD203B41FA5}">
                      <a16:colId xmlns:a16="http://schemas.microsoft.com/office/drawing/2014/main" val="3676720587"/>
                    </a:ext>
                  </a:extLst>
                </a:gridCol>
                <a:gridCol w="4534678">
                  <a:extLst>
                    <a:ext uri="{9D8B030D-6E8A-4147-A177-3AD203B41FA5}">
                      <a16:colId xmlns:a16="http://schemas.microsoft.com/office/drawing/2014/main" val="788684249"/>
                    </a:ext>
                  </a:extLst>
                </a:gridCol>
              </a:tblGrid>
              <a:tr h="0">
                <a:tc>
                  <a:txBody>
                    <a:bodyPr/>
                    <a:lstStyle/>
                    <a:p>
                      <a:pPr algn="ctr"/>
                      <a:r>
                        <a:rPr lang="cs-CZ" sz="1050" b="1" dirty="0" err="1">
                          <a:solidFill>
                            <a:schemeClr val="bg1"/>
                          </a:solidFill>
                          <a:effectLst/>
                          <a:latin typeface="Arial" panose="020B0604020202020204" pitchFamily="34" charset="0"/>
                          <a:cs typeface="Arial" panose="020B0604020202020204" pitchFamily="34" charset="0"/>
                        </a:rPr>
                        <a:t>Topic</a:t>
                      </a:r>
                      <a:endParaRPr lang="cs-CZ" sz="1050" b="1" dirty="0">
                        <a:solidFill>
                          <a:schemeClr val="bg1"/>
                        </a:solidFill>
                        <a:effectLst/>
                        <a:latin typeface="Arial" panose="020B0604020202020204" pitchFamily="34" charset="0"/>
                        <a:cs typeface="Arial" panose="020B0604020202020204" pitchFamily="34" charset="0"/>
                      </a:endParaRPr>
                    </a:p>
                  </a:txBody>
                  <a:tcPr marL="28440" marR="28440" marT="14220" marB="14220" anchor="ctr">
                    <a:lnL>
                      <a:noFill/>
                    </a:lnL>
                    <a:lnR>
                      <a:noFill/>
                    </a:lnR>
                    <a:lnT>
                      <a:noFill/>
                    </a:lnT>
                    <a:lnB>
                      <a:noFill/>
                    </a:lnB>
                  </a:tcPr>
                </a:tc>
                <a:tc>
                  <a:txBody>
                    <a:bodyPr/>
                    <a:lstStyle/>
                    <a:p>
                      <a:pPr algn="ctr"/>
                      <a:r>
                        <a:rPr lang="cs-CZ" sz="1050" dirty="0" err="1">
                          <a:solidFill>
                            <a:schemeClr val="bg1"/>
                          </a:solidFill>
                          <a:effectLst/>
                          <a:latin typeface="Arial" panose="020B0604020202020204" pitchFamily="34" charset="0"/>
                          <a:cs typeface="Arial" panose="020B0604020202020204" pitchFamily="34" charset="0"/>
                        </a:rPr>
                        <a:t>Core</a:t>
                      </a:r>
                      <a:r>
                        <a:rPr lang="cs-CZ" sz="1050" dirty="0">
                          <a:solidFill>
                            <a:schemeClr val="bg1"/>
                          </a:solidFill>
                          <a:effectLst/>
                          <a:latin typeface="Arial" panose="020B0604020202020204" pitchFamily="34" charset="0"/>
                          <a:cs typeface="Arial" panose="020B0604020202020204" pitchFamily="34" charset="0"/>
                        </a:rPr>
                        <a:t> </a:t>
                      </a:r>
                      <a:r>
                        <a:rPr lang="cs-CZ" sz="1050" dirty="0" err="1">
                          <a:solidFill>
                            <a:schemeClr val="bg1"/>
                          </a:solidFill>
                          <a:effectLst/>
                          <a:latin typeface="Arial" panose="020B0604020202020204" pitchFamily="34" charset="0"/>
                          <a:cs typeface="Arial" panose="020B0604020202020204" pitchFamily="34" charset="0"/>
                        </a:rPr>
                        <a:t>Principle</a:t>
                      </a:r>
                      <a:endParaRPr lang="cs-CZ" sz="1050" dirty="0">
                        <a:solidFill>
                          <a:schemeClr val="bg1"/>
                        </a:solidFill>
                        <a:effectLst/>
                        <a:latin typeface="Arial" panose="020B0604020202020204" pitchFamily="34" charset="0"/>
                        <a:cs typeface="Arial" panose="020B0604020202020204" pitchFamily="34" charset="0"/>
                      </a:endParaRPr>
                    </a:p>
                  </a:txBody>
                  <a:tcPr marL="28440" marR="28440" marT="14220" marB="14220" anchor="ctr">
                    <a:lnL>
                      <a:noFill/>
                    </a:lnL>
                    <a:lnR>
                      <a:noFill/>
                    </a:lnR>
                    <a:lnT>
                      <a:noFill/>
                    </a:lnT>
                    <a:lnB>
                      <a:noFill/>
                    </a:lnB>
                  </a:tcPr>
                </a:tc>
                <a:extLst>
                  <a:ext uri="{0D108BD9-81ED-4DB2-BD59-A6C34878D82A}">
                    <a16:rowId xmlns:a16="http://schemas.microsoft.com/office/drawing/2014/main" val="752164877"/>
                  </a:ext>
                </a:extLst>
              </a:tr>
              <a:tr h="473301">
                <a:tc>
                  <a:txBody>
                    <a:bodyPr/>
                    <a:lstStyle/>
                    <a:p>
                      <a:r>
                        <a:rPr lang="en-US" sz="1050" b="1" dirty="0">
                          <a:solidFill>
                            <a:schemeClr val="bg1"/>
                          </a:solidFill>
                          <a:effectLst/>
                          <a:latin typeface="Arial" panose="020B0604020202020204" pitchFamily="34" charset="0"/>
                          <a:cs typeface="Arial" panose="020B0604020202020204" pitchFamily="34" charset="0"/>
                        </a:rPr>
                        <a:t>Types of explanation (question framing)</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Both proximate (mechanistic) and ultimate (evolutionary) explanations are needed to provide a full biological understanding of traits, including those that increase vulnerability to disease.</a:t>
                      </a:r>
                    </a:p>
                  </a:txBody>
                  <a:tcPr marL="28440" marR="28440" marT="14220" marB="14220" anchor="ctr">
                    <a:lnL>
                      <a:noFill/>
                    </a:lnL>
                    <a:lnR>
                      <a:noFill/>
                    </a:lnR>
                    <a:lnT>
                      <a:noFill/>
                    </a:lnT>
                    <a:lnB>
                      <a:noFill/>
                    </a:lnB>
                  </a:tcPr>
                </a:tc>
                <a:extLst>
                  <a:ext uri="{0D108BD9-81ED-4DB2-BD59-A6C34878D82A}">
                    <a16:rowId xmlns:a16="http://schemas.microsoft.com/office/drawing/2014/main" val="3676878230"/>
                  </a:ext>
                </a:extLst>
              </a:tr>
              <a:tr h="473301">
                <a:tc>
                  <a:txBody>
                    <a:bodyPr/>
                    <a:lstStyle/>
                    <a:p>
                      <a:r>
                        <a:rPr lang="cs-CZ" sz="1050" b="1" dirty="0" err="1">
                          <a:solidFill>
                            <a:schemeClr val="bg1"/>
                          </a:solidFill>
                          <a:effectLst/>
                          <a:latin typeface="Arial" panose="020B0604020202020204" pitchFamily="34" charset="0"/>
                          <a:cs typeface="Arial" panose="020B0604020202020204" pitchFamily="34" charset="0"/>
                        </a:rPr>
                        <a:t>Evolutionary</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processes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evolution</a:t>
                      </a:r>
                      <a:r>
                        <a:rPr lang="cs-CZ" sz="1050" b="1" dirty="0">
                          <a:solidFill>
                            <a:schemeClr val="bg1"/>
                          </a:solidFill>
                          <a:effectLst/>
                          <a:latin typeface="Arial" panose="020B0604020202020204" pitchFamily="34" charset="0"/>
                          <a:cs typeface="Arial" panose="020B0604020202020204" pitchFamily="34" charset="0"/>
                        </a:rPr>
                        <a:t> I)</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All evolutionary processes, including natural selection, </a:t>
                      </a:r>
                      <a:r>
                        <a:rPr lang="en-US" sz="1050" u="none" strike="noStrike" dirty="0">
                          <a:solidFill>
                            <a:schemeClr val="bg1"/>
                          </a:solidFill>
                          <a:effectLst/>
                          <a:latin typeface="Arial" panose="020B0604020202020204" pitchFamily="34" charset="0"/>
                          <a:cs typeface="Arial" panose="020B0604020202020204" pitchFamily="34" charset="0"/>
                          <a:hlinkClick r:id="rId3" tooltip="Genetic drift">
                            <a:extLst>
                              <a:ext uri="{A12FA001-AC4F-418D-AE19-62706E023703}">
                                <ahyp:hlinkClr xmlns:ahyp="http://schemas.microsoft.com/office/drawing/2018/hyperlinkcolor" val="tx"/>
                              </a:ext>
                            </a:extLst>
                          </a:hlinkClick>
                        </a:rPr>
                        <a:t>genetic drift</a:t>
                      </a:r>
                      <a:r>
                        <a:rPr lang="en-US" sz="1050" dirty="0">
                          <a:solidFill>
                            <a:schemeClr val="bg1"/>
                          </a:solidFill>
                          <a:effectLst/>
                          <a:latin typeface="Arial" panose="020B0604020202020204" pitchFamily="34" charset="0"/>
                          <a:cs typeface="Arial" panose="020B0604020202020204" pitchFamily="34" charset="0"/>
                        </a:rPr>
                        <a:t>, mutation, migration and non-random mating, are important for understanding traits and disease.</a:t>
                      </a:r>
                    </a:p>
                  </a:txBody>
                  <a:tcPr marL="28440" marR="28440" marT="14220" marB="14220" anchor="ctr">
                    <a:lnL>
                      <a:noFill/>
                    </a:lnL>
                    <a:lnR>
                      <a:noFill/>
                    </a:lnR>
                    <a:lnT>
                      <a:noFill/>
                    </a:lnT>
                    <a:lnB>
                      <a:noFill/>
                    </a:lnB>
                  </a:tcPr>
                </a:tc>
                <a:extLst>
                  <a:ext uri="{0D108BD9-81ED-4DB2-BD59-A6C34878D82A}">
                    <a16:rowId xmlns:a16="http://schemas.microsoft.com/office/drawing/2014/main" val="985459332"/>
                  </a:ext>
                </a:extLst>
              </a:tr>
              <a:tr h="253725">
                <a:tc>
                  <a:txBody>
                    <a:bodyPr/>
                    <a:lstStyle/>
                    <a:p>
                      <a:r>
                        <a:rPr lang="cs-CZ" sz="1050" b="1" dirty="0" err="1">
                          <a:solidFill>
                            <a:schemeClr val="bg1"/>
                          </a:solidFill>
                          <a:effectLst/>
                          <a:latin typeface="Arial" panose="020B0604020202020204" pitchFamily="34" charset="0"/>
                          <a:cs typeface="Arial" panose="020B0604020202020204" pitchFamily="34" charset="0"/>
                        </a:rPr>
                        <a:t>Reproductive</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success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evolution</a:t>
                      </a:r>
                      <a:r>
                        <a:rPr lang="cs-CZ" sz="1050" b="1" dirty="0">
                          <a:solidFill>
                            <a:schemeClr val="bg1"/>
                          </a:solidFill>
                          <a:effectLst/>
                          <a:latin typeface="Arial" panose="020B0604020202020204" pitchFamily="34" charset="0"/>
                          <a:cs typeface="Arial" panose="020B0604020202020204" pitchFamily="34" charset="0"/>
                        </a:rPr>
                        <a:t> I)</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Natural selection maximizes reproductive success, sometimes at the expense of health and longevity.</a:t>
                      </a:r>
                    </a:p>
                  </a:txBody>
                  <a:tcPr marL="28440" marR="28440" marT="14220" marB="14220" anchor="ctr">
                    <a:lnL>
                      <a:noFill/>
                    </a:lnL>
                    <a:lnR>
                      <a:noFill/>
                    </a:lnR>
                    <a:lnT>
                      <a:noFill/>
                    </a:lnT>
                    <a:lnB>
                      <a:noFill/>
                    </a:lnB>
                  </a:tcPr>
                </a:tc>
                <a:extLst>
                  <a:ext uri="{0D108BD9-81ED-4DB2-BD59-A6C34878D82A}">
                    <a16:rowId xmlns:a16="http://schemas.microsoft.com/office/drawing/2014/main" val="1583023460"/>
                  </a:ext>
                </a:extLst>
              </a:tr>
              <a:tr h="253725">
                <a:tc>
                  <a:txBody>
                    <a:bodyPr/>
                    <a:lstStyle/>
                    <a:p>
                      <a:r>
                        <a:rPr lang="cs-CZ" sz="1050" b="1">
                          <a:solidFill>
                            <a:schemeClr val="bg1"/>
                          </a:solidFill>
                          <a:effectLst/>
                          <a:latin typeface="Arial" panose="020B0604020202020204" pitchFamily="34" charset="0"/>
                          <a:cs typeface="Arial" panose="020B0604020202020204" pitchFamily="34" charset="0"/>
                        </a:rPr>
                        <a:t>Sexual selection (evolution I)</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Sexual selection shapes traits that result in different health risks between sexes.</a:t>
                      </a:r>
                    </a:p>
                  </a:txBody>
                  <a:tcPr marL="28440" marR="28440" marT="14220" marB="14220" anchor="ctr">
                    <a:lnL>
                      <a:noFill/>
                    </a:lnL>
                    <a:lnR>
                      <a:noFill/>
                    </a:lnR>
                    <a:lnT>
                      <a:noFill/>
                    </a:lnT>
                    <a:lnB>
                      <a:noFill/>
                    </a:lnB>
                  </a:tcPr>
                </a:tc>
                <a:extLst>
                  <a:ext uri="{0D108BD9-81ED-4DB2-BD59-A6C34878D82A}">
                    <a16:rowId xmlns:a16="http://schemas.microsoft.com/office/drawing/2014/main" val="3404117800"/>
                  </a:ext>
                </a:extLst>
              </a:tr>
              <a:tr h="363512">
                <a:tc>
                  <a:txBody>
                    <a:bodyPr/>
                    <a:lstStyle/>
                    <a:p>
                      <a:r>
                        <a:rPr lang="cs-CZ" sz="1050" b="1" dirty="0" err="1">
                          <a:solidFill>
                            <a:schemeClr val="bg1"/>
                          </a:solidFill>
                          <a:effectLst/>
                          <a:latin typeface="Arial" panose="020B0604020202020204" pitchFamily="34" charset="0"/>
                          <a:cs typeface="Arial" panose="020B0604020202020204" pitchFamily="34" charset="0"/>
                        </a:rPr>
                        <a:t>Constraints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evolution</a:t>
                      </a:r>
                      <a:r>
                        <a:rPr lang="cs-CZ" sz="1050" b="1" dirty="0">
                          <a:solidFill>
                            <a:schemeClr val="bg1"/>
                          </a:solidFill>
                          <a:effectLst/>
                          <a:latin typeface="Arial" panose="020B0604020202020204" pitchFamily="34" charset="0"/>
                          <a:cs typeface="Arial" panose="020B0604020202020204" pitchFamily="34" charset="0"/>
                        </a:rPr>
                        <a:t> I)</a:t>
                      </a:r>
                    </a:p>
                  </a:txBody>
                  <a:tcPr marL="28440" marR="28440" marT="14220" marB="14220" anchor="ctr">
                    <a:lnL>
                      <a:noFill/>
                    </a:lnL>
                    <a:lnR>
                      <a:noFill/>
                    </a:lnR>
                    <a:lnT>
                      <a:noFill/>
                    </a:lnT>
                    <a:lnB>
                      <a:noFill/>
                    </a:lnB>
                  </a:tcPr>
                </a:tc>
                <a:tc>
                  <a:txBody>
                    <a:bodyPr/>
                    <a:lstStyle/>
                    <a:p>
                      <a:r>
                        <a:rPr lang="en-US" sz="1050">
                          <a:solidFill>
                            <a:schemeClr val="bg1"/>
                          </a:solidFill>
                          <a:effectLst/>
                          <a:latin typeface="Arial" panose="020B0604020202020204" pitchFamily="34" charset="0"/>
                          <a:cs typeface="Arial" panose="020B0604020202020204" pitchFamily="34" charset="0"/>
                        </a:rPr>
                        <a:t>Several constraints inhibit the capacity of natural selection to shape traits that are hypothetically optimal for health.</a:t>
                      </a:r>
                    </a:p>
                  </a:txBody>
                  <a:tcPr marL="28440" marR="28440" marT="14220" marB="14220" anchor="ctr">
                    <a:lnL>
                      <a:noFill/>
                    </a:lnL>
                    <a:lnR>
                      <a:noFill/>
                    </a:lnR>
                    <a:lnT>
                      <a:noFill/>
                    </a:lnT>
                    <a:lnB>
                      <a:noFill/>
                    </a:lnB>
                  </a:tcPr>
                </a:tc>
                <a:extLst>
                  <a:ext uri="{0D108BD9-81ED-4DB2-BD59-A6C34878D82A}">
                    <a16:rowId xmlns:a16="http://schemas.microsoft.com/office/drawing/2014/main" val="1629966353"/>
                  </a:ext>
                </a:extLst>
              </a:tr>
              <a:tr h="363512">
                <a:tc>
                  <a:txBody>
                    <a:bodyPr/>
                    <a:lstStyle/>
                    <a:p>
                      <a:r>
                        <a:rPr lang="cs-CZ" sz="1050" b="1" u="none" strike="noStrike" dirty="0" err="1">
                          <a:solidFill>
                            <a:schemeClr val="bg1"/>
                          </a:solidFill>
                          <a:effectLst/>
                          <a:latin typeface="Arial" panose="020B0604020202020204" pitchFamily="34" charset="0"/>
                          <a:cs typeface="Arial" panose="020B0604020202020204" pitchFamily="34" charset="0"/>
                          <a:hlinkClick r:id="rId4" tooltip="Trade-off">
                            <a:extLst>
                              <a:ext uri="{A12FA001-AC4F-418D-AE19-62706E023703}">
                                <ahyp:hlinkClr xmlns:ahyp="http://schemas.microsoft.com/office/drawing/2018/hyperlinkcolor" val="tx"/>
                              </a:ext>
                            </a:extLst>
                          </a:hlinkClick>
                        </a:rPr>
                        <a:t>Trade-offs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evolutionary</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trade-offs</a:t>
                      </a:r>
                      <a:r>
                        <a:rPr lang="cs-CZ" sz="1050" b="1" dirty="0">
                          <a:solidFill>
                            <a:schemeClr val="bg1"/>
                          </a:solidFill>
                          <a:effectLst/>
                          <a:latin typeface="Arial" panose="020B0604020202020204" pitchFamily="34" charset="0"/>
                          <a:cs typeface="Arial" panose="020B0604020202020204" pitchFamily="34" charset="0"/>
                        </a:rPr>
                        <a:t>)</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Evolutionary changes in one trait that improve fitness can be linked to changes in other traits that decrease fitness.</a:t>
                      </a:r>
                    </a:p>
                  </a:txBody>
                  <a:tcPr marL="28440" marR="28440" marT="14220" marB="14220" anchor="ctr">
                    <a:lnL>
                      <a:noFill/>
                    </a:lnL>
                    <a:lnR>
                      <a:noFill/>
                    </a:lnR>
                    <a:lnT>
                      <a:noFill/>
                    </a:lnT>
                    <a:lnB>
                      <a:noFill/>
                    </a:lnB>
                  </a:tcPr>
                </a:tc>
                <a:extLst>
                  <a:ext uri="{0D108BD9-81ED-4DB2-BD59-A6C34878D82A}">
                    <a16:rowId xmlns:a16="http://schemas.microsoft.com/office/drawing/2014/main" val="672025351"/>
                  </a:ext>
                </a:extLst>
              </a:tr>
              <a:tr h="473301">
                <a:tc>
                  <a:txBody>
                    <a:bodyPr/>
                    <a:lstStyle/>
                    <a:p>
                      <a:r>
                        <a:rPr lang="en-US" sz="1050" b="1" u="none" strike="noStrike" dirty="0">
                          <a:solidFill>
                            <a:schemeClr val="bg1"/>
                          </a:solidFill>
                          <a:effectLst/>
                          <a:latin typeface="Arial" panose="020B0604020202020204" pitchFamily="34" charset="0"/>
                          <a:cs typeface="Arial" panose="020B0604020202020204" pitchFamily="34" charset="0"/>
                          <a:hlinkClick r:id="rId5" tooltip="Life history theory">
                            <a:extLst>
                              <a:ext uri="{A12FA001-AC4F-418D-AE19-62706E023703}">
                                <ahyp:hlinkClr xmlns:ahyp="http://schemas.microsoft.com/office/drawing/2018/hyperlinkcolor" val="tx"/>
                              </a:ext>
                            </a:extLst>
                          </a:hlinkClick>
                        </a:rPr>
                        <a:t>Life History Theory</a:t>
                      </a:r>
                      <a:r>
                        <a:rPr lang="en-US" sz="1050" b="1" dirty="0">
                          <a:solidFill>
                            <a:schemeClr val="bg1"/>
                          </a:solidFill>
                          <a:effectLst/>
                          <a:latin typeface="Arial" panose="020B0604020202020204" pitchFamily="34" charset="0"/>
                          <a:cs typeface="Arial" panose="020B0604020202020204" pitchFamily="34" charset="0"/>
                        </a:rPr>
                        <a:t> (evolutionary trade-offs)</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Life history traits, such as age at first reproduction, reproductive lifespan and rate of senescence, are shaped by evolution, and have implications for health and disease.</a:t>
                      </a:r>
                    </a:p>
                  </a:txBody>
                  <a:tcPr marL="28440" marR="28440" marT="14220" marB="14220" anchor="ctr">
                    <a:lnL>
                      <a:noFill/>
                    </a:lnL>
                    <a:lnR>
                      <a:noFill/>
                    </a:lnR>
                    <a:lnT>
                      <a:noFill/>
                    </a:lnT>
                    <a:lnB>
                      <a:noFill/>
                    </a:lnB>
                  </a:tcPr>
                </a:tc>
                <a:extLst>
                  <a:ext uri="{0D108BD9-81ED-4DB2-BD59-A6C34878D82A}">
                    <a16:rowId xmlns:a16="http://schemas.microsoft.com/office/drawing/2014/main" val="2598599398"/>
                  </a:ext>
                </a:extLst>
              </a:tr>
              <a:tr h="473301">
                <a:tc>
                  <a:txBody>
                    <a:bodyPr/>
                    <a:lstStyle/>
                    <a:p>
                      <a:r>
                        <a:rPr lang="en-US" sz="1050" b="1" dirty="0">
                          <a:solidFill>
                            <a:schemeClr val="bg1"/>
                          </a:solidFill>
                          <a:effectLst/>
                          <a:latin typeface="Arial" panose="020B0604020202020204" pitchFamily="34" charset="0"/>
                          <a:cs typeface="Arial" panose="020B0604020202020204" pitchFamily="34" charset="0"/>
                        </a:rPr>
                        <a:t>Levels of selection (evolution II)</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Vulnerabilities to disease can result when selection has opposing effects at different levels (e.g. genetic elements, cells, organisms, kin and other levels).</a:t>
                      </a:r>
                    </a:p>
                  </a:txBody>
                  <a:tcPr marL="28440" marR="28440" marT="14220" marB="14220" anchor="ctr">
                    <a:lnL>
                      <a:noFill/>
                    </a:lnL>
                    <a:lnR>
                      <a:noFill/>
                    </a:lnR>
                    <a:lnT>
                      <a:noFill/>
                    </a:lnT>
                    <a:lnB>
                      <a:noFill/>
                    </a:lnB>
                  </a:tcPr>
                </a:tc>
                <a:extLst>
                  <a:ext uri="{0D108BD9-81ED-4DB2-BD59-A6C34878D82A}">
                    <a16:rowId xmlns:a16="http://schemas.microsoft.com/office/drawing/2014/main" val="1444201371"/>
                  </a:ext>
                </a:extLst>
              </a:tr>
              <a:tr h="363512">
                <a:tc>
                  <a:txBody>
                    <a:bodyPr/>
                    <a:lstStyle/>
                    <a:p>
                      <a:r>
                        <a:rPr lang="cs-CZ" sz="1050" b="1" u="none" strike="noStrike" dirty="0" err="1">
                          <a:solidFill>
                            <a:schemeClr val="bg1"/>
                          </a:solidFill>
                          <a:effectLst/>
                          <a:latin typeface="Arial" panose="020B0604020202020204" pitchFamily="34" charset="0"/>
                          <a:cs typeface="Arial" panose="020B0604020202020204" pitchFamily="34" charset="0"/>
                          <a:hlinkClick r:id="rId6" tooltip="Phylogeny">
                            <a:extLst>
                              <a:ext uri="{A12FA001-AC4F-418D-AE19-62706E023703}">
                                <ahyp:hlinkClr xmlns:ahyp="http://schemas.microsoft.com/office/drawing/2018/hyperlinkcolor" val="tx"/>
                              </a:ext>
                            </a:extLst>
                          </a:hlinkClick>
                        </a:rPr>
                        <a:t>Phylogeny</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evolution</a:t>
                      </a:r>
                      <a:r>
                        <a:rPr lang="cs-CZ" sz="1050" b="1" dirty="0">
                          <a:solidFill>
                            <a:schemeClr val="bg1"/>
                          </a:solidFill>
                          <a:effectLst/>
                          <a:latin typeface="Arial" panose="020B0604020202020204" pitchFamily="34" charset="0"/>
                          <a:cs typeface="Arial" panose="020B0604020202020204" pitchFamily="34" charset="0"/>
                        </a:rPr>
                        <a:t> II)</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Tracing phylogenetic relationships for species, populations, traits or pathogens can provide insights into health and disease.</a:t>
                      </a:r>
                    </a:p>
                  </a:txBody>
                  <a:tcPr marL="28440" marR="28440" marT="14220" marB="14220" anchor="ctr">
                    <a:lnL>
                      <a:noFill/>
                    </a:lnL>
                    <a:lnR>
                      <a:noFill/>
                    </a:lnR>
                    <a:lnT>
                      <a:noFill/>
                    </a:lnT>
                    <a:lnB>
                      <a:noFill/>
                    </a:lnB>
                  </a:tcPr>
                </a:tc>
                <a:extLst>
                  <a:ext uri="{0D108BD9-81ED-4DB2-BD59-A6C34878D82A}">
                    <a16:rowId xmlns:a16="http://schemas.microsoft.com/office/drawing/2014/main" val="1790742794"/>
                  </a:ext>
                </a:extLst>
              </a:tr>
              <a:tr h="473301">
                <a:tc>
                  <a:txBody>
                    <a:bodyPr/>
                    <a:lstStyle/>
                    <a:p>
                      <a:r>
                        <a:rPr lang="cs-CZ" sz="1050" b="1" u="none" strike="noStrike" dirty="0" err="1">
                          <a:solidFill>
                            <a:schemeClr val="bg1"/>
                          </a:solidFill>
                          <a:effectLst/>
                          <a:latin typeface="Arial" panose="020B0604020202020204" pitchFamily="34" charset="0"/>
                          <a:cs typeface="Arial" panose="020B0604020202020204" pitchFamily="34" charset="0"/>
                          <a:hlinkClick r:id="rId7" tooltip="Coevolution">
                            <a:extLst>
                              <a:ext uri="{A12FA001-AC4F-418D-AE19-62706E023703}">
                                <ahyp:hlinkClr xmlns:ahyp="http://schemas.microsoft.com/office/drawing/2018/hyperlinkcolor" val="tx"/>
                              </a:ext>
                            </a:extLst>
                          </a:hlinkClick>
                        </a:rPr>
                        <a:t>Coevolution</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evolution</a:t>
                      </a:r>
                      <a:r>
                        <a:rPr lang="cs-CZ" sz="1050" b="1" dirty="0">
                          <a:solidFill>
                            <a:schemeClr val="bg1"/>
                          </a:solidFill>
                          <a:effectLst/>
                          <a:latin typeface="Arial" panose="020B0604020202020204" pitchFamily="34" charset="0"/>
                          <a:cs typeface="Arial" panose="020B0604020202020204" pitchFamily="34" charset="0"/>
                        </a:rPr>
                        <a:t> II)</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Coevolution among species can influence health and disease (e.g. evolutionary arms races and mutualistic relationships such as those seen in the microbiome).</a:t>
                      </a:r>
                    </a:p>
                  </a:txBody>
                  <a:tcPr marL="28440" marR="28440" marT="14220" marB="14220" anchor="ctr">
                    <a:lnL>
                      <a:noFill/>
                    </a:lnL>
                    <a:lnR>
                      <a:noFill/>
                    </a:lnR>
                    <a:lnT>
                      <a:noFill/>
                    </a:lnT>
                    <a:lnB>
                      <a:noFill/>
                    </a:lnB>
                  </a:tcPr>
                </a:tc>
                <a:extLst>
                  <a:ext uri="{0D108BD9-81ED-4DB2-BD59-A6C34878D82A}">
                    <a16:rowId xmlns:a16="http://schemas.microsoft.com/office/drawing/2014/main" val="1956090110"/>
                  </a:ext>
                </a:extLst>
              </a:tr>
              <a:tr h="473301">
                <a:tc>
                  <a:txBody>
                    <a:bodyPr/>
                    <a:lstStyle/>
                    <a:p>
                      <a:r>
                        <a:rPr lang="cs-CZ" sz="1050" b="1" u="none" strike="noStrike" dirty="0">
                          <a:solidFill>
                            <a:schemeClr val="bg1"/>
                          </a:solidFill>
                          <a:effectLst/>
                          <a:latin typeface="Arial" panose="020B0604020202020204" pitchFamily="34" charset="0"/>
                          <a:cs typeface="Arial" panose="020B0604020202020204" pitchFamily="34" charset="0"/>
                          <a:hlinkClick r:id="rId8" tooltip="Phenotypic plasticity">
                            <a:extLst>
                              <a:ext uri="{A12FA001-AC4F-418D-AE19-62706E023703}">
                                <ahyp:hlinkClr xmlns:ahyp="http://schemas.microsoft.com/office/drawing/2018/hyperlinkcolor" val="tx"/>
                              </a:ext>
                            </a:extLst>
                          </a:hlinkClick>
                        </a:rPr>
                        <a:t>Plasticity</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evolution</a:t>
                      </a:r>
                      <a:r>
                        <a:rPr lang="cs-CZ" sz="1050" b="1" dirty="0">
                          <a:solidFill>
                            <a:schemeClr val="bg1"/>
                          </a:solidFill>
                          <a:effectLst/>
                          <a:latin typeface="Arial" panose="020B0604020202020204" pitchFamily="34" charset="0"/>
                          <a:cs typeface="Arial" panose="020B0604020202020204" pitchFamily="34" charset="0"/>
                        </a:rPr>
                        <a:t> II)</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Environmental factors can shift developmental trajectories in ways that influence health and the plasticity of these trajectories can be the product of evolved adaptive mechanisms.</a:t>
                      </a:r>
                    </a:p>
                  </a:txBody>
                  <a:tcPr marL="28440" marR="28440" marT="14220" marB="14220" anchor="ctr">
                    <a:lnL>
                      <a:noFill/>
                    </a:lnL>
                    <a:lnR>
                      <a:noFill/>
                    </a:lnR>
                    <a:lnT>
                      <a:noFill/>
                    </a:lnT>
                    <a:lnB>
                      <a:noFill/>
                    </a:lnB>
                  </a:tcPr>
                </a:tc>
                <a:extLst>
                  <a:ext uri="{0D108BD9-81ED-4DB2-BD59-A6C34878D82A}">
                    <a16:rowId xmlns:a16="http://schemas.microsoft.com/office/drawing/2014/main" val="2239920679"/>
                  </a:ext>
                </a:extLst>
              </a:tr>
              <a:tr h="363512">
                <a:tc>
                  <a:txBody>
                    <a:bodyPr/>
                    <a:lstStyle/>
                    <a:p>
                      <a:r>
                        <a:rPr lang="cs-CZ" sz="1050" b="1" dirty="0" err="1">
                          <a:solidFill>
                            <a:schemeClr val="bg1"/>
                          </a:solidFill>
                          <a:effectLst/>
                          <a:latin typeface="Arial" panose="020B0604020202020204" pitchFamily="34" charset="0"/>
                          <a:cs typeface="Arial" panose="020B0604020202020204" pitchFamily="34" charset="0"/>
                        </a:rPr>
                        <a:t>Defenses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reasons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for</a:t>
                      </a:r>
                      <a:r>
                        <a:rPr lang="cs-CZ" sz="1050" b="1" dirty="0">
                          <a:solidFill>
                            <a:schemeClr val="bg1"/>
                          </a:solidFill>
                          <a:effectLst/>
                          <a:latin typeface="Arial" panose="020B0604020202020204" pitchFamily="34" charset="0"/>
                          <a:cs typeface="Arial" panose="020B0604020202020204" pitchFamily="34" charset="0"/>
                        </a:rPr>
                        <a:t> vulnerability)</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Many signs and symptoms of disease (e.g. fever) are useful defenses, which can be pathological if dysregulated.</a:t>
                      </a:r>
                    </a:p>
                  </a:txBody>
                  <a:tcPr marL="28440" marR="28440" marT="14220" marB="14220" anchor="ctr">
                    <a:lnL>
                      <a:noFill/>
                    </a:lnL>
                    <a:lnR>
                      <a:noFill/>
                    </a:lnR>
                    <a:lnT>
                      <a:noFill/>
                    </a:lnT>
                    <a:lnB>
                      <a:noFill/>
                    </a:lnB>
                  </a:tcPr>
                </a:tc>
                <a:extLst>
                  <a:ext uri="{0D108BD9-81ED-4DB2-BD59-A6C34878D82A}">
                    <a16:rowId xmlns:a16="http://schemas.microsoft.com/office/drawing/2014/main" val="2512019179"/>
                  </a:ext>
                </a:extLst>
              </a:tr>
              <a:tr h="363512">
                <a:tc>
                  <a:txBody>
                    <a:bodyPr/>
                    <a:lstStyle/>
                    <a:p>
                      <a:r>
                        <a:rPr lang="cs-CZ" sz="1050" b="1" dirty="0" err="1">
                          <a:solidFill>
                            <a:schemeClr val="bg1"/>
                          </a:solidFill>
                          <a:effectLst/>
                          <a:latin typeface="Arial" panose="020B0604020202020204" pitchFamily="34" charset="0"/>
                          <a:cs typeface="Arial" panose="020B0604020202020204" pitchFamily="34" charset="0"/>
                        </a:rPr>
                        <a:t>Mismatch</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reasons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for</a:t>
                      </a:r>
                      <a:r>
                        <a:rPr lang="cs-CZ" sz="1050" b="1" dirty="0">
                          <a:solidFill>
                            <a:schemeClr val="bg1"/>
                          </a:solidFill>
                          <a:effectLst/>
                          <a:latin typeface="Arial" panose="020B0604020202020204" pitchFamily="34" charset="0"/>
                          <a:cs typeface="Arial" panose="020B0604020202020204" pitchFamily="34" charset="0"/>
                        </a:rPr>
                        <a:t> vulnerability)</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Disease risks can be altered for organisms living in environments that differ from those in which their ancestors evolved.</a:t>
                      </a:r>
                    </a:p>
                  </a:txBody>
                  <a:tcPr marL="28440" marR="28440" marT="14220" marB="14220" anchor="ctr">
                    <a:lnL>
                      <a:noFill/>
                    </a:lnL>
                    <a:lnR>
                      <a:noFill/>
                    </a:lnR>
                    <a:lnT>
                      <a:noFill/>
                    </a:lnT>
                    <a:lnB>
                      <a:noFill/>
                    </a:lnB>
                  </a:tcPr>
                </a:tc>
                <a:extLst>
                  <a:ext uri="{0D108BD9-81ED-4DB2-BD59-A6C34878D82A}">
                    <a16:rowId xmlns:a16="http://schemas.microsoft.com/office/drawing/2014/main" val="2359357651"/>
                  </a:ext>
                </a:extLst>
              </a:tr>
              <a:tr h="473301">
                <a:tc>
                  <a:txBody>
                    <a:bodyPr/>
                    <a:lstStyle/>
                    <a:p>
                      <a:r>
                        <a:rPr lang="cs-CZ" sz="1050" b="1" dirty="0" err="1">
                          <a:solidFill>
                            <a:schemeClr val="bg1"/>
                          </a:solidFill>
                          <a:effectLst/>
                          <a:latin typeface="Arial" panose="020B0604020202020204" pitchFamily="34" charset="0"/>
                          <a:cs typeface="Arial" panose="020B0604020202020204" pitchFamily="34" charset="0"/>
                        </a:rPr>
                        <a:t>Cultural</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practices</a:t>
                      </a:r>
                      <a:r>
                        <a:rPr lang="cs-CZ" sz="1050" b="1" dirty="0">
                          <a:solidFill>
                            <a:schemeClr val="bg1"/>
                          </a:solidFill>
                          <a:effectLst/>
                          <a:latin typeface="Arial" panose="020B0604020202020204" pitchFamily="34" charset="0"/>
                          <a:cs typeface="Arial" panose="020B0604020202020204" pitchFamily="34" charset="0"/>
                        </a:rPr>
                        <a:t> (</a:t>
                      </a:r>
                      <a:r>
                        <a:rPr lang="cs-CZ" sz="1050" b="1" dirty="0" err="1">
                          <a:solidFill>
                            <a:schemeClr val="bg1"/>
                          </a:solidFill>
                          <a:effectLst/>
                          <a:latin typeface="Arial" panose="020B0604020202020204" pitchFamily="34" charset="0"/>
                          <a:cs typeface="Arial" panose="020B0604020202020204" pitchFamily="34" charset="0"/>
                        </a:rPr>
                        <a:t>culture</a:t>
                      </a:r>
                      <a:r>
                        <a:rPr lang="cs-CZ" sz="1050" b="1" dirty="0">
                          <a:solidFill>
                            <a:schemeClr val="bg1"/>
                          </a:solidFill>
                          <a:effectLst/>
                          <a:latin typeface="Arial" panose="020B0604020202020204" pitchFamily="34" charset="0"/>
                          <a:cs typeface="Arial" panose="020B0604020202020204" pitchFamily="34" charset="0"/>
                        </a:rPr>
                        <a:t>)</a:t>
                      </a:r>
                    </a:p>
                  </a:txBody>
                  <a:tcPr marL="28440" marR="28440" marT="14220" marB="14220" anchor="ctr">
                    <a:lnL>
                      <a:noFill/>
                    </a:lnL>
                    <a:lnR>
                      <a:noFill/>
                    </a:lnR>
                    <a:lnT>
                      <a:noFill/>
                    </a:lnT>
                    <a:lnB>
                      <a:noFill/>
                    </a:lnB>
                  </a:tcPr>
                </a:tc>
                <a:tc>
                  <a:txBody>
                    <a:bodyPr/>
                    <a:lstStyle/>
                    <a:p>
                      <a:r>
                        <a:rPr lang="en-US" sz="1050" dirty="0">
                          <a:solidFill>
                            <a:schemeClr val="bg1"/>
                          </a:solidFill>
                          <a:effectLst/>
                          <a:latin typeface="Arial" panose="020B0604020202020204" pitchFamily="34" charset="0"/>
                          <a:cs typeface="Arial" panose="020B0604020202020204" pitchFamily="34" charset="0"/>
                        </a:rPr>
                        <a:t>Cultural practices can influence the evolution of humans and other species (including pathogens), in ways that can affect health and disease (e.g. anti-biotic use, birth practices, diet, etc.).</a:t>
                      </a:r>
                    </a:p>
                  </a:txBody>
                  <a:tcPr marL="28440" marR="28440" marT="14220" marB="14220" anchor="ctr">
                    <a:lnL>
                      <a:noFill/>
                    </a:lnL>
                    <a:lnR>
                      <a:noFill/>
                    </a:lnR>
                    <a:lnT>
                      <a:noFill/>
                    </a:lnT>
                    <a:lnB>
                      <a:noFill/>
                    </a:lnB>
                  </a:tcPr>
                </a:tc>
                <a:extLst>
                  <a:ext uri="{0D108BD9-81ED-4DB2-BD59-A6C34878D82A}">
                    <a16:rowId xmlns:a16="http://schemas.microsoft.com/office/drawing/2014/main" val="497222629"/>
                  </a:ext>
                </a:extLst>
              </a:tr>
            </a:tbl>
          </a:graphicData>
        </a:graphic>
      </p:graphicFrame>
    </p:spTree>
    <p:extLst>
      <p:ext uri="{BB962C8B-B14F-4D97-AF65-F5344CB8AC3E}">
        <p14:creationId xmlns:p14="http://schemas.microsoft.com/office/powerpoint/2010/main" val="20482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45C638-E14A-4A17-9CB3-6479D574F857}"/>
              </a:ext>
            </a:extLst>
          </p:cNvPr>
          <p:cNvSpPr txBox="1"/>
          <p:nvPr/>
        </p:nvSpPr>
        <p:spPr>
          <a:xfrm>
            <a:off x="7032925" y="28285"/>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E0E3DD34-852B-49EC-AE55-923BA904E301}"/>
              </a:ext>
            </a:extLst>
          </p:cNvPr>
          <p:cNvSpPr txBox="1"/>
          <p:nvPr/>
        </p:nvSpPr>
        <p:spPr>
          <a:xfrm>
            <a:off x="270934" y="137122"/>
            <a:ext cx="1261756" cy="369332"/>
          </a:xfrm>
          <a:prstGeom prst="rect">
            <a:avLst/>
          </a:prstGeom>
          <a:noFill/>
        </p:spPr>
        <p:txBody>
          <a:bodyPr wrap="none" rtlCol="0">
            <a:spAutoFit/>
          </a:bodyPr>
          <a:lstStyle/>
          <a:p>
            <a:pPr algn="l"/>
            <a:r>
              <a:rPr lang="cs-CZ" sz="1800" b="1" i="1" u="sng" strike="noStrike" baseline="0" dirty="0" err="1">
                <a:latin typeface="FrutigerLTStd-BlackCn"/>
              </a:rPr>
              <a:t>Constraints</a:t>
            </a:r>
            <a:endParaRPr lang="cs-CZ" sz="1800" b="1" i="1" u="sng" strike="noStrike" baseline="0" dirty="0">
              <a:latin typeface="FrutigerLTStd-BlackCn"/>
            </a:endParaRPr>
          </a:p>
        </p:txBody>
      </p:sp>
      <p:sp>
        <p:nvSpPr>
          <p:cNvPr id="5" name="TextovéPole 4">
            <a:extLst>
              <a:ext uri="{FF2B5EF4-FFF2-40B4-BE49-F238E27FC236}">
                <a16:creationId xmlns:a16="http://schemas.microsoft.com/office/drawing/2014/main" id="{414FD2BC-D4CA-4019-83D0-E7884366CDFC}"/>
              </a:ext>
            </a:extLst>
          </p:cNvPr>
          <p:cNvSpPr txBox="1"/>
          <p:nvPr/>
        </p:nvSpPr>
        <p:spPr>
          <a:xfrm>
            <a:off x="215900" y="798842"/>
            <a:ext cx="11760200" cy="338554"/>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CCFCC537-8510-4740-B37A-BC9BF91B4517}"/>
              </a:ext>
            </a:extLst>
          </p:cNvPr>
          <p:cNvSpPr txBox="1"/>
          <p:nvPr/>
        </p:nvSpPr>
        <p:spPr>
          <a:xfrm>
            <a:off x="440267" y="613061"/>
            <a:ext cx="11116733" cy="1815882"/>
          </a:xfrm>
          <a:prstGeom prst="rect">
            <a:avLst/>
          </a:prstGeom>
          <a:noFill/>
        </p:spPr>
        <p:txBody>
          <a:bodyPr wrap="square" rtlCol="0">
            <a:spAutoFit/>
          </a:bodyPr>
          <a:lstStyle/>
          <a:p>
            <a:pPr algn="l"/>
            <a:r>
              <a:rPr lang="en-US" sz="1400" b="0" i="0" u="none" strike="noStrike" baseline="0" dirty="0">
                <a:latin typeface="Arial" panose="020B0604020202020204" pitchFamily="34" charset="0"/>
                <a:cs typeface="Arial" panose="020B0604020202020204" pitchFamily="34" charset="0"/>
              </a:rPr>
              <a:t>Evolution is not without limits. Such </a:t>
            </a:r>
            <a:r>
              <a:rPr lang="en-US" sz="1400" b="0" i="1" u="none" strike="noStrike" baseline="0" dirty="0">
                <a:latin typeface="Arial" panose="020B0604020202020204" pitchFamily="34" charset="0"/>
                <a:cs typeface="Arial" panose="020B0604020202020204" pitchFamily="34" charset="0"/>
              </a:rPr>
              <a:t>constraints</a:t>
            </a:r>
            <a:r>
              <a:rPr lang="cs-CZ" sz="1400" b="0" i="1"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may arise from the nature of physical processes.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For example, insects </a:t>
            </a:r>
            <a:r>
              <a:rPr lang="en-US" sz="1400" b="0" i="0" u="none" strike="noStrike" baseline="0" dirty="0" err="1">
                <a:latin typeface="Arial" panose="020B0604020202020204" pitchFamily="34" charset="0"/>
                <a:cs typeface="Arial" panose="020B0604020202020204" pitchFamily="34" charset="0"/>
              </a:rPr>
              <a:t>ar</a:t>
            </a:r>
            <a:r>
              <a:rPr lang="cs-CZ" sz="1400" dirty="0">
                <a:latin typeface="Arial" panose="020B0604020202020204" pitchFamily="34" charset="0"/>
                <a:cs typeface="Arial" panose="020B0604020202020204" pitchFamily="34" charset="0"/>
              </a:rPr>
              <a:t>e </a:t>
            </a:r>
            <a:r>
              <a:rPr lang="en-US" sz="1400" b="0" i="0" u="none" strike="noStrike" baseline="0" dirty="0">
                <a:latin typeface="Arial" panose="020B0604020202020204" pitchFamily="34" charset="0"/>
                <a:cs typeface="Arial" panose="020B0604020202020204" pitchFamily="34" charset="0"/>
              </a:rPr>
              <a:t>perhaps fortunately for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human survival on the planet—limited in size by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gravity, the mechanics of their exoskeleton, and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physics of oxygen diffusion along their tracheal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network. Or constraints can arise because evolution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generally works in an incremental way: for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example, the human eye is poorly “designed,”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but gradual evolution towards the structure of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superficially similar but optically superior octopus</a:t>
            </a:r>
          </a:p>
          <a:p>
            <a:pPr algn="l"/>
            <a:r>
              <a:rPr lang="en-US" sz="1400" b="0" i="0" u="none" strike="noStrike" baseline="0" dirty="0">
                <a:latin typeface="Arial" panose="020B0604020202020204" pitchFamily="34" charset="0"/>
                <a:cs typeface="Arial" panose="020B0604020202020204" pitchFamily="34" charset="0"/>
              </a:rPr>
              <a:t>eye would require nonfunctioning intermediate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forms, so we have retained the organizational structure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our eye in a form modified from functioning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eyes in our precursor lineage.</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We must remember that most of the discussion so</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far has been about qualitative aspects of the environment,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but constraints will also act when there is a</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mismatch between the </a:t>
            </a:r>
            <a:r>
              <a:rPr lang="en-US" sz="1400" b="0" i="1" u="none" strike="noStrike" baseline="0" dirty="0">
                <a:latin typeface="Arial" panose="020B0604020202020204" pitchFamily="34" charset="0"/>
                <a:cs typeface="Arial" panose="020B0604020202020204" pitchFamily="34" charset="0"/>
              </a:rPr>
              <a:t>rate </a:t>
            </a:r>
            <a:r>
              <a:rPr lang="en-US" sz="1400" b="0" i="0" u="none" strike="noStrike" baseline="0" dirty="0">
                <a:latin typeface="Arial" panose="020B0604020202020204" pitchFamily="34" charset="0"/>
                <a:cs typeface="Arial" panose="020B0604020202020204" pitchFamily="34" charset="0"/>
              </a:rPr>
              <a:t>of environmental change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that at which natural selection can operate, or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simply from an extreme </a:t>
            </a:r>
            <a:r>
              <a:rPr lang="en-US" sz="1400" b="0" i="1" u="none" strike="noStrike" baseline="0" dirty="0">
                <a:latin typeface="Arial" panose="020B0604020202020204" pitchFamily="34" charset="0"/>
                <a:cs typeface="Arial" panose="020B0604020202020204" pitchFamily="34" charset="0"/>
              </a:rPr>
              <a:t>degree </a:t>
            </a:r>
            <a:r>
              <a:rPr lang="en-US" sz="1400" b="0" i="0" u="none" strike="noStrike" baseline="0" dirty="0">
                <a:latin typeface="Arial" panose="020B0604020202020204" pitchFamily="34" charset="0"/>
                <a:cs typeface="Arial" panose="020B0604020202020204" pitchFamily="34" charset="0"/>
              </a:rPr>
              <a:t>of environmental</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change</a:t>
            </a:r>
            <a:r>
              <a:rPr lang="cs-CZ" sz="1400" b="0" i="0" u="none" strike="noStrike" baseline="0" dirty="0">
                <a:latin typeface="Arial" panose="020B0604020202020204" pitchFamily="34" charset="0"/>
                <a:cs typeface="Arial" panose="020B0604020202020204" pitchFamily="34" charset="0"/>
              </a:rPr>
              <a:t>.</a:t>
            </a:r>
          </a:p>
        </p:txBody>
      </p:sp>
      <p:pic>
        <p:nvPicPr>
          <p:cNvPr id="8" name="Obrázek 7">
            <a:extLst>
              <a:ext uri="{FF2B5EF4-FFF2-40B4-BE49-F238E27FC236}">
                <a16:creationId xmlns:a16="http://schemas.microsoft.com/office/drawing/2014/main" id="{8CEA2E29-6718-4D69-89AA-D61A0F888C4B}"/>
              </a:ext>
            </a:extLst>
          </p:cNvPr>
          <p:cNvPicPr>
            <a:picLocks noChangeAspect="1"/>
          </p:cNvPicPr>
          <p:nvPr/>
        </p:nvPicPr>
        <p:blipFill>
          <a:blip r:embed="rId2"/>
          <a:stretch>
            <a:fillRect/>
          </a:stretch>
        </p:blipFill>
        <p:spPr>
          <a:xfrm>
            <a:off x="560916" y="2614724"/>
            <a:ext cx="4270675" cy="3203006"/>
          </a:xfrm>
          <a:prstGeom prst="rect">
            <a:avLst/>
          </a:prstGeom>
        </p:spPr>
      </p:pic>
      <p:sp>
        <p:nvSpPr>
          <p:cNvPr id="9" name="TextovéPole 8">
            <a:extLst>
              <a:ext uri="{FF2B5EF4-FFF2-40B4-BE49-F238E27FC236}">
                <a16:creationId xmlns:a16="http://schemas.microsoft.com/office/drawing/2014/main" id="{24B394CC-1856-447A-B92A-09AA5C8EBE2F}"/>
              </a:ext>
            </a:extLst>
          </p:cNvPr>
          <p:cNvSpPr txBox="1"/>
          <p:nvPr/>
        </p:nvSpPr>
        <p:spPr>
          <a:xfrm>
            <a:off x="1320800" y="6059158"/>
            <a:ext cx="1257652" cy="369332"/>
          </a:xfrm>
          <a:prstGeom prst="rect">
            <a:avLst/>
          </a:prstGeom>
          <a:noFill/>
        </p:spPr>
        <p:txBody>
          <a:bodyPr wrap="none" rtlCol="0">
            <a:spAutoFit/>
          </a:bodyPr>
          <a:lstStyle/>
          <a:p>
            <a:r>
              <a:rPr lang="cs-CZ" dirty="0" err="1"/>
              <a:t>Meganeura</a:t>
            </a:r>
            <a:endParaRPr lang="cs-CZ" dirty="0"/>
          </a:p>
        </p:txBody>
      </p:sp>
      <p:pic>
        <p:nvPicPr>
          <p:cNvPr id="10" name="Obrázek 9">
            <a:extLst>
              <a:ext uri="{FF2B5EF4-FFF2-40B4-BE49-F238E27FC236}">
                <a16:creationId xmlns:a16="http://schemas.microsoft.com/office/drawing/2014/main" id="{59862C54-F688-406F-9243-DC35A1A0F318}"/>
              </a:ext>
            </a:extLst>
          </p:cNvPr>
          <p:cNvPicPr>
            <a:picLocks noChangeAspect="1"/>
          </p:cNvPicPr>
          <p:nvPr/>
        </p:nvPicPr>
        <p:blipFill>
          <a:blip r:embed="rId3"/>
          <a:stretch>
            <a:fillRect/>
          </a:stretch>
        </p:blipFill>
        <p:spPr>
          <a:xfrm>
            <a:off x="5393267" y="2550251"/>
            <a:ext cx="5010153" cy="3757614"/>
          </a:xfrm>
          <a:prstGeom prst="rect">
            <a:avLst/>
          </a:prstGeom>
        </p:spPr>
      </p:pic>
      <p:sp>
        <p:nvSpPr>
          <p:cNvPr id="11" name="TextovéPole 10">
            <a:extLst>
              <a:ext uri="{FF2B5EF4-FFF2-40B4-BE49-F238E27FC236}">
                <a16:creationId xmlns:a16="http://schemas.microsoft.com/office/drawing/2014/main" id="{ABA515CB-3AEC-4062-AF5D-FF208BA7B9C5}"/>
              </a:ext>
            </a:extLst>
          </p:cNvPr>
          <p:cNvSpPr txBox="1"/>
          <p:nvPr/>
        </p:nvSpPr>
        <p:spPr>
          <a:xfrm>
            <a:off x="10583218" y="5689826"/>
            <a:ext cx="1392882" cy="369332"/>
          </a:xfrm>
          <a:prstGeom prst="rect">
            <a:avLst/>
          </a:prstGeom>
          <a:noFill/>
        </p:spPr>
        <p:txBody>
          <a:bodyPr wrap="none" rtlCol="0">
            <a:spAutoFit/>
          </a:bodyPr>
          <a:lstStyle/>
          <a:p>
            <a:r>
              <a:rPr lang="cs-CZ" dirty="0" err="1"/>
              <a:t>Arthropleura</a:t>
            </a:r>
            <a:endParaRPr lang="cs-CZ" dirty="0"/>
          </a:p>
        </p:txBody>
      </p:sp>
    </p:spTree>
    <p:extLst>
      <p:ext uri="{BB962C8B-B14F-4D97-AF65-F5344CB8AC3E}">
        <p14:creationId xmlns:p14="http://schemas.microsoft.com/office/powerpoint/2010/main" val="570162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45C638-E14A-4A17-9CB3-6479D574F857}"/>
              </a:ext>
            </a:extLst>
          </p:cNvPr>
          <p:cNvSpPr txBox="1"/>
          <p:nvPr/>
        </p:nvSpPr>
        <p:spPr>
          <a:xfrm>
            <a:off x="7032925" y="28285"/>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E0E3DD34-852B-49EC-AE55-923BA904E301}"/>
              </a:ext>
            </a:extLst>
          </p:cNvPr>
          <p:cNvSpPr txBox="1"/>
          <p:nvPr/>
        </p:nvSpPr>
        <p:spPr>
          <a:xfrm>
            <a:off x="270934" y="137122"/>
            <a:ext cx="1261756" cy="369332"/>
          </a:xfrm>
          <a:prstGeom prst="rect">
            <a:avLst/>
          </a:prstGeom>
          <a:noFill/>
        </p:spPr>
        <p:txBody>
          <a:bodyPr wrap="none" rtlCol="0">
            <a:spAutoFit/>
          </a:bodyPr>
          <a:lstStyle/>
          <a:p>
            <a:pPr algn="l"/>
            <a:r>
              <a:rPr lang="cs-CZ" sz="1800" b="1" i="1" u="sng" strike="noStrike" baseline="0" dirty="0" err="1">
                <a:latin typeface="FrutigerLTStd-BlackCn"/>
              </a:rPr>
              <a:t>Constraints</a:t>
            </a:r>
            <a:endParaRPr lang="cs-CZ" sz="1800" b="1" i="1" u="sng" strike="noStrike" baseline="0" dirty="0">
              <a:latin typeface="FrutigerLTStd-BlackCn"/>
            </a:endParaRPr>
          </a:p>
        </p:txBody>
      </p:sp>
      <p:sp>
        <p:nvSpPr>
          <p:cNvPr id="5" name="TextovéPole 4">
            <a:extLst>
              <a:ext uri="{FF2B5EF4-FFF2-40B4-BE49-F238E27FC236}">
                <a16:creationId xmlns:a16="http://schemas.microsoft.com/office/drawing/2014/main" id="{414FD2BC-D4CA-4019-83D0-E7884366CDFC}"/>
              </a:ext>
            </a:extLst>
          </p:cNvPr>
          <p:cNvSpPr txBox="1"/>
          <p:nvPr/>
        </p:nvSpPr>
        <p:spPr>
          <a:xfrm>
            <a:off x="215900" y="798842"/>
            <a:ext cx="11760200" cy="338554"/>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CCFCC537-8510-4740-B37A-BC9BF91B4517}"/>
              </a:ext>
            </a:extLst>
          </p:cNvPr>
          <p:cNvSpPr txBox="1"/>
          <p:nvPr/>
        </p:nvSpPr>
        <p:spPr>
          <a:xfrm>
            <a:off x="118535" y="543781"/>
            <a:ext cx="8923865" cy="5909310"/>
          </a:xfrm>
          <a:prstGeom prst="rect">
            <a:avLst/>
          </a:prstGeom>
          <a:noFill/>
        </p:spPr>
        <p:txBody>
          <a:bodyPr wrap="square" rtlCol="0">
            <a:spAutoFit/>
          </a:bodyPr>
          <a:lstStyle/>
          <a:p>
            <a:pPr algn="l"/>
            <a:r>
              <a:rPr lang="en-US" sz="1400" b="0" i="0" u="none" strike="noStrike" baseline="0" dirty="0">
                <a:latin typeface="Arial" panose="020B0604020202020204" pitchFamily="34" charset="0"/>
                <a:cs typeface="Arial" panose="020B0604020202020204" pitchFamily="34" charset="0"/>
              </a:rPr>
              <a:t>The complexity of the link between the </a:t>
            </a:r>
            <a:r>
              <a:rPr lang="en-US" sz="1400" b="0" i="1" u="none" strike="noStrike" baseline="0" dirty="0">
                <a:latin typeface="Arial" panose="020B0604020202020204" pitchFamily="34" charset="0"/>
                <a:cs typeface="Arial" panose="020B0604020202020204" pitchFamily="34" charset="0"/>
              </a:rPr>
              <a:t>genotype</a:t>
            </a:r>
            <a:r>
              <a:rPr lang="cs-CZ" sz="1400" b="0" i="1"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a:t>
            </a:r>
            <a:r>
              <a:rPr lang="en-US" sz="1400" b="0" i="1" u="none" strike="noStrike" baseline="0" dirty="0">
                <a:latin typeface="Arial" panose="020B0604020202020204" pitchFamily="34" charset="0"/>
                <a:cs typeface="Arial" panose="020B0604020202020204" pitchFamily="34" charset="0"/>
              </a:rPr>
              <a:t>phenotype </a:t>
            </a:r>
            <a:r>
              <a:rPr lang="en-US" sz="1400" b="0" i="0" u="none" strike="noStrike" baseline="0" dirty="0">
                <a:latin typeface="Arial" panose="020B0604020202020204" pitchFamily="34" charset="0"/>
                <a:cs typeface="Arial" panose="020B0604020202020204" pitchFamily="34" charset="0"/>
              </a:rPr>
              <a:t>places all sorts of constraints 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how selection can operate. As will be reviewed the concept of a single gene relating to a</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single trait is in general misleading, as coding genes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can produce multiple products due to alternative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splicing. The growing understanding of </a:t>
            </a:r>
            <a:r>
              <a:rPr lang="en-US" sz="1400" b="0" i="0" u="none" strike="noStrike" baseline="0" dirty="0" err="1">
                <a:latin typeface="Arial" panose="020B0604020202020204" pitchFamily="34" charset="0"/>
                <a:cs typeface="Arial" panose="020B0604020202020204" pitchFamily="34" charset="0"/>
              </a:rPr>
              <a:t>regulátory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networks within the genome highlights the importance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the phenomena of epistasis (multiple genes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acting together to produce a trait) and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pleiotropy (one gene has effects on multiple trait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Single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gene effects may lead to mutations and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disease, but selection operates on the integrated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phenotype and this creates limitations on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rate and nature of change between generations.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shape of the human pelvis is quite distinct from</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that of other apes. This is because we are bipedal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the mechanics of efficient walking and running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have led to selection of relatively rotated hips and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 narrower pelvis. Yet there has to be a trade-off,</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because humans are also distinguished by a large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brain. Thus if birth occurred at the same stage of</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neuronal maturation as in other apes, with well</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developed motor function at birth, the fetal head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would be too large to pass through the pelvic outlet.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Hence, while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other apes are </a:t>
            </a:r>
            <a:r>
              <a:rPr lang="en-US" sz="1400" b="0" i="1" u="none" strike="noStrike" baseline="0" dirty="0">
                <a:latin typeface="Arial" panose="020B0604020202020204" pitchFamily="34" charset="0"/>
                <a:cs typeface="Arial" panose="020B0604020202020204" pitchFamily="34" charset="0"/>
              </a:rPr>
              <a:t>precocial </a:t>
            </a:r>
            <a:r>
              <a:rPr lang="en-US" sz="1400" b="0" i="0" u="none" strike="noStrike" baseline="0" dirty="0">
                <a:latin typeface="Arial" panose="020B0604020202020204" pitchFamily="34" charset="0"/>
                <a:cs typeface="Arial" panose="020B0604020202020204" pitchFamily="34" charset="0"/>
              </a:rPr>
              <a:t>(having relatively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mature offspring at birth capable of a level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independent activity), humans have developed</a:t>
            </a:r>
          </a:p>
          <a:p>
            <a:pPr algn="l"/>
            <a:r>
              <a:rPr lang="en-US" sz="1400" b="0" i="0" u="none" strike="noStrike" baseline="0" dirty="0">
                <a:latin typeface="Arial" panose="020B0604020202020204" pitchFamily="34" charset="0"/>
                <a:cs typeface="Arial" panose="020B0604020202020204" pitchFamily="34" charset="0"/>
              </a:rPr>
              <a:t>secondary </a:t>
            </a:r>
            <a:r>
              <a:rPr lang="en-US" sz="1400" b="0" i="1" u="none" strike="noStrike" baseline="0" dirty="0">
                <a:latin typeface="Arial" panose="020B0604020202020204" pitchFamily="34" charset="0"/>
                <a:cs typeface="Arial" panose="020B0604020202020204" pitchFamily="34" charset="0"/>
              </a:rPr>
              <a:t>altricial </a:t>
            </a:r>
            <a:r>
              <a:rPr lang="en-US" sz="1400" b="0" i="0" u="none" strike="noStrike" baseline="0" dirty="0">
                <a:latin typeface="Arial" panose="020B0604020202020204" pitchFamily="34" charset="0"/>
                <a:cs typeface="Arial" panose="020B0604020202020204" pitchFamily="34" charset="0"/>
              </a:rPr>
              <a:t>characteristics and are extremely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dependent on the mother for a long period after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birth. Here is an example where a constraint was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imposed on how human evolution could proceed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by the development of bipedalism early in the evolution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the hominin clade.</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There are also constraints imposed by biochemical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physiological processes, which have in turn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been imposed by the past evolution of the lineage.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For example, human physiology has evolved such</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that we cannot live and reproduce successfully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above about 5000 m, and cannot survive at all without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supplementary oxygen above 9000 m. In contrast,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bar-headed goose migrates regularly over</a:t>
            </a:r>
          </a:p>
          <a:p>
            <a:pPr algn="l"/>
            <a:r>
              <a:rPr lang="en-US" sz="1400" b="0" i="0" u="none" strike="noStrike" baseline="0" dirty="0">
                <a:latin typeface="Arial" panose="020B0604020202020204" pitchFamily="34" charset="0"/>
                <a:cs typeface="Arial" panose="020B0604020202020204" pitchFamily="34" charset="0"/>
              </a:rPr>
              <a:t>the Himalayas at altitudes of up to 10,000 m.</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Constraints and </a:t>
            </a:r>
            <a:r>
              <a:rPr lang="en-US" sz="1400" b="0" i="1" u="none" strike="noStrike" baseline="0" dirty="0" err="1">
                <a:latin typeface="Arial" panose="020B0604020202020204" pitchFamily="34" charset="0"/>
                <a:cs typeface="Arial" panose="020B0604020202020204" pitchFamily="34" charset="0"/>
              </a:rPr>
              <a:t>exaptations</a:t>
            </a:r>
            <a:r>
              <a:rPr lang="en-US" sz="1400" b="0" i="1"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(features that perform</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 function but were not initially selected for</a:t>
            </a:r>
          </a:p>
          <a:p>
            <a:pPr algn="l"/>
            <a:r>
              <a:rPr lang="en-US" sz="1400" b="0" i="0" u="none" strike="noStrike" baseline="0" dirty="0">
                <a:latin typeface="Arial" panose="020B0604020202020204" pitchFamily="34" charset="0"/>
                <a:cs typeface="Arial" panose="020B0604020202020204" pitchFamily="34" charset="0"/>
              </a:rPr>
              <a:t>their current use; for example, the three small bones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the middle ear that originally evolved in jaw-</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boned fish as part of their jaw hinge mechanism),</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“historical contingencies” (chance events </a:t>
            </a:r>
            <a:r>
              <a:rPr lang="en-US" sz="1400" b="0" i="0" u="none" strike="noStrike" baseline="0" dirty="0" err="1">
                <a:latin typeface="Arial" panose="020B0604020202020204" pitchFamily="34" charset="0"/>
                <a:cs typeface="Arial" panose="020B0604020202020204" pitchFamily="34" charset="0"/>
              </a:rPr>
              <a:t>thathave</a:t>
            </a:r>
            <a:r>
              <a:rPr lang="en-US" sz="1400" b="0" i="0" u="none" strike="noStrike" baseline="0" dirty="0">
                <a:latin typeface="Arial" panose="020B0604020202020204" pitchFamily="34" charset="0"/>
                <a:cs typeface="Arial" panose="020B0604020202020204" pitchFamily="34" charset="0"/>
              </a:rPr>
              <a:t> determined, for example, why terrestrial life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is based on l- rather than d-amino acids and why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human and cephalopod eyes look superficially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similar but have fundamentally different architectures),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have also played a role in determining our</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form</a:t>
            </a:r>
            <a:r>
              <a:rPr lang="cs-CZ" sz="1400" b="0" i="0" u="none" strike="noStrike" baseline="0" dirty="0">
                <a:latin typeface="Arial" panose="020B0604020202020204" pitchFamily="34" charset="0"/>
                <a:cs typeface="Arial" panose="020B0604020202020204" pitchFamily="34" charset="0"/>
              </a:rPr>
              <a:t> and </a:t>
            </a:r>
            <a:r>
              <a:rPr lang="cs-CZ" sz="1400" b="0" i="0" u="none" strike="noStrike" baseline="0" dirty="0" err="1">
                <a:latin typeface="Arial" panose="020B0604020202020204" pitchFamily="34" charset="0"/>
                <a:cs typeface="Arial" panose="020B0604020202020204" pitchFamily="34" charset="0"/>
              </a:rPr>
              <a:t>function</a:t>
            </a:r>
            <a:r>
              <a:rPr lang="cs-CZ" sz="1400" b="0" i="0" u="none" strike="noStrike" baseline="0" dirty="0">
                <a:latin typeface="Arial" panose="020B0604020202020204" pitchFamily="34" charset="0"/>
                <a:cs typeface="Arial" panose="020B0604020202020204" pitchFamily="34" charset="0"/>
              </a:rPr>
              <a:t>.</a:t>
            </a:r>
            <a:endParaRPr lang="cs-CZ" sz="14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4BCF194B-7790-48B2-BF0E-7FAF881BA3F1}"/>
              </a:ext>
            </a:extLst>
          </p:cNvPr>
          <p:cNvPicPr>
            <a:picLocks noChangeAspect="1"/>
          </p:cNvPicPr>
          <p:nvPr/>
        </p:nvPicPr>
        <p:blipFill>
          <a:blip r:embed="rId2"/>
          <a:stretch>
            <a:fillRect/>
          </a:stretch>
        </p:blipFill>
        <p:spPr>
          <a:xfrm>
            <a:off x="8857192" y="2155078"/>
            <a:ext cx="3304117" cy="2400992"/>
          </a:xfrm>
          <a:prstGeom prst="rect">
            <a:avLst/>
          </a:prstGeom>
        </p:spPr>
      </p:pic>
    </p:spTree>
    <p:extLst>
      <p:ext uri="{BB962C8B-B14F-4D97-AF65-F5344CB8AC3E}">
        <p14:creationId xmlns:p14="http://schemas.microsoft.com/office/powerpoint/2010/main" val="660256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C5D6060-8BC2-4E62-A338-CA41F7E26600}"/>
              </a:ext>
            </a:extLst>
          </p:cNvPr>
          <p:cNvSpPr txBox="1"/>
          <p:nvPr/>
        </p:nvSpPr>
        <p:spPr>
          <a:xfrm>
            <a:off x="6950494" y="79165"/>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814F2E06-14AE-4D20-B9D1-8CDC596028B3}"/>
              </a:ext>
            </a:extLst>
          </p:cNvPr>
          <p:cNvSpPr txBox="1"/>
          <p:nvPr/>
        </p:nvSpPr>
        <p:spPr>
          <a:xfrm>
            <a:off x="228600" y="179615"/>
            <a:ext cx="2027158" cy="369332"/>
          </a:xfrm>
          <a:prstGeom prst="rect">
            <a:avLst/>
          </a:prstGeom>
          <a:noFill/>
        </p:spPr>
        <p:txBody>
          <a:bodyPr wrap="none" rtlCol="0">
            <a:spAutoFit/>
          </a:bodyPr>
          <a:lstStyle/>
          <a:p>
            <a:r>
              <a:rPr lang="cs-CZ" b="1" i="1" u="sng" dirty="0" err="1">
                <a:latin typeface="Arial" panose="020B0604020202020204" pitchFamily="34" charset="0"/>
                <a:cs typeface="Arial" panose="020B0604020202020204" pitchFamily="34" charset="0"/>
              </a:rPr>
              <a:t>We</a:t>
            </a:r>
            <a:r>
              <a:rPr lang="cs-CZ" b="1" i="1" u="sng" dirty="0">
                <a:latin typeface="Arial" panose="020B0604020202020204" pitchFamily="34" charset="0"/>
                <a:cs typeface="Arial" panose="020B0604020202020204" pitchFamily="34" charset="0"/>
              </a:rPr>
              <a:t> are not </a:t>
            </a:r>
            <a:r>
              <a:rPr lang="cs-CZ" b="1" i="1" u="sng" dirty="0" err="1">
                <a:latin typeface="Arial" panose="020B0604020202020204" pitchFamily="34" charset="0"/>
                <a:cs typeface="Arial" panose="020B0604020202020204" pitchFamily="34" charset="0"/>
              </a:rPr>
              <a:t>alone</a:t>
            </a:r>
            <a:endParaRPr lang="cs-CZ" b="1" i="1" u="sng"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55C92753-D053-4B51-9467-23D236B6CDFF}"/>
              </a:ext>
            </a:extLst>
          </p:cNvPr>
          <p:cNvSpPr txBox="1"/>
          <p:nvPr/>
        </p:nvSpPr>
        <p:spPr>
          <a:xfrm>
            <a:off x="389466" y="778934"/>
            <a:ext cx="11549492" cy="2554545"/>
          </a:xfrm>
          <a:prstGeom prst="rect">
            <a:avLst/>
          </a:prstGeom>
          <a:noFill/>
        </p:spPr>
        <p:txBody>
          <a:bodyPr wrap="square" rtlCol="0">
            <a:spAutoFit/>
          </a:bodyPr>
          <a:lstStyle/>
          <a:p>
            <a:pPr algn="l"/>
            <a:r>
              <a:rPr lang="en-US" sz="1600" b="0" i="0" u="none" strike="noStrike" baseline="0" dirty="0">
                <a:latin typeface="Arial" panose="020B0604020202020204" pitchFamily="34" charset="0"/>
                <a:cs typeface="Arial" panose="020B0604020202020204" pitchFamily="34" charset="0"/>
              </a:rPr>
              <a:t>Humans do not live in isolation from other species.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Here it is useful to introduce the concept</a:t>
            </a:r>
          </a:p>
          <a:p>
            <a:pPr algn="l"/>
            <a:r>
              <a:rPr lang="en-US" sz="1600" b="0" i="0" u="none" strike="noStrike" baseline="0" dirty="0">
                <a:latin typeface="Arial" panose="020B0604020202020204" pitchFamily="34" charset="0"/>
                <a:cs typeface="Arial" panose="020B0604020202020204" pitchFamily="34" charset="0"/>
              </a:rPr>
              <a:t>of </a:t>
            </a:r>
            <a:r>
              <a:rPr lang="en-US" sz="1600" b="0" i="1" u="none" strike="noStrike" baseline="0" dirty="0">
                <a:latin typeface="Arial" panose="020B0604020202020204" pitchFamily="34" charset="0"/>
                <a:cs typeface="Arial" panose="020B0604020202020204" pitchFamily="34" charset="0"/>
              </a:rPr>
              <a:t>coevolution</a:t>
            </a:r>
            <a:r>
              <a:rPr lang="en-US" sz="1600" b="0" i="0" u="none" strike="noStrike" baseline="0" dirty="0">
                <a:latin typeface="Arial" panose="020B0604020202020204" pitchFamily="34" charset="0"/>
                <a:cs typeface="Arial" panose="020B0604020202020204" pitchFamily="34" charset="0"/>
              </a:rPr>
              <a:t>, a process where two species exert</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reciprocal selective pressures which affect the evolution</a:t>
            </a:r>
          </a:p>
          <a:p>
            <a:pPr algn="l"/>
            <a:r>
              <a:rPr lang="en-US" sz="1600" b="0" i="0" u="none" strike="noStrike" baseline="0" dirty="0">
                <a:latin typeface="Arial" panose="020B0604020202020204" pitchFamily="34" charset="0"/>
                <a:cs typeface="Arial" panose="020B0604020202020204" pitchFamily="34" charset="0"/>
              </a:rPr>
              <a:t>of both. The lactase story shows how some</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humans have evolved to live alongside cows,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after 10,000 years of artificial selection for milk or</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meat yield, modern breeds of </a:t>
            </a:r>
            <a:r>
              <a:rPr lang="en-US" sz="1600" b="0" i="1" u="none" strike="noStrike" baseline="0" dirty="0">
                <a:latin typeface="Arial" panose="020B0604020202020204" pitchFamily="34" charset="0"/>
                <a:cs typeface="Arial" panose="020B0604020202020204" pitchFamily="34" charset="0"/>
              </a:rPr>
              <a:t>Bos taurus </a:t>
            </a:r>
            <a:r>
              <a:rPr lang="en-US" sz="1600" b="0" i="0" u="none" strike="noStrike" baseline="0" dirty="0">
                <a:latin typeface="Arial" panose="020B0604020202020204" pitchFamily="34" charset="0"/>
                <a:cs typeface="Arial" panose="020B0604020202020204" pitchFamily="34" charset="0"/>
              </a:rPr>
              <a:t>are very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different from the wild cattle first domesticated by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Neolithic humans. Another example of coevolution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is a predator–prey relationship in which the prey</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evolves some defensive or escape mechanism and</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 predator in turn evolves a means of overcoming</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the prey’s response. In predator–prey interactions,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coevolution can lead to an evolutionary arms race in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which the target species must continually change to</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maintain its fitness relative to the predator species it</a:t>
            </a:r>
          </a:p>
          <a:p>
            <a:pPr algn="l"/>
            <a:r>
              <a:rPr lang="en-US" sz="1600" b="0" i="0" u="none" strike="noStrike" baseline="0" dirty="0">
                <a:latin typeface="Arial" panose="020B0604020202020204" pitchFamily="34" charset="0"/>
                <a:cs typeface="Arial" panose="020B0604020202020204" pitchFamily="34" charset="0"/>
              </a:rPr>
              <a:t>is coevolving with. This is the so</a:t>
            </a:r>
            <a:r>
              <a:rPr lang="cs-CZ" sz="160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called Red Queen</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effect, named after the character in Lewis Carroll’s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book </a:t>
            </a:r>
            <a:r>
              <a:rPr lang="en-US" sz="1600" b="0" i="1" u="none" strike="noStrike" baseline="0" dirty="0">
                <a:latin typeface="Arial" panose="020B0604020202020204" pitchFamily="34" charset="0"/>
                <a:cs typeface="Arial" panose="020B0604020202020204" pitchFamily="34" charset="0"/>
              </a:rPr>
              <a:t>Through the Looking Glass </a:t>
            </a:r>
            <a:r>
              <a:rPr lang="en-US" sz="1600" b="0" i="0" u="none" strike="noStrike" baseline="0" dirty="0">
                <a:latin typeface="Arial" panose="020B0604020202020204" pitchFamily="34" charset="0"/>
                <a:cs typeface="Arial" panose="020B0604020202020204" pitchFamily="34" charset="0"/>
              </a:rPr>
              <a:t>who complains of</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always having to run to stay in the same </a:t>
            </a:r>
            <a:r>
              <a:rPr lang="en-US" sz="1600" b="0" i="0" u="none" strike="noStrike" baseline="0" dirty="0" err="1">
                <a:latin typeface="Arial" panose="020B0604020202020204" pitchFamily="34" charset="0"/>
                <a:cs typeface="Arial" panose="020B0604020202020204" pitchFamily="34" charset="0"/>
              </a:rPr>
              <a:t>plac</a:t>
            </a:r>
            <a:r>
              <a:rPr lang="cs-CZ" sz="1600" b="0" i="0" u="none" strike="noStrike" baseline="0" dirty="0">
                <a:latin typeface="Arial" panose="020B0604020202020204" pitchFamily="34" charset="0"/>
                <a:cs typeface="Arial" panose="020B0604020202020204" pitchFamily="34" charset="0"/>
              </a:rPr>
              <a:t>e</a:t>
            </a:r>
            <a:endParaRPr lang="cs-CZ" sz="16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D50949AF-09B8-46EF-905C-743657B77173}"/>
              </a:ext>
            </a:extLst>
          </p:cNvPr>
          <p:cNvPicPr>
            <a:picLocks noChangeAspect="1"/>
          </p:cNvPicPr>
          <p:nvPr/>
        </p:nvPicPr>
        <p:blipFill>
          <a:blip r:embed="rId2"/>
          <a:stretch>
            <a:fillRect/>
          </a:stretch>
        </p:blipFill>
        <p:spPr>
          <a:xfrm>
            <a:off x="204158" y="3893666"/>
            <a:ext cx="11734800" cy="2667000"/>
          </a:xfrm>
          <a:prstGeom prst="rect">
            <a:avLst/>
          </a:prstGeom>
        </p:spPr>
      </p:pic>
    </p:spTree>
    <p:extLst>
      <p:ext uri="{BB962C8B-B14F-4D97-AF65-F5344CB8AC3E}">
        <p14:creationId xmlns:p14="http://schemas.microsoft.com/office/powerpoint/2010/main" val="3688305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C5D6060-8BC2-4E62-A338-CA41F7E26600}"/>
              </a:ext>
            </a:extLst>
          </p:cNvPr>
          <p:cNvSpPr txBox="1"/>
          <p:nvPr/>
        </p:nvSpPr>
        <p:spPr>
          <a:xfrm>
            <a:off x="6950494" y="79165"/>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814F2E06-14AE-4D20-B9D1-8CDC596028B3}"/>
              </a:ext>
            </a:extLst>
          </p:cNvPr>
          <p:cNvSpPr txBox="1"/>
          <p:nvPr/>
        </p:nvSpPr>
        <p:spPr>
          <a:xfrm>
            <a:off x="228600" y="179615"/>
            <a:ext cx="2027158" cy="369332"/>
          </a:xfrm>
          <a:prstGeom prst="rect">
            <a:avLst/>
          </a:prstGeom>
          <a:noFill/>
        </p:spPr>
        <p:txBody>
          <a:bodyPr wrap="none" rtlCol="0">
            <a:spAutoFit/>
          </a:bodyPr>
          <a:lstStyle/>
          <a:p>
            <a:r>
              <a:rPr lang="cs-CZ" b="1" i="1" u="sng" dirty="0" err="1">
                <a:latin typeface="Arial" panose="020B0604020202020204" pitchFamily="34" charset="0"/>
                <a:cs typeface="Arial" panose="020B0604020202020204" pitchFamily="34" charset="0"/>
              </a:rPr>
              <a:t>We</a:t>
            </a:r>
            <a:r>
              <a:rPr lang="cs-CZ" b="1" i="1" u="sng" dirty="0">
                <a:latin typeface="Arial" panose="020B0604020202020204" pitchFamily="34" charset="0"/>
                <a:cs typeface="Arial" panose="020B0604020202020204" pitchFamily="34" charset="0"/>
              </a:rPr>
              <a:t> are not </a:t>
            </a:r>
            <a:r>
              <a:rPr lang="cs-CZ" b="1" i="1" u="sng" dirty="0" err="1">
                <a:latin typeface="Arial" panose="020B0604020202020204" pitchFamily="34" charset="0"/>
                <a:cs typeface="Arial" panose="020B0604020202020204" pitchFamily="34" charset="0"/>
              </a:rPr>
              <a:t>alone</a:t>
            </a:r>
            <a:endParaRPr lang="cs-CZ" b="1" i="1" u="sng"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55C92753-D053-4B51-9467-23D236B6CDFF}"/>
              </a:ext>
            </a:extLst>
          </p:cNvPr>
          <p:cNvSpPr txBox="1"/>
          <p:nvPr/>
        </p:nvSpPr>
        <p:spPr>
          <a:xfrm>
            <a:off x="228600" y="663940"/>
            <a:ext cx="11549492" cy="2677656"/>
          </a:xfrm>
          <a:prstGeom prst="rect">
            <a:avLst/>
          </a:prstGeom>
          <a:noFill/>
        </p:spPr>
        <p:txBody>
          <a:bodyPr wrap="square" rtlCol="0">
            <a:spAutoFit/>
          </a:bodyPr>
          <a:lstStyle/>
          <a:p>
            <a:pPr algn="l"/>
            <a:r>
              <a:rPr lang="en-US" sz="1200" b="0" i="0" u="none" strike="noStrike" baseline="0" dirty="0">
                <a:latin typeface="PalatinoLTStd-Roman"/>
              </a:rPr>
              <a:t>The biggest group of organisms affecting our</a:t>
            </a:r>
            <a:r>
              <a:rPr lang="cs-CZ" sz="1200" b="0" i="0" u="none" strike="noStrike" baseline="0" dirty="0">
                <a:latin typeface="PalatinoLTStd-Roman"/>
              </a:rPr>
              <a:t> </a:t>
            </a:r>
            <a:r>
              <a:rPr lang="en-US" sz="1200" b="0" i="0" u="none" strike="noStrike" baseline="0" dirty="0">
                <a:latin typeface="PalatinoLTStd-Roman"/>
              </a:rPr>
              <a:t>biology, for good or bad, is our associated microorganisms. Infectious disease was a major cause of</a:t>
            </a:r>
            <a:r>
              <a:rPr lang="cs-CZ" sz="1200" b="0" i="0" u="none" strike="noStrike" baseline="0" dirty="0">
                <a:latin typeface="PalatinoLTStd-Roman"/>
              </a:rPr>
              <a:t> </a:t>
            </a:r>
            <a:r>
              <a:rPr lang="en-US" sz="1200" b="0" i="0" u="none" strike="noStrike" baseline="0" dirty="0">
                <a:latin typeface="PalatinoLTStd-Roman"/>
              </a:rPr>
              <a:t>mortality until the introduction of mass vaccination</a:t>
            </a:r>
            <a:r>
              <a:rPr lang="cs-CZ" sz="1200" b="0" i="0" u="none" strike="noStrike" baseline="0" dirty="0">
                <a:latin typeface="PalatinoLTStd-Roman"/>
              </a:rPr>
              <a:t> </a:t>
            </a:r>
            <a:r>
              <a:rPr lang="en-US" sz="1200" b="0" i="0" u="none" strike="noStrike" baseline="0" dirty="0">
                <a:latin typeface="PalatinoLTStd-Roman"/>
              </a:rPr>
              <a:t>programs and antibiotics very recently in human</a:t>
            </a:r>
            <a:r>
              <a:rPr lang="cs-CZ" sz="1200" b="0" i="0" u="none" strike="noStrike" baseline="0" dirty="0">
                <a:latin typeface="PalatinoLTStd-Roman"/>
              </a:rPr>
              <a:t> </a:t>
            </a:r>
            <a:r>
              <a:rPr lang="en-US" sz="1200" b="0" i="0" u="none" strike="noStrike" baseline="0" dirty="0">
                <a:latin typeface="PalatinoLTStd-Roman"/>
              </a:rPr>
              <a:t>evolutionary history, and the threat is still with</a:t>
            </a:r>
            <a:r>
              <a:rPr lang="cs-CZ" sz="1200" b="0" i="0" u="none" strike="noStrike" baseline="0" dirty="0">
                <a:latin typeface="PalatinoLTStd-Roman"/>
              </a:rPr>
              <a:t> </a:t>
            </a:r>
            <a:r>
              <a:rPr lang="en-US" sz="1200" b="0" i="0" u="none" strike="noStrike" baseline="0" dirty="0">
                <a:latin typeface="PalatinoLTStd-Roman"/>
              </a:rPr>
              <a:t>us: the last few decades have seen the emergence of</a:t>
            </a:r>
            <a:r>
              <a:rPr lang="cs-CZ" sz="1200" b="0" i="0" u="none" strike="noStrike" baseline="0" dirty="0">
                <a:latin typeface="PalatinoLTStd-Roman"/>
              </a:rPr>
              <a:t> </a:t>
            </a:r>
            <a:r>
              <a:rPr lang="en-US" sz="1200" b="0" i="0" u="none" strike="noStrike" baseline="0" dirty="0">
                <a:latin typeface="PalatinoLTStd-Roman"/>
              </a:rPr>
              <a:t>new viral diseases, such as acquired immune deficiency</a:t>
            </a:r>
            <a:r>
              <a:rPr lang="cs-CZ" sz="1200" b="0" i="0" u="none" strike="noStrike" baseline="0" dirty="0">
                <a:latin typeface="PalatinoLTStd-Roman"/>
              </a:rPr>
              <a:t> </a:t>
            </a:r>
            <a:r>
              <a:rPr lang="en-US" sz="1200" b="0" i="0" u="none" strike="noStrike" baseline="0" dirty="0">
                <a:latin typeface="PalatinoLTStd-Roman"/>
              </a:rPr>
              <a:t>syndrome (AIDS) and severe acute </a:t>
            </a:r>
            <a:r>
              <a:rPr lang="en-US" sz="1200" b="0" i="0" u="none" strike="noStrike" baseline="0" dirty="0" err="1">
                <a:latin typeface="PalatinoLTStd-Roman"/>
              </a:rPr>
              <a:t>respirátory</a:t>
            </a:r>
            <a:r>
              <a:rPr lang="cs-CZ" sz="1200" b="0" i="0" u="none" strike="noStrike" baseline="0" dirty="0">
                <a:latin typeface="PalatinoLTStd-Roman"/>
              </a:rPr>
              <a:t> </a:t>
            </a:r>
            <a:r>
              <a:rPr lang="en-US" sz="1200" b="0" i="0" u="none" strike="noStrike" baseline="0" dirty="0">
                <a:latin typeface="PalatinoLTStd-Roman"/>
              </a:rPr>
              <a:t>syndrome (SARS), as well as the resurgence</a:t>
            </a:r>
          </a:p>
          <a:p>
            <a:pPr algn="l"/>
            <a:r>
              <a:rPr lang="en-US" sz="1200" b="0" i="0" u="none" strike="noStrike" baseline="0" dirty="0">
                <a:latin typeface="PalatinoLTStd-Roman"/>
              </a:rPr>
              <a:t>of bacterial diseases once thought to be conquered,</a:t>
            </a:r>
            <a:r>
              <a:rPr lang="cs-CZ" sz="1200" b="0" i="0" u="none" strike="noStrike" baseline="0" dirty="0">
                <a:latin typeface="PalatinoLTStd-Roman"/>
              </a:rPr>
              <a:t> </a:t>
            </a:r>
            <a:r>
              <a:rPr lang="en-US" sz="1200" b="0" i="0" u="none" strike="noStrike" baseline="0" dirty="0">
                <a:latin typeface="PalatinoLTStd-Roman"/>
              </a:rPr>
              <a:t>such as tuberculosis, now in a lethal </a:t>
            </a:r>
            <a:r>
              <a:rPr lang="en-US" sz="1200" b="0" i="0" u="none" strike="noStrike" baseline="0" dirty="0" err="1">
                <a:latin typeface="PalatinoLTStd-Roman"/>
              </a:rPr>
              <a:t>multidrugresistant</a:t>
            </a:r>
            <a:r>
              <a:rPr lang="en-US" sz="1200" b="0" i="0" u="none" strike="noStrike" baseline="0" dirty="0">
                <a:latin typeface="PalatinoLTStd-Roman"/>
              </a:rPr>
              <a:t> form. Humans, in common with other</a:t>
            </a:r>
            <a:r>
              <a:rPr lang="cs-CZ" sz="1200" b="0" i="0" u="none" strike="noStrike" baseline="0" dirty="0">
                <a:latin typeface="PalatinoLTStd-Roman"/>
              </a:rPr>
              <a:t> </a:t>
            </a:r>
            <a:r>
              <a:rPr lang="en-US" sz="1200" b="0" i="0" u="none" strike="noStrike" baseline="0" dirty="0">
                <a:latin typeface="PalatinoLTStd-Roman"/>
              </a:rPr>
              <a:t>vertebrates, have evolved an adaptive immune</a:t>
            </a:r>
            <a:r>
              <a:rPr lang="cs-CZ" sz="1200" b="0" i="0" u="none" strike="noStrike" baseline="0" dirty="0">
                <a:latin typeface="PalatinoLTStd-Roman"/>
              </a:rPr>
              <a:t> </a:t>
            </a:r>
            <a:r>
              <a:rPr lang="en-US" sz="1200" b="0" i="0" u="none" strike="noStrike" baseline="0" dirty="0">
                <a:latin typeface="PalatinoLTStd-Roman"/>
              </a:rPr>
              <a:t>system to resist infection with microorganisms,</a:t>
            </a:r>
            <a:r>
              <a:rPr lang="cs-CZ" sz="1200" b="0" i="0" u="none" strike="noStrike" baseline="0" dirty="0">
                <a:latin typeface="PalatinoLTStd-Roman"/>
              </a:rPr>
              <a:t> </a:t>
            </a:r>
            <a:r>
              <a:rPr lang="en-US" sz="1200" b="0" i="0" u="none" strike="noStrike" baseline="0" dirty="0">
                <a:latin typeface="PalatinoLTStd-Roman"/>
              </a:rPr>
              <a:t>and our antimicrobial phenotype has recently been</a:t>
            </a:r>
            <a:r>
              <a:rPr lang="cs-CZ" sz="1200" b="0" i="0" u="none" strike="noStrike" baseline="0" dirty="0">
                <a:latin typeface="PalatinoLTStd-Roman"/>
              </a:rPr>
              <a:t> </a:t>
            </a:r>
            <a:r>
              <a:rPr lang="en-US" sz="1200" b="0" i="0" u="none" strike="noStrike" baseline="0" dirty="0">
                <a:latin typeface="PalatinoLTStd-Roman"/>
              </a:rPr>
              <a:t>extended by the use of biotechnology to develop</a:t>
            </a:r>
            <a:r>
              <a:rPr lang="cs-CZ" sz="1200" b="0" i="0" u="none" strike="noStrike" baseline="0" dirty="0">
                <a:latin typeface="PalatinoLTStd-Roman"/>
              </a:rPr>
              <a:t> </a:t>
            </a:r>
            <a:r>
              <a:rPr lang="en-US" sz="1200" b="0" i="0" u="none" strike="noStrike" baseline="0" dirty="0">
                <a:latin typeface="PalatinoLTStd-Roman"/>
              </a:rPr>
              <a:t>antibiotics and antimicrobial and antiviral drugs.</a:t>
            </a:r>
            <a:r>
              <a:rPr lang="cs-CZ" sz="1200" b="0" i="0" u="none" strike="noStrike" baseline="0" dirty="0">
                <a:latin typeface="PalatinoLTStd-Roman"/>
              </a:rPr>
              <a:t> </a:t>
            </a:r>
            <a:r>
              <a:rPr lang="en-US" sz="1200" b="0" i="0" u="none" strike="noStrike" baseline="0" dirty="0">
                <a:latin typeface="PalatinoLTStd-Roman"/>
              </a:rPr>
              <a:t>But our pathogens are also engaged in this arms</a:t>
            </a:r>
            <a:r>
              <a:rPr lang="cs-CZ" sz="1200" b="0" i="0" u="none" strike="noStrike" baseline="0" dirty="0">
                <a:latin typeface="PalatinoLTStd-Roman"/>
              </a:rPr>
              <a:t> </a:t>
            </a:r>
            <a:r>
              <a:rPr lang="en-US" sz="1200" b="0" i="0" u="none" strike="noStrike" baseline="0" dirty="0">
                <a:latin typeface="PalatinoLTStd-Roman"/>
              </a:rPr>
              <a:t>race, and can use the advantages of vast population</a:t>
            </a:r>
          </a:p>
          <a:p>
            <a:pPr algn="l"/>
            <a:r>
              <a:rPr lang="en-US" sz="1200" b="0" i="0" u="none" strike="noStrike" baseline="0" dirty="0">
                <a:latin typeface="PalatinoLTStd-Roman"/>
              </a:rPr>
              <a:t>sizes and simple genomes to rapidly evolve</a:t>
            </a:r>
            <a:r>
              <a:rPr lang="cs-CZ" sz="1200" b="0" i="0" u="none" strike="noStrike" baseline="0" dirty="0">
                <a:latin typeface="PalatinoLTStd-Roman"/>
              </a:rPr>
              <a:t> </a:t>
            </a:r>
            <a:r>
              <a:rPr lang="en-US" sz="1200" b="0" i="0" u="none" strike="noStrike" baseline="0" dirty="0">
                <a:latin typeface="PalatinoLTStd-Roman"/>
              </a:rPr>
              <a:t>mechanisms for evading immune surveillance and</a:t>
            </a:r>
            <a:r>
              <a:rPr lang="cs-CZ" sz="1200" b="0" i="0" u="none" strike="noStrike" baseline="0" dirty="0">
                <a:latin typeface="PalatinoLTStd-Roman"/>
              </a:rPr>
              <a:t> </a:t>
            </a:r>
            <a:r>
              <a:rPr lang="cs-CZ" sz="1200" b="0" i="0" u="none" strike="noStrike" baseline="0" dirty="0" err="1">
                <a:latin typeface="PalatinoLTStd-Roman"/>
              </a:rPr>
              <a:t>neutralizing</a:t>
            </a:r>
            <a:r>
              <a:rPr lang="cs-CZ" sz="1200" b="0" i="0" u="none" strike="noStrike" baseline="0" dirty="0">
                <a:latin typeface="PalatinoLTStd-Roman"/>
              </a:rPr>
              <a:t> </a:t>
            </a:r>
            <a:r>
              <a:rPr lang="cs-CZ" sz="1200" b="0" i="0" u="none" strike="noStrike" baseline="0" dirty="0" err="1">
                <a:latin typeface="PalatinoLTStd-Roman"/>
              </a:rPr>
              <a:t>our</a:t>
            </a:r>
            <a:r>
              <a:rPr lang="cs-CZ" sz="1200" b="0" i="0" u="none" strike="noStrike" baseline="0" dirty="0">
                <a:latin typeface="PalatinoLTStd-Roman"/>
              </a:rPr>
              <a:t> </a:t>
            </a:r>
            <a:r>
              <a:rPr lang="cs-CZ" sz="1200" b="0" i="0" u="none" strike="noStrike" baseline="0" dirty="0" err="1">
                <a:latin typeface="PalatinoLTStd-Roman"/>
              </a:rPr>
              <a:t>antimicrobial</a:t>
            </a:r>
            <a:r>
              <a:rPr lang="cs-CZ" sz="1200" b="0" i="0" u="none" strike="noStrike" baseline="0" dirty="0">
                <a:latin typeface="PalatinoLTStd-Roman"/>
              </a:rPr>
              <a:t> </a:t>
            </a:r>
            <a:r>
              <a:rPr lang="cs-CZ" sz="1200" b="0" i="0" u="none" strike="noStrike" baseline="0" dirty="0" err="1">
                <a:latin typeface="PalatinoLTStd-Roman"/>
              </a:rPr>
              <a:t>drugs</a:t>
            </a:r>
            <a:r>
              <a:rPr lang="cs-CZ" sz="1200" b="0" i="0" u="none" strike="noStrike" baseline="0" dirty="0">
                <a:latin typeface="PalatinoLTStd-Roman"/>
              </a:rPr>
              <a:t>. T</a:t>
            </a:r>
            <a:r>
              <a:rPr lang="en-US" sz="1200" b="0" i="0" u="none" strike="noStrike" baseline="0" dirty="0">
                <a:latin typeface="PalatinoLTStd-Roman"/>
              </a:rPr>
              <a:t>he eventual outcome of that competition</a:t>
            </a:r>
            <a:r>
              <a:rPr lang="cs-CZ" sz="1200" b="0" i="0" u="none" strike="noStrike" baseline="0" dirty="0">
                <a:latin typeface="PalatinoLTStd-Roman"/>
              </a:rPr>
              <a:t> </a:t>
            </a:r>
            <a:r>
              <a:rPr lang="cs-CZ" sz="1200" b="0" i="0" u="none" strike="noStrike" baseline="0" dirty="0" err="1">
                <a:latin typeface="PalatinoLTStd-Roman"/>
              </a:rPr>
              <a:t>is</a:t>
            </a:r>
            <a:r>
              <a:rPr lang="cs-CZ" sz="1200" b="0" i="0" u="none" strike="noStrike" baseline="0" dirty="0">
                <a:latin typeface="PalatinoLTStd-Roman"/>
              </a:rPr>
              <a:t> </a:t>
            </a:r>
            <a:r>
              <a:rPr lang="cs-CZ" sz="1200" b="0" i="0" u="none" strike="noStrike" baseline="0" dirty="0" err="1">
                <a:latin typeface="PalatinoLTStd-Roman"/>
              </a:rPr>
              <a:t>often</a:t>
            </a:r>
            <a:r>
              <a:rPr lang="cs-CZ" sz="1200" b="0" i="0" u="none" strike="noStrike" baseline="0" dirty="0">
                <a:latin typeface="PalatinoLTStd-Roman"/>
              </a:rPr>
              <a:t> </a:t>
            </a:r>
            <a:r>
              <a:rPr lang="cs-CZ" sz="1200" b="0" i="0" u="none" strike="noStrike" baseline="0" dirty="0" err="1">
                <a:latin typeface="PalatinoLTStd-Roman"/>
              </a:rPr>
              <a:t>uncertain</a:t>
            </a:r>
            <a:r>
              <a:rPr lang="cs-CZ" sz="1200" b="0" i="0" u="none" strike="noStrike" baseline="0" dirty="0">
                <a:latin typeface="PalatinoLTStd-Roman"/>
              </a:rPr>
              <a:t>. </a:t>
            </a:r>
            <a:r>
              <a:rPr lang="en-US" sz="1200" b="0" i="0" u="none" strike="noStrike" baseline="0" dirty="0">
                <a:latin typeface="PalatinoLTStd-Roman"/>
              </a:rPr>
              <a:t>Of course, not all microorganisms are pathogenic.</a:t>
            </a:r>
            <a:r>
              <a:rPr lang="cs-CZ" sz="1200" b="0" i="0" u="none" strike="noStrike" baseline="0" dirty="0">
                <a:latin typeface="PalatinoLTStd-Roman"/>
              </a:rPr>
              <a:t> </a:t>
            </a:r>
            <a:r>
              <a:rPr lang="en-US" sz="1200" b="0" i="0" u="none" strike="noStrike" baseline="0" dirty="0">
                <a:latin typeface="PalatinoLTStd-Roman"/>
              </a:rPr>
              <a:t>Some, such as yeasts and lactobacilli, have achieved</a:t>
            </a:r>
            <a:r>
              <a:rPr lang="cs-CZ" sz="1200" b="0" i="0" u="none" strike="noStrike" baseline="0" dirty="0">
                <a:latin typeface="PalatinoLTStd-Roman"/>
              </a:rPr>
              <a:t> </a:t>
            </a:r>
            <a:r>
              <a:rPr lang="en-US" sz="1200" b="0" i="0" u="none" strike="noStrike" baseline="0" dirty="0">
                <a:latin typeface="PalatinoLTStd-Roman"/>
              </a:rPr>
              <a:t>a certain utility in food and beverage preparation,</a:t>
            </a:r>
            <a:r>
              <a:rPr lang="cs-CZ" sz="1200" b="0" i="0" u="none" strike="noStrike" baseline="0" dirty="0">
                <a:latin typeface="PalatinoLTStd-Roman"/>
              </a:rPr>
              <a:t> </a:t>
            </a:r>
            <a:r>
              <a:rPr lang="en-US" sz="1200" b="0" i="0" u="none" strike="noStrike" baseline="0" dirty="0">
                <a:latin typeface="PalatinoLTStd-Roman"/>
              </a:rPr>
              <a:t>and others are used as chemical reactors in industrial</a:t>
            </a:r>
            <a:r>
              <a:rPr lang="cs-CZ" sz="1200" b="0" i="0" u="none" strike="noStrike" baseline="0" dirty="0">
                <a:latin typeface="PalatinoLTStd-Roman"/>
              </a:rPr>
              <a:t> </a:t>
            </a:r>
            <a:r>
              <a:rPr lang="en-US" sz="1200" b="0" i="0" u="none" strike="noStrike" baseline="0" dirty="0">
                <a:latin typeface="PalatinoLTStd-Roman"/>
              </a:rPr>
              <a:t>processes after fierce bouts of artificial selection</a:t>
            </a:r>
            <a:r>
              <a:rPr lang="cs-CZ" sz="1200" b="0" i="0" u="none" strike="noStrike" baseline="0" dirty="0">
                <a:latin typeface="PalatinoLTStd-Roman"/>
              </a:rPr>
              <a:t> </a:t>
            </a:r>
            <a:r>
              <a:rPr lang="en-US" sz="1200" b="0" i="0" u="none" strike="noStrike" baseline="0" dirty="0">
                <a:latin typeface="PalatinoLTStd-Roman"/>
              </a:rPr>
              <a:t>to increase their yield. Still other microorganisms</a:t>
            </a:r>
            <a:r>
              <a:rPr lang="cs-CZ" sz="1200" dirty="0">
                <a:latin typeface="PalatinoLTStd-Roman"/>
              </a:rPr>
              <a:t> </a:t>
            </a:r>
            <a:r>
              <a:rPr lang="en-US" sz="1200" b="0" i="0" u="none" strike="noStrike" baseline="0" dirty="0">
                <a:latin typeface="PalatinoLTStd-Roman"/>
              </a:rPr>
              <a:t>are engaged in a mutual relationship with humans</a:t>
            </a:r>
            <a:r>
              <a:rPr lang="cs-CZ" sz="1200" b="0" i="0" u="none" strike="noStrike" baseline="0" dirty="0">
                <a:latin typeface="PalatinoLTStd-Roman"/>
              </a:rPr>
              <a:t> </a:t>
            </a:r>
            <a:r>
              <a:rPr lang="en-US" sz="1200" b="0" i="0" u="none" strike="noStrike" baseline="0" dirty="0">
                <a:latin typeface="PalatinoLTStd-Roman"/>
              </a:rPr>
              <a:t>not dissimilar to that between humans and their</a:t>
            </a:r>
            <a:r>
              <a:rPr lang="cs-CZ" sz="1200" b="0" i="0" u="none" strike="noStrike" baseline="0" dirty="0">
                <a:latin typeface="PalatinoLTStd-Roman"/>
              </a:rPr>
              <a:t> </a:t>
            </a:r>
            <a:r>
              <a:rPr lang="en-US" sz="1200" b="0" i="0" u="none" strike="noStrike" baseline="0" dirty="0">
                <a:latin typeface="PalatinoLTStd-Roman"/>
              </a:rPr>
              <a:t>domesticated animals. The many hundred species</a:t>
            </a:r>
            <a:r>
              <a:rPr lang="cs-CZ" sz="1200" b="0" i="0" u="none" strike="noStrike" baseline="0" dirty="0">
                <a:latin typeface="PalatinoLTStd-Roman"/>
              </a:rPr>
              <a:t> </a:t>
            </a:r>
            <a:r>
              <a:rPr lang="en-US" sz="1200" b="0" i="0" u="none" strike="noStrike" baseline="0" dirty="0">
                <a:latin typeface="PalatinoLTStd-Roman"/>
              </a:rPr>
              <a:t>of bacteria that comprise the human gut flora perform</a:t>
            </a:r>
            <a:r>
              <a:rPr lang="cs-CZ" sz="1200" b="0" i="0" u="none" strike="noStrike" baseline="0" dirty="0">
                <a:latin typeface="PalatinoLTStd-Roman"/>
              </a:rPr>
              <a:t> </a:t>
            </a:r>
            <a:r>
              <a:rPr lang="en-US" sz="1200" b="0" i="0" u="none" strike="noStrike" baseline="0" dirty="0">
                <a:latin typeface="PalatinoLTStd-Roman"/>
              </a:rPr>
              <a:t>critical functions, including digestion of some</a:t>
            </a:r>
            <a:r>
              <a:rPr lang="cs-CZ" sz="1200" b="0" i="0" u="none" strike="noStrike" baseline="0" dirty="0">
                <a:latin typeface="PalatinoLTStd-Roman"/>
              </a:rPr>
              <a:t> </a:t>
            </a:r>
            <a:r>
              <a:rPr lang="en-US" sz="1200" b="0" i="0" u="none" strike="noStrike" baseline="0" dirty="0">
                <a:latin typeface="PalatinoLTStd-Roman"/>
              </a:rPr>
              <a:t>food components, production of vitamins, protection</a:t>
            </a:r>
            <a:r>
              <a:rPr lang="cs-CZ" sz="1200" b="0" i="0" u="none" strike="noStrike" baseline="0" dirty="0">
                <a:latin typeface="PalatinoLTStd-Roman"/>
              </a:rPr>
              <a:t> </a:t>
            </a:r>
            <a:r>
              <a:rPr lang="en-US" sz="1200" b="0" i="0" u="none" strike="noStrike" baseline="0" dirty="0">
                <a:latin typeface="PalatinoLTStd-Roman"/>
              </a:rPr>
              <a:t>against pathogenic microorganisms, and</a:t>
            </a:r>
            <a:r>
              <a:rPr lang="cs-CZ" sz="1200" b="0" i="0" u="none" strike="noStrike" baseline="0" dirty="0">
                <a:latin typeface="PalatinoLTStd-Roman"/>
              </a:rPr>
              <a:t> </a:t>
            </a:r>
            <a:r>
              <a:rPr lang="en-US" sz="1200" b="0" i="0" u="none" strike="noStrike" baseline="0" dirty="0">
                <a:latin typeface="PalatinoLTStd-Roman"/>
              </a:rPr>
              <a:t>fine-</a:t>
            </a:r>
            <a:r>
              <a:rPr lang="cs-CZ" sz="1200" b="0" i="0" u="none" strike="noStrike" baseline="0" dirty="0">
                <a:latin typeface="PalatinoLTStd-Roman"/>
              </a:rPr>
              <a:t>t</a:t>
            </a:r>
            <a:r>
              <a:rPr lang="en-US" sz="1200" b="0" i="0" u="none" strike="noStrike" baseline="0" dirty="0" err="1">
                <a:latin typeface="PalatinoLTStd-Roman"/>
              </a:rPr>
              <a:t>uning</a:t>
            </a:r>
            <a:r>
              <a:rPr lang="en-US" sz="1200" b="0" i="0" u="none" strike="noStrike" baseline="0" dirty="0">
                <a:latin typeface="PalatinoLTStd-Roman"/>
              </a:rPr>
              <a:t> of the immune response, in return for</a:t>
            </a:r>
            <a:r>
              <a:rPr lang="cs-CZ" sz="1200" b="0" i="0" u="none" strike="noStrike" baseline="0" dirty="0">
                <a:latin typeface="PalatinoLTStd-Roman"/>
              </a:rPr>
              <a:t> </a:t>
            </a:r>
            <a:r>
              <a:rPr lang="en-US" sz="1200" b="0" i="0" u="none" strike="noStrike" baseline="0" dirty="0">
                <a:latin typeface="PalatinoLTStd-Roman"/>
              </a:rPr>
              <a:t>life in a stable and protected environment with</a:t>
            </a:r>
            <a:r>
              <a:rPr lang="cs-CZ" sz="1200" b="0" i="0" u="none" strike="noStrike" baseline="0" dirty="0">
                <a:latin typeface="PalatinoLTStd-Roman"/>
              </a:rPr>
              <a:t> </a:t>
            </a:r>
            <a:r>
              <a:rPr lang="en-US" sz="1200" b="0" i="0" u="none" strike="noStrike" baseline="0" dirty="0">
                <a:latin typeface="PalatinoLTStd-Roman"/>
              </a:rPr>
              <a:t>a regular supply of nutrients.</a:t>
            </a:r>
          </a:p>
          <a:p>
            <a:pPr algn="l"/>
            <a:r>
              <a:rPr lang="en-US" sz="1200" b="0" i="0" u="none" strike="noStrike" baseline="0" dirty="0">
                <a:latin typeface="PalatinoLTStd-Roman"/>
              </a:rPr>
              <a:t>The consequences for our health of perturbations</a:t>
            </a:r>
            <a:r>
              <a:rPr lang="cs-CZ" sz="1200" b="0" i="0" u="none" strike="noStrike" baseline="0" dirty="0">
                <a:latin typeface="PalatinoLTStd-Roman"/>
              </a:rPr>
              <a:t> </a:t>
            </a:r>
            <a:r>
              <a:rPr lang="en-US" sz="1200" b="0" i="0" u="none" strike="noStrike" baseline="0" dirty="0">
                <a:latin typeface="PalatinoLTStd-Roman"/>
              </a:rPr>
              <a:t>in the composition or activity of the gut flora are</a:t>
            </a:r>
            <a:r>
              <a:rPr lang="cs-CZ" sz="1200" b="0" i="0" u="none" strike="noStrike" baseline="0" dirty="0">
                <a:latin typeface="PalatinoLTStd-Roman"/>
              </a:rPr>
              <a:t> </a:t>
            </a:r>
            <a:r>
              <a:rPr lang="en-US" sz="1200" b="0" i="0" u="none" strike="noStrike" baseline="0" dirty="0">
                <a:latin typeface="PalatinoLTStd-Roman"/>
              </a:rPr>
              <a:t>being increasingly recognized, and are leading to</a:t>
            </a:r>
            <a:r>
              <a:rPr lang="cs-CZ" sz="1200" b="0" i="0" u="none" strike="noStrike" baseline="0" dirty="0">
                <a:latin typeface="PalatinoLTStd-Roman"/>
              </a:rPr>
              <a:t> </a:t>
            </a:r>
            <a:r>
              <a:rPr lang="en-US" sz="1200" b="0" i="0" u="none" strike="noStrike" baseline="0" dirty="0">
                <a:latin typeface="PalatinoLTStd-Roman"/>
              </a:rPr>
              <a:t>new insights and approaches to therapy (e.g., fecal</a:t>
            </a:r>
            <a:r>
              <a:rPr lang="cs-CZ" sz="1200" b="0" i="0" u="none" strike="noStrike" baseline="0" dirty="0">
                <a:latin typeface="PalatinoLTStd-Roman"/>
              </a:rPr>
              <a:t> </a:t>
            </a:r>
            <a:r>
              <a:rPr lang="cs-CZ" sz="1200" b="0" i="0" u="none" strike="noStrike" baseline="0" dirty="0" err="1">
                <a:latin typeface="PalatinoLTStd-Roman"/>
              </a:rPr>
              <a:t>transplants</a:t>
            </a:r>
            <a:r>
              <a:rPr lang="cs-CZ" sz="1200" b="0" i="0" u="none" strike="noStrike" baseline="0" dirty="0">
                <a:latin typeface="PalatinoLTStd-Roman"/>
              </a:rPr>
              <a:t>).</a:t>
            </a:r>
            <a:endParaRPr lang="cs-CZ" sz="1200" dirty="0">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C892484F-6A83-41B7-8928-E5DD9F3EAA81}"/>
              </a:ext>
            </a:extLst>
          </p:cNvPr>
          <p:cNvPicPr>
            <a:picLocks noChangeAspect="1"/>
          </p:cNvPicPr>
          <p:nvPr/>
        </p:nvPicPr>
        <p:blipFill>
          <a:blip r:embed="rId2"/>
          <a:stretch>
            <a:fillRect/>
          </a:stretch>
        </p:blipFill>
        <p:spPr>
          <a:xfrm>
            <a:off x="8703204" y="3527060"/>
            <a:ext cx="2219325" cy="2667000"/>
          </a:xfrm>
          <a:prstGeom prst="rect">
            <a:avLst/>
          </a:prstGeom>
        </p:spPr>
      </p:pic>
      <p:pic>
        <p:nvPicPr>
          <p:cNvPr id="7" name="Obrázek 6">
            <a:extLst>
              <a:ext uri="{FF2B5EF4-FFF2-40B4-BE49-F238E27FC236}">
                <a16:creationId xmlns:a16="http://schemas.microsoft.com/office/drawing/2014/main" id="{B133EBE4-90B9-451A-9D0A-F88A02FFCDF3}"/>
              </a:ext>
            </a:extLst>
          </p:cNvPr>
          <p:cNvPicPr>
            <a:picLocks noChangeAspect="1"/>
          </p:cNvPicPr>
          <p:nvPr/>
        </p:nvPicPr>
        <p:blipFill>
          <a:blip r:embed="rId3"/>
          <a:stretch>
            <a:fillRect/>
          </a:stretch>
        </p:blipFill>
        <p:spPr>
          <a:xfrm>
            <a:off x="1043516" y="3642253"/>
            <a:ext cx="2247900" cy="2028825"/>
          </a:xfrm>
          <a:prstGeom prst="rect">
            <a:avLst/>
          </a:prstGeom>
        </p:spPr>
      </p:pic>
      <p:sp>
        <p:nvSpPr>
          <p:cNvPr id="8" name="TextovéPole 7">
            <a:extLst>
              <a:ext uri="{FF2B5EF4-FFF2-40B4-BE49-F238E27FC236}">
                <a16:creationId xmlns:a16="http://schemas.microsoft.com/office/drawing/2014/main" id="{9BF2882C-F944-4C5A-B86D-A8E3E4323F6B}"/>
              </a:ext>
            </a:extLst>
          </p:cNvPr>
          <p:cNvSpPr txBox="1"/>
          <p:nvPr/>
        </p:nvSpPr>
        <p:spPr>
          <a:xfrm>
            <a:off x="1269471" y="5858933"/>
            <a:ext cx="1688989" cy="369332"/>
          </a:xfrm>
          <a:prstGeom prst="rect">
            <a:avLst/>
          </a:prstGeom>
          <a:noFill/>
        </p:spPr>
        <p:txBody>
          <a:bodyPr wrap="none" rtlCol="0">
            <a:spAutoFit/>
          </a:bodyPr>
          <a:lstStyle/>
          <a:p>
            <a:r>
              <a:rPr lang="cs-CZ" dirty="0" err="1"/>
              <a:t>Bifidobacterium</a:t>
            </a:r>
            <a:endParaRPr lang="cs-CZ" dirty="0"/>
          </a:p>
        </p:txBody>
      </p:sp>
      <p:sp>
        <p:nvSpPr>
          <p:cNvPr id="9" name="TextovéPole 8">
            <a:extLst>
              <a:ext uri="{FF2B5EF4-FFF2-40B4-BE49-F238E27FC236}">
                <a16:creationId xmlns:a16="http://schemas.microsoft.com/office/drawing/2014/main" id="{34739BD7-DF69-47B6-9274-E6642F4ABCE3}"/>
              </a:ext>
            </a:extLst>
          </p:cNvPr>
          <p:cNvSpPr txBox="1"/>
          <p:nvPr/>
        </p:nvSpPr>
        <p:spPr>
          <a:xfrm>
            <a:off x="9575800" y="6409267"/>
            <a:ext cx="707822" cy="369332"/>
          </a:xfrm>
          <a:prstGeom prst="rect">
            <a:avLst/>
          </a:prstGeom>
          <a:noFill/>
        </p:spPr>
        <p:txBody>
          <a:bodyPr wrap="none" rtlCol="0">
            <a:spAutoFit/>
          </a:bodyPr>
          <a:lstStyle/>
          <a:p>
            <a:r>
              <a:rPr lang="cs-CZ" dirty="0"/>
              <a:t>Covid</a:t>
            </a:r>
          </a:p>
        </p:txBody>
      </p:sp>
      <p:pic>
        <p:nvPicPr>
          <p:cNvPr id="10" name="Obrázek 9">
            <a:extLst>
              <a:ext uri="{FF2B5EF4-FFF2-40B4-BE49-F238E27FC236}">
                <a16:creationId xmlns:a16="http://schemas.microsoft.com/office/drawing/2014/main" id="{322BE2B3-519B-4666-A6CE-1A44048E0FA1}"/>
              </a:ext>
            </a:extLst>
          </p:cNvPr>
          <p:cNvPicPr>
            <a:picLocks noChangeAspect="1"/>
          </p:cNvPicPr>
          <p:nvPr/>
        </p:nvPicPr>
        <p:blipFill>
          <a:blip r:embed="rId4"/>
          <a:stretch>
            <a:fillRect/>
          </a:stretch>
        </p:blipFill>
        <p:spPr>
          <a:xfrm>
            <a:off x="4178090" y="3341596"/>
            <a:ext cx="3835819" cy="3161793"/>
          </a:xfrm>
          <a:prstGeom prst="rect">
            <a:avLst/>
          </a:prstGeom>
        </p:spPr>
      </p:pic>
    </p:spTree>
    <p:extLst>
      <p:ext uri="{BB962C8B-B14F-4D97-AF65-F5344CB8AC3E}">
        <p14:creationId xmlns:p14="http://schemas.microsoft.com/office/powerpoint/2010/main" val="2108099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5D3AD30-5B9C-4969-85B2-CE72BB785D13}"/>
              </a:ext>
            </a:extLst>
          </p:cNvPr>
          <p:cNvSpPr txBox="1"/>
          <p:nvPr/>
        </p:nvSpPr>
        <p:spPr>
          <a:xfrm>
            <a:off x="6290734" y="99852"/>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D200EFB-D53F-469E-A4C1-E94B2F8630AB}"/>
              </a:ext>
            </a:extLst>
          </p:cNvPr>
          <p:cNvSpPr txBox="1"/>
          <p:nvPr/>
        </p:nvSpPr>
        <p:spPr>
          <a:xfrm>
            <a:off x="228601" y="220989"/>
            <a:ext cx="3822200" cy="369332"/>
          </a:xfrm>
          <a:prstGeom prst="rect">
            <a:avLst/>
          </a:prstGeom>
          <a:noFill/>
        </p:spPr>
        <p:txBody>
          <a:bodyPr wrap="none" rtlCol="0">
            <a:spAutoFit/>
          </a:bodyPr>
          <a:lstStyle/>
          <a:p>
            <a:pPr algn="l"/>
            <a:r>
              <a:rPr lang="en-US" sz="1800" b="1" i="1" u="sng" strike="noStrike" baseline="0" dirty="0">
                <a:latin typeface="FrutigerLTStd-BlackCn"/>
              </a:rPr>
              <a:t>Culture and Gene</a:t>
            </a:r>
            <a:r>
              <a:rPr lang="cs-CZ" sz="1800" b="1" i="1" u="sng" strike="noStrike" baseline="0" dirty="0">
                <a:latin typeface="FrutigerLTStd-BlackCn"/>
              </a:rPr>
              <a:t>-</a:t>
            </a:r>
            <a:r>
              <a:rPr lang="en-US" sz="1800" b="1" i="1" u="sng" strike="noStrike" baseline="0" dirty="0">
                <a:latin typeface="FrutigerLTStd-BlackCn"/>
              </a:rPr>
              <a:t>Culture</a:t>
            </a:r>
            <a:r>
              <a:rPr lang="cs-CZ" sz="1800" b="1" i="1" u="sng" strike="noStrike" baseline="0" dirty="0">
                <a:latin typeface="FrutigerLTStd-BlackCn"/>
              </a:rPr>
              <a:t> </a:t>
            </a:r>
            <a:r>
              <a:rPr lang="cs-CZ" sz="1800" b="1" i="1" u="sng" strike="noStrike" baseline="0" dirty="0" err="1">
                <a:latin typeface="FrutigerLTStd-BlackCn"/>
              </a:rPr>
              <a:t>Coevolution</a:t>
            </a:r>
            <a:endParaRPr lang="cs-CZ" b="1" i="1" u="sng" dirty="0"/>
          </a:p>
        </p:txBody>
      </p:sp>
      <p:sp>
        <p:nvSpPr>
          <p:cNvPr id="5" name="TextovéPole 4">
            <a:extLst>
              <a:ext uri="{FF2B5EF4-FFF2-40B4-BE49-F238E27FC236}">
                <a16:creationId xmlns:a16="http://schemas.microsoft.com/office/drawing/2014/main" id="{77B7C70D-F62B-4A77-BA84-ECD3E48786F0}"/>
              </a:ext>
            </a:extLst>
          </p:cNvPr>
          <p:cNvSpPr txBox="1"/>
          <p:nvPr/>
        </p:nvSpPr>
        <p:spPr>
          <a:xfrm>
            <a:off x="448733" y="778933"/>
            <a:ext cx="11167534" cy="1815882"/>
          </a:xfrm>
          <a:prstGeom prst="rect">
            <a:avLst/>
          </a:prstGeom>
          <a:noFill/>
        </p:spPr>
        <p:txBody>
          <a:bodyPr wrap="square" rtlCol="0">
            <a:spAutoFit/>
          </a:bodyPr>
          <a:lstStyle/>
          <a:p>
            <a:pPr algn="l"/>
            <a:r>
              <a:rPr lang="en-US" sz="1400" b="0" i="0" u="none" strike="noStrike" baseline="0" dirty="0">
                <a:latin typeface="Arial" panose="020B0604020202020204" pitchFamily="34" charset="0"/>
                <a:cs typeface="Arial" panose="020B0604020202020204" pitchFamily="34" charset="0"/>
              </a:rPr>
              <a:t>Culture can be defined as the sum of socially transmitted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information obtained through the processes of</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teaching, imitation, and other forms of social learning. This includes not only skills involving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physical constructs such as tools and technologies,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but also art forms, beliefs, and the social mores of a</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species. Culture itself evolves, but often horizontally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within a generation, rather than solely vertically as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in biological evolution. Humans have particular and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unique capacities to develop material, behavioral,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and social cultures, because of their evolved cognitive,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language, and manual capacities.</a:t>
            </a:r>
            <a:r>
              <a:rPr lang="cs-CZ" sz="140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But just as culture evolves, so too can it influence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biological evolution, and vice versa—</a:t>
            </a:r>
            <a:r>
              <a:rPr lang="cs-CZ" sz="1400" b="0" i="0" u="none" strike="noStrike" baseline="0" dirty="0">
                <a:latin typeface="Arial" panose="020B0604020202020204" pitchFamily="34" charset="0"/>
                <a:cs typeface="Arial" panose="020B0604020202020204" pitchFamily="34" charset="0"/>
              </a:rPr>
              <a:t>t</a:t>
            </a:r>
            <a:r>
              <a:rPr lang="en-US" sz="1400" b="0" i="0" u="none" strike="noStrike" baseline="0" dirty="0">
                <a:latin typeface="Arial" panose="020B0604020202020204" pitchFamily="34" charset="0"/>
                <a:cs typeface="Arial" panose="020B0604020202020204" pitchFamily="34" charset="0"/>
              </a:rPr>
              <a:t>his interaction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is known as </a:t>
            </a:r>
            <a:r>
              <a:rPr lang="en-US" sz="1400" b="0" i="1" u="none" strike="noStrike" baseline="0" dirty="0">
                <a:latin typeface="Arial" panose="020B0604020202020204" pitchFamily="34" charset="0"/>
                <a:cs typeface="Arial" panose="020B0604020202020204" pitchFamily="34" charset="0"/>
              </a:rPr>
              <a:t>gene–culture coevolution</a:t>
            </a:r>
            <a:r>
              <a:rPr lang="en-US" sz="1400" b="0" i="0" u="none" strike="noStrike" baseline="0" dirty="0">
                <a:latin typeface="Arial" panose="020B0604020202020204" pitchFamily="34" charset="0"/>
                <a:cs typeface="Arial" panose="020B0604020202020204" pitchFamily="34" charset="0"/>
              </a:rPr>
              <a:t>. The example of the development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lactase persistence is a classic example. Humans,</a:t>
            </a:r>
          </a:p>
          <a:p>
            <a:pPr algn="l"/>
            <a:r>
              <a:rPr lang="en-US" sz="1400" b="0" i="0" u="none" strike="noStrike" baseline="0" dirty="0">
                <a:latin typeface="Arial" panose="020B0604020202020204" pitchFamily="34" charset="0"/>
                <a:cs typeface="Arial" panose="020B0604020202020204" pitchFamily="34" charset="0"/>
              </a:rPr>
              <a:t>through their cognitive and social capacities, developer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cultural practice of herding and milking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cows. This in turn led to the biological evolution of</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a lineage with persistent lactase expression, which in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turn favored more dairy husbandry, and so on.</a:t>
            </a:r>
            <a:endParaRPr lang="cs-CZ" sz="14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E0C81B12-5BB6-4CBA-806A-77CEFAAB298E}"/>
              </a:ext>
            </a:extLst>
          </p:cNvPr>
          <p:cNvPicPr>
            <a:picLocks noChangeAspect="1"/>
          </p:cNvPicPr>
          <p:nvPr/>
        </p:nvPicPr>
        <p:blipFill>
          <a:blip r:embed="rId2"/>
          <a:stretch>
            <a:fillRect/>
          </a:stretch>
        </p:blipFill>
        <p:spPr>
          <a:xfrm>
            <a:off x="289735" y="2674750"/>
            <a:ext cx="2521199" cy="1890899"/>
          </a:xfrm>
          <a:prstGeom prst="rect">
            <a:avLst/>
          </a:prstGeom>
        </p:spPr>
      </p:pic>
      <p:pic>
        <p:nvPicPr>
          <p:cNvPr id="7" name="Obrázek 6">
            <a:extLst>
              <a:ext uri="{FF2B5EF4-FFF2-40B4-BE49-F238E27FC236}">
                <a16:creationId xmlns:a16="http://schemas.microsoft.com/office/drawing/2014/main" id="{403E07FF-0AEA-41CB-BA0B-E34CDAA136B8}"/>
              </a:ext>
            </a:extLst>
          </p:cNvPr>
          <p:cNvPicPr>
            <a:picLocks noChangeAspect="1"/>
          </p:cNvPicPr>
          <p:nvPr/>
        </p:nvPicPr>
        <p:blipFill>
          <a:blip r:embed="rId3"/>
          <a:stretch>
            <a:fillRect/>
          </a:stretch>
        </p:blipFill>
        <p:spPr>
          <a:xfrm>
            <a:off x="5712039" y="2909563"/>
            <a:ext cx="5717961" cy="3249112"/>
          </a:xfrm>
          <a:prstGeom prst="rect">
            <a:avLst/>
          </a:prstGeom>
        </p:spPr>
      </p:pic>
      <p:pic>
        <p:nvPicPr>
          <p:cNvPr id="8" name="Obrázek 7">
            <a:extLst>
              <a:ext uri="{FF2B5EF4-FFF2-40B4-BE49-F238E27FC236}">
                <a16:creationId xmlns:a16="http://schemas.microsoft.com/office/drawing/2014/main" id="{48812DAB-95A8-4C81-8009-75F3CD69EA5B}"/>
              </a:ext>
            </a:extLst>
          </p:cNvPr>
          <p:cNvPicPr>
            <a:picLocks noChangeAspect="1"/>
          </p:cNvPicPr>
          <p:nvPr/>
        </p:nvPicPr>
        <p:blipFill>
          <a:blip r:embed="rId4"/>
          <a:stretch>
            <a:fillRect/>
          </a:stretch>
        </p:blipFill>
        <p:spPr>
          <a:xfrm>
            <a:off x="2389717" y="4645584"/>
            <a:ext cx="3151038" cy="2153209"/>
          </a:xfrm>
          <a:prstGeom prst="rect">
            <a:avLst/>
          </a:prstGeom>
        </p:spPr>
      </p:pic>
    </p:spTree>
    <p:extLst>
      <p:ext uri="{BB962C8B-B14F-4D97-AF65-F5344CB8AC3E}">
        <p14:creationId xmlns:p14="http://schemas.microsoft.com/office/powerpoint/2010/main" val="60883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1361425-2663-4CE5-B2E5-1364A46CAFD9}"/>
              </a:ext>
            </a:extLst>
          </p:cNvPr>
          <p:cNvSpPr txBox="1"/>
          <p:nvPr/>
        </p:nvSpPr>
        <p:spPr>
          <a:xfrm>
            <a:off x="7129413" y="166199"/>
            <a:ext cx="6096000"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8898F54D-CDAD-4003-B71C-FD76ACC414CE}"/>
              </a:ext>
            </a:extLst>
          </p:cNvPr>
          <p:cNvSpPr txBox="1"/>
          <p:nvPr/>
        </p:nvSpPr>
        <p:spPr>
          <a:xfrm>
            <a:off x="353683" y="166199"/>
            <a:ext cx="7392838" cy="338554"/>
          </a:xfrm>
          <a:prstGeom prst="rect">
            <a:avLst/>
          </a:prstGeom>
          <a:noFill/>
        </p:spPr>
        <p:txBody>
          <a:bodyPr wrap="square" rtlCol="0">
            <a:spAutoFit/>
          </a:bodyPr>
          <a:lstStyle/>
          <a:p>
            <a:pPr algn="l"/>
            <a:r>
              <a:rPr lang="cs-CZ" sz="1600" b="1" i="1" u="sng" strike="noStrike" baseline="0" dirty="0" err="1">
                <a:latin typeface="Arial" panose="020B0604020202020204" pitchFamily="34" charset="0"/>
                <a:cs typeface="Arial" panose="020B0604020202020204" pitchFamily="34" charset="0"/>
              </a:rPr>
              <a:t>How</a:t>
            </a:r>
            <a:r>
              <a:rPr lang="cs-CZ" sz="1600" b="1" i="1" u="sng" strike="noStrike" baseline="0" dirty="0">
                <a:latin typeface="Arial" panose="020B0604020202020204" pitchFamily="34" charset="0"/>
                <a:cs typeface="Arial" panose="020B0604020202020204" pitchFamily="34" charset="0"/>
              </a:rPr>
              <a:t> </a:t>
            </a:r>
            <a:r>
              <a:rPr lang="cs-CZ" sz="1600" b="1" i="1" u="sng" strike="noStrike" baseline="0" dirty="0" err="1">
                <a:latin typeface="Arial" panose="020B0604020202020204" pitchFamily="34" charset="0"/>
                <a:cs typeface="Arial" panose="020B0604020202020204" pitchFamily="34" charset="0"/>
              </a:rPr>
              <a:t>Evolutionary</a:t>
            </a:r>
            <a:r>
              <a:rPr lang="cs-CZ" sz="1600" b="1" i="1" u="sng" strike="noStrike" baseline="0" dirty="0">
                <a:latin typeface="Arial" panose="020B0604020202020204" pitchFamily="34" charset="0"/>
                <a:cs typeface="Arial" panose="020B0604020202020204" pitchFamily="34" charset="0"/>
              </a:rPr>
              <a:t> </a:t>
            </a:r>
            <a:r>
              <a:rPr lang="cs-CZ" sz="1600" b="1" i="1" u="sng" strike="noStrike" baseline="0" dirty="0" err="1">
                <a:latin typeface="Arial" panose="020B0604020202020204" pitchFamily="34" charset="0"/>
                <a:cs typeface="Arial" panose="020B0604020202020204" pitchFamily="34" charset="0"/>
              </a:rPr>
              <a:t>Arguments</a:t>
            </a:r>
            <a:r>
              <a:rPr lang="cs-CZ" sz="1600" b="1" i="1" u="sng" dirty="0">
                <a:latin typeface="Arial" panose="020B0604020202020204" pitchFamily="34" charset="0"/>
                <a:cs typeface="Arial" panose="020B0604020202020204" pitchFamily="34" charset="0"/>
              </a:rPr>
              <a:t> </a:t>
            </a:r>
            <a:r>
              <a:rPr lang="cs-CZ" sz="1600" b="1" i="1" u="sng" strike="noStrike" baseline="0" dirty="0">
                <a:latin typeface="Arial" panose="020B0604020202020204" pitchFamily="34" charset="0"/>
                <a:cs typeface="Arial" panose="020B0604020202020204" pitchFamily="34" charset="0"/>
              </a:rPr>
              <a:t>Fit </a:t>
            </a:r>
            <a:r>
              <a:rPr lang="cs-CZ" sz="1600" b="1" i="1" u="sng" strike="noStrike" baseline="0" dirty="0" err="1">
                <a:latin typeface="Arial" panose="020B0604020202020204" pitchFamily="34" charset="0"/>
                <a:cs typeface="Arial" panose="020B0604020202020204" pitchFamily="34" charset="0"/>
              </a:rPr>
              <a:t>Alongside</a:t>
            </a:r>
            <a:r>
              <a:rPr lang="cs-CZ" sz="1600" b="1" i="1" u="sng" strike="noStrike" baseline="0" dirty="0">
                <a:latin typeface="Arial" panose="020B0604020202020204" pitchFamily="34" charset="0"/>
                <a:cs typeface="Arial" panose="020B0604020202020204" pitchFamily="34" charset="0"/>
              </a:rPr>
              <a:t> </a:t>
            </a:r>
            <a:r>
              <a:rPr lang="cs-CZ" sz="1600" b="1" i="1" u="sng" strike="noStrike" baseline="0" dirty="0" err="1">
                <a:latin typeface="Arial" panose="020B0604020202020204" pitchFamily="34" charset="0"/>
                <a:cs typeface="Arial" panose="020B0604020202020204" pitchFamily="34" charset="0"/>
              </a:rPr>
              <a:t>Other</a:t>
            </a:r>
            <a:r>
              <a:rPr lang="cs-CZ" sz="1600" b="1" i="1" u="sng" strike="noStrike" baseline="0" dirty="0">
                <a:latin typeface="Arial" panose="020B0604020202020204" pitchFamily="34" charset="0"/>
                <a:cs typeface="Arial" panose="020B0604020202020204" pitchFamily="34" charset="0"/>
              </a:rPr>
              <a:t> </a:t>
            </a:r>
            <a:r>
              <a:rPr lang="cs-CZ" sz="1600" b="1" i="1" u="sng" strike="noStrike" baseline="0" dirty="0" err="1">
                <a:latin typeface="Arial" panose="020B0604020202020204" pitchFamily="34" charset="0"/>
                <a:cs typeface="Arial" panose="020B0604020202020204" pitchFamily="34" charset="0"/>
              </a:rPr>
              <a:t>Biological</a:t>
            </a:r>
            <a:r>
              <a:rPr lang="cs-CZ" sz="1600" b="1" i="1" u="sng" strike="noStrike" baseline="0" dirty="0">
                <a:latin typeface="Arial" panose="020B0604020202020204" pitchFamily="34" charset="0"/>
                <a:cs typeface="Arial" panose="020B0604020202020204" pitchFamily="34" charset="0"/>
              </a:rPr>
              <a:t> </a:t>
            </a:r>
            <a:r>
              <a:rPr lang="cs-CZ" sz="1600" b="1" i="1" u="sng" strike="noStrike" baseline="0" dirty="0" err="1">
                <a:latin typeface="Arial" panose="020B0604020202020204" pitchFamily="34" charset="0"/>
                <a:cs typeface="Arial" panose="020B0604020202020204" pitchFamily="34" charset="0"/>
              </a:rPr>
              <a:t>Perspectives</a:t>
            </a:r>
            <a:endParaRPr lang="cs-CZ" sz="1600" b="1" i="1" u="sng"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8ED027D9-4744-4660-A8E7-01E2E7A34E7C}"/>
              </a:ext>
            </a:extLst>
          </p:cNvPr>
          <p:cNvSpPr txBox="1"/>
          <p:nvPr/>
        </p:nvSpPr>
        <p:spPr>
          <a:xfrm>
            <a:off x="457201" y="674030"/>
            <a:ext cx="10006641" cy="5632311"/>
          </a:xfrm>
          <a:prstGeom prst="rect">
            <a:avLst/>
          </a:prstGeom>
          <a:noFill/>
        </p:spPr>
        <p:txBody>
          <a:bodyPr wrap="square" rtlCol="0">
            <a:spAutoFit/>
          </a:bodyPr>
          <a:lstStyle/>
          <a:p>
            <a:pPr algn="l"/>
            <a:r>
              <a:rPr lang="en-US" sz="1200" b="0" i="0" u="none" strike="noStrike" baseline="0" dirty="0">
                <a:latin typeface="PalatinoLTStd-Roman"/>
              </a:rPr>
              <a:t>When considering biological phenomena it is</a:t>
            </a:r>
            <a:r>
              <a:rPr lang="cs-CZ" sz="1200" b="0" i="0" u="none" strike="noStrike" baseline="0" dirty="0">
                <a:latin typeface="PalatinoLTStd-Roman"/>
              </a:rPr>
              <a:t> </a:t>
            </a:r>
            <a:r>
              <a:rPr lang="en-US" sz="1200" b="0" i="0" u="none" strike="noStrike" baseline="0" dirty="0">
                <a:latin typeface="PalatinoLTStd-Roman"/>
              </a:rPr>
              <a:t>important to appreciate that evolutionary questions</a:t>
            </a:r>
          </a:p>
          <a:p>
            <a:pPr algn="l"/>
            <a:r>
              <a:rPr lang="en-US" sz="1200" b="0" i="0" u="none" strike="noStrike" baseline="0" dirty="0">
                <a:latin typeface="PalatinoLTStd-Roman"/>
              </a:rPr>
              <a:t>cannot and should not be considered separately</a:t>
            </a:r>
            <a:r>
              <a:rPr lang="cs-CZ" sz="1200" b="0" i="0" u="none" strike="noStrike" baseline="0" dirty="0">
                <a:latin typeface="PalatinoLTStd-Roman"/>
              </a:rPr>
              <a:t> </a:t>
            </a:r>
            <a:r>
              <a:rPr lang="en-US" sz="1200" b="0" i="0" u="none" strike="noStrike" baseline="0" dirty="0">
                <a:latin typeface="PalatinoLTStd-Roman"/>
              </a:rPr>
              <a:t>from other perspectives. A valuable approach is</a:t>
            </a:r>
            <a:r>
              <a:rPr lang="cs-CZ" sz="1200" b="0" i="0" u="none" strike="noStrike" baseline="0" dirty="0">
                <a:latin typeface="PalatinoLTStd-Roman"/>
              </a:rPr>
              <a:t> </a:t>
            </a:r>
            <a:r>
              <a:rPr lang="en-US" sz="1200" b="0" i="0" u="none" strike="noStrike" baseline="0" dirty="0">
                <a:latin typeface="PalatinoLTStd-Roman"/>
              </a:rPr>
              <a:t>that suggested by Niko Tinbergen, an ethologist</a:t>
            </a:r>
          </a:p>
          <a:p>
            <a:pPr algn="l"/>
            <a:r>
              <a:rPr lang="en-US" sz="1200" b="0" i="0" u="none" strike="noStrike" baseline="0" dirty="0">
                <a:latin typeface="PalatinoLTStd-Roman"/>
              </a:rPr>
              <a:t>and Nobel laureate, who proposed a set of four</a:t>
            </a:r>
            <a:r>
              <a:rPr lang="cs-CZ" sz="1200" b="0" i="0" u="none" strike="noStrike" baseline="0" dirty="0">
                <a:latin typeface="PalatinoLTStd-Roman"/>
              </a:rPr>
              <a:t> </a:t>
            </a:r>
            <a:r>
              <a:rPr lang="en-US" sz="1200" b="0" i="0" u="none" strike="noStrike" baseline="0" dirty="0">
                <a:latin typeface="PalatinoLTStd-Roman"/>
              </a:rPr>
              <a:t>questions originally used to interrogate the origin</a:t>
            </a:r>
            <a:r>
              <a:rPr lang="cs-CZ" sz="1200" b="0" i="0" u="none" strike="noStrike" baseline="0" dirty="0">
                <a:latin typeface="PalatinoLTStd-Roman"/>
              </a:rPr>
              <a:t> </a:t>
            </a:r>
            <a:r>
              <a:rPr lang="en-US" sz="1200" b="0" i="0" u="none" strike="noStrike" baseline="0" dirty="0">
                <a:latin typeface="PalatinoLTStd-Roman"/>
              </a:rPr>
              <a:t>and significance of a behavior. The</a:t>
            </a:r>
            <a:r>
              <a:rPr lang="cs-CZ" sz="1200" b="0" i="0" u="none" strike="noStrike" baseline="0" dirty="0">
                <a:latin typeface="PalatinoLTStd-Roman"/>
              </a:rPr>
              <a:t> </a:t>
            </a:r>
            <a:r>
              <a:rPr lang="en-US" sz="1200" b="0" i="0" u="none" strike="noStrike" baseline="0" dirty="0">
                <a:latin typeface="PalatinoLTStd-Roman"/>
              </a:rPr>
              <a:t>same four questions can be applied to any biological</a:t>
            </a:r>
            <a:r>
              <a:rPr lang="cs-CZ" sz="1200" b="0" i="0" u="none" strike="noStrike" baseline="0" dirty="0">
                <a:latin typeface="PalatinoLTStd-Roman"/>
              </a:rPr>
              <a:t> </a:t>
            </a:r>
            <a:r>
              <a:rPr lang="en-US" sz="1200" b="0" i="0" u="none" strike="noStrike" baseline="0" dirty="0">
                <a:latin typeface="PalatinoLTStd-Roman"/>
              </a:rPr>
              <a:t>phenomenon, and they emphasize how evolutionary</a:t>
            </a:r>
            <a:r>
              <a:rPr lang="cs-CZ" sz="1200" b="0" i="0" u="none" strike="noStrike" baseline="0" dirty="0">
                <a:latin typeface="PalatinoLTStd-Roman"/>
              </a:rPr>
              <a:t> </a:t>
            </a:r>
            <a:r>
              <a:rPr lang="en-US" sz="1200" b="0" i="0" u="none" strike="noStrike" baseline="0" dirty="0">
                <a:latin typeface="PalatinoLTStd-Roman"/>
              </a:rPr>
              <a:t>analysis should be as much a part of biological</a:t>
            </a:r>
            <a:r>
              <a:rPr lang="cs-CZ" sz="1200" b="0" i="0" u="none" strike="noStrike" baseline="0" dirty="0">
                <a:latin typeface="PalatinoLTStd-Roman"/>
              </a:rPr>
              <a:t> </a:t>
            </a:r>
            <a:r>
              <a:rPr lang="en-US" sz="1200" b="0" i="0" u="none" strike="noStrike" baseline="0" dirty="0">
                <a:latin typeface="PalatinoLTStd-Roman"/>
              </a:rPr>
              <a:t>thought as physiology or any other basic science. Tinbergen’s four questions are as follows:</a:t>
            </a:r>
          </a:p>
          <a:p>
            <a:pPr algn="l"/>
            <a:r>
              <a:rPr lang="en-US" sz="1200" b="1" i="1" u="none" strike="noStrike" baseline="0" dirty="0">
                <a:latin typeface="PalatinoLTStd-Roman"/>
              </a:rPr>
              <a:t>1. What is the mechanism underlying the phenomenon</a:t>
            </a:r>
          </a:p>
          <a:p>
            <a:pPr algn="l"/>
            <a:r>
              <a:rPr lang="cs-CZ" sz="1200" b="1" i="1" u="none" strike="noStrike" baseline="0" dirty="0" err="1">
                <a:latin typeface="PalatinoLTStd-Roman"/>
              </a:rPr>
              <a:t>of</a:t>
            </a:r>
            <a:r>
              <a:rPr lang="cs-CZ" sz="1200" b="1" i="1" u="none" strike="noStrike" baseline="0" dirty="0">
                <a:latin typeface="PalatinoLTStd-Roman"/>
              </a:rPr>
              <a:t> </a:t>
            </a:r>
            <a:r>
              <a:rPr lang="cs-CZ" sz="1200" b="1" i="1" u="none" strike="noStrike" baseline="0" dirty="0" err="1">
                <a:latin typeface="PalatinoLTStd-Roman"/>
              </a:rPr>
              <a:t>interest</a:t>
            </a:r>
            <a:r>
              <a:rPr lang="cs-CZ" sz="1200" b="1" i="1" u="none" strike="noStrike" baseline="0" dirty="0">
                <a:latin typeface="PalatinoLTStd-Roman"/>
              </a:rPr>
              <a:t>?</a:t>
            </a:r>
          </a:p>
          <a:p>
            <a:pPr algn="l"/>
            <a:endParaRPr lang="cs-CZ" sz="1200" b="1" i="1" u="none" strike="noStrike" baseline="0" dirty="0">
              <a:latin typeface="PalatinoLTStd-Roman"/>
            </a:endParaRPr>
          </a:p>
          <a:p>
            <a:pPr algn="l"/>
            <a:r>
              <a:rPr lang="en-US" sz="1200" b="1" i="1" u="none" strike="noStrike" baseline="0" dirty="0">
                <a:latin typeface="PalatinoLTStd-Roman"/>
              </a:rPr>
              <a:t>2. How does the phenomenon develop during the</a:t>
            </a:r>
          </a:p>
          <a:p>
            <a:pPr algn="l"/>
            <a:r>
              <a:rPr lang="en-US" sz="1200" b="1" i="1" u="none" strike="noStrike" baseline="0" dirty="0">
                <a:latin typeface="PalatinoLTStd-Roman"/>
              </a:rPr>
              <a:t>lifetime of the individual? That is, what is its</a:t>
            </a:r>
          </a:p>
          <a:p>
            <a:pPr algn="l"/>
            <a:r>
              <a:rPr lang="cs-CZ" sz="1200" b="1" i="1" u="none" strike="noStrike" baseline="0" dirty="0" err="1">
                <a:latin typeface="PalatinoLTStd-Roman"/>
              </a:rPr>
              <a:t>ontogeny</a:t>
            </a:r>
            <a:r>
              <a:rPr lang="cs-CZ" sz="1200" b="1" i="1" u="none" strike="noStrike" baseline="0" dirty="0">
                <a:latin typeface="PalatinoLTStd-Roman"/>
              </a:rPr>
              <a:t>?</a:t>
            </a:r>
          </a:p>
          <a:p>
            <a:pPr algn="l"/>
            <a:endParaRPr lang="cs-CZ" sz="1200" b="1" i="1" u="none" strike="noStrike" baseline="0" dirty="0">
              <a:latin typeface="PalatinoLTStd-Roman"/>
            </a:endParaRPr>
          </a:p>
          <a:p>
            <a:pPr algn="l"/>
            <a:r>
              <a:rPr lang="en-US" sz="1200" b="1" i="1" u="none" strike="noStrike" baseline="0" dirty="0">
                <a:latin typeface="PalatinoLTStd-Roman"/>
              </a:rPr>
              <a:t>3. What is the function of the phenomenon? How</a:t>
            </a:r>
          </a:p>
          <a:p>
            <a:pPr algn="l"/>
            <a:r>
              <a:rPr lang="en-US" sz="1200" b="1" i="1" u="none" strike="noStrike" baseline="0" dirty="0">
                <a:latin typeface="PalatinoLTStd-Roman"/>
              </a:rPr>
              <a:t>does it serve the organism’s interests?</a:t>
            </a:r>
            <a:endParaRPr lang="cs-CZ" sz="1200" b="1" i="1" u="none" strike="noStrike" baseline="0" dirty="0">
              <a:latin typeface="PalatinoLTStd-Roman"/>
            </a:endParaRPr>
          </a:p>
          <a:p>
            <a:pPr algn="l"/>
            <a:endParaRPr lang="en-US" sz="1200" b="1" i="1" u="none" strike="noStrike" baseline="0" dirty="0">
              <a:latin typeface="PalatinoLTStd-Roman"/>
            </a:endParaRPr>
          </a:p>
          <a:p>
            <a:pPr algn="l"/>
            <a:r>
              <a:rPr lang="en-US" sz="1200" b="1" i="1" u="none" strike="noStrike" baseline="0" dirty="0">
                <a:latin typeface="PalatinoLTStd-Roman"/>
              </a:rPr>
              <a:t>4. How did the phenomenon evolve? What is its</a:t>
            </a:r>
          </a:p>
          <a:p>
            <a:pPr algn="l"/>
            <a:r>
              <a:rPr lang="en-US" sz="1200" b="1" i="1" u="none" strike="noStrike" baseline="0" dirty="0">
                <a:latin typeface="PalatinoLTStd-Roman"/>
              </a:rPr>
              <a:t>evolutionary history, are there analogous phenomena</a:t>
            </a:r>
          </a:p>
          <a:p>
            <a:pPr algn="l"/>
            <a:r>
              <a:rPr lang="en-US" sz="1200" b="1" i="1" u="none" strike="noStrike" baseline="0" dirty="0">
                <a:latin typeface="PalatinoLTStd-Roman"/>
              </a:rPr>
              <a:t>in other species, and what is their evolutionary</a:t>
            </a:r>
          </a:p>
          <a:p>
            <a:pPr algn="l"/>
            <a:r>
              <a:rPr lang="en-US" sz="1200" b="1" i="1" u="none" strike="noStrike" baseline="0" dirty="0">
                <a:latin typeface="PalatinoLTStd-Roman"/>
              </a:rPr>
              <a:t>relationship to the human? What is the</a:t>
            </a:r>
          </a:p>
          <a:p>
            <a:pPr algn="l"/>
            <a:r>
              <a:rPr lang="en-US" sz="1200" b="1" i="1" u="none" strike="noStrike" baseline="0" dirty="0">
                <a:latin typeface="PalatinoLTStd-Roman"/>
              </a:rPr>
              <a:t>evidence for a selected origin?</a:t>
            </a:r>
            <a:endParaRPr lang="cs-CZ" sz="1200" b="1" i="1" u="none" strike="noStrike" baseline="0" dirty="0">
              <a:latin typeface="PalatinoLTStd-Roman"/>
            </a:endParaRPr>
          </a:p>
          <a:p>
            <a:pPr algn="l"/>
            <a:endParaRPr lang="cs-CZ" sz="1200" b="1" i="1" dirty="0">
              <a:latin typeface="PalatinoLTStd-Roman"/>
            </a:endParaRPr>
          </a:p>
          <a:p>
            <a:pPr algn="l"/>
            <a:endParaRPr lang="cs-CZ" sz="1200" b="1" i="1" u="none" strike="noStrike" baseline="0" dirty="0">
              <a:latin typeface="PalatinoLTStd-Roman"/>
            </a:endParaRPr>
          </a:p>
          <a:p>
            <a:pPr algn="l"/>
            <a:endParaRPr lang="en-US" sz="1200" b="1" i="1" u="none" strike="noStrike" baseline="0" dirty="0">
              <a:latin typeface="PalatinoLTStd-Roman"/>
            </a:endParaRPr>
          </a:p>
          <a:p>
            <a:pPr algn="l"/>
            <a:r>
              <a:rPr lang="en-US" sz="1200" b="0" i="0" u="none" strike="noStrike" baseline="0" dirty="0">
                <a:latin typeface="PalatinoLTStd-Roman"/>
              </a:rPr>
              <a:t>Another way of considering</a:t>
            </a:r>
            <a:r>
              <a:rPr lang="cs-CZ" sz="1200" b="0" i="0" u="none" strike="noStrike" baseline="0" dirty="0">
                <a:latin typeface="PalatinoLTStd-Roman"/>
              </a:rPr>
              <a:t> </a:t>
            </a:r>
            <a:r>
              <a:rPr lang="en-US" sz="1200" b="0" i="0" u="none" strike="noStrike" baseline="0" dirty="0">
                <a:latin typeface="PalatinoLTStd-Roman"/>
              </a:rPr>
              <a:t>this range of perspectives is to consider</a:t>
            </a:r>
            <a:r>
              <a:rPr lang="cs-CZ" sz="1200" b="0" i="0" u="none" strike="noStrike" baseline="0" dirty="0">
                <a:latin typeface="PalatinoLTStd-Roman"/>
              </a:rPr>
              <a:t> </a:t>
            </a:r>
            <a:r>
              <a:rPr lang="en-US" sz="1200" b="0" i="0" u="none" strike="noStrike" baseline="0" dirty="0">
                <a:latin typeface="PalatinoLTStd-Roman"/>
              </a:rPr>
              <a:t>causation at two levels. At one level there are the</a:t>
            </a:r>
            <a:r>
              <a:rPr lang="cs-CZ" sz="1200" b="0" i="0" u="none" strike="noStrike" baseline="0" dirty="0">
                <a:latin typeface="PalatinoLTStd-Roman"/>
              </a:rPr>
              <a:t> </a:t>
            </a:r>
            <a:r>
              <a:rPr lang="en-US" sz="1200" b="0" i="0" u="none" strike="noStrike" baseline="0" dirty="0">
                <a:latin typeface="PalatinoLTStd-Roman"/>
              </a:rPr>
              <a:t>molecular, anatomical,</a:t>
            </a:r>
            <a:r>
              <a:rPr lang="cs-CZ" sz="1200" b="0" i="0" u="none" strike="noStrike" baseline="0" dirty="0">
                <a:latin typeface="PalatinoLTStd-Roman"/>
              </a:rPr>
              <a:t> </a:t>
            </a:r>
            <a:r>
              <a:rPr lang="en-US" sz="1200" b="0" i="0" u="none" strike="noStrike" baseline="0" dirty="0">
                <a:latin typeface="PalatinoLTStd-Roman"/>
              </a:rPr>
              <a:t>physiological, and pathophysiological</a:t>
            </a:r>
            <a:r>
              <a:rPr lang="cs-CZ" sz="1200" b="0" i="0" u="none" strike="noStrike" baseline="0" dirty="0">
                <a:latin typeface="PalatinoLTStd-Roman"/>
              </a:rPr>
              <a:t> </a:t>
            </a:r>
            <a:r>
              <a:rPr lang="en-US" sz="1200" b="0" i="0" u="none" strike="noStrike" baseline="0" dirty="0">
                <a:latin typeface="PalatinoLTStd-Roman"/>
              </a:rPr>
              <a:t>mechanisms that lead to any biological</a:t>
            </a:r>
            <a:r>
              <a:rPr lang="cs-CZ" sz="1200" b="0" i="0" u="none" strike="noStrike" baseline="0" dirty="0">
                <a:latin typeface="PalatinoLTStd-Roman"/>
              </a:rPr>
              <a:t> </a:t>
            </a:r>
            <a:r>
              <a:rPr lang="en-US" sz="1200" b="0" i="0" u="none" strike="noStrike" baseline="0" dirty="0">
                <a:latin typeface="PalatinoLTStd-Roman"/>
              </a:rPr>
              <a:t>phenomenon. Thus, insulin resistance leads to</a:t>
            </a:r>
            <a:r>
              <a:rPr lang="cs-CZ" sz="1200" b="0" i="0" u="none" strike="noStrike" baseline="0" dirty="0">
                <a:latin typeface="PalatinoLTStd-Roman"/>
              </a:rPr>
              <a:t> </a:t>
            </a:r>
            <a:r>
              <a:rPr lang="en-US" sz="1200" b="0" i="0" u="none" strike="noStrike" baseline="0" dirty="0">
                <a:latin typeface="PalatinoLTStd-Roman"/>
              </a:rPr>
              <a:t>type 2 diabetes</a:t>
            </a:r>
            <a:r>
              <a:rPr lang="cs-CZ" sz="1200" b="0" i="0" u="none" strike="noStrike" baseline="0" dirty="0">
                <a:latin typeface="PalatinoLTStd-Roman"/>
              </a:rPr>
              <a:t> </a:t>
            </a:r>
            <a:r>
              <a:rPr lang="en-US" sz="1200" b="0" i="0" u="none" strike="noStrike" baseline="0" dirty="0">
                <a:latin typeface="PalatinoLTStd-Roman"/>
              </a:rPr>
              <a:t>mellitus, infection with the human</a:t>
            </a:r>
            <a:r>
              <a:rPr lang="cs-CZ" sz="1200" b="0" i="0" u="none" strike="noStrike" baseline="0" dirty="0">
                <a:latin typeface="PalatinoLTStd-Roman"/>
              </a:rPr>
              <a:t> </a:t>
            </a:r>
            <a:r>
              <a:rPr lang="en-US" sz="1200" b="0" i="0" u="none" strike="noStrike" baseline="0" dirty="0">
                <a:latin typeface="PalatinoLTStd-Roman"/>
              </a:rPr>
              <a:t>immunodeficiency virus (HIV) may progress to</a:t>
            </a:r>
            <a:r>
              <a:rPr lang="cs-CZ" sz="1200" b="0" i="0" u="none" strike="noStrike" baseline="0" dirty="0">
                <a:latin typeface="PalatinoLTStd-Roman"/>
              </a:rPr>
              <a:t> </a:t>
            </a:r>
            <a:r>
              <a:rPr lang="en-US" sz="1200" b="0" i="0" u="none" strike="noStrike" baseline="0" dirty="0">
                <a:latin typeface="PalatinoLTStd-Roman"/>
              </a:rPr>
              <a:t>AIDS, a vertebral disk prolapse leads to back pain</a:t>
            </a:r>
            <a:r>
              <a:rPr lang="cs-CZ" sz="1200" b="0" i="0" u="none" strike="noStrike" baseline="0" dirty="0">
                <a:latin typeface="PalatinoLTStd-Roman"/>
              </a:rPr>
              <a:t> </a:t>
            </a:r>
            <a:r>
              <a:rPr lang="en-US" sz="1200" b="0" i="0" u="none" strike="noStrike" baseline="0" dirty="0">
                <a:latin typeface="PalatinoLTStd-Roman"/>
              </a:rPr>
              <a:t>and sciatic nerve injury, and inflammation of the</a:t>
            </a:r>
            <a:r>
              <a:rPr lang="cs-CZ" sz="1200" b="0" i="0" u="none" strike="noStrike" baseline="0" dirty="0">
                <a:latin typeface="PalatinoLTStd-Roman"/>
              </a:rPr>
              <a:t> </a:t>
            </a:r>
            <a:r>
              <a:rPr lang="en-US" sz="1200" b="0" i="0" u="none" strike="noStrike" baseline="0" dirty="0">
                <a:latin typeface="PalatinoLTStd-Roman"/>
              </a:rPr>
              <a:t>appendix leads to appendicitis. These are called</a:t>
            </a:r>
            <a:r>
              <a:rPr lang="cs-CZ" sz="1200" b="0" i="0" u="none" strike="noStrike" baseline="0" dirty="0">
                <a:latin typeface="PalatinoLTStd-Roman"/>
              </a:rPr>
              <a:t> </a:t>
            </a:r>
            <a:r>
              <a:rPr lang="en-US" sz="1200" b="0" i="1" u="none" strike="noStrike" baseline="0" dirty="0">
                <a:latin typeface="PalatinoLTStd-Italic"/>
              </a:rPr>
              <a:t>proximate causes</a:t>
            </a:r>
            <a:r>
              <a:rPr lang="en-US" sz="1200" b="0" i="0" u="none" strike="noStrike" baseline="0" dirty="0">
                <a:latin typeface="PalatinoLTStd-Roman"/>
              </a:rPr>
              <a:t>. But there is another level of explanation:</a:t>
            </a:r>
          </a:p>
          <a:p>
            <a:pPr algn="l"/>
            <a:r>
              <a:rPr lang="en-US" sz="1200" b="0" i="0" u="none" strike="noStrike" baseline="0" dirty="0">
                <a:latin typeface="PalatinoLTStd-Roman"/>
              </a:rPr>
              <a:t>why is it that some people are prone to</a:t>
            </a:r>
            <a:r>
              <a:rPr lang="cs-CZ" sz="1200" b="0" i="0" u="none" strike="noStrike" baseline="0" dirty="0">
                <a:latin typeface="PalatinoLTStd-Roman"/>
              </a:rPr>
              <a:t> </a:t>
            </a:r>
            <a:r>
              <a:rPr lang="en-US" sz="1200" b="0" i="0" u="none" strike="noStrike" baseline="0" dirty="0">
                <a:latin typeface="PalatinoLTStd-Roman"/>
              </a:rPr>
              <a:t>develop obesity and insulin resistance, why is it</a:t>
            </a:r>
            <a:r>
              <a:rPr lang="cs-CZ" sz="1200" b="0" i="0" u="none" strike="noStrike" baseline="0" dirty="0">
                <a:latin typeface="PalatinoLTStd-Roman"/>
              </a:rPr>
              <a:t> </a:t>
            </a:r>
            <a:r>
              <a:rPr lang="en-US" sz="1200" b="0" i="0" u="none" strike="noStrike" baseline="0" dirty="0">
                <a:latin typeface="PalatinoLTStd-Roman"/>
              </a:rPr>
              <a:t>that humans are susceptible to HIV infection, why</a:t>
            </a:r>
            <a:r>
              <a:rPr lang="cs-CZ" sz="1200" b="0" i="0" u="none" strike="noStrike" baseline="0" dirty="0">
                <a:latin typeface="PalatinoLTStd-Roman"/>
              </a:rPr>
              <a:t> </a:t>
            </a:r>
            <a:r>
              <a:rPr lang="en-US" sz="1200" b="0" i="0" u="none" strike="noStrike" baseline="0" dirty="0">
                <a:latin typeface="PalatinoLTStd-Roman"/>
              </a:rPr>
              <a:t>is it that so many humans get back pain, and why</a:t>
            </a:r>
            <a:r>
              <a:rPr lang="cs-CZ" sz="1200" b="0" i="0" u="none" strike="noStrike" baseline="0" dirty="0">
                <a:latin typeface="PalatinoLTStd-Roman"/>
              </a:rPr>
              <a:t> </a:t>
            </a:r>
            <a:r>
              <a:rPr lang="en-US" sz="1200" b="0" i="0" u="none" strike="noStrike" baseline="0" dirty="0">
                <a:latin typeface="PalatinoLTStd-Roman"/>
              </a:rPr>
              <a:t>do we have the appendix, a useless organ that</a:t>
            </a:r>
            <a:r>
              <a:rPr lang="cs-CZ" sz="1200" b="0" i="0" u="none" strike="noStrike" baseline="0" dirty="0">
                <a:latin typeface="PalatinoLTStd-Roman"/>
              </a:rPr>
              <a:t> </a:t>
            </a:r>
            <a:r>
              <a:rPr lang="en-US" sz="1200" b="0" i="0" u="none" strike="noStrike" baseline="0" dirty="0">
                <a:latin typeface="PalatinoLTStd-Roman"/>
              </a:rPr>
              <a:t>gets infected? These questions are about </a:t>
            </a:r>
            <a:r>
              <a:rPr lang="en-US" sz="1200" b="0" i="1" u="none" strike="noStrike" baseline="0" dirty="0">
                <a:latin typeface="PalatinoLTStd-Italic"/>
              </a:rPr>
              <a:t>ultimate</a:t>
            </a:r>
          </a:p>
          <a:p>
            <a:pPr algn="l"/>
            <a:r>
              <a:rPr lang="en-US" sz="1200" b="0" i="1" u="none" strike="noStrike" baseline="0" dirty="0">
                <a:latin typeface="PalatinoLTStd-Italic"/>
              </a:rPr>
              <a:t>causes</a:t>
            </a:r>
            <a:r>
              <a:rPr lang="en-US" sz="1200" b="0" i="0" u="none" strike="noStrike" baseline="0" dirty="0">
                <a:latin typeface="PalatinoLTStd-Roman"/>
              </a:rPr>
              <a:t>: the answers lie in the domain of evolutionary</a:t>
            </a:r>
            <a:r>
              <a:rPr lang="cs-CZ" sz="1200" b="0" i="0" u="none" strike="noStrike" baseline="0" dirty="0">
                <a:latin typeface="PalatinoLTStd-Roman"/>
              </a:rPr>
              <a:t> </a:t>
            </a:r>
            <a:r>
              <a:rPr lang="en-US" sz="1200" b="0" i="0" u="none" strike="noStrike" baseline="0" dirty="0">
                <a:latin typeface="PalatinoLTStd-Roman"/>
              </a:rPr>
              <a:t>biology.</a:t>
            </a:r>
            <a:endParaRPr lang="cs-CZ" sz="1200" dirty="0"/>
          </a:p>
        </p:txBody>
      </p:sp>
      <p:pic>
        <p:nvPicPr>
          <p:cNvPr id="6" name="Obrázek 5">
            <a:extLst>
              <a:ext uri="{FF2B5EF4-FFF2-40B4-BE49-F238E27FC236}">
                <a16:creationId xmlns:a16="http://schemas.microsoft.com/office/drawing/2014/main" id="{A3F65923-19F6-4A49-AA69-21E741561B9B}"/>
              </a:ext>
            </a:extLst>
          </p:cNvPr>
          <p:cNvPicPr>
            <a:picLocks noChangeAspect="1"/>
          </p:cNvPicPr>
          <p:nvPr/>
        </p:nvPicPr>
        <p:blipFill>
          <a:blip r:embed="rId2"/>
          <a:stretch>
            <a:fillRect/>
          </a:stretch>
        </p:blipFill>
        <p:spPr>
          <a:xfrm>
            <a:off x="5460521" y="1729326"/>
            <a:ext cx="5003321" cy="3001993"/>
          </a:xfrm>
          <a:prstGeom prst="rect">
            <a:avLst/>
          </a:prstGeom>
        </p:spPr>
      </p:pic>
    </p:spTree>
    <p:extLst>
      <p:ext uri="{BB962C8B-B14F-4D97-AF65-F5344CB8AC3E}">
        <p14:creationId xmlns:p14="http://schemas.microsoft.com/office/powerpoint/2010/main" val="2236599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3E437A1-A8CE-4EE9-8947-9D05725D8FC2}"/>
              </a:ext>
            </a:extLst>
          </p:cNvPr>
          <p:cNvSpPr txBox="1"/>
          <p:nvPr/>
        </p:nvSpPr>
        <p:spPr>
          <a:xfrm>
            <a:off x="2365794" y="95693"/>
            <a:ext cx="6094562" cy="584775"/>
          </a:xfrm>
          <a:prstGeom prst="rect">
            <a:avLst/>
          </a:prstGeom>
          <a:noFill/>
        </p:spPr>
        <p:txBody>
          <a:bodyPr wrap="square">
            <a:spAutoFit/>
          </a:bodyPr>
          <a:lstStyle/>
          <a:p>
            <a:pPr algn="ctr"/>
            <a:r>
              <a:rPr lang="cs-CZ" sz="3200" b="1" i="0" u="none" strike="noStrike" baseline="0" dirty="0" err="1">
                <a:latin typeface="Arial" panose="020B0604020202020204" pitchFamily="34" charset="0"/>
                <a:cs typeface="Arial" panose="020B0604020202020204" pitchFamily="34" charset="0"/>
              </a:rPr>
              <a:t>Evolution</a:t>
            </a:r>
            <a:r>
              <a:rPr lang="cs-CZ" sz="3200" b="1" i="0" u="none" strike="noStrike" baseline="0" dirty="0">
                <a:latin typeface="Arial" panose="020B0604020202020204" pitchFamily="34" charset="0"/>
                <a:cs typeface="Arial" panose="020B0604020202020204" pitchFamily="34" charset="0"/>
              </a:rPr>
              <a:t> and </a:t>
            </a:r>
            <a:r>
              <a:rPr lang="cs-CZ" sz="3200" b="1" i="0" u="none" strike="noStrike" baseline="0" dirty="0" err="1">
                <a:latin typeface="Arial" panose="020B0604020202020204" pitchFamily="34" charset="0"/>
                <a:cs typeface="Arial" panose="020B0604020202020204" pitchFamily="34" charset="0"/>
              </a:rPr>
              <a:t>Medicine</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98AA12D3-D978-46A1-98CA-2860560C084C}"/>
              </a:ext>
            </a:extLst>
          </p:cNvPr>
          <p:cNvSpPr txBox="1"/>
          <p:nvPr/>
        </p:nvSpPr>
        <p:spPr>
          <a:xfrm>
            <a:off x="69011" y="680468"/>
            <a:ext cx="11821065" cy="2677656"/>
          </a:xfrm>
          <a:prstGeom prst="rect">
            <a:avLst/>
          </a:prstGeom>
          <a:noFill/>
        </p:spPr>
        <p:txBody>
          <a:bodyPr wrap="square" rtlCol="0">
            <a:spAutoFit/>
          </a:bodyPr>
          <a:lstStyle/>
          <a:p>
            <a:pPr algn="l"/>
            <a:r>
              <a:rPr lang="en-US" sz="1400" b="0" i="0" u="none" strike="noStrike" baseline="0" dirty="0">
                <a:latin typeface="Arial" panose="020B0604020202020204" pitchFamily="34" charset="0"/>
                <a:cs typeface="Arial" panose="020B0604020202020204" pitchFamily="34" charset="0"/>
              </a:rPr>
              <a:t>Modern biology rests on two related concepts.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first is the description of the gene and its structure;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the second is the description of the evolution</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the whole organism. Despite their close inter-</a:t>
            </a:r>
            <a:r>
              <a:rPr lang="cs-CZ" sz="1400" b="0" i="0" u="none" strike="noStrike" baseline="0" dirty="0">
                <a:latin typeface="Arial" panose="020B0604020202020204" pitchFamily="34" charset="0"/>
                <a:cs typeface="Arial" panose="020B0604020202020204" pitchFamily="34" charset="0"/>
              </a:rPr>
              <a:t>r</a:t>
            </a:r>
            <a:r>
              <a:rPr lang="en-US" sz="1400" b="0" i="0" u="none" strike="noStrike" baseline="0" dirty="0" err="1">
                <a:latin typeface="Arial" panose="020B0604020202020204" pitchFamily="34" charset="0"/>
                <a:cs typeface="Arial" panose="020B0604020202020204" pitchFamily="34" charset="0"/>
              </a:rPr>
              <a:t>elationship</a:t>
            </a:r>
            <a:r>
              <a:rPr lang="en-US" sz="1400" b="0" i="0" u="none" strike="noStrike" baseline="0" dirty="0">
                <a:latin typeface="Arial" panose="020B0604020202020204" pitchFamily="34" charset="0"/>
                <a:cs typeface="Arial" panose="020B0604020202020204" pitchFamily="34" charset="0"/>
              </a:rPr>
              <a:t>, it is only recently that genetics and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evolutionary biology have been seen to be fully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compatible. This recognition, which occurred in the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middle of the twentieth century, is so important that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it is termed the Modern Synthesis. Although this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synthetic view is well understood in the biological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sciences, its relevance to human biology and medicine</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is</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still</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emerging</a:t>
            </a:r>
            <a:r>
              <a:rPr lang="cs-CZ" sz="1400" b="0" i="0" u="none" strike="noStrike" baseline="0" dirty="0">
                <a:latin typeface="Arial" panose="020B0604020202020204" pitchFamily="34" charset="0"/>
                <a:cs typeface="Arial" panose="020B0604020202020204" pitchFamily="34" charset="0"/>
              </a:rPr>
              <a:t>.</a:t>
            </a:r>
          </a:p>
          <a:p>
            <a:pPr algn="l"/>
            <a:r>
              <a:rPr lang="en-US" sz="1400" b="0" i="0" u="none" strike="noStrike" baseline="0" dirty="0">
                <a:latin typeface="Arial" panose="020B0604020202020204" pitchFamily="34" charset="0"/>
                <a:cs typeface="Arial" panose="020B0604020202020204" pitchFamily="34" charset="0"/>
              </a:rPr>
              <a:t>Medical science has become dominated by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relatively reductionist approaches. That is, it </a:t>
            </a:r>
            <a:r>
              <a:rPr lang="en-US" sz="1400" b="0" i="0" u="none" strike="noStrike" baseline="0" dirty="0" err="1">
                <a:latin typeface="Arial" panose="020B0604020202020204" pitchFamily="34" charset="0"/>
                <a:cs typeface="Arial" panose="020B0604020202020204" pitchFamily="34" charset="0"/>
              </a:rPr>
              <a:t>hastended</a:t>
            </a:r>
            <a:r>
              <a:rPr lang="en-US" sz="1400" b="0" i="0" u="none" strike="noStrike" baseline="0" dirty="0">
                <a:latin typeface="Arial" panose="020B0604020202020204" pitchFamily="34" charset="0"/>
                <a:cs typeface="Arial" panose="020B0604020202020204" pitchFamily="34" charset="0"/>
              </a:rPr>
              <a:t> to regard individual levels of organization</a:t>
            </a:r>
          </a:p>
          <a:p>
            <a:pPr algn="l"/>
            <a:r>
              <a:rPr lang="en-US" sz="1400" b="0" i="0" u="none" strike="noStrike" baseline="0" dirty="0">
                <a:latin typeface="Arial" panose="020B0604020202020204" pitchFamily="34" charset="0"/>
                <a:cs typeface="Arial" panose="020B0604020202020204" pitchFamily="34" charset="0"/>
              </a:rPr>
              <a:t>(the gene, the cell, the tissue), or individual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organ systems, or the different disciplines (physiology,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biochemistry, anatomy) as quite distinct.</a:t>
            </a:r>
          </a:p>
          <a:p>
            <a:pPr algn="l"/>
            <a:r>
              <a:rPr lang="en-US" sz="1400" b="0" i="0" u="none" strike="noStrike" baseline="0" dirty="0">
                <a:latin typeface="Arial" panose="020B0604020202020204" pitchFamily="34" charset="0"/>
                <a:cs typeface="Arial" panose="020B0604020202020204" pitchFamily="34" charset="0"/>
              </a:rPr>
              <a:t>This approach, while necessary at one level, is not</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good for medicine or for the patient. Just as an integrated</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holistic approach to medical care and public</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health is optimal, so a multilevel approach aids our</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understanding of the etiology and mechanisms of</a:t>
            </a:r>
            <a:r>
              <a:rPr lang="cs-CZ" sz="1400" b="0" i="0" u="none" strike="noStrike" baseline="0" dirty="0">
                <a:latin typeface="Arial" panose="020B0604020202020204" pitchFamily="34" charset="0"/>
                <a:cs typeface="Arial" panose="020B0604020202020204" pitchFamily="34" charset="0"/>
              </a:rPr>
              <a:t> </a:t>
            </a:r>
            <a:r>
              <a:rPr lang="cs-CZ" sz="1400" b="0" i="0" u="none" strike="noStrike" baseline="0" dirty="0" err="1">
                <a:latin typeface="Arial" panose="020B0604020202020204" pitchFamily="34" charset="0"/>
                <a:cs typeface="Arial" panose="020B0604020202020204" pitchFamily="34" charset="0"/>
              </a:rPr>
              <a:t>disease</a:t>
            </a:r>
            <a:r>
              <a:rPr lang="cs-CZ" sz="1400" b="0" i="0" u="none" strike="noStrike" baseline="0" dirty="0">
                <a:latin typeface="Arial" panose="020B0604020202020204" pitchFamily="34" charset="0"/>
                <a:cs typeface="Arial" panose="020B0604020202020204" pitchFamily="34" charset="0"/>
              </a:rPr>
              <a:t>.</a:t>
            </a:r>
          </a:p>
          <a:p>
            <a:pPr algn="l"/>
            <a:r>
              <a:rPr lang="en-US" sz="1400" b="0" i="0" u="none" strike="noStrike" baseline="0" dirty="0">
                <a:latin typeface="Arial" panose="020B0604020202020204" pitchFamily="34" charset="0"/>
                <a:cs typeface="Arial" panose="020B0604020202020204" pitchFamily="34" charset="0"/>
              </a:rPr>
              <a:t>An evolutionary perspective changes the way</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doctors think about health and disease. It not only helps to identify research</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questions but also allows engagement with individual</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patients in ways that promote understanding</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of their current health status and also contribute</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to the design of appropriate interventions in public</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health. Because so much of public health depends</a:t>
            </a:r>
            <a:r>
              <a:rPr lang="cs-CZ" sz="1400" b="0" i="0" u="none" strike="noStrike" baseline="0" dirty="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on an ecological perspective—that is, an understanding</a:t>
            </a:r>
          </a:p>
          <a:p>
            <a:pPr algn="l"/>
            <a:r>
              <a:rPr lang="en-US" sz="1400" b="0" i="0" u="none" strike="noStrike" baseline="0" dirty="0">
                <a:latin typeface="Arial" panose="020B0604020202020204" pitchFamily="34" charset="0"/>
                <a:cs typeface="Arial" panose="020B0604020202020204" pitchFamily="34" charset="0"/>
              </a:rPr>
              <a:t>of the social and broader environments—evolutionary biology also has particular application</a:t>
            </a:r>
            <a:r>
              <a:rPr lang="cs-CZ" sz="1400" b="0" i="0" u="none" strike="noStrike" baseline="0" dirty="0">
                <a:latin typeface="Arial" panose="020B0604020202020204" pitchFamily="34" charset="0"/>
                <a:cs typeface="Arial" panose="020B0604020202020204" pitchFamily="34" charset="0"/>
              </a:rPr>
              <a:t> in public </a:t>
            </a:r>
            <a:r>
              <a:rPr lang="cs-CZ" sz="1400" b="0" i="0" u="none" strike="noStrike" baseline="0" dirty="0" err="1">
                <a:latin typeface="Arial" panose="020B0604020202020204" pitchFamily="34" charset="0"/>
                <a:cs typeface="Arial" panose="020B0604020202020204" pitchFamily="34" charset="0"/>
              </a:rPr>
              <a:t>health</a:t>
            </a:r>
            <a:r>
              <a:rPr lang="cs-CZ" sz="1400" b="0" i="0" u="none" strike="noStrike" baseline="0" dirty="0">
                <a:latin typeface="Arial" panose="020B0604020202020204" pitchFamily="34" charset="0"/>
                <a:cs typeface="Arial" panose="020B0604020202020204" pitchFamily="34" charset="0"/>
              </a:rPr>
              <a:t>,</a:t>
            </a:r>
            <a:endParaRPr lang="cs-CZ" sz="14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031817CA-738A-4C18-8713-83EA6D9873AC}"/>
              </a:ext>
            </a:extLst>
          </p:cNvPr>
          <p:cNvPicPr>
            <a:picLocks noChangeAspect="1"/>
          </p:cNvPicPr>
          <p:nvPr/>
        </p:nvPicPr>
        <p:blipFill>
          <a:blip r:embed="rId2"/>
          <a:stretch>
            <a:fillRect/>
          </a:stretch>
        </p:blipFill>
        <p:spPr>
          <a:xfrm>
            <a:off x="4154875" y="3429000"/>
            <a:ext cx="2892905" cy="3459914"/>
          </a:xfrm>
          <a:prstGeom prst="rect">
            <a:avLst/>
          </a:prstGeom>
        </p:spPr>
      </p:pic>
    </p:spTree>
    <p:extLst>
      <p:ext uri="{BB962C8B-B14F-4D97-AF65-F5344CB8AC3E}">
        <p14:creationId xmlns:p14="http://schemas.microsoft.com/office/powerpoint/2010/main" val="2511420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3E437A1-A8CE-4EE9-8947-9D05725D8FC2}"/>
              </a:ext>
            </a:extLst>
          </p:cNvPr>
          <p:cNvSpPr txBox="1"/>
          <p:nvPr/>
        </p:nvSpPr>
        <p:spPr>
          <a:xfrm>
            <a:off x="2365794" y="95693"/>
            <a:ext cx="6094562" cy="584775"/>
          </a:xfrm>
          <a:prstGeom prst="rect">
            <a:avLst/>
          </a:prstGeom>
          <a:noFill/>
        </p:spPr>
        <p:txBody>
          <a:bodyPr wrap="square">
            <a:spAutoFit/>
          </a:bodyPr>
          <a:lstStyle/>
          <a:p>
            <a:pPr algn="ctr"/>
            <a:r>
              <a:rPr lang="cs-CZ" sz="3200" b="1" i="0" u="none" strike="noStrike" baseline="0" dirty="0" err="1">
                <a:latin typeface="Arial" panose="020B0604020202020204" pitchFamily="34" charset="0"/>
                <a:cs typeface="Arial" panose="020B0604020202020204" pitchFamily="34" charset="0"/>
              </a:rPr>
              <a:t>Evolution</a:t>
            </a:r>
            <a:r>
              <a:rPr lang="cs-CZ" sz="3200" b="1" i="0" u="none" strike="noStrike" baseline="0" dirty="0">
                <a:latin typeface="Arial" panose="020B0604020202020204" pitchFamily="34" charset="0"/>
                <a:cs typeface="Arial" panose="020B0604020202020204" pitchFamily="34" charset="0"/>
              </a:rPr>
              <a:t> and </a:t>
            </a:r>
            <a:r>
              <a:rPr lang="cs-CZ" sz="3200" b="1" i="0" u="none" strike="noStrike" baseline="0" dirty="0" err="1">
                <a:latin typeface="Arial" panose="020B0604020202020204" pitchFamily="34" charset="0"/>
                <a:cs typeface="Arial" panose="020B0604020202020204" pitchFamily="34" charset="0"/>
              </a:rPr>
              <a:t>Medicine</a:t>
            </a:r>
            <a:endParaRPr lang="cs-CZ" sz="32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98AA12D3-D978-46A1-98CA-2860560C084C}"/>
              </a:ext>
            </a:extLst>
          </p:cNvPr>
          <p:cNvSpPr txBox="1"/>
          <p:nvPr/>
        </p:nvSpPr>
        <p:spPr>
          <a:xfrm>
            <a:off x="69011" y="680468"/>
            <a:ext cx="11821065" cy="2123658"/>
          </a:xfrm>
          <a:prstGeom prst="rect">
            <a:avLst/>
          </a:prstGeom>
          <a:noFill/>
        </p:spPr>
        <p:txBody>
          <a:bodyPr wrap="square" rtlCol="0">
            <a:spAutoFit/>
          </a:bodyPr>
          <a:lstStyle/>
          <a:p>
            <a:pPr algn="l"/>
            <a:r>
              <a:rPr lang="en-US" sz="1200" b="0" i="0" u="none" strike="noStrike" baseline="0" dirty="0">
                <a:latin typeface="PalatinoLTStd-Roman"/>
              </a:rPr>
              <a:t>Human biologists and anthropologists apply evolutionary</a:t>
            </a:r>
            <a:r>
              <a:rPr lang="cs-CZ" sz="1200" b="0" i="0" u="none" strike="noStrike" baseline="0" dirty="0">
                <a:latin typeface="PalatinoLTStd-Roman"/>
              </a:rPr>
              <a:t> </a:t>
            </a:r>
            <a:r>
              <a:rPr lang="cs-CZ" sz="1200" b="0" i="0" u="none" strike="noStrike" baseline="0" dirty="0" err="1">
                <a:latin typeface="PalatinoLTStd-Roman"/>
              </a:rPr>
              <a:t>principles</a:t>
            </a:r>
            <a:r>
              <a:rPr lang="cs-CZ" sz="1200" b="0" i="0" u="none" strike="noStrike" baseline="0" dirty="0">
                <a:latin typeface="PalatinoLTStd-Roman"/>
              </a:rPr>
              <a:t> as a </a:t>
            </a:r>
            <a:r>
              <a:rPr lang="cs-CZ" sz="1200" b="0" i="0" u="none" strike="noStrike" baseline="0" dirty="0" err="1">
                <a:latin typeface="PalatinoLTStd-Roman"/>
              </a:rPr>
              <a:t>fundamental</a:t>
            </a:r>
            <a:r>
              <a:rPr lang="cs-CZ" sz="1200" b="0" i="0" u="none" strike="noStrike" baseline="0" dirty="0">
                <a:latin typeface="PalatinoLTStd-Roman"/>
              </a:rPr>
              <a:t> </a:t>
            </a:r>
            <a:r>
              <a:rPr lang="cs-CZ" sz="1200" b="0" i="0" u="none" strike="noStrike" baseline="0" dirty="0" err="1">
                <a:latin typeface="PalatinoLTStd-Roman"/>
              </a:rPr>
              <a:t>component</a:t>
            </a:r>
            <a:r>
              <a:rPr lang="cs-CZ" sz="1200" b="0" i="0" u="none" strike="noStrike" baseline="0" dirty="0">
                <a:latin typeface="PalatinoLTStd-Roman"/>
              </a:rPr>
              <a:t> in </a:t>
            </a:r>
            <a:r>
              <a:rPr lang="en-US" sz="1200" b="0" i="0" u="none" strike="noStrike" baseline="0" dirty="0">
                <a:latin typeface="PalatinoLTStd-Roman"/>
              </a:rPr>
              <a:t>their research and teaching, but their focus is, by definition,</a:t>
            </a:r>
            <a:r>
              <a:rPr lang="cs-CZ" sz="1200" b="0" i="0" u="none" strike="noStrike" baseline="0" dirty="0">
                <a:latin typeface="PalatinoLTStd-Roman"/>
              </a:rPr>
              <a:t> </a:t>
            </a:r>
            <a:r>
              <a:rPr lang="en-US" sz="1200" b="0" i="0" u="none" strike="noStrike" baseline="0" dirty="0">
                <a:latin typeface="PalatinoLTStd-Roman"/>
              </a:rPr>
              <a:t>on the normal human condition. Medicine</a:t>
            </a:r>
            <a:r>
              <a:rPr lang="cs-CZ" sz="1200" b="0" i="0" u="none" strike="noStrike" baseline="0" dirty="0">
                <a:latin typeface="PalatinoLTStd-Roman"/>
              </a:rPr>
              <a:t> </a:t>
            </a:r>
            <a:r>
              <a:rPr lang="en-US" sz="1200" b="0" i="0" u="none" strike="noStrike" baseline="0" dirty="0">
                <a:latin typeface="PalatinoLTStd-Roman"/>
              </a:rPr>
              <a:t>has been slow to recognize the importance of such</a:t>
            </a:r>
            <a:r>
              <a:rPr lang="cs-CZ" sz="1200" b="0" i="0" u="none" strike="noStrike" baseline="0" dirty="0">
                <a:latin typeface="PalatinoLTStd-Roman"/>
              </a:rPr>
              <a:t> </a:t>
            </a:r>
            <a:r>
              <a:rPr lang="en-US" sz="1200" b="0" i="0" u="none" strike="noStrike" baseline="0" dirty="0">
                <a:latin typeface="PalatinoLTStd-Roman"/>
              </a:rPr>
              <a:t>thinking to concepts of normality versus abnormality,</a:t>
            </a:r>
            <a:r>
              <a:rPr lang="cs-CZ" sz="1200" b="0" i="0" u="none" strike="noStrike" baseline="0" dirty="0">
                <a:latin typeface="PalatinoLTStd-Roman"/>
              </a:rPr>
              <a:t> </a:t>
            </a:r>
            <a:r>
              <a:rPr lang="en-US" sz="1200" b="0" i="0" u="none" strike="noStrike" baseline="0" dirty="0">
                <a:latin typeface="PalatinoLTStd-Roman"/>
              </a:rPr>
              <a:t>the limits of adaptation, and the consequences of</a:t>
            </a:r>
            <a:r>
              <a:rPr lang="cs-CZ" sz="1200" b="0" i="0" u="none" strike="noStrike" baseline="0" dirty="0">
                <a:latin typeface="PalatinoLTStd-Roman"/>
              </a:rPr>
              <a:t> </a:t>
            </a:r>
            <a:r>
              <a:rPr lang="en-US" sz="1200" b="0" i="0" u="none" strike="noStrike" baseline="0" dirty="0">
                <a:latin typeface="PalatinoLTStd-Roman"/>
              </a:rPr>
              <a:t>maladaptation in the etiology of disease.</a:t>
            </a:r>
            <a:r>
              <a:rPr lang="cs-CZ" sz="1200" b="0" i="0" u="none" strike="noStrike" baseline="0" dirty="0">
                <a:latin typeface="PalatinoLTStd-Roman"/>
              </a:rPr>
              <a:t> </a:t>
            </a:r>
            <a:r>
              <a:rPr lang="en-US" sz="1200" b="0" i="0" u="none" strike="noStrike" baseline="0" dirty="0">
                <a:latin typeface="PalatinoLTStd-Roman"/>
              </a:rPr>
              <a:t>In medicine we are concerned primarily with</a:t>
            </a:r>
            <a:r>
              <a:rPr lang="cs-CZ" sz="1200" b="0" i="0" u="none" strike="noStrike" baseline="0" dirty="0">
                <a:latin typeface="PalatinoLTStd-Roman"/>
              </a:rPr>
              <a:t> </a:t>
            </a:r>
            <a:r>
              <a:rPr lang="en-US" sz="1200" b="0" i="0" u="none" strike="noStrike" baseline="0" dirty="0">
                <a:latin typeface="PalatinoLTStd-Roman"/>
              </a:rPr>
              <a:t>the current state of the individual, but to understand</a:t>
            </a:r>
            <a:r>
              <a:rPr lang="cs-CZ" sz="1200" b="0" i="0" u="none" strike="noStrike" baseline="0" dirty="0">
                <a:latin typeface="PalatinoLTStd-Roman"/>
              </a:rPr>
              <a:t> </a:t>
            </a:r>
            <a:r>
              <a:rPr lang="en-US" sz="1200" b="0" i="0" u="none" strike="noStrike" baseline="0" dirty="0">
                <a:latin typeface="PalatinoLTStd-Roman"/>
              </a:rPr>
              <a:t>that state we must understand that person’s</a:t>
            </a:r>
            <a:r>
              <a:rPr lang="cs-CZ" sz="1200" b="0" i="0" u="none" strike="noStrike" baseline="0" dirty="0">
                <a:latin typeface="PalatinoLTStd-Roman"/>
              </a:rPr>
              <a:t> </a:t>
            </a:r>
            <a:r>
              <a:rPr lang="en-US" sz="1200" b="0" i="0" u="none" strike="noStrike" baseline="0" dirty="0">
                <a:latin typeface="PalatinoLTStd-Roman"/>
              </a:rPr>
              <a:t>biology and the context in which she or he lives.</a:t>
            </a:r>
            <a:r>
              <a:rPr lang="cs-CZ" sz="1200" b="0" i="0" u="none" strike="noStrike" baseline="0" dirty="0">
                <a:latin typeface="PalatinoLTStd-Roman"/>
              </a:rPr>
              <a:t> </a:t>
            </a:r>
            <a:r>
              <a:rPr lang="en-US" sz="1200" b="0" i="0" u="none" strike="noStrike" baseline="0" dirty="0">
                <a:latin typeface="PalatinoLTStd-Roman"/>
              </a:rPr>
              <a:t>Traditionally, taking a medical history has focused</a:t>
            </a:r>
            <a:r>
              <a:rPr lang="cs-CZ" sz="1200" b="0" i="0" u="none" strike="noStrike" baseline="0" dirty="0">
                <a:latin typeface="PalatinoLTStd-Roman"/>
              </a:rPr>
              <a:t> </a:t>
            </a:r>
            <a:r>
              <a:rPr lang="en-US" sz="1200" b="0" i="0" u="none" strike="noStrike" baseline="0" dirty="0">
                <a:latin typeface="PalatinoLTStd-Roman"/>
              </a:rPr>
              <a:t>on the story of the patient and their environment</a:t>
            </a:r>
            <a:r>
              <a:rPr lang="cs-CZ" sz="1200" b="0" i="0" u="none" strike="noStrike" baseline="0" dirty="0">
                <a:latin typeface="PalatinoLTStd-Roman"/>
              </a:rPr>
              <a:t> </a:t>
            </a:r>
            <a:r>
              <a:rPr lang="en-US" sz="1200" b="0" i="0" u="none" strike="noStrike" baseline="0" dirty="0">
                <a:latin typeface="PalatinoLTStd-Roman"/>
              </a:rPr>
              <a:t>from the time of their first symptom An evolutionary</a:t>
            </a:r>
            <a:r>
              <a:rPr lang="cs-CZ" sz="1200" b="0" i="0" u="none" strike="noStrike" baseline="0" dirty="0">
                <a:latin typeface="PalatinoLTStd-Roman"/>
              </a:rPr>
              <a:t> </a:t>
            </a:r>
            <a:r>
              <a:rPr lang="en-US" sz="1200" b="0" i="0" u="none" strike="noStrike" baseline="0" dirty="0">
                <a:latin typeface="PalatinoLTStd-Roman"/>
              </a:rPr>
              <a:t>perspective ensures this integration: in this </a:t>
            </a:r>
            <a:r>
              <a:rPr lang="cs-CZ" sz="1200" dirty="0" err="1">
                <a:latin typeface="PalatinoLTStd-Roman"/>
              </a:rPr>
              <a:t>lecture</a:t>
            </a:r>
            <a:r>
              <a:rPr lang="cs-CZ" sz="1200" dirty="0">
                <a:latin typeface="PalatinoLTStd-Roman"/>
              </a:rPr>
              <a:t> </a:t>
            </a:r>
            <a:r>
              <a:rPr lang="en-US" sz="1200" b="0" i="0" u="none" strike="noStrike" baseline="0" dirty="0">
                <a:latin typeface="PalatinoLTStd-Roman"/>
              </a:rPr>
              <a:t>we</a:t>
            </a:r>
            <a:r>
              <a:rPr lang="cs-CZ" sz="1200" b="0" i="0" u="none" strike="noStrike" baseline="0" dirty="0">
                <a:latin typeface="PalatinoLTStd-Roman"/>
              </a:rPr>
              <a:t> </a:t>
            </a:r>
            <a:r>
              <a:rPr lang="en-US" sz="1200" b="0" i="0" u="none" strike="noStrike" baseline="0" dirty="0">
                <a:latin typeface="PalatinoLTStd-Roman"/>
              </a:rPr>
              <a:t>will see how an evolutionary perspective assists the</a:t>
            </a:r>
            <a:r>
              <a:rPr lang="cs-CZ" sz="1200" b="0" i="0" u="none" strike="noStrike" baseline="0" dirty="0">
                <a:latin typeface="PalatinoLTStd-Roman"/>
              </a:rPr>
              <a:t> </a:t>
            </a:r>
            <a:r>
              <a:rPr lang="en-US" sz="1200" b="0" i="0" u="none" strike="noStrike" baseline="0" dirty="0">
                <a:latin typeface="PalatinoLTStd-Roman"/>
              </a:rPr>
              <a:t>doctor or health professional in developing such an</a:t>
            </a:r>
            <a:r>
              <a:rPr lang="cs-CZ" sz="1200" b="0" i="0" u="none" strike="noStrike" baseline="0" dirty="0">
                <a:latin typeface="PalatinoLTStd-Roman"/>
              </a:rPr>
              <a:t> </a:t>
            </a:r>
            <a:r>
              <a:rPr lang="en-US" sz="1200" b="0" i="0" u="none" strike="noStrike" baseline="0" dirty="0">
                <a:latin typeface="PalatinoLTStd-Roman"/>
              </a:rPr>
              <a:t>approach and in placing individual components of</a:t>
            </a:r>
            <a:r>
              <a:rPr lang="cs-CZ" sz="1200" b="0" i="0" u="none" strike="noStrike" baseline="0" dirty="0">
                <a:latin typeface="PalatinoLTStd-Roman"/>
              </a:rPr>
              <a:t> </a:t>
            </a:r>
            <a:r>
              <a:rPr lang="cs-CZ" sz="1200" b="0" i="0" u="none" strike="noStrike" baseline="0" dirty="0" err="1">
                <a:latin typeface="PalatinoLTStd-Roman"/>
              </a:rPr>
              <a:t>human</a:t>
            </a:r>
            <a:r>
              <a:rPr lang="cs-CZ" sz="1200" b="0" i="0" u="none" strike="noStrike" baseline="0" dirty="0">
                <a:latin typeface="PalatinoLTStd-Roman"/>
              </a:rPr>
              <a:t> biology in </a:t>
            </a:r>
            <a:r>
              <a:rPr lang="cs-CZ" sz="1200" b="0" i="0" u="none" strike="noStrike" baseline="0" dirty="0" err="1">
                <a:latin typeface="PalatinoLTStd-Roman"/>
              </a:rPr>
              <a:t>perspective</a:t>
            </a:r>
            <a:r>
              <a:rPr lang="cs-CZ" sz="1200" b="0" i="0" u="none" strike="noStrike" baseline="0" dirty="0">
                <a:latin typeface="PalatinoLTStd-Roman"/>
              </a:rPr>
              <a:t>.</a:t>
            </a:r>
          </a:p>
          <a:p>
            <a:pPr algn="l"/>
            <a:r>
              <a:rPr lang="en-US" sz="1200" b="0" i="0" u="none" strike="noStrike" baseline="0" dirty="0">
                <a:latin typeface="PalatinoLTStd-Roman"/>
              </a:rPr>
              <a:t>The immediate determinants of an individual’s</a:t>
            </a:r>
            <a:r>
              <a:rPr lang="cs-CZ" sz="1200" b="0" i="0" u="none" strike="noStrike" baseline="0" dirty="0">
                <a:latin typeface="PalatinoLTStd-Roman"/>
              </a:rPr>
              <a:t> </a:t>
            </a:r>
            <a:r>
              <a:rPr lang="en-US" sz="1200" b="0" i="0" u="none" strike="noStrike" baseline="0" dirty="0">
                <a:latin typeface="PalatinoLTStd-Roman"/>
              </a:rPr>
              <a:t>biological (health) status—that is the world</a:t>
            </a:r>
            <a:r>
              <a:rPr lang="cs-CZ" sz="1200" b="0" i="0" u="none" strike="noStrike" baseline="0" dirty="0">
                <a:latin typeface="PalatinoLTStd-Roman"/>
              </a:rPr>
              <a:t> </a:t>
            </a:r>
            <a:r>
              <a:rPr lang="en-US" sz="1200" b="0" i="0" u="none" strike="noStrike" baseline="0" dirty="0">
                <a:latin typeface="PalatinoLTStd-Roman"/>
              </a:rPr>
              <a:t>they live in (the environment), how they live in</a:t>
            </a:r>
            <a:r>
              <a:rPr lang="cs-CZ" sz="1200" b="0" i="0" u="none" strike="noStrike" baseline="0" dirty="0">
                <a:latin typeface="PalatinoLTStd-Roman"/>
              </a:rPr>
              <a:t> </a:t>
            </a:r>
            <a:r>
              <a:rPr lang="en-US" sz="1200" b="0" i="0" u="none" strike="noStrike" baseline="0" dirty="0">
                <a:latin typeface="PalatinoLTStd-Roman"/>
              </a:rPr>
              <a:t>it (their behavior), and how they function (their</a:t>
            </a:r>
            <a:r>
              <a:rPr lang="cs-CZ" sz="1200" b="0" i="0" u="none" strike="noStrike" baseline="0" dirty="0">
                <a:latin typeface="PalatinoLTStd-Roman"/>
              </a:rPr>
              <a:t> </a:t>
            </a:r>
            <a:r>
              <a:rPr lang="en-US" sz="1200" b="0" i="0" u="none" strike="noStrike" baseline="0" dirty="0">
                <a:latin typeface="PalatinoLTStd-Roman"/>
              </a:rPr>
              <a:t>physiology)—are all proximate causes. Modern</a:t>
            </a:r>
            <a:r>
              <a:rPr lang="cs-CZ" sz="1200" b="0" i="0" u="none" strike="noStrike" baseline="0" dirty="0">
                <a:latin typeface="PalatinoLTStd-Roman"/>
              </a:rPr>
              <a:t> </a:t>
            </a:r>
            <a:r>
              <a:rPr lang="en-US" sz="1200" b="0" i="0" u="none" strike="noStrike" baseline="0" dirty="0">
                <a:latin typeface="PalatinoLTStd-Roman"/>
              </a:rPr>
              <a:t>medicine has to a large extent been concerned</a:t>
            </a:r>
            <a:r>
              <a:rPr lang="cs-CZ" sz="1200" b="0" i="0" u="none" strike="noStrike" baseline="0" dirty="0">
                <a:latin typeface="PalatinoLTStd-Roman"/>
              </a:rPr>
              <a:t> </a:t>
            </a:r>
            <a:r>
              <a:rPr lang="en-US" sz="1200" b="0" i="0" u="none" strike="noStrike" baseline="0" dirty="0">
                <a:latin typeface="PalatinoLTStd-Roman"/>
              </a:rPr>
              <a:t>with such proximate causes and with defining</a:t>
            </a:r>
            <a:r>
              <a:rPr lang="cs-CZ" sz="1200" b="0" i="0" u="none" strike="noStrike" baseline="0" dirty="0">
                <a:latin typeface="PalatinoLTStd-Roman"/>
              </a:rPr>
              <a:t> </a:t>
            </a:r>
            <a:r>
              <a:rPr lang="en-US" sz="1200" b="0" i="0" u="none" strike="noStrike" baseline="0" dirty="0">
                <a:latin typeface="PalatinoLTStd-Roman"/>
              </a:rPr>
              <a:t>whether a given phenotype, or indeed a patient’s</a:t>
            </a:r>
            <a:r>
              <a:rPr lang="cs-CZ" sz="1200" b="0" i="0" u="none" strike="noStrike" baseline="0" dirty="0">
                <a:latin typeface="PalatinoLTStd-Roman"/>
              </a:rPr>
              <a:t> </a:t>
            </a:r>
            <a:r>
              <a:rPr lang="en-US" sz="1200" b="0" i="0" u="none" strike="noStrike" baseline="0" dirty="0">
                <a:latin typeface="PalatinoLTStd-Roman"/>
              </a:rPr>
              <a:t>response, is “normal” or not. </a:t>
            </a:r>
            <a:r>
              <a:rPr lang="cs-CZ" sz="1200" b="0" i="0" u="none" strike="noStrike" baseline="0" dirty="0">
                <a:latin typeface="PalatinoLTStd-Roman"/>
              </a:rPr>
              <a:t>W</a:t>
            </a:r>
            <a:r>
              <a:rPr lang="en-US" sz="1200" b="0" i="0" u="none" strike="noStrike" baseline="0" dirty="0">
                <a:latin typeface="PalatinoLTStd-Roman"/>
              </a:rPr>
              <a:t>e are concerned primarily with ultimate</a:t>
            </a:r>
            <a:r>
              <a:rPr lang="cs-CZ" sz="1200" b="0" i="0" u="none" strike="noStrike" baseline="0" dirty="0">
                <a:latin typeface="PalatinoLTStd-Roman"/>
              </a:rPr>
              <a:t> </a:t>
            </a:r>
            <a:r>
              <a:rPr lang="en-US" sz="1200" b="0" i="0" u="none" strike="noStrike" baseline="0" dirty="0">
                <a:latin typeface="PalatinoLTStd-Roman"/>
              </a:rPr>
              <a:t>causes: how evolution has led to the persistence</a:t>
            </a:r>
            <a:r>
              <a:rPr lang="cs-CZ" sz="1200" b="0" i="0" u="none" strike="noStrike" baseline="0" dirty="0">
                <a:latin typeface="PalatinoLTStd-Roman"/>
              </a:rPr>
              <a:t> </a:t>
            </a:r>
            <a:r>
              <a:rPr lang="en-US" sz="1200" b="0" i="0" u="none" strike="noStrike" baseline="0" dirty="0">
                <a:latin typeface="PalatinoLTStd-Roman"/>
              </a:rPr>
              <a:t>of a particular trait or set of traits. This leads to</a:t>
            </a:r>
            <a:r>
              <a:rPr lang="cs-CZ" sz="1200" b="0" i="0" u="none" strike="noStrike" baseline="0" dirty="0">
                <a:latin typeface="PalatinoLTStd-Roman"/>
              </a:rPr>
              <a:t> </a:t>
            </a:r>
            <a:r>
              <a:rPr lang="en-US" sz="1200" b="0" i="0" u="none" strike="noStrike" baseline="0" dirty="0">
                <a:latin typeface="PalatinoLTStd-Roman"/>
              </a:rPr>
              <a:t>further questions about whether the adaptation</a:t>
            </a:r>
            <a:r>
              <a:rPr lang="cs-CZ" sz="1200" b="0" i="0" u="none" strike="noStrike" baseline="0" dirty="0">
                <a:latin typeface="PalatinoLTStd-Roman"/>
              </a:rPr>
              <a:t> </a:t>
            </a:r>
            <a:r>
              <a:rPr lang="en-US" sz="1200" b="0" i="0" u="none" strike="noStrike" baseline="0" dirty="0">
                <a:latin typeface="PalatinoLTStd-Roman"/>
              </a:rPr>
              <a:t>is helpful or not under present circumstances,</a:t>
            </a:r>
            <a:r>
              <a:rPr lang="cs-CZ" sz="1200" b="0" i="0" u="none" strike="noStrike" baseline="0" dirty="0">
                <a:latin typeface="PalatinoLTStd-Roman"/>
              </a:rPr>
              <a:t> </a:t>
            </a:r>
            <a:r>
              <a:rPr lang="en-US" sz="1200" b="0" i="0" u="none" strike="noStrike" baseline="0" dirty="0">
                <a:latin typeface="PalatinoLTStd-Roman"/>
              </a:rPr>
              <a:t>and whether the limits of adaptability have been</a:t>
            </a:r>
          </a:p>
          <a:p>
            <a:pPr algn="l"/>
            <a:r>
              <a:rPr lang="cs-CZ" sz="1200" b="0" i="0" u="none" strike="noStrike" baseline="0" dirty="0" err="1">
                <a:latin typeface="PalatinoLTStd-Roman"/>
              </a:rPr>
              <a:t>exceeded</a:t>
            </a:r>
            <a:r>
              <a:rPr lang="cs-CZ" sz="1200" b="0" i="0" u="none" strike="noStrike" baseline="0" dirty="0">
                <a:latin typeface="PalatinoLTStd-Roman"/>
              </a:rPr>
              <a:t>.</a:t>
            </a:r>
            <a:endParaRPr lang="cs-CZ" sz="12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FBCF10E6-A4AB-45E4-9E38-EDD10ED64068}"/>
              </a:ext>
            </a:extLst>
          </p:cNvPr>
          <p:cNvPicPr>
            <a:picLocks noChangeAspect="1"/>
          </p:cNvPicPr>
          <p:nvPr/>
        </p:nvPicPr>
        <p:blipFill>
          <a:blip r:embed="rId2"/>
          <a:stretch>
            <a:fillRect/>
          </a:stretch>
        </p:blipFill>
        <p:spPr>
          <a:xfrm>
            <a:off x="7490742" y="2775409"/>
            <a:ext cx="3405858" cy="4073406"/>
          </a:xfrm>
          <a:prstGeom prst="rect">
            <a:avLst/>
          </a:prstGeom>
        </p:spPr>
      </p:pic>
      <p:pic>
        <p:nvPicPr>
          <p:cNvPr id="2" name="Obrázek 1">
            <a:extLst>
              <a:ext uri="{FF2B5EF4-FFF2-40B4-BE49-F238E27FC236}">
                <a16:creationId xmlns:a16="http://schemas.microsoft.com/office/drawing/2014/main" id="{01ED83A8-579C-4142-84C8-147ADEA5366C}"/>
              </a:ext>
            </a:extLst>
          </p:cNvPr>
          <p:cNvPicPr>
            <a:picLocks noChangeAspect="1"/>
          </p:cNvPicPr>
          <p:nvPr/>
        </p:nvPicPr>
        <p:blipFill>
          <a:blip r:embed="rId3"/>
          <a:stretch>
            <a:fillRect/>
          </a:stretch>
        </p:blipFill>
        <p:spPr>
          <a:xfrm>
            <a:off x="1178891" y="2758771"/>
            <a:ext cx="4053510" cy="4003536"/>
          </a:xfrm>
          <a:prstGeom prst="rect">
            <a:avLst/>
          </a:prstGeom>
        </p:spPr>
      </p:pic>
    </p:spTree>
    <p:extLst>
      <p:ext uri="{BB962C8B-B14F-4D97-AF65-F5344CB8AC3E}">
        <p14:creationId xmlns:p14="http://schemas.microsoft.com/office/powerpoint/2010/main" val="4076588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6886A01-C9E0-433B-A7A4-6ABA960B3749}"/>
              </a:ext>
            </a:extLst>
          </p:cNvPr>
          <p:cNvSpPr txBox="1"/>
          <p:nvPr/>
        </p:nvSpPr>
        <p:spPr>
          <a:xfrm>
            <a:off x="1380066" y="279401"/>
            <a:ext cx="8994770" cy="923330"/>
          </a:xfrm>
          <a:prstGeom prst="rect">
            <a:avLst/>
          </a:prstGeom>
          <a:noFill/>
        </p:spPr>
        <p:txBody>
          <a:bodyPr wrap="none" rtlCol="0">
            <a:spAutoFit/>
          </a:bodyPr>
          <a:lstStyle/>
          <a:p>
            <a:r>
              <a:rPr lang="cs-CZ" sz="5400" dirty="0" err="1">
                <a:latin typeface="Arial" panose="020B0604020202020204" pitchFamily="34" charset="0"/>
                <a:cs typeface="Arial" panose="020B0604020202020204" pitchFamily="34" charset="0"/>
              </a:rPr>
              <a:t>Thank</a:t>
            </a:r>
            <a:r>
              <a:rPr lang="cs-CZ" sz="5400" dirty="0">
                <a:latin typeface="Arial" panose="020B0604020202020204" pitchFamily="34" charset="0"/>
                <a:cs typeface="Arial" panose="020B0604020202020204" pitchFamily="34" charset="0"/>
              </a:rPr>
              <a:t> </a:t>
            </a:r>
            <a:r>
              <a:rPr lang="cs-CZ" sz="5400" dirty="0" err="1">
                <a:latin typeface="Arial" panose="020B0604020202020204" pitchFamily="34" charset="0"/>
                <a:cs typeface="Arial" panose="020B0604020202020204" pitchFamily="34" charset="0"/>
              </a:rPr>
              <a:t>you</a:t>
            </a:r>
            <a:r>
              <a:rPr lang="cs-CZ" sz="5400" dirty="0">
                <a:latin typeface="Arial" panose="020B0604020202020204" pitchFamily="34" charset="0"/>
                <a:cs typeface="Arial" panose="020B0604020202020204" pitchFamily="34" charset="0"/>
              </a:rPr>
              <a:t> </a:t>
            </a:r>
            <a:r>
              <a:rPr lang="cs-CZ" sz="5400" dirty="0" err="1">
                <a:latin typeface="Arial" panose="020B0604020202020204" pitchFamily="34" charset="0"/>
                <a:cs typeface="Arial" panose="020B0604020202020204" pitchFamily="34" charset="0"/>
              </a:rPr>
              <a:t>for</a:t>
            </a:r>
            <a:r>
              <a:rPr lang="cs-CZ" sz="5400" dirty="0">
                <a:latin typeface="Arial" panose="020B0604020202020204" pitchFamily="34" charset="0"/>
                <a:cs typeface="Arial" panose="020B0604020202020204" pitchFamily="34" charset="0"/>
              </a:rPr>
              <a:t> </a:t>
            </a:r>
            <a:r>
              <a:rPr lang="cs-CZ" sz="5400" dirty="0" err="1">
                <a:latin typeface="Arial" panose="020B0604020202020204" pitchFamily="34" charset="0"/>
                <a:cs typeface="Arial" panose="020B0604020202020204" pitchFamily="34" charset="0"/>
              </a:rPr>
              <a:t>your</a:t>
            </a:r>
            <a:r>
              <a:rPr lang="cs-CZ" sz="5400" dirty="0">
                <a:latin typeface="Arial" panose="020B0604020202020204" pitchFamily="34" charset="0"/>
                <a:cs typeface="Arial" panose="020B0604020202020204" pitchFamily="34" charset="0"/>
              </a:rPr>
              <a:t> </a:t>
            </a:r>
            <a:r>
              <a:rPr lang="cs-CZ" sz="5400" dirty="0" err="1">
                <a:latin typeface="Arial" panose="020B0604020202020204" pitchFamily="34" charset="0"/>
                <a:cs typeface="Arial" panose="020B0604020202020204" pitchFamily="34" charset="0"/>
              </a:rPr>
              <a:t>attention</a:t>
            </a:r>
            <a:r>
              <a:rPr lang="cs-CZ" sz="5400" dirty="0">
                <a:latin typeface="Arial" panose="020B0604020202020204" pitchFamily="34" charset="0"/>
                <a:cs typeface="Arial" panose="020B0604020202020204" pitchFamily="34" charset="0"/>
              </a:rPr>
              <a:t>!</a:t>
            </a:r>
          </a:p>
        </p:txBody>
      </p:sp>
      <p:pic>
        <p:nvPicPr>
          <p:cNvPr id="3" name="Obrázek 2">
            <a:extLst>
              <a:ext uri="{FF2B5EF4-FFF2-40B4-BE49-F238E27FC236}">
                <a16:creationId xmlns:a16="http://schemas.microsoft.com/office/drawing/2014/main" id="{DA95E3FB-9623-4F78-8096-EC39F48D8CC9}"/>
              </a:ext>
            </a:extLst>
          </p:cNvPr>
          <p:cNvPicPr>
            <a:picLocks noChangeAspect="1"/>
          </p:cNvPicPr>
          <p:nvPr/>
        </p:nvPicPr>
        <p:blipFill>
          <a:blip r:embed="rId2"/>
          <a:stretch>
            <a:fillRect/>
          </a:stretch>
        </p:blipFill>
        <p:spPr>
          <a:xfrm>
            <a:off x="3464980" y="1202731"/>
            <a:ext cx="5425020" cy="5667931"/>
          </a:xfrm>
          <a:prstGeom prst="rect">
            <a:avLst/>
          </a:prstGeom>
        </p:spPr>
      </p:pic>
    </p:spTree>
    <p:extLst>
      <p:ext uri="{BB962C8B-B14F-4D97-AF65-F5344CB8AC3E}">
        <p14:creationId xmlns:p14="http://schemas.microsoft.com/office/powerpoint/2010/main" val="29989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B80BC4B-666D-470D-AB80-5413698BEB2C}"/>
              </a:ext>
            </a:extLst>
          </p:cNvPr>
          <p:cNvSpPr txBox="1"/>
          <p:nvPr/>
        </p:nvSpPr>
        <p:spPr>
          <a:xfrm>
            <a:off x="1397001" y="326883"/>
            <a:ext cx="2715808" cy="461665"/>
          </a:xfrm>
          <a:prstGeom prst="rect">
            <a:avLst/>
          </a:prstGeom>
          <a:noFill/>
        </p:spPr>
        <p:txBody>
          <a:bodyPr wrap="none" rtlCol="0">
            <a:spAutoFit/>
          </a:bodyPr>
          <a:lstStyle/>
          <a:p>
            <a:r>
              <a:rPr lang="cs-CZ" sz="2400" b="1" dirty="0" err="1">
                <a:latin typeface="Arial" panose="020B0604020202020204" pitchFamily="34" charset="0"/>
                <a:cs typeface="Arial" panose="020B0604020202020204" pitchFamily="34" charset="0"/>
              </a:rPr>
              <a:t>What</a:t>
            </a:r>
            <a:r>
              <a:rPr lang="cs-CZ" sz="2400" b="1" dirty="0">
                <a:latin typeface="Arial" panose="020B0604020202020204" pitchFamily="34" charset="0"/>
                <a:cs typeface="Arial" panose="020B0604020202020204" pitchFamily="34" charset="0"/>
              </a:rPr>
              <a:t> </a:t>
            </a:r>
            <a:r>
              <a:rPr lang="cs-CZ" sz="2400" b="1" dirty="0" err="1">
                <a:latin typeface="Arial" panose="020B0604020202020204" pitchFamily="34" charset="0"/>
                <a:cs typeface="Arial" panose="020B0604020202020204" pitchFamily="34" charset="0"/>
              </a:rPr>
              <a:t>is</a:t>
            </a:r>
            <a:r>
              <a:rPr lang="cs-CZ" sz="2400" b="1" dirty="0">
                <a:latin typeface="Arial" panose="020B0604020202020204" pitchFamily="34" charset="0"/>
                <a:cs typeface="Arial" panose="020B0604020202020204" pitchFamily="34" charset="0"/>
              </a:rPr>
              <a:t> </a:t>
            </a:r>
            <a:r>
              <a:rPr lang="cs-CZ" sz="2400" b="1" dirty="0" err="1">
                <a:latin typeface="Arial" panose="020B0604020202020204" pitchFamily="34" charset="0"/>
                <a:cs typeface="Arial" panose="020B0604020202020204" pitchFamily="34" charset="0"/>
              </a:rPr>
              <a:t>Disease</a:t>
            </a:r>
            <a:r>
              <a:rPr lang="cs-CZ" sz="2400" b="1" dirty="0">
                <a:latin typeface="Arial" panose="020B0604020202020204" pitchFamily="34" charset="0"/>
                <a:cs typeface="Arial" panose="020B0604020202020204" pitchFamily="34" charset="0"/>
              </a:rPr>
              <a:t>?</a:t>
            </a:r>
          </a:p>
        </p:txBody>
      </p:sp>
      <p:sp>
        <p:nvSpPr>
          <p:cNvPr id="3" name="TextovéPole 2">
            <a:extLst>
              <a:ext uri="{FF2B5EF4-FFF2-40B4-BE49-F238E27FC236}">
                <a16:creationId xmlns:a16="http://schemas.microsoft.com/office/drawing/2014/main" id="{0D059523-8ACB-43D0-9B09-AE5742F50DA7}"/>
              </a:ext>
            </a:extLst>
          </p:cNvPr>
          <p:cNvSpPr txBox="1"/>
          <p:nvPr/>
        </p:nvSpPr>
        <p:spPr>
          <a:xfrm>
            <a:off x="296335" y="939800"/>
            <a:ext cx="6493932" cy="2862322"/>
          </a:xfrm>
          <a:prstGeom prst="rect">
            <a:avLst/>
          </a:prstGeom>
          <a:noFill/>
        </p:spPr>
        <p:txBody>
          <a:bodyPr wrap="square" rtlCol="0">
            <a:spAutoFit/>
          </a:bodyPr>
          <a:lstStyle/>
          <a:p>
            <a:pPr marL="285750" indent="-285750">
              <a:buFont typeface="Wingdings" panose="05000000000000000000" pitchFamily="2" charset="2"/>
              <a:buChar char="v"/>
            </a:pPr>
            <a:r>
              <a:rPr lang="cs-CZ" b="1" u="sng" dirty="0" err="1">
                <a:latin typeface="Arial" panose="020B0604020202020204" pitchFamily="34" charset="0"/>
                <a:cs typeface="Arial" panose="020B0604020202020204" pitchFamily="34" charset="0"/>
              </a:rPr>
              <a:t>Modern</a:t>
            </a:r>
            <a:r>
              <a:rPr lang="cs-CZ" b="1" u="sng" dirty="0">
                <a:latin typeface="Arial" panose="020B0604020202020204" pitchFamily="34" charset="0"/>
                <a:cs typeface="Arial" panose="020B0604020202020204" pitchFamily="34" charset="0"/>
              </a:rPr>
              <a:t> </a:t>
            </a:r>
            <a:r>
              <a:rPr lang="cs-CZ" b="1" u="sng" dirty="0" err="1">
                <a:latin typeface="Arial" panose="020B0604020202020204" pitchFamily="34" charset="0"/>
                <a:cs typeface="Arial" panose="020B0604020202020204" pitchFamily="34" charset="0"/>
              </a:rPr>
              <a:t>medicine</a:t>
            </a:r>
            <a:r>
              <a:rPr lang="cs-CZ" b="1" u="sng"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focused</a:t>
            </a:r>
            <a:r>
              <a:rPr lang="cs-CZ" dirty="0">
                <a:latin typeface="Arial" panose="020B0604020202020204" pitchFamily="34" charset="0"/>
                <a:cs typeface="Arial" panose="020B0604020202020204" pitchFamily="34" charset="0"/>
              </a:rPr>
              <a:t> on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concept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health</a:t>
            </a:r>
            <a:endParaRPr lang="cs-CZ"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cs-CZ" b="1" u="sng" dirty="0" err="1">
                <a:latin typeface="Arial" panose="020B0604020202020204" pitchFamily="34" charset="0"/>
                <a:cs typeface="Arial" panose="020B0604020202020204" pitchFamily="34" charset="0"/>
              </a:rPr>
              <a:t>Evolutionary</a:t>
            </a:r>
            <a:r>
              <a:rPr lang="cs-CZ" b="1" u="sng" dirty="0">
                <a:latin typeface="Arial" panose="020B0604020202020204" pitchFamily="34" charset="0"/>
                <a:cs typeface="Arial" panose="020B0604020202020204" pitchFamily="34" charset="0"/>
              </a:rPr>
              <a:t> </a:t>
            </a:r>
            <a:r>
              <a:rPr lang="cs-CZ" b="1" u="sng" dirty="0" err="1">
                <a:latin typeface="Arial" panose="020B0604020202020204" pitchFamily="34" charset="0"/>
                <a:cs typeface="Arial" panose="020B0604020202020204" pitchFamily="34" charset="0"/>
              </a:rPr>
              <a:t>medicine</a:t>
            </a:r>
            <a:r>
              <a:rPr lang="cs-CZ" b="1" u="sng"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focused</a:t>
            </a:r>
            <a:r>
              <a:rPr lang="cs-CZ" dirty="0">
                <a:latin typeface="Arial" panose="020B0604020202020204" pitchFamily="34" charset="0"/>
                <a:cs typeface="Arial" panose="020B0604020202020204" pitchFamily="34" charset="0"/>
              </a:rPr>
              <a:t> on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determinants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optimal</a:t>
            </a:r>
            <a:r>
              <a:rPr lang="cs-CZ" dirty="0">
                <a:latin typeface="Arial" panose="020B0604020202020204" pitchFamily="34" charset="0"/>
                <a:cs typeface="Arial" panose="020B0604020202020204" pitchFamily="34" charset="0"/>
              </a:rPr>
              <a:t> fitness</a:t>
            </a:r>
          </a:p>
          <a:p>
            <a:pPr marL="285750" indent="-285750">
              <a:buFont typeface="Wingdings" panose="05000000000000000000" pitchFamily="2" charset="2"/>
              <a:buChar char="v"/>
            </a:pPr>
            <a:endParaRPr lang="cs-CZ"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cs-CZ" dirty="0">
                <a:latin typeface="Arial" panose="020B0604020202020204" pitchFamily="34" charset="0"/>
                <a:cs typeface="Arial" panose="020B0604020202020204" pitchFamily="34" charset="0"/>
              </a:rPr>
              <a:t>Fitness </a:t>
            </a:r>
            <a:r>
              <a:rPr lang="cs-CZ" dirty="0" err="1">
                <a:latin typeface="Arial" panose="020B0604020202020204" pitchFamily="34" charset="0"/>
                <a:cs typeface="Arial" panose="020B0604020202020204" pitchFamily="34" charset="0"/>
              </a:rPr>
              <a:t>can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defined</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relationship</a:t>
            </a:r>
            <a:r>
              <a:rPr lang="cs-CZ" dirty="0">
                <a:latin typeface="Arial" panose="020B0604020202020204" pitchFamily="34" charset="0"/>
                <a:cs typeface="Arial" panose="020B0604020202020204" pitchFamily="34" charset="0"/>
              </a:rPr>
              <a:t> to a </a:t>
            </a:r>
            <a:r>
              <a:rPr lang="cs-CZ" dirty="0" err="1">
                <a:latin typeface="Arial" panose="020B0604020202020204" pitchFamily="34" charset="0"/>
                <a:cs typeface="Arial" panose="020B0604020202020204" pitchFamily="34" charset="0"/>
              </a:rPr>
              <a:t>particular</a:t>
            </a:r>
            <a:r>
              <a:rPr lang="cs-CZ" dirty="0">
                <a:latin typeface="Arial" panose="020B0604020202020204" pitchFamily="34" charset="0"/>
                <a:cs typeface="Arial" panose="020B0604020202020204" pitchFamily="34" charset="0"/>
              </a:rPr>
              <a:t> environment (</a:t>
            </a:r>
            <a:r>
              <a:rPr lang="cs-CZ" dirty="0" err="1">
                <a:latin typeface="Arial" panose="020B0604020202020204" pitchFamily="34" charset="0"/>
                <a:cs typeface="Arial" panose="020B0604020202020204" pitchFamily="34" charset="0"/>
              </a:rPr>
              <a:t>f.e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polar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bear</a:t>
            </a:r>
            <a:r>
              <a:rPr lang="cs-CZ"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v"/>
            </a:pPr>
            <a:endParaRPr lang="cs-CZ"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cs-CZ" dirty="0" err="1">
                <a:latin typeface="Arial" panose="020B0604020202020204" pitchFamily="34" charset="0"/>
                <a:cs typeface="Arial" panose="020B0604020202020204" pitchFamily="34" charset="0"/>
              </a:rPr>
              <a:t>This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conceptual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difference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between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health</a:t>
            </a:r>
            <a:r>
              <a:rPr lang="cs-CZ" dirty="0">
                <a:latin typeface="Arial" panose="020B0604020202020204" pitchFamily="34" charset="0"/>
                <a:cs typeface="Arial" panose="020B0604020202020204" pitchFamily="34" charset="0"/>
              </a:rPr>
              <a:t> and fitness</a:t>
            </a:r>
          </a:p>
          <a:p>
            <a:pPr marL="285750" indent="-285750">
              <a:buFont typeface="Wingdings" panose="05000000000000000000" pitchFamily="2" charset="2"/>
              <a:buChar char="v"/>
            </a:pPr>
            <a:endParaRPr lang="cs-CZ"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cs-CZ" dirty="0" err="1">
                <a:latin typeface="Arial" panose="020B0604020202020204" pitchFamily="34" charset="0"/>
                <a:cs typeface="Arial" panose="020B0604020202020204" pitchFamily="34" charset="0"/>
              </a:rPr>
              <a:t>For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example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lactase</a:t>
            </a:r>
            <a:r>
              <a:rPr lang="cs-CZ" dirty="0">
                <a:latin typeface="Arial" panose="020B0604020202020204" pitchFamily="34" charset="0"/>
                <a:cs typeface="Arial" panose="020B0604020202020204" pitchFamily="34" charset="0"/>
              </a:rPr>
              <a:t> persistence</a:t>
            </a:r>
          </a:p>
        </p:txBody>
      </p:sp>
      <p:pic>
        <p:nvPicPr>
          <p:cNvPr id="4" name="Obrázek 3">
            <a:extLst>
              <a:ext uri="{FF2B5EF4-FFF2-40B4-BE49-F238E27FC236}">
                <a16:creationId xmlns:a16="http://schemas.microsoft.com/office/drawing/2014/main" id="{28301BD9-9CEE-48B1-8AD3-A8941D434112}"/>
              </a:ext>
            </a:extLst>
          </p:cNvPr>
          <p:cNvPicPr>
            <a:picLocks noChangeAspect="1"/>
          </p:cNvPicPr>
          <p:nvPr/>
        </p:nvPicPr>
        <p:blipFill>
          <a:blip r:embed="rId2"/>
          <a:stretch>
            <a:fillRect/>
          </a:stretch>
        </p:blipFill>
        <p:spPr>
          <a:xfrm>
            <a:off x="6908799" y="131022"/>
            <a:ext cx="5080000" cy="3810000"/>
          </a:xfrm>
          <a:prstGeom prst="rect">
            <a:avLst/>
          </a:prstGeom>
        </p:spPr>
      </p:pic>
      <p:pic>
        <p:nvPicPr>
          <p:cNvPr id="5" name="Obrázek 4">
            <a:extLst>
              <a:ext uri="{FF2B5EF4-FFF2-40B4-BE49-F238E27FC236}">
                <a16:creationId xmlns:a16="http://schemas.microsoft.com/office/drawing/2014/main" id="{94D86EDB-8A14-4939-81A0-DA3B20A70BC8}"/>
              </a:ext>
            </a:extLst>
          </p:cNvPr>
          <p:cNvPicPr>
            <a:picLocks noChangeAspect="1"/>
          </p:cNvPicPr>
          <p:nvPr/>
        </p:nvPicPr>
        <p:blipFill>
          <a:blip r:embed="rId3"/>
          <a:stretch>
            <a:fillRect/>
          </a:stretch>
        </p:blipFill>
        <p:spPr>
          <a:xfrm>
            <a:off x="621896" y="3941022"/>
            <a:ext cx="6981825" cy="2886075"/>
          </a:xfrm>
          <a:prstGeom prst="rect">
            <a:avLst/>
          </a:prstGeom>
        </p:spPr>
      </p:pic>
      <p:sp>
        <p:nvSpPr>
          <p:cNvPr id="6" name="TextovéPole 5">
            <a:extLst>
              <a:ext uri="{FF2B5EF4-FFF2-40B4-BE49-F238E27FC236}">
                <a16:creationId xmlns:a16="http://schemas.microsoft.com/office/drawing/2014/main" id="{C465FFDA-0463-4B3E-AC46-C4BF651F4DB2}"/>
              </a:ext>
            </a:extLst>
          </p:cNvPr>
          <p:cNvSpPr txBox="1"/>
          <p:nvPr/>
        </p:nvSpPr>
        <p:spPr>
          <a:xfrm>
            <a:off x="6908799" y="4614333"/>
            <a:ext cx="5003801" cy="1477328"/>
          </a:xfrm>
          <a:prstGeom prst="rect">
            <a:avLst/>
          </a:prstGeom>
          <a:noFill/>
        </p:spPr>
        <p:txBody>
          <a:bodyPr wrap="square" rtlCol="0">
            <a:spAutoFit/>
          </a:bodyPr>
          <a:lstStyle/>
          <a:p>
            <a:pPr marL="285750" indent="-285750">
              <a:buFont typeface="Wingdings" panose="05000000000000000000" pitchFamily="2" charset="2"/>
              <a:buChar char="v"/>
            </a:pPr>
            <a:r>
              <a:rPr lang="cs-CZ" dirty="0"/>
              <a:t>By </a:t>
            </a:r>
            <a:r>
              <a:rPr lang="cs-CZ" dirty="0" err="1"/>
              <a:t>European</a:t>
            </a:r>
            <a:r>
              <a:rPr lang="cs-CZ" dirty="0"/>
              <a:t> </a:t>
            </a:r>
            <a:r>
              <a:rPr lang="cs-CZ" dirty="0" err="1"/>
              <a:t>population</a:t>
            </a:r>
            <a:r>
              <a:rPr lang="cs-CZ" dirty="0"/>
              <a:t> </a:t>
            </a:r>
            <a:r>
              <a:rPr lang="cs-CZ" dirty="0" err="1"/>
              <a:t>occured</a:t>
            </a:r>
            <a:r>
              <a:rPr lang="cs-CZ" dirty="0"/>
              <a:t> </a:t>
            </a:r>
          </a:p>
          <a:p>
            <a:pPr marL="285750" indent="-285750">
              <a:buFont typeface="Wingdings" panose="05000000000000000000" pitchFamily="2" charset="2"/>
              <a:buChar char="v"/>
            </a:pPr>
            <a:r>
              <a:rPr lang="cs-CZ" dirty="0" err="1"/>
              <a:t>before</a:t>
            </a:r>
            <a:r>
              <a:rPr lang="cs-CZ" dirty="0"/>
              <a:t> 10 300 BP</a:t>
            </a:r>
          </a:p>
          <a:p>
            <a:pPr marL="285750" indent="-285750">
              <a:buFont typeface="Wingdings" panose="05000000000000000000" pitchFamily="2" charset="2"/>
              <a:buChar char="v"/>
            </a:pPr>
            <a:endParaRPr lang="cs-CZ" dirty="0"/>
          </a:p>
          <a:p>
            <a:pPr marL="285750" indent="-285750">
              <a:buFont typeface="Wingdings" panose="05000000000000000000" pitchFamily="2" charset="2"/>
              <a:buChar char="v"/>
            </a:pPr>
            <a:r>
              <a:rPr lang="cs-CZ" dirty="0"/>
              <a:t>By </a:t>
            </a:r>
            <a:r>
              <a:rPr lang="cs-CZ" dirty="0" err="1"/>
              <a:t>African</a:t>
            </a:r>
            <a:r>
              <a:rPr lang="cs-CZ" dirty="0"/>
              <a:t> </a:t>
            </a:r>
            <a:r>
              <a:rPr lang="cs-CZ" dirty="0" err="1"/>
              <a:t>population</a:t>
            </a:r>
            <a:r>
              <a:rPr lang="cs-CZ" dirty="0"/>
              <a:t> </a:t>
            </a:r>
            <a:r>
              <a:rPr lang="cs-CZ" dirty="0" err="1"/>
              <a:t>occured</a:t>
            </a:r>
            <a:r>
              <a:rPr lang="cs-CZ" dirty="0"/>
              <a:t> </a:t>
            </a:r>
            <a:r>
              <a:rPr lang="cs-CZ" dirty="0" err="1"/>
              <a:t>within</a:t>
            </a:r>
            <a:r>
              <a:rPr lang="cs-CZ" dirty="0"/>
              <a:t> past 3000-7000 BP</a:t>
            </a:r>
          </a:p>
        </p:txBody>
      </p:sp>
    </p:spTree>
    <p:extLst>
      <p:ext uri="{BB962C8B-B14F-4D97-AF65-F5344CB8AC3E}">
        <p14:creationId xmlns:p14="http://schemas.microsoft.com/office/powerpoint/2010/main" val="695707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are infectious diseases?">
            <a:extLst>
              <a:ext uri="{FF2B5EF4-FFF2-40B4-BE49-F238E27FC236}">
                <a16:creationId xmlns:a16="http://schemas.microsoft.com/office/drawing/2014/main" id="{D3B86E80-1AD3-491D-BA46-3D3C6447B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5662" y="0"/>
            <a:ext cx="7236338" cy="3742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7CE51BC-FA55-4390-8530-AF809872F722}"/>
              </a:ext>
            </a:extLst>
          </p:cNvPr>
          <p:cNvSpPr txBox="1"/>
          <p:nvPr/>
        </p:nvSpPr>
        <p:spPr>
          <a:xfrm>
            <a:off x="-364067" y="247133"/>
            <a:ext cx="6096000" cy="523220"/>
          </a:xfrm>
          <a:prstGeom prst="rect">
            <a:avLst/>
          </a:prstGeom>
          <a:noFill/>
        </p:spPr>
        <p:txBody>
          <a:bodyPr wrap="square">
            <a:spAutoFit/>
          </a:bodyPr>
          <a:lstStyle/>
          <a:p>
            <a:pPr algn="ctr"/>
            <a:r>
              <a:rPr lang="cs-CZ" sz="2800" b="1" dirty="0" err="1">
                <a:latin typeface="Arial" panose="020B0604020202020204" pitchFamily="34" charset="0"/>
                <a:cs typeface="Arial" panose="020B0604020202020204" pitchFamily="34" charset="0"/>
              </a:rPr>
              <a:t>What</a:t>
            </a:r>
            <a:r>
              <a:rPr lang="cs-CZ" sz="2800" b="1" dirty="0">
                <a:latin typeface="Arial" panose="020B0604020202020204" pitchFamily="34" charset="0"/>
                <a:cs typeface="Arial" panose="020B0604020202020204" pitchFamily="34" charset="0"/>
              </a:rPr>
              <a:t> </a:t>
            </a:r>
            <a:r>
              <a:rPr lang="cs-CZ" sz="2800" b="1" dirty="0" err="1">
                <a:latin typeface="Arial" panose="020B0604020202020204" pitchFamily="34" charset="0"/>
                <a:cs typeface="Arial" panose="020B0604020202020204" pitchFamily="34" charset="0"/>
              </a:rPr>
              <a:t>is</a:t>
            </a:r>
            <a:r>
              <a:rPr lang="cs-CZ" sz="2800" b="1" dirty="0">
                <a:latin typeface="Arial" panose="020B0604020202020204" pitchFamily="34" charset="0"/>
                <a:cs typeface="Arial" panose="020B0604020202020204" pitchFamily="34" charset="0"/>
              </a:rPr>
              <a:t> </a:t>
            </a:r>
            <a:r>
              <a:rPr lang="cs-CZ" sz="2800" b="1" dirty="0" err="1">
                <a:latin typeface="Arial" panose="020B0604020202020204" pitchFamily="34" charset="0"/>
                <a:cs typeface="Arial" panose="020B0604020202020204" pitchFamily="34" charset="0"/>
              </a:rPr>
              <a:t>Disease</a:t>
            </a:r>
            <a:r>
              <a:rPr lang="cs-CZ" sz="2800" b="1" dirty="0">
                <a:latin typeface="Arial" panose="020B0604020202020204" pitchFamily="34" charset="0"/>
                <a:cs typeface="Arial" panose="020B0604020202020204" pitchFamily="34" charset="0"/>
              </a:rPr>
              <a:t>?</a:t>
            </a:r>
          </a:p>
        </p:txBody>
      </p:sp>
      <p:sp>
        <p:nvSpPr>
          <p:cNvPr id="3" name="TextovéPole 2">
            <a:extLst>
              <a:ext uri="{FF2B5EF4-FFF2-40B4-BE49-F238E27FC236}">
                <a16:creationId xmlns:a16="http://schemas.microsoft.com/office/drawing/2014/main" id="{30C39129-3A28-4BA7-9C4E-5DD8554F2EF6}"/>
              </a:ext>
            </a:extLst>
          </p:cNvPr>
          <p:cNvSpPr txBox="1"/>
          <p:nvPr/>
        </p:nvSpPr>
        <p:spPr>
          <a:xfrm>
            <a:off x="304800" y="1017486"/>
            <a:ext cx="4588933" cy="3693319"/>
          </a:xfrm>
          <a:prstGeom prst="rect">
            <a:avLst/>
          </a:prstGeom>
          <a:noFill/>
        </p:spPr>
        <p:txBody>
          <a:bodyPr wrap="square" rtlCol="0">
            <a:spAutoFit/>
          </a:bodyPr>
          <a:lstStyle/>
          <a:p>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first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our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understanding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individual´s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health</a:t>
            </a:r>
            <a:r>
              <a:rPr lang="cs-CZ" dirty="0">
                <a:latin typeface="Arial" panose="020B0604020202020204" pitchFamily="34" charset="0"/>
                <a:cs typeface="Arial" panose="020B0604020202020204" pitchFamily="34" charset="0"/>
              </a:rPr>
              <a:t> status </a:t>
            </a:r>
            <a:r>
              <a:rPr lang="cs-CZ" dirty="0" err="1">
                <a:latin typeface="Arial" panose="020B0604020202020204" pitchFamily="34" charset="0"/>
                <a:cs typeface="Arial" panose="020B0604020202020204" pitchFamily="34" charset="0"/>
              </a:rPr>
              <a:t>may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depend</a:t>
            </a:r>
            <a:r>
              <a:rPr lang="cs-CZ" dirty="0">
                <a:latin typeface="Arial" panose="020B0604020202020204" pitchFamily="34" charset="0"/>
                <a:cs typeface="Arial" panose="020B0604020202020204" pitchFamily="34" charset="0"/>
              </a:rPr>
              <a:t> on </a:t>
            </a:r>
            <a:r>
              <a:rPr lang="cs-CZ" dirty="0" err="1">
                <a:latin typeface="Arial" panose="020B0604020202020204" pitchFamily="34" charset="0"/>
                <a:cs typeface="Arial" panose="020B0604020202020204" pitchFamily="34" charset="0"/>
              </a:rPr>
              <a:t>our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knowledge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their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evolutionary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origin</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how</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interacts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with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place </a:t>
            </a:r>
            <a:r>
              <a:rPr lang="cs-CZ" dirty="0" err="1">
                <a:latin typeface="Arial" panose="020B0604020202020204" pitchFamily="34" charset="0"/>
                <a:cs typeface="Arial" panose="020B0604020202020204" pitchFamily="34" charset="0"/>
              </a:rPr>
              <a:t>where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now</a:t>
            </a:r>
            <a:r>
              <a:rPr lang="cs-CZ" dirty="0">
                <a:latin typeface="Arial" panose="020B0604020202020204" pitchFamily="34" charset="0"/>
                <a:cs typeface="Arial" panose="020B0604020202020204" pitchFamily="34" charset="0"/>
              </a:rPr>
              <a:t> live.</a:t>
            </a:r>
          </a:p>
          <a:p>
            <a:endParaRPr lang="cs-CZ" dirty="0">
              <a:latin typeface="Arial" panose="020B0604020202020204" pitchFamily="34" charset="0"/>
              <a:cs typeface="Arial" panose="020B0604020202020204" pitchFamily="34" charset="0"/>
            </a:endParaRPr>
          </a:p>
          <a:p>
            <a:r>
              <a:rPr lang="cs-CZ" dirty="0" err="1">
                <a:latin typeface="Arial" panose="020B0604020202020204" pitchFamily="34" charset="0"/>
                <a:cs typeface="Arial" panose="020B0604020202020204" pitchFamily="34" charset="0"/>
              </a:rPr>
              <a:t>This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concept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organism</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matched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mismatched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with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its</a:t>
            </a:r>
            <a:r>
              <a:rPr lang="cs-CZ" dirty="0">
                <a:latin typeface="Arial" panose="020B0604020202020204" pitchFamily="34" charset="0"/>
                <a:cs typeface="Arial" panose="020B0604020202020204" pitchFamily="34" charset="0"/>
              </a:rPr>
              <a:t> environment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fundamental</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both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evolutionary</a:t>
            </a:r>
            <a:r>
              <a:rPr lang="cs-CZ" dirty="0">
                <a:latin typeface="Arial" panose="020B0604020202020204" pitchFamily="34" charset="0"/>
                <a:cs typeface="Arial" panose="020B0604020202020204" pitchFamily="34" charset="0"/>
              </a:rPr>
              <a:t> biology and </a:t>
            </a:r>
            <a:r>
              <a:rPr lang="cs-CZ" dirty="0" err="1">
                <a:latin typeface="Arial" panose="020B0604020202020204" pitchFamily="34" charset="0"/>
                <a:cs typeface="Arial" panose="020B0604020202020204" pitchFamily="34" charset="0"/>
              </a:rPr>
              <a:t>evolutionary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medicine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where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mismatch-that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failure</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adapt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because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temporal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structural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constraints-may</a:t>
            </a:r>
            <a:r>
              <a:rPr lang="cs-CZ" dirty="0">
                <a:latin typeface="Arial" panose="020B0604020202020204" pitchFamily="34" charset="0"/>
                <a:cs typeface="Arial" panose="020B0604020202020204" pitchFamily="34" charset="0"/>
              </a:rPr>
              <a:t> lead to </a:t>
            </a:r>
            <a:r>
              <a:rPr lang="cs-CZ" dirty="0" err="1">
                <a:latin typeface="Arial" panose="020B0604020202020204" pitchFamily="34" charset="0"/>
                <a:cs typeface="Arial" panose="020B0604020202020204" pitchFamily="34" charset="0"/>
              </a:rPr>
              <a:t>pathology</a:t>
            </a:r>
            <a:r>
              <a:rPr lang="cs-CZ" dirty="0">
                <a:latin typeface="Arial" panose="020B0604020202020204" pitchFamily="34" charset="0"/>
                <a:cs typeface="Arial" panose="020B0604020202020204" pitchFamily="34" charset="0"/>
              </a:rPr>
              <a:t>.</a:t>
            </a:r>
          </a:p>
        </p:txBody>
      </p:sp>
      <p:sp>
        <p:nvSpPr>
          <p:cNvPr id="5" name="TextovéPole 4">
            <a:extLst>
              <a:ext uri="{FF2B5EF4-FFF2-40B4-BE49-F238E27FC236}">
                <a16:creationId xmlns:a16="http://schemas.microsoft.com/office/drawing/2014/main" id="{09360E33-535E-43F1-8A72-709292329E9E}"/>
              </a:ext>
            </a:extLst>
          </p:cNvPr>
          <p:cNvSpPr txBox="1"/>
          <p:nvPr/>
        </p:nvSpPr>
        <p:spPr>
          <a:xfrm>
            <a:off x="304800" y="4792134"/>
            <a:ext cx="11176958" cy="1754326"/>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Second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broader</a:t>
            </a:r>
            <a:r>
              <a:rPr lang="cs-CZ" dirty="0">
                <a:latin typeface="Arial" panose="020B0604020202020204" pitchFamily="34" charset="0"/>
                <a:cs typeface="Arial" panose="020B0604020202020204" pitchFamily="34" charset="0"/>
              </a:rPr>
              <a:t>. It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not </a:t>
            </a:r>
            <a:r>
              <a:rPr lang="cs-CZ" dirty="0" err="1">
                <a:latin typeface="Arial" panose="020B0604020202020204" pitchFamily="34" charset="0"/>
                <a:cs typeface="Arial" panose="020B0604020202020204" pitchFamily="34" charset="0"/>
              </a:rPr>
              <a:t>always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easy</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define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disease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Disease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may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caused</a:t>
            </a:r>
            <a:r>
              <a:rPr lang="cs-CZ" dirty="0">
                <a:latin typeface="Arial" panose="020B0604020202020204" pitchFamily="34" charset="0"/>
                <a:cs typeface="Arial" panose="020B0604020202020204" pitchFamily="34" charset="0"/>
              </a:rPr>
              <a:t> by </a:t>
            </a:r>
            <a:r>
              <a:rPr lang="cs-CZ" dirty="0" err="1">
                <a:latin typeface="Arial" panose="020B0604020202020204" pitchFamily="34" charset="0"/>
                <a:cs typeface="Arial" panose="020B0604020202020204" pitchFamily="34" charset="0"/>
              </a:rPr>
              <a:t>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external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agents</a:t>
            </a:r>
            <a:r>
              <a:rPr lang="cs-CZ" dirty="0">
                <a:latin typeface="Arial" panose="020B0604020202020204" pitchFamily="34" charset="0"/>
                <a:cs typeface="Arial" panose="020B0604020202020204" pitchFamily="34" charset="0"/>
              </a:rPr>
              <a:t> such as trauma </a:t>
            </a:r>
            <a:r>
              <a:rPr lang="cs-CZ" dirty="0" err="1">
                <a:latin typeface="Arial" panose="020B0604020202020204" pitchFamily="34" charset="0"/>
                <a:cs typeface="Arial" panose="020B0604020202020204" pitchFamily="34" charset="0"/>
              </a:rPr>
              <a:t>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infection</a:t>
            </a:r>
            <a:r>
              <a:rPr lang="cs-CZ" dirty="0">
                <a:latin typeface="Arial" panose="020B0604020202020204" pitchFamily="34" charset="0"/>
                <a:cs typeface="Arial" panose="020B0604020202020204" pitchFamily="34" charset="0"/>
              </a:rPr>
              <a:t>, but </a:t>
            </a:r>
            <a:r>
              <a:rPr lang="cs-CZ" dirty="0" err="1">
                <a:latin typeface="Arial" panose="020B0604020202020204" pitchFamily="34" charset="0"/>
                <a:cs typeface="Arial" panose="020B0604020202020204" pitchFamily="34" charset="0"/>
              </a:rPr>
              <a:t>it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also</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arise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from</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mismatch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between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physiology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individual</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environment in </a:t>
            </a:r>
            <a:r>
              <a:rPr lang="cs-CZ" dirty="0" err="1">
                <a:latin typeface="Arial" panose="020B0604020202020204" pitchFamily="34" charset="0"/>
                <a:cs typeface="Arial" panose="020B0604020202020204" pitchFamily="34" charset="0"/>
              </a:rPr>
              <a:t>which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they</a:t>
            </a:r>
            <a:r>
              <a:rPr lang="cs-CZ" dirty="0">
                <a:latin typeface="Arial" panose="020B0604020202020204" pitchFamily="34" charset="0"/>
                <a:cs typeface="Arial" panose="020B0604020202020204" pitchFamily="34" charset="0"/>
              </a:rPr>
              <a:t> live.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physiology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individual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influenced</a:t>
            </a:r>
            <a:r>
              <a:rPr lang="cs-CZ" dirty="0">
                <a:latin typeface="Arial" panose="020B0604020202020204" pitchFamily="34" charset="0"/>
                <a:cs typeface="Arial" panose="020B0604020202020204" pitchFamily="34" charset="0"/>
              </a:rPr>
              <a:t> by </a:t>
            </a:r>
            <a:r>
              <a:rPr lang="cs-CZ" dirty="0" err="1">
                <a:latin typeface="Arial" panose="020B0604020202020204" pitchFamily="34" charset="0"/>
                <a:cs typeface="Arial" panose="020B0604020202020204" pitchFamily="34" charset="0"/>
              </a:rPr>
              <a:t>their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evolutionary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history</a:t>
            </a:r>
            <a:r>
              <a:rPr lang="cs-CZ" dirty="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a:p>
            <a:r>
              <a:rPr lang="cs-CZ" dirty="0" err="1">
                <a:latin typeface="Arial" panose="020B0604020202020204" pitchFamily="34" charset="0"/>
                <a:cs typeface="Arial" panose="020B0604020202020204" pitchFamily="34" charset="0"/>
              </a:rPr>
              <a:t>Third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environment </a:t>
            </a:r>
            <a:r>
              <a:rPr lang="cs-CZ" dirty="0" err="1">
                <a:latin typeface="Arial" panose="020B0604020202020204" pitchFamily="34" charset="0"/>
                <a:cs typeface="Arial" panose="020B0604020202020204" pitchFamily="34" charset="0"/>
              </a:rPr>
              <a:t>inhabited</a:t>
            </a:r>
            <a:r>
              <a:rPr lang="cs-CZ" dirty="0">
                <a:latin typeface="Arial" panose="020B0604020202020204" pitchFamily="34" charset="0"/>
                <a:cs typeface="Arial" panose="020B0604020202020204" pitchFamily="34" charset="0"/>
              </a:rPr>
              <a:t> by </a:t>
            </a:r>
            <a:r>
              <a:rPr lang="cs-CZ" dirty="0" err="1">
                <a:latin typeface="Arial" panose="020B0604020202020204" pitchFamily="34" charset="0"/>
                <a:cs typeface="Arial" panose="020B0604020202020204" pitchFamily="34" charset="0"/>
              </a:rPr>
              <a:t>humans</a:t>
            </a:r>
            <a:r>
              <a:rPr lang="cs-CZ" dirty="0">
                <a:latin typeface="Arial" panose="020B0604020202020204" pitchFamily="34" charset="0"/>
                <a:cs typeface="Arial" panose="020B0604020202020204" pitchFamily="34" charset="0"/>
              </a:rPr>
              <a:t> are not </a:t>
            </a:r>
            <a:r>
              <a:rPr lang="cs-CZ" dirty="0" err="1">
                <a:latin typeface="Arial" panose="020B0604020202020204" pitchFamily="34" charset="0"/>
                <a:cs typeface="Arial" panose="020B0604020202020204" pitchFamily="34" charset="0"/>
              </a:rPr>
              <a:t>constant</a:t>
            </a:r>
            <a:r>
              <a:rPr lang="cs-CZ" dirty="0">
                <a:latin typeface="Arial" panose="020B0604020202020204" pitchFamily="34" charset="0"/>
                <a:cs typeface="Arial" panose="020B0604020202020204" pitchFamily="34" charset="0"/>
              </a:rPr>
              <a:t>, and much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enviromental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changes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come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from</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activities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human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themselves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lactase</a:t>
            </a:r>
            <a:r>
              <a:rPr lang="cs-CZ" dirty="0">
                <a:latin typeface="Arial" panose="020B0604020202020204" pitchFamily="34" charset="0"/>
                <a:cs typeface="Arial" panose="020B0604020202020204" pitchFamily="34" charset="0"/>
              </a:rPr>
              <a:t> persistence)</a:t>
            </a:r>
          </a:p>
        </p:txBody>
      </p:sp>
    </p:spTree>
    <p:extLst>
      <p:ext uri="{BB962C8B-B14F-4D97-AF65-F5344CB8AC3E}">
        <p14:creationId xmlns:p14="http://schemas.microsoft.com/office/powerpoint/2010/main" val="13319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047FA25-C24B-480E-BEE2-A04D20D09754}"/>
              </a:ext>
            </a:extLst>
          </p:cNvPr>
          <p:cNvSpPr txBox="1"/>
          <p:nvPr/>
        </p:nvSpPr>
        <p:spPr>
          <a:xfrm>
            <a:off x="601132" y="525576"/>
            <a:ext cx="4403709"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Disease</a:t>
            </a:r>
            <a:r>
              <a:rPr lang="cs-CZ" sz="3200" b="1" dirty="0">
                <a:latin typeface="Arial" panose="020B0604020202020204" pitchFamily="34" charset="0"/>
                <a:cs typeface="Arial" panose="020B0604020202020204" pitchFamily="34" charset="0"/>
              </a:rPr>
              <a:t>?</a:t>
            </a:r>
          </a:p>
        </p:txBody>
      </p:sp>
      <p:pic>
        <p:nvPicPr>
          <p:cNvPr id="1026" name="Picture 2" descr="Types Of Infectious Diseases: Signs And Symptoms">
            <a:extLst>
              <a:ext uri="{FF2B5EF4-FFF2-40B4-BE49-F238E27FC236}">
                <a16:creationId xmlns:a16="http://schemas.microsoft.com/office/drawing/2014/main" id="{BE1DAAA7-6874-4DFB-8161-2D1B046B1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705" y="411122"/>
            <a:ext cx="5900230" cy="603575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A354269-A7D9-432B-AF67-6A92C51E0066}"/>
              </a:ext>
            </a:extLst>
          </p:cNvPr>
          <p:cNvSpPr txBox="1"/>
          <p:nvPr/>
        </p:nvSpPr>
        <p:spPr>
          <a:xfrm>
            <a:off x="135466" y="1997839"/>
            <a:ext cx="5672668" cy="3416320"/>
          </a:xfrm>
          <a:prstGeom prst="rect">
            <a:avLst/>
          </a:prstGeom>
          <a:noFill/>
        </p:spPr>
        <p:txBody>
          <a:bodyPr wrap="square" rtlCol="0">
            <a:spAutoFit/>
          </a:bodyPr>
          <a:lstStyle/>
          <a:p>
            <a:r>
              <a:rPr lang="cs-CZ" dirty="0" err="1">
                <a:latin typeface="Arial" panose="020B0604020202020204" pitchFamily="34" charset="0"/>
                <a:cs typeface="Arial" panose="020B0604020202020204" pitchFamily="34" charset="0"/>
              </a:rPr>
              <a:t>Physiological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system</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generally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maintain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homeostasis</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presence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 </a:t>
            </a:r>
            <a:r>
              <a:rPr lang="cs-CZ" dirty="0" err="1">
                <a:latin typeface="Arial" panose="020B0604020202020204" pitchFamily="34" charset="0"/>
                <a:cs typeface="Arial" panose="020B0604020202020204" pitchFamily="34" charset="0"/>
              </a:rPr>
              <a:t>degree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enviromental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varion</a:t>
            </a:r>
            <a:r>
              <a:rPr lang="cs-CZ" dirty="0">
                <a:latin typeface="Arial" panose="020B0604020202020204" pitchFamily="34" charset="0"/>
                <a:cs typeface="Arial" panose="020B0604020202020204" pitchFamily="34" charset="0"/>
              </a:rPr>
              <a:t>, but </a:t>
            </a:r>
            <a:r>
              <a:rPr lang="cs-CZ" dirty="0" err="1">
                <a:latin typeface="Arial" panose="020B0604020202020204" pitchFamily="34" charset="0"/>
                <a:cs typeface="Arial" panose="020B0604020202020204" pitchFamily="34" charset="0"/>
              </a:rPr>
              <a:t>there</a:t>
            </a:r>
            <a:r>
              <a:rPr lang="cs-CZ" dirty="0">
                <a:latin typeface="Arial" panose="020B0604020202020204" pitchFamily="34" charset="0"/>
                <a:cs typeface="Arial" panose="020B0604020202020204" pitchFamily="34" charset="0"/>
              </a:rPr>
              <a:t> are </a:t>
            </a:r>
            <a:r>
              <a:rPr lang="cs-CZ" dirty="0" err="1">
                <a:latin typeface="Arial" panose="020B0604020202020204" pitchFamily="34" charset="0"/>
                <a:cs typeface="Arial" panose="020B0604020202020204" pitchFamily="34" charset="0"/>
              </a:rPr>
              <a:t>limits</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capacity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When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those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limits</a:t>
            </a:r>
            <a:r>
              <a:rPr lang="cs-CZ" dirty="0">
                <a:latin typeface="Arial" panose="020B0604020202020204" pitchFamily="34" charset="0"/>
                <a:cs typeface="Arial" panose="020B0604020202020204" pitchFamily="34" charset="0"/>
              </a:rPr>
              <a:t> are </a:t>
            </a:r>
            <a:r>
              <a:rPr lang="cs-CZ" dirty="0" err="1">
                <a:latin typeface="Arial" panose="020B0604020202020204" pitchFamily="34" charset="0"/>
                <a:cs typeface="Arial" panose="020B0604020202020204" pitchFamily="34" charset="0"/>
              </a:rPr>
              <a:t>exceeded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disease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occure</a:t>
            </a:r>
            <a:r>
              <a:rPr lang="cs-CZ" dirty="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a:p>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range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enviroments</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which</a:t>
            </a:r>
            <a:r>
              <a:rPr lang="cs-CZ" dirty="0">
                <a:latin typeface="Arial" panose="020B0604020202020204" pitchFamily="34" charset="0"/>
                <a:cs typeface="Arial" panose="020B0604020202020204" pitchFamily="34" charset="0"/>
              </a:rPr>
              <a:t> a </a:t>
            </a:r>
            <a:r>
              <a:rPr lang="cs-CZ" dirty="0" err="1">
                <a:latin typeface="Arial" panose="020B0604020202020204" pitchFamily="34" charset="0"/>
                <a:cs typeface="Arial" panose="020B0604020202020204" pitchFamily="34" charset="0"/>
              </a:rPr>
              <a:t>lineage</a:t>
            </a:r>
            <a:r>
              <a:rPr lang="cs-CZ" dirty="0">
                <a:latin typeface="Arial" panose="020B0604020202020204" pitchFamily="34" charset="0"/>
                <a:cs typeface="Arial" panose="020B0604020202020204" pitchFamily="34" charset="0"/>
              </a:rPr>
              <a:t> has </a:t>
            </a:r>
            <a:r>
              <a:rPr lang="cs-CZ" dirty="0" err="1">
                <a:latin typeface="Arial" panose="020B0604020202020204" pitchFamily="34" charset="0"/>
                <a:cs typeface="Arial" panose="020B0604020202020204" pitchFamily="34" charset="0"/>
              </a:rPr>
              <a:t>been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exposed</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its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evolutionary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history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will</a:t>
            </a:r>
            <a:r>
              <a:rPr lang="cs-CZ" dirty="0">
                <a:latin typeface="Arial" panose="020B0604020202020204" pitchFamily="34" charset="0"/>
                <a:cs typeface="Arial" panose="020B0604020202020204" pitchFamily="34" charset="0"/>
              </a:rPr>
              <a:t> influence </a:t>
            </a:r>
            <a:r>
              <a:rPr lang="cs-CZ" dirty="0" err="1">
                <a:latin typeface="Arial" panose="020B0604020202020204" pitchFamily="34" charset="0"/>
                <a:cs typeface="Arial" panose="020B0604020202020204" pitchFamily="34" charset="0"/>
              </a:rPr>
              <a:t>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range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adaptility</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human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health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compromised</a:t>
            </a:r>
            <a:r>
              <a:rPr lang="cs-CZ" dirty="0">
                <a:latin typeface="Arial" panose="020B0604020202020204" pitchFamily="34" charset="0"/>
                <a:cs typeface="Arial" panose="020B0604020202020204" pitchFamily="34" charset="0"/>
              </a:rPr>
              <a:t> by </a:t>
            </a:r>
            <a:r>
              <a:rPr lang="cs-CZ" dirty="0" err="1">
                <a:latin typeface="Arial" panose="020B0604020202020204" pitchFamily="34" charset="0"/>
                <a:cs typeface="Arial" panose="020B0604020202020204" pitchFamily="34" charset="0"/>
              </a:rPr>
              <a:t>living</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marginal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enviroments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beyond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our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homeostatic</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capacty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sSherpa</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population</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Himalaya</a:t>
            </a:r>
            <a:r>
              <a:rPr lang="cs-CZ"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4666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907DD21-DFD6-47F4-9459-F5748DDE1487}"/>
              </a:ext>
            </a:extLst>
          </p:cNvPr>
          <p:cNvPicPr>
            <a:picLocks noChangeAspect="1"/>
          </p:cNvPicPr>
          <p:nvPr/>
        </p:nvPicPr>
        <p:blipFill>
          <a:blip r:embed="rId2"/>
          <a:stretch>
            <a:fillRect/>
          </a:stretch>
        </p:blipFill>
        <p:spPr>
          <a:xfrm>
            <a:off x="0" y="0"/>
            <a:ext cx="12395199" cy="6858000"/>
          </a:xfrm>
          <a:prstGeom prst="rect">
            <a:avLst/>
          </a:prstGeom>
        </p:spPr>
      </p:pic>
      <p:sp>
        <p:nvSpPr>
          <p:cNvPr id="5" name="TextovéPole 4">
            <a:extLst>
              <a:ext uri="{FF2B5EF4-FFF2-40B4-BE49-F238E27FC236}">
                <a16:creationId xmlns:a16="http://schemas.microsoft.com/office/drawing/2014/main" id="{DCB00CF8-6944-461A-A7C1-0349DCD80965}"/>
              </a:ext>
            </a:extLst>
          </p:cNvPr>
          <p:cNvSpPr txBox="1"/>
          <p:nvPr/>
        </p:nvSpPr>
        <p:spPr>
          <a:xfrm>
            <a:off x="5054600" y="5005401"/>
            <a:ext cx="7001933" cy="1015663"/>
          </a:xfrm>
          <a:prstGeom prst="rect">
            <a:avLst/>
          </a:prstGeom>
          <a:noFill/>
        </p:spPr>
        <p:txBody>
          <a:bodyPr wrap="square">
            <a:spAutoFit/>
          </a:bodyPr>
          <a:lstStyle/>
          <a:p>
            <a:pPr algn="ctr"/>
            <a:r>
              <a:rPr lang="cs-CZ" sz="6000" b="1" dirty="0" err="1">
                <a:latin typeface="Arial" panose="020B0604020202020204" pitchFamily="34" charset="0"/>
                <a:cs typeface="Arial" panose="020B0604020202020204" pitchFamily="34" charset="0"/>
              </a:rPr>
              <a:t>What</a:t>
            </a:r>
            <a:r>
              <a:rPr lang="cs-CZ" sz="6000" b="1" dirty="0">
                <a:latin typeface="Arial" panose="020B0604020202020204" pitchFamily="34" charset="0"/>
                <a:cs typeface="Arial" panose="020B0604020202020204" pitchFamily="34" charset="0"/>
              </a:rPr>
              <a:t> </a:t>
            </a:r>
            <a:r>
              <a:rPr lang="cs-CZ" sz="6000" b="1" dirty="0" err="1">
                <a:latin typeface="Arial" panose="020B0604020202020204" pitchFamily="34" charset="0"/>
                <a:cs typeface="Arial" panose="020B0604020202020204" pitchFamily="34" charset="0"/>
              </a:rPr>
              <a:t>Evolution</a:t>
            </a:r>
            <a:r>
              <a:rPr lang="cs-CZ" sz="6000" b="1" dirty="0">
                <a:latin typeface="Arial" panose="020B0604020202020204" pitchFamily="34" charset="0"/>
                <a:cs typeface="Arial" panose="020B0604020202020204" pitchFamily="34" charset="0"/>
              </a:rPr>
              <a:t> </a:t>
            </a:r>
            <a:r>
              <a:rPr lang="cs-CZ" sz="6000" b="1" dirty="0" err="1">
                <a:latin typeface="Arial" panose="020B0604020202020204" pitchFamily="34" charset="0"/>
                <a:cs typeface="Arial" panose="020B0604020202020204" pitchFamily="34" charset="0"/>
              </a:rPr>
              <a:t>is</a:t>
            </a:r>
            <a:endParaRPr lang="cs-CZ"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65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19CDB4B-AD68-4BF0-9F42-86A816859F29}"/>
              </a:ext>
            </a:extLst>
          </p:cNvPr>
          <p:cNvSpPr txBox="1"/>
          <p:nvPr/>
        </p:nvSpPr>
        <p:spPr>
          <a:xfrm>
            <a:off x="1354666" y="93134"/>
            <a:ext cx="4185920" cy="646331"/>
          </a:xfrm>
          <a:prstGeom prst="rect">
            <a:avLst/>
          </a:prstGeom>
          <a:noFill/>
        </p:spPr>
        <p:txBody>
          <a:bodyPr wrap="square">
            <a:spAutoFit/>
          </a:bodyPr>
          <a:lstStyle/>
          <a:p>
            <a:pPr algn="ctr"/>
            <a:r>
              <a:rPr lang="cs-CZ" sz="3600" b="1" dirty="0" err="1">
                <a:latin typeface="Arial" panose="020B0604020202020204" pitchFamily="34" charset="0"/>
                <a:cs typeface="Arial" panose="020B0604020202020204" pitchFamily="34" charset="0"/>
              </a:rPr>
              <a:t>What</a:t>
            </a:r>
            <a:r>
              <a:rPr lang="cs-CZ" sz="3600" b="1" dirty="0">
                <a:latin typeface="Arial" panose="020B0604020202020204" pitchFamily="34" charset="0"/>
                <a:cs typeface="Arial" panose="020B0604020202020204" pitchFamily="34" charset="0"/>
              </a:rPr>
              <a:t> </a:t>
            </a:r>
            <a:r>
              <a:rPr lang="cs-CZ" sz="3600" b="1" dirty="0" err="1">
                <a:latin typeface="Arial" panose="020B0604020202020204" pitchFamily="34" charset="0"/>
                <a:cs typeface="Arial" panose="020B0604020202020204" pitchFamily="34" charset="0"/>
              </a:rPr>
              <a:t>Evolution</a:t>
            </a:r>
            <a:r>
              <a:rPr lang="cs-CZ" sz="3600" b="1" dirty="0">
                <a:latin typeface="Arial" panose="020B0604020202020204" pitchFamily="34" charset="0"/>
                <a:cs typeface="Arial" panose="020B0604020202020204" pitchFamily="34" charset="0"/>
              </a:rPr>
              <a:t> </a:t>
            </a:r>
            <a:r>
              <a:rPr lang="cs-CZ" sz="3600" b="1" dirty="0" err="1">
                <a:latin typeface="Arial" panose="020B0604020202020204" pitchFamily="34" charset="0"/>
                <a:cs typeface="Arial" panose="020B0604020202020204" pitchFamily="34" charset="0"/>
              </a:rPr>
              <a:t>is</a:t>
            </a:r>
            <a:endParaRPr lang="cs-CZ" sz="3600" b="1" dirty="0">
              <a:latin typeface="Arial" panose="020B0604020202020204" pitchFamily="34" charset="0"/>
              <a:cs typeface="Arial" panose="020B0604020202020204" pitchFamily="34" charset="0"/>
            </a:endParaRPr>
          </a:p>
        </p:txBody>
      </p:sp>
      <p:pic>
        <p:nvPicPr>
          <p:cNvPr id="3074" name="Picture 2" descr="Ellika Faust on LinkedIn: Registration is now open for the Joint Congress  on Evolutionary Biology…">
            <a:extLst>
              <a:ext uri="{FF2B5EF4-FFF2-40B4-BE49-F238E27FC236}">
                <a16:creationId xmlns:a16="http://schemas.microsoft.com/office/drawing/2014/main" id="{7B76703F-3CB7-44D3-B29C-D4ACE3C9D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133" y="93134"/>
            <a:ext cx="5232400" cy="3924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8B5DA45-2B14-42F9-8F3D-7D5F7745E0B6}"/>
              </a:ext>
            </a:extLst>
          </p:cNvPr>
          <p:cNvSpPr txBox="1"/>
          <p:nvPr/>
        </p:nvSpPr>
        <p:spPr>
          <a:xfrm>
            <a:off x="230293" y="855133"/>
            <a:ext cx="6434666" cy="5078313"/>
          </a:xfrm>
          <a:prstGeom prst="rect">
            <a:avLst/>
          </a:prstGeom>
          <a:noFill/>
        </p:spPr>
        <p:txBody>
          <a:bodyPr wrap="square" rtlCol="0">
            <a:spAutoFit/>
          </a:bodyPr>
          <a:lstStyle/>
          <a:p>
            <a:r>
              <a:rPr lang="cs-CZ" i="1" u="sng" dirty="0" err="1">
                <a:latin typeface="Arial" panose="020B0604020202020204" pitchFamily="34" charset="0"/>
                <a:cs typeface="Arial" panose="020B0604020202020204" pitchFamily="34" charset="0"/>
              </a:rPr>
              <a:t>Evolutionary</a:t>
            </a:r>
            <a:r>
              <a:rPr lang="cs-CZ" i="1" u="sng" dirty="0">
                <a:latin typeface="Arial" panose="020B0604020202020204" pitchFamily="34" charset="0"/>
                <a:cs typeface="Arial" panose="020B0604020202020204" pitchFamily="34" charset="0"/>
              </a:rPr>
              <a:t> biology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fundamentally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concerned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with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various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processes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have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determined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„design“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human</a:t>
            </a:r>
            <a:r>
              <a:rPr lang="cs-CZ" dirty="0">
                <a:latin typeface="Arial" panose="020B0604020202020204" pitchFamily="34" charset="0"/>
                <a:cs typeface="Arial" panose="020B0604020202020204" pitchFamily="34" charset="0"/>
              </a:rPr>
              <a:t> body </a:t>
            </a:r>
            <a:r>
              <a:rPr lang="cs-CZ" dirty="0" err="1">
                <a:latin typeface="Arial" panose="020B0604020202020204" pitchFamily="34" charset="0"/>
                <a:cs typeface="Arial" panose="020B0604020202020204" pitchFamily="34" charset="0"/>
              </a:rPr>
              <a:t>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all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levels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from</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how</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interact</a:t>
            </a:r>
            <a:r>
              <a:rPr lang="cs-CZ" dirty="0">
                <a:latin typeface="Arial" panose="020B0604020202020204" pitchFamily="34" charset="0"/>
                <a:cs typeface="Arial" panose="020B0604020202020204" pitchFamily="34" charset="0"/>
              </a:rPr>
              <a:t> as </a:t>
            </a:r>
            <a:r>
              <a:rPr lang="cs-CZ" dirty="0" err="1">
                <a:latin typeface="Arial" panose="020B0604020202020204" pitchFamily="34" charset="0"/>
                <a:cs typeface="Arial" panose="020B0604020202020204" pitchFamily="34" charset="0"/>
              </a:rPr>
              <a:t>whole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organism</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with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other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members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our</a:t>
            </a:r>
            <a:r>
              <a:rPr lang="cs-CZ" dirty="0">
                <a:latin typeface="Arial" panose="020B0604020202020204" pitchFamily="34" charset="0"/>
                <a:cs typeface="Arial" panose="020B0604020202020204" pitchFamily="34" charset="0"/>
              </a:rPr>
              <a:t> species to </a:t>
            </a:r>
            <a:r>
              <a:rPr lang="cs-CZ" dirty="0" err="1">
                <a:latin typeface="Arial" panose="020B0604020202020204" pitchFamily="34" charset="0"/>
                <a:cs typeface="Arial" panose="020B0604020202020204" pitchFamily="34" charset="0"/>
              </a:rPr>
              <a:t>every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component</a:t>
            </a:r>
            <a:r>
              <a:rPr lang="cs-CZ" dirty="0">
                <a:latin typeface="Arial" panose="020B0604020202020204" pitchFamily="34" charset="0"/>
                <a:cs typeface="Arial" panose="020B0604020202020204" pitchFamily="34" charset="0"/>
              </a:rPr>
              <a:t> and level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our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internal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biological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organization</a:t>
            </a:r>
            <a:r>
              <a:rPr lang="cs-CZ" dirty="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a:p>
            <a:r>
              <a:rPr lang="cs-CZ" i="1" u="sng" dirty="0">
                <a:latin typeface="Arial" panose="020B0604020202020204" pitchFamily="34" charset="0"/>
                <a:cs typeface="Arial" panose="020B0604020202020204" pitchFamily="34" charset="0"/>
              </a:rPr>
              <a:t>Design </a:t>
            </a:r>
            <a:r>
              <a:rPr lang="cs-CZ" i="1" u="sng" dirty="0" err="1">
                <a:latin typeface="Arial" panose="020B0604020202020204" pitchFamily="34" charset="0"/>
                <a:cs typeface="Arial" panose="020B0604020202020204" pitchFamily="34" charset="0"/>
              </a:rPr>
              <a:t>is</a:t>
            </a:r>
            <a:r>
              <a:rPr lang="cs-CZ" i="1" u="sng" dirty="0">
                <a:latin typeface="Arial" panose="020B0604020202020204" pitchFamily="34" charset="0"/>
                <a:cs typeface="Arial" panose="020B0604020202020204" pitchFamily="34" charset="0"/>
              </a:rPr>
              <a:t> </a:t>
            </a:r>
            <a:r>
              <a:rPr lang="cs-CZ" i="1" u="sng" dirty="0" err="1">
                <a:latin typeface="Arial" panose="020B0604020202020204" pitchFamily="34" charset="0"/>
                <a:cs typeface="Arial" panose="020B0604020202020204" pitchFamily="34" charset="0"/>
              </a:rPr>
              <a:t>metaphore</a:t>
            </a:r>
            <a:r>
              <a:rPr lang="cs-CZ" dirty="0">
                <a:latin typeface="Arial" panose="020B0604020202020204" pitchFamily="34" charset="0"/>
                <a:cs typeface="Arial" panose="020B0604020202020204" pitchFamily="34" charset="0"/>
              </a:rPr>
              <a:t>, use as </a:t>
            </a:r>
            <a:r>
              <a:rPr lang="cs-CZ" dirty="0" err="1">
                <a:latin typeface="Arial" panose="020B0604020202020204" pitchFamily="34" charset="0"/>
                <a:cs typeface="Arial" panose="020B0604020202020204" pitchFamily="34" charset="0"/>
              </a:rPr>
              <a:t>shorthand</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describe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various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processes</a:t>
            </a:r>
            <a:r>
              <a:rPr lang="cs-CZ" dirty="0">
                <a:latin typeface="Arial" panose="020B0604020202020204" pitchFamily="34" charset="0"/>
                <a:cs typeface="Arial" panose="020B0604020202020204" pitchFamily="34" charset="0"/>
              </a:rPr>
              <a:t> by </a:t>
            </a:r>
            <a:r>
              <a:rPr lang="cs-CZ" dirty="0" err="1">
                <a:latin typeface="Arial" panose="020B0604020202020204" pitchFamily="34" charset="0"/>
                <a:cs typeface="Arial" panose="020B0604020202020204" pitchFamily="34" charset="0"/>
              </a:rPr>
              <a:t>which</a:t>
            </a:r>
            <a:r>
              <a:rPr lang="cs-CZ" dirty="0">
                <a:latin typeface="Arial" panose="020B0604020202020204" pitchFamily="34" charset="0"/>
                <a:cs typeface="Arial" panose="020B0604020202020204" pitchFamily="34" charset="0"/>
              </a:rPr>
              <a:t> a species </a:t>
            </a:r>
            <a:r>
              <a:rPr lang="cs-CZ" dirty="0" err="1">
                <a:latin typeface="Arial" panose="020B0604020202020204" pitchFamily="34" charset="0"/>
                <a:cs typeface="Arial" panose="020B0604020202020204" pitchFamily="34" charset="0"/>
              </a:rPr>
              <a:t>evolves</a:t>
            </a:r>
            <a:r>
              <a:rPr lang="cs-CZ" dirty="0">
                <a:latin typeface="Arial" panose="020B0604020202020204" pitchFamily="34" charset="0"/>
                <a:cs typeface="Arial" panose="020B0604020202020204" pitchFamily="34" charset="0"/>
              </a:rPr>
              <a:t>, such </a:t>
            </a:r>
            <a:r>
              <a:rPr lang="cs-CZ" dirty="0" err="1">
                <a:latin typeface="Arial" panose="020B0604020202020204" pitchFamily="34" charset="0"/>
                <a:cs typeface="Arial" panose="020B0604020202020204" pitchFamily="34" charset="0"/>
              </a:rPr>
              <a:t>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its</a:t>
            </a:r>
            <a:r>
              <a:rPr lang="cs-CZ" dirty="0">
                <a:latin typeface="Arial" panose="020B0604020202020204" pitchFamily="34" charset="0"/>
                <a:cs typeface="Arial" panose="020B0604020202020204" pitchFamily="34" charset="0"/>
              </a:rPr>
              <a:t> charakteristice-</a:t>
            </a:r>
            <a:r>
              <a:rPr lang="cs-CZ" dirty="0" err="1">
                <a:latin typeface="Arial" panose="020B0604020202020204" pitchFamily="34" charset="0"/>
                <a:cs typeface="Arial" panose="020B0604020202020204" pitchFamily="34" charset="0"/>
              </a:rPr>
              <a:t>anatomical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physiological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biochemical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maturational</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behavioral</a:t>
            </a:r>
            <a:r>
              <a:rPr lang="cs-CZ" dirty="0">
                <a:latin typeface="Arial" panose="020B0604020202020204" pitchFamily="34" charset="0"/>
                <a:cs typeface="Arial" panose="020B0604020202020204" pitchFamily="34" charset="0"/>
              </a:rPr>
              <a:t>- fit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environment in </a:t>
            </a:r>
            <a:r>
              <a:rPr lang="cs-CZ" dirty="0" err="1">
                <a:latin typeface="Arial" panose="020B0604020202020204" pitchFamily="34" charset="0"/>
                <a:cs typeface="Arial" panose="020B0604020202020204" pitchFamily="34" charset="0"/>
              </a:rPr>
              <a:t>which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population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lives</a:t>
            </a:r>
            <a:r>
              <a:rPr lang="cs-CZ" dirty="0">
                <a:latin typeface="Arial" panose="020B0604020202020204" pitchFamily="34" charset="0"/>
                <a:cs typeface="Arial" panose="020B0604020202020204" pitchFamily="34" charset="0"/>
              </a:rPr>
              <a:t>.</a:t>
            </a:r>
          </a:p>
          <a:p>
            <a:r>
              <a:rPr lang="cs-CZ" i="1" dirty="0">
                <a:latin typeface="Arial" panose="020B0604020202020204" pitchFamily="34" charset="0"/>
                <a:cs typeface="Arial" panose="020B0604020202020204" pitchFamily="34" charset="0"/>
              </a:rPr>
              <a:t>Design not </a:t>
            </a:r>
            <a:r>
              <a:rPr lang="cs-CZ" i="1" dirty="0" err="1">
                <a:latin typeface="Arial" panose="020B0604020202020204" pitchFamily="34" charset="0"/>
                <a:cs typeface="Arial" panose="020B0604020202020204" pitchFamily="34" charset="0"/>
              </a:rPr>
              <a:t>imply</a:t>
            </a:r>
            <a:r>
              <a:rPr lang="cs-CZ" i="1" dirty="0">
                <a:latin typeface="Arial" panose="020B0604020202020204" pitchFamily="34" charset="0"/>
                <a:cs typeface="Arial" panose="020B0604020202020204" pitchFamily="34" charset="0"/>
              </a:rPr>
              <a:t> Designer</a:t>
            </a:r>
          </a:p>
          <a:p>
            <a:endParaRPr lang="cs-CZ" i="1" dirty="0">
              <a:latin typeface="Arial" panose="020B0604020202020204" pitchFamily="34" charset="0"/>
              <a:cs typeface="Arial" panose="020B0604020202020204" pitchFamily="34" charset="0"/>
            </a:endParaRPr>
          </a:p>
          <a:p>
            <a:r>
              <a:rPr lang="cs-CZ" i="1" u="sng" dirty="0" err="1">
                <a:latin typeface="Arial" panose="020B0604020202020204" pitchFamily="34" charset="0"/>
                <a:cs typeface="Arial" panose="020B0604020202020204" pitchFamily="34" charset="0"/>
              </a:rPr>
              <a:t>Adaptation</a:t>
            </a:r>
            <a:r>
              <a:rPr lang="cs-CZ" i="1" u="sng"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as </a:t>
            </a:r>
            <a:r>
              <a:rPr lang="cs-CZ" dirty="0" err="1">
                <a:latin typeface="Arial" panose="020B0604020202020204" pitchFamily="34" charset="0"/>
                <a:cs typeface="Arial" panose="020B0604020202020204" pitchFamily="34" charset="0"/>
              </a:rPr>
              <a:t>used</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evolutionary</a:t>
            </a:r>
            <a:r>
              <a:rPr lang="cs-CZ" dirty="0">
                <a:latin typeface="Arial" panose="020B0604020202020204" pitchFamily="34" charset="0"/>
                <a:cs typeface="Arial" panose="020B0604020202020204" pitchFamily="34" charset="0"/>
              </a:rPr>
              <a:t> biology </a:t>
            </a:r>
            <a:r>
              <a:rPr lang="cs-CZ" dirty="0" err="1">
                <a:latin typeface="Arial" panose="020B0604020202020204" pitchFamily="34" charset="0"/>
                <a:cs typeface="Arial" panose="020B0604020202020204" pitchFamily="34" charset="0"/>
              </a:rPr>
              <a:t>refers</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those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evolved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elements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traits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shown</a:t>
            </a:r>
            <a:r>
              <a:rPr lang="cs-CZ" dirty="0">
                <a:latin typeface="Arial" panose="020B0604020202020204" pitchFamily="34" charset="0"/>
                <a:cs typeface="Arial" panose="020B0604020202020204" pitchFamily="34" charset="0"/>
              </a:rPr>
              <a:t> to </a:t>
            </a:r>
            <a:r>
              <a:rPr lang="cs-CZ" dirty="0" err="1">
                <a:latin typeface="Arial" panose="020B0604020202020204" pitchFamily="34" charset="0"/>
                <a:cs typeface="Arial" panose="020B0604020202020204" pitchFamily="34" charset="0"/>
              </a:rPr>
              <a:t>have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promoted</a:t>
            </a:r>
            <a:r>
              <a:rPr lang="cs-CZ" dirty="0">
                <a:latin typeface="Arial" panose="020B0604020202020204" pitchFamily="34" charset="0"/>
                <a:cs typeface="Arial" panose="020B0604020202020204" pitchFamily="34" charset="0"/>
              </a:rPr>
              <a:t> fitness.</a:t>
            </a:r>
          </a:p>
          <a:p>
            <a:endParaRPr lang="cs-CZ" i="1" u="sng" dirty="0">
              <a:latin typeface="Arial" panose="020B0604020202020204" pitchFamily="34" charset="0"/>
              <a:cs typeface="Arial" panose="020B0604020202020204" pitchFamily="34" charset="0"/>
            </a:endParaRPr>
          </a:p>
          <a:p>
            <a:r>
              <a:rPr lang="cs-CZ" i="1" u="sng" dirty="0" err="1">
                <a:latin typeface="Arial" panose="020B0604020202020204" pitchFamily="34" charset="0"/>
                <a:cs typeface="Arial" panose="020B0604020202020204" pitchFamily="34" charset="0"/>
              </a:rPr>
              <a:t>Strategy</a:t>
            </a:r>
            <a:r>
              <a:rPr lang="cs-CZ" i="1" u="sng"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describe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functional</a:t>
            </a:r>
            <a:r>
              <a:rPr lang="cs-CZ" dirty="0">
                <a:latin typeface="Arial" panose="020B0604020202020204" pitchFamily="34" charset="0"/>
                <a:cs typeface="Arial" panose="020B0604020202020204" pitchFamily="34" charset="0"/>
              </a:rPr>
              <a:t> signifikance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adaptation</a:t>
            </a:r>
            <a:endParaRPr lang="cs-CZ"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DED0837B-2244-4575-BBB5-6A35C2E948EA}"/>
              </a:ext>
            </a:extLst>
          </p:cNvPr>
          <p:cNvSpPr txBox="1"/>
          <p:nvPr/>
        </p:nvSpPr>
        <p:spPr>
          <a:xfrm>
            <a:off x="7358971" y="4456118"/>
            <a:ext cx="4416086" cy="1477328"/>
          </a:xfrm>
          <a:prstGeom prst="rect">
            <a:avLst/>
          </a:prstGeom>
          <a:noFill/>
        </p:spPr>
        <p:txBody>
          <a:bodyPr wrap="square" rtlCol="0">
            <a:spAutoFit/>
          </a:bodyPr>
          <a:lstStyle/>
          <a:p>
            <a:r>
              <a:rPr lang="cs-CZ" dirty="0"/>
              <a:t>In </a:t>
            </a:r>
            <a:r>
              <a:rPr lang="cs-CZ" dirty="0" err="1"/>
              <a:t>evolutionary</a:t>
            </a:r>
            <a:r>
              <a:rPr lang="cs-CZ" dirty="0"/>
              <a:t> </a:t>
            </a:r>
            <a:r>
              <a:rPr lang="cs-CZ" dirty="0" err="1"/>
              <a:t>thouth</a:t>
            </a:r>
            <a:r>
              <a:rPr lang="cs-CZ" dirty="0"/>
              <a:t> </a:t>
            </a:r>
            <a:r>
              <a:rPr lang="cs-CZ" dirty="0" err="1"/>
              <a:t>it</a:t>
            </a:r>
            <a:r>
              <a:rPr lang="cs-CZ" dirty="0"/>
              <a:t> </a:t>
            </a:r>
            <a:r>
              <a:rPr lang="cs-CZ" dirty="0" err="1"/>
              <a:t>is</a:t>
            </a:r>
            <a:r>
              <a:rPr lang="cs-CZ" dirty="0"/>
              <a:t> </a:t>
            </a:r>
            <a:r>
              <a:rPr lang="cs-CZ" dirty="0" err="1"/>
              <a:t>important</a:t>
            </a:r>
            <a:r>
              <a:rPr lang="cs-CZ" dirty="0"/>
              <a:t> to </a:t>
            </a:r>
            <a:r>
              <a:rPr lang="cs-CZ" dirty="0" err="1"/>
              <a:t>avoid</a:t>
            </a:r>
            <a:r>
              <a:rPr lang="cs-CZ" dirty="0"/>
              <a:t> trap </a:t>
            </a:r>
            <a:r>
              <a:rPr lang="cs-CZ" dirty="0" err="1"/>
              <a:t>of</a:t>
            </a:r>
            <a:r>
              <a:rPr lang="cs-CZ" dirty="0"/>
              <a:t> </a:t>
            </a:r>
            <a:r>
              <a:rPr lang="cs-CZ" dirty="0" err="1"/>
              <a:t>describing</a:t>
            </a:r>
            <a:r>
              <a:rPr lang="cs-CZ" dirty="0"/>
              <a:t> </a:t>
            </a:r>
            <a:r>
              <a:rPr lang="cs-CZ" dirty="0" err="1"/>
              <a:t>ana</a:t>
            </a:r>
            <a:r>
              <a:rPr lang="cs-CZ" dirty="0"/>
              <a:t> </a:t>
            </a:r>
            <a:r>
              <a:rPr lang="cs-CZ" dirty="0" err="1"/>
              <a:t>evolutionary</a:t>
            </a:r>
            <a:r>
              <a:rPr lang="cs-CZ" dirty="0"/>
              <a:t> </a:t>
            </a:r>
            <a:r>
              <a:rPr lang="cs-CZ" dirty="0" err="1"/>
              <a:t>process</a:t>
            </a:r>
            <a:r>
              <a:rPr lang="cs-CZ" dirty="0"/>
              <a:t>, </a:t>
            </a:r>
            <a:r>
              <a:rPr lang="cs-CZ" dirty="0" err="1"/>
              <a:t>or</a:t>
            </a:r>
            <a:r>
              <a:rPr lang="cs-CZ" dirty="0"/>
              <a:t> </a:t>
            </a:r>
            <a:r>
              <a:rPr lang="cs-CZ" dirty="0" err="1"/>
              <a:t>evolution</a:t>
            </a:r>
            <a:r>
              <a:rPr lang="cs-CZ" dirty="0"/>
              <a:t> </a:t>
            </a:r>
            <a:r>
              <a:rPr lang="cs-CZ" dirty="0" err="1"/>
              <a:t>itself</a:t>
            </a:r>
            <a:r>
              <a:rPr lang="cs-CZ" dirty="0"/>
              <a:t>, as </a:t>
            </a:r>
            <a:r>
              <a:rPr lang="cs-CZ" dirty="0" err="1"/>
              <a:t>having</a:t>
            </a:r>
            <a:r>
              <a:rPr lang="cs-CZ" dirty="0"/>
              <a:t> a </a:t>
            </a:r>
            <a:r>
              <a:rPr lang="cs-CZ" dirty="0" err="1"/>
              <a:t>purpose</a:t>
            </a:r>
            <a:r>
              <a:rPr lang="cs-CZ" dirty="0"/>
              <a:t> </a:t>
            </a:r>
            <a:r>
              <a:rPr lang="cs-CZ" dirty="0" err="1"/>
              <a:t>or</a:t>
            </a:r>
            <a:r>
              <a:rPr lang="cs-CZ" dirty="0"/>
              <a:t> </a:t>
            </a:r>
            <a:r>
              <a:rPr lang="cs-CZ" dirty="0" err="1"/>
              <a:t>direction</a:t>
            </a:r>
            <a:r>
              <a:rPr lang="cs-CZ" dirty="0"/>
              <a:t>, to do </a:t>
            </a:r>
            <a:r>
              <a:rPr lang="cs-CZ" dirty="0" err="1"/>
              <a:t>som</a:t>
            </a:r>
            <a:r>
              <a:rPr lang="cs-CZ" dirty="0"/>
              <a:t> </a:t>
            </a:r>
            <a:r>
              <a:rPr lang="cs-CZ" dirty="0" err="1"/>
              <a:t>is</a:t>
            </a:r>
            <a:r>
              <a:rPr lang="cs-CZ" dirty="0"/>
              <a:t> </a:t>
            </a:r>
            <a:r>
              <a:rPr lang="cs-CZ" dirty="0" err="1"/>
              <a:t>form</a:t>
            </a:r>
            <a:r>
              <a:rPr lang="cs-CZ" dirty="0"/>
              <a:t> </a:t>
            </a:r>
            <a:r>
              <a:rPr lang="cs-CZ" dirty="0" err="1"/>
              <a:t>of</a:t>
            </a:r>
            <a:r>
              <a:rPr lang="cs-CZ" dirty="0"/>
              <a:t> </a:t>
            </a:r>
            <a:r>
              <a:rPr lang="cs-CZ" dirty="0" err="1"/>
              <a:t>theology</a:t>
            </a:r>
            <a:r>
              <a:rPr lang="cs-CZ" dirty="0"/>
              <a:t>!</a:t>
            </a:r>
          </a:p>
        </p:txBody>
      </p:sp>
    </p:spTree>
    <p:extLst>
      <p:ext uri="{BB962C8B-B14F-4D97-AF65-F5344CB8AC3E}">
        <p14:creationId xmlns:p14="http://schemas.microsoft.com/office/powerpoint/2010/main" val="1665158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0BE7C15-E4D2-4DCC-A47D-024CB258F626}"/>
              </a:ext>
            </a:extLst>
          </p:cNvPr>
          <p:cNvSpPr txBox="1"/>
          <p:nvPr/>
        </p:nvSpPr>
        <p:spPr>
          <a:xfrm>
            <a:off x="783848" y="96320"/>
            <a:ext cx="6094562" cy="584775"/>
          </a:xfrm>
          <a:prstGeom prst="rect">
            <a:avLst/>
          </a:prstGeom>
          <a:noFill/>
        </p:spPr>
        <p:txBody>
          <a:bodyPr wrap="square">
            <a:spAutoFit/>
          </a:bodyPr>
          <a:lstStyle/>
          <a:p>
            <a:pPr algn="ctr"/>
            <a:r>
              <a:rPr lang="cs-CZ" sz="3200" b="1" dirty="0" err="1">
                <a:latin typeface="Arial" panose="020B0604020202020204" pitchFamily="34" charset="0"/>
                <a:cs typeface="Arial" panose="020B0604020202020204" pitchFamily="34" charset="0"/>
              </a:rPr>
              <a:t>What</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Evolution</a:t>
            </a:r>
            <a:r>
              <a:rPr lang="cs-CZ" sz="3200" b="1" dirty="0">
                <a:latin typeface="Arial" panose="020B0604020202020204" pitchFamily="34" charset="0"/>
                <a:cs typeface="Arial" panose="020B0604020202020204" pitchFamily="34" charset="0"/>
              </a:rPr>
              <a:t> </a:t>
            </a:r>
            <a:r>
              <a:rPr lang="cs-CZ" sz="3200" b="1" dirty="0" err="1">
                <a:latin typeface="Arial" panose="020B0604020202020204" pitchFamily="34" charset="0"/>
                <a:cs typeface="Arial" panose="020B0604020202020204" pitchFamily="34" charset="0"/>
              </a:rPr>
              <a:t>is</a:t>
            </a:r>
            <a:endParaRPr lang="cs-CZ" sz="3200" b="1" dirty="0">
              <a:latin typeface="Arial" panose="020B0604020202020204" pitchFamily="34" charset="0"/>
              <a:cs typeface="Arial" panose="020B0604020202020204" pitchFamily="34" charset="0"/>
            </a:endParaRPr>
          </a:p>
        </p:txBody>
      </p:sp>
      <p:pic>
        <p:nvPicPr>
          <p:cNvPr id="4098" name="Picture 2" descr="8 Science Articles on Evolution - Science Journal for Kids and Teens">
            <a:extLst>
              <a:ext uri="{FF2B5EF4-FFF2-40B4-BE49-F238E27FC236}">
                <a16:creationId xmlns:a16="http://schemas.microsoft.com/office/drawing/2014/main" id="{D2EE39A7-D1B1-4D1F-841A-78D648DD8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282" y="0"/>
            <a:ext cx="5679013" cy="4401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CACE842-8984-4420-B06E-594DCD6DE1B7}"/>
              </a:ext>
            </a:extLst>
          </p:cNvPr>
          <p:cNvSpPr txBox="1"/>
          <p:nvPr/>
        </p:nvSpPr>
        <p:spPr>
          <a:xfrm>
            <a:off x="327673" y="828619"/>
            <a:ext cx="5580623" cy="2585323"/>
          </a:xfrm>
          <a:prstGeom prst="rect">
            <a:avLst/>
          </a:prstGeom>
          <a:noFill/>
        </p:spPr>
        <p:txBody>
          <a:bodyPr wrap="square" rtlCol="0">
            <a:spAutoFit/>
          </a:bodyPr>
          <a:lstStyle/>
          <a:p>
            <a:r>
              <a:rPr lang="cs-CZ" dirty="0" err="1"/>
              <a:t>One</a:t>
            </a:r>
            <a:r>
              <a:rPr lang="cs-CZ" dirty="0"/>
              <a:t> </a:t>
            </a:r>
            <a:r>
              <a:rPr lang="cs-CZ" dirty="0" err="1"/>
              <a:t>of</a:t>
            </a:r>
            <a:r>
              <a:rPr lang="cs-CZ" dirty="0"/>
              <a:t> </a:t>
            </a:r>
            <a:r>
              <a:rPr lang="cs-CZ" dirty="0" err="1"/>
              <a:t>the</a:t>
            </a:r>
            <a:r>
              <a:rPr lang="cs-CZ" dirty="0"/>
              <a:t> </a:t>
            </a:r>
            <a:r>
              <a:rPr lang="cs-CZ" dirty="0" err="1"/>
              <a:t>dangers</a:t>
            </a:r>
            <a:r>
              <a:rPr lang="cs-CZ" dirty="0"/>
              <a:t> </a:t>
            </a:r>
            <a:r>
              <a:rPr lang="cs-CZ" dirty="0" err="1"/>
              <a:t>of</a:t>
            </a:r>
            <a:r>
              <a:rPr lang="cs-CZ" dirty="0"/>
              <a:t> </a:t>
            </a:r>
            <a:r>
              <a:rPr lang="cs-CZ" dirty="0" err="1"/>
              <a:t>the</a:t>
            </a:r>
            <a:r>
              <a:rPr lang="cs-CZ" dirty="0"/>
              <a:t> design and </a:t>
            </a:r>
            <a:r>
              <a:rPr lang="cs-CZ" dirty="0" err="1"/>
              <a:t>strategy</a:t>
            </a:r>
            <a:r>
              <a:rPr lang="cs-CZ" dirty="0"/>
              <a:t> </a:t>
            </a:r>
            <a:r>
              <a:rPr lang="cs-CZ" dirty="0" err="1"/>
              <a:t>methaphors</a:t>
            </a:r>
            <a:r>
              <a:rPr lang="cs-CZ" dirty="0"/>
              <a:t>, </a:t>
            </a:r>
            <a:r>
              <a:rPr lang="cs-CZ" dirty="0" err="1"/>
              <a:t>or</a:t>
            </a:r>
            <a:r>
              <a:rPr lang="cs-CZ" dirty="0"/>
              <a:t> </a:t>
            </a:r>
            <a:r>
              <a:rPr lang="cs-CZ" dirty="0" err="1"/>
              <a:t>of</a:t>
            </a:r>
            <a:r>
              <a:rPr lang="cs-CZ" dirty="0"/>
              <a:t> </a:t>
            </a:r>
            <a:r>
              <a:rPr lang="cs-CZ" dirty="0" err="1"/>
              <a:t>speaking</a:t>
            </a:r>
            <a:r>
              <a:rPr lang="cs-CZ" dirty="0"/>
              <a:t> </a:t>
            </a:r>
            <a:r>
              <a:rPr lang="cs-CZ" dirty="0" err="1"/>
              <a:t>about</a:t>
            </a:r>
            <a:r>
              <a:rPr lang="cs-CZ" dirty="0"/>
              <a:t> </a:t>
            </a:r>
            <a:r>
              <a:rPr lang="cs-CZ" dirty="0" err="1"/>
              <a:t>higher</a:t>
            </a:r>
            <a:r>
              <a:rPr lang="cs-CZ" dirty="0"/>
              <a:t> </a:t>
            </a:r>
            <a:r>
              <a:rPr lang="cs-CZ" dirty="0" err="1"/>
              <a:t>or</a:t>
            </a:r>
            <a:r>
              <a:rPr lang="cs-CZ" dirty="0"/>
              <a:t> </a:t>
            </a:r>
            <a:r>
              <a:rPr lang="cs-CZ" dirty="0" err="1"/>
              <a:t>lower</a:t>
            </a:r>
            <a:r>
              <a:rPr lang="cs-CZ" dirty="0"/>
              <a:t> species, </a:t>
            </a:r>
            <a:r>
              <a:rPr lang="cs-CZ" dirty="0" err="1"/>
              <a:t>is</a:t>
            </a:r>
            <a:r>
              <a:rPr lang="cs-CZ" dirty="0"/>
              <a:t> </a:t>
            </a:r>
            <a:r>
              <a:rPr lang="cs-CZ" dirty="0" err="1"/>
              <a:t>that</a:t>
            </a:r>
            <a:r>
              <a:rPr lang="cs-CZ" dirty="0"/>
              <a:t> </a:t>
            </a:r>
            <a:r>
              <a:rPr lang="cs-CZ" dirty="0" err="1"/>
              <a:t>they</a:t>
            </a:r>
            <a:r>
              <a:rPr lang="cs-CZ" dirty="0"/>
              <a:t> </a:t>
            </a:r>
            <a:r>
              <a:rPr lang="cs-CZ" dirty="0" err="1"/>
              <a:t>can</a:t>
            </a:r>
            <a:r>
              <a:rPr lang="cs-CZ" dirty="0"/>
              <a:t> </a:t>
            </a:r>
            <a:r>
              <a:rPr lang="cs-CZ" dirty="0" err="1"/>
              <a:t>encourage</a:t>
            </a:r>
            <a:r>
              <a:rPr lang="cs-CZ" dirty="0"/>
              <a:t> such </a:t>
            </a:r>
            <a:r>
              <a:rPr lang="cs-CZ" dirty="0" err="1"/>
              <a:t>thinking</a:t>
            </a:r>
            <a:r>
              <a:rPr lang="cs-CZ" dirty="0"/>
              <a:t>. </a:t>
            </a:r>
            <a:r>
              <a:rPr lang="cs-CZ" dirty="0" err="1"/>
              <a:t>There</a:t>
            </a:r>
            <a:r>
              <a:rPr lang="cs-CZ" dirty="0"/>
              <a:t> </a:t>
            </a:r>
            <a:r>
              <a:rPr lang="cs-CZ" dirty="0" err="1"/>
              <a:t>is</a:t>
            </a:r>
            <a:r>
              <a:rPr lang="cs-CZ" dirty="0"/>
              <a:t> a major </a:t>
            </a:r>
            <a:r>
              <a:rPr lang="cs-CZ" dirty="0" err="1"/>
              <a:t>difference</a:t>
            </a:r>
            <a:r>
              <a:rPr lang="cs-CZ" dirty="0"/>
              <a:t> in </a:t>
            </a:r>
            <a:r>
              <a:rPr lang="cs-CZ" dirty="0" err="1"/>
              <a:t>the</a:t>
            </a:r>
            <a:r>
              <a:rPr lang="cs-CZ" dirty="0"/>
              <a:t> </a:t>
            </a:r>
            <a:r>
              <a:rPr lang="cs-CZ" dirty="0" err="1"/>
              <a:t>thought</a:t>
            </a:r>
            <a:r>
              <a:rPr lang="cs-CZ" dirty="0"/>
              <a:t> </a:t>
            </a:r>
            <a:r>
              <a:rPr lang="cs-CZ" dirty="0" err="1"/>
              <a:t>processes</a:t>
            </a:r>
            <a:r>
              <a:rPr lang="cs-CZ" dirty="0"/>
              <a:t> </a:t>
            </a:r>
            <a:r>
              <a:rPr lang="cs-CZ" dirty="0" err="1"/>
              <a:t>underlying</a:t>
            </a:r>
            <a:r>
              <a:rPr lang="cs-CZ" dirty="0"/>
              <a:t> </a:t>
            </a:r>
            <a:r>
              <a:rPr lang="cs-CZ" dirty="0" err="1"/>
              <a:t>the</a:t>
            </a:r>
            <a:r>
              <a:rPr lang="cs-CZ" dirty="0"/>
              <a:t> </a:t>
            </a:r>
            <a:r>
              <a:rPr lang="cs-CZ" dirty="0" err="1"/>
              <a:t>statement</a:t>
            </a:r>
            <a:r>
              <a:rPr lang="cs-CZ" dirty="0"/>
              <a:t> </a:t>
            </a:r>
            <a:r>
              <a:rPr lang="cs-CZ" dirty="0" err="1"/>
              <a:t>that</a:t>
            </a:r>
            <a:r>
              <a:rPr lang="cs-CZ" dirty="0"/>
              <a:t> „</a:t>
            </a:r>
            <a:r>
              <a:rPr lang="cs-CZ" dirty="0" err="1"/>
              <a:t>limbs</a:t>
            </a:r>
            <a:r>
              <a:rPr lang="cs-CZ" dirty="0"/>
              <a:t> </a:t>
            </a:r>
            <a:r>
              <a:rPr lang="cs-CZ" dirty="0" err="1"/>
              <a:t>evolved</a:t>
            </a:r>
            <a:r>
              <a:rPr lang="cs-CZ" dirty="0"/>
              <a:t> </a:t>
            </a:r>
            <a:r>
              <a:rPr lang="cs-CZ" dirty="0" err="1"/>
              <a:t>for</a:t>
            </a:r>
            <a:r>
              <a:rPr lang="cs-CZ" dirty="0"/>
              <a:t> </a:t>
            </a:r>
            <a:r>
              <a:rPr lang="cs-CZ" dirty="0" err="1"/>
              <a:t>walking</a:t>
            </a:r>
            <a:r>
              <a:rPr lang="cs-CZ" dirty="0"/>
              <a:t>“ </a:t>
            </a:r>
            <a:r>
              <a:rPr lang="cs-CZ" dirty="0" err="1"/>
              <a:t>which</a:t>
            </a:r>
            <a:r>
              <a:rPr lang="cs-CZ" dirty="0"/>
              <a:t> </a:t>
            </a:r>
            <a:r>
              <a:rPr lang="cs-CZ" dirty="0" err="1"/>
              <a:t>is</a:t>
            </a:r>
            <a:r>
              <a:rPr lang="cs-CZ" dirty="0"/>
              <a:t> </a:t>
            </a:r>
            <a:r>
              <a:rPr lang="cs-CZ" dirty="0" err="1"/>
              <a:t>theological</a:t>
            </a:r>
            <a:r>
              <a:rPr lang="cs-CZ" dirty="0"/>
              <a:t>, and </a:t>
            </a:r>
            <a:r>
              <a:rPr lang="cs-CZ" dirty="0" err="1"/>
              <a:t>the</a:t>
            </a:r>
            <a:r>
              <a:rPr lang="cs-CZ" dirty="0"/>
              <a:t> </a:t>
            </a:r>
            <a:r>
              <a:rPr lang="cs-CZ" dirty="0" err="1"/>
              <a:t>evolutionary</a:t>
            </a:r>
            <a:r>
              <a:rPr lang="cs-CZ" dirty="0"/>
              <a:t> </a:t>
            </a:r>
            <a:r>
              <a:rPr lang="cs-CZ" dirty="0" err="1"/>
              <a:t>statement</a:t>
            </a:r>
            <a:r>
              <a:rPr lang="cs-CZ" dirty="0"/>
              <a:t> </a:t>
            </a:r>
            <a:r>
              <a:rPr lang="cs-CZ" dirty="0" err="1"/>
              <a:t>that</a:t>
            </a:r>
            <a:r>
              <a:rPr lang="cs-CZ" dirty="0"/>
              <a:t> „ </a:t>
            </a:r>
            <a:r>
              <a:rPr lang="cs-CZ" dirty="0" err="1"/>
              <a:t>there</a:t>
            </a:r>
            <a:r>
              <a:rPr lang="cs-CZ" dirty="0"/>
              <a:t> </a:t>
            </a:r>
            <a:r>
              <a:rPr lang="cs-CZ" dirty="0" err="1"/>
              <a:t>was</a:t>
            </a:r>
            <a:r>
              <a:rPr lang="cs-CZ" dirty="0"/>
              <a:t> </a:t>
            </a:r>
            <a:r>
              <a:rPr lang="cs-CZ" dirty="0" err="1"/>
              <a:t>progressive</a:t>
            </a:r>
            <a:r>
              <a:rPr lang="cs-CZ" dirty="0"/>
              <a:t> </a:t>
            </a:r>
            <a:r>
              <a:rPr lang="cs-CZ" dirty="0" err="1"/>
              <a:t>selection</a:t>
            </a:r>
            <a:r>
              <a:rPr lang="cs-CZ" dirty="0"/>
              <a:t> </a:t>
            </a:r>
            <a:r>
              <a:rPr lang="cs-CZ" dirty="0" err="1"/>
              <a:t>over</a:t>
            </a:r>
            <a:r>
              <a:rPr lang="cs-CZ" dirty="0"/>
              <a:t> </a:t>
            </a:r>
            <a:r>
              <a:rPr lang="cs-CZ" dirty="0" err="1"/>
              <a:t>time</a:t>
            </a:r>
            <a:r>
              <a:rPr lang="cs-CZ" dirty="0"/>
              <a:t> on </a:t>
            </a:r>
            <a:r>
              <a:rPr lang="cs-CZ" dirty="0" err="1"/>
              <a:t>the</a:t>
            </a:r>
            <a:r>
              <a:rPr lang="cs-CZ" dirty="0"/>
              <a:t> </a:t>
            </a:r>
            <a:r>
              <a:rPr lang="cs-CZ" dirty="0" err="1"/>
              <a:t>traits</a:t>
            </a:r>
            <a:r>
              <a:rPr lang="cs-CZ" dirty="0"/>
              <a:t> </a:t>
            </a:r>
            <a:r>
              <a:rPr lang="cs-CZ" dirty="0" err="1"/>
              <a:t>associated</a:t>
            </a:r>
            <a:r>
              <a:rPr lang="cs-CZ" dirty="0"/>
              <a:t> </a:t>
            </a:r>
            <a:r>
              <a:rPr lang="cs-CZ" dirty="0" err="1"/>
              <a:t>with</a:t>
            </a:r>
            <a:r>
              <a:rPr lang="cs-CZ" dirty="0"/>
              <a:t> </a:t>
            </a:r>
            <a:r>
              <a:rPr lang="cs-CZ" dirty="0" err="1"/>
              <a:t>the</a:t>
            </a:r>
            <a:r>
              <a:rPr lang="cs-CZ" dirty="0"/>
              <a:t> </a:t>
            </a:r>
            <a:r>
              <a:rPr lang="cs-CZ" dirty="0" err="1"/>
              <a:t>ancestral</a:t>
            </a:r>
            <a:r>
              <a:rPr lang="cs-CZ" dirty="0"/>
              <a:t> </a:t>
            </a:r>
            <a:r>
              <a:rPr lang="cs-CZ" dirty="0" err="1"/>
              <a:t>fin</a:t>
            </a:r>
            <a:r>
              <a:rPr lang="cs-CZ" dirty="0"/>
              <a:t>, and </a:t>
            </a:r>
            <a:r>
              <a:rPr lang="cs-CZ" dirty="0" err="1"/>
              <a:t>the</a:t>
            </a:r>
            <a:r>
              <a:rPr lang="cs-CZ" dirty="0"/>
              <a:t> </a:t>
            </a:r>
            <a:r>
              <a:rPr lang="cs-CZ" dirty="0" err="1"/>
              <a:t>adaptive</a:t>
            </a:r>
            <a:r>
              <a:rPr lang="cs-CZ" dirty="0"/>
              <a:t> </a:t>
            </a:r>
            <a:r>
              <a:rPr lang="cs-CZ" dirty="0" err="1"/>
              <a:t>advantage</a:t>
            </a:r>
            <a:r>
              <a:rPr lang="cs-CZ" dirty="0"/>
              <a:t> </a:t>
            </a:r>
            <a:r>
              <a:rPr lang="cs-CZ" dirty="0" err="1"/>
              <a:t>associated</a:t>
            </a:r>
            <a:r>
              <a:rPr lang="cs-CZ" dirty="0"/>
              <a:t> </a:t>
            </a:r>
            <a:r>
              <a:rPr lang="cs-CZ" dirty="0" err="1"/>
              <a:t>with</a:t>
            </a:r>
            <a:r>
              <a:rPr lang="cs-CZ" dirty="0"/>
              <a:t> </a:t>
            </a:r>
            <a:r>
              <a:rPr lang="cs-CZ" dirty="0" err="1"/>
              <a:t>effective</a:t>
            </a:r>
            <a:r>
              <a:rPr lang="cs-CZ" dirty="0"/>
              <a:t> </a:t>
            </a:r>
            <a:r>
              <a:rPr lang="cs-CZ" dirty="0" err="1"/>
              <a:t>terrestrial</a:t>
            </a:r>
            <a:r>
              <a:rPr lang="cs-CZ" dirty="0"/>
              <a:t> </a:t>
            </a:r>
            <a:r>
              <a:rPr lang="cs-CZ" dirty="0" err="1"/>
              <a:t>movement</a:t>
            </a:r>
            <a:r>
              <a:rPr lang="cs-CZ" dirty="0"/>
              <a:t>.</a:t>
            </a:r>
          </a:p>
        </p:txBody>
      </p:sp>
      <p:sp>
        <p:nvSpPr>
          <p:cNvPr id="5" name="TextovéPole 4">
            <a:extLst>
              <a:ext uri="{FF2B5EF4-FFF2-40B4-BE49-F238E27FC236}">
                <a16:creationId xmlns:a16="http://schemas.microsoft.com/office/drawing/2014/main" id="{1449A89B-1ADC-4B92-9E4F-5C688400AA34}"/>
              </a:ext>
            </a:extLst>
          </p:cNvPr>
          <p:cNvSpPr txBox="1"/>
          <p:nvPr/>
        </p:nvSpPr>
        <p:spPr>
          <a:xfrm>
            <a:off x="327672" y="3429000"/>
            <a:ext cx="7180105" cy="2308324"/>
          </a:xfrm>
          <a:prstGeom prst="rect">
            <a:avLst/>
          </a:prstGeom>
          <a:noFill/>
        </p:spPr>
        <p:txBody>
          <a:bodyPr wrap="square" rtlCol="0">
            <a:spAutoFit/>
          </a:bodyPr>
          <a:lstStyle/>
          <a:p>
            <a:r>
              <a:rPr lang="cs-CZ" dirty="0" err="1"/>
              <a:t>Begining</a:t>
            </a:r>
            <a:r>
              <a:rPr lang="cs-CZ" dirty="0"/>
              <a:t> </a:t>
            </a:r>
            <a:r>
              <a:rPr lang="cs-CZ" dirty="0" err="1"/>
              <a:t>of</a:t>
            </a:r>
            <a:r>
              <a:rPr lang="cs-CZ" dirty="0"/>
              <a:t> </a:t>
            </a:r>
            <a:r>
              <a:rPr lang="cs-CZ" dirty="0" err="1"/>
              <a:t>modern</a:t>
            </a:r>
            <a:r>
              <a:rPr lang="cs-CZ" dirty="0"/>
              <a:t> </a:t>
            </a:r>
            <a:r>
              <a:rPr lang="cs-CZ" dirty="0" err="1"/>
              <a:t>evolutionary</a:t>
            </a:r>
            <a:r>
              <a:rPr lang="cs-CZ" dirty="0"/>
              <a:t> </a:t>
            </a:r>
            <a:r>
              <a:rPr lang="cs-CZ" dirty="0" err="1"/>
              <a:t>theory</a:t>
            </a:r>
            <a:r>
              <a:rPr lang="cs-CZ" dirty="0"/>
              <a:t> in </a:t>
            </a:r>
            <a:r>
              <a:rPr lang="cs-CZ" dirty="0" err="1"/>
              <a:t>the</a:t>
            </a:r>
            <a:r>
              <a:rPr lang="cs-CZ" dirty="0"/>
              <a:t> </a:t>
            </a:r>
            <a:r>
              <a:rPr lang="cs-CZ" dirty="0" err="1"/>
              <a:t>late</a:t>
            </a:r>
            <a:r>
              <a:rPr lang="cs-CZ" dirty="0"/>
              <a:t> 18th </a:t>
            </a:r>
            <a:r>
              <a:rPr lang="cs-CZ" dirty="0" err="1"/>
              <a:t>century</a:t>
            </a:r>
            <a:r>
              <a:rPr lang="cs-CZ" dirty="0"/>
              <a:t> </a:t>
            </a:r>
            <a:r>
              <a:rPr lang="cs-CZ" dirty="0" err="1"/>
              <a:t>was</a:t>
            </a:r>
            <a:r>
              <a:rPr lang="cs-CZ" dirty="0"/>
              <a:t> </a:t>
            </a:r>
            <a:r>
              <a:rPr lang="cs-CZ" dirty="0" err="1"/>
              <a:t>based</a:t>
            </a:r>
            <a:r>
              <a:rPr lang="cs-CZ" dirty="0"/>
              <a:t> on </a:t>
            </a:r>
            <a:r>
              <a:rPr lang="cs-CZ" dirty="0" err="1"/>
              <a:t>two</a:t>
            </a:r>
            <a:r>
              <a:rPr lang="cs-CZ" dirty="0"/>
              <a:t> </a:t>
            </a:r>
            <a:r>
              <a:rPr lang="cs-CZ" dirty="0" err="1"/>
              <a:t>fundamental</a:t>
            </a:r>
            <a:r>
              <a:rPr lang="cs-CZ" dirty="0"/>
              <a:t> </a:t>
            </a:r>
            <a:r>
              <a:rPr lang="cs-CZ" dirty="0" err="1"/>
              <a:t>concepts</a:t>
            </a:r>
            <a:r>
              <a:rPr lang="cs-CZ" dirty="0"/>
              <a:t>. </a:t>
            </a:r>
          </a:p>
          <a:p>
            <a:r>
              <a:rPr lang="cs-CZ" i="1" u="sng" dirty="0" err="1"/>
              <a:t>The</a:t>
            </a:r>
            <a:r>
              <a:rPr lang="cs-CZ" i="1" u="sng" dirty="0"/>
              <a:t> </a:t>
            </a:r>
            <a:r>
              <a:rPr lang="cs-CZ" i="1" u="sng" dirty="0" err="1"/>
              <a:t>first</a:t>
            </a:r>
            <a:r>
              <a:rPr lang="cs-CZ" i="1" u="sng" dirty="0"/>
              <a:t> </a:t>
            </a:r>
            <a:r>
              <a:rPr lang="cs-CZ" dirty="0" err="1"/>
              <a:t>was</a:t>
            </a:r>
            <a:r>
              <a:rPr lang="cs-CZ" dirty="0"/>
              <a:t> </a:t>
            </a:r>
            <a:r>
              <a:rPr lang="cs-CZ" dirty="0" err="1"/>
              <a:t>gradualism</a:t>
            </a:r>
            <a:r>
              <a:rPr lang="cs-CZ" dirty="0"/>
              <a:t>, </a:t>
            </a:r>
            <a:r>
              <a:rPr lang="cs-CZ" dirty="0" err="1"/>
              <a:t>the</a:t>
            </a:r>
            <a:r>
              <a:rPr lang="cs-CZ" dirty="0"/>
              <a:t> idea </a:t>
            </a:r>
            <a:r>
              <a:rPr lang="cs-CZ" dirty="0" err="1"/>
              <a:t>that</a:t>
            </a:r>
            <a:r>
              <a:rPr lang="cs-CZ" dirty="0"/>
              <a:t> </a:t>
            </a:r>
            <a:r>
              <a:rPr lang="cs-CZ" dirty="0" err="1"/>
              <a:t>the</a:t>
            </a:r>
            <a:r>
              <a:rPr lang="cs-CZ" dirty="0"/>
              <a:t> </a:t>
            </a:r>
            <a:r>
              <a:rPr lang="cs-CZ" dirty="0" err="1"/>
              <a:t>geological</a:t>
            </a:r>
            <a:r>
              <a:rPr lang="cs-CZ" dirty="0"/>
              <a:t> </a:t>
            </a:r>
            <a:r>
              <a:rPr lang="cs-CZ" dirty="0" err="1"/>
              <a:t>features</a:t>
            </a:r>
            <a:r>
              <a:rPr lang="cs-CZ" dirty="0"/>
              <a:t> </a:t>
            </a:r>
            <a:r>
              <a:rPr lang="cs-CZ" dirty="0" err="1"/>
              <a:t>of</a:t>
            </a:r>
            <a:r>
              <a:rPr lang="cs-CZ" dirty="0"/>
              <a:t> </a:t>
            </a:r>
            <a:r>
              <a:rPr lang="cs-CZ" dirty="0" err="1"/>
              <a:t>the</a:t>
            </a:r>
            <a:r>
              <a:rPr lang="cs-CZ" dirty="0"/>
              <a:t> planet are </a:t>
            </a:r>
            <a:r>
              <a:rPr lang="cs-CZ" dirty="0" err="1"/>
              <a:t>results</a:t>
            </a:r>
            <a:r>
              <a:rPr lang="cs-CZ" dirty="0"/>
              <a:t> </a:t>
            </a:r>
            <a:r>
              <a:rPr lang="cs-CZ" dirty="0" err="1"/>
              <a:t>of</a:t>
            </a:r>
            <a:r>
              <a:rPr lang="cs-CZ" dirty="0"/>
              <a:t> </a:t>
            </a:r>
            <a:r>
              <a:rPr lang="cs-CZ" dirty="0" err="1"/>
              <a:t>slow</a:t>
            </a:r>
            <a:r>
              <a:rPr lang="cs-CZ" dirty="0"/>
              <a:t> </a:t>
            </a:r>
            <a:r>
              <a:rPr lang="cs-CZ" dirty="0" err="1"/>
              <a:t>processes</a:t>
            </a:r>
            <a:r>
              <a:rPr lang="cs-CZ" dirty="0"/>
              <a:t> </a:t>
            </a:r>
            <a:r>
              <a:rPr lang="cs-CZ" dirty="0" err="1"/>
              <a:t>operating</a:t>
            </a:r>
            <a:r>
              <a:rPr lang="cs-CZ" dirty="0"/>
              <a:t> </a:t>
            </a:r>
            <a:r>
              <a:rPr lang="cs-CZ" dirty="0" err="1"/>
              <a:t>over</a:t>
            </a:r>
            <a:r>
              <a:rPr lang="cs-CZ" dirty="0"/>
              <a:t> </a:t>
            </a:r>
            <a:r>
              <a:rPr lang="cs-CZ" dirty="0" err="1"/>
              <a:t>time</a:t>
            </a:r>
            <a:r>
              <a:rPr lang="cs-CZ" dirty="0"/>
              <a:t>.</a:t>
            </a:r>
          </a:p>
          <a:p>
            <a:r>
              <a:rPr lang="cs-CZ" i="1" u="sng" dirty="0" err="1"/>
              <a:t>The</a:t>
            </a:r>
            <a:r>
              <a:rPr lang="cs-CZ" i="1" u="sng" dirty="0"/>
              <a:t> second </a:t>
            </a:r>
            <a:r>
              <a:rPr lang="cs-CZ" dirty="0" err="1"/>
              <a:t>was</a:t>
            </a:r>
            <a:r>
              <a:rPr lang="cs-CZ" dirty="0"/>
              <a:t> </a:t>
            </a:r>
            <a:r>
              <a:rPr lang="cs-CZ" dirty="0" err="1"/>
              <a:t>that</a:t>
            </a:r>
            <a:r>
              <a:rPr lang="cs-CZ" dirty="0"/>
              <a:t> </a:t>
            </a:r>
            <a:r>
              <a:rPr lang="cs-CZ" dirty="0" err="1"/>
              <a:t>biological</a:t>
            </a:r>
            <a:r>
              <a:rPr lang="cs-CZ" dirty="0"/>
              <a:t> species are not </a:t>
            </a:r>
            <a:r>
              <a:rPr lang="cs-CZ" dirty="0" err="1"/>
              <a:t>immutable</a:t>
            </a:r>
            <a:r>
              <a:rPr lang="cs-CZ" dirty="0"/>
              <a:t> but </a:t>
            </a:r>
            <a:r>
              <a:rPr lang="cs-CZ" dirty="0" err="1"/>
              <a:t>that</a:t>
            </a:r>
            <a:r>
              <a:rPr lang="cs-CZ" dirty="0"/>
              <a:t>, </a:t>
            </a:r>
            <a:r>
              <a:rPr lang="cs-CZ" dirty="0" err="1"/>
              <a:t>with</a:t>
            </a:r>
            <a:r>
              <a:rPr lang="cs-CZ" dirty="0"/>
              <a:t> </a:t>
            </a:r>
            <a:r>
              <a:rPr lang="cs-CZ" dirty="0" err="1"/>
              <a:t>time</a:t>
            </a:r>
            <a:r>
              <a:rPr lang="cs-CZ" dirty="0"/>
              <a:t>, </a:t>
            </a:r>
            <a:r>
              <a:rPr lang="cs-CZ" dirty="0" err="1"/>
              <a:t>new</a:t>
            </a:r>
            <a:r>
              <a:rPr lang="cs-CZ" dirty="0"/>
              <a:t> species </a:t>
            </a:r>
            <a:r>
              <a:rPr lang="cs-CZ" dirty="0" err="1"/>
              <a:t>could</a:t>
            </a:r>
            <a:r>
              <a:rPr lang="cs-CZ" dirty="0"/>
              <a:t> </a:t>
            </a:r>
            <a:r>
              <a:rPr lang="cs-CZ" dirty="0" err="1"/>
              <a:t>emerge</a:t>
            </a:r>
            <a:r>
              <a:rPr lang="cs-CZ" dirty="0"/>
              <a:t>, </a:t>
            </a:r>
            <a:r>
              <a:rPr lang="cs-CZ" dirty="0" err="1"/>
              <a:t>evolve</a:t>
            </a:r>
            <a:r>
              <a:rPr lang="cs-CZ" dirty="0"/>
              <a:t> </a:t>
            </a:r>
            <a:r>
              <a:rPr lang="cs-CZ" dirty="0" err="1"/>
              <a:t>into</a:t>
            </a:r>
            <a:r>
              <a:rPr lang="cs-CZ" dirty="0"/>
              <a:t> </a:t>
            </a:r>
            <a:r>
              <a:rPr lang="cs-CZ" dirty="0" err="1"/>
              <a:t>other</a:t>
            </a:r>
            <a:r>
              <a:rPr lang="cs-CZ" dirty="0"/>
              <a:t> species, </a:t>
            </a:r>
            <a:r>
              <a:rPr lang="cs-CZ" dirty="0" err="1"/>
              <a:t>or</a:t>
            </a:r>
            <a:r>
              <a:rPr lang="cs-CZ" dirty="0"/>
              <a:t> </a:t>
            </a:r>
            <a:r>
              <a:rPr lang="cs-CZ" dirty="0" err="1"/>
              <a:t>become</a:t>
            </a:r>
            <a:r>
              <a:rPr lang="cs-CZ" dirty="0"/>
              <a:t> </a:t>
            </a:r>
            <a:r>
              <a:rPr lang="cs-CZ" dirty="0" err="1"/>
              <a:t>extinct</a:t>
            </a:r>
            <a:r>
              <a:rPr lang="cs-CZ" dirty="0"/>
              <a:t>, and </a:t>
            </a:r>
            <a:r>
              <a:rPr lang="cs-CZ" dirty="0" err="1"/>
              <a:t>that</a:t>
            </a:r>
            <a:r>
              <a:rPr lang="cs-CZ" dirty="0"/>
              <a:t> in biology, as </a:t>
            </a:r>
            <a:r>
              <a:rPr lang="cs-CZ" dirty="0" err="1"/>
              <a:t>well</a:t>
            </a:r>
            <a:r>
              <a:rPr lang="cs-CZ" dirty="0"/>
              <a:t> geology, </a:t>
            </a:r>
            <a:r>
              <a:rPr lang="cs-CZ" dirty="0" err="1"/>
              <a:t>deep</a:t>
            </a:r>
            <a:r>
              <a:rPr lang="cs-CZ" dirty="0"/>
              <a:t> </a:t>
            </a:r>
            <a:r>
              <a:rPr lang="cs-CZ" dirty="0" err="1"/>
              <a:t>time</a:t>
            </a:r>
            <a:r>
              <a:rPr lang="cs-CZ" dirty="0"/>
              <a:t> provede a </a:t>
            </a:r>
            <a:r>
              <a:rPr lang="cs-CZ" dirty="0" err="1"/>
              <a:t>settings</a:t>
            </a:r>
            <a:r>
              <a:rPr lang="cs-CZ" dirty="0"/>
              <a:t> </a:t>
            </a:r>
            <a:r>
              <a:rPr lang="cs-CZ" dirty="0" err="1"/>
              <a:t>for</a:t>
            </a:r>
            <a:r>
              <a:rPr lang="cs-CZ" dirty="0"/>
              <a:t> such </a:t>
            </a:r>
            <a:r>
              <a:rPr lang="cs-CZ" dirty="0" err="1"/>
              <a:t>gradual</a:t>
            </a:r>
            <a:r>
              <a:rPr lang="cs-CZ" dirty="0"/>
              <a:t> </a:t>
            </a:r>
            <a:r>
              <a:rPr lang="cs-CZ" dirty="0" err="1"/>
              <a:t>change</a:t>
            </a:r>
            <a:r>
              <a:rPr lang="cs-CZ" dirty="0"/>
              <a:t>.</a:t>
            </a:r>
          </a:p>
        </p:txBody>
      </p:sp>
      <p:sp>
        <p:nvSpPr>
          <p:cNvPr id="6" name="TextovéPole 5">
            <a:extLst>
              <a:ext uri="{FF2B5EF4-FFF2-40B4-BE49-F238E27FC236}">
                <a16:creationId xmlns:a16="http://schemas.microsoft.com/office/drawing/2014/main" id="{D15B2E70-4C28-4DE2-AADF-CD1D2A788700}"/>
              </a:ext>
            </a:extLst>
          </p:cNvPr>
          <p:cNvSpPr txBox="1"/>
          <p:nvPr/>
        </p:nvSpPr>
        <p:spPr>
          <a:xfrm>
            <a:off x="7507778" y="4724400"/>
            <a:ext cx="3913756" cy="1815882"/>
          </a:xfrm>
          <a:prstGeom prst="rect">
            <a:avLst/>
          </a:prstGeom>
          <a:noFill/>
        </p:spPr>
        <p:txBody>
          <a:bodyPr wrap="square" rtlCol="0">
            <a:spAutoFit/>
          </a:bodyPr>
          <a:lstStyle/>
          <a:p>
            <a:r>
              <a:rPr lang="cs-CZ" sz="1400" b="1" u="sng" dirty="0" err="1">
                <a:latin typeface="Arial" panose="020B0604020202020204" pitchFamily="34" charset="0"/>
                <a:cs typeface="Arial" panose="020B0604020202020204" pitchFamily="34" charset="0"/>
              </a:rPr>
              <a:t>Macroevolution</a:t>
            </a:r>
            <a:r>
              <a:rPr lang="cs-CZ" sz="1400" dirty="0">
                <a:latin typeface="Arial" panose="020B0604020202020204" pitchFamily="34" charset="0"/>
                <a:cs typeface="Arial" panose="020B0604020202020204" pitchFamily="34" charset="0"/>
              </a:rPr>
              <a:t> </a:t>
            </a:r>
            <a:r>
              <a:rPr lang="en-US" sz="1400" b="0" i="0" dirty="0">
                <a:effectLst/>
                <a:latin typeface="Arial" panose="020B0604020202020204" pitchFamily="34" charset="0"/>
                <a:cs typeface="Arial" panose="020B0604020202020204" pitchFamily="34" charset="0"/>
              </a:rPr>
              <a:t>comprises the evolutionary processes and patterns which occur at and above the</a:t>
            </a:r>
            <a:r>
              <a:rPr lang="cs-CZ" sz="1400" b="0" i="0" dirty="0">
                <a:effectLst/>
                <a:latin typeface="Arial" panose="020B0604020202020204" pitchFamily="34" charset="0"/>
                <a:cs typeface="Arial" panose="020B0604020202020204" pitchFamily="34" charset="0"/>
              </a:rPr>
              <a:t> species</a:t>
            </a:r>
            <a:r>
              <a:rPr lang="en-US" sz="1400" b="0" i="0" dirty="0">
                <a:effectLst/>
                <a:latin typeface="Arial" panose="020B0604020202020204" pitchFamily="34" charset="0"/>
                <a:cs typeface="Arial" panose="020B0604020202020204" pitchFamily="34" charset="0"/>
              </a:rPr>
              <a:t> level.</a:t>
            </a:r>
            <a:endParaRPr lang="cs-CZ" sz="1400" b="0" i="0" dirty="0">
              <a:effectLst/>
              <a:latin typeface="Arial" panose="020B0604020202020204" pitchFamily="34" charset="0"/>
              <a:cs typeface="Arial" panose="020B0604020202020204" pitchFamily="34" charset="0"/>
            </a:endParaRPr>
          </a:p>
          <a:p>
            <a:r>
              <a:rPr lang="cs-CZ" sz="1400" b="1" u="sng" dirty="0" err="1">
                <a:latin typeface="Arial" panose="020B0604020202020204" pitchFamily="34" charset="0"/>
                <a:cs typeface="Arial" panose="020B0604020202020204" pitchFamily="34" charset="0"/>
              </a:rPr>
              <a:t>Microevolution</a:t>
            </a:r>
            <a:r>
              <a:rPr lang="cs-CZ" sz="1400" b="1" u="sng" dirty="0">
                <a:latin typeface="Arial" panose="020B0604020202020204" pitchFamily="34" charset="0"/>
                <a:cs typeface="Arial" panose="020B0604020202020204" pitchFamily="34" charset="0"/>
              </a:rPr>
              <a:t> </a:t>
            </a:r>
            <a:r>
              <a:rPr lang="en-US" sz="1400" b="0" i="0" dirty="0">
                <a:solidFill>
                  <a:srgbClr val="202122"/>
                </a:solidFill>
                <a:effectLst/>
                <a:latin typeface="Arial" panose="020B0604020202020204" pitchFamily="34" charset="0"/>
              </a:rPr>
              <a:t>is evolution occurring within the population(s) of a single species. In other words, microevolution is the scale of evolution that is limited to intraspecific (within-species) variation</a:t>
            </a:r>
            <a:endParaRPr lang="cs-CZ" sz="14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6903A697-F8E0-44D4-85DA-40D7878D2976}"/>
              </a:ext>
            </a:extLst>
          </p:cNvPr>
          <p:cNvSpPr txBox="1"/>
          <p:nvPr/>
        </p:nvSpPr>
        <p:spPr>
          <a:xfrm>
            <a:off x="328801" y="5838350"/>
            <a:ext cx="7068591" cy="923330"/>
          </a:xfrm>
          <a:prstGeom prst="rect">
            <a:avLst/>
          </a:prstGeom>
          <a:noFill/>
        </p:spPr>
        <p:txBody>
          <a:bodyPr wrap="square" rtlCol="0">
            <a:spAutoFit/>
          </a:bodyPr>
          <a:lstStyle/>
          <a:p>
            <a:r>
              <a:rPr lang="cs-CZ" dirty="0"/>
              <a:t>Most </a:t>
            </a:r>
            <a:r>
              <a:rPr lang="cs-CZ" dirty="0" err="1"/>
              <a:t>evolutionary</a:t>
            </a:r>
            <a:r>
              <a:rPr lang="cs-CZ" dirty="0"/>
              <a:t> </a:t>
            </a:r>
            <a:r>
              <a:rPr lang="cs-CZ" dirty="0" err="1"/>
              <a:t>biologist</a:t>
            </a:r>
            <a:r>
              <a:rPr lang="cs-CZ" dirty="0"/>
              <a:t> </a:t>
            </a:r>
            <a:r>
              <a:rPr lang="cs-CZ" dirty="0" err="1"/>
              <a:t>focus</a:t>
            </a:r>
            <a:r>
              <a:rPr lang="cs-CZ" dirty="0"/>
              <a:t> on </a:t>
            </a:r>
            <a:r>
              <a:rPr lang="cs-CZ" dirty="0" err="1"/>
              <a:t>genetic</a:t>
            </a:r>
            <a:r>
              <a:rPr lang="cs-CZ" dirty="0"/>
              <a:t> inherence, </a:t>
            </a:r>
            <a:r>
              <a:rPr lang="cs-CZ" dirty="0" err="1"/>
              <a:t>However</a:t>
            </a:r>
            <a:r>
              <a:rPr lang="cs-CZ" dirty="0"/>
              <a:t>, </a:t>
            </a:r>
            <a:r>
              <a:rPr lang="cs-CZ" dirty="0" err="1"/>
              <a:t>there</a:t>
            </a:r>
            <a:r>
              <a:rPr lang="cs-CZ" dirty="0"/>
              <a:t> are </a:t>
            </a:r>
            <a:r>
              <a:rPr lang="cs-CZ" dirty="0" err="1"/>
              <a:t>other</a:t>
            </a:r>
            <a:r>
              <a:rPr lang="cs-CZ" dirty="0"/>
              <a:t> </a:t>
            </a:r>
            <a:r>
              <a:rPr lang="cs-CZ" dirty="0" err="1"/>
              <a:t>modes</a:t>
            </a:r>
            <a:r>
              <a:rPr lang="cs-CZ" dirty="0"/>
              <a:t> </a:t>
            </a:r>
            <a:r>
              <a:rPr lang="cs-CZ" dirty="0" err="1"/>
              <a:t>of</a:t>
            </a:r>
            <a:r>
              <a:rPr lang="cs-CZ" dirty="0"/>
              <a:t> inherence, and </a:t>
            </a:r>
            <a:r>
              <a:rPr lang="cs-CZ" dirty="0" err="1"/>
              <a:t>increasingly</a:t>
            </a:r>
            <a:r>
              <a:rPr lang="cs-CZ" dirty="0"/>
              <a:t> these </a:t>
            </a:r>
            <a:r>
              <a:rPr lang="cs-CZ" dirty="0" err="1"/>
              <a:t>have</a:t>
            </a:r>
            <a:r>
              <a:rPr lang="cs-CZ" dirty="0"/>
              <a:t> </a:t>
            </a:r>
            <a:r>
              <a:rPr lang="cs-CZ" dirty="0" err="1"/>
              <a:t>been</a:t>
            </a:r>
            <a:r>
              <a:rPr lang="cs-CZ" dirty="0"/>
              <a:t> </a:t>
            </a:r>
            <a:r>
              <a:rPr lang="cs-CZ" dirty="0" err="1"/>
              <a:t>incoporated</a:t>
            </a:r>
            <a:r>
              <a:rPr lang="cs-CZ" dirty="0"/>
              <a:t> </a:t>
            </a:r>
            <a:r>
              <a:rPr lang="cs-CZ" dirty="0" err="1"/>
              <a:t>into</a:t>
            </a:r>
            <a:r>
              <a:rPr lang="cs-CZ" dirty="0"/>
              <a:t> </a:t>
            </a:r>
            <a:r>
              <a:rPr lang="cs-CZ" dirty="0" err="1"/>
              <a:t>evolutionary</a:t>
            </a:r>
            <a:r>
              <a:rPr lang="cs-CZ" dirty="0"/>
              <a:t> science.</a:t>
            </a:r>
          </a:p>
        </p:txBody>
      </p:sp>
    </p:spTree>
    <p:extLst>
      <p:ext uri="{BB962C8B-B14F-4D97-AF65-F5344CB8AC3E}">
        <p14:creationId xmlns:p14="http://schemas.microsoft.com/office/powerpoint/2010/main" val="137337156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1477</TotalTime>
  <Words>7372</Words>
  <Application>Microsoft Office PowerPoint</Application>
  <PresentationFormat>Širokoúhlá obrazovka</PresentationFormat>
  <Paragraphs>263</Paragraphs>
  <Slides>38</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38</vt:i4>
      </vt:variant>
    </vt:vector>
  </HeadingPairs>
  <TitlesOfParts>
    <vt:vector size="47" baseType="lpstr">
      <vt:lpstr>Arial</vt:lpstr>
      <vt:lpstr>Calibri</vt:lpstr>
      <vt:lpstr>Calibri Light</vt:lpstr>
      <vt:lpstr>FrutigerLTStd-BlackCn</vt:lpstr>
      <vt:lpstr>FrutigerLTStd-BoldCn</vt:lpstr>
      <vt:lpstr>PalatinoLTStd-Italic</vt:lpstr>
      <vt:lpstr>PalatinoLTStd-Roman</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Miriam Nývltová Fišáková</dc:creator>
  <cp:lastModifiedBy>Miriam Nývltová Fišáková</cp:lastModifiedBy>
  <cp:revision>58</cp:revision>
  <dcterms:created xsi:type="dcterms:W3CDTF">2024-09-16T10:07:41Z</dcterms:created>
  <dcterms:modified xsi:type="dcterms:W3CDTF">2024-09-23T16:20:46Z</dcterms:modified>
</cp:coreProperties>
</file>