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iAIIcbI0aYRqjTvfV6SadB29XkI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briela Fialová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0B04B5-37F8-432F-BDF8-6F4969BCC076}">
  <a:tblStyle styleId="{360B04B5-37F8-432F-BDF8-6F4969BCC076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90" y="11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69763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3433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0668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2603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5361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5334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5061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709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2770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3575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6769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1285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1705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017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6155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prezentace">
  <p:cSld name="Nadpis prezentac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F019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6"/>
          <p:cNvSpPr txBox="1">
            <a:spLocks noGrp="1"/>
          </p:cNvSpPr>
          <p:nvPr>
            <p:ph type="title"/>
          </p:nvPr>
        </p:nvSpPr>
        <p:spPr>
          <a:xfrm>
            <a:off x="831850" y="2865673"/>
            <a:ext cx="7570278" cy="1309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body" idx="1"/>
          </p:nvPr>
        </p:nvSpPr>
        <p:spPr>
          <a:xfrm>
            <a:off x="831850" y="4194136"/>
            <a:ext cx="7570278" cy="741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0000D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ftr" idx="11"/>
          </p:nvPr>
        </p:nvSpPr>
        <p:spPr>
          <a:xfrm>
            <a:off x="717433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20" name="Google Shape;2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2491" y="659428"/>
            <a:ext cx="1724399" cy="1181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7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zdělovník">
  <p:cSld name="Rozdělovní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/>
          <p:nvPr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019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7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17"/>
          <p:cNvSpPr txBox="1">
            <a:spLocks noGrp="1"/>
          </p:cNvSpPr>
          <p:nvPr>
            <p:ph type="title"/>
          </p:nvPr>
        </p:nvSpPr>
        <p:spPr>
          <a:xfrm>
            <a:off x="831850" y="2865673"/>
            <a:ext cx="4827078" cy="1309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body" idx="1"/>
          </p:nvPr>
        </p:nvSpPr>
        <p:spPr>
          <a:xfrm>
            <a:off x="831850" y="4192437"/>
            <a:ext cx="4827078" cy="741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8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F019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0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838200" y="1395891"/>
            <a:ext cx="10515600" cy="4487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̶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̶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̶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̶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̶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ftr" idx="11"/>
          </p:nvPr>
        </p:nvSpPr>
        <p:spPr>
          <a:xfrm>
            <a:off x="717433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>
  <p:cSld name="Dva obsah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F019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87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838200" y="1394301"/>
            <a:ext cx="5181600" cy="4488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̶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̶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̶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̶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̶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6172200" y="1394301"/>
            <a:ext cx="5181600" cy="4488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̶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̶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̶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̶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̶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ftr" idx="11"/>
          </p:nvPr>
        </p:nvSpPr>
        <p:spPr>
          <a:xfrm>
            <a:off x="717433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>
  <p:cSld name="Pouze nadpi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F019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56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ftr" idx="11"/>
          </p:nvPr>
        </p:nvSpPr>
        <p:spPr>
          <a:xfrm>
            <a:off x="717433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é">
  <p:cSld name="Prázdné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F019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1"/>
          <p:cNvSpPr txBox="1">
            <a:spLocks noGrp="1"/>
          </p:cNvSpPr>
          <p:nvPr>
            <p:ph type="ftr" idx="11"/>
          </p:nvPr>
        </p:nvSpPr>
        <p:spPr>
          <a:xfrm>
            <a:off x="717433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lerie">
  <p:cSld name="Galeri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F019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2"/>
          <p:cNvSpPr txBox="1">
            <a:spLocks noGrp="1"/>
          </p:cNvSpPr>
          <p:nvPr>
            <p:ph type="ftr" idx="11"/>
          </p:nvPr>
        </p:nvSpPr>
        <p:spPr>
          <a:xfrm>
            <a:off x="717433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52" name="Google Shape;52;p22"/>
          <p:cNvSpPr>
            <a:spLocks noGrp="1"/>
          </p:cNvSpPr>
          <p:nvPr>
            <p:ph type="pic" idx="2"/>
          </p:nvPr>
        </p:nvSpPr>
        <p:spPr>
          <a:xfrm>
            <a:off x="717432" y="577850"/>
            <a:ext cx="4797212" cy="2708543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22"/>
          <p:cNvSpPr>
            <a:spLocks noGrp="1"/>
          </p:cNvSpPr>
          <p:nvPr>
            <p:ph type="pic" idx="3"/>
          </p:nvPr>
        </p:nvSpPr>
        <p:spPr>
          <a:xfrm>
            <a:off x="5656472" y="577850"/>
            <a:ext cx="6043404" cy="5253607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22"/>
          <p:cNvSpPr>
            <a:spLocks noGrp="1"/>
          </p:cNvSpPr>
          <p:nvPr>
            <p:ph type="pic" idx="4"/>
          </p:nvPr>
        </p:nvSpPr>
        <p:spPr>
          <a:xfrm>
            <a:off x="717433" y="3422920"/>
            <a:ext cx="2327692" cy="2408537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22"/>
          <p:cNvSpPr>
            <a:spLocks noGrp="1"/>
          </p:cNvSpPr>
          <p:nvPr>
            <p:ph type="pic" idx="5"/>
          </p:nvPr>
        </p:nvSpPr>
        <p:spPr>
          <a:xfrm>
            <a:off x="3186952" y="3422919"/>
            <a:ext cx="2327692" cy="240853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MUNI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7317" y="2717010"/>
            <a:ext cx="4977364" cy="142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ymbol M">
  <p:cSld name="Symbol M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56767" y="977741"/>
            <a:ext cx="3623735" cy="4965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2800"/>
              <a:buFont typeface="Arial"/>
              <a:buChar char="̶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DC"/>
              </a:buClr>
              <a:buSzPts val="2400"/>
              <a:buFont typeface="Arial"/>
              <a:buChar char="̶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DC"/>
              </a:buClr>
              <a:buSzPts val="2000"/>
              <a:buFont typeface="Arial"/>
              <a:buChar char="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DC"/>
              </a:buClr>
              <a:buSzPts val="1800"/>
              <a:buFont typeface="Arial"/>
              <a:buChar char="̶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DC"/>
              </a:buClr>
              <a:buSzPts val="1800"/>
              <a:buFont typeface="Arial"/>
              <a:buChar char="̶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ftr" idx="11"/>
          </p:nvPr>
        </p:nvSpPr>
        <p:spPr>
          <a:xfrm>
            <a:off x="717433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>
            <a:spLocks noGrp="1"/>
          </p:cNvSpPr>
          <p:nvPr>
            <p:ph type="title"/>
          </p:nvPr>
        </p:nvSpPr>
        <p:spPr>
          <a:xfrm>
            <a:off x="155575" y="3110741"/>
            <a:ext cx="11863308" cy="1931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/>
              <a:t>LUMBAR PUNCTURE, NEUROINFECTION </a:t>
            </a:r>
            <a:endParaRPr/>
          </a:p>
        </p:txBody>
      </p:sp>
      <p:sp>
        <p:nvSpPr>
          <p:cNvPr id="67" name="Google Shape;67;p1"/>
          <p:cNvSpPr txBox="1">
            <a:spLocks noGrp="1"/>
          </p:cNvSpPr>
          <p:nvPr>
            <p:ph type="body" idx="1"/>
          </p:nvPr>
        </p:nvSpPr>
        <p:spPr>
          <a:xfrm>
            <a:off x="2185808" y="3793750"/>
            <a:ext cx="7570278" cy="741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1800" dirty="0"/>
              <a:t>Department of </a:t>
            </a:r>
            <a:r>
              <a:rPr lang="cs-CZ" sz="1800" dirty="0" err="1"/>
              <a:t>Children’s</a:t>
            </a:r>
            <a:r>
              <a:rPr lang="cs-CZ" sz="1800" dirty="0"/>
              <a:t> </a:t>
            </a:r>
            <a:r>
              <a:rPr lang="cs-CZ" sz="1800" dirty="0" err="1"/>
              <a:t>Infectious</a:t>
            </a:r>
            <a:r>
              <a:rPr lang="cs-CZ" sz="1800" dirty="0"/>
              <a:t> </a:t>
            </a:r>
            <a:r>
              <a:rPr lang="cs-CZ" sz="1800" dirty="0" err="1"/>
              <a:t>Diseases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cs-CZ" dirty="0"/>
              <a:t>MUDr. Adriana Braunová Ph.D.</a:t>
            </a:r>
            <a:endParaRPr dirty="0"/>
          </a:p>
        </p:txBody>
      </p:sp>
      <p:sp>
        <p:nvSpPr>
          <p:cNvPr id="68" name="Google Shape;68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  <p:sp>
        <p:nvSpPr>
          <p:cNvPr id="69" name="Google Shape;69;p1" descr="Fakultní nemocnice Brno | Brno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" descr="JOBStart - Veletrh pracovních příležitostí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" descr="https://www.fnbrno.cz/logo-fn-brno-obdelnik/f4516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5918" y="587746"/>
            <a:ext cx="3680337" cy="1302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" descr="Bez popisku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375" y="587746"/>
            <a:ext cx="3590925" cy="1343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9" descr="Základy ošetřovatelských postupů a intervencí | Lékařská fakulta Masarykovy  univerzit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7756" y="419488"/>
            <a:ext cx="3031714" cy="227378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9"/>
          <p:cNvSpPr txBox="1"/>
          <p:nvPr/>
        </p:nvSpPr>
        <p:spPr>
          <a:xfrm>
            <a:off x="6092405" y="6175332"/>
            <a:ext cx="5908500" cy="682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600"/>
              <a:buFont typeface="Arial"/>
              <a:buNone/>
            </a:pPr>
            <a:r>
              <a:rPr lang="cs-CZ" sz="1600" b="1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* PLPH – post-</a:t>
            </a:r>
            <a:r>
              <a:rPr lang="cs-CZ" sz="1600" b="1" dirty="0" err="1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cs-CZ" sz="1600" b="1" dirty="0" err="1">
                <a:solidFill>
                  <a:srgbClr val="2E75B5"/>
                </a:solidFill>
              </a:rPr>
              <a:t>umbar</a:t>
            </a:r>
            <a:r>
              <a:rPr lang="cs-CZ" sz="1600" b="1" dirty="0">
                <a:solidFill>
                  <a:srgbClr val="2E75B5"/>
                </a:solidFill>
              </a:rPr>
              <a:t>-</a:t>
            </a:r>
            <a:r>
              <a:rPr lang="cs-CZ" sz="1600" b="1" dirty="0" err="1">
                <a:solidFill>
                  <a:srgbClr val="2E75B5"/>
                </a:solidFill>
              </a:rPr>
              <a:t>puncture</a:t>
            </a:r>
            <a:r>
              <a:rPr lang="cs-CZ" sz="1600" b="1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600" b="1" dirty="0">
                <a:solidFill>
                  <a:srgbClr val="2E75B5"/>
                </a:solidFill>
              </a:rPr>
              <a:t>syndrome</a:t>
            </a:r>
            <a:endParaRPr sz="1600" b="1" dirty="0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092405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9412" y="3064650"/>
            <a:ext cx="5908424" cy="3203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"/>
          <p:cNvSpPr txBox="1">
            <a:spLocks noGrp="1"/>
          </p:cNvSpPr>
          <p:nvPr>
            <p:ph type="title"/>
          </p:nvPr>
        </p:nvSpPr>
        <p:spPr>
          <a:xfrm>
            <a:off x="0" y="-57735"/>
            <a:ext cx="5908430" cy="62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cs-CZ" sz="2800" dirty="0"/>
              <a:t>LP – TECHNIQUE</a:t>
            </a:r>
            <a:endParaRPr sz="2800" dirty="0"/>
          </a:p>
        </p:txBody>
      </p:sp>
      <p:sp>
        <p:nvSpPr>
          <p:cNvPr id="149" name="Google Shape;149;p10"/>
          <p:cNvSpPr txBox="1"/>
          <p:nvPr/>
        </p:nvSpPr>
        <p:spPr>
          <a:xfrm>
            <a:off x="7063897" y="4355882"/>
            <a:ext cx="4208144" cy="1322974"/>
          </a:xfrm>
          <a:prstGeom prst="rect">
            <a:avLst/>
          </a:prstGeom>
          <a:solidFill>
            <a:srgbClr val="FBE4D4"/>
          </a:solidFill>
          <a:ln w="28575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1600"/>
              <a:buFont typeface="Arial"/>
              <a:buNone/>
            </a:pPr>
            <a:r>
              <a:rPr lang="cs-CZ" sz="1600" b="1">
                <a:solidFill>
                  <a:srgbClr val="2E75B5"/>
                </a:solidFill>
              </a:rPr>
              <a:t>1 test tube - 15 drops (10 minimum)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600"/>
              <a:buFont typeface="Arial"/>
              <a:buNone/>
            </a:pPr>
            <a:r>
              <a:rPr lang="cs-CZ" sz="1600" b="1">
                <a:solidFill>
                  <a:srgbClr val="2E75B5"/>
                </a:solidFill>
              </a:rPr>
              <a:t>CAUTION – PCR sample – prevent contamination</a:t>
            </a:r>
            <a:endParaRPr sz="1600" b="1">
              <a:solidFill>
                <a:srgbClr val="2E75B5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600"/>
              <a:buFont typeface="Arial"/>
              <a:buNone/>
            </a:pPr>
            <a:endParaRPr sz="1600" b="1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600"/>
              <a:buFont typeface="Arial"/>
              <a:buNone/>
            </a:pPr>
            <a:endParaRPr sz="1600" b="1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600"/>
              <a:buFont typeface="Arial"/>
              <a:buNone/>
            </a:pPr>
            <a:endParaRPr sz="1600" b="1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600"/>
              <a:buFont typeface="Arial"/>
              <a:buNone/>
            </a:pPr>
            <a:endParaRPr sz="1600" b="1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600"/>
              <a:buFont typeface="Arial"/>
              <a:buNone/>
            </a:pPr>
            <a:endParaRPr sz="1600" b="1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600"/>
              <a:buFont typeface="Arial"/>
              <a:buNone/>
            </a:pPr>
            <a:endParaRPr sz="1600" b="1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600"/>
              <a:buFont typeface="Arial"/>
              <a:buNone/>
            </a:pPr>
            <a:endParaRPr sz="1600" b="1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600"/>
              <a:buFont typeface="Arial"/>
              <a:buNone/>
            </a:pPr>
            <a:endParaRPr sz="1600" b="1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600"/>
              <a:buFont typeface="Arial"/>
              <a:buNone/>
            </a:pPr>
            <a:endParaRPr sz="1600" b="1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600"/>
              <a:buFont typeface="Arial"/>
              <a:buNone/>
            </a:pPr>
            <a:endParaRPr sz="1600" b="1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600"/>
              <a:buFont typeface="Arial"/>
              <a:buNone/>
            </a:pPr>
            <a:endParaRPr sz="1600" b="1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600"/>
              <a:buFont typeface="Arial"/>
              <a:buNone/>
            </a:pPr>
            <a:endParaRPr sz="1600" b="1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0"/>
          <p:cNvSpPr txBox="1"/>
          <p:nvPr/>
        </p:nvSpPr>
        <p:spPr>
          <a:xfrm>
            <a:off x="8026531" y="3423358"/>
            <a:ext cx="2347787" cy="511939"/>
          </a:xfrm>
          <a:prstGeom prst="rect">
            <a:avLst/>
          </a:prstGeom>
          <a:solidFill>
            <a:srgbClr val="FBE4D4"/>
          </a:solidFill>
          <a:ln w="28575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1600"/>
              <a:buFont typeface="Arial"/>
              <a:buNone/>
            </a:pPr>
            <a:r>
              <a:rPr lang="cs-CZ" sz="1600" b="1">
                <a:solidFill>
                  <a:srgbClr val="2E75B5"/>
                </a:solidFill>
              </a:rPr>
              <a:t>Rotating the needle</a:t>
            </a:r>
            <a:endParaRPr sz="1600" b="1">
              <a:solidFill>
                <a:srgbClr val="2E75B5"/>
              </a:solidFill>
            </a:endParaRPr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1600"/>
              <a:buFont typeface="Arial"/>
              <a:buNone/>
            </a:pPr>
            <a:endParaRPr sz="1600" b="1">
              <a:solidFill>
                <a:srgbClr val="2E75B5"/>
              </a:solidFill>
            </a:endParaRPr>
          </a:p>
          <a:p>
            <a:pPr marL="0" marR="0" lvl="0" indent="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600"/>
              <a:buFont typeface="Arial"/>
              <a:buNone/>
            </a:pPr>
            <a:endParaRPr sz="1600" b="1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600"/>
              <a:buFont typeface="Arial"/>
              <a:buNone/>
            </a:pPr>
            <a:endParaRPr sz="1600" b="1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600"/>
              <a:buFont typeface="Arial"/>
              <a:buNone/>
            </a:pPr>
            <a:endParaRPr sz="1600" b="1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600"/>
              <a:buFont typeface="Arial"/>
              <a:buNone/>
            </a:pPr>
            <a:endParaRPr sz="1600" b="1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600"/>
              <a:buFont typeface="Arial"/>
              <a:buNone/>
            </a:pPr>
            <a:endParaRPr sz="1600" b="1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600"/>
              <a:buFont typeface="Arial"/>
              <a:buNone/>
            </a:pPr>
            <a:endParaRPr sz="1600" b="1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600"/>
              <a:buFont typeface="Arial"/>
              <a:buNone/>
            </a:pPr>
            <a:endParaRPr sz="1600" b="1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600"/>
              <a:buFont typeface="Arial"/>
              <a:buNone/>
            </a:pPr>
            <a:endParaRPr sz="1600" b="1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600"/>
              <a:buFont typeface="Arial"/>
              <a:buNone/>
            </a:pPr>
            <a:endParaRPr sz="1600" b="1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600"/>
              <a:buFont typeface="Arial"/>
              <a:buNone/>
            </a:pPr>
            <a:endParaRPr sz="1600" b="1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600"/>
              <a:buFont typeface="Arial"/>
              <a:buNone/>
            </a:pPr>
            <a:endParaRPr sz="1600" b="1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10" descr="https://upload.wikimedia.org/wikipedia/commons/thumb/f/f6/Diagram_showing_how_you_have_a_lumbar_puncture_CRUK_157.svg/langcs-350px-Diagram_showing_how_you_have_a_lumbar_puncture_CRUK_157.svg.png"/>
          <p:cNvPicPr preferRelativeResize="0"/>
          <p:nvPr/>
        </p:nvPicPr>
        <p:blipFill rotWithShape="1">
          <a:blip r:embed="rId3">
            <a:alphaModFix/>
          </a:blip>
          <a:srcRect t="39800" r="803"/>
          <a:stretch/>
        </p:blipFill>
        <p:spPr>
          <a:xfrm>
            <a:off x="7560914" y="256167"/>
            <a:ext cx="3279023" cy="2188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0605" y="2559813"/>
            <a:ext cx="1037568" cy="155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85017" y="2477532"/>
            <a:ext cx="926556" cy="163863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0"/>
          <p:cNvSpPr/>
          <p:nvPr/>
        </p:nvSpPr>
        <p:spPr>
          <a:xfrm>
            <a:off x="8637835" y="2730024"/>
            <a:ext cx="1060269" cy="45361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E75B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0"/>
          <p:cNvSpPr txBox="1"/>
          <p:nvPr/>
        </p:nvSpPr>
        <p:spPr>
          <a:xfrm>
            <a:off x="7063897" y="6178377"/>
            <a:ext cx="4208144" cy="565063"/>
          </a:xfrm>
          <a:prstGeom prst="rect">
            <a:avLst/>
          </a:prstGeom>
          <a:solidFill>
            <a:srgbClr val="FBE4D4"/>
          </a:solidFill>
          <a:ln w="28575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900"/>
              <a:buFont typeface="Arial"/>
              <a:buNone/>
            </a:pPr>
            <a:r>
              <a:rPr lang="cs-CZ" sz="900" b="1">
                <a:solidFill>
                  <a:srgbClr val="2E75B5"/>
                </a:solidFill>
              </a:rPr>
              <a:t>Link to an L</a:t>
            </a:r>
            <a:r>
              <a:rPr lang="cs-CZ" sz="900" b="1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P video / </a:t>
            </a:r>
            <a:r>
              <a:rPr lang="cs-CZ" sz="900" b="1">
                <a:solidFill>
                  <a:srgbClr val="2E75B5"/>
                </a:solidFill>
              </a:rPr>
              <a:t>Study materials in </a:t>
            </a:r>
            <a:r>
              <a:rPr lang="cs-CZ" sz="900" b="1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900"/>
              <a:buFont typeface="Arial"/>
              <a:buNone/>
            </a:pPr>
            <a:r>
              <a:rPr lang="cs-CZ" sz="900" b="1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https://next.simu.med.muni.cz/s/gGCT29WcTEg5HmR</a:t>
            </a:r>
            <a:endParaRPr sz="900" b="1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400"/>
              <a:buFont typeface="Arial"/>
              <a:buNone/>
            </a:pPr>
            <a:endParaRPr sz="1400" b="1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400"/>
              <a:buFont typeface="Arial"/>
              <a:buNone/>
            </a:pPr>
            <a:endParaRPr sz="1400" b="1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400"/>
              <a:buFont typeface="Arial"/>
              <a:buNone/>
            </a:pPr>
            <a:endParaRPr sz="1400" b="1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400"/>
              <a:buFont typeface="Arial"/>
              <a:buNone/>
            </a:pPr>
            <a:endParaRPr sz="1400" b="1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400"/>
              <a:buFont typeface="Arial"/>
              <a:buNone/>
            </a:pPr>
            <a:endParaRPr sz="1400" b="1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400"/>
              <a:buFont typeface="Arial"/>
              <a:buNone/>
            </a:pPr>
            <a:endParaRPr sz="1400" b="1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400"/>
              <a:buFont typeface="Arial"/>
              <a:buNone/>
            </a:pPr>
            <a:endParaRPr sz="1400" b="1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400"/>
              <a:buFont typeface="Arial"/>
              <a:buNone/>
            </a:pPr>
            <a:endParaRPr sz="1400" b="1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400"/>
              <a:buFont typeface="Arial"/>
              <a:buNone/>
            </a:pPr>
            <a:endParaRPr sz="1400" b="1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400"/>
              <a:buFont typeface="Arial"/>
              <a:buNone/>
            </a:pPr>
            <a:endParaRPr sz="1400" b="1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400"/>
              <a:buFont typeface="Arial"/>
              <a:buNone/>
            </a:pPr>
            <a:endParaRPr sz="1400" b="1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0"/>
          <p:cNvSpPr txBox="1"/>
          <p:nvPr/>
        </p:nvSpPr>
        <p:spPr>
          <a:xfrm>
            <a:off x="-19773" y="626044"/>
            <a:ext cx="6142200" cy="6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sng" dirty="0" smtClean="0">
                <a:solidFill>
                  <a:srgbClr val="FFFFFF"/>
                </a:solidFill>
              </a:rPr>
              <a:t>Determining the puncture site</a:t>
            </a:r>
            <a:endParaRPr lang="en-US" sz="1600" dirty="0" smtClean="0">
              <a:solidFill>
                <a:srgbClr val="FFFFFF"/>
              </a:solidFill>
            </a:endParaRPr>
          </a:p>
          <a:p>
            <a:pPr marL="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 smtClean="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 smtClean="0">
                <a:solidFill>
                  <a:srgbClr val="FFFFFF"/>
                </a:solidFill>
              </a:rPr>
              <a:t>Edges of the hip bone blades - junction - intervertebral space L3/4 - L4/5, upper side of the lower vertebra, marking the puncture site</a:t>
            </a:r>
            <a:endParaRPr lang="en-US" sz="1600" dirty="0" smtClean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 u="sng" dirty="0" smtClean="0">
                <a:solidFill>
                  <a:srgbClr val="FFFFFF"/>
                </a:solidFill>
              </a:rPr>
              <a:t>Preparing the site </a:t>
            </a:r>
            <a:endParaRPr lang="en-US" sz="1600" dirty="0" smtClean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 b="1" dirty="0" smtClean="0">
                <a:solidFill>
                  <a:srgbClr val="FFFFFF"/>
                </a:solidFill>
              </a:rPr>
              <a:t>	</a:t>
            </a:r>
            <a:r>
              <a:rPr lang="en-US" sz="1700" dirty="0" smtClean="0">
                <a:solidFill>
                  <a:srgbClr val="FFFFFF"/>
                </a:solidFill>
              </a:rPr>
              <a:t>Disinfection, sterility, face-masks</a:t>
            </a:r>
            <a:endParaRPr lang="en-US" sz="1600" dirty="0" smtClean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 u="sng" dirty="0" smtClean="0">
                <a:solidFill>
                  <a:srgbClr val="FFFFFF"/>
                </a:solidFill>
              </a:rPr>
              <a:t>Needle direction </a:t>
            </a:r>
            <a:endParaRPr lang="en-US" sz="1600" dirty="0" smtClean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 dirty="0" smtClean="0">
                <a:solidFill>
                  <a:srgbClr val="FFFFFF"/>
                </a:solidFill>
              </a:rPr>
              <a:t>	Needle going slightly upwards, ca 15 degrees </a:t>
            </a:r>
            <a:endParaRPr lang="en-US" sz="1600" dirty="0" smtClean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 dirty="0" smtClean="0">
                <a:solidFill>
                  <a:srgbClr val="FFFFFF"/>
                </a:solidFill>
              </a:rPr>
              <a:t>	Conus rotated to the side – minim. tissue trauma 	</a:t>
            </a:r>
            <a:endParaRPr lang="en-US" sz="1600" dirty="0" smtClean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 u="sng" dirty="0" smtClean="0">
                <a:solidFill>
                  <a:srgbClr val="FFFFFF"/>
                </a:solidFill>
              </a:rPr>
              <a:t>Collecting the sample </a:t>
            </a:r>
            <a:endParaRPr lang="en-US" sz="1600" dirty="0" smtClean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 dirty="0" smtClean="0">
                <a:solidFill>
                  <a:srgbClr val="FFFFFF"/>
                </a:solidFill>
              </a:rPr>
              <a:t>	We collect the required amount drop by drop</a:t>
            </a:r>
            <a:endParaRPr lang="en-US" sz="1600" dirty="0" smtClean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 u="sng" dirty="0" smtClean="0">
                <a:solidFill>
                  <a:srgbClr val="FFFFFF"/>
                </a:solidFill>
              </a:rPr>
              <a:t>Concluding the LP</a:t>
            </a:r>
            <a:endParaRPr lang="en-US" sz="1600" dirty="0" smtClean="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 dirty="0" smtClean="0">
                <a:solidFill>
                  <a:srgbClr val="FFFFFF"/>
                </a:solidFill>
              </a:rPr>
              <a:t>Inserting the </a:t>
            </a:r>
            <a:r>
              <a:rPr lang="en-US" sz="1700" dirty="0" err="1" smtClean="0">
                <a:solidFill>
                  <a:srgbClr val="FFFFFF"/>
                </a:solidFill>
              </a:rPr>
              <a:t>mandrin</a:t>
            </a:r>
            <a:r>
              <a:rPr lang="en-US" sz="1700" dirty="0" smtClean="0">
                <a:solidFill>
                  <a:srgbClr val="FFFFFF"/>
                </a:solidFill>
              </a:rPr>
              <a:t> / up to 2/3 of length, removing the needle, compression, coverage</a:t>
            </a:r>
            <a:endParaRPr lang="en-US" sz="1600" dirty="0" smtClean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 u="sng" dirty="0" smtClean="0">
                <a:solidFill>
                  <a:srgbClr val="FFFFFF"/>
                </a:solidFill>
              </a:rPr>
              <a:t>Post-LP regime</a:t>
            </a:r>
            <a:endParaRPr lang="en-US" sz="1600" dirty="0" smtClean="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 dirty="0" smtClean="0">
                <a:solidFill>
                  <a:srgbClr val="FFFFFF"/>
                </a:solidFill>
              </a:rPr>
              <a:t>Flat pad  8-10 hrs. (1 hour supine position) / min. 6 (PLPH)</a:t>
            </a:r>
            <a:endParaRPr lang="en-US" sz="1600" dirty="0" smtClean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 dirty="0" smtClean="0">
                <a:solidFill>
                  <a:srgbClr val="FFFFFF"/>
                </a:solidFill>
              </a:rPr>
              <a:t>	Atraumatic needle (2-4 hrs.)</a:t>
            </a:r>
            <a:endParaRPr lang="en-US" sz="1600" dirty="0" smtClean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 dirty="0" smtClean="0">
                <a:solidFill>
                  <a:srgbClr val="FFFFFF"/>
                </a:solidFill>
              </a:rPr>
              <a:t>	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 b="1" dirty="0" smtClean="0">
                <a:solidFill>
                  <a:srgbClr val="FFFFFF"/>
                </a:solidFill>
              </a:rPr>
              <a:t>	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"/>
          <p:cNvSpPr txBox="1">
            <a:spLocks noGrp="1"/>
          </p:cNvSpPr>
          <p:nvPr>
            <p:ph type="title"/>
          </p:nvPr>
        </p:nvSpPr>
        <p:spPr>
          <a:xfrm>
            <a:off x="760164" y="106178"/>
            <a:ext cx="4946054" cy="99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cs-CZ" sz="2800"/>
              <a:t>CSF RESULTS ANALYSIS</a:t>
            </a:r>
            <a:endParaRPr sz="2800"/>
          </a:p>
        </p:txBody>
      </p:sp>
      <p:sp>
        <p:nvSpPr>
          <p:cNvPr id="162" name="Google Shape;162;p11"/>
          <p:cNvSpPr txBox="1"/>
          <p:nvPr/>
        </p:nvSpPr>
        <p:spPr>
          <a:xfrm>
            <a:off x="6182159" y="4407547"/>
            <a:ext cx="5969004" cy="232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600"/>
              <a:buFont typeface="Arial"/>
              <a:buNone/>
            </a:pPr>
            <a:r>
              <a:rPr lang="cs-CZ" sz="1600" b="1" dirty="0" err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Guillain-Barré</a:t>
            </a:r>
            <a:r>
              <a:rPr lang="cs-CZ" sz="1600" b="1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syndrome </a:t>
            </a:r>
            <a:r>
              <a:rPr lang="cs-CZ" sz="1600" b="0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cs-CZ" sz="1600" dirty="0" err="1">
                <a:solidFill>
                  <a:srgbClr val="2F5496"/>
                </a:solidFill>
              </a:rPr>
              <a:t>acute</a:t>
            </a:r>
            <a:r>
              <a:rPr lang="cs-CZ" sz="1600" dirty="0">
                <a:solidFill>
                  <a:srgbClr val="2F5496"/>
                </a:solidFill>
              </a:rPr>
              <a:t> </a:t>
            </a:r>
            <a:r>
              <a:rPr lang="cs-CZ" sz="1600" dirty="0" err="1">
                <a:solidFill>
                  <a:srgbClr val="2F5496"/>
                </a:solidFill>
              </a:rPr>
              <a:t>demyelinating</a:t>
            </a:r>
            <a:r>
              <a:rPr lang="cs-CZ" sz="1600" dirty="0">
                <a:solidFill>
                  <a:srgbClr val="2F5496"/>
                </a:solidFill>
              </a:rPr>
              <a:t> </a:t>
            </a:r>
            <a:r>
              <a:rPr lang="cs-CZ" sz="1600" dirty="0" err="1">
                <a:solidFill>
                  <a:srgbClr val="2F5496"/>
                </a:solidFill>
              </a:rPr>
              <a:t>polyradiculoneuritis</a:t>
            </a:r>
            <a:r>
              <a:rPr lang="cs-CZ" sz="1600" dirty="0">
                <a:solidFill>
                  <a:srgbClr val="2F5496"/>
                </a:solidFill>
              </a:rPr>
              <a:t> – </a:t>
            </a:r>
            <a:r>
              <a:rPr lang="cs-CZ" sz="1600" u="sng" dirty="0" err="1">
                <a:solidFill>
                  <a:srgbClr val="2F5496"/>
                </a:solidFill>
              </a:rPr>
              <a:t>proteinocytological</a:t>
            </a:r>
            <a:r>
              <a:rPr lang="cs-CZ" sz="1600" u="sng" dirty="0">
                <a:solidFill>
                  <a:srgbClr val="2F5496"/>
                </a:solidFill>
              </a:rPr>
              <a:t> </a:t>
            </a:r>
            <a:r>
              <a:rPr lang="cs-CZ" sz="1600" u="sng" dirty="0" err="1">
                <a:solidFill>
                  <a:srgbClr val="2F5496"/>
                </a:solidFill>
              </a:rPr>
              <a:t>dissociation</a:t>
            </a:r>
            <a:r>
              <a:rPr lang="cs-CZ" sz="1600" dirty="0">
                <a:solidFill>
                  <a:srgbClr val="2F5496"/>
                </a:solidFill>
              </a:rPr>
              <a:t> in </a:t>
            </a:r>
            <a:r>
              <a:rPr lang="cs-CZ" sz="1600" dirty="0" err="1">
                <a:solidFill>
                  <a:srgbClr val="2F5496"/>
                </a:solidFill>
              </a:rPr>
              <a:t>the</a:t>
            </a:r>
            <a:r>
              <a:rPr lang="cs-CZ" sz="1600" dirty="0">
                <a:solidFill>
                  <a:srgbClr val="2F5496"/>
                </a:solidFill>
              </a:rPr>
              <a:t> </a:t>
            </a:r>
            <a:r>
              <a:rPr lang="cs-CZ" sz="1600" dirty="0" err="1">
                <a:solidFill>
                  <a:srgbClr val="2F5496"/>
                </a:solidFill>
              </a:rPr>
              <a:t>cerebrospinal</a:t>
            </a:r>
            <a:r>
              <a:rPr lang="cs-CZ" sz="1600" dirty="0">
                <a:solidFill>
                  <a:srgbClr val="2F5496"/>
                </a:solidFill>
              </a:rPr>
              <a:t> fluid (severe </a:t>
            </a:r>
            <a:r>
              <a:rPr lang="cs-CZ" sz="1600" dirty="0" err="1">
                <a:solidFill>
                  <a:srgbClr val="2F5496"/>
                </a:solidFill>
              </a:rPr>
              <a:t>disorder</a:t>
            </a:r>
            <a:r>
              <a:rPr lang="cs-CZ" sz="1600" dirty="0">
                <a:solidFill>
                  <a:srgbClr val="2F5496"/>
                </a:solidFill>
              </a:rPr>
              <a:t> of </a:t>
            </a:r>
            <a:r>
              <a:rPr lang="cs-CZ" sz="1600" dirty="0" err="1">
                <a:solidFill>
                  <a:srgbClr val="2F5496"/>
                </a:solidFill>
              </a:rPr>
              <a:t>the</a:t>
            </a:r>
            <a:r>
              <a:rPr lang="cs-CZ" sz="1600" dirty="0">
                <a:solidFill>
                  <a:srgbClr val="2F5496"/>
                </a:solidFill>
              </a:rPr>
              <a:t> H-L </a:t>
            </a:r>
            <a:r>
              <a:rPr lang="cs-CZ" sz="1600" dirty="0" err="1">
                <a:solidFill>
                  <a:srgbClr val="2F5496"/>
                </a:solidFill>
              </a:rPr>
              <a:t>barrier</a:t>
            </a:r>
            <a:r>
              <a:rPr lang="cs-CZ" sz="1600" dirty="0">
                <a:solidFill>
                  <a:srgbClr val="2F5496"/>
                </a:solidFill>
              </a:rPr>
              <a:t>) – </a:t>
            </a:r>
            <a:r>
              <a:rPr lang="cs-CZ" sz="1600" dirty="0" err="1">
                <a:solidFill>
                  <a:srgbClr val="2F5496"/>
                </a:solidFill>
              </a:rPr>
              <a:t>acute</a:t>
            </a:r>
            <a:r>
              <a:rPr lang="cs-CZ" sz="1600" dirty="0">
                <a:solidFill>
                  <a:srgbClr val="2F5496"/>
                </a:solidFill>
              </a:rPr>
              <a:t>, </a:t>
            </a:r>
            <a:r>
              <a:rPr lang="cs-CZ" sz="1600" dirty="0" err="1">
                <a:solidFill>
                  <a:srgbClr val="2F5496"/>
                </a:solidFill>
              </a:rPr>
              <a:t>subacute</a:t>
            </a:r>
            <a:r>
              <a:rPr lang="cs-CZ" sz="1600" dirty="0">
                <a:solidFill>
                  <a:srgbClr val="2F5496"/>
                </a:solidFill>
              </a:rPr>
              <a:t> </a:t>
            </a:r>
            <a:r>
              <a:rPr lang="cs-CZ" sz="1600" dirty="0" err="1">
                <a:solidFill>
                  <a:srgbClr val="2F5496"/>
                </a:solidFill>
              </a:rPr>
              <a:t>course</a:t>
            </a:r>
            <a:r>
              <a:rPr lang="cs-CZ" sz="1600" dirty="0">
                <a:solidFill>
                  <a:srgbClr val="2F5496"/>
                </a:solidFill>
              </a:rPr>
              <a:t>; </a:t>
            </a:r>
            <a:r>
              <a:rPr lang="cs-CZ" sz="1600" dirty="0" err="1">
                <a:solidFill>
                  <a:srgbClr val="2F5496"/>
                </a:solidFill>
              </a:rPr>
              <a:t>weak</a:t>
            </a:r>
            <a:r>
              <a:rPr lang="cs-CZ" sz="1600" dirty="0">
                <a:solidFill>
                  <a:srgbClr val="2F5496"/>
                </a:solidFill>
              </a:rPr>
              <a:t> limb </a:t>
            </a:r>
            <a:r>
              <a:rPr lang="cs-CZ" sz="1600" dirty="0" err="1">
                <a:solidFill>
                  <a:srgbClr val="2F5496"/>
                </a:solidFill>
              </a:rPr>
              <a:t>paresis</a:t>
            </a:r>
            <a:r>
              <a:rPr lang="cs-CZ" sz="1600" dirty="0">
                <a:solidFill>
                  <a:srgbClr val="2F5496"/>
                </a:solidFill>
              </a:rPr>
              <a:t> - </a:t>
            </a:r>
            <a:r>
              <a:rPr lang="cs-CZ" sz="1600" dirty="0" err="1">
                <a:solidFill>
                  <a:srgbClr val="2F5496"/>
                </a:solidFill>
              </a:rPr>
              <a:t>mainly</a:t>
            </a:r>
            <a:r>
              <a:rPr lang="cs-CZ" sz="1600" dirty="0">
                <a:solidFill>
                  <a:srgbClr val="2F5496"/>
                </a:solidFill>
              </a:rPr>
              <a:t> DK, risk of </a:t>
            </a:r>
            <a:r>
              <a:rPr lang="cs-CZ" sz="1600" dirty="0" err="1">
                <a:solidFill>
                  <a:srgbClr val="2F5496"/>
                </a:solidFill>
              </a:rPr>
              <a:t>respiratory</a:t>
            </a:r>
            <a:r>
              <a:rPr lang="cs-CZ" sz="1600" dirty="0">
                <a:solidFill>
                  <a:srgbClr val="2F5496"/>
                </a:solidFill>
              </a:rPr>
              <a:t> </a:t>
            </a:r>
            <a:r>
              <a:rPr lang="cs-CZ" sz="1600" dirty="0" err="1">
                <a:solidFill>
                  <a:srgbClr val="2F5496"/>
                </a:solidFill>
              </a:rPr>
              <a:t>muscle</a:t>
            </a:r>
            <a:r>
              <a:rPr lang="cs-CZ" sz="1600" dirty="0">
                <a:solidFill>
                  <a:srgbClr val="2F5496"/>
                </a:solidFill>
              </a:rPr>
              <a:t> </a:t>
            </a:r>
            <a:r>
              <a:rPr lang="cs-CZ" sz="1600" dirty="0" err="1">
                <a:solidFill>
                  <a:srgbClr val="2F5496"/>
                </a:solidFill>
              </a:rPr>
              <a:t>paralysis</a:t>
            </a:r>
            <a:r>
              <a:rPr lang="cs-CZ" sz="1600" dirty="0">
                <a:solidFill>
                  <a:srgbClr val="2F5496"/>
                </a:solidFill>
              </a:rPr>
              <a:t>; </a:t>
            </a:r>
            <a:r>
              <a:rPr lang="cs-CZ" sz="1600" dirty="0" err="1">
                <a:solidFill>
                  <a:srgbClr val="2F5496"/>
                </a:solidFill>
              </a:rPr>
              <a:t>often</a:t>
            </a:r>
            <a:r>
              <a:rPr lang="cs-CZ" sz="1600" dirty="0">
                <a:solidFill>
                  <a:srgbClr val="2F5496"/>
                </a:solidFill>
              </a:rPr>
              <a:t> </a:t>
            </a:r>
            <a:r>
              <a:rPr lang="cs-CZ" sz="1600" dirty="0" err="1">
                <a:solidFill>
                  <a:srgbClr val="2F5496"/>
                </a:solidFill>
              </a:rPr>
              <a:t>infections</a:t>
            </a:r>
            <a:r>
              <a:rPr lang="cs-CZ" sz="1600" dirty="0">
                <a:solidFill>
                  <a:srgbClr val="2F5496"/>
                </a:solidFill>
              </a:rPr>
              <a:t> (EBV, CMV, HBV, HIV, VZV, </a:t>
            </a:r>
            <a:r>
              <a:rPr lang="cs-CZ" sz="1600" dirty="0" err="1">
                <a:solidFill>
                  <a:srgbClr val="2F5496"/>
                </a:solidFill>
              </a:rPr>
              <a:t>mycoplasma</a:t>
            </a:r>
            <a:r>
              <a:rPr lang="cs-CZ" sz="1600" dirty="0">
                <a:solidFill>
                  <a:srgbClr val="2F5496"/>
                </a:solidFill>
              </a:rPr>
              <a:t>, </a:t>
            </a:r>
            <a:r>
              <a:rPr lang="cs-CZ" sz="1600" dirty="0" err="1">
                <a:solidFill>
                  <a:srgbClr val="2F5496"/>
                </a:solidFill>
              </a:rPr>
              <a:t>chlamydia</a:t>
            </a:r>
            <a:r>
              <a:rPr lang="cs-CZ" sz="1600" dirty="0">
                <a:solidFill>
                  <a:srgbClr val="2F5496"/>
                </a:solidFill>
              </a:rPr>
              <a:t>, </a:t>
            </a:r>
            <a:r>
              <a:rPr lang="cs-CZ" sz="1600" i="1" dirty="0" err="1">
                <a:solidFill>
                  <a:srgbClr val="2F5496"/>
                </a:solidFill>
              </a:rPr>
              <a:t>Campylobacter</a:t>
            </a:r>
            <a:r>
              <a:rPr lang="cs-CZ" sz="1600" i="1" dirty="0">
                <a:solidFill>
                  <a:srgbClr val="2F5496"/>
                </a:solidFill>
              </a:rPr>
              <a:t> </a:t>
            </a:r>
            <a:r>
              <a:rPr lang="cs-CZ" sz="1600" i="1" dirty="0" err="1">
                <a:solidFill>
                  <a:srgbClr val="2F5496"/>
                </a:solidFill>
              </a:rPr>
              <a:t>jejuni</a:t>
            </a:r>
            <a:r>
              <a:rPr lang="cs-CZ" sz="1600" dirty="0">
                <a:solidFill>
                  <a:srgbClr val="2F5496"/>
                </a:solidFill>
              </a:rPr>
              <a:t>) in </a:t>
            </a:r>
            <a:r>
              <a:rPr lang="cs-CZ" sz="1600" dirty="0" err="1">
                <a:solidFill>
                  <a:srgbClr val="2F5496"/>
                </a:solidFill>
              </a:rPr>
              <a:t>pre-illness</a:t>
            </a:r>
            <a:r>
              <a:rPr lang="cs-CZ" sz="1600" dirty="0">
                <a:solidFill>
                  <a:srgbClr val="2F5496"/>
                </a:solidFill>
              </a:rPr>
              <a:t> 1-3 </a:t>
            </a:r>
            <a:r>
              <a:rPr lang="cs-CZ" sz="1600" dirty="0" err="1">
                <a:solidFill>
                  <a:srgbClr val="2F5496"/>
                </a:solidFill>
              </a:rPr>
              <a:t>weeks</a:t>
            </a:r>
            <a:endParaRPr sz="1600" b="0" u="sng" dirty="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 u="sng" dirty="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1" u="sng" dirty="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cs-CZ" sz="1600" b="0" u="sng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s-CZ" sz="1600" b="0" u="sng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 b="0" u="sng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1"/>
          </p:nvPr>
        </p:nvSpPr>
        <p:spPr>
          <a:xfrm>
            <a:off x="0" y="749147"/>
            <a:ext cx="6113581" cy="610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79999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cs-CZ" sz="1800" b="1" dirty="0" err="1"/>
              <a:t>Macroscopic</a:t>
            </a:r>
            <a:r>
              <a:rPr lang="cs-CZ" sz="1800" b="1" dirty="0"/>
              <a:t> 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cs-CZ" dirty="0" err="1">
                <a:solidFill>
                  <a:srgbClr val="B3C6E7"/>
                </a:solidFill>
              </a:rPr>
              <a:t>Color</a:t>
            </a:r>
            <a:r>
              <a:rPr lang="cs-CZ" dirty="0">
                <a:solidFill>
                  <a:srgbClr val="B3C6E7"/>
                </a:solidFill>
              </a:rPr>
              <a:t> / </a:t>
            </a:r>
            <a:r>
              <a:rPr lang="cs-CZ" dirty="0" err="1">
                <a:solidFill>
                  <a:srgbClr val="B3C6E7"/>
                </a:solidFill>
              </a:rPr>
              <a:t>transparency</a:t>
            </a:r>
            <a:endParaRPr dirty="0"/>
          </a:p>
          <a:p>
            <a:pPr marL="120015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cs-CZ" sz="1600" u="sng" dirty="0">
                <a:solidFill>
                  <a:schemeClr val="lt1"/>
                </a:solidFill>
              </a:rPr>
              <a:t>XANTOCHROMIA </a:t>
            </a:r>
            <a:r>
              <a:rPr lang="cs-CZ" sz="1600" dirty="0">
                <a:solidFill>
                  <a:schemeClr val="lt1"/>
                </a:solidFill>
              </a:rPr>
              <a:t>– </a:t>
            </a:r>
            <a:r>
              <a:rPr lang="cs-CZ" sz="1600" dirty="0" err="1">
                <a:solidFill>
                  <a:schemeClr val="lt1"/>
                </a:solidFill>
              </a:rPr>
              <a:t>yellow</a:t>
            </a:r>
            <a:r>
              <a:rPr lang="cs-CZ" sz="1600" dirty="0">
                <a:solidFill>
                  <a:schemeClr val="lt1"/>
                </a:solidFill>
              </a:rPr>
              <a:t>, </a:t>
            </a:r>
            <a:r>
              <a:rPr lang="cs-CZ" sz="1600" dirty="0" err="1">
                <a:solidFill>
                  <a:schemeClr val="lt1"/>
                </a:solidFill>
              </a:rPr>
              <a:t>orange</a:t>
            </a:r>
            <a:r>
              <a:rPr lang="cs-CZ" sz="1600" dirty="0">
                <a:solidFill>
                  <a:schemeClr val="lt1"/>
                </a:solidFill>
              </a:rPr>
              <a:t> </a:t>
            </a:r>
            <a:r>
              <a:rPr lang="cs-CZ" sz="1600" dirty="0" err="1">
                <a:solidFill>
                  <a:schemeClr val="lt1"/>
                </a:solidFill>
              </a:rPr>
              <a:t>or</a:t>
            </a:r>
            <a:r>
              <a:rPr lang="cs-CZ" sz="1600" dirty="0">
                <a:solidFill>
                  <a:schemeClr val="lt1"/>
                </a:solidFill>
              </a:rPr>
              <a:t> pink </a:t>
            </a:r>
            <a:r>
              <a:rPr lang="cs-CZ" sz="1600" dirty="0" err="1">
                <a:solidFill>
                  <a:schemeClr val="lt1"/>
                </a:solidFill>
              </a:rPr>
              <a:t>discoloration</a:t>
            </a:r>
            <a:r>
              <a:rPr lang="cs-CZ" sz="1600" dirty="0">
                <a:solidFill>
                  <a:schemeClr val="lt1"/>
                </a:solidFill>
              </a:rPr>
              <a:t> - </a:t>
            </a:r>
            <a:r>
              <a:rPr lang="cs-CZ" sz="1600" dirty="0" err="1">
                <a:solidFill>
                  <a:schemeClr val="lt1"/>
                </a:solidFill>
              </a:rPr>
              <a:t>waste</a:t>
            </a:r>
            <a:r>
              <a:rPr lang="cs-CZ" sz="1600" dirty="0">
                <a:solidFill>
                  <a:schemeClr val="lt1"/>
                </a:solidFill>
              </a:rPr>
              <a:t> </a:t>
            </a:r>
            <a:r>
              <a:rPr lang="cs-CZ" sz="1600" dirty="0" err="1">
                <a:solidFill>
                  <a:schemeClr val="lt1"/>
                </a:solidFill>
              </a:rPr>
              <a:t>products</a:t>
            </a:r>
            <a:r>
              <a:rPr lang="cs-CZ" sz="1600" dirty="0">
                <a:solidFill>
                  <a:schemeClr val="lt1"/>
                </a:solidFill>
              </a:rPr>
              <a:t> of hemoglobin – 90 % </a:t>
            </a:r>
            <a:r>
              <a:rPr lang="cs-CZ" sz="1600" dirty="0" err="1">
                <a:solidFill>
                  <a:schemeClr val="lt1"/>
                </a:solidFill>
              </a:rPr>
              <a:t>patients</a:t>
            </a:r>
            <a:r>
              <a:rPr lang="cs-CZ" sz="1600" dirty="0">
                <a:solidFill>
                  <a:schemeClr val="lt1"/>
                </a:solidFill>
              </a:rPr>
              <a:t> </a:t>
            </a:r>
            <a:r>
              <a:rPr lang="cs-CZ" sz="1600" dirty="0" err="1">
                <a:solidFill>
                  <a:schemeClr val="lt1"/>
                </a:solidFill>
              </a:rPr>
              <a:t>after</a:t>
            </a:r>
            <a:r>
              <a:rPr lang="cs-CZ" sz="1600" dirty="0">
                <a:solidFill>
                  <a:schemeClr val="lt1"/>
                </a:solidFill>
              </a:rPr>
              <a:t> 12 </a:t>
            </a:r>
            <a:r>
              <a:rPr lang="cs-CZ" sz="1600" dirty="0" err="1">
                <a:solidFill>
                  <a:schemeClr val="lt1"/>
                </a:solidFill>
              </a:rPr>
              <a:t>hrs</a:t>
            </a:r>
            <a:r>
              <a:rPr lang="cs-CZ" sz="1600" dirty="0">
                <a:solidFill>
                  <a:schemeClr val="lt1"/>
                </a:solidFill>
              </a:rPr>
              <a:t> of </a:t>
            </a:r>
            <a:r>
              <a:rPr lang="cs-CZ" sz="1600" dirty="0" err="1">
                <a:solidFill>
                  <a:schemeClr val="lt1"/>
                </a:solidFill>
              </a:rPr>
              <a:t>subarachnoid</a:t>
            </a:r>
            <a:r>
              <a:rPr lang="cs-CZ" sz="1600" dirty="0">
                <a:solidFill>
                  <a:schemeClr val="lt1"/>
                </a:solidFill>
              </a:rPr>
              <a:t> </a:t>
            </a:r>
            <a:r>
              <a:rPr lang="cs-CZ" sz="1600" dirty="0" err="1">
                <a:solidFill>
                  <a:schemeClr val="lt1"/>
                </a:solidFill>
              </a:rPr>
              <a:t>hemorrhaging</a:t>
            </a:r>
            <a:r>
              <a:rPr lang="cs-CZ" sz="1600" dirty="0">
                <a:solidFill>
                  <a:schemeClr val="lt1"/>
                </a:solidFill>
              </a:rPr>
              <a:t> (</a:t>
            </a:r>
            <a:r>
              <a:rPr lang="cs-CZ" sz="1600" dirty="0" err="1">
                <a:solidFill>
                  <a:schemeClr val="lt1"/>
                </a:solidFill>
              </a:rPr>
              <a:t>newborns</a:t>
            </a:r>
            <a:r>
              <a:rPr lang="cs-CZ" sz="1600" dirty="0">
                <a:solidFill>
                  <a:schemeClr val="lt1"/>
                </a:solidFill>
              </a:rPr>
              <a:t> </a:t>
            </a:r>
            <a:r>
              <a:rPr lang="cs-CZ" sz="1600" dirty="0" err="1">
                <a:solidFill>
                  <a:schemeClr val="lt1"/>
                </a:solidFill>
              </a:rPr>
              <a:t>with</a:t>
            </a:r>
            <a:r>
              <a:rPr lang="cs-CZ" sz="1600" dirty="0">
                <a:solidFill>
                  <a:schemeClr val="lt1"/>
                </a:solidFill>
              </a:rPr>
              <a:t> </a:t>
            </a:r>
            <a:r>
              <a:rPr lang="cs-CZ" sz="1600" dirty="0" err="1">
                <a:solidFill>
                  <a:schemeClr val="lt1"/>
                </a:solidFill>
              </a:rPr>
              <a:t>hyperbilirubinemia</a:t>
            </a:r>
            <a:r>
              <a:rPr lang="cs-CZ" sz="1600" dirty="0">
                <a:solidFill>
                  <a:schemeClr val="lt1"/>
                </a:solidFill>
              </a:rPr>
              <a:t>)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cs-CZ" dirty="0" err="1">
                <a:solidFill>
                  <a:srgbClr val="B3C6E7"/>
                </a:solidFill>
              </a:rPr>
              <a:t>Pressure</a:t>
            </a:r>
            <a:r>
              <a:rPr lang="cs-CZ" dirty="0">
                <a:solidFill>
                  <a:srgbClr val="B3C6E7"/>
                </a:solidFill>
              </a:rPr>
              <a:t>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000" dirty="0"/>
          </a:p>
          <a:p>
            <a:pPr marL="179999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cs-CZ" sz="1800" b="1" dirty="0" err="1"/>
              <a:t>Microscopic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cs-CZ" dirty="0">
                <a:solidFill>
                  <a:srgbClr val="B3C6E7"/>
                </a:solidFill>
              </a:rPr>
              <a:t>Cytology </a:t>
            </a:r>
            <a:endParaRPr dirty="0"/>
          </a:p>
          <a:p>
            <a:pPr marL="91440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</a:pPr>
            <a:r>
              <a:rPr lang="cs-CZ" dirty="0" err="1">
                <a:solidFill>
                  <a:schemeClr val="lt1"/>
                </a:solidFill>
              </a:rPr>
              <a:t>Pleocytosis</a:t>
            </a:r>
            <a:r>
              <a:rPr lang="cs-CZ" dirty="0">
                <a:solidFill>
                  <a:schemeClr val="lt1"/>
                </a:solidFill>
              </a:rPr>
              <a:t> (</a:t>
            </a:r>
            <a:r>
              <a:rPr lang="cs-CZ" dirty="0" err="1">
                <a:solidFill>
                  <a:schemeClr val="lt1"/>
                </a:solidFill>
              </a:rPr>
              <a:t>polymorphonuclear</a:t>
            </a:r>
            <a:r>
              <a:rPr lang="cs-CZ" dirty="0">
                <a:solidFill>
                  <a:schemeClr val="lt1"/>
                </a:solidFill>
              </a:rPr>
              <a:t> / </a:t>
            </a:r>
            <a:r>
              <a:rPr lang="cs-CZ" dirty="0" err="1">
                <a:solidFill>
                  <a:schemeClr val="lt1"/>
                </a:solidFill>
              </a:rPr>
              <a:t>mononuclear</a:t>
            </a:r>
            <a:r>
              <a:rPr lang="cs-CZ" dirty="0">
                <a:solidFill>
                  <a:schemeClr val="lt1"/>
                </a:solidFill>
              </a:rPr>
              <a:t>), Ery up to 20% in </a:t>
            </a:r>
            <a:r>
              <a:rPr lang="cs-CZ" dirty="0" err="1">
                <a:solidFill>
                  <a:schemeClr val="lt1"/>
                </a:solidFill>
              </a:rPr>
              <a:t>traumatic</a:t>
            </a:r>
            <a:r>
              <a:rPr lang="cs-CZ" dirty="0">
                <a:solidFill>
                  <a:schemeClr val="lt1"/>
                </a:solidFill>
              </a:rPr>
              <a:t> LP</a:t>
            </a:r>
            <a:r>
              <a:rPr lang="cs-CZ" sz="1600" dirty="0">
                <a:solidFill>
                  <a:schemeClr val="lt1"/>
                </a:solidFill>
              </a:rPr>
              <a:t> </a:t>
            </a:r>
            <a:endParaRPr dirty="0"/>
          </a:p>
          <a:p>
            <a:pPr marL="1200150" lvl="2" indent="-196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dirty="0">
              <a:solidFill>
                <a:schemeClr val="lt1"/>
              </a:solidFill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cs-CZ" dirty="0" err="1">
                <a:solidFill>
                  <a:srgbClr val="B3C6E7"/>
                </a:solidFill>
              </a:rPr>
              <a:t>Biochemistry</a:t>
            </a:r>
            <a:endParaRPr dirty="0"/>
          </a:p>
          <a:p>
            <a:pPr marL="990000" lvl="0" indent="-1143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cs-CZ" sz="1800" dirty="0" err="1"/>
              <a:t>Total</a:t>
            </a:r>
            <a:r>
              <a:rPr lang="cs-CZ" sz="1800" dirty="0"/>
              <a:t> protein – </a:t>
            </a:r>
            <a:r>
              <a:rPr lang="cs-CZ" sz="1800" dirty="0" err="1"/>
              <a:t>significantly</a:t>
            </a:r>
            <a:r>
              <a:rPr lang="cs-CZ" sz="1800" dirty="0"/>
              <a:t> </a:t>
            </a:r>
            <a:r>
              <a:rPr lang="cs-CZ" sz="1800" dirty="0" err="1"/>
              <a:t>increased</a:t>
            </a:r>
            <a:r>
              <a:rPr lang="cs-CZ" sz="1800" dirty="0"/>
              <a:t> </a:t>
            </a:r>
            <a:r>
              <a:rPr lang="cs-CZ" sz="1800" dirty="0" err="1"/>
              <a:t>level</a:t>
            </a:r>
            <a:r>
              <a:rPr lang="cs-CZ" sz="1800" dirty="0"/>
              <a:t> in </a:t>
            </a:r>
            <a:r>
              <a:rPr lang="cs-CZ" sz="1800" dirty="0" err="1"/>
              <a:t>purul</a:t>
            </a:r>
            <a:r>
              <a:rPr lang="cs-CZ" sz="1800" dirty="0"/>
              <a:t>. </a:t>
            </a:r>
            <a:r>
              <a:rPr lang="cs-CZ" sz="1800" dirty="0" err="1"/>
              <a:t>inflammation</a:t>
            </a:r>
            <a:r>
              <a:rPr lang="cs-CZ" sz="1800" dirty="0"/>
              <a:t>, </a:t>
            </a:r>
            <a:r>
              <a:rPr lang="cs-CZ" sz="1800" dirty="0" err="1"/>
              <a:t>bleeding</a:t>
            </a:r>
            <a:r>
              <a:rPr lang="cs-CZ" sz="1800" dirty="0"/>
              <a:t>, </a:t>
            </a:r>
            <a:r>
              <a:rPr lang="cs-CZ" sz="1800" dirty="0" err="1"/>
              <a:t>Guillain-Barré</a:t>
            </a:r>
            <a:r>
              <a:rPr lang="cs-CZ" sz="1800" dirty="0"/>
              <a:t> syndrome, </a:t>
            </a:r>
            <a:r>
              <a:rPr lang="cs-CZ" sz="1800" dirty="0" err="1"/>
              <a:t>tumors</a:t>
            </a:r>
            <a:r>
              <a:rPr lang="cs-CZ" sz="1800" dirty="0"/>
              <a:t>, </a:t>
            </a:r>
            <a:r>
              <a:rPr lang="cs-CZ" sz="1800" dirty="0" err="1"/>
              <a:t>etc</a:t>
            </a:r>
            <a:r>
              <a:rPr lang="cs-CZ" sz="1800" dirty="0"/>
              <a:t>. (</a:t>
            </a:r>
            <a:r>
              <a:rPr lang="cs-CZ" sz="1800" dirty="0" err="1"/>
              <a:t>physiol</a:t>
            </a:r>
            <a:r>
              <a:rPr lang="cs-CZ" sz="1800" dirty="0"/>
              <a:t>. </a:t>
            </a:r>
            <a:r>
              <a:rPr lang="cs-CZ" sz="1800" dirty="0" err="1"/>
              <a:t>newborns</a:t>
            </a:r>
            <a:r>
              <a:rPr lang="cs-CZ" sz="1800" dirty="0"/>
              <a:t>)</a:t>
            </a:r>
            <a:endParaRPr sz="1800" dirty="0">
              <a:solidFill>
                <a:srgbClr val="888888"/>
              </a:solidFill>
            </a:endParaRPr>
          </a:p>
          <a:p>
            <a:pPr marL="990000" lvl="0" indent="-1143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cs-CZ" sz="1800" dirty="0" err="1"/>
              <a:t>Glycorrhachia</a:t>
            </a:r>
            <a:r>
              <a:rPr lang="cs-CZ" sz="1800" dirty="0"/>
              <a:t> – 2/3 </a:t>
            </a:r>
            <a:r>
              <a:rPr lang="cs-CZ" sz="1800" dirty="0" err="1"/>
              <a:t>glycemia</a:t>
            </a:r>
            <a:r>
              <a:rPr lang="cs-CZ" sz="1800" dirty="0"/>
              <a:t>, </a:t>
            </a:r>
            <a:r>
              <a:rPr lang="cs-CZ" sz="1800" dirty="0" err="1"/>
              <a:t>low</a:t>
            </a:r>
            <a:r>
              <a:rPr lang="cs-CZ" sz="1800" dirty="0"/>
              <a:t> in </a:t>
            </a:r>
            <a:r>
              <a:rPr lang="cs-CZ" sz="1800" dirty="0" err="1"/>
              <a:t>purul</a:t>
            </a:r>
            <a:r>
              <a:rPr lang="cs-CZ" sz="1800" dirty="0"/>
              <a:t>. </a:t>
            </a:r>
            <a:r>
              <a:rPr lang="cs-CZ" sz="1800" dirty="0" err="1"/>
              <a:t>inflammation</a:t>
            </a:r>
            <a:r>
              <a:rPr lang="cs-CZ" sz="1800" dirty="0"/>
              <a:t> </a:t>
            </a:r>
            <a:endParaRPr sz="1800" dirty="0">
              <a:solidFill>
                <a:srgbClr val="888888"/>
              </a:solidFill>
            </a:endParaRPr>
          </a:p>
          <a:p>
            <a:pPr marL="990000" lvl="0" indent="-1143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cs-CZ" sz="1800" dirty="0" err="1"/>
              <a:t>Lactate</a:t>
            </a:r>
            <a:r>
              <a:rPr lang="cs-CZ" sz="1800" dirty="0"/>
              <a:t> – purulent meningitis (</a:t>
            </a:r>
            <a:r>
              <a:rPr lang="cs-CZ" sz="1800" dirty="0" err="1"/>
              <a:t>significantly</a:t>
            </a:r>
            <a:r>
              <a:rPr lang="cs-CZ" sz="1800" dirty="0"/>
              <a:t> </a:t>
            </a:r>
            <a:r>
              <a:rPr lang="cs-CZ" sz="1800" dirty="0" err="1"/>
              <a:t>increased</a:t>
            </a:r>
            <a:r>
              <a:rPr lang="cs-CZ" sz="1800" dirty="0"/>
              <a:t> &gt; 3.5 </a:t>
            </a:r>
            <a:r>
              <a:rPr lang="cs-CZ" sz="1800" dirty="0" err="1"/>
              <a:t>mmol</a:t>
            </a:r>
            <a:r>
              <a:rPr lang="cs-CZ" sz="1800" dirty="0"/>
              <a:t>/l)</a:t>
            </a:r>
            <a:endParaRPr sz="3200" dirty="0">
              <a:solidFill>
                <a:srgbClr val="888888"/>
              </a:solidFill>
            </a:endParaRPr>
          </a:p>
          <a:p>
            <a:pPr marL="91440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</a:pPr>
            <a:endParaRPr sz="1600" dirty="0">
              <a:solidFill>
                <a:schemeClr val="lt1"/>
              </a:solidFill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000" dirty="0"/>
          </a:p>
        </p:txBody>
      </p:sp>
      <p:pic>
        <p:nvPicPr>
          <p:cNvPr id="164" name="Google Shape;16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2849" y="106175"/>
            <a:ext cx="5167625" cy="417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>
            <a:spLocks noGrp="1"/>
          </p:cNvSpPr>
          <p:nvPr>
            <p:ph type="title"/>
          </p:nvPr>
        </p:nvSpPr>
        <p:spPr>
          <a:xfrm>
            <a:off x="1136652" y="235859"/>
            <a:ext cx="4827078" cy="1309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cs-CZ" sz="2800"/>
              <a:t>CAUSAL THERAPY </a:t>
            </a:r>
            <a:endParaRPr sz="2800"/>
          </a:p>
        </p:txBody>
      </p:sp>
      <p:sp>
        <p:nvSpPr>
          <p:cNvPr id="170" name="Google Shape;170;p12"/>
          <p:cNvSpPr txBox="1"/>
          <p:nvPr/>
        </p:nvSpPr>
        <p:spPr>
          <a:xfrm>
            <a:off x="7304183" y="1795693"/>
            <a:ext cx="3830019" cy="2467834"/>
          </a:xfrm>
          <a:prstGeom prst="rect">
            <a:avLst/>
          </a:prstGeom>
          <a:solidFill>
            <a:srgbClr val="FBE4D4"/>
          </a:solidFill>
          <a:ln w="28575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000"/>
              <a:buFont typeface="Arial"/>
              <a:buNone/>
            </a:pPr>
            <a:r>
              <a:rPr lang="cs-CZ" sz="2000" b="1" i="0" u="none" strike="noStrike" cap="none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ATB</a:t>
            </a:r>
            <a:r>
              <a:rPr lang="cs-CZ" sz="2000" b="0" i="0" u="none" strike="noStrike" cap="none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b="1" i="0" u="none" strike="noStrike" cap="none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&lt; 1 </a:t>
            </a:r>
            <a:r>
              <a:rPr lang="cs-CZ" sz="2000" b="1" i="0" u="none" strike="noStrike" cap="none" dirty="0" err="1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ho</a:t>
            </a:r>
            <a:r>
              <a:rPr lang="cs-CZ" sz="2000" b="1" dirty="0" err="1">
                <a:solidFill>
                  <a:srgbClr val="2E75B5"/>
                </a:solidFill>
              </a:rPr>
              <a:t>ur</a:t>
            </a:r>
            <a:endParaRPr dirty="0"/>
          </a:p>
          <a:p>
            <a:pPr marL="457200" marR="0" lvl="1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DC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DC"/>
              </a:buClr>
              <a:buSzPts val="2000"/>
              <a:buFont typeface="Arial"/>
              <a:buNone/>
            </a:pPr>
            <a:r>
              <a:rPr lang="cs-CZ" sz="2000" b="0" i="0" u="none" strike="noStrike" cap="none" dirty="0" err="1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Empiric</a:t>
            </a:r>
            <a:r>
              <a:rPr lang="cs-CZ" sz="2000" b="0" i="0" u="none" strike="noStrike" cap="none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b="0" i="0" u="none" strike="noStrike" cap="none" dirty="0" err="1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therap</a:t>
            </a:r>
            <a:r>
              <a:rPr lang="cs-CZ" sz="2000" dirty="0" err="1">
                <a:solidFill>
                  <a:srgbClr val="2E75B5"/>
                </a:solidFill>
              </a:rPr>
              <a:t>y</a:t>
            </a:r>
            <a:r>
              <a:rPr lang="cs-CZ" sz="2000" b="0" i="0" u="none" strike="noStrike" cap="none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>
                <a:solidFill>
                  <a:srgbClr val="2E75B5"/>
                </a:solidFill>
              </a:rPr>
              <a:t>by </a:t>
            </a:r>
            <a:r>
              <a:rPr lang="cs-CZ" sz="2000" dirty="0" err="1">
                <a:solidFill>
                  <a:srgbClr val="2E75B5"/>
                </a:solidFill>
              </a:rPr>
              <a:t>broad-spectrum</a:t>
            </a:r>
            <a:r>
              <a:rPr lang="cs-CZ" sz="2000" dirty="0">
                <a:solidFill>
                  <a:srgbClr val="2E75B5"/>
                </a:solidFill>
              </a:rPr>
              <a:t> ATB </a:t>
            </a:r>
            <a:r>
              <a:rPr lang="cs-CZ" sz="2000" dirty="0" err="1">
                <a:solidFill>
                  <a:srgbClr val="2E75B5"/>
                </a:solidFill>
              </a:rPr>
              <a:t>with</a:t>
            </a:r>
            <a:r>
              <a:rPr lang="cs-CZ" sz="2000" dirty="0">
                <a:solidFill>
                  <a:srgbClr val="2E75B5"/>
                </a:solidFill>
              </a:rPr>
              <a:t> </a:t>
            </a:r>
            <a:r>
              <a:rPr lang="cs-CZ" sz="2000" dirty="0" err="1">
                <a:solidFill>
                  <a:srgbClr val="2E75B5"/>
                </a:solidFill>
              </a:rPr>
              <a:t>penetration</a:t>
            </a:r>
            <a:r>
              <a:rPr lang="cs-CZ" sz="2000" dirty="0">
                <a:solidFill>
                  <a:srgbClr val="2E75B5"/>
                </a:solidFill>
              </a:rPr>
              <a:t> </a:t>
            </a:r>
            <a:r>
              <a:rPr lang="cs-CZ" sz="2000" dirty="0" err="1">
                <a:solidFill>
                  <a:srgbClr val="2E75B5"/>
                </a:solidFill>
              </a:rPr>
              <a:t>into</a:t>
            </a:r>
            <a:r>
              <a:rPr lang="cs-CZ" sz="2000" b="0" i="0" u="none" strike="noStrike" cap="none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 CNS</a:t>
            </a:r>
            <a:endParaRPr dirty="0"/>
          </a:p>
          <a:p>
            <a:pPr marL="457200" marR="0" lvl="1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DC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2"/>
          <p:cNvSpPr txBox="1"/>
          <p:nvPr/>
        </p:nvSpPr>
        <p:spPr>
          <a:xfrm>
            <a:off x="-27380" y="3998577"/>
            <a:ext cx="6109929" cy="1087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cs-CZ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ACICLOVIR! – </a:t>
            </a:r>
            <a:r>
              <a:rPr lang="cs-CZ" sz="18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antivir</a:t>
            </a:r>
            <a:r>
              <a:rPr lang="cs-CZ" sz="1800" b="1" dirty="0" err="1">
                <a:solidFill>
                  <a:schemeClr val="lt1"/>
                </a:solidFill>
              </a:rPr>
              <a:t>als</a:t>
            </a:r>
            <a:r>
              <a:rPr lang="cs-CZ" sz="1800" b="1" dirty="0">
                <a:solidFill>
                  <a:schemeClr val="lt1"/>
                </a:solidFill>
              </a:rPr>
              <a:t> </a:t>
            </a:r>
            <a:r>
              <a:rPr lang="cs-CZ" sz="1800" b="1" dirty="0" err="1">
                <a:solidFill>
                  <a:schemeClr val="lt1"/>
                </a:solidFill>
              </a:rPr>
              <a:t>at</a:t>
            </a:r>
            <a:r>
              <a:rPr lang="cs-CZ" sz="1800" b="1" dirty="0">
                <a:solidFill>
                  <a:schemeClr val="lt1"/>
                </a:solidFill>
              </a:rPr>
              <a:t> </a:t>
            </a:r>
            <a:r>
              <a:rPr lang="cs-CZ" sz="1800" b="1" dirty="0" err="1">
                <a:solidFill>
                  <a:schemeClr val="lt1"/>
                </a:solidFill>
              </a:rPr>
              <a:t>suspect</a:t>
            </a:r>
            <a:r>
              <a:rPr lang="cs-CZ" sz="1800" b="1" dirty="0">
                <a:solidFill>
                  <a:schemeClr val="lt1"/>
                </a:solidFill>
              </a:rPr>
              <a:t> </a:t>
            </a:r>
            <a:r>
              <a:rPr lang="cs-CZ" sz="1800" b="1" dirty="0" err="1">
                <a:solidFill>
                  <a:schemeClr val="lt1"/>
                </a:solidFill>
              </a:rPr>
              <a:t>herpetic</a:t>
            </a:r>
            <a:r>
              <a:rPr lang="cs-CZ" sz="1800" b="1" dirty="0">
                <a:solidFill>
                  <a:schemeClr val="lt1"/>
                </a:solidFill>
              </a:rPr>
              <a:t> </a:t>
            </a:r>
            <a:r>
              <a:rPr lang="cs-CZ" sz="1800" b="1" dirty="0" err="1">
                <a:solidFill>
                  <a:schemeClr val="lt1"/>
                </a:solidFill>
              </a:rPr>
              <a:t>encephalitis</a:t>
            </a:r>
            <a:endParaRPr sz="1800" b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cs-CZ" sz="1600" b="0" u="sng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s-CZ" sz="1600" b="0" u="sng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 b="0" u="sng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2"/>
          <p:cNvSpPr txBox="1">
            <a:spLocks noGrp="1"/>
          </p:cNvSpPr>
          <p:nvPr>
            <p:ph type="body" idx="1"/>
          </p:nvPr>
        </p:nvSpPr>
        <p:spPr>
          <a:xfrm>
            <a:off x="0" y="1545371"/>
            <a:ext cx="6113581" cy="1825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US" sz="1800" b="1" dirty="0" smtClean="0"/>
          </a:p>
          <a:p>
            <a:pPr marL="285750" lvl="0" indent="-2733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3200" dirty="0" smtClean="0"/>
              <a:t>Antibiotics</a:t>
            </a:r>
            <a:endParaRPr lang="en-US" sz="2800" dirty="0" smtClean="0"/>
          </a:p>
          <a:p>
            <a:pPr marL="285750" lvl="0" indent="-2733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3200" dirty="0" smtClean="0"/>
              <a:t>Antivirals</a:t>
            </a:r>
            <a:endParaRPr lang="en-US" sz="2800" dirty="0" smtClean="0"/>
          </a:p>
          <a:p>
            <a:pPr marL="285750" lvl="0" indent="-2733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3200" dirty="0" smtClean="0"/>
              <a:t>Antimycotics</a:t>
            </a:r>
            <a:endParaRPr lang="en-US" sz="2800" dirty="0" smtClean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lang="en-US" sz="1200" dirty="0" smtClean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endParaRPr lang="en-US" sz="1600" dirty="0" smtClean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lang="en-US" sz="1200" dirty="0"/>
          </a:p>
        </p:txBody>
      </p:sp>
      <p:sp>
        <p:nvSpPr>
          <p:cNvPr id="173" name="Google Shape;173;p12"/>
          <p:cNvSpPr txBox="1"/>
          <p:nvPr/>
        </p:nvSpPr>
        <p:spPr>
          <a:xfrm>
            <a:off x="91440" y="5025647"/>
            <a:ext cx="5872200" cy="39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Arial"/>
              <a:buNone/>
            </a:pPr>
            <a:r>
              <a:rPr lang="cs-CZ" sz="1800" b="1" u="sng" dirty="0">
                <a:solidFill>
                  <a:srgbClr val="00B0F0"/>
                </a:solidFill>
              </a:rPr>
              <a:t>HERPETIC ENCEPHALITIS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Arial"/>
              <a:buNone/>
            </a:pPr>
            <a:r>
              <a:rPr lang="cs-CZ" sz="1800" dirty="0" err="1">
                <a:solidFill>
                  <a:srgbClr val="00B0F0"/>
                </a:solidFill>
              </a:rPr>
              <a:t>Impairment</a:t>
            </a:r>
            <a:r>
              <a:rPr lang="cs-CZ" sz="1800" dirty="0">
                <a:solidFill>
                  <a:srgbClr val="00B0F0"/>
                </a:solidFill>
              </a:rPr>
              <a:t> of </a:t>
            </a:r>
            <a:r>
              <a:rPr lang="cs-CZ" sz="1800" dirty="0" err="1">
                <a:solidFill>
                  <a:srgbClr val="00B0F0"/>
                </a:solidFill>
              </a:rPr>
              <a:t>consciousness</a:t>
            </a:r>
            <a:r>
              <a:rPr lang="cs-CZ" sz="1800" dirty="0">
                <a:solidFill>
                  <a:srgbClr val="00B0F0"/>
                </a:solidFill>
              </a:rPr>
              <a:t> (</a:t>
            </a:r>
            <a:r>
              <a:rPr lang="cs-CZ" sz="1800" b="1" dirty="0" err="1">
                <a:solidFill>
                  <a:srgbClr val="00B0F0"/>
                </a:solidFill>
              </a:rPr>
              <a:t>qualitative</a:t>
            </a:r>
            <a:r>
              <a:rPr lang="cs-CZ" sz="1800" dirty="0">
                <a:solidFill>
                  <a:srgbClr val="00B0F0"/>
                </a:solidFill>
              </a:rPr>
              <a:t> / </a:t>
            </a:r>
            <a:r>
              <a:rPr lang="cs-CZ" sz="1800" dirty="0" err="1">
                <a:solidFill>
                  <a:srgbClr val="00B0F0"/>
                </a:solidFill>
              </a:rPr>
              <a:t>quantitative</a:t>
            </a:r>
            <a:r>
              <a:rPr lang="cs-CZ" sz="1800" dirty="0">
                <a:solidFill>
                  <a:srgbClr val="00B0F0"/>
                </a:solidFill>
              </a:rPr>
              <a:t>) – </a:t>
            </a:r>
            <a:r>
              <a:rPr lang="cs-CZ" sz="1800" dirty="0" err="1">
                <a:solidFill>
                  <a:srgbClr val="00B0F0"/>
                </a:solidFill>
              </a:rPr>
              <a:t>involvement</a:t>
            </a:r>
            <a:r>
              <a:rPr lang="cs-CZ" sz="1800" dirty="0">
                <a:solidFill>
                  <a:srgbClr val="00B0F0"/>
                </a:solidFill>
              </a:rPr>
              <a:t> of </a:t>
            </a:r>
            <a:r>
              <a:rPr lang="cs-CZ" sz="1800" dirty="0" err="1">
                <a:solidFill>
                  <a:srgbClr val="00B0F0"/>
                </a:solidFill>
              </a:rPr>
              <a:t>frontal</a:t>
            </a:r>
            <a:r>
              <a:rPr lang="cs-CZ" sz="1800" dirty="0">
                <a:solidFill>
                  <a:srgbClr val="00B0F0"/>
                </a:solidFill>
              </a:rPr>
              <a:t> and </a:t>
            </a:r>
            <a:r>
              <a:rPr lang="cs-CZ" sz="1800" dirty="0" err="1">
                <a:solidFill>
                  <a:srgbClr val="00B0F0"/>
                </a:solidFill>
              </a:rPr>
              <a:t>temporal</a:t>
            </a:r>
            <a:r>
              <a:rPr lang="cs-CZ" sz="1800" dirty="0">
                <a:solidFill>
                  <a:srgbClr val="00B0F0"/>
                </a:solidFill>
              </a:rPr>
              <a:t> </a:t>
            </a:r>
            <a:r>
              <a:rPr lang="cs-CZ" sz="1800" dirty="0" err="1">
                <a:solidFill>
                  <a:srgbClr val="00B0F0"/>
                </a:solidFill>
              </a:rPr>
              <a:t>lobes</a:t>
            </a:r>
            <a:r>
              <a:rPr lang="cs-CZ" sz="1800" dirty="0">
                <a:solidFill>
                  <a:srgbClr val="00B0F0"/>
                </a:solidFill>
              </a:rPr>
              <a:t>; </a:t>
            </a:r>
            <a:r>
              <a:rPr lang="cs-CZ" sz="1800" dirty="0" err="1">
                <a:solidFill>
                  <a:srgbClr val="00B0F0"/>
                </a:solidFill>
              </a:rPr>
              <a:t>clinical</a:t>
            </a:r>
            <a:r>
              <a:rPr lang="cs-CZ" sz="1800" dirty="0">
                <a:solidFill>
                  <a:srgbClr val="00B0F0"/>
                </a:solidFill>
              </a:rPr>
              <a:t> </a:t>
            </a:r>
            <a:r>
              <a:rPr lang="cs-CZ" sz="1800" dirty="0" err="1">
                <a:solidFill>
                  <a:srgbClr val="00B0F0"/>
                </a:solidFill>
              </a:rPr>
              <a:t>presentation</a:t>
            </a:r>
            <a:r>
              <a:rPr lang="cs-CZ" sz="1800" dirty="0">
                <a:solidFill>
                  <a:srgbClr val="00B0F0"/>
                </a:solidFill>
              </a:rPr>
              <a:t> - </a:t>
            </a:r>
            <a:r>
              <a:rPr lang="cs-CZ" sz="1800" dirty="0" err="1">
                <a:solidFill>
                  <a:srgbClr val="00B0F0"/>
                </a:solidFill>
              </a:rPr>
              <a:t>convulsions</a:t>
            </a:r>
            <a:r>
              <a:rPr lang="cs-CZ" sz="1800" dirty="0">
                <a:solidFill>
                  <a:srgbClr val="00B0F0"/>
                </a:solidFill>
              </a:rPr>
              <a:t>, </a:t>
            </a:r>
            <a:r>
              <a:rPr lang="cs-CZ" sz="1800" dirty="0" err="1">
                <a:solidFill>
                  <a:srgbClr val="00B0F0"/>
                </a:solidFill>
              </a:rPr>
              <a:t>focal</a:t>
            </a:r>
            <a:r>
              <a:rPr lang="cs-CZ" sz="1800" dirty="0">
                <a:solidFill>
                  <a:srgbClr val="00B0F0"/>
                </a:solidFill>
              </a:rPr>
              <a:t> </a:t>
            </a:r>
            <a:r>
              <a:rPr lang="cs-CZ" sz="1800" dirty="0" err="1">
                <a:solidFill>
                  <a:srgbClr val="00B0F0"/>
                </a:solidFill>
              </a:rPr>
              <a:t>neurol</a:t>
            </a:r>
            <a:r>
              <a:rPr lang="cs-CZ" sz="1800" dirty="0">
                <a:solidFill>
                  <a:srgbClr val="00B0F0"/>
                </a:solidFill>
              </a:rPr>
              <a:t>. </a:t>
            </a:r>
            <a:r>
              <a:rPr lang="cs-CZ" sz="1800" dirty="0" err="1">
                <a:solidFill>
                  <a:srgbClr val="00B0F0"/>
                </a:solidFill>
              </a:rPr>
              <a:t>symptoms</a:t>
            </a:r>
            <a:r>
              <a:rPr lang="cs-CZ" sz="1800" dirty="0">
                <a:solidFill>
                  <a:srgbClr val="00B0F0"/>
                </a:solidFill>
              </a:rPr>
              <a:t>, </a:t>
            </a:r>
            <a:r>
              <a:rPr lang="cs-CZ" sz="1800" dirty="0" err="1">
                <a:solidFill>
                  <a:srgbClr val="00B0F0"/>
                </a:solidFill>
              </a:rPr>
              <a:t>aphasia</a:t>
            </a:r>
            <a:r>
              <a:rPr lang="cs-CZ" sz="1800" dirty="0">
                <a:solidFill>
                  <a:srgbClr val="00B0F0"/>
                </a:solidFill>
              </a:rPr>
              <a:t>, </a:t>
            </a:r>
            <a:r>
              <a:rPr lang="cs-CZ" sz="1800" dirty="0" err="1">
                <a:solidFill>
                  <a:srgbClr val="00B0F0"/>
                </a:solidFill>
              </a:rPr>
              <a:t>symptoms</a:t>
            </a:r>
            <a:r>
              <a:rPr lang="cs-CZ" sz="1800" dirty="0">
                <a:solidFill>
                  <a:srgbClr val="00B0F0"/>
                </a:solidFill>
              </a:rPr>
              <a:t> of brain edema</a:t>
            </a:r>
            <a:r>
              <a:rPr lang="cs-CZ" sz="1800" b="0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cs-CZ" sz="18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↑ </a:t>
            </a:r>
            <a:r>
              <a:rPr lang="cs-CZ" sz="1800" b="0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PRIM</a:t>
            </a:r>
            <a:r>
              <a:rPr lang="cs-CZ" sz="1800" dirty="0">
                <a:solidFill>
                  <a:srgbClr val="00B0F0"/>
                </a:solidFill>
              </a:rPr>
              <a:t>ARY </a:t>
            </a:r>
            <a:r>
              <a:rPr lang="cs-CZ" sz="1800" b="0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INFE</a:t>
            </a:r>
            <a:r>
              <a:rPr lang="cs-CZ" sz="1800" dirty="0">
                <a:solidFill>
                  <a:srgbClr val="00B0F0"/>
                </a:solidFill>
              </a:rPr>
              <a:t>CTION</a:t>
            </a:r>
            <a:r>
              <a:rPr lang="cs-CZ" sz="1800" b="0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cs-CZ" sz="1800" dirty="0" err="1">
                <a:solidFill>
                  <a:srgbClr val="00B0F0"/>
                </a:solidFill>
              </a:rPr>
              <a:t>Family</a:t>
            </a:r>
            <a:r>
              <a:rPr lang="cs-CZ" sz="1800" dirty="0">
                <a:solidFill>
                  <a:srgbClr val="00B0F0"/>
                </a:solidFill>
              </a:rPr>
              <a:t> </a:t>
            </a:r>
            <a:r>
              <a:rPr lang="cs-CZ" sz="1800" dirty="0" err="1">
                <a:solidFill>
                  <a:srgbClr val="00B0F0"/>
                </a:solidFill>
              </a:rPr>
              <a:t>history</a:t>
            </a:r>
            <a:r>
              <a:rPr lang="cs-CZ" sz="1800" b="0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- HSV) 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600"/>
              <a:buFont typeface="Arial"/>
              <a:buNone/>
            </a:pPr>
            <a:r>
              <a:rPr lang="cs-CZ" sz="1600" b="0" u="sng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s-CZ" sz="1600" b="0" u="sng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 b="0" u="sng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"/>
          <p:cNvSpPr txBox="1">
            <a:spLocks noGrp="1"/>
          </p:cNvSpPr>
          <p:nvPr>
            <p:ph type="title"/>
          </p:nvPr>
        </p:nvSpPr>
        <p:spPr>
          <a:xfrm>
            <a:off x="644199" y="244053"/>
            <a:ext cx="5283415" cy="711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cs-CZ" sz="2800"/>
              <a:t>SYMPTOMATIC THERAPY</a:t>
            </a:r>
            <a:endParaRPr sz="2800"/>
          </a:p>
        </p:txBody>
      </p:sp>
      <p:sp>
        <p:nvSpPr>
          <p:cNvPr id="179" name="Google Shape;179;p13"/>
          <p:cNvSpPr txBox="1">
            <a:spLocks noGrp="1"/>
          </p:cNvSpPr>
          <p:nvPr>
            <p:ph type="body" idx="1"/>
          </p:nvPr>
        </p:nvSpPr>
        <p:spPr>
          <a:xfrm>
            <a:off x="6199425" y="1943675"/>
            <a:ext cx="5869500" cy="1604400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Improve the prognosis, hearing impairment prevention; I. dose shortly before/with ATB.</a:t>
            </a:r>
            <a:endParaRPr lang="en-US" dirty="0" smtClean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b="1" u="sng" dirty="0" smtClean="0">
                <a:solidFill>
                  <a:srgbClr val="C00000"/>
                </a:solidFill>
              </a:rPr>
              <a:t>CAUTION </a:t>
            </a:r>
            <a:r>
              <a:rPr lang="en-US" b="1" dirty="0" smtClean="0">
                <a:solidFill>
                  <a:srgbClr val="C00000"/>
                </a:solidFill>
              </a:rPr>
              <a:t>– if suspected herpetic encephalitis, we wait for the </a:t>
            </a:r>
            <a:r>
              <a:rPr lang="en-US" b="1" dirty="0" err="1" smtClean="0">
                <a:solidFill>
                  <a:srgbClr val="C00000"/>
                </a:solidFill>
              </a:rPr>
              <a:t>aciclovirus</a:t>
            </a:r>
            <a:r>
              <a:rPr lang="en-US" b="1" dirty="0" smtClean="0">
                <a:solidFill>
                  <a:srgbClr val="C00000"/>
                </a:solidFill>
              </a:rPr>
              <a:t> to come into effect, depending on the clinical condition, min. 3-4 days (controversial topic; </a:t>
            </a:r>
            <a:r>
              <a:rPr lang="en-US" b="1" dirty="0" smtClean="0">
                <a:solidFill>
                  <a:schemeClr val="accent1"/>
                </a:solidFill>
              </a:rPr>
              <a:t>x edema – we have to give to patient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180" name="Google Shape;180;p13"/>
          <p:cNvSpPr txBox="1"/>
          <p:nvPr/>
        </p:nvSpPr>
        <p:spPr>
          <a:xfrm>
            <a:off x="2181339" y="2839677"/>
            <a:ext cx="1540992" cy="411220"/>
          </a:xfrm>
          <a:prstGeom prst="rect">
            <a:avLst/>
          </a:prstGeom>
          <a:solidFill>
            <a:srgbClr val="DDEAF6"/>
          </a:solidFill>
          <a:ln w="22225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000"/>
              <a:buFont typeface="Arial"/>
              <a:buNone/>
            </a:pPr>
            <a:r>
              <a:rPr lang="cs-CZ" sz="2000">
                <a:solidFill>
                  <a:srgbClr val="2E75B5"/>
                </a:solidFill>
              </a:rPr>
              <a:t>Corticoids</a:t>
            </a:r>
            <a:endParaRPr/>
          </a:p>
        </p:txBody>
      </p:sp>
      <p:sp>
        <p:nvSpPr>
          <p:cNvPr id="181" name="Google Shape;181;p13"/>
          <p:cNvSpPr txBox="1"/>
          <p:nvPr/>
        </p:nvSpPr>
        <p:spPr>
          <a:xfrm>
            <a:off x="6199425" y="3608216"/>
            <a:ext cx="5869481" cy="1551724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1800"/>
              <a:buFont typeface="Arial"/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Not enough studies of use in children </a:t>
            </a:r>
            <a:r>
              <a:rPr lang="en-US" sz="1800" dirty="0" smtClean="0">
                <a:solidFill>
                  <a:srgbClr val="C00000"/>
                </a:solidFill>
              </a:rPr>
              <a:t>/ not recommended for routine use. </a:t>
            </a:r>
            <a:endParaRPr lang="en-US" dirty="0" smtClean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800"/>
              <a:buFont typeface="Arial"/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In </a:t>
            </a:r>
            <a:r>
              <a:rPr lang="en-US" sz="1800" b="1" dirty="0" smtClean="0">
                <a:solidFill>
                  <a:srgbClr val="C00000"/>
                </a:solidFill>
              </a:rPr>
              <a:t>CZ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</a:rPr>
              <a:t>included</a:t>
            </a:r>
            <a:r>
              <a:rPr lang="en-US" sz="1800" dirty="0" smtClean="0">
                <a:solidFill>
                  <a:srgbClr val="C00000"/>
                </a:solidFill>
              </a:rPr>
              <a:t> in the entry treatment of purulent meningitis; </a:t>
            </a:r>
            <a:r>
              <a:rPr lang="en-US" sz="1800" b="1" dirty="0" smtClean="0">
                <a:solidFill>
                  <a:srgbClr val="C00000"/>
                </a:solidFill>
              </a:rPr>
              <a:t>at signs of severe intracranial hypertension or brain edema (</a:t>
            </a:r>
            <a:r>
              <a:rPr lang="en-US" sz="1800" b="1" dirty="0" err="1" smtClean="0">
                <a:solidFill>
                  <a:srgbClr val="C00000"/>
                </a:solidFill>
              </a:rPr>
              <a:t>ev</a:t>
            </a:r>
            <a:r>
              <a:rPr lang="en-US" sz="1800" b="1" dirty="0" smtClean="0">
                <a:solidFill>
                  <a:srgbClr val="C00000"/>
                </a:solidFill>
              </a:rPr>
              <a:t>. on CT).</a:t>
            </a:r>
            <a:endParaRPr lang="en-US" dirty="0" smtClean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800"/>
              <a:buFont typeface="Arial"/>
              <a:buNone/>
            </a:pP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182" name="Google Shape;182;p13"/>
          <p:cNvSpPr txBox="1"/>
          <p:nvPr/>
        </p:nvSpPr>
        <p:spPr>
          <a:xfrm>
            <a:off x="307725" y="4997475"/>
            <a:ext cx="5447100" cy="1722300"/>
          </a:xfrm>
          <a:prstGeom prst="rect">
            <a:avLst/>
          </a:prstGeom>
          <a:solidFill>
            <a:srgbClr val="DDEAF6"/>
          </a:solidFill>
          <a:ln w="22225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1800"/>
              <a:buFont typeface="Arial"/>
              <a:buNone/>
            </a:pPr>
            <a:r>
              <a:rPr lang="cs-CZ" sz="1800" dirty="0" err="1">
                <a:solidFill>
                  <a:srgbClr val="2E75B5"/>
                </a:solidFill>
              </a:rPr>
              <a:t>Across-the-board</a:t>
            </a:r>
            <a:r>
              <a:rPr lang="cs-CZ" sz="1800" dirty="0">
                <a:solidFill>
                  <a:srgbClr val="2E75B5"/>
                </a:solidFill>
              </a:rPr>
              <a:t> </a:t>
            </a:r>
            <a:r>
              <a:rPr lang="cs-CZ" sz="1800" dirty="0" err="1">
                <a:solidFill>
                  <a:srgbClr val="2E75B5"/>
                </a:solidFill>
              </a:rPr>
              <a:t>administration</a:t>
            </a:r>
            <a:r>
              <a:rPr lang="cs-CZ" sz="1800" dirty="0">
                <a:solidFill>
                  <a:srgbClr val="2E75B5"/>
                </a:solidFill>
              </a:rPr>
              <a:t> of </a:t>
            </a:r>
            <a:r>
              <a:rPr lang="cs-CZ" sz="1800" dirty="0" err="1">
                <a:solidFill>
                  <a:srgbClr val="2E75B5"/>
                </a:solidFill>
              </a:rPr>
              <a:t>antiepileptics</a:t>
            </a:r>
            <a:r>
              <a:rPr lang="cs-CZ" sz="1800" dirty="0">
                <a:solidFill>
                  <a:srgbClr val="2E75B5"/>
                </a:solidFill>
              </a:rPr>
              <a:t>, paracetamol, </a:t>
            </a:r>
            <a:r>
              <a:rPr lang="cs-CZ" sz="1800" dirty="0" err="1">
                <a:solidFill>
                  <a:srgbClr val="2E75B5"/>
                </a:solidFill>
              </a:rPr>
              <a:t>activated</a:t>
            </a:r>
            <a:r>
              <a:rPr lang="cs-CZ" sz="1800" dirty="0">
                <a:solidFill>
                  <a:srgbClr val="2E75B5"/>
                </a:solidFill>
              </a:rPr>
              <a:t> protein C, </a:t>
            </a:r>
            <a:r>
              <a:rPr lang="cs-CZ" sz="1800" dirty="0" err="1">
                <a:solidFill>
                  <a:srgbClr val="2E75B5"/>
                </a:solidFill>
              </a:rPr>
              <a:t>heparinization</a:t>
            </a:r>
            <a:r>
              <a:rPr lang="cs-CZ" sz="1800" dirty="0">
                <a:solidFill>
                  <a:srgbClr val="2E75B5"/>
                </a:solidFill>
              </a:rPr>
              <a:t>, </a:t>
            </a:r>
            <a:r>
              <a:rPr lang="cs-CZ" sz="1800" dirty="0" err="1">
                <a:solidFill>
                  <a:srgbClr val="2E75B5"/>
                </a:solidFill>
              </a:rPr>
              <a:t>hypothermia</a:t>
            </a:r>
            <a:r>
              <a:rPr lang="cs-CZ" sz="1800" dirty="0">
                <a:solidFill>
                  <a:srgbClr val="2E75B5"/>
                </a:solidFill>
              </a:rPr>
              <a:t> – NOT RECOMMENDED</a:t>
            </a:r>
            <a:endParaRPr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800"/>
              <a:buFont typeface="Arial"/>
              <a:buNone/>
            </a:pPr>
            <a:r>
              <a:rPr lang="cs-CZ" sz="1800" b="1" dirty="0">
                <a:solidFill>
                  <a:srgbClr val="2E75B5"/>
                </a:solidFill>
              </a:rPr>
              <a:t>INTRAVENOUS IMMUNOGLOBULINS - YES</a:t>
            </a:r>
            <a:endParaRPr sz="2000" dirty="0">
              <a:solidFill>
                <a:srgbClr val="2E75B5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2000"/>
              <a:buFont typeface="Arial"/>
              <a:buNone/>
            </a:pPr>
            <a:r>
              <a:rPr lang="cs-CZ" sz="2000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183" name="Google Shape;183;p13"/>
          <p:cNvSpPr txBox="1"/>
          <p:nvPr/>
        </p:nvSpPr>
        <p:spPr>
          <a:xfrm>
            <a:off x="0" y="143874"/>
            <a:ext cx="6113700" cy="25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ct val="100000"/>
              <a:buFont typeface="Arial"/>
              <a:buNone/>
            </a:pPr>
            <a:endParaRPr lang="en-US" sz="2400" b="1" dirty="0" smtClean="0">
              <a:solidFill>
                <a:schemeClr val="lt1"/>
              </a:solidFill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ct val="100000"/>
              <a:buFont typeface="Arial"/>
              <a:buNone/>
            </a:pPr>
            <a:endParaRPr lang="en-US" sz="2400" b="1" dirty="0" smtClean="0">
              <a:solidFill>
                <a:schemeClr val="lt1"/>
              </a:solidFill>
              <a:sym typeface="Arial"/>
            </a:endParaRPr>
          </a:p>
          <a:p>
            <a:pPr marL="285750" marR="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lt1"/>
                </a:solidFill>
                <a:sym typeface="Arial"/>
              </a:rPr>
              <a:t>Infu</a:t>
            </a:r>
            <a:r>
              <a:rPr lang="en-US" sz="2000" dirty="0" smtClean="0">
                <a:solidFill>
                  <a:schemeClr val="lt1"/>
                </a:solidFill>
              </a:rPr>
              <a:t>sion therapy</a:t>
            </a:r>
            <a:r>
              <a:rPr lang="en-US" sz="2000" dirty="0" smtClean="0">
                <a:solidFill>
                  <a:schemeClr val="lt1"/>
                </a:solidFill>
                <a:sym typeface="Arial"/>
              </a:rPr>
              <a:t>, antipyreti</a:t>
            </a:r>
            <a:r>
              <a:rPr lang="en-US" sz="2000" dirty="0" smtClean="0">
                <a:solidFill>
                  <a:schemeClr val="lt1"/>
                </a:solidFill>
              </a:rPr>
              <a:t>cs</a:t>
            </a:r>
            <a:r>
              <a:rPr lang="en-US" sz="2000" dirty="0" smtClean="0">
                <a:solidFill>
                  <a:schemeClr val="lt1"/>
                </a:solidFill>
                <a:sym typeface="Arial"/>
              </a:rPr>
              <a:t>, </a:t>
            </a:r>
            <a:r>
              <a:rPr lang="en-US" sz="2000" dirty="0" smtClean="0">
                <a:solidFill>
                  <a:schemeClr val="lt1"/>
                </a:solidFill>
              </a:rPr>
              <a:t>analgesics</a:t>
            </a:r>
            <a:r>
              <a:rPr lang="en-US" sz="2000" dirty="0" smtClean="0">
                <a:solidFill>
                  <a:schemeClr val="lt1"/>
                </a:solidFill>
                <a:sym typeface="Arial"/>
              </a:rPr>
              <a:t> </a:t>
            </a:r>
            <a:endParaRPr lang="en-US" dirty="0" smtClean="0"/>
          </a:p>
          <a:p>
            <a:pPr marL="285750" marR="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ct val="100000"/>
              <a:buFont typeface="Arial"/>
              <a:buChar char="•"/>
            </a:pPr>
            <a:r>
              <a:rPr lang="en-US" sz="2000" dirty="0" err="1" smtClean="0">
                <a:solidFill>
                  <a:schemeClr val="lt1"/>
                </a:solidFill>
              </a:rPr>
              <a:t>Antiedematous</a:t>
            </a:r>
            <a:r>
              <a:rPr lang="en-US" sz="2000" dirty="0" smtClean="0">
                <a:solidFill>
                  <a:schemeClr val="lt1"/>
                </a:solidFill>
              </a:rPr>
              <a:t> treatment</a:t>
            </a:r>
            <a:r>
              <a:rPr lang="en-US" sz="2000" dirty="0" smtClean="0">
                <a:solidFill>
                  <a:schemeClr val="lt1"/>
                </a:solidFill>
                <a:sym typeface="Arial"/>
              </a:rPr>
              <a:t>, </a:t>
            </a:r>
            <a:r>
              <a:rPr lang="en-US" sz="2000" dirty="0" smtClean="0">
                <a:solidFill>
                  <a:schemeClr val="lt1"/>
                </a:solidFill>
              </a:rPr>
              <a:t>elevated head</a:t>
            </a:r>
            <a:endParaRPr lang="en-US" dirty="0" smtClean="0"/>
          </a:p>
          <a:p>
            <a:pPr marL="285750" marR="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lt1"/>
                </a:solidFill>
                <a:sym typeface="Arial"/>
              </a:rPr>
              <a:t>Anti</a:t>
            </a:r>
            <a:r>
              <a:rPr lang="en-US" sz="2000" dirty="0" smtClean="0">
                <a:solidFill>
                  <a:schemeClr val="lt1"/>
                </a:solidFill>
              </a:rPr>
              <a:t>c</a:t>
            </a:r>
            <a:r>
              <a:rPr lang="en-US" sz="2000" dirty="0" smtClean="0">
                <a:solidFill>
                  <a:schemeClr val="lt1"/>
                </a:solidFill>
                <a:sym typeface="Arial"/>
              </a:rPr>
              <a:t>onvul</a:t>
            </a:r>
            <a:r>
              <a:rPr lang="en-US" sz="2000" dirty="0" smtClean="0">
                <a:solidFill>
                  <a:schemeClr val="lt1"/>
                </a:solidFill>
              </a:rPr>
              <a:t>sants</a:t>
            </a:r>
            <a:r>
              <a:rPr lang="en-US" sz="2000" dirty="0" smtClean="0">
                <a:solidFill>
                  <a:schemeClr val="lt1"/>
                </a:solidFill>
                <a:sym typeface="Arial"/>
              </a:rPr>
              <a:t>, </a:t>
            </a:r>
            <a:r>
              <a:rPr lang="en-US" sz="2000" dirty="0" smtClean="0">
                <a:solidFill>
                  <a:schemeClr val="lt1"/>
                </a:solidFill>
              </a:rPr>
              <a:t>or sedation upon restlessness</a:t>
            </a:r>
            <a:endParaRPr lang="en-US" dirty="0" smtClean="0"/>
          </a:p>
          <a:p>
            <a:pPr marL="285750" marR="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lt1"/>
                </a:solidFill>
              </a:rPr>
              <a:t>If sepsis</a:t>
            </a:r>
            <a:r>
              <a:rPr lang="en-US" sz="2000" dirty="0" smtClean="0">
                <a:solidFill>
                  <a:schemeClr val="lt1"/>
                </a:solidFill>
                <a:sym typeface="Arial"/>
              </a:rPr>
              <a:t> – </a:t>
            </a:r>
            <a:r>
              <a:rPr lang="en-US" sz="2000" dirty="0" smtClean="0">
                <a:solidFill>
                  <a:schemeClr val="lt1"/>
                </a:solidFill>
              </a:rPr>
              <a:t>complex approach</a:t>
            </a:r>
            <a:endParaRPr lang="en-US" sz="1800" dirty="0" smtClean="0">
              <a:solidFill>
                <a:schemeClr val="lt1"/>
              </a:solidFill>
              <a:sym typeface="Arial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DC"/>
              </a:buClr>
              <a:buSzPct val="100000"/>
              <a:buFont typeface="Arial"/>
              <a:buNone/>
            </a:pPr>
            <a:endParaRPr lang="en-US" sz="2200" b="0" i="0" u="none" strike="noStrike" cap="none" dirty="0" smtClean="0">
              <a:solidFill>
                <a:srgbClr val="888888"/>
              </a:solidFill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ct val="100000"/>
              <a:buFont typeface="Arial"/>
              <a:buNone/>
            </a:pPr>
            <a:endParaRPr lang="en-US" sz="1800" dirty="0">
              <a:solidFill>
                <a:schemeClr val="lt1"/>
              </a:solidFill>
              <a:sym typeface="Arial"/>
            </a:endParaRPr>
          </a:p>
        </p:txBody>
      </p:sp>
      <p:sp>
        <p:nvSpPr>
          <p:cNvPr id="184" name="Google Shape;184;p13"/>
          <p:cNvSpPr/>
          <p:nvPr/>
        </p:nvSpPr>
        <p:spPr>
          <a:xfrm>
            <a:off x="4440182" y="2860039"/>
            <a:ext cx="1226484" cy="3448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3"/>
          <p:cNvSpPr txBox="1"/>
          <p:nvPr/>
        </p:nvSpPr>
        <p:spPr>
          <a:xfrm>
            <a:off x="2181339" y="4155536"/>
            <a:ext cx="1540992" cy="411220"/>
          </a:xfrm>
          <a:prstGeom prst="rect">
            <a:avLst/>
          </a:prstGeom>
          <a:solidFill>
            <a:srgbClr val="DDEAF6"/>
          </a:solidFill>
          <a:ln w="22225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000"/>
              <a:buFont typeface="Arial"/>
              <a:buNone/>
            </a:pPr>
            <a:r>
              <a:rPr lang="cs-CZ" sz="2000">
                <a:solidFill>
                  <a:srgbClr val="2E75B5"/>
                </a:solidFill>
              </a:rPr>
              <a:t>Mannitol</a:t>
            </a:r>
            <a:endParaRPr/>
          </a:p>
        </p:txBody>
      </p:sp>
      <p:sp>
        <p:nvSpPr>
          <p:cNvPr id="186" name="Google Shape;186;p13"/>
          <p:cNvSpPr/>
          <p:nvPr/>
        </p:nvSpPr>
        <p:spPr>
          <a:xfrm>
            <a:off x="4440182" y="4188702"/>
            <a:ext cx="1226484" cy="3448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"/>
          <p:cNvSpPr txBox="1">
            <a:spLocks noGrp="1"/>
          </p:cNvSpPr>
          <p:nvPr>
            <p:ph type="title"/>
          </p:nvPr>
        </p:nvSpPr>
        <p:spPr>
          <a:xfrm>
            <a:off x="2217500" y="327350"/>
            <a:ext cx="1880700" cy="13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cs-CZ" sz="2400"/>
              <a:t>Resources</a:t>
            </a:r>
            <a:r>
              <a:rPr lang="cs-CZ"/>
              <a:t> </a:t>
            </a:r>
            <a:endParaRPr/>
          </a:p>
        </p:txBody>
      </p:sp>
      <p:sp>
        <p:nvSpPr>
          <p:cNvPr id="192" name="Google Shape;192;p14"/>
          <p:cNvSpPr txBox="1"/>
          <p:nvPr/>
        </p:nvSpPr>
        <p:spPr>
          <a:xfrm>
            <a:off x="448887" y="1392590"/>
            <a:ext cx="5029200" cy="5781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cs-CZ" sz="1200" b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http://infektologie.cz/DoporMenPur17t.htm (2017)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cs-CZ" sz="1200" b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Beck D, </a:t>
            </a:r>
            <a:r>
              <a:rPr lang="cs-CZ" sz="1200" b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Cabellos</a:t>
            </a:r>
            <a:r>
              <a:rPr lang="cs-CZ" sz="1200" b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C, </a:t>
            </a:r>
            <a:r>
              <a:rPr lang="cs-CZ" sz="1200" b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Dzupova</a:t>
            </a:r>
            <a:r>
              <a:rPr lang="cs-CZ" sz="1200" b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O, </a:t>
            </a:r>
            <a:r>
              <a:rPr lang="cs-CZ" sz="1200" b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Sipahi</a:t>
            </a:r>
            <a:r>
              <a:rPr lang="cs-CZ" sz="1200" b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OR, </a:t>
            </a:r>
            <a:r>
              <a:rPr lang="cs-CZ" sz="1200" b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Brouwer</a:t>
            </a:r>
            <a:r>
              <a:rPr lang="cs-CZ" sz="1200" b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MC, ESCMID </a:t>
            </a:r>
            <a:r>
              <a:rPr lang="cs-CZ" sz="1200" b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guideline</a:t>
            </a:r>
            <a:r>
              <a:rPr lang="cs-CZ" sz="1200" b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cs-CZ" sz="1200" b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diagnosis</a:t>
            </a:r>
            <a:r>
              <a:rPr lang="cs-CZ" sz="1200" b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cs-CZ" sz="1200" b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treatment</a:t>
            </a:r>
            <a:r>
              <a:rPr lang="cs-CZ" sz="1200" b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cs-CZ" sz="1200" b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acute</a:t>
            </a:r>
            <a:r>
              <a:rPr lang="cs-CZ" sz="1200" b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200" b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bacterial</a:t>
            </a:r>
            <a:r>
              <a:rPr lang="cs-CZ" sz="1200" b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meningitis. </a:t>
            </a:r>
            <a:r>
              <a:rPr lang="cs-CZ" sz="1200" b="0" i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Clinical</a:t>
            </a:r>
            <a:r>
              <a:rPr lang="cs-CZ" sz="1200" b="0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mikrobiology and </a:t>
            </a:r>
            <a:r>
              <a:rPr lang="cs-CZ" sz="1200" b="0" i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infection</a:t>
            </a:r>
            <a:r>
              <a:rPr lang="cs-CZ" sz="1200" b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2016</a:t>
            </a:r>
            <a:endParaRPr dirty="0"/>
          </a:p>
          <a:p>
            <a:pPr marL="28575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14" descr="Usmívající se roztomilé dítě — Stock Fotografie © jenmax #223535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4245" y="2985879"/>
            <a:ext cx="4258484" cy="2838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"/>
          <p:cNvSpPr txBox="1">
            <a:spLocks noGrp="1"/>
          </p:cNvSpPr>
          <p:nvPr>
            <p:ph type="title"/>
          </p:nvPr>
        </p:nvSpPr>
        <p:spPr>
          <a:xfrm>
            <a:off x="0" y="190800"/>
            <a:ext cx="61137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5700" anchor="t" anchorCtr="0">
            <a:noAutofit/>
          </a:bodyPr>
          <a:lstStyle/>
          <a:p>
            <a:pPr marL="0" lvl="0" indent="0" algn="ctr" rtl="0">
              <a:lnSpc>
                <a:spcPct val="18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cs-CZ" sz="1900" dirty="0"/>
              <a:t>CLINICAL MANIFESTATION OF CNS INFECTIONS</a:t>
            </a:r>
            <a:endParaRPr sz="1900" dirty="0"/>
          </a:p>
        </p:txBody>
      </p:sp>
      <p:sp>
        <p:nvSpPr>
          <p:cNvPr id="79" name="Google Shape;79;p2"/>
          <p:cNvSpPr txBox="1">
            <a:spLocks noGrp="1"/>
          </p:cNvSpPr>
          <p:nvPr>
            <p:ph type="body" idx="1"/>
          </p:nvPr>
        </p:nvSpPr>
        <p:spPr>
          <a:xfrm>
            <a:off x="0" y="1255608"/>
            <a:ext cx="6113581" cy="6055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1400" dirty="0" err="1"/>
              <a:t>Classification</a:t>
            </a:r>
            <a:r>
              <a:rPr lang="cs-CZ" sz="1400" dirty="0"/>
              <a:t> by </a:t>
            </a:r>
            <a:r>
              <a:rPr lang="cs-CZ" sz="1400" dirty="0" err="1"/>
              <a:t>predominant</a:t>
            </a:r>
            <a:r>
              <a:rPr lang="cs-CZ" sz="1400" dirty="0"/>
              <a:t> </a:t>
            </a:r>
            <a:r>
              <a:rPr lang="cs-CZ" sz="1400" dirty="0" err="1"/>
              <a:t>symptoms</a:t>
            </a:r>
            <a:r>
              <a:rPr lang="cs-CZ" sz="1400" dirty="0"/>
              <a:t> - but </a:t>
            </a:r>
            <a:r>
              <a:rPr lang="cs-CZ" sz="1400" dirty="0" err="1"/>
              <a:t>impact</a:t>
            </a:r>
            <a:r>
              <a:rPr lang="cs-CZ" sz="1400" dirty="0"/>
              <a:t> </a:t>
            </a:r>
            <a:r>
              <a:rPr lang="cs-CZ" sz="1400" dirty="0" err="1"/>
              <a:t>is</a:t>
            </a:r>
            <a:r>
              <a:rPr lang="cs-CZ" sz="1400" dirty="0"/>
              <a:t> </a:t>
            </a:r>
            <a:r>
              <a:rPr lang="cs-CZ" sz="1400" dirty="0" err="1"/>
              <a:t>often</a:t>
            </a:r>
            <a:r>
              <a:rPr lang="cs-CZ" sz="1400" dirty="0"/>
              <a:t> </a:t>
            </a:r>
            <a:r>
              <a:rPr lang="cs-CZ" sz="1400" dirty="0" err="1"/>
              <a:t>combined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 sz="1800" u="sng" dirty="0" err="1"/>
              <a:t>Acute</a:t>
            </a:r>
            <a:r>
              <a:rPr lang="cs-CZ" sz="1800" u="sng" dirty="0"/>
              <a:t> purulent meningitis</a:t>
            </a:r>
            <a:r>
              <a:rPr lang="cs-CZ" sz="1800" dirty="0"/>
              <a:t> – </a:t>
            </a:r>
            <a:r>
              <a:rPr lang="cs-CZ" sz="1800" dirty="0" err="1"/>
              <a:t>inflammatory</a:t>
            </a:r>
            <a:r>
              <a:rPr lang="cs-CZ" sz="1800" dirty="0"/>
              <a:t> </a:t>
            </a:r>
            <a:r>
              <a:rPr lang="cs-CZ" sz="1800" dirty="0" err="1"/>
              <a:t>impact</a:t>
            </a:r>
            <a:r>
              <a:rPr lang="cs-CZ" sz="1800" dirty="0"/>
              <a:t> on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meninges</a:t>
            </a:r>
            <a:r>
              <a:rPr lang="cs-CZ" sz="1800" dirty="0"/>
              <a:t> (purulent </a:t>
            </a:r>
            <a:r>
              <a:rPr lang="cs-CZ" sz="1800" dirty="0" err="1"/>
              <a:t>discharge</a:t>
            </a:r>
            <a:r>
              <a:rPr lang="cs-CZ" sz="1800" dirty="0"/>
              <a:t>), </a:t>
            </a:r>
            <a:r>
              <a:rPr lang="cs-CZ" sz="1800" i="1" dirty="0"/>
              <a:t>predominance of </a:t>
            </a:r>
            <a:r>
              <a:rPr lang="cs-CZ" sz="1800" i="1" dirty="0" err="1"/>
              <a:t>polymorphonuclear</a:t>
            </a:r>
            <a:r>
              <a:rPr lang="cs-CZ" sz="1800" i="1" dirty="0"/>
              <a:t> </a:t>
            </a:r>
            <a:r>
              <a:rPr lang="cs-CZ" sz="1800" i="1" dirty="0" err="1"/>
              <a:t>cells</a:t>
            </a:r>
            <a:r>
              <a:rPr lang="cs-CZ" sz="1800" i="1" dirty="0"/>
              <a:t> in </a:t>
            </a:r>
            <a:r>
              <a:rPr lang="cs-CZ" sz="1800" i="1" dirty="0" err="1"/>
              <a:t>the</a:t>
            </a:r>
            <a:r>
              <a:rPr lang="cs-CZ" sz="1800" i="1" dirty="0"/>
              <a:t> </a:t>
            </a:r>
            <a:r>
              <a:rPr lang="cs-CZ" sz="1800" i="1" dirty="0" err="1"/>
              <a:t>cerebrospinal</a:t>
            </a:r>
            <a:r>
              <a:rPr lang="cs-CZ" sz="1800" i="1" dirty="0"/>
              <a:t> fluid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 sz="1800" u="sng" dirty="0" err="1"/>
              <a:t>Acute</a:t>
            </a:r>
            <a:r>
              <a:rPr lang="cs-CZ" sz="1800" u="sng" dirty="0"/>
              <a:t> </a:t>
            </a:r>
            <a:r>
              <a:rPr lang="cs-CZ" sz="1800" u="sng" dirty="0" err="1"/>
              <a:t>serous</a:t>
            </a:r>
            <a:r>
              <a:rPr lang="cs-CZ" sz="1800" u="sng" dirty="0"/>
              <a:t> meningitis</a:t>
            </a:r>
            <a:r>
              <a:rPr lang="cs-CZ" sz="1800" dirty="0"/>
              <a:t> – </a:t>
            </a:r>
            <a:r>
              <a:rPr lang="cs-CZ" sz="1800" dirty="0" err="1"/>
              <a:t>inflammatory</a:t>
            </a:r>
            <a:r>
              <a:rPr lang="cs-CZ" sz="1800" dirty="0"/>
              <a:t> </a:t>
            </a:r>
            <a:r>
              <a:rPr lang="cs-CZ" sz="1800" dirty="0" err="1"/>
              <a:t>impact</a:t>
            </a:r>
            <a:r>
              <a:rPr lang="cs-CZ" sz="1800" dirty="0"/>
              <a:t> on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meninges</a:t>
            </a:r>
            <a:r>
              <a:rPr lang="cs-CZ" sz="1800" dirty="0"/>
              <a:t> </a:t>
            </a:r>
            <a:r>
              <a:rPr lang="cs-CZ" sz="1800" dirty="0" err="1"/>
              <a:t>resulting</a:t>
            </a:r>
            <a:r>
              <a:rPr lang="cs-CZ" sz="1800" dirty="0"/>
              <a:t> in </a:t>
            </a:r>
            <a:r>
              <a:rPr lang="cs-CZ" sz="1800" dirty="0" err="1"/>
              <a:t>exudative</a:t>
            </a:r>
            <a:r>
              <a:rPr lang="cs-CZ" sz="1800" dirty="0"/>
              <a:t> </a:t>
            </a:r>
            <a:r>
              <a:rPr lang="cs-CZ" sz="1800" dirty="0" err="1"/>
              <a:t>serous</a:t>
            </a:r>
            <a:r>
              <a:rPr lang="cs-CZ" sz="1800" dirty="0"/>
              <a:t> </a:t>
            </a:r>
            <a:r>
              <a:rPr lang="cs-CZ" sz="1800" dirty="0" err="1"/>
              <a:t>inflammation</a:t>
            </a:r>
            <a:r>
              <a:rPr lang="cs-CZ" sz="1800" dirty="0"/>
              <a:t>, </a:t>
            </a:r>
            <a:r>
              <a:rPr lang="cs-CZ" sz="1800" i="1" dirty="0"/>
              <a:t>predominance of </a:t>
            </a:r>
            <a:r>
              <a:rPr lang="cs-CZ" sz="1800" i="1" dirty="0" err="1"/>
              <a:t>mononuclear</a:t>
            </a:r>
            <a:r>
              <a:rPr lang="cs-CZ" sz="1800" i="1" dirty="0"/>
              <a:t> </a:t>
            </a:r>
            <a:r>
              <a:rPr lang="cs-CZ" sz="1800" i="1" dirty="0" err="1"/>
              <a:t>cells</a:t>
            </a:r>
            <a:r>
              <a:rPr lang="cs-CZ" sz="1800" i="1" dirty="0"/>
              <a:t> in </a:t>
            </a:r>
            <a:r>
              <a:rPr lang="cs-CZ" sz="1800" i="1" dirty="0" err="1"/>
              <a:t>the</a:t>
            </a:r>
            <a:r>
              <a:rPr lang="cs-CZ" sz="1800" i="1" dirty="0"/>
              <a:t> </a:t>
            </a:r>
            <a:r>
              <a:rPr lang="cs-CZ" sz="1800" i="1" dirty="0" err="1"/>
              <a:t>cerebrospinal</a:t>
            </a:r>
            <a:r>
              <a:rPr lang="cs-CZ" sz="1800" i="1" dirty="0"/>
              <a:t> fluid</a:t>
            </a:r>
            <a:endParaRPr sz="1800" i="1" u="sng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8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 sz="1800" u="sng" dirty="0" err="1"/>
              <a:t>Chronic</a:t>
            </a:r>
            <a:r>
              <a:rPr lang="cs-CZ" sz="1800" u="sng" dirty="0"/>
              <a:t> meningitis</a:t>
            </a:r>
            <a:r>
              <a:rPr lang="cs-CZ" sz="1800" dirty="0"/>
              <a:t> – long </a:t>
            </a:r>
            <a:r>
              <a:rPr lang="cs-CZ" sz="1800" dirty="0" err="1"/>
              <a:t>history</a:t>
            </a:r>
            <a:r>
              <a:rPr lang="cs-CZ" sz="1800" dirty="0"/>
              <a:t> (</a:t>
            </a:r>
            <a:r>
              <a:rPr lang="cs-CZ" sz="1800" dirty="0" err="1"/>
              <a:t>weeks</a:t>
            </a:r>
            <a:r>
              <a:rPr lang="cs-CZ" sz="1800" dirty="0"/>
              <a:t> / months), </a:t>
            </a:r>
            <a:r>
              <a:rPr lang="cs-CZ" sz="1800" i="1" dirty="0" err="1"/>
              <a:t>abnormal</a:t>
            </a:r>
            <a:r>
              <a:rPr lang="cs-CZ" sz="1800" i="1" dirty="0"/>
              <a:t> </a:t>
            </a:r>
            <a:r>
              <a:rPr lang="cs-CZ" sz="1800" i="1" dirty="0" err="1"/>
              <a:t>findings</a:t>
            </a:r>
            <a:r>
              <a:rPr lang="cs-CZ" sz="1800" i="1" dirty="0"/>
              <a:t> in </a:t>
            </a:r>
            <a:r>
              <a:rPr lang="cs-CZ" sz="1800" i="1" dirty="0" err="1"/>
              <a:t>the</a:t>
            </a:r>
            <a:r>
              <a:rPr lang="cs-CZ" sz="1800" i="1" dirty="0"/>
              <a:t> CSF </a:t>
            </a:r>
            <a:r>
              <a:rPr lang="cs-CZ" sz="1800" i="1" dirty="0" err="1"/>
              <a:t>lasting</a:t>
            </a:r>
            <a:r>
              <a:rPr lang="cs-CZ" sz="1800" i="1" dirty="0"/>
              <a:t> </a:t>
            </a:r>
            <a:r>
              <a:rPr lang="cs-CZ" sz="1800" i="1" dirty="0" err="1"/>
              <a:t>at</a:t>
            </a:r>
            <a:r>
              <a:rPr lang="cs-CZ" sz="1800" i="1" dirty="0"/>
              <a:t> least 4 </a:t>
            </a:r>
            <a:r>
              <a:rPr lang="cs-CZ" sz="1800" i="1" dirty="0" err="1"/>
              <a:t>weeks</a:t>
            </a:r>
            <a:endParaRPr sz="1800" i="1" u="sng" dirty="0"/>
          </a:p>
        </p:txBody>
      </p:sp>
      <p:sp>
        <p:nvSpPr>
          <p:cNvPr id="80" name="Google Shape;80;p2"/>
          <p:cNvSpPr txBox="1"/>
          <p:nvPr/>
        </p:nvSpPr>
        <p:spPr>
          <a:xfrm>
            <a:off x="6078419" y="1080290"/>
            <a:ext cx="6113581" cy="6055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1800"/>
              <a:buFont typeface="Arial"/>
              <a:buNone/>
            </a:pPr>
            <a:endParaRPr sz="1800" dirty="0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800"/>
              <a:buFont typeface="Arial"/>
              <a:buNone/>
            </a:pPr>
            <a:r>
              <a:rPr lang="cs-CZ" sz="1800" u="sng" dirty="0" err="1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cs-CZ" sz="1800" u="sng" dirty="0" err="1">
                <a:solidFill>
                  <a:srgbClr val="2E75B5"/>
                </a:solidFill>
              </a:rPr>
              <a:t>cute</a:t>
            </a:r>
            <a:r>
              <a:rPr lang="cs-CZ" sz="1800" u="sng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800" u="sng" dirty="0" err="1">
                <a:solidFill>
                  <a:srgbClr val="2E75B5"/>
                </a:solidFill>
              </a:rPr>
              <a:t>encephalitis</a:t>
            </a:r>
            <a:r>
              <a:rPr lang="cs-CZ" sz="1800" u="sng" dirty="0">
                <a:solidFill>
                  <a:srgbClr val="2E75B5"/>
                </a:solidFill>
              </a:rPr>
              <a:t> </a:t>
            </a:r>
            <a:r>
              <a:rPr lang="cs-CZ" sz="1800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cs-CZ" sz="1800" dirty="0" err="1">
                <a:solidFill>
                  <a:srgbClr val="2E75B5"/>
                </a:solidFill>
              </a:rPr>
              <a:t>impaired</a:t>
            </a:r>
            <a:r>
              <a:rPr lang="cs-CZ" sz="1800" dirty="0">
                <a:solidFill>
                  <a:srgbClr val="2E75B5"/>
                </a:solidFill>
              </a:rPr>
              <a:t> </a:t>
            </a:r>
            <a:r>
              <a:rPr lang="cs-CZ" sz="1800" dirty="0" err="1">
                <a:solidFill>
                  <a:srgbClr val="2E75B5"/>
                </a:solidFill>
              </a:rPr>
              <a:t>consciousness</a:t>
            </a:r>
            <a:r>
              <a:rPr lang="cs-CZ" sz="1800" dirty="0">
                <a:solidFill>
                  <a:srgbClr val="2E75B5"/>
                </a:solidFill>
              </a:rPr>
              <a:t> </a:t>
            </a:r>
            <a:r>
              <a:rPr lang="cs-CZ" sz="1800" dirty="0" err="1">
                <a:solidFill>
                  <a:srgbClr val="2E75B5"/>
                </a:solidFill>
              </a:rPr>
              <a:t>prevails</a:t>
            </a:r>
            <a:r>
              <a:rPr lang="cs-CZ" sz="1800" dirty="0">
                <a:solidFill>
                  <a:srgbClr val="2E75B5"/>
                </a:solidFill>
              </a:rPr>
              <a:t>, </a:t>
            </a:r>
            <a:r>
              <a:rPr lang="cs-CZ" sz="1800" dirty="0" err="1">
                <a:solidFill>
                  <a:srgbClr val="2E75B5"/>
                </a:solidFill>
              </a:rPr>
              <a:t>possibly</a:t>
            </a:r>
            <a:r>
              <a:rPr lang="cs-CZ" sz="1800" dirty="0">
                <a:solidFill>
                  <a:srgbClr val="2E75B5"/>
                </a:solidFill>
              </a:rPr>
              <a:t> </a:t>
            </a:r>
            <a:r>
              <a:rPr lang="cs-CZ" sz="1800" dirty="0" err="1">
                <a:solidFill>
                  <a:srgbClr val="2E75B5"/>
                </a:solidFill>
              </a:rPr>
              <a:t>focal</a:t>
            </a:r>
            <a:r>
              <a:rPr lang="cs-CZ" sz="1800" dirty="0">
                <a:solidFill>
                  <a:srgbClr val="2E75B5"/>
                </a:solidFill>
              </a:rPr>
              <a:t> </a:t>
            </a:r>
            <a:r>
              <a:rPr lang="cs-CZ" sz="1800" dirty="0" err="1">
                <a:solidFill>
                  <a:srgbClr val="2E75B5"/>
                </a:solidFill>
              </a:rPr>
              <a:t>symptoms</a:t>
            </a:r>
            <a:r>
              <a:rPr lang="cs-CZ" sz="1800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cs-CZ" sz="1800" dirty="0" err="1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meninge</a:t>
            </a:r>
            <a:r>
              <a:rPr lang="cs-CZ" sz="1800" dirty="0" err="1">
                <a:solidFill>
                  <a:srgbClr val="2E75B5"/>
                </a:solidFill>
              </a:rPr>
              <a:t>al</a:t>
            </a:r>
            <a:r>
              <a:rPr lang="cs-CZ" sz="1800" dirty="0">
                <a:solidFill>
                  <a:srgbClr val="2E75B5"/>
                </a:solidFill>
              </a:rPr>
              <a:t> </a:t>
            </a:r>
            <a:r>
              <a:rPr lang="cs-CZ" sz="1800" dirty="0" err="1">
                <a:solidFill>
                  <a:srgbClr val="2E75B5"/>
                </a:solidFill>
              </a:rPr>
              <a:t>symptoms</a:t>
            </a:r>
            <a:r>
              <a:rPr lang="cs-CZ" sz="1800" dirty="0">
                <a:solidFill>
                  <a:srgbClr val="2E75B5"/>
                </a:solidFill>
              </a:rPr>
              <a:t> </a:t>
            </a:r>
            <a:r>
              <a:rPr lang="cs-CZ" sz="1800" dirty="0" err="1">
                <a:solidFill>
                  <a:srgbClr val="2E75B5"/>
                </a:solidFill>
              </a:rPr>
              <a:t>minimal</a:t>
            </a:r>
            <a:r>
              <a:rPr lang="cs-CZ" sz="1800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cs-CZ" sz="1800" dirty="0">
                <a:solidFill>
                  <a:srgbClr val="2E75B5"/>
                </a:solidFill>
              </a:rPr>
              <a:t>purulent </a:t>
            </a:r>
            <a:r>
              <a:rPr lang="cs-CZ" sz="1800" dirty="0" err="1">
                <a:solidFill>
                  <a:srgbClr val="2E75B5"/>
                </a:solidFill>
              </a:rPr>
              <a:t>rare</a:t>
            </a:r>
            <a:r>
              <a:rPr lang="cs-CZ" sz="1800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cs-CZ" sz="1800" dirty="0" err="1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se</a:t>
            </a:r>
            <a:r>
              <a:rPr lang="cs-CZ" sz="1800" dirty="0" err="1">
                <a:solidFill>
                  <a:srgbClr val="2E75B5"/>
                </a:solidFill>
              </a:rPr>
              <a:t>condary</a:t>
            </a:r>
            <a:r>
              <a:rPr lang="cs-CZ" sz="1800" dirty="0">
                <a:solidFill>
                  <a:srgbClr val="2E75B5"/>
                </a:solidFill>
              </a:rPr>
              <a:t> </a:t>
            </a:r>
            <a:r>
              <a:rPr lang="cs-CZ" sz="1800" dirty="0" err="1">
                <a:solidFill>
                  <a:srgbClr val="2E75B5"/>
                </a:solidFill>
              </a:rPr>
              <a:t>with</a:t>
            </a:r>
            <a:r>
              <a:rPr lang="cs-CZ" sz="1800" dirty="0">
                <a:solidFill>
                  <a:srgbClr val="2E75B5"/>
                </a:solidFill>
              </a:rPr>
              <a:t> </a:t>
            </a:r>
            <a:r>
              <a:rPr lang="cs-CZ" sz="1800" dirty="0" err="1">
                <a:solidFill>
                  <a:srgbClr val="2E75B5"/>
                </a:solidFill>
              </a:rPr>
              <a:t>sepsis</a:t>
            </a:r>
            <a:r>
              <a:rPr lang="cs-CZ" sz="1800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; n</a:t>
            </a:r>
            <a:r>
              <a:rPr lang="cs-CZ" sz="1800" dirty="0">
                <a:solidFill>
                  <a:srgbClr val="2E75B5"/>
                </a:solidFill>
              </a:rPr>
              <a:t>on-purulent</a:t>
            </a:r>
            <a:r>
              <a:rPr lang="cs-CZ" sz="1800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cs-CZ" sz="1800" dirty="0" err="1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perivas</a:t>
            </a:r>
            <a:r>
              <a:rPr lang="cs-CZ" sz="1800" dirty="0" err="1">
                <a:solidFill>
                  <a:srgbClr val="2E75B5"/>
                </a:solidFill>
              </a:rPr>
              <a:t>c</a:t>
            </a:r>
            <a:r>
              <a:rPr lang="cs-CZ" sz="1800" dirty="0" err="1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ul</a:t>
            </a:r>
            <a:r>
              <a:rPr lang="cs-CZ" sz="1800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cs-CZ" sz="1800" dirty="0" err="1">
                <a:solidFill>
                  <a:srgbClr val="2E75B5"/>
                </a:solidFill>
              </a:rPr>
              <a:t>lymphoplasmacytic</a:t>
            </a:r>
            <a:r>
              <a:rPr lang="cs-CZ" sz="1800" dirty="0">
                <a:solidFill>
                  <a:srgbClr val="2E75B5"/>
                </a:solidFill>
              </a:rPr>
              <a:t> </a:t>
            </a:r>
            <a:r>
              <a:rPr lang="cs-CZ" sz="1800" dirty="0" err="1">
                <a:solidFill>
                  <a:srgbClr val="2E75B5"/>
                </a:solidFill>
              </a:rPr>
              <a:t>infiltrates</a:t>
            </a:r>
            <a:r>
              <a:rPr lang="cs-CZ" sz="1800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800"/>
              <a:buFont typeface="Arial"/>
              <a:buNone/>
            </a:pPr>
            <a:endParaRPr sz="1800" dirty="0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800"/>
              <a:buFont typeface="Arial"/>
              <a:buNone/>
            </a:pPr>
            <a:r>
              <a:rPr lang="cs-CZ" sz="1800" u="sng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Myeliti</a:t>
            </a:r>
            <a:r>
              <a:rPr lang="cs-CZ" sz="1800" u="sng" dirty="0">
                <a:solidFill>
                  <a:srgbClr val="2E75B5"/>
                </a:solidFill>
              </a:rPr>
              <a:t>s</a:t>
            </a:r>
            <a:r>
              <a:rPr lang="cs-CZ" sz="1800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cs-CZ" sz="1800" dirty="0" err="1">
                <a:solidFill>
                  <a:srgbClr val="2E75B5"/>
                </a:solidFill>
              </a:rPr>
              <a:t>Rarely</a:t>
            </a:r>
            <a:r>
              <a:rPr lang="cs-CZ" sz="1800" dirty="0">
                <a:solidFill>
                  <a:srgbClr val="2E75B5"/>
                </a:solidFill>
              </a:rPr>
              <a:t> a </a:t>
            </a:r>
            <a:r>
              <a:rPr lang="cs-CZ" sz="1800" dirty="0" err="1">
                <a:solidFill>
                  <a:srgbClr val="2E75B5"/>
                </a:solidFill>
              </a:rPr>
              <a:t>standalone</a:t>
            </a:r>
            <a:r>
              <a:rPr lang="cs-CZ" sz="1800" dirty="0">
                <a:solidFill>
                  <a:srgbClr val="2E75B5"/>
                </a:solidFill>
              </a:rPr>
              <a:t> </a:t>
            </a:r>
            <a:r>
              <a:rPr lang="cs-CZ" sz="1800" dirty="0" err="1">
                <a:solidFill>
                  <a:srgbClr val="2E75B5"/>
                </a:solidFill>
              </a:rPr>
              <a:t>condition</a:t>
            </a:r>
            <a:r>
              <a:rPr lang="cs-CZ" sz="1800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cs-CZ" sz="1800" dirty="0" err="1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ence</a:t>
            </a:r>
            <a:r>
              <a:rPr lang="cs-CZ" sz="1800" dirty="0" err="1">
                <a:solidFill>
                  <a:srgbClr val="2E75B5"/>
                </a:solidFill>
              </a:rPr>
              <a:t>ph</a:t>
            </a:r>
            <a:r>
              <a:rPr lang="cs-CZ" sz="1800" dirty="0" err="1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alomyeliti</a:t>
            </a:r>
            <a:r>
              <a:rPr lang="cs-CZ" sz="1800" dirty="0" err="1">
                <a:solidFill>
                  <a:srgbClr val="2E75B5"/>
                </a:solidFill>
              </a:rPr>
              <a:t>s</a:t>
            </a:r>
            <a:r>
              <a:rPr lang="cs-CZ" sz="1800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cs-CZ" sz="1800" dirty="0" err="1">
                <a:solidFill>
                  <a:srgbClr val="2E75B5"/>
                </a:solidFill>
              </a:rPr>
              <a:t>fever</a:t>
            </a:r>
            <a:r>
              <a:rPr lang="cs-CZ" sz="1800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1800" dirty="0" err="1">
                <a:solidFill>
                  <a:srgbClr val="2E75B5"/>
                </a:solidFill>
              </a:rPr>
              <a:t>paraparesis</a:t>
            </a:r>
            <a:r>
              <a:rPr lang="cs-CZ" sz="1800" dirty="0">
                <a:solidFill>
                  <a:srgbClr val="2E75B5"/>
                </a:solidFill>
              </a:rPr>
              <a:t> </a:t>
            </a:r>
            <a:r>
              <a:rPr lang="cs-CZ" sz="1800" dirty="0" err="1">
                <a:solidFill>
                  <a:srgbClr val="2E75B5"/>
                </a:solidFill>
              </a:rPr>
              <a:t>weak</a:t>
            </a:r>
            <a:r>
              <a:rPr lang="cs-CZ" sz="1800" dirty="0">
                <a:solidFill>
                  <a:srgbClr val="2E75B5"/>
                </a:solidFill>
              </a:rPr>
              <a:t> … </a:t>
            </a:r>
            <a:r>
              <a:rPr lang="cs-CZ" sz="1800" dirty="0" err="1">
                <a:solidFill>
                  <a:srgbClr val="2E75B5"/>
                </a:solidFill>
              </a:rPr>
              <a:t>spastic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800"/>
              <a:buFont typeface="Arial"/>
              <a:buNone/>
            </a:pPr>
            <a:endParaRPr sz="1800" dirty="0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800"/>
              <a:buFont typeface="Arial"/>
              <a:buNone/>
            </a:pPr>
            <a:r>
              <a:rPr lang="cs-CZ" sz="1800" u="sng" dirty="0" err="1">
                <a:solidFill>
                  <a:srgbClr val="2E75B5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Lesions</a:t>
            </a:r>
            <a:r>
              <a:rPr lang="cs-CZ" sz="1800" u="sng" dirty="0">
                <a:solidFill>
                  <a:srgbClr val="2E75B5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 </a:t>
            </a:r>
            <a:r>
              <a:rPr lang="cs-CZ" sz="1800" u="sng" dirty="0" err="1">
                <a:solidFill>
                  <a:srgbClr val="2E75B5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processes</a:t>
            </a:r>
            <a:r>
              <a:rPr lang="cs-CZ" sz="1800" u="sng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800" dirty="0">
                <a:solidFill>
                  <a:srgbClr val="2E75B5"/>
                </a:solidFill>
              </a:rPr>
              <a:t>(</a:t>
            </a:r>
            <a:r>
              <a:rPr lang="cs-CZ" sz="1800" dirty="0" err="1">
                <a:solidFill>
                  <a:srgbClr val="2E75B5"/>
                </a:solidFill>
              </a:rPr>
              <a:t>subdural</a:t>
            </a:r>
            <a:r>
              <a:rPr lang="cs-CZ" sz="1800" dirty="0">
                <a:solidFill>
                  <a:srgbClr val="2E75B5"/>
                </a:solidFill>
              </a:rPr>
              <a:t> </a:t>
            </a:r>
            <a:r>
              <a:rPr lang="cs-CZ" sz="1800" dirty="0" err="1">
                <a:solidFill>
                  <a:srgbClr val="2E75B5"/>
                </a:solidFill>
              </a:rPr>
              <a:t>empyema</a:t>
            </a:r>
            <a:r>
              <a:rPr lang="cs-CZ" sz="1800" dirty="0">
                <a:solidFill>
                  <a:srgbClr val="2E75B5"/>
                </a:solidFill>
              </a:rPr>
              <a:t>, </a:t>
            </a:r>
            <a:r>
              <a:rPr lang="cs-CZ" sz="1800" dirty="0" err="1">
                <a:solidFill>
                  <a:srgbClr val="2E75B5"/>
                </a:solidFill>
              </a:rPr>
              <a:t>epidural</a:t>
            </a:r>
            <a:r>
              <a:rPr lang="cs-CZ" sz="1800" dirty="0">
                <a:solidFill>
                  <a:srgbClr val="2E75B5"/>
                </a:solidFill>
              </a:rPr>
              <a:t> </a:t>
            </a:r>
            <a:r>
              <a:rPr lang="cs-CZ" sz="1800" dirty="0" err="1">
                <a:solidFill>
                  <a:srgbClr val="2E75B5"/>
                </a:solidFill>
              </a:rPr>
              <a:t>abscess</a:t>
            </a:r>
            <a:r>
              <a:rPr lang="cs-CZ" sz="1800" dirty="0">
                <a:solidFill>
                  <a:srgbClr val="2E75B5"/>
                </a:solidFill>
              </a:rPr>
              <a:t>, brain </a:t>
            </a:r>
            <a:r>
              <a:rPr lang="cs-CZ" sz="1800" dirty="0" err="1">
                <a:solidFill>
                  <a:srgbClr val="2E75B5"/>
                </a:solidFill>
              </a:rPr>
              <a:t>abscess</a:t>
            </a:r>
            <a:r>
              <a:rPr lang="cs-CZ" sz="1800" dirty="0">
                <a:solidFill>
                  <a:srgbClr val="2E75B5"/>
                </a:solidFill>
              </a:rPr>
              <a:t>) - per </a:t>
            </a:r>
            <a:r>
              <a:rPr lang="cs-CZ" sz="1800" dirty="0" err="1">
                <a:solidFill>
                  <a:srgbClr val="2E75B5"/>
                </a:solidFill>
              </a:rPr>
              <a:t>continuatem</a:t>
            </a:r>
            <a:r>
              <a:rPr lang="cs-CZ" sz="1800" dirty="0">
                <a:solidFill>
                  <a:srgbClr val="2E75B5"/>
                </a:solidFill>
              </a:rPr>
              <a:t>, </a:t>
            </a:r>
            <a:r>
              <a:rPr lang="cs-CZ" sz="1800" dirty="0" err="1">
                <a:solidFill>
                  <a:srgbClr val="2E75B5"/>
                </a:solidFill>
              </a:rPr>
              <a:t>hematogenous</a:t>
            </a:r>
            <a:r>
              <a:rPr lang="cs-CZ" sz="1800" dirty="0">
                <a:solidFill>
                  <a:srgbClr val="2E75B5"/>
                </a:solidFill>
              </a:rPr>
              <a:t> </a:t>
            </a:r>
            <a:r>
              <a:rPr lang="cs-CZ" sz="1800" dirty="0" err="1">
                <a:solidFill>
                  <a:srgbClr val="2E75B5"/>
                </a:solidFill>
              </a:rPr>
              <a:t>spread</a:t>
            </a:r>
            <a:r>
              <a:rPr lang="cs-CZ" sz="1800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dirty="0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"/>
          <p:cNvSpPr txBox="1">
            <a:spLocks noGrp="1"/>
          </p:cNvSpPr>
          <p:nvPr>
            <p:ph type="title"/>
          </p:nvPr>
        </p:nvSpPr>
        <p:spPr>
          <a:xfrm>
            <a:off x="6598399" y="-34875"/>
            <a:ext cx="5126100" cy="13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83333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Arial"/>
              <a:buNone/>
            </a:pPr>
            <a:r>
              <a:rPr lang="cs-CZ" sz="2400" dirty="0">
                <a:solidFill>
                  <a:srgbClr val="2E75B5"/>
                </a:solidFill>
              </a:rPr>
              <a:t>Etiology of </a:t>
            </a:r>
            <a:r>
              <a:rPr lang="cs-CZ" sz="2400" dirty="0" smtClean="0">
                <a:solidFill>
                  <a:srgbClr val="2E75B5"/>
                </a:solidFill>
              </a:rPr>
              <a:t>purulent meningitis</a:t>
            </a:r>
            <a:endParaRPr sz="2400" dirty="0">
              <a:solidFill>
                <a:srgbClr val="2E75B5"/>
              </a:solidFill>
            </a:endParaRPr>
          </a:p>
        </p:txBody>
      </p:sp>
      <p:sp>
        <p:nvSpPr>
          <p:cNvPr id="90" name="Google Shape;90;p3"/>
          <p:cNvSpPr txBox="1"/>
          <p:nvPr/>
        </p:nvSpPr>
        <p:spPr>
          <a:xfrm>
            <a:off x="789076" y="7328"/>
            <a:ext cx="5627077" cy="1309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8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cs-CZ" sz="2400" b="1" dirty="0" err="1">
                <a:solidFill>
                  <a:schemeClr val="lt1"/>
                </a:solidFill>
              </a:rPr>
              <a:t>Examining</a:t>
            </a:r>
            <a:r>
              <a:rPr lang="cs-CZ" sz="2400" b="1" dirty="0">
                <a:solidFill>
                  <a:schemeClr val="lt1"/>
                </a:solidFill>
              </a:rPr>
              <a:t> </a:t>
            </a:r>
            <a:r>
              <a:rPr lang="cs-CZ" sz="2400" b="1" dirty="0" err="1">
                <a:solidFill>
                  <a:schemeClr val="lt1"/>
                </a:solidFill>
              </a:rPr>
              <a:t>meningeal</a:t>
            </a:r>
            <a:r>
              <a:rPr lang="cs-CZ" sz="2400" b="1" dirty="0">
                <a:solidFill>
                  <a:schemeClr val="lt1"/>
                </a:solidFill>
              </a:rPr>
              <a:t> </a:t>
            </a:r>
            <a:r>
              <a:rPr lang="cs-CZ" sz="2400" b="1" dirty="0" err="1">
                <a:solidFill>
                  <a:schemeClr val="lt1"/>
                </a:solidFill>
              </a:rPr>
              <a:t>signs</a:t>
            </a:r>
            <a:endParaRPr sz="2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3" descr="https://www.wikiskripta.eu/thumb.php?f=Meninge%C3%A1ln%C3%AD_jevy.png&amp;width=8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785" y="1115238"/>
            <a:ext cx="5349417" cy="524242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ástupný symbol pro text 3"/>
          <p:cNvSpPr txBox="1">
            <a:spLocks/>
          </p:cNvSpPr>
          <p:nvPr/>
        </p:nvSpPr>
        <p:spPr>
          <a:xfrm>
            <a:off x="6193152" y="851008"/>
            <a:ext cx="5998848" cy="6857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DC"/>
              </a:buClr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 smtClean="0">
                <a:solidFill>
                  <a:srgbClr val="0070C0"/>
                </a:solidFill>
              </a:rPr>
              <a:t>Newborns / infants ( &lt; 3 months)</a:t>
            </a:r>
            <a:endParaRPr lang="cs-CZ" sz="1800" b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1" dirty="0">
              <a:solidFill>
                <a:srgbClr val="0070C0"/>
              </a:solidFill>
            </a:endParaRPr>
          </a:p>
          <a:p>
            <a:endParaRPr lang="cs-CZ" sz="18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 smtClean="0">
                <a:solidFill>
                  <a:srgbClr val="0070C0"/>
                </a:solidFill>
              </a:rPr>
              <a:t>Childern</a:t>
            </a:r>
            <a:endParaRPr lang="cs-CZ" sz="1800" b="1" dirty="0" smtClean="0">
              <a:solidFill>
                <a:srgbClr val="0070C0"/>
              </a:solidFill>
            </a:endParaRPr>
          </a:p>
          <a:p>
            <a:endParaRPr lang="cs-CZ" sz="1800" b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1" dirty="0" smtClean="0">
              <a:solidFill>
                <a:srgbClr val="0070C0"/>
              </a:solidFill>
            </a:endParaRPr>
          </a:p>
          <a:p>
            <a:endParaRPr lang="cs-CZ" sz="18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 smtClean="0">
                <a:solidFill>
                  <a:srgbClr val="0070C0"/>
                </a:solidFill>
              </a:rPr>
              <a:t>Adults</a:t>
            </a:r>
            <a:endParaRPr lang="cs-CZ" sz="1800" b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1" dirty="0" smtClean="0">
              <a:solidFill>
                <a:srgbClr val="0070C0"/>
              </a:solidFill>
            </a:endParaRPr>
          </a:p>
          <a:p>
            <a:endParaRPr lang="cs-CZ" sz="18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 smtClean="0">
                <a:solidFill>
                  <a:srgbClr val="0070C0"/>
                </a:solidFill>
              </a:rPr>
              <a:t>Adults &gt; </a:t>
            </a:r>
            <a:r>
              <a:rPr lang="cs-CZ" sz="1800" b="1" dirty="0" smtClean="0">
                <a:solidFill>
                  <a:srgbClr val="0070C0"/>
                </a:solidFill>
              </a:rPr>
              <a:t>50 </a:t>
            </a:r>
            <a:r>
              <a:rPr lang="cs-CZ" sz="1800" b="1" dirty="0" err="1" smtClean="0">
                <a:solidFill>
                  <a:srgbClr val="0070C0"/>
                </a:solidFill>
              </a:rPr>
              <a:t>years</a:t>
            </a:r>
            <a:endParaRPr lang="cs-CZ" sz="1800" b="1" dirty="0" smtClean="0">
              <a:solidFill>
                <a:srgbClr val="0070C0"/>
              </a:solidFill>
            </a:endParaRPr>
          </a:p>
          <a:p>
            <a:endParaRPr lang="cs-CZ" sz="2000" b="1" i="1" dirty="0" smtClean="0">
              <a:solidFill>
                <a:srgbClr val="0070C0"/>
              </a:solidFill>
            </a:endParaRPr>
          </a:p>
          <a:p>
            <a:endParaRPr lang="cs-CZ" sz="2000" b="1" dirty="0" smtClean="0">
              <a:solidFill>
                <a:srgbClr val="0070C0"/>
              </a:solidFill>
            </a:endParaRPr>
          </a:p>
          <a:p>
            <a:endParaRPr lang="cs-CZ" sz="2000" b="1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800" b="1" dirty="0" smtClean="0">
              <a:solidFill>
                <a:srgbClr val="0070C0"/>
              </a:solidFill>
            </a:endParaRPr>
          </a:p>
          <a:p>
            <a:endParaRPr lang="cs-CZ" sz="2000" b="1" dirty="0" smtClean="0">
              <a:solidFill>
                <a:srgbClr val="0070C0"/>
              </a:solidFill>
            </a:endParaRPr>
          </a:p>
          <a:p>
            <a:endParaRPr lang="cs-CZ" sz="2000" b="1" dirty="0" smtClean="0">
              <a:solidFill>
                <a:srgbClr val="0070C0"/>
              </a:solidFill>
            </a:endParaRPr>
          </a:p>
          <a:p>
            <a:endParaRPr lang="en-US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246768"/>
              </p:ext>
            </p:extLst>
          </p:nvPr>
        </p:nvGraphicFramePr>
        <p:xfrm>
          <a:off x="6097358" y="1274639"/>
          <a:ext cx="6094642" cy="704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8711">
                  <a:extLst>
                    <a:ext uri="{9D8B030D-6E8A-4147-A177-3AD203B41FA5}">
                      <a16:colId xmlns="" xmlns:a16="http://schemas.microsoft.com/office/drawing/2014/main" val="2392208582"/>
                    </a:ext>
                  </a:extLst>
                </a:gridCol>
                <a:gridCol w="2825931">
                  <a:extLst>
                    <a:ext uri="{9D8B030D-6E8A-4147-A177-3AD203B41FA5}">
                      <a16:colId xmlns="" xmlns:a16="http://schemas.microsoft.com/office/drawing/2014/main" val="1889720893"/>
                    </a:ext>
                  </a:extLst>
                </a:gridCol>
              </a:tblGrid>
              <a:tr h="352294">
                <a:tc>
                  <a:txBody>
                    <a:bodyPr/>
                    <a:lstStyle/>
                    <a:p>
                      <a:pPr algn="ctr"/>
                      <a:r>
                        <a:rPr lang="cs-CZ" sz="1600" i="1" dirty="0" smtClean="0">
                          <a:solidFill>
                            <a:srgbClr val="002060"/>
                          </a:solidFill>
                        </a:rPr>
                        <a:t>Streptococcus</a:t>
                      </a:r>
                      <a:r>
                        <a:rPr lang="cs-CZ" sz="1600" i="1" baseline="0" dirty="0" smtClean="0">
                          <a:solidFill>
                            <a:srgbClr val="002060"/>
                          </a:solidFill>
                        </a:rPr>
                        <a:t> agalactiae</a:t>
                      </a:r>
                      <a:endParaRPr lang="en-US" sz="1600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i="1" dirty="0" smtClean="0">
                          <a:solidFill>
                            <a:srgbClr val="002060"/>
                          </a:solidFill>
                        </a:rPr>
                        <a:t>E-Coli (+ G</a:t>
                      </a:r>
                      <a:r>
                        <a:rPr lang="cs-CZ" sz="1600" i="1" baseline="30000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r>
                        <a:rPr lang="cs-CZ" sz="1600" i="1" dirty="0" smtClean="0">
                          <a:solidFill>
                            <a:srgbClr val="002060"/>
                          </a:solidFill>
                        </a:rPr>
                        <a:t> agens)</a:t>
                      </a:r>
                      <a:endParaRPr lang="en-US" sz="1600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8247801"/>
                  </a:ext>
                </a:extLst>
              </a:tr>
              <a:tr h="352294">
                <a:tc>
                  <a:txBody>
                    <a:bodyPr/>
                    <a:lstStyle/>
                    <a:p>
                      <a:pPr algn="ctr"/>
                      <a:r>
                        <a:rPr lang="cs-CZ" sz="1600" b="1" i="1" dirty="0" smtClean="0">
                          <a:solidFill>
                            <a:srgbClr val="002060"/>
                          </a:solidFill>
                        </a:rPr>
                        <a:t>Listeria</a:t>
                      </a:r>
                      <a:r>
                        <a:rPr lang="cs-CZ" sz="1600" b="1" i="1" baseline="0" dirty="0" smtClean="0">
                          <a:solidFill>
                            <a:srgbClr val="002060"/>
                          </a:solidFill>
                        </a:rPr>
                        <a:t> monocytogenes</a:t>
                      </a:r>
                      <a:endParaRPr lang="en-US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49461674"/>
                  </a:ext>
                </a:extLst>
              </a:tr>
            </a:tbl>
          </a:graphicData>
        </a:graphic>
      </p:graphicFrame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156541"/>
              </p:ext>
            </p:extLst>
          </p:nvPr>
        </p:nvGraphicFramePr>
        <p:xfrm>
          <a:off x="6097358" y="3103316"/>
          <a:ext cx="6094642" cy="733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8711">
                  <a:extLst>
                    <a:ext uri="{9D8B030D-6E8A-4147-A177-3AD203B41FA5}">
                      <a16:colId xmlns="" xmlns:a16="http://schemas.microsoft.com/office/drawing/2014/main" val="2392208582"/>
                    </a:ext>
                  </a:extLst>
                </a:gridCol>
                <a:gridCol w="2825931">
                  <a:extLst>
                    <a:ext uri="{9D8B030D-6E8A-4147-A177-3AD203B41FA5}">
                      <a16:colId xmlns="" xmlns:a16="http://schemas.microsoft.com/office/drawing/2014/main" val="1889720893"/>
                    </a:ext>
                  </a:extLst>
                </a:gridCol>
              </a:tblGrid>
              <a:tr h="3813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solidFill>
                            <a:srgbClr val="002060"/>
                          </a:solidFill>
                        </a:rPr>
                        <a:t>Streptococcus pneumoniae</a:t>
                      </a:r>
                      <a:endParaRPr lang="en-US" sz="1600" b="1" i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1" dirty="0" smtClean="0">
                          <a:solidFill>
                            <a:srgbClr val="002060"/>
                          </a:solidFill>
                        </a:rPr>
                        <a:t>Neisseria meningitidis</a:t>
                      </a:r>
                      <a:endParaRPr lang="en-US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3922860"/>
                  </a:ext>
                </a:extLst>
              </a:tr>
              <a:tr h="352294">
                <a:tc>
                  <a:txBody>
                    <a:bodyPr/>
                    <a:lstStyle/>
                    <a:p>
                      <a:pPr algn="ctr"/>
                      <a:r>
                        <a:rPr lang="cs-CZ" sz="1600" i="1" dirty="0" smtClean="0">
                          <a:solidFill>
                            <a:srgbClr val="002060"/>
                          </a:solidFill>
                        </a:rPr>
                        <a:t>Haemophilus</a:t>
                      </a:r>
                      <a:r>
                        <a:rPr lang="cs-CZ" sz="1600" i="1" baseline="0" dirty="0" smtClean="0">
                          <a:solidFill>
                            <a:srgbClr val="002060"/>
                          </a:solidFill>
                        </a:rPr>
                        <a:t> influenzae</a:t>
                      </a:r>
                      <a:endParaRPr lang="en-US" sz="160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49461674"/>
                  </a:ext>
                </a:extLst>
              </a:tr>
            </a:tbl>
          </a:graphicData>
        </a:graphic>
      </p:graphicFrame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77990"/>
              </p:ext>
            </p:extLst>
          </p:nvPr>
        </p:nvGraphicFramePr>
        <p:xfrm>
          <a:off x="6097358" y="4625784"/>
          <a:ext cx="6094642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8711">
                  <a:extLst>
                    <a:ext uri="{9D8B030D-6E8A-4147-A177-3AD203B41FA5}">
                      <a16:colId xmlns="" xmlns:a16="http://schemas.microsoft.com/office/drawing/2014/main" val="2392208582"/>
                    </a:ext>
                  </a:extLst>
                </a:gridCol>
                <a:gridCol w="2825931">
                  <a:extLst>
                    <a:ext uri="{9D8B030D-6E8A-4147-A177-3AD203B41FA5}">
                      <a16:colId xmlns="" xmlns:a16="http://schemas.microsoft.com/office/drawing/2014/main" val="18897208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solidFill>
                            <a:srgbClr val="002060"/>
                          </a:solidFill>
                        </a:rPr>
                        <a:t>Streptococcus pneumoniae</a:t>
                      </a:r>
                      <a:endParaRPr lang="en-US" sz="1600" b="1" i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1" dirty="0" smtClean="0">
                          <a:solidFill>
                            <a:srgbClr val="002060"/>
                          </a:solidFill>
                        </a:rPr>
                        <a:t>Neisseria meningitidis</a:t>
                      </a:r>
                      <a:endParaRPr lang="en-US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39228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1" dirty="0" smtClean="0">
                          <a:solidFill>
                            <a:srgbClr val="002060"/>
                          </a:solidFill>
                        </a:rPr>
                        <a:t>Staphylococcus aureus</a:t>
                      </a:r>
                      <a:endParaRPr lang="en-US" sz="1600" b="0" i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319416"/>
              </p:ext>
            </p:extLst>
          </p:nvPr>
        </p:nvGraphicFramePr>
        <p:xfrm>
          <a:off x="6097358" y="5718323"/>
          <a:ext cx="6094642" cy="733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8711">
                  <a:extLst>
                    <a:ext uri="{9D8B030D-6E8A-4147-A177-3AD203B41FA5}">
                      <a16:colId xmlns="" xmlns:a16="http://schemas.microsoft.com/office/drawing/2014/main" val="2392208582"/>
                    </a:ext>
                  </a:extLst>
                </a:gridCol>
                <a:gridCol w="2825931">
                  <a:extLst>
                    <a:ext uri="{9D8B030D-6E8A-4147-A177-3AD203B41FA5}">
                      <a16:colId xmlns="" xmlns:a16="http://schemas.microsoft.com/office/drawing/2014/main" val="1889720893"/>
                    </a:ext>
                  </a:extLst>
                </a:gridCol>
              </a:tblGrid>
              <a:tr h="3813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solidFill>
                            <a:srgbClr val="002060"/>
                          </a:solidFill>
                        </a:rPr>
                        <a:t>Streptococcus pneumoniae</a:t>
                      </a:r>
                      <a:endParaRPr lang="en-US" sz="1600" b="1" i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1" dirty="0" smtClean="0">
                          <a:solidFill>
                            <a:srgbClr val="002060"/>
                          </a:solidFill>
                        </a:rPr>
                        <a:t>Neisseria meningitidis</a:t>
                      </a:r>
                      <a:endParaRPr lang="en-US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3922860"/>
                  </a:ext>
                </a:extLst>
              </a:tr>
              <a:tr h="352294">
                <a:tc>
                  <a:txBody>
                    <a:bodyPr/>
                    <a:lstStyle/>
                    <a:p>
                      <a:pPr algn="ctr"/>
                      <a:r>
                        <a:rPr lang="cs-CZ" sz="1600" i="1" dirty="0" smtClean="0">
                          <a:solidFill>
                            <a:srgbClr val="002060"/>
                          </a:solidFill>
                        </a:rPr>
                        <a:t>Listeria</a:t>
                      </a:r>
                      <a:r>
                        <a:rPr lang="cs-CZ" sz="1600" i="1" baseline="0" dirty="0" smtClean="0">
                          <a:solidFill>
                            <a:srgbClr val="002060"/>
                          </a:solidFill>
                        </a:rPr>
                        <a:t> monocytogenes</a:t>
                      </a:r>
                      <a:endParaRPr lang="en-US" sz="160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i="1" dirty="0" smtClean="0">
                          <a:solidFill>
                            <a:srgbClr val="002060"/>
                          </a:solidFill>
                        </a:rPr>
                        <a:t>G</a:t>
                      </a:r>
                      <a:r>
                        <a:rPr lang="cs-CZ" sz="1600" i="1" baseline="30000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r>
                        <a:rPr lang="cs-CZ" sz="1600" i="1" dirty="0" smtClean="0">
                          <a:solidFill>
                            <a:srgbClr val="002060"/>
                          </a:solidFill>
                        </a:rPr>
                        <a:t> agens, Staphyl. aureus</a:t>
                      </a:r>
                      <a:endParaRPr lang="en-US" sz="160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4946167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4</a:t>
            </a:fld>
            <a:endParaRPr lang="cs-CZ"/>
          </a:p>
        </p:txBody>
      </p:sp>
      <p:sp>
        <p:nvSpPr>
          <p:cNvPr id="3" name="Nadpis 2"/>
          <p:cNvSpPr txBox="1">
            <a:spLocks/>
          </p:cNvSpPr>
          <p:nvPr/>
        </p:nvSpPr>
        <p:spPr>
          <a:xfrm>
            <a:off x="1010152" y="326893"/>
            <a:ext cx="4529673" cy="7870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dirty="0" smtClean="0">
                <a:solidFill>
                  <a:srgbClr val="0070C0"/>
                </a:solidFill>
              </a:rPr>
              <a:t>Etiology of aseptic meningitis</a:t>
            </a:r>
            <a:endParaRPr lang="cs-CZ" sz="2000" dirty="0">
              <a:solidFill>
                <a:srgbClr val="0070C0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533945"/>
              </p:ext>
            </p:extLst>
          </p:nvPr>
        </p:nvGraphicFramePr>
        <p:xfrm>
          <a:off x="0" y="1563233"/>
          <a:ext cx="6094642" cy="1056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321">
                  <a:extLst>
                    <a:ext uri="{9D8B030D-6E8A-4147-A177-3AD203B41FA5}">
                      <a16:colId xmlns="" xmlns:a16="http://schemas.microsoft.com/office/drawing/2014/main" val="2392208582"/>
                    </a:ext>
                  </a:extLst>
                </a:gridCol>
                <a:gridCol w="3047321">
                  <a:extLst>
                    <a:ext uri="{9D8B030D-6E8A-4147-A177-3AD203B41FA5}">
                      <a16:colId xmlns="" xmlns:a16="http://schemas.microsoft.com/office/drawing/2014/main" val="1889720893"/>
                    </a:ext>
                  </a:extLst>
                </a:gridCol>
              </a:tblGrid>
              <a:tr h="352294">
                <a:tc>
                  <a:txBody>
                    <a:bodyPr/>
                    <a:lstStyle/>
                    <a:p>
                      <a:pPr algn="ctr"/>
                      <a:r>
                        <a:rPr lang="cs-CZ" sz="1600" b="1" i="0" baseline="0" dirty="0" smtClean="0">
                          <a:solidFill>
                            <a:srgbClr val="002060"/>
                          </a:solidFill>
                        </a:rPr>
                        <a:t>Enteroviruses</a:t>
                      </a:r>
                      <a:endParaRPr lang="en-US" sz="1600" b="1" i="0" baseline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i="0" baseline="0" dirty="0" err="1" smtClean="0">
                          <a:solidFill>
                            <a:srgbClr val="002060"/>
                          </a:solidFill>
                        </a:rPr>
                        <a:t>Arboviruses</a:t>
                      </a:r>
                      <a:endParaRPr lang="en-US" sz="1600" i="0" baseline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8247801"/>
                  </a:ext>
                </a:extLst>
              </a:tr>
              <a:tr h="352294">
                <a:tc>
                  <a:txBody>
                    <a:bodyPr/>
                    <a:lstStyle/>
                    <a:p>
                      <a:pPr algn="ctr"/>
                      <a:r>
                        <a:rPr lang="cs-CZ" sz="1600" b="1" i="0" baseline="0" dirty="0" smtClean="0">
                          <a:solidFill>
                            <a:srgbClr val="002060"/>
                          </a:solidFill>
                        </a:rPr>
                        <a:t>Herpetic viruses</a:t>
                      </a:r>
                      <a:endParaRPr lang="en-US" sz="1600" b="1" i="0" baseline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i="0" baseline="0" dirty="0" smtClean="0">
                          <a:solidFill>
                            <a:srgbClr val="002060"/>
                          </a:solidFill>
                        </a:rPr>
                        <a:t>Respiratory viruses</a:t>
                      </a:r>
                      <a:endParaRPr lang="en-US" sz="1600" b="0" i="0" baseline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3922860"/>
                  </a:ext>
                </a:extLst>
              </a:tr>
              <a:tr h="352294">
                <a:tc>
                  <a:txBody>
                    <a:bodyPr/>
                    <a:lstStyle/>
                    <a:p>
                      <a:pPr algn="ctr"/>
                      <a:r>
                        <a:rPr lang="cs-CZ" sz="1600" b="1" i="0" baseline="0" dirty="0" smtClean="0">
                          <a:solidFill>
                            <a:srgbClr val="002060"/>
                          </a:solidFill>
                        </a:rPr>
                        <a:t>Spirochetes </a:t>
                      </a:r>
                      <a:endParaRPr lang="en-US" sz="1600" b="1" i="0" baseline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i="0" baseline="0" dirty="0" smtClean="0">
                          <a:solidFill>
                            <a:srgbClr val="002060"/>
                          </a:solidFill>
                        </a:rPr>
                        <a:t>Rickettsiae</a:t>
                      </a:r>
                      <a:r>
                        <a:rPr lang="cs-CZ" sz="1600" i="0" baseline="0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cs-CZ" sz="1600" i="0" baseline="0" dirty="0" smtClean="0">
                          <a:solidFill>
                            <a:srgbClr val="002060"/>
                          </a:solidFill>
                        </a:rPr>
                        <a:t>Legionella</a:t>
                      </a:r>
                      <a:endParaRPr lang="en-US" sz="1600" i="0" baseline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49461674"/>
                  </a:ext>
                </a:extLst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133386"/>
              </p:ext>
            </p:extLst>
          </p:nvPr>
        </p:nvGraphicFramePr>
        <p:xfrm>
          <a:off x="0" y="3401407"/>
          <a:ext cx="6094642" cy="1056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321">
                  <a:extLst>
                    <a:ext uri="{9D8B030D-6E8A-4147-A177-3AD203B41FA5}">
                      <a16:colId xmlns="" xmlns:a16="http://schemas.microsoft.com/office/drawing/2014/main" val="2392208582"/>
                    </a:ext>
                  </a:extLst>
                </a:gridCol>
                <a:gridCol w="3047321">
                  <a:extLst>
                    <a:ext uri="{9D8B030D-6E8A-4147-A177-3AD203B41FA5}">
                      <a16:colId xmlns="" xmlns:a16="http://schemas.microsoft.com/office/drawing/2014/main" val="1889720893"/>
                    </a:ext>
                  </a:extLst>
                </a:gridCol>
              </a:tblGrid>
              <a:tr h="352294">
                <a:tc>
                  <a:txBody>
                    <a:bodyPr/>
                    <a:lstStyle/>
                    <a:p>
                      <a:pPr algn="ctr"/>
                      <a:r>
                        <a:rPr lang="cs-CZ" sz="1600" i="0" dirty="0" smtClean="0">
                          <a:solidFill>
                            <a:srgbClr val="002060"/>
                          </a:solidFill>
                        </a:rPr>
                        <a:t>Aspergillosis</a:t>
                      </a:r>
                      <a:endParaRPr lang="en-US" sz="1600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i="0" dirty="0" err="1" smtClean="0">
                          <a:solidFill>
                            <a:srgbClr val="002060"/>
                          </a:solidFill>
                        </a:rPr>
                        <a:t>Candidiasis</a:t>
                      </a:r>
                      <a:endParaRPr lang="en-US" sz="1600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8247801"/>
                  </a:ext>
                </a:extLst>
              </a:tr>
              <a:tr h="352294">
                <a:tc>
                  <a:txBody>
                    <a:bodyPr/>
                    <a:lstStyle/>
                    <a:p>
                      <a:pPr algn="ctr"/>
                      <a:r>
                        <a:rPr lang="cs-CZ" sz="1600" i="0" dirty="0" err="1" smtClean="0">
                          <a:solidFill>
                            <a:srgbClr val="002060"/>
                          </a:solidFill>
                        </a:rPr>
                        <a:t>Cryptococosis</a:t>
                      </a:r>
                      <a:r>
                        <a:rPr lang="cs-CZ" sz="1600" i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sz="1600" i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i="0" dirty="0" smtClean="0">
                          <a:solidFill>
                            <a:srgbClr val="002060"/>
                          </a:solidFill>
                        </a:rPr>
                        <a:t>Echinococosis</a:t>
                      </a:r>
                      <a:endParaRPr lang="en-US" sz="1200" i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3922860"/>
                  </a:ext>
                </a:extLst>
              </a:tr>
              <a:tr h="352294">
                <a:tc>
                  <a:txBody>
                    <a:bodyPr/>
                    <a:lstStyle/>
                    <a:p>
                      <a:pPr algn="ctr"/>
                      <a:r>
                        <a:rPr lang="cs-CZ" sz="1200" i="0" dirty="0" err="1" smtClean="0">
                          <a:solidFill>
                            <a:srgbClr val="002060"/>
                          </a:solidFill>
                        </a:rPr>
                        <a:t>Cysticerkosis</a:t>
                      </a:r>
                      <a:endParaRPr lang="en-US" sz="1200" i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i="0" dirty="0" err="1" smtClean="0">
                          <a:solidFill>
                            <a:srgbClr val="002060"/>
                          </a:solidFill>
                        </a:rPr>
                        <a:t>Amebiasis</a:t>
                      </a:r>
                      <a:r>
                        <a:rPr lang="cs-CZ" sz="1200" i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sz="1200" i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49461674"/>
                  </a:ext>
                </a:extLst>
              </a:tr>
            </a:tbl>
          </a:graphicData>
        </a:graphic>
      </p:graphicFrame>
      <p:sp>
        <p:nvSpPr>
          <p:cNvPr id="6" name="Zástupný symbol pro text 3"/>
          <p:cNvSpPr txBox="1">
            <a:spLocks/>
          </p:cNvSpPr>
          <p:nvPr/>
        </p:nvSpPr>
        <p:spPr>
          <a:xfrm>
            <a:off x="6736326" y="554417"/>
            <a:ext cx="5259158" cy="4131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DC"/>
              </a:buClr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dirty="0" smtClean="0">
                <a:solidFill>
                  <a:srgbClr val="0070C0"/>
                </a:solidFill>
              </a:rPr>
              <a:t>Bacterial pathogens in aseptic meningitis</a:t>
            </a:r>
            <a:endParaRPr lang="cs-CZ" sz="1800" b="1" dirty="0" smtClean="0">
              <a:solidFill>
                <a:srgbClr val="0070C0"/>
              </a:solidFill>
            </a:endParaRPr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spirochetes </a:t>
            </a:r>
            <a:r>
              <a:rPr lang="cs-CZ" sz="1800" dirty="0" smtClean="0">
                <a:solidFill>
                  <a:schemeClr val="tx1"/>
                </a:solidFill>
              </a:rPr>
              <a:t>– </a:t>
            </a:r>
            <a:r>
              <a:rPr lang="cs-CZ" sz="1800" i="1" dirty="0" smtClean="0">
                <a:solidFill>
                  <a:schemeClr val="tx1"/>
                </a:solidFill>
              </a:rPr>
              <a:t>B. burgdorferi s</a:t>
            </a:r>
            <a:r>
              <a:rPr lang="cs-CZ" sz="1800" i="1" dirty="0" smtClean="0">
                <a:solidFill>
                  <a:schemeClr val="tx1"/>
                </a:solidFill>
              </a:rPr>
              <a:t>. l</a:t>
            </a:r>
            <a:r>
              <a:rPr lang="cs-CZ" sz="1800" i="1" dirty="0" smtClean="0">
                <a:solidFill>
                  <a:schemeClr val="tx1"/>
                </a:solidFill>
              </a:rPr>
              <a:t>., T. pallidum, </a:t>
            </a:r>
            <a:endParaRPr lang="cs-CZ" sz="1800" i="1" dirty="0" smtClean="0">
              <a:solidFill>
                <a:schemeClr val="tx1"/>
              </a:solidFill>
            </a:endParaRPr>
          </a:p>
          <a:p>
            <a:r>
              <a:rPr lang="cs-CZ" sz="1800" i="1" dirty="0">
                <a:solidFill>
                  <a:schemeClr val="tx1"/>
                </a:solidFill>
              </a:rPr>
              <a:t>	</a:t>
            </a:r>
            <a:r>
              <a:rPr lang="cs-CZ" sz="1800" i="1" dirty="0" smtClean="0">
                <a:solidFill>
                  <a:schemeClr val="tx1"/>
                </a:solidFill>
              </a:rPr>
              <a:t>L</a:t>
            </a:r>
            <a:r>
              <a:rPr lang="cs-CZ" sz="1800" i="1" dirty="0" smtClean="0">
                <a:solidFill>
                  <a:schemeClr val="tx1"/>
                </a:solidFill>
              </a:rPr>
              <a:t>. interrogans</a:t>
            </a:r>
            <a:r>
              <a:rPr lang="cs-CZ" sz="1800" dirty="0" smtClean="0">
                <a:solidFill>
                  <a:schemeClr val="tx1"/>
                </a:solidFill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Rickettsiae</a:t>
            </a:r>
            <a:r>
              <a:rPr lang="cs-CZ" sz="1800" dirty="0" smtClean="0">
                <a:solidFill>
                  <a:schemeClr val="tx1"/>
                </a:solidFill>
              </a:rPr>
              <a:t>, </a:t>
            </a:r>
            <a:r>
              <a:rPr lang="cs-CZ" sz="1800" dirty="0" smtClean="0">
                <a:solidFill>
                  <a:schemeClr val="tx1"/>
                </a:solidFill>
              </a:rPr>
              <a:t>legionella, anaplasma 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i="1" dirty="0" smtClean="0">
                <a:solidFill>
                  <a:schemeClr val="tx1"/>
                </a:solidFill>
              </a:rPr>
              <a:t>Mycoplasma pneumoniae</a:t>
            </a:r>
            <a:endParaRPr lang="cs-CZ" sz="18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1" dirty="0">
              <a:solidFill>
                <a:schemeClr val="tx1"/>
              </a:solidFill>
            </a:endParaRPr>
          </a:p>
          <a:p>
            <a:endParaRPr lang="cs-CZ" sz="1800" b="1" dirty="0">
              <a:solidFill>
                <a:schemeClr val="tx1"/>
              </a:solidFill>
            </a:endParaRPr>
          </a:p>
          <a:p>
            <a:endParaRPr lang="cs-CZ" sz="2000" b="1" dirty="0" smtClean="0">
              <a:solidFill>
                <a:schemeClr val="tx1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795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"/>
          <p:cNvSpPr txBox="1">
            <a:spLocks noGrp="1"/>
          </p:cNvSpPr>
          <p:nvPr>
            <p:ph type="title"/>
          </p:nvPr>
        </p:nvSpPr>
        <p:spPr>
          <a:xfrm>
            <a:off x="94625" y="287824"/>
            <a:ext cx="5898000" cy="9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8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cs-CZ" sz="2400"/>
              <a:t>WHEN TO PERFORM </a:t>
            </a:r>
            <a:br>
              <a:rPr lang="cs-CZ" sz="2400"/>
            </a:br>
            <a:r>
              <a:rPr lang="cs-CZ" sz="2400"/>
              <a:t>A LUMBAR PUNCTURE (LP)</a:t>
            </a:r>
            <a:endParaRPr sz="2400"/>
          </a:p>
        </p:txBody>
      </p:sp>
      <p:sp>
        <p:nvSpPr>
          <p:cNvPr id="97" name="Google Shape;97;p4"/>
          <p:cNvSpPr txBox="1"/>
          <p:nvPr/>
        </p:nvSpPr>
        <p:spPr>
          <a:xfrm>
            <a:off x="1079759" y="1824890"/>
            <a:ext cx="3938137" cy="3576669"/>
          </a:xfrm>
          <a:prstGeom prst="rect">
            <a:avLst/>
          </a:prstGeom>
          <a:solidFill>
            <a:srgbClr val="FBE4D4"/>
          </a:solidFill>
          <a:ln w="28575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1800"/>
              <a:buFont typeface="Arial"/>
              <a:buNone/>
            </a:pPr>
            <a:r>
              <a:rPr lang="cs-CZ" sz="1800" b="1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Po</a:t>
            </a:r>
            <a:r>
              <a:rPr lang="cs-CZ" sz="1800" b="1" dirty="0">
                <a:solidFill>
                  <a:srgbClr val="2E75B5"/>
                </a:solidFill>
              </a:rPr>
              <a:t>sitive </a:t>
            </a:r>
            <a:r>
              <a:rPr lang="cs-CZ" sz="1800" b="1" dirty="0" err="1">
                <a:solidFill>
                  <a:srgbClr val="2E75B5"/>
                </a:solidFill>
              </a:rPr>
              <a:t>meningeal</a:t>
            </a:r>
            <a:r>
              <a:rPr lang="cs-CZ" sz="1800" b="1" dirty="0">
                <a:solidFill>
                  <a:srgbClr val="2E75B5"/>
                </a:solidFill>
              </a:rPr>
              <a:t> </a:t>
            </a:r>
            <a:r>
              <a:rPr lang="cs-CZ" sz="1800" b="1" dirty="0" err="1">
                <a:solidFill>
                  <a:srgbClr val="2E75B5"/>
                </a:solidFill>
              </a:rPr>
              <a:t>signs</a:t>
            </a:r>
            <a:r>
              <a:rPr lang="cs-CZ" sz="1800" b="1" dirty="0">
                <a:solidFill>
                  <a:srgbClr val="2E75B5"/>
                </a:solidFill>
              </a:rPr>
              <a:t>, </a:t>
            </a:r>
            <a:r>
              <a:rPr lang="cs-CZ" sz="1800" b="1" dirty="0" err="1" smtClean="0">
                <a:solidFill>
                  <a:srgbClr val="2E75B5"/>
                </a:solidFill>
              </a:rPr>
              <a:t>fever</a:t>
            </a:r>
            <a:r>
              <a:rPr lang="cs-CZ" sz="1800" b="1" dirty="0" smtClean="0">
                <a:solidFill>
                  <a:srgbClr val="2E75B5"/>
                </a:solidFill>
              </a:rPr>
              <a:t>, </a:t>
            </a:r>
            <a:r>
              <a:rPr lang="cs-CZ" sz="1800" b="1" dirty="0" err="1" smtClean="0">
                <a:solidFill>
                  <a:srgbClr val="2E75B5"/>
                </a:solidFill>
              </a:rPr>
              <a:t>photophobia</a:t>
            </a:r>
            <a:r>
              <a:rPr lang="cs-CZ" sz="1800" b="1" dirty="0">
                <a:solidFill>
                  <a:srgbClr val="2E75B5"/>
                </a:solidFill>
              </a:rPr>
              <a:t>, </a:t>
            </a:r>
            <a:r>
              <a:rPr lang="cs-CZ" sz="1800" b="1" dirty="0" err="1">
                <a:solidFill>
                  <a:srgbClr val="2E75B5"/>
                </a:solidFill>
              </a:rPr>
              <a:t>cephalea</a:t>
            </a:r>
            <a:r>
              <a:rPr lang="cs-CZ" sz="1800" b="1" dirty="0">
                <a:solidFill>
                  <a:srgbClr val="2E75B5"/>
                </a:solidFill>
              </a:rPr>
              <a:t>, </a:t>
            </a:r>
            <a:r>
              <a:rPr lang="cs-CZ" sz="1800" b="1" dirty="0" err="1">
                <a:solidFill>
                  <a:srgbClr val="2E75B5"/>
                </a:solidFill>
              </a:rPr>
              <a:t>vomiting</a:t>
            </a:r>
            <a:r>
              <a:rPr lang="cs-CZ" sz="1800" b="1" dirty="0">
                <a:solidFill>
                  <a:srgbClr val="2E75B5"/>
                </a:solidFill>
              </a:rPr>
              <a:t>, </a:t>
            </a:r>
            <a:r>
              <a:rPr lang="cs-CZ" sz="1800" b="1" dirty="0" err="1">
                <a:solidFill>
                  <a:srgbClr val="2E75B5"/>
                </a:solidFill>
              </a:rPr>
              <a:t>phonophobia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800"/>
              <a:buFont typeface="Arial"/>
              <a:buNone/>
            </a:pPr>
            <a:r>
              <a:rPr lang="cs-CZ" sz="1800" dirty="0" err="1">
                <a:solidFill>
                  <a:srgbClr val="2E75B5"/>
                </a:solidFill>
              </a:rPr>
              <a:t>Focal</a:t>
            </a:r>
            <a:r>
              <a:rPr lang="cs-CZ" sz="1800" dirty="0">
                <a:solidFill>
                  <a:srgbClr val="2E75B5"/>
                </a:solidFill>
              </a:rPr>
              <a:t> </a:t>
            </a:r>
            <a:r>
              <a:rPr lang="cs-CZ" sz="1800" dirty="0" err="1">
                <a:solidFill>
                  <a:srgbClr val="2E75B5"/>
                </a:solidFill>
              </a:rPr>
              <a:t>neurological</a:t>
            </a:r>
            <a:r>
              <a:rPr lang="cs-CZ" sz="1800" dirty="0">
                <a:solidFill>
                  <a:srgbClr val="2E75B5"/>
                </a:solidFill>
              </a:rPr>
              <a:t> </a:t>
            </a:r>
            <a:r>
              <a:rPr lang="cs-CZ" sz="1800" dirty="0" err="1">
                <a:solidFill>
                  <a:srgbClr val="2E75B5"/>
                </a:solidFill>
              </a:rPr>
              <a:t>findings</a:t>
            </a:r>
            <a:r>
              <a:rPr lang="cs-CZ" sz="1800" dirty="0">
                <a:solidFill>
                  <a:srgbClr val="2E75B5"/>
                </a:solidFill>
              </a:rPr>
              <a:t>, </a:t>
            </a:r>
            <a:r>
              <a:rPr lang="cs-CZ" sz="1800" dirty="0" err="1">
                <a:solidFill>
                  <a:srgbClr val="2E75B5"/>
                </a:solidFill>
              </a:rPr>
              <a:t>impaired</a:t>
            </a:r>
            <a:r>
              <a:rPr lang="cs-CZ" sz="1800" dirty="0">
                <a:solidFill>
                  <a:srgbClr val="2E75B5"/>
                </a:solidFill>
              </a:rPr>
              <a:t> </a:t>
            </a:r>
            <a:r>
              <a:rPr lang="cs-CZ" sz="1800" dirty="0" err="1">
                <a:solidFill>
                  <a:srgbClr val="2E75B5"/>
                </a:solidFill>
              </a:rPr>
              <a:t>consciousness</a:t>
            </a:r>
            <a:r>
              <a:rPr lang="cs-CZ" sz="1800" dirty="0">
                <a:solidFill>
                  <a:srgbClr val="2E75B5"/>
                </a:solidFill>
              </a:rPr>
              <a:t>, </a:t>
            </a:r>
            <a:r>
              <a:rPr lang="cs-CZ" sz="1800" dirty="0" err="1">
                <a:solidFill>
                  <a:srgbClr val="2E75B5"/>
                </a:solidFill>
              </a:rPr>
              <a:t>convulsions</a:t>
            </a:r>
            <a:r>
              <a:rPr lang="cs-CZ" sz="1800" dirty="0">
                <a:solidFill>
                  <a:srgbClr val="2E75B5"/>
                </a:solidFill>
              </a:rPr>
              <a:t>, </a:t>
            </a:r>
            <a:r>
              <a:rPr lang="cs-CZ" sz="1800" dirty="0" err="1">
                <a:solidFill>
                  <a:srgbClr val="2E75B5"/>
                </a:solidFill>
              </a:rPr>
              <a:t>hemorrhagic</a:t>
            </a:r>
            <a:r>
              <a:rPr lang="cs-CZ" sz="1800" dirty="0">
                <a:solidFill>
                  <a:srgbClr val="2E75B5"/>
                </a:solidFill>
              </a:rPr>
              <a:t> </a:t>
            </a:r>
            <a:r>
              <a:rPr lang="cs-CZ" sz="1800" dirty="0" err="1">
                <a:solidFill>
                  <a:srgbClr val="2E75B5"/>
                </a:solidFill>
              </a:rPr>
              <a:t>symptoms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800"/>
              <a:buFont typeface="Arial"/>
              <a:buNone/>
            </a:pPr>
            <a:endParaRPr sz="1800" dirty="0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400"/>
              <a:buFont typeface="Arial"/>
              <a:buNone/>
            </a:pPr>
            <a:r>
              <a:rPr lang="cs-CZ" sz="1800" b="1" dirty="0">
                <a:solidFill>
                  <a:srgbClr val="2E75B5"/>
                </a:solidFill>
              </a:rPr>
              <a:t>CAUTION</a:t>
            </a:r>
            <a:r>
              <a:rPr lang="cs-CZ" sz="1800" dirty="0">
                <a:solidFill>
                  <a:srgbClr val="2E75B5"/>
                </a:solidFill>
              </a:rPr>
              <a:t> - </a:t>
            </a:r>
            <a:r>
              <a:rPr lang="cs-CZ" sz="1800" dirty="0" err="1">
                <a:solidFill>
                  <a:srgbClr val="2E75B5"/>
                </a:solidFill>
              </a:rPr>
              <a:t>newborn</a:t>
            </a:r>
            <a:r>
              <a:rPr lang="cs-CZ" sz="1800" dirty="0">
                <a:solidFill>
                  <a:srgbClr val="2E75B5"/>
                </a:solidFill>
              </a:rPr>
              <a:t> (non-</a:t>
            </a:r>
            <a:r>
              <a:rPr lang="cs-CZ" sz="1800" dirty="0" err="1">
                <a:solidFill>
                  <a:srgbClr val="2E75B5"/>
                </a:solidFill>
              </a:rPr>
              <a:t>specific</a:t>
            </a:r>
            <a:r>
              <a:rPr lang="cs-CZ" sz="1800" dirty="0">
                <a:solidFill>
                  <a:srgbClr val="2E75B5"/>
                </a:solidFill>
              </a:rPr>
              <a:t> </a:t>
            </a:r>
            <a:r>
              <a:rPr lang="cs-CZ" sz="1800" dirty="0" err="1">
                <a:solidFill>
                  <a:srgbClr val="2E75B5"/>
                </a:solidFill>
              </a:rPr>
              <a:t>signs</a:t>
            </a:r>
            <a:r>
              <a:rPr lang="cs-CZ" sz="1800" dirty="0">
                <a:solidFill>
                  <a:srgbClr val="2E75B5"/>
                </a:solidFill>
              </a:rPr>
              <a:t>, </a:t>
            </a:r>
            <a:r>
              <a:rPr lang="cs-CZ" sz="1800" dirty="0" err="1">
                <a:solidFill>
                  <a:srgbClr val="2E75B5"/>
                </a:solidFill>
              </a:rPr>
              <a:t>thermoregulation</a:t>
            </a:r>
            <a:r>
              <a:rPr lang="cs-CZ" sz="1800" dirty="0">
                <a:solidFill>
                  <a:srgbClr val="2E75B5"/>
                </a:solidFill>
              </a:rPr>
              <a:t> </a:t>
            </a:r>
            <a:r>
              <a:rPr lang="cs-CZ" sz="1800" dirty="0" err="1">
                <a:solidFill>
                  <a:srgbClr val="2E75B5"/>
                </a:solidFill>
              </a:rPr>
              <a:t>disorder</a:t>
            </a:r>
            <a:r>
              <a:rPr lang="cs-CZ" sz="1800" dirty="0">
                <a:solidFill>
                  <a:srgbClr val="2E75B5"/>
                </a:solidFill>
              </a:rPr>
              <a:t>, </a:t>
            </a:r>
            <a:r>
              <a:rPr lang="cs-CZ" sz="1800" dirty="0" err="1">
                <a:solidFill>
                  <a:srgbClr val="2E75B5"/>
                </a:solidFill>
              </a:rPr>
              <a:t>muscle</a:t>
            </a:r>
            <a:r>
              <a:rPr lang="cs-CZ" sz="1800" dirty="0">
                <a:solidFill>
                  <a:srgbClr val="2E75B5"/>
                </a:solidFill>
              </a:rPr>
              <a:t> tone, </a:t>
            </a:r>
            <a:r>
              <a:rPr lang="cs-CZ" sz="1800" dirty="0" err="1">
                <a:solidFill>
                  <a:srgbClr val="2E75B5"/>
                </a:solidFill>
              </a:rPr>
              <a:t>encephalic</a:t>
            </a:r>
            <a:r>
              <a:rPr lang="cs-CZ" sz="1800" dirty="0">
                <a:solidFill>
                  <a:srgbClr val="2E75B5"/>
                </a:solidFill>
              </a:rPr>
              <a:t> </a:t>
            </a:r>
            <a:r>
              <a:rPr lang="cs-CZ" sz="1800" dirty="0" err="1">
                <a:solidFill>
                  <a:srgbClr val="2E75B5"/>
                </a:solidFill>
              </a:rPr>
              <a:t>crying</a:t>
            </a:r>
            <a:r>
              <a:rPr lang="cs-CZ" sz="1800" dirty="0">
                <a:solidFill>
                  <a:srgbClr val="2E75B5"/>
                </a:solidFill>
              </a:rPr>
              <a:t>, </a:t>
            </a:r>
            <a:r>
              <a:rPr lang="cs-CZ" sz="1800" dirty="0" err="1">
                <a:solidFill>
                  <a:srgbClr val="2E75B5"/>
                </a:solidFill>
              </a:rPr>
              <a:t>does</a:t>
            </a:r>
            <a:r>
              <a:rPr lang="cs-CZ" sz="1800" dirty="0">
                <a:solidFill>
                  <a:srgbClr val="2E75B5"/>
                </a:solidFill>
              </a:rPr>
              <a:t> not </a:t>
            </a:r>
            <a:r>
              <a:rPr lang="cs-CZ" sz="1800" dirty="0" err="1">
                <a:solidFill>
                  <a:srgbClr val="2E75B5"/>
                </a:solidFill>
              </a:rPr>
              <a:t>feed</a:t>
            </a:r>
            <a:r>
              <a:rPr lang="cs-CZ" sz="1800" dirty="0">
                <a:solidFill>
                  <a:srgbClr val="2E75B5"/>
                </a:solidFill>
              </a:rPr>
              <a:t> </a:t>
            </a:r>
            <a:r>
              <a:rPr lang="cs-CZ" sz="1800" dirty="0" err="1">
                <a:solidFill>
                  <a:srgbClr val="2E75B5"/>
                </a:solidFill>
              </a:rPr>
              <a:t>properly</a:t>
            </a:r>
            <a:r>
              <a:rPr lang="cs-CZ" sz="1800" dirty="0" smtClean="0">
                <a:solidFill>
                  <a:srgbClr val="2E75B5"/>
                </a:solidFill>
              </a:rPr>
              <a:t>.)</a:t>
            </a:r>
            <a:endParaRPr sz="1800" b="1" dirty="0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800"/>
              <a:buFont typeface="Arial"/>
              <a:buNone/>
            </a:pPr>
            <a:endParaRPr sz="1800" b="1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4"/>
          <p:cNvSpPr txBox="1"/>
          <p:nvPr/>
        </p:nvSpPr>
        <p:spPr>
          <a:xfrm>
            <a:off x="7263575" y="1074300"/>
            <a:ext cx="3789600" cy="2235600"/>
          </a:xfrm>
          <a:prstGeom prst="rect">
            <a:avLst/>
          </a:prstGeom>
          <a:solidFill>
            <a:srgbClr val="DDEAF6"/>
          </a:solidFill>
          <a:ln w="38100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1800"/>
              <a:buFont typeface="Arial"/>
              <a:buNone/>
            </a:pPr>
            <a:r>
              <a:rPr lang="cs-CZ" sz="1800" b="1" dirty="0">
                <a:solidFill>
                  <a:srgbClr val="2E75B5"/>
                </a:solidFill>
              </a:rPr>
              <a:t>HISTORY OF HEALTH RISKS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800"/>
              <a:buFont typeface="Arial"/>
              <a:buNone/>
            </a:pPr>
            <a:r>
              <a:rPr lang="cs-CZ" sz="1800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cs-CZ" sz="1800" dirty="0" err="1">
                <a:solidFill>
                  <a:srgbClr val="2E75B5"/>
                </a:solidFill>
              </a:rPr>
              <a:t>perinatal</a:t>
            </a:r>
            <a:r>
              <a:rPr lang="cs-CZ" sz="1800" dirty="0">
                <a:solidFill>
                  <a:srgbClr val="2E75B5"/>
                </a:solidFill>
              </a:rPr>
              <a:t> </a:t>
            </a:r>
            <a:r>
              <a:rPr lang="cs-CZ" sz="1800" dirty="0" err="1">
                <a:solidFill>
                  <a:srgbClr val="2E75B5"/>
                </a:solidFill>
              </a:rPr>
              <a:t>history</a:t>
            </a:r>
            <a:r>
              <a:rPr lang="cs-CZ" sz="1800" dirty="0">
                <a:solidFill>
                  <a:srgbClr val="2E75B5"/>
                </a:solidFill>
              </a:rPr>
              <a:t>, a </a:t>
            </a:r>
            <a:r>
              <a:rPr lang="cs-CZ" sz="1800" dirty="0" err="1">
                <a:solidFill>
                  <a:srgbClr val="2E75B5"/>
                </a:solidFill>
              </a:rPr>
              <a:t>tick</a:t>
            </a:r>
            <a:r>
              <a:rPr lang="cs-CZ" sz="1800" dirty="0">
                <a:solidFill>
                  <a:srgbClr val="2E75B5"/>
                </a:solidFill>
              </a:rPr>
              <a:t> </a:t>
            </a:r>
            <a:r>
              <a:rPr lang="cs-CZ" sz="1800" dirty="0" err="1">
                <a:solidFill>
                  <a:srgbClr val="2E75B5"/>
                </a:solidFill>
              </a:rPr>
              <a:t>latched</a:t>
            </a:r>
            <a:r>
              <a:rPr lang="cs-CZ" sz="1800" dirty="0">
                <a:solidFill>
                  <a:srgbClr val="2E75B5"/>
                </a:solidFill>
              </a:rPr>
              <a:t> on, </a:t>
            </a:r>
            <a:r>
              <a:rPr lang="cs-CZ" sz="1800" dirty="0" err="1">
                <a:solidFill>
                  <a:srgbClr val="2E75B5"/>
                </a:solidFill>
              </a:rPr>
              <a:t>epidemiological</a:t>
            </a:r>
            <a:r>
              <a:rPr lang="cs-CZ" sz="1800" dirty="0">
                <a:solidFill>
                  <a:srgbClr val="2E75B5"/>
                </a:solidFill>
              </a:rPr>
              <a:t> </a:t>
            </a:r>
            <a:r>
              <a:rPr lang="cs-CZ" sz="1800" dirty="0" err="1">
                <a:solidFill>
                  <a:srgbClr val="2E75B5"/>
                </a:solidFill>
              </a:rPr>
              <a:t>history</a:t>
            </a:r>
            <a:r>
              <a:rPr lang="cs-CZ" sz="1800" dirty="0">
                <a:solidFill>
                  <a:srgbClr val="2E75B5"/>
                </a:solidFill>
              </a:rPr>
              <a:t>, </a:t>
            </a:r>
            <a:r>
              <a:rPr lang="cs-CZ" sz="1800" dirty="0" err="1">
                <a:solidFill>
                  <a:srgbClr val="2E75B5"/>
                </a:solidFill>
              </a:rPr>
              <a:t>travel</a:t>
            </a:r>
            <a:r>
              <a:rPr lang="cs-CZ" sz="1800" dirty="0">
                <a:solidFill>
                  <a:srgbClr val="2E75B5"/>
                </a:solidFill>
              </a:rPr>
              <a:t> </a:t>
            </a:r>
            <a:r>
              <a:rPr lang="cs-CZ" sz="1800" dirty="0" err="1">
                <a:solidFill>
                  <a:srgbClr val="2E75B5"/>
                </a:solidFill>
              </a:rPr>
              <a:t>history</a:t>
            </a:r>
            <a:r>
              <a:rPr lang="cs-CZ" sz="1800" dirty="0">
                <a:solidFill>
                  <a:srgbClr val="2E75B5"/>
                </a:solidFill>
              </a:rPr>
              <a:t>, </a:t>
            </a:r>
            <a:r>
              <a:rPr lang="cs-CZ" sz="1800" dirty="0" err="1">
                <a:solidFill>
                  <a:srgbClr val="2E75B5"/>
                </a:solidFill>
              </a:rPr>
              <a:t>etc</a:t>
            </a:r>
            <a:r>
              <a:rPr lang="cs-CZ" sz="1800" dirty="0">
                <a:solidFill>
                  <a:srgbClr val="2E75B5"/>
                </a:solidFill>
              </a:rPr>
              <a:t>.)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800"/>
              <a:buFont typeface="Arial"/>
              <a:buNone/>
            </a:pPr>
            <a:r>
              <a:rPr lang="cs-CZ" sz="1800" b="1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cs-CZ" sz="1800" b="1" dirty="0">
                <a:solidFill>
                  <a:srgbClr val="2E75B5"/>
                </a:solidFill>
              </a:rPr>
              <a:t>USPECTING A NEUROINFECTION</a:t>
            </a:r>
            <a:r>
              <a:rPr lang="cs-CZ" sz="1800" b="1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cs-CZ" sz="1800" b="1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800" b="1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cs-CZ" sz="1800" b="1" dirty="0">
                <a:solidFill>
                  <a:srgbClr val="2E75B5"/>
                </a:solidFill>
              </a:rPr>
              <a:t>WE ALWAYS </a:t>
            </a:r>
            <a:r>
              <a:rPr lang="cs-CZ" sz="1800" b="1" dirty="0" err="1">
                <a:solidFill>
                  <a:srgbClr val="2E75B5"/>
                </a:solidFill>
              </a:rPr>
              <a:t>perform</a:t>
            </a:r>
            <a:r>
              <a:rPr lang="cs-CZ" sz="1800" b="1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 LP </a:t>
            </a:r>
            <a:endParaRPr sz="1800" b="1" dirty="0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"/>
          <p:cNvSpPr txBox="1"/>
          <p:nvPr/>
        </p:nvSpPr>
        <p:spPr>
          <a:xfrm>
            <a:off x="7263575" y="3701450"/>
            <a:ext cx="3789600" cy="2940300"/>
          </a:xfrm>
          <a:prstGeom prst="rect">
            <a:avLst/>
          </a:prstGeom>
          <a:solidFill>
            <a:srgbClr val="DDEAF6"/>
          </a:solidFill>
          <a:ln w="38100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1800"/>
              <a:buFont typeface="Arial"/>
              <a:buNone/>
            </a:pPr>
            <a:r>
              <a:rPr lang="cs-CZ" sz="1800" b="1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DIFFEREN</a:t>
            </a:r>
            <a:r>
              <a:rPr lang="cs-CZ" sz="1800" b="1" dirty="0">
                <a:solidFill>
                  <a:srgbClr val="2E75B5"/>
                </a:solidFill>
              </a:rPr>
              <a:t>TIAL</a:t>
            </a:r>
            <a:r>
              <a:rPr lang="cs-CZ" sz="1800" b="1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 DIAGNOSTI</a:t>
            </a:r>
            <a:r>
              <a:rPr lang="cs-CZ" sz="1800" b="1" dirty="0">
                <a:solidFill>
                  <a:srgbClr val="2E75B5"/>
                </a:solidFill>
              </a:rPr>
              <a:t>CS</a:t>
            </a:r>
            <a:r>
              <a:rPr lang="cs-CZ" sz="1800" b="1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800" b="1" dirty="0">
                <a:solidFill>
                  <a:srgbClr val="2E75B5"/>
                </a:solidFill>
              </a:rPr>
              <a:t>OF NEUROINFECTION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600"/>
              <a:buFont typeface="Arial"/>
              <a:buNone/>
            </a:pPr>
            <a:r>
              <a:rPr lang="cs-CZ" sz="1600" dirty="0">
                <a:solidFill>
                  <a:srgbClr val="2E75B5"/>
                </a:solidFill>
              </a:rPr>
              <a:t>Brain </a:t>
            </a:r>
            <a:r>
              <a:rPr lang="cs-CZ" sz="1600" dirty="0" err="1">
                <a:solidFill>
                  <a:srgbClr val="2E75B5"/>
                </a:solidFill>
              </a:rPr>
              <a:t>tumors</a:t>
            </a:r>
            <a:r>
              <a:rPr lang="cs-CZ" sz="1600" dirty="0">
                <a:solidFill>
                  <a:srgbClr val="2E75B5"/>
                </a:solidFill>
              </a:rPr>
              <a:t>, post-med </a:t>
            </a:r>
            <a:r>
              <a:rPr lang="cs-CZ" sz="1600" dirty="0" err="1">
                <a:solidFill>
                  <a:srgbClr val="2E75B5"/>
                </a:solidFill>
              </a:rPr>
              <a:t>reactions</a:t>
            </a:r>
            <a:r>
              <a:rPr lang="cs-CZ" sz="1600" dirty="0">
                <a:solidFill>
                  <a:srgbClr val="2E75B5"/>
                </a:solidFill>
              </a:rPr>
              <a:t>, </a:t>
            </a:r>
            <a:r>
              <a:rPr lang="cs-CZ" sz="1600" dirty="0" err="1">
                <a:solidFill>
                  <a:srgbClr val="2E75B5"/>
                </a:solidFill>
              </a:rPr>
              <a:t>convulsions</a:t>
            </a:r>
            <a:r>
              <a:rPr lang="cs-CZ" sz="1600" dirty="0">
                <a:solidFill>
                  <a:srgbClr val="2E75B5"/>
                </a:solidFill>
              </a:rPr>
              <a:t>, </a:t>
            </a:r>
            <a:r>
              <a:rPr lang="cs-CZ" sz="1600" dirty="0" err="1">
                <a:solidFill>
                  <a:srgbClr val="2E75B5"/>
                </a:solidFill>
              </a:rPr>
              <a:t>migraines</a:t>
            </a:r>
            <a:r>
              <a:rPr lang="cs-CZ" sz="1600" dirty="0">
                <a:solidFill>
                  <a:srgbClr val="2E75B5"/>
                </a:solidFill>
              </a:rPr>
              <a:t>, </a:t>
            </a:r>
            <a:r>
              <a:rPr lang="cs-CZ" sz="1600" dirty="0" err="1">
                <a:solidFill>
                  <a:srgbClr val="2E75B5"/>
                </a:solidFill>
              </a:rPr>
              <a:t>intracranial</a:t>
            </a:r>
            <a:r>
              <a:rPr lang="cs-CZ" sz="1600" dirty="0">
                <a:solidFill>
                  <a:srgbClr val="2E75B5"/>
                </a:solidFill>
              </a:rPr>
              <a:t> </a:t>
            </a:r>
            <a:r>
              <a:rPr lang="cs-CZ" sz="1600" dirty="0" err="1">
                <a:solidFill>
                  <a:srgbClr val="2E75B5"/>
                </a:solidFill>
              </a:rPr>
              <a:t>hemorrhaging</a:t>
            </a:r>
            <a:r>
              <a:rPr lang="cs-CZ" sz="1600" dirty="0">
                <a:solidFill>
                  <a:srgbClr val="2E75B5"/>
                </a:solidFill>
              </a:rPr>
              <a:t>, </a:t>
            </a:r>
            <a:r>
              <a:rPr lang="cs-CZ" sz="1600" dirty="0" err="1">
                <a:solidFill>
                  <a:srgbClr val="2E75B5"/>
                </a:solidFill>
              </a:rPr>
              <a:t>insolation</a:t>
            </a:r>
            <a:r>
              <a:rPr lang="cs-CZ" sz="1600" dirty="0">
                <a:solidFill>
                  <a:srgbClr val="2E75B5"/>
                </a:solidFill>
              </a:rPr>
              <a:t>, </a:t>
            </a:r>
            <a:r>
              <a:rPr lang="cs-CZ" sz="1600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trauma, </a:t>
            </a:r>
            <a:r>
              <a:rPr lang="cs-CZ" sz="1600" dirty="0" err="1" smtClean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intoxi</a:t>
            </a:r>
            <a:r>
              <a:rPr lang="cs-CZ" sz="1600" dirty="0" err="1" smtClean="0">
                <a:solidFill>
                  <a:srgbClr val="2E75B5"/>
                </a:solidFill>
              </a:rPr>
              <a:t>cation</a:t>
            </a:r>
            <a:r>
              <a:rPr lang="cs-CZ" sz="1600" dirty="0" smtClean="0">
                <a:solidFill>
                  <a:srgbClr val="2E75B5"/>
                </a:solidFill>
              </a:rPr>
              <a:t>, </a:t>
            </a:r>
            <a:r>
              <a:rPr lang="cs-CZ" sz="1600" dirty="0" err="1" smtClean="0">
                <a:solidFill>
                  <a:srgbClr val="2E75B5"/>
                </a:solidFill>
              </a:rPr>
              <a:t>thrombosis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600"/>
              <a:buFont typeface="Arial"/>
              <a:buNone/>
            </a:pPr>
            <a:r>
              <a:rPr lang="cs-CZ" sz="1600" b="1" dirty="0" err="1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Meningism</a:t>
            </a:r>
            <a:r>
              <a:rPr lang="cs-CZ" sz="1600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cs-CZ" sz="1600" dirty="0" err="1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signs</a:t>
            </a:r>
            <a:r>
              <a:rPr lang="cs-CZ" sz="1600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cs-CZ" sz="1600" dirty="0" err="1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meningeal</a:t>
            </a:r>
            <a:r>
              <a:rPr lang="cs-CZ" sz="1600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600" dirty="0" err="1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irritation</a:t>
            </a:r>
            <a:r>
              <a:rPr lang="cs-CZ" sz="1600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600" dirty="0" err="1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without</a:t>
            </a:r>
            <a:r>
              <a:rPr lang="cs-CZ" sz="1600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600" dirty="0" err="1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cs-CZ" sz="1600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600" dirty="0" err="1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inflammatory</a:t>
            </a:r>
            <a:r>
              <a:rPr lang="cs-CZ" sz="1600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600" dirty="0" err="1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lang="cs-CZ" sz="1600" dirty="0" err="1">
                <a:solidFill>
                  <a:srgbClr val="2E75B5"/>
                </a:solidFill>
              </a:rPr>
              <a:t>rrelation</a:t>
            </a:r>
            <a:r>
              <a:rPr lang="cs-CZ" sz="1600" dirty="0">
                <a:solidFill>
                  <a:srgbClr val="2E75B5"/>
                </a:solidFill>
              </a:rPr>
              <a:t> in CSF - </a:t>
            </a:r>
            <a:r>
              <a:rPr lang="cs-CZ" sz="1600" dirty="0" err="1">
                <a:solidFill>
                  <a:srgbClr val="2E75B5"/>
                </a:solidFill>
              </a:rPr>
              <a:t>e.g</a:t>
            </a:r>
            <a:r>
              <a:rPr lang="cs-CZ" sz="1600" dirty="0">
                <a:solidFill>
                  <a:srgbClr val="2E75B5"/>
                </a:solidFill>
              </a:rPr>
              <a:t>. </a:t>
            </a:r>
            <a:r>
              <a:rPr lang="cs-CZ" sz="1600" dirty="0" err="1">
                <a:solidFill>
                  <a:srgbClr val="2E75B5"/>
                </a:solidFill>
              </a:rPr>
              <a:t>at</a:t>
            </a:r>
            <a:r>
              <a:rPr lang="cs-CZ" sz="1600" dirty="0">
                <a:solidFill>
                  <a:srgbClr val="2E75B5"/>
                </a:solidFill>
              </a:rPr>
              <a:t> </a:t>
            </a:r>
            <a:r>
              <a:rPr lang="cs-CZ" sz="1600" dirty="0" err="1">
                <a:solidFill>
                  <a:srgbClr val="2E75B5"/>
                </a:solidFill>
              </a:rPr>
              <a:t>high</a:t>
            </a:r>
            <a:r>
              <a:rPr lang="cs-CZ" sz="1600" dirty="0">
                <a:solidFill>
                  <a:srgbClr val="2E75B5"/>
                </a:solidFill>
              </a:rPr>
              <a:t> </a:t>
            </a:r>
            <a:r>
              <a:rPr lang="cs-CZ" sz="1600" dirty="0" err="1">
                <a:solidFill>
                  <a:srgbClr val="2E75B5"/>
                </a:solidFill>
              </a:rPr>
              <a:t>fevers</a:t>
            </a:r>
            <a:r>
              <a:rPr lang="cs-CZ" sz="1600" dirty="0">
                <a:solidFill>
                  <a:srgbClr val="2E75B5"/>
                </a:solidFill>
              </a:rPr>
              <a:t> - </a:t>
            </a:r>
            <a:r>
              <a:rPr lang="cs-CZ" sz="1600" dirty="0" err="1">
                <a:solidFill>
                  <a:srgbClr val="2E75B5"/>
                </a:solidFill>
              </a:rPr>
              <a:t>when</a:t>
            </a:r>
            <a:r>
              <a:rPr lang="cs-CZ" sz="1600" dirty="0">
                <a:solidFill>
                  <a:srgbClr val="2E75B5"/>
                </a:solidFill>
              </a:rPr>
              <a:t> </a:t>
            </a:r>
            <a:r>
              <a:rPr lang="cs-CZ" sz="1600" dirty="0" err="1">
                <a:solidFill>
                  <a:srgbClr val="2E75B5"/>
                </a:solidFill>
              </a:rPr>
              <a:t>the</a:t>
            </a:r>
            <a:r>
              <a:rPr lang="cs-CZ" sz="1600" dirty="0">
                <a:solidFill>
                  <a:srgbClr val="2E75B5"/>
                </a:solidFill>
              </a:rPr>
              <a:t> </a:t>
            </a:r>
            <a:r>
              <a:rPr lang="cs-CZ" sz="1600" dirty="0" err="1">
                <a:solidFill>
                  <a:srgbClr val="2E75B5"/>
                </a:solidFill>
              </a:rPr>
              <a:t>fever</a:t>
            </a:r>
            <a:r>
              <a:rPr lang="cs-CZ" sz="1600" dirty="0">
                <a:solidFill>
                  <a:srgbClr val="2E75B5"/>
                </a:solidFill>
              </a:rPr>
              <a:t> </a:t>
            </a:r>
            <a:r>
              <a:rPr lang="cs-CZ" sz="1600" dirty="0" err="1">
                <a:solidFill>
                  <a:srgbClr val="2E75B5"/>
                </a:solidFill>
              </a:rPr>
              <a:t>subsides</a:t>
            </a:r>
            <a:r>
              <a:rPr lang="cs-CZ" sz="1600" dirty="0">
                <a:solidFill>
                  <a:srgbClr val="2E75B5"/>
                </a:solidFill>
              </a:rPr>
              <a:t>, </a:t>
            </a:r>
            <a:r>
              <a:rPr lang="cs-CZ" sz="1600" dirty="0" err="1">
                <a:solidFill>
                  <a:srgbClr val="2E75B5"/>
                </a:solidFill>
              </a:rPr>
              <a:t>the</a:t>
            </a:r>
            <a:r>
              <a:rPr lang="cs-CZ" sz="1600" dirty="0">
                <a:solidFill>
                  <a:srgbClr val="2E75B5"/>
                </a:solidFill>
              </a:rPr>
              <a:t> </a:t>
            </a:r>
            <a:r>
              <a:rPr lang="cs-CZ" sz="1600" dirty="0" err="1">
                <a:solidFill>
                  <a:srgbClr val="2E75B5"/>
                </a:solidFill>
              </a:rPr>
              <a:t>meningeal</a:t>
            </a:r>
            <a:r>
              <a:rPr lang="cs-CZ" sz="1600" dirty="0">
                <a:solidFill>
                  <a:srgbClr val="2E75B5"/>
                </a:solidFill>
              </a:rPr>
              <a:t> </a:t>
            </a:r>
            <a:r>
              <a:rPr lang="cs-CZ" sz="1600" dirty="0" err="1">
                <a:solidFill>
                  <a:srgbClr val="2E75B5"/>
                </a:solidFill>
              </a:rPr>
              <a:t>symptoms</a:t>
            </a:r>
            <a:r>
              <a:rPr lang="cs-CZ" sz="1600" dirty="0">
                <a:solidFill>
                  <a:srgbClr val="2E75B5"/>
                </a:solidFill>
              </a:rPr>
              <a:t> </a:t>
            </a:r>
            <a:r>
              <a:rPr lang="cs-CZ" sz="1600" dirty="0" err="1">
                <a:solidFill>
                  <a:srgbClr val="2E75B5"/>
                </a:solidFill>
              </a:rPr>
              <a:t>also</a:t>
            </a:r>
            <a:r>
              <a:rPr lang="cs-CZ" sz="1600" dirty="0">
                <a:solidFill>
                  <a:srgbClr val="2E75B5"/>
                </a:solidFill>
              </a:rPr>
              <a:t> </a:t>
            </a:r>
            <a:r>
              <a:rPr lang="cs-CZ" sz="1600" dirty="0" err="1">
                <a:solidFill>
                  <a:srgbClr val="2E75B5"/>
                </a:solidFill>
              </a:rPr>
              <a:t>subside</a:t>
            </a:r>
            <a:r>
              <a:rPr lang="cs-CZ" sz="1600" dirty="0">
                <a:solidFill>
                  <a:srgbClr val="2E75B5"/>
                </a:solidFill>
              </a:rPr>
              <a:t>.</a:t>
            </a:r>
            <a:endParaRPr sz="1600" dirty="0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>
            <a:spLocks noGrp="1"/>
          </p:cNvSpPr>
          <p:nvPr>
            <p:ph type="body" idx="1"/>
          </p:nvPr>
        </p:nvSpPr>
        <p:spPr>
          <a:xfrm>
            <a:off x="0" y="378128"/>
            <a:ext cx="6113581" cy="3519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s-CZ" sz="2400" b="1" dirty="0"/>
              <a:t>CONTRAINDICATION – LP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8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800" b="1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cs-CZ" sz="1800" dirty="0" err="1"/>
              <a:t>Intracranial</a:t>
            </a:r>
            <a:r>
              <a:rPr lang="cs-CZ" sz="1800" dirty="0"/>
              <a:t> HT – risk of </a:t>
            </a:r>
            <a:r>
              <a:rPr lang="cs-CZ" sz="1800" dirty="0" err="1"/>
              <a:t>spinal</a:t>
            </a:r>
            <a:r>
              <a:rPr lang="cs-CZ" sz="1800" dirty="0"/>
              <a:t> </a:t>
            </a:r>
            <a:r>
              <a:rPr lang="cs-CZ" sz="1800" dirty="0" err="1"/>
              <a:t>cord</a:t>
            </a:r>
            <a:r>
              <a:rPr lang="cs-CZ" sz="1800" dirty="0"/>
              <a:t> </a:t>
            </a:r>
            <a:r>
              <a:rPr lang="cs-CZ" sz="1800" dirty="0" err="1"/>
              <a:t>conus</a:t>
            </a:r>
            <a:r>
              <a:rPr lang="cs-CZ" sz="1800" dirty="0"/>
              <a:t>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cs-CZ" sz="1800" dirty="0"/>
              <a:t>Severe </a:t>
            </a:r>
            <a:r>
              <a:rPr lang="cs-CZ" sz="1800" dirty="0" err="1"/>
              <a:t>coagulation</a:t>
            </a:r>
            <a:r>
              <a:rPr lang="cs-CZ" sz="1800" dirty="0"/>
              <a:t> </a:t>
            </a:r>
            <a:r>
              <a:rPr lang="cs-CZ" sz="1800" dirty="0" err="1"/>
              <a:t>disorders</a:t>
            </a:r>
            <a:r>
              <a:rPr lang="cs-CZ" sz="1800" dirty="0"/>
              <a:t>, skin </a:t>
            </a:r>
            <a:r>
              <a:rPr lang="cs-CZ" sz="1800" dirty="0" err="1"/>
              <a:t>lesions</a:t>
            </a:r>
            <a:r>
              <a:rPr lang="cs-CZ" sz="1800" dirty="0"/>
              <a:t> </a:t>
            </a:r>
            <a:r>
              <a:rPr lang="cs-CZ" sz="1800" dirty="0" err="1"/>
              <a:t>at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LP </a:t>
            </a:r>
            <a:r>
              <a:rPr lang="cs-CZ" sz="1800" dirty="0" err="1"/>
              <a:t>site</a:t>
            </a:r>
            <a:r>
              <a:rPr lang="cs-CZ" sz="1800" dirty="0"/>
              <a:t>, </a:t>
            </a:r>
            <a:r>
              <a:rPr lang="cs-CZ" sz="1800" dirty="0" err="1"/>
              <a:t>malformations</a:t>
            </a:r>
            <a:r>
              <a:rPr lang="cs-CZ" sz="1800" dirty="0"/>
              <a:t> of </a:t>
            </a:r>
            <a:r>
              <a:rPr lang="cs-CZ" sz="1800" dirty="0" err="1"/>
              <a:t>the</a:t>
            </a:r>
            <a:r>
              <a:rPr lang="cs-CZ" sz="1800" dirty="0"/>
              <a:t> L spine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cs-CZ" sz="1800" dirty="0" err="1"/>
              <a:t>Circulatory</a:t>
            </a:r>
            <a:r>
              <a:rPr lang="cs-CZ" sz="1800" dirty="0"/>
              <a:t> and </a:t>
            </a:r>
            <a:r>
              <a:rPr lang="cs-CZ" sz="1800" dirty="0" err="1"/>
              <a:t>ventilatory</a:t>
            </a:r>
            <a:r>
              <a:rPr lang="cs-CZ" sz="1800" dirty="0"/>
              <a:t> </a:t>
            </a:r>
            <a:r>
              <a:rPr lang="cs-CZ" sz="1800" dirty="0" err="1"/>
              <a:t>instability</a:t>
            </a:r>
            <a:r>
              <a:rPr lang="cs-CZ" sz="1800" dirty="0"/>
              <a:t> of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patient</a:t>
            </a:r>
            <a:endParaRPr sz="1800" dirty="0"/>
          </a:p>
        </p:txBody>
      </p:sp>
      <p:sp>
        <p:nvSpPr>
          <p:cNvPr id="105" name="Google Shape;105;p5"/>
          <p:cNvSpPr txBox="1"/>
          <p:nvPr/>
        </p:nvSpPr>
        <p:spPr>
          <a:xfrm>
            <a:off x="6480076" y="378128"/>
            <a:ext cx="5329646" cy="623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400"/>
              <a:buFont typeface="Arial"/>
              <a:buNone/>
            </a:pPr>
            <a:r>
              <a:rPr lang="cs-CZ" sz="2400" b="1" dirty="0">
                <a:solidFill>
                  <a:srgbClr val="2E75B5"/>
                </a:solidFill>
              </a:rPr>
              <a:t>PRIORITIZING IMAGING METHODS</a:t>
            </a:r>
            <a:r>
              <a:rPr lang="cs-CZ" sz="2400" b="1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400"/>
              <a:buFont typeface="Arial"/>
              <a:buNone/>
            </a:pPr>
            <a:endParaRPr sz="1400" b="1" dirty="0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800"/>
              <a:buFont typeface="Arial"/>
              <a:buChar char="•"/>
            </a:pPr>
            <a:r>
              <a:rPr lang="cs-CZ" sz="1800" dirty="0" err="1">
                <a:solidFill>
                  <a:srgbClr val="2E75B5"/>
                </a:solidFill>
              </a:rPr>
              <a:t>Interdisciplinary</a:t>
            </a:r>
            <a:r>
              <a:rPr lang="cs-CZ" sz="1800" dirty="0">
                <a:solidFill>
                  <a:srgbClr val="2E75B5"/>
                </a:solidFill>
              </a:rPr>
              <a:t> </a:t>
            </a:r>
            <a:r>
              <a:rPr lang="cs-CZ" sz="1800" dirty="0" err="1">
                <a:solidFill>
                  <a:srgbClr val="2E75B5"/>
                </a:solidFill>
              </a:rPr>
              <a:t>cooperation</a:t>
            </a:r>
            <a:r>
              <a:rPr lang="cs-CZ" sz="1800" dirty="0">
                <a:solidFill>
                  <a:srgbClr val="2E75B5"/>
                </a:solidFill>
                <a:sym typeface="Arial"/>
              </a:rPr>
              <a:t> - </a:t>
            </a:r>
            <a:r>
              <a:rPr lang="cs-CZ" sz="1800" dirty="0" err="1">
                <a:solidFill>
                  <a:srgbClr val="2E75B5"/>
                </a:solidFill>
                <a:sym typeface="Arial"/>
              </a:rPr>
              <a:t>neurologist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800"/>
              <a:buFont typeface="Arial"/>
              <a:buNone/>
            </a:pPr>
            <a:r>
              <a:rPr lang="cs-CZ" sz="1800" dirty="0">
                <a:solidFill>
                  <a:srgbClr val="2E75B5"/>
                </a:solidFill>
                <a:sym typeface="Arial"/>
              </a:rPr>
              <a:t>	(</a:t>
            </a:r>
            <a:r>
              <a:rPr lang="cs-CZ" sz="1800" dirty="0" err="1">
                <a:solidFill>
                  <a:srgbClr val="2E75B5"/>
                </a:solidFill>
                <a:sym typeface="Arial"/>
              </a:rPr>
              <a:t>suba</a:t>
            </a:r>
            <a:r>
              <a:rPr lang="cs-CZ" sz="1800" dirty="0" err="1">
                <a:solidFill>
                  <a:srgbClr val="2E75B5"/>
                </a:solidFill>
              </a:rPr>
              <a:t>cute</a:t>
            </a:r>
            <a:r>
              <a:rPr lang="cs-CZ" sz="1800" dirty="0">
                <a:solidFill>
                  <a:srgbClr val="2E75B5"/>
                </a:solidFill>
                <a:sym typeface="Arial"/>
              </a:rPr>
              <a:t> </a:t>
            </a:r>
            <a:r>
              <a:rPr lang="cs-CZ" sz="1800" dirty="0" err="1">
                <a:solidFill>
                  <a:srgbClr val="2E75B5"/>
                </a:solidFill>
              </a:rPr>
              <a:t>conditions</a:t>
            </a:r>
            <a:r>
              <a:rPr lang="cs-CZ" sz="1800" dirty="0">
                <a:solidFill>
                  <a:srgbClr val="2E75B5"/>
                </a:solidFill>
              </a:rPr>
              <a:t>, </a:t>
            </a:r>
            <a:r>
              <a:rPr lang="cs-CZ" sz="1800" dirty="0" err="1">
                <a:solidFill>
                  <a:srgbClr val="2E75B5"/>
                </a:solidFill>
              </a:rPr>
              <a:t>or</a:t>
            </a:r>
            <a:r>
              <a:rPr lang="cs-CZ" sz="1800" dirty="0">
                <a:solidFill>
                  <a:srgbClr val="2E75B5"/>
                </a:solidFill>
                <a:sym typeface="Arial"/>
              </a:rPr>
              <a:t> EEG)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800"/>
              <a:buFont typeface="Arial"/>
              <a:buChar char="•"/>
            </a:pPr>
            <a:r>
              <a:rPr lang="cs-CZ" sz="1800" dirty="0">
                <a:solidFill>
                  <a:srgbClr val="2E75B5"/>
                </a:solidFill>
              </a:rPr>
              <a:t>Risk of </a:t>
            </a:r>
            <a:r>
              <a:rPr lang="cs-CZ" sz="1800" dirty="0" err="1">
                <a:solidFill>
                  <a:srgbClr val="2E75B5"/>
                </a:solidFill>
              </a:rPr>
              <a:t>delay</a:t>
            </a:r>
            <a:r>
              <a:rPr lang="cs-CZ" sz="1800" dirty="0">
                <a:solidFill>
                  <a:srgbClr val="2E75B5"/>
                </a:solidFill>
              </a:rPr>
              <a:t> in </a:t>
            </a:r>
            <a:r>
              <a:rPr lang="cs-CZ" sz="1800" dirty="0" err="1">
                <a:solidFill>
                  <a:srgbClr val="2E75B5"/>
                </a:solidFill>
              </a:rPr>
              <a:t>drug</a:t>
            </a:r>
            <a:r>
              <a:rPr lang="cs-CZ" sz="1800" dirty="0">
                <a:solidFill>
                  <a:srgbClr val="2E75B5"/>
                </a:solidFill>
              </a:rPr>
              <a:t> </a:t>
            </a:r>
            <a:r>
              <a:rPr lang="cs-CZ" sz="1800" dirty="0" err="1">
                <a:solidFill>
                  <a:srgbClr val="2E75B5"/>
                </a:solidFill>
              </a:rPr>
              <a:t>therapy</a:t>
            </a:r>
            <a:r>
              <a:rPr lang="cs-CZ" sz="1800" dirty="0">
                <a:solidFill>
                  <a:srgbClr val="2E75B5"/>
                </a:solidFill>
                <a:sym typeface="Arial"/>
              </a:rPr>
              <a:t>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800"/>
              <a:buFont typeface="Arial"/>
              <a:buNone/>
            </a:pPr>
            <a:r>
              <a:rPr lang="cs-CZ" sz="1800" dirty="0">
                <a:solidFill>
                  <a:srgbClr val="2E75B5"/>
                </a:solidFill>
                <a:sym typeface="Arial"/>
              </a:rPr>
              <a:t>	(ATB &lt; 1 </a:t>
            </a:r>
            <a:r>
              <a:rPr lang="cs-CZ" sz="1800" dirty="0" err="1">
                <a:solidFill>
                  <a:srgbClr val="2E75B5"/>
                </a:solidFill>
                <a:sym typeface="Arial"/>
              </a:rPr>
              <a:t>h</a:t>
            </a:r>
            <a:r>
              <a:rPr lang="cs-CZ" sz="1800" dirty="0" err="1">
                <a:solidFill>
                  <a:srgbClr val="2E75B5"/>
                </a:solidFill>
              </a:rPr>
              <a:t>our</a:t>
            </a:r>
            <a:r>
              <a:rPr lang="cs-CZ" sz="1800" dirty="0">
                <a:solidFill>
                  <a:srgbClr val="2E75B5"/>
                </a:solidFill>
                <a:sym typeface="Arial"/>
              </a:rPr>
              <a:t>!)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800"/>
              <a:buFont typeface="Arial"/>
              <a:buNone/>
            </a:pPr>
            <a:endParaRPr sz="1800" dirty="0">
              <a:solidFill>
                <a:srgbClr val="2E75B5"/>
              </a:solidFill>
              <a:sym typeface="Aria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800"/>
              <a:buChar char="•"/>
            </a:pPr>
            <a:r>
              <a:rPr lang="cs-CZ" sz="1800" u="sng" dirty="0">
                <a:solidFill>
                  <a:srgbClr val="2E75B5"/>
                </a:solidFill>
              </a:rPr>
              <a:t>INDICATION</a:t>
            </a:r>
            <a:r>
              <a:rPr lang="cs-CZ" sz="1800" dirty="0">
                <a:solidFill>
                  <a:srgbClr val="2E75B5"/>
                </a:solidFill>
              </a:rPr>
              <a:t> – </a:t>
            </a:r>
            <a:r>
              <a:rPr lang="cs-CZ" sz="1800" dirty="0" err="1">
                <a:solidFill>
                  <a:srgbClr val="2E75B5"/>
                </a:solidFill>
              </a:rPr>
              <a:t>meets</a:t>
            </a:r>
            <a:r>
              <a:rPr lang="cs-CZ" sz="1800" dirty="0">
                <a:solidFill>
                  <a:srgbClr val="2E75B5"/>
                </a:solidFill>
              </a:rPr>
              <a:t> 1 </a:t>
            </a:r>
            <a:r>
              <a:rPr lang="cs-CZ" sz="1800" dirty="0" err="1">
                <a:solidFill>
                  <a:srgbClr val="2E75B5"/>
                </a:solidFill>
              </a:rPr>
              <a:t>criterion</a:t>
            </a:r>
            <a:r>
              <a:rPr lang="cs-CZ" sz="1800" dirty="0">
                <a:solidFill>
                  <a:srgbClr val="2E75B5"/>
                </a:solidFill>
              </a:rPr>
              <a:t> </a:t>
            </a:r>
            <a:endParaRPr dirty="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DC"/>
              </a:buClr>
              <a:buSzPts val="1800"/>
              <a:buChar char="•"/>
            </a:pPr>
            <a:r>
              <a:rPr lang="cs-CZ" sz="1800" dirty="0" err="1">
                <a:solidFill>
                  <a:srgbClr val="2E75B5"/>
                </a:solidFill>
              </a:rPr>
              <a:t>Focal</a:t>
            </a:r>
            <a:r>
              <a:rPr lang="cs-CZ" sz="1800" dirty="0">
                <a:solidFill>
                  <a:srgbClr val="2E75B5"/>
                </a:solidFill>
              </a:rPr>
              <a:t> </a:t>
            </a:r>
            <a:r>
              <a:rPr lang="cs-CZ" sz="1800" dirty="0" err="1">
                <a:solidFill>
                  <a:srgbClr val="2E75B5"/>
                </a:solidFill>
              </a:rPr>
              <a:t>neurological</a:t>
            </a:r>
            <a:r>
              <a:rPr lang="cs-CZ" sz="1800" dirty="0">
                <a:solidFill>
                  <a:srgbClr val="2E75B5"/>
                </a:solidFill>
              </a:rPr>
              <a:t> </a:t>
            </a:r>
            <a:r>
              <a:rPr lang="cs-CZ" sz="1800" dirty="0" err="1">
                <a:solidFill>
                  <a:srgbClr val="2E75B5"/>
                </a:solidFill>
              </a:rPr>
              <a:t>findings</a:t>
            </a:r>
            <a:r>
              <a:rPr lang="cs-CZ" sz="1800" dirty="0">
                <a:solidFill>
                  <a:srgbClr val="2E75B5"/>
                </a:solidFill>
              </a:rPr>
              <a:t> </a:t>
            </a:r>
            <a:endParaRPr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rgbClr val="2E75B5"/>
                </a:solidFill>
              </a:rPr>
              <a:t>	(X </a:t>
            </a:r>
            <a:r>
              <a:rPr lang="cs-CZ" sz="1800" dirty="0" err="1">
                <a:solidFill>
                  <a:srgbClr val="2E75B5"/>
                </a:solidFill>
              </a:rPr>
              <a:t>paresis</a:t>
            </a:r>
            <a:r>
              <a:rPr lang="cs-CZ" sz="1800" dirty="0">
                <a:solidFill>
                  <a:srgbClr val="2E75B5"/>
                </a:solidFill>
              </a:rPr>
              <a:t> of </a:t>
            </a:r>
            <a:r>
              <a:rPr lang="cs-CZ" sz="1800" dirty="0" err="1">
                <a:solidFill>
                  <a:srgbClr val="2E75B5"/>
                </a:solidFill>
              </a:rPr>
              <a:t>the</a:t>
            </a:r>
            <a:r>
              <a:rPr lang="cs-CZ" sz="1800" dirty="0">
                <a:solidFill>
                  <a:srgbClr val="2E75B5"/>
                </a:solidFill>
              </a:rPr>
              <a:t> </a:t>
            </a:r>
            <a:r>
              <a:rPr lang="cs-CZ" sz="1800" dirty="0" err="1">
                <a:solidFill>
                  <a:srgbClr val="2E75B5"/>
                </a:solidFill>
              </a:rPr>
              <a:t>cranial</a:t>
            </a:r>
            <a:r>
              <a:rPr lang="cs-CZ" sz="1800" dirty="0">
                <a:solidFill>
                  <a:srgbClr val="2E75B5"/>
                </a:solidFill>
              </a:rPr>
              <a:t> </a:t>
            </a:r>
            <a:r>
              <a:rPr lang="cs-CZ" sz="1800" dirty="0" err="1">
                <a:solidFill>
                  <a:srgbClr val="2E75B5"/>
                </a:solidFill>
              </a:rPr>
              <a:t>nerves</a:t>
            </a:r>
            <a:r>
              <a:rPr lang="cs-CZ" sz="1800" dirty="0">
                <a:solidFill>
                  <a:srgbClr val="2E75B5"/>
                </a:solidFill>
              </a:rPr>
              <a:t>)</a:t>
            </a:r>
            <a:endParaRPr dirty="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DC"/>
              </a:buClr>
              <a:buSzPts val="1800"/>
              <a:buChar char="•"/>
            </a:pPr>
            <a:r>
              <a:rPr lang="cs-CZ" sz="1800" dirty="0" err="1">
                <a:solidFill>
                  <a:srgbClr val="2E75B5"/>
                </a:solidFill>
              </a:rPr>
              <a:t>Newly</a:t>
            </a:r>
            <a:r>
              <a:rPr lang="cs-CZ" sz="1800" dirty="0">
                <a:solidFill>
                  <a:srgbClr val="2E75B5"/>
                </a:solidFill>
              </a:rPr>
              <a:t> </a:t>
            </a:r>
            <a:r>
              <a:rPr lang="cs-CZ" sz="1800" dirty="0" err="1">
                <a:solidFill>
                  <a:srgbClr val="2E75B5"/>
                </a:solidFill>
              </a:rPr>
              <a:t>occurring</a:t>
            </a:r>
            <a:r>
              <a:rPr lang="cs-CZ" sz="1800" dirty="0">
                <a:solidFill>
                  <a:srgbClr val="2E75B5"/>
                </a:solidFill>
              </a:rPr>
              <a:t> </a:t>
            </a:r>
            <a:r>
              <a:rPr lang="cs-CZ" sz="1800" dirty="0" err="1">
                <a:solidFill>
                  <a:srgbClr val="2E75B5"/>
                </a:solidFill>
              </a:rPr>
              <a:t>convulsions</a:t>
            </a:r>
            <a:r>
              <a:rPr lang="cs-CZ" sz="1800" dirty="0">
                <a:solidFill>
                  <a:srgbClr val="2E75B5"/>
                </a:solidFill>
              </a:rPr>
              <a:t> (max. 7 </a:t>
            </a:r>
            <a:r>
              <a:rPr lang="cs-CZ" sz="1800" dirty="0" err="1">
                <a:solidFill>
                  <a:srgbClr val="2E75B5"/>
                </a:solidFill>
              </a:rPr>
              <a:t>days</a:t>
            </a:r>
            <a:r>
              <a:rPr lang="cs-CZ" sz="1800" dirty="0">
                <a:solidFill>
                  <a:srgbClr val="2E75B5"/>
                </a:solidFill>
              </a:rPr>
              <a:t>)</a:t>
            </a:r>
            <a:endParaRPr dirty="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DC"/>
              </a:buClr>
              <a:buSzPts val="1800"/>
              <a:buChar char="•"/>
            </a:pPr>
            <a:r>
              <a:rPr lang="cs-CZ" sz="1800" dirty="0" err="1">
                <a:solidFill>
                  <a:srgbClr val="2E75B5"/>
                </a:solidFill>
              </a:rPr>
              <a:t>Impaired</a:t>
            </a:r>
            <a:r>
              <a:rPr lang="cs-CZ" sz="1800" dirty="0">
                <a:solidFill>
                  <a:srgbClr val="2E75B5"/>
                </a:solidFill>
              </a:rPr>
              <a:t> </a:t>
            </a:r>
            <a:r>
              <a:rPr lang="cs-CZ" sz="1800" dirty="0" err="1">
                <a:solidFill>
                  <a:srgbClr val="2E75B5"/>
                </a:solidFill>
              </a:rPr>
              <a:t>consciousness</a:t>
            </a:r>
            <a:r>
              <a:rPr lang="cs-CZ" sz="1800" dirty="0">
                <a:solidFill>
                  <a:srgbClr val="2E75B5"/>
                </a:solidFill>
              </a:rPr>
              <a:t> (GCS &lt; 10)</a:t>
            </a:r>
            <a:endParaRPr dirty="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DC"/>
              </a:buClr>
              <a:buSzPts val="1800"/>
              <a:buChar char="•"/>
            </a:pPr>
            <a:r>
              <a:rPr lang="cs-CZ" sz="1800" dirty="0" err="1">
                <a:solidFill>
                  <a:srgbClr val="2E75B5"/>
                </a:solidFill>
              </a:rPr>
              <a:t>Significant</a:t>
            </a:r>
            <a:r>
              <a:rPr lang="cs-CZ" sz="1800" dirty="0">
                <a:solidFill>
                  <a:srgbClr val="2E75B5"/>
                </a:solidFill>
              </a:rPr>
              <a:t> </a:t>
            </a:r>
            <a:r>
              <a:rPr lang="cs-CZ" sz="1800" dirty="0" err="1">
                <a:solidFill>
                  <a:srgbClr val="2E75B5"/>
                </a:solidFill>
              </a:rPr>
              <a:t>immunodeficiency</a:t>
            </a:r>
            <a:r>
              <a:rPr lang="cs-CZ" sz="1800" dirty="0">
                <a:solidFill>
                  <a:srgbClr val="2E75B5"/>
                </a:solidFill>
              </a:rPr>
              <a:t> </a:t>
            </a:r>
            <a:endParaRPr dirty="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DC"/>
              </a:buClr>
              <a:buSzPts val="1800"/>
              <a:buChar char="•"/>
            </a:pPr>
            <a:r>
              <a:rPr lang="cs-CZ" sz="1800" dirty="0">
                <a:solidFill>
                  <a:srgbClr val="2E75B5"/>
                </a:solidFill>
              </a:rPr>
              <a:t>CZ – </a:t>
            </a:r>
            <a:r>
              <a:rPr lang="cs-CZ" sz="1800" dirty="0" err="1">
                <a:solidFill>
                  <a:srgbClr val="2E75B5"/>
                </a:solidFill>
              </a:rPr>
              <a:t>papilledema</a:t>
            </a:r>
            <a:r>
              <a:rPr lang="cs-CZ" sz="1800" dirty="0">
                <a:solidFill>
                  <a:srgbClr val="2E75B5"/>
                </a:solidFill>
              </a:rPr>
              <a:t> on OP (</a:t>
            </a:r>
            <a:r>
              <a:rPr lang="cs-CZ" sz="1800" dirty="0" err="1">
                <a:solidFill>
                  <a:srgbClr val="2E75B5"/>
                </a:solidFill>
              </a:rPr>
              <a:t>with</a:t>
            </a:r>
            <a:r>
              <a:rPr lang="cs-CZ" sz="1800" dirty="0">
                <a:solidFill>
                  <a:srgbClr val="2E75B5"/>
                </a:solidFill>
              </a:rPr>
              <a:t> </a:t>
            </a:r>
            <a:r>
              <a:rPr lang="cs-CZ" sz="1800" dirty="0" err="1">
                <a:solidFill>
                  <a:srgbClr val="2E75B5"/>
                </a:solidFill>
              </a:rPr>
              <a:t>focal</a:t>
            </a:r>
            <a:r>
              <a:rPr lang="cs-CZ" sz="1800" dirty="0">
                <a:solidFill>
                  <a:srgbClr val="2E75B5"/>
                </a:solidFill>
              </a:rPr>
              <a:t> </a:t>
            </a:r>
            <a:r>
              <a:rPr lang="cs-CZ" sz="1800" dirty="0" err="1">
                <a:solidFill>
                  <a:srgbClr val="2E75B5"/>
                </a:solidFill>
              </a:rPr>
              <a:t>neurological</a:t>
            </a:r>
            <a:r>
              <a:rPr lang="cs-CZ" sz="1800" dirty="0">
                <a:solidFill>
                  <a:srgbClr val="2E75B5"/>
                </a:solidFill>
              </a:rPr>
              <a:t> </a:t>
            </a:r>
            <a:r>
              <a:rPr lang="cs-CZ" sz="1800" dirty="0" err="1">
                <a:solidFill>
                  <a:srgbClr val="2E75B5"/>
                </a:solidFill>
              </a:rPr>
              <a:t>findings</a:t>
            </a:r>
            <a:r>
              <a:rPr lang="cs-CZ" sz="1800" dirty="0">
                <a:solidFill>
                  <a:srgbClr val="2E75B5"/>
                </a:solidFill>
              </a:rPr>
              <a:t>)</a:t>
            </a:r>
            <a:endParaRPr sz="1800" u="sng" dirty="0">
              <a:solidFill>
                <a:srgbClr val="2E75B5"/>
              </a:solidFill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800"/>
              <a:buFont typeface="Arial"/>
              <a:buChar char="•"/>
            </a:pPr>
            <a:r>
              <a:rPr lang="cs-CZ" sz="1800" dirty="0" err="1">
                <a:solidFill>
                  <a:srgbClr val="2E75B5"/>
                </a:solidFill>
              </a:rPr>
              <a:t>Consider</a:t>
            </a:r>
            <a:r>
              <a:rPr lang="cs-CZ" sz="1800" dirty="0">
                <a:solidFill>
                  <a:srgbClr val="2E75B5"/>
                </a:solidFill>
              </a:rPr>
              <a:t> </a:t>
            </a:r>
            <a:r>
              <a:rPr lang="cs-CZ" sz="1800" dirty="0" err="1">
                <a:solidFill>
                  <a:srgbClr val="2E75B5"/>
                </a:solidFill>
              </a:rPr>
              <a:t>also</a:t>
            </a:r>
            <a:r>
              <a:rPr lang="cs-CZ" sz="1800" dirty="0">
                <a:solidFill>
                  <a:srgbClr val="2E75B5"/>
                </a:solidFill>
                <a:sym typeface="Arial"/>
              </a:rPr>
              <a:t>: brain </a:t>
            </a:r>
            <a:r>
              <a:rPr lang="cs-CZ" sz="1800" dirty="0" err="1">
                <a:solidFill>
                  <a:srgbClr val="2E75B5"/>
                </a:solidFill>
              </a:rPr>
              <a:t>ultrasound</a:t>
            </a:r>
            <a:r>
              <a:rPr lang="cs-CZ" sz="1800" dirty="0">
                <a:solidFill>
                  <a:srgbClr val="2E75B5"/>
                </a:solidFill>
              </a:rPr>
              <a:t> </a:t>
            </a:r>
            <a:r>
              <a:rPr lang="cs-CZ" sz="1800" dirty="0">
                <a:solidFill>
                  <a:srgbClr val="2E75B5"/>
                </a:solidFill>
                <a:sym typeface="Arial"/>
              </a:rPr>
              <a:t>(</a:t>
            </a:r>
            <a:r>
              <a:rPr lang="cs-CZ" sz="1800" dirty="0" err="1">
                <a:solidFill>
                  <a:srgbClr val="2E75B5"/>
                </a:solidFill>
              </a:rPr>
              <a:t>enlarged</a:t>
            </a:r>
            <a:r>
              <a:rPr lang="cs-CZ" sz="1800" dirty="0">
                <a:solidFill>
                  <a:srgbClr val="2E75B5"/>
                </a:solidFill>
              </a:rPr>
              <a:t> </a:t>
            </a:r>
            <a:r>
              <a:rPr lang="cs-CZ" sz="1800" dirty="0" err="1">
                <a:solidFill>
                  <a:srgbClr val="2E75B5"/>
                </a:solidFill>
              </a:rPr>
              <a:t>fontanelle</a:t>
            </a:r>
            <a:r>
              <a:rPr lang="cs-CZ" sz="1800" dirty="0">
                <a:solidFill>
                  <a:srgbClr val="2E75B5"/>
                </a:solidFill>
                <a:sym typeface="Arial"/>
              </a:rPr>
              <a:t>)</a:t>
            </a:r>
            <a:endParaRPr dirty="0"/>
          </a:p>
          <a:p>
            <a:pPr marL="800100" marR="0" lvl="1" indent="-254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DC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254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DC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DC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46636"/>
            <a:ext cx="6096627" cy="352729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6"/>
          <p:cNvSpPr txBox="1">
            <a:spLocks noGrp="1"/>
          </p:cNvSpPr>
          <p:nvPr>
            <p:ph type="title"/>
          </p:nvPr>
        </p:nvSpPr>
        <p:spPr>
          <a:xfrm>
            <a:off x="2059602" y="192258"/>
            <a:ext cx="3045168" cy="1309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cs-CZ" sz="2800" dirty="0"/>
              <a:t>LP PREP  </a:t>
            </a:r>
            <a:endParaRPr sz="2800" dirty="0"/>
          </a:p>
        </p:txBody>
      </p:sp>
      <p:pic>
        <p:nvPicPr>
          <p:cNvPr id="112" name="Google Shape;112;p6" descr="Zkumavka PP 12x75mm s červeným uzávěrem 50ks"/>
          <p:cNvPicPr preferRelativeResize="0"/>
          <p:nvPr/>
        </p:nvPicPr>
        <p:blipFill rotWithShape="1">
          <a:blip r:embed="rId4">
            <a:alphaModFix/>
          </a:blip>
          <a:srcRect l="23657" t="30698" r="17526" b="36235"/>
          <a:stretch/>
        </p:blipFill>
        <p:spPr>
          <a:xfrm>
            <a:off x="265304" y="5311532"/>
            <a:ext cx="2314639" cy="1301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82186" y="5311532"/>
            <a:ext cx="2252233" cy="1266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49025" y="152400"/>
            <a:ext cx="5723844" cy="642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6" descr="Kapka krve — Stock Fotografie © julos #750685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67279" y="3966108"/>
            <a:ext cx="835596" cy="954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 txBox="1">
            <a:spLocks noGrp="1"/>
          </p:cNvSpPr>
          <p:nvPr>
            <p:ph type="title"/>
          </p:nvPr>
        </p:nvSpPr>
        <p:spPr>
          <a:xfrm>
            <a:off x="0" y="380001"/>
            <a:ext cx="6059277" cy="1309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cs-CZ" sz="2000"/>
              <a:t>PCR tests from CSF - Test forms examples</a:t>
            </a:r>
            <a:endParaRPr sz="2000"/>
          </a:p>
        </p:txBody>
      </p:sp>
      <p:pic>
        <p:nvPicPr>
          <p:cNvPr id="121" name="Google Shape;121;p7" descr="Náhled obrázku"/>
          <p:cNvPicPr preferRelativeResize="0"/>
          <p:nvPr/>
        </p:nvPicPr>
        <p:blipFill rotWithShape="1">
          <a:blip r:embed="rId3">
            <a:alphaModFix/>
          </a:blip>
          <a:srcRect l="2902" t="55129" r="50085" b="31664"/>
          <a:stretch/>
        </p:blipFill>
        <p:spPr>
          <a:xfrm>
            <a:off x="142655" y="3135086"/>
            <a:ext cx="8597934" cy="348278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7"/>
          <p:cNvSpPr/>
          <p:nvPr/>
        </p:nvSpPr>
        <p:spPr>
          <a:xfrm>
            <a:off x="142652" y="4558813"/>
            <a:ext cx="6845976" cy="1328204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7"/>
          <p:cNvSpPr/>
          <p:nvPr/>
        </p:nvSpPr>
        <p:spPr>
          <a:xfrm>
            <a:off x="142652" y="3476315"/>
            <a:ext cx="8387393" cy="1033559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7"/>
          <p:cNvSpPr/>
          <p:nvPr/>
        </p:nvSpPr>
        <p:spPr>
          <a:xfrm>
            <a:off x="6664768" y="3266253"/>
            <a:ext cx="1447266" cy="704856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7" descr="Náhled obrázku"/>
          <p:cNvPicPr preferRelativeResize="0"/>
          <p:nvPr/>
        </p:nvPicPr>
        <p:blipFill rotWithShape="1">
          <a:blip r:embed="rId3">
            <a:alphaModFix/>
          </a:blip>
          <a:srcRect l="50545" t="75703" r="7402" b="6531"/>
          <a:stretch/>
        </p:blipFill>
        <p:spPr>
          <a:xfrm>
            <a:off x="6664768" y="-31704"/>
            <a:ext cx="5649930" cy="344243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7"/>
          <p:cNvSpPr txBox="1"/>
          <p:nvPr/>
        </p:nvSpPr>
        <p:spPr>
          <a:xfrm>
            <a:off x="9093354" y="3903112"/>
            <a:ext cx="2868579" cy="2222382"/>
          </a:xfrm>
          <a:prstGeom prst="rect">
            <a:avLst/>
          </a:prstGeom>
          <a:solidFill>
            <a:srgbClr val="FBE4D4"/>
          </a:solidFill>
          <a:ln w="28575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1800"/>
              <a:buFont typeface="Arial"/>
              <a:buNone/>
            </a:pPr>
            <a:r>
              <a:rPr lang="cs-CZ" sz="1800" b="1" dirty="0" err="1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Panel</a:t>
            </a:r>
            <a:r>
              <a:rPr lang="cs-CZ" sz="1800" b="1" dirty="0" err="1">
                <a:solidFill>
                  <a:srgbClr val="2E75B5"/>
                </a:solidFill>
              </a:rPr>
              <a:t>s</a:t>
            </a:r>
            <a:r>
              <a:rPr lang="cs-CZ" sz="1800" b="1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800" b="1" dirty="0" err="1">
                <a:solidFill>
                  <a:srgbClr val="2E75B5"/>
                </a:solidFill>
              </a:rPr>
              <a:t>or</a:t>
            </a:r>
            <a:r>
              <a:rPr lang="cs-CZ" sz="1800" b="1" dirty="0">
                <a:solidFill>
                  <a:srgbClr val="2E75B5"/>
                </a:solidFill>
              </a:rPr>
              <a:t> </a:t>
            </a:r>
            <a:r>
              <a:rPr lang="cs-CZ" sz="1800" b="1" dirty="0" err="1">
                <a:solidFill>
                  <a:srgbClr val="2E75B5"/>
                </a:solidFill>
              </a:rPr>
              <a:t>individual</a:t>
            </a:r>
            <a:r>
              <a:rPr lang="cs-CZ" sz="1800" b="1" dirty="0">
                <a:solidFill>
                  <a:srgbClr val="2E75B5"/>
                </a:solidFill>
              </a:rPr>
              <a:t> pathogens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800"/>
              <a:buFont typeface="Arial"/>
              <a:buNone/>
            </a:pPr>
            <a:endParaRPr sz="1800" b="1" dirty="0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800"/>
              <a:buFont typeface="Arial"/>
              <a:buNone/>
            </a:pPr>
            <a:r>
              <a:rPr lang="cs-CZ" sz="1800" dirty="0" err="1">
                <a:solidFill>
                  <a:srgbClr val="2E75B5"/>
                </a:solidFill>
              </a:rPr>
              <a:t>Bacteria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800"/>
              <a:buFont typeface="Arial"/>
              <a:buNone/>
            </a:pPr>
            <a:r>
              <a:rPr lang="cs-CZ" sz="1800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Vir</a:t>
            </a:r>
            <a:r>
              <a:rPr lang="cs-CZ" sz="1800" dirty="0">
                <a:solidFill>
                  <a:srgbClr val="2E75B5"/>
                </a:solidFill>
              </a:rPr>
              <a:t>uses</a:t>
            </a:r>
            <a:r>
              <a:rPr lang="cs-CZ" sz="1800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cs-CZ" sz="1800" dirty="0" err="1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enterovir</a:t>
            </a:r>
            <a:r>
              <a:rPr lang="cs-CZ" sz="1800" dirty="0" err="1">
                <a:solidFill>
                  <a:srgbClr val="2E75B5"/>
                </a:solidFill>
              </a:rPr>
              <a:t>uses</a:t>
            </a:r>
            <a:r>
              <a:rPr lang="cs-CZ" sz="1800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1800" dirty="0" err="1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herpetic</a:t>
            </a:r>
            <a:r>
              <a:rPr lang="cs-CZ" sz="1800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1800" dirty="0" err="1">
                <a:solidFill>
                  <a:srgbClr val="2E75B5"/>
                </a:solidFill>
              </a:rPr>
              <a:t>respiratory</a:t>
            </a:r>
            <a:r>
              <a:rPr lang="cs-CZ" sz="1800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>
            <a:spLocks noGrp="1"/>
          </p:cNvSpPr>
          <p:nvPr>
            <p:ph type="title"/>
          </p:nvPr>
        </p:nvSpPr>
        <p:spPr>
          <a:xfrm>
            <a:off x="0" y="206286"/>
            <a:ext cx="6081310" cy="1309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cs-CZ" sz="2000" dirty="0" err="1"/>
              <a:t>Testing</a:t>
            </a:r>
            <a:r>
              <a:rPr lang="cs-CZ" sz="2000" dirty="0"/>
              <a:t> antibodies in </a:t>
            </a:r>
            <a:r>
              <a:rPr lang="cs-CZ" sz="2000" dirty="0" err="1"/>
              <a:t>blood</a:t>
            </a:r>
            <a:r>
              <a:rPr lang="cs-CZ" sz="2000" dirty="0"/>
              <a:t> + CSF – </a:t>
            </a:r>
            <a:r>
              <a:rPr lang="cs-CZ" sz="2000" dirty="0" err="1"/>
              <a:t>example</a:t>
            </a:r>
            <a:endParaRPr sz="2000" dirty="0"/>
          </a:p>
          <a:p>
            <a:pPr marL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cs-CZ" sz="2000" dirty="0"/>
              <a:t>Test </a:t>
            </a:r>
            <a:r>
              <a:rPr lang="cs-CZ" sz="2000" dirty="0" err="1"/>
              <a:t>forms</a:t>
            </a:r>
            <a:endParaRPr sz="2000" dirty="0"/>
          </a:p>
        </p:txBody>
      </p:sp>
      <p:pic>
        <p:nvPicPr>
          <p:cNvPr id="132" name="Google Shape;132;p8" descr="Kapka krve — Stock Fotografie © julos #75068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7375" y="2035365"/>
            <a:ext cx="1224077" cy="1398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8"/>
          <p:cNvPicPr preferRelativeResize="0"/>
          <p:nvPr/>
        </p:nvPicPr>
        <p:blipFill rotWithShape="1">
          <a:blip r:embed="rId4">
            <a:alphaModFix/>
          </a:blip>
          <a:srcRect l="42347" t="18399" r="27337" b="13250"/>
          <a:stretch/>
        </p:blipFill>
        <p:spPr>
          <a:xfrm>
            <a:off x="6434051" y="68811"/>
            <a:ext cx="5311559" cy="673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8"/>
          <p:cNvSpPr/>
          <p:nvPr/>
        </p:nvSpPr>
        <p:spPr>
          <a:xfrm>
            <a:off x="6373861" y="4254662"/>
            <a:ext cx="1897303" cy="16640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8"/>
          <p:cNvSpPr txBox="1"/>
          <p:nvPr/>
        </p:nvSpPr>
        <p:spPr>
          <a:xfrm>
            <a:off x="1465125" y="3694062"/>
            <a:ext cx="2868579" cy="1848609"/>
          </a:xfrm>
          <a:prstGeom prst="rect">
            <a:avLst/>
          </a:prstGeom>
          <a:solidFill>
            <a:srgbClr val="FBE4D4"/>
          </a:solidFill>
          <a:ln w="28575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1800"/>
              <a:buFont typeface="Arial"/>
              <a:buNone/>
            </a:pPr>
            <a:r>
              <a:rPr lang="cs-CZ" sz="1800" b="1" dirty="0" smtClean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NOT PCR in these cases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800"/>
              <a:buFont typeface="Arial"/>
              <a:buNone/>
            </a:pPr>
            <a:endParaRPr sz="1800" b="1" dirty="0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800"/>
              <a:buFont typeface="Arial"/>
              <a:buNone/>
            </a:pPr>
            <a:r>
              <a:rPr lang="cs-CZ" sz="1800" b="1" dirty="0" smtClean="0">
                <a:solidFill>
                  <a:srgbClr val="2E75B5"/>
                </a:solidFill>
              </a:rPr>
              <a:t>TBE</a:t>
            </a:r>
            <a:r>
              <a:rPr lang="cs-CZ" sz="1800" b="1" dirty="0" smtClean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, borrelia</a:t>
            </a:r>
            <a:r>
              <a:rPr lang="cs-CZ" sz="1800" b="1" dirty="0" smtClean="0">
                <a:solidFill>
                  <a:srgbClr val="2E75B5"/>
                </a:solidFill>
              </a:rPr>
              <a:t> -</a:t>
            </a:r>
            <a:r>
              <a:rPr lang="cs-CZ" sz="1800" b="1" dirty="0" smtClean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 IT syntesis of antibodies, cytokine </a:t>
            </a:r>
            <a:r>
              <a:rPr lang="cs-CZ" sz="1800" b="1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CXCL13)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1800"/>
              <a:buFont typeface="Arial"/>
              <a:buNone/>
            </a:pPr>
            <a:endParaRPr sz="1800" b="1" dirty="0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957</Words>
  <Application>Microsoft Office PowerPoint</Application>
  <PresentationFormat>Širokoúhlá obrazovka</PresentationFormat>
  <Paragraphs>229</Paragraphs>
  <Slides>15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Calibri</vt:lpstr>
      <vt:lpstr>Motiv Office</vt:lpstr>
      <vt:lpstr>LUMBAR PUNCTURE, NEUROINFECTION </vt:lpstr>
      <vt:lpstr>CLINICAL MANIFESTATION OF CNS INFECTIONS</vt:lpstr>
      <vt:lpstr>Etiology of purulent meningitis</vt:lpstr>
      <vt:lpstr>Prezentace aplikace PowerPoint</vt:lpstr>
      <vt:lpstr>WHEN TO PERFORM  A LUMBAR PUNCTURE (LP)</vt:lpstr>
      <vt:lpstr>Prezentace aplikace PowerPoint</vt:lpstr>
      <vt:lpstr>LP PREP  </vt:lpstr>
      <vt:lpstr>PCR tests from CSF - Test forms examples</vt:lpstr>
      <vt:lpstr>Testing antibodies in blood + CSF – example Test forms</vt:lpstr>
      <vt:lpstr>Prezentace aplikace PowerPoint</vt:lpstr>
      <vt:lpstr>LP – TECHNIQUE</vt:lpstr>
      <vt:lpstr>CSF RESULTS ANALYSIS</vt:lpstr>
      <vt:lpstr>CAUSAL THERAPY </vt:lpstr>
      <vt:lpstr>SYMPTOMATIC THERAPY</vt:lpstr>
      <vt:lpstr>Resources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LUMBAR PUNCTURE, NEUROINFECTION </dc:title>
  <dc:creator>Braunová Adriana</dc:creator>
  <cp:lastModifiedBy>Malá Miriam</cp:lastModifiedBy>
  <cp:revision>4</cp:revision>
  <dcterms:created xsi:type="dcterms:W3CDTF">2024-01-11T09:46:48Z</dcterms:created>
  <dcterms:modified xsi:type="dcterms:W3CDTF">2024-10-31T13:46:37Z</dcterms:modified>
</cp:coreProperties>
</file>