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976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3A63F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3A63F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3A63F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rgbClr val="3A63F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3059" y="224790"/>
            <a:ext cx="9103995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3A63FA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73370" y="1521713"/>
            <a:ext cx="5868670" cy="2425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12" Type="http://schemas.openxmlformats.org/officeDocument/2006/relationships/image" Target="../media/image108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jp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jp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microsoft.com/office/2007/relationships/media" Target="../media/media12.m4a"/><Relationship Id="rId7" Type="http://schemas.openxmlformats.org/officeDocument/2006/relationships/image" Target="../media/image110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9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12.m4a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g"/><Relationship Id="rId13" Type="http://schemas.openxmlformats.org/officeDocument/2006/relationships/image" Target="../media/image12.png"/><Relationship Id="rId3" Type="http://schemas.microsoft.com/office/2007/relationships/media" Target="../media/media14.m4a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115.jpg"/><Relationship Id="rId5" Type="http://schemas.microsoft.com/office/2007/relationships/media" Target="../media/media15.m4a"/><Relationship Id="rId10" Type="http://schemas.openxmlformats.org/officeDocument/2006/relationships/image" Target="../media/image114.jpg"/><Relationship Id="rId4" Type="http://schemas.openxmlformats.org/officeDocument/2006/relationships/audio" Target="../media/media14.m4a"/><Relationship Id="rId9" Type="http://schemas.openxmlformats.org/officeDocument/2006/relationships/image" Target="../media/image11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.png"/><Relationship Id="rId2" Type="http://schemas.openxmlformats.org/officeDocument/2006/relationships/audio" Target="../media/media16.m4a"/><Relationship Id="rId16" Type="http://schemas.openxmlformats.org/officeDocument/2006/relationships/image" Target="../media/image11.png"/><Relationship Id="rId1" Type="http://schemas.microsoft.com/office/2007/relationships/media" Target="../media/media16.m4a"/><Relationship Id="rId6" Type="http://schemas.openxmlformats.org/officeDocument/2006/relationships/image" Target="../media/image118.jp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jpg"/><Relationship Id="rId10" Type="http://schemas.openxmlformats.org/officeDocument/2006/relationships/image" Target="../media/image122.png"/><Relationship Id="rId4" Type="http://schemas.openxmlformats.org/officeDocument/2006/relationships/image" Target="../media/image116.jp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1.jpg"/><Relationship Id="rId12" Type="http://schemas.openxmlformats.org/officeDocument/2006/relationships/image" Target="../media/image1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0.png"/><Relationship Id="rId11" Type="http://schemas.openxmlformats.org/officeDocument/2006/relationships/image" Target="../media/image11.png"/><Relationship Id="rId5" Type="http://schemas.openxmlformats.org/officeDocument/2006/relationships/image" Target="../media/image129.png"/><Relationship Id="rId10" Type="http://schemas.openxmlformats.org/officeDocument/2006/relationships/image" Target="../media/image134.jp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8.png"/><Relationship Id="rId12" Type="http://schemas.openxmlformats.org/officeDocument/2006/relationships/image" Target="../media/image1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jp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6.png"/><Relationship Id="rId12" Type="http://schemas.openxmlformats.org/officeDocument/2006/relationships/image" Target="../media/image1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45.png"/><Relationship Id="rId11" Type="http://schemas.openxmlformats.org/officeDocument/2006/relationships/image" Target="../media/image150.jp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g"/><Relationship Id="rId3" Type="http://schemas.microsoft.com/office/2007/relationships/media" Target="../media/media21.m4a"/><Relationship Id="rId7" Type="http://schemas.openxmlformats.org/officeDocument/2006/relationships/image" Target="../media/image152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51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21.m4a"/><Relationship Id="rId9" Type="http://schemas.openxmlformats.org/officeDocument/2006/relationships/image" Target="../media/image1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5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6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image" Target="../media/image198.png"/><Relationship Id="rId18" Type="http://schemas.openxmlformats.org/officeDocument/2006/relationships/image" Target="../media/image203.jpg"/><Relationship Id="rId3" Type="http://schemas.openxmlformats.org/officeDocument/2006/relationships/image" Target="../media/image188.jpg"/><Relationship Id="rId21" Type="http://schemas.openxmlformats.org/officeDocument/2006/relationships/image" Target="../media/image11.pn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" Type="http://schemas.openxmlformats.org/officeDocument/2006/relationships/image" Target="../media/image187.png"/><Relationship Id="rId16" Type="http://schemas.openxmlformats.org/officeDocument/2006/relationships/image" Target="../media/image201.jpg"/><Relationship Id="rId20" Type="http://schemas.openxmlformats.org/officeDocument/2006/relationships/image" Target="../media/image2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196.png"/><Relationship Id="rId5" Type="http://schemas.openxmlformats.org/officeDocument/2006/relationships/image" Target="../media/image190.jpg"/><Relationship Id="rId15" Type="http://schemas.openxmlformats.org/officeDocument/2006/relationships/image" Target="../media/image200.png"/><Relationship Id="rId10" Type="http://schemas.openxmlformats.org/officeDocument/2006/relationships/image" Target="../media/image195.png"/><Relationship Id="rId19" Type="http://schemas.openxmlformats.org/officeDocument/2006/relationships/image" Target="../media/image204.jpg"/><Relationship Id="rId4" Type="http://schemas.openxmlformats.org/officeDocument/2006/relationships/image" Target="../media/image189.png"/><Relationship Id="rId9" Type="http://schemas.openxmlformats.org/officeDocument/2006/relationships/image" Target="../media/image194.png"/><Relationship Id="rId14" Type="http://schemas.openxmlformats.org/officeDocument/2006/relationships/image" Target="../media/image1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7.jpg"/><Relationship Id="rId4" Type="http://schemas.openxmlformats.org/officeDocument/2006/relationships/image" Target="../media/image20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Relationship Id="rId9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g"/><Relationship Id="rId3" Type="http://schemas.openxmlformats.org/officeDocument/2006/relationships/image" Target="../media/image216.png"/><Relationship Id="rId7" Type="http://schemas.openxmlformats.org/officeDocument/2006/relationships/image" Target="../media/image220.jp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g"/><Relationship Id="rId5" Type="http://schemas.openxmlformats.org/officeDocument/2006/relationships/image" Target="../media/image218.jpg"/><Relationship Id="rId4" Type="http://schemas.openxmlformats.org/officeDocument/2006/relationships/image" Target="../media/image217.jp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jpg"/><Relationship Id="rId21" Type="http://schemas.openxmlformats.org/officeDocument/2006/relationships/image" Target="../media/image33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jpg"/><Relationship Id="rId25" Type="http://schemas.openxmlformats.org/officeDocument/2006/relationships/image" Target="../media/image37.jpg"/><Relationship Id="rId2" Type="http://schemas.openxmlformats.org/officeDocument/2006/relationships/image" Target="../media/image11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jpg"/><Relationship Id="rId5" Type="http://schemas.openxmlformats.org/officeDocument/2006/relationships/image" Target="../media/image17.jpg"/><Relationship Id="rId15" Type="http://schemas.openxmlformats.org/officeDocument/2006/relationships/image" Target="../media/image27.png"/><Relationship Id="rId23" Type="http://schemas.openxmlformats.org/officeDocument/2006/relationships/image" Target="../media/image35.jp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jpg"/><Relationship Id="rId31" Type="http://schemas.openxmlformats.org/officeDocument/2006/relationships/image" Target="../media/image43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jpg"/><Relationship Id="rId30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26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5" Type="http://schemas.openxmlformats.org/officeDocument/2006/relationships/image" Target="../media/image66.png"/><Relationship Id="rId2" Type="http://schemas.openxmlformats.org/officeDocument/2006/relationships/audio" Target="../media/media3.m4a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29" Type="http://schemas.openxmlformats.org/officeDocument/2006/relationships/image" Target="../media/image70.png"/><Relationship Id="rId1" Type="http://schemas.microsoft.com/office/2007/relationships/media" Target="../media/media3.m4a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32" Type="http://schemas.openxmlformats.org/officeDocument/2006/relationships/image" Target="../media/image1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28" Type="http://schemas.openxmlformats.org/officeDocument/2006/relationships/image" Target="../media/image69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31" Type="http://schemas.openxmlformats.org/officeDocument/2006/relationships/image" Target="../media/image1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Relationship Id="rId27" Type="http://schemas.openxmlformats.org/officeDocument/2006/relationships/image" Target="../media/image68.png"/><Relationship Id="rId30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9.jpg"/><Relationship Id="rId18" Type="http://schemas.openxmlformats.org/officeDocument/2006/relationships/image" Target="../media/image84.png"/><Relationship Id="rId26" Type="http://schemas.openxmlformats.org/officeDocument/2006/relationships/image" Target="../media/image11.png"/><Relationship Id="rId3" Type="http://schemas.microsoft.com/office/2007/relationships/media" Target="../media/media5.m4a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jp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audio" Target="../media/media4.m4a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microsoft.com/office/2007/relationships/media" Target="../media/media4.m4a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76.jpg"/><Relationship Id="rId19" Type="http://schemas.openxmlformats.org/officeDocument/2006/relationships/image" Target="../media/image85.jpg"/><Relationship Id="rId4" Type="http://schemas.openxmlformats.org/officeDocument/2006/relationships/audio" Target="../media/media5.m4a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microsoft.com/office/2007/relationships/media" Target="../media/media7.m4a"/><Relationship Id="rId7" Type="http://schemas.openxmlformats.org/officeDocument/2006/relationships/image" Target="../media/image9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2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audio" Target="../media/media7.m4a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9.m4a"/><Relationship Id="rId7" Type="http://schemas.openxmlformats.org/officeDocument/2006/relationships/image" Target="../media/image99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57200" y="4343400"/>
            <a:ext cx="426643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lang="sk-SK" sz="1800" dirty="0">
                <a:latin typeface="Carlito"/>
                <a:cs typeface="Carlito"/>
              </a:rPr>
              <a:t>Zuzana Tomášiková</a:t>
            </a:r>
            <a:br>
              <a:rPr lang="sk-SK" sz="1800" dirty="0">
                <a:latin typeface="Carlito"/>
                <a:cs typeface="Carlito"/>
              </a:rPr>
            </a:br>
            <a:r>
              <a:rPr lang="sk-SK" sz="1800" dirty="0" err="1">
                <a:latin typeface="Carlito"/>
                <a:cs typeface="Carlito"/>
              </a:rPr>
              <a:t>Cellular</a:t>
            </a:r>
            <a:r>
              <a:rPr lang="sk-SK" sz="1800" dirty="0">
                <a:latin typeface="Carlito"/>
                <a:cs typeface="Carlito"/>
              </a:rPr>
              <a:t> an</a:t>
            </a:r>
            <a:r>
              <a:rPr lang="sk-SK" dirty="0">
                <a:latin typeface="Carlito"/>
                <a:cs typeface="Carlito"/>
              </a:rPr>
              <a:t>d </a:t>
            </a:r>
            <a:r>
              <a:rPr lang="sk-SK" dirty="0" err="1">
                <a:latin typeface="Carlito"/>
                <a:cs typeface="Carlito"/>
              </a:rPr>
              <a:t>Molecular</a:t>
            </a:r>
            <a:r>
              <a:rPr lang="sk-SK" dirty="0">
                <a:latin typeface="Carlito"/>
                <a:cs typeface="Carlito"/>
              </a:rPr>
              <a:t> </a:t>
            </a:r>
            <a:r>
              <a:rPr lang="sk-SK" dirty="0" err="1">
                <a:latin typeface="Carlito"/>
                <a:cs typeface="Carlito"/>
              </a:rPr>
              <a:t>Immunology</a:t>
            </a:r>
            <a:r>
              <a:rPr lang="sk-SK" dirty="0">
                <a:latin typeface="Carlito"/>
                <a:cs typeface="Carlito"/>
              </a:rPr>
              <a:t>, ICRC</a:t>
            </a:r>
            <a:endParaRPr sz="1800" dirty="0">
              <a:latin typeface="Carlito"/>
              <a:cs typeface="Carlito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7200" y="2922559"/>
            <a:ext cx="7391400" cy="633507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b="1" dirty="0">
                <a:solidFill>
                  <a:schemeClr val="tx1"/>
                </a:solidFill>
              </a:rPr>
              <a:t>Advanced</a:t>
            </a:r>
            <a:r>
              <a:rPr sz="4000" b="1" spc="-155" dirty="0">
                <a:solidFill>
                  <a:schemeClr val="tx1"/>
                </a:solidFill>
              </a:rPr>
              <a:t> </a:t>
            </a:r>
            <a:r>
              <a:rPr sz="4000" b="1" spc="-10" dirty="0">
                <a:solidFill>
                  <a:schemeClr val="tx1"/>
                </a:solidFill>
              </a:rPr>
              <a:t>microscopy techniques</a:t>
            </a:r>
            <a:endParaRPr sz="4000" b="1" dirty="0">
              <a:solidFill>
                <a:schemeClr val="tx1"/>
              </a:solidFill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9F16D6E9-62FC-0FCA-D1C2-8C96823BDC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6906"/>
            <a:ext cx="2534848" cy="21272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08680" y="5165636"/>
            <a:ext cx="2149475" cy="1442720"/>
            <a:chOff x="1508680" y="5165636"/>
            <a:chExt cx="2149475" cy="144272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8680" y="5208928"/>
              <a:ext cx="2066702" cy="13992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3812" y="5205984"/>
              <a:ext cx="2001012" cy="13334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66364" y="5165636"/>
              <a:ext cx="492125" cy="492759"/>
            </a:xfrm>
            <a:custGeom>
              <a:avLst/>
              <a:gdLst/>
              <a:ahLst/>
              <a:cxnLst/>
              <a:rect l="l" t="t" r="r" b="b"/>
              <a:pathLst>
                <a:path w="492125" h="492760">
                  <a:moveTo>
                    <a:pt x="246076" y="0"/>
                  </a:moveTo>
                  <a:lnTo>
                    <a:pt x="196293" y="5000"/>
                  </a:lnTo>
                  <a:lnTo>
                    <a:pt x="150146" y="19342"/>
                  </a:lnTo>
                  <a:lnTo>
                    <a:pt x="108387" y="42036"/>
                  </a:lnTo>
                  <a:lnTo>
                    <a:pt x="72004" y="72091"/>
                  </a:lnTo>
                  <a:lnTo>
                    <a:pt x="41954" y="108573"/>
                  </a:lnTo>
                  <a:lnTo>
                    <a:pt x="19305" y="150366"/>
                  </a:lnTo>
                  <a:lnTo>
                    <a:pt x="4992" y="196544"/>
                  </a:lnTo>
                  <a:lnTo>
                    <a:pt x="0" y="246120"/>
                  </a:lnTo>
                  <a:lnTo>
                    <a:pt x="4994" y="295718"/>
                  </a:lnTo>
                  <a:lnTo>
                    <a:pt x="19319" y="341914"/>
                  </a:lnTo>
                  <a:lnTo>
                    <a:pt x="41985" y="383718"/>
                  </a:lnTo>
                  <a:lnTo>
                    <a:pt x="72004" y="420141"/>
                  </a:lnTo>
                  <a:lnTo>
                    <a:pt x="108387" y="450193"/>
                  </a:lnTo>
                  <a:lnTo>
                    <a:pt x="150147" y="472883"/>
                  </a:lnTo>
                  <a:lnTo>
                    <a:pt x="196293" y="487224"/>
                  </a:lnTo>
                  <a:lnTo>
                    <a:pt x="245839" y="492224"/>
                  </a:lnTo>
                  <a:lnTo>
                    <a:pt x="295386" y="487224"/>
                  </a:lnTo>
                  <a:lnTo>
                    <a:pt x="321001" y="479264"/>
                  </a:lnTo>
                  <a:lnTo>
                    <a:pt x="245839" y="479264"/>
                  </a:lnTo>
                  <a:lnTo>
                    <a:pt x="198903" y="474527"/>
                  </a:lnTo>
                  <a:lnTo>
                    <a:pt x="155187" y="460942"/>
                  </a:lnTo>
                  <a:lnTo>
                    <a:pt x="115627" y="439447"/>
                  </a:lnTo>
                  <a:lnTo>
                    <a:pt x="81159" y="410978"/>
                  </a:lnTo>
                  <a:lnTo>
                    <a:pt x="52721" y="376473"/>
                  </a:lnTo>
                  <a:lnTo>
                    <a:pt x="31248" y="336870"/>
                  </a:lnTo>
                  <a:lnTo>
                    <a:pt x="17677" y="293107"/>
                  </a:lnTo>
                  <a:lnTo>
                    <a:pt x="12946" y="246120"/>
                  </a:lnTo>
                  <a:lnTo>
                    <a:pt x="17729" y="199132"/>
                  </a:lnTo>
                  <a:lnTo>
                    <a:pt x="31345" y="155367"/>
                  </a:lnTo>
                  <a:lnTo>
                    <a:pt x="52800" y="115832"/>
                  </a:lnTo>
                  <a:lnTo>
                    <a:pt x="81236" y="81339"/>
                  </a:lnTo>
                  <a:lnTo>
                    <a:pt x="115691" y="52870"/>
                  </a:lnTo>
                  <a:lnTo>
                    <a:pt x="155232" y="31361"/>
                  </a:lnTo>
                  <a:lnTo>
                    <a:pt x="198926" y="17746"/>
                  </a:lnTo>
                  <a:lnTo>
                    <a:pt x="245838" y="12959"/>
                  </a:lnTo>
                  <a:lnTo>
                    <a:pt x="321041" y="12959"/>
                  </a:lnTo>
                  <a:lnTo>
                    <a:pt x="295595" y="5034"/>
                  </a:lnTo>
                  <a:lnTo>
                    <a:pt x="246076" y="0"/>
                  </a:lnTo>
                  <a:close/>
                </a:path>
                <a:path w="492125" h="492760">
                  <a:moveTo>
                    <a:pt x="321041" y="12959"/>
                  </a:moveTo>
                  <a:lnTo>
                    <a:pt x="245838" y="12959"/>
                  </a:lnTo>
                  <a:lnTo>
                    <a:pt x="292775" y="17697"/>
                  </a:lnTo>
                  <a:lnTo>
                    <a:pt x="336492" y="31284"/>
                  </a:lnTo>
                  <a:lnTo>
                    <a:pt x="376052" y="52782"/>
                  </a:lnTo>
                  <a:lnTo>
                    <a:pt x="410520" y="81254"/>
                  </a:lnTo>
                  <a:lnTo>
                    <a:pt x="438958" y="115761"/>
                  </a:lnTo>
                  <a:lnTo>
                    <a:pt x="460445" y="155417"/>
                  </a:lnTo>
                  <a:lnTo>
                    <a:pt x="474002" y="199158"/>
                  </a:lnTo>
                  <a:lnTo>
                    <a:pt x="478731" y="246120"/>
                  </a:lnTo>
                  <a:lnTo>
                    <a:pt x="474000" y="293107"/>
                  </a:lnTo>
                  <a:lnTo>
                    <a:pt x="460430" y="336870"/>
                  </a:lnTo>
                  <a:lnTo>
                    <a:pt x="438958" y="376473"/>
                  </a:lnTo>
                  <a:lnTo>
                    <a:pt x="410520" y="410978"/>
                  </a:lnTo>
                  <a:lnTo>
                    <a:pt x="376053" y="439447"/>
                  </a:lnTo>
                  <a:lnTo>
                    <a:pt x="336492" y="460942"/>
                  </a:lnTo>
                  <a:lnTo>
                    <a:pt x="292776" y="474527"/>
                  </a:lnTo>
                  <a:lnTo>
                    <a:pt x="245839" y="479264"/>
                  </a:lnTo>
                  <a:lnTo>
                    <a:pt x="321001" y="479264"/>
                  </a:lnTo>
                  <a:lnTo>
                    <a:pt x="383292" y="450193"/>
                  </a:lnTo>
                  <a:lnTo>
                    <a:pt x="419675" y="420141"/>
                  </a:lnTo>
                  <a:lnTo>
                    <a:pt x="449694" y="383718"/>
                  </a:lnTo>
                  <a:lnTo>
                    <a:pt x="472359" y="341914"/>
                  </a:lnTo>
                  <a:lnTo>
                    <a:pt x="486683" y="295718"/>
                  </a:lnTo>
                  <a:lnTo>
                    <a:pt x="491677" y="246120"/>
                  </a:lnTo>
                  <a:lnTo>
                    <a:pt x="486699" y="196521"/>
                  </a:lnTo>
                  <a:lnTo>
                    <a:pt x="472386" y="150323"/>
                  </a:lnTo>
                  <a:lnTo>
                    <a:pt x="449774" y="108573"/>
                  </a:lnTo>
                  <a:lnTo>
                    <a:pt x="419788" y="72155"/>
                  </a:lnTo>
                  <a:lnTo>
                    <a:pt x="383438" y="42100"/>
                  </a:lnTo>
                  <a:lnTo>
                    <a:pt x="341711" y="19397"/>
                  </a:lnTo>
                  <a:lnTo>
                    <a:pt x="321041" y="12959"/>
                  </a:lnTo>
                  <a:close/>
                </a:path>
              </a:pathLst>
            </a:custGeom>
            <a:solidFill>
              <a:srgbClr val="FF4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1415" y="5302865"/>
              <a:ext cx="117093" cy="22071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What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are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the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main</a:t>
            </a:r>
            <a:r>
              <a:rPr b="1" spc="-5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limitations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of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spc="-20" dirty="0">
                <a:solidFill>
                  <a:schemeClr val="tx1"/>
                </a:solidFill>
              </a:rPr>
              <a:t>SIM?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04665" y="5099684"/>
            <a:ext cx="4884420" cy="70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spc="-10" dirty="0">
                <a:solidFill>
                  <a:srgbClr val="FF40FF"/>
                </a:solidFill>
                <a:latin typeface="Carlito"/>
                <a:cs typeface="Carlito"/>
              </a:rPr>
              <a:t>RESOLUTION</a:t>
            </a:r>
            <a:endParaRPr sz="1600">
              <a:latin typeface="Carlito"/>
              <a:cs typeface="Carlito"/>
            </a:endParaRPr>
          </a:p>
          <a:p>
            <a:pPr marL="12700" marR="5080">
              <a:lnSpc>
                <a:spcPts val="1730"/>
              </a:lnSpc>
              <a:spcBef>
                <a:spcPts val="120"/>
              </a:spcBef>
            </a:pPr>
            <a:r>
              <a:rPr sz="1600" dirty="0">
                <a:latin typeface="Carlito"/>
                <a:cs typeface="Carlito"/>
              </a:rPr>
              <a:t>It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can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only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doubled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compared</a:t>
            </a:r>
            <a:r>
              <a:rPr sz="1600" dirty="0">
                <a:latin typeface="Carlito"/>
                <a:cs typeface="Carlito"/>
              </a:rPr>
              <a:t> to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classical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diffraction </a:t>
            </a:r>
            <a:r>
              <a:rPr sz="1600" dirty="0">
                <a:latin typeface="Carlito"/>
                <a:cs typeface="Carlito"/>
              </a:rPr>
              <a:t>limit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point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scanning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microscopy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54121" y="1789302"/>
            <a:ext cx="5594985" cy="70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spc="-10" dirty="0">
                <a:solidFill>
                  <a:srgbClr val="7E7E7E"/>
                </a:solidFill>
                <a:latin typeface="Carlito"/>
                <a:cs typeface="Carlito"/>
              </a:rPr>
              <a:t>SPEED</a:t>
            </a:r>
            <a:endParaRPr sz="1600">
              <a:latin typeface="Carlito"/>
              <a:cs typeface="Carlito"/>
            </a:endParaRPr>
          </a:p>
          <a:p>
            <a:pPr marL="12700" marR="5080">
              <a:lnSpc>
                <a:spcPts val="1730"/>
              </a:lnSpc>
              <a:spcBef>
                <a:spcPts val="120"/>
              </a:spcBef>
            </a:pPr>
            <a:r>
              <a:rPr sz="1600" dirty="0">
                <a:latin typeface="Carlito"/>
                <a:cs typeface="Carlito"/>
              </a:rPr>
              <a:t>The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acquisition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rate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is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limited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by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movements</a:t>
            </a:r>
            <a:r>
              <a:rPr sz="1600" dirty="0">
                <a:latin typeface="Carlito"/>
                <a:cs typeface="Carlito"/>
              </a:rPr>
              <a:t> of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illumination </a:t>
            </a:r>
            <a:r>
              <a:rPr sz="1600" dirty="0">
                <a:latin typeface="Carlito"/>
                <a:cs typeface="Carlito"/>
              </a:rPr>
              <a:t>patterns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(depends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on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grating</a:t>
            </a:r>
            <a:r>
              <a:rPr sz="1600" spc="-6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rotation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options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machine);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80197" y="1024040"/>
            <a:ext cx="2326005" cy="1228725"/>
            <a:chOff x="780197" y="1024040"/>
            <a:chExt cx="2326005" cy="1228725"/>
          </a:xfrm>
        </p:grpSpPr>
        <p:sp>
          <p:nvSpPr>
            <p:cNvPr id="11" name="object 11"/>
            <p:cNvSpPr/>
            <p:nvPr/>
          </p:nvSpPr>
          <p:spPr>
            <a:xfrm>
              <a:off x="2613315" y="1747130"/>
              <a:ext cx="493395" cy="491490"/>
            </a:xfrm>
            <a:custGeom>
              <a:avLst/>
              <a:gdLst/>
              <a:ahLst/>
              <a:cxnLst/>
              <a:rect l="l" t="t" r="r" b="b"/>
              <a:pathLst>
                <a:path w="493394" h="491489">
                  <a:moveTo>
                    <a:pt x="246660" y="0"/>
                  </a:moveTo>
                  <a:lnTo>
                    <a:pt x="196715" y="5006"/>
                  </a:lnTo>
                  <a:lnTo>
                    <a:pt x="150457" y="19327"/>
                  </a:lnTo>
                  <a:lnTo>
                    <a:pt x="108605" y="41974"/>
                  </a:lnTo>
                  <a:lnTo>
                    <a:pt x="72145" y="71959"/>
                  </a:lnTo>
                  <a:lnTo>
                    <a:pt x="42066" y="108295"/>
                  </a:lnTo>
                  <a:lnTo>
                    <a:pt x="19356" y="149993"/>
                  </a:lnTo>
                  <a:lnTo>
                    <a:pt x="5004" y="196066"/>
                  </a:lnTo>
                  <a:lnTo>
                    <a:pt x="0" y="245526"/>
                  </a:lnTo>
                  <a:lnTo>
                    <a:pt x="5006" y="295006"/>
                  </a:lnTo>
                  <a:lnTo>
                    <a:pt x="19366" y="341091"/>
                  </a:lnTo>
                  <a:lnTo>
                    <a:pt x="42088" y="382795"/>
                  </a:lnTo>
                  <a:lnTo>
                    <a:pt x="72181" y="419130"/>
                  </a:lnTo>
                  <a:lnTo>
                    <a:pt x="108653" y="449108"/>
                  </a:lnTo>
                  <a:lnTo>
                    <a:pt x="150514" y="471744"/>
                  </a:lnTo>
                  <a:lnTo>
                    <a:pt x="196773" y="486049"/>
                  </a:lnTo>
                  <a:lnTo>
                    <a:pt x="246438" y="491037"/>
                  </a:lnTo>
                  <a:lnTo>
                    <a:pt x="296103" y="486049"/>
                  </a:lnTo>
                  <a:lnTo>
                    <a:pt x="321782" y="478108"/>
                  </a:lnTo>
                  <a:lnTo>
                    <a:pt x="246438" y="478108"/>
                  </a:lnTo>
                  <a:lnTo>
                    <a:pt x="199388" y="473383"/>
                  </a:lnTo>
                  <a:lnTo>
                    <a:pt x="155564" y="459831"/>
                  </a:lnTo>
                  <a:lnTo>
                    <a:pt x="115908" y="438387"/>
                  </a:lnTo>
                  <a:lnTo>
                    <a:pt x="81356" y="409987"/>
                  </a:lnTo>
                  <a:lnTo>
                    <a:pt x="52848" y="375565"/>
                  </a:lnTo>
                  <a:lnTo>
                    <a:pt x="31324" y="336058"/>
                  </a:lnTo>
                  <a:lnTo>
                    <a:pt x="17720" y="292400"/>
                  </a:lnTo>
                  <a:lnTo>
                    <a:pt x="12977" y="245526"/>
                  </a:lnTo>
                  <a:lnTo>
                    <a:pt x="17773" y="198652"/>
                  </a:lnTo>
                  <a:lnTo>
                    <a:pt x="31421" y="154992"/>
                  </a:lnTo>
                  <a:lnTo>
                    <a:pt x="52930" y="115553"/>
                  </a:lnTo>
                  <a:lnTo>
                    <a:pt x="81435" y="81142"/>
                  </a:lnTo>
                  <a:lnTo>
                    <a:pt x="115975" y="52742"/>
                  </a:lnTo>
                  <a:lnTo>
                    <a:pt x="155612" y="31285"/>
                  </a:lnTo>
                  <a:lnTo>
                    <a:pt x="199412" y="17703"/>
                  </a:lnTo>
                  <a:lnTo>
                    <a:pt x="246438" y="12928"/>
                  </a:lnTo>
                  <a:lnTo>
                    <a:pt x="321875" y="12928"/>
                  </a:lnTo>
                  <a:lnTo>
                    <a:pt x="296301" y="5006"/>
                  </a:lnTo>
                  <a:lnTo>
                    <a:pt x="246660" y="0"/>
                  </a:lnTo>
                  <a:close/>
                </a:path>
                <a:path w="493394" h="491489">
                  <a:moveTo>
                    <a:pt x="321875" y="12928"/>
                  </a:moveTo>
                  <a:lnTo>
                    <a:pt x="246438" y="12928"/>
                  </a:lnTo>
                  <a:lnTo>
                    <a:pt x="293489" y="17654"/>
                  </a:lnTo>
                  <a:lnTo>
                    <a:pt x="337311" y="31208"/>
                  </a:lnTo>
                  <a:lnTo>
                    <a:pt x="376967" y="52655"/>
                  </a:lnTo>
                  <a:lnTo>
                    <a:pt x="411518" y="81058"/>
                  </a:lnTo>
                  <a:lnTo>
                    <a:pt x="440024" y="115482"/>
                  </a:lnTo>
                  <a:lnTo>
                    <a:pt x="461564" y="155042"/>
                  </a:lnTo>
                  <a:lnTo>
                    <a:pt x="475154" y="198677"/>
                  </a:lnTo>
                  <a:lnTo>
                    <a:pt x="479894" y="245526"/>
                  </a:lnTo>
                  <a:lnTo>
                    <a:pt x="475151" y="292400"/>
                  </a:lnTo>
                  <a:lnTo>
                    <a:pt x="461548" y="336058"/>
                  </a:lnTo>
                  <a:lnTo>
                    <a:pt x="440024" y="375565"/>
                  </a:lnTo>
                  <a:lnTo>
                    <a:pt x="411518" y="409987"/>
                  </a:lnTo>
                  <a:lnTo>
                    <a:pt x="376967" y="438387"/>
                  </a:lnTo>
                  <a:lnTo>
                    <a:pt x="337311" y="459831"/>
                  </a:lnTo>
                  <a:lnTo>
                    <a:pt x="293489" y="473383"/>
                  </a:lnTo>
                  <a:lnTo>
                    <a:pt x="246438" y="478108"/>
                  </a:lnTo>
                  <a:lnTo>
                    <a:pt x="321782" y="478108"/>
                  </a:lnTo>
                  <a:lnTo>
                    <a:pt x="384222" y="449108"/>
                  </a:lnTo>
                  <a:lnTo>
                    <a:pt x="420693" y="419130"/>
                  </a:lnTo>
                  <a:lnTo>
                    <a:pt x="450785" y="382795"/>
                  </a:lnTo>
                  <a:lnTo>
                    <a:pt x="473506" y="341092"/>
                  </a:lnTo>
                  <a:lnTo>
                    <a:pt x="487865" y="295006"/>
                  </a:lnTo>
                  <a:lnTo>
                    <a:pt x="492871" y="245526"/>
                  </a:lnTo>
                  <a:lnTo>
                    <a:pt x="487881" y="196047"/>
                  </a:lnTo>
                  <a:lnTo>
                    <a:pt x="473537" y="149961"/>
                  </a:lnTo>
                  <a:lnTo>
                    <a:pt x="450830" y="108255"/>
                  </a:lnTo>
                  <a:lnTo>
                    <a:pt x="420750" y="71917"/>
                  </a:lnTo>
                  <a:lnTo>
                    <a:pt x="384361" y="41974"/>
                  </a:lnTo>
                  <a:lnTo>
                    <a:pt x="342531" y="19327"/>
                  </a:lnTo>
                  <a:lnTo>
                    <a:pt x="321875" y="12928"/>
                  </a:lnTo>
                  <a:close/>
                </a:path>
              </a:pathLst>
            </a:custGeom>
            <a:solidFill>
              <a:srgbClr val="9288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09899" y="1876218"/>
              <a:ext cx="67083" cy="2177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0197" y="1024040"/>
              <a:ext cx="1810692" cy="1228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7908" y="1031748"/>
              <a:ext cx="1744980" cy="116281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861185" y="3160522"/>
            <a:ext cx="5507990" cy="9277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25"/>
              </a:lnSpc>
              <a:spcBef>
                <a:spcPts val="95"/>
              </a:spcBef>
            </a:pPr>
            <a:r>
              <a:rPr sz="1600" dirty="0">
                <a:solidFill>
                  <a:srgbClr val="00AFEF"/>
                </a:solidFill>
                <a:latin typeface="Carlito"/>
                <a:cs typeface="Carlito"/>
              </a:rPr>
              <a:t>SAMPLE</a:t>
            </a:r>
            <a:r>
              <a:rPr sz="1600" spc="-30" dirty="0">
                <a:solidFill>
                  <a:srgbClr val="00AFEF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00AFEF"/>
                </a:solidFill>
                <a:latin typeface="Carlito"/>
                <a:cs typeface="Carlito"/>
              </a:rPr>
              <a:t>QUALITY</a:t>
            </a:r>
            <a:endParaRPr sz="1600">
              <a:latin typeface="Carlito"/>
              <a:cs typeface="Carlito"/>
            </a:endParaRPr>
          </a:p>
          <a:p>
            <a:pPr marL="12700" marR="5080">
              <a:lnSpc>
                <a:spcPts val="1730"/>
              </a:lnSpc>
              <a:spcBef>
                <a:spcPts val="120"/>
              </a:spcBef>
            </a:pPr>
            <a:r>
              <a:rPr sz="1600" dirty="0">
                <a:latin typeface="Carlito"/>
                <a:cs typeface="Carlito"/>
              </a:rPr>
              <a:t>Poor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quality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sample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could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lead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wrong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or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no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modulation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25" dirty="0">
                <a:latin typeface="Carlito"/>
                <a:cs typeface="Carlito"/>
              </a:rPr>
              <a:t> the </a:t>
            </a:r>
            <a:r>
              <a:rPr sz="1600" dirty="0">
                <a:latin typeface="Carlito"/>
                <a:cs typeface="Carlito"/>
              </a:rPr>
              <a:t>grating</a:t>
            </a:r>
            <a:r>
              <a:rPr sz="1600" spc="-7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pattern,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requiring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higher</a:t>
            </a:r>
            <a:r>
              <a:rPr sz="1600" spc="-6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exposure,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which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can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damage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the </a:t>
            </a:r>
            <a:r>
              <a:rPr sz="1600" spc="-10" dirty="0">
                <a:latin typeface="Carlito"/>
                <a:cs typeface="Carlito"/>
              </a:rPr>
              <a:t>sample;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23264" y="3227108"/>
            <a:ext cx="492125" cy="492759"/>
            <a:chOff x="1223264" y="3227108"/>
            <a:chExt cx="492125" cy="492759"/>
          </a:xfrm>
        </p:grpSpPr>
        <p:sp>
          <p:nvSpPr>
            <p:cNvPr id="17" name="object 17"/>
            <p:cNvSpPr/>
            <p:nvPr/>
          </p:nvSpPr>
          <p:spPr>
            <a:xfrm>
              <a:off x="1223264" y="3227108"/>
              <a:ext cx="492125" cy="492759"/>
            </a:xfrm>
            <a:custGeom>
              <a:avLst/>
              <a:gdLst/>
              <a:ahLst/>
              <a:cxnLst/>
              <a:rect l="l" t="t" r="r" b="b"/>
              <a:pathLst>
                <a:path w="492125" h="492760">
                  <a:moveTo>
                    <a:pt x="246076" y="0"/>
                  </a:moveTo>
                  <a:lnTo>
                    <a:pt x="245838" y="0"/>
                  </a:lnTo>
                  <a:lnTo>
                    <a:pt x="196293" y="5000"/>
                  </a:lnTo>
                  <a:lnTo>
                    <a:pt x="150146" y="19342"/>
                  </a:lnTo>
                  <a:lnTo>
                    <a:pt x="108387" y="42036"/>
                  </a:lnTo>
                  <a:lnTo>
                    <a:pt x="72004" y="72091"/>
                  </a:lnTo>
                  <a:lnTo>
                    <a:pt x="41954" y="108573"/>
                  </a:lnTo>
                  <a:lnTo>
                    <a:pt x="19305" y="150366"/>
                  </a:lnTo>
                  <a:lnTo>
                    <a:pt x="4992" y="196544"/>
                  </a:lnTo>
                  <a:lnTo>
                    <a:pt x="0" y="246120"/>
                  </a:lnTo>
                  <a:lnTo>
                    <a:pt x="4994" y="295718"/>
                  </a:lnTo>
                  <a:lnTo>
                    <a:pt x="19319" y="341914"/>
                  </a:lnTo>
                  <a:lnTo>
                    <a:pt x="41985" y="383718"/>
                  </a:lnTo>
                  <a:lnTo>
                    <a:pt x="72004" y="420141"/>
                  </a:lnTo>
                  <a:lnTo>
                    <a:pt x="108387" y="450193"/>
                  </a:lnTo>
                  <a:lnTo>
                    <a:pt x="150146" y="472883"/>
                  </a:lnTo>
                  <a:lnTo>
                    <a:pt x="196293" y="487224"/>
                  </a:lnTo>
                  <a:lnTo>
                    <a:pt x="245839" y="492224"/>
                  </a:lnTo>
                  <a:lnTo>
                    <a:pt x="295385" y="487224"/>
                  </a:lnTo>
                  <a:lnTo>
                    <a:pt x="321001" y="479264"/>
                  </a:lnTo>
                  <a:lnTo>
                    <a:pt x="245839" y="479264"/>
                  </a:lnTo>
                  <a:lnTo>
                    <a:pt x="198903" y="474527"/>
                  </a:lnTo>
                  <a:lnTo>
                    <a:pt x="155187" y="460942"/>
                  </a:lnTo>
                  <a:lnTo>
                    <a:pt x="115627" y="439447"/>
                  </a:lnTo>
                  <a:lnTo>
                    <a:pt x="81159" y="410978"/>
                  </a:lnTo>
                  <a:lnTo>
                    <a:pt x="52721" y="376473"/>
                  </a:lnTo>
                  <a:lnTo>
                    <a:pt x="31248" y="336870"/>
                  </a:lnTo>
                  <a:lnTo>
                    <a:pt x="17677" y="293107"/>
                  </a:lnTo>
                  <a:lnTo>
                    <a:pt x="12946" y="246120"/>
                  </a:lnTo>
                  <a:lnTo>
                    <a:pt x="17729" y="199132"/>
                  </a:lnTo>
                  <a:lnTo>
                    <a:pt x="31345" y="155367"/>
                  </a:lnTo>
                  <a:lnTo>
                    <a:pt x="52800" y="115832"/>
                  </a:lnTo>
                  <a:lnTo>
                    <a:pt x="81236" y="81339"/>
                  </a:lnTo>
                  <a:lnTo>
                    <a:pt x="115691" y="52870"/>
                  </a:lnTo>
                  <a:lnTo>
                    <a:pt x="155232" y="31361"/>
                  </a:lnTo>
                  <a:lnTo>
                    <a:pt x="198926" y="17746"/>
                  </a:lnTo>
                  <a:lnTo>
                    <a:pt x="245838" y="12959"/>
                  </a:lnTo>
                  <a:lnTo>
                    <a:pt x="321041" y="12959"/>
                  </a:lnTo>
                  <a:lnTo>
                    <a:pt x="295595" y="5034"/>
                  </a:lnTo>
                  <a:lnTo>
                    <a:pt x="246076" y="0"/>
                  </a:lnTo>
                  <a:close/>
                </a:path>
                <a:path w="492125" h="492760">
                  <a:moveTo>
                    <a:pt x="321041" y="12959"/>
                  </a:moveTo>
                  <a:lnTo>
                    <a:pt x="245838" y="12959"/>
                  </a:lnTo>
                  <a:lnTo>
                    <a:pt x="292775" y="17697"/>
                  </a:lnTo>
                  <a:lnTo>
                    <a:pt x="336492" y="31284"/>
                  </a:lnTo>
                  <a:lnTo>
                    <a:pt x="376053" y="52782"/>
                  </a:lnTo>
                  <a:lnTo>
                    <a:pt x="410520" y="81254"/>
                  </a:lnTo>
                  <a:lnTo>
                    <a:pt x="438958" y="115761"/>
                  </a:lnTo>
                  <a:lnTo>
                    <a:pt x="460445" y="155417"/>
                  </a:lnTo>
                  <a:lnTo>
                    <a:pt x="474002" y="199157"/>
                  </a:lnTo>
                  <a:lnTo>
                    <a:pt x="478731" y="246120"/>
                  </a:lnTo>
                  <a:lnTo>
                    <a:pt x="474000" y="293107"/>
                  </a:lnTo>
                  <a:lnTo>
                    <a:pt x="460430" y="336870"/>
                  </a:lnTo>
                  <a:lnTo>
                    <a:pt x="438958" y="376473"/>
                  </a:lnTo>
                  <a:lnTo>
                    <a:pt x="410520" y="410978"/>
                  </a:lnTo>
                  <a:lnTo>
                    <a:pt x="376053" y="439447"/>
                  </a:lnTo>
                  <a:lnTo>
                    <a:pt x="336492" y="460942"/>
                  </a:lnTo>
                  <a:lnTo>
                    <a:pt x="292776" y="474527"/>
                  </a:lnTo>
                  <a:lnTo>
                    <a:pt x="245839" y="479264"/>
                  </a:lnTo>
                  <a:lnTo>
                    <a:pt x="321001" y="479264"/>
                  </a:lnTo>
                  <a:lnTo>
                    <a:pt x="383292" y="450193"/>
                  </a:lnTo>
                  <a:lnTo>
                    <a:pt x="419675" y="420141"/>
                  </a:lnTo>
                  <a:lnTo>
                    <a:pt x="449694" y="383718"/>
                  </a:lnTo>
                  <a:lnTo>
                    <a:pt x="472359" y="341914"/>
                  </a:lnTo>
                  <a:lnTo>
                    <a:pt x="486683" y="295718"/>
                  </a:lnTo>
                  <a:lnTo>
                    <a:pt x="491677" y="246120"/>
                  </a:lnTo>
                  <a:lnTo>
                    <a:pt x="486699" y="196521"/>
                  </a:lnTo>
                  <a:lnTo>
                    <a:pt x="472386" y="150323"/>
                  </a:lnTo>
                  <a:lnTo>
                    <a:pt x="449774" y="108573"/>
                  </a:lnTo>
                  <a:lnTo>
                    <a:pt x="419788" y="72155"/>
                  </a:lnTo>
                  <a:lnTo>
                    <a:pt x="383438" y="42100"/>
                  </a:lnTo>
                  <a:lnTo>
                    <a:pt x="341711" y="19397"/>
                  </a:lnTo>
                  <a:lnTo>
                    <a:pt x="321041" y="12959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4971" y="3358147"/>
              <a:ext cx="124429" cy="21667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7505700" y="2622785"/>
            <a:ext cx="2062480" cy="1434465"/>
            <a:chOff x="7505700" y="2622785"/>
            <a:chExt cx="2062480" cy="1434465"/>
          </a:xfrm>
        </p:grpSpPr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08681" y="2622785"/>
              <a:ext cx="2059056" cy="143412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05700" y="2657855"/>
              <a:ext cx="1993392" cy="1368552"/>
            </a:xfrm>
            <a:prstGeom prst="rect">
              <a:avLst/>
            </a:prstGeom>
          </p:spPr>
        </p:pic>
      </p:grpSp>
      <p:pic>
        <p:nvPicPr>
          <p:cNvPr id="22" name="Obrázok 21">
            <a:extLst>
              <a:ext uri="{FF2B5EF4-FFF2-40B4-BE49-F238E27FC236}">
                <a16:creationId xmlns:a16="http://schemas.microsoft.com/office/drawing/2014/main" id="{DBF6ED7E-3010-A131-4F63-8A451A7316D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23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4ABCF31A-787B-B33A-4F66-B11B038D8D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6482" y="99890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00"/>
    </mc:Choice>
    <mc:Fallback>
      <p:transition spd="slow" advTm="50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3410" y="812037"/>
            <a:ext cx="4145787" cy="7493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b="1" dirty="0">
                <a:solidFill>
                  <a:schemeClr val="tx1"/>
                </a:solidFill>
              </a:rPr>
              <a:t>Stimulated</a:t>
            </a:r>
            <a:r>
              <a:rPr b="1" spc="-10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Emission</a:t>
            </a:r>
            <a:r>
              <a:rPr b="1" spc="-10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Depletion Microscopy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(STED)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568185" y="4217289"/>
            <a:ext cx="5027295" cy="1805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Clr>
                <a:srgbClr val="001792"/>
              </a:buClr>
              <a:buFont typeface="Arial"/>
              <a:buChar char="•"/>
              <a:tabLst>
                <a:tab pos="240665" algn="l"/>
              </a:tabLst>
            </a:pP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Confocal</a:t>
            </a:r>
            <a:r>
              <a:rPr sz="1600" spc="-20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microscope;</a:t>
            </a:r>
            <a:endParaRPr sz="1600">
              <a:latin typeface="Carlito"/>
              <a:cs typeface="Carlito"/>
            </a:endParaRPr>
          </a:p>
          <a:p>
            <a:pPr marL="240665" indent="-227965">
              <a:lnSpc>
                <a:spcPts val="1825"/>
              </a:lnSpc>
              <a:spcBef>
                <a:spcPts val="1540"/>
              </a:spcBef>
              <a:buClr>
                <a:srgbClr val="001792"/>
              </a:buClr>
              <a:buFont typeface="Arial"/>
              <a:buChar char="•"/>
              <a:tabLst>
                <a:tab pos="240665" algn="l"/>
              </a:tabLst>
            </a:pP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The</a:t>
            </a:r>
            <a:r>
              <a:rPr sz="1600" spc="-30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system</a:t>
            </a:r>
            <a:r>
              <a:rPr sz="1600" spc="-30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needs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an</a:t>
            </a:r>
            <a:r>
              <a:rPr sz="1600" spc="-30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additional</a:t>
            </a:r>
            <a:r>
              <a:rPr sz="1600" spc="-55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laser</a:t>
            </a:r>
            <a:r>
              <a:rPr sz="1600" spc="-25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beam</a:t>
            </a:r>
            <a:r>
              <a:rPr sz="1600" spc="-25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that</a:t>
            </a:r>
            <a:r>
              <a:rPr sz="1600" spc="-35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quenches</a:t>
            </a:r>
            <a:endParaRPr sz="1600">
              <a:latin typeface="Carlito"/>
              <a:cs typeface="Carlito"/>
            </a:endParaRPr>
          </a:p>
          <a:p>
            <a:pPr marL="241300">
              <a:lnSpc>
                <a:spcPts val="1825"/>
              </a:lnSpc>
            </a:pP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”unnecessary”</a:t>
            </a:r>
            <a:r>
              <a:rPr sz="1600" spc="-55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light;</a:t>
            </a:r>
            <a:endParaRPr sz="1600">
              <a:latin typeface="Carlito"/>
              <a:cs typeface="Carlito"/>
            </a:endParaRPr>
          </a:p>
          <a:p>
            <a:pPr marL="240665" indent="-227965">
              <a:lnSpc>
                <a:spcPct val="100000"/>
              </a:lnSpc>
              <a:spcBef>
                <a:spcPts val="1535"/>
              </a:spcBef>
              <a:buClr>
                <a:srgbClr val="001792"/>
              </a:buClr>
              <a:buFont typeface="Arial"/>
              <a:buChar char="•"/>
              <a:tabLst>
                <a:tab pos="240665" algn="l"/>
              </a:tabLst>
            </a:pP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Spatial</a:t>
            </a:r>
            <a:r>
              <a:rPr sz="1600" spc="-65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resolution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 unlimited-</a:t>
            </a: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bypass</a:t>
            </a:r>
            <a:r>
              <a:rPr sz="1600" spc="-60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diffraction-limit;</a:t>
            </a:r>
            <a:endParaRPr sz="1600">
              <a:latin typeface="Carlito"/>
              <a:cs typeface="Carlito"/>
            </a:endParaRPr>
          </a:p>
          <a:p>
            <a:pPr marL="240665" indent="-227965">
              <a:lnSpc>
                <a:spcPct val="100000"/>
              </a:lnSpc>
              <a:spcBef>
                <a:spcPts val="1535"/>
              </a:spcBef>
              <a:buClr>
                <a:srgbClr val="001792"/>
              </a:buClr>
              <a:buFont typeface="Arial"/>
              <a:buChar char="•"/>
              <a:tabLst>
                <a:tab pos="240665" algn="l"/>
              </a:tabLst>
            </a:pP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Doesn’t</a:t>
            </a:r>
            <a:r>
              <a:rPr sz="1600" spc="-40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require</a:t>
            </a:r>
            <a:r>
              <a:rPr sz="1600" spc="-30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computational</a:t>
            </a:r>
            <a:r>
              <a:rPr sz="1600" spc="-75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processing;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17392" y="1082229"/>
            <a:ext cx="1171617" cy="179454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7856981" y="936497"/>
            <a:ext cx="0" cy="2352675"/>
          </a:xfrm>
          <a:custGeom>
            <a:avLst/>
            <a:gdLst/>
            <a:ahLst/>
            <a:cxnLst/>
            <a:rect l="l" t="t" r="r" b="b"/>
            <a:pathLst>
              <a:path h="2352675">
                <a:moveTo>
                  <a:pt x="0" y="0"/>
                </a:moveTo>
                <a:lnTo>
                  <a:pt x="0" y="2352293"/>
                </a:lnTo>
              </a:path>
            </a:pathLst>
          </a:custGeom>
          <a:ln w="19050">
            <a:solidFill>
              <a:srgbClr val="0431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83411" y="5964732"/>
            <a:ext cx="11684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Vicidomini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0" dirty="0">
                <a:latin typeface="Carlito"/>
                <a:cs typeface="Carlito"/>
              </a:rPr>
              <a:t> 2011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49813" y="935736"/>
            <a:ext cx="3293206" cy="2343900"/>
          </a:xfrm>
          <a:prstGeom prst="rect">
            <a:avLst/>
          </a:prstGeom>
        </p:spPr>
      </p:pic>
      <p:pic>
        <p:nvPicPr>
          <p:cNvPr id="13" name="object 7">
            <a:extLst>
              <a:ext uri="{FF2B5EF4-FFF2-40B4-BE49-F238E27FC236}">
                <a16:creationId xmlns:a16="http://schemas.microsoft.com/office/drawing/2014/main" id="{12A06335-F9A3-D2E3-839A-90E55A0B15E4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45819" y="2450592"/>
            <a:ext cx="5309615" cy="373380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1DCF6EF0-1078-1000-64AC-CD7683456A3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3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ECD63B01-83D1-FB19-BD69-82EB52B7CF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51843" y="1671212"/>
            <a:ext cx="406400" cy="406400"/>
          </a:xfrm>
          <a:prstGeom prst="rect">
            <a:avLst/>
          </a:prstGeom>
        </p:spPr>
      </p:pic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D923D8E8-50D5-6F24-8509-2B010E137C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2280" y="258274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19"/>
    </mc:Choice>
    <mc:Fallback>
      <p:transition spd="slow" advTm="3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71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STED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applications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and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achievements</a:t>
            </a:r>
          </a:p>
        </p:txBody>
      </p:sp>
      <p:pic>
        <p:nvPicPr>
          <p:cNvPr id="3" name="object 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9244" y="3208020"/>
            <a:ext cx="2991194" cy="18409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00047" y="1215643"/>
            <a:ext cx="2597150" cy="1146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5"/>
              </a:spcBef>
              <a:buClr>
                <a:srgbClr val="001792"/>
              </a:buClr>
              <a:buFont typeface="Arial"/>
              <a:buChar char="•"/>
              <a:tabLst>
                <a:tab pos="240665" algn="l"/>
              </a:tabLst>
            </a:pP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Structural</a:t>
            </a:r>
            <a:r>
              <a:rPr sz="1600" spc="-20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analysis;</a:t>
            </a:r>
            <a:endParaRPr sz="1600">
              <a:latin typeface="Carlito"/>
              <a:cs typeface="Carlito"/>
            </a:endParaRPr>
          </a:p>
          <a:p>
            <a:pPr marL="240665" indent="-227965">
              <a:lnSpc>
                <a:spcPct val="100000"/>
              </a:lnSpc>
              <a:spcBef>
                <a:spcPts val="1535"/>
              </a:spcBef>
              <a:buClr>
                <a:srgbClr val="001792"/>
              </a:buClr>
              <a:buFont typeface="Arial"/>
              <a:buChar char="•"/>
              <a:tabLst>
                <a:tab pos="240665" algn="l"/>
              </a:tabLst>
            </a:pPr>
            <a:r>
              <a:rPr sz="1600" spc="-20" dirty="0">
                <a:solidFill>
                  <a:srgbClr val="505046"/>
                </a:solidFill>
                <a:latin typeface="Carlito"/>
                <a:cs typeface="Carlito"/>
              </a:rPr>
              <a:t>Protein-</a:t>
            </a:r>
            <a:r>
              <a:rPr sz="1600" dirty="0">
                <a:solidFill>
                  <a:srgbClr val="505046"/>
                </a:solidFill>
                <a:latin typeface="Carlito"/>
                <a:cs typeface="Carlito"/>
              </a:rPr>
              <a:t>protein</a:t>
            </a:r>
            <a:r>
              <a:rPr sz="1600" spc="-20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interactions;</a:t>
            </a:r>
            <a:endParaRPr sz="1600">
              <a:latin typeface="Carlito"/>
              <a:cs typeface="Carlito"/>
            </a:endParaRPr>
          </a:p>
          <a:p>
            <a:pPr marL="240665" indent="-227965">
              <a:lnSpc>
                <a:spcPct val="100000"/>
              </a:lnSpc>
              <a:spcBef>
                <a:spcPts val="1535"/>
              </a:spcBef>
              <a:buClr>
                <a:srgbClr val="001792"/>
              </a:buClr>
              <a:buFont typeface="Arial"/>
              <a:buChar char="•"/>
              <a:tabLst>
                <a:tab pos="240665" algn="l"/>
              </a:tabLst>
            </a:pPr>
            <a:r>
              <a:rPr sz="1600" i="1" dirty="0">
                <a:solidFill>
                  <a:srgbClr val="505046"/>
                </a:solidFill>
                <a:latin typeface="Carlito"/>
                <a:cs typeface="Carlito"/>
              </a:rPr>
              <a:t>in</a:t>
            </a:r>
            <a:r>
              <a:rPr sz="1600" i="1" spc="5" dirty="0">
                <a:solidFill>
                  <a:srgbClr val="505046"/>
                </a:solidFill>
                <a:latin typeface="Carlito"/>
                <a:cs typeface="Carlito"/>
              </a:rPr>
              <a:t> </a:t>
            </a:r>
            <a:r>
              <a:rPr sz="1600" i="1" spc="-10" dirty="0">
                <a:solidFill>
                  <a:srgbClr val="505046"/>
                </a:solidFill>
                <a:latin typeface="Carlito"/>
                <a:cs typeface="Carlito"/>
              </a:rPr>
              <a:t>vivo</a:t>
            </a:r>
            <a:r>
              <a:rPr sz="1600" spc="-10" dirty="0">
                <a:solidFill>
                  <a:srgbClr val="505046"/>
                </a:solidFill>
                <a:latin typeface="Carlito"/>
                <a:cs typeface="Carlito"/>
              </a:rPr>
              <a:t>-imaging;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857" y="2952953"/>
            <a:ext cx="31807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Actin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rings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periodicity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at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dendrites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9424" y="5136007"/>
            <a:ext cx="95440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D’Este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0" dirty="0">
                <a:latin typeface="Carlito"/>
                <a:cs typeface="Carlito"/>
              </a:rPr>
              <a:t> 2015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7" name="object 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54368" y="4155947"/>
            <a:ext cx="2255520" cy="225552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36108" y="4317524"/>
            <a:ext cx="1174749" cy="11058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425185" y="5761431"/>
            <a:ext cx="10274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Berning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spc="-20" dirty="0">
                <a:latin typeface="Carlito"/>
                <a:cs typeface="Carlito"/>
              </a:rPr>
              <a:t>2012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85969" y="3813428"/>
            <a:ext cx="39065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Carlito"/>
                <a:cs typeface="Carlito"/>
              </a:rPr>
              <a:t>In</a:t>
            </a:r>
            <a:r>
              <a:rPr sz="1600" i="1" spc="-30" dirty="0">
                <a:latin typeface="Carlito"/>
                <a:cs typeface="Carlito"/>
              </a:rPr>
              <a:t> </a:t>
            </a:r>
            <a:r>
              <a:rPr sz="1600" i="1" dirty="0">
                <a:latin typeface="Carlito"/>
                <a:cs typeface="Carlito"/>
              </a:rPr>
              <a:t>vivo</a:t>
            </a:r>
            <a:r>
              <a:rPr sz="1600" i="1" spc="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imaging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in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mouse brain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its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synapses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1" name="object 1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22045" y="1088136"/>
            <a:ext cx="4764786" cy="225655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814440" y="3354451"/>
            <a:ext cx="10375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Wegner et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0" dirty="0">
                <a:latin typeface="Carlito"/>
                <a:cs typeface="Carlito"/>
              </a:rPr>
              <a:t> 2020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085969" y="778255"/>
            <a:ext cx="54857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rlito"/>
                <a:cs typeface="Carlito"/>
              </a:rPr>
              <a:t>Dual-</a:t>
            </a:r>
            <a:r>
              <a:rPr sz="1600" dirty="0">
                <a:latin typeface="Carlito"/>
                <a:cs typeface="Carlito"/>
              </a:rPr>
              <a:t>color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STED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imaging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for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post-synaptic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protein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dynamic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studies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211ED6AE-FE94-D23D-1E00-89FAE8DDD39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1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BDBF8AE1-2FCF-E114-37CC-12CF8BE2F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2800" y="1405508"/>
            <a:ext cx="406400" cy="406400"/>
          </a:xfrm>
          <a:prstGeom prst="rect">
            <a:avLst/>
          </a:prstGeom>
        </p:spPr>
      </p:pic>
      <p:pic>
        <p:nvPicPr>
          <p:cNvPr id="1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A52BEF68-DF27-9FE0-15E6-176B25BCB9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2800" y="2086971"/>
            <a:ext cx="406400" cy="406400"/>
          </a:xfrm>
          <a:prstGeom prst="rect">
            <a:avLst/>
          </a:prstGeom>
        </p:spPr>
      </p:pic>
      <p:pic>
        <p:nvPicPr>
          <p:cNvPr id="1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F3563DAA-946D-DB68-3E47-FF09DF3B57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47755" y="274975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6"/>
    </mc:Choice>
    <mc:Fallback>
      <p:transition spd="slow" advTm="29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7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8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86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4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STED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is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powerful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but</a:t>
            </a:r>
            <a:r>
              <a:rPr b="1" spc="-5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challenging</a:t>
            </a:r>
            <a:r>
              <a:rPr b="1" spc="-4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super-resolution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technique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20214" y="1442085"/>
            <a:ext cx="4041775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99085" marR="5080" indent="-287020">
              <a:lnSpc>
                <a:spcPts val="1730"/>
              </a:lnSpc>
              <a:spcBef>
                <a:spcPts val="310"/>
              </a:spcBef>
              <a:buFont typeface="Arial"/>
              <a:buChar char="•"/>
              <a:tabLst>
                <a:tab pos="299085" algn="l"/>
              </a:tabLst>
            </a:pPr>
            <a:r>
              <a:rPr sz="1600" dirty="0">
                <a:latin typeface="Carlito"/>
                <a:cs typeface="Carlito"/>
              </a:rPr>
              <a:t>Multicolor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imaging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can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done,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but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it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can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be </a:t>
            </a:r>
            <a:r>
              <a:rPr sz="1600" dirty="0">
                <a:latin typeface="Carlito"/>
                <a:cs typeface="Carlito"/>
              </a:rPr>
              <a:t>difficult</a:t>
            </a:r>
            <a:r>
              <a:rPr sz="1600" spc="-7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since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for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each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excitation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wavelength </a:t>
            </a:r>
            <a:r>
              <a:rPr sz="1600" dirty="0">
                <a:latin typeface="Carlito"/>
                <a:cs typeface="Carlito"/>
              </a:rPr>
              <a:t>an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associated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depletion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beam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is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needed;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76" y="1065275"/>
            <a:ext cx="1315212" cy="131216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2302" y="2413761"/>
            <a:ext cx="13157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rlito"/>
                <a:cs typeface="Carlito"/>
              </a:rPr>
              <a:t>Solovei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and</a:t>
            </a:r>
            <a:r>
              <a:rPr sz="1000" spc="-10" dirty="0">
                <a:latin typeface="Carlito"/>
                <a:cs typeface="Carlito"/>
              </a:rPr>
              <a:t> Cremer,2010</a:t>
            </a:r>
            <a:endParaRPr sz="10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075775" y="2166492"/>
            <a:ext cx="2076450" cy="1222375"/>
            <a:chOff x="7075775" y="2166492"/>
            <a:chExt cx="2076450" cy="122237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75775" y="2166492"/>
              <a:ext cx="2075875" cy="12219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4428" y="2325623"/>
              <a:ext cx="1578864" cy="7239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439280" y="3325190"/>
            <a:ext cx="4155440" cy="708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ts val="1825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dirty="0">
                <a:latin typeface="Carlito"/>
                <a:cs typeface="Carlito"/>
              </a:rPr>
              <a:t>Sample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preparation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needs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very</a:t>
            </a:r>
            <a:r>
              <a:rPr sz="1600" spc="-10" dirty="0">
                <a:latin typeface="Carlito"/>
                <a:cs typeface="Carlito"/>
              </a:rPr>
              <a:t> accurate,</a:t>
            </a:r>
            <a:endParaRPr sz="1600">
              <a:latin typeface="Carlito"/>
              <a:cs typeface="Carlito"/>
            </a:endParaRPr>
          </a:p>
          <a:p>
            <a:pPr marL="299085">
              <a:lnSpc>
                <a:spcPts val="1730"/>
              </a:lnSpc>
            </a:pPr>
            <a:r>
              <a:rPr sz="1600" dirty="0">
                <a:latin typeface="Carlito"/>
                <a:cs typeface="Carlito"/>
              </a:rPr>
              <a:t>both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in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choice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10" dirty="0">
                <a:latin typeface="Carlito"/>
                <a:cs typeface="Carlito"/>
              </a:rPr>
              <a:t> fluorophores</a:t>
            </a:r>
            <a:r>
              <a:rPr sz="1600" spc="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and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the</a:t>
            </a:r>
            <a:endParaRPr sz="1600">
              <a:latin typeface="Carlito"/>
              <a:cs typeface="Carlito"/>
            </a:endParaRPr>
          </a:p>
          <a:p>
            <a:pPr marL="299085">
              <a:lnSpc>
                <a:spcPts val="1825"/>
              </a:lnSpc>
            </a:pPr>
            <a:r>
              <a:rPr sz="1600" spc="-10" dirty="0">
                <a:latin typeface="Carlito"/>
                <a:cs typeface="Carlito"/>
              </a:rPr>
              <a:t>“density”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their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staining;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2005" y="5446572"/>
            <a:ext cx="5248910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99085" marR="5080" indent="-287020">
              <a:lnSpc>
                <a:spcPts val="1730"/>
              </a:lnSpc>
              <a:spcBef>
                <a:spcPts val="310"/>
              </a:spcBef>
              <a:buFont typeface="Arial"/>
              <a:buChar char="•"/>
              <a:tabLst>
                <a:tab pos="299085" algn="l"/>
              </a:tabLst>
            </a:pPr>
            <a:r>
              <a:rPr sz="1600" dirty="0">
                <a:latin typeface="Carlito"/>
                <a:cs typeface="Carlito"/>
              </a:rPr>
              <a:t>High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resolutions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require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massive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laser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intensities,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which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can </a:t>
            </a:r>
            <a:r>
              <a:rPr sz="1600" dirty="0">
                <a:latin typeface="Carlito"/>
                <a:cs typeface="Carlito"/>
              </a:rPr>
              <a:t>conduct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photobleaching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and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phototoxicity;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040977" y="5045624"/>
            <a:ext cx="3302635" cy="1518285"/>
            <a:chOff x="7040977" y="5045624"/>
            <a:chExt cx="3302635" cy="1518285"/>
          </a:xfrm>
        </p:grpSpPr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40977" y="5045624"/>
              <a:ext cx="644401" cy="91668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052653" y="5070462"/>
              <a:ext cx="537845" cy="828675"/>
            </a:xfrm>
            <a:custGeom>
              <a:avLst/>
              <a:gdLst/>
              <a:ahLst/>
              <a:cxnLst/>
              <a:rect l="l" t="t" r="r" b="b"/>
              <a:pathLst>
                <a:path w="537845" h="828675">
                  <a:moveTo>
                    <a:pt x="452488" y="117221"/>
                  </a:moveTo>
                  <a:lnTo>
                    <a:pt x="448271" y="112991"/>
                  </a:lnTo>
                  <a:lnTo>
                    <a:pt x="437845" y="112991"/>
                  </a:lnTo>
                  <a:lnTo>
                    <a:pt x="433628" y="117221"/>
                  </a:lnTo>
                  <a:lnTo>
                    <a:pt x="433628" y="221754"/>
                  </a:lnTo>
                  <a:lnTo>
                    <a:pt x="437845" y="225958"/>
                  </a:lnTo>
                  <a:lnTo>
                    <a:pt x="448271" y="225958"/>
                  </a:lnTo>
                  <a:lnTo>
                    <a:pt x="452488" y="221754"/>
                  </a:lnTo>
                  <a:lnTo>
                    <a:pt x="452488" y="216547"/>
                  </a:lnTo>
                  <a:lnTo>
                    <a:pt x="452488" y="117221"/>
                  </a:lnTo>
                  <a:close/>
                </a:path>
                <a:path w="537845" h="828675">
                  <a:moveTo>
                    <a:pt x="537324" y="37655"/>
                  </a:moveTo>
                  <a:lnTo>
                    <a:pt x="534339" y="23050"/>
                  </a:lnTo>
                  <a:lnTo>
                    <a:pt x="526249" y="11087"/>
                  </a:lnTo>
                  <a:lnTo>
                    <a:pt x="518477" y="5854"/>
                  </a:lnTo>
                  <a:lnTo>
                    <a:pt x="518477" y="37655"/>
                  </a:lnTo>
                  <a:lnTo>
                    <a:pt x="518477" y="47066"/>
                  </a:lnTo>
                  <a:lnTo>
                    <a:pt x="516991" y="54419"/>
                  </a:lnTo>
                  <a:lnTo>
                    <a:pt x="512953" y="60401"/>
                  </a:lnTo>
                  <a:lnTo>
                    <a:pt x="506958" y="64427"/>
                  </a:lnTo>
                  <a:lnTo>
                    <a:pt x="499618" y="65900"/>
                  </a:lnTo>
                  <a:lnTo>
                    <a:pt x="367639" y="65900"/>
                  </a:lnTo>
                  <a:lnTo>
                    <a:pt x="360311" y="64427"/>
                  </a:lnTo>
                  <a:lnTo>
                    <a:pt x="354317" y="60401"/>
                  </a:lnTo>
                  <a:lnTo>
                    <a:pt x="350278" y="54419"/>
                  </a:lnTo>
                  <a:lnTo>
                    <a:pt x="348792" y="47066"/>
                  </a:lnTo>
                  <a:lnTo>
                    <a:pt x="348792" y="37655"/>
                  </a:lnTo>
                  <a:lnTo>
                    <a:pt x="350278" y="30353"/>
                  </a:lnTo>
                  <a:lnTo>
                    <a:pt x="354317" y="24358"/>
                  </a:lnTo>
                  <a:lnTo>
                    <a:pt x="360311" y="20320"/>
                  </a:lnTo>
                  <a:lnTo>
                    <a:pt x="367639" y="18834"/>
                  </a:lnTo>
                  <a:lnTo>
                    <a:pt x="499618" y="18834"/>
                  </a:lnTo>
                  <a:lnTo>
                    <a:pt x="506958" y="20320"/>
                  </a:lnTo>
                  <a:lnTo>
                    <a:pt x="512953" y="24358"/>
                  </a:lnTo>
                  <a:lnTo>
                    <a:pt x="516991" y="30353"/>
                  </a:lnTo>
                  <a:lnTo>
                    <a:pt x="518477" y="37655"/>
                  </a:lnTo>
                  <a:lnTo>
                    <a:pt x="518477" y="5854"/>
                  </a:lnTo>
                  <a:lnTo>
                    <a:pt x="514273" y="3009"/>
                  </a:lnTo>
                  <a:lnTo>
                    <a:pt x="499618" y="0"/>
                  </a:lnTo>
                  <a:lnTo>
                    <a:pt x="367639" y="0"/>
                  </a:lnTo>
                  <a:lnTo>
                    <a:pt x="357847" y="1346"/>
                  </a:lnTo>
                  <a:lnTo>
                    <a:pt x="348881" y="5092"/>
                  </a:lnTo>
                  <a:lnTo>
                    <a:pt x="341172" y="10998"/>
                  </a:lnTo>
                  <a:lnTo>
                    <a:pt x="335165" y="18834"/>
                  </a:lnTo>
                  <a:lnTo>
                    <a:pt x="329933" y="18834"/>
                  </a:lnTo>
                  <a:lnTo>
                    <a:pt x="280822" y="23291"/>
                  </a:lnTo>
                  <a:lnTo>
                    <a:pt x="234594" y="36017"/>
                  </a:lnTo>
                  <a:lnTo>
                    <a:pt x="192024" y="56235"/>
                  </a:lnTo>
                  <a:lnTo>
                    <a:pt x="153885" y="83172"/>
                  </a:lnTo>
                  <a:lnTo>
                    <a:pt x="120954" y="116065"/>
                  </a:lnTo>
                  <a:lnTo>
                    <a:pt x="93980" y="154152"/>
                  </a:lnTo>
                  <a:lnTo>
                    <a:pt x="73736" y="196659"/>
                  </a:lnTo>
                  <a:lnTo>
                    <a:pt x="61010" y="242811"/>
                  </a:lnTo>
                  <a:lnTo>
                    <a:pt x="56553" y="291858"/>
                  </a:lnTo>
                  <a:lnTo>
                    <a:pt x="56553" y="668426"/>
                  </a:lnTo>
                  <a:lnTo>
                    <a:pt x="9423" y="668426"/>
                  </a:lnTo>
                  <a:lnTo>
                    <a:pt x="0" y="828459"/>
                  </a:lnTo>
                  <a:lnTo>
                    <a:pt x="131978" y="828459"/>
                  </a:lnTo>
                  <a:lnTo>
                    <a:pt x="130860" y="809637"/>
                  </a:lnTo>
                  <a:lnTo>
                    <a:pt x="123659" y="687247"/>
                  </a:lnTo>
                  <a:lnTo>
                    <a:pt x="122542" y="668426"/>
                  </a:lnTo>
                  <a:lnTo>
                    <a:pt x="111988" y="668426"/>
                  </a:lnTo>
                  <a:lnTo>
                    <a:pt x="111988" y="809637"/>
                  </a:lnTo>
                  <a:lnTo>
                    <a:pt x="20002" y="809637"/>
                  </a:lnTo>
                  <a:lnTo>
                    <a:pt x="27216" y="687247"/>
                  </a:lnTo>
                  <a:lnTo>
                    <a:pt x="104787" y="687247"/>
                  </a:lnTo>
                  <a:lnTo>
                    <a:pt x="111988" y="809637"/>
                  </a:lnTo>
                  <a:lnTo>
                    <a:pt x="111988" y="668426"/>
                  </a:lnTo>
                  <a:lnTo>
                    <a:pt x="75412" y="668426"/>
                  </a:lnTo>
                  <a:lnTo>
                    <a:pt x="75412" y="291858"/>
                  </a:lnTo>
                  <a:lnTo>
                    <a:pt x="79552" y="246189"/>
                  </a:lnTo>
                  <a:lnTo>
                    <a:pt x="91401" y="203212"/>
                  </a:lnTo>
                  <a:lnTo>
                    <a:pt x="110248" y="163626"/>
                  </a:lnTo>
                  <a:lnTo>
                    <a:pt x="135356" y="128168"/>
                  </a:lnTo>
                  <a:lnTo>
                    <a:pt x="166027" y="97536"/>
                  </a:lnTo>
                  <a:lnTo>
                    <a:pt x="201536" y="72453"/>
                  </a:lnTo>
                  <a:lnTo>
                    <a:pt x="241173" y="53632"/>
                  </a:lnTo>
                  <a:lnTo>
                    <a:pt x="284213" y="41795"/>
                  </a:lnTo>
                  <a:lnTo>
                    <a:pt x="329933" y="37655"/>
                  </a:lnTo>
                  <a:lnTo>
                    <a:pt x="329933" y="47066"/>
                  </a:lnTo>
                  <a:lnTo>
                    <a:pt x="332930" y="61722"/>
                  </a:lnTo>
                  <a:lnTo>
                    <a:pt x="341020" y="73672"/>
                  </a:lnTo>
                  <a:lnTo>
                    <a:pt x="352996" y="81737"/>
                  </a:lnTo>
                  <a:lnTo>
                    <a:pt x="367639" y="84734"/>
                  </a:lnTo>
                  <a:lnTo>
                    <a:pt x="499618" y="84734"/>
                  </a:lnTo>
                  <a:lnTo>
                    <a:pt x="514273" y="81737"/>
                  </a:lnTo>
                  <a:lnTo>
                    <a:pt x="526249" y="73672"/>
                  </a:lnTo>
                  <a:lnTo>
                    <a:pt x="531507" y="65900"/>
                  </a:lnTo>
                  <a:lnTo>
                    <a:pt x="534339" y="61722"/>
                  </a:lnTo>
                  <a:lnTo>
                    <a:pt x="537324" y="47066"/>
                  </a:lnTo>
                  <a:lnTo>
                    <a:pt x="537324" y="376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62659" y="5183073"/>
              <a:ext cx="86632" cy="862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41934" y="5182603"/>
              <a:ext cx="86530" cy="864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65264" y="5180038"/>
              <a:ext cx="1577467" cy="13836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60780" y="5375960"/>
              <a:ext cx="1007046" cy="81334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09379" y="5184282"/>
              <a:ext cx="1434060" cy="123801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033827" y="5307457"/>
              <a:ext cx="1007046" cy="81329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359140" y="5609844"/>
              <a:ext cx="711682" cy="25610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385048" y="5675376"/>
              <a:ext cx="533400" cy="76200"/>
            </a:xfrm>
            <a:custGeom>
              <a:avLst/>
              <a:gdLst/>
              <a:ahLst/>
              <a:cxnLst/>
              <a:rect l="l" t="t" r="r" b="b"/>
              <a:pathLst>
                <a:path w="533400" h="76200">
                  <a:moveTo>
                    <a:pt x="456819" y="0"/>
                  </a:moveTo>
                  <a:lnTo>
                    <a:pt x="456819" y="76200"/>
                  </a:lnTo>
                  <a:lnTo>
                    <a:pt x="520319" y="44450"/>
                  </a:lnTo>
                  <a:lnTo>
                    <a:pt x="469519" y="44450"/>
                  </a:lnTo>
                  <a:lnTo>
                    <a:pt x="469519" y="31750"/>
                  </a:lnTo>
                  <a:lnTo>
                    <a:pt x="520319" y="31750"/>
                  </a:lnTo>
                  <a:lnTo>
                    <a:pt x="456819" y="0"/>
                  </a:lnTo>
                  <a:close/>
                </a:path>
                <a:path w="533400" h="76200">
                  <a:moveTo>
                    <a:pt x="456819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456819" y="44450"/>
                  </a:lnTo>
                  <a:lnTo>
                    <a:pt x="456819" y="31750"/>
                  </a:lnTo>
                  <a:close/>
                </a:path>
                <a:path w="533400" h="76200">
                  <a:moveTo>
                    <a:pt x="520319" y="31750"/>
                  </a:moveTo>
                  <a:lnTo>
                    <a:pt x="469519" y="31750"/>
                  </a:lnTo>
                  <a:lnTo>
                    <a:pt x="469519" y="44450"/>
                  </a:lnTo>
                  <a:lnTo>
                    <a:pt x="520319" y="44450"/>
                  </a:lnTo>
                  <a:lnTo>
                    <a:pt x="533019" y="38100"/>
                  </a:lnTo>
                  <a:lnTo>
                    <a:pt x="520319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259826" y="5429758"/>
            <a:ext cx="80454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rlito"/>
                <a:cs typeface="Carlito"/>
              </a:rPr>
              <a:t>photobleached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12391" y="3092195"/>
            <a:ext cx="2282952" cy="931163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060500" y="4115561"/>
            <a:ext cx="3387725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99085" marR="5080" indent="-287020">
              <a:lnSpc>
                <a:spcPts val="1730"/>
              </a:lnSpc>
              <a:spcBef>
                <a:spcPts val="310"/>
              </a:spcBef>
              <a:buFont typeface="Arial"/>
              <a:buChar char="•"/>
              <a:tabLst>
                <a:tab pos="299085" algn="l"/>
              </a:tabLst>
            </a:pPr>
            <a:r>
              <a:rPr sz="1600" dirty="0">
                <a:latin typeface="Carlito"/>
                <a:cs typeface="Carlito"/>
              </a:rPr>
              <a:t>Expensive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technique,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since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requires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spc="-50" dirty="0">
                <a:latin typeface="Carlito"/>
                <a:cs typeface="Carlito"/>
              </a:rPr>
              <a:t>a </a:t>
            </a:r>
            <a:r>
              <a:rPr sz="1600" dirty="0">
                <a:latin typeface="Carlito"/>
                <a:cs typeface="Carlito"/>
              </a:rPr>
              <a:t>multilaser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system;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25" name="Obrázok 24">
            <a:extLst>
              <a:ext uri="{FF2B5EF4-FFF2-40B4-BE49-F238E27FC236}">
                <a16:creationId xmlns:a16="http://schemas.microsoft.com/office/drawing/2014/main" id="{468DBA69-3A8E-6950-ED40-DC48187D0A6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2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D6C61BAB-1E49-6E6C-1EB0-4F8C35027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66424" y="92266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34"/>
    </mc:Choice>
    <mc:Fallback>
      <p:transition spd="slow" advTm="48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Where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is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the</a:t>
            </a:r>
            <a:r>
              <a:rPr b="1" spc="-5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center?</a:t>
            </a:r>
          </a:p>
        </p:txBody>
      </p:sp>
      <p:sp>
        <p:nvSpPr>
          <p:cNvPr id="3" name="object 3"/>
          <p:cNvSpPr/>
          <p:nvPr/>
        </p:nvSpPr>
        <p:spPr>
          <a:xfrm>
            <a:off x="3342132" y="897636"/>
            <a:ext cx="3906520" cy="710565"/>
          </a:xfrm>
          <a:custGeom>
            <a:avLst/>
            <a:gdLst/>
            <a:ahLst/>
            <a:cxnLst/>
            <a:rect l="l" t="t" r="r" b="b"/>
            <a:pathLst>
              <a:path w="3906520" h="710565">
                <a:moveTo>
                  <a:pt x="0" y="118363"/>
                </a:moveTo>
                <a:lnTo>
                  <a:pt x="9296" y="72276"/>
                </a:lnTo>
                <a:lnTo>
                  <a:pt x="34655" y="34655"/>
                </a:lnTo>
                <a:lnTo>
                  <a:pt x="72276" y="9296"/>
                </a:lnTo>
                <a:lnTo>
                  <a:pt x="118363" y="0"/>
                </a:lnTo>
                <a:lnTo>
                  <a:pt x="3787647" y="0"/>
                </a:lnTo>
                <a:lnTo>
                  <a:pt x="3833735" y="9296"/>
                </a:lnTo>
                <a:lnTo>
                  <a:pt x="3871356" y="34655"/>
                </a:lnTo>
                <a:lnTo>
                  <a:pt x="3896715" y="72276"/>
                </a:lnTo>
                <a:lnTo>
                  <a:pt x="3906012" y="118363"/>
                </a:lnTo>
                <a:lnTo>
                  <a:pt x="3906012" y="591819"/>
                </a:lnTo>
                <a:lnTo>
                  <a:pt x="3896715" y="637907"/>
                </a:lnTo>
                <a:lnTo>
                  <a:pt x="3871356" y="675528"/>
                </a:lnTo>
                <a:lnTo>
                  <a:pt x="3833735" y="700887"/>
                </a:lnTo>
                <a:lnTo>
                  <a:pt x="3787647" y="710184"/>
                </a:lnTo>
                <a:lnTo>
                  <a:pt x="118363" y="710184"/>
                </a:lnTo>
                <a:lnTo>
                  <a:pt x="72276" y="700887"/>
                </a:lnTo>
                <a:lnTo>
                  <a:pt x="34655" y="675528"/>
                </a:lnTo>
                <a:lnTo>
                  <a:pt x="9296" y="637907"/>
                </a:lnTo>
                <a:lnTo>
                  <a:pt x="0" y="591819"/>
                </a:lnTo>
                <a:lnTo>
                  <a:pt x="0" y="118363"/>
                </a:lnTo>
                <a:close/>
              </a:path>
            </a:pathLst>
          </a:custGeom>
          <a:ln w="12700">
            <a:solidFill>
              <a:srgbClr val="FF24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14725" y="983945"/>
            <a:ext cx="3568065" cy="51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Are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we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confident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about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exact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center</a:t>
            </a:r>
            <a:r>
              <a:rPr sz="1600" spc="-25" dirty="0">
                <a:latin typeface="Carlito"/>
                <a:cs typeface="Carlito"/>
              </a:rPr>
              <a:t> of</a:t>
            </a:r>
            <a:endParaRPr sz="16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rlito"/>
                <a:cs typeface="Carlito"/>
              </a:rPr>
              <a:t>this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molecule?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87888" y="4908755"/>
            <a:ext cx="5526405" cy="1149350"/>
            <a:chOff x="787888" y="4908755"/>
            <a:chExt cx="5526405" cy="114935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7888" y="4908755"/>
              <a:ext cx="5526064" cy="11034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124" y="4927079"/>
              <a:ext cx="5167884" cy="11308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01624" y="4922520"/>
              <a:ext cx="5448300" cy="1026160"/>
            </a:xfrm>
            <a:custGeom>
              <a:avLst/>
              <a:gdLst/>
              <a:ahLst/>
              <a:cxnLst/>
              <a:rect l="l" t="t" r="r" b="b"/>
              <a:pathLst>
                <a:path w="5448300" h="1026160">
                  <a:moveTo>
                    <a:pt x="0" y="170941"/>
                  </a:moveTo>
                  <a:lnTo>
                    <a:pt x="6105" y="125515"/>
                  </a:lnTo>
                  <a:lnTo>
                    <a:pt x="23337" y="84685"/>
                  </a:lnTo>
                  <a:lnTo>
                    <a:pt x="50066" y="50085"/>
                  </a:lnTo>
                  <a:lnTo>
                    <a:pt x="84662" y="23349"/>
                  </a:lnTo>
                  <a:lnTo>
                    <a:pt x="125497" y="6109"/>
                  </a:lnTo>
                  <a:lnTo>
                    <a:pt x="170942" y="0"/>
                  </a:lnTo>
                  <a:lnTo>
                    <a:pt x="5277358" y="0"/>
                  </a:lnTo>
                  <a:lnTo>
                    <a:pt x="5322784" y="6109"/>
                  </a:lnTo>
                  <a:lnTo>
                    <a:pt x="5363614" y="23349"/>
                  </a:lnTo>
                  <a:lnTo>
                    <a:pt x="5398214" y="50085"/>
                  </a:lnTo>
                  <a:lnTo>
                    <a:pt x="5424950" y="84685"/>
                  </a:lnTo>
                  <a:lnTo>
                    <a:pt x="5442190" y="125515"/>
                  </a:lnTo>
                  <a:lnTo>
                    <a:pt x="5448300" y="170941"/>
                  </a:lnTo>
                  <a:lnTo>
                    <a:pt x="5448300" y="854709"/>
                  </a:lnTo>
                  <a:lnTo>
                    <a:pt x="5442190" y="900154"/>
                  </a:lnTo>
                  <a:lnTo>
                    <a:pt x="5424950" y="940989"/>
                  </a:lnTo>
                  <a:lnTo>
                    <a:pt x="5398214" y="975585"/>
                  </a:lnTo>
                  <a:lnTo>
                    <a:pt x="5363614" y="1002314"/>
                  </a:lnTo>
                  <a:lnTo>
                    <a:pt x="5322784" y="1019546"/>
                  </a:lnTo>
                  <a:lnTo>
                    <a:pt x="5277358" y="1025651"/>
                  </a:lnTo>
                  <a:lnTo>
                    <a:pt x="170942" y="1025651"/>
                  </a:lnTo>
                  <a:lnTo>
                    <a:pt x="125497" y="1019546"/>
                  </a:lnTo>
                  <a:lnTo>
                    <a:pt x="84662" y="1002314"/>
                  </a:lnTo>
                  <a:lnTo>
                    <a:pt x="50066" y="975585"/>
                  </a:lnTo>
                  <a:lnTo>
                    <a:pt x="23337" y="940989"/>
                  </a:lnTo>
                  <a:lnTo>
                    <a:pt x="6105" y="900154"/>
                  </a:lnTo>
                  <a:lnTo>
                    <a:pt x="0" y="854709"/>
                  </a:lnTo>
                  <a:lnTo>
                    <a:pt x="0" y="170941"/>
                  </a:lnTo>
                  <a:close/>
                </a:path>
              </a:pathLst>
            </a:custGeom>
            <a:ln w="1270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43101" y="4996941"/>
            <a:ext cx="47656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rlito"/>
                <a:cs typeface="Carlito"/>
              </a:rPr>
              <a:t>Some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microscopy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techniques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can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push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beyond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the </a:t>
            </a:r>
            <a:r>
              <a:rPr sz="1800" spc="-10" dirty="0">
                <a:latin typeface="Carlito"/>
                <a:cs typeface="Carlito"/>
              </a:rPr>
              <a:t>boundaries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of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resolution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limit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visualize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for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single</a:t>
            </a:r>
            <a:r>
              <a:rPr sz="1800" u="none" spc="-10" dirty="0">
                <a:latin typeface="Carlito"/>
                <a:cs typeface="Carlito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molecule</a:t>
            </a:r>
            <a:r>
              <a:rPr sz="1800" u="sng" spc="-6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imaging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1149" y="1244426"/>
            <a:ext cx="1920799" cy="192085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86206" y="3181349"/>
            <a:ext cx="14668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A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single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Alexa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Fluor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647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spc="-25" dirty="0">
                <a:latin typeface="Carlito"/>
                <a:cs typeface="Carlito"/>
              </a:rPr>
              <a:t>dye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5369" y="2261667"/>
            <a:ext cx="3808363" cy="2124385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464558" y="1854199"/>
            <a:ext cx="1574800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362585" marR="5080" indent="-350520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Carlito"/>
                <a:cs typeface="Carlito"/>
              </a:rPr>
              <a:t>Gaussian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fit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20" dirty="0">
                <a:latin typeface="Carlito"/>
                <a:cs typeface="Carlito"/>
              </a:rPr>
              <a:t> find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center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648967" y="2155698"/>
            <a:ext cx="3697604" cy="1750695"/>
            <a:chOff x="1648967" y="2155698"/>
            <a:chExt cx="3697604" cy="1750695"/>
          </a:xfrm>
        </p:grpSpPr>
        <p:sp>
          <p:nvSpPr>
            <p:cNvPr id="15" name="object 15"/>
            <p:cNvSpPr/>
            <p:nvPr/>
          </p:nvSpPr>
          <p:spPr>
            <a:xfrm>
              <a:off x="1648967" y="2155698"/>
              <a:ext cx="3646804" cy="499109"/>
            </a:xfrm>
            <a:custGeom>
              <a:avLst/>
              <a:gdLst/>
              <a:ahLst/>
              <a:cxnLst/>
              <a:rect l="l" t="t" r="r" b="b"/>
              <a:pathLst>
                <a:path w="3646804" h="499110">
                  <a:moveTo>
                    <a:pt x="76357" y="31576"/>
                  </a:moveTo>
                  <a:lnTo>
                    <a:pt x="74753" y="44139"/>
                  </a:lnTo>
                  <a:lnTo>
                    <a:pt x="3644900" y="498601"/>
                  </a:lnTo>
                  <a:lnTo>
                    <a:pt x="3646551" y="486028"/>
                  </a:lnTo>
                  <a:lnTo>
                    <a:pt x="76357" y="31576"/>
                  </a:lnTo>
                  <a:close/>
                </a:path>
                <a:path w="3646804" h="499110">
                  <a:moveTo>
                    <a:pt x="80390" y="0"/>
                  </a:moveTo>
                  <a:lnTo>
                    <a:pt x="0" y="28193"/>
                  </a:lnTo>
                  <a:lnTo>
                    <a:pt x="70738" y="75564"/>
                  </a:lnTo>
                  <a:lnTo>
                    <a:pt x="74753" y="44139"/>
                  </a:lnTo>
                  <a:lnTo>
                    <a:pt x="62230" y="42544"/>
                  </a:lnTo>
                  <a:lnTo>
                    <a:pt x="63754" y="29972"/>
                  </a:lnTo>
                  <a:lnTo>
                    <a:pt x="76562" y="29972"/>
                  </a:lnTo>
                  <a:lnTo>
                    <a:pt x="80390" y="0"/>
                  </a:lnTo>
                  <a:close/>
                </a:path>
                <a:path w="3646804" h="499110">
                  <a:moveTo>
                    <a:pt x="63754" y="29972"/>
                  </a:moveTo>
                  <a:lnTo>
                    <a:pt x="62230" y="42544"/>
                  </a:lnTo>
                  <a:lnTo>
                    <a:pt x="74753" y="44139"/>
                  </a:lnTo>
                  <a:lnTo>
                    <a:pt x="76357" y="31576"/>
                  </a:lnTo>
                  <a:lnTo>
                    <a:pt x="63754" y="29972"/>
                  </a:lnTo>
                  <a:close/>
                </a:path>
                <a:path w="3646804" h="499110">
                  <a:moveTo>
                    <a:pt x="76562" y="29972"/>
                  </a:moveTo>
                  <a:lnTo>
                    <a:pt x="63754" y="29972"/>
                  </a:lnTo>
                  <a:lnTo>
                    <a:pt x="76357" y="31576"/>
                  </a:lnTo>
                  <a:lnTo>
                    <a:pt x="76562" y="29972"/>
                  </a:lnTo>
                  <a:close/>
                </a:path>
              </a:pathLst>
            </a:custGeom>
            <a:solidFill>
              <a:srgbClr val="FF24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40096" y="2465832"/>
              <a:ext cx="0" cy="1440815"/>
            </a:xfrm>
            <a:custGeom>
              <a:avLst/>
              <a:gdLst/>
              <a:ahLst/>
              <a:cxnLst/>
              <a:rect l="l" t="t" r="r" b="b"/>
              <a:pathLst>
                <a:path h="1440814">
                  <a:moveTo>
                    <a:pt x="0" y="0"/>
                  </a:moveTo>
                  <a:lnTo>
                    <a:pt x="0" y="1440560"/>
                  </a:lnTo>
                </a:path>
              </a:pathLst>
            </a:custGeom>
            <a:ln w="127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401825" y="1960626"/>
            <a:ext cx="1358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0" dirty="0">
                <a:solidFill>
                  <a:srgbClr val="FF2400"/>
                </a:solidFill>
                <a:latin typeface="Carlito"/>
                <a:cs typeface="Carlito"/>
              </a:rPr>
              <a:t>x</a:t>
            </a:r>
            <a:endParaRPr sz="2000">
              <a:latin typeface="Carlito"/>
              <a:cs typeface="Carlito"/>
            </a:endParaRPr>
          </a:p>
        </p:txBody>
      </p: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102779" y="3906011"/>
            <a:ext cx="2687924" cy="2389496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9412223" y="2811779"/>
            <a:ext cx="76200" cy="714375"/>
          </a:xfrm>
          <a:custGeom>
            <a:avLst/>
            <a:gdLst/>
            <a:ahLst/>
            <a:cxnLst/>
            <a:rect l="l" t="t" r="r" b="b"/>
            <a:pathLst>
              <a:path w="76200" h="714375">
                <a:moveTo>
                  <a:pt x="31750" y="638048"/>
                </a:moveTo>
                <a:lnTo>
                  <a:pt x="0" y="638048"/>
                </a:lnTo>
                <a:lnTo>
                  <a:pt x="38100" y="714248"/>
                </a:lnTo>
                <a:lnTo>
                  <a:pt x="69850" y="650748"/>
                </a:lnTo>
                <a:lnTo>
                  <a:pt x="31750" y="650748"/>
                </a:lnTo>
                <a:lnTo>
                  <a:pt x="31750" y="638048"/>
                </a:lnTo>
                <a:close/>
              </a:path>
              <a:path w="76200" h="714375">
                <a:moveTo>
                  <a:pt x="44450" y="0"/>
                </a:moveTo>
                <a:lnTo>
                  <a:pt x="31750" y="0"/>
                </a:lnTo>
                <a:lnTo>
                  <a:pt x="31750" y="650748"/>
                </a:lnTo>
                <a:lnTo>
                  <a:pt x="44450" y="650748"/>
                </a:lnTo>
                <a:lnTo>
                  <a:pt x="44450" y="0"/>
                </a:lnTo>
                <a:close/>
              </a:path>
              <a:path w="76200" h="714375">
                <a:moveTo>
                  <a:pt x="76200" y="638048"/>
                </a:moveTo>
                <a:lnTo>
                  <a:pt x="44450" y="638048"/>
                </a:lnTo>
                <a:lnTo>
                  <a:pt x="44450" y="650748"/>
                </a:lnTo>
                <a:lnTo>
                  <a:pt x="69850" y="650748"/>
                </a:lnTo>
                <a:lnTo>
                  <a:pt x="76200" y="638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84235" y="1286255"/>
            <a:ext cx="2917190" cy="1458595"/>
          </a:xfrm>
          <a:custGeom>
            <a:avLst/>
            <a:gdLst/>
            <a:ahLst/>
            <a:cxnLst/>
            <a:rect l="l" t="t" r="r" b="b"/>
            <a:pathLst>
              <a:path w="2917190" h="1458595">
                <a:moveTo>
                  <a:pt x="0" y="243078"/>
                </a:moveTo>
                <a:lnTo>
                  <a:pt x="4938" y="194091"/>
                </a:lnTo>
                <a:lnTo>
                  <a:pt x="19103" y="148464"/>
                </a:lnTo>
                <a:lnTo>
                  <a:pt x="41516" y="107174"/>
                </a:lnTo>
                <a:lnTo>
                  <a:pt x="71199" y="71199"/>
                </a:lnTo>
                <a:lnTo>
                  <a:pt x="107174" y="41516"/>
                </a:lnTo>
                <a:lnTo>
                  <a:pt x="148464" y="19103"/>
                </a:lnTo>
                <a:lnTo>
                  <a:pt x="194091" y="4938"/>
                </a:lnTo>
                <a:lnTo>
                  <a:pt x="243078" y="0"/>
                </a:lnTo>
                <a:lnTo>
                  <a:pt x="2673858" y="0"/>
                </a:lnTo>
                <a:lnTo>
                  <a:pt x="2722844" y="4938"/>
                </a:lnTo>
                <a:lnTo>
                  <a:pt x="2768471" y="19103"/>
                </a:lnTo>
                <a:lnTo>
                  <a:pt x="2809761" y="41516"/>
                </a:lnTo>
                <a:lnTo>
                  <a:pt x="2845736" y="71199"/>
                </a:lnTo>
                <a:lnTo>
                  <a:pt x="2875419" y="107174"/>
                </a:lnTo>
                <a:lnTo>
                  <a:pt x="2897832" y="148464"/>
                </a:lnTo>
                <a:lnTo>
                  <a:pt x="2911997" y="194091"/>
                </a:lnTo>
                <a:lnTo>
                  <a:pt x="2916936" y="243078"/>
                </a:lnTo>
                <a:lnTo>
                  <a:pt x="2916936" y="1215390"/>
                </a:lnTo>
                <a:lnTo>
                  <a:pt x="2911997" y="1264376"/>
                </a:lnTo>
                <a:lnTo>
                  <a:pt x="2897832" y="1310003"/>
                </a:lnTo>
                <a:lnTo>
                  <a:pt x="2875419" y="1351293"/>
                </a:lnTo>
                <a:lnTo>
                  <a:pt x="2845736" y="1387268"/>
                </a:lnTo>
                <a:lnTo>
                  <a:pt x="2809761" y="1416951"/>
                </a:lnTo>
                <a:lnTo>
                  <a:pt x="2768471" y="1439364"/>
                </a:lnTo>
                <a:lnTo>
                  <a:pt x="2722844" y="1453529"/>
                </a:lnTo>
                <a:lnTo>
                  <a:pt x="2673858" y="1458468"/>
                </a:lnTo>
                <a:lnTo>
                  <a:pt x="243078" y="1458468"/>
                </a:lnTo>
                <a:lnTo>
                  <a:pt x="194091" y="1453529"/>
                </a:lnTo>
                <a:lnTo>
                  <a:pt x="148464" y="1439364"/>
                </a:lnTo>
                <a:lnTo>
                  <a:pt x="107174" y="1416951"/>
                </a:lnTo>
                <a:lnTo>
                  <a:pt x="71199" y="1387268"/>
                </a:lnTo>
                <a:lnTo>
                  <a:pt x="41516" y="1351293"/>
                </a:lnTo>
                <a:lnTo>
                  <a:pt x="19103" y="1310003"/>
                </a:lnTo>
                <a:lnTo>
                  <a:pt x="4938" y="1264376"/>
                </a:lnTo>
                <a:lnTo>
                  <a:pt x="0" y="1215390"/>
                </a:lnTo>
                <a:lnTo>
                  <a:pt x="0" y="243078"/>
                </a:lnTo>
                <a:close/>
              </a:path>
            </a:pathLst>
          </a:custGeom>
          <a:ln w="1269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235822" y="1382013"/>
            <a:ext cx="2413000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latin typeface="Carlito"/>
                <a:cs typeface="Carlito"/>
              </a:rPr>
              <a:t>Point</a:t>
            </a:r>
            <a:r>
              <a:rPr sz="1600" b="1" spc="-75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Spread</a:t>
            </a:r>
            <a:r>
              <a:rPr sz="1600" b="1" spc="-40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Function</a:t>
            </a:r>
            <a:r>
              <a:rPr sz="1600" b="1" spc="-50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(PSF) </a:t>
            </a:r>
            <a:r>
              <a:rPr sz="1600" dirty="0">
                <a:latin typeface="Carlito"/>
                <a:cs typeface="Carlito"/>
              </a:rPr>
              <a:t>Light</a:t>
            </a:r>
            <a:r>
              <a:rPr sz="1600" spc="-9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waves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converge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and </a:t>
            </a:r>
            <a:r>
              <a:rPr sz="1600" spc="-10" dirty="0">
                <a:latin typeface="Carlito"/>
                <a:cs typeface="Carlito"/>
              </a:rPr>
              <a:t>interfere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at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focal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point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to </a:t>
            </a:r>
            <a:r>
              <a:rPr sz="1600" dirty="0">
                <a:latin typeface="Carlito"/>
                <a:cs typeface="Carlito"/>
              </a:rPr>
              <a:t>produce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diffraction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pattern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concentric </a:t>
            </a:r>
            <a:r>
              <a:rPr sz="1600" spc="-20" dirty="0">
                <a:latin typeface="Carlito"/>
                <a:cs typeface="Carlito"/>
              </a:rPr>
              <a:t>rings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443971" y="2043683"/>
            <a:ext cx="1566545" cy="1687195"/>
            <a:chOff x="10443971" y="2043683"/>
            <a:chExt cx="1566545" cy="1687195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43971" y="2043683"/>
              <a:ext cx="1566545" cy="168719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39043" y="2238755"/>
              <a:ext cx="996696" cy="111709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425427" y="2243327"/>
              <a:ext cx="210820" cy="294640"/>
            </a:xfrm>
            <a:custGeom>
              <a:avLst/>
              <a:gdLst/>
              <a:ahLst/>
              <a:cxnLst/>
              <a:rect l="l" t="t" r="r" b="b"/>
              <a:pathLst>
                <a:path w="210820" h="294639">
                  <a:moveTo>
                    <a:pt x="210311" y="0"/>
                  </a:moveTo>
                  <a:lnTo>
                    <a:pt x="0" y="0"/>
                  </a:lnTo>
                  <a:lnTo>
                    <a:pt x="0" y="294132"/>
                  </a:lnTo>
                  <a:lnTo>
                    <a:pt x="210311" y="294132"/>
                  </a:lnTo>
                  <a:lnTo>
                    <a:pt x="2103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rázok 25">
            <a:extLst>
              <a:ext uri="{FF2B5EF4-FFF2-40B4-BE49-F238E27FC236}">
                <a16:creationId xmlns:a16="http://schemas.microsoft.com/office/drawing/2014/main" id="{B8F70AC0-44E8-7D51-A6EF-C6930080FD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2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D66FBEE-0894-E789-D6D8-27DB90A42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14595" y="80093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56"/>
    </mc:Choice>
    <mc:Fallback>
      <p:transition spd="slow" advTm="3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2811" y="3403091"/>
            <a:ext cx="9461500" cy="1409700"/>
            <a:chOff x="1162811" y="3403091"/>
            <a:chExt cx="9461500" cy="140970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4947" y="3406043"/>
              <a:ext cx="2718896" cy="11188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40040" y="3403091"/>
              <a:ext cx="2653283" cy="10530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2811" y="3875519"/>
              <a:ext cx="7174992" cy="8702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4439" y="3845064"/>
              <a:ext cx="6885432" cy="96772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20723" y="3895343"/>
              <a:ext cx="7063740" cy="759460"/>
            </a:xfrm>
            <a:custGeom>
              <a:avLst/>
              <a:gdLst/>
              <a:ahLst/>
              <a:cxnLst/>
              <a:rect l="l" t="t" r="r" b="b"/>
              <a:pathLst>
                <a:path w="7063740" h="759460">
                  <a:moveTo>
                    <a:pt x="0" y="0"/>
                  </a:moveTo>
                  <a:lnTo>
                    <a:pt x="6684264" y="0"/>
                  </a:lnTo>
                  <a:lnTo>
                    <a:pt x="7063740" y="379475"/>
                  </a:lnTo>
                  <a:lnTo>
                    <a:pt x="6684264" y="758951"/>
                  </a:lnTo>
                  <a:lnTo>
                    <a:pt x="0" y="75895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Single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Molecule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Localization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Microscopy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(SMLM)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1763" y="1263142"/>
            <a:ext cx="9174480" cy="20256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dirty="0">
                <a:latin typeface="Carlito"/>
                <a:cs typeface="Carlito"/>
              </a:rPr>
              <a:t>Employs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conventional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wide-</a:t>
            </a:r>
            <a:r>
              <a:rPr sz="1600" dirty="0">
                <a:latin typeface="Carlito"/>
                <a:cs typeface="Carlito"/>
              </a:rPr>
              <a:t>field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excitation</a:t>
            </a:r>
            <a:r>
              <a:rPr sz="1600" spc="-6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and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achieves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super-</a:t>
            </a:r>
            <a:r>
              <a:rPr sz="1600" dirty="0">
                <a:latin typeface="Carlito"/>
                <a:cs typeface="Carlito"/>
              </a:rPr>
              <a:t>resolution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by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localizing</a:t>
            </a:r>
            <a:r>
              <a:rPr sz="1600" spc="-7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individual</a:t>
            </a:r>
            <a:r>
              <a:rPr sz="1600" spc="-8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molecules;</a:t>
            </a: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25"/>
              </a:spcBef>
              <a:buFont typeface="Arial"/>
              <a:buChar char="•"/>
            </a:pPr>
            <a:endParaRPr sz="1600">
              <a:latin typeface="Carlito"/>
              <a:cs typeface="Carlito"/>
            </a:endParaRPr>
          </a:p>
          <a:p>
            <a:pPr marL="701675" lvl="1" indent="-286385">
              <a:lnSpc>
                <a:spcPts val="1825"/>
              </a:lnSpc>
              <a:buFont typeface="Arial"/>
              <a:buChar char="•"/>
              <a:tabLst>
                <a:tab pos="701675" algn="l"/>
              </a:tabLst>
            </a:pPr>
            <a:r>
              <a:rPr sz="1600" dirty="0">
                <a:latin typeface="Carlito"/>
                <a:cs typeface="Carlito"/>
              </a:rPr>
              <a:t>Can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achieve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spatial</a:t>
            </a:r>
            <a:r>
              <a:rPr sz="1600" spc="-6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resolution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ca.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20-</a:t>
            </a:r>
            <a:r>
              <a:rPr sz="1600" dirty="0">
                <a:latin typeface="Carlito"/>
                <a:cs typeface="Carlito"/>
              </a:rPr>
              <a:t>50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nm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and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sometimes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even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better</a:t>
            </a:r>
            <a:r>
              <a:rPr sz="1600" spc="-20" dirty="0">
                <a:latin typeface="Carlito"/>
                <a:cs typeface="Carlito"/>
              </a:rPr>
              <a:t> (10x</a:t>
            </a:r>
            <a:endParaRPr sz="1600">
              <a:latin typeface="Carlito"/>
              <a:cs typeface="Carlito"/>
            </a:endParaRPr>
          </a:p>
          <a:p>
            <a:pPr marL="701675">
              <a:lnSpc>
                <a:spcPts val="1825"/>
              </a:lnSpc>
            </a:pPr>
            <a:r>
              <a:rPr sz="1600" dirty="0">
                <a:latin typeface="Carlito"/>
                <a:cs typeface="Carlito"/>
              </a:rPr>
              <a:t>more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than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conventional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microscopy!);</a:t>
            </a: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25"/>
              </a:spcBef>
            </a:pPr>
            <a:endParaRPr sz="1600">
              <a:latin typeface="Carlito"/>
              <a:cs typeface="Carlito"/>
            </a:endParaRPr>
          </a:p>
          <a:p>
            <a:pPr marL="1197610" lvl="2" indent="-286385">
              <a:lnSpc>
                <a:spcPct val="100000"/>
              </a:lnSpc>
              <a:buFont typeface="Arial"/>
              <a:buChar char="•"/>
              <a:tabLst>
                <a:tab pos="1197610" algn="l"/>
              </a:tabLst>
            </a:pPr>
            <a:r>
              <a:rPr sz="1600" dirty="0">
                <a:latin typeface="Carlito"/>
                <a:cs typeface="Carlito"/>
              </a:rPr>
              <a:t>SMLM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methods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are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relatively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easy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implement,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but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require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careful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choice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fluorophores;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97635" y="3897629"/>
            <a:ext cx="6527800" cy="70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25"/>
              </a:lnSpc>
              <a:spcBef>
                <a:spcPts val="95"/>
              </a:spcBef>
            </a:pPr>
            <a:r>
              <a:rPr sz="1600" spc="-10" dirty="0">
                <a:latin typeface="Carlito"/>
                <a:cs typeface="Carlito"/>
              </a:rPr>
              <a:t>Principle(1):</a:t>
            </a:r>
            <a:endParaRPr sz="1600">
              <a:latin typeface="Carlito"/>
              <a:cs typeface="Carlito"/>
            </a:endParaRPr>
          </a:p>
          <a:p>
            <a:pPr marL="12065" marR="5080" algn="ctr">
              <a:lnSpc>
                <a:spcPts val="1730"/>
              </a:lnSpc>
              <a:spcBef>
                <a:spcPts val="120"/>
              </a:spcBef>
            </a:pPr>
            <a:r>
              <a:rPr sz="1600" dirty="0">
                <a:latin typeface="Carlito"/>
                <a:cs typeface="Carlito"/>
              </a:rPr>
              <a:t>Spatial</a:t>
            </a:r>
            <a:r>
              <a:rPr sz="1600" spc="-6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coordinates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fluorescently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labelled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molecules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can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determined</a:t>
            </a:r>
            <a:r>
              <a:rPr sz="1600" spc="-20" dirty="0">
                <a:latin typeface="Carlito"/>
                <a:cs typeface="Carlito"/>
              </a:rPr>
              <a:t> with </a:t>
            </a:r>
            <a:r>
              <a:rPr sz="1600" dirty="0">
                <a:latin typeface="Carlito"/>
                <a:cs typeface="Carlito"/>
              </a:rPr>
              <a:t>high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precision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if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their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PSFs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do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not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overlap;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644139" y="5163311"/>
            <a:ext cx="7239634" cy="1487805"/>
            <a:chOff x="2644139" y="5163311"/>
            <a:chExt cx="7239634" cy="148780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93574" y="5365940"/>
              <a:ext cx="789712" cy="128485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28760" y="5362955"/>
              <a:ext cx="723900" cy="1219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44139" y="5195315"/>
              <a:ext cx="7173467" cy="8687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94431" y="5163311"/>
              <a:ext cx="6932676" cy="9677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702051" y="5215127"/>
              <a:ext cx="7062470" cy="757555"/>
            </a:xfrm>
            <a:custGeom>
              <a:avLst/>
              <a:gdLst/>
              <a:ahLst/>
              <a:cxnLst/>
              <a:rect l="l" t="t" r="r" b="b"/>
              <a:pathLst>
                <a:path w="7062470" h="757554">
                  <a:moveTo>
                    <a:pt x="0" y="0"/>
                  </a:moveTo>
                  <a:lnTo>
                    <a:pt x="6683502" y="0"/>
                  </a:lnTo>
                  <a:lnTo>
                    <a:pt x="7062216" y="378714"/>
                  </a:lnTo>
                  <a:lnTo>
                    <a:pt x="6683502" y="757428"/>
                  </a:lnTo>
                  <a:lnTo>
                    <a:pt x="0" y="75742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43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857245" y="5216397"/>
            <a:ext cx="6558280" cy="7080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" algn="ctr">
              <a:lnSpc>
                <a:spcPts val="1825"/>
              </a:lnSpc>
              <a:spcBef>
                <a:spcPts val="95"/>
              </a:spcBef>
            </a:pPr>
            <a:r>
              <a:rPr sz="1600" spc="-10" dirty="0">
                <a:latin typeface="Carlito"/>
                <a:cs typeface="Carlito"/>
              </a:rPr>
              <a:t>Principle(2):</a:t>
            </a:r>
            <a:endParaRPr sz="1600">
              <a:latin typeface="Carlito"/>
              <a:cs typeface="Carlito"/>
            </a:endParaRPr>
          </a:p>
          <a:p>
            <a:pPr marL="12700" marR="5080" algn="ctr">
              <a:lnSpc>
                <a:spcPts val="1730"/>
              </a:lnSpc>
              <a:spcBef>
                <a:spcPts val="120"/>
              </a:spcBef>
            </a:pPr>
            <a:r>
              <a:rPr sz="1600" spc="-10" dirty="0">
                <a:latin typeface="Carlito"/>
                <a:cs typeface="Carlito"/>
              </a:rPr>
              <a:t>Photoswitching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 </a:t>
            </a:r>
            <a:r>
              <a:rPr sz="1600" spc="-10" dirty="0">
                <a:latin typeface="Carlito"/>
                <a:cs typeface="Carlito"/>
              </a:rPr>
              <a:t>fluorescent</a:t>
            </a:r>
            <a:r>
              <a:rPr sz="1600" spc="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molecules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is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applied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via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multiple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acquisition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over </a:t>
            </a:r>
            <a:r>
              <a:rPr sz="1600" dirty="0">
                <a:latin typeface="Carlito"/>
                <a:cs typeface="Carlito"/>
              </a:rPr>
              <a:t>time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different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molecules;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6B5FF6E7-A15D-74D9-D446-C80DA5DFC8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19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E9EFC07-ADE0-F567-69E6-49ECB4679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33837" y="105994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45"/>
    </mc:Choice>
    <mc:Fallback>
      <p:transition spd="slow" advTm="46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Many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ways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to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acquire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single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molecules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in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our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samples</a:t>
            </a:r>
          </a:p>
        </p:txBody>
      </p:sp>
      <p:sp>
        <p:nvSpPr>
          <p:cNvPr id="3" name="object 3"/>
          <p:cNvSpPr/>
          <p:nvPr/>
        </p:nvSpPr>
        <p:spPr>
          <a:xfrm>
            <a:off x="701040" y="2474976"/>
            <a:ext cx="2205355" cy="1377950"/>
          </a:xfrm>
          <a:custGeom>
            <a:avLst/>
            <a:gdLst/>
            <a:ahLst/>
            <a:cxnLst/>
            <a:rect l="l" t="t" r="r" b="b"/>
            <a:pathLst>
              <a:path w="2205355" h="1377950">
                <a:moveTo>
                  <a:pt x="354774" y="0"/>
                </a:moveTo>
                <a:lnTo>
                  <a:pt x="1850389" y="0"/>
                </a:lnTo>
                <a:lnTo>
                  <a:pt x="1882685" y="2814"/>
                </a:lnTo>
                <a:lnTo>
                  <a:pt x="1944716" y="24602"/>
                </a:lnTo>
                <a:lnTo>
                  <a:pt x="2002496" y="66315"/>
                </a:lnTo>
                <a:lnTo>
                  <a:pt x="2029478" y="94036"/>
                </a:lnTo>
                <a:lnTo>
                  <a:pt x="2055022" y="126009"/>
                </a:lnTo>
                <a:lnTo>
                  <a:pt x="2079003" y="161991"/>
                </a:lnTo>
                <a:lnTo>
                  <a:pt x="2101294" y="201739"/>
                </a:lnTo>
                <a:lnTo>
                  <a:pt x="2121771" y="245010"/>
                </a:lnTo>
                <a:lnTo>
                  <a:pt x="2140307" y="291561"/>
                </a:lnTo>
                <a:lnTo>
                  <a:pt x="2156779" y="341150"/>
                </a:lnTo>
                <a:lnTo>
                  <a:pt x="2171061" y="393532"/>
                </a:lnTo>
                <a:lnTo>
                  <a:pt x="2183027" y="448465"/>
                </a:lnTo>
                <a:lnTo>
                  <a:pt x="2192552" y="505706"/>
                </a:lnTo>
                <a:lnTo>
                  <a:pt x="2199510" y="565013"/>
                </a:lnTo>
                <a:lnTo>
                  <a:pt x="2203777" y="626141"/>
                </a:lnTo>
                <a:lnTo>
                  <a:pt x="2205228" y="688848"/>
                </a:lnTo>
                <a:lnTo>
                  <a:pt x="2203777" y="751554"/>
                </a:lnTo>
                <a:lnTo>
                  <a:pt x="2199510" y="812682"/>
                </a:lnTo>
                <a:lnTo>
                  <a:pt x="2192552" y="871989"/>
                </a:lnTo>
                <a:lnTo>
                  <a:pt x="2183027" y="929230"/>
                </a:lnTo>
                <a:lnTo>
                  <a:pt x="2171061" y="984163"/>
                </a:lnTo>
                <a:lnTo>
                  <a:pt x="2156779" y="1036545"/>
                </a:lnTo>
                <a:lnTo>
                  <a:pt x="2140307" y="1086134"/>
                </a:lnTo>
                <a:lnTo>
                  <a:pt x="2121771" y="1132685"/>
                </a:lnTo>
                <a:lnTo>
                  <a:pt x="2101294" y="1175956"/>
                </a:lnTo>
                <a:lnTo>
                  <a:pt x="2079003" y="1215704"/>
                </a:lnTo>
                <a:lnTo>
                  <a:pt x="2055022" y="1251686"/>
                </a:lnTo>
                <a:lnTo>
                  <a:pt x="2029478" y="1283659"/>
                </a:lnTo>
                <a:lnTo>
                  <a:pt x="2002496" y="1311380"/>
                </a:lnTo>
                <a:lnTo>
                  <a:pt x="1944716" y="1353093"/>
                </a:lnTo>
                <a:lnTo>
                  <a:pt x="1882685" y="1374881"/>
                </a:lnTo>
                <a:lnTo>
                  <a:pt x="1850389" y="1377696"/>
                </a:lnTo>
                <a:lnTo>
                  <a:pt x="354774" y="1377696"/>
                </a:lnTo>
                <a:lnTo>
                  <a:pt x="291003" y="1366599"/>
                </a:lnTo>
                <a:lnTo>
                  <a:pt x="230982" y="1334605"/>
                </a:lnTo>
                <a:lnTo>
                  <a:pt x="175713" y="1283659"/>
                </a:lnTo>
                <a:lnTo>
                  <a:pt x="150173" y="1251686"/>
                </a:lnTo>
                <a:lnTo>
                  <a:pt x="126198" y="1215704"/>
                </a:lnTo>
                <a:lnTo>
                  <a:pt x="103911" y="1175956"/>
                </a:lnTo>
                <a:lnTo>
                  <a:pt x="83438" y="1132685"/>
                </a:lnTo>
                <a:lnTo>
                  <a:pt x="64905" y="1086134"/>
                </a:lnTo>
                <a:lnTo>
                  <a:pt x="48437" y="1036545"/>
                </a:lnTo>
                <a:lnTo>
                  <a:pt x="34158" y="984163"/>
                </a:lnTo>
                <a:lnTo>
                  <a:pt x="22195" y="929230"/>
                </a:lnTo>
                <a:lnTo>
                  <a:pt x="12672" y="871989"/>
                </a:lnTo>
                <a:lnTo>
                  <a:pt x="5715" y="812682"/>
                </a:lnTo>
                <a:lnTo>
                  <a:pt x="1449" y="751554"/>
                </a:lnTo>
                <a:lnTo>
                  <a:pt x="0" y="688848"/>
                </a:lnTo>
                <a:lnTo>
                  <a:pt x="1449" y="626141"/>
                </a:lnTo>
                <a:lnTo>
                  <a:pt x="5715" y="565013"/>
                </a:lnTo>
                <a:lnTo>
                  <a:pt x="12672" y="505706"/>
                </a:lnTo>
                <a:lnTo>
                  <a:pt x="22195" y="448465"/>
                </a:lnTo>
                <a:lnTo>
                  <a:pt x="34158" y="393532"/>
                </a:lnTo>
                <a:lnTo>
                  <a:pt x="48437" y="341150"/>
                </a:lnTo>
                <a:lnTo>
                  <a:pt x="64905" y="291561"/>
                </a:lnTo>
                <a:lnTo>
                  <a:pt x="83438" y="245010"/>
                </a:lnTo>
                <a:lnTo>
                  <a:pt x="103911" y="201739"/>
                </a:lnTo>
                <a:lnTo>
                  <a:pt x="126198" y="161991"/>
                </a:lnTo>
                <a:lnTo>
                  <a:pt x="150173" y="126009"/>
                </a:lnTo>
                <a:lnTo>
                  <a:pt x="175713" y="94036"/>
                </a:lnTo>
                <a:lnTo>
                  <a:pt x="202691" y="66315"/>
                </a:lnTo>
                <a:lnTo>
                  <a:pt x="260461" y="24602"/>
                </a:lnTo>
                <a:lnTo>
                  <a:pt x="322482" y="2814"/>
                </a:lnTo>
                <a:lnTo>
                  <a:pt x="354774" y="0"/>
                </a:lnTo>
                <a:close/>
              </a:path>
            </a:pathLst>
          </a:custGeom>
          <a:ln w="9525">
            <a:solidFill>
              <a:srgbClr val="FF892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4333" y="2676524"/>
            <a:ext cx="1418590" cy="92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25"/>
              </a:lnSpc>
              <a:spcBef>
                <a:spcPts val="95"/>
              </a:spcBef>
            </a:pPr>
            <a:r>
              <a:rPr sz="1600" spc="-20" dirty="0">
                <a:latin typeface="Carlito"/>
                <a:cs typeface="Carlito"/>
              </a:rPr>
              <a:t>PALM</a:t>
            </a:r>
            <a:endParaRPr sz="1600">
              <a:latin typeface="Carlito"/>
              <a:cs typeface="Carlito"/>
            </a:endParaRPr>
          </a:p>
          <a:p>
            <a:pPr marL="12700" marR="5080" algn="ctr">
              <a:lnSpc>
                <a:spcPts val="1730"/>
              </a:lnSpc>
              <a:spcBef>
                <a:spcPts val="120"/>
              </a:spcBef>
            </a:pPr>
            <a:r>
              <a:rPr sz="1600" spc="-10" dirty="0">
                <a:latin typeface="Carlito"/>
                <a:cs typeface="Carlito"/>
              </a:rPr>
              <a:t>Photoactivatable Localization Microscopy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9798" y="5294121"/>
            <a:ext cx="4704715" cy="70802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-2540" algn="ctr">
              <a:lnSpc>
                <a:spcPct val="90100"/>
              </a:lnSpc>
              <a:spcBef>
                <a:spcPts val="285"/>
              </a:spcBef>
            </a:pPr>
            <a:r>
              <a:rPr sz="1600" spc="-10" dirty="0">
                <a:latin typeface="Carlito"/>
                <a:cs typeface="Carlito"/>
              </a:rPr>
              <a:t>Sequential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imaging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fluorophores</a:t>
            </a:r>
            <a:r>
              <a:rPr sz="1600" spc="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subsets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and </a:t>
            </a:r>
            <a:r>
              <a:rPr sz="1600" dirty="0">
                <a:latin typeface="Carlito"/>
                <a:cs typeface="Carlito"/>
              </a:rPr>
              <a:t>consequent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reconstruction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their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positions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via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multiple </a:t>
            </a:r>
            <a:r>
              <a:rPr sz="1600" dirty="0">
                <a:latin typeface="Carlito"/>
                <a:cs typeface="Carlito"/>
              </a:rPr>
              <a:t>frame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acquisition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(the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“blinking”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image);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553944" y="3671115"/>
            <a:ext cx="1176655" cy="485140"/>
            <a:chOff x="3553944" y="3671115"/>
            <a:chExt cx="1176655" cy="48514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3944" y="3671115"/>
              <a:ext cx="1176574" cy="4849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6847" y="3745992"/>
              <a:ext cx="810755" cy="2423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7973" y="3677221"/>
              <a:ext cx="1093089" cy="401193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710127" y="3671115"/>
            <a:ext cx="1237615" cy="485140"/>
            <a:chOff x="6710127" y="3671115"/>
            <a:chExt cx="1237615" cy="48514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0127" y="3671115"/>
              <a:ext cx="1237576" cy="4849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94575" y="3745992"/>
              <a:ext cx="867143" cy="24231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54177" y="3677221"/>
              <a:ext cx="1154049" cy="401193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4893564" y="1071372"/>
            <a:ext cx="2205355" cy="1377950"/>
          </a:xfrm>
          <a:custGeom>
            <a:avLst/>
            <a:gdLst/>
            <a:ahLst/>
            <a:cxnLst/>
            <a:rect l="l" t="t" r="r" b="b"/>
            <a:pathLst>
              <a:path w="2205354" h="1377950">
                <a:moveTo>
                  <a:pt x="354838" y="0"/>
                </a:moveTo>
                <a:lnTo>
                  <a:pt x="1850389" y="0"/>
                </a:lnTo>
                <a:lnTo>
                  <a:pt x="1882685" y="2814"/>
                </a:lnTo>
                <a:lnTo>
                  <a:pt x="1944716" y="24602"/>
                </a:lnTo>
                <a:lnTo>
                  <a:pt x="2002496" y="66315"/>
                </a:lnTo>
                <a:lnTo>
                  <a:pt x="2029478" y="94036"/>
                </a:lnTo>
                <a:lnTo>
                  <a:pt x="2055022" y="126009"/>
                </a:lnTo>
                <a:lnTo>
                  <a:pt x="2079003" y="161991"/>
                </a:lnTo>
                <a:lnTo>
                  <a:pt x="2101294" y="201739"/>
                </a:lnTo>
                <a:lnTo>
                  <a:pt x="2121771" y="245010"/>
                </a:lnTo>
                <a:lnTo>
                  <a:pt x="2140307" y="291561"/>
                </a:lnTo>
                <a:lnTo>
                  <a:pt x="2156779" y="341150"/>
                </a:lnTo>
                <a:lnTo>
                  <a:pt x="2171061" y="393532"/>
                </a:lnTo>
                <a:lnTo>
                  <a:pt x="2183027" y="448465"/>
                </a:lnTo>
                <a:lnTo>
                  <a:pt x="2192552" y="505706"/>
                </a:lnTo>
                <a:lnTo>
                  <a:pt x="2199510" y="565013"/>
                </a:lnTo>
                <a:lnTo>
                  <a:pt x="2203777" y="626141"/>
                </a:lnTo>
                <a:lnTo>
                  <a:pt x="2205228" y="688848"/>
                </a:lnTo>
                <a:lnTo>
                  <a:pt x="2203777" y="751554"/>
                </a:lnTo>
                <a:lnTo>
                  <a:pt x="2199510" y="812682"/>
                </a:lnTo>
                <a:lnTo>
                  <a:pt x="2192552" y="871989"/>
                </a:lnTo>
                <a:lnTo>
                  <a:pt x="2183027" y="929230"/>
                </a:lnTo>
                <a:lnTo>
                  <a:pt x="2171061" y="984163"/>
                </a:lnTo>
                <a:lnTo>
                  <a:pt x="2156779" y="1036545"/>
                </a:lnTo>
                <a:lnTo>
                  <a:pt x="2140307" y="1086134"/>
                </a:lnTo>
                <a:lnTo>
                  <a:pt x="2121771" y="1132685"/>
                </a:lnTo>
                <a:lnTo>
                  <a:pt x="2101294" y="1175956"/>
                </a:lnTo>
                <a:lnTo>
                  <a:pt x="2079003" y="1215704"/>
                </a:lnTo>
                <a:lnTo>
                  <a:pt x="2055022" y="1251686"/>
                </a:lnTo>
                <a:lnTo>
                  <a:pt x="2029478" y="1283659"/>
                </a:lnTo>
                <a:lnTo>
                  <a:pt x="2002496" y="1311380"/>
                </a:lnTo>
                <a:lnTo>
                  <a:pt x="1944716" y="1353093"/>
                </a:lnTo>
                <a:lnTo>
                  <a:pt x="1882685" y="1374881"/>
                </a:lnTo>
                <a:lnTo>
                  <a:pt x="1850389" y="1377695"/>
                </a:lnTo>
                <a:lnTo>
                  <a:pt x="354838" y="1377695"/>
                </a:lnTo>
                <a:lnTo>
                  <a:pt x="291058" y="1366599"/>
                </a:lnTo>
                <a:lnTo>
                  <a:pt x="231027" y="1334605"/>
                </a:lnTo>
                <a:lnTo>
                  <a:pt x="175749" y="1283659"/>
                </a:lnTo>
                <a:lnTo>
                  <a:pt x="150205" y="1251686"/>
                </a:lnTo>
                <a:lnTo>
                  <a:pt x="126224" y="1215704"/>
                </a:lnTo>
                <a:lnTo>
                  <a:pt x="103933" y="1175956"/>
                </a:lnTo>
                <a:lnTo>
                  <a:pt x="83456" y="1132685"/>
                </a:lnTo>
                <a:lnTo>
                  <a:pt x="64920" y="1086134"/>
                </a:lnTo>
                <a:lnTo>
                  <a:pt x="48448" y="1036545"/>
                </a:lnTo>
                <a:lnTo>
                  <a:pt x="34166" y="984163"/>
                </a:lnTo>
                <a:lnTo>
                  <a:pt x="22200" y="929230"/>
                </a:lnTo>
                <a:lnTo>
                  <a:pt x="12675" y="871989"/>
                </a:lnTo>
                <a:lnTo>
                  <a:pt x="5717" y="812682"/>
                </a:lnTo>
                <a:lnTo>
                  <a:pt x="1450" y="751554"/>
                </a:lnTo>
                <a:lnTo>
                  <a:pt x="0" y="688848"/>
                </a:lnTo>
                <a:lnTo>
                  <a:pt x="1450" y="626141"/>
                </a:lnTo>
                <a:lnTo>
                  <a:pt x="5717" y="565013"/>
                </a:lnTo>
                <a:lnTo>
                  <a:pt x="12675" y="505706"/>
                </a:lnTo>
                <a:lnTo>
                  <a:pt x="22200" y="448465"/>
                </a:lnTo>
                <a:lnTo>
                  <a:pt x="34166" y="393532"/>
                </a:lnTo>
                <a:lnTo>
                  <a:pt x="48448" y="341150"/>
                </a:lnTo>
                <a:lnTo>
                  <a:pt x="64920" y="291561"/>
                </a:lnTo>
                <a:lnTo>
                  <a:pt x="83456" y="245010"/>
                </a:lnTo>
                <a:lnTo>
                  <a:pt x="103933" y="201739"/>
                </a:lnTo>
                <a:lnTo>
                  <a:pt x="126224" y="161991"/>
                </a:lnTo>
                <a:lnTo>
                  <a:pt x="150205" y="126009"/>
                </a:lnTo>
                <a:lnTo>
                  <a:pt x="175749" y="94036"/>
                </a:lnTo>
                <a:lnTo>
                  <a:pt x="202731" y="66315"/>
                </a:lnTo>
                <a:lnTo>
                  <a:pt x="260511" y="24602"/>
                </a:lnTo>
                <a:lnTo>
                  <a:pt x="322542" y="2814"/>
                </a:lnTo>
                <a:lnTo>
                  <a:pt x="354838" y="0"/>
                </a:lnTo>
                <a:close/>
              </a:path>
            </a:pathLst>
          </a:custGeom>
          <a:ln w="9525">
            <a:solidFill>
              <a:srgbClr val="FF4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252465" y="1272921"/>
            <a:ext cx="1486535" cy="92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25"/>
              </a:lnSpc>
              <a:spcBef>
                <a:spcPts val="95"/>
              </a:spcBef>
            </a:pPr>
            <a:r>
              <a:rPr sz="1600" spc="-10" dirty="0">
                <a:latin typeface="Carlito"/>
                <a:cs typeface="Carlito"/>
              </a:rPr>
              <a:t>STORM</a:t>
            </a:r>
            <a:endParaRPr sz="1600">
              <a:latin typeface="Carlito"/>
              <a:cs typeface="Carlito"/>
            </a:endParaRPr>
          </a:p>
          <a:p>
            <a:pPr marL="12065" marR="5080" algn="ctr">
              <a:lnSpc>
                <a:spcPts val="1730"/>
              </a:lnSpc>
              <a:spcBef>
                <a:spcPts val="120"/>
              </a:spcBef>
            </a:pPr>
            <a:r>
              <a:rPr sz="1600" spc="-10" dirty="0">
                <a:latin typeface="Carlito"/>
                <a:cs typeface="Carlito"/>
              </a:rPr>
              <a:t>Stochastic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Optical Reconstruction Microscopy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538971" y="2474976"/>
            <a:ext cx="2952115" cy="1377950"/>
          </a:xfrm>
          <a:custGeom>
            <a:avLst/>
            <a:gdLst/>
            <a:ahLst/>
            <a:cxnLst/>
            <a:rect l="l" t="t" r="r" b="b"/>
            <a:pathLst>
              <a:path w="2952115" h="1377950">
                <a:moveTo>
                  <a:pt x="474852" y="0"/>
                </a:moveTo>
                <a:lnTo>
                  <a:pt x="2477134" y="0"/>
                </a:lnTo>
                <a:lnTo>
                  <a:pt x="2516080" y="2283"/>
                </a:lnTo>
                <a:lnTo>
                  <a:pt x="2554158" y="9014"/>
                </a:lnTo>
                <a:lnTo>
                  <a:pt x="2591247" y="20016"/>
                </a:lnTo>
                <a:lnTo>
                  <a:pt x="2627225" y="35112"/>
                </a:lnTo>
                <a:lnTo>
                  <a:pt x="2661969" y="54125"/>
                </a:lnTo>
                <a:lnTo>
                  <a:pt x="2695357" y="76878"/>
                </a:lnTo>
                <a:lnTo>
                  <a:pt x="2727267" y="103192"/>
                </a:lnTo>
                <a:lnTo>
                  <a:pt x="2757577" y="132892"/>
                </a:lnTo>
                <a:lnTo>
                  <a:pt x="2786164" y="165800"/>
                </a:lnTo>
                <a:lnTo>
                  <a:pt x="2812907" y="201739"/>
                </a:lnTo>
                <a:lnTo>
                  <a:pt x="2837682" y="240531"/>
                </a:lnTo>
                <a:lnTo>
                  <a:pt x="2860369" y="282000"/>
                </a:lnTo>
                <a:lnTo>
                  <a:pt x="2880844" y="325969"/>
                </a:lnTo>
                <a:lnTo>
                  <a:pt x="2898985" y="372259"/>
                </a:lnTo>
                <a:lnTo>
                  <a:pt x="2914671" y="420695"/>
                </a:lnTo>
                <a:lnTo>
                  <a:pt x="2927779" y="471098"/>
                </a:lnTo>
                <a:lnTo>
                  <a:pt x="2938187" y="523293"/>
                </a:lnTo>
                <a:lnTo>
                  <a:pt x="2945773" y="577100"/>
                </a:lnTo>
                <a:lnTo>
                  <a:pt x="2950413" y="632344"/>
                </a:lnTo>
                <a:lnTo>
                  <a:pt x="2951987" y="688848"/>
                </a:lnTo>
                <a:lnTo>
                  <a:pt x="2950413" y="745351"/>
                </a:lnTo>
                <a:lnTo>
                  <a:pt x="2945773" y="800595"/>
                </a:lnTo>
                <a:lnTo>
                  <a:pt x="2938187" y="854402"/>
                </a:lnTo>
                <a:lnTo>
                  <a:pt x="2927779" y="906597"/>
                </a:lnTo>
                <a:lnTo>
                  <a:pt x="2914671" y="957000"/>
                </a:lnTo>
                <a:lnTo>
                  <a:pt x="2898985" y="1005436"/>
                </a:lnTo>
                <a:lnTo>
                  <a:pt x="2880844" y="1051726"/>
                </a:lnTo>
                <a:lnTo>
                  <a:pt x="2860369" y="1095695"/>
                </a:lnTo>
                <a:lnTo>
                  <a:pt x="2837682" y="1137164"/>
                </a:lnTo>
                <a:lnTo>
                  <a:pt x="2812907" y="1175956"/>
                </a:lnTo>
                <a:lnTo>
                  <a:pt x="2786164" y="1211895"/>
                </a:lnTo>
                <a:lnTo>
                  <a:pt x="2757577" y="1244803"/>
                </a:lnTo>
                <a:lnTo>
                  <a:pt x="2727267" y="1274503"/>
                </a:lnTo>
                <a:lnTo>
                  <a:pt x="2695357" y="1300817"/>
                </a:lnTo>
                <a:lnTo>
                  <a:pt x="2661969" y="1323570"/>
                </a:lnTo>
                <a:lnTo>
                  <a:pt x="2627225" y="1342583"/>
                </a:lnTo>
                <a:lnTo>
                  <a:pt x="2591247" y="1357679"/>
                </a:lnTo>
                <a:lnTo>
                  <a:pt x="2554158" y="1368681"/>
                </a:lnTo>
                <a:lnTo>
                  <a:pt x="2516080" y="1375412"/>
                </a:lnTo>
                <a:lnTo>
                  <a:pt x="2477134" y="1377696"/>
                </a:lnTo>
                <a:lnTo>
                  <a:pt x="474852" y="1377696"/>
                </a:lnTo>
                <a:lnTo>
                  <a:pt x="435907" y="1375412"/>
                </a:lnTo>
                <a:lnTo>
                  <a:pt x="397829" y="1368681"/>
                </a:lnTo>
                <a:lnTo>
                  <a:pt x="360740" y="1357679"/>
                </a:lnTo>
                <a:lnTo>
                  <a:pt x="324762" y="1342583"/>
                </a:lnTo>
                <a:lnTo>
                  <a:pt x="290018" y="1323570"/>
                </a:lnTo>
                <a:lnTo>
                  <a:pt x="256630" y="1300817"/>
                </a:lnTo>
                <a:lnTo>
                  <a:pt x="224720" y="1274503"/>
                </a:lnTo>
                <a:lnTo>
                  <a:pt x="194410" y="1244803"/>
                </a:lnTo>
                <a:lnTo>
                  <a:pt x="165823" y="1211895"/>
                </a:lnTo>
                <a:lnTo>
                  <a:pt x="139080" y="1175956"/>
                </a:lnTo>
                <a:lnTo>
                  <a:pt x="114305" y="1137164"/>
                </a:lnTo>
                <a:lnTo>
                  <a:pt x="91618" y="1095695"/>
                </a:lnTo>
                <a:lnTo>
                  <a:pt x="71143" y="1051726"/>
                </a:lnTo>
                <a:lnTo>
                  <a:pt x="53002" y="1005436"/>
                </a:lnTo>
                <a:lnTo>
                  <a:pt x="37316" y="957000"/>
                </a:lnTo>
                <a:lnTo>
                  <a:pt x="24208" y="906597"/>
                </a:lnTo>
                <a:lnTo>
                  <a:pt x="13800" y="854402"/>
                </a:lnTo>
                <a:lnTo>
                  <a:pt x="6214" y="800595"/>
                </a:lnTo>
                <a:lnTo>
                  <a:pt x="1574" y="745351"/>
                </a:lnTo>
                <a:lnTo>
                  <a:pt x="0" y="688848"/>
                </a:lnTo>
                <a:lnTo>
                  <a:pt x="1574" y="632344"/>
                </a:lnTo>
                <a:lnTo>
                  <a:pt x="6214" y="577100"/>
                </a:lnTo>
                <a:lnTo>
                  <a:pt x="13800" y="523293"/>
                </a:lnTo>
                <a:lnTo>
                  <a:pt x="24208" y="471098"/>
                </a:lnTo>
                <a:lnTo>
                  <a:pt x="37316" y="420695"/>
                </a:lnTo>
                <a:lnTo>
                  <a:pt x="53002" y="372259"/>
                </a:lnTo>
                <a:lnTo>
                  <a:pt x="71143" y="325969"/>
                </a:lnTo>
                <a:lnTo>
                  <a:pt x="91618" y="282000"/>
                </a:lnTo>
                <a:lnTo>
                  <a:pt x="114305" y="240531"/>
                </a:lnTo>
                <a:lnTo>
                  <a:pt x="139080" y="201739"/>
                </a:lnTo>
                <a:lnTo>
                  <a:pt x="165823" y="165800"/>
                </a:lnTo>
                <a:lnTo>
                  <a:pt x="194410" y="132892"/>
                </a:lnTo>
                <a:lnTo>
                  <a:pt x="224720" y="103192"/>
                </a:lnTo>
                <a:lnTo>
                  <a:pt x="256630" y="76878"/>
                </a:lnTo>
                <a:lnTo>
                  <a:pt x="290018" y="54125"/>
                </a:lnTo>
                <a:lnTo>
                  <a:pt x="324762" y="35112"/>
                </a:lnTo>
                <a:lnTo>
                  <a:pt x="360740" y="20016"/>
                </a:lnTo>
                <a:lnTo>
                  <a:pt x="397829" y="9014"/>
                </a:lnTo>
                <a:lnTo>
                  <a:pt x="435907" y="2283"/>
                </a:lnTo>
                <a:lnTo>
                  <a:pt x="474852" y="0"/>
                </a:lnTo>
                <a:close/>
              </a:path>
            </a:pathLst>
          </a:custGeom>
          <a:ln w="9525">
            <a:solidFill>
              <a:srgbClr val="0017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018778" y="2676524"/>
            <a:ext cx="1993264" cy="9271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25"/>
              </a:lnSpc>
              <a:spcBef>
                <a:spcPts val="95"/>
              </a:spcBef>
            </a:pPr>
            <a:r>
              <a:rPr sz="1600" spc="-10" dirty="0">
                <a:latin typeface="Carlito"/>
                <a:cs typeface="Carlito"/>
              </a:rPr>
              <a:t>PAINT</a:t>
            </a:r>
            <a:endParaRPr sz="1600">
              <a:latin typeface="Carlito"/>
              <a:cs typeface="Carlito"/>
            </a:endParaRPr>
          </a:p>
          <a:p>
            <a:pPr marL="12700" marR="5080" algn="ctr">
              <a:lnSpc>
                <a:spcPts val="1730"/>
              </a:lnSpc>
              <a:spcBef>
                <a:spcPts val="120"/>
              </a:spcBef>
            </a:pPr>
            <a:r>
              <a:rPr sz="1600" spc="-10" dirty="0">
                <a:latin typeface="Carlito"/>
                <a:cs typeface="Carlito"/>
              </a:rPr>
              <a:t>Points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Accumulation</a:t>
            </a:r>
            <a:r>
              <a:rPr sz="1600" spc="-65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for </a:t>
            </a:r>
            <a:r>
              <a:rPr sz="1600" dirty="0">
                <a:latin typeface="Carlito"/>
                <a:cs typeface="Carlito"/>
              </a:rPr>
              <a:t>Imaging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in </a:t>
            </a:r>
            <a:r>
              <a:rPr sz="1600" spc="-10" dirty="0">
                <a:latin typeface="Carlito"/>
                <a:cs typeface="Carlito"/>
              </a:rPr>
              <a:t>Nanoscale Topography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862989" y="3675634"/>
            <a:ext cx="1713230" cy="401955"/>
            <a:chOff x="4862989" y="3675634"/>
            <a:chExt cx="1713230" cy="401955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62989" y="3687714"/>
              <a:ext cx="1713164" cy="38926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898135" y="3681984"/>
              <a:ext cx="1647825" cy="320040"/>
            </a:xfrm>
            <a:custGeom>
              <a:avLst/>
              <a:gdLst/>
              <a:ahLst/>
              <a:cxnLst/>
              <a:rect l="l" t="t" r="r" b="b"/>
              <a:pathLst>
                <a:path w="1647825" h="320039">
                  <a:moveTo>
                    <a:pt x="1487424" y="0"/>
                  </a:moveTo>
                  <a:lnTo>
                    <a:pt x="1487424" y="80010"/>
                  </a:lnTo>
                  <a:lnTo>
                    <a:pt x="160019" y="80010"/>
                  </a:lnTo>
                  <a:lnTo>
                    <a:pt x="160019" y="0"/>
                  </a:lnTo>
                  <a:lnTo>
                    <a:pt x="0" y="160020"/>
                  </a:lnTo>
                  <a:lnTo>
                    <a:pt x="160019" y="320040"/>
                  </a:lnTo>
                  <a:lnTo>
                    <a:pt x="160019" y="240030"/>
                  </a:lnTo>
                  <a:lnTo>
                    <a:pt x="1487424" y="240030"/>
                  </a:lnTo>
                  <a:lnTo>
                    <a:pt x="1487424" y="320040"/>
                  </a:lnTo>
                  <a:lnTo>
                    <a:pt x="1647443" y="160020"/>
                  </a:lnTo>
                  <a:lnTo>
                    <a:pt x="1487424" y="0"/>
                  </a:lnTo>
                  <a:close/>
                </a:path>
              </a:pathLst>
            </a:custGeom>
            <a:solidFill>
              <a:srgbClr val="ACD6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98135" y="3681984"/>
              <a:ext cx="1647825" cy="320040"/>
            </a:xfrm>
            <a:custGeom>
              <a:avLst/>
              <a:gdLst/>
              <a:ahLst/>
              <a:cxnLst/>
              <a:rect l="l" t="t" r="r" b="b"/>
              <a:pathLst>
                <a:path w="1647825" h="320039">
                  <a:moveTo>
                    <a:pt x="0" y="160020"/>
                  </a:moveTo>
                  <a:lnTo>
                    <a:pt x="160019" y="0"/>
                  </a:lnTo>
                  <a:lnTo>
                    <a:pt x="160019" y="80010"/>
                  </a:lnTo>
                  <a:lnTo>
                    <a:pt x="1487424" y="80010"/>
                  </a:lnTo>
                  <a:lnTo>
                    <a:pt x="1487424" y="0"/>
                  </a:lnTo>
                  <a:lnTo>
                    <a:pt x="1647443" y="160020"/>
                  </a:lnTo>
                  <a:lnTo>
                    <a:pt x="1487424" y="320040"/>
                  </a:lnTo>
                  <a:lnTo>
                    <a:pt x="1487424" y="240030"/>
                  </a:lnTo>
                  <a:lnTo>
                    <a:pt x="160019" y="240030"/>
                  </a:lnTo>
                  <a:lnTo>
                    <a:pt x="160019" y="320040"/>
                  </a:lnTo>
                  <a:lnTo>
                    <a:pt x="0" y="160020"/>
                  </a:lnTo>
                  <a:close/>
                </a:path>
              </a:pathLst>
            </a:custGeom>
            <a:ln w="12700">
              <a:solidFill>
                <a:srgbClr val="ACD6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210814" y="2865881"/>
            <a:ext cx="5022850" cy="4883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25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The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fluorophores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used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for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all</a:t>
            </a:r>
            <a:r>
              <a:rPr sz="1600" spc="-6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these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techniques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switch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from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50" dirty="0">
                <a:latin typeface="Carlito"/>
                <a:cs typeface="Carlito"/>
              </a:rPr>
              <a:t>a</a:t>
            </a:r>
            <a:endParaRPr sz="1600">
              <a:latin typeface="Carlito"/>
              <a:cs typeface="Carlito"/>
            </a:endParaRPr>
          </a:p>
          <a:p>
            <a:pPr marL="635" algn="ctr">
              <a:lnSpc>
                <a:spcPts val="1825"/>
              </a:lnSpc>
            </a:pPr>
            <a:r>
              <a:rPr sz="1600" dirty="0">
                <a:latin typeface="Carlito"/>
                <a:cs typeface="Carlito"/>
              </a:rPr>
              <a:t>“bright”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state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“dark”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one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161979" y="4545384"/>
            <a:ext cx="3882683" cy="1957296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5420614" y="5451094"/>
            <a:ext cx="1332865" cy="497840"/>
            <a:chOff x="5420614" y="5451094"/>
            <a:chExt cx="1332865" cy="497840"/>
          </a:xfrm>
        </p:grpSpPr>
        <p:sp>
          <p:nvSpPr>
            <p:cNvPr id="25" name="object 25"/>
            <p:cNvSpPr/>
            <p:nvPr/>
          </p:nvSpPr>
          <p:spPr>
            <a:xfrm>
              <a:off x="5853684" y="5457444"/>
              <a:ext cx="485140" cy="485140"/>
            </a:xfrm>
            <a:custGeom>
              <a:avLst/>
              <a:gdLst/>
              <a:ahLst/>
              <a:cxnLst/>
              <a:rect l="l" t="t" r="r" b="b"/>
              <a:pathLst>
                <a:path w="485139" h="485139">
                  <a:moveTo>
                    <a:pt x="0" y="0"/>
                  </a:moveTo>
                  <a:lnTo>
                    <a:pt x="242315" y="0"/>
                  </a:lnTo>
                  <a:lnTo>
                    <a:pt x="484631" y="242315"/>
                  </a:lnTo>
                  <a:lnTo>
                    <a:pt x="242315" y="484631"/>
                  </a:lnTo>
                  <a:lnTo>
                    <a:pt x="0" y="484631"/>
                  </a:lnTo>
                  <a:lnTo>
                    <a:pt x="242315" y="24231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6E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62116" y="5457444"/>
              <a:ext cx="485140" cy="485140"/>
            </a:xfrm>
            <a:custGeom>
              <a:avLst/>
              <a:gdLst/>
              <a:ahLst/>
              <a:cxnLst/>
              <a:rect l="l" t="t" r="r" b="b"/>
              <a:pathLst>
                <a:path w="485140" h="485139">
                  <a:moveTo>
                    <a:pt x="242315" y="0"/>
                  </a:moveTo>
                  <a:lnTo>
                    <a:pt x="0" y="0"/>
                  </a:lnTo>
                  <a:lnTo>
                    <a:pt x="242315" y="242315"/>
                  </a:lnTo>
                  <a:lnTo>
                    <a:pt x="0" y="484631"/>
                  </a:lnTo>
                  <a:lnTo>
                    <a:pt x="242315" y="484631"/>
                  </a:lnTo>
                  <a:lnTo>
                    <a:pt x="484632" y="242315"/>
                  </a:lnTo>
                  <a:lnTo>
                    <a:pt x="242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62116" y="5457444"/>
              <a:ext cx="485140" cy="485140"/>
            </a:xfrm>
            <a:custGeom>
              <a:avLst/>
              <a:gdLst/>
              <a:ahLst/>
              <a:cxnLst/>
              <a:rect l="l" t="t" r="r" b="b"/>
              <a:pathLst>
                <a:path w="485140" h="485139">
                  <a:moveTo>
                    <a:pt x="0" y="0"/>
                  </a:moveTo>
                  <a:lnTo>
                    <a:pt x="242315" y="0"/>
                  </a:lnTo>
                  <a:lnTo>
                    <a:pt x="484632" y="242315"/>
                  </a:lnTo>
                  <a:lnTo>
                    <a:pt x="242315" y="484631"/>
                  </a:lnTo>
                  <a:lnTo>
                    <a:pt x="0" y="484631"/>
                  </a:lnTo>
                  <a:lnTo>
                    <a:pt x="242315" y="24231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5277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26964" y="5457444"/>
              <a:ext cx="485140" cy="485140"/>
            </a:xfrm>
            <a:custGeom>
              <a:avLst/>
              <a:gdLst/>
              <a:ahLst/>
              <a:cxnLst/>
              <a:rect l="l" t="t" r="r" b="b"/>
              <a:pathLst>
                <a:path w="485139" h="485139">
                  <a:moveTo>
                    <a:pt x="242315" y="0"/>
                  </a:moveTo>
                  <a:lnTo>
                    <a:pt x="0" y="0"/>
                  </a:lnTo>
                  <a:lnTo>
                    <a:pt x="242315" y="242315"/>
                  </a:lnTo>
                  <a:lnTo>
                    <a:pt x="0" y="484631"/>
                  </a:lnTo>
                  <a:lnTo>
                    <a:pt x="242315" y="484631"/>
                  </a:lnTo>
                  <a:lnTo>
                    <a:pt x="484632" y="242315"/>
                  </a:lnTo>
                  <a:lnTo>
                    <a:pt x="2423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26964" y="5457444"/>
              <a:ext cx="485140" cy="485140"/>
            </a:xfrm>
            <a:custGeom>
              <a:avLst/>
              <a:gdLst/>
              <a:ahLst/>
              <a:cxnLst/>
              <a:rect l="l" t="t" r="r" b="b"/>
              <a:pathLst>
                <a:path w="485139" h="485139">
                  <a:moveTo>
                    <a:pt x="0" y="0"/>
                  </a:moveTo>
                  <a:lnTo>
                    <a:pt x="242315" y="0"/>
                  </a:lnTo>
                  <a:lnTo>
                    <a:pt x="484632" y="242315"/>
                  </a:lnTo>
                  <a:lnTo>
                    <a:pt x="242315" y="484631"/>
                  </a:lnTo>
                  <a:lnTo>
                    <a:pt x="0" y="484631"/>
                  </a:lnTo>
                  <a:lnTo>
                    <a:pt x="242315" y="242315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08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Obrázok 29">
            <a:extLst>
              <a:ext uri="{FF2B5EF4-FFF2-40B4-BE49-F238E27FC236}">
                <a16:creationId xmlns:a16="http://schemas.microsoft.com/office/drawing/2014/main" id="{B7C3B5E1-0B6B-01B7-136E-18CA3B7435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31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5E85F9C-251F-D4B9-3A1E-B794EE319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11356" y="93085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45"/>
    </mc:Choice>
    <mc:Fallback>
      <p:transition spd="slow" advTm="6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4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chemeClr val="tx1"/>
                </a:solidFill>
              </a:rPr>
              <a:t>Stochastic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Optical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Reconstruction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Microscopy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(STORM)</a:t>
            </a:r>
          </a:p>
        </p:txBody>
      </p:sp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47815" y="3235451"/>
            <a:ext cx="5814060" cy="32156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44727" y="1372870"/>
            <a:ext cx="157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rlito"/>
                <a:cs typeface="Carlito"/>
              </a:rPr>
              <a:t>Conventional</a:t>
            </a:r>
            <a:r>
              <a:rPr sz="1200" spc="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microscopy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98112" y="3112977"/>
            <a:ext cx="869906" cy="16957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2455" y="1761744"/>
            <a:ext cx="3435188" cy="505761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395727" y="2497835"/>
            <a:ext cx="76200" cy="529590"/>
          </a:xfrm>
          <a:custGeom>
            <a:avLst/>
            <a:gdLst/>
            <a:ahLst/>
            <a:cxnLst/>
            <a:rect l="l" t="t" r="r" b="b"/>
            <a:pathLst>
              <a:path w="76200" h="529589">
                <a:moveTo>
                  <a:pt x="31750" y="453263"/>
                </a:moveTo>
                <a:lnTo>
                  <a:pt x="0" y="453263"/>
                </a:lnTo>
                <a:lnTo>
                  <a:pt x="38100" y="529463"/>
                </a:lnTo>
                <a:lnTo>
                  <a:pt x="69850" y="465963"/>
                </a:lnTo>
                <a:lnTo>
                  <a:pt x="31750" y="465963"/>
                </a:lnTo>
                <a:lnTo>
                  <a:pt x="31750" y="453263"/>
                </a:lnTo>
                <a:close/>
              </a:path>
              <a:path w="76200" h="529589">
                <a:moveTo>
                  <a:pt x="44450" y="0"/>
                </a:moveTo>
                <a:lnTo>
                  <a:pt x="31750" y="0"/>
                </a:lnTo>
                <a:lnTo>
                  <a:pt x="31750" y="465963"/>
                </a:lnTo>
                <a:lnTo>
                  <a:pt x="44450" y="465963"/>
                </a:lnTo>
                <a:lnTo>
                  <a:pt x="44450" y="0"/>
                </a:lnTo>
                <a:close/>
              </a:path>
              <a:path w="76200" h="529589">
                <a:moveTo>
                  <a:pt x="76200" y="453263"/>
                </a:moveTo>
                <a:lnTo>
                  <a:pt x="44450" y="453263"/>
                </a:lnTo>
                <a:lnTo>
                  <a:pt x="44450" y="465963"/>
                </a:lnTo>
                <a:lnTo>
                  <a:pt x="69850" y="465963"/>
                </a:lnTo>
                <a:lnTo>
                  <a:pt x="76200" y="45326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97507" y="4887595"/>
            <a:ext cx="89344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Lelek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0" dirty="0">
                <a:latin typeface="Carlito"/>
                <a:cs typeface="Carlito"/>
              </a:rPr>
              <a:t> 2021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77711" y="1123188"/>
            <a:ext cx="4513252" cy="182118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993638" y="877570"/>
            <a:ext cx="477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rlito"/>
                <a:cs typeface="Carlito"/>
              </a:rPr>
              <a:t>STORM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77171" y="986027"/>
            <a:ext cx="1233170" cy="1310640"/>
          </a:xfrm>
          <a:custGeom>
            <a:avLst/>
            <a:gdLst/>
            <a:ahLst/>
            <a:cxnLst/>
            <a:rect l="l" t="t" r="r" b="b"/>
            <a:pathLst>
              <a:path w="1233170" h="1310639">
                <a:moveTo>
                  <a:pt x="1232916" y="0"/>
                </a:moveTo>
                <a:lnTo>
                  <a:pt x="0" y="0"/>
                </a:lnTo>
                <a:lnTo>
                  <a:pt x="0" y="1310639"/>
                </a:lnTo>
                <a:lnTo>
                  <a:pt x="1232916" y="1310639"/>
                </a:lnTo>
                <a:lnTo>
                  <a:pt x="12329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760721" y="3599179"/>
            <a:ext cx="635000" cy="53784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algn="just">
              <a:lnSpc>
                <a:spcPts val="1300"/>
              </a:lnSpc>
              <a:spcBef>
                <a:spcPts val="259"/>
              </a:spcBef>
            </a:pPr>
            <a:r>
              <a:rPr sz="1200" spc="-10" dirty="0">
                <a:latin typeface="Carlito"/>
                <a:cs typeface="Carlito"/>
              </a:rPr>
              <a:t>Individual molecule activation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60721" y="4752213"/>
            <a:ext cx="631190" cy="70294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ct val="90100"/>
              </a:lnSpc>
              <a:spcBef>
                <a:spcPts val="240"/>
              </a:spcBef>
            </a:pPr>
            <a:r>
              <a:rPr sz="1200" spc="-10" dirty="0">
                <a:latin typeface="Carlito"/>
                <a:cs typeface="Carlito"/>
              </a:rPr>
              <a:t>Individual molecule detection (gating)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60721" y="5787949"/>
            <a:ext cx="1045210" cy="53784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sz="1200" spc="-10" dirty="0">
                <a:latin typeface="Carlito"/>
                <a:cs typeface="Carlito"/>
              </a:rPr>
              <a:t>Localization</a:t>
            </a:r>
            <a:r>
              <a:rPr sz="1200" spc="2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of </a:t>
            </a:r>
            <a:r>
              <a:rPr sz="1200" dirty="0">
                <a:latin typeface="Carlito"/>
                <a:cs typeface="Carlito"/>
              </a:rPr>
              <a:t>single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molecules (coordinates)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8D4D50E1-4F4E-8759-C4FA-80152B1D602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1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D14AA846-63B3-96CC-29CE-3A72460CF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90963" y="919988"/>
            <a:ext cx="406400" cy="406400"/>
          </a:xfrm>
          <a:prstGeom prst="rect">
            <a:avLst/>
          </a:prstGeom>
        </p:spPr>
      </p:pic>
      <p:pic>
        <p:nvPicPr>
          <p:cNvPr id="1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F7598BB-8805-F9B8-0FDD-24B41D2A8E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25200" y="101219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20"/>
    </mc:Choice>
    <mc:Fallback>
      <p:transition spd="slow" advTm="5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4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Many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fluorophores</a:t>
            </a:r>
            <a:r>
              <a:rPr b="1" spc="-9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are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available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for</a:t>
            </a:r>
            <a:r>
              <a:rPr b="1" spc="-90" dirty="0">
                <a:solidFill>
                  <a:schemeClr val="tx1"/>
                </a:solidFill>
              </a:rPr>
              <a:t> </a:t>
            </a:r>
            <a:r>
              <a:rPr b="1" spc="-20" dirty="0">
                <a:solidFill>
                  <a:schemeClr val="tx1"/>
                </a:solidFill>
              </a:rPr>
              <a:t>different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approaches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5314" y="1604752"/>
            <a:ext cx="5522327" cy="362411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47764" y="1364361"/>
            <a:ext cx="4855845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97815" marR="5080" indent="-285750" algn="just">
              <a:lnSpc>
                <a:spcPts val="1730"/>
              </a:lnSpc>
              <a:spcBef>
                <a:spcPts val="310"/>
              </a:spcBef>
              <a:buClr>
                <a:srgbClr val="FF40FF"/>
              </a:buClr>
              <a:buFont typeface="Wingdings"/>
              <a:buChar char=""/>
              <a:tabLst>
                <a:tab pos="299085" algn="l"/>
              </a:tabLst>
            </a:pPr>
            <a:r>
              <a:rPr sz="1600" spc="-10" dirty="0">
                <a:latin typeface="Carlito"/>
                <a:cs typeface="Carlito"/>
              </a:rPr>
              <a:t>Fluorophores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used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in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SMLM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techniques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fall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into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one</a:t>
            </a:r>
            <a:r>
              <a:rPr sz="1600" spc="-25" dirty="0">
                <a:latin typeface="Carlito"/>
                <a:cs typeface="Carlito"/>
              </a:rPr>
              <a:t> of 	</a:t>
            </a:r>
            <a:r>
              <a:rPr sz="1600" dirty="0">
                <a:latin typeface="Carlito"/>
                <a:cs typeface="Carlito"/>
              </a:rPr>
              <a:t>five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different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classes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based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on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how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they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exchange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their 	</a:t>
            </a:r>
            <a:r>
              <a:rPr sz="1600" dirty="0">
                <a:latin typeface="Carlito"/>
                <a:cs typeface="Carlito"/>
              </a:rPr>
              <a:t>ON&lt;&gt;OFF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status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47764" y="2940557"/>
            <a:ext cx="4911090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97815" marR="5080" indent="-285750">
              <a:lnSpc>
                <a:spcPts val="1730"/>
              </a:lnSpc>
              <a:spcBef>
                <a:spcPts val="310"/>
              </a:spcBef>
              <a:buClr>
                <a:srgbClr val="FF40FF"/>
              </a:buClr>
              <a:buFont typeface="Wingdings"/>
              <a:buChar char=""/>
              <a:tabLst>
                <a:tab pos="299085" algn="l"/>
              </a:tabLst>
            </a:pPr>
            <a:r>
              <a:rPr sz="1600" spc="-10" dirty="0">
                <a:latin typeface="Carlito"/>
                <a:cs typeface="Carlito"/>
              </a:rPr>
              <a:t>Fluorescent </a:t>
            </a:r>
            <a:r>
              <a:rPr sz="1600" dirty="0">
                <a:latin typeface="Carlito"/>
                <a:cs typeface="Carlito"/>
              </a:rPr>
              <a:t>dyes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rather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than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fluorescent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proteins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have 	</a:t>
            </a:r>
            <a:r>
              <a:rPr sz="1600" dirty="0">
                <a:latin typeface="Carlito"/>
                <a:cs typeface="Carlito"/>
              </a:rPr>
              <a:t>higher</a:t>
            </a:r>
            <a:r>
              <a:rPr sz="1600" spc="-7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photon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count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therefore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allowing</a:t>
            </a:r>
            <a:r>
              <a:rPr sz="1600" spc="-8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shorter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imaging 	</a:t>
            </a:r>
            <a:r>
              <a:rPr sz="1600" dirty="0">
                <a:latin typeface="Carlito"/>
                <a:cs typeface="Carlito"/>
              </a:rPr>
              <a:t>times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and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higher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localization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precision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47764" y="4517212"/>
            <a:ext cx="4737100" cy="92773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297815" marR="5080" indent="-285750">
              <a:lnSpc>
                <a:spcPct val="90100"/>
              </a:lnSpc>
              <a:spcBef>
                <a:spcPts val="285"/>
              </a:spcBef>
              <a:buClr>
                <a:srgbClr val="FF40FF"/>
              </a:buClr>
              <a:buFont typeface="Wingdings"/>
              <a:buChar char=""/>
              <a:tabLst>
                <a:tab pos="299085" algn="l"/>
              </a:tabLst>
            </a:pPr>
            <a:r>
              <a:rPr sz="1600" spc="-10" dirty="0">
                <a:latin typeface="Carlito"/>
                <a:cs typeface="Carlito"/>
              </a:rPr>
              <a:t>Fluorescent </a:t>
            </a:r>
            <a:r>
              <a:rPr sz="1600" dirty="0">
                <a:latin typeface="Carlito"/>
                <a:cs typeface="Carlito"/>
              </a:rPr>
              <a:t>proteins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are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more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suited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for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live-imaging 	applications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(PALM), </a:t>
            </a:r>
            <a:r>
              <a:rPr sz="1600" dirty="0">
                <a:latin typeface="Carlito"/>
                <a:cs typeface="Carlito"/>
              </a:rPr>
              <a:t>but</a:t>
            </a:r>
            <a:r>
              <a:rPr sz="1600" spc="-10" dirty="0">
                <a:latin typeface="Carlito"/>
                <a:cs typeface="Carlito"/>
              </a:rPr>
              <a:t> premature</a:t>
            </a:r>
            <a:r>
              <a:rPr sz="1600" spc="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bleaching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or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poor 	</a:t>
            </a:r>
            <a:r>
              <a:rPr sz="1600" dirty="0">
                <a:latin typeface="Carlito"/>
                <a:cs typeface="Carlito"/>
              </a:rPr>
              <a:t>levels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expression </a:t>
            </a:r>
            <a:r>
              <a:rPr sz="1600" dirty="0">
                <a:latin typeface="Carlito"/>
                <a:cs typeface="Carlito"/>
              </a:rPr>
              <a:t>in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specimen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may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limit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the 	</a:t>
            </a:r>
            <a:r>
              <a:rPr sz="1600" spc="-10" dirty="0">
                <a:latin typeface="Carlito"/>
                <a:cs typeface="Carlito"/>
              </a:rPr>
              <a:t>structural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resolution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3638" y="5339333"/>
            <a:ext cx="893444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Lelek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0" dirty="0">
                <a:latin typeface="Carlito"/>
                <a:cs typeface="Carlito"/>
              </a:rPr>
              <a:t> 2021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D671B4CB-E8C8-E64E-71BC-3723D0E1307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9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2ACC4E3-94DD-526C-2267-0A8DCFF6C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2454" y="77101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23"/>
    </mc:Choice>
    <mc:Fallback>
      <p:transition spd="slow" advTm="56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4758" y="0"/>
              <a:ext cx="11947241" cy="6857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998219"/>
              <a:ext cx="6017260" cy="5859780"/>
            </a:xfrm>
            <a:custGeom>
              <a:avLst/>
              <a:gdLst/>
              <a:ahLst/>
              <a:cxnLst/>
              <a:rect l="l" t="t" r="r" b="b"/>
              <a:pathLst>
                <a:path w="6017260" h="5859780">
                  <a:moveTo>
                    <a:pt x="2830068" y="0"/>
                  </a:moveTo>
                  <a:lnTo>
                    <a:pt x="2778821" y="401"/>
                  </a:lnTo>
                  <a:lnTo>
                    <a:pt x="2727772" y="1601"/>
                  </a:lnTo>
                  <a:lnTo>
                    <a:pt x="2676930" y="3594"/>
                  </a:lnTo>
                  <a:lnTo>
                    <a:pt x="2626298" y="6373"/>
                  </a:lnTo>
                  <a:lnTo>
                    <a:pt x="2575883" y="9933"/>
                  </a:lnTo>
                  <a:lnTo>
                    <a:pt x="2525691" y="14269"/>
                  </a:lnTo>
                  <a:lnTo>
                    <a:pt x="2475727" y="19373"/>
                  </a:lnTo>
                  <a:lnTo>
                    <a:pt x="2425998" y="25240"/>
                  </a:lnTo>
                  <a:lnTo>
                    <a:pt x="2376509" y="31864"/>
                  </a:lnTo>
                  <a:lnTo>
                    <a:pt x="2327267" y="39239"/>
                  </a:lnTo>
                  <a:lnTo>
                    <a:pt x="2278277" y="47360"/>
                  </a:lnTo>
                  <a:lnTo>
                    <a:pt x="2229545" y="56219"/>
                  </a:lnTo>
                  <a:lnTo>
                    <a:pt x="2181077" y="65812"/>
                  </a:lnTo>
                  <a:lnTo>
                    <a:pt x="2132878" y="76132"/>
                  </a:lnTo>
                  <a:lnTo>
                    <a:pt x="2084955" y="87174"/>
                  </a:lnTo>
                  <a:lnTo>
                    <a:pt x="2037314" y="98931"/>
                  </a:lnTo>
                  <a:lnTo>
                    <a:pt x="1989960" y="111397"/>
                  </a:lnTo>
                  <a:lnTo>
                    <a:pt x="1942900" y="124567"/>
                  </a:lnTo>
                  <a:lnTo>
                    <a:pt x="1896138" y="138434"/>
                  </a:lnTo>
                  <a:lnTo>
                    <a:pt x="1849682" y="152993"/>
                  </a:lnTo>
                  <a:lnTo>
                    <a:pt x="1803537" y="168237"/>
                  </a:lnTo>
                  <a:lnTo>
                    <a:pt x="1757708" y="184162"/>
                  </a:lnTo>
                  <a:lnTo>
                    <a:pt x="1712202" y="200760"/>
                  </a:lnTo>
                  <a:lnTo>
                    <a:pt x="1667024" y="218026"/>
                  </a:lnTo>
                  <a:lnTo>
                    <a:pt x="1622181" y="235953"/>
                  </a:lnTo>
                  <a:lnTo>
                    <a:pt x="1577679" y="254537"/>
                  </a:lnTo>
                  <a:lnTo>
                    <a:pt x="1533522" y="273770"/>
                  </a:lnTo>
                  <a:lnTo>
                    <a:pt x="1489717" y="293648"/>
                  </a:lnTo>
                  <a:lnTo>
                    <a:pt x="1446271" y="314163"/>
                  </a:lnTo>
                  <a:lnTo>
                    <a:pt x="1403188" y="335311"/>
                  </a:lnTo>
                  <a:lnTo>
                    <a:pt x="1360474" y="357085"/>
                  </a:lnTo>
                  <a:lnTo>
                    <a:pt x="1318137" y="379479"/>
                  </a:lnTo>
                  <a:lnTo>
                    <a:pt x="1276180" y="402487"/>
                  </a:lnTo>
                  <a:lnTo>
                    <a:pt x="1234611" y="426104"/>
                  </a:lnTo>
                  <a:lnTo>
                    <a:pt x="1193435" y="450323"/>
                  </a:lnTo>
                  <a:lnTo>
                    <a:pt x="1152658" y="475138"/>
                  </a:lnTo>
                  <a:lnTo>
                    <a:pt x="1112286" y="500544"/>
                  </a:lnTo>
                  <a:lnTo>
                    <a:pt x="1072325" y="526534"/>
                  </a:lnTo>
                  <a:lnTo>
                    <a:pt x="1032780" y="553103"/>
                  </a:lnTo>
                  <a:lnTo>
                    <a:pt x="993658" y="580245"/>
                  </a:lnTo>
                  <a:lnTo>
                    <a:pt x="954965" y="607953"/>
                  </a:lnTo>
                  <a:lnTo>
                    <a:pt x="916705" y="636222"/>
                  </a:lnTo>
                  <a:lnTo>
                    <a:pt x="878886" y="665046"/>
                  </a:lnTo>
                  <a:lnTo>
                    <a:pt x="841513" y="694418"/>
                  </a:lnTo>
                  <a:lnTo>
                    <a:pt x="804591" y="724334"/>
                  </a:lnTo>
                  <a:lnTo>
                    <a:pt x="768128" y="754786"/>
                  </a:lnTo>
                  <a:lnTo>
                    <a:pt x="732128" y="785769"/>
                  </a:lnTo>
                  <a:lnTo>
                    <a:pt x="696598" y="817277"/>
                  </a:lnTo>
                  <a:lnTo>
                    <a:pt x="661543" y="849305"/>
                  </a:lnTo>
                  <a:lnTo>
                    <a:pt x="626969" y="881845"/>
                  </a:lnTo>
                  <a:lnTo>
                    <a:pt x="592882" y="914893"/>
                  </a:lnTo>
                  <a:lnTo>
                    <a:pt x="559289" y="948442"/>
                  </a:lnTo>
                  <a:lnTo>
                    <a:pt x="526194" y="982486"/>
                  </a:lnTo>
                  <a:lnTo>
                    <a:pt x="493604" y="1017019"/>
                  </a:lnTo>
                  <a:lnTo>
                    <a:pt x="461525" y="1052036"/>
                  </a:lnTo>
                  <a:lnTo>
                    <a:pt x="429962" y="1087531"/>
                  </a:lnTo>
                  <a:lnTo>
                    <a:pt x="398922" y="1123496"/>
                  </a:lnTo>
                  <a:lnTo>
                    <a:pt x="368410" y="1159928"/>
                  </a:lnTo>
                  <a:lnTo>
                    <a:pt x="338432" y="1196819"/>
                  </a:lnTo>
                  <a:lnTo>
                    <a:pt x="308994" y="1234163"/>
                  </a:lnTo>
                  <a:lnTo>
                    <a:pt x="280102" y="1271955"/>
                  </a:lnTo>
                  <a:lnTo>
                    <a:pt x="251762" y="1310189"/>
                  </a:lnTo>
                  <a:lnTo>
                    <a:pt x="223979" y="1348859"/>
                  </a:lnTo>
                  <a:lnTo>
                    <a:pt x="196760" y="1387959"/>
                  </a:lnTo>
                  <a:lnTo>
                    <a:pt x="170111" y="1427482"/>
                  </a:lnTo>
                  <a:lnTo>
                    <a:pt x="144036" y="1467423"/>
                  </a:lnTo>
                  <a:lnTo>
                    <a:pt x="118543" y="1507777"/>
                  </a:lnTo>
                  <a:lnTo>
                    <a:pt x="93637" y="1548536"/>
                  </a:lnTo>
                  <a:lnTo>
                    <a:pt x="69323" y="1589696"/>
                  </a:lnTo>
                  <a:lnTo>
                    <a:pt x="45609" y="1631250"/>
                  </a:lnTo>
                  <a:lnTo>
                    <a:pt x="22499" y="1673191"/>
                  </a:lnTo>
                  <a:lnTo>
                    <a:pt x="0" y="1715515"/>
                  </a:lnTo>
                  <a:lnTo>
                    <a:pt x="0" y="4654410"/>
                  </a:lnTo>
                  <a:lnTo>
                    <a:pt x="23711" y="4698932"/>
                  </a:lnTo>
                  <a:lnTo>
                    <a:pt x="48064" y="4743025"/>
                  </a:lnTo>
                  <a:lnTo>
                    <a:pt x="73055" y="4786682"/>
                  </a:lnTo>
                  <a:lnTo>
                    <a:pt x="98679" y="4829895"/>
                  </a:lnTo>
                  <a:lnTo>
                    <a:pt x="124932" y="4872658"/>
                  </a:lnTo>
                  <a:lnTo>
                    <a:pt x="151809" y="4914964"/>
                  </a:lnTo>
                  <a:lnTo>
                    <a:pt x="179305" y="4956807"/>
                  </a:lnTo>
                  <a:lnTo>
                    <a:pt x="207416" y="4998179"/>
                  </a:lnTo>
                  <a:lnTo>
                    <a:pt x="236137" y="5039074"/>
                  </a:lnTo>
                  <a:lnTo>
                    <a:pt x="265465" y="5079486"/>
                  </a:lnTo>
                  <a:lnTo>
                    <a:pt x="295393" y="5119406"/>
                  </a:lnTo>
                  <a:lnTo>
                    <a:pt x="325919" y="5158829"/>
                  </a:lnTo>
                  <a:lnTo>
                    <a:pt x="357037" y="5197748"/>
                  </a:lnTo>
                  <a:lnTo>
                    <a:pt x="388743" y="5236155"/>
                  </a:lnTo>
                  <a:lnTo>
                    <a:pt x="421032" y="5274045"/>
                  </a:lnTo>
                  <a:lnTo>
                    <a:pt x="453900" y="5311410"/>
                  </a:lnTo>
                  <a:lnTo>
                    <a:pt x="487342" y="5348244"/>
                  </a:lnTo>
                  <a:lnTo>
                    <a:pt x="521353" y="5384540"/>
                  </a:lnTo>
                  <a:lnTo>
                    <a:pt x="555931" y="5420290"/>
                  </a:lnTo>
                  <a:lnTo>
                    <a:pt x="591068" y="5455489"/>
                  </a:lnTo>
                  <a:lnTo>
                    <a:pt x="626762" y="5490129"/>
                  </a:lnTo>
                  <a:lnTo>
                    <a:pt x="663008" y="5524204"/>
                  </a:lnTo>
                  <a:lnTo>
                    <a:pt x="699800" y="5557707"/>
                  </a:lnTo>
                  <a:lnTo>
                    <a:pt x="737135" y="5590631"/>
                  </a:lnTo>
                  <a:lnTo>
                    <a:pt x="775009" y="5622970"/>
                  </a:lnTo>
                  <a:lnTo>
                    <a:pt x="813416" y="5654715"/>
                  </a:lnTo>
                  <a:lnTo>
                    <a:pt x="852351" y="5685862"/>
                  </a:lnTo>
                  <a:lnTo>
                    <a:pt x="891812" y="5716403"/>
                  </a:lnTo>
                  <a:lnTo>
                    <a:pt x="931792" y="5746331"/>
                  </a:lnTo>
                  <a:lnTo>
                    <a:pt x="972288" y="5775639"/>
                  </a:lnTo>
                  <a:lnTo>
                    <a:pt x="1013295" y="5804321"/>
                  </a:lnTo>
                  <a:lnTo>
                    <a:pt x="1054808" y="5832370"/>
                  </a:lnTo>
                  <a:lnTo>
                    <a:pt x="1096823" y="5859779"/>
                  </a:lnTo>
                  <a:lnTo>
                    <a:pt x="4558792" y="5859779"/>
                  </a:lnTo>
                  <a:lnTo>
                    <a:pt x="4598998" y="5833232"/>
                  </a:lnTo>
                  <a:lnTo>
                    <a:pt x="4638781" y="5806101"/>
                  </a:lnTo>
                  <a:lnTo>
                    <a:pt x="4678135" y="5778393"/>
                  </a:lnTo>
                  <a:lnTo>
                    <a:pt x="4717053" y="5750113"/>
                  </a:lnTo>
                  <a:lnTo>
                    <a:pt x="4755529" y="5721268"/>
                  </a:lnTo>
                  <a:lnTo>
                    <a:pt x="4793557" y="5691863"/>
                  </a:lnTo>
                  <a:lnTo>
                    <a:pt x="4831131" y="5661906"/>
                  </a:lnTo>
                  <a:lnTo>
                    <a:pt x="4868244" y="5631401"/>
                  </a:lnTo>
                  <a:lnTo>
                    <a:pt x="4904890" y="5600356"/>
                  </a:lnTo>
                  <a:lnTo>
                    <a:pt x="4941062" y="5568776"/>
                  </a:lnTo>
                  <a:lnTo>
                    <a:pt x="4976754" y="5536667"/>
                  </a:lnTo>
                  <a:lnTo>
                    <a:pt x="5011961" y="5504035"/>
                  </a:lnTo>
                  <a:lnTo>
                    <a:pt x="5046675" y="5470888"/>
                  </a:lnTo>
                  <a:lnTo>
                    <a:pt x="5080891" y="5437229"/>
                  </a:lnTo>
                  <a:lnTo>
                    <a:pt x="5114601" y="5403067"/>
                  </a:lnTo>
                  <a:lnTo>
                    <a:pt x="5147800" y="5368407"/>
                  </a:lnTo>
                  <a:lnTo>
                    <a:pt x="5180482" y="5333254"/>
                  </a:lnTo>
                  <a:lnTo>
                    <a:pt x="5212639" y="5297616"/>
                  </a:lnTo>
                  <a:lnTo>
                    <a:pt x="5244267" y="5261498"/>
                  </a:lnTo>
                  <a:lnTo>
                    <a:pt x="5275357" y="5224906"/>
                  </a:lnTo>
                  <a:lnTo>
                    <a:pt x="5305905" y="5187847"/>
                  </a:lnTo>
                  <a:lnTo>
                    <a:pt x="5335904" y="5150326"/>
                  </a:lnTo>
                  <a:lnTo>
                    <a:pt x="5365347" y="5112350"/>
                  </a:lnTo>
                  <a:lnTo>
                    <a:pt x="5394229" y="5073925"/>
                  </a:lnTo>
                  <a:lnTo>
                    <a:pt x="5422542" y="5035057"/>
                  </a:lnTo>
                  <a:lnTo>
                    <a:pt x="5450281" y="4995752"/>
                  </a:lnTo>
                  <a:lnTo>
                    <a:pt x="5477439" y="4956016"/>
                  </a:lnTo>
                  <a:lnTo>
                    <a:pt x="5504010" y="4915855"/>
                  </a:lnTo>
                  <a:lnTo>
                    <a:pt x="5529988" y="4875276"/>
                  </a:lnTo>
                  <a:lnTo>
                    <a:pt x="5555366" y="4834284"/>
                  </a:lnTo>
                  <a:lnTo>
                    <a:pt x="5580138" y="4792886"/>
                  </a:lnTo>
                  <a:lnTo>
                    <a:pt x="5604298" y="4751087"/>
                  </a:lnTo>
                  <a:lnTo>
                    <a:pt x="5627839" y="4708895"/>
                  </a:lnTo>
                  <a:lnTo>
                    <a:pt x="5650755" y="4666314"/>
                  </a:lnTo>
                  <a:lnTo>
                    <a:pt x="5673040" y="4623351"/>
                  </a:lnTo>
                  <a:lnTo>
                    <a:pt x="5694688" y="4580013"/>
                  </a:lnTo>
                  <a:lnTo>
                    <a:pt x="5715691" y="4536304"/>
                  </a:lnTo>
                  <a:lnTo>
                    <a:pt x="5736045" y="4492233"/>
                  </a:lnTo>
                  <a:lnTo>
                    <a:pt x="5755741" y="4447803"/>
                  </a:lnTo>
                  <a:lnTo>
                    <a:pt x="5774776" y="4403023"/>
                  </a:lnTo>
                  <a:lnTo>
                    <a:pt x="5793141" y="4357897"/>
                  </a:lnTo>
                  <a:lnTo>
                    <a:pt x="5810830" y="4312431"/>
                  </a:lnTo>
                  <a:lnTo>
                    <a:pt x="5827838" y="4266633"/>
                  </a:lnTo>
                  <a:lnTo>
                    <a:pt x="5844158" y="4220508"/>
                  </a:lnTo>
                  <a:lnTo>
                    <a:pt x="5859783" y="4174062"/>
                  </a:lnTo>
                  <a:lnTo>
                    <a:pt x="5874708" y="4127302"/>
                  </a:lnTo>
                  <a:lnTo>
                    <a:pt x="5888925" y="4080233"/>
                  </a:lnTo>
                  <a:lnTo>
                    <a:pt x="5902430" y="4032861"/>
                  </a:lnTo>
                  <a:lnTo>
                    <a:pt x="5915214" y="3985193"/>
                  </a:lnTo>
                  <a:lnTo>
                    <a:pt x="5927273" y="3937235"/>
                  </a:lnTo>
                  <a:lnTo>
                    <a:pt x="5938600" y="3888993"/>
                  </a:lnTo>
                  <a:lnTo>
                    <a:pt x="5949188" y="3840473"/>
                  </a:lnTo>
                  <a:lnTo>
                    <a:pt x="5959031" y="3791680"/>
                  </a:lnTo>
                  <a:lnTo>
                    <a:pt x="5968123" y="3742622"/>
                  </a:lnTo>
                  <a:lnTo>
                    <a:pt x="5976458" y="3693305"/>
                  </a:lnTo>
                  <a:lnTo>
                    <a:pt x="5984028" y="3643734"/>
                  </a:lnTo>
                  <a:lnTo>
                    <a:pt x="5990829" y="3593915"/>
                  </a:lnTo>
                  <a:lnTo>
                    <a:pt x="5996853" y="3543855"/>
                  </a:lnTo>
                  <a:lnTo>
                    <a:pt x="6002094" y="3493560"/>
                  </a:lnTo>
                  <a:lnTo>
                    <a:pt x="6006547" y="3443035"/>
                  </a:lnTo>
                  <a:lnTo>
                    <a:pt x="6010204" y="3392288"/>
                  </a:lnTo>
                  <a:lnTo>
                    <a:pt x="6013059" y="3341324"/>
                  </a:lnTo>
                  <a:lnTo>
                    <a:pt x="6015106" y="3290149"/>
                  </a:lnTo>
                  <a:lnTo>
                    <a:pt x="6016339" y="3238770"/>
                  </a:lnTo>
                  <a:lnTo>
                    <a:pt x="6016752" y="3187191"/>
                  </a:lnTo>
                  <a:lnTo>
                    <a:pt x="6016391" y="3138820"/>
                  </a:lnTo>
                  <a:lnTo>
                    <a:pt x="6015314" y="3090622"/>
                  </a:lnTo>
                  <a:lnTo>
                    <a:pt x="6013523" y="3042603"/>
                  </a:lnTo>
                  <a:lnTo>
                    <a:pt x="6011026" y="2994767"/>
                  </a:lnTo>
                  <a:lnTo>
                    <a:pt x="6007827" y="2947121"/>
                  </a:lnTo>
                  <a:lnTo>
                    <a:pt x="6003930" y="2899668"/>
                  </a:lnTo>
                  <a:lnTo>
                    <a:pt x="5999342" y="2852415"/>
                  </a:lnTo>
                  <a:lnTo>
                    <a:pt x="5994067" y="2805366"/>
                  </a:lnTo>
                  <a:lnTo>
                    <a:pt x="5988111" y="2758526"/>
                  </a:lnTo>
                  <a:lnTo>
                    <a:pt x="5981478" y="2711900"/>
                  </a:lnTo>
                  <a:lnTo>
                    <a:pt x="5974174" y="2665493"/>
                  </a:lnTo>
                  <a:lnTo>
                    <a:pt x="5966203" y="2619311"/>
                  </a:lnTo>
                  <a:lnTo>
                    <a:pt x="5957572" y="2573359"/>
                  </a:lnTo>
                  <a:lnTo>
                    <a:pt x="5948284" y="2527640"/>
                  </a:lnTo>
                  <a:lnTo>
                    <a:pt x="5938346" y="2482162"/>
                  </a:lnTo>
                  <a:lnTo>
                    <a:pt x="5927762" y="2436927"/>
                  </a:lnTo>
                  <a:lnTo>
                    <a:pt x="5916537" y="2391943"/>
                  </a:lnTo>
                  <a:lnTo>
                    <a:pt x="5904677" y="2347213"/>
                  </a:lnTo>
                  <a:lnTo>
                    <a:pt x="5892187" y="2302743"/>
                  </a:lnTo>
                  <a:lnTo>
                    <a:pt x="5879071" y="2258538"/>
                  </a:lnTo>
                  <a:lnTo>
                    <a:pt x="5865335" y="2214603"/>
                  </a:lnTo>
                  <a:lnTo>
                    <a:pt x="5850984" y="2170943"/>
                  </a:lnTo>
                  <a:lnTo>
                    <a:pt x="5836024" y="2127563"/>
                  </a:lnTo>
                  <a:lnTo>
                    <a:pt x="5820458" y="2084468"/>
                  </a:lnTo>
                  <a:lnTo>
                    <a:pt x="5804293" y="2041663"/>
                  </a:lnTo>
                  <a:lnTo>
                    <a:pt x="5787534" y="1999153"/>
                  </a:lnTo>
                  <a:lnTo>
                    <a:pt x="5770185" y="1956944"/>
                  </a:lnTo>
                  <a:lnTo>
                    <a:pt x="5752252" y="1915040"/>
                  </a:lnTo>
                  <a:lnTo>
                    <a:pt x="5733740" y="1873446"/>
                  </a:lnTo>
                  <a:lnTo>
                    <a:pt x="5714653" y="1832168"/>
                  </a:lnTo>
                  <a:lnTo>
                    <a:pt x="5694998" y="1791211"/>
                  </a:lnTo>
                  <a:lnTo>
                    <a:pt x="5674780" y="1750579"/>
                  </a:lnTo>
                  <a:lnTo>
                    <a:pt x="5654002" y="1710278"/>
                  </a:lnTo>
                  <a:lnTo>
                    <a:pt x="5632671" y="1670312"/>
                  </a:lnTo>
                  <a:lnTo>
                    <a:pt x="5610792" y="1630687"/>
                  </a:lnTo>
                  <a:lnTo>
                    <a:pt x="5588369" y="1591408"/>
                  </a:lnTo>
                  <a:lnTo>
                    <a:pt x="5565408" y="1552480"/>
                  </a:lnTo>
                  <a:lnTo>
                    <a:pt x="5541914" y="1513908"/>
                  </a:lnTo>
                  <a:lnTo>
                    <a:pt x="5517893" y="1475697"/>
                  </a:lnTo>
                  <a:lnTo>
                    <a:pt x="5493348" y="1437852"/>
                  </a:lnTo>
                  <a:lnTo>
                    <a:pt x="5468286" y="1400379"/>
                  </a:lnTo>
                  <a:lnTo>
                    <a:pt x="5442712" y="1363281"/>
                  </a:lnTo>
                  <a:lnTo>
                    <a:pt x="5416630" y="1326565"/>
                  </a:lnTo>
                  <a:lnTo>
                    <a:pt x="5390045" y="1290235"/>
                  </a:lnTo>
                  <a:lnTo>
                    <a:pt x="5362964" y="1254297"/>
                  </a:lnTo>
                  <a:lnTo>
                    <a:pt x="5335390" y="1218755"/>
                  </a:lnTo>
                  <a:lnTo>
                    <a:pt x="5307330" y="1183614"/>
                  </a:lnTo>
                  <a:lnTo>
                    <a:pt x="5278788" y="1148880"/>
                  </a:lnTo>
                  <a:lnTo>
                    <a:pt x="5249769" y="1114558"/>
                  </a:lnTo>
                  <a:lnTo>
                    <a:pt x="5220278" y="1080652"/>
                  </a:lnTo>
                  <a:lnTo>
                    <a:pt x="5190321" y="1047169"/>
                  </a:lnTo>
                  <a:lnTo>
                    <a:pt x="5159903" y="1014112"/>
                  </a:lnTo>
                  <a:lnTo>
                    <a:pt x="5129029" y="981487"/>
                  </a:lnTo>
                  <a:lnTo>
                    <a:pt x="5097703" y="949299"/>
                  </a:lnTo>
                  <a:lnTo>
                    <a:pt x="5065932" y="917553"/>
                  </a:lnTo>
                  <a:lnTo>
                    <a:pt x="5033720" y="886254"/>
                  </a:lnTo>
                  <a:lnTo>
                    <a:pt x="5001072" y="855407"/>
                  </a:lnTo>
                  <a:lnTo>
                    <a:pt x="4967994" y="825017"/>
                  </a:lnTo>
                  <a:lnTo>
                    <a:pt x="4934490" y="795090"/>
                  </a:lnTo>
                  <a:lnTo>
                    <a:pt x="4900566" y="765630"/>
                  </a:lnTo>
                  <a:lnTo>
                    <a:pt x="4866226" y="736643"/>
                  </a:lnTo>
                  <a:lnTo>
                    <a:pt x="4831477" y="708133"/>
                  </a:lnTo>
                  <a:lnTo>
                    <a:pt x="4796322" y="680105"/>
                  </a:lnTo>
                  <a:lnTo>
                    <a:pt x="4760768" y="652565"/>
                  </a:lnTo>
                  <a:lnTo>
                    <a:pt x="4724819" y="625518"/>
                  </a:lnTo>
                  <a:lnTo>
                    <a:pt x="4688481" y="598968"/>
                  </a:lnTo>
                  <a:lnTo>
                    <a:pt x="4651758" y="572921"/>
                  </a:lnTo>
                  <a:lnTo>
                    <a:pt x="4614655" y="547382"/>
                  </a:lnTo>
                  <a:lnTo>
                    <a:pt x="4577179" y="522356"/>
                  </a:lnTo>
                  <a:lnTo>
                    <a:pt x="4539333" y="497848"/>
                  </a:lnTo>
                  <a:lnTo>
                    <a:pt x="4501124" y="473863"/>
                  </a:lnTo>
                  <a:lnTo>
                    <a:pt x="4462555" y="450406"/>
                  </a:lnTo>
                  <a:lnTo>
                    <a:pt x="4423633" y="427482"/>
                  </a:lnTo>
                  <a:lnTo>
                    <a:pt x="4384362" y="405096"/>
                  </a:lnTo>
                  <a:lnTo>
                    <a:pt x="4344748" y="383254"/>
                  </a:lnTo>
                  <a:lnTo>
                    <a:pt x="4304795" y="361960"/>
                  </a:lnTo>
                  <a:lnTo>
                    <a:pt x="4264510" y="341219"/>
                  </a:lnTo>
                  <a:lnTo>
                    <a:pt x="4223896" y="321037"/>
                  </a:lnTo>
                  <a:lnTo>
                    <a:pt x="4182959" y="301418"/>
                  </a:lnTo>
                  <a:lnTo>
                    <a:pt x="4141704" y="282368"/>
                  </a:lnTo>
                  <a:lnTo>
                    <a:pt x="4100136" y="263892"/>
                  </a:lnTo>
                  <a:lnTo>
                    <a:pt x="4058261" y="245994"/>
                  </a:lnTo>
                  <a:lnTo>
                    <a:pt x="4016083" y="228680"/>
                  </a:lnTo>
                  <a:lnTo>
                    <a:pt x="3973608" y="211955"/>
                  </a:lnTo>
                  <a:lnTo>
                    <a:pt x="3930841" y="195823"/>
                  </a:lnTo>
                  <a:lnTo>
                    <a:pt x="3887787" y="180291"/>
                  </a:lnTo>
                  <a:lnTo>
                    <a:pt x="3844450" y="165363"/>
                  </a:lnTo>
                  <a:lnTo>
                    <a:pt x="3800837" y="151043"/>
                  </a:lnTo>
                  <a:lnTo>
                    <a:pt x="3756952" y="137338"/>
                  </a:lnTo>
                  <a:lnTo>
                    <a:pt x="3712800" y="124252"/>
                  </a:lnTo>
                  <a:lnTo>
                    <a:pt x="3668387" y="111790"/>
                  </a:lnTo>
                  <a:lnTo>
                    <a:pt x="3623717" y="99958"/>
                  </a:lnTo>
                  <a:lnTo>
                    <a:pt x="3578796" y="88760"/>
                  </a:lnTo>
                  <a:lnTo>
                    <a:pt x="3533629" y="78202"/>
                  </a:lnTo>
                  <a:lnTo>
                    <a:pt x="3488221" y="68288"/>
                  </a:lnTo>
                  <a:lnTo>
                    <a:pt x="3442577" y="59023"/>
                  </a:lnTo>
                  <a:lnTo>
                    <a:pt x="3396702" y="50413"/>
                  </a:lnTo>
                  <a:lnTo>
                    <a:pt x="3350601" y="42463"/>
                  </a:lnTo>
                  <a:lnTo>
                    <a:pt x="3304280" y="35178"/>
                  </a:lnTo>
                  <a:lnTo>
                    <a:pt x="3257744" y="28562"/>
                  </a:lnTo>
                  <a:lnTo>
                    <a:pt x="3210997" y="22622"/>
                  </a:lnTo>
                  <a:lnTo>
                    <a:pt x="3164045" y="17361"/>
                  </a:lnTo>
                  <a:lnTo>
                    <a:pt x="3116894" y="12785"/>
                  </a:lnTo>
                  <a:lnTo>
                    <a:pt x="3069547" y="8900"/>
                  </a:lnTo>
                  <a:lnTo>
                    <a:pt x="3022010" y="5709"/>
                  </a:lnTo>
                  <a:lnTo>
                    <a:pt x="2974289" y="3219"/>
                  </a:lnTo>
                  <a:lnTo>
                    <a:pt x="2926388" y="1434"/>
                  </a:lnTo>
                  <a:lnTo>
                    <a:pt x="2878313" y="359"/>
                  </a:lnTo>
                  <a:lnTo>
                    <a:pt x="2830068" y="0"/>
                  </a:lnTo>
                  <a:close/>
                </a:path>
              </a:pathLst>
            </a:custGeom>
            <a:solidFill>
              <a:srgbClr val="FFFFFF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4242" y="2059685"/>
            <a:ext cx="3673475" cy="99386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489584" marR="5080" indent="-477520">
              <a:lnSpc>
                <a:spcPts val="3560"/>
              </a:lnSpc>
              <a:spcBef>
                <a:spcPts val="550"/>
              </a:spcBef>
            </a:pPr>
            <a:r>
              <a:rPr sz="3300" i="1" spc="-210" dirty="0">
                <a:solidFill>
                  <a:schemeClr val="tx1"/>
                </a:solidFill>
                <a:latin typeface="Arial"/>
                <a:cs typeface="Arial"/>
              </a:rPr>
              <a:t>STORM</a:t>
            </a:r>
            <a:r>
              <a:rPr sz="3300" i="1" spc="-15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i="1" spc="-50" dirty="0">
                <a:solidFill>
                  <a:schemeClr val="tx1"/>
                </a:solidFill>
                <a:latin typeface="Arial"/>
                <a:cs typeface="Arial"/>
              </a:rPr>
              <a:t>applications </a:t>
            </a:r>
            <a:r>
              <a:rPr sz="3300" i="1" spc="-25" dirty="0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sz="3300" i="1" spc="-204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sz="3300" i="1" spc="-10" dirty="0">
                <a:solidFill>
                  <a:schemeClr val="tx1"/>
                </a:solidFill>
                <a:latin typeface="Arial"/>
                <a:cs typeface="Arial"/>
              </a:rPr>
              <a:t>milestones</a:t>
            </a: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88285" y="3338321"/>
            <a:ext cx="935990" cy="0"/>
          </a:xfrm>
          <a:custGeom>
            <a:avLst/>
            <a:gdLst/>
            <a:ahLst/>
            <a:cxnLst/>
            <a:rect l="l" t="t" r="r" b="b"/>
            <a:pathLst>
              <a:path w="935989">
                <a:moveTo>
                  <a:pt x="0" y="0"/>
                </a:moveTo>
                <a:lnTo>
                  <a:pt x="935482" y="0"/>
                </a:lnTo>
              </a:path>
            </a:pathLst>
          </a:custGeom>
          <a:ln w="25400">
            <a:solidFill>
              <a:srgbClr val="2525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11225" y="3787521"/>
            <a:ext cx="471678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0795" algn="ctr">
              <a:lnSpc>
                <a:spcPct val="150000"/>
              </a:lnSpc>
              <a:spcBef>
                <a:spcPts val="100"/>
              </a:spcBef>
            </a:pP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Since</a:t>
            </a:r>
            <a:r>
              <a:rPr sz="1800" b="1" spc="-4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its</a:t>
            </a:r>
            <a:r>
              <a:rPr sz="1800" b="1" spc="-1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discovery</a:t>
            </a:r>
            <a:r>
              <a:rPr sz="1800" b="1" spc="-4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in</a:t>
            </a:r>
            <a:r>
              <a:rPr sz="1800" b="1" spc="-20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2006</a:t>
            </a:r>
            <a:r>
              <a:rPr sz="1800" b="1" spc="-1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this</a:t>
            </a:r>
            <a:r>
              <a:rPr sz="1800" b="1" spc="-2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rgbClr val="FC2C00"/>
                </a:solidFill>
                <a:latin typeface="Carlito"/>
                <a:cs typeface="Carlito"/>
              </a:rPr>
              <a:t>microscopy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technique</a:t>
            </a:r>
            <a:r>
              <a:rPr sz="1800" b="1" spc="-6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has</a:t>
            </a:r>
            <a:r>
              <a:rPr sz="1800" b="1" spc="-40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evolved</a:t>
            </a:r>
            <a:r>
              <a:rPr sz="1800" b="1" spc="-3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continuously</a:t>
            </a:r>
            <a:r>
              <a:rPr sz="1800" b="1" spc="-60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rgbClr val="FC2C00"/>
                </a:solidFill>
                <a:latin typeface="Carlito"/>
                <a:cs typeface="Carlito"/>
              </a:rPr>
              <a:t>guaranteeing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a</a:t>
            </a:r>
            <a:r>
              <a:rPr sz="1800" b="1" spc="-1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rgbClr val="FC2C00"/>
                </a:solidFill>
                <a:latin typeface="Carlito"/>
                <a:cs typeface="Carlito"/>
              </a:rPr>
              <a:t>revolutionary</a:t>
            </a:r>
            <a:r>
              <a:rPr sz="1800" b="1" spc="-5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approach</a:t>
            </a:r>
            <a:r>
              <a:rPr sz="1800" b="1" spc="-4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to</a:t>
            </a:r>
            <a:r>
              <a:rPr sz="1800" b="1" spc="-2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study</a:t>
            </a:r>
            <a:r>
              <a:rPr sz="1800" b="1" spc="-2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proteins</a:t>
            </a:r>
            <a:r>
              <a:rPr sz="1800" b="1" spc="-5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spc="-25" dirty="0">
                <a:solidFill>
                  <a:srgbClr val="FC2C00"/>
                </a:solidFill>
                <a:latin typeface="Carlito"/>
                <a:cs typeface="Carlito"/>
              </a:rPr>
              <a:t>and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nucleic</a:t>
            </a:r>
            <a:r>
              <a:rPr sz="1800" b="1" spc="-30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acids</a:t>
            </a:r>
            <a:r>
              <a:rPr sz="1800" b="1" spc="-3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at</a:t>
            </a:r>
            <a:r>
              <a:rPr sz="1800" b="1" spc="-40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dirty="0">
                <a:solidFill>
                  <a:srgbClr val="FC2C00"/>
                </a:solidFill>
                <a:latin typeface="Carlito"/>
                <a:cs typeface="Carlito"/>
              </a:rPr>
              <a:t>nanoscale</a:t>
            </a:r>
            <a:r>
              <a:rPr sz="1800" b="1" spc="-65" dirty="0">
                <a:solidFill>
                  <a:srgbClr val="FC2C00"/>
                </a:solidFill>
                <a:latin typeface="Carlito"/>
                <a:cs typeface="Carlito"/>
              </a:rPr>
              <a:t> </a:t>
            </a:r>
            <a:r>
              <a:rPr sz="1800" b="1" spc="-10" dirty="0">
                <a:solidFill>
                  <a:srgbClr val="FC2C00"/>
                </a:solidFill>
                <a:latin typeface="Carlito"/>
                <a:cs typeface="Carlito"/>
              </a:rPr>
              <a:t>resolution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Microscopes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allowed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us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to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see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the</a:t>
            </a:r>
            <a:r>
              <a:rPr b="1" spc="-4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invisible</a:t>
            </a:r>
            <a:r>
              <a:rPr lang="sk-SK" b="1" spc="-10" dirty="0">
                <a:solidFill>
                  <a:schemeClr val="tx1"/>
                </a:solidFill>
              </a:rPr>
              <a:t>...</a:t>
            </a:r>
            <a:endParaRPr b="1" spc="-10" dirty="0">
              <a:solidFill>
                <a:schemeClr val="tx1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13540" y="979838"/>
            <a:ext cx="3075940" cy="1146810"/>
            <a:chOff x="6513540" y="979838"/>
            <a:chExt cx="3075940" cy="1146810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3540" y="979838"/>
              <a:ext cx="3075503" cy="11462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21196" y="987552"/>
              <a:ext cx="3009900" cy="1080515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40168" y="3038855"/>
            <a:ext cx="3704369" cy="258519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616702" y="5860796"/>
            <a:ext cx="6153150" cy="62420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297180" marR="5080" indent="-285115">
              <a:lnSpc>
                <a:spcPct val="90100"/>
              </a:lnSpc>
              <a:spcBef>
                <a:spcPts val="270"/>
              </a:spcBef>
              <a:buFont typeface="Arial"/>
              <a:buChar char="•"/>
              <a:tabLst>
                <a:tab pos="297180" algn="l"/>
              </a:tabLst>
            </a:pPr>
            <a:r>
              <a:rPr sz="1400" dirty="0">
                <a:latin typeface="Carlito"/>
                <a:cs typeface="Carlito"/>
              </a:rPr>
              <a:t>Thanks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Golgi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staining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technique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he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was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able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illustrate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multiple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structures</a:t>
            </a:r>
            <a:r>
              <a:rPr sz="1400" spc="-25" dirty="0">
                <a:latin typeface="Carlito"/>
                <a:cs typeface="Carlito"/>
              </a:rPr>
              <a:t> of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nervous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system,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with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particular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attention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multitude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neurons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found </a:t>
            </a:r>
            <a:r>
              <a:rPr sz="1400" dirty="0">
                <a:latin typeface="Carlito"/>
                <a:cs typeface="Carlito"/>
              </a:rPr>
              <a:t>in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our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brain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9084" y="1153655"/>
            <a:ext cx="3053080" cy="3209925"/>
            <a:chOff x="419084" y="1153655"/>
            <a:chExt cx="3053080" cy="320992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9084" y="1153655"/>
              <a:ext cx="1735867" cy="214734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6720" y="1161288"/>
              <a:ext cx="1670304" cy="20817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0427" y="2372868"/>
              <a:ext cx="1571244" cy="19903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26336" y="2398776"/>
              <a:ext cx="1469136" cy="1888236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656044" y="1760210"/>
            <a:ext cx="1734820" cy="2961640"/>
            <a:chOff x="3656044" y="1760210"/>
            <a:chExt cx="1734820" cy="2961640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56044" y="1760210"/>
              <a:ext cx="1734374" cy="29611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63696" y="1767840"/>
              <a:ext cx="1668779" cy="2895600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63676" y="850468"/>
            <a:ext cx="25641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Marcello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Malpighi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(1628-1694)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5596" y="5300268"/>
            <a:ext cx="3534410" cy="56261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297180" algn="l"/>
              </a:tabLst>
            </a:pPr>
            <a:r>
              <a:rPr sz="1400" dirty="0">
                <a:latin typeface="Carlito"/>
                <a:cs typeface="Carlito"/>
              </a:rPr>
              <a:t>The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first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observe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capillaries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animals;</a:t>
            </a:r>
            <a:endParaRPr sz="1400" dirty="0">
              <a:latin typeface="Carlito"/>
              <a:cs typeface="Carlito"/>
            </a:endParaRPr>
          </a:p>
          <a:p>
            <a:pPr marL="297180" indent="-28448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97180" algn="l"/>
              </a:tabLst>
            </a:pPr>
            <a:r>
              <a:rPr sz="1400" dirty="0">
                <a:latin typeface="Carlito"/>
                <a:cs typeface="Carlito"/>
              </a:rPr>
              <a:t>Described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complex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pulmonary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structure;</a:t>
            </a:r>
            <a:endParaRPr sz="1400" dirty="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45428" y="2399157"/>
            <a:ext cx="5295265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7180" marR="5080" indent="-285115">
              <a:lnSpc>
                <a:spcPts val="1510"/>
              </a:lnSpc>
              <a:spcBef>
                <a:spcPts val="295"/>
              </a:spcBef>
              <a:buFont typeface="Arial"/>
              <a:buChar char="•"/>
              <a:tabLst>
                <a:tab pos="297180" algn="l"/>
              </a:tabLst>
            </a:pPr>
            <a:r>
              <a:rPr sz="1400" dirty="0">
                <a:latin typeface="Carlito"/>
                <a:cs typeface="Carlito"/>
              </a:rPr>
              <a:t>Santiago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Ramon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y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Cajal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(1852-</a:t>
            </a:r>
            <a:r>
              <a:rPr sz="1400" dirty="0">
                <a:latin typeface="Carlito"/>
                <a:cs typeface="Carlito"/>
              </a:rPr>
              <a:t>1934)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Nobel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prize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1906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“in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recognition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his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work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on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structure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nervous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system”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47BB210F-EFB4-9953-5E0A-007B189FB1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2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FB078690-F17A-6E40-2EEE-41D2FB820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25124" y="91650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59"/>
    </mc:Choice>
    <mc:Fallback>
      <p:transition spd="slow" advTm="135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8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chemeClr val="tx1"/>
                </a:solidFill>
              </a:rPr>
              <a:t>Unraveling</a:t>
            </a:r>
            <a:r>
              <a:rPr b="1" spc="-50" dirty="0">
                <a:solidFill>
                  <a:schemeClr val="tx1"/>
                </a:solidFill>
              </a:rPr>
              <a:t> </a:t>
            </a:r>
            <a:r>
              <a:rPr b="1" spc="-20" dirty="0">
                <a:solidFill>
                  <a:schemeClr val="tx1"/>
                </a:solidFill>
              </a:rPr>
              <a:t>nano-</a:t>
            </a:r>
            <a:r>
              <a:rPr b="1" spc="-10" dirty="0">
                <a:solidFill>
                  <a:schemeClr val="tx1"/>
                </a:solidFill>
              </a:rPr>
              <a:t>structures</a:t>
            </a:r>
            <a:r>
              <a:rPr b="1" spc="-3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in</a:t>
            </a:r>
            <a:r>
              <a:rPr b="1" spc="-5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cell</a:t>
            </a:r>
            <a:r>
              <a:rPr b="1" spc="-3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nucleus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08276" y="1772629"/>
            <a:ext cx="3114487" cy="24975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42506" y="4345304"/>
            <a:ext cx="10775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Ricci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Cell </a:t>
            </a:r>
            <a:r>
              <a:rPr sz="1000" spc="-20" dirty="0">
                <a:latin typeface="Carlito"/>
                <a:cs typeface="Carlito"/>
              </a:rPr>
              <a:t>2015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2685" y="4681854"/>
            <a:ext cx="2350135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400" spc="-10" dirty="0">
                <a:latin typeface="Carlito"/>
                <a:cs typeface="Carlito"/>
              </a:rPr>
              <a:t>STORM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images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H2B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in</a:t>
            </a:r>
            <a:r>
              <a:rPr sz="1400" spc="-20" dirty="0">
                <a:latin typeface="Carlito"/>
                <a:cs typeface="Carlito"/>
              </a:rPr>
              <a:t> human </a:t>
            </a:r>
            <a:r>
              <a:rPr sz="1400" spc="-10" dirty="0">
                <a:latin typeface="Carlito"/>
                <a:cs typeface="Carlito"/>
              </a:rPr>
              <a:t>fibroblasts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07809" y="980948"/>
            <a:ext cx="3285490" cy="48831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841375" marR="5080" indent="-829310">
              <a:lnSpc>
                <a:spcPts val="1730"/>
              </a:lnSpc>
              <a:spcBef>
                <a:spcPts val="310"/>
              </a:spcBef>
            </a:pPr>
            <a:r>
              <a:rPr sz="1600" spc="-40" dirty="0">
                <a:latin typeface="Carlito"/>
                <a:cs typeface="Carlito"/>
              </a:rPr>
              <a:t>Tens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hundreds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nucleosomes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along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chromatin </a:t>
            </a:r>
            <a:r>
              <a:rPr sz="1600" spc="-20" dirty="0">
                <a:latin typeface="Carlito"/>
                <a:cs typeface="Carlito"/>
              </a:rPr>
              <a:t>fiber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2619" y="4838827"/>
            <a:ext cx="20199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rlito"/>
                <a:cs typeface="Carlito"/>
              </a:rPr>
              <a:t>Thevathasan</a:t>
            </a:r>
            <a:r>
              <a:rPr sz="1000" dirty="0">
                <a:latin typeface="Carlito"/>
                <a:cs typeface="Carlito"/>
              </a:rPr>
              <a:t> et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Nat.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Methods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20" dirty="0">
                <a:latin typeface="Carlito"/>
                <a:cs typeface="Carlito"/>
              </a:rPr>
              <a:t>2019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3355" y="5402681"/>
            <a:ext cx="4079875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400" spc="-10" dirty="0">
                <a:latin typeface="Carlito"/>
                <a:cs typeface="Carlito"/>
              </a:rPr>
              <a:t>STORM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imaging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single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molecules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for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different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nuclear </a:t>
            </a:r>
            <a:r>
              <a:rPr sz="1400" dirty="0">
                <a:latin typeface="Carlito"/>
                <a:cs typeface="Carlito"/>
              </a:rPr>
              <a:t>pore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proteins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present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at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nuclear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level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Nup96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cells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1965960"/>
            <a:ext cx="6117336" cy="289864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1259" y="1077467"/>
            <a:ext cx="1714500" cy="416521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065766" y="5338317"/>
            <a:ext cx="1607185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</a:pPr>
            <a:r>
              <a:rPr sz="1400" dirty="0">
                <a:latin typeface="Carlito"/>
                <a:cs typeface="Carlito"/>
              </a:rPr>
              <a:t>RNApol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II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and</a:t>
            </a:r>
            <a:r>
              <a:rPr sz="1400" spc="-10" dirty="0">
                <a:latin typeface="Carlito"/>
                <a:cs typeface="Carlito"/>
              </a:rPr>
              <a:t> Histone protein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2B</a:t>
            </a:r>
            <a:r>
              <a:rPr sz="1400" spc="-10" dirty="0">
                <a:latin typeface="Carlito"/>
                <a:cs typeface="Carlito"/>
              </a:rPr>
              <a:t> interaction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B2929868-8804-6F7A-9DC9-B6C9713D16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059" y="224790"/>
            <a:ext cx="9103995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chemeClr val="tx1"/>
                </a:solidFill>
              </a:rPr>
              <a:t>Cytoskeletal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proteins</a:t>
            </a:r>
            <a:r>
              <a:rPr b="1" spc="-10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ultrastructure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and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synaptic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receptor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organization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54848" y="6177178"/>
            <a:ext cx="13823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Siddig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18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Science </a:t>
            </a:r>
            <a:r>
              <a:rPr sz="1000" spc="-20" dirty="0">
                <a:latin typeface="Carlito"/>
                <a:cs typeface="Carlito"/>
              </a:rPr>
              <a:t>2020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52818" y="938529"/>
            <a:ext cx="3433445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635" algn="ctr">
              <a:lnSpc>
                <a:spcPts val="1730"/>
              </a:lnSpc>
              <a:spcBef>
                <a:spcPts val="310"/>
              </a:spcBef>
            </a:pPr>
            <a:r>
              <a:rPr sz="1600" dirty="0">
                <a:latin typeface="Carlito"/>
                <a:cs typeface="Carlito"/>
              </a:rPr>
              <a:t>Nanoscale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organization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metabotropic glutamate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receptors</a:t>
            </a:r>
            <a:r>
              <a:rPr sz="1600" spc="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at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presynaptic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active </a:t>
            </a:r>
            <a:r>
              <a:rPr sz="1600" spc="-20" dirty="0">
                <a:latin typeface="Carlito"/>
                <a:cs typeface="Carlito"/>
              </a:rPr>
              <a:t>zone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5332" y="5100065"/>
            <a:ext cx="11766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Xu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Science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20" dirty="0">
                <a:latin typeface="Carlito"/>
                <a:cs typeface="Carlito"/>
              </a:rPr>
              <a:t>2012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06727" y="5635853"/>
            <a:ext cx="3592829" cy="70802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065" marR="5080" algn="ctr">
              <a:lnSpc>
                <a:spcPct val="90100"/>
              </a:lnSpc>
              <a:spcBef>
                <a:spcPts val="285"/>
              </a:spcBef>
            </a:pPr>
            <a:r>
              <a:rPr sz="1600" dirty="0">
                <a:latin typeface="Carlito"/>
                <a:cs typeface="Carlito"/>
              </a:rPr>
              <a:t>For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first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time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spatial</a:t>
            </a:r>
            <a:r>
              <a:rPr sz="1600" spc="-6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organization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the </a:t>
            </a:r>
            <a:r>
              <a:rPr sz="1600" spc="-10" dirty="0">
                <a:latin typeface="Carlito"/>
                <a:cs typeface="Carlito"/>
              </a:rPr>
              <a:t>cytoskeletal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proteins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axon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was </a:t>
            </a:r>
            <a:r>
              <a:rPr sz="1600" spc="-10" dirty="0">
                <a:latin typeface="Carlito"/>
                <a:cs typeface="Carlito"/>
              </a:rPr>
              <a:t>reconstructed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thanks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STORM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4342" y="1018732"/>
            <a:ext cx="3593019" cy="219394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6591" y="3270503"/>
            <a:ext cx="3619173" cy="184099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71588" y="1727958"/>
            <a:ext cx="2750549" cy="443814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882018F-6190-6CA5-B9AD-1297F81F4C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A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fancy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technique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with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spc="-20" dirty="0">
                <a:solidFill>
                  <a:schemeClr val="tx1"/>
                </a:solidFill>
              </a:rPr>
              <a:t>different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limitations…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9714" y="1248917"/>
            <a:ext cx="5214620" cy="7493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5600" marR="5080" indent="-342900">
              <a:lnSpc>
                <a:spcPts val="2700"/>
              </a:lnSpc>
              <a:spcBef>
                <a:spcPts val="434"/>
              </a:spcBef>
            </a:pPr>
            <a:r>
              <a:rPr sz="2500" dirty="0">
                <a:solidFill>
                  <a:srgbClr val="0431FF"/>
                </a:solidFill>
                <a:latin typeface="Carlito"/>
                <a:cs typeface="Carlito"/>
              </a:rPr>
              <a:t>1.</a:t>
            </a:r>
            <a:r>
              <a:rPr sz="2500" spc="200" dirty="0">
                <a:solidFill>
                  <a:srgbClr val="0431FF"/>
                </a:solidFill>
                <a:latin typeface="Carlito"/>
                <a:cs typeface="Carlito"/>
              </a:rPr>
              <a:t> </a:t>
            </a:r>
            <a:r>
              <a:rPr sz="2500" spc="-10" dirty="0">
                <a:latin typeface="Carlito"/>
                <a:cs typeface="Carlito"/>
              </a:rPr>
              <a:t>Susceptibility </a:t>
            </a:r>
            <a:r>
              <a:rPr sz="2500" dirty="0">
                <a:latin typeface="Carlito"/>
                <a:cs typeface="Carlito"/>
              </a:rPr>
              <a:t>to</a:t>
            </a:r>
            <a:r>
              <a:rPr sz="2500" spc="-35" dirty="0">
                <a:latin typeface="Carlito"/>
                <a:cs typeface="Carlito"/>
              </a:rPr>
              <a:t> </a:t>
            </a:r>
            <a:r>
              <a:rPr sz="2500" spc="-10" dirty="0">
                <a:latin typeface="Carlito"/>
                <a:cs typeface="Carlito"/>
              </a:rPr>
              <a:t>artefacts</a:t>
            </a:r>
            <a:r>
              <a:rPr sz="2500" spc="-30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upon</a:t>
            </a:r>
            <a:r>
              <a:rPr sz="2500" spc="-35" dirty="0">
                <a:latin typeface="Carlito"/>
                <a:cs typeface="Carlito"/>
              </a:rPr>
              <a:t> </a:t>
            </a:r>
            <a:r>
              <a:rPr sz="2500" spc="-10" dirty="0">
                <a:latin typeface="Carlito"/>
                <a:cs typeface="Carlito"/>
              </a:rPr>
              <a:t>image reconstruction;</a:t>
            </a:r>
            <a:endParaRPr sz="25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9714" y="2963672"/>
            <a:ext cx="6639559" cy="7493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97180" marR="5080" indent="-285115">
              <a:lnSpc>
                <a:spcPts val="2700"/>
              </a:lnSpc>
              <a:spcBef>
                <a:spcPts val="434"/>
              </a:spcBef>
            </a:pPr>
            <a:r>
              <a:rPr sz="2500" dirty="0">
                <a:solidFill>
                  <a:srgbClr val="0431FF"/>
                </a:solidFill>
                <a:latin typeface="Carlito"/>
                <a:cs typeface="Carlito"/>
              </a:rPr>
              <a:t>2.</a:t>
            </a:r>
            <a:r>
              <a:rPr sz="2500" spc="180" dirty="0">
                <a:solidFill>
                  <a:srgbClr val="0431FF"/>
                </a:solidFill>
                <a:latin typeface="Carlito"/>
                <a:cs typeface="Carlito"/>
              </a:rPr>
              <a:t> </a:t>
            </a:r>
            <a:r>
              <a:rPr sz="2500" spc="-10" dirty="0">
                <a:latin typeface="Carlito"/>
                <a:cs typeface="Carlito"/>
              </a:rPr>
              <a:t>Difficulties</a:t>
            </a:r>
            <a:r>
              <a:rPr sz="2500" spc="-25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in</a:t>
            </a:r>
            <a:r>
              <a:rPr sz="2500" spc="-45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imaging</a:t>
            </a:r>
            <a:r>
              <a:rPr sz="2500" spc="-35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thick</a:t>
            </a:r>
            <a:r>
              <a:rPr sz="2500" spc="-40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samples:</a:t>
            </a:r>
            <a:r>
              <a:rPr sz="2500" spc="-25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not</a:t>
            </a:r>
            <a:r>
              <a:rPr sz="2500" spc="-50" dirty="0">
                <a:latin typeface="Carlito"/>
                <a:cs typeface="Carlito"/>
              </a:rPr>
              <a:t> </a:t>
            </a:r>
            <a:r>
              <a:rPr sz="2500" spc="-10" dirty="0">
                <a:latin typeface="Carlito"/>
                <a:cs typeface="Carlito"/>
              </a:rPr>
              <a:t>suitable </a:t>
            </a:r>
            <a:r>
              <a:rPr sz="2500" dirty="0">
                <a:latin typeface="Carlito"/>
                <a:cs typeface="Carlito"/>
              </a:rPr>
              <a:t>for</a:t>
            </a:r>
            <a:r>
              <a:rPr sz="2500" spc="-70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tissue</a:t>
            </a:r>
            <a:r>
              <a:rPr sz="2500" spc="-70" dirty="0">
                <a:latin typeface="Carlito"/>
                <a:cs typeface="Carlito"/>
              </a:rPr>
              <a:t> </a:t>
            </a:r>
            <a:r>
              <a:rPr sz="2500" spc="-10" dirty="0">
                <a:latin typeface="Carlito"/>
                <a:cs typeface="Carlito"/>
              </a:rPr>
              <a:t>samples;</a:t>
            </a:r>
            <a:endParaRPr sz="25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9714" y="4678426"/>
            <a:ext cx="6301740" cy="109220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355600" marR="5080" indent="-342900">
              <a:lnSpc>
                <a:spcPct val="90000"/>
              </a:lnSpc>
              <a:spcBef>
                <a:spcPts val="395"/>
              </a:spcBef>
            </a:pPr>
            <a:r>
              <a:rPr sz="2500" dirty="0">
                <a:solidFill>
                  <a:srgbClr val="0431FF"/>
                </a:solidFill>
                <a:latin typeface="Carlito"/>
                <a:cs typeface="Carlito"/>
              </a:rPr>
              <a:t>1.</a:t>
            </a:r>
            <a:r>
              <a:rPr sz="2500" spc="195" dirty="0">
                <a:solidFill>
                  <a:srgbClr val="0431FF"/>
                </a:solidFill>
                <a:latin typeface="Carlito"/>
                <a:cs typeface="Carlito"/>
              </a:rPr>
              <a:t> </a:t>
            </a:r>
            <a:r>
              <a:rPr sz="2500" spc="-10" dirty="0">
                <a:latin typeface="Carlito"/>
                <a:cs typeface="Carlito"/>
              </a:rPr>
              <a:t>Low-throughput</a:t>
            </a:r>
            <a:r>
              <a:rPr sz="2500" spc="-40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due</a:t>
            </a:r>
            <a:r>
              <a:rPr sz="2500" spc="-30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by</a:t>
            </a:r>
            <a:r>
              <a:rPr sz="2500" spc="-30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the</a:t>
            </a:r>
            <a:r>
              <a:rPr sz="2500" spc="-35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small</a:t>
            </a:r>
            <a:r>
              <a:rPr sz="2500" spc="-30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field</a:t>
            </a:r>
            <a:r>
              <a:rPr sz="2500" spc="-30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of</a:t>
            </a:r>
            <a:r>
              <a:rPr sz="2500" spc="-40" dirty="0">
                <a:latin typeface="Carlito"/>
                <a:cs typeface="Carlito"/>
              </a:rPr>
              <a:t> </a:t>
            </a:r>
            <a:r>
              <a:rPr sz="2500" spc="-20" dirty="0">
                <a:latin typeface="Carlito"/>
                <a:cs typeface="Carlito"/>
              </a:rPr>
              <a:t>view </a:t>
            </a:r>
            <a:r>
              <a:rPr sz="2500" spc="-10" dirty="0">
                <a:latin typeface="Carlito"/>
                <a:cs typeface="Carlito"/>
              </a:rPr>
              <a:t>required</a:t>
            </a:r>
            <a:r>
              <a:rPr sz="2500" spc="-55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for</a:t>
            </a:r>
            <a:r>
              <a:rPr sz="2500" spc="-70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single</a:t>
            </a:r>
            <a:r>
              <a:rPr sz="2500" spc="-65" dirty="0">
                <a:latin typeface="Carlito"/>
                <a:cs typeface="Carlito"/>
              </a:rPr>
              <a:t> </a:t>
            </a:r>
            <a:r>
              <a:rPr sz="2500" dirty="0">
                <a:latin typeface="Carlito"/>
                <a:cs typeface="Carlito"/>
              </a:rPr>
              <a:t>molecule</a:t>
            </a:r>
            <a:r>
              <a:rPr sz="2500" spc="-55" dirty="0">
                <a:latin typeface="Carlito"/>
                <a:cs typeface="Carlito"/>
              </a:rPr>
              <a:t> </a:t>
            </a:r>
            <a:r>
              <a:rPr sz="2500" spc="-10" dirty="0">
                <a:latin typeface="Carlito"/>
                <a:cs typeface="Carlito"/>
              </a:rPr>
              <a:t>localization</a:t>
            </a:r>
            <a:r>
              <a:rPr sz="2500" spc="-70" dirty="0">
                <a:latin typeface="Carlito"/>
                <a:cs typeface="Carlito"/>
              </a:rPr>
              <a:t> </a:t>
            </a:r>
            <a:r>
              <a:rPr sz="2500" spc="-25" dirty="0">
                <a:latin typeface="Carlito"/>
                <a:cs typeface="Carlito"/>
              </a:rPr>
              <a:t>and </a:t>
            </a:r>
            <a:r>
              <a:rPr sz="2500" spc="-10" dirty="0">
                <a:latin typeface="Carlito"/>
                <a:cs typeface="Carlito"/>
              </a:rPr>
              <a:t>imaging;</a:t>
            </a:r>
            <a:endParaRPr sz="25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087850" y="4917904"/>
            <a:ext cx="3167380" cy="1445260"/>
            <a:chOff x="8087850" y="4917904"/>
            <a:chExt cx="3167380" cy="14452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87850" y="4917904"/>
              <a:ext cx="3166906" cy="144486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14231" y="5061204"/>
              <a:ext cx="1990344" cy="12268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135111" y="4965192"/>
              <a:ext cx="3023870" cy="1301750"/>
            </a:xfrm>
            <a:custGeom>
              <a:avLst/>
              <a:gdLst/>
              <a:ahLst/>
              <a:cxnLst/>
              <a:rect l="l" t="t" r="r" b="b"/>
              <a:pathLst>
                <a:path w="3023870" h="1301750">
                  <a:moveTo>
                    <a:pt x="0" y="650747"/>
                  </a:moveTo>
                  <a:lnTo>
                    <a:pt x="5549" y="594597"/>
                  </a:lnTo>
                  <a:lnTo>
                    <a:pt x="21895" y="539773"/>
                  </a:lnTo>
                  <a:lnTo>
                    <a:pt x="48584" y="486471"/>
                  </a:lnTo>
                  <a:lnTo>
                    <a:pt x="85162" y="434886"/>
                  </a:lnTo>
                  <a:lnTo>
                    <a:pt x="131175" y="385214"/>
                  </a:lnTo>
                  <a:lnTo>
                    <a:pt x="186168" y="337650"/>
                  </a:lnTo>
                  <a:lnTo>
                    <a:pt x="216891" y="314719"/>
                  </a:lnTo>
                  <a:lnTo>
                    <a:pt x="249689" y="292389"/>
                  </a:lnTo>
                  <a:lnTo>
                    <a:pt x="284505" y="270683"/>
                  </a:lnTo>
                  <a:lnTo>
                    <a:pt x="321282" y="249626"/>
                  </a:lnTo>
                  <a:lnTo>
                    <a:pt x="359965" y="229243"/>
                  </a:lnTo>
                  <a:lnTo>
                    <a:pt x="400495" y="209558"/>
                  </a:lnTo>
                  <a:lnTo>
                    <a:pt x="442817" y="190595"/>
                  </a:lnTo>
                  <a:lnTo>
                    <a:pt x="486873" y="172378"/>
                  </a:lnTo>
                  <a:lnTo>
                    <a:pt x="532607" y="154933"/>
                  </a:lnTo>
                  <a:lnTo>
                    <a:pt x="579962" y="138283"/>
                  </a:lnTo>
                  <a:lnTo>
                    <a:pt x="628881" y="122454"/>
                  </a:lnTo>
                  <a:lnTo>
                    <a:pt x="679308" y="107468"/>
                  </a:lnTo>
                  <a:lnTo>
                    <a:pt x="731186" y="93351"/>
                  </a:lnTo>
                  <a:lnTo>
                    <a:pt x="784458" y="80128"/>
                  </a:lnTo>
                  <a:lnTo>
                    <a:pt x="839068" y="67822"/>
                  </a:lnTo>
                  <a:lnTo>
                    <a:pt x="894957" y="56458"/>
                  </a:lnTo>
                  <a:lnTo>
                    <a:pt x="952071" y="46060"/>
                  </a:lnTo>
                  <a:lnTo>
                    <a:pt x="1010352" y="36654"/>
                  </a:lnTo>
                  <a:lnTo>
                    <a:pt x="1069744" y="28262"/>
                  </a:lnTo>
                  <a:lnTo>
                    <a:pt x="1130188" y="20910"/>
                  </a:lnTo>
                  <a:lnTo>
                    <a:pt x="1191630" y="14623"/>
                  </a:lnTo>
                  <a:lnTo>
                    <a:pt x="1254012" y="9423"/>
                  </a:lnTo>
                  <a:lnTo>
                    <a:pt x="1317278" y="5337"/>
                  </a:lnTo>
                  <a:lnTo>
                    <a:pt x="1381370" y="2388"/>
                  </a:lnTo>
                  <a:lnTo>
                    <a:pt x="1446232" y="601"/>
                  </a:lnTo>
                  <a:lnTo>
                    <a:pt x="1511808" y="0"/>
                  </a:lnTo>
                  <a:lnTo>
                    <a:pt x="1577383" y="601"/>
                  </a:lnTo>
                  <a:lnTo>
                    <a:pt x="1642245" y="2388"/>
                  </a:lnTo>
                  <a:lnTo>
                    <a:pt x="1706337" y="5337"/>
                  </a:lnTo>
                  <a:lnTo>
                    <a:pt x="1769603" y="9423"/>
                  </a:lnTo>
                  <a:lnTo>
                    <a:pt x="1831985" y="14623"/>
                  </a:lnTo>
                  <a:lnTo>
                    <a:pt x="1893427" y="20910"/>
                  </a:lnTo>
                  <a:lnTo>
                    <a:pt x="1953871" y="28262"/>
                  </a:lnTo>
                  <a:lnTo>
                    <a:pt x="2013263" y="36654"/>
                  </a:lnTo>
                  <a:lnTo>
                    <a:pt x="2071544" y="46060"/>
                  </a:lnTo>
                  <a:lnTo>
                    <a:pt x="2128658" y="56458"/>
                  </a:lnTo>
                  <a:lnTo>
                    <a:pt x="2184547" y="67822"/>
                  </a:lnTo>
                  <a:lnTo>
                    <a:pt x="2239157" y="80128"/>
                  </a:lnTo>
                  <a:lnTo>
                    <a:pt x="2292429" y="93351"/>
                  </a:lnTo>
                  <a:lnTo>
                    <a:pt x="2344307" y="107468"/>
                  </a:lnTo>
                  <a:lnTo>
                    <a:pt x="2394734" y="122454"/>
                  </a:lnTo>
                  <a:lnTo>
                    <a:pt x="2443653" y="138283"/>
                  </a:lnTo>
                  <a:lnTo>
                    <a:pt x="2491008" y="154933"/>
                  </a:lnTo>
                  <a:lnTo>
                    <a:pt x="2536742" y="172378"/>
                  </a:lnTo>
                  <a:lnTo>
                    <a:pt x="2580798" y="190595"/>
                  </a:lnTo>
                  <a:lnTo>
                    <a:pt x="2623120" y="209558"/>
                  </a:lnTo>
                  <a:lnTo>
                    <a:pt x="2663650" y="229243"/>
                  </a:lnTo>
                  <a:lnTo>
                    <a:pt x="2702333" y="249626"/>
                  </a:lnTo>
                  <a:lnTo>
                    <a:pt x="2739110" y="270683"/>
                  </a:lnTo>
                  <a:lnTo>
                    <a:pt x="2773926" y="292389"/>
                  </a:lnTo>
                  <a:lnTo>
                    <a:pt x="2806724" y="314719"/>
                  </a:lnTo>
                  <a:lnTo>
                    <a:pt x="2837447" y="337650"/>
                  </a:lnTo>
                  <a:lnTo>
                    <a:pt x="2892440" y="385214"/>
                  </a:lnTo>
                  <a:lnTo>
                    <a:pt x="2938453" y="434886"/>
                  </a:lnTo>
                  <a:lnTo>
                    <a:pt x="2975031" y="486471"/>
                  </a:lnTo>
                  <a:lnTo>
                    <a:pt x="3001720" y="539773"/>
                  </a:lnTo>
                  <a:lnTo>
                    <a:pt x="3018066" y="594597"/>
                  </a:lnTo>
                  <a:lnTo>
                    <a:pt x="3023616" y="650747"/>
                  </a:lnTo>
                  <a:lnTo>
                    <a:pt x="3022219" y="678976"/>
                  </a:lnTo>
                  <a:lnTo>
                    <a:pt x="3011214" y="734486"/>
                  </a:lnTo>
                  <a:lnTo>
                    <a:pt x="2989640" y="788572"/>
                  </a:lnTo>
                  <a:lnTo>
                    <a:pt x="2957949" y="841039"/>
                  </a:lnTo>
                  <a:lnTo>
                    <a:pt x="2916597" y="891691"/>
                  </a:lnTo>
                  <a:lnTo>
                    <a:pt x="2866038" y="940333"/>
                  </a:lnTo>
                  <a:lnTo>
                    <a:pt x="2806724" y="986770"/>
                  </a:lnTo>
                  <a:lnTo>
                    <a:pt x="2773926" y="1009101"/>
                  </a:lnTo>
                  <a:lnTo>
                    <a:pt x="2739110" y="1030806"/>
                  </a:lnTo>
                  <a:lnTo>
                    <a:pt x="2702333" y="1051863"/>
                  </a:lnTo>
                  <a:lnTo>
                    <a:pt x="2663650" y="1072247"/>
                  </a:lnTo>
                  <a:lnTo>
                    <a:pt x="2623120" y="1091932"/>
                  </a:lnTo>
                  <a:lnTo>
                    <a:pt x="2580798" y="1110895"/>
                  </a:lnTo>
                  <a:lnTo>
                    <a:pt x="2536742" y="1129112"/>
                  </a:lnTo>
                  <a:lnTo>
                    <a:pt x="2491008" y="1146558"/>
                  </a:lnTo>
                  <a:lnTo>
                    <a:pt x="2443653" y="1163208"/>
                  </a:lnTo>
                  <a:lnTo>
                    <a:pt x="2394734" y="1179038"/>
                  </a:lnTo>
                  <a:lnTo>
                    <a:pt x="2344307" y="1194024"/>
                  </a:lnTo>
                  <a:lnTo>
                    <a:pt x="2292429" y="1208141"/>
                  </a:lnTo>
                  <a:lnTo>
                    <a:pt x="2239157" y="1221365"/>
                  </a:lnTo>
                  <a:lnTo>
                    <a:pt x="2184547" y="1233671"/>
                  </a:lnTo>
                  <a:lnTo>
                    <a:pt x="2128658" y="1245035"/>
                  </a:lnTo>
                  <a:lnTo>
                    <a:pt x="2071544" y="1255433"/>
                  </a:lnTo>
                  <a:lnTo>
                    <a:pt x="2013263" y="1264840"/>
                  </a:lnTo>
                  <a:lnTo>
                    <a:pt x="1953871" y="1273232"/>
                  </a:lnTo>
                  <a:lnTo>
                    <a:pt x="1893427" y="1280584"/>
                  </a:lnTo>
                  <a:lnTo>
                    <a:pt x="1831985" y="1286872"/>
                  </a:lnTo>
                  <a:lnTo>
                    <a:pt x="1769603" y="1292071"/>
                  </a:lnTo>
                  <a:lnTo>
                    <a:pt x="1706337" y="1296158"/>
                  </a:lnTo>
                  <a:lnTo>
                    <a:pt x="1642245" y="1299107"/>
                  </a:lnTo>
                  <a:lnTo>
                    <a:pt x="1577383" y="1300894"/>
                  </a:lnTo>
                  <a:lnTo>
                    <a:pt x="1511808" y="1301495"/>
                  </a:lnTo>
                  <a:lnTo>
                    <a:pt x="1446232" y="1300894"/>
                  </a:lnTo>
                  <a:lnTo>
                    <a:pt x="1381370" y="1299107"/>
                  </a:lnTo>
                  <a:lnTo>
                    <a:pt x="1317278" y="1296158"/>
                  </a:lnTo>
                  <a:lnTo>
                    <a:pt x="1254012" y="1292071"/>
                  </a:lnTo>
                  <a:lnTo>
                    <a:pt x="1191630" y="1286872"/>
                  </a:lnTo>
                  <a:lnTo>
                    <a:pt x="1130188" y="1280584"/>
                  </a:lnTo>
                  <a:lnTo>
                    <a:pt x="1069744" y="1273232"/>
                  </a:lnTo>
                  <a:lnTo>
                    <a:pt x="1010352" y="1264840"/>
                  </a:lnTo>
                  <a:lnTo>
                    <a:pt x="952071" y="1255433"/>
                  </a:lnTo>
                  <a:lnTo>
                    <a:pt x="894957" y="1245035"/>
                  </a:lnTo>
                  <a:lnTo>
                    <a:pt x="839068" y="1233671"/>
                  </a:lnTo>
                  <a:lnTo>
                    <a:pt x="784458" y="1221365"/>
                  </a:lnTo>
                  <a:lnTo>
                    <a:pt x="731186" y="1208141"/>
                  </a:lnTo>
                  <a:lnTo>
                    <a:pt x="679308" y="1194024"/>
                  </a:lnTo>
                  <a:lnTo>
                    <a:pt x="628881" y="1179038"/>
                  </a:lnTo>
                  <a:lnTo>
                    <a:pt x="579962" y="1163208"/>
                  </a:lnTo>
                  <a:lnTo>
                    <a:pt x="532607" y="1146558"/>
                  </a:lnTo>
                  <a:lnTo>
                    <a:pt x="486873" y="1129112"/>
                  </a:lnTo>
                  <a:lnTo>
                    <a:pt x="442817" y="1110895"/>
                  </a:lnTo>
                  <a:lnTo>
                    <a:pt x="400495" y="1091932"/>
                  </a:lnTo>
                  <a:lnTo>
                    <a:pt x="359965" y="1072247"/>
                  </a:lnTo>
                  <a:lnTo>
                    <a:pt x="321282" y="1051863"/>
                  </a:lnTo>
                  <a:lnTo>
                    <a:pt x="284505" y="1030806"/>
                  </a:lnTo>
                  <a:lnTo>
                    <a:pt x="249689" y="1009101"/>
                  </a:lnTo>
                  <a:lnTo>
                    <a:pt x="216891" y="986770"/>
                  </a:lnTo>
                  <a:lnTo>
                    <a:pt x="186168" y="963840"/>
                  </a:lnTo>
                  <a:lnTo>
                    <a:pt x="131175" y="916276"/>
                  </a:lnTo>
                  <a:lnTo>
                    <a:pt x="85162" y="866604"/>
                  </a:lnTo>
                  <a:lnTo>
                    <a:pt x="48584" y="815020"/>
                  </a:lnTo>
                  <a:lnTo>
                    <a:pt x="21895" y="761719"/>
                  </a:lnTo>
                  <a:lnTo>
                    <a:pt x="5549" y="706896"/>
                  </a:lnTo>
                  <a:lnTo>
                    <a:pt x="0" y="650747"/>
                  </a:lnTo>
                  <a:close/>
                </a:path>
              </a:pathLst>
            </a:custGeom>
            <a:ln w="60325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47759" y="5085588"/>
              <a:ext cx="1872233" cy="57683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0139" y="5359908"/>
              <a:ext cx="1888998" cy="5768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32163" y="5634228"/>
              <a:ext cx="1448562" cy="57683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892667" y="5145785"/>
            <a:ext cx="1508760" cy="87947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065" marR="5080" indent="-1270" algn="ctr">
              <a:lnSpc>
                <a:spcPts val="2160"/>
              </a:lnSpc>
              <a:spcBef>
                <a:spcPts val="375"/>
              </a:spcBef>
            </a:pPr>
            <a:r>
              <a:rPr sz="2000" spc="-10" dirty="0">
                <a:latin typeface="Carlito"/>
                <a:cs typeface="Carlito"/>
              </a:rPr>
              <a:t>Minimize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with </a:t>
            </a:r>
            <a:r>
              <a:rPr sz="2000" dirty="0">
                <a:latin typeface="Carlito"/>
                <a:cs typeface="Carlito"/>
              </a:rPr>
              <a:t>good</a:t>
            </a:r>
            <a:r>
              <a:rPr sz="2000" spc="-5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software algorithms</a:t>
            </a:r>
            <a:endParaRPr sz="2000">
              <a:latin typeface="Carlito"/>
              <a:cs typeface="Carlit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007352" y="480440"/>
            <a:ext cx="3367278" cy="4837557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D7DBF734-2A9E-1862-A9B7-88B733638E8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83152" y="0"/>
              <a:ext cx="8308848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988687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581144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97309" y="0"/>
              <a:ext cx="883834" cy="685799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25272" y="968197"/>
            <a:ext cx="29394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</a:rPr>
              <a:t>Electron</a:t>
            </a:r>
            <a:r>
              <a:rPr sz="2800" spc="-85" dirty="0">
                <a:solidFill>
                  <a:srgbClr val="FFFFFF"/>
                </a:solidFill>
              </a:rPr>
              <a:t> </a:t>
            </a:r>
            <a:r>
              <a:rPr sz="2800" spc="-10" dirty="0">
                <a:solidFill>
                  <a:srgbClr val="FFFFFF"/>
                </a:solidFill>
              </a:rPr>
              <a:t>microscopy</a:t>
            </a:r>
            <a:endParaRPr sz="2800"/>
          </a:p>
        </p:txBody>
      </p:sp>
      <p:sp>
        <p:nvSpPr>
          <p:cNvPr id="8" name="object 8"/>
          <p:cNvSpPr txBox="1"/>
          <p:nvPr/>
        </p:nvSpPr>
        <p:spPr>
          <a:xfrm>
            <a:off x="395731" y="1898396"/>
            <a:ext cx="3131820" cy="236664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85"/>
              </a:spcBef>
            </a:pP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First</a:t>
            </a:r>
            <a:r>
              <a:rPr sz="2400" spc="-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application</a:t>
            </a:r>
            <a:r>
              <a:rPr sz="2400" spc="-8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rlito"/>
                <a:cs typeface="Carlito"/>
              </a:rPr>
              <a:t>1931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when</a:t>
            </a:r>
            <a:r>
              <a:rPr sz="2400" spc="-8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rlito"/>
                <a:cs typeface="Carlito"/>
              </a:rPr>
              <a:t>Ernst</a:t>
            </a:r>
            <a:r>
              <a:rPr sz="2400" b="1" spc="-8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400" b="1" dirty="0">
                <a:solidFill>
                  <a:srgbClr val="FF0000"/>
                </a:solidFill>
                <a:latin typeface="Carlito"/>
                <a:cs typeface="Carlito"/>
              </a:rPr>
              <a:t>Ruska</a:t>
            </a:r>
            <a:r>
              <a:rPr sz="2400" b="1" spc="-7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built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the</a:t>
            </a:r>
            <a:r>
              <a:rPr sz="2400" spc="-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first</a:t>
            </a:r>
            <a:r>
              <a:rPr sz="2400" spc="-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electron microscope,</a:t>
            </a:r>
            <a:r>
              <a:rPr sz="24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for</a:t>
            </a:r>
            <a:r>
              <a:rPr sz="24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which</a:t>
            </a:r>
            <a:r>
              <a:rPr sz="24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rlito"/>
                <a:cs typeface="Carlito"/>
              </a:rPr>
              <a:t>he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was</a:t>
            </a:r>
            <a:r>
              <a:rPr sz="24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awarded</a:t>
            </a:r>
            <a:r>
              <a:rPr sz="24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FFFFF"/>
                </a:solidFill>
                <a:latin typeface="Carlito"/>
                <a:cs typeface="Carlito"/>
              </a:rPr>
              <a:t>with</a:t>
            </a:r>
            <a:r>
              <a:rPr sz="24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rlito"/>
                <a:cs typeface="Carlito"/>
              </a:rPr>
              <a:t>the </a:t>
            </a:r>
            <a:r>
              <a:rPr sz="2400" dirty="0">
                <a:solidFill>
                  <a:srgbClr val="FF0000"/>
                </a:solidFill>
                <a:latin typeface="Carlito"/>
                <a:cs typeface="Carlito"/>
              </a:rPr>
              <a:t>Nobel</a:t>
            </a:r>
            <a:r>
              <a:rPr sz="2400" spc="-6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F0000"/>
                </a:solidFill>
                <a:latin typeface="Carlito"/>
                <a:cs typeface="Carlito"/>
              </a:rPr>
              <a:t>Prize</a:t>
            </a:r>
            <a:r>
              <a:rPr sz="2400" spc="-7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F0000"/>
                </a:solidFill>
                <a:latin typeface="Carlito"/>
                <a:cs typeface="Carlito"/>
              </a:rPr>
              <a:t>in</a:t>
            </a:r>
            <a:r>
              <a:rPr sz="2400" spc="-7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400" dirty="0">
                <a:solidFill>
                  <a:srgbClr val="FF0000"/>
                </a:solidFill>
                <a:latin typeface="Carlito"/>
                <a:cs typeface="Carlito"/>
              </a:rPr>
              <a:t>Physics</a:t>
            </a:r>
            <a:r>
              <a:rPr sz="2400" spc="-6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2400" spc="-25" dirty="0">
                <a:solidFill>
                  <a:srgbClr val="FF0000"/>
                </a:solidFill>
                <a:latin typeface="Carlito"/>
                <a:cs typeface="Carlito"/>
              </a:rPr>
              <a:t>in </a:t>
            </a:r>
            <a:r>
              <a:rPr sz="2400" spc="-10" dirty="0">
                <a:solidFill>
                  <a:srgbClr val="FF0000"/>
                </a:solidFill>
                <a:latin typeface="Carlito"/>
                <a:cs typeface="Carlito"/>
              </a:rPr>
              <a:t>1986</a:t>
            </a:r>
            <a:r>
              <a:rPr sz="2400" spc="-10" dirty="0">
                <a:solidFill>
                  <a:srgbClr val="FFFFFF"/>
                </a:solidFill>
                <a:latin typeface="Carlito"/>
                <a:cs typeface="Carlito"/>
              </a:rPr>
              <a:t>;</a:t>
            </a:r>
            <a:endParaRPr sz="24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21335" y="5094808"/>
            <a:ext cx="36061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0">
              <a:lnSpc>
                <a:spcPct val="100000"/>
              </a:lnSpc>
              <a:spcBef>
                <a:spcPts val="100"/>
              </a:spcBef>
            </a:pPr>
            <a:r>
              <a:rPr sz="1800" i="1" spc="130" dirty="0">
                <a:solidFill>
                  <a:srgbClr val="FFFFFF"/>
                </a:solidFill>
                <a:latin typeface="Georgia"/>
                <a:cs typeface="Georgia"/>
              </a:rPr>
              <a:t>“for</a:t>
            </a:r>
            <a:r>
              <a:rPr sz="1800" i="1" spc="17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10" dirty="0">
                <a:solidFill>
                  <a:srgbClr val="FFFFFF"/>
                </a:solidFill>
                <a:latin typeface="Georgia"/>
                <a:cs typeface="Georgia"/>
              </a:rPr>
              <a:t>his</a:t>
            </a:r>
            <a:r>
              <a:rPr sz="1800" i="1" spc="17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75" dirty="0">
                <a:solidFill>
                  <a:srgbClr val="FFFFFF"/>
                </a:solidFill>
                <a:latin typeface="Georgia"/>
                <a:cs typeface="Georgia"/>
              </a:rPr>
              <a:t>fundamental</a:t>
            </a:r>
            <a:r>
              <a:rPr sz="1800" i="1" spc="15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35" dirty="0">
                <a:solidFill>
                  <a:srgbClr val="FFFFFF"/>
                </a:solidFill>
                <a:latin typeface="Georgia"/>
                <a:cs typeface="Georgia"/>
              </a:rPr>
              <a:t>work</a:t>
            </a:r>
            <a:r>
              <a:rPr sz="1800" i="1" spc="5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75" dirty="0">
                <a:solidFill>
                  <a:srgbClr val="FFFFFF"/>
                </a:solidFill>
                <a:latin typeface="Georgia"/>
                <a:cs typeface="Georgia"/>
              </a:rPr>
              <a:t>in</a:t>
            </a:r>
            <a:r>
              <a:rPr sz="1800" i="1" spc="1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40" dirty="0">
                <a:solidFill>
                  <a:srgbClr val="FFFFFF"/>
                </a:solidFill>
                <a:latin typeface="Georgia"/>
                <a:cs typeface="Georgia"/>
              </a:rPr>
              <a:t>electron</a:t>
            </a:r>
            <a:r>
              <a:rPr sz="1800" i="1" spc="204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00" dirty="0">
                <a:solidFill>
                  <a:srgbClr val="FFFFFF"/>
                </a:solidFill>
                <a:latin typeface="Georgia"/>
                <a:cs typeface="Georgia"/>
              </a:rPr>
              <a:t>optics,</a:t>
            </a:r>
            <a:r>
              <a:rPr sz="1800" i="1" spc="19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75" dirty="0">
                <a:solidFill>
                  <a:srgbClr val="FFFFFF"/>
                </a:solidFill>
                <a:latin typeface="Georgia"/>
                <a:cs typeface="Georgia"/>
              </a:rPr>
              <a:t>and </a:t>
            </a:r>
            <a:r>
              <a:rPr sz="1800" i="1" spc="130" dirty="0">
                <a:solidFill>
                  <a:srgbClr val="FFFFFF"/>
                </a:solidFill>
                <a:latin typeface="Georgia"/>
                <a:cs typeface="Georgia"/>
              </a:rPr>
              <a:t>for</a:t>
            </a:r>
            <a:r>
              <a:rPr sz="1800" i="1" spc="18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40" dirty="0">
                <a:solidFill>
                  <a:srgbClr val="FFFFFF"/>
                </a:solidFill>
                <a:latin typeface="Georgia"/>
                <a:cs typeface="Georgia"/>
              </a:rPr>
              <a:t>the </a:t>
            </a:r>
            <a:r>
              <a:rPr sz="1800" i="1" spc="120" dirty="0">
                <a:solidFill>
                  <a:srgbClr val="FFFFFF"/>
                </a:solidFill>
                <a:latin typeface="Georgia"/>
                <a:cs typeface="Georgia"/>
              </a:rPr>
              <a:t>design</a:t>
            </a:r>
            <a:r>
              <a:rPr sz="1800" i="1" spc="16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05" dirty="0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sz="1800" i="1" spc="17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65" dirty="0">
                <a:solidFill>
                  <a:srgbClr val="FFFFFF"/>
                </a:solidFill>
                <a:latin typeface="Georgia"/>
                <a:cs typeface="Georgia"/>
              </a:rPr>
              <a:t>the</a:t>
            </a:r>
            <a:r>
              <a:rPr sz="1800" i="1" spc="17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30" dirty="0">
                <a:solidFill>
                  <a:srgbClr val="FFFFFF"/>
                </a:solidFill>
                <a:latin typeface="Georgia"/>
                <a:cs typeface="Georgia"/>
              </a:rPr>
              <a:t>first</a:t>
            </a:r>
            <a:r>
              <a:rPr sz="1800" i="1" spc="19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i="1" spc="130" dirty="0">
                <a:solidFill>
                  <a:srgbClr val="FFFFFF"/>
                </a:solidFill>
                <a:latin typeface="Georgia"/>
                <a:cs typeface="Georgia"/>
              </a:rPr>
              <a:t>electron</a:t>
            </a:r>
            <a:endParaRPr sz="18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i="1" spc="120" dirty="0">
                <a:solidFill>
                  <a:srgbClr val="FFFFFF"/>
                </a:solidFill>
                <a:latin typeface="Georgia"/>
                <a:cs typeface="Georgia"/>
              </a:rPr>
              <a:t>microscope”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Basic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concepts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of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Electron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microscopy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3339" y="1657349"/>
            <a:ext cx="4457114" cy="4851328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41300" marR="5080" indent="-228600" algn="just">
              <a:lnSpc>
                <a:spcPts val="1730"/>
              </a:lnSpc>
              <a:spcBef>
                <a:spcPts val="310"/>
              </a:spcBef>
              <a:buFont typeface="Arial"/>
              <a:buChar char="•"/>
              <a:tabLst>
                <a:tab pos="241300" algn="l"/>
                <a:tab pos="242570" algn="l"/>
              </a:tabLst>
            </a:pPr>
            <a:r>
              <a:rPr sz="1600" dirty="0">
                <a:solidFill>
                  <a:srgbClr val="FF0000"/>
                </a:solidFill>
                <a:latin typeface="Carlito"/>
                <a:cs typeface="Carlito"/>
              </a:rPr>
              <a:t>	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source allowing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images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built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not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beam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light </a:t>
            </a:r>
            <a:r>
              <a:rPr sz="1600" dirty="0">
                <a:latin typeface="Carlito"/>
                <a:cs typeface="Carlito"/>
              </a:rPr>
              <a:t>but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electrons,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captured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under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vacuum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condition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usually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on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50" dirty="0">
                <a:latin typeface="Carlito"/>
                <a:cs typeface="Carlito"/>
              </a:rPr>
              <a:t>a </a:t>
            </a:r>
            <a:r>
              <a:rPr sz="1600" spc="-10" dirty="0">
                <a:latin typeface="Carlito"/>
                <a:cs typeface="Carlito"/>
              </a:rPr>
              <a:t>phosphorescent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screen;</a:t>
            </a:r>
            <a:endParaRPr sz="1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69"/>
              </a:spcBef>
              <a:buClr>
                <a:srgbClr val="FF0000"/>
              </a:buClr>
              <a:buFont typeface="Arial"/>
              <a:buChar char="•"/>
            </a:pPr>
            <a:endParaRPr sz="1600" dirty="0">
              <a:latin typeface="Carlito"/>
              <a:cs typeface="Carlito"/>
            </a:endParaRPr>
          </a:p>
          <a:p>
            <a:pPr marL="241300" marR="207010" indent="-228600">
              <a:lnSpc>
                <a:spcPts val="1730"/>
              </a:lnSpc>
              <a:buClr>
                <a:srgbClr val="FF0000"/>
              </a:buClr>
              <a:buFont typeface="Arial"/>
              <a:buChar char="•"/>
              <a:tabLst>
                <a:tab pos="241300" algn="l"/>
              </a:tabLst>
            </a:pPr>
            <a:r>
              <a:rPr sz="1600" dirty="0">
                <a:latin typeface="Carlito"/>
                <a:cs typeface="Carlito"/>
              </a:rPr>
              <a:t>Resolution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and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magnification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capacities</a:t>
            </a:r>
            <a:r>
              <a:rPr sz="1600" spc="-6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go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beyond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classic diffraction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limit,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down</a:t>
            </a:r>
            <a:r>
              <a:rPr sz="1600" spc="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nm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scale;</a:t>
            </a:r>
            <a:endParaRPr sz="1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969"/>
              </a:spcBef>
              <a:buClr>
                <a:srgbClr val="FF0000"/>
              </a:buClr>
              <a:buFont typeface="Arial"/>
              <a:buChar char="•"/>
            </a:pPr>
            <a:endParaRPr sz="1600" dirty="0">
              <a:latin typeface="Carlito"/>
              <a:cs typeface="Carlito"/>
            </a:endParaRPr>
          </a:p>
          <a:p>
            <a:pPr marL="241300" marR="226060" indent="-228600">
              <a:lnSpc>
                <a:spcPts val="1730"/>
              </a:lnSpc>
              <a:buClr>
                <a:srgbClr val="FF0000"/>
              </a:buClr>
              <a:buFont typeface="Arial"/>
              <a:buChar char="•"/>
              <a:tabLst>
                <a:tab pos="241300" algn="l"/>
              </a:tabLst>
            </a:pPr>
            <a:r>
              <a:rPr sz="1600" dirty="0">
                <a:latin typeface="Carlito"/>
                <a:cs typeface="Carlito"/>
              </a:rPr>
              <a:t>The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main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concept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is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based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on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theory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Louis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De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Broglie </a:t>
            </a:r>
            <a:r>
              <a:rPr sz="1600" dirty="0">
                <a:latin typeface="Carlito"/>
                <a:cs typeface="Carlito"/>
              </a:rPr>
              <a:t>(1924)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that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matter</a:t>
            </a:r>
            <a:r>
              <a:rPr sz="1600" b="1" spc="-40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behaves</a:t>
            </a:r>
            <a:r>
              <a:rPr sz="1600" b="1" spc="-25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like</a:t>
            </a:r>
            <a:r>
              <a:rPr sz="1600" b="1" spc="-65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a</a:t>
            </a:r>
            <a:r>
              <a:rPr sz="1600" b="1" spc="-50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wave</a:t>
            </a:r>
            <a:r>
              <a:rPr sz="1600" b="1" spc="-55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exactly</a:t>
            </a:r>
            <a:r>
              <a:rPr sz="1600" b="1" spc="-45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as</a:t>
            </a:r>
            <a:r>
              <a:rPr sz="1600" b="1" spc="-45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light</a:t>
            </a:r>
            <a:r>
              <a:rPr sz="1600" b="1" spc="-50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does</a:t>
            </a:r>
            <a:r>
              <a:rPr sz="1600" spc="-10" dirty="0">
                <a:latin typeface="Carlito"/>
                <a:cs typeface="Carlito"/>
              </a:rPr>
              <a:t>;</a:t>
            </a:r>
            <a:endParaRPr sz="1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760"/>
              </a:spcBef>
              <a:buClr>
                <a:srgbClr val="FF0000"/>
              </a:buClr>
              <a:buFont typeface="Arial"/>
              <a:buChar char="•"/>
            </a:pPr>
            <a:endParaRPr sz="1600" dirty="0">
              <a:latin typeface="Carlito"/>
              <a:cs typeface="Carlito"/>
            </a:endParaRPr>
          </a:p>
          <a:p>
            <a:pPr marL="240665" indent="-227965">
              <a:lnSpc>
                <a:spcPts val="1825"/>
              </a:lnSpc>
              <a:buClr>
                <a:srgbClr val="FF0000"/>
              </a:buClr>
              <a:buFont typeface="Arial"/>
              <a:buChar char="•"/>
              <a:tabLst>
                <a:tab pos="240665" algn="l"/>
              </a:tabLst>
            </a:pPr>
            <a:r>
              <a:rPr sz="1600" dirty="0">
                <a:latin typeface="Carlito"/>
                <a:cs typeface="Carlito"/>
              </a:rPr>
              <a:t>the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wavelengths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beam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electrons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is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small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such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don’t</a:t>
            </a:r>
            <a:endParaRPr sz="1600" dirty="0">
              <a:latin typeface="Carlito"/>
              <a:cs typeface="Carlito"/>
            </a:endParaRPr>
          </a:p>
          <a:p>
            <a:pPr marL="241300">
              <a:lnSpc>
                <a:spcPts val="1825"/>
              </a:lnSpc>
            </a:pPr>
            <a:r>
              <a:rPr sz="1600" dirty="0">
                <a:latin typeface="Carlito"/>
                <a:cs typeface="Carlito"/>
              </a:rPr>
              <a:t>have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remarkable </a:t>
            </a:r>
            <a:r>
              <a:rPr sz="1600" dirty="0">
                <a:latin typeface="Carlito"/>
                <a:cs typeface="Carlito"/>
              </a:rPr>
              <a:t>impact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on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daily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activities;</a:t>
            </a:r>
            <a:endParaRPr sz="16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780"/>
              </a:spcBef>
            </a:pPr>
            <a:endParaRPr sz="1600" dirty="0">
              <a:latin typeface="Carlito"/>
              <a:cs typeface="Carlito"/>
            </a:endParaRPr>
          </a:p>
          <a:p>
            <a:pPr marL="240665" indent="-227965">
              <a:lnSpc>
                <a:spcPct val="100000"/>
              </a:lnSpc>
              <a:buClr>
                <a:srgbClr val="FF0000"/>
              </a:buClr>
              <a:buFont typeface="Arial"/>
              <a:buChar char="•"/>
              <a:tabLst>
                <a:tab pos="240665" algn="l"/>
              </a:tabLst>
            </a:pPr>
            <a:r>
              <a:rPr sz="1600" dirty="0">
                <a:latin typeface="Carlito"/>
                <a:cs typeface="Carlito"/>
              </a:rPr>
              <a:t>The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smaller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wavelength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higher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resolution.</a:t>
            </a:r>
            <a:endParaRPr sz="1600" dirty="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421111" y="1363980"/>
            <a:ext cx="946785" cy="922019"/>
          </a:xfrm>
          <a:custGeom>
            <a:avLst/>
            <a:gdLst/>
            <a:ahLst/>
            <a:cxnLst/>
            <a:rect l="l" t="t" r="r" b="b"/>
            <a:pathLst>
              <a:path w="946784" h="922019">
                <a:moveTo>
                  <a:pt x="473202" y="0"/>
                </a:moveTo>
                <a:lnTo>
                  <a:pt x="424815" y="2379"/>
                </a:lnTo>
                <a:lnTo>
                  <a:pt x="377828" y="9365"/>
                </a:lnTo>
                <a:lnTo>
                  <a:pt x="332477" y="20723"/>
                </a:lnTo>
                <a:lnTo>
                  <a:pt x="289000" y="36224"/>
                </a:lnTo>
                <a:lnTo>
                  <a:pt x="247635" y="55636"/>
                </a:lnTo>
                <a:lnTo>
                  <a:pt x="208619" y="78726"/>
                </a:lnTo>
                <a:lnTo>
                  <a:pt x="172191" y="105263"/>
                </a:lnTo>
                <a:lnTo>
                  <a:pt x="138588" y="135016"/>
                </a:lnTo>
                <a:lnTo>
                  <a:pt x="108048" y="167753"/>
                </a:lnTo>
                <a:lnTo>
                  <a:pt x="80809" y="203243"/>
                </a:lnTo>
                <a:lnTo>
                  <a:pt x="57108" y="241253"/>
                </a:lnTo>
                <a:lnTo>
                  <a:pt x="37183" y="281553"/>
                </a:lnTo>
                <a:lnTo>
                  <a:pt x="21272" y="323909"/>
                </a:lnTo>
                <a:lnTo>
                  <a:pt x="9612" y="368092"/>
                </a:lnTo>
                <a:lnTo>
                  <a:pt x="2442" y="413870"/>
                </a:lnTo>
                <a:lnTo>
                  <a:pt x="0" y="461010"/>
                </a:lnTo>
                <a:lnTo>
                  <a:pt x="2442" y="508149"/>
                </a:lnTo>
                <a:lnTo>
                  <a:pt x="9612" y="553927"/>
                </a:lnTo>
                <a:lnTo>
                  <a:pt x="21272" y="598110"/>
                </a:lnTo>
                <a:lnTo>
                  <a:pt x="37183" y="640466"/>
                </a:lnTo>
                <a:lnTo>
                  <a:pt x="57108" y="680766"/>
                </a:lnTo>
                <a:lnTo>
                  <a:pt x="80809" y="718776"/>
                </a:lnTo>
                <a:lnTo>
                  <a:pt x="108048" y="754266"/>
                </a:lnTo>
                <a:lnTo>
                  <a:pt x="138588" y="787003"/>
                </a:lnTo>
                <a:lnTo>
                  <a:pt x="172191" y="816756"/>
                </a:lnTo>
                <a:lnTo>
                  <a:pt x="208619" y="843293"/>
                </a:lnTo>
                <a:lnTo>
                  <a:pt x="247635" y="866383"/>
                </a:lnTo>
                <a:lnTo>
                  <a:pt x="289000" y="885795"/>
                </a:lnTo>
                <a:lnTo>
                  <a:pt x="332477" y="901296"/>
                </a:lnTo>
                <a:lnTo>
                  <a:pt x="377828" y="912654"/>
                </a:lnTo>
                <a:lnTo>
                  <a:pt x="424815" y="919640"/>
                </a:lnTo>
                <a:lnTo>
                  <a:pt x="473202" y="922020"/>
                </a:lnTo>
                <a:lnTo>
                  <a:pt x="521588" y="919640"/>
                </a:lnTo>
                <a:lnTo>
                  <a:pt x="568575" y="912654"/>
                </a:lnTo>
                <a:lnTo>
                  <a:pt x="613926" y="901296"/>
                </a:lnTo>
                <a:lnTo>
                  <a:pt x="657403" y="885795"/>
                </a:lnTo>
                <a:lnTo>
                  <a:pt x="698768" y="866383"/>
                </a:lnTo>
                <a:lnTo>
                  <a:pt x="737784" y="843293"/>
                </a:lnTo>
                <a:lnTo>
                  <a:pt x="774212" y="816756"/>
                </a:lnTo>
                <a:lnTo>
                  <a:pt x="807815" y="787003"/>
                </a:lnTo>
                <a:lnTo>
                  <a:pt x="838355" y="754266"/>
                </a:lnTo>
                <a:lnTo>
                  <a:pt x="865594" y="718776"/>
                </a:lnTo>
                <a:lnTo>
                  <a:pt x="889295" y="680766"/>
                </a:lnTo>
                <a:lnTo>
                  <a:pt x="909220" y="640466"/>
                </a:lnTo>
                <a:lnTo>
                  <a:pt x="925131" y="598110"/>
                </a:lnTo>
                <a:lnTo>
                  <a:pt x="936791" y="553927"/>
                </a:lnTo>
                <a:lnTo>
                  <a:pt x="943961" y="508149"/>
                </a:lnTo>
                <a:lnTo>
                  <a:pt x="946404" y="461010"/>
                </a:lnTo>
                <a:lnTo>
                  <a:pt x="943961" y="413870"/>
                </a:lnTo>
                <a:lnTo>
                  <a:pt x="936791" y="368092"/>
                </a:lnTo>
                <a:lnTo>
                  <a:pt x="925131" y="323909"/>
                </a:lnTo>
                <a:lnTo>
                  <a:pt x="909220" y="281553"/>
                </a:lnTo>
                <a:lnTo>
                  <a:pt x="889295" y="241253"/>
                </a:lnTo>
                <a:lnTo>
                  <a:pt x="865594" y="203243"/>
                </a:lnTo>
                <a:lnTo>
                  <a:pt x="838355" y="167753"/>
                </a:lnTo>
                <a:lnTo>
                  <a:pt x="807815" y="135016"/>
                </a:lnTo>
                <a:lnTo>
                  <a:pt x="774212" y="105263"/>
                </a:lnTo>
                <a:lnTo>
                  <a:pt x="737784" y="78726"/>
                </a:lnTo>
                <a:lnTo>
                  <a:pt x="698768" y="55636"/>
                </a:lnTo>
                <a:lnTo>
                  <a:pt x="657403" y="36224"/>
                </a:lnTo>
                <a:lnTo>
                  <a:pt x="613926" y="20723"/>
                </a:lnTo>
                <a:lnTo>
                  <a:pt x="568575" y="9365"/>
                </a:lnTo>
                <a:lnTo>
                  <a:pt x="521588" y="2379"/>
                </a:lnTo>
                <a:lnTo>
                  <a:pt x="473202" y="0"/>
                </a:lnTo>
                <a:close/>
              </a:path>
            </a:pathLst>
          </a:custGeom>
          <a:solidFill>
            <a:srgbClr val="FC2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068506" y="0"/>
            <a:ext cx="5608955" cy="6471285"/>
            <a:chOff x="6005448" y="158496"/>
            <a:chExt cx="5608955" cy="6471285"/>
          </a:xfrm>
        </p:grpSpPr>
        <p:sp>
          <p:nvSpPr>
            <p:cNvPr id="6" name="object 6"/>
            <p:cNvSpPr/>
            <p:nvPr/>
          </p:nvSpPr>
          <p:spPr>
            <a:xfrm>
              <a:off x="6068948" y="1710181"/>
              <a:ext cx="1475105" cy="1574800"/>
            </a:xfrm>
            <a:custGeom>
              <a:avLst/>
              <a:gdLst/>
              <a:ahLst/>
              <a:cxnLst/>
              <a:rect l="l" t="t" r="r" b="b"/>
              <a:pathLst>
                <a:path w="1475104" h="1574800">
                  <a:moveTo>
                    <a:pt x="0" y="0"/>
                  </a:moveTo>
                  <a:lnTo>
                    <a:pt x="9814" y="48704"/>
                  </a:lnTo>
                  <a:lnTo>
                    <a:pt x="20783" y="96978"/>
                  </a:lnTo>
                  <a:lnTo>
                    <a:pt x="32890" y="144806"/>
                  </a:lnTo>
                  <a:lnTo>
                    <a:pt x="46123" y="192174"/>
                  </a:lnTo>
                  <a:lnTo>
                    <a:pt x="60465" y="239065"/>
                  </a:lnTo>
                  <a:lnTo>
                    <a:pt x="75904" y="285465"/>
                  </a:lnTo>
                  <a:lnTo>
                    <a:pt x="92424" y="331358"/>
                  </a:lnTo>
                  <a:lnTo>
                    <a:pt x="110012" y="376728"/>
                  </a:lnTo>
                  <a:lnTo>
                    <a:pt x="128652" y="421560"/>
                  </a:lnTo>
                  <a:lnTo>
                    <a:pt x="148330" y="465839"/>
                  </a:lnTo>
                  <a:lnTo>
                    <a:pt x="169033" y="509550"/>
                  </a:lnTo>
                  <a:lnTo>
                    <a:pt x="190745" y="552676"/>
                  </a:lnTo>
                  <a:lnTo>
                    <a:pt x="213452" y="595203"/>
                  </a:lnTo>
                  <a:lnTo>
                    <a:pt x="237140" y="637115"/>
                  </a:lnTo>
                  <a:lnTo>
                    <a:pt x="261794" y="678396"/>
                  </a:lnTo>
                  <a:lnTo>
                    <a:pt x="287400" y="719032"/>
                  </a:lnTo>
                  <a:lnTo>
                    <a:pt x="313944" y="759007"/>
                  </a:lnTo>
                  <a:lnTo>
                    <a:pt x="341410" y="798305"/>
                  </a:lnTo>
                  <a:lnTo>
                    <a:pt x="369785" y="836912"/>
                  </a:lnTo>
                  <a:lnTo>
                    <a:pt x="399055" y="874811"/>
                  </a:lnTo>
                  <a:lnTo>
                    <a:pt x="429204" y="911987"/>
                  </a:lnTo>
                  <a:lnTo>
                    <a:pt x="460219" y="948425"/>
                  </a:lnTo>
                  <a:lnTo>
                    <a:pt x="492085" y="984110"/>
                  </a:lnTo>
                  <a:lnTo>
                    <a:pt x="524788" y="1019025"/>
                  </a:lnTo>
                  <a:lnTo>
                    <a:pt x="558313" y="1053156"/>
                  </a:lnTo>
                  <a:lnTo>
                    <a:pt x="592645" y="1086488"/>
                  </a:lnTo>
                  <a:lnTo>
                    <a:pt x="627771" y="1119004"/>
                  </a:lnTo>
                  <a:lnTo>
                    <a:pt x="663676" y="1150690"/>
                  </a:lnTo>
                  <a:lnTo>
                    <a:pt x="700346" y="1181529"/>
                  </a:lnTo>
                  <a:lnTo>
                    <a:pt x="737766" y="1211508"/>
                  </a:lnTo>
                  <a:lnTo>
                    <a:pt x="775922" y="1240609"/>
                  </a:lnTo>
                  <a:lnTo>
                    <a:pt x="814799" y="1268819"/>
                  </a:lnTo>
                  <a:lnTo>
                    <a:pt x="854383" y="1296120"/>
                  </a:lnTo>
                  <a:lnTo>
                    <a:pt x="894659" y="1322499"/>
                  </a:lnTo>
                  <a:lnTo>
                    <a:pt x="935614" y="1347939"/>
                  </a:lnTo>
                  <a:lnTo>
                    <a:pt x="977233" y="1372426"/>
                  </a:lnTo>
                  <a:lnTo>
                    <a:pt x="1019500" y="1395943"/>
                  </a:lnTo>
                  <a:lnTo>
                    <a:pt x="1062403" y="1418476"/>
                  </a:lnTo>
                  <a:lnTo>
                    <a:pt x="1105927" y="1440008"/>
                  </a:lnTo>
                  <a:lnTo>
                    <a:pt x="1150056" y="1460525"/>
                  </a:lnTo>
                  <a:lnTo>
                    <a:pt x="1194777" y="1480011"/>
                  </a:lnTo>
                  <a:lnTo>
                    <a:pt x="1240076" y="1498451"/>
                  </a:lnTo>
                  <a:lnTo>
                    <a:pt x="1285937" y="1515830"/>
                  </a:lnTo>
                  <a:lnTo>
                    <a:pt x="1332347" y="1532131"/>
                  </a:lnTo>
                  <a:lnTo>
                    <a:pt x="1379291" y="1547340"/>
                  </a:lnTo>
                  <a:lnTo>
                    <a:pt x="1426755" y="1561441"/>
                  </a:lnTo>
                  <a:lnTo>
                    <a:pt x="1474724" y="1574418"/>
                  </a:lnTo>
                </a:path>
              </a:pathLst>
            </a:custGeom>
            <a:ln w="127000">
              <a:solidFill>
                <a:srgbClr val="FC2C0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19516" y="3121211"/>
              <a:ext cx="3294850" cy="35081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2679" y="158496"/>
              <a:ext cx="3520440" cy="3006851"/>
            </a:xfrm>
            <a:prstGeom prst="rect">
              <a:avLst/>
            </a:prstGeom>
          </p:spPr>
        </p:pic>
      </p:grpSp>
      <p:pic>
        <p:nvPicPr>
          <p:cNvPr id="9" name="Obrázok 8">
            <a:extLst>
              <a:ext uri="{FF2B5EF4-FFF2-40B4-BE49-F238E27FC236}">
                <a16:creationId xmlns:a16="http://schemas.microsoft.com/office/drawing/2014/main" id="{A42978D2-E939-F274-ABE4-A325230298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80788" y="4945379"/>
            <a:ext cx="643255" cy="1201420"/>
          </a:xfrm>
          <a:custGeom>
            <a:avLst/>
            <a:gdLst/>
            <a:ahLst/>
            <a:cxnLst/>
            <a:rect l="l" t="t" r="r" b="b"/>
            <a:pathLst>
              <a:path w="643254" h="1201420">
                <a:moveTo>
                  <a:pt x="435483" y="0"/>
                </a:moveTo>
                <a:lnTo>
                  <a:pt x="0" y="0"/>
                </a:lnTo>
                <a:lnTo>
                  <a:pt x="0" y="43307"/>
                </a:lnTo>
                <a:lnTo>
                  <a:pt x="435483" y="43307"/>
                </a:lnTo>
                <a:lnTo>
                  <a:pt x="479185" y="49174"/>
                </a:lnTo>
                <a:lnTo>
                  <a:pt x="518446" y="65734"/>
                </a:lnTo>
                <a:lnTo>
                  <a:pt x="551703" y="91424"/>
                </a:lnTo>
                <a:lnTo>
                  <a:pt x="577393" y="124681"/>
                </a:lnTo>
                <a:lnTo>
                  <a:pt x="593953" y="163942"/>
                </a:lnTo>
                <a:lnTo>
                  <a:pt x="599821" y="207645"/>
                </a:lnTo>
                <a:lnTo>
                  <a:pt x="599821" y="949934"/>
                </a:lnTo>
                <a:lnTo>
                  <a:pt x="593953" y="993642"/>
                </a:lnTo>
                <a:lnTo>
                  <a:pt x="577393" y="1032914"/>
                </a:lnTo>
                <a:lnTo>
                  <a:pt x="551703" y="1066187"/>
                </a:lnTo>
                <a:lnTo>
                  <a:pt x="518446" y="1091892"/>
                </a:lnTo>
                <a:lnTo>
                  <a:pt x="479185" y="1108464"/>
                </a:lnTo>
                <a:lnTo>
                  <a:pt x="435483" y="1114336"/>
                </a:lnTo>
                <a:lnTo>
                  <a:pt x="355853" y="1114336"/>
                </a:lnTo>
                <a:lnTo>
                  <a:pt x="355853" y="1071054"/>
                </a:lnTo>
                <a:lnTo>
                  <a:pt x="151764" y="1135976"/>
                </a:lnTo>
                <a:lnTo>
                  <a:pt x="355853" y="1200912"/>
                </a:lnTo>
                <a:lnTo>
                  <a:pt x="355853" y="1157630"/>
                </a:lnTo>
                <a:lnTo>
                  <a:pt x="435483" y="1157630"/>
                </a:lnTo>
                <a:lnTo>
                  <a:pt x="483094" y="1152144"/>
                </a:lnTo>
                <a:lnTo>
                  <a:pt x="526800" y="1136519"/>
                </a:lnTo>
                <a:lnTo>
                  <a:pt x="565355" y="1112001"/>
                </a:lnTo>
                <a:lnTo>
                  <a:pt x="597511" y="1079837"/>
                </a:lnTo>
                <a:lnTo>
                  <a:pt x="622023" y="1041273"/>
                </a:lnTo>
                <a:lnTo>
                  <a:pt x="637644" y="997557"/>
                </a:lnTo>
                <a:lnTo>
                  <a:pt x="643127" y="949934"/>
                </a:lnTo>
                <a:lnTo>
                  <a:pt x="643127" y="207645"/>
                </a:lnTo>
                <a:lnTo>
                  <a:pt x="637644" y="160033"/>
                </a:lnTo>
                <a:lnTo>
                  <a:pt x="622023" y="116327"/>
                </a:lnTo>
                <a:lnTo>
                  <a:pt x="597511" y="77772"/>
                </a:lnTo>
                <a:lnTo>
                  <a:pt x="565355" y="45616"/>
                </a:lnTo>
                <a:lnTo>
                  <a:pt x="526800" y="21104"/>
                </a:lnTo>
                <a:lnTo>
                  <a:pt x="483094" y="5483"/>
                </a:lnTo>
                <a:lnTo>
                  <a:pt x="435483" y="0"/>
                </a:lnTo>
                <a:close/>
              </a:path>
            </a:pathLst>
          </a:custGeom>
          <a:solidFill>
            <a:srgbClr val="3A63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1395" y="3883152"/>
            <a:ext cx="643255" cy="1106805"/>
          </a:xfrm>
          <a:custGeom>
            <a:avLst/>
            <a:gdLst/>
            <a:ahLst/>
            <a:cxnLst/>
            <a:rect l="l" t="t" r="r" b="b"/>
            <a:pathLst>
              <a:path w="643255" h="1106804">
                <a:moveTo>
                  <a:pt x="643128" y="0"/>
                </a:moveTo>
                <a:lnTo>
                  <a:pt x="207683" y="0"/>
                </a:lnTo>
                <a:lnTo>
                  <a:pt x="160065" y="5483"/>
                </a:lnTo>
                <a:lnTo>
                  <a:pt x="116352" y="21104"/>
                </a:lnTo>
                <a:lnTo>
                  <a:pt x="77790" y="45616"/>
                </a:lnTo>
                <a:lnTo>
                  <a:pt x="45627" y="77772"/>
                </a:lnTo>
                <a:lnTo>
                  <a:pt x="21110" y="116327"/>
                </a:lnTo>
                <a:lnTo>
                  <a:pt x="5485" y="160033"/>
                </a:lnTo>
                <a:lnTo>
                  <a:pt x="0" y="207645"/>
                </a:lnTo>
                <a:lnTo>
                  <a:pt x="0" y="855472"/>
                </a:lnTo>
                <a:lnTo>
                  <a:pt x="5485" y="903083"/>
                </a:lnTo>
                <a:lnTo>
                  <a:pt x="21110" y="946789"/>
                </a:lnTo>
                <a:lnTo>
                  <a:pt x="45627" y="985344"/>
                </a:lnTo>
                <a:lnTo>
                  <a:pt x="77790" y="1017500"/>
                </a:lnTo>
                <a:lnTo>
                  <a:pt x="116352" y="1042012"/>
                </a:lnTo>
                <a:lnTo>
                  <a:pt x="160065" y="1057633"/>
                </a:lnTo>
                <a:lnTo>
                  <a:pt x="207683" y="1063117"/>
                </a:lnTo>
                <a:lnTo>
                  <a:pt x="287274" y="1063117"/>
                </a:lnTo>
                <a:lnTo>
                  <a:pt x="287274" y="1106424"/>
                </a:lnTo>
                <a:lnTo>
                  <a:pt x="491337" y="1041527"/>
                </a:lnTo>
                <a:lnTo>
                  <a:pt x="287274" y="976503"/>
                </a:lnTo>
                <a:lnTo>
                  <a:pt x="287274" y="1019810"/>
                </a:lnTo>
                <a:lnTo>
                  <a:pt x="207683" y="1019810"/>
                </a:lnTo>
                <a:lnTo>
                  <a:pt x="163981" y="1013942"/>
                </a:lnTo>
                <a:lnTo>
                  <a:pt x="124711" y="997382"/>
                </a:lnTo>
                <a:lnTo>
                  <a:pt x="91441" y="971692"/>
                </a:lnTo>
                <a:lnTo>
                  <a:pt x="65737" y="938435"/>
                </a:lnTo>
                <a:lnTo>
                  <a:pt x="49166" y="899174"/>
                </a:lnTo>
                <a:lnTo>
                  <a:pt x="43294" y="855472"/>
                </a:lnTo>
                <a:lnTo>
                  <a:pt x="43294" y="207645"/>
                </a:lnTo>
                <a:lnTo>
                  <a:pt x="49166" y="163942"/>
                </a:lnTo>
                <a:lnTo>
                  <a:pt x="65737" y="124681"/>
                </a:lnTo>
                <a:lnTo>
                  <a:pt x="91441" y="91424"/>
                </a:lnTo>
                <a:lnTo>
                  <a:pt x="124711" y="65734"/>
                </a:lnTo>
                <a:lnTo>
                  <a:pt x="163981" y="49174"/>
                </a:lnTo>
                <a:lnTo>
                  <a:pt x="207683" y="43306"/>
                </a:lnTo>
                <a:lnTo>
                  <a:pt x="643128" y="43306"/>
                </a:lnTo>
                <a:lnTo>
                  <a:pt x="643128" y="0"/>
                </a:lnTo>
                <a:close/>
              </a:path>
            </a:pathLst>
          </a:custGeom>
          <a:solidFill>
            <a:srgbClr val="3A63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06696" y="2884932"/>
            <a:ext cx="643255" cy="1106805"/>
          </a:xfrm>
          <a:custGeom>
            <a:avLst/>
            <a:gdLst/>
            <a:ahLst/>
            <a:cxnLst/>
            <a:rect l="l" t="t" r="r" b="b"/>
            <a:pathLst>
              <a:path w="643254" h="1106804">
                <a:moveTo>
                  <a:pt x="435482" y="0"/>
                </a:moveTo>
                <a:lnTo>
                  <a:pt x="0" y="0"/>
                </a:lnTo>
                <a:lnTo>
                  <a:pt x="0" y="43306"/>
                </a:lnTo>
                <a:lnTo>
                  <a:pt x="435482" y="43306"/>
                </a:lnTo>
                <a:lnTo>
                  <a:pt x="479185" y="49174"/>
                </a:lnTo>
                <a:lnTo>
                  <a:pt x="518446" y="65734"/>
                </a:lnTo>
                <a:lnTo>
                  <a:pt x="551703" y="91424"/>
                </a:lnTo>
                <a:lnTo>
                  <a:pt x="577393" y="124681"/>
                </a:lnTo>
                <a:lnTo>
                  <a:pt x="593953" y="163942"/>
                </a:lnTo>
                <a:lnTo>
                  <a:pt x="599820" y="207644"/>
                </a:lnTo>
                <a:lnTo>
                  <a:pt x="599820" y="855471"/>
                </a:lnTo>
                <a:lnTo>
                  <a:pt x="593953" y="899174"/>
                </a:lnTo>
                <a:lnTo>
                  <a:pt x="577393" y="938435"/>
                </a:lnTo>
                <a:lnTo>
                  <a:pt x="551703" y="971692"/>
                </a:lnTo>
                <a:lnTo>
                  <a:pt x="518446" y="997382"/>
                </a:lnTo>
                <a:lnTo>
                  <a:pt x="479185" y="1013942"/>
                </a:lnTo>
                <a:lnTo>
                  <a:pt x="435482" y="1019809"/>
                </a:lnTo>
                <a:lnTo>
                  <a:pt x="355853" y="1019809"/>
                </a:lnTo>
                <a:lnTo>
                  <a:pt x="355853" y="976502"/>
                </a:lnTo>
                <a:lnTo>
                  <a:pt x="151764" y="1041526"/>
                </a:lnTo>
                <a:lnTo>
                  <a:pt x="355853" y="1106423"/>
                </a:lnTo>
                <a:lnTo>
                  <a:pt x="355853" y="1063116"/>
                </a:lnTo>
                <a:lnTo>
                  <a:pt x="435482" y="1063116"/>
                </a:lnTo>
                <a:lnTo>
                  <a:pt x="483094" y="1057633"/>
                </a:lnTo>
                <a:lnTo>
                  <a:pt x="526800" y="1042012"/>
                </a:lnTo>
                <a:lnTo>
                  <a:pt x="565355" y="1017500"/>
                </a:lnTo>
                <a:lnTo>
                  <a:pt x="597511" y="985344"/>
                </a:lnTo>
                <a:lnTo>
                  <a:pt x="622023" y="946789"/>
                </a:lnTo>
                <a:lnTo>
                  <a:pt x="637644" y="903083"/>
                </a:lnTo>
                <a:lnTo>
                  <a:pt x="643127" y="855471"/>
                </a:lnTo>
                <a:lnTo>
                  <a:pt x="643127" y="207644"/>
                </a:lnTo>
                <a:lnTo>
                  <a:pt x="637644" y="160033"/>
                </a:lnTo>
                <a:lnTo>
                  <a:pt x="622023" y="116327"/>
                </a:lnTo>
                <a:lnTo>
                  <a:pt x="597511" y="77772"/>
                </a:lnTo>
                <a:lnTo>
                  <a:pt x="565355" y="45616"/>
                </a:lnTo>
                <a:lnTo>
                  <a:pt x="526800" y="21104"/>
                </a:lnTo>
                <a:lnTo>
                  <a:pt x="483094" y="5483"/>
                </a:lnTo>
                <a:lnTo>
                  <a:pt x="435482" y="0"/>
                </a:lnTo>
                <a:close/>
              </a:path>
            </a:pathLst>
          </a:custGeom>
          <a:solidFill>
            <a:srgbClr val="3A63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3776" y="2016251"/>
            <a:ext cx="643255" cy="920750"/>
          </a:xfrm>
          <a:custGeom>
            <a:avLst/>
            <a:gdLst/>
            <a:ahLst/>
            <a:cxnLst/>
            <a:rect l="l" t="t" r="r" b="b"/>
            <a:pathLst>
              <a:path w="643255" h="920750">
                <a:moveTo>
                  <a:pt x="643127" y="0"/>
                </a:moveTo>
                <a:lnTo>
                  <a:pt x="207683" y="0"/>
                </a:lnTo>
                <a:lnTo>
                  <a:pt x="160065" y="5483"/>
                </a:lnTo>
                <a:lnTo>
                  <a:pt x="116352" y="21104"/>
                </a:lnTo>
                <a:lnTo>
                  <a:pt x="77790" y="45616"/>
                </a:lnTo>
                <a:lnTo>
                  <a:pt x="45627" y="77772"/>
                </a:lnTo>
                <a:lnTo>
                  <a:pt x="21110" y="116327"/>
                </a:lnTo>
                <a:lnTo>
                  <a:pt x="5485" y="160033"/>
                </a:lnTo>
                <a:lnTo>
                  <a:pt x="0" y="207645"/>
                </a:lnTo>
                <a:lnTo>
                  <a:pt x="0" y="669544"/>
                </a:lnTo>
                <a:lnTo>
                  <a:pt x="5485" y="717155"/>
                </a:lnTo>
                <a:lnTo>
                  <a:pt x="21110" y="760861"/>
                </a:lnTo>
                <a:lnTo>
                  <a:pt x="45627" y="799416"/>
                </a:lnTo>
                <a:lnTo>
                  <a:pt x="77790" y="831572"/>
                </a:lnTo>
                <a:lnTo>
                  <a:pt x="116352" y="856084"/>
                </a:lnTo>
                <a:lnTo>
                  <a:pt x="160065" y="871705"/>
                </a:lnTo>
                <a:lnTo>
                  <a:pt x="207683" y="877188"/>
                </a:lnTo>
                <a:lnTo>
                  <a:pt x="287273" y="877188"/>
                </a:lnTo>
                <a:lnTo>
                  <a:pt x="287273" y="920496"/>
                </a:lnTo>
                <a:lnTo>
                  <a:pt x="491337" y="855599"/>
                </a:lnTo>
                <a:lnTo>
                  <a:pt x="287273" y="790575"/>
                </a:lnTo>
                <a:lnTo>
                  <a:pt x="287273" y="833882"/>
                </a:lnTo>
                <a:lnTo>
                  <a:pt x="207683" y="833882"/>
                </a:lnTo>
                <a:lnTo>
                  <a:pt x="163981" y="828014"/>
                </a:lnTo>
                <a:lnTo>
                  <a:pt x="124711" y="811454"/>
                </a:lnTo>
                <a:lnTo>
                  <a:pt x="91441" y="785764"/>
                </a:lnTo>
                <a:lnTo>
                  <a:pt x="65737" y="752507"/>
                </a:lnTo>
                <a:lnTo>
                  <a:pt x="49166" y="713246"/>
                </a:lnTo>
                <a:lnTo>
                  <a:pt x="43294" y="669544"/>
                </a:lnTo>
                <a:lnTo>
                  <a:pt x="43294" y="207645"/>
                </a:lnTo>
                <a:lnTo>
                  <a:pt x="49166" y="163942"/>
                </a:lnTo>
                <a:lnTo>
                  <a:pt x="65737" y="124681"/>
                </a:lnTo>
                <a:lnTo>
                  <a:pt x="91441" y="91424"/>
                </a:lnTo>
                <a:lnTo>
                  <a:pt x="124711" y="65734"/>
                </a:lnTo>
                <a:lnTo>
                  <a:pt x="163981" y="49174"/>
                </a:lnTo>
                <a:lnTo>
                  <a:pt x="207683" y="43307"/>
                </a:lnTo>
                <a:lnTo>
                  <a:pt x="643127" y="43307"/>
                </a:lnTo>
                <a:lnTo>
                  <a:pt x="643127" y="0"/>
                </a:lnTo>
                <a:close/>
              </a:path>
            </a:pathLst>
          </a:custGeom>
          <a:solidFill>
            <a:srgbClr val="3A63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004061" y="1097025"/>
            <a:ext cx="4429125" cy="1192530"/>
            <a:chOff x="1004061" y="1097025"/>
            <a:chExt cx="4429125" cy="1192530"/>
          </a:xfrm>
        </p:grpSpPr>
        <p:sp>
          <p:nvSpPr>
            <p:cNvPr id="7" name="object 7"/>
            <p:cNvSpPr/>
            <p:nvPr/>
          </p:nvSpPr>
          <p:spPr>
            <a:xfrm>
              <a:off x="4788408" y="1290827"/>
              <a:ext cx="645160" cy="821690"/>
            </a:xfrm>
            <a:custGeom>
              <a:avLst/>
              <a:gdLst/>
              <a:ahLst/>
              <a:cxnLst/>
              <a:rect l="l" t="t" r="r" b="b"/>
              <a:pathLst>
                <a:path w="645160" h="821689">
                  <a:moveTo>
                    <a:pt x="436499" y="0"/>
                  </a:moveTo>
                  <a:lnTo>
                    <a:pt x="0" y="0"/>
                  </a:lnTo>
                  <a:lnTo>
                    <a:pt x="0" y="43434"/>
                  </a:lnTo>
                  <a:lnTo>
                    <a:pt x="436499" y="43434"/>
                  </a:lnTo>
                  <a:lnTo>
                    <a:pt x="480274" y="49320"/>
                  </a:lnTo>
                  <a:lnTo>
                    <a:pt x="519618" y="65931"/>
                  </a:lnTo>
                  <a:lnTo>
                    <a:pt x="552957" y="91694"/>
                  </a:lnTo>
                  <a:lnTo>
                    <a:pt x="578720" y="125033"/>
                  </a:lnTo>
                  <a:lnTo>
                    <a:pt x="595331" y="164377"/>
                  </a:lnTo>
                  <a:lnTo>
                    <a:pt x="601217" y="208152"/>
                  </a:lnTo>
                  <a:lnTo>
                    <a:pt x="601217" y="569849"/>
                  </a:lnTo>
                  <a:lnTo>
                    <a:pt x="595331" y="613677"/>
                  </a:lnTo>
                  <a:lnTo>
                    <a:pt x="578720" y="653057"/>
                  </a:lnTo>
                  <a:lnTo>
                    <a:pt x="552957" y="686419"/>
                  </a:lnTo>
                  <a:lnTo>
                    <a:pt x="519618" y="712192"/>
                  </a:lnTo>
                  <a:lnTo>
                    <a:pt x="480274" y="728807"/>
                  </a:lnTo>
                  <a:lnTo>
                    <a:pt x="436499" y="734695"/>
                  </a:lnTo>
                  <a:lnTo>
                    <a:pt x="356742" y="734695"/>
                  </a:lnTo>
                  <a:lnTo>
                    <a:pt x="356742" y="691261"/>
                  </a:lnTo>
                  <a:lnTo>
                    <a:pt x="152145" y="756412"/>
                  </a:lnTo>
                  <a:lnTo>
                    <a:pt x="356742" y="821436"/>
                  </a:lnTo>
                  <a:lnTo>
                    <a:pt x="356742" y="778001"/>
                  </a:lnTo>
                  <a:lnTo>
                    <a:pt x="436499" y="778001"/>
                  </a:lnTo>
                  <a:lnTo>
                    <a:pt x="484218" y="772503"/>
                  </a:lnTo>
                  <a:lnTo>
                    <a:pt x="528028" y="756840"/>
                  </a:lnTo>
                  <a:lnTo>
                    <a:pt x="566677" y="732265"/>
                  </a:lnTo>
                  <a:lnTo>
                    <a:pt x="598915" y="700027"/>
                  </a:lnTo>
                  <a:lnTo>
                    <a:pt x="623490" y="661378"/>
                  </a:lnTo>
                  <a:lnTo>
                    <a:pt x="639153" y="617568"/>
                  </a:lnTo>
                  <a:lnTo>
                    <a:pt x="644651" y="569849"/>
                  </a:lnTo>
                  <a:lnTo>
                    <a:pt x="644651" y="208152"/>
                  </a:lnTo>
                  <a:lnTo>
                    <a:pt x="639153" y="160433"/>
                  </a:lnTo>
                  <a:lnTo>
                    <a:pt x="623490" y="116623"/>
                  </a:lnTo>
                  <a:lnTo>
                    <a:pt x="598915" y="77974"/>
                  </a:lnTo>
                  <a:lnTo>
                    <a:pt x="566677" y="45736"/>
                  </a:lnTo>
                  <a:lnTo>
                    <a:pt x="528028" y="21161"/>
                  </a:lnTo>
                  <a:lnTo>
                    <a:pt x="484218" y="5498"/>
                  </a:lnTo>
                  <a:lnTo>
                    <a:pt x="436499" y="0"/>
                  </a:lnTo>
                  <a:close/>
                </a:path>
              </a:pathLst>
            </a:custGeom>
            <a:solidFill>
              <a:srgbClr val="3A63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10411" y="1103375"/>
              <a:ext cx="3906520" cy="411480"/>
            </a:xfrm>
            <a:custGeom>
              <a:avLst/>
              <a:gdLst/>
              <a:ahLst/>
              <a:cxnLst/>
              <a:rect l="l" t="t" r="r" b="b"/>
              <a:pathLst>
                <a:path w="3906520" h="411480">
                  <a:moveTo>
                    <a:pt x="3837432" y="0"/>
                  </a:moveTo>
                  <a:lnTo>
                    <a:pt x="68579" y="0"/>
                  </a:lnTo>
                  <a:lnTo>
                    <a:pt x="41887" y="5393"/>
                  </a:lnTo>
                  <a:lnTo>
                    <a:pt x="20088" y="20097"/>
                  </a:lnTo>
                  <a:lnTo>
                    <a:pt x="5389" y="41898"/>
                  </a:lnTo>
                  <a:lnTo>
                    <a:pt x="0" y="68579"/>
                  </a:lnTo>
                  <a:lnTo>
                    <a:pt x="0" y="342900"/>
                  </a:lnTo>
                  <a:lnTo>
                    <a:pt x="5389" y="369581"/>
                  </a:lnTo>
                  <a:lnTo>
                    <a:pt x="20088" y="391382"/>
                  </a:lnTo>
                  <a:lnTo>
                    <a:pt x="41887" y="406086"/>
                  </a:lnTo>
                  <a:lnTo>
                    <a:pt x="68579" y="411479"/>
                  </a:lnTo>
                  <a:lnTo>
                    <a:pt x="3837432" y="411479"/>
                  </a:lnTo>
                  <a:lnTo>
                    <a:pt x="3864113" y="406086"/>
                  </a:lnTo>
                  <a:lnTo>
                    <a:pt x="3885914" y="391382"/>
                  </a:lnTo>
                  <a:lnTo>
                    <a:pt x="3900618" y="369581"/>
                  </a:lnTo>
                  <a:lnTo>
                    <a:pt x="3906012" y="342900"/>
                  </a:lnTo>
                  <a:lnTo>
                    <a:pt x="3906012" y="68579"/>
                  </a:lnTo>
                  <a:lnTo>
                    <a:pt x="3900618" y="41898"/>
                  </a:lnTo>
                  <a:lnTo>
                    <a:pt x="3885914" y="20097"/>
                  </a:lnTo>
                  <a:lnTo>
                    <a:pt x="3864113" y="5393"/>
                  </a:lnTo>
                  <a:lnTo>
                    <a:pt x="38374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0411" y="1103375"/>
              <a:ext cx="3906520" cy="411480"/>
            </a:xfrm>
            <a:custGeom>
              <a:avLst/>
              <a:gdLst/>
              <a:ahLst/>
              <a:cxnLst/>
              <a:rect l="l" t="t" r="r" b="b"/>
              <a:pathLst>
                <a:path w="3906520" h="411480">
                  <a:moveTo>
                    <a:pt x="0" y="68579"/>
                  </a:moveTo>
                  <a:lnTo>
                    <a:pt x="5389" y="41898"/>
                  </a:lnTo>
                  <a:lnTo>
                    <a:pt x="20088" y="20097"/>
                  </a:lnTo>
                  <a:lnTo>
                    <a:pt x="41887" y="5393"/>
                  </a:lnTo>
                  <a:lnTo>
                    <a:pt x="68579" y="0"/>
                  </a:lnTo>
                  <a:lnTo>
                    <a:pt x="3837432" y="0"/>
                  </a:lnTo>
                  <a:lnTo>
                    <a:pt x="3864113" y="5393"/>
                  </a:lnTo>
                  <a:lnTo>
                    <a:pt x="3885914" y="20097"/>
                  </a:lnTo>
                  <a:lnTo>
                    <a:pt x="3900618" y="41898"/>
                  </a:lnTo>
                  <a:lnTo>
                    <a:pt x="3906012" y="68579"/>
                  </a:lnTo>
                  <a:lnTo>
                    <a:pt x="3906012" y="342900"/>
                  </a:lnTo>
                  <a:lnTo>
                    <a:pt x="3900618" y="369581"/>
                  </a:lnTo>
                  <a:lnTo>
                    <a:pt x="3885914" y="391382"/>
                  </a:lnTo>
                  <a:lnTo>
                    <a:pt x="3864113" y="406086"/>
                  </a:lnTo>
                  <a:lnTo>
                    <a:pt x="3837432" y="411479"/>
                  </a:lnTo>
                  <a:lnTo>
                    <a:pt x="68579" y="411479"/>
                  </a:lnTo>
                  <a:lnTo>
                    <a:pt x="41887" y="406086"/>
                  </a:lnTo>
                  <a:lnTo>
                    <a:pt x="20088" y="391382"/>
                  </a:lnTo>
                  <a:lnTo>
                    <a:pt x="5389" y="369581"/>
                  </a:lnTo>
                  <a:lnTo>
                    <a:pt x="0" y="342900"/>
                  </a:lnTo>
                  <a:lnTo>
                    <a:pt x="0" y="68579"/>
                  </a:lnTo>
                  <a:close/>
                </a:path>
              </a:pathLst>
            </a:custGeom>
            <a:ln w="12700">
              <a:solidFill>
                <a:srgbClr val="043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10411" y="1749551"/>
              <a:ext cx="3906520" cy="533400"/>
            </a:xfrm>
            <a:custGeom>
              <a:avLst/>
              <a:gdLst/>
              <a:ahLst/>
              <a:cxnLst/>
              <a:rect l="l" t="t" r="r" b="b"/>
              <a:pathLst>
                <a:path w="3906520" h="533400">
                  <a:moveTo>
                    <a:pt x="3817112" y="0"/>
                  </a:moveTo>
                  <a:lnTo>
                    <a:pt x="88900" y="0"/>
                  </a:lnTo>
                  <a:lnTo>
                    <a:pt x="54296" y="6979"/>
                  </a:lnTo>
                  <a:lnTo>
                    <a:pt x="26038" y="26019"/>
                  </a:lnTo>
                  <a:lnTo>
                    <a:pt x="6986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86" y="479125"/>
                  </a:lnTo>
                  <a:lnTo>
                    <a:pt x="26038" y="507380"/>
                  </a:lnTo>
                  <a:lnTo>
                    <a:pt x="54296" y="526420"/>
                  </a:lnTo>
                  <a:lnTo>
                    <a:pt x="88900" y="533400"/>
                  </a:lnTo>
                  <a:lnTo>
                    <a:pt x="3817112" y="533400"/>
                  </a:lnTo>
                  <a:lnTo>
                    <a:pt x="3851737" y="526420"/>
                  </a:lnTo>
                  <a:lnTo>
                    <a:pt x="3879992" y="507380"/>
                  </a:lnTo>
                  <a:lnTo>
                    <a:pt x="3899032" y="479125"/>
                  </a:lnTo>
                  <a:lnTo>
                    <a:pt x="3906012" y="444500"/>
                  </a:lnTo>
                  <a:lnTo>
                    <a:pt x="3906012" y="88900"/>
                  </a:lnTo>
                  <a:lnTo>
                    <a:pt x="3899032" y="54274"/>
                  </a:lnTo>
                  <a:lnTo>
                    <a:pt x="3879992" y="26019"/>
                  </a:lnTo>
                  <a:lnTo>
                    <a:pt x="3851737" y="6979"/>
                  </a:lnTo>
                  <a:lnTo>
                    <a:pt x="38171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10411" y="1749551"/>
              <a:ext cx="3906520" cy="533400"/>
            </a:xfrm>
            <a:custGeom>
              <a:avLst/>
              <a:gdLst/>
              <a:ahLst/>
              <a:cxnLst/>
              <a:rect l="l" t="t" r="r" b="b"/>
              <a:pathLst>
                <a:path w="3906520" h="533400">
                  <a:moveTo>
                    <a:pt x="0" y="88900"/>
                  </a:moveTo>
                  <a:lnTo>
                    <a:pt x="6986" y="54274"/>
                  </a:lnTo>
                  <a:lnTo>
                    <a:pt x="26038" y="26019"/>
                  </a:lnTo>
                  <a:lnTo>
                    <a:pt x="54296" y="6979"/>
                  </a:lnTo>
                  <a:lnTo>
                    <a:pt x="88900" y="0"/>
                  </a:lnTo>
                  <a:lnTo>
                    <a:pt x="3817112" y="0"/>
                  </a:lnTo>
                  <a:lnTo>
                    <a:pt x="3851737" y="6979"/>
                  </a:lnTo>
                  <a:lnTo>
                    <a:pt x="3879992" y="26019"/>
                  </a:lnTo>
                  <a:lnTo>
                    <a:pt x="3899032" y="54274"/>
                  </a:lnTo>
                  <a:lnTo>
                    <a:pt x="3906012" y="88900"/>
                  </a:lnTo>
                  <a:lnTo>
                    <a:pt x="3906012" y="444500"/>
                  </a:lnTo>
                  <a:lnTo>
                    <a:pt x="3899032" y="479125"/>
                  </a:lnTo>
                  <a:lnTo>
                    <a:pt x="3879992" y="507380"/>
                  </a:lnTo>
                  <a:lnTo>
                    <a:pt x="3851737" y="526420"/>
                  </a:lnTo>
                  <a:lnTo>
                    <a:pt x="3817112" y="533400"/>
                  </a:lnTo>
                  <a:lnTo>
                    <a:pt x="88900" y="533400"/>
                  </a:lnTo>
                  <a:lnTo>
                    <a:pt x="54296" y="526420"/>
                  </a:lnTo>
                  <a:lnTo>
                    <a:pt x="26038" y="507380"/>
                  </a:lnTo>
                  <a:lnTo>
                    <a:pt x="6986" y="479125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 w="12700">
              <a:solidFill>
                <a:srgbClr val="043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General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“workflow”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of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an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electron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microscope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004061" y="2511298"/>
            <a:ext cx="3919220" cy="738505"/>
            <a:chOff x="1004061" y="2511298"/>
            <a:chExt cx="3919220" cy="738505"/>
          </a:xfrm>
        </p:grpSpPr>
        <p:sp>
          <p:nvSpPr>
            <p:cNvPr id="14" name="object 14"/>
            <p:cNvSpPr/>
            <p:nvPr/>
          </p:nvSpPr>
          <p:spPr>
            <a:xfrm>
              <a:off x="1010411" y="2517648"/>
              <a:ext cx="3906520" cy="725805"/>
            </a:xfrm>
            <a:custGeom>
              <a:avLst/>
              <a:gdLst/>
              <a:ahLst/>
              <a:cxnLst/>
              <a:rect l="l" t="t" r="r" b="b"/>
              <a:pathLst>
                <a:path w="3906520" h="725805">
                  <a:moveTo>
                    <a:pt x="3785108" y="0"/>
                  </a:moveTo>
                  <a:lnTo>
                    <a:pt x="120903" y="0"/>
                  </a:lnTo>
                  <a:lnTo>
                    <a:pt x="73841" y="9497"/>
                  </a:lnTo>
                  <a:lnTo>
                    <a:pt x="35410" y="35401"/>
                  </a:lnTo>
                  <a:lnTo>
                    <a:pt x="9500" y="73830"/>
                  </a:lnTo>
                  <a:lnTo>
                    <a:pt x="0" y="120903"/>
                  </a:lnTo>
                  <a:lnTo>
                    <a:pt x="0" y="604519"/>
                  </a:lnTo>
                  <a:lnTo>
                    <a:pt x="9500" y="651593"/>
                  </a:lnTo>
                  <a:lnTo>
                    <a:pt x="35410" y="690022"/>
                  </a:lnTo>
                  <a:lnTo>
                    <a:pt x="73841" y="715926"/>
                  </a:lnTo>
                  <a:lnTo>
                    <a:pt x="120903" y="725424"/>
                  </a:lnTo>
                  <a:lnTo>
                    <a:pt x="3785108" y="725424"/>
                  </a:lnTo>
                  <a:lnTo>
                    <a:pt x="3832181" y="715926"/>
                  </a:lnTo>
                  <a:lnTo>
                    <a:pt x="3870610" y="690022"/>
                  </a:lnTo>
                  <a:lnTo>
                    <a:pt x="3896514" y="651593"/>
                  </a:lnTo>
                  <a:lnTo>
                    <a:pt x="3906012" y="604519"/>
                  </a:lnTo>
                  <a:lnTo>
                    <a:pt x="3906012" y="120903"/>
                  </a:lnTo>
                  <a:lnTo>
                    <a:pt x="3896514" y="73830"/>
                  </a:lnTo>
                  <a:lnTo>
                    <a:pt x="3870610" y="35401"/>
                  </a:lnTo>
                  <a:lnTo>
                    <a:pt x="3832181" y="9497"/>
                  </a:lnTo>
                  <a:lnTo>
                    <a:pt x="37851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10411" y="2517648"/>
              <a:ext cx="3906520" cy="725805"/>
            </a:xfrm>
            <a:custGeom>
              <a:avLst/>
              <a:gdLst/>
              <a:ahLst/>
              <a:cxnLst/>
              <a:rect l="l" t="t" r="r" b="b"/>
              <a:pathLst>
                <a:path w="3906520" h="725805">
                  <a:moveTo>
                    <a:pt x="0" y="120903"/>
                  </a:moveTo>
                  <a:lnTo>
                    <a:pt x="9500" y="73830"/>
                  </a:lnTo>
                  <a:lnTo>
                    <a:pt x="35410" y="35401"/>
                  </a:lnTo>
                  <a:lnTo>
                    <a:pt x="73841" y="9497"/>
                  </a:lnTo>
                  <a:lnTo>
                    <a:pt x="120903" y="0"/>
                  </a:lnTo>
                  <a:lnTo>
                    <a:pt x="3785108" y="0"/>
                  </a:lnTo>
                  <a:lnTo>
                    <a:pt x="3832181" y="9497"/>
                  </a:lnTo>
                  <a:lnTo>
                    <a:pt x="3870610" y="35401"/>
                  </a:lnTo>
                  <a:lnTo>
                    <a:pt x="3896514" y="73830"/>
                  </a:lnTo>
                  <a:lnTo>
                    <a:pt x="3906012" y="120903"/>
                  </a:lnTo>
                  <a:lnTo>
                    <a:pt x="3906012" y="604519"/>
                  </a:lnTo>
                  <a:lnTo>
                    <a:pt x="3896514" y="651593"/>
                  </a:lnTo>
                  <a:lnTo>
                    <a:pt x="3870610" y="690022"/>
                  </a:lnTo>
                  <a:lnTo>
                    <a:pt x="3832181" y="715926"/>
                  </a:lnTo>
                  <a:lnTo>
                    <a:pt x="3785108" y="725424"/>
                  </a:lnTo>
                  <a:lnTo>
                    <a:pt x="120903" y="725424"/>
                  </a:lnTo>
                  <a:lnTo>
                    <a:pt x="73841" y="715926"/>
                  </a:lnTo>
                  <a:lnTo>
                    <a:pt x="35410" y="690022"/>
                  </a:lnTo>
                  <a:lnTo>
                    <a:pt x="9500" y="651593"/>
                  </a:lnTo>
                  <a:lnTo>
                    <a:pt x="0" y="604519"/>
                  </a:lnTo>
                  <a:lnTo>
                    <a:pt x="0" y="120903"/>
                  </a:lnTo>
                  <a:close/>
                </a:path>
              </a:pathLst>
            </a:custGeom>
            <a:ln w="12700">
              <a:solidFill>
                <a:srgbClr val="043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004061" y="3471417"/>
            <a:ext cx="3919220" cy="834390"/>
            <a:chOff x="1004061" y="3471417"/>
            <a:chExt cx="3919220" cy="834390"/>
          </a:xfrm>
        </p:grpSpPr>
        <p:sp>
          <p:nvSpPr>
            <p:cNvPr id="17" name="object 17"/>
            <p:cNvSpPr/>
            <p:nvPr/>
          </p:nvSpPr>
          <p:spPr>
            <a:xfrm>
              <a:off x="1010411" y="3477767"/>
              <a:ext cx="3906520" cy="821690"/>
            </a:xfrm>
            <a:custGeom>
              <a:avLst/>
              <a:gdLst/>
              <a:ahLst/>
              <a:cxnLst/>
              <a:rect l="l" t="t" r="r" b="b"/>
              <a:pathLst>
                <a:path w="3906520" h="821689">
                  <a:moveTo>
                    <a:pt x="3769105" y="0"/>
                  </a:moveTo>
                  <a:lnTo>
                    <a:pt x="136906" y="0"/>
                  </a:lnTo>
                  <a:lnTo>
                    <a:pt x="93631" y="6983"/>
                  </a:lnTo>
                  <a:lnTo>
                    <a:pt x="56049" y="26428"/>
                  </a:lnTo>
                  <a:lnTo>
                    <a:pt x="26413" y="56071"/>
                  </a:lnTo>
                  <a:lnTo>
                    <a:pt x="6979" y="93650"/>
                  </a:lnTo>
                  <a:lnTo>
                    <a:pt x="0" y="136906"/>
                  </a:lnTo>
                  <a:lnTo>
                    <a:pt x="0" y="684530"/>
                  </a:lnTo>
                  <a:lnTo>
                    <a:pt x="6979" y="727785"/>
                  </a:lnTo>
                  <a:lnTo>
                    <a:pt x="26413" y="765364"/>
                  </a:lnTo>
                  <a:lnTo>
                    <a:pt x="56049" y="795007"/>
                  </a:lnTo>
                  <a:lnTo>
                    <a:pt x="93631" y="814452"/>
                  </a:lnTo>
                  <a:lnTo>
                    <a:pt x="136906" y="821436"/>
                  </a:lnTo>
                  <a:lnTo>
                    <a:pt x="3769105" y="821436"/>
                  </a:lnTo>
                  <a:lnTo>
                    <a:pt x="3812361" y="814452"/>
                  </a:lnTo>
                  <a:lnTo>
                    <a:pt x="3849940" y="795007"/>
                  </a:lnTo>
                  <a:lnTo>
                    <a:pt x="3879583" y="765364"/>
                  </a:lnTo>
                  <a:lnTo>
                    <a:pt x="3899028" y="727785"/>
                  </a:lnTo>
                  <a:lnTo>
                    <a:pt x="3906012" y="684530"/>
                  </a:lnTo>
                  <a:lnTo>
                    <a:pt x="3906012" y="136906"/>
                  </a:lnTo>
                  <a:lnTo>
                    <a:pt x="3899028" y="93650"/>
                  </a:lnTo>
                  <a:lnTo>
                    <a:pt x="3879583" y="56071"/>
                  </a:lnTo>
                  <a:lnTo>
                    <a:pt x="3849940" y="26428"/>
                  </a:lnTo>
                  <a:lnTo>
                    <a:pt x="3812361" y="6983"/>
                  </a:lnTo>
                  <a:lnTo>
                    <a:pt x="37691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10411" y="3477767"/>
              <a:ext cx="3906520" cy="821690"/>
            </a:xfrm>
            <a:custGeom>
              <a:avLst/>
              <a:gdLst/>
              <a:ahLst/>
              <a:cxnLst/>
              <a:rect l="l" t="t" r="r" b="b"/>
              <a:pathLst>
                <a:path w="3906520" h="821689">
                  <a:moveTo>
                    <a:pt x="0" y="136906"/>
                  </a:moveTo>
                  <a:lnTo>
                    <a:pt x="6979" y="93650"/>
                  </a:lnTo>
                  <a:lnTo>
                    <a:pt x="26413" y="56071"/>
                  </a:lnTo>
                  <a:lnTo>
                    <a:pt x="56049" y="26428"/>
                  </a:lnTo>
                  <a:lnTo>
                    <a:pt x="93631" y="6983"/>
                  </a:lnTo>
                  <a:lnTo>
                    <a:pt x="136906" y="0"/>
                  </a:lnTo>
                  <a:lnTo>
                    <a:pt x="3769105" y="0"/>
                  </a:lnTo>
                  <a:lnTo>
                    <a:pt x="3812361" y="6983"/>
                  </a:lnTo>
                  <a:lnTo>
                    <a:pt x="3849940" y="26428"/>
                  </a:lnTo>
                  <a:lnTo>
                    <a:pt x="3879583" y="56071"/>
                  </a:lnTo>
                  <a:lnTo>
                    <a:pt x="3899028" y="93650"/>
                  </a:lnTo>
                  <a:lnTo>
                    <a:pt x="3906012" y="136906"/>
                  </a:lnTo>
                  <a:lnTo>
                    <a:pt x="3906012" y="684530"/>
                  </a:lnTo>
                  <a:lnTo>
                    <a:pt x="3899028" y="727785"/>
                  </a:lnTo>
                  <a:lnTo>
                    <a:pt x="3879583" y="765364"/>
                  </a:lnTo>
                  <a:lnTo>
                    <a:pt x="3849940" y="795007"/>
                  </a:lnTo>
                  <a:lnTo>
                    <a:pt x="3812361" y="814452"/>
                  </a:lnTo>
                  <a:lnTo>
                    <a:pt x="3769105" y="821436"/>
                  </a:lnTo>
                  <a:lnTo>
                    <a:pt x="136906" y="821436"/>
                  </a:lnTo>
                  <a:lnTo>
                    <a:pt x="93631" y="814452"/>
                  </a:lnTo>
                  <a:lnTo>
                    <a:pt x="56049" y="795007"/>
                  </a:lnTo>
                  <a:lnTo>
                    <a:pt x="26413" y="765364"/>
                  </a:lnTo>
                  <a:lnTo>
                    <a:pt x="6979" y="727785"/>
                  </a:lnTo>
                  <a:lnTo>
                    <a:pt x="0" y="684530"/>
                  </a:lnTo>
                  <a:lnTo>
                    <a:pt x="0" y="136906"/>
                  </a:lnTo>
                  <a:close/>
                </a:path>
              </a:pathLst>
            </a:custGeom>
            <a:ln w="12699">
              <a:solidFill>
                <a:srgbClr val="043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004061" y="4527550"/>
            <a:ext cx="3919220" cy="834390"/>
            <a:chOff x="1004061" y="4527550"/>
            <a:chExt cx="3919220" cy="834390"/>
          </a:xfrm>
        </p:grpSpPr>
        <p:sp>
          <p:nvSpPr>
            <p:cNvPr id="20" name="object 20"/>
            <p:cNvSpPr/>
            <p:nvPr/>
          </p:nvSpPr>
          <p:spPr>
            <a:xfrm>
              <a:off x="1010411" y="4533900"/>
              <a:ext cx="3906520" cy="821690"/>
            </a:xfrm>
            <a:custGeom>
              <a:avLst/>
              <a:gdLst/>
              <a:ahLst/>
              <a:cxnLst/>
              <a:rect l="l" t="t" r="r" b="b"/>
              <a:pathLst>
                <a:path w="3906520" h="821689">
                  <a:moveTo>
                    <a:pt x="3769105" y="0"/>
                  </a:moveTo>
                  <a:lnTo>
                    <a:pt x="136906" y="0"/>
                  </a:lnTo>
                  <a:lnTo>
                    <a:pt x="93631" y="6983"/>
                  </a:lnTo>
                  <a:lnTo>
                    <a:pt x="56049" y="26428"/>
                  </a:lnTo>
                  <a:lnTo>
                    <a:pt x="26413" y="56071"/>
                  </a:lnTo>
                  <a:lnTo>
                    <a:pt x="6979" y="93650"/>
                  </a:lnTo>
                  <a:lnTo>
                    <a:pt x="0" y="136906"/>
                  </a:lnTo>
                  <a:lnTo>
                    <a:pt x="0" y="684530"/>
                  </a:lnTo>
                  <a:lnTo>
                    <a:pt x="6979" y="727785"/>
                  </a:lnTo>
                  <a:lnTo>
                    <a:pt x="26413" y="765364"/>
                  </a:lnTo>
                  <a:lnTo>
                    <a:pt x="56049" y="795007"/>
                  </a:lnTo>
                  <a:lnTo>
                    <a:pt x="93631" y="814452"/>
                  </a:lnTo>
                  <a:lnTo>
                    <a:pt x="136906" y="821436"/>
                  </a:lnTo>
                  <a:lnTo>
                    <a:pt x="3769105" y="821436"/>
                  </a:lnTo>
                  <a:lnTo>
                    <a:pt x="3812361" y="814452"/>
                  </a:lnTo>
                  <a:lnTo>
                    <a:pt x="3849940" y="795007"/>
                  </a:lnTo>
                  <a:lnTo>
                    <a:pt x="3879583" y="765364"/>
                  </a:lnTo>
                  <a:lnTo>
                    <a:pt x="3899028" y="727785"/>
                  </a:lnTo>
                  <a:lnTo>
                    <a:pt x="3906012" y="684530"/>
                  </a:lnTo>
                  <a:lnTo>
                    <a:pt x="3906012" y="136906"/>
                  </a:lnTo>
                  <a:lnTo>
                    <a:pt x="3899028" y="93650"/>
                  </a:lnTo>
                  <a:lnTo>
                    <a:pt x="3879583" y="56071"/>
                  </a:lnTo>
                  <a:lnTo>
                    <a:pt x="3849940" y="26428"/>
                  </a:lnTo>
                  <a:lnTo>
                    <a:pt x="3812361" y="6983"/>
                  </a:lnTo>
                  <a:lnTo>
                    <a:pt x="37691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10411" y="4533900"/>
              <a:ext cx="3906520" cy="821690"/>
            </a:xfrm>
            <a:custGeom>
              <a:avLst/>
              <a:gdLst/>
              <a:ahLst/>
              <a:cxnLst/>
              <a:rect l="l" t="t" r="r" b="b"/>
              <a:pathLst>
                <a:path w="3906520" h="821689">
                  <a:moveTo>
                    <a:pt x="0" y="136906"/>
                  </a:moveTo>
                  <a:lnTo>
                    <a:pt x="6979" y="93650"/>
                  </a:lnTo>
                  <a:lnTo>
                    <a:pt x="26413" y="56071"/>
                  </a:lnTo>
                  <a:lnTo>
                    <a:pt x="56049" y="26428"/>
                  </a:lnTo>
                  <a:lnTo>
                    <a:pt x="93631" y="6983"/>
                  </a:lnTo>
                  <a:lnTo>
                    <a:pt x="136906" y="0"/>
                  </a:lnTo>
                  <a:lnTo>
                    <a:pt x="3769105" y="0"/>
                  </a:lnTo>
                  <a:lnTo>
                    <a:pt x="3812361" y="6983"/>
                  </a:lnTo>
                  <a:lnTo>
                    <a:pt x="3849940" y="26428"/>
                  </a:lnTo>
                  <a:lnTo>
                    <a:pt x="3879583" y="56071"/>
                  </a:lnTo>
                  <a:lnTo>
                    <a:pt x="3899028" y="93650"/>
                  </a:lnTo>
                  <a:lnTo>
                    <a:pt x="3906012" y="136906"/>
                  </a:lnTo>
                  <a:lnTo>
                    <a:pt x="3906012" y="684530"/>
                  </a:lnTo>
                  <a:lnTo>
                    <a:pt x="3899028" y="727785"/>
                  </a:lnTo>
                  <a:lnTo>
                    <a:pt x="3879583" y="765364"/>
                  </a:lnTo>
                  <a:lnTo>
                    <a:pt x="3849940" y="795007"/>
                  </a:lnTo>
                  <a:lnTo>
                    <a:pt x="3812361" y="814452"/>
                  </a:lnTo>
                  <a:lnTo>
                    <a:pt x="3769105" y="821436"/>
                  </a:lnTo>
                  <a:lnTo>
                    <a:pt x="136906" y="821436"/>
                  </a:lnTo>
                  <a:lnTo>
                    <a:pt x="93631" y="814452"/>
                  </a:lnTo>
                  <a:lnTo>
                    <a:pt x="56049" y="795007"/>
                  </a:lnTo>
                  <a:lnTo>
                    <a:pt x="26413" y="765364"/>
                  </a:lnTo>
                  <a:lnTo>
                    <a:pt x="6979" y="727785"/>
                  </a:lnTo>
                  <a:lnTo>
                    <a:pt x="0" y="684530"/>
                  </a:lnTo>
                  <a:lnTo>
                    <a:pt x="0" y="136906"/>
                  </a:lnTo>
                  <a:close/>
                </a:path>
              </a:pathLst>
            </a:custGeom>
            <a:ln w="12700">
              <a:solidFill>
                <a:srgbClr val="043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54074" y="1177797"/>
            <a:ext cx="3617595" cy="3982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rlito"/>
                <a:cs typeface="Carlito"/>
              </a:rPr>
              <a:t>Electron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gun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generates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beam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335"/>
              </a:spcBef>
            </a:pPr>
            <a:endParaRPr sz="14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latin typeface="Carlito"/>
                <a:cs typeface="Carlito"/>
              </a:rPr>
              <a:t>2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sets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condenser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lenses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direct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electron</a:t>
            </a:r>
            <a:endParaRPr sz="14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latin typeface="Carlito"/>
                <a:cs typeface="Carlito"/>
              </a:rPr>
              <a:t>beam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toward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specimen;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00">
              <a:latin typeface="Carlito"/>
              <a:cs typeface="Carlito"/>
            </a:endParaRPr>
          </a:p>
          <a:p>
            <a:pPr marL="193675" marR="185420" indent="635" algn="ctr">
              <a:lnSpc>
                <a:spcPct val="100000"/>
              </a:lnSpc>
              <a:spcBef>
                <a:spcPts val="5"/>
              </a:spcBef>
            </a:pPr>
            <a:r>
              <a:rPr sz="1400" spc="-65" dirty="0">
                <a:latin typeface="Carlito"/>
                <a:cs typeface="Carlito"/>
              </a:rPr>
              <a:t>To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move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electrons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down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column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an </a:t>
            </a:r>
            <a:r>
              <a:rPr sz="1400" spc="-10" dirty="0">
                <a:latin typeface="Carlito"/>
                <a:cs typeface="Carlito"/>
              </a:rPr>
              <a:t>accelerating voltage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applied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(100-</a:t>
            </a:r>
            <a:r>
              <a:rPr sz="1400" dirty="0">
                <a:latin typeface="Carlito"/>
                <a:cs typeface="Carlito"/>
              </a:rPr>
              <a:t>1000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kV)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320"/>
              </a:spcBef>
            </a:pPr>
            <a:endParaRPr sz="1400">
              <a:latin typeface="Carlito"/>
              <a:cs typeface="Carlito"/>
            </a:endParaRPr>
          </a:p>
          <a:p>
            <a:pPr marL="48895" marR="42545" indent="1905" algn="ctr">
              <a:lnSpc>
                <a:spcPct val="100000"/>
              </a:lnSpc>
            </a:pPr>
            <a:r>
              <a:rPr sz="1400" dirty="0">
                <a:latin typeface="Carlito"/>
                <a:cs typeface="Carlito"/>
              </a:rPr>
              <a:t>The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electron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beam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passes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through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sample, </a:t>
            </a:r>
            <a:r>
              <a:rPr sz="1400" dirty="0">
                <a:latin typeface="Carlito"/>
                <a:cs typeface="Carlito"/>
              </a:rPr>
              <a:t>which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based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its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density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will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differently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scatter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electrons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705"/>
              </a:spcBef>
            </a:pPr>
            <a:endParaRPr sz="1400">
              <a:latin typeface="Carlito"/>
              <a:cs typeface="Carlito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>
                <a:latin typeface="Carlito"/>
                <a:cs typeface="Carlito"/>
              </a:rPr>
              <a:t>The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beam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passes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through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objective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lens, </a:t>
            </a:r>
            <a:r>
              <a:rPr sz="1400" dirty="0">
                <a:latin typeface="Carlito"/>
                <a:cs typeface="Carlito"/>
              </a:rPr>
              <a:t>forming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intermediate magnified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image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004061" y="5583682"/>
            <a:ext cx="3919220" cy="835660"/>
            <a:chOff x="1004061" y="5583682"/>
            <a:chExt cx="3919220" cy="835660"/>
          </a:xfrm>
        </p:grpSpPr>
        <p:sp>
          <p:nvSpPr>
            <p:cNvPr id="24" name="object 24"/>
            <p:cNvSpPr/>
            <p:nvPr/>
          </p:nvSpPr>
          <p:spPr>
            <a:xfrm>
              <a:off x="1010411" y="5590032"/>
              <a:ext cx="3906520" cy="822960"/>
            </a:xfrm>
            <a:custGeom>
              <a:avLst/>
              <a:gdLst/>
              <a:ahLst/>
              <a:cxnLst/>
              <a:rect l="l" t="t" r="r" b="b"/>
              <a:pathLst>
                <a:path w="3906520" h="822960">
                  <a:moveTo>
                    <a:pt x="3768852" y="0"/>
                  </a:moveTo>
                  <a:lnTo>
                    <a:pt x="137159" y="0"/>
                  </a:lnTo>
                  <a:lnTo>
                    <a:pt x="93805" y="6992"/>
                  </a:lnTo>
                  <a:lnTo>
                    <a:pt x="56153" y="26462"/>
                  </a:lnTo>
                  <a:lnTo>
                    <a:pt x="26462" y="56153"/>
                  </a:lnTo>
                  <a:lnTo>
                    <a:pt x="6992" y="93805"/>
                  </a:lnTo>
                  <a:lnTo>
                    <a:pt x="0" y="137160"/>
                  </a:lnTo>
                  <a:lnTo>
                    <a:pt x="0" y="685800"/>
                  </a:lnTo>
                  <a:lnTo>
                    <a:pt x="6992" y="729154"/>
                  </a:lnTo>
                  <a:lnTo>
                    <a:pt x="26462" y="766806"/>
                  </a:lnTo>
                  <a:lnTo>
                    <a:pt x="56153" y="796497"/>
                  </a:lnTo>
                  <a:lnTo>
                    <a:pt x="93805" y="815967"/>
                  </a:lnTo>
                  <a:lnTo>
                    <a:pt x="137159" y="822960"/>
                  </a:lnTo>
                  <a:lnTo>
                    <a:pt x="3768852" y="822960"/>
                  </a:lnTo>
                  <a:lnTo>
                    <a:pt x="3812182" y="815967"/>
                  </a:lnTo>
                  <a:lnTo>
                    <a:pt x="3849831" y="796497"/>
                  </a:lnTo>
                  <a:lnTo>
                    <a:pt x="3879530" y="766806"/>
                  </a:lnTo>
                  <a:lnTo>
                    <a:pt x="3899013" y="729154"/>
                  </a:lnTo>
                  <a:lnTo>
                    <a:pt x="3906012" y="685800"/>
                  </a:lnTo>
                  <a:lnTo>
                    <a:pt x="3906012" y="137160"/>
                  </a:lnTo>
                  <a:lnTo>
                    <a:pt x="3899013" y="93805"/>
                  </a:lnTo>
                  <a:lnTo>
                    <a:pt x="3879530" y="56153"/>
                  </a:lnTo>
                  <a:lnTo>
                    <a:pt x="3849831" y="26462"/>
                  </a:lnTo>
                  <a:lnTo>
                    <a:pt x="3812182" y="6992"/>
                  </a:lnTo>
                  <a:lnTo>
                    <a:pt x="37688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10411" y="5590032"/>
              <a:ext cx="3906520" cy="822960"/>
            </a:xfrm>
            <a:custGeom>
              <a:avLst/>
              <a:gdLst/>
              <a:ahLst/>
              <a:cxnLst/>
              <a:rect l="l" t="t" r="r" b="b"/>
              <a:pathLst>
                <a:path w="3906520" h="822960">
                  <a:moveTo>
                    <a:pt x="0" y="137160"/>
                  </a:moveTo>
                  <a:lnTo>
                    <a:pt x="6992" y="93805"/>
                  </a:lnTo>
                  <a:lnTo>
                    <a:pt x="26462" y="56153"/>
                  </a:lnTo>
                  <a:lnTo>
                    <a:pt x="56153" y="26462"/>
                  </a:lnTo>
                  <a:lnTo>
                    <a:pt x="93805" y="6992"/>
                  </a:lnTo>
                  <a:lnTo>
                    <a:pt x="137159" y="0"/>
                  </a:lnTo>
                  <a:lnTo>
                    <a:pt x="3768852" y="0"/>
                  </a:lnTo>
                  <a:lnTo>
                    <a:pt x="3812182" y="6992"/>
                  </a:lnTo>
                  <a:lnTo>
                    <a:pt x="3849831" y="26462"/>
                  </a:lnTo>
                  <a:lnTo>
                    <a:pt x="3879530" y="56153"/>
                  </a:lnTo>
                  <a:lnTo>
                    <a:pt x="3899013" y="93805"/>
                  </a:lnTo>
                  <a:lnTo>
                    <a:pt x="3906012" y="137160"/>
                  </a:lnTo>
                  <a:lnTo>
                    <a:pt x="3906012" y="685800"/>
                  </a:lnTo>
                  <a:lnTo>
                    <a:pt x="3899013" y="729154"/>
                  </a:lnTo>
                  <a:lnTo>
                    <a:pt x="3879530" y="766806"/>
                  </a:lnTo>
                  <a:lnTo>
                    <a:pt x="3849831" y="796497"/>
                  </a:lnTo>
                  <a:lnTo>
                    <a:pt x="3812182" y="815967"/>
                  </a:lnTo>
                  <a:lnTo>
                    <a:pt x="3768852" y="822960"/>
                  </a:lnTo>
                  <a:lnTo>
                    <a:pt x="137159" y="822960"/>
                  </a:lnTo>
                  <a:lnTo>
                    <a:pt x="93805" y="815967"/>
                  </a:lnTo>
                  <a:lnTo>
                    <a:pt x="56153" y="796497"/>
                  </a:lnTo>
                  <a:lnTo>
                    <a:pt x="26462" y="766806"/>
                  </a:lnTo>
                  <a:lnTo>
                    <a:pt x="6992" y="729154"/>
                  </a:lnTo>
                  <a:lnTo>
                    <a:pt x="0" y="685800"/>
                  </a:lnTo>
                  <a:lnTo>
                    <a:pt x="0" y="137160"/>
                  </a:lnTo>
                  <a:close/>
                </a:path>
              </a:pathLst>
            </a:custGeom>
            <a:ln w="12700">
              <a:solidFill>
                <a:srgbClr val="043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54074" y="5764479"/>
            <a:ext cx="361759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rlito"/>
                <a:cs typeface="Carlito"/>
              </a:rPr>
              <a:t>Finally,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another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set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lenses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produces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further</a:t>
            </a:r>
            <a:endParaRPr sz="14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spc="-10" dirty="0">
                <a:latin typeface="Carlito"/>
                <a:cs typeface="Carlito"/>
              </a:rPr>
              <a:t>magnified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image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1277" y="1103375"/>
            <a:ext cx="5075817" cy="5116068"/>
          </a:xfrm>
          <a:prstGeom prst="rect">
            <a:avLst/>
          </a:prstGeom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D9D4AD54-C0F8-DD0B-7B83-68FFE3F4C36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How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are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the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images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generated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in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electron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microscopy?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25722" y="1147317"/>
            <a:ext cx="44265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EMs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work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using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signals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arising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from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interaction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of</a:t>
            </a:r>
            <a:endParaRPr sz="1600">
              <a:latin typeface="Carlito"/>
              <a:cs typeface="Carlito"/>
            </a:endParaRPr>
          </a:p>
          <a:p>
            <a:pPr marL="635" algn="ctr">
              <a:lnSpc>
                <a:spcPct val="100000"/>
              </a:lnSpc>
            </a:pPr>
            <a:r>
              <a:rPr sz="1600" dirty="0">
                <a:latin typeface="Carlito"/>
                <a:cs typeface="Carlito"/>
              </a:rPr>
              <a:t>an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electron</a:t>
            </a:r>
            <a:r>
              <a:rPr sz="1600" spc="-1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beam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with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specimen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6032" y="2318766"/>
            <a:ext cx="6715125" cy="12109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26540" marR="1771650" indent="635" algn="ctr">
              <a:lnSpc>
                <a:spcPct val="100699"/>
              </a:lnSpc>
              <a:spcBef>
                <a:spcPts val="80"/>
              </a:spcBef>
            </a:pPr>
            <a:r>
              <a:rPr sz="1600" dirty="0">
                <a:latin typeface="Carlito"/>
                <a:cs typeface="Carlito"/>
              </a:rPr>
              <a:t>2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main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EM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techniques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Transmission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and </a:t>
            </a:r>
            <a:r>
              <a:rPr sz="1600" dirty="0">
                <a:latin typeface="Carlito"/>
                <a:cs typeface="Carlito"/>
              </a:rPr>
              <a:t>Scanning</a:t>
            </a:r>
            <a:r>
              <a:rPr sz="1600" spc="-6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Electron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Microscopy </a:t>
            </a:r>
            <a:r>
              <a:rPr sz="1200" dirty="0">
                <a:latin typeface="Carlito"/>
                <a:cs typeface="Carlito"/>
              </a:rPr>
              <a:t>(TEM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and</a:t>
            </a:r>
            <a:r>
              <a:rPr sz="1200" spc="-45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SEM </a:t>
            </a:r>
            <a:r>
              <a:rPr sz="1200" spc="-10" dirty="0">
                <a:latin typeface="Carlito"/>
                <a:cs typeface="Carlito"/>
              </a:rPr>
              <a:t>respectively)</a:t>
            </a:r>
            <a:endParaRPr sz="1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4836160" algn="l"/>
              </a:tabLst>
            </a:pPr>
            <a:r>
              <a:rPr sz="2400" baseline="1736" dirty="0">
                <a:latin typeface="Carlito"/>
                <a:cs typeface="Carlito"/>
              </a:rPr>
              <a:t>TEM</a:t>
            </a:r>
            <a:r>
              <a:rPr sz="2400" spc="-37" baseline="1736" dirty="0">
                <a:latin typeface="Carlito"/>
                <a:cs typeface="Carlito"/>
              </a:rPr>
              <a:t> </a:t>
            </a:r>
            <a:r>
              <a:rPr sz="2400" baseline="1736" dirty="0">
                <a:latin typeface="Carlito"/>
                <a:cs typeface="Carlito"/>
              </a:rPr>
              <a:t>(inner</a:t>
            </a:r>
            <a:r>
              <a:rPr sz="2400" spc="-44" baseline="1736" dirty="0">
                <a:latin typeface="Carlito"/>
                <a:cs typeface="Carlito"/>
              </a:rPr>
              <a:t> </a:t>
            </a:r>
            <a:r>
              <a:rPr sz="2400" spc="-15" baseline="1736" dirty="0">
                <a:latin typeface="Carlito"/>
                <a:cs typeface="Carlito"/>
              </a:rPr>
              <a:t>structures)</a:t>
            </a:r>
            <a:r>
              <a:rPr sz="2400" baseline="1736" dirty="0">
                <a:latin typeface="Carlito"/>
                <a:cs typeface="Carlito"/>
              </a:rPr>
              <a:t>	</a:t>
            </a:r>
            <a:r>
              <a:rPr sz="1600" dirty="0">
                <a:latin typeface="Carlito"/>
                <a:cs typeface="Carlito"/>
              </a:rPr>
              <a:t>SEM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(outer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structures)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661404" y="3401522"/>
            <a:ext cx="3947160" cy="3331845"/>
            <a:chOff x="6661404" y="3401522"/>
            <a:chExt cx="3947160" cy="33318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61404" y="3401522"/>
              <a:ext cx="3947032" cy="33315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6476" y="3596639"/>
              <a:ext cx="3377183" cy="2761488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511808" y="3369599"/>
            <a:ext cx="4476115" cy="3363595"/>
            <a:chOff x="1511808" y="3369599"/>
            <a:chExt cx="4476115" cy="336359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1808" y="3369599"/>
              <a:ext cx="4475988" cy="336334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06880" y="3564636"/>
              <a:ext cx="3906012" cy="2793491"/>
            </a:xfrm>
            <a:prstGeom prst="rect">
              <a:avLst/>
            </a:prstGeom>
          </p:spPr>
        </p:pic>
      </p:grpSp>
      <p:pic>
        <p:nvPicPr>
          <p:cNvPr id="11" name="Obrázok 10">
            <a:extLst>
              <a:ext uri="{FF2B5EF4-FFF2-40B4-BE49-F238E27FC236}">
                <a16:creationId xmlns:a16="http://schemas.microsoft.com/office/drawing/2014/main" id="{96F8A414-18EE-96FB-D86D-E94F13CFC6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19" y="1171955"/>
            <a:ext cx="150875" cy="1584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3423" y="360425"/>
            <a:ext cx="7562901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TEM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was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the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first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non-</a:t>
            </a:r>
            <a:r>
              <a:rPr b="1" dirty="0">
                <a:solidFill>
                  <a:schemeClr val="tx1"/>
                </a:solidFill>
              </a:rPr>
              <a:t>optical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technique</a:t>
            </a:r>
            <a:r>
              <a:rPr b="1" spc="-3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to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give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remarkable</a:t>
            </a:r>
            <a:r>
              <a:rPr b="1" spc="-3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resolution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improvement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9995" y="2900172"/>
            <a:ext cx="4684016" cy="371323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4819" y="1740407"/>
            <a:ext cx="150875" cy="1584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78067" y="3009900"/>
            <a:ext cx="150876" cy="1584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06653" y="1129411"/>
            <a:ext cx="10876280" cy="53733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33781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rlito"/>
                <a:cs typeface="Carlito"/>
              </a:rPr>
              <a:t>Analogous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compound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microscope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where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system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multiple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lenses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are </a:t>
            </a:r>
            <a:r>
              <a:rPr sz="1400" dirty="0">
                <a:latin typeface="Carlito"/>
                <a:cs typeface="Carlito"/>
              </a:rPr>
              <a:t>placed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one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after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other</a:t>
            </a:r>
            <a:endParaRPr sz="1400">
              <a:latin typeface="Carlito"/>
              <a:cs typeface="Carlito"/>
            </a:endParaRPr>
          </a:p>
          <a:p>
            <a:pPr marL="43815">
              <a:lnSpc>
                <a:spcPct val="100000"/>
              </a:lnSpc>
              <a:spcBef>
                <a:spcPts val="1170"/>
              </a:spcBef>
            </a:pPr>
            <a:r>
              <a:rPr sz="1400" spc="-10" dirty="0">
                <a:latin typeface="Carlito"/>
                <a:cs typeface="Carlito"/>
              </a:rPr>
              <a:t>Powerful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for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visualizing</a:t>
            </a:r>
            <a:r>
              <a:rPr sz="1400" dirty="0">
                <a:latin typeface="Carlito"/>
                <a:cs typeface="Carlito"/>
              </a:rPr>
              <a:t> many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kind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small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molecules:</a:t>
            </a:r>
            <a:endParaRPr sz="1400">
              <a:latin typeface="Carlito"/>
              <a:cs typeface="Carlito"/>
            </a:endParaRPr>
          </a:p>
          <a:p>
            <a:pPr marL="330835" indent="-287020">
              <a:lnSpc>
                <a:spcPct val="100000"/>
              </a:lnSpc>
              <a:buChar char="-"/>
              <a:tabLst>
                <a:tab pos="330835" algn="l"/>
              </a:tabLst>
            </a:pPr>
            <a:r>
              <a:rPr sz="1400" spc="-10" dirty="0">
                <a:latin typeface="Carlito"/>
                <a:cs typeface="Carlito"/>
              </a:rPr>
              <a:t>Arrangement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proteins,</a:t>
            </a:r>
            <a:endParaRPr sz="1400">
              <a:latin typeface="Carlito"/>
              <a:cs typeface="Carlito"/>
            </a:endParaRPr>
          </a:p>
          <a:p>
            <a:pPr marL="330835" indent="-287020">
              <a:lnSpc>
                <a:spcPct val="100000"/>
              </a:lnSpc>
              <a:buChar char="-"/>
              <a:tabLst>
                <a:tab pos="330835" algn="l"/>
              </a:tabLst>
            </a:pPr>
            <a:r>
              <a:rPr sz="1400" spc="-10" dirty="0">
                <a:latin typeface="Carlito"/>
                <a:cs typeface="Carlito"/>
              </a:rPr>
              <a:t>Lipids</a:t>
            </a:r>
            <a:endParaRPr sz="1400">
              <a:latin typeface="Carlito"/>
              <a:cs typeface="Carlito"/>
            </a:endParaRPr>
          </a:p>
          <a:p>
            <a:pPr marL="330835" indent="-287020">
              <a:lnSpc>
                <a:spcPct val="100000"/>
              </a:lnSpc>
              <a:buChar char="-"/>
              <a:tabLst>
                <a:tab pos="330835" algn="l"/>
              </a:tabLst>
            </a:pPr>
            <a:r>
              <a:rPr sz="1400" dirty="0">
                <a:latin typeface="Carlito"/>
                <a:cs typeface="Carlito"/>
              </a:rPr>
              <a:t>Nucleic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acids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(DNA,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RNA,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ribosomes)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440"/>
              </a:spcBef>
              <a:buFont typeface="Carlito"/>
              <a:buChar char="-"/>
            </a:pPr>
            <a:endParaRPr sz="1400">
              <a:latin typeface="Carlito"/>
              <a:cs typeface="Carlito"/>
            </a:endParaRPr>
          </a:p>
          <a:p>
            <a:pPr marL="5468620">
              <a:lnSpc>
                <a:spcPct val="100000"/>
              </a:lnSpc>
            </a:pPr>
            <a:r>
              <a:rPr sz="1400" spc="-10" dirty="0">
                <a:latin typeface="Carlito"/>
                <a:cs typeface="Carlito"/>
              </a:rPr>
              <a:t>Contrast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for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visualization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different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structures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achieved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often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by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using</a:t>
            </a:r>
            <a:endParaRPr sz="1400">
              <a:latin typeface="Carlito"/>
              <a:cs typeface="Carlito"/>
            </a:endParaRPr>
          </a:p>
          <a:p>
            <a:pPr marL="5468620">
              <a:lnSpc>
                <a:spcPct val="100000"/>
              </a:lnSpc>
            </a:pPr>
            <a:r>
              <a:rPr sz="1400" dirty="0">
                <a:latin typeface="Carlito"/>
                <a:cs typeface="Carlito"/>
              </a:rPr>
              <a:t>metal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compounds</a:t>
            </a:r>
            <a:endParaRPr sz="1400">
              <a:latin typeface="Carlito"/>
              <a:cs typeface="Carlito"/>
            </a:endParaRPr>
          </a:p>
          <a:p>
            <a:pPr marL="5755005" lvl="1" indent="-286385">
              <a:lnSpc>
                <a:spcPct val="100000"/>
              </a:lnSpc>
              <a:buChar char="-"/>
              <a:tabLst>
                <a:tab pos="5755005" algn="l"/>
              </a:tabLst>
            </a:pPr>
            <a:r>
              <a:rPr sz="1400" dirty="0">
                <a:latin typeface="Carlito"/>
                <a:cs typeface="Carlito"/>
              </a:rPr>
              <a:t>Osmium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tetroxide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(fixative,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good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lipid-binding)</a:t>
            </a:r>
            <a:endParaRPr sz="1400">
              <a:latin typeface="Carlito"/>
              <a:cs typeface="Carlito"/>
            </a:endParaRPr>
          </a:p>
          <a:p>
            <a:pPr marL="5755005" lvl="1" indent="-286385">
              <a:lnSpc>
                <a:spcPct val="100000"/>
              </a:lnSpc>
              <a:buChar char="-"/>
              <a:tabLst>
                <a:tab pos="5755005" algn="l"/>
              </a:tabLst>
            </a:pPr>
            <a:r>
              <a:rPr sz="1400" spc="-10" dirty="0">
                <a:latin typeface="Carlito"/>
                <a:cs typeface="Carlito"/>
              </a:rPr>
              <a:t>Uranyl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acetate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(good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for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nucleic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acid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contrast)</a:t>
            </a:r>
            <a:endParaRPr sz="1400">
              <a:latin typeface="Carlito"/>
              <a:cs typeface="Carlito"/>
            </a:endParaRPr>
          </a:p>
          <a:p>
            <a:pPr marL="5755005" lvl="1" indent="-286385">
              <a:lnSpc>
                <a:spcPct val="100000"/>
              </a:lnSpc>
              <a:buChar char="-"/>
              <a:tabLst>
                <a:tab pos="5755005" algn="l"/>
              </a:tabLst>
            </a:pPr>
            <a:r>
              <a:rPr sz="1400" spc="-20" dirty="0">
                <a:latin typeface="Carlito"/>
                <a:cs typeface="Carlito"/>
              </a:rPr>
              <a:t>Lead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790"/>
              </a:spcBef>
            </a:pPr>
            <a:endParaRPr sz="1400">
              <a:latin typeface="Carlito"/>
              <a:cs typeface="Carlito"/>
            </a:endParaRPr>
          </a:p>
          <a:p>
            <a:pPr marL="5626100">
              <a:lnSpc>
                <a:spcPct val="100000"/>
              </a:lnSpc>
            </a:pPr>
            <a:r>
              <a:rPr sz="1400" dirty="0">
                <a:latin typeface="Carlito"/>
                <a:cs typeface="Carlito"/>
              </a:rPr>
              <a:t>Samples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are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dehydrated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upon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fixation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and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then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stained;</a:t>
            </a:r>
            <a:endParaRPr sz="1400">
              <a:latin typeface="Carlito"/>
              <a:cs typeface="Carlito"/>
            </a:endParaRPr>
          </a:p>
          <a:p>
            <a:pPr marL="5626100">
              <a:lnSpc>
                <a:spcPct val="100000"/>
              </a:lnSpc>
              <a:spcBef>
                <a:spcPts val="1680"/>
              </a:spcBef>
            </a:pPr>
            <a:r>
              <a:rPr sz="1400" spc="-10" dirty="0">
                <a:latin typeface="Carlito"/>
                <a:cs typeface="Carlito"/>
              </a:rPr>
              <a:t>Ultra-</a:t>
            </a:r>
            <a:r>
              <a:rPr sz="1400" dirty="0">
                <a:latin typeface="Carlito"/>
                <a:cs typeface="Carlito"/>
              </a:rPr>
              <a:t>thin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sections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–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100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nm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are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then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cut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before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imaging;</a:t>
            </a:r>
            <a:endParaRPr sz="1400">
              <a:latin typeface="Carlito"/>
              <a:cs typeface="Carlito"/>
            </a:endParaRPr>
          </a:p>
          <a:p>
            <a:pPr marL="5626100">
              <a:lnSpc>
                <a:spcPct val="100000"/>
              </a:lnSpc>
              <a:spcBef>
                <a:spcPts val="1680"/>
              </a:spcBef>
            </a:pPr>
            <a:r>
              <a:rPr sz="1400" dirty="0">
                <a:latin typeface="Carlito"/>
                <a:cs typeface="Carlito"/>
              </a:rPr>
              <a:t>After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cut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thin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layers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are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placed/embedded</a:t>
            </a:r>
            <a:r>
              <a:rPr sz="1400" dirty="0">
                <a:latin typeface="Carlito"/>
                <a:cs typeface="Carlito"/>
              </a:rPr>
              <a:t> on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copper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grid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that</a:t>
            </a:r>
            <a:endParaRPr sz="1400">
              <a:latin typeface="Carlito"/>
              <a:cs typeface="Carlito"/>
            </a:endParaRPr>
          </a:p>
          <a:p>
            <a:pPr marL="5626100">
              <a:lnSpc>
                <a:spcPct val="100000"/>
              </a:lnSpc>
            </a:pPr>
            <a:r>
              <a:rPr sz="1400" dirty="0">
                <a:latin typeface="Carlito"/>
                <a:cs typeface="Carlito"/>
              </a:rPr>
              <a:t>goes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than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microscope;</a:t>
            </a:r>
            <a:endParaRPr sz="1400">
              <a:latin typeface="Carlito"/>
              <a:cs typeface="Carlito"/>
            </a:endParaRPr>
          </a:p>
          <a:p>
            <a:pPr marL="5626100" marR="5080" algn="just">
              <a:lnSpc>
                <a:spcPct val="100000"/>
              </a:lnSpc>
              <a:spcBef>
                <a:spcPts val="1685"/>
              </a:spcBef>
            </a:pPr>
            <a:r>
              <a:rPr sz="1400" dirty="0">
                <a:latin typeface="Carlito"/>
                <a:cs typeface="Carlito"/>
              </a:rPr>
              <a:t>In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final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image,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denser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regions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will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reflect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less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and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they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will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be darker,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while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less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density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will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allow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less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absorption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electrons,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thus </a:t>
            </a:r>
            <a:r>
              <a:rPr sz="1400" spc="-10" dirty="0">
                <a:latin typeface="Carlito"/>
                <a:cs typeface="Carlito"/>
              </a:rPr>
              <a:t>generating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“brighter”</a:t>
            </a:r>
            <a:r>
              <a:rPr sz="1400" spc="-20" dirty="0">
                <a:latin typeface="Carlito"/>
                <a:cs typeface="Carlito"/>
              </a:rPr>
              <a:t> image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60109" y="906780"/>
            <a:ext cx="3356787" cy="1744362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2609850" y="5084826"/>
            <a:ext cx="932815" cy="349250"/>
          </a:xfrm>
          <a:custGeom>
            <a:avLst/>
            <a:gdLst/>
            <a:ahLst/>
            <a:cxnLst/>
            <a:rect l="l" t="t" r="r" b="b"/>
            <a:pathLst>
              <a:path w="932814" h="349250">
                <a:moveTo>
                  <a:pt x="0" y="174498"/>
                </a:moveTo>
                <a:lnTo>
                  <a:pt x="19744" y="124093"/>
                </a:lnTo>
                <a:lnTo>
                  <a:pt x="75130" y="79472"/>
                </a:lnTo>
                <a:lnTo>
                  <a:pt x="114385" y="60006"/>
                </a:lnTo>
                <a:lnTo>
                  <a:pt x="160387" y="42794"/>
                </a:lnTo>
                <a:lnTo>
                  <a:pt x="212414" y="28107"/>
                </a:lnTo>
                <a:lnTo>
                  <a:pt x="269744" y="16214"/>
                </a:lnTo>
                <a:lnTo>
                  <a:pt x="331657" y="7386"/>
                </a:lnTo>
                <a:lnTo>
                  <a:pt x="397430" y="1891"/>
                </a:lnTo>
                <a:lnTo>
                  <a:pt x="466344" y="0"/>
                </a:lnTo>
                <a:lnTo>
                  <a:pt x="535257" y="1891"/>
                </a:lnTo>
                <a:lnTo>
                  <a:pt x="601030" y="7386"/>
                </a:lnTo>
                <a:lnTo>
                  <a:pt x="662943" y="16214"/>
                </a:lnTo>
                <a:lnTo>
                  <a:pt x="720273" y="28107"/>
                </a:lnTo>
                <a:lnTo>
                  <a:pt x="772300" y="42794"/>
                </a:lnTo>
                <a:lnTo>
                  <a:pt x="818302" y="60006"/>
                </a:lnTo>
                <a:lnTo>
                  <a:pt x="857557" y="79472"/>
                </a:lnTo>
                <a:lnTo>
                  <a:pt x="889345" y="100925"/>
                </a:lnTo>
                <a:lnTo>
                  <a:pt x="927631" y="148707"/>
                </a:lnTo>
                <a:lnTo>
                  <a:pt x="932688" y="174498"/>
                </a:lnTo>
                <a:lnTo>
                  <a:pt x="927631" y="200288"/>
                </a:lnTo>
                <a:lnTo>
                  <a:pt x="889345" y="248070"/>
                </a:lnTo>
                <a:lnTo>
                  <a:pt x="857557" y="269523"/>
                </a:lnTo>
                <a:lnTo>
                  <a:pt x="818302" y="288989"/>
                </a:lnTo>
                <a:lnTo>
                  <a:pt x="772300" y="306201"/>
                </a:lnTo>
                <a:lnTo>
                  <a:pt x="720273" y="320888"/>
                </a:lnTo>
                <a:lnTo>
                  <a:pt x="662943" y="332781"/>
                </a:lnTo>
                <a:lnTo>
                  <a:pt x="601030" y="341609"/>
                </a:lnTo>
                <a:lnTo>
                  <a:pt x="535257" y="347104"/>
                </a:lnTo>
                <a:lnTo>
                  <a:pt x="466344" y="348996"/>
                </a:lnTo>
                <a:lnTo>
                  <a:pt x="397430" y="347104"/>
                </a:lnTo>
                <a:lnTo>
                  <a:pt x="331657" y="341609"/>
                </a:lnTo>
                <a:lnTo>
                  <a:pt x="269744" y="332781"/>
                </a:lnTo>
                <a:lnTo>
                  <a:pt x="212414" y="320888"/>
                </a:lnTo>
                <a:lnTo>
                  <a:pt x="160387" y="306201"/>
                </a:lnTo>
                <a:lnTo>
                  <a:pt x="114385" y="288989"/>
                </a:lnTo>
                <a:lnTo>
                  <a:pt x="75130" y="269523"/>
                </a:lnTo>
                <a:lnTo>
                  <a:pt x="43342" y="248070"/>
                </a:lnTo>
                <a:lnTo>
                  <a:pt x="5056" y="200288"/>
                </a:lnTo>
                <a:lnTo>
                  <a:pt x="0" y="174498"/>
                </a:lnTo>
                <a:close/>
              </a:path>
            </a:pathLst>
          </a:custGeom>
          <a:ln w="19050">
            <a:solidFill>
              <a:srgbClr val="FC2C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621AA989-F7A8-0F5C-77E8-E2E58E0AFF7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100" y="1234439"/>
            <a:ext cx="5580888" cy="490118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3423" y="360425"/>
            <a:ext cx="8440504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TEM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was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the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first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non-</a:t>
            </a:r>
            <a:r>
              <a:rPr b="1" dirty="0">
                <a:solidFill>
                  <a:schemeClr val="tx1"/>
                </a:solidFill>
              </a:rPr>
              <a:t>optical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technique</a:t>
            </a:r>
            <a:r>
              <a:rPr b="1" spc="-3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to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give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remarkable</a:t>
            </a:r>
            <a:r>
              <a:rPr b="1" spc="-3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resolution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improvement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369558" y="2957906"/>
            <a:ext cx="53473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rlito"/>
                <a:cs typeface="Carlito"/>
              </a:rPr>
              <a:t>Contrast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for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visualization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different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structures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is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achieved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often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by</a:t>
            </a:r>
            <a:r>
              <a:rPr sz="1400" spc="-10" dirty="0">
                <a:latin typeface="Carlito"/>
                <a:cs typeface="Carlito"/>
              </a:rPr>
              <a:t> using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rlito"/>
                <a:cs typeface="Carlito"/>
              </a:rPr>
              <a:t>metal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compounds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69558" y="3385184"/>
            <a:ext cx="3675379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Char char="-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Osmium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tetroxide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(fixative,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good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lipid-binding)</a:t>
            </a:r>
            <a:endParaRPr sz="140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sz="1400" spc="-10" dirty="0">
                <a:latin typeface="Carlito"/>
                <a:cs typeface="Carlito"/>
              </a:rPr>
              <a:t>Uranyl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acetate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(good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for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nucleic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acid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contrast)</a:t>
            </a:r>
            <a:endParaRPr sz="140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sz="1400" spc="-20" dirty="0">
                <a:latin typeface="Carlito"/>
                <a:cs typeface="Carlito"/>
              </a:rPr>
              <a:t>Lead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2011" y="3002279"/>
            <a:ext cx="150875" cy="1584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405498" y="4342638"/>
            <a:ext cx="40684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rlito"/>
                <a:cs typeface="Carlito"/>
              </a:rPr>
              <a:t>Samples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are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dehydrated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upon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fixation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and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then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stained;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05498" y="4769358"/>
            <a:ext cx="45720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rlito"/>
                <a:cs typeface="Carlito"/>
              </a:rPr>
              <a:t>Ultra-</a:t>
            </a:r>
            <a:r>
              <a:rPr sz="1400" dirty="0">
                <a:latin typeface="Carlito"/>
                <a:cs typeface="Carlito"/>
              </a:rPr>
              <a:t>thin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sections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–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100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nm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are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then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cut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before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imaging;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05498" y="5196078"/>
            <a:ext cx="52031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rlito"/>
                <a:cs typeface="Carlito"/>
              </a:rPr>
              <a:t>After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cut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thin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layers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are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placed/embedded</a:t>
            </a:r>
            <a:r>
              <a:rPr sz="1400" dirty="0">
                <a:latin typeface="Carlito"/>
                <a:cs typeface="Carlito"/>
              </a:rPr>
              <a:t> on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copper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grid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that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arlito"/>
                <a:cs typeface="Carlito"/>
              </a:rPr>
              <a:t>goes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than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microscope;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05498" y="5836411"/>
            <a:ext cx="526224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rlito"/>
                <a:cs typeface="Carlito"/>
              </a:rPr>
              <a:t>In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final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image,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denser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regions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will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reflect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less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and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they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will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be darker,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while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less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density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will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allow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less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absorption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electrons,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thus </a:t>
            </a:r>
            <a:r>
              <a:rPr sz="1400" spc="-10" dirty="0">
                <a:latin typeface="Carlito"/>
                <a:cs typeface="Carlito"/>
              </a:rPr>
              <a:t>generating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“brighter”</a:t>
            </a:r>
            <a:r>
              <a:rPr sz="1400" spc="-20" dirty="0">
                <a:latin typeface="Carlito"/>
                <a:cs typeface="Carlito"/>
              </a:rPr>
              <a:t> image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60109" y="906780"/>
            <a:ext cx="3356787" cy="174436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538729" y="3528440"/>
            <a:ext cx="4445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FC2C00"/>
                </a:solidFill>
                <a:latin typeface="Carlito"/>
                <a:cs typeface="Carlito"/>
              </a:rPr>
              <a:t>Nucleus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4711" y="3297935"/>
            <a:ext cx="862965" cy="782320"/>
          </a:xfrm>
          <a:prstGeom prst="rect">
            <a:avLst/>
          </a:prstGeom>
          <a:ln w="12700">
            <a:solidFill>
              <a:srgbClr val="FC2C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00">
              <a:latin typeface="Times New Roman"/>
              <a:cs typeface="Times New Roman"/>
            </a:endParaRPr>
          </a:p>
          <a:p>
            <a:pPr marL="114935">
              <a:lnSpc>
                <a:spcPct val="100000"/>
              </a:lnSpc>
            </a:pPr>
            <a:r>
              <a:rPr sz="1000" b="1" spc="-10" dirty="0">
                <a:solidFill>
                  <a:srgbClr val="FC2C00"/>
                </a:solidFill>
                <a:latin typeface="Carlito"/>
                <a:cs typeface="Carlito"/>
              </a:rPr>
              <a:t>microtubules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083307" y="5001767"/>
            <a:ext cx="928369" cy="922019"/>
          </a:xfrm>
          <a:prstGeom prst="rect">
            <a:avLst/>
          </a:prstGeom>
          <a:ln w="12700">
            <a:solidFill>
              <a:srgbClr val="FC2C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80"/>
              </a:spcBef>
            </a:pPr>
            <a:endParaRPr sz="1000">
              <a:latin typeface="Times New Roman"/>
              <a:cs typeface="Times New Roman"/>
            </a:endParaRPr>
          </a:p>
          <a:p>
            <a:pPr marL="109855">
              <a:lnSpc>
                <a:spcPct val="100000"/>
              </a:lnSpc>
            </a:pPr>
            <a:r>
              <a:rPr sz="1000" b="1" spc="-10" dirty="0">
                <a:solidFill>
                  <a:srgbClr val="FC2C00"/>
                </a:solidFill>
                <a:latin typeface="Carlito"/>
                <a:cs typeface="Carlito"/>
              </a:rPr>
              <a:t>mitochondria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85188" y="1652016"/>
            <a:ext cx="780415" cy="623570"/>
          </a:xfrm>
          <a:prstGeom prst="rect">
            <a:avLst/>
          </a:prstGeom>
          <a:ln w="12700">
            <a:solidFill>
              <a:srgbClr val="FC2C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69"/>
              </a:spcBef>
            </a:pPr>
            <a:endParaRPr sz="1000">
              <a:latin typeface="Times New Roman"/>
              <a:cs typeface="Times New Roman"/>
            </a:endParaRPr>
          </a:p>
          <a:p>
            <a:pPr marL="206375">
              <a:lnSpc>
                <a:spcPct val="100000"/>
              </a:lnSpc>
              <a:spcBef>
                <a:spcPts val="5"/>
              </a:spcBef>
            </a:pPr>
            <a:r>
              <a:rPr sz="1000" b="1" spc="-10" dirty="0">
                <a:solidFill>
                  <a:srgbClr val="FC2C00"/>
                </a:solidFill>
                <a:latin typeface="Carlito"/>
                <a:cs typeface="Carlito"/>
              </a:rPr>
              <a:t>centriole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82545" y="4463541"/>
            <a:ext cx="5435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FC2C00"/>
                </a:solidFill>
                <a:latin typeface="Carlito"/>
                <a:cs typeface="Carlito"/>
              </a:rPr>
              <a:t>Nucleolus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470147" y="4610100"/>
            <a:ext cx="772795" cy="605155"/>
          </a:xfrm>
          <a:prstGeom prst="rect">
            <a:avLst/>
          </a:prstGeom>
          <a:ln w="12700">
            <a:solidFill>
              <a:srgbClr val="FC2C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40"/>
              </a:spcBef>
            </a:pPr>
            <a:endParaRPr sz="1000">
              <a:latin typeface="Times New Roman"/>
              <a:cs typeface="Times New Roman"/>
            </a:endParaRPr>
          </a:p>
          <a:p>
            <a:pPr marL="127635">
              <a:lnSpc>
                <a:spcPct val="100000"/>
              </a:lnSpc>
            </a:pPr>
            <a:r>
              <a:rPr sz="1000" b="1" spc="-10" dirty="0">
                <a:solidFill>
                  <a:srgbClr val="FC2C00"/>
                </a:solidFill>
                <a:latin typeface="Carlito"/>
                <a:cs typeface="Carlito"/>
              </a:rPr>
              <a:t>Golgi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38652" y="4371594"/>
            <a:ext cx="5435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10" dirty="0">
                <a:solidFill>
                  <a:srgbClr val="FC2C00"/>
                </a:solidFill>
                <a:latin typeface="Carlito"/>
                <a:cs typeface="Carlito"/>
              </a:rPr>
              <a:t>Lysosome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19" name="Obrázok 18">
            <a:extLst>
              <a:ext uri="{FF2B5EF4-FFF2-40B4-BE49-F238E27FC236}">
                <a16:creationId xmlns:a16="http://schemas.microsoft.com/office/drawing/2014/main" id="{2A720F56-5ED4-235D-3003-C81D50698B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97655" y="1042543"/>
            <a:ext cx="3618865" cy="2800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Clr>
                <a:srgbClr val="31B8B8"/>
              </a:buClr>
              <a:buSzPct val="200000"/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a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focused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beam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high-</a:t>
            </a:r>
            <a:r>
              <a:rPr sz="1400" dirty="0">
                <a:latin typeface="Carlito"/>
                <a:cs typeface="Carlito"/>
              </a:rPr>
              <a:t>energy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electrons generates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variety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signals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at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surface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of </a:t>
            </a:r>
            <a:r>
              <a:rPr sz="1400" dirty="0">
                <a:latin typeface="Carlito"/>
                <a:cs typeface="Carlito"/>
              </a:rPr>
              <a:t>solid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specimens;</a:t>
            </a:r>
            <a:endParaRPr sz="1400">
              <a:latin typeface="Carlito"/>
              <a:cs typeface="Carlito"/>
            </a:endParaRPr>
          </a:p>
          <a:p>
            <a:pPr marL="299085" marR="598170" indent="-287020">
              <a:lnSpc>
                <a:spcPct val="100000"/>
              </a:lnSpc>
              <a:spcBef>
                <a:spcPts val="1680"/>
              </a:spcBef>
              <a:buClr>
                <a:srgbClr val="31B8B8"/>
              </a:buClr>
              <a:buSzPct val="200000"/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signals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deriving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from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electron-sample interactions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reveal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spc="-50" dirty="0">
                <a:latin typeface="Carlito"/>
                <a:cs typeface="Carlito"/>
              </a:rPr>
              <a:t>-</a:t>
            </a:r>
            <a:r>
              <a:rPr sz="1400" dirty="0">
                <a:latin typeface="Carlito"/>
                <a:cs typeface="Carlito"/>
              </a:rPr>
              <a:t>	external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morphology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400" spc="-50" dirty="0">
                <a:latin typeface="Carlito"/>
                <a:cs typeface="Carlito"/>
              </a:rPr>
              <a:t>-</a:t>
            </a:r>
            <a:r>
              <a:rPr sz="1400" dirty="0">
                <a:latin typeface="Carlito"/>
                <a:cs typeface="Carlito"/>
              </a:rPr>
              <a:t>	chemical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composition</a:t>
            </a:r>
            <a:endParaRPr sz="1400">
              <a:latin typeface="Carlito"/>
              <a:cs typeface="Carlito"/>
            </a:endParaRPr>
          </a:p>
          <a:p>
            <a:pPr marL="299085" marR="527685" indent="-287020">
              <a:lnSpc>
                <a:spcPct val="100000"/>
              </a:lnSpc>
              <a:tabLst>
                <a:tab pos="299085" algn="l"/>
              </a:tabLst>
            </a:pPr>
            <a:r>
              <a:rPr sz="1400" spc="-50" dirty="0">
                <a:latin typeface="Carlito"/>
                <a:cs typeface="Carlito"/>
              </a:rPr>
              <a:t>-</a:t>
            </a:r>
            <a:r>
              <a:rPr sz="1400" dirty="0">
                <a:latin typeface="Carlito"/>
                <a:cs typeface="Carlito"/>
              </a:rPr>
              <a:t>	</a:t>
            </a:r>
            <a:r>
              <a:rPr sz="1400" spc="-10" dirty="0">
                <a:latin typeface="Carlito"/>
                <a:cs typeface="Carlito"/>
              </a:rPr>
              <a:t>crystalline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structure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and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orientation </a:t>
            </a:r>
            <a:r>
              <a:rPr sz="1400" spc="-25" dirty="0">
                <a:latin typeface="Carlito"/>
                <a:cs typeface="Carlito"/>
              </a:rPr>
              <a:t>of </a:t>
            </a:r>
            <a:r>
              <a:rPr sz="1400" spc="-10" dirty="0">
                <a:latin typeface="Carlito"/>
                <a:cs typeface="Carlito"/>
              </a:rPr>
              <a:t>materials;</a:t>
            </a:r>
            <a:endParaRPr sz="140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spcBef>
                <a:spcPts val="1685"/>
              </a:spcBef>
              <a:buClr>
                <a:srgbClr val="31B8B8"/>
              </a:buClr>
              <a:buFont typeface="Arial"/>
              <a:buChar char="•"/>
              <a:tabLst>
                <a:tab pos="299085" algn="l"/>
              </a:tabLst>
            </a:pPr>
            <a:r>
              <a:rPr sz="1400" spc="-10" dirty="0">
                <a:latin typeface="Carlito"/>
                <a:cs typeface="Carlito"/>
              </a:rPr>
              <a:t>magnification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range </a:t>
            </a:r>
            <a:r>
              <a:rPr sz="1400" dirty="0">
                <a:latin typeface="Carlito"/>
                <a:cs typeface="Carlito"/>
              </a:rPr>
              <a:t>&gt;&gt;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20-60000X</a:t>
            </a:r>
            <a:endParaRPr sz="140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buClr>
                <a:srgbClr val="31B8B8"/>
              </a:buClr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spatial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resolution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&gt;&gt;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50-</a:t>
            </a:r>
            <a:r>
              <a:rPr sz="1400" dirty="0">
                <a:latin typeface="Carlito"/>
                <a:cs typeface="Carlito"/>
              </a:rPr>
              <a:t>100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nm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Scanning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Electron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Microscopy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(SEM)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36220" y="658368"/>
            <a:ext cx="3441700" cy="3441700"/>
            <a:chOff x="236220" y="658368"/>
            <a:chExt cx="3441700" cy="34417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6220" y="658368"/>
              <a:ext cx="3441319" cy="344131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292" y="853439"/>
              <a:ext cx="2871216" cy="287121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9008" y="4621784"/>
            <a:ext cx="4350385" cy="1278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Clr>
                <a:srgbClr val="31B8B8"/>
              </a:buClr>
              <a:buSzPct val="200000"/>
              <a:buFont typeface="Arial"/>
              <a:buChar char="•"/>
              <a:tabLst>
                <a:tab pos="299085" algn="l"/>
              </a:tabLst>
            </a:pPr>
            <a:r>
              <a:rPr sz="1400" spc="-10" dirty="0">
                <a:latin typeface="Carlito"/>
                <a:cs typeface="Carlito"/>
              </a:rPr>
              <a:t>accelerated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electrons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carry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significant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amount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kinetic</a:t>
            </a:r>
            <a:endParaRPr sz="14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</a:pPr>
            <a:r>
              <a:rPr sz="1400" spc="-20" dirty="0">
                <a:latin typeface="Carlito"/>
                <a:cs typeface="Carlito"/>
              </a:rPr>
              <a:t>energy,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then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dissipated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variety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signals:</a:t>
            </a:r>
            <a:endParaRPr sz="1400">
              <a:latin typeface="Carlito"/>
              <a:cs typeface="Carlito"/>
            </a:endParaRPr>
          </a:p>
          <a:p>
            <a:pPr marL="417830" lvl="1" indent="-128270">
              <a:lnSpc>
                <a:spcPct val="100000"/>
              </a:lnSpc>
              <a:spcBef>
                <a:spcPts val="5"/>
              </a:spcBef>
              <a:buChar char="&gt;"/>
              <a:tabLst>
                <a:tab pos="417830" algn="l"/>
              </a:tabLst>
            </a:pPr>
            <a:r>
              <a:rPr sz="1400" dirty="0">
                <a:latin typeface="Carlito"/>
                <a:cs typeface="Carlito"/>
              </a:rPr>
              <a:t>secondary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electrons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(produce</a:t>
            </a:r>
            <a:r>
              <a:rPr sz="1200" spc="-5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SEM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images)</a:t>
            </a:r>
            <a:endParaRPr sz="1200">
              <a:latin typeface="Carlito"/>
              <a:cs typeface="Carlito"/>
            </a:endParaRPr>
          </a:p>
          <a:p>
            <a:pPr marL="417830" lvl="1" indent="-128270">
              <a:lnSpc>
                <a:spcPct val="100000"/>
              </a:lnSpc>
              <a:buChar char="&gt;"/>
              <a:tabLst>
                <a:tab pos="417830" algn="l"/>
              </a:tabLst>
            </a:pPr>
            <a:r>
              <a:rPr sz="1400" spc="-10" dirty="0">
                <a:latin typeface="Carlito"/>
                <a:cs typeface="Carlito"/>
              </a:rPr>
              <a:t>backscattered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electrons</a:t>
            </a:r>
            <a:endParaRPr sz="1400">
              <a:latin typeface="Carlito"/>
              <a:cs typeface="Carlito"/>
            </a:endParaRPr>
          </a:p>
          <a:p>
            <a:pPr marL="417830" marR="234950" lvl="1" indent="-128270">
              <a:lnSpc>
                <a:spcPts val="1500"/>
              </a:lnSpc>
              <a:spcBef>
                <a:spcPts val="200"/>
              </a:spcBef>
              <a:buChar char="&gt;"/>
              <a:tabLst>
                <a:tab pos="431800" algn="l"/>
              </a:tabLst>
            </a:pPr>
            <a:r>
              <a:rPr sz="1400" spc="-10" dirty="0">
                <a:latin typeface="Carlito"/>
                <a:cs typeface="Carlito"/>
              </a:rPr>
              <a:t>diffracted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backscattered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electrons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(used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to</a:t>
            </a:r>
            <a:r>
              <a:rPr sz="1200" spc="-2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determine 	</a:t>
            </a:r>
            <a:r>
              <a:rPr sz="1200" dirty="0">
                <a:latin typeface="Carlito"/>
                <a:cs typeface="Carlito"/>
              </a:rPr>
              <a:t>crystal</a:t>
            </a:r>
            <a:r>
              <a:rPr sz="1200" spc="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structures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and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orientations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of</a:t>
            </a:r>
            <a:r>
              <a:rPr sz="1200" spc="1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minerals)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724121" y="5583249"/>
            <a:ext cx="1324610" cy="1112520"/>
            <a:chOff x="8724121" y="5583249"/>
            <a:chExt cx="1324610" cy="11125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24121" y="5583249"/>
              <a:ext cx="1324515" cy="111244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3396" y="5742432"/>
              <a:ext cx="826007" cy="61417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5932894" y="4200156"/>
            <a:ext cx="1448435" cy="509270"/>
            <a:chOff x="5932894" y="4200156"/>
            <a:chExt cx="1448435" cy="50927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32894" y="4230379"/>
              <a:ext cx="1447875" cy="40277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95059" y="4200156"/>
              <a:ext cx="938771" cy="50900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49695" y="4247388"/>
              <a:ext cx="1363980" cy="318770"/>
            </a:xfrm>
            <a:custGeom>
              <a:avLst/>
              <a:gdLst/>
              <a:ahLst/>
              <a:cxnLst/>
              <a:rect l="l" t="t" r="r" b="b"/>
              <a:pathLst>
                <a:path w="1363979" h="318770">
                  <a:moveTo>
                    <a:pt x="1310894" y="0"/>
                  </a:moveTo>
                  <a:lnTo>
                    <a:pt x="53086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265430"/>
                  </a:lnTo>
                  <a:lnTo>
                    <a:pt x="4169" y="286101"/>
                  </a:lnTo>
                  <a:lnTo>
                    <a:pt x="15541" y="302974"/>
                  </a:lnTo>
                  <a:lnTo>
                    <a:pt x="32414" y="314346"/>
                  </a:lnTo>
                  <a:lnTo>
                    <a:pt x="53086" y="318516"/>
                  </a:lnTo>
                  <a:lnTo>
                    <a:pt x="1310894" y="318516"/>
                  </a:lnTo>
                  <a:lnTo>
                    <a:pt x="1331565" y="314346"/>
                  </a:lnTo>
                  <a:lnTo>
                    <a:pt x="1348438" y="302974"/>
                  </a:lnTo>
                  <a:lnTo>
                    <a:pt x="1359810" y="286101"/>
                  </a:lnTo>
                  <a:lnTo>
                    <a:pt x="1363979" y="265430"/>
                  </a:lnTo>
                  <a:lnTo>
                    <a:pt x="1363979" y="53086"/>
                  </a:lnTo>
                  <a:lnTo>
                    <a:pt x="1359810" y="32414"/>
                  </a:lnTo>
                  <a:lnTo>
                    <a:pt x="1348438" y="15541"/>
                  </a:lnTo>
                  <a:lnTo>
                    <a:pt x="1331565" y="4169"/>
                  </a:lnTo>
                  <a:lnTo>
                    <a:pt x="1310894" y="0"/>
                  </a:lnTo>
                  <a:close/>
                </a:path>
              </a:pathLst>
            </a:custGeom>
            <a:solidFill>
              <a:srgbClr val="9316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19443" y="4226039"/>
              <a:ext cx="837438" cy="40768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324346" y="4264609"/>
            <a:ext cx="61531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FFFFFF"/>
                </a:solidFill>
                <a:latin typeface="Carlito"/>
                <a:cs typeface="Carlito"/>
              </a:rPr>
              <a:t>samples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722620" y="4675594"/>
            <a:ext cx="1922145" cy="475615"/>
            <a:chOff x="5722620" y="4675594"/>
            <a:chExt cx="1922145" cy="47561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22620" y="4683290"/>
              <a:ext cx="1921764" cy="4282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12764" y="4675594"/>
              <a:ext cx="1141463" cy="47552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753100" y="4713732"/>
              <a:ext cx="1811020" cy="317500"/>
            </a:xfrm>
            <a:custGeom>
              <a:avLst/>
              <a:gdLst/>
              <a:ahLst/>
              <a:cxnLst/>
              <a:rect l="l" t="t" r="r" b="b"/>
              <a:pathLst>
                <a:path w="1811020" h="317500">
                  <a:moveTo>
                    <a:pt x="0" y="52832"/>
                  </a:moveTo>
                  <a:lnTo>
                    <a:pt x="4147" y="32254"/>
                  </a:lnTo>
                  <a:lnTo>
                    <a:pt x="15462" y="15462"/>
                  </a:lnTo>
                  <a:lnTo>
                    <a:pt x="32254" y="4147"/>
                  </a:lnTo>
                  <a:lnTo>
                    <a:pt x="52832" y="0"/>
                  </a:lnTo>
                  <a:lnTo>
                    <a:pt x="1757679" y="0"/>
                  </a:lnTo>
                  <a:lnTo>
                    <a:pt x="1778257" y="4147"/>
                  </a:lnTo>
                  <a:lnTo>
                    <a:pt x="1795049" y="15462"/>
                  </a:lnTo>
                  <a:lnTo>
                    <a:pt x="1806364" y="32254"/>
                  </a:lnTo>
                  <a:lnTo>
                    <a:pt x="1810511" y="52832"/>
                  </a:lnTo>
                  <a:lnTo>
                    <a:pt x="1810511" y="264160"/>
                  </a:lnTo>
                  <a:lnTo>
                    <a:pt x="1806364" y="284737"/>
                  </a:lnTo>
                  <a:lnTo>
                    <a:pt x="1795049" y="301529"/>
                  </a:lnTo>
                  <a:lnTo>
                    <a:pt x="1778257" y="312844"/>
                  </a:lnTo>
                  <a:lnTo>
                    <a:pt x="1757679" y="316992"/>
                  </a:lnTo>
                  <a:lnTo>
                    <a:pt x="52832" y="316992"/>
                  </a:lnTo>
                  <a:lnTo>
                    <a:pt x="32254" y="312844"/>
                  </a:lnTo>
                  <a:lnTo>
                    <a:pt x="15462" y="301529"/>
                  </a:lnTo>
                  <a:lnTo>
                    <a:pt x="4147" y="284737"/>
                  </a:lnTo>
                  <a:lnTo>
                    <a:pt x="0" y="264160"/>
                  </a:lnTo>
                  <a:lnTo>
                    <a:pt x="0" y="52832"/>
                  </a:lnTo>
                  <a:close/>
                </a:path>
              </a:pathLst>
            </a:custGeom>
            <a:ln w="9525">
              <a:solidFill>
                <a:srgbClr val="9316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233540" y="4731258"/>
            <a:ext cx="85216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rlito"/>
                <a:cs typeface="Carlito"/>
              </a:rPr>
              <a:t>dehydrated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722620" y="5106885"/>
            <a:ext cx="1922145" cy="475615"/>
            <a:chOff x="5722620" y="5106885"/>
            <a:chExt cx="1922145" cy="475615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22620" y="5114493"/>
              <a:ext cx="1921764" cy="4298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55080" y="5106885"/>
              <a:ext cx="655307" cy="47552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753100" y="5145024"/>
              <a:ext cx="1811020" cy="318770"/>
            </a:xfrm>
            <a:custGeom>
              <a:avLst/>
              <a:gdLst/>
              <a:ahLst/>
              <a:cxnLst/>
              <a:rect l="l" t="t" r="r" b="b"/>
              <a:pathLst>
                <a:path w="1811020" h="318770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6" y="0"/>
                  </a:lnTo>
                  <a:lnTo>
                    <a:pt x="1757426" y="0"/>
                  </a:lnTo>
                  <a:lnTo>
                    <a:pt x="1778097" y="4169"/>
                  </a:lnTo>
                  <a:lnTo>
                    <a:pt x="1794970" y="15541"/>
                  </a:lnTo>
                  <a:lnTo>
                    <a:pt x="1806342" y="32414"/>
                  </a:lnTo>
                  <a:lnTo>
                    <a:pt x="1810511" y="53086"/>
                  </a:lnTo>
                  <a:lnTo>
                    <a:pt x="1810511" y="265429"/>
                  </a:lnTo>
                  <a:lnTo>
                    <a:pt x="1806342" y="286101"/>
                  </a:lnTo>
                  <a:lnTo>
                    <a:pt x="1794970" y="302974"/>
                  </a:lnTo>
                  <a:lnTo>
                    <a:pt x="1778097" y="314346"/>
                  </a:lnTo>
                  <a:lnTo>
                    <a:pt x="1757426" y="318516"/>
                  </a:lnTo>
                  <a:lnTo>
                    <a:pt x="53086" y="318516"/>
                  </a:lnTo>
                  <a:lnTo>
                    <a:pt x="32414" y="314346"/>
                  </a:lnTo>
                  <a:lnTo>
                    <a:pt x="15541" y="302974"/>
                  </a:lnTo>
                  <a:lnTo>
                    <a:pt x="4169" y="286101"/>
                  </a:lnTo>
                  <a:lnTo>
                    <a:pt x="0" y="265429"/>
                  </a:lnTo>
                  <a:lnTo>
                    <a:pt x="0" y="53086"/>
                  </a:lnTo>
                  <a:close/>
                </a:path>
              </a:pathLst>
            </a:custGeom>
            <a:ln w="9525">
              <a:solidFill>
                <a:srgbClr val="9316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475857" y="5163058"/>
            <a:ext cx="36512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rlito"/>
                <a:cs typeface="Carlito"/>
              </a:rPr>
              <a:t>solid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733244" y="5583935"/>
            <a:ext cx="1902460" cy="668020"/>
            <a:chOff x="5733244" y="5583935"/>
            <a:chExt cx="1902460" cy="668020"/>
          </a:xfrm>
        </p:grpSpPr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733244" y="5599004"/>
              <a:ext cx="1902038" cy="61596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11011" y="5583935"/>
              <a:ext cx="1786128" cy="66753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754623" y="5611367"/>
              <a:ext cx="1809114" cy="532130"/>
            </a:xfrm>
            <a:custGeom>
              <a:avLst/>
              <a:gdLst/>
              <a:ahLst/>
              <a:cxnLst/>
              <a:rect l="l" t="t" r="r" b="b"/>
              <a:pathLst>
                <a:path w="1809115" h="532129">
                  <a:moveTo>
                    <a:pt x="0" y="88645"/>
                  </a:moveTo>
                  <a:lnTo>
                    <a:pt x="6975" y="54140"/>
                  </a:lnTo>
                  <a:lnTo>
                    <a:pt x="25987" y="25963"/>
                  </a:lnTo>
                  <a:lnTo>
                    <a:pt x="54167" y="6966"/>
                  </a:lnTo>
                  <a:lnTo>
                    <a:pt x="88646" y="0"/>
                  </a:lnTo>
                  <a:lnTo>
                    <a:pt x="1720342" y="0"/>
                  </a:lnTo>
                  <a:lnTo>
                    <a:pt x="1754820" y="6966"/>
                  </a:lnTo>
                  <a:lnTo>
                    <a:pt x="1783000" y="25963"/>
                  </a:lnTo>
                  <a:lnTo>
                    <a:pt x="1802012" y="54140"/>
                  </a:lnTo>
                  <a:lnTo>
                    <a:pt x="1808987" y="88645"/>
                  </a:lnTo>
                  <a:lnTo>
                    <a:pt x="1808987" y="443229"/>
                  </a:lnTo>
                  <a:lnTo>
                    <a:pt x="1802012" y="477735"/>
                  </a:lnTo>
                  <a:lnTo>
                    <a:pt x="1783000" y="505912"/>
                  </a:lnTo>
                  <a:lnTo>
                    <a:pt x="1754820" y="524909"/>
                  </a:lnTo>
                  <a:lnTo>
                    <a:pt x="1720342" y="531875"/>
                  </a:lnTo>
                  <a:lnTo>
                    <a:pt x="88646" y="531875"/>
                  </a:lnTo>
                  <a:lnTo>
                    <a:pt x="54167" y="524909"/>
                  </a:lnTo>
                  <a:lnTo>
                    <a:pt x="25987" y="505912"/>
                  </a:lnTo>
                  <a:lnTo>
                    <a:pt x="6975" y="477735"/>
                  </a:lnTo>
                  <a:lnTo>
                    <a:pt x="0" y="443229"/>
                  </a:lnTo>
                  <a:lnTo>
                    <a:pt x="0" y="88645"/>
                  </a:lnTo>
                  <a:close/>
                </a:path>
              </a:pathLst>
            </a:custGeom>
            <a:ln w="9525">
              <a:solidFill>
                <a:srgbClr val="9316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931789" y="5640425"/>
            <a:ext cx="1455420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75285" marR="5080" indent="-363220">
              <a:lnSpc>
                <a:spcPts val="1510"/>
              </a:lnSpc>
              <a:spcBef>
                <a:spcPts val="295"/>
              </a:spcBef>
            </a:pPr>
            <a:r>
              <a:rPr sz="1400" dirty="0">
                <a:latin typeface="Carlito"/>
                <a:cs typeface="Carlito"/>
              </a:rPr>
              <a:t>Coated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with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Ag,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Au, </a:t>
            </a:r>
            <a:r>
              <a:rPr sz="1400" dirty="0">
                <a:latin typeface="Carlito"/>
                <a:cs typeface="Carlito"/>
              </a:rPr>
              <a:t>Pt,</a:t>
            </a:r>
            <a:r>
              <a:rPr sz="1400" spc="-10" dirty="0">
                <a:latin typeface="Carlito"/>
                <a:cs typeface="Carlito"/>
              </a:rPr>
              <a:t> others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199376" y="5547363"/>
            <a:ext cx="2330450" cy="1310640"/>
            <a:chOff x="7199376" y="5547363"/>
            <a:chExt cx="2330450" cy="1310640"/>
          </a:xfrm>
        </p:grpSpPr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946136" y="5681473"/>
              <a:ext cx="1583562" cy="11765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41208" y="5876543"/>
              <a:ext cx="1013459" cy="6766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99376" y="5547363"/>
              <a:ext cx="1447800" cy="118421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394448" y="5742431"/>
              <a:ext cx="877824" cy="614172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7563737" y="1010479"/>
            <a:ext cx="4276725" cy="4739640"/>
            <a:chOff x="7394447" y="435863"/>
            <a:chExt cx="4276725" cy="4739640"/>
          </a:xfrm>
        </p:grpSpPr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63455" y="2438399"/>
              <a:ext cx="2118359" cy="273710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394447" y="435863"/>
              <a:ext cx="4276344" cy="2185416"/>
            </a:xfrm>
            <a:prstGeom prst="rect">
              <a:avLst/>
            </a:prstGeom>
          </p:spPr>
        </p:pic>
      </p:grpSp>
      <p:pic>
        <p:nvPicPr>
          <p:cNvPr id="40" name="Obrázok 39">
            <a:extLst>
              <a:ext uri="{FF2B5EF4-FFF2-40B4-BE49-F238E27FC236}">
                <a16:creationId xmlns:a16="http://schemas.microsoft.com/office/drawing/2014/main" id="{2B347524-AA19-54F1-8186-E031E86DBC0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4352" y="1415745"/>
            <a:ext cx="3775075" cy="2152015"/>
            <a:chOff x="594352" y="1415745"/>
            <a:chExt cx="3775075" cy="215201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4352" y="1415745"/>
              <a:ext cx="3774962" cy="2151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1979" y="1423415"/>
              <a:ext cx="3709416" cy="208635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5441" y="179323"/>
            <a:ext cx="8265160" cy="7493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b="1" spc="-10" dirty="0">
                <a:solidFill>
                  <a:schemeClr val="tx1"/>
                </a:solidFill>
              </a:rPr>
              <a:t>Evolution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of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microscopes</a:t>
            </a:r>
            <a:r>
              <a:rPr b="1" spc="-5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helped</a:t>
            </a:r>
            <a:r>
              <a:rPr b="1" spc="-4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us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to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improve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our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knowledge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on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both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microorganisms </a:t>
            </a:r>
            <a:r>
              <a:rPr b="1" dirty="0">
                <a:solidFill>
                  <a:schemeClr val="tx1"/>
                </a:solidFill>
              </a:rPr>
              <a:t>and</a:t>
            </a:r>
            <a:r>
              <a:rPr b="1" spc="-4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our</a:t>
            </a:r>
            <a:r>
              <a:rPr b="1" spc="-4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own</a:t>
            </a:r>
            <a:r>
              <a:rPr b="1" spc="-5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anatomy</a:t>
            </a:r>
          </a:p>
        </p:txBody>
      </p:sp>
      <p:sp>
        <p:nvSpPr>
          <p:cNvPr id="6" name="object 6"/>
          <p:cNvSpPr/>
          <p:nvPr/>
        </p:nvSpPr>
        <p:spPr>
          <a:xfrm>
            <a:off x="295656" y="4788408"/>
            <a:ext cx="1217930" cy="276225"/>
          </a:xfrm>
          <a:custGeom>
            <a:avLst/>
            <a:gdLst/>
            <a:ahLst/>
            <a:cxnLst/>
            <a:rect l="l" t="t" r="r" b="b"/>
            <a:pathLst>
              <a:path w="1217930" h="276225">
                <a:moveTo>
                  <a:pt x="1079754" y="0"/>
                </a:moveTo>
                <a:lnTo>
                  <a:pt x="0" y="0"/>
                </a:lnTo>
                <a:lnTo>
                  <a:pt x="137922" y="137922"/>
                </a:lnTo>
                <a:lnTo>
                  <a:pt x="0" y="275844"/>
                </a:lnTo>
                <a:lnTo>
                  <a:pt x="1079754" y="275844"/>
                </a:lnTo>
                <a:lnTo>
                  <a:pt x="1217676" y="137922"/>
                </a:lnTo>
                <a:lnTo>
                  <a:pt x="1079754" y="0"/>
                </a:lnTo>
                <a:close/>
              </a:path>
            </a:pathLst>
          </a:custGeom>
          <a:solidFill>
            <a:srgbClr val="CC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5656" y="5120640"/>
            <a:ext cx="1094740" cy="751840"/>
          </a:xfrm>
          <a:custGeom>
            <a:avLst/>
            <a:gdLst/>
            <a:ahLst/>
            <a:cxnLst/>
            <a:rect l="l" t="t" r="r" b="b"/>
            <a:pathLst>
              <a:path w="1094740" h="751839">
                <a:moveTo>
                  <a:pt x="1094232" y="0"/>
                </a:moveTo>
                <a:lnTo>
                  <a:pt x="0" y="0"/>
                </a:lnTo>
                <a:lnTo>
                  <a:pt x="0" y="375666"/>
                </a:lnTo>
                <a:lnTo>
                  <a:pt x="2824" y="414076"/>
                </a:lnTo>
                <a:lnTo>
                  <a:pt x="11115" y="451377"/>
                </a:lnTo>
                <a:lnTo>
                  <a:pt x="24597" y="487379"/>
                </a:lnTo>
                <a:lnTo>
                  <a:pt x="42995" y="521894"/>
                </a:lnTo>
                <a:lnTo>
                  <a:pt x="66035" y="554733"/>
                </a:lnTo>
                <a:lnTo>
                  <a:pt x="93440" y="585706"/>
                </a:lnTo>
                <a:lnTo>
                  <a:pt x="124936" y="614626"/>
                </a:lnTo>
                <a:lnTo>
                  <a:pt x="160248" y="641303"/>
                </a:lnTo>
                <a:lnTo>
                  <a:pt x="199101" y="665549"/>
                </a:lnTo>
                <a:lnTo>
                  <a:pt x="241220" y="687175"/>
                </a:lnTo>
                <a:lnTo>
                  <a:pt x="286330" y="705992"/>
                </a:lnTo>
                <a:lnTo>
                  <a:pt x="334156" y="721811"/>
                </a:lnTo>
                <a:lnTo>
                  <a:pt x="384422" y="734443"/>
                </a:lnTo>
                <a:lnTo>
                  <a:pt x="436854" y="743700"/>
                </a:lnTo>
                <a:lnTo>
                  <a:pt x="491177" y="749392"/>
                </a:lnTo>
                <a:lnTo>
                  <a:pt x="547116" y="751332"/>
                </a:lnTo>
                <a:lnTo>
                  <a:pt x="603054" y="749392"/>
                </a:lnTo>
                <a:lnTo>
                  <a:pt x="657377" y="743700"/>
                </a:lnTo>
                <a:lnTo>
                  <a:pt x="709809" y="734443"/>
                </a:lnTo>
                <a:lnTo>
                  <a:pt x="760075" y="721811"/>
                </a:lnTo>
                <a:lnTo>
                  <a:pt x="807901" y="705992"/>
                </a:lnTo>
                <a:lnTo>
                  <a:pt x="853011" y="687175"/>
                </a:lnTo>
                <a:lnTo>
                  <a:pt x="895130" y="665549"/>
                </a:lnTo>
                <a:lnTo>
                  <a:pt x="933983" y="641303"/>
                </a:lnTo>
                <a:lnTo>
                  <a:pt x="969295" y="614626"/>
                </a:lnTo>
                <a:lnTo>
                  <a:pt x="1000791" y="585706"/>
                </a:lnTo>
                <a:lnTo>
                  <a:pt x="1028196" y="554733"/>
                </a:lnTo>
                <a:lnTo>
                  <a:pt x="1051236" y="521894"/>
                </a:lnTo>
                <a:lnTo>
                  <a:pt x="1069634" y="487379"/>
                </a:lnTo>
                <a:lnTo>
                  <a:pt x="1083116" y="451377"/>
                </a:lnTo>
                <a:lnTo>
                  <a:pt x="1091407" y="414076"/>
                </a:lnTo>
                <a:lnTo>
                  <a:pt x="1094232" y="375666"/>
                </a:lnTo>
                <a:lnTo>
                  <a:pt x="1094232" y="0"/>
                </a:lnTo>
                <a:close/>
              </a:path>
            </a:pathLst>
          </a:custGeom>
          <a:solidFill>
            <a:srgbClr val="CCCE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8533" y="4780915"/>
            <a:ext cx="864235" cy="911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083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rlito"/>
                <a:cs typeface="Carlito"/>
              </a:rPr>
              <a:t>1625</a:t>
            </a:r>
            <a:endParaRPr sz="1600">
              <a:latin typeface="Carlito"/>
              <a:cs typeface="Carlito"/>
            </a:endParaRPr>
          </a:p>
          <a:p>
            <a:pPr marL="93345" marR="86360" algn="ctr">
              <a:lnSpc>
                <a:spcPts val="1300"/>
              </a:lnSpc>
              <a:spcBef>
                <a:spcPts val="1190"/>
              </a:spcBef>
            </a:pPr>
            <a:r>
              <a:rPr sz="1200" dirty="0">
                <a:latin typeface="Carlito"/>
                <a:cs typeface="Carlito"/>
              </a:rPr>
              <a:t>First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use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of </a:t>
            </a:r>
            <a:r>
              <a:rPr sz="1200" spc="-20" dirty="0">
                <a:latin typeface="Carlito"/>
                <a:cs typeface="Carlito"/>
              </a:rPr>
              <a:t>term</a:t>
            </a:r>
            <a:endParaRPr sz="1200">
              <a:latin typeface="Carlito"/>
              <a:cs typeface="Carlito"/>
            </a:endParaRPr>
          </a:p>
          <a:p>
            <a:pPr algn="ctr">
              <a:lnSpc>
                <a:spcPts val="1270"/>
              </a:lnSpc>
            </a:pPr>
            <a:r>
              <a:rPr sz="1200" spc="-10" dirty="0">
                <a:latin typeface="Carlito"/>
                <a:cs typeface="Carlito"/>
              </a:rPr>
              <a:t>“microscope”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43227" y="4788408"/>
            <a:ext cx="1217930" cy="276225"/>
          </a:xfrm>
          <a:custGeom>
            <a:avLst/>
            <a:gdLst/>
            <a:ahLst/>
            <a:cxnLst/>
            <a:rect l="l" t="t" r="r" b="b"/>
            <a:pathLst>
              <a:path w="1217930" h="276225">
                <a:moveTo>
                  <a:pt x="1079754" y="0"/>
                </a:moveTo>
                <a:lnTo>
                  <a:pt x="0" y="0"/>
                </a:lnTo>
                <a:lnTo>
                  <a:pt x="137922" y="137922"/>
                </a:lnTo>
                <a:lnTo>
                  <a:pt x="0" y="275844"/>
                </a:lnTo>
                <a:lnTo>
                  <a:pt x="1079754" y="275844"/>
                </a:lnTo>
                <a:lnTo>
                  <a:pt x="1217676" y="137922"/>
                </a:lnTo>
                <a:lnTo>
                  <a:pt x="1079754" y="0"/>
                </a:lnTo>
                <a:close/>
              </a:path>
            </a:pathLst>
          </a:custGeom>
          <a:solidFill>
            <a:srgbClr val="3A63FA">
              <a:alpha val="8784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43227" y="5120640"/>
            <a:ext cx="1094740" cy="751840"/>
          </a:xfrm>
          <a:custGeom>
            <a:avLst/>
            <a:gdLst/>
            <a:ahLst/>
            <a:cxnLst/>
            <a:rect l="l" t="t" r="r" b="b"/>
            <a:pathLst>
              <a:path w="1094739" h="751839">
                <a:moveTo>
                  <a:pt x="1094232" y="0"/>
                </a:moveTo>
                <a:lnTo>
                  <a:pt x="0" y="0"/>
                </a:lnTo>
                <a:lnTo>
                  <a:pt x="0" y="375666"/>
                </a:lnTo>
                <a:lnTo>
                  <a:pt x="2825" y="414076"/>
                </a:lnTo>
                <a:lnTo>
                  <a:pt x="11116" y="451377"/>
                </a:lnTo>
                <a:lnTo>
                  <a:pt x="24599" y="487379"/>
                </a:lnTo>
                <a:lnTo>
                  <a:pt x="42999" y="521894"/>
                </a:lnTo>
                <a:lnTo>
                  <a:pt x="66040" y="554733"/>
                </a:lnTo>
                <a:lnTo>
                  <a:pt x="93446" y="585706"/>
                </a:lnTo>
                <a:lnTo>
                  <a:pt x="124944" y="614626"/>
                </a:lnTo>
                <a:lnTo>
                  <a:pt x="160258" y="641303"/>
                </a:lnTo>
                <a:lnTo>
                  <a:pt x="199112" y="665549"/>
                </a:lnTo>
                <a:lnTo>
                  <a:pt x="241231" y="687175"/>
                </a:lnTo>
                <a:lnTo>
                  <a:pt x="286341" y="705992"/>
                </a:lnTo>
                <a:lnTo>
                  <a:pt x="334166" y="721811"/>
                </a:lnTo>
                <a:lnTo>
                  <a:pt x="384431" y="734443"/>
                </a:lnTo>
                <a:lnTo>
                  <a:pt x="436861" y="743700"/>
                </a:lnTo>
                <a:lnTo>
                  <a:pt x="491181" y="749392"/>
                </a:lnTo>
                <a:lnTo>
                  <a:pt x="547116" y="751332"/>
                </a:lnTo>
                <a:lnTo>
                  <a:pt x="603050" y="749392"/>
                </a:lnTo>
                <a:lnTo>
                  <a:pt x="657370" y="743700"/>
                </a:lnTo>
                <a:lnTo>
                  <a:pt x="709800" y="734443"/>
                </a:lnTo>
                <a:lnTo>
                  <a:pt x="760065" y="721811"/>
                </a:lnTo>
                <a:lnTo>
                  <a:pt x="807890" y="705992"/>
                </a:lnTo>
                <a:lnTo>
                  <a:pt x="853000" y="687175"/>
                </a:lnTo>
                <a:lnTo>
                  <a:pt x="895119" y="665549"/>
                </a:lnTo>
                <a:lnTo>
                  <a:pt x="933973" y="641303"/>
                </a:lnTo>
                <a:lnTo>
                  <a:pt x="969287" y="614626"/>
                </a:lnTo>
                <a:lnTo>
                  <a:pt x="1000785" y="585706"/>
                </a:lnTo>
                <a:lnTo>
                  <a:pt x="1028191" y="554733"/>
                </a:lnTo>
                <a:lnTo>
                  <a:pt x="1051232" y="521894"/>
                </a:lnTo>
                <a:lnTo>
                  <a:pt x="1069632" y="487379"/>
                </a:lnTo>
                <a:lnTo>
                  <a:pt x="1083115" y="451377"/>
                </a:lnTo>
                <a:lnTo>
                  <a:pt x="1091406" y="414076"/>
                </a:lnTo>
                <a:lnTo>
                  <a:pt x="1094232" y="375666"/>
                </a:lnTo>
                <a:lnTo>
                  <a:pt x="1094232" y="0"/>
                </a:lnTo>
                <a:close/>
              </a:path>
            </a:pathLst>
          </a:custGeom>
          <a:solidFill>
            <a:srgbClr val="3A63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21333" y="4780915"/>
            <a:ext cx="958215" cy="8978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5755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rlito"/>
                <a:cs typeface="Carlito"/>
              </a:rPr>
              <a:t>1873</a:t>
            </a:r>
            <a:endParaRPr sz="1600">
              <a:latin typeface="Carlito"/>
              <a:cs typeface="Carlito"/>
            </a:endParaRPr>
          </a:p>
          <a:p>
            <a:pPr marL="12065" marR="5080" algn="ctr">
              <a:lnSpc>
                <a:spcPts val="1300"/>
              </a:lnSpc>
              <a:spcBef>
                <a:spcPts val="1075"/>
              </a:spcBef>
            </a:pPr>
            <a:r>
              <a:rPr sz="1200" spc="-10" dirty="0">
                <a:latin typeface="Carlito"/>
                <a:cs typeface="Carlito"/>
              </a:rPr>
              <a:t>Abbe’s</a:t>
            </a:r>
            <a:r>
              <a:rPr sz="1200" spc="-4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law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and </a:t>
            </a:r>
            <a:r>
              <a:rPr sz="1200" spc="-10" dirty="0">
                <a:latin typeface="Carlito"/>
                <a:cs typeface="Carlito"/>
              </a:rPr>
              <a:t>Electron Microscopy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90800" y="4788408"/>
            <a:ext cx="1217930" cy="274320"/>
          </a:xfrm>
          <a:custGeom>
            <a:avLst/>
            <a:gdLst/>
            <a:ahLst/>
            <a:cxnLst/>
            <a:rect l="l" t="t" r="r" b="b"/>
            <a:pathLst>
              <a:path w="1217929" h="274320">
                <a:moveTo>
                  <a:pt x="1080515" y="0"/>
                </a:moveTo>
                <a:lnTo>
                  <a:pt x="0" y="0"/>
                </a:lnTo>
                <a:lnTo>
                  <a:pt x="137160" y="137160"/>
                </a:lnTo>
                <a:lnTo>
                  <a:pt x="0" y="274320"/>
                </a:lnTo>
                <a:lnTo>
                  <a:pt x="1080515" y="274320"/>
                </a:lnTo>
                <a:lnTo>
                  <a:pt x="1217676" y="137160"/>
                </a:lnTo>
                <a:lnTo>
                  <a:pt x="1080515" y="0"/>
                </a:lnTo>
                <a:close/>
              </a:path>
            </a:pathLst>
          </a:custGeom>
          <a:solidFill>
            <a:srgbClr val="31B8B8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0800" y="5120640"/>
            <a:ext cx="1094740" cy="751840"/>
          </a:xfrm>
          <a:custGeom>
            <a:avLst/>
            <a:gdLst/>
            <a:ahLst/>
            <a:cxnLst/>
            <a:rect l="l" t="t" r="r" b="b"/>
            <a:pathLst>
              <a:path w="1094739" h="751839">
                <a:moveTo>
                  <a:pt x="1094232" y="0"/>
                </a:moveTo>
                <a:lnTo>
                  <a:pt x="0" y="0"/>
                </a:lnTo>
                <a:lnTo>
                  <a:pt x="0" y="375666"/>
                </a:lnTo>
                <a:lnTo>
                  <a:pt x="2825" y="414076"/>
                </a:lnTo>
                <a:lnTo>
                  <a:pt x="11116" y="451377"/>
                </a:lnTo>
                <a:lnTo>
                  <a:pt x="24599" y="487379"/>
                </a:lnTo>
                <a:lnTo>
                  <a:pt x="42999" y="521894"/>
                </a:lnTo>
                <a:lnTo>
                  <a:pt x="66040" y="554733"/>
                </a:lnTo>
                <a:lnTo>
                  <a:pt x="93446" y="585706"/>
                </a:lnTo>
                <a:lnTo>
                  <a:pt x="124944" y="614626"/>
                </a:lnTo>
                <a:lnTo>
                  <a:pt x="160258" y="641303"/>
                </a:lnTo>
                <a:lnTo>
                  <a:pt x="199112" y="665549"/>
                </a:lnTo>
                <a:lnTo>
                  <a:pt x="241231" y="687175"/>
                </a:lnTo>
                <a:lnTo>
                  <a:pt x="286341" y="705992"/>
                </a:lnTo>
                <a:lnTo>
                  <a:pt x="334166" y="721811"/>
                </a:lnTo>
                <a:lnTo>
                  <a:pt x="384431" y="734443"/>
                </a:lnTo>
                <a:lnTo>
                  <a:pt x="436861" y="743700"/>
                </a:lnTo>
                <a:lnTo>
                  <a:pt x="491181" y="749392"/>
                </a:lnTo>
                <a:lnTo>
                  <a:pt x="547116" y="751332"/>
                </a:lnTo>
                <a:lnTo>
                  <a:pt x="603050" y="749392"/>
                </a:lnTo>
                <a:lnTo>
                  <a:pt x="657370" y="743700"/>
                </a:lnTo>
                <a:lnTo>
                  <a:pt x="709800" y="734443"/>
                </a:lnTo>
                <a:lnTo>
                  <a:pt x="760065" y="721811"/>
                </a:lnTo>
                <a:lnTo>
                  <a:pt x="807890" y="705992"/>
                </a:lnTo>
                <a:lnTo>
                  <a:pt x="853000" y="687175"/>
                </a:lnTo>
                <a:lnTo>
                  <a:pt x="895119" y="665549"/>
                </a:lnTo>
                <a:lnTo>
                  <a:pt x="933973" y="641303"/>
                </a:lnTo>
                <a:lnTo>
                  <a:pt x="969287" y="614626"/>
                </a:lnTo>
                <a:lnTo>
                  <a:pt x="1000785" y="585706"/>
                </a:lnTo>
                <a:lnTo>
                  <a:pt x="1028191" y="554733"/>
                </a:lnTo>
                <a:lnTo>
                  <a:pt x="1051232" y="521894"/>
                </a:lnTo>
                <a:lnTo>
                  <a:pt x="1069632" y="487379"/>
                </a:lnTo>
                <a:lnTo>
                  <a:pt x="1083115" y="451377"/>
                </a:lnTo>
                <a:lnTo>
                  <a:pt x="1091406" y="414076"/>
                </a:lnTo>
                <a:lnTo>
                  <a:pt x="1094232" y="375666"/>
                </a:lnTo>
                <a:lnTo>
                  <a:pt x="1094232" y="0"/>
                </a:lnTo>
                <a:close/>
              </a:path>
            </a:pathLst>
          </a:custGeom>
          <a:solidFill>
            <a:srgbClr val="31B8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762250" y="4642820"/>
            <a:ext cx="730250" cy="1022350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232410">
              <a:lnSpc>
                <a:spcPct val="100000"/>
              </a:lnSpc>
              <a:spcBef>
                <a:spcPts val="1175"/>
              </a:spcBef>
            </a:pPr>
            <a:r>
              <a:rPr sz="1600" spc="-20" dirty="0">
                <a:latin typeface="Carlito"/>
                <a:cs typeface="Carlito"/>
              </a:rPr>
              <a:t>1957</a:t>
            </a:r>
            <a:endParaRPr sz="1600">
              <a:latin typeface="Carlito"/>
              <a:cs typeface="Carlito"/>
            </a:endParaRPr>
          </a:p>
          <a:p>
            <a:pPr marL="12700" marR="5080" indent="-635" algn="ctr">
              <a:lnSpc>
                <a:spcPct val="90100"/>
              </a:lnSpc>
              <a:spcBef>
                <a:spcPts val="955"/>
              </a:spcBef>
            </a:pPr>
            <a:r>
              <a:rPr sz="1200" spc="-10" dirty="0">
                <a:latin typeface="Carlito"/>
                <a:cs typeface="Carlito"/>
              </a:rPr>
              <a:t>Confocal microscopy principles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38371" y="4788408"/>
            <a:ext cx="1217930" cy="266700"/>
          </a:xfrm>
          <a:custGeom>
            <a:avLst/>
            <a:gdLst/>
            <a:ahLst/>
            <a:cxnLst/>
            <a:rect l="l" t="t" r="r" b="b"/>
            <a:pathLst>
              <a:path w="1217929" h="266700">
                <a:moveTo>
                  <a:pt x="1084326" y="0"/>
                </a:moveTo>
                <a:lnTo>
                  <a:pt x="0" y="0"/>
                </a:lnTo>
                <a:lnTo>
                  <a:pt x="133350" y="133350"/>
                </a:lnTo>
                <a:lnTo>
                  <a:pt x="0" y="266700"/>
                </a:lnTo>
                <a:lnTo>
                  <a:pt x="1084326" y="266700"/>
                </a:lnTo>
                <a:lnTo>
                  <a:pt x="1217676" y="133350"/>
                </a:lnTo>
                <a:lnTo>
                  <a:pt x="1084326" y="0"/>
                </a:lnTo>
                <a:close/>
              </a:path>
            </a:pathLst>
          </a:custGeom>
          <a:solidFill>
            <a:srgbClr val="008F51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129785" y="4776342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rlito"/>
                <a:cs typeface="Carlito"/>
              </a:rPr>
              <a:t>1978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38371" y="5120640"/>
            <a:ext cx="1094740" cy="751840"/>
          </a:xfrm>
          <a:custGeom>
            <a:avLst/>
            <a:gdLst/>
            <a:ahLst/>
            <a:cxnLst/>
            <a:rect l="l" t="t" r="r" b="b"/>
            <a:pathLst>
              <a:path w="1094739" h="751839">
                <a:moveTo>
                  <a:pt x="1094231" y="0"/>
                </a:moveTo>
                <a:lnTo>
                  <a:pt x="0" y="0"/>
                </a:lnTo>
                <a:lnTo>
                  <a:pt x="0" y="375666"/>
                </a:lnTo>
                <a:lnTo>
                  <a:pt x="2825" y="414076"/>
                </a:lnTo>
                <a:lnTo>
                  <a:pt x="11116" y="451377"/>
                </a:lnTo>
                <a:lnTo>
                  <a:pt x="24599" y="487379"/>
                </a:lnTo>
                <a:lnTo>
                  <a:pt x="42999" y="521894"/>
                </a:lnTo>
                <a:lnTo>
                  <a:pt x="66040" y="554733"/>
                </a:lnTo>
                <a:lnTo>
                  <a:pt x="93446" y="585706"/>
                </a:lnTo>
                <a:lnTo>
                  <a:pt x="124944" y="614626"/>
                </a:lnTo>
                <a:lnTo>
                  <a:pt x="160258" y="641303"/>
                </a:lnTo>
                <a:lnTo>
                  <a:pt x="199112" y="665549"/>
                </a:lnTo>
                <a:lnTo>
                  <a:pt x="241231" y="687175"/>
                </a:lnTo>
                <a:lnTo>
                  <a:pt x="286341" y="705992"/>
                </a:lnTo>
                <a:lnTo>
                  <a:pt x="334166" y="721811"/>
                </a:lnTo>
                <a:lnTo>
                  <a:pt x="384431" y="734443"/>
                </a:lnTo>
                <a:lnTo>
                  <a:pt x="436861" y="743700"/>
                </a:lnTo>
                <a:lnTo>
                  <a:pt x="491181" y="749392"/>
                </a:lnTo>
                <a:lnTo>
                  <a:pt x="547115" y="751332"/>
                </a:lnTo>
                <a:lnTo>
                  <a:pt x="603050" y="749392"/>
                </a:lnTo>
                <a:lnTo>
                  <a:pt x="657370" y="743700"/>
                </a:lnTo>
                <a:lnTo>
                  <a:pt x="709800" y="734443"/>
                </a:lnTo>
                <a:lnTo>
                  <a:pt x="760065" y="721811"/>
                </a:lnTo>
                <a:lnTo>
                  <a:pt x="807890" y="705992"/>
                </a:lnTo>
                <a:lnTo>
                  <a:pt x="853000" y="687175"/>
                </a:lnTo>
                <a:lnTo>
                  <a:pt x="895119" y="665549"/>
                </a:lnTo>
                <a:lnTo>
                  <a:pt x="933973" y="641303"/>
                </a:lnTo>
                <a:lnTo>
                  <a:pt x="969287" y="614626"/>
                </a:lnTo>
                <a:lnTo>
                  <a:pt x="1000785" y="585706"/>
                </a:lnTo>
                <a:lnTo>
                  <a:pt x="1028191" y="554733"/>
                </a:lnTo>
                <a:lnTo>
                  <a:pt x="1051232" y="521894"/>
                </a:lnTo>
                <a:lnTo>
                  <a:pt x="1069632" y="487379"/>
                </a:lnTo>
                <a:lnTo>
                  <a:pt x="1083115" y="451377"/>
                </a:lnTo>
                <a:lnTo>
                  <a:pt x="1091406" y="414076"/>
                </a:lnTo>
                <a:lnTo>
                  <a:pt x="1094231" y="375666"/>
                </a:lnTo>
                <a:lnTo>
                  <a:pt x="1094231" y="0"/>
                </a:lnTo>
                <a:close/>
              </a:path>
            </a:pathLst>
          </a:custGeom>
          <a:solidFill>
            <a:srgbClr val="008F51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850640" y="5319521"/>
            <a:ext cx="8616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rlito"/>
                <a:cs typeface="Carlito"/>
              </a:rPr>
              <a:t>Confocal</a:t>
            </a:r>
            <a:r>
              <a:rPr sz="1200" spc="-65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LSM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885944" y="4788408"/>
            <a:ext cx="1217930" cy="274320"/>
          </a:xfrm>
          <a:custGeom>
            <a:avLst/>
            <a:gdLst/>
            <a:ahLst/>
            <a:cxnLst/>
            <a:rect l="l" t="t" r="r" b="b"/>
            <a:pathLst>
              <a:path w="1217929" h="274320">
                <a:moveTo>
                  <a:pt x="1080515" y="0"/>
                </a:moveTo>
                <a:lnTo>
                  <a:pt x="0" y="0"/>
                </a:lnTo>
                <a:lnTo>
                  <a:pt x="137159" y="137160"/>
                </a:lnTo>
                <a:lnTo>
                  <a:pt x="0" y="274320"/>
                </a:lnTo>
                <a:lnTo>
                  <a:pt x="1080515" y="274320"/>
                </a:lnTo>
                <a:lnTo>
                  <a:pt x="1217676" y="137160"/>
                </a:lnTo>
                <a:lnTo>
                  <a:pt x="1080515" y="0"/>
                </a:lnTo>
                <a:close/>
              </a:path>
            </a:pathLst>
          </a:custGeom>
          <a:solidFill>
            <a:srgbClr val="95C530">
              <a:alpha val="8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277992" y="4780279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rlito"/>
                <a:cs typeface="Carlito"/>
              </a:rPr>
              <a:t>1986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885944" y="5120640"/>
            <a:ext cx="1094740" cy="751840"/>
          </a:xfrm>
          <a:custGeom>
            <a:avLst/>
            <a:gdLst/>
            <a:ahLst/>
            <a:cxnLst/>
            <a:rect l="l" t="t" r="r" b="b"/>
            <a:pathLst>
              <a:path w="1094739" h="751839">
                <a:moveTo>
                  <a:pt x="1094231" y="0"/>
                </a:moveTo>
                <a:lnTo>
                  <a:pt x="0" y="0"/>
                </a:lnTo>
                <a:lnTo>
                  <a:pt x="0" y="375666"/>
                </a:lnTo>
                <a:lnTo>
                  <a:pt x="2825" y="414076"/>
                </a:lnTo>
                <a:lnTo>
                  <a:pt x="11116" y="451377"/>
                </a:lnTo>
                <a:lnTo>
                  <a:pt x="24599" y="487379"/>
                </a:lnTo>
                <a:lnTo>
                  <a:pt x="42999" y="521894"/>
                </a:lnTo>
                <a:lnTo>
                  <a:pt x="66040" y="554733"/>
                </a:lnTo>
                <a:lnTo>
                  <a:pt x="93446" y="585706"/>
                </a:lnTo>
                <a:lnTo>
                  <a:pt x="124944" y="614626"/>
                </a:lnTo>
                <a:lnTo>
                  <a:pt x="160258" y="641303"/>
                </a:lnTo>
                <a:lnTo>
                  <a:pt x="199112" y="665549"/>
                </a:lnTo>
                <a:lnTo>
                  <a:pt x="241231" y="687175"/>
                </a:lnTo>
                <a:lnTo>
                  <a:pt x="286341" y="705992"/>
                </a:lnTo>
                <a:lnTo>
                  <a:pt x="334166" y="721811"/>
                </a:lnTo>
                <a:lnTo>
                  <a:pt x="384431" y="734443"/>
                </a:lnTo>
                <a:lnTo>
                  <a:pt x="436861" y="743700"/>
                </a:lnTo>
                <a:lnTo>
                  <a:pt x="491181" y="749392"/>
                </a:lnTo>
                <a:lnTo>
                  <a:pt x="547115" y="751332"/>
                </a:lnTo>
                <a:lnTo>
                  <a:pt x="603050" y="749392"/>
                </a:lnTo>
                <a:lnTo>
                  <a:pt x="657370" y="743700"/>
                </a:lnTo>
                <a:lnTo>
                  <a:pt x="709800" y="734443"/>
                </a:lnTo>
                <a:lnTo>
                  <a:pt x="760065" y="721811"/>
                </a:lnTo>
                <a:lnTo>
                  <a:pt x="807890" y="705992"/>
                </a:lnTo>
                <a:lnTo>
                  <a:pt x="853000" y="687175"/>
                </a:lnTo>
                <a:lnTo>
                  <a:pt x="895119" y="665549"/>
                </a:lnTo>
                <a:lnTo>
                  <a:pt x="933973" y="641303"/>
                </a:lnTo>
                <a:lnTo>
                  <a:pt x="969287" y="614626"/>
                </a:lnTo>
                <a:lnTo>
                  <a:pt x="1000785" y="585706"/>
                </a:lnTo>
                <a:lnTo>
                  <a:pt x="1028191" y="554733"/>
                </a:lnTo>
                <a:lnTo>
                  <a:pt x="1051232" y="521894"/>
                </a:lnTo>
                <a:lnTo>
                  <a:pt x="1069632" y="487379"/>
                </a:lnTo>
                <a:lnTo>
                  <a:pt x="1083115" y="451377"/>
                </a:lnTo>
                <a:lnTo>
                  <a:pt x="1091406" y="414076"/>
                </a:lnTo>
                <a:lnTo>
                  <a:pt x="1094231" y="375666"/>
                </a:lnTo>
                <a:lnTo>
                  <a:pt x="1094231" y="0"/>
                </a:lnTo>
                <a:close/>
              </a:path>
            </a:pathLst>
          </a:custGeom>
          <a:solidFill>
            <a:srgbClr val="92D050">
              <a:alpha val="8431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023484" y="5206441"/>
            <a:ext cx="875665" cy="5384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1300"/>
              </a:lnSpc>
              <a:spcBef>
                <a:spcPts val="260"/>
              </a:spcBef>
            </a:pPr>
            <a:r>
              <a:rPr sz="1200" dirty="0">
                <a:latin typeface="Carlito"/>
                <a:cs typeface="Carlito"/>
              </a:rPr>
              <a:t>Physics</a:t>
            </a:r>
            <a:r>
              <a:rPr sz="1200" spc="-6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Nobel </a:t>
            </a:r>
            <a:r>
              <a:rPr sz="1200" dirty="0">
                <a:latin typeface="Carlito"/>
                <a:cs typeface="Carlito"/>
              </a:rPr>
              <a:t>Prize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for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EM </a:t>
            </a:r>
            <a:r>
              <a:rPr sz="1200" dirty="0">
                <a:latin typeface="Carlito"/>
                <a:cs typeface="Carlito"/>
              </a:rPr>
              <a:t>and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STM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042659" y="4788408"/>
            <a:ext cx="1216660" cy="274320"/>
          </a:xfrm>
          <a:custGeom>
            <a:avLst/>
            <a:gdLst/>
            <a:ahLst/>
            <a:cxnLst/>
            <a:rect l="l" t="t" r="r" b="b"/>
            <a:pathLst>
              <a:path w="1216659" h="274320">
                <a:moveTo>
                  <a:pt x="1078991" y="0"/>
                </a:moveTo>
                <a:lnTo>
                  <a:pt x="0" y="0"/>
                </a:lnTo>
                <a:lnTo>
                  <a:pt x="137160" y="137160"/>
                </a:lnTo>
                <a:lnTo>
                  <a:pt x="0" y="274320"/>
                </a:lnTo>
                <a:lnTo>
                  <a:pt x="1078991" y="274320"/>
                </a:lnTo>
                <a:lnTo>
                  <a:pt x="1216151" y="137160"/>
                </a:lnTo>
                <a:lnTo>
                  <a:pt x="1078991" y="0"/>
                </a:lnTo>
                <a:close/>
              </a:path>
            </a:pathLst>
          </a:custGeom>
          <a:solidFill>
            <a:srgbClr val="FFC000">
              <a:alpha val="8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433820" y="4780279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rlito"/>
                <a:cs typeface="Carlito"/>
              </a:rPr>
              <a:t>1990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42659" y="5120640"/>
            <a:ext cx="1092835" cy="751840"/>
          </a:xfrm>
          <a:custGeom>
            <a:avLst/>
            <a:gdLst/>
            <a:ahLst/>
            <a:cxnLst/>
            <a:rect l="l" t="t" r="r" b="b"/>
            <a:pathLst>
              <a:path w="1092834" h="751839">
                <a:moveTo>
                  <a:pt x="1092708" y="0"/>
                </a:moveTo>
                <a:lnTo>
                  <a:pt x="0" y="0"/>
                </a:lnTo>
                <a:lnTo>
                  <a:pt x="0" y="375666"/>
                </a:lnTo>
                <a:lnTo>
                  <a:pt x="2820" y="414076"/>
                </a:lnTo>
                <a:lnTo>
                  <a:pt x="11099" y="451377"/>
                </a:lnTo>
                <a:lnTo>
                  <a:pt x="24562" y="487379"/>
                </a:lnTo>
                <a:lnTo>
                  <a:pt x="42933" y="521894"/>
                </a:lnTo>
                <a:lnTo>
                  <a:pt x="65940" y="554733"/>
                </a:lnTo>
                <a:lnTo>
                  <a:pt x="93306" y="585706"/>
                </a:lnTo>
                <a:lnTo>
                  <a:pt x="124757" y="614626"/>
                </a:lnTo>
                <a:lnTo>
                  <a:pt x="160020" y="641303"/>
                </a:lnTo>
                <a:lnTo>
                  <a:pt x="198818" y="665549"/>
                </a:lnTo>
                <a:lnTo>
                  <a:pt x="240878" y="687175"/>
                </a:lnTo>
                <a:lnTo>
                  <a:pt x="285925" y="705992"/>
                </a:lnTo>
                <a:lnTo>
                  <a:pt x="333684" y="721811"/>
                </a:lnTo>
                <a:lnTo>
                  <a:pt x="383881" y="734443"/>
                </a:lnTo>
                <a:lnTo>
                  <a:pt x="436242" y="743700"/>
                </a:lnTo>
                <a:lnTo>
                  <a:pt x="490490" y="749392"/>
                </a:lnTo>
                <a:lnTo>
                  <a:pt x="546354" y="751332"/>
                </a:lnTo>
                <a:lnTo>
                  <a:pt x="602217" y="749392"/>
                </a:lnTo>
                <a:lnTo>
                  <a:pt x="656465" y="743700"/>
                </a:lnTo>
                <a:lnTo>
                  <a:pt x="708826" y="734443"/>
                </a:lnTo>
                <a:lnTo>
                  <a:pt x="759023" y="721811"/>
                </a:lnTo>
                <a:lnTo>
                  <a:pt x="806782" y="705992"/>
                </a:lnTo>
                <a:lnTo>
                  <a:pt x="851829" y="687175"/>
                </a:lnTo>
                <a:lnTo>
                  <a:pt x="893889" y="665549"/>
                </a:lnTo>
                <a:lnTo>
                  <a:pt x="932687" y="641303"/>
                </a:lnTo>
                <a:lnTo>
                  <a:pt x="967950" y="614626"/>
                </a:lnTo>
                <a:lnTo>
                  <a:pt x="999401" y="585706"/>
                </a:lnTo>
                <a:lnTo>
                  <a:pt x="1026767" y="554733"/>
                </a:lnTo>
                <a:lnTo>
                  <a:pt x="1049774" y="521894"/>
                </a:lnTo>
                <a:lnTo>
                  <a:pt x="1068145" y="487379"/>
                </a:lnTo>
                <a:lnTo>
                  <a:pt x="1081608" y="451377"/>
                </a:lnTo>
                <a:lnTo>
                  <a:pt x="1089887" y="414076"/>
                </a:lnTo>
                <a:lnTo>
                  <a:pt x="1092708" y="375666"/>
                </a:lnTo>
                <a:lnTo>
                  <a:pt x="1092708" y="0"/>
                </a:lnTo>
                <a:close/>
              </a:path>
            </a:pathLst>
          </a:custGeom>
          <a:solidFill>
            <a:srgbClr val="FDBC09">
              <a:alpha val="7803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203696" y="5222240"/>
            <a:ext cx="808355" cy="3733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52069" marR="5080" indent="-40005">
              <a:lnSpc>
                <a:spcPts val="1300"/>
              </a:lnSpc>
              <a:spcBef>
                <a:spcPts val="259"/>
              </a:spcBef>
            </a:pPr>
            <a:r>
              <a:rPr sz="1200" spc="-10" dirty="0">
                <a:latin typeface="Carlito"/>
                <a:cs typeface="Carlito"/>
              </a:rPr>
              <a:t>Multiphoton microscopy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190231" y="4788408"/>
            <a:ext cx="1216660" cy="274320"/>
          </a:xfrm>
          <a:custGeom>
            <a:avLst/>
            <a:gdLst/>
            <a:ahLst/>
            <a:cxnLst/>
            <a:rect l="l" t="t" r="r" b="b"/>
            <a:pathLst>
              <a:path w="1216659" h="274320">
                <a:moveTo>
                  <a:pt x="1078992" y="0"/>
                </a:moveTo>
                <a:lnTo>
                  <a:pt x="0" y="0"/>
                </a:lnTo>
                <a:lnTo>
                  <a:pt x="137160" y="137160"/>
                </a:lnTo>
                <a:lnTo>
                  <a:pt x="0" y="274320"/>
                </a:lnTo>
                <a:lnTo>
                  <a:pt x="1078992" y="274320"/>
                </a:lnTo>
                <a:lnTo>
                  <a:pt x="1216152" y="137160"/>
                </a:lnTo>
                <a:lnTo>
                  <a:pt x="1078992" y="0"/>
                </a:lnTo>
                <a:close/>
              </a:path>
            </a:pathLst>
          </a:custGeom>
          <a:solidFill>
            <a:srgbClr val="FF6000">
              <a:alpha val="7843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581645" y="4780279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rlito"/>
                <a:cs typeface="Carlito"/>
              </a:rPr>
              <a:t>1993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190231" y="5120640"/>
            <a:ext cx="1092835" cy="751840"/>
          </a:xfrm>
          <a:custGeom>
            <a:avLst/>
            <a:gdLst/>
            <a:ahLst/>
            <a:cxnLst/>
            <a:rect l="l" t="t" r="r" b="b"/>
            <a:pathLst>
              <a:path w="1092834" h="751839">
                <a:moveTo>
                  <a:pt x="1092708" y="0"/>
                </a:moveTo>
                <a:lnTo>
                  <a:pt x="0" y="0"/>
                </a:lnTo>
                <a:lnTo>
                  <a:pt x="0" y="375666"/>
                </a:lnTo>
                <a:lnTo>
                  <a:pt x="2820" y="414076"/>
                </a:lnTo>
                <a:lnTo>
                  <a:pt x="11099" y="451377"/>
                </a:lnTo>
                <a:lnTo>
                  <a:pt x="24562" y="487379"/>
                </a:lnTo>
                <a:lnTo>
                  <a:pt x="42933" y="521894"/>
                </a:lnTo>
                <a:lnTo>
                  <a:pt x="65940" y="554733"/>
                </a:lnTo>
                <a:lnTo>
                  <a:pt x="93306" y="585706"/>
                </a:lnTo>
                <a:lnTo>
                  <a:pt x="124757" y="614626"/>
                </a:lnTo>
                <a:lnTo>
                  <a:pt x="160019" y="641303"/>
                </a:lnTo>
                <a:lnTo>
                  <a:pt x="198818" y="665549"/>
                </a:lnTo>
                <a:lnTo>
                  <a:pt x="240878" y="687175"/>
                </a:lnTo>
                <a:lnTo>
                  <a:pt x="285925" y="705992"/>
                </a:lnTo>
                <a:lnTo>
                  <a:pt x="333684" y="721811"/>
                </a:lnTo>
                <a:lnTo>
                  <a:pt x="383881" y="734443"/>
                </a:lnTo>
                <a:lnTo>
                  <a:pt x="436242" y="743700"/>
                </a:lnTo>
                <a:lnTo>
                  <a:pt x="490490" y="749392"/>
                </a:lnTo>
                <a:lnTo>
                  <a:pt x="546353" y="751332"/>
                </a:lnTo>
                <a:lnTo>
                  <a:pt x="602217" y="749392"/>
                </a:lnTo>
                <a:lnTo>
                  <a:pt x="656465" y="743700"/>
                </a:lnTo>
                <a:lnTo>
                  <a:pt x="708826" y="734443"/>
                </a:lnTo>
                <a:lnTo>
                  <a:pt x="759023" y="721811"/>
                </a:lnTo>
                <a:lnTo>
                  <a:pt x="806782" y="705992"/>
                </a:lnTo>
                <a:lnTo>
                  <a:pt x="851829" y="687175"/>
                </a:lnTo>
                <a:lnTo>
                  <a:pt x="893889" y="665549"/>
                </a:lnTo>
                <a:lnTo>
                  <a:pt x="932687" y="641303"/>
                </a:lnTo>
                <a:lnTo>
                  <a:pt x="967950" y="614626"/>
                </a:lnTo>
                <a:lnTo>
                  <a:pt x="999401" y="585706"/>
                </a:lnTo>
                <a:lnTo>
                  <a:pt x="1026767" y="554733"/>
                </a:lnTo>
                <a:lnTo>
                  <a:pt x="1049774" y="521894"/>
                </a:lnTo>
                <a:lnTo>
                  <a:pt x="1068145" y="487379"/>
                </a:lnTo>
                <a:lnTo>
                  <a:pt x="1081608" y="451377"/>
                </a:lnTo>
                <a:lnTo>
                  <a:pt x="1089887" y="414076"/>
                </a:lnTo>
                <a:lnTo>
                  <a:pt x="1092708" y="375666"/>
                </a:lnTo>
                <a:lnTo>
                  <a:pt x="1092708" y="0"/>
                </a:lnTo>
                <a:close/>
              </a:path>
            </a:pathLst>
          </a:custGeom>
          <a:solidFill>
            <a:srgbClr val="FF6000">
              <a:alpha val="7607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417434" y="5209158"/>
            <a:ext cx="656590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70"/>
              </a:lnSpc>
              <a:spcBef>
                <a:spcPts val="100"/>
              </a:spcBef>
            </a:pPr>
            <a:r>
              <a:rPr sz="1200" spc="-10" dirty="0">
                <a:latin typeface="Carlito"/>
                <a:cs typeface="Carlito"/>
              </a:rPr>
              <a:t>Super-</a:t>
            </a:r>
            <a:endParaRPr sz="1200">
              <a:latin typeface="Carlito"/>
              <a:cs typeface="Carlito"/>
            </a:endParaRPr>
          </a:p>
          <a:p>
            <a:pPr algn="ctr">
              <a:lnSpc>
                <a:spcPts val="1370"/>
              </a:lnSpc>
            </a:pPr>
            <a:r>
              <a:rPr sz="1200" spc="-10" dirty="0">
                <a:latin typeface="Carlito"/>
                <a:cs typeface="Carlito"/>
              </a:rPr>
              <a:t>resolution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337804" y="4788408"/>
            <a:ext cx="1216660" cy="266700"/>
          </a:xfrm>
          <a:custGeom>
            <a:avLst/>
            <a:gdLst/>
            <a:ahLst/>
            <a:cxnLst/>
            <a:rect l="l" t="t" r="r" b="b"/>
            <a:pathLst>
              <a:path w="1216659" h="266700">
                <a:moveTo>
                  <a:pt x="1082802" y="0"/>
                </a:moveTo>
                <a:lnTo>
                  <a:pt x="0" y="0"/>
                </a:lnTo>
                <a:lnTo>
                  <a:pt x="133350" y="133350"/>
                </a:lnTo>
                <a:lnTo>
                  <a:pt x="0" y="266700"/>
                </a:lnTo>
                <a:lnTo>
                  <a:pt x="1082802" y="266700"/>
                </a:lnTo>
                <a:lnTo>
                  <a:pt x="1216152" y="133350"/>
                </a:lnTo>
                <a:lnTo>
                  <a:pt x="1082802" y="0"/>
                </a:lnTo>
                <a:close/>
              </a:path>
            </a:pathLst>
          </a:custGeom>
          <a:solidFill>
            <a:srgbClr val="FD2C00">
              <a:alpha val="7764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729218" y="4776342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rlito"/>
                <a:cs typeface="Carlito"/>
              </a:rPr>
              <a:t>1994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337804" y="5120640"/>
            <a:ext cx="1092835" cy="751840"/>
          </a:xfrm>
          <a:custGeom>
            <a:avLst/>
            <a:gdLst/>
            <a:ahLst/>
            <a:cxnLst/>
            <a:rect l="l" t="t" r="r" b="b"/>
            <a:pathLst>
              <a:path w="1092834" h="751839">
                <a:moveTo>
                  <a:pt x="1092707" y="0"/>
                </a:moveTo>
                <a:lnTo>
                  <a:pt x="0" y="0"/>
                </a:lnTo>
                <a:lnTo>
                  <a:pt x="0" y="375666"/>
                </a:lnTo>
                <a:lnTo>
                  <a:pt x="2820" y="414076"/>
                </a:lnTo>
                <a:lnTo>
                  <a:pt x="11099" y="451377"/>
                </a:lnTo>
                <a:lnTo>
                  <a:pt x="24562" y="487379"/>
                </a:lnTo>
                <a:lnTo>
                  <a:pt x="42933" y="521894"/>
                </a:lnTo>
                <a:lnTo>
                  <a:pt x="65940" y="554733"/>
                </a:lnTo>
                <a:lnTo>
                  <a:pt x="93306" y="585706"/>
                </a:lnTo>
                <a:lnTo>
                  <a:pt x="124757" y="614626"/>
                </a:lnTo>
                <a:lnTo>
                  <a:pt x="160019" y="641303"/>
                </a:lnTo>
                <a:lnTo>
                  <a:pt x="198818" y="665549"/>
                </a:lnTo>
                <a:lnTo>
                  <a:pt x="240878" y="687175"/>
                </a:lnTo>
                <a:lnTo>
                  <a:pt x="285925" y="705992"/>
                </a:lnTo>
                <a:lnTo>
                  <a:pt x="333684" y="721811"/>
                </a:lnTo>
                <a:lnTo>
                  <a:pt x="383881" y="734443"/>
                </a:lnTo>
                <a:lnTo>
                  <a:pt x="436242" y="743700"/>
                </a:lnTo>
                <a:lnTo>
                  <a:pt x="490490" y="749392"/>
                </a:lnTo>
                <a:lnTo>
                  <a:pt x="546353" y="751332"/>
                </a:lnTo>
                <a:lnTo>
                  <a:pt x="602217" y="749392"/>
                </a:lnTo>
                <a:lnTo>
                  <a:pt x="656465" y="743700"/>
                </a:lnTo>
                <a:lnTo>
                  <a:pt x="708826" y="734443"/>
                </a:lnTo>
                <a:lnTo>
                  <a:pt x="759023" y="721811"/>
                </a:lnTo>
                <a:lnTo>
                  <a:pt x="806782" y="705992"/>
                </a:lnTo>
                <a:lnTo>
                  <a:pt x="851829" y="687175"/>
                </a:lnTo>
                <a:lnTo>
                  <a:pt x="893889" y="665549"/>
                </a:lnTo>
                <a:lnTo>
                  <a:pt x="932687" y="641303"/>
                </a:lnTo>
                <a:lnTo>
                  <a:pt x="967950" y="614626"/>
                </a:lnTo>
                <a:lnTo>
                  <a:pt x="999401" y="585706"/>
                </a:lnTo>
                <a:lnTo>
                  <a:pt x="1026767" y="554733"/>
                </a:lnTo>
                <a:lnTo>
                  <a:pt x="1049774" y="521894"/>
                </a:lnTo>
                <a:lnTo>
                  <a:pt x="1068145" y="487379"/>
                </a:lnTo>
                <a:lnTo>
                  <a:pt x="1081608" y="451377"/>
                </a:lnTo>
                <a:lnTo>
                  <a:pt x="1089887" y="414076"/>
                </a:lnTo>
                <a:lnTo>
                  <a:pt x="1092707" y="375666"/>
                </a:lnTo>
                <a:lnTo>
                  <a:pt x="1092707" y="0"/>
                </a:lnTo>
                <a:close/>
              </a:path>
            </a:pathLst>
          </a:custGeom>
          <a:solidFill>
            <a:srgbClr val="FD2C00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462009" y="5248783"/>
            <a:ext cx="876300" cy="373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370"/>
              </a:lnSpc>
              <a:spcBef>
                <a:spcPts val="100"/>
              </a:spcBef>
            </a:pPr>
            <a:r>
              <a:rPr sz="1200" dirty="0">
                <a:latin typeface="Carlito"/>
                <a:cs typeface="Carlito"/>
              </a:rPr>
              <a:t>SIM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and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spc="-20" dirty="0">
                <a:latin typeface="Carlito"/>
                <a:cs typeface="Carlito"/>
              </a:rPr>
              <a:t>STED</a:t>
            </a:r>
            <a:endParaRPr sz="1200">
              <a:latin typeface="Carlito"/>
              <a:cs typeface="Carlito"/>
            </a:endParaRPr>
          </a:p>
          <a:p>
            <a:pPr algn="ctr">
              <a:lnSpc>
                <a:spcPts val="1370"/>
              </a:lnSpc>
            </a:pPr>
            <a:r>
              <a:rPr sz="1200" spc="-10" dirty="0">
                <a:latin typeface="Carlito"/>
                <a:cs typeface="Carlito"/>
              </a:rPr>
              <a:t>techniques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485376" y="4788408"/>
            <a:ext cx="1216660" cy="266700"/>
          </a:xfrm>
          <a:custGeom>
            <a:avLst/>
            <a:gdLst/>
            <a:ahLst/>
            <a:cxnLst/>
            <a:rect l="l" t="t" r="r" b="b"/>
            <a:pathLst>
              <a:path w="1216659" h="266700">
                <a:moveTo>
                  <a:pt x="1082802" y="0"/>
                </a:moveTo>
                <a:lnTo>
                  <a:pt x="0" y="0"/>
                </a:lnTo>
                <a:lnTo>
                  <a:pt x="133350" y="133350"/>
                </a:lnTo>
                <a:lnTo>
                  <a:pt x="0" y="266700"/>
                </a:lnTo>
                <a:lnTo>
                  <a:pt x="1082802" y="266700"/>
                </a:lnTo>
                <a:lnTo>
                  <a:pt x="1216152" y="133350"/>
                </a:lnTo>
                <a:lnTo>
                  <a:pt x="1082802" y="0"/>
                </a:lnTo>
                <a:close/>
              </a:path>
            </a:pathLst>
          </a:custGeom>
          <a:solidFill>
            <a:srgbClr val="FF0000">
              <a:alpha val="749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9876790" y="4776342"/>
            <a:ext cx="434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rlito"/>
                <a:cs typeface="Carlito"/>
              </a:rPr>
              <a:t>2006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485376" y="5120640"/>
            <a:ext cx="1092835" cy="751840"/>
          </a:xfrm>
          <a:custGeom>
            <a:avLst/>
            <a:gdLst/>
            <a:ahLst/>
            <a:cxnLst/>
            <a:rect l="l" t="t" r="r" b="b"/>
            <a:pathLst>
              <a:path w="1092834" h="751839">
                <a:moveTo>
                  <a:pt x="1092707" y="0"/>
                </a:moveTo>
                <a:lnTo>
                  <a:pt x="0" y="0"/>
                </a:lnTo>
                <a:lnTo>
                  <a:pt x="0" y="375666"/>
                </a:lnTo>
                <a:lnTo>
                  <a:pt x="2820" y="414076"/>
                </a:lnTo>
                <a:lnTo>
                  <a:pt x="11099" y="451377"/>
                </a:lnTo>
                <a:lnTo>
                  <a:pt x="24562" y="487379"/>
                </a:lnTo>
                <a:lnTo>
                  <a:pt x="42933" y="521894"/>
                </a:lnTo>
                <a:lnTo>
                  <a:pt x="65940" y="554733"/>
                </a:lnTo>
                <a:lnTo>
                  <a:pt x="93306" y="585706"/>
                </a:lnTo>
                <a:lnTo>
                  <a:pt x="124757" y="614626"/>
                </a:lnTo>
                <a:lnTo>
                  <a:pt x="160019" y="641303"/>
                </a:lnTo>
                <a:lnTo>
                  <a:pt x="198818" y="665549"/>
                </a:lnTo>
                <a:lnTo>
                  <a:pt x="240878" y="687175"/>
                </a:lnTo>
                <a:lnTo>
                  <a:pt x="285925" y="705992"/>
                </a:lnTo>
                <a:lnTo>
                  <a:pt x="333684" y="721811"/>
                </a:lnTo>
                <a:lnTo>
                  <a:pt x="383881" y="734443"/>
                </a:lnTo>
                <a:lnTo>
                  <a:pt x="436242" y="743700"/>
                </a:lnTo>
                <a:lnTo>
                  <a:pt x="490490" y="749392"/>
                </a:lnTo>
                <a:lnTo>
                  <a:pt x="546353" y="751332"/>
                </a:lnTo>
                <a:lnTo>
                  <a:pt x="602217" y="749392"/>
                </a:lnTo>
                <a:lnTo>
                  <a:pt x="656465" y="743700"/>
                </a:lnTo>
                <a:lnTo>
                  <a:pt x="708826" y="734443"/>
                </a:lnTo>
                <a:lnTo>
                  <a:pt x="759023" y="721811"/>
                </a:lnTo>
                <a:lnTo>
                  <a:pt x="806782" y="705992"/>
                </a:lnTo>
                <a:lnTo>
                  <a:pt x="851829" y="687175"/>
                </a:lnTo>
                <a:lnTo>
                  <a:pt x="893889" y="665549"/>
                </a:lnTo>
                <a:lnTo>
                  <a:pt x="932687" y="641303"/>
                </a:lnTo>
                <a:lnTo>
                  <a:pt x="967950" y="614626"/>
                </a:lnTo>
                <a:lnTo>
                  <a:pt x="999401" y="585706"/>
                </a:lnTo>
                <a:lnTo>
                  <a:pt x="1026767" y="554733"/>
                </a:lnTo>
                <a:lnTo>
                  <a:pt x="1049774" y="521894"/>
                </a:lnTo>
                <a:lnTo>
                  <a:pt x="1068145" y="487379"/>
                </a:lnTo>
                <a:lnTo>
                  <a:pt x="1081608" y="451377"/>
                </a:lnTo>
                <a:lnTo>
                  <a:pt x="1089887" y="414076"/>
                </a:lnTo>
                <a:lnTo>
                  <a:pt x="1092707" y="375666"/>
                </a:lnTo>
                <a:lnTo>
                  <a:pt x="1092707" y="0"/>
                </a:lnTo>
                <a:close/>
              </a:path>
            </a:pathLst>
          </a:custGeom>
          <a:solidFill>
            <a:srgbClr val="FD27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9752838" y="5237226"/>
            <a:ext cx="645160" cy="3733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95885" marR="5080" indent="-83820">
              <a:lnSpc>
                <a:spcPts val="1300"/>
              </a:lnSpc>
              <a:spcBef>
                <a:spcPts val="259"/>
              </a:spcBef>
            </a:pPr>
            <a:r>
              <a:rPr sz="1200" spc="-20" dirty="0">
                <a:latin typeface="Carlito"/>
                <a:cs typeface="Carlito"/>
              </a:rPr>
              <a:t>PALM</a:t>
            </a:r>
            <a:r>
              <a:rPr sz="1200" spc="-4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and </a:t>
            </a:r>
            <a:r>
              <a:rPr sz="1200" spc="-10" dirty="0">
                <a:latin typeface="Carlito"/>
                <a:cs typeface="Carlito"/>
              </a:rPr>
              <a:t>STORM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632947" y="4788408"/>
            <a:ext cx="1216660" cy="274320"/>
          </a:xfrm>
          <a:custGeom>
            <a:avLst/>
            <a:gdLst/>
            <a:ahLst/>
            <a:cxnLst/>
            <a:rect l="l" t="t" r="r" b="b"/>
            <a:pathLst>
              <a:path w="1216659" h="274320">
                <a:moveTo>
                  <a:pt x="1078992" y="0"/>
                </a:moveTo>
                <a:lnTo>
                  <a:pt x="0" y="0"/>
                </a:lnTo>
                <a:lnTo>
                  <a:pt x="137159" y="137160"/>
                </a:lnTo>
                <a:lnTo>
                  <a:pt x="0" y="274320"/>
                </a:lnTo>
                <a:lnTo>
                  <a:pt x="1078992" y="274320"/>
                </a:lnTo>
                <a:lnTo>
                  <a:pt x="1216152" y="137160"/>
                </a:lnTo>
                <a:lnTo>
                  <a:pt x="1078992" y="0"/>
                </a:lnTo>
                <a:close/>
              </a:path>
            </a:pathLst>
          </a:custGeom>
          <a:solidFill>
            <a:srgbClr val="91122E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632947" y="5120640"/>
            <a:ext cx="1092835" cy="751840"/>
          </a:xfrm>
          <a:custGeom>
            <a:avLst/>
            <a:gdLst/>
            <a:ahLst/>
            <a:cxnLst/>
            <a:rect l="l" t="t" r="r" b="b"/>
            <a:pathLst>
              <a:path w="1092834" h="751839">
                <a:moveTo>
                  <a:pt x="1092707" y="0"/>
                </a:moveTo>
                <a:lnTo>
                  <a:pt x="0" y="0"/>
                </a:lnTo>
                <a:lnTo>
                  <a:pt x="0" y="375666"/>
                </a:lnTo>
                <a:lnTo>
                  <a:pt x="2820" y="414076"/>
                </a:lnTo>
                <a:lnTo>
                  <a:pt x="11099" y="451377"/>
                </a:lnTo>
                <a:lnTo>
                  <a:pt x="24562" y="487379"/>
                </a:lnTo>
                <a:lnTo>
                  <a:pt x="42933" y="521894"/>
                </a:lnTo>
                <a:lnTo>
                  <a:pt x="65940" y="554733"/>
                </a:lnTo>
                <a:lnTo>
                  <a:pt x="93306" y="585706"/>
                </a:lnTo>
                <a:lnTo>
                  <a:pt x="124757" y="614626"/>
                </a:lnTo>
                <a:lnTo>
                  <a:pt x="160019" y="641303"/>
                </a:lnTo>
                <a:lnTo>
                  <a:pt x="198818" y="665549"/>
                </a:lnTo>
                <a:lnTo>
                  <a:pt x="240878" y="687175"/>
                </a:lnTo>
                <a:lnTo>
                  <a:pt x="285925" y="705992"/>
                </a:lnTo>
                <a:lnTo>
                  <a:pt x="333684" y="721811"/>
                </a:lnTo>
                <a:lnTo>
                  <a:pt x="383881" y="734443"/>
                </a:lnTo>
                <a:lnTo>
                  <a:pt x="436242" y="743700"/>
                </a:lnTo>
                <a:lnTo>
                  <a:pt x="490490" y="749392"/>
                </a:lnTo>
                <a:lnTo>
                  <a:pt x="546353" y="751332"/>
                </a:lnTo>
                <a:lnTo>
                  <a:pt x="602217" y="749392"/>
                </a:lnTo>
                <a:lnTo>
                  <a:pt x="656465" y="743700"/>
                </a:lnTo>
                <a:lnTo>
                  <a:pt x="708826" y="734443"/>
                </a:lnTo>
                <a:lnTo>
                  <a:pt x="759023" y="721811"/>
                </a:lnTo>
                <a:lnTo>
                  <a:pt x="806782" y="705992"/>
                </a:lnTo>
                <a:lnTo>
                  <a:pt x="851829" y="687175"/>
                </a:lnTo>
                <a:lnTo>
                  <a:pt x="893889" y="665549"/>
                </a:lnTo>
                <a:lnTo>
                  <a:pt x="932687" y="641303"/>
                </a:lnTo>
                <a:lnTo>
                  <a:pt x="967950" y="614626"/>
                </a:lnTo>
                <a:lnTo>
                  <a:pt x="999401" y="585706"/>
                </a:lnTo>
                <a:lnTo>
                  <a:pt x="1026767" y="554733"/>
                </a:lnTo>
                <a:lnTo>
                  <a:pt x="1049774" y="521894"/>
                </a:lnTo>
                <a:lnTo>
                  <a:pt x="1068145" y="487379"/>
                </a:lnTo>
                <a:lnTo>
                  <a:pt x="1081608" y="451377"/>
                </a:lnTo>
                <a:lnTo>
                  <a:pt x="1089887" y="414076"/>
                </a:lnTo>
                <a:lnTo>
                  <a:pt x="1092707" y="375666"/>
                </a:lnTo>
                <a:lnTo>
                  <a:pt x="1092707" y="0"/>
                </a:lnTo>
                <a:close/>
              </a:path>
            </a:pathLst>
          </a:custGeom>
          <a:solidFill>
            <a:srgbClr val="91122E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0815955" y="4678967"/>
            <a:ext cx="733425" cy="112331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220979">
              <a:lnSpc>
                <a:spcPct val="100000"/>
              </a:lnSpc>
              <a:spcBef>
                <a:spcPts val="890"/>
              </a:spcBef>
            </a:pPr>
            <a:r>
              <a:rPr sz="1600" spc="-20" dirty="0">
                <a:latin typeface="Carlito"/>
                <a:cs typeface="Carlito"/>
              </a:rPr>
              <a:t>2014</a:t>
            </a:r>
            <a:endParaRPr sz="1600">
              <a:latin typeface="Carlito"/>
              <a:cs typeface="Carlito"/>
            </a:endParaRPr>
          </a:p>
          <a:p>
            <a:pPr marL="12700" marR="5080" indent="40640" algn="just">
              <a:lnSpc>
                <a:spcPct val="90100"/>
              </a:lnSpc>
              <a:spcBef>
                <a:spcPts val="745"/>
              </a:spcBef>
            </a:pPr>
            <a:r>
              <a:rPr sz="1200" spc="-10" dirty="0">
                <a:latin typeface="Carlito"/>
                <a:cs typeface="Carlito"/>
              </a:rPr>
              <a:t>Chemistry </a:t>
            </a:r>
            <a:r>
              <a:rPr sz="1200" dirty="0">
                <a:latin typeface="Carlito"/>
                <a:cs typeface="Carlito"/>
              </a:rPr>
              <a:t>Nobel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Prize </a:t>
            </a:r>
            <a:r>
              <a:rPr sz="1200" dirty="0">
                <a:latin typeface="Carlito"/>
                <a:cs typeface="Carlito"/>
              </a:rPr>
              <a:t>for</a:t>
            </a:r>
            <a:r>
              <a:rPr sz="1200" spc="-30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Super- resolution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7180" algn="l"/>
              </a:tabLst>
            </a:pPr>
            <a:r>
              <a:rPr spc="-10" dirty="0"/>
              <a:t>Microscopy</a:t>
            </a:r>
            <a:r>
              <a:rPr spc="-25" dirty="0"/>
              <a:t> </a:t>
            </a:r>
            <a:r>
              <a:rPr dirty="0"/>
              <a:t>is</a:t>
            </a:r>
            <a:r>
              <a:rPr spc="-20" dirty="0"/>
              <a:t> </a:t>
            </a:r>
            <a:r>
              <a:rPr dirty="0"/>
              <a:t>one</a:t>
            </a:r>
            <a:r>
              <a:rPr spc="-3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most</a:t>
            </a:r>
            <a:r>
              <a:rPr spc="-25" dirty="0"/>
              <a:t> </a:t>
            </a:r>
            <a:r>
              <a:rPr dirty="0"/>
              <a:t>powerful</a:t>
            </a:r>
            <a:r>
              <a:rPr spc="-50" dirty="0"/>
              <a:t> </a:t>
            </a:r>
            <a:r>
              <a:rPr dirty="0"/>
              <a:t>tool</a:t>
            </a:r>
            <a:r>
              <a:rPr spc="-25" dirty="0"/>
              <a:t> </a:t>
            </a:r>
            <a:r>
              <a:rPr dirty="0"/>
              <a:t>in</a:t>
            </a:r>
            <a:r>
              <a:rPr spc="-25" dirty="0"/>
              <a:t> </a:t>
            </a:r>
            <a:r>
              <a:rPr dirty="0"/>
              <a:t>many</a:t>
            </a:r>
            <a:r>
              <a:rPr spc="-15" dirty="0"/>
              <a:t> </a:t>
            </a:r>
            <a:r>
              <a:rPr spc="-10" dirty="0"/>
              <a:t>research</a:t>
            </a:r>
            <a:r>
              <a:rPr spc="-20" dirty="0"/>
              <a:t> </a:t>
            </a:r>
            <a:r>
              <a:rPr spc="-10" dirty="0"/>
              <a:t>fields;</a:t>
            </a:r>
          </a:p>
          <a:p>
            <a:pPr>
              <a:lnSpc>
                <a:spcPct val="100000"/>
              </a:lnSpc>
              <a:spcBef>
                <a:spcPts val="830"/>
              </a:spcBef>
              <a:buFont typeface="Arial"/>
              <a:buChar char="•"/>
            </a:pPr>
            <a:endParaRPr spc="-10" dirty="0"/>
          </a:p>
          <a:p>
            <a:pPr marL="297180" indent="-284480">
              <a:lnSpc>
                <a:spcPts val="1595"/>
              </a:lnSpc>
              <a:spcBef>
                <a:spcPts val="5"/>
              </a:spcBef>
              <a:buFont typeface="Arial"/>
              <a:buChar char="•"/>
              <a:tabLst>
                <a:tab pos="297180" algn="l"/>
              </a:tabLst>
            </a:pPr>
            <a:r>
              <a:rPr dirty="0"/>
              <a:t>It</a:t>
            </a:r>
            <a:r>
              <a:rPr spc="-35" dirty="0"/>
              <a:t> </a:t>
            </a:r>
            <a:r>
              <a:rPr spc="-10" dirty="0"/>
              <a:t>gave</a:t>
            </a:r>
            <a:r>
              <a:rPr spc="-30" dirty="0"/>
              <a:t> </a:t>
            </a:r>
            <a:r>
              <a:rPr dirty="0"/>
              <a:t>us</a:t>
            </a:r>
            <a:r>
              <a:rPr spc="-30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dirty="0"/>
              <a:t>possibility</a:t>
            </a:r>
            <a:r>
              <a:rPr spc="-25" dirty="0"/>
              <a:t> </a:t>
            </a:r>
            <a:r>
              <a:rPr dirty="0"/>
              <a:t>to</a:t>
            </a:r>
            <a:r>
              <a:rPr spc="-35" dirty="0"/>
              <a:t> </a:t>
            </a:r>
            <a:r>
              <a:rPr spc="-10" dirty="0"/>
              <a:t>unravel</a:t>
            </a:r>
            <a:r>
              <a:rPr spc="-30" dirty="0"/>
              <a:t> </a:t>
            </a:r>
            <a:r>
              <a:rPr dirty="0"/>
              <a:t>what</a:t>
            </a:r>
            <a:r>
              <a:rPr spc="-30" dirty="0"/>
              <a:t> </a:t>
            </a:r>
            <a:r>
              <a:rPr dirty="0"/>
              <a:t>is</a:t>
            </a:r>
            <a:r>
              <a:rPr spc="-35" dirty="0"/>
              <a:t> </a:t>
            </a:r>
            <a:r>
              <a:rPr dirty="0"/>
              <a:t>beyond</a:t>
            </a:r>
            <a:r>
              <a:rPr spc="-30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capacity</a:t>
            </a:r>
            <a:r>
              <a:rPr spc="-25" dirty="0"/>
              <a:t> </a:t>
            </a:r>
            <a:r>
              <a:rPr dirty="0"/>
              <a:t>to</a:t>
            </a:r>
            <a:r>
              <a:rPr spc="-30" dirty="0"/>
              <a:t> </a:t>
            </a:r>
            <a:r>
              <a:rPr dirty="0"/>
              <a:t>be</a:t>
            </a:r>
            <a:r>
              <a:rPr spc="-35" dirty="0"/>
              <a:t> </a:t>
            </a:r>
            <a:r>
              <a:rPr dirty="0"/>
              <a:t>seen</a:t>
            </a:r>
            <a:r>
              <a:rPr spc="-30" dirty="0"/>
              <a:t> </a:t>
            </a:r>
            <a:r>
              <a:rPr spc="-25" dirty="0"/>
              <a:t>by</a:t>
            </a:r>
          </a:p>
          <a:p>
            <a:pPr marL="297180">
              <a:lnSpc>
                <a:spcPts val="1595"/>
              </a:lnSpc>
            </a:pPr>
            <a:r>
              <a:rPr dirty="0"/>
              <a:t>our</a:t>
            </a:r>
            <a:r>
              <a:rPr spc="-10" dirty="0"/>
              <a:t> </a:t>
            </a:r>
            <a:r>
              <a:rPr spc="-20" dirty="0"/>
              <a:t>eyes;</a:t>
            </a:r>
          </a:p>
          <a:p>
            <a:pPr>
              <a:lnSpc>
                <a:spcPct val="100000"/>
              </a:lnSpc>
              <a:spcBef>
                <a:spcPts val="1025"/>
              </a:spcBef>
            </a:pPr>
            <a:endParaRPr spc="-20" dirty="0"/>
          </a:p>
          <a:p>
            <a:pPr marL="297180" marR="313690" indent="-285115">
              <a:lnSpc>
                <a:spcPts val="1510"/>
              </a:lnSpc>
              <a:buFont typeface="Arial"/>
              <a:buChar char="•"/>
              <a:tabLst>
                <a:tab pos="297180" algn="l"/>
              </a:tabLst>
            </a:pPr>
            <a:r>
              <a:rPr dirty="0"/>
              <a:t>Since</a:t>
            </a:r>
            <a:r>
              <a:rPr spc="-35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beginning of</a:t>
            </a:r>
            <a:r>
              <a:rPr spc="-35" dirty="0"/>
              <a:t> </a:t>
            </a:r>
            <a:r>
              <a:rPr spc="-10" dirty="0"/>
              <a:t>microscopy</a:t>
            </a:r>
            <a:r>
              <a:rPr spc="-40" dirty="0"/>
              <a:t> </a:t>
            </a:r>
            <a:r>
              <a:rPr dirty="0"/>
              <a:t>history</a:t>
            </a:r>
            <a:r>
              <a:rPr spc="-25" dirty="0"/>
              <a:t> </a:t>
            </a:r>
            <a:r>
              <a:rPr spc="-10" dirty="0"/>
              <a:t>breakthrough</a:t>
            </a:r>
            <a:r>
              <a:rPr spc="-5" dirty="0"/>
              <a:t> </a:t>
            </a:r>
            <a:r>
              <a:rPr spc="-10" dirty="0"/>
              <a:t>discoveries</a:t>
            </a:r>
            <a:r>
              <a:rPr spc="-40" dirty="0"/>
              <a:t> </a:t>
            </a:r>
            <a:r>
              <a:rPr spc="-20" dirty="0"/>
              <a:t>have </a:t>
            </a:r>
            <a:r>
              <a:rPr dirty="0"/>
              <a:t>been</a:t>
            </a:r>
            <a:r>
              <a:rPr spc="-35" dirty="0"/>
              <a:t> </a:t>
            </a:r>
            <a:r>
              <a:rPr dirty="0"/>
              <a:t>made</a:t>
            </a:r>
            <a:r>
              <a:rPr spc="-45" dirty="0"/>
              <a:t> </a:t>
            </a:r>
            <a:r>
              <a:rPr dirty="0"/>
              <a:t>(e.g.,</a:t>
            </a:r>
            <a:r>
              <a:rPr spc="-50" dirty="0"/>
              <a:t> </a:t>
            </a:r>
            <a:r>
              <a:rPr dirty="0"/>
              <a:t>electron</a:t>
            </a:r>
            <a:r>
              <a:rPr spc="-40" dirty="0"/>
              <a:t> </a:t>
            </a:r>
            <a:r>
              <a:rPr spc="-10" dirty="0"/>
              <a:t>microscopy);</a:t>
            </a:r>
          </a:p>
          <a:p>
            <a:pPr>
              <a:lnSpc>
                <a:spcPct val="100000"/>
              </a:lnSpc>
              <a:spcBef>
                <a:spcPts val="815"/>
              </a:spcBef>
              <a:buFont typeface="Arial"/>
              <a:buChar char="•"/>
            </a:pPr>
            <a:endParaRPr spc="-10" dirty="0"/>
          </a:p>
          <a:p>
            <a:pPr marL="297180" indent="-284480">
              <a:lnSpc>
                <a:spcPts val="1595"/>
              </a:lnSpc>
              <a:buFont typeface="Arial"/>
              <a:buChar char="•"/>
              <a:tabLst>
                <a:tab pos="297180" algn="l"/>
              </a:tabLst>
            </a:pPr>
            <a:r>
              <a:rPr dirty="0"/>
              <a:t>Over</a:t>
            </a:r>
            <a:r>
              <a:rPr spc="-40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dirty="0"/>
              <a:t>past</a:t>
            </a:r>
            <a:r>
              <a:rPr spc="-35" dirty="0"/>
              <a:t> </a:t>
            </a:r>
            <a:r>
              <a:rPr dirty="0"/>
              <a:t>two</a:t>
            </a:r>
            <a:r>
              <a:rPr spc="-35" dirty="0"/>
              <a:t> </a:t>
            </a:r>
            <a:r>
              <a:rPr dirty="0"/>
              <a:t>decades</a:t>
            </a:r>
            <a:r>
              <a:rPr spc="-30" dirty="0"/>
              <a:t> </a:t>
            </a:r>
            <a:r>
              <a:rPr dirty="0"/>
              <a:t>methods</a:t>
            </a:r>
            <a:r>
              <a:rPr spc="-25" dirty="0"/>
              <a:t> </a:t>
            </a:r>
            <a:r>
              <a:rPr dirty="0"/>
              <a:t>that</a:t>
            </a:r>
            <a:r>
              <a:rPr spc="-20" dirty="0"/>
              <a:t> </a:t>
            </a:r>
            <a:r>
              <a:rPr dirty="0"/>
              <a:t>can</a:t>
            </a:r>
            <a:r>
              <a:rPr spc="-45" dirty="0"/>
              <a:t> </a:t>
            </a:r>
            <a:r>
              <a:rPr spc="-10" dirty="0"/>
              <a:t>overcome</a:t>
            </a:r>
            <a:r>
              <a:rPr spc="-60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spc="-10" dirty="0"/>
              <a:t>diffraction</a:t>
            </a:r>
            <a:r>
              <a:rPr spc="-45" dirty="0"/>
              <a:t> </a:t>
            </a:r>
            <a:r>
              <a:rPr spc="-10" dirty="0"/>
              <a:t>limit</a:t>
            </a:r>
          </a:p>
          <a:p>
            <a:pPr marL="297180">
              <a:lnSpc>
                <a:spcPts val="1595"/>
              </a:lnSpc>
            </a:pPr>
            <a:r>
              <a:rPr dirty="0"/>
              <a:t>and</a:t>
            </a:r>
            <a:r>
              <a:rPr spc="-45" dirty="0"/>
              <a:t> </a:t>
            </a:r>
            <a:r>
              <a:rPr dirty="0"/>
              <a:t>allow</a:t>
            </a:r>
            <a:r>
              <a:rPr spc="-60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dirty="0"/>
              <a:t>imaging</a:t>
            </a:r>
            <a:r>
              <a:rPr spc="-40" dirty="0"/>
              <a:t> </a:t>
            </a:r>
            <a:r>
              <a:rPr dirty="0"/>
              <a:t>of</a:t>
            </a:r>
            <a:r>
              <a:rPr spc="-55" dirty="0"/>
              <a:t> </a:t>
            </a:r>
            <a:r>
              <a:rPr dirty="0"/>
              <a:t>complex</a:t>
            </a:r>
            <a:r>
              <a:rPr spc="-35" dirty="0"/>
              <a:t> </a:t>
            </a:r>
            <a:r>
              <a:rPr spc="-10" dirty="0"/>
              <a:t>structures</a:t>
            </a:r>
            <a:r>
              <a:rPr spc="-40" dirty="0"/>
              <a:t> </a:t>
            </a:r>
            <a:r>
              <a:rPr dirty="0"/>
              <a:t>have</a:t>
            </a:r>
            <a:r>
              <a:rPr spc="-40" dirty="0"/>
              <a:t> </a:t>
            </a:r>
            <a:r>
              <a:rPr spc="-10" dirty="0"/>
              <a:t>emerged;</a:t>
            </a:r>
          </a:p>
        </p:txBody>
      </p:sp>
      <p:pic>
        <p:nvPicPr>
          <p:cNvPr id="43" name="Obrázok 42">
            <a:extLst>
              <a:ext uri="{FF2B5EF4-FFF2-40B4-BE49-F238E27FC236}">
                <a16:creationId xmlns:a16="http://schemas.microsoft.com/office/drawing/2014/main" id="{961FFA5B-B1C1-0508-3B09-66E2817B2E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4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16E60F6F-A695-E0A6-A4DB-2820B573D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1469" y="1009345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82"/>
    </mc:Choice>
    <mc:Fallback>
      <p:transition spd="slow" advTm="3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8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33516" y="3821429"/>
            <a:ext cx="5101083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b="1" dirty="0">
                <a:solidFill>
                  <a:schemeClr val="bg1"/>
                </a:solidFill>
                <a:latin typeface="Carlito"/>
                <a:cs typeface="Carlito"/>
              </a:rPr>
              <a:t>An</a:t>
            </a:r>
            <a:r>
              <a:rPr sz="2500" b="1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2500" b="1" spc="-10" dirty="0">
                <a:solidFill>
                  <a:schemeClr val="bg1"/>
                </a:solidFill>
                <a:latin typeface="Carlito"/>
                <a:cs typeface="Carlito"/>
              </a:rPr>
              <a:t>example</a:t>
            </a:r>
            <a:r>
              <a:rPr sz="2500" b="1" spc="-15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2500" b="1" dirty="0">
                <a:solidFill>
                  <a:schemeClr val="bg1"/>
                </a:solidFill>
                <a:latin typeface="Carlito"/>
                <a:cs typeface="Carlito"/>
              </a:rPr>
              <a:t>of</a:t>
            </a:r>
            <a:r>
              <a:rPr sz="2500" b="1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2500" b="1" dirty="0">
                <a:solidFill>
                  <a:schemeClr val="bg1"/>
                </a:solidFill>
                <a:latin typeface="Carlito"/>
                <a:cs typeface="Carlito"/>
              </a:rPr>
              <a:t>SEM</a:t>
            </a:r>
            <a:r>
              <a:rPr sz="2500" b="1" spc="-50" dirty="0">
                <a:solidFill>
                  <a:schemeClr val="bg1"/>
                </a:solidFill>
                <a:latin typeface="Carlito"/>
                <a:cs typeface="Carlito"/>
              </a:rPr>
              <a:t> </a:t>
            </a:r>
            <a:r>
              <a:rPr sz="2500" b="1" spc="-10" dirty="0">
                <a:solidFill>
                  <a:schemeClr val="bg1"/>
                </a:solidFill>
                <a:latin typeface="Carlito"/>
                <a:cs typeface="Carlito"/>
              </a:rPr>
              <a:t>application</a:t>
            </a:r>
            <a:endParaRPr sz="2500" b="1" dirty="0">
              <a:solidFill>
                <a:schemeClr val="bg1"/>
              </a:solidFill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39690" y="5444490"/>
            <a:ext cx="6400800" cy="0"/>
          </a:xfrm>
          <a:custGeom>
            <a:avLst/>
            <a:gdLst/>
            <a:ahLst/>
            <a:cxnLst/>
            <a:rect l="l" t="t" r="r" b="b"/>
            <a:pathLst>
              <a:path w="6400800">
                <a:moveTo>
                  <a:pt x="0" y="0"/>
                </a:moveTo>
                <a:lnTo>
                  <a:pt x="6400800" y="0"/>
                </a:lnTo>
              </a:path>
            </a:pathLst>
          </a:custGeom>
          <a:ln w="22225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254254" y="259079"/>
            <a:ext cx="4257040" cy="6187440"/>
            <a:chOff x="254254" y="259079"/>
            <a:chExt cx="4257040" cy="6187440"/>
          </a:xfrm>
        </p:grpSpPr>
        <p:sp>
          <p:nvSpPr>
            <p:cNvPr id="6" name="object 6"/>
            <p:cNvSpPr/>
            <p:nvPr/>
          </p:nvSpPr>
          <p:spPr>
            <a:xfrm>
              <a:off x="254254" y="259079"/>
              <a:ext cx="4257040" cy="6187440"/>
            </a:xfrm>
            <a:custGeom>
              <a:avLst/>
              <a:gdLst/>
              <a:ahLst/>
              <a:cxnLst/>
              <a:rect l="l" t="t" r="r" b="b"/>
              <a:pathLst>
                <a:path w="4257040" h="6187440">
                  <a:moveTo>
                    <a:pt x="4206240" y="50800"/>
                  </a:moveTo>
                  <a:lnTo>
                    <a:pt x="50800" y="50800"/>
                  </a:lnTo>
                  <a:lnTo>
                    <a:pt x="50800" y="127000"/>
                  </a:lnTo>
                  <a:lnTo>
                    <a:pt x="63500" y="127000"/>
                  </a:lnTo>
                  <a:lnTo>
                    <a:pt x="63500" y="6060440"/>
                  </a:lnTo>
                  <a:lnTo>
                    <a:pt x="50800" y="6060440"/>
                  </a:lnTo>
                  <a:lnTo>
                    <a:pt x="50800" y="6136640"/>
                  </a:lnTo>
                  <a:lnTo>
                    <a:pt x="4206240" y="6136640"/>
                  </a:lnTo>
                  <a:lnTo>
                    <a:pt x="4206240" y="6060706"/>
                  </a:lnTo>
                  <a:lnTo>
                    <a:pt x="4206240" y="6060440"/>
                  </a:lnTo>
                  <a:lnTo>
                    <a:pt x="4206240" y="127000"/>
                  </a:lnTo>
                  <a:lnTo>
                    <a:pt x="4206240" y="126746"/>
                  </a:lnTo>
                  <a:lnTo>
                    <a:pt x="4206240" y="50800"/>
                  </a:lnTo>
                  <a:close/>
                </a:path>
                <a:path w="4257040" h="6187440">
                  <a:moveTo>
                    <a:pt x="4257040" y="0"/>
                  </a:moveTo>
                  <a:lnTo>
                    <a:pt x="4231640" y="0"/>
                  </a:lnTo>
                  <a:lnTo>
                    <a:pt x="4231640" y="25400"/>
                  </a:lnTo>
                  <a:lnTo>
                    <a:pt x="4231640" y="6162040"/>
                  </a:lnTo>
                  <a:lnTo>
                    <a:pt x="25400" y="6162040"/>
                  </a:lnTo>
                  <a:lnTo>
                    <a:pt x="25400" y="25400"/>
                  </a:lnTo>
                  <a:lnTo>
                    <a:pt x="4231640" y="25400"/>
                  </a:lnTo>
                  <a:lnTo>
                    <a:pt x="4231640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6162040"/>
                  </a:lnTo>
                  <a:lnTo>
                    <a:pt x="0" y="6187440"/>
                  </a:lnTo>
                  <a:lnTo>
                    <a:pt x="4257040" y="6187440"/>
                  </a:lnTo>
                  <a:lnTo>
                    <a:pt x="4257040" y="6162306"/>
                  </a:lnTo>
                  <a:lnTo>
                    <a:pt x="4257040" y="6162040"/>
                  </a:lnTo>
                  <a:lnTo>
                    <a:pt x="4257040" y="25400"/>
                  </a:lnTo>
                  <a:lnTo>
                    <a:pt x="4257040" y="25146"/>
                  </a:lnTo>
                  <a:lnTo>
                    <a:pt x="42570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4152" y="1156715"/>
              <a:ext cx="3854196" cy="14447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1584" y="4073651"/>
              <a:ext cx="3826764" cy="1953768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748529" y="259079"/>
            <a:ext cx="3502660" cy="3387090"/>
            <a:chOff x="4748529" y="259079"/>
            <a:chExt cx="3502660" cy="3387090"/>
          </a:xfrm>
        </p:grpSpPr>
        <p:sp>
          <p:nvSpPr>
            <p:cNvPr id="10" name="object 10"/>
            <p:cNvSpPr/>
            <p:nvPr/>
          </p:nvSpPr>
          <p:spPr>
            <a:xfrm>
              <a:off x="4748530" y="259079"/>
              <a:ext cx="3502660" cy="3387090"/>
            </a:xfrm>
            <a:custGeom>
              <a:avLst/>
              <a:gdLst/>
              <a:ahLst/>
              <a:cxnLst/>
              <a:rect l="l" t="t" r="r" b="b"/>
              <a:pathLst>
                <a:path w="3502659" h="3387090">
                  <a:moveTo>
                    <a:pt x="3451860" y="3260090"/>
                  </a:moveTo>
                  <a:lnTo>
                    <a:pt x="3439160" y="3260090"/>
                  </a:lnTo>
                  <a:lnTo>
                    <a:pt x="3439160" y="63246"/>
                  </a:lnTo>
                  <a:lnTo>
                    <a:pt x="63500" y="63246"/>
                  </a:lnTo>
                  <a:lnTo>
                    <a:pt x="63500" y="3260090"/>
                  </a:lnTo>
                  <a:lnTo>
                    <a:pt x="50800" y="3260090"/>
                  </a:lnTo>
                  <a:lnTo>
                    <a:pt x="50800" y="3336290"/>
                  </a:lnTo>
                  <a:lnTo>
                    <a:pt x="3451860" y="3336290"/>
                  </a:lnTo>
                  <a:lnTo>
                    <a:pt x="3451860" y="3260090"/>
                  </a:lnTo>
                  <a:close/>
                </a:path>
                <a:path w="3502659" h="3387090">
                  <a:moveTo>
                    <a:pt x="3502660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3361690"/>
                  </a:lnTo>
                  <a:lnTo>
                    <a:pt x="0" y="3387090"/>
                  </a:lnTo>
                  <a:lnTo>
                    <a:pt x="3502660" y="3387090"/>
                  </a:lnTo>
                  <a:lnTo>
                    <a:pt x="3502660" y="3361690"/>
                  </a:lnTo>
                  <a:lnTo>
                    <a:pt x="25400" y="3361690"/>
                  </a:lnTo>
                  <a:lnTo>
                    <a:pt x="25400" y="25400"/>
                  </a:lnTo>
                  <a:lnTo>
                    <a:pt x="3477260" y="25400"/>
                  </a:lnTo>
                  <a:lnTo>
                    <a:pt x="3477260" y="3361182"/>
                  </a:lnTo>
                  <a:lnTo>
                    <a:pt x="3502660" y="3361182"/>
                  </a:lnTo>
                  <a:lnTo>
                    <a:pt x="3502660" y="25400"/>
                  </a:lnTo>
                  <a:lnTo>
                    <a:pt x="3502660" y="25146"/>
                  </a:lnTo>
                  <a:lnTo>
                    <a:pt x="350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70575" y="601979"/>
              <a:ext cx="2188464" cy="282702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8445754" y="259079"/>
            <a:ext cx="3502660" cy="3387090"/>
            <a:chOff x="8445754" y="259079"/>
            <a:chExt cx="3502660" cy="3387090"/>
          </a:xfrm>
        </p:grpSpPr>
        <p:sp>
          <p:nvSpPr>
            <p:cNvPr id="13" name="object 13"/>
            <p:cNvSpPr/>
            <p:nvPr/>
          </p:nvSpPr>
          <p:spPr>
            <a:xfrm>
              <a:off x="8445754" y="259079"/>
              <a:ext cx="3502660" cy="3387090"/>
            </a:xfrm>
            <a:custGeom>
              <a:avLst/>
              <a:gdLst/>
              <a:ahLst/>
              <a:cxnLst/>
              <a:rect l="l" t="t" r="r" b="b"/>
              <a:pathLst>
                <a:path w="3502659" h="3387090">
                  <a:moveTo>
                    <a:pt x="3451860" y="50800"/>
                  </a:moveTo>
                  <a:lnTo>
                    <a:pt x="50800" y="50800"/>
                  </a:lnTo>
                  <a:lnTo>
                    <a:pt x="50800" y="127000"/>
                  </a:lnTo>
                  <a:lnTo>
                    <a:pt x="63500" y="127000"/>
                  </a:lnTo>
                  <a:lnTo>
                    <a:pt x="63500" y="3260090"/>
                  </a:lnTo>
                  <a:lnTo>
                    <a:pt x="50800" y="3260090"/>
                  </a:lnTo>
                  <a:lnTo>
                    <a:pt x="50800" y="3336290"/>
                  </a:lnTo>
                  <a:lnTo>
                    <a:pt x="3451860" y="3336290"/>
                  </a:lnTo>
                  <a:lnTo>
                    <a:pt x="3451860" y="3260090"/>
                  </a:lnTo>
                  <a:lnTo>
                    <a:pt x="3439147" y="3260090"/>
                  </a:lnTo>
                  <a:lnTo>
                    <a:pt x="3439147" y="3259582"/>
                  </a:lnTo>
                  <a:lnTo>
                    <a:pt x="3451860" y="3259582"/>
                  </a:lnTo>
                  <a:lnTo>
                    <a:pt x="3451860" y="127000"/>
                  </a:lnTo>
                  <a:lnTo>
                    <a:pt x="3451860" y="126746"/>
                  </a:lnTo>
                  <a:lnTo>
                    <a:pt x="3451860" y="50800"/>
                  </a:lnTo>
                  <a:close/>
                </a:path>
                <a:path w="3502659" h="3387090">
                  <a:moveTo>
                    <a:pt x="3502660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3361690"/>
                  </a:lnTo>
                  <a:lnTo>
                    <a:pt x="0" y="3387090"/>
                  </a:lnTo>
                  <a:lnTo>
                    <a:pt x="3502660" y="3387090"/>
                  </a:lnTo>
                  <a:lnTo>
                    <a:pt x="3502660" y="3361690"/>
                  </a:lnTo>
                  <a:lnTo>
                    <a:pt x="25400" y="3361690"/>
                  </a:lnTo>
                  <a:lnTo>
                    <a:pt x="25400" y="25400"/>
                  </a:lnTo>
                  <a:lnTo>
                    <a:pt x="3477260" y="25400"/>
                  </a:lnTo>
                  <a:lnTo>
                    <a:pt x="3477260" y="3361182"/>
                  </a:lnTo>
                  <a:lnTo>
                    <a:pt x="3502660" y="3361182"/>
                  </a:lnTo>
                  <a:lnTo>
                    <a:pt x="3502660" y="25400"/>
                  </a:lnTo>
                  <a:lnTo>
                    <a:pt x="3502660" y="25146"/>
                  </a:lnTo>
                  <a:lnTo>
                    <a:pt x="350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24316" y="1466088"/>
              <a:ext cx="3144012" cy="147066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078729" y="4703826"/>
            <a:ext cx="5787390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Workflow</a:t>
            </a:r>
            <a:r>
              <a:rPr sz="18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to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establish</a:t>
            </a:r>
            <a:r>
              <a:rPr sz="18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swelling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formation</a:t>
            </a:r>
            <a:r>
              <a:rPr sz="18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in</a:t>
            </a:r>
            <a:r>
              <a:rPr sz="18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human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neurons,</a:t>
            </a:r>
            <a:r>
              <a:rPr sz="18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mechanism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occurring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after</a:t>
            </a:r>
            <a:r>
              <a:rPr sz="18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18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traumatic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impact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in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the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brain.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78729" y="5597144"/>
            <a:ext cx="6290945" cy="79375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>
              <a:lnSpc>
                <a:spcPts val="1939"/>
              </a:lnSpc>
              <a:spcBef>
                <a:spcPts val="345"/>
              </a:spcBef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In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this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experiments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the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number</a:t>
            </a:r>
            <a:r>
              <a:rPr sz="18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of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events</a:t>
            </a: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(swellings)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forming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after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injury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were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quantified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by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immediately</a:t>
            </a:r>
            <a:r>
              <a:rPr sz="18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fixing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the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cells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and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then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scan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images</a:t>
            </a:r>
            <a:r>
              <a:rPr sz="1800" spc="-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in</a:t>
            </a:r>
            <a:r>
              <a:rPr sz="18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an</a:t>
            </a:r>
            <a:r>
              <a:rPr sz="18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electron</a:t>
            </a:r>
            <a:r>
              <a:rPr sz="18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microscope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54254" y="259079"/>
            <a:ext cx="4257040" cy="6187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marL="186690">
              <a:lnSpc>
                <a:spcPct val="100000"/>
              </a:lnSpc>
            </a:pPr>
            <a:r>
              <a:rPr sz="1600" u="sng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Trauma</a:t>
            </a:r>
            <a:r>
              <a:rPr sz="1600" u="sng" spc="-4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brain</a:t>
            </a:r>
            <a:r>
              <a:rPr sz="1600" u="sng" spc="-5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injury</a:t>
            </a:r>
            <a:r>
              <a:rPr sz="1600" u="sng" spc="-3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model</a:t>
            </a:r>
            <a:r>
              <a:rPr sz="1600" u="sng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i="1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in</a:t>
            </a:r>
            <a:r>
              <a:rPr sz="1600" i="1" u="sng" spc="-4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i="1" u="sng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vitro</a:t>
            </a: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6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1600">
              <a:latin typeface="Carlito"/>
              <a:cs typeface="Carlito"/>
            </a:endParaRPr>
          </a:p>
          <a:p>
            <a:pPr marL="291465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latin typeface="Carlito"/>
                <a:cs typeface="Carlito"/>
              </a:rPr>
              <a:t>Pozo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Devoto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spc="-20" dirty="0">
                <a:latin typeface="Carlito"/>
                <a:cs typeface="Carlito"/>
              </a:rPr>
              <a:t>2022</a:t>
            </a:r>
            <a:endParaRPr sz="1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0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0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1000">
              <a:latin typeface="Carlito"/>
              <a:cs typeface="Carlito"/>
            </a:endParaRPr>
          </a:p>
          <a:p>
            <a:pPr marL="186690">
              <a:lnSpc>
                <a:spcPct val="100000"/>
              </a:lnSpc>
            </a:pP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SEM</a:t>
            </a:r>
            <a:r>
              <a:rPr sz="1600" u="sng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images</a:t>
            </a:r>
            <a:r>
              <a:rPr sz="1600" u="sng" spc="-4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of</a:t>
            </a:r>
            <a:r>
              <a:rPr sz="1600" u="sng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ctrl</a:t>
            </a:r>
            <a:r>
              <a:rPr sz="1600" u="sng" spc="-3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and</a:t>
            </a:r>
            <a:r>
              <a:rPr sz="1600" u="sng" spc="-3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Injured</a:t>
            </a:r>
            <a:r>
              <a:rPr sz="1600" u="sng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axons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48529" y="259079"/>
            <a:ext cx="3502660" cy="3387090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458470">
              <a:lnSpc>
                <a:spcPct val="100000"/>
              </a:lnSpc>
              <a:spcBef>
                <a:spcPts val="1050"/>
              </a:spcBef>
            </a:pP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SEM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image</a:t>
            </a:r>
            <a:r>
              <a:rPr sz="1600" u="sng" spc="-3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of full</a:t>
            </a:r>
            <a:r>
              <a:rPr sz="1600" u="sng" spc="-4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MF</a:t>
            </a:r>
            <a:r>
              <a:rPr sz="1600" u="sng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system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445754" y="259079"/>
            <a:ext cx="3502660" cy="3387090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marL="198120" marR="509270">
              <a:lnSpc>
                <a:spcPct val="100000"/>
              </a:lnSpc>
              <a:spcBef>
                <a:spcPts val="1050"/>
              </a:spcBef>
            </a:pP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Quantification</a:t>
            </a:r>
            <a:r>
              <a:rPr sz="1600" u="sng" spc="-3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of</a:t>
            </a:r>
            <a:r>
              <a:rPr sz="1600" u="sng" spc="-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swellings</a:t>
            </a:r>
            <a:r>
              <a:rPr sz="1600" u="sng" spc="-1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in</a:t>
            </a:r>
            <a:r>
              <a:rPr sz="1600" u="sng" spc="-2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spc="-2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SEM</a:t>
            </a:r>
            <a:r>
              <a:rPr sz="1600" u="none" spc="-25" dirty="0">
                <a:latin typeface="Carlito"/>
                <a:cs typeface="Carlito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images</a:t>
            </a:r>
            <a:r>
              <a:rPr sz="1600" u="sng" spc="-55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before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and</a:t>
            </a:r>
            <a:r>
              <a:rPr sz="1600" u="sng" spc="-4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post-injury</a:t>
            </a:r>
            <a:endParaRPr sz="16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TEM</a:t>
            </a:r>
            <a:r>
              <a:rPr b="1" spc="-5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and</a:t>
            </a:r>
            <a:r>
              <a:rPr b="1" spc="-5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SEM:</a:t>
            </a:r>
            <a:r>
              <a:rPr b="1" spc="-45" dirty="0">
                <a:solidFill>
                  <a:schemeClr val="tx1"/>
                </a:solidFill>
              </a:rPr>
              <a:t> </a:t>
            </a:r>
            <a:r>
              <a:rPr b="1" spc="-20" dirty="0">
                <a:solidFill>
                  <a:schemeClr val="tx1"/>
                </a:solidFill>
              </a:rPr>
              <a:t>advantages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and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limitations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925695" y="860552"/>
            <a:ext cx="3432810" cy="5486400"/>
            <a:chOff x="4925695" y="860552"/>
            <a:chExt cx="3432810" cy="5486400"/>
          </a:xfrm>
        </p:grpSpPr>
        <p:sp>
          <p:nvSpPr>
            <p:cNvPr id="4" name="object 4"/>
            <p:cNvSpPr/>
            <p:nvPr/>
          </p:nvSpPr>
          <p:spPr>
            <a:xfrm>
              <a:off x="4932045" y="866902"/>
              <a:ext cx="1442085" cy="5473700"/>
            </a:xfrm>
            <a:custGeom>
              <a:avLst/>
              <a:gdLst/>
              <a:ahLst/>
              <a:cxnLst/>
              <a:rect l="l" t="t" r="r" b="b"/>
              <a:pathLst>
                <a:path w="1442085" h="5473700">
                  <a:moveTo>
                    <a:pt x="13080" y="0"/>
                  </a:moveTo>
                  <a:lnTo>
                    <a:pt x="0" y="17145"/>
                  </a:lnTo>
                  <a:lnTo>
                    <a:pt x="41758" y="49627"/>
                  </a:lnTo>
                  <a:lnTo>
                    <a:pt x="83037" y="82722"/>
                  </a:lnTo>
                  <a:lnTo>
                    <a:pt x="123829" y="116421"/>
                  </a:lnTo>
                  <a:lnTo>
                    <a:pt x="164126" y="150716"/>
                  </a:lnTo>
                  <a:lnTo>
                    <a:pt x="203919" y="185598"/>
                  </a:lnTo>
                  <a:lnTo>
                    <a:pt x="243200" y="221059"/>
                  </a:lnTo>
                  <a:lnTo>
                    <a:pt x="281960" y="257092"/>
                  </a:lnTo>
                  <a:lnTo>
                    <a:pt x="320191" y="293686"/>
                  </a:lnTo>
                  <a:lnTo>
                    <a:pt x="357885" y="330835"/>
                  </a:lnTo>
                  <a:lnTo>
                    <a:pt x="391862" y="365258"/>
                  </a:lnTo>
                  <a:lnTo>
                    <a:pt x="425287" y="400020"/>
                  </a:lnTo>
                  <a:lnTo>
                    <a:pt x="458159" y="435114"/>
                  </a:lnTo>
                  <a:lnTo>
                    <a:pt x="490478" y="470534"/>
                  </a:lnTo>
                  <a:lnTo>
                    <a:pt x="522245" y="506275"/>
                  </a:lnTo>
                  <a:lnTo>
                    <a:pt x="553460" y="542332"/>
                  </a:lnTo>
                  <a:lnTo>
                    <a:pt x="584122" y="578699"/>
                  </a:lnTo>
                  <a:lnTo>
                    <a:pt x="614231" y="615371"/>
                  </a:lnTo>
                  <a:lnTo>
                    <a:pt x="643789" y="652341"/>
                  </a:lnTo>
                  <a:lnTo>
                    <a:pt x="672793" y="689605"/>
                  </a:lnTo>
                  <a:lnTo>
                    <a:pt x="701245" y="727157"/>
                  </a:lnTo>
                  <a:lnTo>
                    <a:pt x="729145" y="764991"/>
                  </a:lnTo>
                  <a:lnTo>
                    <a:pt x="756492" y="803102"/>
                  </a:lnTo>
                  <a:lnTo>
                    <a:pt x="783287" y="841484"/>
                  </a:lnTo>
                  <a:lnTo>
                    <a:pt x="809530" y="880132"/>
                  </a:lnTo>
                  <a:lnTo>
                    <a:pt x="835219" y="919040"/>
                  </a:lnTo>
                  <a:lnTo>
                    <a:pt x="860357" y="958202"/>
                  </a:lnTo>
                  <a:lnTo>
                    <a:pt x="884942" y="997614"/>
                  </a:lnTo>
                  <a:lnTo>
                    <a:pt x="908974" y="1037270"/>
                  </a:lnTo>
                  <a:lnTo>
                    <a:pt x="932454" y="1077163"/>
                  </a:lnTo>
                  <a:lnTo>
                    <a:pt x="955382" y="1117289"/>
                  </a:lnTo>
                  <a:lnTo>
                    <a:pt x="977757" y="1157642"/>
                  </a:lnTo>
                  <a:lnTo>
                    <a:pt x="999579" y="1198216"/>
                  </a:lnTo>
                  <a:lnTo>
                    <a:pt x="1020849" y="1239007"/>
                  </a:lnTo>
                  <a:lnTo>
                    <a:pt x="1041567" y="1280007"/>
                  </a:lnTo>
                  <a:lnTo>
                    <a:pt x="1061732" y="1321213"/>
                  </a:lnTo>
                  <a:lnTo>
                    <a:pt x="1081345" y="1362618"/>
                  </a:lnTo>
                  <a:lnTo>
                    <a:pt x="1100405" y="1404216"/>
                  </a:lnTo>
                  <a:lnTo>
                    <a:pt x="1118913" y="1446003"/>
                  </a:lnTo>
                  <a:lnTo>
                    <a:pt x="1136868" y="1487973"/>
                  </a:lnTo>
                  <a:lnTo>
                    <a:pt x="1154271" y="1530119"/>
                  </a:lnTo>
                  <a:lnTo>
                    <a:pt x="1171121" y="1572438"/>
                  </a:lnTo>
                  <a:lnTo>
                    <a:pt x="1187419" y="1614922"/>
                  </a:lnTo>
                  <a:lnTo>
                    <a:pt x="1203164" y="1657567"/>
                  </a:lnTo>
                  <a:lnTo>
                    <a:pt x="1218357" y="1700367"/>
                  </a:lnTo>
                  <a:lnTo>
                    <a:pt x="1232998" y="1743316"/>
                  </a:lnTo>
                  <a:lnTo>
                    <a:pt x="1247086" y="1786409"/>
                  </a:lnTo>
                  <a:lnTo>
                    <a:pt x="1260621" y="1829641"/>
                  </a:lnTo>
                  <a:lnTo>
                    <a:pt x="1273604" y="1873006"/>
                  </a:lnTo>
                  <a:lnTo>
                    <a:pt x="1286035" y="1916498"/>
                  </a:lnTo>
                  <a:lnTo>
                    <a:pt x="1297913" y="1960111"/>
                  </a:lnTo>
                  <a:lnTo>
                    <a:pt x="1309239" y="2003841"/>
                  </a:lnTo>
                  <a:lnTo>
                    <a:pt x="1320012" y="2047682"/>
                  </a:lnTo>
                  <a:lnTo>
                    <a:pt x="1330232" y="2091628"/>
                  </a:lnTo>
                  <a:lnTo>
                    <a:pt x="1339901" y="2135674"/>
                  </a:lnTo>
                  <a:lnTo>
                    <a:pt x="1349016" y="2179813"/>
                  </a:lnTo>
                  <a:lnTo>
                    <a:pt x="1357580" y="2224041"/>
                  </a:lnTo>
                  <a:lnTo>
                    <a:pt x="1365590" y="2268353"/>
                  </a:lnTo>
                  <a:lnTo>
                    <a:pt x="1373049" y="2312741"/>
                  </a:lnTo>
                  <a:lnTo>
                    <a:pt x="1379955" y="2357202"/>
                  </a:lnTo>
                  <a:lnTo>
                    <a:pt x="1386308" y="2401729"/>
                  </a:lnTo>
                  <a:lnTo>
                    <a:pt x="1392109" y="2446317"/>
                  </a:lnTo>
                  <a:lnTo>
                    <a:pt x="1397357" y="2490961"/>
                  </a:lnTo>
                  <a:lnTo>
                    <a:pt x="1402053" y="2535654"/>
                  </a:lnTo>
                  <a:lnTo>
                    <a:pt x="1406197" y="2580392"/>
                  </a:lnTo>
                  <a:lnTo>
                    <a:pt x="1409788" y="2625168"/>
                  </a:lnTo>
                  <a:lnTo>
                    <a:pt x="1412827" y="2669977"/>
                  </a:lnTo>
                  <a:lnTo>
                    <a:pt x="1415313" y="2714815"/>
                  </a:lnTo>
                  <a:lnTo>
                    <a:pt x="1417246" y="2759674"/>
                  </a:lnTo>
                  <a:lnTo>
                    <a:pt x="1418628" y="2804550"/>
                  </a:lnTo>
                  <a:lnTo>
                    <a:pt x="1419456" y="2849437"/>
                  </a:lnTo>
                  <a:lnTo>
                    <a:pt x="1419733" y="2894330"/>
                  </a:lnTo>
                  <a:lnTo>
                    <a:pt x="1419456" y="2939222"/>
                  </a:lnTo>
                  <a:lnTo>
                    <a:pt x="1418628" y="2984109"/>
                  </a:lnTo>
                  <a:lnTo>
                    <a:pt x="1417246" y="3028985"/>
                  </a:lnTo>
                  <a:lnTo>
                    <a:pt x="1415313" y="3073844"/>
                  </a:lnTo>
                  <a:lnTo>
                    <a:pt x="1412827" y="3118682"/>
                  </a:lnTo>
                  <a:lnTo>
                    <a:pt x="1409788" y="3163491"/>
                  </a:lnTo>
                  <a:lnTo>
                    <a:pt x="1406197" y="3208267"/>
                  </a:lnTo>
                  <a:lnTo>
                    <a:pt x="1402053" y="3253005"/>
                  </a:lnTo>
                  <a:lnTo>
                    <a:pt x="1397357" y="3297698"/>
                  </a:lnTo>
                  <a:lnTo>
                    <a:pt x="1392109" y="3342342"/>
                  </a:lnTo>
                  <a:lnTo>
                    <a:pt x="1386308" y="3386930"/>
                  </a:lnTo>
                  <a:lnTo>
                    <a:pt x="1379955" y="3431457"/>
                  </a:lnTo>
                  <a:lnTo>
                    <a:pt x="1373049" y="3475918"/>
                  </a:lnTo>
                  <a:lnTo>
                    <a:pt x="1365590" y="3520306"/>
                  </a:lnTo>
                  <a:lnTo>
                    <a:pt x="1357580" y="3564618"/>
                  </a:lnTo>
                  <a:lnTo>
                    <a:pt x="1349016" y="3608846"/>
                  </a:lnTo>
                  <a:lnTo>
                    <a:pt x="1339901" y="3652985"/>
                  </a:lnTo>
                  <a:lnTo>
                    <a:pt x="1330232" y="3697031"/>
                  </a:lnTo>
                  <a:lnTo>
                    <a:pt x="1320012" y="3740977"/>
                  </a:lnTo>
                  <a:lnTo>
                    <a:pt x="1309239" y="3784818"/>
                  </a:lnTo>
                  <a:lnTo>
                    <a:pt x="1297913" y="3828548"/>
                  </a:lnTo>
                  <a:lnTo>
                    <a:pt x="1286035" y="3872161"/>
                  </a:lnTo>
                  <a:lnTo>
                    <a:pt x="1273604" y="3915653"/>
                  </a:lnTo>
                  <a:lnTo>
                    <a:pt x="1260621" y="3959018"/>
                  </a:lnTo>
                  <a:lnTo>
                    <a:pt x="1247086" y="4002250"/>
                  </a:lnTo>
                  <a:lnTo>
                    <a:pt x="1232998" y="4045343"/>
                  </a:lnTo>
                  <a:lnTo>
                    <a:pt x="1218357" y="4088292"/>
                  </a:lnTo>
                  <a:lnTo>
                    <a:pt x="1203164" y="4131092"/>
                  </a:lnTo>
                  <a:lnTo>
                    <a:pt x="1187419" y="4173737"/>
                  </a:lnTo>
                  <a:lnTo>
                    <a:pt x="1171121" y="4216221"/>
                  </a:lnTo>
                  <a:lnTo>
                    <a:pt x="1154271" y="4258540"/>
                  </a:lnTo>
                  <a:lnTo>
                    <a:pt x="1136868" y="4300686"/>
                  </a:lnTo>
                  <a:lnTo>
                    <a:pt x="1118913" y="4342656"/>
                  </a:lnTo>
                  <a:lnTo>
                    <a:pt x="1100405" y="4384443"/>
                  </a:lnTo>
                  <a:lnTo>
                    <a:pt x="1081345" y="4426041"/>
                  </a:lnTo>
                  <a:lnTo>
                    <a:pt x="1061732" y="4467446"/>
                  </a:lnTo>
                  <a:lnTo>
                    <a:pt x="1041567" y="4508652"/>
                  </a:lnTo>
                  <a:lnTo>
                    <a:pt x="1020849" y="4549652"/>
                  </a:lnTo>
                  <a:lnTo>
                    <a:pt x="999579" y="4590443"/>
                  </a:lnTo>
                  <a:lnTo>
                    <a:pt x="977757" y="4631017"/>
                  </a:lnTo>
                  <a:lnTo>
                    <a:pt x="955382" y="4671370"/>
                  </a:lnTo>
                  <a:lnTo>
                    <a:pt x="932454" y="4711496"/>
                  </a:lnTo>
                  <a:lnTo>
                    <a:pt x="908974" y="4751389"/>
                  </a:lnTo>
                  <a:lnTo>
                    <a:pt x="884942" y="4791045"/>
                  </a:lnTo>
                  <a:lnTo>
                    <a:pt x="860357" y="4830457"/>
                  </a:lnTo>
                  <a:lnTo>
                    <a:pt x="835219" y="4869619"/>
                  </a:lnTo>
                  <a:lnTo>
                    <a:pt x="809530" y="4908527"/>
                  </a:lnTo>
                  <a:lnTo>
                    <a:pt x="783287" y="4947175"/>
                  </a:lnTo>
                  <a:lnTo>
                    <a:pt x="756492" y="4985557"/>
                  </a:lnTo>
                  <a:lnTo>
                    <a:pt x="729145" y="5023668"/>
                  </a:lnTo>
                  <a:lnTo>
                    <a:pt x="701245" y="5061502"/>
                  </a:lnTo>
                  <a:lnTo>
                    <a:pt x="672793" y="5099054"/>
                  </a:lnTo>
                  <a:lnTo>
                    <a:pt x="643789" y="5136318"/>
                  </a:lnTo>
                  <a:lnTo>
                    <a:pt x="614231" y="5173288"/>
                  </a:lnTo>
                  <a:lnTo>
                    <a:pt x="584122" y="5209960"/>
                  </a:lnTo>
                  <a:lnTo>
                    <a:pt x="553460" y="5246327"/>
                  </a:lnTo>
                  <a:lnTo>
                    <a:pt x="522245" y="5282384"/>
                  </a:lnTo>
                  <a:lnTo>
                    <a:pt x="490478" y="5318125"/>
                  </a:lnTo>
                  <a:lnTo>
                    <a:pt x="458159" y="5353545"/>
                  </a:lnTo>
                  <a:lnTo>
                    <a:pt x="425287" y="5388639"/>
                  </a:lnTo>
                  <a:lnTo>
                    <a:pt x="391862" y="5423401"/>
                  </a:lnTo>
                  <a:lnTo>
                    <a:pt x="357885" y="5457825"/>
                  </a:lnTo>
                  <a:lnTo>
                    <a:pt x="373125" y="5473103"/>
                  </a:lnTo>
                  <a:lnTo>
                    <a:pt x="410519" y="5435174"/>
                  </a:lnTo>
                  <a:lnTo>
                    <a:pt x="447343" y="5396711"/>
                  </a:lnTo>
                  <a:lnTo>
                    <a:pt x="483592" y="5357721"/>
                  </a:lnTo>
                  <a:lnTo>
                    <a:pt x="519261" y="5318210"/>
                  </a:lnTo>
                  <a:lnTo>
                    <a:pt x="554344" y="5278183"/>
                  </a:lnTo>
                  <a:lnTo>
                    <a:pt x="588837" y="5237646"/>
                  </a:lnTo>
                  <a:lnTo>
                    <a:pt x="622735" y="5196607"/>
                  </a:lnTo>
                  <a:lnTo>
                    <a:pt x="656031" y="5155071"/>
                  </a:lnTo>
                  <a:lnTo>
                    <a:pt x="688720" y="5113045"/>
                  </a:lnTo>
                  <a:lnTo>
                    <a:pt x="717837" y="5074547"/>
                  </a:lnTo>
                  <a:lnTo>
                    <a:pt x="746368" y="5035790"/>
                  </a:lnTo>
                  <a:lnTo>
                    <a:pt x="774314" y="4996778"/>
                  </a:lnTo>
                  <a:lnTo>
                    <a:pt x="801675" y="4957518"/>
                  </a:lnTo>
                  <a:lnTo>
                    <a:pt x="828452" y="4918013"/>
                  </a:lnTo>
                  <a:lnTo>
                    <a:pt x="854646" y="4878271"/>
                  </a:lnTo>
                  <a:lnTo>
                    <a:pt x="880257" y="4838295"/>
                  </a:lnTo>
                  <a:lnTo>
                    <a:pt x="905287" y="4798092"/>
                  </a:lnTo>
                  <a:lnTo>
                    <a:pt x="929736" y="4757667"/>
                  </a:lnTo>
                  <a:lnTo>
                    <a:pt x="953604" y="4717026"/>
                  </a:lnTo>
                  <a:lnTo>
                    <a:pt x="976893" y="4676173"/>
                  </a:lnTo>
                  <a:lnTo>
                    <a:pt x="999603" y="4635114"/>
                  </a:lnTo>
                  <a:lnTo>
                    <a:pt x="1021735" y="4593855"/>
                  </a:lnTo>
                  <a:lnTo>
                    <a:pt x="1043289" y="4552400"/>
                  </a:lnTo>
                  <a:lnTo>
                    <a:pt x="1064267" y="4510756"/>
                  </a:lnTo>
                  <a:lnTo>
                    <a:pt x="1084668" y="4468927"/>
                  </a:lnTo>
                  <a:lnTo>
                    <a:pt x="1104494" y="4426920"/>
                  </a:lnTo>
                  <a:lnTo>
                    <a:pt x="1123746" y="4384739"/>
                  </a:lnTo>
                  <a:lnTo>
                    <a:pt x="1142423" y="4342389"/>
                  </a:lnTo>
                  <a:lnTo>
                    <a:pt x="1160528" y="4299877"/>
                  </a:lnTo>
                  <a:lnTo>
                    <a:pt x="1178060" y="4257208"/>
                  </a:lnTo>
                  <a:lnTo>
                    <a:pt x="1195020" y="4214387"/>
                  </a:lnTo>
                  <a:lnTo>
                    <a:pt x="1211409" y="4171418"/>
                  </a:lnTo>
                  <a:lnTo>
                    <a:pt x="1227228" y="4128309"/>
                  </a:lnTo>
                  <a:lnTo>
                    <a:pt x="1242477" y="4085064"/>
                  </a:lnTo>
                  <a:lnTo>
                    <a:pt x="1257157" y="4041688"/>
                  </a:lnTo>
                  <a:lnTo>
                    <a:pt x="1271269" y="3998188"/>
                  </a:lnTo>
                  <a:lnTo>
                    <a:pt x="1284814" y="3954568"/>
                  </a:lnTo>
                  <a:lnTo>
                    <a:pt x="1297792" y="3910833"/>
                  </a:lnTo>
                  <a:lnTo>
                    <a:pt x="1310203" y="3866989"/>
                  </a:lnTo>
                  <a:lnTo>
                    <a:pt x="1322050" y="3823043"/>
                  </a:lnTo>
                  <a:lnTo>
                    <a:pt x="1333331" y="3778997"/>
                  </a:lnTo>
                  <a:lnTo>
                    <a:pt x="1344049" y="3734860"/>
                  </a:lnTo>
                  <a:lnTo>
                    <a:pt x="1354204" y="3690635"/>
                  </a:lnTo>
                  <a:lnTo>
                    <a:pt x="1363796" y="3646327"/>
                  </a:lnTo>
                  <a:lnTo>
                    <a:pt x="1372826" y="3601944"/>
                  </a:lnTo>
                  <a:lnTo>
                    <a:pt x="1381295" y="3557489"/>
                  </a:lnTo>
                  <a:lnTo>
                    <a:pt x="1389204" y="3512969"/>
                  </a:lnTo>
                  <a:lnTo>
                    <a:pt x="1396553" y="3468388"/>
                  </a:lnTo>
                  <a:lnTo>
                    <a:pt x="1403343" y="3423752"/>
                  </a:lnTo>
                  <a:lnTo>
                    <a:pt x="1409575" y="3379066"/>
                  </a:lnTo>
                  <a:lnTo>
                    <a:pt x="1415250" y="3334337"/>
                  </a:lnTo>
                  <a:lnTo>
                    <a:pt x="1420367" y="3289568"/>
                  </a:lnTo>
                  <a:lnTo>
                    <a:pt x="1424929" y="3244766"/>
                  </a:lnTo>
                  <a:lnTo>
                    <a:pt x="1428935" y="3199936"/>
                  </a:lnTo>
                  <a:lnTo>
                    <a:pt x="1432387" y="3155083"/>
                  </a:lnTo>
                  <a:lnTo>
                    <a:pt x="1435284" y="3110213"/>
                  </a:lnTo>
                  <a:lnTo>
                    <a:pt x="1437628" y="3065332"/>
                  </a:lnTo>
                  <a:lnTo>
                    <a:pt x="1439420" y="3020443"/>
                  </a:lnTo>
                  <a:lnTo>
                    <a:pt x="1440660" y="2975554"/>
                  </a:lnTo>
                  <a:lnTo>
                    <a:pt x="1441349" y="2930669"/>
                  </a:lnTo>
                  <a:lnTo>
                    <a:pt x="1441487" y="2885794"/>
                  </a:lnTo>
                  <a:lnTo>
                    <a:pt x="1441076" y="2840933"/>
                  </a:lnTo>
                  <a:lnTo>
                    <a:pt x="1440116" y="2796093"/>
                  </a:lnTo>
                  <a:lnTo>
                    <a:pt x="1438607" y="2751279"/>
                  </a:lnTo>
                  <a:lnTo>
                    <a:pt x="1436551" y="2706497"/>
                  </a:lnTo>
                  <a:lnTo>
                    <a:pt x="1433949" y="2661751"/>
                  </a:lnTo>
                  <a:lnTo>
                    <a:pt x="1430800" y="2617047"/>
                  </a:lnTo>
                  <a:lnTo>
                    <a:pt x="1427105" y="2572390"/>
                  </a:lnTo>
                  <a:lnTo>
                    <a:pt x="1422866" y="2527786"/>
                  </a:lnTo>
                  <a:lnTo>
                    <a:pt x="1418083" y="2483240"/>
                  </a:lnTo>
                  <a:lnTo>
                    <a:pt x="1412757" y="2438758"/>
                  </a:lnTo>
                  <a:lnTo>
                    <a:pt x="1406888" y="2394345"/>
                  </a:lnTo>
                  <a:lnTo>
                    <a:pt x="1400477" y="2350006"/>
                  </a:lnTo>
                  <a:lnTo>
                    <a:pt x="1393525" y="2305747"/>
                  </a:lnTo>
                  <a:lnTo>
                    <a:pt x="1386033" y="2261574"/>
                  </a:lnTo>
                  <a:lnTo>
                    <a:pt x="1378001" y="2217490"/>
                  </a:lnTo>
                  <a:lnTo>
                    <a:pt x="1369430" y="2173503"/>
                  </a:lnTo>
                  <a:lnTo>
                    <a:pt x="1360321" y="2129617"/>
                  </a:lnTo>
                  <a:lnTo>
                    <a:pt x="1350674" y="2085838"/>
                  </a:lnTo>
                  <a:lnTo>
                    <a:pt x="1340490" y="2042170"/>
                  </a:lnTo>
                  <a:lnTo>
                    <a:pt x="1329770" y="1998620"/>
                  </a:lnTo>
                  <a:lnTo>
                    <a:pt x="1318515" y="1955194"/>
                  </a:lnTo>
                  <a:lnTo>
                    <a:pt x="1306725" y="1911895"/>
                  </a:lnTo>
                  <a:lnTo>
                    <a:pt x="1294401" y="1868730"/>
                  </a:lnTo>
                  <a:lnTo>
                    <a:pt x="1281543" y="1825704"/>
                  </a:lnTo>
                  <a:lnTo>
                    <a:pt x="1268154" y="1782822"/>
                  </a:lnTo>
                  <a:lnTo>
                    <a:pt x="1254232" y="1740091"/>
                  </a:lnTo>
                  <a:lnTo>
                    <a:pt x="1239779" y="1697514"/>
                  </a:lnTo>
                  <a:lnTo>
                    <a:pt x="1224795" y="1655098"/>
                  </a:lnTo>
                  <a:lnTo>
                    <a:pt x="1209282" y="1612848"/>
                  </a:lnTo>
                  <a:lnTo>
                    <a:pt x="1193240" y="1570770"/>
                  </a:lnTo>
                  <a:lnTo>
                    <a:pt x="1176670" y="1528868"/>
                  </a:lnTo>
                  <a:lnTo>
                    <a:pt x="1159572" y="1487149"/>
                  </a:lnTo>
                  <a:lnTo>
                    <a:pt x="1141947" y="1445617"/>
                  </a:lnTo>
                  <a:lnTo>
                    <a:pt x="1123795" y="1404277"/>
                  </a:lnTo>
                  <a:lnTo>
                    <a:pt x="1105119" y="1363137"/>
                  </a:lnTo>
                  <a:lnTo>
                    <a:pt x="1085918" y="1322200"/>
                  </a:lnTo>
                  <a:lnTo>
                    <a:pt x="1066192" y="1281472"/>
                  </a:lnTo>
                  <a:lnTo>
                    <a:pt x="1045944" y="1240958"/>
                  </a:lnTo>
                  <a:lnTo>
                    <a:pt x="1025172" y="1200665"/>
                  </a:lnTo>
                  <a:lnTo>
                    <a:pt x="1003879" y="1160596"/>
                  </a:lnTo>
                  <a:lnTo>
                    <a:pt x="982065" y="1120759"/>
                  </a:lnTo>
                  <a:lnTo>
                    <a:pt x="959730" y="1081157"/>
                  </a:lnTo>
                  <a:lnTo>
                    <a:pt x="936875" y="1041797"/>
                  </a:lnTo>
                  <a:lnTo>
                    <a:pt x="913501" y="1002684"/>
                  </a:lnTo>
                  <a:lnTo>
                    <a:pt x="889609" y="963823"/>
                  </a:lnTo>
                  <a:lnTo>
                    <a:pt x="865200" y="925219"/>
                  </a:lnTo>
                  <a:lnTo>
                    <a:pt x="840273" y="886879"/>
                  </a:lnTo>
                  <a:lnTo>
                    <a:pt x="814830" y="848807"/>
                  </a:lnTo>
                  <a:lnTo>
                    <a:pt x="788872" y="811008"/>
                  </a:lnTo>
                  <a:lnTo>
                    <a:pt x="762399" y="773489"/>
                  </a:lnTo>
                  <a:lnTo>
                    <a:pt x="735412" y="736255"/>
                  </a:lnTo>
                  <a:lnTo>
                    <a:pt x="707912" y="699310"/>
                  </a:lnTo>
                  <a:lnTo>
                    <a:pt x="679899" y="662661"/>
                  </a:lnTo>
                  <a:lnTo>
                    <a:pt x="651374" y="626313"/>
                  </a:lnTo>
                  <a:lnTo>
                    <a:pt x="622337" y="590270"/>
                  </a:lnTo>
                  <a:lnTo>
                    <a:pt x="592791" y="554539"/>
                  </a:lnTo>
                  <a:lnTo>
                    <a:pt x="562734" y="519126"/>
                  </a:lnTo>
                  <a:lnTo>
                    <a:pt x="532169" y="484034"/>
                  </a:lnTo>
                  <a:lnTo>
                    <a:pt x="501095" y="449270"/>
                  </a:lnTo>
                  <a:lnTo>
                    <a:pt x="469513" y="414839"/>
                  </a:lnTo>
                  <a:lnTo>
                    <a:pt x="437425" y="380747"/>
                  </a:lnTo>
                  <a:lnTo>
                    <a:pt x="404830" y="346998"/>
                  </a:lnTo>
                  <a:lnTo>
                    <a:pt x="371730" y="313599"/>
                  </a:lnTo>
                  <a:lnTo>
                    <a:pt x="338125" y="280554"/>
                  </a:lnTo>
                  <a:lnTo>
                    <a:pt x="304015" y="247869"/>
                  </a:lnTo>
                  <a:lnTo>
                    <a:pt x="269403" y="215550"/>
                  </a:lnTo>
                  <a:lnTo>
                    <a:pt x="234288" y="183602"/>
                  </a:lnTo>
                  <a:lnTo>
                    <a:pt x="198671" y="152029"/>
                  </a:lnTo>
                  <a:lnTo>
                    <a:pt x="162552" y="120839"/>
                  </a:lnTo>
                  <a:lnTo>
                    <a:pt x="125933" y="90035"/>
                  </a:lnTo>
                  <a:lnTo>
                    <a:pt x="88815" y="59624"/>
                  </a:lnTo>
                  <a:lnTo>
                    <a:pt x="51197" y="29610"/>
                  </a:lnTo>
                  <a:lnTo>
                    <a:pt x="130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32045" y="866902"/>
              <a:ext cx="1442085" cy="5473700"/>
            </a:xfrm>
            <a:custGeom>
              <a:avLst/>
              <a:gdLst/>
              <a:ahLst/>
              <a:cxnLst/>
              <a:rect l="l" t="t" r="r" b="b"/>
              <a:pathLst>
                <a:path w="1442085" h="5473700">
                  <a:moveTo>
                    <a:pt x="13080" y="0"/>
                  </a:moveTo>
                  <a:lnTo>
                    <a:pt x="51197" y="29610"/>
                  </a:lnTo>
                  <a:lnTo>
                    <a:pt x="88815" y="59624"/>
                  </a:lnTo>
                  <a:lnTo>
                    <a:pt x="125933" y="90035"/>
                  </a:lnTo>
                  <a:lnTo>
                    <a:pt x="162552" y="120839"/>
                  </a:lnTo>
                  <a:lnTo>
                    <a:pt x="198671" y="152029"/>
                  </a:lnTo>
                  <a:lnTo>
                    <a:pt x="234288" y="183602"/>
                  </a:lnTo>
                  <a:lnTo>
                    <a:pt x="269403" y="215550"/>
                  </a:lnTo>
                  <a:lnTo>
                    <a:pt x="304015" y="247869"/>
                  </a:lnTo>
                  <a:lnTo>
                    <a:pt x="338125" y="280554"/>
                  </a:lnTo>
                  <a:lnTo>
                    <a:pt x="371730" y="313599"/>
                  </a:lnTo>
                  <a:lnTo>
                    <a:pt x="404830" y="346998"/>
                  </a:lnTo>
                  <a:lnTo>
                    <a:pt x="437425" y="380747"/>
                  </a:lnTo>
                  <a:lnTo>
                    <a:pt x="469513" y="414839"/>
                  </a:lnTo>
                  <a:lnTo>
                    <a:pt x="501095" y="449270"/>
                  </a:lnTo>
                  <a:lnTo>
                    <a:pt x="532169" y="484034"/>
                  </a:lnTo>
                  <a:lnTo>
                    <a:pt x="562734" y="519126"/>
                  </a:lnTo>
                  <a:lnTo>
                    <a:pt x="592791" y="554539"/>
                  </a:lnTo>
                  <a:lnTo>
                    <a:pt x="622337" y="590270"/>
                  </a:lnTo>
                  <a:lnTo>
                    <a:pt x="651374" y="626313"/>
                  </a:lnTo>
                  <a:lnTo>
                    <a:pt x="679899" y="662661"/>
                  </a:lnTo>
                  <a:lnTo>
                    <a:pt x="707912" y="699310"/>
                  </a:lnTo>
                  <a:lnTo>
                    <a:pt x="735412" y="736255"/>
                  </a:lnTo>
                  <a:lnTo>
                    <a:pt x="762399" y="773489"/>
                  </a:lnTo>
                  <a:lnTo>
                    <a:pt x="788872" y="811008"/>
                  </a:lnTo>
                  <a:lnTo>
                    <a:pt x="814830" y="848807"/>
                  </a:lnTo>
                  <a:lnTo>
                    <a:pt x="840273" y="886879"/>
                  </a:lnTo>
                  <a:lnTo>
                    <a:pt x="865200" y="925219"/>
                  </a:lnTo>
                  <a:lnTo>
                    <a:pt x="889609" y="963823"/>
                  </a:lnTo>
                  <a:lnTo>
                    <a:pt x="913501" y="1002684"/>
                  </a:lnTo>
                  <a:lnTo>
                    <a:pt x="936875" y="1041797"/>
                  </a:lnTo>
                  <a:lnTo>
                    <a:pt x="959730" y="1081157"/>
                  </a:lnTo>
                  <a:lnTo>
                    <a:pt x="982065" y="1120759"/>
                  </a:lnTo>
                  <a:lnTo>
                    <a:pt x="1003879" y="1160596"/>
                  </a:lnTo>
                  <a:lnTo>
                    <a:pt x="1025172" y="1200665"/>
                  </a:lnTo>
                  <a:lnTo>
                    <a:pt x="1045944" y="1240958"/>
                  </a:lnTo>
                  <a:lnTo>
                    <a:pt x="1066192" y="1281472"/>
                  </a:lnTo>
                  <a:lnTo>
                    <a:pt x="1085918" y="1322200"/>
                  </a:lnTo>
                  <a:lnTo>
                    <a:pt x="1105119" y="1363137"/>
                  </a:lnTo>
                  <a:lnTo>
                    <a:pt x="1123795" y="1404277"/>
                  </a:lnTo>
                  <a:lnTo>
                    <a:pt x="1141947" y="1445617"/>
                  </a:lnTo>
                  <a:lnTo>
                    <a:pt x="1159572" y="1487149"/>
                  </a:lnTo>
                  <a:lnTo>
                    <a:pt x="1176670" y="1528868"/>
                  </a:lnTo>
                  <a:lnTo>
                    <a:pt x="1193240" y="1570770"/>
                  </a:lnTo>
                  <a:lnTo>
                    <a:pt x="1209282" y="1612848"/>
                  </a:lnTo>
                  <a:lnTo>
                    <a:pt x="1224795" y="1655098"/>
                  </a:lnTo>
                  <a:lnTo>
                    <a:pt x="1239779" y="1697514"/>
                  </a:lnTo>
                  <a:lnTo>
                    <a:pt x="1254232" y="1740091"/>
                  </a:lnTo>
                  <a:lnTo>
                    <a:pt x="1268154" y="1782822"/>
                  </a:lnTo>
                  <a:lnTo>
                    <a:pt x="1281543" y="1825704"/>
                  </a:lnTo>
                  <a:lnTo>
                    <a:pt x="1294401" y="1868730"/>
                  </a:lnTo>
                  <a:lnTo>
                    <a:pt x="1306725" y="1911895"/>
                  </a:lnTo>
                  <a:lnTo>
                    <a:pt x="1318515" y="1955194"/>
                  </a:lnTo>
                  <a:lnTo>
                    <a:pt x="1329770" y="1998620"/>
                  </a:lnTo>
                  <a:lnTo>
                    <a:pt x="1340490" y="2042170"/>
                  </a:lnTo>
                  <a:lnTo>
                    <a:pt x="1350674" y="2085838"/>
                  </a:lnTo>
                  <a:lnTo>
                    <a:pt x="1360321" y="2129617"/>
                  </a:lnTo>
                  <a:lnTo>
                    <a:pt x="1369430" y="2173503"/>
                  </a:lnTo>
                  <a:lnTo>
                    <a:pt x="1378001" y="2217490"/>
                  </a:lnTo>
                  <a:lnTo>
                    <a:pt x="1386033" y="2261574"/>
                  </a:lnTo>
                  <a:lnTo>
                    <a:pt x="1393525" y="2305747"/>
                  </a:lnTo>
                  <a:lnTo>
                    <a:pt x="1400477" y="2350006"/>
                  </a:lnTo>
                  <a:lnTo>
                    <a:pt x="1406888" y="2394345"/>
                  </a:lnTo>
                  <a:lnTo>
                    <a:pt x="1412757" y="2438758"/>
                  </a:lnTo>
                  <a:lnTo>
                    <a:pt x="1418083" y="2483240"/>
                  </a:lnTo>
                  <a:lnTo>
                    <a:pt x="1422866" y="2527786"/>
                  </a:lnTo>
                  <a:lnTo>
                    <a:pt x="1427105" y="2572390"/>
                  </a:lnTo>
                  <a:lnTo>
                    <a:pt x="1430800" y="2617047"/>
                  </a:lnTo>
                  <a:lnTo>
                    <a:pt x="1433949" y="2661751"/>
                  </a:lnTo>
                  <a:lnTo>
                    <a:pt x="1436551" y="2706497"/>
                  </a:lnTo>
                  <a:lnTo>
                    <a:pt x="1438607" y="2751279"/>
                  </a:lnTo>
                  <a:lnTo>
                    <a:pt x="1440116" y="2796093"/>
                  </a:lnTo>
                  <a:lnTo>
                    <a:pt x="1441076" y="2840933"/>
                  </a:lnTo>
                  <a:lnTo>
                    <a:pt x="1441487" y="2885794"/>
                  </a:lnTo>
                  <a:lnTo>
                    <a:pt x="1441349" y="2930669"/>
                  </a:lnTo>
                  <a:lnTo>
                    <a:pt x="1440660" y="2975554"/>
                  </a:lnTo>
                  <a:lnTo>
                    <a:pt x="1439420" y="3020443"/>
                  </a:lnTo>
                  <a:lnTo>
                    <a:pt x="1437628" y="3065332"/>
                  </a:lnTo>
                  <a:lnTo>
                    <a:pt x="1435284" y="3110213"/>
                  </a:lnTo>
                  <a:lnTo>
                    <a:pt x="1432387" y="3155083"/>
                  </a:lnTo>
                  <a:lnTo>
                    <a:pt x="1428935" y="3199936"/>
                  </a:lnTo>
                  <a:lnTo>
                    <a:pt x="1424929" y="3244766"/>
                  </a:lnTo>
                  <a:lnTo>
                    <a:pt x="1420367" y="3289568"/>
                  </a:lnTo>
                  <a:lnTo>
                    <a:pt x="1415250" y="3334337"/>
                  </a:lnTo>
                  <a:lnTo>
                    <a:pt x="1409575" y="3379066"/>
                  </a:lnTo>
                  <a:lnTo>
                    <a:pt x="1403343" y="3423752"/>
                  </a:lnTo>
                  <a:lnTo>
                    <a:pt x="1396553" y="3468388"/>
                  </a:lnTo>
                  <a:lnTo>
                    <a:pt x="1389204" y="3512969"/>
                  </a:lnTo>
                  <a:lnTo>
                    <a:pt x="1381295" y="3557489"/>
                  </a:lnTo>
                  <a:lnTo>
                    <a:pt x="1372826" y="3601944"/>
                  </a:lnTo>
                  <a:lnTo>
                    <a:pt x="1363796" y="3646327"/>
                  </a:lnTo>
                  <a:lnTo>
                    <a:pt x="1354204" y="3690635"/>
                  </a:lnTo>
                  <a:lnTo>
                    <a:pt x="1344049" y="3734860"/>
                  </a:lnTo>
                  <a:lnTo>
                    <a:pt x="1333331" y="3778997"/>
                  </a:lnTo>
                  <a:lnTo>
                    <a:pt x="1322050" y="3823043"/>
                  </a:lnTo>
                  <a:lnTo>
                    <a:pt x="1310203" y="3866989"/>
                  </a:lnTo>
                  <a:lnTo>
                    <a:pt x="1297792" y="3910833"/>
                  </a:lnTo>
                  <a:lnTo>
                    <a:pt x="1284814" y="3954568"/>
                  </a:lnTo>
                  <a:lnTo>
                    <a:pt x="1271269" y="3998188"/>
                  </a:lnTo>
                  <a:lnTo>
                    <a:pt x="1257157" y="4041688"/>
                  </a:lnTo>
                  <a:lnTo>
                    <a:pt x="1242477" y="4085064"/>
                  </a:lnTo>
                  <a:lnTo>
                    <a:pt x="1227228" y="4128309"/>
                  </a:lnTo>
                  <a:lnTo>
                    <a:pt x="1211409" y="4171418"/>
                  </a:lnTo>
                  <a:lnTo>
                    <a:pt x="1195020" y="4214387"/>
                  </a:lnTo>
                  <a:lnTo>
                    <a:pt x="1178060" y="4257208"/>
                  </a:lnTo>
                  <a:lnTo>
                    <a:pt x="1160528" y="4299877"/>
                  </a:lnTo>
                  <a:lnTo>
                    <a:pt x="1142423" y="4342389"/>
                  </a:lnTo>
                  <a:lnTo>
                    <a:pt x="1123746" y="4384739"/>
                  </a:lnTo>
                  <a:lnTo>
                    <a:pt x="1104494" y="4426920"/>
                  </a:lnTo>
                  <a:lnTo>
                    <a:pt x="1084668" y="4468927"/>
                  </a:lnTo>
                  <a:lnTo>
                    <a:pt x="1064267" y="4510756"/>
                  </a:lnTo>
                  <a:lnTo>
                    <a:pt x="1043289" y="4552400"/>
                  </a:lnTo>
                  <a:lnTo>
                    <a:pt x="1021735" y="4593855"/>
                  </a:lnTo>
                  <a:lnTo>
                    <a:pt x="999603" y="4635114"/>
                  </a:lnTo>
                  <a:lnTo>
                    <a:pt x="976893" y="4676173"/>
                  </a:lnTo>
                  <a:lnTo>
                    <a:pt x="953604" y="4717026"/>
                  </a:lnTo>
                  <a:lnTo>
                    <a:pt x="929736" y="4757667"/>
                  </a:lnTo>
                  <a:lnTo>
                    <a:pt x="905287" y="4798092"/>
                  </a:lnTo>
                  <a:lnTo>
                    <a:pt x="880257" y="4838295"/>
                  </a:lnTo>
                  <a:lnTo>
                    <a:pt x="854646" y="4878271"/>
                  </a:lnTo>
                  <a:lnTo>
                    <a:pt x="828452" y="4918013"/>
                  </a:lnTo>
                  <a:lnTo>
                    <a:pt x="801675" y="4957518"/>
                  </a:lnTo>
                  <a:lnTo>
                    <a:pt x="774314" y="4996778"/>
                  </a:lnTo>
                  <a:lnTo>
                    <a:pt x="746368" y="5035790"/>
                  </a:lnTo>
                  <a:lnTo>
                    <a:pt x="717837" y="5074547"/>
                  </a:lnTo>
                  <a:lnTo>
                    <a:pt x="688720" y="5113045"/>
                  </a:lnTo>
                  <a:lnTo>
                    <a:pt x="656031" y="5155071"/>
                  </a:lnTo>
                  <a:lnTo>
                    <a:pt x="622735" y="5196607"/>
                  </a:lnTo>
                  <a:lnTo>
                    <a:pt x="588837" y="5237646"/>
                  </a:lnTo>
                  <a:lnTo>
                    <a:pt x="554344" y="5278183"/>
                  </a:lnTo>
                  <a:lnTo>
                    <a:pt x="519261" y="5318210"/>
                  </a:lnTo>
                  <a:lnTo>
                    <a:pt x="483592" y="5357721"/>
                  </a:lnTo>
                  <a:lnTo>
                    <a:pt x="447343" y="5396711"/>
                  </a:lnTo>
                  <a:lnTo>
                    <a:pt x="410519" y="5435174"/>
                  </a:lnTo>
                  <a:lnTo>
                    <a:pt x="373125" y="5473103"/>
                  </a:lnTo>
                  <a:lnTo>
                    <a:pt x="357885" y="5457825"/>
                  </a:lnTo>
                  <a:lnTo>
                    <a:pt x="391862" y="5423401"/>
                  </a:lnTo>
                  <a:lnTo>
                    <a:pt x="425287" y="5388639"/>
                  </a:lnTo>
                  <a:lnTo>
                    <a:pt x="458159" y="5353545"/>
                  </a:lnTo>
                  <a:lnTo>
                    <a:pt x="490478" y="5318125"/>
                  </a:lnTo>
                  <a:lnTo>
                    <a:pt x="522245" y="5282384"/>
                  </a:lnTo>
                  <a:lnTo>
                    <a:pt x="553460" y="5246327"/>
                  </a:lnTo>
                  <a:lnTo>
                    <a:pt x="584122" y="5209960"/>
                  </a:lnTo>
                  <a:lnTo>
                    <a:pt x="614231" y="5173288"/>
                  </a:lnTo>
                  <a:lnTo>
                    <a:pt x="643789" y="5136318"/>
                  </a:lnTo>
                  <a:lnTo>
                    <a:pt x="672793" y="5099054"/>
                  </a:lnTo>
                  <a:lnTo>
                    <a:pt x="701245" y="5061502"/>
                  </a:lnTo>
                  <a:lnTo>
                    <a:pt x="729145" y="5023668"/>
                  </a:lnTo>
                  <a:lnTo>
                    <a:pt x="756492" y="4985557"/>
                  </a:lnTo>
                  <a:lnTo>
                    <a:pt x="783287" y="4947175"/>
                  </a:lnTo>
                  <a:lnTo>
                    <a:pt x="809530" y="4908527"/>
                  </a:lnTo>
                  <a:lnTo>
                    <a:pt x="835219" y="4869619"/>
                  </a:lnTo>
                  <a:lnTo>
                    <a:pt x="860357" y="4830457"/>
                  </a:lnTo>
                  <a:lnTo>
                    <a:pt x="884942" y="4791045"/>
                  </a:lnTo>
                  <a:lnTo>
                    <a:pt x="908974" y="4751389"/>
                  </a:lnTo>
                  <a:lnTo>
                    <a:pt x="932454" y="4711496"/>
                  </a:lnTo>
                  <a:lnTo>
                    <a:pt x="955382" y="4671370"/>
                  </a:lnTo>
                  <a:lnTo>
                    <a:pt x="977757" y="4631017"/>
                  </a:lnTo>
                  <a:lnTo>
                    <a:pt x="999579" y="4590443"/>
                  </a:lnTo>
                  <a:lnTo>
                    <a:pt x="1020849" y="4549652"/>
                  </a:lnTo>
                  <a:lnTo>
                    <a:pt x="1041567" y="4508652"/>
                  </a:lnTo>
                  <a:lnTo>
                    <a:pt x="1061732" y="4467446"/>
                  </a:lnTo>
                  <a:lnTo>
                    <a:pt x="1081345" y="4426041"/>
                  </a:lnTo>
                  <a:lnTo>
                    <a:pt x="1100405" y="4384443"/>
                  </a:lnTo>
                  <a:lnTo>
                    <a:pt x="1118913" y="4342656"/>
                  </a:lnTo>
                  <a:lnTo>
                    <a:pt x="1136868" y="4300686"/>
                  </a:lnTo>
                  <a:lnTo>
                    <a:pt x="1154271" y="4258540"/>
                  </a:lnTo>
                  <a:lnTo>
                    <a:pt x="1171121" y="4216221"/>
                  </a:lnTo>
                  <a:lnTo>
                    <a:pt x="1187419" y="4173737"/>
                  </a:lnTo>
                  <a:lnTo>
                    <a:pt x="1203164" y="4131092"/>
                  </a:lnTo>
                  <a:lnTo>
                    <a:pt x="1218357" y="4088292"/>
                  </a:lnTo>
                  <a:lnTo>
                    <a:pt x="1232998" y="4045343"/>
                  </a:lnTo>
                  <a:lnTo>
                    <a:pt x="1247086" y="4002250"/>
                  </a:lnTo>
                  <a:lnTo>
                    <a:pt x="1260621" y="3959018"/>
                  </a:lnTo>
                  <a:lnTo>
                    <a:pt x="1273604" y="3915653"/>
                  </a:lnTo>
                  <a:lnTo>
                    <a:pt x="1286035" y="3872161"/>
                  </a:lnTo>
                  <a:lnTo>
                    <a:pt x="1297913" y="3828548"/>
                  </a:lnTo>
                  <a:lnTo>
                    <a:pt x="1309239" y="3784818"/>
                  </a:lnTo>
                  <a:lnTo>
                    <a:pt x="1320012" y="3740977"/>
                  </a:lnTo>
                  <a:lnTo>
                    <a:pt x="1330232" y="3697031"/>
                  </a:lnTo>
                  <a:lnTo>
                    <a:pt x="1339901" y="3652985"/>
                  </a:lnTo>
                  <a:lnTo>
                    <a:pt x="1349016" y="3608846"/>
                  </a:lnTo>
                  <a:lnTo>
                    <a:pt x="1357580" y="3564618"/>
                  </a:lnTo>
                  <a:lnTo>
                    <a:pt x="1365590" y="3520306"/>
                  </a:lnTo>
                  <a:lnTo>
                    <a:pt x="1373049" y="3475918"/>
                  </a:lnTo>
                  <a:lnTo>
                    <a:pt x="1379955" y="3431457"/>
                  </a:lnTo>
                  <a:lnTo>
                    <a:pt x="1386308" y="3386930"/>
                  </a:lnTo>
                  <a:lnTo>
                    <a:pt x="1392109" y="3342342"/>
                  </a:lnTo>
                  <a:lnTo>
                    <a:pt x="1397357" y="3297698"/>
                  </a:lnTo>
                  <a:lnTo>
                    <a:pt x="1402053" y="3253005"/>
                  </a:lnTo>
                  <a:lnTo>
                    <a:pt x="1406197" y="3208267"/>
                  </a:lnTo>
                  <a:lnTo>
                    <a:pt x="1409788" y="3163491"/>
                  </a:lnTo>
                  <a:lnTo>
                    <a:pt x="1412827" y="3118682"/>
                  </a:lnTo>
                  <a:lnTo>
                    <a:pt x="1415313" y="3073844"/>
                  </a:lnTo>
                  <a:lnTo>
                    <a:pt x="1417246" y="3028985"/>
                  </a:lnTo>
                  <a:lnTo>
                    <a:pt x="1418628" y="2984109"/>
                  </a:lnTo>
                  <a:lnTo>
                    <a:pt x="1419456" y="2939222"/>
                  </a:lnTo>
                  <a:lnTo>
                    <a:pt x="1419733" y="2894330"/>
                  </a:lnTo>
                  <a:lnTo>
                    <a:pt x="1419456" y="2849437"/>
                  </a:lnTo>
                  <a:lnTo>
                    <a:pt x="1418628" y="2804550"/>
                  </a:lnTo>
                  <a:lnTo>
                    <a:pt x="1417246" y="2759674"/>
                  </a:lnTo>
                  <a:lnTo>
                    <a:pt x="1415313" y="2714815"/>
                  </a:lnTo>
                  <a:lnTo>
                    <a:pt x="1412827" y="2669977"/>
                  </a:lnTo>
                  <a:lnTo>
                    <a:pt x="1409788" y="2625168"/>
                  </a:lnTo>
                  <a:lnTo>
                    <a:pt x="1406197" y="2580392"/>
                  </a:lnTo>
                  <a:lnTo>
                    <a:pt x="1402053" y="2535654"/>
                  </a:lnTo>
                  <a:lnTo>
                    <a:pt x="1397357" y="2490961"/>
                  </a:lnTo>
                  <a:lnTo>
                    <a:pt x="1392109" y="2446317"/>
                  </a:lnTo>
                  <a:lnTo>
                    <a:pt x="1386308" y="2401729"/>
                  </a:lnTo>
                  <a:lnTo>
                    <a:pt x="1379955" y="2357202"/>
                  </a:lnTo>
                  <a:lnTo>
                    <a:pt x="1373049" y="2312741"/>
                  </a:lnTo>
                  <a:lnTo>
                    <a:pt x="1365590" y="2268353"/>
                  </a:lnTo>
                  <a:lnTo>
                    <a:pt x="1357580" y="2224041"/>
                  </a:lnTo>
                  <a:lnTo>
                    <a:pt x="1349016" y="2179813"/>
                  </a:lnTo>
                  <a:lnTo>
                    <a:pt x="1339901" y="2135674"/>
                  </a:lnTo>
                  <a:lnTo>
                    <a:pt x="1330232" y="2091628"/>
                  </a:lnTo>
                  <a:lnTo>
                    <a:pt x="1320012" y="2047682"/>
                  </a:lnTo>
                  <a:lnTo>
                    <a:pt x="1309239" y="2003841"/>
                  </a:lnTo>
                  <a:lnTo>
                    <a:pt x="1297913" y="1960111"/>
                  </a:lnTo>
                  <a:lnTo>
                    <a:pt x="1286035" y="1916498"/>
                  </a:lnTo>
                  <a:lnTo>
                    <a:pt x="1273604" y="1873006"/>
                  </a:lnTo>
                  <a:lnTo>
                    <a:pt x="1260621" y="1829641"/>
                  </a:lnTo>
                  <a:lnTo>
                    <a:pt x="1247086" y="1786409"/>
                  </a:lnTo>
                  <a:lnTo>
                    <a:pt x="1232998" y="1743316"/>
                  </a:lnTo>
                  <a:lnTo>
                    <a:pt x="1218357" y="1700367"/>
                  </a:lnTo>
                  <a:lnTo>
                    <a:pt x="1203164" y="1657567"/>
                  </a:lnTo>
                  <a:lnTo>
                    <a:pt x="1187419" y="1614922"/>
                  </a:lnTo>
                  <a:lnTo>
                    <a:pt x="1171121" y="1572438"/>
                  </a:lnTo>
                  <a:lnTo>
                    <a:pt x="1154271" y="1530119"/>
                  </a:lnTo>
                  <a:lnTo>
                    <a:pt x="1136868" y="1487973"/>
                  </a:lnTo>
                  <a:lnTo>
                    <a:pt x="1118913" y="1446003"/>
                  </a:lnTo>
                  <a:lnTo>
                    <a:pt x="1100405" y="1404216"/>
                  </a:lnTo>
                  <a:lnTo>
                    <a:pt x="1081345" y="1362618"/>
                  </a:lnTo>
                  <a:lnTo>
                    <a:pt x="1061732" y="1321213"/>
                  </a:lnTo>
                  <a:lnTo>
                    <a:pt x="1041567" y="1280007"/>
                  </a:lnTo>
                  <a:lnTo>
                    <a:pt x="1020849" y="1239007"/>
                  </a:lnTo>
                  <a:lnTo>
                    <a:pt x="999579" y="1198216"/>
                  </a:lnTo>
                  <a:lnTo>
                    <a:pt x="977757" y="1157642"/>
                  </a:lnTo>
                  <a:lnTo>
                    <a:pt x="955382" y="1117289"/>
                  </a:lnTo>
                  <a:lnTo>
                    <a:pt x="932454" y="1077163"/>
                  </a:lnTo>
                  <a:lnTo>
                    <a:pt x="908974" y="1037270"/>
                  </a:lnTo>
                  <a:lnTo>
                    <a:pt x="884942" y="997614"/>
                  </a:lnTo>
                  <a:lnTo>
                    <a:pt x="860357" y="958202"/>
                  </a:lnTo>
                  <a:lnTo>
                    <a:pt x="835219" y="919040"/>
                  </a:lnTo>
                  <a:lnTo>
                    <a:pt x="809530" y="880132"/>
                  </a:lnTo>
                  <a:lnTo>
                    <a:pt x="783287" y="841484"/>
                  </a:lnTo>
                  <a:lnTo>
                    <a:pt x="756492" y="803102"/>
                  </a:lnTo>
                  <a:lnTo>
                    <a:pt x="729145" y="764991"/>
                  </a:lnTo>
                  <a:lnTo>
                    <a:pt x="701245" y="727157"/>
                  </a:lnTo>
                  <a:lnTo>
                    <a:pt x="672793" y="689605"/>
                  </a:lnTo>
                  <a:lnTo>
                    <a:pt x="643789" y="652341"/>
                  </a:lnTo>
                  <a:lnTo>
                    <a:pt x="614231" y="615371"/>
                  </a:lnTo>
                  <a:lnTo>
                    <a:pt x="584122" y="578699"/>
                  </a:lnTo>
                  <a:lnTo>
                    <a:pt x="553460" y="542332"/>
                  </a:lnTo>
                  <a:lnTo>
                    <a:pt x="522245" y="506275"/>
                  </a:lnTo>
                  <a:lnTo>
                    <a:pt x="490478" y="470534"/>
                  </a:lnTo>
                  <a:lnTo>
                    <a:pt x="458159" y="435114"/>
                  </a:lnTo>
                  <a:lnTo>
                    <a:pt x="425287" y="400020"/>
                  </a:lnTo>
                  <a:lnTo>
                    <a:pt x="391862" y="365258"/>
                  </a:lnTo>
                  <a:lnTo>
                    <a:pt x="357885" y="330835"/>
                  </a:lnTo>
                  <a:lnTo>
                    <a:pt x="320191" y="293686"/>
                  </a:lnTo>
                  <a:lnTo>
                    <a:pt x="281960" y="257092"/>
                  </a:lnTo>
                  <a:lnTo>
                    <a:pt x="243200" y="221059"/>
                  </a:lnTo>
                  <a:lnTo>
                    <a:pt x="203919" y="185598"/>
                  </a:lnTo>
                  <a:lnTo>
                    <a:pt x="164126" y="150716"/>
                  </a:lnTo>
                  <a:lnTo>
                    <a:pt x="123829" y="116421"/>
                  </a:lnTo>
                  <a:lnTo>
                    <a:pt x="83037" y="82722"/>
                  </a:lnTo>
                  <a:lnTo>
                    <a:pt x="41758" y="49627"/>
                  </a:lnTo>
                  <a:lnTo>
                    <a:pt x="0" y="17145"/>
                  </a:lnTo>
                  <a:lnTo>
                    <a:pt x="13080" y="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4628" y="915911"/>
              <a:ext cx="3333750" cy="57837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616445" y="968756"/>
            <a:ext cx="1694814" cy="431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715" algn="r">
              <a:lnSpc>
                <a:spcPts val="1595"/>
              </a:lnSpc>
              <a:spcBef>
                <a:spcPts val="105"/>
              </a:spcBef>
            </a:pPr>
            <a:r>
              <a:rPr sz="1400" dirty="0">
                <a:latin typeface="Carlito"/>
                <a:cs typeface="Carlito"/>
              </a:rPr>
              <a:t>High</a:t>
            </a:r>
            <a:r>
              <a:rPr sz="1400" spc="-10" dirty="0">
                <a:latin typeface="Carlito"/>
                <a:cs typeface="Carlito"/>
              </a:rPr>
              <a:t> magnification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and</a:t>
            </a:r>
            <a:endParaRPr sz="1400">
              <a:latin typeface="Carlito"/>
              <a:cs typeface="Carlito"/>
            </a:endParaRPr>
          </a:p>
          <a:p>
            <a:pPr marR="5080" algn="r">
              <a:lnSpc>
                <a:spcPts val="1595"/>
              </a:lnSpc>
            </a:pPr>
            <a:r>
              <a:rPr sz="1400" spc="-10" dirty="0">
                <a:latin typeface="Carlito"/>
                <a:cs typeface="Carlito"/>
              </a:rPr>
              <a:t>resolution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85815" y="1609344"/>
            <a:ext cx="3727450" cy="1270635"/>
            <a:chOff x="5385815" y="1609344"/>
            <a:chExt cx="3727450" cy="127063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5815" y="1609344"/>
              <a:ext cx="3333749" cy="57683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9007" y="2301227"/>
              <a:ext cx="3333749" cy="57837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374129" y="1565275"/>
            <a:ext cx="2691130" cy="131635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5560" marR="398145" indent="-22860" algn="r">
              <a:lnSpc>
                <a:spcPts val="1510"/>
              </a:lnSpc>
              <a:spcBef>
                <a:spcPts val="295"/>
              </a:spcBef>
            </a:pPr>
            <a:r>
              <a:rPr sz="1400" dirty="0">
                <a:latin typeface="Carlito"/>
                <a:cs typeface="Carlito"/>
              </a:rPr>
              <a:t>Material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rarely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distorted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during </a:t>
            </a:r>
            <a:r>
              <a:rPr sz="1400" dirty="0">
                <a:latin typeface="Carlito"/>
                <a:cs typeface="Carlito"/>
              </a:rPr>
              <a:t>specimen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preparation,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which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is</a:t>
            </a:r>
            <a:endParaRPr sz="1400">
              <a:latin typeface="Carlito"/>
              <a:cs typeface="Carlito"/>
            </a:endParaRPr>
          </a:p>
          <a:p>
            <a:pPr marR="397510" algn="r">
              <a:lnSpc>
                <a:spcPts val="1490"/>
              </a:lnSpc>
            </a:pPr>
            <a:r>
              <a:rPr sz="1400" dirty="0">
                <a:latin typeface="Carlito"/>
                <a:cs typeface="Carlito"/>
              </a:rPr>
              <a:t>not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complicated</a:t>
            </a:r>
            <a:endParaRPr sz="1400">
              <a:latin typeface="Carlito"/>
              <a:cs typeface="Carlito"/>
            </a:endParaRPr>
          </a:p>
          <a:p>
            <a:pPr marL="763905" marR="5080" indent="-394970" algn="r">
              <a:lnSpc>
                <a:spcPts val="1510"/>
              </a:lnSpc>
              <a:spcBef>
                <a:spcPts val="940"/>
              </a:spcBef>
            </a:pPr>
            <a:r>
              <a:rPr sz="1400" dirty="0">
                <a:latin typeface="Carlito"/>
                <a:cs typeface="Carlito"/>
              </a:rPr>
              <a:t>Allows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investigation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deep </a:t>
            </a:r>
            <a:r>
              <a:rPr sz="1400" spc="-10" dirty="0">
                <a:latin typeface="Carlito"/>
                <a:cs typeface="Carlito"/>
              </a:rPr>
              <a:t>structures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but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also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surface</a:t>
            </a:r>
            <a:endParaRPr sz="1400">
              <a:latin typeface="Carlito"/>
              <a:cs typeface="Carlito"/>
            </a:endParaRPr>
          </a:p>
          <a:p>
            <a:pPr marR="5080" algn="r">
              <a:lnSpc>
                <a:spcPts val="1490"/>
              </a:lnSpc>
            </a:pPr>
            <a:r>
              <a:rPr sz="1400" spc="-10" dirty="0">
                <a:latin typeface="Carlito"/>
                <a:cs typeface="Carlito"/>
              </a:rPr>
              <a:t>interactions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74364" y="3538728"/>
            <a:ext cx="3022854" cy="57835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947920" y="3592195"/>
            <a:ext cx="1701800" cy="431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6350" algn="r">
              <a:lnSpc>
                <a:spcPts val="1595"/>
              </a:lnSpc>
              <a:spcBef>
                <a:spcPts val="105"/>
              </a:spcBef>
            </a:pPr>
            <a:r>
              <a:rPr sz="1400" dirty="0">
                <a:latin typeface="Carlito"/>
                <a:cs typeface="Carlito"/>
              </a:rPr>
              <a:t>Live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samples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cannot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35" dirty="0">
                <a:latin typeface="Carlito"/>
                <a:cs typeface="Carlito"/>
              </a:rPr>
              <a:t>be</a:t>
            </a:r>
            <a:endParaRPr sz="1400">
              <a:latin typeface="Carlito"/>
              <a:cs typeface="Carlito"/>
            </a:endParaRPr>
          </a:p>
          <a:p>
            <a:pPr marR="5080" algn="r">
              <a:lnSpc>
                <a:spcPts val="1595"/>
              </a:lnSpc>
            </a:pPr>
            <a:r>
              <a:rPr sz="1400" spc="-10" dirty="0">
                <a:latin typeface="Carlito"/>
                <a:cs typeface="Carlito"/>
              </a:rPr>
              <a:t>imaged</a:t>
            </a:r>
            <a:endParaRPr sz="1400">
              <a:latin typeface="Carlito"/>
              <a:cs typeface="Carlit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12820" y="4232135"/>
            <a:ext cx="3022854" cy="57837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437634" y="4284726"/>
            <a:ext cx="2049780" cy="43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595"/>
              </a:lnSpc>
              <a:spcBef>
                <a:spcPts val="100"/>
              </a:spcBef>
            </a:pPr>
            <a:r>
              <a:rPr sz="1400" dirty="0">
                <a:latin typeface="Carlito"/>
                <a:cs typeface="Carlito"/>
              </a:rPr>
              <a:t>TEM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samples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must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cut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in</a:t>
            </a:r>
            <a:endParaRPr sz="1400">
              <a:latin typeface="Carlito"/>
              <a:cs typeface="Carlito"/>
            </a:endParaRPr>
          </a:p>
          <a:p>
            <a:pPr marR="5080" algn="r">
              <a:lnSpc>
                <a:spcPts val="1595"/>
              </a:lnSpc>
            </a:pPr>
            <a:r>
              <a:rPr sz="1400" spc="-10" dirty="0">
                <a:latin typeface="Carlito"/>
                <a:cs typeface="Carlito"/>
              </a:rPr>
              <a:t>ultra-</a:t>
            </a:r>
            <a:r>
              <a:rPr sz="1400" dirty="0">
                <a:latin typeface="Carlito"/>
                <a:cs typeface="Carlito"/>
              </a:rPr>
              <a:t>thin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slices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330195" y="4924044"/>
            <a:ext cx="4044315" cy="1270635"/>
            <a:chOff x="2330195" y="4924044"/>
            <a:chExt cx="4044315" cy="127063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36163" y="4924044"/>
              <a:ext cx="3537966" cy="5783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30195" y="5615940"/>
              <a:ext cx="3539489" cy="578370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340100" y="4881117"/>
            <a:ext cx="2992120" cy="131635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922019" marR="5080" indent="-441325" algn="r">
              <a:lnSpc>
                <a:spcPts val="1510"/>
              </a:lnSpc>
              <a:spcBef>
                <a:spcPts val="295"/>
              </a:spcBef>
            </a:pPr>
            <a:r>
              <a:rPr sz="1400" dirty="0">
                <a:latin typeface="Carlito"/>
                <a:cs typeface="Carlito"/>
              </a:rPr>
              <a:t>Samples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need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properly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dried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favor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internal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vacuum</a:t>
            </a:r>
            <a:endParaRPr sz="1400">
              <a:latin typeface="Carlito"/>
              <a:cs typeface="Carlito"/>
            </a:endParaRPr>
          </a:p>
          <a:p>
            <a:pPr marR="10795" algn="r">
              <a:lnSpc>
                <a:spcPts val="1490"/>
              </a:lnSpc>
            </a:pPr>
            <a:r>
              <a:rPr sz="1400" spc="-10" dirty="0">
                <a:latin typeface="Carlito"/>
                <a:cs typeface="Carlito"/>
              </a:rPr>
              <a:t>conditions</a:t>
            </a:r>
            <a:endParaRPr sz="1400">
              <a:latin typeface="Carlito"/>
              <a:cs typeface="Carlito"/>
            </a:endParaRPr>
          </a:p>
          <a:p>
            <a:pPr marL="12700" marR="516890" indent="458470" algn="r">
              <a:lnSpc>
                <a:spcPts val="1510"/>
              </a:lnSpc>
              <a:spcBef>
                <a:spcPts val="940"/>
              </a:spcBef>
            </a:pPr>
            <a:r>
              <a:rPr sz="1400" dirty="0">
                <a:latin typeface="Carlito"/>
                <a:cs typeface="Carlito"/>
              </a:rPr>
              <a:t>Expensive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maintain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(very </a:t>
            </a:r>
            <a:r>
              <a:rPr sz="1400" dirty="0">
                <a:latin typeface="Carlito"/>
                <a:cs typeface="Carlito"/>
              </a:rPr>
              <a:t>sensitive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vibration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and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external</a:t>
            </a:r>
            <a:endParaRPr sz="1400">
              <a:latin typeface="Carlito"/>
              <a:cs typeface="Carlito"/>
            </a:endParaRPr>
          </a:p>
          <a:p>
            <a:pPr marR="516255" algn="r">
              <a:lnSpc>
                <a:spcPts val="1490"/>
              </a:lnSpc>
            </a:pPr>
            <a:r>
              <a:rPr sz="1400" dirty="0">
                <a:latin typeface="Carlito"/>
                <a:cs typeface="Carlito"/>
              </a:rPr>
              <a:t>magnetic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fields)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26460" y="1710943"/>
            <a:ext cx="95567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latin typeface="Carlito"/>
                <a:cs typeface="Carlito"/>
              </a:rPr>
              <a:t>PRO</a:t>
            </a:r>
            <a:r>
              <a:rPr sz="2500" spc="-65" dirty="0">
                <a:latin typeface="Carlito"/>
                <a:cs typeface="Carlito"/>
              </a:rPr>
              <a:t> </a:t>
            </a:r>
            <a:r>
              <a:rPr sz="2500" spc="-25" dirty="0">
                <a:latin typeface="Carlito"/>
                <a:cs typeface="Carlito"/>
              </a:rPr>
              <a:t>&gt;&gt;</a:t>
            </a:r>
            <a:endParaRPr sz="25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998332" y="4772990"/>
            <a:ext cx="1140460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dirty="0">
                <a:latin typeface="Carlito"/>
                <a:cs typeface="Carlito"/>
              </a:rPr>
              <a:t>&lt;&lt;</a:t>
            </a:r>
            <a:r>
              <a:rPr sz="2500" spc="-30" dirty="0">
                <a:latin typeface="Carlito"/>
                <a:cs typeface="Carlito"/>
              </a:rPr>
              <a:t> </a:t>
            </a:r>
            <a:r>
              <a:rPr sz="2500" spc="-20" dirty="0">
                <a:latin typeface="Carlito"/>
                <a:cs typeface="Carlito"/>
              </a:rPr>
              <a:t>CONS</a:t>
            </a:r>
            <a:endParaRPr sz="2500">
              <a:latin typeface="Carlito"/>
              <a:cs typeface="Carlito"/>
            </a:endParaRPr>
          </a:p>
        </p:txBody>
      </p:sp>
      <p:pic>
        <p:nvPicPr>
          <p:cNvPr id="22" name="Obrázok 21">
            <a:extLst>
              <a:ext uri="{FF2B5EF4-FFF2-40B4-BE49-F238E27FC236}">
                <a16:creationId xmlns:a16="http://schemas.microsoft.com/office/drawing/2014/main" id="{7A106563-1B0D-1E86-AE5C-BD710DF19CF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….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And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more..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Scanning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Probe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Microscopy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(1980s)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087" y="1022943"/>
            <a:ext cx="1920585" cy="127780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326584" y="810577"/>
            <a:ext cx="3803015" cy="3752215"/>
            <a:chOff x="4326584" y="810577"/>
            <a:chExt cx="3803015" cy="37522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6584" y="2188416"/>
              <a:ext cx="3287243" cy="23743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85131" y="2346959"/>
              <a:ext cx="2790443" cy="18775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96255" y="2346959"/>
              <a:ext cx="1027430" cy="466725"/>
            </a:xfrm>
            <a:custGeom>
              <a:avLst/>
              <a:gdLst/>
              <a:ahLst/>
              <a:cxnLst/>
              <a:rect l="l" t="t" r="r" b="b"/>
              <a:pathLst>
                <a:path w="1027429" h="466725">
                  <a:moveTo>
                    <a:pt x="0" y="319277"/>
                  </a:moveTo>
                  <a:lnTo>
                    <a:pt x="27796" y="254576"/>
                  </a:lnTo>
                  <a:lnTo>
                    <a:pt x="60082" y="227271"/>
                  </a:lnTo>
                  <a:lnTo>
                    <a:pt x="102441" y="204502"/>
                  </a:lnTo>
                  <a:lnTo>
                    <a:pt x="153233" y="187149"/>
                  </a:lnTo>
                  <a:lnTo>
                    <a:pt x="210818" y="176093"/>
                  </a:lnTo>
                  <a:lnTo>
                    <a:pt x="273558" y="172212"/>
                  </a:lnTo>
                  <a:lnTo>
                    <a:pt x="336297" y="176093"/>
                  </a:lnTo>
                  <a:lnTo>
                    <a:pt x="393882" y="187149"/>
                  </a:lnTo>
                  <a:lnTo>
                    <a:pt x="444674" y="204502"/>
                  </a:lnTo>
                  <a:lnTo>
                    <a:pt x="487033" y="227271"/>
                  </a:lnTo>
                  <a:lnTo>
                    <a:pt x="519319" y="254576"/>
                  </a:lnTo>
                  <a:lnTo>
                    <a:pt x="547116" y="319277"/>
                  </a:lnTo>
                  <a:lnTo>
                    <a:pt x="539893" y="353017"/>
                  </a:lnTo>
                  <a:lnTo>
                    <a:pt x="487033" y="411284"/>
                  </a:lnTo>
                  <a:lnTo>
                    <a:pt x="444674" y="434053"/>
                  </a:lnTo>
                  <a:lnTo>
                    <a:pt x="393882" y="451406"/>
                  </a:lnTo>
                  <a:lnTo>
                    <a:pt x="336297" y="462462"/>
                  </a:lnTo>
                  <a:lnTo>
                    <a:pt x="273558" y="466343"/>
                  </a:lnTo>
                  <a:lnTo>
                    <a:pt x="210818" y="462462"/>
                  </a:lnTo>
                  <a:lnTo>
                    <a:pt x="153233" y="451406"/>
                  </a:lnTo>
                  <a:lnTo>
                    <a:pt x="102441" y="434053"/>
                  </a:lnTo>
                  <a:lnTo>
                    <a:pt x="60082" y="411284"/>
                  </a:lnTo>
                  <a:lnTo>
                    <a:pt x="27796" y="383979"/>
                  </a:lnTo>
                  <a:lnTo>
                    <a:pt x="0" y="319277"/>
                  </a:lnTo>
                  <a:close/>
                </a:path>
                <a:path w="1027429" h="466725">
                  <a:moveTo>
                    <a:pt x="480060" y="176022"/>
                  </a:moveTo>
                  <a:lnTo>
                    <a:pt x="501550" y="107531"/>
                  </a:lnTo>
                  <a:lnTo>
                    <a:pt x="526766" y="77632"/>
                  </a:lnTo>
                  <a:lnTo>
                    <a:pt x="560165" y="51577"/>
                  </a:lnTo>
                  <a:lnTo>
                    <a:pt x="600647" y="30077"/>
                  </a:lnTo>
                  <a:lnTo>
                    <a:pt x="647116" y="13841"/>
                  </a:lnTo>
                  <a:lnTo>
                    <a:pt x="698472" y="3578"/>
                  </a:lnTo>
                  <a:lnTo>
                    <a:pt x="753618" y="0"/>
                  </a:lnTo>
                  <a:lnTo>
                    <a:pt x="808763" y="3578"/>
                  </a:lnTo>
                  <a:lnTo>
                    <a:pt x="860119" y="13841"/>
                  </a:lnTo>
                  <a:lnTo>
                    <a:pt x="906588" y="30077"/>
                  </a:lnTo>
                  <a:lnTo>
                    <a:pt x="947070" y="51577"/>
                  </a:lnTo>
                  <a:lnTo>
                    <a:pt x="980469" y="77632"/>
                  </a:lnTo>
                  <a:lnTo>
                    <a:pt x="1005685" y="107531"/>
                  </a:lnTo>
                  <a:lnTo>
                    <a:pt x="1027176" y="176022"/>
                  </a:lnTo>
                  <a:lnTo>
                    <a:pt x="1021620" y="211479"/>
                  </a:lnTo>
                  <a:lnTo>
                    <a:pt x="980469" y="274411"/>
                  </a:lnTo>
                  <a:lnTo>
                    <a:pt x="947070" y="300466"/>
                  </a:lnTo>
                  <a:lnTo>
                    <a:pt x="906588" y="321966"/>
                  </a:lnTo>
                  <a:lnTo>
                    <a:pt x="860119" y="338202"/>
                  </a:lnTo>
                  <a:lnTo>
                    <a:pt x="808763" y="348465"/>
                  </a:lnTo>
                  <a:lnTo>
                    <a:pt x="753618" y="352043"/>
                  </a:lnTo>
                  <a:lnTo>
                    <a:pt x="698472" y="348465"/>
                  </a:lnTo>
                  <a:lnTo>
                    <a:pt x="647116" y="338202"/>
                  </a:lnTo>
                  <a:lnTo>
                    <a:pt x="600647" y="321966"/>
                  </a:lnTo>
                  <a:lnTo>
                    <a:pt x="560165" y="300466"/>
                  </a:lnTo>
                  <a:lnTo>
                    <a:pt x="526766" y="274411"/>
                  </a:lnTo>
                  <a:lnTo>
                    <a:pt x="501550" y="244512"/>
                  </a:lnTo>
                  <a:lnTo>
                    <a:pt x="480060" y="176022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02936" y="1979675"/>
              <a:ext cx="1145540" cy="513715"/>
            </a:xfrm>
            <a:custGeom>
              <a:avLst/>
              <a:gdLst/>
              <a:ahLst/>
              <a:cxnLst/>
              <a:rect l="l" t="t" r="r" b="b"/>
              <a:pathLst>
                <a:path w="1145539" h="513714">
                  <a:moveTo>
                    <a:pt x="185674" y="508000"/>
                  </a:moveTo>
                  <a:lnTo>
                    <a:pt x="40297" y="223507"/>
                  </a:lnTo>
                  <a:lnTo>
                    <a:pt x="62357" y="212217"/>
                  </a:lnTo>
                  <a:lnTo>
                    <a:pt x="68580" y="209042"/>
                  </a:lnTo>
                  <a:lnTo>
                    <a:pt x="0" y="158496"/>
                  </a:lnTo>
                  <a:lnTo>
                    <a:pt x="762" y="243713"/>
                  </a:lnTo>
                  <a:lnTo>
                    <a:pt x="29019" y="229273"/>
                  </a:lnTo>
                  <a:lnTo>
                    <a:pt x="174371" y="513715"/>
                  </a:lnTo>
                  <a:lnTo>
                    <a:pt x="185674" y="508000"/>
                  </a:lnTo>
                  <a:close/>
                </a:path>
                <a:path w="1145539" h="513714">
                  <a:moveTo>
                    <a:pt x="1145032" y="0"/>
                  </a:moveTo>
                  <a:lnTo>
                    <a:pt x="1069340" y="39116"/>
                  </a:lnTo>
                  <a:lnTo>
                    <a:pt x="1094879" y="57746"/>
                  </a:lnTo>
                  <a:lnTo>
                    <a:pt x="834644" y="414274"/>
                  </a:lnTo>
                  <a:lnTo>
                    <a:pt x="844804" y="421767"/>
                  </a:lnTo>
                  <a:lnTo>
                    <a:pt x="1105154" y="65252"/>
                  </a:lnTo>
                  <a:lnTo>
                    <a:pt x="1130808" y="83947"/>
                  </a:lnTo>
                  <a:lnTo>
                    <a:pt x="1136980" y="47498"/>
                  </a:lnTo>
                  <a:lnTo>
                    <a:pt x="11450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89319" y="815340"/>
              <a:ext cx="2135505" cy="1237615"/>
            </a:xfrm>
            <a:custGeom>
              <a:avLst/>
              <a:gdLst/>
              <a:ahLst/>
              <a:cxnLst/>
              <a:rect l="l" t="t" r="r" b="b"/>
              <a:pathLst>
                <a:path w="2135504" h="1237614">
                  <a:moveTo>
                    <a:pt x="206247" y="0"/>
                  </a:moveTo>
                  <a:lnTo>
                    <a:pt x="2135124" y="0"/>
                  </a:lnTo>
                  <a:lnTo>
                    <a:pt x="2135124" y="1031239"/>
                  </a:lnTo>
                  <a:lnTo>
                    <a:pt x="2129677" y="1078534"/>
                  </a:lnTo>
                  <a:lnTo>
                    <a:pt x="2114162" y="1121947"/>
                  </a:lnTo>
                  <a:lnTo>
                    <a:pt x="2089817" y="1160242"/>
                  </a:lnTo>
                  <a:lnTo>
                    <a:pt x="2057878" y="1192181"/>
                  </a:lnTo>
                  <a:lnTo>
                    <a:pt x="2019583" y="1216526"/>
                  </a:lnTo>
                  <a:lnTo>
                    <a:pt x="1976170" y="1232041"/>
                  </a:lnTo>
                  <a:lnTo>
                    <a:pt x="1928876" y="1237488"/>
                  </a:lnTo>
                  <a:lnTo>
                    <a:pt x="0" y="1237488"/>
                  </a:lnTo>
                  <a:lnTo>
                    <a:pt x="0" y="206248"/>
                  </a:lnTo>
                  <a:lnTo>
                    <a:pt x="5446" y="158953"/>
                  </a:lnTo>
                  <a:lnTo>
                    <a:pt x="20961" y="115540"/>
                  </a:lnTo>
                  <a:lnTo>
                    <a:pt x="45306" y="77245"/>
                  </a:lnTo>
                  <a:lnTo>
                    <a:pt x="77245" y="45306"/>
                  </a:lnTo>
                  <a:lnTo>
                    <a:pt x="115540" y="20961"/>
                  </a:lnTo>
                  <a:lnTo>
                    <a:pt x="158953" y="5446"/>
                  </a:lnTo>
                  <a:lnTo>
                    <a:pt x="206247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8993" y="2661920"/>
            <a:ext cx="3514090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9085" marR="5080" indent="-287020">
              <a:lnSpc>
                <a:spcPts val="1510"/>
              </a:lnSpc>
              <a:spcBef>
                <a:spcPts val="295"/>
              </a:spcBef>
              <a:buClr>
                <a:srgbClr val="6F2F9F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Nanoscale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surfaces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and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structures, including atoms;</a:t>
            </a:r>
            <a:endParaRPr sz="1400" dirty="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8993" y="3183644"/>
            <a:ext cx="3274695" cy="87058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530"/>
              </a:spcBef>
              <a:buClr>
                <a:srgbClr val="6F2F9F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400" spc="-10" dirty="0">
                <a:latin typeface="Carlito"/>
                <a:cs typeface="Carlito"/>
              </a:rPr>
              <a:t>Resolution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sometimes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&lt;1nm;</a:t>
            </a:r>
            <a:endParaRPr sz="1400" dirty="0">
              <a:latin typeface="Carlito"/>
              <a:cs typeface="Carlito"/>
            </a:endParaRPr>
          </a:p>
          <a:p>
            <a:pPr marL="299085" indent="-286385">
              <a:lnSpc>
                <a:spcPts val="1595"/>
              </a:lnSpc>
              <a:spcBef>
                <a:spcPts val="1345"/>
              </a:spcBef>
              <a:buClr>
                <a:srgbClr val="6F2F9F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physical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probe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used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scan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back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and</a:t>
            </a:r>
            <a:endParaRPr sz="1400" dirty="0">
              <a:latin typeface="Carlito"/>
              <a:cs typeface="Carlito"/>
            </a:endParaRPr>
          </a:p>
          <a:p>
            <a:pPr marL="299085">
              <a:lnSpc>
                <a:spcPts val="1595"/>
              </a:lnSpc>
            </a:pPr>
            <a:r>
              <a:rPr sz="1400" dirty="0">
                <a:latin typeface="Carlito"/>
                <a:cs typeface="Carlito"/>
              </a:rPr>
              <a:t>forth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over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sample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surface;</a:t>
            </a:r>
            <a:endParaRPr sz="1400" dirty="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8993" y="4143752"/>
            <a:ext cx="3566795" cy="183070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535"/>
              </a:spcBef>
              <a:buClr>
                <a:srgbClr val="6F2F9F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Probe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tip</a:t>
            </a:r>
            <a:r>
              <a:rPr sz="1400" spc="-10" dirty="0">
                <a:latin typeface="Carlito"/>
                <a:cs typeface="Carlito"/>
              </a:rPr>
              <a:t> mounted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at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end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cantilever;</a:t>
            </a:r>
            <a:endParaRPr sz="1400" dirty="0">
              <a:latin typeface="Carlito"/>
              <a:cs typeface="Carlito"/>
            </a:endParaRPr>
          </a:p>
          <a:p>
            <a:pPr marL="299085" indent="-286385">
              <a:lnSpc>
                <a:spcPct val="100000"/>
              </a:lnSpc>
              <a:spcBef>
                <a:spcPts val="1340"/>
              </a:spcBef>
              <a:buClr>
                <a:srgbClr val="6F2F9F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The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tip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can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sharp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atom;</a:t>
            </a:r>
            <a:endParaRPr sz="1400" dirty="0">
              <a:latin typeface="Carlito"/>
              <a:cs typeface="Carlito"/>
            </a:endParaRPr>
          </a:p>
          <a:p>
            <a:pPr marL="299085" indent="-286385">
              <a:lnSpc>
                <a:spcPts val="1595"/>
              </a:lnSpc>
              <a:spcBef>
                <a:spcPts val="1345"/>
              </a:spcBef>
              <a:buClr>
                <a:srgbClr val="6F2F9F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The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user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doesn’t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see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surface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directly,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is</a:t>
            </a:r>
            <a:endParaRPr sz="1400" dirty="0">
              <a:latin typeface="Carlito"/>
              <a:cs typeface="Carlito"/>
            </a:endParaRPr>
          </a:p>
          <a:p>
            <a:pPr marL="299085">
              <a:lnSpc>
                <a:spcPts val="1595"/>
              </a:lnSpc>
            </a:pP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tool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that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“feels”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it;</a:t>
            </a:r>
            <a:endParaRPr sz="1400" dirty="0">
              <a:latin typeface="Carlito"/>
              <a:cs typeface="Carlito"/>
            </a:endParaRPr>
          </a:p>
          <a:p>
            <a:pPr marL="299085" marR="90805" indent="-287020">
              <a:lnSpc>
                <a:spcPts val="1510"/>
              </a:lnSpc>
              <a:spcBef>
                <a:spcPts val="1535"/>
              </a:spcBef>
              <a:buClr>
                <a:srgbClr val="6F2F9F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computer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collects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data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generate</a:t>
            </a:r>
            <a:r>
              <a:rPr sz="1400" spc="-25" dirty="0">
                <a:latin typeface="Carlito"/>
                <a:cs typeface="Carlito"/>
              </a:rPr>
              <a:t> an </a:t>
            </a:r>
            <a:r>
              <a:rPr sz="1400" spc="-10" dirty="0">
                <a:latin typeface="Carlito"/>
                <a:cs typeface="Carlito"/>
              </a:rPr>
              <a:t>image;</a:t>
            </a:r>
            <a:endParaRPr sz="1400" dirty="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18703" y="779065"/>
            <a:ext cx="3261360" cy="119951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9085" marR="5080" indent="-287020">
              <a:lnSpc>
                <a:spcPts val="1510"/>
              </a:lnSpc>
              <a:spcBef>
                <a:spcPts val="295"/>
              </a:spcBef>
              <a:buClr>
                <a:srgbClr val="6F2F9F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SPMs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can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measure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deflections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caused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by </a:t>
            </a:r>
            <a:r>
              <a:rPr sz="1400" dirty="0">
                <a:latin typeface="Carlito"/>
                <a:cs typeface="Carlito"/>
              </a:rPr>
              <a:t>many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forces</a:t>
            </a:r>
            <a:endParaRPr sz="1400" dirty="0">
              <a:latin typeface="Carlito"/>
              <a:cs typeface="Carlito"/>
            </a:endParaRPr>
          </a:p>
          <a:p>
            <a:pPr marL="343535" lvl="1" indent="-93345">
              <a:lnSpc>
                <a:spcPts val="1410"/>
              </a:lnSpc>
              <a:buChar char="-"/>
              <a:tabLst>
                <a:tab pos="343535" algn="l"/>
              </a:tabLst>
            </a:pPr>
            <a:r>
              <a:rPr sz="1400" spc="-10" dirty="0">
                <a:latin typeface="Carlito"/>
                <a:cs typeface="Carlito"/>
              </a:rPr>
              <a:t>mechanical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contact</a:t>
            </a:r>
            <a:endParaRPr sz="1400" dirty="0">
              <a:latin typeface="Carlito"/>
              <a:cs typeface="Carlito"/>
            </a:endParaRPr>
          </a:p>
          <a:p>
            <a:pPr marL="343535" lvl="1" indent="-93345">
              <a:lnSpc>
                <a:spcPts val="1510"/>
              </a:lnSpc>
              <a:buChar char="-"/>
              <a:tabLst>
                <a:tab pos="343535" algn="l"/>
              </a:tabLst>
            </a:pPr>
            <a:r>
              <a:rPr sz="1400" spc="-10" dirty="0">
                <a:latin typeface="Carlito"/>
                <a:cs typeface="Carlito"/>
              </a:rPr>
              <a:t>electrostatic</a:t>
            </a:r>
            <a:endParaRPr sz="1400" dirty="0">
              <a:latin typeface="Carlito"/>
              <a:cs typeface="Carlito"/>
            </a:endParaRPr>
          </a:p>
          <a:p>
            <a:pPr marL="343535" lvl="1" indent="-93345">
              <a:lnSpc>
                <a:spcPts val="1510"/>
              </a:lnSpc>
              <a:buChar char="-"/>
              <a:tabLst>
                <a:tab pos="343535" algn="l"/>
              </a:tabLst>
            </a:pPr>
            <a:r>
              <a:rPr sz="1400" spc="-10" dirty="0">
                <a:latin typeface="Carlito"/>
                <a:cs typeface="Carlito"/>
              </a:rPr>
              <a:t>magnetic</a:t>
            </a:r>
            <a:endParaRPr sz="1400" dirty="0">
              <a:latin typeface="Carlito"/>
              <a:cs typeface="Carlito"/>
            </a:endParaRPr>
          </a:p>
          <a:p>
            <a:pPr marL="343535" lvl="1" indent="-93345">
              <a:lnSpc>
                <a:spcPts val="1595"/>
              </a:lnSpc>
              <a:buChar char="-"/>
              <a:tabLst>
                <a:tab pos="343535" algn="l"/>
              </a:tabLst>
            </a:pPr>
            <a:r>
              <a:rPr sz="1400" spc="-20" dirty="0">
                <a:latin typeface="Carlito"/>
                <a:cs typeface="Carlito"/>
              </a:rPr>
              <a:t>Van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der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Waals</a:t>
            </a:r>
            <a:endParaRPr sz="1400" dirty="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418703" y="2014550"/>
            <a:ext cx="2815590" cy="62420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9085" marR="5080" indent="-287020">
              <a:lnSpc>
                <a:spcPts val="1510"/>
              </a:lnSpc>
              <a:spcBef>
                <a:spcPts val="295"/>
              </a:spcBef>
              <a:buClr>
                <a:srgbClr val="6F2F9F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400" dirty="0">
                <a:latin typeface="Carlito"/>
                <a:cs typeface="Carlito"/>
              </a:rPr>
              <a:t>Images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are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colorless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since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they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are </a:t>
            </a:r>
            <a:r>
              <a:rPr sz="1400" spc="-10" dirty="0">
                <a:latin typeface="Carlito"/>
                <a:cs typeface="Carlito"/>
              </a:rPr>
              <a:t>measuring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properties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rather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than </a:t>
            </a:r>
            <a:r>
              <a:rPr sz="1400" spc="-10" dirty="0">
                <a:latin typeface="Carlito"/>
                <a:cs typeface="Carlito"/>
              </a:rPr>
              <a:t>reflection</a:t>
            </a:r>
            <a:r>
              <a:rPr sz="1400" dirty="0">
                <a:latin typeface="Carlito"/>
                <a:cs typeface="Carlito"/>
              </a:rPr>
              <a:t> of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light</a:t>
            </a:r>
            <a:endParaRPr sz="1400" dirty="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66230" y="879805"/>
            <a:ext cx="1779905" cy="1065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" algn="ctr">
              <a:lnSpc>
                <a:spcPts val="1620"/>
              </a:lnSpc>
              <a:spcBef>
                <a:spcPts val="105"/>
              </a:spcBef>
            </a:pPr>
            <a:r>
              <a:rPr sz="1400" spc="-25" dirty="0">
                <a:latin typeface="Carlito"/>
                <a:cs typeface="Carlito"/>
              </a:rPr>
              <a:t>AFM</a:t>
            </a:r>
            <a:endParaRPr sz="1400">
              <a:latin typeface="Carlito"/>
              <a:cs typeface="Carlito"/>
            </a:endParaRPr>
          </a:p>
          <a:p>
            <a:pPr marL="12700" marR="5080" algn="ctr">
              <a:lnSpc>
                <a:spcPts val="1300"/>
              </a:lnSpc>
              <a:spcBef>
                <a:spcPts val="100"/>
              </a:spcBef>
            </a:pPr>
            <a:r>
              <a:rPr sz="1200" spc="-10" dirty="0">
                <a:latin typeface="Carlito"/>
                <a:cs typeface="Carlito"/>
              </a:rPr>
              <a:t>Electrostatic</a:t>
            </a:r>
            <a:r>
              <a:rPr sz="1200" spc="-3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forces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between </a:t>
            </a:r>
            <a:r>
              <a:rPr sz="1200" dirty="0">
                <a:latin typeface="Carlito"/>
                <a:cs typeface="Carlito"/>
              </a:rPr>
              <a:t>the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cantilever </a:t>
            </a:r>
            <a:r>
              <a:rPr sz="1200" dirty="0">
                <a:latin typeface="Carlito"/>
                <a:cs typeface="Carlito"/>
              </a:rPr>
              <a:t>tip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dirty="0">
                <a:latin typeface="Carlito"/>
                <a:cs typeface="Carlito"/>
              </a:rPr>
              <a:t>and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the </a:t>
            </a:r>
            <a:r>
              <a:rPr sz="1200" spc="-10" dirty="0">
                <a:latin typeface="Carlito"/>
                <a:cs typeface="Carlito"/>
              </a:rPr>
              <a:t>sample;</a:t>
            </a:r>
            <a:endParaRPr sz="1200">
              <a:latin typeface="Carlito"/>
              <a:cs typeface="Carlito"/>
            </a:endParaRPr>
          </a:p>
          <a:p>
            <a:pPr algn="ctr">
              <a:lnSpc>
                <a:spcPts val="1195"/>
              </a:lnSpc>
            </a:pPr>
            <a:r>
              <a:rPr sz="1200" dirty="0">
                <a:latin typeface="Carlito"/>
                <a:cs typeface="Carlito"/>
              </a:rPr>
              <a:t>Mechanical</a:t>
            </a:r>
            <a:r>
              <a:rPr sz="1200" spc="-15" dirty="0">
                <a:latin typeface="Carlito"/>
                <a:cs typeface="Carlito"/>
              </a:rPr>
              <a:t> </a:t>
            </a:r>
            <a:r>
              <a:rPr sz="1200" spc="-10" dirty="0">
                <a:latin typeface="Carlito"/>
                <a:cs typeface="Carlito"/>
              </a:rPr>
              <a:t>properties</a:t>
            </a:r>
            <a:r>
              <a:rPr sz="1200" spc="-25" dirty="0">
                <a:latin typeface="Carlito"/>
                <a:cs typeface="Carlito"/>
              </a:rPr>
              <a:t> of</a:t>
            </a:r>
            <a:endParaRPr sz="1200">
              <a:latin typeface="Carlito"/>
              <a:cs typeface="Carlito"/>
            </a:endParaRPr>
          </a:p>
          <a:p>
            <a:pPr marL="1905" algn="ctr">
              <a:lnSpc>
                <a:spcPts val="1370"/>
              </a:lnSpc>
            </a:pPr>
            <a:r>
              <a:rPr sz="1200" spc="-10" dirty="0">
                <a:latin typeface="Carlito"/>
                <a:cs typeface="Carlito"/>
              </a:rPr>
              <a:t>cells/tissues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32276" y="693419"/>
            <a:ext cx="1809114" cy="1390015"/>
          </a:xfrm>
          <a:custGeom>
            <a:avLst/>
            <a:gdLst/>
            <a:ahLst/>
            <a:cxnLst/>
            <a:rect l="l" t="t" r="r" b="b"/>
            <a:pathLst>
              <a:path w="1809114" h="1390014">
                <a:moveTo>
                  <a:pt x="231648" y="0"/>
                </a:moveTo>
                <a:lnTo>
                  <a:pt x="1808988" y="0"/>
                </a:lnTo>
                <a:lnTo>
                  <a:pt x="1808988" y="1158239"/>
                </a:lnTo>
                <a:lnTo>
                  <a:pt x="1804279" y="1204911"/>
                </a:lnTo>
                <a:lnTo>
                  <a:pt x="1790777" y="1248388"/>
                </a:lnTo>
                <a:lnTo>
                  <a:pt x="1769413" y="1287736"/>
                </a:lnTo>
                <a:lnTo>
                  <a:pt x="1741122" y="1322022"/>
                </a:lnTo>
                <a:lnTo>
                  <a:pt x="1706836" y="1350313"/>
                </a:lnTo>
                <a:lnTo>
                  <a:pt x="1667488" y="1371677"/>
                </a:lnTo>
                <a:lnTo>
                  <a:pt x="1624011" y="1385179"/>
                </a:lnTo>
                <a:lnTo>
                  <a:pt x="1577339" y="1389888"/>
                </a:lnTo>
                <a:lnTo>
                  <a:pt x="0" y="1389888"/>
                </a:lnTo>
                <a:lnTo>
                  <a:pt x="0" y="231647"/>
                </a:lnTo>
                <a:lnTo>
                  <a:pt x="4708" y="184976"/>
                </a:lnTo>
                <a:lnTo>
                  <a:pt x="18210" y="141499"/>
                </a:lnTo>
                <a:lnTo>
                  <a:pt x="39574" y="102151"/>
                </a:lnTo>
                <a:lnTo>
                  <a:pt x="67865" y="67865"/>
                </a:lnTo>
                <a:lnTo>
                  <a:pt x="102151" y="39574"/>
                </a:lnTo>
                <a:lnTo>
                  <a:pt x="141499" y="18210"/>
                </a:lnTo>
                <a:lnTo>
                  <a:pt x="184976" y="4708"/>
                </a:lnTo>
                <a:lnTo>
                  <a:pt x="231648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95165" y="766318"/>
            <a:ext cx="1283335" cy="1200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" algn="ctr">
              <a:lnSpc>
                <a:spcPts val="1595"/>
              </a:lnSpc>
              <a:spcBef>
                <a:spcPts val="105"/>
              </a:spcBef>
            </a:pPr>
            <a:r>
              <a:rPr sz="1400" spc="-25" dirty="0">
                <a:latin typeface="Carlito"/>
                <a:cs typeface="Carlito"/>
              </a:rPr>
              <a:t>STM</a:t>
            </a:r>
            <a:endParaRPr sz="1400">
              <a:latin typeface="Carlito"/>
              <a:cs typeface="Carlito"/>
            </a:endParaRPr>
          </a:p>
          <a:p>
            <a:pPr marL="12700" marR="5080" indent="-635" algn="ctr">
              <a:lnSpc>
                <a:spcPct val="90000"/>
              </a:lnSpc>
              <a:spcBef>
                <a:spcPts val="80"/>
              </a:spcBef>
            </a:pP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electrical current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flowing </a:t>
            </a:r>
            <a:r>
              <a:rPr sz="1400" dirty="0">
                <a:latin typeface="Carlito"/>
                <a:cs typeface="Carlito"/>
              </a:rPr>
              <a:t>between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the </a:t>
            </a:r>
            <a:r>
              <a:rPr sz="1400" spc="-10" dirty="0">
                <a:latin typeface="Carlito"/>
                <a:cs typeface="Carlito"/>
              </a:rPr>
              <a:t>cantilever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tip</a:t>
            </a:r>
            <a:r>
              <a:rPr sz="1400" spc="-25" dirty="0">
                <a:latin typeface="Carlito"/>
                <a:cs typeface="Carlito"/>
              </a:rPr>
              <a:t> and </a:t>
            </a:r>
            <a:r>
              <a:rPr sz="1400" dirty="0">
                <a:latin typeface="Carlito"/>
                <a:cs typeface="Carlito"/>
              </a:rPr>
              <a:t>the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sample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399831" y="3181350"/>
            <a:ext cx="4671695" cy="3470910"/>
            <a:chOff x="5356605" y="2921254"/>
            <a:chExt cx="4671695" cy="34709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8351" y="3572256"/>
              <a:ext cx="2639568" cy="28133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73851" y="3590544"/>
              <a:ext cx="1790700" cy="187756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469635" y="2927604"/>
              <a:ext cx="4479290" cy="3458210"/>
            </a:xfrm>
            <a:custGeom>
              <a:avLst/>
              <a:gdLst/>
              <a:ahLst/>
              <a:cxnLst/>
              <a:rect l="l" t="t" r="r" b="b"/>
              <a:pathLst>
                <a:path w="4479290" h="3458210">
                  <a:moveTo>
                    <a:pt x="0" y="3457955"/>
                  </a:moveTo>
                  <a:lnTo>
                    <a:pt x="4479036" y="3457955"/>
                  </a:lnTo>
                  <a:lnTo>
                    <a:pt x="4479036" y="0"/>
                  </a:lnTo>
                  <a:lnTo>
                    <a:pt x="0" y="0"/>
                  </a:lnTo>
                  <a:lnTo>
                    <a:pt x="0" y="3457955"/>
                  </a:lnTo>
                  <a:close/>
                </a:path>
              </a:pathLst>
            </a:custGeom>
            <a:ln w="12700">
              <a:solidFill>
                <a:srgbClr val="FC2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62955" y="3078480"/>
              <a:ext cx="4567555" cy="3017520"/>
            </a:xfrm>
            <a:custGeom>
              <a:avLst/>
              <a:gdLst/>
              <a:ahLst/>
              <a:cxnLst/>
              <a:rect l="l" t="t" r="r" b="b"/>
              <a:pathLst>
                <a:path w="4567555" h="3017520">
                  <a:moveTo>
                    <a:pt x="0" y="3017520"/>
                  </a:moveTo>
                  <a:lnTo>
                    <a:pt x="4567428" y="3017520"/>
                  </a:lnTo>
                  <a:lnTo>
                    <a:pt x="4567428" y="0"/>
                  </a:lnTo>
                  <a:lnTo>
                    <a:pt x="0" y="0"/>
                  </a:lnTo>
                  <a:lnTo>
                    <a:pt x="0" y="3017520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51347" y="3528060"/>
              <a:ext cx="3133344" cy="256794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84691" y="4684776"/>
              <a:ext cx="1345692" cy="1405128"/>
            </a:xfrm>
            <a:prstGeom prst="rect">
              <a:avLst/>
            </a:prstGeom>
          </p:spPr>
        </p:pic>
      </p:grpSp>
      <p:pic>
        <p:nvPicPr>
          <p:cNvPr id="26" name="Obrázok 25">
            <a:extLst>
              <a:ext uri="{FF2B5EF4-FFF2-40B4-BE49-F238E27FC236}">
                <a16:creationId xmlns:a16="http://schemas.microsoft.com/office/drawing/2014/main" id="{3F6A8CA1-A6B8-5764-D8C9-5A273FBE41B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5440" y="1190001"/>
            <a:ext cx="11398250" cy="4814570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299085" indent="-286385" algn="just">
              <a:lnSpc>
                <a:spcPct val="100000"/>
              </a:lnSpc>
              <a:spcBef>
                <a:spcPts val="650"/>
              </a:spcBef>
              <a:buClr>
                <a:srgbClr val="3A63FA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rlito"/>
                <a:cs typeface="Carlito"/>
              </a:rPr>
              <a:t>Microscopy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helped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unravel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invisible;</a:t>
            </a:r>
            <a:endParaRPr sz="1800" dirty="0">
              <a:latin typeface="Carlito"/>
              <a:cs typeface="Carlito"/>
            </a:endParaRPr>
          </a:p>
          <a:p>
            <a:pPr marL="299085" indent="-286385" algn="just">
              <a:lnSpc>
                <a:spcPts val="2055"/>
              </a:lnSpc>
              <a:spcBef>
                <a:spcPts val="1725"/>
              </a:spcBef>
              <a:buClr>
                <a:srgbClr val="3A63FA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800" spc="-10" dirty="0">
                <a:latin typeface="Carlito"/>
                <a:cs typeface="Carlito"/>
              </a:rPr>
              <a:t>Nowadays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advanced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microscopy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techniques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have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variety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of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applications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many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fields,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being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extremely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important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for</a:t>
            </a:r>
            <a:endParaRPr sz="1800" dirty="0">
              <a:latin typeface="Carlito"/>
              <a:cs typeface="Carlito"/>
            </a:endParaRPr>
          </a:p>
          <a:p>
            <a:pPr marL="299085" algn="just">
              <a:lnSpc>
                <a:spcPts val="2055"/>
              </a:lnSpc>
            </a:pPr>
            <a:r>
              <a:rPr sz="1800" dirty="0">
                <a:latin typeface="Carlito"/>
                <a:cs typeface="Carlito"/>
              </a:rPr>
              <a:t>biology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understanding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of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structure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interactions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between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proteins;</a:t>
            </a:r>
            <a:endParaRPr sz="1800" dirty="0">
              <a:latin typeface="Carlito"/>
              <a:cs typeface="Carlito"/>
            </a:endParaRPr>
          </a:p>
          <a:p>
            <a:pPr marL="299085" indent="-286385" algn="just">
              <a:lnSpc>
                <a:spcPct val="100000"/>
              </a:lnSpc>
              <a:spcBef>
                <a:spcPts val="1730"/>
              </a:spcBef>
              <a:buClr>
                <a:srgbClr val="3A63FA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800" spc="-10" dirty="0">
                <a:latin typeface="Carlito"/>
                <a:cs typeface="Carlito"/>
              </a:rPr>
              <a:t>Super-resolution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microscopy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allows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multiple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color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imaging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by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breaking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boundaries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of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diffraction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limit;</a:t>
            </a:r>
            <a:endParaRPr sz="1800" dirty="0">
              <a:latin typeface="Carlito"/>
              <a:cs typeface="Carlito"/>
            </a:endParaRPr>
          </a:p>
          <a:p>
            <a:pPr marL="299085" indent="-286385" algn="just">
              <a:lnSpc>
                <a:spcPts val="2055"/>
              </a:lnSpc>
              <a:spcBef>
                <a:spcPts val="1725"/>
              </a:spcBef>
              <a:buClr>
                <a:srgbClr val="3A63FA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rlito"/>
                <a:cs typeface="Carlito"/>
              </a:rPr>
              <a:t>single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molecule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imaging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allowed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visualization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of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cellular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nanostructures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never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resolved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before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with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light</a:t>
            </a:r>
            <a:endParaRPr sz="1800" dirty="0">
              <a:latin typeface="Carlito"/>
              <a:cs typeface="Carlito"/>
            </a:endParaRPr>
          </a:p>
          <a:p>
            <a:pPr marL="299085" algn="just">
              <a:lnSpc>
                <a:spcPts val="2055"/>
              </a:lnSpc>
            </a:pPr>
            <a:r>
              <a:rPr sz="1800" spc="-10" dirty="0">
                <a:latin typeface="Carlito"/>
                <a:cs typeface="Carlito"/>
              </a:rPr>
              <a:t>microscopy;</a:t>
            </a:r>
            <a:endParaRPr sz="1800" dirty="0">
              <a:latin typeface="Carlito"/>
              <a:cs typeface="Carlito"/>
            </a:endParaRPr>
          </a:p>
          <a:p>
            <a:pPr marL="299085" indent="-286385" algn="just">
              <a:lnSpc>
                <a:spcPct val="100000"/>
              </a:lnSpc>
              <a:spcBef>
                <a:spcPts val="1730"/>
              </a:spcBef>
              <a:buClr>
                <a:srgbClr val="3A63FA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rlito"/>
                <a:cs typeface="Carlito"/>
              </a:rPr>
              <a:t>Electron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microscopy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was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earliest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technique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able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to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reach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resolutions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that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light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microscopy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had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never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reached;</a:t>
            </a:r>
            <a:endParaRPr sz="1800" dirty="0">
              <a:latin typeface="Carlito"/>
              <a:cs typeface="Carlito"/>
            </a:endParaRPr>
          </a:p>
          <a:p>
            <a:pPr marL="299085" indent="-286385" algn="just">
              <a:lnSpc>
                <a:spcPct val="100000"/>
              </a:lnSpc>
              <a:spcBef>
                <a:spcPts val="1730"/>
              </a:spcBef>
              <a:buClr>
                <a:srgbClr val="3A63FA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rlito"/>
                <a:cs typeface="Carlito"/>
              </a:rPr>
              <a:t>TEM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SEM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are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still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of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large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use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for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describing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composition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of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structures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microorganisms;</a:t>
            </a:r>
            <a:endParaRPr sz="1800" dirty="0">
              <a:latin typeface="Carlito"/>
              <a:cs typeface="Carlito"/>
            </a:endParaRPr>
          </a:p>
          <a:p>
            <a:pPr marL="299085" marR="53975" indent="-287020" algn="just">
              <a:lnSpc>
                <a:spcPts val="1939"/>
              </a:lnSpc>
              <a:spcBef>
                <a:spcPts val="1975"/>
              </a:spcBef>
              <a:buClr>
                <a:srgbClr val="3A63FA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rlito"/>
                <a:cs typeface="Carlito"/>
              </a:rPr>
              <a:t>SPM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techniques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achieved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ability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to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image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structure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just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based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on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atomic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composition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forces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involved </a:t>
            </a:r>
            <a:r>
              <a:rPr sz="1800" dirty="0">
                <a:latin typeface="Carlito"/>
                <a:cs typeface="Carlito"/>
              </a:rPr>
              <a:t>in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interaction </a:t>
            </a:r>
            <a:r>
              <a:rPr sz="1800" dirty="0">
                <a:latin typeface="Carlito"/>
                <a:cs typeface="Carlito"/>
              </a:rPr>
              <a:t>between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surface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scanning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probe;</a:t>
            </a:r>
            <a:endParaRPr sz="1800" dirty="0">
              <a:latin typeface="Carlito"/>
              <a:cs typeface="Carlito"/>
            </a:endParaRPr>
          </a:p>
          <a:p>
            <a:pPr marL="299085" indent="-286385" algn="just">
              <a:lnSpc>
                <a:spcPts val="2050"/>
              </a:lnSpc>
              <a:spcBef>
                <a:spcPts val="1705"/>
              </a:spcBef>
              <a:buClr>
                <a:srgbClr val="3A63FA"/>
              </a:buClr>
              <a:buSzPct val="150000"/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rlito"/>
                <a:cs typeface="Carlito"/>
              </a:rPr>
              <a:t>The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use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of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fluorophores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for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staining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cell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cultures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tissues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both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for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basic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research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purposes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or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diagnostic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ones</a:t>
            </a:r>
            <a:endParaRPr sz="1800" dirty="0">
              <a:latin typeface="Carlito"/>
              <a:cs typeface="Carlito"/>
            </a:endParaRPr>
          </a:p>
          <a:p>
            <a:pPr marL="299085" algn="just">
              <a:lnSpc>
                <a:spcPts val="2050"/>
              </a:lnSpc>
            </a:pPr>
            <a:r>
              <a:rPr sz="1800" spc="-10" dirty="0">
                <a:latin typeface="Carlito"/>
                <a:cs typeface="Carlito"/>
              </a:rPr>
              <a:t>(histopathology)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is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in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continuous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evolution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and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offer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on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the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market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improves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very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quickly;</a:t>
            </a:r>
            <a:endParaRPr sz="1800" dirty="0">
              <a:latin typeface="Carlito"/>
              <a:cs typeface="Carlito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515BF98-200E-EC6A-E22B-D711D388606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886200" y="1093210"/>
            <a:ext cx="54013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chemeClr val="tx1"/>
                </a:solidFill>
                <a:latin typeface="Carlito"/>
                <a:cs typeface="Carlito"/>
              </a:rPr>
              <a:t>Thank</a:t>
            </a:r>
            <a:r>
              <a:rPr sz="3600" spc="-70" dirty="0">
                <a:solidFill>
                  <a:schemeClr val="tx1"/>
                </a:solidFill>
                <a:latin typeface="Carlito"/>
                <a:cs typeface="Carlito"/>
              </a:rPr>
              <a:t> </a:t>
            </a:r>
            <a:r>
              <a:rPr sz="3600" dirty="0">
                <a:solidFill>
                  <a:schemeClr val="tx1"/>
                </a:solidFill>
                <a:latin typeface="Carlito"/>
                <a:cs typeface="Carlito"/>
              </a:rPr>
              <a:t>you</a:t>
            </a:r>
            <a:r>
              <a:rPr sz="3600" spc="-75" dirty="0">
                <a:solidFill>
                  <a:schemeClr val="tx1"/>
                </a:solidFill>
                <a:latin typeface="Carlito"/>
                <a:cs typeface="Carlito"/>
              </a:rPr>
              <a:t> </a:t>
            </a:r>
            <a:r>
              <a:rPr sz="3600" dirty="0">
                <a:solidFill>
                  <a:schemeClr val="tx1"/>
                </a:solidFill>
                <a:latin typeface="Carlito"/>
                <a:cs typeface="Carlito"/>
              </a:rPr>
              <a:t>for</a:t>
            </a:r>
            <a:r>
              <a:rPr sz="3600" spc="-75" dirty="0">
                <a:solidFill>
                  <a:schemeClr val="tx1"/>
                </a:solidFill>
                <a:latin typeface="Carlito"/>
                <a:cs typeface="Carlito"/>
              </a:rPr>
              <a:t> </a:t>
            </a:r>
            <a:r>
              <a:rPr sz="3600" dirty="0">
                <a:solidFill>
                  <a:schemeClr val="tx1"/>
                </a:solidFill>
                <a:latin typeface="Carlito"/>
                <a:cs typeface="Carlito"/>
              </a:rPr>
              <a:t>the</a:t>
            </a:r>
            <a:r>
              <a:rPr sz="3600" spc="-70" dirty="0">
                <a:solidFill>
                  <a:schemeClr val="tx1"/>
                </a:solidFill>
                <a:latin typeface="Carlito"/>
                <a:cs typeface="Carlito"/>
              </a:rPr>
              <a:t> </a:t>
            </a:r>
            <a:r>
              <a:rPr sz="3600" spc="-10" dirty="0">
                <a:solidFill>
                  <a:schemeClr val="tx1"/>
                </a:solidFill>
                <a:latin typeface="Carlito"/>
                <a:cs typeface="Carlito"/>
              </a:rPr>
              <a:t>attention!</a:t>
            </a:r>
            <a:endParaRPr sz="3600" dirty="0">
              <a:solidFill>
                <a:schemeClr val="tx1"/>
              </a:solidFill>
              <a:latin typeface="Carlito"/>
              <a:cs typeface="Carlito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EA7A5F40-CE7B-D547-7FDE-D94C455DB5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16906"/>
            <a:ext cx="2534848" cy="21272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Obrázok 54">
            <a:extLst>
              <a:ext uri="{FF2B5EF4-FFF2-40B4-BE49-F238E27FC236}">
                <a16:creationId xmlns:a16="http://schemas.microsoft.com/office/drawing/2014/main" id="{A322DEB3-5B39-4B4F-378B-A70B8855C92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04060" y="3642359"/>
            <a:ext cx="4125467" cy="91744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60523" y="4293870"/>
            <a:ext cx="15786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0000"/>
                </a:solidFill>
                <a:latin typeface="Carlito"/>
                <a:cs typeface="Carlito"/>
              </a:rPr>
              <a:t>Fluorescence</a:t>
            </a:r>
            <a:r>
              <a:rPr sz="1200" spc="3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Carlito"/>
                <a:cs typeface="Carlito"/>
              </a:rPr>
              <a:t>microscopy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1923" y="4622291"/>
            <a:ext cx="5841491" cy="9662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332734" y="5338064"/>
            <a:ext cx="1276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rlito"/>
                <a:cs typeface="Carlito"/>
              </a:rPr>
              <a:t>Electron</a:t>
            </a:r>
            <a:r>
              <a:rPr sz="1200" spc="-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rlito"/>
                <a:cs typeface="Carlito"/>
              </a:rPr>
              <a:t>microscopy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75375" y="3646932"/>
            <a:ext cx="2165477" cy="9128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333871" y="4293870"/>
            <a:ext cx="17983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1B8B8"/>
                </a:solidFill>
                <a:latin typeface="Carlito"/>
                <a:cs typeface="Carlito"/>
              </a:rPr>
              <a:t>Super-</a:t>
            </a:r>
            <a:r>
              <a:rPr sz="1200" spc="-10" dirty="0">
                <a:solidFill>
                  <a:srgbClr val="31B8B8"/>
                </a:solidFill>
                <a:latin typeface="Carlito"/>
                <a:cs typeface="Carlito"/>
              </a:rPr>
              <a:t>resolution</a:t>
            </a:r>
            <a:r>
              <a:rPr sz="1200" spc="10" dirty="0">
                <a:solidFill>
                  <a:srgbClr val="31B8B8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31B8B8"/>
                </a:solidFill>
                <a:latin typeface="Carlito"/>
                <a:cs typeface="Carlito"/>
              </a:rPr>
              <a:t>microscopy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08404" y="2699004"/>
            <a:ext cx="8499475" cy="1111250"/>
            <a:chOff x="1708404" y="2699004"/>
            <a:chExt cx="8499475" cy="111125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12578" y="2730607"/>
              <a:ext cx="8295215" cy="7978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18716" y="2699004"/>
              <a:ext cx="8285226" cy="78714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984248" y="2764789"/>
              <a:ext cx="8156575" cy="658495"/>
            </a:xfrm>
            <a:custGeom>
              <a:avLst/>
              <a:gdLst/>
              <a:ahLst/>
              <a:cxnLst/>
              <a:rect l="l" t="t" r="r" b="b"/>
              <a:pathLst>
                <a:path w="8156575" h="658495">
                  <a:moveTo>
                    <a:pt x="8156448" y="0"/>
                  </a:moveTo>
                  <a:lnTo>
                    <a:pt x="8100695" y="0"/>
                  </a:lnTo>
                  <a:lnTo>
                    <a:pt x="8100695" y="281940"/>
                  </a:lnTo>
                  <a:lnTo>
                    <a:pt x="6883908" y="281940"/>
                  </a:lnTo>
                  <a:lnTo>
                    <a:pt x="6883908" y="13462"/>
                  </a:lnTo>
                  <a:lnTo>
                    <a:pt x="6838188" y="13462"/>
                  </a:lnTo>
                  <a:lnTo>
                    <a:pt x="6838188" y="281940"/>
                  </a:lnTo>
                  <a:lnTo>
                    <a:pt x="5754624" y="281940"/>
                  </a:lnTo>
                  <a:lnTo>
                    <a:pt x="5754624" y="13462"/>
                  </a:lnTo>
                  <a:lnTo>
                    <a:pt x="5708904" y="13462"/>
                  </a:lnTo>
                  <a:lnTo>
                    <a:pt x="5708904" y="281940"/>
                  </a:lnTo>
                  <a:lnTo>
                    <a:pt x="4626864" y="281940"/>
                  </a:lnTo>
                  <a:lnTo>
                    <a:pt x="4626864" y="13462"/>
                  </a:lnTo>
                  <a:lnTo>
                    <a:pt x="4581144" y="13462"/>
                  </a:lnTo>
                  <a:lnTo>
                    <a:pt x="4581144" y="281940"/>
                  </a:lnTo>
                  <a:lnTo>
                    <a:pt x="4078224" y="281940"/>
                  </a:lnTo>
                  <a:lnTo>
                    <a:pt x="3497580" y="281940"/>
                  </a:lnTo>
                  <a:lnTo>
                    <a:pt x="3497580" y="13462"/>
                  </a:lnTo>
                  <a:lnTo>
                    <a:pt x="3451860" y="13462"/>
                  </a:lnTo>
                  <a:lnTo>
                    <a:pt x="3451860" y="281940"/>
                  </a:lnTo>
                  <a:lnTo>
                    <a:pt x="2369820" y="281940"/>
                  </a:lnTo>
                  <a:lnTo>
                    <a:pt x="2369820" y="13462"/>
                  </a:lnTo>
                  <a:lnTo>
                    <a:pt x="2324100" y="13462"/>
                  </a:lnTo>
                  <a:lnTo>
                    <a:pt x="2324100" y="281940"/>
                  </a:lnTo>
                  <a:lnTo>
                    <a:pt x="1240536" y="281940"/>
                  </a:lnTo>
                  <a:lnTo>
                    <a:pt x="1240536" y="13462"/>
                  </a:lnTo>
                  <a:lnTo>
                    <a:pt x="1194816" y="13462"/>
                  </a:lnTo>
                  <a:lnTo>
                    <a:pt x="1194816" y="281940"/>
                  </a:lnTo>
                  <a:lnTo>
                    <a:pt x="55753" y="281940"/>
                  </a:lnTo>
                  <a:lnTo>
                    <a:pt x="55753" y="0"/>
                  </a:lnTo>
                  <a:lnTo>
                    <a:pt x="0" y="0"/>
                  </a:lnTo>
                  <a:lnTo>
                    <a:pt x="0" y="643890"/>
                  </a:lnTo>
                  <a:lnTo>
                    <a:pt x="56007" y="643890"/>
                  </a:lnTo>
                  <a:lnTo>
                    <a:pt x="56007" y="360680"/>
                  </a:lnTo>
                  <a:lnTo>
                    <a:pt x="1194816" y="360680"/>
                  </a:lnTo>
                  <a:lnTo>
                    <a:pt x="1194816" y="658114"/>
                  </a:lnTo>
                  <a:lnTo>
                    <a:pt x="1240536" y="658114"/>
                  </a:lnTo>
                  <a:lnTo>
                    <a:pt x="1240536" y="360680"/>
                  </a:lnTo>
                  <a:lnTo>
                    <a:pt x="2324100" y="360680"/>
                  </a:lnTo>
                  <a:lnTo>
                    <a:pt x="2324100" y="658114"/>
                  </a:lnTo>
                  <a:lnTo>
                    <a:pt x="2369820" y="658114"/>
                  </a:lnTo>
                  <a:lnTo>
                    <a:pt x="2369820" y="360680"/>
                  </a:lnTo>
                  <a:lnTo>
                    <a:pt x="3451860" y="360680"/>
                  </a:lnTo>
                  <a:lnTo>
                    <a:pt x="3451860" y="658114"/>
                  </a:lnTo>
                  <a:lnTo>
                    <a:pt x="3497580" y="658114"/>
                  </a:lnTo>
                  <a:lnTo>
                    <a:pt x="3497580" y="360680"/>
                  </a:lnTo>
                  <a:lnTo>
                    <a:pt x="4078224" y="360680"/>
                  </a:lnTo>
                  <a:lnTo>
                    <a:pt x="4581144" y="360680"/>
                  </a:lnTo>
                  <a:lnTo>
                    <a:pt x="4581144" y="658114"/>
                  </a:lnTo>
                  <a:lnTo>
                    <a:pt x="4626864" y="658114"/>
                  </a:lnTo>
                  <a:lnTo>
                    <a:pt x="4626864" y="360680"/>
                  </a:lnTo>
                  <a:lnTo>
                    <a:pt x="5708904" y="360680"/>
                  </a:lnTo>
                  <a:lnTo>
                    <a:pt x="5708904" y="658114"/>
                  </a:lnTo>
                  <a:lnTo>
                    <a:pt x="5754624" y="658114"/>
                  </a:lnTo>
                  <a:lnTo>
                    <a:pt x="5754624" y="360680"/>
                  </a:lnTo>
                  <a:lnTo>
                    <a:pt x="6838188" y="360680"/>
                  </a:lnTo>
                  <a:lnTo>
                    <a:pt x="6838188" y="658114"/>
                  </a:lnTo>
                  <a:lnTo>
                    <a:pt x="6883908" y="658114"/>
                  </a:lnTo>
                  <a:lnTo>
                    <a:pt x="6883908" y="360680"/>
                  </a:lnTo>
                  <a:lnTo>
                    <a:pt x="8100441" y="360680"/>
                  </a:lnTo>
                  <a:lnTo>
                    <a:pt x="8100441" y="643890"/>
                  </a:lnTo>
                  <a:lnTo>
                    <a:pt x="8156448" y="643890"/>
                  </a:lnTo>
                  <a:lnTo>
                    <a:pt x="8156448" y="360680"/>
                  </a:lnTo>
                  <a:lnTo>
                    <a:pt x="8156448" y="327660"/>
                  </a:lnTo>
                  <a:lnTo>
                    <a:pt x="8156448" y="314960"/>
                  </a:lnTo>
                  <a:lnTo>
                    <a:pt x="8156448" y="281940"/>
                  </a:lnTo>
                  <a:lnTo>
                    <a:pt x="8156448" y="0"/>
                  </a:lnTo>
                  <a:close/>
                </a:path>
              </a:pathLst>
            </a:custGeom>
            <a:solidFill>
              <a:srgbClr val="3A63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8404" y="3387813"/>
              <a:ext cx="606564" cy="42218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841119" y="3426078"/>
            <a:ext cx="3467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arlito"/>
                <a:cs typeface="Carlito"/>
              </a:rPr>
              <a:t>1mm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814827" y="3396957"/>
            <a:ext cx="758977" cy="42218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947542" y="3435222"/>
            <a:ext cx="49910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rlito"/>
                <a:cs typeface="Carlito"/>
              </a:rPr>
              <a:t>100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µm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08120" y="3387813"/>
            <a:ext cx="681227" cy="42218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4140200" y="3426078"/>
            <a:ext cx="4216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rlito"/>
                <a:cs typeface="Carlito"/>
              </a:rPr>
              <a:t>10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µm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192267" y="3387813"/>
            <a:ext cx="603542" cy="42218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324602" y="3426078"/>
            <a:ext cx="344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rlito"/>
                <a:cs typeface="Carlito"/>
              </a:rPr>
              <a:t>1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µm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236208" y="3387813"/>
            <a:ext cx="755891" cy="42218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369177" y="3426078"/>
            <a:ext cx="49593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rlito"/>
                <a:cs typeface="Carlito"/>
              </a:rPr>
              <a:t>100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nm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403592" y="3387813"/>
            <a:ext cx="678205" cy="422186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536560" y="3426078"/>
            <a:ext cx="4184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rlito"/>
                <a:cs typeface="Carlito"/>
              </a:rPr>
              <a:t>10</a:t>
            </a:r>
            <a:r>
              <a:rPr sz="1200" spc="-10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nm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572500" y="3387813"/>
            <a:ext cx="600443" cy="42218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8705215" y="3426078"/>
            <a:ext cx="340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rlito"/>
                <a:cs typeface="Carlito"/>
              </a:rPr>
              <a:t>1</a:t>
            </a:r>
            <a:r>
              <a:rPr sz="1200" spc="-5" dirty="0">
                <a:latin typeface="Carlito"/>
                <a:cs typeface="Carlito"/>
              </a:rPr>
              <a:t> </a:t>
            </a:r>
            <a:r>
              <a:rPr sz="1200" spc="-25" dirty="0">
                <a:latin typeface="Carlito"/>
                <a:cs typeface="Carlito"/>
              </a:rPr>
              <a:t>nm</a:t>
            </a:r>
            <a:endParaRPr sz="1200">
              <a:latin typeface="Carlito"/>
              <a:cs typeface="Carlito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915143" y="3387813"/>
            <a:ext cx="451116" cy="42218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0048113" y="3426078"/>
            <a:ext cx="1924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latin typeface="Carlito"/>
                <a:cs typeface="Carlito"/>
              </a:rPr>
              <a:t>1Å</a:t>
            </a:r>
            <a:endParaRPr sz="1200">
              <a:latin typeface="Carlito"/>
              <a:cs typeface="Carlito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545336" y="1473708"/>
            <a:ext cx="8983980" cy="1853564"/>
            <a:chOff x="1545336" y="1473708"/>
            <a:chExt cx="8983980" cy="1853564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45336" y="1743456"/>
              <a:ext cx="1758823" cy="13625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40407" y="1938527"/>
              <a:ext cx="1188720" cy="79247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11424" y="1854758"/>
              <a:ext cx="1545463" cy="122829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06496" y="2049780"/>
              <a:ext cx="975359" cy="65836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29456" y="1581886"/>
              <a:ext cx="1545463" cy="121478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224528" y="1776984"/>
              <a:ext cx="975360" cy="64465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01868" y="1473708"/>
              <a:ext cx="1097572" cy="16276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96939" y="1668780"/>
              <a:ext cx="527304" cy="105765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29427" y="1760220"/>
              <a:ext cx="1243850" cy="156654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24500" y="1955291"/>
              <a:ext cx="673608" cy="99669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504432" y="1801368"/>
              <a:ext cx="1286382" cy="137617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699503" y="1996440"/>
              <a:ext cx="716279" cy="80619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793736" y="1661160"/>
              <a:ext cx="1156639" cy="152844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988807" y="1856232"/>
              <a:ext cx="586740" cy="95859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887967" y="1760220"/>
              <a:ext cx="1641221" cy="125285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083040" y="1955291"/>
              <a:ext cx="1071372" cy="682751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1804542" y="1689861"/>
            <a:ext cx="102679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1B8B8"/>
                </a:solidFill>
                <a:latin typeface="Carlito"/>
                <a:cs typeface="Carlito"/>
              </a:rPr>
              <a:t>Small</a:t>
            </a:r>
            <a:r>
              <a:rPr sz="1200" spc="-25" dirty="0">
                <a:solidFill>
                  <a:srgbClr val="31B8B8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31B8B8"/>
                </a:solidFill>
                <a:latin typeface="Carlito"/>
                <a:cs typeface="Carlito"/>
              </a:rPr>
              <a:t>organisms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392551" y="1793494"/>
            <a:ext cx="586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92D050"/>
                </a:solidFill>
                <a:latin typeface="Carlito"/>
                <a:cs typeface="Carlito"/>
              </a:rPr>
              <a:t>Plant</a:t>
            </a:r>
            <a:r>
              <a:rPr sz="1200" spc="-40" dirty="0">
                <a:solidFill>
                  <a:srgbClr val="92D050"/>
                </a:solidFill>
                <a:latin typeface="Carlito"/>
                <a:cs typeface="Carlito"/>
              </a:rPr>
              <a:t> </a:t>
            </a:r>
            <a:r>
              <a:rPr sz="1200" spc="-20" dirty="0">
                <a:solidFill>
                  <a:srgbClr val="92D050"/>
                </a:solidFill>
                <a:latin typeface="Carlito"/>
                <a:cs typeface="Carlito"/>
              </a:rPr>
              <a:t>cell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345304" y="1524127"/>
            <a:ext cx="688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E091A9"/>
                </a:solidFill>
                <a:latin typeface="Carlito"/>
                <a:cs typeface="Carlito"/>
              </a:rPr>
              <a:t>animal</a:t>
            </a:r>
            <a:r>
              <a:rPr sz="1200" spc="-30" dirty="0">
                <a:solidFill>
                  <a:srgbClr val="E091A9"/>
                </a:solidFill>
                <a:latin typeface="Carlito"/>
                <a:cs typeface="Carlito"/>
              </a:rPr>
              <a:t> </a:t>
            </a:r>
            <a:r>
              <a:rPr sz="1200" spc="-20" dirty="0">
                <a:solidFill>
                  <a:srgbClr val="E091A9"/>
                </a:solidFill>
                <a:latin typeface="Carlito"/>
                <a:cs typeface="Carlito"/>
              </a:rPr>
              <a:t>cell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461508" y="1277492"/>
            <a:ext cx="927735" cy="37338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10185" marR="5080" indent="-198120">
              <a:lnSpc>
                <a:spcPts val="1300"/>
              </a:lnSpc>
              <a:spcBef>
                <a:spcPts val="260"/>
              </a:spcBef>
            </a:pPr>
            <a:r>
              <a:rPr sz="1200" spc="-10" dirty="0">
                <a:solidFill>
                  <a:srgbClr val="FF40FF"/>
                </a:solidFill>
                <a:latin typeface="Carlito"/>
                <a:cs typeface="Carlito"/>
              </a:rPr>
              <a:t>Mitochondria/ bacteria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579234" y="1681734"/>
            <a:ext cx="925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Carlito"/>
                <a:cs typeface="Carlito"/>
              </a:rPr>
              <a:t>Animal</a:t>
            </a:r>
            <a:r>
              <a:rPr sz="1200" spc="-4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Carlito"/>
                <a:cs typeface="Carlito"/>
              </a:rPr>
              <a:t>viruses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012683" y="1579879"/>
            <a:ext cx="539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C49FFF"/>
                </a:solidFill>
                <a:latin typeface="Carlito"/>
                <a:cs typeface="Carlito"/>
              </a:rPr>
              <a:t>proteins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15425" y="1696973"/>
            <a:ext cx="10242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A63FA"/>
                </a:solidFill>
                <a:latin typeface="Carlito"/>
                <a:cs typeface="Carlito"/>
              </a:rPr>
              <a:t>Small</a:t>
            </a:r>
            <a:r>
              <a:rPr sz="1200" spc="-25" dirty="0">
                <a:solidFill>
                  <a:srgbClr val="3A63FA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3A63FA"/>
                </a:solidFill>
                <a:latin typeface="Carlito"/>
                <a:cs typeface="Carlito"/>
              </a:rPr>
              <a:t>molecules</a:t>
            </a:r>
            <a:endParaRPr sz="1200">
              <a:latin typeface="Carlito"/>
              <a:cs typeface="Carlito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b="1" spc="-30" dirty="0">
                <a:solidFill>
                  <a:schemeClr val="tx1"/>
                </a:solidFill>
              </a:rPr>
              <a:t>Techniques</a:t>
            </a:r>
            <a:r>
              <a:rPr b="1" spc="-6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for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spc="-20" dirty="0">
                <a:solidFill>
                  <a:schemeClr val="tx1"/>
                </a:solidFill>
              </a:rPr>
              <a:t>different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scales</a:t>
            </a:r>
          </a:p>
        </p:txBody>
      </p:sp>
      <p:pic>
        <p:nvPicPr>
          <p:cNvPr id="53" name="object 5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8360664" y="3646932"/>
            <a:ext cx="1802892" cy="912876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8440928" y="4164329"/>
            <a:ext cx="979805" cy="3733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300"/>
              </a:lnSpc>
              <a:spcBef>
                <a:spcPts val="259"/>
              </a:spcBef>
            </a:pPr>
            <a:r>
              <a:rPr sz="1200" dirty="0">
                <a:solidFill>
                  <a:srgbClr val="00AFEF"/>
                </a:solidFill>
                <a:latin typeface="Carlito"/>
                <a:cs typeface="Carlito"/>
              </a:rPr>
              <a:t>Scanning</a:t>
            </a:r>
            <a:r>
              <a:rPr sz="1200" spc="-60" dirty="0">
                <a:solidFill>
                  <a:srgbClr val="00AFEF"/>
                </a:solidFill>
                <a:latin typeface="Carlito"/>
                <a:cs typeface="Carlito"/>
              </a:rPr>
              <a:t> </a:t>
            </a:r>
            <a:r>
              <a:rPr sz="1200" spc="-10" dirty="0">
                <a:solidFill>
                  <a:srgbClr val="00AFEF"/>
                </a:solidFill>
                <a:latin typeface="Carlito"/>
                <a:cs typeface="Carlito"/>
              </a:rPr>
              <a:t>probe microscopy</a:t>
            </a:r>
            <a:endParaRPr sz="12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059" y="224790"/>
            <a:ext cx="8562341" cy="7816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8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Many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microscopy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techniques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are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available</a:t>
            </a:r>
            <a:r>
              <a:rPr b="1" spc="-9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for</a:t>
            </a:r>
            <a:r>
              <a:rPr b="1" spc="-85" dirty="0">
                <a:solidFill>
                  <a:schemeClr val="tx1"/>
                </a:solidFill>
              </a:rPr>
              <a:t> </a:t>
            </a:r>
            <a:r>
              <a:rPr b="1" spc="-20" dirty="0">
                <a:solidFill>
                  <a:schemeClr val="tx1"/>
                </a:solidFill>
              </a:rPr>
              <a:t>different</a:t>
            </a:r>
            <a:r>
              <a:rPr b="1" spc="-7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case-study</a:t>
            </a:r>
          </a:p>
        </p:txBody>
      </p:sp>
      <p:sp>
        <p:nvSpPr>
          <p:cNvPr id="3" name="object 3"/>
          <p:cNvSpPr/>
          <p:nvPr/>
        </p:nvSpPr>
        <p:spPr>
          <a:xfrm>
            <a:off x="1200911" y="4058411"/>
            <a:ext cx="2226945" cy="379730"/>
          </a:xfrm>
          <a:custGeom>
            <a:avLst/>
            <a:gdLst/>
            <a:ahLst/>
            <a:cxnLst/>
            <a:rect l="l" t="t" r="r" b="b"/>
            <a:pathLst>
              <a:path w="2226945" h="379729">
                <a:moveTo>
                  <a:pt x="0" y="63245"/>
                </a:moveTo>
                <a:lnTo>
                  <a:pt x="4970" y="38629"/>
                </a:lnTo>
                <a:lnTo>
                  <a:pt x="18526" y="18526"/>
                </a:lnTo>
                <a:lnTo>
                  <a:pt x="38629" y="4970"/>
                </a:lnTo>
                <a:lnTo>
                  <a:pt x="63246" y="0"/>
                </a:lnTo>
                <a:lnTo>
                  <a:pt x="2163317" y="0"/>
                </a:lnTo>
                <a:lnTo>
                  <a:pt x="2187934" y="4970"/>
                </a:lnTo>
                <a:lnTo>
                  <a:pt x="2208037" y="18526"/>
                </a:lnTo>
                <a:lnTo>
                  <a:pt x="2221593" y="38629"/>
                </a:lnTo>
                <a:lnTo>
                  <a:pt x="2226564" y="63245"/>
                </a:lnTo>
                <a:lnTo>
                  <a:pt x="2226564" y="316230"/>
                </a:lnTo>
                <a:lnTo>
                  <a:pt x="2221593" y="340846"/>
                </a:lnTo>
                <a:lnTo>
                  <a:pt x="2208037" y="360949"/>
                </a:lnTo>
                <a:lnTo>
                  <a:pt x="2187934" y="374505"/>
                </a:lnTo>
                <a:lnTo>
                  <a:pt x="2163317" y="379475"/>
                </a:lnTo>
                <a:lnTo>
                  <a:pt x="63246" y="379475"/>
                </a:lnTo>
                <a:lnTo>
                  <a:pt x="38629" y="374505"/>
                </a:lnTo>
                <a:lnTo>
                  <a:pt x="18526" y="360949"/>
                </a:lnTo>
                <a:lnTo>
                  <a:pt x="4970" y="340846"/>
                </a:lnTo>
                <a:lnTo>
                  <a:pt x="0" y="316230"/>
                </a:lnTo>
                <a:lnTo>
                  <a:pt x="0" y="63245"/>
                </a:lnTo>
                <a:close/>
              </a:path>
            </a:pathLst>
          </a:custGeom>
          <a:ln w="12700">
            <a:solidFill>
              <a:srgbClr val="FF6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3252" y="4067047"/>
            <a:ext cx="13442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rlito"/>
                <a:cs typeface="Carlito"/>
              </a:rPr>
              <a:t>fluorescence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00911" y="4757928"/>
            <a:ext cx="2226945" cy="379730"/>
          </a:xfrm>
          <a:custGeom>
            <a:avLst/>
            <a:gdLst/>
            <a:ahLst/>
            <a:cxnLst/>
            <a:rect l="l" t="t" r="r" b="b"/>
            <a:pathLst>
              <a:path w="2226945" h="379729">
                <a:moveTo>
                  <a:pt x="0" y="63246"/>
                </a:moveTo>
                <a:lnTo>
                  <a:pt x="4970" y="38629"/>
                </a:lnTo>
                <a:lnTo>
                  <a:pt x="18526" y="18526"/>
                </a:lnTo>
                <a:lnTo>
                  <a:pt x="38629" y="4970"/>
                </a:lnTo>
                <a:lnTo>
                  <a:pt x="63246" y="0"/>
                </a:lnTo>
                <a:lnTo>
                  <a:pt x="2163317" y="0"/>
                </a:lnTo>
                <a:lnTo>
                  <a:pt x="2187934" y="4970"/>
                </a:lnTo>
                <a:lnTo>
                  <a:pt x="2208037" y="18526"/>
                </a:lnTo>
                <a:lnTo>
                  <a:pt x="2221593" y="38629"/>
                </a:lnTo>
                <a:lnTo>
                  <a:pt x="2226564" y="63246"/>
                </a:lnTo>
                <a:lnTo>
                  <a:pt x="2226564" y="316230"/>
                </a:lnTo>
                <a:lnTo>
                  <a:pt x="2221593" y="340846"/>
                </a:lnTo>
                <a:lnTo>
                  <a:pt x="2208037" y="360949"/>
                </a:lnTo>
                <a:lnTo>
                  <a:pt x="2187934" y="374505"/>
                </a:lnTo>
                <a:lnTo>
                  <a:pt x="2163317" y="379476"/>
                </a:lnTo>
                <a:lnTo>
                  <a:pt x="63246" y="379476"/>
                </a:lnTo>
                <a:lnTo>
                  <a:pt x="38629" y="374505"/>
                </a:lnTo>
                <a:lnTo>
                  <a:pt x="18526" y="360949"/>
                </a:lnTo>
                <a:lnTo>
                  <a:pt x="4970" y="340846"/>
                </a:lnTo>
                <a:lnTo>
                  <a:pt x="0" y="316230"/>
                </a:lnTo>
                <a:lnTo>
                  <a:pt x="0" y="63246"/>
                </a:lnTo>
                <a:close/>
              </a:path>
            </a:pathLst>
          </a:custGeom>
          <a:ln w="12699">
            <a:solidFill>
              <a:srgbClr val="FF6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68804" y="4766564"/>
            <a:ext cx="89344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rlito"/>
                <a:cs typeface="Carlito"/>
              </a:rPr>
              <a:t>confocal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00911" y="5465064"/>
            <a:ext cx="2226945" cy="967740"/>
          </a:xfrm>
          <a:custGeom>
            <a:avLst/>
            <a:gdLst/>
            <a:ahLst/>
            <a:cxnLst/>
            <a:rect l="l" t="t" r="r" b="b"/>
            <a:pathLst>
              <a:path w="2226945" h="967739">
                <a:moveTo>
                  <a:pt x="0" y="63246"/>
                </a:moveTo>
                <a:lnTo>
                  <a:pt x="4970" y="38629"/>
                </a:lnTo>
                <a:lnTo>
                  <a:pt x="18526" y="18526"/>
                </a:lnTo>
                <a:lnTo>
                  <a:pt x="38629" y="4970"/>
                </a:lnTo>
                <a:lnTo>
                  <a:pt x="63246" y="0"/>
                </a:lnTo>
                <a:lnTo>
                  <a:pt x="2163317" y="0"/>
                </a:lnTo>
                <a:lnTo>
                  <a:pt x="2187934" y="4970"/>
                </a:lnTo>
                <a:lnTo>
                  <a:pt x="2208037" y="18526"/>
                </a:lnTo>
                <a:lnTo>
                  <a:pt x="2221593" y="38629"/>
                </a:lnTo>
                <a:lnTo>
                  <a:pt x="2226564" y="63246"/>
                </a:lnTo>
                <a:lnTo>
                  <a:pt x="2226564" y="316230"/>
                </a:lnTo>
                <a:lnTo>
                  <a:pt x="2221593" y="340846"/>
                </a:lnTo>
                <a:lnTo>
                  <a:pt x="2208037" y="360949"/>
                </a:lnTo>
                <a:lnTo>
                  <a:pt x="2187934" y="374505"/>
                </a:lnTo>
                <a:lnTo>
                  <a:pt x="2163317" y="379476"/>
                </a:lnTo>
                <a:lnTo>
                  <a:pt x="63246" y="379476"/>
                </a:lnTo>
                <a:lnTo>
                  <a:pt x="38629" y="374505"/>
                </a:lnTo>
                <a:lnTo>
                  <a:pt x="18526" y="360949"/>
                </a:lnTo>
                <a:lnTo>
                  <a:pt x="4970" y="340846"/>
                </a:lnTo>
                <a:lnTo>
                  <a:pt x="0" y="316230"/>
                </a:lnTo>
                <a:lnTo>
                  <a:pt x="0" y="63246"/>
                </a:lnTo>
                <a:close/>
              </a:path>
              <a:path w="2226945" h="967739">
                <a:moveTo>
                  <a:pt x="0" y="652780"/>
                </a:moveTo>
                <a:lnTo>
                  <a:pt x="4950" y="628262"/>
                </a:lnTo>
                <a:lnTo>
                  <a:pt x="18451" y="608239"/>
                </a:lnTo>
                <a:lnTo>
                  <a:pt x="38474" y="594738"/>
                </a:lnTo>
                <a:lnTo>
                  <a:pt x="62991" y="589788"/>
                </a:lnTo>
                <a:lnTo>
                  <a:pt x="2163572" y="589788"/>
                </a:lnTo>
                <a:lnTo>
                  <a:pt x="2188094" y="594738"/>
                </a:lnTo>
                <a:lnTo>
                  <a:pt x="2208117" y="608239"/>
                </a:lnTo>
                <a:lnTo>
                  <a:pt x="2221614" y="628262"/>
                </a:lnTo>
                <a:lnTo>
                  <a:pt x="2226564" y="652780"/>
                </a:lnTo>
                <a:lnTo>
                  <a:pt x="2226564" y="904748"/>
                </a:lnTo>
                <a:lnTo>
                  <a:pt x="2221614" y="929265"/>
                </a:lnTo>
                <a:lnTo>
                  <a:pt x="2208117" y="949288"/>
                </a:lnTo>
                <a:lnTo>
                  <a:pt x="2188094" y="962789"/>
                </a:lnTo>
                <a:lnTo>
                  <a:pt x="2163572" y="967740"/>
                </a:lnTo>
                <a:lnTo>
                  <a:pt x="62991" y="967740"/>
                </a:lnTo>
                <a:lnTo>
                  <a:pt x="38474" y="962789"/>
                </a:lnTo>
                <a:lnTo>
                  <a:pt x="18451" y="949288"/>
                </a:lnTo>
                <a:lnTo>
                  <a:pt x="4950" y="929265"/>
                </a:lnTo>
                <a:lnTo>
                  <a:pt x="0" y="904748"/>
                </a:lnTo>
                <a:lnTo>
                  <a:pt x="0" y="652780"/>
                </a:lnTo>
                <a:close/>
              </a:path>
            </a:pathLst>
          </a:custGeom>
          <a:ln w="12700">
            <a:solidFill>
              <a:srgbClr val="FF6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39036" y="5474309"/>
            <a:ext cx="1751964" cy="920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arlito"/>
                <a:cs typeface="Carlito"/>
              </a:rPr>
              <a:t>multiphoton</a:t>
            </a:r>
            <a:endParaRPr sz="2000">
              <a:latin typeface="Carlito"/>
              <a:cs typeface="Carlito"/>
            </a:endParaRPr>
          </a:p>
          <a:p>
            <a:pPr algn="ctr">
              <a:lnSpc>
                <a:spcPct val="100000"/>
              </a:lnSpc>
              <a:spcBef>
                <a:spcPts val="2240"/>
              </a:spcBef>
            </a:pPr>
            <a:r>
              <a:rPr sz="2000" spc="-10" dirty="0">
                <a:latin typeface="Carlito"/>
                <a:cs typeface="Carlito"/>
              </a:rPr>
              <a:t>Super-resolution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278126" y="3261105"/>
            <a:ext cx="1155700" cy="392430"/>
            <a:chOff x="2278126" y="3261105"/>
            <a:chExt cx="1155700" cy="392430"/>
          </a:xfrm>
        </p:grpSpPr>
        <p:sp>
          <p:nvSpPr>
            <p:cNvPr id="10" name="object 10"/>
            <p:cNvSpPr/>
            <p:nvPr/>
          </p:nvSpPr>
          <p:spPr>
            <a:xfrm>
              <a:off x="2284476" y="3267455"/>
              <a:ext cx="1143000" cy="379730"/>
            </a:xfrm>
            <a:custGeom>
              <a:avLst/>
              <a:gdLst/>
              <a:ahLst/>
              <a:cxnLst/>
              <a:rect l="l" t="t" r="r" b="b"/>
              <a:pathLst>
                <a:path w="1143000" h="379729">
                  <a:moveTo>
                    <a:pt x="1079753" y="0"/>
                  </a:moveTo>
                  <a:lnTo>
                    <a:pt x="63246" y="0"/>
                  </a:lnTo>
                  <a:lnTo>
                    <a:pt x="38629" y="4970"/>
                  </a:lnTo>
                  <a:lnTo>
                    <a:pt x="18526" y="18526"/>
                  </a:lnTo>
                  <a:lnTo>
                    <a:pt x="4970" y="38629"/>
                  </a:lnTo>
                  <a:lnTo>
                    <a:pt x="0" y="63246"/>
                  </a:lnTo>
                  <a:lnTo>
                    <a:pt x="0" y="316230"/>
                  </a:lnTo>
                  <a:lnTo>
                    <a:pt x="4970" y="340846"/>
                  </a:lnTo>
                  <a:lnTo>
                    <a:pt x="18526" y="360949"/>
                  </a:lnTo>
                  <a:lnTo>
                    <a:pt x="38629" y="374505"/>
                  </a:lnTo>
                  <a:lnTo>
                    <a:pt x="63246" y="379476"/>
                  </a:lnTo>
                  <a:lnTo>
                    <a:pt x="1079753" y="379476"/>
                  </a:lnTo>
                  <a:lnTo>
                    <a:pt x="1104370" y="374505"/>
                  </a:lnTo>
                  <a:lnTo>
                    <a:pt x="1124473" y="360949"/>
                  </a:lnTo>
                  <a:lnTo>
                    <a:pt x="1138029" y="340846"/>
                  </a:lnTo>
                  <a:lnTo>
                    <a:pt x="1143000" y="316230"/>
                  </a:lnTo>
                  <a:lnTo>
                    <a:pt x="1143000" y="63246"/>
                  </a:lnTo>
                  <a:lnTo>
                    <a:pt x="1138029" y="38629"/>
                  </a:lnTo>
                  <a:lnTo>
                    <a:pt x="1124473" y="18526"/>
                  </a:lnTo>
                  <a:lnTo>
                    <a:pt x="1104370" y="4970"/>
                  </a:lnTo>
                  <a:lnTo>
                    <a:pt x="1079753" y="0"/>
                  </a:lnTo>
                  <a:close/>
                </a:path>
              </a:pathLst>
            </a:custGeom>
            <a:solidFill>
              <a:srgbClr val="FF6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84476" y="3267455"/>
              <a:ext cx="1143000" cy="379730"/>
            </a:xfrm>
            <a:custGeom>
              <a:avLst/>
              <a:gdLst/>
              <a:ahLst/>
              <a:cxnLst/>
              <a:rect l="l" t="t" r="r" b="b"/>
              <a:pathLst>
                <a:path w="1143000" h="379729">
                  <a:moveTo>
                    <a:pt x="0" y="63246"/>
                  </a:moveTo>
                  <a:lnTo>
                    <a:pt x="4970" y="38629"/>
                  </a:lnTo>
                  <a:lnTo>
                    <a:pt x="18526" y="18526"/>
                  </a:lnTo>
                  <a:lnTo>
                    <a:pt x="38629" y="4970"/>
                  </a:lnTo>
                  <a:lnTo>
                    <a:pt x="63246" y="0"/>
                  </a:lnTo>
                  <a:lnTo>
                    <a:pt x="1079753" y="0"/>
                  </a:lnTo>
                  <a:lnTo>
                    <a:pt x="1104370" y="4970"/>
                  </a:lnTo>
                  <a:lnTo>
                    <a:pt x="1124473" y="18526"/>
                  </a:lnTo>
                  <a:lnTo>
                    <a:pt x="1138029" y="38629"/>
                  </a:lnTo>
                  <a:lnTo>
                    <a:pt x="1143000" y="63246"/>
                  </a:lnTo>
                  <a:lnTo>
                    <a:pt x="1143000" y="316230"/>
                  </a:lnTo>
                  <a:lnTo>
                    <a:pt x="1138029" y="340846"/>
                  </a:lnTo>
                  <a:lnTo>
                    <a:pt x="1124473" y="360949"/>
                  </a:lnTo>
                  <a:lnTo>
                    <a:pt x="1104370" y="374505"/>
                  </a:lnTo>
                  <a:lnTo>
                    <a:pt x="1079753" y="379476"/>
                  </a:lnTo>
                  <a:lnTo>
                    <a:pt x="63246" y="379476"/>
                  </a:lnTo>
                  <a:lnTo>
                    <a:pt x="38629" y="374505"/>
                  </a:lnTo>
                  <a:lnTo>
                    <a:pt x="18526" y="360949"/>
                  </a:lnTo>
                  <a:lnTo>
                    <a:pt x="4970" y="340846"/>
                  </a:lnTo>
                  <a:lnTo>
                    <a:pt x="0" y="316230"/>
                  </a:lnTo>
                  <a:lnTo>
                    <a:pt x="0" y="63246"/>
                  </a:lnTo>
                  <a:close/>
                </a:path>
              </a:pathLst>
            </a:custGeom>
            <a:ln w="12700">
              <a:solidFill>
                <a:srgbClr val="FF6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477516" y="3276091"/>
            <a:ext cx="7588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Carlito"/>
                <a:cs typeface="Carlito"/>
              </a:rPr>
              <a:t>Optical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4098" y="3452621"/>
            <a:ext cx="1413510" cy="2806065"/>
          </a:xfrm>
          <a:custGeom>
            <a:avLst/>
            <a:gdLst/>
            <a:ahLst/>
            <a:cxnLst/>
            <a:rect l="l" t="t" r="r" b="b"/>
            <a:pathLst>
              <a:path w="1413510" h="2806065">
                <a:moveTo>
                  <a:pt x="1413128" y="0"/>
                </a:moveTo>
                <a:lnTo>
                  <a:pt x="0" y="0"/>
                </a:lnTo>
              </a:path>
              <a:path w="1413510" h="2806065">
                <a:moveTo>
                  <a:pt x="0" y="2805544"/>
                </a:moveTo>
                <a:lnTo>
                  <a:pt x="0" y="0"/>
                </a:lnTo>
              </a:path>
              <a:path w="1413510" h="2806065">
                <a:moveTo>
                  <a:pt x="418490" y="786383"/>
                </a:moveTo>
                <a:lnTo>
                  <a:pt x="0" y="786383"/>
                </a:lnTo>
              </a:path>
              <a:path w="1413510" h="2806065">
                <a:moveTo>
                  <a:pt x="418490" y="1510283"/>
                </a:moveTo>
                <a:lnTo>
                  <a:pt x="0" y="1510283"/>
                </a:lnTo>
              </a:path>
              <a:path w="1413510" h="2806065">
                <a:moveTo>
                  <a:pt x="418490" y="2212847"/>
                </a:moveTo>
                <a:lnTo>
                  <a:pt x="0" y="2212847"/>
                </a:lnTo>
              </a:path>
              <a:path w="1413510" h="2806065">
                <a:moveTo>
                  <a:pt x="418490" y="2781300"/>
                </a:moveTo>
                <a:lnTo>
                  <a:pt x="0" y="2781300"/>
                </a:lnTo>
              </a:path>
            </a:pathLst>
          </a:custGeom>
          <a:ln w="38100">
            <a:solidFill>
              <a:srgbClr val="FF6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4614639" y="4003547"/>
            <a:ext cx="2546985" cy="635635"/>
            <a:chOff x="4614639" y="4003547"/>
            <a:chExt cx="2546985" cy="63563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4639" y="4054994"/>
              <a:ext cx="2546668" cy="46687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7155" y="4003547"/>
              <a:ext cx="2420111" cy="63550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655819" y="4058411"/>
              <a:ext cx="2468880" cy="379730"/>
            </a:xfrm>
            <a:custGeom>
              <a:avLst/>
              <a:gdLst/>
              <a:ahLst/>
              <a:cxnLst/>
              <a:rect l="l" t="t" r="r" b="b"/>
              <a:pathLst>
                <a:path w="2468879" h="379729">
                  <a:moveTo>
                    <a:pt x="0" y="63245"/>
                  </a:moveTo>
                  <a:lnTo>
                    <a:pt x="4970" y="38629"/>
                  </a:lnTo>
                  <a:lnTo>
                    <a:pt x="18526" y="18526"/>
                  </a:lnTo>
                  <a:lnTo>
                    <a:pt x="38629" y="4970"/>
                  </a:lnTo>
                  <a:lnTo>
                    <a:pt x="63245" y="0"/>
                  </a:lnTo>
                  <a:lnTo>
                    <a:pt x="2405633" y="0"/>
                  </a:lnTo>
                  <a:lnTo>
                    <a:pt x="2430250" y="4970"/>
                  </a:lnTo>
                  <a:lnTo>
                    <a:pt x="2450353" y="18526"/>
                  </a:lnTo>
                  <a:lnTo>
                    <a:pt x="2463909" y="38629"/>
                  </a:lnTo>
                  <a:lnTo>
                    <a:pt x="2468879" y="63245"/>
                  </a:lnTo>
                  <a:lnTo>
                    <a:pt x="2468879" y="316230"/>
                  </a:lnTo>
                  <a:lnTo>
                    <a:pt x="2463909" y="340846"/>
                  </a:lnTo>
                  <a:lnTo>
                    <a:pt x="2450353" y="360949"/>
                  </a:lnTo>
                  <a:lnTo>
                    <a:pt x="2430250" y="374505"/>
                  </a:lnTo>
                  <a:lnTo>
                    <a:pt x="2405633" y="379475"/>
                  </a:lnTo>
                  <a:lnTo>
                    <a:pt x="63245" y="379475"/>
                  </a:lnTo>
                  <a:lnTo>
                    <a:pt x="38629" y="374505"/>
                  </a:lnTo>
                  <a:lnTo>
                    <a:pt x="18526" y="360949"/>
                  </a:lnTo>
                  <a:lnTo>
                    <a:pt x="4970" y="340846"/>
                  </a:lnTo>
                  <a:lnTo>
                    <a:pt x="0" y="316230"/>
                  </a:lnTo>
                  <a:lnTo>
                    <a:pt x="0" y="63245"/>
                  </a:lnTo>
                  <a:close/>
                </a:path>
              </a:pathLst>
            </a:custGeom>
            <a:ln w="12699">
              <a:solidFill>
                <a:srgbClr val="3A63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871084" y="4067047"/>
            <a:ext cx="20370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latin typeface="Carlito"/>
                <a:cs typeface="Carlito"/>
              </a:rPr>
              <a:t>Transmission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(TEM)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318636" y="3238500"/>
            <a:ext cx="1308100" cy="635635"/>
            <a:chOff x="5318636" y="3238500"/>
            <a:chExt cx="1308100" cy="635635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18636" y="3289946"/>
              <a:ext cx="1307839" cy="46687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41620" y="3238500"/>
              <a:ext cx="1261884" cy="63550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5359908" y="3293364"/>
              <a:ext cx="1229995" cy="379730"/>
            </a:xfrm>
            <a:custGeom>
              <a:avLst/>
              <a:gdLst/>
              <a:ahLst/>
              <a:cxnLst/>
              <a:rect l="l" t="t" r="r" b="b"/>
              <a:pathLst>
                <a:path w="1229995" h="379729">
                  <a:moveTo>
                    <a:pt x="1166621" y="0"/>
                  </a:moveTo>
                  <a:lnTo>
                    <a:pt x="63245" y="0"/>
                  </a:lnTo>
                  <a:lnTo>
                    <a:pt x="38629" y="4970"/>
                  </a:lnTo>
                  <a:lnTo>
                    <a:pt x="18526" y="18526"/>
                  </a:lnTo>
                  <a:lnTo>
                    <a:pt x="4970" y="38629"/>
                  </a:lnTo>
                  <a:lnTo>
                    <a:pt x="0" y="63246"/>
                  </a:lnTo>
                  <a:lnTo>
                    <a:pt x="0" y="316230"/>
                  </a:lnTo>
                  <a:lnTo>
                    <a:pt x="4970" y="340846"/>
                  </a:lnTo>
                  <a:lnTo>
                    <a:pt x="18526" y="360949"/>
                  </a:lnTo>
                  <a:lnTo>
                    <a:pt x="38629" y="374505"/>
                  </a:lnTo>
                  <a:lnTo>
                    <a:pt x="63245" y="379475"/>
                  </a:lnTo>
                  <a:lnTo>
                    <a:pt x="1166621" y="379475"/>
                  </a:lnTo>
                  <a:lnTo>
                    <a:pt x="1191238" y="374505"/>
                  </a:lnTo>
                  <a:lnTo>
                    <a:pt x="1211341" y="360949"/>
                  </a:lnTo>
                  <a:lnTo>
                    <a:pt x="1224897" y="340846"/>
                  </a:lnTo>
                  <a:lnTo>
                    <a:pt x="1229867" y="316230"/>
                  </a:lnTo>
                  <a:lnTo>
                    <a:pt x="1229867" y="63246"/>
                  </a:lnTo>
                  <a:lnTo>
                    <a:pt x="1224897" y="38629"/>
                  </a:lnTo>
                  <a:lnTo>
                    <a:pt x="1211341" y="18526"/>
                  </a:lnTo>
                  <a:lnTo>
                    <a:pt x="1191238" y="4970"/>
                  </a:lnTo>
                  <a:lnTo>
                    <a:pt x="1166621" y="0"/>
                  </a:lnTo>
                  <a:close/>
                </a:path>
              </a:pathLst>
            </a:custGeom>
            <a:solidFill>
              <a:srgbClr val="3A63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59908" y="3293364"/>
              <a:ext cx="1229995" cy="379730"/>
            </a:xfrm>
            <a:custGeom>
              <a:avLst/>
              <a:gdLst/>
              <a:ahLst/>
              <a:cxnLst/>
              <a:rect l="l" t="t" r="r" b="b"/>
              <a:pathLst>
                <a:path w="1229995" h="379729">
                  <a:moveTo>
                    <a:pt x="0" y="63246"/>
                  </a:moveTo>
                  <a:lnTo>
                    <a:pt x="4970" y="38629"/>
                  </a:lnTo>
                  <a:lnTo>
                    <a:pt x="18526" y="18526"/>
                  </a:lnTo>
                  <a:lnTo>
                    <a:pt x="38629" y="4970"/>
                  </a:lnTo>
                  <a:lnTo>
                    <a:pt x="63245" y="0"/>
                  </a:lnTo>
                  <a:lnTo>
                    <a:pt x="1166621" y="0"/>
                  </a:lnTo>
                  <a:lnTo>
                    <a:pt x="1191238" y="4970"/>
                  </a:lnTo>
                  <a:lnTo>
                    <a:pt x="1211341" y="18526"/>
                  </a:lnTo>
                  <a:lnTo>
                    <a:pt x="1224897" y="38629"/>
                  </a:lnTo>
                  <a:lnTo>
                    <a:pt x="1229867" y="63246"/>
                  </a:lnTo>
                  <a:lnTo>
                    <a:pt x="1229867" y="316230"/>
                  </a:lnTo>
                  <a:lnTo>
                    <a:pt x="1224897" y="340846"/>
                  </a:lnTo>
                  <a:lnTo>
                    <a:pt x="1211341" y="360949"/>
                  </a:lnTo>
                  <a:lnTo>
                    <a:pt x="1191238" y="374505"/>
                  </a:lnTo>
                  <a:lnTo>
                    <a:pt x="1166621" y="379475"/>
                  </a:lnTo>
                  <a:lnTo>
                    <a:pt x="63245" y="379475"/>
                  </a:lnTo>
                  <a:lnTo>
                    <a:pt x="38629" y="374505"/>
                  </a:lnTo>
                  <a:lnTo>
                    <a:pt x="18526" y="360949"/>
                  </a:lnTo>
                  <a:lnTo>
                    <a:pt x="4970" y="340846"/>
                  </a:lnTo>
                  <a:lnTo>
                    <a:pt x="0" y="316230"/>
                  </a:lnTo>
                  <a:lnTo>
                    <a:pt x="0" y="63246"/>
                  </a:lnTo>
                  <a:close/>
                </a:path>
              </a:pathLst>
            </a:custGeom>
            <a:ln w="12700">
              <a:solidFill>
                <a:srgbClr val="3A63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535548" y="3301441"/>
            <a:ext cx="880744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Carlito"/>
                <a:cs typeface="Carlito"/>
              </a:rPr>
              <a:t>Electron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614639" y="4716779"/>
            <a:ext cx="2546985" cy="635635"/>
            <a:chOff x="4614639" y="4716779"/>
            <a:chExt cx="2546985" cy="635635"/>
          </a:xfrm>
        </p:grpSpPr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4639" y="4766702"/>
              <a:ext cx="2546668" cy="46687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85943" y="4716779"/>
              <a:ext cx="2002536" cy="635507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655819" y="4770119"/>
              <a:ext cx="2468880" cy="379730"/>
            </a:xfrm>
            <a:custGeom>
              <a:avLst/>
              <a:gdLst/>
              <a:ahLst/>
              <a:cxnLst/>
              <a:rect l="l" t="t" r="r" b="b"/>
              <a:pathLst>
                <a:path w="2468879" h="379729">
                  <a:moveTo>
                    <a:pt x="0" y="63245"/>
                  </a:moveTo>
                  <a:lnTo>
                    <a:pt x="4970" y="38629"/>
                  </a:lnTo>
                  <a:lnTo>
                    <a:pt x="18526" y="18526"/>
                  </a:lnTo>
                  <a:lnTo>
                    <a:pt x="38629" y="4970"/>
                  </a:lnTo>
                  <a:lnTo>
                    <a:pt x="63245" y="0"/>
                  </a:lnTo>
                  <a:lnTo>
                    <a:pt x="2405633" y="0"/>
                  </a:lnTo>
                  <a:lnTo>
                    <a:pt x="2430250" y="4970"/>
                  </a:lnTo>
                  <a:lnTo>
                    <a:pt x="2450353" y="18526"/>
                  </a:lnTo>
                  <a:lnTo>
                    <a:pt x="2463909" y="38629"/>
                  </a:lnTo>
                  <a:lnTo>
                    <a:pt x="2468879" y="63245"/>
                  </a:lnTo>
                  <a:lnTo>
                    <a:pt x="2468879" y="316229"/>
                  </a:lnTo>
                  <a:lnTo>
                    <a:pt x="2463909" y="340846"/>
                  </a:lnTo>
                  <a:lnTo>
                    <a:pt x="2450353" y="360949"/>
                  </a:lnTo>
                  <a:lnTo>
                    <a:pt x="2430250" y="374505"/>
                  </a:lnTo>
                  <a:lnTo>
                    <a:pt x="2405633" y="379475"/>
                  </a:lnTo>
                  <a:lnTo>
                    <a:pt x="63245" y="379475"/>
                  </a:lnTo>
                  <a:lnTo>
                    <a:pt x="38629" y="374505"/>
                  </a:lnTo>
                  <a:lnTo>
                    <a:pt x="18526" y="360949"/>
                  </a:lnTo>
                  <a:lnTo>
                    <a:pt x="4970" y="340846"/>
                  </a:lnTo>
                  <a:lnTo>
                    <a:pt x="0" y="316229"/>
                  </a:lnTo>
                  <a:lnTo>
                    <a:pt x="0" y="63245"/>
                  </a:lnTo>
                  <a:close/>
                </a:path>
              </a:pathLst>
            </a:custGeom>
            <a:ln w="12699">
              <a:solidFill>
                <a:srgbClr val="3A63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079872" y="4779390"/>
            <a:ext cx="16205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rlito"/>
                <a:cs typeface="Carlito"/>
              </a:rPr>
              <a:t>Scanning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(SEM)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277867" y="3238500"/>
            <a:ext cx="6414770" cy="1828800"/>
            <a:chOff x="4277867" y="3238500"/>
            <a:chExt cx="6414770" cy="1828800"/>
          </a:xfrm>
        </p:grpSpPr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77867" y="3416807"/>
              <a:ext cx="1124724" cy="1650492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350257" y="3451097"/>
              <a:ext cx="1004569" cy="1510665"/>
            </a:xfrm>
            <a:custGeom>
              <a:avLst/>
              <a:gdLst/>
              <a:ahLst/>
              <a:cxnLst/>
              <a:rect l="l" t="t" r="r" b="b"/>
              <a:pathLst>
                <a:path w="1004570" h="1510664">
                  <a:moveTo>
                    <a:pt x="1004315" y="0"/>
                  </a:moveTo>
                  <a:lnTo>
                    <a:pt x="0" y="0"/>
                  </a:lnTo>
                </a:path>
                <a:path w="1004570" h="1510664">
                  <a:moveTo>
                    <a:pt x="0" y="1510157"/>
                  </a:moveTo>
                  <a:lnTo>
                    <a:pt x="0" y="0"/>
                  </a:lnTo>
                </a:path>
                <a:path w="1004570" h="1510664">
                  <a:moveTo>
                    <a:pt x="297433" y="786383"/>
                  </a:moveTo>
                  <a:lnTo>
                    <a:pt x="0" y="786383"/>
                  </a:lnTo>
                </a:path>
                <a:path w="1004570" h="1510664">
                  <a:moveTo>
                    <a:pt x="297433" y="1510283"/>
                  </a:moveTo>
                  <a:lnTo>
                    <a:pt x="0" y="1510283"/>
                  </a:lnTo>
                </a:path>
              </a:pathLst>
            </a:custGeom>
            <a:ln w="38100">
              <a:solidFill>
                <a:srgbClr val="3A63F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79461" y="3289946"/>
              <a:ext cx="2212996" cy="46687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86215" y="3238500"/>
              <a:ext cx="1999487" cy="63550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520683" y="3293364"/>
              <a:ext cx="2135505" cy="379730"/>
            </a:xfrm>
            <a:custGeom>
              <a:avLst/>
              <a:gdLst/>
              <a:ahLst/>
              <a:cxnLst/>
              <a:rect l="l" t="t" r="r" b="b"/>
              <a:pathLst>
                <a:path w="2135504" h="379729">
                  <a:moveTo>
                    <a:pt x="2071877" y="0"/>
                  </a:moveTo>
                  <a:lnTo>
                    <a:pt x="63246" y="0"/>
                  </a:lnTo>
                  <a:lnTo>
                    <a:pt x="38629" y="4970"/>
                  </a:lnTo>
                  <a:lnTo>
                    <a:pt x="18526" y="18526"/>
                  </a:lnTo>
                  <a:lnTo>
                    <a:pt x="4970" y="38629"/>
                  </a:lnTo>
                  <a:lnTo>
                    <a:pt x="0" y="63246"/>
                  </a:lnTo>
                  <a:lnTo>
                    <a:pt x="0" y="316230"/>
                  </a:lnTo>
                  <a:lnTo>
                    <a:pt x="4970" y="340846"/>
                  </a:lnTo>
                  <a:lnTo>
                    <a:pt x="18526" y="360949"/>
                  </a:lnTo>
                  <a:lnTo>
                    <a:pt x="38629" y="374505"/>
                  </a:lnTo>
                  <a:lnTo>
                    <a:pt x="63246" y="379475"/>
                  </a:lnTo>
                  <a:lnTo>
                    <a:pt x="2071877" y="379475"/>
                  </a:lnTo>
                  <a:lnTo>
                    <a:pt x="2096494" y="374505"/>
                  </a:lnTo>
                  <a:lnTo>
                    <a:pt x="2116597" y="360949"/>
                  </a:lnTo>
                  <a:lnTo>
                    <a:pt x="2130153" y="340846"/>
                  </a:lnTo>
                  <a:lnTo>
                    <a:pt x="2135124" y="316230"/>
                  </a:lnTo>
                  <a:lnTo>
                    <a:pt x="2135124" y="63246"/>
                  </a:lnTo>
                  <a:lnTo>
                    <a:pt x="2130153" y="38629"/>
                  </a:lnTo>
                  <a:lnTo>
                    <a:pt x="2116597" y="18526"/>
                  </a:lnTo>
                  <a:lnTo>
                    <a:pt x="2096494" y="4970"/>
                  </a:lnTo>
                  <a:lnTo>
                    <a:pt x="2071877" y="0"/>
                  </a:lnTo>
                  <a:close/>
                </a:path>
              </a:pathLst>
            </a:custGeom>
            <a:solidFill>
              <a:srgbClr val="C49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520683" y="3293364"/>
              <a:ext cx="2135505" cy="379730"/>
            </a:xfrm>
            <a:custGeom>
              <a:avLst/>
              <a:gdLst/>
              <a:ahLst/>
              <a:cxnLst/>
              <a:rect l="l" t="t" r="r" b="b"/>
              <a:pathLst>
                <a:path w="2135504" h="379729">
                  <a:moveTo>
                    <a:pt x="0" y="63246"/>
                  </a:moveTo>
                  <a:lnTo>
                    <a:pt x="4970" y="38629"/>
                  </a:lnTo>
                  <a:lnTo>
                    <a:pt x="18526" y="18526"/>
                  </a:lnTo>
                  <a:lnTo>
                    <a:pt x="38629" y="4970"/>
                  </a:lnTo>
                  <a:lnTo>
                    <a:pt x="63246" y="0"/>
                  </a:lnTo>
                  <a:lnTo>
                    <a:pt x="2071877" y="0"/>
                  </a:lnTo>
                  <a:lnTo>
                    <a:pt x="2096494" y="4970"/>
                  </a:lnTo>
                  <a:lnTo>
                    <a:pt x="2116597" y="18526"/>
                  </a:lnTo>
                  <a:lnTo>
                    <a:pt x="2130153" y="38629"/>
                  </a:lnTo>
                  <a:lnTo>
                    <a:pt x="2135124" y="63246"/>
                  </a:lnTo>
                  <a:lnTo>
                    <a:pt x="2135124" y="316230"/>
                  </a:lnTo>
                  <a:lnTo>
                    <a:pt x="2130153" y="340846"/>
                  </a:lnTo>
                  <a:lnTo>
                    <a:pt x="2116597" y="360949"/>
                  </a:lnTo>
                  <a:lnTo>
                    <a:pt x="2096494" y="374505"/>
                  </a:lnTo>
                  <a:lnTo>
                    <a:pt x="2071877" y="379475"/>
                  </a:lnTo>
                  <a:lnTo>
                    <a:pt x="63246" y="379475"/>
                  </a:lnTo>
                  <a:lnTo>
                    <a:pt x="38629" y="374505"/>
                  </a:lnTo>
                  <a:lnTo>
                    <a:pt x="18526" y="360949"/>
                  </a:lnTo>
                  <a:lnTo>
                    <a:pt x="4970" y="340846"/>
                  </a:lnTo>
                  <a:lnTo>
                    <a:pt x="0" y="316230"/>
                  </a:lnTo>
                  <a:lnTo>
                    <a:pt x="0" y="63246"/>
                  </a:lnTo>
                  <a:close/>
                </a:path>
              </a:pathLst>
            </a:custGeom>
            <a:ln w="12700">
              <a:solidFill>
                <a:srgbClr val="C49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780144" y="3301441"/>
            <a:ext cx="161988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rlito"/>
                <a:cs typeface="Carlito"/>
              </a:rPr>
              <a:t>Scanning</a:t>
            </a:r>
            <a:r>
              <a:rPr sz="2000" spc="-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rlito"/>
                <a:cs typeface="Carlito"/>
              </a:rPr>
              <a:t>probe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8116806" y="3992879"/>
            <a:ext cx="3261995" cy="635635"/>
            <a:chOff x="8116806" y="3992879"/>
            <a:chExt cx="3261995" cy="635635"/>
          </a:xfrm>
        </p:grpSpPr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116806" y="4042802"/>
              <a:ext cx="3261385" cy="46687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35923" y="3992879"/>
              <a:ext cx="2414016" cy="63550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157971" y="4046219"/>
              <a:ext cx="3175000" cy="379730"/>
            </a:xfrm>
            <a:custGeom>
              <a:avLst/>
              <a:gdLst/>
              <a:ahLst/>
              <a:cxnLst/>
              <a:rect l="l" t="t" r="r" b="b"/>
              <a:pathLst>
                <a:path w="3175000" h="379729">
                  <a:moveTo>
                    <a:pt x="0" y="63245"/>
                  </a:moveTo>
                  <a:lnTo>
                    <a:pt x="4970" y="38629"/>
                  </a:lnTo>
                  <a:lnTo>
                    <a:pt x="18526" y="18526"/>
                  </a:lnTo>
                  <a:lnTo>
                    <a:pt x="38629" y="4970"/>
                  </a:lnTo>
                  <a:lnTo>
                    <a:pt x="63246" y="0"/>
                  </a:lnTo>
                  <a:lnTo>
                    <a:pt x="3111246" y="0"/>
                  </a:lnTo>
                  <a:lnTo>
                    <a:pt x="3135862" y="4970"/>
                  </a:lnTo>
                  <a:lnTo>
                    <a:pt x="3155965" y="18526"/>
                  </a:lnTo>
                  <a:lnTo>
                    <a:pt x="3169521" y="38629"/>
                  </a:lnTo>
                  <a:lnTo>
                    <a:pt x="3174492" y="63245"/>
                  </a:lnTo>
                  <a:lnTo>
                    <a:pt x="3174492" y="316229"/>
                  </a:lnTo>
                  <a:lnTo>
                    <a:pt x="3169521" y="340846"/>
                  </a:lnTo>
                  <a:lnTo>
                    <a:pt x="3155965" y="360949"/>
                  </a:lnTo>
                  <a:lnTo>
                    <a:pt x="3135862" y="374505"/>
                  </a:lnTo>
                  <a:lnTo>
                    <a:pt x="3111246" y="379475"/>
                  </a:lnTo>
                  <a:lnTo>
                    <a:pt x="63246" y="379475"/>
                  </a:lnTo>
                  <a:lnTo>
                    <a:pt x="38629" y="374505"/>
                  </a:lnTo>
                  <a:lnTo>
                    <a:pt x="18526" y="360949"/>
                  </a:lnTo>
                  <a:lnTo>
                    <a:pt x="4970" y="340846"/>
                  </a:lnTo>
                  <a:lnTo>
                    <a:pt x="0" y="316229"/>
                  </a:lnTo>
                  <a:lnTo>
                    <a:pt x="0" y="63245"/>
                  </a:lnTo>
                  <a:close/>
                </a:path>
              </a:pathLst>
            </a:custGeom>
            <a:ln w="12700">
              <a:solidFill>
                <a:srgbClr val="C49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730742" y="4055109"/>
            <a:ext cx="20320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rlito"/>
                <a:cs typeface="Carlito"/>
              </a:rPr>
              <a:t>Atomic</a:t>
            </a:r>
            <a:r>
              <a:rPr sz="2000" spc="-10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force</a:t>
            </a:r>
            <a:r>
              <a:rPr sz="2000" spc="-10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(AFM)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8116806" y="4745735"/>
            <a:ext cx="3261995" cy="635635"/>
            <a:chOff x="8116806" y="4745735"/>
            <a:chExt cx="3261995" cy="635635"/>
          </a:xfrm>
        </p:grpSpPr>
        <p:pic>
          <p:nvPicPr>
            <p:cNvPr id="44" name="object 4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16806" y="4797519"/>
              <a:ext cx="3261385" cy="46488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21979" y="4745735"/>
              <a:ext cx="3040379" cy="635507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8157971" y="4800599"/>
              <a:ext cx="3175000" cy="378460"/>
            </a:xfrm>
            <a:custGeom>
              <a:avLst/>
              <a:gdLst/>
              <a:ahLst/>
              <a:cxnLst/>
              <a:rect l="l" t="t" r="r" b="b"/>
              <a:pathLst>
                <a:path w="3175000" h="378460">
                  <a:moveTo>
                    <a:pt x="0" y="62992"/>
                  </a:moveTo>
                  <a:lnTo>
                    <a:pt x="4949" y="38469"/>
                  </a:lnTo>
                  <a:lnTo>
                    <a:pt x="18446" y="18446"/>
                  </a:lnTo>
                  <a:lnTo>
                    <a:pt x="38469" y="4949"/>
                  </a:lnTo>
                  <a:lnTo>
                    <a:pt x="62992" y="0"/>
                  </a:lnTo>
                  <a:lnTo>
                    <a:pt x="3111500" y="0"/>
                  </a:lnTo>
                  <a:lnTo>
                    <a:pt x="3136022" y="4949"/>
                  </a:lnTo>
                  <a:lnTo>
                    <a:pt x="3156045" y="18446"/>
                  </a:lnTo>
                  <a:lnTo>
                    <a:pt x="3169542" y="38469"/>
                  </a:lnTo>
                  <a:lnTo>
                    <a:pt x="3174492" y="62992"/>
                  </a:lnTo>
                  <a:lnTo>
                    <a:pt x="3174492" y="314960"/>
                  </a:lnTo>
                  <a:lnTo>
                    <a:pt x="3169542" y="339482"/>
                  </a:lnTo>
                  <a:lnTo>
                    <a:pt x="3156045" y="359505"/>
                  </a:lnTo>
                  <a:lnTo>
                    <a:pt x="3136022" y="373002"/>
                  </a:lnTo>
                  <a:lnTo>
                    <a:pt x="3111500" y="377951"/>
                  </a:lnTo>
                  <a:lnTo>
                    <a:pt x="62992" y="377951"/>
                  </a:lnTo>
                  <a:lnTo>
                    <a:pt x="38469" y="373002"/>
                  </a:lnTo>
                  <a:lnTo>
                    <a:pt x="18446" y="359505"/>
                  </a:lnTo>
                  <a:lnTo>
                    <a:pt x="4949" y="339482"/>
                  </a:lnTo>
                  <a:lnTo>
                    <a:pt x="0" y="314960"/>
                  </a:lnTo>
                  <a:lnTo>
                    <a:pt x="0" y="62992"/>
                  </a:lnTo>
                  <a:close/>
                </a:path>
              </a:pathLst>
            </a:custGeom>
            <a:ln w="12700">
              <a:solidFill>
                <a:srgbClr val="C49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8416797" y="4808601"/>
            <a:ext cx="265874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rlito"/>
                <a:cs typeface="Carlito"/>
              </a:rPr>
              <a:t>Scanning</a:t>
            </a:r>
            <a:r>
              <a:rPr sz="2000" spc="-5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tunneling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(STM)</a:t>
            </a:r>
            <a:endParaRPr sz="2000">
              <a:latin typeface="Carlito"/>
              <a:cs typeface="Carlito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2849626" y="931163"/>
            <a:ext cx="6744970" cy="4163695"/>
            <a:chOff x="2849626" y="931163"/>
            <a:chExt cx="6744970" cy="4163695"/>
          </a:xfrm>
        </p:grpSpPr>
        <p:pic>
          <p:nvPicPr>
            <p:cNvPr id="49" name="object 4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827264" y="3444240"/>
              <a:ext cx="755891" cy="1650492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899654" y="3478530"/>
              <a:ext cx="634365" cy="1510665"/>
            </a:xfrm>
            <a:custGeom>
              <a:avLst/>
              <a:gdLst/>
              <a:ahLst/>
              <a:cxnLst/>
              <a:rect l="l" t="t" r="r" b="b"/>
              <a:pathLst>
                <a:path w="634365" h="1510664">
                  <a:moveTo>
                    <a:pt x="634365" y="4825"/>
                  </a:moveTo>
                  <a:lnTo>
                    <a:pt x="0" y="0"/>
                  </a:lnTo>
                </a:path>
                <a:path w="634365" h="1510664">
                  <a:moveTo>
                    <a:pt x="22860" y="1510157"/>
                  </a:moveTo>
                  <a:lnTo>
                    <a:pt x="22860" y="0"/>
                  </a:lnTo>
                </a:path>
                <a:path w="634365" h="1510664">
                  <a:moveTo>
                    <a:pt x="265811" y="1510284"/>
                  </a:moveTo>
                  <a:lnTo>
                    <a:pt x="22860" y="1510284"/>
                  </a:lnTo>
                </a:path>
                <a:path w="634365" h="1510664">
                  <a:moveTo>
                    <a:pt x="265811" y="769620"/>
                  </a:moveTo>
                  <a:lnTo>
                    <a:pt x="22860" y="769620"/>
                  </a:lnTo>
                </a:path>
              </a:pathLst>
            </a:custGeom>
            <a:ln w="38100">
              <a:solidFill>
                <a:srgbClr val="C49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855976" y="2546603"/>
              <a:ext cx="6732270" cy="747395"/>
            </a:xfrm>
            <a:custGeom>
              <a:avLst/>
              <a:gdLst/>
              <a:ahLst/>
              <a:cxnLst/>
              <a:rect l="l" t="t" r="r" b="b"/>
              <a:pathLst>
                <a:path w="6732270" h="747395">
                  <a:moveTo>
                    <a:pt x="3387852" y="747013"/>
                  </a:moveTo>
                  <a:lnTo>
                    <a:pt x="3387852" y="0"/>
                  </a:lnTo>
                </a:path>
                <a:path w="6732270" h="747395">
                  <a:moveTo>
                    <a:pt x="0" y="211836"/>
                  </a:moveTo>
                  <a:lnTo>
                    <a:pt x="6731762" y="211836"/>
                  </a:lnTo>
                </a:path>
                <a:path w="6732270" h="747395">
                  <a:moveTo>
                    <a:pt x="6731508" y="732028"/>
                  </a:moveTo>
                  <a:lnTo>
                    <a:pt x="6731508" y="196596"/>
                  </a:lnTo>
                </a:path>
                <a:path w="6732270" h="747395">
                  <a:moveTo>
                    <a:pt x="0" y="709422"/>
                  </a:moveTo>
                  <a:lnTo>
                    <a:pt x="0" y="199644"/>
                  </a:lnTo>
                </a:path>
              </a:pathLst>
            </a:custGeom>
            <a:ln w="1270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04944" y="931163"/>
              <a:ext cx="3253740" cy="174193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56760" y="1932431"/>
              <a:ext cx="846582" cy="65303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59808" y="949464"/>
              <a:ext cx="837438" cy="55700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559808" y="1510271"/>
              <a:ext cx="767334" cy="51283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245352" y="1493507"/>
              <a:ext cx="617981" cy="82221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242304" y="944879"/>
              <a:ext cx="823722" cy="54940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11140" y="1498091"/>
              <a:ext cx="939546" cy="52806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96483" y="944879"/>
              <a:ext cx="846582" cy="564641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99532" y="2020824"/>
              <a:ext cx="848106" cy="564641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976872" y="949451"/>
              <a:ext cx="732281" cy="549401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862572" y="1485900"/>
              <a:ext cx="846581" cy="56464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439155" y="1252740"/>
              <a:ext cx="1434846" cy="52043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462016" y="1527060"/>
              <a:ext cx="1335786" cy="520433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5586221" y="1302511"/>
            <a:ext cx="1096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 marR="5080" indent="-2286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Microscopy techniques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66" name="object 6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862571" y="2002535"/>
            <a:ext cx="643890" cy="482346"/>
          </a:xfrm>
          <a:prstGeom prst="rect">
            <a:avLst/>
          </a:prstGeom>
        </p:spPr>
      </p:pic>
      <p:pic>
        <p:nvPicPr>
          <p:cNvPr id="67" name="Obrázok 66">
            <a:extLst>
              <a:ext uri="{FF2B5EF4-FFF2-40B4-BE49-F238E27FC236}">
                <a16:creationId xmlns:a16="http://schemas.microsoft.com/office/drawing/2014/main" id="{198C04D3-5B37-0A6F-C8BD-5EE7EA1D6FC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68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74AF3F4B-D171-9820-814E-1108E8A1C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289028" y="94487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24"/>
    </mc:Choice>
    <mc:Fallback>
      <p:transition spd="slow" advTm="45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340" y="217423"/>
            <a:ext cx="4340860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0" dirty="0">
                <a:solidFill>
                  <a:schemeClr val="tx1"/>
                </a:solidFill>
              </a:rPr>
              <a:t>Super-resolution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microscopy</a:t>
            </a:r>
          </a:p>
        </p:txBody>
      </p:sp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19732" y="650504"/>
            <a:ext cx="5529229" cy="42067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06210" y="587501"/>
            <a:ext cx="19323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7180" algn="l"/>
              </a:tabLst>
            </a:pPr>
            <a:r>
              <a:rPr sz="1400" dirty="0">
                <a:latin typeface="Carlito"/>
                <a:cs typeface="Carlito"/>
              </a:rPr>
              <a:t>Multiple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color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labeling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06210" y="1123950"/>
            <a:ext cx="3957320" cy="4318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7180" indent="-284480">
              <a:lnSpc>
                <a:spcPts val="1595"/>
              </a:lnSpc>
              <a:spcBef>
                <a:spcPts val="105"/>
              </a:spcBef>
              <a:buFont typeface="Arial"/>
              <a:buChar char="•"/>
              <a:tabLst>
                <a:tab pos="297180" algn="l"/>
              </a:tabLst>
            </a:pPr>
            <a:r>
              <a:rPr sz="1400" dirty="0">
                <a:latin typeface="Carlito"/>
                <a:cs typeface="Carlito"/>
              </a:rPr>
              <a:t>Sample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preparation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straightforward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(as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simple</a:t>
            </a:r>
            <a:endParaRPr sz="1400">
              <a:latin typeface="Carlito"/>
              <a:cs typeface="Carlito"/>
            </a:endParaRPr>
          </a:p>
          <a:p>
            <a:pPr marL="297180">
              <a:lnSpc>
                <a:spcPts val="1595"/>
              </a:lnSpc>
            </a:pPr>
            <a:r>
              <a:rPr sz="1400" spc="-10" dirty="0">
                <a:latin typeface="Carlito"/>
                <a:cs typeface="Carlito"/>
              </a:rPr>
              <a:t>immunocytochemistry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approach)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06210" y="1852676"/>
            <a:ext cx="5229225" cy="96837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7180" marR="5080" indent="-285115">
              <a:lnSpc>
                <a:spcPts val="1510"/>
              </a:lnSpc>
              <a:spcBef>
                <a:spcPts val="295"/>
              </a:spcBef>
              <a:buFont typeface="Arial"/>
              <a:buChar char="•"/>
              <a:tabLst>
                <a:tab pos="297180" algn="l"/>
              </a:tabLst>
            </a:pPr>
            <a:r>
              <a:rPr sz="1400" spc="-20" dirty="0">
                <a:latin typeface="Carlito"/>
                <a:cs typeface="Carlito"/>
              </a:rPr>
              <a:t>Temporal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resolution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may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bit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slower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than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confocal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(going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from </a:t>
            </a:r>
            <a:r>
              <a:rPr sz="1400" dirty="0">
                <a:latin typeface="Carlito"/>
                <a:cs typeface="Carlito"/>
              </a:rPr>
              <a:t>speed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acquisition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msec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sec)</a:t>
            </a:r>
            <a:endParaRPr sz="14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815"/>
              </a:spcBef>
              <a:buFont typeface="Arial"/>
              <a:buChar char="•"/>
            </a:pPr>
            <a:endParaRPr sz="1400">
              <a:latin typeface="Carlito"/>
              <a:cs typeface="Carlito"/>
            </a:endParaRPr>
          </a:p>
          <a:p>
            <a:pPr marL="297180" indent="-284480">
              <a:lnSpc>
                <a:spcPct val="100000"/>
              </a:lnSpc>
              <a:buFont typeface="Arial"/>
              <a:buChar char="•"/>
              <a:tabLst>
                <a:tab pos="297180" algn="l"/>
              </a:tabLst>
            </a:pPr>
            <a:r>
              <a:rPr sz="1400" dirty="0">
                <a:latin typeface="Carlito"/>
                <a:cs typeface="Carlito"/>
              </a:rPr>
              <a:t>Important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improvement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in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spatial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resolution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&gt;&gt;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20-150</a:t>
            </a:r>
            <a:r>
              <a:rPr sz="1400" spc="-25" dirty="0">
                <a:latin typeface="Carlito"/>
                <a:cs typeface="Carlito"/>
              </a:rPr>
              <a:t> nm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06210" y="3117850"/>
            <a:ext cx="5507990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7180" marR="5080" indent="-285115">
              <a:lnSpc>
                <a:spcPts val="1510"/>
              </a:lnSpc>
              <a:spcBef>
                <a:spcPts val="295"/>
              </a:spcBef>
              <a:buFont typeface="Arial"/>
              <a:buChar char="•"/>
              <a:tabLst>
                <a:tab pos="297180" algn="l"/>
              </a:tabLst>
            </a:pPr>
            <a:r>
              <a:rPr sz="1400" dirty="0">
                <a:latin typeface="Carlito"/>
                <a:cs typeface="Carlito"/>
              </a:rPr>
              <a:t>Define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small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structures</a:t>
            </a:r>
            <a:r>
              <a:rPr sz="1400" dirty="0">
                <a:latin typeface="Carlito"/>
                <a:cs typeface="Carlito"/>
              </a:rPr>
              <a:t> (e.g.,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cytoskeletal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components </a:t>
            </a:r>
            <a:r>
              <a:rPr sz="1400" dirty="0">
                <a:latin typeface="Carlito"/>
                <a:cs typeface="Carlito"/>
              </a:rPr>
              <a:t>and</a:t>
            </a:r>
            <a:r>
              <a:rPr sz="1400" spc="-10" dirty="0">
                <a:latin typeface="Carlito"/>
                <a:cs typeface="Carlito"/>
              </a:rPr>
              <a:t> organization; </a:t>
            </a:r>
            <a:r>
              <a:rPr sz="1400" spc="-20" dirty="0">
                <a:latin typeface="Carlito"/>
                <a:cs typeface="Carlito"/>
              </a:rPr>
              <a:t>protein-</a:t>
            </a:r>
            <a:r>
              <a:rPr sz="1400" spc="-10" dirty="0">
                <a:latin typeface="Carlito"/>
                <a:cs typeface="Carlito"/>
              </a:rPr>
              <a:t>protein</a:t>
            </a:r>
            <a:r>
              <a:rPr sz="1400" spc="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interactions)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06210" y="3846321"/>
            <a:ext cx="49891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7180" algn="l"/>
              </a:tabLst>
            </a:pPr>
            <a:r>
              <a:rPr sz="1400" dirty="0">
                <a:latin typeface="Carlito"/>
                <a:cs typeface="Carlito"/>
              </a:rPr>
              <a:t>Live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imaging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for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better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acquisition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single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molecule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movement;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06210" y="4383151"/>
            <a:ext cx="5213985" cy="43180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297180" marR="5080" indent="-285115">
              <a:lnSpc>
                <a:spcPts val="1510"/>
              </a:lnSpc>
              <a:spcBef>
                <a:spcPts val="295"/>
              </a:spcBef>
              <a:buFont typeface="Arial"/>
              <a:buChar char="•"/>
              <a:tabLst>
                <a:tab pos="297180" algn="l"/>
              </a:tabLst>
            </a:pPr>
            <a:r>
              <a:rPr sz="1400" dirty="0">
                <a:latin typeface="Carlito"/>
                <a:cs typeface="Carlito"/>
              </a:rPr>
              <a:t>3D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imaging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for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better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understanding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spatial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organization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proteins </a:t>
            </a:r>
            <a:r>
              <a:rPr sz="1400" dirty="0">
                <a:latin typeface="Carlito"/>
                <a:cs typeface="Carlito"/>
              </a:rPr>
              <a:t>(e.g.,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dsDNA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interactions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with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surrounding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proteins);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15077" y="855393"/>
            <a:ext cx="4757420" cy="2697480"/>
            <a:chOff x="515077" y="855393"/>
            <a:chExt cx="4757420" cy="269748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5077" y="1619896"/>
              <a:ext cx="1680913" cy="18959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3608" y="1778508"/>
              <a:ext cx="1184148" cy="13990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47223" y="1619896"/>
              <a:ext cx="2024712" cy="18959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06140" y="1778508"/>
              <a:ext cx="1527048" cy="13990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38528" y="1583435"/>
              <a:ext cx="1566545" cy="196888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33600" y="1778508"/>
              <a:ext cx="996696" cy="13990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6504" y="855393"/>
              <a:ext cx="449187" cy="44727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94459" y="1133881"/>
              <a:ext cx="2854452" cy="52880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557019" y="1185163"/>
            <a:ext cx="25336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Nobel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Prize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in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Chemistry,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2014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27887" y="3244621"/>
            <a:ext cx="1196327" cy="52880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91057" y="3297428"/>
            <a:ext cx="8743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Eric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Betzig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011679" y="3244621"/>
            <a:ext cx="1234452" cy="528802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2175129" y="3297428"/>
            <a:ext cx="9131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Stefan</a:t>
            </a:r>
            <a:r>
              <a:rPr sz="1600" spc="-95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Hell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389376" y="3244621"/>
            <a:ext cx="1744979" cy="528802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552825" y="3297428"/>
            <a:ext cx="14255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William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Moerner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106372" y="3931620"/>
            <a:ext cx="4273550" cy="2608580"/>
            <a:chOff x="1106372" y="3931620"/>
            <a:chExt cx="4273550" cy="2608580"/>
          </a:xfrm>
        </p:grpSpPr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06372" y="3931620"/>
              <a:ext cx="4273398" cy="260826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64920" y="4090416"/>
              <a:ext cx="3776472" cy="211074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66900" y="4081297"/>
              <a:ext cx="1229868" cy="528802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2030348" y="4133469"/>
            <a:ext cx="9099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rlito"/>
                <a:cs typeface="Carlito"/>
              </a:rPr>
              <a:t>Abbe’s</a:t>
            </a:r>
            <a:r>
              <a:rPr sz="1600" spc="-8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law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009099" y="5209032"/>
            <a:ext cx="2546985" cy="772795"/>
            <a:chOff x="6009099" y="5209032"/>
            <a:chExt cx="2546985" cy="772795"/>
          </a:xfrm>
        </p:grpSpPr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09099" y="5239312"/>
              <a:ext cx="2546668" cy="6511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79820" y="5209032"/>
              <a:ext cx="2247900" cy="77266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6050280" y="5242560"/>
              <a:ext cx="2468880" cy="573405"/>
            </a:xfrm>
            <a:custGeom>
              <a:avLst/>
              <a:gdLst/>
              <a:ahLst/>
              <a:cxnLst/>
              <a:rect l="l" t="t" r="r" b="b"/>
              <a:pathLst>
                <a:path w="2468879" h="573404">
                  <a:moveTo>
                    <a:pt x="0" y="95503"/>
                  </a:moveTo>
                  <a:lnTo>
                    <a:pt x="7510" y="58346"/>
                  </a:lnTo>
                  <a:lnTo>
                    <a:pt x="27987" y="27987"/>
                  </a:lnTo>
                  <a:lnTo>
                    <a:pt x="58346" y="7510"/>
                  </a:lnTo>
                  <a:lnTo>
                    <a:pt x="95504" y="0"/>
                  </a:lnTo>
                  <a:lnTo>
                    <a:pt x="2373376" y="0"/>
                  </a:lnTo>
                  <a:lnTo>
                    <a:pt x="2410533" y="7510"/>
                  </a:lnTo>
                  <a:lnTo>
                    <a:pt x="2440892" y="27987"/>
                  </a:lnTo>
                  <a:lnTo>
                    <a:pt x="2461369" y="58346"/>
                  </a:lnTo>
                  <a:lnTo>
                    <a:pt x="2468879" y="95503"/>
                  </a:lnTo>
                  <a:lnTo>
                    <a:pt x="2468879" y="477519"/>
                  </a:lnTo>
                  <a:lnTo>
                    <a:pt x="2461369" y="514693"/>
                  </a:lnTo>
                  <a:lnTo>
                    <a:pt x="2440892" y="545050"/>
                  </a:lnTo>
                  <a:lnTo>
                    <a:pt x="2410533" y="565518"/>
                  </a:lnTo>
                  <a:lnTo>
                    <a:pt x="2373376" y="573023"/>
                  </a:lnTo>
                  <a:lnTo>
                    <a:pt x="95504" y="573023"/>
                  </a:lnTo>
                  <a:lnTo>
                    <a:pt x="58346" y="565518"/>
                  </a:lnTo>
                  <a:lnTo>
                    <a:pt x="27987" y="545050"/>
                  </a:lnTo>
                  <a:lnTo>
                    <a:pt x="7510" y="514693"/>
                  </a:lnTo>
                  <a:lnTo>
                    <a:pt x="0" y="477519"/>
                  </a:lnTo>
                  <a:lnTo>
                    <a:pt x="0" y="95503"/>
                  </a:lnTo>
                  <a:close/>
                </a:path>
              </a:pathLst>
            </a:custGeom>
            <a:ln w="12700">
              <a:solidFill>
                <a:srgbClr val="0AFF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343015" y="5261864"/>
            <a:ext cx="18834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4154" marR="5080" indent="-21209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rlito"/>
                <a:cs typeface="Carlito"/>
              </a:rPr>
              <a:t>Structured Illuminated Microscopy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(SIM)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738583" y="5209032"/>
            <a:ext cx="2546985" cy="772795"/>
            <a:chOff x="8738583" y="5209032"/>
            <a:chExt cx="2546985" cy="772795"/>
          </a:xfrm>
        </p:grpSpPr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738583" y="5239312"/>
              <a:ext cx="2546668" cy="651173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06839" y="5209032"/>
              <a:ext cx="2055876" cy="77266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779763" y="5242560"/>
              <a:ext cx="2468880" cy="573405"/>
            </a:xfrm>
            <a:custGeom>
              <a:avLst/>
              <a:gdLst/>
              <a:ahLst/>
              <a:cxnLst/>
              <a:rect l="l" t="t" r="r" b="b"/>
              <a:pathLst>
                <a:path w="2468879" h="573404">
                  <a:moveTo>
                    <a:pt x="0" y="95503"/>
                  </a:moveTo>
                  <a:lnTo>
                    <a:pt x="7510" y="58346"/>
                  </a:lnTo>
                  <a:lnTo>
                    <a:pt x="27987" y="27987"/>
                  </a:lnTo>
                  <a:lnTo>
                    <a:pt x="58346" y="7510"/>
                  </a:lnTo>
                  <a:lnTo>
                    <a:pt x="95503" y="0"/>
                  </a:lnTo>
                  <a:lnTo>
                    <a:pt x="2373376" y="0"/>
                  </a:lnTo>
                  <a:lnTo>
                    <a:pt x="2410533" y="7510"/>
                  </a:lnTo>
                  <a:lnTo>
                    <a:pt x="2440892" y="27987"/>
                  </a:lnTo>
                  <a:lnTo>
                    <a:pt x="2461369" y="58346"/>
                  </a:lnTo>
                  <a:lnTo>
                    <a:pt x="2468879" y="95503"/>
                  </a:lnTo>
                  <a:lnTo>
                    <a:pt x="2468879" y="477519"/>
                  </a:lnTo>
                  <a:lnTo>
                    <a:pt x="2461369" y="514693"/>
                  </a:lnTo>
                  <a:lnTo>
                    <a:pt x="2440892" y="545050"/>
                  </a:lnTo>
                  <a:lnTo>
                    <a:pt x="2410533" y="565518"/>
                  </a:lnTo>
                  <a:lnTo>
                    <a:pt x="2373376" y="573023"/>
                  </a:lnTo>
                  <a:lnTo>
                    <a:pt x="95503" y="573023"/>
                  </a:lnTo>
                  <a:lnTo>
                    <a:pt x="58346" y="565518"/>
                  </a:lnTo>
                  <a:lnTo>
                    <a:pt x="27987" y="545050"/>
                  </a:lnTo>
                  <a:lnTo>
                    <a:pt x="7510" y="514693"/>
                  </a:lnTo>
                  <a:lnTo>
                    <a:pt x="0" y="477519"/>
                  </a:lnTo>
                  <a:lnTo>
                    <a:pt x="0" y="95503"/>
                  </a:lnTo>
                  <a:close/>
                </a:path>
              </a:pathLst>
            </a:custGeom>
            <a:ln w="12700">
              <a:solidFill>
                <a:srgbClr val="FC2C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170289" y="5261864"/>
            <a:ext cx="16897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225" marR="5080" indent="-13716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Stimulated</a:t>
            </a:r>
            <a:r>
              <a:rPr sz="1600" spc="-8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Emission </a:t>
            </a:r>
            <a:r>
              <a:rPr sz="1600" dirty="0">
                <a:latin typeface="Carlito"/>
                <a:cs typeface="Carlito"/>
              </a:rPr>
              <a:t>Depletion</a:t>
            </a:r>
            <a:r>
              <a:rPr sz="1600" spc="-7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(STED)</a:t>
            </a:r>
            <a:endParaRPr sz="1600">
              <a:latin typeface="Carlito"/>
              <a:cs typeface="Carlito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972300" y="5949696"/>
            <a:ext cx="3333115" cy="772795"/>
            <a:chOff x="6972300" y="5949696"/>
            <a:chExt cx="3333115" cy="772795"/>
          </a:xfrm>
        </p:grpSpPr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972300" y="5961888"/>
              <a:ext cx="3332988" cy="68734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304531" y="5949696"/>
              <a:ext cx="2709672" cy="77266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031735" y="5983224"/>
              <a:ext cx="3218815" cy="573405"/>
            </a:xfrm>
            <a:custGeom>
              <a:avLst/>
              <a:gdLst/>
              <a:ahLst/>
              <a:cxnLst/>
              <a:rect l="l" t="t" r="r" b="b"/>
              <a:pathLst>
                <a:path w="3218815" h="573404">
                  <a:moveTo>
                    <a:pt x="0" y="95503"/>
                  </a:moveTo>
                  <a:lnTo>
                    <a:pt x="7510" y="58330"/>
                  </a:lnTo>
                  <a:lnTo>
                    <a:pt x="27987" y="27973"/>
                  </a:lnTo>
                  <a:lnTo>
                    <a:pt x="58346" y="7505"/>
                  </a:lnTo>
                  <a:lnTo>
                    <a:pt x="95504" y="0"/>
                  </a:lnTo>
                  <a:lnTo>
                    <a:pt x="3123184" y="0"/>
                  </a:lnTo>
                  <a:lnTo>
                    <a:pt x="3160341" y="7505"/>
                  </a:lnTo>
                  <a:lnTo>
                    <a:pt x="3190700" y="27973"/>
                  </a:lnTo>
                  <a:lnTo>
                    <a:pt x="3211177" y="58330"/>
                  </a:lnTo>
                  <a:lnTo>
                    <a:pt x="3218688" y="95503"/>
                  </a:lnTo>
                  <a:lnTo>
                    <a:pt x="3218688" y="477519"/>
                  </a:lnTo>
                  <a:lnTo>
                    <a:pt x="3211177" y="514693"/>
                  </a:lnTo>
                  <a:lnTo>
                    <a:pt x="3190700" y="545050"/>
                  </a:lnTo>
                  <a:lnTo>
                    <a:pt x="3160341" y="565518"/>
                  </a:lnTo>
                  <a:lnTo>
                    <a:pt x="3123184" y="573023"/>
                  </a:lnTo>
                  <a:lnTo>
                    <a:pt x="95504" y="573023"/>
                  </a:lnTo>
                  <a:lnTo>
                    <a:pt x="58346" y="565518"/>
                  </a:lnTo>
                  <a:lnTo>
                    <a:pt x="27987" y="545050"/>
                  </a:lnTo>
                  <a:lnTo>
                    <a:pt x="7510" y="514693"/>
                  </a:lnTo>
                  <a:lnTo>
                    <a:pt x="0" y="477519"/>
                  </a:lnTo>
                  <a:lnTo>
                    <a:pt x="0" y="95503"/>
                  </a:lnTo>
                  <a:close/>
                </a:path>
              </a:pathLst>
            </a:custGeom>
            <a:ln w="12700">
              <a:solidFill>
                <a:srgbClr val="FF4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468616" y="6002832"/>
            <a:ext cx="23437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0520" marR="5080" indent="-3384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rlito"/>
                <a:cs typeface="Carlito"/>
              </a:rPr>
              <a:t>Single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Molecule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Localization Microscopy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(SMLM)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46" name="Obrázok 45">
            <a:extLst>
              <a:ext uri="{FF2B5EF4-FFF2-40B4-BE49-F238E27FC236}">
                <a16:creationId xmlns:a16="http://schemas.microsoft.com/office/drawing/2014/main" id="{14F29443-AB83-739F-112D-596ED9CE2E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4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0E1D98A5-82B3-41E4-7D61-2E423195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391141" y="901953"/>
            <a:ext cx="406400" cy="406400"/>
          </a:xfrm>
          <a:prstGeom prst="rect">
            <a:avLst/>
          </a:prstGeom>
        </p:spPr>
      </p:pic>
      <p:pic>
        <p:nvPicPr>
          <p:cNvPr id="48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BE1EB5FD-DC11-F6DE-C7DF-24040DAEC2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970051" y="896267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1"/>
    </mc:Choice>
    <mc:Fallback>
      <p:transition spd="slow" advTm="2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5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1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62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Structured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Illuminated</a:t>
            </a:r>
            <a:r>
              <a:rPr b="1" spc="-7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microscopy</a:t>
            </a:r>
            <a:r>
              <a:rPr b="1" spc="-8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(SIM)</a:t>
            </a:r>
          </a:p>
        </p:txBody>
      </p:sp>
      <p:pic>
        <p:nvPicPr>
          <p:cNvPr id="3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83563" y="1414272"/>
            <a:ext cx="3688079" cy="285292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8423" y="5198821"/>
            <a:ext cx="4984115" cy="892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7815" indent="-285115">
              <a:lnSpc>
                <a:spcPts val="1595"/>
              </a:lnSpc>
              <a:spcBef>
                <a:spcPts val="105"/>
              </a:spcBef>
              <a:buClr>
                <a:srgbClr val="00AF50"/>
              </a:buClr>
              <a:buFont typeface="Arial"/>
              <a:buChar char="•"/>
              <a:tabLst>
                <a:tab pos="297815" algn="l"/>
              </a:tabLst>
            </a:pPr>
            <a:r>
              <a:rPr sz="1400" dirty="0">
                <a:latin typeface="Carlito"/>
                <a:cs typeface="Carlito"/>
              </a:rPr>
              <a:t>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sample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with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an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unknown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frequency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pattern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is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illuminated</a:t>
            </a:r>
            <a:r>
              <a:rPr sz="1400" spc="-20" dirty="0">
                <a:latin typeface="Carlito"/>
                <a:cs typeface="Carlito"/>
              </a:rPr>
              <a:t> with</a:t>
            </a:r>
            <a:endParaRPr sz="1400">
              <a:latin typeface="Carlito"/>
              <a:cs typeface="Carlito"/>
            </a:endParaRPr>
          </a:p>
          <a:p>
            <a:pPr marL="297815">
              <a:lnSpc>
                <a:spcPts val="1595"/>
              </a:lnSpc>
            </a:pPr>
            <a:r>
              <a:rPr sz="1400" dirty="0">
                <a:latin typeface="Carlito"/>
                <a:cs typeface="Carlito"/>
              </a:rPr>
              <a:t>light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KNOWN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high-frequency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pattern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(moiré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pattern);</a:t>
            </a:r>
            <a:endParaRPr sz="1400">
              <a:latin typeface="Carlito"/>
              <a:cs typeface="Carlito"/>
            </a:endParaRPr>
          </a:p>
          <a:p>
            <a:pPr marL="297815" marR="462915" indent="-285750">
              <a:lnSpc>
                <a:spcPts val="1510"/>
              </a:lnSpc>
              <a:spcBef>
                <a:spcPts val="625"/>
              </a:spcBef>
              <a:buClr>
                <a:srgbClr val="00AF50"/>
              </a:buClr>
              <a:buFont typeface="Arial"/>
              <a:buChar char="•"/>
              <a:tabLst>
                <a:tab pos="297815" algn="l"/>
              </a:tabLst>
            </a:pPr>
            <a:r>
              <a:rPr sz="1400" dirty="0">
                <a:latin typeface="Carlito"/>
                <a:cs typeface="Carlito"/>
              </a:rPr>
              <a:t>Angle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changes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determine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different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patterns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to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apply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for </a:t>
            </a:r>
            <a:r>
              <a:rPr sz="1400" dirty="0">
                <a:latin typeface="Carlito"/>
                <a:cs typeface="Carlito"/>
              </a:rPr>
              <a:t>acquisition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(15-</a:t>
            </a:r>
            <a:r>
              <a:rPr sz="1400" spc="-20" dirty="0">
                <a:latin typeface="Carlito"/>
                <a:cs typeface="Carlito"/>
              </a:rPr>
              <a:t>25);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4921" y="2785363"/>
            <a:ext cx="15506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rlito"/>
                <a:cs typeface="Carlito"/>
              </a:rPr>
              <a:t>Different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frequencies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33716" y="826008"/>
            <a:ext cx="3686810" cy="5486400"/>
            <a:chOff x="7633716" y="826008"/>
            <a:chExt cx="3686810" cy="5486400"/>
          </a:xfrm>
        </p:grpSpPr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33716" y="826008"/>
              <a:ext cx="3686555" cy="26654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78824" y="3502152"/>
              <a:ext cx="2441448" cy="280967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844921" y="1540890"/>
            <a:ext cx="131127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rlito"/>
                <a:cs typeface="Carlito"/>
              </a:rPr>
              <a:t>Different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patterns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70701" y="4360519"/>
            <a:ext cx="2081530" cy="754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8835">
              <a:lnSpc>
                <a:spcPct val="125699"/>
              </a:lnSpc>
              <a:spcBef>
                <a:spcPts val="100"/>
              </a:spcBef>
            </a:pPr>
            <a:r>
              <a:rPr sz="1400" spc="-10" dirty="0">
                <a:latin typeface="Carlito"/>
                <a:cs typeface="Carlito"/>
              </a:rPr>
              <a:t>Processed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image </a:t>
            </a:r>
            <a:r>
              <a:rPr sz="1400" spc="-10" dirty="0">
                <a:latin typeface="Carlito"/>
                <a:cs typeface="Carlito"/>
              </a:rPr>
              <a:t>(overlap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of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many</a:t>
            </a:r>
            <a:endParaRPr sz="1400">
              <a:latin typeface="Carlito"/>
              <a:cs typeface="Carlito"/>
            </a:endParaRPr>
          </a:p>
          <a:p>
            <a:pPr marL="12700">
              <a:lnSpc>
                <a:spcPts val="1510"/>
              </a:lnSpc>
            </a:pPr>
            <a:r>
              <a:rPr sz="1400" spc="-10" dirty="0">
                <a:latin typeface="Carlito"/>
                <a:cs typeface="Carlito"/>
              </a:rPr>
              <a:t>pattern/frequencies</a:t>
            </a:r>
            <a:r>
              <a:rPr sz="140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images)</a:t>
            </a:r>
            <a:endParaRPr sz="14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30131" y="6335064"/>
            <a:ext cx="9391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Komis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0" dirty="0">
                <a:latin typeface="Carlito"/>
                <a:cs typeface="Carlito"/>
              </a:rPr>
              <a:t> 2015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34478" y="5882132"/>
            <a:ext cx="1301115" cy="31496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1080"/>
              </a:lnSpc>
              <a:spcBef>
                <a:spcPts val="229"/>
              </a:spcBef>
            </a:pPr>
            <a:r>
              <a:rPr sz="1000" spc="-10" dirty="0">
                <a:latin typeface="Carlito"/>
                <a:cs typeface="Carlito"/>
              </a:rPr>
              <a:t>GFP-</a:t>
            </a:r>
            <a:r>
              <a:rPr sz="1000" dirty="0">
                <a:latin typeface="Carlito"/>
                <a:cs typeface="Carlito"/>
              </a:rPr>
              <a:t>labelled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i="1" spc="-10" dirty="0">
                <a:latin typeface="Carlito"/>
                <a:cs typeface="Carlito"/>
              </a:rPr>
              <a:t>Arabidopsis </a:t>
            </a:r>
            <a:r>
              <a:rPr sz="1000" i="1" dirty="0">
                <a:latin typeface="Carlito"/>
                <a:cs typeface="Carlito"/>
              </a:rPr>
              <a:t>thaliana</a:t>
            </a:r>
            <a:r>
              <a:rPr sz="1000" i="1" spc="-55" dirty="0">
                <a:latin typeface="Carlito"/>
                <a:cs typeface="Carlito"/>
              </a:rPr>
              <a:t> </a:t>
            </a:r>
            <a:r>
              <a:rPr sz="1000" spc="-10" dirty="0">
                <a:latin typeface="Carlito"/>
                <a:cs typeface="Carlito"/>
              </a:rPr>
              <a:t>microtubules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9EE21D31-D7AE-9E0B-C91D-A1DE53B9B42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1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4B86BED9-A7E9-D38F-C1FE-7B74EF22B0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83922" y="1716223"/>
            <a:ext cx="406400" cy="406400"/>
          </a:xfrm>
          <a:prstGeom prst="rect">
            <a:avLst/>
          </a:prstGeom>
        </p:spPr>
      </p:pic>
      <p:pic>
        <p:nvPicPr>
          <p:cNvPr id="1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BD93A369-86EA-7A8A-9A08-F94CFBE888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99543" y="234347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89"/>
    </mc:Choice>
    <mc:Fallback>
      <p:transition spd="slow" advTm="52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68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0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solidFill>
                  <a:schemeClr val="tx1"/>
                </a:solidFill>
              </a:rPr>
              <a:t>What</a:t>
            </a:r>
            <a:r>
              <a:rPr b="1" spc="-4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can</a:t>
            </a:r>
            <a:r>
              <a:rPr b="1" spc="-4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we</a:t>
            </a:r>
            <a:r>
              <a:rPr b="1" spc="-5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do</a:t>
            </a:r>
            <a:r>
              <a:rPr b="1" spc="-6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with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spc="-20" dirty="0">
                <a:solidFill>
                  <a:schemeClr val="tx1"/>
                </a:solidFill>
              </a:rPr>
              <a:t>SIM?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2648" y="1432560"/>
            <a:ext cx="4713049" cy="23549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99591" y="1087373"/>
            <a:ext cx="4341495" cy="818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02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rlito"/>
                <a:cs typeface="Carlito"/>
              </a:rPr>
              <a:t>Visualization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10" dirty="0">
                <a:latin typeface="Carlito"/>
                <a:cs typeface="Carlito"/>
              </a:rPr>
              <a:t> proteins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at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high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resolution </a:t>
            </a:r>
            <a:r>
              <a:rPr sz="1600" spc="-10" dirty="0">
                <a:latin typeface="Carlito"/>
                <a:cs typeface="Carlito"/>
              </a:rPr>
              <a:t>levels</a:t>
            </a:r>
            <a:endParaRPr sz="16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1715"/>
              </a:spcBef>
              <a:tabLst>
                <a:tab pos="4064000" algn="l"/>
              </a:tabLst>
            </a:pPr>
            <a:r>
              <a:rPr sz="1000" spc="-10" dirty="0">
                <a:solidFill>
                  <a:srgbClr val="FF40FF"/>
                </a:solidFill>
                <a:latin typeface="Carlito"/>
                <a:cs typeface="Carlito"/>
              </a:rPr>
              <a:t>Actin</a:t>
            </a:r>
            <a:r>
              <a:rPr sz="1000" dirty="0">
                <a:solidFill>
                  <a:srgbClr val="FF40FF"/>
                </a:solidFill>
                <a:latin typeface="Carlito"/>
                <a:cs typeface="Carlito"/>
              </a:rPr>
              <a:t>	</a:t>
            </a:r>
            <a:r>
              <a:rPr sz="1000" spc="-10" dirty="0">
                <a:solidFill>
                  <a:srgbClr val="BD2000"/>
                </a:solidFill>
                <a:latin typeface="Carlito"/>
                <a:cs typeface="Carlito"/>
              </a:rPr>
              <a:t>Actin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000" spc="-10" dirty="0">
                <a:solidFill>
                  <a:srgbClr val="427E46"/>
                </a:solidFill>
                <a:latin typeface="Carlito"/>
                <a:cs typeface="Carlito"/>
              </a:rPr>
              <a:t>Clathrin-</a:t>
            </a:r>
            <a:r>
              <a:rPr sz="1000" dirty="0">
                <a:solidFill>
                  <a:srgbClr val="427E46"/>
                </a:solidFill>
                <a:latin typeface="Carlito"/>
                <a:cs typeface="Carlito"/>
              </a:rPr>
              <a:t>coated</a:t>
            </a:r>
            <a:r>
              <a:rPr sz="1000" spc="5" dirty="0">
                <a:solidFill>
                  <a:srgbClr val="427E46"/>
                </a:solidFill>
                <a:latin typeface="Carlito"/>
                <a:cs typeface="Carlito"/>
              </a:rPr>
              <a:t> </a:t>
            </a:r>
            <a:r>
              <a:rPr sz="1000" spc="-20" dirty="0">
                <a:solidFill>
                  <a:srgbClr val="427E46"/>
                </a:solidFill>
                <a:latin typeface="Carlito"/>
                <a:cs typeface="Carlito"/>
              </a:rPr>
              <a:t>pits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1083" y="3747287"/>
            <a:ext cx="2539365" cy="42037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000" dirty="0">
                <a:latin typeface="Carlito"/>
                <a:cs typeface="Carlito"/>
              </a:rPr>
              <a:t>Li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spc="-20" dirty="0">
                <a:latin typeface="Carlito"/>
                <a:cs typeface="Carlito"/>
              </a:rPr>
              <a:t>2015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1000" dirty="0">
                <a:latin typeface="Carlito"/>
                <a:cs typeface="Carlito"/>
              </a:rPr>
              <a:t>Cortical</a:t>
            </a:r>
            <a:r>
              <a:rPr sz="1000" spc="-3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actin</a:t>
            </a:r>
            <a:r>
              <a:rPr sz="1000" spc="-3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and</a:t>
            </a:r>
            <a:r>
              <a:rPr sz="1000" spc="-3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internal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filaments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in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COS7</a:t>
            </a:r>
            <a:r>
              <a:rPr sz="1000" spc="-10" dirty="0">
                <a:latin typeface="Carlito"/>
                <a:cs typeface="Carlito"/>
              </a:rPr>
              <a:t> cells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7848" y="4347464"/>
            <a:ext cx="35013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rlito"/>
                <a:cs typeface="Carlito"/>
              </a:rPr>
              <a:t>3D-</a:t>
            </a:r>
            <a:r>
              <a:rPr sz="1600" dirty="0">
                <a:latin typeface="Carlito"/>
                <a:cs typeface="Carlito"/>
              </a:rPr>
              <a:t>SIM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10" dirty="0">
                <a:latin typeface="Carlito"/>
                <a:cs typeface="Carlito"/>
              </a:rPr>
              <a:t> DNA-</a:t>
            </a:r>
            <a:r>
              <a:rPr sz="1600" dirty="0">
                <a:latin typeface="Carlito"/>
                <a:cs typeface="Carlito"/>
              </a:rPr>
              <a:t>damage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repairing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proteins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83664" y="4608576"/>
            <a:ext cx="4754880" cy="17023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73476" y="6193942"/>
            <a:ext cx="2912110" cy="3810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000" dirty="0">
                <a:latin typeface="Carlito"/>
                <a:cs typeface="Carlito"/>
              </a:rPr>
              <a:t>Ochs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 al.,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spc="-20" dirty="0">
                <a:latin typeface="Carlito"/>
                <a:cs typeface="Carlito"/>
              </a:rPr>
              <a:t>2019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000" spc="-10" dirty="0">
                <a:latin typeface="Carlito"/>
                <a:cs typeface="Carlito"/>
              </a:rPr>
              <a:t>DNA-proteins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visualized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in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Retinal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epithelial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human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spc="-10" dirty="0">
                <a:latin typeface="Carlito"/>
                <a:cs typeface="Carlito"/>
              </a:rPr>
              <a:t>cells</a:t>
            </a:r>
            <a:endParaRPr sz="10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51775" y="1016254"/>
            <a:ext cx="29870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rlito"/>
                <a:cs typeface="Carlito"/>
              </a:rPr>
              <a:t>SIM-</a:t>
            </a:r>
            <a:r>
              <a:rPr sz="1600" dirty="0">
                <a:latin typeface="Carlito"/>
                <a:cs typeface="Carlito"/>
              </a:rPr>
              <a:t>Live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imaging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dendritic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spines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36052" y="1406652"/>
            <a:ext cx="2756916" cy="45323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116316" y="5994298"/>
            <a:ext cx="2515870" cy="3930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000" dirty="0">
                <a:latin typeface="Carlito"/>
                <a:cs typeface="Carlito"/>
              </a:rPr>
              <a:t>Turcotte</a:t>
            </a:r>
            <a:r>
              <a:rPr sz="1000" spc="-1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spc="-20" dirty="0">
                <a:latin typeface="Carlito"/>
                <a:cs typeface="Carlito"/>
              </a:rPr>
              <a:t>2019</a:t>
            </a:r>
            <a:endParaRPr sz="1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000" dirty="0">
                <a:latin typeface="Carlito"/>
                <a:cs typeface="Carlito"/>
              </a:rPr>
              <a:t>Cytosolic</a:t>
            </a:r>
            <a:r>
              <a:rPr sz="1000" spc="-3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GFP</a:t>
            </a:r>
            <a:r>
              <a:rPr sz="1000" spc="-3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expressed</a:t>
            </a:r>
            <a:r>
              <a:rPr sz="1000" spc="-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in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mouse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brain</a:t>
            </a:r>
            <a:r>
              <a:rPr sz="1000" spc="-45" dirty="0">
                <a:latin typeface="Carlito"/>
                <a:cs typeface="Carlito"/>
              </a:rPr>
              <a:t> </a:t>
            </a:r>
            <a:r>
              <a:rPr sz="1000" spc="-10" dirty="0">
                <a:latin typeface="Carlito"/>
                <a:cs typeface="Carlito"/>
              </a:rPr>
              <a:t>neurons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AF9A129-F349-3479-DB2C-2FC480A3B21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059" y="141478"/>
            <a:ext cx="8333741" cy="74930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34"/>
              </a:spcBef>
            </a:pPr>
            <a:r>
              <a:rPr b="1" dirty="0">
                <a:solidFill>
                  <a:schemeClr val="tx1"/>
                </a:solidFill>
              </a:rPr>
              <a:t>Can</a:t>
            </a:r>
            <a:r>
              <a:rPr b="1" spc="-3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we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go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</a:t>
            </a:r>
            <a:r>
              <a:rPr b="1" spc="-4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little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bit</a:t>
            </a:r>
            <a:r>
              <a:rPr b="1" spc="-4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further</a:t>
            </a:r>
            <a:r>
              <a:rPr b="1" spc="-2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?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spc="-20" dirty="0">
                <a:solidFill>
                  <a:schemeClr val="tx1"/>
                </a:solidFill>
              </a:rPr>
              <a:t>Organization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of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cytoskeletal</a:t>
            </a:r>
            <a:r>
              <a:rPr b="1" spc="-2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proteins</a:t>
            </a:r>
            <a:r>
              <a:rPr b="1" spc="-5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in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an</a:t>
            </a:r>
            <a:r>
              <a:rPr b="1" spc="-5" dirty="0">
                <a:solidFill>
                  <a:schemeClr val="tx1"/>
                </a:solidFill>
              </a:rPr>
              <a:t> </a:t>
            </a:r>
            <a:r>
              <a:rPr b="1" i="1" dirty="0">
                <a:solidFill>
                  <a:schemeClr val="tx1"/>
                </a:solidFill>
                <a:latin typeface="Carlito"/>
                <a:cs typeface="Carlito"/>
              </a:rPr>
              <a:t>in</a:t>
            </a:r>
            <a:r>
              <a:rPr b="1" i="1" spc="-45" dirty="0">
                <a:solidFill>
                  <a:schemeClr val="tx1"/>
                </a:solidFill>
                <a:latin typeface="Carlito"/>
                <a:cs typeface="Carlito"/>
              </a:rPr>
              <a:t> </a:t>
            </a:r>
            <a:r>
              <a:rPr b="1" i="1" dirty="0">
                <a:solidFill>
                  <a:schemeClr val="tx1"/>
                </a:solidFill>
                <a:latin typeface="Carlito"/>
                <a:cs typeface="Carlito"/>
              </a:rPr>
              <a:t>vitro</a:t>
            </a:r>
            <a:r>
              <a:rPr b="1" i="1" spc="-20" dirty="0">
                <a:solidFill>
                  <a:schemeClr val="tx1"/>
                </a:solidFill>
                <a:latin typeface="Carlito"/>
                <a:cs typeface="Carlito"/>
              </a:rPr>
              <a:t> </a:t>
            </a:r>
            <a:r>
              <a:rPr b="1" dirty="0">
                <a:solidFill>
                  <a:schemeClr val="tx1"/>
                </a:solidFill>
              </a:rPr>
              <a:t>model</a:t>
            </a:r>
            <a:r>
              <a:rPr b="1" spc="-40" dirty="0">
                <a:solidFill>
                  <a:schemeClr val="tx1"/>
                </a:solidFill>
              </a:rPr>
              <a:t> </a:t>
            </a:r>
            <a:r>
              <a:rPr b="1" spc="-25" dirty="0">
                <a:solidFill>
                  <a:schemeClr val="tx1"/>
                </a:solidFill>
              </a:rPr>
              <a:t>of </a:t>
            </a:r>
            <a:r>
              <a:rPr b="1" spc="-30" dirty="0">
                <a:solidFill>
                  <a:schemeClr val="tx1"/>
                </a:solidFill>
              </a:rPr>
              <a:t>Trauma</a:t>
            </a:r>
            <a:r>
              <a:rPr b="1" spc="-95" dirty="0">
                <a:solidFill>
                  <a:schemeClr val="tx1"/>
                </a:solidFill>
              </a:rPr>
              <a:t> </a:t>
            </a:r>
            <a:r>
              <a:rPr b="1" dirty="0">
                <a:solidFill>
                  <a:schemeClr val="tx1"/>
                </a:solidFill>
              </a:rPr>
              <a:t>Brain</a:t>
            </a:r>
            <a:r>
              <a:rPr b="1" spc="-105" dirty="0">
                <a:solidFill>
                  <a:schemeClr val="tx1"/>
                </a:solidFill>
              </a:rPr>
              <a:t> </a:t>
            </a:r>
            <a:r>
              <a:rPr b="1" spc="-10" dirty="0">
                <a:solidFill>
                  <a:schemeClr val="tx1"/>
                </a:solidFill>
              </a:rPr>
              <a:t>Injury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06231" y="2096261"/>
            <a:ext cx="2599690" cy="70802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-3810" algn="ctr">
              <a:lnSpc>
                <a:spcPts val="1730"/>
              </a:lnSpc>
              <a:spcBef>
                <a:spcPts val="310"/>
              </a:spcBef>
            </a:pPr>
            <a:r>
              <a:rPr sz="1600" spc="-10" dirty="0">
                <a:latin typeface="Carlito"/>
                <a:cs typeface="Carlito"/>
              </a:rPr>
              <a:t>Unravel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spatial</a:t>
            </a:r>
            <a:r>
              <a:rPr sz="1600" spc="-6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organization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25" dirty="0">
                <a:latin typeface="Carlito"/>
                <a:cs typeface="Carlito"/>
              </a:rPr>
              <a:t>of </a:t>
            </a:r>
            <a:r>
              <a:rPr sz="1600" spc="-10" dirty="0">
                <a:latin typeface="Carlito"/>
                <a:cs typeface="Carlito"/>
              </a:rPr>
              <a:t>proteins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and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how</a:t>
            </a:r>
            <a:r>
              <a:rPr sz="1600" spc="-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it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can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change </a:t>
            </a:r>
            <a:r>
              <a:rPr sz="1600" dirty="0">
                <a:latin typeface="Carlito"/>
                <a:cs typeface="Carlito"/>
              </a:rPr>
              <a:t>in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specific</a:t>
            </a:r>
            <a:r>
              <a:rPr sz="1600" spc="-50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conditions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9396" y="3575430"/>
            <a:ext cx="12788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rlito"/>
                <a:cs typeface="Carlito"/>
              </a:rPr>
              <a:t>Pozo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Devoto</a:t>
            </a:r>
            <a:r>
              <a:rPr sz="1000" spc="-1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et</a:t>
            </a:r>
            <a:r>
              <a:rPr sz="1000" spc="-20" dirty="0">
                <a:latin typeface="Carlito"/>
                <a:cs typeface="Carlito"/>
              </a:rPr>
              <a:t> </a:t>
            </a:r>
            <a:r>
              <a:rPr sz="1000" dirty="0">
                <a:latin typeface="Carlito"/>
                <a:cs typeface="Carlito"/>
              </a:rPr>
              <a:t>al.,</a:t>
            </a:r>
            <a:r>
              <a:rPr sz="1000" spc="-25" dirty="0">
                <a:latin typeface="Carlito"/>
                <a:cs typeface="Carlito"/>
              </a:rPr>
              <a:t> </a:t>
            </a:r>
            <a:r>
              <a:rPr sz="1000" spc="-20" dirty="0">
                <a:latin typeface="Carlito"/>
                <a:cs typeface="Carlito"/>
              </a:rPr>
              <a:t>2022</a:t>
            </a:r>
            <a:endParaRPr sz="10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0351" y="1167383"/>
            <a:ext cx="7249586" cy="24170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00185" y="3756659"/>
            <a:ext cx="6058608" cy="287274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88847" y="4570222"/>
            <a:ext cx="3011170" cy="136652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065" marR="5080" algn="ctr">
              <a:lnSpc>
                <a:spcPct val="90000"/>
              </a:lnSpc>
              <a:spcBef>
                <a:spcPts val="285"/>
              </a:spcBef>
            </a:pPr>
            <a:r>
              <a:rPr sz="1600" dirty="0">
                <a:latin typeface="Carlito"/>
                <a:cs typeface="Carlito"/>
              </a:rPr>
              <a:t>Figuring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out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details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about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proteins organization</a:t>
            </a:r>
            <a:r>
              <a:rPr sz="1600" spc="-5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can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help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spc="-10" dirty="0">
                <a:latin typeface="Carlito"/>
                <a:cs typeface="Carlito"/>
              </a:rPr>
              <a:t>analyzing parameters</a:t>
            </a:r>
            <a:r>
              <a:rPr sz="1600" spc="-1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such</a:t>
            </a:r>
            <a:r>
              <a:rPr sz="1600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as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orientation</a:t>
            </a:r>
            <a:r>
              <a:rPr sz="1600" spc="-10" dirty="0">
                <a:latin typeface="Carlito"/>
                <a:cs typeface="Carlito"/>
              </a:rPr>
              <a:t>, </a:t>
            </a:r>
            <a:r>
              <a:rPr sz="1600" b="1" dirty="0">
                <a:latin typeface="Carlito"/>
                <a:cs typeface="Carlito"/>
              </a:rPr>
              <a:t>periodicity</a:t>
            </a:r>
            <a:r>
              <a:rPr sz="1600" b="1" spc="-3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of</a:t>
            </a:r>
            <a:r>
              <a:rPr sz="1600" spc="-2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protein</a:t>
            </a:r>
            <a:r>
              <a:rPr sz="1600" spc="-3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in</a:t>
            </a:r>
            <a:r>
              <a:rPr sz="1600" spc="-45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the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cell, </a:t>
            </a:r>
            <a:r>
              <a:rPr sz="1600" b="1" dirty="0">
                <a:latin typeface="Carlito"/>
                <a:cs typeface="Carlito"/>
              </a:rPr>
              <a:t>changes</a:t>
            </a:r>
            <a:r>
              <a:rPr sz="1600" b="1" spc="-20" dirty="0">
                <a:latin typeface="Carlito"/>
                <a:cs typeface="Carlito"/>
              </a:rPr>
              <a:t> </a:t>
            </a:r>
            <a:r>
              <a:rPr sz="1600" b="1" dirty="0">
                <a:latin typeface="Carlito"/>
                <a:cs typeface="Carlito"/>
              </a:rPr>
              <a:t>in</a:t>
            </a:r>
            <a:r>
              <a:rPr sz="1600" b="1" spc="-35" dirty="0">
                <a:latin typeface="Carlito"/>
                <a:cs typeface="Carlito"/>
              </a:rPr>
              <a:t> </a:t>
            </a:r>
            <a:r>
              <a:rPr sz="1600" b="1" spc="-10" dirty="0">
                <a:latin typeface="Carlito"/>
                <a:cs typeface="Carlito"/>
              </a:rPr>
              <a:t>conformation</a:t>
            </a:r>
            <a:r>
              <a:rPr sz="1600" b="1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due</a:t>
            </a:r>
            <a:r>
              <a:rPr sz="1600" spc="-20" dirty="0">
                <a:latin typeface="Carlito"/>
                <a:cs typeface="Carlito"/>
              </a:rPr>
              <a:t> </a:t>
            </a:r>
            <a:r>
              <a:rPr sz="1600" dirty="0">
                <a:latin typeface="Carlito"/>
                <a:cs typeface="Carlito"/>
              </a:rPr>
              <a:t>to</a:t>
            </a:r>
            <a:r>
              <a:rPr sz="1600" spc="-40" dirty="0">
                <a:latin typeface="Carlito"/>
                <a:cs typeface="Carlito"/>
              </a:rPr>
              <a:t> </a:t>
            </a:r>
            <a:r>
              <a:rPr sz="1600" spc="-50" dirty="0">
                <a:latin typeface="Carlito"/>
                <a:cs typeface="Carlito"/>
              </a:rPr>
              <a:t>a </a:t>
            </a:r>
            <a:r>
              <a:rPr sz="1600" spc="-10" dirty="0">
                <a:latin typeface="Carlito"/>
                <a:cs typeface="Carlito"/>
              </a:rPr>
              <a:t>pathological</a:t>
            </a:r>
            <a:r>
              <a:rPr sz="1600" spc="15" dirty="0">
                <a:latin typeface="Carlito"/>
                <a:cs typeface="Carlito"/>
              </a:rPr>
              <a:t> </a:t>
            </a:r>
            <a:r>
              <a:rPr sz="1600" spc="-20" dirty="0">
                <a:latin typeface="Carlito"/>
                <a:cs typeface="Carlito"/>
              </a:rPr>
              <a:t>event</a:t>
            </a:r>
            <a:endParaRPr sz="1600">
              <a:latin typeface="Carlito"/>
              <a:cs typeface="Carlito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EA55068A-A110-F6F9-8A07-FCEC6604F0F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3927" y="219921"/>
            <a:ext cx="3093942" cy="523174"/>
          </a:xfrm>
          <a:prstGeom prst="rect">
            <a:avLst/>
          </a:prstGeom>
        </p:spPr>
      </p:pic>
      <p:pic>
        <p:nvPicPr>
          <p:cNvPr id="10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2F533F03-955A-88C6-ACDB-3101DFCDA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09389" y="1492268"/>
            <a:ext cx="406400" cy="406400"/>
          </a:xfrm>
          <a:prstGeom prst="rect">
            <a:avLst/>
          </a:prstGeom>
        </p:spPr>
      </p:pic>
      <p:pic>
        <p:nvPicPr>
          <p:cNvPr id="11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38A9CD35-C8D6-ECB9-1177-61E8579FA9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8793" y="209003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9"/>
    </mc:Choice>
    <mc:Fallback>
      <p:transition spd="slow" advTm="16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1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31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2582</Words>
  <Application>Microsoft Office PowerPoint</Application>
  <PresentationFormat>Širokouhlá</PresentationFormat>
  <Paragraphs>388</Paragraphs>
  <Slides>34</Slides>
  <Notes>0</Notes>
  <HiddenSlides>0</HiddenSlides>
  <MMClips>22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40" baseType="lpstr">
      <vt:lpstr>Arial</vt:lpstr>
      <vt:lpstr>Carlito</vt:lpstr>
      <vt:lpstr>Georgia</vt:lpstr>
      <vt:lpstr>Times New Roman</vt:lpstr>
      <vt:lpstr>Wingdings</vt:lpstr>
      <vt:lpstr>Office Theme</vt:lpstr>
      <vt:lpstr>Advanced microscopy techniques</vt:lpstr>
      <vt:lpstr>Microscopes allowed us to see the invisible...</vt:lpstr>
      <vt:lpstr>Evolution of microscopes helped us to improve our knowledge on both microorganisms and our own anatomy</vt:lpstr>
      <vt:lpstr>Techniques for different scales</vt:lpstr>
      <vt:lpstr>Many microscopy techniques are available for different case-study</vt:lpstr>
      <vt:lpstr>Super-resolution microscopy</vt:lpstr>
      <vt:lpstr>Structured Illuminated microscopy (SIM)</vt:lpstr>
      <vt:lpstr>What can we do with SIM?</vt:lpstr>
      <vt:lpstr>Can we go a little bit further ? Organization of cytoskeletal proteins in an in vitro model of Trauma Brain Injury</vt:lpstr>
      <vt:lpstr>What are the main limitations of SIM?</vt:lpstr>
      <vt:lpstr>Stimulated Emission Depletion Microscopy (STED)</vt:lpstr>
      <vt:lpstr>STED applications and achievements</vt:lpstr>
      <vt:lpstr>STED is a powerful but challenging super-resolution technique</vt:lpstr>
      <vt:lpstr>Where is the center?</vt:lpstr>
      <vt:lpstr>Single Molecule Localization Microscopy (SMLM)</vt:lpstr>
      <vt:lpstr>Many ways to acquire single molecules in our samples</vt:lpstr>
      <vt:lpstr>Stochastic Optical Reconstruction Microscopy (STORM)</vt:lpstr>
      <vt:lpstr>Many fluorophores are available for different approaches</vt:lpstr>
      <vt:lpstr>STORM applications and milestones</vt:lpstr>
      <vt:lpstr>Unraveling nano-structures in cell nucleus</vt:lpstr>
      <vt:lpstr>Cytoskeletal proteins ultrastructure and synaptic receptor organization</vt:lpstr>
      <vt:lpstr>A fancy technique with different limitations…</vt:lpstr>
      <vt:lpstr>Electron microscopy</vt:lpstr>
      <vt:lpstr>Basic concepts of Electron microscopy</vt:lpstr>
      <vt:lpstr>General “workflow” of an electron microscope</vt:lpstr>
      <vt:lpstr>How are the images generated in electron microscopy?</vt:lpstr>
      <vt:lpstr>TEM was the first non-optical technique to give a remarkable resolution improvement</vt:lpstr>
      <vt:lpstr>TEM was the first non-optical technique to give a remarkable resolution improvement</vt:lpstr>
      <vt:lpstr>Scanning Electron Microscopy (SEM)</vt:lpstr>
      <vt:lpstr>Prezentácia programu PowerPoint</vt:lpstr>
      <vt:lpstr>TEM and SEM: advantages and limitations</vt:lpstr>
      <vt:lpstr>…. And more.. Scanning Probe Microscopy (1980s)</vt:lpstr>
      <vt:lpstr>Conclusions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Axonal transport dynamics of neurodegenerative disease-linked proteins</dc:title>
  <dc:creator>Victorio Pozo</dc:creator>
  <cp:lastModifiedBy>Zuzana Tomášiková</cp:lastModifiedBy>
  <cp:revision>5</cp:revision>
  <dcterms:created xsi:type="dcterms:W3CDTF">2024-10-29T20:46:13Z</dcterms:created>
  <dcterms:modified xsi:type="dcterms:W3CDTF">2024-11-03T19:18:34Z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2022-10-16T00:00:00Z</vt:filetime>
  </property>
  <property fmtid="{D5CDD505-2E9C-101B-9397-08002B2CF9AE}" pid="3" name="Creator">
    <vt:lpwstr>Microsoft® PowerPoint® pro Microsoft 365</vt:lpwstr>
  </property>
  <property fmtid="{D5CDD505-2E9C-101B-9397-08002B2CF9AE}" pid="4" name="LastSaved">
    <vt:filetime>2024-10-29T00:00:00Z</vt:filetime>
  </property>
  <property fmtid="{D5CDD505-2E9C-101B-9397-08002B2CF9AE}" pid="5" name="Producer">
    <vt:lpwstr>3-Heights(TM) PDF Security Shell 4.8.25.2 (http://www.pdf-tools.com)</vt:lpwstr>
  </property>
</Properties>
</file>