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47"/>
  </p:notesMasterIdLst>
  <p:handoutMasterIdLst>
    <p:handoutMasterId r:id="rId48"/>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64" d="100"/>
          <a:sy n="64" d="100"/>
        </p:scale>
        <p:origin x="712" y="52"/>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69E1DA9-3DB1-401D-AD39-C6C0DC65E8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536A932-95ED-48F4-A925-82B42CD27EC5}" type="slidenum">
              <a:rPr lang="en-GB" altLang="cs-CZ"/>
              <a:pPr>
                <a:spcBef>
                  <a:spcPct val="0"/>
                </a:spcBef>
              </a:pPr>
              <a:t>2</a:t>
            </a:fld>
            <a:endParaRPr lang="en-GB" altLang="cs-CZ"/>
          </a:p>
        </p:txBody>
      </p:sp>
      <p:sp>
        <p:nvSpPr>
          <p:cNvPr id="20483" name="Rectangle 2">
            <a:extLst>
              <a:ext uri="{FF2B5EF4-FFF2-40B4-BE49-F238E27FC236}">
                <a16:creationId xmlns:a16="http://schemas.microsoft.com/office/drawing/2014/main" id="{5AC740F0-E488-412A-96FD-73FA92C13A16}"/>
              </a:ext>
            </a:extLst>
          </p:cNvPr>
          <p:cNvSpPr>
            <a:spLocks noGrp="1" noRot="1" noChangeAspect="1" noChangeArrowheads="1" noTextEdit="1"/>
          </p:cNvSpPr>
          <p:nvPr>
            <p:ph type="sldImg"/>
          </p:nvPr>
        </p:nvSpPr>
        <p:spPr>
          <a:xfrm>
            <a:off x="381000" y="685800"/>
            <a:ext cx="6096000" cy="3429000"/>
          </a:xfrm>
          <a:ln/>
        </p:spPr>
      </p:sp>
      <p:sp>
        <p:nvSpPr>
          <p:cNvPr id="20484" name="Rectangle 3">
            <a:extLst>
              <a:ext uri="{FF2B5EF4-FFF2-40B4-BE49-F238E27FC236}">
                <a16:creationId xmlns:a16="http://schemas.microsoft.com/office/drawing/2014/main" id="{904FFE21-9E6F-47C3-9ED3-CDCE6C0D7F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FDBB3B4-2DD9-4E03-99E8-C7ED4F5B5B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D18C298-959F-41D3-A50D-22AD2B0D549F}" type="slidenum">
              <a:rPr lang="en-GB" altLang="cs-CZ"/>
              <a:pPr>
                <a:spcBef>
                  <a:spcPct val="0"/>
                </a:spcBef>
              </a:pPr>
              <a:t>11</a:t>
            </a:fld>
            <a:endParaRPr lang="en-GB" altLang="cs-CZ"/>
          </a:p>
        </p:txBody>
      </p:sp>
      <p:sp>
        <p:nvSpPr>
          <p:cNvPr id="38915" name="Rectangle 2">
            <a:extLst>
              <a:ext uri="{FF2B5EF4-FFF2-40B4-BE49-F238E27FC236}">
                <a16:creationId xmlns:a16="http://schemas.microsoft.com/office/drawing/2014/main" id="{1173D865-96B8-4166-B282-60F570C53313}"/>
              </a:ext>
            </a:extLst>
          </p:cNvPr>
          <p:cNvSpPr>
            <a:spLocks noGrp="1" noRot="1" noChangeAspect="1" noChangeArrowheads="1" noTextEdit="1"/>
          </p:cNvSpPr>
          <p:nvPr>
            <p:ph type="sldImg"/>
          </p:nvPr>
        </p:nvSpPr>
        <p:spPr>
          <a:xfrm>
            <a:off x="381000" y="685800"/>
            <a:ext cx="6096000" cy="3429000"/>
          </a:xfrm>
          <a:ln/>
        </p:spPr>
      </p:sp>
      <p:sp>
        <p:nvSpPr>
          <p:cNvPr id="38916" name="Rectangle 3">
            <a:extLst>
              <a:ext uri="{FF2B5EF4-FFF2-40B4-BE49-F238E27FC236}">
                <a16:creationId xmlns:a16="http://schemas.microsoft.com/office/drawing/2014/main" id="{B3601A12-85AB-4E88-AA96-41361EAEACA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2FE74A78-4269-4803-8F87-42422614A1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760730-9E30-48BC-973F-0D4A07C4BD17}" type="slidenum">
              <a:rPr lang="en-GB" altLang="cs-CZ"/>
              <a:pPr>
                <a:spcBef>
                  <a:spcPct val="0"/>
                </a:spcBef>
              </a:pPr>
              <a:t>12</a:t>
            </a:fld>
            <a:endParaRPr lang="en-GB" altLang="cs-CZ"/>
          </a:p>
        </p:txBody>
      </p:sp>
      <p:sp>
        <p:nvSpPr>
          <p:cNvPr id="40963" name="Rectangle 2">
            <a:extLst>
              <a:ext uri="{FF2B5EF4-FFF2-40B4-BE49-F238E27FC236}">
                <a16:creationId xmlns:a16="http://schemas.microsoft.com/office/drawing/2014/main" id="{45BB55E6-F204-405B-9431-3CC6439061ED}"/>
              </a:ext>
            </a:extLst>
          </p:cNvPr>
          <p:cNvSpPr>
            <a:spLocks noGrp="1" noRot="1" noChangeAspect="1" noChangeArrowheads="1" noTextEdit="1"/>
          </p:cNvSpPr>
          <p:nvPr>
            <p:ph type="sldImg"/>
          </p:nvPr>
        </p:nvSpPr>
        <p:spPr>
          <a:xfrm>
            <a:off x="381000" y="685800"/>
            <a:ext cx="6096000" cy="3429000"/>
          </a:xfrm>
          <a:ln/>
        </p:spPr>
      </p:sp>
      <p:sp>
        <p:nvSpPr>
          <p:cNvPr id="40964" name="Rectangle 3">
            <a:extLst>
              <a:ext uri="{FF2B5EF4-FFF2-40B4-BE49-F238E27FC236}">
                <a16:creationId xmlns:a16="http://schemas.microsoft.com/office/drawing/2014/main" id="{24F9B394-BE50-4385-90F7-EE92C03D2B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5A21383-4B5D-4DCB-8EAD-DDC1ECEE706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5EF77F-AA91-47A9-8861-6B9C1F829943}" type="slidenum">
              <a:rPr lang="en-GB" altLang="cs-CZ"/>
              <a:pPr>
                <a:spcBef>
                  <a:spcPct val="0"/>
                </a:spcBef>
              </a:pPr>
              <a:t>13</a:t>
            </a:fld>
            <a:endParaRPr lang="en-GB" altLang="cs-CZ"/>
          </a:p>
        </p:txBody>
      </p:sp>
      <p:sp>
        <p:nvSpPr>
          <p:cNvPr id="43011" name="Rectangle 2">
            <a:extLst>
              <a:ext uri="{FF2B5EF4-FFF2-40B4-BE49-F238E27FC236}">
                <a16:creationId xmlns:a16="http://schemas.microsoft.com/office/drawing/2014/main" id="{D0D3FF32-D6DC-459A-A215-7A50A0C4CE96}"/>
              </a:ext>
            </a:extLst>
          </p:cNvPr>
          <p:cNvSpPr>
            <a:spLocks noGrp="1" noRot="1" noChangeAspect="1" noChangeArrowheads="1" noTextEdit="1"/>
          </p:cNvSpPr>
          <p:nvPr>
            <p:ph type="sldImg"/>
          </p:nvPr>
        </p:nvSpPr>
        <p:spPr>
          <a:xfrm>
            <a:off x="381000" y="685800"/>
            <a:ext cx="6096000" cy="3429000"/>
          </a:xfrm>
          <a:ln/>
        </p:spPr>
      </p:sp>
      <p:sp>
        <p:nvSpPr>
          <p:cNvPr id="43012" name="Rectangle 3">
            <a:extLst>
              <a:ext uri="{FF2B5EF4-FFF2-40B4-BE49-F238E27FC236}">
                <a16:creationId xmlns:a16="http://schemas.microsoft.com/office/drawing/2014/main" id="{DC940ABB-DB48-4F55-AFB2-7ED1708D84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r>
              <a:rPr lang="en-GB" altLang="cs-CZ" sz="800" b="1">
                <a:latin typeface="Arial" panose="020B0604020202020204" pitchFamily="34" charset="0"/>
              </a:rPr>
              <a:t>How Does The Human Eye Work?</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individual components of the eye work in a manner similar to a camera. Each part plays</a:t>
            </a:r>
            <a:br>
              <a:rPr lang="en-GB" altLang="cs-CZ" sz="800">
                <a:latin typeface="Arial" panose="020B0604020202020204" pitchFamily="34" charset="0"/>
              </a:rPr>
            </a:br>
            <a:r>
              <a:rPr lang="en-GB" altLang="cs-CZ" sz="800">
                <a:latin typeface="Arial" panose="020B0604020202020204" pitchFamily="34" charset="0"/>
              </a:rPr>
              <a:t>a vital role in providing clear vision. So think of the eye as a camera with the cornea, behaving</a:t>
            </a:r>
            <a:br>
              <a:rPr lang="en-GB" altLang="cs-CZ" sz="800">
                <a:latin typeface="Arial" panose="020B0604020202020204" pitchFamily="34" charset="0"/>
              </a:rPr>
            </a:br>
            <a:r>
              <a:rPr lang="en-GB" altLang="cs-CZ" sz="800">
                <a:latin typeface="Arial" panose="020B0604020202020204" pitchFamily="34" charset="0"/>
              </a:rPr>
              <a:t>much like a lens cover. As the eye's main focusing element, the cornea takes widely diverging</a:t>
            </a:r>
            <a:br>
              <a:rPr lang="en-GB" altLang="cs-CZ" sz="800">
                <a:latin typeface="Arial" panose="020B0604020202020204" pitchFamily="34" charset="0"/>
              </a:rPr>
            </a:br>
            <a:r>
              <a:rPr lang="en-GB" altLang="cs-CZ" sz="800">
                <a:latin typeface="Arial" panose="020B0604020202020204" pitchFamily="34" charset="0"/>
              </a:rPr>
              <a:t>rays of light and bends them through the pupil, the dark, round opening in the center of the</a:t>
            </a:r>
            <a:br>
              <a:rPr lang="en-GB" altLang="cs-CZ" sz="800">
                <a:latin typeface="Arial" panose="020B0604020202020204" pitchFamily="34" charset="0"/>
              </a:rPr>
            </a:br>
            <a:r>
              <a:rPr lang="en-GB" altLang="cs-CZ" sz="800">
                <a:latin typeface="Arial" panose="020B0604020202020204" pitchFamily="34" charset="0"/>
              </a:rPr>
              <a:t>colored iris. The iris and pupil act like the aperture of a camera.</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Next in line is the lens which acts like the lens in a camera, helping to focus light to the back</a:t>
            </a:r>
            <a:br>
              <a:rPr lang="en-GB" altLang="cs-CZ" sz="800">
                <a:latin typeface="Arial" panose="020B0604020202020204" pitchFamily="34" charset="0"/>
              </a:rPr>
            </a:br>
            <a:r>
              <a:rPr lang="en-GB" altLang="cs-CZ" sz="800">
                <a:latin typeface="Arial" panose="020B0604020202020204" pitchFamily="34" charset="0"/>
              </a:rPr>
              <a:t>of the eye. Note that the lens is the part which becomes cloudy and is removed during cataract</a:t>
            </a:r>
            <a:br>
              <a:rPr lang="en-GB" altLang="cs-CZ" sz="800">
                <a:latin typeface="Arial" panose="020B0604020202020204" pitchFamily="34" charset="0"/>
              </a:rPr>
            </a:br>
            <a:r>
              <a:rPr lang="en-GB" altLang="cs-CZ" sz="800">
                <a:latin typeface="Arial" panose="020B0604020202020204" pitchFamily="34" charset="0"/>
              </a:rPr>
              <a:t>surgery to be replaced by an artificial implant nowadays.</a:t>
            </a:r>
            <a:br>
              <a:rPr lang="en-GB" altLang="cs-CZ" sz="800">
                <a:latin typeface="Arial" panose="020B0604020202020204" pitchFamily="34" charset="0"/>
              </a:rPr>
            </a:b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The Camera</a:t>
            </a:r>
            <a:endParaRPr lang="en-GB" altLang="cs-CZ" sz="800">
              <a:latin typeface="Arial" panose="020B0604020202020204" pitchFamily="34" charset="0"/>
            </a:endParaRPr>
          </a:p>
          <a:p>
            <a:pPr eaLnBrk="1" hangingPunct="1">
              <a:lnSpc>
                <a:spcPct val="80000"/>
              </a:lnSpc>
            </a:pPr>
            <a:r>
              <a:rPr lang="en-GB" altLang="cs-CZ" sz="800" b="1">
                <a:latin typeface="Arial" panose="020B0604020202020204" pitchFamily="34" charset="0"/>
              </a:rPr>
              <a:t>The Human Eye</a:t>
            </a: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The very back of the eye is lined with a layer called the retina which acts very much like the</a:t>
            </a:r>
            <a:br>
              <a:rPr lang="en-GB" altLang="cs-CZ" sz="800">
                <a:latin typeface="Arial" panose="020B0604020202020204" pitchFamily="34" charset="0"/>
              </a:rPr>
            </a:br>
            <a:r>
              <a:rPr lang="en-GB" altLang="cs-CZ" sz="800">
                <a:latin typeface="Arial" panose="020B0604020202020204" pitchFamily="34" charset="0"/>
              </a:rPr>
              <a:t>film of the camera. The retina is a membrane containing photoreceptor nerve cells that lines</a:t>
            </a:r>
            <a:br>
              <a:rPr lang="en-GB" altLang="cs-CZ" sz="800">
                <a:latin typeface="Arial" panose="020B0604020202020204" pitchFamily="34" charset="0"/>
              </a:rPr>
            </a:br>
            <a:r>
              <a:rPr lang="en-GB" altLang="cs-CZ" sz="800">
                <a:latin typeface="Arial" panose="020B0604020202020204" pitchFamily="34" charset="0"/>
              </a:rPr>
              <a:t>the inside back wall of the eye. The photoreceptor nerve cells of the retina change the light</a:t>
            </a:r>
            <a:br>
              <a:rPr lang="en-GB" altLang="cs-CZ" sz="800">
                <a:latin typeface="Arial" panose="020B0604020202020204" pitchFamily="34" charset="0"/>
              </a:rPr>
            </a:br>
            <a:r>
              <a:rPr lang="en-GB" altLang="cs-CZ" sz="800">
                <a:latin typeface="Arial" panose="020B0604020202020204" pitchFamily="34" charset="0"/>
              </a:rPr>
              <a:t>rays into electrical impulses and send them through the optic nerve to the brain where an</a:t>
            </a:r>
            <a:br>
              <a:rPr lang="en-GB" altLang="cs-CZ" sz="800">
                <a:latin typeface="Arial" panose="020B0604020202020204" pitchFamily="34" charset="0"/>
              </a:rPr>
            </a:br>
            <a:r>
              <a:rPr lang="en-GB" altLang="cs-CZ" sz="800">
                <a:latin typeface="Arial" panose="020B0604020202020204" pitchFamily="34" charset="0"/>
              </a:rPr>
              <a:t>image is perceived. The center 10% of the retina is called the macula. This is responsible for</a:t>
            </a:r>
            <a:br>
              <a:rPr lang="en-GB" altLang="cs-CZ" sz="800">
                <a:latin typeface="Arial" panose="020B0604020202020204" pitchFamily="34" charset="0"/>
              </a:rPr>
            </a:br>
            <a:r>
              <a:rPr lang="en-GB" altLang="cs-CZ" sz="800">
                <a:latin typeface="Arial" panose="020B0604020202020204" pitchFamily="34" charset="0"/>
              </a:rPr>
              <a:t>your sharp vision, your reading vision. The peripheral retina is responsible for the peripheral</a:t>
            </a:r>
            <a:br>
              <a:rPr lang="en-GB" altLang="cs-CZ" sz="800">
                <a:latin typeface="Arial" panose="020B0604020202020204" pitchFamily="34" charset="0"/>
              </a:rPr>
            </a:br>
            <a:r>
              <a:rPr lang="en-GB" altLang="cs-CZ" sz="800">
                <a:latin typeface="Arial" panose="020B0604020202020204" pitchFamily="34" charset="0"/>
              </a:rPr>
              <a:t>vision. As with the camera, if the "film" is bad in the eye (i.e. the retina), no matter how good</a:t>
            </a:r>
            <a:br>
              <a:rPr lang="en-GB" altLang="cs-CZ" sz="800">
                <a:latin typeface="Arial" panose="020B0604020202020204" pitchFamily="34" charset="0"/>
              </a:rPr>
            </a:br>
            <a:r>
              <a:rPr lang="en-GB" altLang="cs-CZ" sz="800">
                <a:latin typeface="Arial" panose="020B0604020202020204" pitchFamily="34" charset="0"/>
              </a:rPr>
              <a:t>the rest of the eye is, you will not get a good picture.</a:t>
            </a:r>
            <a:br>
              <a:rPr lang="en-GB" altLang="cs-CZ" sz="800">
                <a:latin typeface="Arial" panose="020B0604020202020204" pitchFamily="34" charset="0"/>
              </a:rPr>
            </a:br>
            <a:br>
              <a:rPr lang="en-GB" altLang="cs-CZ" sz="800">
                <a:latin typeface="Arial" panose="020B0604020202020204" pitchFamily="34" charset="0"/>
              </a:rPr>
            </a:br>
            <a:r>
              <a:rPr lang="en-GB" altLang="cs-CZ" sz="800">
                <a:latin typeface="Arial" panose="020B0604020202020204" pitchFamily="34" charset="0"/>
              </a:rPr>
              <a:t>The human eye is remarkable. It accommodates to changing lighting conditions and focuses</a:t>
            </a:r>
            <a:br>
              <a:rPr lang="en-GB" altLang="cs-CZ" sz="800">
                <a:latin typeface="Arial" panose="020B0604020202020204" pitchFamily="34" charset="0"/>
              </a:rPr>
            </a:br>
            <a:r>
              <a:rPr lang="en-GB" altLang="cs-CZ" sz="800">
                <a:latin typeface="Arial" panose="020B0604020202020204" pitchFamily="34" charset="0"/>
              </a:rPr>
              <a:t>light rays originating from various distances from the eye. When all of the components of the</a:t>
            </a:r>
            <a:br>
              <a:rPr lang="en-GB" altLang="cs-CZ" sz="800">
                <a:latin typeface="Arial" panose="020B0604020202020204" pitchFamily="34" charset="0"/>
              </a:rPr>
            </a:br>
            <a:r>
              <a:rPr lang="en-GB" altLang="cs-CZ" sz="800">
                <a:latin typeface="Arial" panose="020B0604020202020204" pitchFamily="34" charset="0"/>
              </a:rPr>
              <a:t>eye function properly, light is converted to impulses and conveyed to the brain where an</a:t>
            </a:r>
            <a:br>
              <a:rPr lang="en-GB" altLang="cs-CZ" sz="800">
                <a:latin typeface="Arial" panose="020B0604020202020204" pitchFamily="34" charset="0"/>
              </a:rPr>
            </a:br>
            <a:r>
              <a:rPr lang="en-GB" altLang="cs-CZ" sz="800">
                <a:latin typeface="Arial" panose="020B0604020202020204" pitchFamily="34" charset="0"/>
              </a:rPr>
              <a:t>image is perceived.</a:t>
            </a: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br>
              <a:rPr lang="en-GB" altLang="cs-CZ" sz="800">
                <a:latin typeface="Arial" panose="020B0604020202020204" pitchFamily="34" charset="0"/>
              </a:rPr>
            </a:br>
            <a:r>
              <a:rPr lang="en-GB" altLang="cs-CZ" sz="800" b="1">
                <a:latin typeface="Arial" panose="020B0604020202020204" pitchFamily="34" charset="0"/>
              </a:rPr>
              <a:t>Glossary of Eye Terms:</a:t>
            </a: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a:latin typeface="Arial" panose="020B0604020202020204" pitchFamily="34" charset="0"/>
              </a:rPr>
              <a:t> </a:t>
            </a:r>
          </a:p>
          <a:p>
            <a:pPr eaLnBrk="1" hangingPunct="1">
              <a:lnSpc>
                <a:spcPct val="80000"/>
              </a:lnSpc>
            </a:pPr>
            <a:r>
              <a:rPr lang="en-GB" altLang="cs-CZ" sz="800" b="1">
                <a:latin typeface="Arial" panose="020B0604020202020204" pitchFamily="34" charset="0"/>
              </a:rPr>
              <a:t>Anterior Chamber</a:t>
            </a:r>
            <a:br>
              <a:rPr lang="en-GB" altLang="cs-CZ" sz="800">
                <a:latin typeface="Arial" panose="020B0604020202020204" pitchFamily="34" charset="0"/>
              </a:rPr>
            </a:br>
            <a:r>
              <a:rPr lang="en-GB" altLang="cs-CZ" sz="800">
                <a:latin typeface="Arial" panose="020B0604020202020204" pitchFamily="34" charset="0"/>
              </a:rPr>
              <a:t>The cavity in the front part of the eye between the lens and cornea is called the Anterior</a:t>
            </a:r>
            <a:br>
              <a:rPr lang="en-GB" altLang="cs-CZ" sz="800">
                <a:latin typeface="Arial" panose="020B0604020202020204" pitchFamily="34" charset="0"/>
              </a:rPr>
            </a:br>
            <a:r>
              <a:rPr lang="en-GB" altLang="cs-CZ" sz="800">
                <a:latin typeface="Arial" panose="020B0604020202020204" pitchFamily="34" charset="0"/>
              </a:rPr>
              <a:t>Chamber. It is filled with Aqueous, a water-like fluid. This fluid is produced by the ciliary</a:t>
            </a:r>
            <a:br>
              <a:rPr lang="en-GB" altLang="cs-CZ" sz="800">
                <a:latin typeface="Arial" panose="020B0604020202020204" pitchFamily="34" charset="0"/>
              </a:rPr>
            </a:br>
            <a:r>
              <a:rPr lang="en-GB" altLang="cs-CZ" sz="800">
                <a:latin typeface="Arial" panose="020B0604020202020204" pitchFamily="34" charset="0"/>
              </a:rPr>
              <a:t>body and drains back into the blood circulation through channels in the chamber angle. It is</a:t>
            </a:r>
            <a:br>
              <a:rPr lang="en-GB" altLang="cs-CZ" sz="800">
                <a:latin typeface="Arial" panose="020B0604020202020204" pitchFamily="34" charset="0"/>
              </a:rPr>
            </a:br>
            <a:r>
              <a:rPr lang="en-GB" altLang="cs-CZ" sz="800">
                <a:latin typeface="Arial" panose="020B0604020202020204" pitchFamily="34" charset="0"/>
              </a:rPr>
              <a:t>turned over every100 minutes.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Chamber Angle</a:t>
            </a:r>
            <a:br>
              <a:rPr lang="en-GB" altLang="cs-CZ" sz="800">
                <a:latin typeface="Arial" panose="020B0604020202020204" pitchFamily="34" charset="0"/>
              </a:rPr>
            </a:br>
            <a:r>
              <a:rPr lang="en-GB" altLang="cs-CZ" sz="800">
                <a:latin typeface="Arial" panose="020B0604020202020204" pitchFamily="34" charset="0"/>
              </a:rPr>
              <a:t>Located at the junction of the cornea, iris, and sclera, the anterior chamber angle extends 360</a:t>
            </a:r>
            <a:br>
              <a:rPr lang="en-GB" altLang="cs-CZ" sz="800">
                <a:latin typeface="Arial" panose="020B0604020202020204" pitchFamily="34" charset="0"/>
              </a:rPr>
            </a:br>
            <a:r>
              <a:rPr lang="en-GB" altLang="cs-CZ" sz="800">
                <a:latin typeface="Arial" panose="020B0604020202020204" pitchFamily="34" charset="0"/>
              </a:rPr>
              <a:t>degrees at the perimeter of the iris. Channels here allow aqueous fluid to drain back into the</a:t>
            </a:r>
            <a:br>
              <a:rPr lang="en-GB" altLang="cs-CZ" sz="800">
                <a:latin typeface="Arial" panose="020B0604020202020204" pitchFamily="34" charset="0"/>
              </a:rPr>
            </a:br>
            <a:r>
              <a:rPr lang="en-GB" altLang="cs-CZ" sz="800">
                <a:latin typeface="Arial" panose="020B0604020202020204" pitchFamily="34" charset="0"/>
              </a:rPr>
              <a:t>blood circulation from the eye. May be obstructed in glaucoma.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Ciliary Body</a:t>
            </a:r>
            <a:br>
              <a:rPr lang="en-GB" altLang="cs-CZ" sz="800">
                <a:latin typeface="Arial" panose="020B0604020202020204" pitchFamily="34" charset="0"/>
              </a:rPr>
            </a:br>
            <a:r>
              <a:rPr lang="en-GB" altLang="cs-CZ" sz="800">
                <a:latin typeface="Arial" panose="020B0604020202020204" pitchFamily="34" charset="0"/>
              </a:rPr>
              <a:t>A structure located behind the iris (rarely visible) which produces aqueous fluid that fills the</a:t>
            </a:r>
            <a:br>
              <a:rPr lang="en-GB" altLang="cs-CZ" sz="800">
                <a:latin typeface="Arial" panose="020B0604020202020204" pitchFamily="34" charset="0"/>
              </a:rPr>
            </a:br>
            <a:r>
              <a:rPr lang="en-GB" altLang="cs-CZ" sz="800">
                <a:latin typeface="Arial" panose="020B0604020202020204" pitchFamily="34" charset="0"/>
              </a:rPr>
              <a:t>front part of the eye and thus maintains the eye pressure. It also allows focusing of the lens.</a:t>
            </a:r>
            <a:br>
              <a:rPr lang="en-GB" altLang="cs-CZ" sz="800">
                <a:latin typeface="Arial" panose="020B0604020202020204" pitchFamily="34" charset="0"/>
              </a:rPr>
            </a:br>
            <a:br>
              <a:rPr lang="en-GB" altLang="cs-CZ" sz="800" b="1">
                <a:latin typeface="Arial" panose="020B0604020202020204" pitchFamily="34" charset="0"/>
              </a:rPr>
            </a:br>
            <a:r>
              <a:rPr lang="en-GB" altLang="cs-CZ" sz="800" b="1">
                <a:latin typeface="Arial" panose="020B0604020202020204" pitchFamily="34" charset="0"/>
              </a:rPr>
              <a:t>Conjunctiva</a:t>
            </a:r>
            <a:br>
              <a:rPr lang="en-GB" altLang="cs-CZ" sz="800" b="1">
                <a:latin typeface="Arial" panose="020B0604020202020204" pitchFamily="34" charset="0"/>
              </a:rPr>
            </a:br>
            <a:r>
              <a:rPr lang="en-GB" altLang="cs-CZ" sz="800">
                <a:latin typeface="Arial" panose="020B0604020202020204" pitchFamily="34" charset="0"/>
              </a:rPr>
              <a:t>A thin lining over the sclera, or white part of the eye. This also lines the inside of the eyelids.</a:t>
            </a:r>
            <a:br>
              <a:rPr lang="en-GB" altLang="cs-CZ" sz="800">
                <a:latin typeface="Arial" panose="020B0604020202020204" pitchFamily="34" charset="0"/>
              </a:rPr>
            </a:br>
            <a:r>
              <a:rPr lang="en-GB" altLang="cs-CZ" sz="800">
                <a:latin typeface="Arial" panose="020B0604020202020204" pitchFamily="34" charset="0"/>
              </a:rPr>
              <a:t>Cell in the conjunctiva produce mucous, which helps to lubricate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Cornea</a:t>
            </a:r>
            <a:br>
              <a:rPr lang="en-GB" altLang="cs-CZ" sz="800">
                <a:latin typeface="Arial" panose="020B0604020202020204" pitchFamily="34" charset="0"/>
              </a:rPr>
            </a:br>
            <a:r>
              <a:rPr lang="en-GB" altLang="cs-CZ" sz="800">
                <a:latin typeface="Arial" panose="020B0604020202020204" pitchFamily="34" charset="0"/>
              </a:rPr>
              <a:t>The transparent, outer "window" and primary focusing element of the eye. The outer layer of</a:t>
            </a:r>
            <a:br>
              <a:rPr lang="en-GB" altLang="cs-CZ" sz="800">
                <a:latin typeface="Arial" panose="020B0604020202020204" pitchFamily="34" charset="0"/>
              </a:rPr>
            </a:br>
            <a:r>
              <a:rPr lang="en-GB" altLang="cs-CZ" sz="800">
                <a:latin typeface="Arial" panose="020B0604020202020204" pitchFamily="34" charset="0"/>
              </a:rPr>
              <a:t>the cornea is known as epithelium. Its main job is to protect the eye. The epithelium is made</a:t>
            </a:r>
            <a:br>
              <a:rPr lang="en-GB" altLang="cs-CZ" sz="800">
                <a:latin typeface="Arial" panose="020B0604020202020204" pitchFamily="34" charset="0"/>
              </a:rPr>
            </a:br>
            <a:r>
              <a:rPr lang="en-GB" altLang="cs-CZ" sz="800">
                <a:latin typeface="Arial" panose="020B0604020202020204" pitchFamily="34" charset="0"/>
              </a:rPr>
              <a:t>up of transparent cells that have the ability to regenerate quickly. The inner layer of the cornea</a:t>
            </a:r>
            <a:br>
              <a:rPr lang="en-GB" altLang="cs-CZ" sz="800">
                <a:latin typeface="Arial" panose="020B0604020202020204" pitchFamily="34" charset="0"/>
              </a:rPr>
            </a:br>
            <a:r>
              <a:rPr lang="en-GB" altLang="cs-CZ" sz="800">
                <a:latin typeface="Arial" panose="020B0604020202020204" pitchFamily="34" charset="0"/>
              </a:rPr>
              <a:t>is also made up of transparent tissue, which allows light to pass.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Hyaloid Canal</a:t>
            </a:r>
            <a:br>
              <a:rPr lang="en-GB" altLang="cs-CZ" sz="800">
                <a:latin typeface="Arial" panose="020B0604020202020204" pitchFamily="34" charset="0"/>
              </a:rPr>
            </a:br>
            <a:r>
              <a:rPr lang="en-GB" altLang="cs-CZ" sz="800">
                <a:latin typeface="Arial" panose="020B0604020202020204" pitchFamily="34" charset="0"/>
              </a:rPr>
              <a:t>A narrow channel that runs from the optic disc to the back surface of the lens. It serves an</a:t>
            </a:r>
            <a:br>
              <a:rPr lang="en-GB" altLang="cs-CZ" sz="800">
                <a:latin typeface="Arial" panose="020B0604020202020204" pitchFamily="34" charset="0"/>
              </a:rPr>
            </a:br>
            <a:r>
              <a:rPr lang="en-GB" altLang="cs-CZ" sz="800">
                <a:latin typeface="Arial" panose="020B0604020202020204" pitchFamily="34" charset="0"/>
              </a:rPr>
              <a:t>embryologic function prior to birth but none afterwards.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Iris</a:t>
            </a:r>
            <a:br>
              <a:rPr lang="en-GB" altLang="cs-CZ" sz="800">
                <a:latin typeface="Arial" panose="020B0604020202020204" pitchFamily="34" charset="0"/>
              </a:rPr>
            </a:br>
            <a:r>
              <a:rPr lang="en-GB" altLang="cs-CZ" sz="800">
                <a:latin typeface="Arial" panose="020B0604020202020204" pitchFamily="34" charset="0"/>
              </a:rPr>
              <a:t>Inside the anterior chamber is the iris. This is the part of the eye which is responsible for one's</a:t>
            </a:r>
            <a:br>
              <a:rPr lang="en-GB" altLang="cs-CZ" sz="800">
                <a:latin typeface="Arial" panose="020B0604020202020204" pitchFamily="34" charset="0"/>
              </a:rPr>
            </a:br>
            <a:r>
              <a:rPr lang="en-GB" altLang="cs-CZ" sz="800">
                <a:latin typeface="Arial" panose="020B0604020202020204" pitchFamily="34" charset="0"/>
              </a:rPr>
              <a:t>eye color. It acts like the diaphragm of a camera, dilating and constricting the pupil to allow</a:t>
            </a:r>
            <a:br>
              <a:rPr lang="en-GB" altLang="cs-CZ" sz="800">
                <a:latin typeface="Arial" panose="020B0604020202020204" pitchFamily="34" charset="0"/>
              </a:rPr>
            </a:br>
            <a:r>
              <a:rPr lang="en-GB" altLang="cs-CZ" sz="800">
                <a:latin typeface="Arial" panose="020B0604020202020204" pitchFamily="34" charset="0"/>
              </a:rPr>
              <a:t>more or less light into the eye.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Pupil</a:t>
            </a:r>
            <a:br>
              <a:rPr lang="en-GB" altLang="cs-CZ" sz="800">
                <a:latin typeface="Arial" panose="020B0604020202020204" pitchFamily="34" charset="0"/>
              </a:rPr>
            </a:br>
            <a:r>
              <a:rPr lang="en-GB" altLang="cs-CZ" sz="800">
                <a:latin typeface="Arial" panose="020B0604020202020204" pitchFamily="34" charset="0"/>
              </a:rPr>
              <a:t>The dark opening in the center of the colored iris that controls how much light enters the eye.</a:t>
            </a:r>
            <a:br>
              <a:rPr lang="en-GB" altLang="cs-CZ" sz="800">
                <a:latin typeface="Arial" panose="020B0604020202020204" pitchFamily="34" charset="0"/>
              </a:rPr>
            </a:br>
            <a:r>
              <a:rPr lang="en-GB" altLang="cs-CZ" sz="800">
                <a:latin typeface="Arial" panose="020B0604020202020204" pitchFamily="34" charset="0"/>
              </a:rPr>
              <a:t>The colored iris functions like the iris of a camera, opening and closing, to control the amount</a:t>
            </a:r>
            <a:br>
              <a:rPr lang="en-GB" altLang="cs-CZ" sz="800">
                <a:latin typeface="Arial" panose="020B0604020202020204" pitchFamily="34" charset="0"/>
              </a:rPr>
            </a:br>
            <a:r>
              <a:rPr lang="en-GB" altLang="cs-CZ" sz="800">
                <a:latin typeface="Arial" panose="020B0604020202020204" pitchFamily="34" charset="0"/>
              </a:rPr>
              <a:t>of light entering through the pupil.</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Lens</a:t>
            </a:r>
            <a:br>
              <a:rPr lang="en-GB" altLang="cs-CZ" sz="800">
                <a:latin typeface="Arial" panose="020B0604020202020204" pitchFamily="34" charset="0"/>
              </a:rPr>
            </a:br>
            <a:r>
              <a:rPr lang="en-GB" altLang="cs-CZ" sz="800">
                <a:latin typeface="Arial" panose="020B0604020202020204" pitchFamily="34" charset="0"/>
              </a:rPr>
              <a:t>The part of the eye immediately behind the iris that performs delicate focusing of light rays</a:t>
            </a:r>
            <a:br>
              <a:rPr lang="en-GB" altLang="cs-CZ" sz="800">
                <a:latin typeface="Arial" panose="020B0604020202020204" pitchFamily="34" charset="0"/>
              </a:rPr>
            </a:br>
            <a:r>
              <a:rPr lang="en-GB" altLang="cs-CZ" sz="800">
                <a:latin typeface="Arial" panose="020B0604020202020204" pitchFamily="34" charset="0"/>
              </a:rPr>
              <a:t>upon the retina. In persons under 40, the lens is soft and pliable, allowing for fine focusing</a:t>
            </a:r>
            <a:br>
              <a:rPr lang="en-GB" altLang="cs-CZ" sz="800">
                <a:latin typeface="Arial" panose="020B0604020202020204" pitchFamily="34" charset="0"/>
              </a:rPr>
            </a:br>
            <a:r>
              <a:rPr lang="en-GB" altLang="cs-CZ" sz="800">
                <a:latin typeface="Arial" panose="020B0604020202020204" pitchFamily="34" charset="0"/>
              </a:rPr>
              <a:t>from a wide variety of distances. For individuals over 40, the lens begins to become less</a:t>
            </a:r>
            <a:br>
              <a:rPr lang="en-GB" altLang="cs-CZ" sz="800">
                <a:latin typeface="Arial" panose="020B0604020202020204" pitchFamily="34" charset="0"/>
              </a:rPr>
            </a:br>
            <a:r>
              <a:rPr lang="en-GB" altLang="cs-CZ" sz="800">
                <a:latin typeface="Arial" panose="020B0604020202020204" pitchFamily="34" charset="0"/>
              </a:rPr>
              <a:t>pliable, making focusing upon objects near to the eye more difficult. This is known as</a:t>
            </a:r>
            <a:br>
              <a:rPr lang="en-GB" altLang="cs-CZ" sz="800">
                <a:latin typeface="Arial" panose="020B0604020202020204" pitchFamily="34" charset="0"/>
              </a:rPr>
            </a:br>
            <a:r>
              <a:rPr lang="en-GB" altLang="cs-CZ" sz="800">
                <a:latin typeface="Arial" panose="020B0604020202020204" pitchFamily="34" charset="0"/>
              </a:rPr>
              <a:t>presbyopia.</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Macula</a:t>
            </a:r>
            <a:br>
              <a:rPr lang="en-GB" altLang="cs-CZ" sz="800" b="1">
                <a:latin typeface="Arial" panose="020B0604020202020204" pitchFamily="34" charset="0"/>
              </a:rPr>
            </a:br>
            <a:r>
              <a:rPr lang="en-GB" altLang="cs-CZ" sz="800">
                <a:latin typeface="Arial" panose="020B0604020202020204" pitchFamily="34" charset="0"/>
              </a:rPr>
              <a:t>The part of the retina which is most sensitive, and is responsible for the central (or reading)</a:t>
            </a:r>
            <a:br>
              <a:rPr lang="en-GB" altLang="cs-CZ" sz="800">
                <a:latin typeface="Arial" panose="020B0604020202020204" pitchFamily="34" charset="0"/>
              </a:rPr>
            </a:br>
            <a:r>
              <a:rPr lang="en-GB" altLang="cs-CZ" sz="800">
                <a:latin typeface="Arial" panose="020B0604020202020204" pitchFamily="34" charset="0"/>
              </a:rPr>
              <a:t>vision. It is located near the optic nerve directly at the back of the eye (on the inside). This</a:t>
            </a:r>
            <a:br>
              <a:rPr lang="en-GB" altLang="cs-CZ" sz="800">
                <a:latin typeface="Arial" panose="020B0604020202020204" pitchFamily="34" charset="0"/>
              </a:rPr>
            </a:br>
            <a:r>
              <a:rPr lang="en-GB" altLang="cs-CZ" sz="800">
                <a:latin typeface="Arial" panose="020B0604020202020204" pitchFamily="34" charset="0"/>
              </a:rPr>
              <a:t>area is also responsible for color vision.</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Disc</a:t>
            </a:r>
            <a:br>
              <a:rPr lang="en-GB" altLang="cs-CZ" sz="800">
                <a:latin typeface="Arial" panose="020B0604020202020204" pitchFamily="34" charset="0"/>
              </a:rPr>
            </a:br>
            <a:r>
              <a:rPr lang="en-GB" altLang="cs-CZ" sz="800">
                <a:latin typeface="Arial" panose="020B0604020202020204" pitchFamily="34" charset="0"/>
              </a:rPr>
              <a:t>The position in the back of the eye where the nerve (along with an artery and vein) enters the</a:t>
            </a:r>
            <a:br>
              <a:rPr lang="en-GB" altLang="cs-CZ" sz="800">
                <a:latin typeface="Arial" panose="020B0604020202020204" pitchFamily="34" charset="0"/>
              </a:rPr>
            </a:br>
            <a:r>
              <a:rPr lang="en-GB" altLang="cs-CZ" sz="800">
                <a:latin typeface="Arial" panose="020B0604020202020204" pitchFamily="34" charset="0"/>
              </a:rPr>
              <a:t>eye corresponds to the "blind spot" since there are no rods or cones in these location.</a:t>
            </a:r>
            <a:br>
              <a:rPr lang="en-GB" altLang="cs-CZ" sz="800">
                <a:latin typeface="Arial" panose="020B0604020202020204" pitchFamily="34" charset="0"/>
              </a:rPr>
            </a:br>
            <a:r>
              <a:rPr lang="en-GB" altLang="cs-CZ" sz="800">
                <a:latin typeface="Arial" panose="020B0604020202020204" pitchFamily="34" charset="0"/>
              </a:rPr>
              <a:t>Normally, a person does not notice this blind spot since rapid movements of the eye and</a:t>
            </a:r>
            <a:br>
              <a:rPr lang="en-GB" altLang="cs-CZ" sz="800">
                <a:latin typeface="Arial" panose="020B0604020202020204" pitchFamily="34" charset="0"/>
              </a:rPr>
            </a:br>
            <a:r>
              <a:rPr lang="en-GB" altLang="cs-CZ" sz="800">
                <a:latin typeface="Arial" panose="020B0604020202020204" pitchFamily="34" charset="0"/>
              </a:rPr>
              <a:t>processing in the brain compensate for this absent information. This is the area that the</a:t>
            </a:r>
            <a:br>
              <a:rPr lang="en-GB" altLang="cs-CZ" sz="800">
                <a:latin typeface="Arial" panose="020B0604020202020204" pitchFamily="34" charset="0"/>
              </a:rPr>
            </a:br>
            <a:r>
              <a:rPr lang="en-GB" altLang="cs-CZ" sz="800">
                <a:latin typeface="Arial" panose="020B0604020202020204" pitchFamily="34" charset="0"/>
              </a:rPr>
              <a:t>ophthalmologist studies when evaluating a patient for glaucoma, a condition where the optic</a:t>
            </a:r>
            <a:br>
              <a:rPr lang="en-GB" altLang="cs-CZ" sz="800">
                <a:latin typeface="Arial" panose="020B0604020202020204" pitchFamily="34" charset="0"/>
              </a:rPr>
            </a:br>
            <a:r>
              <a:rPr lang="en-GB" altLang="cs-CZ" sz="800">
                <a:latin typeface="Arial" panose="020B0604020202020204" pitchFamily="34" charset="0"/>
              </a:rPr>
              <a:t>nerve becomes damaged often due to high pressure within the eye. As it looks like a cup</a:t>
            </a:r>
            <a:br>
              <a:rPr lang="en-GB" altLang="cs-CZ" sz="800">
                <a:latin typeface="Arial" panose="020B0604020202020204" pitchFamily="34" charset="0"/>
              </a:rPr>
            </a:br>
            <a:r>
              <a:rPr lang="en-GB" altLang="cs-CZ" sz="800">
                <a:latin typeface="Arial" panose="020B0604020202020204" pitchFamily="34" charset="0"/>
              </a:rPr>
              <a:t>when viewed with an ophthalmoscope, it is sometimes referred to as the Optic Cup.</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Optic Nerve</a:t>
            </a:r>
            <a:br>
              <a:rPr lang="en-GB" altLang="cs-CZ" sz="800">
                <a:latin typeface="Arial" panose="020B0604020202020204" pitchFamily="34" charset="0"/>
              </a:rPr>
            </a:br>
            <a:r>
              <a:rPr lang="en-GB" altLang="cs-CZ" sz="800">
                <a:latin typeface="Arial" panose="020B0604020202020204" pitchFamily="34" charset="0"/>
              </a:rPr>
              <a:t>The optic nerve is the structure which takes the information from the retina as electrical signals</a:t>
            </a:r>
            <a:br>
              <a:rPr lang="en-GB" altLang="cs-CZ" sz="800">
                <a:latin typeface="Arial" panose="020B0604020202020204" pitchFamily="34" charset="0"/>
              </a:rPr>
            </a:br>
            <a:r>
              <a:rPr lang="en-GB" altLang="cs-CZ" sz="800">
                <a:latin typeface="Arial" panose="020B0604020202020204" pitchFamily="34" charset="0"/>
              </a:rPr>
              <a:t>and delivers it to the brain where this information is interpreted as a visual image. The optic</a:t>
            </a:r>
            <a:br>
              <a:rPr lang="en-GB" altLang="cs-CZ" sz="800">
                <a:latin typeface="Arial" panose="020B0604020202020204" pitchFamily="34" charset="0"/>
              </a:rPr>
            </a:br>
            <a:r>
              <a:rPr lang="en-GB" altLang="cs-CZ" sz="800">
                <a:latin typeface="Arial" panose="020B0604020202020204" pitchFamily="34" charset="0"/>
              </a:rPr>
              <a:t>nerve consists of a bundle of about one million nerve fibers.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Retina </a:t>
            </a:r>
            <a:br>
              <a:rPr lang="en-GB" altLang="cs-CZ" sz="800">
                <a:latin typeface="Arial" panose="020B0604020202020204" pitchFamily="34" charset="0"/>
              </a:rPr>
            </a:br>
            <a:r>
              <a:rPr lang="en-GB" altLang="cs-CZ" sz="800">
                <a:latin typeface="Arial" panose="020B0604020202020204" pitchFamily="34" charset="0"/>
              </a:rPr>
              <a:t>The membrane lining the back of the eye that contains photoreceptor cells. These</a:t>
            </a:r>
            <a:br>
              <a:rPr lang="en-GB" altLang="cs-CZ" sz="800">
                <a:latin typeface="Arial" panose="020B0604020202020204" pitchFamily="34" charset="0"/>
              </a:rPr>
            </a:br>
            <a:r>
              <a:rPr lang="en-GB" altLang="cs-CZ" sz="800">
                <a:latin typeface="Arial" panose="020B0604020202020204" pitchFamily="34" charset="0"/>
              </a:rPr>
              <a:t>photoreceptor nerve cells react to the presence and intensity of light by sending an impulse to</a:t>
            </a:r>
            <a:br>
              <a:rPr lang="en-GB" altLang="cs-CZ" sz="800">
                <a:latin typeface="Arial" panose="020B0604020202020204" pitchFamily="34" charset="0"/>
              </a:rPr>
            </a:br>
            <a:r>
              <a:rPr lang="en-GB" altLang="cs-CZ" sz="800">
                <a:latin typeface="Arial" panose="020B0604020202020204" pitchFamily="34" charset="0"/>
              </a:rPr>
              <a:t>the brain via the optic nerve. In the brain, the multitude of nerve impulses received from the</a:t>
            </a:r>
            <a:br>
              <a:rPr lang="en-GB" altLang="cs-CZ" sz="800">
                <a:latin typeface="Arial" panose="020B0604020202020204" pitchFamily="34" charset="0"/>
              </a:rPr>
            </a:br>
            <a:r>
              <a:rPr lang="en-GB" altLang="cs-CZ" sz="800">
                <a:latin typeface="Arial" panose="020B0604020202020204" pitchFamily="34" charset="0"/>
              </a:rPr>
              <a:t>photoreceptor cells in the retina are assimilated into an image.</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Sclera</a:t>
            </a:r>
            <a:br>
              <a:rPr lang="en-GB" altLang="cs-CZ" sz="800">
                <a:latin typeface="Arial" panose="020B0604020202020204" pitchFamily="34" charset="0"/>
              </a:rPr>
            </a:br>
            <a:r>
              <a:rPr lang="en-GB" altLang="cs-CZ" sz="800">
                <a:latin typeface="Arial" panose="020B0604020202020204" pitchFamily="34" charset="0"/>
              </a:rPr>
              <a:t>The white, tough wall of the eye. Few diseases affect this layer. It is covered by the episclera</a:t>
            </a:r>
            <a:br>
              <a:rPr lang="en-GB" altLang="cs-CZ" sz="800">
                <a:latin typeface="Arial" panose="020B0604020202020204" pitchFamily="34" charset="0"/>
              </a:rPr>
            </a:br>
            <a:r>
              <a:rPr lang="en-GB" altLang="cs-CZ" sz="800">
                <a:latin typeface="Arial" panose="020B0604020202020204" pitchFamily="34" charset="0"/>
              </a:rPr>
              <a:t>(a fibrous layer between the conjunctiva and sclera ) and conjunctiva, and eye muscles are</a:t>
            </a:r>
            <a:br>
              <a:rPr lang="en-GB" altLang="cs-CZ" sz="800">
                <a:latin typeface="Arial" panose="020B0604020202020204" pitchFamily="34" charset="0"/>
              </a:rPr>
            </a:br>
            <a:r>
              <a:rPr lang="en-GB" altLang="cs-CZ" sz="800">
                <a:latin typeface="Arial" panose="020B0604020202020204" pitchFamily="34" charset="0"/>
              </a:rPr>
              <a:t>connected to this.</a:t>
            </a:r>
            <a:br>
              <a:rPr lang="en-GB" altLang="cs-CZ" sz="800">
                <a:latin typeface="Arial" panose="020B0604020202020204" pitchFamily="34" charset="0"/>
              </a:rPr>
            </a:br>
            <a:br>
              <a:rPr lang="en-GB" altLang="cs-CZ" sz="800">
                <a:latin typeface="Arial" panose="020B0604020202020204" pitchFamily="34" charset="0"/>
              </a:rPr>
            </a:br>
            <a:r>
              <a:rPr lang="en-GB" altLang="cs-CZ" sz="800" b="1">
                <a:latin typeface="Arial" panose="020B0604020202020204" pitchFamily="34" charset="0"/>
              </a:rPr>
              <a:t>Vitreous</a:t>
            </a:r>
            <a:br>
              <a:rPr lang="en-GB" altLang="cs-CZ" sz="800">
                <a:latin typeface="Arial" panose="020B0604020202020204" pitchFamily="34" charset="0"/>
              </a:rPr>
            </a:br>
            <a:r>
              <a:rPr lang="en-GB" altLang="cs-CZ" sz="800">
                <a:latin typeface="Arial" panose="020B0604020202020204" pitchFamily="34" charset="0"/>
              </a:rPr>
              <a:t>Next in our voyage through the eye is the vitreous. This is a jelly-like substance that fills the</a:t>
            </a:r>
            <a:br>
              <a:rPr lang="en-GB" altLang="cs-CZ" sz="800">
                <a:latin typeface="Arial" panose="020B0604020202020204" pitchFamily="34" charset="0"/>
              </a:rPr>
            </a:br>
            <a:r>
              <a:rPr lang="en-GB" altLang="cs-CZ" sz="800">
                <a:latin typeface="Arial" panose="020B0604020202020204" pitchFamily="34" charset="0"/>
              </a:rPr>
              <a:t>body of the eye. It is normally clear. In early life, it is firmly attached to the retina behind it.</a:t>
            </a:r>
            <a:br>
              <a:rPr lang="en-GB" altLang="cs-CZ" sz="800">
                <a:latin typeface="Arial" panose="020B0604020202020204" pitchFamily="34" charset="0"/>
              </a:rPr>
            </a:br>
            <a:r>
              <a:rPr lang="en-GB" altLang="cs-CZ" sz="800">
                <a:latin typeface="Arial" panose="020B0604020202020204" pitchFamily="34" charset="0"/>
              </a:rPr>
              <a:t>With age, the vitreous becomes more water-like and may detach from the retina. Often, little</a:t>
            </a:r>
            <a:br>
              <a:rPr lang="en-GB" altLang="cs-CZ" sz="800">
                <a:latin typeface="Arial" panose="020B0604020202020204" pitchFamily="34" charset="0"/>
              </a:rPr>
            </a:br>
            <a:r>
              <a:rPr lang="en-GB" altLang="cs-CZ" sz="800">
                <a:latin typeface="Arial" panose="020B0604020202020204" pitchFamily="34" charset="0"/>
              </a:rPr>
              <a:t>clumps or strands of the jelly form and cast shadows which are perceived as "floaters". While</a:t>
            </a:r>
            <a:br>
              <a:rPr lang="en-GB" altLang="cs-CZ" sz="800">
                <a:latin typeface="Arial" panose="020B0604020202020204" pitchFamily="34" charset="0"/>
              </a:rPr>
            </a:br>
            <a:r>
              <a:rPr lang="en-GB" altLang="cs-CZ" sz="800">
                <a:latin typeface="Arial" panose="020B0604020202020204" pitchFamily="34" charset="0"/>
              </a:rPr>
              <a:t>frequently benign, sometimes floaters can be a sign of a more serious condition such as a</a:t>
            </a:r>
            <a:br>
              <a:rPr lang="en-GB" altLang="cs-CZ" sz="800">
                <a:latin typeface="Arial" panose="020B0604020202020204" pitchFamily="34" charset="0"/>
              </a:rPr>
            </a:br>
            <a:r>
              <a:rPr lang="en-GB" altLang="cs-CZ" sz="800">
                <a:latin typeface="Arial" panose="020B0604020202020204" pitchFamily="34" charset="0"/>
              </a:rPr>
              <a:t>retinal tear or detachment and should be investigated with a thorough ophthalmologic</a:t>
            </a:r>
            <a:br>
              <a:rPr lang="en-GB" altLang="cs-CZ" sz="800">
                <a:latin typeface="Arial" panose="020B0604020202020204" pitchFamily="34" charset="0"/>
              </a:rPr>
            </a:br>
            <a:r>
              <a:rPr lang="en-GB" altLang="cs-CZ" sz="800">
                <a:latin typeface="Arial" panose="020B0604020202020204" pitchFamily="34" charset="0"/>
              </a:rPr>
              <a:t>examination.</a:t>
            </a: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br>
              <a:rPr lang="en-GB" altLang="cs-CZ" sz="800">
                <a:latin typeface="Arial" panose="020B0604020202020204" pitchFamily="34" charset="0"/>
              </a:rPr>
            </a:br>
            <a:endParaRPr lang="en-GB" altLang="cs-CZ" sz="80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1B038B36-B39D-4318-9BB9-E5ADDFAD1B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210A0C-86BF-4EAF-A5BD-F1038C0F1D59}" type="slidenum">
              <a:rPr lang="en-GB" altLang="cs-CZ"/>
              <a:pPr>
                <a:spcBef>
                  <a:spcPct val="0"/>
                </a:spcBef>
              </a:pPr>
              <a:t>14</a:t>
            </a:fld>
            <a:endParaRPr lang="en-GB" altLang="cs-CZ"/>
          </a:p>
        </p:txBody>
      </p:sp>
      <p:sp>
        <p:nvSpPr>
          <p:cNvPr id="45059" name="Rectangle 2">
            <a:extLst>
              <a:ext uri="{FF2B5EF4-FFF2-40B4-BE49-F238E27FC236}">
                <a16:creationId xmlns:a16="http://schemas.microsoft.com/office/drawing/2014/main" id="{9B646761-826E-4C55-BCE2-71C701745C2E}"/>
              </a:ext>
            </a:extLst>
          </p:cNvPr>
          <p:cNvSpPr>
            <a:spLocks noGrp="1" noRot="1" noChangeAspect="1" noChangeArrowheads="1" noTextEdit="1"/>
          </p:cNvSpPr>
          <p:nvPr>
            <p:ph type="sldImg"/>
          </p:nvPr>
        </p:nvSpPr>
        <p:spPr>
          <a:xfrm>
            <a:off x="381000" y="685800"/>
            <a:ext cx="6096000" cy="3429000"/>
          </a:xfrm>
          <a:ln/>
        </p:spPr>
      </p:sp>
      <p:sp>
        <p:nvSpPr>
          <p:cNvPr id="45060" name="Rectangle 3">
            <a:extLst>
              <a:ext uri="{FF2B5EF4-FFF2-40B4-BE49-F238E27FC236}">
                <a16:creationId xmlns:a16="http://schemas.microsoft.com/office/drawing/2014/main" id="{A33DE7F0-EA52-49AA-A8FE-CA435539E0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C5A63ED1-9C2C-413F-8F78-AA4D66036B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302975-B339-4B3E-9EB1-B4F12E140E64}" type="slidenum">
              <a:rPr lang="en-GB" altLang="cs-CZ"/>
              <a:pPr>
                <a:spcBef>
                  <a:spcPct val="0"/>
                </a:spcBef>
              </a:pPr>
              <a:t>15</a:t>
            </a:fld>
            <a:endParaRPr lang="en-GB" altLang="cs-CZ"/>
          </a:p>
        </p:txBody>
      </p:sp>
      <p:sp>
        <p:nvSpPr>
          <p:cNvPr id="47107" name="Rectangle 2">
            <a:extLst>
              <a:ext uri="{FF2B5EF4-FFF2-40B4-BE49-F238E27FC236}">
                <a16:creationId xmlns:a16="http://schemas.microsoft.com/office/drawing/2014/main" id="{F9C472E0-DABC-4B06-8DBF-04D8BC0DCBC1}"/>
              </a:ext>
            </a:extLst>
          </p:cNvPr>
          <p:cNvSpPr>
            <a:spLocks noGrp="1" noRot="1" noChangeAspect="1" noChangeArrowheads="1" noTextEdit="1"/>
          </p:cNvSpPr>
          <p:nvPr>
            <p:ph type="sldImg"/>
          </p:nvPr>
        </p:nvSpPr>
        <p:spPr>
          <a:xfrm>
            <a:off x="381000" y="685800"/>
            <a:ext cx="6096000" cy="3429000"/>
          </a:xfrm>
          <a:ln/>
        </p:spPr>
      </p:sp>
      <p:sp>
        <p:nvSpPr>
          <p:cNvPr id="47108" name="Rectangle 3">
            <a:extLst>
              <a:ext uri="{FF2B5EF4-FFF2-40B4-BE49-F238E27FC236}">
                <a16:creationId xmlns:a16="http://schemas.microsoft.com/office/drawing/2014/main" id="{48E0865D-AF7A-452E-BC81-EE159A1E66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488743F-4003-4E70-B984-C7BC21E1651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7B21E18-3406-4E9B-9292-1A39AFF326C2}" type="slidenum">
              <a:rPr lang="en-GB" altLang="cs-CZ"/>
              <a:pPr>
                <a:spcBef>
                  <a:spcPct val="0"/>
                </a:spcBef>
              </a:pPr>
              <a:t>16</a:t>
            </a:fld>
            <a:endParaRPr lang="en-GB" altLang="cs-CZ"/>
          </a:p>
        </p:txBody>
      </p:sp>
      <p:sp>
        <p:nvSpPr>
          <p:cNvPr id="49155" name="Rectangle 2">
            <a:extLst>
              <a:ext uri="{FF2B5EF4-FFF2-40B4-BE49-F238E27FC236}">
                <a16:creationId xmlns:a16="http://schemas.microsoft.com/office/drawing/2014/main" id="{2024737B-723F-4142-98E2-2037CB2B561F}"/>
              </a:ext>
            </a:extLst>
          </p:cNvPr>
          <p:cNvSpPr>
            <a:spLocks noGrp="1" noRot="1" noChangeAspect="1" noChangeArrowheads="1" noTextEdit="1"/>
          </p:cNvSpPr>
          <p:nvPr>
            <p:ph type="sldImg"/>
          </p:nvPr>
        </p:nvSpPr>
        <p:spPr>
          <a:xfrm>
            <a:off x="381000" y="685800"/>
            <a:ext cx="6096000" cy="3429000"/>
          </a:xfrm>
          <a:ln/>
        </p:spPr>
      </p:sp>
      <p:sp>
        <p:nvSpPr>
          <p:cNvPr id="49156" name="Rectangle 3">
            <a:extLst>
              <a:ext uri="{FF2B5EF4-FFF2-40B4-BE49-F238E27FC236}">
                <a16:creationId xmlns:a16="http://schemas.microsoft.com/office/drawing/2014/main" id="{99021540-6F0E-4D77-99A5-AE8F916C0A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3364E2F-FF3C-4FDC-A7F6-E794A5ADF5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5ADEBC-A51A-4CBA-A46D-8A7B2CDB2817}" type="slidenum">
              <a:rPr lang="en-GB" altLang="cs-CZ"/>
              <a:pPr>
                <a:spcBef>
                  <a:spcPct val="0"/>
                </a:spcBef>
              </a:pPr>
              <a:t>17</a:t>
            </a:fld>
            <a:endParaRPr lang="en-GB" altLang="cs-CZ"/>
          </a:p>
        </p:txBody>
      </p:sp>
      <p:sp>
        <p:nvSpPr>
          <p:cNvPr id="51203" name="Rectangle 2">
            <a:extLst>
              <a:ext uri="{FF2B5EF4-FFF2-40B4-BE49-F238E27FC236}">
                <a16:creationId xmlns:a16="http://schemas.microsoft.com/office/drawing/2014/main" id="{899D232B-D545-4C20-B4BB-8A37A6DC0E3A}"/>
              </a:ext>
            </a:extLst>
          </p:cNvPr>
          <p:cNvSpPr>
            <a:spLocks noGrp="1" noRot="1" noChangeAspect="1" noChangeArrowheads="1" noTextEdit="1"/>
          </p:cNvSpPr>
          <p:nvPr>
            <p:ph type="sldImg"/>
          </p:nvPr>
        </p:nvSpPr>
        <p:spPr>
          <a:xfrm>
            <a:off x="381000" y="685800"/>
            <a:ext cx="6096000" cy="3429000"/>
          </a:xfrm>
          <a:ln/>
        </p:spPr>
      </p:sp>
      <p:sp>
        <p:nvSpPr>
          <p:cNvPr id="51204" name="Rectangle 3">
            <a:extLst>
              <a:ext uri="{FF2B5EF4-FFF2-40B4-BE49-F238E27FC236}">
                <a16:creationId xmlns:a16="http://schemas.microsoft.com/office/drawing/2014/main" id="{BFA71341-D057-4F93-8D98-AB287D0E90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284715E5-4B0B-4C0E-A570-4E397095141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57F176-AD69-40D7-982C-240F6F1D701B}" type="slidenum">
              <a:rPr lang="en-GB" altLang="cs-CZ"/>
              <a:pPr>
                <a:spcBef>
                  <a:spcPct val="0"/>
                </a:spcBef>
              </a:pPr>
              <a:t>18</a:t>
            </a:fld>
            <a:endParaRPr lang="en-GB" altLang="cs-CZ"/>
          </a:p>
        </p:txBody>
      </p:sp>
      <p:sp>
        <p:nvSpPr>
          <p:cNvPr id="53251" name="Rectangle 2">
            <a:extLst>
              <a:ext uri="{FF2B5EF4-FFF2-40B4-BE49-F238E27FC236}">
                <a16:creationId xmlns:a16="http://schemas.microsoft.com/office/drawing/2014/main" id="{A32DD573-8921-439D-BB8C-8017CD869B02}"/>
              </a:ext>
            </a:extLst>
          </p:cNvPr>
          <p:cNvSpPr>
            <a:spLocks noGrp="1" noRot="1" noChangeAspect="1" noChangeArrowheads="1" noTextEdit="1"/>
          </p:cNvSpPr>
          <p:nvPr>
            <p:ph type="sldImg"/>
          </p:nvPr>
        </p:nvSpPr>
        <p:spPr>
          <a:xfrm>
            <a:off x="381000" y="685800"/>
            <a:ext cx="6096000" cy="3429000"/>
          </a:xfrm>
          <a:ln/>
        </p:spPr>
      </p:sp>
      <p:sp>
        <p:nvSpPr>
          <p:cNvPr id="53252" name="Rectangle 3">
            <a:extLst>
              <a:ext uri="{FF2B5EF4-FFF2-40B4-BE49-F238E27FC236}">
                <a16:creationId xmlns:a16="http://schemas.microsoft.com/office/drawing/2014/main" id="{4EC06DBC-233B-4D9E-AAB4-B0139DF258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D269DB4-33CA-454F-AA12-3C29714610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61B043D-B65F-46B1-9435-60F29CE58F32}" type="slidenum">
              <a:rPr lang="en-GB" altLang="cs-CZ"/>
              <a:pPr>
                <a:spcBef>
                  <a:spcPct val="0"/>
                </a:spcBef>
              </a:pPr>
              <a:t>19</a:t>
            </a:fld>
            <a:endParaRPr lang="en-GB" altLang="cs-CZ"/>
          </a:p>
        </p:txBody>
      </p:sp>
      <p:sp>
        <p:nvSpPr>
          <p:cNvPr id="55299" name="Rectangle 2">
            <a:extLst>
              <a:ext uri="{FF2B5EF4-FFF2-40B4-BE49-F238E27FC236}">
                <a16:creationId xmlns:a16="http://schemas.microsoft.com/office/drawing/2014/main" id="{3023F771-5038-4928-A834-696A837A00D2}"/>
              </a:ext>
            </a:extLst>
          </p:cNvPr>
          <p:cNvSpPr>
            <a:spLocks noGrp="1" noRot="1" noChangeAspect="1" noChangeArrowheads="1" noTextEdit="1"/>
          </p:cNvSpPr>
          <p:nvPr>
            <p:ph type="sldImg"/>
          </p:nvPr>
        </p:nvSpPr>
        <p:spPr>
          <a:xfrm>
            <a:off x="381000" y="685800"/>
            <a:ext cx="6096000" cy="3429000"/>
          </a:xfrm>
          <a:ln/>
        </p:spPr>
      </p:sp>
      <p:sp>
        <p:nvSpPr>
          <p:cNvPr id="55300" name="Rectangle 3">
            <a:extLst>
              <a:ext uri="{FF2B5EF4-FFF2-40B4-BE49-F238E27FC236}">
                <a16:creationId xmlns:a16="http://schemas.microsoft.com/office/drawing/2014/main" id="{AAF34E8C-7D9C-47FD-BD9A-0C5215C971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16746D69-63B1-4BDF-9732-793E22C70B9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2A70607-424E-42F4-AC3F-89B4DB99EA54}" type="slidenum">
              <a:rPr lang="en-GB" altLang="cs-CZ"/>
              <a:pPr>
                <a:spcBef>
                  <a:spcPct val="0"/>
                </a:spcBef>
              </a:pPr>
              <a:t>20</a:t>
            </a:fld>
            <a:endParaRPr lang="en-GB" altLang="cs-CZ"/>
          </a:p>
        </p:txBody>
      </p:sp>
      <p:sp>
        <p:nvSpPr>
          <p:cNvPr id="57347" name="Rectangle 2">
            <a:extLst>
              <a:ext uri="{FF2B5EF4-FFF2-40B4-BE49-F238E27FC236}">
                <a16:creationId xmlns:a16="http://schemas.microsoft.com/office/drawing/2014/main" id="{2F309A76-A85E-498D-ABC2-9066EE2F57AB}"/>
              </a:ext>
            </a:extLst>
          </p:cNvPr>
          <p:cNvSpPr>
            <a:spLocks noGrp="1" noRot="1" noChangeAspect="1" noChangeArrowheads="1" noTextEdit="1"/>
          </p:cNvSpPr>
          <p:nvPr>
            <p:ph type="sldImg"/>
          </p:nvPr>
        </p:nvSpPr>
        <p:spPr>
          <a:xfrm>
            <a:off x="381000" y="685800"/>
            <a:ext cx="6096000" cy="3429000"/>
          </a:xfrm>
          <a:ln/>
        </p:spPr>
      </p:sp>
      <p:sp>
        <p:nvSpPr>
          <p:cNvPr id="57348" name="Rectangle 3">
            <a:extLst>
              <a:ext uri="{FF2B5EF4-FFF2-40B4-BE49-F238E27FC236}">
                <a16:creationId xmlns:a16="http://schemas.microsoft.com/office/drawing/2014/main" id="{BDD139C2-2622-40BD-9DA9-B2B0AA10BF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850535C-755C-47A1-84E4-DEE13B2962E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105F51-D621-4C44-B49F-F1D3853230DE}" type="slidenum">
              <a:rPr lang="en-GB" altLang="cs-CZ"/>
              <a:pPr>
                <a:spcBef>
                  <a:spcPct val="0"/>
                </a:spcBef>
              </a:pPr>
              <a:t>3</a:t>
            </a:fld>
            <a:endParaRPr lang="en-GB" altLang="cs-CZ"/>
          </a:p>
        </p:txBody>
      </p:sp>
      <p:sp>
        <p:nvSpPr>
          <p:cNvPr id="22531" name="Rectangle 2">
            <a:extLst>
              <a:ext uri="{FF2B5EF4-FFF2-40B4-BE49-F238E27FC236}">
                <a16:creationId xmlns:a16="http://schemas.microsoft.com/office/drawing/2014/main" id="{7F2F5175-9EA0-460A-9D2F-DC653A960D96}"/>
              </a:ext>
            </a:extLst>
          </p:cNvPr>
          <p:cNvSpPr>
            <a:spLocks noGrp="1" noRot="1" noChangeAspect="1" noChangeArrowheads="1" noTextEdit="1"/>
          </p:cNvSpPr>
          <p:nvPr>
            <p:ph type="sldImg"/>
          </p:nvPr>
        </p:nvSpPr>
        <p:spPr>
          <a:xfrm>
            <a:off x="381000" y="685800"/>
            <a:ext cx="6096000" cy="3429000"/>
          </a:xfrm>
          <a:ln/>
        </p:spPr>
      </p:sp>
      <p:sp>
        <p:nvSpPr>
          <p:cNvPr id="22532" name="Rectangle 3">
            <a:extLst>
              <a:ext uri="{FF2B5EF4-FFF2-40B4-BE49-F238E27FC236}">
                <a16:creationId xmlns:a16="http://schemas.microsoft.com/office/drawing/2014/main" id="{28500525-5E20-4688-AF65-A320E7F87C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3115574C-3470-4965-BBF6-9F4C46327E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5469F0-20D0-4ADC-B19A-9C52112DDD41}" type="slidenum">
              <a:rPr lang="en-GB" altLang="cs-CZ"/>
              <a:pPr>
                <a:spcBef>
                  <a:spcPct val="0"/>
                </a:spcBef>
              </a:pPr>
              <a:t>21</a:t>
            </a:fld>
            <a:endParaRPr lang="en-GB" altLang="cs-CZ"/>
          </a:p>
        </p:txBody>
      </p:sp>
      <p:sp>
        <p:nvSpPr>
          <p:cNvPr id="59395" name="Rectangle 2">
            <a:extLst>
              <a:ext uri="{FF2B5EF4-FFF2-40B4-BE49-F238E27FC236}">
                <a16:creationId xmlns:a16="http://schemas.microsoft.com/office/drawing/2014/main" id="{06846FEF-C24F-47C2-9227-D91D21CD66A5}"/>
              </a:ext>
            </a:extLst>
          </p:cNvPr>
          <p:cNvSpPr>
            <a:spLocks noGrp="1" noRot="1" noChangeAspect="1" noChangeArrowheads="1" noTextEdit="1"/>
          </p:cNvSpPr>
          <p:nvPr>
            <p:ph type="sldImg"/>
          </p:nvPr>
        </p:nvSpPr>
        <p:spPr>
          <a:xfrm>
            <a:off x="381000" y="685800"/>
            <a:ext cx="6096000" cy="3429000"/>
          </a:xfrm>
          <a:ln/>
        </p:spPr>
      </p:sp>
      <p:sp>
        <p:nvSpPr>
          <p:cNvPr id="59396" name="Rectangle 3">
            <a:extLst>
              <a:ext uri="{FF2B5EF4-FFF2-40B4-BE49-F238E27FC236}">
                <a16:creationId xmlns:a16="http://schemas.microsoft.com/office/drawing/2014/main" id="{8E105B11-A67E-48AF-89FC-1489A4E888D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219D7FC-C14C-4984-88BB-75827F2C02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877E88-2BD9-47E6-A35C-2E5B7F2BF8DD}" type="slidenum">
              <a:rPr lang="en-GB" altLang="cs-CZ"/>
              <a:pPr>
                <a:spcBef>
                  <a:spcPct val="0"/>
                </a:spcBef>
              </a:pPr>
              <a:t>22</a:t>
            </a:fld>
            <a:endParaRPr lang="en-GB" altLang="cs-CZ"/>
          </a:p>
        </p:txBody>
      </p:sp>
      <p:sp>
        <p:nvSpPr>
          <p:cNvPr id="61443" name="Rectangle 2">
            <a:extLst>
              <a:ext uri="{FF2B5EF4-FFF2-40B4-BE49-F238E27FC236}">
                <a16:creationId xmlns:a16="http://schemas.microsoft.com/office/drawing/2014/main" id="{42C68C92-2971-4722-B6DA-CFD4DC7DD392}"/>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63501B57-72DB-4F22-AEEB-FF449BEC5D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D890224-94C8-48DA-A869-784D2136ED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C88A3D-BC2A-48A7-B0DE-3AC44705BC9B}" type="slidenum">
              <a:rPr lang="en-GB" altLang="cs-CZ"/>
              <a:pPr>
                <a:spcBef>
                  <a:spcPct val="0"/>
                </a:spcBef>
              </a:pPr>
              <a:t>23</a:t>
            </a:fld>
            <a:endParaRPr lang="en-GB" altLang="cs-CZ"/>
          </a:p>
        </p:txBody>
      </p:sp>
      <p:sp>
        <p:nvSpPr>
          <p:cNvPr id="63491" name="Rectangle 2">
            <a:extLst>
              <a:ext uri="{FF2B5EF4-FFF2-40B4-BE49-F238E27FC236}">
                <a16:creationId xmlns:a16="http://schemas.microsoft.com/office/drawing/2014/main" id="{953AF915-39F3-4C7A-993A-C54743C0E484}"/>
              </a:ext>
            </a:extLst>
          </p:cNvPr>
          <p:cNvSpPr>
            <a:spLocks noGrp="1" noRot="1" noChangeAspect="1" noChangeArrowheads="1" noTextEdit="1"/>
          </p:cNvSpPr>
          <p:nvPr>
            <p:ph type="sldImg"/>
          </p:nvPr>
        </p:nvSpPr>
        <p:spPr>
          <a:xfrm>
            <a:off x="381000" y="685800"/>
            <a:ext cx="6096000" cy="3429000"/>
          </a:xfrm>
          <a:ln/>
        </p:spPr>
      </p:sp>
      <p:sp>
        <p:nvSpPr>
          <p:cNvPr id="63492" name="Rectangle 3">
            <a:extLst>
              <a:ext uri="{FF2B5EF4-FFF2-40B4-BE49-F238E27FC236}">
                <a16:creationId xmlns:a16="http://schemas.microsoft.com/office/drawing/2014/main" id="{00AF69CC-BA93-4E97-9FE2-9668D3E33E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318DFB71-1E3E-4EFB-BB40-1AF64F4492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632F9D9-FD72-4AD2-ACFA-40BE970C3BD2}" type="slidenum">
              <a:rPr lang="en-GB" altLang="cs-CZ"/>
              <a:pPr>
                <a:spcBef>
                  <a:spcPct val="0"/>
                </a:spcBef>
              </a:pPr>
              <a:t>24</a:t>
            </a:fld>
            <a:endParaRPr lang="en-GB" altLang="cs-CZ"/>
          </a:p>
        </p:txBody>
      </p:sp>
      <p:sp>
        <p:nvSpPr>
          <p:cNvPr id="65539" name="Rectangle 2">
            <a:extLst>
              <a:ext uri="{FF2B5EF4-FFF2-40B4-BE49-F238E27FC236}">
                <a16:creationId xmlns:a16="http://schemas.microsoft.com/office/drawing/2014/main" id="{680B136E-E685-424C-86D4-5FDBC46D8A13}"/>
              </a:ext>
            </a:extLst>
          </p:cNvPr>
          <p:cNvSpPr>
            <a:spLocks noGrp="1" noRot="1" noChangeAspect="1" noChangeArrowheads="1" noTextEdit="1"/>
          </p:cNvSpPr>
          <p:nvPr>
            <p:ph type="sldImg"/>
          </p:nvPr>
        </p:nvSpPr>
        <p:spPr>
          <a:xfrm>
            <a:off x="381000" y="685800"/>
            <a:ext cx="6096000" cy="3429000"/>
          </a:xfrm>
          <a:ln/>
        </p:spPr>
      </p:sp>
      <p:sp>
        <p:nvSpPr>
          <p:cNvPr id="65540" name="Rectangle 3">
            <a:extLst>
              <a:ext uri="{FF2B5EF4-FFF2-40B4-BE49-F238E27FC236}">
                <a16:creationId xmlns:a16="http://schemas.microsoft.com/office/drawing/2014/main" id="{02E05B7A-611B-47BA-870D-D94CFBF7A4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69B6F2A-8505-4BDE-AB9C-DCF6389501E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AB5D84-92FD-4573-8D17-8EE1B70A0BA6}" type="slidenum">
              <a:rPr lang="en-GB" altLang="cs-CZ"/>
              <a:pPr>
                <a:spcBef>
                  <a:spcPct val="0"/>
                </a:spcBef>
              </a:pPr>
              <a:t>25</a:t>
            </a:fld>
            <a:endParaRPr lang="en-GB" altLang="cs-CZ"/>
          </a:p>
        </p:txBody>
      </p:sp>
      <p:sp>
        <p:nvSpPr>
          <p:cNvPr id="67587" name="Rectangle 2">
            <a:extLst>
              <a:ext uri="{FF2B5EF4-FFF2-40B4-BE49-F238E27FC236}">
                <a16:creationId xmlns:a16="http://schemas.microsoft.com/office/drawing/2014/main" id="{DFC7EEB0-7D91-4CEA-9E8E-B291E727B2E5}"/>
              </a:ext>
            </a:extLst>
          </p:cNvPr>
          <p:cNvSpPr>
            <a:spLocks noGrp="1" noRot="1" noChangeAspect="1" noChangeArrowheads="1" noTextEdit="1"/>
          </p:cNvSpPr>
          <p:nvPr>
            <p:ph type="sldImg"/>
          </p:nvPr>
        </p:nvSpPr>
        <p:spPr>
          <a:xfrm>
            <a:off x="381000" y="685800"/>
            <a:ext cx="6096000" cy="3429000"/>
          </a:xfrm>
          <a:ln/>
        </p:spPr>
      </p:sp>
      <p:sp>
        <p:nvSpPr>
          <p:cNvPr id="67588" name="Rectangle 3">
            <a:extLst>
              <a:ext uri="{FF2B5EF4-FFF2-40B4-BE49-F238E27FC236}">
                <a16:creationId xmlns:a16="http://schemas.microsoft.com/office/drawing/2014/main" id="{E5C27CB4-77EE-439F-AB7B-BBA05C9587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BECBE32-E441-4F19-814D-525EC64B5A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5C57DE7-EED5-4385-9C8B-D83036F1F7D6}" type="slidenum">
              <a:rPr lang="en-GB" altLang="cs-CZ"/>
              <a:pPr>
                <a:spcBef>
                  <a:spcPct val="0"/>
                </a:spcBef>
              </a:pPr>
              <a:t>26</a:t>
            </a:fld>
            <a:endParaRPr lang="en-GB" altLang="cs-CZ"/>
          </a:p>
        </p:txBody>
      </p:sp>
      <p:sp>
        <p:nvSpPr>
          <p:cNvPr id="69635" name="Rectangle 2">
            <a:extLst>
              <a:ext uri="{FF2B5EF4-FFF2-40B4-BE49-F238E27FC236}">
                <a16:creationId xmlns:a16="http://schemas.microsoft.com/office/drawing/2014/main" id="{327DDE51-8195-43E6-AA76-8A9B7667A1D8}"/>
              </a:ext>
            </a:extLst>
          </p:cNvPr>
          <p:cNvSpPr>
            <a:spLocks noGrp="1" noRot="1" noChangeAspect="1" noChangeArrowheads="1" noTextEdit="1"/>
          </p:cNvSpPr>
          <p:nvPr>
            <p:ph type="sldImg"/>
          </p:nvPr>
        </p:nvSpPr>
        <p:spPr>
          <a:xfrm>
            <a:off x="381000" y="685800"/>
            <a:ext cx="6096000" cy="3429000"/>
          </a:xfrm>
          <a:ln/>
        </p:spPr>
      </p:sp>
      <p:sp>
        <p:nvSpPr>
          <p:cNvPr id="69636" name="Rectangle 3">
            <a:extLst>
              <a:ext uri="{FF2B5EF4-FFF2-40B4-BE49-F238E27FC236}">
                <a16:creationId xmlns:a16="http://schemas.microsoft.com/office/drawing/2014/main" id="{EF07BE4A-44DD-49A4-BAA7-E4902F9D9A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7A74E91C-3604-4AB3-81F4-3A12D4A592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F75AD2-0F90-41DA-AE9A-40626AEB8112}" type="slidenum">
              <a:rPr lang="en-GB" altLang="cs-CZ"/>
              <a:pPr>
                <a:spcBef>
                  <a:spcPct val="0"/>
                </a:spcBef>
              </a:pPr>
              <a:t>27</a:t>
            </a:fld>
            <a:endParaRPr lang="en-GB" altLang="cs-CZ"/>
          </a:p>
        </p:txBody>
      </p:sp>
      <p:sp>
        <p:nvSpPr>
          <p:cNvPr id="71683" name="Rectangle 2">
            <a:extLst>
              <a:ext uri="{FF2B5EF4-FFF2-40B4-BE49-F238E27FC236}">
                <a16:creationId xmlns:a16="http://schemas.microsoft.com/office/drawing/2014/main" id="{94BA8DCC-21F3-4F9A-BEA4-A1114813E4EA}"/>
              </a:ext>
            </a:extLst>
          </p:cNvPr>
          <p:cNvSpPr>
            <a:spLocks noGrp="1" noRot="1" noChangeAspect="1" noChangeArrowheads="1" noTextEdit="1"/>
          </p:cNvSpPr>
          <p:nvPr>
            <p:ph type="sldImg"/>
          </p:nvPr>
        </p:nvSpPr>
        <p:spPr>
          <a:xfrm>
            <a:off x="381000" y="685800"/>
            <a:ext cx="6096000" cy="3429000"/>
          </a:xfrm>
          <a:ln/>
        </p:spPr>
      </p:sp>
      <p:sp>
        <p:nvSpPr>
          <p:cNvPr id="71684" name="Rectangle 3">
            <a:extLst>
              <a:ext uri="{FF2B5EF4-FFF2-40B4-BE49-F238E27FC236}">
                <a16:creationId xmlns:a16="http://schemas.microsoft.com/office/drawing/2014/main" id="{D2B748B3-2DB6-447D-BE45-A399CDBACF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30922AFA-A09E-49C7-8FA6-2B61521C10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0EADC0-8553-436A-833B-458744BABE27}" type="slidenum">
              <a:rPr lang="en-GB" altLang="cs-CZ"/>
              <a:pPr>
                <a:spcBef>
                  <a:spcPct val="0"/>
                </a:spcBef>
              </a:pPr>
              <a:t>28</a:t>
            </a:fld>
            <a:endParaRPr lang="en-GB" altLang="cs-CZ"/>
          </a:p>
        </p:txBody>
      </p:sp>
      <p:sp>
        <p:nvSpPr>
          <p:cNvPr id="73731" name="Rectangle 2">
            <a:extLst>
              <a:ext uri="{FF2B5EF4-FFF2-40B4-BE49-F238E27FC236}">
                <a16:creationId xmlns:a16="http://schemas.microsoft.com/office/drawing/2014/main" id="{EA7B8990-31C1-4946-BA3A-D131169AB9EB}"/>
              </a:ext>
            </a:extLst>
          </p:cNvPr>
          <p:cNvSpPr>
            <a:spLocks noGrp="1" noRot="1" noChangeAspect="1" noChangeArrowheads="1" noTextEdit="1"/>
          </p:cNvSpPr>
          <p:nvPr>
            <p:ph type="sldImg"/>
          </p:nvPr>
        </p:nvSpPr>
        <p:spPr>
          <a:xfrm>
            <a:off x="381000" y="685800"/>
            <a:ext cx="6096000" cy="3429000"/>
          </a:xfrm>
          <a:ln/>
        </p:spPr>
      </p:sp>
      <p:sp>
        <p:nvSpPr>
          <p:cNvPr id="73732" name="Rectangle 3">
            <a:extLst>
              <a:ext uri="{FF2B5EF4-FFF2-40B4-BE49-F238E27FC236}">
                <a16:creationId xmlns:a16="http://schemas.microsoft.com/office/drawing/2014/main" id="{67FB5758-236E-4F9A-901A-A0C3EEE212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4E75AEBE-6B9A-48A5-8BA3-E1FAC99DB29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52EAC9F-1A43-472B-A7C6-25D23497AB9B}" type="slidenum">
              <a:rPr lang="en-GB" altLang="cs-CZ"/>
              <a:pPr>
                <a:spcBef>
                  <a:spcPct val="0"/>
                </a:spcBef>
              </a:pPr>
              <a:t>29</a:t>
            </a:fld>
            <a:endParaRPr lang="en-GB" altLang="cs-CZ"/>
          </a:p>
        </p:txBody>
      </p:sp>
      <p:sp>
        <p:nvSpPr>
          <p:cNvPr id="75779" name="Rectangle 2">
            <a:extLst>
              <a:ext uri="{FF2B5EF4-FFF2-40B4-BE49-F238E27FC236}">
                <a16:creationId xmlns:a16="http://schemas.microsoft.com/office/drawing/2014/main" id="{22530C5B-CC74-4E0A-BFDC-EF4453BAEECF}"/>
              </a:ext>
            </a:extLst>
          </p:cNvPr>
          <p:cNvSpPr>
            <a:spLocks noGrp="1" noRot="1" noChangeAspect="1" noChangeArrowheads="1" noTextEdit="1"/>
          </p:cNvSpPr>
          <p:nvPr>
            <p:ph type="sldImg"/>
          </p:nvPr>
        </p:nvSpPr>
        <p:spPr>
          <a:xfrm>
            <a:off x="381000" y="685800"/>
            <a:ext cx="6096000" cy="3429000"/>
          </a:xfrm>
          <a:ln/>
        </p:spPr>
      </p:sp>
      <p:sp>
        <p:nvSpPr>
          <p:cNvPr id="75780" name="Rectangle 3">
            <a:extLst>
              <a:ext uri="{FF2B5EF4-FFF2-40B4-BE49-F238E27FC236}">
                <a16:creationId xmlns:a16="http://schemas.microsoft.com/office/drawing/2014/main" id="{31007540-F037-439C-B27D-9C08E24056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3764A766-4238-4534-B85D-5088F9383B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EDA1A6-C9FD-42C1-A3B0-A506DD33CC80}" type="slidenum">
              <a:rPr lang="en-GB" altLang="cs-CZ"/>
              <a:pPr>
                <a:spcBef>
                  <a:spcPct val="0"/>
                </a:spcBef>
              </a:pPr>
              <a:t>30</a:t>
            </a:fld>
            <a:endParaRPr lang="en-GB" altLang="cs-CZ"/>
          </a:p>
        </p:txBody>
      </p:sp>
      <p:sp>
        <p:nvSpPr>
          <p:cNvPr id="77827" name="Rectangle 2">
            <a:extLst>
              <a:ext uri="{FF2B5EF4-FFF2-40B4-BE49-F238E27FC236}">
                <a16:creationId xmlns:a16="http://schemas.microsoft.com/office/drawing/2014/main" id="{CE5430AF-CED0-42D6-9895-E06C28470536}"/>
              </a:ext>
            </a:extLst>
          </p:cNvPr>
          <p:cNvSpPr>
            <a:spLocks noGrp="1" noRot="1" noChangeAspect="1" noChangeArrowheads="1" noTextEdit="1"/>
          </p:cNvSpPr>
          <p:nvPr>
            <p:ph type="sldImg"/>
          </p:nvPr>
        </p:nvSpPr>
        <p:spPr>
          <a:xfrm>
            <a:off x="381000" y="685800"/>
            <a:ext cx="6096000" cy="3429000"/>
          </a:xfrm>
          <a:ln/>
        </p:spPr>
      </p:sp>
      <p:sp>
        <p:nvSpPr>
          <p:cNvPr id="77828" name="Rectangle 3">
            <a:extLst>
              <a:ext uri="{FF2B5EF4-FFF2-40B4-BE49-F238E27FC236}">
                <a16:creationId xmlns:a16="http://schemas.microsoft.com/office/drawing/2014/main" id="{8A97C6AA-367A-4D10-A869-8DB819E28B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A20B376F-90FC-4834-B51D-575918E0C9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213DF5-BE70-4C33-A73F-7163A997EEF9}" type="slidenum">
              <a:rPr lang="en-GB" altLang="cs-CZ"/>
              <a:pPr>
                <a:spcBef>
                  <a:spcPct val="0"/>
                </a:spcBef>
              </a:pPr>
              <a:t>4</a:t>
            </a:fld>
            <a:endParaRPr lang="en-GB" altLang="cs-CZ"/>
          </a:p>
        </p:txBody>
      </p:sp>
      <p:sp>
        <p:nvSpPr>
          <p:cNvPr id="24579" name="Rectangle 2">
            <a:extLst>
              <a:ext uri="{FF2B5EF4-FFF2-40B4-BE49-F238E27FC236}">
                <a16:creationId xmlns:a16="http://schemas.microsoft.com/office/drawing/2014/main" id="{26294296-832B-49D0-B2D1-8247F0760E88}"/>
              </a:ext>
            </a:extLst>
          </p:cNvPr>
          <p:cNvSpPr>
            <a:spLocks noGrp="1" noRot="1" noChangeAspect="1" noChangeArrowheads="1" noTextEdit="1"/>
          </p:cNvSpPr>
          <p:nvPr>
            <p:ph type="sldImg"/>
          </p:nvPr>
        </p:nvSpPr>
        <p:spPr>
          <a:xfrm>
            <a:off x="381000" y="685800"/>
            <a:ext cx="6096000" cy="3429000"/>
          </a:xfrm>
          <a:ln/>
        </p:spPr>
      </p:sp>
      <p:sp>
        <p:nvSpPr>
          <p:cNvPr id="24580" name="Rectangle 3">
            <a:extLst>
              <a:ext uri="{FF2B5EF4-FFF2-40B4-BE49-F238E27FC236}">
                <a16:creationId xmlns:a16="http://schemas.microsoft.com/office/drawing/2014/main" id="{FC379DB7-C78B-4D21-8EE1-68A5000C12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0A27A164-1EF1-4D98-9BEC-C8BE49FA62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6EFC725-21F9-465B-8D50-17B649D7636E}" type="slidenum">
              <a:rPr lang="en-GB" altLang="cs-CZ"/>
              <a:pPr>
                <a:spcBef>
                  <a:spcPct val="0"/>
                </a:spcBef>
              </a:pPr>
              <a:t>31</a:t>
            </a:fld>
            <a:endParaRPr lang="en-GB" altLang="cs-CZ"/>
          </a:p>
        </p:txBody>
      </p:sp>
      <p:sp>
        <p:nvSpPr>
          <p:cNvPr id="79875" name="Rectangle 2">
            <a:extLst>
              <a:ext uri="{FF2B5EF4-FFF2-40B4-BE49-F238E27FC236}">
                <a16:creationId xmlns:a16="http://schemas.microsoft.com/office/drawing/2014/main" id="{443F032B-8D53-4C1D-A717-651578384961}"/>
              </a:ext>
            </a:extLst>
          </p:cNvPr>
          <p:cNvSpPr>
            <a:spLocks noGrp="1" noRot="1" noChangeAspect="1" noChangeArrowheads="1" noTextEdit="1"/>
          </p:cNvSpPr>
          <p:nvPr>
            <p:ph type="sldImg"/>
          </p:nvPr>
        </p:nvSpPr>
        <p:spPr>
          <a:xfrm>
            <a:off x="381000" y="685800"/>
            <a:ext cx="6096000" cy="3429000"/>
          </a:xfrm>
          <a:ln/>
        </p:spPr>
      </p:sp>
      <p:sp>
        <p:nvSpPr>
          <p:cNvPr id="79876" name="Rectangle 3">
            <a:extLst>
              <a:ext uri="{FF2B5EF4-FFF2-40B4-BE49-F238E27FC236}">
                <a16:creationId xmlns:a16="http://schemas.microsoft.com/office/drawing/2014/main" id="{4C6614F3-A1CE-4691-9860-267A17DC46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3A36DFED-F13F-475B-A847-D442764F6F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7538DA-D271-4D08-9269-76C1D7C173F4}" type="slidenum">
              <a:rPr lang="en-GB" altLang="cs-CZ"/>
              <a:pPr>
                <a:spcBef>
                  <a:spcPct val="0"/>
                </a:spcBef>
              </a:pPr>
              <a:t>32</a:t>
            </a:fld>
            <a:endParaRPr lang="en-GB" altLang="cs-CZ"/>
          </a:p>
        </p:txBody>
      </p:sp>
      <p:sp>
        <p:nvSpPr>
          <p:cNvPr id="81923" name="Rectangle 2">
            <a:extLst>
              <a:ext uri="{FF2B5EF4-FFF2-40B4-BE49-F238E27FC236}">
                <a16:creationId xmlns:a16="http://schemas.microsoft.com/office/drawing/2014/main" id="{36E4A26A-346B-45E5-98BB-B802F6289F07}"/>
              </a:ext>
            </a:extLst>
          </p:cNvPr>
          <p:cNvSpPr>
            <a:spLocks noGrp="1" noRot="1" noChangeAspect="1" noChangeArrowheads="1" noTextEdit="1"/>
          </p:cNvSpPr>
          <p:nvPr>
            <p:ph type="sldImg"/>
          </p:nvPr>
        </p:nvSpPr>
        <p:spPr>
          <a:xfrm>
            <a:off x="381000" y="685800"/>
            <a:ext cx="6096000" cy="3429000"/>
          </a:xfrm>
          <a:ln/>
        </p:spPr>
      </p:sp>
      <p:sp>
        <p:nvSpPr>
          <p:cNvPr id="81924" name="Rectangle 3">
            <a:extLst>
              <a:ext uri="{FF2B5EF4-FFF2-40B4-BE49-F238E27FC236}">
                <a16:creationId xmlns:a16="http://schemas.microsoft.com/office/drawing/2014/main" id="{5B16E40C-B272-4487-A90C-34824A651A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D29B2944-0B86-4729-B626-599EB61167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BED3E44-5227-4C68-B8B2-0089E01B82F6}" type="slidenum">
              <a:rPr lang="en-GB" altLang="cs-CZ"/>
              <a:pPr>
                <a:spcBef>
                  <a:spcPct val="0"/>
                </a:spcBef>
              </a:pPr>
              <a:t>33</a:t>
            </a:fld>
            <a:endParaRPr lang="en-GB" altLang="cs-CZ"/>
          </a:p>
        </p:txBody>
      </p:sp>
      <p:sp>
        <p:nvSpPr>
          <p:cNvPr id="83971" name="Rectangle 2">
            <a:extLst>
              <a:ext uri="{FF2B5EF4-FFF2-40B4-BE49-F238E27FC236}">
                <a16:creationId xmlns:a16="http://schemas.microsoft.com/office/drawing/2014/main" id="{3C4A9BD1-EB68-41ED-9588-78D9932CFE4C}"/>
              </a:ext>
            </a:extLst>
          </p:cNvPr>
          <p:cNvSpPr>
            <a:spLocks noGrp="1" noRot="1" noChangeAspect="1" noChangeArrowheads="1" noTextEdit="1"/>
          </p:cNvSpPr>
          <p:nvPr>
            <p:ph type="sldImg"/>
          </p:nvPr>
        </p:nvSpPr>
        <p:spPr>
          <a:xfrm>
            <a:off x="381000" y="685800"/>
            <a:ext cx="6096000" cy="3429000"/>
          </a:xfrm>
          <a:ln/>
        </p:spPr>
      </p:sp>
      <p:sp>
        <p:nvSpPr>
          <p:cNvPr id="83972" name="Rectangle 3">
            <a:extLst>
              <a:ext uri="{FF2B5EF4-FFF2-40B4-BE49-F238E27FC236}">
                <a16:creationId xmlns:a16="http://schemas.microsoft.com/office/drawing/2014/main" id="{B30A1B60-5B77-46C2-88B4-7946D6F572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5F5AB29D-64CF-48C1-BEE6-0528AD5E4F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797AA5-1854-4A6E-9A0C-8FED1E7D031C}" type="slidenum">
              <a:rPr lang="en-GB" altLang="cs-CZ"/>
              <a:pPr>
                <a:spcBef>
                  <a:spcPct val="0"/>
                </a:spcBef>
              </a:pPr>
              <a:t>34</a:t>
            </a:fld>
            <a:endParaRPr lang="en-GB" altLang="cs-CZ"/>
          </a:p>
        </p:txBody>
      </p:sp>
      <p:sp>
        <p:nvSpPr>
          <p:cNvPr id="86019" name="Rectangle 2">
            <a:extLst>
              <a:ext uri="{FF2B5EF4-FFF2-40B4-BE49-F238E27FC236}">
                <a16:creationId xmlns:a16="http://schemas.microsoft.com/office/drawing/2014/main" id="{86017732-48F6-4C36-B8ED-38E7F6322EF8}"/>
              </a:ext>
            </a:extLst>
          </p:cNvPr>
          <p:cNvSpPr>
            <a:spLocks noGrp="1" noRot="1" noChangeAspect="1" noChangeArrowheads="1" noTextEdit="1"/>
          </p:cNvSpPr>
          <p:nvPr>
            <p:ph type="sldImg"/>
          </p:nvPr>
        </p:nvSpPr>
        <p:spPr>
          <a:xfrm>
            <a:off x="381000" y="685800"/>
            <a:ext cx="6096000" cy="3429000"/>
          </a:xfrm>
          <a:ln/>
        </p:spPr>
      </p:sp>
      <p:sp>
        <p:nvSpPr>
          <p:cNvPr id="86020" name="Rectangle 3">
            <a:extLst>
              <a:ext uri="{FF2B5EF4-FFF2-40B4-BE49-F238E27FC236}">
                <a16:creationId xmlns:a16="http://schemas.microsoft.com/office/drawing/2014/main" id="{14321810-863A-4F48-8EE7-E851B8B66F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87DD0C6-C1DE-46AD-858F-3F5FF423AF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DA39B73-9833-44FD-A908-FD4E8CF2B93C}" type="slidenum">
              <a:rPr lang="en-GB" altLang="cs-CZ"/>
              <a:pPr>
                <a:spcBef>
                  <a:spcPct val="0"/>
                </a:spcBef>
              </a:pPr>
              <a:t>35</a:t>
            </a:fld>
            <a:endParaRPr lang="en-GB" altLang="cs-CZ"/>
          </a:p>
        </p:txBody>
      </p:sp>
      <p:sp>
        <p:nvSpPr>
          <p:cNvPr id="88067" name="Rectangle 2">
            <a:extLst>
              <a:ext uri="{FF2B5EF4-FFF2-40B4-BE49-F238E27FC236}">
                <a16:creationId xmlns:a16="http://schemas.microsoft.com/office/drawing/2014/main" id="{1D93903D-4897-4A51-9D37-DCC48436C561}"/>
              </a:ext>
            </a:extLst>
          </p:cNvPr>
          <p:cNvSpPr>
            <a:spLocks noGrp="1" noRot="1" noChangeAspect="1" noChangeArrowheads="1" noTextEdit="1"/>
          </p:cNvSpPr>
          <p:nvPr>
            <p:ph type="sldImg"/>
          </p:nvPr>
        </p:nvSpPr>
        <p:spPr>
          <a:xfrm>
            <a:off x="381000" y="685800"/>
            <a:ext cx="6096000" cy="3429000"/>
          </a:xfrm>
          <a:ln/>
        </p:spPr>
      </p:sp>
      <p:sp>
        <p:nvSpPr>
          <p:cNvPr id="88068" name="Rectangle 3">
            <a:extLst>
              <a:ext uri="{FF2B5EF4-FFF2-40B4-BE49-F238E27FC236}">
                <a16:creationId xmlns:a16="http://schemas.microsoft.com/office/drawing/2014/main" id="{4DA3419F-17D6-4712-B9C4-066BDEDB033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B48CF479-1ED9-4BDA-B1F6-BF5898FAE9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7A219FC-E2F1-44E2-A2B6-4E1BB5AB923D}" type="slidenum">
              <a:rPr lang="en-GB" altLang="cs-CZ"/>
              <a:pPr>
                <a:spcBef>
                  <a:spcPct val="0"/>
                </a:spcBef>
              </a:pPr>
              <a:t>36</a:t>
            </a:fld>
            <a:endParaRPr lang="en-GB" altLang="cs-CZ"/>
          </a:p>
        </p:txBody>
      </p:sp>
      <p:sp>
        <p:nvSpPr>
          <p:cNvPr id="90115" name="Rectangle 2">
            <a:extLst>
              <a:ext uri="{FF2B5EF4-FFF2-40B4-BE49-F238E27FC236}">
                <a16:creationId xmlns:a16="http://schemas.microsoft.com/office/drawing/2014/main" id="{71D45EF1-F635-4493-B443-18DD131ED13C}"/>
              </a:ext>
            </a:extLst>
          </p:cNvPr>
          <p:cNvSpPr>
            <a:spLocks noGrp="1" noRot="1" noChangeAspect="1" noChangeArrowheads="1" noTextEdit="1"/>
          </p:cNvSpPr>
          <p:nvPr>
            <p:ph type="sldImg"/>
          </p:nvPr>
        </p:nvSpPr>
        <p:spPr>
          <a:xfrm>
            <a:off x="381000" y="685800"/>
            <a:ext cx="6096000" cy="3429000"/>
          </a:xfrm>
          <a:ln/>
        </p:spPr>
      </p:sp>
      <p:sp>
        <p:nvSpPr>
          <p:cNvPr id="90116" name="Rectangle 3">
            <a:extLst>
              <a:ext uri="{FF2B5EF4-FFF2-40B4-BE49-F238E27FC236}">
                <a16:creationId xmlns:a16="http://schemas.microsoft.com/office/drawing/2014/main" id="{DB282CCF-CC6C-4AB5-88F6-7FF30EB429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EF76B27F-B70A-4AB4-B639-3103F58563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4502183-870F-4165-8709-2DEDC833CFAA}" type="slidenum">
              <a:rPr lang="en-GB" altLang="cs-CZ"/>
              <a:pPr>
                <a:spcBef>
                  <a:spcPct val="0"/>
                </a:spcBef>
              </a:pPr>
              <a:t>37</a:t>
            </a:fld>
            <a:endParaRPr lang="en-GB" altLang="cs-CZ"/>
          </a:p>
        </p:txBody>
      </p:sp>
      <p:sp>
        <p:nvSpPr>
          <p:cNvPr id="92163" name="Rectangle 2">
            <a:extLst>
              <a:ext uri="{FF2B5EF4-FFF2-40B4-BE49-F238E27FC236}">
                <a16:creationId xmlns:a16="http://schemas.microsoft.com/office/drawing/2014/main" id="{06436368-D410-43F7-906C-E7A741CD6E22}"/>
              </a:ext>
            </a:extLst>
          </p:cNvPr>
          <p:cNvSpPr>
            <a:spLocks noGrp="1" noRot="1" noChangeAspect="1" noChangeArrowheads="1" noTextEdit="1"/>
          </p:cNvSpPr>
          <p:nvPr>
            <p:ph type="sldImg"/>
          </p:nvPr>
        </p:nvSpPr>
        <p:spPr>
          <a:xfrm>
            <a:off x="381000" y="685800"/>
            <a:ext cx="6096000" cy="3429000"/>
          </a:xfrm>
          <a:ln/>
        </p:spPr>
      </p:sp>
      <p:sp>
        <p:nvSpPr>
          <p:cNvPr id="92164" name="Rectangle 3">
            <a:extLst>
              <a:ext uri="{FF2B5EF4-FFF2-40B4-BE49-F238E27FC236}">
                <a16:creationId xmlns:a16="http://schemas.microsoft.com/office/drawing/2014/main" id="{4C819B8C-A5A1-4457-B229-7012059FA5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9EEC098D-0363-42F0-9F01-FF958B8707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10B8F4-E52D-4DF8-AD7D-DCCA7FD824A9}" type="slidenum">
              <a:rPr lang="en-GB" altLang="cs-CZ"/>
              <a:pPr>
                <a:spcBef>
                  <a:spcPct val="0"/>
                </a:spcBef>
              </a:pPr>
              <a:t>38</a:t>
            </a:fld>
            <a:endParaRPr lang="en-GB" altLang="cs-CZ"/>
          </a:p>
        </p:txBody>
      </p:sp>
      <p:sp>
        <p:nvSpPr>
          <p:cNvPr id="94211" name="Rectangle 2">
            <a:extLst>
              <a:ext uri="{FF2B5EF4-FFF2-40B4-BE49-F238E27FC236}">
                <a16:creationId xmlns:a16="http://schemas.microsoft.com/office/drawing/2014/main" id="{A7BA803B-F441-4ED6-8405-4CE8A1556EA0}"/>
              </a:ext>
            </a:extLst>
          </p:cNvPr>
          <p:cNvSpPr>
            <a:spLocks noGrp="1" noRot="1" noChangeAspect="1" noChangeArrowheads="1" noTextEdit="1"/>
          </p:cNvSpPr>
          <p:nvPr>
            <p:ph type="sldImg"/>
          </p:nvPr>
        </p:nvSpPr>
        <p:spPr>
          <a:xfrm>
            <a:off x="381000" y="685800"/>
            <a:ext cx="6096000" cy="3429000"/>
          </a:xfrm>
          <a:ln/>
        </p:spPr>
      </p:sp>
      <p:sp>
        <p:nvSpPr>
          <p:cNvPr id="94212" name="Rectangle 3">
            <a:extLst>
              <a:ext uri="{FF2B5EF4-FFF2-40B4-BE49-F238E27FC236}">
                <a16:creationId xmlns:a16="http://schemas.microsoft.com/office/drawing/2014/main" id="{4B70E21A-386D-4B5E-9533-65E60936C2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23DF1EF7-A66D-493A-8454-A121058DA7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65CCCA5-2670-4F5C-BE22-EB8624F6C6BA}" type="slidenum">
              <a:rPr lang="en-GB" altLang="cs-CZ"/>
              <a:pPr>
                <a:spcBef>
                  <a:spcPct val="0"/>
                </a:spcBef>
              </a:pPr>
              <a:t>39</a:t>
            </a:fld>
            <a:endParaRPr lang="en-GB" altLang="cs-CZ"/>
          </a:p>
        </p:txBody>
      </p:sp>
      <p:sp>
        <p:nvSpPr>
          <p:cNvPr id="96259" name="Rectangle 2">
            <a:extLst>
              <a:ext uri="{FF2B5EF4-FFF2-40B4-BE49-F238E27FC236}">
                <a16:creationId xmlns:a16="http://schemas.microsoft.com/office/drawing/2014/main" id="{4C4431B5-673C-4D6C-B319-8DA27CDA3FE7}"/>
              </a:ext>
            </a:extLst>
          </p:cNvPr>
          <p:cNvSpPr>
            <a:spLocks noGrp="1" noRot="1" noChangeAspect="1" noChangeArrowheads="1" noTextEdit="1"/>
          </p:cNvSpPr>
          <p:nvPr>
            <p:ph type="sldImg"/>
          </p:nvPr>
        </p:nvSpPr>
        <p:spPr>
          <a:xfrm>
            <a:off x="381000" y="685800"/>
            <a:ext cx="6096000" cy="3429000"/>
          </a:xfrm>
          <a:ln/>
        </p:spPr>
      </p:sp>
      <p:sp>
        <p:nvSpPr>
          <p:cNvPr id="96260" name="Rectangle 3">
            <a:extLst>
              <a:ext uri="{FF2B5EF4-FFF2-40B4-BE49-F238E27FC236}">
                <a16:creationId xmlns:a16="http://schemas.microsoft.com/office/drawing/2014/main" id="{1C35D6CA-A080-4076-BBB1-AC8951600E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EF7D7E42-A1C4-4BB4-A437-8AFC17F9AF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0FCEDD-91D0-4D9A-A67C-ECB5625AB2FE}" type="slidenum">
              <a:rPr lang="en-GB" altLang="cs-CZ"/>
              <a:pPr>
                <a:spcBef>
                  <a:spcPct val="0"/>
                </a:spcBef>
              </a:pPr>
              <a:t>40</a:t>
            </a:fld>
            <a:endParaRPr lang="en-GB" altLang="cs-CZ"/>
          </a:p>
        </p:txBody>
      </p:sp>
      <p:sp>
        <p:nvSpPr>
          <p:cNvPr id="98307" name="Rectangle 2">
            <a:extLst>
              <a:ext uri="{FF2B5EF4-FFF2-40B4-BE49-F238E27FC236}">
                <a16:creationId xmlns:a16="http://schemas.microsoft.com/office/drawing/2014/main" id="{473D6D9E-B15D-4445-8D73-CF944EA648B4}"/>
              </a:ext>
            </a:extLst>
          </p:cNvPr>
          <p:cNvSpPr>
            <a:spLocks noGrp="1" noRot="1" noChangeAspect="1" noChangeArrowheads="1" noTextEdit="1"/>
          </p:cNvSpPr>
          <p:nvPr>
            <p:ph type="sldImg"/>
          </p:nvPr>
        </p:nvSpPr>
        <p:spPr>
          <a:xfrm>
            <a:off x="381000" y="685800"/>
            <a:ext cx="6096000" cy="3429000"/>
          </a:xfrm>
          <a:ln/>
        </p:spPr>
      </p:sp>
      <p:sp>
        <p:nvSpPr>
          <p:cNvPr id="98308" name="Rectangle 3">
            <a:extLst>
              <a:ext uri="{FF2B5EF4-FFF2-40B4-BE49-F238E27FC236}">
                <a16:creationId xmlns:a16="http://schemas.microsoft.com/office/drawing/2014/main" id="{EA5E3493-B70F-492E-8A14-2F2123A8E2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FE810BBC-43E3-49DF-9979-BD178AA3EF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98A00D-9CA9-4566-A056-0D28B5D62E3F}" type="slidenum">
              <a:rPr lang="en-GB" altLang="cs-CZ"/>
              <a:pPr>
                <a:spcBef>
                  <a:spcPct val="0"/>
                </a:spcBef>
              </a:pPr>
              <a:t>5</a:t>
            </a:fld>
            <a:endParaRPr lang="en-GB" altLang="cs-CZ"/>
          </a:p>
        </p:txBody>
      </p:sp>
      <p:sp>
        <p:nvSpPr>
          <p:cNvPr id="26627" name="Rectangle 2">
            <a:extLst>
              <a:ext uri="{FF2B5EF4-FFF2-40B4-BE49-F238E27FC236}">
                <a16:creationId xmlns:a16="http://schemas.microsoft.com/office/drawing/2014/main" id="{BE7471B5-C9A7-48B2-AF23-0ED1555F84CA}"/>
              </a:ext>
            </a:extLst>
          </p:cNvPr>
          <p:cNvSpPr>
            <a:spLocks noGrp="1" noRot="1" noChangeAspect="1" noChangeArrowheads="1" noTextEdit="1"/>
          </p:cNvSpPr>
          <p:nvPr>
            <p:ph type="sldImg"/>
          </p:nvPr>
        </p:nvSpPr>
        <p:spPr>
          <a:xfrm>
            <a:off x="381000" y="685800"/>
            <a:ext cx="6096000" cy="3429000"/>
          </a:xfrm>
          <a:ln/>
        </p:spPr>
      </p:sp>
      <p:sp>
        <p:nvSpPr>
          <p:cNvPr id="26628" name="Rectangle 3">
            <a:extLst>
              <a:ext uri="{FF2B5EF4-FFF2-40B4-BE49-F238E27FC236}">
                <a16:creationId xmlns:a16="http://schemas.microsoft.com/office/drawing/2014/main" id="{5ACA615E-90CC-40A7-BF1C-F624914BBF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1A93C56A-9A52-4989-A71B-3D00F9FCBD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208BF6-7BB1-44A9-AA3E-321B6B70AC8C}" type="slidenum">
              <a:rPr lang="en-GB" altLang="cs-CZ"/>
              <a:pPr>
                <a:spcBef>
                  <a:spcPct val="0"/>
                </a:spcBef>
              </a:pPr>
              <a:t>41</a:t>
            </a:fld>
            <a:endParaRPr lang="en-GB" altLang="cs-CZ"/>
          </a:p>
        </p:txBody>
      </p:sp>
      <p:sp>
        <p:nvSpPr>
          <p:cNvPr id="100355" name="Rectangle 2">
            <a:extLst>
              <a:ext uri="{FF2B5EF4-FFF2-40B4-BE49-F238E27FC236}">
                <a16:creationId xmlns:a16="http://schemas.microsoft.com/office/drawing/2014/main" id="{EB8E64FC-7C07-444F-ABC2-D417D3863D8C}"/>
              </a:ext>
            </a:extLst>
          </p:cNvPr>
          <p:cNvSpPr>
            <a:spLocks noGrp="1" noRot="1" noChangeAspect="1" noChangeArrowheads="1" noTextEdit="1"/>
          </p:cNvSpPr>
          <p:nvPr>
            <p:ph type="sldImg"/>
          </p:nvPr>
        </p:nvSpPr>
        <p:spPr>
          <a:xfrm>
            <a:off x="381000" y="685800"/>
            <a:ext cx="6096000" cy="3429000"/>
          </a:xfrm>
          <a:ln/>
        </p:spPr>
      </p:sp>
      <p:sp>
        <p:nvSpPr>
          <p:cNvPr id="100356" name="Rectangle 3">
            <a:extLst>
              <a:ext uri="{FF2B5EF4-FFF2-40B4-BE49-F238E27FC236}">
                <a16:creationId xmlns:a16="http://schemas.microsoft.com/office/drawing/2014/main" id="{C4F53479-BCAE-403A-B757-C81E8E35CEF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5C53BEE6-FD8D-4DF0-A9F2-66698F3DC0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BFA636-8412-4A02-954E-A76FFD569F59}" type="slidenum">
              <a:rPr lang="en-GB" altLang="cs-CZ"/>
              <a:pPr>
                <a:spcBef>
                  <a:spcPct val="0"/>
                </a:spcBef>
              </a:pPr>
              <a:t>42</a:t>
            </a:fld>
            <a:endParaRPr lang="en-GB" altLang="cs-CZ"/>
          </a:p>
        </p:txBody>
      </p:sp>
      <p:sp>
        <p:nvSpPr>
          <p:cNvPr id="102403" name="Rectangle 2">
            <a:extLst>
              <a:ext uri="{FF2B5EF4-FFF2-40B4-BE49-F238E27FC236}">
                <a16:creationId xmlns:a16="http://schemas.microsoft.com/office/drawing/2014/main" id="{4F8CDC93-CB40-4CD4-BDA6-63F9AC794A84}"/>
              </a:ext>
            </a:extLst>
          </p:cNvPr>
          <p:cNvSpPr>
            <a:spLocks noGrp="1" noRot="1" noChangeAspect="1" noChangeArrowheads="1" noTextEdit="1"/>
          </p:cNvSpPr>
          <p:nvPr>
            <p:ph type="sldImg"/>
          </p:nvPr>
        </p:nvSpPr>
        <p:spPr>
          <a:xfrm>
            <a:off x="381000" y="685800"/>
            <a:ext cx="6096000" cy="3429000"/>
          </a:xfrm>
          <a:ln/>
        </p:spPr>
      </p:sp>
      <p:sp>
        <p:nvSpPr>
          <p:cNvPr id="102404" name="Rectangle 3">
            <a:extLst>
              <a:ext uri="{FF2B5EF4-FFF2-40B4-BE49-F238E27FC236}">
                <a16:creationId xmlns:a16="http://schemas.microsoft.com/office/drawing/2014/main" id="{CBCC30F8-98D2-405D-B01E-FA7961F6A6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F45BECF2-255C-43FA-88E2-B5346FF13F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5B57ED-78BF-4993-8B40-4FB6D8A7B378}" type="slidenum">
              <a:rPr lang="en-GB" altLang="cs-CZ"/>
              <a:pPr>
                <a:spcBef>
                  <a:spcPct val="0"/>
                </a:spcBef>
              </a:pPr>
              <a:t>43</a:t>
            </a:fld>
            <a:endParaRPr lang="en-GB" altLang="cs-CZ"/>
          </a:p>
        </p:txBody>
      </p:sp>
      <p:sp>
        <p:nvSpPr>
          <p:cNvPr id="104451" name="Rectangle 2">
            <a:extLst>
              <a:ext uri="{FF2B5EF4-FFF2-40B4-BE49-F238E27FC236}">
                <a16:creationId xmlns:a16="http://schemas.microsoft.com/office/drawing/2014/main" id="{630C6EEB-0E75-4AED-A618-09A6F36D5688}"/>
              </a:ext>
            </a:extLst>
          </p:cNvPr>
          <p:cNvSpPr>
            <a:spLocks noGrp="1" noRot="1" noChangeAspect="1" noChangeArrowheads="1" noTextEdit="1"/>
          </p:cNvSpPr>
          <p:nvPr>
            <p:ph type="sldImg"/>
          </p:nvPr>
        </p:nvSpPr>
        <p:spPr>
          <a:xfrm>
            <a:off x="381000" y="685800"/>
            <a:ext cx="6096000" cy="3429000"/>
          </a:xfrm>
          <a:ln/>
        </p:spPr>
      </p:sp>
      <p:sp>
        <p:nvSpPr>
          <p:cNvPr id="104452" name="Rectangle 3">
            <a:extLst>
              <a:ext uri="{FF2B5EF4-FFF2-40B4-BE49-F238E27FC236}">
                <a16:creationId xmlns:a16="http://schemas.microsoft.com/office/drawing/2014/main" id="{9D356FDE-7F75-4131-8024-A0D1947924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DE73A01F-EA5C-4077-9327-64C0D6CF533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607A60-A36E-461F-8141-7D2D2D0FE5FA}" type="slidenum">
              <a:rPr lang="en-GB" altLang="cs-CZ"/>
              <a:pPr>
                <a:spcBef>
                  <a:spcPct val="0"/>
                </a:spcBef>
              </a:pPr>
              <a:t>44</a:t>
            </a:fld>
            <a:endParaRPr lang="en-GB" altLang="cs-CZ"/>
          </a:p>
        </p:txBody>
      </p:sp>
      <p:sp>
        <p:nvSpPr>
          <p:cNvPr id="106499" name="Rectangle 2">
            <a:extLst>
              <a:ext uri="{FF2B5EF4-FFF2-40B4-BE49-F238E27FC236}">
                <a16:creationId xmlns:a16="http://schemas.microsoft.com/office/drawing/2014/main" id="{A0A1E397-EA31-433D-A666-F11EBB2B2ADB}"/>
              </a:ext>
            </a:extLst>
          </p:cNvPr>
          <p:cNvSpPr>
            <a:spLocks noGrp="1" noRot="1" noChangeAspect="1" noChangeArrowheads="1" noTextEdit="1"/>
          </p:cNvSpPr>
          <p:nvPr>
            <p:ph type="sldImg"/>
          </p:nvPr>
        </p:nvSpPr>
        <p:spPr>
          <a:xfrm>
            <a:off x="381000" y="685800"/>
            <a:ext cx="6096000" cy="3429000"/>
          </a:xfrm>
          <a:ln/>
        </p:spPr>
      </p:sp>
      <p:sp>
        <p:nvSpPr>
          <p:cNvPr id="106500" name="Rectangle 3">
            <a:extLst>
              <a:ext uri="{FF2B5EF4-FFF2-40B4-BE49-F238E27FC236}">
                <a16:creationId xmlns:a16="http://schemas.microsoft.com/office/drawing/2014/main" id="{D901FE88-1151-4B16-B29C-2149C4D63F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50EDC153-7457-433A-95B1-8A2895EBEC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80C73C-DA92-4F31-A01C-E0C3DB793655}" type="slidenum">
              <a:rPr lang="en-GB" altLang="cs-CZ"/>
              <a:pPr>
                <a:spcBef>
                  <a:spcPct val="0"/>
                </a:spcBef>
              </a:pPr>
              <a:t>45</a:t>
            </a:fld>
            <a:endParaRPr lang="en-GB" altLang="cs-CZ"/>
          </a:p>
        </p:txBody>
      </p:sp>
      <p:sp>
        <p:nvSpPr>
          <p:cNvPr id="108547" name="Rectangle 2">
            <a:extLst>
              <a:ext uri="{FF2B5EF4-FFF2-40B4-BE49-F238E27FC236}">
                <a16:creationId xmlns:a16="http://schemas.microsoft.com/office/drawing/2014/main" id="{65201551-5178-44BA-878C-DFF8D9210CA8}"/>
              </a:ext>
            </a:extLst>
          </p:cNvPr>
          <p:cNvSpPr>
            <a:spLocks noGrp="1" noRot="1" noChangeAspect="1" noChangeArrowheads="1" noTextEdit="1"/>
          </p:cNvSpPr>
          <p:nvPr>
            <p:ph type="sldImg"/>
          </p:nvPr>
        </p:nvSpPr>
        <p:spPr>
          <a:xfrm>
            <a:off x="381000" y="685800"/>
            <a:ext cx="6096000" cy="3429000"/>
          </a:xfrm>
          <a:ln/>
        </p:spPr>
      </p:sp>
      <p:sp>
        <p:nvSpPr>
          <p:cNvPr id="108548" name="Rectangle 3">
            <a:extLst>
              <a:ext uri="{FF2B5EF4-FFF2-40B4-BE49-F238E27FC236}">
                <a16:creationId xmlns:a16="http://schemas.microsoft.com/office/drawing/2014/main" id="{D9FB0052-FF1A-469B-991D-8B890B4CE8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A555EFD-F887-4D38-BD60-C79EC28C4B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E316C6-D6B1-475D-8E24-C80E68908B4F}" type="slidenum">
              <a:rPr lang="en-GB" altLang="cs-CZ"/>
              <a:pPr>
                <a:spcBef>
                  <a:spcPct val="0"/>
                </a:spcBef>
              </a:pPr>
              <a:t>6</a:t>
            </a:fld>
            <a:endParaRPr lang="en-GB" altLang="cs-CZ"/>
          </a:p>
        </p:txBody>
      </p:sp>
      <p:sp>
        <p:nvSpPr>
          <p:cNvPr id="28675" name="Rectangle 2">
            <a:extLst>
              <a:ext uri="{FF2B5EF4-FFF2-40B4-BE49-F238E27FC236}">
                <a16:creationId xmlns:a16="http://schemas.microsoft.com/office/drawing/2014/main" id="{FE8C36B4-0FFD-401A-82E4-41FA2C9BFF7E}"/>
              </a:ext>
            </a:extLst>
          </p:cNvPr>
          <p:cNvSpPr>
            <a:spLocks noGrp="1" noRot="1" noChangeAspect="1" noChangeArrowheads="1" noTextEdit="1"/>
          </p:cNvSpPr>
          <p:nvPr>
            <p:ph type="sldImg"/>
          </p:nvPr>
        </p:nvSpPr>
        <p:spPr>
          <a:xfrm>
            <a:off x="381000" y="685800"/>
            <a:ext cx="6096000" cy="3429000"/>
          </a:xfrm>
          <a:ln/>
        </p:spPr>
      </p:sp>
      <p:sp>
        <p:nvSpPr>
          <p:cNvPr id="28676" name="Rectangle 3">
            <a:extLst>
              <a:ext uri="{FF2B5EF4-FFF2-40B4-BE49-F238E27FC236}">
                <a16:creationId xmlns:a16="http://schemas.microsoft.com/office/drawing/2014/main" id="{8C7C8BAE-4674-4AD1-9462-FDD4AEEE0E6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99D4B695-11E7-40AB-972C-A0C24910B8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34EE48-16A5-453F-9E53-7CE7F57B7ECF}" type="slidenum">
              <a:rPr lang="en-GB" altLang="cs-CZ"/>
              <a:pPr>
                <a:spcBef>
                  <a:spcPct val="0"/>
                </a:spcBef>
              </a:pPr>
              <a:t>7</a:t>
            </a:fld>
            <a:endParaRPr lang="en-GB" altLang="cs-CZ"/>
          </a:p>
        </p:txBody>
      </p:sp>
      <p:sp>
        <p:nvSpPr>
          <p:cNvPr id="30723" name="Rectangle 2">
            <a:extLst>
              <a:ext uri="{FF2B5EF4-FFF2-40B4-BE49-F238E27FC236}">
                <a16:creationId xmlns:a16="http://schemas.microsoft.com/office/drawing/2014/main" id="{4D7DF30F-0B4B-464B-9E7D-6340978D5F67}"/>
              </a:ext>
            </a:extLst>
          </p:cNvPr>
          <p:cNvSpPr>
            <a:spLocks noGrp="1" noRot="1" noChangeAspect="1" noChangeArrowheads="1" noTextEdit="1"/>
          </p:cNvSpPr>
          <p:nvPr>
            <p:ph type="sldImg"/>
          </p:nvPr>
        </p:nvSpPr>
        <p:spPr>
          <a:xfrm>
            <a:off x="381000" y="685800"/>
            <a:ext cx="6096000" cy="3429000"/>
          </a:xfrm>
          <a:ln/>
        </p:spPr>
      </p:sp>
      <p:sp>
        <p:nvSpPr>
          <p:cNvPr id="30724" name="Rectangle 3">
            <a:extLst>
              <a:ext uri="{FF2B5EF4-FFF2-40B4-BE49-F238E27FC236}">
                <a16:creationId xmlns:a16="http://schemas.microsoft.com/office/drawing/2014/main" id="{89E8BD70-3EE7-487F-A72E-06194B9974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DDA65AD-573D-4855-8607-A9151AEFF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C9BA2F-05A3-477D-BAA2-27BDD370A75F}" type="slidenum">
              <a:rPr lang="en-GB" altLang="cs-CZ"/>
              <a:pPr>
                <a:spcBef>
                  <a:spcPct val="0"/>
                </a:spcBef>
              </a:pPr>
              <a:t>8</a:t>
            </a:fld>
            <a:endParaRPr lang="en-GB" altLang="cs-CZ"/>
          </a:p>
        </p:txBody>
      </p:sp>
      <p:sp>
        <p:nvSpPr>
          <p:cNvPr id="32771" name="Rectangle 2">
            <a:extLst>
              <a:ext uri="{FF2B5EF4-FFF2-40B4-BE49-F238E27FC236}">
                <a16:creationId xmlns:a16="http://schemas.microsoft.com/office/drawing/2014/main" id="{0B8B90CA-B4F0-40F4-9E0F-C9C19D2ACF67}"/>
              </a:ext>
            </a:extLst>
          </p:cNvPr>
          <p:cNvSpPr>
            <a:spLocks noGrp="1" noRot="1" noChangeAspect="1" noChangeArrowheads="1" noTextEdit="1"/>
          </p:cNvSpPr>
          <p:nvPr>
            <p:ph type="sldImg"/>
          </p:nvPr>
        </p:nvSpPr>
        <p:spPr>
          <a:xfrm>
            <a:off x="381000" y="685800"/>
            <a:ext cx="6096000" cy="3429000"/>
          </a:xfrm>
          <a:ln/>
        </p:spPr>
      </p:sp>
      <p:sp>
        <p:nvSpPr>
          <p:cNvPr id="32772" name="Rectangle 3">
            <a:extLst>
              <a:ext uri="{FF2B5EF4-FFF2-40B4-BE49-F238E27FC236}">
                <a16:creationId xmlns:a16="http://schemas.microsoft.com/office/drawing/2014/main" id="{B2AE670B-EF74-4D2C-9563-8FCDFC6417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830D5FA-033A-4956-A9F2-B496B18C18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A5B329-35F0-466C-97E2-40C26E65CC11}" type="slidenum">
              <a:rPr lang="en-GB" altLang="cs-CZ"/>
              <a:pPr>
                <a:spcBef>
                  <a:spcPct val="0"/>
                </a:spcBef>
              </a:pPr>
              <a:t>9</a:t>
            </a:fld>
            <a:endParaRPr lang="en-GB" altLang="cs-CZ"/>
          </a:p>
        </p:txBody>
      </p:sp>
      <p:sp>
        <p:nvSpPr>
          <p:cNvPr id="34819" name="Rectangle 2">
            <a:extLst>
              <a:ext uri="{FF2B5EF4-FFF2-40B4-BE49-F238E27FC236}">
                <a16:creationId xmlns:a16="http://schemas.microsoft.com/office/drawing/2014/main" id="{E753DD84-433E-459D-BDC5-0FCBD6AE71A7}"/>
              </a:ext>
            </a:extLst>
          </p:cNvPr>
          <p:cNvSpPr>
            <a:spLocks noGrp="1" noRot="1" noChangeAspect="1" noChangeArrowheads="1" noTextEdit="1"/>
          </p:cNvSpPr>
          <p:nvPr>
            <p:ph type="sldImg"/>
          </p:nvPr>
        </p:nvSpPr>
        <p:spPr>
          <a:xfrm>
            <a:off x="381000" y="685800"/>
            <a:ext cx="6096000" cy="3429000"/>
          </a:xfrm>
          <a:ln/>
        </p:spPr>
      </p:sp>
      <p:sp>
        <p:nvSpPr>
          <p:cNvPr id="34820" name="Rectangle 3">
            <a:extLst>
              <a:ext uri="{FF2B5EF4-FFF2-40B4-BE49-F238E27FC236}">
                <a16:creationId xmlns:a16="http://schemas.microsoft.com/office/drawing/2014/main" id="{D21A66C6-F05E-4BE9-9044-A05F767981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C88CC3C-57EC-4BFC-A566-1663212E94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74BBDC-7C9D-4B20-B488-A9A97B2A02DD}" type="slidenum">
              <a:rPr lang="en-GB" altLang="cs-CZ"/>
              <a:pPr>
                <a:spcBef>
                  <a:spcPct val="0"/>
                </a:spcBef>
              </a:pPr>
              <a:t>10</a:t>
            </a:fld>
            <a:endParaRPr lang="en-GB" altLang="cs-CZ"/>
          </a:p>
        </p:txBody>
      </p:sp>
      <p:sp>
        <p:nvSpPr>
          <p:cNvPr id="36867" name="Rectangle 2">
            <a:extLst>
              <a:ext uri="{FF2B5EF4-FFF2-40B4-BE49-F238E27FC236}">
                <a16:creationId xmlns:a16="http://schemas.microsoft.com/office/drawing/2014/main" id="{0D5CB1D5-44F7-41CC-95B2-43045DFAADB7}"/>
              </a:ext>
            </a:extLst>
          </p:cNvPr>
          <p:cNvSpPr>
            <a:spLocks noGrp="1" noRot="1" noChangeAspect="1" noChangeArrowheads="1" noTextEdit="1"/>
          </p:cNvSpPr>
          <p:nvPr>
            <p:ph type="sldImg"/>
          </p:nvPr>
        </p:nvSpPr>
        <p:spPr>
          <a:xfrm>
            <a:off x="381000" y="685800"/>
            <a:ext cx="6096000" cy="3429000"/>
          </a:xfrm>
          <a:ln/>
        </p:spPr>
      </p:sp>
      <p:sp>
        <p:nvSpPr>
          <p:cNvPr id="36868" name="Rectangle 3">
            <a:extLst>
              <a:ext uri="{FF2B5EF4-FFF2-40B4-BE49-F238E27FC236}">
                <a16:creationId xmlns:a16="http://schemas.microsoft.com/office/drawing/2014/main" id="{8762C538-AB2E-42EF-A8C8-A19FEDB687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cs-CZ">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
            <a:extLst>
              <a:ext uri="{FF2B5EF4-FFF2-40B4-BE49-F238E27FC236}">
                <a16:creationId xmlns:a16="http://schemas.microsoft.com/office/drawing/2014/main" id="{7A558590-3D19-6C48-A2E2-AA9685798C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1">
            <a:extLst>
              <a:ext uri="{FF2B5EF4-FFF2-40B4-BE49-F238E27FC236}">
                <a16:creationId xmlns:a16="http://schemas.microsoft.com/office/drawing/2014/main" id="{0F2C13CE-A0CC-E748-B805-EB1352FB7D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pic>
        <p:nvPicPr>
          <p:cNvPr id="10" name="Obrázek 8">
            <a:extLst>
              <a:ext uri="{FF2B5EF4-FFF2-40B4-BE49-F238E27FC236}">
                <a16:creationId xmlns:a16="http://schemas.microsoft.com/office/drawing/2014/main" id="{3DA34264-82BA-334B-A52D-7C7E3907532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62FAE87C-EBEA-6046-B188-17A3FDF54E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00DC"/>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pic>
        <p:nvPicPr>
          <p:cNvPr id="11" name="Obrázek 8">
            <a:extLst>
              <a:ext uri="{FF2B5EF4-FFF2-40B4-BE49-F238E27FC236}">
                <a16:creationId xmlns:a16="http://schemas.microsoft.com/office/drawing/2014/main" id="{FF2AF076-03BF-A840-9AC6-67D6A5308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2325600" cy="673200"/>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00DC"/>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3" cy="3240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logo slide">
    <p:bg>
      <p:bgPr>
        <a:solidFill>
          <a:srgbClr val="0000DC"/>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97000" y="2618763"/>
            <a:ext cx="5598000" cy="1620473"/>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19126F4-0494-4EBB-8F40-DDE0E7536EED}"/>
              </a:ext>
            </a:extLst>
          </p:cNvPr>
          <p:cNvSpPr>
            <a:spLocks noGrp="1"/>
          </p:cNvSpPr>
          <p:nvPr>
            <p:ph type="dt" sz="half" idx="10"/>
          </p:nvPr>
        </p:nvSpPr>
        <p:spPr/>
        <p:txBody>
          <a:bodyPr/>
          <a:lstStyle>
            <a:lvl1pPr>
              <a:defRPr/>
            </a:lvl1pPr>
          </a:lstStyle>
          <a:p>
            <a:pPr>
              <a:defRPr/>
            </a:pPr>
            <a:endParaRPr lang="en-GB"/>
          </a:p>
        </p:txBody>
      </p:sp>
      <p:sp>
        <p:nvSpPr>
          <p:cNvPr id="6" name="Zástupný symbol pro zápatí 5">
            <a:extLst>
              <a:ext uri="{FF2B5EF4-FFF2-40B4-BE49-F238E27FC236}">
                <a16:creationId xmlns:a16="http://schemas.microsoft.com/office/drawing/2014/main" id="{C4F3164D-8D69-4033-8C7F-5772A39DE60D}"/>
              </a:ext>
            </a:extLst>
          </p:cNvPr>
          <p:cNvSpPr>
            <a:spLocks noGrp="1"/>
          </p:cNvSpPr>
          <p:nvPr>
            <p:ph type="ftr" sz="quarter" idx="11"/>
          </p:nvPr>
        </p:nvSpPr>
        <p:spPr/>
        <p:txBody>
          <a:bodyPr/>
          <a:lstStyle>
            <a:lvl1pPr>
              <a:defRPr b="0" i="0">
                <a:solidFill>
                  <a:schemeClr val="tx1"/>
                </a:solidFill>
              </a:defRPr>
            </a:lvl1pPr>
          </a:lstStyle>
          <a:p>
            <a:pPr>
              <a:defRPr/>
            </a:pPr>
            <a:endParaRPr lang="cs-CZ"/>
          </a:p>
          <a:p>
            <a:pPr>
              <a:defRPr/>
            </a:pPr>
            <a:r>
              <a:rPr lang="en-GB"/>
              <a:t>Biophysics of visual perception</a:t>
            </a:r>
          </a:p>
          <a:p>
            <a:pPr>
              <a:defRPr/>
            </a:pPr>
            <a:endParaRPr lang="en-GB"/>
          </a:p>
        </p:txBody>
      </p:sp>
      <p:sp>
        <p:nvSpPr>
          <p:cNvPr id="7" name="Zástupný symbol pro číslo snímku 6">
            <a:extLst>
              <a:ext uri="{FF2B5EF4-FFF2-40B4-BE49-F238E27FC236}">
                <a16:creationId xmlns:a16="http://schemas.microsoft.com/office/drawing/2014/main" id="{BAD73CC7-D001-47E4-AB2E-BB62F70749F4}"/>
              </a:ext>
            </a:extLst>
          </p:cNvPr>
          <p:cNvSpPr>
            <a:spLocks noGrp="1"/>
          </p:cNvSpPr>
          <p:nvPr>
            <p:ph type="sldNum" sz="quarter" idx="12"/>
          </p:nvPr>
        </p:nvSpPr>
        <p:spPr/>
        <p:txBody>
          <a:bodyPr/>
          <a:lstStyle>
            <a:lvl1pPr>
              <a:defRPr/>
            </a:lvl1pPr>
          </a:lstStyle>
          <a:p>
            <a:fld id="{657917C7-4B5E-4F99-97D7-B15170A7AC24}" type="slidenum">
              <a:rPr lang="en-GB" altLang="cs-CZ"/>
              <a:pPr/>
              <a:t>‹#›</a:t>
            </a:fld>
            <a:endParaRPr lang="en-GB" altLang="cs-CZ"/>
          </a:p>
        </p:txBody>
      </p:sp>
    </p:spTree>
    <p:extLst>
      <p:ext uri="{BB962C8B-B14F-4D97-AF65-F5344CB8AC3E}">
        <p14:creationId xmlns:p14="http://schemas.microsoft.com/office/powerpoint/2010/main" val="2368751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337607A9-135C-43A2-B79D-AF7CF31D7B4E}"/>
              </a:ext>
            </a:extLst>
          </p:cNvPr>
          <p:cNvSpPr>
            <a:spLocks noGrp="1"/>
          </p:cNvSpPr>
          <p:nvPr>
            <p:ph type="dt" sz="half" idx="10"/>
          </p:nvPr>
        </p:nvSpPr>
        <p:spPr/>
        <p:txBody>
          <a:bodyPr/>
          <a:lstStyle>
            <a:lvl1pPr>
              <a:defRPr/>
            </a:lvl1pPr>
          </a:lstStyle>
          <a:p>
            <a:pPr>
              <a:defRPr/>
            </a:pPr>
            <a:endParaRPr lang="en-GB"/>
          </a:p>
        </p:txBody>
      </p:sp>
      <p:sp>
        <p:nvSpPr>
          <p:cNvPr id="6" name="Zástupný symbol pro zápatí 5">
            <a:extLst>
              <a:ext uri="{FF2B5EF4-FFF2-40B4-BE49-F238E27FC236}">
                <a16:creationId xmlns:a16="http://schemas.microsoft.com/office/drawing/2014/main" id="{EB4F6F82-FA4B-4BD4-B6FC-80C15A023A7D}"/>
              </a:ext>
            </a:extLst>
          </p:cNvPr>
          <p:cNvSpPr>
            <a:spLocks noGrp="1"/>
          </p:cNvSpPr>
          <p:nvPr>
            <p:ph type="ftr" sz="quarter" idx="11"/>
          </p:nvPr>
        </p:nvSpPr>
        <p:spPr/>
        <p:txBody>
          <a:bodyPr/>
          <a:lstStyle>
            <a:lvl1pPr>
              <a:defRPr b="0" i="0">
                <a:solidFill>
                  <a:schemeClr val="tx1"/>
                </a:solidFill>
              </a:defRPr>
            </a:lvl1pPr>
          </a:lstStyle>
          <a:p>
            <a:pPr>
              <a:defRPr/>
            </a:pPr>
            <a:endParaRPr lang="cs-CZ"/>
          </a:p>
          <a:p>
            <a:pPr>
              <a:defRPr/>
            </a:pPr>
            <a:r>
              <a:rPr lang="en-GB"/>
              <a:t>Biophysics of visual perception</a:t>
            </a:r>
          </a:p>
          <a:p>
            <a:pPr>
              <a:defRPr/>
            </a:pPr>
            <a:endParaRPr lang="en-GB"/>
          </a:p>
        </p:txBody>
      </p:sp>
      <p:sp>
        <p:nvSpPr>
          <p:cNvPr id="7" name="Zástupný symbol pro číslo snímku 6">
            <a:extLst>
              <a:ext uri="{FF2B5EF4-FFF2-40B4-BE49-F238E27FC236}">
                <a16:creationId xmlns:a16="http://schemas.microsoft.com/office/drawing/2014/main" id="{8ACE6935-8B21-4AEA-8421-E019FACF71E2}"/>
              </a:ext>
            </a:extLst>
          </p:cNvPr>
          <p:cNvSpPr>
            <a:spLocks noGrp="1"/>
          </p:cNvSpPr>
          <p:nvPr>
            <p:ph type="sldNum" sz="quarter" idx="12"/>
          </p:nvPr>
        </p:nvSpPr>
        <p:spPr/>
        <p:txBody>
          <a:bodyPr/>
          <a:lstStyle>
            <a:lvl1pPr>
              <a:defRPr/>
            </a:lvl1pPr>
          </a:lstStyle>
          <a:p>
            <a:fld id="{96DB50C6-561D-4FE5-BCF5-1EABCCB61B83}" type="slidenum">
              <a:rPr lang="en-GB" altLang="cs-CZ"/>
              <a:pPr/>
              <a:t>‹#›</a:t>
            </a:fld>
            <a:endParaRPr lang="en-GB" altLang="cs-CZ"/>
          </a:p>
        </p:txBody>
      </p:sp>
    </p:spTree>
    <p:extLst>
      <p:ext uri="{BB962C8B-B14F-4D97-AF65-F5344CB8AC3E}">
        <p14:creationId xmlns:p14="http://schemas.microsoft.com/office/powerpoint/2010/main" val="280659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7" name="Obrázek 1">
            <a:extLst>
              <a:ext uri="{FF2B5EF4-FFF2-40B4-BE49-F238E27FC236}">
                <a16:creationId xmlns:a16="http://schemas.microsoft.com/office/drawing/2014/main" id="{CFFDD51A-A9F8-FE4E-B3A4-730012EB1A4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6197600" y="1600201"/>
            <a:ext cx="5384800" cy="4525963"/>
          </a:xfrm>
        </p:spPr>
        <p:txBody>
          <a:bodyPr/>
          <a:lstStyle/>
          <a:p>
            <a:pPr lvl="0"/>
            <a:endParaRPr lang="cs-CZ" noProof="0"/>
          </a:p>
        </p:txBody>
      </p:sp>
      <p:sp>
        <p:nvSpPr>
          <p:cNvPr id="5" name="Zástupný symbol pro datum 4">
            <a:extLst>
              <a:ext uri="{FF2B5EF4-FFF2-40B4-BE49-F238E27FC236}">
                <a16:creationId xmlns:a16="http://schemas.microsoft.com/office/drawing/2014/main" id="{16B1C41A-A6EF-4624-BB54-D7D8AE8DE11E}"/>
              </a:ext>
            </a:extLst>
          </p:cNvPr>
          <p:cNvSpPr>
            <a:spLocks noGrp="1"/>
          </p:cNvSpPr>
          <p:nvPr>
            <p:ph type="dt" sz="half" idx="10"/>
          </p:nvPr>
        </p:nvSpPr>
        <p:spPr/>
        <p:txBody>
          <a:bodyPr/>
          <a:lstStyle>
            <a:lvl1pPr>
              <a:defRPr/>
            </a:lvl1pPr>
          </a:lstStyle>
          <a:p>
            <a:pPr>
              <a:defRPr/>
            </a:pPr>
            <a:endParaRPr lang="en-GB"/>
          </a:p>
        </p:txBody>
      </p:sp>
      <p:sp>
        <p:nvSpPr>
          <p:cNvPr id="6" name="Zástupný symbol pro zápatí 5">
            <a:extLst>
              <a:ext uri="{FF2B5EF4-FFF2-40B4-BE49-F238E27FC236}">
                <a16:creationId xmlns:a16="http://schemas.microsoft.com/office/drawing/2014/main" id="{89AF0251-4565-4BF8-96B6-20FDF0EB1018}"/>
              </a:ext>
            </a:extLst>
          </p:cNvPr>
          <p:cNvSpPr>
            <a:spLocks noGrp="1"/>
          </p:cNvSpPr>
          <p:nvPr>
            <p:ph type="ftr" sz="quarter" idx="11"/>
          </p:nvPr>
        </p:nvSpPr>
        <p:spPr/>
        <p:txBody>
          <a:bodyPr/>
          <a:lstStyle>
            <a:lvl1pPr>
              <a:defRPr b="0" i="0">
                <a:solidFill>
                  <a:schemeClr val="tx1"/>
                </a:solidFill>
              </a:defRPr>
            </a:lvl1pPr>
          </a:lstStyle>
          <a:p>
            <a:pPr>
              <a:defRPr/>
            </a:pPr>
            <a:endParaRPr lang="cs-CZ"/>
          </a:p>
          <a:p>
            <a:pPr>
              <a:defRPr/>
            </a:pPr>
            <a:r>
              <a:rPr lang="en-GB"/>
              <a:t>Biophysics of visual perception</a:t>
            </a:r>
          </a:p>
          <a:p>
            <a:pPr>
              <a:defRPr/>
            </a:pPr>
            <a:endParaRPr lang="en-GB"/>
          </a:p>
        </p:txBody>
      </p:sp>
      <p:sp>
        <p:nvSpPr>
          <p:cNvPr id="7" name="Zástupný symbol pro číslo snímku 6">
            <a:extLst>
              <a:ext uri="{FF2B5EF4-FFF2-40B4-BE49-F238E27FC236}">
                <a16:creationId xmlns:a16="http://schemas.microsoft.com/office/drawing/2014/main" id="{A5C142E1-99D6-4CF7-BE6D-AA64FF7DA8AE}"/>
              </a:ext>
            </a:extLst>
          </p:cNvPr>
          <p:cNvSpPr>
            <a:spLocks noGrp="1"/>
          </p:cNvSpPr>
          <p:nvPr>
            <p:ph type="sldNum" sz="quarter" idx="12"/>
          </p:nvPr>
        </p:nvSpPr>
        <p:spPr/>
        <p:txBody>
          <a:bodyPr/>
          <a:lstStyle>
            <a:lvl1pPr>
              <a:defRPr/>
            </a:lvl1pPr>
          </a:lstStyle>
          <a:p>
            <a:fld id="{B3608A30-94C8-4183-8B35-B40B0D881636}" type="slidenum">
              <a:rPr lang="en-GB" altLang="cs-CZ"/>
              <a:pPr/>
              <a:t>‹#›</a:t>
            </a:fld>
            <a:endParaRPr lang="en-GB" altLang="cs-CZ"/>
          </a:p>
        </p:txBody>
      </p:sp>
    </p:spTree>
    <p:extLst>
      <p:ext uri="{BB962C8B-B14F-4D97-AF65-F5344CB8AC3E}">
        <p14:creationId xmlns:p14="http://schemas.microsoft.com/office/powerpoint/2010/main" val="933374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1">
            <a:extLst>
              <a:ext uri="{FF2B5EF4-FFF2-40B4-BE49-F238E27FC236}">
                <a16:creationId xmlns:a16="http://schemas.microsoft.com/office/drawing/2014/main" id="{B8CF8514-A699-7446-A004-D53B6C058A7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56972E37-6C79-104E-9A2E-0A7D6AE76D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1">
            <a:extLst>
              <a:ext uri="{FF2B5EF4-FFF2-40B4-BE49-F238E27FC236}">
                <a16:creationId xmlns:a16="http://schemas.microsoft.com/office/drawing/2014/main" id="{7BC10773-D561-EC40-B870-2EB7E6832CA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2" name="Obrázek 1">
            <a:extLst>
              <a:ext uri="{FF2B5EF4-FFF2-40B4-BE49-F238E27FC236}">
                <a16:creationId xmlns:a16="http://schemas.microsoft.com/office/drawing/2014/main" id="{AAC051C2-3678-DC41-8EFB-F28692213E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1">
            <a:extLst>
              <a:ext uri="{FF2B5EF4-FFF2-40B4-BE49-F238E27FC236}">
                <a16:creationId xmlns:a16="http://schemas.microsoft.com/office/drawing/2014/main" id="{0354C595-25A7-D342-992D-A47A315A96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1">
            <a:extLst>
              <a:ext uri="{FF2B5EF4-FFF2-40B4-BE49-F238E27FC236}">
                <a16:creationId xmlns:a16="http://schemas.microsoft.com/office/drawing/2014/main" id="{8CCE2A48-C459-CA4C-978D-0CE03EA53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1">
            <a:extLst>
              <a:ext uri="{FF2B5EF4-FFF2-40B4-BE49-F238E27FC236}">
                <a16:creationId xmlns:a16="http://schemas.microsoft.com/office/drawing/2014/main" id="{B8E44221-4107-1D4F-ACA7-8A5430625CB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645200" y="6127200"/>
            <a:ext cx="1119272" cy="32400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Zápatí prezentace</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0.xml"/><Relationship Id="rId1" Type="http://schemas.openxmlformats.org/officeDocument/2006/relationships/themeOverride" Target="../theme/themeOverride2.xml"/><Relationship Id="rId5" Type="http://schemas.openxmlformats.org/officeDocument/2006/relationships/image" Target="http://static.howstuffworks.com/gif/vision4.gif"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http://static.howstuffworks.com/gif/vision5.gif"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5.gif"/><Relationship Id="rId5" Type="http://schemas.openxmlformats.org/officeDocument/2006/relationships/image" Target="../media/image6.gif"/><Relationship Id="rId4" Type="http://schemas.openxmlformats.org/officeDocument/2006/relationships/image" Target="../media/image24.gif"/></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http://static.howstuffworks.com/gif/vision6.gi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2.xml"/><Relationship Id="rId1" Type="http://schemas.openxmlformats.org/officeDocument/2006/relationships/slideLayout" Target="../slideLayouts/slideLayout18.xml"/><Relationship Id="rId4" Type="http://schemas.openxmlformats.org/officeDocument/2006/relationships/image" Target="../media/image3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en-GB" altLang="cs-CZ" sz="1200" b="1" dirty="0">
                <a:solidFill>
                  <a:srgbClr val="0000DC"/>
                </a:solidFill>
              </a:rPr>
              <a:t> Department of Biophysics, Medical Faculty, Masaryk University</a:t>
            </a:r>
            <a:r>
              <a:rPr lang="cs-CZ" altLang="cs-CZ" sz="1200" b="1" dirty="0">
                <a:solidFill>
                  <a:srgbClr val="0000DC"/>
                </a:solidFill>
              </a:rPr>
              <a:t>,</a:t>
            </a:r>
            <a:r>
              <a:rPr lang="en-GB" altLang="cs-CZ" sz="1200" b="1" dirty="0">
                <a:solidFill>
                  <a:srgbClr val="0000DC"/>
                </a:solidFill>
              </a:rPr>
              <a:t> Brno</a:t>
            </a:r>
            <a:endParaRPr lang="cs-CZ" b="1" dirty="0">
              <a:solidFill>
                <a:srgbClr val="0000DC"/>
              </a:solidFill>
            </a:endParaRPr>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r>
              <a:rPr lang="en-GB" altLang="cs-CZ" sz="4400" dirty="0">
                <a:solidFill>
                  <a:srgbClr val="0000DC"/>
                </a:solidFill>
              </a:rPr>
              <a:t>Lectures on Medical Biophysics</a:t>
            </a:r>
            <a:endParaRPr lang="cs-CZ" dirty="0">
              <a:solidFill>
                <a:srgbClr val="0000DC"/>
              </a:solidFill>
            </a:endParaRP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p:txBody>
          <a:bodyPr/>
          <a:lstStyle/>
          <a:p>
            <a:r>
              <a:rPr lang="en-GB" altLang="cs-CZ" sz="2400" b="1" dirty="0">
                <a:solidFill>
                  <a:srgbClr val="0000DC"/>
                </a:solidFill>
              </a:rPr>
              <a:t>Biophysics of visual perception</a:t>
            </a:r>
            <a:endParaRPr lang="cs-CZ" dirty="0">
              <a:solidFill>
                <a:srgbClr val="0000DC"/>
              </a:solidFill>
            </a:endParaRPr>
          </a:p>
        </p:txBody>
      </p:sp>
      <p:pic>
        <p:nvPicPr>
          <p:cNvPr id="7" name="Picture 7" descr="cutouteye">
            <a:extLst>
              <a:ext uri="{FF2B5EF4-FFF2-40B4-BE49-F238E27FC236}">
                <a16:creationId xmlns:a16="http://schemas.microsoft.com/office/drawing/2014/main" id="{AC7A7668-1EEA-47EB-AB73-33061B175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863927" y="3959171"/>
            <a:ext cx="3556000" cy="2413000"/>
          </a:xfrm>
          <a:prstGeom prst="rect">
            <a:avLst/>
          </a:prstGeom>
          <a:noFill/>
        </p:spPr>
      </p:pic>
      <p:pic>
        <p:nvPicPr>
          <p:cNvPr id="8" name="Picture 6" descr="oi017">
            <a:extLst>
              <a:ext uri="{FF2B5EF4-FFF2-40B4-BE49-F238E27FC236}">
                <a16:creationId xmlns:a16="http://schemas.microsoft.com/office/drawing/2014/main" id="{B874D3B8-88A4-4795-A833-EB6FCDFD3CC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a:xfrm>
            <a:off x="7463396" y="383201"/>
            <a:ext cx="1905000" cy="1905000"/>
          </a:xfrm>
          <a:prstGeom prst="rect">
            <a:avLst/>
          </a:prstGeom>
          <a:noFill/>
        </p:spPr>
      </p:pic>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Zástupný symbol pro číslo snímku 5">
            <a:extLst>
              <a:ext uri="{FF2B5EF4-FFF2-40B4-BE49-F238E27FC236}">
                <a16:creationId xmlns:a16="http://schemas.microsoft.com/office/drawing/2014/main" id="{390CA290-4EEF-432F-BD04-BC12E4E084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FE85131-9543-4F0C-83C5-141BA2308506}" type="slidenum">
              <a:rPr lang="en-GB" altLang="cs-CZ" sz="1400">
                <a:solidFill>
                  <a:srgbClr val="33CCFF"/>
                </a:solidFill>
              </a:rPr>
              <a:pPr>
                <a:spcBef>
                  <a:spcPct val="0"/>
                </a:spcBef>
                <a:buFontTx/>
                <a:buNone/>
              </a:pPr>
              <a:t>10</a:t>
            </a:fld>
            <a:endParaRPr lang="en-GB" altLang="cs-CZ" sz="1400">
              <a:solidFill>
                <a:srgbClr val="33CCFF"/>
              </a:solidFill>
            </a:endParaRPr>
          </a:p>
        </p:txBody>
      </p:sp>
      <p:sp>
        <p:nvSpPr>
          <p:cNvPr id="35844" name="Rectangle 2">
            <a:extLst>
              <a:ext uri="{FF2B5EF4-FFF2-40B4-BE49-F238E27FC236}">
                <a16:creationId xmlns:a16="http://schemas.microsoft.com/office/drawing/2014/main" id="{8FB3E69F-7239-4EE7-9451-C87607F6AC17}"/>
              </a:ext>
            </a:extLst>
          </p:cNvPr>
          <p:cNvSpPr>
            <a:spLocks noGrp="1" noChangeArrowheads="1"/>
          </p:cNvSpPr>
          <p:nvPr>
            <p:ph type="title"/>
          </p:nvPr>
        </p:nvSpPr>
        <p:spPr>
          <a:xfrm>
            <a:off x="793572" y="478263"/>
            <a:ext cx="10753200" cy="451576"/>
          </a:xfrm>
        </p:spPr>
        <p:txBody>
          <a:bodyPr/>
          <a:lstStyle/>
          <a:p>
            <a:pPr eaLnBrk="1" hangingPunct="1"/>
            <a:r>
              <a:rPr lang="en-GB" altLang="cs-CZ" sz="4000" dirty="0">
                <a:solidFill>
                  <a:srgbClr val="0000DC"/>
                </a:solidFill>
              </a:rPr>
              <a:t>Lens equation</a:t>
            </a:r>
          </a:p>
        </p:txBody>
      </p:sp>
      <p:sp>
        <p:nvSpPr>
          <p:cNvPr id="35845" name="Rectangle 3">
            <a:extLst>
              <a:ext uri="{FF2B5EF4-FFF2-40B4-BE49-F238E27FC236}">
                <a16:creationId xmlns:a16="http://schemas.microsoft.com/office/drawing/2014/main" id="{E33B2D3B-283A-4668-8585-9F39E49C3B0A}"/>
              </a:ext>
            </a:extLst>
          </p:cNvPr>
          <p:cNvSpPr>
            <a:spLocks noGrp="1" noChangeArrowheads="1"/>
          </p:cNvSpPr>
          <p:nvPr>
            <p:ph type="body" idx="1"/>
          </p:nvPr>
        </p:nvSpPr>
        <p:spPr>
          <a:xfrm>
            <a:off x="735725" y="1211317"/>
            <a:ext cx="10783614" cy="5029200"/>
          </a:xfrm>
        </p:spPr>
        <p:txBody>
          <a:bodyPr/>
          <a:lstStyle/>
          <a:p>
            <a:pPr marL="72000" indent="0" eaLnBrk="1" hangingPunct="1">
              <a:lnSpc>
                <a:spcPct val="100000"/>
              </a:lnSpc>
              <a:buNone/>
            </a:pPr>
            <a:r>
              <a:rPr lang="en-GB" altLang="cs-CZ" dirty="0">
                <a:solidFill>
                  <a:srgbClr val="000000"/>
                </a:solidFill>
              </a:rPr>
              <a:t>The rays parallel to the principal axis are refracted into the back focus (in converging lens), or so that they seem to be emitted from the front focus (in diverging lens). The direction of rays passing through the centre of the lens remains uninfluenced. Lens equation (equation of image, imaging equation):</a:t>
            </a:r>
            <a:endParaRPr lang="cs-CZ" altLang="cs-CZ" dirty="0">
              <a:solidFill>
                <a:srgbClr val="000000"/>
              </a:solidFill>
            </a:endParaRPr>
          </a:p>
          <a:p>
            <a:pPr marL="72000" indent="0" eaLnBrk="1" hangingPunct="1">
              <a:lnSpc>
                <a:spcPct val="100000"/>
              </a:lnSpc>
              <a:buNone/>
            </a:pPr>
            <a:endParaRPr lang="cs-CZ" altLang="cs-CZ" dirty="0">
              <a:solidFill>
                <a:srgbClr val="000000"/>
              </a:solidFill>
            </a:endParaRPr>
          </a:p>
          <a:p>
            <a:pPr eaLnBrk="1" hangingPunct="1">
              <a:lnSpc>
                <a:spcPct val="100000"/>
              </a:lnSpc>
              <a:buFontTx/>
              <a:buNone/>
            </a:pPr>
            <a:r>
              <a:rPr lang="cs-CZ" altLang="cs-CZ" b="1" i="1" dirty="0">
                <a:solidFill>
                  <a:srgbClr val="000000"/>
                </a:solidFill>
              </a:rPr>
              <a:t>                                       </a:t>
            </a:r>
            <a:r>
              <a:rPr lang="cs-CZ" altLang="cs-CZ" sz="2400" i="1" dirty="0">
                <a:solidFill>
                  <a:srgbClr val="000000"/>
                </a:solidFill>
              </a:rPr>
              <a:t>a</a:t>
            </a:r>
            <a:r>
              <a:rPr lang="cs-CZ" altLang="cs-CZ" sz="2400" dirty="0">
                <a:solidFill>
                  <a:srgbClr val="000000"/>
                </a:solidFill>
              </a:rPr>
              <a:t> – </a:t>
            </a:r>
            <a:r>
              <a:rPr lang="en-GB" altLang="cs-CZ" sz="2400" dirty="0">
                <a:solidFill>
                  <a:srgbClr val="000000"/>
                </a:solidFill>
              </a:rPr>
              <a:t>object distance [m]</a:t>
            </a:r>
          </a:p>
          <a:p>
            <a:pPr eaLnBrk="1" hangingPunct="1">
              <a:lnSpc>
                <a:spcPct val="100000"/>
              </a:lnSpc>
              <a:buFontTx/>
              <a:buNone/>
            </a:pPr>
            <a:r>
              <a:rPr lang="cs-CZ" altLang="cs-CZ" sz="2400" i="1" dirty="0">
                <a:solidFill>
                  <a:srgbClr val="000000"/>
                </a:solidFill>
              </a:rPr>
              <a:t>                                             </a:t>
            </a:r>
            <a:r>
              <a:rPr lang="en-GB" altLang="cs-CZ" sz="2400" i="1" dirty="0">
                <a:solidFill>
                  <a:srgbClr val="000000"/>
                </a:solidFill>
              </a:rPr>
              <a:t>b</a:t>
            </a:r>
            <a:r>
              <a:rPr lang="en-GB" altLang="cs-CZ" sz="2400" dirty="0">
                <a:solidFill>
                  <a:srgbClr val="000000"/>
                </a:solidFill>
              </a:rPr>
              <a:t> – image distance [m]</a:t>
            </a:r>
            <a:endParaRPr lang="cs-CZ" altLang="cs-CZ" sz="2400" dirty="0">
              <a:solidFill>
                <a:srgbClr val="000000"/>
              </a:solidFill>
            </a:endParaRPr>
          </a:p>
          <a:p>
            <a:pPr eaLnBrk="1" hangingPunct="1">
              <a:lnSpc>
                <a:spcPct val="100000"/>
              </a:lnSpc>
              <a:buFontTx/>
              <a:buNone/>
            </a:pPr>
            <a:r>
              <a:rPr lang="en-GB" altLang="cs-CZ" sz="2400" dirty="0">
                <a:solidFill>
                  <a:srgbClr val="000000"/>
                </a:solidFill>
              </a:rPr>
              <a:t>Sign convention:</a:t>
            </a:r>
          </a:p>
          <a:p>
            <a:pPr eaLnBrk="1" hangingPunct="1">
              <a:lnSpc>
                <a:spcPct val="100000"/>
              </a:lnSpc>
              <a:buFontTx/>
              <a:buNone/>
            </a:pPr>
            <a:r>
              <a:rPr lang="en-GB" altLang="cs-CZ" sz="2400" i="1" dirty="0">
                <a:solidFill>
                  <a:srgbClr val="000000"/>
                </a:solidFill>
              </a:rPr>
              <a:t>a</a:t>
            </a:r>
            <a:r>
              <a:rPr lang="en-GB" altLang="cs-CZ" sz="2400" dirty="0">
                <a:solidFill>
                  <a:srgbClr val="000000"/>
                </a:solidFill>
              </a:rPr>
              <a:t> is positive in front of the lens, negative behind the lens;</a:t>
            </a:r>
          </a:p>
          <a:p>
            <a:pPr eaLnBrk="1" hangingPunct="1">
              <a:lnSpc>
                <a:spcPct val="100000"/>
              </a:lnSpc>
              <a:buFontTx/>
              <a:buNone/>
            </a:pPr>
            <a:r>
              <a:rPr lang="en-GB" altLang="cs-CZ" sz="2400" i="1" dirty="0">
                <a:solidFill>
                  <a:srgbClr val="000000"/>
                </a:solidFill>
              </a:rPr>
              <a:t>b</a:t>
            </a:r>
            <a:r>
              <a:rPr lang="en-GB" altLang="cs-CZ" sz="2400" dirty="0">
                <a:solidFill>
                  <a:srgbClr val="000000"/>
                </a:solidFill>
              </a:rPr>
              <a:t> is negative in front of the lens (the image is virtual), positive behind the lens (the image is real)</a:t>
            </a:r>
            <a:endParaRPr lang="en-GB" altLang="cs-CZ" sz="2400" dirty="0"/>
          </a:p>
        </p:txBody>
      </p:sp>
      <p:graphicFrame>
        <p:nvGraphicFramePr>
          <p:cNvPr id="35846" name="Object 4">
            <a:extLst>
              <a:ext uri="{FF2B5EF4-FFF2-40B4-BE49-F238E27FC236}">
                <a16:creationId xmlns:a16="http://schemas.microsoft.com/office/drawing/2014/main" id="{602CF6FB-86B7-4E66-A1DD-2781B2AAE0C1}"/>
              </a:ext>
            </a:extLst>
          </p:cNvPr>
          <p:cNvGraphicFramePr>
            <a:graphicFrameLocks noChangeAspect="1"/>
          </p:cNvGraphicFramePr>
          <p:nvPr>
            <p:extLst>
              <p:ext uri="{D42A27DB-BD31-4B8C-83A1-F6EECF244321}">
                <p14:modId xmlns:p14="http://schemas.microsoft.com/office/powerpoint/2010/main" val="2484117634"/>
              </p:ext>
            </p:extLst>
          </p:nvPr>
        </p:nvGraphicFramePr>
        <p:xfrm>
          <a:off x="2186481" y="3577023"/>
          <a:ext cx="1847850" cy="1058863"/>
        </p:xfrm>
        <a:graphic>
          <a:graphicData uri="http://schemas.openxmlformats.org/presentationml/2006/ole">
            <mc:AlternateContent xmlns:mc="http://schemas.openxmlformats.org/markup-compatibility/2006">
              <mc:Choice xmlns:v="urn:schemas-microsoft-com:vml" Requires="v">
                <p:oleObj name="Rastrový obrázek" r:id="rId3" imgW="1486107" imgH="961905" progId="Paint.Picture">
                  <p:embed/>
                </p:oleObj>
              </mc:Choice>
              <mc:Fallback>
                <p:oleObj name="Rastrový obrázek" r:id="rId3" imgW="1486107" imgH="961905" progId="Paint.Picture">
                  <p:embed/>
                  <p:pic>
                    <p:nvPicPr>
                      <p:cNvPr id="35846" name="Object 4">
                        <a:extLst>
                          <a:ext uri="{FF2B5EF4-FFF2-40B4-BE49-F238E27FC236}">
                            <a16:creationId xmlns:a16="http://schemas.microsoft.com/office/drawing/2014/main" id="{602CF6FB-86B7-4E66-A1DD-2781B2AAE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6481" y="3577023"/>
                        <a:ext cx="1847850" cy="105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90975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Zástupný symbol pro číslo snímku 5">
            <a:extLst>
              <a:ext uri="{FF2B5EF4-FFF2-40B4-BE49-F238E27FC236}">
                <a16:creationId xmlns:a16="http://schemas.microsoft.com/office/drawing/2014/main" id="{1195C1FE-5294-477E-B2B4-4AE96ADF93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F92CB0E-262B-4A10-A5E0-E65693338000}" type="slidenum">
              <a:rPr lang="en-GB" altLang="cs-CZ" sz="1400">
                <a:solidFill>
                  <a:srgbClr val="33CCFF"/>
                </a:solidFill>
              </a:rPr>
              <a:pPr>
                <a:spcBef>
                  <a:spcPct val="0"/>
                </a:spcBef>
                <a:buFontTx/>
                <a:buNone/>
              </a:pPr>
              <a:t>11</a:t>
            </a:fld>
            <a:endParaRPr lang="en-GB" altLang="cs-CZ" sz="1400">
              <a:solidFill>
                <a:srgbClr val="33CCFF"/>
              </a:solidFill>
            </a:endParaRPr>
          </a:p>
        </p:txBody>
      </p:sp>
      <p:sp>
        <p:nvSpPr>
          <p:cNvPr id="37892" name="Rectangle 2">
            <a:extLst>
              <a:ext uri="{FF2B5EF4-FFF2-40B4-BE49-F238E27FC236}">
                <a16:creationId xmlns:a16="http://schemas.microsoft.com/office/drawing/2014/main" id="{B6161367-3ADC-4DB9-9F7B-499C4CA57CA4}"/>
              </a:ext>
            </a:extLst>
          </p:cNvPr>
          <p:cNvSpPr>
            <a:spLocks noGrp="1" noChangeArrowheads="1"/>
          </p:cNvSpPr>
          <p:nvPr>
            <p:ph type="title"/>
          </p:nvPr>
        </p:nvSpPr>
        <p:spPr>
          <a:xfrm>
            <a:off x="1135117" y="1730870"/>
            <a:ext cx="10247586" cy="1944687"/>
          </a:xfrm>
        </p:spPr>
        <p:txBody>
          <a:bodyPr/>
          <a:lstStyle/>
          <a:p>
            <a:pPr algn="l" eaLnBrk="1" hangingPunct="1">
              <a:lnSpc>
                <a:spcPct val="100000"/>
              </a:lnSpc>
            </a:pPr>
            <a:r>
              <a:rPr lang="en-GB" altLang="cs-CZ" sz="2400" dirty="0">
                <a:solidFill>
                  <a:srgbClr val="000000"/>
                </a:solidFill>
              </a:rPr>
              <a:t>The human eye can detect light from about 380 nm (violet) to about 7</a:t>
            </a:r>
            <a:r>
              <a:rPr lang="cs-CZ" altLang="cs-CZ" sz="2400" dirty="0">
                <a:solidFill>
                  <a:srgbClr val="000000"/>
                </a:solidFill>
              </a:rPr>
              <a:t>6</a:t>
            </a:r>
            <a:r>
              <a:rPr lang="en-GB" altLang="cs-CZ" sz="2400" dirty="0">
                <a:solidFill>
                  <a:srgbClr val="000000"/>
                </a:solidFill>
              </a:rPr>
              <a:t>0 nm (red). Our visual system perceives this range of light wavelength as a smoothly varying rainbow of colours. We call this range </a:t>
            </a:r>
            <a:r>
              <a:rPr lang="cs-CZ" altLang="cs-CZ" sz="2400" dirty="0">
                <a:solidFill>
                  <a:srgbClr val="000000"/>
                </a:solidFill>
              </a:rPr>
              <a:t>„</a:t>
            </a:r>
            <a:r>
              <a:rPr lang="en-GB" altLang="cs-CZ" sz="2400" b="1" dirty="0">
                <a:solidFill>
                  <a:srgbClr val="000000"/>
                </a:solidFill>
              </a:rPr>
              <a:t>visible spectrum</a:t>
            </a:r>
            <a:r>
              <a:rPr lang="cs-CZ" altLang="cs-CZ" sz="2400" b="1" dirty="0">
                <a:solidFill>
                  <a:srgbClr val="000000"/>
                </a:solidFill>
              </a:rPr>
              <a:t>“</a:t>
            </a:r>
            <a:r>
              <a:rPr lang="en-GB" altLang="cs-CZ" sz="2400" dirty="0">
                <a:solidFill>
                  <a:srgbClr val="000000"/>
                </a:solidFill>
              </a:rPr>
              <a:t>. The following illustration shows approximately how it is experienced</a:t>
            </a:r>
            <a:r>
              <a:rPr lang="cs-CZ" altLang="cs-CZ" sz="2400" dirty="0">
                <a:solidFill>
                  <a:srgbClr val="000000"/>
                </a:solidFill>
              </a:rPr>
              <a:t>.</a:t>
            </a:r>
            <a:r>
              <a:rPr lang="en-GB" altLang="cs-CZ" sz="2400" dirty="0"/>
              <a:t> </a:t>
            </a:r>
          </a:p>
        </p:txBody>
      </p:sp>
      <p:sp>
        <p:nvSpPr>
          <p:cNvPr id="37893" name="Rectangle 5">
            <a:extLst>
              <a:ext uri="{FF2B5EF4-FFF2-40B4-BE49-F238E27FC236}">
                <a16:creationId xmlns:a16="http://schemas.microsoft.com/office/drawing/2014/main" id="{B044D25B-E758-4658-9CCC-D3DBF2B16DDB}"/>
              </a:ext>
            </a:extLst>
          </p:cNvPr>
          <p:cNvSpPr>
            <a:spLocks noChangeArrowheads="1"/>
          </p:cNvSpPr>
          <p:nvPr/>
        </p:nvSpPr>
        <p:spPr bwMode="auto">
          <a:xfrm>
            <a:off x="446690" y="264128"/>
            <a:ext cx="5050221"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4000" b="1" dirty="0">
                <a:solidFill>
                  <a:srgbClr val="0000DC"/>
                </a:solidFill>
              </a:rPr>
              <a:t>Visible spectrum</a:t>
            </a:r>
          </a:p>
        </p:txBody>
      </p:sp>
      <p:pic>
        <p:nvPicPr>
          <p:cNvPr id="37894" name="Picture 6" descr="http://www.pl.euhou.net/docupload/files/Excersises/WorldAroundUs/Spectroscope/Spectra/VisibleLightSpectrum2.jpg">
            <a:extLst>
              <a:ext uri="{FF2B5EF4-FFF2-40B4-BE49-F238E27FC236}">
                <a16:creationId xmlns:a16="http://schemas.microsoft.com/office/drawing/2014/main" id="{ABC1F293-9438-4E19-A49C-0129DD2E34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3002"/>
          <a:stretch>
            <a:fillRect/>
          </a:stretch>
        </p:blipFill>
        <p:spPr bwMode="auto">
          <a:xfrm>
            <a:off x="1006970" y="3783725"/>
            <a:ext cx="10126168" cy="184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824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Zástupný symbol pro číslo snímku 5">
            <a:extLst>
              <a:ext uri="{FF2B5EF4-FFF2-40B4-BE49-F238E27FC236}">
                <a16:creationId xmlns:a16="http://schemas.microsoft.com/office/drawing/2014/main" id="{024271C5-E1F4-40A1-AEC4-BC7E47DF23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167FADB-4B3B-4FC3-A6A1-65F78A64E121}" type="slidenum">
              <a:rPr lang="en-GB" altLang="cs-CZ" sz="1400">
                <a:solidFill>
                  <a:srgbClr val="33CCFF"/>
                </a:solidFill>
              </a:rPr>
              <a:pPr>
                <a:spcBef>
                  <a:spcPct val="0"/>
                </a:spcBef>
                <a:buFontTx/>
                <a:buNone/>
              </a:pPr>
              <a:t>12</a:t>
            </a:fld>
            <a:endParaRPr lang="en-GB" altLang="cs-CZ" sz="1400">
              <a:solidFill>
                <a:srgbClr val="33CCFF"/>
              </a:solidFill>
            </a:endParaRPr>
          </a:p>
        </p:txBody>
      </p:sp>
      <p:sp>
        <p:nvSpPr>
          <p:cNvPr id="39940" name="Rectangle 2">
            <a:extLst>
              <a:ext uri="{FF2B5EF4-FFF2-40B4-BE49-F238E27FC236}">
                <a16:creationId xmlns:a16="http://schemas.microsoft.com/office/drawing/2014/main" id="{410804A8-DA74-40E9-BBA3-5CDAD52F66D4}"/>
              </a:ext>
            </a:extLst>
          </p:cNvPr>
          <p:cNvSpPr>
            <a:spLocks noGrp="1" noChangeArrowheads="1"/>
          </p:cNvSpPr>
          <p:nvPr>
            <p:ph type="title"/>
          </p:nvPr>
        </p:nvSpPr>
        <p:spPr>
          <a:xfrm>
            <a:off x="2886240" y="2633279"/>
            <a:ext cx="4565594" cy="1143000"/>
          </a:xfrm>
          <a:noFill/>
        </p:spPr>
        <p:txBody>
          <a:bodyPr/>
          <a:lstStyle/>
          <a:p>
            <a:pPr eaLnBrk="1" hangingPunct="1"/>
            <a:r>
              <a:rPr lang="en-GB" altLang="cs-CZ" sz="4000" dirty="0">
                <a:solidFill>
                  <a:srgbClr val="0000DC"/>
                </a:solidFill>
              </a:rPr>
              <a:t>Anatomy of eye</a:t>
            </a:r>
          </a:p>
        </p:txBody>
      </p:sp>
    </p:spTree>
    <p:extLst>
      <p:ext uri="{BB962C8B-B14F-4D97-AF65-F5344CB8AC3E}">
        <p14:creationId xmlns:p14="http://schemas.microsoft.com/office/powerpoint/2010/main" val="324341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Zástupný symbol pro číslo snímku 6">
            <a:extLst>
              <a:ext uri="{FF2B5EF4-FFF2-40B4-BE49-F238E27FC236}">
                <a16:creationId xmlns:a16="http://schemas.microsoft.com/office/drawing/2014/main" id="{12D75696-7D34-4B9C-9B4E-45389A08EEE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FC0C571-FA6E-46AC-A1EC-EEA7D4D0C484}" type="slidenum">
              <a:rPr lang="en-GB" altLang="cs-CZ" sz="1400">
                <a:solidFill>
                  <a:srgbClr val="33CCFF"/>
                </a:solidFill>
              </a:rPr>
              <a:pPr>
                <a:spcBef>
                  <a:spcPct val="0"/>
                </a:spcBef>
                <a:buFontTx/>
                <a:buNone/>
              </a:pPr>
              <a:t>13</a:t>
            </a:fld>
            <a:endParaRPr lang="en-GB" altLang="cs-CZ" sz="1400">
              <a:solidFill>
                <a:srgbClr val="33CCFF"/>
              </a:solidFill>
            </a:endParaRPr>
          </a:p>
        </p:txBody>
      </p:sp>
      <p:sp>
        <p:nvSpPr>
          <p:cNvPr id="41988" name="Rectangle 8">
            <a:extLst>
              <a:ext uri="{FF2B5EF4-FFF2-40B4-BE49-F238E27FC236}">
                <a16:creationId xmlns:a16="http://schemas.microsoft.com/office/drawing/2014/main" id="{CE703907-FAAA-4B73-A48A-2AE1AF5DF773}"/>
              </a:ext>
            </a:extLst>
          </p:cNvPr>
          <p:cNvSpPr>
            <a:spLocks noGrp="1" noChangeArrowheads="1"/>
          </p:cNvSpPr>
          <p:nvPr>
            <p:ph type="title"/>
          </p:nvPr>
        </p:nvSpPr>
        <p:spPr>
          <a:xfrm>
            <a:off x="462455" y="404814"/>
            <a:ext cx="9686433" cy="1800225"/>
          </a:xfrm>
        </p:spPr>
        <p:txBody>
          <a:bodyPr/>
          <a:lstStyle/>
          <a:p>
            <a:pPr algn="l" eaLnBrk="1" hangingPunct="1"/>
            <a:r>
              <a:rPr lang="en-GB" altLang="cs-CZ" b="1" dirty="0">
                <a:solidFill>
                  <a:srgbClr val="0000DC"/>
                </a:solidFill>
              </a:rPr>
              <a:t>How Does The Human Eye Work?</a:t>
            </a:r>
            <a:br>
              <a:rPr lang="en-GB" altLang="cs-CZ" b="1" dirty="0">
                <a:solidFill>
                  <a:srgbClr val="000000"/>
                </a:solidFill>
              </a:rPr>
            </a:br>
            <a:r>
              <a:rPr lang="en-GB" altLang="cs-CZ" sz="2400" b="0" dirty="0">
                <a:solidFill>
                  <a:srgbClr val="000000"/>
                </a:solidFill>
              </a:rPr>
              <a:t>The individual components of the eye work in a manner like a camera. Each part plays</a:t>
            </a:r>
            <a:r>
              <a:rPr lang="en-US" altLang="cs-CZ" sz="2400" b="0" dirty="0">
                <a:solidFill>
                  <a:srgbClr val="000000"/>
                </a:solidFill>
              </a:rPr>
              <a:t> </a:t>
            </a:r>
            <a:r>
              <a:rPr lang="en-GB" altLang="cs-CZ" sz="2400" b="0" dirty="0">
                <a:solidFill>
                  <a:srgbClr val="000000"/>
                </a:solidFill>
              </a:rPr>
              <a:t>a vital role in providing clear vision.</a:t>
            </a:r>
            <a:r>
              <a:rPr lang="en-GB" altLang="cs-CZ" sz="2400" b="0" dirty="0">
                <a:solidFill>
                  <a:schemeClr val="tx1"/>
                </a:solidFill>
              </a:rPr>
              <a:t> </a:t>
            </a:r>
          </a:p>
        </p:txBody>
      </p:sp>
      <p:sp>
        <p:nvSpPr>
          <p:cNvPr id="41989" name="Rectangle 3">
            <a:extLst>
              <a:ext uri="{FF2B5EF4-FFF2-40B4-BE49-F238E27FC236}">
                <a16:creationId xmlns:a16="http://schemas.microsoft.com/office/drawing/2014/main" id="{8CFEC6EA-EA15-4C00-8712-1C06488F12B3}"/>
              </a:ext>
            </a:extLst>
          </p:cNvPr>
          <p:cNvSpPr>
            <a:spLocks noGrp="1" noChangeArrowheads="1"/>
          </p:cNvSpPr>
          <p:nvPr>
            <p:ph type="body" sz="half" idx="1"/>
          </p:nvPr>
        </p:nvSpPr>
        <p:spPr>
          <a:xfrm>
            <a:off x="1703388" y="2492375"/>
            <a:ext cx="4316412" cy="3633788"/>
          </a:xfrm>
        </p:spPr>
        <p:txBody>
          <a:bodyPr/>
          <a:lstStyle/>
          <a:p>
            <a:pPr eaLnBrk="1" hangingPunct="1">
              <a:buFontTx/>
              <a:buNone/>
            </a:pPr>
            <a:r>
              <a:rPr lang="en-GB" altLang="cs-CZ" sz="2000"/>
              <a:t> </a:t>
            </a:r>
            <a:endParaRPr lang="en-GB" altLang="cs-CZ" sz="7200">
              <a:solidFill>
                <a:srgbClr val="000000"/>
              </a:solidFill>
            </a:endParaRPr>
          </a:p>
          <a:p>
            <a:pPr eaLnBrk="1" hangingPunct="1"/>
            <a:endParaRPr lang="en-GB" altLang="cs-CZ" sz="2000"/>
          </a:p>
        </p:txBody>
      </p:sp>
      <p:pic>
        <p:nvPicPr>
          <p:cNvPr id="41990" name="Picture 7" descr="cutouteye">
            <a:extLst>
              <a:ext uri="{FF2B5EF4-FFF2-40B4-BE49-F238E27FC236}">
                <a16:creationId xmlns:a16="http://schemas.microsoft.com/office/drawing/2014/main" id="{EF1A5850-958D-4039-B408-6D6232F7BC3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810704" y="2208596"/>
            <a:ext cx="3873500" cy="2808288"/>
          </a:xfrm>
          <a:noFill/>
        </p:spPr>
      </p:pic>
      <p:sp>
        <p:nvSpPr>
          <p:cNvPr id="41991" name="Rectangle 10">
            <a:extLst>
              <a:ext uri="{FF2B5EF4-FFF2-40B4-BE49-F238E27FC236}">
                <a16:creationId xmlns:a16="http://schemas.microsoft.com/office/drawing/2014/main" id="{CAAC9D73-A7C8-45F7-847B-F6B0E703FC5F}"/>
              </a:ext>
            </a:extLst>
          </p:cNvPr>
          <p:cNvSpPr>
            <a:spLocks noChangeArrowheads="1"/>
          </p:cNvSpPr>
          <p:nvPr/>
        </p:nvSpPr>
        <p:spPr bwMode="auto">
          <a:xfrm flipV="1">
            <a:off x="4175126" y="5378451"/>
            <a:ext cx="4810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square" anchor="ct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41992" name="Text Box 12">
            <a:extLst>
              <a:ext uri="{FF2B5EF4-FFF2-40B4-BE49-F238E27FC236}">
                <a16:creationId xmlns:a16="http://schemas.microsoft.com/office/drawing/2014/main" id="{C5C989E9-CAA5-4530-9C14-0FD42D5F88F0}"/>
              </a:ext>
            </a:extLst>
          </p:cNvPr>
          <p:cNvSpPr txBox="1">
            <a:spLocks noChangeArrowheads="1"/>
          </p:cNvSpPr>
          <p:nvPr/>
        </p:nvSpPr>
        <p:spPr bwMode="auto">
          <a:xfrm>
            <a:off x="1473364" y="4801860"/>
            <a:ext cx="29830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b="1" dirty="0">
                <a:solidFill>
                  <a:srgbClr val="000000"/>
                </a:solidFill>
              </a:rPr>
              <a:t>The </a:t>
            </a:r>
            <a:r>
              <a:rPr lang="cs-CZ" altLang="cs-CZ" sz="2400" b="1" dirty="0">
                <a:solidFill>
                  <a:srgbClr val="000000"/>
                </a:solidFill>
              </a:rPr>
              <a:t>Digital </a:t>
            </a:r>
            <a:r>
              <a:rPr lang="en-GB" altLang="cs-CZ" sz="2400" b="1" dirty="0">
                <a:solidFill>
                  <a:srgbClr val="000000"/>
                </a:solidFill>
              </a:rPr>
              <a:t>Camera</a:t>
            </a:r>
            <a:endParaRPr lang="en-GB" altLang="cs-CZ" sz="2400" dirty="0">
              <a:solidFill>
                <a:srgbClr val="000000"/>
              </a:solidFill>
            </a:endParaRPr>
          </a:p>
        </p:txBody>
      </p:sp>
      <p:sp>
        <p:nvSpPr>
          <p:cNvPr id="41993" name="Text Box 13">
            <a:extLst>
              <a:ext uri="{FF2B5EF4-FFF2-40B4-BE49-F238E27FC236}">
                <a16:creationId xmlns:a16="http://schemas.microsoft.com/office/drawing/2014/main" id="{6851572C-BE62-46A1-932A-D08858C15397}"/>
              </a:ext>
            </a:extLst>
          </p:cNvPr>
          <p:cNvSpPr txBox="1">
            <a:spLocks noChangeArrowheads="1"/>
          </p:cNvSpPr>
          <p:nvPr/>
        </p:nvSpPr>
        <p:spPr bwMode="auto">
          <a:xfrm>
            <a:off x="6512474" y="5171474"/>
            <a:ext cx="28207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2400" b="1" dirty="0">
                <a:solidFill>
                  <a:srgbClr val="000000"/>
                </a:solidFill>
              </a:rPr>
              <a:t>The Human Eye</a:t>
            </a:r>
            <a:endParaRPr lang="en-GB" altLang="cs-CZ" sz="2400" dirty="0">
              <a:solidFill>
                <a:srgbClr val="000000"/>
              </a:solidFill>
            </a:endParaRPr>
          </a:p>
          <a:p>
            <a:pPr eaLnBrk="1" hangingPunct="1">
              <a:spcBef>
                <a:spcPct val="0"/>
              </a:spcBef>
              <a:buFontTx/>
              <a:buNone/>
            </a:pPr>
            <a:endParaRPr lang="en-GB" altLang="cs-CZ" sz="1800" dirty="0"/>
          </a:p>
        </p:txBody>
      </p:sp>
      <p:pic>
        <p:nvPicPr>
          <p:cNvPr id="41994" name="Picture 12" descr="digital camera: camera">
            <a:extLst>
              <a:ext uri="{FF2B5EF4-FFF2-40B4-BE49-F238E27FC236}">
                <a16:creationId xmlns:a16="http://schemas.microsoft.com/office/drawing/2014/main" id="{7F029AF7-60E2-4E0A-B55E-2010FFBA33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0345" r="-49911" b="10362"/>
          <a:stretch>
            <a:fillRect/>
          </a:stretch>
        </p:blipFill>
        <p:spPr bwMode="auto">
          <a:xfrm>
            <a:off x="1130630" y="2435991"/>
            <a:ext cx="617406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73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Zástupný symbol pro číslo snímku 5">
            <a:extLst>
              <a:ext uri="{FF2B5EF4-FFF2-40B4-BE49-F238E27FC236}">
                <a16:creationId xmlns:a16="http://schemas.microsoft.com/office/drawing/2014/main" id="{FA81EA16-98CC-43B3-AE89-032D60953A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876E6E-3707-4E87-B43D-53EF63769D1E}" type="slidenum">
              <a:rPr lang="en-GB" altLang="cs-CZ" sz="1400">
                <a:solidFill>
                  <a:srgbClr val="33CCFF"/>
                </a:solidFill>
              </a:rPr>
              <a:pPr>
                <a:spcBef>
                  <a:spcPct val="0"/>
                </a:spcBef>
                <a:buFontTx/>
                <a:buNone/>
              </a:pPr>
              <a:t>14</a:t>
            </a:fld>
            <a:endParaRPr lang="en-GB" altLang="cs-CZ" sz="1400">
              <a:solidFill>
                <a:srgbClr val="33CCFF"/>
              </a:solidFill>
            </a:endParaRPr>
          </a:p>
        </p:txBody>
      </p:sp>
      <p:sp>
        <p:nvSpPr>
          <p:cNvPr id="44036" name="Rectangle 2">
            <a:extLst>
              <a:ext uri="{FF2B5EF4-FFF2-40B4-BE49-F238E27FC236}">
                <a16:creationId xmlns:a16="http://schemas.microsoft.com/office/drawing/2014/main" id="{4834FE01-B973-425A-ABDA-FC93FA888E07}"/>
              </a:ext>
            </a:extLst>
          </p:cNvPr>
          <p:cNvSpPr>
            <a:spLocks noGrp="1" noChangeArrowheads="1"/>
          </p:cNvSpPr>
          <p:nvPr>
            <p:ph type="title"/>
          </p:nvPr>
        </p:nvSpPr>
        <p:spPr>
          <a:xfrm>
            <a:off x="541325" y="509794"/>
            <a:ext cx="10753200" cy="451576"/>
          </a:xfrm>
        </p:spPr>
        <p:txBody>
          <a:bodyPr/>
          <a:lstStyle/>
          <a:p>
            <a:pPr eaLnBrk="1" hangingPunct="1"/>
            <a:r>
              <a:rPr lang="en-GB" altLang="cs-CZ" sz="4000" dirty="0">
                <a:solidFill>
                  <a:srgbClr val="0000DC"/>
                </a:solidFill>
              </a:rPr>
              <a:t>Visual analyser consists of three parts:</a:t>
            </a:r>
          </a:p>
        </p:txBody>
      </p:sp>
      <p:sp>
        <p:nvSpPr>
          <p:cNvPr id="44037" name="Rectangle 3">
            <a:extLst>
              <a:ext uri="{FF2B5EF4-FFF2-40B4-BE49-F238E27FC236}">
                <a16:creationId xmlns:a16="http://schemas.microsoft.com/office/drawing/2014/main" id="{080891A0-965E-4461-BCB5-8393AF5B4D2E}"/>
              </a:ext>
            </a:extLst>
          </p:cNvPr>
          <p:cNvSpPr>
            <a:spLocks noGrp="1" noChangeArrowheads="1"/>
          </p:cNvSpPr>
          <p:nvPr>
            <p:ph type="body" idx="1"/>
          </p:nvPr>
        </p:nvSpPr>
        <p:spPr>
          <a:xfrm>
            <a:off x="840828" y="1387366"/>
            <a:ext cx="9637986" cy="3992563"/>
          </a:xfrm>
        </p:spPr>
        <p:txBody>
          <a:bodyPr/>
          <a:lstStyle/>
          <a:p>
            <a:pPr eaLnBrk="1" hangingPunct="1"/>
            <a:r>
              <a:rPr lang="en-GB" altLang="cs-CZ" b="1">
                <a:solidFill>
                  <a:srgbClr val="000000"/>
                </a:solidFill>
              </a:rPr>
              <a:t>Eye – </a:t>
            </a:r>
            <a:r>
              <a:rPr lang="en-GB" altLang="cs-CZ">
                <a:solidFill>
                  <a:srgbClr val="000000"/>
                </a:solidFill>
              </a:rPr>
              <a:t>the best investigated part  from the biophysical point of view</a:t>
            </a:r>
          </a:p>
          <a:p>
            <a:pPr eaLnBrk="1" hangingPunct="1">
              <a:buFontTx/>
              <a:buNone/>
            </a:pPr>
            <a:endParaRPr lang="en-GB" altLang="cs-CZ">
              <a:solidFill>
                <a:srgbClr val="000000"/>
              </a:solidFill>
            </a:endParaRPr>
          </a:p>
          <a:p>
            <a:pPr eaLnBrk="1" hangingPunct="1"/>
            <a:r>
              <a:rPr lang="en-GB" altLang="cs-CZ" b="1">
                <a:solidFill>
                  <a:srgbClr val="000000"/>
                </a:solidFill>
              </a:rPr>
              <a:t>Optic</a:t>
            </a:r>
            <a:r>
              <a:rPr lang="cs-CZ" altLang="cs-CZ" b="1">
                <a:solidFill>
                  <a:srgbClr val="000000"/>
                </a:solidFill>
              </a:rPr>
              <a:t> tracts</a:t>
            </a:r>
            <a:r>
              <a:rPr lang="en-GB" altLang="cs-CZ" b="1">
                <a:solidFill>
                  <a:srgbClr val="000000"/>
                </a:solidFill>
              </a:rPr>
              <a:t> –</a:t>
            </a:r>
            <a:r>
              <a:rPr lang="en-GB" altLang="cs-CZ">
                <a:solidFill>
                  <a:srgbClr val="000000"/>
                </a:solidFill>
              </a:rPr>
              <a:t> channel which consists of nervous cells, through this channel the information registered and processed by the eye are given to the cerebrum</a:t>
            </a:r>
            <a:endParaRPr lang="en-GB" altLang="cs-CZ" b="1">
              <a:solidFill>
                <a:srgbClr val="000000"/>
              </a:solidFill>
            </a:endParaRPr>
          </a:p>
          <a:p>
            <a:pPr eaLnBrk="1" hangingPunct="1"/>
            <a:endParaRPr lang="en-GB" altLang="cs-CZ" b="1">
              <a:solidFill>
                <a:srgbClr val="000000"/>
              </a:solidFill>
            </a:endParaRPr>
          </a:p>
          <a:p>
            <a:pPr eaLnBrk="1" hangingPunct="1"/>
            <a:r>
              <a:rPr lang="en-GB" altLang="cs-CZ" b="1">
                <a:solidFill>
                  <a:srgbClr val="000000"/>
                </a:solidFill>
              </a:rPr>
              <a:t>Visual centre </a:t>
            </a:r>
            <a:r>
              <a:rPr lang="en-GB" altLang="cs-CZ">
                <a:solidFill>
                  <a:srgbClr val="000000"/>
                </a:solidFill>
              </a:rPr>
              <a:t>– the area of the cerebral cortex where is outwards picture perceived</a:t>
            </a:r>
          </a:p>
        </p:txBody>
      </p:sp>
    </p:spTree>
    <p:extLst>
      <p:ext uri="{BB962C8B-B14F-4D97-AF65-F5344CB8AC3E}">
        <p14:creationId xmlns:p14="http://schemas.microsoft.com/office/powerpoint/2010/main" val="408881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Zástupný symbol pro číslo snímku 5">
            <a:extLst>
              <a:ext uri="{FF2B5EF4-FFF2-40B4-BE49-F238E27FC236}">
                <a16:creationId xmlns:a16="http://schemas.microsoft.com/office/drawing/2014/main" id="{6E44511D-CABA-403B-8C1B-CB55A007CAB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6C544E-E7D4-424A-B425-98657F973D0E}" type="slidenum">
              <a:rPr lang="en-GB" altLang="cs-CZ" sz="1400">
                <a:solidFill>
                  <a:srgbClr val="33CCFF"/>
                </a:solidFill>
              </a:rPr>
              <a:pPr>
                <a:spcBef>
                  <a:spcPct val="0"/>
                </a:spcBef>
                <a:buFontTx/>
                <a:buNone/>
              </a:pPr>
              <a:t>15</a:t>
            </a:fld>
            <a:endParaRPr lang="en-GB" altLang="cs-CZ" sz="1400">
              <a:solidFill>
                <a:srgbClr val="33CCFF"/>
              </a:solidFill>
            </a:endParaRPr>
          </a:p>
        </p:txBody>
      </p:sp>
      <p:sp>
        <p:nvSpPr>
          <p:cNvPr id="46084" name="Rectangle 5">
            <a:extLst>
              <a:ext uri="{FF2B5EF4-FFF2-40B4-BE49-F238E27FC236}">
                <a16:creationId xmlns:a16="http://schemas.microsoft.com/office/drawing/2014/main" id="{27F7B036-7DB9-48F0-B36E-E07AA4AD990A}"/>
              </a:ext>
            </a:extLst>
          </p:cNvPr>
          <p:cNvSpPr>
            <a:spLocks noGrp="1" noChangeArrowheads="1"/>
          </p:cNvSpPr>
          <p:nvPr>
            <p:ph type="title"/>
          </p:nvPr>
        </p:nvSpPr>
        <p:spPr>
          <a:xfrm>
            <a:off x="467752" y="362648"/>
            <a:ext cx="6164276" cy="451576"/>
          </a:xfrm>
        </p:spPr>
        <p:txBody>
          <a:bodyPr/>
          <a:lstStyle/>
          <a:p>
            <a:pPr eaLnBrk="1" hangingPunct="1"/>
            <a:r>
              <a:rPr lang="en-GB" altLang="cs-CZ" sz="4000" dirty="0">
                <a:solidFill>
                  <a:srgbClr val="0000DC"/>
                </a:solidFill>
              </a:rPr>
              <a:t>Anatomy of the eyeball</a:t>
            </a:r>
          </a:p>
        </p:txBody>
      </p:sp>
      <p:pic>
        <p:nvPicPr>
          <p:cNvPr id="46085" name="Picture 4" descr="eyesection">
            <a:extLst>
              <a:ext uri="{FF2B5EF4-FFF2-40B4-BE49-F238E27FC236}">
                <a16:creationId xmlns:a16="http://schemas.microsoft.com/office/drawing/2014/main" id="{5FCDC06F-2E3A-4ECD-8213-2094E3F62344}"/>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351089" y="1268413"/>
            <a:ext cx="7559675" cy="5084762"/>
          </a:xfrm>
          <a:solidFill>
            <a:schemeClr val="bg1"/>
          </a:solidFill>
        </p:spPr>
      </p:pic>
    </p:spTree>
    <p:extLst>
      <p:ext uri="{BB962C8B-B14F-4D97-AF65-F5344CB8AC3E}">
        <p14:creationId xmlns:p14="http://schemas.microsoft.com/office/powerpoint/2010/main" val="350112471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Zástupný symbol pro číslo snímku 5">
            <a:extLst>
              <a:ext uri="{FF2B5EF4-FFF2-40B4-BE49-F238E27FC236}">
                <a16:creationId xmlns:a16="http://schemas.microsoft.com/office/drawing/2014/main" id="{2E3A7333-1CA0-4C16-9008-BFAD10D72A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F98562-E857-4F3B-B701-BAD3B226389B}" type="slidenum">
              <a:rPr lang="en-GB" altLang="cs-CZ" sz="1400">
                <a:solidFill>
                  <a:srgbClr val="33CCFF"/>
                </a:solidFill>
              </a:rPr>
              <a:pPr>
                <a:spcBef>
                  <a:spcPct val="0"/>
                </a:spcBef>
                <a:buFontTx/>
                <a:buNone/>
              </a:pPr>
              <a:t>16</a:t>
            </a:fld>
            <a:endParaRPr lang="en-GB" altLang="cs-CZ" sz="1400">
              <a:solidFill>
                <a:srgbClr val="33CCFF"/>
              </a:solidFill>
            </a:endParaRPr>
          </a:p>
        </p:txBody>
      </p:sp>
      <p:sp>
        <p:nvSpPr>
          <p:cNvPr id="48132" name="Rectangle 2">
            <a:extLst>
              <a:ext uri="{FF2B5EF4-FFF2-40B4-BE49-F238E27FC236}">
                <a16:creationId xmlns:a16="http://schemas.microsoft.com/office/drawing/2014/main" id="{73CFD7DF-2E6A-42FC-ABD4-2E5552001D52}"/>
              </a:ext>
            </a:extLst>
          </p:cNvPr>
          <p:cNvSpPr>
            <a:spLocks noGrp="1" noChangeArrowheads="1"/>
          </p:cNvSpPr>
          <p:nvPr>
            <p:ph type="title"/>
          </p:nvPr>
        </p:nvSpPr>
        <p:spPr>
          <a:xfrm>
            <a:off x="541324" y="425711"/>
            <a:ext cx="5901517" cy="451576"/>
          </a:xfrm>
        </p:spPr>
        <p:txBody>
          <a:bodyPr/>
          <a:lstStyle/>
          <a:p>
            <a:pPr eaLnBrk="1" hangingPunct="1"/>
            <a:r>
              <a:rPr lang="en-GB" altLang="cs-CZ" sz="4000" dirty="0">
                <a:solidFill>
                  <a:srgbClr val="0000DC"/>
                </a:solidFill>
              </a:rPr>
              <a:t>Anatomy of the eyeball</a:t>
            </a:r>
          </a:p>
        </p:txBody>
      </p:sp>
      <p:sp>
        <p:nvSpPr>
          <p:cNvPr id="48133" name="Rectangle 3">
            <a:extLst>
              <a:ext uri="{FF2B5EF4-FFF2-40B4-BE49-F238E27FC236}">
                <a16:creationId xmlns:a16="http://schemas.microsoft.com/office/drawing/2014/main" id="{50F2E104-FE7E-43CB-9DCB-DEEB9598488C}"/>
              </a:ext>
            </a:extLst>
          </p:cNvPr>
          <p:cNvSpPr>
            <a:spLocks noGrp="1" noChangeArrowheads="1"/>
          </p:cNvSpPr>
          <p:nvPr>
            <p:ph type="body" idx="1"/>
          </p:nvPr>
        </p:nvSpPr>
        <p:spPr>
          <a:xfrm>
            <a:off x="651641" y="1179786"/>
            <a:ext cx="10615449" cy="4852988"/>
          </a:xfrm>
        </p:spPr>
        <p:txBody>
          <a:bodyPr/>
          <a:lstStyle/>
          <a:p>
            <a:pPr marL="0" indent="17463" eaLnBrk="1" hangingPunct="1">
              <a:lnSpc>
                <a:spcPct val="100000"/>
              </a:lnSpc>
              <a:buFontTx/>
              <a:buNone/>
              <a:defRPr/>
            </a:pPr>
            <a:r>
              <a:rPr lang="en-GB" altLang="cs-CZ" dirty="0">
                <a:solidFill>
                  <a:srgbClr val="000000"/>
                </a:solidFill>
                <a:cs typeface="Arial" panose="020B0604020202020204" pitchFamily="34" charset="0"/>
              </a:rPr>
              <a:t>The tough, outermost layer of the eye is called the </a:t>
            </a:r>
            <a:r>
              <a:rPr lang="en-GB" altLang="cs-CZ" b="1" dirty="0">
                <a:solidFill>
                  <a:srgbClr val="000000"/>
                </a:solidFill>
                <a:cs typeface="Arial" panose="020B0604020202020204" pitchFamily="34" charset="0"/>
              </a:rPr>
              <a:t>sclera</a:t>
            </a:r>
            <a:r>
              <a:rPr lang="en-GB" altLang="cs-CZ" dirty="0">
                <a:solidFill>
                  <a:srgbClr val="000000"/>
                </a:solidFill>
                <a:cs typeface="Arial" panose="020B0604020202020204" pitchFamily="34" charset="0"/>
              </a:rPr>
              <a:t>. It maintains the shape of the eye. </a:t>
            </a:r>
            <a:endParaRPr lang="cs-CZ" altLang="cs-CZ" dirty="0">
              <a:solidFill>
                <a:srgbClr val="000000"/>
              </a:solidFill>
              <a:cs typeface="Arial" panose="020B0604020202020204" pitchFamily="34" charset="0"/>
            </a:endParaRPr>
          </a:p>
          <a:p>
            <a:pPr marL="0" indent="17463" eaLnBrk="1" hangingPunct="1">
              <a:lnSpc>
                <a:spcPct val="100000"/>
              </a:lnSpc>
              <a:buFontTx/>
              <a:buNone/>
              <a:defRPr/>
            </a:pPr>
            <a:r>
              <a:rPr lang="en-GB" altLang="cs-CZ" dirty="0">
                <a:solidFill>
                  <a:srgbClr val="000000"/>
                </a:solidFill>
                <a:cs typeface="Arial" panose="020B0604020202020204" pitchFamily="34" charset="0"/>
              </a:rPr>
              <a:t>The front about sixth of this layer is clear and is called the </a:t>
            </a:r>
            <a:r>
              <a:rPr lang="en-GB" altLang="cs-CZ" b="1" dirty="0">
                <a:solidFill>
                  <a:srgbClr val="000000"/>
                </a:solidFill>
                <a:cs typeface="Arial" panose="020B0604020202020204" pitchFamily="34" charset="0"/>
              </a:rPr>
              <a:t>cornea</a:t>
            </a:r>
            <a:r>
              <a:rPr lang="en-GB" altLang="cs-CZ" dirty="0">
                <a:solidFill>
                  <a:srgbClr val="000000"/>
                </a:solidFill>
                <a:cs typeface="Arial" panose="020B0604020202020204" pitchFamily="34" charset="0"/>
              </a:rPr>
              <a:t>. All light must first pass through the cornea when it enters the eye. Attached to the sclera are the six</a:t>
            </a:r>
            <a:r>
              <a:rPr lang="en-GB" altLang="cs-CZ" u="sng" dirty="0">
                <a:solidFill>
                  <a:srgbClr val="000000"/>
                </a:solidFill>
                <a:cs typeface="Arial" panose="020B0604020202020204" pitchFamily="34" charset="0"/>
              </a:rPr>
              <a:t> </a:t>
            </a:r>
            <a:r>
              <a:rPr lang="en-GB" altLang="cs-CZ" dirty="0">
                <a:solidFill>
                  <a:srgbClr val="000000"/>
                </a:solidFill>
                <a:cs typeface="Arial" panose="020B0604020202020204" pitchFamily="34" charset="0"/>
              </a:rPr>
              <a:t>muscles that move the eye, called the </a:t>
            </a:r>
            <a:r>
              <a:rPr lang="en-GB" altLang="cs-CZ" b="1" dirty="0">
                <a:solidFill>
                  <a:srgbClr val="000000"/>
                </a:solidFill>
                <a:cs typeface="Arial" panose="020B0604020202020204" pitchFamily="34" charset="0"/>
              </a:rPr>
              <a:t>extraocular muscles</a:t>
            </a:r>
            <a:r>
              <a:rPr lang="en-GB" altLang="cs-CZ" dirty="0">
                <a:solidFill>
                  <a:srgbClr val="000000"/>
                </a:solidFill>
                <a:cs typeface="Arial" panose="020B0604020202020204" pitchFamily="34" charset="0"/>
              </a:rPr>
              <a:t>. </a:t>
            </a:r>
          </a:p>
          <a:p>
            <a:pPr marL="0" indent="17463" eaLnBrk="1" hangingPunct="1">
              <a:lnSpc>
                <a:spcPct val="100000"/>
              </a:lnSpc>
              <a:buFontTx/>
              <a:buNone/>
              <a:defRPr/>
            </a:pPr>
            <a:r>
              <a:rPr lang="en-GB" altLang="cs-CZ" dirty="0">
                <a:solidFill>
                  <a:srgbClr val="000000"/>
                </a:solidFill>
                <a:cs typeface="Arial" panose="020B0604020202020204" pitchFamily="34" charset="0"/>
              </a:rPr>
              <a:t>The </a:t>
            </a:r>
            <a:r>
              <a:rPr lang="en-GB" altLang="cs-CZ" b="1" dirty="0" err="1">
                <a:solidFill>
                  <a:srgbClr val="000000"/>
                </a:solidFill>
                <a:cs typeface="Arial" panose="020B0604020202020204" pitchFamily="34" charset="0"/>
              </a:rPr>
              <a:t>chorioid</a:t>
            </a:r>
            <a:r>
              <a:rPr lang="en-GB" altLang="cs-CZ" dirty="0">
                <a:solidFill>
                  <a:srgbClr val="000000"/>
                </a:solidFill>
                <a:cs typeface="Arial" panose="020B0604020202020204" pitchFamily="34" charset="0"/>
              </a:rPr>
              <a:t> (or uveal tract) is the second layer of the eye. It contains the blood vessels that supply blood to structures of the eye. The front part of the </a:t>
            </a:r>
            <a:r>
              <a:rPr lang="en-GB" altLang="cs-CZ" dirty="0" err="1">
                <a:solidFill>
                  <a:srgbClr val="000000"/>
                </a:solidFill>
                <a:cs typeface="Arial" panose="020B0604020202020204" pitchFamily="34" charset="0"/>
              </a:rPr>
              <a:t>chorioid</a:t>
            </a:r>
            <a:r>
              <a:rPr lang="en-GB" altLang="cs-CZ" dirty="0">
                <a:solidFill>
                  <a:srgbClr val="000000"/>
                </a:solidFill>
                <a:cs typeface="Arial" panose="020B0604020202020204" pitchFamily="34" charset="0"/>
              </a:rPr>
              <a:t> contains two structures: </a:t>
            </a:r>
            <a:endParaRPr lang="en-GB" altLang="cs-CZ" dirty="0">
              <a:solidFill>
                <a:srgbClr val="000000"/>
              </a:solidFill>
              <a:cs typeface="Times New Roman" panose="02020603050405020304" pitchFamily="18" charset="0"/>
            </a:endParaRPr>
          </a:p>
          <a:p>
            <a:pPr marL="0" indent="0" eaLnBrk="1" hangingPunct="1">
              <a:lnSpc>
                <a:spcPct val="100000"/>
              </a:lnSpc>
              <a:buFontTx/>
              <a:buNone/>
              <a:defRPr/>
            </a:pPr>
            <a:r>
              <a:rPr lang="en-GB" altLang="cs-CZ" dirty="0">
                <a:solidFill>
                  <a:srgbClr val="000000"/>
                </a:solidFill>
                <a:cs typeface="Arial" panose="020B0604020202020204" pitchFamily="34" charset="0"/>
              </a:rPr>
              <a:t>The </a:t>
            </a:r>
            <a:r>
              <a:rPr lang="en-GB" altLang="cs-CZ" b="1" dirty="0">
                <a:solidFill>
                  <a:srgbClr val="000000"/>
                </a:solidFill>
                <a:cs typeface="Arial" panose="020B0604020202020204" pitchFamily="34" charset="0"/>
              </a:rPr>
              <a:t>ciliary body</a:t>
            </a:r>
            <a:r>
              <a:rPr lang="en-GB" altLang="cs-CZ" dirty="0">
                <a:solidFill>
                  <a:srgbClr val="000000"/>
                </a:solidFill>
                <a:cs typeface="Arial" panose="020B0604020202020204" pitchFamily="34" charset="0"/>
              </a:rPr>
              <a:t> - </a:t>
            </a:r>
            <a:r>
              <a:rPr lang="cs-CZ" altLang="cs-CZ" dirty="0">
                <a:solidFill>
                  <a:srgbClr val="000000"/>
                </a:solidFill>
                <a:cs typeface="Arial" panose="020B0604020202020204" pitchFamily="34" charset="0"/>
              </a:rPr>
              <a:t>t</a:t>
            </a:r>
            <a:r>
              <a:rPr lang="en-GB" altLang="cs-CZ" dirty="0">
                <a:solidFill>
                  <a:srgbClr val="000000"/>
                </a:solidFill>
                <a:cs typeface="Arial" panose="020B0604020202020204" pitchFamily="34" charset="0"/>
              </a:rPr>
              <a:t>he ciliary body is a muscular area that is attached to the lens. It contracts and relaxes to control the </a:t>
            </a:r>
            <a:r>
              <a:rPr lang="cs-CZ" altLang="cs-CZ" dirty="0" err="1">
                <a:solidFill>
                  <a:srgbClr val="000000"/>
                </a:solidFill>
                <a:cs typeface="Arial" panose="020B0604020202020204" pitchFamily="34" charset="0"/>
              </a:rPr>
              <a:t>curvature</a:t>
            </a:r>
            <a:r>
              <a:rPr lang="en-GB" altLang="cs-CZ" dirty="0">
                <a:solidFill>
                  <a:srgbClr val="000000"/>
                </a:solidFill>
                <a:cs typeface="Arial" panose="020B0604020202020204" pitchFamily="34" charset="0"/>
              </a:rPr>
              <a:t> of the lens for focusing. </a:t>
            </a:r>
            <a:endParaRPr lang="en-GB" altLang="cs-CZ" dirty="0">
              <a:solidFill>
                <a:srgbClr val="000000"/>
              </a:solidFill>
            </a:endParaRPr>
          </a:p>
        </p:txBody>
      </p:sp>
    </p:spTree>
    <p:extLst>
      <p:ext uri="{BB962C8B-B14F-4D97-AF65-F5344CB8AC3E}">
        <p14:creationId xmlns:p14="http://schemas.microsoft.com/office/powerpoint/2010/main" val="1326035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Zástupný symbol pro číslo snímku 5">
            <a:extLst>
              <a:ext uri="{FF2B5EF4-FFF2-40B4-BE49-F238E27FC236}">
                <a16:creationId xmlns:a16="http://schemas.microsoft.com/office/drawing/2014/main" id="{57AA01DB-5554-4C1F-965C-13F090F11B0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7A86CE9-62D3-43A3-9BF9-9760260D35E5}" type="slidenum">
              <a:rPr lang="en-GB" altLang="cs-CZ" sz="1400">
                <a:solidFill>
                  <a:srgbClr val="33CCFF"/>
                </a:solidFill>
              </a:rPr>
              <a:pPr>
                <a:spcBef>
                  <a:spcPct val="0"/>
                </a:spcBef>
                <a:buFontTx/>
                <a:buNone/>
              </a:pPr>
              <a:t>17</a:t>
            </a:fld>
            <a:endParaRPr lang="en-GB" altLang="cs-CZ" sz="1400">
              <a:solidFill>
                <a:srgbClr val="33CCFF"/>
              </a:solidFill>
            </a:endParaRPr>
          </a:p>
        </p:txBody>
      </p:sp>
      <p:sp>
        <p:nvSpPr>
          <p:cNvPr id="50180" name="Rectangle 2">
            <a:extLst>
              <a:ext uri="{FF2B5EF4-FFF2-40B4-BE49-F238E27FC236}">
                <a16:creationId xmlns:a16="http://schemas.microsoft.com/office/drawing/2014/main" id="{725C6545-20A1-41DB-8100-4DEC639004EE}"/>
              </a:ext>
            </a:extLst>
          </p:cNvPr>
          <p:cNvSpPr>
            <a:spLocks noGrp="1" noChangeArrowheads="1"/>
          </p:cNvSpPr>
          <p:nvPr>
            <p:ph type="title"/>
          </p:nvPr>
        </p:nvSpPr>
        <p:spPr>
          <a:xfrm>
            <a:off x="783062" y="415200"/>
            <a:ext cx="6206317" cy="451576"/>
          </a:xfrm>
        </p:spPr>
        <p:txBody>
          <a:bodyPr/>
          <a:lstStyle/>
          <a:p>
            <a:pPr eaLnBrk="1" hangingPunct="1"/>
            <a:r>
              <a:rPr lang="en-GB" altLang="cs-CZ" sz="4000" dirty="0">
                <a:solidFill>
                  <a:srgbClr val="0000DC"/>
                </a:solidFill>
              </a:rPr>
              <a:t>Anatomy of the eyeball</a:t>
            </a:r>
          </a:p>
        </p:txBody>
      </p:sp>
      <p:sp>
        <p:nvSpPr>
          <p:cNvPr id="50181" name="Rectangle 3">
            <a:extLst>
              <a:ext uri="{FF2B5EF4-FFF2-40B4-BE49-F238E27FC236}">
                <a16:creationId xmlns:a16="http://schemas.microsoft.com/office/drawing/2014/main" id="{6B21E15F-B005-44BC-89B6-3B46E62F4049}"/>
              </a:ext>
            </a:extLst>
          </p:cNvPr>
          <p:cNvSpPr>
            <a:spLocks noGrp="1" noChangeArrowheads="1"/>
          </p:cNvSpPr>
          <p:nvPr>
            <p:ph type="body" idx="1"/>
          </p:nvPr>
        </p:nvSpPr>
        <p:spPr>
          <a:xfrm>
            <a:off x="798786" y="1600200"/>
            <a:ext cx="10604938" cy="4876800"/>
          </a:xfrm>
        </p:spPr>
        <p:txBody>
          <a:bodyPr/>
          <a:lstStyle/>
          <a:p>
            <a:pPr marL="7938" indent="-7938" eaLnBrk="1" hangingPunct="1">
              <a:lnSpc>
                <a:spcPct val="100000"/>
              </a:lnSpc>
              <a:buFontTx/>
              <a:buNone/>
            </a:pPr>
            <a:r>
              <a:rPr lang="en-GB" altLang="cs-CZ" sz="2400" dirty="0">
                <a:solidFill>
                  <a:srgbClr val="000000"/>
                </a:solidFill>
                <a:cs typeface="Arial" panose="020B0604020202020204" pitchFamily="34" charset="0"/>
              </a:rPr>
              <a:t>The </a:t>
            </a:r>
            <a:r>
              <a:rPr lang="en-GB" altLang="cs-CZ" sz="2400" b="1" dirty="0">
                <a:solidFill>
                  <a:srgbClr val="000000"/>
                </a:solidFill>
                <a:cs typeface="Arial" panose="020B0604020202020204" pitchFamily="34" charset="0"/>
              </a:rPr>
              <a:t>iris</a:t>
            </a:r>
            <a:r>
              <a:rPr lang="en-GB" altLang="cs-CZ" sz="2400" dirty="0">
                <a:solidFill>
                  <a:srgbClr val="000000"/>
                </a:solidFill>
                <a:cs typeface="Arial" panose="020B0604020202020204" pitchFamily="34" charset="0"/>
              </a:rPr>
              <a:t> - </a:t>
            </a:r>
            <a:r>
              <a:rPr lang="cs-CZ" altLang="cs-CZ" sz="2400" dirty="0">
                <a:solidFill>
                  <a:srgbClr val="000000"/>
                </a:solidFill>
                <a:cs typeface="Arial" panose="020B0604020202020204" pitchFamily="34" charset="0"/>
              </a:rPr>
              <a:t>t</a:t>
            </a:r>
            <a:r>
              <a:rPr lang="en-GB" altLang="cs-CZ" sz="2400" dirty="0">
                <a:solidFill>
                  <a:srgbClr val="000000"/>
                </a:solidFill>
                <a:cs typeface="Arial" panose="020B0604020202020204" pitchFamily="34" charset="0"/>
              </a:rPr>
              <a:t>he iris is the </a:t>
            </a:r>
            <a:r>
              <a:rPr lang="en-GB" altLang="cs-CZ" sz="2400" dirty="0" err="1">
                <a:solidFill>
                  <a:srgbClr val="000000"/>
                </a:solidFill>
                <a:cs typeface="Arial" panose="020B0604020202020204" pitchFamily="34" charset="0"/>
              </a:rPr>
              <a:t>colo</a:t>
            </a:r>
            <a:r>
              <a:rPr lang="cs-CZ" altLang="cs-CZ" sz="2400" dirty="0">
                <a:solidFill>
                  <a:srgbClr val="000000"/>
                </a:solidFill>
                <a:cs typeface="Arial" panose="020B0604020202020204" pitchFamily="34" charset="0"/>
              </a:rPr>
              <a:t>u</a:t>
            </a:r>
            <a:r>
              <a:rPr lang="en-GB" altLang="cs-CZ" sz="2400" dirty="0">
                <a:solidFill>
                  <a:srgbClr val="000000"/>
                </a:solidFill>
                <a:cs typeface="Arial" panose="020B0604020202020204" pitchFamily="34" charset="0"/>
              </a:rPr>
              <a:t>red part of the eye. The colour of the iris is determined by the colour of the connective tissue and pigment cells. Less pigment makes the eyes blue; more pigment makes the eyes brown. The iris is an adjustable diaphragm around an opening called the </a:t>
            </a:r>
            <a:r>
              <a:rPr lang="en-GB" altLang="cs-CZ" sz="2400" b="1" dirty="0">
                <a:solidFill>
                  <a:srgbClr val="000000"/>
                </a:solidFill>
                <a:cs typeface="Arial" panose="020B0604020202020204" pitchFamily="34" charset="0"/>
              </a:rPr>
              <a:t>pupil</a:t>
            </a:r>
            <a:r>
              <a:rPr lang="en-GB" altLang="cs-CZ" sz="2400" dirty="0">
                <a:solidFill>
                  <a:srgbClr val="000000"/>
                </a:solidFill>
                <a:cs typeface="Arial" panose="020B0604020202020204" pitchFamily="34" charset="0"/>
              </a:rPr>
              <a:t>. </a:t>
            </a:r>
            <a:endParaRPr lang="en-GB" altLang="cs-CZ" sz="2400" dirty="0">
              <a:solidFill>
                <a:srgbClr val="000000"/>
              </a:solidFill>
            </a:endParaRPr>
          </a:p>
          <a:p>
            <a:pPr marL="7938" indent="-7938" eaLnBrk="1" hangingPunct="1">
              <a:lnSpc>
                <a:spcPct val="100000"/>
              </a:lnSpc>
              <a:buFontTx/>
              <a:buNone/>
            </a:pPr>
            <a:r>
              <a:rPr lang="en-GB" altLang="cs-CZ" sz="2400" dirty="0">
                <a:solidFill>
                  <a:srgbClr val="000000"/>
                </a:solidFill>
                <a:cs typeface="Times New Roman" panose="02020603050405020304" pitchFamily="18" charset="0"/>
              </a:rPr>
              <a:t>Inside the eyeball there are two fluid-filled sections separated by the lens. The larger, back section contains a clear, gel-like material called </a:t>
            </a:r>
            <a:r>
              <a:rPr lang="en-GB" altLang="cs-CZ" sz="2400" b="1" dirty="0">
                <a:solidFill>
                  <a:srgbClr val="000000"/>
                </a:solidFill>
                <a:cs typeface="Times New Roman" panose="02020603050405020304" pitchFamily="18" charset="0"/>
              </a:rPr>
              <a:t>vitreous humour</a:t>
            </a:r>
            <a:r>
              <a:rPr lang="en-GB" altLang="cs-CZ" sz="2400" dirty="0">
                <a:solidFill>
                  <a:srgbClr val="000000"/>
                </a:solidFill>
                <a:cs typeface="Times New Roman" panose="02020603050405020304" pitchFamily="18" charset="0"/>
              </a:rPr>
              <a:t> </a:t>
            </a:r>
            <a:endParaRPr lang="en-GB" altLang="cs-CZ" sz="2400" dirty="0">
              <a:solidFill>
                <a:srgbClr val="000000"/>
              </a:solidFill>
            </a:endParaRPr>
          </a:p>
          <a:p>
            <a:pPr marL="7938" indent="-7938" eaLnBrk="1" hangingPunct="1">
              <a:lnSpc>
                <a:spcPct val="100000"/>
              </a:lnSpc>
              <a:buFontTx/>
              <a:buNone/>
            </a:pPr>
            <a:r>
              <a:rPr lang="en-GB" altLang="cs-CZ" sz="2400" dirty="0">
                <a:solidFill>
                  <a:srgbClr val="000000"/>
                </a:solidFill>
                <a:cs typeface="Times New Roman" panose="02020603050405020304" pitchFamily="18" charset="0"/>
              </a:rPr>
              <a:t>The smaller, front section contains a clear, watery material called </a:t>
            </a:r>
            <a:r>
              <a:rPr lang="en-GB" altLang="cs-CZ" sz="2400" b="1" dirty="0">
                <a:solidFill>
                  <a:srgbClr val="000000"/>
                </a:solidFill>
                <a:cs typeface="Times New Roman" panose="02020603050405020304" pitchFamily="18" charset="0"/>
              </a:rPr>
              <a:t>aqueous humour</a:t>
            </a:r>
            <a:endParaRPr lang="en-GB" altLang="cs-CZ" sz="2400" dirty="0">
              <a:solidFill>
                <a:srgbClr val="000000"/>
              </a:solidFill>
            </a:endParaRPr>
          </a:p>
          <a:p>
            <a:pPr marL="7938" indent="-7938" eaLnBrk="1" hangingPunct="1">
              <a:lnSpc>
                <a:spcPct val="100000"/>
              </a:lnSpc>
              <a:buFontTx/>
              <a:buNone/>
            </a:pPr>
            <a:r>
              <a:rPr lang="en-GB" altLang="cs-CZ" sz="2400" dirty="0">
                <a:solidFill>
                  <a:srgbClr val="000000"/>
                </a:solidFill>
                <a:cs typeface="Times New Roman" panose="02020603050405020304" pitchFamily="18" charset="0"/>
              </a:rPr>
              <a:t>The aqueous humour</a:t>
            </a:r>
            <a:r>
              <a:rPr lang="cs-CZ" altLang="cs-CZ" sz="2400" dirty="0">
                <a:solidFill>
                  <a:srgbClr val="000000"/>
                </a:solidFill>
                <a:cs typeface="Times New Roman" panose="02020603050405020304" pitchFamily="18" charset="0"/>
              </a:rPr>
              <a:t> </a:t>
            </a:r>
            <a:r>
              <a:rPr lang="cs-CZ" altLang="cs-CZ" sz="2400" dirty="0" err="1">
                <a:solidFill>
                  <a:srgbClr val="000000"/>
                </a:solidFill>
                <a:cs typeface="Times New Roman" panose="02020603050405020304" pitchFamily="18" charset="0"/>
              </a:rPr>
              <a:t>filled</a:t>
            </a:r>
            <a:r>
              <a:rPr lang="cs-CZ" altLang="cs-CZ" sz="2400" dirty="0">
                <a:solidFill>
                  <a:srgbClr val="000000"/>
                </a:solidFill>
                <a:cs typeface="Times New Roman" panose="02020603050405020304" pitchFamily="18" charset="0"/>
              </a:rPr>
              <a:t> </a:t>
            </a:r>
            <a:r>
              <a:rPr lang="cs-CZ" altLang="cs-CZ" sz="2400" dirty="0" err="1">
                <a:solidFill>
                  <a:srgbClr val="000000"/>
                </a:solidFill>
                <a:cs typeface="Times New Roman" panose="02020603050405020304" pitchFamily="18" charset="0"/>
              </a:rPr>
              <a:t>space</a:t>
            </a:r>
            <a:r>
              <a:rPr lang="en-GB" altLang="cs-CZ" sz="2400" dirty="0">
                <a:solidFill>
                  <a:srgbClr val="000000"/>
                </a:solidFill>
                <a:cs typeface="Times New Roman" panose="02020603050405020304" pitchFamily="18" charset="0"/>
              </a:rPr>
              <a:t> is divided into two sections called the anterior chamber (in front of the iris) and the posterior chamber (behind the iris). The aqueous humour is produced in the ciliary body</a:t>
            </a:r>
            <a:r>
              <a:rPr lang="cs-CZ" altLang="cs-CZ" sz="2400" dirty="0">
                <a:solidFill>
                  <a:srgbClr val="000000"/>
                </a:solidFill>
                <a:cs typeface="Times New Roman" panose="02020603050405020304" pitchFamily="18" charset="0"/>
              </a:rPr>
              <a:t>.</a:t>
            </a:r>
            <a:endParaRPr lang="en-GB" altLang="cs-CZ" sz="2400" dirty="0">
              <a:solidFill>
                <a:srgbClr val="000000"/>
              </a:solidFill>
              <a:cs typeface="Times New Roman" panose="02020603050405020304" pitchFamily="18" charset="0"/>
            </a:endParaRPr>
          </a:p>
          <a:p>
            <a:pPr marL="7938" indent="-7938" eaLnBrk="1" hangingPunct="1">
              <a:buFontTx/>
              <a:buNone/>
            </a:pPr>
            <a:endParaRPr lang="en-GB" altLang="cs-CZ" sz="2000" dirty="0">
              <a:solidFill>
                <a:srgbClr val="000000"/>
              </a:solidFill>
            </a:endParaRPr>
          </a:p>
        </p:txBody>
      </p:sp>
    </p:spTree>
    <p:extLst>
      <p:ext uri="{BB962C8B-B14F-4D97-AF65-F5344CB8AC3E}">
        <p14:creationId xmlns:p14="http://schemas.microsoft.com/office/powerpoint/2010/main" val="4019807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Zástupný symbol pro číslo snímku 5">
            <a:extLst>
              <a:ext uri="{FF2B5EF4-FFF2-40B4-BE49-F238E27FC236}">
                <a16:creationId xmlns:a16="http://schemas.microsoft.com/office/drawing/2014/main" id="{12591396-DCD2-4815-A5BC-42D6833432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FD1FF93-74BD-43A9-AB18-B34A4D69F2B2}" type="slidenum">
              <a:rPr lang="en-GB" altLang="cs-CZ" sz="1400">
                <a:solidFill>
                  <a:srgbClr val="33CCFF"/>
                </a:solidFill>
              </a:rPr>
              <a:pPr>
                <a:spcBef>
                  <a:spcPct val="0"/>
                </a:spcBef>
                <a:buFontTx/>
                <a:buNone/>
              </a:pPr>
              <a:t>18</a:t>
            </a:fld>
            <a:endParaRPr lang="en-GB" altLang="cs-CZ" sz="1400">
              <a:solidFill>
                <a:srgbClr val="33CCFF"/>
              </a:solidFill>
            </a:endParaRPr>
          </a:p>
        </p:txBody>
      </p:sp>
      <p:sp>
        <p:nvSpPr>
          <p:cNvPr id="52228" name="Rectangle 2">
            <a:extLst>
              <a:ext uri="{FF2B5EF4-FFF2-40B4-BE49-F238E27FC236}">
                <a16:creationId xmlns:a16="http://schemas.microsoft.com/office/drawing/2014/main" id="{9397C8EF-8DCD-4ABD-A1B6-AA49080DE2D8}"/>
              </a:ext>
            </a:extLst>
          </p:cNvPr>
          <p:cNvSpPr>
            <a:spLocks noGrp="1" noChangeArrowheads="1"/>
          </p:cNvSpPr>
          <p:nvPr>
            <p:ph type="title"/>
          </p:nvPr>
        </p:nvSpPr>
        <p:spPr>
          <a:xfrm>
            <a:off x="982758" y="478262"/>
            <a:ext cx="10753200" cy="451576"/>
          </a:xfrm>
        </p:spPr>
        <p:txBody>
          <a:bodyPr/>
          <a:lstStyle/>
          <a:p>
            <a:pPr eaLnBrk="1" hangingPunct="1"/>
            <a:r>
              <a:rPr lang="en-GB" altLang="cs-CZ" sz="4000" dirty="0">
                <a:solidFill>
                  <a:srgbClr val="0000DC"/>
                </a:solidFill>
              </a:rPr>
              <a:t>Anatomy of the eyeball</a:t>
            </a:r>
          </a:p>
        </p:txBody>
      </p:sp>
      <p:sp>
        <p:nvSpPr>
          <p:cNvPr id="52229" name="Rectangle 3">
            <a:extLst>
              <a:ext uri="{FF2B5EF4-FFF2-40B4-BE49-F238E27FC236}">
                <a16:creationId xmlns:a16="http://schemas.microsoft.com/office/drawing/2014/main" id="{8104FF58-E416-4878-AC77-6024DAEE310E}"/>
              </a:ext>
            </a:extLst>
          </p:cNvPr>
          <p:cNvSpPr>
            <a:spLocks noGrp="1" noChangeArrowheads="1"/>
          </p:cNvSpPr>
          <p:nvPr>
            <p:ph type="body" idx="1"/>
          </p:nvPr>
        </p:nvSpPr>
        <p:spPr>
          <a:xfrm>
            <a:off x="1008994" y="1526629"/>
            <a:ext cx="10126717" cy="3916363"/>
          </a:xfrm>
        </p:spPr>
        <p:txBody>
          <a:bodyPr/>
          <a:lstStyle/>
          <a:p>
            <a:pPr marL="0" indent="17463" eaLnBrk="1" hangingPunct="1">
              <a:buFontTx/>
              <a:buNone/>
            </a:pPr>
            <a:r>
              <a:rPr lang="en-GB" altLang="cs-CZ" dirty="0">
                <a:solidFill>
                  <a:srgbClr val="000000"/>
                </a:solidFill>
                <a:cs typeface="Arial" panose="020B0604020202020204" pitchFamily="34" charset="0"/>
              </a:rPr>
              <a:t>The iris has two muscles:</a:t>
            </a:r>
            <a:endParaRPr lang="en-US" altLang="cs-CZ" dirty="0">
              <a:solidFill>
                <a:srgbClr val="000000"/>
              </a:solidFill>
              <a:cs typeface="Arial" panose="020B0604020202020204" pitchFamily="34" charset="0"/>
            </a:endParaRPr>
          </a:p>
          <a:p>
            <a:pPr marL="0" indent="17463" eaLnBrk="1" hangingPunct="1">
              <a:buFontTx/>
              <a:buNone/>
            </a:pPr>
            <a:r>
              <a:rPr lang="en-GB" altLang="cs-CZ" dirty="0">
                <a:solidFill>
                  <a:srgbClr val="000000"/>
                </a:solidFill>
                <a:cs typeface="Arial" panose="020B0604020202020204" pitchFamily="34" charset="0"/>
              </a:rPr>
              <a:t>The </a:t>
            </a:r>
            <a:r>
              <a:rPr lang="cs-CZ" altLang="cs-CZ" i="1" dirty="0">
                <a:solidFill>
                  <a:srgbClr val="000000"/>
                </a:solidFill>
                <a:cs typeface="Arial" panose="020B0604020202020204" pitchFamily="34" charset="0"/>
              </a:rPr>
              <a:t>m. </a:t>
            </a:r>
            <a:r>
              <a:rPr lang="en-GB" altLang="cs-CZ" i="1" dirty="0">
                <a:solidFill>
                  <a:srgbClr val="000000"/>
                </a:solidFill>
                <a:cs typeface="Arial" panose="020B0604020202020204" pitchFamily="34" charset="0"/>
              </a:rPr>
              <a:t>dilator </a:t>
            </a:r>
            <a:r>
              <a:rPr lang="cs-CZ" altLang="cs-CZ" i="1" dirty="0" err="1">
                <a:solidFill>
                  <a:srgbClr val="000000"/>
                </a:solidFill>
                <a:cs typeface="Arial" panose="020B0604020202020204" pitchFamily="34" charset="0"/>
              </a:rPr>
              <a:t>pupillae</a:t>
            </a:r>
            <a:r>
              <a:rPr lang="en-GB" altLang="cs-CZ" dirty="0">
                <a:solidFill>
                  <a:srgbClr val="000000"/>
                </a:solidFill>
                <a:cs typeface="Arial" panose="020B0604020202020204" pitchFamily="34" charset="0"/>
              </a:rPr>
              <a:t> makes the iris smaller and therefore the pupil larger, allowing more light into the eye;</a:t>
            </a:r>
            <a:endParaRPr lang="en-US" altLang="cs-CZ" dirty="0">
              <a:solidFill>
                <a:srgbClr val="000000"/>
              </a:solidFill>
              <a:cs typeface="Arial" panose="020B0604020202020204" pitchFamily="34" charset="0"/>
            </a:endParaRPr>
          </a:p>
          <a:p>
            <a:pPr marL="0" indent="17463" eaLnBrk="1" hangingPunct="1">
              <a:buFontTx/>
              <a:buNone/>
            </a:pPr>
            <a:r>
              <a:rPr lang="en-GB" altLang="cs-CZ" dirty="0">
                <a:solidFill>
                  <a:srgbClr val="000000"/>
                </a:solidFill>
                <a:cs typeface="Arial" panose="020B0604020202020204" pitchFamily="34" charset="0"/>
              </a:rPr>
              <a:t>the </a:t>
            </a:r>
            <a:r>
              <a:rPr lang="cs-CZ" altLang="cs-CZ" i="1" dirty="0">
                <a:solidFill>
                  <a:srgbClr val="000000"/>
                </a:solidFill>
                <a:cs typeface="Arial" panose="020B0604020202020204" pitchFamily="34" charset="0"/>
              </a:rPr>
              <a:t>m. </a:t>
            </a:r>
            <a:r>
              <a:rPr lang="en-GB" altLang="cs-CZ" i="1" dirty="0">
                <a:solidFill>
                  <a:srgbClr val="000000"/>
                </a:solidFill>
                <a:cs typeface="Arial" panose="020B0604020202020204" pitchFamily="34" charset="0"/>
              </a:rPr>
              <a:t>sphincter </a:t>
            </a:r>
            <a:r>
              <a:rPr lang="cs-CZ" altLang="cs-CZ" i="1" dirty="0" err="1">
                <a:solidFill>
                  <a:srgbClr val="000000"/>
                </a:solidFill>
                <a:cs typeface="Arial" panose="020B0604020202020204" pitchFamily="34" charset="0"/>
              </a:rPr>
              <a:t>pupillae</a:t>
            </a:r>
            <a:r>
              <a:rPr lang="en-GB" altLang="cs-CZ" dirty="0">
                <a:solidFill>
                  <a:srgbClr val="000000"/>
                </a:solidFill>
                <a:cs typeface="Arial" panose="020B0604020202020204" pitchFamily="34" charset="0"/>
              </a:rPr>
              <a:t> makes the iris larger and the pupil smaller, allowing less light into the eye. </a:t>
            </a:r>
            <a:endParaRPr lang="en-US" altLang="cs-CZ" dirty="0">
              <a:solidFill>
                <a:srgbClr val="000000"/>
              </a:solidFill>
              <a:cs typeface="Arial" panose="020B0604020202020204" pitchFamily="34" charset="0"/>
            </a:endParaRPr>
          </a:p>
          <a:p>
            <a:pPr marL="0" indent="17463" eaLnBrk="1" hangingPunct="1">
              <a:buFontTx/>
              <a:buNone/>
            </a:pPr>
            <a:r>
              <a:rPr lang="en-GB" altLang="cs-CZ" b="1" dirty="0">
                <a:solidFill>
                  <a:srgbClr val="000000"/>
                </a:solidFill>
                <a:cs typeface="Arial" panose="020B0604020202020204" pitchFamily="34" charset="0"/>
              </a:rPr>
              <a:t>Pupil size can change from 2 millimetres to 8 millimetres.</a:t>
            </a:r>
          </a:p>
          <a:p>
            <a:pPr marL="0" indent="17463" eaLnBrk="1" hangingPunct="1">
              <a:buFontTx/>
              <a:buNone/>
            </a:pPr>
            <a:r>
              <a:rPr lang="en-GB" altLang="cs-CZ" dirty="0">
                <a:solidFill>
                  <a:srgbClr val="000000"/>
                </a:solidFill>
                <a:cs typeface="Arial" panose="020B0604020202020204" pitchFamily="34" charset="0"/>
              </a:rPr>
              <a:t>This means that by changing the size of the pupil, the eye can change the amount of light that enters it by at least 16-times. </a:t>
            </a:r>
            <a:endParaRPr lang="en-GB" altLang="cs-CZ" dirty="0">
              <a:solidFill>
                <a:srgbClr val="000000"/>
              </a:solidFill>
              <a:cs typeface="Times New Roman" panose="02020603050405020304" pitchFamily="18" charset="0"/>
            </a:endParaRPr>
          </a:p>
          <a:p>
            <a:pPr marL="0" indent="17463" eaLnBrk="1" hangingPunct="1"/>
            <a:endParaRPr lang="en-GB" altLang="cs-CZ" dirty="0">
              <a:solidFill>
                <a:srgbClr val="000000"/>
              </a:solidFill>
            </a:endParaRPr>
          </a:p>
        </p:txBody>
      </p:sp>
    </p:spTree>
    <p:extLst>
      <p:ext uri="{BB962C8B-B14F-4D97-AF65-F5344CB8AC3E}">
        <p14:creationId xmlns:p14="http://schemas.microsoft.com/office/powerpoint/2010/main" val="1220234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Zástupný symbol pro číslo snímku 5">
            <a:extLst>
              <a:ext uri="{FF2B5EF4-FFF2-40B4-BE49-F238E27FC236}">
                <a16:creationId xmlns:a16="http://schemas.microsoft.com/office/drawing/2014/main" id="{A30D905A-2C41-49BC-9FD3-CFFC8E8E6DB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3D9CAE-C2D9-4B1C-B7E8-BA9DAFCE853A}" type="slidenum">
              <a:rPr lang="en-GB" altLang="cs-CZ" sz="1400">
                <a:solidFill>
                  <a:srgbClr val="33CCFF"/>
                </a:solidFill>
              </a:rPr>
              <a:pPr>
                <a:spcBef>
                  <a:spcPct val="0"/>
                </a:spcBef>
                <a:buFontTx/>
                <a:buNone/>
              </a:pPr>
              <a:t>19</a:t>
            </a:fld>
            <a:endParaRPr lang="en-GB" altLang="cs-CZ" sz="1400">
              <a:solidFill>
                <a:srgbClr val="33CCFF"/>
              </a:solidFill>
            </a:endParaRPr>
          </a:p>
        </p:txBody>
      </p:sp>
      <p:sp>
        <p:nvSpPr>
          <p:cNvPr id="54276" name="Rectangle 2">
            <a:extLst>
              <a:ext uri="{FF2B5EF4-FFF2-40B4-BE49-F238E27FC236}">
                <a16:creationId xmlns:a16="http://schemas.microsoft.com/office/drawing/2014/main" id="{792FFCE8-7AC4-4DCD-9649-D302E0CA3E87}"/>
              </a:ext>
            </a:extLst>
          </p:cNvPr>
          <p:cNvSpPr>
            <a:spLocks noGrp="1" noChangeArrowheads="1"/>
          </p:cNvSpPr>
          <p:nvPr>
            <p:ph type="title"/>
          </p:nvPr>
        </p:nvSpPr>
        <p:spPr>
          <a:xfrm>
            <a:off x="993228" y="327191"/>
            <a:ext cx="8229600" cy="561975"/>
          </a:xfrm>
        </p:spPr>
        <p:txBody>
          <a:bodyPr/>
          <a:lstStyle/>
          <a:p>
            <a:pPr eaLnBrk="1" hangingPunct="1"/>
            <a:r>
              <a:rPr lang="en-GB" altLang="cs-CZ" sz="4000" dirty="0">
                <a:solidFill>
                  <a:srgbClr val="0000DC"/>
                </a:solidFill>
              </a:rPr>
              <a:t>Anatomy of the eyeball</a:t>
            </a:r>
            <a:endParaRPr lang="cs-CZ" altLang="cs-CZ" sz="4000" dirty="0">
              <a:solidFill>
                <a:srgbClr val="0000DC"/>
              </a:solidFill>
            </a:endParaRPr>
          </a:p>
        </p:txBody>
      </p:sp>
      <p:sp>
        <p:nvSpPr>
          <p:cNvPr id="54277" name="Rectangle 3">
            <a:extLst>
              <a:ext uri="{FF2B5EF4-FFF2-40B4-BE49-F238E27FC236}">
                <a16:creationId xmlns:a16="http://schemas.microsoft.com/office/drawing/2014/main" id="{75D7F6CF-9CF5-42F0-8F9A-91EFB9D48A48}"/>
              </a:ext>
            </a:extLst>
          </p:cNvPr>
          <p:cNvSpPr>
            <a:spLocks noGrp="1" noChangeArrowheads="1"/>
          </p:cNvSpPr>
          <p:nvPr>
            <p:ph type="body" idx="1"/>
          </p:nvPr>
        </p:nvSpPr>
        <p:spPr>
          <a:xfrm>
            <a:off x="903890" y="1052514"/>
            <a:ext cx="10289627" cy="5545137"/>
          </a:xfrm>
        </p:spPr>
        <p:txBody>
          <a:bodyPr/>
          <a:lstStyle/>
          <a:p>
            <a:pPr marL="7938" indent="-7938" eaLnBrk="1" hangingPunct="1">
              <a:lnSpc>
                <a:spcPct val="100000"/>
              </a:lnSpc>
              <a:buFontTx/>
              <a:buNone/>
            </a:pPr>
            <a:r>
              <a:rPr lang="cs-CZ" altLang="cs-CZ" sz="2400" dirty="0">
                <a:solidFill>
                  <a:schemeClr val="folHlink"/>
                </a:solidFill>
              </a:rPr>
              <a:t> </a:t>
            </a:r>
            <a:r>
              <a:rPr lang="en-GB" altLang="cs-CZ" sz="2400" dirty="0">
                <a:solidFill>
                  <a:srgbClr val="000000"/>
                </a:solidFill>
              </a:rPr>
              <a:t>The transparent </a:t>
            </a:r>
            <a:r>
              <a:rPr lang="en-GB" altLang="cs-CZ" sz="2400" b="1" i="1" dirty="0">
                <a:solidFill>
                  <a:srgbClr val="000000"/>
                </a:solidFill>
              </a:rPr>
              <a:t>crystalline lens</a:t>
            </a:r>
            <a:r>
              <a:rPr lang="en-GB" altLang="cs-CZ" sz="2400" dirty="0">
                <a:solidFill>
                  <a:srgbClr val="000000"/>
                </a:solidFill>
              </a:rPr>
              <a:t> of the eye is located immediately behind the </a:t>
            </a:r>
            <a:r>
              <a:rPr lang="en-GB" altLang="cs-CZ" sz="2400" i="1" dirty="0">
                <a:solidFill>
                  <a:srgbClr val="000000"/>
                </a:solidFill>
              </a:rPr>
              <a:t>iris</a:t>
            </a:r>
            <a:r>
              <a:rPr lang="en-GB" altLang="cs-CZ" sz="2400" dirty="0">
                <a:solidFill>
                  <a:srgbClr val="000000"/>
                </a:solidFill>
              </a:rPr>
              <a:t>.  It is a clear, bi-convex structure about 10 mm in diameter. The lens is kept in flattened state by tension of fibres of suspensory ligament. The lens changes shape because it is attached to muscles in the ciliary body, which act against the tension of ligament. </a:t>
            </a:r>
            <a:endParaRPr lang="cs-CZ" altLang="cs-CZ" sz="2400" dirty="0">
              <a:solidFill>
                <a:srgbClr val="000000"/>
              </a:solidFill>
            </a:endParaRPr>
          </a:p>
          <a:p>
            <a:pPr marL="7938" indent="-7938" eaLnBrk="1" hangingPunct="1">
              <a:lnSpc>
                <a:spcPct val="100000"/>
              </a:lnSpc>
              <a:buFontTx/>
              <a:buNone/>
            </a:pPr>
            <a:r>
              <a:rPr lang="en-GB" altLang="cs-CZ" sz="2400" dirty="0">
                <a:solidFill>
                  <a:srgbClr val="000000"/>
                </a:solidFill>
              </a:rPr>
              <a:t>When this </a:t>
            </a:r>
            <a:r>
              <a:rPr lang="en-GB" altLang="cs-CZ" sz="2400" b="1" dirty="0">
                <a:solidFill>
                  <a:srgbClr val="000000"/>
                </a:solidFill>
              </a:rPr>
              <a:t>ciliary muscle</a:t>
            </a:r>
            <a:r>
              <a:rPr lang="en-GB" altLang="cs-CZ" sz="2400" dirty="0">
                <a:solidFill>
                  <a:srgbClr val="000000"/>
                </a:solidFill>
              </a:rPr>
              <a:t> is </a:t>
            </a:r>
          </a:p>
          <a:p>
            <a:pPr marL="259938" lvl="1" indent="-7938"/>
            <a:r>
              <a:rPr lang="cs-CZ" altLang="cs-CZ" sz="2400" b="1" dirty="0">
                <a:solidFill>
                  <a:srgbClr val="000000"/>
                </a:solidFill>
              </a:rPr>
              <a:t>  </a:t>
            </a:r>
            <a:r>
              <a:rPr lang="en-GB" altLang="cs-CZ" sz="2400" b="1" dirty="0">
                <a:solidFill>
                  <a:srgbClr val="000000"/>
                </a:solidFill>
              </a:rPr>
              <a:t>relaxed</a:t>
            </a:r>
            <a:r>
              <a:rPr lang="en-GB" altLang="cs-CZ" sz="2400" dirty="0">
                <a:solidFill>
                  <a:srgbClr val="000000"/>
                </a:solidFill>
              </a:rPr>
              <a:t>, its diameter increases, and the </a:t>
            </a:r>
            <a:r>
              <a:rPr lang="en-GB" altLang="cs-CZ" sz="2400" b="1" dirty="0">
                <a:solidFill>
                  <a:srgbClr val="000000"/>
                </a:solidFill>
              </a:rPr>
              <a:t>lens is flattened</a:t>
            </a:r>
            <a:r>
              <a:rPr lang="en-GB" altLang="cs-CZ" sz="2400" dirty="0">
                <a:solidFill>
                  <a:srgbClr val="000000"/>
                </a:solidFill>
              </a:rPr>
              <a:t>. </a:t>
            </a:r>
          </a:p>
          <a:p>
            <a:pPr marL="259938" lvl="1" indent="-7938"/>
            <a:r>
              <a:rPr lang="cs-CZ" altLang="cs-CZ" sz="2400" b="1" dirty="0">
                <a:solidFill>
                  <a:srgbClr val="000000"/>
                </a:solidFill>
              </a:rPr>
              <a:t>  </a:t>
            </a:r>
            <a:r>
              <a:rPr lang="en-GB" altLang="cs-CZ" sz="2400" b="1" dirty="0">
                <a:solidFill>
                  <a:srgbClr val="000000"/>
                </a:solidFill>
              </a:rPr>
              <a:t>contracted</a:t>
            </a:r>
            <a:r>
              <a:rPr lang="en-GB" altLang="cs-CZ" sz="2400" dirty="0">
                <a:solidFill>
                  <a:srgbClr val="000000"/>
                </a:solidFill>
              </a:rPr>
              <a:t>, its diameter is reduced, and the </a:t>
            </a:r>
            <a:r>
              <a:rPr lang="en-GB" altLang="cs-CZ" sz="2400" b="1" dirty="0">
                <a:solidFill>
                  <a:srgbClr val="000000"/>
                </a:solidFill>
              </a:rPr>
              <a:t>lens becomes more spherical </a:t>
            </a:r>
            <a:r>
              <a:rPr lang="en-GB" altLang="cs-CZ" sz="2400" dirty="0">
                <a:solidFill>
                  <a:srgbClr val="000000"/>
                </a:solidFill>
              </a:rPr>
              <a:t>(which is its natural state). </a:t>
            </a:r>
          </a:p>
          <a:p>
            <a:pPr marL="7938" indent="-7938" eaLnBrk="1" hangingPunct="1">
              <a:lnSpc>
                <a:spcPct val="100000"/>
              </a:lnSpc>
              <a:buFontTx/>
              <a:buNone/>
            </a:pPr>
            <a:endParaRPr lang="cs-CZ" altLang="cs-CZ" sz="2400" dirty="0">
              <a:solidFill>
                <a:srgbClr val="000000"/>
              </a:solidFill>
            </a:endParaRPr>
          </a:p>
          <a:p>
            <a:pPr marL="7938" indent="-7938" eaLnBrk="1" hangingPunct="1">
              <a:lnSpc>
                <a:spcPct val="100000"/>
              </a:lnSpc>
              <a:buFontTx/>
              <a:buNone/>
            </a:pPr>
            <a:r>
              <a:rPr lang="en-GB" altLang="cs-CZ" sz="2400" dirty="0">
                <a:solidFill>
                  <a:srgbClr val="000000"/>
                </a:solidFill>
              </a:rPr>
              <a:t>These changes enable the eye to adjust its focus between far objects and near objects.  </a:t>
            </a:r>
          </a:p>
          <a:p>
            <a:pPr marL="7938" indent="-7938" eaLnBrk="1" hangingPunct="1">
              <a:lnSpc>
                <a:spcPct val="100000"/>
              </a:lnSpc>
              <a:buFontTx/>
              <a:buNone/>
            </a:pPr>
            <a:r>
              <a:rPr lang="en-GB" altLang="cs-CZ" sz="2400" dirty="0">
                <a:solidFill>
                  <a:srgbClr val="000000"/>
                </a:solidFill>
              </a:rPr>
              <a:t>The crystalline lens is composed of 4 layers, from the surface to the centre: capsule, subcapsular epithelium, cortex, nucleus </a:t>
            </a:r>
          </a:p>
        </p:txBody>
      </p:sp>
    </p:spTree>
    <p:extLst>
      <p:ext uri="{BB962C8B-B14F-4D97-AF65-F5344CB8AC3E}">
        <p14:creationId xmlns:p14="http://schemas.microsoft.com/office/powerpoint/2010/main" val="158422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pro zápatí 4">
            <a:extLst>
              <a:ext uri="{FF2B5EF4-FFF2-40B4-BE49-F238E27FC236}">
                <a16:creationId xmlns:a16="http://schemas.microsoft.com/office/drawing/2014/main" id="{3780EBFB-2F40-4F5F-A2D7-9684B5F64F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cs-CZ" sz="1400" b="1" i="1" dirty="0">
              <a:solidFill>
                <a:srgbClr val="33CCFF"/>
              </a:solidFill>
            </a:endParaRPr>
          </a:p>
          <a:p>
            <a:pPr>
              <a:spcBef>
                <a:spcPct val="0"/>
              </a:spcBef>
              <a:buFontTx/>
              <a:buNone/>
            </a:pPr>
            <a:endParaRPr lang="en-GB" altLang="cs-CZ" sz="1400" dirty="0"/>
          </a:p>
        </p:txBody>
      </p:sp>
      <p:sp>
        <p:nvSpPr>
          <p:cNvPr id="19459" name="Zástupný symbol pro číslo snímku 5">
            <a:extLst>
              <a:ext uri="{FF2B5EF4-FFF2-40B4-BE49-F238E27FC236}">
                <a16:creationId xmlns:a16="http://schemas.microsoft.com/office/drawing/2014/main" id="{7F21B036-05DC-447E-A37A-50877957AAB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4EB5EF7-A8FC-4A78-81D2-4E2EAAA6304A}" type="slidenum">
              <a:rPr lang="en-GB" altLang="cs-CZ" sz="1400">
                <a:solidFill>
                  <a:srgbClr val="33CCFF"/>
                </a:solidFill>
              </a:rPr>
              <a:pPr>
                <a:spcBef>
                  <a:spcPct val="0"/>
                </a:spcBef>
                <a:buFontTx/>
                <a:buNone/>
              </a:pPr>
              <a:t>2</a:t>
            </a:fld>
            <a:endParaRPr lang="en-GB" altLang="cs-CZ" sz="1400">
              <a:solidFill>
                <a:srgbClr val="33CCFF"/>
              </a:solidFill>
            </a:endParaRPr>
          </a:p>
        </p:txBody>
      </p:sp>
      <p:sp>
        <p:nvSpPr>
          <p:cNvPr id="19460" name="Rectangle 2">
            <a:extLst>
              <a:ext uri="{FF2B5EF4-FFF2-40B4-BE49-F238E27FC236}">
                <a16:creationId xmlns:a16="http://schemas.microsoft.com/office/drawing/2014/main" id="{29A9090B-3AAE-4FCB-88D2-BC1313C23FA7}"/>
              </a:ext>
            </a:extLst>
          </p:cNvPr>
          <p:cNvSpPr>
            <a:spLocks noGrp="1" noChangeArrowheads="1"/>
          </p:cNvSpPr>
          <p:nvPr>
            <p:ph type="title"/>
          </p:nvPr>
        </p:nvSpPr>
        <p:spPr>
          <a:xfrm>
            <a:off x="720000" y="720000"/>
            <a:ext cx="6185297" cy="451576"/>
          </a:xfrm>
        </p:spPr>
        <p:txBody>
          <a:bodyPr/>
          <a:lstStyle/>
          <a:p>
            <a:pPr eaLnBrk="1" hangingPunct="1"/>
            <a:r>
              <a:rPr lang="en-GB" altLang="cs-CZ" sz="4000" dirty="0">
                <a:solidFill>
                  <a:srgbClr val="0000DC"/>
                </a:solidFill>
              </a:rPr>
              <a:t>Lecture outline</a:t>
            </a:r>
          </a:p>
        </p:txBody>
      </p:sp>
      <p:sp>
        <p:nvSpPr>
          <p:cNvPr id="19461" name="Rectangle 3">
            <a:extLst>
              <a:ext uri="{FF2B5EF4-FFF2-40B4-BE49-F238E27FC236}">
                <a16:creationId xmlns:a16="http://schemas.microsoft.com/office/drawing/2014/main" id="{D4F19947-D0CB-461F-BDEC-6963C42C5C79}"/>
              </a:ext>
            </a:extLst>
          </p:cNvPr>
          <p:cNvSpPr>
            <a:spLocks noGrp="1" noChangeArrowheads="1"/>
          </p:cNvSpPr>
          <p:nvPr>
            <p:ph type="body" idx="1"/>
          </p:nvPr>
        </p:nvSpPr>
        <p:spPr/>
        <p:txBody>
          <a:bodyPr/>
          <a:lstStyle/>
          <a:p>
            <a:pPr eaLnBrk="1" hangingPunct="1"/>
            <a:r>
              <a:rPr lang="en-GB" altLang="cs-CZ" sz="3200" dirty="0">
                <a:solidFill>
                  <a:srgbClr val="000000"/>
                </a:solidFill>
              </a:rPr>
              <a:t>Basic properties of light</a:t>
            </a:r>
          </a:p>
          <a:p>
            <a:pPr eaLnBrk="1" hangingPunct="1"/>
            <a:r>
              <a:rPr lang="en-GB" altLang="cs-CZ" sz="3200" dirty="0">
                <a:solidFill>
                  <a:srgbClr val="000000"/>
                </a:solidFill>
              </a:rPr>
              <a:t>Anatomy of eye</a:t>
            </a:r>
          </a:p>
          <a:p>
            <a:pPr eaLnBrk="1" hangingPunct="1"/>
            <a:r>
              <a:rPr lang="en-GB" altLang="cs-CZ" sz="3200" dirty="0">
                <a:solidFill>
                  <a:srgbClr val="000000"/>
                </a:solidFill>
              </a:rPr>
              <a:t>Optical properties of eye</a:t>
            </a:r>
          </a:p>
          <a:p>
            <a:pPr eaLnBrk="1" hangingPunct="1"/>
            <a:r>
              <a:rPr lang="en-GB" altLang="cs-CZ" sz="3200" dirty="0">
                <a:solidFill>
                  <a:srgbClr val="000000"/>
                </a:solidFill>
              </a:rPr>
              <a:t>Retina – biological detector of light</a:t>
            </a:r>
          </a:p>
          <a:p>
            <a:pPr eaLnBrk="1" hangingPunct="1"/>
            <a:r>
              <a:rPr lang="en-GB" altLang="cs-CZ" sz="3200" dirty="0">
                <a:solidFill>
                  <a:srgbClr val="000000"/>
                </a:solidFill>
              </a:rPr>
              <a:t>Colour vision</a:t>
            </a:r>
          </a:p>
        </p:txBody>
      </p:sp>
      <p:pic>
        <p:nvPicPr>
          <p:cNvPr id="7" name="Picture 2">
            <a:extLst>
              <a:ext uri="{FF2B5EF4-FFF2-40B4-BE49-F238E27FC236}">
                <a16:creationId xmlns:a16="http://schemas.microsoft.com/office/drawing/2014/main" id="{D4A785E6-A28E-4079-944C-6FDFA9A823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2236" y="1860989"/>
            <a:ext cx="3249764" cy="3136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356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Zástupný symbol pro číslo snímku 5">
            <a:extLst>
              <a:ext uri="{FF2B5EF4-FFF2-40B4-BE49-F238E27FC236}">
                <a16:creationId xmlns:a16="http://schemas.microsoft.com/office/drawing/2014/main" id="{A46D1C26-256A-42D9-ACAE-2DD1B925797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57B08C-D1E1-4A9A-8ECB-BA72752EA2B8}" type="slidenum">
              <a:rPr lang="en-GB" altLang="cs-CZ" sz="1400">
                <a:solidFill>
                  <a:srgbClr val="33CCFF"/>
                </a:solidFill>
              </a:rPr>
              <a:pPr>
                <a:spcBef>
                  <a:spcPct val="0"/>
                </a:spcBef>
                <a:buFontTx/>
                <a:buNone/>
              </a:pPr>
              <a:t>20</a:t>
            </a:fld>
            <a:endParaRPr lang="en-GB" altLang="cs-CZ" sz="1400">
              <a:solidFill>
                <a:srgbClr val="33CCFF"/>
              </a:solidFill>
            </a:endParaRPr>
          </a:p>
        </p:txBody>
      </p:sp>
      <p:sp>
        <p:nvSpPr>
          <p:cNvPr id="56324" name="Rectangle 2">
            <a:extLst>
              <a:ext uri="{FF2B5EF4-FFF2-40B4-BE49-F238E27FC236}">
                <a16:creationId xmlns:a16="http://schemas.microsoft.com/office/drawing/2014/main" id="{254C5B2E-F2F2-4E65-BAC1-10291F09F230}"/>
              </a:ext>
            </a:extLst>
          </p:cNvPr>
          <p:cNvSpPr>
            <a:spLocks noGrp="1" noChangeArrowheads="1"/>
          </p:cNvSpPr>
          <p:nvPr>
            <p:ph type="title"/>
          </p:nvPr>
        </p:nvSpPr>
        <p:spPr/>
        <p:txBody>
          <a:bodyPr/>
          <a:lstStyle/>
          <a:p>
            <a:pPr eaLnBrk="1" hangingPunct="1"/>
            <a:r>
              <a:rPr lang="en-GB" altLang="cs-CZ" sz="4000" dirty="0">
                <a:solidFill>
                  <a:srgbClr val="0000DC"/>
                </a:solidFill>
              </a:rPr>
              <a:t>Intraocular pressure</a:t>
            </a:r>
          </a:p>
        </p:txBody>
      </p:sp>
      <p:sp>
        <p:nvSpPr>
          <p:cNvPr id="56325" name="Rectangle 3">
            <a:extLst>
              <a:ext uri="{FF2B5EF4-FFF2-40B4-BE49-F238E27FC236}">
                <a16:creationId xmlns:a16="http://schemas.microsoft.com/office/drawing/2014/main" id="{4E0AACAA-B11A-491E-B087-4C972A1D4CD5}"/>
              </a:ext>
            </a:extLst>
          </p:cNvPr>
          <p:cNvSpPr>
            <a:spLocks noGrp="1" noChangeArrowheads="1"/>
          </p:cNvSpPr>
          <p:nvPr>
            <p:ph type="body" idx="1"/>
          </p:nvPr>
        </p:nvSpPr>
        <p:spPr/>
        <p:txBody>
          <a:bodyPr/>
          <a:lstStyle/>
          <a:p>
            <a:pPr marL="609600" indent="-609600" eaLnBrk="1" hangingPunct="1">
              <a:buFontTx/>
              <a:buNone/>
            </a:pPr>
            <a:r>
              <a:rPr lang="en-GB" altLang="cs-CZ" dirty="0"/>
              <a:t>     </a:t>
            </a:r>
            <a:r>
              <a:rPr lang="en-GB" altLang="cs-CZ" dirty="0">
                <a:solidFill>
                  <a:srgbClr val="000000"/>
                </a:solidFill>
              </a:rPr>
              <a:t>(production versus drainage of aqueous humour - dynamic balance)</a:t>
            </a:r>
          </a:p>
          <a:p>
            <a:pPr marL="609600" indent="-609600" eaLnBrk="1" hangingPunct="1">
              <a:buFontTx/>
              <a:buChar char="-"/>
            </a:pPr>
            <a:endParaRPr lang="en-GB" altLang="cs-CZ" dirty="0">
              <a:solidFill>
                <a:srgbClr val="000000"/>
              </a:solidFill>
            </a:endParaRPr>
          </a:p>
          <a:p>
            <a:pPr marL="609600" indent="-609600" eaLnBrk="1" hangingPunct="1">
              <a:buFontTx/>
              <a:buNone/>
            </a:pPr>
            <a:r>
              <a:rPr lang="en-GB" altLang="cs-CZ" dirty="0">
                <a:solidFill>
                  <a:srgbClr val="000000"/>
                </a:solidFill>
              </a:rPr>
              <a:t>            </a:t>
            </a:r>
            <a:r>
              <a:rPr lang="en-GB" altLang="cs-CZ" sz="3200" dirty="0">
                <a:solidFill>
                  <a:srgbClr val="000000"/>
                </a:solidFill>
              </a:rPr>
              <a:t>2</a:t>
            </a:r>
            <a:r>
              <a:rPr lang="cs-CZ" altLang="cs-CZ" sz="3200" dirty="0">
                <a:solidFill>
                  <a:srgbClr val="000000"/>
                </a:solidFill>
              </a:rPr>
              <a:t>.</a:t>
            </a:r>
            <a:r>
              <a:rPr lang="en-GB" altLang="cs-CZ" sz="3200" dirty="0">
                <a:solidFill>
                  <a:srgbClr val="000000"/>
                </a:solidFill>
              </a:rPr>
              <a:t>66 kPa  (20 mmHg)  </a:t>
            </a:r>
            <a:r>
              <a:rPr lang="en-GB" altLang="cs-CZ" sz="3200" dirty="0">
                <a:solidFill>
                  <a:srgbClr val="000000"/>
                </a:solidFill>
                <a:cs typeface="Arial" panose="020B0604020202020204" pitchFamily="34" charset="0"/>
              </a:rPr>
              <a:t>±  0</a:t>
            </a:r>
            <a:r>
              <a:rPr lang="cs-CZ" altLang="cs-CZ" sz="3200" dirty="0">
                <a:solidFill>
                  <a:srgbClr val="000000"/>
                </a:solidFill>
                <a:cs typeface="Arial" panose="020B0604020202020204" pitchFamily="34" charset="0"/>
              </a:rPr>
              <a:t>.</a:t>
            </a:r>
            <a:r>
              <a:rPr lang="en-GB" altLang="cs-CZ" sz="3200" dirty="0">
                <a:solidFill>
                  <a:srgbClr val="000000"/>
                </a:solidFill>
                <a:cs typeface="Arial" panose="020B0604020202020204" pitchFamily="34" charset="0"/>
              </a:rPr>
              <a:t>3 kPa</a:t>
            </a:r>
          </a:p>
          <a:p>
            <a:pPr marL="609600" indent="-609600" eaLnBrk="1" hangingPunct="1">
              <a:buFontTx/>
              <a:buNone/>
            </a:pPr>
            <a:endParaRPr lang="en-GB" altLang="cs-CZ" sz="3200" dirty="0">
              <a:solidFill>
                <a:srgbClr val="000000"/>
              </a:solidFill>
              <a:cs typeface="Arial" panose="020B0604020202020204" pitchFamily="34" charset="0"/>
            </a:endParaRPr>
          </a:p>
          <a:p>
            <a:pPr marL="609600" indent="-609600" eaLnBrk="1" hangingPunct="1">
              <a:buFont typeface="Wingdings" panose="05000000000000000000" pitchFamily="2" charset="2"/>
              <a:buNone/>
            </a:pPr>
            <a:r>
              <a:rPr lang="en-GB" altLang="cs-CZ" dirty="0">
                <a:solidFill>
                  <a:srgbClr val="000000"/>
                </a:solidFill>
              </a:rPr>
              <a:t>     Changes greater than </a:t>
            </a:r>
            <a:r>
              <a:rPr lang="en-GB" altLang="cs-CZ" sz="3200" dirty="0">
                <a:solidFill>
                  <a:srgbClr val="000000"/>
                </a:solidFill>
                <a:cs typeface="Arial" panose="020B0604020202020204" pitchFamily="34" charset="0"/>
              </a:rPr>
              <a:t>± 0</a:t>
            </a:r>
            <a:r>
              <a:rPr lang="cs-CZ" altLang="cs-CZ" sz="3200" dirty="0">
                <a:solidFill>
                  <a:srgbClr val="000000"/>
                </a:solidFill>
                <a:cs typeface="Arial" panose="020B0604020202020204" pitchFamily="34" charset="0"/>
              </a:rPr>
              <a:t>.</a:t>
            </a:r>
            <a:r>
              <a:rPr lang="en-GB" altLang="cs-CZ" sz="3200" dirty="0">
                <a:solidFill>
                  <a:srgbClr val="000000"/>
                </a:solidFill>
                <a:cs typeface="Arial" panose="020B0604020202020204" pitchFamily="34" charset="0"/>
              </a:rPr>
              <a:t>3</a:t>
            </a:r>
            <a:r>
              <a:rPr lang="cs-CZ" altLang="cs-CZ" sz="3200" dirty="0">
                <a:solidFill>
                  <a:srgbClr val="000000"/>
                </a:solidFill>
                <a:cs typeface="Arial" panose="020B0604020202020204" pitchFamily="34" charset="0"/>
              </a:rPr>
              <a:t> </a:t>
            </a:r>
            <a:r>
              <a:rPr lang="en-GB" altLang="cs-CZ" sz="3200" dirty="0">
                <a:solidFill>
                  <a:srgbClr val="000000"/>
                </a:solidFill>
                <a:cs typeface="Arial" panose="020B0604020202020204" pitchFamily="34" charset="0"/>
              </a:rPr>
              <a:t>kPa </a:t>
            </a:r>
            <a:r>
              <a:rPr lang="en-GB" altLang="cs-CZ" dirty="0">
                <a:solidFill>
                  <a:srgbClr val="000000"/>
                </a:solidFill>
                <a:cs typeface="Arial" panose="020B0604020202020204" pitchFamily="34" charset="0"/>
              </a:rPr>
              <a:t>are pat</a:t>
            </a:r>
            <a:r>
              <a:rPr lang="en-GB" altLang="cs-CZ" dirty="0">
                <a:solidFill>
                  <a:srgbClr val="000000"/>
                </a:solidFill>
              </a:rPr>
              <a:t>h</a:t>
            </a:r>
            <a:r>
              <a:rPr lang="en-GB" altLang="cs-CZ" dirty="0">
                <a:solidFill>
                  <a:srgbClr val="000000"/>
                </a:solidFill>
                <a:cs typeface="Arial" panose="020B0604020202020204" pitchFamily="34" charset="0"/>
              </a:rPr>
              <a:t>ological</a:t>
            </a:r>
          </a:p>
        </p:txBody>
      </p:sp>
    </p:spTree>
    <p:extLst>
      <p:ext uri="{BB962C8B-B14F-4D97-AF65-F5344CB8AC3E}">
        <p14:creationId xmlns:p14="http://schemas.microsoft.com/office/powerpoint/2010/main" val="1162228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Zástupný symbol pro číslo snímku 5">
            <a:extLst>
              <a:ext uri="{FF2B5EF4-FFF2-40B4-BE49-F238E27FC236}">
                <a16:creationId xmlns:a16="http://schemas.microsoft.com/office/drawing/2014/main" id="{B1A2936F-35C7-466E-BD8B-1314E14029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0DCF4C-FB83-42BC-995B-A8867E000754}" type="slidenum">
              <a:rPr lang="en-GB" altLang="cs-CZ" sz="1400">
                <a:solidFill>
                  <a:srgbClr val="33CCFF"/>
                </a:solidFill>
              </a:rPr>
              <a:pPr>
                <a:spcBef>
                  <a:spcPct val="0"/>
                </a:spcBef>
                <a:buFontTx/>
                <a:buNone/>
              </a:pPr>
              <a:t>21</a:t>
            </a:fld>
            <a:endParaRPr lang="en-GB" altLang="cs-CZ" sz="1400">
              <a:solidFill>
                <a:srgbClr val="33CCFF"/>
              </a:solidFill>
            </a:endParaRPr>
          </a:p>
        </p:txBody>
      </p:sp>
      <p:sp>
        <p:nvSpPr>
          <p:cNvPr id="58372" name="Rectangle 2">
            <a:extLst>
              <a:ext uri="{FF2B5EF4-FFF2-40B4-BE49-F238E27FC236}">
                <a16:creationId xmlns:a16="http://schemas.microsoft.com/office/drawing/2014/main" id="{98C5E1B6-0A0D-4C70-89F0-2342C7799291}"/>
              </a:ext>
            </a:extLst>
          </p:cNvPr>
          <p:cNvSpPr>
            <a:spLocks noGrp="1" noChangeArrowheads="1"/>
          </p:cNvSpPr>
          <p:nvPr>
            <p:ph type="title"/>
          </p:nvPr>
        </p:nvSpPr>
        <p:spPr>
          <a:xfrm>
            <a:off x="2063750" y="2781300"/>
            <a:ext cx="8229600" cy="1143000"/>
          </a:xfrm>
          <a:noFill/>
        </p:spPr>
        <p:txBody>
          <a:bodyPr/>
          <a:lstStyle/>
          <a:p>
            <a:pPr eaLnBrk="1" hangingPunct="1"/>
            <a:r>
              <a:rPr lang="en-GB" altLang="cs-CZ" sz="4000" dirty="0">
                <a:solidFill>
                  <a:srgbClr val="0000DC"/>
                </a:solidFill>
              </a:rPr>
              <a:t>Optical properties of eye</a:t>
            </a:r>
          </a:p>
        </p:txBody>
      </p:sp>
    </p:spTree>
    <p:extLst>
      <p:ext uri="{BB962C8B-B14F-4D97-AF65-F5344CB8AC3E}">
        <p14:creationId xmlns:p14="http://schemas.microsoft.com/office/powerpoint/2010/main" val="2828384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Zástupný symbol pro číslo snímku 5">
            <a:extLst>
              <a:ext uri="{FF2B5EF4-FFF2-40B4-BE49-F238E27FC236}">
                <a16:creationId xmlns:a16="http://schemas.microsoft.com/office/drawing/2014/main" id="{A67C7AB5-956B-4888-8A75-17BE85B31F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4D6A22-9A82-4516-80CF-8F3F6E586636}" type="slidenum">
              <a:rPr lang="en-GB" altLang="cs-CZ" sz="1400">
                <a:solidFill>
                  <a:srgbClr val="33CCFF"/>
                </a:solidFill>
              </a:rPr>
              <a:pPr>
                <a:spcBef>
                  <a:spcPct val="0"/>
                </a:spcBef>
                <a:buFontTx/>
                <a:buNone/>
              </a:pPr>
              <a:t>22</a:t>
            </a:fld>
            <a:endParaRPr lang="en-GB" altLang="cs-CZ" sz="1400">
              <a:solidFill>
                <a:srgbClr val="33CCFF"/>
              </a:solidFill>
            </a:endParaRPr>
          </a:p>
        </p:txBody>
      </p:sp>
      <p:sp>
        <p:nvSpPr>
          <p:cNvPr id="60420" name="Rectangle 2">
            <a:extLst>
              <a:ext uri="{FF2B5EF4-FFF2-40B4-BE49-F238E27FC236}">
                <a16:creationId xmlns:a16="http://schemas.microsoft.com/office/drawing/2014/main" id="{8C850624-9557-4722-9075-7AC2F1627EBC}"/>
              </a:ext>
            </a:extLst>
          </p:cNvPr>
          <p:cNvSpPr>
            <a:spLocks noGrp="1" noChangeArrowheads="1"/>
          </p:cNvSpPr>
          <p:nvPr>
            <p:ph type="title"/>
          </p:nvPr>
        </p:nvSpPr>
        <p:spPr>
          <a:xfrm>
            <a:off x="1992315" y="277813"/>
            <a:ext cx="4292872" cy="657608"/>
          </a:xfrm>
        </p:spPr>
        <p:txBody>
          <a:bodyPr/>
          <a:lstStyle/>
          <a:p>
            <a:pPr eaLnBrk="1" hangingPunct="1"/>
            <a:r>
              <a:rPr lang="en-GB" altLang="cs-CZ" sz="3600" b="1" dirty="0">
                <a:solidFill>
                  <a:srgbClr val="0000DC"/>
                </a:solidFill>
              </a:rPr>
              <a:t>Gullstrand model</a:t>
            </a:r>
            <a:r>
              <a:rPr lang="en-GB" altLang="cs-CZ" sz="2800" dirty="0">
                <a:solidFill>
                  <a:srgbClr val="0000DC"/>
                </a:solidFill>
              </a:rPr>
              <a:t> </a:t>
            </a:r>
            <a:endParaRPr lang="cs-CZ" altLang="cs-CZ" sz="2800" dirty="0">
              <a:solidFill>
                <a:srgbClr val="0000DC"/>
              </a:solidFill>
            </a:endParaRPr>
          </a:p>
        </p:txBody>
      </p:sp>
      <p:sp>
        <p:nvSpPr>
          <p:cNvPr id="60421" name="Rectangle 3">
            <a:extLst>
              <a:ext uri="{FF2B5EF4-FFF2-40B4-BE49-F238E27FC236}">
                <a16:creationId xmlns:a16="http://schemas.microsoft.com/office/drawing/2014/main" id="{9063BD8F-3321-46D0-A3CF-2317679A6657}"/>
              </a:ext>
            </a:extLst>
          </p:cNvPr>
          <p:cNvSpPr>
            <a:spLocks noGrp="1" noChangeArrowheads="1"/>
          </p:cNvSpPr>
          <p:nvPr>
            <p:ph type="body" idx="1"/>
          </p:nvPr>
        </p:nvSpPr>
        <p:spPr>
          <a:xfrm>
            <a:off x="1051034" y="1517049"/>
            <a:ext cx="9711559" cy="4025900"/>
          </a:xfrm>
        </p:spPr>
        <p:txBody>
          <a:bodyPr/>
          <a:lstStyle/>
          <a:p>
            <a:pPr eaLnBrk="1" hangingPunct="1">
              <a:buFontTx/>
              <a:buNone/>
            </a:pPr>
            <a:r>
              <a:rPr lang="cs-CZ" altLang="cs-CZ" b="1" i="1" dirty="0"/>
              <a:t>  </a:t>
            </a:r>
            <a:r>
              <a:rPr lang="en-US" altLang="cs-CZ" b="1" i="1" dirty="0"/>
              <a:t> </a:t>
            </a:r>
            <a:r>
              <a:rPr lang="en-GB" altLang="cs-CZ" sz="2800" b="1" i="1" dirty="0">
                <a:solidFill>
                  <a:srgbClr val="000000"/>
                </a:solidFill>
              </a:rPr>
              <a:t>The eye is approximated as an centred optical system with ability of automatic focussing</a:t>
            </a:r>
            <a:r>
              <a:rPr lang="en-GB" altLang="cs-CZ" sz="2800" dirty="0">
                <a:solidFill>
                  <a:srgbClr val="000000"/>
                </a:solidFill>
              </a:rPr>
              <a:t>, however, </a:t>
            </a:r>
            <a:r>
              <a:rPr lang="cs-CZ" altLang="cs-CZ" sz="2800" dirty="0" err="1">
                <a:solidFill>
                  <a:srgbClr val="000000"/>
                </a:solidFill>
              </a:rPr>
              <a:t>this</a:t>
            </a:r>
            <a:r>
              <a:rPr lang="cs-CZ" altLang="cs-CZ" sz="2800" dirty="0">
                <a:solidFill>
                  <a:srgbClr val="000000"/>
                </a:solidFill>
              </a:rPr>
              <a:t> model</a:t>
            </a:r>
            <a:r>
              <a:rPr lang="en-GB" altLang="cs-CZ" sz="2800" dirty="0">
                <a:solidFill>
                  <a:srgbClr val="000000"/>
                </a:solidFill>
              </a:rPr>
              <a:t> does not consider certain differences in curvature of the front and back surface of cornea as well as the </a:t>
            </a:r>
            <a:r>
              <a:rPr lang="en-GB" altLang="cs-CZ" sz="2800" dirty="0" err="1">
                <a:solidFill>
                  <a:srgbClr val="000000"/>
                </a:solidFill>
              </a:rPr>
              <a:t>diferences</a:t>
            </a:r>
            <a:r>
              <a:rPr lang="en-GB" altLang="cs-CZ" sz="2800" dirty="0">
                <a:solidFill>
                  <a:srgbClr val="000000"/>
                </a:solidFill>
              </a:rPr>
              <a:t> of refraction indices of the core and periphery of the crystalline lens. </a:t>
            </a:r>
          </a:p>
        </p:txBody>
      </p:sp>
    </p:spTree>
    <p:extLst>
      <p:ext uri="{BB962C8B-B14F-4D97-AF65-F5344CB8AC3E}">
        <p14:creationId xmlns:p14="http://schemas.microsoft.com/office/powerpoint/2010/main" val="2447239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Zástupný symbol pro číslo snímku 5">
            <a:extLst>
              <a:ext uri="{FF2B5EF4-FFF2-40B4-BE49-F238E27FC236}">
                <a16:creationId xmlns:a16="http://schemas.microsoft.com/office/drawing/2014/main" id="{C55B3858-7FF5-41D5-A373-0D820CAD8C7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65D755-8A54-4B2F-B46C-C5CBE2B41DDB}" type="slidenum">
              <a:rPr lang="en-GB" altLang="cs-CZ" sz="1400">
                <a:solidFill>
                  <a:srgbClr val="33CCFF"/>
                </a:solidFill>
              </a:rPr>
              <a:pPr>
                <a:spcBef>
                  <a:spcPct val="0"/>
                </a:spcBef>
                <a:buFontTx/>
                <a:buNone/>
              </a:pPr>
              <a:t>23</a:t>
            </a:fld>
            <a:endParaRPr lang="en-GB" altLang="cs-CZ" sz="1400">
              <a:solidFill>
                <a:srgbClr val="33CCFF"/>
              </a:solidFill>
            </a:endParaRPr>
          </a:p>
        </p:txBody>
      </p:sp>
      <p:sp>
        <p:nvSpPr>
          <p:cNvPr id="62468" name="Rectangle 2">
            <a:extLst>
              <a:ext uri="{FF2B5EF4-FFF2-40B4-BE49-F238E27FC236}">
                <a16:creationId xmlns:a16="http://schemas.microsoft.com/office/drawing/2014/main" id="{CBBEDDB7-D199-4988-AD94-9EC7B554CF8A}"/>
              </a:ext>
            </a:extLst>
          </p:cNvPr>
          <p:cNvSpPr>
            <a:spLocks noGrp="1" noChangeArrowheads="1"/>
          </p:cNvSpPr>
          <p:nvPr>
            <p:ph type="title"/>
          </p:nvPr>
        </p:nvSpPr>
        <p:spPr>
          <a:xfrm>
            <a:off x="388883" y="274639"/>
            <a:ext cx="7146981" cy="777875"/>
          </a:xfrm>
        </p:spPr>
        <p:txBody>
          <a:bodyPr/>
          <a:lstStyle/>
          <a:p>
            <a:pPr eaLnBrk="1" hangingPunct="1"/>
            <a:r>
              <a:rPr lang="en-GB" altLang="cs-CZ" dirty="0">
                <a:solidFill>
                  <a:srgbClr val="0000DC"/>
                </a:solidFill>
              </a:rPr>
              <a:t>Gullstrand´s model of the eye – basic parameters</a:t>
            </a:r>
          </a:p>
        </p:txBody>
      </p:sp>
      <p:sp>
        <p:nvSpPr>
          <p:cNvPr id="62469" name="Rectangle 3">
            <a:extLst>
              <a:ext uri="{FF2B5EF4-FFF2-40B4-BE49-F238E27FC236}">
                <a16:creationId xmlns:a16="http://schemas.microsoft.com/office/drawing/2014/main" id="{4AB53179-B7BD-4949-907D-423469DE3F3B}"/>
              </a:ext>
            </a:extLst>
          </p:cNvPr>
          <p:cNvSpPr>
            <a:spLocks noGrp="1" noChangeArrowheads="1"/>
          </p:cNvSpPr>
          <p:nvPr>
            <p:ph type="body" sz="half" idx="4294967295"/>
          </p:nvPr>
        </p:nvSpPr>
        <p:spPr>
          <a:xfrm>
            <a:off x="1919289" y="1484314"/>
            <a:ext cx="7488237" cy="5184775"/>
          </a:xfrm>
        </p:spPr>
        <p:txBody>
          <a:bodyPr/>
          <a:lstStyle/>
          <a:p>
            <a:pPr eaLnBrk="1" hangingPunct="1">
              <a:lnSpc>
                <a:spcPct val="80000"/>
              </a:lnSpc>
            </a:pPr>
            <a:endParaRPr lang="cs-CZ" altLang="cs-CZ" sz="1600" b="1" dirty="0"/>
          </a:p>
          <a:p>
            <a:pPr eaLnBrk="1" hangingPunct="1">
              <a:lnSpc>
                <a:spcPct val="80000"/>
              </a:lnSpc>
              <a:buFont typeface="Wingdings" panose="05000000000000000000" pitchFamily="2" charset="2"/>
              <a:buChar char="v"/>
            </a:pPr>
            <a:r>
              <a:rPr lang="en-GB" altLang="cs-CZ" sz="2000" b="1" dirty="0">
                <a:solidFill>
                  <a:srgbClr val="000000"/>
                </a:solidFill>
              </a:rPr>
              <a:t>Refraction Index:</a:t>
            </a:r>
            <a:endParaRPr lang="en-GB" altLang="cs-CZ" sz="2000" dirty="0">
              <a:solidFill>
                <a:srgbClr val="000000"/>
              </a:solidFill>
            </a:endParaRPr>
          </a:p>
          <a:p>
            <a:pPr eaLnBrk="1" hangingPunct="1">
              <a:lnSpc>
                <a:spcPct val="80000"/>
              </a:lnSpc>
              <a:buFontTx/>
              <a:buNone/>
            </a:pPr>
            <a:r>
              <a:rPr lang="en-GB" altLang="cs-CZ" sz="2000" dirty="0">
                <a:solidFill>
                  <a:srgbClr val="000000"/>
                </a:solidFill>
              </a:rPr>
              <a:t>      cornea................................ 1.376        </a:t>
            </a:r>
          </a:p>
          <a:p>
            <a:pPr eaLnBrk="1" hangingPunct="1">
              <a:lnSpc>
                <a:spcPct val="80000"/>
              </a:lnSpc>
              <a:buFontTx/>
              <a:buNone/>
            </a:pPr>
            <a:r>
              <a:rPr lang="en-GB" altLang="cs-CZ" sz="2000" dirty="0">
                <a:solidFill>
                  <a:srgbClr val="000000"/>
                </a:solidFill>
              </a:rPr>
              <a:t>      aqueous humour............... 1.336</a:t>
            </a:r>
          </a:p>
          <a:p>
            <a:pPr eaLnBrk="1" hangingPunct="1">
              <a:lnSpc>
                <a:spcPct val="80000"/>
              </a:lnSpc>
              <a:buFontTx/>
              <a:buNone/>
            </a:pPr>
            <a:r>
              <a:rPr lang="en-GB" altLang="cs-CZ" sz="2000" dirty="0">
                <a:solidFill>
                  <a:srgbClr val="000000"/>
                </a:solidFill>
              </a:rPr>
              <a:t>      lens... ..................................1.413</a:t>
            </a:r>
          </a:p>
          <a:p>
            <a:pPr eaLnBrk="1" hangingPunct="1">
              <a:lnSpc>
                <a:spcPct val="80000"/>
              </a:lnSpc>
              <a:buFontTx/>
              <a:buNone/>
            </a:pPr>
            <a:r>
              <a:rPr lang="en-GB" altLang="cs-CZ" sz="2000" dirty="0">
                <a:solidFill>
                  <a:srgbClr val="000000"/>
                </a:solidFill>
              </a:rPr>
              <a:t>      vitreous humour.…………… 1.336</a:t>
            </a:r>
          </a:p>
          <a:p>
            <a:pPr algn="r" eaLnBrk="1" hangingPunct="1">
              <a:lnSpc>
                <a:spcPct val="80000"/>
              </a:lnSpc>
              <a:buFont typeface="Wingdings" panose="05000000000000000000" pitchFamily="2" charset="2"/>
              <a:buChar char="v"/>
            </a:pPr>
            <a:r>
              <a:rPr lang="en-GB" altLang="cs-CZ" sz="2000" b="1" dirty="0">
                <a:solidFill>
                  <a:srgbClr val="000000"/>
                </a:solidFill>
              </a:rPr>
              <a:t>Dioptric power:</a:t>
            </a:r>
          </a:p>
          <a:p>
            <a:pPr algn="r" eaLnBrk="1" hangingPunct="1">
              <a:lnSpc>
                <a:spcPct val="80000"/>
              </a:lnSpc>
              <a:buFontTx/>
              <a:buNone/>
            </a:pPr>
            <a:r>
              <a:rPr lang="en-GB" altLang="cs-CZ" sz="2000" dirty="0">
                <a:solidFill>
                  <a:srgbClr val="000000"/>
                </a:solidFill>
              </a:rPr>
              <a:t>cornea ................................ 42.7 D</a:t>
            </a:r>
          </a:p>
          <a:p>
            <a:pPr algn="r" eaLnBrk="1" hangingPunct="1">
              <a:lnSpc>
                <a:spcPct val="80000"/>
              </a:lnSpc>
              <a:buFontTx/>
              <a:buNone/>
            </a:pPr>
            <a:r>
              <a:rPr lang="en-GB" altLang="cs-CZ" sz="2000" dirty="0">
                <a:solidFill>
                  <a:srgbClr val="000000"/>
                </a:solidFill>
              </a:rPr>
              <a:t>lens – inside eye................  21.7 D</a:t>
            </a:r>
          </a:p>
          <a:p>
            <a:pPr algn="r" eaLnBrk="1" hangingPunct="1">
              <a:lnSpc>
                <a:spcPct val="80000"/>
              </a:lnSpc>
              <a:buFontTx/>
              <a:buNone/>
            </a:pPr>
            <a:r>
              <a:rPr lang="en-GB" altLang="cs-CZ" sz="2000" dirty="0">
                <a:solidFill>
                  <a:srgbClr val="000000"/>
                </a:solidFill>
              </a:rPr>
              <a:t>     eye (whole)........................  60.5 D</a:t>
            </a:r>
            <a:endParaRPr lang="en-GB" altLang="cs-CZ" sz="2000" b="1" dirty="0">
              <a:solidFill>
                <a:srgbClr val="000000"/>
              </a:solidFill>
            </a:endParaRPr>
          </a:p>
          <a:p>
            <a:pPr eaLnBrk="1" hangingPunct="1">
              <a:lnSpc>
                <a:spcPct val="80000"/>
              </a:lnSpc>
              <a:buFont typeface="Wingdings" panose="05000000000000000000" pitchFamily="2" charset="2"/>
              <a:buChar char="v"/>
            </a:pPr>
            <a:r>
              <a:rPr lang="en-GB" altLang="cs-CZ" sz="2000" b="1" dirty="0">
                <a:solidFill>
                  <a:srgbClr val="000000"/>
                </a:solidFill>
              </a:rPr>
              <a:t>Radius of curvature:</a:t>
            </a:r>
            <a:endParaRPr lang="en-GB" altLang="cs-CZ" sz="2000" dirty="0">
              <a:solidFill>
                <a:srgbClr val="000000"/>
              </a:solidFill>
            </a:endParaRPr>
          </a:p>
          <a:p>
            <a:pPr eaLnBrk="1" hangingPunct="1">
              <a:lnSpc>
                <a:spcPct val="80000"/>
              </a:lnSpc>
              <a:buFontTx/>
              <a:buNone/>
            </a:pPr>
            <a:r>
              <a:rPr lang="en-GB" altLang="cs-CZ" sz="2000" dirty="0">
                <a:solidFill>
                  <a:srgbClr val="000000"/>
                </a:solidFill>
              </a:rPr>
              <a:t>    cornea ...................................... 7.8 mm</a:t>
            </a:r>
          </a:p>
          <a:p>
            <a:pPr eaLnBrk="1" hangingPunct="1">
              <a:lnSpc>
                <a:spcPct val="80000"/>
              </a:lnSpc>
              <a:buFontTx/>
              <a:buNone/>
            </a:pPr>
            <a:r>
              <a:rPr lang="en-GB" altLang="cs-CZ" sz="2000" dirty="0">
                <a:solidFill>
                  <a:srgbClr val="000000"/>
                </a:solidFill>
              </a:rPr>
              <a:t>    lens – outer wall........ ............  10.0 mm</a:t>
            </a:r>
          </a:p>
          <a:p>
            <a:pPr eaLnBrk="1" hangingPunct="1">
              <a:lnSpc>
                <a:spcPct val="80000"/>
              </a:lnSpc>
              <a:buFontTx/>
              <a:buNone/>
            </a:pPr>
            <a:r>
              <a:rPr lang="en-GB" altLang="cs-CZ" sz="2000" dirty="0">
                <a:solidFill>
                  <a:srgbClr val="000000"/>
                </a:solidFill>
              </a:rPr>
              <a:t>    lens – inner wall.....................   -6.0 mm</a:t>
            </a:r>
            <a:endParaRPr lang="en-GB" altLang="cs-CZ" sz="2000" b="1" dirty="0">
              <a:solidFill>
                <a:srgbClr val="000000"/>
              </a:solidFill>
            </a:endParaRPr>
          </a:p>
          <a:p>
            <a:pPr algn="r" eaLnBrk="1" hangingPunct="1">
              <a:lnSpc>
                <a:spcPct val="80000"/>
              </a:lnSpc>
              <a:buFont typeface="Wingdings" panose="05000000000000000000" pitchFamily="2" charset="2"/>
              <a:buChar char="v"/>
            </a:pPr>
            <a:r>
              <a:rPr lang="en-GB" altLang="cs-CZ" sz="2000" b="1" dirty="0">
                <a:solidFill>
                  <a:srgbClr val="000000"/>
                </a:solidFill>
              </a:rPr>
              <a:t>Focus location:</a:t>
            </a:r>
          </a:p>
          <a:p>
            <a:pPr algn="r" eaLnBrk="1" hangingPunct="1">
              <a:lnSpc>
                <a:spcPct val="80000"/>
              </a:lnSpc>
              <a:buFontTx/>
              <a:buNone/>
            </a:pPr>
            <a:r>
              <a:rPr lang="en-GB" altLang="cs-CZ" sz="2000" dirty="0">
                <a:solidFill>
                  <a:srgbClr val="000000"/>
                </a:solidFill>
              </a:rPr>
              <a:t>    (measured from top of the cornea):</a:t>
            </a:r>
          </a:p>
          <a:p>
            <a:pPr algn="r" eaLnBrk="1" hangingPunct="1">
              <a:lnSpc>
                <a:spcPct val="80000"/>
              </a:lnSpc>
              <a:buFontTx/>
              <a:buNone/>
            </a:pPr>
            <a:r>
              <a:rPr lang="en-GB" altLang="cs-CZ" sz="2000" dirty="0">
                <a:solidFill>
                  <a:srgbClr val="000000"/>
                </a:solidFill>
              </a:rPr>
              <a:t>   front</a:t>
            </a:r>
            <a:r>
              <a:rPr lang="cs-CZ" altLang="cs-CZ" sz="2000" dirty="0">
                <a:solidFill>
                  <a:srgbClr val="000000"/>
                </a:solidFill>
              </a:rPr>
              <a:t> </a:t>
            </a:r>
            <a:r>
              <a:rPr lang="en-GB" altLang="cs-CZ" sz="2000" dirty="0">
                <a:solidFill>
                  <a:srgbClr val="000000"/>
                </a:solidFill>
              </a:rPr>
              <a:t>(object) focus....................  -14.99 mm</a:t>
            </a:r>
          </a:p>
          <a:p>
            <a:pPr algn="r" eaLnBrk="1" hangingPunct="1">
              <a:lnSpc>
                <a:spcPct val="80000"/>
              </a:lnSpc>
              <a:buFontTx/>
              <a:buNone/>
            </a:pPr>
            <a:r>
              <a:rPr lang="en-GB" altLang="cs-CZ" sz="2000" dirty="0">
                <a:solidFill>
                  <a:srgbClr val="000000"/>
                </a:solidFill>
              </a:rPr>
              <a:t>   back</a:t>
            </a:r>
            <a:r>
              <a:rPr lang="cs-CZ" altLang="cs-CZ" sz="2000" dirty="0">
                <a:solidFill>
                  <a:srgbClr val="000000"/>
                </a:solidFill>
              </a:rPr>
              <a:t> </a:t>
            </a:r>
            <a:r>
              <a:rPr lang="en-GB" altLang="cs-CZ" sz="2000" dirty="0">
                <a:solidFill>
                  <a:srgbClr val="000000"/>
                </a:solidFill>
              </a:rPr>
              <a:t>(image) focus ...................  23.90 mm</a:t>
            </a:r>
          </a:p>
          <a:p>
            <a:pPr algn="r" eaLnBrk="1" hangingPunct="1">
              <a:lnSpc>
                <a:spcPct val="80000"/>
              </a:lnSpc>
              <a:buFontTx/>
              <a:buNone/>
            </a:pPr>
            <a:r>
              <a:rPr lang="en-GB" altLang="cs-CZ" sz="2000" dirty="0">
                <a:solidFill>
                  <a:srgbClr val="000000"/>
                </a:solidFill>
              </a:rPr>
              <a:t>       retinae location.......................... 23.90 mm</a:t>
            </a:r>
          </a:p>
        </p:txBody>
      </p:sp>
      <p:pic>
        <p:nvPicPr>
          <p:cNvPr id="62470" name="Picture 4" descr="gullstrand">
            <a:extLst>
              <a:ext uri="{FF2B5EF4-FFF2-40B4-BE49-F238E27FC236}">
                <a16:creationId xmlns:a16="http://schemas.microsoft.com/office/drawing/2014/main" id="{F159014E-A308-4A83-B2C5-0CB2E15F290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797668" y="360089"/>
            <a:ext cx="1333500" cy="1885950"/>
          </a:xfrm>
          <a:noFill/>
        </p:spPr>
      </p:pic>
      <p:sp>
        <p:nvSpPr>
          <p:cNvPr id="62471" name="Rectangle 6">
            <a:extLst>
              <a:ext uri="{FF2B5EF4-FFF2-40B4-BE49-F238E27FC236}">
                <a16:creationId xmlns:a16="http://schemas.microsoft.com/office/drawing/2014/main" id="{BFA3D22A-F21F-4A89-9A56-44FA749AEDCE}"/>
              </a:ext>
            </a:extLst>
          </p:cNvPr>
          <p:cNvSpPr>
            <a:spLocks noChangeArrowheads="1"/>
          </p:cNvSpPr>
          <p:nvPr/>
        </p:nvSpPr>
        <p:spPr bwMode="auto">
          <a:xfrm>
            <a:off x="7280987" y="1131779"/>
            <a:ext cx="26019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FontTx/>
              <a:buNone/>
            </a:pPr>
            <a:r>
              <a:rPr lang="en-GB" altLang="cs-CZ" sz="2000" b="1" dirty="0" err="1">
                <a:solidFill>
                  <a:srgbClr val="000000"/>
                </a:solidFill>
              </a:rPr>
              <a:t>Allvar</a:t>
            </a:r>
            <a:r>
              <a:rPr lang="en-GB" altLang="cs-CZ" sz="2000" b="1" dirty="0">
                <a:solidFill>
                  <a:srgbClr val="000000"/>
                </a:solidFill>
              </a:rPr>
              <a:t> Gullstrand</a:t>
            </a:r>
            <a:endParaRPr lang="cs-CZ" altLang="cs-CZ" sz="2000" dirty="0">
              <a:solidFill>
                <a:srgbClr val="000000"/>
              </a:solidFill>
            </a:endParaRPr>
          </a:p>
          <a:p>
            <a:pPr eaLnBrk="1" hangingPunct="1">
              <a:lnSpc>
                <a:spcPct val="80000"/>
              </a:lnSpc>
              <a:buFontTx/>
              <a:buNone/>
            </a:pPr>
            <a:r>
              <a:rPr lang="en-GB" altLang="cs-CZ" sz="2000" dirty="0">
                <a:solidFill>
                  <a:srgbClr val="000000"/>
                </a:solidFill>
              </a:rPr>
              <a:t> 18</a:t>
            </a:r>
            <a:r>
              <a:rPr lang="cs-CZ" altLang="cs-CZ" sz="2000" dirty="0">
                <a:solidFill>
                  <a:srgbClr val="000000"/>
                </a:solidFill>
              </a:rPr>
              <a:t>5</a:t>
            </a:r>
            <a:r>
              <a:rPr lang="en-GB" altLang="cs-CZ" sz="2000" dirty="0">
                <a:solidFill>
                  <a:srgbClr val="000000"/>
                </a:solidFill>
              </a:rPr>
              <a:t>2</a:t>
            </a:r>
            <a:r>
              <a:rPr lang="cs-CZ" altLang="cs-CZ" sz="2000" dirty="0">
                <a:solidFill>
                  <a:srgbClr val="000000"/>
                </a:solidFill>
              </a:rPr>
              <a:t> – 1930 </a:t>
            </a:r>
          </a:p>
          <a:p>
            <a:pPr eaLnBrk="1" hangingPunct="1">
              <a:lnSpc>
                <a:spcPct val="80000"/>
              </a:lnSpc>
              <a:buFontTx/>
              <a:buNone/>
            </a:pPr>
            <a:r>
              <a:rPr lang="cs-CZ" altLang="cs-CZ" sz="2000" dirty="0">
                <a:solidFill>
                  <a:srgbClr val="000000"/>
                </a:solidFill>
              </a:rPr>
              <a:t>Nobel </a:t>
            </a:r>
            <a:r>
              <a:rPr lang="en-GB" altLang="cs-CZ" sz="2000" dirty="0">
                <a:solidFill>
                  <a:srgbClr val="000000"/>
                </a:solidFill>
              </a:rPr>
              <a:t>Award</a:t>
            </a:r>
            <a:r>
              <a:rPr lang="cs-CZ" altLang="cs-CZ" sz="2000" dirty="0">
                <a:solidFill>
                  <a:srgbClr val="000000"/>
                </a:solidFill>
              </a:rPr>
              <a:t> – 1911</a:t>
            </a:r>
          </a:p>
          <a:p>
            <a:pPr eaLnBrk="1" hangingPunct="1">
              <a:lnSpc>
                <a:spcPct val="80000"/>
              </a:lnSpc>
              <a:buFontTx/>
              <a:buNone/>
            </a:pPr>
            <a:r>
              <a:rPr lang="en-GB" altLang="cs-CZ" sz="1200" dirty="0">
                <a:solidFill>
                  <a:srgbClr val="000000"/>
                </a:solidFill>
              </a:rPr>
              <a:t> </a:t>
            </a:r>
            <a:r>
              <a:rPr lang="en-GB" altLang="cs-CZ" sz="1400" dirty="0">
                <a:solidFill>
                  <a:srgbClr val="000000"/>
                </a:solidFill>
              </a:rPr>
              <a:t>Swedish ophthalmologist</a:t>
            </a:r>
          </a:p>
        </p:txBody>
      </p:sp>
    </p:spTree>
    <p:extLst>
      <p:ext uri="{BB962C8B-B14F-4D97-AF65-F5344CB8AC3E}">
        <p14:creationId xmlns:p14="http://schemas.microsoft.com/office/powerpoint/2010/main" val="867465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Zástupný symbol pro číslo snímku 6">
            <a:extLst>
              <a:ext uri="{FF2B5EF4-FFF2-40B4-BE49-F238E27FC236}">
                <a16:creationId xmlns:a16="http://schemas.microsoft.com/office/drawing/2014/main" id="{F7D7F062-2769-4DFB-A9E7-160CC94CD1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F6BA0A8-AB42-43BF-A2EA-80B0ECA67B33}" type="slidenum">
              <a:rPr lang="en-GB" altLang="cs-CZ" sz="1400">
                <a:solidFill>
                  <a:srgbClr val="33CCFF"/>
                </a:solidFill>
              </a:rPr>
              <a:pPr>
                <a:spcBef>
                  <a:spcPct val="0"/>
                </a:spcBef>
                <a:buFontTx/>
                <a:buNone/>
              </a:pPr>
              <a:t>24</a:t>
            </a:fld>
            <a:endParaRPr lang="en-GB" altLang="cs-CZ" sz="1400">
              <a:solidFill>
                <a:srgbClr val="33CCFF"/>
              </a:solidFill>
            </a:endParaRPr>
          </a:p>
        </p:txBody>
      </p:sp>
      <p:sp>
        <p:nvSpPr>
          <p:cNvPr id="64516" name="Rectangle 2">
            <a:extLst>
              <a:ext uri="{FF2B5EF4-FFF2-40B4-BE49-F238E27FC236}">
                <a16:creationId xmlns:a16="http://schemas.microsoft.com/office/drawing/2014/main" id="{618055F6-E4CF-48B0-9D29-BE8F68900DE3}"/>
              </a:ext>
            </a:extLst>
          </p:cNvPr>
          <p:cNvSpPr>
            <a:spLocks noGrp="1" noChangeArrowheads="1"/>
          </p:cNvSpPr>
          <p:nvPr>
            <p:ph type="title"/>
          </p:nvPr>
        </p:nvSpPr>
        <p:spPr>
          <a:xfrm>
            <a:off x="1981200" y="274638"/>
            <a:ext cx="8229600" cy="715962"/>
          </a:xfrm>
        </p:spPr>
        <p:txBody>
          <a:bodyPr/>
          <a:lstStyle/>
          <a:p>
            <a:pPr eaLnBrk="1" hangingPunct="1"/>
            <a:r>
              <a:rPr lang="en-GB" altLang="cs-CZ" sz="4000" dirty="0">
                <a:solidFill>
                  <a:srgbClr val="0000DC"/>
                </a:solidFill>
              </a:rPr>
              <a:t>Accommodation</a:t>
            </a:r>
          </a:p>
        </p:txBody>
      </p:sp>
      <p:sp>
        <p:nvSpPr>
          <p:cNvPr id="4102" name="Rectangle 3">
            <a:extLst>
              <a:ext uri="{FF2B5EF4-FFF2-40B4-BE49-F238E27FC236}">
                <a16:creationId xmlns:a16="http://schemas.microsoft.com/office/drawing/2014/main" id="{7B4A64A0-A7F9-4F2C-AFA3-5E39DAD2634D}"/>
              </a:ext>
            </a:extLst>
          </p:cNvPr>
          <p:cNvSpPr>
            <a:spLocks noGrp="1" noChangeArrowheads="1"/>
          </p:cNvSpPr>
          <p:nvPr>
            <p:ph type="body" sz="half" idx="1"/>
          </p:nvPr>
        </p:nvSpPr>
        <p:spPr>
          <a:xfrm>
            <a:off x="252250" y="1094555"/>
            <a:ext cx="11624440" cy="3328358"/>
          </a:xfrm>
        </p:spPr>
        <p:txBody>
          <a:bodyPr/>
          <a:lstStyle/>
          <a:p>
            <a:pPr eaLnBrk="1" hangingPunct="1">
              <a:lnSpc>
                <a:spcPct val="90000"/>
              </a:lnSpc>
              <a:buFontTx/>
              <a:buNone/>
              <a:defRPr/>
            </a:pPr>
            <a:r>
              <a:rPr lang="en-GB" sz="2200" i="1" dirty="0">
                <a:solidFill>
                  <a:srgbClr val="000000"/>
                </a:solidFill>
              </a:rPr>
              <a:t>Accommodation</a:t>
            </a:r>
            <a:r>
              <a:rPr lang="en-GB" sz="2200" dirty="0">
                <a:solidFill>
                  <a:srgbClr val="000000"/>
                </a:solidFill>
              </a:rPr>
              <a:t> is eye lens ability to change its dioptric power in dependence on distance of the observed object.</a:t>
            </a:r>
          </a:p>
          <a:p>
            <a:pPr eaLnBrk="1" hangingPunct="1">
              <a:lnSpc>
                <a:spcPct val="90000"/>
              </a:lnSpc>
              <a:buFontTx/>
              <a:buNone/>
              <a:defRPr/>
            </a:pPr>
            <a:r>
              <a:rPr lang="en-GB" sz="2200" i="1" dirty="0">
                <a:solidFill>
                  <a:srgbClr val="000000"/>
                </a:solidFill>
              </a:rPr>
              <a:t>Accommodation – </a:t>
            </a:r>
            <a:r>
              <a:rPr lang="en-GB" sz="2200" dirty="0">
                <a:solidFill>
                  <a:srgbClr val="000000"/>
                </a:solidFill>
              </a:rPr>
              <a:t>allowed by increasing curvature of outer lens wall (</a:t>
            </a:r>
            <a:r>
              <a:rPr lang="en-GB" sz="2200" dirty="0" err="1">
                <a:solidFill>
                  <a:srgbClr val="000000"/>
                </a:solidFill>
              </a:rPr>
              <a:t>J.E.Purkyně</a:t>
            </a:r>
            <a:r>
              <a:rPr lang="cs-CZ" sz="2200" dirty="0">
                <a:solidFill>
                  <a:srgbClr val="000000"/>
                </a:solidFill>
              </a:rPr>
              <a:t>, Czech </a:t>
            </a:r>
            <a:r>
              <a:rPr lang="cs-CZ" sz="2200" dirty="0" err="1">
                <a:solidFill>
                  <a:srgbClr val="000000"/>
                </a:solidFill>
              </a:rPr>
              <a:t>physiologist</a:t>
            </a:r>
            <a:r>
              <a:rPr lang="cs-CZ" sz="2200" dirty="0">
                <a:solidFill>
                  <a:srgbClr val="000000"/>
                </a:solidFill>
              </a:rPr>
              <a:t> of 19th </a:t>
            </a:r>
            <a:r>
              <a:rPr lang="cs-CZ" sz="2200" dirty="0" err="1">
                <a:solidFill>
                  <a:srgbClr val="000000"/>
                </a:solidFill>
              </a:rPr>
              <a:t>century</a:t>
            </a:r>
            <a:r>
              <a:rPr lang="en-GB" sz="2200" dirty="0">
                <a:solidFill>
                  <a:srgbClr val="000000"/>
                </a:solidFill>
              </a:rPr>
              <a:t>)</a:t>
            </a:r>
          </a:p>
          <a:p>
            <a:pPr eaLnBrk="1" hangingPunct="1">
              <a:lnSpc>
                <a:spcPct val="90000"/>
              </a:lnSpc>
              <a:defRPr/>
            </a:pPr>
            <a:r>
              <a:rPr lang="en-GB" sz="2200" b="1" dirty="0">
                <a:solidFill>
                  <a:srgbClr val="000000"/>
                </a:solidFill>
              </a:rPr>
              <a:t>Far point</a:t>
            </a:r>
            <a:r>
              <a:rPr lang="en-GB" sz="2200" dirty="0">
                <a:solidFill>
                  <a:srgbClr val="000000"/>
                </a:solidFill>
              </a:rPr>
              <a:t> </a:t>
            </a:r>
            <a:r>
              <a:rPr lang="en-GB" sz="2200" i="1" dirty="0">
                <a:solidFill>
                  <a:srgbClr val="000000"/>
                </a:solidFill>
              </a:rPr>
              <a:t>- punctum </a:t>
            </a:r>
            <a:r>
              <a:rPr lang="en-GB" sz="2200" i="1" dirty="0" err="1">
                <a:solidFill>
                  <a:srgbClr val="000000"/>
                </a:solidFill>
              </a:rPr>
              <a:t>remotum</a:t>
            </a:r>
            <a:r>
              <a:rPr lang="en-GB" sz="2200" dirty="0">
                <a:solidFill>
                  <a:srgbClr val="000000"/>
                </a:solidFill>
              </a:rPr>
              <a:t> (R) - farthest point of distinct vision without accommodation.</a:t>
            </a:r>
          </a:p>
          <a:p>
            <a:pPr eaLnBrk="1" hangingPunct="1">
              <a:lnSpc>
                <a:spcPct val="90000"/>
              </a:lnSpc>
              <a:defRPr/>
            </a:pPr>
            <a:r>
              <a:rPr lang="en-GB" sz="2200" b="1" dirty="0">
                <a:solidFill>
                  <a:srgbClr val="000000"/>
                </a:solidFill>
              </a:rPr>
              <a:t>Near point</a:t>
            </a:r>
            <a:r>
              <a:rPr lang="en-GB" sz="2200" dirty="0">
                <a:solidFill>
                  <a:srgbClr val="000000"/>
                </a:solidFill>
              </a:rPr>
              <a:t> - </a:t>
            </a:r>
            <a:r>
              <a:rPr lang="en-GB" sz="2200" i="1" dirty="0">
                <a:solidFill>
                  <a:srgbClr val="000000"/>
                </a:solidFill>
              </a:rPr>
              <a:t>punctum </a:t>
            </a:r>
            <a:r>
              <a:rPr lang="en-GB" sz="2200" i="1" dirty="0" err="1">
                <a:solidFill>
                  <a:srgbClr val="000000"/>
                </a:solidFill>
              </a:rPr>
              <a:t>proximum</a:t>
            </a:r>
            <a:r>
              <a:rPr lang="en-GB" sz="2200" i="1" dirty="0">
                <a:solidFill>
                  <a:srgbClr val="000000"/>
                </a:solidFill>
              </a:rPr>
              <a:t> </a:t>
            </a:r>
            <a:r>
              <a:rPr lang="en-GB" sz="2200" dirty="0">
                <a:solidFill>
                  <a:srgbClr val="000000"/>
                </a:solidFill>
              </a:rPr>
              <a:t>(P) - nearest point of distinct vision with maximum accommodation.</a:t>
            </a:r>
          </a:p>
          <a:p>
            <a:pPr eaLnBrk="1" hangingPunct="1">
              <a:lnSpc>
                <a:spcPct val="90000"/>
              </a:lnSpc>
              <a:defRPr/>
            </a:pPr>
            <a:r>
              <a:rPr lang="en-GB" sz="2200" dirty="0">
                <a:solidFill>
                  <a:srgbClr val="000000"/>
                </a:solidFill>
              </a:rPr>
              <a:t>The </a:t>
            </a:r>
            <a:r>
              <a:rPr lang="en-GB" sz="2200" b="1" dirty="0">
                <a:solidFill>
                  <a:srgbClr val="000000"/>
                </a:solidFill>
              </a:rPr>
              <a:t>amplitude of accommodation</a:t>
            </a:r>
            <a:r>
              <a:rPr lang="en-GB" sz="2200" dirty="0">
                <a:solidFill>
                  <a:srgbClr val="000000"/>
                </a:solidFill>
              </a:rPr>
              <a:t> is the difference of reciprocal values of the distances of the near a and far point</a:t>
            </a:r>
            <a:r>
              <a:rPr lang="en-GB" sz="2200" dirty="0">
                <a:solidFill>
                  <a:srgbClr val="000000"/>
                </a:solidFill>
                <a:effectLst>
                  <a:outerShdw blurRad="38100" dist="38100" dir="2700000" algn="tl">
                    <a:srgbClr val="C0C0C0"/>
                  </a:outerShdw>
                </a:effectLst>
              </a:rPr>
              <a:t>, expressed in dioptres. In an </a:t>
            </a:r>
            <a:r>
              <a:rPr lang="en-GB" sz="2200" b="1" dirty="0">
                <a:solidFill>
                  <a:srgbClr val="000000"/>
                </a:solidFill>
                <a:effectLst>
                  <a:outerShdw blurRad="38100" dist="38100" dir="2700000" algn="tl">
                    <a:srgbClr val="C0C0C0"/>
                  </a:outerShdw>
                </a:effectLst>
              </a:rPr>
              <a:t>emmetropic</a:t>
            </a:r>
            <a:r>
              <a:rPr lang="en-GB" sz="2200" dirty="0">
                <a:solidFill>
                  <a:srgbClr val="000000"/>
                </a:solidFill>
                <a:effectLst>
                  <a:outerShdw blurRad="38100" dist="38100" dir="2700000" algn="tl">
                    <a:srgbClr val="C0C0C0"/>
                  </a:outerShdw>
                </a:effectLst>
              </a:rPr>
              <a:t> eye the reciprocal value equals to zero (1/</a:t>
            </a:r>
            <a:r>
              <a:rPr lang="en-GB" sz="2200" dirty="0">
                <a:solidFill>
                  <a:srgbClr val="000000"/>
                </a:solidFill>
                <a:effectLst>
                  <a:outerShdw blurRad="38100" dist="38100" dir="2700000" algn="tl">
                    <a:srgbClr val="C0C0C0"/>
                  </a:outerShdw>
                </a:effectLst>
                <a:sym typeface="Symbol" pitchFamily="18" charset="2"/>
              </a:rPr>
              <a:t> = 0)</a:t>
            </a:r>
            <a:r>
              <a:rPr lang="en-GB" sz="2200" dirty="0">
                <a:solidFill>
                  <a:srgbClr val="000000"/>
                </a:solidFill>
                <a:effectLst>
                  <a:outerShdw blurRad="38100" dist="38100" dir="2700000" algn="tl">
                    <a:srgbClr val="C0C0C0"/>
                  </a:outerShdw>
                </a:effectLst>
              </a:rPr>
              <a:t>, thus the amplitude of accommodation is given by the reciprocal value of the near point distance. </a:t>
            </a:r>
            <a:endParaRPr lang="en-GB" sz="2200" dirty="0">
              <a:solidFill>
                <a:srgbClr val="000000"/>
              </a:solidFill>
            </a:endParaRPr>
          </a:p>
          <a:p>
            <a:pPr eaLnBrk="1" hangingPunct="1">
              <a:lnSpc>
                <a:spcPct val="90000"/>
              </a:lnSpc>
              <a:buFont typeface="Wingdings" pitchFamily="2" charset="2"/>
              <a:buChar char="q"/>
              <a:defRPr/>
            </a:pPr>
            <a:endParaRPr lang="en-GB" sz="1800" dirty="0">
              <a:solidFill>
                <a:srgbClr val="000000"/>
              </a:solidFill>
            </a:endParaRPr>
          </a:p>
        </p:txBody>
      </p:sp>
      <p:graphicFrame>
        <p:nvGraphicFramePr>
          <p:cNvPr id="64518" name="Object 4">
            <a:extLst>
              <a:ext uri="{FF2B5EF4-FFF2-40B4-BE49-F238E27FC236}">
                <a16:creationId xmlns:a16="http://schemas.microsoft.com/office/drawing/2014/main" id="{B3B10D93-95E3-4580-8501-C35CC3684FD7}"/>
              </a:ext>
            </a:extLst>
          </p:cNvPr>
          <p:cNvGraphicFramePr>
            <a:graphicFrameLocks noGrp="1" noChangeAspect="1"/>
          </p:cNvGraphicFramePr>
          <p:nvPr>
            <p:ph sz="half" idx="2"/>
            <p:extLst>
              <p:ext uri="{D42A27DB-BD31-4B8C-83A1-F6EECF244321}">
                <p14:modId xmlns:p14="http://schemas.microsoft.com/office/powerpoint/2010/main" val="2880936038"/>
              </p:ext>
            </p:extLst>
          </p:nvPr>
        </p:nvGraphicFramePr>
        <p:xfrm>
          <a:off x="5912069" y="4385443"/>
          <a:ext cx="5761038" cy="2316163"/>
        </p:xfrm>
        <a:graphic>
          <a:graphicData uri="http://schemas.openxmlformats.org/presentationml/2006/ole">
            <mc:AlternateContent xmlns:mc="http://schemas.openxmlformats.org/markup-compatibility/2006">
              <mc:Choice xmlns:v="urn:schemas-microsoft-com:vml" Requires="v">
                <p:oleObj name="Rastrový obraz" r:id="rId3" imgW="7430537" imgH="3514286" progId="Obraz programu Malování">
                  <p:embed/>
                </p:oleObj>
              </mc:Choice>
              <mc:Fallback>
                <p:oleObj name="Rastrový obraz" r:id="rId3" imgW="7430537" imgH="3514286" progId="Obraz programu Malování">
                  <p:embed/>
                  <p:pic>
                    <p:nvPicPr>
                      <p:cNvPr id="64518" name="Object 4">
                        <a:extLst>
                          <a:ext uri="{FF2B5EF4-FFF2-40B4-BE49-F238E27FC236}">
                            <a16:creationId xmlns:a16="http://schemas.microsoft.com/office/drawing/2014/main" id="{B3B10D93-95E3-4580-8501-C35CC3684FD7}"/>
                          </a:ext>
                        </a:extLst>
                      </p:cNvPr>
                      <p:cNvPicPr>
                        <a:picLocks noChangeAspect="1" noChangeArrowheads="1"/>
                      </p:cNvPicPr>
                      <p:nvPr/>
                    </p:nvPicPr>
                    <p:blipFill>
                      <a:blip r:embed="rId4">
                        <a:alphaModFix/>
                        <a:extLst>
                          <a:ext uri="{28A0092B-C50C-407E-A947-70E740481C1C}">
                            <a14:useLocalDpi xmlns:a14="http://schemas.microsoft.com/office/drawing/2010/main" val="0"/>
                          </a:ext>
                        </a:extLst>
                      </a:blip>
                      <a:srcRect/>
                      <a:stretch>
                        <a:fillRect/>
                      </a:stretch>
                    </p:blipFill>
                    <p:spPr bwMode="auto">
                      <a:xfrm>
                        <a:off x="5912069" y="4385443"/>
                        <a:ext cx="5761038"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097456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Zástupný symbol pro číslo snímku 6">
            <a:extLst>
              <a:ext uri="{FF2B5EF4-FFF2-40B4-BE49-F238E27FC236}">
                <a16:creationId xmlns:a16="http://schemas.microsoft.com/office/drawing/2014/main" id="{255D2F21-4C62-44B9-9BAF-24A881825FE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6484CDE-2E26-4C14-8042-7D25D9BD071B}" type="slidenum">
              <a:rPr lang="en-GB" altLang="cs-CZ" sz="1400">
                <a:solidFill>
                  <a:srgbClr val="33CCFF"/>
                </a:solidFill>
              </a:rPr>
              <a:pPr>
                <a:spcBef>
                  <a:spcPct val="0"/>
                </a:spcBef>
                <a:buFontTx/>
                <a:buNone/>
              </a:pPr>
              <a:t>25</a:t>
            </a:fld>
            <a:endParaRPr lang="en-GB" altLang="cs-CZ" sz="1400">
              <a:solidFill>
                <a:srgbClr val="33CCFF"/>
              </a:solidFill>
            </a:endParaRPr>
          </a:p>
        </p:txBody>
      </p:sp>
      <p:sp>
        <p:nvSpPr>
          <p:cNvPr id="66564" name="Rectangle 2">
            <a:extLst>
              <a:ext uri="{FF2B5EF4-FFF2-40B4-BE49-F238E27FC236}">
                <a16:creationId xmlns:a16="http://schemas.microsoft.com/office/drawing/2014/main" id="{C980ABA9-3AB9-48D0-B519-EFA610F73B10}"/>
              </a:ext>
            </a:extLst>
          </p:cNvPr>
          <p:cNvSpPr>
            <a:spLocks noGrp="1" noChangeArrowheads="1"/>
          </p:cNvSpPr>
          <p:nvPr>
            <p:ph type="title"/>
          </p:nvPr>
        </p:nvSpPr>
        <p:spPr>
          <a:xfrm>
            <a:off x="609600" y="274638"/>
            <a:ext cx="10972800" cy="587210"/>
          </a:xfrm>
        </p:spPr>
        <p:txBody>
          <a:bodyPr/>
          <a:lstStyle/>
          <a:p>
            <a:pPr eaLnBrk="1" hangingPunct="1"/>
            <a:r>
              <a:rPr lang="en-GB" altLang="cs-CZ" sz="4000" dirty="0">
                <a:solidFill>
                  <a:srgbClr val="0000DC"/>
                </a:solidFill>
              </a:rPr>
              <a:t>Presbyopia (“after 40” vision</a:t>
            </a:r>
            <a:r>
              <a:rPr lang="cs-CZ" altLang="cs-CZ" sz="4000" dirty="0">
                <a:solidFill>
                  <a:srgbClr val="0000DC"/>
                </a:solidFill>
              </a:rPr>
              <a:t>, </a:t>
            </a:r>
            <a:r>
              <a:rPr lang="cs-CZ" altLang="cs-CZ" sz="4000" dirty="0" err="1">
                <a:solidFill>
                  <a:srgbClr val="0000DC"/>
                </a:solidFill>
              </a:rPr>
              <a:t>old</a:t>
            </a:r>
            <a:r>
              <a:rPr lang="cs-CZ" altLang="cs-CZ" sz="4000" dirty="0">
                <a:solidFill>
                  <a:srgbClr val="0000DC"/>
                </a:solidFill>
              </a:rPr>
              <a:t>–</a:t>
            </a:r>
            <a:r>
              <a:rPr lang="cs-CZ" altLang="cs-CZ" sz="4000" dirty="0" err="1">
                <a:solidFill>
                  <a:srgbClr val="0000DC"/>
                </a:solidFill>
              </a:rPr>
              <a:t>age</a:t>
            </a:r>
            <a:r>
              <a:rPr lang="cs-CZ" altLang="cs-CZ" sz="4000" dirty="0">
                <a:solidFill>
                  <a:srgbClr val="0000DC"/>
                </a:solidFill>
              </a:rPr>
              <a:t> </a:t>
            </a:r>
            <a:r>
              <a:rPr lang="cs-CZ" altLang="cs-CZ" sz="4000" dirty="0" err="1">
                <a:solidFill>
                  <a:srgbClr val="0000DC"/>
                </a:solidFill>
              </a:rPr>
              <a:t>sight</a:t>
            </a:r>
            <a:r>
              <a:rPr lang="cs-CZ" altLang="cs-CZ" sz="4000" dirty="0">
                <a:solidFill>
                  <a:srgbClr val="0000DC"/>
                </a:solidFill>
              </a:rPr>
              <a:t>)</a:t>
            </a:r>
            <a:endParaRPr lang="en-GB" altLang="cs-CZ" sz="4000" dirty="0">
              <a:solidFill>
                <a:srgbClr val="0000DC"/>
              </a:solidFill>
            </a:endParaRPr>
          </a:p>
        </p:txBody>
      </p:sp>
      <p:sp>
        <p:nvSpPr>
          <p:cNvPr id="66565" name="Rectangle 7">
            <a:extLst>
              <a:ext uri="{FF2B5EF4-FFF2-40B4-BE49-F238E27FC236}">
                <a16:creationId xmlns:a16="http://schemas.microsoft.com/office/drawing/2014/main" id="{7F9628D4-D75B-414A-BF81-6A710831BAAA}"/>
              </a:ext>
            </a:extLst>
          </p:cNvPr>
          <p:cNvSpPr>
            <a:spLocks noGrp="1" noChangeArrowheads="1"/>
          </p:cNvSpPr>
          <p:nvPr>
            <p:ph type="body" sz="half" idx="1"/>
          </p:nvPr>
        </p:nvSpPr>
        <p:spPr>
          <a:xfrm>
            <a:off x="620110" y="1011621"/>
            <a:ext cx="10815145" cy="2692400"/>
          </a:xfrm>
        </p:spPr>
        <p:txBody>
          <a:bodyPr/>
          <a:lstStyle/>
          <a:p>
            <a:pPr marL="0" indent="17463" eaLnBrk="1" hangingPunct="1">
              <a:buFontTx/>
              <a:buNone/>
            </a:pPr>
            <a:r>
              <a:rPr lang="en-GB" altLang="cs-CZ" dirty="0">
                <a:solidFill>
                  <a:srgbClr val="000000"/>
                </a:solidFill>
              </a:rPr>
              <a:t>After age 40, and most noticeably after age 45, the human eye is affected by </a:t>
            </a:r>
            <a:r>
              <a:rPr lang="en-GB" altLang="cs-CZ" b="1" i="1" dirty="0">
                <a:solidFill>
                  <a:srgbClr val="000000"/>
                </a:solidFill>
              </a:rPr>
              <a:t>presbyopia</a:t>
            </a:r>
            <a:r>
              <a:rPr lang="en-GB" altLang="cs-CZ" dirty="0">
                <a:solidFill>
                  <a:srgbClr val="000000"/>
                </a:solidFill>
              </a:rPr>
              <a:t>, which results in greater difficulty maintaining a clear focus at a near distance with an eye which sees clearly at a far away distance</a:t>
            </a:r>
            <a:r>
              <a:rPr lang="cs-CZ" altLang="cs-CZ" dirty="0">
                <a:solidFill>
                  <a:srgbClr val="000000"/>
                </a:solidFill>
              </a:rPr>
              <a:t>.</a:t>
            </a:r>
            <a:r>
              <a:rPr lang="en-GB" altLang="cs-CZ" dirty="0">
                <a:solidFill>
                  <a:srgbClr val="000000"/>
                </a:solidFill>
              </a:rPr>
              <a:t> This is due to a lessening of flexibility of the crystalline lens, as well as to a weakening of the ciliary muscles which control </a:t>
            </a:r>
            <a:r>
              <a:rPr lang="cs-CZ" altLang="cs-CZ" dirty="0" err="1">
                <a:solidFill>
                  <a:srgbClr val="000000"/>
                </a:solidFill>
              </a:rPr>
              <a:t>the</a:t>
            </a:r>
            <a:r>
              <a:rPr lang="cs-CZ" altLang="cs-CZ" dirty="0">
                <a:solidFill>
                  <a:srgbClr val="000000"/>
                </a:solidFill>
              </a:rPr>
              <a:t> </a:t>
            </a:r>
            <a:r>
              <a:rPr lang="en-GB" altLang="cs-CZ" dirty="0">
                <a:solidFill>
                  <a:srgbClr val="000000"/>
                </a:solidFill>
              </a:rPr>
              <a:t>lens focusing, both attributable to the aging process.</a:t>
            </a:r>
          </a:p>
        </p:txBody>
      </p:sp>
      <p:sp>
        <p:nvSpPr>
          <p:cNvPr id="66566" name="Text Box 6">
            <a:extLst>
              <a:ext uri="{FF2B5EF4-FFF2-40B4-BE49-F238E27FC236}">
                <a16:creationId xmlns:a16="http://schemas.microsoft.com/office/drawing/2014/main" id="{62688161-9235-4883-9C8D-368CB6F19E82}"/>
              </a:ext>
            </a:extLst>
          </p:cNvPr>
          <p:cNvSpPr txBox="1">
            <a:spLocks noChangeArrowheads="1"/>
          </p:cNvSpPr>
          <p:nvPr/>
        </p:nvSpPr>
        <p:spPr bwMode="auto">
          <a:xfrm>
            <a:off x="1919289" y="1792288"/>
            <a:ext cx="59769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pic>
        <p:nvPicPr>
          <p:cNvPr id="66567" name="Picture 11" descr="presb2">
            <a:extLst>
              <a:ext uri="{FF2B5EF4-FFF2-40B4-BE49-F238E27FC236}">
                <a16:creationId xmlns:a16="http://schemas.microsoft.com/office/drawing/2014/main" id="{655F6E50-A411-4F2C-9A9A-89C8DEE8422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32401" y="4256636"/>
            <a:ext cx="5113338" cy="2160587"/>
          </a:xfrm>
          <a:noFill/>
        </p:spPr>
      </p:pic>
    </p:spTree>
    <p:extLst>
      <p:ext uri="{BB962C8B-B14F-4D97-AF65-F5344CB8AC3E}">
        <p14:creationId xmlns:p14="http://schemas.microsoft.com/office/powerpoint/2010/main" val="426377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Zástupný symbol pro číslo snímku 5">
            <a:extLst>
              <a:ext uri="{FF2B5EF4-FFF2-40B4-BE49-F238E27FC236}">
                <a16:creationId xmlns:a16="http://schemas.microsoft.com/office/drawing/2014/main" id="{DF9D6622-2338-4B32-B657-91461CFFAF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29BAC79-5D60-4DF2-9F85-A65A155AA478}" type="slidenum">
              <a:rPr lang="en-GB" altLang="cs-CZ" sz="1400">
                <a:solidFill>
                  <a:srgbClr val="33CCFF"/>
                </a:solidFill>
              </a:rPr>
              <a:pPr>
                <a:spcBef>
                  <a:spcPct val="0"/>
                </a:spcBef>
                <a:buFontTx/>
                <a:buNone/>
              </a:pPr>
              <a:t>26</a:t>
            </a:fld>
            <a:endParaRPr lang="en-GB" altLang="cs-CZ" sz="1400">
              <a:solidFill>
                <a:srgbClr val="33CCFF"/>
              </a:solidFill>
            </a:endParaRPr>
          </a:p>
        </p:txBody>
      </p:sp>
      <p:sp>
        <p:nvSpPr>
          <p:cNvPr id="68612" name="Rectangle 2">
            <a:extLst>
              <a:ext uri="{FF2B5EF4-FFF2-40B4-BE49-F238E27FC236}">
                <a16:creationId xmlns:a16="http://schemas.microsoft.com/office/drawing/2014/main" id="{CB415A24-96E3-46C5-B1F2-CD1977A3B5F1}"/>
              </a:ext>
            </a:extLst>
          </p:cNvPr>
          <p:cNvSpPr>
            <a:spLocks noGrp="1" noChangeArrowheads="1"/>
          </p:cNvSpPr>
          <p:nvPr>
            <p:ph type="title"/>
          </p:nvPr>
        </p:nvSpPr>
        <p:spPr>
          <a:xfrm>
            <a:off x="614897" y="352138"/>
            <a:ext cx="9800855" cy="451576"/>
          </a:xfrm>
        </p:spPr>
        <p:txBody>
          <a:bodyPr/>
          <a:lstStyle/>
          <a:p>
            <a:pPr eaLnBrk="1" hangingPunct="1"/>
            <a:r>
              <a:rPr lang="en-GB" altLang="cs-CZ" sz="4000" dirty="0">
                <a:solidFill>
                  <a:srgbClr val="0000DC"/>
                </a:solidFill>
              </a:rPr>
              <a:t>Decrement of accommodation ability in dependence on age</a:t>
            </a:r>
            <a:r>
              <a:rPr lang="en-GB" altLang="cs-CZ" dirty="0">
                <a:solidFill>
                  <a:srgbClr val="0000DC"/>
                </a:solidFill>
              </a:rPr>
              <a:t> </a:t>
            </a:r>
          </a:p>
        </p:txBody>
      </p:sp>
      <p:pic>
        <p:nvPicPr>
          <p:cNvPr id="68613" name="Picture 7" descr="accom%20amplitude">
            <a:extLst>
              <a:ext uri="{FF2B5EF4-FFF2-40B4-BE49-F238E27FC236}">
                <a16:creationId xmlns:a16="http://schemas.microsoft.com/office/drawing/2014/main" id="{147B84EF-E84D-4803-B56B-BC95174557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359150" y="1608139"/>
            <a:ext cx="5895392" cy="4855723"/>
          </a:xfrm>
          <a:noFill/>
        </p:spPr>
      </p:pic>
    </p:spTree>
    <p:extLst>
      <p:ext uri="{BB962C8B-B14F-4D97-AF65-F5344CB8AC3E}">
        <p14:creationId xmlns:p14="http://schemas.microsoft.com/office/powerpoint/2010/main" val="36722627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Zástupný symbol pro číslo snímku 5">
            <a:extLst>
              <a:ext uri="{FF2B5EF4-FFF2-40B4-BE49-F238E27FC236}">
                <a16:creationId xmlns:a16="http://schemas.microsoft.com/office/drawing/2014/main" id="{2EB39BB2-55D7-4931-97AD-A3D91835862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803E2B1-A912-43D8-9836-8B4737555E94}" type="slidenum">
              <a:rPr lang="en-GB" altLang="cs-CZ" sz="1400">
                <a:solidFill>
                  <a:srgbClr val="33CCFF"/>
                </a:solidFill>
              </a:rPr>
              <a:pPr>
                <a:spcBef>
                  <a:spcPct val="0"/>
                </a:spcBef>
                <a:buFontTx/>
                <a:buNone/>
              </a:pPr>
              <a:t>27</a:t>
            </a:fld>
            <a:endParaRPr lang="en-GB" altLang="cs-CZ" sz="1400">
              <a:solidFill>
                <a:srgbClr val="33CCFF"/>
              </a:solidFill>
            </a:endParaRPr>
          </a:p>
        </p:txBody>
      </p:sp>
      <p:sp>
        <p:nvSpPr>
          <p:cNvPr id="70660" name="Rectangle 2">
            <a:extLst>
              <a:ext uri="{FF2B5EF4-FFF2-40B4-BE49-F238E27FC236}">
                <a16:creationId xmlns:a16="http://schemas.microsoft.com/office/drawing/2014/main" id="{89DDA83E-101C-4E6F-AFE0-816DD0876DD9}"/>
              </a:ext>
            </a:extLst>
          </p:cNvPr>
          <p:cNvSpPr>
            <a:spLocks noGrp="1" noChangeArrowheads="1"/>
          </p:cNvSpPr>
          <p:nvPr>
            <p:ph type="title"/>
          </p:nvPr>
        </p:nvSpPr>
        <p:spPr>
          <a:xfrm>
            <a:off x="720000" y="720000"/>
            <a:ext cx="10753200" cy="562262"/>
          </a:xfrm>
          <a:noFill/>
        </p:spPr>
        <p:txBody>
          <a:bodyPr/>
          <a:lstStyle/>
          <a:p>
            <a:pPr eaLnBrk="1" hangingPunct="1"/>
            <a:r>
              <a:rPr lang="en-GB" altLang="cs-CZ" sz="4000" dirty="0">
                <a:solidFill>
                  <a:srgbClr val="0000DC"/>
                </a:solidFill>
              </a:rPr>
              <a:t>Retina – biological detector of the light</a:t>
            </a:r>
          </a:p>
        </p:txBody>
      </p:sp>
      <p:sp>
        <p:nvSpPr>
          <p:cNvPr id="70661" name="Rectangle 3">
            <a:extLst>
              <a:ext uri="{FF2B5EF4-FFF2-40B4-BE49-F238E27FC236}">
                <a16:creationId xmlns:a16="http://schemas.microsoft.com/office/drawing/2014/main" id="{9A076F4D-5026-401A-A58B-9F4651C33387}"/>
              </a:ext>
            </a:extLst>
          </p:cNvPr>
          <p:cNvSpPr>
            <a:spLocks noGrp="1" noChangeArrowheads="1"/>
          </p:cNvSpPr>
          <p:nvPr>
            <p:ph type="body" idx="1"/>
          </p:nvPr>
        </p:nvSpPr>
        <p:spPr>
          <a:xfrm>
            <a:off x="725214" y="1600200"/>
            <a:ext cx="10794124" cy="4852988"/>
          </a:xfrm>
        </p:spPr>
        <p:txBody>
          <a:bodyPr/>
          <a:lstStyle/>
          <a:p>
            <a:pPr eaLnBrk="1" hangingPunct="1">
              <a:lnSpc>
                <a:spcPct val="90000"/>
              </a:lnSpc>
              <a:buFontTx/>
              <a:buNone/>
            </a:pPr>
            <a:r>
              <a:rPr lang="cs-CZ" altLang="cs-CZ" b="1" dirty="0"/>
              <a:t> </a:t>
            </a:r>
            <a:r>
              <a:rPr lang="en-GB" altLang="cs-CZ" b="1" dirty="0">
                <a:solidFill>
                  <a:srgbClr val="000000"/>
                </a:solidFill>
              </a:rPr>
              <a:t>R</a:t>
            </a:r>
            <a:r>
              <a:rPr lang="en-GB" altLang="cs-CZ" b="1" dirty="0">
                <a:solidFill>
                  <a:srgbClr val="000000"/>
                </a:solidFill>
                <a:cs typeface="Arial" panose="020B0604020202020204" pitchFamily="34" charset="0"/>
              </a:rPr>
              <a:t>etina</a:t>
            </a:r>
            <a:r>
              <a:rPr lang="en-GB" altLang="cs-CZ" dirty="0">
                <a:solidFill>
                  <a:srgbClr val="000000"/>
                </a:solidFill>
                <a:cs typeface="Arial" panose="020B0604020202020204" pitchFamily="34" charset="0"/>
              </a:rPr>
              <a:t> </a:t>
            </a:r>
            <a:r>
              <a:rPr lang="en-GB" altLang="cs-CZ" dirty="0">
                <a:solidFill>
                  <a:srgbClr val="000000"/>
                </a:solidFill>
              </a:rPr>
              <a:t>-</a:t>
            </a:r>
            <a:r>
              <a:rPr lang="en-GB" altLang="cs-CZ" dirty="0">
                <a:solidFill>
                  <a:srgbClr val="000000"/>
                </a:solidFill>
                <a:cs typeface="Arial" panose="020B0604020202020204" pitchFamily="34" charset="0"/>
              </a:rPr>
              <a:t> the light-sensing p</a:t>
            </a:r>
            <a:r>
              <a:rPr lang="cs-CZ" altLang="cs-CZ" dirty="0">
                <a:solidFill>
                  <a:srgbClr val="000000"/>
                </a:solidFill>
                <a:cs typeface="Arial" panose="020B0604020202020204" pitchFamily="34" charset="0"/>
              </a:rPr>
              <a:t>art</a:t>
            </a:r>
            <a:r>
              <a:rPr lang="en-GB" altLang="cs-CZ" dirty="0">
                <a:solidFill>
                  <a:srgbClr val="000000"/>
                </a:solidFill>
                <a:cs typeface="Arial" panose="020B0604020202020204" pitchFamily="34" charset="0"/>
              </a:rPr>
              <a:t> of the eye. </a:t>
            </a:r>
            <a:endParaRPr lang="en-GB" altLang="cs-CZ" dirty="0">
              <a:solidFill>
                <a:srgbClr val="000000"/>
              </a:solidFill>
            </a:endParaRPr>
          </a:p>
          <a:p>
            <a:pPr eaLnBrk="1" hangingPunct="1">
              <a:lnSpc>
                <a:spcPct val="90000"/>
              </a:lnSpc>
              <a:buFontTx/>
              <a:buNone/>
            </a:pPr>
            <a:r>
              <a:rPr lang="en-GB" altLang="cs-CZ" dirty="0">
                <a:solidFill>
                  <a:srgbClr val="000000"/>
                </a:solidFill>
              </a:rPr>
              <a:t> </a:t>
            </a:r>
            <a:r>
              <a:rPr lang="en-GB" altLang="cs-CZ" dirty="0">
                <a:solidFill>
                  <a:srgbClr val="000000"/>
                </a:solidFill>
                <a:cs typeface="Arial" panose="020B0604020202020204" pitchFamily="34" charset="0"/>
              </a:rPr>
              <a:t>It contains </a:t>
            </a:r>
            <a:r>
              <a:rPr lang="en-GB" altLang="cs-CZ" b="1" dirty="0">
                <a:solidFill>
                  <a:srgbClr val="000000"/>
                </a:solidFill>
                <a:cs typeface="Arial" panose="020B0604020202020204" pitchFamily="34" charset="0"/>
              </a:rPr>
              <a:t>rod cells</a:t>
            </a:r>
            <a:r>
              <a:rPr lang="en-GB" altLang="cs-CZ" dirty="0">
                <a:solidFill>
                  <a:srgbClr val="000000"/>
                </a:solidFill>
                <a:cs typeface="Arial" panose="020B0604020202020204" pitchFamily="34" charset="0"/>
              </a:rPr>
              <a:t>, responsible for vision in low light, and </a:t>
            </a:r>
            <a:r>
              <a:rPr lang="en-GB" altLang="cs-CZ" b="1" dirty="0">
                <a:solidFill>
                  <a:srgbClr val="000000"/>
                </a:solidFill>
                <a:cs typeface="Arial" panose="020B0604020202020204" pitchFamily="34" charset="0"/>
              </a:rPr>
              <a:t>cone</a:t>
            </a:r>
            <a:r>
              <a:rPr lang="cs-CZ" altLang="cs-CZ" b="1" dirty="0">
                <a:solidFill>
                  <a:srgbClr val="000000"/>
                </a:solidFill>
                <a:cs typeface="Arial" panose="020B0604020202020204" pitchFamily="34" charset="0"/>
              </a:rPr>
              <a:t> </a:t>
            </a:r>
            <a:r>
              <a:rPr lang="en-GB" altLang="cs-CZ" b="1" dirty="0">
                <a:solidFill>
                  <a:srgbClr val="000000"/>
                </a:solidFill>
                <a:cs typeface="Arial" panose="020B0604020202020204" pitchFamily="34" charset="0"/>
              </a:rPr>
              <a:t>cells</a:t>
            </a:r>
            <a:r>
              <a:rPr lang="en-GB" altLang="cs-CZ" dirty="0">
                <a:solidFill>
                  <a:srgbClr val="000000"/>
                </a:solidFill>
                <a:cs typeface="Arial" panose="020B0604020202020204" pitchFamily="34" charset="0"/>
              </a:rPr>
              <a:t>, responsible for colour vision and detail. </a:t>
            </a:r>
            <a:r>
              <a:rPr lang="en-GB" altLang="cs-CZ" dirty="0">
                <a:solidFill>
                  <a:srgbClr val="000000"/>
                </a:solidFill>
                <a:cs typeface="Times New Roman" panose="02020603050405020304" pitchFamily="18" charset="0"/>
              </a:rPr>
              <a:t>When light contacts these two types of cells, a series of complex chemical reactions occurs. The </a:t>
            </a:r>
            <a:r>
              <a:rPr lang="cs-CZ" altLang="cs-CZ" dirty="0" err="1">
                <a:solidFill>
                  <a:srgbClr val="000000"/>
                </a:solidFill>
                <a:cs typeface="Times New Roman" panose="02020603050405020304" pitchFamily="18" charset="0"/>
              </a:rPr>
              <a:t>light</a:t>
            </a:r>
            <a:r>
              <a:rPr lang="cs-CZ" altLang="cs-CZ" dirty="0">
                <a:solidFill>
                  <a:srgbClr val="000000"/>
                </a:solidFill>
                <a:cs typeface="Times New Roman" panose="02020603050405020304" pitchFamily="18" charset="0"/>
              </a:rPr>
              <a:t>-</a:t>
            </a:r>
            <a:r>
              <a:rPr lang="en-GB" altLang="cs-CZ" dirty="0">
                <a:solidFill>
                  <a:srgbClr val="000000"/>
                </a:solidFill>
                <a:cs typeface="Times New Roman" panose="02020603050405020304" pitchFamily="18" charset="0"/>
              </a:rPr>
              <a:t>activated rhodopsin creates electrical impulses in the optic nerve. Generally, the outer segment of rods are long and thin, whereas the outer segment of cones are more cone-shaped.</a:t>
            </a:r>
            <a:endParaRPr lang="cs-CZ" altLang="cs-CZ" dirty="0">
              <a:solidFill>
                <a:srgbClr val="000000"/>
              </a:solidFill>
              <a:cs typeface="Times New Roman" panose="02020603050405020304" pitchFamily="18" charset="0"/>
            </a:endParaRPr>
          </a:p>
          <a:p>
            <a:pPr eaLnBrk="1" hangingPunct="1">
              <a:lnSpc>
                <a:spcPct val="90000"/>
              </a:lnSpc>
              <a:buFontTx/>
              <a:buNone/>
            </a:pPr>
            <a:r>
              <a:rPr lang="en-GB" altLang="cs-CZ" dirty="0">
                <a:solidFill>
                  <a:srgbClr val="000000"/>
                </a:solidFill>
                <a:cs typeface="Arial" panose="020B0604020202020204" pitchFamily="34" charset="0"/>
              </a:rPr>
              <a:t>In the back of the eye, in the centre of the retina, is the </a:t>
            </a:r>
            <a:r>
              <a:rPr lang="en-GB" altLang="cs-CZ" b="1" dirty="0">
                <a:solidFill>
                  <a:srgbClr val="000000"/>
                </a:solidFill>
                <a:cs typeface="Arial" panose="020B0604020202020204" pitchFamily="34" charset="0"/>
              </a:rPr>
              <a:t>macula</a:t>
            </a:r>
            <a:r>
              <a:rPr lang="en-GB" altLang="cs-CZ" b="1" dirty="0">
                <a:solidFill>
                  <a:srgbClr val="000000"/>
                </a:solidFill>
              </a:rPr>
              <a:t> lutea (yellow spot )</a:t>
            </a:r>
            <a:r>
              <a:rPr lang="en-GB" altLang="cs-CZ" b="1" dirty="0">
                <a:solidFill>
                  <a:srgbClr val="000000"/>
                </a:solidFill>
                <a:cs typeface="Arial" panose="020B0604020202020204" pitchFamily="34" charset="0"/>
              </a:rPr>
              <a:t>.</a:t>
            </a:r>
            <a:r>
              <a:rPr lang="en-GB" altLang="cs-CZ" dirty="0">
                <a:solidFill>
                  <a:srgbClr val="000000"/>
                </a:solidFill>
                <a:cs typeface="Arial" panose="020B0604020202020204" pitchFamily="34" charset="0"/>
              </a:rPr>
              <a:t> In the centre of the macula is an area called the </a:t>
            </a:r>
            <a:r>
              <a:rPr lang="en-GB" altLang="cs-CZ" b="1" dirty="0">
                <a:solidFill>
                  <a:srgbClr val="000000"/>
                </a:solidFill>
                <a:cs typeface="Arial" panose="020B0604020202020204" pitchFamily="34" charset="0"/>
              </a:rPr>
              <a:t>fovea centralis.</a:t>
            </a:r>
            <a:r>
              <a:rPr lang="en-GB" altLang="cs-CZ" dirty="0">
                <a:solidFill>
                  <a:srgbClr val="000000"/>
                </a:solidFill>
                <a:cs typeface="Arial" panose="020B0604020202020204" pitchFamily="34" charset="0"/>
              </a:rPr>
              <a:t> This area contains only cones and is responsible for seeing fine detail clearly. </a:t>
            </a:r>
            <a:endParaRPr lang="en-GB" altLang="cs-CZ" dirty="0">
              <a:solidFill>
                <a:srgbClr val="000000"/>
              </a:solidFill>
            </a:endParaRPr>
          </a:p>
        </p:txBody>
      </p:sp>
    </p:spTree>
    <p:extLst>
      <p:ext uri="{BB962C8B-B14F-4D97-AF65-F5344CB8AC3E}">
        <p14:creationId xmlns:p14="http://schemas.microsoft.com/office/powerpoint/2010/main" val="4070179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Zástupný symbol pro číslo snímku 6">
            <a:extLst>
              <a:ext uri="{FF2B5EF4-FFF2-40B4-BE49-F238E27FC236}">
                <a16:creationId xmlns:a16="http://schemas.microsoft.com/office/drawing/2014/main" id="{30B45396-50C0-49E5-A165-19D6AC3473F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CA9E924-4C16-498A-9B2F-FF0DF11E0E9B}" type="slidenum">
              <a:rPr lang="en-GB" altLang="cs-CZ" sz="1400">
                <a:solidFill>
                  <a:srgbClr val="33CCFF"/>
                </a:solidFill>
              </a:rPr>
              <a:pPr>
                <a:spcBef>
                  <a:spcPct val="0"/>
                </a:spcBef>
                <a:buFontTx/>
                <a:buNone/>
              </a:pPr>
              <a:t>28</a:t>
            </a:fld>
            <a:endParaRPr lang="en-GB" altLang="cs-CZ" sz="1400">
              <a:solidFill>
                <a:srgbClr val="33CCFF"/>
              </a:solidFill>
            </a:endParaRPr>
          </a:p>
        </p:txBody>
      </p:sp>
      <p:sp>
        <p:nvSpPr>
          <p:cNvPr id="72708" name="Rectangle 2">
            <a:extLst>
              <a:ext uri="{FF2B5EF4-FFF2-40B4-BE49-F238E27FC236}">
                <a16:creationId xmlns:a16="http://schemas.microsoft.com/office/drawing/2014/main" id="{39DD2799-0893-49E8-A7E2-4B0A6F6F4A65}"/>
              </a:ext>
            </a:extLst>
          </p:cNvPr>
          <p:cNvSpPr>
            <a:spLocks noGrp="1" noChangeArrowheads="1"/>
          </p:cNvSpPr>
          <p:nvPr>
            <p:ph type="title"/>
          </p:nvPr>
        </p:nvSpPr>
        <p:spPr>
          <a:xfrm>
            <a:off x="1981200" y="274638"/>
            <a:ext cx="8229600" cy="774700"/>
          </a:xfrm>
        </p:spPr>
        <p:txBody>
          <a:bodyPr/>
          <a:lstStyle/>
          <a:p>
            <a:pPr eaLnBrk="1" hangingPunct="1"/>
            <a:r>
              <a:rPr lang="cs-CZ" altLang="cs-CZ" sz="4000" dirty="0">
                <a:solidFill>
                  <a:srgbClr val="0000DC"/>
                </a:solidFill>
              </a:rPr>
              <a:t>Blind spot</a:t>
            </a:r>
          </a:p>
        </p:txBody>
      </p:sp>
      <p:sp>
        <p:nvSpPr>
          <p:cNvPr id="72709" name="Rectangle 3">
            <a:extLst>
              <a:ext uri="{FF2B5EF4-FFF2-40B4-BE49-F238E27FC236}">
                <a16:creationId xmlns:a16="http://schemas.microsoft.com/office/drawing/2014/main" id="{7EDD9226-26E8-4CF4-8DDE-AB24C26F6D7B}"/>
              </a:ext>
            </a:extLst>
          </p:cNvPr>
          <p:cNvSpPr>
            <a:spLocks noGrp="1" noChangeArrowheads="1"/>
          </p:cNvSpPr>
          <p:nvPr>
            <p:ph type="body" sz="half" idx="1"/>
          </p:nvPr>
        </p:nvSpPr>
        <p:spPr>
          <a:xfrm>
            <a:off x="788276" y="954088"/>
            <a:ext cx="9942785" cy="2472284"/>
          </a:xfrm>
        </p:spPr>
        <p:txBody>
          <a:bodyPr/>
          <a:lstStyle/>
          <a:p>
            <a:pPr eaLnBrk="1" hangingPunct="1">
              <a:lnSpc>
                <a:spcPct val="100000"/>
              </a:lnSpc>
              <a:buFontTx/>
              <a:buNone/>
            </a:pPr>
            <a:r>
              <a:rPr lang="en-GB" altLang="cs-CZ" sz="2400" dirty="0">
                <a:solidFill>
                  <a:srgbClr val="000000"/>
                </a:solidFill>
              </a:rPr>
              <a:t>Density of cones decreases from the yellow spot to the periphery of retina. The rod</a:t>
            </a:r>
            <a:r>
              <a:rPr lang="cs-CZ" altLang="cs-CZ" sz="2400" dirty="0">
                <a:solidFill>
                  <a:srgbClr val="000000"/>
                </a:solidFill>
              </a:rPr>
              <a:t>s</a:t>
            </a:r>
            <a:r>
              <a:rPr lang="en-GB" altLang="cs-CZ" sz="2400" dirty="0">
                <a:solidFill>
                  <a:srgbClr val="000000"/>
                </a:solidFill>
              </a:rPr>
              <a:t> have maximum density in a circle around the yellow spot (20</a:t>
            </a:r>
            <a:r>
              <a:rPr lang="en-GB" altLang="cs-CZ" sz="2400" baseline="30000" dirty="0">
                <a:solidFill>
                  <a:srgbClr val="000000"/>
                </a:solidFill>
              </a:rPr>
              <a:t>o</a:t>
            </a:r>
            <a:r>
              <a:rPr lang="en-GB" altLang="cs-CZ" sz="2400" dirty="0">
                <a:solidFill>
                  <a:srgbClr val="000000"/>
                </a:solidFill>
              </a:rPr>
              <a:t> from this spot</a:t>
            </a:r>
            <a:r>
              <a:rPr lang="cs-CZ" altLang="cs-CZ" sz="2400" dirty="0">
                <a:solidFill>
                  <a:srgbClr val="000000"/>
                </a:solidFill>
              </a:rPr>
              <a:t>, </a:t>
            </a:r>
            <a:r>
              <a:rPr lang="en-GB" altLang="cs-CZ" sz="2400" dirty="0">
                <a:solidFill>
                  <a:srgbClr val="000000"/>
                </a:solidFill>
              </a:rPr>
              <a:t>the angle is measured from the back vertex of the lens). The nerve fibres transmitting the stimulation of photoreceptors converge to a place positioned nasally from the yellow spot. This place with no photoreceptors is called </a:t>
            </a:r>
            <a:r>
              <a:rPr lang="en-GB" altLang="cs-CZ" sz="2400" b="1" dirty="0">
                <a:solidFill>
                  <a:srgbClr val="000000"/>
                </a:solidFill>
              </a:rPr>
              <a:t>blind spot.</a:t>
            </a:r>
          </a:p>
        </p:txBody>
      </p:sp>
      <p:pic>
        <p:nvPicPr>
          <p:cNvPr id="72710" name="Obrázek 4">
            <a:extLst>
              <a:ext uri="{FF2B5EF4-FFF2-40B4-BE49-F238E27FC236}">
                <a16:creationId xmlns:a16="http://schemas.microsoft.com/office/drawing/2014/main" id="{576B1EF7-6DB7-4184-854B-1B6DFBB64D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3641" y="3268717"/>
            <a:ext cx="4886243" cy="3475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1628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5" name="Zástupný symbol pro číslo snímku 6">
            <a:extLst>
              <a:ext uri="{FF2B5EF4-FFF2-40B4-BE49-F238E27FC236}">
                <a16:creationId xmlns:a16="http://schemas.microsoft.com/office/drawing/2014/main" id="{41BC0618-D226-4616-A62B-EBE68783BF8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8C1C4D-7EDA-4486-8506-521EBCBCB967}" type="slidenum">
              <a:rPr lang="en-GB" altLang="cs-CZ" sz="1400">
                <a:solidFill>
                  <a:srgbClr val="33CCFF"/>
                </a:solidFill>
              </a:rPr>
              <a:pPr>
                <a:spcBef>
                  <a:spcPct val="0"/>
                </a:spcBef>
                <a:buFontTx/>
                <a:buNone/>
              </a:pPr>
              <a:t>29</a:t>
            </a:fld>
            <a:endParaRPr lang="en-GB" altLang="cs-CZ" sz="1400">
              <a:solidFill>
                <a:srgbClr val="33CCFF"/>
              </a:solidFill>
            </a:endParaRPr>
          </a:p>
        </p:txBody>
      </p:sp>
      <p:sp>
        <p:nvSpPr>
          <p:cNvPr id="74756" name="Rectangle 9">
            <a:extLst>
              <a:ext uri="{FF2B5EF4-FFF2-40B4-BE49-F238E27FC236}">
                <a16:creationId xmlns:a16="http://schemas.microsoft.com/office/drawing/2014/main" id="{93E5F597-6959-40F0-BA00-64F28E33F696}"/>
              </a:ext>
            </a:extLst>
          </p:cNvPr>
          <p:cNvSpPr>
            <a:spLocks noGrp="1" noChangeArrowheads="1"/>
          </p:cNvSpPr>
          <p:nvPr>
            <p:ph type="title"/>
          </p:nvPr>
        </p:nvSpPr>
        <p:spPr>
          <a:xfrm>
            <a:off x="609600" y="274638"/>
            <a:ext cx="10972800" cy="713334"/>
          </a:xfrm>
        </p:spPr>
        <p:txBody>
          <a:bodyPr/>
          <a:lstStyle/>
          <a:p>
            <a:pPr eaLnBrk="1" hangingPunct="1"/>
            <a:r>
              <a:rPr lang="en-GB" altLang="cs-CZ" sz="4000" dirty="0">
                <a:solidFill>
                  <a:srgbClr val="0000DC"/>
                </a:solidFill>
              </a:rPr>
              <a:t>Rods and cones</a:t>
            </a:r>
          </a:p>
        </p:txBody>
      </p:sp>
      <p:sp>
        <p:nvSpPr>
          <p:cNvPr id="74757" name="Rectangle 10">
            <a:extLst>
              <a:ext uri="{FF2B5EF4-FFF2-40B4-BE49-F238E27FC236}">
                <a16:creationId xmlns:a16="http://schemas.microsoft.com/office/drawing/2014/main" id="{BED2DD09-5A7B-47CD-9BDB-D153CFF5B203}"/>
              </a:ext>
            </a:extLst>
          </p:cNvPr>
          <p:cNvSpPr>
            <a:spLocks noGrp="1" noChangeArrowheads="1"/>
          </p:cNvSpPr>
          <p:nvPr>
            <p:ph type="body" sz="half" idx="1"/>
          </p:nvPr>
        </p:nvSpPr>
        <p:spPr>
          <a:xfrm>
            <a:off x="578069" y="1600200"/>
            <a:ext cx="6064469" cy="4637088"/>
          </a:xfrm>
        </p:spPr>
        <p:txBody>
          <a:bodyPr/>
          <a:lstStyle/>
          <a:p>
            <a:pPr marL="0" indent="17463" eaLnBrk="1" hangingPunct="1">
              <a:buFontTx/>
              <a:buNone/>
            </a:pPr>
            <a:br>
              <a:rPr lang="en-GB" altLang="cs-CZ" sz="1600" dirty="0">
                <a:solidFill>
                  <a:srgbClr val="000000"/>
                </a:solidFill>
              </a:rPr>
            </a:br>
            <a:r>
              <a:rPr lang="en-GB" altLang="cs-CZ" dirty="0">
                <a:solidFill>
                  <a:srgbClr val="000000"/>
                </a:solidFill>
                <a:cs typeface="Times New Roman" panose="02020603050405020304" pitchFamily="18" charset="0"/>
              </a:rPr>
              <a:t>The outer segment of a rod or a cone contains the photosensitive chemicals. </a:t>
            </a:r>
            <a:endParaRPr lang="cs-CZ" altLang="cs-CZ" dirty="0">
              <a:solidFill>
                <a:srgbClr val="000000"/>
              </a:solidFill>
              <a:cs typeface="Times New Roman" panose="02020603050405020304" pitchFamily="18" charset="0"/>
            </a:endParaRPr>
          </a:p>
          <a:p>
            <a:pPr marL="0" indent="17463" eaLnBrk="1" hangingPunct="1">
              <a:buFontTx/>
              <a:buNone/>
            </a:pPr>
            <a:r>
              <a:rPr lang="en-GB" altLang="cs-CZ" dirty="0">
                <a:solidFill>
                  <a:srgbClr val="000000"/>
                </a:solidFill>
                <a:cs typeface="Times New Roman" panose="02020603050405020304" pitchFamily="18" charset="0"/>
              </a:rPr>
              <a:t>In rods, this chemical is called </a:t>
            </a:r>
            <a:r>
              <a:rPr lang="en-GB" altLang="cs-CZ" b="1" dirty="0">
                <a:solidFill>
                  <a:srgbClr val="000000"/>
                </a:solidFill>
                <a:cs typeface="Times New Roman" panose="02020603050405020304" pitchFamily="18" charset="0"/>
              </a:rPr>
              <a:t>rhodopsin. </a:t>
            </a:r>
            <a:r>
              <a:rPr lang="en-GB" altLang="cs-CZ" dirty="0">
                <a:solidFill>
                  <a:srgbClr val="000000"/>
                </a:solidFill>
                <a:cs typeface="Times New Roman" panose="02020603050405020304" pitchFamily="18" charset="0"/>
              </a:rPr>
              <a:t>In cones, these</a:t>
            </a:r>
            <a:r>
              <a:rPr lang="en-GB" altLang="cs-CZ" dirty="0">
                <a:solidFill>
                  <a:srgbClr val="000000"/>
                </a:solidFill>
              </a:rPr>
              <a:t> </a:t>
            </a:r>
            <a:r>
              <a:rPr lang="en-GB" altLang="cs-CZ" dirty="0">
                <a:solidFill>
                  <a:srgbClr val="000000"/>
                </a:solidFill>
                <a:cs typeface="Times New Roman" panose="02020603050405020304" pitchFamily="18" charset="0"/>
              </a:rPr>
              <a:t>chemicals are called </a:t>
            </a:r>
            <a:r>
              <a:rPr lang="en-GB" altLang="cs-CZ" b="1" dirty="0">
                <a:solidFill>
                  <a:srgbClr val="000000"/>
                </a:solidFill>
                <a:cs typeface="Times New Roman" panose="02020603050405020304" pitchFamily="18" charset="0"/>
              </a:rPr>
              <a:t>colour pigments</a:t>
            </a:r>
            <a:r>
              <a:rPr lang="en-GB" altLang="cs-CZ" dirty="0">
                <a:solidFill>
                  <a:srgbClr val="000000"/>
                </a:solidFill>
                <a:cs typeface="Times New Roman" panose="02020603050405020304" pitchFamily="18" charset="0"/>
              </a:rPr>
              <a:t>. </a:t>
            </a:r>
            <a:endParaRPr lang="en-GB" altLang="cs-CZ" dirty="0">
              <a:solidFill>
                <a:srgbClr val="000000"/>
              </a:solidFill>
            </a:endParaRPr>
          </a:p>
          <a:p>
            <a:pPr marL="0" indent="17463" eaLnBrk="1" hangingPunct="1">
              <a:buFontTx/>
              <a:buNone/>
            </a:pPr>
            <a:r>
              <a:rPr lang="en-GB" altLang="cs-CZ" b="1" dirty="0">
                <a:solidFill>
                  <a:srgbClr val="000000"/>
                </a:solidFill>
                <a:cs typeface="Times New Roman" panose="02020603050405020304" pitchFamily="18" charset="0"/>
              </a:rPr>
              <a:t>The retina contains 100 million rods and 7 million cones.</a:t>
            </a:r>
            <a:r>
              <a:rPr lang="en-GB" altLang="cs-CZ" b="1" dirty="0">
                <a:solidFill>
                  <a:srgbClr val="000000"/>
                </a:solidFill>
              </a:rPr>
              <a:t> </a:t>
            </a:r>
            <a:endParaRPr lang="en-GB" altLang="cs-CZ" dirty="0">
              <a:solidFill>
                <a:srgbClr val="000000"/>
              </a:solidFill>
            </a:endParaRPr>
          </a:p>
        </p:txBody>
      </p:sp>
      <p:sp>
        <p:nvSpPr>
          <p:cNvPr id="74758" name="Rectangle 6">
            <a:extLst>
              <a:ext uri="{FF2B5EF4-FFF2-40B4-BE49-F238E27FC236}">
                <a16:creationId xmlns:a16="http://schemas.microsoft.com/office/drawing/2014/main" id="{2150F180-D966-4AD7-B181-B53384F3B698}"/>
              </a:ext>
            </a:extLst>
          </p:cNvPr>
          <p:cNvSpPr>
            <a:spLocks noChangeArrowheads="1"/>
          </p:cNvSpPr>
          <p:nvPr/>
        </p:nvSpPr>
        <p:spPr bwMode="auto">
          <a:xfrm>
            <a:off x="5732464" y="2395538"/>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74759" name="Rectangle 7">
            <a:extLst>
              <a:ext uri="{FF2B5EF4-FFF2-40B4-BE49-F238E27FC236}">
                <a16:creationId xmlns:a16="http://schemas.microsoft.com/office/drawing/2014/main" id="{4998C822-E735-4062-B6F2-76BF6DA45168}"/>
              </a:ext>
            </a:extLst>
          </p:cNvPr>
          <p:cNvSpPr>
            <a:spLocks noChangeArrowheads="1"/>
          </p:cNvSpPr>
          <p:nvPr/>
        </p:nvSpPr>
        <p:spPr bwMode="auto">
          <a:xfrm>
            <a:off x="5703889" y="2395538"/>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sp>
        <p:nvSpPr>
          <p:cNvPr id="74760" name="Rectangle 13">
            <a:extLst>
              <a:ext uri="{FF2B5EF4-FFF2-40B4-BE49-F238E27FC236}">
                <a16:creationId xmlns:a16="http://schemas.microsoft.com/office/drawing/2014/main" id="{3FFE72B0-4C7E-4F13-B74B-1F5BE6DD30B4}"/>
              </a:ext>
            </a:extLst>
          </p:cNvPr>
          <p:cNvSpPr>
            <a:spLocks noChangeArrowheads="1"/>
          </p:cNvSpPr>
          <p:nvPr/>
        </p:nvSpPr>
        <p:spPr bwMode="auto">
          <a:xfrm>
            <a:off x="5732464" y="2395538"/>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sp>
        <p:nvSpPr>
          <p:cNvPr id="74761" name="Rectangle 14">
            <a:extLst>
              <a:ext uri="{FF2B5EF4-FFF2-40B4-BE49-F238E27FC236}">
                <a16:creationId xmlns:a16="http://schemas.microsoft.com/office/drawing/2014/main" id="{634C23EE-586F-4358-8AE8-55C15D923BF8}"/>
              </a:ext>
            </a:extLst>
          </p:cNvPr>
          <p:cNvSpPr>
            <a:spLocks noChangeArrowheads="1"/>
          </p:cNvSpPr>
          <p:nvPr/>
        </p:nvSpPr>
        <p:spPr bwMode="auto">
          <a:xfrm>
            <a:off x="5703889" y="2395538"/>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pic>
        <p:nvPicPr>
          <p:cNvPr id="74762" name="Picture 16" descr="http://static.howstuffworks.com/gif/vision4.gif">
            <a:extLst>
              <a:ext uri="{FF2B5EF4-FFF2-40B4-BE49-F238E27FC236}">
                <a16:creationId xmlns:a16="http://schemas.microsoft.com/office/drawing/2014/main" id="{E2A6CC64-AB32-4322-B458-63F1CF74B748}"/>
              </a:ext>
            </a:extLst>
          </p:cNvPr>
          <p:cNvPicPr>
            <a:picLocks noGrp="1" noChangeAspect="1" noChangeArrowheads="1"/>
          </p:cNvPicPr>
          <p:nvPr>
            <p:ph type="clipArt" sz="half" idx="2"/>
          </p:nvPr>
        </p:nvPicPr>
        <p:blipFill>
          <a:blip r:embed="rId4" r:link="rId5">
            <a:extLst>
              <a:ext uri="{28A0092B-C50C-407E-A947-70E740481C1C}">
                <a14:useLocalDpi xmlns:a14="http://schemas.microsoft.com/office/drawing/2010/main" val="0"/>
              </a:ext>
            </a:extLst>
          </a:blip>
          <a:srcRect/>
          <a:stretch>
            <a:fillRect/>
          </a:stretch>
        </p:blipFill>
        <p:spPr>
          <a:xfrm>
            <a:off x="7128641" y="2025869"/>
            <a:ext cx="4127938" cy="3429000"/>
          </a:xfrm>
          <a:solidFill>
            <a:schemeClr val="bg1"/>
          </a:solidFill>
        </p:spPr>
      </p:pic>
    </p:spTree>
    <p:extLst>
      <p:ext uri="{BB962C8B-B14F-4D97-AF65-F5344CB8AC3E}">
        <p14:creationId xmlns:p14="http://schemas.microsoft.com/office/powerpoint/2010/main" val="276311764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Zástupný symbol pro číslo snímku 5">
            <a:extLst>
              <a:ext uri="{FF2B5EF4-FFF2-40B4-BE49-F238E27FC236}">
                <a16:creationId xmlns:a16="http://schemas.microsoft.com/office/drawing/2014/main" id="{BE72A2AD-F9B2-4713-A335-273FAD111A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DEAD615-233E-49FA-8364-75CFD8EA5013}" type="slidenum">
              <a:rPr lang="en-GB" altLang="cs-CZ" sz="1400">
                <a:solidFill>
                  <a:srgbClr val="33CCFF"/>
                </a:solidFill>
              </a:rPr>
              <a:pPr>
                <a:spcBef>
                  <a:spcPct val="0"/>
                </a:spcBef>
                <a:buFontTx/>
                <a:buNone/>
              </a:pPr>
              <a:t>3</a:t>
            </a:fld>
            <a:endParaRPr lang="en-GB" altLang="cs-CZ" sz="1400">
              <a:solidFill>
                <a:srgbClr val="33CCFF"/>
              </a:solidFill>
            </a:endParaRPr>
          </a:p>
        </p:txBody>
      </p:sp>
      <p:sp>
        <p:nvSpPr>
          <p:cNvPr id="21508" name="Rectangle 2">
            <a:extLst>
              <a:ext uri="{FF2B5EF4-FFF2-40B4-BE49-F238E27FC236}">
                <a16:creationId xmlns:a16="http://schemas.microsoft.com/office/drawing/2014/main" id="{5E9A6C0A-6038-44FA-AE51-50B4407CD25D}"/>
              </a:ext>
            </a:extLst>
          </p:cNvPr>
          <p:cNvSpPr>
            <a:spLocks noGrp="1" noChangeArrowheads="1"/>
          </p:cNvSpPr>
          <p:nvPr>
            <p:ph type="title"/>
          </p:nvPr>
        </p:nvSpPr>
        <p:spPr>
          <a:xfrm>
            <a:off x="604345" y="390253"/>
            <a:ext cx="8229600" cy="660782"/>
          </a:xfrm>
          <a:noFill/>
        </p:spPr>
        <p:txBody>
          <a:bodyPr/>
          <a:lstStyle/>
          <a:p>
            <a:pPr eaLnBrk="1" hangingPunct="1"/>
            <a:r>
              <a:rPr lang="en-GB" altLang="cs-CZ" sz="4000" dirty="0">
                <a:solidFill>
                  <a:srgbClr val="0000DC"/>
                </a:solidFill>
              </a:rPr>
              <a:t>Basic properties of light</a:t>
            </a:r>
          </a:p>
        </p:txBody>
      </p:sp>
      <p:sp>
        <p:nvSpPr>
          <p:cNvPr id="21509" name="Rectangle 3">
            <a:extLst>
              <a:ext uri="{FF2B5EF4-FFF2-40B4-BE49-F238E27FC236}">
                <a16:creationId xmlns:a16="http://schemas.microsoft.com/office/drawing/2014/main" id="{679CC296-6D55-425F-B61C-23E4493FA55F}"/>
              </a:ext>
            </a:extLst>
          </p:cNvPr>
          <p:cNvSpPr>
            <a:spLocks noGrp="1" noChangeArrowheads="1"/>
          </p:cNvSpPr>
          <p:nvPr>
            <p:ph type="body" idx="1"/>
          </p:nvPr>
        </p:nvSpPr>
        <p:spPr>
          <a:xfrm>
            <a:off x="735723" y="1039320"/>
            <a:ext cx="9785131" cy="5111750"/>
          </a:xfrm>
        </p:spPr>
        <p:txBody>
          <a:bodyPr/>
          <a:lstStyle/>
          <a:p>
            <a:pPr marL="0" indent="20638" eaLnBrk="1" hangingPunct="1">
              <a:buFontTx/>
              <a:buNone/>
            </a:pPr>
            <a:r>
              <a:rPr lang="en-GB" altLang="cs-CZ" dirty="0">
                <a:solidFill>
                  <a:srgbClr val="000000"/>
                </a:solidFill>
              </a:rPr>
              <a:t>Visible electromagnetic radiation:</a:t>
            </a:r>
          </a:p>
          <a:p>
            <a:pPr marL="0" indent="20638" eaLnBrk="1" hangingPunct="1">
              <a:buFontTx/>
              <a:buNone/>
            </a:pPr>
            <a:r>
              <a:rPr lang="el-GR" altLang="cs-CZ" dirty="0">
                <a:solidFill>
                  <a:srgbClr val="000000"/>
                </a:solidFill>
                <a:cs typeface="Arial" panose="020B0604020202020204" pitchFamily="34" charset="0"/>
              </a:rPr>
              <a:t>λ</a:t>
            </a:r>
            <a:r>
              <a:rPr lang="en-GB" altLang="cs-CZ" dirty="0">
                <a:solidFill>
                  <a:srgbClr val="000000"/>
                </a:solidFill>
                <a:cs typeface="Arial" panose="020B0604020202020204" pitchFamily="34" charset="0"/>
              </a:rPr>
              <a:t> = 380 – 7</a:t>
            </a:r>
            <a:r>
              <a:rPr lang="cs-CZ" altLang="cs-CZ" dirty="0">
                <a:solidFill>
                  <a:srgbClr val="000000"/>
                </a:solidFill>
                <a:cs typeface="Arial" panose="020B0604020202020204" pitchFamily="34" charset="0"/>
              </a:rPr>
              <a:t>6</a:t>
            </a:r>
            <a:r>
              <a:rPr lang="en-GB" altLang="cs-CZ" dirty="0">
                <a:solidFill>
                  <a:srgbClr val="000000"/>
                </a:solidFill>
                <a:cs typeface="Arial" panose="020B0604020202020204" pitchFamily="34" charset="0"/>
              </a:rPr>
              <a:t>0 nm </a:t>
            </a:r>
          </a:p>
          <a:p>
            <a:pPr marL="0" indent="20638" eaLnBrk="1" hangingPunct="1">
              <a:buFontTx/>
              <a:buNone/>
            </a:pPr>
            <a:r>
              <a:rPr lang="en-GB" altLang="cs-CZ" dirty="0">
                <a:solidFill>
                  <a:srgbClr val="000000"/>
                </a:solidFill>
                <a:cs typeface="Arial" panose="020B0604020202020204" pitchFamily="34" charset="0"/>
              </a:rPr>
              <a:t>shorter wavelength – </a:t>
            </a:r>
            <a:r>
              <a:rPr lang="cs-CZ" altLang="cs-CZ" b="1" dirty="0">
                <a:solidFill>
                  <a:srgbClr val="000000"/>
                </a:solidFill>
              </a:rPr>
              <a:t>U</a:t>
            </a:r>
            <a:r>
              <a:rPr lang="en-GB" altLang="cs-CZ" b="1" dirty="0" err="1">
                <a:solidFill>
                  <a:srgbClr val="000000"/>
                </a:solidFill>
                <a:cs typeface="Arial" panose="020B0604020202020204" pitchFamily="34" charset="0"/>
              </a:rPr>
              <a:t>ltraviolet</a:t>
            </a:r>
            <a:r>
              <a:rPr lang="en-GB" altLang="cs-CZ" b="1" dirty="0">
                <a:solidFill>
                  <a:srgbClr val="000000"/>
                </a:solidFill>
                <a:cs typeface="Arial" panose="020B0604020202020204" pitchFamily="34" charset="0"/>
              </a:rPr>
              <a:t> light (UV)</a:t>
            </a:r>
          </a:p>
          <a:p>
            <a:pPr marL="0" indent="20638" eaLnBrk="1" hangingPunct="1">
              <a:buFontTx/>
              <a:buNone/>
            </a:pPr>
            <a:r>
              <a:rPr lang="en-GB" altLang="cs-CZ" dirty="0">
                <a:solidFill>
                  <a:srgbClr val="000000"/>
                </a:solidFill>
                <a:cs typeface="Arial" panose="020B0604020202020204" pitchFamily="34" charset="0"/>
              </a:rPr>
              <a:t>longer wavelength – </a:t>
            </a:r>
            <a:r>
              <a:rPr lang="cs-CZ" altLang="cs-CZ" b="1" dirty="0">
                <a:solidFill>
                  <a:srgbClr val="000000"/>
                </a:solidFill>
              </a:rPr>
              <a:t>I</a:t>
            </a:r>
            <a:r>
              <a:rPr lang="en-GB" altLang="cs-CZ" b="1" dirty="0" err="1">
                <a:solidFill>
                  <a:srgbClr val="000000"/>
                </a:solidFill>
                <a:cs typeface="Arial" panose="020B0604020202020204" pitchFamily="34" charset="0"/>
              </a:rPr>
              <a:t>nfrared</a:t>
            </a:r>
            <a:r>
              <a:rPr lang="en-GB" altLang="cs-CZ" b="1" dirty="0">
                <a:solidFill>
                  <a:srgbClr val="000000"/>
                </a:solidFill>
                <a:cs typeface="Arial" panose="020B0604020202020204" pitchFamily="34" charset="0"/>
              </a:rPr>
              <a:t> light (IR)</a:t>
            </a:r>
          </a:p>
          <a:p>
            <a:pPr marL="0" indent="20638" eaLnBrk="1" hangingPunct="1">
              <a:buFontTx/>
              <a:buNone/>
            </a:pPr>
            <a:r>
              <a:rPr lang="en-GB" altLang="cs-CZ" b="1" dirty="0">
                <a:solidFill>
                  <a:srgbClr val="000000"/>
                </a:solidFill>
              </a:rPr>
              <a:t>V</a:t>
            </a:r>
            <a:r>
              <a:rPr lang="en-GB" altLang="cs-CZ" b="1" dirty="0">
                <a:solidFill>
                  <a:srgbClr val="000000"/>
                </a:solidFill>
                <a:cs typeface="Arial" panose="020B0604020202020204" pitchFamily="34" charset="0"/>
              </a:rPr>
              <a:t>isible light – (VIS)</a:t>
            </a:r>
          </a:p>
          <a:p>
            <a:pPr marL="0" indent="20638" eaLnBrk="1" hangingPunct="1">
              <a:buFont typeface="Wingdings" panose="05000000000000000000" pitchFamily="2" charset="2"/>
              <a:buNone/>
            </a:pPr>
            <a:r>
              <a:rPr lang="en-GB" altLang="cs-CZ" dirty="0">
                <a:solidFill>
                  <a:srgbClr val="000000"/>
                </a:solidFill>
                <a:cs typeface="Arial" panose="020B0604020202020204" pitchFamily="34" charset="0"/>
              </a:rPr>
              <a:t>Medium in which the light propagates is called </a:t>
            </a:r>
            <a:r>
              <a:rPr lang="en-GB" altLang="cs-CZ" b="1" dirty="0">
                <a:solidFill>
                  <a:srgbClr val="000000"/>
                </a:solidFill>
                <a:cs typeface="Arial" panose="020B0604020202020204" pitchFamily="34" charset="0"/>
              </a:rPr>
              <a:t>optical medium.</a:t>
            </a:r>
          </a:p>
          <a:p>
            <a:pPr marL="0" indent="20638" eaLnBrk="1" hangingPunct="1">
              <a:buFont typeface="Wingdings" panose="05000000000000000000" pitchFamily="2" charset="2"/>
              <a:buNone/>
            </a:pPr>
            <a:r>
              <a:rPr lang="en-GB" altLang="cs-CZ" dirty="0">
                <a:solidFill>
                  <a:srgbClr val="000000"/>
                </a:solidFill>
                <a:cs typeface="Arial" panose="020B0604020202020204" pitchFamily="34" charset="0"/>
              </a:rPr>
              <a:t>In homogeneous media, light propagates in straight lines perpendicular to wave fronts, this lines are called </a:t>
            </a:r>
            <a:r>
              <a:rPr lang="en-GB" altLang="cs-CZ" b="1" dirty="0">
                <a:solidFill>
                  <a:srgbClr val="000000"/>
                </a:solidFill>
                <a:cs typeface="Arial" panose="020B0604020202020204" pitchFamily="34" charset="0"/>
              </a:rPr>
              <a:t>light rays.</a:t>
            </a:r>
            <a:endParaRPr lang="cs-CZ" altLang="cs-CZ" b="1" dirty="0">
              <a:solidFill>
                <a:srgbClr val="000000"/>
              </a:solidFill>
              <a:cs typeface="Arial" panose="020B0604020202020204" pitchFamily="34" charset="0"/>
            </a:endParaRPr>
          </a:p>
          <a:p>
            <a:pPr marL="0" indent="20638" eaLnBrk="1" hangingPunct="1">
              <a:buFont typeface="Wingdings" panose="05000000000000000000" pitchFamily="2" charset="2"/>
              <a:buNone/>
            </a:pPr>
            <a:r>
              <a:rPr lang="en-GB" altLang="cs-CZ" b="1" dirty="0">
                <a:solidFill>
                  <a:srgbClr val="000000"/>
                </a:solidFill>
                <a:cs typeface="Arial" panose="020B0604020202020204" pitchFamily="34" charset="0"/>
              </a:rPr>
              <a:t>Speed</a:t>
            </a:r>
            <a:r>
              <a:rPr lang="en-GB" altLang="cs-CZ" dirty="0">
                <a:solidFill>
                  <a:srgbClr val="000000"/>
                </a:solidFill>
                <a:cs typeface="Arial" panose="020B0604020202020204" pitchFamily="34" charset="0"/>
              </a:rPr>
              <a:t> (velocity) </a:t>
            </a:r>
            <a:r>
              <a:rPr lang="en-GB" altLang="cs-CZ" b="1" dirty="0">
                <a:solidFill>
                  <a:srgbClr val="000000"/>
                </a:solidFill>
                <a:cs typeface="Arial" panose="020B0604020202020204" pitchFamily="34" charset="0"/>
              </a:rPr>
              <a:t>of light</a:t>
            </a:r>
            <a:r>
              <a:rPr lang="en-GB" altLang="cs-CZ" dirty="0">
                <a:solidFill>
                  <a:srgbClr val="000000"/>
                </a:solidFill>
                <a:cs typeface="Arial" panose="020B0604020202020204" pitchFamily="34" charset="0"/>
              </a:rPr>
              <a:t> (in vacuum) </a:t>
            </a:r>
          </a:p>
          <a:p>
            <a:pPr marL="0" indent="20638" eaLnBrk="1" hangingPunct="1">
              <a:buFontTx/>
              <a:buNone/>
            </a:pPr>
            <a:r>
              <a:rPr lang="cs-CZ" altLang="cs-CZ" dirty="0">
                <a:solidFill>
                  <a:srgbClr val="000000"/>
                </a:solidFill>
                <a:cs typeface="Arial" panose="020B0604020202020204" pitchFamily="34" charset="0"/>
              </a:rPr>
              <a:t>       </a:t>
            </a:r>
            <a:r>
              <a:rPr lang="en-GB" altLang="cs-CZ" i="1" dirty="0">
                <a:solidFill>
                  <a:srgbClr val="000000"/>
                </a:solidFill>
                <a:cs typeface="Arial" panose="020B0604020202020204" pitchFamily="34" charset="0"/>
              </a:rPr>
              <a:t>c</a:t>
            </a:r>
            <a:r>
              <a:rPr lang="cs-CZ" altLang="cs-CZ" dirty="0">
                <a:solidFill>
                  <a:srgbClr val="000000"/>
                </a:solidFill>
              </a:rPr>
              <a:t>  </a:t>
            </a:r>
            <a:r>
              <a:rPr lang="en-GB" altLang="cs-CZ" dirty="0">
                <a:solidFill>
                  <a:srgbClr val="000000"/>
                </a:solidFill>
                <a:cs typeface="Arial" panose="020B0604020202020204" pitchFamily="34" charset="0"/>
              </a:rPr>
              <a:t>=  299 792 458 m·s</a:t>
            </a:r>
            <a:r>
              <a:rPr lang="en-GB" altLang="cs-CZ" baseline="30000" dirty="0">
                <a:solidFill>
                  <a:srgbClr val="000000"/>
                </a:solidFill>
                <a:cs typeface="Arial" panose="020B0604020202020204" pitchFamily="34" charset="0"/>
              </a:rPr>
              <a:t>-1  </a:t>
            </a:r>
            <a:r>
              <a:rPr lang="en-GB" altLang="cs-CZ" dirty="0">
                <a:solidFill>
                  <a:srgbClr val="000000"/>
                </a:solidFill>
                <a:cs typeface="Arial" panose="020B0604020202020204" pitchFamily="34" charset="0"/>
              </a:rPr>
              <a:t>ap</a:t>
            </a:r>
            <a:r>
              <a:rPr lang="cs-CZ" altLang="cs-CZ" dirty="0">
                <a:solidFill>
                  <a:srgbClr val="000000"/>
                </a:solidFill>
              </a:rPr>
              <a:t>p</a:t>
            </a:r>
            <a:r>
              <a:rPr lang="en-GB" altLang="cs-CZ" dirty="0" err="1">
                <a:solidFill>
                  <a:srgbClr val="000000"/>
                </a:solidFill>
                <a:cs typeface="Arial" panose="020B0604020202020204" pitchFamily="34" charset="0"/>
              </a:rPr>
              <a:t>rox</a:t>
            </a:r>
            <a:r>
              <a:rPr lang="en-GB" altLang="cs-CZ" dirty="0">
                <a:solidFill>
                  <a:srgbClr val="000000"/>
                </a:solidFill>
                <a:cs typeface="Arial" panose="020B0604020202020204" pitchFamily="34" charset="0"/>
              </a:rPr>
              <a:t>.</a:t>
            </a:r>
            <a:r>
              <a:rPr lang="cs-CZ" altLang="cs-CZ" dirty="0">
                <a:solidFill>
                  <a:srgbClr val="000000"/>
                </a:solidFill>
              </a:rPr>
              <a:t> </a:t>
            </a:r>
            <a:r>
              <a:rPr lang="en-GB" altLang="cs-CZ" dirty="0">
                <a:solidFill>
                  <a:srgbClr val="000000"/>
                </a:solidFill>
                <a:cs typeface="Arial" panose="020B0604020202020204" pitchFamily="34" charset="0"/>
              </a:rPr>
              <a:t>= </a:t>
            </a:r>
            <a:r>
              <a:rPr lang="cs-CZ" altLang="cs-CZ" dirty="0">
                <a:solidFill>
                  <a:srgbClr val="000000"/>
                </a:solidFill>
              </a:rPr>
              <a:t> </a:t>
            </a:r>
            <a:r>
              <a:rPr lang="en-GB" altLang="cs-CZ" dirty="0">
                <a:solidFill>
                  <a:srgbClr val="000000"/>
                </a:solidFill>
                <a:cs typeface="Arial" panose="020B0604020202020204" pitchFamily="34" charset="0"/>
              </a:rPr>
              <a:t>300 000 000 m·s</a:t>
            </a:r>
            <a:r>
              <a:rPr lang="en-GB" altLang="cs-CZ" baseline="30000" dirty="0">
                <a:solidFill>
                  <a:srgbClr val="000000"/>
                </a:solidFill>
                <a:cs typeface="Arial" panose="020B0604020202020204" pitchFamily="34" charset="0"/>
              </a:rPr>
              <a:t>-1 </a:t>
            </a:r>
            <a:endParaRPr lang="el-GR" altLang="cs-CZ" dirty="0">
              <a:solidFill>
                <a:srgbClr val="000000"/>
              </a:solidFill>
              <a:cs typeface="Arial" panose="020B0604020202020204" pitchFamily="34" charset="0"/>
            </a:endParaRPr>
          </a:p>
        </p:txBody>
      </p:sp>
    </p:spTree>
    <p:extLst>
      <p:ext uri="{BB962C8B-B14F-4D97-AF65-F5344CB8AC3E}">
        <p14:creationId xmlns:p14="http://schemas.microsoft.com/office/powerpoint/2010/main" val="4200913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Zástupný symbol pro číslo snímku 5">
            <a:extLst>
              <a:ext uri="{FF2B5EF4-FFF2-40B4-BE49-F238E27FC236}">
                <a16:creationId xmlns:a16="http://schemas.microsoft.com/office/drawing/2014/main" id="{3A91DB19-2C88-4D07-8C2D-77537C2D351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3C6D907-3A3A-4C3D-97CC-FAB6417206BF}" type="slidenum">
              <a:rPr lang="en-GB" altLang="cs-CZ" sz="1400">
                <a:solidFill>
                  <a:srgbClr val="33CCFF"/>
                </a:solidFill>
              </a:rPr>
              <a:pPr>
                <a:spcBef>
                  <a:spcPct val="0"/>
                </a:spcBef>
                <a:buFontTx/>
                <a:buNone/>
              </a:pPr>
              <a:t>30</a:t>
            </a:fld>
            <a:endParaRPr lang="en-GB" altLang="cs-CZ" sz="1400">
              <a:solidFill>
                <a:srgbClr val="33CCFF"/>
              </a:solidFill>
            </a:endParaRPr>
          </a:p>
        </p:txBody>
      </p:sp>
      <p:sp>
        <p:nvSpPr>
          <p:cNvPr id="76804" name="Rectangle 2">
            <a:extLst>
              <a:ext uri="{FF2B5EF4-FFF2-40B4-BE49-F238E27FC236}">
                <a16:creationId xmlns:a16="http://schemas.microsoft.com/office/drawing/2014/main" id="{555EB6F3-FBF3-4CB3-BFC3-4320EFED9C9C}"/>
              </a:ext>
            </a:extLst>
          </p:cNvPr>
          <p:cNvSpPr>
            <a:spLocks noGrp="1" noChangeArrowheads="1"/>
          </p:cNvSpPr>
          <p:nvPr>
            <p:ph type="title"/>
          </p:nvPr>
        </p:nvSpPr>
        <p:spPr>
          <a:xfrm>
            <a:off x="1981200" y="274638"/>
            <a:ext cx="2937641" cy="944562"/>
          </a:xfrm>
        </p:spPr>
        <p:txBody>
          <a:bodyPr/>
          <a:lstStyle/>
          <a:p>
            <a:pPr eaLnBrk="1" hangingPunct="1"/>
            <a:r>
              <a:rPr lang="cs-CZ" altLang="cs-CZ" sz="4000" dirty="0">
                <a:solidFill>
                  <a:srgbClr val="0000DC"/>
                </a:solidFill>
              </a:rPr>
              <a:t>Rhodopsin</a:t>
            </a:r>
            <a:endParaRPr lang="en-GB" altLang="cs-CZ" sz="4000" dirty="0">
              <a:solidFill>
                <a:srgbClr val="0000DC"/>
              </a:solidFill>
            </a:endParaRPr>
          </a:p>
        </p:txBody>
      </p:sp>
      <p:sp>
        <p:nvSpPr>
          <p:cNvPr id="76805" name="Rectangle 3">
            <a:extLst>
              <a:ext uri="{FF2B5EF4-FFF2-40B4-BE49-F238E27FC236}">
                <a16:creationId xmlns:a16="http://schemas.microsoft.com/office/drawing/2014/main" id="{0DE32D4F-8599-4EE2-BC3F-072EFB478CEF}"/>
              </a:ext>
            </a:extLst>
          </p:cNvPr>
          <p:cNvSpPr>
            <a:spLocks noGrp="1" noChangeArrowheads="1"/>
          </p:cNvSpPr>
          <p:nvPr>
            <p:ph type="body" idx="1"/>
          </p:nvPr>
        </p:nvSpPr>
        <p:spPr>
          <a:xfrm>
            <a:off x="693683" y="1295400"/>
            <a:ext cx="10615448" cy="5126421"/>
          </a:xfrm>
        </p:spPr>
        <p:txBody>
          <a:bodyPr/>
          <a:lstStyle/>
          <a:p>
            <a:pPr marL="0" indent="0" eaLnBrk="1" hangingPunct="1">
              <a:lnSpc>
                <a:spcPct val="100000"/>
              </a:lnSpc>
              <a:buFontTx/>
              <a:buNone/>
            </a:pPr>
            <a:r>
              <a:rPr lang="en-GB" altLang="cs-CZ" sz="2400" dirty="0">
                <a:solidFill>
                  <a:srgbClr val="000000"/>
                </a:solidFill>
                <a:cs typeface="Arial" panose="020B0604020202020204" pitchFamily="34" charset="0"/>
              </a:rPr>
              <a:t>When light comes in contact with the photosensitive chemical </a:t>
            </a:r>
            <a:r>
              <a:rPr lang="en-GB" altLang="cs-CZ" sz="2400" b="1" dirty="0">
                <a:solidFill>
                  <a:srgbClr val="000000"/>
                </a:solidFill>
                <a:cs typeface="Arial" panose="020B0604020202020204" pitchFamily="34" charset="0"/>
              </a:rPr>
              <a:t>rhodopsin</a:t>
            </a:r>
            <a:r>
              <a:rPr lang="en-GB" altLang="cs-CZ" sz="2400" dirty="0">
                <a:solidFill>
                  <a:srgbClr val="000000"/>
                </a:solidFill>
                <a:cs typeface="Arial" panose="020B0604020202020204" pitchFamily="34" charset="0"/>
              </a:rPr>
              <a:t> (also called </a:t>
            </a:r>
            <a:r>
              <a:rPr lang="en-GB" altLang="cs-CZ" sz="2400" b="1" dirty="0">
                <a:solidFill>
                  <a:srgbClr val="000000"/>
                </a:solidFill>
                <a:cs typeface="Arial" panose="020B0604020202020204" pitchFamily="34" charset="0"/>
              </a:rPr>
              <a:t>visual purple</a:t>
            </a:r>
            <a:r>
              <a:rPr lang="en-GB" altLang="cs-CZ" sz="2400" dirty="0">
                <a:solidFill>
                  <a:srgbClr val="000000"/>
                </a:solidFill>
                <a:cs typeface="Arial" panose="020B0604020202020204" pitchFamily="34" charset="0"/>
              </a:rPr>
              <a:t>)</a:t>
            </a:r>
            <a:r>
              <a:rPr lang="cs-CZ" altLang="cs-CZ" sz="2400" dirty="0">
                <a:solidFill>
                  <a:srgbClr val="000000"/>
                </a:solidFill>
                <a:cs typeface="Arial" panose="020B0604020202020204" pitchFamily="34" charset="0"/>
              </a:rPr>
              <a:t> a </a:t>
            </a:r>
            <a:r>
              <a:rPr lang="cs-CZ" altLang="cs-CZ" sz="2400" dirty="0" err="1">
                <a:solidFill>
                  <a:srgbClr val="000000"/>
                </a:solidFill>
                <a:cs typeface="Arial" panose="020B0604020202020204" pitchFamily="34" charset="0"/>
              </a:rPr>
              <a:t>photochemical</a:t>
            </a:r>
            <a:r>
              <a:rPr lang="cs-CZ" altLang="cs-CZ" sz="2400" dirty="0">
                <a:solidFill>
                  <a:srgbClr val="000000"/>
                </a:solidFill>
                <a:cs typeface="Arial" panose="020B0604020202020204" pitchFamily="34" charset="0"/>
              </a:rPr>
              <a:t> </a:t>
            </a:r>
            <a:r>
              <a:rPr lang="cs-CZ" altLang="cs-CZ" sz="2400" dirty="0" err="1">
                <a:solidFill>
                  <a:srgbClr val="000000"/>
                </a:solidFill>
                <a:cs typeface="Arial" panose="020B0604020202020204" pitchFamily="34" charset="0"/>
              </a:rPr>
              <a:t>reaction</a:t>
            </a:r>
            <a:r>
              <a:rPr lang="cs-CZ" altLang="cs-CZ" sz="2400" dirty="0">
                <a:solidFill>
                  <a:srgbClr val="000000"/>
                </a:solidFill>
                <a:cs typeface="Arial" panose="020B0604020202020204" pitchFamily="34" charset="0"/>
              </a:rPr>
              <a:t> </a:t>
            </a:r>
            <a:r>
              <a:rPr lang="cs-CZ" altLang="cs-CZ" sz="2400" dirty="0" err="1">
                <a:solidFill>
                  <a:srgbClr val="000000"/>
                </a:solidFill>
                <a:cs typeface="Arial" panose="020B0604020202020204" pitchFamily="34" charset="0"/>
              </a:rPr>
              <a:t>occurs</a:t>
            </a:r>
            <a:r>
              <a:rPr lang="en-GB" altLang="cs-CZ" sz="2400" dirty="0">
                <a:solidFill>
                  <a:srgbClr val="000000"/>
                </a:solidFill>
                <a:cs typeface="Arial" panose="020B0604020202020204" pitchFamily="34" charset="0"/>
              </a:rPr>
              <a:t>. Rhodopsin is a complex of a protein called </a:t>
            </a:r>
            <a:r>
              <a:rPr lang="en-GB" altLang="cs-CZ" sz="2400" b="1" dirty="0" err="1">
                <a:solidFill>
                  <a:srgbClr val="000000"/>
                </a:solidFill>
                <a:cs typeface="Arial" panose="020B0604020202020204" pitchFamily="34" charset="0"/>
              </a:rPr>
              <a:t>scot</a:t>
            </a:r>
            <a:r>
              <a:rPr lang="cs-CZ" altLang="cs-CZ" sz="2400" b="1" dirty="0">
                <a:solidFill>
                  <a:srgbClr val="000000"/>
                </a:solidFill>
                <a:cs typeface="Arial" panose="020B0604020202020204" pitchFamily="34" charset="0"/>
              </a:rPr>
              <a:t>(</a:t>
            </a:r>
            <a:r>
              <a:rPr lang="en-GB" altLang="cs-CZ" sz="2400" b="1" dirty="0">
                <a:solidFill>
                  <a:srgbClr val="000000"/>
                </a:solidFill>
                <a:cs typeface="Arial" panose="020B0604020202020204" pitchFamily="34" charset="0"/>
              </a:rPr>
              <a:t>opsin</a:t>
            </a:r>
            <a:r>
              <a:rPr lang="cs-CZ" altLang="cs-CZ" sz="2400" b="1" dirty="0">
                <a:solidFill>
                  <a:srgbClr val="000000"/>
                </a:solidFill>
                <a:cs typeface="Arial" panose="020B0604020202020204" pitchFamily="34" charset="0"/>
              </a:rPr>
              <a:t>)</a:t>
            </a:r>
            <a:r>
              <a:rPr lang="en-GB" altLang="cs-CZ" sz="2400" dirty="0">
                <a:solidFill>
                  <a:srgbClr val="000000"/>
                </a:solidFill>
                <a:cs typeface="Arial" panose="020B0604020202020204" pitchFamily="34" charset="0"/>
              </a:rPr>
              <a:t> and </a:t>
            </a:r>
            <a:r>
              <a:rPr lang="en-GB" altLang="cs-CZ" sz="2400" b="1" dirty="0">
                <a:solidFill>
                  <a:srgbClr val="000000"/>
                </a:solidFill>
                <a:cs typeface="Arial" panose="020B0604020202020204" pitchFamily="34" charset="0"/>
              </a:rPr>
              <a:t>11-cis-retinal</a:t>
            </a:r>
            <a:r>
              <a:rPr lang="en-GB" altLang="cs-CZ" sz="2400" dirty="0">
                <a:solidFill>
                  <a:srgbClr val="000000"/>
                </a:solidFill>
                <a:cs typeface="Arial" panose="020B0604020202020204" pitchFamily="34" charset="0"/>
              </a:rPr>
              <a:t> - the latter is derived from </a:t>
            </a:r>
            <a:r>
              <a:rPr lang="en-GB" altLang="cs-CZ" sz="2400" b="1" dirty="0">
                <a:solidFill>
                  <a:srgbClr val="000000"/>
                </a:solidFill>
                <a:cs typeface="Arial" panose="020B0604020202020204" pitchFamily="34" charset="0"/>
              </a:rPr>
              <a:t>vitamin A</a:t>
            </a:r>
            <a:r>
              <a:rPr lang="en-GB" altLang="cs-CZ" sz="2400" dirty="0">
                <a:solidFill>
                  <a:srgbClr val="000000"/>
                </a:solidFill>
                <a:cs typeface="Arial" panose="020B0604020202020204" pitchFamily="34" charset="0"/>
              </a:rPr>
              <a:t> (</a:t>
            </a:r>
            <a:r>
              <a:rPr lang="en-GB" altLang="cs-CZ" sz="2400" dirty="0">
                <a:solidFill>
                  <a:srgbClr val="000000"/>
                </a:solidFill>
                <a:cs typeface="Arial" panose="020B0604020202020204" pitchFamily="34" charset="0"/>
                <a:sym typeface="Symbol" panose="05050102010706020507" pitchFamily="18" charset="2"/>
              </a:rPr>
              <a:t></a:t>
            </a:r>
            <a:r>
              <a:rPr lang="en-GB" altLang="cs-CZ" sz="2400" dirty="0">
                <a:solidFill>
                  <a:srgbClr val="000000"/>
                </a:solidFill>
                <a:cs typeface="Arial" panose="020B0604020202020204" pitchFamily="34" charset="0"/>
              </a:rPr>
              <a:t> lack of vitamin A causes vision problems). Rhodopsin decomposes when it is exposed to light because light causes a physical change in the 11-cis-retinal, changing it to </a:t>
            </a:r>
            <a:r>
              <a:rPr lang="en-GB" altLang="cs-CZ" sz="2400" b="1" dirty="0">
                <a:solidFill>
                  <a:srgbClr val="000000"/>
                </a:solidFill>
                <a:cs typeface="Arial" panose="020B0604020202020204" pitchFamily="34" charset="0"/>
              </a:rPr>
              <a:t>all-trans retinal</a:t>
            </a:r>
            <a:r>
              <a:rPr lang="en-GB" altLang="cs-CZ" sz="2400" dirty="0">
                <a:solidFill>
                  <a:srgbClr val="000000"/>
                </a:solidFill>
                <a:cs typeface="Arial" panose="020B0604020202020204" pitchFamily="34" charset="0"/>
              </a:rPr>
              <a:t>. This first reaction takes only a few </a:t>
            </a:r>
            <a:r>
              <a:rPr lang="en-GB" altLang="cs-CZ" sz="2400" i="1" dirty="0">
                <a:solidFill>
                  <a:srgbClr val="000000"/>
                </a:solidFill>
                <a:cs typeface="Arial" panose="020B0604020202020204" pitchFamily="34" charset="0"/>
              </a:rPr>
              <a:t>trillionths of a second</a:t>
            </a:r>
            <a:r>
              <a:rPr lang="cs-CZ" altLang="cs-CZ" sz="2400" i="1" dirty="0">
                <a:solidFill>
                  <a:srgbClr val="000000"/>
                </a:solidFill>
                <a:cs typeface="Arial" panose="020B0604020202020204" pitchFamily="34" charset="0"/>
              </a:rPr>
              <a:t> (10</a:t>
            </a:r>
            <a:r>
              <a:rPr lang="cs-CZ" altLang="cs-CZ" sz="2400" i="1" baseline="30000" dirty="0">
                <a:solidFill>
                  <a:srgbClr val="000000"/>
                </a:solidFill>
                <a:cs typeface="Arial" panose="020B0604020202020204" pitchFamily="34" charset="0"/>
              </a:rPr>
              <a:t>-18</a:t>
            </a:r>
            <a:r>
              <a:rPr lang="cs-CZ" altLang="cs-CZ" sz="2400" i="1" dirty="0">
                <a:solidFill>
                  <a:srgbClr val="000000"/>
                </a:solidFill>
                <a:cs typeface="Arial" panose="020B0604020202020204" pitchFamily="34" charset="0"/>
              </a:rPr>
              <a:t>)</a:t>
            </a:r>
            <a:r>
              <a:rPr lang="en-GB" altLang="cs-CZ" sz="2400" i="1" dirty="0">
                <a:solidFill>
                  <a:srgbClr val="000000"/>
                </a:solidFill>
                <a:cs typeface="Arial" panose="020B0604020202020204" pitchFamily="34" charset="0"/>
              </a:rPr>
              <a:t>.</a:t>
            </a:r>
            <a:r>
              <a:rPr lang="en-GB" altLang="cs-CZ" sz="2400" dirty="0">
                <a:solidFill>
                  <a:srgbClr val="000000"/>
                </a:solidFill>
                <a:cs typeface="Arial" panose="020B0604020202020204" pitchFamily="34" charset="0"/>
              </a:rPr>
              <a:t> The 11-cis-retinal is an angulated molecule, while all-trans retinal is a straight molecule. This makes the chemical unstable. </a:t>
            </a:r>
            <a:endParaRPr lang="cs-CZ" altLang="cs-CZ" sz="2400" dirty="0">
              <a:solidFill>
                <a:srgbClr val="000000"/>
              </a:solidFill>
              <a:cs typeface="Arial" panose="020B0604020202020204" pitchFamily="34" charset="0"/>
            </a:endParaRPr>
          </a:p>
          <a:p>
            <a:pPr marL="0" indent="0" eaLnBrk="1" hangingPunct="1">
              <a:lnSpc>
                <a:spcPct val="100000"/>
              </a:lnSpc>
              <a:buFontTx/>
              <a:buNone/>
            </a:pPr>
            <a:r>
              <a:rPr lang="en-GB" altLang="cs-CZ" sz="2400" dirty="0">
                <a:solidFill>
                  <a:srgbClr val="000000"/>
                </a:solidFill>
                <a:cs typeface="Arial" panose="020B0604020202020204" pitchFamily="34" charset="0"/>
              </a:rPr>
              <a:t>Rhodopsin breaks down into several intermediate compounds, but eventually (in less than a second) forms </a:t>
            </a:r>
            <a:r>
              <a:rPr lang="en-GB" altLang="cs-CZ" sz="2400" b="1" dirty="0" err="1">
                <a:solidFill>
                  <a:srgbClr val="000000"/>
                </a:solidFill>
                <a:cs typeface="Arial" panose="020B0604020202020204" pitchFamily="34" charset="0"/>
              </a:rPr>
              <a:t>metarhodopsin</a:t>
            </a:r>
            <a:r>
              <a:rPr lang="en-GB" altLang="cs-CZ" sz="2400" b="1" dirty="0">
                <a:solidFill>
                  <a:srgbClr val="000000"/>
                </a:solidFill>
                <a:cs typeface="Arial" panose="020B0604020202020204" pitchFamily="34" charset="0"/>
              </a:rPr>
              <a:t> II</a:t>
            </a:r>
            <a:r>
              <a:rPr lang="en-GB" altLang="cs-CZ" sz="2400" dirty="0">
                <a:solidFill>
                  <a:srgbClr val="000000"/>
                </a:solidFill>
                <a:cs typeface="Arial" panose="020B0604020202020204" pitchFamily="34" charset="0"/>
              </a:rPr>
              <a:t> (activated rhodopsin). This chemical causes electrical impulses that are transmitted to the </a:t>
            </a:r>
            <a:r>
              <a:rPr lang="en-GB" altLang="cs-CZ" sz="2400" b="1" dirty="0">
                <a:solidFill>
                  <a:srgbClr val="000000"/>
                </a:solidFill>
                <a:cs typeface="Arial" panose="020B0604020202020204" pitchFamily="34" charset="0"/>
              </a:rPr>
              <a:t>brain</a:t>
            </a:r>
            <a:r>
              <a:rPr lang="en-GB" altLang="cs-CZ" sz="2400" dirty="0">
                <a:solidFill>
                  <a:srgbClr val="000000"/>
                </a:solidFill>
                <a:cs typeface="Arial" panose="020B0604020202020204" pitchFamily="34" charset="0"/>
              </a:rPr>
              <a:t> and interpreted as </a:t>
            </a:r>
            <a:r>
              <a:rPr lang="en-GB" altLang="cs-CZ" sz="2400" b="1" dirty="0">
                <a:solidFill>
                  <a:srgbClr val="000000"/>
                </a:solidFill>
                <a:cs typeface="Arial" panose="020B0604020202020204" pitchFamily="34" charset="0"/>
              </a:rPr>
              <a:t>light</a:t>
            </a:r>
            <a:r>
              <a:rPr lang="en-GB" altLang="cs-CZ" sz="2400" dirty="0">
                <a:solidFill>
                  <a:srgbClr val="000000"/>
                </a:solidFill>
                <a:cs typeface="Arial" panose="020B0604020202020204" pitchFamily="34" charset="0"/>
              </a:rPr>
              <a:t>. Here is a diagram of the chemical reaction we just discussed: </a:t>
            </a:r>
            <a:endParaRPr lang="en-GB" altLang="cs-CZ" sz="2400" dirty="0">
              <a:solidFill>
                <a:srgbClr val="000000"/>
              </a:solidFill>
              <a:cs typeface="Times New Roman" panose="02020603050405020304" pitchFamily="18" charset="0"/>
            </a:endParaRPr>
          </a:p>
        </p:txBody>
      </p:sp>
    </p:spTree>
    <p:extLst>
      <p:ext uri="{BB962C8B-B14F-4D97-AF65-F5344CB8AC3E}">
        <p14:creationId xmlns:p14="http://schemas.microsoft.com/office/powerpoint/2010/main" val="1886382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Zástupný symbol pro číslo snímku 6">
            <a:extLst>
              <a:ext uri="{FF2B5EF4-FFF2-40B4-BE49-F238E27FC236}">
                <a16:creationId xmlns:a16="http://schemas.microsoft.com/office/drawing/2014/main" id="{76540431-7DAB-40F0-B7FC-2044765ADBD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0B39AA-98C7-47A5-89DE-1DE86A75A638}" type="slidenum">
              <a:rPr lang="en-GB" altLang="cs-CZ" sz="1400">
                <a:solidFill>
                  <a:srgbClr val="33CCFF"/>
                </a:solidFill>
              </a:rPr>
              <a:pPr>
                <a:spcBef>
                  <a:spcPct val="0"/>
                </a:spcBef>
                <a:buFontTx/>
                <a:buNone/>
              </a:pPr>
              <a:t>31</a:t>
            </a:fld>
            <a:endParaRPr lang="en-GB" altLang="cs-CZ" sz="1400">
              <a:solidFill>
                <a:srgbClr val="33CCFF"/>
              </a:solidFill>
            </a:endParaRPr>
          </a:p>
        </p:txBody>
      </p:sp>
      <p:sp>
        <p:nvSpPr>
          <p:cNvPr id="78852" name="Rectangle 2">
            <a:extLst>
              <a:ext uri="{FF2B5EF4-FFF2-40B4-BE49-F238E27FC236}">
                <a16:creationId xmlns:a16="http://schemas.microsoft.com/office/drawing/2014/main" id="{974CD1AE-E0BB-488E-AE9C-9EC70364A21E}"/>
              </a:ext>
            </a:extLst>
          </p:cNvPr>
          <p:cNvSpPr>
            <a:spLocks noGrp="1" noChangeArrowheads="1"/>
          </p:cNvSpPr>
          <p:nvPr>
            <p:ph type="title"/>
          </p:nvPr>
        </p:nvSpPr>
        <p:spPr>
          <a:xfrm>
            <a:off x="625407" y="425710"/>
            <a:ext cx="7204800" cy="451576"/>
          </a:xfrm>
        </p:spPr>
        <p:txBody>
          <a:bodyPr/>
          <a:lstStyle/>
          <a:p>
            <a:pPr eaLnBrk="1" hangingPunct="1"/>
            <a:r>
              <a:rPr lang="en-GB" altLang="cs-CZ" sz="4000" dirty="0">
                <a:solidFill>
                  <a:srgbClr val="0000DC"/>
                </a:solidFill>
                <a:cs typeface="Arial" panose="020B0604020202020204" pitchFamily="34" charset="0"/>
              </a:rPr>
              <a:t>Biochemistry of rhodopsin:</a:t>
            </a:r>
            <a:r>
              <a:rPr lang="en-GB" altLang="cs-CZ" dirty="0">
                <a:solidFill>
                  <a:srgbClr val="0000DC"/>
                </a:solidFill>
                <a:cs typeface="Arial" panose="020B0604020202020204" pitchFamily="34" charset="0"/>
              </a:rPr>
              <a:t> </a:t>
            </a:r>
            <a:endParaRPr lang="en-GB" altLang="cs-CZ" dirty="0">
              <a:solidFill>
                <a:srgbClr val="0000DC"/>
              </a:solidFill>
              <a:cs typeface="Times New Roman" panose="02020603050405020304" pitchFamily="18" charset="0"/>
            </a:endParaRPr>
          </a:p>
        </p:txBody>
      </p:sp>
      <p:sp>
        <p:nvSpPr>
          <p:cNvPr id="78853" name="Rectangle 3">
            <a:extLst>
              <a:ext uri="{FF2B5EF4-FFF2-40B4-BE49-F238E27FC236}">
                <a16:creationId xmlns:a16="http://schemas.microsoft.com/office/drawing/2014/main" id="{7DE20749-5275-4AF8-9BE9-5FC21E25F0D3}"/>
              </a:ext>
            </a:extLst>
          </p:cNvPr>
          <p:cNvSpPr>
            <a:spLocks noGrp="1" noChangeArrowheads="1"/>
          </p:cNvSpPr>
          <p:nvPr>
            <p:ph type="body" sz="half" idx="1"/>
          </p:nvPr>
        </p:nvSpPr>
        <p:spPr/>
        <p:txBody>
          <a:bodyPr/>
          <a:lstStyle/>
          <a:p>
            <a:pPr algn="ctr" eaLnBrk="1" hangingPunct="1">
              <a:buFontTx/>
              <a:buNone/>
            </a:pPr>
            <a:br>
              <a:rPr lang="en-GB" altLang="cs-CZ" sz="2000">
                <a:solidFill>
                  <a:srgbClr val="000000"/>
                </a:solidFill>
                <a:cs typeface="Arial" panose="020B0604020202020204" pitchFamily="34" charset="0"/>
              </a:rPr>
            </a:br>
            <a:br>
              <a:rPr lang="en-GB" altLang="cs-CZ" sz="2000">
                <a:solidFill>
                  <a:srgbClr val="000000"/>
                </a:solidFill>
                <a:cs typeface="Arial" panose="020B0604020202020204" pitchFamily="34" charset="0"/>
              </a:rPr>
            </a:br>
            <a:endParaRPr lang="en-GB" altLang="cs-CZ" sz="2000">
              <a:solidFill>
                <a:srgbClr val="000000"/>
              </a:solidFill>
              <a:cs typeface="Arial" panose="020B0604020202020204" pitchFamily="34" charset="0"/>
            </a:endParaRPr>
          </a:p>
        </p:txBody>
      </p:sp>
      <p:sp>
        <p:nvSpPr>
          <p:cNvPr id="78854" name="Rectangle 5">
            <a:extLst>
              <a:ext uri="{FF2B5EF4-FFF2-40B4-BE49-F238E27FC236}">
                <a16:creationId xmlns:a16="http://schemas.microsoft.com/office/drawing/2014/main" id="{54DF7852-6AB3-4979-B368-0CB44961B577}"/>
              </a:ext>
            </a:extLst>
          </p:cNvPr>
          <p:cNvSpPr>
            <a:spLocks noChangeArrowheads="1"/>
          </p:cNvSpPr>
          <p:nvPr/>
        </p:nvSpPr>
        <p:spPr bwMode="auto">
          <a:xfrm>
            <a:off x="5732464" y="2047875"/>
            <a:ext cx="3514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p>
        </p:txBody>
      </p:sp>
      <p:pic>
        <p:nvPicPr>
          <p:cNvPr id="78855" name="Picture 4" descr="http://static.howstuffworks.com/gif/vision5.gif">
            <a:extLst>
              <a:ext uri="{FF2B5EF4-FFF2-40B4-BE49-F238E27FC236}">
                <a16:creationId xmlns:a16="http://schemas.microsoft.com/office/drawing/2014/main" id="{BB35C895-323D-4350-A380-123A4977198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57400" y="1219200"/>
            <a:ext cx="3886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6" name="Rectangle 6">
            <a:extLst>
              <a:ext uri="{FF2B5EF4-FFF2-40B4-BE49-F238E27FC236}">
                <a16:creationId xmlns:a16="http://schemas.microsoft.com/office/drawing/2014/main" id="{A03D06FE-607F-4554-B7FC-C83C00DFBD8E}"/>
              </a:ext>
            </a:extLst>
          </p:cNvPr>
          <p:cNvSpPr>
            <a:spLocks noChangeArrowheads="1"/>
          </p:cNvSpPr>
          <p:nvPr/>
        </p:nvSpPr>
        <p:spPr bwMode="auto">
          <a:xfrm>
            <a:off x="5703889" y="2047876"/>
            <a:ext cx="3571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br>
              <a:rPr lang="cs-CZ" altLang="cs-CZ" sz="900">
                <a:solidFill>
                  <a:srgbClr val="000000"/>
                </a:solidFill>
                <a:cs typeface="Arial" panose="020B0604020202020204" pitchFamily="34" charset="0"/>
              </a:rPr>
            </a:br>
            <a:br>
              <a:rPr lang="cs-CZ" altLang="cs-CZ" sz="900">
                <a:solidFill>
                  <a:srgbClr val="000000"/>
                </a:solidFill>
                <a:cs typeface="Arial" panose="020B0604020202020204" pitchFamily="34" charset="0"/>
              </a:rPr>
            </a:br>
            <a:endParaRPr lang="cs-CZ" altLang="cs-CZ" sz="1800"/>
          </a:p>
        </p:txBody>
      </p:sp>
      <p:pic>
        <p:nvPicPr>
          <p:cNvPr id="78857" name="Picture 8" descr="rh_in_membrane_thumb">
            <a:extLst>
              <a:ext uri="{FF2B5EF4-FFF2-40B4-BE49-F238E27FC236}">
                <a16:creationId xmlns:a16="http://schemas.microsoft.com/office/drawing/2014/main" id="{F61968D8-5D8E-443E-9710-5D81B382B67C}"/>
              </a:ext>
            </a:extLst>
          </p:cNvPr>
          <p:cNvPicPr>
            <a:picLocks noGrp="1" noChangeAspect="1" noChangeArrowheads="1"/>
          </p:cNvPicPr>
          <p:nvPr>
            <p:ph type="body" sz="half" idx="2"/>
          </p:nvPr>
        </p:nvPicPr>
        <p:blipFill>
          <a:blip r:embed="rId5">
            <a:extLst>
              <a:ext uri="{28A0092B-C50C-407E-A947-70E740481C1C}">
                <a14:useLocalDpi xmlns:a14="http://schemas.microsoft.com/office/drawing/2010/main" val="0"/>
              </a:ext>
            </a:extLst>
          </a:blip>
          <a:srcRect/>
          <a:stretch>
            <a:fillRect/>
          </a:stretch>
        </p:blipFill>
        <p:spPr>
          <a:xfrm>
            <a:off x="7128642" y="1402364"/>
            <a:ext cx="4038600" cy="4895850"/>
          </a:xfrm>
          <a:solidFill>
            <a:srgbClr val="99CCFF"/>
          </a:solidFill>
        </p:spPr>
      </p:pic>
      <p:sp>
        <p:nvSpPr>
          <p:cNvPr id="78858" name="Text Box 9">
            <a:extLst>
              <a:ext uri="{FF2B5EF4-FFF2-40B4-BE49-F238E27FC236}">
                <a16:creationId xmlns:a16="http://schemas.microsoft.com/office/drawing/2014/main" id="{0A3B37EB-FD2B-4623-9799-335CA8C0BEEE}"/>
              </a:ext>
            </a:extLst>
          </p:cNvPr>
          <p:cNvSpPr txBox="1">
            <a:spLocks noChangeArrowheads="1"/>
          </p:cNvSpPr>
          <p:nvPr/>
        </p:nvSpPr>
        <p:spPr bwMode="auto">
          <a:xfrm>
            <a:off x="7070726" y="6361113"/>
            <a:ext cx="1920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78859" name="Text Box 10">
            <a:extLst>
              <a:ext uri="{FF2B5EF4-FFF2-40B4-BE49-F238E27FC236}">
                <a16:creationId xmlns:a16="http://schemas.microsoft.com/office/drawing/2014/main" id="{A1911633-CE9E-4AD3-BAAB-8FB22A696376}"/>
              </a:ext>
            </a:extLst>
          </p:cNvPr>
          <p:cNvSpPr txBox="1">
            <a:spLocks noChangeArrowheads="1"/>
          </p:cNvSpPr>
          <p:nvPr/>
        </p:nvSpPr>
        <p:spPr bwMode="auto">
          <a:xfrm>
            <a:off x="8543925" y="5734051"/>
            <a:ext cx="160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a:t>Rhodopsin</a:t>
            </a:r>
            <a:endParaRPr lang="en-GB" altLang="cs-CZ" sz="1800"/>
          </a:p>
        </p:txBody>
      </p:sp>
    </p:spTree>
    <p:extLst>
      <p:ext uri="{BB962C8B-B14F-4D97-AF65-F5344CB8AC3E}">
        <p14:creationId xmlns:p14="http://schemas.microsoft.com/office/powerpoint/2010/main" val="436615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Zástupný symbol pro číslo snímku 3">
            <a:extLst>
              <a:ext uri="{FF2B5EF4-FFF2-40B4-BE49-F238E27FC236}">
                <a16:creationId xmlns:a16="http://schemas.microsoft.com/office/drawing/2014/main" id="{D554C4CC-8AC0-450B-9D6F-DBA47A2808F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97F15EC-A846-4A05-981E-0CEA045B5454}" type="slidenum">
              <a:rPr lang="en-GB" altLang="cs-CZ" sz="1400">
                <a:solidFill>
                  <a:srgbClr val="33CCFF"/>
                </a:solidFill>
              </a:rPr>
              <a:pPr>
                <a:spcBef>
                  <a:spcPct val="0"/>
                </a:spcBef>
                <a:buFontTx/>
                <a:buNone/>
              </a:pPr>
              <a:t>32</a:t>
            </a:fld>
            <a:endParaRPr lang="en-GB" altLang="cs-CZ" sz="1400">
              <a:solidFill>
                <a:srgbClr val="33CCFF"/>
              </a:solidFill>
            </a:endParaRPr>
          </a:p>
        </p:txBody>
      </p:sp>
      <p:pic>
        <p:nvPicPr>
          <p:cNvPr id="80900" name="Picture 5" descr="retina">
            <a:extLst>
              <a:ext uri="{FF2B5EF4-FFF2-40B4-BE49-F238E27FC236}">
                <a16:creationId xmlns:a16="http://schemas.microsoft.com/office/drawing/2014/main" id="{0F53004B-D7F4-4EAE-8E38-09B560078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908050"/>
            <a:ext cx="8207375" cy="554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 Box 6">
            <a:extLst>
              <a:ext uri="{FF2B5EF4-FFF2-40B4-BE49-F238E27FC236}">
                <a16:creationId xmlns:a16="http://schemas.microsoft.com/office/drawing/2014/main" id="{31F849CE-F704-451B-864E-74C2DEBC88AC}"/>
              </a:ext>
            </a:extLst>
          </p:cNvPr>
          <p:cNvSpPr txBox="1">
            <a:spLocks noChangeArrowheads="1"/>
          </p:cNvSpPr>
          <p:nvPr/>
        </p:nvSpPr>
        <p:spPr bwMode="auto">
          <a:xfrm>
            <a:off x="102203" y="136636"/>
            <a:ext cx="59039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GB" altLang="cs-CZ" sz="4000" b="1" dirty="0">
                <a:solidFill>
                  <a:srgbClr val="0000DC"/>
                </a:solidFill>
              </a:rPr>
              <a:t>Structure of retina</a:t>
            </a:r>
          </a:p>
        </p:txBody>
      </p:sp>
    </p:spTree>
    <p:extLst>
      <p:ext uri="{BB962C8B-B14F-4D97-AF65-F5344CB8AC3E}">
        <p14:creationId xmlns:p14="http://schemas.microsoft.com/office/powerpoint/2010/main" val="3898513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Zástupný symbol pro číslo snímku 5">
            <a:extLst>
              <a:ext uri="{FF2B5EF4-FFF2-40B4-BE49-F238E27FC236}">
                <a16:creationId xmlns:a16="http://schemas.microsoft.com/office/drawing/2014/main" id="{A8FC9724-8237-45D7-87D5-1B76879A2F2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B2E770-F40E-465C-A7F6-38EEAA6AE1B1}" type="slidenum">
              <a:rPr lang="en-GB" altLang="cs-CZ" sz="1400">
                <a:solidFill>
                  <a:srgbClr val="33CCFF"/>
                </a:solidFill>
              </a:rPr>
              <a:pPr>
                <a:spcBef>
                  <a:spcPct val="0"/>
                </a:spcBef>
                <a:buFontTx/>
                <a:buNone/>
              </a:pPr>
              <a:t>33</a:t>
            </a:fld>
            <a:endParaRPr lang="en-GB" altLang="cs-CZ" sz="1400">
              <a:solidFill>
                <a:srgbClr val="33CCFF"/>
              </a:solidFill>
            </a:endParaRPr>
          </a:p>
        </p:txBody>
      </p:sp>
      <p:sp>
        <p:nvSpPr>
          <p:cNvPr id="82948" name="Rectangle 2">
            <a:extLst>
              <a:ext uri="{FF2B5EF4-FFF2-40B4-BE49-F238E27FC236}">
                <a16:creationId xmlns:a16="http://schemas.microsoft.com/office/drawing/2014/main" id="{70ABDB66-1AA5-4B61-B3A7-704789BE0AC6}"/>
              </a:ext>
            </a:extLst>
          </p:cNvPr>
          <p:cNvSpPr>
            <a:spLocks noGrp="1" noChangeArrowheads="1"/>
          </p:cNvSpPr>
          <p:nvPr>
            <p:ph type="title"/>
          </p:nvPr>
        </p:nvSpPr>
        <p:spPr>
          <a:xfrm>
            <a:off x="683172" y="274639"/>
            <a:ext cx="9527628" cy="1425575"/>
          </a:xfrm>
        </p:spPr>
        <p:txBody>
          <a:bodyPr/>
          <a:lstStyle/>
          <a:p>
            <a:pPr eaLnBrk="1" hangingPunct="1"/>
            <a:r>
              <a:rPr lang="en-GB" altLang="cs-CZ" sz="4000" dirty="0">
                <a:solidFill>
                  <a:srgbClr val="0000DC"/>
                </a:solidFill>
              </a:rPr>
              <a:t>Optical illusions</a:t>
            </a:r>
            <a:r>
              <a:rPr lang="cs-CZ" altLang="cs-CZ" sz="4000" dirty="0">
                <a:solidFill>
                  <a:srgbClr val="0000DC"/>
                </a:solidFill>
              </a:rPr>
              <a:t> </a:t>
            </a:r>
            <a:r>
              <a:rPr lang="cs-CZ" altLang="cs-CZ" sz="2400" dirty="0">
                <a:solidFill>
                  <a:srgbClr val="0000DC"/>
                </a:solidFill>
              </a:rPr>
              <a:t>(to </a:t>
            </a:r>
            <a:r>
              <a:rPr lang="cs-CZ" altLang="cs-CZ" sz="2400" dirty="0" err="1">
                <a:solidFill>
                  <a:srgbClr val="0000DC"/>
                </a:solidFill>
              </a:rPr>
              <a:t>relax</a:t>
            </a:r>
            <a:r>
              <a:rPr lang="cs-CZ" altLang="cs-CZ" sz="2400" dirty="0">
                <a:solidFill>
                  <a:srgbClr val="0000DC"/>
                </a:solidFill>
              </a:rPr>
              <a:t> a </a:t>
            </a:r>
            <a:r>
              <a:rPr lang="cs-CZ" altLang="cs-CZ" sz="2400" dirty="0" err="1">
                <a:solidFill>
                  <a:srgbClr val="0000DC"/>
                </a:solidFill>
              </a:rPr>
              <a:t>little</a:t>
            </a:r>
            <a:r>
              <a:rPr lang="cs-CZ" altLang="cs-CZ" sz="2400" dirty="0">
                <a:solidFill>
                  <a:srgbClr val="0000DC"/>
                </a:solidFill>
              </a:rPr>
              <a:t>)</a:t>
            </a:r>
            <a:br>
              <a:rPr lang="en-GB" altLang="cs-CZ" sz="2400" dirty="0">
                <a:solidFill>
                  <a:srgbClr val="000000"/>
                </a:solidFill>
              </a:rPr>
            </a:br>
            <a:r>
              <a:rPr lang="en-GB" altLang="cs-CZ" sz="2800" b="0" dirty="0">
                <a:solidFill>
                  <a:srgbClr val="000000"/>
                </a:solidFill>
              </a:rPr>
              <a:t>indicating the role of visual cortex in processing of visual information</a:t>
            </a:r>
          </a:p>
        </p:txBody>
      </p:sp>
      <p:pic>
        <p:nvPicPr>
          <p:cNvPr id="82949" name="Picture 6" descr="oi014">
            <a:extLst>
              <a:ext uri="{FF2B5EF4-FFF2-40B4-BE49-F238E27FC236}">
                <a16:creationId xmlns:a16="http://schemas.microsoft.com/office/drawing/2014/main" id="{B853504B-D114-4900-BFA6-3F613148B1E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401011" y="1915456"/>
            <a:ext cx="2328534" cy="2328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0" name="Picture 7" descr="oi016">
            <a:extLst>
              <a:ext uri="{FF2B5EF4-FFF2-40B4-BE49-F238E27FC236}">
                <a16:creationId xmlns:a16="http://schemas.microsoft.com/office/drawing/2014/main" id="{F53B5F18-D4C6-44C1-82FF-CB7A32DBB49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366345" y="3902130"/>
            <a:ext cx="2429422" cy="242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1" name="Picture 8" descr="oi017">
            <a:extLst>
              <a:ext uri="{FF2B5EF4-FFF2-40B4-BE49-F238E27FC236}">
                <a16:creationId xmlns:a16="http://schemas.microsoft.com/office/drawing/2014/main" id="{249916D0-6F32-4DF9-AE4D-C990FB5B400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18235" y="3573024"/>
            <a:ext cx="3079532" cy="307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2" name="Picture 10" descr="oi6">
            <a:extLst>
              <a:ext uri="{FF2B5EF4-FFF2-40B4-BE49-F238E27FC236}">
                <a16:creationId xmlns:a16="http://schemas.microsoft.com/office/drawing/2014/main" id="{D74831AB-D0C9-4C71-9BE2-A8C99ADA8F74}"/>
              </a:ext>
            </a:extLst>
          </p:cNvPr>
          <p:cNvPicPr>
            <a:picLocks noGrp="1" noChangeAspect="1" noChangeArrowheads="1" noCrop="1"/>
          </p:cNvPicPr>
          <p:nvPr>
            <p:ph type="body" idx="1"/>
          </p:nvPr>
        </p:nvPicPr>
        <p:blipFill>
          <a:blip r:embed="rId6">
            <a:extLst>
              <a:ext uri="{28A0092B-C50C-407E-A947-70E740481C1C}">
                <a14:useLocalDpi xmlns:a14="http://schemas.microsoft.com/office/drawing/2010/main" val="0"/>
              </a:ext>
            </a:extLst>
          </a:blip>
          <a:srcRect/>
          <a:stretch>
            <a:fillRect/>
          </a:stretch>
        </p:blipFill>
        <p:spPr>
          <a:xfrm>
            <a:off x="3220764" y="1849821"/>
            <a:ext cx="3445574" cy="1751123"/>
          </a:xfrm>
          <a:noFill/>
        </p:spPr>
      </p:pic>
    </p:spTree>
    <p:extLst>
      <p:ext uri="{BB962C8B-B14F-4D97-AF65-F5344CB8AC3E}">
        <p14:creationId xmlns:p14="http://schemas.microsoft.com/office/powerpoint/2010/main" val="2293383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Zástupný symbol pro číslo snímku 5">
            <a:extLst>
              <a:ext uri="{FF2B5EF4-FFF2-40B4-BE49-F238E27FC236}">
                <a16:creationId xmlns:a16="http://schemas.microsoft.com/office/drawing/2014/main" id="{66C6C166-4B94-4285-9961-618F4134C47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FD227C0-BB91-45DE-9AC0-4F2E4267A109}" type="slidenum">
              <a:rPr lang="en-GB" altLang="cs-CZ" sz="1400">
                <a:solidFill>
                  <a:srgbClr val="33CCFF"/>
                </a:solidFill>
              </a:rPr>
              <a:pPr>
                <a:spcBef>
                  <a:spcPct val="0"/>
                </a:spcBef>
                <a:buFontTx/>
                <a:buNone/>
              </a:pPr>
              <a:t>34</a:t>
            </a:fld>
            <a:endParaRPr lang="en-GB" altLang="cs-CZ" sz="1400">
              <a:solidFill>
                <a:srgbClr val="33CCFF"/>
              </a:solidFill>
            </a:endParaRPr>
          </a:p>
        </p:txBody>
      </p:sp>
      <p:sp>
        <p:nvSpPr>
          <p:cNvPr id="84996" name="Rectangle 5">
            <a:extLst>
              <a:ext uri="{FF2B5EF4-FFF2-40B4-BE49-F238E27FC236}">
                <a16:creationId xmlns:a16="http://schemas.microsoft.com/office/drawing/2014/main" id="{DEA9C18B-CFA2-4112-B047-C08EA7968169}"/>
              </a:ext>
            </a:extLst>
          </p:cNvPr>
          <p:cNvSpPr>
            <a:spLocks noChangeArrowheads="1"/>
          </p:cNvSpPr>
          <p:nvPr/>
        </p:nvSpPr>
        <p:spPr bwMode="auto">
          <a:xfrm>
            <a:off x="651641" y="188914"/>
            <a:ext cx="9459311"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4000" b="1" dirty="0">
                <a:solidFill>
                  <a:srgbClr val="0000DC"/>
                </a:solidFill>
              </a:rPr>
              <a:t>Optical illusions</a:t>
            </a:r>
            <a:br>
              <a:rPr lang="en-GB" altLang="cs-CZ" sz="3600" dirty="0">
                <a:solidFill>
                  <a:srgbClr val="000000"/>
                </a:solidFill>
              </a:rPr>
            </a:br>
            <a:r>
              <a:rPr lang="en-GB" altLang="cs-CZ" sz="2800" dirty="0">
                <a:solidFill>
                  <a:srgbClr val="000000"/>
                </a:solidFill>
              </a:rPr>
              <a:t>indicating the role of visual </a:t>
            </a:r>
            <a:r>
              <a:rPr lang="cs-CZ" altLang="cs-CZ" sz="2800" dirty="0">
                <a:solidFill>
                  <a:srgbClr val="000000"/>
                </a:solidFill>
              </a:rPr>
              <a:t>part of brain </a:t>
            </a:r>
            <a:r>
              <a:rPr lang="en-GB" altLang="cs-CZ" sz="2800" dirty="0">
                <a:solidFill>
                  <a:srgbClr val="000000"/>
                </a:solidFill>
              </a:rPr>
              <a:t>cortex in processing of visual information</a:t>
            </a:r>
          </a:p>
        </p:txBody>
      </p:sp>
      <p:pic>
        <p:nvPicPr>
          <p:cNvPr id="84997" name="Zástupný symbol pro obsah 4">
            <a:extLst>
              <a:ext uri="{FF2B5EF4-FFF2-40B4-BE49-F238E27FC236}">
                <a16:creationId xmlns:a16="http://schemas.microsoft.com/office/drawing/2014/main" id="{F83FBD5D-A385-461F-B245-A2F928D3F81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640013" y="1600200"/>
            <a:ext cx="6756400" cy="5041900"/>
          </a:xfrm>
        </p:spPr>
      </p:pic>
    </p:spTree>
    <p:extLst>
      <p:ext uri="{BB962C8B-B14F-4D97-AF65-F5344CB8AC3E}">
        <p14:creationId xmlns:p14="http://schemas.microsoft.com/office/powerpoint/2010/main" val="1523807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Zástupný symbol pro číslo snímku 5">
            <a:extLst>
              <a:ext uri="{FF2B5EF4-FFF2-40B4-BE49-F238E27FC236}">
                <a16:creationId xmlns:a16="http://schemas.microsoft.com/office/drawing/2014/main" id="{AF4FC896-B1F5-4CDB-B973-804F1C05B3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509549-317D-4EB4-8820-01A16BF11F12}" type="slidenum">
              <a:rPr lang="en-GB" altLang="cs-CZ" sz="1400">
                <a:solidFill>
                  <a:srgbClr val="33CCFF"/>
                </a:solidFill>
              </a:rPr>
              <a:pPr>
                <a:spcBef>
                  <a:spcPct val="0"/>
                </a:spcBef>
                <a:buFontTx/>
                <a:buNone/>
              </a:pPr>
              <a:t>35</a:t>
            </a:fld>
            <a:endParaRPr lang="en-GB" altLang="cs-CZ" sz="1400">
              <a:solidFill>
                <a:srgbClr val="33CCFF"/>
              </a:solidFill>
            </a:endParaRPr>
          </a:p>
        </p:txBody>
      </p:sp>
      <p:sp>
        <p:nvSpPr>
          <p:cNvPr id="87044" name="Rectangle 2">
            <a:extLst>
              <a:ext uri="{FF2B5EF4-FFF2-40B4-BE49-F238E27FC236}">
                <a16:creationId xmlns:a16="http://schemas.microsoft.com/office/drawing/2014/main" id="{80CFBA1D-221E-4C3D-92A6-EC1529F2549A}"/>
              </a:ext>
            </a:extLst>
          </p:cNvPr>
          <p:cNvSpPr>
            <a:spLocks noGrp="1" noChangeArrowheads="1"/>
          </p:cNvSpPr>
          <p:nvPr>
            <p:ph type="title"/>
          </p:nvPr>
        </p:nvSpPr>
        <p:spPr>
          <a:xfrm>
            <a:off x="1981200" y="274638"/>
            <a:ext cx="7570788" cy="713334"/>
          </a:xfrm>
        </p:spPr>
        <p:txBody>
          <a:bodyPr/>
          <a:lstStyle/>
          <a:p>
            <a:pPr eaLnBrk="1" hangingPunct="1"/>
            <a:r>
              <a:rPr lang="cs-CZ" altLang="cs-CZ" b="1" dirty="0" err="1">
                <a:solidFill>
                  <a:srgbClr val="0000DC"/>
                </a:solidFill>
              </a:rPr>
              <a:t>Electrical</a:t>
            </a:r>
            <a:r>
              <a:rPr lang="cs-CZ" altLang="cs-CZ" b="1" dirty="0">
                <a:solidFill>
                  <a:srgbClr val="0000DC"/>
                </a:solidFill>
              </a:rPr>
              <a:t> </a:t>
            </a:r>
            <a:r>
              <a:rPr lang="cs-CZ" altLang="cs-CZ" b="1" dirty="0" err="1">
                <a:solidFill>
                  <a:srgbClr val="0000DC"/>
                </a:solidFill>
              </a:rPr>
              <a:t>phenomena</a:t>
            </a:r>
            <a:r>
              <a:rPr lang="cs-CZ" altLang="cs-CZ" b="1" dirty="0">
                <a:solidFill>
                  <a:srgbClr val="0000DC"/>
                </a:solidFill>
              </a:rPr>
              <a:t> in retina</a:t>
            </a:r>
            <a:endParaRPr lang="cs-CZ" altLang="cs-CZ" dirty="0">
              <a:solidFill>
                <a:srgbClr val="0000DC"/>
              </a:solidFill>
            </a:endParaRPr>
          </a:p>
        </p:txBody>
      </p:sp>
      <p:sp>
        <p:nvSpPr>
          <p:cNvPr id="87045" name="Rectangle 3">
            <a:extLst>
              <a:ext uri="{FF2B5EF4-FFF2-40B4-BE49-F238E27FC236}">
                <a16:creationId xmlns:a16="http://schemas.microsoft.com/office/drawing/2014/main" id="{8F8A6A61-2250-4F06-9AEA-B01663B41D31}"/>
              </a:ext>
            </a:extLst>
          </p:cNvPr>
          <p:cNvSpPr>
            <a:spLocks noGrp="1" noChangeArrowheads="1"/>
          </p:cNvSpPr>
          <p:nvPr>
            <p:ph type="body" idx="1"/>
          </p:nvPr>
        </p:nvSpPr>
        <p:spPr/>
        <p:txBody>
          <a:bodyPr/>
          <a:lstStyle/>
          <a:p>
            <a:pPr eaLnBrk="1" hangingPunct="1">
              <a:buFontTx/>
              <a:buNone/>
            </a:pPr>
            <a:r>
              <a:rPr lang="en-GB" altLang="cs-CZ" dirty="0">
                <a:solidFill>
                  <a:srgbClr val="000000"/>
                </a:solidFill>
              </a:rPr>
              <a:t>  The electrical activity of retina is closely connected with photochemical reactions taking place in photoreceptors after illumination. </a:t>
            </a:r>
          </a:p>
          <a:p>
            <a:pPr eaLnBrk="1" hangingPunct="1"/>
            <a:r>
              <a:rPr lang="en-GB" altLang="cs-CZ" b="1" dirty="0">
                <a:solidFill>
                  <a:srgbClr val="000000"/>
                </a:solidFill>
              </a:rPr>
              <a:t>Early receptor potential</a:t>
            </a:r>
            <a:r>
              <a:rPr lang="en-GB" altLang="cs-CZ" dirty="0">
                <a:solidFill>
                  <a:srgbClr val="000000"/>
                </a:solidFill>
              </a:rPr>
              <a:t> </a:t>
            </a:r>
          </a:p>
          <a:p>
            <a:pPr eaLnBrk="1" hangingPunct="1"/>
            <a:r>
              <a:rPr lang="en-GB" altLang="cs-CZ" b="1" dirty="0">
                <a:solidFill>
                  <a:srgbClr val="000000"/>
                </a:solidFill>
              </a:rPr>
              <a:t>Late receptor potential</a:t>
            </a:r>
            <a:endParaRPr lang="en-GB" altLang="cs-CZ" dirty="0">
              <a:solidFill>
                <a:srgbClr val="000000"/>
              </a:solidFill>
            </a:endParaRPr>
          </a:p>
          <a:p>
            <a:pPr eaLnBrk="1" hangingPunct="1">
              <a:buFontTx/>
              <a:buNone/>
            </a:pPr>
            <a:r>
              <a:rPr lang="en-GB" altLang="cs-CZ" sz="2800" b="1" dirty="0">
                <a:solidFill>
                  <a:srgbClr val="000000"/>
                </a:solidFill>
              </a:rPr>
              <a:t>Electroretinography</a:t>
            </a:r>
            <a:r>
              <a:rPr lang="en-GB" altLang="cs-CZ" b="1" dirty="0">
                <a:solidFill>
                  <a:srgbClr val="000000"/>
                </a:solidFill>
              </a:rPr>
              <a:t> </a:t>
            </a:r>
            <a:r>
              <a:rPr lang="en-GB" altLang="cs-CZ" dirty="0">
                <a:solidFill>
                  <a:srgbClr val="000000"/>
                </a:solidFill>
              </a:rPr>
              <a:t>(ERG), recorded by means of two differential electrodes, measured voltage ranges from   100 to 400  </a:t>
            </a:r>
            <a:r>
              <a:rPr lang="en-GB" altLang="cs-CZ" dirty="0">
                <a:solidFill>
                  <a:srgbClr val="000000"/>
                </a:solidFill>
                <a:latin typeface="Symbol" panose="05050102010706020507" pitchFamily="18" charset="2"/>
              </a:rPr>
              <a:t>m</a:t>
            </a:r>
            <a:r>
              <a:rPr lang="en-GB" altLang="cs-CZ" dirty="0">
                <a:solidFill>
                  <a:srgbClr val="000000"/>
                </a:solidFill>
              </a:rPr>
              <a:t>V</a:t>
            </a:r>
          </a:p>
        </p:txBody>
      </p:sp>
    </p:spTree>
    <p:extLst>
      <p:ext uri="{BB962C8B-B14F-4D97-AF65-F5344CB8AC3E}">
        <p14:creationId xmlns:p14="http://schemas.microsoft.com/office/powerpoint/2010/main" val="3918901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Zástupný symbol pro číslo snímku 5">
            <a:extLst>
              <a:ext uri="{FF2B5EF4-FFF2-40B4-BE49-F238E27FC236}">
                <a16:creationId xmlns:a16="http://schemas.microsoft.com/office/drawing/2014/main" id="{C7204514-36F7-46FA-9B97-6D6DD0F231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431157F-3B39-4BF8-A779-2C7DA741EA8E}" type="slidenum">
              <a:rPr lang="en-GB" altLang="cs-CZ" sz="1400">
                <a:solidFill>
                  <a:srgbClr val="33CCFF"/>
                </a:solidFill>
              </a:rPr>
              <a:pPr>
                <a:spcBef>
                  <a:spcPct val="0"/>
                </a:spcBef>
                <a:buFontTx/>
                <a:buNone/>
              </a:pPr>
              <a:t>36</a:t>
            </a:fld>
            <a:endParaRPr lang="en-GB" altLang="cs-CZ" sz="1400">
              <a:solidFill>
                <a:srgbClr val="33CCFF"/>
              </a:solidFill>
            </a:endParaRPr>
          </a:p>
        </p:txBody>
      </p:sp>
      <p:sp>
        <p:nvSpPr>
          <p:cNvPr id="89092" name="Rectangle 2">
            <a:extLst>
              <a:ext uri="{FF2B5EF4-FFF2-40B4-BE49-F238E27FC236}">
                <a16:creationId xmlns:a16="http://schemas.microsoft.com/office/drawing/2014/main" id="{060506AF-6259-4CDB-B8C7-B0C565A8B65D}"/>
              </a:ext>
            </a:extLst>
          </p:cNvPr>
          <p:cNvSpPr>
            <a:spLocks noGrp="1" noChangeArrowheads="1"/>
          </p:cNvSpPr>
          <p:nvPr>
            <p:ph type="title"/>
          </p:nvPr>
        </p:nvSpPr>
        <p:spPr>
          <a:xfrm>
            <a:off x="2063750" y="2708275"/>
            <a:ext cx="8229600" cy="1143000"/>
          </a:xfrm>
          <a:noFill/>
        </p:spPr>
        <p:txBody>
          <a:bodyPr/>
          <a:lstStyle/>
          <a:p>
            <a:pPr eaLnBrk="1" hangingPunct="1"/>
            <a:r>
              <a:rPr lang="en-GB" altLang="cs-CZ" sz="4000" dirty="0">
                <a:solidFill>
                  <a:srgbClr val="0000DC"/>
                </a:solidFill>
              </a:rPr>
              <a:t>Colour vision</a:t>
            </a:r>
          </a:p>
        </p:txBody>
      </p:sp>
    </p:spTree>
    <p:extLst>
      <p:ext uri="{BB962C8B-B14F-4D97-AF65-F5344CB8AC3E}">
        <p14:creationId xmlns:p14="http://schemas.microsoft.com/office/powerpoint/2010/main" val="2196874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Zástupný symbol pro číslo snímku 5">
            <a:extLst>
              <a:ext uri="{FF2B5EF4-FFF2-40B4-BE49-F238E27FC236}">
                <a16:creationId xmlns:a16="http://schemas.microsoft.com/office/drawing/2014/main" id="{62986999-236A-4820-84B9-DB0BB405B9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625D637-741C-43CE-B9A7-B84CB43A6EDC}" type="slidenum">
              <a:rPr lang="en-GB" altLang="cs-CZ" sz="1400">
                <a:solidFill>
                  <a:srgbClr val="33CCFF"/>
                </a:solidFill>
              </a:rPr>
              <a:pPr>
                <a:spcBef>
                  <a:spcPct val="0"/>
                </a:spcBef>
                <a:buFontTx/>
                <a:buNone/>
              </a:pPr>
              <a:t>37</a:t>
            </a:fld>
            <a:endParaRPr lang="en-GB" altLang="cs-CZ" sz="1400">
              <a:solidFill>
                <a:srgbClr val="33CCFF"/>
              </a:solidFill>
            </a:endParaRPr>
          </a:p>
        </p:txBody>
      </p:sp>
      <p:sp>
        <p:nvSpPr>
          <p:cNvPr id="91140" name="Rectangle 2">
            <a:extLst>
              <a:ext uri="{FF2B5EF4-FFF2-40B4-BE49-F238E27FC236}">
                <a16:creationId xmlns:a16="http://schemas.microsoft.com/office/drawing/2014/main" id="{DB7A811E-A522-487A-9F2D-CE395EC7ABDE}"/>
              </a:ext>
            </a:extLst>
          </p:cNvPr>
          <p:cNvSpPr>
            <a:spLocks noGrp="1" noChangeArrowheads="1"/>
          </p:cNvSpPr>
          <p:nvPr>
            <p:ph type="title"/>
          </p:nvPr>
        </p:nvSpPr>
        <p:spPr>
          <a:xfrm>
            <a:off x="1841938" y="304800"/>
            <a:ext cx="3865179" cy="651641"/>
          </a:xfrm>
        </p:spPr>
        <p:txBody>
          <a:bodyPr/>
          <a:lstStyle/>
          <a:p>
            <a:pPr eaLnBrk="1" hangingPunct="1"/>
            <a:r>
              <a:rPr lang="en-GB" altLang="cs-CZ" sz="4000" dirty="0">
                <a:solidFill>
                  <a:srgbClr val="0000DC"/>
                </a:solidFill>
              </a:rPr>
              <a:t>Colour Vision</a:t>
            </a:r>
          </a:p>
        </p:txBody>
      </p:sp>
      <p:sp>
        <p:nvSpPr>
          <p:cNvPr id="91141" name="Rectangle 3">
            <a:extLst>
              <a:ext uri="{FF2B5EF4-FFF2-40B4-BE49-F238E27FC236}">
                <a16:creationId xmlns:a16="http://schemas.microsoft.com/office/drawing/2014/main" id="{292DF4FA-4E1E-47AE-B53C-3B40F9892D66}"/>
              </a:ext>
            </a:extLst>
          </p:cNvPr>
          <p:cNvSpPr>
            <a:spLocks noGrp="1" noChangeArrowheads="1"/>
          </p:cNvSpPr>
          <p:nvPr>
            <p:ph type="body" idx="1"/>
          </p:nvPr>
        </p:nvSpPr>
        <p:spPr>
          <a:xfrm>
            <a:off x="567558" y="1034504"/>
            <a:ext cx="10962289" cy="5026025"/>
          </a:xfrm>
        </p:spPr>
        <p:txBody>
          <a:bodyPr/>
          <a:lstStyle/>
          <a:p>
            <a:pPr eaLnBrk="1" hangingPunct="1">
              <a:lnSpc>
                <a:spcPct val="100000"/>
              </a:lnSpc>
              <a:buFontTx/>
              <a:buNone/>
            </a:pPr>
            <a:r>
              <a:rPr lang="en-GB" altLang="cs-CZ" dirty="0">
                <a:solidFill>
                  <a:srgbClr val="000000"/>
                </a:solidFill>
              </a:rPr>
              <a:t>The colour-responsive chemicals in the cones are called </a:t>
            </a:r>
            <a:r>
              <a:rPr lang="en-GB" altLang="cs-CZ" b="1" dirty="0">
                <a:solidFill>
                  <a:srgbClr val="000000"/>
                </a:solidFill>
              </a:rPr>
              <a:t>cone pigments</a:t>
            </a:r>
            <a:r>
              <a:rPr lang="en-GB" altLang="cs-CZ" dirty="0">
                <a:solidFill>
                  <a:srgbClr val="000000"/>
                </a:solidFill>
              </a:rPr>
              <a:t> and are very similar to the chemicals in the rods. The retinal portion of the chemical is the same, however the </a:t>
            </a:r>
            <a:r>
              <a:rPr lang="en-GB" altLang="cs-CZ" dirty="0" err="1">
                <a:solidFill>
                  <a:srgbClr val="000000"/>
                </a:solidFill>
              </a:rPr>
              <a:t>scotopsin</a:t>
            </a:r>
            <a:r>
              <a:rPr lang="en-GB" altLang="cs-CZ" dirty="0">
                <a:solidFill>
                  <a:srgbClr val="000000"/>
                </a:solidFill>
              </a:rPr>
              <a:t> is replaced with photopsins. Therefore, the colour-responsive pigments are made of retinal and photopsins. There are three kinds of colour-sensitive pigments: </a:t>
            </a:r>
          </a:p>
          <a:p>
            <a:pPr lvl="1"/>
            <a:r>
              <a:rPr lang="en-GB" altLang="cs-CZ" b="1" dirty="0">
                <a:solidFill>
                  <a:srgbClr val="000000"/>
                </a:solidFill>
              </a:rPr>
              <a:t>Red-sensitive pigment </a:t>
            </a:r>
          </a:p>
          <a:p>
            <a:pPr lvl="1"/>
            <a:r>
              <a:rPr lang="en-GB" altLang="cs-CZ" b="1" dirty="0">
                <a:solidFill>
                  <a:srgbClr val="000000"/>
                </a:solidFill>
              </a:rPr>
              <a:t>Green-sensitive pigment </a:t>
            </a:r>
          </a:p>
          <a:p>
            <a:pPr lvl="1"/>
            <a:r>
              <a:rPr lang="en-GB" altLang="cs-CZ" b="1" dirty="0">
                <a:solidFill>
                  <a:srgbClr val="000000"/>
                </a:solidFill>
              </a:rPr>
              <a:t>Blue-sensitive pigment </a:t>
            </a:r>
          </a:p>
          <a:p>
            <a:pPr eaLnBrk="1" hangingPunct="1">
              <a:lnSpc>
                <a:spcPct val="100000"/>
              </a:lnSpc>
              <a:buFontTx/>
              <a:buNone/>
            </a:pPr>
            <a:r>
              <a:rPr lang="cs-CZ" altLang="cs-CZ" dirty="0">
                <a:solidFill>
                  <a:srgbClr val="000000"/>
                </a:solidFill>
              </a:rPr>
              <a:t>    </a:t>
            </a:r>
            <a:r>
              <a:rPr lang="en-GB" altLang="cs-CZ" dirty="0">
                <a:solidFill>
                  <a:srgbClr val="000000"/>
                </a:solidFill>
              </a:rPr>
              <a:t>Each cone cell has one of these pigments so that it is sensitive to that colour. The human eye can sense almost any gradation of colour when red, green and blue are mixed (originally Young-Helmholtz trichromatic theory). </a:t>
            </a:r>
          </a:p>
        </p:txBody>
      </p:sp>
    </p:spTree>
    <p:extLst>
      <p:ext uri="{BB962C8B-B14F-4D97-AF65-F5344CB8AC3E}">
        <p14:creationId xmlns:p14="http://schemas.microsoft.com/office/powerpoint/2010/main" val="2616026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Zástupný symbol pro číslo snímku 5">
            <a:extLst>
              <a:ext uri="{FF2B5EF4-FFF2-40B4-BE49-F238E27FC236}">
                <a16:creationId xmlns:a16="http://schemas.microsoft.com/office/drawing/2014/main" id="{2FCBFF9C-D05F-4FCC-B88C-82D9E31ACD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DF4648-46B5-4D5F-BADB-13D89803DAEF}" type="slidenum">
              <a:rPr lang="en-GB" altLang="cs-CZ" sz="1400">
                <a:solidFill>
                  <a:srgbClr val="33CCFF"/>
                </a:solidFill>
              </a:rPr>
              <a:pPr>
                <a:spcBef>
                  <a:spcPct val="0"/>
                </a:spcBef>
                <a:buFontTx/>
                <a:buNone/>
              </a:pPr>
              <a:t>38</a:t>
            </a:fld>
            <a:endParaRPr lang="en-GB" altLang="cs-CZ" sz="1400">
              <a:solidFill>
                <a:srgbClr val="33CCFF"/>
              </a:solidFill>
            </a:endParaRPr>
          </a:p>
        </p:txBody>
      </p:sp>
      <p:sp>
        <p:nvSpPr>
          <p:cNvPr id="93188" name="Rectangle 5">
            <a:extLst>
              <a:ext uri="{FF2B5EF4-FFF2-40B4-BE49-F238E27FC236}">
                <a16:creationId xmlns:a16="http://schemas.microsoft.com/office/drawing/2014/main" id="{EF0DB9C5-D268-4ADD-954C-A06A3C1F6196}"/>
              </a:ext>
            </a:extLst>
          </p:cNvPr>
          <p:cNvSpPr>
            <a:spLocks noGrp="1" noChangeArrowheads="1"/>
          </p:cNvSpPr>
          <p:nvPr>
            <p:ph type="title"/>
          </p:nvPr>
        </p:nvSpPr>
        <p:spPr>
          <a:xfrm>
            <a:off x="1981200" y="274638"/>
            <a:ext cx="4030717" cy="850900"/>
          </a:xfrm>
        </p:spPr>
        <p:txBody>
          <a:bodyPr/>
          <a:lstStyle/>
          <a:p>
            <a:pPr eaLnBrk="1" hangingPunct="1"/>
            <a:r>
              <a:rPr lang="en-GB" altLang="cs-CZ" sz="4000" dirty="0">
                <a:solidFill>
                  <a:srgbClr val="0000DC"/>
                </a:solidFill>
              </a:rPr>
              <a:t>Colour Vision</a:t>
            </a:r>
            <a:endParaRPr lang="cs-CZ" altLang="cs-CZ" sz="4000" dirty="0">
              <a:solidFill>
                <a:srgbClr val="0000DC"/>
              </a:solidFill>
            </a:endParaRPr>
          </a:p>
        </p:txBody>
      </p:sp>
      <p:pic>
        <p:nvPicPr>
          <p:cNvPr id="93189" name="Picture 4" descr="cie">
            <a:extLst>
              <a:ext uri="{FF2B5EF4-FFF2-40B4-BE49-F238E27FC236}">
                <a16:creationId xmlns:a16="http://schemas.microsoft.com/office/drawing/2014/main" id="{A698FB8F-85FB-4F2D-81A9-C583B26FBC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92313" y="1557338"/>
            <a:ext cx="5903912" cy="4957762"/>
          </a:xfrm>
          <a:noFill/>
        </p:spPr>
      </p:pic>
      <p:sp>
        <p:nvSpPr>
          <p:cNvPr id="93190" name="Text Box 7">
            <a:extLst>
              <a:ext uri="{FF2B5EF4-FFF2-40B4-BE49-F238E27FC236}">
                <a16:creationId xmlns:a16="http://schemas.microsoft.com/office/drawing/2014/main" id="{21F6245A-E7FC-40E2-AF70-17B5CDE6C2C2}"/>
              </a:ext>
            </a:extLst>
          </p:cNvPr>
          <p:cNvSpPr txBox="1">
            <a:spLocks noChangeArrowheads="1"/>
          </p:cNvSpPr>
          <p:nvPr/>
        </p:nvSpPr>
        <p:spPr bwMode="auto">
          <a:xfrm>
            <a:off x="8812213" y="2655888"/>
            <a:ext cx="1028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93191" name="Text Box 8">
            <a:extLst>
              <a:ext uri="{FF2B5EF4-FFF2-40B4-BE49-F238E27FC236}">
                <a16:creationId xmlns:a16="http://schemas.microsoft.com/office/drawing/2014/main" id="{5A94AA38-1021-4DB1-BDF5-8053A92ABE08}"/>
              </a:ext>
            </a:extLst>
          </p:cNvPr>
          <p:cNvSpPr txBox="1">
            <a:spLocks noChangeArrowheads="1"/>
          </p:cNvSpPr>
          <p:nvPr/>
        </p:nvSpPr>
        <p:spPr bwMode="auto">
          <a:xfrm>
            <a:off x="8812214" y="3016251"/>
            <a:ext cx="7397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93192" name="Text Box 9">
            <a:extLst>
              <a:ext uri="{FF2B5EF4-FFF2-40B4-BE49-F238E27FC236}">
                <a16:creationId xmlns:a16="http://schemas.microsoft.com/office/drawing/2014/main" id="{54A070EE-44CF-4A89-A432-A9F1340B6193}"/>
              </a:ext>
            </a:extLst>
          </p:cNvPr>
          <p:cNvSpPr txBox="1">
            <a:spLocks noChangeArrowheads="1"/>
          </p:cNvSpPr>
          <p:nvPr/>
        </p:nvSpPr>
        <p:spPr bwMode="auto">
          <a:xfrm>
            <a:off x="8040688" y="1700213"/>
            <a:ext cx="2627312"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solidFill>
                  <a:srgbClr val="D6482C"/>
                </a:solidFill>
              </a:rPr>
              <a:t>x– </a:t>
            </a:r>
            <a:r>
              <a:rPr lang="cs-CZ" altLang="cs-CZ" sz="2400" b="1" dirty="0" err="1">
                <a:solidFill>
                  <a:srgbClr val="D6482C"/>
                </a:solidFill>
              </a:rPr>
              <a:t>red</a:t>
            </a:r>
            <a:r>
              <a:rPr lang="cs-CZ" altLang="cs-CZ" sz="2400" b="1" dirty="0">
                <a:solidFill>
                  <a:srgbClr val="D6482C"/>
                </a:solidFill>
              </a:rPr>
              <a:t> 650 </a:t>
            </a:r>
            <a:r>
              <a:rPr lang="cs-CZ" altLang="cs-CZ" sz="2400" b="1" dirty="0" err="1">
                <a:solidFill>
                  <a:srgbClr val="D6482C"/>
                </a:solidFill>
              </a:rPr>
              <a:t>nm</a:t>
            </a:r>
            <a:r>
              <a:rPr lang="cs-CZ" altLang="cs-CZ" sz="2400" b="1" dirty="0">
                <a:solidFill>
                  <a:srgbClr val="D6482C"/>
                </a:solidFill>
              </a:rPr>
              <a:t>, </a:t>
            </a:r>
          </a:p>
          <a:p>
            <a:pPr eaLnBrk="1" hangingPunct="1">
              <a:spcBef>
                <a:spcPct val="0"/>
              </a:spcBef>
              <a:buFontTx/>
              <a:buNone/>
            </a:pPr>
            <a:endParaRPr lang="cs-CZ" altLang="cs-CZ" sz="2400" b="1" dirty="0">
              <a:solidFill>
                <a:srgbClr val="D6482C"/>
              </a:solidFill>
            </a:endParaRPr>
          </a:p>
          <a:p>
            <a:pPr eaLnBrk="1" hangingPunct="1">
              <a:spcBef>
                <a:spcPct val="0"/>
              </a:spcBef>
              <a:buFontTx/>
              <a:buNone/>
            </a:pPr>
            <a:r>
              <a:rPr lang="cs-CZ" altLang="cs-CZ" sz="2400" b="1" dirty="0">
                <a:solidFill>
                  <a:schemeClr val="accent3"/>
                </a:solidFill>
              </a:rPr>
              <a:t>y– green 530 </a:t>
            </a:r>
            <a:r>
              <a:rPr lang="cs-CZ" altLang="cs-CZ" sz="2400" b="1" dirty="0" err="1">
                <a:solidFill>
                  <a:schemeClr val="accent3"/>
                </a:solidFill>
              </a:rPr>
              <a:t>nm</a:t>
            </a:r>
            <a:endParaRPr lang="cs-CZ" altLang="cs-CZ" sz="2400" b="1" dirty="0">
              <a:solidFill>
                <a:schemeClr val="accent3"/>
              </a:solidFill>
            </a:endParaRPr>
          </a:p>
          <a:p>
            <a:pPr eaLnBrk="1" hangingPunct="1">
              <a:spcBef>
                <a:spcPct val="0"/>
              </a:spcBef>
              <a:buFontTx/>
              <a:buNone/>
            </a:pPr>
            <a:endParaRPr lang="cs-CZ" altLang="cs-CZ" sz="2400" b="1" dirty="0">
              <a:solidFill>
                <a:schemeClr val="accent2"/>
              </a:solidFill>
            </a:endParaRPr>
          </a:p>
          <a:p>
            <a:pPr eaLnBrk="1" hangingPunct="1">
              <a:spcBef>
                <a:spcPct val="0"/>
              </a:spcBef>
              <a:buFontTx/>
              <a:buNone/>
            </a:pPr>
            <a:r>
              <a:rPr lang="cs-CZ" altLang="cs-CZ" sz="2400" b="1" dirty="0">
                <a:solidFill>
                  <a:schemeClr val="accent1"/>
                </a:solidFill>
              </a:rPr>
              <a:t>z – blue  460 </a:t>
            </a:r>
            <a:r>
              <a:rPr lang="cs-CZ" altLang="cs-CZ" sz="2400" b="1" dirty="0" err="1">
                <a:solidFill>
                  <a:schemeClr val="accent1"/>
                </a:solidFill>
              </a:rPr>
              <a:t>nm</a:t>
            </a:r>
            <a:endParaRPr lang="cs-CZ" altLang="cs-CZ" sz="2400" b="1" dirty="0">
              <a:solidFill>
                <a:schemeClr val="accent1"/>
              </a:solidFill>
            </a:endParaRPr>
          </a:p>
          <a:p>
            <a:pPr eaLnBrk="1" hangingPunct="1">
              <a:spcBef>
                <a:spcPct val="0"/>
              </a:spcBef>
              <a:buFontTx/>
              <a:buNone/>
            </a:pPr>
            <a:endParaRPr lang="cs-CZ" altLang="cs-CZ" sz="2400" b="1" dirty="0">
              <a:solidFill>
                <a:srgbClr val="000000"/>
              </a:solidFill>
            </a:endParaRPr>
          </a:p>
          <a:p>
            <a:pPr eaLnBrk="1" hangingPunct="1">
              <a:spcBef>
                <a:spcPct val="0"/>
              </a:spcBef>
              <a:buFontTx/>
              <a:buNone/>
            </a:pPr>
            <a:r>
              <a:rPr lang="cs-CZ" altLang="cs-CZ" sz="2400" b="1" dirty="0">
                <a:solidFill>
                  <a:srgbClr val="000000"/>
                </a:solidFill>
              </a:rPr>
              <a:t>x + y + z = 1</a:t>
            </a:r>
          </a:p>
          <a:p>
            <a:pPr eaLnBrk="1" hangingPunct="1">
              <a:spcBef>
                <a:spcPct val="0"/>
              </a:spcBef>
              <a:buFontTx/>
              <a:buNone/>
            </a:pPr>
            <a:endParaRPr lang="cs-CZ" altLang="cs-CZ" sz="2400" dirty="0"/>
          </a:p>
        </p:txBody>
      </p:sp>
    </p:spTree>
    <p:extLst>
      <p:ext uri="{BB962C8B-B14F-4D97-AF65-F5344CB8AC3E}">
        <p14:creationId xmlns:p14="http://schemas.microsoft.com/office/powerpoint/2010/main" val="1950976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Zástupný symbol pro číslo snímku 5">
            <a:extLst>
              <a:ext uri="{FF2B5EF4-FFF2-40B4-BE49-F238E27FC236}">
                <a16:creationId xmlns:a16="http://schemas.microsoft.com/office/drawing/2014/main" id="{8F335DCB-63DB-4FE9-A8DC-9F62F93821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68A9DC0-7D5C-48AC-ACBB-E135ECA54D24}" type="slidenum">
              <a:rPr lang="en-GB" altLang="cs-CZ" sz="1400">
                <a:solidFill>
                  <a:srgbClr val="33CCFF"/>
                </a:solidFill>
              </a:rPr>
              <a:pPr>
                <a:spcBef>
                  <a:spcPct val="0"/>
                </a:spcBef>
                <a:buFontTx/>
                <a:buNone/>
              </a:pPr>
              <a:t>39</a:t>
            </a:fld>
            <a:endParaRPr lang="en-GB" altLang="cs-CZ" sz="1400">
              <a:solidFill>
                <a:srgbClr val="33CCFF"/>
              </a:solidFill>
            </a:endParaRPr>
          </a:p>
        </p:txBody>
      </p:sp>
      <p:sp>
        <p:nvSpPr>
          <p:cNvPr id="95236" name="Rectangle 2">
            <a:extLst>
              <a:ext uri="{FF2B5EF4-FFF2-40B4-BE49-F238E27FC236}">
                <a16:creationId xmlns:a16="http://schemas.microsoft.com/office/drawing/2014/main" id="{B438939A-AF3D-40F1-842A-D98FD355DF7E}"/>
              </a:ext>
            </a:extLst>
          </p:cNvPr>
          <p:cNvSpPr>
            <a:spLocks noGrp="1" noChangeArrowheads="1"/>
          </p:cNvSpPr>
          <p:nvPr>
            <p:ph type="title"/>
          </p:nvPr>
        </p:nvSpPr>
        <p:spPr>
          <a:xfrm>
            <a:off x="5714946" y="253617"/>
            <a:ext cx="5383977" cy="1143000"/>
          </a:xfrm>
        </p:spPr>
        <p:txBody>
          <a:bodyPr/>
          <a:lstStyle/>
          <a:p>
            <a:pPr eaLnBrk="1" hangingPunct="1"/>
            <a:r>
              <a:rPr lang="en-GB" altLang="cs-CZ" sz="3600" dirty="0">
                <a:solidFill>
                  <a:srgbClr val="0000DC"/>
                </a:solidFill>
              </a:rPr>
              <a:t>Colour Vision – spectral sensitivity</a:t>
            </a:r>
            <a:r>
              <a:rPr lang="cs-CZ" altLang="cs-CZ" sz="3600" dirty="0">
                <a:solidFill>
                  <a:srgbClr val="0000DC"/>
                </a:solidFill>
              </a:rPr>
              <a:t> </a:t>
            </a:r>
          </a:p>
        </p:txBody>
      </p:sp>
      <p:pic>
        <p:nvPicPr>
          <p:cNvPr id="95237" name="Picture 30" descr="redcones">
            <a:extLst>
              <a:ext uri="{FF2B5EF4-FFF2-40B4-BE49-F238E27FC236}">
                <a16:creationId xmlns:a16="http://schemas.microsoft.com/office/drawing/2014/main" id="{AD0E3869-CF40-44E0-B071-8C47EB8BC1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32625" y="2060576"/>
            <a:ext cx="33845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8" name="Picture 32" descr="grncones">
            <a:extLst>
              <a:ext uri="{FF2B5EF4-FFF2-40B4-BE49-F238E27FC236}">
                <a16:creationId xmlns:a16="http://schemas.microsoft.com/office/drawing/2014/main" id="{03CDFA29-6353-45F5-85F4-B194507D0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4868864"/>
            <a:ext cx="34559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9" name="Picture 34" descr="blucones">
            <a:extLst>
              <a:ext uri="{FF2B5EF4-FFF2-40B4-BE49-F238E27FC236}">
                <a16:creationId xmlns:a16="http://schemas.microsoft.com/office/drawing/2014/main" id="{12976705-4942-495B-8CCA-1D033DEA64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8164" y="4437064"/>
            <a:ext cx="3240087" cy="17287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5240" name="Text Box 35">
            <a:extLst>
              <a:ext uri="{FF2B5EF4-FFF2-40B4-BE49-F238E27FC236}">
                <a16:creationId xmlns:a16="http://schemas.microsoft.com/office/drawing/2014/main" id="{570D39CD-E252-49F6-9E07-90E0DD948F4D}"/>
              </a:ext>
            </a:extLst>
          </p:cNvPr>
          <p:cNvSpPr txBox="1">
            <a:spLocks noChangeArrowheads="1"/>
          </p:cNvSpPr>
          <p:nvPr/>
        </p:nvSpPr>
        <p:spPr bwMode="auto">
          <a:xfrm>
            <a:off x="2782888" y="4221163"/>
            <a:ext cx="2305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95241" name="Text Box 36">
            <a:extLst>
              <a:ext uri="{FF2B5EF4-FFF2-40B4-BE49-F238E27FC236}">
                <a16:creationId xmlns:a16="http://schemas.microsoft.com/office/drawing/2014/main" id="{DC345D6A-3017-497F-AEC3-7495ABC9AB37}"/>
              </a:ext>
            </a:extLst>
          </p:cNvPr>
          <p:cNvSpPr txBox="1">
            <a:spLocks noChangeArrowheads="1"/>
          </p:cNvSpPr>
          <p:nvPr/>
        </p:nvSpPr>
        <p:spPr bwMode="auto">
          <a:xfrm>
            <a:off x="3627439" y="4313238"/>
            <a:ext cx="1747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95242" name="Text Box 37">
            <a:extLst>
              <a:ext uri="{FF2B5EF4-FFF2-40B4-BE49-F238E27FC236}">
                <a16:creationId xmlns:a16="http://schemas.microsoft.com/office/drawing/2014/main" id="{485F84A3-CBD9-45FA-92F4-6AEE4E7B17B5}"/>
              </a:ext>
            </a:extLst>
          </p:cNvPr>
          <p:cNvSpPr txBox="1">
            <a:spLocks noChangeArrowheads="1"/>
          </p:cNvSpPr>
          <p:nvPr/>
        </p:nvSpPr>
        <p:spPr bwMode="auto">
          <a:xfrm>
            <a:off x="3051175" y="4384676"/>
            <a:ext cx="210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95243" name="Text Box 38">
            <a:extLst>
              <a:ext uri="{FF2B5EF4-FFF2-40B4-BE49-F238E27FC236}">
                <a16:creationId xmlns:a16="http://schemas.microsoft.com/office/drawing/2014/main" id="{8604A91C-FCE6-4C6F-91F5-2F94CE379B79}"/>
              </a:ext>
            </a:extLst>
          </p:cNvPr>
          <p:cNvSpPr txBox="1">
            <a:spLocks noChangeArrowheads="1"/>
          </p:cNvSpPr>
          <p:nvPr/>
        </p:nvSpPr>
        <p:spPr bwMode="auto">
          <a:xfrm>
            <a:off x="1866188" y="4366174"/>
            <a:ext cx="403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dirty="0">
                <a:solidFill>
                  <a:srgbClr val="000000"/>
                </a:solidFill>
              </a:rPr>
              <a:t>“Green-sensitive” or “M” cones</a:t>
            </a:r>
            <a:endParaRPr lang="en-GB" altLang="cs-CZ" sz="2000" dirty="0">
              <a:solidFill>
                <a:srgbClr val="000000"/>
              </a:solidFill>
            </a:endParaRPr>
          </a:p>
        </p:txBody>
      </p:sp>
      <p:sp>
        <p:nvSpPr>
          <p:cNvPr id="95244" name="Text Box 39">
            <a:extLst>
              <a:ext uri="{FF2B5EF4-FFF2-40B4-BE49-F238E27FC236}">
                <a16:creationId xmlns:a16="http://schemas.microsoft.com/office/drawing/2014/main" id="{13544D5A-0294-4ED3-895A-EF62C40F16DC}"/>
              </a:ext>
            </a:extLst>
          </p:cNvPr>
          <p:cNvSpPr txBox="1">
            <a:spLocks noChangeArrowheads="1"/>
          </p:cNvSpPr>
          <p:nvPr/>
        </p:nvSpPr>
        <p:spPr bwMode="auto">
          <a:xfrm>
            <a:off x="9625013" y="46529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
        <p:nvSpPr>
          <p:cNvPr id="95245" name="Text Box 40">
            <a:extLst>
              <a:ext uri="{FF2B5EF4-FFF2-40B4-BE49-F238E27FC236}">
                <a16:creationId xmlns:a16="http://schemas.microsoft.com/office/drawing/2014/main" id="{6D7C348E-15B2-48B9-9461-42F21C5A087E}"/>
              </a:ext>
            </a:extLst>
          </p:cNvPr>
          <p:cNvSpPr txBox="1">
            <a:spLocks noChangeArrowheads="1"/>
          </p:cNvSpPr>
          <p:nvPr/>
        </p:nvSpPr>
        <p:spPr bwMode="auto">
          <a:xfrm>
            <a:off x="6672264" y="3933826"/>
            <a:ext cx="3781425" cy="67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000" b="1">
                <a:solidFill>
                  <a:srgbClr val="000000"/>
                </a:solidFill>
              </a:rPr>
              <a:t>“Blue-sensitive” or “S” cones</a:t>
            </a:r>
            <a:br>
              <a:rPr lang="cs-CZ" altLang="cs-CZ" sz="1800"/>
            </a:br>
            <a:endParaRPr lang="cs-CZ" altLang="cs-CZ" sz="1800"/>
          </a:p>
        </p:txBody>
      </p:sp>
      <p:sp>
        <p:nvSpPr>
          <p:cNvPr id="95246" name="Text Box 41">
            <a:extLst>
              <a:ext uri="{FF2B5EF4-FFF2-40B4-BE49-F238E27FC236}">
                <a16:creationId xmlns:a16="http://schemas.microsoft.com/office/drawing/2014/main" id="{1F7AC6C4-E0EC-4759-B981-958974EE6A6B}"/>
              </a:ext>
            </a:extLst>
          </p:cNvPr>
          <p:cNvSpPr txBox="1">
            <a:spLocks noChangeArrowheads="1"/>
          </p:cNvSpPr>
          <p:nvPr/>
        </p:nvSpPr>
        <p:spPr bwMode="auto">
          <a:xfrm>
            <a:off x="6911318" y="1610437"/>
            <a:ext cx="3600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1800" dirty="0"/>
              <a:t> </a:t>
            </a:r>
            <a:r>
              <a:rPr lang="en-GB" altLang="cs-CZ" sz="1800" b="1" dirty="0">
                <a:solidFill>
                  <a:srgbClr val="000000"/>
                </a:solidFill>
              </a:rPr>
              <a:t>“Red-sensitive” or “L” cones</a:t>
            </a:r>
            <a:endParaRPr lang="en-GB" altLang="cs-CZ" sz="1800" dirty="0">
              <a:solidFill>
                <a:srgbClr val="000000"/>
              </a:solidFill>
            </a:endParaRPr>
          </a:p>
        </p:txBody>
      </p:sp>
      <p:pic>
        <p:nvPicPr>
          <p:cNvPr id="95247" name="Picture 43" descr="http://static.howstuffworks.com/gif/vision6.gif">
            <a:extLst>
              <a:ext uri="{FF2B5EF4-FFF2-40B4-BE49-F238E27FC236}">
                <a16:creationId xmlns:a16="http://schemas.microsoft.com/office/drawing/2014/main" id="{BD92DE1F-4BE7-463B-80CB-EDDEEC89B5F6}"/>
              </a:ext>
            </a:extLst>
          </p:cNvPr>
          <p:cNvPicPr>
            <a:picLocks noGrp="1" noChangeAspect="1" noChangeArrowheads="1"/>
          </p:cNvPicPr>
          <p:nvPr>
            <p:ph idx="1"/>
          </p:nvPr>
        </p:nvPicPr>
        <p:blipFill>
          <a:blip r:embed="rId6" r:link="rId7">
            <a:extLst>
              <a:ext uri="{28A0092B-C50C-407E-A947-70E740481C1C}">
                <a14:useLocalDpi xmlns:a14="http://schemas.microsoft.com/office/drawing/2010/main" val="0"/>
              </a:ext>
            </a:extLst>
          </a:blip>
          <a:srcRect/>
          <a:stretch>
            <a:fillRect/>
          </a:stretch>
        </p:blipFill>
        <p:spPr>
          <a:xfrm>
            <a:off x="358064" y="297630"/>
            <a:ext cx="4608512" cy="3475037"/>
          </a:xfrm>
          <a:solidFill>
            <a:schemeClr val="tx1"/>
          </a:solidFill>
          <a:ln>
            <a:solidFill>
              <a:schemeClr val="tx1"/>
            </a:solidFill>
            <a:miter lim="800000"/>
            <a:headEnd/>
            <a:tailEnd/>
          </a:ln>
        </p:spPr>
      </p:pic>
    </p:spTree>
    <p:extLst>
      <p:ext uri="{BB962C8B-B14F-4D97-AF65-F5344CB8AC3E}">
        <p14:creationId xmlns:p14="http://schemas.microsoft.com/office/powerpoint/2010/main" val="701488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Zástupný symbol pro číslo snímku 6">
            <a:extLst>
              <a:ext uri="{FF2B5EF4-FFF2-40B4-BE49-F238E27FC236}">
                <a16:creationId xmlns:a16="http://schemas.microsoft.com/office/drawing/2014/main" id="{86DAC85B-284E-4CCB-8EEC-869FB689FA3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5D2FF4E-3A8B-464D-8C4B-33A2E0D51080}" type="slidenum">
              <a:rPr lang="en-GB" altLang="cs-CZ" sz="1400">
                <a:solidFill>
                  <a:srgbClr val="33CCFF"/>
                </a:solidFill>
              </a:rPr>
              <a:pPr>
                <a:spcBef>
                  <a:spcPct val="0"/>
                </a:spcBef>
                <a:buFontTx/>
                <a:buNone/>
              </a:pPr>
              <a:t>4</a:t>
            </a:fld>
            <a:endParaRPr lang="en-GB" altLang="cs-CZ" sz="1400">
              <a:solidFill>
                <a:srgbClr val="33CCFF"/>
              </a:solidFill>
            </a:endParaRPr>
          </a:p>
        </p:txBody>
      </p:sp>
      <p:sp>
        <p:nvSpPr>
          <p:cNvPr id="23556" name="Rectangle 2">
            <a:extLst>
              <a:ext uri="{FF2B5EF4-FFF2-40B4-BE49-F238E27FC236}">
                <a16:creationId xmlns:a16="http://schemas.microsoft.com/office/drawing/2014/main" id="{D17C8601-25C7-4BE1-AD2F-69C40C2E5B7F}"/>
              </a:ext>
            </a:extLst>
          </p:cNvPr>
          <p:cNvSpPr>
            <a:spLocks noGrp="1" noChangeArrowheads="1"/>
          </p:cNvSpPr>
          <p:nvPr>
            <p:ph type="title"/>
          </p:nvPr>
        </p:nvSpPr>
        <p:spPr>
          <a:xfrm>
            <a:off x="609600" y="274638"/>
            <a:ext cx="5139559" cy="776396"/>
          </a:xfrm>
        </p:spPr>
        <p:txBody>
          <a:bodyPr/>
          <a:lstStyle/>
          <a:p>
            <a:pPr eaLnBrk="1" hangingPunct="1"/>
            <a:r>
              <a:rPr lang="en-GB" altLang="cs-CZ" sz="4000" dirty="0">
                <a:solidFill>
                  <a:srgbClr val="0000DC"/>
                </a:solidFill>
              </a:rPr>
              <a:t>Light (VIS) sources</a:t>
            </a:r>
          </a:p>
        </p:txBody>
      </p:sp>
      <p:sp>
        <p:nvSpPr>
          <p:cNvPr id="23557" name="Rectangle 3">
            <a:extLst>
              <a:ext uri="{FF2B5EF4-FFF2-40B4-BE49-F238E27FC236}">
                <a16:creationId xmlns:a16="http://schemas.microsoft.com/office/drawing/2014/main" id="{1D9F2195-5D5D-47F2-8C75-85419FAEAD10}"/>
              </a:ext>
            </a:extLst>
          </p:cNvPr>
          <p:cNvSpPr>
            <a:spLocks noGrp="1" noChangeArrowheads="1"/>
          </p:cNvSpPr>
          <p:nvPr>
            <p:ph type="body" sz="half" idx="1"/>
          </p:nvPr>
        </p:nvSpPr>
        <p:spPr>
          <a:xfrm>
            <a:off x="1324303" y="1295400"/>
            <a:ext cx="9038897" cy="3862388"/>
          </a:xfrm>
        </p:spPr>
        <p:txBody>
          <a:bodyPr/>
          <a:lstStyle/>
          <a:p>
            <a:pPr eaLnBrk="1" hangingPunct="1"/>
            <a:r>
              <a:rPr lang="en-GB" altLang="cs-CZ" b="1" dirty="0">
                <a:solidFill>
                  <a:srgbClr val="000000"/>
                </a:solidFill>
              </a:rPr>
              <a:t>Natural</a:t>
            </a:r>
            <a:r>
              <a:rPr lang="cs-CZ" altLang="cs-CZ" b="1" dirty="0">
                <a:solidFill>
                  <a:srgbClr val="000000"/>
                </a:solidFill>
              </a:rPr>
              <a:t> </a:t>
            </a:r>
            <a:r>
              <a:rPr lang="cs-CZ" altLang="cs-CZ" b="1" dirty="0" err="1">
                <a:solidFill>
                  <a:srgbClr val="000000"/>
                </a:solidFill>
              </a:rPr>
              <a:t>or</a:t>
            </a:r>
            <a:r>
              <a:rPr lang="cs-CZ" altLang="cs-CZ" b="1" dirty="0">
                <a:solidFill>
                  <a:srgbClr val="000000"/>
                </a:solidFill>
              </a:rPr>
              <a:t> </a:t>
            </a:r>
            <a:r>
              <a:rPr lang="en-GB" altLang="cs-CZ" b="1" dirty="0">
                <a:solidFill>
                  <a:srgbClr val="000000"/>
                </a:solidFill>
              </a:rPr>
              <a:t>Man–made (artificial)</a:t>
            </a:r>
          </a:p>
          <a:p>
            <a:pPr eaLnBrk="1" hangingPunct="1">
              <a:buFontTx/>
              <a:buNone/>
            </a:pPr>
            <a:endParaRPr lang="en-GB" altLang="cs-CZ" b="1" dirty="0">
              <a:solidFill>
                <a:srgbClr val="000000"/>
              </a:solidFill>
            </a:endParaRPr>
          </a:p>
          <a:p>
            <a:pPr eaLnBrk="1" hangingPunct="1"/>
            <a:r>
              <a:rPr lang="en-GB" altLang="cs-CZ" b="1" dirty="0">
                <a:solidFill>
                  <a:srgbClr val="000000"/>
                </a:solidFill>
              </a:rPr>
              <a:t>Natural: The sun </a:t>
            </a:r>
          </a:p>
          <a:p>
            <a:pPr eaLnBrk="1" hangingPunct="1">
              <a:buFontTx/>
              <a:buNone/>
            </a:pPr>
            <a:r>
              <a:rPr lang="cs-CZ" altLang="cs-CZ" b="1" dirty="0">
                <a:solidFill>
                  <a:srgbClr val="000000"/>
                </a:solidFill>
              </a:rPr>
              <a:t>   </a:t>
            </a:r>
            <a:r>
              <a:rPr lang="cs-CZ" altLang="cs-CZ" dirty="0">
                <a:solidFill>
                  <a:srgbClr val="000000"/>
                </a:solidFill>
              </a:rPr>
              <a:t>Sun l</a:t>
            </a:r>
            <a:r>
              <a:rPr lang="en-GB" altLang="cs-CZ" dirty="0" err="1">
                <a:solidFill>
                  <a:srgbClr val="000000"/>
                </a:solidFill>
              </a:rPr>
              <a:t>ight</a:t>
            </a:r>
            <a:r>
              <a:rPr lang="en-GB" altLang="cs-CZ" dirty="0">
                <a:solidFill>
                  <a:srgbClr val="000000"/>
                </a:solidFill>
              </a:rPr>
              <a:t> is what drives life. It’s hard to imagine our world and life without it.</a:t>
            </a:r>
            <a:r>
              <a:rPr lang="en-GB" altLang="cs-CZ" b="1" dirty="0">
                <a:solidFill>
                  <a:srgbClr val="000000"/>
                </a:solidFill>
              </a:rPr>
              <a:t> </a:t>
            </a:r>
            <a:endParaRPr lang="cs-CZ" altLang="cs-CZ" b="1" dirty="0">
              <a:solidFill>
                <a:srgbClr val="000000"/>
              </a:solidFill>
            </a:endParaRPr>
          </a:p>
          <a:p>
            <a:pPr eaLnBrk="1" hangingPunct="1">
              <a:buFontTx/>
              <a:buNone/>
            </a:pPr>
            <a:endParaRPr lang="en-GB" altLang="cs-CZ" b="1" dirty="0">
              <a:solidFill>
                <a:srgbClr val="000000"/>
              </a:solidFill>
            </a:endParaRPr>
          </a:p>
          <a:p>
            <a:pPr eaLnBrk="1" hangingPunct="1"/>
            <a:r>
              <a:rPr lang="en-GB" altLang="cs-CZ" b="1" dirty="0">
                <a:solidFill>
                  <a:srgbClr val="000000"/>
                </a:solidFill>
              </a:rPr>
              <a:t>Man–made: light bulbs, fluorescent tubes,</a:t>
            </a:r>
            <a:r>
              <a:rPr lang="cs-CZ" altLang="cs-CZ" b="1" dirty="0">
                <a:solidFill>
                  <a:srgbClr val="000000"/>
                </a:solidFill>
              </a:rPr>
              <a:t> </a:t>
            </a:r>
            <a:r>
              <a:rPr lang="en-GB" altLang="cs-CZ" b="1" dirty="0">
                <a:solidFill>
                  <a:srgbClr val="000000"/>
                </a:solidFill>
              </a:rPr>
              <a:t>laser…</a:t>
            </a:r>
            <a:endParaRPr lang="en-GB" altLang="cs-CZ" dirty="0">
              <a:solidFill>
                <a:srgbClr val="000000"/>
              </a:solidFill>
            </a:endParaRPr>
          </a:p>
        </p:txBody>
      </p:sp>
    </p:spTree>
    <p:extLst>
      <p:ext uri="{BB962C8B-B14F-4D97-AF65-F5344CB8AC3E}">
        <p14:creationId xmlns:p14="http://schemas.microsoft.com/office/powerpoint/2010/main" val="378357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Zástupný symbol pro číslo snímku 5">
            <a:extLst>
              <a:ext uri="{FF2B5EF4-FFF2-40B4-BE49-F238E27FC236}">
                <a16:creationId xmlns:a16="http://schemas.microsoft.com/office/drawing/2014/main" id="{85CEA2BB-E191-4A2F-87FF-10A9EE197D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CE376AB-7657-4324-B725-C6E41101981C}" type="slidenum">
              <a:rPr lang="en-GB" altLang="cs-CZ" sz="1400">
                <a:solidFill>
                  <a:srgbClr val="33CCFF"/>
                </a:solidFill>
              </a:rPr>
              <a:pPr>
                <a:spcBef>
                  <a:spcPct val="0"/>
                </a:spcBef>
                <a:buFontTx/>
                <a:buNone/>
              </a:pPr>
              <a:t>40</a:t>
            </a:fld>
            <a:endParaRPr lang="en-GB" altLang="cs-CZ" sz="1400">
              <a:solidFill>
                <a:srgbClr val="33CCFF"/>
              </a:solidFill>
            </a:endParaRPr>
          </a:p>
        </p:txBody>
      </p:sp>
      <p:sp>
        <p:nvSpPr>
          <p:cNvPr id="97284" name="Rectangle 2">
            <a:extLst>
              <a:ext uri="{FF2B5EF4-FFF2-40B4-BE49-F238E27FC236}">
                <a16:creationId xmlns:a16="http://schemas.microsoft.com/office/drawing/2014/main" id="{AD310FDC-426F-41BD-A6B5-1E0D26C2F02B}"/>
              </a:ext>
            </a:extLst>
          </p:cNvPr>
          <p:cNvSpPr>
            <a:spLocks noGrp="1" noChangeArrowheads="1"/>
          </p:cNvSpPr>
          <p:nvPr>
            <p:ph type="title"/>
          </p:nvPr>
        </p:nvSpPr>
        <p:spPr>
          <a:xfrm>
            <a:off x="2135188" y="395288"/>
            <a:ext cx="8229600" cy="1143000"/>
          </a:xfrm>
        </p:spPr>
        <p:txBody>
          <a:bodyPr/>
          <a:lstStyle/>
          <a:p>
            <a:pPr eaLnBrk="1" hangingPunct="1"/>
            <a:r>
              <a:rPr lang="en-GB" altLang="cs-CZ" sz="4000" dirty="0">
                <a:solidFill>
                  <a:srgbClr val="0000DC"/>
                </a:solidFill>
              </a:rPr>
              <a:t>Wavelength Sensitivity</a:t>
            </a:r>
          </a:p>
        </p:txBody>
      </p:sp>
      <p:pic>
        <p:nvPicPr>
          <p:cNvPr id="97285" name="Picture 4" descr="spectsee">
            <a:extLst>
              <a:ext uri="{FF2B5EF4-FFF2-40B4-BE49-F238E27FC236}">
                <a16:creationId xmlns:a16="http://schemas.microsoft.com/office/drawing/2014/main" id="{5C3F59B1-8607-438A-986A-C76E56D9F910}"/>
              </a:ext>
            </a:extLst>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524001" y="1196975"/>
            <a:ext cx="4835525" cy="2649538"/>
          </a:xfrm>
          <a:noFill/>
        </p:spPr>
      </p:pic>
      <p:pic>
        <p:nvPicPr>
          <p:cNvPr id="97286" name="Picture 5" descr="response">
            <a:extLst>
              <a:ext uri="{FF2B5EF4-FFF2-40B4-BE49-F238E27FC236}">
                <a16:creationId xmlns:a16="http://schemas.microsoft.com/office/drawing/2014/main" id="{CE477587-C557-48CB-8241-1CE45C6DF5A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5519739" y="3644900"/>
            <a:ext cx="4937125" cy="2876550"/>
          </a:xfrm>
          <a:noFill/>
        </p:spPr>
      </p:pic>
      <p:sp>
        <p:nvSpPr>
          <p:cNvPr id="97287" name="Text Box 5">
            <a:extLst>
              <a:ext uri="{FF2B5EF4-FFF2-40B4-BE49-F238E27FC236}">
                <a16:creationId xmlns:a16="http://schemas.microsoft.com/office/drawing/2014/main" id="{094F4B32-180D-45F0-9606-761E41757720}"/>
              </a:ext>
            </a:extLst>
          </p:cNvPr>
          <p:cNvSpPr txBox="1">
            <a:spLocks noChangeArrowheads="1"/>
          </p:cNvSpPr>
          <p:nvPr/>
        </p:nvSpPr>
        <p:spPr bwMode="auto">
          <a:xfrm>
            <a:off x="7010681" y="2024257"/>
            <a:ext cx="2665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dirty="0" err="1">
                <a:solidFill>
                  <a:srgbClr val="000000"/>
                </a:solidFill>
              </a:rPr>
              <a:t>cones</a:t>
            </a:r>
            <a:r>
              <a:rPr lang="cs-CZ" altLang="cs-CZ" sz="2400" dirty="0">
                <a:solidFill>
                  <a:srgbClr val="000000"/>
                </a:solidFill>
              </a:rPr>
              <a:t> „</a:t>
            </a:r>
            <a:r>
              <a:rPr lang="cs-CZ" altLang="cs-CZ" sz="2400" dirty="0" err="1">
                <a:solidFill>
                  <a:srgbClr val="000000"/>
                </a:solidFill>
              </a:rPr>
              <a:t>summary</a:t>
            </a:r>
            <a:r>
              <a:rPr lang="cs-CZ" altLang="cs-CZ" sz="2400" dirty="0">
                <a:solidFill>
                  <a:srgbClr val="000000"/>
                </a:solidFill>
              </a:rPr>
              <a:t>“</a:t>
            </a:r>
          </a:p>
        </p:txBody>
      </p:sp>
    </p:spTree>
    <p:extLst>
      <p:ext uri="{BB962C8B-B14F-4D97-AF65-F5344CB8AC3E}">
        <p14:creationId xmlns:p14="http://schemas.microsoft.com/office/powerpoint/2010/main" val="3900675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Zástupný symbol pro číslo snímku 6">
            <a:extLst>
              <a:ext uri="{FF2B5EF4-FFF2-40B4-BE49-F238E27FC236}">
                <a16:creationId xmlns:a16="http://schemas.microsoft.com/office/drawing/2014/main" id="{4D08D8C6-9BCC-4D6C-AFBF-605BF9AE912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30A9C6A-7913-4ECE-8D4B-4F90CBB9C778}" type="slidenum">
              <a:rPr lang="en-GB" altLang="cs-CZ" sz="1400">
                <a:solidFill>
                  <a:srgbClr val="33CCFF"/>
                </a:solidFill>
              </a:rPr>
              <a:pPr>
                <a:spcBef>
                  <a:spcPct val="0"/>
                </a:spcBef>
                <a:buFontTx/>
                <a:buNone/>
              </a:pPr>
              <a:t>41</a:t>
            </a:fld>
            <a:endParaRPr lang="en-GB" altLang="cs-CZ" sz="1400">
              <a:solidFill>
                <a:srgbClr val="33CCFF"/>
              </a:solidFill>
            </a:endParaRPr>
          </a:p>
        </p:txBody>
      </p:sp>
      <p:sp>
        <p:nvSpPr>
          <p:cNvPr id="99332" name="Rectangle 2">
            <a:extLst>
              <a:ext uri="{FF2B5EF4-FFF2-40B4-BE49-F238E27FC236}">
                <a16:creationId xmlns:a16="http://schemas.microsoft.com/office/drawing/2014/main" id="{99807DB4-9A48-4950-95A5-4B56BC213C80}"/>
              </a:ext>
            </a:extLst>
          </p:cNvPr>
          <p:cNvSpPr>
            <a:spLocks noGrp="1" noChangeArrowheads="1"/>
          </p:cNvSpPr>
          <p:nvPr>
            <p:ph type="title"/>
          </p:nvPr>
        </p:nvSpPr>
        <p:spPr>
          <a:xfrm>
            <a:off x="609600" y="274638"/>
            <a:ext cx="3657600" cy="723845"/>
          </a:xfrm>
        </p:spPr>
        <p:txBody>
          <a:bodyPr/>
          <a:lstStyle/>
          <a:p>
            <a:pPr eaLnBrk="1" hangingPunct="1"/>
            <a:r>
              <a:rPr lang="en-GB" altLang="cs-CZ" sz="4000" dirty="0">
                <a:solidFill>
                  <a:srgbClr val="0000DC"/>
                </a:solidFill>
              </a:rPr>
              <a:t>Colour Vision</a:t>
            </a:r>
            <a:endParaRPr lang="cs-CZ" altLang="cs-CZ" sz="4000" dirty="0">
              <a:solidFill>
                <a:srgbClr val="0000DC"/>
              </a:solidFill>
            </a:endParaRPr>
          </a:p>
        </p:txBody>
      </p:sp>
      <p:sp>
        <p:nvSpPr>
          <p:cNvPr id="99333" name="Rectangle 3">
            <a:extLst>
              <a:ext uri="{FF2B5EF4-FFF2-40B4-BE49-F238E27FC236}">
                <a16:creationId xmlns:a16="http://schemas.microsoft.com/office/drawing/2014/main" id="{7F20AABB-5B0F-4621-AA92-CB3BDE439819}"/>
              </a:ext>
            </a:extLst>
          </p:cNvPr>
          <p:cNvSpPr>
            <a:spLocks noGrp="1" noChangeArrowheads="1"/>
          </p:cNvSpPr>
          <p:nvPr>
            <p:ph type="body" sz="half" idx="1"/>
          </p:nvPr>
        </p:nvSpPr>
        <p:spPr>
          <a:xfrm>
            <a:off x="599091" y="1137746"/>
            <a:ext cx="7346730" cy="4525963"/>
          </a:xfrm>
        </p:spPr>
        <p:txBody>
          <a:bodyPr/>
          <a:lstStyle/>
          <a:p>
            <a:pPr eaLnBrk="1" hangingPunct="1">
              <a:lnSpc>
                <a:spcPct val="100000"/>
              </a:lnSpc>
            </a:pPr>
            <a:r>
              <a:rPr lang="cs-CZ" altLang="cs-CZ" sz="2400" b="1" dirty="0">
                <a:solidFill>
                  <a:srgbClr val="000000"/>
                </a:solidFill>
              </a:rPr>
              <a:t>PHOTOPIC VISION</a:t>
            </a:r>
            <a:r>
              <a:rPr lang="cs-CZ" altLang="cs-CZ" sz="2400" dirty="0">
                <a:solidFill>
                  <a:srgbClr val="000000"/>
                </a:solidFill>
              </a:rPr>
              <a:t> </a:t>
            </a:r>
          </a:p>
          <a:p>
            <a:pPr eaLnBrk="1" hangingPunct="1">
              <a:lnSpc>
                <a:spcPct val="100000"/>
              </a:lnSpc>
              <a:buFontTx/>
              <a:buNone/>
            </a:pPr>
            <a:r>
              <a:rPr lang="cs-CZ" altLang="cs-CZ" sz="2400" dirty="0">
                <a:solidFill>
                  <a:srgbClr val="000000"/>
                </a:solidFill>
              </a:rPr>
              <a:t>    </a:t>
            </a:r>
            <a:r>
              <a:rPr lang="en-GB" altLang="cs-CZ" sz="2400" dirty="0">
                <a:solidFill>
                  <a:srgbClr val="000000"/>
                </a:solidFill>
              </a:rPr>
              <a:t>normal vision in daylight; vision with sufficient illumination that the cones are active, and hue is perceived </a:t>
            </a:r>
          </a:p>
          <a:p>
            <a:pPr eaLnBrk="1" hangingPunct="1">
              <a:lnSpc>
                <a:spcPct val="100000"/>
              </a:lnSpc>
              <a:buFontTx/>
              <a:buNone/>
            </a:pPr>
            <a:r>
              <a:rPr lang="en-GB" altLang="cs-CZ" sz="2400" dirty="0">
                <a:solidFill>
                  <a:srgbClr val="000000"/>
                </a:solidFill>
              </a:rPr>
              <a:t>    Maximum at 555 nm, brightness over 100 cd·m</a:t>
            </a:r>
            <a:r>
              <a:rPr lang="en-GB" altLang="cs-CZ" sz="2400" baseline="30000" dirty="0">
                <a:solidFill>
                  <a:srgbClr val="000000"/>
                </a:solidFill>
              </a:rPr>
              <a:t>-2</a:t>
            </a:r>
            <a:endParaRPr lang="en-GB" altLang="cs-CZ" sz="2400" dirty="0">
              <a:solidFill>
                <a:srgbClr val="000000"/>
              </a:solidFill>
            </a:endParaRPr>
          </a:p>
          <a:p>
            <a:pPr eaLnBrk="1" hangingPunct="1">
              <a:lnSpc>
                <a:spcPct val="100000"/>
              </a:lnSpc>
            </a:pPr>
            <a:r>
              <a:rPr lang="en-GB" altLang="cs-CZ" sz="2400" b="1" dirty="0">
                <a:solidFill>
                  <a:srgbClr val="000000"/>
                </a:solidFill>
              </a:rPr>
              <a:t>SCOTOPIC VISION </a:t>
            </a:r>
          </a:p>
          <a:p>
            <a:pPr eaLnBrk="1" hangingPunct="1">
              <a:lnSpc>
                <a:spcPct val="100000"/>
              </a:lnSpc>
              <a:buFontTx/>
              <a:buNone/>
            </a:pPr>
            <a:r>
              <a:rPr lang="en-GB" altLang="cs-CZ" sz="2400" dirty="0">
                <a:solidFill>
                  <a:srgbClr val="000000"/>
                </a:solidFill>
              </a:rPr>
              <a:t>    the ability to see in reduced illumination (as in moonlight) </a:t>
            </a:r>
          </a:p>
          <a:p>
            <a:pPr eaLnBrk="1" hangingPunct="1">
              <a:lnSpc>
                <a:spcPct val="100000"/>
              </a:lnSpc>
              <a:buFontTx/>
              <a:buNone/>
            </a:pPr>
            <a:r>
              <a:rPr lang="en-GB" altLang="cs-CZ" sz="2400" dirty="0">
                <a:solidFill>
                  <a:srgbClr val="000000"/>
                </a:solidFill>
              </a:rPr>
              <a:t>    Maximum at 507 nm</a:t>
            </a:r>
          </a:p>
          <a:p>
            <a:pPr eaLnBrk="1" hangingPunct="1">
              <a:lnSpc>
                <a:spcPct val="100000"/>
              </a:lnSpc>
            </a:pPr>
            <a:r>
              <a:rPr lang="en-GB" altLang="cs-CZ" sz="2400" b="1" dirty="0">
                <a:solidFill>
                  <a:srgbClr val="000000"/>
                </a:solidFill>
              </a:rPr>
              <a:t>Purkinje effect</a:t>
            </a:r>
            <a:r>
              <a:rPr lang="en-GB" altLang="cs-CZ" sz="2400" dirty="0">
                <a:solidFill>
                  <a:srgbClr val="000000"/>
                </a:solidFill>
              </a:rPr>
              <a:t> (The tendency of the peak sensitivity of the human eye to shift toward the blue end of the spectrum at low illumination levels.) </a:t>
            </a:r>
          </a:p>
        </p:txBody>
      </p:sp>
      <p:pic>
        <p:nvPicPr>
          <p:cNvPr id="99334" name="Picture 4" descr="purkinje">
            <a:extLst>
              <a:ext uri="{FF2B5EF4-FFF2-40B4-BE49-F238E27FC236}">
                <a16:creationId xmlns:a16="http://schemas.microsoft.com/office/drawing/2014/main" id="{3BF0B645-3667-458D-96C0-D80226EB3822}"/>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917864" y="1308648"/>
            <a:ext cx="2457450" cy="2438400"/>
          </a:xfrm>
          <a:noFill/>
        </p:spPr>
      </p:pic>
      <p:sp>
        <p:nvSpPr>
          <p:cNvPr id="167942" name="Text Box 6">
            <a:extLst>
              <a:ext uri="{FF2B5EF4-FFF2-40B4-BE49-F238E27FC236}">
                <a16:creationId xmlns:a16="http://schemas.microsoft.com/office/drawing/2014/main" id="{D6092546-647B-434A-89C3-4880869BF136}"/>
              </a:ext>
            </a:extLst>
          </p:cNvPr>
          <p:cNvSpPr txBox="1">
            <a:spLocks noChangeArrowheads="1"/>
          </p:cNvSpPr>
          <p:nvPr/>
        </p:nvSpPr>
        <p:spPr bwMode="auto">
          <a:xfrm>
            <a:off x="8765902" y="4025025"/>
            <a:ext cx="2091284" cy="1754326"/>
          </a:xfrm>
          <a:prstGeom prst="rect">
            <a:avLst/>
          </a:prstGeom>
          <a:noFill/>
          <a:ln w="9525">
            <a:noFill/>
            <a:miter lim="800000"/>
            <a:headEnd/>
            <a:tailEnd/>
          </a:ln>
          <a:effectLst/>
        </p:spPr>
        <p:txBody>
          <a:bodyPr wrap="square">
            <a:spAutoFit/>
          </a:bodyPr>
          <a:lstStyle/>
          <a:p>
            <a:pPr eaLnBrk="1" hangingPunct="1">
              <a:spcBef>
                <a:spcPct val="50000"/>
              </a:spcBef>
              <a:defRPr/>
            </a:pPr>
            <a:r>
              <a:rPr lang="cs-CZ" i="1" dirty="0">
                <a:solidFill>
                  <a:srgbClr val="000000"/>
                </a:solidFill>
                <a:effectLst>
                  <a:outerShdw blurRad="38100" dist="38100" dir="2700000" algn="tl">
                    <a:srgbClr val="C0C0C0"/>
                  </a:outerShdw>
                </a:effectLst>
                <a:latin typeface="Arial" charset="0"/>
              </a:rPr>
              <a:t>Jan Evangelista Purkyně</a:t>
            </a:r>
          </a:p>
          <a:p>
            <a:pPr eaLnBrk="1" hangingPunct="1">
              <a:spcBef>
                <a:spcPct val="50000"/>
              </a:spcBef>
              <a:defRPr/>
            </a:pPr>
            <a:r>
              <a:rPr lang="cs-CZ" i="1" dirty="0">
                <a:solidFill>
                  <a:srgbClr val="000000"/>
                </a:solidFill>
                <a:effectLst>
                  <a:outerShdw blurRad="38100" dist="38100" dir="2700000" algn="tl">
                    <a:srgbClr val="C0C0C0"/>
                  </a:outerShdw>
                </a:effectLst>
                <a:latin typeface="Arial" charset="0"/>
              </a:rPr>
              <a:t>1787 - 1869</a:t>
            </a:r>
          </a:p>
        </p:txBody>
      </p:sp>
    </p:spTree>
    <p:extLst>
      <p:ext uri="{BB962C8B-B14F-4D97-AF65-F5344CB8AC3E}">
        <p14:creationId xmlns:p14="http://schemas.microsoft.com/office/powerpoint/2010/main" val="4012054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Zástupný symbol pro číslo snímku 5">
            <a:extLst>
              <a:ext uri="{FF2B5EF4-FFF2-40B4-BE49-F238E27FC236}">
                <a16:creationId xmlns:a16="http://schemas.microsoft.com/office/drawing/2014/main" id="{46047F05-2C1C-4A24-BE0B-B0B443E827B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5A6D279C-30E3-41E1-A0F8-43A7862BC427}" type="slidenum">
              <a:rPr lang="en-GB" altLang="cs-CZ" sz="1400">
                <a:solidFill>
                  <a:srgbClr val="33CCFF"/>
                </a:solidFill>
              </a:rPr>
              <a:pPr>
                <a:spcBef>
                  <a:spcPct val="0"/>
                </a:spcBef>
                <a:buFontTx/>
                <a:buNone/>
              </a:pPr>
              <a:t>42</a:t>
            </a:fld>
            <a:endParaRPr lang="en-GB" altLang="cs-CZ" sz="1400">
              <a:solidFill>
                <a:srgbClr val="33CCFF"/>
              </a:solidFill>
            </a:endParaRPr>
          </a:p>
        </p:txBody>
      </p:sp>
      <p:sp>
        <p:nvSpPr>
          <p:cNvPr id="101380" name="Rectangle 2">
            <a:extLst>
              <a:ext uri="{FF2B5EF4-FFF2-40B4-BE49-F238E27FC236}">
                <a16:creationId xmlns:a16="http://schemas.microsoft.com/office/drawing/2014/main" id="{150D9490-1C21-4E05-9DE3-F3686CC79102}"/>
              </a:ext>
            </a:extLst>
          </p:cNvPr>
          <p:cNvSpPr>
            <a:spLocks noGrp="1" noChangeArrowheads="1"/>
          </p:cNvSpPr>
          <p:nvPr>
            <p:ph type="title"/>
          </p:nvPr>
        </p:nvSpPr>
        <p:spPr>
          <a:xfrm>
            <a:off x="1981200" y="274639"/>
            <a:ext cx="4440621" cy="922337"/>
          </a:xfrm>
        </p:spPr>
        <p:txBody>
          <a:bodyPr/>
          <a:lstStyle/>
          <a:p>
            <a:pPr eaLnBrk="1" hangingPunct="1"/>
            <a:r>
              <a:rPr lang="en-GB" altLang="cs-CZ" sz="4000" dirty="0">
                <a:solidFill>
                  <a:srgbClr val="0000DC"/>
                </a:solidFill>
              </a:rPr>
              <a:t>Colour Vision</a:t>
            </a:r>
            <a:endParaRPr lang="cs-CZ" altLang="cs-CZ" sz="4000" dirty="0">
              <a:solidFill>
                <a:srgbClr val="0000DC"/>
              </a:solidFill>
            </a:endParaRPr>
          </a:p>
        </p:txBody>
      </p:sp>
      <p:sp>
        <p:nvSpPr>
          <p:cNvPr id="101381" name="Rectangle 3">
            <a:extLst>
              <a:ext uri="{FF2B5EF4-FFF2-40B4-BE49-F238E27FC236}">
                <a16:creationId xmlns:a16="http://schemas.microsoft.com/office/drawing/2014/main" id="{DE117D62-0A85-403E-994E-CC08D2F4749B}"/>
              </a:ext>
            </a:extLst>
          </p:cNvPr>
          <p:cNvSpPr>
            <a:spLocks noGrp="1" noChangeArrowheads="1"/>
          </p:cNvSpPr>
          <p:nvPr>
            <p:ph type="body" idx="1"/>
          </p:nvPr>
        </p:nvSpPr>
        <p:spPr>
          <a:xfrm>
            <a:off x="825103" y="1481795"/>
            <a:ext cx="10753200" cy="4139998"/>
          </a:xfrm>
        </p:spPr>
        <p:txBody>
          <a:bodyPr/>
          <a:lstStyle/>
          <a:p>
            <a:pPr eaLnBrk="1" hangingPunct="1">
              <a:lnSpc>
                <a:spcPct val="100000"/>
              </a:lnSpc>
              <a:buFontTx/>
              <a:buNone/>
            </a:pPr>
            <a:r>
              <a:rPr lang="en-GB" altLang="cs-CZ" b="1" dirty="0" err="1">
                <a:solidFill>
                  <a:srgbClr val="000000"/>
                </a:solidFill>
              </a:rPr>
              <a:t>Trichromates</a:t>
            </a:r>
            <a:r>
              <a:rPr lang="en-GB" altLang="cs-CZ" b="1" dirty="0">
                <a:solidFill>
                  <a:srgbClr val="000000"/>
                </a:solidFill>
              </a:rPr>
              <a:t> - </a:t>
            </a:r>
            <a:r>
              <a:rPr lang="en-GB" altLang="cs-CZ" dirty="0">
                <a:solidFill>
                  <a:srgbClr val="000000"/>
                </a:solidFill>
              </a:rPr>
              <a:t>have normal colour vision</a:t>
            </a:r>
          </a:p>
          <a:p>
            <a:pPr eaLnBrk="1" hangingPunct="1">
              <a:lnSpc>
                <a:spcPct val="100000"/>
              </a:lnSpc>
              <a:buFontTx/>
              <a:buNone/>
            </a:pPr>
            <a:r>
              <a:rPr lang="en-GB" altLang="cs-CZ" b="1" dirty="0">
                <a:solidFill>
                  <a:srgbClr val="000000"/>
                </a:solidFill>
              </a:rPr>
              <a:t>Monochromates - </a:t>
            </a:r>
            <a:r>
              <a:rPr lang="en-GB" altLang="cs-CZ" dirty="0">
                <a:solidFill>
                  <a:srgbClr val="000000"/>
                </a:solidFill>
              </a:rPr>
              <a:t>have only one cone colour sensing system</a:t>
            </a:r>
          </a:p>
          <a:p>
            <a:pPr eaLnBrk="1" hangingPunct="1">
              <a:lnSpc>
                <a:spcPct val="100000"/>
              </a:lnSpc>
              <a:buFontTx/>
              <a:buNone/>
            </a:pPr>
            <a:r>
              <a:rPr lang="en-GB" altLang="cs-CZ" b="1" dirty="0" err="1">
                <a:solidFill>
                  <a:srgbClr val="000000"/>
                </a:solidFill>
              </a:rPr>
              <a:t>Dichromates</a:t>
            </a:r>
            <a:r>
              <a:rPr lang="en-GB" altLang="cs-CZ" b="1" dirty="0">
                <a:solidFill>
                  <a:srgbClr val="000000"/>
                </a:solidFill>
              </a:rPr>
              <a:t>:</a:t>
            </a:r>
          </a:p>
          <a:p>
            <a:pPr eaLnBrk="1" hangingPunct="1">
              <a:lnSpc>
                <a:spcPct val="100000"/>
              </a:lnSpc>
              <a:buFont typeface="Wingdings" panose="05000000000000000000" pitchFamily="2" charset="2"/>
              <a:buNone/>
            </a:pPr>
            <a:r>
              <a:rPr lang="en-GB" altLang="cs-CZ" b="1" dirty="0">
                <a:solidFill>
                  <a:srgbClr val="000000"/>
                </a:solidFill>
              </a:rPr>
              <a:t>protanopia</a:t>
            </a:r>
            <a:r>
              <a:rPr lang="en-GB" altLang="cs-CZ" dirty="0">
                <a:solidFill>
                  <a:srgbClr val="000000"/>
                </a:solidFill>
              </a:rPr>
              <a:t> (difficult distinguishing between blue/green and red/green) – „ red blindness “</a:t>
            </a:r>
          </a:p>
          <a:p>
            <a:pPr eaLnBrk="1" hangingPunct="1">
              <a:lnSpc>
                <a:spcPct val="100000"/>
              </a:lnSpc>
              <a:buFont typeface="Wingdings" panose="05000000000000000000" pitchFamily="2" charset="2"/>
              <a:buNone/>
            </a:pPr>
            <a:r>
              <a:rPr lang="en-GB" altLang="cs-CZ" b="1" dirty="0">
                <a:solidFill>
                  <a:srgbClr val="000000"/>
                </a:solidFill>
              </a:rPr>
              <a:t>deuteranopia</a:t>
            </a:r>
            <a:r>
              <a:rPr lang="en-GB" altLang="cs-CZ" dirty="0">
                <a:solidFill>
                  <a:srgbClr val="000000"/>
                </a:solidFill>
              </a:rPr>
              <a:t> (difficult distinguishing between red/purple and green/purple) – „ green blindness “</a:t>
            </a:r>
          </a:p>
          <a:p>
            <a:pPr eaLnBrk="1" hangingPunct="1">
              <a:lnSpc>
                <a:spcPct val="100000"/>
              </a:lnSpc>
              <a:buFont typeface="Wingdings" panose="05000000000000000000" pitchFamily="2" charset="2"/>
              <a:buNone/>
            </a:pPr>
            <a:r>
              <a:rPr lang="en-GB" altLang="cs-CZ" b="1" dirty="0">
                <a:solidFill>
                  <a:srgbClr val="000000"/>
                </a:solidFill>
              </a:rPr>
              <a:t>tritanopia</a:t>
            </a:r>
            <a:r>
              <a:rPr lang="en-GB" altLang="cs-CZ" dirty="0">
                <a:solidFill>
                  <a:srgbClr val="000000"/>
                </a:solidFill>
              </a:rPr>
              <a:t> (difficult distinguishing between yellow/green and blue/green) – „ blue blindness “</a:t>
            </a:r>
          </a:p>
          <a:p>
            <a:pPr eaLnBrk="1" hangingPunct="1">
              <a:buFont typeface="Wingdings" panose="05000000000000000000" pitchFamily="2" charset="2"/>
              <a:buNone/>
            </a:pPr>
            <a:endParaRPr lang="en-GB" altLang="cs-CZ" dirty="0">
              <a:solidFill>
                <a:srgbClr val="000000"/>
              </a:solidFill>
            </a:endParaRPr>
          </a:p>
        </p:txBody>
      </p:sp>
    </p:spTree>
    <p:extLst>
      <p:ext uri="{BB962C8B-B14F-4D97-AF65-F5344CB8AC3E}">
        <p14:creationId xmlns:p14="http://schemas.microsoft.com/office/powerpoint/2010/main" val="1171621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Zástupný symbol pro číslo snímku 6">
            <a:extLst>
              <a:ext uri="{FF2B5EF4-FFF2-40B4-BE49-F238E27FC236}">
                <a16:creationId xmlns:a16="http://schemas.microsoft.com/office/drawing/2014/main" id="{F5FAE568-D320-40B5-A92D-0D4485C4D1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F4C4E0C-AFC3-47FC-A4EE-F9D31FFA0B77}" type="slidenum">
              <a:rPr lang="en-GB" altLang="cs-CZ" sz="1400">
                <a:solidFill>
                  <a:srgbClr val="33CCFF"/>
                </a:solidFill>
              </a:rPr>
              <a:pPr>
                <a:spcBef>
                  <a:spcPct val="0"/>
                </a:spcBef>
                <a:buFontTx/>
                <a:buNone/>
              </a:pPr>
              <a:t>43</a:t>
            </a:fld>
            <a:endParaRPr lang="en-GB" altLang="cs-CZ" sz="1400">
              <a:solidFill>
                <a:srgbClr val="33CCFF"/>
              </a:solidFill>
            </a:endParaRPr>
          </a:p>
        </p:txBody>
      </p:sp>
      <p:sp>
        <p:nvSpPr>
          <p:cNvPr id="103428" name="Rectangle 8">
            <a:extLst>
              <a:ext uri="{FF2B5EF4-FFF2-40B4-BE49-F238E27FC236}">
                <a16:creationId xmlns:a16="http://schemas.microsoft.com/office/drawing/2014/main" id="{D5A4DA02-FE10-4E64-9E7A-CC5B0618C566}"/>
              </a:ext>
            </a:extLst>
          </p:cNvPr>
          <p:cNvSpPr>
            <a:spLocks noGrp="1" noChangeArrowheads="1"/>
          </p:cNvSpPr>
          <p:nvPr>
            <p:ph type="title"/>
          </p:nvPr>
        </p:nvSpPr>
        <p:spPr>
          <a:xfrm>
            <a:off x="720000" y="719999"/>
            <a:ext cx="7951034" cy="1140331"/>
          </a:xfrm>
        </p:spPr>
        <p:txBody>
          <a:bodyPr/>
          <a:lstStyle/>
          <a:p>
            <a:pPr eaLnBrk="1" hangingPunct="1"/>
            <a:r>
              <a:rPr lang="en-GB" altLang="cs-CZ" sz="4000" dirty="0">
                <a:solidFill>
                  <a:srgbClr val="0000DC"/>
                </a:solidFill>
              </a:rPr>
              <a:t>Investigation of colour vision pseudoisochromatic tables</a:t>
            </a:r>
          </a:p>
        </p:txBody>
      </p:sp>
      <p:pic>
        <p:nvPicPr>
          <p:cNvPr id="103429" name="Picture 4" descr="Click on ANSWER.">
            <a:extLst>
              <a:ext uri="{FF2B5EF4-FFF2-40B4-BE49-F238E27FC236}">
                <a16:creationId xmlns:a16="http://schemas.microsoft.com/office/drawing/2014/main" id="{3100705D-CAC2-444B-9E25-399BBCD54158}"/>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376773" y="2039008"/>
            <a:ext cx="4431892" cy="3910944"/>
          </a:xfrm>
          <a:noFill/>
        </p:spPr>
      </p:pic>
      <p:pic>
        <p:nvPicPr>
          <p:cNvPr id="103430" name="Picture 7" descr="Click on ANSWER.">
            <a:extLst>
              <a:ext uri="{FF2B5EF4-FFF2-40B4-BE49-F238E27FC236}">
                <a16:creationId xmlns:a16="http://schemas.microsoft.com/office/drawing/2014/main" id="{83DC5E27-463D-4D41-8A73-91DDD3ECCB0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600826" y="2049518"/>
            <a:ext cx="4244253" cy="3900434"/>
          </a:xfrm>
          <a:noFill/>
        </p:spPr>
      </p:pic>
      <p:sp>
        <p:nvSpPr>
          <p:cNvPr id="103431" name="Text Box 10">
            <a:extLst>
              <a:ext uri="{FF2B5EF4-FFF2-40B4-BE49-F238E27FC236}">
                <a16:creationId xmlns:a16="http://schemas.microsoft.com/office/drawing/2014/main" id="{35294658-9FDE-4590-AFF3-4101684E7EA1}"/>
              </a:ext>
            </a:extLst>
          </p:cNvPr>
          <p:cNvSpPr txBox="1">
            <a:spLocks noChangeArrowheads="1"/>
          </p:cNvSpPr>
          <p:nvPr/>
        </p:nvSpPr>
        <p:spPr bwMode="auto">
          <a:xfrm>
            <a:off x="2763839" y="1773238"/>
            <a:ext cx="686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GB" altLang="cs-CZ" sz="1800"/>
          </a:p>
        </p:txBody>
      </p:sp>
    </p:spTree>
    <p:extLst>
      <p:ext uri="{BB962C8B-B14F-4D97-AF65-F5344CB8AC3E}">
        <p14:creationId xmlns:p14="http://schemas.microsoft.com/office/powerpoint/2010/main" val="2012728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Zástupný symbol pro číslo snímku 5">
            <a:extLst>
              <a:ext uri="{FF2B5EF4-FFF2-40B4-BE49-F238E27FC236}">
                <a16:creationId xmlns:a16="http://schemas.microsoft.com/office/drawing/2014/main" id="{D4DCB735-7AE2-491F-9368-8B5AF232936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B5196F1-52AA-4CBF-80BA-59AEDD686FC0}" type="slidenum">
              <a:rPr lang="en-GB" altLang="cs-CZ" sz="1400">
                <a:solidFill>
                  <a:srgbClr val="33CCFF"/>
                </a:solidFill>
              </a:rPr>
              <a:pPr>
                <a:spcBef>
                  <a:spcPct val="0"/>
                </a:spcBef>
                <a:buFontTx/>
                <a:buNone/>
              </a:pPr>
              <a:t>44</a:t>
            </a:fld>
            <a:endParaRPr lang="en-GB" altLang="cs-CZ" sz="1400">
              <a:solidFill>
                <a:srgbClr val="33CCFF"/>
              </a:solidFill>
            </a:endParaRPr>
          </a:p>
        </p:txBody>
      </p:sp>
      <p:sp>
        <p:nvSpPr>
          <p:cNvPr id="105476" name="Rectangle 2">
            <a:extLst>
              <a:ext uri="{FF2B5EF4-FFF2-40B4-BE49-F238E27FC236}">
                <a16:creationId xmlns:a16="http://schemas.microsoft.com/office/drawing/2014/main" id="{644A6CA1-8242-4792-BE76-7B7762899629}"/>
              </a:ext>
            </a:extLst>
          </p:cNvPr>
          <p:cNvSpPr>
            <a:spLocks noGrp="1" noChangeArrowheads="1"/>
          </p:cNvSpPr>
          <p:nvPr>
            <p:ph type="title"/>
          </p:nvPr>
        </p:nvSpPr>
        <p:spPr>
          <a:xfrm>
            <a:off x="720000" y="720000"/>
            <a:ext cx="5008138" cy="451576"/>
          </a:xfrm>
        </p:spPr>
        <p:txBody>
          <a:bodyPr/>
          <a:lstStyle/>
          <a:p>
            <a:pPr eaLnBrk="1" hangingPunct="1"/>
            <a:r>
              <a:rPr lang="en-GB" altLang="cs-CZ" sz="4000" dirty="0">
                <a:solidFill>
                  <a:srgbClr val="0000DC"/>
                </a:solidFill>
              </a:rPr>
              <a:t>Limits of vision</a:t>
            </a:r>
          </a:p>
        </p:txBody>
      </p:sp>
      <p:sp>
        <p:nvSpPr>
          <p:cNvPr id="105477" name="Rectangle 3">
            <a:extLst>
              <a:ext uri="{FF2B5EF4-FFF2-40B4-BE49-F238E27FC236}">
                <a16:creationId xmlns:a16="http://schemas.microsoft.com/office/drawing/2014/main" id="{656A7CD3-ACCB-4265-8C5B-F981824B35AB}"/>
              </a:ext>
            </a:extLst>
          </p:cNvPr>
          <p:cNvSpPr>
            <a:spLocks noGrp="1" noChangeArrowheads="1"/>
          </p:cNvSpPr>
          <p:nvPr>
            <p:ph type="body" idx="1"/>
          </p:nvPr>
        </p:nvSpPr>
        <p:spPr>
          <a:xfrm>
            <a:off x="945931" y="2209800"/>
            <a:ext cx="9522372" cy="3276600"/>
          </a:xfrm>
        </p:spPr>
        <p:txBody>
          <a:bodyPr/>
          <a:lstStyle/>
          <a:p>
            <a:pPr eaLnBrk="1" hangingPunct="1">
              <a:lnSpc>
                <a:spcPct val="100000"/>
              </a:lnSpc>
            </a:pPr>
            <a:r>
              <a:rPr lang="en-GB" altLang="cs-CZ" b="1" dirty="0">
                <a:solidFill>
                  <a:srgbClr val="000000"/>
                </a:solidFill>
              </a:rPr>
              <a:t>visual acuity:</a:t>
            </a:r>
            <a:r>
              <a:rPr lang="en-GB" altLang="cs-CZ" dirty="0">
                <a:solidFill>
                  <a:srgbClr val="000000"/>
                </a:solidFill>
              </a:rPr>
              <a:t>  given by angle of 1min. of arc (tested by Snellen's charts )</a:t>
            </a:r>
          </a:p>
          <a:p>
            <a:pPr eaLnBrk="1" hangingPunct="1">
              <a:lnSpc>
                <a:spcPct val="100000"/>
              </a:lnSpc>
            </a:pPr>
            <a:r>
              <a:rPr lang="en-GB" altLang="cs-CZ" b="1" dirty="0">
                <a:solidFill>
                  <a:srgbClr val="000000"/>
                </a:solidFill>
              </a:rPr>
              <a:t>sensitivity (intensity ) limit:</a:t>
            </a:r>
            <a:r>
              <a:rPr lang="en-GB" altLang="cs-CZ" dirty="0">
                <a:solidFill>
                  <a:srgbClr val="000000"/>
                </a:solidFill>
              </a:rPr>
              <a:t> 2 – 3 photons in several </a:t>
            </a:r>
            <a:r>
              <a:rPr lang="en-GB" altLang="cs-CZ" dirty="0" err="1">
                <a:solidFill>
                  <a:srgbClr val="000000"/>
                </a:solidFill>
              </a:rPr>
              <a:t>ms</a:t>
            </a:r>
            <a:endParaRPr lang="en-GB" altLang="cs-CZ" dirty="0">
              <a:solidFill>
                <a:srgbClr val="000000"/>
              </a:solidFill>
            </a:endParaRPr>
          </a:p>
          <a:p>
            <a:pPr eaLnBrk="1" hangingPunct="1">
              <a:lnSpc>
                <a:spcPct val="100000"/>
              </a:lnSpc>
            </a:pPr>
            <a:r>
              <a:rPr lang="en-GB" altLang="cs-CZ" b="1" dirty="0">
                <a:solidFill>
                  <a:srgbClr val="000000"/>
                </a:solidFill>
              </a:rPr>
              <a:t>frequency:</a:t>
            </a:r>
            <a:r>
              <a:rPr lang="en-GB" altLang="cs-CZ" dirty="0">
                <a:solidFill>
                  <a:srgbClr val="000000"/>
                </a:solidFill>
              </a:rPr>
              <a:t> 5 -  60 Hz depending on brightness</a:t>
            </a:r>
          </a:p>
          <a:p>
            <a:pPr eaLnBrk="1" hangingPunct="1">
              <a:lnSpc>
                <a:spcPct val="100000"/>
              </a:lnSpc>
            </a:pPr>
            <a:r>
              <a:rPr lang="en-GB" altLang="cs-CZ" b="1" dirty="0">
                <a:solidFill>
                  <a:srgbClr val="000000"/>
                </a:solidFill>
              </a:rPr>
              <a:t>wavelength limit about:</a:t>
            </a:r>
            <a:r>
              <a:rPr lang="en-GB" altLang="cs-CZ" dirty="0">
                <a:solidFill>
                  <a:srgbClr val="000000"/>
                </a:solidFill>
              </a:rPr>
              <a:t> 380 – 7</a:t>
            </a:r>
            <a:r>
              <a:rPr lang="cs-CZ" altLang="cs-CZ" dirty="0">
                <a:solidFill>
                  <a:srgbClr val="000000"/>
                </a:solidFill>
              </a:rPr>
              <a:t>6</a:t>
            </a:r>
            <a:r>
              <a:rPr lang="en-GB" altLang="cs-CZ" dirty="0">
                <a:solidFill>
                  <a:srgbClr val="000000"/>
                </a:solidFill>
              </a:rPr>
              <a:t>0 nm</a:t>
            </a:r>
          </a:p>
          <a:p>
            <a:pPr eaLnBrk="1" hangingPunct="1">
              <a:lnSpc>
                <a:spcPct val="100000"/>
              </a:lnSpc>
            </a:pPr>
            <a:r>
              <a:rPr lang="en-GB" altLang="cs-CZ" b="1" dirty="0">
                <a:solidFill>
                  <a:srgbClr val="000000"/>
                </a:solidFill>
              </a:rPr>
              <a:t>limit of stereoscopic vision:</a:t>
            </a:r>
            <a:r>
              <a:rPr lang="en-GB" altLang="cs-CZ" dirty="0">
                <a:solidFill>
                  <a:srgbClr val="000000"/>
                </a:solidFill>
              </a:rPr>
              <a:t> stereoscopic parallax difference smaller than 20 second</a:t>
            </a:r>
            <a:r>
              <a:rPr lang="cs-CZ" altLang="cs-CZ" dirty="0">
                <a:solidFill>
                  <a:srgbClr val="000000"/>
                </a:solidFill>
              </a:rPr>
              <a:t>s</a:t>
            </a:r>
            <a:r>
              <a:rPr lang="en-GB" altLang="cs-CZ" dirty="0">
                <a:solidFill>
                  <a:srgbClr val="000000"/>
                </a:solidFill>
              </a:rPr>
              <a:t> of arc</a:t>
            </a:r>
          </a:p>
        </p:txBody>
      </p:sp>
    </p:spTree>
    <p:extLst>
      <p:ext uri="{BB962C8B-B14F-4D97-AF65-F5344CB8AC3E}">
        <p14:creationId xmlns:p14="http://schemas.microsoft.com/office/powerpoint/2010/main" val="3204393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Zástupný symbol pro číslo snímku 5">
            <a:extLst>
              <a:ext uri="{FF2B5EF4-FFF2-40B4-BE49-F238E27FC236}">
                <a16:creationId xmlns:a16="http://schemas.microsoft.com/office/drawing/2014/main" id="{FADDCE19-3386-40AF-B6EB-89EE1EAF6BB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E71756-D46C-46E4-91A4-25AEDC4F1A69}" type="slidenum">
              <a:rPr lang="en-GB" altLang="cs-CZ" sz="1400">
                <a:solidFill>
                  <a:srgbClr val="33CCFF"/>
                </a:solidFill>
              </a:rPr>
              <a:pPr>
                <a:spcBef>
                  <a:spcPct val="0"/>
                </a:spcBef>
                <a:buFontTx/>
                <a:buNone/>
              </a:pPr>
              <a:t>45</a:t>
            </a:fld>
            <a:endParaRPr lang="en-GB" altLang="cs-CZ" sz="1400">
              <a:solidFill>
                <a:srgbClr val="33CCFF"/>
              </a:solidFill>
            </a:endParaRPr>
          </a:p>
        </p:txBody>
      </p:sp>
      <p:sp>
        <p:nvSpPr>
          <p:cNvPr id="107524" name="Rectangle 2">
            <a:extLst>
              <a:ext uri="{FF2B5EF4-FFF2-40B4-BE49-F238E27FC236}">
                <a16:creationId xmlns:a16="http://schemas.microsoft.com/office/drawing/2014/main" id="{00B5EF63-A376-430D-A093-6E4B166CE934}"/>
              </a:ext>
            </a:extLst>
          </p:cNvPr>
          <p:cNvSpPr>
            <a:spLocks noGrp="1" noChangeArrowheads="1"/>
          </p:cNvSpPr>
          <p:nvPr>
            <p:ph type="ctrTitle"/>
          </p:nvPr>
        </p:nvSpPr>
        <p:spPr>
          <a:xfrm>
            <a:off x="3230398" y="1046820"/>
            <a:ext cx="8135938" cy="4968875"/>
          </a:xfrm>
        </p:spPr>
        <p:txBody>
          <a:bodyPr/>
          <a:lstStyle/>
          <a:p>
            <a:pPr eaLnBrk="1" hangingPunct="1"/>
            <a:r>
              <a:rPr lang="en-GB" altLang="cs-CZ" sz="2400" dirty="0">
                <a:solidFill>
                  <a:srgbClr val="0000DC"/>
                </a:solidFill>
              </a:rPr>
              <a:t>Authors: </a:t>
            </a:r>
            <a:br>
              <a:rPr lang="en-GB" altLang="cs-CZ" sz="2400" dirty="0">
                <a:solidFill>
                  <a:srgbClr val="000000"/>
                </a:solidFill>
              </a:rPr>
            </a:br>
            <a:r>
              <a:rPr lang="en-GB" altLang="cs-CZ" sz="2400" b="1" dirty="0">
                <a:solidFill>
                  <a:srgbClr val="000000"/>
                </a:solidFill>
              </a:rPr>
              <a:t>Vojtěch Mornstein, Lenka For</a:t>
            </a:r>
            <a:r>
              <a:rPr lang="cs-CZ" altLang="cs-CZ" sz="2400" b="1" dirty="0" err="1">
                <a:solidFill>
                  <a:srgbClr val="000000"/>
                </a:solidFill>
              </a:rPr>
              <a:t>ýtková</a:t>
            </a:r>
            <a:br>
              <a:rPr lang="en-GB" altLang="cs-CZ" sz="2400" dirty="0">
                <a:solidFill>
                  <a:srgbClr val="000000"/>
                </a:solidFill>
              </a:rPr>
            </a:br>
            <a:br>
              <a:rPr lang="en-GB" altLang="cs-CZ" sz="2400" dirty="0">
                <a:solidFill>
                  <a:srgbClr val="000000"/>
                </a:solidFill>
              </a:rPr>
            </a:br>
            <a:r>
              <a:rPr lang="en-GB" altLang="cs-CZ" sz="2400" dirty="0">
                <a:solidFill>
                  <a:srgbClr val="0000DC"/>
                </a:solidFill>
              </a:rPr>
              <a:t>Content collaboration and language revision: </a:t>
            </a:r>
            <a:br>
              <a:rPr lang="en-GB" altLang="cs-CZ" sz="2400" dirty="0">
                <a:solidFill>
                  <a:srgbClr val="000000"/>
                </a:solidFill>
              </a:rPr>
            </a:br>
            <a:r>
              <a:rPr lang="cs-CZ" altLang="cs-CZ" sz="2400" b="1" dirty="0">
                <a:solidFill>
                  <a:srgbClr val="000000"/>
                </a:solidFill>
              </a:rPr>
              <a:t>Ivo Hrazdira, </a:t>
            </a:r>
            <a:r>
              <a:rPr lang="en-GB" altLang="cs-CZ" sz="2400" b="1" dirty="0">
                <a:solidFill>
                  <a:srgbClr val="000000"/>
                </a:solidFill>
              </a:rPr>
              <a:t>Carmel J. Caruana</a:t>
            </a:r>
            <a:br>
              <a:rPr lang="en-GB" altLang="cs-CZ" sz="2400" dirty="0">
                <a:solidFill>
                  <a:srgbClr val="000000"/>
                </a:solidFill>
              </a:rPr>
            </a:br>
            <a:br>
              <a:rPr lang="en-GB" altLang="cs-CZ" sz="2400" dirty="0">
                <a:solidFill>
                  <a:srgbClr val="000000"/>
                </a:solidFill>
              </a:rPr>
            </a:br>
            <a:r>
              <a:rPr lang="en-GB" altLang="cs-CZ" sz="2400" dirty="0">
                <a:solidFill>
                  <a:srgbClr val="0000DC"/>
                </a:solidFill>
              </a:rPr>
              <a:t>Last revision</a:t>
            </a:r>
            <a:r>
              <a:rPr lang="cs-CZ" altLang="cs-CZ" sz="2400" dirty="0">
                <a:solidFill>
                  <a:srgbClr val="0000DC"/>
                </a:solidFill>
              </a:rPr>
              <a:t> </a:t>
            </a:r>
            <a:r>
              <a:rPr lang="cs-CZ" altLang="cs-CZ" sz="2400" dirty="0" err="1">
                <a:solidFill>
                  <a:srgbClr val="000000"/>
                </a:solidFill>
              </a:rPr>
              <a:t>September</a:t>
            </a:r>
            <a:r>
              <a:rPr lang="cs-CZ" altLang="cs-CZ" sz="2400">
                <a:solidFill>
                  <a:srgbClr val="000000"/>
                </a:solidFill>
              </a:rPr>
              <a:t> 2024</a:t>
            </a:r>
            <a:endParaRPr lang="en-GB" altLang="cs-CZ" sz="2400" dirty="0">
              <a:solidFill>
                <a:srgbClr val="000000"/>
              </a:solidFill>
            </a:endParaRPr>
          </a:p>
        </p:txBody>
      </p:sp>
    </p:spTree>
    <p:extLst>
      <p:ext uri="{BB962C8B-B14F-4D97-AF65-F5344CB8AC3E}">
        <p14:creationId xmlns:p14="http://schemas.microsoft.com/office/powerpoint/2010/main" val="971947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Zástupný symbol pro číslo snímku 5">
            <a:extLst>
              <a:ext uri="{FF2B5EF4-FFF2-40B4-BE49-F238E27FC236}">
                <a16:creationId xmlns:a16="http://schemas.microsoft.com/office/drawing/2014/main" id="{85412525-9C37-4E65-B4BF-ABA7A63C668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753A778-1892-42B4-90E0-02D623F4C4DD}" type="slidenum">
              <a:rPr lang="en-GB" altLang="cs-CZ" sz="1400">
                <a:solidFill>
                  <a:srgbClr val="33CCFF"/>
                </a:solidFill>
              </a:rPr>
              <a:pPr>
                <a:spcBef>
                  <a:spcPct val="0"/>
                </a:spcBef>
                <a:buFontTx/>
                <a:buNone/>
              </a:pPr>
              <a:t>5</a:t>
            </a:fld>
            <a:endParaRPr lang="en-GB" altLang="cs-CZ" sz="1400">
              <a:solidFill>
                <a:srgbClr val="33CCFF"/>
              </a:solidFill>
            </a:endParaRPr>
          </a:p>
        </p:txBody>
      </p:sp>
      <p:sp>
        <p:nvSpPr>
          <p:cNvPr id="25604" name="Rectangle 2">
            <a:extLst>
              <a:ext uri="{FF2B5EF4-FFF2-40B4-BE49-F238E27FC236}">
                <a16:creationId xmlns:a16="http://schemas.microsoft.com/office/drawing/2014/main" id="{73D85067-4689-4975-981D-F24CD24F00D2}"/>
              </a:ext>
            </a:extLst>
          </p:cNvPr>
          <p:cNvSpPr>
            <a:spLocks noGrp="1" noChangeArrowheads="1"/>
          </p:cNvSpPr>
          <p:nvPr>
            <p:ph type="title"/>
          </p:nvPr>
        </p:nvSpPr>
        <p:spPr>
          <a:xfrm>
            <a:off x="746234" y="274639"/>
            <a:ext cx="9464566" cy="993775"/>
          </a:xfrm>
        </p:spPr>
        <p:txBody>
          <a:bodyPr/>
          <a:lstStyle/>
          <a:p>
            <a:pPr eaLnBrk="1" hangingPunct="1"/>
            <a:r>
              <a:rPr lang="en-GB" altLang="cs-CZ" sz="4000" dirty="0">
                <a:solidFill>
                  <a:srgbClr val="0000DC"/>
                </a:solidFill>
              </a:rPr>
              <a:t>Polychromatic and Monochromatic Light</a:t>
            </a:r>
            <a:r>
              <a:rPr lang="cs-CZ" altLang="cs-CZ" sz="4000" dirty="0">
                <a:solidFill>
                  <a:srgbClr val="0000DC"/>
                </a:solidFill>
              </a:rPr>
              <a:t>, </a:t>
            </a:r>
            <a:r>
              <a:rPr lang="cs-CZ" altLang="cs-CZ" sz="4000" dirty="0" err="1">
                <a:solidFill>
                  <a:srgbClr val="0000DC"/>
                </a:solidFill>
              </a:rPr>
              <a:t>Coherence</a:t>
            </a:r>
            <a:endParaRPr lang="en-GB" altLang="cs-CZ" sz="4000" dirty="0">
              <a:solidFill>
                <a:srgbClr val="0000DC"/>
              </a:solidFill>
            </a:endParaRPr>
          </a:p>
        </p:txBody>
      </p:sp>
      <p:sp>
        <p:nvSpPr>
          <p:cNvPr id="25605" name="Rectangle 3">
            <a:extLst>
              <a:ext uri="{FF2B5EF4-FFF2-40B4-BE49-F238E27FC236}">
                <a16:creationId xmlns:a16="http://schemas.microsoft.com/office/drawing/2014/main" id="{0FC9AB90-E062-42CF-A446-FD8F10D24006}"/>
              </a:ext>
            </a:extLst>
          </p:cNvPr>
          <p:cNvSpPr>
            <a:spLocks noGrp="1" noChangeArrowheads="1"/>
          </p:cNvSpPr>
          <p:nvPr>
            <p:ph type="body" idx="1"/>
          </p:nvPr>
        </p:nvSpPr>
        <p:spPr>
          <a:xfrm>
            <a:off x="819806" y="1484314"/>
            <a:ext cx="10689021" cy="5184775"/>
          </a:xfrm>
        </p:spPr>
        <p:txBody>
          <a:bodyPr/>
          <a:lstStyle/>
          <a:p>
            <a:pPr eaLnBrk="1" hangingPunct="1"/>
            <a:r>
              <a:rPr lang="en-GB" altLang="cs-CZ" b="1" dirty="0">
                <a:solidFill>
                  <a:srgbClr val="000000"/>
                </a:solidFill>
              </a:rPr>
              <a:t>Polychromatic or white light </a:t>
            </a:r>
          </a:p>
          <a:p>
            <a:pPr eaLnBrk="1" hangingPunct="1">
              <a:buFontTx/>
              <a:buNone/>
            </a:pPr>
            <a:r>
              <a:rPr lang="en-GB" altLang="cs-CZ" dirty="0">
                <a:solidFill>
                  <a:srgbClr val="000000"/>
                </a:solidFill>
              </a:rPr>
              <a:t>    consists of light of a variety of wavelengths.</a:t>
            </a:r>
          </a:p>
          <a:p>
            <a:pPr eaLnBrk="1" hangingPunct="1"/>
            <a:r>
              <a:rPr lang="en-GB" altLang="cs-CZ" b="1" dirty="0">
                <a:solidFill>
                  <a:srgbClr val="000000"/>
                </a:solidFill>
              </a:rPr>
              <a:t>Monochromatic light</a:t>
            </a:r>
          </a:p>
          <a:p>
            <a:pPr eaLnBrk="1" hangingPunct="1">
              <a:buFontTx/>
              <a:buNone/>
            </a:pPr>
            <a:r>
              <a:rPr lang="en-GB" altLang="cs-CZ" dirty="0">
                <a:solidFill>
                  <a:srgbClr val="000000"/>
                </a:solidFill>
              </a:rPr>
              <a:t>    consists of light of a single wavelength</a:t>
            </a:r>
            <a:endParaRPr lang="cs-CZ" altLang="cs-CZ" dirty="0">
              <a:solidFill>
                <a:srgbClr val="000000"/>
              </a:solidFill>
            </a:endParaRPr>
          </a:p>
          <a:p>
            <a:pPr eaLnBrk="1" hangingPunct="1">
              <a:buFontTx/>
              <a:buNone/>
            </a:pPr>
            <a:r>
              <a:rPr lang="en-GB" altLang="cs-CZ" dirty="0">
                <a:solidFill>
                  <a:srgbClr val="000000"/>
                </a:solidFill>
              </a:rPr>
              <a:t>According to phase character light can be </a:t>
            </a:r>
          </a:p>
          <a:p>
            <a:pPr eaLnBrk="1" hangingPunct="1">
              <a:buFont typeface="Wingdings" panose="05000000000000000000" pitchFamily="2" charset="2"/>
              <a:buChar char="§"/>
            </a:pPr>
            <a:r>
              <a:rPr lang="en-GB" altLang="cs-CZ" b="1" dirty="0">
                <a:solidFill>
                  <a:srgbClr val="000000"/>
                </a:solidFill>
              </a:rPr>
              <a:t>Coherent </a:t>
            </a:r>
            <a:r>
              <a:rPr lang="cs-CZ" altLang="cs-CZ" b="1" dirty="0">
                <a:solidFill>
                  <a:srgbClr val="000000"/>
                </a:solidFill>
              </a:rPr>
              <a:t>- </a:t>
            </a:r>
            <a:r>
              <a:rPr lang="en-GB" altLang="cs-CZ" dirty="0">
                <a:solidFill>
                  <a:srgbClr val="000000"/>
                </a:solidFill>
              </a:rPr>
              <a:t>Coherent light are light waves "in phase“ one another</a:t>
            </a:r>
            <a:r>
              <a:rPr lang="cs-CZ" altLang="cs-CZ" dirty="0">
                <a:solidFill>
                  <a:srgbClr val="000000"/>
                </a:solidFill>
              </a:rPr>
              <a:t>, i.e. </a:t>
            </a:r>
            <a:r>
              <a:rPr lang="cs-CZ" altLang="cs-CZ" dirty="0" err="1">
                <a:solidFill>
                  <a:srgbClr val="000000"/>
                </a:solidFill>
              </a:rPr>
              <a:t>they</a:t>
            </a:r>
            <a:r>
              <a:rPr lang="cs-CZ" altLang="cs-CZ" dirty="0">
                <a:solidFill>
                  <a:srgbClr val="000000"/>
                </a:solidFill>
              </a:rPr>
              <a:t> </a:t>
            </a:r>
            <a:r>
              <a:rPr lang="cs-CZ" altLang="cs-CZ" dirty="0" err="1">
                <a:solidFill>
                  <a:srgbClr val="000000"/>
                </a:solidFill>
              </a:rPr>
              <a:t>have</a:t>
            </a:r>
            <a:r>
              <a:rPr lang="cs-CZ" altLang="cs-CZ" dirty="0">
                <a:solidFill>
                  <a:srgbClr val="000000"/>
                </a:solidFill>
              </a:rPr>
              <a:t> </a:t>
            </a:r>
            <a:r>
              <a:rPr lang="cs-CZ" altLang="cs-CZ" dirty="0" err="1">
                <a:solidFill>
                  <a:srgbClr val="000000"/>
                </a:solidFill>
              </a:rPr>
              <a:t>the</a:t>
            </a:r>
            <a:r>
              <a:rPr lang="cs-CZ" altLang="cs-CZ" dirty="0">
                <a:solidFill>
                  <a:srgbClr val="000000"/>
                </a:solidFill>
              </a:rPr>
              <a:t> </a:t>
            </a:r>
            <a:r>
              <a:rPr lang="cs-CZ" altLang="cs-CZ" dirty="0" err="1">
                <a:solidFill>
                  <a:srgbClr val="000000"/>
                </a:solidFill>
              </a:rPr>
              <a:t>same</a:t>
            </a:r>
            <a:r>
              <a:rPr lang="cs-CZ" altLang="cs-CZ" dirty="0">
                <a:solidFill>
                  <a:srgbClr val="000000"/>
                </a:solidFill>
              </a:rPr>
              <a:t> </a:t>
            </a:r>
            <a:r>
              <a:rPr lang="cs-CZ" altLang="cs-CZ" dirty="0" err="1">
                <a:solidFill>
                  <a:srgbClr val="000000"/>
                </a:solidFill>
              </a:rPr>
              <a:t>phase</a:t>
            </a:r>
            <a:r>
              <a:rPr lang="cs-CZ" altLang="cs-CZ" dirty="0">
                <a:solidFill>
                  <a:srgbClr val="000000"/>
                </a:solidFill>
              </a:rPr>
              <a:t> in </a:t>
            </a:r>
            <a:r>
              <a:rPr lang="cs-CZ" altLang="cs-CZ" dirty="0" err="1">
                <a:solidFill>
                  <a:srgbClr val="000000"/>
                </a:solidFill>
              </a:rPr>
              <a:t>the</a:t>
            </a:r>
            <a:r>
              <a:rPr lang="cs-CZ" altLang="cs-CZ" dirty="0">
                <a:solidFill>
                  <a:srgbClr val="000000"/>
                </a:solidFill>
              </a:rPr>
              <a:t> </a:t>
            </a:r>
            <a:r>
              <a:rPr lang="cs-CZ" altLang="cs-CZ" dirty="0" err="1">
                <a:solidFill>
                  <a:srgbClr val="000000"/>
                </a:solidFill>
              </a:rPr>
              <a:t>same</a:t>
            </a:r>
            <a:r>
              <a:rPr lang="cs-CZ" altLang="cs-CZ" dirty="0">
                <a:solidFill>
                  <a:srgbClr val="000000"/>
                </a:solidFill>
              </a:rPr>
              <a:t> distance </a:t>
            </a:r>
            <a:r>
              <a:rPr lang="cs-CZ" altLang="cs-CZ" dirty="0" err="1">
                <a:solidFill>
                  <a:srgbClr val="000000"/>
                </a:solidFill>
              </a:rPr>
              <a:t>from</a:t>
            </a:r>
            <a:r>
              <a:rPr lang="cs-CZ" altLang="cs-CZ" dirty="0">
                <a:solidFill>
                  <a:srgbClr val="000000"/>
                </a:solidFill>
              </a:rPr>
              <a:t> </a:t>
            </a:r>
            <a:r>
              <a:rPr lang="cs-CZ" altLang="cs-CZ" dirty="0" err="1">
                <a:solidFill>
                  <a:srgbClr val="000000"/>
                </a:solidFill>
              </a:rPr>
              <a:t>the</a:t>
            </a:r>
            <a:r>
              <a:rPr lang="cs-CZ" altLang="cs-CZ" dirty="0">
                <a:solidFill>
                  <a:srgbClr val="000000"/>
                </a:solidFill>
              </a:rPr>
              <a:t> source</a:t>
            </a:r>
            <a:r>
              <a:rPr lang="en-GB" altLang="cs-CZ" dirty="0">
                <a:solidFill>
                  <a:srgbClr val="000000"/>
                </a:solidFill>
              </a:rPr>
              <a:t>. Light produced by lasers is coherent light.</a:t>
            </a:r>
            <a:r>
              <a:rPr lang="en-GB" altLang="cs-CZ" b="1" dirty="0">
                <a:solidFill>
                  <a:srgbClr val="000000"/>
                </a:solidFill>
              </a:rPr>
              <a:t> </a:t>
            </a:r>
          </a:p>
          <a:p>
            <a:pPr eaLnBrk="1" hangingPunct="1">
              <a:buFont typeface="Wingdings" panose="05000000000000000000" pitchFamily="2" charset="2"/>
              <a:buChar char="§"/>
            </a:pPr>
            <a:r>
              <a:rPr lang="en-GB" altLang="cs-CZ" b="1" dirty="0">
                <a:solidFill>
                  <a:srgbClr val="000000"/>
                </a:solidFill>
              </a:rPr>
              <a:t>Incoherent</a:t>
            </a:r>
            <a:r>
              <a:rPr lang="cs-CZ" altLang="cs-CZ" b="1" dirty="0">
                <a:solidFill>
                  <a:srgbClr val="000000"/>
                </a:solidFill>
              </a:rPr>
              <a:t> - </a:t>
            </a:r>
            <a:r>
              <a:rPr lang="en-GB" altLang="cs-CZ" dirty="0">
                <a:solidFill>
                  <a:srgbClr val="000000"/>
                </a:solidFill>
              </a:rPr>
              <a:t>Incoherent light are light waves that are not "in phase“ one another.</a:t>
            </a:r>
            <a:r>
              <a:rPr lang="cs-CZ" altLang="cs-CZ" dirty="0">
                <a:solidFill>
                  <a:srgbClr val="000000"/>
                </a:solidFill>
              </a:rPr>
              <a:t> </a:t>
            </a:r>
            <a:r>
              <a:rPr lang="en-GB" altLang="cs-CZ" dirty="0">
                <a:solidFill>
                  <a:srgbClr val="000000"/>
                </a:solidFill>
              </a:rPr>
              <a:t>Light from light bulbs or the sun is incoherent light.</a:t>
            </a:r>
            <a:endParaRPr lang="en-GB" altLang="cs-CZ" sz="500" dirty="0">
              <a:solidFill>
                <a:srgbClr val="000000"/>
              </a:solidFill>
            </a:endParaRPr>
          </a:p>
        </p:txBody>
      </p:sp>
    </p:spTree>
    <p:extLst>
      <p:ext uri="{BB962C8B-B14F-4D97-AF65-F5344CB8AC3E}">
        <p14:creationId xmlns:p14="http://schemas.microsoft.com/office/powerpoint/2010/main" val="2921407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Zástupný symbol pro číslo snímku 5">
            <a:extLst>
              <a:ext uri="{FF2B5EF4-FFF2-40B4-BE49-F238E27FC236}">
                <a16:creationId xmlns:a16="http://schemas.microsoft.com/office/drawing/2014/main" id="{6F1F201E-6878-494E-B215-702D44466B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A95DE1-8CA5-41BD-95FF-EF05124010A6}" type="slidenum">
              <a:rPr lang="en-GB" altLang="cs-CZ" sz="1400">
                <a:solidFill>
                  <a:srgbClr val="33CCFF"/>
                </a:solidFill>
              </a:rPr>
              <a:pPr>
                <a:spcBef>
                  <a:spcPct val="0"/>
                </a:spcBef>
                <a:buFontTx/>
                <a:buNone/>
              </a:pPr>
              <a:t>6</a:t>
            </a:fld>
            <a:endParaRPr lang="en-GB" altLang="cs-CZ" sz="1400">
              <a:solidFill>
                <a:srgbClr val="33CCFF"/>
              </a:solidFill>
            </a:endParaRPr>
          </a:p>
        </p:txBody>
      </p:sp>
      <p:sp>
        <p:nvSpPr>
          <p:cNvPr id="27652" name="Rectangle 2">
            <a:extLst>
              <a:ext uri="{FF2B5EF4-FFF2-40B4-BE49-F238E27FC236}">
                <a16:creationId xmlns:a16="http://schemas.microsoft.com/office/drawing/2014/main" id="{4FAD08B0-EDA8-45EA-A666-18F4C9EA3647}"/>
              </a:ext>
            </a:extLst>
          </p:cNvPr>
          <p:cNvSpPr>
            <a:spLocks noGrp="1" noChangeArrowheads="1"/>
          </p:cNvSpPr>
          <p:nvPr>
            <p:ph type="title"/>
          </p:nvPr>
        </p:nvSpPr>
        <p:spPr>
          <a:xfrm>
            <a:off x="1981200" y="274638"/>
            <a:ext cx="8229600" cy="944562"/>
          </a:xfrm>
        </p:spPr>
        <p:txBody>
          <a:bodyPr/>
          <a:lstStyle/>
          <a:p>
            <a:pPr eaLnBrk="1" hangingPunct="1"/>
            <a:r>
              <a:rPr lang="en-GB" altLang="cs-CZ" sz="4000" dirty="0">
                <a:solidFill>
                  <a:srgbClr val="0000DC"/>
                </a:solidFill>
              </a:rPr>
              <a:t>Reflection and refraction of light</a:t>
            </a:r>
            <a:r>
              <a:rPr lang="en-GB" altLang="cs-CZ" dirty="0">
                <a:solidFill>
                  <a:srgbClr val="0000DC"/>
                </a:solidFill>
              </a:rPr>
              <a:t> </a:t>
            </a:r>
          </a:p>
        </p:txBody>
      </p:sp>
      <p:sp>
        <p:nvSpPr>
          <p:cNvPr id="27653" name="Rectangle 3">
            <a:extLst>
              <a:ext uri="{FF2B5EF4-FFF2-40B4-BE49-F238E27FC236}">
                <a16:creationId xmlns:a16="http://schemas.microsoft.com/office/drawing/2014/main" id="{FDE781FB-2A6B-4058-AC5F-249BA1281391}"/>
              </a:ext>
            </a:extLst>
          </p:cNvPr>
          <p:cNvSpPr>
            <a:spLocks noGrp="1" noChangeArrowheads="1"/>
          </p:cNvSpPr>
          <p:nvPr>
            <p:ph type="body" idx="1"/>
          </p:nvPr>
        </p:nvSpPr>
        <p:spPr>
          <a:xfrm>
            <a:off x="777765" y="998482"/>
            <a:ext cx="10478814" cy="5410200"/>
          </a:xfrm>
        </p:spPr>
        <p:txBody>
          <a:bodyPr/>
          <a:lstStyle/>
          <a:p>
            <a:pPr marL="0" indent="17463" eaLnBrk="1" hangingPunct="1">
              <a:buFontTx/>
              <a:buNone/>
            </a:pPr>
            <a:r>
              <a:rPr lang="en-GB" altLang="cs-CZ" b="1" dirty="0">
                <a:solidFill>
                  <a:srgbClr val="000000"/>
                </a:solidFill>
              </a:rPr>
              <a:t>Reflection - Law of reflection:</a:t>
            </a:r>
            <a:r>
              <a:rPr lang="en-GB" altLang="cs-CZ" dirty="0">
                <a:solidFill>
                  <a:srgbClr val="000000"/>
                </a:solidFill>
              </a:rPr>
              <a:t> The angle of reflection </a:t>
            </a:r>
            <a:r>
              <a:rPr lang="en-GB" altLang="cs-CZ" dirty="0">
                <a:solidFill>
                  <a:srgbClr val="000000"/>
                </a:solidFill>
                <a:sym typeface="Symbol" panose="05050102010706020507" pitchFamily="18" charset="2"/>
              </a:rPr>
              <a:t></a:t>
            </a:r>
            <a:r>
              <a:rPr lang="en-GB" altLang="cs-CZ" dirty="0">
                <a:solidFill>
                  <a:srgbClr val="000000"/>
                </a:solidFill>
                <a:cs typeface="Arial" panose="020B0604020202020204" pitchFamily="34" charset="0"/>
                <a:sym typeface="Symbol" panose="05050102010706020507" pitchFamily="18" charset="2"/>
              </a:rPr>
              <a:t>’</a:t>
            </a:r>
            <a:r>
              <a:rPr lang="en-GB" altLang="cs-CZ" dirty="0">
                <a:solidFill>
                  <a:srgbClr val="000000"/>
                </a:solidFill>
                <a:sym typeface="Symbol" panose="05050102010706020507" pitchFamily="18" charset="2"/>
              </a:rPr>
              <a:t> equals to the angle of incidence . The ray reflected travels in the plane of incidence.</a:t>
            </a:r>
            <a:endParaRPr lang="en-GB" altLang="cs-CZ" dirty="0">
              <a:solidFill>
                <a:srgbClr val="000000"/>
              </a:solidFill>
            </a:endParaRPr>
          </a:p>
          <a:p>
            <a:pPr marL="0" indent="17463" eaLnBrk="1" hangingPunct="1">
              <a:buFontTx/>
              <a:buNone/>
            </a:pPr>
            <a:r>
              <a:rPr lang="en-GB" altLang="cs-CZ" b="1" dirty="0">
                <a:solidFill>
                  <a:srgbClr val="000000"/>
                </a:solidFill>
              </a:rPr>
              <a:t>Refraction:</a:t>
            </a:r>
            <a:r>
              <a:rPr lang="en-GB" altLang="cs-CZ" dirty="0">
                <a:solidFill>
                  <a:srgbClr val="000000"/>
                </a:solidFill>
              </a:rPr>
              <a:t> When light passes from one medium into another, the beam changes direction at the boundary between the two media. This property of optical media is characterised by </a:t>
            </a:r>
            <a:r>
              <a:rPr lang="en-GB" altLang="cs-CZ" b="1" dirty="0">
                <a:solidFill>
                  <a:srgbClr val="000000"/>
                </a:solidFill>
              </a:rPr>
              <a:t>index of refraction</a:t>
            </a:r>
          </a:p>
          <a:p>
            <a:pPr marL="0" indent="17463" eaLnBrk="1" hangingPunct="1">
              <a:buFontTx/>
              <a:buNone/>
            </a:pPr>
            <a:r>
              <a:rPr lang="en-GB" altLang="cs-CZ" dirty="0">
                <a:solidFill>
                  <a:srgbClr val="000000"/>
                </a:solidFill>
              </a:rPr>
              <a:t>                                   </a:t>
            </a:r>
            <a:r>
              <a:rPr lang="en-GB" altLang="cs-CZ" i="1" dirty="0">
                <a:solidFill>
                  <a:srgbClr val="000000"/>
                </a:solidFill>
              </a:rPr>
              <a:t>n = c/v </a:t>
            </a:r>
            <a:r>
              <a:rPr lang="en-GB" altLang="cs-CZ" dirty="0">
                <a:solidFill>
                  <a:srgbClr val="000000"/>
                </a:solidFill>
              </a:rPr>
              <a:t>[ dimensionless ] </a:t>
            </a:r>
          </a:p>
          <a:p>
            <a:pPr marL="0" indent="17463" eaLnBrk="1" hangingPunct="1">
              <a:lnSpc>
                <a:spcPct val="100000"/>
              </a:lnSpc>
              <a:buFontTx/>
              <a:buNone/>
            </a:pPr>
            <a:r>
              <a:rPr lang="en-GB" altLang="cs-CZ" sz="2400" i="1" dirty="0">
                <a:solidFill>
                  <a:srgbClr val="000000"/>
                </a:solidFill>
              </a:rPr>
              <a:t>n</a:t>
            </a:r>
            <a:r>
              <a:rPr lang="en-GB" altLang="cs-CZ" sz="2400" dirty="0">
                <a:solidFill>
                  <a:srgbClr val="000000"/>
                </a:solidFill>
              </a:rPr>
              <a:t> – index of refraction of respective medium</a:t>
            </a:r>
            <a:br>
              <a:rPr lang="en-GB" altLang="cs-CZ" sz="2400" dirty="0">
                <a:solidFill>
                  <a:srgbClr val="000000"/>
                </a:solidFill>
              </a:rPr>
            </a:br>
            <a:r>
              <a:rPr lang="en-GB" altLang="cs-CZ" sz="2400" i="1" dirty="0">
                <a:solidFill>
                  <a:srgbClr val="000000"/>
                </a:solidFill>
              </a:rPr>
              <a:t>c</a:t>
            </a:r>
            <a:r>
              <a:rPr lang="en-GB" altLang="cs-CZ" sz="2400" dirty="0">
                <a:solidFill>
                  <a:srgbClr val="000000"/>
                </a:solidFill>
              </a:rPr>
              <a:t> – speed of light in vacuum</a:t>
            </a:r>
            <a:br>
              <a:rPr lang="en-GB" altLang="cs-CZ" sz="2400" dirty="0">
                <a:solidFill>
                  <a:srgbClr val="000000"/>
                </a:solidFill>
              </a:rPr>
            </a:br>
            <a:r>
              <a:rPr lang="en-GB" altLang="cs-CZ" sz="2400" i="1" dirty="0">
                <a:solidFill>
                  <a:srgbClr val="000000"/>
                </a:solidFill>
              </a:rPr>
              <a:t>v</a:t>
            </a:r>
            <a:r>
              <a:rPr lang="en-GB" altLang="cs-CZ" sz="2400" dirty="0">
                <a:solidFill>
                  <a:srgbClr val="000000"/>
                </a:solidFill>
              </a:rPr>
              <a:t> – speed of light in the respective medium</a:t>
            </a:r>
            <a:br>
              <a:rPr lang="en-GB" altLang="cs-CZ" sz="2400" dirty="0">
                <a:solidFill>
                  <a:srgbClr val="000000"/>
                </a:solidFill>
              </a:rPr>
            </a:br>
            <a:r>
              <a:rPr lang="en-GB" altLang="cs-CZ" sz="2400" dirty="0">
                <a:solidFill>
                  <a:srgbClr val="000000"/>
                </a:solidFill>
              </a:rPr>
              <a:t>   </a:t>
            </a:r>
            <a:endParaRPr lang="cs-CZ" altLang="cs-CZ" sz="2400" dirty="0">
              <a:solidFill>
                <a:srgbClr val="000000"/>
              </a:solidFill>
            </a:endParaRPr>
          </a:p>
          <a:p>
            <a:pPr marL="0" indent="17463" eaLnBrk="1" hangingPunct="1">
              <a:lnSpc>
                <a:spcPct val="100000"/>
              </a:lnSpc>
              <a:buFontTx/>
              <a:buNone/>
            </a:pPr>
            <a:r>
              <a:rPr lang="cs-CZ" altLang="cs-CZ" dirty="0">
                <a:solidFill>
                  <a:srgbClr val="000000"/>
                </a:solidFill>
              </a:rPr>
              <a:t>I</a:t>
            </a:r>
            <a:r>
              <a:rPr lang="en-GB" altLang="cs-CZ" dirty="0" err="1">
                <a:solidFill>
                  <a:srgbClr val="000000"/>
                </a:solidFill>
              </a:rPr>
              <a:t>ndex</a:t>
            </a:r>
            <a:r>
              <a:rPr lang="en-GB" altLang="cs-CZ" dirty="0">
                <a:solidFill>
                  <a:srgbClr val="000000"/>
                </a:solidFill>
              </a:rPr>
              <a:t> of refraction of vacuum is 1</a:t>
            </a:r>
            <a:r>
              <a:rPr lang="cs-CZ" altLang="cs-CZ" dirty="0">
                <a:solidFill>
                  <a:srgbClr val="000000"/>
                </a:solidFill>
              </a:rPr>
              <a:t>.</a:t>
            </a:r>
            <a:endParaRPr lang="en-GB" altLang="cs-CZ" dirty="0">
              <a:solidFill>
                <a:srgbClr val="000000"/>
              </a:solidFill>
            </a:endParaRPr>
          </a:p>
        </p:txBody>
      </p:sp>
    </p:spTree>
    <p:extLst>
      <p:ext uri="{BB962C8B-B14F-4D97-AF65-F5344CB8AC3E}">
        <p14:creationId xmlns:p14="http://schemas.microsoft.com/office/powerpoint/2010/main" val="1461298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Zástupný symbol pro číslo snímku 5">
            <a:extLst>
              <a:ext uri="{FF2B5EF4-FFF2-40B4-BE49-F238E27FC236}">
                <a16:creationId xmlns:a16="http://schemas.microsoft.com/office/drawing/2014/main" id="{474C8BA2-EDFC-45E3-8BD2-4649DA5C53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FCB00E-FAF7-4ECE-8C34-632225941795}" type="slidenum">
              <a:rPr lang="en-GB" altLang="cs-CZ" sz="1400">
                <a:solidFill>
                  <a:srgbClr val="33CCFF"/>
                </a:solidFill>
              </a:rPr>
              <a:pPr>
                <a:spcBef>
                  <a:spcPct val="0"/>
                </a:spcBef>
                <a:buFontTx/>
                <a:buNone/>
              </a:pPr>
              <a:t>7</a:t>
            </a:fld>
            <a:endParaRPr lang="en-GB" altLang="cs-CZ" sz="1400">
              <a:solidFill>
                <a:srgbClr val="33CCFF"/>
              </a:solidFill>
            </a:endParaRPr>
          </a:p>
        </p:txBody>
      </p:sp>
      <p:sp>
        <p:nvSpPr>
          <p:cNvPr id="29700" name="Rectangle 2">
            <a:extLst>
              <a:ext uri="{FF2B5EF4-FFF2-40B4-BE49-F238E27FC236}">
                <a16:creationId xmlns:a16="http://schemas.microsoft.com/office/drawing/2014/main" id="{55ECE5B6-8AE1-488D-A724-9C67B10CFDFE}"/>
              </a:ext>
            </a:extLst>
          </p:cNvPr>
          <p:cNvSpPr>
            <a:spLocks noGrp="1" noChangeArrowheads="1"/>
          </p:cNvSpPr>
          <p:nvPr>
            <p:ph type="title"/>
          </p:nvPr>
        </p:nvSpPr>
        <p:spPr>
          <a:xfrm>
            <a:off x="2312276" y="1304214"/>
            <a:ext cx="7693572" cy="5427662"/>
          </a:xfrm>
          <a:noFill/>
        </p:spPr>
        <p:txBody>
          <a:bodyPr/>
          <a:lstStyle/>
          <a:p>
            <a:pPr algn="l" eaLnBrk="1" hangingPunct="1">
              <a:lnSpc>
                <a:spcPct val="100000"/>
              </a:lnSpc>
            </a:pPr>
            <a:r>
              <a:rPr lang="en-GB" altLang="cs-CZ" sz="2800" dirty="0"/>
              <a:t>  </a:t>
            </a:r>
            <a:r>
              <a:rPr lang="en-GB" altLang="cs-CZ" sz="2800" b="1" dirty="0">
                <a:solidFill>
                  <a:srgbClr val="000000"/>
                </a:solidFill>
              </a:rPr>
              <a:t>Snell‘s law (Law of refraction)</a:t>
            </a:r>
            <a:br>
              <a:rPr lang="en-GB" altLang="cs-CZ" sz="2800" b="1" dirty="0">
                <a:solidFill>
                  <a:srgbClr val="000000"/>
                </a:solidFill>
              </a:rPr>
            </a:br>
            <a:br>
              <a:rPr lang="en-GB" altLang="cs-CZ" dirty="0">
                <a:solidFill>
                  <a:srgbClr val="000000"/>
                </a:solidFill>
              </a:rPr>
            </a:br>
            <a:br>
              <a:rPr lang="en-GB" altLang="cs-CZ" sz="2800" dirty="0">
                <a:solidFill>
                  <a:srgbClr val="000000"/>
                </a:solidFill>
              </a:rPr>
            </a:br>
            <a:br>
              <a:rPr lang="en-GB" altLang="cs-CZ" sz="2800" dirty="0">
                <a:solidFill>
                  <a:srgbClr val="000000"/>
                </a:solidFill>
              </a:rPr>
            </a:br>
            <a:r>
              <a:rPr lang="el-GR" altLang="cs-CZ" sz="2400" b="1" dirty="0">
                <a:solidFill>
                  <a:srgbClr val="000000"/>
                </a:solidFill>
                <a:cs typeface="Arial" panose="020B0604020202020204" pitchFamily="34" charset="0"/>
              </a:rPr>
              <a:t>α</a:t>
            </a:r>
            <a:r>
              <a:rPr lang="en-GB" altLang="cs-CZ" sz="2400" b="1" dirty="0">
                <a:solidFill>
                  <a:srgbClr val="000000"/>
                </a:solidFill>
                <a:cs typeface="Arial" panose="020B0604020202020204" pitchFamily="34" charset="0"/>
              </a:rPr>
              <a:t> – angle of incidence </a:t>
            </a:r>
            <a:r>
              <a:rPr lang="en-GB" altLang="cs-CZ" sz="2400" dirty="0">
                <a:solidFill>
                  <a:srgbClr val="000000"/>
                </a:solidFill>
                <a:cs typeface="Arial" panose="020B0604020202020204" pitchFamily="34" charset="0"/>
              </a:rPr>
              <a:t>(in medium 1)</a:t>
            </a:r>
            <a:br>
              <a:rPr lang="en-GB" altLang="cs-CZ" sz="2400" dirty="0">
                <a:solidFill>
                  <a:srgbClr val="000000"/>
                </a:solidFill>
                <a:cs typeface="Arial" panose="020B0604020202020204" pitchFamily="34" charset="0"/>
              </a:rPr>
            </a:br>
            <a:r>
              <a:rPr lang="el-GR" altLang="cs-CZ" sz="2400" b="1" dirty="0">
                <a:solidFill>
                  <a:srgbClr val="000000"/>
                </a:solidFill>
                <a:cs typeface="Arial" panose="020B0604020202020204" pitchFamily="34" charset="0"/>
              </a:rPr>
              <a:t>β</a:t>
            </a:r>
            <a:r>
              <a:rPr lang="en-GB" altLang="cs-CZ" sz="2400" b="1" dirty="0">
                <a:solidFill>
                  <a:srgbClr val="000000"/>
                </a:solidFill>
                <a:cs typeface="Arial" panose="020B0604020202020204" pitchFamily="34" charset="0"/>
              </a:rPr>
              <a:t> – angle of refraction</a:t>
            </a:r>
            <a:r>
              <a:rPr lang="en-GB" altLang="cs-CZ" sz="2400" dirty="0">
                <a:solidFill>
                  <a:srgbClr val="000000"/>
                </a:solidFill>
                <a:cs typeface="Arial" panose="020B0604020202020204" pitchFamily="34" charset="0"/>
              </a:rPr>
              <a:t> (in medium 2)</a:t>
            </a:r>
            <a:br>
              <a:rPr lang="en-GB" altLang="cs-CZ" sz="2400" dirty="0">
                <a:solidFill>
                  <a:srgbClr val="000000"/>
                </a:solidFill>
                <a:cs typeface="Arial" panose="020B0604020202020204" pitchFamily="34" charset="0"/>
              </a:rPr>
            </a:br>
            <a:r>
              <a:rPr lang="en-GB" altLang="cs-CZ" sz="2400" dirty="0">
                <a:solidFill>
                  <a:srgbClr val="000000"/>
                </a:solidFill>
                <a:cs typeface="Arial" panose="020B0604020202020204" pitchFamily="34" charset="0"/>
              </a:rPr>
              <a:t>(</a:t>
            </a:r>
            <a:r>
              <a:rPr lang="cs-CZ" altLang="cs-CZ" sz="2400" dirty="0">
                <a:solidFill>
                  <a:srgbClr val="000000"/>
                </a:solidFill>
                <a:cs typeface="Arial" panose="020B0604020202020204" pitchFamily="34" charset="0"/>
              </a:rPr>
              <a:t>A</a:t>
            </a:r>
            <a:r>
              <a:rPr lang="en-GB" altLang="cs-CZ" sz="2400" dirty="0" err="1">
                <a:solidFill>
                  <a:srgbClr val="000000"/>
                </a:solidFill>
                <a:cs typeface="Arial" panose="020B0604020202020204" pitchFamily="34" charset="0"/>
              </a:rPr>
              <a:t>ngles</a:t>
            </a:r>
            <a:r>
              <a:rPr lang="en-GB" altLang="cs-CZ" sz="2400" dirty="0">
                <a:solidFill>
                  <a:srgbClr val="000000"/>
                </a:solidFill>
                <a:cs typeface="Arial" panose="020B0604020202020204" pitchFamily="34" charset="0"/>
              </a:rPr>
              <a:t> are measured away from the normal</a:t>
            </a:r>
            <a:r>
              <a:rPr lang="cs-CZ" altLang="cs-CZ" sz="2400" dirty="0">
                <a:solidFill>
                  <a:srgbClr val="000000"/>
                </a:solidFill>
                <a:cs typeface="Arial" panose="020B0604020202020204" pitchFamily="34" charset="0"/>
              </a:rPr>
              <a:t>!</a:t>
            </a:r>
            <a:r>
              <a:rPr lang="en-GB" altLang="cs-CZ" sz="2400" dirty="0">
                <a:solidFill>
                  <a:srgbClr val="000000"/>
                </a:solidFill>
                <a:cs typeface="Arial" panose="020B0604020202020204" pitchFamily="34" charset="0"/>
              </a:rPr>
              <a:t>)</a:t>
            </a:r>
            <a:br>
              <a:rPr lang="en-GB" altLang="cs-CZ" sz="2400" dirty="0">
                <a:solidFill>
                  <a:srgbClr val="000000"/>
                </a:solidFill>
                <a:cs typeface="Arial" panose="020B0604020202020204" pitchFamily="34" charset="0"/>
              </a:rPr>
            </a:br>
            <a:r>
              <a:rPr lang="en-GB" altLang="cs-CZ" sz="2400" b="1" i="1" dirty="0">
                <a:solidFill>
                  <a:srgbClr val="000000"/>
                </a:solidFill>
              </a:rPr>
              <a:t>n</a:t>
            </a:r>
            <a:r>
              <a:rPr lang="en-GB" altLang="cs-CZ" sz="2400" b="1" i="1" baseline="-25000" dirty="0">
                <a:solidFill>
                  <a:srgbClr val="000000"/>
                </a:solidFill>
              </a:rPr>
              <a:t>1</a:t>
            </a:r>
            <a:r>
              <a:rPr lang="en-GB" altLang="cs-CZ" sz="2400" b="1" dirty="0">
                <a:solidFill>
                  <a:srgbClr val="000000"/>
                </a:solidFill>
              </a:rPr>
              <a:t>, </a:t>
            </a:r>
            <a:r>
              <a:rPr lang="en-GB" altLang="cs-CZ" sz="2400" b="1" i="1" dirty="0">
                <a:solidFill>
                  <a:srgbClr val="000000"/>
                </a:solidFill>
              </a:rPr>
              <a:t>n</a:t>
            </a:r>
            <a:r>
              <a:rPr lang="en-GB" altLang="cs-CZ" sz="2400" b="1" i="1" baseline="-25000" dirty="0">
                <a:solidFill>
                  <a:srgbClr val="000000"/>
                </a:solidFill>
              </a:rPr>
              <a:t>2</a:t>
            </a:r>
            <a:r>
              <a:rPr lang="en-GB" altLang="cs-CZ" sz="2400" b="1" dirty="0">
                <a:solidFill>
                  <a:srgbClr val="000000"/>
                </a:solidFill>
              </a:rPr>
              <a:t> – indices of refraction</a:t>
            </a:r>
            <a:br>
              <a:rPr lang="en-GB" altLang="cs-CZ" sz="2400" b="1" dirty="0">
                <a:solidFill>
                  <a:srgbClr val="000000"/>
                </a:solidFill>
              </a:rPr>
            </a:br>
            <a:r>
              <a:rPr lang="en-GB" altLang="cs-CZ" sz="2400" b="1" i="1" dirty="0">
                <a:solidFill>
                  <a:srgbClr val="000000"/>
                </a:solidFill>
              </a:rPr>
              <a:t>v</a:t>
            </a:r>
            <a:r>
              <a:rPr lang="en-GB" altLang="cs-CZ" sz="2400" b="1" i="1" baseline="-25000" dirty="0">
                <a:solidFill>
                  <a:srgbClr val="000000"/>
                </a:solidFill>
              </a:rPr>
              <a:t>1</a:t>
            </a:r>
            <a:r>
              <a:rPr lang="en-GB" altLang="cs-CZ" sz="2400" b="1" dirty="0">
                <a:solidFill>
                  <a:srgbClr val="000000"/>
                </a:solidFill>
              </a:rPr>
              <a:t>, </a:t>
            </a:r>
            <a:r>
              <a:rPr lang="en-GB" altLang="cs-CZ" sz="2400" b="1" i="1" dirty="0">
                <a:solidFill>
                  <a:srgbClr val="000000"/>
                </a:solidFill>
              </a:rPr>
              <a:t>v</a:t>
            </a:r>
            <a:r>
              <a:rPr lang="en-GB" altLang="cs-CZ" sz="2400" b="1" i="1" baseline="-25000" dirty="0">
                <a:solidFill>
                  <a:srgbClr val="000000"/>
                </a:solidFill>
              </a:rPr>
              <a:t>2</a:t>
            </a:r>
            <a:r>
              <a:rPr lang="en-GB" altLang="cs-CZ" sz="2400" b="1" dirty="0">
                <a:solidFill>
                  <a:srgbClr val="000000"/>
                </a:solidFill>
              </a:rPr>
              <a:t>, – </a:t>
            </a:r>
            <a:r>
              <a:rPr lang="cs-CZ" altLang="cs-CZ" sz="2400" b="1" dirty="0">
                <a:solidFill>
                  <a:srgbClr val="000000"/>
                </a:solidFill>
              </a:rPr>
              <a:t>s</a:t>
            </a:r>
            <a:r>
              <a:rPr lang="en-GB" altLang="cs-CZ" sz="2400" b="1" dirty="0">
                <a:solidFill>
                  <a:srgbClr val="000000"/>
                </a:solidFill>
              </a:rPr>
              <a:t>peed of light in respective media</a:t>
            </a:r>
            <a:br>
              <a:rPr lang="en-GB" altLang="cs-CZ" sz="2400" dirty="0">
                <a:solidFill>
                  <a:srgbClr val="000000"/>
                </a:solidFill>
              </a:rPr>
            </a:br>
            <a:r>
              <a:rPr lang="en-GB" altLang="cs-CZ" sz="2400" i="1" dirty="0">
                <a:solidFill>
                  <a:srgbClr val="000000"/>
                </a:solidFill>
              </a:rPr>
              <a:t>n</a:t>
            </a:r>
            <a:r>
              <a:rPr lang="en-GB" altLang="cs-CZ" sz="2400" dirty="0">
                <a:solidFill>
                  <a:srgbClr val="000000"/>
                </a:solidFill>
              </a:rPr>
              <a:t> is large: large optical density</a:t>
            </a:r>
            <a:br>
              <a:rPr lang="en-GB" altLang="cs-CZ" sz="2400" dirty="0">
                <a:solidFill>
                  <a:srgbClr val="000000"/>
                </a:solidFill>
              </a:rPr>
            </a:br>
            <a:r>
              <a:rPr lang="en-GB" altLang="cs-CZ" sz="2400" i="1" dirty="0">
                <a:solidFill>
                  <a:srgbClr val="000000"/>
                </a:solidFill>
              </a:rPr>
              <a:t>n</a:t>
            </a:r>
            <a:r>
              <a:rPr lang="en-GB" altLang="cs-CZ" sz="2400" dirty="0">
                <a:solidFill>
                  <a:srgbClr val="000000"/>
                </a:solidFill>
              </a:rPr>
              <a:t> is small: small optical density</a:t>
            </a:r>
            <a:br>
              <a:rPr lang="en-GB" altLang="cs-CZ" sz="2400" dirty="0">
                <a:solidFill>
                  <a:srgbClr val="000000"/>
                </a:solidFill>
              </a:rPr>
            </a:br>
            <a:r>
              <a:rPr lang="en-GB" altLang="cs-CZ" sz="2400" i="1" dirty="0">
                <a:solidFill>
                  <a:srgbClr val="000000"/>
                </a:solidFill>
              </a:rPr>
              <a:t>n</a:t>
            </a:r>
            <a:r>
              <a:rPr lang="en-GB" altLang="cs-CZ" sz="2400" i="1" baseline="-25000" dirty="0">
                <a:solidFill>
                  <a:srgbClr val="000000"/>
                </a:solidFill>
              </a:rPr>
              <a:t>1</a:t>
            </a:r>
            <a:r>
              <a:rPr lang="en-GB" altLang="cs-CZ" sz="2400" i="1" dirty="0">
                <a:solidFill>
                  <a:srgbClr val="000000"/>
                </a:solidFill>
              </a:rPr>
              <a:t> </a:t>
            </a:r>
            <a:r>
              <a:rPr lang="en-US" altLang="cs-CZ" sz="2400" i="1" dirty="0">
                <a:solidFill>
                  <a:srgbClr val="000000"/>
                </a:solidFill>
                <a:cs typeface="Arial" panose="020B0604020202020204" pitchFamily="34" charset="0"/>
              </a:rPr>
              <a:t>&gt;</a:t>
            </a:r>
            <a:r>
              <a:rPr lang="en-GB" altLang="cs-CZ" sz="2400" i="1" dirty="0">
                <a:solidFill>
                  <a:srgbClr val="000000"/>
                </a:solidFill>
                <a:cs typeface="Arial" panose="020B0604020202020204" pitchFamily="34" charset="0"/>
              </a:rPr>
              <a:t> n</a:t>
            </a:r>
            <a:r>
              <a:rPr lang="en-GB" altLang="cs-CZ" sz="2400" i="1" baseline="-25000" dirty="0">
                <a:solidFill>
                  <a:srgbClr val="000000"/>
                </a:solidFill>
                <a:cs typeface="Arial" panose="020B0604020202020204" pitchFamily="34" charset="0"/>
              </a:rPr>
              <a:t>2</a:t>
            </a:r>
            <a:r>
              <a:rPr lang="en-GB" altLang="cs-CZ" sz="2400" i="1" dirty="0">
                <a:solidFill>
                  <a:srgbClr val="000000"/>
                </a:solidFill>
                <a:cs typeface="Arial" panose="020B0604020202020204" pitchFamily="34" charset="0"/>
              </a:rPr>
              <a:t> </a:t>
            </a:r>
            <a:r>
              <a:rPr lang="en-GB" altLang="cs-CZ" sz="2400" dirty="0">
                <a:solidFill>
                  <a:srgbClr val="000000"/>
                </a:solidFill>
                <a:cs typeface="Arial" panose="020B0604020202020204" pitchFamily="34" charset="0"/>
              </a:rPr>
              <a:t>– light refraction away the normal occurs</a:t>
            </a:r>
            <a:br>
              <a:rPr lang="en-GB" altLang="cs-CZ" sz="2400" dirty="0">
                <a:solidFill>
                  <a:srgbClr val="000000"/>
                </a:solidFill>
                <a:cs typeface="Arial" panose="020B0604020202020204" pitchFamily="34" charset="0"/>
              </a:rPr>
            </a:br>
            <a:r>
              <a:rPr lang="en-GB" altLang="cs-CZ" sz="2400" i="1" dirty="0">
                <a:solidFill>
                  <a:srgbClr val="000000"/>
                </a:solidFill>
                <a:cs typeface="Arial" panose="020B0604020202020204" pitchFamily="34" charset="0"/>
              </a:rPr>
              <a:t>n</a:t>
            </a:r>
            <a:r>
              <a:rPr lang="en-GB" altLang="cs-CZ" sz="2400" i="1" baseline="-25000" dirty="0">
                <a:solidFill>
                  <a:srgbClr val="000000"/>
                </a:solidFill>
                <a:cs typeface="Arial" panose="020B0604020202020204" pitchFamily="34" charset="0"/>
              </a:rPr>
              <a:t>1</a:t>
            </a:r>
            <a:r>
              <a:rPr lang="en-GB" altLang="cs-CZ" sz="2400" i="1" dirty="0">
                <a:solidFill>
                  <a:srgbClr val="000000"/>
                </a:solidFill>
                <a:cs typeface="Arial" panose="020B0604020202020204" pitchFamily="34" charset="0"/>
              </a:rPr>
              <a:t> </a:t>
            </a:r>
            <a:r>
              <a:rPr lang="en-US" altLang="cs-CZ" sz="2400" i="1" dirty="0">
                <a:solidFill>
                  <a:srgbClr val="000000"/>
                </a:solidFill>
                <a:cs typeface="Arial" panose="020B0604020202020204" pitchFamily="34" charset="0"/>
              </a:rPr>
              <a:t>&lt;</a:t>
            </a:r>
            <a:r>
              <a:rPr lang="en-GB" altLang="cs-CZ" sz="2400" i="1" dirty="0">
                <a:solidFill>
                  <a:srgbClr val="000000"/>
                </a:solidFill>
                <a:cs typeface="Arial" panose="020B0604020202020204" pitchFamily="34" charset="0"/>
              </a:rPr>
              <a:t> n</a:t>
            </a:r>
            <a:r>
              <a:rPr lang="en-GB" altLang="cs-CZ" sz="2400" i="1" baseline="-25000" dirty="0">
                <a:solidFill>
                  <a:srgbClr val="000000"/>
                </a:solidFill>
                <a:cs typeface="Arial" panose="020B0604020202020204" pitchFamily="34" charset="0"/>
              </a:rPr>
              <a:t>2</a:t>
            </a:r>
            <a:r>
              <a:rPr lang="en-GB" altLang="cs-CZ" sz="2400" i="1" dirty="0">
                <a:solidFill>
                  <a:srgbClr val="000000"/>
                </a:solidFill>
                <a:cs typeface="Arial" panose="020B0604020202020204" pitchFamily="34" charset="0"/>
              </a:rPr>
              <a:t> </a:t>
            </a:r>
            <a:r>
              <a:rPr lang="en-GB" altLang="cs-CZ" sz="2400" dirty="0">
                <a:solidFill>
                  <a:srgbClr val="000000"/>
                </a:solidFill>
                <a:cs typeface="Arial" panose="020B0604020202020204" pitchFamily="34" charset="0"/>
              </a:rPr>
              <a:t>– light refraction toward the normal occurs</a:t>
            </a:r>
            <a:endParaRPr lang="el-GR" altLang="cs-CZ" sz="2400" dirty="0">
              <a:solidFill>
                <a:srgbClr val="000000"/>
              </a:solidFill>
              <a:cs typeface="Arial" panose="020B0604020202020204" pitchFamily="34" charset="0"/>
            </a:endParaRPr>
          </a:p>
        </p:txBody>
      </p:sp>
      <p:sp>
        <p:nvSpPr>
          <p:cNvPr id="29701" name="Rectangle 6">
            <a:extLst>
              <a:ext uri="{FF2B5EF4-FFF2-40B4-BE49-F238E27FC236}">
                <a16:creationId xmlns:a16="http://schemas.microsoft.com/office/drawing/2014/main" id="{B809869E-2475-46E5-A329-1E61171E1A0F}"/>
              </a:ext>
            </a:extLst>
          </p:cNvPr>
          <p:cNvSpPr>
            <a:spLocks noChangeArrowheads="1"/>
          </p:cNvSpPr>
          <p:nvPr/>
        </p:nvSpPr>
        <p:spPr bwMode="auto">
          <a:xfrm>
            <a:off x="331076" y="127493"/>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GB" altLang="cs-CZ" sz="4000" b="1" dirty="0">
                <a:solidFill>
                  <a:srgbClr val="0000DC"/>
                </a:solidFill>
              </a:rPr>
              <a:t>Reflection and refraction of light</a:t>
            </a:r>
            <a:r>
              <a:rPr lang="en-GB" altLang="cs-CZ" sz="3200" b="1" dirty="0">
                <a:solidFill>
                  <a:srgbClr val="0000DC"/>
                </a:solidFill>
              </a:rPr>
              <a:t> </a:t>
            </a:r>
          </a:p>
        </p:txBody>
      </p:sp>
      <p:graphicFrame>
        <p:nvGraphicFramePr>
          <p:cNvPr id="29702" name="Object 4">
            <a:extLst>
              <a:ext uri="{FF2B5EF4-FFF2-40B4-BE49-F238E27FC236}">
                <a16:creationId xmlns:a16="http://schemas.microsoft.com/office/drawing/2014/main" id="{CD796845-497E-46DD-8D4F-9068C8BC999E}"/>
              </a:ext>
            </a:extLst>
          </p:cNvPr>
          <p:cNvGraphicFramePr>
            <a:graphicFrameLocks noGrp="1" noChangeAspect="1"/>
          </p:cNvGraphicFramePr>
          <p:nvPr>
            <p:ph idx="1"/>
          </p:nvPr>
        </p:nvGraphicFramePr>
        <p:xfrm>
          <a:off x="3863975" y="1989138"/>
          <a:ext cx="2268538" cy="1009650"/>
        </p:xfrm>
        <a:graphic>
          <a:graphicData uri="http://schemas.openxmlformats.org/presentationml/2006/ole">
            <mc:AlternateContent xmlns:mc="http://schemas.openxmlformats.org/markup-compatibility/2006">
              <mc:Choice xmlns:v="urn:schemas-microsoft-com:vml" Requires="v">
                <p:oleObj name="Rastrový obrázek" r:id="rId3" imgW="2276793" imgH="980952" progId="Paint.Picture">
                  <p:embed/>
                </p:oleObj>
              </mc:Choice>
              <mc:Fallback>
                <p:oleObj name="Rastrový obrázek" r:id="rId3" imgW="2276793" imgH="980952" progId="Paint.Picture">
                  <p:embed/>
                  <p:pic>
                    <p:nvPicPr>
                      <p:cNvPr id="29702" name="Object 4">
                        <a:extLst>
                          <a:ext uri="{FF2B5EF4-FFF2-40B4-BE49-F238E27FC236}">
                            <a16:creationId xmlns:a16="http://schemas.microsoft.com/office/drawing/2014/main" id="{CD796845-497E-46DD-8D4F-9068C8BC99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1989138"/>
                        <a:ext cx="2268538"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7128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Zástupný symbol pro číslo snímku 5">
            <a:extLst>
              <a:ext uri="{FF2B5EF4-FFF2-40B4-BE49-F238E27FC236}">
                <a16:creationId xmlns:a16="http://schemas.microsoft.com/office/drawing/2014/main" id="{1AA81997-ED1C-466A-9B89-5D2B6137651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B28FFA-1B91-4BAD-86F4-073E9881908D}" type="slidenum">
              <a:rPr lang="en-GB" altLang="cs-CZ" sz="1400">
                <a:solidFill>
                  <a:srgbClr val="33CCFF"/>
                </a:solidFill>
              </a:rPr>
              <a:pPr>
                <a:spcBef>
                  <a:spcPct val="0"/>
                </a:spcBef>
                <a:buFontTx/>
                <a:buNone/>
              </a:pPr>
              <a:t>8</a:t>
            </a:fld>
            <a:endParaRPr lang="en-GB" altLang="cs-CZ" sz="1400">
              <a:solidFill>
                <a:srgbClr val="33CCFF"/>
              </a:solidFill>
            </a:endParaRPr>
          </a:p>
        </p:txBody>
      </p:sp>
      <p:sp>
        <p:nvSpPr>
          <p:cNvPr id="31748" name="Rectangle 2">
            <a:extLst>
              <a:ext uri="{FF2B5EF4-FFF2-40B4-BE49-F238E27FC236}">
                <a16:creationId xmlns:a16="http://schemas.microsoft.com/office/drawing/2014/main" id="{5D6CF5DC-F1D1-4543-8F8F-A098F912E163}"/>
              </a:ext>
            </a:extLst>
          </p:cNvPr>
          <p:cNvSpPr>
            <a:spLocks noGrp="1" noChangeArrowheads="1"/>
          </p:cNvSpPr>
          <p:nvPr>
            <p:ph type="title"/>
          </p:nvPr>
        </p:nvSpPr>
        <p:spPr/>
        <p:txBody>
          <a:bodyPr/>
          <a:lstStyle/>
          <a:p>
            <a:pPr eaLnBrk="1" hangingPunct="1"/>
            <a:r>
              <a:rPr lang="en-GB" altLang="cs-CZ" sz="3600" dirty="0">
                <a:solidFill>
                  <a:srgbClr val="0000DC"/>
                </a:solidFill>
              </a:rPr>
              <a:t>Lens–make</a:t>
            </a:r>
            <a:r>
              <a:rPr lang="en-US" altLang="cs-CZ" sz="3600" dirty="0">
                <a:solidFill>
                  <a:srgbClr val="0000DC"/>
                </a:solidFill>
              </a:rPr>
              <a:t>r’</a:t>
            </a:r>
            <a:r>
              <a:rPr lang="en-GB" altLang="cs-CZ" sz="3600" dirty="0">
                <a:solidFill>
                  <a:srgbClr val="0000DC"/>
                </a:solidFill>
              </a:rPr>
              <a:t>s equation</a:t>
            </a:r>
          </a:p>
        </p:txBody>
      </p:sp>
      <p:sp>
        <p:nvSpPr>
          <p:cNvPr id="31749" name="Rectangle 3">
            <a:extLst>
              <a:ext uri="{FF2B5EF4-FFF2-40B4-BE49-F238E27FC236}">
                <a16:creationId xmlns:a16="http://schemas.microsoft.com/office/drawing/2014/main" id="{F2CCD4A6-8830-4506-9C54-8511A85AC6DE}"/>
              </a:ext>
            </a:extLst>
          </p:cNvPr>
          <p:cNvSpPr>
            <a:spLocks noGrp="1" noChangeArrowheads="1"/>
          </p:cNvSpPr>
          <p:nvPr>
            <p:ph type="body" idx="1"/>
          </p:nvPr>
        </p:nvSpPr>
        <p:spPr>
          <a:xfrm>
            <a:off x="2927350" y="3284538"/>
            <a:ext cx="6408738" cy="2044700"/>
          </a:xfrm>
        </p:spPr>
        <p:txBody>
          <a:bodyPr/>
          <a:lstStyle/>
          <a:p>
            <a:pPr eaLnBrk="1" hangingPunct="1">
              <a:buFontTx/>
              <a:buNone/>
            </a:pPr>
            <a:r>
              <a:rPr lang="en-GB" altLang="cs-CZ" i="1">
                <a:solidFill>
                  <a:srgbClr val="000000"/>
                </a:solidFill>
              </a:rPr>
              <a:t>f</a:t>
            </a:r>
            <a:r>
              <a:rPr lang="cs-CZ" altLang="cs-CZ" i="1">
                <a:solidFill>
                  <a:srgbClr val="000000"/>
                </a:solidFill>
              </a:rPr>
              <a:t> </a:t>
            </a:r>
            <a:r>
              <a:rPr lang="en-GB" altLang="cs-CZ">
                <a:solidFill>
                  <a:srgbClr val="000000"/>
                </a:solidFill>
              </a:rPr>
              <a:t>- focal distance (length) [m]</a:t>
            </a:r>
          </a:p>
          <a:p>
            <a:pPr eaLnBrk="1" hangingPunct="1">
              <a:buFontTx/>
              <a:buNone/>
            </a:pPr>
            <a:r>
              <a:rPr lang="en-GB" altLang="cs-CZ" i="1">
                <a:solidFill>
                  <a:srgbClr val="000000"/>
                </a:solidFill>
              </a:rPr>
              <a:t>n</a:t>
            </a:r>
            <a:r>
              <a:rPr lang="en-GB" altLang="cs-CZ" i="1" baseline="-25000">
                <a:solidFill>
                  <a:srgbClr val="000000"/>
                </a:solidFill>
              </a:rPr>
              <a:t>2</a:t>
            </a:r>
            <a:r>
              <a:rPr lang="cs-CZ" altLang="cs-CZ" baseline="-25000">
                <a:solidFill>
                  <a:srgbClr val="000000"/>
                </a:solidFill>
              </a:rPr>
              <a:t> </a:t>
            </a:r>
            <a:r>
              <a:rPr lang="en-GB" altLang="cs-CZ">
                <a:solidFill>
                  <a:srgbClr val="000000"/>
                </a:solidFill>
              </a:rPr>
              <a:t>- index of refraction of the lens</a:t>
            </a:r>
          </a:p>
          <a:p>
            <a:pPr eaLnBrk="1" hangingPunct="1">
              <a:buFontTx/>
              <a:buNone/>
            </a:pPr>
            <a:r>
              <a:rPr lang="en-GB" altLang="cs-CZ" i="1">
                <a:solidFill>
                  <a:srgbClr val="000000"/>
                </a:solidFill>
              </a:rPr>
              <a:t>n</a:t>
            </a:r>
            <a:r>
              <a:rPr lang="cs-CZ" altLang="cs-CZ" i="1" baseline="-25000">
                <a:solidFill>
                  <a:srgbClr val="000000"/>
                </a:solidFill>
              </a:rPr>
              <a:t>1</a:t>
            </a:r>
            <a:r>
              <a:rPr lang="cs-CZ" altLang="cs-CZ" baseline="-25000">
                <a:solidFill>
                  <a:srgbClr val="000000"/>
                </a:solidFill>
              </a:rPr>
              <a:t> </a:t>
            </a:r>
            <a:r>
              <a:rPr lang="en-GB" altLang="cs-CZ">
                <a:solidFill>
                  <a:srgbClr val="000000"/>
                </a:solidFill>
              </a:rPr>
              <a:t>- index of refraction of the medium</a:t>
            </a:r>
          </a:p>
          <a:p>
            <a:pPr eaLnBrk="1" hangingPunct="1">
              <a:buFontTx/>
              <a:buNone/>
            </a:pPr>
            <a:r>
              <a:rPr lang="en-GB" altLang="cs-CZ" i="1">
                <a:solidFill>
                  <a:srgbClr val="000000"/>
                </a:solidFill>
              </a:rPr>
              <a:t>r</a:t>
            </a:r>
            <a:r>
              <a:rPr lang="cs-CZ" altLang="cs-CZ" i="1" baseline="-25000">
                <a:solidFill>
                  <a:srgbClr val="000000"/>
                </a:solidFill>
              </a:rPr>
              <a:t>1</a:t>
            </a:r>
            <a:r>
              <a:rPr lang="cs-CZ" altLang="cs-CZ">
                <a:solidFill>
                  <a:srgbClr val="000000"/>
                </a:solidFill>
              </a:rPr>
              <a:t>,</a:t>
            </a:r>
            <a:r>
              <a:rPr lang="en-GB" altLang="cs-CZ">
                <a:solidFill>
                  <a:srgbClr val="000000"/>
                </a:solidFill>
              </a:rPr>
              <a:t> </a:t>
            </a:r>
            <a:r>
              <a:rPr lang="en-GB" altLang="cs-CZ" i="1">
                <a:solidFill>
                  <a:srgbClr val="000000"/>
                </a:solidFill>
              </a:rPr>
              <a:t>r</a:t>
            </a:r>
            <a:r>
              <a:rPr lang="en-GB" altLang="cs-CZ" i="1" baseline="-25000">
                <a:solidFill>
                  <a:srgbClr val="000000"/>
                </a:solidFill>
              </a:rPr>
              <a:t>2</a:t>
            </a:r>
            <a:r>
              <a:rPr lang="cs-CZ" altLang="cs-CZ" baseline="-25000">
                <a:solidFill>
                  <a:srgbClr val="000000"/>
                </a:solidFill>
              </a:rPr>
              <a:t> </a:t>
            </a:r>
            <a:r>
              <a:rPr lang="en-GB" altLang="cs-CZ">
                <a:solidFill>
                  <a:srgbClr val="000000"/>
                </a:solidFill>
              </a:rPr>
              <a:t>- radii of curvature of the lens</a:t>
            </a:r>
          </a:p>
        </p:txBody>
      </p:sp>
      <p:graphicFrame>
        <p:nvGraphicFramePr>
          <p:cNvPr id="31750" name="Object 4">
            <a:extLst>
              <a:ext uri="{FF2B5EF4-FFF2-40B4-BE49-F238E27FC236}">
                <a16:creationId xmlns:a16="http://schemas.microsoft.com/office/drawing/2014/main" id="{4620C33C-0B24-41E0-90B4-0D35E7F3CB13}"/>
              </a:ext>
            </a:extLst>
          </p:cNvPr>
          <p:cNvGraphicFramePr>
            <a:graphicFrameLocks noChangeAspect="1"/>
          </p:cNvGraphicFramePr>
          <p:nvPr/>
        </p:nvGraphicFramePr>
        <p:xfrm>
          <a:off x="4079875" y="1628776"/>
          <a:ext cx="4191000" cy="1223963"/>
        </p:xfrm>
        <a:graphic>
          <a:graphicData uri="http://schemas.openxmlformats.org/presentationml/2006/ole">
            <mc:AlternateContent xmlns:mc="http://schemas.openxmlformats.org/markup-compatibility/2006">
              <mc:Choice xmlns:v="urn:schemas-microsoft-com:vml" Requires="v">
                <p:oleObj name="Rastrový obrázek" r:id="rId3" imgW="3315163" imgH="1057423" progId="Paint.Picture">
                  <p:embed/>
                </p:oleObj>
              </mc:Choice>
              <mc:Fallback>
                <p:oleObj name="Rastrový obrázek" r:id="rId3" imgW="3315163" imgH="1057423" progId="Paint.Picture">
                  <p:embed/>
                  <p:pic>
                    <p:nvPicPr>
                      <p:cNvPr id="31750" name="Object 4">
                        <a:extLst>
                          <a:ext uri="{FF2B5EF4-FFF2-40B4-BE49-F238E27FC236}">
                            <a16:creationId xmlns:a16="http://schemas.microsoft.com/office/drawing/2014/main" id="{4620C33C-0B24-41E0-90B4-0D35E7F3C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9875" y="1628776"/>
                        <a:ext cx="4191000" cy="12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4680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Zástupný symbol pro číslo snímku 5">
            <a:extLst>
              <a:ext uri="{FF2B5EF4-FFF2-40B4-BE49-F238E27FC236}">
                <a16:creationId xmlns:a16="http://schemas.microsoft.com/office/drawing/2014/main" id="{FF79A2F0-7075-4BCF-AB46-926931EAEA2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40CFFB3-E1AD-4170-8C85-B05C7A235E83}" type="slidenum">
              <a:rPr lang="en-GB" altLang="cs-CZ" sz="1400">
                <a:solidFill>
                  <a:srgbClr val="33CCFF"/>
                </a:solidFill>
              </a:rPr>
              <a:pPr>
                <a:spcBef>
                  <a:spcPct val="0"/>
                </a:spcBef>
                <a:buFontTx/>
                <a:buNone/>
              </a:pPr>
              <a:t>9</a:t>
            </a:fld>
            <a:endParaRPr lang="en-GB" altLang="cs-CZ" sz="1400">
              <a:solidFill>
                <a:srgbClr val="33CCFF"/>
              </a:solidFill>
            </a:endParaRPr>
          </a:p>
        </p:txBody>
      </p:sp>
      <p:sp>
        <p:nvSpPr>
          <p:cNvPr id="33796" name="Rectangle 2">
            <a:extLst>
              <a:ext uri="{FF2B5EF4-FFF2-40B4-BE49-F238E27FC236}">
                <a16:creationId xmlns:a16="http://schemas.microsoft.com/office/drawing/2014/main" id="{626A7C61-1568-47FC-84A8-48B710217405}"/>
              </a:ext>
            </a:extLst>
          </p:cNvPr>
          <p:cNvSpPr>
            <a:spLocks noGrp="1" noChangeArrowheads="1"/>
          </p:cNvSpPr>
          <p:nvPr>
            <p:ph type="title"/>
          </p:nvPr>
        </p:nvSpPr>
        <p:spPr/>
        <p:txBody>
          <a:bodyPr/>
          <a:lstStyle/>
          <a:p>
            <a:pPr eaLnBrk="1" hangingPunct="1"/>
            <a:r>
              <a:rPr lang="en-GB" altLang="cs-CZ" sz="4000" dirty="0">
                <a:solidFill>
                  <a:srgbClr val="0000DC"/>
                </a:solidFill>
              </a:rPr>
              <a:t>Common principles of optical imaging</a:t>
            </a:r>
          </a:p>
        </p:txBody>
      </p:sp>
      <p:sp>
        <p:nvSpPr>
          <p:cNvPr id="33797" name="Rectangle 3">
            <a:extLst>
              <a:ext uri="{FF2B5EF4-FFF2-40B4-BE49-F238E27FC236}">
                <a16:creationId xmlns:a16="http://schemas.microsoft.com/office/drawing/2014/main" id="{328E16C2-DE47-4505-B660-7F73147BAED7}"/>
              </a:ext>
            </a:extLst>
          </p:cNvPr>
          <p:cNvSpPr>
            <a:spLocks noGrp="1" noChangeArrowheads="1"/>
          </p:cNvSpPr>
          <p:nvPr>
            <p:ph type="body" idx="1"/>
          </p:nvPr>
        </p:nvSpPr>
        <p:spPr>
          <a:xfrm>
            <a:off x="872359" y="1628776"/>
            <a:ext cx="10489324" cy="5076825"/>
          </a:xfrm>
        </p:spPr>
        <p:txBody>
          <a:bodyPr/>
          <a:lstStyle/>
          <a:p>
            <a:pPr marL="0" indent="17463" eaLnBrk="1" hangingPunct="1">
              <a:lnSpc>
                <a:spcPct val="100000"/>
              </a:lnSpc>
              <a:buFontTx/>
              <a:buNone/>
            </a:pPr>
            <a:r>
              <a:rPr lang="en-GB" altLang="cs-CZ" sz="2000" b="1" dirty="0">
                <a:solidFill>
                  <a:srgbClr val="000000"/>
                </a:solidFill>
              </a:rPr>
              <a:t>Real image</a:t>
            </a:r>
            <a:r>
              <a:rPr lang="en-GB" altLang="cs-CZ" sz="2000" dirty="0">
                <a:solidFill>
                  <a:srgbClr val="000000"/>
                </a:solidFill>
              </a:rPr>
              <a:t> (can be projected): convergence of rays</a:t>
            </a:r>
          </a:p>
          <a:p>
            <a:pPr marL="0" indent="17463" eaLnBrk="1" hangingPunct="1">
              <a:lnSpc>
                <a:spcPct val="100000"/>
              </a:lnSpc>
              <a:buFontTx/>
              <a:buNone/>
            </a:pPr>
            <a:r>
              <a:rPr lang="en-GB" altLang="cs-CZ" sz="2000" b="1" dirty="0">
                <a:solidFill>
                  <a:srgbClr val="000000"/>
                </a:solidFill>
              </a:rPr>
              <a:t>Virtual image</a:t>
            </a:r>
            <a:r>
              <a:rPr lang="en-GB" altLang="cs-CZ" sz="2000" dirty="0">
                <a:solidFill>
                  <a:srgbClr val="000000"/>
                </a:solidFill>
              </a:rPr>
              <a:t> (cannot be projected): divergence of ray </a:t>
            </a:r>
          </a:p>
          <a:p>
            <a:pPr marL="0" indent="17463" eaLnBrk="1" hangingPunct="1">
              <a:lnSpc>
                <a:spcPct val="100000"/>
              </a:lnSpc>
              <a:buFontTx/>
              <a:buNone/>
            </a:pPr>
            <a:r>
              <a:rPr lang="en-GB" altLang="cs-CZ" sz="2000" b="1" dirty="0">
                <a:solidFill>
                  <a:srgbClr val="000000"/>
                </a:solidFill>
              </a:rPr>
              <a:t>Principal axis</a:t>
            </a:r>
            <a:r>
              <a:rPr lang="en-GB" altLang="cs-CZ" sz="2000" dirty="0">
                <a:solidFill>
                  <a:srgbClr val="000000"/>
                </a:solidFill>
              </a:rPr>
              <a:t> – optical axis of centred system of optical boundaries</a:t>
            </a:r>
          </a:p>
          <a:p>
            <a:pPr marL="0" indent="17463" eaLnBrk="1" hangingPunct="1">
              <a:lnSpc>
                <a:spcPct val="100000"/>
              </a:lnSpc>
              <a:buFontTx/>
              <a:buNone/>
            </a:pPr>
            <a:r>
              <a:rPr lang="en-GB" altLang="cs-CZ" sz="2000" b="1" dirty="0">
                <a:solidFill>
                  <a:srgbClr val="000000"/>
                </a:solidFill>
              </a:rPr>
              <a:t>Principal focus</a:t>
            </a:r>
            <a:r>
              <a:rPr lang="en-GB" altLang="cs-CZ" sz="2000" dirty="0">
                <a:solidFill>
                  <a:srgbClr val="000000"/>
                </a:solidFill>
              </a:rPr>
              <a:t> is a point where rays parallel to the principal axis </a:t>
            </a:r>
          </a:p>
          <a:p>
            <a:pPr marL="0" indent="17463" eaLnBrk="1" hangingPunct="1">
              <a:lnSpc>
                <a:spcPct val="100000"/>
              </a:lnSpc>
              <a:buFontTx/>
              <a:buNone/>
            </a:pPr>
            <a:r>
              <a:rPr lang="en-GB" altLang="cs-CZ" sz="2000" dirty="0">
                <a:solidFill>
                  <a:srgbClr val="000000"/>
                </a:solidFill>
              </a:rPr>
              <a:t>intersect after refraction by the lens or reflection by the curved mirror - front ( object ) focus and back (image) focus</a:t>
            </a:r>
          </a:p>
          <a:p>
            <a:pPr marL="0" indent="17463" eaLnBrk="1" hangingPunct="1">
              <a:lnSpc>
                <a:spcPct val="100000"/>
              </a:lnSpc>
              <a:buFontTx/>
              <a:buNone/>
            </a:pPr>
            <a:r>
              <a:rPr lang="en-GB" altLang="cs-CZ" sz="2000" b="1" dirty="0">
                <a:solidFill>
                  <a:srgbClr val="000000"/>
                </a:solidFill>
              </a:rPr>
              <a:t>Focal distance</a:t>
            </a:r>
            <a:r>
              <a:rPr lang="en-GB" altLang="cs-CZ" sz="2000" dirty="0">
                <a:solidFill>
                  <a:srgbClr val="000000"/>
                </a:solidFill>
              </a:rPr>
              <a:t> (length)  </a:t>
            </a:r>
            <a:r>
              <a:rPr lang="en-GB" altLang="cs-CZ" sz="2000" i="1" dirty="0">
                <a:solidFill>
                  <a:srgbClr val="000000"/>
                </a:solidFill>
              </a:rPr>
              <a:t>f</a:t>
            </a:r>
            <a:r>
              <a:rPr lang="en-GB" altLang="cs-CZ" sz="2000" dirty="0">
                <a:solidFill>
                  <a:srgbClr val="000000"/>
                </a:solidFill>
              </a:rPr>
              <a:t> [m] is the distance of focus from the centre of the lens or the mirror</a:t>
            </a:r>
          </a:p>
          <a:p>
            <a:pPr marL="0" indent="17463" eaLnBrk="1" hangingPunct="1">
              <a:lnSpc>
                <a:spcPct val="100000"/>
              </a:lnSpc>
              <a:buFontTx/>
              <a:buNone/>
            </a:pPr>
            <a:r>
              <a:rPr lang="en-GB" altLang="cs-CZ" sz="2000" dirty="0">
                <a:solidFill>
                  <a:srgbClr val="000000"/>
                </a:solidFill>
              </a:rPr>
              <a:t>The </a:t>
            </a:r>
            <a:r>
              <a:rPr lang="en-GB" altLang="cs-CZ" sz="2000" b="1" dirty="0">
                <a:solidFill>
                  <a:srgbClr val="000000"/>
                </a:solidFill>
              </a:rPr>
              <a:t>radii of curvature</a:t>
            </a:r>
            <a:r>
              <a:rPr lang="en-GB" altLang="cs-CZ" sz="2000" dirty="0">
                <a:solidFill>
                  <a:srgbClr val="000000"/>
                </a:solidFill>
              </a:rPr>
              <a:t> are positive (negative) when the respective lens </a:t>
            </a:r>
          </a:p>
          <a:p>
            <a:pPr marL="0" indent="17463" eaLnBrk="1" hangingPunct="1">
              <a:lnSpc>
                <a:spcPct val="100000"/>
              </a:lnSpc>
              <a:buFontTx/>
              <a:buNone/>
            </a:pPr>
            <a:r>
              <a:rPr lang="en-GB" altLang="cs-CZ" sz="2000" dirty="0">
                <a:solidFill>
                  <a:srgbClr val="000000"/>
                </a:solidFill>
              </a:rPr>
              <a:t>or mirror surfaces are convex (concave).</a:t>
            </a:r>
            <a:endParaRPr lang="cs-CZ" altLang="cs-CZ" sz="2000" dirty="0">
              <a:solidFill>
                <a:srgbClr val="000000"/>
              </a:solidFill>
            </a:endParaRPr>
          </a:p>
          <a:p>
            <a:pPr marL="0" indent="17463" eaLnBrk="1" hangingPunct="1">
              <a:lnSpc>
                <a:spcPct val="100000"/>
              </a:lnSpc>
              <a:buFontTx/>
              <a:buNone/>
            </a:pPr>
            <a:endParaRPr lang="en-GB" altLang="cs-CZ" sz="2000" dirty="0">
              <a:solidFill>
                <a:srgbClr val="000000"/>
              </a:solidFill>
            </a:endParaRPr>
          </a:p>
          <a:p>
            <a:pPr marL="0" indent="17463" eaLnBrk="1" hangingPunct="1">
              <a:lnSpc>
                <a:spcPct val="100000"/>
              </a:lnSpc>
              <a:buFontTx/>
              <a:buNone/>
            </a:pPr>
            <a:r>
              <a:rPr lang="en-GB" altLang="cs-CZ" sz="2000" b="1" dirty="0">
                <a:solidFill>
                  <a:srgbClr val="000000"/>
                </a:solidFill>
              </a:rPr>
              <a:t>Dioptric power</a:t>
            </a:r>
            <a:r>
              <a:rPr lang="en-GB" altLang="cs-CZ" sz="2000" dirty="0">
                <a:solidFill>
                  <a:srgbClr val="000000"/>
                </a:solidFill>
              </a:rPr>
              <a:t> (strength of the lens): reciprocal value of focal length</a:t>
            </a:r>
          </a:p>
          <a:p>
            <a:pPr marL="0" indent="17463" eaLnBrk="1" hangingPunct="1">
              <a:lnSpc>
                <a:spcPct val="100000"/>
              </a:lnSpc>
              <a:buFontTx/>
              <a:buNone/>
            </a:pPr>
            <a:r>
              <a:rPr lang="en-GB" altLang="cs-CZ" sz="2000" b="1" dirty="0">
                <a:solidFill>
                  <a:srgbClr val="000000"/>
                </a:solidFill>
                <a:sym typeface="Symbol" panose="05050102010706020507" pitchFamily="18" charset="2"/>
              </a:rPr>
              <a:t></a:t>
            </a:r>
            <a:r>
              <a:rPr lang="en-GB" altLang="cs-CZ" sz="2000" b="1" dirty="0">
                <a:solidFill>
                  <a:srgbClr val="000000"/>
                </a:solidFill>
              </a:rPr>
              <a:t> = </a:t>
            </a:r>
            <a:r>
              <a:rPr lang="en-GB" altLang="cs-CZ" sz="2000" b="1" i="1" dirty="0">
                <a:solidFill>
                  <a:srgbClr val="000000"/>
                </a:solidFill>
              </a:rPr>
              <a:t>D</a:t>
            </a:r>
            <a:r>
              <a:rPr lang="en-GB" altLang="cs-CZ" sz="2000" b="1" dirty="0">
                <a:solidFill>
                  <a:srgbClr val="000000"/>
                </a:solidFill>
              </a:rPr>
              <a:t> = </a:t>
            </a:r>
            <a:r>
              <a:rPr lang="en-GB" altLang="cs-CZ" sz="2000" b="1" i="1" dirty="0">
                <a:solidFill>
                  <a:srgbClr val="000000"/>
                </a:solidFill>
              </a:rPr>
              <a:t>S</a:t>
            </a:r>
            <a:r>
              <a:rPr lang="en-GB" altLang="cs-CZ" sz="2000" b="1" dirty="0">
                <a:solidFill>
                  <a:srgbClr val="000000"/>
                </a:solidFill>
              </a:rPr>
              <a:t> = 1/</a:t>
            </a:r>
            <a:r>
              <a:rPr lang="en-GB" altLang="cs-CZ" sz="2000" b="1" i="1" dirty="0">
                <a:solidFill>
                  <a:srgbClr val="000000"/>
                </a:solidFill>
              </a:rPr>
              <a:t>f</a:t>
            </a:r>
            <a:r>
              <a:rPr lang="en-GB" altLang="cs-CZ" sz="2000" b="1" dirty="0">
                <a:solidFill>
                  <a:srgbClr val="000000"/>
                </a:solidFill>
              </a:rPr>
              <a:t>    [m</a:t>
            </a:r>
            <a:r>
              <a:rPr lang="en-GB" altLang="cs-CZ" sz="2000" b="1" baseline="30000" dirty="0">
                <a:solidFill>
                  <a:srgbClr val="000000"/>
                </a:solidFill>
              </a:rPr>
              <a:t>-1</a:t>
            </a:r>
            <a:r>
              <a:rPr lang="en-GB" altLang="cs-CZ" sz="2000" b="1" dirty="0">
                <a:solidFill>
                  <a:srgbClr val="000000"/>
                </a:solidFill>
              </a:rPr>
              <a:t> = </a:t>
            </a:r>
            <a:r>
              <a:rPr lang="en-GB" altLang="cs-CZ" sz="2000" b="1" dirty="0" err="1">
                <a:solidFill>
                  <a:srgbClr val="000000"/>
                </a:solidFill>
              </a:rPr>
              <a:t>dpt</a:t>
            </a:r>
            <a:r>
              <a:rPr lang="en-GB" altLang="cs-CZ" sz="2000" b="1" dirty="0">
                <a:solidFill>
                  <a:srgbClr val="000000"/>
                </a:solidFill>
              </a:rPr>
              <a:t> = D (dioptre)]</a:t>
            </a:r>
          </a:p>
          <a:p>
            <a:pPr marL="0" indent="17463" eaLnBrk="1" hangingPunct="1">
              <a:lnSpc>
                <a:spcPct val="100000"/>
              </a:lnSpc>
              <a:buFontTx/>
              <a:buNone/>
            </a:pPr>
            <a:r>
              <a:rPr lang="en-GB" altLang="cs-CZ" sz="2000" b="1" dirty="0">
                <a:solidFill>
                  <a:srgbClr val="000000"/>
                </a:solidFill>
              </a:rPr>
              <a:t>Converging lenses:</a:t>
            </a:r>
            <a:r>
              <a:rPr lang="en-GB" altLang="cs-CZ" sz="2000" dirty="0">
                <a:solidFill>
                  <a:srgbClr val="000000"/>
                </a:solidFill>
              </a:rPr>
              <a:t> </a:t>
            </a:r>
            <a:r>
              <a:rPr lang="en-GB" altLang="cs-CZ" sz="2000" i="1" dirty="0">
                <a:solidFill>
                  <a:srgbClr val="000000"/>
                </a:solidFill>
              </a:rPr>
              <a:t>f</a:t>
            </a:r>
            <a:r>
              <a:rPr lang="en-GB" altLang="cs-CZ" sz="2000" dirty="0">
                <a:solidFill>
                  <a:srgbClr val="000000"/>
                </a:solidFill>
              </a:rPr>
              <a:t> and </a:t>
            </a:r>
            <a:r>
              <a:rPr lang="en-GB" altLang="cs-CZ" sz="2000" dirty="0">
                <a:solidFill>
                  <a:srgbClr val="000000"/>
                </a:solidFill>
                <a:sym typeface="Symbol" panose="05050102010706020507" pitchFamily="18" charset="2"/>
              </a:rPr>
              <a:t></a:t>
            </a:r>
            <a:r>
              <a:rPr lang="en-GB" altLang="cs-CZ" sz="2000" dirty="0">
                <a:solidFill>
                  <a:srgbClr val="000000"/>
                </a:solidFill>
              </a:rPr>
              <a:t> are positive </a:t>
            </a:r>
            <a:endParaRPr lang="cs-CZ" altLang="cs-CZ" sz="2000" dirty="0">
              <a:solidFill>
                <a:srgbClr val="000000"/>
              </a:solidFill>
            </a:endParaRPr>
          </a:p>
          <a:p>
            <a:pPr marL="0" indent="17463" eaLnBrk="1" hangingPunct="1">
              <a:lnSpc>
                <a:spcPct val="100000"/>
              </a:lnSpc>
              <a:buFontTx/>
              <a:buNone/>
            </a:pPr>
            <a:r>
              <a:rPr lang="en-GB" altLang="cs-CZ" sz="2000" b="1" dirty="0">
                <a:solidFill>
                  <a:srgbClr val="000000"/>
                </a:solidFill>
              </a:rPr>
              <a:t>Diverging lenses:</a:t>
            </a:r>
            <a:r>
              <a:rPr lang="en-GB" altLang="cs-CZ" sz="2000" dirty="0">
                <a:solidFill>
                  <a:srgbClr val="000000"/>
                </a:solidFill>
              </a:rPr>
              <a:t> </a:t>
            </a:r>
            <a:r>
              <a:rPr lang="en-GB" altLang="cs-CZ" sz="2000" i="1" dirty="0">
                <a:solidFill>
                  <a:srgbClr val="000000"/>
                </a:solidFill>
              </a:rPr>
              <a:t>f </a:t>
            </a:r>
            <a:r>
              <a:rPr lang="en-GB" altLang="cs-CZ" sz="2000" dirty="0">
                <a:solidFill>
                  <a:srgbClr val="000000"/>
                </a:solidFill>
              </a:rPr>
              <a:t>and </a:t>
            </a:r>
            <a:r>
              <a:rPr lang="en-GB" altLang="cs-CZ" sz="2000" dirty="0">
                <a:solidFill>
                  <a:srgbClr val="000000"/>
                </a:solidFill>
                <a:sym typeface="Symbol" panose="05050102010706020507" pitchFamily="18" charset="2"/>
              </a:rPr>
              <a:t></a:t>
            </a:r>
            <a:r>
              <a:rPr lang="en-GB" altLang="cs-CZ" sz="2000" dirty="0">
                <a:solidFill>
                  <a:srgbClr val="000000"/>
                </a:solidFill>
              </a:rPr>
              <a:t> are negative </a:t>
            </a:r>
            <a:endParaRPr lang="cs-CZ" altLang="cs-CZ" sz="2000" dirty="0">
              <a:solidFill>
                <a:srgbClr val="000000"/>
              </a:solidFill>
            </a:endParaRPr>
          </a:p>
        </p:txBody>
      </p:sp>
    </p:spTree>
    <p:extLst>
      <p:ext uri="{BB962C8B-B14F-4D97-AF65-F5344CB8AC3E}">
        <p14:creationId xmlns:p14="http://schemas.microsoft.com/office/powerpoint/2010/main" val="660360423"/>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rezentace-16-9-cz-v11.potx" id="{A1E069AA-5EB2-4FA2-9367-6D040ACEC8D2}" vid="{BC2189E0-F5C8-4AB2-8946-E3011F185C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muni-prezentace-16-9-cz-v11</Template>
  <TotalTime>133</TotalTime>
  <Words>7200</Words>
  <Application>Microsoft Office PowerPoint</Application>
  <PresentationFormat>Širokoúhlá obrazovka</PresentationFormat>
  <Paragraphs>336</Paragraphs>
  <Slides>45</Slides>
  <Notes>44</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45</vt:i4>
      </vt:variant>
    </vt:vector>
  </HeadingPairs>
  <TitlesOfParts>
    <vt:vector size="53" baseType="lpstr">
      <vt:lpstr>Arial</vt:lpstr>
      <vt:lpstr>Symbol</vt:lpstr>
      <vt:lpstr>Tahoma</vt:lpstr>
      <vt:lpstr>Times New Roman</vt:lpstr>
      <vt:lpstr>Wingdings</vt:lpstr>
      <vt:lpstr>Prezentace_MU_CZ</vt:lpstr>
      <vt:lpstr>Rastrový obrázek</vt:lpstr>
      <vt:lpstr>Rastrový obraz</vt:lpstr>
      <vt:lpstr>Lectures on Medical Biophysics</vt:lpstr>
      <vt:lpstr>Lecture outline</vt:lpstr>
      <vt:lpstr>Basic properties of light</vt:lpstr>
      <vt:lpstr>Light (VIS) sources</vt:lpstr>
      <vt:lpstr>Polychromatic and Monochromatic Light, Coherence</vt:lpstr>
      <vt:lpstr>Reflection and refraction of light </vt:lpstr>
      <vt:lpstr>  Snell‘s law (Law of refraction)    α – angle of incidence (in medium 1) β – angle of refraction (in medium 2) (Angles are measured away from the normal!) n1, n2 – indices of refraction v1, v2, – speed of light in respective media n is large: large optical density n is small: small optical density n1 &gt; n2 – light refraction away the normal occurs n1 &lt; n2 – light refraction toward the normal occurs</vt:lpstr>
      <vt:lpstr>Lens–maker’s equation</vt:lpstr>
      <vt:lpstr>Common principles of optical imaging</vt:lpstr>
      <vt:lpstr>Lens equation</vt:lpstr>
      <vt:lpstr>The human eye can detect light from about 380 nm (violet) to about 760 nm (red). Our visual system perceives this range of light wavelength as a smoothly varying rainbow of colours. We call this range „visible spectrum“. The following illustration shows approximately how it is experienced. </vt:lpstr>
      <vt:lpstr>Anatomy of eye</vt:lpstr>
      <vt:lpstr>How Does The Human Eye Work? The individual components of the eye work in a manner like a camera. Each part plays a vital role in providing clear vision. </vt:lpstr>
      <vt:lpstr>Visual analyser consists of three parts:</vt:lpstr>
      <vt:lpstr>Anatomy of the eyeball</vt:lpstr>
      <vt:lpstr>Anatomy of the eyeball</vt:lpstr>
      <vt:lpstr>Anatomy of the eyeball</vt:lpstr>
      <vt:lpstr>Anatomy of the eyeball</vt:lpstr>
      <vt:lpstr>Anatomy of the eyeball</vt:lpstr>
      <vt:lpstr>Intraocular pressure</vt:lpstr>
      <vt:lpstr>Optical properties of eye</vt:lpstr>
      <vt:lpstr>Gullstrand model </vt:lpstr>
      <vt:lpstr>Gullstrand´s model of the eye – basic parameters</vt:lpstr>
      <vt:lpstr>Accommodation</vt:lpstr>
      <vt:lpstr>Presbyopia (“after 40” vision, old–age sight)</vt:lpstr>
      <vt:lpstr>Decrement of accommodation ability in dependence on age </vt:lpstr>
      <vt:lpstr>Retina – biological detector of the light</vt:lpstr>
      <vt:lpstr>Blind spot</vt:lpstr>
      <vt:lpstr>Rods and cones</vt:lpstr>
      <vt:lpstr>Rhodopsin</vt:lpstr>
      <vt:lpstr>Biochemistry of rhodopsin: </vt:lpstr>
      <vt:lpstr>Prezentace aplikace PowerPoint</vt:lpstr>
      <vt:lpstr>Optical illusions (to relax a little) indicating the role of visual cortex in processing of visual information</vt:lpstr>
      <vt:lpstr>Prezentace aplikace PowerPoint</vt:lpstr>
      <vt:lpstr>Electrical phenomena in retina</vt:lpstr>
      <vt:lpstr>Colour vision</vt:lpstr>
      <vt:lpstr>Colour Vision</vt:lpstr>
      <vt:lpstr>Colour Vision</vt:lpstr>
      <vt:lpstr>Colour Vision – spectral sensitivity </vt:lpstr>
      <vt:lpstr>Wavelength Sensitivity</vt:lpstr>
      <vt:lpstr>Colour Vision</vt:lpstr>
      <vt:lpstr>Colour Vision</vt:lpstr>
      <vt:lpstr>Investigation of colour vision pseudoisochromatic tables</vt:lpstr>
      <vt:lpstr>Limits of vision</vt:lpstr>
      <vt:lpstr>Authors:  Vojtěch Mornstein, Lenka Forýtková  Content collaboration and language revision:  Ivo Hrazdira, Carmel J. Caruana  Last revision September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Lectures on Medical Biophysics</dc:title>
  <dc:creator>Vojtěch Mornstein</dc:creator>
  <cp:lastModifiedBy>Vojtěch Mornstein</cp:lastModifiedBy>
  <cp:revision>6</cp:revision>
  <cp:lastPrinted>1601-01-01T00:00:00Z</cp:lastPrinted>
  <dcterms:created xsi:type="dcterms:W3CDTF">2021-09-21T11:04:06Z</dcterms:created>
  <dcterms:modified xsi:type="dcterms:W3CDTF">2024-09-14T14:35:27Z</dcterms:modified>
</cp:coreProperties>
</file>