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5"/>
  </p:notesMasterIdLst>
  <p:handoutMasterIdLst>
    <p:handoutMasterId r:id="rId16"/>
  </p:handoutMasterIdLst>
  <p:sldIdLst>
    <p:sldId id="274" r:id="rId2"/>
    <p:sldId id="277" r:id="rId3"/>
    <p:sldId id="266" r:id="rId4"/>
    <p:sldId id="258" r:id="rId5"/>
    <p:sldId id="259" r:id="rId6"/>
    <p:sldId id="260" r:id="rId7"/>
    <p:sldId id="261" r:id="rId8"/>
    <p:sldId id="262" r:id="rId9"/>
    <p:sldId id="264" r:id="rId10"/>
    <p:sldId id="265" r:id="rId11"/>
    <p:sldId id="267" r:id="rId12"/>
    <p:sldId id="278" r:id="rId13"/>
    <p:sldId id="272" r:id="rId1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9" autoAdjust="0"/>
    <p:restoredTop sz="96327" autoAdjust="0"/>
  </p:normalViewPr>
  <p:slideViewPr>
    <p:cSldViewPr snapToGrid="0">
      <p:cViewPr varScale="1">
        <p:scale>
          <a:sx n="67" d="100"/>
          <a:sy n="67" d="100"/>
        </p:scale>
        <p:origin x="736" y="44"/>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Název předmětu (kód předmětu) (např. První pomoc - cvičení (VLPO011c))</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noProof="0"/>
              <a:t>Kliknutím lze upravit styl.</a:t>
            </a:r>
            <a:endParaRPr lang="cs-CZ" noProof="0"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a:t>Kliknutím můžete upravit styl předlohy.</a:t>
            </a:r>
            <a:endParaRPr lang="cs-CZ" noProof="0" dirty="0"/>
          </a:p>
        </p:txBody>
      </p:sp>
      <p:pic>
        <p:nvPicPr>
          <p:cNvPr id="9" name="Obrázek 8">
            <a:extLst>
              <a:ext uri="{FF2B5EF4-FFF2-40B4-BE49-F238E27FC236}">
                <a16:creationId xmlns:a16="http://schemas.microsoft.com/office/drawing/2014/main" id="{9D65A7D6-4EB3-4E67-B358-56DDA6BFDE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ideo – závěrečný snímek">
    <p:bg>
      <p:bgPr>
        <a:solidFill>
          <a:srgbClr val="F01928"/>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16521B6-6164-7649-9BB9-98A3FC15AE46}"/>
              </a:ext>
            </a:extLst>
          </p:cNvPr>
          <p:cNvSpPr txBox="1"/>
          <p:nvPr userDrawn="1"/>
        </p:nvSpPr>
        <p:spPr>
          <a:xfrm>
            <a:off x="307497" y="5837678"/>
            <a:ext cx="6069027" cy="461665"/>
          </a:xfrm>
          <a:prstGeom prst="rect">
            <a:avLst/>
          </a:prstGeom>
          <a:noFill/>
        </p:spPr>
        <p:txBody>
          <a:bodyPr wrap="square" rtlCol="0" anchor="ctr">
            <a:spAutoFit/>
          </a:bodyPr>
          <a:lstStyle/>
          <a:p>
            <a:pPr lvl="0"/>
            <a:r>
              <a:rPr lang="cs-CZ" sz="1200" dirty="0">
                <a:solidFill>
                  <a:schemeClr val="bg1"/>
                </a:solidFill>
                <a:latin typeface="Arial" panose="020B0604020202020204" pitchFamily="34" charset="0"/>
                <a:cs typeface="Arial" panose="020B0604020202020204" pitchFamily="34" charset="0"/>
              </a:rPr>
              <a:t>Lékařská fakulta Masarykovy univerzity</a:t>
            </a:r>
          </a:p>
          <a:p>
            <a:pPr lvl="0"/>
            <a:r>
              <a:rPr lang="cs-CZ" sz="1200" dirty="0">
                <a:solidFill>
                  <a:schemeClr val="bg1"/>
                </a:solidFill>
                <a:latin typeface="Arial" panose="020B0604020202020204" pitchFamily="34" charset="0"/>
                <a:cs typeface="Arial" panose="020B0604020202020204" pitchFamily="34" charset="0"/>
              </a:rPr>
              <a:t>2021</a:t>
            </a:r>
          </a:p>
        </p:txBody>
      </p:sp>
      <p:pic>
        <p:nvPicPr>
          <p:cNvPr id="4" name="Obrázek 3">
            <a:extLst>
              <a:ext uri="{FF2B5EF4-FFF2-40B4-BE49-F238E27FC236}">
                <a16:creationId xmlns:a16="http://schemas.microsoft.com/office/drawing/2014/main" id="{9CBF481B-8B94-4C57-A2B8-0B7D7AFAE5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1931322405"/>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D66E1A-F537-4749-8D19-64FEE515E43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940B638-1734-4D8B-837D-14E44F02310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B7AA7BC1-DC43-4C28-B463-2FB63D6E9E85}"/>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8102E3C-ABF7-4451-92C1-6AB975DB1A13}"/>
              </a:ext>
            </a:extLst>
          </p:cNvPr>
          <p:cNvSpPr>
            <a:spLocks noGrp="1"/>
          </p:cNvSpPr>
          <p:nvPr>
            <p:ph type="dt" sz="half" idx="10"/>
          </p:nvPr>
        </p:nvSpPr>
        <p:spPr/>
        <p:txBody>
          <a:bodyPr/>
          <a:lstStyle/>
          <a:p>
            <a:fld id="{E378A358-4EA6-4486-8BBC-F30A7E61F994}" type="datetimeFigureOut">
              <a:rPr lang="cs-CZ" smtClean="0"/>
              <a:t>23.10.2021</a:t>
            </a:fld>
            <a:endParaRPr lang="cs-CZ"/>
          </a:p>
        </p:txBody>
      </p:sp>
      <p:sp>
        <p:nvSpPr>
          <p:cNvPr id="6" name="Zástupný symbol pro zápatí 5">
            <a:extLst>
              <a:ext uri="{FF2B5EF4-FFF2-40B4-BE49-F238E27FC236}">
                <a16:creationId xmlns:a16="http://schemas.microsoft.com/office/drawing/2014/main" id="{5546E40A-C9A7-4D39-8BCE-D9D2F3F386C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6AB4AFD-B4DB-49AA-A334-342C8EA3D6E6}"/>
              </a:ext>
            </a:extLst>
          </p:cNvPr>
          <p:cNvSpPr>
            <a:spLocks noGrp="1"/>
          </p:cNvSpPr>
          <p:nvPr>
            <p:ph type="sldNum" sz="quarter" idx="12"/>
          </p:nvPr>
        </p:nvSpPr>
        <p:spPr/>
        <p:txBody>
          <a:bodyPr/>
          <a:lstStyle/>
          <a:p>
            <a:fld id="{4865FFA3-31D1-4070-9670-AC96E3CA9479}" type="slidenum">
              <a:rPr lang="cs-CZ" smtClean="0"/>
              <a:t>‹#›</a:t>
            </a:fld>
            <a:endParaRPr lang="cs-CZ"/>
          </a:p>
        </p:txBody>
      </p:sp>
    </p:spTree>
    <p:extLst>
      <p:ext uri="{BB962C8B-B14F-4D97-AF65-F5344CB8AC3E}">
        <p14:creationId xmlns:p14="http://schemas.microsoft.com/office/powerpoint/2010/main" val="3353462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Název předmětu (kód předmětu) (např. První pomoc - cvičení (VLPO011c))</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pic>
        <p:nvPicPr>
          <p:cNvPr id="7" name="Obrázek 6">
            <a:extLst>
              <a:ext uri="{FF2B5EF4-FFF2-40B4-BE49-F238E27FC236}">
                <a16:creationId xmlns:a16="http://schemas.microsoft.com/office/drawing/2014/main" id="{820552E7-48CC-40F3-B391-087BD87902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Název předmětu (kód předmětu) (např. První pomoc - cvičení (VLPO011c))</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pic>
        <p:nvPicPr>
          <p:cNvPr id="8" name="Obrázek 7">
            <a:extLst>
              <a:ext uri="{FF2B5EF4-FFF2-40B4-BE49-F238E27FC236}">
                <a16:creationId xmlns:a16="http://schemas.microsoft.com/office/drawing/2014/main" id="{D656F7E9-5E47-41D0-9CA9-DE4A31EE09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Název předmětu (kód předmětu) (např. První pomoc - cvičení (VLPO011c))</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pic>
        <p:nvPicPr>
          <p:cNvPr id="10" name="Obrázek 9">
            <a:extLst>
              <a:ext uri="{FF2B5EF4-FFF2-40B4-BE49-F238E27FC236}">
                <a16:creationId xmlns:a16="http://schemas.microsoft.com/office/drawing/2014/main" id="{9E805697-F6B9-4F6A-9C5B-5AAFE54A07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Název předmětu (kód předmětu) (např. První pomoc - cvičení (VLPO011c))</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pic>
        <p:nvPicPr>
          <p:cNvPr id="10" name="Obrázek 9">
            <a:extLst>
              <a:ext uri="{FF2B5EF4-FFF2-40B4-BE49-F238E27FC236}">
                <a16:creationId xmlns:a16="http://schemas.microsoft.com/office/drawing/2014/main" id="{A5354773-248E-4956-8633-6A496534A5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Název předmětu (kód předmětu) (např. První pomoc - cvičení (VLPO011c))</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p:txBody>
      </p:sp>
      <p:pic>
        <p:nvPicPr>
          <p:cNvPr id="6" name="Obrázek 5">
            <a:extLst>
              <a:ext uri="{FF2B5EF4-FFF2-40B4-BE49-F238E27FC236}">
                <a16:creationId xmlns:a16="http://schemas.microsoft.com/office/drawing/2014/main" id="{89BA260D-C952-48F5-9BCF-8EDB00FA2E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Název předmětu (kód předmětu) (např. První pomoc - cvičení (VLPO011c))</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pic>
        <p:nvPicPr>
          <p:cNvPr id="8" name="Obrázek 7">
            <a:extLst>
              <a:ext uri="{FF2B5EF4-FFF2-40B4-BE49-F238E27FC236}">
                <a16:creationId xmlns:a16="http://schemas.microsoft.com/office/drawing/2014/main" id="{A5E2D3A7-3660-4B54-93F1-E2F006CF2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Název předmětu (kód předmětu) (např. První pomoc - cvičení (VLPO011c))</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92A1E796-F773-4049-A027-E6B6CD7530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373771" y="6228000"/>
            <a:ext cx="7920000" cy="252000"/>
          </a:xfrm>
        </p:spPr>
        <p:txBody>
          <a:bodyPr/>
          <a:lstStyle>
            <a:lvl1pPr>
              <a:defRPr>
                <a:solidFill>
                  <a:schemeClr val="bg1"/>
                </a:solidFill>
              </a:defRPr>
            </a:lvl1pPr>
          </a:lstStyle>
          <a:p>
            <a:r>
              <a:rPr lang="cs-CZ"/>
              <a:t>Název předmětu (kód předmětu) (např. První pomoc - cvičení (VLPO011c))</a:t>
            </a:r>
            <a:endParaRPr 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Vložte název přednášky</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dirty="0"/>
              <a:t>Jméno Příjmení (bez titulů)</a:t>
            </a:r>
          </a:p>
        </p:txBody>
      </p:sp>
      <p:pic>
        <p:nvPicPr>
          <p:cNvPr id="9" name="Obrázek 8">
            <a:extLst>
              <a:ext uri="{FF2B5EF4-FFF2-40B4-BE49-F238E27FC236}">
                <a16:creationId xmlns:a16="http://schemas.microsoft.com/office/drawing/2014/main" id="{8FC17CBE-6747-4FB3-910C-F34D0CC6F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Název předmětu (kód předmětu) (např. První pomoc - cvičení (VLPO011c))</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endParaRPr lang="cs-CZ" noProof="0" dirty="0"/>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75" r:id="rId6"/>
    <p:sldLayoutId id="2147483695" r:id="rId7"/>
    <p:sldLayoutId id="2147483686" r:id="rId8"/>
    <p:sldLayoutId id="2147483690" r:id="rId9"/>
    <p:sldLayoutId id="2147483692" r:id="rId10"/>
    <p:sldLayoutId id="2147483700" r:id="rId11"/>
    <p:sldLayoutId id="2147483701" r:id="rId12"/>
  </p:sldLayoutIdLst>
  <p:hf sldNum="0"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14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z/url?sa=i&amp;rct=j&amp;q=&amp;esrc=s&amp;source=images&amp;cd=&amp;docid=SbwKicHVYrLhUM&amp;tbnid=Gykl4JzPApWhkM:&amp;ved=0CAUQjRw&amp;url=http://www.medicine.uiowa.edu/eye/oct/&amp;ei=UTyCU72qIMrtO5nsgUA&amp;bvm=bv.67720277,d.bGQ&amp;psig=AFQjCNFnFFEzDl_haSL6TFJIyw1wHBenRA&amp;ust=1401130440795803"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w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DE5DD285-E00D-4C54-A6D0-EEAA922CE8F3}"/>
              </a:ext>
            </a:extLst>
          </p:cNvPr>
          <p:cNvSpPr>
            <a:spLocks noGrp="1"/>
          </p:cNvSpPr>
          <p:nvPr>
            <p:ph type="title"/>
          </p:nvPr>
        </p:nvSpPr>
        <p:spPr/>
        <p:txBody>
          <a:bodyPr/>
          <a:lstStyle/>
          <a:p>
            <a:r>
              <a:rPr lang="cs-CZ" dirty="0" err="1"/>
              <a:t>Examination</a:t>
            </a:r>
            <a:r>
              <a:rPr lang="cs-CZ" dirty="0"/>
              <a:t> </a:t>
            </a:r>
            <a:r>
              <a:rPr lang="cs-CZ" dirty="0" err="1"/>
              <a:t>methods</a:t>
            </a:r>
            <a:r>
              <a:rPr lang="cs-CZ" dirty="0"/>
              <a:t> in </a:t>
            </a:r>
            <a:r>
              <a:rPr lang="cs-CZ" dirty="0" err="1"/>
              <a:t>ophthalmology</a:t>
            </a:r>
            <a:endParaRPr lang="cs-CZ" dirty="0"/>
          </a:p>
        </p:txBody>
      </p:sp>
      <p:sp>
        <p:nvSpPr>
          <p:cNvPr id="4" name="Podnadpis 3">
            <a:extLst>
              <a:ext uri="{FF2B5EF4-FFF2-40B4-BE49-F238E27FC236}">
                <a16:creationId xmlns:a16="http://schemas.microsoft.com/office/drawing/2014/main" id="{CFB37652-23F2-4193-BD4D-BBC6A754C353}"/>
              </a:ext>
            </a:extLst>
          </p:cNvPr>
          <p:cNvSpPr>
            <a:spLocks noGrp="1"/>
          </p:cNvSpPr>
          <p:nvPr>
            <p:ph type="subTitle" idx="1"/>
          </p:nvPr>
        </p:nvSpPr>
        <p:spPr/>
        <p:txBody>
          <a:bodyPr/>
          <a:lstStyle/>
          <a:p>
            <a:r>
              <a:rPr lang="cs-CZ" dirty="0"/>
              <a:t>Veronika Matušková</a:t>
            </a:r>
          </a:p>
        </p:txBody>
      </p:sp>
      <p:sp>
        <p:nvSpPr>
          <p:cNvPr id="5" name="Zástupný symbol pro zápatí 4">
            <a:extLst>
              <a:ext uri="{FF2B5EF4-FFF2-40B4-BE49-F238E27FC236}">
                <a16:creationId xmlns:a16="http://schemas.microsoft.com/office/drawing/2014/main" id="{25A9858B-2B4A-46CB-84A6-A14EFB53B1F6}"/>
              </a:ext>
            </a:extLst>
          </p:cNvPr>
          <p:cNvSpPr>
            <a:spLocks noGrp="1"/>
          </p:cNvSpPr>
          <p:nvPr>
            <p:ph type="ftr" sz="quarter" idx="10"/>
          </p:nvPr>
        </p:nvSpPr>
        <p:spPr/>
        <p:txBody>
          <a:bodyPr/>
          <a:lstStyle/>
          <a:p>
            <a:r>
              <a:rPr lang="cs-CZ" sz="1200" dirty="0">
                <a:latin typeface="Arial" panose="020B0604020202020204" pitchFamily="34" charset="0"/>
                <a:cs typeface="Arial" panose="020B0604020202020204" pitchFamily="34" charset="0"/>
              </a:rPr>
              <a:t>Oční lékařství</a:t>
            </a:r>
            <a:r>
              <a:rPr lang="pt-BR" sz="1200" dirty="0">
                <a:latin typeface="Arial" panose="020B0604020202020204" pitchFamily="34" charset="0"/>
                <a:cs typeface="Arial" panose="020B0604020202020204" pitchFamily="34" charset="0"/>
              </a:rPr>
              <a:t> (</a:t>
            </a:r>
            <a:r>
              <a:rPr lang="cs-CZ" sz="1200" dirty="0">
                <a:latin typeface="Arial" panose="020B0604020202020204" pitchFamily="34" charset="0"/>
                <a:cs typeface="Arial" panose="020B0604020202020204" pitchFamily="34" charset="0"/>
              </a:rPr>
              <a:t>aVLOL7X1</a:t>
            </a:r>
            <a:r>
              <a:rPr lang="pt-BR" sz="1200" dirty="0">
                <a:latin typeface="Arial" panose="020B0604020202020204" pitchFamily="34" charset="0"/>
                <a:cs typeface="Arial" panose="020B0604020202020204" pitchFamily="34" charset="0"/>
              </a:rPr>
              <a:t>)</a:t>
            </a:r>
            <a:endParaRPr lang="pt-BR" dirty="0"/>
          </a:p>
        </p:txBody>
      </p:sp>
    </p:spTree>
    <p:extLst>
      <p:ext uri="{BB962C8B-B14F-4D97-AF65-F5344CB8AC3E}">
        <p14:creationId xmlns:p14="http://schemas.microsoft.com/office/powerpoint/2010/main" val="667516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D6BFD9-4118-4219-BB2D-52217AE31F5F}"/>
              </a:ext>
            </a:extLst>
          </p:cNvPr>
          <p:cNvSpPr>
            <a:spLocks noGrp="1"/>
          </p:cNvSpPr>
          <p:nvPr>
            <p:ph type="title"/>
          </p:nvPr>
        </p:nvSpPr>
        <p:spPr>
          <a:xfrm>
            <a:off x="838200" y="425472"/>
            <a:ext cx="10515600" cy="1325563"/>
          </a:xfrm>
        </p:spPr>
        <p:txBody>
          <a:bodyPr>
            <a:normAutofit/>
          </a:bodyPr>
          <a:lstStyle/>
          <a:p>
            <a:pPr algn="ctr"/>
            <a:r>
              <a:rPr lang="cs-CZ" altLang="cs-CZ" sz="3200" dirty="0" err="1"/>
              <a:t>Optical</a:t>
            </a:r>
            <a:r>
              <a:rPr lang="cs-CZ" altLang="cs-CZ" sz="3200" dirty="0"/>
              <a:t> </a:t>
            </a:r>
            <a:r>
              <a:rPr lang="cs-CZ" altLang="cs-CZ" sz="3200" dirty="0" err="1"/>
              <a:t>coherence</a:t>
            </a:r>
            <a:r>
              <a:rPr lang="cs-CZ" altLang="cs-CZ" sz="3200" dirty="0"/>
              <a:t> </a:t>
            </a:r>
            <a:r>
              <a:rPr lang="cs-CZ" altLang="cs-CZ" sz="3200" dirty="0" err="1"/>
              <a:t>tomography</a:t>
            </a:r>
            <a:r>
              <a:rPr lang="cs-CZ" altLang="cs-CZ" sz="3200" dirty="0"/>
              <a:t> (OCT)</a:t>
            </a:r>
            <a:endParaRPr lang="cs-CZ" sz="3200" dirty="0"/>
          </a:p>
        </p:txBody>
      </p:sp>
      <p:sp>
        <p:nvSpPr>
          <p:cNvPr id="3" name="Zástupný obsah 2">
            <a:extLst>
              <a:ext uri="{FF2B5EF4-FFF2-40B4-BE49-F238E27FC236}">
                <a16:creationId xmlns:a16="http://schemas.microsoft.com/office/drawing/2014/main" id="{C6CCAC07-A690-4EB0-AADF-C3D24863A832}"/>
              </a:ext>
            </a:extLst>
          </p:cNvPr>
          <p:cNvSpPr>
            <a:spLocks noGrp="1"/>
          </p:cNvSpPr>
          <p:nvPr>
            <p:ph idx="1"/>
          </p:nvPr>
        </p:nvSpPr>
        <p:spPr>
          <a:xfrm>
            <a:off x="369903" y="1038513"/>
            <a:ext cx="11452194" cy="4351338"/>
          </a:xfrm>
        </p:spPr>
        <p:txBody>
          <a:bodyPr>
            <a:normAutofit/>
          </a:bodyPr>
          <a:lstStyle/>
          <a:p>
            <a:pPr eaLnBrk="1" hangingPunct="1">
              <a:lnSpc>
                <a:spcPct val="100000"/>
              </a:lnSpc>
            </a:pPr>
            <a:r>
              <a:rPr lang="en-US" altLang="cs-CZ" sz="1800" dirty="0"/>
              <a:t>One of the most important methods to examine retinal pathology.</a:t>
            </a:r>
          </a:p>
          <a:p>
            <a:pPr eaLnBrk="1" hangingPunct="1">
              <a:lnSpc>
                <a:spcPct val="100000"/>
              </a:lnSpc>
            </a:pPr>
            <a:r>
              <a:rPr lang="en-US" altLang="cs-CZ" sz="1800" dirty="0"/>
              <a:t>Detailed cross-sectional view of the retina or optic nerve.</a:t>
            </a:r>
          </a:p>
          <a:p>
            <a:pPr eaLnBrk="1" hangingPunct="1">
              <a:lnSpc>
                <a:spcPct val="100000"/>
              </a:lnSpc>
            </a:pPr>
            <a:r>
              <a:rPr lang="en-US" altLang="cs-CZ" sz="1800" dirty="0"/>
              <a:t>A beam of light of wavelength in the IR region, the beam is reflected from the tissues and the individual layers of tissue are displayed according to the degree of their optical reflectivity.</a:t>
            </a:r>
            <a:endParaRPr lang="cs-CZ" sz="1800" dirty="0"/>
          </a:p>
        </p:txBody>
      </p:sp>
      <p:pic>
        <p:nvPicPr>
          <p:cNvPr id="4" name="Picture 3" descr="E:\Clanky\OCT SM\vypaleni\MatuskovaOCTobr4.jpg">
            <a:extLst>
              <a:ext uri="{FF2B5EF4-FFF2-40B4-BE49-F238E27FC236}">
                <a16:creationId xmlns:a16="http://schemas.microsoft.com/office/drawing/2014/main" id="{AD72562E-E7C9-43DC-8C28-342FD302F9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40487" y="2253995"/>
            <a:ext cx="3348202" cy="4265411"/>
          </a:xfrm>
          <a:prstGeom prst="rect">
            <a:avLst/>
          </a:prstGeom>
          <a:noFill/>
        </p:spPr>
      </p:pic>
      <p:pic>
        <p:nvPicPr>
          <p:cNvPr id="5" name="Picture 5" descr="http://www.medicine.uiowa.edu/uploadedImages/Departments/Ophthalmology/Content/Patient_Care/Imaging_Services/OCT-CME%281%29.jpg">
            <a:hlinkClick r:id="rId3"/>
            <a:extLst>
              <a:ext uri="{FF2B5EF4-FFF2-40B4-BE49-F238E27FC236}">
                <a16:creationId xmlns:a16="http://schemas.microsoft.com/office/drawing/2014/main" id="{613ABE07-E5FB-4964-B25C-EA0B57D08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205" y="2880800"/>
            <a:ext cx="501015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2">
            <a:extLst>
              <a:ext uri="{FF2B5EF4-FFF2-40B4-BE49-F238E27FC236}">
                <a16:creationId xmlns:a16="http://schemas.microsoft.com/office/drawing/2014/main" id="{81866AE7-4BED-4A1B-B328-31A34B9062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205" y="4599806"/>
            <a:ext cx="4608513"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Přímá spojnice se šipkou 12">
            <a:extLst>
              <a:ext uri="{FF2B5EF4-FFF2-40B4-BE49-F238E27FC236}">
                <a16:creationId xmlns:a16="http://schemas.microsoft.com/office/drawing/2014/main" id="{CADCCFF4-A3F1-45E0-B0E7-C2ABD8B54EF9}"/>
              </a:ext>
            </a:extLst>
          </p:cNvPr>
          <p:cNvCxnSpPr/>
          <p:nvPr/>
        </p:nvCxnSpPr>
        <p:spPr>
          <a:xfrm>
            <a:off x="6480461" y="2672179"/>
            <a:ext cx="0" cy="825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61FA757C-C7D1-4248-960D-122F213C9B39}"/>
              </a:ext>
            </a:extLst>
          </p:cNvPr>
          <p:cNvCxnSpPr>
            <a:cxnSpLocks/>
          </p:cNvCxnSpPr>
          <p:nvPr/>
        </p:nvCxnSpPr>
        <p:spPr>
          <a:xfrm flipH="1">
            <a:off x="9019714" y="3084990"/>
            <a:ext cx="691083" cy="344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ovéPole 15">
            <a:extLst>
              <a:ext uri="{FF2B5EF4-FFF2-40B4-BE49-F238E27FC236}">
                <a16:creationId xmlns:a16="http://schemas.microsoft.com/office/drawing/2014/main" id="{2DFF5BF1-A2AF-4DFC-9F9F-EC411C3B270E}"/>
              </a:ext>
            </a:extLst>
          </p:cNvPr>
          <p:cNvSpPr txBox="1"/>
          <p:nvPr/>
        </p:nvSpPr>
        <p:spPr>
          <a:xfrm>
            <a:off x="9695487" y="2823752"/>
            <a:ext cx="1520988" cy="369332"/>
          </a:xfrm>
          <a:prstGeom prst="rect">
            <a:avLst/>
          </a:prstGeom>
          <a:noFill/>
        </p:spPr>
        <p:txBody>
          <a:bodyPr wrap="square" rtlCol="0">
            <a:spAutoFit/>
          </a:bodyPr>
          <a:lstStyle/>
          <a:p>
            <a:r>
              <a:rPr lang="cs-CZ" sz="1800" dirty="0" err="1"/>
              <a:t>neuroretina</a:t>
            </a:r>
            <a:endParaRPr lang="cs-CZ" sz="1800" dirty="0"/>
          </a:p>
        </p:txBody>
      </p:sp>
      <p:sp>
        <p:nvSpPr>
          <p:cNvPr id="19" name="TextovéPole 18">
            <a:extLst>
              <a:ext uri="{FF2B5EF4-FFF2-40B4-BE49-F238E27FC236}">
                <a16:creationId xmlns:a16="http://schemas.microsoft.com/office/drawing/2014/main" id="{AC402F8C-CC36-485A-BB88-F47979465A4D}"/>
              </a:ext>
            </a:extLst>
          </p:cNvPr>
          <p:cNvSpPr txBox="1"/>
          <p:nvPr/>
        </p:nvSpPr>
        <p:spPr>
          <a:xfrm>
            <a:off x="5495277" y="2372025"/>
            <a:ext cx="3577965" cy="369332"/>
          </a:xfrm>
          <a:prstGeom prst="rect">
            <a:avLst/>
          </a:prstGeom>
          <a:noFill/>
        </p:spPr>
        <p:txBody>
          <a:bodyPr wrap="square" rtlCol="0">
            <a:spAutoFit/>
          </a:bodyPr>
          <a:lstStyle/>
          <a:p>
            <a:r>
              <a:rPr lang="en-US" sz="1800" dirty="0" err="1"/>
              <a:t>Macrocystic</a:t>
            </a:r>
            <a:r>
              <a:rPr lang="en-US" sz="1800" dirty="0"/>
              <a:t> swelling of the retina</a:t>
            </a:r>
            <a:endParaRPr lang="cs-CZ" sz="1800" dirty="0"/>
          </a:p>
        </p:txBody>
      </p:sp>
      <p:cxnSp>
        <p:nvCxnSpPr>
          <p:cNvPr id="22" name="Přímá spojnice se šipkou 21">
            <a:extLst>
              <a:ext uri="{FF2B5EF4-FFF2-40B4-BE49-F238E27FC236}">
                <a16:creationId xmlns:a16="http://schemas.microsoft.com/office/drawing/2014/main" id="{6160EFE7-5E1F-482E-874E-40E03AE5A4F6}"/>
              </a:ext>
            </a:extLst>
          </p:cNvPr>
          <p:cNvCxnSpPr/>
          <p:nvPr/>
        </p:nvCxnSpPr>
        <p:spPr>
          <a:xfrm flipH="1">
            <a:off x="9019714" y="3670581"/>
            <a:ext cx="675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ovéPole 22">
            <a:extLst>
              <a:ext uri="{FF2B5EF4-FFF2-40B4-BE49-F238E27FC236}">
                <a16:creationId xmlns:a16="http://schemas.microsoft.com/office/drawing/2014/main" id="{04A288AE-31D3-484A-995C-7E8C66D410F6}"/>
              </a:ext>
            </a:extLst>
          </p:cNvPr>
          <p:cNvSpPr txBox="1"/>
          <p:nvPr/>
        </p:nvSpPr>
        <p:spPr>
          <a:xfrm>
            <a:off x="9680837" y="3457347"/>
            <a:ext cx="2381646" cy="646331"/>
          </a:xfrm>
          <a:prstGeom prst="rect">
            <a:avLst/>
          </a:prstGeom>
          <a:noFill/>
        </p:spPr>
        <p:txBody>
          <a:bodyPr wrap="square" rtlCol="0">
            <a:spAutoFit/>
          </a:bodyPr>
          <a:lstStyle/>
          <a:p>
            <a:r>
              <a:rPr lang="cs-CZ" sz="1800" dirty="0" err="1"/>
              <a:t>retinal</a:t>
            </a:r>
            <a:r>
              <a:rPr lang="cs-CZ" sz="1800" dirty="0"/>
              <a:t> pigment </a:t>
            </a:r>
            <a:r>
              <a:rPr lang="cs-CZ" sz="1800" dirty="0" err="1"/>
              <a:t>epithelium</a:t>
            </a:r>
            <a:r>
              <a:rPr lang="cs-CZ" sz="1800" dirty="0"/>
              <a:t> (RPE)</a:t>
            </a:r>
          </a:p>
        </p:txBody>
      </p:sp>
      <p:cxnSp>
        <p:nvCxnSpPr>
          <p:cNvPr id="25" name="Přímá spojnice se šipkou 24">
            <a:extLst>
              <a:ext uri="{FF2B5EF4-FFF2-40B4-BE49-F238E27FC236}">
                <a16:creationId xmlns:a16="http://schemas.microsoft.com/office/drawing/2014/main" id="{A5865D8A-C3DF-47C9-BBC8-B36DAE7C2DE0}"/>
              </a:ext>
            </a:extLst>
          </p:cNvPr>
          <p:cNvCxnSpPr>
            <a:cxnSpLocks/>
            <a:stCxn id="26" idx="1"/>
          </p:cNvCxnSpPr>
          <p:nvPr/>
        </p:nvCxnSpPr>
        <p:spPr>
          <a:xfrm flipH="1" flipV="1">
            <a:off x="8487054" y="5633268"/>
            <a:ext cx="603680" cy="339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ovéPole 25">
            <a:extLst>
              <a:ext uri="{FF2B5EF4-FFF2-40B4-BE49-F238E27FC236}">
                <a16:creationId xmlns:a16="http://schemas.microsoft.com/office/drawing/2014/main" id="{F68C3AE7-A149-4795-8AAA-10D3D6032EEC}"/>
              </a:ext>
            </a:extLst>
          </p:cNvPr>
          <p:cNvSpPr txBox="1"/>
          <p:nvPr/>
        </p:nvSpPr>
        <p:spPr>
          <a:xfrm>
            <a:off x="9090734" y="5787686"/>
            <a:ext cx="1846556" cy="369332"/>
          </a:xfrm>
          <a:prstGeom prst="rect">
            <a:avLst/>
          </a:prstGeom>
          <a:noFill/>
        </p:spPr>
        <p:txBody>
          <a:bodyPr wrap="square" rtlCol="0">
            <a:spAutoFit/>
          </a:bodyPr>
          <a:lstStyle/>
          <a:p>
            <a:r>
              <a:rPr lang="cs-CZ" sz="1800" dirty="0" err="1"/>
              <a:t>choroid</a:t>
            </a:r>
            <a:endParaRPr lang="cs-CZ" sz="1800" dirty="0"/>
          </a:p>
        </p:txBody>
      </p:sp>
      <p:cxnSp>
        <p:nvCxnSpPr>
          <p:cNvPr id="28" name="Přímá spojnice se šipkou 27">
            <a:extLst>
              <a:ext uri="{FF2B5EF4-FFF2-40B4-BE49-F238E27FC236}">
                <a16:creationId xmlns:a16="http://schemas.microsoft.com/office/drawing/2014/main" id="{302337FD-7AB4-45F3-A057-FEF2271CC20B}"/>
              </a:ext>
            </a:extLst>
          </p:cNvPr>
          <p:cNvCxnSpPr>
            <a:cxnSpLocks/>
            <a:stCxn id="29" idx="1"/>
          </p:cNvCxnSpPr>
          <p:nvPr/>
        </p:nvCxnSpPr>
        <p:spPr>
          <a:xfrm flipH="1" flipV="1">
            <a:off x="8487054" y="6189910"/>
            <a:ext cx="586192"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ovéPole 28">
            <a:extLst>
              <a:ext uri="{FF2B5EF4-FFF2-40B4-BE49-F238E27FC236}">
                <a16:creationId xmlns:a16="http://schemas.microsoft.com/office/drawing/2014/main" id="{5846DECB-8BFB-482B-81E7-3372BFF5BC8F}"/>
              </a:ext>
            </a:extLst>
          </p:cNvPr>
          <p:cNvSpPr txBox="1"/>
          <p:nvPr/>
        </p:nvSpPr>
        <p:spPr>
          <a:xfrm>
            <a:off x="9073246" y="6189910"/>
            <a:ext cx="1846556" cy="369332"/>
          </a:xfrm>
          <a:prstGeom prst="rect">
            <a:avLst/>
          </a:prstGeom>
          <a:noFill/>
        </p:spPr>
        <p:txBody>
          <a:bodyPr wrap="square" rtlCol="0">
            <a:spAutoFit/>
          </a:bodyPr>
          <a:lstStyle/>
          <a:p>
            <a:r>
              <a:rPr lang="cs-CZ" sz="1800" dirty="0" err="1"/>
              <a:t>sclera</a:t>
            </a:r>
            <a:endParaRPr lang="cs-CZ" sz="1800" dirty="0"/>
          </a:p>
        </p:txBody>
      </p:sp>
      <p:cxnSp>
        <p:nvCxnSpPr>
          <p:cNvPr id="31" name="Přímá spojnice se šipkou 30">
            <a:extLst>
              <a:ext uri="{FF2B5EF4-FFF2-40B4-BE49-F238E27FC236}">
                <a16:creationId xmlns:a16="http://schemas.microsoft.com/office/drawing/2014/main" id="{798A6396-B248-4586-8E34-5B31756965D7}"/>
              </a:ext>
            </a:extLst>
          </p:cNvPr>
          <p:cNvCxnSpPr/>
          <p:nvPr/>
        </p:nvCxnSpPr>
        <p:spPr>
          <a:xfrm flipH="1">
            <a:off x="6480461" y="4785064"/>
            <a:ext cx="2610273" cy="577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ovéPole 31">
            <a:extLst>
              <a:ext uri="{FF2B5EF4-FFF2-40B4-BE49-F238E27FC236}">
                <a16:creationId xmlns:a16="http://schemas.microsoft.com/office/drawing/2014/main" id="{4893828F-AAA0-4154-A61D-F57E41CC6A9E}"/>
              </a:ext>
            </a:extLst>
          </p:cNvPr>
          <p:cNvSpPr txBox="1"/>
          <p:nvPr/>
        </p:nvSpPr>
        <p:spPr>
          <a:xfrm>
            <a:off x="9090734" y="4391664"/>
            <a:ext cx="3118755" cy="1477328"/>
          </a:xfrm>
          <a:prstGeom prst="rect">
            <a:avLst/>
          </a:prstGeom>
          <a:noFill/>
        </p:spPr>
        <p:txBody>
          <a:bodyPr wrap="square" rtlCol="0">
            <a:spAutoFit/>
          </a:bodyPr>
          <a:lstStyle/>
          <a:p>
            <a:r>
              <a:rPr lang="en-US" sz="1800" dirty="0"/>
              <a:t>physiological foveolar depression (only photoreceptors, inner layers of the retina are pushed away)</a:t>
            </a:r>
            <a:endParaRPr lang="cs-CZ" sz="1800" dirty="0"/>
          </a:p>
        </p:txBody>
      </p:sp>
      <p:sp>
        <p:nvSpPr>
          <p:cNvPr id="24" name="TextovéPole 23">
            <a:extLst>
              <a:ext uri="{FF2B5EF4-FFF2-40B4-BE49-F238E27FC236}">
                <a16:creationId xmlns:a16="http://schemas.microsoft.com/office/drawing/2014/main" id="{93E46E95-C292-4B5C-97BB-60478AD6657E}"/>
              </a:ext>
            </a:extLst>
          </p:cNvPr>
          <p:cNvSpPr txBox="1"/>
          <p:nvPr/>
        </p:nvSpPr>
        <p:spPr>
          <a:xfrm>
            <a:off x="161283" y="6529175"/>
            <a:ext cx="6094520" cy="276999"/>
          </a:xfrm>
          <a:prstGeom prst="rect">
            <a:avLst/>
          </a:prstGeom>
          <a:noFill/>
        </p:spPr>
        <p:txBody>
          <a:bodyPr wrap="square">
            <a:spAutoFit/>
          </a:bodyPr>
          <a:lstStyle/>
          <a:p>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a:t>
            </a:r>
            <a:endParaRPr lang="pt-BR" sz="1200" dirty="0">
              <a:solidFill>
                <a:srgbClr val="0000DC"/>
              </a:solidFill>
            </a:endParaRPr>
          </a:p>
        </p:txBody>
      </p:sp>
    </p:spTree>
    <p:extLst>
      <p:ext uri="{BB962C8B-B14F-4D97-AF65-F5344CB8AC3E}">
        <p14:creationId xmlns:p14="http://schemas.microsoft.com/office/powerpoint/2010/main" val="4155920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8D59F162-E9D2-4765-B311-E0F21188CFFA}"/>
              </a:ext>
            </a:extLst>
          </p:cNvPr>
          <p:cNvPicPr>
            <a:picLocks noChangeAspect="1"/>
          </p:cNvPicPr>
          <p:nvPr/>
        </p:nvPicPr>
        <p:blipFill rotWithShape="1">
          <a:blip r:embed="rId2">
            <a:extLst>
              <a:ext uri="{28A0092B-C50C-407E-A947-70E740481C1C}">
                <a14:useLocalDpi xmlns:a14="http://schemas.microsoft.com/office/drawing/2010/main" val="0"/>
              </a:ext>
            </a:extLst>
          </a:blip>
          <a:srcRect l="6647" t="270" r="3801" b="14991"/>
          <a:stretch/>
        </p:blipFill>
        <p:spPr>
          <a:xfrm>
            <a:off x="9348186" y="2959943"/>
            <a:ext cx="2855509" cy="3898057"/>
          </a:xfrm>
          <a:prstGeom prst="rect">
            <a:avLst/>
          </a:prstGeom>
        </p:spPr>
      </p:pic>
      <p:sp>
        <p:nvSpPr>
          <p:cNvPr id="2" name="Nadpis 1">
            <a:extLst>
              <a:ext uri="{FF2B5EF4-FFF2-40B4-BE49-F238E27FC236}">
                <a16:creationId xmlns:a16="http://schemas.microsoft.com/office/drawing/2014/main" id="{4A521932-FF6A-4B90-A266-9A3CF77E1FD5}"/>
              </a:ext>
            </a:extLst>
          </p:cNvPr>
          <p:cNvSpPr>
            <a:spLocks noGrp="1"/>
          </p:cNvSpPr>
          <p:nvPr>
            <p:ph type="title"/>
          </p:nvPr>
        </p:nvSpPr>
        <p:spPr>
          <a:xfrm>
            <a:off x="838200" y="194748"/>
            <a:ext cx="10515600" cy="1325563"/>
          </a:xfrm>
        </p:spPr>
        <p:txBody>
          <a:bodyPr>
            <a:normAutofit/>
          </a:bodyPr>
          <a:lstStyle/>
          <a:p>
            <a:pPr algn="ctr"/>
            <a:r>
              <a:rPr lang="cs-CZ" sz="3200" dirty="0" err="1"/>
              <a:t>Visual</a:t>
            </a:r>
            <a:r>
              <a:rPr lang="cs-CZ" sz="3200" dirty="0"/>
              <a:t> </a:t>
            </a:r>
            <a:r>
              <a:rPr lang="cs-CZ" sz="3200" dirty="0" err="1"/>
              <a:t>field</a:t>
            </a:r>
            <a:r>
              <a:rPr lang="cs-CZ" sz="3200" dirty="0"/>
              <a:t> </a:t>
            </a:r>
            <a:r>
              <a:rPr lang="cs-CZ" sz="3200" dirty="0" err="1"/>
              <a:t>examination</a:t>
            </a:r>
            <a:r>
              <a:rPr lang="cs-CZ" sz="3200" dirty="0"/>
              <a:t> (VF)</a:t>
            </a:r>
          </a:p>
        </p:txBody>
      </p:sp>
      <p:sp>
        <p:nvSpPr>
          <p:cNvPr id="3" name="Zástupný obsah 2">
            <a:extLst>
              <a:ext uri="{FF2B5EF4-FFF2-40B4-BE49-F238E27FC236}">
                <a16:creationId xmlns:a16="http://schemas.microsoft.com/office/drawing/2014/main" id="{2A784F05-6691-4ADE-A338-70013D8352DF}"/>
              </a:ext>
            </a:extLst>
          </p:cNvPr>
          <p:cNvSpPr>
            <a:spLocks noGrp="1"/>
          </p:cNvSpPr>
          <p:nvPr>
            <p:ph idx="1"/>
          </p:nvPr>
        </p:nvSpPr>
        <p:spPr>
          <a:xfrm>
            <a:off x="82458" y="657148"/>
            <a:ext cx="12027084" cy="5924580"/>
          </a:xfrm>
        </p:spPr>
        <p:txBody>
          <a:bodyPr>
            <a:normAutofit/>
          </a:bodyPr>
          <a:lstStyle/>
          <a:p>
            <a:pPr>
              <a:lnSpc>
                <a:spcPct val="100000"/>
              </a:lnSpc>
            </a:pPr>
            <a:r>
              <a:rPr lang="en-US" sz="1800" dirty="0"/>
              <a:t>Confrontation test - the doctor compares (confronts) the extent of </a:t>
            </a:r>
            <a:r>
              <a:rPr lang="cs-CZ" sz="1800" dirty="0"/>
              <a:t>his</a:t>
            </a:r>
            <a:r>
              <a:rPr lang="en-US" sz="1800" dirty="0"/>
              <a:t> own </a:t>
            </a:r>
            <a:r>
              <a:rPr lang="cs-CZ" sz="1800" dirty="0"/>
              <a:t>VF</a:t>
            </a:r>
            <a:r>
              <a:rPr lang="en-US" sz="1800" dirty="0"/>
              <a:t> (with the opposite eyes of the doctor and the patient being covered by the hand) with the patient‘s </a:t>
            </a:r>
            <a:r>
              <a:rPr lang="cs-CZ" sz="1800" dirty="0"/>
              <a:t>VF</a:t>
            </a:r>
            <a:r>
              <a:rPr lang="en-US" sz="1800" dirty="0"/>
              <a:t>. Rough orientation examination.</a:t>
            </a:r>
          </a:p>
          <a:p>
            <a:pPr>
              <a:lnSpc>
                <a:spcPct val="100000"/>
              </a:lnSpc>
            </a:pPr>
            <a:r>
              <a:rPr lang="en-US" sz="1800" dirty="0"/>
              <a:t>Kinetic perimetry - the examiner moves a marker of a certain size and color from the periphery to the center. The link between the places in the diagram, where the patient stated that he </a:t>
            </a:r>
            <a:r>
              <a:rPr lang="cs-CZ" sz="1800" dirty="0" err="1"/>
              <a:t>can</a:t>
            </a:r>
            <a:r>
              <a:rPr lang="cs-CZ" sz="1800" dirty="0"/>
              <a:t> </a:t>
            </a:r>
            <a:r>
              <a:rPr lang="en-US" sz="1800" dirty="0"/>
              <a:t>see the mark, is called an </a:t>
            </a:r>
            <a:r>
              <a:rPr lang="en-US" sz="1800" dirty="0" err="1"/>
              <a:t>isopter</a:t>
            </a:r>
            <a:r>
              <a:rPr lang="en-US" sz="1800" dirty="0"/>
              <a:t>. Today, limited use - with a significant decrease in </a:t>
            </a:r>
            <a:r>
              <a:rPr lang="cs-CZ" sz="1800" dirty="0"/>
              <a:t>VA</a:t>
            </a:r>
            <a:r>
              <a:rPr lang="en-US" sz="1800" dirty="0"/>
              <a:t>, for less cooperating people.</a:t>
            </a:r>
          </a:p>
          <a:p>
            <a:pPr>
              <a:lnSpc>
                <a:spcPct val="100000"/>
              </a:lnSpc>
            </a:pPr>
            <a:r>
              <a:rPr lang="en-US" sz="1800" dirty="0"/>
              <a:t>Static perimetry - determines the threshold sensitivity of the retina to exposure in various places of </a:t>
            </a:r>
            <a:r>
              <a:rPr lang="cs-CZ" sz="1800" dirty="0"/>
              <a:t>VF</a:t>
            </a:r>
            <a:r>
              <a:rPr lang="en-US" sz="1800" dirty="0"/>
              <a:t>. We are investigating part or all of the </a:t>
            </a:r>
            <a:r>
              <a:rPr lang="cs-CZ" sz="1800" dirty="0"/>
              <a:t>VF</a:t>
            </a:r>
            <a:r>
              <a:rPr lang="en-US" sz="1800" dirty="0"/>
              <a:t>. We compare over time.</a:t>
            </a:r>
            <a:endParaRPr lang="cs-CZ" sz="1800" dirty="0"/>
          </a:p>
        </p:txBody>
      </p:sp>
      <p:pic>
        <p:nvPicPr>
          <p:cNvPr id="5" name="Obrázek 4">
            <a:extLst>
              <a:ext uri="{FF2B5EF4-FFF2-40B4-BE49-F238E27FC236}">
                <a16:creationId xmlns:a16="http://schemas.microsoft.com/office/drawing/2014/main" id="{F63D4DAD-1EDF-444E-8E8D-6688FD3F50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282" y="4339085"/>
            <a:ext cx="2121631" cy="2745640"/>
          </a:xfrm>
          <a:prstGeom prst="rect">
            <a:avLst/>
          </a:prstGeom>
        </p:spPr>
      </p:pic>
      <p:pic>
        <p:nvPicPr>
          <p:cNvPr id="11" name="Obrázek 10">
            <a:extLst>
              <a:ext uri="{FF2B5EF4-FFF2-40B4-BE49-F238E27FC236}">
                <a16:creationId xmlns:a16="http://schemas.microsoft.com/office/drawing/2014/main" id="{FC4CE15F-EF01-43DE-BF66-CC4C5DCD6222}"/>
              </a:ext>
            </a:extLst>
          </p:cNvPr>
          <p:cNvPicPr>
            <a:picLocks noChangeAspect="1"/>
          </p:cNvPicPr>
          <p:nvPr/>
        </p:nvPicPr>
        <p:blipFill rotWithShape="1">
          <a:blip r:embed="rId4">
            <a:extLst>
              <a:ext uri="{28A0092B-C50C-407E-A947-70E740481C1C}">
                <a14:useLocalDpi xmlns:a14="http://schemas.microsoft.com/office/drawing/2010/main" val="0"/>
              </a:ext>
            </a:extLst>
          </a:blip>
          <a:srcRect l="11413" t="12025" r="11005" b="39089"/>
          <a:stretch/>
        </p:blipFill>
        <p:spPr>
          <a:xfrm>
            <a:off x="5558869" y="4208083"/>
            <a:ext cx="3030458" cy="2568321"/>
          </a:xfrm>
          <a:prstGeom prst="rect">
            <a:avLst/>
          </a:prstGeom>
        </p:spPr>
      </p:pic>
      <p:pic>
        <p:nvPicPr>
          <p:cNvPr id="13" name="Obrázek 12">
            <a:extLst>
              <a:ext uri="{FF2B5EF4-FFF2-40B4-BE49-F238E27FC236}">
                <a16:creationId xmlns:a16="http://schemas.microsoft.com/office/drawing/2014/main" id="{493BEFF5-646C-46A0-89A0-56F1BF9161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741" y="2960805"/>
            <a:ext cx="2733675" cy="1676400"/>
          </a:xfrm>
          <a:prstGeom prst="rect">
            <a:avLst/>
          </a:prstGeom>
        </p:spPr>
      </p:pic>
      <p:cxnSp>
        <p:nvCxnSpPr>
          <p:cNvPr id="15" name="Přímá spojnice se šipkou 14">
            <a:extLst>
              <a:ext uri="{FF2B5EF4-FFF2-40B4-BE49-F238E27FC236}">
                <a16:creationId xmlns:a16="http://schemas.microsoft.com/office/drawing/2014/main" id="{0497B86D-FCFE-4686-82A9-F9D99C08DCF8}"/>
              </a:ext>
            </a:extLst>
          </p:cNvPr>
          <p:cNvCxnSpPr/>
          <p:nvPr/>
        </p:nvCxnSpPr>
        <p:spPr>
          <a:xfrm flipH="1">
            <a:off x="2597554" y="3686594"/>
            <a:ext cx="6924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ovéPole 15">
            <a:extLst>
              <a:ext uri="{FF2B5EF4-FFF2-40B4-BE49-F238E27FC236}">
                <a16:creationId xmlns:a16="http://schemas.microsoft.com/office/drawing/2014/main" id="{77DED2B3-4039-4C7E-A9B0-7B6037168470}"/>
              </a:ext>
            </a:extLst>
          </p:cNvPr>
          <p:cNvSpPr txBox="1"/>
          <p:nvPr/>
        </p:nvSpPr>
        <p:spPr>
          <a:xfrm>
            <a:off x="3252302" y="3077552"/>
            <a:ext cx="1811044" cy="1477328"/>
          </a:xfrm>
          <a:prstGeom prst="rect">
            <a:avLst/>
          </a:prstGeom>
          <a:noFill/>
        </p:spPr>
        <p:txBody>
          <a:bodyPr wrap="square" rtlCol="0">
            <a:spAutoFit/>
          </a:bodyPr>
          <a:lstStyle/>
          <a:p>
            <a:r>
              <a:rPr lang="en-US" sz="1800" dirty="0"/>
              <a:t>conf. exam,</a:t>
            </a:r>
          </a:p>
          <a:p>
            <a:r>
              <a:rPr lang="en-US" sz="1800" dirty="0"/>
              <a:t>the distance between the patient and the doctor is 1 m</a:t>
            </a:r>
            <a:endParaRPr lang="cs-CZ" sz="1800" dirty="0"/>
          </a:p>
        </p:txBody>
      </p:sp>
      <p:cxnSp>
        <p:nvCxnSpPr>
          <p:cNvPr id="18" name="Přímá spojnice se šipkou 17">
            <a:extLst>
              <a:ext uri="{FF2B5EF4-FFF2-40B4-BE49-F238E27FC236}">
                <a16:creationId xmlns:a16="http://schemas.microsoft.com/office/drawing/2014/main" id="{307C5544-0B74-41E5-8120-E9F26CEA85B3}"/>
              </a:ext>
            </a:extLst>
          </p:cNvPr>
          <p:cNvCxnSpPr>
            <a:cxnSpLocks/>
          </p:cNvCxnSpPr>
          <p:nvPr/>
        </p:nvCxnSpPr>
        <p:spPr>
          <a:xfrm flipH="1">
            <a:off x="2093222" y="4854322"/>
            <a:ext cx="3980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A13D72DA-9746-44F8-A281-E7647F75341A}"/>
              </a:ext>
            </a:extLst>
          </p:cNvPr>
          <p:cNvSpPr txBox="1"/>
          <p:nvPr/>
        </p:nvSpPr>
        <p:spPr>
          <a:xfrm>
            <a:off x="2488481" y="4669656"/>
            <a:ext cx="2201715" cy="369332"/>
          </a:xfrm>
          <a:prstGeom prst="rect">
            <a:avLst/>
          </a:prstGeom>
          <a:noFill/>
        </p:spPr>
        <p:txBody>
          <a:bodyPr wrap="square" rtlCol="0">
            <a:spAutoFit/>
          </a:bodyPr>
          <a:lstStyle/>
          <a:p>
            <a:r>
              <a:rPr lang="cs-CZ" sz="1800" dirty="0"/>
              <a:t>static </a:t>
            </a:r>
            <a:r>
              <a:rPr lang="cs-CZ" sz="1800" dirty="0" err="1"/>
              <a:t>perimeter</a:t>
            </a:r>
            <a:endParaRPr lang="cs-CZ" sz="1800" dirty="0"/>
          </a:p>
        </p:txBody>
      </p:sp>
      <p:cxnSp>
        <p:nvCxnSpPr>
          <p:cNvPr id="21" name="Přímá spojnice se šipkou 20">
            <a:extLst>
              <a:ext uri="{FF2B5EF4-FFF2-40B4-BE49-F238E27FC236}">
                <a16:creationId xmlns:a16="http://schemas.microsoft.com/office/drawing/2014/main" id="{BA2A9D1C-5F13-40E9-9173-C48535E2D408}"/>
              </a:ext>
            </a:extLst>
          </p:cNvPr>
          <p:cNvCxnSpPr>
            <a:cxnSpLocks/>
          </p:cNvCxnSpPr>
          <p:nvPr/>
        </p:nvCxnSpPr>
        <p:spPr>
          <a:xfrm flipH="1">
            <a:off x="906932" y="5099315"/>
            <a:ext cx="1584318" cy="717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ovéPole 21">
            <a:extLst>
              <a:ext uri="{FF2B5EF4-FFF2-40B4-BE49-F238E27FC236}">
                <a16:creationId xmlns:a16="http://schemas.microsoft.com/office/drawing/2014/main" id="{684586F3-A7DC-4A11-8D76-A3475958C2E0}"/>
              </a:ext>
            </a:extLst>
          </p:cNvPr>
          <p:cNvSpPr txBox="1"/>
          <p:nvPr/>
        </p:nvSpPr>
        <p:spPr>
          <a:xfrm>
            <a:off x="2491250" y="4919226"/>
            <a:ext cx="3213708" cy="923330"/>
          </a:xfrm>
          <a:prstGeom prst="rect">
            <a:avLst/>
          </a:prstGeom>
          <a:noFill/>
        </p:spPr>
        <p:txBody>
          <a:bodyPr wrap="square" rtlCol="0">
            <a:spAutoFit/>
          </a:bodyPr>
          <a:lstStyle/>
          <a:p>
            <a:r>
              <a:rPr lang="cs-CZ" sz="1800" dirty="0"/>
              <a:t>s</a:t>
            </a:r>
            <a:r>
              <a:rPr lang="en-US" sz="1800" dirty="0" err="1"/>
              <a:t>timuli</a:t>
            </a:r>
            <a:r>
              <a:rPr lang="en-US" sz="1800" dirty="0"/>
              <a:t> of different brightness are offered in the hemisphere of the device</a:t>
            </a:r>
            <a:endParaRPr lang="cs-CZ" sz="1800" dirty="0"/>
          </a:p>
        </p:txBody>
      </p:sp>
      <p:cxnSp>
        <p:nvCxnSpPr>
          <p:cNvPr id="29" name="Přímá spojnice se šipkou 28">
            <a:extLst>
              <a:ext uri="{FF2B5EF4-FFF2-40B4-BE49-F238E27FC236}">
                <a16:creationId xmlns:a16="http://schemas.microsoft.com/office/drawing/2014/main" id="{27714E0A-8BD5-41FD-BE37-EFAF07C75596}"/>
              </a:ext>
            </a:extLst>
          </p:cNvPr>
          <p:cNvCxnSpPr>
            <a:cxnSpLocks/>
            <a:stCxn id="31" idx="1"/>
          </p:cNvCxnSpPr>
          <p:nvPr/>
        </p:nvCxnSpPr>
        <p:spPr>
          <a:xfrm flipH="1">
            <a:off x="850696" y="5896571"/>
            <a:ext cx="1591306" cy="264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ovéPole 30">
            <a:extLst>
              <a:ext uri="{FF2B5EF4-FFF2-40B4-BE49-F238E27FC236}">
                <a16:creationId xmlns:a16="http://schemas.microsoft.com/office/drawing/2014/main" id="{15A0D284-7027-4ADD-9F94-CF102CFDC27B}"/>
              </a:ext>
            </a:extLst>
          </p:cNvPr>
          <p:cNvSpPr txBox="1"/>
          <p:nvPr/>
        </p:nvSpPr>
        <p:spPr>
          <a:xfrm>
            <a:off x="2442002" y="5711905"/>
            <a:ext cx="2894120" cy="369332"/>
          </a:xfrm>
          <a:prstGeom prst="rect">
            <a:avLst/>
          </a:prstGeom>
          <a:noFill/>
        </p:spPr>
        <p:txBody>
          <a:bodyPr wrap="square" rtlCol="0">
            <a:spAutoFit/>
          </a:bodyPr>
          <a:lstStyle/>
          <a:p>
            <a:r>
              <a:rPr lang="cs-CZ" sz="1800" dirty="0" err="1"/>
              <a:t>chin</a:t>
            </a:r>
            <a:r>
              <a:rPr lang="cs-CZ" sz="1800" dirty="0"/>
              <a:t> and </a:t>
            </a:r>
            <a:r>
              <a:rPr lang="cs-CZ" sz="1800" dirty="0" err="1"/>
              <a:t>forehead</a:t>
            </a:r>
            <a:r>
              <a:rPr lang="cs-CZ" sz="1800" dirty="0"/>
              <a:t> support</a:t>
            </a:r>
          </a:p>
        </p:txBody>
      </p:sp>
      <p:cxnSp>
        <p:nvCxnSpPr>
          <p:cNvPr id="34" name="Přímá spojnice se šipkou 33">
            <a:extLst>
              <a:ext uri="{FF2B5EF4-FFF2-40B4-BE49-F238E27FC236}">
                <a16:creationId xmlns:a16="http://schemas.microsoft.com/office/drawing/2014/main" id="{3B011AA4-7C30-44BC-A30B-7A4D866AC93B}"/>
              </a:ext>
            </a:extLst>
          </p:cNvPr>
          <p:cNvCxnSpPr>
            <a:cxnSpLocks/>
          </p:cNvCxnSpPr>
          <p:nvPr/>
        </p:nvCxnSpPr>
        <p:spPr>
          <a:xfrm flipH="1">
            <a:off x="1624291" y="6160635"/>
            <a:ext cx="866959" cy="160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ovéPole 35">
            <a:extLst>
              <a:ext uri="{FF2B5EF4-FFF2-40B4-BE49-F238E27FC236}">
                <a16:creationId xmlns:a16="http://schemas.microsoft.com/office/drawing/2014/main" id="{99A35B4A-2DDA-4C29-A318-4BCF8864DCDC}"/>
              </a:ext>
            </a:extLst>
          </p:cNvPr>
          <p:cNvSpPr txBox="1"/>
          <p:nvPr/>
        </p:nvSpPr>
        <p:spPr>
          <a:xfrm>
            <a:off x="2447855" y="5978933"/>
            <a:ext cx="3111013" cy="923330"/>
          </a:xfrm>
          <a:prstGeom prst="rect">
            <a:avLst/>
          </a:prstGeom>
          <a:noFill/>
        </p:spPr>
        <p:txBody>
          <a:bodyPr wrap="square" rtlCol="0">
            <a:spAutoFit/>
          </a:bodyPr>
          <a:lstStyle/>
          <a:p>
            <a:r>
              <a:rPr lang="en-US" sz="1800" dirty="0"/>
              <a:t>the patient presses the joystick as soon as he </a:t>
            </a:r>
            <a:r>
              <a:rPr lang="cs-CZ" sz="1800" dirty="0" err="1"/>
              <a:t>can</a:t>
            </a:r>
            <a:r>
              <a:rPr lang="cs-CZ" sz="1800" dirty="0"/>
              <a:t> </a:t>
            </a:r>
            <a:r>
              <a:rPr lang="en-US" sz="1800" dirty="0"/>
              <a:t>see a flash of light</a:t>
            </a:r>
            <a:endParaRPr lang="cs-CZ" sz="1800" dirty="0"/>
          </a:p>
        </p:txBody>
      </p:sp>
      <p:cxnSp>
        <p:nvCxnSpPr>
          <p:cNvPr id="39" name="Přímá spojnice se šipkou 38">
            <a:extLst>
              <a:ext uri="{FF2B5EF4-FFF2-40B4-BE49-F238E27FC236}">
                <a16:creationId xmlns:a16="http://schemas.microsoft.com/office/drawing/2014/main" id="{7481F002-8E6A-432F-B340-7A77BDFEE890}"/>
              </a:ext>
            </a:extLst>
          </p:cNvPr>
          <p:cNvCxnSpPr/>
          <p:nvPr/>
        </p:nvCxnSpPr>
        <p:spPr>
          <a:xfrm>
            <a:off x="6516210" y="3764215"/>
            <a:ext cx="0" cy="745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ovéPole 39">
            <a:extLst>
              <a:ext uri="{FF2B5EF4-FFF2-40B4-BE49-F238E27FC236}">
                <a16:creationId xmlns:a16="http://schemas.microsoft.com/office/drawing/2014/main" id="{0FA1037D-9A43-4C74-96B6-E3C0165AED8F}"/>
              </a:ext>
            </a:extLst>
          </p:cNvPr>
          <p:cNvSpPr txBox="1"/>
          <p:nvPr/>
        </p:nvSpPr>
        <p:spPr>
          <a:xfrm>
            <a:off x="5370801" y="3047881"/>
            <a:ext cx="3000009" cy="923330"/>
          </a:xfrm>
          <a:prstGeom prst="rect">
            <a:avLst/>
          </a:prstGeom>
          <a:noFill/>
        </p:spPr>
        <p:txBody>
          <a:bodyPr wrap="square" rtlCol="0">
            <a:spAutoFit/>
          </a:bodyPr>
          <a:lstStyle/>
          <a:p>
            <a:r>
              <a:rPr lang="en-US" sz="1800" dirty="0"/>
              <a:t>static perimetry - examination of central ZP (30 °)</a:t>
            </a:r>
            <a:endParaRPr lang="cs-CZ" sz="1800" dirty="0"/>
          </a:p>
        </p:txBody>
      </p:sp>
      <p:cxnSp>
        <p:nvCxnSpPr>
          <p:cNvPr id="44" name="Přímá spojnice se šipkou 43">
            <a:extLst>
              <a:ext uri="{FF2B5EF4-FFF2-40B4-BE49-F238E27FC236}">
                <a16:creationId xmlns:a16="http://schemas.microsoft.com/office/drawing/2014/main" id="{86224B59-67DB-4078-92F5-2E6B30599B18}"/>
              </a:ext>
            </a:extLst>
          </p:cNvPr>
          <p:cNvCxnSpPr>
            <a:cxnSpLocks/>
          </p:cNvCxnSpPr>
          <p:nvPr/>
        </p:nvCxnSpPr>
        <p:spPr>
          <a:xfrm>
            <a:off x="10026642" y="3081589"/>
            <a:ext cx="0" cy="572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ovéPole 44">
            <a:extLst>
              <a:ext uri="{FF2B5EF4-FFF2-40B4-BE49-F238E27FC236}">
                <a16:creationId xmlns:a16="http://schemas.microsoft.com/office/drawing/2014/main" id="{98C66BEE-AEA4-4563-956D-622914F52E0A}"/>
              </a:ext>
            </a:extLst>
          </p:cNvPr>
          <p:cNvSpPr txBox="1"/>
          <p:nvPr/>
        </p:nvSpPr>
        <p:spPr>
          <a:xfrm>
            <a:off x="8526563" y="2573242"/>
            <a:ext cx="3684539" cy="646331"/>
          </a:xfrm>
          <a:prstGeom prst="rect">
            <a:avLst/>
          </a:prstGeom>
          <a:noFill/>
        </p:spPr>
        <p:txBody>
          <a:bodyPr wrap="square" rtlCol="0">
            <a:spAutoFit/>
          </a:bodyPr>
          <a:lstStyle/>
          <a:p>
            <a:r>
              <a:rPr lang="en-US" sz="1800" dirty="0"/>
              <a:t>static perimetry - examination of the whole </a:t>
            </a:r>
            <a:r>
              <a:rPr lang="cs-CZ" sz="1800" dirty="0"/>
              <a:t>VF</a:t>
            </a:r>
          </a:p>
        </p:txBody>
      </p:sp>
      <p:sp>
        <p:nvSpPr>
          <p:cNvPr id="4" name="TextovéPole 3">
            <a:extLst>
              <a:ext uri="{FF2B5EF4-FFF2-40B4-BE49-F238E27FC236}">
                <a16:creationId xmlns:a16="http://schemas.microsoft.com/office/drawing/2014/main" id="{45C0CE48-1DE5-4FFC-BB0C-8452AD1BA663}"/>
              </a:ext>
            </a:extLst>
          </p:cNvPr>
          <p:cNvSpPr txBox="1"/>
          <p:nvPr/>
        </p:nvSpPr>
        <p:spPr>
          <a:xfrm>
            <a:off x="8370810" y="4549894"/>
            <a:ext cx="701686" cy="369332"/>
          </a:xfrm>
          <a:prstGeom prst="rect">
            <a:avLst/>
          </a:prstGeom>
          <a:noFill/>
        </p:spPr>
        <p:txBody>
          <a:bodyPr wrap="square" rtlCol="0">
            <a:spAutoFit/>
          </a:bodyPr>
          <a:lstStyle/>
          <a:p>
            <a:r>
              <a:rPr lang="cs-CZ" sz="1800" dirty="0"/>
              <a:t>30°</a:t>
            </a:r>
          </a:p>
        </p:txBody>
      </p:sp>
      <p:cxnSp>
        <p:nvCxnSpPr>
          <p:cNvPr id="7" name="Přímá spojnice se šipkou 6">
            <a:extLst>
              <a:ext uri="{FF2B5EF4-FFF2-40B4-BE49-F238E27FC236}">
                <a16:creationId xmlns:a16="http://schemas.microsoft.com/office/drawing/2014/main" id="{3442256D-0488-470E-82C6-73C5C76CE031}"/>
              </a:ext>
            </a:extLst>
          </p:cNvPr>
          <p:cNvCxnSpPr>
            <a:cxnSpLocks/>
          </p:cNvCxnSpPr>
          <p:nvPr/>
        </p:nvCxnSpPr>
        <p:spPr>
          <a:xfrm flipH="1">
            <a:off x="8447009" y="4821895"/>
            <a:ext cx="142318" cy="433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4BB993A5-87A9-4A7E-97A1-14F571373DDA}"/>
              </a:ext>
            </a:extLst>
          </p:cNvPr>
          <p:cNvCxnSpPr>
            <a:cxnSpLocks/>
          </p:cNvCxnSpPr>
          <p:nvPr/>
        </p:nvCxnSpPr>
        <p:spPr>
          <a:xfrm>
            <a:off x="9348186" y="4821895"/>
            <a:ext cx="221405" cy="708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ovéPole 13">
            <a:extLst>
              <a:ext uri="{FF2B5EF4-FFF2-40B4-BE49-F238E27FC236}">
                <a16:creationId xmlns:a16="http://schemas.microsoft.com/office/drawing/2014/main" id="{943F8B31-2B06-413F-85EA-E521FA888409}"/>
              </a:ext>
            </a:extLst>
          </p:cNvPr>
          <p:cNvSpPr txBox="1"/>
          <p:nvPr/>
        </p:nvSpPr>
        <p:spPr>
          <a:xfrm>
            <a:off x="9112541" y="4524303"/>
            <a:ext cx="914101" cy="369332"/>
          </a:xfrm>
          <a:prstGeom prst="rect">
            <a:avLst/>
          </a:prstGeom>
          <a:noFill/>
        </p:spPr>
        <p:txBody>
          <a:bodyPr wrap="square" rtlCol="0">
            <a:spAutoFit/>
          </a:bodyPr>
          <a:lstStyle/>
          <a:p>
            <a:r>
              <a:rPr lang="cs-CZ" sz="1800" dirty="0"/>
              <a:t>60°</a:t>
            </a:r>
          </a:p>
        </p:txBody>
      </p:sp>
      <p:cxnSp>
        <p:nvCxnSpPr>
          <p:cNvPr id="20" name="Přímá spojnice se šipkou 19">
            <a:extLst>
              <a:ext uri="{FF2B5EF4-FFF2-40B4-BE49-F238E27FC236}">
                <a16:creationId xmlns:a16="http://schemas.microsoft.com/office/drawing/2014/main" id="{5A69AC00-833E-4A58-873E-6A364110B0CA}"/>
              </a:ext>
            </a:extLst>
          </p:cNvPr>
          <p:cNvCxnSpPr/>
          <p:nvPr/>
        </p:nvCxnSpPr>
        <p:spPr>
          <a:xfrm flipH="1" flipV="1">
            <a:off x="8185212" y="5422105"/>
            <a:ext cx="603681" cy="818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ovéPole 22">
            <a:extLst>
              <a:ext uri="{FF2B5EF4-FFF2-40B4-BE49-F238E27FC236}">
                <a16:creationId xmlns:a16="http://schemas.microsoft.com/office/drawing/2014/main" id="{758CC23A-ADEC-4B8C-906B-9340D20A0950}"/>
              </a:ext>
            </a:extLst>
          </p:cNvPr>
          <p:cNvSpPr txBox="1"/>
          <p:nvPr/>
        </p:nvSpPr>
        <p:spPr>
          <a:xfrm>
            <a:off x="8035810" y="6164587"/>
            <a:ext cx="3684539" cy="646331"/>
          </a:xfrm>
          <a:prstGeom prst="rect">
            <a:avLst/>
          </a:prstGeom>
          <a:noFill/>
        </p:spPr>
        <p:txBody>
          <a:bodyPr wrap="square" rtlCol="0">
            <a:spAutoFit/>
          </a:bodyPr>
          <a:lstStyle/>
          <a:p>
            <a:r>
              <a:rPr lang="en-US" sz="1800" dirty="0"/>
              <a:t>blind spot, located approx. 15 ° temporally from the center of </a:t>
            </a:r>
            <a:r>
              <a:rPr lang="cs-CZ" sz="1800" dirty="0"/>
              <a:t>VF</a:t>
            </a:r>
          </a:p>
        </p:txBody>
      </p:sp>
      <p:cxnSp>
        <p:nvCxnSpPr>
          <p:cNvPr id="25" name="Přímá spojnice se šipkou 24">
            <a:extLst>
              <a:ext uri="{FF2B5EF4-FFF2-40B4-BE49-F238E27FC236}">
                <a16:creationId xmlns:a16="http://schemas.microsoft.com/office/drawing/2014/main" id="{19D3DF06-DE1D-440D-959A-863CE4461405}"/>
              </a:ext>
            </a:extLst>
          </p:cNvPr>
          <p:cNvCxnSpPr/>
          <p:nvPr/>
        </p:nvCxnSpPr>
        <p:spPr>
          <a:xfrm flipV="1">
            <a:off x="9917914" y="5609878"/>
            <a:ext cx="1110008" cy="692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ovéPole 32">
            <a:extLst>
              <a:ext uri="{FF2B5EF4-FFF2-40B4-BE49-F238E27FC236}">
                <a16:creationId xmlns:a16="http://schemas.microsoft.com/office/drawing/2014/main" id="{7603CD13-849D-4186-8D83-D7A22470320C}"/>
              </a:ext>
            </a:extLst>
          </p:cNvPr>
          <p:cNvSpPr txBox="1"/>
          <p:nvPr/>
        </p:nvSpPr>
        <p:spPr>
          <a:xfrm>
            <a:off x="82458" y="6604752"/>
            <a:ext cx="6232124" cy="276999"/>
          </a:xfrm>
          <a:prstGeom prst="rect">
            <a:avLst/>
          </a:prstGeom>
          <a:noFill/>
        </p:spPr>
        <p:txBody>
          <a:bodyPr wrap="square">
            <a:spAutoFit/>
          </a:bodyPr>
          <a:lstStyle/>
          <a:p>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a:t>
            </a:r>
            <a:endParaRPr lang="pt-BR" sz="1200" dirty="0">
              <a:solidFill>
                <a:srgbClr val="0000DC"/>
              </a:solidFill>
            </a:endParaRPr>
          </a:p>
        </p:txBody>
      </p:sp>
    </p:spTree>
    <p:extLst>
      <p:ext uri="{BB962C8B-B14F-4D97-AF65-F5344CB8AC3E}">
        <p14:creationId xmlns:p14="http://schemas.microsoft.com/office/powerpoint/2010/main" val="1229130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F3BBA748-6BA7-4E5C-8FAA-39730C243504}"/>
              </a:ext>
            </a:extLst>
          </p:cNvPr>
          <p:cNvSpPr>
            <a:spLocks noGrp="1"/>
          </p:cNvSpPr>
          <p:nvPr>
            <p:ph type="title"/>
          </p:nvPr>
        </p:nvSpPr>
        <p:spPr/>
        <p:txBody>
          <a:bodyPr/>
          <a:lstStyle/>
          <a:p>
            <a:r>
              <a:rPr lang="cs-CZ" dirty="0" err="1"/>
              <a:t>Take</a:t>
            </a:r>
            <a:r>
              <a:rPr lang="cs-CZ" dirty="0"/>
              <a:t> </a:t>
            </a:r>
            <a:r>
              <a:rPr lang="cs-CZ" dirty="0" err="1"/>
              <a:t>home</a:t>
            </a:r>
            <a:r>
              <a:rPr lang="cs-CZ" dirty="0"/>
              <a:t> </a:t>
            </a:r>
            <a:r>
              <a:rPr lang="cs-CZ" dirty="0" err="1"/>
              <a:t>message</a:t>
            </a:r>
            <a:r>
              <a:rPr lang="cs-CZ" dirty="0"/>
              <a:t>:</a:t>
            </a:r>
          </a:p>
        </p:txBody>
      </p:sp>
      <p:sp>
        <p:nvSpPr>
          <p:cNvPr id="4" name="Zástupný obsah 3">
            <a:extLst>
              <a:ext uri="{FF2B5EF4-FFF2-40B4-BE49-F238E27FC236}">
                <a16:creationId xmlns:a16="http://schemas.microsoft.com/office/drawing/2014/main" id="{4FD7E871-A9E6-4204-91CD-26C076B844D6}"/>
              </a:ext>
            </a:extLst>
          </p:cNvPr>
          <p:cNvSpPr>
            <a:spLocks noGrp="1"/>
          </p:cNvSpPr>
          <p:nvPr>
            <p:ph idx="1"/>
          </p:nvPr>
        </p:nvSpPr>
        <p:spPr/>
        <p:txBody>
          <a:bodyPr/>
          <a:lstStyle/>
          <a:p>
            <a:pPr marL="72000" indent="0">
              <a:buNone/>
            </a:pPr>
            <a:r>
              <a:rPr lang="cs-CZ" dirty="0"/>
              <a:t>Or „</a:t>
            </a:r>
            <a:r>
              <a:rPr lang="cs-CZ" dirty="0" err="1"/>
              <a:t>What</a:t>
            </a:r>
            <a:r>
              <a:rPr lang="cs-CZ" dirty="0"/>
              <a:t> </a:t>
            </a:r>
            <a:r>
              <a:rPr lang="cs-CZ" dirty="0" err="1"/>
              <a:t>students</a:t>
            </a:r>
            <a:r>
              <a:rPr lang="cs-CZ" dirty="0"/>
              <a:t> </a:t>
            </a:r>
            <a:r>
              <a:rPr lang="cs-CZ" dirty="0" err="1"/>
              <a:t>often</a:t>
            </a:r>
            <a:r>
              <a:rPr lang="cs-CZ" dirty="0"/>
              <a:t> don‘ t </a:t>
            </a:r>
            <a:r>
              <a:rPr lang="cs-CZ" dirty="0" err="1"/>
              <a:t>know</a:t>
            </a:r>
            <a:r>
              <a:rPr lang="cs-CZ" dirty="0"/>
              <a:t>“ :</a:t>
            </a:r>
          </a:p>
          <a:p>
            <a:pPr marL="72000" indent="0">
              <a:buNone/>
            </a:pPr>
            <a:endParaRPr lang="cs-CZ" dirty="0"/>
          </a:p>
          <a:p>
            <a:pPr marL="72000" indent="0">
              <a:buNone/>
            </a:pPr>
            <a:r>
              <a:rPr lang="cs-CZ" dirty="0"/>
              <a:t> </a:t>
            </a:r>
            <a:r>
              <a:rPr lang="cs-CZ" dirty="0" err="1"/>
              <a:t>Three</a:t>
            </a:r>
            <a:r>
              <a:rPr lang="cs-CZ" dirty="0"/>
              <a:t> </a:t>
            </a:r>
            <a:r>
              <a:rPr lang="cs-CZ" dirty="0" err="1"/>
              <a:t>methods</a:t>
            </a:r>
            <a:r>
              <a:rPr lang="cs-CZ" dirty="0"/>
              <a:t> </a:t>
            </a:r>
            <a:r>
              <a:rPr lang="cs-CZ" dirty="0" err="1"/>
              <a:t>of</a:t>
            </a:r>
            <a:r>
              <a:rPr lang="cs-CZ" dirty="0"/>
              <a:t> </a:t>
            </a:r>
            <a:r>
              <a:rPr lang="cs-CZ" dirty="0" err="1"/>
              <a:t>examination</a:t>
            </a:r>
            <a:r>
              <a:rPr lang="cs-CZ" dirty="0"/>
              <a:t> </a:t>
            </a:r>
            <a:r>
              <a:rPr lang="cs-CZ" dirty="0" err="1"/>
              <a:t>of</a:t>
            </a:r>
            <a:r>
              <a:rPr lang="cs-CZ" dirty="0"/>
              <a:t> </a:t>
            </a:r>
            <a:r>
              <a:rPr lang="cs-CZ" dirty="0" err="1"/>
              <a:t>ocular</a:t>
            </a:r>
            <a:r>
              <a:rPr lang="cs-CZ" dirty="0"/>
              <a:t> fundus</a:t>
            </a:r>
          </a:p>
          <a:p>
            <a:pPr marL="72000" indent="0">
              <a:buNone/>
            </a:pPr>
            <a:r>
              <a:rPr lang="cs-CZ" dirty="0"/>
              <a:t> </a:t>
            </a:r>
            <a:r>
              <a:rPr lang="cs-CZ" dirty="0" err="1"/>
              <a:t>Optical</a:t>
            </a:r>
            <a:r>
              <a:rPr lang="cs-CZ" dirty="0"/>
              <a:t> </a:t>
            </a:r>
            <a:r>
              <a:rPr lang="cs-CZ" dirty="0" err="1"/>
              <a:t>coherence</a:t>
            </a:r>
            <a:r>
              <a:rPr lang="cs-CZ" dirty="0"/>
              <a:t> </a:t>
            </a:r>
            <a:r>
              <a:rPr lang="cs-CZ" dirty="0" err="1"/>
              <a:t>tomography</a:t>
            </a:r>
            <a:r>
              <a:rPr lang="cs-CZ" dirty="0"/>
              <a:t> </a:t>
            </a:r>
          </a:p>
          <a:p>
            <a:pPr marL="72000" indent="0">
              <a:buNone/>
            </a:pPr>
            <a:r>
              <a:rPr lang="cs-CZ" dirty="0"/>
              <a:t>  </a:t>
            </a:r>
            <a:r>
              <a:rPr lang="cs-CZ" dirty="0" err="1"/>
              <a:t>Which</a:t>
            </a:r>
            <a:r>
              <a:rPr lang="cs-CZ" dirty="0"/>
              <a:t> </a:t>
            </a:r>
            <a:r>
              <a:rPr lang="cs-CZ" dirty="0" err="1"/>
              <a:t>visual</a:t>
            </a:r>
            <a:r>
              <a:rPr lang="cs-CZ" dirty="0"/>
              <a:t> </a:t>
            </a:r>
            <a:r>
              <a:rPr lang="cs-CZ" dirty="0" err="1"/>
              <a:t>acuity</a:t>
            </a:r>
            <a:r>
              <a:rPr lang="cs-CZ" dirty="0"/>
              <a:t> </a:t>
            </a:r>
            <a:r>
              <a:rPr lang="cs-CZ" dirty="0" err="1"/>
              <a:t>means</a:t>
            </a:r>
            <a:r>
              <a:rPr lang="cs-CZ" dirty="0"/>
              <a:t> blind </a:t>
            </a:r>
            <a:r>
              <a:rPr lang="cs-CZ" dirty="0" err="1"/>
              <a:t>eye</a:t>
            </a:r>
            <a:r>
              <a:rPr lang="cs-CZ"/>
              <a:t> ?</a:t>
            </a:r>
            <a:br>
              <a:rPr lang="cs-CZ" dirty="0"/>
            </a:br>
            <a:r>
              <a:rPr lang="cs-CZ" dirty="0"/>
              <a:t>   </a:t>
            </a:r>
          </a:p>
          <a:p>
            <a:pPr marL="72000" indent="0">
              <a:buNone/>
            </a:pPr>
            <a:r>
              <a:rPr lang="cs-CZ" dirty="0"/>
              <a:t>  </a:t>
            </a:r>
          </a:p>
          <a:p>
            <a:pPr marL="72000" indent="0">
              <a:buNone/>
            </a:pPr>
            <a:endParaRPr lang="cs-CZ" dirty="0"/>
          </a:p>
          <a:p>
            <a:pPr marL="72000" indent="0">
              <a:buNone/>
            </a:pPr>
            <a:endParaRPr lang="cs-CZ" dirty="0"/>
          </a:p>
        </p:txBody>
      </p:sp>
      <p:sp>
        <p:nvSpPr>
          <p:cNvPr id="5" name="TextovéPole 4">
            <a:extLst>
              <a:ext uri="{FF2B5EF4-FFF2-40B4-BE49-F238E27FC236}">
                <a16:creationId xmlns:a16="http://schemas.microsoft.com/office/drawing/2014/main" id="{24DF9EA4-F95C-4B74-A053-2009C3A76F9B}"/>
              </a:ext>
            </a:extLst>
          </p:cNvPr>
          <p:cNvSpPr txBox="1"/>
          <p:nvPr/>
        </p:nvSpPr>
        <p:spPr>
          <a:xfrm>
            <a:off x="172645" y="6197687"/>
            <a:ext cx="6103398" cy="276999"/>
          </a:xfrm>
          <a:prstGeom prst="rect">
            <a:avLst/>
          </a:prstGeom>
          <a:noFill/>
        </p:spPr>
        <p:txBody>
          <a:bodyPr wrap="square">
            <a:spAutoFit/>
          </a:bodyPr>
          <a:lstStyle/>
          <a:p>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a:t>
            </a:r>
            <a:endParaRPr lang="pt-BR" sz="1200" dirty="0">
              <a:solidFill>
                <a:srgbClr val="0000DC"/>
              </a:solidFill>
            </a:endParaRPr>
          </a:p>
        </p:txBody>
      </p:sp>
    </p:spTree>
    <p:extLst>
      <p:ext uri="{BB962C8B-B14F-4D97-AF65-F5344CB8AC3E}">
        <p14:creationId xmlns:p14="http://schemas.microsoft.com/office/powerpoint/2010/main" val="3704539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444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E00BAA5-9792-4C97-9990-5F3964897EF1}"/>
              </a:ext>
            </a:extLst>
          </p:cNvPr>
          <p:cNvSpPr>
            <a:spLocks noGrp="1"/>
          </p:cNvSpPr>
          <p:nvPr>
            <p:ph type="title"/>
          </p:nvPr>
        </p:nvSpPr>
        <p:spPr/>
        <p:txBody>
          <a:bodyPr/>
          <a:lstStyle/>
          <a:p>
            <a:r>
              <a:rPr lang="cs-CZ" dirty="0" err="1"/>
              <a:t>Outcome</a:t>
            </a:r>
            <a:r>
              <a:rPr lang="cs-CZ" dirty="0"/>
              <a:t> </a:t>
            </a:r>
            <a:r>
              <a:rPr lang="cs-CZ" dirty="0" err="1"/>
              <a:t>from</a:t>
            </a:r>
            <a:r>
              <a:rPr lang="cs-CZ" dirty="0"/>
              <a:t> learning</a:t>
            </a:r>
          </a:p>
        </p:txBody>
      </p:sp>
      <p:sp>
        <p:nvSpPr>
          <p:cNvPr id="4" name="Zástupný obsah 3">
            <a:extLst>
              <a:ext uri="{FF2B5EF4-FFF2-40B4-BE49-F238E27FC236}">
                <a16:creationId xmlns:a16="http://schemas.microsoft.com/office/drawing/2014/main" id="{548FA826-298C-49DF-87A1-1302064FF991}"/>
              </a:ext>
            </a:extLst>
          </p:cNvPr>
          <p:cNvSpPr>
            <a:spLocks noGrp="1"/>
          </p:cNvSpPr>
          <p:nvPr>
            <p:ph idx="1"/>
          </p:nvPr>
        </p:nvSpPr>
        <p:spPr/>
        <p:txBody>
          <a:bodyPr/>
          <a:lstStyle/>
          <a:p>
            <a:pPr marL="72000" indent="0">
              <a:buNone/>
            </a:pPr>
            <a:r>
              <a:rPr lang="cs-CZ" dirty="0"/>
              <a:t>Student </a:t>
            </a:r>
            <a:r>
              <a:rPr lang="cs-CZ" dirty="0" err="1"/>
              <a:t>can</a:t>
            </a:r>
            <a:r>
              <a:rPr lang="cs-CZ" dirty="0"/>
              <a:t> </a:t>
            </a:r>
            <a:r>
              <a:rPr lang="cs-CZ" dirty="0" err="1"/>
              <a:t>describe</a:t>
            </a:r>
            <a:r>
              <a:rPr lang="cs-CZ" dirty="0"/>
              <a:t> basic </a:t>
            </a:r>
            <a:r>
              <a:rPr lang="cs-CZ" dirty="0" err="1"/>
              <a:t>examination</a:t>
            </a:r>
            <a:r>
              <a:rPr lang="cs-CZ" dirty="0"/>
              <a:t> </a:t>
            </a:r>
            <a:r>
              <a:rPr lang="cs-CZ" dirty="0" err="1"/>
              <a:t>methods</a:t>
            </a:r>
            <a:r>
              <a:rPr lang="cs-CZ" dirty="0"/>
              <a:t> in </a:t>
            </a:r>
            <a:r>
              <a:rPr lang="cs-CZ" dirty="0" err="1"/>
              <a:t>ophthalmology</a:t>
            </a:r>
            <a:r>
              <a:rPr lang="cs-CZ" dirty="0"/>
              <a:t>. </a:t>
            </a:r>
          </a:p>
        </p:txBody>
      </p:sp>
      <p:sp>
        <p:nvSpPr>
          <p:cNvPr id="5" name="TextovéPole 4">
            <a:extLst>
              <a:ext uri="{FF2B5EF4-FFF2-40B4-BE49-F238E27FC236}">
                <a16:creationId xmlns:a16="http://schemas.microsoft.com/office/drawing/2014/main" id="{72319AB8-00B5-448D-AF89-2B1351E1B5FC}"/>
              </a:ext>
            </a:extLst>
          </p:cNvPr>
          <p:cNvSpPr txBox="1"/>
          <p:nvPr/>
        </p:nvSpPr>
        <p:spPr>
          <a:xfrm>
            <a:off x="172645" y="6197687"/>
            <a:ext cx="6103398" cy="276999"/>
          </a:xfrm>
          <a:prstGeom prst="rect">
            <a:avLst/>
          </a:prstGeom>
          <a:noFill/>
        </p:spPr>
        <p:txBody>
          <a:bodyPr wrap="square">
            <a:spAutoFit/>
          </a:bodyPr>
          <a:lstStyle/>
          <a:p>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a:t>
            </a:r>
            <a:endParaRPr lang="pt-BR" sz="1200" dirty="0">
              <a:solidFill>
                <a:srgbClr val="0000DC"/>
              </a:solidFill>
            </a:endParaRPr>
          </a:p>
        </p:txBody>
      </p:sp>
    </p:spTree>
    <p:extLst>
      <p:ext uri="{BB962C8B-B14F-4D97-AF65-F5344CB8AC3E}">
        <p14:creationId xmlns:p14="http://schemas.microsoft.com/office/powerpoint/2010/main" val="443073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8318DE-5BD0-4BB2-8A70-EAC8E78E6059}"/>
              </a:ext>
            </a:extLst>
          </p:cNvPr>
          <p:cNvSpPr>
            <a:spLocks noGrp="1"/>
          </p:cNvSpPr>
          <p:nvPr>
            <p:ph type="title"/>
          </p:nvPr>
        </p:nvSpPr>
        <p:spPr>
          <a:xfrm>
            <a:off x="98395" y="500062"/>
            <a:ext cx="12028502" cy="1325563"/>
          </a:xfrm>
        </p:spPr>
        <p:txBody>
          <a:bodyPr>
            <a:normAutofit/>
          </a:bodyPr>
          <a:lstStyle/>
          <a:p>
            <a:r>
              <a:rPr lang="en-US" sz="3200" dirty="0"/>
              <a:t>Basic examination methods </a:t>
            </a:r>
            <a:r>
              <a:rPr lang="cs-CZ" sz="3200" dirty="0"/>
              <a:t>      </a:t>
            </a:r>
            <a:r>
              <a:rPr lang="en-US" sz="3200" dirty="0"/>
              <a:t>Special examination methods</a:t>
            </a:r>
            <a:endParaRPr lang="cs-CZ" sz="3200" dirty="0"/>
          </a:p>
        </p:txBody>
      </p:sp>
      <p:sp>
        <p:nvSpPr>
          <p:cNvPr id="3" name="Zástupný obsah 2">
            <a:extLst>
              <a:ext uri="{FF2B5EF4-FFF2-40B4-BE49-F238E27FC236}">
                <a16:creationId xmlns:a16="http://schemas.microsoft.com/office/drawing/2014/main" id="{E5ADFF65-F5E6-4885-A317-74C31019DC33}"/>
              </a:ext>
            </a:extLst>
          </p:cNvPr>
          <p:cNvSpPr>
            <a:spLocks noGrp="1"/>
          </p:cNvSpPr>
          <p:nvPr>
            <p:ph sz="half" idx="1"/>
          </p:nvPr>
        </p:nvSpPr>
        <p:spPr>
          <a:xfrm>
            <a:off x="416511" y="1763481"/>
            <a:ext cx="5181600" cy="4351338"/>
          </a:xfrm>
        </p:spPr>
        <p:txBody>
          <a:bodyPr>
            <a:normAutofit/>
          </a:bodyPr>
          <a:lstStyle/>
          <a:p>
            <a:pPr marL="447675" indent="-382588" eaLnBrk="1" hangingPunct="1">
              <a:lnSpc>
                <a:spcPct val="150000"/>
              </a:lnSpc>
            </a:pPr>
            <a:r>
              <a:rPr lang="en-US" altLang="cs-CZ" sz="1800" dirty="0"/>
              <a:t>Examination of visual acuity (</a:t>
            </a:r>
            <a:r>
              <a:rPr lang="cs-CZ" altLang="cs-CZ" sz="1800" dirty="0"/>
              <a:t>VA</a:t>
            </a:r>
            <a:r>
              <a:rPr lang="en-US" altLang="cs-CZ" sz="1800" dirty="0"/>
              <a:t>) = vision, far and near</a:t>
            </a:r>
          </a:p>
          <a:p>
            <a:pPr marL="447675" indent="-382588" eaLnBrk="1" hangingPunct="1">
              <a:lnSpc>
                <a:spcPct val="150000"/>
              </a:lnSpc>
            </a:pPr>
            <a:r>
              <a:rPr lang="en-US" altLang="cs-CZ" sz="1800" dirty="0"/>
              <a:t>Measurement of intraocular pressure</a:t>
            </a:r>
          </a:p>
          <a:p>
            <a:pPr marL="447675" indent="-382588" eaLnBrk="1" hangingPunct="1">
              <a:lnSpc>
                <a:spcPct val="150000"/>
              </a:lnSpc>
            </a:pPr>
            <a:r>
              <a:rPr lang="en-US" altLang="cs-CZ" sz="1800" dirty="0"/>
              <a:t>Examination of the anterior segment of the eye</a:t>
            </a:r>
          </a:p>
          <a:p>
            <a:pPr marL="447675" indent="-382588" eaLnBrk="1" hangingPunct="1">
              <a:lnSpc>
                <a:spcPct val="150000"/>
              </a:lnSpc>
            </a:pPr>
            <a:r>
              <a:rPr lang="en-US" altLang="cs-CZ" sz="1800" dirty="0"/>
              <a:t>Eye</a:t>
            </a:r>
            <a:r>
              <a:rPr lang="cs-CZ" altLang="cs-CZ" sz="1800" dirty="0"/>
              <a:t> fundus</a:t>
            </a:r>
            <a:r>
              <a:rPr lang="en-US" altLang="cs-CZ" sz="1800" dirty="0"/>
              <a:t> examination</a:t>
            </a:r>
            <a:endParaRPr lang="cs-CZ" sz="1800" dirty="0"/>
          </a:p>
        </p:txBody>
      </p:sp>
      <p:sp>
        <p:nvSpPr>
          <p:cNvPr id="4" name="Zástupný obsah 3">
            <a:extLst>
              <a:ext uri="{FF2B5EF4-FFF2-40B4-BE49-F238E27FC236}">
                <a16:creationId xmlns:a16="http://schemas.microsoft.com/office/drawing/2014/main" id="{A3BD91D8-98E9-46A3-ABF7-87154C7A7EDE}"/>
              </a:ext>
            </a:extLst>
          </p:cNvPr>
          <p:cNvSpPr>
            <a:spLocks noGrp="1"/>
          </p:cNvSpPr>
          <p:nvPr>
            <p:ph sz="half" idx="2"/>
          </p:nvPr>
        </p:nvSpPr>
        <p:spPr>
          <a:xfrm>
            <a:off x="6269855" y="1825625"/>
            <a:ext cx="4987030" cy="3785062"/>
          </a:xfrm>
        </p:spPr>
        <p:txBody>
          <a:bodyPr>
            <a:normAutofit/>
          </a:bodyPr>
          <a:lstStyle/>
          <a:p>
            <a:pPr>
              <a:lnSpc>
                <a:spcPct val="150000"/>
              </a:lnSpc>
            </a:pPr>
            <a:r>
              <a:rPr lang="cs-CZ" sz="1800" dirty="0" err="1"/>
              <a:t>Gonioscopy</a:t>
            </a:r>
            <a:endParaRPr lang="cs-CZ" sz="1800" dirty="0"/>
          </a:p>
          <a:p>
            <a:pPr>
              <a:lnSpc>
                <a:spcPct val="150000"/>
              </a:lnSpc>
            </a:pPr>
            <a:r>
              <a:rPr lang="cs-CZ" sz="1800" dirty="0"/>
              <a:t>Perimetry</a:t>
            </a:r>
          </a:p>
          <a:p>
            <a:pPr>
              <a:lnSpc>
                <a:spcPct val="150000"/>
              </a:lnSpc>
            </a:pPr>
            <a:r>
              <a:rPr lang="cs-CZ" sz="1800" dirty="0" err="1"/>
              <a:t>Ultrasound</a:t>
            </a:r>
            <a:r>
              <a:rPr lang="cs-CZ" sz="1800" dirty="0"/>
              <a:t> </a:t>
            </a:r>
            <a:r>
              <a:rPr lang="cs-CZ" sz="1800" dirty="0" err="1"/>
              <a:t>examination</a:t>
            </a:r>
            <a:r>
              <a:rPr lang="cs-CZ" sz="1800" dirty="0"/>
              <a:t> </a:t>
            </a:r>
          </a:p>
          <a:p>
            <a:pPr>
              <a:lnSpc>
                <a:spcPct val="150000"/>
              </a:lnSpc>
            </a:pPr>
            <a:r>
              <a:rPr lang="cs-CZ" sz="1800" dirty="0" err="1"/>
              <a:t>Electrophysiological</a:t>
            </a:r>
            <a:r>
              <a:rPr lang="cs-CZ" sz="1800" dirty="0"/>
              <a:t> </a:t>
            </a:r>
            <a:r>
              <a:rPr lang="cs-CZ" sz="1800" dirty="0" err="1"/>
              <a:t>methods</a:t>
            </a:r>
            <a:r>
              <a:rPr lang="cs-CZ" sz="1800" dirty="0"/>
              <a:t> (ERG, VEP)</a:t>
            </a:r>
          </a:p>
          <a:p>
            <a:pPr>
              <a:lnSpc>
                <a:spcPct val="150000"/>
              </a:lnSpc>
            </a:pPr>
            <a:r>
              <a:rPr lang="cs-CZ" sz="1800" dirty="0" err="1"/>
              <a:t>Optical</a:t>
            </a:r>
            <a:r>
              <a:rPr lang="cs-CZ" sz="1800" dirty="0"/>
              <a:t> </a:t>
            </a:r>
            <a:r>
              <a:rPr lang="cs-CZ" sz="1800" dirty="0" err="1"/>
              <a:t>coherence</a:t>
            </a:r>
            <a:r>
              <a:rPr lang="cs-CZ" sz="1800" dirty="0"/>
              <a:t> </a:t>
            </a:r>
            <a:r>
              <a:rPr lang="cs-CZ" sz="1800" dirty="0" err="1"/>
              <a:t>tomography</a:t>
            </a:r>
            <a:r>
              <a:rPr lang="cs-CZ" sz="1800" dirty="0"/>
              <a:t> (OCT)</a:t>
            </a:r>
          </a:p>
          <a:p>
            <a:pPr>
              <a:lnSpc>
                <a:spcPct val="150000"/>
              </a:lnSpc>
            </a:pPr>
            <a:r>
              <a:rPr lang="cs-CZ" sz="1800" dirty="0" err="1"/>
              <a:t>Examination</a:t>
            </a:r>
            <a:r>
              <a:rPr lang="cs-CZ" sz="1800" dirty="0"/>
              <a:t> </a:t>
            </a:r>
            <a:r>
              <a:rPr lang="cs-CZ" sz="1800" dirty="0" err="1"/>
              <a:t>of</a:t>
            </a:r>
            <a:r>
              <a:rPr lang="cs-CZ" sz="1800" dirty="0"/>
              <a:t> </a:t>
            </a:r>
            <a:r>
              <a:rPr lang="cs-CZ" sz="1800" dirty="0" err="1"/>
              <a:t>color</a:t>
            </a:r>
            <a:r>
              <a:rPr lang="cs-CZ" sz="1800" dirty="0"/>
              <a:t> cell and </a:t>
            </a:r>
            <a:r>
              <a:rPr lang="cs-CZ" sz="1800" dirty="0" err="1"/>
              <a:t>contrast</a:t>
            </a:r>
            <a:r>
              <a:rPr lang="cs-CZ" sz="1800" dirty="0"/>
              <a:t> sensitivity</a:t>
            </a:r>
          </a:p>
          <a:p>
            <a:pPr>
              <a:lnSpc>
                <a:spcPct val="150000"/>
              </a:lnSpc>
            </a:pPr>
            <a:r>
              <a:rPr lang="cs-CZ" sz="1800" dirty="0" err="1"/>
              <a:t>Corneal</a:t>
            </a:r>
            <a:r>
              <a:rPr lang="cs-CZ" sz="1800" dirty="0"/>
              <a:t> </a:t>
            </a:r>
            <a:r>
              <a:rPr lang="cs-CZ" sz="1800" dirty="0" err="1"/>
              <a:t>topography</a:t>
            </a:r>
            <a:endParaRPr lang="cs-CZ" sz="1800" dirty="0"/>
          </a:p>
          <a:p>
            <a:pPr>
              <a:lnSpc>
                <a:spcPct val="150000"/>
              </a:lnSpc>
            </a:pPr>
            <a:r>
              <a:rPr lang="cs-CZ" sz="1800" dirty="0" err="1"/>
              <a:t>Fluorescent</a:t>
            </a:r>
            <a:r>
              <a:rPr lang="cs-CZ" sz="1800" dirty="0"/>
              <a:t> </a:t>
            </a:r>
            <a:r>
              <a:rPr lang="cs-CZ" sz="1800" dirty="0" err="1"/>
              <a:t>angiography</a:t>
            </a:r>
            <a:endParaRPr lang="cs-CZ" sz="1800" dirty="0"/>
          </a:p>
          <a:p>
            <a:pPr>
              <a:lnSpc>
                <a:spcPct val="150000"/>
              </a:lnSpc>
            </a:pPr>
            <a:r>
              <a:rPr lang="cs-CZ" sz="1800" dirty="0"/>
              <a:t>Nerve </a:t>
            </a:r>
            <a:r>
              <a:rPr lang="cs-CZ" sz="1800" dirty="0" err="1"/>
              <a:t>fiber</a:t>
            </a:r>
            <a:r>
              <a:rPr lang="cs-CZ" sz="1800" dirty="0"/>
              <a:t> </a:t>
            </a:r>
            <a:r>
              <a:rPr lang="cs-CZ" sz="1800" dirty="0" err="1"/>
              <a:t>thickness</a:t>
            </a:r>
            <a:r>
              <a:rPr lang="cs-CZ" sz="1800" dirty="0"/>
              <a:t> </a:t>
            </a:r>
            <a:r>
              <a:rPr lang="cs-CZ" sz="1800" dirty="0" err="1"/>
              <a:t>measurement</a:t>
            </a:r>
            <a:r>
              <a:rPr lang="cs-CZ" sz="1800" dirty="0"/>
              <a:t> (HRT)</a:t>
            </a:r>
          </a:p>
        </p:txBody>
      </p:sp>
      <p:sp>
        <p:nvSpPr>
          <p:cNvPr id="6" name="TextovéPole 5">
            <a:extLst>
              <a:ext uri="{FF2B5EF4-FFF2-40B4-BE49-F238E27FC236}">
                <a16:creationId xmlns:a16="http://schemas.microsoft.com/office/drawing/2014/main" id="{61A8C2DA-F0C5-42E8-B2D7-BFA5BCB2C169}"/>
              </a:ext>
            </a:extLst>
          </p:cNvPr>
          <p:cNvSpPr txBox="1"/>
          <p:nvPr/>
        </p:nvSpPr>
        <p:spPr>
          <a:xfrm>
            <a:off x="326255" y="6176963"/>
            <a:ext cx="6094520" cy="276999"/>
          </a:xfrm>
          <a:prstGeom prst="rect">
            <a:avLst/>
          </a:prstGeom>
          <a:noFill/>
        </p:spPr>
        <p:txBody>
          <a:bodyPr wrap="square">
            <a:spAutoFit/>
          </a:bodyPr>
          <a:lstStyle/>
          <a:p>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VLOL7X1</a:t>
            </a:r>
            <a:r>
              <a:rPr lang="pt-BR" sz="1200" dirty="0">
                <a:solidFill>
                  <a:srgbClr val="0000DC"/>
                </a:solidFill>
                <a:latin typeface="Arial" panose="020B0604020202020204" pitchFamily="34" charset="0"/>
                <a:cs typeface="Arial" panose="020B0604020202020204" pitchFamily="34" charset="0"/>
              </a:rPr>
              <a:t>)</a:t>
            </a:r>
            <a:endParaRPr lang="pt-BR" sz="1200" dirty="0">
              <a:solidFill>
                <a:srgbClr val="0000DC"/>
              </a:solidFill>
            </a:endParaRPr>
          </a:p>
        </p:txBody>
      </p:sp>
    </p:spTree>
    <p:extLst>
      <p:ext uri="{BB962C8B-B14F-4D97-AF65-F5344CB8AC3E}">
        <p14:creationId xmlns:p14="http://schemas.microsoft.com/office/powerpoint/2010/main" val="3145844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74055D-0C57-48D5-84D2-76EE00B8DF96}"/>
              </a:ext>
            </a:extLst>
          </p:cNvPr>
          <p:cNvSpPr>
            <a:spLocks noGrp="1"/>
          </p:cNvSpPr>
          <p:nvPr>
            <p:ph type="title"/>
          </p:nvPr>
        </p:nvSpPr>
        <p:spPr>
          <a:xfrm>
            <a:off x="838200" y="133032"/>
            <a:ext cx="10515600" cy="1325563"/>
          </a:xfrm>
        </p:spPr>
        <p:txBody>
          <a:bodyPr>
            <a:normAutofit/>
          </a:bodyPr>
          <a:lstStyle/>
          <a:p>
            <a:pPr algn="ctr"/>
            <a:r>
              <a:rPr lang="en-US" sz="3200" dirty="0"/>
              <a:t>Examination of vision in the distance</a:t>
            </a:r>
            <a:endParaRPr lang="cs-CZ" sz="3200" dirty="0"/>
          </a:p>
        </p:txBody>
      </p:sp>
      <p:sp>
        <p:nvSpPr>
          <p:cNvPr id="3" name="Zástupný obsah 2">
            <a:extLst>
              <a:ext uri="{FF2B5EF4-FFF2-40B4-BE49-F238E27FC236}">
                <a16:creationId xmlns:a16="http://schemas.microsoft.com/office/drawing/2014/main" id="{CE0A8079-199B-4D51-A89D-A5CB0F6BF8C7}"/>
              </a:ext>
            </a:extLst>
          </p:cNvPr>
          <p:cNvSpPr>
            <a:spLocks noGrp="1"/>
          </p:cNvSpPr>
          <p:nvPr>
            <p:ph idx="1"/>
          </p:nvPr>
        </p:nvSpPr>
        <p:spPr>
          <a:xfrm>
            <a:off x="79899" y="658210"/>
            <a:ext cx="11913833" cy="6199790"/>
          </a:xfrm>
        </p:spPr>
        <p:txBody>
          <a:bodyPr>
            <a:noAutofit/>
          </a:bodyPr>
          <a:lstStyle/>
          <a:p>
            <a:pPr>
              <a:lnSpc>
                <a:spcPct val="100000"/>
              </a:lnSpc>
              <a:defRPr/>
            </a:pPr>
            <a:r>
              <a:rPr lang="en-US" sz="1800" dirty="0"/>
              <a:t>We test uncorrected (natural) </a:t>
            </a:r>
            <a:r>
              <a:rPr lang="cs-CZ" sz="1800" dirty="0"/>
              <a:t>VA</a:t>
            </a:r>
            <a:r>
              <a:rPr lang="en-US" sz="1800" dirty="0"/>
              <a:t> and the best corrected </a:t>
            </a:r>
            <a:r>
              <a:rPr lang="cs-CZ" sz="1800" dirty="0"/>
              <a:t>VA</a:t>
            </a:r>
            <a:r>
              <a:rPr lang="en-US" sz="1800" dirty="0"/>
              <a:t>.</a:t>
            </a:r>
          </a:p>
          <a:p>
            <a:pPr>
              <a:lnSpc>
                <a:spcPct val="100000"/>
              </a:lnSpc>
              <a:defRPr/>
            </a:pPr>
            <a:r>
              <a:rPr lang="en-US" sz="1800" dirty="0"/>
              <a:t>We examine monocularly (the </a:t>
            </a:r>
            <a:r>
              <a:rPr lang="cs-CZ" sz="1800" dirty="0" err="1"/>
              <a:t>fellow</a:t>
            </a:r>
            <a:r>
              <a:rPr lang="en-US" sz="1800" dirty="0"/>
              <a:t> eye is covered by hand or opaque glass in the spectacle frame), from a specific distance of 4, 5 or 6 m.</a:t>
            </a:r>
          </a:p>
          <a:p>
            <a:pPr>
              <a:lnSpc>
                <a:spcPct val="100000"/>
              </a:lnSpc>
              <a:defRPr/>
            </a:pPr>
            <a:r>
              <a:rPr lang="en-US" sz="1800" dirty="0"/>
              <a:t>The patient reads the characters on</a:t>
            </a:r>
            <a:r>
              <a:rPr lang="cs-CZ" sz="1800" dirty="0"/>
              <a:t>:</a:t>
            </a:r>
          </a:p>
          <a:p>
            <a:pPr marL="72000" indent="0">
              <a:lnSpc>
                <a:spcPct val="100000"/>
              </a:lnSpc>
              <a:buNone/>
              <a:defRPr/>
            </a:pPr>
            <a:r>
              <a:rPr lang="en-US" sz="1800" dirty="0"/>
              <a:t>optotypes - Snellen optotypes, </a:t>
            </a:r>
            <a:r>
              <a:rPr lang="en-US" sz="1800" dirty="0" err="1"/>
              <a:t>Landolt</a:t>
            </a:r>
            <a:r>
              <a:rPr lang="en-US" sz="1800" dirty="0"/>
              <a:t> circles, </a:t>
            </a:r>
            <a:r>
              <a:rPr lang="en-US" sz="1800" dirty="0" err="1"/>
              <a:t>Pflüger</a:t>
            </a:r>
            <a:r>
              <a:rPr lang="en-US" sz="1800" dirty="0"/>
              <a:t> hooks, image optotypes</a:t>
            </a:r>
          </a:p>
          <a:p>
            <a:pPr>
              <a:lnSpc>
                <a:spcPct val="100000"/>
              </a:lnSpc>
              <a:defRPr/>
            </a:pPr>
            <a:endParaRPr lang="cs-CZ" sz="1800" dirty="0"/>
          </a:p>
          <a:p>
            <a:pPr>
              <a:lnSpc>
                <a:spcPct val="100000"/>
              </a:lnSpc>
              <a:defRPr/>
            </a:pPr>
            <a:r>
              <a:rPr lang="en-US" sz="1800" dirty="0"/>
              <a:t>If </a:t>
            </a:r>
            <a:r>
              <a:rPr lang="cs-CZ" sz="1800" dirty="0" err="1"/>
              <a:t>patient</a:t>
            </a:r>
            <a:r>
              <a:rPr lang="en-US" sz="1800" dirty="0"/>
              <a:t> does not read even the largest letter on the optotype, we test whether he counts the examiner's fingers on a black </a:t>
            </a:r>
            <a:r>
              <a:rPr lang="cs-CZ" sz="1800" dirty="0" err="1"/>
              <a:t>board</a:t>
            </a:r>
            <a:r>
              <a:rPr lang="en-US" sz="1800" dirty="0"/>
              <a:t>, first from a distance of 4 m, then 3 m, 2 m, 1 m or 30 cm (fingers in front of the eye</a:t>
            </a:r>
            <a:r>
              <a:rPr lang="cs-CZ" sz="1800" dirty="0"/>
              <a:t> – </a:t>
            </a:r>
            <a:r>
              <a:rPr lang="cs-CZ" sz="1800" dirty="0" err="1"/>
              <a:t>counting</a:t>
            </a:r>
            <a:r>
              <a:rPr lang="cs-CZ" sz="1800" dirty="0"/>
              <a:t> </a:t>
            </a:r>
            <a:r>
              <a:rPr lang="cs-CZ" sz="1800" dirty="0" err="1"/>
              <a:t>fingres</a:t>
            </a:r>
            <a:r>
              <a:rPr lang="en-US" sz="1800" dirty="0"/>
              <a:t>), we start from 4m and gradually we approach the patient.</a:t>
            </a:r>
          </a:p>
          <a:p>
            <a:pPr>
              <a:lnSpc>
                <a:spcPct val="100000"/>
              </a:lnSpc>
              <a:defRPr/>
            </a:pPr>
            <a:r>
              <a:rPr lang="en-US" sz="1800" dirty="0"/>
              <a:t>If </a:t>
            </a:r>
            <a:r>
              <a:rPr lang="cs-CZ" sz="1800" dirty="0" err="1"/>
              <a:t>patient</a:t>
            </a:r>
            <a:r>
              <a:rPr lang="en-US" sz="1800" dirty="0"/>
              <a:t> does not count fingers, we wave </a:t>
            </a:r>
            <a:r>
              <a:rPr lang="cs-CZ" sz="1800" dirty="0" err="1"/>
              <a:t>with</a:t>
            </a:r>
            <a:r>
              <a:rPr lang="en-US" sz="1800" dirty="0"/>
              <a:t> hand in front of the eye (we examine the movement of the hand in front of the face</a:t>
            </a:r>
            <a:r>
              <a:rPr lang="cs-CZ" sz="1800" dirty="0"/>
              <a:t> – hand </a:t>
            </a:r>
            <a:r>
              <a:rPr lang="cs-CZ" sz="1800" dirty="0" err="1"/>
              <a:t>movement</a:t>
            </a:r>
            <a:r>
              <a:rPr lang="en-US" sz="1800" dirty="0"/>
              <a:t>).</a:t>
            </a:r>
          </a:p>
          <a:p>
            <a:pPr>
              <a:lnSpc>
                <a:spcPct val="100000"/>
              </a:lnSpc>
              <a:defRPr/>
            </a:pPr>
            <a:r>
              <a:rPr lang="en-US" sz="1800" dirty="0"/>
              <a:t>If </a:t>
            </a:r>
            <a:r>
              <a:rPr lang="cs-CZ" sz="1800" dirty="0"/>
              <a:t>patiens</a:t>
            </a:r>
            <a:r>
              <a:rPr lang="en-US" sz="1800" dirty="0"/>
              <a:t> </a:t>
            </a:r>
            <a:r>
              <a:rPr lang="cs-CZ" sz="1800" dirty="0" err="1"/>
              <a:t>can</a:t>
            </a:r>
            <a:r>
              <a:rPr lang="cs-CZ" sz="1800" dirty="0"/>
              <a:t> </a:t>
            </a:r>
            <a:r>
              <a:rPr lang="en-US" sz="1800" dirty="0"/>
              <a:t>not </a:t>
            </a:r>
            <a:r>
              <a:rPr lang="cs-CZ" sz="1800" dirty="0" err="1"/>
              <a:t>see</a:t>
            </a:r>
            <a:r>
              <a:rPr lang="cs-CZ" sz="1800" dirty="0"/>
              <a:t> hand </a:t>
            </a:r>
            <a:r>
              <a:rPr lang="en-US" sz="1800" dirty="0"/>
              <a:t>movement, we darken the room and test whether he </a:t>
            </a:r>
            <a:r>
              <a:rPr lang="cs-CZ" sz="1800" dirty="0" err="1"/>
              <a:t>can</a:t>
            </a:r>
            <a:r>
              <a:rPr lang="cs-CZ" sz="1800" dirty="0"/>
              <a:t> </a:t>
            </a:r>
            <a:r>
              <a:rPr lang="en-US" sz="1800" dirty="0"/>
              <a:t>see the light of a flashlight</a:t>
            </a:r>
            <a:r>
              <a:rPr lang="cs-CZ" sz="1800" dirty="0"/>
              <a:t> </a:t>
            </a:r>
            <a:r>
              <a:rPr lang="en-US" sz="1800" dirty="0"/>
              <a:t> (we examine the light</a:t>
            </a:r>
            <a:r>
              <a:rPr lang="cs-CZ" sz="1800" dirty="0"/>
              <a:t> </a:t>
            </a:r>
            <a:r>
              <a:rPr lang="cs-CZ" sz="1800" dirty="0" err="1"/>
              <a:t>perception</a:t>
            </a:r>
            <a:r>
              <a:rPr lang="en-US" sz="1800" dirty="0"/>
              <a:t>).</a:t>
            </a:r>
          </a:p>
          <a:p>
            <a:pPr>
              <a:lnSpc>
                <a:spcPct val="100000"/>
              </a:lnSpc>
              <a:defRPr/>
            </a:pPr>
            <a:r>
              <a:rPr lang="en-US" sz="1800" dirty="0"/>
              <a:t>When the brightness is preserved, we find out whether the patient knows where the light is coming from - from above, from below, from the right, from the left</a:t>
            </a:r>
            <a:r>
              <a:rPr lang="cs-CZ" sz="1800" dirty="0"/>
              <a:t> </a:t>
            </a:r>
            <a:r>
              <a:rPr lang="cs-CZ" sz="1800" dirty="0" err="1"/>
              <a:t>site</a:t>
            </a:r>
            <a:r>
              <a:rPr lang="en-US" sz="1800" dirty="0"/>
              <a:t> (we examine the projection </a:t>
            </a:r>
            <a:r>
              <a:rPr lang="cs-CZ" sz="1800" dirty="0"/>
              <a:t>                                                                      </a:t>
            </a:r>
          </a:p>
          <a:p>
            <a:pPr marL="72000" indent="0">
              <a:lnSpc>
                <a:spcPct val="100000"/>
              </a:lnSpc>
              <a:buNone/>
              <a:defRPr/>
            </a:pPr>
            <a:r>
              <a:rPr lang="en-US" sz="1800" dirty="0"/>
              <a:t>of light, which is correct - </a:t>
            </a:r>
            <a:r>
              <a:rPr lang="en-US" sz="1800" dirty="0" err="1"/>
              <a:t>certa</a:t>
            </a:r>
            <a:r>
              <a:rPr lang="en-US" sz="1800" dirty="0"/>
              <a:t>, or incorrect - incerta).</a:t>
            </a:r>
          </a:p>
          <a:p>
            <a:pPr>
              <a:lnSpc>
                <a:spcPct val="100000"/>
              </a:lnSpc>
              <a:defRPr/>
            </a:pPr>
            <a:r>
              <a:rPr lang="en-US" sz="1800" dirty="0"/>
              <a:t>An eye without lightning is an blind eye (amaurotic).</a:t>
            </a:r>
          </a:p>
          <a:p>
            <a:pPr>
              <a:lnSpc>
                <a:spcPct val="100000"/>
              </a:lnSpc>
              <a:defRPr/>
            </a:pPr>
            <a:endParaRPr lang="en-US" sz="1800" dirty="0"/>
          </a:p>
          <a:p>
            <a:pPr>
              <a:lnSpc>
                <a:spcPct val="100000"/>
              </a:lnSpc>
              <a:defRPr/>
            </a:pPr>
            <a:r>
              <a:rPr lang="en-US" sz="1800" dirty="0"/>
              <a:t>The autorefractometer measures the optical power of the eye. Then we </a:t>
            </a:r>
            <a:endParaRPr lang="cs-CZ" sz="1800" dirty="0"/>
          </a:p>
          <a:p>
            <a:pPr marL="72000" indent="0">
              <a:lnSpc>
                <a:spcPct val="100000"/>
              </a:lnSpc>
              <a:buNone/>
              <a:defRPr/>
            </a:pPr>
            <a:r>
              <a:rPr lang="cs-CZ" sz="1800" dirty="0" err="1"/>
              <a:t>Can</a:t>
            </a:r>
            <a:r>
              <a:rPr lang="cs-CZ" sz="1800" dirty="0"/>
              <a:t> </a:t>
            </a:r>
            <a:r>
              <a:rPr lang="en-US" sz="1800" dirty="0"/>
              <a:t>determine the best</a:t>
            </a:r>
            <a:r>
              <a:rPr lang="cs-CZ" sz="1800" dirty="0"/>
              <a:t> </a:t>
            </a:r>
            <a:r>
              <a:rPr lang="en-US" sz="1800" dirty="0"/>
              <a:t>corrected visual acuity</a:t>
            </a:r>
            <a:r>
              <a:rPr lang="cs-CZ" sz="1800" dirty="0"/>
              <a:t> (BCVA)</a:t>
            </a:r>
            <a:r>
              <a:rPr lang="en-US" sz="1800" dirty="0"/>
              <a:t>.</a:t>
            </a:r>
            <a:endParaRPr lang="cs-CZ" sz="1800" dirty="0"/>
          </a:p>
        </p:txBody>
      </p:sp>
      <p:pic>
        <p:nvPicPr>
          <p:cNvPr id="7" name="Picture 7" descr="brylovy-nosic">
            <a:extLst>
              <a:ext uri="{FF2B5EF4-FFF2-40B4-BE49-F238E27FC236}">
                <a16:creationId xmlns:a16="http://schemas.microsoft.com/office/drawing/2014/main" id="{7B6F2258-1951-45F0-AF90-C380908A68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6825" y="4760652"/>
            <a:ext cx="2612431" cy="195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Přímá spojnice se šipkou 8">
            <a:extLst>
              <a:ext uri="{FF2B5EF4-FFF2-40B4-BE49-F238E27FC236}">
                <a16:creationId xmlns:a16="http://schemas.microsoft.com/office/drawing/2014/main" id="{BF87319C-D617-4B74-85F5-056261552F90}"/>
              </a:ext>
            </a:extLst>
          </p:cNvPr>
          <p:cNvCxnSpPr>
            <a:cxnSpLocks/>
          </p:cNvCxnSpPr>
          <p:nvPr/>
        </p:nvCxnSpPr>
        <p:spPr>
          <a:xfrm flipH="1">
            <a:off x="10474911" y="5213113"/>
            <a:ext cx="799730" cy="500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ovéPole 9">
            <a:extLst>
              <a:ext uri="{FF2B5EF4-FFF2-40B4-BE49-F238E27FC236}">
                <a16:creationId xmlns:a16="http://schemas.microsoft.com/office/drawing/2014/main" id="{4641E736-4F36-4EF7-B75B-9B7382F9A4BD}"/>
              </a:ext>
            </a:extLst>
          </p:cNvPr>
          <p:cNvSpPr txBox="1"/>
          <p:nvPr/>
        </p:nvSpPr>
        <p:spPr>
          <a:xfrm>
            <a:off x="10421837" y="4843270"/>
            <a:ext cx="2027068" cy="369843"/>
          </a:xfrm>
          <a:prstGeom prst="rect">
            <a:avLst/>
          </a:prstGeom>
          <a:noFill/>
        </p:spPr>
        <p:txBody>
          <a:bodyPr wrap="square" rtlCol="0">
            <a:spAutoFit/>
          </a:bodyPr>
          <a:lstStyle/>
          <a:p>
            <a:r>
              <a:rPr lang="cs-CZ" sz="1800" dirty="0" err="1"/>
              <a:t>Spectacle</a:t>
            </a:r>
            <a:r>
              <a:rPr lang="cs-CZ" sz="1800" dirty="0"/>
              <a:t> </a:t>
            </a:r>
            <a:r>
              <a:rPr lang="cs-CZ" sz="1800" dirty="0" err="1"/>
              <a:t>frame</a:t>
            </a:r>
            <a:endParaRPr lang="cs-CZ" sz="1800" dirty="0"/>
          </a:p>
        </p:txBody>
      </p:sp>
      <p:sp>
        <p:nvSpPr>
          <p:cNvPr id="11" name="TextovéPole 10">
            <a:extLst>
              <a:ext uri="{FF2B5EF4-FFF2-40B4-BE49-F238E27FC236}">
                <a16:creationId xmlns:a16="http://schemas.microsoft.com/office/drawing/2014/main" id="{11011344-7001-481D-809E-F5F80E410E34}"/>
              </a:ext>
            </a:extLst>
          </p:cNvPr>
          <p:cNvSpPr txBox="1"/>
          <p:nvPr/>
        </p:nvSpPr>
        <p:spPr>
          <a:xfrm>
            <a:off x="198268" y="6257630"/>
            <a:ext cx="6138908" cy="276999"/>
          </a:xfrm>
          <a:prstGeom prst="rect">
            <a:avLst/>
          </a:prstGeom>
          <a:noFill/>
        </p:spPr>
        <p:txBody>
          <a:bodyPr wrap="square">
            <a:spAutoFit/>
          </a:bodyPr>
          <a:lstStyle/>
          <a:p>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a:t>
            </a:r>
            <a:endParaRPr lang="pt-BR" sz="1200" dirty="0">
              <a:solidFill>
                <a:srgbClr val="0000DC"/>
              </a:solidFill>
            </a:endParaRPr>
          </a:p>
        </p:txBody>
      </p:sp>
    </p:spTree>
    <p:extLst>
      <p:ext uri="{BB962C8B-B14F-4D97-AF65-F5344CB8AC3E}">
        <p14:creationId xmlns:p14="http://schemas.microsoft.com/office/powerpoint/2010/main" val="2105329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DDF097-1811-4553-A328-C22410B31371}"/>
              </a:ext>
            </a:extLst>
          </p:cNvPr>
          <p:cNvSpPr>
            <a:spLocks noGrp="1"/>
          </p:cNvSpPr>
          <p:nvPr>
            <p:ph type="title"/>
          </p:nvPr>
        </p:nvSpPr>
        <p:spPr>
          <a:xfrm>
            <a:off x="980243" y="71191"/>
            <a:ext cx="10515600" cy="1325563"/>
          </a:xfrm>
        </p:spPr>
        <p:txBody>
          <a:bodyPr>
            <a:normAutofit/>
          </a:bodyPr>
          <a:lstStyle/>
          <a:p>
            <a:pPr algn="ctr"/>
            <a:r>
              <a:rPr lang="cs-CZ" sz="3200" dirty="0" err="1"/>
              <a:t>Near</a:t>
            </a:r>
            <a:r>
              <a:rPr lang="cs-CZ" sz="3200" dirty="0"/>
              <a:t> vision </a:t>
            </a:r>
            <a:r>
              <a:rPr lang="cs-CZ" sz="3200" dirty="0" err="1"/>
              <a:t>examination</a:t>
            </a:r>
            <a:endParaRPr lang="cs-CZ" sz="3200" dirty="0"/>
          </a:p>
        </p:txBody>
      </p:sp>
      <p:sp>
        <p:nvSpPr>
          <p:cNvPr id="3" name="Zástupný obsah 2">
            <a:extLst>
              <a:ext uri="{FF2B5EF4-FFF2-40B4-BE49-F238E27FC236}">
                <a16:creationId xmlns:a16="http://schemas.microsoft.com/office/drawing/2014/main" id="{E1411F0C-9D0A-4764-B8B6-205809C1D1A5}"/>
              </a:ext>
            </a:extLst>
          </p:cNvPr>
          <p:cNvSpPr>
            <a:spLocks noGrp="1"/>
          </p:cNvSpPr>
          <p:nvPr>
            <p:ph idx="1"/>
          </p:nvPr>
        </p:nvSpPr>
        <p:spPr>
          <a:xfrm>
            <a:off x="62144" y="585286"/>
            <a:ext cx="11975976" cy="4351338"/>
          </a:xfrm>
        </p:spPr>
        <p:txBody>
          <a:bodyPr>
            <a:normAutofit/>
          </a:bodyPr>
          <a:lstStyle/>
          <a:p>
            <a:pPr eaLnBrk="1" hangingPunct="1">
              <a:lnSpc>
                <a:spcPct val="100000"/>
              </a:lnSpc>
              <a:defRPr/>
            </a:pPr>
            <a:r>
              <a:rPr lang="cs-CZ" altLang="cs-CZ" sz="1800" dirty="0" err="1"/>
              <a:t>Near</a:t>
            </a:r>
            <a:r>
              <a:rPr lang="cs-CZ" altLang="cs-CZ" sz="1800" dirty="0"/>
              <a:t> </a:t>
            </a:r>
            <a:r>
              <a:rPr lang="en-US" altLang="cs-CZ" sz="1800" dirty="0"/>
              <a:t>vision depends on accommodation.</a:t>
            </a:r>
          </a:p>
          <a:p>
            <a:pPr eaLnBrk="1" hangingPunct="1">
              <a:lnSpc>
                <a:spcPct val="100000"/>
              </a:lnSpc>
              <a:defRPr/>
            </a:pPr>
            <a:r>
              <a:rPr lang="en-US" altLang="cs-CZ" sz="1800" dirty="0"/>
              <a:t>Accommodation - a process in which the dioptric force of the eye is changed by arching </a:t>
            </a:r>
            <a:r>
              <a:rPr lang="cs-CZ" altLang="cs-CZ" sz="1800" dirty="0" err="1"/>
              <a:t>of</a:t>
            </a:r>
            <a:r>
              <a:rPr lang="cs-CZ" altLang="cs-CZ" sz="1800" dirty="0"/>
              <a:t> </a:t>
            </a:r>
            <a:r>
              <a:rPr lang="en-US" altLang="cs-CZ" sz="1800" dirty="0"/>
              <a:t>the </a:t>
            </a:r>
            <a:r>
              <a:rPr lang="cs-CZ" altLang="cs-CZ" sz="1800" dirty="0" err="1"/>
              <a:t>anterior</a:t>
            </a:r>
            <a:r>
              <a:rPr lang="en-US" altLang="cs-CZ" sz="1800" dirty="0"/>
              <a:t> surface of the lens. Gradual loss of accommodation due to age = presbyopia – </a:t>
            </a:r>
            <a:r>
              <a:rPr lang="cs-CZ" altLang="cs-CZ" sz="1800" dirty="0" err="1"/>
              <a:t>it</a:t>
            </a:r>
            <a:r>
              <a:rPr lang="cs-CZ" altLang="cs-CZ" sz="1800" dirty="0"/>
              <a:t> </a:t>
            </a:r>
            <a:r>
              <a:rPr lang="en-US" altLang="cs-CZ" sz="1800" dirty="0"/>
              <a:t>manifests itself in </a:t>
            </a:r>
            <a:r>
              <a:rPr lang="en-US" altLang="cs-CZ" sz="1800" dirty="0" err="1"/>
              <a:t>emetropes</a:t>
            </a:r>
            <a:r>
              <a:rPr lang="en-US" altLang="cs-CZ" sz="1800" dirty="0"/>
              <a:t> after the age of 40, in </a:t>
            </a:r>
            <a:r>
              <a:rPr lang="en-US" altLang="cs-CZ" sz="1800" dirty="0" err="1"/>
              <a:t>hypermetropes</a:t>
            </a:r>
            <a:r>
              <a:rPr lang="en-US" altLang="cs-CZ" sz="1800" dirty="0"/>
              <a:t> earlier.</a:t>
            </a:r>
          </a:p>
          <a:p>
            <a:pPr eaLnBrk="1" hangingPunct="1">
              <a:lnSpc>
                <a:spcPct val="100000"/>
              </a:lnSpc>
              <a:defRPr/>
            </a:pPr>
            <a:r>
              <a:rPr lang="en-US" altLang="cs-CZ" sz="1800" dirty="0"/>
              <a:t>We examine </a:t>
            </a:r>
            <a:r>
              <a:rPr lang="cs-CZ" altLang="cs-CZ" sz="1800" dirty="0"/>
              <a:t>by </a:t>
            </a:r>
            <a:r>
              <a:rPr lang="en-US" altLang="cs-CZ" sz="1800" dirty="0"/>
              <a:t>using </a:t>
            </a:r>
            <a:r>
              <a:rPr lang="en-US" altLang="cs-CZ" sz="1800" dirty="0" err="1"/>
              <a:t>Jäger</a:t>
            </a:r>
            <a:r>
              <a:rPr lang="en-US" altLang="cs-CZ" sz="1800" dirty="0"/>
              <a:t> </a:t>
            </a:r>
            <a:r>
              <a:rPr lang="cs-CZ" altLang="cs-CZ" sz="1800" dirty="0" err="1"/>
              <a:t>charts</a:t>
            </a:r>
            <a:r>
              <a:rPr lang="cs-CZ" altLang="cs-CZ" sz="1800" dirty="0"/>
              <a:t>, </a:t>
            </a:r>
            <a:r>
              <a:rPr lang="en-US" altLang="cs-CZ" sz="1800" dirty="0"/>
              <a:t>from a distance of 30 cm, in good light, with correction (if necessary).</a:t>
            </a:r>
          </a:p>
          <a:p>
            <a:pPr eaLnBrk="1" hangingPunct="1">
              <a:lnSpc>
                <a:spcPct val="100000"/>
              </a:lnSpc>
              <a:defRPr/>
            </a:pPr>
            <a:r>
              <a:rPr lang="en-US" altLang="cs-CZ" sz="1800" dirty="0"/>
              <a:t>Each font size is assigned a number, the smallest letters - </a:t>
            </a:r>
            <a:r>
              <a:rPr lang="en-US" altLang="cs-CZ" sz="1800" dirty="0" err="1"/>
              <a:t>Jäger</a:t>
            </a:r>
            <a:r>
              <a:rPr lang="en-US" altLang="cs-CZ" sz="1800" dirty="0"/>
              <a:t> number 1.</a:t>
            </a:r>
            <a:endParaRPr lang="cs-CZ" sz="1800" dirty="0"/>
          </a:p>
        </p:txBody>
      </p:sp>
      <p:pic>
        <p:nvPicPr>
          <p:cNvPr id="4" name="Obrázek 2">
            <a:extLst>
              <a:ext uri="{FF2B5EF4-FFF2-40B4-BE49-F238E27FC236}">
                <a16:creationId xmlns:a16="http://schemas.microsoft.com/office/drawing/2014/main" id="{FACF9C4B-10F3-432E-B285-7258A6731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807" y="2332218"/>
            <a:ext cx="2867488" cy="406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Zástupný symbol obsahu 3" descr="complete.gif">
            <a:extLst>
              <a:ext uri="{FF2B5EF4-FFF2-40B4-BE49-F238E27FC236}">
                <a16:creationId xmlns:a16="http://schemas.microsoft.com/office/drawing/2014/main" id="{F1B25B4C-03C8-4E6C-8797-42220EE4FE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656" y="3021740"/>
            <a:ext cx="3275421" cy="327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5">
            <a:extLst>
              <a:ext uri="{FF2B5EF4-FFF2-40B4-BE49-F238E27FC236}">
                <a16:creationId xmlns:a16="http://schemas.microsoft.com/office/drawing/2014/main" id="{C79A2B89-E712-4712-8654-2B7A5A2308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7984" y="3134542"/>
            <a:ext cx="3275421" cy="3147133"/>
          </a:xfrm>
          <a:prstGeom prst="rect">
            <a:avLst/>
          </a:prstGeom>
        </p:spPr>
      </p:pic>
      <p:cxnSp>
        <p:nvCxnSpPr>
          <p:cNvPr id="8" name="Přímá spojnice se šipkou 7">
            <a:extLst>
              <a:ext uri="{FF2B5EF4-FFF2-40B4-BE49-F238E27FC236}">
                <a16:creationId xmlns:a16="http://schemas.microsoft.com/office/drawing/2014/main" id="{5F13D0F3-774E-4BD3-9733-06AC330752E6}"/>
              </a:ext>
            </a:extLst>
          </p:cNvPr>
          <p:cNvCxnSpPr/>
          <p:nvPr/>
        </p:nvCxnSpPr>
        <p:spPr>
          <a:xfrm>
            <a:off x="1083075" y="2879283"/>
            <a:ext cx="0" cy="772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ovéPole 8">
            <a:extLst>
              <a:ext uri="{FF2B5EF4-FFF2-40B4-BE49-F238E27FC236}">
                <a16:creationId xmlns:a16="http://schemas.microsoft.com/office/drawing/2014/main" id="{127AFA74-C434-456B-8042-847BB77F10F4}"/>
              </a:ext>
            </a:extLst>
          </p:cNvPr>
          <p:cNvSpPr txBox="1"/>
          <p:nvPr/>
        </p:nvSpPr>
        <p:spPr>
          <a:xfrm>
            <a:off x="554114" y="2525622"/>
            <a:ext cx="2171329" cy="369332"/>
          </a:xfrm>
          <a:prstGeom prst="rect">
            <a:avLst/>
          </a:prstGeom>
          <a:noFill/>
        </p:spPr>
        <p:txBody>
          <a:bodyPr wrap="square" rtlCol="0">
            <a:spAutoFit/>
          </a:bodyPr>
          <a:lstStyle/>
          <a:p>
            <a:r>
              <a:rPr lang="cs-CZ" sz="1800" dirty="0" err="1"/>
              <a:t>optotypes</a:t>
            </a:r>
            <a:endParaRPr lang="cs-CZ" sz="1800" dirty="0"/>
          </a:p>
        </p:txBody>
      </p:sp>
      <p:cxnSp>
        <p:nvCxnSpPr>
          <p:cNvPr id="14" name="Přímá spojnice se šipkou 13">
            <a:extLst>
              <a:ext uri="{FF2B5EF4-FFF2-40B4-BE49-F238E27FC236}">
                <a16:creationId xmlns:a16="http://schemas.microsoft.com/office/drawing/2014/main" id="{3F9A0D04-F0AE-4389-9E7E-F124FF914BE0}"/>
              </a:ext>
            </a:extLst>
          </p:cNvPr>
          <p:cNvCxnSpPr/>
          <p:nvPr/>
        </p:nvCxnSpPr>
        <p:spPr>
          <a:xfrm>
            <a:off x="4643021" y="3021740"/>
            <a:ext cx="0" cy="870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ovéPole 14">
            <a:extLst>
              <a:ext uri="{FF2B5EF4-FFF2-40B4-BE49-F238E27FC236}">
                <a16:creationId xmlns:a16="http://schemas.microsoft.com/office/drawing/2014/main" id="{9E4CF6A5-1C9D-49EB-9DAA-F57FE99741D6}"/>
              </a:ext>
            </a:extLst>
          </p:cNvPr>
          <p:cNvSpPr txBox="1"/>
          <p:nvPr/>
        </p:nvSpPr>
        <p:spPr>
          <a:xfrm>
            <a:off x="4307497" y="2644169"/>
            <a:ext cx="1412454" cy="646331"/>
          </a:xfrm>
          <a:prstGeom prst="rect">
            <a:avLst/>
          </a:prstGeom>
          <a:noFill/>
        </p:spPr>
        <p:txBody>
          <a:bodyPr wrap="square" rtlCol="0">
            <a:spAutoFit/>
          </a:bodyPr>
          <a:lstStyle/>
          <a:p>
            <a:r>
              <a:rPr lang="cs-CZ" sz="1800" dirty="0"/>
              <a:t>ETDRS</a:t>
            </a:r>
          </a:p>
          <a:p>
            <a:endParaRPr lang="cs-CZ" dirty="0"/>
          </a:p>
        </p:txBody>
      </p:sp>
      <p:sp>
        <p:nvSpPr>
          <p:cNvPr id="20" name="TextovéPole 19">
            <a:extLst>
              <a:ext uri="{FF2B5EF4-FFF2-40B4-BE49-F238E27FC236}">
                <a16:creationId xmlns:a16="http://schemas.microsoft.com/office/drawing/2014/main" id="{2956B975-F151-4A50-873F-DA1651909E57}"/>
              </a:ext>
            </a:extLst>
          </p:cNvPr>
          <p:cNvSpPr txBox="1"/>
          <p:nvPr/>
        </p:nvSpPr>
        <p:spPr>
          <a:xfrm>
            <a:off x="10170377" y="2302430"/>
            <a:ext cx="2436324" cy="369332"/>
          </a:xfrm>
          <a:prstGeom prst="rect">
            <a:avLst/>
          </a:prstGeom>
          <a:noFill/>
        </p:spPr>
        <p:txBody>
          <a:bodyPr wrap="square" rtlCol="0">
            <a:spAutoFit/>
          </a:bodyPr>
          <a:lstStyle/>
          <a:p>
            <a:r>
              <a:rPr lang="cs-CZ" sz="1800" dirty="0"/>
              <a:t>J</a:t>
            </a:r>
            <a:r>
              <a:rPr lang="sk-SK" altLang="cs-CZ" sz="1800" dirty="0" err="1"/>
              <a:t>äger</a:t>
            </a:r>
            <a:r>
              <a:rPr lang="sk-SK" altLang="cs-CZ" sz="1800" dirty="0"/>
              <a:t> </a:t>
            </a:r>
            <a:r>
              <a:rPr lang="sk-SK" altLang="cs-CZ" sz="1800" dirty="0" err="1"/>
              <a:t>tables</a:t>
            </a:r>
            <a:endParaRPr lang="cs-CZ" sz="1800" dirty="0"/>
          </a:p>
        </p:txBody>
      </p:sp>
      <p:cxnSp>
        <p:nvCxnSpPr>
          <p:cNvPr id="10" name="Přímá spojnice se šipkou 9">
            <a:extLst>
              <a:ext uri="{FF2B5EF4-FFF2-40B4-BE49-F238E27FC236}">
                <a16:creationId xmlns:a16="http://schemas.microsoft.com/office/drawing/2014/main" id="{36CC435F-0B5B-4BF8-9B7F-234A952DFD15}"/>
              </a:ext>
            </a:extLst>
          </p:cNvPr>
          <p:cNvCxnSpPr/>
          <p:nvPr/>
        </p:nvCxnSpPr>
        <p:spPr bwMode="auto">
          <a:xfrm flipH="1">
            <a:off x="10617693" y="2710288"/>
            <a:ext cx="443884" cy="424254"/>
          </a:xfrm>
          <a:prstGeom prst="straightConnector1">
            <a:avLst/>
          </a:prstGeom>
          <a:solidFill>
            <a:schemeClr val="accent1"/>
          </a:solidFill>
          <a:ln w="9525" cap="flat" cmpd="sng" algn="ctr">
            <a:solidFill>
              <a:srgbClr val="0000DC"/>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ovéPole 15">
            <a:extLst>
              <a:ext uri="{FF2B5EF4-FFF2-40B4-BE49-F238E27FC236}">
                <a16:creationId xmlns:a16="http://schemas.microsoft.com/office/drawing/2014/main" id="{1D672D76-169B-46C8-B0D1-027C01EFB55C}"/>
              </a:ext>
            </a:extLst>
          </p:cNvPr>
          <p:cNvSpPr txBox="1"/>
          <p:nvPr/>
        </p:nvSpPr>
        <p:spPr>
          <a:xfrm>
            <a:off x="159798" y="6361549"/>
            <a:ext cx="6303144" cy="276999"/>
          </a:xfrm>
          <a:prstGeom prst="rect">
            <a:avLst/>
          </a:prstGeom>
          <a:noFill/>
        </p:spPr>
        <p:txBody>
          <a:bodyPr wrap="square">
            <a:spAutoFit/>
          </a:bodyPr>
          <a:lstStyle/>
          <a:p>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a:t>
            </a:r>
            <a:endParaRPr lang="pt-BR" sz="1200" dirty="0">
              <a:solidFill>
                <a:srgbClr val="0000DC"/>
              </a:solidFill>
            </a:endParaRPr>
          </a:p>
        </p:txBody>
      </p:sp>
    </p:spTree>
    <p:extLst>
      <p:ext uri="{BB962C8B-B14F-4D97-AF65-F5344CB8AC3E}">
        <p14:creationId xmlns:p14="http://schemas.microsoft.com/office/powerpoint/2010/main" val="255465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18245C-961E-4C71-9C7A-A00E7E8F39BF}"/>
              </a:ext>
            </a:extLst>
          </p:cNvPr>
          <p:cNvSpPr>
            <a:spLocks noGrp="1"/>
          </p:cNvSpPr>
          <p:nvPr>
            <p:ph type="title"/>
          </p:nvPr>
        </p:nvSpPr>
        <p:spPr>
          <a:xfrm>
            <a:off x="838200" y="151668"/>
            <a:ext cx="10515600" cy="1325563"/>
          </a:xfrm>
        </p:spPr>
        <p:txBody>
          <a:bodyPr>
            <a:normAutofit/>
          </a:bodyPr>
          <a:lstStyle/>
          <a:p>
            <a:pPr algn="ctr"/>
            <a:r>
              <a:rPr lang="en-US" altLang="cs-CZ" sz="3200" dirty="0"/>
              <a:t>Measurement of intraocular pressure (</a:t>
            </a:r>
            <a:r>
              <a:rPr lang="cs-CZ" altLang="cs-CZ" sz="3200" dirty="0"/>
              <a:t>IOP</a:t>
            </a:r>
            <a:r>
              <a:rPr lang="en-US" altLang="cs-CZ" sz="3200" dirty="0"/>
              <a:t>)</a:t>
            </a:r>
            <a:endParaRPr lang="cs-CZ" sz="3200" dirty="0"/>
          </a:p>
        </p:txBody>
      </p:sp>
      <p:sp>
        <p:nvSpPr>
          <p:cNvPr id="3" name="Zástupný obsah 2">
            <a:extLst>
              <a:ext uri="{FF2B5EF4-FFF2-40B4-BE49-F238E27FC236}">
                <a16:creationId xmlns:a16="http://schemas.microsoft.com/office/drawing/2014/main" id="{DEC1292B-708B-40C5-9F87-92E76C5FCD85}"/>
              </a:ext>
            </a:extLst>
          </p:cNvPr>
          <p:cNvSpPr>
            <a:spLocks noGrp="1"/>
          </p:cNvSpPr>
          <p:nvPr>
            <p:ph idx="1"/>
          </p:nvPr>
        </p:nvSpPr>
        <p:spPr>
          <a:xfrm>
            <a:off x="468313" y="804143"/>
            <a:ext cx="11255374" cy="4351338"/>
          </a:xfrm>
        </p:spPr>
        <p:txBody>
          <a:bodyPr>
            <a:noAutofit/>
          </a:bodyPr>
          <a:lstStyle/>
          <a:p>
            <a:pPr marL="0" indent="0" eaLnBrk="1" fontAlgn="auto" hangingPunct="1">
              <a:lnSpc>
                <a:spcPct val="100000"/>
              </a:lnSpc>
              <a:spcAft>
                <a:spcPts val="0"/>
              </a:spcAft>
              <a:buFont typeface="Arial" panose="020B0604020202020204" pitchFamily="34" charset="0"/>
              <a:buNone/>
              <a:defRPr/>
            </a:pPr>
            <a:r>
              <a:rPr lang="en-US" sz="1800" dirty="0"/>
              <a:t>Normal </a:t>
            </a:r>
            <a:r>
              <a:rPr lang="cs-CZ" sz="1800" dirty="0"/>
              <a:t>IOP</a:t>
            </a:r>
            <a:r>
              <a:rPr lang="en-US" sz="1800" dirty="0"/>
              <a:t> in adults: 10-21 mmHg.</a:t>
            </a:r>
          </a:p>
          <a:p>
            <a:pPr marL="0" indent="0" eaLnBrk="1" fontAlgn="auto" hangingPunct="1">
              <a:lnSpc>
                <a:spcPct val="100000"/>
              </a:lnSpc>
              <a:spcAft>
                <a:spcPts val="0"/>
              </a:spcAft>
              <a:buFont typeface="Arial" panose="020B0604020202020204" pitchFamily="34" charset="0"/>
              <a:buNone/>
              <a:defRPr/>
            </a:pPr>
            <a:endParaRPr lang="en-US" sz="1800" dirty="0"/>
          </a:p>
          <a:p>
            <a:pPr marL="0" indent="0" eaLnBrk="1" fontAlgn="auto" hangingPunct="1">
              <a:lnSpc>
                <a:spcPct val="100000"/>
              </a:lnSpc>
              <a:spcAft>
                <a:spcPts val="0"/>
              </a:spcAft>
              <a:buFont typeface="Arial" panose="020B0604020202020204" pitchFamily="34" charset="0"/>
              <a:buNone/>
              <a:defRPr/>
            </a:pPr>
            <a:r>
              <a:rPr lang="en-US" sz="1800" dirty="0"/>
              <a:t>Palpation over the lid - indicative, e</a:t>
            </a:r>
            <a:r>
              <a:rPr lang="cs-CZ" sz="1800" dirty="0"/>
              <a:t>.</a:t>
            </a:r>
            <a:r>
              <a:rPr lang="en-US" sz="1800" dirty="0"/>
              <a:t>g</a:t>
            </a:r>
            <a:r>
              <a:rPr lang="cs-CZ" sz="1800" dirty="0"/>
              <a:t>.</a:t>
            </a:r>
            <a:r>
              <a:rPr lang="en-US" sz="1800" dirty="0"/>
              <a:t> when examining </a:t>
            </a:r>
            <a:r>
              <a:rPr lang="cs-CZ" sz="1800" dirty="0" err="1"/>
              <a:t>of</a:t>
            </a:r>
            <a:r>
              <a:rPr lang="en-US" sz="1800" dirty="0"/>
              <a:t> immobile patient in bed.</a:t>
            </a:r>
          </a:p>
          <a:p>
            <a:pPr marL="0" indent="0" eaLnBrk="1" fontAlgn="auto" hangingPunct="1">
              <a:lnSpc>
                <a:spcPct val="100000"/>
              </a:lnSpc>
              <a:spcAft>
                <a:spcPts val="0"/>
              </a:spcAft>
              <a:buFont typeface="Arial" panose="020B0604020202020204" pitchFamily="34" charset="0"/>
              <a:buNone/>
              <a:defRPr/>
            </a:pPr>
            <a:endParaRPr lang="en-US" sz="1800" dirty="0"/>
          </a:p>
          <a:p>
            <a:pPr marL="0" indent="0" eaLnBrk="1" fontAlgn="auto" hangingPunct="1">
              <a:lnSpc>
                <a:spcPct val="100000"/>
              </a:lnSpc>
              <a:spcAft>
                <a:spcPts val="0"/>
              </a:spcAft>
              <a:buFont typeface="Arial" panose="020B0604020202020204" pitchFamily="34" charset="0"/>
              <a:buNone/>
              <a:defRPr/>
            </a:pPr>
            <a:r>
              <a:rPr lang="en-US" sz="1800" dirty="0"/>
              <a:t>Tonometry measurement - </a:t>
            </a:r>
            <a:r>
              <a:rPr lang="cs-CZ" sz="1800" dirty="0"/>
              <a:t>IOP</a:t>
            </a:r>
            <a:r>
              <a:rPr lang="en-US" sz="1800" dirty="0"/>
              <a:t> is indirectly derived from the amount of pressure needed to deform the central surface of the cornea, the deformation is achieved by flattening or impression.</a:t>
            </a:r>
          </a:p>
          <a:p>
            <a:pPr marL="0" indent="0" eaLnBrk="1" fontAlgn="auto" hangingPunct="1">
              <a:lnSpc>
                <a:spcPct val="100000"/>
              </a:lnSpc>
              <a:spcAft>
                <a:spcPts val="0"/>
              </a:spcAft>
              <a:buFont typeface="Arial" panose="020B0604020202020204" pitchFamily="34" charset="0"/>
              <a:buNone/>
              <a:defRPr/>
            </a:pPr>
            <a:r>
              <a:rPr lang="en-US" sz="1800" dirty="0"/>
              <a:t>Contact methods - anesthesia of the eye surface is required before measurement.</a:t>
            </a:r>
          </a:p>
          <a:p>
            <a:pPr marL="0" indent="0" eaLnBrk="1" fontAlgn="auto" hangingPunct="1">
              <a:lnSpc>
                <a:spcPct val="100000"/>
              </a:lnSpc>
              <a:spcAft>
                <a:spcPts val="0"/>
              </a:spcAft>
              <a:buFont typeface="Arial" panose="020B0604020202020204" pitchFamily="34" charset="0"/>
              <a:buNone/>
              <a:defRPr/>
            </a:pPr>
            <a:r>
              <a:rPr lang="en-US" sz="1800" dirty="0" err="1"/>
              <a:t>Schiötz</a:t>
            </a:r>
            <a:r>
              <a:rPr lang="en-US" sz="1800" dirty="0"/>
              <a:t> impression tonometer</a:t>
            </a:r>
          </a:p>
          <a:p>
            <a:pPr marL="0" indent="0" eaLnBrk="1" fontAlgn="auto" hangingPunct="1">
              <a:lnSpc>
                <a:spcPct val="100000"/>
              </a:lnSpc>
              <a:spcAft>
                <a:spcPts val="0"/>
              </a:spcAft>
              <a:buFont typeface="Arial" panose="020B0604020202020204" pitchFamily="34" charset="0"/>
              <a:buNone/>
              <a:defRPr/>
            </a:pPr>
            <a:r>
              <a:rPr lang="en-US" sz="1800" dirty="0" err="1"/>
              <a:t>Goldmann's</a:t>
            </a:r>
            <a:r>
              <a:rPr lang="en-US" sz="1800" dirty="0"/>
              <a:t> applanation tonometry - the gold standard for </a:t>
            </a:r>
            <a:r>
              <a:rPr lang="cs-CZ" sz="1800" dirty="0"/>
              <a:t>IOP</a:t>
            </a:r>
            <a:r>
              <a:rPr lang="en-US" sz="1800" dirty="0"/>
              <a:t> measurements.</a:t>
            </a:r>
          </a:p>
          <a:p>
            <a:pPr marL="0" indent="0" eaLnBrk="1" fontAlgn="auto" hangingPunct="1">
              <a:lnSpc>
                <a:spcPct val="100000"/>
              </a:lnSpc>
              <a:spcAft>
                <a:spcPts val="0"/>
              </a:spcAft>
              <a:buFont typeface="Arial" panose="020B0604020202020204" pitchFamily="34" charset="0"/>
              <a:buNone/>
              <a:defRPr/>
            </a:pPr>
            <a:r>
              <a:rPr lang="en-US" sz="1800" dirty="0"/>
              <a:t>Contactless methods</a:t>
            </a:r>
          </a:p>
        </p:txBody>
      </p:sp>
      <p:pic>
        <p:nvPicPr>
          <p:cNvPr id="4" name="Zástupný symbol obsahu 3" descr="szemem.jpg">
            <a:extLst>
              <a:ext uri="{FF2B5EF4-FFF2-40B4-BE49-F238E27FC236}">
                <a16:creationId xmlns:a16="http://schemas.microsoft.com/office/drawing/2014/main" id="{B154A777-2429-4C93-9580-6D619773F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935961" y="3170067"/>
            <a:ext cx="1675406" cy="2679630"/>
          </a:xfrm>
          <a:prstGeom prst="rect">
            <a:avLst/>
          </a:prstGeom>
          <a:noFill/>
        </p:spPr>
      </p:pic>
      <p:pic>
        <p:nvPicPr>
          <p:cNvPr id="5" name="Obrázek 2">
            <a:extLst>
              <a:ext uri="{FF2B5EF4-FFF2-40B4-BE49-F238E27FC236}">
                <a16:creationId xmlns:a16="http://schemas.microsoft.com/office/drawing/2014/main" id="{6A9B3E3D-760C-4D62-AB01-C5F0AC26B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747" y="4411278"/>
            <a:ext cx="2981772" cy="223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mereni-NCT">
            <a:extLst>
              <a:ext uri="{FF2B5EF4-FFF2-40B4-BE49-F238E27FC236}">
                <a16:creationId xmlns:a16="http://schemas.microsoft.com/office/drawing/2014/main" id="{AD89DCC4-18CC-433F-96A0-5ACBC9C362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2481" y="4411278"/>
            <a:ext cx="2981772" cy="223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Přímá spojnice se šipkou 7">
            <a:extLst>
              <a:ext uri="{FF2B5EF4-FFF2-40B4-BE49-F238E27FC236}">
                <a16:creationId xmlns:a16="http://schemas.microsoft.com/office/drawing/2014/main" id="{4ED05216-2E1B-46FE-B275-EFE415FED184}"/>
              </a:ext>
            </a:extLst>
          </p:cNvPr>
          <p:cNvCxnSpPr/>
          <p:nvPr/>
        </p:nvCxnSpPr>
        <p:spPr>
          <a:xfrm>
            <a:off x="4341180" y="4254848"/>
            <a:ext cx="0" cy="656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ovéPole 8">
            <a:extLst>
              <a:ext uri="{FF2B5EF4-FFF2-40B4-BE49-F238E27FC236}">
                <a16:creationId xmlns:a16="http://schemas.microsoft.com/office/drawing/2014/main" id="{91E52ED0-3158-468E-B155-D69F8E0A1459}"/>
              </a:ext>
            </a:extLst>
          </p:cNvPr>
          <p:cNvSpPr txBox="1"/>
          <p:nvPr/>
        </p:nvSpPr>
        <p:spPr>
          <a:xfrm>
            <a:off x="3713707" y="3885516"/>
            <a:ext cx="2012396" cy="646331"/>
          </a:xfrm>
          <a:prstGeom prst="rect">
            <a:avLst/>
          </a:prstGeom>
          <a:noFill/>
        </p:spPr>
        <p:txBody>
          <a:bodyPr wrap="square" rtlCol="0">
            <a:spAutoFit/>
          </a:bodyPr>
          <a:lstStyle/>
          <a:p>
            <a:r>
              <a:rPr lang="cs-CZ" sz="1800" dirty="0" err="1"/>
              <a:t>pneumotonometer</a:t>
            </a:r>
            <a:endParaRPr lang="cs-CZ" sz="1800" dirty="0"/>
          </a:p>
        </p:txBody>
      </p:sp>
      <p:cxnSp>
        <p:nvCxnSpPr>
          <p:cNvPr id="11" name="Přímá spojnice se šipkou 10">
            <a:extLst>
              <a:ext uri="{FF2B5EF4-FFF2-40B4-BE49-F238E27FC236}">
                <a16:creationId xmlns:a16="http://schemas.microsoft.com/office/drawing/2014/main" id="{D4857347-C0AA-4A57-816D-798F7DD44EE6}"/>
              </a:ext>
            </a:extLst>
          </p:cNvPr>
          <p:cNvCxnSpPr/>
          <p:nvPr/>
        </p:nvCxnSpPr>
        <p:spPr>
          <a:xfrm>
            <a:off x="7119891" y="4254848"/>
            <a:ext cx="0" cy="900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ovéPole 11">
            <a:extLst>
              <a:ext uri="{FF2B5EF4-FFF2-40B4-BE49-F238E27FC236}">
                <a16:creationId xmlns:a16="http://schemas.microsoft.com/office/drawing/2014/main" id="{4AB24D1B-02BE-4DD1-A3F7-D0D3E35C31ED}"/>
              </a:ext>
            </a:extLst>
          </p:cNvPr>
          <p:cNvSpPr txBox="1"/>
          <p:nvPr/>
        </p:nvSpPr>
        <p:spPr>
          <a:xfrm>
            <a:off x="6353577" y="3586552"/>
            <a:ext cx="2639250" cy="646331"/>
          </a:xfrm>
          <a:prstGeom prst="rect">
            <a:avLst/>
          </a:prstGeom>
          <a:noFill/>
        </p:spPr>
        <p:txBody>
          <a:bodyPr wrap="square" rtlCol="0">
            <a:spAutoFit/>
          </a:bodyPr>
          <a:lstStyle/>
          <a:p>
            <a:r>
              <a:rPr lang="en-US" sz="1800" dirty="0" err="1"/>
              <a:t>Goldmann's</a:t>
            </a:r>
            <a:r>
              <a:rPr lang="en-US" sz="1800" dirty="0"/>
              <a:t> applanation tonometry</a:t>
            </a:r>
            <a:endParaRPr lang="cs-CZ" sz="1800" dirty="0"/>
          </a:p>
        </p:txBody>
      </p:sp>
      <p:cxnSp>
        <p:nvCxnSpPr>
          <p:cNvPr id="14" name="Přímá spojnice se šipkou 13">
            <a:extLst>
              <a:ext uri="{FF2B5EF4-FFF2-40B4-BE49-F238E27FC236}">
                <a16:creationId xmlns:a16="http://schemas.microsoft.com/office/drawing/2014/main" id="{38D8A353-983C-4257-B7B5-AD931BFB7242}"/>
              </a:ext>
            </a:extLst>
          </p:cNvPr>
          <p:cNvCxnSpPr>
            <a:cxnSpLocks/>
          </p:cNvCxnSpPr>
          <p:nvPr/>
        </p:nvCxnSpPr>
        <p:spPr>
          <a:xfrm>
            <a:off x="10608375" y="2979812"/>
            <a:ext cx="0" cy="737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ovéPole 14">
            <a:extLst>
              <a:ext uri="{FF2B5EF4-FFF2-40B4-BE49-F238E27FC236}">
                <a16:creationId xmlns:a16="http://schemas.microsoft.com/office/drawing/2014/main" id="{7939D4E4-BA4D-4E98-8639-2147F3F33446}"/>
              </a:ext>
            </a:extLst>
          </p:cNvPr>
          <p:cNvSpPr txBox="1"/>
          <p:nvPr/>
        </p:nvSpPr>
        <p:spPr>
          <a:xfrm>
            <a:off x="8992827" y="2569170"/>
            <a:ext cx="3400148" cy="369332"/>
          </a:xfrm>
          <a:prstGeom prst="rect">
            <a:avLst/>
          </a:prstGeom>
          <a:noFill/>
        </p:spPr>
        <p:txBody>
          <a:bodyPr wrap="square" rtlCol="0">
            <a:spAutoFit/>
          </a:bodyPr>
          <a:lstStyle/>
          <a:p>
            <a:pPr marL="0" indent="0" eaLnBrk="1" fontAlgn="auto" hangingPunct="1">
              <a:lnSpc>
                <a:spcPct val="100000"/>
              </a:lnSpc>
              <a:spcAft>
                <a:spcPts val="0"/>
              </a:spcAft>
              <a:buFont typeface="Arial" panose="020B0604020202020204" pitchFamily="34" charset="0"/>
              <a:buNone/>
              <a:defRPr/>
            </a:pPr>
            <a:r>
              <a:rPr lang="en-US" sz="1800" dirty="0" err="1"/>
              <a:t>Schiötz</a:t>
            </a:r>
            <a:r>
              <a:rPr lang="en-US" sz="1800" dirty="0"/>
              <a:t> impression tonometer</a:t>
            </a:r>
          </a:p>
        </p:txBody>
      </p:sp>
      <p:sp>
        <p:nvSpPr>
          <p:cNvPr id="16" name="TextovéPole 15">
            <a:extLst>
              <a:ext uri="{FF2B5EF4-FFF2-40B4-BE49-F238E27FC236}">
                <a16:creationId xmlns:a16="http://schemas.microsoft.com/office/drawing/2014/main" id="{86A0BB37-0E80-492B-86BE-A1919B07E545}"/>
              </a:ext>
            </a:extLst>
          </p:cNvPr>
          <p:cNvSpPr txBox="1"/>
          <p:nvPr/>
        </p:nvSpPr>
        <p:spPr>
          <a:xfrm>
            <a:off x="71135" y="6335287"/>
            <a:ext cx="6196612" cy="276999"/>
          </a:xfrm>
          <a:prstGeom prst="rect">
            <a:avLst/>
          </a:prstGeom>
          <a:noFill/>
        </p:spPr>
        <p:txBody>
          <a:bodyPr wrap="square">
            <a:spAutoFit/>
          </a:bodyPr>
          <a:lstStyle/>
          <a:p>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a:t>
            </a:r>
            <a:endParaRPr lang="pt-BR" sz="1200" dirty="0">
              <a:solidFill>
                <a:srgbClr val="0000DC"/>
              </a:solidFill>
            </a:endParaRPr>
          </a:p>
        </p:txBody>
      </p:sp>
    </p:spTree>
    <p:extLst>
      <p:ext uri="{BB962C8B-B14F-4D97-AF65-F5344CB8AC3E}">
        <p14:creationId xmlns:p14="http://schemas.microsoft.com/office/powerpoint/2010/main" val="2803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68EFF8-367F-433B-95F9-64E148CFE817}"/>
              </a:ext>
            </a:extLst>
          </p:cNvPr>
          <p:cNvSpPr>
            <a:spLocks noGrp="1"/>
          </p:cNvSpPr>
          <p:nvPr>
            <p:ph type="title"/>
          </p:nvPr>
        </p:nvSpPr>
        <p:spPr>
          <a:xfrm>
            <a:off x="900344" y="446518"/>
            <a:ext cx="10515600" cy="1325563"/>
          </a:xfrm>
        </p:spPr>
        <p:txBody>
          <a:bodyPr>
            <a:normAutofit/>
          </a:bodyPr>
          <a:lstStyle/>
          <a:p>
            <a:pPr algn="ctr"/>
            <a:r>
              <a:rPr lang="en-US" altLang="cs-CZ" sz="3200" dirty="0"/>
              <a:t>Examination of the anterior eye segment</a:t>
            </a:r>
            <a:endParaRPr lang="cs-CZ" sz="3200" dirty="0"/>
          </a:p>
        </p:txBody>
      </p:sp>
      <p:sp>
        <p:nvSpPr>
          <p:cNvPr id="3" name="Zástupný obsah 2">
            <a:extLst>
              <a:ext uri="{FF2B5EF4-FFF2-40B4-BE49-F238E27FC236}">
                <a16:creationId xmlns:a16="http://schemas.microsoft.com/office/drawing/2014/main" id="{8FFEBAC9-CDD0-4F03-BD44-2F16902339D7}"/>
              </a:ext>
            </a:extLst>
          </p:cNvPr>
          <p:cNvSpPr>
            <a:spLocks noGrp="1"/>
          </p:cNvSpPr>
          <p:nvPr>
            <p:ph idx="1"/>
          </p:nvPr>
        </p:nvSpPr>
        <p:spPr>
          <a:xfrm>
            <a:off x="258191" y="901933"/>
            <a:ext cx="11452195" cy="4351338"/>
          </a:xfrm>
        </p:spPr>
        <p:txBody>
          <a:bodyPr>
            <a:normAutofit/>
          </a:bodyPr>
          <a:lstStyle/>
          <a:p>
            <a:pPr marL="0" indent="0">
              <a:lnSpc>
                <a:spcPct val="100000"/>
              </a:lnSpc>
              <a:buNone/>
            </a:pPr>
            <a:r>
              <a:rPr lang="en-US" sz="1800" dirty="0"/>
              <a:t>Macroscopically by aspect</a:t>
            </a:r>
          </a:p>
          <a:p>
            <a:pPr marL="0" indent="0">
              <a:lnSpc>
                <a:spcPct val="100000"/>
              </a:lnSpc>
              <a:buNone/>
            </a:pPr>
            <a:endParaRPr lang="en-US" sz="1800" dirty="0"/>
          </a:p>
          <a:p>
            <a:pPr marL="0" indent="0">
              <a:lnSpc>
                <a:spcPct val="100000"/>
              </a:lnSpc>
              <a:buNone/>
            </a:pPr>
            <a:r>
              <a:rPr lang="en-US" sz="1800" dirty="0"/>
              <a:t>On a slit lamp (SL)</a:t>
            </a:r>
          </a:p>
          <a:p>
            <a:pPr marL="0" indent="0">
              <a:lnSpc>
                <a:spcPct val="100000"/>
              </a:lnSpc>
              <a:buNone/>
            </a:pPr>
            <a:r>
              <a:rPr lang="en-US" sz="1800" dirty="0"/>
              <a:t>Binocular microscope, light source on a moving arm.</a:t>
            </a:r>
          </a:p>
          <a:p>
            <a:pPr marL="0" indent="0">
              <a:lnSpc>
                <a:spcPct val="100000"/>
              </a:lnSpc>
              <a:buNone/>
            </a:pPr>
            <a:r>
              <a:rPr lang="en-US" sz="1800" dirty="0"/>
              <a:t>You can change the magnification 16-40x, the intensity and angle of illumination, the width of the slit of the light, you can </a:t>
            </a:r>
            <a:r>
              <a:rPr lang="cs-CZ" sz="1800" dirty="0"/>
              <a:t>use </a:t>
            </a:r>
            <a:r>
              <a:rPr lang="en-US" sz="1800" dirty="0"/>
              <a:t>pre-color filters.</a:t>
            </a:r>
          </a:p>
          <a:p>
            <a:pPr marL="0" indent="0">
              <a:lnSpc>
                <a:spcPct val="100000"/>
              </a:lnSpc>
              <a:buNone/>
            </a:pPr>
            <a:r>
              <a:rPr lang="en-US" sz="1800" dirty="0"/>
              <a:t>It is possible to examine the anterior segment up to the lens, resp. anterior vitreous.</a:t>
            </a:r>
          </a:p>
          <a:p>
            <a:pPr marL="0" indent="0">
              <a:lnSpc>
                <a:spcPct val="100000"/>
              </a:lnSpc>
              <a:buNone/>
            </a:pPr>
            <a:r>
              <a:rPr lang="en-US" sz="1800" dirty="0"/>
              <a:t>The posterior segment can be examined with the help of SL using lenses with an optical power of 60-90 D.</a:t>
            </a:r>
            <a:endParaRPr lang="cs-CZ" sz="1800" dirty="0"/>
          </a:p>
        </p:txBody>
      </p:sp>
      <p:pic>
        <p:nvPicPr>
          <p:cNvPr id="4" name="Obrázok 4" descr="prevobr21.jpg">
            <a:extLst>
              <a:ext uri="{FF2B5EF4-FFF2-40B4-BE49-F238E27FC236}">
                <a16:creationId xmlns:a16="http://schemas.microsoft.com/office/drawing/2014/main" id="{2C695622-B9B0-4F31-A501-A7AEA51EFE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89756" y="3303121"/>
            <a:ext cx="2334827" cy="3554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Přímá spojnice se šipkou 5">
            <a:extLst>
              <a:ext uri="{FF2B5EF4-FFF2-40B4-BE49-F238E27FC236}">
                <a16:creationId xmlns:a16="http://schemas.microsoft.com/office/drawing/2014/main" id="{56917AFC-D20A-43BA-AD82-F84CCFD280BA}"/>
              </a:ext>
            </a:extLst>
          </p:cNvPr>
          <p:cNvCxnSpPr>
            <a:cxnSpLocks/>
            <a:stCxn id="7" idx="3"/>
          </p:cNvCxnSpPr>
          <p:nvPr/>
        </p:nvCxnSpPr>
        <p:spPr>
          <a:xfrm>
            <a:off x="4101485" y="4189645"/>
            <a:ext cx="914398" cy="921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DF7B296F-885B-4E1F-9550-94F6BEE63B62}"/>
              </a:ext>
            </a:extLst>
          </p:cNvPr>
          <p:cNvSpPr txBox="1"/>
          <p:nvPr/>
        </p:nvSpPr>
        <p:spPr>
          <a:xfrm>
            <a:off x="644372" y="4004979"/>
            <a:ext cx="3457113" cy="369332"/>
          </a:xfrm>
          <a:prstGeom prst="rect">
            <a:avLst/>
          </a:prstGeom>
          <a:noFill/>
        </p:spPr>
        <p:txBody>
          <a:bodyPr wrap="square" rtlCol="0">
            <a:spAutoFit/>
          </a:bodyPr>
          <a:lstStyle/>
          <a:p>
            <a:r>
              <a:rPr lang="en-US" sz="1800" dirty="0"/>
              <a:t>Patient's chin and forehead rest</a:t>
            </a:r>
            <a:endParaRPr lang="cs-CZ" sz="1800" dirty="0"/>
          </a:p>
        </p:txBody>
      </p:sp>
      <p:cxnSp>
        <p:nvCxnSpPr>
          <p:cNvPr id="9" name="Přímá spojnice se šipkou 8">
            <a:extLst>
              <a:ext uri="{FF2B5EF4-FFF2-40B4-BE49-F238E27FC236}">
                <a16:creationId xmlns:a16="http://schemas.microsoft.com/office/drawing/2014/main" id="{0F9113DA-0E05-483A-8731-013512B5AF3A}"/>
              </a:ext>
            </a:extLst>
          </p:cNvPr>
          <p:cNvCxnSpPr>
            <a:cxnSpLocks/>
            <a:stCxn id="10" idx="1"/>
          </p:cNvCxnSpPr>
          <p:nvPr/>
        </p:nvCxnSpPr>
        <p:spPr>
          <a:xfrm flipH="1">
            <a:off x="6711519" y="4273655"/>
            <a:ext cx="701332" cy="587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ovéPole 9">
            <a:extLst>
              <a:ext uri="{FF2B5EF4-FFF2-40B4-BE49-F238E27FC236}">
                <a16:creationId xmlns:a16="http://schemas.microsoft.com/office/drawing/2014/main" id="{8C96FB66-F568-42A8-B98F-1952A11B8E14}"/>
              </a:ext>
            </a:extLst>
          </p:cNvPr>
          <p:cNvSpPr txBox="1"/>
          <p:nvPr/>
        </p:nvSpPr>
        <p:spPr>
          <a:xfrm>
            <a:off x="7412851" y="4088989"/>
            <a:ext cx="2947387" cy="369332"/>
          </a:xfrm>
          <a:prstGeom prst="rect">
            <a:avLst/>
          </a:prstGeom>
          <a:noFill/>
        </p:spPr>
        <p:txBody>
          <a:bodyPr wrap="square" rtlCol="0">
            <a:spAutoFit/>
          </a:bodyPr>
          <a:lstStyle/>
          <a:p>
            <a:r>
              <a:rPr lang="cs-CZ" sz="1800" dirty="0" err="1"/>
              <a:t>Eyeglasses</a:t>
            </a:r>
            <a:r>
              <a:rPr lang="cs-CZ" sz="1800" dirty="0"/>
              <a:t> </a:t>
            </a:r>
            <a:r>
              <a:rPr lang="cs-CZ" sz="1800" dirty="0" err="1"/>
              <a:t>for</a:t>
            </a:r>
            <a:r>
              <a:rPr lang="cs-CZ" sz="1800" dirty="0"/>
              <a:t> </a:t>
            </a:r>
            <a:r>
              <a:rPr lang="cs-CZ" sz="1800" dirty="0" err="1"/>
              <a:t>doctors</a:t>
            </a:r>
            <a:endParaRPr lang="cs-CZ" sz="1800" dirty="0"/>
          </a:p>
        </p:txBody>
      </p:sp>
      <p:cxnSp>
        <p:nvCxnSpPr>
          <p:cNvPr id="14" name="Přímá spojnice se šipkou 13">
            <a:extLst>
              <a:ext uri="{FF2B5EF4-FFF2-40B4-BE49-F238E27FC236}">
                <a16:creationId xmlns:a16="http://schemas.microsoft.com/office/drawing/2014/main" id="{10179750-7677-43CF-9418-EEEF5BBDC386}"/>
              </a:ext>
            </a:extLst>
          </p:cNvPr>
          <p:cNvCxnSpPr>
            <a:cxnSpLocks/>
          </p:cNvCxnSpPr>
          <p:nvPr/>
        </p:nvCxnSpPr>
        <p:spPr>
          <a:xfrm flipH="1">
            <a:off x="6356413" y="5869106"/>
            <a:ext cx="1056438" cy="789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ovéPole 14">
            <a:extLst>
              <a:ext uri="{FF2B5EF4-FFF2-40B4-BE49-F238E27FC236}">
                <a16:creationId xmlns:a16="http://schemas.microsoft.com/office/drawing/2014/main" id="{9B62B37E-1020-4243-AEED-9A0AF22791F6}"/>
              </a:ext>
            </a:extLst>
          </p:cNvPr>
          <p:cNvSpPr txBox="1"/>
          <p:nvPr/>
        </p:nvSpPr>
        <p:spPr>
          <a:xfrm>
            <a:off x="7425433" y="5664074"/>
            <a:ext cx="3968320" cy="923330"/>
          </a:xfrm>
          <a:prstGeom prst="rect">
            <a:avLst/>
          </a:prstGeom>
          <a:noFill/>
        </p:spPr>
        <p:txBody>
          <a:bodyPr wrap="square" rtlCol="0">
            <a:spAutoFit/>
          </a:bodyPr>
          <a:lstStyle/>
          <a:p>
            <a:r>
              <a:rPr lang="en-US" sz="1800" dirty="0"/>
              <a:t>The height of the table can be adjusted according to</a:t>
            </a:r>
            <a:r>
              <a:rPr lang="cs-CZ" sz="1800" dirty="0"/>
              <a:t> </a:t>
            </a:r>
            <a:r>
              <a:rPr lang="en-US" sz="1800" dirty="0"/>
              <a:t>height of </a:t>
            </a:r>
            <a:endParaRPr lang="cs-CZ" sz="1800" dirty="0"/>
          </a:p>
          <a:p>
            <a:r>
              <a:rPr lang="en-US" sz="1800" dirty="0"/>
              <a:t>the patient and the doctor</a:t>
            </a:r>
            <a:endParaRPr lang="cs-CZ" sz="1800" dirty="0"/>
          </a:p>
        </p:txBody>
      </p:sp>
      <p:cxnSp>
        <p:nvCxnSpPr>
          <p:cNvPr id="17" name="Přímá spojnice se šipkou 16">
            <a:extLst>
              <a:ext uri="{FF2B5EF4-FFF2-40B4-BE49-F238E27FC236}">
                <a16:creationId xmlns:a16="http://schemas.microsoft.com/office/drawing/2014/main" id="{64141B3D-85EF-4DC0-A0E7-D6250014299F}"/>
              </a:ext>
            </a:extLst>
          </p:cNvPr>
          <p:cNvCxnSpPr/>
          <p:nvPr/>
        </p:nvCxnSpPr>
        <p:spPr>
          <a:xfrm>
            <a:off x="4021584" y="3852909"/>
            <a:ext cx="14381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ovéPole 17">
            <a:extLst>
              <a:ext uri="{FF2B5EF4-FFF2-40B4-BE49-F238E27FC236}">
                <a16:creationId xmlns:a16="http://schemas.microsoft.com/office/drawing/2014/main" id="{C6F65D27-94BB-465B-98A1-13CCDF050ED7}"/>
              </a:ext>
            </a:extLst>
          </p:cNvPr>
          <p:cNvSpPr txBox="1"/>
          <p:nvPr/>
        </p:nvSpPr>
        <p:spPr>
          <a:xfrm>
            <a:off x="799729" y="3633239"/>
            <a:ext cx="4075593" cy="369332"/>
          </a:xfrm>
          <a:prstGeom prst="rect">
            <a:avLst/>
          </a:prstGeom>
          <a:noFill/>
        </p:spPr>
        <p:txBody>
          <a:bodyPr wrap="square" rtlCol="0">
            <a:spAutoFit/>
          </a:bodyPr>
          <a:lstStyle/>
          <a:p>
            <a:r>
              <a:rPr lang="en-US" sz="1800" dirty="0"/>
              <a:t>Movable arm with light source</a:t>
            </a:r>
            <a:endParaRPr lang="cs-CZ" sz="1800" dirty="0"/>
          </a:p>
        </p:txBody>
      </p:sp>
      <p:cxnSp>
        <p:nvCxnSpPr>
          <p:cNvPr id="20" name="Přímá spojnice se šipkou 19">
            <a:extLst>
              <a:ext uri="{FF2B5EF4-FFF2-40B4-BE49-F238E27FC236}">
                <a16:creationId xmlns:a16="http://schemas.microsoft.com/office/drawing/2014/main" id="{4CE73069-7F0F-4F88-B2A5-C5477CF8CBA7}"/>
              </a:ext>
            </a:extLst>
          </p:cNvPr>
          <p:cNvCxnSpPr>
            <a:cxnSpLocks/>
          </p:cNvCxnSpPr>
          <p:nvPr/>
        </p:nvCxnSpPr>
        <p:spPr>
          <a:xfrm>
            <a:off x="4021584" y="4618604"/>
            <a:ext cx="1544715" cy="1134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ovéPole 20">
            <a:extLst>
              <a:ext uri="{FF2B5EF4-FFF2-40B4-BE49-F238E27FC236}">
                <a16:creationId xmlns:a16="http://schemas.microsoft.com/office/drawing/2014/main" id="{FA1A9AA1-CD7D-415F-8DC0-179D26E99D34}"/>
              </a:ext>
            </a:extLst>
          </p:cNvPr>
          <p:cNvSpPr txBox="1"/>
          <p:nvPr/>
        </p:nvSpPr>
        <p:spPr>
          <a:xfrm>
            <a:off x="154988" y="4369111"/>
            <a:ext cx="4075593" cy="646331"/>
          </a:xfrm>
          <a:prstGeom prst="rect">
            <a:avLst/>
          </a:prstGeom>
          <a:noFill/>
        </p:spPr>
        <p:txBody>
          <a:bodyPr wrap="square" rtlCol="0">
            <a:spAutoFit/>
          </a:bodyPr>
          <a:lstStyle/>
          <a:p>
            <a:r>
              <a:rPr lang="en-US" sz="1800" dirty="0"/>
              <a:t>We change the width of the light slit with the wheel</a:t>
            </a:r>
            <a:endParaRPr lang="cs-CZ" sz="1800" dirty="0"/>
          </a:p>
        </p:txBody>
      </p:sp>
      <p:cxnSp>
        <p:nvCxnSpPr>
          <p:cNvPr id="24" name="Přímá spojnice se šipkou 23">
            <a:extLst>
              <a:ext uri="{FF2B5EF4-FFF2-40B4-BE49-F238E27FC236}">
                <a16:creationId xmlns:a16="http://schemas.microsoft.com/office/drawing/2014/main" id="{08840CF1-3534-4A60-B9B7-3BE81B293472}"/>
              </a:ext>
            </a:extLst>
          </p:cNvPr>
          <p:cNvCxnSpPr>
            <a:cxnSpLocks/>
          </p:cNvCxnSpPr>
          <p:nvPr/>
        </p:nvCxnSpPr>
        <p:spPr>
          <a:xfrm flipH="1">
            <a:off x="6356415" y="4733857"/>
            <a:ext cx="1032027" cy="1203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ovéPole 24">
            <a:extLst>
              <a:ext uri="{FF2B5EF4-FFF2-40B4-BE49-F238E27FC236}">
                <a16:creationId xmlns:a16="http://schemas.microsoft.com/office/drawing/2014/main" id="{507E98BB-2AFB-49B0-997B-8D6D363C0A8B}"/>
              </a:ext>
            </a:extLst>
          </p:cNvPr>
          <p:cNvSpPr txBox="1"/>
          <p:nvPr/>
        </p:nvSpPr>
        <p:spPr>
          <a:xfrm>
            <a:off x="7388442" y="4471216"/>
            <a:ext cx="4705164" cy="1200329"/>
          </a:xfrm>
          <a:prstGeom prst="rect">
            <a:avLst/>
          </a:prstGeom>
          <a:noFill/>
        </p:spPr>
        <p:txBody>
          <a:bodyPr wrap="square" rtlCol="0">
            <a:spAutoFit/>
          </a:bodyPr>
          <a:lstStyle/>
          <a:p>
            <a:r>
              <a:rPr lang="en-US" sz="1800" dirty="0"/>
              <a:t>We use the joystick to move the SL in the vertical and horizontal, forwards and backwards (and thus sharpen structures at different depths of the eye)</a:t>
            </a:r>
            <a:endParaRPr lang="cs-CZ" sz="1800" dirty="0"/>
          </a:p>
        </p:txBody>
      </p:sp>
      <p:cxnSp>
        <p:nvCxnSpPr>
          <p:cNvPr id="28" name="Přímá spojnice se šipkou 27">
            <a:extLst>
              <a:ext uri="{FF2B5EF4-FFF2-40B4-BE49-F238E27FC236}">
                <a16:creationId xmlns:a16="http://schemas.microsoft.com/office/drawing/2014/main" id="{16C8A19C-1D3F-41E5-96DA-2F5FE628BC96}"/>
              </a:ext>
            </a:extLst>
          </p:cNvPr>
          <p:cNvCxnSpPr>
            <a:cxnSpLocks/>
          </p:cNvCxnSpPr>
          <p:nvPr/>
        </p:nvCxnSpPr>
        <p:spPr>
          <a:xfrm>
            <a:off x="4101485" y="5239259"/>
            <a:ext cx="2056659" cy="800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ovéPole 28">
            <a:extLst>
              <a:ext uri="{FF2B5EF4-FFF2-40B4-BE49-F238E27FC236}">
                <a16:creationId xmlns:a16="http://schemas.microsoft.com/office/drawing/2014/main" id="{41DD1CAB-8536-4D16-856B-CF6D0A5ED04D}"/>
              </a:ext>
            </a:extLst>
          </p:cNvPr>
          <p:cNvSpPr txBox="1"/>
          <p:nvPr/>
        </p:nvSpPr>
        <p:spPr>
          <a:xfrm>
            <a:off x="258191" y="5014066"/>
            <a:ext cx="3968320" cy="923330"/>
          </a:xfrm>
          <a:prstGeom prst="rect">
            <a:avLst/>
          </a:prstGeom>
          <a:noFill/>
        </p:spPr>
        <p:txBody>
          <a:bodyPr wrap="square" rtlCol="0">
            <a:spAutoFit/>
          </a:bodyPr>
          <a:lstStyle/>
          <a:p>
            <a:r>
              <a:rPr lang="en-US" sz="1800" dirty="0"/>
              <a:t>We change the intensity of the light with the wheel, we do not dazzle the patient unnecessarily</a:t>
            </a:r>
            <a:endParaRPr lang="cs-CZ" sz="1800" dirty="0"/>
          </a:p>
        </p:txBody>
      </p:sp>
      <p:cxnSp>
        <p:nvCxnSpPr>
          <p:cNvPr id="34" name="Přímá spojnice se šipkou 33">
            <a:extLst>
              <a:ext uri="{FF2B5EF4-FFF2-40B4-BE49-F238E27FC236}">
                <a16:creationId xmlns:a16="http://schemas.microsoft.com/office/drawing/2014/main" id="{EDE07518-4189-4859-811F-3E352D706A91}"/>
              </a:ext>
            </a:extLst>
          </p:cNvPr>
          <p:cNvCxnSpPr>
            <a:cxnSpLocks/>
            <a:stCxn id="35" idx="1"/>
          </p:cNvCxnSpPr>
          <p:nvPr/>
        </p:nvCxnSpPr>
        <p:spPr>
          <a:xfrm flipH="1">
            <a:off x="6158145" y="3737248"/>
            <a:ext cx="1254706" cy="1216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ovéPole 34">
            <a:extLst>
              <a:ext uri="{FF2B5EF4-FFF2-40B4-BE49-F238E27FC236}">
                <a16:creationId xmlns:a16="http://schemas.microsoft.com/office/drawing/2014/main" id="{48DE1516-6AD5-46D8-9CC5-A85F7D998CEE}"/>
              </a:ext>
            </a:extLst>
          </p:cNvPr>
          <p:cNvSpPr txBox="1"/>
          <p:nvPr/>
        </p:nvSpPr>
        <p:spPr>
          <a:xfrm>
            <a:off x="7412851" y="3414082"/>
            <a:ext cx="3763393" cy="646331"/>
          </a:xfrm>
          <a:prstGeom prst="rect">
            <a:avLst/>
          </a:prstGeom>
          <a:noFill/>
        </p:spPr>
        <p:txBody>
          <a:bodyPr wrap="square" rtlCol="0">
            <a:spAutoFit/>
          </a:bodyPr>
          <a:lstStyle/>
          <a:p>
            <a:r>
              <a:rPr lang="en-US" sz="1800" dirty="0"/>
              <a:t>Use the wheel to change the magnification of the image</a:t>
            </a:r>
            <a:endParaRPr lang="cs-CZ" sz="1800" dirty="0"/>
          </a:p>
        </p:txBody>
      </p:sp>
      <p:sp>
        <p:nvSpPr>
          <p:cNvPr id="27" name="TextovéPole 26">
            <a:extLst>
              <a:ext uri="{FF2B5EF4-FFF2-40B4-BE49-F238E27FC236}">
                <a16:creationId xmlns:a16="http://schemas.microsoft.com/office/drawing/2014/main" id="{3AAE2143-8986-405B-9886-11694894BE92}"/>
              </a:ext>
            </a:extLst>
          </p:cNvPr>
          <p:cNvSpPr txBox="1"/>
          <p:nvPr/>
        </p:nvSpPr>
        <p:spPr>
          <a:xfrm>
            <a:off x="132427" y="6493733"/>
            <a:ext cx="6094520" cy="276999"/>
          </a:xfrm>
          <a:prstGeom prst="rect">
            <a:avLst/>
          </a:prstGeom>
          <a:noFill/>
        </p:spPr>
        <p:txBody>
          <a:bodyPr wrap="square">
            <a:spAutoFit/>
          </a:bodyPr>
          <a:lstStyle/>
          <a:p>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a:t>
            </a:r>
            <a:endParaRPr lang="pt-BR" sz="1200" dirty="0">
              <a:solidFill>
                <a:srgbClr val="0000DC"/>
              </a:solidFill>
            </a:endParaRPr>
          </a:p>
        </p:txBody>
      </p:sp>
    </p:spTree>
    <p:extLst>
      <p:ext uri="{BB962C8B-B14F-4D97-AF65-F5344CB8AC3E}">
        <p14:creationId xmlns:p14="http://schemas.microsoft.com/office/powerpoint/2010/main" val="172880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D306FD-2CD2-4894-A729-E93414888E30}"/>
              </a:ext>
            </a:extLst>
          </p:cNvPr>
          <p:cNvSpPr>
            <a:spLocks noGrp="1"/>
          </p:cNvSpPr>
          <p:nvPr>
            <p:ph type="title"/>
          </p:nvPr>
        </p:nvSpPr>
        <p:spPr>
          <a:xfrm>
            <a:off x="838199" y="189975"/>
            <a:ext cx="10515600" cy="1325563"/>
          </a:xfrm>
        </p:spPr>
        <p:txBody>
          <a:bodyPr>
            <a:normAutofit/>
          </a:bodyPr>
          <a:lstStyle/>
          <a:p>
            <a:pPr algn="ctr"/>
            <a:r>
              <a:rPr lang="en-US" altLang="cs-CZ" sz="3200" dirty="0"/>
              <a:t>Examination of the posterior segment of the eye - ocular </a:t>
            </a:r>
            <a:r>
              <a:rPr lang="cs-CZ" altLang="cs-CZ" sz="3200" dirty="0"/>
              <a:t>fundus</a:t>
            </a:r>
            <a:endParaRPr lang="cs-CZ" sz="3200" dirty="0"/>
          </a:p>
        </p:txBody>
      </p:sp>
      <p:sp>
        <p:nvSpPr>
          <p:cNvPr id="3" name="Zástupný obsah 2">
            <a:extLst>
              <a:ext uri="{FF2B5EF4-FFF2-40B4-BE49-F238E27FC236}">
                <a16:creationId xmlns:a16="http://schemas.microsoft.com/office/drawing/2014/main" id="{0A5F8242-D189-4475-A0F5-1D899CC399EC}"/>
              </a:ext>
            </a:extLst>
          </p:cNvPr>
          <p:cNvSpPr>
            <a:spLocks noGrp="1"/>
          </p:cNvSpPr>
          <p:nvPr>
            <p:ph idx="1"/>
          </p:nvPr>
        </p:nvSpPr>
        <p:spPr>
          <a:xfrm>
            <a:off x="307758" y="1142045"/>
            <a:ext cx="11576481" cy="4351338"/>
          </a:xfrm>
        </p:spPr>
        <p:txBody>
          <a:bodyPr>
            <a:noAutofit/>
          </a:bodyPr>
          <a:lstStyle/>
          <a:p>
            <a:pPr marL="0" indent="0" eaLnBrk="1" hangingPunct="1">
              <a:lnSpc>
                <a:spcPct val="100000"/>
              </a:lnSpc>
              <a:buFont typeface="Arial" panose="020B0604020202020204" pitchFamily="34" charset="0"/>
              <a:buNone/>
              <a:defRPr/>
            </a:pPr>
            <a:r>
              <a:rPr lang="en-US" altLang="cs-CZ" sz="1800" dirty="0"/>
              <a:t>It is always necessary to induce artificial mydriasis (AM) using short-acting mydriasis (phenylephrine, tropicamide).</a:t>
            </a:r>
          </a:p>
          <a:p>
            <a:pPr marL="0" indent="0" eaLnBrk="1" hangingPunct="1">
              <a:lnSpc>
                <a:spcPct val="100000"/>
              </a:lnSpc>
              <a:buFont typeface="Arial" panose="020B0604020202020204" pitchFamily="34" charset="0"/>
              <a:buNone/>
              <a:defRPr/>
            </a:pPr>
            <a:endParaRPr lang="en-US" altLang="cs-CZ" sz="1800" dirty="0"/>
          </a:p>
          <a:p>
            <a:pPr marL="0" indent="0" eaLnBrk="1" hangingPunct="1">
              <a:lnSpc>
                <a:spcPct val="100000"/>
              </a:lnSpc>
              <a:buFont typeface="Arial" panose="020B0604020202020204" pitchFamily="34" charset="0"/>
              <a:buNone/>
              <a:defRPr/>
            </a:pPr>
            <a:r>
              <a:rPr lang="en-US" altLang="cs-CZ" sz="1800" dirty="0"/>
              <a:t>Direct ophthalmoscope - a handheld device with built-in lighting, the image is direct and enlarged, the disadvantage - monocular imaging of only a small part of the retina (we do not examine the periphery of the retina), today we examine it only exceptionally.</a:t>
            </a:r>
          </a:p>
          <a:p>
            <a:pPr marL="0" indent="0" eaLnBrk="1" hangingPunct="1">
              <a:lnSpc>
                <a:spcPct val="100000"/>
              </a:lnSpc>
              <a:buFont typeface="Arial" panose="020B0604020202020204" pitchFamily="34" charset="0"/>
              <a:buNone/>
              <a:defRPr/>
            </a:pPr>
            <a:endParaRPr lang="cs-CZ" altLang="cs-CZ" sz="1800" dirty="0"/>
          </a:p>
          <a:p>
            <a:pPr marL="0" indent="0" eaLnBrk="1" hangingPunct="1">
              <a:lnSpc>
                <a:spcPct val="100000"/>
              </a:lnSpc>
              <a:buFont typeface="Arial" panose="020B0604020202020204" pitchFamily="34" charset="0"/>
              <a:buNone/>
              <a:defRPr/>
            </a:pPr>
            <a:r>
              <a:rPr lang="en-US" altLang="cs-CZ" sz="1800" dirty="0"/>
              <a:t>Indirect (indirect) ophthalmoscope - binocular ophthalmoscope with a light source on the doctor's head, use of a lens, the image is inverted and enlarged, we examine the retina to the periphery, the patient sits or lies, use perioperatively.</a:t>
            </a:r>
            <a:endParaRPr lang="cs-CZ" altLang="cs-CZ" sz="1800" dirty="0"/>
          </a:p>
          <a:p>
            <a:pPr marL="0" indent="0" eaLnBrk="1" hangingPunct="1">
              <a:lnSpc>
                <a:spcPct val="100000"/>
              </a:lnSpc>
              <a:buFont typeface="Arial" panose="020B0604020202020204" pitchFamily="34" charset="0"/>
              <a:buNone/>
              <a:defRPr/>
            </a:pPr>
            <a:endParaRPr lang="en-US" altLang="cs-CZ" sz="1800" dirty="0"/>
          </a:p>
          <a:p>
            <a:pPr marL="0" indent="0" eaLnBrk="1" hangingPunct="1">
              <a:lnSpc>
                <a:spcPct val="100000"/>
              </a:lnSpc>
              <a:buFont typeface="Arial" panose="020B0604020202020204" pitchFamily="34" charset="0"/>
              <a:buNone/>
              <a:defRPr/>
            </a:pPr>
            <a:r>
              <a:rPr lang="en-US" altLang="cs-CZ" sz="1800" dirty="0"/>
              <a:t>Examination of the ocular background on SL = </a:t>
            </a:r>
            <a:r>
              <a:rPr lang="en-US" altLang="cs-CZ" sz="1800" dirty="0" err="1"/>
              <a:t>biomicroscopy</a:t>
            </a:r>
            <a:r>
              <a:rPr lang="en-US" altLang="cs-CZ" sz="1800" dirty="0"/>
              <a:t>, use of a lens, the image is inverted and enlarged, we will examine</a:t>
            </a:r>
            <a:r>
              <a:rPr lang="cs-CZ" altLang="cs-CZ" sz="1800" dirty="0"/>
              <a:t> </a:t>
            </a:r>
            <a:r>
              <a:rPr lang="en-US" altLang="cs-CZ" sz="1800" dirty="0"/>
              <a:t>retina to the periphery, today the most common method in the outpatient clinic.</a:t>
            </a:r>
            <a:endParaRPr lang="cs-CZ" sz="1800" dirty="0"/>
          </a:p>
        </p:txBody>
      </p:sp>
      <p:pic>
        <p:nvPicPr>
          <p:cNvPr id="4" name="Picture 4">
            <a:extLst>
              <a:ext uri="{FF2B5EF4-FFF2-40B4-BE49-F238E27FC236}">
                <a16:creationId xmlns:a16="http://schemas.microsoft.com/office/drawing/2014/main" id="{3A9D0F6B-CF54-4044-881C-883335E1E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73147" y="4623881"/>
            <a:ext cx="2022676" cy="234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D6B5DCF5-B3CC-480C-8D80-13479B378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0289" y="4804534"/>
            <a:ext cx="2641014" cy="198054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85D04156-BD8E-46BA-88EC-9EBFE586AD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6180" y="4762406"/>
            <a:ext cx="2342972" cy="202267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7869D4F7-50E8-439C-A997-B5AF794C6465}"/>
              </a:ext>
            </a:extLst>
          </p:cNvPr>
          <p:cNvSpPr txBox="1"/>
          <p:nvPr/>
        </p:nvSpPr>
        <p:spPr>
          <a:xfrm>
            <a:off x="162017" y="6298825"/>
            <a:ext cx="6094520" cy="276999"/>
          </a:xfrm>
          <a:prstGeom prst="rect">
            <a:avLst/>
          </a:prstGeom>
          <a:noFill/>
        </p:spPr>
        <p:txBody>
          <a:bodyPr wrap="square">
            <a:spAutoFit/>
          </a:bodyPr>
          <a:lstStyle/>
          <a:p>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a:t>
            </a:r>
            <a:endParaRPr lang="pt-BR" sz="1200" dirty="0">
              <a:solidFill>
                <a:srgbClr val="0000DC"/>
              </a:solidFill>
            </a:endParaRPr>
          </a:p>
        </p:txBody>
      </p:sp>
    </p:spTree>
    <p:extLst>
      <p:ext uri="{BB962C8B-B14F-4D97-AF65-F5344CB8AC3E}">
        <p14:creationId xmlns:p14="http://schemas.microsoft.com/office/powerpoint/2010/main" val="2978743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940C2F-2321-4CDC-9955-A04B36FB5DDF}"/>
              </a:ext>
            </a:extLst>
          </p:cNvPr>
          <p:cNvSpPr>
            <a:spLocks noGrp="1"/>
          </p:cNvSpPr>
          <p:nvPr>
            <p:ph type="title"/>
          </p:nvPr>
        </p:nvSpPr>
        <p:spPr>
          <a:xfrm>
            <a:off x="838200" y="365048"/>
            <a:ext cx="10515600" cy="1325563"/>
          </a:xfrm>
        </p:spPr>
        <p:txBody>
          <a:bodyPr>
            <a:normAutofit/>
          </a:bodyPr>
          <a:lstStyle/>
          <a:p>
            <a:pPr algn="ctr"/>
            <a:r>
              <a:rPr lang="cs-CZ" sz="3200" dirty="0" err="1"/>
              <a:t>Ultrasound</a:t>
            </a:r>
            <a:r>
              <a:rPr lang="cs-CZ" sz="3200" dirty="0"/>
              <a:t> </a:t>
            </a:r>
            <a:r>
              <a:rPr lang="cs-CZ" sz="3200" dirty="0" err="1"/>
              <a:t>examination</a:t>
            </a:r>
            <a:r>
              <a:rPr lang="cs-CZ" sz="3200" dirty="0"/>
              <a:t> </a:t>
            </a:r>
          </a:p>
        </p:txBody>
      </p:sp>
      <p:sp>
        <p:nvSpPr>
          <p:cNvPr id="3" name="Zástupný obsah 2">
            <a:extLst>
              <a:ext uri="{FF2B5EF4-FFF2-40B4-BE49-F238E27FC236}">
                <a16:creationId xmlns:a16="http://schemas.microsoft.com/office/drawing/2014/main" id="{46B37D06-3D13-4D39-BFAB-FF4E7E965F6D}"/>
              </a:ext>
            </a:extLst>
          </p:cNvPr>
          <p:cNvSpPr>
            <a:spLocks noGrp="1"/>
          </p:cNvSpPr>
          <p:nvPr>
            <p:ph idx="1"/>
          </p:nvPr>
        </p:nvSpPr>
        <p:spPr>
          <a:xfrm>
            <a:off x="154927" y="1057196"/>
            <a:ext cx="11434439" cy="4446959"/>
          </a:xfrm>
        </p:spPr>
        <p:txBody>
          <a:bodyPr>
            <a:noAutofit/>
          </a:bodyPr>
          <a:lstStyle/>
          <a:p>
            <a:pPr eaLnBrk="1" hangingPunct="1">
              <a:lnSpc>
                <a:spcPct val="100000"/>
              </a:lnSpc>
            </a:pPr>
            <a:r>
              <a:rPr lang="en-US" altLang="cs-CZ" sz="1800" dirty="0"/>
              <a:t>Ultrasound with a frequency of 8-10 MHz, reflection of ultrasound waves from </a:t>
            </a:r>
            <a:endParaRPr lang="cs-CZ" altLang="cs-CZ" sz="1800" dirty="0"/>
          </a:p>
          <a:p>
            <a:pPr marL="72000" indent="0" eaLnBrk="1" hangingPunct="1">
              <a:lnSpc>
                <a:spcPct val="100000"/>
              </a:lnSpc>
              <a:buNone/>
            </a:pPr>
            <a:r>
              <a:rPr lang="en-US" altLang="cs-CZ" sz="1800" dirty="0"/>
              <a:t>acoustic interfaces </a:t>
            </a:r>
            <a:r>
              <a:rPr lang="cs-CZ" altLang="cs-CZ" sz="1800" dirty="0" err="1"/>
              <a:t>of</a:t>
            </a:r>
            <a:r>
              <a:rPr lang="en-US" altLang="cs-CZ" sz="1800" dirty="0"/>
              <a:t> the eye.</a:t>
            </a:r>
          </a:p>
          <a:p>
            <a:pPr eaLnBrk="1" hangingPunct="1">
              <a:lnSpc>
                <a:spcPct val="100000"/>
              </a:lnSpc>
            </a:pPr>
            <a:r>
              <a:rPr lang="en-US" altLang="cs-CZ" sz="1800" dirty="0"/>
              <a:t>Display A (</a:t>
            </a:r>
            <a:r>
              <a:rPr lang="cs-CZ" altLang="cs-CZ" sz="1800" dirty="0"/>
              <a:t>A-</a:t>
            </a:r>
            <a:r>
              <a:rPr lang="en-US" altLang="cs-CZ" sz="1800" dirty="0"/>
              <a:t>scan): linear (one-dimensional) display mode.</a:t>
            </a:r>
          </a:p>
          <a:p>
            <a:pPr eaLnBrk="1" hangingPunct="1">
              <a:lnSpc>
                <a:spcPct val="100000"/>
              </a:lnSpc>
            </a:pPr>
            <a:r>
              <a:rPr lang="en-US" altLang="cs-CZ" sz="1800" dirty="0"/>
              <a:t>Display B (B-scan): </a:t>
            </a:r>
            <a:r>
              <a:rPr lang="cs-CZ" altLang="cs-CZ" sz="1800" dirty="0"/>
              <a:t>a</a:t>
            </a:r>
            <a:r>
              <a:rPr lang="en-US" altLang="cs-CZ" sz="1800" dirty="0"/>
              <a:t> two-dimensional image.</a:t>
            </a:r>
          </a:p>
          <a:p>
            <a:pPr eaLnBrk="1" hangingPunct="1">
              <a:lnSpc>
                <a:spcPct val="100000"/>
              </a:lnSpc>
            </a:pPr>
            <a:r>
              <a:rPr lang="en-US" altLang="cs-CZ" sz="1800" dirty="0"/>
              <a:t>Indication: to display the rear segment in non-transparent optical</a:t>
            </a:r>
            <a:r>
              <a:rPr lang="cs-CZ" altLang="cs-CZ" sz="1800" dirty="0"/>
              <a:t> </a:t>
            </a:r>
            <a:r>
              <a:rPr lang="en-US" altLang="cs-CZ" sz="1800" dirty="0"/>
              <a:t>media.</a:t>
            </a:r>
          </a:p>
          <a:p>
            <a:pPr eaLnBrk="1" hangingPunct="1">
              <a:lnSpc>
                <a:spcPct val="100000"/>
              </a:lnSpc>
            </a:pPr>
            <a:endParaRPr lang="en-US" altLang="cs-CZ" sz="1800" dirty="0"/>
          </a:p>
          <a:p>
            <a:pPr eaLnBrk="1" hangingPunct="1">
              <a:lnSpc>
                <a:spcPct val="100000"/>
              </a:lnSpc>
            </a:pPr>
            <a:endParaRPr lang="en-US" altLang="cs-CZ" sz="1800" dirty="0"/>
          </a:p>
          <a:p>
            <a:pPr eaLnBrk="1" hangingPunct="1">
              <a:lnSpc>
                <a:spcPct val="100000"/>
              </a:lnSpc>
            </a:pPr>
            <a:endParaRPr lang="en-US" altLang="cs-CZ" sz="1800" dirty="0"/>
          </a:p>
          <a:p>
            <a:pPr eaLnBrk="1" hangingPunct="1">
              <a:lnSpc>
                <a:spcPct val="100000"/>
              </a:lnSpc>
            </a:pPr>
            <a:endParaRPr lang="en-US" altLang="cs-CZ" sz="1800" dirty="0"/>
          </a:p>
          <a:p>
            <a:pPr eaLnBrk="1" hangingPunct="1">
              <a:lnSpc>
                <a:spcPct val="100000"/>
              </a:lnSpc>
            </a:pPr>
            <a:endParaRPr lang="en-US" altLang="cs-CZ" sz="1800" dirty="0"/>
          </a:p>
          <a:p>
            <a:pPr eaLnBrk="1" hangingPunct="1">
              <a:lnSpc>
                <a:spcPct val="100000"/>
              </a:lnSpc>
            </a:pPr>
            <a:endParaRPr lang="en-US" altLang="cs-CZ" sz="1800" dirty="0"/>
          </a:p>
          <a:p>
            <a:pPr eaLnBrk="1" hangingPunct="1">
              <a:lnSpc>
                <a:spcPct val="100000"/>
              </a:lnSpc>
            </a:pPr>
            <a:endParaRPr lang="cs-CZ" altLang="cs-CZ" sz="1800" dirty="0"/>
          </a:p>
          <a:p>
            <a:pPr eaLnBrk="1" hangingPunct="1">
              <a:lnSpc>
                <a:spcPct val="100000"/>
              </a:lnSpc>
            </a:pPr>
            <a:endParaRPr lang="en-US" altLang="cs-CZ" sz="1800" dirty="0"/>
          </a:p>
          <a:p>
            <a:pPr eaLnBrk="1" hangingPunct="1">
              <a:lnSpc>
                <a:spcPct val="100000"/>
              </a:lnSpc>
            </a:pPr>
            <a:r>
              <a:rPr lang="en-US" altLang="cs-CZ" sz="1800" dirty="0"/>
              <a:t>Ultrasonic </a:t>
            </a:r>
            <a:r>
              <a:rPr lang="en-US" altLang="cs-CZ" sz="1800" dirty="0" err="1"/>
              <a:t>biomicroscopy</a:t>
            </a:r>
            <a:r>
              <a:rPr lang="en-US" altLang="cs-CZ" sz="1800" dirty="0"/>
              <a:t> (UBM): high frequency ultrasound, </a:t>
            </a:r>
            <a:r>
              <a:rPr lang="cs-CZ" altLang="cs-CZ" sz="1800" dirty="0" err="1"/>
              <a:t>for</a:t>
            </a:r>
            <a:endParaRPr lang="en-US" altLang="cs-CZ" sz="1800" dirty="0"/>
          </a:p>
          <a:p>
            <a:pPr marL="72000" indent="0" eaLnBrk="1" hangingPunct="1">
              <a:lnSpc>
                <a:spcPct val="100000"/>
              </a:lnSpc>
              <a:buNone/>
            </a:pPr>
            <a:r>
              <a:rPr lang="en-US" altLang="cs-CZ" sz="1800" dirty="0"/>
              <a:t>diagnosis of the anterior segment (ventricular angle, iris, ciliated</a:t>
            </a:r>
          </a:p>
          <a:p>
            <a:pPr marL="72000" indent="0" eaLnBrk="1" hangingPunct="1">
              <a:lnSpc>
                <a:spcPct val="100000"/>
              </a:lnSpc>
              <a:buNone/>
            </a:pPr>
            <a:r>
              <a:rPr lang="en-US" altLang="cs-CZ" sz="1800" dirty="0"/>
              <a:t>body), today it is replaced by the OCT method.</a:t>
            </a:r>
            <a:endParaRPr lang="cs-CZ" sz="1800" dirty="0"/>
          </a:p>
        </p:txBody>
      </p:sp>
      <p:pic>
        <p:nvPicPr>
          <p:cNvPr id="4" name="Picture 5" descr="Bscan1">
            <a:extLst>
              <a:ext uri="{FF2B5EF4-FFF2-40B4-BE49-F238E27FC236}">
                <a16:creationId xmlns:a16="http://schemas.microsoft.com/office/drawing/2014/main" id="{993A924B-9602-4B7C-BA80-819404220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5338" y="1761578"/>
            <a:ext cx="3135622" cy="194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UBM">
            <a:extLst>
              <a:ext uri="{FF2B5EF4-FFF2-40B4-BE49-F238E27FC236}">
                <a16:creationId xmlns:a16="http://schemas.microsoft.com/office/drawing/2014/main" id="{3F99FD49-B01F-4061-BDD0-24E8B6B319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1215" y="4544486"/>
            <a:ext cx="3395708" cy="215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Přímá spojnice se šipkou 6">
            <a:extLst>
              <a:ext uri="{FF2B5EF4-FFF2-40B4-BE49-F238E27FC236}">
                <a16:creationId xmlns:a16="http://schemas.microsoft.com/office/drawing/2014/main" id="{23770B63-84F2-458F-AA53-FD113F015C3B}"/>
              </a:ext>
            </a:extLst>
          </p:cNvPr>
          <p:cNvCxnSpPr/>
          <p:nvPr/>
        </p:nvCxnSpPr>
        <p:spPr>
          <a:xfrm>
            <a:off x="6224294" y="2768535"/>
            <a:ext cx="15092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ovéPole 9">
            <a:extLst>
              <a:ext uri="{FF2B5EF4-FFF2-40B4-BE49-F238E27FC236}">
                <a16:creationId xmlns:a16="http://schemas.microsoft.com/office/drawing/2014/main" id="{188B7B5F-0AAF-4FEF-BFF7-530456742233}"/>
              </a:ext>
            </a:extLst>
          </p:cNvPr>
          <p:cNvSpPr txBox="1"/>
          <p:nvPr/>
        </p:nvSpPr>
        <p:spPr>
          <a:xfrm>
            <a:off x="5337452" y="2549989"/>
            <a:ext cx="1707472" cy="369332"/>
          </a:xfrm>
          <a:prstGeom prst="rect">
            <a:avLst/>
          </a:prstGeom>
          <a:noFill/>
        </p:spPr>
        <p:txBody>
          <a:bodyPr wrap="square" rtlCol="0">
            <a:spAutoFit/>
          </a:bodyPr>
          <a:lstStyle/>
          <a:p>
            <a:r>
              <a:rPr lang="cs-CZ" sz="1800" dirty="0"/>
              <a:t>B-</a:t>
            </a:r>
            <a:r>
              <a:rPr lang="cs-CZ" sz="1800" dirty="0" err="1"/>
              <a:t>scan</a:t>
            </a:r>
            <a:endParaRPr lang="cs-CZ" sz="1800" dirty="0"/>
          </a:p>
        </p:txBody>
      </p:sp>
      <p:cxnSp>
        <p:nvCxnSpPr>
          <p:cNvPr id="12" name="Přímá spojnice se šipkou 11">
            <a:extLst>
              <a:ext uri="{FF2B5EF4-FFF2-40B4-BE49-F238E27FC236}">
                <a16:creationId xmlns:a16="http://schemas.microsoft.com/office/drawing/2014/main" id="{24E685FB-D77E-428E-B121-D854F8F290D5}"/>
              </a:ext>
            </a:extLst>
          </p:cNvPr>
          <p:cNvCxnSpPr/>
          <p:nvPr/>
        </p:nvCxnSpPr>
        <p:spPr>
          <a:xfrm>
            <a:off x="6224294" y="3440097"/>
            <a:ext cx="18110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34521CDF-15C8-48BD-A610-541DCD6B35BB}"/>
              </a:ext>
            </a:extLst>
          </p:cNvPr>
          <p:cNvSpPr txBox="1"/>
          <p:nvPr/>
        </p:nvSpPr>
        <p:spPr>
          <a:xfrm>
            <a:off x="5354283" y="3185542"/>
            <a:ext cx="2379215" cy="369332"/>
          </a:xfrm>
          <a:prstGeom prst="rect">
            <a:avLst/>
          </a:prstGeom>
          <a:noFill/>
        </p:spPr>
        <p:txBody>
          <a:bodyPr wrap="square" rtlCol="0">
            <a:spAutoFit/>
          </a:bodyPr>
          <a:lstStyle/>
          <a:p>
            <a:r>
              <a:rPr lang="cs-CZ" sz="1800" dirty="0"/>
              <a:t>A-</a:t>
            </a:r>
            <a:r>
              <a:rPr lang="cs-CZ" sz="1800" dirty="0" err="1"/>
              <a:t>scan</a:t>
            </a:r>
            <a:endParaRPr lang="cs-CZ" sz="1800" dirty="0"/>
          </a:p>
        </p:txBody>
      </p:sp>
      <p:cxnSp>
        <p:nvCxnSpPr>
          <p:cNvPr id="15" name="Přímá spojnice se šipkou 14">
            <a:extLst>
              <a:ext uri="{FF2B5EF4-FFF2-40B4-BE49-F238E27FC236}">
                <a16:creationId xmlns:a16="http://schemas.microsoft.com/office/drawing/2014/main" id="{A8FDCD89-C2AD-4B4E-823B-95B3945F673C}"/>
              </a:ext>
            </a:extLst>
          </p:cNvPr>
          <p:cNvCxnSpPr>
            <a:cxnSpLocks/>
          </p:cNvCxnSpPr>
          <p:nvPr/>
        </p:nvCxnSpPr>
        <p:spPr>
          <a:xfrm>
            <a:off x="8675702" y="1371669"/>
            <a:ext cx="0" cy="1078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ovéPole 15">
            <a:extLst>
              <a:ext uri="{FF2B5EF4-FFF2-40B4-BE49-F238E27FC236}">
                <a16:creationId xmlns:a16="http://schemas.microsoft.com/office/drawing/2014/main" id="{ADB5D2E6-F4EA-4CF9-A8D0-A7144C8E0841}"/>
              </a:ext>
            </a:extLst>
          </p:cNvPr>
          <p:cNvSpPr txBox="1"/>
          <p:nvPr/>
        </p:nvSpPr>
        <p:spPr>
          <a:xfrm>
            <a:off x="8407153" y="1002337"/>
            <a:ext cx="1677880" cy="369332"/>
          </a:xfrm>
          <a:prstGeom prst="rect">
            <a:avLst/>
          </a:prstGeom>
          <a:noFill/>
        </p:spPr>
        <p:txBody>
          <a:bodyPr wrap="square" rtlCol="0">
            <a:spAutoFit/>
          </a:bodyPr>
          <a:lstStyle/>
          <a:p>
            <a:r>
              <a:rPr lang="cs-CZ" sz="1800" dirty="0" err="1"/>
              <a:t>cornea</a:t>
            </a:r>
            <a:endParaRPr lang="cs-CZ" sz="1800" dirty="0"/>
          </a:p>
        </p:txBody>
      </p:sp>
      <p:cxnSp>
        <p:nvCxnSpPr>
          <p:cNvPr id="18" name="Přímá spojnice se šipkou 17">
            <a:extLst>
              <a:ext uri="{FF2B5EF4-FFF2-40B4-BE49-F238E27FC236}">
                <a16:creationId xmlns:a16="http://schemas.microsoft.com/office/drawing/2014/main" id="{36C12DE3-1FB1-4472-AF71-F267C04BF25B}"/>
              </a:ext>
            </a:extLst>
          </p:cNvPr>
          <p:cNvCxnSpPr>
            <a:cxnSpLocks/>
          </p:cNvCxnSpPr>
          <p:nvPr/>
        </p:nvCxnSpPr>
        <p:spPr>
          <a:xfrm flipH="1">
            <a:off x="9144001" y="1406420"/>
            <a:ext cx="419838" cy="1332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4960E090-5175-449D-ABC1-88B5B87D7566}"/>
              </a:ext>
            </a:extLst>
          </p:cNvPr>
          <p:cNvSpPr txBox="1"/>
          <p:nvPr/>
        </p:nvSpPr>
        <p:spPr>
          <a:xfrm>
            <a:off x="9322292" y="1022445"/>
            <a:ext cx="1615736" cy="369332"/>
          </a:xfrm>
          <a:prstGeom prst="rect">
            <a:avLst/>
          </a:prstGeom>
          <a:noFill/>
        </p:spPr>
        <p:txBody>
          <a:bodyPr wrap="square" rtlCol="0">
            <a:spAutoFit/>
          </a:bodyPr>
          <a:lstStyle/>
          <a:p>
            <a:r>
              <a:rPr lang="cs-CZ" sz="1800" dirty="0" err="1"/>
              <a:t>lens</a:t>
            </a:r>
            <a:endParaRPr lang="cs-CZ" sz="1800" dirty="0"/>
          </a:p>
        </p:txBody>
      </p:sp>
      <p:cxnSp>
        <p:nvCxnSpPr>
          <p:cNvPr id="21" name="Přímá spojnice se šipkou 20">
            <a:extLst>
              <a:ext uri="{FF2B5EF4-FFF2-40B4-BE49-F238E27FC236}">
                <a16:creationId xmlns:a16="http://schemas.microsoft.com/office/drawing/2014/main" id="{115A205A-7A07-40E6-94D7-D19B02711FFC}"/>
              </a:ext>
            </a:extLst>
          </p:cNvPr>
          <p:cNvCxnSpPr>
            <a:cxnSpLocks/>
          </p:cNvCxnSpPr>
          <p:nvPr/>
        </p:nvCxnSpPr>
        <p:spPr>
          <a:xfrm flipH="1">
            <a:off x="11034944" y="2157274"/>
            <a:ext cx="318856" cy="581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ovéPole 21">
            <a:extLst>
              <a:ext uri="{FF2B5EF4-FFF2-40B4-BE49-F238E27FC236}">
                <a16:creationId xmlns:a16="http://schemas.microsoft.com/office/drawing/2014/main" id="{DE778E8E-4B56-4FDC-BD44-7EE4D764022E}"/>
              </a:ext>
            </a:extLst>
          </p:cNvPr>
          <p:cNvSpPr txBox="1"/>
          <p:nvPr/>
        </p:nvSpPr>
        <p:spPr>
          <a:xfrm>
            <a:off x="11274949" y="1773540"/>
            <a:ext cx="917051" cy="646331"/>
          </a:xfrm>
          <a:prstGeom prst="rect">
            <a:avLst/>
          </a:prstGeom>
          <a:noFill/>
        </p:spPr>
        <p:txBody>
          <a:bodyPr wrap="square" rtlCol="0">
            <a:spAutoFit/>
          </a:bodyPr>
          <a:lstStyle/>
          <a:p>
            <a:r>
              <a:rPr lang="cs-CZ" sz="1800" dirty="0" err="1"/>
              <a:t>optic</a:t>
            </a:r>
            <a:r>
              <a:rPr lang="cs-CZ" sz="1800" dirty="0"/>
              <a:t> nerve</a:t>
            </a:r>
          </a:p>
        </p:txBody>
      </p:sp>
      <p:cxnSp>
        <p:nvCxnSpPr>
          <p:cNvPr id="24" name="Přímá spojnice se šipkou 23">
            <a:extLst>
              <a:ext uri="{FF2B5EF4-FFF2-40B4-BE49-F238E27FC236}">
                <a16:creationId xmlns:a16="http://schemas.microsoft.com/office/drawing/2014/main" id="{456757FF-A20A-42E1-883D-D6DD574335D5}"/>
              </a:ext>
            </a:extLst>
          </p:cNvPr>
          <p:cNvCxnSpPr>
            <a:cxnSpLocks/>
          </p:cNvCxnSpPr>
          <p:nvPr/>
        </p:nvCxnSpPr>
        <p:spPr>
          <a:xfrm flipH="1">
            <a:off x="9894163" y="1406420"/>
            <a:ext cx="377301" cy="1337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ovéPole 24">
            <a:extLst>
              <a:ext uri="{FF2B5EF4-FFF2-40B4-BE49-F238E27FC236}">
                <a16:creationId xmlns:a16="http://schemas.microsoft.com/office/drawing/2014/main" id="{1D1E6BB8-642D-4DCF-9A25-2EE29575574F}"/>
              </a:ext>
            </a:extLst>
          </p:cNvPr>
          <p:cNvSpPr txBox="1"/>
          <p:nvPr/>
        </p:nvSpPr>
        <p:spPr>
          <a:xfrm>
            <a:off x="9971840" y="1031109"/>
            <a:ext cx="1903520" cy="369332"/>
          </a:xfrm>
          <a:prstGeom prst="rect">
            <a:avLst/>
          </a:prstGeom>
          <a:noFill/>
        </p:spPr>
        <p:txBody>
          <a:bodyPr wrap="square" rtlCol="0">
            <a:spAutoFit/>
          </a:bodyPr>
          <a:lstStyle/>
          <a:p>
            <a:r>
              <a:rPr lang="cs-CZ" sz="1800" dirty="0" err="1"/>
              <a:t>vitreous</a:t>
            </a:r>
            <a:r>
              <a:rPr lang="cs-CZ" sz="1800" dirty="0"/>
              <a:t> </a:t>
            </a:r>
            <a:r>
              <a:rPr lang="cs-CZ" sz="1800" dirty="0" err="1"/>
              <a:t>cavity</a:t>
            </a:r>
            <a:endParaRPr lang="cs-CZ" sz="1800" dirty="0"/>
          </a:p>
        </p:txBody>
      </p:sp>
      <p:sp>
        <p:nvSpPr>
          <p:cNvPr id="20" name="TextovéPole 19">
            <a:extLst>
              <a:ext uri="{FF2B5EF4-FFF2-40B4-BE49-F238E27FC236}">
                <a16:creationId xmlns:a16="http://schemas.microsoft.com/office/drawing/2014/main" id="{09F8C00D-9C33-4563-8952-3D5ABCD2008A}"/>
              </a:ext>
            </a:extLst>
          </p:cNvPr>
          <p:cNvSpPr txBox="1"/>
          <p:nvPr/>
        </p:nvSpPr>
        <p:spPr>
          <a:xfrm>
            <a:off x="99134" y="6196303"/>
            <a:ext cx="6094520" cy="276999"/>
          </a:xfrm>
          <a:prstGeom prst="rect">
            <a:avLst/>
          </a:prstGeom>
          <a:noFill/>
        </p:spPr>
        <p:txBody>
          <a:bodyPr wrap="square">
            <a:spAutoFit/>
          </a:bodyPr>
          <a:lstStyle/>
          <a:p>
            <a:r>
              <a:rPr lang="cs-CZ" sz="1200" dirty="0">
                <a:solidFill>
                  <a:srgbClr val="0000DC"/>
                </a:solidFill>
                <a:latin typeface="Arial" panose="020B0604020202020204" pitchFamily="34" charset="0"/>
                <a:cs typeface="Arial" panose="020B0604020202020204" pitchFamily="34" charset="0"/>
              </a:rPr>
              <a:t>Oční lékařství</a:t>
            </a:r>
            <a:r>
              <a:rPr lang="pt-BR" sz="1200" dirty="0">
                <a:solidFill>
                  <a:srgbClr val="0000DC"/>
                </a:solidFill>
                <a:latin typeface="Arial" panose="020B0604020202020204" pitchFamily="34" charset="0"/>
                <a:cs typeface="Arial" panose="020B0604020202020204" pitchFamily="34" charset="0"/>
              </a:rPr>
              <a:t> (</a:t>
            </a:r>
            <a:r>
              <a:rPr lang="cs-CZ" sz="1200" dirty="0">
                <a:solidFill>
                  <a:srgbClr val="0000DC"/>
                </a:solidFill>
                <a:latin typeface="Arial" panose="020B0604020202020204" pitchFamily="34" charset="0"/>
                <a:cs typeface="Arial" panose="020B0604020202020204" pitchFamily="34" charset="0"/>
              </a:rPr>
              <a:t>aVLOL7X1</a:t>
            </a:r>
            <a:r>
              <a:rPr lang="pt-BR" sz="1200" dirty="0">
                <a:solidFill>
                  <a:srgbClr val="0000DC"/>
                </a:solidFill>
                <a:latin typeface="Arial" panose="020B0604020202020204" pitchFamily="34" charset="0"/>
                <a:cs typeface="Arial" panose="020B0604020202020204" pitchFamily="34" charset="0"/>
              </a:rPr>
              <a:t>)</a:t>
            </a:r>
            <a:endParaRPr lang="pt-BR" sz="1200" dirty="0">
              <a:solidFill>
                <a:srgbClr val="0000DC"/>
              </a:solidFill>
            </a:endParaRPr>
          </a:p>
        </p:txBody>
      </p:sp>
    </p:spTree>
    <p:extLst>
      <p:ext uri="{BB962C8B-B14F-4D97-AF65-F5344CB8AC3E}">
        <p14:creationId xmlns:p14="http://schemas.microsoft.com/office/powerpoint/2010/main" val="4105208077"/>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ablona-video-simu-cz" id="{70E413AE-DF36-2240-8C7F-4EE22D6865F2}" vid="{D59A1AE0-0475-294C-904D-2C6C3702E6DB}"/>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Prezentace_MU_CZ</Template>
  <TotalTime>174</TotalTime>
  <Words>1453</Words>
  <Application>Microsoft Office PowerPoint</Application>
  <PresentationFormat>Širokoúhlá obrazovka</PresentationFormat>
  <Paragraphs>147</Paragraphs>
  <Slides>13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13</vt:i4>
      </vt:variant>
    </vt:vector>
  </HeadingPairs>
  <TitlesOfParts>
    <vt:vector size="17" baseType="lpstr">
      <vt:lpstr>Arial</vt:lpstr>
      <vt:lpstr>Tahoma</vt:lpstr>
      <vt:lpstr>Wingdings</vt:lpstr>
      <vt:lpstr>Prezentace_MU_CZ</vt:lpstr>
      <vt:lpstr>Examination methods in ophthalmology</vt:lpstr>
      <vt:lpstr>Outcome from learning</vt:lpstr>
      <vt:lpstr>Basic examination methods       Special examination methods</vt:lpstr>
      <vt:lpstr>Examination of vision in the distance</vt:lpstr>
      <vt:lpstr>Near vision examination</vt:lpstr>
      <vt:lpstr>Measurement of intraocular pressure (IOP)</vt:lpstr>
      <vt:lpstr>Examination of the anterior eye segment</vt:lpstr>
      <vt:lpstr>Examination of the posterior segment of the eye - ocular fundus</vt:lpstr>
      <vt:lpstr>Ultrasound examination </vt:lpstr>
      <vt:lpstr>Optical coherence tomography (OCT)</vt:lpstr>
      <vt:lpstr>Visual field examination (VF)</vt:lpstr>
      <vt:lpstr>Take home message:</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Život ohrožující stavy u diabetiků</dc:title>
  <dc:creator>Vojtěch Bulhart</dc:creator>
  <cp:lastModifiedBy>Veronika Matušková</cp:lastModifiedBy>
  <cp:revision>23</cp:revision>
  <cp:lastPrinted>1601-01-01T00:00:00Z</cp:lastPrinted>
  <dcterms:created xsi:type="dcterms:W3CDTF">2020-08-24T06:00:57Z</dcterms:created>
  <dcterms:modified xsi:type="dcterms:W3CDTF">2021-10-23T20:03:32Z</dcterms:modified>
</cp:coreProperties>
</file>