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2" r:id="rId1"/>
  </p:sldMasterIdLst>
  <p:notesMasterIdLst>
    <p:notesMasterId r:id="rId43"/>
  </p:notesMasterIdLst>
  <p:sldIdLst>
    <p:sldId id="256" r:id="rId2"/>
    <p:sldId id="257" r:id="rId3"/>
    <p:sldId id="258" r:id="rId4"/>
    <p:sldId id="297" r:id="rId5"/>
    <p:sldId id="298" r:id="rId6"/>
    <p:sldId id="299" r:id="rId7"/>
    <p:sldId id="300" r:id="rId8"/>
    <p:sldId id="301" r:id="rId9"/>
    <p:sldId id="305" r:id="rId10"/>
    <p:sldId id="306" r:id="rId11"/>
    <p:sldId id="302" r:id="rId12"/>
    <p:sldId id="303" r:id="rId13"/>
    <p:sldId id="304" r:id="rId14"/>
    <p:sldId id="260" r:id="rId15"/>
    <p:sldId id="261" r:id="rId16"/>
    <p:sldId id="265" r:id="rId17"/>
    <p:sldId id="266" r:id="rId18"/>
    <p:sldId id="307" r:id="rId19"/>
    <p:sldId id="272" r:id="rId20"/>
    <p:sldId id="273" r:id="rId21"/>
    <p:sldId id="274" r:id="rId22"/>
    <p:sldId id="279" r:id="rId23"/>
    <p:sldId id="280" r:id="rId24"/>
    <p:sldId id="281" r:id="rId25"/>
    <p:sldId id="282" r:id="rId26"/>
    <p:sldId id="308" r:id="rId27"/>
    <p:sldId id="287" r:id="rId28"/>
    <p:sldId id="312" r:id="rId29"/>
    <p:sldId id="314" r:id="rId30"/>
    <p:sldId id="315" r:id="rId31"/>
    <p:sldId id="316" r:id="rId32"/>
    <p:sldId id="317" r:id="rId33"/>
    <p:sldId id="318" r:id="rId34"/>
    <p:sldId id="289" r:id="rId35"/>
    <p:sldId id="290" r:id="rId36"/>
    <p:sldId id="291" r:id="rId37"/>
    <p:sldId id="292" r:id="rId38"/>
    <p:sldId id="294" r:id="rId39"/>
    <p:sldId id="311" r:id="rId40"/>
    <p:sldId id="310" r:id="rId41"/>
    <p:sldId id="296" r:id="rId42"/>
  </p:sldIdLst>
  <p:sldSz cx="12192000" cy="6858000"/>
  <p:notesSz cx="6858000" cy="9144000"/>
  <p:embeddedFontLst>
    <p:embeddedFont>
      <p:font typeface="Tahoma" panose="020B0604030504040204" pitchFamily="34" charset="0"/>
      <p:regular r:id="rId44"/>
      <p:bold r:id="rId4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428">
          <p15:clr>
            <a:srgbClr val="A4A3A4"/>
          </p15:clr>
        </p15:guide>
        <p15:guide id="7" pos="7224">
          <p15:clr>
            <a:srgbClr val="A4A3A4"/>
          </p15:clr>
        </p15:guide>
        <p15:guide id="8" pos="909">
          <p15:clr>
            <a:srgbClr val="A4A3A4"/>
          </p15:clr>
        </p15:guide>
        <p15:guide id="9" pos="3688">
          <p15:clr>
            <a:srgbClr val="A4A3A4"/>
          </p15:clr>
        </p15:guide>
        <p15:guide id="10" pos="39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1" d="100"/>
          <a:sy n="91" d="100"/>
        </p:scale>
        <p:origin x="1314" y="7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1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32174677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768683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9123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994974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176345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6184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7168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p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85787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32</a:t>
            </a:fld>
            <a:endParaRPr lang="cs-CZ"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21984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82971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g9f6c8fcd48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0" name="Google Shape;380;g9f6c8fcd48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g9f6c8fcd48_0_3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42472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373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195752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p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600232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" name="Google Shape;412;g9f6c8fcd48_0_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3" name="Google Shape;413;g9f6c8fcd48_0_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g9f6c8fcd48_0_9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5668744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12240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" name="Google Shape;428;p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9" name="Google Shape;429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050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g159429e7a3c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6" name="Google Shape;126;g159429e7a3c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g159429e7a3c_0_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619644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9f6c8fcd48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g9f6c8fcd48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13053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0" name="Google Shape;150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4729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28929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79066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6" name="Google Shape;23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3140292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3994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Úvodní snímek">
  <p:cSld name="Úvodní snímek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8" name="Google Shape;18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000"/>
            <a:ext cx="1546943" cy="106739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2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s, text – two columns">
  <p:cSld name="Images, text – two columns"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1"/>
          <p:cNvSpPr txBox="1">
            <a:spLocks noGrp="1"/>
          </p:cNvSpPr>
          <p:nvPr>
            <p:ph type="body" idx="1"/>
          </p:nvPr>
        </p:nvSpPr>
        <p:spPr>
          <a:xfrm>
            <a:off x="719997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7" name="Google Shape;87;p11"/>
          <p:cNvSpPr txBox="1">
            <a:spLocks noGrp="1"/>
          </p:cNvSpPr>
          <p:nvPr>
            <p:ph type="body" idx="2"/>
          </p:nvPr>
        </p:nvSpPr>
        <p:spPr>
          <a:xfrm>
            <a:off x="719999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8" name="Google Shape;88;p11"/>
          <p:cNvSpPr txBox="1">
            <a:spLocks noGrp="1"/>
          </p:cNvSpPr>
          <p:nvPr>
            <p:ph type="body" idx="3"/>
          </p:nvPr>
        </p:nvSpPr>
        <p:spPr>
          <a:xfrm>
            <a:off x="720724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1"/>
          <p:cNvSpPr txBox="1">
            <a:spLocks noGrp="1"/>
          </p:cNvSpPr>
          <p:nvPr>
            <p:ph type="body" idx="4"/>
          </p:nvPr>
        </p:nvSpPr>
        <p:spPr>
          <a:xfrm>
            <a:off x="6251278" y="4500000"/>
            <a:ext cx="5220000" cy="133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1"/>
          <p:cNvSpPr txBox="1">
            <a:spLocks noGrp="1"/>
          </p:cNvSpPr>
          <p:nvPr>
            <p:ph type="body" idx="5"/>
          </p:nvPr>
        </p:nvSpPr>
        <p:spPr>
          <a:xfrm>
            <a:off x="6252003" y="4068000"/>
            <a:ext cx="5220000" cy="3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2222"/>
              </a:lnSpc>
              <a:spcBef>
                <a:spcPts val="0"/>
              </a:spcBef>
              <a:spcAft>
                <a:spcPts val="0"/>
              </a:spcAft>
              <a:buSzPts val="900"/>
              <a:buFont typeface="Arial"/>
              <a:buNone/>
              <a:defRPr sz="900" b="1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 txBox="1">
            <a:spLocks noGrp="1"/>
          </p:cNvSpPr>
          <p:nvPr>
            <p:ph type="body" idx="6"/>
          </p:nvPr>
        </p:nvSpPr>
        <p:spPr>
          <a:xfrm>
            <a:off x="6251278" y="718712"/>
            <a:ext cx="5220001" cy="3204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92" name="Google Shape;92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verse slide with image">
  <p:cSld name="Inverse slide with image">
    <p:bg>
      <p:bgPr>
        <a:solidFill>
          <a:srgbClr val="F01928"/>
        </a:solid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00" name="Google Shape;100;p13"/>
          <p:cNvSpPr>
            <a:spLocks noGrp="1"/>
          </p:cNvSpPr>
          <p:nvPr>
            <p:ph type="pic" idx="2"/>
          </p:nvPr>
        </p:nvSpPr>
        <p:spPr>
          <a:xfrm>
            <a:off x="0" y="1"/>
            <a:ext cx="12192000" cy="58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01" name="Google Shape;10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5419" cy="597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MED slide">
  <p:cSld name="MUNI MED slide">
    <p:bg>
      <p:bgPr>
        <a:solidFill>
          <a:srgbClr val="F01928"/>
        </a:solidFill>
        <a:effectLst/>
      </p:bgPr>
    </p:bg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" name="Google Shape;103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042872" y="2014647"/>
            <a:ext cx="4106255" cy="28287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UNI slide">
  <p:cSld name="MUNI slide">
    <p:bg>
      <p:bgPr>
        <a:solidFill>
          <a:schemeClr val="dk2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650956" y="2298933"/>
            <a:ext cx="8890088" cy="226013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ntent">
  <p:cSld name="Heading and conten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24" name="Google Shape;24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Title slide – inverse">
  <p:cSld name="Title slide – inverse">
    <p:bg>
      <p:bgPr>
        <a:solidFill>
          <a:srgbClr val="F01928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>
                <a:solidFill>
                  <a:schemeClr val="lt1"/>
                </a:solidFill>
              </a:defRPr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Arial"/>
              <a:buNone/>
              <a:defRPr sz="2400" b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800"/>
            </a:lvl3pPr>
            <a:lvl4pPr lvl="3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440"/>
              <a:buFont typeface="Arial"/>
              <a:buNone/>
              <a:defRPr sz="1600"/>
            </a:lvl4pPr>
            <a:lvl5pPr lvl="4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Font typeface="Arial"/>
              <a:buNone/>
              <a:defRPr sz="1600"/>
            </a:lvl5pPr>
            <a:lvl6pPr lvl="5" algn="ctr">
              <a:spcBef>
                <a:spcPts val="32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125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31" name="Google Shape;31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14000" y="414868"/>
            <a:ext cx="1546943" cy="106565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ext">
  <p:cSld name="Heading, subheading and 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200"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38" name="Google Shape;38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comparison">
  <p:cSld name="Heading and 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720725" y="1296001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2"/>
          </p:nvPr>
        </p:nvSpPr>
        <p:spPr>
          <a:xfrm>
            <a:off x="6251278" y="1290515"/>
            <a:ext cx="5220000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3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body" idx="4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47" name="Google Shape;47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content and text">
  <p:cSld name="Heading, content and tex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7"/>
          <p:cNvSpPr txBox="1">
            <a:spLocks noGrp="1"/>
          </p:cNvSpPr>
          <p:nvPr>
            <p:ph type="body" idx="1"/>
          </p:nvPr>
        </p:nvSpPr>
        <p:spPr>
          <a:xfrm>
            <a:off x="719137" y="1695074"/>
            <a:ext cx="5218413" cy="3896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Arial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7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body" idx="2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54" name="Google Shape;5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 txBox="1">
            <a:spLocks noGrp="1"/>
          </p:cNvSpPr>
          <p:nvPr>
            <p:ph type="body" idx="3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>
          <p15:clr>
            <a:srgbClr val="FBAE40"/>
          </p15:clr>
        </p15:guide>
        <p15:guide id="2" pos="724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, subheading and three columns">
  <p:cSld name="Heading, subheading and three 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8"/>
          <p:cNvSpPr txBox="1">
            <a:spLocks noGrp="1"/>
          </p:cNvSpPr>
          <p:nvPr>
            <p:ph type="body" idx="1"/>
          </p:nvPr>
        </p:nvSpPr>
        <p:spPr>
          <a:xfrm>
            <a:off x="4440000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body" idx="2"/>
          </p:nvPr>
        </p:nvSpPr>
        <p:spPr>
          <a:xfrm>
            <a:off x="719999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8"/>
          <p:cNvSpPr txBox="1">
            <a:spLocks noGrp="1"/>
          </p:cNvSpPr>
          <p:nvPr>
            <p:ph type="body" idx="3"/>
          </p:nvPr>
        </p:nvSpPr>
        <p:spPr>
          <a:xfrm>
            <a:off x="4440000" y="4414271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8"/>
          <p:cNvSpPr txBox="1">
            <a:spLocks noGrp="1"/>
          </p:cNvSpPr>
          <p:nvPr>
            <p:ph type="body" idx="4"/>
          </p:nvPr>
        </p:nvSpPr>
        <p:spPr>
          <a:xfrm>
            <a:off x="8161200" y="4414270"/>
            <a:ext cx="3312000" cy="14277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sz="1500" b="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 u="none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3pPr>
            <a:lvl4pPr marL="1828800" lvl="3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350"/>
              <a:buFont typeface="Arial"/>
              <a:buNone/>
              <a:defRPr/>
            </a:lvl4pPr>
            <a:lvl5pPr marL="2286000" lvl="4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500"/>
              <a:buFont typeface="Arial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8"/>
          <p:cNvSpPr txBox="1">
            <a:spLocks noGrp="1"/>
          </p:cNvSpPr>
          <p:nvPr>
            <p:ph type="body" idx="5"/>
          </p:nvPr>
        </p:nvSpPr>
        <p:spPr>
          <a:xfrm>
            <a:off x="72072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8"/>
          <p:cNvSpPr txBox="1">
            <a:spLocks noGrp="1"/>
          </p:cNvSpPr>
          <p:nvPr>
            <p:ph type="body" idx="6"/>
          </p:nvPr>
        </p:nvSpPr>
        <p:spPr>
          <a:xfrm>
            <a:off x="4440475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8"/>
          <p:cNvSpPr txBox="1">
            <a:spLocks noGrp="1"/>
          </p:cNvSpPr>
          <p:nvPr>
            <p:ph type="body" idx="7"/>
          </p:nvPr>
        </p:nvSpPr>
        <p:spPr>
          <a:xfrm>
            <a:off x="8161436" y="4025136"/>
            <a:ext cx="3311525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8"/>
          <p:cNvSpPr txBox="1">
            <a:spLocks noGrp="1"/>
          </p:cNvSpPr>
          <p:nvPr>
            <p:ph type="body" idx="8"/>
          </p:nvPr>
        </p:nvSpPr>
        <p:spPr>
          <a:xfrm>
            <a:off x="719999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8"/>
          <p:cNvSpPr txBox="1">
            <a:spLocks noGrp="1"/>
          </p:cNvSpPr>
          <p:nvPr>
            <p:ph type="body" idx="9"/>
          </p:nvPr>
        </p:nvSpPr>
        <p:spPr>
          <a:xfrm>
            <a:off x="8160001" y="1692002"/>
            <a:ext cx="3311525" cy="22307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8"/>
          <p:cNvSpPr txBox="1">
            <a:spLocks noGrp="1"/>
          </p:cNvSpPr>
          <p:nvPr>
            <p:ph type="body" idx="13"/>
          </p:nvPr>
        </p:nvSpPr>
        <p:spPr>
          <a:xfrm>
            <a:off x="720725" y="1296001"/>
            <a:ext cx="10752138" cy="27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Arial"/>
              <a:buNone/>
              <a:defRPr sz="2000" b="0">
                <a:solidFill>
                  <a:schemeClr val="dk2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lvl="0" algn="l">
              <a:lnSpc>
                <a:spcPct val="222222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70" name="Google Shape;70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and text without heading">
  <p:cSld name="Content and text without heading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9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74" name="Google Shape;74;p9"/>
          <p:cNvSpPr txBox="1">
            <a:spLocks noGrp="1"/>
          </p:cNvSpPr>
          <p:nvPr>
            <p:ph type="body"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/>
            </a:lvl1pPr>
            <a:lvl2pPr marL="914400" lvl="1" indent="-330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600"/>
              <a:buFont typeface="Arial"/>
              <a:buChar char="̶"/>
              <a:defRPr sz="16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75" name="Google Shape;75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9"/>
          <p:cNvSpPr txBox="1">
            <a:spLocks noGrp="1"/>
          </p:cNvSpPr>
          <p:nvPr>
            <p:ph type="body" idx="2"/>
          </p:nvPr>
        </p:nvSpPr>
        <p:spPr>
          <a:xfrm>
            <a:off x="719137" y="692150"/>
            <a:ext cx="5218413" cy="48996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3"/>
          </p:nvPr>
        </p:nvSpPr>
        <p:spPr>
          <a:xfrm>
            <a:off x="720725" y="5599670"/>
            <a:ext cx="5218412" cy="2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457200" lvl="0" indent="-22860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SzPts val="1000"/>
              <a:buFont typeface="Arial"/>
              <a:buNone/>
              <a:defRPr sz="1000" b="0" i="0"/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4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out heading">
  <p:cSld name="Content without heading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lvl="0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l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81" name="Google Shape;81;p10"/>
          <p:cNvSpPr txBox="1">
            <a:spLocks noGrp="1"/>
          </p:cNvSpPr>
          <p:nvPr>
            <p:ph type="body"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0640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b="0"/>
            </a:lvl1pPr>
            <a:lvl2pPr marL="914400" lvl="1" indent="-355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/>
            </a:lvl2pPr>
            <a:lvl3pPr marL="1371600" lvl="2" indent="-22860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1200"/>
              <a:buFont typeface="Arial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2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2" name="Google Shape;82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0881277" y="6048047"/>
            <a:ext cx="867342" cy="5984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>
          <p15:clr>
            <a:srgbClr val="FBAE40"/>
          </p15:clr>
        </p15:guide>
        <p15:guide id="2" pos="43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0" i="0" u="none" strike="noStrike" cap="non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400" b="1" i="0" u="none" strike="noStrike" cap="none">
                <a:solidFill>
                  <a:srgbClr val="00287D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35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5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  <p:sldLayoutId id="2147483660" r:id="rId12"/>
    <p:sldLayoutId id="2147483661" r:id="rId13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>
          <p15:clr>
            <a:srgbClr val="F26B43"/>
          </p15:clr>
        </p15:guide>
        <p15:guide id="2" pos="43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  <p:sp>
        <p:nvSpPr>
          <p:cNvPr id="111" name="Google Shape;111;p16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Eating</a:t>
            </a:r>
            <a:r>
              <a:rPr lang="cs-CZ" b="0" dirty="0" smtClean="0"/>
              <a:t> </a:t>
            </a:r>
            <a:r>
              <a:rPr lang="cs-CZ" b="0" dirty="0" err="1" smtClean="0"/>
              <a:t>disorders</a:t>
            </a:r>
            <a:r>
              <a:rPr lang="cs-CZ" b="0" dirty="0" smtClean="0"/>
              <a:t> (ED)</a:t>
            </a:r>
            <a:endParaRPr dirty="0"/>
          </a:p>
        </p:txBody>
      </p:sp>
      <p:sp>
        <p:nvSpPr>
          <p:cNvPr id="112" name="Google Shape;112;p16"/>
          <p:cNvSpPr txBox="1">
            <a:spLocks noGrp="1"/>
          </p:cNvSpPr>
          <p:nvPr>
            <p:ph type="subTitle" idx="1"/>
          </p:nvPr>
        </p:nvSpPr>
        <p:spPr>
          <a:xfrm>
            <a:off x="398502" y="5148033"/>
            <a:ext cx="11361600" cy="11581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>
              <a:buSzPts val="2200"/>
            </a:pPr>
            <a:r>
              <a:rPr lang="cs-CZ" sz="2200" dirty="0"/>
              <a:t>MUDr. Tomáš </a:t>
            </a:r>
            <a:r>
              <a:rPr lang="cs-CZ" sz="2200" dirty="0" smtClean="0"/>
              <a:t>Mihok, MUDr</a:t>
            </a:r>
            <a:r>
              <a:rPr lang="cs-CZ" sz="2200" dirty="0"/>
              <a:t>. Barbora </a:t>
            </a:r>
            <a:r>
              <a:rPr lang="cs-CZ" sz="2200" dirty="0" err="1"/>
              <a:t>Móriová</a:t>
            </a:r>
            <a:r>
              <a:rPr lang="cs-CZ" sz="2200" dirty="0"/>
              <a:t>, Mgr. Adéla </a:t>
            </a:r>
            <a:r>
              <a:rPr lang="cs-CZ" sz="2200" dirty="0" smtClean="0"/>
              <a:t>Látalová</a:t>
            </a:r>
            <a:endParaRPr dirty="0"/>
          </a:p>
          <a:p>
            <a:pPr marL="0" lvl="0" indent="0">
              <a:buSzPts val="2200"/>
            </a:pPr>
            <a:r>
              <a:rPr lang="en-US" sz="2200" dirty="0"/>
              <a:t>Department of Psychiatry, </a:t>
            </a:r>
            <a:r>
              <a:rPr lang="en-US" sz="2200" dirty="0" smtClean="0"/>
              <a:t>University</a:t>
            </a:r>
            <a:r>
              <a:rPr lang="cs-CZ" sz="2200" dirty="0" smtClean="0"/>
              <a:t> </a:t>
            </a:r>
            <a:r>
              <a:rPr lang="en-US" sz="2200" dirty="0" smtClean="0"/>
              <a:t>Hospital </a:t>
            </a:r>
            <a:r>
              <a:rPr lang="en-US" sz="2200" dirty="0"/>
              <a:t>and Masaryk University Brno</a:t>
            </a:r>
            <a:endParaRPr dirty="0"/>
          </a:p>
        </p:txBody>
      </p:sp>
      <p:sp>
        <p:nvSpPr>
          <p:cNvPr id="114" name="Google Shape;114;p16"/>
          <p:cNvSpPr txBox="1"/>
          <p:nvPr/>
        </p:nvSpPr>
        <p:spPr>
          <a:xfrm>
            <a:off x="1395046" y="1465385"/>
            <a:ext cx="184731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10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130142"/>
            <a:ext cx="10753200" cy="4139998"/>
          </a:xfrm>
        </p:spPr>
        <p:txBody>
          <a:bodyPr/>
          <a:lstStyle/>
          <a:p>
            <a:r>
              <a:rPr lang="cs-CZ" dirty="0" err="1" smtClean="0"/>
              <a:t>central</a:t>
            </a:r>
            <a:r>
              <a:rPr lang="cs-CZ" dirty="0" smtClean="0"/>
              <a:t> </a:t>
            </a:r>
            <a:r>
              <a:rPr lang="cs-CZ" dirty="0" err="1" smtClean="0"/>
              <a:t>opioid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endParaRPr lang="cs-CZ" dirty="0" smtClean="0"/>
          </a:p>
          <a:p>
            <a:pPr lvl="1"/>
            <a:r>
              <a:rPr lang="cs-CZ" dirty="0" err="1" smtClean="0"/>
              <a:t>mediates</a:t>
            </a:r>
            <a:r>
              <a:rPr lang="cs-CZ" dirty="0" smtClean="0"/>
              <a:t> </a:t>
            </a:r>
            <a:r>
              <a:rPr lang="cs-CZ" dirty="0" err="1" smtClean="0"/>
              <a:t>feelings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delight</a:t>
            </a:r>
            <a:r>
              <a:rPr lang="cs-CZ" dirty="0" smtClean="0"/>
              <a:t>, </a:t>
            </a:r>
            <a:r>
              <a:rPr lang="cs-CZ" dirty="0" err="1" smtClean="0"/>
              <a:t>hedonic</a:t>
            </a:r>
            <a:r>
              <a:rPr lang="cs-CZ" dirty="0" smtClean="0"/>
              <a:t> </a:t>
            </a:r>
            <a:r>
              <a:rPr lang="cs-CZ" dirty="0" err="1" smtClean="0"/>
              <a:t>experiences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level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el-GR" dirty="0" smtClean="0"/>
              <a:t>β</a:t>
            </a:r>
            <a:r>
              <a:rPr lang="cs-CZ" dirty="0" smtClean="0"/>
              <a:t>-</a:t>
            </a:r>
            <a:r>
              <a:rPr lang="cs-CZ" dirty="0" err="1" smtClean="0"/>
              <a:t>endorphine</a:t>
            </a:r>
            <a:r>
              <a:rPr lang="cs-CZ" dirty="0" smtClean="0"/>
              <a:t> in BN</a:t>
            </a:r>
          </a:p>
          <a:p>
            <a:pPr lvl="1"/>
            <a:endParaRPr lang="cs-CZ" dirty="0" smtClean="0"/>
          </a:p>
          <a:p>
            <a:pPr marL="5588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dopaminergic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on D2 </a:t>
            </a:r>
            <a:r>
              <a:rPr lang="cs-CZ" dirty="0" err="1" smtClean="0"/>
              <a:t>rec</a:t>
            </a:r>
            <a:r>
              <a:rPr lang="cs-CZ" dirty="0" smtClean="0"/>
              <a:t>.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hypothalamus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anorexigenic</a:t>
            </a:r>
            <a:r>
              <a:rPr lang="cs-CZ" dirty="0" smtClean="0"/>
              <a:t> </a:t>
            </a:r>
            <a:r>
              <a:rPr lang="cs-CZ" dirty="0" err="1" smtClean="0"/>
              <a:t>effect</a:t>
            </a:r>
            <a:r>
              <a:rPr lang="cs-CZ" dirty="0" smtClean="0"/>
              <a:t> + </a:t>
            </a:r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physical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effect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antipsychotics</a:t>
            </a:r>
            <a:r>
              <a:rPr lang="cs-CZ" dirty="0" smtClean="0"/>
              <a:t>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21782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11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279325"/>
            <a:ext cx="10753200" cy="451576"/>
          </a:xfrm>
        </p:spPr>
        <p:txBody>
          <a:bodyPr/>
          <a:lstStyle/>
          <a:p>
            <a:r>
              <a:rPr lang="cs-CZ" b="0" dirty="0" smtClean="0"/>
              <a:t>Brain </a:t>
            </a:r>
            <a:r>
              <a:rPr lang="cs-CZ" b="0" dirty="0" err="1" smtClean="0"/>
              <a:t>lesions</a:t>
            </a:r>
            <a:r>
              <a:rPr lang="cs-CZ" b="0" dirty="0" smtClean="0"/>
              <a:t> 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2088002"/>
            <a:ext cx="10753200" cy="4139998"/>
          </a:xfrm>
        </p:spPr>
        <p:txBody>
          <a:bodyPr/>
          <a:lstStyle/>
          <a:p>
            <a:r>
              <a:rPr lang="cs-CZ" dirty="0" err="1" smtClean="0"/>
              <a:t>damage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hypothalamus</a:t>
            </a:r>
            <a:r>
              <a:rPr lang="cs-CZ" dirty="0" smtClean="0"/>
              <a:t>, brain stem and </a:t>
            </a:r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frontal</a:t>
            </a:r>
            <a:r>
              <a:rPr lang="cs-CZ" dirty="0" smtClean="0"/>
              <a:t> and </a:t>
            </a:r>
            <a:r>
              <a:rPr lang="cs-CZ" dirty="0" err="1" smtClean="0"/>
              <a:t>temporal</a:t>
            </a:r>
            <a:r>
              <a:rPr lang="cs-CZ" dirty="0" smtClean="0"/>
              <a:t> lobe </a:t>
            </a:r>
          </a:p>
          <a:p>
            <a:pPr marL="50800" indent="0">
              <a:buNone/>
            </a:pPr>
            <a:endParaRPr lang="cs-CZ" dirty="0" smtClean="0"/>
          </a:p>
          <a:p>
            <a:r>
              <a:rPr lang="cs-CZ" dirty="0" err="1" smtClean="0"/>
              <a:t>subcortical</a:t>
            </a:r>
            <a:r>
              <a:rPr lang="cs-CZ" dirty="0" smtClean="0"/>
              <a:t> </a:t>
            </a:r>
            <a:r>
              <a:rPr lang="cs-CZ" dirty="0" err="1" smtClean="0"/>
              <a:t>lesions</a:t>
            </a:r>
            <a:r>
              <a:rPr lang="cs-CZ" dirty="0" smtClean="0"/>
              <a:t> – </a:t>
            </a:r>
            <a:r>
              <a:rPr lang="cs-CZ" dirty="0" err="1" smtClean="0"/>
              <a:t>atypical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</a:t>
            </a:r>
          </a:p>
          <a:p>
            <a:pPr marL="50800" indent="0">
              <a:buNone/>
            </a:pPr>
            <a:endParaRPr lang="cs-CZ" dirty="0" smtClean="0"/>
          </a:p>
          <a:p>
            <a:r>
              <a:rPr lang="cs-CZ" dirty="0" err="1" smtClean="0"/>
              <a:t>right</a:t>
            </a:r>
            <a:r>
              <a:rPr lang="cs-CZ" dirty="0" smtClean="0"/>
              <a:t> </a:t>
            </a:r>
            <a:r>
              <a:rPr lang="cs-CZ" dirty="0" err="1" smtClean="0"/>
              <a:t>frontal</a:t>
            </a:r>
            <a:r>
              <a:rPr lang="cs-CZ" dirty="0" smtClean="0"/>
              <a:t> lobe </a:t>
            </a:r>
            <a:r>
              <a:rPr lang="cs-CZ" dirty="0" err="1" smtClean="0"/>
              <a:t>lesion</a:t>
            </a:r>
            <a:r>
              <a:rPr lang="cs-CZ" dirty="0" smtClean="0"/>
              <a:t> – </a:t>
            </a:r>
            <a:r>
              <a:rPr lang="cs-CZ" dirty="0" err="1" smtClean="0"/>
              <a:t>immitates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007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12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14000" y="1471665"/>
            <a:ext cx="10753200" cy="4139998"/>
          </a:xfrm>
        </p:spPr>
        <p:txBody>
          <a:bodyPr/>
          <a:lstStyle/>
          <a:p>
            <a:r>
              <a:rPr lang="cs-CZ" dirty="0" err="1" smtClean="0"/>
              <a:t>atypical</a:t>
            </a:r>
            <a:r>
              <a:rPr lang="cs-CZ" dirty="0" smtClean="0"/>
              <a:t> </a:t>
            </a:r>
            <a:r>
              <a:rPr lang="cs-CZ" dirty="0" err="1" smtClean="0"/>
              <a:t>forms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 (personality </a:t>
            </a:r>
            <a:r>
              <a:rPr lang="cs-CZ" dirty="0" err="1" smtClean="0"/>
              <a:t>traits</a:t>
            </a:r>
            <a:r>
              <a:rPr lang="cs-CZ" dirty="0" smtClean="0"/>
              <a:t>) + man + </a:t>
            </a:r>
            <a:r>
              <a:rPr lang="cs-CZ" dirty="0" err="1" smtClean="0"/>
              <a:t>elderly</a:t>
            </a:r>
            <a:r>
              <a:rPr lang="cs-CZ" dirty="0" smtClean="0"/>
              <a:t> + </a:t>
            </a:r>
            <a:r>
              <a:rPr lang="cs-CZ" dirty="0" err="1" smtClean="0"/>
              <a:t>neurological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… </a:t>
            </a:r>
            <a:r>
              <a:rPr lang="cs-CZ" b="1" dirty="0" smtClean="0">
                <a:solidFill>
                  <a:srgbClr val="FF0000"/>
                </a:solidFill>
              </a:rPr>
              <a:t>ATTENTION</a:t>
            </a:r>
            <a:r>
              <a:rPr lang="cs-CZ" b="1" dirty="0" smtClean="0">
                <a:solidFill>
                  <a:srgbClr val="FF0000"/>
                </a:solidFill>
              </a:rPr>
              <a:t>!!!!</a:t>
            </a:r>
            <a:endParaRPr lang="cs-CZ" b="1" dirty="0" smtClean="0">
              <a:solidFill>
                <a:srgbClr val="FF0000"/>
              </a:solidFill>
            </a:endParaRPr>
          </a:p>
          <a:p>
            <a:pPr marL="50800" indent="0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antiepileptics</a:t>
            </a:r>
            <a:r>
              <a:rPr lang="cs-CZ" dirty="0" smtClean="0">
                <a:solidFill>
                  <a:schemeClr val="tx1"/>
                </a:solidFill>
              </a:rPr>
              <a:t> – ED in </a:t>
            </a:r>
            <a:r>
              <a:rPr lang="cs-CZ" dirty="0" err="1" smtClean="0">
                <a:solidFill>
                  <a:schemeClr val="tx1"/>
                </a:solidFill>
              </a:rPr>
              <a:t>epilepsy</a:t>
            </a:r>
            <a:r>
              <a:rPr lang="cs-CZ" dirty="0" smtClean="0">
                <a:solidFill>
                  <a:schemeClr val="tx1"/>
                </a:solidFill>
              </a:rPr>
              <a:t>, BAP, </a:t>
            </a:r>
            <a:r>
              <a:rPr lang="cs-CZ" dirty="0" err="1" smtClean="0">
                <a:solidFill>
                  <a:schemeClr val="tx1"/>
                </a:solidFill>
              </a:rPr>
              <a:t>dissociative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disorders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gourmand</a:t>
            </a:r>
            <a:r>
              <a:rPr lang="cs-CZ" dirty="0" smtClean="0">
                <a:solidFill>
                  <a:schemeClr val="tx1"/>
                </a:solidFill>
              </a:rPr>
              <a:t> syndrome – front. / temp. lobe </a:t>
            </a:r>
            <a:r>
              <a:rPr lang="cs-CZ" dirty="0" err="1" smtClean="0">
                <a:solidFill>
                  <a:schemeClr val="tx1"/>
                </a:solidFill>
              </a:rPr>
              <a:t>l.dx</a:t>
            </a:r>
            <a:r>
              <a:rPr lang="cs-CZ" dirty="0" smtClean="0">
                <a:solidFill>
                  <a:schemeClr val="tx1"/>
                </a:solidFill>
              </a:rPr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4910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843702"/>
            <a:ext cx="10753200" cy="5292693"/>
          </a:xfrm>
        </p:spPr>
        <p:txBody>
          <a:bodyPr/>
          <a:lstStyle/>
          <a:p>
            <a:r>
              <a:rPr lang="cs-CZ" dirty="0" smtClean="0"/>
              <a:t>brain </a:t>
            </a:r>
            <a:r>
              <a:rPr lang="cs-CZ" dirty="0" err="1" smtClean="0"/>
              <a:t>atrophy</a:t>
            </a:r>
            <a:r>
              <a:rPr lang="cs-CZ" dirty="0" smtClean="0"/>
              <a:t> – </a:t>
            </a:r>
            <a:r>
              <a:rPr lang="cs-CZ" dirty="0" err="1" smtClean="0"/>
              <a:t>egg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chicken</a:t>
            </a:r>
            <a:r>
              <a:rPr lang="cs-CZ" dirty="0" smtClean="0"/>
              <a:t>? </a:t>
            </a:r>
          </a:p>
          <a:p>
            <a:pPr lvl="1"/>
            <a:r>
              <a:rPr lang="cs-CZ" dirty="0" smtClean="0"/>
              <a:t>more in AN </a:t>
            </a:r>
            <a:r>
              <a:rPr lang="cs-CZ" dirty="0" err="1" smtClean="0"/>
              <a:t>than</a:t>
            </a:r>
            <a:r>
              <a:rPr lang="cs-CZ" dirty="0" smtClean="0"/>
              <a:t> in BN </a:t>
            </a:r>
          </a:p>
          <a:p>
            <a:pPr marL="50800" indent="0">
              <a:buNone/>
            </a:pPr>
            <a:endParaRPr lang="cs-CZ" dirty="0"/>
          </a:p>
          <a:p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(PET</a:t>
            </a:r>
            <a:r>
              <a:rPr lang="cs-CZ" dirty="0"/>
              <a:t>, </a:t>
            </a:r>
            <a:r>
              <a:rPr lang="cs-CZ" dirty="0" err="1"/>
              <a:t>fMRI</a:t>
            </a:r>
            <a:r>
              <a:rPr lang="cs-CZ" dirty="0"/>
              <a:t>) - ↓ </a:t>
            </a:r>
            <a:r>
              <a:rPr lang="cs-CZ" dirty="0" err="1" smtClean="0"/>
              <a:t>overall</a:t>
            </a:r>
            <a:r>
              <a:rPr lang="cs-CZ" dirty="0" smtClean="0"/>
              <a:t> </a:t>
            </a:r>
            <a:r>
              <a:rPr lang="cs-CZ" dirty="0" err="1" smtClean="0"/>
              <a:t>activity</a:t>
            </a:r>
            <a:r>
              <a:rPr lang="cs-CZ" dirty="0" smtClean="0"/>
              <a:t> in </a:t>
            </a:r>
            <a:r>
              <a:rPr lang="cs-CZ" dirty="0" err="1" smtClean="0"/>
              <a:t>frontal</a:t>
            </a:r>
            <a:r>
              <a:rPr lang="cs-CZ" dirty="0" smtClean="0"/>
              <a:t> and </a:t>
            </a:r>
            <a:r>
              <a:rPr lang="cs-CZ" dirty="0" err="1" smtClean="0"/>
              <a:t>temporal</a:t>
            </a:r>
            <a:r>
              <a:rPr lang="cs-CZ" dirty="0" smtClean="0"/>
              <a:t> lobe</a:t>
            </a:r>
          </a:p>
          <a:p>
            <a:pPr lvl="1"/>
            <a:r>
              <a:rPr lang="cs-CZ" dirty="0" smtClean="0"/>
              <a:t>BUT - ↑ </a:t>
            </a:r>
            <a:r>
              <a:rPr lang="cs-CZ" dirty="0" err="1" smtClean="0"/>
              <a:t>activity</a:t>
            </a:r>
            <a:r>
              <a:rPr lang="cs-CZ" dirty="0" smtClean="0"/>
              <a:t> in </a:t>
            </a:r>
            <a:r>
              <a:rPr lang="cs-CZ" dirty="0" err="1" smtClean="0"/>
              <a:t>frontal</a:t>
            </a:r>
            <a:r>
              <a:rPr lang="cs-CZ" dirty="0" smtClean="0"/>
              <a:t> </a:t>
            </a:r>
            <a:r>
              <a:rPr lang="cs-CZ" dirty="0" err="1" smtClean="0"/>
              <a:t>medial</a:t>
            </a:r>
            <a:r>
              <a:rPr lang="cs-CZ" dirty="0" smtClean="0"/>
              <a:t> </a:t>
            </a:r>
            <a:r>
              <a:rPr lang="cs-CZ" dirty="0" err="1" smtClean="0"/>
              <a:t>cortex</a:t>
            </a:r>
            <a:r>
              <a:rPr lang="cs-CZ" dirty="0" smtClean="0"/>
              <a:t> and cingulum in AN and BN in </a:t>
            </a:r>
            <a:r>
              <a:rPr lang="cs-CZ" dirty="0" err="1" smtClean="0"/>
              <a:t>reaction</a:t>
            </a:r>
            <a:r>
              <a:rPr lang="cs-CZ" dirty="0" smtClean="0"/>
              <a:t> to food (</a:t>
            </a:r>
            <a:r>
              <a:rPr lang="cs-CZ" dirty="0" err="1" smtClean="0"/>
              <a:t>esp</a:t>
            </a:r>
            <a:r>
              <a:rPr lang="cs-CZ" dirty="0" smtClean="0"/>
              <a:t>. „</a:t>
            </a:r>
            <a:r>
              <a:rPr lang="cs-CZ" dirty="0" err="1" smtClean="0"/>
              <a:t>unhealthy</a:t>
            </a:r>
            <a:r>
              <a:rPr lang="cs-CZ" dirty="0" smtClean="0"/>
              <a:t>“), </a:t>
            </a:r>
            <a:r>
              <a:rPr lang="cs-CZ" dirty="0" err="1" smtClean="0"/>
              <a:t>similiar</a:t>
            </a:r>
            <a:r>
              <a:rPr lang="cs-CZ" dirty="0" smtClean="0"/>
              <a:t> in </a:t>
            </a:r>
            <a:r>
              <a:rPr lang="cs-CZ" dirty="0" err="1" smtClean="0"/>
              <a:t>drug</a:t>
            </a:r>
            <a:r>
              <a:rPr lang="cs-CZ" dirty="0" smtClean="0"/>
              <a:t> </a:t>
            </a:r>
            <a:r>
              <a:rPr lang="cs-CZ" dirty="0" err="1" smtClean="0"/>
              <a:t>abusers</a:t>
            </a:r>
            <a:r>
              <a:rPr lang="cs-CZ" dirty="0" smtClean="0"/>
              <a:t> and OCD</a:t>
            </a:r>
          </a:p>
          <a:p>
            <a:pPr marL="558800" lvl="1" indent="0">
              <a:buNone/>
            </a:pPr>
            <a:endParaRPr lang="cs-CZ" dirty="0" smtClean="0"/>
          </a:p>
          <a:p>
            <a:r>
              <a:rPr lang="cs-CZ" dirty="0" err="1" smtClean="0"/>
              <a:t>realimentation</a:t>
            </a:r>
            <a:r>
              <a:rPr lang="cs-CZ" dirty="0" smtClean="0"/>
              <a:t> -&gt; </a:t>
            </a:r>
            <a:r>
              <a:rPr lang="cs-CZ" dirty="0" err="1" smtClean="0"/>
              <a:t>restitution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matter</a:t>
            </a:r>
            <a:r>
              <a:rPr lang="cs-CZ" dirty="0" smtClean="0"/>
              <a:t>, </a:t>
            </a:r>
            <a:r>
              <a:rPr lang="cs-CZ" dirty="0" err="1" smtClean="0"/>
              <a:t>parc</a:t>
            </a:r>
            <a:r>
              <a:rPr lang="cs-CZ" dirty="0" smtClean="0"/>
              <a:t>. rest.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cortex</a:t>
            </a:r>
            <a:endParaRPr lang="cs-CZ" dirty="0" smtClean="0"/>
          </a:p>
          <a:p>
            <a:pPr lvl="1"/>
            <a:r>
              <a:rPr lang="cs-CZ" dirty="0" err="1" smtClean="0"/>
              <a:t>same</a:t>
            </a:r>
            <a:r>
              <a:rPr lang="cs-CZ" dirty="0" smtClean="0"/>
              <a:t> in </a:t>
            </a:r>
            <a:r>
              <a:rPr lang="cs-CZ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</a:t>
            </a:r>
          </a:p>
          <a:p>
            <a:pPr marL="508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442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14</a:t>
            </a:fld>
            <a:endParaRPr/>
          </a:p>
        </p:txBody>
      </p:sp>
      <p:sp>
        <p:nvSpPr>
          <p:cNvPr id="146" name="Google Shape;146;p2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smtClean="0"/>
              <a:t>ED </a:t>
            </a:r>
            <a:r>
              <a:rPr lang="cs-CZ" b="0" dirty="0"/>
              <a:t>- </a:t>
            </a:r>
            <a:r>
              <a:rPr lang="cs-CZ" b="0" dirty="0" err="1" smtClean="0"/>
              <a:t>onset</a:t>
            </a:r>
            <a:endParaRPr dirty="0"/>
          </a:p>
        </p:txBody>
      </p:sp>
      <p:sp>
        <p:nvSpPr>
          <p:cNvPr id="147" name="Google Shape;147;p2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037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 err="1" smtClean="0">
                <a:solidFill>
                  <a:schemeClr val="dk2"/>
                </a:solidFill>
              </a:rPr>
              <a:t>Typical</a:t>
            </a:r>
            <a:r>
              <a:rPr lang="cs-CZ" sz="2800" dirty="0" smtClean="0">
                <a:solidFill>
                  <a:schemeClr val="dk2"/>
                </a:solidFill>
              </a:rPr>
              <a:t> </a:t>
            </a:r>
            <a:r>
              <a:rPr lang="cs-CZ" sz="2800" dirty="0" err="1" smtClean="0">
                <a:solidFill>
                  <a:schemeClr val="dk2"/>
                </a:solidFill>
              </a:rPr>
              <a:t>signs</a:t>
            </a:r>
            <a:r>
              <a:rPr lang="cs-CZ" sz="2800" dirty="0" smtClean="0">
                <a:solidFill>
                  <a:schemeClr val="dk2"/>
                </a:solidFill>
              </a:rPr>
              <a:t> </a:t>
            </a:r>
            <a:endParaRPr sz="2800" dirty="0">
              <a:solidFill>
                <a:schemeClr val="dk2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loss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of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social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interactions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endParaRPr sz="22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suspicious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preoccupation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with</a:t>
            </a:r>
            <a:r>
              <a:rPr lang="cs-CZ" sz="2200" dirty="0" smtClean="0">
                <a:solidFill>
                  <a:srgbClr val="4F261E"/>
                </a:solidFill>
              </a:rPr>
              <a:t> food </a:t>
            </a:r>
            <a:endParaRPr sz="18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unstable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emotions</a:t>
            </a:r>
            <a:r>
              <a:rPr lang="cs-CZ" sz="2200" dirty="0" smtClean="0">
                <a:solidFill>
                  <a:srgbClr val="4F261E"/>
                </a:solidFill>
              </a:rPr>
              <a:t>, </a:t>
            </a:r>
            <a:r>
              <a:rPr lang="cs-CZ" sz="2200" dirty="0" err="1" smtClean="0">
                <a:solidFill>
                  <a:srgbClr val="4F261E"/>
                </a:solidFill>
              </a:rPr>
              <a:t>irritability</a:t>
            </a:r>
            <a:endParaRPr sz="2200" dirty="0">
              <a:solidFill>
                <a:srgbClr val="4F261E"/>
              </a:solidFill>
            </a:endParaRPr>
          </a:p>
          <a:p>
            <a:pPr marL="503999" lvl="1" indent="-192699" algn="l" rtl="0">
              <a:spcBef>
                <a:spcPts val="560"/>
              </a:spcBef>
              <a:spcAft>
                <a:spcPts val="0"/>
              </a:spcAft>
              <a:buClr>
                <a:srgbClr val="4F261E"/>
              </a:buClr>
              <a:buSzPts val="2200"/>
              <a:buChar char="̶"/>
            </a:pP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loss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of</a:t>
            </a:r>
            <a:r>
              <a:rPr lang="cs-CZ" sz="2200" dirty="0" smtClean="0">
                <a:solidFill>
                  <a:srgbClr val="4F261E"/>
                </a:solidFill>
              </a:rPr>
              <a:t> </a:t>
            </a:r>
            <a:r>
              <a:rPr lang="cs-CZ" sz="2200" dirty="0" err="1" smtClean="0">
                <a:solidFill>
                  <a:srgbClr val="4F261E"/>
                </a:solidFill>
              </a:rPr>
              <a:t>focus</a:t>
            </a:r>
            <a:r>
              <a:rPr lang="cs-CZ" sz="2200" dirty="0" smtClean="0">
                <a:solidFill>
                  <a:srgbClr val="4F261E"/>
                </a:solidFill>
              </a:rPr>
              <a:t>, </a:t>
            </a:r>
            <a:r>
              <a:rPr lang="cs-CZ" sz="2200" dirty="0" err="1" smtClean="0">
                <a:solidFill>
                  <a:srgbClr val="4F261E"/>
                </a:solidFill>
              </a:rPr>
              <a:t>restlessness</a:t>
            </a:r>
            <a:endParaRPr sz="1800" dirty="0"/>
          </a:p>
          <a:p>
            <a:pPr marL="503999" lvl="0" indent="0" algn="l" rtl="0">
              <a:spcBef>
                <a:spcPts val="560"/>
              </a:spcBef>
              <a:spcAft>
                <a:spcPts val="0"/>
              </a:spcAft>
              <a:buNone/>
            </a:pPr>
            <a:endParaRPr sz="1800" dirty="0"/>
          </a:p>
          <a:p>
            <a:pPr marL="46037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 err="1" smtClean="0">
                <a:solidFill>
                  <a:schemeClr val="dk2"/>
                </a:solidFill>
              </a:rPr>
              <a:t>First</a:t>
            </a:r>
            <a:r>
              <a:rPr lang="cs-CZ" sz="2800" dirty="0" smtClean="0">
                <a:solidFill>
                  <a:schemeClr val="dk2"/>
                </a:solidFill>
              </a:rPr>
              <a:t> </a:t>
            </a:r>
            <a:r>
              <a:rPr lang="cs-CZ" sz="2800" dirty="0" err="1" smtClean="0">
                <a:solidFill>
                  <a:schemeClr val="dk2"/>
                </a:solidFill>
              </a:rPr>
              <a:t>medical</a:t>
            </a:r>
            <a:r>
              <a:rPr lang="cs-CZ" sz="2800" dirty="0" smtClean="0">
                <a:solidFill>
                  <a:schemeClr val="dk2"/>
                </a:solidFill>
              </a:rPr>
              <a:t> </a:t>
            </a:r>
            <a:r>
              <a:rPr lang="cs-CZ" sz="2800" dirty="0" err="1" smtClean="0">
                <a:solidFill>
                  <a:schemeClr val="dk2"/>
                </a:solidFill>
              </a:rPr>
              <a:t>contact</a:t>
            </a:r>
            <a:r>
              <a:rPr lang="cs-CZ" sz="2800" dirty="0" smtClean="0">
                <a:solidFill>
                  <a:schemeClr val="dk2"/>
                </a:solidFill>
              </a:rPr>
              <a:t> - </a:t>
            </a:r>
            <a:r>
              <a:rPr lang="cs-CZ" sz="2200" dirty="0" smtClean="0"/>
              <a:t>GP, </a:t>
            </a:r>
            <a:r>
              <a:rPr lang="cs-CZ" sz="2200" dirty="0" err="1" smtClean="0"/>
              <a:t>gynecologist</a:t>
            </a:r>
            <a:r>
              <a:rPr lang="cs-CZ" sz="2200" dirty="0" smtClean="0"/>
              <a:t>, </a:t>
            </a:r>
            <a:r>
              <a:rPr lang="cs-CZ" sz="2200" dirty="0" err="1" smtClean="0"/>
              <a:t>psychiatrist</a:t>
            </a:r>
            <a:r>
              <a:rPr lang="cs-CZ" sz="2200" dirty="0" smtClean="0"/>
              <a:t>, </a:t>
            </a:r>
            <a:r>
              <a:rPr lang="cs-CZ" sz="2200" dirty="0" err="1" smtClean="0"/>
              <a:t>other</a:t>
            </a:r>
            <a:r>
              <a:rPr lang="cs-CZ" sz="2200" dirty="0" smtClean="0"/>
              <a:t> </a:t>
            </a:r>
            <a:r>
              <a:rPr lang="cs-CZ" sz="2200" dirty="0" err="1" smtClean="0"/>
              <a:t>specialists</a:t>
            </a:r>
            <a:r>
              <a:rPr lang="cs-CZ" sz="2200" dirty="0" smtClean="0"/>
              <a:t> </a:t>
            </a:r>
            <a:endParaRPr sz="22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300" dirty="0"/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2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15</a:t>
            </a:fld>
            <a:endParaRPr/>
          </a:p>
        </p:txBody>
      </p:sp>
      <p:sp>
        <p:nvSpPr>
          <p:cNvPr id="154" name="Google Shape;154;p2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Anorexia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155" name="Google Shape;155;p21"/>
          <p:cNvSpPr txBox="1">
            <a:spLocks noGrp="1"/>
          </p:cNvSpPr>
          <p:nvPr>
            <p:ph type="body" idx="1"/>
          </p:nvPr>
        </p:nvSpPr>
        <p:spPr>
          <a:xfrm>
            <a:off x="720000" y="1692001"/>
            <a:ext cx="10753200" cy="4392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smtClean="0">
                <a:solidFill>
                  <a:schemeClr val="dk2"/>
                </a:solidFill>
              </a:rPr>
              <a:t>Prevalence: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Women</a:t>
            </a:r>
            <a:r>
              <a:rPr lang="cs-CZ" sz="2200" dirty="0" smtClean="0"/>
              <a:t>: </a:t>
            </a:r>
            <a:r>
              <a:rPr lang="cs-CZ" sz="2200" dirty="0"/>
              <a:t>0,5 - 2,2% 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Men</a:t>
            </a:r>
            <a:r>
              <a:rPr lang="cs-CZ" sz="2200" dirty="0" smtClean="0"/>
              <a:t>: </a:t>
            </a:r>
            <a:r>
              <a:rPr lang="cs-CZ" sz="2200" dirty="0"/>
              <a:t>0,3% </a:t>
            </a:r>
            <a:endParaRPr lang="cs-CZ" sz="2200" dirty="0" smtClean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Incidence – 5-8/100 000, </a:t>
            </a:r>
            <a:r>
              <a:rPr lang="cs-CZ" sz="2200" dirty="0" err="1" smtClean="0"/>
              <a:t>stabilized</a:t>
            </a:r>
            <a:r>
              <a:rPr lang="cs-CZ" sz="2200" dirty="0" smtClean="0"/>
              <a:t> </a:t>
            </a:r>
            <a:r>
              <a:rPr lang="cs-CZ" sz="2200" dirty="0" err="1" smtClean="0"/>
              <a:t>during</a:t>
            </a:r>
            <a:r>
              <a:rPr lang="cs-CZ" sz="2200" dirty="0" smtClean="0"/>
              <a:t> 1970s</a:t>
            </a:r>
          </a:p>
          <a:p>
            <a:pPr marL="72000" lvl="1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rPr lang="cs-CZ" sz="2800" dirty="0" err="1" smtClean="0">
                <a:solidFill>
                  <a:schemeClr val="dk2"/>
                </a:solidFill>
              </a:rPr>
              <a:t>Onset</a:t>
            </a:r>
            <a:r>
              <a:rPr lang="cs-CZ" sz="2800" dirty="0" smtClean="0">
                <a:solidFill>
                  <a:schemeClr val="dk2"/>
                </a:solidFill>
              </a:rPr>
              <a:t> and </a:t>
            </a:r>
            <a:r>
              <a:rPr lang="cs-CZ" sz="2800" dirty="0" err="1" smtClean="0">
                <a:solidFill>
                  <a:schemeClr val="dk2"/>
                </a:solidFill>
              </a:rPr>
              <a:t>course</a:t>
            </a:r>
            <a:r>
              <a:rPr lang="cs-CZ" sz="2800" dirty="0" smtClean="0">
                <a:solidFill>
                  <a:schemeClr val="dk2"/>
                </a:solidFill>
              </a:rPr>
              <a:t>: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Onset</a:t>
            </a:r>
            <a:r>
              <a:rPr lang="cs-CZ" sz="2200" dirty="0" smtClean="0"/>
              <a:t> </a:t>
            </a:r>
            <a:r>
              <a:rPr lang="cs-CZ" sz="2200" dirty="0" err="1" smtClean="0"/>
              <a:t>usually</a:t>
            </a:r>
            <a:r>
              <a:rPr lang="cs-CZ" sz="2200" dirty="0" smtClean="0"/>
              <a:t> </a:t>
            </a:r>
            <a:r>
              <a:rPr lang="cs-CZ" sz="2200" dirty="0" err="1" smtClean="0"/>
              <a:t>between</a:t>
            </a:r>
            <a:r>
              <a:rPr lang="cs-CZ" sz="2200" dirty="0" smtClean="0"/>
              <a:t> 12 </a:t>
            </a:r>
            <a:r>
              <a:rPr lang="cs-CZ" sz="2200" dirty="0"/>
              <a:t>– 15 </a:t>
            </a:r>
            <a:r>
              <a:rPr lang="cs-CZ" sz="2200" dirty="0" err="1" smtClean="0"/>
              <a:t>yrs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age</a:t>
            </a:r>
            <a:r>
              <a:rPr lang="cs-CZ" sz="2200" dirty="0" smtClean="0"/>
              <a:t>, </a:t>
            </a:r>
            <a:r>
              <a:rPr lang="cs-CZ" sz="2200" dirty="0" smtClean="0"/>
              <a:t>1st </a:t>
            </a:r>
            <a:r>
              <a:rPr lang="cs-CZ" sz="2200" dirty="0" err="1" smtClean="0"/>
              <a:t>hospitalization</a:t>
            </a:r>
            <a:r>
              <a:rPr lang="cs-CZ" sz="2200" dirty="0" smtClean="0"/>
              <a:t> </a:t>
            </a:r>
            <a:r>
              <a:rPr lang="cs-CZ" sz="2200" dirty="0" err="1" smtClean="0"/>
              <a:t>between</a:t>
            </a:r>
            <a:r>
              <a:rPr lang="cs-CZ" sz="2200" dirty="0" smtClean="0"/>
              <a:t> 15-19 </a:t>
            </a:r>
            <a:r>
              <a:rPr lang="cs-CZ" sz="2200" dirty="0" err="1" smtClean="0"/>
              <a:t>yrs</a:t>
            </a:r>
            <a:r>
              <a:rPr lang="cs-CZ" sz="2200" dirty="0" smtClean="0"/>
              <a:t>.</a:t>
            </a:r>
            <a:endParaRPr dirty="0"/>
          </a:p>
          <a:p>
            <a:pPr marL="1021586" lvl="2" indent="-199389" algn="l" rtl="0">
              <a:lnSpc>
                <a:spcPct val="105882"/>
              </a:lnSpc>
              <a:spcBef>
                <a:spcPts val="0"/>
              </a:spcBef>
              <a:spcAft>
                <a:spcPts val="0"/>
              </a:spcAft>
              <a:buSzPts val="1360"/>
              <a:buFont typeface="Arial"/>
              <a:buNone/>
            </a:pPr>
            <a:endParaRPr sz="1700"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Full </a:t>
            </a:r>
            <a:r>
              <a:rPr lang="cs-CZ" sz="2200" dirty="0" err="1" smtClean="0"/>
              <a:t>remision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Partial</a:t>
            </a:r>
            <a:r>
              <a:rPr lang="cs-CZ" sz="2200" dirty="0" smtClean="0"/>
              <a:t> </a:t>
            </a:r>
            <a:r>
              <a:rPr lang="cs-CZ" sz="2200" dirty="0" err="1" smtClean="0"/>
              <a:t>remission</a:t>
            </a:r>
            <a:r>
              <a:rPr lang="cs-CZ" sz="2200" dirty="0" smtClean="0"/>
              <a:t> </a:t>
            </a:r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Chronic</a:t>
            </a:r>
            <a:r>
              <a:rPr lang="cs-CZ" sz="2200" dirty="0" smtClean="0"/>
              <a:t> </a:t>
            </a:r>
            <a:r>
              <a:rPr lang="cs-CZ" sz="2200" dirty="0" err="1" smtClean="0"/>
              <a:t>course</a:t>
            </a:r>
            <a:r>
              <a:rPr lang="cs-CZ" sz="2200" dirty="0" smtClean="0"/>
              <a:t> </a:t>
            </a:r>
            <a:endParaRPr dirty="0"/>
          </a:p>
          <a:p>
            <a:pPr marL="581025" lvl="1" indent="-1158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 dirty="0"/>
          </a:p>
          <a:p>
            <a:pPr marL="581025" lvl="1" indent="-255587">
              <a:buSzPts val="2200"/>
            </a:pPr>
            <a:r>
              <a:rPr lang="cs-CZ" sz="2200" dirty="0" smtClean="0"/>
              <a:t>Mortality: </a:t>
            </a:r>
            <a:r>
              <a:rPr lang="cs-CZ" sz="2200" dirty="0"/>
              <a:t>&gt;10% (</a:t>
            </a:r>
            <a:r>
              <a:rPr lang="cs-CZ" sz="2200" dirty="0" err="1"/>
              <a:t>malignant</a:t>
            </a:r>
            <a:r>
              <a:rPr lang="cs-CZ" sz="2200" dirty="0"/>
              <a:t> </a:t>
            </a:r>
            <a:r>
              <a:rPr lang="cs-CZ" sz="2200" dirty="0" err="1"/>
              <a:t>arrhythmia</a:t>
            </a:r>
            <a:r>
              <a:rPr lang="cs-CZ" sz="2200" dirty="0"/>
              <a:t>, </a:t>
            </a:r>
            <a:r>
              <a:rPr lang="cs-CZ" sz="2200" dirty="0" err="1" smtClean="0"/>
              <a:t>suicides</a:t>
            </a:r>
            <a:r>
              <a:rPr lang="cs-CZ" sz="2200" dirty="0" smtClean="0"/>
              <a:t>)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p25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16</a:t>
            </a:fld>
            <a:endParaRPr/>
          </a:p>
        </p:txBody>
      </p:sp>
      <p:sp>
        <p:nvSpPr>
          <p:cNvPr id="184" name="Google Shape;184;p25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Anorexia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endParaRPr dirty="0"/>
          </a:p>
        </p:txBody>
      </p:sp>
      <p:sp>
        <p:nvSpPr>
          <p:cNvPr id="185" name="Google Shape;185;p25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Severity</a:t>
            </a:r>
            <a:r>
              <a:rPr lang="cs-CZ" dirty="0" smtClean="0">
                <a:solidFill>
                  <a:schemeClr val="dk2"/>
                </a:solidFill>
              </a:rPr>
              <a:t>: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Mild</a:t>
            </a:r>
            <a:r>
              <a:rPr lang="cs-CZ" sz="2200" dirty="0" smtClean="0"/>
              <a:t>: </a:t>
            </a:r>
            <a:r>
              <a:rPr lang="cs-CZ" sz="2200" dirty="0"/>
              <a:t>BMI 17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Moderate</a:t>
            </a:r>
            <a:r>
              <a:rPr lang="cs-CZ" sz="2200" dirty="0" smtClean="0"/>
              <a:t>: </a:t>
            </a:r>
            <a:r>
              <a:rPr lang="cs-CZ" sz="2200" dirty="0"/>
              <a:t>BMI 16 - 16.99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Severe: </a:t>
            </a:r>
            <a:r>
              <a:rPr lang="cs-CZ" sz="2200" dirty="0"/>
              <a:t>BMI 15 – 15.99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Extreme</a:t>
            </a:r>
            <a:r>
              <a:rPr lang="cs-CZ" sz="2200" dirty="0" smtClean="0"/>
              <a:t>: </a:t>
            </a:r>
            <a:r>
              <a:rPr lang="cs-CZ" sz="2200" dirty="0"/>
              <a:t>BMI &lt; 15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17</a:t>
            </a:fld>
            <a:endParaRPr/>
          </a:p>
        </p:txBody>
      </p:sp>
      <p:sp>
        <p:nvSpPr>
          <p:cNvPr id="192" name="Google Shape;192;p26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Anorexia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endParaRPr dirty="0"/>
          </a:p>
        </p:txBody>
      </p:sp>
      <p:sp>
        <p:nvSpPr>
          <p:cNvPr id="193" name="Google Shape;193;p26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6038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cs-CZ" sz="2800" dirty="0" smtClean="0">
              <a:solidFill>
                <a:schemeClr val="dk2"/>
              </a:solidFill>
            </a:endParaRPr>
          </a:p>
          <a:p>
            <a:pPr marL="46038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lang="cs-CZ" sz="2800" dirty="0">
              <a:solidFill>
                <a:schemeClr val="dk2"/>
              </a:solidFill>
            </a:endParaRPr>
          </a:p>
          <a:p>
            <a:pPr marL="46038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sz="2800" dirty="0" err="1" smtClean="0">
                <a:solidFill>
                  <a:schemeClr val="dk2"/>
                </a:solidFill>
              </a:rPr>
              <a:t>Restrictive</a:t>
            </a:r>
            <a:r>
              <a:rPr lang="cs-CZ" sz="2800" dirty="0" smtClean="0">
                <a:solidFill>
                  <a:schemeClr val="dk2"/>
                </a:solidFill>
              </a:rPr>
              <a:t> subtype </a:t>
            </a:r>
            <a:r>
              <a:rPr lang="cs-CZ" sz="2800" dirty="0">
                <a:solidFill>
                  <a:schemeClr val="dk2"/>
                </a:solidFill>
              </a:rPr>
              <a:t>(F50.01) </a:t>
            </a:r>
            <a:endParaRPr dirty="0"/>
          </a:p>
          <a:p>
            <a:pPr marL="388938" lvl="1" indent="-24923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 dirty="0" err="1" smtClean="0"/>
              <a:t>dieting</a:t>
            </a:r>
            <a:r>
              <a:rPr lang="cs-CZ" sz="2400" dirty="0" smtClean="0"/>
              <a:t> / </a:t>
            </a:r>
            <a:r>
              <a:rPr lang="cs-CZ" sz="2400" dirty="0" err="1" smtClean="0"/>
              <a:t>fasting</a:t>
            </a:r>
            <a:r>
              <a:rPr lang="cs-CZ" sz="2400" dirty="0" smtClean="0"/>
              <a:t> </a:t>
            </a:r>
          </a:p>
          <a:p>
            <a:pPr marL="1397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46038" lvl="1" indent="0" algn="l" rtl="0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SzPts val="2800"/>
              <a:buNone/>
            </a:pPr>
            <a:r>
              <a:rPr lang="cs-CZ" sz="2800" dirty="0" err="1" smtClean="0">
                <a:solidFill>
                  <a:schemeClr val="dk2"/>
                </a:solidFill>
              </a:rPr>
              <a:t>Purgative</a:t>
            </a:r>
            <a:r>
              <a:rPr lang="cs-CZ" sz="2800" dirty="0" smtClean="0">
                <a:solidFill>
                  <a:schemeClr val="dk2"/>
                </a:solidFill>
              </a:rPr>
              <a:t> subtype (F50.02</a:t>
            </a:r>
            <a:r>
              <a:rPr lang="cs-CZ" sz="2800" dirty="0">
                <a:solidFill>
                  <a:schemeClr val="dk2"/>
                </a:solidFill>
              </a:rPr>
              <a:t>)</a:t>
            </a:r>
            <a:endParaRPr dirty="0"/>
          </a:p>
          <a:p>
            <a:pPr marL="388938" lvl="1" indent="-249238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Char char="̶"/>
            </a:pPr>
            <a:r>
              <a:rPr lang="cs-CZ" sz="2400" dirty="0" err="1" smtClean="0"/>
              <a:t>induced</a:t>
            </a:r>
            <a:r>
              <a:rPr lang="cs-CZ" sz="2400" dirty="0" smtClean="0"/>
              <a:t> </a:t>
            </a:r>
            <a:r>
              <a:rPr lang="cs-CZ" sz="2400" dirty="0" err="1" smtClean="0"/>
              <a:t>vomiting</a:t>
            </a:r>
            <a:r>
              <a:rPr lang="cs-CZ" sz="2400" dirty="0" smtClean="0"/>
              <a:t>, </a:t>
            </a:r>
            <a:r>
              <a:rPr lang="cs-CZ" sz="2400" dirty="0" err="1" smtClean="0"/>
              <a:t>excessive</a:t>
            </a:r>
            <a:r>
              <a:rPr lang="cs-CZ" sz="2400" dirty="0" smtClean="0"/>
              <a:t> </a:t>
            </a:r>
            <a:r>
              <a:rPr lang="cs-CZ" sz="2400" dirty="0" err="1" smtClean="0"/>
              <a:t>exercising</a:t>
            </a:r>
            <a:r>
              <a:rPr lang="cs-CZ" sz="2400" dirty="0" smtClean="0"/>
              <a:t>, </a:t>
            </a:r>
            <a:r>
              <a:rPr lang="cs-CZ" sz="2400" dirty="0" err="1" smtClean="0"/>
              <a:t>diuretics</a:t>
            </a:r>
            <a:r>
              <a:rPr lang="cs-CZ" sz="2400" dirty="0" smtClean="0"/>
              <a:t> …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18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666000" y="0"/>
            <a:ext cx="10753200" cy="451576"/>
          </a:xfrm>
        </p:spPr>
        <p:txBody>
          <a:bodyPr/>
          <a:lstStyle/>
          <a:p>
            <a:r>
              <a:rPr lang="cs-CZ" b="0" dirty="0" err="1" smtClean="0"/>
              <a:t>Diagnostic</a:t>
            </a:r>
            <a:r>
              <a:rPr lang="cs-CZ" b="0" dirty="0" smtClean="0"/>
              <a:t> </a:t>
            </a:r>
            <a:r>
              <a:rPr lang="cs-CZ" b="0" dirty="0" err="1" smtClean="0"/>
              <a:t>criteria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AN – ICD-10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86350" lvl="0" indent="-514350">
              <a:lnSpc>
                <a:spcPct val="100000"/>
              </a:lnSpc>
              <a:buSzPts val="2400"/>
              <a:buAutoNum type="alphaUcPeriod"/>
            </a:pPr>
            <a:r>
              <a:rPr lang="cs-CZ" sz="2400" dirty="0" smtClean="0"/>
              <a:t>Body </a:t>
            </a:r>
            <a:r>
              <a:rPr lang="cs-CZ" sz="2400" dirty="0" err="1" smtClean="0"/>
              <a:t>weight</a:t>
            </a:r>
            <a:r>
              <a:rPr lang="cs-CZ" sz="2400" dirty="0" smtClean="0"/>
              <a:t> </a:t>
            </a:r>
            <a:r>
              <a:rPr lang="cs-CZ" sz="2400" dirty="0" err="1" smtClean="0"/>
              <a:t>below</a:t>
            </a:r>
            <a:r>
              <a:rPr lang="cs-CZ" sz="2400" dirty="0" smtClean="0"/>
              <a:t> standard = &lt;15%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expected</a:t>
            </a:r>
            <a:r>
              <a:rPr lang="cs-CZ" sz="2400" dirty="0" smtClean="0"/>
              <a:t> </a:t>
            </a:r>
            <a:r>
              <a:rPr lang="cs-CZ" sz="2400" dirty="0" err="1" smtClean="0"/>
              <a:t>weight</a:t>
            </a:r>
            <a:r>
              <a:rPr lang="cs-CZ" sz="2400" dirty="0" smtClean="0"/>
              <a:t> / </a:t>
            </a:r>
            <a:r>
              <a:rPr lang="cs-CZ" sz="2400" dirty="0" smtClean="0">
                <a:solidFill>
                  <a:schemeClr val="accent2"/>
                </a:solidFill>
              </a:rPr>
              <a:t>BMI </a:t>
            </a:r>
            <a:r>
              <a:rPr lang="cs-CZ" sz="2400" dirty="0">
                <a:solidFill>
                  <a:schemeClr val="accent2"/>
                </a:solidFill>
              </a:rPr>
              <a:t>&lt; </a:t>
            </a:r>
            <a:r>
              <a:rPr lang="cs-CZ" sz="2400" dirty="0" smtClean="0">
                <a:solidFill>
                  <a:schemeClr val="accent2"/>
                </a:solidFill>
              </a:rPr>
              <a:t>17.5</a:t>
            </a:r>
            <a:endParaRPr lang="cs-CZ" sz="2400" dirty="0">
              <a:solidFill>
                <a:schemeClr val="accent2"/>
              </a:solidFill>
            </a:endParaRPr>
          </a:p>
          <a:p>
            <a:pPr marL="565150" indent="-514350">
              <a:buFont typeface="+mj-lt"/>
              <a:buAutoNum type="alphaUcPeriod" startAt="2"/>
            </a:pPr>
            <a:r>
              <a:rPr lang="cs-CZ" sz="2400" dirty="0" err="1" smtClean="0"/>
              <a:t>Weight</a:t>
            </a:r>
            <a:r>
              <a:rPr lang="cs-CZ" sz="2400" dirty="0" smtClean="0"/>
              <a:t> </a:t>
            </a:r>
            <a:r>
              <a:rPr lang="cs-CZ" sz="2400" dirty="0" err="1" smtClean="0"/>
              <a:t>loss</a:t>
            </a:r>
            <a:r>
              <a:rPr lang="cs-CZ" sz="2400" dirty="0" smtClean="0"/>
              <a:t> </a:t>
            </a:r>
            <a:r>
              <a:rPr lang="cs-CZ" sz="2400" dirty="0" err="1" smtClean="0"/>
              <a:t>is</a:t>
            </a:r>
            <a:r>
              <a:rPr lang="cs-CZ" sz="2400" dirty="0" smtClean="0"/>
              <a:t> </a:t>
            </a:r>
            <a:r>
              <a:rPr lang="cs-CZ" sz="2400" dirty="0" err="1" smtClean="0"/>
              <a:t>deliberate</a:t>
            </a:r>
            <a:r>
              <a:rPr lang="cs-CZ" sz="2400" dirty="0" smtClean="0"/>
              <a:t>, </a:t>
            </a:r>
            <a:r>
              <a:rPr lang="cs-CZ" sz="2400" dirty="0" err="1" smtClean="0"/>
              <a:t>induced</a:t>
            </a:r>
            <a:r>
              <a:rPr lang="cs-CZ" sz="2400" dirty="0" smtClean="0"/>
              <a:t> and </a:t>
            </a:r>
            <a:r>
              <a:rPr lang="cs-CZ" sz="2400" dirty="0" err="1" smtClean="0"/>
              <a:t>sustained</a:t>
            </a:r>
            <a:r>
              <a:rPr lang="cs-CZ" sz="2400" dirty="0" smtClean="0"/>
              <a:t> by </a:t>
            </a:r>
            <a:r>
              <a:rPr lang="cs-CZ" sz="2400" dirty="0" err="1" smtClean="0"/>
              <a:t>patient</a:t>
            </a:r>
            <a:r>
              <a:rPr lang="cs-CZ" sz="2400" dirty="0" smtClean="0"/>
              <a:t> (</a:t>
            </a:r>
            <a:r>
              <a:rPr lang="cs-CZ" sz="2400" dirty="0" err="1" smtClean="0"/>
              <a:t>dieting</a:t>
            </a:r>
            <a:r>
              <a:rPr lang="cs-CZ" sz="2400" dirty="0" smtClean="0"/>
              <a:t>, </a:t>
            </a:r>
            <a:r>
              <a:rPr lang="cs-CZ" sz="2400" dirty="0" err="1" smtClean="0"/>
              <a:t>vomiting</a:t>
            </a:r>
            <a:r>
              <a:rPr lang="cs-CZ" sz="2400" dirty="0" smtClean="0"/>
              <a:t>…)</a:t>
            </a:r>
            <a:endParaRPr lang="cs-CZ" sz="2400" dirty="0"/>
          </a:p>
          <a:p>
            <a:pPr marL="565150" indent="-514350">
              <a:buFont typeface="+mj-lt"/>
              <a:buAutoNum type="alphaUcPeriod" startAt="2"/>
            </a:pPr>
            <a:r>
              <a:rPr lang="cs-CZ" sz="2400" dirty="0" err="1" smtClean="0"/>
              <a:t>Psychopathology</a:t>
            </a:r>
            <a:r>
              <a:rPr lang="cs-CZ" sz="2400" dirty="0" smtClean="0"/>
              <a:t> – body </a:t>
            </a:r>
            <a:r>
              <a:rPr lang="cs-CZ" sz="2400" dirty="0" err="1" smtClean="0"/>
              <a:t>shape</a:t>
            </a:r>
            <a:r>
              <a:rPr lang="cs-CZ" sz="2400" dirty="0" smtClean="0"/>
              <a:t> </a:t>
            </a:r>
            <a:r>
              <a:rPr lang="cs-CZ" sz="2400" dirty="0" err="1" smtClean="0"/>
              <a:t>distortion</a:t>
            </a:r>
            <a:r>
              <a:rPr lang="cs-CZ" sz="2400" dirty="0"/>
              <a:t>;</a:t>
            </a:r>
            <a:r>
              <a:rPr lang="cs-CZ" sz="2400" dirty="0" smtClean="0"/>
              <a:t> </a:t>
            </a:r>
            <a:r>
              <a:rPr lang="cs-CZ" sz="2400" dirty="0" err="1" smtClean="0"/>
              <a:t>intrusive</a:t>
            </a:r>
            <a:r>
              <a:rPr lang="cs-CZ" sz="2400" dirty="0" smtClean="0"/>
              <a:t>, </a:t>
            </a:r>
            <a:r>
              <a:rPr lang="cs-CZ" sz="2400" dirty="0" err="1" smtClean="0"/>
              <a:t>overvalued</a:t>
            </a:r>
            <a:r>
              <a:rPr lang="cs-CZ" sz="2400" dirty="0" smtClean="0"/>
              <a:t> </a:t>
            </a:r>
            <a:r>
              <a:rPr lang="cs-CZ" sz="2400" dirty="0" err="1" smtClean="0"/>
              <a:t>ideas</a:t>
            </a:r>
            <a:r>
              <a:rPr lang="cs-CZ" sz="2400" dirty="0" smtClean="0"/>
              <a:t> on body </a:t>
            </a:r>
            <a:r>
              <a:rPr lang="cs-CZ" sz="2400" dirty="0" err="1" smtClean="0"/>
              <a:t>shape</a:t>
            </a:r>
            <a:endParaRPr lang="cs-CZ" sz="2400" dirty="0" smtClean="0"/>
          </a:p>
          <a:p>
            <a:pPr marL="565150" indent="-514350">
              <a:buFont typeface="+mj-lt"/>
              <a:buAutoNum type="alphaUcPeriod" startAt="2"/>
            </a:pPr>
            <a:r>
              <a:rPr lang="cs-CZ" sz="2400" dirty="0" err="1" smtClean="0"/>
              <a:t>Associated</a:t>
            </a:r>
            <a:r>
              <a:rPr lang="cs-CZ" sz="2400" dirty="0" smtClean="0"/>
              <a:t> </a:t>
            </a:r>
            <a:r>
              <a:rPr lang="cs-CZ" sz="2400" dirty="0" err="1" smtClean="0"/>
              <a:t>endocrine</a:t>
            </a:r>
            <a:r>
              <a:rPr lang="cs-CZ" sz="2400" dirty="0" smtClean="0"/>
              <a:t> </a:t>
            </a:r>
            <a:r>
              <a:rPr lang="cs-CZ" sz="2400" dirty="0" err="1" smtClean="0"/>
              <a:t>abnormalities</a:t>
            </a:r>
            <a:r>
              <a:rPr lang="cs-CZ" sz="2400" dirty="0" smtClean="0"/>
              <a:t> – </a:t>
            </a:r>
            <a:r>
              <a:rPr lang="cs-CZ" sz="2400" dirty="0" err="1" smtClean="0"/>
              <a:t>amenorrhea</a:t>
            </a:r>
            <a:r>
              <a:rPr lang="cs-CZ" sz="2400" dirty="0" smtClean="0"/>
              <a:t>, </a:t>
            </a:r>
            <a:r>
              <a:rPr lang="cs-CZ" sz="2400" dirty="0" err="1" smtClean="0"/>
              <a:t>loss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sexual</a:t>
            </a:r>
            <a:r>
              <a:rPr lang="cs-CZ" sz="2400" dirty="0" smtClean="0"/>
              <a:t> </a:t>
            </a:r>
            <a:r>
              <a:rPr lang="cs-CZ" sz="2400" dirty="0" err="1" smtClean="0"/>
              <a:t>desire</a:t>
            </a:r>
            <a:endParaRPr lang="cs-CZ" sz="2400" dirty="0" smtClean="0"/>
          </a:p>
          <a:p>
            <a:pPr marL="565150" lvl="0" indent="-514350">
              <a:buFont typeface="+mj-lt"/>
              <a:buAutoNum type="alphaUcPeriod" startAt="2"/>
            </a:pPr>
            <a:r>
              <a:rPr lang="cs-CZ" sz="2400" dirty="0" err="1" smtClean="0"/>
              <a:t>If</a:t>
            </a:r>
            <a:r>
              <a:rPr lang="cs-CZ" sz="2400" dirty="0" smtClean="0"/>
              <a:t> </a:t>
            </a:r>
            <a:r>
              <a:rPr lang="cs-CZ" sz="2400" dirty="0" err="1" smtClean="0"/>
              <a:t>onset</a:t>
            </a:r>
            <a:r>
              <a:rPr lang="cs-CZ" sz="2400" dirty="0" smtClean="0"/>
              <a:t> </a:t>
            </a:r>
            <a:r>
              <a:rPr lang="cs-CZ" sz="2400" dirty="0" err="1" smtClean="0"/>
              <a:t>before</a:t>
            </a:r>
            <a:r>
              <a:rPr lang="cs-CZ" sz="2400" dirty="0" smtClean="0"/>
              <a:t> puberty = </a:t>
            </a:r>
            <a:r>
              <a:rPr lang="cs-CZ" sz="2400" dirty="0" err="1" smtClean="0"/>
              <a:t>primary</a:t>
            </a:r>
            <a:r>
              <a:rPr lang="cs-CZ" sz="2400" dirty="0" smtClean="0"/>
              <a:t> </a:t>
            </a:r>
            <a:r>
              <a:rPr lang="cs-CZ" sz="2400" dirty="0" err="1" smtClean="0"/>
              <a:t>amenorrhea</a:t>
            </a:r>
            <a:r>
              <a:rPr lang="cs-CZ" sz="2400" dirty="0" smtClean="0"/>
              <a:t>, </a:t>
            </a:r>
            <a:r>
              <a:rPr lang="cs-CZ" sz="2400" dirty="0" err="1" smtClean="0"/>
              <a:t>general</a:t>
            </a:r>
            <a:r>
              <a:rPr lang="cs-CZ" sz="2400" dirty="0" smtClean="0"/>
              <a:t> </a:t>
            </a:r>
            <a:r>
              <a:rPr lang="cs-CZ" sz="2400" dirty="0" err="1" smtClean="0"/>
              <a:t>growth</a:t>
            </a:r>
            <a:r>
              <a:rPr lang="cs-CZ" sz="2400" dirty="0" smtClean="0"/>
              <a:t> </a:t>
            </a:r>
            <a:r>
              <a:rPr lang="cs-CZ" sz="2400" dirty="0" err="1" smtClean="0"/>
              <a:t>impairment</a:t>
            </a:r>
            <a:endParaRPr lang="cs-CZ" sz="2400" dirty="0"/>
          </a:p>
          <a:p>
            <a:pPr marL="565150" indent="-514350">
              <a:buFont typeface="+mj-lt"/>
              <a:buAutoNum type="alphaUcPeriod" startAt="2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1076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3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19</a:t>
            </a:fld>
            <a:endParaRPr/>
          </a:p>
        </p:txBody>
      </p:sp>
      <p:sp>
        <p:nvSpPr>
          <p:cNvPr id="240" name="Google Shape;240;p3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Anorexia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endParaRPr dirty="0"/>
          </a:p>
        </p:txBody>
      </p:sp>
      <p:sp>
        <p:nvSpPr>
          <p:cNvPr id="241" name="Google Shape;241;p3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Differential</a:t>
            </a:r>
            <a:r>
              <a:rPr lang="cs-CZ" dirty="0" smtClean="0">
                <a:solidFill>
                  <a:schemeClr val="dk2"/>
                </a:solidFill>
              </a:rPr>
              <a:t> </a:t>
            </a:r>
            <a:r>
              <a:rPr lang="cs-CZ" dirty="0" err="1" smtClean="0">
                <a:solidFill>
                  <a:schemeClr val="dk2"/>
                </a:solidFill>
              </a:rPr>
              <a:t>diagnosis</a:t>
            </a:r>
            <a:r>
              <a:rPr lang="cs-CZ" dirty="0" smtClean="0">
                <a:solidFill>
                  <a:schemeClr val="dk2"/>
                </a:solidFill>
              </a:rPr>
              <a:t>: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Other</a:t>
            </a:r>
            <a:r>
              <a:rPr lang="cs-CZ" sz="2300" dirty="0" smtClean="0"/>
              <a:t> non-</a:t>
            </a:r>
            <a:r>
              <a:rPr lang="cs-CZ" sz="2300" dirty="0" err="1" smtClean="0"/>
              <a:t>psychiatric</a:t>
            </a:r>
            <a:r>
              <a:rPr lang="cs-CZ" sz="2300" dirty="0" smtClean="0"/>
              <a:t> </a:t>
            </a:r>
            <a:r>
              <a:rPr lang="cs-CZ" sz="2300" dirty="0" err="1" smtClean="0"/>
              <a:t>conditions</a:t>
            </a:r>
            <a:r>
              <a:rPr lang="cs-CZ" sz="2300" dirty="0" smtClean="0"/>
              <a:t>: </a:t>
            </a:r>
            <a:r>
              <a:rPr lang="cs-CZ" sz="2300" dirty="0" err="1" smtClean="0"/>
              <a:t>gastrointestinal</a:t>
            </a:r>
            <a:r>
              <a:rPr lang="cs-CZ" sz="2300" dirty="0" smtClean="0"/>
              <a:t> </a:t>
            </a:r>
            <a:r>
              <a:rPr lang="cs-CZ" sz="2300" dirty="0" err="1" smtClean="0"/>
              <a:t>diseases</a:t>
            </a:r>
            <a:r>
              <a:rPr lang="cs-CZ" sz="2300" dirty="0" smtClean="0"/>
              <a:t>, </a:t>
            </a:r>
            <a:r>
              <a:rPr lang="cs-CZ" sz="2300" dirty="0" err="1" smtClean="0"/>
              <a:t>hyperthyreosis</a:t>
            </a:r>
            <a:r>
              <a:rPr lang="cs-CZ" sz="2300" dirty="0" smtClean="0"/>
              <a:t>, </a:t>
            </a:r>
            <a:r>
              <a:rPr lang="cs-CZ" sz="2300" dirty="0" err="1" smtClean="0"/>
              <a:t>tumours</a:t>
            </a:r>
            <a:r>
              <a:rPr lang="cs-CZ" sz="2300" dirty="0" smtClean="0"/>
              <a:t>, AIDS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Depression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Schizophrenia</a:t>
            </a:r>
            <a:endParaRPr dirty="0"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Drug</a:t>
            </a:r>
            <a:r>
              <a:rPr lang="cs-CZ" sz="2300" dirty="0" smtClean="0"/>
              <a:t> abuse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smtClean="0"/>
              <a:t>OCD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Bulimia</a:t>
            </a:r>
            <a:r>
              <a:rPr lang="cs-CZ" sz="2300" dirty="0" smtClean="0"/>
              <a:t> </a:t>
            </a:r>
            <a:r>
              <a:rPr lang="cs-CZ" sz="2300" dirty="0" err="1" smtClean="0"/>
              <a:t>nervosa</a:t>
            </a:r>
            <a:r>
              <a:rPr lang="cs-CZ" sz="2300" dirty="0" smtClean="0"/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</a:t>
            </a:fld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smtClean="0"/>
              <a:t>ICD-10</a:t>
            </a:r>
            <a:endParaRPr dirty="0"/>
          </a:p>
        </p:txBody>
      </p:sp>
      <p:sp>
        <p:nvSpPr>
          <p:cNvPr id="123" name="Google Shape;123;p17"/>
          <p:cNvSpPr txBox="1">
            <a:spLocks noGrp="1"/>
          </p:cNvSpPr>
          <p:nvPr>
            <p:ph type="body" idx="1"/>
          </p:nvPr>
        </p:nvSpPr>
        <p:spPr>
          <a:xfrm>
            <a:off x="720000" y="1535723"/>
            <a:ext cx="10753200" cy="42962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>
                <a:solidFill>
                  <a:srgbClr val="0000DC"/>
                </a:solidFill>
              </a:rPr>
              <a:t>F50 </a:t>
            </a:r>
            <a:r>
              <a:rPr lang="cs-CZ" dirty="0" err="1" smtClean="0">
                <a:solidFill>
                  <a:srgbClr val="0000DC"/>
                </a:solidFill>
              </a:rPr>
              <a:t>Eating</a:t>
            </a:r>
            <a:r>
              <a:rPr lang="cs-CZ" dirty="0" smtClean="0">
                <a:solidFill>
                  <a:srgbClr val="0000DC"/>
                </a:solidFill>
              </a:rPr>
              <a:t> </a:t>
            </a:r>
            <a:r>
              <a:rPr lang="cs-CZ" dirty="0" err="1" smtClean="0">
                <a:solidFill>
                  <a:srgbClr val="0000DC"/>
                </a:solidFill>
              </a:rPr>
              <a:t>disorders</a:t>
            </a:r>
            <a:endParaRPr dirty="0"/>
          </a:p>
          <a:p>
            <a:pPr marL="72000" lvl="0" indent="0">
              <a:lnSpc>
                <a:spcPct val="100000"/>
              </a:lnSpc>
              <a:spcBef>
                <a:spcPts val="1200"/>
              </a:spcBef>
              <a:buSzPts val="2400"/>
              <a:buNone/>
            </a:pPr>
            <a:r>
              <a:rPr lang="cs-CZ" sz="2400" dirty="0">
                <a:latin typeface="+mn-lt"/>
              </a:rPr>
              <a:t>F50.0 </a:t>
            </a:r>
            <a:r>
              <a:rPr lang="cs-CZ" sz="2400" dirty="0" err="1">
                <a:latin typeface="+mn-lt"/>
              </a:rPr>
              <a:t>Anorexia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nervosa</a:t>
            </a:r>
            <a:endParaRPr lang="cs-CZ" sz="2400" dirty="0" smtClean="0">
              <a:latin typeface="+mn-lt"/>
            </a:endParaRPr>
          </a:p>
          <a:p>
            <a:pPr marL="72000" lvl="0" indent="0">
              <a:lnSpc>
                <a:spcPct val="100000"/>
              </a:lnSpc>
              <a:spcBef>
                <a:spcPts val="1200"/>
              </a:spcBef>
              <a:buSzPts val="2400"/>
              <a:buNone/>
            </a:pPr>
            <a:r>
              <a:rPr lang="cs-CZ" sz="2400" dirty="0" smtClean="0">
                <a:latin typeface="+mn-lt"/>
              </a:rPr>
              <a:t>F50.1 </a:t>
            </a:r>
            <a:r>
              <a:rPr lang="cs-CZ" sz="2400" dirty="0" err="1" smtClean="0">
                <a:latin typeface="+mn-lt"/>
              </a:rPr>
              <a:t>Atypical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anorexia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nervosa</a:t>
            </a:r>
            <a:endParaRPr lang="cs-CZ" sz="2400" dirty="0" smtClean="0">
              <a:latin typeface="+mn-lt"/>
            </a:endParaRPr>
          </a:p>
          <a:p>
            <a:pPr marL="72000" lvl="0" indent="0">
              <a:lnSpc>
                <a:spcPct val="100000"/>
              </a:lnSpc>
              <a:spcBef>
                <a:spcPts val="1200"/>
              </a:spcBef>
              <a:buSzPts val="2400"/>
              <a:buNone/>
            </a:pPr>
            <a:r>
              <a:rPr lang="cs-CZ" sz="2400" dirty="0" smtClean="0">
                <a:latin typeface="+mn-lt"/>
              </a:rPr>
              <a:t>F50.2 </a:t>
            </a:r>
            <a:r>
              <a:rPr lang="cs-CZ" sz="2400" dirty="0" err="1" smtClean="0">
                <a:latin typeface="+mn-lt"/>
              </a:rPr>
              <a:t>Bulimia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nervosa</a:t>
            </a:r>
            <a:endParaRPr sz="2400" dirty="0">
              <a:latin typeface="+mn-lt"/>
            </a:endParaRPr>
          </a:p>
          <a:p>
            <a:pPr marL="7200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>
                <a:latin typeface="+mn-lt"/>
              </a:rPr>
              <a:t>F50.3 </a:t>
            </a:r>
            <a:r>
              <a:rPr lang="cs-CZ" sz="2400" dirty="0" err="1" smtClean="0">
                <a:latin typeface="+mn-lt"/>
              </a:rPr>
              <a:t>Atypical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bulimia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nervosa</a:t>
            </a:r>
            <a:endParaRPr lang="cs-CZ" sz="2400" dirty="0" smtClean="0">
              <a:latin typeface="+mn-lt"/>
            </a:endParaRPr>
          </a:p>
          <a:p>
            <a:pPr marL="72000" lvl="0" indent="0">
              <a:lnSpc>
                <a:spcPct val="100000"/>
              </a:lnSpc>
              <a:spcBef>
                <a:spcPts val="600"/>
              </a:spcBef>
              <a:buSzPts val="2400"/>
              <a:buNone/>
            </a:pPr>
            <a:r>
              <a:rPr lang="cs-CZ" sz="2400" dirty="0" smtClean="0">
                <a:latin typeface="+mn-lt"/>
              </a:rPr>
              <a:t>F50.4 </a:t>
            </a:r>
            <a:r>
              <a:rPr lang="en-US" sz="2400" dirty="0">
                <a:latin typeface="+mn-lt"/>
              </a:rPr>
              <a:t>Overeating associated with other psychological </a:t>
            </a:r>
            <a:r>
              <a:rPr lang="en-US" sz="2400" dirty="0" smtClean="0">
                <a:latin typeface="+mn-lt"/>
              </a:rPr>
              <a:t>disturbances</a:t>
            </a:r>
            <a:endParaRPr lang="cs-CZ" sz="2400" dirty="0" smtClean="0">
              <a:latin typeface="+mn-lt"/>
            </a:endParaRPr>
          </a:p>
          <a:p>
            <a:pPr marL="72000" lvl="0" indent="0">
              <a:lnSpc>
                <a:spcPct val="100000"/>
              </a:lnSpc>
              <a:spcBef>
                <a:spcPts val="600"/>
              </a:spcBef>
              <a:buSzPts val="2400"/>
              <a:buNone/>
            </a:pPr>
            <a:r>
              <a:rPr lang="cs-CZ" sz="2400" dirty="0" smtClean="0">
                <a:latin typeface="+mn-lt"/>
              </a:rPr>
              <a:t>F50.5 </a:t>
            </a:r>
            <a:r>
              <a:rPr lang="en-US" sz="2400" dirty="0">
                <a:latin typeface="+mn-lt"/>
              </a:rPr>
              <a:t>Vomiting associated with other psychological </a:t>
            </a:r>
            <a:r>
              <a:rPr lang="en-US" sz="2400" dirty="0" smtClean="0">
                <a:latin typeface="+mn-lt"/>
              </a:rPr>
              <a:t>disturbances</a:t>
            </a:r>
            <a:endParaRPr lang="cs-CZ" sz="2400" dirty="0" smtClean="0">
              <a:latin typeface="+mn-lt"/>
            </a:endParaRPr>
          </a:p>
          <a:p>
            <a:pPr marL="72000" lvl="0" indent="0">
              <a:lnSpc>
                <a:spcPct val="100000"/>
              </a:lnSpc>
              <a:spcBef>
                <a:spcPts val="600"/>
              </a:spcBef>
              <a:buSzPts val="2400"/>
              <a:buNone/>
            </a:pPr>
            <a:r>
              <a:rPr lang="cs-CZ" sz="2400" dirty="0" smtClean="0">
                <a:latin typeface="+mn-lt"/>
              </a:rPr>
              <a:t>F50.8 </a:t>
            </a:r>
            <a:r>
              <a:rPr lang="cs-CZ" sz="2400" dirty="0" err="1">
                <a:latin typeface="+mn-lt"/>
              </a:rPr>
              <a:t>Other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eating</a:t>
            </a:r>
            <a:r>
              <a:rPr lang="cs-CZ" sz="2400" dirty="0">
                <a:latin typeface="+mn-lt"/>
              </a:rPr>
              <a:t> </a:t>
            </a:r>
            <a:r>
              <a:rPr lang="cs-CZ" sz="2400" dirty="0" err="1" smtClean="0">
                <a:latin typeface="+mn-lt"/>
              </a:rPr>
              <a:t>disorders</a:t>
            </a:r>
            <a:endParaRPr lang="cs-CZ" sz="2400" dirty="0" smtClean="0">
              <a:latin typeface="+mn-lt"/>
            </a:endParaRPr>
          </a:p>
          <a:p>
            <a:pPr marL="50800" indent="0">
              <a:buNone/>
            </a:pPr>
            <a:r>
              <a:rPr lang="cs-CZ" sz="2400" dirty="0" smtClean="0">
                <a:latin typeface="+mn-lt"/>
              </a:rPr>
              <a:t>F50.9 </a:t>
            </a:r>
            <a:r>
              <a:rPr lang="cs-CZ" sz="2400" dirty="0" err="1" smtClean="0">
                <a:latin typeface="+mn-lt"/>
              </a:rPr>
              <a:t>Eating</a:t>
            </a:r>
            <a:r>
              <a:rPr lang="cs-CZ" sz="2400" dirty="0" smtClean="0">
                <a:latin typeface="+mn-lt"/>
              </a:rPr>
              <a:t> </a:t>
            </a:r>
            <a:r>
              <a:rPr lang="cs-CZ" sz="2400" dirty="0" err="1">
                <a:latin typeface="+mn-lt"/>
              </a:rPr>
              <a:t>disorder</a:t>
            </a:r>
            <a:r>
              <a:rPr lang="cs-CZ" sz="2400" dirty="0">
                <a:latin typeface="+mn-lt"/>
              </a:rPr>
              <a:t>, </a:t>
            </a:r>
            <a:r>
              <a:rPr lang="cs-CZ" sz="2400" dirty="0" err="1">
                <a:latin typeface="+mn-lt"/>
              </a:rPr>
              <a:t>unspecified</a:t>
            </a:r>
            <a:endParaRPr lang="cs-CZ" sz="2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33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20</a:t>
            </a:fld>
            <a:endParaRPr/>
          </a:p>
        </p:txBody>
      </p:sp>
      <p:sp>
        <p:nvSpPr>
          <p:cNvPr id="248" name="Google Shape;248;p33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Anorexia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249" name="Google Shape;249;p33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Comorbidity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smtClean="0"/>
              <a:t>BAP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Depression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Neurotic</a:t>
            </a:r>
            <a:r>
              <a:rPr lang="cs-CZ" sz="2300" dirty="0" smtClean="0"/>
              <a:t> </a:t>
            </a:r>
            <a:r>
              <a:rPr lang="cs-CZ" sz="2300" dirty="0" err="1" smtClean="0"/>
              <a:t>disorders</a:t>
            </a:r>
            <a:r>
              <a:rPr lang="cs-CZ" sz="2300" dirty="0" smtClean="0"/>
              <a:t>, </a:t>
            </a:r>
            <a:r>
              <a:rPr lang="cs-CZ" sz="2400" dirty="0"/>
              <a:t>OCD</a:t>
            </a:r>
            <a:r>
              <a:rPr lang="cs-CZ" sz="2400" dirty="0">
                <a:solidFill>
                  <a:srgbClr val="595959"/>
                </a:solidFill>
              </a:rPr>
              <a:t> </a:t>
            </a:r>
            <a:r>
              <a:rPr lang="cs-CZ" sz="2400" dirty="0" smtClean="0">
                <a:solidFill>
                  <a:srgbClr val="595959"/>
                </a:solidFill>
              </a:rPr>
              <a:t>(</a:t>
            </a:r>
            <a:r>
              <a:rPr lang="cs-CZ" sz="2400" dirty="0" err="1" smtClean="0">
                <a:solidFill>
                  <a:srgbClr val="595959"/>
                </a:solidFill>
              </a:rPr>
              <a:t>esp</a:t>
            </a:r>
            <a:r>
              <a:rPr lang="cs-CZ" sz="2400" dirty="0" smtClean="0">
                <a:solidFill>
                  <a:srgbClr val="595959"/>
                </a:solidFill>
              </a:rPr>
              <a:t>. in </a:t>
            </a:r>
            <a:r>
              <a:rPr lang="cs-CZ" sz="2400" dirty="0" err="1" smtClean="0">
                <a:solidFill>
                  <a:srgbClr val="595959"/>
                </a:solidFill>
              </a:rPr>
              <a:t>restrictive</a:t>
            </a:r>
            <a:r>
              <a:rPr lang="cs-CZ" sz="2400" dirty="0" smtClean="0">
                <a:solidFill>
                  <a:srgbClr val="595959"/>
                </a:solidFill>
              </a:rPr>
              <a:t> </a:t>
            </a:r>
            <a:r>
              <a:rPr lang="cs-CZ" sz="2400" dirty="0" err="1" smtClean="0">
                <a:solidFill>
                  <a:srgbClr val="595959"/>
                </a:solidFill>
              </a:rPr>
              <a:t>subtypes</a:t>
            </a:r>
            <a:r>
              <a:rPr lang="cs-CZ" sz="2400" dirty="0" smtClean="0">
                <a:solidFill>
                  <a:srgbClr val="595959"/>
                </a:solidFill>
              </a:rPr>
              <a:t>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smtClean="0"/>
              <a:t>Substance abuse </a:t>
            </a:r>
            <a:r>
              <a:rPr lang="cs-CZ" sz="2400" dirty="0" smtClean="0">
                <a:solidFill>
                  <a:srgbClr val="595959"/>
                </a:solidFill>
              </a:rPr>
              <a:t>(</a:t>
            </a:r>
            <a:r>
              <a:rPr lang="cs-CZ" sz="2400" dirty="0" err="1" smtClean="0">
                <a:solidFill>
                  <a:srgbClr val="595959"/>
                </a:solidFill>
              </a:rPr>
              <a:t>esp</a:t>
            </a:r>
            <a:r>
              <a:rPr lang="cs-CZ" sz="2400" dirty="0" smtClean="0">
                <a:solidFill>
                  <a:srgbClr val="595959"/>
                </a:solidFill>
              </a:rPr>
              <a:t>. in </a:t>
            </a:r>
            <a:r>
              <a:rPr lang="cs-CZ" sz="2400" dirty="0" err="1" smtClean="0">
                <a:solidFill>
                  <a:srgbClr val="595959"/>
                </a:solidFill>
              </a:rPr>
              <a:t>purgative</a:t>
            </a:r>
            <a:r>
              <a:rPr lang="cs-CZ" sz="2400" dirty="0" smtClean="0">
                <a:solidFill>
                  <a:srgbClr val="595959"/>
                </a:solidFill>
              </a:rPr>
              <a:t> </a:t>
            </a:r>
            <a:r>
              <a:rPr lang="cs-CZ" sz="2400" dirty="0" err="1" smtClean="0">
                <a:solidFill>
                  <a:srgbClr val="595959"/>
                </a:solidFill>
              </a:rPr>
              <a:t>subtypes</a:t>
            </a:r>
            <a:r>
              <a:rPr lang="cs-CZ" sz="2400" dirty="0" smtClean="0">
                <a:solidFill>
                  <a:srgbClr val="595959"/>
                </a:solidFill>
              </a:rPr>
              <a:t>)</a:t>
            </a:r>
            <a:endParaRPr sz="2300" dirty="0"/>
          </a:p>
          <a:p>
            <a:pPr marL="3240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34"/>
          <p:cNvSpPr txBox="1">
            <a:spLocks noGrp="1"/>
          </p:cNvSpPr>
          <p:nvPr>
            <p:ph type="ftr" idx="11"/>
          </p:nvPr>
        </p:nvSpPr>
        <p:spPr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/>
              <a:t>Poruchy přijmu potravy</a:t>
            </a:r>
            <a:endParaRPr/>
          </a:p>
        </p:txBody>
      </p:sp>
      <p:sp>
        <p:nvSpPr>
          <p:cNvPr id="255" name="Google Shape;255;p3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21</a:t>
            </a:fld>
            <a:endParaRPr/>
          </a:p>
        </p:txBody>
      </p:sp>
      <p:sp>
        <p:nvSpPr>
          <p:cNvPr id="256" name="Google Shape;256;p34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Bulimia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– ICD-10</a:t>
            </a:r>
            <a:endParaRPr dirty="0"/>
          </a:p>
        </p:txBody>
      </p:sp>
      <p:sp>
        <p:nvSpPr>
          <p:cNvPr id="257" name="Google Shape;257;p34"/>
          <p:cNvSpPr txBox="1">
            <a:spLocks noGrp="1"/>
          </p:cNvSpPr>
          <p:nvPr>
            <p:ph type="body" idx="1"/>
          </p:nvPr>
        </p:nvSpPr>
        <p:spPr>
          <a:xfrm>
            <a:off x="704039" y="2088003"/>
            <a:ext cx="10753200" cy="3804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586350" lvl="0" indent="-514350">
              <a:lnSpc>
                <a:spcPct val="100000"/>
              </a:lnSpc>
              <a:buSzPts val="2400"/>
              <a:buFont typeface="+mj-lt"/>
              <a:buAutoNum type="alphaUcPeriod"/>
            </a:pPr>
            <a:r>
              <a:rPr lang="cs-CZ" sz="2400" dirty="0" smtClean="0"/>
              <a:t>R</a:t>
            </a:r>
            <a:r>
              <a:rPr lang="en-US" sz="2400" dirty="0" err="1" smtClean="0"/>
              <a:t>epeated</a:t>
            </a:r>
            <a:r>
              <a:rPr lang="en-US" sz="2400" dirty="0" smtClean="0"/>
              <a:t> </a:t>
            </a:r>
            <a:r>
              <a:rPr lang="en-US" sz="2400" dirty="0"/>
              <a:t>bouts of overeating and an excessive preoccupation </a:t>
            </a:r>
            <a:r>
              <a:rPr lang="cs-CZ" sz="2400" dirty="0" err="1" smtClean="0"/>
              <a:t>with</a:t>
            </a:r>
            <a:r>
              <a:rPr lang="cs-CZ" sz="2400" dirty="0" smtClean="0"/>
              <a:t> food</a:t>
            </a:r>
          </a:p>
          <a:p>
            <a:pPr marL="529200" lvl="0" indent="-457200">
              <a:lnSpc>
                <a:spcPct val="100000"/>
              </a:lnSpc>
              <a:buSzPts val="2400"/>
              <a:buFont typeface="+mj-lt"/>
              <a:buAutoNum type="alphaUcPeriod"/>
            </a:pPr>
            <a:endParaRPr lang="cs-CZ" sz="2400" dirty="0" smtClean="0"/>
          </a:p>
          <a:p>
            <a:pPr marL="586350" lvl="0" indent="-514350">
              <a:lnSpc>
                <a:spcPct val="100000"/>
              </a:lnSpc>
              <a:buSzPts val="2400"/>
              <a:buFont typeface="+mj-lt"/>
              <a:buAutoNum type="alphaUcPeriod"/>
            </a:pPr>
            <a:r>
              <a:rPr lang="cs-CZ" sz="2400" dirty="0" err="1" smtClean="0"/>
              <a:t>Purging</a:t>
            </a:r>
            <a:r>
              <a:rPr lang="cs-CZ" sz="2400" dirty="0" smtClean="0"/>
              <a:t> </a:t>
            </a:r>
            <a:r>
              <a:rPr lang="cs-CZ" sz="2400" dirty="0" err="1" smtClean="0"/>
              <a:t>behaviors</a:t>
            </a:r>
            <a:r>
              <a:rPr lang="cs-CZ" sz="2400" dirty="0" smtClean="0"/>
              <a:t> – </a:t>
            </a:r>
            <a:r>
              <a:rPr lang="cs-CZ" sz="2400" dirty="0" err="1" smtClean="0"/>
              <a:t>self-induced</a:t>
            </a:r>
            <a:r>
              <a:rPr lang="cs-CZ" sz="2400" dirty="0" smtClean="0"/>
              <a:t> </a:t>
            </a:r>
            <a:r>
              <a:rPr lang="cs-CZ" sz="2400" dirty="0" err="1" smtClean="0"/>
              <a:t>vomiting</a:t>
            </a:r>
            <a:r>
              <a:rPr lang="cs-CZ" sz="2400" dirty="0" smtClean="0"/>
              <a:t>, </a:t>
            </a:r>
            <a:r>
              <a:rPr lang="cs-CZ" sz="2400" dirty="0" err="1" smtClean="0"/>
              <a:t>laxative</a:t>
            </a:r>
            <a:r>
              <a:rPr lang="cs-CZ" sz="2400" dirty="0" smtClean="0"/>
              <a:t>/</a:t>
            </a:r>
            <a:r>
              <a:rPr lang="cs-CZ" sz="2400" dirty="0" err="1" smtClean="0"/>
              <a:t>diuretics</a:t>
            </a:r>
            <a:r>
              <a:rPr lang="cs-CZ" sz="2400" dirty="0" smtClean="0"/>
              <a:t>/insuline, </a:t>
            </a:r>
            <a:r>
              <a:rPr lang="cs-CZ" sz="2400" dirty="0" err="1" smtClean="0"/>
              <a:t>thyroid</a:t>
            </a:r>
            <a:r>
              <a:rPr lang="cs-CZ" sz="2400" dirty="0" smtClean="0"/>
              <a:t> </a:t>
            </a:r>
            <a:r>
              <a:rPr lang="cs-CZ" sz="2400" dirty="0" err="1" smtClean="0"/>
              <a:t>hormones</a:t>
            </a:r>
            <a:r>
              <a:rPr lang="cs-CZ" sz="2400" dirty="0" smtClean="0"/>
              <a:t> abuse/</a:t>
            </a:r>
            <a:r>
              <a:rPr lang="cs-CZ" sz="2400" dirty="0" err="1" smtClean="0"/>
              <a:t>misuse</a:t>
            </a:r>
            <a:r>
              <a:rPr lang="cs-CZ" sz="2400" dirty="0" smtClean="0"/>
              <a:t>, </a:t>
            </a:r>
            <a:r>
              <a:rPr lang="cs-CZ" sz="2400" dirty="0" err="1" smtClean="0"/>
              <a:t>excessive</a:t>
            </a:r>
            <a:r>
              <a:rPr lang="cs-CZ" sz="2400" dirty="0" smtClean="0"/>
              <a:t> </a:t>
            </a:r>
            <a:r>
              <a:rPr lang="cs-CZ" sz="2400" dirty="0" err="1" smtClean="0"/>
              <a:t>excercise</a:t>
            </a:r>
            <a:endParaRPr lang="cs-CZ" sz="2400" dirty="0" smtClean="0"/>
          </a:p>
          <a:p>
            <a:pPr marL="529200" lvl="0" indent="-457200">
              <a:lnSpc>
                <a:spcPct val="100000"/>
              </a:lnSpc>
              <a:buSzPts val="2400"/>
              <a:buFont typeface="+mj-lt"/>
              <a:buAutoNum type="alphaUcPeriod"/>
            </a:pPr>
            <a:endParaRPr lang="cs-CZ" sz="2400" dirty="0" smtClean="0"/>
          </a:p>
          <a:p>
            <a:pPr marL="586350" lvl="0" indent="-514350">
              <a:lnSpc>
                <a:spcPct val="100000"/>
              </a:lnSpc>
              <a:buSzPts val="2400"/>
              <a:buFont typeface="+mj-lt"/>
              <a:buAutoNum type="alphaUcPeriod"/>
            </a:pPr>
            <a:r>
              <a:rPr lang="cs-CZ" sz="2400" dirty="0" err="1" smtClean="0"/>
              <a:t>Psychopathology</a:t>
            </a:r>
            <a:r>
              <a:rPr lang="cs-CZ" sz="2400" dirty="0" smtClean="0"/>
              <a:t> – body image </a:t>
            </a:r>
            <a:r>
              <a:rPr lang="cs-CZ" sz="2400" dirty="0" err="1" smtClean="0"/>
              <a:t>distortion</a:t>
            </a:r>
            <a:r>
              <a:rPr lang="cs-CZ" sz="2400" dirty="0" smtClean="0"/>
              <a:t> </a:t>
            </a:r>
          </a:p>
          <a:p>
            <a:pPr marL="586350" lvl="0" indent="-514350">
              <a:lnSpc>
                <a:spcPct val="100000"/>
              </a:lnSpc>
              <a:buSzPts val="2400"/>
              <a:buAutoNum type="alphaUcPeriod"/>
            </a:pPr>
            <a:endParaRPr lang="cs-CZ" sz="2000" dirty="0">
              <a:solidFill>
                <a:schemeClr val="tx1"/>
              </a:solidFill>
            </a:endParaRPr>
          </a:p>
          <a:p>
            <a:pPr marL="72000" lvl="0" indent="0">
              <a:lnSpc>
                <a:spcPct val="100000"/>
              </a:lnSpc>
              <a:buSzPts val="2400"/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-</a:t>
            </a:r>
            <a:r>
              <a:rPr lang="cs-CZ" sz="2000" dirty="0" smtClean="0">
                <a:solidFill>
                  <a:schemeClr val="bg2"/>
                </a:solidFill>
              </a:rPr>
              <a:t>   </a:t>
            </a:r>
            <a:r>
              <a:rPr lang="cs-CZ" sz="2000" dirty="0" err="1" smtClean="0">
                <a:solidFill>
                  <a:schemeClr val="tx1"/>
                </a:solidFill>
              </a:rPr>
              <a:t>often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evolves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from</a:t>
            </a:r>
            <a:r>
              <a:rPr lang="cs-CZ" sz="2000" dirty="0" smtClean="0">
                <a:solidFill>
                  <a:schemeClr val="tx1"/>
                </a:solidFill>
              </a:rPr>
              <a:t> AN </a:t>
            </a:r>
          </a:p>
          <a:p>
            <a:pPr marL="72000" indent="0">
              <a:buNone/>
            </a:pPr>
            <a:r>
              <a:rPr lang="cs-CZ" sz="2000" dirty="0" smtClean="0">
                <a:solidFill>
                  <a:schemeClr val="tx1"/>
                </a:solidFill>
              </a:rPr>
              <a:t>-   DSM-V – </a:t>
            </a:r>
            <a:r>
              <a:rPr lang="cs-CZ" sz="2000" dirty="0" err="1" smtClean="0">
                <a:solidFill>
                  <a:schemeClr val="tx1"/>
                </a:solidFill>
              </a:rPr>
              <a:t>symptoms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must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repeat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at</a:t>
            </a:r>
            <a:r>
              <a:rPr lang="cs-CZ" sz="2000" dirty="0" smtClean="0">
                <a:solidFill>
                  <a:schemeClr val="tx1"/>
                </a:solidFill>
              </a:rPr>
              <a:t> least </a:t>
            </a:r>
            <a:r>
              <a:rPr lang="cs-CZ" sz="2000" dirty="0" err="1" smtClean="0">
                <a:solidFill>
                  <a:schemeClr val="tx1"/>
                </a:solidFill>
              </a:rPr>
              <a:t>once</a:t>
            </a:r>
            <a:r>
              <a:rPr lang="cs-CZ" sz="2000" dirty="0" smtClean="0">
                <a:solidFill>
                  <a:schemeClr val="tx1"/>
                </a:solidFill>
              </a:rPr>
              <a:t> a </a:t>
            </a:r>
            <a:r>
              <a:rPr lang="cs-CZ" sz="2000" dirty="0" err="1" smtClean="0">
                <a:solidFill>
                  <a:schemeClr val="tx1"/>
                </a:solidFill>
              </a:rPr>
              <a:t>week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r>
              <a:rPr lang="cs-CZ" sz="2000" dirty="0" err="1" smtClean="0">
                <a:solidFill>
                  <a:schemeClr val="tx1"/>
                </a:solidFill>
              </a:rPr>
              <a:t>during</a:t>
            </a:r>
            <a:r>
              <a:rPr lang="cs-CZ" sz="2000" dirty="0" smtClean="0">
                <a:solidFill>
                  <a:schemeClr val="tx1"/>
                </a:solidFill>
              </a:rPr>
              <a:t> period </a:t>
            </a:r>
            <a:r>
              <a:rPr lang="cs-CZ" sz="2000" dirty="0" err="1" smtClean="0">
                <a:solidFill>
                  <a:schemeClr val="tx1"/>
                </a:solidFill>
              </a:rPr>
              <a:t>of</a:t>
            </a:r>
            <a:r>
              <a:rPr lang="cs-CZ" sz="2000" dirty="0" smtClean="0">
                <a:solidFill>
                  <a:schemeClr val="tx1"/>
                </a:solidFill>
              </a:rPr>
              <a:t> 3 </a:t>
            </a:r>
            <a:r>
              <a:rPr lang="cs-CZ" sz="2000" dirty="0" err="1" smtClean="0">
                <a:solidFill>
                  <a:schemeClr val="tx1"/>
                </a:solidFill>
              </a:rPr>
              <a:t>months</a:t>
            </a:r>
            <a:r>
              <a:rPr lang="cs-CZ" sz="2000" dirty="0" smtClean="0">
                <a:solidFill>
                  <a:schemeClr val="tx1"/>
                </a:solidFill>
              </a:rPr>
              <a:t> </a:t>
            </a:r>
            <a:endParaRPr sz="2400" dirty="0"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endParaRPr dirty="0">
              <a:solidFill>
                <a:schemeClr val="accent1"/>
              </a:solidFill>
            </a:endParaRP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3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22</a:t>
            </a:fld>
            <a:endParaRPr/>
          </a:p>
        </p:txBody>
      </p:sp>
      <p:sp>
        <p:nvSpPr>
          <p:cNvPr id="296" name="Google Shape;296;p3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Bulimia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297" name="Google Shape;297;p39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Grading</a:t>
            </a:r>
            <a:r>
              <a:rPr lang="cs-CZ" sz="2400" dirty="0" smtClean="0">
                <a:solidFill>
                  <a:schemeClr val="dk2"/>
                </a:solidFill>
              </a:rPr>
              <a:t> by </a:t>
            </a:r>
            <a:r>
              <a:rPr lang="cs-CZ" sz="2400" dirty="0" err="1" smtClean="0">
                <a:solidFill>
                  <a:schemeClr val="dk2"/>
                </a:solidFill>
              </a:rPr>
              <a:t>severity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of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purging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behavior</a:t>
            </a:r>
            <a:r>
              <a:rPr lang="cs-CZ" sz="2400" dirty="0" smtClean="0">
                <a:solidFill>
                  <a:schemeClr val="dk2"/>
                </a:solidFill>
              </a:rPr>
              <a:t> (</a:t>
            </a:r>
            <a:r>
              <a:rPr lang="cs-CZ" sz="2400" dirty="0" err="1" smtClean="0">
                <a:solidFill>
                  <a:schemeClr val="dk2"/>
                </a:solidFill>
              </a:rPr>
              <a:t>vomiting</a:t>
            </a:r>
            <a:r>
              <a:rPr lang="cs-CZ" sz="2400" dirty="0" smtClean="0">
                <a:solidFill>
                  <a:schemeClr val="dk2"/>
                </a:solidFill>
              </a:rPr>
              <a:t>):</a:t>
            </a:r>
          </a:p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smtClean="0">
                <a:solidFill>
                  <a:schemeClr val="dk2"/>
                </a:solidFill>
              </a:rPr>
              <a:t> 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Mild</a:t>
            </a:r>
            <a:r>
              <a:rPr lang="cs-CZ" sz="2200" dirty="0" smtClean="0"/>
              <a:t>: </a:t>
            </a:r>
            <a:r>
              <a:rPr lang="cs-CZ" sz="2200" dirty="0"/>
              <a:t>1 – 3 </a:t>
            </a:r>
            <a:r>
              <a:rPr lang="cs-CZ" sz="2200" dirty="0" err="1" smtClean="0"/>
              <a:t>episodes</a:t>
            </a:r>
            <a:r>
              <a:rPr lang="cs-CZ" sz="2200" dirty="0" smtClean="0"/>
              <a:t> a </a:t>
            </a:r>
            <a:r>
              <a:rPr lang="cs-CZ" sz="2200" dirty="0" err="1" smtClean="0"/>
              <a:t>week</a:t>
            </a:r>
            <a:r>
              <a:rPr lang="cs-CZ" sz="2200" dirty="0" smtClean="0"/>
              <a:t> 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Moderate</a:t>
            </a:r>
            <a:r>
              <a:rPr lang="cs-CZ" sz="2200" dirty="0" smtClean="0"/>
              <a:t>: </a:t>
            </a:r>
            <a:r>
              <a:rPr lang="cs-CZ" sz="2200" dirty="0"/>
              <a:t>4 – 7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r>
              <a:rPr lang="cs-CZ" sz="2200" dirty="0" smtClean="0"/>
              <a:t> 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Severe: </a:t>
            </a:r>
            <a:r>
              <a:rPr lang="cs-CZ" sz="2200" dirty="0"/>
              <a:t>8 – 13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Extreme</a:t>
            </a:r>
            <a:r>
              <a:rPr lang="cs-CZ" sz="2200" dirty="0" smtClean="0"/>
              <a:t>: </a:t>
            </a:r>
            <a:r>
              <a:rPr lang="cs-CZ" sz="2200" dirty="0"/>
              <a:t>14 </a:t>
            </a:r>
            <a:r>
              <a:rPr lang="cs-CZ" sz="2200" dirty="0" smtClean="0"/>
              <a:t>and more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r>
              <a:rPr lang="cs-CZ" sz="2200" dirty="0" smtClean="0"/>
              <a:t> 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4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23</a:t>
            </a:fld>
            <a:endParaRPr/>
          </a:p>
        </p:txBody>
      </p:sp>
      <p:sp>
        <p:nvSpPr>
          <p:cNvPr id="304" name="Google Shape;304;p40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Bulimia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305" name="Google Shape;305;p40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288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smtClean="0">
                <a:solidFill>
                  <a:schemeClr val="dk2"/>
                </a:solidFill>
              </a:rPr>
              <a:t>Prevalence:</a:t>
            </a:r>
            <a:endParaRPr sz="2400"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Women</a:t>
            </a:r>
            <a:r>
              <a:rPr lang="cs-CZ" sz="2200" dirty="0" smtClean="0"/>
              <a:t>: </a:t>
            </a:r>
            <a:r>
              <a:rPr lang="cs-CZ" sz="2200" dirty="0"/>
              <a:t>1,1 – 2,8 %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Men</a:t>
            </a:r>
            <a:r>
              <a:rPr lang="cs-CZ" sz="2200" dirty="0" smtClean="0"/>
              <a:t>: </a:t>
            </a:r>
            <a:r>
              <a:rPr lang="cs-CZ" sz="2200" dirty="0"/>
              <a:t>0,1 – 0,2 %</a:t>
            </a:r>
            <a:endParaRPr dirty="0"/>
          </a:p>
          <a:p>
            <a:pPr marL="72000" lvl="1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sz="2400" dirty="0">
              <a:solidFill>
                <a:schemeClr val="dk2"/>
              </a:solidFill>
            </a:endParaRPr>
          </a:p>
          <a:p>
            <a:pPr marL="72000" lvl="1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Onset</a:t>
            </a:r>
            <a:r>
              <a:rPr lang="cs-CZ" sz="2400" dirty="0" smtClean="0">
                <a:solidFill>
                  <a:schemeClr val="dk2"/>
                </a:solidFill>
              </a:rPr>
              <a:t> and </a:t>
            </a:r>
            <a:r>
              <a:rPr lang="cs-CZ" sz="2400" dirty="0" err="1" smtClean="0">
                <a:solidFill>
                  <a:schemeClr val="dk2"/>
                </a:solidFill>
              </a:rPr>
              <a:t>course</a:t>
            </a:r>
            <a:r>
              <a:rPr lang="cs-CZ" sz="2400" dirty="0" smtClean="0">
                <a:solidFill>
                  <a:schemeClr val="dk2"/>
                </a:solidFill>
              </a:rPr>
              <a:t>:</a:t>
            </a:r>
          </a:p>
          <a:p>
            <a:pPr marL="72000" lvl="1" indent="0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400"/>
              <a:buNone/>
            </a:pP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/>
              <a:t>O</a:t>
            </a:r>
            <a:r>
              <a:rPr lang="cs-CZ" sz="2200" dirty="0" err="1" smtClean="0"/>
              <a:t>nset</a:t>
            </a:r>
            <a:r>
              <a:rPr lang="cs-CZ" sz="2200" dirty="0" smtClean="0"/>
              <a:t> </a:t>
            </a:r>
            <a:r>
              <a:rPr lang="cs-CZ" sz="2200" dirty="0" err="1" smtClean="0"/>
              <a:t>usually</a:t>
            </a:r>
            <a:r>
              <a:rPr lang="cs-CZ" sz="2200" dirty="0" smtClean="0"/>
              <a:t> </a:t>
            </a:r>
            <a:r>
              <a:rPr lang="cs-CZ" sz="2200" dirty="0" err="1" smtClean="0"/>
              <a:t>between</a:t>
            </a:r>
            <a:r>
              <a:rPr lang="cs-CZ" sz="2200" dirty="0" smtClean="0"/>
              <a:t> 16 </a:t>
            </a:r>
            <a:r>
              <a:rPr lang="cs-CZ" sz="2200" dirty="0"/>
              <a:t>- 25 </a:t>
            </a:r>
            <a:r>
              <a:rPr lang="cs-CZ" sz="2200" dirty="0" err="1" smtClean="0"/>
              <a:t>years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age</a:t>
            </a:r>
            <a:r>
              <a:rPr lang="cs-CZ" sz="2200" dirty="0" smtClean="0"/>
              <a:t> </a:t>
            </a:r>
            <a:endParaRPr dirty="0"/>
          </a:p>
          <a:p>
            <a:pPr marL="757238" lvl="1" indent="-1111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None/>
            </a:pPr>
            <a:endParaRPr sz="2300"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Complete</a:t>
            </a:r>
            <a:r>
              <a:rPr lang="cs-CZ" sz="2200" dirty="0" smtClean="0"/>
              <a:t> </a:t>
            </a:r>
            <a:r>
              <a:rPr lang="cs-CZ" sz="2200" dirty="0" err="1" smtClean="0"/>
              <a:t>remision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Partial</a:t>
            </a:r>
            <a:r>
              <a:rPr lang="cs-CZ" sz="2200" dirty="0" smtClean="0"/>
              <a:t> </a:t>
            </a:r>
            <a:r>
              <a:rPr lang="cs-CZ" sz="2200" dirty="0" err="1" smtClean="0"/>
              <a:t>remission</a:t>
            </a:r>
            <a:endParaRPr dirty="0"/>
          </a:p>
          <a:p>
            <a:pPr marL="581025" lvl="1" indent="-25558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Chronic</a:t>
            </a:r>
            <a:r>
              <a:rPr lang="cs-CZ" sz="2200" dirty="0" smtClean="0"/>
              <a:t> </a:t>
            </a:r>
            <a:r>
              <a:rPr lang="cs-CZ" sz="2200" dirty="0" err="1" smtClean="0"/>
              <a:t>course</a:t>
            </a:r>
            <a:endParaRPr dirty="0"/>
          </a:p>
          <a:p>
            <a:pPr marL="757238" lvl="1" indent="-11747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endParaRPr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4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24</a:t>
            </a:fld>
            <a:endParaRPr/>
          </a:p>
        </p:txBody>
      </p:sp>
      <p:sp>
        <p:nvSpPr>
          <p:cNvPr id="312" name="Google Shape;312;p4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Bulimia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313" name="Google Shape;313;p4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Differential</a:t>
            </a:r>
            <a:r>
              <a:rPr lang="cs-CZ" dirty="0" smtClean="0">
                <a:solidFill>
                  <a:schemeClr val="dk2"/>
                </a:solidFill>
              </a:rPr>
              <a:t> </a:t>
            </a:r>
            <a:r>
              <a:rPr lang="cs-CZ" dirty="0" err="1" smtClean="0">
                <a:solidFill>
                  <a:schemeClr val="dk2"/>
                </a:solidFill>
              </a:rPr>
              <a:t>diagnosis</a:t>
            </a:r>
            <a:r>
              <a:rPr lang="cs-CZ" dirty="0" smtClean="0">
                <a:solidFill>
                  <a:schemeClr val="dk2"/>
                </a:solidFill>
              </a:rPr>
              <a:t>: </a:t>
            </a: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Purgative</a:t>
            </a:r>
            <a:r>
              <a:rPr lang="cs-CZ" sz="2300" dirty="0" smtClean="0"/>
              <a:t> subtype </a:t>
            </a:r>
            <a:r>
              <a:rPr lang="cs-CZ" sz="2300" dirty="0" err="1" smtClean="0"/>
              <a:t>of</a:t>
            </a:r>
            <a:r>
              <a:rPr lang="cs-CZ" sz="2300" dirty="0" smtClean="0"/>
              <a:t> </a:t>
            </a:r>
            <a:r>
              <a:rPr lang="cs-CZ" sz="2300" dirty="0" err="1" smtClean="0"/>
              <a:t>anorexia</a:t>
            </a:r>
            <a:r>
              <a:rPr lang="cs-CZ" sz="2300" dirty="0" smtClean="0"/>
              <a:t> </a:t>
            </a:r>
            <a:r>
              <a:rPr lang="cs-CZ" sz="2300" dirty="0" err="1" smtClean="0"/>
              <a:t>nervosa</a:t>
            </a:r>
            <a:r>
              <a:rPr lang="cs-CZ" sz="2300" dirty="0" smtClean="0"/>
              <a:t> </a:t>
            </a:r>
            <a:endParaRPr dirty="0"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Binge</a:t>
            </a:r>
            <a:r>
              <a:rPr lang="cs-CZ" sz="2300" dirty="0" smtClean="0"/>
              <a:t> </a:t>
            </a:r>
            <a:r>
              <a:rPr lang="cs-CZ" sz="2300" dirty="0" err="1" smtClean="0"/>
              <a:t>eating</a:t>
            </a:r>
            <a:r>
              <a:rPr lang="cs-CZ" sz="2300" dirty="0" smtClean="0"/>
              <a:t> </a:t>
            </a:r>
            <a:endParaRPr dirty="0"/>
          </a:p>
          <a:p>
            <a:pPr marL="503999" lvl="1" indent="-179999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Border</a:t>
            </a:r>
            <a:r>
              <a:rPr lang="cs-CZ" sz="2300" dirty="0" smtClean="0"/>
              <a:t>-line personality </a:t>
            </a:r>
            <a:r>
              <a:rPr lang="cs-CZ" sz="2300" dirty="0" err="1" smtClean="0"/>
              <a:t>disorder</a:t>
            </a:r>
            <a:endParaRPr sz="2300"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Other</a:t>
            </a:r>
            <a:r>
              <a:rPr lang="cs-CZ" sz="2300" dirty="0" smtClean="0"/>
              <a:t> non-</a:t>
            </a:r>
            <a:r>
              <a:rPr lang="cs-CZ" sz="2300" dirty="0" err="1" smtClean="0"/>
              <a:t>psychiatric</a:t>
            </a:r>
            <a:r>
              <a:rPr lang="cs-CZ" sz="2300" dirty="0" smtClean="0"/>
              <a:t> </a:t>
            </a:r>
            <a:r>
              <a:rPr lang="cs-CZ" sz="2300" dirty="0" err="1" smtClean="0"/>
              <a:t>physical</a:t>
            </a:r>
            <a:r>
              <a:rPr lang="cs-CZ" sz="2300" dirty="0" smtClean="0"/>
              <a:t> </a:t>
            </a:r>
            <a:r>
              <a:rPr lang="cs-CZ" sz="2300" dirty="0" err="1" smtClean="0"/>
              <a:t>conditions</a:t>
            </a: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4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25</a:t>
            </a:fld>
            <a:endParaRPr/>
          </a:p>
        </p:txBody>
      </p:sp>
      <p:sp>
        <p:nvSpPr>
          <p:cNvPr id="319" name="Google Shape;319;p4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Bulimia</a:t>
            </a:r>
            <a:r>
              <a:rPr lang="cs-CZ" b="0" dirty="0" smtClean="0"/>
              <a:t> </a:t>
            </a:r>
            <a:r>
              <a:rPr lang="cs-CZ" b="0" dirty="0" err="1" smtClean="0"/>
              <a:t>nervosa</a:t>
            </a:r>
            <a:r>
              <a:rPr lang="cs-CZ" b="0" dirty="0" smtClean="0"/>
              <a:t> </a:t>
            </a:r>
            <a:endParaRPr dirty="0"/>
          </a:p>
        </p:txBody>
      </p:sp>
      <p:sp>
        <p:nvSpPr>
          <p:cNvPr id="320" name="Google Shape;320;p42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Comorbidites</a:t>
            </a:r>
            <a:r>
              <a:rPr lang="cs-CZ" dirty="0" smtClean="0">
                <a:solidFill>
                  <a:schemeClr val="dk2"/>
                </a:solidFill>
              </a:rPr>
              <a:t>: </a:t>
            </a:r>
          </a:p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err="1" smtClean="0"/>
              <a:t>Affective</a:t>
            </a:r>
            <a:r>
              <a:rPr lang="cs-CZ" sz="2300" dirty="0" smtClean="0"/>
              <a:t> </a:t>
            </a:r>
            <a:r>
              <a:rPr lang="cs-CZ" sz="2300" dirty="0" err="1" smtClean="0"/>
              <a:t>or</a:t>
            </a:r>
            <a:r>
              <a:rPr lang="cs-CZ" sz="2300" dirty="0" smtClean="0"/>
              <a:t> </a:t>
            </a:r>
            <a:r>
              <a:rPr lang="cs-CZ" sz="2300" dirty="0" err="1" smtClean="0"/>
              <a:t>neurotic</a:t>
            </a:r>
            <a:r>
              <a:rPr lang="cs-CZ" sz="2300" dirty="0" smtClean="0"/>
              <a:t> </a:t>
            </a:r>
            <a:r>
              <a:rPr lang="cs-CZ" sz="2300" dirty="0" err="1" smtClean="0"/>
              <a:t>disorders</a:t>
            </a:r>
            <a:r>
              <a:rPr lang="cs-CZ" sz="2300" dirty="0" smtClean="0"/>
              <a:t> 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smtClean="0"/>
              <a:t>Substance abuse 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Char char="̶"/>
            </a:pPr>
            <a:r>
              <a:rPr lang="cs-CZ" sz="2300" dirty="0" smtClean="0"/>
              <a:t>Personality </a:t>
            </a:r>
            <a:r>
              <a:rPr lang="cs-CZ" sz="2300" dirty="0" err="1" smtClean="0"/>
              <a:t>disorders</a:t>
            </a:r>
            <a:r>
              <a:rPr lang="cs-CZ" sz="2300" dirty="0" smtClean="0"/>
              <a:t> </a:t>
            </a:r>
            <a:r>
              <a:rPr lang="cs-CZ" sz="2300" dirty="0" smtClean="0">
                <a:solidFill>
                  <a:srgbClr val="595959"/>
                </a:solidFill>
              </a:rPr>
              <a:t>(</a:t>
            </a:r>
            <a:r>
              <a:rPr lang="cs-CZ" sz="2300" dirty="0" err="1" smtClean="0">
                <a:solidFill>
                  <a:srgbClr val="595959"/>
                </a:solidFill>
              </a:rPr>
              <a:t>mainly</a:t>
            </a:r>
            <a:r>
              <a:rPr lang="cs-CZ" sz="2300" dirty="0" smtClean="0">
                <a:solidFill>
                  <a:srgbClr val="595959"/>
                </a:solidFill>
              </a:rPr>
              <a:t> </a:t>
            </a:r>
            <a:r>
              <a:rPr lang="cs-CZ" sz="2300" dirty="0" err="1" smtClean="0">
                <a:solidFill>
                  <a:srgbClr val="595959"/>
                </a:solidFill>
              </a:rPr>
              <a:t>border</a:t>
            </a:r>
            <a:r>
              <a:rPr lang="cs-CZ" sz="2300" dirty="0" smtClean="0">
                <a:solidFill>
                  <a:srgbClr val="595959"/>
                </a:solidFill>
              </a:rPr>
              <a:t>-line PD)</a:t>
            </a:r>
            <a:endParaRPr dirty="0"/>
          </a:p>
          <a:p>
            <a:pPr marL="504000" lvl="1" indent="-339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300"/>
              <a:buNone/>
            </a:pPr>
            <a:endParaRPr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26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14072"/>
            <a:ext cx="10753200" cy="451576"/>
          </a:xfrm>
        </p:spPr>
        <p:txBody>
          <a:bodyPr/>
          <a:lstStyle/>
          <a:p>
            <a:r>
              <a:rPr lang="cs-CZ" b="0" dirty="0" err="1" smtClean="0"/>
              <a:t>Psychogenic</a:t>
            </a:r>
            <a:r>
              <a:rPr lang="cs-CZ" b="0" dirty="0" smtClean="0"/>
              <a:t> </a:t>
            </a:r>
            <a:r>
              <a:rPr lang="cs-CZ" b="0" dirty="0" err="1" smtClean="0"/>
              <a:t>overeating</a:t>
            </a:r>
            <a:r>
              <a:rPr lang="cs-CZ" b="0" dirty="0" smtClean="0"/>
              <a:t> – ICD-10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65150" indent="-514350">
              <a:buFont typeface="+mj-lt"/>
              <a:buAutoNum type="alphaUcPeriod"/>
            </a:pPr>
            <a:r>
              <a:rPr lang="cs-CZ" dirty="0" err="1" smtClean="0"/>
              <a:t>repetitive</a:t>
            </a:r>
            <a:r>
              <a:rPr lang="cs-CZ" dirty="0" smtClean="0"/>
              <a:t> </a:t>
            </a:r>
            <a:r>
              <a:rPr lang="cs-CZ" dirty="0" err="1" smtClean="0"/>
              <a:t>overeating</a:t>
            </a:r>
            <a:r>
              <a:rPr lang="cs-CZ" dirty="0" smtClean="0"/>
              <a:t> and </a:t>
            </a:r>
            <a:r>
              <a:rPr lang="cs-CZ" dirty="0" err="1" smtClean="0"/>
              <a:t>excessive</a:t>
            </a:r>
            <a:r>
              <a:rPr lang="cs-CZ" dirty="0" smtClean="0"/>
              <a:t> </a:t>
            </a:r>
            <a:r>
              <a:rPr lang="cs-CZ" dirty="0" err="1" smtClean="0"/>
              <a:t>preoccupation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food</a:t>
            </a:r>
          </a:p>
          <a:p>
            <a:pPr marL="565150" indent="-514350">
              <a:buFont typeface="+mj-lt"/>
              <a:buAutoNum type="alphaUcPeriod"/>
            </a:pPr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gaining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endParaRPr lang="cs-CZ" dirty="0" smtClean="0"/>
          </a:p>
          <a:p>
            <a:pPr marL="565150" indent="-514350">
              <a:buFont typeface="+mj-lt"/>
              <a:buAutoNum type="alphaUcPeriod"/>
            </a:pPr>
            <a:r>
              <a:rPr lang="cs-CZ" dirty="0" smtClean="0">
                <a:solidFill>
                  <a:schemeClr val="accent2"/>
                </a:solidFill>
              </a:rPr>
              <a:t>absence </a:t>
            </a:r>
            <a:r>
              <a:rPr lang="cs-CZ" dirty="0" err="1" smtClean="0">
                <a:solidFill>
                  <a:schemeClr val="accent2"/>
                </a:solidFill>
              </a:rPr>
              <a:t>of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purging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behavior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</a:p>
          <a:p>
            <a:pPr marL="565150" indent="-514350">
              <a:buFont typeface="+mj-lt"/>
              <a:buAutoNum type="alphaUcPeriod"/>
            </a:pPr>
            <a:r>
              <a:rPr lang="cs-CZ" dirty="0" err="1" smtClean="0"/>
              <a:t>episodes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overeating</a:t>
            </a:r>
            <a:r>
              <a:rPr lang="cs-CZ" dirty="0" smtClean="0"/>
              <a:t> = </a:t>
            </a: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regulation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stressful</a:t>
            </a:r>
            <a:r>
              <a:rPr lang="cs-CZ" dirty="0" smtClean="0">
                <a:solidFill>
                  <a:schemeClr val="accent2"/>
                </a:solidFill>
              </a:rPr>
              <a:t> </a:t>
            </a:r>
            <a:r>
              <a:rPr lang="cs-CZ" dirty="0" err="1" smtClean="0">
                <a:solidFill>
                  <a:schemeClr val="accent2"/>
                </a:solidFill>
              </a:rPr>
              <a:t>events</a:t>
            </a:r>
            <a:r>
              <a:rPr lang="cs-CZ" dirty="0" smtClean="0"/>
              <a:t> </a:t>
            </a:r>
          </a:p>
          <a:p>
            <a:pPr marL="565150" indent="-514350">
              <a:buFont typeface="+mj-lt"/>
              <a:buAutoNum type="alphaUcPeriod"/>
            </a:pPr>
            <a:endParaRPr lang="cs-CZ" dirty="0"/>
          </a:p>
          <a:p>
            <a:r>
              <a:rPr lang="cs-CZ" dirty="0" smtClean="0"/>
              <a:t>more in-</a:t>
            </a:r>
            <a:r>
              <a:rPr lang="cs-CZ" dirty="0" err="1" smtClean="0"/>
              <a:t>depth</a:t>
            </a:r>
            <a:r>
              <a:rPr lang="cs-CZ" dirty="0" smtClean="0"/>
              <a:t> </a:t>
            </a:r>
            <a:r>
              <a:rPr lang="cs-CZ" dirty="0" err="1" smtClean="0"/>
              <a:t>criteria</a:t>
            </a:r>
            <a:r>
              <a:rPr lang="cs-CZ" dirty="0" smtClean="0"/>
              <a:t> in </a:t>
            </a:r>
            <a:r>
              <a:rPr lang="cs-CZ" dirty="0" smtClean="0"/>
              <a:t>DSM-5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7771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p4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27</a:t>
            </a:fld>
            <a:endParaRPr/>
          </a:p>
        </p:txBody>
      </p:sp>
      <p:sp>
        <p:nvSpPr>
          <p:cNvPr id="359" name="Google Shape;359;p4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Psychogenic</a:t>
            </a:r>
            <a:r>
              <a:rPr lang="cs-CZ" b="0" dirty="0" smtClean="0"/>
              <a:t> </a:t>
            </a:r>
            <a:r>
              <a:rPr lang="cs-CZ" b="0" dirty="0" err="1" smtClean="0"/>
              <a:t>overeating</a:t>
            </a:r>
            <a:endParaRPr dirty="0"/>
          </a:p>
        </p:txBody>
      </p:sp>
      <p:sp>
        <p:nvSpPr>
          <p:cNvPr id="360" name="Google Shape;360;p47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Grading</a:t>
            </a:r>
            <a:r>
              <a:rPr lang="cs-CZ" sz="2400" dirty="0" smtClean="0">
                <a:solidFill>
                  <a:schemeClr val="dk2"/>
                </a:solidFill>
              </a:rPr>
              <a:t> by </a:t>
            </a:r>
            <a:r>
              <a:rPr lang="cs-CZ" sz="2400" dirty="0" err="1" smtClean="0">
                <a:solidFill>
                  <a:schemeClr val="dk2"/>
                </a:solidFill>
              </a:rPr>
              <a:t>frequency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of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episodes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of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overeating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Mild</a:t>
            </a:r>
            <a:r>
              <a:rPr lang="cs-CZ" sz="2200" dirty="0" smtClean="0"/>
              <a:t>: </a:t>
            </a:r>
            <a:r>
              <a:rPr lang="cs-CZ" sz="2200" dirty="0"/>
              <a:t>1 – 3 </a:t>
            </a:r>
            <a:r>
              <a:rPr lang="cs-CZ" sz="2200" dirty="0" smtClean="0"/>
              <a:t>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Moderate</a:t>
            </a:r>
            <a:r>
              <a:rPr lang="cs-CZ" sz="2200" dirty="0" smtClean="0"/>
              <a:t>: </a:t>
            </a:r>
            <a:r>
              <a:rPr lang="cs-CZ" sz="2200" dirty="0"/>
              <a:t>4 – 7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Severe: </a:t>
            </a:r>
            <a:r>
              <a:rPr lang="cs-CZ" sz="2200" dirty="0"/>
              <a:t>8 – 13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endParaRPr dirty="0"/>
          </a:p>
          <a:p>
            <a:pPr marL="757238" lvl="1" indent="-257175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Extreme</a:t>
            </a:r>
            <a:r>
              <a:rPr lang="cs-CZ" sz="2200" dirty="0" smtClean="0"/>
              <a:t>: </a:t>
            </a:r>
            <a:r>
              <a:rPr lang="cs-CZ" sz="2200" dirty="0"/>
              <a:t>14 </a:t>
            </a:r>
            <a:r>
              <a:rPr lang="cs-CZ" sz="2200" dirty="0" smtClean="0"/>
              <a:t>and more </a:t>
            </a:r>
            <a:r>
              <a:rPr lang="cs-CZ" sz="2200" dirty="0" err="1" smtClean="0"/>
              <a:t>ep</a:t>
            </a:r>
            <a:r>
              <a:rPr lang="cs-CZ" sz="2200" dirty="0" smtClean="0"/>
              <a:t>. a </a:t>
            </a:r>
            <a:r>
              <a:rPr lang="cs-CZ" sz="2200" dirty="0" err="1" smtClean="0"/>
              <a:t>week</a:t>
            </a:r>
            <a:endParaRPr lang="cs-CZ" sz="2200" dirty="0" smtClean="0"/>
          </a:p>
          <a:p>
            <a:pPr marL="500063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None/>
            </a:pPr>
            <a:endParaRPr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lang="cs-CZ" sz="2400" dirty="0" smtClean="0"/>
          </a:p>
          <a:p>
            <a:pPr marL="324000" indent="-304800">
              <a:lnSpc>
                <a:spcPct val="100000"/>
              </a:lnSpc>
              <a:spcBef>
                <a:spcPts val="600"/>
              </a:spcBef>
              <a:buSzPts val="2400"/>
              <a:buFont typeface="Arial"/>
              <a:buNone/>
            </a:pPr>
            <a:r>
              <a:rPr lang="cs-CZ" sz="2400" dirty="0" smtClean="0">
                <a:solidFill>
                  <a:schemeClr val="accent1"/>
                </a:solidFill>
              </a:rPr>
              <a:t>Prevalence: </a:t>
            </a:r>
          </a:p>
          <a:p>
            <a:pPr marL="781200" lvl="1" indent="-304800">
              <a:spcBef>
                <a:spcPts val="600"/>
              </a:spcBef>
              <a:buSzPts val="2400"/>
              <a:buFont typeface="Arial"/>
              <a:buNone/>
            </a:pPr>
            <a:r>
              <a:rPr lang="cs-CZ" sz="2400" dirty="0" smtClean="0">
                <a:solidFill>
                  <a:schemeClr val="accent1"/>
                </a:solidFill>
              </a:rPr>
              <a:t>-</a:t>
            </a:r>
            <a:r>
              <a:rPr lang="cs-CZ" sz="2400" dirty="0" smtClean="0"/>
              <a:t> </a:t>
            </a:r>
            <a:r>
              <a:rPr lang="cs-CZ" sz="2200" dirty="0" smtClean="0"/>
              <a:t>1-4% </a:t>
            </a:r>
            <a:r>
              <a:rPr lang="cs-CZ" sz="2200" dirty="0" err="1" smtClean="0"/>
              <a:t>depending</a:t>
            </a:r>
            <a:r>
              <a:rPr lang="cs-CZ" sz="2200" dirty="0" smtClean="0"/>
              <a:t> on </a:t>
            </a:r>
            <a:r>
              <a:rPr lang="cs-CZ" sz="2200" dirty="0" err="1" smtClean="0"/>
              <a:t>criteria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diagnosis</a:t>
            </a:r>
            <a:r>
              <a:rPr lang="cs-CZ" sz="2200" dirty="0" smtClean="0"/>
              <a:t> </a:t>
            </a:r>
            <a:r>
              <a:rPr lang="cs-CZ" sz="2200" dirty="0" smtClean="0">
                <a:solidFill>
                  <a:schemeClr val="accent2"/>
                </a:solidFill>
              </a:rPr>
              <a:t>(</a:t>
            </a:r>
            <a:r>
              <a:rPr lang="cs-CZ" sz="2200" dirty="0" err="1" smtClean="0">
                <a:solidFill>
                  <a:schemeClr val="accent2"/>
                </a:solidFill>
              </a:rPr>
              <a:t>underdiagnosed</a:t>
            </a:r>
            <a:r>
              <a:rPr lang="cs-CZ" sz="2200" dirty="0" smtClean="0">
                <a:solidFill>
                  <a:schemeClr val="accent2"/>
                </a:solidFill>
              </a:rPr>
              <a:t> unit!)</a:t>
            </a:r>
            <a:endParaRPr sz="2200" dirty="0">
              <a:solidFill>
                <a:schemeClr val="accent2"/>
              </a:solidFill>
            </a:endParaRPr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  <a:p>
            <a:pPr marL="781200" lvl="1" indent="-3048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400"/>
              <a:buFont typeface="Arial"/>
              <a:buNone/>
            </a:pP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28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279325"/>
            <a:ext cx="10753200" cy="451576"/>
          </a:xfrm>
        </p:spPr>
        <p:txBody>
          <a:bodyPr/>
          <a:lstStyle/>
          <a:p>
            <a:r>
              <a:rPr lang="cs-CZ" dirty="0" err="1" smtClean="0"/>
              <a:t>Consequences</a:t>
            </a:r>
            <a:r>
              <a:rPr lang="cs-CZ" dirty="0" smtClean="0"/>
              <a:t>/</a:t>
            </a:r>
            <a:r>
              <a:rPr lang="cs-CZ" dirty="0" err="1" smtClean="0"/>
              <a:t>complications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ED (AN,BN)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2214002"/>
            <a:ext cx="10753200" cy="4139998"/>
          </a:xfrm>
        </p:spPr>
        <p:txBody>
          <a:bodyPr/>
          <a:lstStyle/>
          <a:p>
            <a:r>
              <a:rPr lang="cs-CZ" dirty="0" err="1" smtClean="0"/>
              <a:t>Cardiovascular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 </a:t>
            </a:r>
          </a:p>
          <a:p>
            <a:pPr marL="50800" indent="0">
              <a:buNone/>
            </a:pPr>
            <a:endParaRPr lang="cs-CZ" dirty="0" smtClean="0"/>
          </a:p>
          <a:p>
            <a:pPr lvl="1"/>
            <a:r>
              <a:rPr lang="cs-CZ" dirty="0" err="1" smtClean="0"/>
              <a:t>bradycardia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hypotension</a:t>
            </a:r>
            <a:r>
              <a:rPr lang="cs-CZ" dirty="0" smtClean="0"/>
              <a:t> (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fasting</a:t>
            </a:r>
            <a:r>
              <a:rPr lang="cs-CZ" dirty="0" smtClean="0"/>
              <a:t>)</a:t>
            </a:r>
          </a:p>
          <a:p>
            <a:pPr lvl="1"/>
            <a:r>
              <a:rPr lang="cs-CZ" b="1" dirty="0" err="1" smtClean="0">
                <a:solidFill>
                  <a:schemeClr val="accent2"/>
                </a:solidFill>
              </a:rPr>
              <a:t>arrythmias</a:t>
            </a:r>
            <a:r>
              <a:rPr lang="cs-CZ" dirty="0" smtClean="0"/>
              <a:t> 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imbalance</a:t>
            </a:r>
            <a:r>
              <a:rPr lang="cs-CZ" dirty="0" smtClean="0"/>
              <a:t> – </a:t>
            </a:r>
            <a:r>
              <a:rPr lang="cs-CZ" dirty="0" err="1" smtClean="0"/>
              <a:t>ions</a:t>
            </a:r>
            <a:r>
              <a:rPr lang="cs-CZ" dirty="0" smtClean="0"/>
              <a:t>, </a:t>
            </a:r>
            <a:r>
              <a:rPr lang="cs-CZ" dirty="0" err="1" smtClean="0"/>
              <a:t>minerals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mitral</a:t>
            </a:r>
            <a:r>
              <a:rPr lang="cs-CZ" dirty="0" smtClean="0"/>
              <a:t> </a:t>
            </a:r>
            <a:r>
              <a:rPr lang="cs-CZ" dirty="0" err="1" smtClean="0"/>
              <a:t>valve</a:t>
            </a:r>
            <a:r>
              <a:rPr lang="cs-CZ" dirty="0" smtClean="0"/>
              <a:t> prolapse (</a:t>
            </a:r>
            <a:r>
              <a:rPr lang="cs-CZ" dirty="0" err="1" smtClean="0"/>
              <a:t>fasting</a:t>
            </a:r>
            <a:r>
              <a:rPr lang="cs-CZ" dirty="0" smtClean="0"/>
              <a:t> + </a:t>
            </a:r>
            <a:r>
              <a:rPr lang="cs-CZ" dirty="0" err="1" smtClean="0"/>
              <a:t>excessive</a:t>
            </a:r>
            <a:r>
              <a:rPr lang="cs-CZ" dirty="0" smtClean="0"/>
              <a:t> </a:t>
            </a:r>
            <a:r>
              <a:rPr lang="cs-CZ" dirty="0" err="1" smtClean="0"/>
              <a:t>exercise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cardiomyopathy</a:t>
            </a:r>
            <a:r>
              <a:rPr lang="cs-CZ" dirty="0" smtClean="0"/>
              <a:t> (emetine)</a:t>
            </a:r>
          </a:p>
        </p:txBody>
      </p:sp>
    </p:spTree>
    <p:extLst>
      <p:ext uri="{BB962C8B-B14F-4D97-AF65-F5344CB8AC3E}">
        <p14:creationId xmlns:p14="http://schemas.microsoft.com/office/powerpoint/2010/main" val="189177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29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513196"/>
            <a:ext cx="10753200" cy="5714803"/>
          </a:xfrm>
        </p:spPr>
        <p:txBody>
          <a:bodyPr/>
          <a:lstStyle/>
          <a:p>
            <a:r>
              <a:rPr lang="cs-CZ" dirty="0" err="1" smtClean="0"/>
              <a:t>Reproductive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amenorrhea</a:t>
            </a:r>
            <a:r>
              <a:rPr lang="cs-CZ" dirty="0" smtClean="0"/>
              <a:t> (</a:t>
            </a:r>
            <a:r>
              <a:rPr lang="cs-CZ" dirty="0" err="1" smtClean="0"/>
              <a:t>primary</a:t>
            </a:r>
            <a:r>
              <a:rPr lang="cs-CZ" dirty="0" smtClean="0"/>
              <a:t> x </a:t>
            </a:r>
            <a:r>
              <a:rPr lang="cs-CZ" dirty="0" err="1" smtClean="0"/>
              <a:t>secondary</a:t>
            </a:r>
            <a:r>
              <a:rPr lang="cs-CZ" dirty="0" smtClean="0"/>
              <a:t>) … </a:t>
            </a:r>
            <a:r>
              <a:rPr lang="cs-CZ" dirty="0" err="1" smtClean="0"/>
              <a:t>adipose</a:t>
            </a:r>
            <a:r>
              <a:rPr lang="cs-CZ" dirty="0" smtClean="0"/>
              <a:t> </a:t>
            </a:r>
            <a:r>
              <a:rPr lang="cs-CZ" dirty="0" err="1" smtClean="0"/>
              <a:t>tissue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least 23.5%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bodyweight</a:t>
            </a:r>
            <a:endParaRPr lang="cs-CZ" dirty="0" smtClean="0"/>
          </a:p>
          <a:p>
            <a:pPr lvl="1"/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sexual</a:t>
            </a:r>
            <a:r>
              <a:rPr lang="cs-CZ" dirty="0" smtClean="0"/>
              <a:t> </a:t>
            </a:r>
            <a:r>
              <a:rPr lang="cs-CZ" dirty="0" err="1" smtClean="0"/>
              <a:t>desire</a:t>
            </a:r>
            <a:r>
              <a:rPr lang="cs-CZ" dirty="0" smtClean="0"/>
              <a:t> (BN)</a:t>
            </a:r>
          </a:p>
          <a:p>
            <a:pPr lvl="1"/>
            <a:r>
              <a:rPr lang="cs-CZ" dirty="0" err="1" smtClean="0"/>
              <a:t>atrophy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uterus </a:t>
            </a:r>
          </a:p>
          <a:p>
            <a:pPr lvl="1"/>
            <a:r>
              <a:rPr lang="cs-CZ" dirty="0" err="1" smtClean="0"/>
              <a:t>increased</a:t>
            </a:r>
            <a:r>
              <a:rPr lang="cs-CZ" dirty="0" smtClean="0"/>
              <a:t> risk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postnatal</a:t>
            </a:r>
            <a:r>
              <a:rPr lang="cs-CZ" dirty="0" smtClean="0"/>
              <a:t> </a:t>
            </a:r>
            <a:r>
              <a:rPr lang="cs-CZ" dirty="0" err="1" smtClean="0"/>
              <a:t>complications</a:t>
            </a:r>
            <a:r>
              <a:rPr lang="cs-CZ" dirty="0" smtClean="0"/>
              <a:t> and </a:t>
            </a:r>
            <a:r>
              <a:rPr lang="cs-CZ" dirty="0" err="1" smtClean="0"/>
              <a:t>perinatal</a:t>
            </a:r>
            <a:r>
              <a:rPr lang="cs-CZ" dirty="0" smtClean="0"/>
              <a:t> mortality </a:t>
            </a: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 smtClean="0"/>
          </a:p>
          <a:p>
            <a:r>
              <a:rPr lang="cs-CZ" dirty="0" err="1" smtClean="0"/>
              <a:t>Nervous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 </a:t>
            </a:r>
          </a:p>
          <a:p>
            <a:pPr lvl="1"/>
            <a:r>
              <a:rPr lang="cs-CZ" dirty="0" smtClean="0"/>
              <a:t>brain </a:t>
            </a:r>
            <a:r>
              <a:rPr lang="cs-CZ" dirty="0" err="1" smtClean="0"/>
              <a:t>atrophy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cognitive</a:t>
            </a:r>
            <a:r>
              <a:rPr lang="cs-CZ" dirty="0" smtClean="0"/>
              <a:t> </a:t>
            </a:r>
            <a:r>
              <a:rPr lang="cs-CZ" dirty="0" err="1" smtClean="0"/>
              <a:t>dysfunction</a:t>
            </a:r>
            <a:r>
              <a:rPr lang="cs-CZ" dirty="0" smtClean="0"/>
              <a:t> –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focus</a:t>
            </a:r>
            <a:r>
              <a:rPr lang="cs-CZ" dirty="0" smtClean="0"/>
              <a:t>, set-</a:t>
            </a:r>
            <a:r>
              <a:rPr lang="cs-CZ" dirty="0" err="1" smtClean="0"/>
              <a:t>shifting</a:t>
            </a:r>
            <a:r>
              <a:rPr lang="cs-CZ" dirty="0" smtClean="0"/>
              <a:t>, </a:t>
            </a:r>
            <a:r>
              <a:rPr lang="cs-CZ" dirty="0" err="1" smtClean="0"/>
              <a:t>visuo-spatial</a:t>
            </a:r>
            <a:r>
              <a:rPr lang="cs-CZ" dirty="0" smtClean="0"/>
              <a:t> </a:t>
            </a:r>
            <a:r>
              <a:rPr lang="cs-CZ" dirty="0" err="1" smtClean="0"/>
              <a:t>memory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neruological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r>
              <a:rPr lang="cs-CZ" dirty="0" err="1" smtClean="0"/>
              <a:t>disruption</a:t>
            </a:r>
            <a:r>
              <a:rPr lang="cs-CZ" dirty="0"/>
              <a:t>)</a:t>
            </a:r>
            <a:r>
              <a:rPr lang="cs-CZ" dirty="0" smtClean="0"/>
              <a:t> </a:t>
            </a:r>
          </a:p>
          <a:p>
            <a:pPr lvl="1"/>
            <a:r>
              <a:rPr lang="cs-CZ" b="1" dirty="0" err="1" smtClean="0">
                <a:solidFill>
                  <a:schemeClr val="accent2"/>
                </a:solidFill>
              </a:rPr>
              <a:t>central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pontine</a:t>
            </a:r>
            <a:r>
              <a:rPr lang="cs-CZ" b="1" dirty="0" smtClean="0">
                <a:solidFill>
                  <a:schemeClr val="accent2"/>
                </a:solidFill>
              </a:rPr>
              <a:t> </a:t>
            </a:r>
            <a:r>
              <a:rPr lang="cs-CZ" b="1" dirty="0" err="1" smtClean="0">
                <a:solidFill>
                  <a:schemeClr val="accent2"/>
                </a:solidFill>
              </a:rPr>
              <a:t>myelinolysis</a:t>
            </a:r>
            <a:endParaRPr lang="cs-CZ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7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</a:t>
            </a:fld>
            <a:endParaRPr/>
          </a:p>
        </p:txBody>
      </p:sp>
      <p:sp>
        <p:nvSpPr>
          <p:cNvPr id="130" name="Google Shape;130;p18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smtClean="0"/>
              <a:t>ED – basic </a:t>
            </a:r>
            <a:r>
              <a:rPr lang="cs-CZ" b="0" dirty="0" err="1" smtClean="0"/>
              <a:t>symptoms</a:t>
            </a:r>
            <a:endParaRPr b="0" dirty="0"/>
          </a:p>
        </p:txBody>
      </p:sp>
      <p:sp>
        <p:nvSpPr>
          <p:cNvPr id="131" name="Google Shape;131;p18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endParaRPr lang="cs-CZ" dirty="0" smtClean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</a:t>
            </a:r>
            <a:r>
              <a:rPr lang="cs-CZ" dirty="0" err="1" smtClean="0"/>
              <a:t>behaviour</a:t>
            </a: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 err="1" smtClean="0"/>
              <a:t>fear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gaining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endParaRPr lang="cs-CZ" dirty="0" smtClean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AutoNum type="arabicPeriod"/>
            </a:pPr>
            <a:r>
              <a:rPr lang="cs-CZ" dirty="0" smtClean="0"/>
              <a:t>body </a:t>
            </a:r>
            <a:r>
              <a:rPr lang="cs-CZ" dirty="0" err="1" smtClean="0"/>
              <a:t>shape</a:t>
            </a:r>
            <a:r>
              <a:rPr lang="cs-CZ" dirty="0" smtClean="0"/>
              <a:t> </a:t>
            </a:r>
            <a:r>
              <a:rPr lang="cs-CZ" dirty="0" err="1" smtClean="0"/>
              <a:t>distortion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30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492306"/>
            <a:ext cx="11314345" cy="4139998"/>
          </a:xfrm>
        </p:spPr>
        <p:txBody>
          <a:bodyPr/>
          <a:lstStyle/>
          <a:p>
            <a:r>
              <a:rPr lang="cs-CZ" dirty="0" smtClean="0"/>
              <a:t>Digestive </a:t>
            </a:r>
            <a:r>
              <a:rPr lang="cs-CZ" dirty="0" err="1" smtClean="0"/>
              <a:t>system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salivary</a:t>
            </a:r>
            <a:r>
              <a:rPr lang="cs-CZ" dirty="0" smtClean="0"/>
              <a:t> </a:t>
            </a:r>
            <a:r>
              <a:rPr lang="cs-CZ" dirty="0" err="1" smtClean="0"/>
              <a:t>gland</a:t>
            </a:r>
            <a:r>
              <a:rPr lang="cs-CZ" dirty="0" smtClean="0"/>
              <a:t> </a:t>
            </a:r>
            <a:r>
              <a:rPr lang="cs-CZ" dirty="0" err="1" smtClean="0"/>
              <a:t>hypertrophy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slow</a:t>
            </a:r>
            <a:r>
              <a:rPr lang="cs-CZ" dirty="0" smtClean="0"/>
              <a:t> </a:t>
            </a:r>
            <a:r>
              <a:rPr lang="cs-CZ" dirty="0" err="1" smtClean="0"/>
              <a:t>peristalsis</a:t>
            </a:r>
            <a:r>
              <a:rPr lang="cs-CZ" dirty="0" smtClean="0"/>
              <a:t>; risk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rupture</a:t>
            </a:r>
            <a:r>
              <a:rPr lang="cs-CZ" dirty="0" smtClean="0"/>
              <a:t> in </a:t>
            </a:r>
            <a:r>
              <a:rPr lang="cs-CZ" dirty="0" err="1" smtClean="0"/>
              <a:t>quick</a:t>
            </a:r>
            <a:r>
              <a:rPr lang="cs-CZ" dirty="0" smtClean="0"/>
              <a:t> </a:t>
            </a:r>
            <a:r>
              <a:rPr lang="cs-CZ" dirty="0" err="1" smtClean="0"/>
              <a:t>realimentation</a:t>
            </a:r>
            <a:endParaRPr lang="cs-CZ" dirty="0" smtClean="0"/>
          </a:p>
          <a:p>
            <a:pPr lvl="1"/>
            <a:r>
              <a:rPr lang="cs-CZ" dirty="0" err="1" smtClean="0"/>
              <a:t>hyperamylasemia</a:t>
            </a:r>
            <a:r>
              <a:rPr lang="cs-CZ" dirty="0" smtClean="0"/>
              <a:t> (</a:t>
            </a:r>
            <a:r>
              <a:rPr lang="cs-CZ" dirty="0" err="1" smtClean="0"/>
              <a:t>salivary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high</a:t>
            </a:r>
            <a:r>
              <a:rPr lang="cs-CZ" dirty="0" smtClean="0"/>
              <a:t> liver </a:t>
            </a:r>
            <a:r>
              <a:rPr lang="cs-CZ" dirty="0" err="1" smtClean="0"/>
              <a:t>transaminases</a:t>
            </a:r>
            <a:r>
              <a:rPr lang="cs-CZ" dirty="0" smtClean="0"/>
              <a:t> (</a:t>
            </a:r>
            <a:r>
              <a:rPr lang="cs-CZ" dirty="0" err="1" smtClean="0"/>
              <a:t>probably</a:t>
            </a:r>
            <a:r>
              <a:rPr lang="cs-CZ" dirty="0" smtClean="0"/>
              <a:t> in </a:t>
            </a:r>
            <a:r>
              <a:rPr lang="cs-CZ" dirty="0" err="1" smtClean="0"/>
              <a:t>steatosis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dysfunction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peroxysomes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superior </a:t>
            </a:r>
            <a:r>
              <a:rPr lang="cs-CZ" dirty="0" err="1" smtClean="0"/>
              <a:t>mesenteric</a:t>
            </a:r>
            <a:r>
              <a:rPr lang="cs-CZ" dirty="0" smtClean="0"/>
              <a:t> </a:t>
            </a:r>
            <a:r>
              <a:rPr lang="cs-CZ" dirty="0" err="1" smtClean="0"/>
              <a:t>artery</a:t>
            </a:r>
            <a:r>
              <a:rPr lang="cs-CZ" dirty="0" smtClean="0"/>
              <a:t> syndrome </a:t>
            </a:r>
          </a:p>
          <a:p>
            <a:pPr lvl="1"/>
            <a:r>
              <a:rPr lang="cs-CZ" dirty="0" err="1" smtClean="0"/>
              <a:t>esophagus</a:t>
            </a:r>
            <a:r>
              <a:rPr lang="cs-CZ" dirty="0" smtClean="0"/>
              <a:t> </a:t>
            </a:r>
            <a:r>
              <a:rPr lang="cs-CZ" dirty="0" err="1" smtClean="0"/>
              <a:t>varices</a:t>
            </a:r>
            <a:r>
              <a:rPr lang="cs-CZ" dirty="0" smtClean="0"/>
              <a:t>, </a:t>
            </a:r>
            <a:r>
              <a:rPr lang="cs-CZ" dirty="0" err="1" smtClean="0"/>
              <a:t>Barret´s</a:t>
            </a:r>
            <a:r>
              <a:rPr lang="cs-CZ" dirty="0" smtClean="0"/>
              <a:t> </a:t>
            </a:r>
            <a:r>
              <a:rPr lang="cs-CZ" dirty="0" err="1" smtClean="0"/>
              <a:t>esophagus</a:t>
            </a:r>
            <a:r>
              <a:rPr lang="cs-CZ" dirty="0" smtClean="0"/>
              <a:t> </a:t>
            </a:r>
          </a:p>
          <a:p>
            <a:pPr lvl="1"/>
            <a:r>
              <a:rPr lang="cs-CZ" dirty="0" err="1" smtClean="0"/>
              <a:t>diabulimia</a:t>
            </a:r>
            <a:r>
              <a:rPr lang="cs-CZ" dirty="0" smtClean="0"/>
              <a:t> (30% type 1 diabetes) – </a:t>
            </a:r>
            <a:r>
              <a:rPr lang="cs-CZ" dirty="0" err="1" smtClean="0"/>
              <a:t>disuse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insulin, </a:t>
            </a:r>
            <a:r>
              <a:rPr lang="cs-CZ" dirty="0" err="1" smtClean="0"/>
              <a:t>glykosuria</a:t>
            </a:r>
            <a:r>
              <a:rPr lang="cs-CZ" dirty="0" smtClean="0"/>
              <a:t>, </a:t>
            </a:r>
            <a:r>
              <a:rPr lang="cs-CZ" dirty="0" err="1" smtClean="0"/>
              <a:t>rethino</a:t>
            </a:r>
            <a:r>
              <a:rPr lang="cs-CZ" dirty="0" smtClean="0"/>
              <a:t>/</a:t>
            </a:r>
            <a:r>
              <a:rPr lang="cs-CZ" dirty="0" err="1" smtClean="0"/>
              <a:t>nephro</a:t>
            </a:r>
            <a:r>
              <a:rPr lang="cs-CZ" dirty="0" smtClean="0"/>
              <a:t>/</a:t>
            </a:r>
            <a:r>
              <a:rPr lang="cs-CZ" dirty="0" err="1" smtClean="0"/>
              <a:t>neuropathy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4271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31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884275"/>
            <a:ext cx="10753200" cy="4139998"/>
          </a:xfrm>
        </p:spPr>
        <p:txBody>
          <a:bodyPr/>
          <a:lstStyle/>
          <a:p>
            <a:r>
              <a:rPr lang="cs-CZ" dirty="0" smtClean="0"/>
              <a:t> </a:t>
            </a:r>
            <a:r>
              <a:rPr lang="cs-CZ" dirty="0" err="1" smtClean="0"/>
              <a:t>Musculoskeletal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</a:t>
            </a:r>
          </a:p>
          <a:p>
            <a:pPr lvl="1"/>
            <a:r>
              <a:rPr lang="cs-CZ" dirty="0" err="1" smtClean="0"/>
              <a:t>osteoporosis</a:t>
            </a:r>
            <a:r>
              <a:rPr lang="cs-CZ" dirty="0" smtClean="0"/>
              <a:t>, </a:t>
            </a: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fractures</a:t>
            </a:r>
            <a:r>
              <a:rPr lang="cs-CZ" dirty="0" smtClean="0"/>
              <a:t> (</a:t>
            </a:r>
            <a:r>
              <a:rPr lang="cs-CZ" dirty="0" err="1" smtClean="0"/>
              <a:t>low</a:t>
            </a:r>
            <a:r>
              <a:rPr lang="cs-CZ" dirty="0" smtClean="0"/>
              <a:t> Ca, Vit. D, </a:t>
            </a:r>
            <a:r>
              <a:rPr lang="cs-CZ" dirty="0" err="1" smtClean="0"/>
              <a:t>growth-horm</a:t>
            </a:r>
            <a:r>
              <a:rPr lang="cs-CZ" dirty="0" smtClean="0"/>
              <a:t>., </a:t>
            </a:r>
            <a:r>
              <a:rPr lang="cs-CZ" dirty="0" err="1" smtClean="0"/>
              <a:t>high</a:t>
            </a:r>
            <a:r>
              <a:rPr lang="cs-CZ" dirty="0" smtClean="0"/>
              <a:t> stress </a:t>
            </a:r>
            <a:r>
              <a:rPr lang="cs-CZ" dirty="0" err="1" smtClean="0"/>
              <a:t>hormones</a:t>
            </a:r>
            <a:r>
              <a:rPr lang="cs-CZ" dirty="0" smtClean="0"/>
              <a:t>, </a:t>
            </a:r>
            <a:r>
              <a:rPr lang="cs-CZ" dirty="0" err="1" smtClean="0"/>
              <a:t>low</a:t>
            </a:r>
            <a:r>
              <a:rPr lang="cs-CZ" dirty="0" smtClean="0"/>
              <a:t> estrogen)</a:t>
            </a:r>
          </a:p>
          <a:p>
            <a:pPr lvl="1"/>
            <a:r>
              <a:rPr lang="cs-CZ" dirty="0" err="1" smtClean="0"/>
              <a:t>disruption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bone </a:t>
            </a:r>
            <a:r>
              <a:rPr lang="cs-CZ" dirty="0" err="1" smtClean="0"/>
              <a:t>growth</a:t>
            </a:r>
            <a:r>
              <a:rPr lang="cs-CZ" dirty="0" smtClean="0"/>
              <a:t> (</a:t>
            </a:r>
            <a:r>
              <a:rPr lang="cs-CZ" dirty="0" err="1" smtClean="0"/>
              <a:t>longitudinally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puberty, </a:t>
            </a:r>
            <a:r>
              <a:rPr lang="cs-CZ" dirty="0" err="1" smtClean="0"/>
              <a:t>appositionally</a:t>
            </a:r>
            <a:r>
              <a:rPr lang="cs-CZ" dirty="0" smtClean="0"/>
              <a:t> </a:t>
            </a:r>
            <a:r>
              <a:rPr lang="cs-CZ" dirty="0" err="1" smtClean="0"/>
              <a:t>when</a:t>
            </a:r>
            <a:r>
              <a:rPr lang="cs-CZ" dirty="0" smtClean="0"/>
              <a:t> </a:t>
            </a:r>
            <a:r>
              <a:rPr lang="cs-CZ" dirty="0" err="1" smtClean="0"/>
              <a:t>during</a:t>
            </a:r>
            <a:r>
              <a:rPr lang="cs-CZ" dirty="0" smtClean="0"/>
              <a:t> puberty)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Respiratory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: </a:t>
            </a:r>
          </a:p>
          <a:p>
            <a:pPr lvl="1"/>
            <a:r>
              <a:rPr lang="cs-CZ" dirty="0" err="1" smtClean="0"/>
              <a:t>morphological</a:t>
            </a:r>
            <a:r>
              <a:rPr lang="cs-CZ" dirty="0" smtClean="0"/>
              <a:t> </a:t>
            </a:r>
            <a:r>
              <a:rPr lang="cs-CZ" dirty="0" err="1" smtClean="0"/>
              <a:t>changes</a:t>
            </a:r>
            <a:r>
              <a:rPr lang="cs-CZ" dirty="0" smtClean="0"/>
              <a:t> –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elastic</a:t>
            </a:r>
            <a:r>
              <a:rPr lang="cs-CZ" dirty="0" smtClean="0"/>
              <a:t> </a:t>
            </a:r>
            <a:r>
              <a:rPr lang="cs-CZ" dirty="0" err="1" smtClean="0"/>
              <a:t>fibers</a:t>
            </a:r>
            <a:r>
              <a:rPr lang="cs-CZ" dirty="0" smtClean="0"/>
              <a:t> in </a:t>
            </a:r>
            <a:r>
              <a:rPr lang="cs-CZ" dirty="0" err="1" smtClean="0"/>
              <a:t>pulmonary</a:t>
            </a:r>
            <a:r>
              <a:rPr lang="cs-CZ" dirty="0" smtClean="0"/>
              <a:t> </a:t>
            </a:r>
            <a:r>
              <a:rPr lang="cs-CZ" dirty="0" err="1" smtClean="0"/>
              <a:t>intesrtitium</a:t>
            </a:r>
            <a:r>
              <a:rPr lang="cs-CZ" dirty="0" smtClean="0"/>
              <a:t>, </a:t>
            </a:r>
            <a:r>
              <a:rPr lang="cs-CZ" dirty="0" err="1" smtClean="0"/>
              <a:t>weakening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respiratory</a:t>
            </a:r>
            <a:r>
              <a:rPr lang="cs-CZ" dirty="0" smtClean="0"/>
              <a:t> </a:t>
            </a:r>
            <a:r>
              <a:rPr lang="cs-CZ" dirty="0" err="1" smtClean="0"/>
              <a:t>muscles</a:t>
            </a:r>
            <a:r>
              <a:rPr lang="cs-CZ" dirty="0" smtClean="0"/>
              <a:t> -&gt; </a:t>
            </a:r>
            <a:r>
              <a:rPr lang="cs-CZ" dirty="0" err="1" smtClean="0"/>
              <a:t>hyperinflation</a:t>
            </a:r>
            <a:r>
              <a:rPr lang="cs-CZ" dirty="0" smtClean="0"/>
              <a:t>, air </a:t>
            </a:r>
            <a:r>
              <a:rPr lang="cs-CZ" dirty="0" err="1" smtClean="0"/>
              <a:t>trapping</a:t>
            </a:r>
            <a:r>
              <a:rPr lang="cs-CZ" dirty="0" smtClean="0"/>
              <a:t>, </a:t>
            </a:r>
            <a:r>
              <a:rPr lang="cs-CZ" dirty="0" err="1" smtClean="0"/>
              <a:t>emphysema</a:t>
            </a:r>
            <a:r>
              <a:rPr lang="cs-CZ" dirty="0" smtClean="0"/>
              <a:t>, PNO </a:t>
            </a:r>
          </a:p>
          <a:p>
            <a:pPr lvl="1"/>
            <a:r>
              <a:rPr lang="cs-CZ" dirty="0" err="1" smtClean="0"/>
              <a:t>infections</a:t>
            </a:r>
            <a:r>
              <a:rPr lang="cs-CZ" dirty="0" smtClean="0"/>
              <a:t> -&gt; </a:t>
            </a:r>
            <a:r>
              <a:rPr lang="cs-CZ" dirty="0" err="1" smtClean="0"/>
              <a:t>weakened</a:t>
            </a:r>
            <a:r>
              <a:rPr lang="cs-CZ" dirty="0" smtClean="0"/>
              <a:t> </a:t>
            </a:r>
            <a:r>
              <a:rPr lang="cs-CZ" dirty="0" err="1" smtClean="0"/>
              <a:t>immunity</a:t>
            </a:r>
            <a:r>
              <a:rPr lang="cs-CZ" dirty="0" smtClean="0"/>
              <a:t>, </a:t>
            </a:r>
            <a:r>
              <a:rPr lang="cs-CZ" dirty="0" err="1" smtClean="0"/>
              <a:t>secondary</a:t>
            </a:r>
            <a:r>
              <a:rPr lang="cs-CZ" dirty="0" smtClean="0"/>
              <a:t> </a:t>
            </a:r>
            <a:r>
              <a:rPr lang="cs-CZ" dirty="0" err="1" smtClean="0"/>
              <a:t>infections</a:t>
            </a:r>
            <a:r>
              <a:rPr lang="cs-CZ" dirty="0" smtClean="0"/>
              <a:t> </a:t>
            </a:r>
            <a:r>
              <a:rPr lang="cs-CZ" dirty="0" err="1" smtClean="0"/>
              <a:t>due</a:t>
            </a:r>
            <a:r>
              <a:rPr lang="cs-CZ" dirty="0" smtClean="0"/>
              <a:t> to </a:t>
            </a:r>
            <a:r>
              <a:rPr lang="cs-CZ" dirty="0" err="1" smtClean="0"/>
              <a:t>vomiting</a:t>
            </a: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3056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32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030990"/>
            <a:ext cx="10753200" cy="4139998"/>
          </a:xfrm>
        </p:spPr>
        <p:txBody>
          <a:bodyPr/>
          <a:lstStyle/>
          <a:p>
            <a:r>
              <a:rPr lang="cs-CZ" dirty="0" smtClean="0"/>
              <a:t>Skin: </a:t>
            </a:r>
          </a:p>
          <a:p>
            <a:pPr lvl="1"/>
            <a:r>
              <a:rPr lang="cs-CZ" dirty="0" smtClean="0"/>
              <a:t>dry, </a:t>
            </a:r>
            <a:r>
              <a:rPr lang="cs-CZ" dirty="0" err="1" smtClean="0"/>
              <a:t>scaling</a:t>
            </a:r>
            <a:r>
              <a:rPr lang="cs-CZ" dirty="0" smtClean="0"/>
              <a:t> skin, </a:t>
            </a:r>
            <a:r>
              <a:rPr lang="cs-CZ" dirty="0" err="1" smtClean="0"/>
              <a:t>lichenification</a:t>
            </a:r>
            <a:r>
              <a:rPr lang="cs-CZ" dirty="0" smtClean="0"/>
              <a:t>, </a:t>
            </a:r>
            <a:r>
              <a:rPr lang="cs-CZ" dirty="0" err="1" smtClean="0"/>
              <a:t>carotenodermia</a:t>
            </a:r>
            <a:r>
              <a:rPr lang="cs-CZ" dirty="0" smtClean="0"/>
              <a:t>, </a:t>
            </a:r>
            <a:r>
              <a:rPr lang="cs-CZ" dirty="0" err="1" smtClean="0"/>
              <a:t>cold</a:t>
            </a:r>
            <a:r>
              <a:rPr lang="cs-CZ" dirty="0" smtClean="0"/>
              <a:t> sensitivity, lanugo (?), </a:t>
            </a:r>
            <a:r>
              <a:rPr lang="cs-CZ" dirty="0" err="1" smtClean="0">
                <a:solidFill>
                  <a:schemeClr val="accent2"/>
                </a:solidFill>
              </a:rPr>
              <a:t>Russel</a:t>
            </a:r>
            <a:r>
              <a:rPr lang="cs-CZ" dirty="0" smtClean="0">
                <a:solidFill>
                  <a:schemeClr val="accent2"/>
                </a:solidFill>
              </a:rPr>
              <a:t> sign, </a:t>
            </a:r>
            <a:r>
              <a:rPr lang="cs-CZ" dirty="0" err="1" smtClean="0">
                <a:solidFill>
                  <a:schemeClr val="tx1"/>
                </a:solidFill>
              </a:rPr>
              <a:t>nail</a:t>
            </a:r>
            <a:r>
              <a:rPr lang="cs-CZ" dirty="0" smtClean="0">
                <a:solidFill>
                  <a:schemeClr val="tx1"/>
                </a:solidFill>
              </a:rPr>
              <a:t> and </a:t>
            </a:r>
            <a:r>
              <a:rPr lang="cs-CZ" dirty="0" err="1" smtClean="0">
                <a:solidFill>
                  <a:schemeClr val="tx1"/>
                </a:solidFill>
              </a:rPr>
              <a:t>hair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dystropy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cheilitis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subconjuctival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hemorrhage</a:t>
            </a: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pPr lvl="1"/>
            <a:endParaRPr lang="cs-CZ" dirty="0" smtClean="0">
              <a:solidFill>
                <a:schemeClr val="tx1"/>
              </a:solidFill>
            </a:endParaRPr>
          </a:p>
          <a:p>
            <a:r>
              <a:rPr lang="cs-CZ" dirty="0" smtClean="0">
                <a:solidFill>
                  <a:schemeClr val="tx1"/>
                </a:solidFill>
              </a:rPr>
              <a:t>Oral </a:t>
            </a:r>
            <a:r>
              <a:rPr lang="cs-CZ" dirty="0" err="1" smtClean="0">
                <a:solidFill>
                  <a:schemeClr val="tx1"/>
                </a:solidFill>
              </a:rPr>
              <a:t>health</a:t>
            </a:r>
            <a:r>
              <a:rPr lang="cs-CZ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enamel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erosions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caries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xerostomia</a:t>
            </a:r>
            <a:r>
              <a:rPr lang="cs-CZ" dirty="0" smtClean="0">
                <a:solidFill>
                  <a:schemeClr val="tx1"/>
                </a:solidFill>
              </a:rPr>
              <a:t> (AD), gingivitis, </a:t>
            </a:r>
            <a:r>
              <a:rPr lang="cs-CZ" dirty="0" err="1" smtClean="0">
                <a:solidFill>
                  <a:schemeClr val="tx1"/>
                </a:solidFill>
              </a:rPr>
              <a:t>apthous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ulcers</a:t>
            </a:r>
            <a:endParaRPr lang="cs-CZ" dirty="0" smtClean="0">
              <a:solidFill>
                <a:schemeClr val="tx1"/>
              </a:solidFill>
            </a:endParaRPr>
          </a:p>
          <a:p>
            <a:pPr marL="558800" lvl="1" indent="0">
              <a:buNone/>
            </a:pPr>
            <a:endParaRPr lang="cs-CZ" dirty="0" smtClean="0">
              <a:solidFill>
                <a:schemeClr val="tx1"/>
              </a:solidFill>
            </a:endParaRPr>
          </a:p>
          <a:p>
            <a:pPr lvl="1"/>
            <a:endParaRPr lang="cs-CZ" dirty="0">
              <a:solidFill>
                <a:schemeClr val="tx1"/>
              </a:solidFill>
            </a:endParaRPr>
          </a:p>
          <a:p>
            <a:r>
              <a:rPr lang="cs-CZ" dirty="0" err="1" smtClean="0">
                <a:solidFill>
                  <a:schemeClr val="tx1"/>
                </a:solidFill>
              </a:rPr>
              <a:t>Blood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count</a:t>
            </a:r>
            <a:r>
              <a:rPr lang="cs-CZ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cs-CZ" dirty="0" err="1" smtClean="0">
                <a:solidFill>
                  <a:schemeClr val="tx1"/>
                </a:solidFill>
              </a:rPr>
              <a:t>anaemia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cytopenia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rgbClr val="FF0000"/>
                </a:solidFill>
              </a:rPr>
              <a:t>hypercholesterolemia</a:t>
            </a:r>
            <a:r>
              <a:rPr lang="cs-CZ" dirty="0" smtClean="0">
                <a:solidFill>
                  <a:srgbClr val="FF0000"/>
                </a:solidFill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098324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33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019972"/>
            <a:ext cx="10753200" cy="5460027"/>
          </a:xfrm>
        </p:spPr>
        <p:txBody>
          <a:bodyPr/>
          <a:lstStyle/>
          <a:p>
            <a:r>
              <a:rPr lang="cs-CZ" dirty="0" err="1" smtClean="0"/>
              <a:t>Internal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, </a:t>
            </a:r>
            <a:r>
              <a:rPr lang="cs-CZ" dirty="0" err="1" smtClean="0"/>
              <a:t>kidneys</a:t>
            </a:r>
            <a:r>
              <a:rPr lang="cs-CZ" dirty="0" smtClean="0"/>
              <a:t>: </a:t>
            </a:r>
          </a:p>
          <a:p>
            <a:pPr lvl="1"/>
            <a:r>
              <a:rPr lang="cs-CZ" dirty="0" err="1" smtClean="0"/>
              <a:t>hypo</a:t>
            </a:r>
            <a:r>
              <a:rPr lang="cs-CZ" dirty="0" smtClean="0"/>
              <a:t> Ca/K/Na/Mg/P </a:t>
            </a:r>
            <a:r>
              <a:rPr lang="cs-CZ" dirty="0" smtClean="0">
                <a:solidFill>
                  <a:srgbClr val="FF0000"/>
                </a:solidFill>
              </a:rPr>
              <a:t>(in </a:t>
            </a:r>
            <a:r>
              <a:rPr lang="cs-CZ" dirty="0" err="1" smtClean="0">
                <a:solidFill>
                  <a:srgbClr val="FF0000"/>
                </a:solidFill>
              </a:rPr>
              <a:t>rushed</a:t>
            </a:r>
            <a:r>
              <a:rPr lang="cs-CZ" dirty="0" smtClean="0">
                <a:solidFill>
                  <a:srgbClr val="FF0000"/>
                </a:solidFill>
              </a:rPr>
              <a:t> </a:t>
            </a:r>
            <a:r>
              <a:rPr lang="cs-CZ" dirty="0" err="1" smtClean="0">
                <a:solidFill>
                  <a:srgbClr val="FF0000"/>
                </a:solidFill>
              </a:rPr>
              <a:t>realimentation</a:t>
            </a:r>
            <a:r>
              <a:rPr lang="cs-CZ" dirty="0" smtClean="0">
                <a:solidFill>
                  <a:srgbClr val="FF0000"/>
                </a:solidFill>
              </a:rPr>
              <a:t>!)</a:t>
            </a:r>
          </a:p>
          <a:p>
            <a:pPr lvl="1"/>
            <a:r>
              <a:rPr lang="cs-CZ" dirty="0" smtClean="0"/>
              <a:t>hyper P – </a:t>
            </a:r>
            <a:r>
              <a:rPr lang="cs-CZ" dirty="0" err="1" smtClean="0"/>
              <a:t>vomiting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catabolism</a:t>
            </a:r>
            <a:endParaRPr lang="cs-CZ" dirty="0" smtClean="0"/>
          </a:p>
          <a:p>
            <a:pPr lvl="1"/>
            <a:r>
              <a:rPr lang="cs-CZ" dirty="0" err="1" smtClean="0"/>
              <a:t>chloruria</a:t>
            </a:r>
            <a:r>
              <a:rPr lang="cs-CZ" dirty="0" smtClean="0"/>
              <a:t> –  &gt;10mmol/24h (</a:t>
            </a:r>
            <a:r>
              <a:rPr lang="cs-CZ" dirty="0" err="1" smtClean="0"/>
              <a:t>diuretics</a:t>
            </a:r>
            <a:r>
              <a:rPr lang="cs-CZ" dirty="0" smtClean="0"/>
              <a:t>),  &lt;10 </a:t>
            </a:r>
            <a:r>
              <a:rPr lang="cs-CZ" dirty="0" err="1" smtClean="0"/>
              <a:t>mmol</a:t>
            </a:r>
            <a:r>
              <a:rPr lang="cs-CZ" dirty="0" smtClean="0"/>
              <a:t>/24h (</a:t>
            </a:r>
            <a:r>
              <a:rPr lang="cs-CZ" dirty="0" err="1" smtClean="0"/>
              <a:t>laxatives</a:t>
            </a:r>
            <a:r>
              <a:rPr lang="cs-CZ" dirty="0" smtClean="0"/>
              <a:t> and </a:t>
            </a:r>
            <a:r>
              <a:rPr lang="cs-CZ" dirty="0" err="1" smtClean="0"/>
              <a:t>vomiting</a:t>
            </a:r>
            <a:r>
              <a:rPr lang="cs-CZ" dirty="0" smtClean="0"/>
              <a:t>)</a:t>
            </a:r>
          </a:p>
          <a:p>
            <a:pPr lvl="1"/>
            <a:r>
              <a:rPr lang="cs-CZ" dirty="0" err="1" smtClean="0"/>
              <a:t>comparing</a:t>
            </a:r>
            <a:r>
              <a:rPr lang="cs-CZ" dirty="0" smtClean="0"/>
              <a:t> </a:t>
            </a:r>
            <a:r>
              <a:rPr lang="cs-CZ" dirty="0" err="1" smtClean="0"/>
              <a:t>lab</a:t>
            </a:r>
            <a:r>
              <a:rPr lang="cs-CZ" dirty="0" smtClean="0"/>
              <a:t>. </a:t>
            </a:r>
            <a:r>
              <a:rPr lang="cs-CZ" dirty="0" err="1" smtClean="0"/>
              <a:t>values</a:t>
            </a:r>
            <a:r>
              <a:rPr lang="cs-CZ" dirty="0" smtClean="0"/>
              <a:t> in </a:t>
            </a:r>
            <a:r>
              <a:rPr lang="cs-CZ" dirty="0" err="1" smtClean="0"/>
              <a:t>blood</a:t>
            </a:r>
            <a:r>
              <a:rPr lang="cs-CZ" dirty="0" smtClean="0"/>
              <a:t> x urine  </a:t>
            </a:r>
          </a:p>
          <a:p>
            <a:pPr lvl="1"/>
            <a:endParaRPr lang="cs-CZ" dirty="0"/>
          </a:p>
          <a:p>
            <a:pPr marL="558800" lvl="1" indent="0">
              <a:buNone/>
            </a:pPr>
            <a:endParaRPr lang="cs-CZ" dirty="0" smtClean="0"/>
          </a:p>
          <a:p>
            <a:pPr lvl="1"/>
            <a:r>
              <a:rPr lang="cs-CZ" b="1" dirty="0" err="1" smtClean="0"/>
              <a:t>kaliopenic</a:t>
            </a:r>
            <a:r>
              <a:rPr lang="cs-CZ" b="1" dirty="0" smtClean="0"/>
              <a:t>/</a:t>
            </a:r>
            <a:r>
              <a:rPr lang="cs-CZ" b="1" dirty="0" err="1" smtClean="0"/>
              <a:t>hypokalemic</a:t>
            </a:r>
            <a:r>
              <a:rPr lang="cs-CZ" b="1" dirty="0" smtClean="0"/>
              <a:t> </a:t>
            </a:r>
            <a:r>
              <a:rPr lang="cs-CZ" b="1" dirty="0" err="1" smtClean="0"/>
              <a:t>nephropathy</a:t>
            </a:r>
            <a:endParaRPr lang="cs-CZ" b="1" dirty="0" smtClean="0"/>
          </a:p>
          <a:p>
            <a:pPr lvl="1"/>
            <a:r>
              <a:rPr lang="cs-CZ" dirty="0" err="1" smtClean="0"/>
              <a:t>polyuria</a:t>
            </a:r>
            <a:r>
              <a:rPr lang="cs-CZ" dirty="0" smtClean="0"/>
              <a:t>, </a:t>
            </a:r>
            <a:r>
              <a:rPr lang="cs-CZ" dirty="0" err="1" smtClean="0"/>
              <a:t>polydipsia</a:t>
            </a:r>
            <a:r>
              <a:rPr lang="cs-CZ" dirty="0" smtClean="0"/>
              <a:t>, </a:t>
            </a:r>
            <a:r>
              <a:rPr lang="cs-CZ" dirty="0" err="1" smtClean="0"/>
              <a:t>nocturia</a:t>
            </a:r>
            <a:endParaRPr lang="cs-CZ" dirty="0" smtClean="0"/>
          </a:p>
          <a:p>
            <a:pPr lvl="1"/>
            <a:r>
              <a:rPr lang="cs-CZ" dirty="0" err="1" smtClean="0"/>
              <a:t>vacuolation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epithelium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renal</a:t>
            </a:r>
            <a:r>
              <a:rPr lang="cs-CZ" dirty="0" smtClean="0"/>
              <a:t> </a:t>
            </a:r>
            <a:r>
              <a:rPr lang="cs-CZ" dirty="0" err="1" smtClean="0"/>
              <a:t>tubules</a:t>
            </a:r>
            <a:endParaRPr lang="cs-CZ" dirty="0" smtClean="0"/>
          </a:p>
          <a:p>
            <a:pPr lvl="1"/>
            <a:endParaRPr lang="cs-CZ" dirty="0" smtClean="0"/>
          </a:p>
          <a:p>
            <a:pPr marL="558800" lvl="1" indent="0">
              <a:buNone/>
            </a:pPr>
            <a:endParaRPr lang="cs-CZ" dirty="0"/>
          </a:p>
          <a:p>
            <a:pPr lvl="1"/>
            <a:r>
              <a:rPr lang="cs-CZ" b="1" dirty="0" err="1" smtClean="0"/>
              <a:t>uric</a:t>
            </a:r>
            <a:r>
              <a:rPr lang="cs-CZ" b="1" dirty="0" smtClean="0"/>
              <a:t> </a:t>
            </a:r>
            <a:r>
              <a:rPr lang="cs-CZ" b="1" dirty="0" err="1" smtClean="0"/>
              <a:t>nepropathy</a:t>
            </a:r>
            <a:endParaRPr lang="cs-CZ" b="1" dirty="0"/>
          </a:p>
          <a:p>
            <a:pPr lvl="1"/>
            <a:r>
              <a:rPr lang="cs-CZ" dirty="0" err="1" smtClean="0"/>
              <a:t>hypovolemia</a:t>
            </a:r>
            <a:r>
              <a:rPr lang="cs-CZ" dirty="0" smtClean="0"/>
              <a:t> (via GIT) + </a:t>
            </a:r>
            <a:r>
              <a:rPr lang="cs-CZ" dirty="0" err="1" smtClean="0"/>
              <a:t>concentrated</a:t>
            </a:r>
            <a:r>
              <a:rPr lang="cs-CZ" dirty="0" smtClean="0"/>
              <a:t> urine +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ions</a:t>
            </a:r>
            <a:r>
              <a:rPr lang="cs-CZ" dirty="0" smtClean="0"/>
              <a:t> in urine, 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nomally</a:t>
            </a:r>
            <a:r>
              <a:rPr lang="cs-CZ" dirty="0" smtClean="0"/>
              <a:t> </a:t>
            </a:r>
            <a:r>
              <a:rPr lang="cs-CZ" dirty="0" err="1" smtClean="0"/>
              <a:t>prevent</a:t>
            </a:r>
            <a:r>
              <a:rPr lang="cs-CZ" dirty="0" smtClean="0"/>
              <a:t> </a:t>
            </a:r>
            <a:r>
              <a:rPr lang="cs-CZ" dirty="0" err="1" smtClean="0"/>
              <a:t>formation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crystal</a:t>
            </a:r>
            <a:r>
              <a:rPr lang="cs-CZ" dirty="0" err="1"/>
              <a:t>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922580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49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34</a:t>
            </a:fld>
            <a:endParaRPr/>
          </a:p>
        </p:txBody>
      </p:sp>
      <p:sp>
        <p:nvSpPr>
          <p:cNvPr id="375" name="Google Shape;375;p49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Therapy</a:t>
            </a:r>
            <a:r>
              <a:rPr lang="cs-CZ" b="0" dirty="0" smtClean="0"/>
              <a:t> </a:t>
            </a:r>
            <a:r>
              <a:rPr lang="cs-CZ" b="0" dirty="0" err="1" smtClean="0"/>
              <a:t>of</a:t>
            </a:r>
            <a:r>
              <a:rPr lang="cs-CZ" b="0" dirty="0" smtClean="0"/>
              <a:t> </a:t>
            </a:r>
            <a:r>
              <a:rPr lang="cs-CZ" b="0" dirty="0" err="1" smtClean="0"/>
              <a:t>eating</a:t>
            </a:r>
            <a:r>
              <a:rPr lang="cs-CZ" b="0" dirty="0" smtClean="0"/>
              <a:t> </a:t>
            </a:r>
            <a:r>
              <a:rPr lang="cs-CZ" b="0" dirty="0" err="1" smtClean="0"/>
              <a:t>disorders</a:t>
            </a:r>
            <a:endParaRPr dirty="0"/>
          </a:p>
        </p:txBody>
      </p:sp>
      <p:sp>
        <p:nvSpPr>
          <p:cNvPr id="376" name="Google Shape;376;p49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1038246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Outpatient</a:t>
            </a:r>
            <a:r>
              <a:rPr lang="cs-CZ" dirty="0" smtClean="0">
                <a:solidFill>
                  <a:schemeClr val="dk2"/>
                </a:solidFill>
              </a:rPr>
              <a:t> </a:t>
            </a:r>
            <a:r>
              <a:rPr lang="cs-CZ" dirty="0" err="1" smtClean="0">
                <a:solidFill>
                  <a:schemeClr val="dk2"/>
                </a:solidFill>
              </a:rPr>
              <a:t>clinic</a:t>
            </a:r>
            <a:r>
              <a:rPr lang="cs-CZ" dirty="0" smtClean="0">
                <a:solidFill>
                  <a:schemeClr val="dk2"/>
                </a:solidFill>
              </a:rPr>
              <a:t>/</a:t>
            </a:r>
            <a:r>
              <a:rPr lang="cs-CZ" dirty="0" err="1" smtClean="0">
                <a:solidFill>
                  <a:schemeClr val="dk2"/>
                </a:solidFill>
              </a:rPr>
              <a:t>office</a:t>
            </a:r>
            <a:r>
              <a:rPr lang="cs-CZ" dirty="0" smtClean="0">
                <a:solidFill>
                  <a:schemeClr val="dk2"/>
                </a:solidFill>
              </a:rPr>
              <a:t>: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Psychiatrist´s</a:t>
            </a:r>
            <a:r>
              <a:rPr lang="cs-CZ" sz="2200" dirty="0" smtClean="0"/>
              <a:t> </a:t>
            </a:r>
            <a:r>
              <a:rPr lang="cs-CZ" sz="2200" dirty="0" err="1" smtClean="0"/>
              <a:t>office</a:t>
            </a:r>
            <a:endParaRPr lang="cs-CZ" sz="2200"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Psychologist´s</a:t>
            </a:r>
            <a:r>
              <a:rPr lang="cs-CZ" sz="2200" dirty="0" smtClean="0"/>
              <a:t> </a:t>
            </a:r>
            <a:r>
              <a:rPr lang="cs-CZ" sz="2200" dirty="0" err="1" smtClean="0"/>
              <a:t>office</a:t>
            </a:r>
            <a:endParaRPr lang="cs-CZ"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Nutritional</a:t>
            </a:r>
            <a:r>
              <a:rPr lang="cs-CZ" sz="2200" dirty="0" smtClean="0"/>
              <a:t> </a:t>
            </a:r>
            <a:r>
              <a:rPr lang="cs-CZ" sz="2200" dirty="0" err="1" smtClean="0"/>
              <a:t>counselor</a:t>
            </a:r>
            <a:r>
              <a:rPr lang="cs-CZ" sz="2200" dirty="0" smtClean="0"/>
              <a:t> </a:t>
            </a:r>
          </a:p>
          <a:p>
            <a:pPr marL="324000" lvl="1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None/>
            </a:pP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800"/>
              <a:buNone/>
            </a:pPr>
            <a:r>
              <a:rPr lang="cs-CZ" dirty="0" err="1" smtClean="0">
                <a:solidFill>
                  <a:schemeClr val="dk2"/>
                </a:solidFill>
              </a:rPr>
              <a:t>Hospitalisation</a:t>
            </a:r>
            <a:r>
              <a:rPr lang="cs-CZ" dirty="0" smtClean="0">
                <a:solidFill>
                  <a:schemeClr val="dk2"/>
                </a:solidFill>
              </a:rPr>
              <a:t>: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smtClean="0"/>
              <a:t>Severe </a:t>
            </a:r>
            <a:r>
              <a:rPr lang="cs-CZ" sz="2200" dirty="0" err="1" smtClean="0"/>
              <a:t>malnutrition</a:t>
            </a:r>
            <a:r>
              <a:rPr lang="cs-CZ" sz="2200" dirty="0" smtClean="0"/>
              <a:t>, </a:t>
            </a:r>
            <a:r>
              <a:rPr lang="cs-CZ" sz="2200" dirty="0" err="1" smtClean="0"/>
              <a:t>unsuccessful</a:t>
            </a:r>
            <a:r>
              <a:rPr lang="cs-CZ" sz="2200" dirty="0" smtClean="0"/>
              <a:t> </a:t>
            </a:r>
            <a:r>
              <a:rPr lang="cs-CZ" sz="2200" dirty="0" err="1" smtClean="0"/>
              <a:t>outpatient</a:t>
            </a:r>
            <a:r>
              <a:rPr lang="cs-CZ" sz="2200" dirty="0" smtClean="0"/>
              <a:t> care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physical</a:t>
            </a:r>
            <a:r>
              <a:rPr lang="cs-CZ" sz="2200" dirty="0" smtClean="0"/>
              <a:t> </a:t>
            </a:r>
            <a:r>
              <a:rPr lang="cs-CZ" sz="2200" dirty="0" err="1" smtClean="0"/>
              <a:t>complications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Psychotherapeutic</a:t>
            </a:r>
            <a:r>
              <a:rPr lang="cs-CZ" sz="2200" dirty="0" smtClean="0"/>
              <a:t> </a:t>
            </a:r>
            <a:r>
              <a:rPr lang="cs-CZ" sz="2200" dirty="0" err="1" smtClean="0"/>
              <a:t>wards</a:t>
            </a:r>
            <a:r>
              <a:rPr lang="cs-CZ" sz="2200" dirty="0" smtClean="0"/>
              <a:t> </a:t>
            </a:r>
            <a:r>
              <a:rPr lang="cs-CZ" sz="2200" dirty="0" err="1" smtClean="0"/>
              <a:t>or</a:t>
            </a:r>
            <a:r>
              <a:rPr lang="cs-CZ" sz="2200" dirty="0" smtClean="0"/>
              <a:t> </a:t>
            </a:r>
            <a:r>
              <a:rPr lang="cs-CZ" sz="2200" dirty="0" err="1" smtClean="0"/>
              <a:t>intensive</a:t>
            </a:r>
            <a:r>
              <a:rPr lang="cs-CZ" sz="2200" dirty="0" smtClean="0"/>
              <a:t> care </a:t>
            </a:r>
            <a:r>
              <a:rPr lang="cs-CZ" sz="2200" dirty="0" err="1" smtClean="0"/>
              <a:t>units</a:t>
            </a:r>
            <a:r>
              <a:rPr lang="cs-CZ" sz="2200" dirty="0" smtClean="0"/>
              <a:t> 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200"/>
              <a:buChar char="̶"/>
            </a:pPr>
            <a:r>
              <a:rPr lang="cs-CZ" sz="2200" dirty="0" err="1" smtClean="0"/>
              <a:t>Involuntary</a:t>
            </a:r>
            <a:r>
              <a:rPr lang="cs-CZ" sz="2200" dirty="0" smtClean="0"/>
              <a:t> </a:t>
            </a:r>
            <a:r>
              <a:rPr lang="cs-CZ" sz="2200" dirty="0" err="1" smtClean="0"/>
              <a:t>hospitalisation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3" name="Google Shape;383;p50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35</a:t>
            </a:fld>
            <a:endParaRPr/>
          </a:p>
        </p:txBody>
      </p:sp>
      <p:sp>
        <p:nvSpPr>
          <p:cNvPr id="384" name="Google Shape;384;p50"/>
          <p:cNvSpPr txBox="1">
            <a:spLocks noGrp="1"/>
          </p:cNvSpPr>
          <p:nvPr>
            <p:ph type="title"/>
          </p:nvPr>
        </p:nvSpPr>
        <p:spPr>
          <a:xfrm>
            <a:off x="666000" y="402788"/>
            <a:ext cx="10753200" cy="1091215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3600" b="0" dirty="0" err="1" smtClean="0"/>
              <a:t>Somatic</a:t>
            </a:r>
            <a:r>
              <a:rPr lang="cs-CZ" sz="3600" b="0" dirty="0" smtClean="0"/>
              <a:t> </a:t>
            </a:r>
            <a:r>
              <a:rPr lang="cs-CZ" sz="3600" b="0" dirty="0" err="1" smtClean="0"/>
              <a:t>health</a:t>
            </a:r>
            <a:r>
              <a:rPr lang="cs-CZ" sz="3600" b="0" dirty="0" smtClean="0"/>
              <a:t> care</a:t>
            </a:r>
            <a:endParaRPr sz="3600" b="0" dirty="0"/>
          </a:p>
        </p:txBody>
      </p:sp>
      <p:sp>
        <p:nvSpPr>
          <p:cNvPr id="385" name="Google Shape;385;p50"/>
          <p:cNvSpPr txBox="1">
            <a:spLocks noGrp="1"/>
          </p:cNvSpPr>
          <p:nvPr>
            <p:ph type="body" idx="1"/>
          </p:nvPr>
        </p:nvSpPr>
        <p:spPr>
          <a:xfrm>
            <a:off x="720000" y="1999733"/>
            <a:ext cx="10753200" cy="3759229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dirty="0" err="1" smtClean="0"/>
              <a:t>blood</a:t>
            </a:r>
            <a:r>
              <a:rPr lang="cs-CZ" sz="2400" dirty="0" smtClean="0"/>
              <a:t> </a:t>
            </a:r>
            <a:r>
              <a:rPr lang="cs-CZ" sz="2400" dirty="0" err="1" smtClean="0"/>
              <a:t>tests</a:t>
            </a:r>
            <a:r>
              <a:rPr lang="cs-CZ" sz="2400" dirty="0" smtClean="0"/>
              <a:t> – full </a:t>
            </a:r>
            <a:r>
              <a:rPr lang="cs-CZ" sz="2400" dirty="0" err="1" smtClean="0"/>
              <a:t>blood</a:t>
            </a:r>
            <a:r>
              <a:rPr lang="cs-CZ" sz="2400" dirty="0" smtClean="0"/>
              <a:t> </a:t>
            </a:r>
            <a:r>
              <a:rPr lang="cs-CZ" sz="2400" dirty="0" err="1" smtClean="0"/>
              <a:t>count</a:t>
            </a:r>
            <a:r>
              <a:rPr lang="cs-CZ" sz="2400" dirty="0" smtClean="0"/>
              <a:t>, liver </a:t>
            </a:r>
            <a:r>
              <a:rPr lang="cs-CZ" sz="2400" dirty="0" err="1" smtClean="0"/>
              <a:t>enzymes</a:t>
            </a:r>
            <a:r>
              <a:rPr lang="cs-CZ" sz="2400" dirty="0" smtClean="0"/>
              <a:t>, </a:t>
            </a:r>
            <a:r>
              <a:rPr lang="cs-CZ" sz="2400" dirty="0" err="1" smtClean="0"/>
              <a:t>kidney</a:t>
            </a:r>
            <a:r>
              <a:rPr lang="cs-CZ" sz="2400" dirty="0" smtClean="0"/>
              <a:t> </a:t>
            </a:r>
            <a:r>
              <a:rPr lang="cs-CZ" sz="2400" dirty="0" err="1" smtClean="0"/>
              <a:t>function</a:t>
            </a:r>
            <a:r>
              <a:rPr lang="cs-CZ" sz="2400" dirty="0" smtClean="0"/>
              <a:t>, </a:t>
            </a:r>
            <a:r>
              <a:rPr lang="cs-CZ" sz="2400" dirty="0" err="1" smtClean="0"/>
              <a:t>minerals</a:t>
            </a:r>
            <a:r>
              <a:rPr lang="cs-CZ" sz="2400" dirty="0" smtClean="0"/>
              <a:t>, </a:t>
            </a:r>
            <a:r>
              <a:rPr lang="cs-CZ" sz="2400" dirty="0" err="1" smtClean="0"/>
              <a:t>amylases</a:t>
            </a:r>
            <a:r>
              <a:rPr lang="cs-CZ" sz="2400" dirty="0" smtClean="0"/>
              <a:t>, </a:t>
            </a:r>
            <a:r>
              <a:rPr lang="cs-CZ" sz="2400" dirty="0" err="1" smtClean="0"/>
              <a:t>pre</a:t>
            </a:r>
            <a:r>
              <a:rPr lang="cs-CZ" sz="2400" dirty="0" smtClean="0"/>
              <a:t>/albumin, </a:t>
            </a:r>
            <a:r>
              <a:rPr lang="cs-CZ" sz="2400" dirty="0" err="1" smtClean="0"/>
              <a:t>Fe</a:t>
            </a:r>
            <a:r>
              <a:rPr lang="cs-CZ" sz="2400" dirty="0" smtClean="0"/>
              <a:t>, vit. B9,D3; </a:t>
            </a:r>
            <a:r>
              <a:rPr lang="cs-CZ" sz="2400" dirty="0" err="1" smtClean="0"/>
              <a:t>thyroid</a:t>
            </a:r>
            <a:r>
              <a:rPr lang="cs-CZ" sz="2400" dirty="0" smtClean="0"/>
              <a:t> </a:t>
            </a:r>
            <a:r>
              <a:rPr lang="cs-CZ" sz="2400" dirty="0" err="1" smtClean="0"/>
              <a:t>hormones</a:t>
            </a:r>
            <a:r>
              <a:rPr lang="cs-CZ" sz="2400" dirty="0" smtClean="0"/>
              <a:t>,  </a:t>
            </a:r>
            <a:endParaRPr sz="2400"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dirty="0" smtClean="0"/>
              <a:t>urine </a:t>
            </a:r>
            <a:r>
              <a:rPr lang="cs-CZ" sz="2400" dirty="0" err="1" smtClean="0"/>
              <a:t>analysis</a:t>
            </a:r>
            <a:r>
              <a:rPr lang="cs-CZ" sz="2400" dirty="0" smtClean="0"/>
              <a:t> (24hrs </a:t>
            </a:r>
            <a:r>
              <a:rPr lang="cs-CZ" sz="2400" dirty="0" err="1" smtClean="0"/>
              <a:t>collection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urine) – </a:t>
            </a:r>
            <a:r>
              <a:rPr lang="cs-CZ" sz="2400" dirty="0" err="1" smtClean="0"/>
              <a:t>esp</a:t>
            </a:r>
            <a:r>
              <a:rPr lang="cs-CZ" sz="2400" dirty="0" smtClean="0"/>
              <a:t>. </a:t>
            </a:r>
            <a:r>
              <a:rPr lang="cs-CZ" sz="2400" dirty="0" err="1" smtClean="0"/>
              <a:t>values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minerals</a:t>
            </a:r>
            <a:r>
              <a:rPr lang="cs-CZ" sz="2400" dirty="0" smtClean="0"/>
              <a:t>/</a:t>
            </a:r>
            <a:r>
              <a:rPr lang="cs-CZ" sz="2400" dirty="0" err="1" smtClean="0"/>
              <a:t>ions</a:t>
            </a:r>
            <a:endParaRPr lang="cs-CZ" sz="2400" dirty="0" smtClean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dirty="0" err="1" smtClean="0"/>
              <a:t>measuring</a:t>
            </a:r>
            <a:r>
              <a:rPr lang="cs-CZ" sz="2400" dirty="0" smtClean="0"/>
              <a:t> - body </a:t>
            </a:r>
            <a:r>
              <a:rPr lang="cs-CZ" sz="2400" dirty="0" err="1" smtClean="0"/>
              <a:t>weight</a:t>
            </a:r>
            <a:r>
              <a:rPr lang="cs-CZ" sz="2400" dirty="0"/>
              <a:t> </a:t>
            </a:r>
            <a:r>
              <a:rPr lang="cs-CZ" sz="2400" dirty="0" smtClean="0"/>
              <a:t>(min. 1x/</a:t>
            </a:r>
            <a:r>
              <a:rPr lang="cs-CZ" sz="2400" dirty="0" err="1" smtClean="0"/>
              <a:t>week</a:t>
            </a:r>
            <a:r>
              <a:rPr lang="cs-CZ" sz="2400" dirty="0" smtClean="0"/>
              <a:t>), </a:t>
            </a:r>
            <a:r>
              <a:rPr lang="cs-CZ" sz="2400" dirty="0" err="1" smtClean="0"/>
              <a:t>bioimpedance</a:t>
            </a:r>
            <a:r>
              <a:rPr lang="cs-CZ" sz="2400" dirty="0" smtClean="0"/>
              <a:t> (2-3x)</a:t>
            </a: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dirty="0" smtClean="0"/>
              <a:t>ICU – </a:t>
            </a:r>
            <a:r>
              <a:rPr lang="cs-CZ" sz="2400" dirty="0" err="1" smtClean="0"/>
              <a:t>realimentation</a:t>
            </a:r>
            <a:r>
              <a:rPr lang="cs-CZ" sz="2400" dirty="0" smtClean="0"/>
              <a:t> via </a:t>
            </a:r>
            <a:r>
              <a:rPr lang="cs-CZ" sz="2400" dirty="0" err="1" smtClean="0"/>
              <a:t>nasogastric</a:t>
            </a:r>
            <a:r>
              <a:rPr lang="cs-CZ" sz="2400" dirty="0" smtClean="0"/>
              <a:t> tube</a:t>
            </a:r>
            <a:endParaRPr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" name="Google Shape;392;p51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36</a:t>
            </a:fld>
            <a:endParaRPr/>
          </a:p>
        </p:txBody>
      </p:sp>
      <p:sp>
        <p:nvSpPr>
          <p:cNvPr id="393" name="Google Shape;393;p51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/>
              <a:t>P</a:t>
            </a:r>
            <a:r>
              <a:rPr lang="cs-CZ" b="0" dirty="0" err="1" smtClean="0"/>
              <a:t>h</a:t>
            </a:r>
            <a:r>
              <a:rPr lang="cs-CZ" b="0" dirty="0" err="1" smtClean="0"/>
              <a:t>armacotherapy</a:t>
            </a:r>
            <a:endParaRPr dirty="0"/>
          </a:p>
        </p:txBody>
      </p:sp>
      <p:sp>
        <p:nvSpPr>
          <p:cNvPr id="394" name="Google Shape;394;p51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838954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Antidepressants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esp</a:t>
            </a:r>
            <a:r>
              <a:rPr lang="cs-CZ" dirty="0" smtClean="0"/>
              <a:t>.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concomitant</a:t>
            </a:r>
            <a:r>
              <a:rPr lang="cs-CZ" dirty="0" smtClean="0"/>
              <a:t> </a:t>
            </a:r>
            <a:r>
              <a:rPr lang="cs-CZ" dirty="0" err="1" smtClean="0"/>
              <a:t>depression</a:t>
            </a:r>
            <a:r>
              <a:rPr lang="cs-CZ" dirty="0" smtClean="0"/>
              <a:t>, </a:t>
            </a:r>
            <a:r>
              <a:rPr lang="cs-CZ" dirty="0" err="1" smtClean="0"/>
              <a:t>neurotic</a:t>
            </a:r>
            <a:r>
              <a:rPr lang="cs-CZ" dirty="0" smtClean="0"/>
              <a:t> </a:t>
            </a:r>
            <a:r>
              <a:rPr lang="cs-CZ" dirty="0" err="1" smtClean="0"/>
              <a:t>disorders</a:t>
            </a:r>
            <a:endParaRPr lang="cs-CZ"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smtClean="0"/>
              <a:t>AN: minor </a:t>
            </a:r>
            <a:r>
              <a:rPr lang="cs-CZ" dirty="0" err="1" smtClean="0"/>
              <a:t>effects</a:t>
            </a:r>
            <a:r>
              <a:rPr lang="cs-CZ" dirty="0" smtClean="0"/>
              <a:t> (SSRI</a:t>
            </a:r>
            <a:r>
              <a:rPr lang="cs-CZ" dirty="0"/>
              <a:t>, </a:t>
            </a:r>
            <a:r>
              <a:rPr lang="cs-CZ" dirty="0" err="1" smtClean="0"/>
              <a:t>mirtazapin</a:t>
            </a:r>
            <a:r>
              <a:rPr lang="cs-CZ" dirty="0" smtClean="0"/>
              <a:t>, </a:t>
            </a:r>
            <a:r>
              <a:rPr lang="cs-CZ" dirty="0" err="1" smtClean="0"/>
              <a:t>trazodone</a:t>
            </a:r>
            <a:r>
              <a:rPr lang="cs-CZ" dirty="0" smtClean="0"/>
              <a:t>)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 b="1" dirty="0" smtClean="0"/>
              <a:t>BN: </a:t>
            </a:r>
            <a:r>
              <a:rPr lang="cs-CZ" b="1" dirty="0" smtClean="0"/>
              <a:t>f</a:t>
            </a:r>
            <a:r>
              <a:rPr lang="cs-CZ" b="1" dirty="0" smtClean="0"/>
              <a:t>luoxetine (60mg/D)</a:t>
            </a:r>
            <a:r>
              <a:rPr lang="cs-CZ" dirty="0" smtClean="0"/>
              <a:t>, </a:t>
            </a:r>
            <a:r>
              <a:rPr lang="cs-CZ" dirty="0" err="1" smtClean="0"/>
              <a:t>f</a:t>
            </a:r>
            <a:r>
              <a:rPr lang="cs-CZ" dirty="0" err="1" smtClean="0"/>
              <a:t>luvoxamine</a:t>
            </a:r>
            <a:endParaRPr dirty="0"/>
          </a:p>
          <a:p>
            <a:pPr marL="720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Anxiolytics</a:t>
            </a:r>
            <a:endParaRPr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short</a:t>
            </a:r>
            <a:r>
              <a:rPr lang="cs-CZ" dirty="0" smtClean="0"/>
              <a:t>-term </a:t>
            </a:r>
            <a:r>
              <a:rPr lang="cs-CZ" dirty="0" err="1" smtClean="0"/>
              <a:t>usage</a:t>
            </a:r>
            <a:r>
              <a:rPr lang="cs-CZ" dirty="0" smtClean="0"/>
              <a:t> (30 </a:t>
            </a:r>
            <a:r>
              <a:rPr lang="cs-CZ" dirty="0" err="1" smtClean="0"/>
              <a:t>minutes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 </a:t>
            </a:r>
            <a:r>
              <a:rPr lang="cs-CZ" dirty="0" err="1" smtClean="0"/>
              <a:t>meal</a:t>
            </a:r>
            <a:r>
              <a:rPr lang="cs-CZ" dirty="0" smtClean="0"/>
              <a:t>) to </a:t>
            </a:r>
            <a:r>
              <a:rPr lang="cs-CZ" dirty="0" err="1" smtClean="0"/>
              <a:t>minimize</a:t>
            </a:r>
            <a:r>
              <a:rPr lang="cs-CZ" dirty="0" smtClean="0"/>
              <a:t> </a:t>
            </a:r>
            <a:r>
              <a:rPr lang="cs-CZ" dirty="0" err="1" smtClean="0"/>
              <a:t>accompanying</a:t>
            </a:r>
            <a:r>
              <a:rPr lang="cs-CZ" dirty="0" smtClean="0"/>
              <a:t> </a:t>
            </a:r>
            <a:r>
              <a:rPr lang="cs-CZ" dirty="0" err="1" smtClean="0"/>
              <a:t>anxiety</a:t>
            </a:r>
            <a:r>
              <a:rPr lang="cs-CZ" dirty="0" smtClean="0"/>
              <a:t> </a:t>
            </a:r>
          </a:p>
          <a:p>
            <a:pPr marL="32400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cs-CZ" sz="2400" dirty="0">
              <a:solidFill>
                <a:schemeClr val="dk2"/>
              </a:solidFill>
            </a:endParaRPr>
          </a:p>
          <a:p>
            <a:pPr marL="0" indent="-133200">
              <a:lnSpc>
                <a:spcPct val="100000"/>
              </a:lnSpc>
              <a:buSzPts val="20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Antipsychotics</a:t>
            </a:r>
            <a:endParaRPr sz="2400"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o</a:t>
            </a:r>
            <a:r>
              <a:rPr lang="cs-CZ" dirty="0" err="1" smtClean="0"/>
              <a:t>lanzapine</a:t>
            </a:r>
            <a:r>
              <a:rPr lang="cs-CZ" dirty="0" smtClean="0"/>
              <a:t>: </a:t>
            </a:r>
            <a:r>
              <a:rPr lang="cs-CZ" dirty="0" err="1" smtClean="0"/>
              <a:t>taking</a:t>
            </a:r>
            <a:r>
              <a:rPr lang="cs-CZ" dirty="0" smtClean="0"/>
              <a:t> </a:t>
            </a:r>
            <a:r>
              <a:rPr lang="cs-CZ" dirty="0" err="1" smtClean="0"/>
              <a:t>advantage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u="sng" dirty="0" err="1" smtClean="0"/>
              <a:t>usual</a:t>
            </a:r>
            <a:r>
              <a:rPr lang="cs-CZ" u="sng" dirty="0" smtClean="0"/>
              <a:t> </a:t>
            </a:r>
            <a:r>
              <a:rPr lang="cs-CZ" u="sng" dirty="0" err="1" smtClean="0"/>
              <a:t>side-effect</a:t>
            </a:r>
            <a:r>
              <a:rPr lang="cs-CZ" u="sng" dirty="0" smtClean="0"/>
              <a:t> </a:t>
            </a:r>
            <a:r>
              <a:rPr lang="cs-CZ" dirty="0" smtClean="0"/>
              <a:t>= </a:t>
            </a:r>
            <a:r>
              <a:rPr lang="cs-CZ" dirty="0" err="1" smtClean="0"/>
              <a:t>increasing</a:t>
            </a:r>
            <a:r>
              <a:rPr lang="cs-CZ" dirty="0" smtClean="0"/>
              <a:t> </a:t>
            </a:r>
            <a:r>
              <a:rPr lang="cs-CZ" dirty="0" err="1" smtClean="0"/>
              <a:t>appetite</a:t>
            </a:r>
            <a:endParaRPr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s</a:t>
            </a:r>
            <a:r>
              <a:rPr lang="cs-CZ" dirty="0" err="1" smtClean="0"/>
              <a:t>ulpiride</a:t>
            </a:r>
            <a:r>
              <a:rPr lang="cs-CZ" dirty="0" smtClean="0"/>
              <a:t>: in </a:t>
            </a:r>
            <a:r>
              <a:rPr lang="cs-CZ" u="sng" dirty="0" err="1" smtClean="0"/>
              <a:t>functional</a:t>
            </a:r>
            <a:r>
              <a:rPr lang="cs-CZ" dirty="0" smtClean="0"/>
              <a:t> </a:t>
            </a:r>
            <a:r>
              <a:rPr lang="cs-CZ" dirty="0" err="1" smtClean="0"/>
              <a:t>dyspeptic</a:t>
            </a:r>
            <a:r>
              <a:rPr lang="cs-CZ" dirty="0" smtClean="0"/>
              <a:t> </a:t>
            </a:r>
            <a:r>
              <a:rPr lang="cs-CZ" dirty="0" err="1" smtClean="0"/>
              <a:t>symptoms</a:t>
            </a:r>
            <a:r>
              <a:rPr lang="cs-CZ" dirty="0" smtClean="0"/>
              <a:t>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Google Shape;400;p52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37</a:t>
            </a:fld>
            <a:endParaRPr/>
          </a:p>
        </p:txBody>
      </p:sp>
      <p:sp>
        <p:nvSpPr>
          <p:cNvPr id="401" name="Google Shape;401;p52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Psychotherapy</a:t>
            </a:r>
            <a:endParaRPr dirty="0"/>
          </a:p>
        </p:txBody>
      </p:sp>
      <p:sp>
        <p:nvSpPr>
          <p:cNvPr id="402" name="Google Shape;402;p52"/>
          <p:cNvSpPr txBox="1">
            <a:spLocks noGrp="1"/>
          </p:cNvSpPr>
          <p:nvPr>
            <p:ph type="body" idx="1"/>
          </p:nvPr>
        </p:nvSpPr>
        <p:spPr>
          <a:xfrm>
            <a:off x="720000" y="1986291"/>
            <a:ext cx="10753200" cy="4139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7200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Various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forms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of</a:t>
            </a:r>
            <a:r>
              <a:rPr lang="cs-CZ" sz="2400" dirty="0" smtClean="0">
                <a:solidFill>
                  <a:schemeClr val="dk2"/>
                </a:solidFill>
              </a:rPr>
              <a:t> PST: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individual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group</a:t>
            </a:r>
            <a:endParaRPr dirty="0"/>
          </a:p>
          <a:p>
            <a:pPr marL="504000" lvl="1" indent="-1800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family</a:t>
            </a:r>
            <a:r>
              <a:rPr lang="cs-CZ" dirty="0" smtClean="0"/>
              <a:t> </a:t>
            </a:r>
            <a:endParaRPr dirty="0"/>
          </a:p>
          <a:p>
            <a:pPr marL="72000" lvl="1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endParaRPr lang="cs-CZ" sz="2400" dirty="0" smtClean="0">
              <a:solidFill>
                <a:schemeClr val="dk2"/>
              </a:solidFill>
            </a:endParaRPr>
          </a:p>
          <a:p>
            <a:pPr marL="72000" lvl="1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SzPts val="2400"/>
              <a:buNone/>
            </a:pPr>
            <a:r>
              <a:rPr lang="cs-CZ" sz="2400" dirty="0" err="1" smtClean="0">
                <a:solidFill>
                  <a:schemeClr val="dk2"/>
                </a:solidFill>
              </a:rPr>
              <a:t>Various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types</a:t>
            </a:r>
            <a:r>
              <a:rPr lang="cs-CZ" sz="2400" dirty="0" smtClean="0">
                <a:solidFill>
                  <a:schemeClr val="dk2"/>
                </a:solidFill>
              </a:rPr>
              <a:t> </a:t>
            </a:r>
            <a:r>
              <a:rPr lang="cs-CZ" sz="2400" dirty="0" err="1" smtClean="0">
                <a:solidFill>
                  <a:schemeClr val="dk2"/>
                </a:solidFill>
              </a:rPr>
              <a:t>of</a:t>
            </a:r>
            <a:r>
              <a:rPr lang="cs-CZ" sz="2400" dirty="0" smtClean="0">
                <a:solidFill>
                  <a:schemeClr val="dk2"/>
                </a:solidFill>
              </a:rPr>
              <a:t> PST:</a:t>
            </a:r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cognitive</a:t>
            </a:r>
            <a:r>
              <a:rPr lang="cs-CZ" dirty="0"/>
              <a:t> </a:t>
            </a:r>
            <a:r>
              <a:rPr lang="cs-CZ" dirty="0" err="1" smtClean="0"/>
              <a:t>behavioral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endParaRPr lang="cs-CZ" dirty="0" smtClean="0"/>
          </a:p>
          <a:p>
            <a:pPr marL="504000" lvl="1" indent="-1800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̶"/>
            </a:pPr>
            <a:r>
              <a:rPr lang="cs-CZ" dirty="0" err="1" smtClean="0"/>
              <a:t>psychodynamic</a:t>
            </a:r>
            <a:r>
              <a:rPr lang="cs-CZ" dirty="0" smtClean="0"/>
              <a:t> </a:t>
            </a:r>
            <a:r>
              <a:rPr lang="cs-CZ" dirty="0" err="1" smtClean="0"/>
              <a:t>therapy</a:t>
            </a:r>
            <a:r>
              <a:rPr lang="cs-CZ" dirty="0" smtClean="0"/>
              <a:t> …</a:t>
            </a:r>
            <a:endParaRPr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p54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cs-CZ"/>
              <a:t>38</a:t>
            </a:fld>
            <a:endParaRPr/>
          </a:p>
        </p:txBody>
      </p:sp>
      <p:sp>
        <p:nvSpPr>
          <p:cNvPr id="417" name="Google Shape;417;p54"/>
          <p:cNvSpPr txBox="1">
            <a:spLocks noGrp="1"/>
          </p:cNvSpPr>
          <p:nvPr>
            <p:ph type="title"/>
          </p:nvPr>
        </p:nvSpPr>
        <p:spPr>
          <a:xfrm>
            <a:off x="720000" y="0"/>
            <a:ext cx="10753200" cy="451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/>
              <a:t>Refeeding</a:t>
            </a:r>
            <a:r>
              <a:rPr lang="cs-CZ" b="0" dirty="0"/>
              <a:t> </a:t>
            </a:r>
            <a:r>
              <a:rPr lang="cs-CZ" b="0" dirty="0" smtClean="0"/>
              <a:t>syndrome</a:t>
            </a:r>
            <a:endParaRPr b="0" dirty="0"/>
          </a:p>
        </p:txBody>
      </p:sp>
      <p:sp>
        <p:nvSpPr>
          <p:cNvPr id="418" name="Google Shape;418;p54"/>
          <p:cNvSpPr txBox="1">
            <a:spLocks noGrp="1"/>
          </p:cNvSpPr>
          <p:nvPr>
            <p:ph type="body" idx="1"/>
          </p:nvPr>
        </p:nvSpPr>
        <p:spPr>
          <a:xfrm>
            <a:off x="720000" y="1692002"/>
            <a:ext cx="10753200" cy="41400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dirty="0" err="1" smtClean="0"/>
              <a:t>increased</a:t>
            </a:r>
            <a:r>
              <a:rPr lang="cs-CZ" dirty="0" smtClean="0"/>
              <a:t> </a:t>
            </a:r>
            <a:r>
              <a:rPr lang="cs-CZ" dirty="0" err="1" smtClean="0"/>
              <a:t>secretion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insulin (</a:t>
            </a:r>
            <a:r>
              <a:rPr lang="cs-CZ" dirty="0" err="1" smtClean="0"/>
              <a:t>which</a:t>
            </a:r>
            <a:r>
              <a:rPr lang="cs-CZ" dirty="0" smtClean="0"/>
              <a:t> </a:t>
            </a:r>
            <a:r>
              <a:rPr lang="cs-CZ" dirty="0" err="1" smtClean="0"/>
              <a:t>was</a:t>
            </a:r>
            <a:r>
              <a:rPr lang="cs-CZ" dirty="0" smtClean="0"/>
              <a:t>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before</a:t>
            </a:r>
            <a:r>
              <a:rPr lang="cs-CZ" dirty="0" smtClean="0"/>
              <a:t>) </a:t>
            </a:r>
            <a:r>
              <a:rPr lang="cs-CZ" dirty="0" err="1" smtClean="0"/>
              <a:t>leads</a:t>
            </a:r>
            <a:r>
              <a:rPr lang="cs-CZ" dirty="0" smtClean="0"/>
              <a:t> to </a:t>
            </a:r>
            <a:r>
              <a:rPr lang="cs-CZ" dirty="0" err="1" smtClean="0"/>
              <a:t>glucose</a:t>
            </a:r>
            <a:r>
              <a:rPr lang="cs-CZ" dirty="0" smtClean="0"/>
              <a:t> </a:t>
            </a:r>
            <a:r>
              <a:rPr lang="cs-CZ" dirty="0" err="1" smtClean="0"/>
              <a:t>uptake</a:t>
            </a:r>
            <a:r>
              <a:rPr lang="cs-CZ" dirty="0" smtClean="0"/>
              <a:t> by </a:t>
            </a:r>
            <a:r>
              <a:rPr lang="cs-CZ" dirty="0" err="1" smtClean="0"/>
              <a:t>cells</a:t>
            </a:r>
            <a:r>
              <a:rPr lang="cs-CZ" dirty="0" smtClean="0"/>
              <a:t>, </a:t>
            </a:r>
            <a:r>
              <a:rPr lang="cs-CZ" dirty="0" err="1" smtClean="0"/>
              <a:t>also</a:t>
            </a:r>
            <a:r>
              <a:rPr lang="cs-CZ" dirty="0" smtClean="0"/>
              <a:t> </a:t>
            </a:r>
            <a:r>
              <a:rPr lang="cs-CZ" dirty="0" err="1" smtClean="0"/>
              <a:t>taking</a:t>
            </a:r>
            <a:r>
              <a:rPr lang="cs-CZ" dirty="0" smtClean="0"/>
              <a:t> in P, Mg, K – </a:t>
            </a:r>
            <a:r>
              <a:rPr lang="cs-CZ" dirty="0" err="1" smtClean="0"/>
              <a:t>resulting</a:t>
            </a:r>
            <a:r>
              <a:rPr lang="cs-CZ" dirty="0" smtClean="0"/>
              <a:t> in </a:t>
            </a:r>
            <a:r>
              <a:rPr lang="cs-CZ" dirty="0" err="1" smtClean="0"/>
              <a:t>low</a:t>
            </a:r>
            <a:r>
              <a:rPr lang="cs-CZ" dirty="0" smtClean="0"/>
              <a:t> </a:t>
            </a:r>
            <a:r>
              <a:rPr lang="cs-CZ" dirty="0" err="1" smtClean="0"/>
              <a:t>blood</a:t>
            </a:r>
            <a:r>
              <a:rPr lang="cs-CZ" dirty="0" smtClean="0"/>
              <a:t> </a:t>
            </a:r>
            <a:r>
              <a:rPr lang="cs-CZ" dirty="0" err="1" smtClean="0"/>
              <a:t>values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these </a:t>
            </a:r>
            <a:r>
              <a:rPr lang="cs-CZ" dirty="0" err="1" smtClean="0"/>
              <a:t>minerals</a:t>
            </a:r>
            <a:r>
              <a:rPr lang="cs-CZ" dirty="0" smtClean="0"/>
              <a:t> </a:t>
            </a:r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dirty="0" err="1" smtClean="0"/>
              <a:t>usually</a:t>
            </a:r>
            <a:r>
              <a:rPr lang="cs-CZ" dirty="0" smtClean="0"/>
              <a:t> </a:t>
            </a:r>
            <a:r>
              <a:rPr lang="cs-CZ" dirty="0" err="1" smtClean="0"/>
              <a:t>within</a:t>
            </a:r>
            <a:r>
              <a:rPr lang="cs-CZ" dirty="0" smtClean="0"/>
              <a:t> 4 </a:t>
            </a:r>
            <a:r>
              <a:rPr lang="cs-CZ" dirty="0" err="1" smtClean="0"/>
              <a:t>days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realimentation</a:t>
            </a:r>
            <a:r>
              <a:rPr lang="cs-CZ" dirty="0" smtClean="0"/>
              <a:t> </a:t>
            </a:r>
            <a:endParaRPr lang="cs-CZ" dirty="0" smtClean="0"/>
          </a:p>
          <a:p>
            <a:pPr marL="50800" indent="0">
              <a:buNone/>
            </a:pPr>
            <a:endParaRPr dirty="0"/>
          </a:p>
          <a:p>
            <a:pPr marL="457200" lvl="0" indent="-406400" algn="l" rtl="0">
              <a:spcBef>
                <a:spcPts val="0"/>
              </a:spcBef>
              <a:spcAft>
                <a:spcPts val="0"/>
              </a:spcAft>
              <a:buSzPts val="2800"/>
              <a:buChar char="-"/>
            </a:pPr>
            <a:r>
              <a:rPr lang="cs-CZ" sz="2400" b="1" dirty="0" err="1" smtClean="0">
                <a:solidFill>
                  <a:schemeClr val="accent2"/>
                </a:solidFill>
              </a:rPr>
              <a:t>prevention</a:t>
            </a:r>
            <a:r>
              <a:rPr lang="cs-CZ" sz="2400" b="1" dirty="0" smtClean="0">
                <a:solidFill>
                  <a:schemeClr val="accent2"/>
                </a:solidFill>
              </a:rPr>
              <a:t>!!!!!!! </a:t>
            </a:r>
            <a:r>
              <a:rPr lang="cs-CZ" sz="2400" b="1" dirty="0" smtClean="0">
                <a:solidFill>
                  <a:schemeClr val="accent2"/>
                </a:solidFill>
              </a:rPr>
              <a:t>– </a:t>
            </a:r>
            <a:r>
              <a:rPr lang="cs-CZ" sz="2400" b="1" dirty="0" err="1" smtClean="0">
                <a:solidFill>
                  <a:schemeClr val="accent2"/>
                </a:solidFill>
              </a:rPr>
              <a:t>frequent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err="1" smtClean="0">
                <a:solidFill>
                  <a:schemeClr val="accent2"/>
                </a:solidFill>
              </a:rPr>
              <a:t>blood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err="1" smtClean="0">
                <a:solidFill>
                  <a:schemeClr val="accent2"/>
                </a:solidFill>
              </a:rPr>
              <a:t>tests</a:t>
            </a:r>
            <a:r>
              <a:rPr lang="cs-CZ" sz="2400" b="1" dirty="0" smtClean="0">
                <a:solidFill>
                  <a:schemeClr val="accent2"/>
                </a:solidFill>
              </a:rPr>
              <a:t> + </a:t>
            </a:r>
            <a:r>
              <a:rPr lang="cs-CZ" sz="2400" b="1" dirty="0" err="1" smtClean="0">
                <a:solidFill>
                  <a:schemeClr val="accent2"/>
                </a:solidFill>
              </a:rPr>
              <a:t>clinical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err="1" smtClean="0">
                <a:solidFill>
                  <a:schemeClr val="accent2"/>
                </a:solidFill>
              </a:rPr>
              <a:t>examinations</a:t>
            </a:r>
            <a:r>
              <a:rPr lang="cs-CZ" sz="2400" b="1" dirty="0" smtClean="0">
                <a:solidFill>
                  <a:schemeClr val="accent2"/>
                </a:solidFill>
              </a:rPr>
              <a:t> + </a:t>
            </a:r>
            <a:r>
              <a:rPr lang="cs-CZ" sz="2400" b="1" dirty="0" err="1" smtClean="0">
                <a:solidFill>
                  <a:schemeClr val="accent2"/>
                </a:solidFill>
              </a:rPr>
              <a:t>slow</a:t>
            </a:r>
            <a:r>
              <a:rPr lang="cs-CZ" sz="2400" b="1" dirty="0" smtClean="0">
                <a:solidFill>
                  <a:schemeClr val="accent2"/>
                </a:solidFill>
              </a:rPr>
              <a:t> </a:t>
            </a:r>
            <a:r>
              <a:rPr lang="cs-CZ" sz="2400" b="1" dirty="0" err="1" smtClean="0">
                <a:solidFill>
                  <a:schemeClr val="accent2"/>
                </a:solidFill>
              </a:rPr>
              <a:t>realimentation</a:t>
            </a:r>
            <a:r>
              <a:rPr lang="cs-CZ" sz="2400" b="1" dirty="0" smtClean="0">
                <a:solidFill>
                  <a:schemeClr val="accent2"/>
                </a:solidFill>
              </a:rPr>
              <a:t> (</a:t>
            </a:r>
            <a:r>
              <a:rPr lang="cs-CZ" sz="2400" b="1" dirty="0" smtClean="0">
                <a:solidFill>
                  <a:schemeClr val="accent2"/>
                </a:solidFill>
              </a:rPr>
              <a:t>10kcal/kg/den)</a:t>
            </a:r>
            <a:endParaRPr sz="2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39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364409"/>
            <a:ext cx="10753200" cy="4139998"/>
          </a:xfrm>
        </p:spPr>
        <p:txBody>
          <a:bodyPr/>
          <a:lstStyle/>
          <a:p>
            <a:pPr lvl="0">
              <a:buChar char="-"/>
            </a:pPr>
            <a:r>
              <a:rPr lang="cs-CZ" dirty="0" err="1" smtClean="0"/>
              <a:t>symptoms</a:t>
            </a:r>
            <a:r>
              <a:rPr lang="cs-CZ" dirty="0" smtClean="0"/>
              <a:t>:</a:t>
            </a:r>
            <a:endParaRPr lang="cs-CZ" dirty="0"/>
          </a:p>
          <a:p>
            <a:pPr marL="1371600" lvl="1"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confusion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agitation</a:t>
            </a:r>
            <a:r>
              <a:rPr lang="cs-CZ" dirty="0" smtClean="0">
                <a:solidFill>
                  <a:schemeClr val="tx1"/>
                </a:solidFill>
              </a:rPr>
              <a:t> and </a:t>
            </a:r>
            <a:r>
              <a:rPr lang="cs-CZ" dirty="0" err="1" smtClean="0">
                <a:solidFill>
                  <a:schemeClr val="tx1"/>
                </a:solidFill>
              </a:rPr>
              <a:t>fatigue</a:t>
            </a:r>
            <a:r>
              <a:rPr lang="cs-CZ" dirty="0" smtClean="0">
                <a:solidFill>
                  <a:schemeClr val="tx1"/>
                </a:solidFill>
              </a:rPr>
              <a:t>, fluid </a:t>
            </a:r>
            <a:r>
              <a:rPr lang="cs-CZ" dirty="0" err="1" smtClean="0">
                <a:solidFill>
                  <a:schemeClr val="tx1"/>
                </a:solidFill>
              </a:rPr>
              <a:t>retention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due</a:t>
            </a:r>
            <a:r>
              <a:rPr lang="cs-CZ" dirty="0" smtClean="0">
                <a:solidFill>
                  <a:schemeClr val="tx1"/>
                </a:solidFill>
              </a:rPr>
              <a:t> to </a:t>
            </a:r>
            <a:r>
              <a:rPr lang="cs-CZ" dirty="0" err="1" smtClean="0">
                <a:solidFill>
                  <a:schemeClr val="tx1"/>
                </a:solidFill>
              </a:rPr>
              <a:t>hyperinsulinaemia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endParaRPr lang="cs-CZ" dirty="0">
              <a:solidFill>
                <a:schemeClr val="tx1"/>
              </a:solidFill>
            </a:endParaRPr>
          </a:p>
          <a:p>
            <a:pPr marL="1371600" lvl="1">
              <a:spcBef>
                <a:spcPts val="1000"/>
              </a:spcBef>
              <a:buClr>
                <a:srgbClr val="4F261E"/>
              </a:buClr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seizures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rhabdomyolysis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leucocyte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dysfunction</a:t>
            </a:r>
            <a:endParaRPr lang="cs-CZ" dirty="0">
              <a:solidFill>
                <a:schemeClr val="tx1"/>
              </a:solidFill>
            </a:endParaRPr>
          </a:p>
          <a:p>
            <a:pPr marL="1371600" lvl="1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Clr>
                <a:srgbClr val="4F261E"/>
              </a:buClr>
              <a:buChar char="-"/>
            </a:pPr>
            <a:r>
              <a:rPr lang="cs-CZ" dirty="0" err="1" smtClean="0">
                <a:solidFill>
                  <a:schemeClr val="tx1"/>
                </a:solidFill>
              </a:rPr>
              <a:t>arrthymia</a:t>
            </a:r>
            <a:r>
              <a:rPr lang="cs-CZ" dirty="0" smtClean="0">
                <a:solidFill>
                  <a:schemeClr val="tx1"/>
                </a:solidFill>
              </a:rPr>
              <a:t>: risk </a:t>
            </a:r>
            <a:r>
              <a:rPr lang="cs-CZ" dirty="0" err="1" smtClean="0">
                <a:solidFill>
                  <a:schemeClr val="tx1"/>
                </a:solidFill>
              </a:rPr>
              <a:t>of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sudden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cardial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arrest</a:t>
            </a:r>
            <a:r>
              <a:rPr lang="cs-CZ" dirty="0" smtClean="0">
                <a:solidFill>
                  <a:schemeClr val="tx1"/>
                </a:solidFill>
              </a:rPr>
              <a:t>, </a:t>
            </a:r>
            <a:r>
              <a:rPr lang="cs-CZ" dirty="0" err="1" smtClean="0">
                <a:solidFill>
                  <a:schemeClr val="tx1"/>
                </a:solidFill>
              </a:rPr>
              <a:t>heart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  <a:r>
              <a:rPr lang="cs-CZ" dirty="0" err="1" smtClean="0">
                <a:solidFill>
                  <a:schemeClr val="tx1"/>
                </a:solidFill>
              </a:rPr>
              <a:t>failure</a:t>
            </a:r>
            <a:endParaRPr lang="cs-CZ" dirty="0" smtClean="0">
              <a:solidFill>
                <a:schemeClr val="tx1"/>
              </a:solidFill>
            </a:endParaRPr>
          </a:p>
          <a:p>
            <a:pPr marL="1016000" lvl="1" indent="0">
              <a:lnSpc>
                <a:spcPct val="80000"/>
              </a:lnSpc>
              <a:spcBef>
                <a:spcPts val="1000"/>
              </a:spcBef>
              <a:spcAft>
                <a:spcPts val="1000"/>
              </a:spcAft>
              <a:buClr>
                <a:srgbClr val="4F261E"/>
              </a:buClr>
              <a:buNone/>
            </a:pPr>
            <a:endParaRPr lang="cs-CZ" dirty="0"/>
          </a:p>
          <a:p>
            <a:r>
              <a:rPr lang="cs-CZ" dirty="0" smtClean="0"/>
              <a:t>risk </a:t>
            </a:r>
            <a:r>
              <a:rPr lang="cs-CZ" dirty="0" err="1" smtClean="0"/>
              <a:t>factors</a:t>
            </a:r>
            <a:r>
              <a:rPr lang="cs-CZ" dirty="0" smtClean="0"/>
              <a:t>:</a:t>
            </a:r>
            <a:endParaRPr lang="cs-CZ" dirty="0" smtClean="0"/>
          </a:p>
          <a:p>
            <a:pPr lvl="1"/>
            <a:r>
              <a:rPr lang="cs-CZ" dirty="0" smtClean="0"/>
              <a:t>BMI </a:t>
            </a:r>
            <a:r>
              <a:rPr lang="cs-CZ" dirty="0" smtClean="0"/>
              <a:t>&lt; 18.5</a:t>
            </a:r>
            <a:endParaRPr lang="cs-CZ" dirty="0" smtClean="0"/>
          </a:p>
          <a:p>
            <a:pPr lvl="1"/>
            <a:r>
              <a:rPr lang="cs-CZ" dirty="0" smtClean="0"/>
              <a:t>no </a:t>
            </a:r>
            <a:r>
              <a:rPr lang="cs-CZ" dirty="0" err="1" smtClean="0"/>
              <a:t>calories</a:t>
            </a:r>
            <a:r>
              <a:rPr lang="cs-CZ" dirty="0" smtClean="0"/>
              <a:t> </a:t>
            </a:r>
            <a:r>
              <a:rPr lang="cs-CZ" dirty="0" err="1" smtClean="0"/>
              <a:t>intake</a:t>
            </a:r>
            <a:r>
              <a:rPr lang="cs-CZ" dirty="0" smtClean="0"/>
              <a:t> </a:t>
            </a:r>
            <a:r>
              <a:rPr lang="cs-CZ" dirty="0" err="1" smtClean="0"/>
              <a:t>longer</a:t>
            </a:r>
            <a:r>
              <a:rPr lang="cs-CZ" dirty="0" smtClean="0"/>
              <a:t> </a:t>
            </a:r>
            <a:r>
              <a:rPr lang="cs-CZ" dirty="0" err="1" smtClean="0"/>
              <a:t>than</a:t>
            </a:r>
            <a:r>
              <a:rPr lang="cs-CZ" dirty="0" smtClean="0"/>
              <a:t> 7 </a:t>
            </a:r>
            <a:r>
              <a:rPr lang="cs-CZ" dirty="0" err="1" smtClean="0"/>
              <a:t>days</a:t>
            </a:r>
            <a:endParaRPr lang="cs-CZ" dirty="0" smtClean="0"/>
          </a:p>
          <a:p>
            <a:pPr lvl="1"/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weight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more </a:t>
            </a:r>
            <a:r>
              <a:rPr lang="cs-CZ" dirty="0" err="1" smtClean="0"/>
              <a:t>than</a:t>
            </a:r>
            <a:r>
              <a:rPr lang="cs-CZ" dirty="0" smtClean="0"/>
              <a:t> 10</a:t>
            </a:r>
            <a:r>
              <a:rPr lang="cs-CZ" dirty="0" smtClean="0"/>
              <a:t>% </a:t>
            </a:r>
            <a:r>
              <a:rPr lang="cs-CZ" dirty="0" smtClean="0"/>
              <a:t>in 2 </a:t>
            </a:r>
            <a:r>
              <a:rPr lang="cs-CZ" dirty="0" err="1" smtClean="0"/>
              <a:t>months</a:t>
            </a: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370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4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69156"/>
            <a:ext cx="10753200" cy="451576"/>
          </a:xfrm>
        </p:spPr>
        <p:txBody>
          <a:bodyPr/>
          <a:lstStyle/>
          <a:p>
            <a:r>
              <a:rPr lang="cs-CZ" b="0" dirty="0" smtClean="0"/>
              <a:t>ED – </a:t>
            </a:r>
            <a:r>
              <a:rPr lang="cs-CZ" b="0" dirty="0" err="1" smtClean="0"/>
              <a:t>etiopathogenesis</a:t>
            </a:r>
            <a:r>
              <a:rPr lang="cs-CZ" b="0" dirty="0" smtClean="0"/>
              <a:t> („</a:t>
            </a:r>
            <a:r>
              <a:rPr lang="cs-CZ" b="0" dirty="0" err="1" smtClean="0"/>
              <a:t>it´s</a:t>
            </a:r>
            <a:r>
              <a:rPr lang="cs-CZ" b="0" dirty="0" smtClean="0"/>
              <a:t> not </a:t>
            </a:r>
            <a:r>
              <a:rPr lang="cs-CZ" b="0" dirty="0" err="1" smtClean="0"/>
              <a:t>that</a:t>
            </a:r>
            <a:r>
              <a:rPr lang="cs-CZ" b="0" dirty="0" smtClean="0"/>
              <a:t> </a:t>
            </a:r>
            <a:r>
              <a:rPr lang="cs-CZ" b="0" dirty="0" err="1" smtClean="0"/>
              <a:t>simple</a:t>
            </a:r>
            <a:r>
              <a:rPr lang="cs-CZ" b="0" dirty="0" smtClean="0"/>
              <a:t>…)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50800" indent="0">
              <a:buNone/>
            </a:pPr>
            <a:endParaRPr lang="cs-CZ" dirty="0" smtClean="0"/>
          </a:p>
          <a:p>
            <a:r>
              <a:rPr lang="cs-CZ" dirty="0" smtClean="0"/>
              <a:t>risk </a:t>
            </a:r>
            <a:r>
              <a:rPr lang="cs-CZ" dirty="0" err="1" smtClean="0"/>
              <a:t>factor</a:t>
            </a:r>
            <a:r>
              <a:rPr lang="cs-CZ" dirty="0" smtClean="0"/>
              <a:t> x </a:t>
            </a:r>
            <a:r>
              <a:rPr lang="cs-CZ" dirty="0" err="1" smtClean="0"/>
              <a:t>correlate</a:t>
            </a:r>
            <a:r>
              <a:rPr lang="cs-CZ" dirty="0" smtClean="0"/>
              <a:t>… EGG OR CHICKEN?</a:t>
            </a:r>
          </a:p>
          <a:p>
            <a:r>
              <a:rPr lang="cs-CZ" dirty="0" err="1" smtClean="0"/>
              <a:t>psychological</a:t>
            </a:r>
            <a:r>
              <a:rPr lang="cs-CZ" dirty="0" smtClean="0"/>
              <a:t>/</a:t>
            </a:r>
            <a:r>
              <a:rPr lang="cs-CZ" dirty="0" err="1" smtClean="0"/>
              <a:t>social</a:t>
            </a:r>
            <a:r>
              <a:rPr lang="cs-CZ" dirty="0" smtClean="0"/>
              <a:t> </a:t>
            </a:r>
            <a:r>
              <a:rPr lang="cs-CZ" dirty="0" err="1" smtClean="0"/>
              <a:t>aspects</a:t>
            </a:r>
            <a:endParaRPr lang="cs-CZ" dirty="0" smtClean="0"/>
          </a:p>
          <a:p>
            <a:r>
              <a:rPr lang="cs-CZ" dirty="0" err="1" smtClean="0"/>
              <a:t>genetics</a:t>
            </a:r>
            <a:endParaRPr lang="cs-CZ" dirty="0" smtClean="0"/>
          </a:p>
          <a:p>
            <a:r>
              <a:rPr lang="cs-CZ" dirty="0" err="1" smtClean="0"/>
              <a:t>organic</a:t>
            </a:r>
            <a:r>
              <a:rPr lang="cs-CZ" dirty="0" smtClean="0"/>
              <a:t> brain </a:t>
            </a:r>
            <a:r>
              <a:rPr lang="cs-CZ" dirty="0" err="1" smtClean="0"/>
              <a:t>lesions</a:t>
            </a:r>
            <a:endParaRPr lang="cs-CZ" dirty="0" smtClean="0"/>
          </a:p>
          <a:p>
            <a:r>
              <a:rPr lang="cs-CZ" dirty="0" smtClean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6227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7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40</a:t>
            </a:fld>
            <a:endParaRPr/>
          </a:p>
        </p:txBody>
      </p:sp>
      <p:sp>
        <p:nvSpPr>
          <p:cNvPr id="122" name="Google Shape;122;p17"/>
          <p:cNvSpPr txBox="1"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 err="1" smtClean="0"/>
              <a:t>Other</a:t>
            </a:r>
            <a:r>
              <a:rPr lang="cs-CZ" b="0" dirty="0" smtClean="0"/>
              <a:t> ED – </a:t>
            </a:r>
            <a:r>
              <a:rPr lang="cs-CZ" b="0" dirty="0" err="1" smtClean="0"/>
              <a:t>diff.dg</a:t>
            </a:r>
            <a:r>
              <a:rPr lang="cs-CZ" b="0" dirty="0" smtClean="0"/>
              <a:t>.</a:t>
            </a:r>
            <a:endParaRPr dirty="0"/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666000" y="1833873"/>
            <a:ext cx="11072815" cy="43941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 fontScale="925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064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̶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̶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folHlink"/>
              </a:buClr>
              <a:buSzPts val="12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62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Noto Sans Symbols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cs-CZ" sz="2400" b="1" dirty="0" err="1" smtClean="0"/>
              <a:t>Selective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eating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extreme</a:t>
            </a:r>
            <a:r>
              <a:rPr lang="cs-CZ" sz="2400" dirty="0" smtClean="0"/>
              <a:t> </a:t>
            </a:r>
            <a:r>
              <a:rPr lang="cs-CZ" sz="2400" dirty="0" err="1" smtClean="0"/>
              <a:t>pickiness</a:t>
            </a:r>
            <a:endParaRPr lang="cs-CZ" sz="2400" dirty="0" smtClean="0"/>
          </a:p>
          <a:p>
            <a:r>
              <a:rPr lang="cs-CZ" sz="2400" b="1" dirty="0" err="1" smtClean="0"/>
              <a:t>Functional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dysphagia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fear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choking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vomiting</a:t>
            </a:r>
            <a:endParaRPr lang="cs-CZ" sz="2400" dirty="0" smtClean="0"/>
          </a:p>
          <a:p>
            <a:r>
              <a:rPr lang="cs-CZ" sz="2400" b="1" dirty="0" smtClean="0"/>
              <a:t>Food </a:t>
            </a:r>
            <a:r>
              <a:rPr lang="cs-CZ" sz="2400" b="1" dirty="0" err="1" smtClean="0"/>
              <a:t>refusal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without</a:t>
            </a:r>
            <a:r>
              <a:rPr lang="cs-CZ" sz="2400" dirty="0" smtClean="0"/>
              <a:t> body </a:t>
            </a:r>
            <a:r>
              <a:rPr lang="cs-CZ" sz="2400" dirty="0" err="1" smtClean="0"/>
              <a:t>shape</a:t>
            </a:r>
            <a:r>
              <a:rPr lang="cs-CZ" sz="2400" dirty="0" smtClean="0"/>
              <a:t> </a:t>
            </a:r>
            <a:r>
              <a:rPr lang="cs-CZ" sz="2400" dirty="0" err="1" smtClean="0"/>
              <a:t>concerns</a:t>
            </a:r>
            <a:endParaRPr lang="cs-CZ" sz="2400" dirty="0" smtClean="0"/>
          </a:p>
          <a:p>
            <a:r>
              <a:rPr lang="cs-CZ" sz="2400" b="1" dirty="0" err="1" smtClean="0"/>
              <a:t>Pervasive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refusal</a:t>
            </a:r>
            <a:r>
              <a:rPr lang="cs-CZ" sz="2400" b="1" dirty="0" smtClean="0"/>
              <a:t> syndrome </a:t>
            </a:r>
            <a:r>
              <a:rPr lang="cs-CZ" sz="2400" dirty="0" smtClean="0"/>
              <a:t>– PTSD in </a:t>
            </a:r>
            <a:r>
              <a:rPr lang="cs-CZ" sz="2400" dirty="0" err="1" smtClean="0"/>
              <a:t>children</a:t>
            </a:r>
            <a:r>
              <a:rPr lang="cs-CZ" sz="2400" dirty="0" smtClean="0"/>
              <a:t> = food, </a:t>
            </a:r>
            <a:r>
              <a:rPr lang="cs-CZ" sz="2400" dirty="0" err="1" smtClean="0"/>
              <a:t>drinking</a:t>
            </a:r>
            <a:r>
              <a:rPr lang="cs-CZ" sz="2400" dirty="0" smtClean="0"/>
              <a:t>, </a:t>
            </a:r>
            <a:r>
              <a:rPr lang="cs-CZ" sz="2400" dirty="0" err="1" smtClean="0"/>
              <a:t>speaking</a:t>
            </a:r>
            <a:r>
              <a:rPr lang="cs-CZ" sz="2400" dirty="0" smtClean="0"/>
              <a:t>, </a:t>
            </a:r>
            <a:r>
              <a:rPr lang="cs-CZ" sz="2400" dirty="0" err="1" smtClean="0"/>
              <a:t>walking</a:t>
            </a:r>
            <a:r>
              <a:rPr lang="cs-CZ" sz="2400" dirty="0" smtClean="0"/>
              <a:t>, </a:t>
            </a:r>
            <a:r>
              <a:rPr lang="cs-CZ" sz="2400" dirty="0" err="1" smtClean="0"/>
              <a:t>selfcare</a:t>
            </a:r>
            <a:endParaRPr lang="cs-CZ" sz="2400" dirty="0" smtClean="0"/>
          </a:p>
          <a:p>
            <a:r>
              <a:rPr lang="cs-CZ" sz="2400" b="1" dirty="0" err="1" smtClean="0"/>
              <a:t>Obsessive-compulsive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endParaRPr lang="cs-CZ" sz="2400" b="1" dirty="0" smtClean="0"/>
          </a:p>
          <a:p>
            <a:r>
              <a:rPr lang="cs-CZ" sz="2400" b="1" dirty="0" err="1" smtClean="0"/>
              <a:t>Depressive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endParaRPr lang="cs-CZ" sz="2400" b="1" dirty="0" smtClean="0"/>
          </a:p>
          <a:p>
            <a:r>
              <a:rPr lang="cs-CZ" sz="2400" b="1" dirty="0" err="1" smtClean="0"/>
              <a:t>Psychotic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sitofobia</a:t>
            </a:r>
            <a:r>
              <a:rPr lang="cs-CZ" sz="2400" dirty="0" smtClean="0"/>
              <a:t> (food </a:t>
            </a:r>
            <a:r>
              <a:rPr lang="cs-CZ" sz="2400" dirty="0" err="1" smtClean="0"/>
              <a:t>poisoned</a:t>
            </a:r>
            <a:r>
              <a:rPr lang="cs-CZ" sz="2400" dirty="0" smtClean="0"/>
              <a:t>…)</a:t>
            </a:r>
          </a:p>
          <a:p>
            <a:r>
              <a:rPr lang="cs-CZ" sz="2400" b="1" dirty="0" err="1" smtClean="0"/>
              <a:t>Avoidant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eating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disorder</a:t>
            </a:r>
            <a:r>
              <a:rPr lang="cs-CZ" sz="2400" b="1" dirty="0" smtClean="0"/>
              <a:t> </a:t>
            </a:r>
            <a:r>
              <a:rPr lang="cs-CZ" sz="2400" dirty="0" smtClean="0"/>
              <a:t>– </a:t>
            </a:r>
            <a:r>
              <a:rPr lang="cs-CZ" sz="2400" dirty="0" err="1" smtClean="0"/>
              <a:t>due</a:t>
            </a:r>
            <a:r>
              <a:rPr lang="cs-CZ" sz="2400" dirty="0" smtClean="0"/>
              <a:t> to </a:t>
            </a:r>
            <a:r>
              <a:rPr lang="cs-CZ" sz="2400" dirty="0" err="1" smtClean="0"/>
              <a:t>consistence</a:t>
            </a:r>
            <a:r>
              <a:rPr lang="cs-CZ" sz="2400" dirty="0" smtClean="0"/>
              <a:t>, </a:t>
            </a:r>
            <a:r>
              <a:rPr lang="cs-CZ" sz="2400" dirty="0" err="1" smtClean="0"/>
              <a:t>colour</a:t>
            </a:r>
            <a:r>
              <a:rPr lang="cs-CZ" sz="2400" dirty="0" smtClean="0"/>
              <a:t> </a:t>
            </a:r>
            <a:r>
              <a:rPr lang="cs-CZ" sz="2400" dirty="0" err="1" smtClean="0"/>
              <a:t>or</a:t>
            </a:r>
            <a:r>
              <a:rPr lang="cs-CZ" sz="2400" dirty="0" smtClean="0"/>
              <a:t> </a:t>
            </a:r>
            <a:r>
              <a:rPr lang="cs-CZ" sz="2400" dirty="0" err="1" smtClean="0"/>
              <a:t>smell</a:t>
            </a:r>
            <a:r>
              <a:rPr lang="cs-CZ" sz="2400" dirty="0" smtClean="0"/>
              <a:t>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meals</a:t>
            </a:r>
            <a:endParaRPr lang="cs-CZ" sz="2400" dirty="0" smtClean="0"/>
          </a:p>
          <a:p>
            <a:r>
              <a:rPr lang="cs-CZ" sz="2400" b="1" dirty="0" smtClean="0"/>
              <a:t>„Novel </a:t>
            </a:r>
            <a:r>
              <a:rPr lang="cs-CZ" sz="2400" b="1" dirty="0" err="1" smtClean="0"/>
              <a:t>disorders</a:t>
            </a:r>
            <a:r>
              <a:rPr lang="cs-CZ" sz="2400" b="1" dirty="0" smtClean="0"/>
              <a:t>“ </a:t>
            </a:r>
            <a:r>
              <a:rPr lang="cs-CZ" sz="2400" dirty="0" smtClean="0"/>
              <a:t>– </a:t>
            </a:r>
            <a:r>
              <a:rPr lang="cs-CZ" sz="2400" dirty="0" err="1" smtClean="0"/>
              <a:t>orthorexia</a:t>
            </a:r>
            <a:r>
              <a:rPr lang="cs-CZ" sz="2400" dirty="0" smtClean="0"/>
              <a:t>, </a:t>
            </a:r>
            <a:r>
              <a:rPr lang="cs-CZ" sz="2400" dirty="0" err="1" smtClean="0"/>
              <a:t>bigorexia</a:t>
            </a:r>
            <a:r>
              <a:rPr lang="cs-CZ" sz="2400" dirty="0" smtClean="0"/>
              <a:t>, </a:t>
            </a:r>
            <a:r>
              <a:rPr lang="cs-CZ" sz="2400" dirty="0" err="1" smtClean="0"/>
              <a:t>drunkorexia</a:t>
            </a:r>
            <a:endParaRPr lang="cs-CZ" sz="2400" dirty="0" smtClean="0"/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636187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" name="Google Shape;432;p56"/>
          <p:cNvSpPr txBox="1">
            <a:spLocks noGrp="1"/>
          </p:cNvSpPr>
          <p:nvPr>
            <p:ph type="sldNum" idx="12"/>
          </p:nvPr>
        </p:nvSpPr>
        <p:spPr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41</a:t>
            </a:fld>
            <a:endParaRPr/>
          </a:p>
        </p:txBody>
      </p:sp>
      <p:sp>
        <p:nvSpPr>
          <p:cNvPr id="433" name="Google Shape;433;p56"/>
          <p:cNvSpPr txBox="1"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cs-CZ" b="0" dirty="0"/>
              <a:t/>
            </a:r>
            <a:br>
              <a:rPr lang="cs-CZ" b="0" dirty="0"/>
            </a:br>
            <a:endParaRPr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8236" y="644638"/>
            <a:ext cx="4182132" cy="558336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5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25089"/>
            <a:ext cx="10753200" cy="451576"/>
          </a:xfrm>
        </p:spPr>
        <p:txBody>
          <a:bodyPr/>
          <a:lstStyle/>
          <a:p>
            <a:r>
              <a:rPr lang="cs-CZ" b="0" dirty="0" err="1" smtClean="0"/>
              <a:t>Psychosocial</a:t>
            </a:r>
            <a:r>
              <a:rPr lang="cs-CZ" b="0" dirty="0" smtClean="0"/>
              <a:t> </a:t>
            </a:r>
            <a:r>
              <a:rPr lang="cs-CZ" b="0" dirty="0" err="1" smtClean="0"/>
              <a:t>approach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sex: </a:t>
            </a:r>
            <a:r>
              <a:rPr lang="cs-CZ" dirty="0" err="1" smtClean="0"/>
              <a:t>women</a:t>
            </a:r>
            <a:r>
              <a:rPr lang="cs-CZ" dirty="0" smtClean="0"/>
              <a:t> – </a:t>
            </a:r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r>
              <a:rPr lang="cs-CZ" dirty="0" smtClean="0"/>
              <a:t> 2,5x more </a:t>
            </a:r>
            <a:r>
              <a:rPr lang="cs-CZ" dirty="0" err="1" smtClean="0"/>
              <a:t>frequent</a:t>
            </a:r>
            <a:r>
              <a:rPr lang="cs-CZ" dirty="0" smtClean="0"/>
              <a:t>, AN </a:t>
            </a:r>
            <a:r>
              <a:rPr lang="cs-CZ" dirty="0" err="1" smtClean="0"/>
              <a:t>or</a:t>
            </a:r>
            <a:r>
              <a:rPr lang="cs-CZ" dirty="0" smtClean="0"/>
              <a:t> BN up to 10xmore </a:t>
            </a:r>
            <a:r>
              <a:rPr lang="cs-CZ" dirty="0" err="1" smtClean="0"/>
              <a:t>than</a:t>
            </a:r>
            <a:r>
              <a:rPr lang="cs-CZ" dirty="0" smtClean="0"/>
              <a:t> in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</a:p>
          <a:p>
            <a:pPr lvl="1"/>
            <a:r>
              <a:rPr lang="cs-CZ" dirty="0" smtClean="0"/>
              <a:t>ED in 27% </a:t>
            </a:r>
            <a:r>
              <a:rPr lang="cs-CZ" dirty="0" err="1" smtClean="0"/>
              <a:t>of</a:t>
            </a:r>
            <a:r>
              <a:rPr lang="cs-CZ" dirty="0" smtClean="0"/>
              <a:t> homo/</a:t>
            </a:r>
            <a:r>
              <a:rPr lang="cs-CZ" dirty="0" err="1" smtClean="0"/>
              <a:t>bisexual</a:t>
            </a:r>
            <a:r>
              <a:rPr lang="cs-CZ" dirty="0" smtClean="0"/>
              <a:t> </a:t>
            </a:r>
            <a:r>
              <a:rPr lang="cs-CZ" dirty="0" err="1" smtClean="0"/>
              <a:t>oriented</a:t>
            </a:r>
            <a:r>
              <a:rPr lang="cs-CZ" dirty="0" smtClean="0"/>
              <a:t> </a:t>
            </a:r>
            <a:r>
              <a:rPr lang="cs-CZ" dirty="0" err="1" smtClean="0"/>
              <a:t>men</a:t>
            </a:r>
            <a:r>
              <a:rPr lang="cs-CZ" dirty="0" smtClean="0"/>
              <a:t> </a:t>
            </a:r>
          </a:p>
          <a:p>
            <a:pPr lvl="1"/>
            <a:endParaRPr lang="cs-CZ" dirty="0"/>
          </a:p>
          <a:p>
            <a:r>
              <a:rPr lang="cs-CZ" dirty="0" err="1" smtClean="0"/>
              <a:t>ethnicity</a:t>
            </a:r>
            <a:r>
              <a:rPr lang="cs-CZ" dirty="0" smtClean="0"/>
              <a:t> – „</a:t>
            </a:r>
            <a:r>
              <a:rPr lang="cs-CZ" dirty="0" err="1" smtClean="0"/>
              <a:t>white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 </a:t>
            </a:r>
            <a:r>
              <a:rPr lang="cs-CZ" dirty="0" err="1" smtClean="0"/>
              <a:t>disease</a:t>
            </a:r>
            <a:r>
              <a:rPr lang="cs-CZ" dirty="0" smtClean="0"/>
              <a:t>“ (</a:t>
            </a:r>
            <a:r>
              <a:rPr lang="cs-CZ" dirty="0" err="1" smtClean="0"/>
              <a:t>rather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past)</a:t>
            </a:r>
          </a:p>
        </p:txBody>
      </p:sp>
    </p:spTree>
    <p:extLst>
      <p:ext uri="{BB962C8B-B14F-4D97-AF65-F5344CB8AC3E}">
        <p14:creationId xmlns:p14="http://schemas.microsoft.com/office/powerpoint/2010/main" val="345155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6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14000" y="968359"/>
            <a:ext cx="11076593" cy="5259641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impulsivity –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between</a:t>
            </a:r>
            <a:r>
              <a:rPr lang="cs-CZ" dirty="0" smtClean="0"/>
              <a:t> </a:t>
            </a:r>
            <a:r>
              <a:rPr lang="cs-CZ" dirty="0" err="1" smtClean="0"/>
              <a:t>drug</a:t>
            </a:r>
            <a:r>
              <a:rPr lang="cs-CZ" dirty="0" smtClean="0"/>
              <a:t> abuse and </a:t>
            </a:r>
            <a:r>
              <a:rPr lang="cs-CZ" dirty="0" err="1" smtClean="0"/>
              <a:t>binge</a:t>
            </a:r>
            <a:r>
              <a:rPr lang="cs-CZ" dirty="0" smtClean="0"/>
              <a:t> </a:t>
            </a:r>
            <a:r>
              <a:rPr lang="cs-CZ" dirty="0" err="1" smtClean="0"/>
              <a:t>eating</a:t>
            </a:r>
            <a:endParaRPr lang="cs-CZ" dirty="0" smtClean="0"/>
          </a:p>
          <a:p>
            <a:r>
              <a:rPr lang="cs-CZ" dirty="0" err="1" smtClean="0"/>
              <a:t>perfectionism</a:t>
            </a:r>
            <a:r>
              <a:rPr lang="cs-CZ" dirty="0" smtClean="0"/>
              <a:t>, </a:t>
            </a:r>
            <a:r>
              <a:rPr lang="cs-CZ" dirty="0" err="1" smtClean="0"/>
              <a:t>traits</a:t>
            </a:r>
            <a:r>
              <a:rPr lang="cs-CZ" dirty="0" smtClean="0"/>
              <a:t> – </a:t>
            </a:r>
            <a:r>
              <a:rPr lang="cs-CZ" dirty="0" err="1" smtClean="0"/>
              <a:t>anancastic</a:t>
            </a:r>
            <a:r>
              <a:rPr lang="cs-CZ" dirty="0" smtClean="0"/>
              <a:t>, </a:t>
            </a:r>
            <a:r>
              <a:rPr lang="cs-CZ" dirty="0" err="1" smtClean="0"/>
              <a:t>narcistic</a:t>
            </a:r>
            <a:r>
              <a:rPr lang="cs-CZ" dirty="0" smtClean="0"/>
              <a:t>, </a:t>
            </a:r>
            <a:r>
              <a:rPr lang="cs-CZ" dirty="0" err="1" smtClean="0"/>
              <a:t>border</a:t>
            </a:r>
            <a:r>
              <a:rPr lang="cs-CZ" dirty="0" smtClean="0"/>
              <a:t>-line personality</a:t>
            </a:r>
          </a:p>
          <a:p>
            <a:pPr marL="558800" lvl="1" indent="0">
              <a:buNone/>
            </a:pPr>
            <a:endParaRPr lang="cs-CZ" dirty="0"/>
          </a:p>
          <a:p>
            <a:pPr marL="558800" lvl="1" indent="0">
              <a:buNone/>
            </a:pPr>
            <a:endParaRPr lang="cs-CZ" dirty="0" smtClean="0"/>
          </a:p>
          <a:p>
            <a:pPr lvl="1"/>
            <a:endParaRPr lang="cs-CZ" dirty="0"/>
          </a:p>
          <a:p>
            <a:r>
              <a:rPr lang="cs-CZ" dirty="0" err="1" smtClean="0"/>
              <a:t>diets</a:t>
            </a:r>
            <a:r>
              <a:rPr lang="cs-CZ" dirty="0" smtClean="0"/>
              <a:t> as risk </a:t>
            </a:r>
            <a:r>
              <a:rPr lang="cs-CZ" dirty="0" err="1" smtClean="0"/>
              <a:t>factors</a:t>
            </a:r>
            <a:r>
              <a:rPr lang="cs-CZ" dirty="0" smtClean="0"/>
              <a:t>? </a:t>
            </a:r>
          </a:p>
          <a:p>
            <a:pPr lvl="1"/>
            <a:r>
              <a:rPr lang="cs-CZ" dirty="0" err="1" smtClean="0"/>
              <a:t>self-medication</a:t>
            </a:r>
            <a:r>
              <a:rPr lang="cs-CZ" dirty="0" smtClean="0"/>
              <a:t> by </a:t>
            </a:r>
            <a:r>
              <a:rPr lang="cs-CZ" dirty="0" err="1" smtClean="0"/>
              <a:t>restriction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tryptophan</a:t>
            </a:r>
            <a:r>
              <a:rPr lang="cs-CZ" dirty="0" smtClean="0"/>
              <a:t>?</a:t>
            </a:r>
          </a:p>
          <a:p>
            <a:pPr marL="50800" indent="0">
              <a:buNone/>
            </a:pPr>
            <a:endParaRPr lang="cs-CZ" dirty="0" smtClean="0"/>
          </a:p>
        </p:txBody>
      </p:sp>
      <p:sp>
        <p:nvSpPr>
          <p:cNvPr id="3" name="Obdélník 2"/>
          <p:cNvSpPr/>
          <p:nvPr/>
        </p:nvSpPr>
        <p:spPr>
          <a:xfrm>
            <a:off x="2904296" y="445139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cs-CZ" sz="3200" dirty="0" smtClean="0">
                <a:solidFill>
                  <a:schemeClr val="bg2"/>
                </a:solidFill>
              </a:rPr>
              <a:t>Personality </a:t>
            </a:r>
            <a:r>
              <a:rPr lang="cs-CZ" sz="3200" dirty="0" err="1" smtClean="0">
                <a:solidFill>
                  <a:schemeClr val="bg2"/>
                </a:solidFill>
              </a:rPr>
              <a:t>traits</a:t>
            </a:r>
            <a:endParaRPr lang="en-GB" sz="32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656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7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40000" y="1229293"/>
            <a:ext cx="11115972" cy="4139998"/>
          </a:xfrm>
        </p:spPr>
        <p:txBody>
          <a:bodyPr/>
          <a:lstStyle/>
          <a:p>
            <a:r>
              <a:rPr lang="cs-CZ" dirty="0" smtClean="0"/>
              <a:t>trauma</a:t>
            </a:r>
            <a:endParaRPr lang="cs-CZ" dirty="0"/>
          </a:p>
          <a:p>
            <a:pPr lvl="1"/>
            <a:r>
              <a:rPr lang="cs-CZ" dirty="0" err="1" smtClean="0"/>
              <a:t>sexual</a:t>
            </a:r>
            <a:r>
              <a:rPr lang="cs-CZ" dirty="0" smtClean="0"/>
              <a:t> abuse </a:t>
            </a:r>
            <a:r>
              <a:rPr lang="cs-CZ" dirty="0"/>
              <a:t>… </a:t>
            </a:r>
            <a:r>
              <a:rPr lang="cs-CZ" dirty="0" err="1"/>
              <a:t>embarrassment</a:t>
            </a:r>
            <a:r>
              <a:rPr lang="cs-CZ" dirty="0"/>
              <a:t>, </a:t>
            </a:r>
            <a:r>
              <a:rPr lang="cs-CZ" dirty="0" smtClean="0"/>
              <a:t>auto-</a:t>
            </a:r>
            <a:r>
              <a:rPr lang="cs-CZ" dirty="0" err="1" smtClean="0"/>
              <a:t>accusation</a:t>
            </a:r>
            <a:r>
              <a:rPr lang="cs-CZ" dirty="0" smtClean="0"/>
              <a:t> and </a:t>
            </a:r>
            <a:r>
              <a:rPr lang="cs-CZ" dirty="0" err="1" smtClean="0"/>
              <a:t>punishment</a:t>
            </a:r>
            <a:r>
              <a:rPr lang="cs-CZ" dirty="0" smtClean="0"/>
              <a:t>, </a:t>
            </a:r>
            <a:r>
              <a:rPr lang="cs-CZ" dirty="0" err="1" smtClean="0"/>
              <a:t>pathological</a:t>
            </a:r>
            <a:r>
              <a:rPr lang="cs-CZ" dirty="0" smtClean="0"/>
              <a:t> </a:t>
            </a:r>
            <a:r>
              <a:rPr lang="cs-CZ" dirty="0" err="1" smtClean="0"/>
              <a:t>regulations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emotions</a:t>
            </a:r>
            <a:r>
              <a:rPr lang="cs-CZ" dirty="0" smtClean="0"/>
              <a:t> (</a:t>
            </a:r>
            <a:r>
              <a:rPr lang="cs-CZ" dirty="0" err="1" smtClean="0"/>
              <a:t>border</a:t>
            </a:r>
            <a:r>
              <a:rPr lang="cs-CZ" dirty="0" smtClean="0"/>
              <a:t>-line PD) and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self-control</a:t>
            </a:r>
            <a:endParaRPr lang="cs-CZ" dirty="0"/>
          </a:p>
          <a:p>
            <a:pPr lvl="1"/>
            <a:r>
              <a:rPr lang="cs-CZ" dirty="0" err="1" smtClean="0"/>
              <a:t>bullying</a:t>
            </a:r>
            <a:r>
              <a:rPr lang="cs-CZ" dirty="0" smtClean="0"/>
              <a:t>/</a:t>
            </a:r>
            <a:r>
              <a:rPr lang="cs-CZ" dirty="0" err="1" smtClean="0"/>
              <a:t>pressure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</a:t>
            </a:r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members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err="1" smtClean="0"/>
              <a:t>separation</a:t>
            </a:r>
            <a:r>
              <a:rPr lang="cs-CZ" dirty="0" smtClean="0"/>
              <a:t> / </a:t>
            </a:r>
            <a:r>
              <a:rPr lang="cs-CZ" dirty="0" err="1" smtClean="0"/>
              <a:t>acculturation</a:t>
            </a:r>
            <a:r>
              <a:rPr lang="cs-CZ" dirty="0" smtClean="0"/>
              <a:t> </a:t>
            </a:r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pPr marL="558800" lvl="1" indent="0">
              <a:buNone/>
            </a:pPr>
            <a:endParaRPr lang="cs-CZ" dirty="0"/>
          </a:p>
          <a:p>
            <a:r>
              <a:rPr lang="cs-CZ" dirty="0" smtClean="0"/>
              <a:t>risk </a:t>
            </a:r>
            <a:r>
              <a:rPr lang="cs-CZ" dirty="0" err="1" smtClean="0"/>
              <a:t>environment</a:t>
            </a:r>
            <a:r>
              <a:rPr lang="cs-CZ" dirty="0" smtClean="0"/>
              <a:t> </a:t>
            </a:r>
            <a:endParaRPr lang="cs-CZ" dirty="0"/>
          </a:p>
          <a:p>
            <a:pPr lvl="1"/>
            <a:r>
              <a:rPr lang="cs-CZ" dirty="0" err="1" smtClean="0"/>
              <a:t>ballet</a:t>
            </a:r>
            <a:r>
              <a:rPr lang="cs-CZ" dirty="0" smtClean="0"/>
              <a:t> </a:t>
            </a:r>
            <a:r>
              <a:rPr lang="cs-CZ" dirty="0" err="1" smtClean="0"/>
              <a:t>dancers</a:t>
            </a:r>
            <a:r>
              <a:rPr lang="cs-CZ" dirty="0" smtClean="0"/>
              <a:t>, </a:t>
            </a:r>
            <a:r>
              <a:rPr lang="cs-CZ" dirty="0" err="1" smtClean="0"/>
              <a:t>models</a:t>
            </a:r>
            <a:r>
              <a:rPr lang="cs-CZ" dirty="0" smtClean="0"/>
              <a:t>, </a:t>
            </a:r>
            <a:r>
              <a:rPr lang="cs-CZ" dirty="0" err="1" smtClean="0"/>
              <a:t>sportswomen</a:t>
            </a:r>
            <a:r>
              <a:rPr lang="cs-CZ" dirty="0"/>
              <a:t> </a:t>
            </a:r>
            <a:r>
              <a:rPr lang="cs-CZ" dirty="0" smtClean="0"/>
              <a:t>… </a:t>
            </a:r>
            <a:r>
              <a:rPr lang="cs-CZ" dirty="0" err="1" smtClean="0"/>
              <a:t>cultural</a:t>
            </a:r>
            <a:r>
              <a:rPr lang="cs-CZ" dirty="0" smtClean="0"/>
              <a:t> </a:t>
            </a:r>
            <a:r>
              <a:rPr lang="cs-CZ" dirty="0" err="1" smtClean="0"/>
              <a:t>icons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FF0000"/>
                </a:solidFill>
              </a:rPr>
              <a:t>INSTAGRAM</a:t>
            </a:r>
            <a:r>
              <a:rPr lang="cs-CZ" b="1" dirty="0">
                <a:solidFill>
                  <a:srgbClr val="FF0000"/>
                </a:solidFill>
              </a:rPr>
              <a:t>! … </a:t>
            </a:r>
            <a:r>
              <a:rPr lang="cs-CZ" b="1" dirty="0" err="1" smtClean="0">
                <a:solidFill>
                  <a:srgbClr val="FF0000"/>
                </a:solidFill>
              </a:rPr>
              <a:t>what</a:t>
            </a:r>
            <a:r>
              <a:rPr lang="cs-CZ" b="1" dirty="0" smtClean="0">
                <a:solidFill>
                  <a:srgbClr val="FF0000"/>
                </a:solidFill>
              </a:rPr>
              <a:t> do </a:t>
            </a:r>
            <a:r>
              <a:rPr lang="cs-CZ" b="1" dirty="0" err="1" smtClean="0">
                <a:solidFill>
                  <a:srgbClr val="FF0000"/>
                </a:solidFill>
              </a:rPr>
              <a:t>men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think</a:t>
            </a:r>
            <a:r>
              <a:rPr lang="cs-CZ" b="1" dirty="0" smtClean="0">
                <a:solidFill>
                  <a:srgbClr val="FF0000"/>
                </a:solidFill>
              </a:rPr>
              <a:t>? </a:t>
            </a:r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288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8</a:t>
            </a:fld>
            <a:endParaRPr lang="cs-CZ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720000" y="191190"/>
            <a:ext cx="10753200" cy="451576"/>
          </a:xfrm>
        </p:spPr>
        <p:txBody>
          <a:bodyPr/>
          <a:lstStyle/>
          <a:p>
            <a:r>
              <a:rPr lang="cs-CZ" b="0" dirty="0" err="1" smtClean="0"/>
              <a:t>Genetics</a:t>
            </a:r>
            <a:endParaRPr lang="cs-CZ" b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up to 56-84%</a:t>
            </a:r>
          </a:p>
          <a:p>
            <a:r>
              <a:rPr lang="cs-CZ" dirty="0" err="1" smtClean="0"/>
              <a:t>anomalies</a:t>
            </a:r>
            <a:r>
              <a:rPr lang="cs-CZ" dirty="0" smtClean="0"/>
              <a:t> </a:t>
            </a:r>
            <a:r>
              <a:rPr lang="cs-CZ" dirty="0" err="1" smtClean="0"/>
              <a:t>especially</a:t>
            </a:r>
            <a:r>
              <a:rPr lang="cs-CZ" dirty="0" smtClean="0"/>
              <a:t> in chromosome 1 a 10</a:t>
            </a:r>
          </a:p>
          <a:p>
            <a:pPr marL="55880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r>
              <a:rPr lang="cs-CZ" dirty="0" err="1" smtClean="0"/>
              <a:t>family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– </a:t>
            </a:r>
            <a:r>
              <a:rPr lang="cs-CZ" dirty="0" err="1" smtClean="0"/>
              <a:t>alcoholism</a:t>
            </a:r>
            <a:r>
              <a:rPr lang="cs-CZ" dirty="0" smtClean="0"/>
              <a:t>, </a:t>
            </a:r>
            <a:r>
              <a:rPr lang="cs-CZ" dirty="0" err="1" smtClean="0"/>
              <a:t>depression</a:t>
            </a:r>
            <a:r>
              <a:rPr lang="cs-CZ" dirty="0" smtClean="0"/>
              <a:t>, OCD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2647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mtClean="0"/>
              <a:t>9</a:t>
            </a:fld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666000" y="1416580"/>
            <a:ext cx="10753200" cy="4139998"/>
          </a:xfrm>
        </p:spPr>
        <p:txBody>
          <a:bodyPr/>
          <a:lstStyle/>
          <a:p>
            <a:r>
              <a:rPr lang="cs-CZ" dirty="0" smtClean="0"/>
              <a:t>serotonine </a:t>
            </a:r>
            <a:r>
              <a:rPr lang="cs-CZ" dirty="0" err="1" smtClean="0"/>
              <a:t>hypothesis</a:t>
            </a:r>
            <a:r>
              <a:rPr lang="cs-CZ" dirty="0" smtClean="0"/>
              <a:t> … </a:t>
            </a:r>
            <a:r>
              <a:rPr lang="cs-CZ" dirty="0" err="1" smtClean="0"/>
              <a:t>anorexigenic</a:t>
            </a:r>
            <a:r>
              <a:rPr lang="cs-CZ" dirty="0" smtClean="0"/>
              <a:t> </a:t>
            </a:r>
            <a:r>
              <a:rPr lang="cs-CZ" dirty="0" err="1" smtClean="0"/>
              <a:t>effects</a:t>
            </a:r>
            <a:r>
              <a:rPr lang="cs-CZ" dirty="0" smtClean="0"/>
              <a:t>, </a:t>
            </a:r>
            <a:r>
              <a:rPr lang="cs-CZ" dirty="0" err="1" smtClean="0"/>
              <a:t>carbohydrates</a:t>
            </a:r>
            <a:endParaRPr lang="cs-CZ" dirty="0" smtClean="0"/>
          </a:p>
          <a:p>
            <a:pPr marL="50800" indent="0">
              <a:buNone/>
            </a:pPr>
            <a:endParaRPr lang="cs-CZ" dirty="0"/>
          </a:p>
          <a:p>
            <a:pPr lvl="1"/>
            <a:r>
              <a:rPr lang="cs-CZ" dirty="0"/>
              <a:t>↑ </a:t>
            </a:r>
            <a:r>
              <a:rPr lang="cs-CZ" dirty="0" smtClean="0"/>
              <a:t>in AN, </a:t>
            </a:r>
            <a:r>
              <a:rPr lang="cs-CZ" dirty="0"/>
              <a:t>↓ </a:t>
            </a:r>
            <a:r>
              <a:rPr lang="cs-CZ" dirty="0" smtClean="0"/>
              <a:t>in BN … </a:t>
            </a:r>
            <a:r>
              <a:rPr lang="cs-CZ" dirty="0" err="1" smtClean="0"/>
              <a:t>correlation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response to </a:t>
            </a:r>
            <a:r>
              <a:rPr lang="cs-CZ" dirty="0" err="1" smtClean="0"/>
              <a:t>pharmacotherapy</a:t>
            </a:r>
            <a:r>
              <a:rPr lang="cs-CZ" dirty="0" smtClean="0"/>
              <a:t>? 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↑ serotonine = </a:t>
            </a:r>
            <a:r>
              <a:rPr lang="cs-CZ" dirty="0" err="1" smtClean="0"/>
              <a:t>anxiety</a:t>
            </a:r>
            <a:r>
              <a:rPr lang="cs-CZ" dirty="0" smtClean="0"/>
              <a:t>, OCD </a:t>
            </a:r>
            <a:r>
              <a:rPr lang="cs-CZ" dirty="0" err="1" smtClean="0"/>
              <a:t>symptoms</a:t>
            </a:r>
            <a:r>
              <a:rPr lang="cs-CZ" dirty="0" smtClean="0"/>
              <a:t>, </a:t>
            </a:r>
            <a:r>
              <a:rPr lang="cs-CZ" dirty="0" err="1" smtClean="0"/>
              <a:t>hyporexia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smtClean="0"/>
              <a:t>↓ serotonine = „</a:t>
            </a:r>
            <a:r>
              <a:rPr lang="cs-CZ" dirty="0" err="1" smtClean="0"/>
              <a:t>emotionally</a:t>
            </a:r>
            <a:r>
              <a:rPr lang="cs-CZ" dirty="0" smtClean="0"/>
              <a:t> </a:t>
            </a:r>
            <a:r>
              <a:rPr lang="cs-CZ" dirty="0" err="1" smtClean="0"/>
              <a:t>unstable</a:t>
            </a:r>
            <a:r>
              <a:rPr lang="cs-CZ" dirty="0" smtClean="0"/>
              <a:t>“, impulsivity, </a:t>
            </a:r>
            <a:r>
              <a:rPr lang="cs-CZ" dirty="0" err="1" smtClean="0"/>
              <a:t>self-harm</a:t>
            </a:r>
            <a:endParaRPr lang="cs-CZ" dirty="0" smtClean="0"/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self-medication</a:t>
            </a:r>
            <a:r>
              <a:rPr lang="cs-CZ" dirty="0" smtClean="0"/>
              <a:t>? (via </a:t>
            </a:r>
            <a:r>
              <a:rPr lang="cs-CZ" dirty="0" err="1" smtClean="0"/>
              <a:t>decrease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tryptophan</a:t>
            </a:r>
            <a:r>
              <a:rPr lang="cs-CZ" dirty="0" smtClean="0"/>
              <a:t>?)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5889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1417</TotalTime>
  <Words>1784</Words>
  <Application>Microsoft Office PowerPoint</Application>
  <PresentationFormat>Širokoúhlá obrazovka</PresentationFormat>
  <Paragraphs>373</Paragraphs>
  <Slides>41</Slides>
  <Notes>23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41</vt:i4>
      </vt:variant>
    </vt:vector>
  </HeadingPairs>
  <TitlesOfParts>
    <vt:vector size="45" baseType="lpstr">
      <vt:lpstr>Tahoma</vt:lpstr>
      <vt:lpstr>Arial</vt:lpstr>
      <vt:lpstr>Noto Sans Symbols</vt:lpstr>
      <vt:lpstr>Presentation_MU_EN</vt:lpstr>
      <vt:lpstr>Eating disorders (ED)</vt:lpstr>
      <vt:lpstr>ICD-10</vt:lpstr>
      <vt:lpstr>ED – basic symptoms</vt:lpstr>
      <vt:lpstr>ED – etiopathogenesis („it´s not that simple…)</vt:lpstr>
      <vt:lpstr>Psychosocial approach</vt:lpstr>
      <vt:lpstr>Prezentace aplikace PowerPoint</vt:lpstr>
      <vt:lpstr>Prezentace aplikace PowerPoint</vt:lpstr>
      <vt:lpstr>Genetics</vt:lpstr>
      <vt:lpstr>Prezentace aplikace PowerPoint</vt:lpstr>
      <vt:lpstr>Prezentace aplikace PowerPoint</vt:lpstr>
      <vt:lpstr>Brain lesions </vt:lpstr>
      <vt:lpstr>Prezentace aplikace PowerPoint</vt:lpstr>
      <vt:lpstr>Prezentace aplikace PowerPoint</vt:lpstr>
      <vt:lpstr>ED - onset</vt:lpstr>
      <vt:lpstr>Anorexia nervosa </vt:lpstr>
      <vt:lpstr>Anorexia nervosa</vt:lpstr>
      <vt:lpstr>Anorexia nervosa</vt:lpstr>
      <vt:lpstr>Diagnostic criteria of AN – ICD-10</vt:lpstr>
      <vt:lpstr>Anorexia nervosa</vt:lpstr>
      <vt:lpstr>Anorexia nervosa </vt:lpstr>
      <vt:lpstr>Bulimia nervosa – ICD-10</vt:lpstr>
      <vt:lpstr>Bulimia nervosa </vt:lpstr>
      <vt:lpstr>Bulimia nervosa </vt:lpstr>
      <vt:lpstr>Bulimia nervosa </vt:lpstr>
      <vt:lpstr>Bulimia nervosa </vt:lpstr>
      <vt:lpstr>Psychogenic overeating – ICD-10</vt:lpstr>
      <vt:lpstr>Psychogenic overeating</vt:lpstr>
      <vt:lpstr>Consequences/complications of ED (AN,BN)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Therapy of eating disorders</vt:lpstr>
      <vt:lpstr>Somatic health care</vt:lpstr>
      <vt:lpstr>Pharmacotherapy</vt:lpstr>
      <vt:lpstr>Psychotherapy</vt:lpstr>
      <vt:lpstr>Refeeding syndrome</vt:lpstr>
      <vt:lpstr>Prezentace aplikace PowerPoint</vt:lpstr>
      <vt:lpstr>Other ED – diff.dg.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PORUCHY PŘÍJMU POTRAVY</dc:title>
  <dc:creator>Mihok Tomáš</dc:creator>
  <cp:lastModifiedBy>Mihok Tomáš</cp:lastModifiedBy>
  <cp:revision>68</cp:revision>
  <dcterms:modified xsi:type="dcterms:W3CDTF">2023-03-23T18:52:43Z</dcterms:modified>
</cp:coreProperties>
</file>