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81" r:id="rId4"/>
    <p:sldId id="279" r:id="rId5"/>
    <p:sldId id="282" r:id="rId6"/>
    <p:sldId id="283" r:id="rId7"/>
    <p:sldId id="280" r:id="rId8"/>
    <p:sldId id="284" r:id="rId9"/>
    <p:sldId id="285" r:id="rId10"/>
    <p:sldId id="290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FF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890088" cy="226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59F203-74D7-444B-BF61-95A819D36F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Physiology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8AD60A-F679-40CE-BB8A-8819878042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B028AD-55F2-4512-8D83-D0C77508D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Respiratory system.</a:t>
            </a:r>
            <a:br>
              <a:rPr lang="en-US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A69F187F-4CB2-4988-A518-EDCD7790F8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70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547A6E-D33C-4704-920D-15CC8B59C8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US" noProof="0" dirty="0"/>
              <a:t>Physiology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8E0517-5E0A-41A3-8E75-2C525B9ACA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AD8291-6FD8-48DD-ACA8-6E5A42BF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305223" cy="451576"/>
          </a:xfrm>
        </p:spPr>
        <p:txBody>
          <a:bodyPr/>
          <a:lstStyle/>
          <a:p>
            <a:r>
              <a:rPr lang="en-US" dirty="0"/>
              <a:t>Lung ventilation, volumes, measurement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43" name="Obrázek 42">
            <a:extLst>
              <a:ext uri="{FF2B5EF4-FFF2-40B4-BE49-F238E27FC236}">
                <a16:creationId xmlns:a16="http://schemas.microsoft.com/office/drawing/2014/main" id="{6A5F7D4F-F99A-4F70-8DDF-399A448B84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37"/>
          <a:stretch/>
        </p:blipFill>
        <p:spPr>
          <a:xfrm>
            <a:off x="8148239" y="2873970"/>
            <a:ext cx="3049044" cy="3333552"/>
          </a:xfrm>
          <a:prstGeom prst="rect">
            <a:avLst/>
          </a:prstGeom>
        </p:spPr>
      </p:pic>
      <p:pic>
        <p:nvPicPr>
          <p:cNvPr id="44" name="Obrázek 43">
            <a:extLst>
              <a:ext uri="{FF2B5EF4-FFF2-40B4-BE49-F238E27FC236}">
                <a16:creationId xmlns:a16="http://schemas.microsoft.com/office/drawing/2014/main" id="{11696FF2-DE7E-4B41-AE44-E43EDAB778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815"/>
          <a:stretch/>
        </p:blipFill>
        <p:spPr>
          <a:xfrm>
            <a:off x="1121657" y="2900640"/>
            <a:ext cx="3151345" cy="331236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>
                <a:extLst>
                  <a:ext uri="{FF2B5EF4-FFF2-40B4-BE49-F238E27FC236}">
                    <a16:creationId xmlns:a16="http://schemas.microsoft.com/office/drawing/2014/main" id="{8B738A89-D3C7-4B44-AAFD-B15C66203E32}"/>
                  </a:ext>
                </a:extLst>
              </p:cNvPr>
              <p:cNvSpPr txBox="1"/>
              <p:nvPr/>
            </p:nvSpPr>
            <p:spPr>
              <a:xfrm>
                <a:off x="5706337" y="2383418"/>
                <a:ext cx="666273" cy="5811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>
                    <a:latin typeface="+mn-lt"/>
                  </a:rPr>
                  <a:t>c=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den>
                    </m:f>
                  </m:oMath>
                </a14:m>
                <a:endParaRPr lang="cs-CZ" dirty="0">
                  <a:latin typeface="+mn-lt"/>
                </a:endParaRPr>
              </a:p>
            </p:txBody>
          </p:sp>
        </mc:Choice>
        <mc:Fallback xmlns="">
          <p:sp>
            <p:nvSpPr>
              <p:cNvPr id="45" name="TextovéPole 44">
                <a:extLst>
                  <a:ext uri="{FF2B5EF4-FFF2-40B4-BE49-F238E27FC236}">
                    <a16:creationId xmlns:a16="http://schemas.microsoft.com/office/drawing/2014/main" id="{8B738A89-D3C7-4B44-AAFD-B15C66203E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6337" y="2383418"/>
                <a:ext cx="666273" cy="581121"/>
              </a:xfrm>
              <a:prstGeom prst="rect">
                <a:avLst/>
              </a:prstGeom>
              <a:blipFill>
                <a:blip r:embed="rId3"/>
                <a:stretch>
                  <a:fillRect l="-13761" t="-2105" b="-94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ovéPole 45">
            <a:extLst>
              <a:ext uri="{FF2B5EF4-FFF2-40B4-BE49-F238E27FC236}">
                <a16:creationId xmlns:a16="http://schemas.microsoft.com/office/drawing/2014/main" id="{127B311E-0DF7-4CCE-AA8B-98339523CC2A}"/>
              </a:ext>
            </a:extLst>
          </p:cNvPr>
          <p:cNvSpPr txBox="1"/>
          <p:nvPr/>
        </p:nvSpPr>
        <p:spPr>
          <a:xfrm>
            <a:off x="1891375" y="2349626"/>
            <a:ext cx="1412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+mn-lt"/>
              </a:rPr>
              <a:t>V</a:t>
            </a:r>
            <a:r>
              <a:rPr lang="cs-CZ" sz="2400" baseline="-25000" dirty="0">
                <a:latin typeface="+mn-lt"/>
              </a:rPr>
              <a:t>1 </a:t>
            </a:r>
          </a:p>
          <a:p>
            <a:pPr algn="ctr"/>
            <a:r>
              <a:rPr lang="cs-CZ" sz="2400" dirty="0">
                <a:latin typeface="+mn-lt"/>
              </a:rPr>
              <a:t>c</a:t>
            </a:r>
            <a:r>
              <a:rPr lang="cs-CZ" sz="2400" baseline="-25000" dirty="0">
                <a:latin typeface="+mn-lt"/>
              </a:rPr>
              <a:t>1</a:t>
            </a:r>
          </a:p>
        </p:txBody>
      </p:sp>
      <p:sp>
        <p:nvSpPr>
          <p:cNvPr id="47" name="TextovéPole 46">
            <a:extLst>
              <a:ext uri="{FF2B5EF4-FFF2-40B4-BE49-F238E27FC236}">
                <a16:creationId xmlns:a16="http://schemas.microsoft.com/office/drawing/2014/main" id="{577D3946-57AA-4805-97A5-C87334049711}"/>
              </a:ext>
            </a:extLst>
          </p:cNvPr>
          <p:cNvSpPr txBox="1"/>
          <p:nvPr/>
        </p:nvSpPr>
        <p:spPr>
          <a:xfrm>
            <a:off x="9099025" y="2334634"/>
            <a:ext cx="1628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+mn-lt"/>
              </a:rPr>
              <a:t>V</a:t>
            </a:r>
            <a:r>
              <a:rPr lang="cs-CZ" sz="2400" baseline="-25000" dirty="0">
                <a:latin typeface="+mn-lt"/>
              </a:rPr>
              <a:t>2</a:t>
            </a:r>
            <a:r>
              <a:rPr lang="cs-CZ" sz="2400" dirty="0">
                <a:latin typeface="+mn-lt"/>
              </a:rPr>
              <a:t>=RV+V</a:t>
            </a:r>
            <a:r>
              <a:rPr lang="cs-CZ" sz="2400" baseline="-25000" dirty="0">
                <a:latin typeface="+mn-lt"/>
              </a:rPr>
              <a:t>1 </a:t>
            </a:r>
          </a:p>
          <a:p>
            <a:pPr algn="ctr"/>
            <a:r>
              <a:rPr lang="cs-CZ" sz="2400" dirty="0">
                <a:latin typeface="+mn-lt"/>
              </a:rPr>
              <a:t>c</a:t>
            </a:r>
            <a:r>
              <a:rPr lang="cs-CZ" sz="2400" baseline="-25000" dirty="0">
                <a:latin typeface="+mn-lt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>
                <a:extLst>
                  <a:ext uri="{FF2B5EF4-FFF2-40B4-BE49-F238E27FC236}">
                    <a16:creationId xmlns:a16="http://schemas.microsoft.com/office/drawing/2014/main" id="{60E715D6-71E3-449C-B0A9-38327C76F880}"/>
                  </a:ext>
                </a:extLst>
              </p:cNvPr>
              <p:cNvSpPr txBox="1"/>
              <p:nvPr/>
            </p:nvSpPr>
            <p:spPr>
              <a:xfrm>
                <a:off x="4580718" y="3261114"/>
                <a:ext cx="331236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>
                    <a:latin typeface="+mn-lt"/>
                  </a:rPr>
                  <a:t>V</a:t>
                </a:r>
                <a:r>
                  <a:rPr lang="cs-CZ" sz="2400" baseline="-25000" dirty="0">
                    <a:latin typeface="+mn-lt"/>
                  </a:rPr>
                  <a:t>1</a:t>
                </a:r>
                <a14:m>
                  <m:oMath xmlns:m="http://schemas.openxmlformats.org/officeDocument/2006/math">
                    <m:r>
                      <a:rPr lang="cs-CZ" sz="2400" i="1" smtClean="0">
                        <a:latin typeface="Cambria Math" panose="02040503050406030204" pitchFamily="18" charset="0"/>
                        <a:ea typeface="Cambria Math"/>
                      </a:rPr>
                      <m:t>×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/>
                      </a:rPr>
                      <m:t>𝑐</m:t>
                    </m:r>
                    <m:r>
                      <a:rPr lang="cs-CZ" sz="2400" b="0" i="1" baseline="-25000" smtClean="0">
                        <a:latin typeface="Cambria Math" panose="02040503050406030204" pitchFamily="18" charset="0"/>
                        <a:ea typeface="Cambria Math"/>
                      </a:rPr>
                      <m:t>1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/>
                      </a:rPr>
                      <m:t>=(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/>
                      </a:rPr>
                      <m:t>𝑅𝑉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/>
                      </a:rPr>
                      <m:t>+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/>
                      </a:rPr>
                      <m:t>𝑉</m:t>
                    </m:r>
                    <m:r>
                      <a:rPr lang="cs-CZ" sz="2400" b="0" i="1" baseline="-25000" smtClean="0">
                        <a:latin typeface="Cambria Math" panose="02040503050406030204" pitchFamily="18" charset="0"/>
                        <a:ea typeface="Cambria Math"/>
                      </a:rPr>
                      <m:t>1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/>
                      </a:rPr>
                      <m:t>×</m:t>
                    </m:r>
                  </m:oMath>
                </a14:m>
                <a:r>
                  <a:rPr lang="cs-CZ" sz="2400" dirty="0">
                    <a:latin typeface="+mn-lt"/>
                  </a:rPr>
                  <a:t>c</a:t>
                </a:r>
                <a:r>
                  <a:rPr lang="cs-CZ" sz="2400" baseline="-25000" dirty="0">
                    <a:latin typeface="+mn-lt"/>
                  </a:rPr>
                  <a:t>2</a:t>
                </a:r>
              </a:p>
            </p:txBody>
          </p:sp>
        </mc:Choice>
        <mc:Fallback xmlns="">
          <p:sp>
            <p:nvSpPr>
              <p:cNvPr id="48" name="TextovéPole 47">
                <a:extLst>
                  <a:ext uri="{FF2B5EF4-FFF2-40B4-BE49-F238E27FC236}">
                    <a16:creationId xmlns:a16="http://schemas.microsoft.com/office/drawing/2014/main" id="{60E715D6-71E3-449C-B0A9-38327C76F8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718" y="3261114"/>
                <a:ext cx="3312368" cy="461665"/>
              </a:xfrm>
              <a:prstGeom prst="rect">
                <a:avLst/>
              </a:prstGeom>
              <a:blipFill>
                <a:blip r:embed="rId4"/>
                <a:stretch>
                  <a:fillRect l="-2757" t="-9211" r="-184" b="-302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ovéPole 48">
                <a:extLst>
                  <a:ext uri="{FF2B5EF4-FFF2-40B4-BE49-F238E27FC236}">
                    <a16:creationId xmlns:a16="http://schemas.microsoft.com/office/drawing/2014/main" id="{0793B8DA-F4F5-4D71-A306-75707946C2FE}"/>
                  </a:ext>
                </a:extLst>
              </p:cNvPr>
              <p:cNvSpPr txBox="1"/>
              <p:nvPr/>
            </p:nvSpPr>
            <p:spPr>
              <a:xfrm>
                <a:off x="4888435" y="4014840"/>
                <a:ext cx="2623539" cy="7839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𝑅𝑉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cs-CZ" sz="2400" b="0" i="1" baseline="-2500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/>
                            </a:rPr>
                            <m:t>×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𝑐</m:t>
                          </m:r>
                          <m:r>
                            <a:rPr lang="cs-CZ" sz="2400" b="0" i="1" baseline="-25000" smtClean="0">
                              <a:latin typeface="Cambria Math" panose="02040503050406030204" pitchFamily="18" charset="0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cs-CZ" sz="2400" b="0" i="1" baseline="-2500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cs-CZ" sz="2400" b="0" i="1" baseline="-2500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cs-CZ" sz="2400" baseline="-25000" dirty="0">
                  <a:latin typeface="+mn-lt"/>
                </a:endParaRPr>
              </a:p>
            </p:txBody>
          </p:sp>
        </mc:Choice>
        <mc:Fallback xmlns="">
          <p:sp>
            <p:nvSpPr>
              <p:cNvPr id="49" name="TextovéPole 48">
                <a:extLst>
                  <a:ext uri="{FF2B5EF4-FFF2-40B4-BE49-F238E27FC236}">
                    <a16:creationId xmlns:a16="http://schemas.microsoft.com/office/drawing/2014/main" id="{0793B8DA-F4F5-4D71-A306-75707946C2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435" y="4014840"/>
                <a:ext cx="2623539" cy="783933"/>
              </a:xfrm>
              <a:prstGeom prst="rect">
                <a:avLst/>
              </a:prstGeom>
              <a:blipFill>
                <a:blip r:embed="rId5"/>
                <a:stretch>
                  <a:fillRect b="-23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ovéPole 49">
            <a:extLst>
              <a:ext uri="{FF2B5EF4-FFF2-40B4-BE49-F238E27FC236}">
                <a16:creationId xmlns:a16="http://schemas.microsoft.com/office/drawing/2014/main" id="{24E4DE17-CFDD-41D8-AF77-EFD2AC682679}"/>
              </a:ext>
            </a:extLst>
          </p:cNvPr>
          <p:cNvSpPr txBox="1"/>
          <p:nvPr/>
        </p:nvSpPr>
        <p:spPr>
          <a:xfrm>
            <a:off x="666000" y="1561107"/>
            <a:ext cx="6287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+mn-lt"/>
              </a:rPr>
              <a:t>Helium </a:t>
            </a:r>
            <a:r>
              <a:rPr lang="en-US" dirty="0">
                <a:latin typeface="+mn-lt"/>
              </a:rPr>
              <a:t>dilution</a:t>
            </a:r>
            <a:r>
              <a:rPr lang="cs-CZ" dirty="0">
                <a:latin typeface="+mn-lt"/>
              </a:rPr>
              <a:t> </a:t>
            </a:r>
            <a:r>
              <a:rPr lang="en-US" dirty="0">
                <a:latin typeface="+mn-lt"/>
              </a:rPr>
              <a:t>method</a:t>
            </a:r>
            <a:r>
              <a:rPr lang="cs-CZ" dirty="0">
                <a:latin typeface="+mn-lt"/>
              </a:rPr>
              <a:t> – </a:t>
            </a:r>
            <a:r>
              <a:rPr lang="en-US" b="1" dirty="0">
                <a:latin typeface="+mn-lt"/>
              </a:rPr>
              <a:t>residual</a:t>
            </a:r>
            <a:r>
              <a:rPr lang="cs-CZ" b="1" dirty="0">
                <a:latin typeface="+mn-lt"/>
              </a:rPr>
              <a:t> </a:t>
            </a:r>
            <a:r>
              <a:rPr lang="en-US" b="1" dirty="0">
                <a:latin typeface="+mn-lt"/>
              </a:rPr>
              <a:t>volume</a:t>
            </a:r>
            <a:endParaRPr lang="en-US" b="1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802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547A6E-D33C-4704-920D-15CC8B59C8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US" noProof="0" dirty="0"/>
              <a:t>Physiology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8E0517-5E0A-41A3-8E75-2C525B9ACA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AD8291-6FD8-48DD-ACA8-6E5A42BF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305223" cy="451576"/>
          </a:xfrm>
        </p:spPr>
        <p:txBody>
          <a:bodyPr/>
          <a:lstStyle/>
          <a:p>
            <a:r>
              <a:rPr lang="en-US" dirty="0"/>
              <a:t>Lung ventilation, volumes, measurement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24" name="Zástupný symbol pro obsah 23">
            <a:extLst>
              <a:ext uri="{FF2B5EF4-FFF2-40B4-BE49-F238E27FC236}">
                <a16:creationId xmlns:a16="http://schemas.microsoft.com/office/drawing/2014/main" id="{1DED6811-0676-4725-8D03-2E4F74212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5302"/>
            <a:ext cx="10753200" cy="4139998"/>
          </a:xfrm>
        </p:spPr>
        <p:txBody>
          <a:bodyPr/>
          <a:lstStyle/>
          <a:p>
            <a:pPr marL="72000" indent="0" algn="just">
              <a:buNone/>
            </a:pPr>
            <a:r>
              <a:rPr lang="cs-CZ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Princip</a:t>
            </a:r>
            <a:r>
              <a:rPr 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</a:t>
            </a:r>
            <a:r>
              <a:rPr lang="cs-CZ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determination the air flow velocity from the measured pressure differences between the inner and outer spirometer membranes, the volumes being calculated (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PowerLab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spirometry)</a:t>
            </a:r>
          </a:p>
          <a:p>
            <a:pPr algn="just"/>
            <a:endParaRPr lang="cs-CZ" dirty="0"/>
          </a:p>
        </p:txBody>
      </p:sp>
      <p:pic>
        <p:nvPicPr>
          <p:cNvPr id="25" name="Obrázek 24">
            <a:extLst>
              <a:ext uri="{FF2B5EF4-FFF2-40B4-BE49-F238E27FC236}">
                <a16:creationId xmlns:a16="http://schemas.microsoft.com/office/drawing/2014/main" id="{A957CED7-64E4-4F6D-B8A7-75DA5A7BD42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5" t="27055" r="9806" b="10550"/>
          <a:stretch/>
        </p:blipFill>
        <p:spPr>
          <a:xfrm>
            <a:off x="3697110" y="3593082"/>
            <a:ext cx="5248889" cy="3019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632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547A6E-D33C-4704-920D-15CC8B59C8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US" noProof="0" dirty="0"/>
              <a:t>Physiology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8E0517-5E0A-41A3-8E75-2C525B9ACA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AD8291-6FD8-48DD-ACA8-6E5A42BF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305223" cy="451576"/>
          </a:xfrm>
        </p:spPr>
        <p:txBody>
          <a:bodyPr/>
          <a:lstStyle/>
          <a:p>
            <a:r>
              <a:rPr lang="en-US" dirty="0"/>
              <a:t>Lung ventilation, volumes, measurement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033DD52-7BEE-4ECB-AC22-1CE8F43E7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549" y="5011377"/>
            <a:ext cx="11156134" cy="654383"/>
          </a:xfrm>
        </p:spPr>
        <p:txBody>
          <a:bodyPr/>
          <a:lstStyle/>
          <a:p>
            <a:pPr lvl="0"/>
            <a:r>
              <a:rPr lang="en-GB" sz="1200" b="1" i="1" dirty="0"/>
              <a:t>Tidal volume</a:t>
            </a:r>
            <a:r>
              <a:rPr lang="en-GB" sz="1200" b="1" dirty="0"/>
              <a:t> (TV)</a:t>
            </a:r>
            <a:r>
              <a:rPr lang="en-GB" sz="1200" dirty="0"/>
              <a:t> – the volume of air that enters the lungs during each inspiration (or the volume that is exhaled during every expiration).</a:t>
            </a:r>
            <a:endParaRPr lang="cs-CZ" sz="1200" dirty="0"/>
          </a:p>
          <a:p>
            <a:pPr lvl="0"/>
            <a:r>
              <a:rPr lang="en-GB" sz="1200" b="1" i="1" dirty="0"/>
              <a:t>Inspiratory reserve volume (IRV) </a:t>
            </a:r>
            <a:r>
              <a:rPr lang="en-GB" sz="1200" dirty="0"/>
              <a:t>– the maximal amount of additional air that can be drawn into the lungs by determined effort after a normal inspiration at rest.</a:t>
            </a:r>
            <a:endParaRPr lang="cs-CZ" sz="1200" dirty="0"/>
          </a:p>
          <a:p>
            <a:pPr lvl="0"/>
            <a:r>
              <a:rPr lang="en-GB" sz="1200" b="1" i="1" dirty="0"/>
              <a:t>Expiratory reserve volume (ERV</a:t>
            </a:r>
            <a:r>
              <a:rPr lang="en-GB" sz="1200" i="1" dirty="0"/>
              <a:t>) </a:t>
            </a:r>
            <a:r>
              <a:rPr lang="en-GB" sz="1200" dirty="0"/>
              <a:t>– the additional amount of air that can be exhaled from the lungs by determined effort after a normal expiration.</a:t>
            </a:r>
            <a:endParaRPr lang="cs-CZ" sz="1200" dirty="0"/>
          </a:p>
          <a:p>
            <a:pPr lvl="0"/>
            <a:r>
              <a:rPr lang="en-GB" sz="1200" b="1" i="1" dirty="0"/>
              <a:t>Residual volume (RV)</a:t>
            </a:r>
            <a:r>
              <a:rPr lang="en-GB" sz="1200" dirty="0"/>
              <a:t> – the volume of air still remaining in the lungs after the most forcible expiration possible.</a:t>
            </a:r>
            <a:endParaRPr lang="cs-CZ" sz="1200" dirty="0"/>
          </a:p>
          <a:p>
            <a:endParaRPr lang="cs-CZ" sz="1200" dirty="0"/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DBF5C12E-C6C9-439B-AF05-FA5DE64C0765}"/>
              </a:ext>
            </a:extLst>
          </p:cNvPr>
          <p:cNvGrpSpPr/>
          <p:nvPr/>
        </p:nvGrpSpPr>
        <p:grpSpPr>
          <a:xfrm>
            <a:off x="1355836" y="1270372"/>
            <a:ext cx="9490075" cy="3514725"/>
            <a:chOff x="134064" y="750949"/>
            <a:chExt cx="6274648" cy="2057363"/>
          </a:xfrm>
        </p:grpSpPr>
        <p:sp>
          <p:nvSpPr>
            <p:cNvPr id="7" name="Volný tvar 6">
              <a:extLst>
                <a:ext uri="{FF2B5EF4-FFF2-40B4-BE49-F238E27FC236}">
                  <a16:creationId xmlns:a16="http://schemas.microsoft.com/office/drawing/2014/main" id="{46407648-08BF-475C-8BBF-4BD1ADFB4CAF}"/>
                </a:ext>
              </a:extLst>
            </p:cNvPr>
            <p:cNvSpPr/>
            <p:nvPr/>
          </p:nvSpPr>
          <p:spPr>
            <a:xfrm>
              <a:off x="576064" y="936104"/>
              <a:ext cx="4806315" cy="1501140"/>
            </a:xfrm>
            <a:custGeom>
              <a:avLst/>
              <a:gdLst>
                <a:gd name="connsiteX0" fmla="*/ 0 w 4806564"/>
                <a:gd name="connsiteY0" fmla="*/ 1144987 h 1501418"/>
                <a:gd name="connsiteX1" fmla="*/ 170954 w 4806564"/>
                <a:gd name="connsiteY1" fmla="*/ 687787 h 1501418"/>
                <a:gd name="connsiteX2" fmla="*/ 345882 w 4806564"/>
                <a:gd name="connsiteY2" fmla="*/ 1148963 h 1501418"/>
                <a:gd name="connsiteX3" fmla="*/ 516835 w 4806564"/>
                <a:gd name="connsiteY3" fmla="*/ 687787 h 1501418"/>
                <a:gd name="connsiteX4" fmla="*/ 691764 w 4806564"/>
                <a:gd name="connsiteY4" fmla="*/ 1141012 h 1501418"/>
                <a:gd name="connsiteX5" fmla="*/ 862717 w 4806564"/>
                <a:gd name="connsiteY5" fmla="*/ 687787 h 1501418"/>
                <a:gd name="connsiteX6" fmla="*/ 1029694 w 4806564"/>
                <a:gd name="connsiteY6" fmla="*/ 1148963 h 1501418"/>
                <a:gd name="connsiteX7" fmla="*/ 1256307 w 4806564"/>
                <a:gd name="connsiteY7" fmla="*/ 0 h 1501418"/>
                <a:gd name="connsiteX8" fmla="*/ 1482919 w 4806564"/>
                <a:gd name="connsiteY8" fmla="*/ 1144987 h 1501418"/>
                <a:gd name="connsiteX9" fmla="*/ 1657847 w 4806564"/>
                <a:gd name="connsiteY9" fmla="*/ 687787 h 1501418"/>
                <a:gd name="connsiteX10" fmla="*/ 1824825 w 4806564"/>
                <a:gd name="connsiteY10" fmla="*/ 1144987 h 1501418"/>
                <a:gd name="connsiteX11" fmla="*/ 1995778 w 4806564"/>
                <a:gd name="connsiteY11" fmla="*/ 695739 h 1501418"/>
                <a:gd name="connsiteX12" fmla="*/ 2174682 w 4806564"/>
                <a:gd name="connsiteY12" fmla="*/ 1144987 h 1501418"/>
                <a:gd name="connsiteX13" fmla="*/ 2341660 w 4806564"/>
                <a:gd name="connsiteY13" fmla="*/ 691763 h 1501418"/>
                <a:gd name="connsiteX14" fmla="*/ 2631882 w 4806564"/>
                <a:gd name="connsiteY14" fmla="*/ 1490869 h 1501418"/>
                <a:gd name="connsiteX15" fmla="*/ 2918129 w 4806564"/>
                <a:gd name="connsiteY15" fmla="*/ 691763 h 1501418"/>
                <a:gd name="connsiteX16" fmla="*/ 3093058 w 4806564"/>
                <a:gd name="connsiteY16" fmla="*/ 1141012 h 1501418"/>
                <a:gd name="connsiteX17" fmla="*/ 3260035 w 4806564"/>
                <a:gd name="connsiteY17" fmla="*/ 691763 h 1501418"/>
                <a:gd name="connsiteX18" fmla="*/ 3430988 w 4806564"/>
                <a:gd name="connsiteY18" fmla="*/ 1144987 h 1501418"/>
                <a:gd name="connsiteX19" fmla="*/ 3597966 w 4806564"/>
                <a:gd name="connsiteY19" fmla="*/ 695739 h 1501418"/>
                <a:gd name="connsiteX20" fmla="*/ 3772894 w 4806564"/>
                <a:gd name="connsiteY20" fmla="*/ 1148963 h 1501418"/>
                <a:gd name="connsiteX21" fmla="*/ 4003482 w 4806564"/>
                <a:gd name="connsiteY21" fmla="*/ 3975 h 1501418"/>
                <a:gd name="connsiteX22" fmla="*/ 4345388 w 4806564"/>
                <a:gd name="connsiteY22" fmla="*/ 1490869 h 1501418"/>
                <a:gd name="connsiteX23" fmla="*/ 4619708 w 4806564"/>
                <a:gd name="connsiteY23" fmla="*/ 691763 h 1501418"/>
                <a:gd name="connsiteX24" fmla="*/ 4802588 w 4806564"/>
                <a:gd name="connsiteY24" fmla="*/ 1144987 h 1501418"/>
                <a:gd name="connsiteX25" fmla="*/ 4802588 w 4806564"/>
                <a:gd name="connsiteY25" fmla="*/ 1144987 h 1501418"/>
                <a:gd name="connsiteX26" fmla="*/ 4806564 w 4806564"/>
                <a:gd name="connsiteY26" fmla="*/ 1141012 h 1501418"/>
                <a:gd name="connsiteX27" fmla="*/ 4806564 w 4806564"/>
                <a:gd name="connsiteY27" fmla="*/ 1141012 h 1501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806564" h="1501418">
                  <a:moveTo>
                    <a:pt x="0" y="1144987"/>
                  </a:moveTo>
                  <a:cubicBezTo>
                    <a:pt x="56653" y="916055"/>
                    <a:pt x="113307" y="687124"/>
                    <a:pt x="170954" y="687787"/>
                  </a:cubicBezTo>
                  <a:cubicBezTo>
                    <a:pt x="228601" y="688450"/>
                    <a:pt x="288235" y="1148963"/>
                    <a:pt x="345882" y="1148963"/>
                  </a:cubicBezTo>
                  <a:cubicBezTo>
                    <a:pt x="403529" y="1148963"/>
                    <a:pt x="459188" y="689112"/>
                    <a:pt x="516835" y="687787"/>
                  </a:cubicBezTo>
                  <a:cubicBezTo>
                    <a:pt x="574482" y="686462"/>
                    <a:pt x="634117" y="1141012"/>
                    <a:pt x="691764" y="1141012"/>
                  </a:cubicBezTo>
                  <a:cubicBezTo>
                    <a:pt x="749411" y="1141012"/>
                    <a:pt x="806395" y="686462"/>
                    <a:pt x="862717" y="687787"/>
                  </a:cubicBezTo>
                  <a:cubicBezTo>
                    <a:pt x="919039" y="689112"/>
                    <a:pt x="964096" y="1263594"/>
                    <a:pt x="1029694" y="1148963"/>
                  </a:cubicBezTo>
                  <a:cubicBezTo>
                    <a:pt x="1095292" y="1034332"/>
                    <a:pt x="1180770" y="663"/>
                    <a:pt x="1256307" y="0"/>
                  </a:cubicBezTo>
                  <a:cubicBezTo>
                    <a:pt x="1331844" y="-663"/>
                    <a:pt x="1415996" y="1030356"/>
                    <a:pt x="1482919" y="1144987"/>
                  </a:cubicBezTo>
                  <a:cubicBezTo>
                    <a:pt x="1549842" y="1259618"/>
                    <a:pt x="1600863" y="687787"/>
                    <a:pt x="1657847" y="687787"/>
                  </a:cubicBezTo>
                  <a:cubicBezTo>
                    <a:pt x="1714831" y="687787"/>
                    <a:pt x="1768503" y="1143662"/>
                    <a:pt x="1824825" y="1144987"/>
                  </a:cubicBezTo>
                  <a:cubicBezTo>
                    <a:pt x="1881147" y="1146312"/>
                    <a:pt x="1937469" y="695739"/>
                    <a:pt x="1995778" y="695739"/>
                  </a:cubicBezTo>
                  <a:cubicBezTo>
                    <a:pt x="2054087" y="695739"/>
                    <a:pt x="2117035" y="1145650"/>
                    <a:pt x="2174682" y="1144987"/>
                  </a:cubicBezTo>
                  <a:cubicBezTo>
                    <a:pt x="2232329" y="1144324"/>
                    <a:pt x="2265460" y="634116"/>
                    <a:pt x="2341660" y="691763"/>
                  </a:cubicBezTo>
                  <a:cubicBezTo>
                    <a:pt x="2417860" y="749410"/>
                    <a:pt x="2535804" y="1490869"/>
                    <a:pt x="2631882" y="1490869"/>
                  </a:cubicBezTo>
                  <a:cubicBezTo>
                    <a:pt x="2727960" y="1490869"/>
                    <a:pt x="2841266" y="750072"/>
                    <a:pt x="2918129" y="691763"/>
                  </a:cubicBezTo>
                  <a:cubicBezTo>
                    <a:pt x="2994992" y="633454"/>
                    <a:pt x="3036074" y="1141012"/>
                    <a:pt x="3093058" y="1141012"/>
                  </a:cubicBezTo>
                  <a:cubicBezTo>
                    <a:pt x="3150042" y="1141012"/>
                    <a:pt x="3203713" y="691101"/>
                    <a:pt x="3260035" y="691763"/>
                  </a:cubicBezTo>
                  <a:cubicBezTo>
                    <a:pt x="3316357" y="692425"/>
                    <a:pt x="3374666" y="1144324"/>
                    <a:pt x="3430988" y="1144987"/>
                  </a:cubicBezTo>
                  <a:cubicBezTo>
                    <a:pt x="3487310" y="1145650"/>
                    <a:pt x="3540982" y="695076"/>
                    <a:pt x="3597966" y="695739"/>
                  </a:cubicBezTo>
                  <a:cubicBezTo>
                    <a:pt x="3654950" y="696402"/>
                    <a:pt x="3705308" y="1264257"/>
                    <a:pt x="3772894" y="1148963"/>
                  </a:cubicBezTo>
                  <a:cubicBezTo>
                    <a:pt x="3840480" y="1033669"/>
                    <a:pt x="3908066" y="-53009"/>
                    <a:pt x="4003482" y="3975"/>
                  </a:cubicBezTo>
                  <a:cubicBezTo>
                    <a:pt x="4098898" y="60959"/>
                    <a:pt x="4242684" y="1376238"/>
                    <a:pt x="4345388" y="1490869"/>
                  </a:cubicBezTo>
                  <a:cubicBezTo>
                    <a:pt x="4448092" y="1605500"/>
                    <a:pt x="4543508" y="749410"/>
                    <a:pt x="4619708" y="691763"/>
                  </a:cubicBezTo>
                  <a:cubicBezTo>
                    <a:pt x="4695908" y="634116"/>
                    <a:pt x="4802588" y="1144987"/>
                    <a:pt x="4802588" y="1144987"/>
                  </a:cubicBezTo>
                  <a:lnTo>
                    <a:pt x="4802588" y="1144987"/>
                  </a:lnTo>
                  <a:lnTo>
                    <a:pt x="4806564" y="1141012"/>
                  </a:lnTo>
                  <a:lnTo>
                    <a:pt x="4806564" y="1141012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8" name="Přímá spojnice 7">
              <a:extLst>
                <a:ext uri="{FF2B5EF4-FFF2-40B4-BE49-F238E27FC236}">
                  <a16:creationId xmlns:a16="http://schemas.microsoft.com/office/drawing/2014/main" id="{7F79019E-3150-41EE-8AE0-BE777A04698C}"/>
                </a:ext>
              </a:extLst>
            </p:cNvPr>
            <p:cNvCxnSpPr/>
            <p:nvPr/>
          </p:nvCxnSpPr>
          <p:spPr>
            <a:xfrm>
              <a:off x="504056" y="786709"/>
              <a:ext cx="0" cy="20216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>
              <a:extLst>
                <a:ext uri="{FF2B5EF4-FFF2-40B4-BE49-F238E27FC236}">
                  <a16:creationId xmlns:a16="http://schemas.microsoft.com/office/drawing/2014/main" id="{AD7CD112-FFA8-40DE-9A03-E2D47CD8A07B}"/>
                </a:ext>
              </a:extLst>
            </p:cNvPr>
            <p:cNvCxnSpPr/>
            <p:nvPr/>
          </p:nvCxnSpPr>
          <p:spPr>
            <a:xfrm flipH="1">
              <a:off x="504056" y="2448272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>
              <a:extLst>
                <a:ext uri="{FF2B5EF4-FFF2-40B4-BE49-F238E27FC236}">
                  <a16:creationId xmlns:a16="http://schemas.microsoft.com/office/drawing/2014/main" id="{D84EAA58-5C39-43C9-9182-33229952FCBC}"/>
                </a:ext>
              </a:extLst>
            </p:cNvPr>
            <p:cNvCxnSpPr/>
            <p:nvPr/>
          </p:nvCxnSpPr>
          <p:spPr>
            <a:xfrm flipH="1">
              <a:off x="504056" y="2088232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>
              <a:extLst>
                <a:ext uri="{FF2B5EF4-FFF2-40B4-BE49-F238E27FC236}">
                  <a16:creationId xmlns:a16="http://schemas.microsoft.com/office/drawing/2014/main" id="{8AE6F491-AA09-46C9-9845-FB414014D4AD}"/>
                </a:ext>
              </a:extLst>
            </p:cNvPr>
            <p:cNvCxnSpPr/>
            <p:nvPr/>
          </p:nvCxnSpPr>
          <p:spPr>
            <a:xfrm flipH="1">
              <a:off x="504056" y="1628476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C64DF42F-6D6B-4B81-BD26-6F5E36397BD3}"/>
                </a:ext>
              </a:extLst>
            </p:cNvPr>
            <p:cNvCxnSpPr/>
            <p:nvPr/>
          </p:nvCxnSpPr>
          <p:spPr>
            <a:xfrm flipH="1">
              <a:off x="504056" y="936104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3">
              <a:extLst>
                <a:ext uri="{FF2B5EF4-FFF2-40B4-BE49-F238E27FC236}">
                  <a16:creationId xmlns:a16="http://schemas.microsoft.com/office/drawing/2014/main" id="{192A541B-4C2C-4209-887C-0B11B7827AE5}"/>
                </a:ext>
              </a:extLst>
            </p:cNvPr>
            <p:cNvSpPr txBox="1"/>
            <p:nvPr/>
          </p:nvSpPr>
          <p:spPr>
            <a:xfrm>
              <a:off x="134064" y="750949"/>
              <a:ext cx="576064" cy="29591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cs-CZ" sz="18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V </a:t>
              </a:r>
              <a:r>
                <a:rPr lang="en-US" sz="18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[l]</a:t>
              </a:r>
              <a:endParaRPr lang="cs-CZ" sz="2800" dirty="0">
                <a:effectLst/>
                <a:latin typeface="+mn-lt"/>
                <a:ea typeface="Times New Roman"/>
              </a:endParaRPr>
            </a:p>
          </p:txBody>
        </p:sp>
        <p:cxnSp>
          <p:nvCxnSpPr>
            <p:cNvPr id="14" name="Přímá spojnice 13">
              <a:extLst>
                <a:ext uri="{FF2B5EF4-FFF2-40B4-BE49-F238E27FC236}">
                  <a16:creationId xmlns:a16="http://schemas.microsoft.com/office/drawing/2014/main" id="{6CFC8276-0A90-4BFC-96F5-161D4B153CC3}"/>
                </a:ext>
              </a:extLst>
            </p:cNvPr>
            <p:cNvCxnSpPr/>
            <p:nvPr/>
          </p:nvCxnSpPr>
          <p:spPr>
            <a:xfrm flipH="1">
              <a:off x="504056" y="2736304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1E039C11-EA41-4A46-91D6-32E87A220029}"/>
              </a:ext>
            </a:extLst>
          </p:cNvPr>
          <p:cNvCxnSpPr/>
          <p:nvPr/>
        </p:nvCxnSpPr>
        <p:spPr bwMode="auto">
          <a:xfrm>
            <a:off x="2273359" y="2743957"/>
            <a:ext cx="0" cy="80943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ovéPole 1">
            <a:extLst>
              <a:ext uri="{FF2B5EF4-FFF2-40B4-BE49-F238E27FC236}">
                <a16:creationId xmlns:a16="http://schemas.microsoft.com/office/drawing/2014/main" id="{CA432917-5DB6-437F-915C-D266A36E5079}"/>
              </a:ext>
            </a:extLst>
          </p:cNvPr>
          <p:cNvSpPr txBox="1"/>
          <p:nvPr/>
        </p:nvSpPr>
        <p:spPr>
          <a:xfrm>
            <a:off x="9829341" y="2964006"/>
            <a:ext cx="1151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800" kern="1200" dirty="0" err="1">
                <a:solidFill>
                  <a:srgbClr val="000000"/>
                </a:solidFill>
                <a:effectLst/>
                <a:latin typeface="+mn-lt"/>
                <a:ea typeface="Times New Roman"/>
              </a:rPr>
              <a:t>Vt</a:t>
            </a:r>
            <a:r>
              <a:rPr lang="cs-CZ" sz="1800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 (0,5 l)</a:t>
            </a:r>
            <a:endParaRPr lang="cs-CZ" sz="1800" dirty="0">
              <a:effectLst/>
              <a:latin typeface="+mn-lt"/>
              <a:ea typeface="Times New Roman"/>
            </a:endParaRP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538B56E9-F0FA-47EB-B6EA-A368464BAB28}"/>
              </a:ext>
            </a:extLst>
          </p:cNvPr>
          <p:cNvSpPr/>
          <p:nvPr/>
        </p:nvSpPr>
        <p:spPr>
          <a:xfrm>
            <a:off x="9829341" y="1990832"/>
            <a:ext cx="12192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+mn-lt"/>
              </a:rPr>
              <a:t>IRV (2,5 l)</a:t>
            </a:r>
          </a:p>
        </p:txBody>
      </p: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73F12F30-4FDB-448C-8596-92298FD53774}"/>
              </a:ext>
            </a:extLst>
          </p:cNvPr>
          <p:cNvCxnSpPr/>
          <p:nvPr/>
        </p:nvCxnSpPr>
        <p:spPr bwMode="auto">
          <a:xfrm>
            <a:off x="3921184" y="1582955"/>
            <a:ext cx="0" cy="118508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B3A15BDD-35A6-470B-AB5C-7689D47D4214}"/>
              </a:ext>
            </a:extLst>
          </p:cNvPr>
          <p:cNvCxnSpPr/>
          <p:nvPr/>
        </p:nvCxnSpPr>
        <p:spPr bwMode="auto">
          <a:xfrm>
            <a:off x="6007159" y="3536785"/>
            <a:ext cx="0" cy="64927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D7E7A459-C219-486E-95AE-8B76578BB5DC}"/>
              </a:ext>
            </a:extLst>
          </p:cNvPr>
          <p:cNvCxnSpPr/>
          <p:nvPr/>
        </p:nvCxnSpPr>
        <p:spPr bwMode="auto">
          <a:xfrm>
            <a:off x="8617009" y="4131310"/>
            <a:ext cx="0" cy="56484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Obdélník 20">
            <a:extLst>
              <a:ext uri="{FF2B5EF4-FFF2-40B4-BE49-F238E27FC236}">
                <a16:creationId xmlns:a16="http://schemas.microsoft.com/office/drawing/2014/main" id="{810BDD12-40CF-4EE1-BF0A-DD28063C8CEB}"/>
              </a:ext>
            </a:extLst>
          </p:cNvPr>
          <p:cNvSpPr/>
          <p:nvPr/>
        </p:nvSpPr>
        <p:spPr>
          <a:xfrm>
            <a:off x="9829341" y="3676757"/>
            <a:ext cx="1309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+mn-lt"/>
              </a:rPr>
              <a:t>ERV (1,5 l)</a:t>
            </a: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2C94D997-E0F9-493C-A20C-C37540277019}"/>
              </a:ext>
            </a:extLst>
          </p:cNvPr>
          <p:cNvSpPr/>
          <p:nvPr/>
        </p:nvSpPr>
        <p:spPr>
          <a:xfrm>
            <a:off x="9829341" y="4234491"/>
            <a:ext cx="1155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+mn-lt"/>
              </a:rPr>
              <a:t>RV (1,5 l)</a:t>
            </a:r>
          </a:p>
        </p:txBody>
      </p:sp>
    </p:spTree>
    <p:extLst>
      <p:ext uri="{BB962C8B-B14F-4D97-AF65-F5344CB8AC3E}">
        <p14:creationId xmlns:p14="http://schemas.microsoft.com/office/powerpoint/2010/main" val="178227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547A6E-D33C-4704-920D-15CC8B59C8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US" noProof="0" dirty="0"/>
              <a:t>Physiology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8E0517-5E0A-41A3-8E75-2C525B9ACA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AD8291-6FD8-48DD-ACA8-6E5A42BF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305223" cy="451576"/>
          </a:xfrm>
        </p:spPr>
        <p:txBody>
          <a:bodyPr/>
          <a:lstStyle/>
          <a:p>
            <a:r>
              <a:rPr lang="en-US" dirty="0"/>
              <a:t>Lung ventilation, volumes, measurement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033DD52-7BEE-4ECB-AC22-1CE8F43E7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6503" y="4787248"/>
            <a:ext cx="2278928" cy="654383"/>
          </a:xfrm>
        </p:spPr>
        <p:txBody>
          <a:bodyPr/>
          <a:lstStyle/>
          <a:p>
            <a:pPr marL="72000" lvl="0" indent="0">
              <a:buNone/>
            </a:pPr>
            <a:r>
              <a:rPr lang="en-GB" sz="1200" b="1" i="1" dirty="0"/>
              <a:t>Lung capacity</a:t>
            </a:r>
            <a:r>
              <a:rPr lang="cs-CZ" sz="1200" b="1" i="1" dirty="0"/>
              <a:t>:</a:t>
            </a:r>
            <a:endParaRPr lang="en-GB" sz="1200" b="1" i="1" dirty="0"/>
          </a:p>
          <a:p>
            <a:pPr lvl="0"/>
            <a:r>
              <a:rPr lang="en-GB" sz="1200" i="1" dirty="0"/>
              <a:t>VC = VT + IRV + ERV</a:t>
            </a:r>
          </a:p>
          <a:p>
            <a:pPr lvl="0"/>
            <a:r>
              <a:rPr lang="en-GB" sz="1200" i="1" dirty="0"/>
              <a:t>TLC = VC + </a:t>
            </a:r>
            <a:r>
              <a:rPr lang="cs-CZ" sz="1200" i="1" dirty="0"/>
              <a:t>RV</a:t>
            </a:r>
            <a:endParaRPr lang="en-GB" sz="1200" i="1" dirty="0"/>
          </a:p>
          <a:p>
            <a:pPr lvl="0"/>
            <a:r>
              <a:rPr lang="en-GB" sz="1200" i="1" dirty="0"/>
              <a:t>FRC = ERV + RV</a:t>
            </a:r>
          </a:p>
          <a:p>
            <a:pPr lvl="0"/>
            <a:r>
              <a:rPr lang="en-GB" sz="1200" i="1" dirty="0"/>
              <a:t>IC = IRV + VT</a:t>
            </a:r>
          </a:p>
          <a:p>
            <a:pPr lvl="0"/>
            <a:r>
              <a:rPr lang="en-GB" sz="1200" i="1" dirty="0"/>
              <a:t>EC = ERV + VT </a:t>
            </a:r>
          </a:p>
          <a:p>
            <a:endParaRPr lang="cs-CZ" sz="1200" dirty="0"/>
          </a:p>
        </p:txBody>
      </p:sp>
      <p:sp>
        <p:nvSpPr>
          <p:cNvPr id="16" name="TextovéPole 1">
            <a:extLst>
              <a:ext uri="{FF2B5EF4-FFF2-40B4-BE49-F238E27FC236}">
                <a16:creationId xmlns:a16="http://schemas.microsoft.com/office/drawing/2014/main" id="{CA432917-5DB6-437F-915C-D266A36E5079}"/>
              </a:ext>
            </a:extLst>
          </p:cNvPr>
          <p:cNvSpPr txBox="1"/>
          <p:nvPr/>
        </p:nvSpPr>
        <p:spPr>
          <a:xfrm>
            <a:off x="9441155" y="2886372"/>
            <a:ext cx="1151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800" kern="1200" dirty="0" err="1">
                <a:solidFill>
                  <a:srgbClr val="000000"/>
                </a:solidFill>
                <a:effectLst/>
                <a:latin typeface="+mn-lt"/>
                <a:ea typeface="Times New Roman"/>
              </a:rPr>
              <a:t>Vt</a:t>
            </a:r>
            <a:r>
              <a:rPr lang="cs-CZ" sz="1800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 (0,5 l)</a:t>
            </a:r>
            <a:endParaRPr lang="cs-CZ" sz="1800" dirty="0">
              <a:effectLst/>
              <a:latin typeface="+mn-lt"/>
              <a:ea typeface="Times New Roman"/>
            </a:endParaRP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538B56E9-F0FA-47EB-B6EA-A368464BAB28}"/>
              </a:ext>
            </a:extLst>
          </p:cNvPr>
          <p:cNvSpPr/>
          <p:nvPr/>
        </p:nvSpPr>
        <p:spPr>
          <a:xfrm>
            <a:off x="9441155" y="1913198"/>
            <a:ext cx="12192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+mn-lt"/>
              </a:rPr>
              <a:t>IRV (2,5 l)</a:t>
            </a: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810BDD12-40CF-4EE1-BF0A-DD28063C8CEB}"/>
              </a:ext>
            </a:extLst>
          </p:cNvPr>
          <p:cNvSpPr/>
          <p:nvPr/>
        </p:nvSpPr>
        <p:spPr>
          <a:xfrm>
            <a:off x="9441155" y="3599123"/>
            <a:ext cx="1309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+mn-lt"/>
              </a:rPr>
              <a:t>ERV (1,5 l)</a:t>
            </a: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2C94D997-E0F9-493C-A20C-C37540277019}"/>
              </a:ext>
            </a:extLst>
          </p:cNvPr>
          <p:cNvSpPr/>
          <p:nvPr/>
        </p:nvSpPr>
        <p:spPr>
          <a:xfrm>
            <a:off x="9441155" y="4156857"/>
            <a:ext cx="1155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+mn-lt"/>
              </a:rPr>
              <a:t>RV (1,5 l)</a:t>
            </a:r>
          </a:p>
        </p:txBody>
      </p:sp>
      <p:grpSp>
        <p:nvGrpSpPr>
          <p:cNvPr id="23" name="Skupina 22">
            <a:extLst>
              <a:ext uri="{FF2B5EF4-FFF2-40B4-BE49-F238E27FC236}">
                <a16:creationId xmlns:a16="http://schemas.microsoft.com/office/drawing/2014/main" id="{7D0A822F-3E4C-477E-B46B-ACAC89D798ED}"/>
              </a:ext>
            </a:extLst>
          </p:cNvPr>
          <p:cNvGrpSpPr/>
          <p:nvPr/>
        </p:nvGrpSpPr>
        <p:grpSpPr>
          <a:xfrm>
            <a:off x="1355847" y="1256480"/>
            <a:ext cx="9490075" cy="3514725"/>
            <a:chOff x="134064" y="750949"/>
            <a:chExt cx="6274648" cy="2057363"/>
          </a:xfrm>
        </p:grpSpPr>
        <p:sp>
          <p:nvSpPr>
            <p:cNvPr id="24" name="Volný tvar 6">
              <a:extLst>
                <a:ext uri="{FF2B5EF4-FFF2-40B4-BE49-F238E27FC236}">
                  <a16:creationId xmlns:a16="http://schemas.microsoft.com/office/drawing/2014/main" id="{9956BD4D-799D-430D-9D9A-A4E3728DF5C6}"/>
                </a:ext>
              </a:extLst>
            </p:cNvPr>
            <p:cNvSpPr/>
            <p:nvPr/>
          </p:nvSpPr>
          <p:spPr>
            <a:xfrm>
              <a:off x="576064" y="936104"/>
              <a:ext cx="4806315" cy="1501140"/>
            </a:xfrm>
            <a:custGeom>
              <a:avLst/>
              <a:gdLst>
                <a:gd name="connsiteX0" fmla="*/ 0 w 4806564"/>
                <a:gd name="connsiteY0" fmla="*/ 1144987 h 1501418"/>
                <a:gd name="connsiteX1" fmla="*/ 170954 w 4806564"/>
                <a:gd name="connsiteY1" fmla="*/ 687787 h 1501418"/>
                <a:gd name="connsiteX2" fmla="*/ 345882 w 4806564"/>
                <a:gd name="connsiteY2" fmla="*/ 1148963 h 1501418"/>
                <a:gd name="connsiteX3" fmla="*/ 516835 w 4806564"/>
                <a:gd name="connsiteY3" fmla="*/ 687787 h 1501418"/>
                <a:gd name="connsiteX4" fmla="*/ 691764 w 4806564"/>
                <a:gd name="connsiteY4" fmla="*/ 1141012 h 1501418"/>
                <a:gd name="connsiteX5" fmla="*/ 862717 w 4806564"/>
                <a:gd name="connsiteY5" fmla="*/ 687787 h 1501418"/>
                <a:gd name="connsiteX6" fmla="*/ 1029694 w 4806564"/>
                <a:gd name="connsiteY6" fmla="*/ 1148963 h 1501418"/>
                <a:gd name="connsiteX7" fmla="*/ 1256307 w 4806564"/>
                <a:gd name="connsiteY7" fmla="*/ 0 h 1501418"/>
                <a:gd name="connsiteX8" fmla="*/ 1482919 w 4806564"/>
                <a:gd name="connsiteY8" fmla="*/ 1144987 h 1501418"/>
                <a:gd name="connsiteX9" fmla="*/ 1657847 w 4806564"/>
                <a:gd name="connsiteY9" fmla="*/ 687787 h 1501418"/>
                <a:gd name="connsiteX10" fmla="*/ 1824825 w 4806564"/>
                <a:gd name="connsiteY10" fmla="*/ 1144987 h 1501418"/>
                <a:gd name="connsiteX11" fmla="*/ 1995778 w 4806564"/>
                <a:gd name="connsiteY11" fmla="*/ 695739 h 1501418"/>
                <a:gd name="connsiteX12" fmla="*/ 2174682 w 4806564"/>
                <a:gd name="connsiteY12" fmla="*/ 1144987 h 1501418"/>
                <a:gd name="connsiteX13" fmla="*/ 2341660 w 4806564"/>
                <a:gd name="connsiteY13" fmla="*/ 691763 h 1501418"/>
                <a:gd name="connsiteX14" fmla="*/ 2631882 w 4806564"/>
                <a:gd name="connsiteY14" fmla="*/ 1490869 h 1501418"/>
                <a:gd name="connsiteX15" fmla="*/ 2918129 w 4806564"/>
                <a:gd name="connsiteY15" fmla="*/ 691763 h 1501418"/>
                <a:gd name="connsiteX16" fmla="*/ 3093058 w 4806564"/>
                <a:gd name="connsiteY16" fmla="*/ 1141012 h 1501418"/>
                <a:gd name="connsiteX17" fmla="*/ 3260035 w 4806564"/>
                <a:gd name="connsiteY17" fmla="*/ 691763 h 1501418"/>
                <a:gd name="connsiteX18" fmla="*/ 3430988 w 4806564"/>
                <a:gd name="connsiteY18" fmla="*/ 1144987 h 1501418"/>
                <a:gd name="connsiteX19" fmla="*/ 3597966 w 4806564"/>
                <a:gd name="connsiteY19" fmla="*/ 695739 h 1501418"/>
                <a:gd name="connsiteX20" fmla="*/ 3772894 w 4806564"/>
                <a:gd name="connsiteY20" fmla="*/ 1148963 h 1501418"/>
                <a:gd name="connsiteX21" fmla="*/ 4003482 w 4806564"/>
                <a:gd name="connsiteY21" fmla="*/ 3975 h 1501418"/>
                <a:gd name="connsiteX22" fmla="*/ 4345388 w 4806564"/>
                <a:gd name="connsiteY22" fmla="*/ 1490869 h 1501418"/>
                <a:gd name="connsiteX23" fmla="*/ 4619708 w 4806564"/>
                <a:gd name="connsiteY23" fmla="*/ 691763 h 1501418"/>
                <a:gd name="connsiteX24" fmla="*/ 4802588 w 4806564"/>
                <a:gd name="connsiteY24" fmla="*/ 1144987 h 1501418"/>
                <a:gd name="connsiteX25" fmla="*/ 4802588 w 4806564"/>
                <a:gd name="connsiteY25" fmla="*/ 1144987 h 1501418"/>
                <a:gd name="connsiteX26" fmla="*/ 4806564 w 4806564"/>
                <a:gd name="connsiteY26" fmla="*/ 1141012 h 1501418"/>
                <a:gd name="connsiteX27" fmla="*/ 4806564 w 4806564"/>
                <a:gd name="connsiteY27" fmla="*/ 1141012 h 1501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806564" h="1501418">
                  <a:moveTo>
                    <a:pt x="0" y="1144987"/>
                  </a:moveTo>
                  <a:cubicBezTo>
                    <a:pt x="56653" y="916055"/>
                    <a:pt x="113307" y="687124"/>
                    <a:pt x="170954" y="687787"/>
                  </a:cubicBezTo>
                  <a:cubicBezTo>
                    <a:pt x="228601" y="688450"/>
                    <a:pt x="288235" y="1148963"/>
                    <a:pt x="345882" y="1148963"/>
                  </a:cubicBezTo>
                  <a:cubicBezTo>
                    <a:pt x="403529" y="1148963"/>
                    <a:pt x="459188" y="689112"/>
                    <a:pt x="516835" y="687787"/>
                  </a:cubicBezTo>
                  <a:cubicBezTo>
                    <a:pt x="574482" y="686462"/>
                    <a:pt x="634117" y="1141012"/>
                    <a:pt x="691764" y="1141012"/>
                  </a:cubicBezTo>
                  <a:cubicBezTo>
                    <a:pt x="749411" y="1141012"/>
                    <a:pt x="806395" y="686462"/>
                    <a:pt x="862717" y="687787"/>
                  </a:cubicBezTo>
                  <a:cubicBezTo>
                    <a:pt x="919039" y="689112"/>
                    <a:pt x="964096" y="1263594"/>
                    <a:pt x="1029694" y="1148963"/>
                  </a:cubicBezTo>
                  <a:cubicBezTo>
                    <a:pt x="1095292" y="1034332"/>
                    <a:pt x="1180770" y="663"/>
                    <a:pt x="1256307" y="0"/>
                  </a:cubicBezTo>
                  <a:cubicBezTo>
                    <a:pt x="1331844" y="-663"/>
                    <a:pt x="1415996" y="1030356"/>
                    <a:pt x="1482919" y="1144987"/>
                  </a:cubicBezTo>
                  <a:cubicBezTo>
                    <a:pt x="1549842" y="1259618"/>
                    <a:pt x="1600863" y="687787"/>
                    <a:pt x="1657847" y="687787"/>
                  </a:cubicBezTo>
                  <a:cubicBezTo>
                    <a:pt x="1714831" y="687787"/>
                    <a:pt x="1768503" y="1143662"/>
                    <a:pt x="1824825" y="1144987"/>
                  </a:cubicBezTo>
                  <a:cubicBezTo>
                    <a:pt x="1881147" y="1146312"/>
                    <a:pt x="1937469" y="695739"/>
                    <a:pt x="1995778" y="695739"/>
                  </a:cubicBezTo>
                  <a:cubicBezTo>
                    <a:pt x="2054087" y="695739"/>
                    <a:pt x="2117035" y="1145650"/>
                    <a:pt x="2174682" y="1144987"/>
                  </a:cubicBezTo>
                  <a:cubicBezTo>
                    <a:pt x="2232329" y="1144324"/>
                    <a:pt x="2265460" y="634116"/>
                    <a:pt x="2341660" y="691763"/>
                  </a:cubicBezTo>
                  <a:cubicBezTo>
                    <a:pt x="2417860" y="749410"/>
                    <a:pt x="2535804" y="1490869"/>
                    <a:pt x="2631882" y="1490869"/>
                  </a:cubicBezTo>
                  <a:cubicBezTo>
                    <a:pt x="2727960" y="1490869"/>
                    <a:pt x="2841266" y="750072"/>
                    <a:pt x="2918129" y="691763"/>
                  </a:cubicBezTo>
                  <a:cubicBezTo>
                    <a:pt x="2994992" y="633454"/>
                    <a:pt x="3036074" y="1141012"/>
                    <a:pt x="3093058" y="1141012"/>
                  </a:cubicBezTo>
                  <a:cubicBezTo>
                    <a:pt x="3150042" y="1141012"/>
                    <a:pt x="3203713" y="691101"/>
                    <a:pt x="3260035" y="691763"/>
                  </a:cubicBezTo>
                  <a:cubicBezTo>
                    <a:pt x="3316357" y="692425"/>
                    <a:pt x="3374666" y="1144324"/>
                    <a:pt x="3430988" y="1144987"/>
                  </a:cubicBezTo>
                  <a:cubicBezTo>
                    <a:pt x="3487310" y="1145650"/>
                    <a:pt x="3540982" y="695076"/>
                    <a:pt x="3597966" y="695739"/>
                  </a:cubicBezTo>
                  <a:cubicBezTo>
                    <a:pt x="3654950" y="696402"/>
                    <a:pt x="3705308" y="1264257"/>
                    <a:pt x="3772894" y="1148963"/>
                  </a:cubicBezTo>
                  <a:cubicBezTo>
                    <a:pt x="3840480" y="1033669"/>
                    <a:pt x="3908066" y="-53009"/>
                    <a:pt x="4003482" y="3975"/>
                  </a:cubicBezTo>
                  <a:cubicBezTo>
                    <a:pt x="4098898" y="60959"/>
                    <a:pt x="4242684" y="1376238"/>
                    <a:pt x="4345388" y="1490869"/>
                  </a:cubicBezTo>
                  <a:cubicBezTo>
                    <a:pt x="4448092" y="1605500"/>
                    <a:pt x="4543508" y="749410"/>
                    <a:pt x="4619708" y="691763"/>
                  </a:cubicBezTo>
                  <a:cubicBezTo>
                    <a:pt x="4695908" y="634116"/>
                    <a:pt x="4802588" y="1144987"/>
                    <a:pt x="4802588" y="1144987"/>
                  </a:cubicBezTo>
                  <a:lnTo>
                    <a:pt x="4802588" y="1144987"/>
                  </a:lnTo>
                  <a:lnTo>
                    <a:pt x="4806564" y="1141012"/>
                  </a:lnTo>
                  <a:lnTo>
                    <a:pt x="4806564" y="1141012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25" name="Přímá spojnice 24">
              <a:extLst>
                <a:ext uri="{FF2B5EF4-FFF2-40B4-BE49-F238E27FC236}">
                  <a16:creationId xmlns:a16="http://schemas.microsoft.com/office/drawing/2014/main" id="{E5A7C51E-948B-4886-A817-94BFBE8DA242}"/>
                </a:ext>
              </a:extLst>
            </p:cNvPr>
            <p:cNvCxnSpPr/>
            <p:nvPr/>
          </p:nvCxnSpPr>
          <p:spPr>
            <a:xfrm>
              <a:off x="504056" y="786709"/>
              <a:ext cx="0" cy="20216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nice 25">
              <a:extLst>
                <a:ext uri="{FF2B5EF4-FFF2-40B4-BE49-F238E27FC236}">
                  <a16:creationId xmlns:a16="http://schemas.microsoft.com/office/drawing/2014/main" id="{2084F117-C507-49FE-9DA9-820F75458139}"/>
                </a:ext>
              </a:extLst>
            </p:cNvPr>
            <p:cNvCxnSpPr/>
            <p:nvPr/>
          </p:nvCxnSpPr>
          <p:spPr>
            <a:xfrm flipH="1">
              <a:off x="504056" y="2448272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26">
              <a:extLst>
                <a:ext uri="{FF2B5EF4-FFF2-40B4-BE49-F238E27FC236}">
                  <a16:creationId xmlns:a16="http://schemas.microsoft.com/office/drawing/2014/main" id="{49EAC44B-4F78-4F98-9318-FB22AA006FBF}"/>
                </a:ext>
              </a:extLst>
            </p:cNvPr>
            <p:cNvCxnSpPr/>
            <p:nvPr/>
          </p:nvCxnSpPr>
          <p:spPr>
            <a:xfrm flipH="1">
              <a:off x="504056" y="2088232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>
              <a:extLst>
                <a:ext uri="{FF2B5EF4-FFF2-40B4-BE49-F238E27FC236}">
                  <a16:creationId xmlns:a16="http://schemas.microsoft.com/office/drawing/2014/main" id="{29B08A6F-EFCF-465B-AACB-3FAB0759ACE9}"/>
                </a:ext>
              </a:extLst>
            </p:cNvPr>
            <p:cNvCxnSpPr/>
            <p:nvPr/>
          </p:nvCxnSpPr>
          <p:spPr>
            <a:xfrm flipH="1">
              <a:off x="504056" y="1628476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>
              <a:extLst>
                <a:ext uri="{FF2B5EF4-FFF2-40B4-BE49-F238E27FC236}">
                  <a16:creationId xmlns:a16="http://schemas.microsoft.com/office/drawing/2014/main" id="{8B0BB9EB-E03D-4430-9046-B50BE4C65E52}"/>
                </a:ext>
              </a:extLst>
            </p:cNvPr>
            <p:cNvCxnSpPr/>
            <p:nvPr/>
          </p:nvCxnSpPr>
          <p:spPr>
            <a:xfrm flipH="1">
              <a:off x="504056" y="936104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ovéPole 13">
              <a:extLst>
                <a:ext uri="{FF2B5EF4-FFF2-40B4-BE49-F238E27FC236}">
                  <a16:creationId xmlns:a16="http://schemas.microsoft.com/office/drawing/2014/main" id="{AB713B09-B36F-442F-9A92-8BE54A873864}"/>
                </a:ext>
              </a:extLst>
            </p:cNvPr>
            <p:cNvSpPr txBox="1"/>
            <p:nvPr/>
          </p:nvSpPr>
          <p:spPr>
            <a:xfrm>
              <a:off x="134064" y="750949"/>
              <a:ext cx="576064" cy="29591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cs-CZ" sz="18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V </a:t>
              </a:r>
              <a:r>
                <a:rPr lang="en-US" sz="18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[l]</a:t>
              </a:r>
              <a:endParaRPr lang="cs-CZ" sz="2800" dirty="0">
                <a:effectLst/>
                <a:latin typeface="+mn-lt"/>
                <a:ea typeface="Times New Roman"/>
              </a:endParaRPr>
            </a:p>
          </p:txBody>
        </p:sp>
        <p:cxnSp>
          <p:nvCxnSpPr>
            <p:cNvPr id="31" name="Přímá spojnice 30">
              <a:extLst>
                <a:ext uri="{FF2B5EF4-FFF2-40B4-BE49-F238E27FC236}">
                  <a16:creationId xmlns:a16="http://schemas.microsoft.com/office/drawing/2014/main" id="{B684B3AD-79E5-4364-A77F-082DC7BDAC1B}"/>
                </a:ext>
              </a:extLst>
            </p:cNvPr>
            <p:cNvCxnSpPr/>
            <p:nvPr/>
          </p:nvCxnSpPr>
          <p:spPr>
            <a:xfrm flipH="1">
              <a:off x="504056" y="2736304"/>
              <a:ext cx="590465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Přímá spojnice se šipkou 31">
            <a:extLst>
              <a:ext uri="{FF2B5EF4-FFF2-40B4-BE49-F238E27FC236}">
                <a16:creationId xmlns:a16="http://schemas.microsoft.com/office/drawing/2014/main" id="{4A21C9E6-F466-4553-9898-056570D85F06}"/>
              </a:ext>
            </a:extLst>
          </p:cNvPr>
          <p:cNvCxnSpPr/>
          <p:nvPr/>
        </p:nvCxnSpPr>
        <p:spPr bwMode="auto">
          <a:xfrm>
            <a:off x="8064570" y="1553952"/>
            <a:ext cx="0" cy="258333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9DF9A57D-600A-4300-A6AB-056E7788EF8F}"/>
              </a:ext>
            </a:extLst>
          </p:cNvPr>
          <p:cNvCxnSpPr/>
          <p:nvPr/>
        </p:nvCxnSpPr>
        <p:spPr bwMode="auto">
          <a:xfrm>
            <a:off x="3921195" y="1569063"/>
            <a:ext cx="0" cy="195383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Přímá spojnice se šipkou 33">
            <a:extLst>
              <a:ext uri="{FF2B5EF4-FFF2-40B4-BE49-F238E27FC236}">
                <a16:creationId xmlns:a16="http://schemas.microsoft.com/office/drawing/2014/main" id="{1435E656-BBAD-4A5C-9A45-7038ACC76972}"/>
              </a:ext>
            </a:extLst>
          </p:cNvPr>
          <p:cNvCxnSpPr/>
          <p:nvPr/>
        </p:nvCxnSpPr>
        <p:spPr bwMode="auto">
          <a:xfrm>
            <a:off x="6007170" y="2755616"/>
            <a:ext cx="0" cy="141655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5CD1916E-0004-468D-9FB2-97C1368EE015}"/>
              </a:ext>
            </a:extLst>
          </p:cNvPr>
          <p:cNvCxnSpPr/>
          <p:nvPr/>
        </p:nvCxnSpPr>
        <p:spPr bwMode="auto">
          <a:xfrm>
            <a:off x="8617020" y="3541046"/>
            <a:ext cx="0" cy="11412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8061173D-B464-4ABF-9BE8-C21A428EE4F6}"/>
              </a:ext>
            </a:extLst>
          </p:cNvPr>
          <p:cNvCxnSpPr/>
          <p:nvPr/>
        </p:nvCxnSpPr>
        <p:spPr bwMode="auto">
          <a:xfrm>
            <a:off x="9274546" y="1553952"/>
            <a:ext cx="19102" cy="309423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Zástupný symbol pro obsah 4">
            <a:extLst>
              <a:ext uri="{FF2B5EF4-FFF2-40B4-BE49-F238E27FC236}">
                <a16:creationId xmlns:a16="http://schemas.microsoft.com/office/drawing/2014/main" id="{DBD36CAA-F0BA-4528-B0FF-B5ECD0A91E60}"/>
              </a:ext>
            </a:extLst>
          </p:cNvPr>
          <p:cNvSpPr txBox="1">
            <a:spLocks/>
          </p:cNvSpPr>
          <p:nvPr/>
        </p:nvSpPr>
        <p:spPr>
          <a:xfrm>
            <a:off x="5988821" y="4783711"/>
            <a:ext cx="2278928" cy="65438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12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Dynamic</a:t>
            </a: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lung volumes</a:t>
            </a:r>
            <a:r>
              <a:rPr lang="cs-CZ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r>
              <a:rPr lang="cs-CZ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</a:t>
            </a:r>
          </a:p>
          <a:p>
            <a:r>
              <a:rPr lang="cs-CZ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cs-CZ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 </a:t>
            </a:r>
          </a:p>
          <a:p>
            <a:endParaRPr lang="cs-CZ" sz="1200" kern="0" dirty="0"/>
          </a:p>
        </p:txBody>
      </p:sp>
    </p:spTree>
    <p:extLst>
      <p:ext uri="{BB962C8B-B14F-4D97-AF65-F5344CB8AC3E}">
        <p14:creationId xmlns:p14="http://schemas.microsoft.com/office/powerpoint/2010/main" val="3286073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547A6E-D33C-4704-920D-15CC8B59C8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US" noProof="0" dirty="0"/>
              <a:t>Physiology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8E0517-5E0A-41A3-8E75-2C525B9ACA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AD8291-6FD8-48DD-ACA8-6E5A42BF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305223" cy="451576"/>
          </a:xfrm>
        </p:spPr>
        <p:txBody>
          <a:bodyPr/>
          <a:lstStyle/>
          <a:p>
            <a:r>
              <a:rPr lang="en-US" dirty="0"/>
              <a:t>Lung ventilation, volumes, measurement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8BE9994B-67C1-4FB3-8774-66D58BC28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3"/>
            <a:ext cx="10753200" cy="536848"/>
          </a:xfrm>
        </p:spPr>
        <p:txBody>
          <a:bodyPr/>
          <a:lstStyle/>
          <a:p>
            <a:pPr marL="72000" indent="0">
              <a:buNone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Dynamic lung volumes</a:t>
            </a:r>
            <a:endParaRPr lang="cs-CZ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cs-CZ" dirty="0"/>
          </a:p>
        </p:txBody>
      </p:sp>
      <p:grpSp>
        <p:nvGrpSpPr>
          <p:cNvPr id="38" name="Skupina 37">
            <a:extLst>
              <a:ext uri="{FF2B5EF4-FFF2-40B4-BE49-F238E27FC236}">
                <a16:creationId xmlns:a16="http://schemas.microsoft.com/office/drawing/2014/main" id="{B178E33D-4875-4154-9DF1-B4E56003A1B0}"/>
              </a:ext>
            </a:extLst>
          </p:cNvPr>
          <p:cNvGrpSpPr/>
          <p:nvPr/>
        </p:nvGrpSpPr>
        <p:grpSpPr>
          <a:xfrm>
            <a:off x="663825" y="2375910"/>
            <a:ext cx="4297822" cy="3673289"/>
            <a:chOff x="5348721" y="2996952"/>
            <a:chExt cx="3687775" cy="2514547"/>
          </a:xfrm>
        </p:grpSpPr>
        <p:grpSp>
          <p:nvGrpSpPr>
            <p:cNvPr id="39" name="Skupina 38">
              <a:extLst>
                <a:ext uri="{FF2B5EF4-FFF2-40B4-BE49-F238E27FC236}">
                  <a16:creationId xmlns:a16="http://schemas.microsoft.com/office/drawing/2014/main" id="{938AAE11-DA2C-4C99-A15B-01DD78A2BF58}"/>
                </a:ext>
              </a:extLst>
            </p:cNvPr>
            <p:cNvGrpSpPr/>
            <p:nvPr/>
          </p:nvGrpSpPr>
          <p:grpSpPr>
            <a:xfrm>
              <a:off x="5348721" y="2996952"/>
              <a:ext cx="3338079" cy="2284730"/>
              <a:chOff x="296396" y="-32399"/>
              <a:chExt cx="3950892" cy="3011462"/>
            </a:xfrm>
          </p:grpSpPr>
          <p:grpSp>
            <p:nvGrpSpPr>
              <p:cNvPr id="48" name="Skupina 47">
                <a:extLst>
                  <a:ext uri="{FF2B5EF4-FFF2-40B4-BE49-F238E27FC236}">
                    <a16:creationId xmlns:a16="http://schemas.microsoft.com/office/drawing/2014/main" id="{A95B782E-A9E7-4EA5-8745-726C77A3EF2F}"/>
                  </a:ext>
                </a:extLst>
              </p:cNvPr>
              <p:cNvGrpSpPr/>
              <p:nvPr/>
            </p:nvGrpSpPr>
            <p:grpSpPr>
              <a:xfrm>
                <a:off x="871296" y="25880"/>
                <a:ext cx="3375992" cy="2953183"/>
                <a:chOff x="872480" y="28286"/>
                <a:chExt cx="3375992" cy="2953659"/>
              </a:xfrm>
            </p:grpSpPr>
            <p:cxnSp>
              <p:nvCxnSpPr>
                <p:cNvPr id="57" name="Přímá spojnice 56">
                  <a:extLst>
                    <a:ext uri="{FF2B5EF4-FFF2-40B4-BE49-F238E27FC236}">
                      <a16:creationId xmlns:a16="http://schemas.microsoft.com/office/drawing/2014/main" id="{D2C9F85B-2CBA-4860-976F-D75564ACE6E4}"/>
                    </a:ext>
                  </a:extLst>
                </p:cNvPr>
                <p:cNvCxnSpPr/>
                <p:nvPr/>
              </p:nvCxnSpPr>
              <p:spPr>
                <a:xfrm>
                  <a:off x="880880" y="28286"/>
                  <a:ext cx="0" cy="295232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Přímá spojnice 57">
                  <a:extLst>
                    <a:ext uri="{FF2B5EF4-FFF2-40B4-BE49-F238E27FC236}">
                      <a16:creationId xmlns:a16="http://schemas.microsoft.com/office/drawing/2014/main" id="{BCBF29AB-9756-4C5A-85EA-852002662C5A}"/>
                    </a:ext>
                  </a:extLst>
                </p:cNvPr>
                <p:cNvCxnSpPr/>
                <p:nvPr/>
              </p:nvCxnSpPr>
              <p:spPr>
                <a:xfrm flipH="1">
                  <a:off x="872480" y="2981945"/>
                  <a:ext cx="337599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9" name="TextovéPole 48">
                <a:extLst>
                  <a:ext uri="{FF2B5EF4-FFF2-40B4-BE49-F238E27FC236}">
                    <a16:creationId xmlns:a16="http://schemas.microsoft.com/office/drawing/2014/main" id="{7448294D-049C-4855-9F91-12ADD00C4FF4}"/>
                  </a:ext>
                </a:extLst>
              </p:cNvPr>
              <p:cNvSpPr txBox="1"/>
              <p:nvPr/>
            </p:nvSpPr>
            <p:spPr>
              <a:xfrm>
                <a:off x="296396" y="-32399"/>
                <a:ext cx="577197" cy="34111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cs-CZ" sz="1600" kern="1200" dirty="0">
                    <a:solidFill>
                      <a:srgbClr val="000000"/>
                    </a:solidFill>
                    <a:effectLst/>
                    <a:latin typeface="+mn-lt"/>
                    <a:ea typeface="Times New Roman"/>
                  </a:rPr>
                  <a:t>V </a:t>
                </a:r>
                <a:r>
                  <a:rPr lang="en-US" sz="1600" kern="1200" dirty="0">
                    <a:solidFill>
                      <a:srgbClr val="000000"/>
                    </a:solidFill>
                    <a:effectLst/>
                    <a:latin typeface="+mn-lt"/>
                    <a:ea typeface="Times New Roman"/>
                  </a:rPr>
                  <a:t>[l]</a:t>
                </a:r>
                <a:endParaRPr lang="cs-CZ" dirty="0">
                  <a:effectLst/>
                  <a:latin typeface="+mn-lt"/>
                  <a:ea typeface="Times New Roman"/>
                </a:endParaRPr>
              </a:p>
            </p:txBody>
          </p:sp>
          <p:sp>
            <p:nvSpPr>
              <p:cNvPr id="50" name="Volný tvar 17">
                <a:extLst>
                  <a:ext uri="{FF2B5EF4-FFF2-40B4-BE49-F238E27FC236}">
                    <a16:creationId xmlns:a16="http://schemas.microsoft.com/office/drawing/2014/main" id="{F1F26E06-B82F-45FB-8A65-7672A5B19A37}"/>
                  </a:ext>
                </a:extLst>
              </p:cNvPr>
              <p:cNvSpPr/>
              <p:nvPr/>
            </p:nvSpPr>
            <p:spPr>
              <a:xfrm>
                <a:off x="888521" y="439947"/>
                <a:ext cx="2948181" cy="1910121"/>
              </a:xfrm>
              <a:custGeom>
                <a:avLst/>
                <a:gdLst>
                  <a:gd name="connsiteX0" fmla="*/ 0 w 2910177"/>
                  <a:gd name="connsiteY0" fmla="*/ 0 h 1911257"/>
                  <a:gd name="connsiteX1" fmla="*/ 31805 w 2910177"/>
                  <a:gd name="connsiteY1" fmla="*/ 477078 h 1911257"/>
                  <a:gd name="connsiteX2" fmla="*/ 143123 w 2910177"/>
                  <a:gd name="connsiteY2" fmla="*/ 1057524 h 1911257"/>
                  <a:gd name="connsiteX3" fmla="*/ 326003 w 2910177"/>
                  <a:gd name="connsiteY3" fmla="*/ 1526651 h 1911257"/>
                  <a:gd name="connsiteX4" fmla="*/ 612250 w 2910177"/>
                  <a:gd name="connsiteY4" fmla="*/ 1868557 h 1911257"/>
                  <a:gd name="connsiteX5" fmla="*/ 811033 w 2910177"/>
                  <a:gd name="connsiteY5" fmla="*/ 1908313 h 1911257"/>
                  <a:gd name="connsiteX6" fmla="*/ 1272209 w 2910177"/>
                  <a:gd name="connsiteY6" fmla="*/ 1908313 h 1911257"/>
                  <a:gd name="connsiteX7" fmla="*/ 1630017 w 2910177"/>
                  <a:gd name="connsiteY7" fmla="*/ 1908313 h 1911257"/>
                  <a:gd name="connsiteX8" fmla="*/ 1963972 w 2910177"/>
                  <a:gd name="connsiteY8" fmla="*/ 1908313 h 1911257"/>
                  <a:gd name="connsiteX9" fmla="*/ 2361537 w 2910177"/>
                  <a:gd name="connsiteY9" fmla="*/ 1908313 h 1911257"/>
                  <a:gd name="connsiteX10" fmla="*/ 2671638 w 2910177"/>
                  <a:gd name="connsiteY10" fmla="*/ 1908313 h 1911257"/>
                  <a:gd name="connsiteX11" fmla="*/ 2671638 w 2910177"/>
                  <a:gd name="connsiteY11" fmla="*/ 1908313 h 1911257"/>
                  <a:gd name="connsiteX12" fmla="*/ 2910177 w 2910177"/>
                  <a:gd name="connsiteY12" fmla="*/ 1908313 h 1911257"/>
                  <a:gd name="connsiteX0" fmla="*/ 0 w 2910177"/>
                  <a:gd name="connsiteY0" fmla="*/ 0 h 1913613"/>
                  <a:gd name="connsiteX1" fmla="*/ 31805 w 2910177"/>
                  <a:gd name="connsiteY1" fmla="*/ 477078 h 1913613"/>
                  <a:gd name="connsiteX2" fmla="*/ 143123 w 2910177"/>
                  <a:gd name="connsiteY2" fmla="*/ 1057524 h 1913613"/>
                  <a:gd name="connsiteX3" fmla="*/ 326003 w 2910177"/>
                  <a:gd name="connsiteY3" fmla="*/ 1526651 h 1913613"/>
                  <a:gd name="connsiteX4" fmla="*/ 588396 w 2910177"/>
                  <a:gd name="connsiteY4" fmla="*/ 1836752 h 1913613"/>
                  <a:gd name="connsiteX5" fmla="*/ 811033 w 2910177"/>
                  <a:gd name="connsiteY5" fmla="*/ 1908313 h 1913613"/>
                  <a:gd name="connsiteX6" fmla="*/ 1272209 w 2910177"/>
                  <a:gd name="connsiteY6" fmla="*/ 1908313 h 1913613"/>
                  <a:gd name="connsiteX7" fmla="*/ 1630017 w 2910177"/>
                  <a:gd name="connsiteY7" fmla="*/ 1908313 h 1913613"/>
                  <a:gd name="connsiteX8" fmla="*/ 1963972 w 2910177"/>
                  <a:gd name="connsiteY8" fmla="*/ 1908313 h 1913613"/>
                  <a:gd name="connsiteX9" fmla="*/ 2361537 w 2910177"/>
                  <a:gd name="connsiteY9" fmla="*/ 1908313 h 1913613"/>
                  <a:gd name="connsiteX10" fmla="*/ 2671638 w 2910177"/>
                  <a:gd name="connsiteY10" fmla="*/ 1908313 h 1913613"/>
                  <a:gd name="connsiteX11" fmla="*/ 2671638 w 2910177"/>
                  <a:gd name="connsiteY11" fmla="*/ 1908313 h 1913613"/>
                  <a:gd name="connsiteX12" fmla="*/ 2910177 w 2910177"/>
                  <a:gd name="connsiteY12" fmla="*/ 1908313 h 1913613"/>
                  <a:gd name="connsiteX0" fmla="*/ 0 w 2910177"/>
                  <a:gd name="connsiteY0" fmla="*/ 0 h 1919963"/>
                  <a:gd name="connsiteX1" fmla="*/ 31805 w 2910177"/>
                  <a:gd name="connsiteY1" fmla="*/ 477078 h 1919963"/>
                  <a:gd name="connsiteX2" fmla="*/ 143123 w 2910177"/>
                  <a:gd name="connsiteY2" fmla="*/ 1057524 h 1919963"/>
                  <a:gd name="connsiteX3" fmla="*/ 326003 w 2910177"/>
                  <a:gd name="connsiteY3" fmla="*/ 1526651 h 1919963"/>
                  <a:gd name="connsiteX4" fmla="*/ 521721 w 2910177"/>
                  <a:gd name="connsiteY4" fmla="*/ 1751027 h 1919963"/>
                  <a:gd name="connsiteX5" fmla="*/ 811033 w 2910177"/>
                  <a:gd name="connsiteY5" fmla="*/ 1908313 h 1919963"/>
                  <a:gd name="connsiteX6" fmla="*/ 1272209 w 2910177"/>
                  <a:gd name="connsiteY6" fmla="*/ 1908313 h 1919963"/>
                  <a:gd name="connsiteX7" fmla="*/ 1630017 w 2910177"/>
                  <a:gd name="connsiteY7" fmla="*/ 1908313 h 1919963"/>
                  <a:gd name="connsiteX8" fmla="*/ 1963972 w 2910177"/>
                  <a:gd name="connsiteY8" fmla="*/ 1908313 h 1919963"/>
                  <a:gd name="connsiteX9" fmla="*/ 2361537 w 2910177"/>
                  <a:gd name="connsiteY9" fmla="*/ 1908313 h 1919963"/>
                  <a:gd name="connsiteX10" fmla="*/ 2671638 w 2910177"/>
                  <a:gd name="connsiteY10" fmla="*/ 1908313 h 1919963"/>
                  <a:gd name="connsiteX11" fmla="*/ 2671638 w 2910177"/>
                  <a:gd name="connsiteY11" fmla="*/ 1908313 h 1919963"/>
                  <a:gd name="connsiteX12" fmla="*/ 2910177 w 2910177"/>
                  <a:gd name="connsiteY12" fmla="*/ 1908313 h 1919963"/>
                  <a:gd name="connsiteX0" fmla="*/ 0 w 2910177"/>
                  <a:gd name="connsiteY0" fmla="*/ 0 h 1909724"/>
                  <a:gd name="connsiteX1" fmla="*/ 31805 w 2910177"/>
                  <a:gd name="connsiteY1" fmla="*/ 477078 h 1909724"/>
                  <a:gd name="connsiteX2" fmla="*/ 143123 w 2910177"/>
                  <a:gd name="connsiteY2" fmla="*/ 1057524 h 1909724"/>
                  <a:gd name="connsiteX3" fmla="*/ 326003 w 2910177"/>
                  <a:gd name="connsiteY3" fmla="*/ 1526651 h 1909724"/>
                  <a:gd name="connsiteX4" fmla="*/ 521721 w 2910177"/>
                  <a:gd name="connsiteY4" fmla="*/ 1751027 h 1909724"/>
                  <a:gd name="connsiteX5" fmla="*/ 849133 w 2910177"/>
                  <a:gd name="connsiteY5" fmla="*/ 1889263 h 1909724"/>
                  <a:gd name="connsiteX6" fmla="*/ 1272209 w 2910177"/>
                  <a:gd name="connsiteY6" fmla="*/ 1908313 h 1909724"/>
                  <a:gd name="connsiteX7" fmla="*/ 1630017 w 2910177"/>
                  <a:gd name="connsiteY7" fmla="*/ 1908313 h 1909724"/>
                  <a:gd name="connsiteX8" fmla="*/ 1963972 w 2910177"/>
                  <a:gd name="connsiteY8" fmla="*/ 1908313 h 1909724"/>
                  <a:gd name="connsiteX9" fmla="*/ 2361537 w 2910177"/>
                  <a:gd name="connsiteY9" fmla="*/ 1908313 h 1909724"/>
                  <a:gd name="connsiteX10" fmla="*/ 2671638 w 2910177"/>
                  <a:gd name="connsiteY10" fmla="*/ 1908313 h 1909724"/>
                  <a:gd name="connsiteX11" fmla="*/ 2671638 w 2910177"/>
                  <a:gd name="connsiteY11" fmla="*/ 1908313 h 1909724"/>
                  <a:gd name="connsiteX12" fmla="*/ 2910177 w 2910177"/>
                  <a:gd name="connsiteY12" fmla="*/ 1908313 h 1909724"/>
                  <a:gd name="connsiteX0" fmla="*/ 0 w 2948277"/>
                  <a:gd name="connsiteY0" fmla="*/ 0 h 1909724"/>
                  <a:gd name="connsiteX1" fmla="*/ 69905 w 2948277"/>
                  <a:gd name="connsiteY1" fmla="*/ 477078 h 1909724"/>
                  <a:gd name="connsiteX2" fmla="*/ 181223 w 2948277"/>
                  <a:gd name="connsiteY2" fmla="*/ 1057524 h 1909724"/>
                  <a:gd name="connsiteX3" fmla="*/ 364103 w 2948277"/>
                  <a:gd name="connsiteY3" fmla="*/ 1526651 h 1909724"/>
                  <a:gd name="connsiteX4" fmla="*/ 559821 w 2948277"/>
                  <a:gd name="connsiteY4" fmla="*/ 1751027 h 1909724"/>
                  <a:gd name="connsiteX5" fmla="*/ 887233 w 2948277"/>
                  <a:gd name="connsiteY5" fmla="*/ 1889263 h 1909724"/>
                  <a:gd name="connsiteX6" fmla="*/ 1310309 w 2948277"/>
                  <a:gd name="connsiteY6" fmla="*/ 1908313 h 1909724"/>
                  <a:gd name="connsiteX7" fmla="*/ 1668117 w 2948277"/>
                  <a:gd name="connsiteY7" fmla="*/ 1908313 h 1909724"/>
                  <a:gd name="connsiteX8" fmla="*/ 2002072 w 2948277"/>
                  <a:gd name="connsiteY8" fmla="*/ 1908313 h 1909724"/>
                  <a:gd name="connsiteX9" fmla="*/ 2399637 w 2948277"/>
                  <a:gd name="connsiteY9" fmla="*/ 1908313 h 1909724"/>
                  <a:gd name="connsiteX10" fmla="*/ 2709738 w 2948277"/>
                  <a:gd name="connsiteY10" fmla="*/ 1908313 h 1909724"/>
                  <a:gd name="connsiteX11" fmla="*/ 2709738 w 2948277"/>
                  <a:gd name="connsiteY11" fmla="*/ 1908313 h 1909724"/>
                  <a:gd name="connsiteX12" fmla="*/ 2948277 w 2948277"/>
                  <a:gd name="connsiteY12" fmla="*/ 1908313 h 1909724"/>
                  <a:gd name="connsiteX0" fmla="*/ 0 w 2948277"/>
                  <a:gd name="connsiteY0" fmla="*/ 0 h 1909724"/>
                  <a:gd name="connsiteX1" fmla="*/ 69905 w 2948277"/>
                  <a:gd name="connsiteY1" fmla="*/ 477078 h 1909724"/>
                  <a:gd name="connsiteX2" fmla="*/ 181223 w 2948277"/>
                  <a:gd name="connsiteY2" fmla="*/ 1057524 h 1909724"/>
                  <a:gd name="connsiteX3" fmla="*/ 383153 w 2948277"/>
                  <a:gd name="connsiteY3" fmla="*/ 1498076 h 1909724"/>
                  <a:gd name="connsiteX4" fmla="*/ 559821 w 2948277"/>
                  <a:gd name="connsiteY4" fmla="*/ 1751027 h 1909724"/>
                  <a:gd name="connsiteX5" fmla="*/ 887233 w 2948277"/>
                  <a:gd name="connsiteY5" fmla="*/ 1889263 h 1909724"/>
                  <a:gd name="connsiteX6" fmla="*/ 1310309 w 2948277"/>
                  <a:gd name="connsiteY6" fmla="*/ 1908313 h 1909724"/>
                  <a:gd name="connsiteX7" fmla="*/ 1668117 w 2948277"/>
                  <a:gd name="connsiteY7" fmla="*/ 1908313 h 1909724"/>
                  <a:gd name="connsiteX8" fmla="*/ 2002072 w 2948277"/>
                  <a:gd name="connsiteY8" fmla="*/ 1908313 h 1909724"/>
                  <a:gd name="connsiteX9" fmla="*/ 2399637 w 2948277"/>
                  <a:gd name="connsiteY9" fmla="*/ 1908313 h 1909724"/>
                  <a:gd name="connsiteX10" fmla="*/ 2709738 w 2948277"/>
                  <a:gd name="connsiteY10" fmla="*/ 1908313 h 1909724"/>
                  <a:gd name="connsiteX11" fmla="*/ 2709738 w 2948277"/>
                  <a:gd name="connsiteY11" fmla="*/ 1908313 h 1909724"/>
                  <a:gd name="connsiteX12" fmla="*/ 2948277 w 2948277"/>
                  <a:gd name="connsiteY12" fmla="*/ 1908313 h 1909724"/>
                  <a:gd name="connsiteX0" fmla="*/ 0 w 2948277"/>
                  <a:gd name="connsiteY0" fmla="*/ 0 h 1909724"/>
                  <a:gd name="connsiteX1" fmla="*/ 69905 w 2948277"/>
                  <a:gd name="connsiteY1" fmla="*/ 477078 h 1909724"/>
                  <a:gd name="connsiteX2" fmla="*/ 181223 w 2948277"/>
                  <a:gd name="connsiteY2" fmla="*/ 1057524 h 1909724"/>
                  <a:gd name="connsiteX3" fmla="*/ 383153 w 2948277"/>
                  <a:gd name="connsiteY3" fmla="*/ 1498076 h 1909724"/>
                  <a:gd name="connsiteX4" fmla="*/ 626496 w 2948277"/>
                  <a:gd name="connsiteY4" fmla="*/ 1760552 h 1909724"/>
                  <a:gd name="connsiteX5" fmla="*/ 887233 w 2948277"/>
                  <a:gd name="connsiteY5" fmla="*/ 1889263 h 1909724"/>
                  <a:gd name="connsiteX6" fmla="*/ 1310309 w 2948277"/>
                  <a:gd name="connsiteY6" fmla="*/ 1908313 h 1909724"/>
                  <a:gd name="connsiteX7" fmla="*/ 1668117 w 2948277"/>
                  <a:gd name="connsiteY7" fmla="*/ 1908313 h 1909724"/>
                  <a:gd name="connsiteX8" fmla="*/ 2002072 w 2948277"/>
                  <a:gd name="connsiteY8" fmla="*/ 1908313 h 1909724"/>
                  <a:gd name="connsiteX9" fmla="*/ 2399637 w 2948277"/>
                  <a:gd name="connsiteY9" fmla="*/ 1908313 h 1909724"/>
                  <a:gd name="connsiteX10" fmla="*/ 2709738 w 2948277"/>
                  <a:gd name="connsiteY10" fmla="*/ 1908313 h 1909724"/>
                  <a:gd name="connsiteX11" fmla="*/ 2709738 w 2948277"/>
                  <a:gd name="connsiteY11" fmla="*/ 1908313 h 1909724"/>
                  <a:gd name="connsiteX12" fmla="*/ 2948277 w 2948277"/>
                  <a:gd name="connsiteY12" fmla="*/ 1908313 h 1909724"/>
                  <a:gd name="connsiteX0" fmla="*/ 0 w 2948277"/>
                  <a:gd name="connsiteY0" fmla="*/ 0 h 1910429"/>
                  <a:gd name="connsiteX1" fmla="*/ 69905 w 2948277"/>
                  <a:gd name="connsiteY1" fmla="*/ 477078 h 1910429"/>
                  <a:gd name="connsiteX2" fmla="*/ 181223 w 2948277"/>
                  <a:gd name="connsiteY2" fmla="*/ 1057524 h 1910429"/>
                  <a:gd name="connsiteX3" fmla="*/ 383153 w 2948277"/>
                  <a:gd name="connsiteY3" fmla="*/ 1498076 h 1910429"/>
                  <a:gd name="connsiteX4" fmla="*/ 626496 w 2948277"/>
                  <a:gd name="connsiteY4" fmla="*/ 1760552 h 1910429"/>
                  <a:gd name="connsiteX5" fmla="*/ 934858 w 2948277"/>
                  <a:gd name="connsiteY5" fmla="*/ 1879738 h 1910429"/>
                  <a:gd name="connsiteX6" fmla="*/ 1310309 w 2948277"/>
                  <a:gd name="connsiteY6" fmla="*/ 1908313 h 1910429"/>
                  <a:gd name="connsiteX7" fmla="*/ 1668117 w 2948277"/>
                  <a:gd name="connsiteY7" fmla="*/ 1908313 h 1910429"/>
                  <a:gd name="connsiteX8" fmla="*/ 2002072 w 2948277"/>
                  <a:gd name="connsiteY8" fmla="*/ 1908313 h 1910429"/>
                  <a:gd name="connsiteX9" fmla="*/ 2399637 w 2948277"/>
                  <a:gd name="connsiteY9" fmla="*/ 1908313 h 1910429"/>
                  <a:gd name="connsiteX10" fmla="*/ 2709738 w 2948277"/>
                  <a:gd name="connsiteY10" fmla="*/ 1908313 h 1910429"/>
                  <a:gd name="connsiteX11" fmla="*/ 2709738 w 2948277"/>
                  <a:gd name="connsiteY11" fmla="*/ 1908313 h 1910429"/>
                  <a:gd name="connsiteX12" fmla="*/ 2948277 w 2948277"/>
                  <a:gd name="connsiteY12" fmla="*/ 1908313 h 19104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948277" h="1910429">
                    <a:moveTo>
                      <a:pt x="0" y="0"/>
                    </a:moveTo>
                    <a:cubicBezTo>
                      <a:pt x="3975" y="150412"/>
                      <a:pt x="39701" y="300824"/>
                      <a:pt x="69905" y="477078"/>
                    </a:cubicBezTo>
                    <a:cubicBezTo>
                      <a:pt x="100109" y="653332"/>
                      <a:pt x="129015" y="887358"/>
                      <a:pt x="181223" y="1057524"/>
                    </a:cubicBezTo>
                    <a:cubicBezTo>
                      <a:pt x="233431" y="1227690"/>
                      <a:pt x="308941" y="1380905"/>
                      <a:pt x="383153" y="1498076"/>
                    </a:cubicBezTo>
                    <a:cubicBezTo>
                      <a:pt x="457365" y="1615247"/>
                      <a:pt x="534545" y="1696942"/>
                      <a:pt x="626496" y="1760552"/>
                    </a:cubicBezTo>
                    <a:cubicBezTo>
                      <a:pt x="718447" y="1824162"/>
                      <a:pt x="820889" y="1855111"/>
                      <a:pt x="934858" y="1879738"/>
                    </a:cubicBezTo>
                    <a:cubicBezTo>
                      <a:pt x="1048827" y="1904365"/>
                      <a:pt x="1188099" y="1903551"/>
                      <a:pt x="1310309" y="1908313"/>
                    </a:cubicBezTo>
                    <a:cubicBezTo>
                      <a:pt x="1432519" y="1913075"/>
                      <a:pt x="1548848" y="1908313"/>
                      <a:pt x="1668117" y="1908313"/>
                    </a:cubicBezTo>
                    <a:lnTo>
                      <a:pt x="2002072" y="1908313"/>
                    </a:lnTo>
                    <a:lnTo>
                      <a:pt x="2399637" y="1908313"/>
                    </a:lnTo>
                    <a:lnTo>
                      <a:pt x="2709738" y="1908313"/>
                    </a:lnTo>
                    <a:lnTo>
                      <a:pt x="2709738" y="1908313"/>
                    </a:lnTo>
                    <a:lnTo>
                      <a:pt x="2948277" y="1908313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cs-CZ"/>
              </a:p>
            </p:txBody>
          </p:sp>
          <p:cxnSp>
            <p:nvCxnSpPr>
              <p:cNvPr id="51" name="Přímá spojnice 50">
                <a:extLst>
                  <a:ext uri="{FF2B5EF4-FFF2-40B4-BE49-F238E27FC236}">
                    <a16:creationId xmlns:a16="http://schemas.microsoft.com/office/drawing/2014/main" id="{D51F280E-5636-45A0-953D-6FE28F9B57C6}"/>
                  </a:ext>
                </a:extLst>
              </p:cNvPr>
              <p:cNvCxnSpPr/>
              <p:nvPr/>
            </p:nvCxnSpPr>
            <p:spPr>
              <a:xfrm flipH="1" flipV="1">
                <a:off x="392917" y="2325997"/>
                <a:ext cx="3443715" cy="20388"/>
              </a:xfrm>
              <a:prstGeom prst="line">
                <a:avLst/>
              </a:prstGeom>
              <a:ln>
                <a:solidFill>
                  <a:srgbClr val="00287D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Přímá spojnice 51">
                <a:extLst>
                  <a:ext uri="{FF2B5EF4-FFF2-40B4-BE49-F238E27FC236}">
                    <a16:creationId xmlns:a16="http://schemas.microsoft.com/office/drawing/2014/main" id="{DA0285AE-0823-4BC2-B7D4-0212BACEBE4D}"/>
                  </a:ext>
                </a:extLst>
              </p:cNvPr>
              <p:cNvCxnSpPr/>
              <p:nvPr/>
            </p:nvCxnSpPr>
            <p:spPr>
              <a:xfrm flipH="1" flipV="1">
                <a:off x="436796" y="2972249"/>
                <a:ext cx="436796" cy="4764"/>
              </a:xfrm>
              <a:prstGeom prst="line">
                <a:avLst/>
              </a:prstGeom>
              <a:ln>
                <a:solidFill>
                  <a:srgbClr val="00287D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Přímá spojnice se šipkou 52">
                <a:extLst>
                  <a:ext uri="{FF2B5EF4-FFF2-40B4-BE49-F238E27FC236}">
                    <a16:creationId xmlns:a16="http://schemas.microsoft.com/office/drawing/2014/main" id="{DD086FB2-4B02-4452-B053-56C9F85CE02E}"/>
                  </a:ext>
                </a:extLst>
              </p:cNvPr>
              <p:cNvCxnSpPr/>
              <p:nvPr/>
            </p:nvCxnSpPr>
            <p:spPr>
              <a:xfrm>
                <a:off x="687801" y="448574"/>
                <a:ext cx="0" cy="187742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Přímá spojnice 53">
                <a:extLst>
                  <a:ext uri="{FF2B5EF4-FFF2-40B4-BE49-F238E27FC236}">
                    <a16:creationId xmlns:a16="http://schemas.microsoft.com/office/drawing/2014/main" id="{090934FB-F630-49AB-8BBA-4488E9235C57}"/>
                  </a:ext>
                </a:extLst>
              </p:cNvPr>
              <p:cNvCxnSpPr/>
              <p:nvPr/>
            </p:nvCxnSpPr>
            <p:spPr>
              <a:xfrm flipV="1">
                <a:off x="1445918" y="2139570"/>
                <a:ext cx="0" cy="820883"/>
              </a:xfrm>
              <a:prstGeom prst="line">
                <a:avLst/>
              </a:prstGeom>
              <a:ln>
                <a:solidFill>
                  <a:srgbClr val="0000DC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Přímá spojnice 54">
                <a:extLst>
                  <a:ext uri="{FF2B5EF4-FFF2-40B4-BE49-F238E27FC236}">
                    <a16:creationId xmlns:a16="http://schemas.microsoft.com/office/drawing/2014/main" id="{5BF561E2-D6E8-42BE-8C32-39E50BA916C2}"/>
                  </a:ext>
                </a:extLst>
              </p:cNvPr>
              <p:cNvCxnSpPr/>
              <p:nvPr/>
            </p:nvCxnSpPr>
            <p:spPr>
              <a:xfrm flipH="1" flipV="1">
                <a:off x="392917" y="457465"/>
                <a:ext cx="480209" cy="1"/>
              </a:xfrm>
              <a:prstGeom prst="line">
                <a:avLst/>
              </a:prstGeom>
              <a:ln>
                <a:solidFill>
                  <a:schemeClr val="accent3">
                    <a:lumMod val="7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Přímá spojnice se šipkou 55">
                <a:extLst>
                  <a:ext uri="{FF2B5EF4-FFF2-40B4-BE49-F238E27FC236}">
                    <a16:creationId xmlns:a16="http://schemas.microsoft.com/office/drawing/2014/main" id="{13CBE782-35E1-4DB0-AC83-136A6A5138AA}"/>
                  </a:ext>
                </a:extLst>
              </p:cNvPr>
              <p:cNvCxnSpPr/>
              <p:nvPr/>
            </p:nvCxnSpPr>
            <p:spPr>
              <a:xfrm>
                <a:off x="696427" y="2346385"/>
                <a:ext cx="0" cy="61406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TextovéPole 17">
              <a:extLst>
                <a:ext uri="{FF2B5EF4-FFF2-40B4-BE49-F238E27FC236}">
                  <a16:creationId xmlns:a16="http://schemas.microsoft.com/office/drawing/2014/main" id="{E69C25E0-6FDA-4D55-86E5-A00CC71F7D34}"/>
                </a:ext>
              </a:extLst>
            </p:cNvPr>
            <p:cNvSpPr txBox="1"/>
            <p:nvPr/>
          </p:nvSpPr>
          <p:spPr>
            <a:xfrm>
              <a:off x="8209091" y="5279742"/>
              <a:ext cx="827405" cy="23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cs-CZ" sz="1600" kern="1200" dirty="0" err="1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Time</a:t>
              </a:r>
              <a:r>
                <a:rPr lang="cs-CZ" sz="16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 </a:t>
              </a:r>
              <a:r>
                <a:rPr lang="en-US" sz="16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[s]</a:t>
              </a:r>
              <a:endParaRPr lang="cs-CZ" dirty="0">
                <a:effectLst/>
                <a:latin typeface="+mn-lt"/>
                <a:ea typeface="Times New Roman"/>
              </a:endParaRPr>
            </a:p>
          </p:txBody>
        </p:sp>
        <p:sp>
          <p:nvSpPr>
            <p:cNvPr id="41" name="TextovéPole 17">
              <a:extLst>
                <a:ext uri="{FF2B5EF4-FFF2-40B4-BE49-F238E27FC236}">
                  <a16:creationId xmlns:a16="http://schemas.microsoft.com/office/drawing/2014/main" id="{B56C91A0-7B11-40EC-85D1-2882545B535E}"/>
                </a:ext>
              </a:extLst>
            </p:cNvPr>
            <p:cNvSpPr txBox="1"/>
            <p:nvPr/>
          </p:nvSpPr>
          <p:spPr>
            <a:xfrm rot="16200000">
              <a:off x="5280010" y="3914158"/>
              <a:ext cx="577521" cy="290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cs-CZ" sz="1600" b="1" dirty="0">
                  <a:solidFill>
                    <a:srgbClr val="0000DC"/>
                  </a:solidFill>
                  <a:effectLst/>
                  <a:latin typeface="+mn-lt"/>
                  <a:ea typeface="Times New Roman"/>
                </a:rPr>
                <a:t>FVC</a:t>
              </a:r>
            </a:p>
          </p:txBody>
        </p:sp>
        <p:sp>
          <p:nvSpPr>
            <p:cNvPr id="42" name="TextovéPole 17">
              <a:extLst>
                <a:ext uri="{FF2B5EF4-FFF2-40B4-BE49-F238E27FC236}">
                  <a16:creationId xmlns:a16="http://schemas.microsoft.com/office/drawing/2014/main" id="{4F39C0F0-4DCC-45C5-97AB-3E580D9BDC1C}"/>
                </a:ext>
              </a:extLst>
            </p:cNvPr>
            <p:cNvSpPr txBox="1"/>
            <p:nvPr/>
          </p:nvSpPr>
          <p:spPr>
            <a:xfrm rot="16200000">
              <a:off x="5385243" y="4859612"/>
              <a:ext cx="400770" cy="290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cs-CZ" sz="1600" dirty="0">
                  <a:latin typeface="+mn-lt"/>
                  <a:ea typeface="Times New Roman"/>
                </a:rPr>
                <a:t>R</a:t>
              </a:r>
              <a:r>
                <a:rPr lang="cs-CZ" sz="1600" dirty="0">
                  <a:effectLst/>
                  <a:latin typeface="+mn-lt"/>
                  <a:ea typeface="Times New Roman"/>
                </a:rPr>
                <a:t>V        </a:t>
              </a:r>
            </a:p>
          </p:txBody>
        </p:sp>
        <p:cxnSp>
          <p:nvCxnSpPr>
            <p:cNvPr id="43" name="Přímá spojnice 42">
              <a:extLst>
                <a:ext uri="{FF2B5EF4-FFF2-40B4-BE49-F238E27FC236}">
                  <a16:creationId xmlns:a16="http://schemas.microsoft.com/office/drawing/2014/main" id="{C23AC2BB-579A-4007-81FB-4A232DC43AFC}"/>
                </a:ext>
              </a:extLst>
            </p:cNvPr>
            <p:cNvCxnSpPr/>
            <p:nvPr/>
          </p:nvCxnSpPr>
          <p:spPr>
            <a:xfrm>
              <a:off x="5818280" y="4646579"/>
              <a:ext cx="522135" cy="0"/>
            </a:xfrm>
            <a:prstGeom prst="line">
              <a:avLst/>
            </a:prstGeom>
            <a:ln>
              <a:solidFill>
                <a:srgbClr val="0000DC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ovéPole 32">
              <a:extLst>
                <a:ext uri="{FF2B5EF4-FFF2-40B4-BE49-F238E27FC236}">
                  <a16:creationId xmlns:a16="http://schemas.microsoft.com/office/drawing/2014/main" id="{037F989F-E74D-4541-A555-8B588CB82120}"/>
                </a:ext>
              </a:extLst>
            </p:cNvPr>
            <p:cNvSpPr txBox="1"/>
            <p:nvPr/>
          </p:nvSpPr>
          <p:spPr>
            <a:xfrm>
              <a:off x="6121194" y="5228071"/>
              <a:ext cx="545135" cy="23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cs-CZ" sz="1600" kern="1200" dirty="0">
                  <a:solidFill>
                    <a:srgbClr val="000000"/>
                  </a:solidFill>
                  <a:effectLst/>
                  <a:latin typeface="+mn-lt"/>
                  <a:ea typeface="Times New Roman"/>
                </a:rPr>
                <a:t>1 s</a:t>
              </a:r>
              <a:endParaRPr lang="cs-CZ" dirty="0">
                <a:effectLst/>
                <a:latin typeface="+mn-lt"/>
                <a:ea typeface="Times New Roman"/>
              </a:endParaRPr>
            </a:p>
          </p:txBody>
        </p:sp>
        <p:sp>
          <p:nvSpPr>
            <p:cNvPr id="45" name="TextovéPole 69">
              <a:extLst>
                <a:ext uri="{FF2B5EF4-FFF2-40B4-BE49-F238E27FC236}">
                  <a16:creationId xmlns:a16="http://schemas.microsoft.com/office/drawing/2014/main" id="{6AAAB44A-4D4B-45E8-BF80-9326E735BBF0}"/>
                </a:ext>
              </a:extLst>
            </p:cNvPr>
            <p:cNvSpPr txBox="1"/>
            <p:nvPr/>
          </p:nvSpPr>
          <p:spPr>
            <a:xfrm>
              <a:off x="7899152" y="3770647"/>
              <a:ext cx="561280" cy="23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cs-CZ" sz="1600" b="1" kern="1200" dirty="0">
                  <a:solidFill>
                    <a:srgbClr val="0000DC"/>
                  </a:solidFill>
                  <a:effectLst/>
                  <a:latin typeface="+mn-lt"/>
                  <a:ea typeface="Times New Roman"/>
                </a:rPr>
                <a:t>FEV</a:t>
              </a:r>
              <a:r>
                <a:rPr lang="cs-CZ" sz="1600" b="1" kern="1200" baseline="-25000" dirty="0">
                  <a:solidFill>
                    <a:srgbClr val="0000DC"/>
                  </a:solidFill>
                  <a:effectLst/>
                  <a:latin typeface="+mn-lt"/>
                  <a:ea typeface="Times New Roman"/>
                </a:rPr>
                <a:t>1</a:t>
              </a:r>
              <a:endParaRPr lang="cs-CZ" sz="1800" b="1" dirty="0">
                <a:solidFill>
                  <a:srgbClr val="0000DC"/>
                </a:solidFill>
                <a:effectLst/>
                <a:latin typeface="+mn-lt"/>
                <a:ea typeface="Times New Roman"/>
              </a:endParaRPr>
            </a:p>
          </p:txBody>
        </p:sp>
        <p:cxnSp>
          <p:nvCxnSpPr>
            <p:cNvPr id="46" name="Přímá spojnice 45">
              <a:extLst>
                <a:ext uri="{FF2B5EF4-FFF2-40B4-BE49-F238E27FC236}">
                  <a16:creationId xmlns:a16="http://schemas.microsoft.com/office/drawing/2014/main" id="{CF744305-03A7-4BFA-B736-1F30815770BF}"/>
                </a:ext>
              </a:extLst>
            </p:cNvPr>
            <p:cNvCxnSpPr/>
            <p:nvPr/>
          </p:nvCxnSpPr>
          <p:spPr>
            <a:xfrm flipV="1">
              <a:off x="6333242" y="3898917"/>
              <a:ext cx="598805" cy="747395"/>
            </a:xfrm>
            <a:prstGeom prst="line">
              <a:avLst/>
            </a:prstGeom>
            <a:ln>
              <a:solidFill>
                <a:srgbClr val="0000D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Přímá spojnice 46">
              <a:extLst>
                <a:ext uri="{FF2B5EF4-FFF2-40B4-BE49-F238E27FC236}">
                  <a16:creationId xmlns:a16="http://schemas.microsoft.com/office/drawing/2014/main" id="{A93F5843-4AD5-4A78-B00C-C6DB2D21A37A}"/>
                </a:ext>
              </a:extLst>
            </p:cNvPr>
            <p:cNvCxnSpPr/>
            <p:nvPr/>
          </p:nvCxnSpPr>
          <p:spPr>
            <a:xfrm>
              <a:off x="6932682" y="3898917"/>
              <a:ext cx="1017270" cy="0"/>
            </a:xfrm>
            <a:prstGeom prst="line">
              <a:avLst/>
            </a:prstGeom>
            <a:ln>
              <a:solidFill>
                <a:srgbClr val="0000D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Obdélník 58">
            <a:extLst>
              <a:ext uri="{FF2B5EF4-FFF2-40B4-BE49-F238E27FC236}">
                <a16:creationId xmlns:a16="http://schemas.microsoft.com/office/drawing/2014/main" id="{516C897E-0C52-4A95-88D0-7648320BA4F1}"/>
              </a:ext>
            </a:extLst>
          </p:cNvPr>
          <p:cNvSpPr/>
          <p:nvPr/>
        </p:nvSpPr>
        <p:spPr>
          <a:xfrm>
            <a:off x="5083261" y="3006423"/>
            <a:ext cx="66085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―"/>
            </a:pPr>
            <a:r>
              <a:rPr lang="cs-CZ" sz="2000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FVC</a:t>
            </a:r>
            <a:r>
              <a:rPr lang="cs-CZ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en-US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the maximum volume of air that can be exhaled after maximum inhale</a:t>
            </a:r>
            <a:endParaRPr lang="cs-CZ" sz="2000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―"/>
            </a:pPr>
            <a:r>
              <a:rPr lang="cs-CZ" sz="2000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FEV</a:t>
            </a:r>
            <a:r>
              <a:rPr lang="cs-CZ" sz="2000" b="1" baseline="-25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cs-CZ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en-US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the volume of air exhaled with the greatest effort in 1 second after maximum inhale</a:t>
            </a:r>
            <a:endParaRPr lang="cs-CZ" sz="2000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―"/>
            </a:pPr>
            <a:r>
              <a:rPr lang="cs-CZ" sz="2000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FEV</a:t>
            </a:r>
            <a:r>
              <a:rPr lang="cs-CZ" sz="2000" b="1" baseline="-25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cs-CZ" sz="2000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/FVC (%) </a:t>
            </a:r>
            <a:r>
              <a:rPr lang="cs-CZ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lang="cs-CZ" sz="2000" dirty="0" err="1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Tiffenea</a:t>
            </a:r>
            <a:r>
              <a:rPr lang="en-US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u</a:t>
            </a:r>
            <a:r>
              <a:rPr lang="cs-CZ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index – </a:t>
            </a:r>
            <a:r>
              <a:rPr lang="en-US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around</a:t>
            </a:r>
            <a:r>
              <a:rPr lang="cs-CZ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0,8 (</a:t>
            </a:r>
            <a:r>
              <a:rPr lang="cs-CZ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80 %</a:t>
            </a:r>
            <a:r>
              <a:rPr lang="en-US" sz="20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cs-CZ" sz="2000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98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547A6E-D33C-4704-920D-15CC8B59C8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en-US" noProof="0" dirty="0"/>
              <a:t>Physiology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8E0517-5E0A-41A3-8E75-2C525B9ACA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AD8291-6FD8-48DD-ACA8-6E5A42BFD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305223" cy="451576"/>
          </a:xfrm>
        </p:spPr>
        <p:txBody>
          <a:bodyPr/>
          <a:lstStyle/>
          <a:p>
            <a:r>
              <a:rPr lang="en-US" dirty="0"/>
              <a:t>Lung ventilation, volumes, measurement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grpSp>
        <p:nvGrpSpPr>
          <p:cNvPr id="30" name="Skupina 29">
            <a:extLst>
              <a:ext uri="{FF2B5EF4-FFF2-40B4-BE49-F238E27FC236}">
                <a16:creationId xmlns:a16="http://schemas.microsoft.com/office/drawing/2014/main" id="{8B0239A7-8B05-41C2-B33E-3828BCD9174C}"/>
              </a:ext>
            </a:extLst>
          </p:cNvPr>
          <p:cNvGrpSpPr/>
          <p:nvPr/>
        </p:nvGrpSpPr>
        <p:grpSpPr>
          <a:xfrm>
            <a:off x="1195647" y="1844550"/>
            <a:ext cx="4359830" cy="3175184"/>
            <a:chOff x="1788355" y="3847091"/>
            <a:chExt cx="4245870" cy="2535333"/>
          </a:xfrm>
        </p:grpSpPr>
        <p:grpSp>
          <p:nvGrpSpPr>
            <p:cNvPr id="31" name="Skupina 30">
              <a:extLst>
                <a:ext uri="{FF2B5EF4-FFF2-40B4-BE49-F238E27FC236}">
                  <a16:creationId xmlns:a16="http://schemas.microsoft.com/office/drawing/2014/main" id="{E2F8150B-525D-46AC-89CD-678AFFFEBD1D}"/>
                </a:ext>
              </a:extLst>
            </p:cNvPr>
            <p:cNvGrpSpPr/>
            <p:nvPr/>
          </p:nvGrpSpPr>
          <p:grpSpPr>
            <a:xfrm>
              <a:off x="1788355" y="3847091"/>
              <a:ext cx="4245870" cy="2535333"/>
              <a:chOff x="342427" y="173926"/>
              <a:chExt cx="4400880" cy="2760478"/>
            </a:xfrm>
          </p:grpSpPr>
          <p:cxnSp>
            <p:nvCxnSpPr>
              <p:cNvPr id="33" name="Přímá spojnice 32">
                <a:extLst>
                  <a:ext uri="{FF2B5EF4-FFF2-40B4-BE49-F238E27FC236}">
                    <a16:creationId xmlns:a16="http://schemas.microsoft.com/office/drawing/2014/main" id="{53F2B0D9-D3D5-41A0-8084-7AF4730E7A96}"/>
                  </a:ext>
                </a:extLst>
              </p:cNvPr>
              <p:cNvCxnSpPr/>
              <p:nvPr/>
            </p:nvCxnSpPr>
            <p:spPr>
              <a:xfrm>
                <a:off x="1353294" y="2585607"/>
                <a:ext cx="0" cy="2012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4" name="Skupina 33">
                <a:extLst>
                  <a:ext uri="{FF2B5EF4-FFF2-40B4-BE49-F238E27FC236}">
                    <a16:creationId xmlns:a16="http://schemas.microsoft.com/office/drawing/2014/main" id="{F9F6395A-56C7-4FFB-80FD-00C3A35665D3}"/>
                  </a:ext>
                </a:extLst>
              </p:cNvPr>
              <p:cNvGrpSpPr/>
              <p:nvPr/>
            </p:nvGrpSpPr>
            <p:grpSpPr>
              <a:xfrm>
                <a:off x="342427" y="173926"/>
                <a:ext cx="4400880" cy="2760478"/>
                <a:chOff x="342427" y="173926"/>
                <a:chExt cx="4400880" cy="2760478"/>
              </a:xfrm>
            </p:grpSpPr>
            <p:sp>
              <p:nvSpPr>
                <p:cNvPr id="35" name="TextovéPole 40">
                  <a:extLst>
                    <a:ext uri="{FF2B5EF4-FFF2-40B4-BE49-F238E27FC236}">
                      <a16:creationId xmlns:a16="http://schemas.microsoft.com/office/drawing/2014/main" id="{83788DA4-EFDE-45F6-83B8-C3740CBFD51B}"/>
                    </a:ext>
                  </a:extLst>
                </p:cNvPr>
                <p:cNvSpPr txBox="1"/>
                <p:nvPr/>
              </p:nvSpPr>
              <p:spPr>
                <a:xfrm>
                  <a:off x="1192230" y="2693583"/>
                  <a:ext cx="575830" cy="2408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cs-CZ" sz="1200" kern="1200" dirty="0">
                      <a:solidFill>
                        <a:srgbClr val="000000"/>
                      </a:solidFill>
                      <a:effectLst/>
                      <a:latin typeface="+mn-lt"/>
                      <a:ea typeface="Times New Roman"/>
                    </a:rPr>
                    <a:t>1 s</a:t>
                  </a:r>
                  <a:endParaRPr lang="cs-CZ" sz="1200" dirty="0">
                    <a:effectLst/>
                    <a:latin typeface="+mn-lt"/>
                    <a:ea typeface="Times New Roman"/>
                  </a:endParaRPr>
                </a:p>
              </p:txBody>
            </p:sp>
            <p:grpSp>
              <p:nvGrpSpPr>
                <p:cNvPr id="36" name="Skupina 35">
                  <a:extLst>
                    <a:ext uri="{FF2B5EF4-FFF2-40B4-BE49-F238E27FC236}">
                      <a16:creationId xmlns:a16="http://schemas.microsoft.com/office/drawing/2014/main" id="{64D497F5-3295-4B09-BD1C-CEF069DD1629}"/>
                    </a:ext>
                  </a:extLst>
                </p:cNvPr>
                <p:cNvGrpSpPr/>
                <p:nvPr/>
              </p:nvGrpSpPr>
              <p:grpSpPr>
                <a:xfrm>
                  <a:off x="342427" y="173926"/>
                  <a:ext cx="4400880" cy="2709315"/>
                  <a:chOff x="342427" y="173926"/>
                  <a:chExt cx="4400880" cy="2709315"/>
                </a:xfrm>
              </p:grpSpPr>
              <p:grpSp>
                <p:nvGrpSpPr>
                  <p:cNvPr id="37" name="Skupina 36">
                    <a:extLst>
                      <a:ext uri="{FF2B5EF4-FFF2-40B4-BE49-F238E27FC236}">
                        <a16:creationId xmlns:a16="http://schemas.microsoft.com/office/drawing/2014/main" id="{802EEA17-1CAD-4F08-8C25-BDDBCB35EC30}"/>
                      </a:ext>
                    </a:extLst>
                  </p:cNvPr>
                  <p:cNvGrpSpPr/>
                  <p:nvPr/>
                </p:nvGrpSpPr>
                <p:grpSpPr>
                  <a:xfrm>
                    <a:off x="790947" y="229683"/>
                    <a:ext cx="3375992" cy="2502812"/>
                    <a:chOff x="790947" y="229683"/>
                    <a:chExt cx="3375992" cy="2502812"/>
                  </a:xfrm>
                </p:grpSpPr>
                <p:cxnSp>
                  <p:nvCxnSpPr>
                    <p:cNvPr id="63" name="Přímá spojnice 62">
                      <a:extLst>
                        <a:ext uri="{FF2B5EF4-FFF2-40B4-BE49-F238E27FC236}">
                          <a16:creationId xmlns:a16="http://schemas.microsoft.com/office/drawing/2014/main" id="{93020149-D91A-4F90-97F7-90CFED6B975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799349" y="229683"/>
                      <a:ext cx="7598" cy="250281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" name="Přímá spojnice 63">
                      <a:extLst>
                        <a:ext uri="{FF2B5EF4-FFF2-40B4-BE49-F238E27FC236}">
                          <a16:creationId xmlns:a16="http://schemas.microsoft.com/office/drawing/2014/main" id="{6DAF0CBB-B54E-45F9-B16E-79F18BAA65AB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790947" y="2693585"/>
                      <a:ext cx="3375992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60" name="Volný tvar 41">
                    <a:extLst>
                      <a:ext uri="{FF2B5EF4-FFF2-40B4-BE49-F238E27FC236}">
                        <a16:creationId xmlns:a16="http://schemas.microsoft.com/office/drawing/2014/main" id="{9C83EC0A-7BA7-49B3-A544-76BF4B8E1061}"/>
                      </a:ext>
                    </a:extLst>
                  </p:cNvPr>
                  <p:cNvSpPr/>
                  <p:nvPr/>
                </p:nvSpPr>
                <p:spPr>
                  <a:xfrm>
                    <a:off x="806946" y="438582"/>
                    <a:ext cx="2948277" cy="1910429"/>
                  </a:xfrm>
                  <a:custGeom>
                    <a:avLst/>
                    <a:gdLst>
                      <a:gd name="connsiteX0" fmla="*/ 0 w 2910177"/>
                      <a:gd name="connsiteY0" fmla="*/ 0 h 1911257"/>
                      <a:gd name="connsiteX1" fmla="*/ 31805 w 2910177"/>
                      <a:gd name="connsiteY1" fmla="*/ 477078 h 1911257"/>
                      <a:gd name="connsiteX2" fmla="*/ 143123 w 2910177"/>
                      <a:gd name="connsiteY2" fmla="*/ 1057524 h 1911257"/>
                      <a:gd name="connsiteX3" fmla="*/ 326003 w 2910177"/>
                      <a:gd name="connsiteY3" fmla="*/ 1526651 h 1911257"/>
                      <a:gd name="connsiteX4" fmla="*/ 612250 w 2910177"/>
                      <a:gd name="connsiteY4" fmla="*/ 1868557 h 1911257"/>
                      <a:gd name="connsiteX5" fmla="*/ 811033 w 2910177"/>
                      <a:gd name="connsiteY5" fmla="*/ 1908313 h 1911257"/>
                      <a:gd name="connsiteX6" fmla="*/ 1272209 w 2910177"/>
                      <a:gd name="connsiteY6" fmla="*/ 1908313 h 1911257"/>
                      <a:gd name="connsiteX7" fmla="*/ 1630017 w 2910177"/>
                      <a:gd name="connsiteY7" fmla="*/ 1908313 h 1911257"/>
                      <a:gd name="connsiteX8" fmla="*/ 1963972 w 2910177"/>
                      <a:gd name="connsiteY8" fmla="*/ 1908313 h 1911257"/>
                      <a:gd name="connsiteX9" fmla="*/ 2361537 w 2910177"/>
                      <a:gd name="connsiteY9" fmla="*/ 1908313 h 1911257"/>
                      <a:gd name="connsiteX10" fmla="*/ 2671638 w 2910177"/>
                      <a:gd name="connsiteY10" fmla="*/ 1908313 h 1911257"/>
                      <a:gd name="connsiteX11" fmla="*/ 2671638 w 2910177"/>
                      <a:gd name="connsiteY11" fmla="*/ 1908313 h 1911257"/>
                      <a:gd name="connsiteX12" fmla="*/ 2910177 w 2910177"/>
                      <a:gd name="connsiteY12" fmla="*/ 1908313 h 1911257"/>
                      <a:gd name="connsiteX0" fmla="*/ 0 w 2910177"/>
                      <a:gd name="connsiteY0" fmla="*/ 0 h 1913613"/>
                      <a:gd name="connsiteX1" fmla="*/ 31805 w 2910177"/>
                      <a:gd name="connsiteY1" fmla="*/ 477078 h 1913613"/>
                      <a:gd name="connsiteX2" fmla="*/ 143123 w 2910177"/>
                      <a:gd name="connsiteY2" fmla="*/ 1057524 h 1913613"/>
                      <a:gd name="connsiteX3" fmla="*/ 326003 w 2910177"/>
                      <a:gd name="connsiteY3" fmla="*/ 1526651 h 1913613"/>
                      <a:gd name="connsiteX4" fmla="*/ 588396 w 2910177"/>
                      <a:gd name="connsiteY4" fmla="*/ 1836752 h 1913613"/>
                      <a:gd name="connsiteX5" fmla="*/ 811033 w 2910177"/>
                      <a:gd name="connsiteY5" fmla="*/ 1908313 h 1913613"/>
                      <a:gd name="connsiteX6" fmla="*/ 1272209 w 2910177"/>
                      <a:gd name="connsiteY6" fmla="*/ 1908313 h 1913613"/>
                      <a:gd name="connsiteX7" fmla="*/ 1630017 w 2910177"/>
                      <a:gd name="connsiteY7" fmla="*/ 1908313 h 1913613"/>
                      <a:gd name="connsiteX8" fmla="*/ 1963972 w 2910177"/>
                      <a:gd name="connsiteY8" fmla="*/ 1908313 h 1913613"/>
                      <a:gd name="connsiteX9" fmla="*/ 2361537 w 2910177"/>
                      <a:gd name="connsiteY9" fmla="*/ 1908313 h 1913613"/>
                      <a:gd name="connsiteX10" fmla="*/ 2671638 w 2910177"/>
                      <a:gd name="connsiteY10" fmla="*/ 1908313 h 1913613"/>
                      <a:gd name="connsiteX11" fmla="*/ 2671638 w 2910177"/>
                      <a:gd name="connsiteY11" fmla="*/ 1908313 h 1913613"/>
                      <a:gd name="connsiteX12" fmla="*/ 2910177 w 2910177"/>
                      <a:gd name="connsiteY12" fmla="*/ 1908313 h 1913613"/>
                      <a:gd name="connsiteX0" fmla="*/ 0 w 2910177"/>
                      <a:gd name="connsiteY0" fmla="*/ 0 h 1919963"/>
                      <a:gd name="connsiteX1" fmla="*/ 31805 w 2910177"/>
                      <a:gd name="connsiteY1" fmla="*/ 477078 h 1919963"/>
                      <a:gd name="connsiteX2" fmla="*/ 143123 w 2910177"/>
                      <a:gd name="connsiteY2" fmla="*/ 1057524 h 1919963"/>
                      <a:gd name="connsiteX3" fmla="*/ 326003 w 2910177"/>
                      <a:gd name="connsiteY3" fmla="*/ 1526651 h 1919963"/>
                      <a:gd name="connsiteX4" fmla="*/ 521721 w 2910177"/>
                      <a:gd name="connsiteY4" fmla="*/ 1751027 h 1919963"/>
                      <a:gd name="connsiteX5" fmla="*/ 811033 w 2910177"/>
                      <a:gd name="connsiteY5" fmla="*/ 1908313 h 1919963"/>
                      <a:gd name="connsiteX6" fmla="*/ 1272209 w 2910177"/>
                      <a:gd name="connsiteY6" fmla="*/ 1908313 h 1919963"/>
                      <a:gd name="connsiteX7" fmla="*/ 1630017 w 2910177"/>
                      <a:gd name="connsiteY7" fmla="*/ 1908313 h 1919963"/>
                      <a:gd name="connsiteX8" fmla="*/ 1963972 w 2910177"/>
                      <a:gd name="connsiteY8" fmla="*/ 1908313 h 1919963"/>
                      <a:gd name="connsiteX9" fmla="*/ 2361537 w 2910177"/>
                      <a:gd name="connsiteY9" fmla="*/ 1908313 h 1919963"/>
                      <a:gd name="connsiteX10" fmla="*/ 2671638 w 2910177"/>
                      <a:gd name="connsiteY10" fmla="*/ 1908313 h 1919963"/>
                      <a:gd name="connsiteX11" fmla="*/ 2671638 w 2910177"/>
                      <a:gd name="connsiteY11" fmla="*/ 1908313 h 1919963"/>
                      <a:gd name="connsiteX12" fmla="*/ 2910177 w 2910177"/>
                      <a:gd name="connsiteY12" fmla="*/ 1908313 h 1919963"/>
                      <a:gd name="connsiteX0" fmla="*/ 0 w 2910177"/>
                      <a:gd name="connsiteY0" fmla="*/ 0 h 1909724"/>
                      <a:gd name="connsiteX1" fmla="*/ 31805 w 2910177"/>
                      <a:gd name="connsiteY1" fmla="*/ 477078 h 1909724"/>
                      <a:gd name="connsiteX2" fmla="*/ 143123 w 2910177"/>
                      <a:gd name="connsiteY2" fmla="*/ 1057524 h 1909724"/>
                      <a:gd name="connsiteX3" fmla="*/ 326003 w 2910177"/>
                      <a:gd name="connsiteY3" fmla="*/ 1526651 h 1909724"/>
                      <a:gd name="connsiteX4" fmla="*/ 521721 w 2910177"/>
                      <a:gd name="connsiteY4" fmla="*/ 1751027 h 1909724"/>
                      <a:gd name="connsiteX5" fmla="*/ 849133 w 2910177"/>
                      <a:gd name="connsiteY5" fmla="*/ 1889263 h 1909724"/>
                      <a:gd name="connsiteX6" fmla="*/ 1272209 w 2910177"/>
                      <a:gd name="connsiteY6" fmla="*/ 1908313 h 1909724"/>
                      <a:gd name="connsiteX7" fmla="*/ 1630017 w 2910177"/>
                      <a:gd name="connsiteY7" fmla="*/ 1908313 h 1909724"/>
                      <a:gd name="connsiteX8" fmla="*/ 1963972 w 2910177"/>
                      <a:gd name="connsiteY8" fmla="*/ 1908313 h 1909724"/>
                      <a:gd name="connsiteX9" fmla="*/ 2361537 w 2910177"/>
                      <a:gd name="connsiteY9" fmla="*/ 1908313 h 1909724"/>
                      <a:gd name="connsiteX10" fmla="*/ 2671638 w 2910177"/>
                      <a:gd name="connsiteY10" fmla="*/ 1908313 h 1909724"/>
                      <a:gd name="connsiteX11" fmla="*/ 2671638 w 2910177"/>
                      <a:gd name="connsiteY11" fmla="*/ 1908313 h 1909724"/>
                      <a:gd name="connsiteX12" fmla="*/ 2910177 w 2910177"/>
                      <a:gd name="connsiteY12" fmla="*/ 1908313 h 1909724"/>
                      <a:gd name="connsiteX0" fmla="*/ 0 w 2948277"/>
                      <a:gd name="connsiteY0" fmla="*/ 0 h 1909724"/>
                      <a:gd name="connsiteX1" fmla="*/ 69905 w 2948277"/>
                      <a:gd name="connsiteY1" fmla="*/ 477078 h 1909724"/>
                      <a:gd name="connsiteX2" fmla="*/ 181223 w 2948277"/>
                      <a:gd name="connsiteY2" fmla="*/ 1057524 h 1909724"/>
                      <a:gd name="connsiteX3" fmla="*/ 364103 w 2948277"/>
                      <a:gd name="connsiteY3" fmla="*/ 1526651 h 1909724"/>
                      <a:gd name="connsiteX4" fmla="*/ 559821 w 2948277"/>
                      <a:gd name="connsiteY4" fmla="*/ 1751027 h 1909724"/>
                      <a:gd name="connsiteX5" fmla="*/ 887233 w 2948277"/>
                      <a:gd name="connsiteY5" fmla="*/ 1889263 h 1909724"/>
                      <a:gd name="connsiteX6" fmla="*/ 1310309 w 2948277"/>
                      <a:gd name="connsiteY6" fmla="*/ 1908313 h 1909724"/>
                      <a:gd name="connsiteX7" fmla="*/ 1668117 w 2948277"/>
                      <a:gd name="connsiteY7" fmla="*/ 1908313 h 1909724"/>
                      <a:gd name="connsiteX8" fmla="*/ 2002072 w 2948277"/>
                      <a:gd name="connsiteY8" fmla="*/ 1908313 h 1909724"/>
                      <a:gd name="connsiteX9" fmla="*/ 2399637 w 2948277"/>
                      <a:gd name="connsiteY9" fmla="*/ 1908313 h 1909724"/>
                      <a:gd name="connsiteX10" fmla="*/ 2709738 w 2948277"/>
                      <a:gd name="connsiteY10" fmla="*/ 1908313 h 1909724"/>
                      <a:gd name="connsiteX11" fmla="*/ 2709738 w 2948277"/>
                      <a:gd name="connsiteY11" fmla="*/ 1908313 h 1909724"/>
                      <a:gd name="connsiteX12" fmla="*/ 2948277 w 2948277"/>
                      <a:gd name="connsiteY12" fmla="*/ 1908313 h 1909724"/>
                      <a:gd name="connsiteX0" fmla="*/ 0 w 2948277"/>
                      <a:gd name="connsiteY0" fmla="*/ 0 h 1909724"/>
                      <a:gd name="connsiteX1" fmla="*/ 69905 w 2948277"/>
                      <a:gd name="connsiteY1" fmla="*/ 477078 h 1909724"/>
                      <a:gd name="connsiteX2" fmla="*/ 181223 w 2948277"/>
                      <a:gd name="connsiteY2" fmla="*/ 1057524 h 1909724"/>
                      <a:gd name="connsiteX3" fmla="*/ 383153 w 2948277"/>
                      <a:gd name="connsiteY3" fmla="*/ 1498076 h 1909724"/>
                      <a:gd name="connsiteX4" fmla="*/ 559821 w 2948277"/>
                      <a:gd name="connsiteY4" fmla="*/ 1751027 h 1909724"/>
                      <a:gd name="connsiteX5" fmla="*/ 887233 w 2948277"/>
                      <a:gd name="connsiteY5" fmla="*/ 1889263 h 1909724"/>
                      <a:gd name="connsiteX6" fmla="*/ 1310309 w 2948277"/>
                      <a:gd name="connsiteY6" fmla="*/ 1908313 h 1909724"/>
                      <a:gd name="connsiteX7" fmla="*/ 1668117 w 2948277"/>
                      <a:gd name="connsiteY7" fmla="*/ 1908313 h 1909724"/>
                      <a:gd name="connsiteX8" fmla="*/ 2002072 w 2948277"/>
                      <a:gd name="connsiteY8" fmla="*/ 1908313 h 1909724"/>
                      <a:gd name="connsiteX9" fmla="*/ 2399637 w 2948277"/>
                      <a:gd name="connsiteY9" fmla="*/ 1908313 h 1909724"/>
                      <a:gd name="connsiteX10" fmla="*/ 2709738 w 2948277"/>
                      <a:gd name="connsiteY10" fmla="*/ 1908313 h 1909724"/>
                      <a:gd name="connsiteX11" fmla="*/ 2709738 w 2948277"/>
                      <a:gd name="connsiteY11" fmla="*/ 1908313 h 1909724"/>
                      <a:gd name="connsiteX12" fmla="*/ 2948277 w 2948277"/>
                      <a:gd name="connsiteY12" fmla="*/ 1908313 h 1909724"/>
                      <a:gd name="connsiteX0" fmla="*/ 0 w 2948277"/>
                      <a:gd name="connsiteY0" fmla="*/ 0 h 1909724"/>
                      <a:gd name="connsiteX1" fmla="*/ 69905 w 2948277"/>
                      <a:gd name="connsiteY1" fmla="*/ 477078 h 1909724"/>
                      <a:gd name="connsiteX2" fmla="*/ 181223 w 2948277"/>
                      <a:gd name="connsiteY2" fmla="*/ 1057524 h 1909724"/>
                      <a:gd name="connsiteX3" fmla="*/ 383153 w 2948277"/>
                      <a:gd name="connsiteY3" fmla="*/ 1498076 h 1909724"/>
                      <a:gd name="connsiteX4" fmla="*/ 626496 w 2948277"/>
                      <a:gd name="connsiteY4" fmla="*/ 1760552 h 1909724"/>
                      <a:gd name="connsiteX5" fmla="*/ 887233 w 2948277"/>
                      <a:gd name="connsiteY5" fmla="*/ 1889263 h 1909724"/>
                      <a:gd name="connsiteX6" fmla="*/ 1310309 w 2948277"/>
                      <a:gd name="connsiteY6" fmla="*/ 1908313 h 1909724"/>
                      <a:gd name="connsiteX7" fmla="*/ 1668117 w 2948277"/>
                      <a:gd name="connsiteY7" fmla="*/ 1908313 h 1909724"/>
                      <a:gd name="connsiteX8" fmla="*/ 2002072 w 2948277"/>
                      <a:gd name="connsiteY8" fmla="*/ 1908313 h 1909724"/>
                      <a:gd name="connsiteX9" fmla="*/ 2399637 w 2948277"/>
                      <a:gd name="connsiteY9" fmla="*/ 1908313 h 1909724"/>
                      <a:gd name="connsiteX10" fmla="*/ 2709738 w 2948277"/>
                      <a:gd name="connsiteY10" fmla="*/ 1908313 h 1909724"/>
                      <a:gd name="connsiteX11" fmla="*/ 2709738 w 2948277"/>
                      <a:gd name="connsiteY11" fmla="*/ 1908313 h 1909724"/>
                      <a:gd name="connsiteX12" fmla="*/ 2948277 w 2948277"/>
                      <a:gd name="connsiteY12" fmla="*/ 1908313 h 1909724"/>
                      <a:gd name="connsiteX0" fmla="*/ 0 w 2948277"/>
                      <a:gd name="connsiteY0" fmla="*/ 0 h 1910429"/>
                      <a:gd name="connsiteX1" fmla="*/ 69905 w 2948277"/>
                      <a:gd name="connsiteY1" fmla="*/ 477078 h 1910429"/>
                      <a:gd name="connsiteX2" fmla="*/ 181223 w 2948277"/>
                      <a:gd name="connsiteY2" fmla="*/ 1057524 h 1910429"/>
                      <a:gd name="connsiteX3" fmla="*/ 383153 w 2948277"/>
                      <a:gd name="connsiteY3" fmla="*/ 1498076 h 1910429"/>
                      <a:gd name="connsiteX4" fmla="*/ 626496 w 2948277"/>
                      <a:gd name="connsiteY4" fmla="*/ 1760552 h 1910429"/>
                      <a:gd name="connsiteX5" fmla="*/ 934858 w 2948277"/>
                      <a:gd name="connsiteY5" fmla="*/ 1879738 h 1910429"/>
                      <a:gd name="connsiteX6" fmla="*/ 1310309 w 2948277"/>
                      <a:gd name="connsiteY6" fmla="*/ 1908313 h 1910429"/>
                      <a:gd name="connsiteX7" fmla="*/ 1668117 w 2948277"/>
                      <a:gd name="connsiteY7" fmla="*/ 1908313 h 1910429"/>
                      <a:gd name="connsiteX8" fmla="*/ 2002072 w 2948277"/>
                      <a:gd name="connsiteY8" fmla="*/ 1908313 h 1910429"/>
                      <a:gd name="connsiteX9" fmla="*/ 2399637 w 2948277"/>
                      <a:gd name="connsiteY9" fmla="*/ 1908313 h 1910429"/>
                      <a:gd name="connsiteX10" fmla="*/ 2709738 w 2948277"/>
                      <a:gd name="connsiteY10" fmla="*/ 1908313 h 1910429"/>
                      <a:gd name="connsiteX11" fmla="*/ 2709738 w 2948277"/>
                      <a:gd name="connsiteY11" fmla="*/ 1908313 h 1910429"/>
                      <a:gd name="connsiteX12" fmla="*/ 2948277 w 2948277"/>
                      <a:gd name="connsiteY12" fmla="*/ 1908313 h 19104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948277" h="1910429">
                        <a:moveTo>
                          <a:pt x="0" y="0"/>
                        </a:moveTo>
                        <a:cubicBezTo>
                          <a:pt x="3975" y="150412"/>
                          <a:pt x="39701" y="300824"/>
                          <a:pt x="69905" y="477078"/>
                        </a:cubicBezTo>
                        <a:cubicBezTo>
                          <a:pt x="100109" y="653332"/>
                          <a:pt x="129015" y="887358"/>
                          <a:pt x="181223" y="1057524"/>
                        </a:cubicBezTo>
                        <a:cubicBezTo>
                          <a:pt x="233431" y="1227690"/>
                          <a:pt x="308941" y="1380905"/>
                          <a:pt x="383153" y="1498076"/>
                        </a:cubicBezTo>
                        <a:cubicBezTo>
                          <a:pt x="457365" y="1615247"/>
                          <a:pt x="534545" y="1696942"/>
                          <a:pt x="626496" y="1760552"/>
                        </a:cubicBezTo>
                        <a:cubicBezTo>
                          <a:pt x="718447" y="1824162"/>
                          <a:pt x="820889" y="1855111"/>
                          <a:pt x="934858" y="1879738"/>
                        </a:cubicBezTo>
                        <a:cubicBezTo>
                          <a:pt x="1048827" y="1904365"/>
                          <a:pt x="1188099" y="1903551"/>
                          <a:pt x="1310309" y="1908313"/>
                        </a:cubicBezTo>
                        <a:cubicBezTo>
                          <a:pt x="1432519" y="1913075"/>
                          <a:pt x="1548848" y="1908313"/>
                          <a:pt x="1668117" y="1908313"/>
                        </a:cubicBezTo>
                        <a:lnTo>
                          <a:pt x="2002072" y="1908313"/>
                        </a:lnTo>
                        <a:lnTo>
                          <a:pt x="2399637" y="1908313"/>
                        </a:lnTo>
                        <a:lnTo>
                          <a:pt x="2709738" y="1908313"/>
                        </a:lnTo>
                        <a:lnTo>
                          <a:pt x="2709738" y="1908313"/>
                        </a:lnTo>
                        <a:lnTo>
                          <a:pt x="2948277" y="1908313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cs-CZ"/>
                  </a:p>
                </p:txBody>
              </p:sp>
              <p:sp>
                <p:nvSpPr>
                  <p:cNvPr id="61" name="TextovéPole 47">
                    <a:extLst>
                      <a:ext uri="{FF2B5EF4-FFF2-40B4-BE49-F238E27FC236}">
                        <a16:creationId xmlns:a16="http://schemas.microsoft.com/office/drawing/2014/main" id="{76287DE0-2D55-43FD-A327-3FEF56E7E7C4}"/>
                      </a:ext>
                    </a:extLst>
                  </p:cNvPr>
                  <p:cNvSpPr txBox="1"/>
                  <p:nvPr/>
                </p:nvSpPr>
                <p:spPr>
                  <a:xfrm>
                    <a:off x="342427" y="173926"/>
                    <a:ext cx="1064961" cy="2408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V </a:t>
                    </a:r>
                    <a:r>
                      <a:rPr lang="en-US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[l]</a:t>
                    </a:r>
                    <a:endParaRPr lang="cs-CZ" sz="1200" dirty="0">
                      <a:effectLst/>
                      <a:latin typeface="+mn-lt"/>
                      <a:ea typeface="Times New Roman"/>
                    </a:endParaRPr>
                  </a:p>
                </p:txBody>
              </p:sp>
              <p:sp>
                <p:nvSpPr>
                  <p:cNvPr id="62" name="TextovéPole 48">
                    <a:extLst>
                      <a:ext uri="{FF2B5EF4-FFF2-40B4-BE49-F238E27FC236}">
                        <a16:creationId xmlns:a16="http://schemas.microsoft.com/office/drawing/2014/main" id="{FA5FE8BB-8632-4900-94EC-FAFAE853A214}"/>
                      </a:ext>
                    </a:extLst>
                  </p:cNvPr>
                  <p:cNvSpPr txBox="1"/>
                  <p:nvPr/>
                </p:nvSpPr>
                <p:spPr>
                  <a:xfrm>
                    <a:off x="3596043" y="2642420"/>
                    <a:ext cx="1147264" cy="2408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1200" kern="1200" dirty="0" err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Time</a:t>
                    </a:r>
                    <a:r>
                      <a:rPr lang="cs-CZ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 </a:t>
                    </a:r>
                    <a:r>
                      <a:rPr lang="en-US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[s]</a:t>
                    </a:r>
                    <a:endParaRPr lang="cs-CZ" sz="1200" dirty="0">
                      <a:effectLst/>
                      <a:latin typeface="+mn-lt"/>
                      <a:ea typeface="Times New Roman"/>
                    </a:endParaRPr>
                  </a:p>
                </p:txBody>
              </p:sp>
            </p:grpSp>
          </p:grpSp>
        </p:grpSp>
        <p:sp>
          <p:nvSpPr>
            <p:cNvPr id="32" name="Volný tvar 29">
              <a:extLst>
                <a:ext uri="{FF2B5EF4-FFF2-40B4-BE49-F238E27FC236}">
                  <a16:creationId xmlns:a16="http://schemas.microsoft.com/office/drawing/2014/main" id="{4CC52501-357B-4640-83DB-2EEE67927CBA}"/>
                </a:ext>
              </a:extLst>
            </p:cNvPr>
            <p:cNvSpPr/>
            <p:nvPr/>
          </p:nvSpPr>
          <p:spPr>
            <a:xfrm>
              <a:off x="2257425" y="4149080"/>
              <a:ext cx="2314575" cy="1695450"/>
            </a:xfrm>
            <a:custGeom>
              <a:avLst/>
              <a:gdLst>
                <a:gd name="connsiteX0" fmla="*/ 0 w 2857500"/>
                <a:gd name="connsiteY0" fmla="*/ 0 h 2020217"/>
                <a:gd name="connsiteX1" fmla="*/ 85725 w 2857500"/>
                <a:gd name="connsiteY1" fmla="*/ 371475 h 2020217"/>
                <a:gd name="connsiteX2" fmla="*/ 209550 w 2857500"/>
                <a:gd name="connsiteY2" fmla="*/ 704850 h 2020217"/>
                <a:gd name="connsiteX3" fmla="*/ 438150 w 2857500"/>
                <a:gd name="connsiteY3" fmla="*/ 1019175 h 2020217"/>
                <a:gd name="connsiteX4" fmla="*/ 647700 w 2857500"/>
                <a:gd name="connsiteY4" fmla="*/ 1304925 h 2020217"/>
                <a:gd name="connsiteX5" fmla="*/ 981075 w 2857500"/>
                <a:gd name="connsiteY5" fmla="*/ 1571625 h 2020217"/>
                <a:gd name="connsiteX6" fmla="*/ 1390650 w 2857500"/>
                <a:gd name="connsiteY6" fmla="*/ 1800225 h 2020217"/>
                <a:gd name="connsiteX7" fmla="*/ 1724025 w 2857500"/>
                <a:gd name="connsiteY7" fmla="*/ 1914525 h 2020217"/>
                <a:gd name="connsiteX8" fmla="*/ 2066925 w 2857500"/>
                <a:gd name="connsiteY8" fmla="*/ 2000250 h 2020217"/>
                <a:gd name="connsiteX9" fmla="*/ 2390775 w 2857500"/>
                <a:gd name="connsiteY9" fmla="*/ 2019300 h 2020217"/>
                <a:gd name="connsiteX10" fmla="*/ 2857500 w 2857500"/>
                <a:gd name="connsiteY10" fmla="*/ 1981200 h 2020217"/>
                <a:gd name="connsiteX11" fmla="*/ 2857500 w 2857500"/>
                <a:gd name="connsiteY11" fmla="*/ 1981200 h 2020217"/>
                <a:gd name="connsiteX0" fmla="*/ 0 w 2771775"/>
                <a:gd name="connsiteY0" fmla="*/ 0 h 1648742"/>
                <a:gd name="connsiteX1" fmla="*/ 123825 w 2771775"/>
                <a:gd name="connsiteY1" fmla="*/ 333375 h 1648742"/>
                <a:gd name="connsiteX2" fmla="*/ 352425 w 2771775"/>
                <a:gd name="connsiteY2" fmla="*/ 647700 h 1648742"/>
                <a:gd name="connsiteX3" fmla="*/ 561975 w 2771775"/>
                <a:gd name="connsiteY3" fmla="*/ 933450 h 1648742"/>
                <a:gd name="connsiteX4" fmla="*/ 895350 w 2771775"/>
                <a:gd name="connsiteY4" fmla="*/ 1200150 h 1648742"/>
                <a:gd name="connsiteX5" fmla="*/ 1304925 w 2771775"/>
                <a:gd name="connsiteY5" fmla="*/ 1428750 h 1648742"/>
                <a:gd name="connsiteX6" fmla="*/ 1638300 w 2771775"/>
                <a:gd name="connsiteY6" fmla="*/ 1543050 h 1648742"/>
                <a:gd name="connsiteX7" fmla="*/ 1981200 w 2771775"/>
                <a:gd name="connsiteY7" fmla="*/ 1628775 h 1648742"/>
                <a:gd name="connsiteX8" fmla="*/ 2305050 w 2771775"/>
                <a:gd name="connsiteY8" fmla="*/ 1647825 h 1648742"/>
                <a:gd name="connsiteX9" fmla="*/ 2771775 w 2771775"/>
                <a:gd name="connsiteY9" fmla="*/ 1609725 h 1648742"/>
                <a:gd name="connsiteX10" fmla="*/ 2771775 w 2771775"/>
                <a:gd name="connsiteY10" fmla="*/ 1609725 h 1648742"/>
                <a:gd name="connsiteX0" fmla="*/ 0 w 2771775"/>
                <a:gd name="connsiteY0" fmla="*/ 0 h 1648742"/>
                <a:gd name="connsiteX1" fmla="*/ 123825 w 2771775"/>
                <a:gd name="connsiteY1" fmla="*/ 333375 h 1648742"/>
                <a:gd name="connsiteX2" fmla="*/ 352425 w 2771775"/>
                <a:gd name="connsiteY2" fmla="*/ 647700 h 1648742"/>
                <a:gd name="connsiteX3" fmla="*/ 561975 w 2771775"/>
                <a:gd name="connsiteY3" fmla="*/ 933450 h 1648742"/>
                <a:gd name="connsiteX4" fmla="*/ 895350 w 2771775"/>
                <a:gd name="connsiteY4" fmla="*/ 1200150 h 1648742"/>
                <a:gd name="connsiteX5" fmla="*/ 1304925 w 2771775"/>
                <a:gd name="connsiteY5" fmla="*/ 1428750 h 1648742"/>
                <a:gd name="connsiteX6" fmla="*/ 1638300 w 2771775"/>
                <a:gd name="connsiteY6" fmla="*/ 1543050 h 1648742"/>
                <a:gd name="connsiteX7" fmla="*/ 1981200 w 2771775"/>
                <a:gd name="connsiteY7" fmla="*/ 1628775 h 1648742"/>
                <a:gd name="connsiteX8" fmla="*/ 2305050 w 2771775"/>
                <a:gd name="connsiteY8" fmla="*/ 1647825 h 1648742"/>
                <a:gd name="connsiteX9" fmla="*/ 2771775 w 2771775"/>
                <a:gd name="connsiteY9" fmla="*/ 1609725 h 1648742"/>
                <a:gd name="connsiteX0" fmla="*/ 0 w 2305050"/>
                <a:gd name="connsiteY0" fmla="*/ 0 h 1648742"/>
                <a:gd name="connsiteX1" fmla="*/ 123825 w 2305050"/>
                <a:gd name="connsiteY1" fmla="*/ 333375 h 1648742"/>
                <a:gd name="connsiteX2" fmla="*/ 352425 w 2305050"/>
                <a:gd name="connsiteY2" fmla="*/ 647700 h 1648742"/>
                <a:gd name="connsiteX3" fmla="*/ 561975 w 2305050"/>
                <a:gd name="connsiteY3" fmla="*/ 933450 h 1648742"/>
                <a:gd name="connsiteX4" fmla="*/ 895350 w 2305050"/>
                <a:gd name="connsiteY4" fmla="*/ 1200150 h 1648742"/>
                <a:gd name="connsiteX5" fmla="*/ 1304925 w 2305050"/>
                <a:gd name="connsiteY5" fmla="*/ 1428750 h 1648742"/>
                <a:gd name="connsiteX6" fmla="*/ 1638300 w 2305050"/>
                <a:gd name="connsiteY6" fmla="*/ 1543050 h 1648742"/>
                <a:gd name="connsiteX7" fmla="*/ 1981200 w 2305050"/>
                <a:gd name="connsiteY7" fmla="*/ 1628775 h 1648742"/>
                <a:gd name="connsiteX8" fmla="*/ 2305050 w 2305050"/>
                <a:gd name="connsiteY8" fmla="*/ 1647825 h 1648742"/>
                <a:gd name="connsiteX0" fmla="*/ 0 w 2305050"/>
                <a:gd name="connsiteY0" fmla="*/ 0 h 1648742"/>
                <a:gd name="connsiteX1" fmla="*/ 123825 w 2305050"/>
                <a:gd name="connsiteY1" fmla="*/ 333375 h 1648742"/>
                <a:gd name="connsiteX2" fmla="*/ 314325 w 2305050"/>
                <a:gd name="connsiteY2" fmla="*/ 666750 h 1648742"/>
                <a:gd name="connsiteX3" fmla="*/ 561975 w 2305050"/>
                <a:gd name="connsiteY3" fmla="*/ 933450 h 1648742"/>
                <a:gd name="connsiteX4" fmla="*/ 895350 w 2305050"/>
                <a:gd name="connsiteY4" fmla="*/ 1200150 h 1648742"/>
                <a:gd name="connsiteX5" fmla="*/ 1304925 w 2305050"/>
                <a:gd name="connsiteY5" fmla="*/ 1428750 h 1648742"/>
                <a:gd name="connsiteX6" fmla="*/ 1638300 w 2305050"/>
                <a:gd name="connsiteY6" fmla="*/ 1543050 h 1648742"/>
                <a:gd name="connsiteX7" fmla="*/ 1981200 w 2305050"/>
                <a:gd name="connsiteY7" fmla="*/ 1628775 h 1648742"/>
                <a:gd name="connsiteX8" fmla="*/ 2305050 w 2305050"/>
                <a:gd name="connsiteY8" fmla="*/ 1647825 h 1648742"/>
                <a:gd name="connsiteX0" fmla="*/ 0 w 2305050"/>
                <a:gd name="connsiteY0" fmla="*/ 0 h 1663689"/>
                <a:gd name="connsiteX1" fmla="*/ 123825 w 2305050"/>
                <a:gd name="connsiteY1" fmla="*/ 333375 h 1663689"/>
                <a:gd name="connsiteX2" fmla="*/ 314325 w 2305050"/>
                <a:gd name="connsiteY2" fmla="*/ 666750 h 1663689"/>
                <a:gd name="connsiteX3" fmla="*/ 561975 w 2305050"/>
                <a:gd name="connsiteY3" fmla="*/ 933450 h 1663689"/>
                <a:gd name="connsiteX4" fmla="*/ 895350 w 2305050"/>
                <a:gd name="connsiteY4" fmla="*/ 1200150 h 1663689"/>
                <a:gd name="connsiteX5" fmla="*/ 1304925 w 2305050"/>
                <a:gd name="connsiteY5" fmla="*/ 1428750 h 1663689"/>
                <a:gd name="connsiteX6" fmla="*/ 1638300 w 2305050"/>
                <a:gd name="connsiteY6" fmla="*/ 1543050 h 1663689"/>
                <a:gd name="connsiteX7" fmla="*/ 1981200 w 2305050"/>
                <a:gd name="connsiteY7" fmla="*/ 1657350 h 1663689"/>
                <a:gd name="connsiteX8" fmla="*/ 2305050 w 2305050"/>
                <a:gd name="connsiteY8" fmla="*/ 1647825 h 1663689"/>
                <a:gd name="connsiteX0" fmla="*/ 0 w 2314575"/>
                <a:gd name="connsiteY0" fmla="*/ 0 h 1695852"/>
                <a:gd name="connsiteX1" fmla="*/ 123825 w 2314575"/>
                <a:gd name="connsiteY1" fmla="*/ 333375 h 1695852"/>
                <a:gd name="connsiteX2" fmla="*/ 314325 w 2314575"/>
                <a:gd name="connsiteY2" fmla="*/ 666750 h 1695852"/>
                <a:gd name="connsiteX3" fmla="*/ 561975 w 2314575"/>
                <a:gd name="connsiteY3" fmla="*/ 933450 h 1695852"/>
                <a:gd name="connsiteX4" fmla="*/ 895350 w 2314575"/>
                <a:gd name="connsiteY4" fmla="*/ 1200150 h 1695852"/>
                <a:gd name="connsiteX5" fmla="*/ 1304925 w 2314575"/>
                <a:gd name="connsiteY5" fmla="*/ 1428750 h 1695852"/>
                <a:gd name="connsiteX6" fmla="*/ 1638300 w 2314575"/>
                <a:gd name="connsiteY6" fmla="*/ 1543050 h 1695852"/>
                <a:gd name="connsiteX7" fmla="*/ 1981200 w 2314575"/>
                <a:gd name="connsiteY7" fmla="*/ 1657350 h 1695852"/>
                <a:gd name="connsiteX8" fmla="*/ 2314575 w 2314575"/>
                <a:gd name="connsiteY8" fmla="*/ 1695450 h 1695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14575" h="1695852">
                  <a:moveTo>
                    <a:pt x="0" y="0"/>
                  </a:moveTo>
                  <a:cubicBezTo>
                    <a:pt x="34925" y="117475"/>
                    <a:pt x="71438" y="222250"/>
                    <a:pt x="123825" y="333375"/>
                  </a:cubicBezTo>
                  <a:cubicBezTo>
                    <a:pt x="176212" y="444500"/>
                    <a:pt x="314325" y="666750"/>
                    <a:pt x="314325" y="666750"/>
                  </a:cubicBezTo>
                  <a:cubicBezTo>
                    <a:pt x="387350" y="766762"/>
                    <a:pt x="465138" y="844550"/>
                    <a:pt x="561975" y="933450"/>
                  </a:cubicBezTo>
                  <a:cubicBezTo>
                    <a:pt x="658812" y="1022350"/>
                    <a:pt x="771525" y="1117600"/>
                    <a:pt x="895350" y="1200150"/>
                  </a:cubicBezTo>
                  <a:cubicBezTo>
                    <a:pt x="1019175" y="1282700"/>
                    <a:pt x="1181100" y="1371600"/>
                    <a:pt x="1304925" y="1428750"/>
                  </a:cubicBezTo>
                  <a:cubicBezTo>
                    <a:pt x="1428750" y="1485900"/>
                    <a:pt x="1525588" y="1504950"/>
                    <a:pt x="1638300" y="1543050"/>
                  </a:cubicBezTo>
                  <a:cubicBezTo>
                    <a:pt x="1751013" y="1581150"/>
                    <a:pt x="1868488" y="1631950"/>
                    <a:pt x="1981200" y="1657350"/>
                  </a:cubicBezTo>
                  <a:cubicBezTo>
                    <a:pt x="2093912" y="1682750"/>
                    <a:pt x="2182813" y="1698625"/>
                    <a:pt x="2314575" y="1695450"/>
                  </a:cubicBezTo>
                </a:path>
              </a:pathLst>
            </a:custGeom>
            <a:noFill/>
            <a:ln>
              <a:solidFill>
                <a:srgbClr val="0000D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65" name="Skupina 64">
            <a:extLst>
              <a:ext uri="{FF2B5EF4-FFF2-40B4-BE49-F238E27FC236}">
                <a16:creationId xmlns:a16="http://schemas.microsoft.com/office/drawing/2014/main" id="{85403D1F-36BF-4E95-A358-5AEE9767B3BD}"/>
              </a:ext>
            </a:extLst>
          </p:cNvPr>
          <p:cNvGrpSpPr/>
          <p:nvPr/>
        </p:nvGrpSpPr>
        <p:grpSpPr>
          <a:xfrm>
            <a:off x="6489581" y="1801693"/>
            <a:ext cx="4168775" cy="3212685"/>
            <a:chOff x="142840" y="181620"/>
            <a:chExt cx="4320962" cy="3053839"/>
          </a:xfrm>
        </p:grpSpPr>
        <p:cxnSp>
          <p:nvCxnSpPr>
            <p:cNvPr id="66" name="Přímá spojnice 65">
              <a:extLst>
                <a:ext uri="{FF2B5EF4-FFF2-40B4-BE49-F238E27FC236}">
                  <a16:creationId xmlns:a16="http://schemas.microsoft.com/office/drawing/2014/main" id="{B5B3F160-7A50-4876-AFEB-4D6C6465FAD4}"/>
                </a:ext>
              </a:extLst>
            </p:cNvPr>
            <p:cNvCxnSpPr/>
            <p:nvPr/>
          </p:nvCxnSpPr>
          <p:spPr>
            <a:xfrm>
              <a:off x="1362820" y="2874472"/>
              <a:ext cx="0" cy="2012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" name="Skupina 66">
              <a:extLst>
                <a:ext uri="{FF2B5EF4-FFF2-40B4-BE49-F238E27FC236}">
                  <a16:creationId xmlns:a16="http://schemas.microsoft.com/office/drawing/2014/main" id="{53D2D440-A43E-4749-BA3A-276389531291}"/>
                </a:ext>
              </a:extLst>
            </p:cNvPr>
            <p:cNvGrpSpPr/>
            <p:nvPr/>
          </p:nvGrpSpPr>
          <p:grpSpPr>
            <a:xfrm>
              <a:off x="142840" y="181620"/>
              <a:ext cx="4320962" cy="3053839"/>
              <a:chOff x="142840" y="181620"/>
              <a:chExt cx="4320962" cy="3053839"/>
            </a:xfrm>
          </p:grpSpPr>
          <p:sp>
            <p:nvSpPr>
              <p:cNvPr id="68" name="TextovéPole 17">
                <a:extLst>
                  <a:ext uri="{FF2B5EF4-FFF2-40B4-BE49-F238E27FC236}">
                    <a16:creationId xmlns:a16="http://schemas.microsoft.com/office/drawing/2014/main" id="{89BB5EAE-6526-4194-B4F0-E2C9A0FAA4E9}"/>
                  </a:ext>
                </a:extLst>
              </p:cNvPr>
              <p:cNvSpPr txBox="1"/>
              <p:nvPr/>
            </p:nvSpPr>
            <p:spPr>
              <a:xfrm>
                <a:off x="1226629" y="2947201"/>
                <a:ext cx="476458" cy="263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cs-CZ" sz="1200" kern="1200" dirty="0">
                    <a:solidFill>
                      <a:srgbClr val="000000"/>
                    </a:solidFill>
                    <a:effectLst/>
                    <a:latin typeface="+mn-lt"/>
                    <a:ea typeface="Times New Roman"/>
                  </a:rPr>
                  <a:t>1 s</a:t>
                </a:r>
                <a:endParaRPr lang="cs-CZ" sz="1200" dirty="0">
                  <a:effectLst/>
                  <a:latin typeface="+mn-lt"/>
                  <a:ea typeface="Times New Roman"/>
                </a:endParaRPr>
              </a:p>
            </p:txBody>
          </p:sp>
          <p:grpSp>
            <p:nvGrpSpPr>
              <p:cNvPr id="69" name="Skupina 68">
                <a:extLst>
                  <a:ext uri="{FF2B5EF4-FFF2-40B4-BE49-F238E27FC236}">
                    <a16:creationId xmlns:a16="http://schemas.microsoft.com/office/drawing/2014/main" id="{F26E4612-540C-49FE-B151-11F8FCC723AE}"/>
                  </a:ext>
                </a:extLst>
              </p:cNvPr>
              <p:cNvGrpSpPr/>
              <p:nvPr/>
            </p:nvGrpSpPr>
            <p:grpSpPr>
              <a:xfrm>
                <a:off x="142840" y="181620"/>
                <a:ext cx="4320962" cy="3053839"/>
                <a:chOff x="142840" y="181620"/>
                <a:chExt cx="4320962" cy="3053839"/>
              </a:xfrm>
            </p:grpSpPr>
            <p:grpSp>
              <p:nvGrpSpPr>
                <p:cNvPr id="70" name="Skupina 69">
                  <a:extLst>
                    <a:ext uri="{FF2B5EF4-FFF2-40B4-BE49-F238E27FC236}">
                      <a16:creationId xmlns:a16="http://schemas.microsoft.com/office/drawing/2014/main" id="{6C115CB9-6C55-491C-8860-76FE6184F773}"/>
                    </a:ext>
                  </a:extLst>
                </p:cNvPr>
                <p:cNvGrpSpPr/>
                <p:nvPr/>
              </p:nvGrpSpPr>
              <p:grpSpPr>
                <a:xfrm>
                  <a:off x="142840" y="181620"/>
                  <a:ext cx="4320962" cy="3053839"/>
                  <a:chOff x="142840" y="181620"/>
                  <a:chExt cx="4320962" cy="3053839"/>
                </a:xfrm>
              </p:grpSpPr>
              <p:grpSp>
                <p:nvGrpSpPr>
                  <p:cNvPr id="72" name="Skupina 71">
                    <a:extLst>
                      <a:ext uri="{FF2B5EF4-FFF2-40B4-BE49-F238E27FC236}">
                        <a16:creationId xmlns:a16="http://schemas.microsoft.com/office/drawing/2014/main" id="{008AA1E9-7402-404A-AF3C-BAE8861310BD}"/>
                      </a:ext>
                    </a:extLst>
                  </p:cNvPr>
                  <p:cNvGrpSpPr/>
                  <p:nvPr/>
                </p:nvGrpSpPr>
                <p:grpSpPr>
                  <a:xfrm>
                    <a:off x="796279" y="290334"/>
                    <a:ext cx="3380185" cy="2691611"/>
                    <a:chOff x="796279" y="290334"/>
                    <a:chExt cx="3380185" cy="2691611"/>
                  </a:xfrm>
                </p:grpSpPr>
                <p:cxnSp>
                  <p:nvCxnSpPr>
                    <p:cNvPr id="76" name="Přímá spojnice 75">
                      <a:extLst>
                        <a:ext uri="{FF2B5EF4-FFF2-40B4-BE49-F238E27FC236}">
                          <a16:creationId xmlns:a16="http://schemas.microsoft.com/office/drawing/2014/main" id="{135954B6-793E-434E-B342-A5C35A7FA32A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796279" y="290334"/>
                      <a:ext cx="12594" cy="2690281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" name="Přímá spojnice 76">
                      <a:extLst>
                        <a:ext uri="{FF2B5EF4-FFF2-40B4-BE49-F238E27FC236}">
                          <a16:creationId xmlns:a16="http://schemas.microsoft.com/office/drawing/2014/main" id="{47E16A41-0E17-4ABA-923C-1D4E2F46D72D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800472" y="2981945"/>
                      <a:ext cx="3375992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73" name="Volný tvar 68">
                    <a:extLst>
                      <a:ext uri="{FF2B5EF4-FFF2-40B4-BE49-F238E27FC236}">
                        <a16:creationId xmlns:a16="http://schemas.microsoft.com/office/drawing/2014/main" id="{A398D1D2-5C7E-44B4-B80D-0A0C6ECF6218}"/>
                      </a:ext>
                    </a:extLst>
                  </p:cNvPr>
                  <p:cNvSpPr/>
                  <p:nvPr/>
                </p:nvSpPr>
                <p:spPr>
                  <a:xfrm>
                    <a:off x="816471" y="444923"/>
                    <a:ext cx="2948277" cy="1910429"/>
                  </a:xfrm>
                  <a:custGeom>
                    <a:avLst/>
                    <a:gdLst>
                      <a:gd name="connsiteX0" fmla="*/ 0 w 2910177"/>
                      <a:gd name="connsiteY0" fmla="*/ 0 h 1911257"/>
                      <a:gd name="connsiteX1" fmla="*/ 31805 w 2910177"/>
                      <a:gd name="connsiteY1" fmla="*/ 477078 h 1911257"/>
                      <a:gd name="connsiteX2" fmla="*/ 143123 w 2910177"/>
                      <a:gd name="connsiteY2" fmla="*/ 1057524 h 1911257"/>
                      <a:gd name="connsiteX3" fmla="*/ 326003 w 2910177"/>
                      <a:gd name="connsiteY3" fmla="*/ 1526651 h 1911257"/>
                      <a:gd name="connsiteX4" fmla="*/ 612250 w 2910177"/>
                      <a:gd name="connsiteY4" fmla="*/ 1868557 h 1911257"/>
                      <a:gd name="connsiteX5" fmla="*/ 811033 w 2910177"/>
                      <a:gd name="connsiteY5" fmla="*/ 1908313 h 1911257"/>
                      <a:gd name="connsiteX6" fmla="*/ 1272209 w 2910177"/>
                      <a:gd name="connsiteY6" fmla="*/ 1908313 h 1911257"/>
                      <a:gd name="connsiteX7" fmla="*/ 1630017 w 2910177"/>
                      <a:gd name="connsiteY7" fmla="*/ 1908313 h 1911257"/>
                      <a:gd name="connsiteX8" fmla="*/ 1963972 w 2910177"/>
                      <a:gd name="connsiteY8" fmla="*/ 1908313 h 1911257"/>
                      <a:gd name="connsiteX9" fmla="*/ 2361537 w 2910177"/>
                      <a:gd name="connsiteY9" fmla="*/ 1908313 h 1911257"/>
                      <a:gd name="connsiteX10" fmla="*/ 2671638 w 2910177"/>
                      <a:gd name="connsiteY10" fmla="*/ 1908313 h 1911257"/>
                      <a:gd name="connsiteX11" fmla="*/ 2671638 w 2910177"/>
                      <a:gd name="connsiteY11" fmla="*/ 1908313 h 1911257"/>
                      <a:gd name="connsiteX12" fmla="*/ 2910177 w 2910177"/>
                      <a:gd name="connsiteY12" fmla="*/ 1908313 h 1911257"/>
                      <a:gd name="connsiteX0" fmla="*/ 0 w 2910177"/>
                      <a:gd name="connsiteY0" fmla="*/ 0 h 1913613"/>
                      <a:gd name="connsiteX1" fmla="*/ 31805 w 2910177"/>
                      <a:gd name="connsiteY1" fmla="*/ 477078 h 1913613"/>
                      <a:gd name="connsiteX2" fmla="*/ 143123 w 2910177"/>
                      <a:gd name="connsiteY2" fmla="*/ 1057524 h 1913613"/>
                      <a:gd name="connsiteX3" fmla="*/ 326003 w 2910177"/>
                      <a:gd name="connsiteY3" fmla="*/ 1526651 h 1913613"/>
                      <a:gd name="connsiteX4" fmla="*/ 588396 w 2910177"/>
                      <a:gd name="connsiteY4" fmla="*/ 1836752 h 1913613"/>
                      <a:gd name="connsiteX5" fmla="*/ 811033 w 2910177"/>
                      <a:gd name="connsiteY5" fmla="*/ 1908313 h 1913613"/>
                      <a:gd name="connsiteX6" fmla="*/ 1272209 w 2910177"/>
                      <a:gd name="connsiteY6" fmla="*/ 1908313 h 1913613"/>
                      <a:gd name="connsiteX7" fmla="*/ 1630017 w 2910177"/>
                      <a:gd name="connsiteY7" fmla="*/ 1908313 h 1913613"/>
                      <a:gd name="connsiteX8" fmla="*/ 1963972 w 2910177"/>
                      <a:gd name="connsiteY8" fmla="*/ 1908313 h 1913613"/>
                      <a:gd name="connsiteX9" fmla="*/ 2361537 w 2910177"/>
                      <a:gd name="connsiteY9" fmla="*/ 1908313 h 1913613"/>
                      <a:gd name="connsiteX10" fmla="*/ 2671638 w 2910177"/>
                      <a:gd name="connsiteY10" fmla="*/ 1908313 h 1913613"/>
                      <a:gd name="connsiteX11" fmla="*/ 2671638 w 2910177"/>
                      <a:gd name="connsiteY11" fmla="*/ 1908313 h 1913613"/>
                      <a:gd name="connsiteX12" fmla="*/ 2910177 w 2910177"/>
                      <a:gd name="connsiteY12" fmla="*/ 1908313 h 1913613"/>
                      <a:gd name="connsiteX0" fmla="*/ 0 w 2910177"/>
                      <a:gd name="connsiteY0" fmla="*/ 0 h 1919963"/>
                      <a:gd name="connsiteX1" fmla="*/ 31805 w 2910177"/>
                      <a:gd name="connsiteY1" fmla="*/ 477078 h 1919963"/>
                      <a:gd name="connsiteX2" fmla="*/ 143123 w 2910177"/>
                      <a:gd name="connsiteY2" fmla="*/ 1057524 h 1919963"/>
                      <a:gd name="connsiteX3" fmla="*/ 326003 w 2910177"/>
                      <a:gd name="connsiteY3" fmla="*/ 1526651 h 1919963"/>
                      <a:gd name="connsiteX4" fmla="*/ 521721 w 2910177"/>
                      <a:gd name="connsiteY4" fmla="*/ 1751027 h 1919963"/>
                      <a:gd name="connsiteX5" fmla="*/ 811033 w 2910177"/>
                      <a:gd name="connsiteY5" fmla="*/ 1908313 h 1919963"/>
                      <a:gd name="connsiteX6" fmla="*/ 1272209 w 2910177"/>
                      <a:gd name="connsiteY6" fmla="*/ 1908313 h 1919963"/>
                      <a:gd name="connsiteX7" fmla="*/ 1630017 w 2910177"/>
                      <a:gd name="connsiteY7" fmla="*/ 1908313 h 1919963"/>
                      <a:gd name="connsiteX8" fmla="*/ 1963972 w 2910177"/>
                      <a:gd name="connsiteY8" fmla="*/ 1908313 h 1919963"/>
                      <a:gd name="connsiteX9" fmla="*/ 2361537 w 2910177"/>
                      <a:gd name="connsiteY9" fmla="*/ 1908313 h 1919963"/>
                      <a:gd name="connsiteX10" fmla="*/ 2671638 w 2910177"/>
                      <a:gd name="connsiteY10" fmla="*/ 1908313 h 1919963"/>
                      <a:gd name="connsiteX11" fmla="*/ 2671638 w 2910177"/>
                      <a:gd name="connsiteY11" fmla="*/ 1908313 h 1919963"/>
                      <a:gd name="connsiteX12" fmla="*/ 2910177 w 2910177"/>
                      <a:gd name="connsiteY12" fmla="*/ 1908313 h 1919963"/>
                      <a:gd name="connsiteX0" fmla="*/ 0 w 2910177"/>
                      <a:gd name="connsiteY0" fmla="*/ 0 h 1909724"/>
                      <a:gd name="connsiteX1" fmla="*/ 31805 w 2910177"/>
                      <a:gd name="connsiteY1" fmla="*/ 477078 h 1909724"/>
                      <a:gd name="connsiteX2" fmla="*/ 143123 w 2910177"/>
                      <a:gd name="connsiteY2" fmla="*/ 1057524 h 1909724"/>
                      <a:gd name="connsiteX3" fmla="*/ 326003 w 2910177"/>
                      <a:gd name="connsiteY3" fmla="*/ 1526651 h 1909724"/>
                      <a:gd name="connsiteX4" fmla="*/ 521721 w 2910177"/>
                      <a:gd name="connsiteY4" fmla="*/ 1751027 h 1909724"/>
                      <a:gd name="connsiteX5" fmla="*/ 849133 w 2910177"/>
                      <a:gd name="connsiteY5" fmla="*/ 1889263 h 1909724"/>
                      <a:gd name="connsiteX6" fmla="*/ 1272209 w 2910177"/>
                      <a:gd name="connsiteY6" fmla="*/ 1908313 h 1909724"/>
                      <a:gd name="connsiteX7" fmla="*/ 1630017 w 2910177"/>
                      <a:gd name="connsiteY7" fmla="*/ 1908313 h 1909724"/>
                      <a:gd name="connsiteX8" fmla="*/ 1963972 w 2910177"/>
                      <a:gd name="connsiteY8" fmla="*/ 1908313 h 1909724"/>
                      <a:gd name="connsiteX9" fmla="*/ 2361537 w 2910177"/>
                      <a:gd name="connsiteY9" fmla="*/ 1908313 h 1909724"/>
                      <a:gd name="connsiteX10" fmla="*/ 2671638 w 2910177"/>
                      <a:gd name="connsiteY10" fmla="*/ 1908313 h 1909724"/>
                      <a:gd name="connsiteX11" fmla="*/ 2671638 w 2910177"/>
                      <a:gd name="connsiteY11" fmla="*/ 1908313 h 1909724"/>
                      <a:gd name="connsiteX12" fmla="*/ 2910177 w 2910177"/>
                      <a:gd name="connsiteY12" fmla="*/ 1908313 h 1909724"/>
                      <a:gd name="connsiteX0" fmla="*/ 0 w 2948277"/>
                      <a:gd name="connsiteY0" fmla="*/ 0 h 1909724"/>
                      <a:gd name="connsiteX1" fmla="*/ 69905 w 2948277"/>
                      <a:gd name="connsiteY1" fmla="*/ 477078 h 1909724"/>
                      <a:gd name="connsiteX2" fmla="*/ 181223 w 2948277"/>
                      <a:gd name="connsiteY2" fmla="*/ 1057524 h 1909724"/>
                      <a:gd name="connsiteX3" fmla="*/ 364103 w 2948277"/>
                      <a:gd name="connsiteY3" fmla="*/ 1526651 h 1909724"/>
                      <a:gd name="connsiteX4" fmla="*/ 559821 w 2948277"/>
                      <a:gd name="connsiteY4" fmla="*/ 1751027 h 1909724"/>
                      <a:gd name="connsiteX5" fmla="*/ 887233 w 2948277"/>
                      <a:gd name="connsiteY5" fmla="*/ 1889263 h 1909724"/>
                      <a:gd name="connsiteX6" fmla="*/ 1310309 w 2948277"/>
                      <a:gd name="connsiteY6" fmla="*/ 1908313 h 1909724"/>
                      <a:gd name="connsiteX7" fmla="*/ 1668117 w 2948277"/>
                      <a:gd name="connsiteY7" fmla="*/ 1908313 h 1909724"/>
                      <a:gd name="connsiteX8" fmla="*/ 2002072 w 2948277"/>
                      <a:gd name="connsiteY8" fmla="*/ 1908313 h 1909724"/>
                      <a:gd name="connsiteX9" fmla="*/ 2399637 w 2948277"/>
                      <a:gd name="connsiteY9" fmla="*/ 1908313 h 1909724"/>
                      <a:gd name="connsiteX10" fmla="*/ 2709738 w 2948277"/>
                      <a:gd name="connsiteY10" fmla="*/ 1908313 h 1909724"/>
                      <a:gd name="connsiteX11" fmla="*/ 2709738 w 2948277"/>
                      <a:gd name="connsiteY11" fmla="*/ 1908313 h 1909724"/>
                      <a:gd name="connsiteX12" fmla="*/ 2948277 w 2948277"/>
                      <a:gd name="connsiteY12" fmla="*/ 1908313 h 1909724"/>
                      <a:gd name="connsiteX0" fmla="*/ 0 w 2948277"/>
                      <a:gd name="connsiteY0" fmla="*/ 0 h 1909724"/>
                      <a:gd name="connsiteX1" fmla="*/ 69905 w 2948277"/>
                      <a:gd name="connsiteY1" fmla="*/ 477078 h 1909724"/>
                      <a:gd name="connsiteX2" fmla="*/ 181223 w 2948277"/>
                      <a:gd name="connsiteY2" fmla="*/ 1057524 h 1909724"/>
                      <a:gd name="connsiteX3" fmla="*/ 383153 w 2948277"/>
                      <a:gd name="connsiteY3" fmla="*/ 1498076 h 1909724"/>
                      <a:gd name="connsiteX4" fmla="*/ 559821 w 2948277"/>
                      <a:gd name="connsiteY4" fmla="*/ 1751027 h 1909724"/>
                      <a:gd name="connsiteX5" fmla="*/ 887233 w 2948277"/>
                      <a:gd name="connsiteY5" fmla="*/ 1889263 h 1909724"/>
                      <a:gd name="connsiteX6" fmla="*/ 1310309 w 2948277"/>
                      <a:gd name="connsiteY6" fmla="*/ 1908313 h 1909724"/>
                      <a:gd name="connsiteX7" fmla="*/ 1668117 w 2948277"/>
                      <a:gd name="connsiteY7" fmla="*/ 1908313 h 1909724"/>
                      <a:gd name="connsiteX8" fmla="*/ 2002072 w 2948277"/>
                      <a:gd name="connsiteY8" fmla="*/ 1908313 h 1909724"/>
                      <a:gd name="connsiteX9" fmla="*/ 2399637 w 2948277"/>
                      <a:gd name="connsiteY9" fmla="*/ 1908313 h 1909724"/>
                      <a:gd name="connsiteX10" fmla="*/ 2709738 w 2948277"/>
                      <a:gd name="connsiteY10" fmla="*/ 1908313 h 1909724"/>
                      <a:gd name="connsiteX11" fmla="*/ 2709738 w 2948277"/>
                      <a:gd name="connsiteY11" fmla="*/ 1908313 h 1909724"/>
                      <a:gd name="connsiteX12" fmla="*/ 2948277 w 2948277"/>
                      <a:gd name="connsiteY12" fmla="*/ 1908313 h 1909724"/>
                      <a:gd name="connsiteX0" fmla="*/ 0 w 2948277"/>
                      <a:gd name="connsiteY0" fmla="*/ 0 h 1909724"/>
                      <a:gd name="connsiteX1" fmla="*/ 69905 w 2948277"/>
                      <a:gd name="connsiteY1" fmla="*/ 477078 h 1909724"/>
                      <a:gd name="connsiteX2" fmla="*/ 181223 w 2948277"/>
                      <a:gd name="connsiteY2" fmla="*/ 1057524 h 1909724"/>
                      <a:gd name="connsiteX3" fmla="*/ 383153 w 2948277"/>
                      <a:gd name="connsiteY3" fmla="*/ 1498076 h 1909724"/>
                      <a:gd name="connsiteX4" fmla="*/ 626496 w 2948277"/>
                      <a:gd name="connsiteY4" fmla="*/ 1760552 h 1909724"/>
                      <a:gd name="connsiteX5" fmla="*/ 887233 w 2948277"/>
                      <a:gd name="connsiteY5" fmla="*/ 1889263 h 1909724"/>
                      <a:gd name="connsiteX6" fmla="*/ 1310309 w 2948277"/>
                      <a:gd name="connsiteY6" fmla="*/ 1908313 h 1909724"/>
                      <a:gd name="connsiteX7" fmla="*/ 1668117 w 2948277"/>
                      <a:gd name="connsiteY7" fmla="*/ 1908313 h 1909724"/>
                      <a:gd name="connsiteX8" fmla="*/ 2002072 w 2948277"/>
                      <a:gd name="connsiteY8" fmla="*/ 1908313 h 1909724"/>
                      <a:gd name="connsiteX9" fmla="*/ 2399637 w 2948277"/>
                      <a:gd name="connsiteY9" fmla="*/ 1908313 h 1909724"/>
                      <a:gd name="connsiteX10" fmla="*/ 2709738 w 2948277"/>
                      <a:gd name="connsiteY10" fmla="*/ 1908313 h 1909724"/>
                      <a:gd name="connsiteX11" fmla="*/ 2709738 w 2948277"/>
                      <a:gd name="connsiteY11" fmla="*/ 1908313 h 1909724"/>
                      <a:gd name="connsiteX12" fmla="*/ 2948277 w 2948277"/>
                      <a:gd name="connsiteY12" fmla="*/ 1908313 h 1909724"/>
                      <a:gd name="connsiteX0" fmla="*/ 0 w 2948277"/>
                      <a:gd name="connsiteY0" fmla="*/ 0 h 1910429"/>
                      <a:gd name="connsiteX1" fmla="*/ 69905 w 2948277"/>
                      <a:gd name="connsiteY1" fmla="*/ 477078 h 1910429"/>
                      <a:gd name="connsiteX2" fmla="*/ 181223 w 2948277"/>
                      <a:gd name="connsiteY2" fmla="*/ 1057524 h 1910429"/>
                      <a:gd name="connsiteX3" fmla="*/ 383153 w 2948277"/>
                      <a:gd name="connsiteY3" fmla="*/ 1498076 h 1910429"/>
                      <a:gd name="connsiteX4" fmla="*/ 626496 w 2948277"/>
                      <a:gd name="connsiteY4" fmla="*/ 1760552 h 1910429"/>
                      <a:gd name="connsiteX5" fmla="*/ 934858 w 2948277"/>
                      <a:gd name="connsiteY5" fmla="*/ 1879738 h 1910429"/>
                      <a:gd name="connsiteX6" fmla="*/ 1310309 w 2948277"/>
                      <a:gd name="connsiteY6" fmla="*/ 1908313 h 1910429"/>
                      <a:gd name="connsiteX7" fmla="*/ 1668117 w 2948277"/>
                      <a:gd name="connsiteY7" fmla="*/ 1908313 h 1910429"/>
                      <a:gd name="connsiteX8" fmla="*/ 2002072 w 2948277"/>
                      <a:gd name="connsiteY8" fmla="*/ 1908313 h 1910429"/>
                      <a:gd name="connsiteX9" fmla="*/ 2399637 w 2948277"/>
                      <a:gd name="connsiteY9" fmla="*/ 1908313 h 1910429"/>
                      <a:gd name="connsiteX10" fmla="*/ 2709738 w 2948277"/>
                      <a:gd name="connsiteY10" fmla="*/ 1908313 h 1910429"/>
                      <a:gd name="connsiteX11" fmla="*/ 2709738 w 2948277"/>
                      <a:gd name="connsiteY11" fmla="*/ 1908313 h 1910429"/>
                      <a:gd name="connsiteX12" fmla="*/ 2948277 w 2948277"/>
                      <a:gd name="connsiteY12" fmla="*/ 1908313 h 19104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948277" h="1910429">
                        <a:moveTo>
                          <a:pt x="0" y="0"/>
                        </a:moveTo>
                        <a:cubicBezTo>
                          <a:pt x="3975" y="150412"/>
                          <a:pt x="39701" y="300824"/>
                          <a:pt x="69905" y="477078"/>
                        </a:cubicBezTo>
                        <a:cubicBezTo>
                          <a:pt x="100109" y="653332"/>
                          <a:pt x="129015" y="887358"/>
                          <a:pt x="181223" y="1057524"/>
                        </a:cubicBezTo>
                        <a:cubicBezTo>
                          <a:pt x="233431" y="1227690"/>
                          <a:pt x="308941" y="1380905"/>
                          <a:pt x="383153" y="1498076"/>
                        </a:cubicBezTo>
                        <a:cubicBezTo>
                          <a:pt x="457365" y="1615247"/>
                          <a:pt x="534545" y="1696942"/>
                          <a:pt x="626496" y="1760552"/>
                        </a:cubicBezTo>
                        <a:cubicBezTo>
                          <a:pt x="718447" y="1824162"/>
                          <a:pt x="820889" y="1855111"/>
                          <a:pt x="934858" y="1879738"/>
                        </a:cubicBezTo>
                        <a:cubicBezTo>
                          <a:pt x="1048827" y="1904365"/>
                          <a:pt x="1188099" y="1903551"/>
                          <a:pt x="1310309" y="1908313"/>
                        </a:cubicBezTo>
                        <a:cubicBezTo>
                          <a:pt x="1432519" y="1913075"/>
                          <a:pt x="1548848" y="1908313"/>
                          <a:pt x="1668117" y="1908313"/>
                        </a:cubicBezTo>
                        <a:lnTo>
                          <a:pt x="2002072" y="1908313"/>
                        </a:lnTo>
                        <a:lnTo>
                          <a:pt x="2399637" y="1908313"/>
                        </a:lnTo>
                        <a:lnTo>
                          <a:pt x="2709738" y="1908313"/>
                        </a:lnTo>
                        <a:lnTo>
                          <a:pt x="2709738" y="1908313"/>
                        </a:lnTo>
                        <a:lnTo>
                          <a:pt x="2948277" y="1908313"/>
                        </a:ln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cs-CZ"/>
                  </a:p>
                </p:txBody>
              </p:sp>
              <p:sp>
                <p:nvSpPr>
                  <p:cNvPr id="74" name="TextovéPole 21">
                    <a:extLst>
                      <a:ext uri="{FF2B5EF4-FFF2-40B4-BE49-F238E27FC236}">
                        <a16:creationId xmlns:a16="http://schemas.microsoft.com/office/drawing/2014/main" id="{30EA11A5-4A04-4E2F-80F0-1B2BE1288432}"/>
                      </a:ext>
                    </a:extLst>
                  </p:cNvPr>
                  <p:cNvSpPr txBox="1"/>
                  <p:nvPr/>
                </p:nvSpPr>
                <p:spPr>
                  <a:xfrm>
                    <a:off x="142840" y="181620"/>
                    <a:ext cx="576488" cy="26330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V </a:t>
                    </a:r>
                    <a:r>
                      <a:rPr lang="en-US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[l]</a:t>
                    </a:r>
                    <a:endParaRPr lang="cs-CZ" sz="1200" dirty="0">
                      <a:effectLst/>
                      <a:latin typeface="+mn-lt"/>
                      <a:ea typeface="Times New Roman"/>
                    </a:endParaRPr>
                  </a:p>
                </p:txBody>
              </p:sp>
              <p:sp>
                <p:nvSpPr>
                  <p:cNvPr id="75" name="TextovéPole 22">
                    <a:extLst>
                      <a:ext uri="{FF2B5EF4-FFF2-40B4-BE49-F238E27FC236}">
                        <a16:creationId xmlns:a16="http://schemas.microsoft.com/office/drawing/2014/main" id="{4BE29E00-6E97-47DB-8E3A-19D8A2A69920}"/>
                      </a:ext>
                    </a:extLst>
                  </p:cNvPr>
                  <p:cNvSpPr txBox="1"/>
                  <p:nvPr/>
                </p:nvSpPr>
                <p:spPr>
                  <a:xfrm>
                    <a:off x="3635924" y="2972156"/>
                    <a:ext cx="827878" cy="26330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cs-CZ" sz="1200" kern="1200" dirty="0" err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Time</a:t>
                    </a:r>
                    <a:r>
                      <a:rPr lang="cs-CZ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 </a:t>
                    </a:r>
                    <a:r>
                      <a:rPr lang="en-US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</a:rPr>
                      <a:t>[s]</a:t>
                    </a:r>
                    <a:endParaRPr lang="cs-CZ" sz="1200" dirty="0">
                      <a:effectLst/>
                      <a:latin typeface="+mn-lt"/>
                      <a:ea typeface="Times New Roman"/>
                    </a:endParaRPr>
                  </a:p>
                </p:txBody>
              </p:sp>
            </p:grpSp>
            <p:sp>
              <p:nvSpPr>
                <p:cNvPr id="71" name="Volný tvar 66">
                  <a:extLst>
                    <a:ext uri="{FF2B5EF4-FFF2-40B4-BE49-F238E27FC236}">
                      <a16:creationId xmlns:a16="http://schemas.microsoft.com/office/drawing/2014/main" id="{1E9A0090-2589-4C3F-9D4A-49640897ED3B}"/>
                    </a:ext>
                  </a:extLst>
                </p:cNvPr>
                <p:cNvSpPr/>
                <p:nvPr/>
              </p:nvSpPr>
              <p:spPr>
                <a:xfrm>
                  <a:off x="810792" y="1060704"/>
                  <a:ext cx="2948277" cy="1286867"/>
                </a:xfrm>
                <a:custGeom>
                  <a:avLst/>
                  <a:gdLst>
                    <a:gd name="connsiteX0" fmla="*/ 0 w 2910177"/>
                    <a:gd name="connsiteY0" fmla="*/ 0 h 1911257"/>
                    <a:gd name="connsiteX1" fmla="*/ 31805 w 2910177"/>
                    <a:gd name="connsiteY1" fmla="*/ 477078 h 1911257"/>
                    <a:gd name="connsiteX2" fmla="*/ 143123 w 2910177"/>
                    <a:gd name="connsiteY2" fmla="*/ 1057524 h 1911257"/>
                    <a:gd name="connsiteX3" fmla="*/ 326003 w 2910177"/>
                    <a:gd name="connsiteY3" fmla="*/ 1526651 h 1911257"/>
                    <a:gd name="connsiteX4" fmla="*/ 612250 w 2910177"/>
                    <a:gd name="connsiteY4" fmla="*/ 1868557 h 1911257"/>
                    <a:gd name="connsiteX5" fmla="*/ 811033 w 2910177"/>
                    <a:gd name="connsiteY5" fmla="*/ 1908313 h 1911257"/>
                    <a:gd name="connsiteX6" fmla="*/ 1272209 w 2910177"/>
                    <a:gd name="connsiteY6" fmla="*/ 1908313 h 1911257"/>
                    <a:gd name="connsiteX7" fmla="*/ 1630017 w 2910177"/>
                    <a:gd name="connsiteY7" fmla="*/ 1908313 h 1911257"/>
                    <a:gd name="connsiteX8" fmla="*/ 1963972 w 2910177"/>
                    <a:gd name="connsiteY8" fmla="*/ 1908313 h 1911257"/>
                    <a:gd name="connsiteX9" fmla="*/ 2361537 w 2910177"/>
                    <a:gd name="connsiteY9" fmla="*/ 1908313 h 1911257"/>
                    <a:gd name="connsiteX10" fmla="*/ 2671638 w 2910177"/>
                    <a:gd name="connsiteY10" fmla="*/ 1908313 h 1911257"/>
                    <a:gd name="connsiteX11" fmla="*/ 2671638 w 2910177"/>
                    <a:gd name="connsiteY11" fmla="*/ 1908313 h 1911257"/>
                    <a:gd name="connsiteX12" fmla="*/ 2910177 w 2910177"/>
                    <a:gd name="connsiteY12" fmla="*/ 1908313 h 1911257"/>
                    <a:gd name="connsiteX0" fmla="*/ 0 w 2910177"/>
                    <a:gd name="connsiteY0" fmla="*/ 0 h 1913613"/>
                    <a:gd name="connsiteX1" fmla="*/ 31805 w 2910177"/>
                    <a:gd name="connsiteY1" fmla="*/ 477078 h 1913613"/>
                    <a:gd name="connsiteX2" fmla="*/ 143123 w 2910177"/>
                    <a:gd name="connsiteY2" fmla="*/ 1057524 h 1913613"/>
                    <a:gd name="connsiteX3" fmla="*/ 326003 w 2910177"/>
                    <a:gd name="connsiteY3" fmla="*/ 1526651 h 1913613"/>
                    <a:gd name="connsiteX4" fmla="*/ 588396 w 2910177"/>
                    <a:gd name="connsiteY4" fmla="*/ 1836752 h 1913613"/>
                    <a:gd name="connsiteX5" fmla="*/ 811033 w 2910177"/>
                    <a:gd name="connsiteY5" fmla="*/ 1908313 h 1913613"/>
                    <a:gd name="connsiteX6" fmla="*/ 1272209 w 2910177"/>
                    <a:gd name="connsiteY6" fmla="*/ 1908313 h 1913613"/>
                    <a:gd name="connsiteX7" fmla="*/ 1630017 w 2910177"/>
                    <a:gd name="connsiteY7" fmla="*/ 1908313 h 1913613"/>
                    <a:gd name="connsiteX8" fmla="*/ 1963972 w 2910177"/>
                    <a:gd name="connsiteY8" fmla="*/ 1908313 h 1913613"/>
                    <a:gd name="connsiteX9" fmla="*/ 2361537 w 2910177"/>
                    <a:gd name="connsiteY9" fmla="*/ 1908313 h 1913613"/>
                    <a:gd name="connsiteX10" fmla="*/ 2671638 w 2910177"/>
                    <a:gd name="connsiteY10" fmla="*/ 1908313 h 1913613"/>
                    <a:gd name="connsiteX11" fmla="*/ 2671638 w 2910177"/>
                    <a:gd name="connsiteY11" fmla="*/ 1908313 h 1913613"/>
                    <a:gd name="connsiteX12" fmla="*/ 2910177 w 2910177"/>
                    <a:gd name="connsiteY12" fmla="*/ 1908313 h 1913613"/>
                    <a:gd name="connsiteX0" fmla="*/ 0 w 2910177"/>
                    <a:gd name="connsiteY0" fmla="*/ 0 h 1919963"/>
                    <a:gd name="connsiteX1" fmla="*/ 31805 w 2910177"/>
                    <a:gd name="connsiteY1" fmla="*/ 477078 h 1919963"/>
                    <a:gd name="connsiteX2" fmla="*/ 143123 w 2910177"/>
                    <a:gd name="connsiteY2" fmla="*/ 1057524 h 1919963"/>
                    <a:gd name="connsiteX3" fmla="*/ 326003 w 2910177"/>
                    <a:gd name="connsiteY3" fmla="*/ 1526651 h 1919963"/>
                    <a:gd name="connsiteX4" fmla="*/ 521721 w 2910177"/>
                    <a:gd name="connsiteY4" fmla="*/ 1751027 h 1919963"/>
                    <a:gd name="connsiteX5" fmla="*/ 811033 w 2910177"/>
                    <a:gd name="connsiteY5" fmla="*/ 1908313 h 1919963"/>
                    <a:gd name="connsiteX6" fmla="*/ 1272209 w 2910177"/>
                    <a:gd name="connsiteY6" fmla="*/ 1908313 h 1919963"/>
                    <a:gd name="connsiteX7" fmla="*/ 1630017 w 2910177"/>
                    <a:gd name="connsiteY7" fmla="*/ 1908313 h 1919963"/>
                    <a:gd name="connsiteX8" fmla="*/ 1963972 w 2910177"/>
                    <a:gd name="connsiteY8" fmla="*/ 1908313 h 1919963"/>
                    <a:gd name="connsiteX9" fmla="*/ 2361537 w 2910177"/>
                    <a:gd name="connsiteY9" fmla="*/ 1908313 h 1919963"/>
                    <a:gd name="connsiteX10" fmla="*/ 2671638 w 2910177"/>
                    <a:gd name="connsiteY10" fmla="*/ 1908313 h 1919963"/>
                    <a:gd name="connsiteX11" fmla="*/ 2671638 w 2910177"/>
                    <a:gd name="connsiteY11" fmla="*/ 1908313 h 1919963"/>
                    <a:gd name="connsiteX12" fmla="*/ 2910177 w 2910177"/>
                    <a:gd name="connsiteY12" fmla="*/ 1908313 h 1919963"/>
                    <a:gd name="connsiteX0" fmla="*/ 0 w 2910177"/>
                    <a:gd name="connsiteY0" fmla="*/ 0 h 1909724"/>
                    <a:gd name="connsiteX1" fmla="*/ 31805 w 2910177"/>
                    <a:gd name="connsiteY1" fmla="*/ 477078 h 1909724"/>
                    <a:gd name="connsiteX2" fmla="*/ 143123 w 2910177"/>
                    <a:gd name="connsiteY2" fmla="*/ 1057524 h 1909724"/>
                    <a:gd name="connsiteX3" fmla="*/ 326003 w 2910177"/>
                    <a:gd name="connsiteY3" fmla="*/ 1526651 h 1909724"/>
                    <a:gd name="connsiteX4" fmla="*/ 521721 w 2910177"/>
                    <a:gd name="connsiteY4" fmla="*/ 1751027 h 1909724"/>
                    <a:gd name="connsiteX5" fmla="*/ 849133 w 2910177"/>
                    <a:gd name="connsiteY5" fmla="*/ 1889263 h 1909724"/>
                    <a:gd name="connsiteX6" fmla="*/ 1272209 w 2910177"/>
                    <a:gd name="connsiteY6" fmla="*/ 1908313 h 1909724"/>
                    <a:gd name="connsiteX7" fmla="*/ 1630017 w 2910177"/>
                    <a:gd name="connsiteY7" fmla="*/ 1908313 h 1909724"/>
                    <a:gd name="connsiteX8" fmla="*/ 1963972 w 2910177"/>
                    <a:gd name="connsiteY8" fmla="*/ 1908313 h 1909724"/>
                    <a:gd name="connsiteX9" fmla="*/ 2361537 w 2910177"/>
                    <a:gd name="connsiteY9" fmla="*/ 1908313 h 1909724"/>
                    <a:gd name="connsiteX10" fmla="*/ 2671638 w 2910177"/>
                    <a:gd name="connsiteY10" fmla="*/ 1908313 h 1909724"/>
                    <a:gd name="connsiteX11" fmla="*/ 2671638 w 2910177"/>
                    <a:gd name="connsiteY11" fmla="*/ 1908313 h 1909724"/>
                    <a:gd name="connsiteX12" fmla="*/ 2910177 w 2910177"/>
                    <a:gd name="connsiteY12" fmla="*/ 1908313 h 1909724"/>
                    <a:gd name="connsiteX0" fmla="*/ 0 w 2948277"/>
                    <a:gd name="connsiteY0" fmla="*/ 0 h 1909724"/>
                    <a:gd name="connsiteX1" fmla="*/ 69905 w 2948277"/>
                    <a:gd name="connsiteY1" fmla="*/ 477078 h 1909724"/>
                    <a:gd name="connsiteX2" fmla="*/ 181223 w 2948277"/>
                    <a:gd name="connsiteY2" fmla="*/ 1057524 h 1909724"/>
                    <a:gd name="connsiteX3" fmla="*/ 364103 w 2948277"/>
                    <a:gd name="connsiteY3" fmla="*/ 1526651 h 1909724"/>
                    <a:gd name="connsiteX4" fmla="*/ 559821 w 2948277"/>
                    <a:gd name="connsiteY4" fmla="*/ 1751027 h 1909724"/>
                    <a:gd name="connsiteX5" fmla="*/ 887233 w 2948277"/>
                    <a:gd name="connsiteY5" fmla="*/ 1889263 h 1909724"/>
                    <a:gd name="connsiteX6" fmla="*/ 1310309 w 2948277"/>
                    <a:gd name="connsiteY6" fmla="*/ 1908313 h 1909724"/>
                    <a:gd name="connsiteX7" fmla="*/ 1668117 w 2948277"/>
                    <a:gd name="connsiteY7" fmla="*/ 1908313 h 1909724"/>
                    <a:gd name="connsiteX8" fmla="*/ 2002072 w 2948277"/>
                    <a:gd name="connsiteY8" fmla="*/ 1908313 h 1909724"/>
                    <a:gd name="connsiteX9" fmla="*/ 2399637 w 2948277"/>
                    <a:gd name="connsiteY9" fmla="*/ 1908313 h 1909724"/>
                    <a:gd name="connsiteX10" fmla="*/ 2709738 w 2948277"/>
                    <a:gd name="connsiteY10" fmla="*/ 1908313 h 1909724"/>
                    <a:gd name="connsiteX11" fmla="*/ 2709738 w 2948277"/>
                    <a:gd name="connsiteY11" fmla="*/ 1908313 h 1909724"/>
                    <a:gd name="connsiteX12" fmla="*/ 2948277 w 2948277"/>
                    <a:gd name="connsiteY12" fmla="*/ 1908313 h 1909724"/>
                    <a:gd name="connsiteX0" fmla="*/ 0 w 2948277"/>
                    <a:gd name="connsiteY0" fmla="*/ 0 h 1909724"/>
                    <a:gd name="connsiteX1" fmla="*/ 69905 w 2948277"/>
                    <a:gd name="connsiteY1" fmla="*/ 477078 h 1909724"/>
                    <a:gd name="connsiteX2" fmla="*/ 181223 w 2948277"/>
                    <a:gd name="connsiteY2" fmla="*/ 1057524 h 1909724"/>
                    <a:gd name="connsiteX3" fmla="*/ 383153 w 2948277"/>
                    <a:gd name="connsiteY3" fmla="*/ 1498076 h 1909724"/>
                    <a:gd name="connsiteX4" fmla="*/ 559821 w 2948277"/>
                    <a:gd name="connsiteY4" fmla="*/ 1751027 h 1909724"/>
                    <a:gd name="connsiteX5" fmla="*/ 887233 w 2948277"/>
                    <a:gd name="connsiteY5" fmla="*/ 1889263 h 1909724"/>
                    <a:gd name="connsiteX6" fmla="*/ 1310309 w 2948277"/>
                    <a:gd name="connsiteY6" fmla="*/ 1908313 h 1909724"/>
                    <a:gd name="connsiteX7" fmla="*/ 1668117 w 2948277"/>
                    <a:gd name="connsiteY7" fmla="*/ 1908313 h 1909724"/>
                    <a:gd name="connsiteX8" fmla="*/ 2002072 w 2948277"/>
                    <a:gd name="connsiteY8" fmla="*/ 1908313 h 1909724"/>
                    <a:gd name="connsiteX9" fmla="*/ 2399637 w 2948277"/>
                    <a:gd name="connsiteY9" fmla="*/ 1908313 h 1909724"/>
                    <a:gd name="connsiteX10" fmla="*/ 2709738 w 2948277"/>
                    <a:gd name="connsiteY10" fmla="*/ 1908313 h 1909724"/>
                    <a:gd name="connsiteX11" fmla="*/ 2709738 w 2948277"/>
                    <a:gd name="connsiteY11" fmla="*/ 1908313 h 1909724"/>
                    <a:gd name="connsiteX12" fmla="*/ 2948277 w 2948277"/>
                    <a:gd name="connsiteY12" fmla="*/ 1908313 h 1909724"/>
                    <a:gd name="connsiteX0" fmla="*/ 0 w 2948277"/>
                    <a:gd name="connsiteY0" fmla="*/ 0 h 1909724"/>
                    <a:gd name="connsiteX1" fmla="*/ 69905 w 2948277"/>
                    <a:gd name="connsiteY1" fmla="*/ 477078 h 1909724"/>
                    <a:gd name="connsiteX2" fmla="*/ 181223 w 2948277"/>
                    <a:gd name="connsiteY2" fmla="*/ 1057524 h 1909724"/>
                    <a:gd name="connsiteX3" fmla="*/ 383153 w 2948277"/>
                    <a:gd name="connsiteY3" fmla="*/ 1498076 h 1909724"/>
                    <a:gd name="connsiteX4" fmla="*/ 626496 w 2948277"/>
                    <a:gd name="connsiteY4" fmla="*/ 1760552 h 1909724"/>
                    <a:gd name="connsiteX5" fmla="*/ 887233 w 2948277"/>
                    <a:gd name="connsiteY5" fmla="*/ 1889263 h 1909724"/>
                    <a:gd name="connsiteX6" fmla="*/ 1310309 w 2948277"/>
                    <a:gd name="connsiteY6" fmla="*/ 1908313 h 1909724"/>
                    <a:gd name="connsiteX7" fmla="*/ 1668117 w 2948277"/>
                    <a:gd name="connsiteY7" fmla="*/ 1908313 h 1909724"/>
                    <a:gd name="connsiteX8" fmla="*/ 2002072 w 2948277"/>
                    <a:gd name="connsiteY8" fmla="*/ 1908313 h 1909724"/>
                    <a:gd name="connsiteX9" fmla="*/ 2399637 w 2948277"/>
                    <a:gd name="connsiteY9" fmla="*/ 1908313 h 1909724"/>
                    <a:gd name="connsiteX10" fmla="*/ 2709738 w 2948277"/>
                    <a:gd name="connsiteY10" fmla="*/ 1908313 h 1909724"/>
                    <a:gd name="connsiteX11" fmla="*/ 2709738 w 2948277"/>
                    <a:gd name="connsiteY11" fmla="*/ 1908313 h 1909724"/>
                    <a:gd name="connsiteX12" fmla="*/ 2948277 w 2948277"/>
                    <a:gd name="connsiteY12" fmla="*/ 1908313 h 1909724"/>
                    <a:gd name="connsiteX0" fmla="*/ 0 w 2948277"/>
                    <a:gd name="connsiteY0" fmla="*/ 0 h 1910429"/>
                    <a:gd name="connsiteX1" fmla="*/ 69905 w 2948277"/>
                    <a:gd name="connsiteY1" fmla="*/ 477078 h 1910429"/>
                    <a:gd name="connsiteX2" fmla="*/ 181223 w 2948277"/>
                    <a:gd name="connsiteY2" fmla="*/ 1057524 h 1910429"/>
                    <a:gd name="connsiteX3" fmla="*/ 383153 w 2948277"/>
                    <a:gd name="connsiteY3" fmla="*/ 1498076 h 1910429"/>
                    <a:gd name="connsiteX4" fmla="*/ 626496 w 2948277"/>
                    <a:gd name="connsiteY4" fmla="*/ 1760552 h 1910429"/>
                    <a:gd name="connsiteX5" fmla="*/ 934858 w 2948277"/>
                    <a:gd name="connsiteY5" fmla="*/ 1879738 h 1910429"/>
                    <a:gd name="connsiteX6" fmla="*/ 1310309 w 2948277"/>
                    <a:gd name="connsiteY6" fmla="*/ 1908313 h 1910429"/>
                    <a:gd name="connsiteX7" fmla="*/ 1668117 w 2948277"/>
                    <a:gd name="connsiteY7" fmla="*/ 1908313 h 1910429"/>
                    <a:gd name="connsiteX8" fmla="*/ 2002072 w 2948277"/>
                    <a:gd name="connsiteY8" fmla="*/ 1908313 h 1910429"/>
                    <a:gd name="connsiteX9" fmla="*/ 2399637 w 2948277"/>
                    <a:gd name="connsiteY9" fmla="*/ 1908313 h 1910429"/>
                    <a:gd name="connsiteX10" fmla="*/ 2709738 w 2948277"/>
                    <a:gd name="connsiteY10" fmla="*/ 1908313 h 1910429"/>
                    <a:gd name="connsiteX11" fmla="*/ 2709738 w 2948277"/>
                    <a:gd name="connsiteY11" fmla="*/ 1908313 h 1910429"/>
                    <a:gd name="connsiteX12" fmla="*/ 2948277 w 2948277"/>
                    <a:gd name="connsiteY12" fmla="*/ 1908313 h 19104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2948277" h="1910429">
                      <a:moveTo>
                        <a:pt x="0" y="0"/>
                      </a:moveTo>
                      <a:cubicBezTo>
                        <a:pt x="3975" y="150412"/>
                        <a:pt x="39701" y="300824"/>
                        <a:pt x="69905" y="477078"/>
                      </a:cubicBezTo>
                      <a:cubicBezTo>
                        <a:pt x="100109" y="653332"/>
                        <a:pt x="129015" y="887358"/>
                        <a:pt x="181223" y="1057524"/>
                      </a:cubicBezTo>
                      <a:cubicBezTo>
                        <a:pt x="233431" y="1227690"/>
                        <a:pt x="308941" y="1380905"/>
                        <a:pt x="383153" y="1498076"/>
                      </a:cubicBezTo>
                      <a:cubicBezTo>
                        <a:pt x="457365" y="1615247"/>
                        <a:pt x="534545" y="1696942"/>
                        <a:pt x="626496" y="1760552"/>
                      </a:cubicBezTo>
                      <a:cubicBezTo>
                        <a:pt x="718447" y="1824162"/>
                        <a:pt x="820889" y="1855111"/>
                        <a:pt x="934858" y="1879738"/>
                      </a:cubicBezTo>
                      <a:cubicBezTo>
                        <a:pt x="1048827" y="1904365"/>
                        <a:pt x="1188099" y="1903551"/>
                        <a:pt x="1310309" y="1908313"/>
                      </a:cubicBezTo>
                      <a:cubicBezTo>
                        <a:pt x="1432519" y="1913075"/>
                        <a:pt x="1548848" y="1908313"/>
                        <a:pt x="1668117" y="1908313"/>
                      </a:cubicBezTo>
                      <a:lnTo>
                        <a:pt x="2002072" y="1908313"/>
                      </a:lnTo>
                      <a:lnTo>
                        <a:pt x="2399637" y="1908313"/>
                      </a:lnTo>
                      <a:lnTo>
                        <a:pt x="2709738" y="1908313"/>
                      </a:lnTo>
                      <a:lnTo>
                        <a:pt x="2709738" y="1908313"/>
                      </a:lnTo>
                      <a:lnTo>
                        <a:pt x="2948277" y="1908313"/>
                      </a:lnTo>
                    </a:path>
                  </a:pathLst>
                </a:custGeom>
                <a:noFill/>
                <a:ln>
                  <a:solidFill>
                    <a:srgbClr val="0000D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cs-CZ">
                    <a:solidFill>
                      <a:srgbClr val="0000DC"/>
                    </a:solidFill>
                  </a:endParaRPr>
                </a:p>
              </p:txBody>
            </p:sp>
          </p:grpSp>
        </p:grpSp>
      </p:grpSp>
      <p:cxnSp>
        <p:nvCxnSpPr>
          <p:cNvPr id="78" name="Přímá spojnice 77">
            <a:extLst>
              <a:ext uri="{FF2B5EF4-FFF2-40B4-BE49-F238E27FC236}">
                <a16:creationId xmlns:a16="http://schemas.microsoft.com/office/drawing/2014/main" id="{AA1864F3-88D7-4206-8741-B7C18A260529}"/>
              </a:ext>
            </a:extLst>
          </p:cNvPr>
          <p:cNvCxnSpPr/>
          <p:nvPr/>
        </p:nvCxnSpPr>
        <p:spPr bwMode="auto">
          <a:xfrm flipV="1">
            <a:off x="2197085" y="4124703"/>
            <a:ext cx="0" cy="5942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Přímá spojnice 78">
            <a:extLst>
              <a:ext uri="{FF2B5EF4-FFF2-40B4-BE49-F238E27FC236}">
                <a16:creationId xmlns:a16="http://schemas.microsoft.com/office/drawing/2014/main" id="{B2F18048-2727-449F-B761-818AEB9238E1}"/>
              </a:ext>
            </a:extLst>
          </p:cNvPr>
          <p:cNvCxnSpPr/>
          <p:nvPr/>
        </p:nvCxnSpPr>
        <p:spPr bwMode="auto">
          <a:xfrm flipH="1">
            <a:off x="1226205" y="4116770"/>
            <a:ext cx="99391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TextovéPole 69">
            <a:extLst>
              <a:ext uri="{FF2B5EF4-FFF2-40B4-BE49-F238E27FC236}">
                <a16:creationId xmlns:a16="http://schemas.microsoft.com/office/drawing/2014/main" id="{D4D17431-F29F-4ECB-A10C-FBC70EBAB716}"/>
              </a:ext>
            </a:extLst>
          </p:cNvPr>
          <p:cNvSpPr txBox="1"/>
          <p:nvPr/>
        </p:nvSpPr>
        <p:spPr>
          <a:xfrm>
            <a:off x="675819" y="3975238"/>
            <a:ext cx="6541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kern="1200" dirty="0">
                <a:effectLst/>
                <a:latin typeface="+mn-lt"/>
                <a:ea typeface="Times New Roman"/>
              </a:rPr>
              <a:t>FEV</a:t>
            </a:r>
            <a:r>
              <a:rPr lang="cs-CZ" sz="1600" b="1" kern="1200" baseline="-25000" dirty="0">
                <a:effectLst/>
                <a:latin typeface="+mn-lt"/>
                <a:ea typeface="Times New Roman"/>
              </a:rPr>
              <a:t>1</a:t>
            </a:r>
            <a:endParaRPr lang="cs-CZ" sz="1800" b="1" dirty="0">
              <a:effectLst/>
              <a:latin typeface="+mn-lt"/>
              <a:ea typeface="Times New Roman"/>
            </a:endParaRPr>
          </a:p>
        </p:txBody>
      </p:sp>
      <p:cxnSp>
        <p:nvCxnSpPr>
          <p:cNvPr id="81" name="Přímá spojnice 80">
            <a:extLst>
              <a:ext uri="{FF2B5EF4-FFF2-40B4-BE49-F238E27FC236}">
                <a16:creationId xmlns:a16="http://schemas.microsoft.com/office/drawing/2014/main" id="{7769174D-FE7A-4DC9-B1CD-12DB29C51B60}"/>
              </a:ext>
            </a:extLst>
          </p:cNvPr>
          <p:cNvCxnSpPr/>
          <p:nvPr/>
        </p:nvCxnSpPr>
        <p:spPr bwMode="auto">
          <a:xfrm flipV="1">
            <a:off x="2197079" y="3341792"/>
            <a:ext cx="0" cy="7545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Přímá spojnice 81">
            <a:extLst>
              <a:ext uri="{FF2B5EF4-FFF2-40B4-BE49-F238E27FC236}">
                <a16:creationId xmlns:a16="http://schemas.microsoft.com/office/drawing/2014/main" id="{D33457C1-662D-4BCD-97C9-1C49C9C525E1}"/>
              </a:ext>
            </a:extLst>
          </p:cNvPr>
          <p:cNvCxnSpPr/>
          <p:nvPr/>
        </p:nvCxnSpPr>
        <p:spPr bwMode="auto">
          <a:xfrm flipH="1">
            <a:off x="1243133" y="3337800"/>
            <a:ext cx="99391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ovéPole 69">
            <a:extLst>
              <a:ext uri="{FF2B5EF4-FFF2-40B4-BE49-F238E27FC236}">
                <a16:creationId xmlns:a16="http://schemas.microsoft.com/office/drawing/2014/main" id="{6DA4A7F2-86C4-4B3F-BF31-207C9CC4A406}"/>
              </a:ext>
            </a:extLst>
          </p:cNvPr>
          <p:cNvSpPr txBox="1"/>
          <p:nvPr/>
        </p:nvSpPr>
        <p:spPr>
          <a:xfrm>
            <a:off x="643292" y="3184323"/>
            <a:ext cx="6541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kern="1200" dirty="0">
                <a:solidFill>
                  <a:srgbClr val="0000DC"/>
                </a:solidFill>
                <a:effectLst/>
                <a:latin typeface="+mn-lt"/>
                <a:ea typeface="Times New Roman"/>
              </a:rPr>
              <a:t>FEV</a:t>
            </a:r>
            <a:r>
              <a:rPr lang="cs-CZ" sz="1600" b="1" kern="1200" baseline="-25000" dirty="0">
                <a:solidFill>
                  <a:srgbClr val="0000DC"/>
                </a:solidFill>
                <a:effectLst/>
                <a:latin typeface="+mn-lt"/>
                <a:ea typeface="Times New Roman"/>
              </a:rPr>
              <a:t>1</a:t>
            </a:r>
            <a:endParaRPr lang="cs-CZ" sz="1800" b="1" dirty="0">
              <a:solidFill>
                <a:srgbClr val="0000DC"/>
              </a:solidFill>
              <a:effectLst/>
              <a:latin typeface="+mn-lt"/>
              <a:ea typeface="Times New Roman"/>
            </a:endParaRPr>
          </a:p>
        </p:txBody>
      </p:sp>
      <p:cxnSp>
        <p:nvCxnSpPr>
          <p:cNvPr id="84" name="Přímá spojnice se šipkou 83">
            <a:extLst>
              <a:ext uri="{FF2B5EF4-FFF2-40B4-BE49-F238E27FC236}">
                <a16:creationId xmlns:a16="http://schemas.microsoft.com/office/drawing/2014/main" id="{4D179445-738D-48DA-A52A-F9F59D68215C}"/>
              </a:ext>
            </a:extLst>
          </p:cNvPr>
          <p:cNvCxnSpPr/>
          <p:nvPr/>
        </p:nvCxnSpPr>
        <p:spPr bwMode="auto">
          <a:xfrm>
            <a:off x="6977223" y="2102782"/>
            <a:ext cx="0" cy="5672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ovéPole 17">
            <a:extLst>
              <a:ext uri="{FF2B5EF4-FFF2-40B4-BE49-F238E27FC236}">
                <a16:creationId xmlns:a16="http://schemas.microsoft.com/office/drawing/2014/main" id="{59CA2B0F-5FFD-4822-96AE-A47169290AFB}"/>
              </a:ext>
            </a:extLst>
          </p:cNvPr>
          <p:cNvSpPr txBox="1"/>
          <p:nvPr/>
        </p:nvSpPr>
        <p:spPr>
          <a:xfrm>
            <a:off x="5787133" y="2208295"/>
            <a:ext cx="16953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dirty="0">
                <a:effectLst/>
                <a:latin typeface="+mn-lt"/>
                <a:ea typeface="Times New Roman"/>
              </a:rPr>
              <a:t>FVC</a:t>
            </a:r>
            <a:r>
              <a:rPr lang="cs-CZ" sz="1600" b="1" dirty="0">
                <a:solidFill>
                  <a:srgbClr val="0000DC"/>
                </a:solidFill>
                <a:effectLst/>
                <a:latin typeface="+mn-lt"/>
                <a:ea typeface="Times New Roman"/>
              </a:rPr>
              <a:t> </a:t>
            </a:r>
            <a:r>
              <a:rPr lang="cs-CZ" sz="1600" b="1" dirty="0">
                <a:effectLst/>
                <a:latin typeface="+mn-lt"/>
                <a:ea typeface="Times New Roman"/>
              </a:rPr>
              <a:t>&gt;</a:t>
            </a:r>
            <a:r>
              <a:rPr lang="cs-CZ" sz="1600" b="1" dirty="0">
                <a:solidFill>
                  <a:srgbClr val="0000DC"/>
                </a:solidFill>
                <a:effectLst/>
                <a:latin typeface="+mn-lt"/>
                <a:ea typeface="Times New Roman"/>
              </a:rPr>
              <a:t> </a:t>
            </a:r>
            <a:r>
              <a:rPr lang="cs-CZ" sz="1600" b="1" dirty="0">
                <a:solidFill>
                  <a:srgbClr val="0000DC"/>
                </a:solidFill>
                <a:latin typeface="+mn-lt"/>
                <a:ea typeface="Times New Roman"/>
              </a:rPr>
              <a:t>FVC</a:t>
            </a:r>
            <a:endParaRPr lang="cs-CZ" sz="1600" b="1" dirty="0">
              <a:solidFill>
                <a:srgbClr val="0000DC"/>
              </a:solidFill>
              <a:effectLst/>
              <a:latin typeface="+mn-lt"/>
              <a:ea typeface="Times New Roman"/>
            </a:endParaRPr>
          </a:p>
        </p:txBody>
      </p:sp>
      <p:cxnSp>
        <p:nvCxnSpPr>
          <p:cNvPr id="86" name="Přímá spojnice se šipkou 85">
            <a:extLst>
              <a:ext uri="{FF2B5EF4-FFF2-40B4-BE49-F238E27FC236}">
                <a16:creationId xmlns:a16="http://schemas.microsoft.com/office/drawing/2014/main" id="{2EB23C85-0FB7-4252-90AE-03639A47E601}"/>
              </a:ext>
            </a:extLst>
          </p:cNvPr>
          <p:cNvCxnSpPr/>
          <p:nvPr/>
        </p:nvCxnSpPr>
        <p:spPr bwMode="auto">
          <a:xfrm>
            <a:off x="1329948" y="3429000"/>
            <a:ext cx="0" cy="5672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ovéPole 23">
            <a:extLst>
              <a:ext uri="{FF2B5EF4-FFF2-40B4-BE49-F238E27FC236}">
                <a16:creationId xmlns:a16="http://schemas.microsoft.com/office/drawing/2014/main" id="{6EC26649-4A18-45BA-8FA8-8FF58537680E}"/>
              </a:ext>
            </a:extLst>
          </p:cNvPr>
          <p:cNvSpPr txBox="1"/>
          <p:nvPr/>
        </p:nvSpPr>
        <p:spPr>
          <a:xfrm>
            <a:off x="1533644" y="4931480"/>
            <a:ext cx="36722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b="1" kern="1200" dirty="0" err="1">
                <a:solidFill>
                  <a:schemeClr val="tx2"/>
                </a:solidFill>
                <a:effectLst/>
                <a:latin typeface="+mn-lt"/>
                <a:ea typeface="Times New Roman"/>
              </a:rPr>
              <a:t>Obstru</a:t>
            </a:r>
            <a:r>
              <a:rPr lang="en-US" sz="1200" b="1" kern="1200" dirty="0" err="1">
                <a:solidFill>
                  <a:schemeClr val="tx2"/>
                </a:solidFill>
                <a:effectLst/>
                <a:latin typeface="+mn-lt"/>
                <a:ea typeface="Times New Roman"/>
              </a:rPr>
              <a:t>cti</a:t>
            </a:r>
            <a:r>
              <a:rPr lang="cs-CZ" sz="1200" b="1" kern="1200" dirty="0">
                <a:solidFill>
                  <a:schemeClr val="tx2"/>
                </a:solidFill>
                <a:effectLst/>
                <a:latin typeface="+mn-lt"/>
                <a:ea typeface="Times New Roman"/>
              </a:rPr>
              <a:t>ve</a:t>
            </a:r>
            <a:r>
              <a:rPr lang="en-US" sz="1200" b="1" kern="1200" dirty="0">
                <a:solidFill>
                  <a:schemeClr val="tx2"/>
                </a:solidFill>
                <a:effectLst/>
                <a:latin typeface="+mn-lt"/>
                <a:ea typeface="Times New Roman"/>
              </a:rPr>
              <a:t> lung disease </a:t>
            </a:r>
            <a:r>
              <a:rPr lang="cs-CZ" sz="1200" b="1" kern="1200" dirty="0">
                <a:solidFill>
                  <a:schemeClr val="tx2"/>
                </a:solidFill>
                <a:effectLst/>
                <a:latin typeface="+mn-lt"/>
                <a:ea typeface="Times New Roman"/>
              </a:rPr>
              <a:t> </a:t>
            </a:r>
            <a:endParaRPr lang="cs-CZ" sz="1200" dirty="0">
              <a:solidFill>
                <a:schemeClr val="tx2"/>
              </a:solidFill>
              <a:effectLst/>
              <a:latin typeface="+mn-lt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(FVC=N; FEV</a:t>
            </a:r>
            <a:r>
              <a:rPr lang="cs-CZ" sz="1200" kern="1200" baseline="-250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1</a:t>
            </a:r>
            <a:r>
              <a:rPr lang="cs-CZ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=↓)</a:t>
            </a:r>
            <a:endParaRPr lang="cs-CZ" sz="1200" dirty="0">
              <a:effectLst/>
              <a:latin typeface="+mn-lt"/>
              <a:ea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kern="1200" dirty="0" err="1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trache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al</a:t>
            </a:r>
            <a:r>
              <a:rPr lang="cs-CZ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 sten</a:t>
            </a:r>
            <a:r>
              <a:rPr lang="en-US" sz="1200" kern="1200" dirty="0" err="1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osis</a:t>
            </a:r>
            <a:endParaRPr lang="cs-CZ" sz="1200" dirty="0">
              <a:effectLst/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astma </a:t>
            </a:r>
            <a:r>
              <a:rPr lang="cs-CZ" sz="1200" kern="1200" dirty="0" err="1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bronchi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ale</a:t>
            </a:r>
            <a:endParaRPr lang="cs-CZ" sz="1200" dirty="0">
              <a:effectLst/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CHOPN</a:t>
            </a:r>
            <a:endParaRPr lang="cs-CZ" sz="1200" dirty="0">
              <a:effectLst/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en-US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  <a:cs typeface="Times New Roman"/>
              </a:rPr>
              <a:t>tumor</a:t>
            </a:r>
            <a:endParaRPr lang="cs-CZ" sz="11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88" name="TextovéPole 25">
            <a:extLst>
              <a:ext uri="{FF2B5EF4-FFF2-40B4-BE49-F238E27FC236}">
                <a16:creationId xmlns:a16="http://schemas.microsoft.com/office/drawing/2014/main" id="{1567F3C9-1EB9-476B-BAF3-8A7429D6BA3B}"/>
              </a:ext>
            </a:extLst>
          </p:cNvPr>
          <p:cNvSpPr txBox="1"/>
          <p:nvPr/>
        </p:nvSpPr>
        <p:spPr>
          <a:xfrm>
            <a:off x="6594231" y="4938549"/>
            <a:ext cx="34563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b="1" kern="1200" dirty="0" err="1">
                <a:solidFill>
                  <a:schemeClr val="tx2"/>
                </a:solidFill>
                <a:effectLst/>
                <a:latin typeface="+mn-lt"/>
                <a:ea typeface="Times New Roman"/>
              </a:rPr>
              <a:t>Restri</a:t>
            </a:r>
            <a:r>
              <a:rPr lang="en-US" sz="1200" b="1" kern="1200" dirty="0" err="1">
                <a:solidFill>
                  <a:schemeClr val="tx2"/>
                </a:solidFill>
                <a:effectLst/>
                <a:latin typeface="+mn-lt"/>
                <a:ea typeface="Times New Roman"/>
              </a:rPr>
              <a:t>ctive</a:t>
            </a:r>
            <a:r>
              <a:rPr lang="en-US" sz="1200" b="1" kern="1200" dirty="0">
                <a:solidFill>
                  <a:schemeClr val="tx2"/>
                </a:solidFill>
                <a:effectLst/>
                <a:latin typeface="+mn-lt"/>
                <a:ea typeface="Times New Roman"/>
              </a:rPr>
              <a:t> lung disease</a:t>
            </a:r>
            <a:endParaRPr lang="cs-CZ" sz="1200" dirty="0">
              <a:solidFill>
                <a:schemeClr val="tx2"/>
              </a:solidFill>
              <a:effectLst/>
              <a:latin typeface="+mn-lt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(FVC=↓; FEV</a:t>
            </a:r>
            <a:r>
              <a:rPr lang="cs-CZ" sz="1200" kern="1200" baseline="-250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1</a:t>
            </a:r>
            <a:r>
              <a:rPr lang="cs-CZ" sz="1200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=N)</a:t>
            </a:r>
            <a:endParaRPr lang="cs-CZ" sz="1200" dirty="0">
              <a:effectLst/>
              <a:latin typeface="+mn-lt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Pulmonary etiology</a:t>
            </a:r>
            <a:r>
              <a:rPr lang="cs-CZ" sz="1200" b="1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 </a:t>
            </a:r>
            <a:endParaRPr lang="cs-CZ" sz="1200" dirty="0">
              <a:effectLst/>
              <a:latin typeface="+mn-lt"/>
              <a:ea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pulmonary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fibrosis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</a:t>
            </a:r>
            <a:endParaRPr lang="en-US" sz="1200" dirty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lung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resection</a:t>
            </a:r>
            <a:endParaRPr lang="en-US" sz="1200" dirty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pulmonary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edema</a:t>
            </a:r>
            <a:endParaRPr lang="en-US" sz="1200" dirty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pneumoni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a</a:t>
            </a:r>
            <a:endParaRPr lang="cs-CZ" sz="1200" dirty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</p:txBody>
      </p:sp>
      <p:sp>
        <p:nvSpPr>
          <p:cNvPr id="89" name="TextovéPole 25">
            <a:extLst>
              <a:ext uri="{FF2B5EF4-FFF2-40B4-BE49-F238E27FC236}">
                <a16:creationId xmlns:a16="http://schemas.microsoft.com/office/drawing/2014/main" id="{F8963D52-5F32-4466-899C-ABEE3B5DAA9A}"/>
              </a:ext>
            </a:extLst>
          </p:cNvPr>
          <p:cNvSpPr txBox="1"/>
          <p:nvPr/>
        </p:nvSpPr>
        <p:spPr>
          <a:xfrm>
            <a:off x="8478462" y="5301926"/>
            <a:ext cx="34563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b="1" kern="1200" dirty="0" err="1">
                <a:solidFill>
                  <a:srgbClr val="000000"/>
                </a:solidFill>
                <a:effectLst/>
                <a:latin typeface="+mn-lt"/>
                <a:ea typeface="Times New Roman"/>
              </a:rPr>
              <a:t>Extrapulmon</a:t>
            </a:r>
            <a:r>
              <a:rPr lang="en-US" sz="1200" b="1" kern="1200" dirty="0" err="1">
                <a:solidFill>
                  <a:srgbClr val="000000"/>
                </a:solidFill>
                <a:effectLst/>
                <a:latin typeface="+mn-lt"/>
                <a:ea typeface="Times New Roman"/>
              </a:rPr>
              <a:t>ary</a:t>
            </a:r>
            <a:r>
              <a:rPr lang="cs-CZ" sz="1200" b="1" kern="1200" dirty="0">
                <a:solidFill>
                  <a:srgbClr val="000000"/>
                </a:solidFill>
                <a:effectLst/>
                <a:latin typeface="+mn-lt"/>
                <a:ea typeface="Times New Roman"/>
              </a:rPr>
              <a:t> </a:t>
            </a:r>
            <a:r>
              <a:rPr lang="en-US" sz="1200" b="1" dirty="0">
                <a:solidFill>
                  <a:srgbClr val="000000"/>
                </a:solidFill>
                <a:latin typeface="+mn-lt"/>
                <a:ea typeface="Times New Roman"/>
              </a:rPr>
              <a:t>etiology</a:t>
            </a:r>
            <a:endParaRPr lang="cs-CZ" sz="1200" dirty="0">
              <a:effectLst/>
              <a:latin typeface="+mn-lt"/>
              <a:ea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ascites</a:t>
            </a: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en-US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k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yphoscoliosis</a:t>
            </a:r>
            <a:endParaRPr lang="en-US" sz="1200" dirty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en-US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b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urns</a:t>
            </a:r>
            <a:endParaRPr lang="en-US" sz="1200" dirty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―"/>
              <a:tabLst>
                <a:tab pos="457200" algn="l"/>
              </a:tabLst>
            </a:pP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high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diaphragm</a:t>
            </a:r>
            <a:r>
              <a:rPr lang="cs-CZ" sz="1200" dirty="0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 </a:t>
            </a:r>
            <a:r>
              <a:rPr lang="cs-CZ" sz="1200" dirty="0" err="1">
                <a:solidFill>
                  <a:srgbClr val="000000"/>
                </a:solidFill>
                <a:latin typeface="+mn-lt"/>
                <a:ea typeface="Times New Roman"/>
                <a:cs typeface="Times New Roman"/>
              </a:rPr>
              <a:t>condition</a:t>
            </a:r>
            <a:endParaRPr lang="cs-CZ" sz="1200" dirty="0">
              <a:solidFill>
                <a:srgbClr val="000000"/>
              </a:solidFill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1173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12DB0D-F343-41AA-ABBF-1D1BE1EF6A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Physiology</a:t>
            </a:r>
            <a:r>
              <a:rPr lang="cs-CZ" dirty="0"/>
              <a:t>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933473-8DE9-4357-AF6A-D3D40ACF28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054023-7792-4983-9E98-DCA94BF2E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Maximal respiratory flow - volume curve (spirogram)</a:t>
            </a:r>
            <a:br>
              <a:rPr lang="en-US" dirty="0"/>
            </a:br>
            <a:br>
              <a:rPr lang="en-US" dirty="0"/>
            </a:br>
            <a:endParaRPr lang="cs-CZ" dirty="0"/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28D18EFA-385E-40F7-A554-23DC57616723}"/>
              </a:ext>
            </a:extLst>
          </p:cNvPr>
          <p:cNvGrpSpPr/>
          <p:nvPr/>
        </p:nvGrpSpPr>
        <p:grpSpPr>
          <a:xfrm>
            <a:off x="6399626" y="3314700"/>
            <a:ext cx="4193220" cy="3269447"/>
            <a:chOff x="683568" y="1484784"/>
            <a:chExt cx="5055471" cy="4794944"/>
          </a:xfrm>
        </p:grpSpPr>
        <p:pic>
          <p:nvPicPr>
            <p:cNvPr id="7" name="Рисунок 4">
              <a:extLst>
                <a:ext uri="{FF2B5EF4-FFF2-40B4-BE49-F238E27FC236}">
                  <a16:creationId xmlns:a16="http://schemas.microsoft.com/office/drawing/2014/main" id="{32CBD8F3-F0EA-4C91-AAC9-E0364743AD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1484784"/>
              <a:ext cx="5055471" cy="4794944"/>
            </a:xfrm>
            <a:prstGeom prst="rect">
              <a:avLst/>
            </a:prstGeom>
          </p:spPr>
        </p:pic>
        <p:sp>
          <p:nvSpPr>
            <p:cNvPr id="8" name="TextBox 6">
              <a:extLst>
                <a:ext uri="{FF2B5EF4-FFF2-40B4-BE49-F238E27FC236}">
                  <a16:creationId xmlns:a16="http://schemas.microsoft.com/office/drawing/2014/main" id="{22B34369-C3B5-4241-BBC4-A18252491998}"/>
                </a:ext>
              </a:extLst>
            </p:cNvPr>
            <p:cNvSpPr txBox="1"/>
            <p:nvPr/>
          </p:nvSpPr>
          <p:spPr>
            <a:xfrm>
              <a:off x="1475656" y="1547498"/>
              <a:ext cx="720080" cy="496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1" dirty="0">
                  <a:latin typeface="+mn-lt"/>
                </a:rPr>
                <a:t>PEF</a:t>
              </a:r>
              <a:endParaRPr lang="ru-RU" sz="1600" b="1" dirty="0">
                <a:latin typeface="+mn-lt"/>
              </a:endParaRPr>
            </a:p>
          </p:txBody>
        </p:sp>
        <p:sp>
          <p:nvSpPr>
            <p:cNvPr id="9" name="TextBox 7">
              <a:extLst>
                <a:ext uri="{FF2B5EF4-FFF2-40B4-BE49-F238E27FC236}">
                  <a16:creationId xmlns:a16="http://schemas.microsoft.com/office/drawing/2014/main" id="{8FF063EF-4307-4FA8-90F6-0A601341ABFB}"/>
                </a:ext>
              </a:extLst>
            </p:cNvPr>
            <p:cNvSpPr txBox="1"/>
            <p:nvPr/>
          </p:nvSpPr>
          <p:spPr>
            <a:xfrm>
              <a:off x="2051719" y="1907539"/>
              <a:ext cx="1159583" cy="496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1" dirty="0">
                  <a:latin typeface="+mn-lt"/>
                </a:rPr>
                <a:t>MEF</a:t>
              </a:r>
              <a:r>
                <a:rPr lang="cs-CZ" sz="1600" b="1" baseline="-25000" dirty="0">
                  <a:latin typeface="+mn-lt"/>
                </a:rPr>
                <a:t>75%</a:t>
              </a:r>
              <a:endParaRPr lang="ru-RU" sz="1600" b="1" baseline="-25000" dirty="0">
                <a:latin typeface="+mn-lt"/>
              </a:endParaRPr>
            </a:p>
          </p:txBody>
        </p:sp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2161E671-A378-48D0-9B02-9322166448D9}"/>
                </a:ext>
              </a:extLst>
            </p:cNvPr>
            <p:cNvSpPr txBox="1"/>
            <p:nvPr/>
          </p:nvSpPr>
          <p:spPr>
            <a:xfrm>
              <a:off x="2915816" y="2483603"/>
              <a:ext cx="1203638" cy="496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1" dirty="0">
                  <a:latin typeface="+mn-lt"/>
                </a:rPr>
                <a:t>MEF</a:t>
              </a:r>
              <a:r>
                <a:rPr lang="cs-CZ" sz="1600" b="1" baseline="-25000" dirty="0">
                  <a:latin typeface="+mn-lt"/>
                </a:rPr>
                <a:t>50%</a:t>
              </a:r>
              <a:endParaRPr lang="ru-RU" sz="1600" b="1" baseline="-25000" dirty="0">
                <a:latin typeface="+mn-lt"/>
              </a:endParaRPr>
            </a:p>
          </p:txBody>
        </p:sp>
        <p:sp>
          <p:nvSpPr>
            <p:cNvPr id="11" name="TextBox 9">
              <a:extLst>
                <a:ext uri="{FF2B5EF4-FFF2-40B4-BE49-F238E27FC236}">
                  <a16:creationId xmlns:a16="http://schemas.microsoft.com/office/drawing/2014/main" id="{50D7EA38-5ADD-40DF-8B47-DEC68F8A819C}"/>
                </a:ext>
              </a:extLst>
            </p:cNvPr>
            <p:cNvSpPr txBox="1"/>
            <p:nvPr/>
          </p:nvSpPr>
          <p:spPr>
            <a:xfrm>
              <a:off x="3851920" y="3068960"/>
              <a:ext cx="1095124" cy="496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b="1" dirty="0">
                  <a:latin typeface="+mn-lt"/>
                </a:rPr>
                <a:t>MEF</a:t>
              </a:r>
              <a:r>
                <a:rPr lang="cs-CZ" sz="1600" b="1" baseline="-25000" dirty="0">
                  <a:latin typeface="+mn-lt"/>
                </a:rPr>
                <a:t>25%</a:t>
              </a:r>
              <a:endParaRPr lang="ru-RU" sz="1600" b="1" baseline="-25000" dirty="0">
                <a:latin typeface="+mn-lt"/>
              </a:endParaRPr>
            </a:p>
          </p:txBody>
        </p:sp>
        <p:sp>
          <p:nvSpPr>
            <p:cNvPr id="12" name="TextBox 10">
              <a:extLst>
                <a:ext uri="{FF2B5EF4-FFF2-40B4-BE49-F238E27FC236}">
                  <a16:creationId xmlns:a16="http://schemas.microsoft.com/office/drawing/2014/main" id="{D60000D1-689F-4EDD-95D3-180EC465B116}"/>
                </a:ext>
              </a:extLst>
            </p:cNvPr>
            <p:cNvSpPr txBox="1"/>
            <p:nvPr/>
          </p:nvSpPr>
          <p:spPr>
            <a:xfrm>
              <a:off x="3067334" y="5840736"/>
              <a:ext cx="640570" cy="406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latin typeface="+mn-lt"/>
                </a:rPr>
                <a:t>TLC</a:t>
              </a:r>
              <a:endParaRPr lang="ru-RU" sz="1200" dirty="0">
                <a:latin typeface="+mn-lt"/>
              </a:endParaRPr>
            </a:p>
          </p:txBody>
        </p:sp>
        <p:sp>
          <p:nvSpPr>
            <p:cNvPr id="13" name="TextBox 11">
              <a:extLst>
                <a:ext uri="{FF2B5EF4-FFF2-40B4-BE49-F238E27FC236}">
                  <a16:creationId xmlns:a16="http://schemas.microsoft.com/office/drawing/2014/main" id="{44C5BAFE-CBAC-4150-8A89-DEBECC735B87}"/>
                </a:ext>
              </a:extLst>
            </p:cNvPr>
            <p:cNvSpPr txBox="1"/>
            <p:nvPr/>
          </p:nvSpPr>
          <p:spPr>
            <a:xfrm>
              <a:off x="1691679" y="5075023"/>
              <a:ext cx="640570" cy="406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latin typeface="+mn-lt"/>
                </a:rPr>
                <a:t>IRV</a:t>
              </a:r>
              <a:endParaRPr lang="ru-RU" sz="1200" dirty="0">
                <a:latin typeface="+mn-lt"/>
              </a:endParaRPr>
            </a:p>
          </p:txBody>
        </p:sp>
        <p:sp>
          <p:nvSpPr>
            <p:cNvPr id="14" name="TextBox 12">
              <a:extLst>
                <a:ext uri="{FF2B5EF4-FFF2-40B4-BE49-F238E27FC236}">
                  <a16:creationId xmlns:a16="http://schemas.microsoft.com/office/drawing/2014/main" id="{8851268D-6268-4EED-95C0-5C37941E695F}"/>
                </a:ext>
              </a:extLst>
            </p:cNvPr>
            <p:cNvSpPr txBox="1"/>
            <p:nvPr/>
          </p:nvSpPr>
          <p:spPr>
            <a:xfrm>
              <a:off x="3139342" y="5077390"/>
              <a:ext cx="640570" cy="406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latin typeface="+mn-lt"/>
                </a:rPr>
                <a:t>Vt</a:t>
              </a:r>
              <a:endParaRPr lang="ru-RU" sz="1200" dirty="0">
                <a:latin typeface="+mn-lt"/>
              </a:endParaRPr>
            </a:p>
          </p:txBody>
        </p:sp>
        <p:sp>
          <p:nvSpPr>
            <p:cNvPr id="15" name="TextBox 13">
              <a:extLst>
                <a:ext uri="{FF2B5EF4-FFF2-40B4-BE49-F238E27FC236}">
                  <a16:creationId xmlns:a16="http://schemas.microsoft.com/office/drawing/2014/main" id="{BFD426FD-EDBB-437D-B2D2-528C44276D8A}"/>
                </a:ext>
              </a:extLst>
            </p:cNvPr>
            <p:cNvSpPr txBox="1"/>
            <p:nvPr/>
          </p:nvSpPr>
          <p:spPr>
            <a:xfrm>
              <a:off x="3920726" y="5077390"/>
              <a:ext cx="640570" cy="406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latin typeface="+mn-lt"/>
                </a:rPr>
                <a:t>ERV</a:t>
              </a:r>
              <a:endParaRPr lang="ru-RU" sz="1200" dirty="0">
                <a:latin typeface="+mn-lt"/>
              </a:endParaRPr>
            </a:p>
          </p:txBody>
        </p:sp>
        <p:sp>
          <p:nvSpPr>
            <p:cNvPr id="16" name="TextBox 14">
              <a:extLst>
                <a:ext uri="{FF2B5EF4-FFF2-40B4-BE49-F238E27FC236}">
                  <a16:creationId xmlns:a16="http://schemas.microsoft.com/office/drawing/2014/main" id="{68A25AAE-6445-4776-AC5E-D66A67B2A5FB}"/>
                </a:ext>
              </a:extLst>
            </p:cNvPr>
            <p:cNvSpPr txBox="1"/>
            <p:nvPr/>
          </p:nvSpPr>
          <p:spPr>
            <a:xfrm>
              <a:off x="4946595" y="5088943"/>
              <a:ext cx="640570" cy="406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solidFill>
                    <a:schemeClr val="bg1"/>
                  </a:solidFill>
                  <a:latin typeface="+mn-lt"/>
                </a:rPr>
                <a:t>RV</a:t>
              </a:r>
              <a:endParaRPr lang="ru-RU" sz="12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7" name="TextBox 15">
              <a:extLst>
                <a:ext uri="{FF2B5EF4-FFF2-40B4-BE49-F238E27FC236}">
                  <a16:creationId xmlns:a16="http://schemas.microsoft.com/office/drawing/2014/main" id="{9FBC122B-32A0-42C7-B6DC-2CE5466B9FA4}"/>
                </a:ext>
              </a:extLst>
            </p:cNvPr>
            <p:cNvSpPr txBox="1"/>
            <p:nvPr/>
          </p:nvSpPr>
          <p:spPr>
            <a:xfrm>
              <a:off x="2120527" y="5333619"/>
              <a:ext cx="640570" cy="406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latin typeface="+mn-lt"/>
                </a:rPr>
                <a:t>IRC</a:t>
              </a:r>
              <a:endParaRPr lang="ru-RU" sz="1200" dirty="0">
                <a:latin typeface="+mn-lt"/>
              </a:endParaRPr>
            </a:p>
          </p:txBody>
        </p:sp>
        <p:sp>
          <p:nvSpPr>
            <p:cNvPr id="18" name="TextBox 16">
              <a:extLst>
                <a:ext uri="{FF2B5EF4-FFF2-40B4-BE49-F238E27FC236}">
                  <a16:creationId xmlns:a16="http://schemas.microsoft.com/office/drawing/2014/main" id="{C6B71F7A-951E-40AD-90AC-251C6E815298}"/>
                </a:ext>
              </a:extLst>
            </p:cNvPr>
            <p:cNvSpPr txBox="1"/>
            <p:nvPr/>
          </p:nvSpPr>
          <p:spPr>
            <a:xfrm>
              <a:off x="2779302" y="5575026"/>
              <a:ext cx="640570" cy="406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latin typeface="+mn-lt"/>
                </a:rPr>
                <a:t>VC</a:t>
              </a:r>
              <a:endParaRPr lang="ru-RU" sz="1200" dirty="0">
                <a:latin typeface="+mn-lt"/>
              </a:endParaRPr>
            </a:p>
          </p:txBody>
        </p:sp>
        <p:sp>
          <p:nvSpPr>
            <p:cNvPr id="19" name="TextBox 17">
              <a:extLst>
                <a:ext uri="{FF2B5EF4-FFF2-40B4-BE49-F238E27FC236}">
                  <a16:creationId xmlns:a16="http://schemas.microsoft.com/office/drawing/2014/main" id="{0C9893DF-3969-489E-A55F-8AA7E5A2572D}"/>
                </a:ext>
              </a:extLst>
            </p:cNvPr>
            <p:cNvSpPr txBox="1"/>
            <p:nvPr/>
          </p:nvSpPr>
          <p:spPr>
            <a:xfrm>
              <a:off x="4427984" y="5333171"/>
              <a:ext cx="640570" cy="406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latin typeface="+mn-lt"/>
                </a:rPr>
                <a:t>FRC</a:t>
              </a:r>
              <a:endParaRPr lang="ru-RU" sz="1200" dirty="0">
                <a:latin typeface="+mn-lt"/>
              </a:endParaRPr>
            </a:p>
          </p:txBody>
        </p:sp>
        <p:sp>
          <p:nvSpPr>
            <p:cNvPr id="20" name="TextBox 18">
              <a:extLst>
                <a:ext uri="{FF2B5EF4-FFF2-40B4-BE49-F238E27FC236}">
                  <a16:creationId xmlns:a16="http://schemas.microsoft.com/office/drawing/2014/main" id="{D80E0643-8D8E-488D-B746-36FFFA0A87B4}"/>
                </a:ext>
              </a:extLst>
            </p:cNvPr>
            <p:cNvSpPr txBox="1"/>
            <p:nvPr/>
          </p:nvSpPr>
          <p:spPr>
            <a:xfrm>
              <a:off x="4947044" y="5611717"/>
              <a:ext cx="640570" cy="406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>
                  <a:solidFill>
                    <a:schemeClr val="bg1"/>
                  </a:solidFill>
                  <a:latin typeface="+mn-lt"/>
                </a:rPr>
                <a:t>RV</a:t>
              </a:r>
              <a:endParaRPr lang="ru-RU" sz="1200" dirty="0">
                <a:solidFill>
                  <a:schemeClr val="bg1"/>
                </a:solidFill>
                <a:latin typeface="+mn-lt"/>
              </a:endParaRPr>
            </a:p>
          </p:txBody>
        </p:sp>
      </p:grpSp>
      <p:pic>
        <p:nvPicPr>
          <p:cNvPr id="21" name="Obrázek 20">
            <a:extLst>
              <a:ext uri="{FF2B5EF4-FFF2-40B4-BE49-F238E27FC236}">
                <a16:creationId xmlns:a16="http://schemas.microsoft.com/office/drawing/2014/main" id="{BEFA196D-AE87-4EAC-BA96-080DF1D1631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80" b="42997"/>
          <a:stretch/>
        </p:blipFill>
        <p:spPr>
          <a:xfrm>
            <a:off x="6761676" y="1726613"/>
            <a:ext cx="1872208" cy="1364370"/>
          </a:xfrm>
          <a:prstGeom prst="rect">
            <a:avLst/>
          </a:prstGeom>
        </p:spPr>
      </p:pic>
      <p:pic>
        <p:nvPicPr>
          <p:cNvPr id="22" name="Obrázek 21">
            <a:extLst>
              <a:ext uri="{FF2B5EF4-FFF2-40B4-BE49-F238E27FC236}">
                <a16:creationId xmlns:a16="http://schemas.microsoft.com/office/drawing/2014/main" id="{D4E2B92D-A475-4825-91E7-224E8CA3A6A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40" y="1744330"/>
            <a:ext cx="1328936" cy="1328936"/>
          </a:xfrm>
          <a:prstGeom prst="rect">
            <a:avLst/>
          </a:prstGeom>
        </p:spPr>
      </p:pic>
      <p:sp>
        <p:nvSpPr>
          <p:cNvPr id="23" name="Obdélník 22">
            <a:extLst>
              <a:ext uri="{FF2B5EF4-FFF2-40B4-BE49-F238E27FC236}">
                <a16:creationId xmlns:a16="http://schemas.microsoft.com/office/drawing/2014/main" id="{9C2837ED-FBA7-4F22-A2EF-9EB4142E32EB}"/>
              </a:ext>
            </a:extLst>
          </p:cNvPr>
          <p:cNvSpPr/>
          <p:nvPr/>
        </p:nvSpPr>
        <p:spPr>
          <a:xfrm>
            <a:off x="-16934" y="3692058"/>
            <a:ext cx="614842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PEF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en-US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peek expiratory flow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; </a:t>
            </a:r>
            <a:r>
              <a:rPr lang="en-US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the highest  speed of air flow at peak of exhale</a:t>
            </a:r>
            <a:endParaRPr lang="cs-CZ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MEF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lang="en-US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maximum expiratory flow rates at different FVC levels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which is still to be exhaled 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(75 %, 50 % a</a:t>
            </a:r>
            <a:r>
              <a:rPr lang="en-US" dirty="0" err="1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nd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25 % </a:t>
            </a:r>
            <a:r>
              <a:rPr lang="en-US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of 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FVC)</a:t>
            </a:r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06B7962D-2767-4589-9027-ED89AAABE669}"/>
              </a:ext>
            </a:extLst>
          </p:cNvPr>
          <p:cNvSpPr/>
          <p:nvPr/>
        </p:nvSpPr>
        <p:spPr>
          <a:xfrm>
            <a:off x="199322" y="1856031"/>
            <a:ext cx="59038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cs-CZ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Princip</a:t>
            </a:r>
            <a:r>
              <a:rPr lang="en-US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</a:t>
            </a:r>
            <a:r>
              <a:rPr lang="cs-CZ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e</a:t>
            </a:r>
            <a:r>
              <a:rPr lang="en-US" b="1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the measurement of the air flow velocity according to the speed of the turbine and the volumes are calculated 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cs-CZ" dirty="0" err="1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Cosmed</a:t>
            </a:r>
            <a:r>
              <a:rPr lang="cs-CZ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223373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3ABBBA-8F78-4490-9D7C-889A1AF90A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BCA891-72CF-4704-8295-5D56D39E8B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B372121-B4FF-44FA-8491-0288F4939B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EDF"/>
              </a:clrFrom>
              <a:clrTo>
                <a:srgbClr val="FFFED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28" b="1846"/>
          <a:stretch/>
        </p:blipFill>
        <p:spPr>
          <a:xfrm>
            <a:off x="3313636" y="74437"/>
            <a:ext cx="5564728" cy="640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756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12DB0D-F343-41AA-ABBF-1D1BE1EF6A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Physiology</a:t>
            </a:r>
            <a:r>
              <a:rPr lang="cs-CZ" dirty="0"/>
              <a:t>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933473-8DE9-4357-AF6A-D3D40ACF28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054023-7792-4983-9E98-DCA94BF2E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Maximal respiratory flow - volume curve (spirogram)</a:t>
            </a:r>
            <a:br>
              <a:rPr lang="en-US" dirty="0"/>
            </a:br>
            <a:br>
              <a:rPr lang="en-US" dirty="0"/>
            </a:br>
            <a:endParaRPr lang="cs-CZ" dirty="0"/>
          </a:p>
        </p:txBody>
      </p:sp>
      <p:pic>
        <p:nvPicPr>
          <p:cNvPr id="25" name="Obrázek 24">
            <a:extLst>
              <a:ext uri="{FF2B5EF4-FFF2-40B4-BE49-F238E27FC236}">
                <a16:creationId xmlns:a16="http://schemas.microsoft.com/office/drawing/2014/main" id="{57EBFEEB-E227-40F9-8525-4061729EE81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778" y="1418460"/>
            <a:ext cx="4691222" cy="4719540"/>
          </a:xfrm>
          <a:prstGeom prst="rect">
            <a:avLst/>
          </a:prstGeom>
        </p:spPr>
      </p:pic>
      <p:pic>
        <p:nvPicPr>
          <p:cNvPr id="27" name="Obrázek 26">
            <a:extLst>
              <a:ext uri="{FF2B5EF4-FFF2-40B4-BE49-F238E27FC236}">
                <a16:creationId xmlns:a16="http://schemas.microsoft.com/office/drawing/2014/main" id="{4C2E99ED-C1A8-4D61-A631-4B82600875A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94" t="18805" r="9518" b="3882"/>
          <a:stretch/>
        </p:blipFill>
        <p:spPr>
          <a:xfrm>
            <a:off x="143245" y="2037821"/>
            <a:ext cx="6281764" cy="3372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17392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6BC89E16-269B-4875-A8A3-7D5D981D44E5}" vid="{F6D460A2-5B48-45E1-BFF4-0DDF8E264AE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prezentace-med-en-v9</Template>
  <TotalTime>3931</TotalTime>
  <Words>597</Words>
  <Application>Microsoft Office PowerPoint</Application>
  <PresentationFormat>Širokoúhlá obrazovka</PresentationFormat>
  <Paragraphs>114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Cambria Math</vt:lpstr>
      <vt:lpstr>Open Sans</vt:lpstr>
      <vt:lpstr>Tahoma</vt:lpstr>
      <vt:lpstr>Wingdings</vt:lpstr>
      <vt:lpstr>Presentation_MU_EN</vt:lpstr>
      <vt:lpstr>Respiratory system. </vt:lpstr>
      <vt:lpstr>Lung ventilation, volumes, measurement  </vt:lpstr>
      <vt:lpstr>Lung ventilation, volumes, measurement  </vt:lpstr>
      <vt:lpstr>Lung ventilation, volumes, measurement  </vt:lpstr>
      <vt:lpstr>Lung ventilation, volumes, measurement  </vt:lpstr>
      <vt:lpstr>Lung ventilation, volumes, measurement  </vt:lpstr>
      <vt:lpstr>Maximal respiratory flow - volume curve (spirogram)  </vt:lpstr>
      <vt:lpstr>Prezentace aplikace PowerPoint</vt:lpstr>
      <vt:lpstr>Maximal respiratory flow - volume curve (spirogram)  </vt:lpstr>
      <vt:lpstr>Lung ventilation, volumes, measurement  </vt:lpstr>
    </vt:vector>
  </TitlesOfParts>
  <Company>IBA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Respiratory system. Compendium.</dc:title>
  <dc:creator>Ksenia Budinskaya</dc:creator>
  <cp:lastModifiedBy>Xenie Budínská</cp:lastModifiedBy>
  <cp:revision>48</cp:revision>
  <cp:lastPrinted>1601-01-01T00:00:00Z</cp:lastPrinted>
  <dcterms:created xsi:type="dcterms:W3CDTF">2020-11-05T09:58:03Z</dcterms:created>
  <dcterms:modified xsi:type="dcterms:W3CDTF">2024-03-05T10:55:37Z</dcterms:modified>
</cp:coreProperties>
</file>