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4"/>
  </p:notesMasterIdLst>
  <p:handoutMasterIdLst>
    <p:handoutMasterId r:id="rId35"/>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ECE180F-F4CB-4C84-8AE2-0AE9B8A05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723A08-FEFC-4162-A6EA-EB3B282EAAD2}"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DD208ECE-5B8C-4401-B4B1-BD6085D30930}"/>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EE975B31-A8BA-4475-B670-D547354AF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FB4890F-A623-4050-AF5C-44D146A95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49CA0C-937D-4114-84DE-1809874FC04E}"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59C8F26A-8479-45B8-B8B2-11496AA25827}"/>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942D827B-62D9-4912-9C5B-075EBD25C7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D1DAFF6-5502-4447-BAE1-B2C472E83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438AD4-4FF4-46B6-AE54-1E1236A4D758}"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F71F29D2-1352-4987-A726-CE808A131AED}"/>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16722E6E-9707-486F-B6C9-B65BA7529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2F01C0-DCA3-4819-A7A0-1E01240E6A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04DD77-A0E1-4630-841B-9A6782E7A58E}"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10557276-027B-4539-92B7-B870E44DE974}"/>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ADEF1FF5-0D92-49A9-B9D5-88DB1E832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0AD2401-3B7E-4B97-B32D-DA25714C6D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78E4D1-C982-4C2C-B18B-FFCDBB28F48E}"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726DC48B-D749-45CC-ADAD-205AF0078906}"/>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EEF5D7CF-E2F6-4A0B-A4D6-9303A196B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103F67D-8858-4F45-9620-A953D5F22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21BFB-B6F2-4E6D-BD12-A06BCDAABBCF}"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4E4B296D-5C16-4A37-915D-CA031CD7F7DA}"/>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619CF072-FDD7-40C0-913E-A793DFF42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B8C2193-32BE-452C-9792-13DF0A2E52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FF8B66-5B44-4A7C-B3AE-074423748CDF}"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7BF4DFD0-0DBC-4E28-A242-644BCB855AB8}"/>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6D6BDD94-17D9-4D4E-ACDA-AF008F9CE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1EC973D-0CD0-4B19-922A-2AC7F77D2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98E8C4-9E1F-4D21-81F1-45AA0C39840E}"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52C24162-D145-4F19-A5AD-CBB85AB9201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2EC94E46-FD80-4906-8089-6C3B3AF422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706DDCA-723D-42BC-88BC-9379F4E26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050A29-469C-484C-AD37-E017848AAAD4}"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6E873235-8CB6-44B4-A6C4-BD36E36B81F4}"/>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A4348B82-14D0-4980-9989-E3CFA9FF6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5379ADA-EA03-4A59-ADD9-1B927D52B8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5230AA-1759-46DF-A70F-FE567659A8B3}"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CE83973E-2625-4A9B-8AC4-F6CB18CAF04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093B372-92A3-40B8-88B5-DED498A42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D34442E-A3E1-4372-BC72-B746EFCAB6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1D2544-4709-455D-8BB5-15B3F059CBB8}"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1DB4A2B6-4D27-48E9-979E-9AFDFF76B8D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067511A7-CF24-4C10-AE50-4F246DE11D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2FB5B6B-5BFF-44CC-893A-E1F42607E3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B1E99F-E62C-4B6E-8CA5-76C0DE70112C}"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9A48F14F-4AD4-40D6-92A9-1548DE8F2B56}"/>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B30E48A7-26EA-445A-A8DF-31EDCD9E12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2024066-7F81-41FF-963A-C16C94A2B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B806F4-7627-4A3E-A5F1-01B9D8458056}"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61EC9F40-4EFD-43EB-BE67-7C4A18ADDA2C}"/>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AA5B85FA-E096-49C7-BDF3-3AFBB2AC73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2029815-4046-4BD2-AE6D-7FC863676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43B27C-3FFA-4BE0-911B-5FA7F40CA0F7}"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12F2A685-51CD-41C5-8B3C-3AD23824722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AB88A264-1A60-499D-8FE8-8F65C439D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81A7809-1F3C-4DFB-BE95-55C9961FA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884B4D-40FC-489C-BAA0-714C6A00C71F}"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A39B8146-62F8-4952-A020-726EB1FF5447}"/>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7D3DA499-BB26-4E5F-A623-A8B2F06F15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5905AAF-40FF-490A-8B8A-62C485FFEC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AEAAC8-BA67-4628-BA6B-6B618A6235D4}"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6D870B69-0356-4C2B-92F5-58E3A54E4A3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29614DA1-0AC9-468F-A600-035CF47A6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61A38CA-0BFF-483B-85BE-83DBE50370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0F3477-F15D-46D5-81D8-4BFBAA5A0F2D}"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0724F9A7-680A-49EF-B276-4E2AEAF613C7}"/>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23F85FD0-4D9D-4E37-89C2-7DF764AA7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C885E1A-4C35-44FF-B4DD-235FA9872A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A6D8C3-E77B-44C0-A9F1-D95606EEA622}"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EDE54B63-23D4-48FF-9103-5AE32396A10F}"/>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445AEEEA-83B6-4524-BACA-4CA844178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9F25970-650F-4525-8942-C1B43FE75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9B65CB-692C-497F-87B8-06006969DFC6}"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804B19AA-4CCC-4FBB-A386-DBB46DFF2886}"/>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DE5C56-89F9-46D7-AE4A-A3E30F10F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F402855-323B-47FD-BC09-B367651E6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228E3C-9FB2-4D6A-AD79-871F4A8D2395}"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5692357F-6928-4DC9-9E85-278117B4E114}"/>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7DFBC5E1-AE46-4E42-B6C1-334F855DDC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619225F-E6DF-47D0-9F97-9FCC0799B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886559-CC85-4498-BF22-38E484929AFB}"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73961707-EC4D-4743-8230-851B9B578035}"/>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962F0595-51AC-4C11-A12B-7E2FA70484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54331EB-EC4C-497C-ADC6-BBDF39E0CE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35430C-C862-485C-8693-C18B6F159127}"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9821D475-9F46-4023-96FF-DFFE50DFC28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5A391EE9-485A-476E-A35E-CE33297713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ABF6E08-F3C5-406B-B4BA-07405B371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B74F66-1F6D-41C0-83EC-BD1D4F5453C2}"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019023AF-E2CC-418D-980A-DEE8CAA2BC2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F5E9F20F-F08C-4F35-8BB0-F56497445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012BE55-E4A6-4B2F-97DF-8D70F65031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8D2440-0822-41C5-A994-F1BF30022749}"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9E8732A8-F978-4CBB-B0CC-0918AD13BE33}"/>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24214A43-A084-462F-9E1E-9A2CE60548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787B7B8-CAB6-4EB8-8128-B12C9ADB5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449C24-F250-431C-AB0C-EAD8C8FEC5DE}"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1E0E7404-7501-42CA-B8A2-77900598F6E7}"/>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758B4A2B-9775-4180-99B1-9267E64A9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80B38ED-91C1-4B67-BC1B-8578B8982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41A3D3-712A-4CD6-8D85-1047DDF6864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7F508E81-3536-4DEB-A01D-ED337BCD03EF}"/>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9FFB09F7-D74F-43F5-807F-CA3906EE9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21DEC40-5882-4E28-AA82-09BE483D1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E80AF6-F0FF-42D1-88E9-96A8EB51C280}"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F336BD25-4A25-4DB3-AAED-284F8107B2B3}"/>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B47B0768-D90C-4F8D-BE5B-7364E50F4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61DFABB-3FC3-4457-9827-F9A97C59B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D426A-A380-4EF3-85B2-A84953D2D78E}"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00B39F83-8E1C-4059-9110-18DDE0EF1F85}"/>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80592C9E-0E8C-4BB1-AEF4-4A1F80AD44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E66BF3A-F16E-47E6-B8C9-0A2F60A74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EAA1F7-3DCC-4915-AAB7-54CDBBC1B02B}"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07D170BB-02C1-42E1-B5F7-890079984C78}"/>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8F75E8DF-8223-4EA0-9F22-B6445A8642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00EE8F5-D923-4266-BC90-5B6C49767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2BDB8-AD84-41D9-BFC8-687EECFEE9D4}"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64770C99-0E0E-4274-AC1F-9475903AC07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4D9FB7ED-316B-4A30-B1DC-EA3DDF6FC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D808A35-AB09-4A5E-B77E-6C9CC6612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08505F-D25A-468C-A5AF-EA975AE474EF}"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676463FC-853B-4792-9E44-A305DFD59E4D}"/>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D0F73AD8-B2EF-4486-9996-CEB1F37CA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6DF2422-A507-4970-A80E-FA277D36930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C2EA20A-455C-4356-9A18-EAD9DF10A84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B3B0D89A-AC13-49CD-BCAC-84D4D78111C2}"/>
              </a:ext>
            </a:extLst>
          </p:cNvPr>
          <p:cNvSpPr>
            <a:spLocks noGrp="1" noChangeArrowheads="1"/>
          </p:cNvSpPr>
          <p:nvPr>
            <p:ph type="sldNum" sz="quarter" idx="12"/>
          </p:nvPr>
        </p:nvSpPr>
        <p:spPr>
          <a:ln/>
        </p:spPr>
        <p:txBody>
          <a:bodyPr/>
          <a:lstStyle>
            <a:lvl1pPr>
              <a:defRPr/>
            </a:lvl1pPr>
          </a:lstStyle>
          <a:p>
            <a:fld id="{E5CEF268-54AB-49C6-A00D-2D170BA83071}" type="slidenum">
              <a:rPr lang="cs-CZ" altLang="cs-CZ"/>
              <a:pPr/>
              <a:t>‹#›</a:t>
            </a:fld>
            <a:endParaRPr lang="cs-CZ" altLang="cs-CZ"/>
          </a:p>
        </p:txBody>
      </p:sp>
    </p:spTree>
    <p:extLst>
      <p:ext uri="{BB962C8B-B14F-4D97-AF65-F5344CB8AC3E}">
        <p14:creationId xmlns:p14="http://schemas.microsoft.com/office/powerpoint/2010/main" val="24483328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F8C7E07-837A-4545-A050-A07B97C3FDD1}"/>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BD997509-8B07-4C84-AAC8-0E148B6C776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C426E587-2CEC-4CAC-8289-2A8ADCA494A1}"/>
              </a:ext>
            </a:extLst>
          </p:cNvPr>
          <p:cNvSpPr>
            <a:spLocks noGrp="1" noChangeArrowheads="1"/>
          </p:cNvSpPr>
          <p:nvPr>
            <p:ph type="sldNum" sz="quarter" idx="12"/>
          </p:nvPr>
        </p:nvSpPr>
        <p:spPr>
          <a:ln/>
        </p:spPr>
        <p:txBody>
          <a:bodyPr/>
          <a:lstStyle>
            <a:lvl1pPr>
              <a:defRPr/>
            </a:lvl1pPr>
          </a:lstStyle>
          <a:p>
            <a:fld id="{6F6E5C5F-216E-4036-8B16-C0B7E3A44D4D}" type="slidenum">
              <a:rPr lang="cs-CZ" altLang="cs-CZ"/>
              <a:pPr/>
              <a:t>‹#›</a:t>
            </a:fld>
            <a:endParaRPr lang="cs-CZ" altLang="cs-CZ"/>
          </a:p>
        </p:txBody>
      </p:sp>
    </p:spTree>
    <p:extLst>
      <p:ext uri="{BB962C8B-B14F-4D97-AF65-F5344CB8AC3E}">
        <p14:creationId xmlns:p14="http://schemas.microsoft.com/office/powerpoint/2010/main" val="9207546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6CCDF087-06E6-46B6-BD3F-1996FA878934}"/>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D22E245E-0625-4460-A947-5CA4B02E883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52D5C6DB-1860-402C-A78D-783750297603}"/>
              </a:ext>
            </a:extLst>
          </p:cNvPr>
          <p:cNvSpPr>
            <a:spLocks noGrp="1" noChangeArrowheads="1"/>
          </p:cNvSpPr>
          <p:nvPr>
            <p:ph type="sldNum" sz="quarter" idx="12"/>
          </p:nvPr>
        </p:nvSpPr>
        <p:spPr>
          <a:ln/>
        </p:spPr>
        <p:txBody>
          <a:bodyPr/>
          <a:lstStyle>
            <a:lvl1pPr>
              <a:defRPr/>
            </a:lvl1pPr>
          </a:lstStyle>
          <a:p>
            <a:fld id="{D74080B9-8C2C-430A-8FDF-C686F8424B07}" type="slidenum">
              <a:rPr lang="cs-CZ" altLang="cs-CZ"/>
              <a:pPr/>
              <a:t>‹#›</a:t>
            </a:fld>
            <a:endParaRPr lang="cs-CZ" altLang="cs-CZ"/>
          </a:p>
        </p:txBody>
      </p:sp>
    </p:spTree>
    <p:extLst>
      <p:ext uri="{BB962C8B-B14F-4D97-AF65-F5344CB8AC3E}">
        <p14:creationId xmlns:p14="http://schemas.microsoft.com/office/powerpoint/2010/main" val="24949920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1DB8C8A-392D-4E4C-9E92-062E47D6FD4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7E0AC519-8F62-44A1-8C56-B49C31DACC4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267B370-4494-4E9D-A1CB-BCE1EFBC239D}"/>
              </a:ext>
            </a:extLst>
          </p:cNvPr>
          <p:cNvSpPr>
            <a:spLocks noGrp="1" noChangeArrowheads="1"/>
          </p:cNvSpPr>
          <p:nvPr>
            <p:ph type="sldNum" sz="quarter" idx="12"/>
          </p:nvPr>
        </p:nvSpPr>
        <p:spPr>
          <a:ln/>
        </p:spPr>
        <p:txBody>
          <a:bodyPr/>
          <a:lstStyle>
            <a:lvl1pPr>
              <a:defRPr/>
            </a:lvl1pPr>
          </a:lstStyle>
          <a:p>
            <a:fld id="{2653A096-6E1A-4B27-9C83-5FB51EAB4654}" type="slidenum">
              <a:rPr lang="cs-CZ" altLang="cs-CZ"/>
              <a:pPr/>
              <a:t>‹#›</a:t>
            </a:fld>
            <a:endParaRPr lang="cs-CZ" altLang="cs-CZ"/>
          </a:p>
        </p:txBody>
      </p:sp>
    </p:spTree>
    <p:extLst>
      <p:ext uri="{BB962C8B-B14F-4D97-AF65-F5344CB8AC3E}">
        <p14:creationId xmlns:p14="http://schemas.microsoft.com/office/powerpoint/2010/main" val="13536274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A1199D26-7BB8-4646-AAA5-918918B4581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4D1A4BA-ECE3-4D0D-9C6C-E6E4EDF6BA1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12F671D1-9F71-4AB4-806D-6F449948BDCF}"/>
              </a:ext>
            </a:extLst>
          </p:cNvPr>
          <p:cNvSpPr>
            <a:spLocks noGrp="1" noChangeArrowheads="1"/>
          </p:cNvSpPr>
          <p:nvPr>
            <p:ph type="sldNum" sz="quarter" idx="12"/>
          </p:nvPr>
        </p:nvSpPr>
        <p:spPr>
          <a:ln/>
        </p:spPr>
        <p:txBody>
          <a:bodyPr/>
          <a:lstStyle>
            <a:lvl1pPr>
              <a:defRPr/>
            </a:lvl1pPr>
          </a:lstStyle>
          <a:p>
            <a:fld id="{CCE30BD9-8D48-415F-BBC1-4877E93A6EE0}" type="slidenum">
              <a:rPr lang="cs-CZ" altLang="cs-CZ"/>
              <a:pPr/>
              <a:t>‹#›</a:t>
            </a:fld>
            <a:endParaRPr lang="cs-CZ" altLang="cs-CZ"/>
          </a:p>
        </p:txBody>
      </p:sp>
    </p:spTree>
    <p:extLst>
      <p:ext uri="{BB962C8B-B14F-4D97-AF65-F5344CB8AC3E}">
        <p14:creationId xmlns:p14="http://schemas.microsoft.com/office/powerpoint/2010/main" val="22510328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19.jpe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4.png"/><Relationship Id="rId5" Type="http://schemas.openxmlformats.org/officeDocument/2006/relationships/oleObject" Target="../embeddings/oleObject3.bin"/><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Safety aspects of air pressure and gravity changes, and ultrasound</a:t>
            </a:r>
          </a:p>
          <a:p>
            <a:endParaRPr lang="cs-CZ" dirty="0"/>
          </a:p>
        </p:txBody>
      </p:sp>
      <p:pic>
        <p:nvPicPr>
          <p:cNvPr id="7" name="Picture 5" descr="bubble">
            <a:extLst>
              <a:ext uri="{FF2B5EF4-FFF2-40B4-BE49-F238E27FC236}">
                <a16:creationId xmlns:a16="http://schemas.microsoft.com/office/drawing/2014/main" id="{7CB8C974-EF7F-4A60-870A-0036CA456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495" y="4659010"/>
            <a:ext cx="2604939" cy="19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ulsingbubble[1]">
            <a:extLst>
              <a:ext uri="{FF2B5EF4-FFF2-40B4-BE49-F238E27FC236}">
                <a16:creationId xmlns:a16="http://schemas.microsoft.com/office/drawing/2014/main" id="{5806F3C4-933F-4B3C-B8BC-101E4C81FE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49761" y="1724467"/>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ulsingbubble[1]">
            <a:extLst>
              <a:ext uri="{FF2B5EF4-FFF2-40B4-BE49-F238E27FC236}">
                <a16:creationId xmlns:a16="http://schemas.microsoft.com/office/drawing/2014/main" id="{8F7D28D2-82D6-40A4-87AD-BA14218182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35538" y="83514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ulsingbubble[1]">
            <a:extLst>
              <a:ext uri="{FF2B5EF4-FFF2-40B4-BE49-F238E27FC236}">
                <a16:creationId xmlns:a16="http://schemas.microsoft.com/office/drawing/2014/main" id="{58C3C275-7A9B-4136-B2C1-51EBC4606A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0004" y="752194"/>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vernewei">
            <a:extLst>
              <a:ext uri="{FF2B5EF4-FFF2-40B4-BE49-F238E27FC236}">
                <a16:creationId xmlns:a16="http://schemas.microsoft.com/office/drawing/2014/main" id="{7B406D77-0B48-480E-89E5-DAB1549E0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642" y="220202"/>
            <a:ext cx="262255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xit" presetSubtype="0" fill="hold" nodeType="with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xit" presetSubtype="0" fill="hold" nodeType="withEffect">
                                  <p:stCondLst>
                                    <p:cond delay="0"/>
                                  </p:stCondLst>
                                  <p:childTnLst>
                                    <p:animEffect transition="out" filter="dissolv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xit" presetSubtype="0" fill="hold" nodeType="withEffect">
                                  <p:stCondLst>
                                    <p:cond delay="0"/>
                                  </p:stCondLst>
                                  <p:childTnLst>
                                    <p:animEffect transition="out" filter="dissolv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6">
            <a:extLst>
              <a:ext uri="{FF2B5EF4-FFF2-40B4-BE49-F238E27FC236}">
                <a16:creationId xmlns:a16="http://schemas.microsoft.com/office/drawing/2014/main" id="{793B7140-485A-421F-9F45-7A6FEC5999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61688D-ABE3-4CB6-BE59-4AA80E72B455}" type="slidenum">
              <a:rPr lang="cs-CZ" altLang="cs-CZ" sz="1400"/>
              <a:pPr>
                <a:spcBef>
                  <a:spcPct val="0"/>
                </a:spcBef>
                <a:buFontTx/>
                <a:buNone/>
              </a:pPr>
              <a:t>10</a:t>
            </a:fld>
            <a:endParaRPr lang="cs-CZ" altLang="cs-CZ" sz="1400"/>
          </a:p>
        </p:txBody>
      </p:sp>
      <p:sp>
        <p:nvSpPr>
          <p:cNvPr id="24579" name="Rectangle 2">
            <a:extLst>
              <a:ext uri="{FF2B5EF4-FFF2-40B4-BE49-F238E27FC236}">
                <a16:creationId xmlns:a16="http://schemas.microsoft.com/office/drawing/2014/main" id="{A0A4D66E-1163-427C-85BB-558F5F353AD5}"/>
              </a:ext>
            </a:extLst>
          </p:cNvPr>
          <p:cNvSpPr>
            <a:spLocks noGrp="1" noChangeArrowheads="1"/>
          </p:cNvSpPr>
          <p:nvPr>
            <p:ph type="title"/>
          </p:nvPr>
        </p:nvSpPr>
        <p:spPr>
          <a:xfrm>
            <a:off x="824525" y="466477"/>
            <a:ext cx="8229600" cy="792162"/>
          </a:xfrm>
          <a:noFill/>
        </p:spPr>
        <p:txBody>
          <a:bodyPr/>
          <a:lstStyle/>
          <a:p>
            <a:pPr eaLnBrk="1" hangingPunct="1"/>
            <a:r>
              <a:rPr lang="en-GB" altLang="cs-CZ" dirty="0"/>
              <a:t>State of weightlessness</a:t>
            </a:r>
          </a:p>
        </p:txBody>
      </p:sp>
      <p:sp>
        <p:nvSpPr>
          <p:cNvPr id="24580" name="Rectangle 3">
            <a:extLst>
              <a:ext uri="{FF2B5EF4-FFF2-40B4-BE49-F238E27FC236}">
                <a16:creationId xmlns:a16="http://schemas.microsoft.com/office/drawing/2014/main" id="{53207316-30EC-4252-AE5A-6E57891C9B98}"/>
              </a:ext>
            </a:extLst>
          </p:cNvPr>
          <p:cNvSpPr>
            <a:spLocks noGrp="1" noChangeArrowheads="1"/>
          </p:cNvSpPr>
          <p:nvPr>
            <p:ph type="body" sz="half" idx="1"/>
          </p:nvPr>
        </p:nvSpPr>
        <p:spPr>
          <a:xfrm>
            <a:off x="793214" y="1840237"/>
            <a:ext cx="6715279" cy="3816350"/>
          </a:xfrm>
        </p:spPr>
        <p:txBody>
          <a:bodyPr/>
          <a:lstStyle/>
          <a:p>
            <a:pPr eaLnBrk="1" hangingPunct="1">
              <a:lnSpc>
                <a:spcPct val="100000"/>
              </a:lnSpc>
            </a:pPr>
            <a:r>
              <a:rPr lang="en-GB" altLang="cs-CZ" sz="2400" dirty="0">
                <a:cs typeface="Times New Roman" panose="02020603050405020304" pitchFamily="18" charset="0"/>
              </a:rPr>
              <a:t>In motion in Earth’s orbit, a </a:t>
            </a:r>
            <a:r>
              <a:rPr lang="en-GB" altLang="cs-CZ" sz="2400" b="1" dirty="0">
                <a:cs typeface="Times New Roman" panose="02020603050405020304" pitchFamily="18" charset="0"/>
              </a:rPr>
              <a:t>state of weightlessness</a:t>
            </a:r>
            <a:r>
              <a:rPr lang="en-GB" altLang="cs-CZ" sz="2400" dirty="0">
                <a:cs typeface="Times New Roman" panose="02020603050405020304" pitchFamily="18" charset="0"/>
              </a:rPr>
              <a:t> arises. It causes disorders in neuromuscular co-ordination owing to lack of stimuli coming from the extremities, as well as a distorted feeling of the body position due to malfunction of vestibular organ.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During a long stay in a state of weightlessness, muscular strength decreases, and bones are decalcified. The lowered load of locomotive organs can be substituted by exercises. </a:t>
            </a:r>
          </a:p>
        </p:txBody>
      </p:sp>
      <p:pic>
        <p:nvPicPr>
          <p:cNvPr id="24581" name="Picture 5" descr="vernewei">
            <a:extLst>
              <a:ext uri="{FF2B5EF4-FFF2-40B4-BE49-F238E27FC236}">
                <a16:creationId xmlns:a16="http://schemas.microsoft.com/office/drawing/2014/main" id="{1DD4950D-93FF-4331-864C-DFCB8C6CC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430" y="1646239"/>
            <a:ext cx="2985571" cy="43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2A8F0815-3B29-4D37-8151-9D3013E649CB}"/>
              </a:ext>
            </a:extLst>
          </p:cNvPr>
          <p:cNvSpPr txBox="1">
            <a:spLocks noChangeArrowheads="1"/>
          </p:cNvSpPr>
          <p:nvPr/>
        </p:nvSpPr>
        <p:spPr bwMode="auto">
          <a:xfrm>
            <a:off x="8407438" y="4978689"/>
            <a:ext cx="25923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err="1">
                <a:solidFill>
                  <a:srgbClr val="FF0000"/>
                </a:solidFill>
                <a:latin typeface="Haettenschweiler" panose="020B0706040902060204" pitchFamily="34" charset="0"/>
              </a:rPr>
              <a:t>Jules</a:t>
            </a:r>
            <a:r>
              <a:rPr lang="cs-CZ" altLang="cs-CZ" sz="2000" dirty="0">
                <a:solidFill>
                  <a:srgbClr val="FF0000"/>
                </a:solidFill>
                <a:latin typeface="Haettenschweiler" panose="020B0706040902060204" pitchFamily="34" charset="0"/>
              </a:rPr>
              <a:t> </a:t>
            </a:r>
            <a:r>
              <a:rPr lang="en-GB" altLang="cs-CZ" sz="2000" dirty="0">
                <a:solidFill>
                  <a:srgbClr val="FF0000"/>
                </a:solidFill>
                <a:latin typeface="Haettenschweiler" panose="020B0706040902060204" pitchFamily="34" charset="0"/>
              </a:rPr>
              <a:t>Verne: </a:t>
            </a:r>
            <a:endParaRPr lang="cs-CZ" altLang="cs-CZ" sz="2000" dirty="0">
              <a:solidFill>
                <a:srgbClr val="FF0000"/>
              </a:solidFill>
              <a:latin typeface="Haettenschweiler" panose="020B0706040902060204" pitchFamily="34" charset="0"/>
            </a:endParaRPr>
          </a:p>
          <a:p>
            <a:pPr eaLnBrk="1" hangingPunct="1">
              <a:spcBef>
                <a:spcPct val="50000"/>
              </a:spcBef>
              <a:buFontTx/>
              <a:buNone/>
            </a:pPr>
            <a:r>
              <a:rPr lang="en-GB" altLang="cs-CZ" sz="2000" dirty="0">
                <a:solidFill>
                  <a:srgbClr val="FF0000"/>
                </a:solidFill>
                <a:latin typeface="Haettenschweiler" panose="020B0706040902060204" pitchFamily="34" charset="0"/>
              </a:rPr>
              <a:t>From the Earth to the Moon</a:t>
            </a:r>
          </a:p>
        </p:txBody>
      </p:sp>
    </p:spTree>
    <p:extLst>
      <p:ext uri="{BB962C8B-B14F-4D97-AF65-F5344CB8AC3E}">
        <p14:creationId xmlns:p14="http://schemas.microsoft.com/office/powerpoint/2010/main" val="11118624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6">
            <a:extLst>
              <a:ext uri="{FF2B5EF4-FFF2-40B4-BE49-F238E27FC236}">
                <a16:creationId xmlns:a16="http://schemas.microsoft.com/office/drawing/2014/main" id="{C8955B81-27E5-45F3-8BCD-5AB0EF5878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1AE483-CBA9-4E8D-924B-559BD76A39BE}" type="slidenum">
              <a:rPr lang="cs-CZ" altLang="cs-CZ" sz="1400"/>
              <a:pPr>
                <a:spcBef>
                  <a:spcPct val="0"/>
                </a:spcBef>
                <a:buFontTx/>
                <a:buNone/>
              </a:pPr>
              <a:t>11</a:t>
            </a:fld>
            <a:endParaRPr lang="cs-CZ" altLang="cs-CZ" sz="1400"/>
          </a:p>
        </p:txBody>
      </p:sp>
      <p:sp>
        <p:nvSpPr>
          <p:cNvPr id="26627" name="Rectangle 2">
            <a:extLst>
              <a:ext uri="{FF2B5EF4-FFF2-40B4-BE49-F238E27FC236}">
                <a16:creationId xmlns:a16="http://schemas.microsoft.com/office/drawing/2014/main" id="{02CD3D3B-A3A6-4DB0-8B43-E060436856B3}"/>
              </a:ext>
            </a:extLst>
          </p:cNvPr>
          <p:cNvSpPr>
            <a:spLocks noGrp="1" noChangeArrowheads="1"/>
          </p:cNvSpPr>
          <p:nvPr>
            <p:ph type="title"/>
          </p:nvPr>
        </p:nvSpPr>
        <p:spPr>
          <a:xfrm>
            <a:off x="1919288" y="476250"/>
            <a:ext cx="8229600" cy="1143000"/>
          </a:xfrm>
        </p:spPr>
        <p:txBody>
          <a:bodyPr/>
          <a:lstStyle/>
          <a:p>
            <a:pPr eaLnBrk="1" hangingPunct="1"/>
            <a:r>
              <a:rPr lang="en-US" altLang="cs-CZ"/>
              <a:t>Motion Sickness</a:t>
            </a:r>
          </a:p>
        </p:txBody>
      </p:sp>
      <p:sp>
        <p:nvSpPr>
          <p:cNvPr id="26628" name="Rectangle 3">
            <a:extLst>
              <a:ext uri="{FF2B5EF4-FFF2-40B4-BE49-F238E27FC236}">
                <a16:creationId xmlns:a16="http://schemas.microsoft.com/office/drawing/2014/main" id="{9FA03813-DADE-42E5-8B19-40109B918798}"/>
              </a:ext>
            </a:extLst>
          </p:cNvPr>
          <p:cNvSpPr>
            <a:spLocks noGrp="1" noChangeArrowheads="1"/>
          </p:cNvSpPr>
          <p:nvPr>
            <p:ph type="body" sz="half" idx="1"/>
          </p:nvPr>
        </p:nvSpPr>
        <p:spPr>
          <a:xfrm>
            <a:off x="1685581" y="1972632"/>
            <a:ext cx="8939673" cy="1655763"/>
          </a:xfrm>
        </p:spPr>
        <p:txBody>
          <a:bodyPr/>
          <a:lstStyle/>
          <a:p>
            <a:pPr marL="0" indent="0" eaLnBrk="1" hangingPunct="1">
              <a:lnSpc>
                <a:spcPct val="100000"/>
              </a:lnSpc>
              <a:buFont typeface="Wingdings" panose="05000000000000000000" pitchFamily="2" charset="2"/>
              <a:buNone/>
            </a:pPr>
            <a:r>
              <a:rPr lang="en-GB" altLang="cs-CZ" dirty="0">
                <a:cs typeface="Times New Roman" panose="02020603050405020304" pitchFamily="18" charset="0"/>
              </a:rPr>
              <a:t>Irregular acceleration and deceleration in moving vehicles causes </a:t>
            </a:r>
            <a:r>
              <a:rPr lang="en-GB" altLang="cs-CZ" b="1" dirty="0">
                <a:cs typeface="Times New Roman" panose="02020603050405020304" pitchFamily="18" charset="0"/>
              </a:rPr>
              <a:t>motion sickness</a:t>
            </a:r>
            <a:r>
              <a:rPr lang="en-GB" altLang="cs-CZ" dirty="0">
                <a:cs typeface="Times New Roman" panose="02020603050405020304" pitchFamily="18" charset="0"/>
              </a:rPr>
              <a:t> in sensitive persons. This disorder of the nervous system manifests itself by paleness, shallow and rapid breathing, nausea and vomiting. </a:t>
            </a:r>
            <a:endParaRPr lang="en-US" altLang="cs-CZ" dirty="0"/>
          </a:p>
        </p:txBody>
      </p:sp>
    </p:spTree>
    <p:extLst>
      <p:ext uri="{BB962C8B-B14F-4D97-AF65-F5344CB8AC3E}">
        <p14:creationId xmlns:p14="http://schemas.microsoft.com/office/powerpoint/2010/main" val="40136381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66702DE4-0CBF-4F4E-99A4-6B096A62E8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D091A0-5E4F-41D2-A285-E9EB5CDE4D99}" type="slidenum">
              <a:rPr lang="cs-CZ" altLang="cs-CZ" sz="1400"/>
              <a:pPr>
                <a:spcBef>
                  <a:spcPct val="0"/>
                </a:spcBef>
                <a:buFontTx/>
                <a:buNone/>
              </a:pPr>
              <a:t>12</a:t>
            </a:fld>
            <a:endParaRPr lang="cs-CZ" altLang="cs-CZ" sz="1400"/>
          </a:p>
        </p:txBody>
      </p:sp>
      <p:sp>
        <p:nvSpPr>
          <p:cNvPr id="28675" name="Rectangle 2">
            <a:extLst>
              <a:ext uri="{FF2B5EF4-FFF2-40B4-BE49-F238E27FC236}">
                <a16:creationId xmlns:a16="http://schemas.microsoft.com/office/drawing/2014/main" id="{C7E9EE78-0F89-4E6B-9B72-15E0CA4A8D6D}"/>
              </a:ext>
            </a:extLst>
          </p:cNvPr>
          <p:cNvSpPr>
            <a:spLocks noGrp="1" noChangeArrowheads="1"/>
          </p:cNvSpPr>
          <p:nvPr>
            <p:ph type="title"/>
          </p:nvPr>
        </p:nvSpPr>
        <p:spPr>
          <a:xfrm>
            <a:off x="1981200" y="274639"/>
            <a:ext cx="8229600" cy="661795"/>
          </a:xfrm>
          <a:noFill/>
        </p:spPr>
        <p:txBody>
          <a:bodyPr/>
          <a:lstStyle/>
          <a:p>
            <a:pPr eaLnBrk="1" hangingPunct="1"/>
            <a:r>
              <a:rPr lang="en-GB" altLang="cs-CZ" dirty="0"/>
              <a:t>Hazards of ultrasound</a:t>
            </a:r>
            <a:r>
              <a:rPr lang="cs-CZ" altLang="cs-CZ" dirty="0"/>
              <a:t> </a:t>
            </a:r>
          </a:p>
        </p:txBody>
      </p:sp>
      <p:sp>
        <p:nvSpPr>
          <p:cNvPr id="28676" name="Text Box 4">
            <a:extLst>
              <a:ext uri="{FF2B5EF4-FFF2-40B4-BE49-F238E27FC236}">
                <a16:creationId xmlns:a16="http://schemas.microsoft.com/office/drawing/2014/main" id="{580608CF-87A0-40C4-BFFE-C3D6F3D0F137}"/>
              </a:ext>
            </a:extLst>
          </p:cNvPr>
          <p:cNvSpPr txBox="1">
            <a:spLocks noChangeArrowheads="1"/>
          </p:cNvSpPr>
          <p:nvPr/>
        </p:nvSpPr>
        <p:spPr bwMode="auto">
          <a:xfrm>
            <a:off x="1211854" y="1412876"/>
            <a:ext cx="9276203" cy="507831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GB" altLang="cs-CZ" sz="2400" b="1" dirty="0"/>
              <a:t> Passive and active ultrasound interactions</a:t>
            </a:r>
          </a:p>
          <a:p>
            <a:pPr eaLnBrk="1" hangingPunct="1">
              <a:spcBef>
                <a:spcPct val="50000"/>
              </a:spcBef>
              <a:buFontTx/>
              <a:buChar char="•"/>
            </a:pPr>
            <a:r>
              <a:rPr lang="en-GB" altLang="cs-CZ" sz="2400" b="1" dirty="0"/>
              <a:t> Active: thermal, cavitational and other effects</a:t>
            </a:r>
          </a:p>
          <a:p>
            <a:pPr eaLnBrk="1" hangingPunct="1">
              <a:spcBef>
                <a:spcPct val="50000"/>
              </a:spcBef>
              <a:buFontTx/>
              <a:buNone/>
            </a:pPr>
            <a:endParaRPr lang="en-GB" altLang="cs-CZ" sz="2400" b="1" dirty="0"/>
          </a:p>
          <a:p>
            <a:pPr lvl="1" eaLnBrk="1" hangingPunct="1">
              <a:spcBef>
                <a:spcPct val="50000"/>
              </a:spcBef>
              <a:buFont typeface="Wingdings" panose="05000000000000000000" pitchFamily="2" charset="2"/>
              <a:buChar char="Ø"/>
            </a:pPr>
            <a:r>
              <a:rPr lang="en-GB" altLang="cs-CZ" sz="2400" b="1" dirty="0"/>
              <a:t>Cavitational</a:t>
            </a:r>
            <a:r>
              <a:rPr lang="en-GB" altLang="cs-CZ" sz="2400" dirty="0"/>
              <a:t> – see below</a:t>
            </a:r>
          </a:p>
          <a:p>
            <a:pPr lvl="1" eaLnBrk="1" hangingPunct="1">
              <a:spcBef>
                <a:spcPct val="50000"/>
              </a:spcBef>
              <a:buFont typeface="Wingdings" panose="05000000000000000000" pitchFamily="2" charset="2"/>
              <a:buNone/>
            </a:pPr>
            <a:endParaRPr lang="en-GB" altLang="cs-CZ" sz="2400" dirty="0"/>
          </a:p>
          <a:p>
            <a:pPr lvl="1" eaLnBrk="1" hangingPunct="1">
              <a:spcBef>
                <a:spcPct val="50000"/>
              </a:spcBef>
              <a:buFont typeface="Wingdings" panose="05000000000000000000" pitchFamily="2" charset="2"/>
              <a:buChar char="Ø"/>
            </a:pPr>
            <a:r>
              <a:rPr lang="en-GB" altLang="cs-CZ" sz="2400" b="1" dirty="0"/>
              <a:t>Thermal </a:t>
            </a:r>
            <a:r>
              <a:rPr lang="en-GB" altLang="cs-CZ" sz="2400" dirty="0"/>
              <a:t>– see the lecture on physical therapy</a:t>
            </a:r>
          </a:p>
          <a:p>
            <a:pPr lvl="1" eaLnBrk="1" hangingPunct="1">
              <a:spcBef>
                <a:spcPct val="50000"/>
              </a:spcBef>
              <a:buFont typeface="Wingdings" panose="05000000000000000000" pitchFamily="2" charset="2"/>
              <a:buNone/>
            </a:pPr>
            <a:endParaRPr lang="en-GB" altLang="cs-CZ" sz="2400" b="1" dirty="0"/>
          </a:p>
          <a:p>
            <a:pPr lvl="1" eaLnBrk="1" hangingPunct="1">
              <a:spcBef>
                <a:spcPct val="50000"/>
              </a:spcBef>
              <a:buFont typeface="Wingdings" panose="05000000000000000000" pitchFamily="2" charset="2"/>
              <a:buChar char="Ø"/>
            </a:pPr>
            <a:r>
              <a:rPr lang="en-GB" altLang="cs-CZ" sz="2400" b="1" dirty="0"/>
              <a:t>other</a:t>
            </a:r>
            <a:r>
              <a:rPr lang="en-GB" altLang="cs-CZ" sz="2400" dirty="0"/>
              <a:t> effects – thixotropy and emulsification, increased membrane permeability, accelerated diffusion – increasing rate of chemical reactions etc. </a:t>
            </a:r>
          </a:p>
        </p:txBody>
      </p:sp>
    </p:spTree>
    <p:extLst>
      <p:ext uri="{BB962C8B-B14F-4D97-AF65-F5344CB8AC3E}">
        <p14:creationId xmlns:p14="http://schemas.microsoft.com/office/powerpoint/2010/main" val="7139505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8">
            <a:extLst>
              <a:ext uri="{FF2B5EF4-FFF2-40B4-BE49-F238E27FC236}">
                <a16:creationId xmlns:a16="http://schemas.microsoft.com/office/drawing/2014/main" id="{CFA099AA-B14B-49F4-A48F-3FF5BC79C7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3B9E17-59B1-4553-ACE8-22AE9D53E166}" type="slidenum">
              <a:rPr lang="cs-CZ" altLang="cs-CZ" sz="1400"/>
              <a:pPr>
                <a:spcBef>
                  <a:spcPct val="0"/>
                </a:spcBef>
                <a:buFontTx/>
                <a:buNone/>
              </a:pPr>
              <a:t>13</a:t>
            </a:fld>
            <a:endParaRPr lang="cs-CZ" altLang="cs-CZ" sz="1400"/>
          </a:p>
        </p:txBody>
      </p:sp>
      <p:sp>
        <p:nvSpPr>
          <p:cNvPr id="30723" name="Rectangle 2">
            <a:extLst>
              <a:ext uri="{FF2B5EF4-FFF2-40B4-BE49-F238E27FC236}">
                <a16:creationId xmlns:a16="http://schemas.microsoft.com/office/drawing/2014/main" id="{9789A8A4-D91E-43D6-9B22-6846E094D78F}"/>
              </a:ext>
            </a:extLst>
          </p:cNvPr>
          <p:cNvSpPr>
            <a:spLocks noGrp="1" noChangeArrowheads="1"/>
          </p:cNvSpPr>
          <p:nvPr>
            <p:ph type="title" sz="quarter"/>
          </p:nvPr>
        </p:nvSpPr>
        <p:spPr>
          <a:xfrm>
            <a:off x="1243165" y="448727"/>
            <a:ext cx="8782183" cy="1143000"/>
          </a:xfrm>
        </p:spPr>
        <p:txBody>
          <a:bodyPr/>
          <a:lstStyle/>
          <a:p>
            <a:pPr eaLnBrk="1" hangingPunct="1"/>
            <a:r>
              <a:rPr lang="en-GB" altLang="cs-CZ" dirty="0">
                <a:latin typeface="+mn-lt"/>
              </a:rPr>
              <a:t>Biophysical aspects of ultrasound cavitation</a:t>
            </a:r>
          </a:p>
        </p:txBody>
      </p:sp>
      <p:pic>
        <p:nvPicPr>
          <p:cNvPr id="30724" name="Picture 5" descr="pulsingbubble[1]">
            <a:extLst>
              <a:ext uri="{FF2B5EF4-FFF2-40B4-BE49-F238E27FC236}">
                <a16:creationId xmlns:a16="http://schemas.microsoft.com/office/drawing/2014/main" id="{E11839B5-85EF-4B42-9CF0-75823785F235}"/>
              </a:ext>
            </a:extLst>
          </p:cNvPr>
          <p:cNvPicPr>
            <a:picLocks noGrp="1" noChangeAspect="1" noChangeArrowheads="1" noCro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367213" y="3860800"/>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5" name="Picture 4" descr="pulsingbubble[1]">
            <a:extLst>
              <a:ext uri="{FF2B5EF4-FFF2-40B4-BE49-F238E27FC236}">
                <a16:creationId xmlns:a16="http://schemas.microsoft.com/office/drawing/2014/main" id="{C1BA9C03-870F-4D94-9D46-652786725C15}"/>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256588" y="2060575"/>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6" name="Picture 7" descr="pulsingbubble[1]">
            <a:extLst>
              <a:ext uri="{FF2B5EF4-FFF2-40B4-BE49-F238E27FC236}">
                <a16:creationId xmlns:a16="http://schemas.microsoft.com/office/drawing/2014/main" id="{2FBF507C-D3DD-4648-BBB5-F8BE7B4F92B3}"/>
              </a:ext>
            </a:extLst>
          </p:cNvPr>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32400" y="4437063"/>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7" name="Picture 9" descr="pulsingbubble[1]">
            <a:extLst>
              <a:ext uri="{FF2B5EF4-FFF2-40B4-BE49-F238E27FC236}">
                <a16:creationId xmlns:a16="http://schemas.microsoft.com/office/drawing/2014/main" id="{1504EFDD-7343-40FC-9163-63FE93A8DE04}"/>
              </a:ext>
            </a:extLst>
          </p:cNvPr>
          <p:cNvPicPr>
            <a:picLocks noGrp="1" noChangeAspect="1" noChangeArrowheads="1" noCrop="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313400" y="3098456"/>
            <a:ext cx="476250" cy="476250"/>
          </a:xfrm>
          <a:noFill/>
          <a:extLst>
            <a:ext uri="{909E8E84-426E-40DD-AFC4-6F175D3DCCD1}">
              <a14:hiddenFill xmlns:a14="http://schemas.microsoft.com/office/drawing/2010/main">
                <a:solidFill>
                  <a:schemeClr val="bg1">
                    <a:alpha val="70195"/>
                  </a:schemeClr>
                </a:solidFill>
              </a14:hiddenFill>
            </a:ext>
          </a:extLst>
        </p:spPr>
      </p:pic>
      <p:pic>
        <p:nvPicPr>
          <p:cNvPr id="30728" name="Picture 11" descr="pulsingbubble[1]">
            <a:extLst>
              <a:ext uri="{FF2B5EF4-FFF2-40B4-BE49-F238E27FC236}">
                <a16:creationId xmlns:a16="http://schemas.microsoft.com/office/drawing/2014/main" id="{35070E87-552D-4A25-842A-621A67EC813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328453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2" descr="pulsingbubble[1]">
            <a:extLst>
              <a:ext uri="{FF2B5EF4-FFF2-40B4-BE49-F238E27FC236}">
                <a16:creationId xmlns:a16="http://schemas.microsoft.com/office/drawing/2014/main" id="{C278816B-E210-4F9A-8A26-7F4925AF52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34290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3" descr="pulsingbubble[1]">
            <a:extLst>
              <a:ext uri="{FF2B5EF4-FFF2-40B4-BE49-F238E27FC236}">
                <a16:creationId xmlns:a16="http://schemas.microsoft.com/office/drawing/2014/main" id="{48F06E74-8543-4465-B5CF-B2132D5CC9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3030251"/>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25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6">
            <a:extLst>
              <a:ext uri="{FF2B5EF4-FFF2-40B4-BE49-F238E27FC236}">
                <a16:creationId xmlns:a16="http://schemas.microsoft.com/office/drawing/2014/main" id="{8FB3126C-BB64-49FD-9CF5-524CE48B3B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BB9269-5013-428B-BA37-03C14DA8AD48}" type="slidenum">
              <a:rPr lang="cs-CZ" altLang="cs-CZ" sz="1400"/>
              <a:pPr>
                <a:spcBef>
                  <a:spcPct val="0"/>
                </a:spcBef>
                <a:buFontTx/>
                <a:buNone/>
              </a:pPr>
              <a:t>14</a:t>
            </a:fld>
            <a:endParaRPr lang="cs-CZ" altLang="cs-CZ" sz="1400"/>
          </a:p>
        </p:txBody>
      </p:sp>
      <p:sp>
        <p:nvSpPr>
          <p:cNvPr id="32771" name="Rectangle 2">
            <a:extLst>
              <a:ext uri="{FF2B5EF4-FFF2-40B4-BE49-F238E27FC236}">
                <a16:creationId xmlns:a16="http://schemas.microsoft.com/office/drawing/2014/main" id="{F27458CC-20A1-42BE-BC13-EE815FD1877D}"/>
              </a:ext>
            </a:extLst>
          </p:cNvPr>
          <p:cNvSpPr>
            <a:spLocks noGrp="1" noChangeArrowheads="1"/>
          </p:cNvSpPr>
          <p:nvPr>
            <p:ph type="title"/>
          </p:nvPr>
        </p:nvSpPr>
        <p:spPr>
          <a:xfrm>
            <a:off x="400511" y="180173"/>
            <a:ext cx="10753200" cy="451576"/>
          </a:xfrm>
        </p:spPr>
        <p:txBody>
          <a:bodyPr/>
          <a:lstStyle/>
          <a:p>
            <a:pPr eaLnBrk="1" hangingPunct="1"/>
            <a:r>
              <a:rPr lang="en-GB" altLang="cs-CZ" sz="3600" dirty="0"/>
              <a:t>Historical observations of cavitation and the first attempt on mathematical processing of the problem</a:t>
            </a:r>
            <a:r>
              <a:rPr lang="cs-CZ" altLang="cs-CZ" sz="3600" dirty="0"/>
              <a:t> </a:t>
            </a:r>
          </a:p>
        </p:txBody>
      </p:sp>
      <p:pic>
        <p:nvPicPr>
          <p:cNvPr id="32772" name="Picture 3" descr="daring[1]">
            <a:extLst>
              <a:ext uri="{FF2B5EF4-FFF2-40B4-BE49-F238E27FC236}">
                <a16:creationId xmlns:a16="http://schemas.microsoft.com/office/drawing/2014/main" id="{CC685C57-B63D-4CF9-8D0D-3076FC9F901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204624">
            <a:off x="2173919" y="1805045"/>
            <a:ext cx="3168650" cy="2185988"/>
          </a:xfrm>
          <a:noFill/>
          <a:extLst>
            <a:ext uri="{909E8E84-426E-40DD-AFC4-6F175D3DCCD1}">
              <a14:hiddenFill xmlns:a14="http://schemas.microsoft.com/office/drawing/2010/main">
                <a:solidFill>
                  <a:schemeClr val="bg1">
                    <a:alpha val="70195"/>
                  </a:schemeClr>
                </a:solidFill>
              </a14:hiddenFill>
            </a:ext>
          </a:extLst>
        </p:spPr>
      </p:pic>
      <p:sp>
        <p:nvSpPr>
          <p:cNvPr id="32773" name="Text Box 4">
            <a:extLst>
              <a:ext uri="{FF2B5EF4-FFF2-40B4-BE49-F238E27FC236}">
                <a16:creationId xmlns:a16="http://schemas.microsoft.com/office/drawing/2014/main" id="{AAF0D659-2110-4A47-8E07-0C838DFF68AA}"/>
              </a:ext>
            </a:extLst>
          </p:cNvPr>
          <p:cNvSpPr txBox="1">
            <a:spLocks noChangeArrowheads="1"/>
          </p:cNvSpPr>
          <p:nvPr/>
        </p:nvSpPr>
        <p:spPr bwMode="auto">
          <a:xfrm>
            <a:off x="5448300" y="191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32774" name="Rectangle 5">
            <a:extLst>
              <a:ext uri="{FF2B5EF4-FFF2-40B4-BE49-F238E27FC236}">
                <a16:creationId xmlns:a16="http://schemas.microsoft.com/office/drawing/2014/main" id="{F1B7A5C9-B226-449C-8683-1CABE34F74D1}"/>
              </a:ext>
            </a:extLst>
          </p:cNvPr>
          <p:cNvSpPr>
            <a:spLocks noChangeArrowheads="1"/>
          </p:cNvSpPr>
          <p:nvPr/>
        </p:nvSpPr>
        <p:spPr bwMode="auto">
          <a:xfrm>
            <a:off x="5591520" y="2589656"/>
            <a:ext cx="6306697" cy="3170099"/>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Sir John Isaac </a:t>
            </a:r>
            <a:r>
              <a:rPr lang="en-GB" altLang="cs-CZ" sz="2000" dirty="0" err="1"/>
              <a:t>Thornycroft</a:t>
            </a:r>
            <a:r>
              <a:rPr lang="en-GB" altLang="cs-CZ" sz="2000" dirty="0"/>
              <a:t> (1843 - 1928, British shipbuilder) and Sidney Barnaby observed cavitation effects of water turbulences on the propeller in 1895 (the destroyer HMS Daring)</a:t>
            </a:r>
          </a:p>
          <a:p>
            <a:pPr eaLnBrk="1" hangingPunct="1">
              <a:spcBef>
                <a:spcPct val="0"/>
              </a:spcBef>
              <a:buFontTx/>
              <a:buNone/>
            </a:pPr>
            <a:endParaRPr lang="en-GB" altLang="cs-CZ" sz="2000" dirty="0"/>
          </a:p>
          <a:p>
            <a:pPr eaLnBrk="1" hangingPunct="1">
              <a:spcBef>
                <a:spcPct val="0"/>
              </a:spcBef>
              <a:buFontTx/>
              <a:buNone/>
            </a:pPr>
            <a:endParaRPr lang="en-GB" altLang="cs-CZ" sz="2000" dirty="0"/>
          </a:p>
          <a:p>
            <a:pPr eaLnBrk="1" hangingPunct="1">
              <a:spcBef>
                <a:spcPct val="0"/>
              </a:spcBef>
              <a:buFontTx/>
              <a:buNone/>
            </a:pPr>
            <a:endParaRPr lang="en-GB" altLang="cs-CZ" sz="2000" dirty="0"/>
          </a:p>
          <a:p>
            <a:pPr eaLnBrk="1" hangingPunct="1">
              <a:spcBef>
                <a:spcPct val="0"/>
              </a:spcBef>
              <a:buFontTx/>
              <a:buNone/>
            </a:pPr>
            <a:r>
              <a:rPr lang="en-GB" altLang="cs-CZ" sz="2000" dirty="0"/>
              <a:t>Lord (John William Strutt) Rayleigh, 1842 – 1919, described first mathematically the radial oscillations of a bubble in a liquid – at British navy request. </a:t>
            </a:r>
          </a:p>
        </p:txBody>
      </p:sp>
      <p:pic>
        <p:nvPicPr>
          <p:cNvPr id="32775" name="Picture 6" descr="rayleigh">
            <a:extLst>
              <a:ext uri="{FF2B5EF4-FFF2-40B4-BE49-F238E27FC236}">
                <a16:creationId xmlns:a16="http://schemas.microsoft.com/office/drawing/2014/main" id="{962E3B65-C2D0-4705-BED7-E732B0EECDA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rot="21382186">
            <a:off x="2412752" y="4286021"/>
            <a:ext cx="1662112" cy="2305050"/>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245767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6">
            <a:extLst>
              <a:ext uri="{FF2B5EF4-FFF2-40B4-BE49-F238E27FC236}">
                <a16:creationId xmlns:a16="http://schemas.microsoft.com/office/drawing/2014/main" id="{2917EDDD-8CBD-450D-B814-AE569BE677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0800D4-92D0-4544-8591-8924EBF88C18}" type="slidenum">
              <a:rPr lang="cs-CZ" altLang="cs-CZ" sz="1400"/>
              <a:pPr>
                <a:spcBef>
                  <a:spcPct val="0"/>
                </a:spcBef>
                <a:buFontTx/>
                <a:buNone/>
              </a:pPr>
              <a:t>15</a:t>
            </a:fld>
            <a:endParaRPr lang="cs-CZ" altLang="cs-CZ" sz="1400"/>
          </a:p>
        </p:txBody>
      </p:sp>
      <p:sp>
        <p:nvSpPr>
          <p:cNvPr id="34819" name="Rectangle 2">
            <a:extLst>
              <a:ext uri="{FF2B5EF4-FFF2-40B4-BE49-F238E27FC236}">
                <a16:creationId xmlns:a16="http://schemas.microsoft.com/office/drawing/2014/main" id="{3C20EBAE-F1B6-4994-8BBC-D8A39C82F58F}"/>
              </a:ext>
            </a:extLst>
          </p:cNvPr>
          <p:cNvSpPr>
            <a:spLocks noGrp="1" noChangeArrowheads="1"/>
          </p:cNvSpPr>
          <p:nvPr>
            <p:ph type="title"/>
          </p:nvPr>
        </p:nvSpPr>
        <p:spPr>
          <a:xfrm>
            <a:off x="808135" y="378477"/>
            <a:ext cx="10753200" cy="451576"/>
          </a:xfrm>
        </p:spPr>
        <p:txBody>
          <a:bodyPr/>
          <a:lstStyle/>
          <a:p>
            <a:pPr eaLnBrk="1" hangingPunct="1"/>
            <a:r>
              <a:rPr lang="en-GB" altLang="cs-CZ" sz="3600" dirty="0"/>
              <a:t>From Paul </a:t>
            </a:r>
            <a:r>
              <a:rPr lang="en-GB" altLang="cs-CZ" sz="3600" dirty="0" err="1"/>
              <a:t>Langevin’s</a:t>
            </a:r>
            <a:r>
              <a:rPr lang="en-GB" altLang="cs-CZ" sz="3600" dirty="0"/>
              <a:t> sonar to ultrasound therapy and diagnostics</a:t>
            </a:r>
          </a:p>
        </p:txBody>
      </p:sp>
      <p:pic>
        <p:nvPicPr>
          <p:cNvPr id="34820" name="Picture 3" descr="Langevin[1]">
            <a:extLst>
              <a:ext uri="{FF2B5EF4-FFF2-40B4-BE49-F238E27FC236}">
                <a16:creationId xmlns:a16="http://schemas.microsoft.com/office/drawing/2014/main" id="{B89ACF4B-B67B-45AC-BF4B-11D4F2ADECD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927350" y="1773239"/>
            <a:ext cx="1900238" cy="2994025"/>
          </a:xfrm>
          <a:noFill/>
          <a:ln w="190500">
            <a:solidFill>
              <a:schemeClr val="accent1"/>
            </a:solidFill>
            <a:miter lim="800000"/>
            <a:headEnd/>
            <a:tailEnd/>
          </a:ln>
          <a:extLst>
            <a:ext uri="{909E8E84-426E-40DD-AFC4-6F175D3DCCD1}">
              <a14:hiddenFill xmlns:a14="http://schemas.microsoft.com/office/drawing/2010/main">
                <a:solidFill>
                  <a:schemeClr val="bg1">
                    <a:alpha val="70195"/>
                  </a:schemeClr>
                </a:solidFill>
              </a14:hiddenFill>
            </a:ext>
          </a:extLst>
        </p:spPr>
      </p:pic>
      <p:sp>
        <p:nvSpPr>
          <p:cNvPr id="34821" name="Text Box 4">
            <a:extLst>
              <a:ext uri="{FF2B5EF4-FFF2-40B4-BE49-F238E27FC236}">
                <a16:creationId xmlns:a16="http://schemas.microsoft.com/office/drawing/2014/main" id="{1626CA33-BA01-4C67-ADB4-9F3A138A4C55}"/>
              </a:ext>
            </a:extLst>
          </p:cNvPr>
          <p:cNvSpPr txBox="1">
            <a:spLocks noChangeArrowheads="1"/>
          </p:cNvSpPr>
          <p:nvPr/>
        </p:nvSpPr>
        <p:spPr bwMode="auto">
          <a:xfrm>
            <a:off x="5375274" y="1628776"/>
            <a:ext cx="5696677" cy="2246769"/>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After the sinking of Titanic (191</a:t>
            </a:r>
            <a:r>
              <a:rPr lang="cs-CZ" altLang="cs-CZ" sz="2000" dirty="0"/>
              <a:t>2</a:t>
            </a:r>
            <a:r>
              <a:rPr lang="en-GB" altLang="cs-CZ" sz="2000" dirty="0"/>
              <a:t>) and the submarine war, need of early warning arose. </a:t>
            </a:r>
          </a:p>
          <a:p>
            <a:pPr eaLnBrk="1" hangingPunct="1">
              <a:spcBef>
                <a:spcPct val="0"/>
              </a:spcBef>
              <a:buFontTx/>
              <a:buNone/>
            </a:pPr>
            <a:r>
              <a:rPr lang="en-GB" altLang="cs-CZ" sz="2000" dirty="0">
                <a:solidFill>
                  <a:srgbClr val="FF0000"/>
                </a:solidFill>
              </a:rPr>
              <a:t>Paul Langevin</a:t>
            </a:r>
            <a:r>
              <a:rPr lang="en-GB" altLang="cs-CZ" sz="2000" dirty="0">
                <a:solidFill>
                  <a:srgbClr val="CCFFCC"/>
                </a:solidFill>
              </a:rPr>
              <a:t> </a:t>
            </a:r>
            <a:r>
              <a:rPr lang="en-GB" altLang="cs-CZ" sz="2000" dirty="0"/>
              <a:t>(1872 – 1946) together with </a:t>
            </a:r>
            <a:r>
              <a:rPr lang="en-GB" altLang="cs-CZ" sz="2000" dirty="0" err="1"/>
              <a:t>Chilowski</a:t>
            </a:r>
            <a:r>
              <a:rPr lang="en-GB" altLang="cs-CZ" sz="2000" dirty="0"/>
              <a:t> patented ultrasound echolocation system (1918). </a:t>
            </a:r>
          </a:p>
          <a:p>
            <a:pPr eaLnBrk="1" hangingPunct="1">
              <a:spcBef>
                <a:spcPct val="0"/>
              </a:spcBef>
              <a:buFontTx/>
              <a:buNone/>
            </a:pPr>
            <a:r>
              <a:rPr lang="en-GB" altLang="cs-CZ" sz="2000" dirty="0"/>
              <a:t>T</a:t>
            </a:r>
            <a:r>
              <a:rPr lang="cs-CZ" altLang="cs-CZ" sz="2000" dirty="0"/>
              <a:t>h</a:t>
            </a:r>
            <a:r>
              <a:rPr lang="en-GB" altLang="cs-CZ" sz="2000" dirty="0"/>
              <a:t>e effective and controlled source of water-borne ultrasound appeared.</a:t>
            </a:r>
          </a:p>
        </p:txBody>
      </p:sp>
      <p:sp>
        <p:nvSpPr>
          <p:cNvPr id="34822" name="Text Box 5">
            <a:extLst>
              <a:ext uri="{FF2B5EF4-FFF2-40B4-BE49-F238E27FC236}">
                <a16:creationId xmlns:a16="http://schemas.microsoft.com/office/drawing/2014/main" id="{602DBA7C-CF74-468A-92AE-0548EAA242D8}"/>
              </a:ext>
            </a:extLst>
          </p:cNvPr>
          <p:cNvSpPr txBox="1">
            <a:spLocks noChangeArrowheads="1"/>
          </p:cNvSpPr>
          <p:nvPr/>
        </p:nvSpPr>
        <p:spPr bwMode="auto">
          <a:xfrm>
            <a:off x="2063751" y="5157789"/>
            <a:ext cx="8208963" cy="13112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t>Wood a Loomis (1926, 1927) – chem. and biol. effects of US cavitation.</a:t>
            </a:r>
          </a:p>
          <a:p>
            <a:pPr eaLnBrk="1" hangingPunct="1">
              <a:spcBef>
                <a:spcPct val="0"/>
              </a:spcBef>
              <a:buFontTx/>
              <a:buNone/>
            </a:pPr>
            <a:r>
              <a:rPr lang="en-GB" altLang="cs-CZ" sz="2000"/>
              <a:t>Sokolov (1937), Firestone (1942) - US defectoscopes</a:t>
            </a:r>
          </a:p>
          <a:p>
            <a:pPr eaLnBrk="1" hangingPunct="1">
              <a:spcBef>
                <a:spcPct val="0"/>
              </a:spcBef>
              <a:buFontTx/>
              <a:buNone/>
            </a:pPr>
            <a:r>
              <a:rPr lang="en-GB" altLang="cs-CZ" sz="2000"/>
              <a:t>40</a:t>
            </a:r>
            <a:r>
              <a:rPr lang="cs-CZ" altLang="cs-CZ" sz="2000"/>
              <a:t>‘</a:t>
            </a:r>
            <a:r>
              <a:rPr lang="en-GB" altLang="cs-CZ" sz="2000"/>
              <a:t> – beginnings of ultrasound therapy</a:t>
            </a:r>
          </a:p>
          <a:p>
            <a:pPr eaLnBrk="1" hangingPunct="1">
              <a:spcBef>
                <a:spcPct val="0"/>
              </a:spcBef>
              <a:buFontTx/>
              <a:buNone/>
            </a:pPr>
            <a:r>
              <a:rPr lang="en-GB" altLang="cs-CZ" sz="2000"/>
              <a:t>50</a:t>
            </a:r>
            <a:r>
              <a:rPr lang="cs-CZ" altLang="cs-CZ" sz="2000"/>
              <a:t>‘</a:t>
            </a:r>
            <a:r>
              <a:rPr lang="en-GB" altLang="cs-CZ" sz="2000"/>
              <a:t> – first applications of US in dentistry and diagnostics</a:t>
            </a:r>
          </a:p>
        </p:txBody>
      </p:sp>
      <p:pic>
        <p:nvPicPr>
          <p:cNvPr id="34823" name="Picture 6" descr="uc071a1">
            <a:extLst>
              <a:ext uri="{FF2B5EF4-FFF2-40B4-BE49-F238E27FC236}">
                <a16:creationId xmlns:a16="http://schemas.microsoft.com/office/drawing/2014/main" id="{EF7A2EEC-F2A4-42D3-90F5-1A51327F3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41529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Titanic leaving Belfast Lough (Harland and Wolff)">
            <a:extLst>
              <a:ext uri="{FF2B5EF4-FFF2-40B4-BE49-F238E27FC236}">
                <a16:creationId xmlns:a16="http://schemas.microsoft.com/office/drawing/2014/main" id="{131D327B-34FA-4CE0-8FF4-3CA8D443830E}"/>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919289" y="1557339"/>
            <a:ext cx="1152525" cy="1152525"/>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116860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7D27C686-7DD5-4132-A857-E6D635DFF7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607BD2-D0E6-4499-88F3-6D58354F58BC}" type="slidenum">
              <a:rPr lang="cs-CZ" altLang="cs-CZ" sz="1400"/>
              <a:pPr>
                <a:spcBef>
                  <a:spcPct val="0"/>
                </a:spcBef>
                <a:buFontTx/>
                <a:buNone/>
              </a:pPr>
              <a:t>16</a:t>
            </a:fld>
            <a:endParaRPr lang="cs-CZ" altLang="cs-CZ" sz="1400"/>
          </a:p>
        </p:txBody>
      </p:sp>
      <p:sp>
        <p:nvSpPr>
          <p:cNvPr id="36867" name="Rectangle 2">
            <a:extLst>
              <a:ext uri="{FF2B5EF4-FFF2-40B4-BE49-F238E27FC236}">
                <a16:creationId xmlns:a16="http://schemas.microsoft.com/office/drawing/2014/main" id="{7703FBD3-5C9A-4F0F-8119-24CE2C17CF53}"/>
              </a:ext>
            </a:extLst>
          </p:cNvPr>
          <p:cNvSpPr>
            <a:spLocks noGrp="1" noChangeArrowheads="1"/>
          </p:cNvSpPr>
          <p:nvPr>
            <p:ph type="title"/>
          </p:nvPr>
        </p:nvSpPr>
        <p:spPr>
          <a:xfrm>
            <a:off x="819151" y="466612"/>
            <a:ext cx="10753200" cy="451576"/>
          </a:xfrm>
        </p:spPr>
        <p:txBody>
          <a:bodyPr/>
          <a:lstStyle/>
          <a:p>
            <a:pPr eaLnBrk="1" hangingPunct="1"/>
            <a:r>
              <a:rPr lang="cs-CZ" altLang="cs-CZ" dirty="0" err="1"/>
              <a:t>What</a:t>
            </a:r>
            <a:r>
              <a:rPr lang="cs-CZ" altLang="cs-CZ" dirty="0"/>
              <a:t> </a:t>
            </a:r>
            <a:r>
              <a:rPr lang="cs-CZ" altLang="cs-CZ" dirty="0" err="1"/>
              <a:t>is</a:t>
            </a:r>
            <a:r>
              <a:rPr lang="cs-CZ" altLang="cs-CZ" dirty="0"/>
              <a:t> </a:t>
            </a:r>
            <a:r>
              <a:rPr lang="cs-CZ" altLang="cs-CZ" dirty="0" err="1"/>
              <a:t>cavitation</a:t>
            </a:r>
            <a:r>
              <a:rPr lang="cs-CZ" altLang="cs-CZ" dirty="0"/>
              <a:t>?</a:t>
            </a:r>
          </a:p>
        </p:txBody>
      </p:sp>
      <p:sp>
        <p:nvSpPr>
          <p:cNvPr id="36868" name="Rectangle 3">
            <a:extLst>
              <a:ext uri="{FF2B5EF4-FFF2-40B4-BE49-F238E27FC236}">
                <a16:creationId xmlns:a16="http://schemas.microsoft.com/office/drawing/2014/main" id="{DFE578E3-71D6-413B-A2E2-6256E2CFFC32}"/>
              </a:ext>
            </a:extLst>
          </p:cNvPr>
          <p:cNvSpPr>
            <a:spLocks noGrp="1" noChangeArrowheads="1"/>
          </p:cNvSpPr>
          <p:nvPr>
            <p:ph type="body" idx="1"/>
          </p:nvPr>
        </p:nvSpPr>
        <p:spPr>
          <a:xfrm>
            <a:off x="1311007" y="1600201"/>
            <a:ext cx="9309253" cy="4492625"/>
          </a:xfrm>
        </p:spPr>
        <p:txBody>
          <a:bodyPr/>
          <a:lstStyle/>
          <a:p>
            <a:pPr eaLnBrk="1" hangingPunct="1">
              <a:lnSpc>
                <a:spcPct val="100000"/>
              </a:lnSpc>
            </a:pPr>
            <a:r>
              <a:rPr lang="en-GB" altLang="cs-CZ" sz="2800" b="1" dirty="0"/>
              <a:t>Radial oscillations </a:t>
            </a:r>
            <a:r>
              <a:rPr lang="en-GB" altLang="cs-CZ" sz="2800" dirty="0"/>
              <a:t>of gas-filled microbubbles</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pPr>
            <a:r>
              <a:rPr lang="en-GB" altLang="cs-CZ" sz="2800" dirty="0"/>
              <a:t>Two main kinds of cavitation:</a:t>
            </a:r>
            <a:endParaRPr lang="cs-CZ" altLang="cs-CZ" sz="2800" dirty="0"/>
          </a:p>
          <a:p>
            <a:pPr eaLnBrk="1" hangingPunct="1">
              <a:lnSpc>
                <a:spcPct val="100000"/>
              </a:lnSpc>
              <a:buFont typeface="Wingdings" panose="05000000000000000000" pitchFamily="2" charset="2"/>
              <a:buNone/>
            </a:pPr>
            <a:endParaRPr lang="en-GB" altLang="cs-CZ" sz="2800" dirty="0"/>
          </a:p>
          <a:p>
            <a:pPr lvl="1" eaLnBrk="1" hangingPunct="1">
              <a:buFontTx/>
              <a:buChar char="•"/>
            </a:pPr>
            <a:r>
              <a:rPr lang="en-GB" altLang="cs-CZ" sz="2400" b="1" dirty="0"/>
              <a:t>Transient </a:t>
            </a:r>
            <a:r>
              <a:rPr lang="en-GB" altLang="cs-CZ" sz="2400" dirty="0"/>
              <a:t>(also collapse) - </a:t>
            </a:r>
            <a:r>
              <a:rPr lang="en-GB" altLang="cs-CZ" sz="2400" i="1" dirty="0"/>
              <a:t>I</a:t>
            </a:r>
            <a:r>
              <a:rPr lang="en-GB" altLang="cs-CZ" sz="2400" i="1" baseline="-25000" dirty="0"/>
              <a:t>US</a:t>
            </a:r>
            <a:r>
              <a:rPr lang="en-GB" altLang="cs-CZ" sz="2400" dirty="0"/>
              <a:t> above </a:t>
            </a:r>
            <a:r>
              <a:rPr lang="en-GB" altLang="cs-CZ" sz="2400" dirty="0">
                <a:cs typeface="Arial" panose="020B0604020202020204" pitchFamily="34" charset="0"/>
              </a:rPr>
              <a:t>~ </a:t>
            </a:r>
            <a:r>
              <a:rPr lang="en-GB" altLang="cs-CZ" sz="2400" dirty="0"/>
              <a:t>100 W/cm</a:t>
            </a:r>
            <a:r>
              <a:rPr lang="en-GB" altLang="cs-CZ" sz="2400" baseline="30000" dirty="0"/>
              <a:t>2</a:t>
            </a:r>
            <a:r>
              <a:rPr lang="en-GB" altLang="cs-CZ" sz="2400" dirty="0"/>
              <a:t>  (1 MW/m</a:t>
            </a:r>
            <a:r>
              <a:rPr lang="en-GB" altLang="cs-CZ" sz="2400" baseline="30000" dirty="0"/>
              <a:t>2</a:t>
            </a:r>
            <a:r>
              <a:rPr lang="en-GB" altLang="cs-CZ" sz="2400" dirty="0"/>
              <a:t>)</a:t>
            </a:r>
          </a:p>
          <a:p>
            <a:pPr lvl="1" eaLnBrk="1" hangingPunct="1">
              <a:buFontTx/>
              <a:buChar char="•"/>
            </a:pPr>
            <a:r>
              <a:rPr lang="en-GB" altLang="cs-CZ" sz="2400" b="1" dirty="0"/>
              <a:t>Resonance</a:t>
            </a:r>
            <a:r>
              <a:rPr lang="en-GB" altLang="cs-CZ" sz="2400" dirty="0"/>
              <a:t> or </a:t>
            </a:r>
            <a:r>
              <a:rPr lang="en-GB" altLang="cs-CZ" sz="2400" b="1" dirty="0" err="1"/>
              <a:t>pseudocavitation</a:t>
            </a:r>
            <a:r>
              <a:rPr lang="en-GB" altLang="cs-CZ" sz="2400" dirty="0"/>
              <a:t> - </a:t>
            </a:r>
            <a:r>
              <a:rPr lang="en-GB" altLang="cs-CZ" sz="2400" i="1" dirty="0"/>
              <a:t>I</a:t>
            </a:r>
            <a:r>
              <a:rPr lang="en-GB" altLang="cs-CZ" sz="2400" i="1" baseline="-25000" dirty="0"/>
              <a:t>US</a:t>
            </a:r>
            <a:r>
              <a:rPr lang="en-GB" altLang="cs-CZ" sz="2400" dirty="0"/>
              <a:t> above </a:t>
            </a:r>
            <a:r>
              <a:rPr lang="en-GB" altLang="cs-CZ" sz="2400" dirty="0">
                <a:cs typeface="Arial" panose="020B0604020202020204" pitchFamily="34" charset="0"/>
              </a:rPr>
              <a:t>~ </a:t>
            </a:r>
            <a:r>
              <a:rPr lang="en-GB" altLang="cs-CZ" sz="2400" dirty="0"/>
              <a:t>0.</a:t>
            </a:r>
            <a:r>
              <a:rPr lang="cs-CZ" altLang="cs-CZ" sz="2400" dirty="0"/>
              <a:t>2</a:t>
            </a:r>
            <a:r>
              <a:rPr lang="en-GB" altLang="cs-CZ" sz="2400" dirty="0"/>
              <a:t> W/cm</a:t>
            </a:r>
            <a:r>
              <a:rPr lang="en-GB" altLang="cs-CZ" sz="2400" baseline="30000" dirty="0"/>
              <a:t>2</a:t>
            </a:r>
            <a:r>
              <a:rPr lang="en-GB" altLang="cs-CZ" sz="2400" dirty="0"/>
              <a:t> (</a:t>
            </a:r>
            <a:r>
              <a:rPr lang="cs-CZ" altLang="cs-CZ" sz="2400" dirty="0"/>
              <a:t>2 </a:t>
            </a:r>
            <a:r>
              <a:rPr lang="en-GB" altLang="cs-CZ" sz="2400" dirty="0"/>
              <a:t>kW/m</a:t>
            </a:r>
            <a:r>
              <a:rPr lang="en-GB" altLang="cs-CZ" sz="2400" baseline="30000" dirty="0"/>
              <a:t>2</a:t>
            </a:r>
            <a:r>
              <a:rPr lang="en-GB" altLang="cs-CZ" sz="2400" dirty="0"/>
              <a:t>)</a:t>
            </a:r>
            <a:endParaRPr lang="cs-CZ" altLang="cs-CZ" sz="2400" dirty="0"/>
          </a:p>
          <a:p>
            <a:pPr lvl="1" eaLnBrk="1" hangingPunct="1">
              <a:buFontTx/>
              <a:buNone/>
            </a:pPr>
            <a:endParaRPr lang="en-GB" altLang="cs-CZ" sz="2000" dirty="0"/>
          </a:p>
          <a:p>
            <a:pPr eaLnBrk="1" hangingPunct="1">
              <a:lnSpc>
                <a:spcPct val="100000"/>
              </a:lnSpc>
            </a:pPr>
            <a:r>
              <a:rPr lang="en-GB" altLang="cs-CZ" sz="2800" b="1" dirty="0"/>
              <a:t>Cavitation thresholds</a:t>
            </a:r>
            <a:r>
              <a:rPr lang="en-GB" altLang="cs-CZ" sz="2800" dirty="0"/>
              <a:t>: (different in general) - for mechanical effects, sonoluminescence, chemical effects</a:t>
            </a:r>
            <a:r>
              <a:rPr lang="cs-CZ" altLang="cs-CZ" sz="2800" dirty="0"/>
              <a:t>.</a:t>
            </a:r>
            <a:r>
              <a:rPr lang="en-GB" altLang="cs-CZ" sz="2800" dirty="0"/>
              <a:t> Blake threshold (onset of transient cavitation).</a:t>
            </a:r>
          </a:p>
        </p:txBody>
      </p:sp>
    </p:spTree>
    <p:extLst>
      <p:ext uri="{BB962C8B-B14F-4D97-AF65-F5344CB8AC3E}">
        <p14:creationId xmlns:p14="http://schemas.microsoft.com/office/powerpoint/2010/main" val="23942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6">
            <a:extLst>
              <a:ext uri="{FF2B5EF4-FFF2-40B4-BE49-F238E27FC236}">
                <a16:creationId xmlns:a16="http://schemas.microsoft.com/office/drawing/2014/main" id="{7B027FEC-BED9-4FCB-8BD0-0DB81ACB0F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BACEB5-3716-47AA-AE37-7B7C368D01BF}" type="slidenum">
              <a:rPr lang="cs-CZ" altLang="cs-CZ" sz="1400"/>
              <a:pPr>
                <a:spcBef>
                  <a:spcPct val="0"/>
                </a:spcBef>
                <a:buFontTx/>
                <a:buNone/>
              </a:pPr>
              <a:t>17</a:t>
            </a:fld>
            <a:endParaRPr lang="cs-CZ" altLang="cs-CZ" sz="1400"/>
          </a:p>
        </p:txBody>
      </p:sp>
      <p:sp>
        <p:nvSpPr>
          <p:cNvPr id="38915" name="Rectangle 2">
            <a:extLst>
              <a:ext uri="{FF2B5EF4-FFF2-40B4-BE49-F238E27FC236}">
                <a16:creationId xmlns:a16="http://schemas.microsoft.com/office/drawing/2014/main" id="{81E02F82-CCD8-4D4E-AA6A-FF1CB681C9F5}"/>
              </a:ext>
            </a:extLst>
          </p:cNvPr>
          <p:cNvSpPr>
            <a:spLocks noGrp="1" noChangeArrowheads="1"/>
          </p:cNvSpPr>
          <p:nvPr>
            <p:ph type="title"/>
          </p:nvPr>
        </p:nvSpPr>
        <p:spPr>
          <a:xfrm>
            <a:off x="609600" y="274638"/>
            <a:ext cx="10972800" cy="661796"/>
          </a:xfrm>
        </p:spPr>
        <p:txBody>
          <a:bodyPr/>
          <a:lstStyle/>
          <a:p>
            <a:pPr eaLnBrk="1" hangingPunct="1"/>
            <a:r>
              <a:rPr lang="en-GB" altLang="cs-CZ" dirty="0"/>
              <a:t>Oscillations of a cavitation bubble</a:t>
            </a:r>
          </a:p>
        </p:txBody>
      </p:sp>
      <p:sp>
        <p:nvSpPr>
          <p:cNvPr id="38916" name="Rectangle 3">
            <a:extLst>
              <a:ext uri="{FF2B5EF4-FFF2-40B4-BE49-F238E27FC236}">
                <a16:creationId xmlns:a16="http://schemas.microsoft.com/office/drawing/2014/main" id="{147A9AD5-38C8-4CC2-8E60-E071E5CA7AB3}"/>
              </a:ext>
            </a:extLst>
          </p:cNvPr>
          <p:cNvSpPr>
            <a:spLocks noGrp="1" noChangeArrowheads="1"/>
          </p:cNvSpPr>
          <p:nvPr>
            <p:ph type="body" sz="half" idx="1"/>
          </p:nvPr>
        </p:nvSpPr>
        <p:spPr>
          <a:xfrm>
            <a:off x="1465243" y="1200018"/>
            <a:ext cx="9485523" cy="1296987"/>
          </a:xfrm>
        </p:spPr>
        <p:txBody>
          <a:bodyPr/>
          <a:lstStyle/>
          <a:p>
            <a:pPr marL="0" indent="0" eaLnBrk="1" hangingPunct="1">
              <a:lnSpc>
                <a:spcPct val="100000"/>
              </a:lnSpc>
              <a:buFont typeface="Wingdings" panose="05000000000000000000" pitchFamily="2" charset="2"/>
              <a:buNone/>
            </a:pPr>
            <a:r>
              <a:rPr lang="en-GB" altLang="cs-CZ" sz="2400" dirty="0"/>
              <a:t>The oscillation of cavitation bubbles is </a:t>
            </a:r>
            <a:r>
              <a:rPr lang="en-GB" altLang="cs-CZ" sz="2400" b="1" dirty="0"/>
              <a:t>not harmonic </a:t>
            </a:r>
            <a:r>
              <a:rPr lang="en-GB" altLang="cs-CZ" sz="2400" dirty="0"/>
              <a:t>(i.e., </a:t>
            </a:r>
            <a:r>
              <a:rPr lang="en-GB" altLang="cs-CZ" sz="2400" i="1" dirty="0"/>
              <a:t>r = f(t) </a:t>
            </a:r>
            <a:r>
              <a:rPr lang="en-GB" altLang="cs-CZ" sz="2400" dirty="0"/>
              <a:t>is not sinusoidal) - contrary to that of ultrasound waves in the surrounding liquid.</a:t>
            </a:r>
          </a:p>
        </p:txBody>
      </p:sp>
      <p:pic>
        <p:nvPicPr>
          <p:cNvPr id="38917" name="Picture 4" descr="oszi_32[1]">
            <a:extLst>
              <a:ext uri="{FF2B5EF4-FFF2-40B4-BE49-F238E27FC236}">
                <a16:creationId xmlns:a16="http://schemas.microsoft.com/office/drawing/2014/main" id="{A6F442F1-14E5-4900-955D-9179AB54771C}"/>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78149" y="3062689"/>
            <a:ext cx="7078507" cy="2818999"/>
          </a:xfrm>
          <a:noFill/>
          <a:extLst>
            <a:ext uri="{909E8E84-426E-40DD-AFC4-6F175D3DCCD1}">
              <a14:hiddenFill xmlns:a14="http://schemas.microsoft.com/office/drawing/2010/main">
                <a:solidFill>
                  <a:schemeClr val="bg1">
                    <a:alpha val="70195"/>
                  </a:schemeClr>
                </a:solidFill>
              </a14:hiddenFill>
            </a:ext>
          </a:extLst>
        </p:spPr>
      </p:pic>
      <p:sp>
        <p:nvSpPr>
          <p:cNvPr id="38918" name="Text Box 5">
            <a:extLst>
              <a:ext uri="{FF2B5EF4-FFF2-40B4-BE49-F238E27FC236}">
                <a16:creationId xmlns:a16="http://schemas.microsoft.com/office/drawing/2014/main" id="{F9304362-4765-49D8-BE9A-FC75E8F030EC}"/>
              </a:ext>
            </a:extLst>
          </p:cNvPr>
          <p:cNvSpPr txBox="1">
            <a:spLocks noChangeArrowheads="1"/>
          </p:cNvSpPr>
          <p:nvPr/>
        </p:nvSpPr>
        <p:spPr bwMode="auto">
          <a:xfrm>
            <a:off x="2424113" y="56610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38919" name="Text Box 6">
            <a:extLst>
              <a:ext uri="{FF2B5EF4-FFF2-40B4-BE49-F238E27FC236}">
                <a16:creationId xmlns:a16="http://schemas.microsoft.com/office/drawing/2014/main" id="{F9253866-8B04-4530-A2F2-DA3520FA51D8}"/>
              </a:ext>
            </a:extLst>
          </p:cNvPr>
          <p:cNvSpPr txBox="1">
            <a:spLocks noChangeArrowheads="1"/>
          </p:cNvSpPr>
          <p:nvPr/>
        </p:nvSpPr>
        <p:spPr bwMode="auto">
          <a:xfrm>
            <a:off x="1774826" y="6491288"/>
            <a:ext cx="889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From: Reinhard Geisler (DPI), 1997 http://www.physik3.gwdg.de/~rgeisle/nld/blaf.html</a:t>
            </a:r>
          </a:p>
        </p:txBody>
      </p:sp>
    </p:spTree>
    <p:extLst>
      <p:ext uri="{BB962C8B-B14F-4D97-AF65-F5344CB8AC3E}">
        <p14:creationId xmlns:p14="http://schemas.microsoft.com/office/powerpoint/2010/main" val="292167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9E1C1278-4F86-401C-A91A-C8622F9BAC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0ED7C6-51AE-46E1-8C9A-9F54F22B5651}" type="slidenum">
              <a:rPr lang="cs-CZ" altLang="cs-CZ" sz="1400"/>
              <a:pPr>
                <a:spcBef>
                  <a:spcPct val="0"/>
                </a:spcBef>
                <a:buFontTx/>
                <a:buNone/>
              </a:pPr>
              <a:t>18</a:t>
            </a:fld>
            <a:endParaRPr lang="cs-CZ" altLang="cs-CZ" sz="1400"/>
          </a:p>
        </p:txBody>
      </p:sp>
      <p:sp>
        <p:nvSpPr>
          <p:cNvPr id="40963" name="Rectangle 2">
            <a:extLst>
              <a:ext uri="{FF2B5EF4-FFF2-40B4-BE49-F238E27FC236}">
                <a16:creationId xmlns:a16="http://schemas.microsoft.com/office/drawing/2014/main" id="{24A39A7E-B010-47AE-86CA-C9A241FFBF3A}"/>
              </a:ext>
            </a:extLst>
          </p:cNvPr>
          <p:cNvSpPr>
            <a:spLocks noGrp="1" noChangeArrowheads="1"/>
          </p:cNvSpPr>
          <p:nvPr>
            <p:ph type="title"/>
          </p:nvPr>
        </p:nvSpPr>
        <p:spPr>
          <a:xfrm>
            <a:off x="1110964" y="260350"/>
            <a:ext cx="8229600" cy="882650"/>
          </a:xfrm>
        </p:spPr>
        <p:txBody>
          <a:bodyPr/>
          <a:lstStyle/>
          <a:p>
            <a:pPr eaLnBrk="1" hangingPunct="1"/>
            <a:r>
              <a:rPr lang="en-GB" altLang="cs-CZ" sz="3600" dirty="0"/>
              <a:t>Oscillations of a microbubble</a:t>
            </a:r>
            <a:r>
              <a:rPr lang="cs-CZ" altLang="cs-CZ" sz="3600" dirty="0"/>
              <a:t> </a:t>
            </a:r>
          </a:p>
        </p:txBody>
      </p:sp>
      <p:graphicFrame>
        <p:nvGraphicFramePr>
          <p:cNvPr id="40964" name="Object 3" descr="Bublina">
            <a:extLst>
              <a:ext uri="{FF2B5EF4-FFF2-40B4-BE49-F238E27FC236}">
                <a16:creationId xmlns:a16="http://schemas.microsoft.com/office/drawing/2014/main" id="{A78EB7FD-E219-42BB-A27F-A17423DFAD85}"/>
              </a:ext>
            </a:extLst>
          </p:cNvPr>
          <p:cNvGraphicFramePr>
            <a:graphicFrameLocks noGrp="1" noChangeAspect="1"/>
          </p:cNvGraphicFramePr>
          <p:nvPr>
            <p:ph idx="1"/>
            <p:extLst>
              <p:ext uri="{D42A27DB-BD31-4B8C-83A1-F6EECF244321}">
                <p14:modId xmlns:p14="http://schemas.microsoft.com/office/powerpoint/2010/main" val="900392271"/>
              </p:ext>
            </p:extLst>
          </p:nvPr>
        </p:nvGraphicFramePr>
        <p:xfrm>
          <a:off x="1994053" y="1020772"/>
          <a:ext cx="7702399" cy="5408141"/>
        </p:xfrm>
        <a:graphic>
          <a:graphicData uri="http://schemas.openxmlformats.org/presentationml/2006/ole">
            <mc:AlternateContent xmlns:mc="http://schemas.openxmlformats.org/markup-compatibility/2006">
              <mc:Choice xmlns:v="urn:schemas-microsoft-com:vml" Requires="v">
                <p:oleObj name="Rastrový obrázek" r:id="rId3" imgW="5657143" imgH="3971429" progId="Paint.Picture">
                  <p:embed/>
                </p:oleObj>
              </mc:Choice>
              <mc:Fallback>
                <p:oleObj name="Rastrový obrázek" r:id="rId3" imgW="5657143" imgH="3971429" progId="Paint.Picture">
                  <p:embed/>
                  <p:pic>
                    <p:nvPicPr>
                      <p:cNvPr id="40964" name="Object 3" descr="Bublina">
                        <a:extLst>
                          <a:ext uri="{FF2B5EF4-FFF2-40B4-BE49-F238E27FC236}">
                            <a16:creationId xmlns:a16="http://schemas.microsoft.com/office/drawing/2014/main" id="{A78EB7FD-E219-42BB-A27F-A17423DF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053" y="1020772"/>
                        <a:ext cx="7702399" cy="54081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2050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7">
            <a:extLst>
              <a:ext uri="{FF2B5EF4-FFF2-40B4-BE49-F238E27FC236}">
                <a16:creationId xmlns:a16="http://schemas.microsoft.com/office/drawing/2014/main" id="{39532A82-E6A5-4C19-8834-FD3BFA4F27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38C1BC-CF84-4B98-B581-85EBD54454EF}" type="slidenum">
              <a:rPr lang="cs-CZ" altLang="cs-CZ" sz="1400"/>
              <a:pPr>
                <a:spcBef>
                  <a:spcPct val="0"/>
                </a:spcBef>
                <a:buFontTx/>
                <a:buNone/>
              </a:pPr>
              <a:t>19</a:t>
            </a:fld>
            <a:endParaRPr lang="cs-CZ" altLang="cs-CZ" sz="1400"/>
          </a:p>
        </p:txBody>
      </p:sp>
      <p:sp>
        <p:nvSpPr>
          <p:cNvPr id="43011" name="Rectangle 2">
            <a:extLst>
              <a:ext uri="{FF2B5EF4-FFF2-40B4-BE49-F238E27FC236}">
                <a16:creationId xmlns:a16="http://schemas.microsoft.com/office/drawing/2014/main" id="{79DEA374-3143-4B14-9097-837AA18537B1}"/>
              </a:ext>
            </a:extLst>
          </p:cNvPr>
          <p:cNvSpPr>
            <a:spLocks noGrp="1" noChangeArrowheads="1"/>
          </p:cNvSpPr>
          <p:nvPr>
            <p:ph type="title"/>
          </p:nvPr>
        </p:nvSpPr>
        <p:spPr>
          <a:xfrm>
            <a:off x="925417" y="260350"/>
            <a:ext cx="9419422" cy="922338"/>
          </a:xfrm>
        </p:spPr>
        <p:txBody>
          <a:bodyPr/>
          <a:lstStyle/>
          <a:p>
            <a:pPr eaLnBrk="1" hangingPunct="1"/>
            <a:r>
              <a:rPr lang="en-GB" altLang="cs-CZ" sz="3600" dirty="0"/>
              <a:t>Behaviour of microbubbles at the solid/liquid interface</a:t>
            </a:r>
          </a:p>
        </p:txBody>
      </p:sp>
      <p:pic>
        <p:nvPicPr>
          <p:cNvPr id="43012" name="Picture 3" descr="bubble">
            <a:extLst>
              <a:ext uri="{FF2B5EF4-FFF2-40B4-BE49-F238E27FC236}">
                <a16:creationId xmlns:a16="http://schemas.microsoft.com/office/drawing/2014/main" id="{958C6FA9-4117-498D-8889-71B70EA0696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78739" y="3067309"/>
            <a:ext cx="2533897" cy="1885691"/>
          </a:xfrm>
          <a:noFill/>
          <a:extLst>
            <a:ext uri="{909E8E84-426E-40DD-AFC4-6F175D3DCCD1}">
              <a14:hiddenFill xmlns:a14="http://schemas.microsoft.com/office/drawing/2010/main">
                <a:solidFill>
                  <a:schemeClr val="bg1">
                    <a:alpha val="70195"/>
                  </a:schemeClr>
                </a:solidFill>
              </a14:hiddenFill>
            </a:ext>
          </a:extLst>
        </p:spPr>
      </p:pic>
      <p:pic>
        <p:nvPicPr>
          <p:cNvPr id="43013" name="Picture 4" descr="surfacecavitation">
            <a:extLst>
              <a:ext uri="{FF2B5EF4-FFF2-40B4-BE49-F238E27FC236}">
                <a16:creationId xmlns:a16="http://schemas.microsoft.com/office/drawing/2014/main" id="{0718D4F3-5B54-446F-AD02-EE9B5C9E5162}"/>
              </a:ext>
            </a:extLst>
          </p:cNvPr>
          <p:cNvPicPr>
            <a:picLocks noGrp="1"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845603" y="1446176"/>
            <a:ext cx="2736850" cy="2052637"/>
          </a:xfrm>
          <a:noFill/>
          <a:extLst>
            <a:ext uri="{909E8E84-426E-40DD-AFC4-6F175D3DCCD1}">
              <a14:hiddenFill xmlns:a14="http://schemas.microsoft.com/office/drawing/2010/main">
                <a:solidFill>
                  <a:schemeClr val="bg1">
                    <a:alpha val="70195"/>
                  </a:schemeClr>
                </a:solidFill>
              </a14:hiddenFill>
            </a:ext>
          </a:extLst>
        </p:spPr>
      </p:pic>
      <p:sp>
        <p:nvSpPr>
          <p:cNvPr id="43014" name="Text Box 5">
            <a:extLst>
              <a:ext uri="{FF2B5EF4-FFF2-40B4-BE49-F238E27FC236}">
                <a16:creationId xmlns:a16="http://schemas.microsoft.com/office/drawing/2014/main" id="{8456FF73-F096-4007-A72B-9DA3F579E4F9}"/>
              </a:ext>
            </a:extLst>
          </p:cNvPr>
          <p:cNvSpPr txBox="1">
            <a:spLocks noChangeArrowheads="1"/>
          </p:cNvSpPr>
          <p:nvPr/>
        </p:nvSpPr>
        <p:spPr bwMode="auto">
          <a:xfrm>
            <a:off x="5657278" y="1649911"/>
            <a:ext cx="4075113" cy="10699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dirty="0"/>
              <a:t>http://www.scs.uiuc.edu/~suslick/execsummsono.html: THE CHEMICAL AND PHYSICAL EFFECTS OF ULTRASOUND Kenneth S. </a:t>
            </a:r>
            <a:r>
              <a:rPr lang="cs-CZ" altLang="cs-CZ" sz="1600" dirty="0" err="1"/>
              <a:t>Suslick</a:t>
            </a:r>
            <a:endParaRPr lang="cs-CZ" altLang="cs-CZ" sz="1600" dirty="0"/>
          </a:p>
        </p:txBody>
      </p:sp>
      <p:sp>
        <p:nvSpPr>
          <p:cNvPr id="43015" name="Text Box 6">
            <a:extLst>
              <a:ext uri="{FF2B5EF4-FFF2-40B4-BE49-F238E27FC236}">
                <a16:creationId xmlns:a16="http://schemas.microsoft.com/office/drawing/2014/main" id="{09C118D0-FA66-469B-968F-401F602D109D}"/>
              </a:ext>
            </a:extLst>
          </p:cNvPr>
          <p:cNvSpPr txBox="1">
            <a:spLocks noChangeArrowheads="1"/>
          </p:cNvSpPr>
          <p:nvPr/>
        </p:nvSpPr>
        <p:spPr bwMode="auto">
          <a:xfrm>
            <a:off x="2247442" y="3848886"/>
            <a:ext cx="4944833" cy="83099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cs-CZ" altLang="cs-CZ" sz="1600" dirty="0" err="1"/>
              <a:t>Crum</a:t>
            </a:r>
            <a:r>
              <a:rPr lang="cs-CZ" altLang="cs-CZ" sz="1600" dirty="0"/>
              <a:t> L.A., </a:t>
            </a:r>
            <a:r>
              <a:rPr lang="cs-CZ" altLang="cs-CZ" sz="1600" dirty="0" err="1"/>
              <a:t>Cavitation</a:t>
            </a:r>
            <a:r>
              <a:rPr lang="cs-CZ" altLang="cs-CZ" sz="1600" dirty="0"/>
              <a:t> </a:t>
            </a:r>
            <a:r>
              <a:rPr lang="cs-CZ" altLang="cs-CZ" sz="1600" dirty="0" err="1"/>
              <a:t>microjets</a:t>
            </a:r>
            <a:r>
              <a:rPr lang="cs-CZ" altLang="cs-CZ" sz="1600" dirty="0"/>
              <a:t> as a </a:t>
            </a:r>
            <a:r>
              <a:rPr lang="cs-CZ" altLang="cs-CZ" sz="1600" dirty="0" err="1"/>
              <a:t>contributory</a:t>
            </a:r>
            <a:r>
              <a:rPr lang="cs-CZ" altLang="cs-CZ" sz="1600" dirty="0"/>
              <a:t> </a:t>
            </a:r>
            <a:r>
              <a:rPr lang="cs-CZ" altLang="cs-CZ" sz="1600" dirty="0" err="1"/>
              <a:t>mechanism</a:t>
            </a:r>
            <a:r>
              <a:rPr lang="cs-CZ" altLang="cs-CZ" sz="1600" dirty="0"/>
              <a:t> </a:t>
            </a:r>
            <a:r>
              <a:rPr lang="cs-CZ" altLang="cs-CZ" sz="1600" dirty="0" err="1"/>
              <a:t>for</a:t>
            </a:r>
            <a:r>
              <a:rPr lang="cs-CZ" altLang="cs-CZ" sz="1600" dirty="0"/>
              <a:t> </a:t>
            </a:r>
            <a:r>
              <a:rPr lang="cs-CZ" altLang="cs-CZ" sz="1600" dirty="0" err="1"/>
              <a:t>renal</a:t>
            </a:r>
            <a:r>
              <a:rPr lang="cs-CZ" altLang="cs-CZ" sz="1600" dirty="0"/>
              <a:t> </a:t>
            </a:r>
            <a:r>
              <a:rPr lang="cs-CZ" altLang="cs-CZ" sz="1600" dirty="0" err="1"/>
              <a:t>calculi</a:t>
            </a:r>
            <a:r>
              <a:rPr lang="cs-CZ" altLang="cs-CZ" sz="1600" dirty="0"/>
              <a:t> </a:t>
            </a:r>
            <a:r>
              <a:rPr lang="cs-CZ" altLang="cs-CZ" sz="1600" dirty="0" err="1"/>
              <a:t>disintegration</a:t>
            </a:r>
            <a:r>
              <a:rPr lang="cs-CZ" altLang="cs-CZ" sz="1600" dirty="0"/>
              <a:t> in ESWL, J. </a:t>
            </a:r>
            <a:r>
              <a:rPr lang="cs-CZ" altLang="cs-CZ" sz="1600" dirty="0" err="1"/>
              <a:t>Urol</a:t>
            </a:r>
            <a:r>
              <a:rPr lang="cs-CZ" altLang="cs-CZ" sz="1600" dirty="0"/>
              <a:t>. 140, 1988, p. 1587 - 1590</a:t>
            </a:r>
          </a:p>
        </p:txBody>
      </p:sp>
      <p:pic>
        <p:nvPicPr>
          <p:cNvPr id="43016" name="Picture 7" descr="cavitation3">
            <a:extLst>
              <a:ext uri="{FF2B5EF4-FFF2-40B4-BE49-F238E27FC236}">
                <a16:creationId xmlns:a16="http://schemas.microsoft.com/office/drawing/2014/main" id="{145D3278-5166-4119-AE8E-4A5CD3C8E2CF}"/>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927952" y="4767411"/>
            <a:ext cx="2480536" cy="1860402"/>
          </a:xfrm>
          <a:noFill/>
          <a:extLst>
            <a:ext uri="{909E8E84-426E-40DD-AFC4-6F175D3DCCD1}">
              <a14:hiddenFill xmlns:a14="http://schemas.microsoft.com/office/drawing/2010/main">
                <a:solidFill>
                  <a:schemeClr val="bg1">
                    <a:alpha val="70195"/>
                  </a:schemeClr>
                </a:solidFill>
              </a14:hiddenFill>
            </a:ext>
          </a:extLst>
        </p:spPr>
      </p:pic>
      <p:sp>
        <p:nvSpPr>
          <p:cNvPr id="43017" name="Text Box 9">
            <a:extLst>
              <a:ext uri="{FF2B5EF4-FFF2-40B4-BE49-F238E27FC236}">
                <a16:creationId xmlns:a16="http://schemas.microsoft.com/office/drawing/2014/main" id="{8E5E277D-120D-4580-8427-9F50DCD5BA90}"/>
              </a:ext>
            </a:extLst>
          </p:cNvPr>
          <p:cNvSpPr txBox="1">
            <a:spLocks noChangeArrowheads="1"/>
          </p:cNvSpPr>
          <p:nvPr/>
        </p:nvSpPr>
        <p:spPr bwMode="auto">
          <a:xfrm>
            <a:off x="5008526" y="5502353"/>
            <a:ext cx="4201575"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463">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Micrograph of polished brass plate with cavitational damage.</a:t>
            </a:r>
          </a:p>
        </p:txBody>
      </p:sp>
    </p:spTree>
    <p:extLst>
      <p:ext uri="{BB962C8B-B14F-4D97-AF65-F5344CB8AC3E}">
        <p14:creationId xmlns:p14="http://schemas.microsoft.com/office/powerpoint/2010/main" val="12878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D17301C6-4030-4468-BA7F-76C522F41C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4BC7FB-86D8-4BDB-B833-5A6482505F5D}" type="slidenum">
              <a:rPr lang="cs-CZ" altLang="cs-CZ" sz="1400"/>
              <a:pPr>
                <a:spcBef>
                  <a:spcPct val="0"/>
                </a:spcBef>
                <a:buFontTx/>
                <a:buNone/>
              </a:pPr>
              <a:t>2</a:t>
            </a:fld>
            <a:endParaRPr lang="cs-CZ" altLang="cs-CZ" sz="1400"/>
          </a:p>
        </p:txBody>
      </p:sp>
      <p:sp>
        <p:nvSpPr>
          <p:cNvPr id="8195" name="Rectangle 2">
            <a:extLst>
              <a:ext uri="{FF2B5EF4-FFF2-40B4-BE49-F238E27FC236}">
                <a16:creationId xmlns:a16="http://schemas.microsoft.com/office/drawing/2014/main" id="{4E769EE6-FC38-44C6-ACC0-AECADB33CD42}"/>
              </a:ext>
            </a:extLst>
          </p:cNvPr>
          <p:cNvSpPr>
            <a:spLocks noGrp="1" noChangeArrowheads="1"/>
          </p:cNvSpPr>
          <p:nvPr>
            <p:ph type="title"/>
          </p:nvPr>
        </p:nvSpPr>
        <p:spPr>
          <a:xfrm>
            <a:off x="958148" y="425109"/>
            <a:ext cx="8002587" cy="512440"/>
          </a:xfrm>
        </p:spPr>
        <p:txBody>
          <a:bodyPr/>
          <a:lstStyle/>
          <a:p>
            <a:pPr eaLnBrk="1" hangingPunct="1"/>
            <a:r>
              <a:rPr lang="en-GB" altLang="cs-CZ" dirty="0"/>
              <a:t>Lecture outline</a:t>
            </a:r>
          </a:p>
        </p:txBody>
      </p:sp>
      <p:sp>
        <p:nvSpPr>
          <p:cNvPr id="8196" name="Rectangle 3">
            <a:extLst>
              <a:ext uri="{FF2B5EF4-FFF2-40B4-BE49-F238E27FC236}">
                <a16:creationId xmlns:a16="http://schemas.microsoft.com/office/drawing/2014/main" id="{D69417D8-998A-49F4-A237-BECD713EE7D9}"/>
              </a:ext>
            </a:extLst>
          </p:cNvPr>
          <p:cNvSpPr>
            <a:spLocks noGrp="1" noChangeArrowheads="1"/>
          </p:cNvSpPr>
          <p:nvPr>
            <p:ph type="body" idx="1"/>
          </p:nvPr>
        </p:nvSpPr>
        <p:spPr>
          <a:xfrm>
            <a:off x="1030147" y="2349500"/>
            <a:ext cx="9838481" cy="3341688"/>
          </a:xfrm>
        </p:spPr>
        <p:txBody>
          <a:bodyPr/>
          <a:lstStyle/>
          <a:p>
            <a:pPr eaLnBrk="1" hangingPunct="1">
              <a:lnSpc>
                <a:spcPct val="90000"/>
              </a:lnSpc>
            </a:pPr>
            <a:r>
              <a:rPr lang="en-GB" altLang="cs-CZ" sz="3200" dirty="0"/>
              <a:t>Hazards arising from too low or too high air pressure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pPr>
            <a:r>
              <a:rPr lang="en-GB" altLang="cs-CZ" sz="3200" dirty="0"/>
              <a:t>Hazards from changed gravity, state of weightlessness and high accelerations</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pPr>
            <a:r>
              <a:rPr lang="en-GB" altLang="cs-CZ" sz="3200" dirty="0"/>
              <a:t>Hazards of ultrasound</a:t>
            </a:r>
          </a:p>
        </p:txBody>
      </p:sp>
    </p:spTree>
    <p:extLst>
      <p:ext uri="{BB962C8B-B14F-4D97-AF65-F5344CB8AC3E}">
        <p14:creationId xmlns:p14="http://schemas.microsoft.com/office/powerpoint/2010/main" val="17531284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50244E26-0D3C-4911-8D42-F82180F27B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1A36E0-B449-42CB-9557-3D06F576A212}" type="slidenum">
              <a:rPr lang="cs-CZ" altLang="cs-CZ" sz="1400"/>
              <a:pPr>
                <a:spcBef>
                  <a:spcPct val="0"/>
                </a:spcBef>
                <a:buFontTx/>
                <a:buNone/>
              </a:pPr>
              <a:t>20</a:t>
            </a:fld>
            <a:endParaRPr lang="cs-CZ" altLang="cs-CZ" sz="1400"/>
          </a:p>
        </p:txBody>
      </p:sp>
      <p:sp>
        <p:nvSpPr>
          <p:cNvPr id="45059" name="Rectangle 2">
            <a:extLst>
              <a:ext uri="{FF2B5EF4-FFF2-40B4-BE49-F238E27FC236}">
                <a16:creationId xmlns:a16="http://schemas.microsoft.com/office/drawing/2014/main" id="{2B4E8A4B-FD02-45EF-B005-18FEAA565F87}"/>
              </a:ext>
            </a:extLst>
          </p:cNvPr>
          <p:cNvSpPr>
            <a:spLocks noGrp="1" noChangeArrowheads="1"/>
          </p:cNvSpPr>
          <p:nvPr>
            <p:ph type="title"/>
          </p:nvPr>
        </p:nvSpPr>
        <p:spPr>
          <a:xfrm>
            <a:off x="841186" y="312376"/>
            <a:ext cx="6782486" cy="451576"/>
          </a:xfrm>
        </p:spPr>
        <p:txBody>
          <a:bodyPr/>
          <a:lstStyle/>
          <a:p>
            <a:pPr eaLnBrk="1" hangingPunct="1"/>
            <a:r>
              <a:rPr lang="en-GB" altLang="cs-CZ" dirty="0"/>
              <a:t>How to study cavitation?</a:t>
            </a:r>
          </a:p>
        </p:txBody>
      </p:sp>
      <p:sp>
        <p:nvSpPr>
          <p:cNvPr id="199683" name="Rectangle 3">
            <a:extLst>
              <a:ext uri="{FF2B5EF4-FFF2-40B4-BE49-F238E27FC236}">
                <a16:creationId xmlns:a16="http://schemas.microsoft.com/office/drawing/2014/main" id="{D9A263FB-B15D-4B0A-A0C0-EB37566174F2}"/>
              </a:ext>
            </a:extLst>
          </p:cNvPr>
          <p:cNvSpPr>
            <a:spLocks noGrp="1" noChangeArrowheads="1"/>
          </p:cNvSpPr>
          <p:nvPr>
            <p:ph type="body" idx="1"/>
          </p:nvPr>
        </p:nvSpPr>
        <p:spPr>
          <a:xfrm>
            <a:off x="661011" y="1148508"/>
            <a:ext cx="9871113" cy="4852988"/>
          </a:xfrm>
        </p:spPr>
        <p:txBody>
          <a:bodyPr/>
          <a:lstStyle/>
          <a:p>
            <a:pPr eaLnBrk="1" hangingPunct="1">
              <a:lnSpc>
                <a:spcPct val="100000"/>
              </a:lnSpc>
            </a:pPr>
            <a:r>
              <a:rPr lang="en-GB" altLang="cs-CZ" sz="2400" b="1" dirty="0"/>
              <a:t>A theoretical problem:</a:t>
            </a:r>
            <a:r>
              <a:rPr lang="en-GB" altLang="cs-CZ" sz="2400" dirty="0">
                <a:solidFill>
                  <a:srgbClr val="CCFFCC"/>
                </a:solidFill>
              </a:rPr>
              <a:t> </a:t>
            </a:r>
            <a:r>
              <a:rPr lang="en-GB" altLang="cs-CZ" sz="2400" dirty="0"/>
              <a:t>Cavitation is a phenomenon on the edges of the macroscopic and microscopic world – the cavitation bubble is too small and unstable for classical physical analysis, and too large for quantum physical analysis.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The mathematical models of bubble oscillations are very complicated and describe almost exclusively individual oscillating bubbles.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b="1" dirty="0"/>
              <a:t>An experimental problem:</a:t>
            </a:r>
            <a:r>
              <a:rPr lang="en-GB" altLang="cs-CZ" sz="2400" dirty="0">
                <a:solidFill>
                  <a:srgbClr val="CCFFCC"/>
                </a:solidFill>
              </a:rPr>
              <a:t> </a:t>
            </a:r>
            <a:r>
              <a:rPr lang="en-GB" altLang="cs-CZ" sz="2400" dirty="0"/>
              <a:t>How does cavitation act inside living organisms? How is the cavitation itself influenced by the biological medium? Is it possible to investigate cavitation in vivo?</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Experimental studies deal mainly with ensembles of chaotically moving bubbles.</a:t>
            </a:r>
          </a:p>
        </p:txBody>
      </p:sp>
    </p:spTree>
    <p:extLst>
      <p:ext uri="{BB962C8B-B14F-4D97-AF65-F5344CB8AC3E}">
        <p14:creationId xmlns:p14="http://schemas.microsoft.com/office/powerpoint/2010/main" val="548806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8732AC97-6CE2-48D8-AFB3-3AB147E556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A616F6-6D43-464F-957E-D0D843B22F5A}" type="slidenum">
              <a:rPr lang="cs-CZ" altLang="cs-CZ" sz="1400"/>
              <a:pPr>
                <a:spcBef>
                  <a:spcPct val="0"/>
                </a:spcBef>
                <a:buFontTx/>
                <a:buNone/>
              </a:pPr>
              <a:t>21</a:t>
            </a:fld>
            <a:endParaRPr lang="cs-CZ" altLang="cs-CZ" sz="1400"/>
          </a:p>
        </p:txBody>
      </p:sp>
      <p:sp>
        <p:nvSpPr>
          <p:cNvPr id="47107" name="Rectangle 2">
            <a:extLst>
              <a:ext uri="{FF2B5EF4-FFF2-40B4-BE49-F238E27FC236}">
                <a16:creationId xmlns:a16="http://schemas.microsoft.com/office/drawing/2014/main" id="{163AF442-69A5-4A8A-948F-66569EB041D3}"/>
              </a:ext>
            </a:extLst>
          </p:cNvPr>
          <p:cNvSpPr>
            <a:spLocks noGrp="1" noChangeArrowheads="1"/>
          </p:cNvSpPr>
          <p:nvPr>
            <p:ph type="title"/>
          </p:nvPr>
        </p:nvSpPr>
        <p:spPr>
          <a:xfrm>
            <a:off x="543731" y="301359"/>
            <a:ext cx="10753200" cy="451576"/>
          </a:xfrm>
        </p:spPr>
        <p:txBody>
          <a:bodyPr/>
          <a:lstStyle/>
          <a:p>
            <a:pPr eaLnBrk="1" hangingPunct="1"/>
            <a:r>
              <a:rPr lang="en-GB" altLang="cs-CZ" sz="3600" dirty="0"/>
              <a:t>Methods for studying cavitation phenomena in biophysics</a:t>
            </a:r>
            <a:r>
              <a:rPr lang="cs-CZ" altLang="cs-CZ" sz="3600" dirty="0"/>
              <a:t>  </a:t>
            </a:r>
          </a:p>
        </p:txBody>
      </p:sp>
      <p:sp>
        <p:nvSpPr>
          <p:cNvPr id="202755" name="Rectangle 3">
            <a:extLst>
              <a:ext uri="{FF2B5EF4-FFF2-40B4-BE49-F238E27FC236}">
                <a16:creationId xmlns:a16="http://schemas.microsoft.com/office/drawing/2014/main" id="{7C7559D6-5305-49E7-975A-C8A4F5D10272}"/>
              </a:ext>
            </a:extLst>
          </p:cNvPr>
          <p:cNvSpPr>
            <a:spLocks noGrp="1" noChangeArrowheads="1"/>
          </p:cNvSpPr>
          <p:nvPr>
            <p:ph type="body" idx="1"/>
          </p:nvPr>
        </p:nvSpPr>
        <p:spPr>
          <a:xfrm>
            <a:off x="903382" y="1600200"/>
            <a:ext cx="10344839" cy="4781550"/>
          </a:xfrm>
        </p:spPr>
        <p:txBody>
          <a:bodyPr/>
          <a:lstStyle/>
          <a:p>
            <a:pPr eaLnBrk="1" hangingPunct="1">
              <a:lnSpc>
                <a:spcPct val="100000"/>
              </a:lnSpc>
            </a:pPr>
            <a:r>
              <a:rPr lang="en-GB" altLang="cs-CZ" sz="2400" dirty="0"/>
              <a:t>acoustic (measurement of acoustic emissions and changes in reflectivity)</a:t>
            </a:r>
          </a:p>
          <a:p>
            <a:pPr eaLnBrk="1" hangingPunct="1">
              <a:lnSpc>
                <a:spcPct val="100000"/>
              </a:lnSpc>
            </a:pPr>
            <a:r>
              <a:rPr lang="en-GB" altLang="cs-CZ" sz="2400" dirty="0"/>
              <a:t>optical (so-called schlieren method for imaging of acoustic field, high-speed photography, measurement of oscillations of an „anchored“ bubble by laser, measurement of sonoluminescence)</a:t>
            </a:r>
          </a:p>
          <a:p>
            <a:pPr eaLnBrk="1" hangingPunct="1">
              <a:lnSpc>
                <a:spcPct val="100000"/>
              </a:lnSpc>
            </a:pPr>
            <a:r>
              <a:rPr lang="en-GB" altLang="cs-CZ" sz="2400" dirty="0"/>
              <a:t>chemical (chemical dosimetry)</a:t>
            </a:r>
          </a:p>
          <a:p>
            <a:pPr eaLnBrk="1" hangingPunct="1">
              <a:lnSpc>
                <a:spcPct val="100000"/>
              </a:lnSpc>
            </a:pPr>
            <a:r>
              <a:rPr lang="en-GB" altLang="cs-CZ" sz="2400" dirty="0"/>
              <a:t>biological (haemolysis, histology – </a:t>
            </a:r>
            <a:r>
              <a:rPr lang="cs-CZ" altLang="cs-CZ" sz="2400" dirty="0" err="1"/>
              <a:t>e.g</a:t>
            </a:r>
            <a:r>
              <a:rPr lang="cs-CZ" altLang="cs-CZ" sz="2400" dirty="0"/>
              <a:t>. </a:t>
            </a:r>
            <a:r>
              <a:rPr lang="en-GB" altLang="cs-CZ" sz="2400" dirty="0"/>
              <a:t>searching for bleeding into lung tissue in experimental animals)</a:t>
            </a:r>
          </a:p>
          <a:p>
            <a:pPr eaLnBrk="1" hangingPunct="1">
              <a:lnSpc>
                <a:spcPct val="100000"/>
              </a:lnSpc>
            </a:pPr>
            <a:r>
              <a:rPr lang="en-GB" altLang="cs-CZ" sz="2400" dirty="0"/>
              <a:t>evaluation of mechanical damage caused by cavitation, e.g. on metallic foils exposed to ultrasound field. </a:t>
            </a:r>
          </a:p>
          <a:p>
            <a:pPr eaLnBrk="1" hangingPunct="1">
              <a:lnSpc>
                <a:spcPct val="100000"/>
              </a:lnSpc>
              <a:buFont typeface="Wingdings" panose="05000000000000000000" pitchFamily="2" charset="2"/>
              <a:buNone/>
            </a:pPr>
            <a:r>
              <a:rPr lang="en-GB" altLang="cs-CZ" dirty="0"/>
              <a:t>   </a:t>
            </a:r>
            <a:r>
              <a:rPr lang="en-GB" altLang="cs-CZ" sz="2800" i="1" dirty="0"/>
              <a:t>How can these methods be applied in vivo?</a:t>
            </a:r>
          </a:p>
        </p:txBody>
      </p:sp>
    </p:spTree>
    <p:extLst>
      <p:ext uri="{BB962C8B-B14F-4D97-AF65-F5344CB8AC3E}">
        <p14:creationId xmlns:p14="http://schemas.microsoft.com/office/powerpoint/2010/main" val="6308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27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2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A06EF254-9294-487D-93A3-63409F70C6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C17C5-D5C1-4091-867B-114199F480BB}" type="slidenum">
              <a:rPr lang="cs-CZ" altLang="cs-CZ" sz="1400"/>
              <a:pPr>
                <a:spcBef>
                  <a:spcPct val="0"/>
                </a:spcBef>
                <a:buFontTx/>
                <a:buNone/>
              </a:pPr>
              <a:t>22</a:t>
            </a:fld>
            <a:endParaRPr lang="cs-CZ" altLang="cs-CZ" sz="1400"/>
          </a:p>
        </p:txBody>
      </p:sp>
      <p:sp>
        <p:nvSpPr>
          <p:cNvPr id="49155" name="Rectangle 2">
            <a:extLst>
              <a:ext uri="{FF2B5EF4-FFF2-40B4-BE49-F238E27FC236}">
                <a16:creationId xmlns:a16="http://schemas.microsoft.com/office/drawing/2014/main" id="{DB624EA3-1EC5-480E-AF52-DB248A5D58A7}"/>
              </a:ext>
            </a:extLst>
          </p:cNvPr>
          <p:cNvSpPr>
            <a:spLocks noGrp="1" noChangeArrowheads="1"/>
          </p:cNvSpPr>
          <p:nvPr>
            <p:ph type="title"/>
          </p:nvPr>
        </p:nvSpPr>
        <p:spPr>
          <a:xfrm>
            <a:off x="947451" y="274639"/>
            <a:ext cx="9263349" cy="922337"/>
          </a:xfrm>
        </p:spPr>
        <p:txBody>
          <a:bodyPr/>
          <a:lstStyle/>
          <a:p>
            <a:pPr eaLnBrk="1" hangingPunct="1"/>
            <a:r>
              <a:rPr lang="en-GB" altLang="cs-CZ" sz="3600" dirty="0"/>
              <a:t>Sonochemistry of air saturated aqueous solutions</a:t>
            </a:r>
          </a:p>
        </p:txBody>
      </p:sp>
      <p:sp>
        <p:nvSpPr>
          <p:cNvPr id="49156" name="Rectangle 3">
            <a:extLst>
              <a:ext uri="{FF2B5EF4-FFF2-40B4-BE49-F238E27FC236}">
                <a16:creationId xmlns:a16="http://schemas.microsoft.com/office/drawing/2014/main" id="{370068D2-816F-4D79-99ED-B05449F123B4}"/>
              </a:ext>
            </a:extLst>
          </p:cNvPr>
          <p:cNvSpPr>
            <a:spLocks noGrp="1" noChangeArrowheads="1"/>
          </p:cNvSpPr>
          <p:nvPr>
            <p:ph type="body" idx="1"/>
          </p:nvPr>
        </p:nvSpPr>
        <p:spPr>
          <a:xfrm>
            <a:off x="1399142" y="1524001"/>
            <a:ext cx="9474506" cy="4784725"/>
          </a:xfrm>
        </p:spPr>
        <p:txBody>
          <a:bodyPr/>
          <a:lstStyle/>
          <a:p>
            <a:pPr eaLnBrk="1" hangingPunct="1">
              <a:lnSpc>
                <a:spcPct val="100000"/>
              </a:lnSpc>
              <a:buFont typeface="Wingdings" panose="05000000000000000000" pitchFamily="2" charset="2"/>
              <a:buNone/>
            </a:pPr>
            <a:r>
              <a:rPr lang="en-GB" altLang="cs-CZ" sz="2000" dirty="0"/>
              <a:t>Sonolysis of water can be compared with radiolysis of water. Excitation of gas molecules arises inside cavitation bubbles. </a:t>
            </a:r>
            <a:r>
              <a:rPr lang="en-GB" altLang="cs-CZ" sz="2000" b="1" dirty="0"/>
              <a:t>Examples</a:t>
            </a:r>
            <a:r>
              <a:rPr lang="en-GB" altLang="cs-CZ" sz="2000" dirty="0"/>
              <a:t> of reactions:</a:t>
            </a:r>
          </a:p>
          <a:p>
            <a:pPr eaLnBrk="1" hangingPunct="1">
              <a:lnSpc>
                <a:spcPct val="100000"/>
              </a:lnSpc>
              <a:buFont typeface="Wingdings" panose="05000000000000000000" pitchFamily="2" charset="2"/>
              <a:buNone/>
            </a:pPr>
            <a:r>
              <a:rPr lang="en-GB" altLang="cs-CZ" sz="2000" dirty="0"/>
              <a:t>In absence of oxygen in ultrasound treated water, the oxygen can appear because of following reactions:</a:t>
            </a:r>
          </a:p>
          <a:p>
            <a:pPr eaLnBrk="1" hangingPunct="1">
              <a:lnSpc>
                <a:spcPct val="100000"/>
              </a:lnSpc>
              <a:buFont typeface="Wingdings" panose="05000000000000000000" pitchFamily="2" charset="2"/>
              <a:buNone/>
            </a:pPr>
            <a:r>
              <a:rPr lang="en-GB" altLang="cs-CZ" sz="2000" dirty="0"/>
              <a:t>                         H</a:t>
            </a:r>
            <a:r>
              <a:rPr lang="en-GB" altLang="cs-CZ" sz="2000" baseline="-25000" dirty="0"/>
              <a:t>2</a:t>
            </a:r>
            <a:r>
              <a:rPr lang="en-GB" altLang="cs-CZ" sz="2000" dirty="0"/>
              <a:t>O</a:t>
            </a:r>
            <a:r>
              <a:rPr lang="en-GB" altLang="cs-CZ" sz="2000" baseline="-25000" dirty="0"/>
              <a:t>2</a:t>
            </a:r>
            <a:r>
              <a:rPr lang="en-GB" altLang="cs-CZ" sz="2000" dirty="0"/>
              <a:t>  + •OH                                    •HO</a:t>
            </a:r>
            <a:r>
              <a:rPr lang="en-GB" altLang="cs-CZ" sz="2000" baseline="-25000" dirty="0"/>
              <a:t>2</a:t>
            </a:r>
            <a:r>
              <a:rPr lang="en-GB" altLang="cs-CZ" sz="2000" dirty="0"/>
              <a:t>  +  H</a:t>
            </a:r>
            <a:r>
              <a:rPr lang="en-GB" altLang="cs-CZ" sz="2000" baseline="-25000" dirty="0"/>
              <a:t>2</a:t>
            </a:r>
            <a:r>
              <a:rPr lang="en-GB" altLang="cs-CZ" sz="2000" dirty="0"/>
              <a:t>O</a:t>
            </a:r>
          </a:p>
          <a:p>
            <a:pPr eaLnBrk="1" hangingPunct="1">
              <a:lnSpc>
                <a:spcPct val="100000"/>
              </a:lnSpc>
              <a:buFont typeface="Wingdings" panose="05000000000000000000" pitchFamily="2" charset="2"/>
              <a:buNone/>
            </a:pPr>
            <a:r>
              <a:rPr lang="en-GB" altLang="cs-CZ" sz="2000" dirty="0"/>
              <a:t>                         •HO</a:t>
            </a:r>
            <a:r>
              <a:rPr lang="en-GB" altLang="cs-CZ" sz="2000" baseline="-25000" dirty="0"/>
              <a:t>2</a:t>
            </a:r>
            <a:r>
              <a:rPr lang="en-GB" altLang="cs-CZ" sz="2000" dirty="0"/>
              <a:t> +  •OH                                        H</a:t>
            </a:r>
            <a:r>
              <a:rPr lang="en-GB" altLang="cs-CZ" sz="2000" baseline="-25000" dirty="0"/>
              <a:t>2</a:t>
            </a:r>
            <a:r>
              <a:rPr lang="en-GB" altLang="cs-CZ" sz="2000" dirty="0"/>
              <a:t>O  +  O</a:t>
            </a:r>
            <a:r>
              <a:rPr lang="en-GB" altLang="cs-CZ" sz="2000" baseline="-25000" dirty="0"/>
              <a:t>2</a:t>
            </a:r>
          </a:p>
          <a:p>
            <a:pPr eaLnBrk="1" hangingPunct="1">
              <a:lnSpc>
                <a:spcPct val="100000"/>
              </a:lnSpc>
              <a:buFont typeface="Wingdings" panose="05000000000000000000" pitchFamily="2" charset="2"/>
              <a:buNone/>
            </a:pPr>
            <a:r>
              <a:rPr lang="en-GB" altLang="cs-CZ" sz="2000" dirty="0"/>
              <a:t>     </a:t>
            </a:r>
          </a:p>
          <a:p>
            <a:pPr eaLnBrk="1" hangingPunct="1">
              <a:lnSpc>
                <a:spcPct val="100000"/>
              </a:lnSpc>
              <a:buFont typeface="Wingdings" panose="05000000000000000000" pitchFamily="2" charset="2"/>
              <a:buNone/>
            </a:pPr>
            <a:r>
              <a:rPr lang="en-GB" altLang="cs-CZ" sz="2000" dirty="0"/>
              <a:t>In gaseous phase, there is increased probability of reactions leading to formation of free </a:t>
            </a:r>
            <a:r>
              <a:rPr lang="en-GB" altLang="cs-CZ" sz="2000" dirty="0" err="1"/>
              <a:t>radiacals</a:t>
            </a:r>
            <a:r>
              <a:rPr lang="en-GB" altLang="cs-CZ" sz="2000" dirty="0"/>
              <a:t> and oxygen peroxide:</a:t>
            </a:r>
          </a:p>
          <a:p>
            <a:pPr eaLnBrk="1" hangingPunct="1">
              <a:lnSpc>
                <a:spcPct val="100000"/>
              </a:lnSpc>
              <a:buFont typeface="Wingdings" panose="05000000000000000000" pitchFamily="2" charset="2"/>
              <a:buNone/>
            </a:pPr>
            <a:r>
              <a:rPr lang="en-GB" altLang="cs-CZ" sz="2000" dirty="0">
                <a:solidFill>
                  <a:srgbClr val="FFCC00"/>
                </a:solidFill>
              </a:rPr>
              <a:t>                      </a:t>
            </a:r>
            <a:r>
              <a:rPr lang="en-GB" altLang="cs-CZ" sz="2000" dirty="0"/>
              <a:t>H</a:t>
            </a:r>
            <a:r>
              <a:rPr lang="en-GB" altLang="cs-CZ" sz="2000" baseline="-25000" dirty="0"/>
              <a:t>2</a:t>
            </a:r>
            <a:r>
              <a:rPr lang="en-GB" altLang="cs-CZ" sz="2000" dirty="0"/>
              <a:t>O (</a:t>
            </a:r>
            <a:r>
              <a:rPr lang="en-GB" altLang="cs-CZ" sz="2000" dirty="0" err="1"/>
              <a:t>excit</a:t>
            </a:r>
            <a:r>
              <a:rPr lang="en-GB" altLang="cs-CZ" sz="2000" dirty="0"/>
              <a:t>.)                                          •H + •OH</a:t>
            </a:r>
          </a:p>
          <a:p>
            <a:pPr eaLnBrk="1" hangingPunct="1">
              <a:lnSpc>
                <a:spcPct val="100000"/>
              </a:lnSpc>
              <a:buFont typeface="Wingdings" panose="05000000000000000000" pitchFamily="2" charset="2"/>
              <a:buNone/>
            </a:pPr>
            <a:r>
              <a:rPr lang="en-GB" altLang="cs-CZ" sz="2000" dirty="0"/>
              <a:t>                    •HO</a:t>
            </a:r>
            <a:r>
              <a:rPr lang="en-GB" altLang="cs-CZ" sz="2000" baseline="-25000" dirty="0"/>
              <a:t>2</a:t>
            </a:r>
            <a:r>
              <a:rPr lang="en-GB" altLang="cs-CZ" sz="2000" dirty="0"/>
              <a:t>  +  •HO</a:t>
            </a:r>
            <a:r>
              <a:rPr lang="en-GB" altLang="cs-CZ" sz="2000" baseline="-25000" dirty="0"/>
              <a:t>2</a:t>
            </a:r>
            <a:r>
              <a:rPr lang="en-GB" altLang="cs-CZ" sz="2000" dirty="0"/>
              <a:t>                                        H</a:t>
            </a:r>
            <a:r>
              <a:rPr lang="en-GB" altLang="cs-CZ" sz="2000" baseline="-25000" dirty="0"/>
              <a:t>2</a:t>
            </a:r>
            <a:r>
              <a:rPr lang="en-GB" altLang="cs-CZ" sz="2000" dirty="0"/>
              <a:t>O</a:t>
            </a:r>
            <a:r>
              <a:rPr lang="en-GB" altLang="cs-CZ" sz="2000" baseline="-25000" dirty="0"/>
              <a:t>2</a:t>
            </a:r>
            <a:r>
              <a:rPr lang="en-GB" altLang="cs-CZ" sz="2000" dirty="0"/>
              <a:t>  +  O</a:t>
            </a:r>
            <a:r>
              <a:rPr lang="en-GB" altLang="cs-CZ" sz="2000" baseline="-25000" dirty="0"/>
              <a:t>2</a:t>
            </a:r>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None/>
            </a:pPr>
            <a:r>
              <a:rPr lang="en-GB" altLang="cs-CZ" sz="2000" dirty="0"/>
              <a:t>In the surrounding liquid, the excited molecules of water can enter reactions leading to the primary products of water sonolysis:</a:t>
            </a:r>
          </a:p>
          <a:p>
            <a:pPr eaLnBrk="1" hangingPunct="1">
              <a:lnSpc>
                <a:spcPct val="100000"/>
              </a:lnSpc>
              <a:buFont typeface="Wingdings" panose="05000000000000000000" pitchFamily="2" charset="2"/>
              <a:buNone/>
            </a:pPr>
            <a:r>
              <a:rPr lang="en-GB" altLang="cs-CZ" sz="1800" dirty="0"/>
              <a:t>                       </a:t>
            </a:r>
            <a:r>
              <a:rPr lang="en-GB" altLang="cs-CZ" sz="2000" dirty="0"/>
              <a:t>H</a:t>
            </a:r>
            <a:r>
              <a:rPr lang="en-GB" altLang="cs-CZ" sz="2000" baseline="-25000" dirty="0"/>
              <a:t>2</a:t>
            </a:r>
            <a:r>
              <a:rPr lang="en-GB" altLang="cs-CZ" sz="2000" dirty="0"/>
              <a:t>O (</a:t>
            </a:r>
            <a:r>
              <a:rPr lang="en-GB" altLang="cs-CZ" sz="2000" dirty="0" err="1"/>
              <a:t>excit</a:t>
            </a:r>
            <a:r>
              <a:rPr lang="en-GB" altLang="cs-CZ" sz="2000" dirty="0"/>
              <a:t>.) +  H</a:t>
            </a:r>
            <a:r>
              <a:rPr lang="en-GB" altLang="cs-CZ" sz="2000" baseline="-25000" dirty="0"/>
              <a:t>2</a:t>
            </a:r>
            <a:r>
              <a:rPr lang="en-GB" altLang="cs-CZ" sz="2000" dirty="0"/>
              <a:t>O                             H</a:t>
            </a:r>
            <a:r>
              <a:rPr lang="en-GB" altLang="cs-CZ" sz="2000" baseline="-25000" dirty="0"/>
              <a:t>2</a:t>
            </a:r>
            <a:r>
              <a:rPr lang="en-GB" altLang="cs-CZ" sz="2000" dirty="0"/>
              <a:t>  +  H</a:t>
            </a:r>
            <a:r>
              <a:rPr lang="en-GB" altLang="cs-CZ" sz="2000" baseline="-25000" dirty="0"/>
              <a:t>2</a:t>
            </a:r>
            <a:r>
              <a:rPr lang="en-GB" altLang="cs-CZ" sz="2000" dirty="0"/>
              <a:t>O</a:t>
            </a:r>
            <a:r>
              <a:rPr lang="en-GB" altLang="cs-CZ" sz="2000" baseline="-25000" dirty="0"/>
              <a:t>2</a:t>
            </a:r>
          </a:p>
        </p:txBody>
      </p:sp>
      <p:sp>
        <p:nvSpPr>
          <p:cNvPr id="49157" name="Line 4">
            <a:extLst>
              <a:ext uri="{FF2B5EF4-FFF2-40B4-BE49-F238E27FC236}">
                <a16:creationId xmlns:a16="http://schemas.microsoft.com/office/drawing/2014/main" id="{B162F21E-3845-4EC7-80D8-7CD12C24599D}"/>
              </a:ext>
            </a:extLst>
          </p:cNvPr>
          <p:cNvSpPr>
            <a:spLocks noChangeShapeType="1"/>
          </p:cNvSpPr>
          <p:nvPr/>
        </p:nvSpPr>
        <p:spPr bwMode="auto">
          <a:xfrm>
            <a:off x="4765255" y="2887031"/>
            <a:ext cx="2232025"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58" name="Line 5">
            <a:extLst>
              <a:ext uri="{FF2B5EF4-FFF2-40B4-BE49-F238E27FC236}">
                <a16:creationId xmlns:a16="http://schemas.microsoft.com/office/drawing/2014/main" id="{A28D5F61-B579-4976-BF59-4C164379707D}"/>
              </a:ext>
            </a:extLst>
          </p:cNvPr>
          <p:cNvSpPr>
            <a:spLocks noChangeShapeType="1"/>
          </p:cNvSpPr>
          <p:nvPr/>
        </p:nvSpPr>
        <p:spPr bwMode="auto">
          <a:xfrm>
            <a:off x="4864407" y="3236378"/>
            <a:ext cx="2303463"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59" name="Line 6">
            <a:extLst>
              <a:ext uri="{FF2B5EF4-FFF2-40B4-BE49-F238E27FC236}">
                <a16:creationId xmlns:a16="http://schemas.microsoft.com/office/drawing/2014/main" id="{6B7F1016-4D19-4D56-A226-13A37181914B}"/>
              </a:ext>
            </a:extLst>
          </p:cNvPr>
          <p:cNvSpPr>
            <a:spLocks noChangeShapeType="1"/>
          </p:cNvSpPr>
          <p:nvPr/>
        </p:nvSpPr>
        <p:spPr bwMode="auto">
          <a:xfrm>
            <a:off x="4798305" y="4775391"/>
            <a:ext cx="21590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60" name="Line 7">
            <a:extLst>
              <a:ext uri="{FF2B5EF4-FFF2-40B4-BE49-F238E27FC236}">
                <a16:creationId xmlns:a16="http://schemas.microsoft.com/office/drawing/2014/main" id="{F8784F7E-708C-42BA-926E-07D33E286C79}"/>
              </a:ext>
            </a:extLst>
          </p:cNvPr>
          <p:cNvSpPr>
            <a:spLocks noChangeShapeType="1"/>
          </p:cNvSpPr>
          <p:nvPr/>
        </p:nvSpPr>
        <p:spPr bwMode="auto">
          <a:xfrm>
            <a:off x="4765254" y="4420365"/>
            <a:ext cx="21590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
        <p:nvSpPr>
          <p:cNvPr id="49161" name="Line 8">
            <a:extLst>
              <a:ext uri="{FF2B5EF4-FFF2-40B4-BE49-F238E27FC236}">
                <a16:creationId xmlns:a16="http://schemas.microsoft.com/office/drawing/2014/main" id="{4E5ED5AA-44FA-4740-A19E-F5410315DE32}"/>
              </a:ext>
            </a:extLst>
          </p:cNvPr>
          <p:cNvSpPr>
            <a:spLocks noChangeShapeType="1"/>
          </p:cNvSpPr>
          <p:nvPr/>
        </p:nvSpPr>
        <p:spPr bwMode="auto">
          <a:xfrm>
            <a:off x="5301543" y="5960967"/>
            <a:ext cx="1655762"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GB" sz="3200"/>
          </a:p>
        </p:txBody>
      </p:sp>
    </p:spTree>
    <p:extLst>
      <p:ext uri="{BB962C8B-B14F-4D97-AF65-F5344CB8AC3E}">
        <p14:creationId xmlns:p14="http://schemas.microsoft.com/office/powerpoint/2010/main" val="103589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79151619-CB33-43E7-ABBD-A14C9A0084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51562E-BF67-4EF4-B20D-2E622F693A8F}" type="slidenum">
              <a:rPr lang="cs-CZ" altLang="cs-CZ" sz="1400"/>
              <a:pPr>
                <a:spcBef>
                  <a:spcPct val="0"/>
                </a:spcBef>
                <a:buFontTx/>
                <a:buNone/>
              </a:pPr>
              <a:t>23</a:t>
            </a:fld>
            <a:endParaRPr lang="cs-CZ" altLang="cs-CZ" sz="1400"/>
          </a:p>
        </p:txBody>
      </p:sp>
      <p:sp>
        <p:nvSpPr>
          <p:cNvPr id="51203" name="Rectangle 2">
            <a:extLst>
              <a:ext uri="{FF2B5EF4-FFF2-40B4-BE49-F238E27FC236}">
                <a16:creationId xmlns:a16="http://schemas.microsoft.com/office/drawing/2014/main" id="{2F5B9B7D-2C3C-42AB-A4BC-3A05E37D3A9B}"/>
              </a:ext>
            </a:extLst>
          </p:cNvPr>
          <p:cNvSpPr>
            <a:spLocks noGrp="1" noChangeArrowheads="1"/>
          </p:cNvSpPr>
          <p:nvPr>
            <p:ph type="title"/>
          </p:nvPr>
        </p:nvSpPr>
        <p:spPr>
          <a:xfrm>
            <a:off x="664916" y="510679"/>
            <a:ext cx="10753200" cy="451576"/>
          </a:xfrm>
        </p:spPr>
        <p:txBody>
          <a:bodyPr/>
          <a:lstStyle/>
          <a:p>
            <a:pPr eaLnBrk="1" hangingPunct="1"/>
            <a:r>
              <a:rPr lang="en-GB" altLang="cs-CZ" dirty="0"/>
              <a:t>The other sonochemical processes</a:t>
            </a:r>
          </a:p>
        </p:txBody>
      </p:sp>
      <p:sp>
        <p:nvSpPr>
          <p:cNvPr id="51204" name="Rectangle 3">
            <a:extLst>
              <a:ext uri="{FF2B5EF4-FFF2-40B4-BE49-F238E27FC236}">
                <a16:creationId xmlns:a16="http://schemas.microsoft.com/office/drawing/2014/main" id="{8FB0982D-84D4-48AA-8948-3CE0614036EB}"/>
              </a:ext>
            </a:extLst>
          </p:cNvPr>
          <p:cNvSpPr>
            <a:spLocks noGrp="1" noChangeArrowheads="1"/>
          </p:cNvSpPr>
          <p:nvPr>
            <p:ph type="body" idx="1"/>
          </p:nvPr>
        </p:nvSpPr>
        <p:spPr>
          <a:xfrm>
            <a:off x="859315" y="1515414"/>
            <a:ext cx="9849079" cy="4205287"/>
          </a:xfrm>
        </p:spPr>
        <p:txBody>
          <a:bodyPr/>
          <a:lstStyle/>
          <a:p>
            <a:pPr eaLnBrk="1" hangingPunct="1">
              <a:lnSpc>
                <a:spcPct val="100000"/>
              </a:lnSpc>
            </a:pPr>
            <a:r>
              <a:rPr lang="en-GB" altLang="cs-CZ" sz="2800" dirty="0"/>
              <a:t>There are many compounds which can decrease the occurrence</a:t>
            </a:r>
            <a:r>
              <a:rPr lang="cs-CZ" altLang="cs-CZ" sz="2800" dirty="0"/>
              <a:t>/intensity</a:t>
            </a:r>
            <a:r>
              <a:rPr lang="en-GB" altLang="cs-CZ" sz="2800" dirty="0"/>
              <a:t> of ultrasound cavitation and hence the yield of sonochemical reactions.</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pPr>
            <a:r>
              <a:rPr lang="en-GB" altLang="cs-CZ" sz="2800" dirty="0"/>
              <a:t>These compounds penetrate into the cavitation bubble and prevent more or less its compression or collapse, for example - alcohols, ethers and aldehydes with high vapour pressure. The chemical effect of cavitation is also inhibited by some gases – e.g. CO</a:t>
            </a:r>
            <a:r>
              <a:rPr lang="en-GB" altLang="cs-CZ" sz="2800" baseline="-25000" dirty="0"/>
              <a:t>2</a:t>
            </a:r>
            <a:r>
              <a:rPr lang="en-GB" altLang="cs-CZ" sz="2800" dirty="0"/>
              <a:t>, CO, H</a:t>
            </a:r>
            <a:r>
              <a:rPr lang="en-GB" altLang="cs-CZ" sz="2800" baseline="-25000" dirty="0"/>
              <a:t>2</a:t>
            </a:r>
            <a:r>
              <a:rPr lang="en-GB" altLang="cs-CZ" sz="2800" dirty="0"/>
              <a:t>S, N</a:t>
            </a:r>
            <a:r>
              <a:rPr lang="en-GB" altLang="cs-CZ" sz="2800" baseline="-25000" dirty="0"/>
              <a:t>2</a:t>
            </a:r>
            <a:r>
              <a:rPr lang="en-GB" altLang="cs-CZ" sz="2800" dirty="0"/>
              <a:t>O.</a:t>
            </a:r>
          </a:p>
        </p:txBody>
      </p:sp>
    </p:spTree>
    <p:extLst>
      <p:ext uri="{BB962C8B-B14F-4D97-AF65-F5344CB8AC3E}">
        <p14:creationId xmlns:p14="http://schemas.microsoft.com/office/powerpoint/2010/main" val="317776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459302F5-9AB7-432D-8936-2455AE62D3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7239A0-3566-4F65-8F31-867A140A5883}" type="slidenum">
              <a:rPr lang="cs-CZ" altLang="cs-CZ" sz="1400"/>
              <a:pPr>
                <a:spcBef>
                  <a:spcPct val="0"/>
                </a:spcBef>
                <a:buFontTx/>
                <a:buNone/>
              </a:pPr>
              <a:t>24</a:t>
            </a:fld>
            <a:endParaRPr lang="cs-CZ" altLang="cs-CZ" sz="1400"/>
          </a:p>
        </p:txBody>
      </p:sp>
      <p:sp>
        <p:nvSpPr>
          <p:cNvPr id="53251" name="Rectangle 2">
            <a:extLst>
              <a:ext uri="{FF2B5EF4-FFF2-40B4-BE49-F238E27FC236}">
                <a16:creationId xmlns:a16="http://schemas.microsoft.com/office/drawing/2014/main" id="{EAD0FD88-0FE7-4206-9525-83A28D782A5B}"/>
              </a:ext>
            </a:extLst>
          </p:cNvPr>
          <p:cNvSpPr>
            <a:spLocks noGrp="1" noChangeArrowheads="1"/>
          </p:cNvSpPr>
          <p:nvPr>
            <p:ph type="title"/>
          </p:nvPr>
        </p:nvSpPr>
        <p:spPr>
          <a:xfrm>
            <a:off x="664916" y="378477"/>
            <a:ext cx="8346882" cy="451576"/>
          </a:xfrm>
        </p:spPr>
        <p:txBody>
          <a:bodyPr/>
          <a:lstStyle/>
          <a:p>
            <a:pPr eaLnBrk="1" hangingPunct="1"/>
            <a:r>
              <a:rPr lang="en-GB" altLang="cs-CZ" dirty="0"/>
              <a:t>Chemical </a:t>
            </a:r>
            <a:r>
              <a:rPr lang="en-GB" altLang="cs-CZ" dirty="0" err="1"/>
              <a:t>dosimetric</a:t>
            </a:r>
            <a:r>
              <a:rPr lang="en-GB" altLang="cs-CZ" dirty="0"/>
              <a:t> methods</a:t>
            </a:r>
          </a:p>
        </p:txBody>
      </p:sp>
      <p:sp>
        <p:nvSpPr>
          <p:cNvPr id="208899" name="Rectangle 3">
            <a:extLst>
              <a:ext uri="{FF2B5EF4-FFF2-40B4-BE49-F238E27FC236}">
                <a16:creationId xmlns:a16="http://schemas.microsoft.com/office/drawing/2014/main" id="{0DBD0250-58AA-464E-A85E-9C5B094CB43D}"/>
              </a:ext>
            </a:extLst>
          </p:cNvPr>
          <p:cNvSpPr>
            <a:spLocks noGrp="1" noChangeArrowheads="1"/>
          </p:cNvSpPr>
          <p:nvPr>
            <p:ph type="body" idx="1"/>
          </p:nvPr>
        </p:nvSpPr>
        <p:spPr>
          <a:xfrm>
            <a:off x="760164" y="1600200"/>
            <a:ext cx="10014332" cy="4572000"/>
          </a:xfrm>
          <a:solidFill>
            <a:schemeClr val="bg1"/>
          </a:solidFill>
        </p:spPr>
        <p:txBody>
          <a:bodyPr/>
          <a:lstStyle/>
          <a:p>
            <a:pPr eaLnBrk="1" hangingPunct="1">
              <a:lnSpc>
                <a:spcPct val="100000"/>
              </a:lnSpc>
              <a:buFont typeface="Wingdings" panose="05000000000000000000" pitchFamily="2" charset="2"/>
              <a:buNone/>
            </a:pPr>
            <a:r>
              <a:rPr lang="en-GB" altLang="cs-CZ" sz="2400" b="1" dirty="0"/>
              <a:t>Fricke dosimeter </a:t>
            </a:r>
            <a:r>
              <a:rPr lang="en-GB" altLang="cs-CZ" sz="2400" dirty="0"/>
              <a:t>is based on the oxidation of Fe</a:t>
            </a:r>
            <a:r>
              <a:rPr lang="en-GB" altLang="cs-CZ" sz="2400" baseline="30000" dirty="0"/>
              <a:t>2+</a:t>
            </a:r>
            <a:r>
              <a:rPr lang="en-GB" altLang="cs-CZ" sz="2400" dirty="0"/>
              <a:t> to Fe</a:t>
            </a:r>
            <a:r>
              <a:rPr lang="en-GB" altLang="cs-CZ" sz="2400" baseline="30000" dirty="0"/>
              <a:t>3+</a:t>
            </a:r>
            <a:r>
              <a:rPr lang="en-GB" altLang="cs-CZ" sz="2400" dirty="0"/>
              <a:t>. </a:t>
            </a:r>
          </a:p>
          <a:p>
            <a:pPr eaLnBrk="1" hangingPunct="1">
              <a:lnSpc>
                <a:spcPct val="100000"/>
              </a:lnSpc>
              <a:buFont typeface="Wingdings" panose="05000000000000000000" pitchFamily="2" charset="2"/>
              <a:buNone/>
            </a:pPr>
            <a:r>
              <a:rPr lang="en-GB" altLang="cs-CZ" sz="2400" b="1" dirty="0"/>
              <a:t>Iodide dosimetry</a:t>
            </a:r>
            <a:r>
              <a:rPr lang="en-GB" altLang="cs-CZ" sz="2400" i="1" dirty="0"/>
              <a:t>:</a:t>
            </a:r>
            <a:r>
              <a:rPr lang="en-GB" altLang="cs-CZ" sz="2400" dirty="0"/>
              <a:t> KI dissolved in distilled water. After ultrasound treatment, the concentration of liberated iodine is measured.   </a:t>
            </a:r>
          </a:p>
          <a:p>
            <a:pPr eaLnBrk="1" hangingPunct="1">
              <a:lnSpc>
                <a:spcPct val="100000"/>
              </a:lnSpc>
              <a:buFont typeface="Wingdings" panose="05000000000000000000" pitchFamily="2" charset="2"/>
              <a:buNone/>
            </a:pPr>
            <a:r>
              <a:rPr lang="en-GB" altLang="cs-CZ" sz="2400" b="1" dirty="0"/>
              <a:t>Cerium dosimeter </a:t>
            </a:r>
            <a:r>
              <a:rPr lang="en-GB" altLang="cs-CZ" sz="2400" dirty="0"/>
              <a:t>is based on reduction of Ce</a:t>
            </a:r>
            <a:r>
              <a:rPr lang="en-GB" altLang="cs-CZ" sz="2400" baseline="30000" dirty="0"/>
              <a:t>4+</a:t>
            </a:r>
            <a:r>
              <a:rPr lang="en-GB" altLang="cs-CZ" sz="2400" dirty="0"/>
              <a:t> to Ce</a:t>
            </a:r>
            <a:r>
              <a:rPr lang="en-GB" altLang="cs-CZ" sz="2400" baseline="30000" dirty="0"/>
              <a:t>3+</a:t>
            </a:r>
            <a:r>
              <a:rPr lang="en-GB" altLang="cs-CZ" sz="2400" dirty="0"/>
              <a:t> </a:t>
            </a:r>
          </a:p>
          <a:p>
            <a:pPr eaLnBrk="1" hangingPunct="1">
              <a:lnSpc>
                <a:spcPct val="100000"/>
              </a:lnSpc>
              <a:buFont typeface="Wingdings" panose="05000000000000000000" pitchFamily="2" charset="2"/>
              <a:buNone/>
            </a:pPr>
            <a:r>
              <a:rPr lang="en-GB" altLang="cs-CZ" sz="2400" b="1" dirty="0"/>
              <a:t>Taplin dosimeter</a:t>
            </a:r>
            <a:r>
              <a:rPr lang="en-GB" altLang="cs-CZ" sz="2400" dirty="0"/>
              <a:t> (two-component) - chloroform overlaid by water. HCL is formed, pH is measured.</a:t>
            </a:r>
          </a:p>
          <a:p>
            <a:pPr eaLnBrk="1" hangingPunct="1">
              <a:lnSpc>
                <a:spcPct val="100000"/>
              </a:lnSpc>
              <a:buFont typeface="Wingdings" panose="05000000000000000000" pitchFamily="2" charset="2"/>
              <a:buNone/>
            </a:pPr>
            <a:r>
              <a:rPr lang="en-GB" altLang="cs-CZ" sz="2400" dirty="0"/>
              <a:t>Determination of H</a:t>
            </a:r>
            <a:r>
              <a:rPr lang="en-GB" altLang="cs-CZ" sz="2400" baseline="-25000" dirty="0"/>
              <a:t>2</a:t>
            </a:r>
            <a:r>
              <a:rPr lang="en-GB" altLang="cs-CZ" sz="2400" dirty="0"/>
              <a:t>O</a:t>
            </a:r>
            <a:r>
              <a:rPr lang="en-GB" altLang="cs-CZ" sz="2400" baseline="-25000" dirty="0"/>
              <a:t>2</a:t>
            </a:r>
            <a:r>
              <a:rPr lang="en-GB" altLang="cs-CZ" sz="2400" dirty="0"/>
              <a:t> based on measurement of </a:t>
            </a:r>
            <a:r>
              <a:rPr lang="en-GB" altLang="cs-CZ" sz="2400" b="1" dirty="0"/>
              <a:t>luminol luminescence.</a:t>
            </a:r>
          </a:p>
          <a:p>
            <a:pPr eaLnBrk="1" hangingPunct="1">
              <a:lnSpc>
                <a:spcPct val="100000"/>
              </a:lnSpc>
              <a:buFont typeface="Wingdings" panose="05000000000000000000" pitchFamily="2" charset="2"/>
              <a:buNone/>
            </a:pPr>
            <a:r>
              <a:rPr lang="en-GB" altLang="cs-CZ" sz="2400" b="1" dirty="0"/>
              <a:t>Fluorescence of terephthalic acid </a:t>
            </a:r>
            <a:r>
              <a:rPr lang="en-GB" altLang="cs-CZ" sz="2400" dirty="0"/>
              <a:t>after interaction with free radicals</a:t>
            </a:r>
            <a:r>
              <a:rPr lang="en-GB" altLang="cs-CZ" sz="2400" i="1" dirty="0"/>
              <a:t>.   </a:t>
            </a:r>
            <a:endParaRPr lang="en-GB" altLang="cs-CZ" sz="2400" dirty="0"/>
          </a:p>
          <a:p>
            <a:pPr eaLnBrk="1" hangingPunct="1">
              <a:lnSpc>
                <a:spcPct val="100000"/>
              </a:lnSpc>
              <a:buFont typeface="Wingdings" panose="05000000000000000000" pitchFamily="2" charset="2"/>
              <a:buNone/>
            </a:pPr>
            <a:r>
              <a:rPr lang="en-GB" altLang="cs-CZ" sz="2400" dirty="0"/>
              <a:t>Liberation of chlorine from </a:t>
            </a:r>
            <a:r>
              <a:rPr lang="en-GB" altLang="cs-CZ" sz="2400" b="1" dirty="0"/>
              <a:t>tetrachloromethane</a:t>
            </a:r>
            <a:r>
              <a:rPr lang="en-GB" altLang="cs-CZ" sz="2400" dirty="0"/>
              <a:t>. Chlorine gives a colour compound with O-tolidine.</a:t>
            </a:r>
          </a:p>
        </p:txBody>
      </p:sp>
    </p:spTree>
    <p:extLst>
      <p:ext uri="{BB962C8B-B14F-4D97-AF65-F5344CB8AC3E}">
        <p14:creationId xmlns:p14="http://schemas.microsoft.com/office/powerpoint/2010/main" val="2220315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7">
            <a:extLst>
              <a:ext uri="{FF2B5EF4-FFF2-40B4-BE49-F238E27FC236}">
                <a16:creationId xmlns:a16="http://schemas.microsoft.com/office/drawing/2014/main" id="{FA50DDB5-172D-4E93-B81F-12C3BC55C8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8B67DB-B502-410C-970B-10531A02A454}" type="slidenum">
              <a:rPr lang="cs-CZ" altLang="cs-CZ" sz="1400"/>
              <a:pPr>
                <a:spcBef>
                  <a:spcPct val="0"/>
                </a:spcBef>
                <a:buFontTx/>
                <a:buNone/>
              </a:pPr>
              <a:t>25</a:t>
            </a:fld>
            <a:endParaRPr lang="cs-CZ" altLang="cs-CZ" sz="1400"/>
          </a:p>
        </p:txBody>
      </p:sp>
      <p:sp>
        <p:nvSpPr>
          <p:cNvPr id="55299" name="Rectangle 2">
            <a:extLst>
              <a:ext uri="{FF2B5EF4-FFF2-40B4-BE49-F238E27FC236}">
                <a16:creationId xmlns:a16="http://schemas.microsoft.com/office/drawing/2014/main" id="{36E5EEE6-F55D-4740-B859-C5CBBC1A88C0}"/>
              </a:ext>
            </a:extLst>
          </p:cNvPr>
          <p:cNvSpPr>
            <a:spLocks noGrp="1" noChangeArrowheads="1"/>
          </p:cNvSpPr>
          <p:nvPr>
            <p:ph type="title"/>
          </p:nvPr>
        </p:nvSpPr>
        <p:spPr/>
        <p:txBody>
          <a:bodyPr/>
          <a:lstStyle/>
          <a:p>
            <a:pPr eaLnBrk="1" hangingPunct="1"/>
            <a:r>
              <a:rPr lang="en-GB" altLang="cs-CZ" dirty="0"/>
              <a:t>Sources of ultrasound used in following experiments</a:t>
            </a:r>
          </a:p>
        </p:txBody>
      </p:sp>
      <p:pic>
        <p:nvPicPr>
          <p:cNvPr id="55300" name="Picture 3" descr="7">
            <a:extLst>
              <a:ext uri="{FF2B5EF4-FFF2-40B4-BE49-F238E27FC236}">
                <a16:creationId xmlns:a16="http://schemas.microsoft.com/office/drawing/2014/main" id="{69C71425-1444-4222-B8F8-68D60E17EF4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44058" y="1816960"/>
            <a:ext cx="3413374" cy="2254399"/>
          </a:xfrm>
          <a:noFill/>
          <a:extLst>
            <a:ext uri="{909E8E84-426E-40DD-AFC4-6F175D3DCCD1}">
              <a14:hiddenFill xmlns:a14="http://schemas.microsoft.com/office/drawing/2010/main">
                <a:solidFill>
                  <a:schemeClr val="bg1">
                    <a:alpha val="70195"/>
                  </a:schemeClr>
                </a:solidFill>
              </a14:hiddenFill>
            </a:ext>
          </a:extLst>
        </p:spPr>
      </p:pic>
      <p:pic>
        <p:nvPicPr>
          <p:cNvPr id="55301" name="Picture 4" descr="2">
            <a:extLst>
              <a:ext uri="{FF2B5EF4-FFF2-40B4-BE49-F238E27FC236}">
                <a16:creationId xmlns:a16="http://schemas.microsoft.com/office/drawing/2014/main" id="{AF025537-7915-4D73-88FC-67D8723CD86F}"/>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759395" y="1725556"/>
            <a:ext cx="3521877" cy="2310444"/>
          </a:xfrm>
          <a:noFill/>
          <a:extLst>
            <a:ext uri="{909E8E84-426E-40DD-AFC4-6F175D3DCCD1}">
              <a14:hiddenFill xmlns:a14="http://schemas.microsoft.com/office/drawing/2010/main">
                <a:solidFill>
                  <a:schemeClr val="bg1">
                    <a:alpha val="70195"/>
                  </a:schemeClr>
                </a:solidFill>
              </a14:hiddenFill>
            </a:ext>
          </a:extLst>
        </p:spPr>
      </p:pic>
      <p:pic>
        <p:nvPicPr>
          <p:cNvPr id="55302" name="Picture 5" descr="3">
            <a:extLst>
              <a:ext uri="{FF2B5EF4-FFF2-40B4-BE49-F238E27FC236}">
                <a16:creationId xmlns:a16="http://schemas.microsoft.com/office/drawing/2014/main" id="{CC8ABAD7-FFF9-4E7C-884E-48CC248F23D5}"/>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87939" y="2831895"/>
            <a:ext cx="2337430" cy="3692732"/>
          </a:xfrm>
          <a:noFill/>
          <a:extLst>
            <a:ext uri="{909E8E84-426E-40DD-AFC4-6F175D3DCCD1}">
              <a14:hiddenFill xmlns:a14="http://schemas.microsoft.com/office/drawing/2010/main">
                <a:solidFill>
                  <a:schemeClr val="bg1">
                    <a:alpha val="70195"/>
                  </a:schemeClr>
                </a:solidFill>
              </a14:hiddenFill>
            </a:ext>
          </a:extLst>
        </p:spPr>
      </p:pic>
      <p:sp>
        <p:nvSpPr>
          <p:cNvPr id="55303" name="Text Box 6">
            <a:extLst>
              <a:ext uri="{FF2B5EF4-FFF2-40B4-BE49-F238E27FC236}">
                <a16:creationId xmlns:a16="http://schemas.microsoft.com/office/drawing/2014/main" id="{BACB74F4-58B5-49E1-8391-0C97563F09C8}"/>
              </a:ext>
            </a:extLst>
          </p:cNvPr>
          <p:cNvSpPr txBox="1">
            <a:spLocks noChangeArrowheads="1"/>
          </p:cNvSpPr>
          <p:nvPr/>
        </p:nvSpPr>
        <p:spPr bwMode="auto">
          <a:xfrm>
            <a:off x="1847851" y="4221164"/>
            <a:ext cx="2663825"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t>Piezon Master 400</a:t>
            </a:r>
            <a:endParaRPr lang="en-GB" altLang="cs-CZ" sz="2000"/>
          </a:p>
          <a:p>
            <a:pPr eaLnBrk="1" hangingPunct="1">
              <a:spcBef>
                <a:spcPct val="0"/>
              </a:spcBef>
              <a:buFontTx/>
              <a:buNone/>
            </a:pPr>
            <a:r>
              <a:rPr lang="en-GB" altLang="cs-CZ" sz="2000"/>
              <a:t>(dental device)</a:t>
            </a:r>
            <a:endParaRPr lang="cs-CZ" altLang="cs-CZ" sz="2000"/>
          </a:p>
        </p:txBody>
      </p:sp>
      <p:sp>
        <p:nvSpPr>
          <p:cNvPr id="55304" name="Text Box 7">
            <a:extLst>
              <a:ext uri="{FF2B5EF4-FFF2-40B4-BE49-F238E27FC236}">
                <a16:creationId xmlns:a16="http://schemas.microsoft.com/office/drawing/2014/main" id="{069E300D-E92B-4768-ACFB-39F135DDDD28}"/>
              </a:ext>
            </a:extLst>
          </p:cNvPr>
          <p:cNvSpPr txBox="1">
            <a:spLocks noChangeArrowheads="1"/>
          </p:cNvSpPr>
          <p:nvPr/>
        </p:nvSpPr>
        <p:spPr bwMode="auto">
          <a:xfrm>
            <a:off x="5320536" y="1841483"/>
            <a:ext cx="1871663"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t>UZD –</a:t>
            </a:r>
            <a:r>
              <a:rPr lang="en-GB" altLang="cs-CZ" sz="2000" dirty="0"/>
              <a:t> </a:t>
            </a:r>
            <a:r>
              <a:rPr lang="cs-CZ" altLang="cs-CZ" sz="2000" dirty="0"/>
              <a:t>21</a:t>
            </a:r>
            <a:endParaRPr lang="en-GB" altLang="cs-CZ" sz="2000" dirty="0"/>
          </a:p>
          <a:p>
            <a:pPr algn="ctr" eaLnBrk="1" hangingPunct="1">
              <a:spcBef>
                <a:spcPct val="0"/>
              </a:spcBef>
              <a:buFontTx/>
              <a:buNone/>
            </a:pPr>
            <a:r>
              <a:rPr lang="en-GB" altLang="cs-CZ" sz="2000" dirty="0"/>
              <a:t>(disintegrator)</a:t>
            </a:r>
            <a:endParaRPr lang="cs-CZ" altLang="cs-CZ" sz="2000" dirty="0"/>
          </a:p>
        </p:txBody>
      </p:sp>
      <p:sp>
        <p:nvSpPr>
          <p:cNvPr id="55305" name="Text Box 8">
            <a:extLst>
              <a:ext uri="{FF2B5EF4-FFF2-40B4-BE49-F238E27FC236}">
                <a16:creationId xmlns:a16="http://schemas.microsoft.com/office/drawing/2014/main" id="{DF4C0268-752A-4A2E-A727-8C024C1B253C}"/>
              </a:ext>
            </a:extLst>
          </p:cNvPr>
          <p:cNvSpPr txBox="1">
            <a:spLocks noChangeArrowheads="1"/>
          </p:cNvSpPr>
          <p:nvPr/>
        </p:nvSpPr>
        <p:spPr bwMode="auto">
          <a:xfrm>
            <a:off x="7896225" y="4221164"/>
            <a:ext cx="2592388" cy="7016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cs-CZ" altLang="cs-CZ" sz="2000"/>
              <a:t>BTL – 07</a:t>
            </a:r>
            <a:endParaRPr lang="en-GB" altLang="cs-CZ" sz="2000"/>
          </a:p>
          <a:p>
            <a:pPr algn="r" eaLnBrk="1" hangingPunct="1">
              <a:spcBef>
                <a:spcPct val="0"/>
              </a:spcBef>
              <a:buFontTx/>
              <a:buNone/>
            </a:pPr>
            <a:r>
              <a:rPr lang="en-GB" altLang="cs-CZ" sz="2000"/>
              <a:t>(therapeutic device)</a:t>
            </a:r>
            <a:endParaRPr lang="cs-CZ" altLang="cs-CZ" sz="2000"/>
          </a:p>
        </p:txBody>
      </p:sp>
    </p:spTree>
    <p:extLst>
      <p:ext uri="{BB962C8B-B14F-4D97-AF65-F5344CB8AC3E}">
        <p14:creationId xmlns:p14="http://schemas.microsoft.com/office/powerpoint/2010/main" val="310289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E30B395B-04A7-4786-B3B8-96EE6417A6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9D771D-7207-4CDD-ABE7-CD699F4A51F4}" type="slidenum">
              <a:rPr lang="cs-CZ" altLang="cs-CZ" sz="1400"/>
              <a:pPr>
                <a:spcBef>
                  <a:spcPct val="0"/>
                </a:spcBef>
                <a:buFontTx/>
                <a:buNone/>
              </a:pPr>
              <a:t>26</a:t>
            </a:fld>
            <a:endParaRPr lang="cs-CZ" altLang="cs-CZ" sz="1400"/>
          </a:p>
        </p:txBody>
      </p:sp>
      <p:sp>
        <p:nvSpPr>
          <p:cNvPr id="57347" name="Rectangle 2">
            <a:extLst>
              <a:ext uri="{FF2B5EF4-FFF2-40B4-BE49-F238E27FC236}">
                <a16:creationId xmlns:a16="http://schemas.microsoft.com/office/drawing/2014/main" id="{921E81BE-5E4A-4F5D-8F35-A1C316CA83AF}"/>
              </a:ext>
            </a:extLst>
          </p:cNvPr>
          <p:cNvSpPr>
            <a:spLocks noGrp="1" noChangeArrowheads="1"/>
          </p:cNvSpPr>
          <p:nvPr>
            <p:ph type="title"/>
          </p:nvPr>
        </p:nvSpPr>
        <p:spPr>
          <a:xfrm>
            <a:off x="804231" y="274639"/>
            <a:ext cx="10003316" cy="1354137"/>
          </a:xfrm>
        </p:spPr>
        <p:txBody>
          <a:bodyPr/>
          <a:lstStyle/>
          <a:p>
            <a:pPr eaLnBrk="1" hangingPunct="1"/>
            <a:r>
              <a:rPr lang="en-GB" altLang="cs-CZ" sz="3600" dirty="0"/>
              <a:t>Iodide dosimetry of cavitation –</a:t>
            </a:r>
            <a:r>
              <a:rPr lang="cs-CZ" altLang="cs-CZ" sz="3600" dirty="0"/>
              <a:t> </a:t>
            </a:r>
            <a:r>
              <a:rPr lang="en-GB" altLang="cs-CZ" sz="3600" dirty="0"/>
              <a:t>absorbance measurement of treated KI solution at 350 nm</a:t>
            </a:r>
          </a:p>
        </p:txBody>
      </p:sp>
      <p:graphicFrame>
        <p:nvGraphicFramePr>
          <p:cNvPr id="57348" name="Object 3">
            <a:extLst>
              <a:ext uri="{FF2B5EF4-FFF2-40B4-BE49-F238E27FC236}">
                <a16:creationId xmlns:a16="http://schemas.microsoft.com/office/drawing/2014/main" id="{DFA6ECA5-12DF-45F1-A3AB-8BEB2B1E5F42}"/>
              </a:ext>
            </a:extLst>
          </p:cNvPr>
          <p:cNvGraphicFramePr>
            <a:graphicFrameLocks noGrp="1" noChangeAspect="1"/>
          </p:cNvGraphicFramePr>
          <p:nvPr>
            <p:ph idx="1"/>
            <p:extLst>
              <p:ext uri="{D42A27DB-BD31-4B8C-83A1-F6EECF244321}">
                <p14:modId xmlns:p14="http://schemas.microsoft.com/office/powerpoint/2010/main" val="1928658447"/>
              </p:ext>
            </p:extLst>
          </p:nvPr>
        </p:nvGraphicFramePr>
        <p:xfrm>
          <a:off x="1927953" y="1676400"/>
          <a:ext cx="7993924" cy="4931616"/>
        </p:xfrm>
        <a:graphic>
          <a:graphicData uri="http://schemas.openxmlformats.org/presentationml/2006/ole">
            <mc:AlternateContent xmlns:mc="http://schemas.openxmlformats.org/markup-compatibility/2006">
              <mc:Choice xmlns:v="urn:schemas-microsoft-com:vml" Requires="v">
                <p:oleObj name="Rastrový obrázek" r:id="rId3" imgW="8764223" imgH="5485714" progId="Paint.Picture">
                  <p:embed/>
                </p:oleObj>
              </mc:Choice>
              <mc:Fallback>
                <p:oleObj name="Rastrový obrázek" r:id="rId3" imgW="8764223" imgH="5485714" progId="Paint.Picture">
                  <p:embed/>
                  <p:pic>
                    <p:nvPicPr>
                      <p:cNvPr id="57348" name="Object 3">
                        <a:extLst>
                          <a:ext uri="{FF2B5EF4-FFF2-40B4-BE49-F238E27FC236}">
                            <a16:creationId xmlns:a16="http://schemas.microsoft.com/office/drawing/2014/main" id="{DFA6ECA5-12DF-45F1-A3AB-8BEB2B1E5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953" y="1676400"/>
                        <a:ext cx="7993924" cy="49316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3220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41A570FF-5646-4971-BCD5-8E59BC1671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BEE30B-739D-4D5F-9198-B6A24A325962}" type="slidenum">
              <a:rPr lang="cs-CZ" altLang="cs-CZ" sz="1400"/>
              <a:pPr>
                <a:spcBef>
                  <a:spcPct val="0"/>
                </a:spcBef>
                <a:buFontTx/>
                <a:buNone/>
              </a:pPr>
              <a:t>27</a:t>
            </a:fld>
            <a:endParaRPr lang="cs-CZ" altLang="cs-CZ" sz="1400"/>
          </a:p>
        </p:txBody>
      </p:sp>
      <p:sp>
        <p:nvSpPr>
          <p:cNvPr id="59395" name="Rectangle 2">
            <a:extLst>
              <a:ext uri="{FF2B5EF4-FFF2-40B4-BE49-F238E27FC236}">
                <a16:creationId xmlns:a16="http://schemas.microsoft.com/office/drawing/2014/main" id="{8BDEDBCD-13C5-4C2F-BBC8-E2A756DEDB92}"/>
              </a:ext>
            </a:extLst>
          </p:cNvPr>
          <p:cNvSpPr>
            <a:spLocks noGrp="1" noChangeArrowheads="1"/>
          </p:cNvSpPr>
          <p:nvPr>
            <p:ph type="title"/>
          </p:nvPr>
        </p:nvSpPr>
        <p:spPr>
          <a:xfrm>
            <a:off x="1017455" y="444579"/>
            <a:ext cx="8908742" cy="451576"/>
          </a:xfrm>
        </p:spPr>
        <p:txBody>
          <a:bodyPr/>
          <a:lstStyle/>
          <a:p>
            <a:pPr eaLnBrk="1" hangingPunct="1"/>
            <a:r>
              <a:rPr lang="en-GB" altLang="cs-CZ" dirty="0"/>
              <a:t>Haemolysis as a result of ultrasound cavitation</a:t>
            </a:r>
          </a:p>
        </p:txBody>
      </p:sp>
      <p:graphicFrame>
        <p:nvGraphicFramePr>
          <p:cNvPr id="59396" name="Object 3">
            <a:extLst>
              <a:ext uri="{FF2B5EF4-FFF2-40B4-BE49-F238E27FC236}">
                <a16:creationId xmlns:a16="http://schemas.microsoft.com/office/drawing/2014/main" id="{638203EB-5A11-446C-936D-D527179EE2ED}"/>
              </a:ext>
            </a:extLst>
          </p:cNvPr>
          <p:cNvGraphicFramePr>
            <a:graphicFrameLocks noGrp="1" noChangeAspect="1"/>
          </p:cNvGraphicFramePr>
          <p:nvPr>
            <p:ph idx="1"/>
            <p:extLst>
              <p:ext uri="{D42A27DB-BD31-4B8C-83A1-F6EECF244321}">
                <p14:modId xmlns:p14="http://schemas.microsoft.com/office/powerpoint/2010/main" val="4128401441"/>
              </p:ext>
            </p:extLst>
          </p:nvPr>
        </p:nvGraphicFramePr>
        <p:xfrm>
          <a:off x="2299379" y="1641512"/>
          <a:ext cx="7219194" cy="4675723"/>
        </p:xfrm>
        <a:graphic>
          <a:graphicData uri="http://schemas.openxmlformats.org/presentationml/2006/ole">
            <mc:AlternateContent xmlns:mc="http://schemas.openxmlformats.org/markup-compatibility/2006">
              <mc:Choice xmlns:v="urn:schemas-microsoft-com:vml" Requires="v">
                <p:oleObj name="Rastrový obrázek" r:id="rId5" imgW="0" imgH="0" progId="Paint.Picture">
                  <p:embed/>
                </p:oleObj>
              </mc:Choice>
              <mc:Fallback>
                <p:oleObj name="Rastrový obrázek" r:id="rId5" imgW="0" imgH="0" progId="Paint.Picture">
                  <p:embed/>
                  <p:pic>
                    <p:nvPicPr>
                      <p:cNvPr id="59396" name="Object 3">
                        <a:extLst>
                          <a:ext uri="{FF2B5EF4-FFF2-40B4-BE49-F238E27FC236}">
                            <a16:creationId xmlns:a16="http://schemas.microsoft.com/office/drawing/2014/main" id="{638203EB-5A11-446C-936D-D527179EE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9379" y="1641512"/>
                        <a:ext cx="7219194" cy="4675723"/>
                      </a:xfrm>
                      <a:prstGeom prst="rect">
                        <a:avLst/>
                      </a:prstGeom>
                      <a:noFill/>
                      <a:ln>
                        <a:noFill/>
                      </a:ln>
                    </p:spPr>
                  </p:pic>
                </p:oleObj>
              </mc:Fallback>
            </mc:AlternateContent>
          </a:graphicData>
        </a:graphic>
      </p:graphicFrame>
      <p:pic>
        <p:nvPicPr>
          <p:cNvPr id="2" name="Nahraný zvuk">
            <a:hlinkClick r:id="" action="ppaction://media"/>
            <a:extLst>
              <a:ext uri="{FF2B5EF4-FFF2-40B4-BE49-F238E27FC236}">
                <a16:creationId xmlns:a16="http://schemas.microsoft.com/office/drawing/2014/main" id="{AE73140D-9CEC-4147-8C8B-73BF35287E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83369" y="335537"/>
            <a:ext cx="406400" cy="406400"/>
          </a:xfrm>
          <a:prstGeom prst="rect">
            <a:avLst/>
          </a:prstGeom>
        </p:spPr>
      </p:pic>
    </p:spTree>
    <p:extLst>
      <p:ext uri="{BB962C8B-B14F-4D97-AF65-F5344CB8AC3E}">
        <p14:creationId xmlns:p14="http://schemas.microsoft.com/office/powerpoint/2010/main" val="26757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2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90C0405C-D827-4E7C-80F9-D5877375A5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A9728E-B92D-4945-820D-26BE56ED3D37}" type="slidenum">
              <a:rPr lang="cs-CZ" altLang="cs-CZ" sz="1400"/>
              <a:pPr>
                <a:spcBef>
                  <a:spcPct val="0"/>
                </a:spcBef>
                <a:buFontTx/>
                <a:buNone/>
              </a:pPr>
              <a:t>28</a:t>
            </a:fld>
            <a:endParaRPr lang="cs-CZ" altLang="cs-CZ" sz="1400"/>
          </a:p>
        </p:txBody>
      </p:sp>
      <p:sp>
        <p:nvSpPr>
          <p:cNvPr id="61443" name="Rectangle 2">
            <a:extLst>
              <a:ext uri="{FF2B5EF4-FFF2-40B4-BE49-F238E27FC236}">
                <a16:creationId xmlns:a16="http://schemas.microsoft.com/office/drawing/2014/main" id="{FAC4835A-1F0E-4738-BAA1-9399B1D8B302}"/>
              </a:ext>
            </a:extLst>
          </p:cNvPr>
          <p:cNvSpPr>
            <a:spLocks noGrp="1" noChangeArrowheads="1"/>
          </p:cNvSpPr>
          <p:nvPr>
            <p:ph type="title"/>
          </p:nvPr>
        </p:nvSpPr>
        <p:spPr>
          <a:xfrm>
            <a:off x="616945" y="260350"/>
            <a:ext cx="10135518" cy="1143000"/>
          </a:xfrm>
        </p:spPr>
        <p:txBody>
          <a:bodyPr/>
          <a:lstStyle/>
          <a:p>
            <a:pPr eaLnBrk="1" hangingPunct="1"/>
            <a:r>
              <a:rPr lang="en-GB" altLang="cs-CZ" dirty="0"/>
              <a:t>Cavitation – hazard or benefit in medicine</a:t>
            </a:r>
            <a:r>
              <a:rPr lang="cs-CZ" altLang="cs-CZ" sz="2800" dirty="0"/>
              <a:t> </a:t>
            </a:r>
          </a:p>
        </p:txBody>
      </p:sp>
      <p:sp>
        <p:nvSpPr>
          <p:cNvPr id="61444" name="Rectangle 3">
            <a:extLst>
              <a:ext uri="{FF2B5EF4-FFF2-40B4-BE49-F238E27FC236}">
                <a16:creationId xmlns:a16="http://schemas.microsoft.com/office/drawing/2014/main" id="{0693101C-35FD-4D2B-8F84-1AD6CA9D651D}"/>
              </a:ext>
            </a:extLst>
          </p:cNvPr>
          <p:cNvSpPr>
            <a:spLocks noGrp="1" noChangeArrowheads="1"/>
          </p:cNvSpPr>
          <p:nvPr>
            <p:ph type="body" sz="half" idx="1"/>
          </p:nvPr>
        </p:nvSpPr>
        <p:spPr>
          <a:xfrm>
            <a:off x="1421175" y="1773238"/>
            <a:ext cx="9441455" cy="4525962"/>
          </a:xfrm>
        </p:spPr>
        <p:txBody>
          <a:bodyPr/>
          <a:lstStyle/>
          <a:p>
            <a:pPr eaLnBrk="1" hangingPunct="1">
              <a:lnSpc>
                <a:spcPct val="100000"/>
              </a:lnSpc>
            </a:pPr>
            <a:r>
              <a:rPr lang="en-GB" altLang="cs-CZ" sz="2400" dirty="0">
                <a:solidFill>
                  <a:srgbClr val="FF0000"/>
                </a:solidFill>
              </a:rPr>
              <a:t>Direct hazard:</a:t>
            </a:r>
            <a:r>
              <a:rPr lang="en-GB" altLang="cs-CZ" sz="2400" dirty="0">
                <a:solidFill>
                  <a:srgbClr val="CCFFCC"/>
                </a:solidFill>
              </a:rPr>
              <a:t> </a:t>
            </a:r>
            <a:r>
              <a:rPr lang="en-GB" altLang="cs-CZ" sz="2400" dirty="0"/>
              <a:t>in ultrasonography and Doppler diagnostics, with special regard to ultrasound contrast agents, which can nucleate the cavitation. Lung bleeding</a:t>
            </a:r>
            <a:r>
              <a:rPr lang="cs-CZ" altLang="cs-CZ" sz="2400" dirty="0"/>
              <a:t> in experiment</a:t>
            </a:r>
            <a:r>
              <a:rPr lang="en-GB" altLang="cs-CZ" sz="2400" dirty="0"/>
              <a:t>. Extracorporeal shock wave lithotripsy after application of </a:t>
            </a:r>
            <a:r>
              <a:rPr lang="cs-CZ" altLang="cs-CZ" sz="2400" dirty="0"/>
              <a:t>US </a:t>
            </a:r>
            <a:r>
              <a:rPr lang="en-GB" altLang="cs-CZ" sz="2400" dirty="0"/>
              <a:t>contrast agents.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solidFill>
                  <a:schemeClr val="hlink"/>
                </a:solidFill>
              </a:rPr>
              <a:t>Main acting mechanism:</a:t>
            </a:r>
            <a:r>
              <a:rPr lang="en-GB" altLang="cs-CZ" sz="2400" dirty="0">
                <a:solidFill>
                  <a:srgbClr val="CCFFCC"/>
                </a:solidFill>
              </a:rPr>
              <a:t>: </a:t>
            </a:r>
            <a:r>
              <a:rPr lang="en-GB" altLang="cs-CZ" sz="2400" dirty="0"/>
              <a:t>surgical applications,</a:t>
            </a:r>
            <a:r>
              <a:rPr lang="en-GB" altLang="cs-CZ" sz="2400" dirty="0">
                <a:solidFill>
                  <a:schemeClr val="bg1"/>
                </a:solidFill>
              </a:rPr>
              <a:t> </a:t>
            </a:r>
            <a:r>
              <a:rPr lang="en-GB" altLang="cs-CZ" sz="2400" dirty="0"/>
              <a:t>angioplasty, </a:t>
            </a:r>
            <a:r>
              <a:rPr lang="en-GB" altLang="cs-CZ" sz="2400" dirty="0" err="1"/>
              <a:t>facoemulsifiers</a:t>
            </a:r>
            <a:r>
              <a:rPr lang="en-GB" altLang="cs-CZ" sz="2400" dirty="0"/>
              <a:t>, nebulisers, disintegrators, cleaning bathes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solidFill>
                  <a:schemeClr val="accent2"/>
                </a:solidFill>
              </a:rPr>
              <a:t>Subsidiary acting mechanism:</a:t>
            </a:r>
            <a:r>
              <a:rPr lang="en-GB" altLang="cs-CZ" sz="2400" dirty="0">
                <a:solidFill>
                  <a:srgbClr val="CCFFCC"/>
                </a:solidFill>
              </a:rPr>
              <a:t> </a:t>
            </a:r>
            <a:r>
              <a:rPr lang="en-GB" altLang="cs-CZ" sz="2400" dirty="0"/>
              <a:t>application of shock waves, ultrasonic scalers in dentistry</a:t>
            </a:r>
          </a:p>
        </p:txBody>
      </p:sp>
    </p:spTree>
    <p:extLst>
      <p:ext uri="{BB962C8B-B14F-4D97-AF65-F5344CB8AC3E}">
        <p14:creationId xmlns:p14="http://schemas.microsoft.com/office/powerpoint/2010/main" val="355855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Zástupný symbol pro číslo snímku 8">
            <a:extLst>
              <a:ext uri="{FF2B5EF4-FFF2-40B4-BE49-F238E27FC236}">
                <a16:creationId xmlns:a16="http://schemas.microsoft.com/office/drawing/2014/main" id="{B39AEBEF-DBE5-4499-96AB-C58165A007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8ACB5D-73B7-42BE-A6E8-48A83E73DF33}" type="slidenum">
              <a:rPr lang="cs-CZ" altLang="cs-CZ" sz="1400"/>
              <a:pPr>
                <a:spcBef>
                  <a:spcPct val="0"/>
                </a:spcBef>
                <a:buFontTx/>
                <a:buNone/>
              </a:pPr>
              <a:t>29</a:t>
            </a:fld>
            <a:endParaRPr lang="cs-CZ" altLang="cs-CZ" sz="1400"/>
          </a:p>
        </p:txBody>
      </p:sp>
      <p:pic>
        <p:nvPicPr>
          <p:cNvPr id="216066" name="Picture 2" descr="04">
            <a:extLst>
              <a:ext uri="{FF2B5EF4-FFF2-40B4-BE49-F238E27FC236}">
                <a16:creationId xmlns:a16="http://schemas.microsoft.com/office/drawing/2014/main" id="{15CEA056-DBAB-4A66-A554-193BA279676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rot="877415">
            <a:off x="2640013" y="4076700"/>
            <a:ext cx="1560512" cy="2185988"/>
          </a:xfrm>
          <a:noFill/>
          <a:extLst>
            <a:ext uri="{909E8E84-426E-40DD-AFC4-6F175D3DCCD1}">
              <a14:hiddenFill xmlns:a14="http://schemas.microsoft.com/office/drawing/2010/main">
                <a:solidFill>
                  <a:schemeClr val="bg1">
                    <a:alpha val="70195"/>
                  </a:schemeClr>
                </a:solidFill>
              </a14:hiddenFill>
            </a:ext>
          </a:extLst>
        </p:spPr>
      </p:pic>
      <p:pic>
        <p:nvPicPr>
          <p:cNvPr id="216067" name="Picture 3" descr="soniprep.JPG (15185 bytes)">
            <a:extLst>
              <a:ext uri="{FF2B5EF4-FFF2-40B4-BE49-F238E27FC236}">
                <a16:creationId xmlns:a16="http://schemas.microsoft.com/office/drawing/2014/main" id="{94FE8CB1-125E-4ADF-BFB6-C49695958EB1}"/>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rot="21094622">
            <a:off x="8256588" y="3789364"/>
            <a:ext cx="2049462" cy="2185987"/>
          </a:xfrm>
          <a:noFill/>
          <a:extLst>
            <a:ext uri="{909E8E84-426E-40DD-AFC4-6F175D3DCCD1}">
              <a14:hiddenFill xmlns:a14="http://schemas.microsoft.com/office/drawing/2010/main">
                <a:solidFill>
                  <a:schemeClr val="bg1">
                    <a:alpha val="70195"/>
                  </a:schemeClr>
                </a:solidFill>
              </a14:hiddenFill>
            </a:ext>
          </a:extLst>
        </p:spPr>
      </p:pic>
      <p:pic>
        <p:nvPicPr>
          <p:cNvPr id="216068" name="Picture 4" descr="son110_2">
            <a:extLst>
              <a:ext uri="{FF2B5EF4-FFF2-40B4-BE49-F238E27FC236}">
                <a16:creationId xmlns:a16="http://schemas.microsoft.com/office/drawing/2014/main" id="{81517715-9E68-4F6C-B357-665BD791F80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rot="21344721">
            <a:off x="5519739" y="1412876"/>
            <a:ext cx="2135187" cy="2906713"/>
          </a:xfrm>
          <a:noFill/>
          <a:extLst>
            <a:ext uri="{909E8E84-426E-40DD-AFC4-6F175D3DCCD1}">
              <a14:hiddenFill xmlns:a14="http://schemas.microsoft.com/office/drawing/2010/main">
                <a:solidFill>
                  <a:schemeClr val="bg1">
                    <a:alpha val="70195"/>
                  </a:schemeClr>
                </a:solidFill>
              </a14:hiddenFill>
            </a:ext>
          </a:extLst>
        </p:spPr>
      </p:pic>
      <p:pic>
        <p:nvPicPr>
          <p:cNvPr id="216069" name="Picture 5" descr="hospital">
            <a:extLst>
              <a:ext uri="{FF2B5EF4-FFF2-40B4-BE49-F238E27FC236}">
                <a16:creationId xmlns:a16="http://schemas.microsoft.com/office/drawing/2014/main" id="{72232FFD-2698-4BC5-BAFA-F5AA399220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9845">
            <a:off x="1774825" y="333375"/>
            <a:ext cx="3238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1" name="Picture 7" descr="son_1">
            <a:extLst>
              <a:ext uri="{FF2B5EF4-FFF2-40B4-BE49-F238E27FC236}">
                <a16:creationId xmlns:a16="http://schemas.microsoft.com/office/drawing/2014/main" id="{8B2565D5-B4D4-424D-88DF-0340EB9A8433}"/>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rot="433014">
            <a:off x="5448300" y="4221164"/>
            <a:ext cx="2414588" cy="1489075"/>
          </a:xfrm>
          <a:noFill/>
          <a:extLst>
            <a:ext uri="{909E8E84-426E-40DD-AFC4-6F175D3DCCD1}">
              <a14:hiddenFill xmlns:a14="http://schemas.microsoft.com/office/drawing/2010/main">
                <a:solidFill>
                  <a:schemeClr val="bg1">
                    <a:alpha val="70195"/>
                  </a:schemeClr>
                </a:solidFill>
              </a14:hiddenFill>
            </a:ext>
          </a:extLst>
        </p:spPr>
      </p:pic>
      <p:sp>
        <p:nvSpPr>
          <p:cNvPr id="216072" name="Text Box 8">
            <a:extLst>
              <a:ext uri="{FF2B5EF4-FFF2-40B4-BE49-F238E27FC236}">
                <a16:creationId xmlns:a16="http://schemas.microsoft.com/office/drawing/2014/main" id="{8B83F219-18D3-4420-BBCD-5C5CC49932B4}"/>
              </a:ext>
            </a:extLst>
          </p:cNvPr>
          <p:cNvSpPr txBox="1">
            <a:spLocks noChangeArrowheads="1"/>
          </p:cNvSpPr>
          <p:nvPr/>
        </p:nvSpPr>
        <p:spPr bwMode="auto">
          <a:xfrm rot="583655">
            <a:off x="1774825" y="3357563"/>
            <a:ext cx="2736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Ultrasonic bath (cleaner)</a:t>
            </a:r>
          </a:p>
        </p:txBody>
      </p:sp>
      <p:sp>
        <p:nvSpPr>
          <p:cNvPr id="216073" name="Text Box 9">
            <a:extLst>
              <a:ext uri="{FF2B5EF4-FFF2-40B4-BE49-F238E27FC236}">
                <a16:creationId xmlns:a16="http://schemas.microsoft.com/office/drawing/2014/main" id="{EE44CCD9-2580-4132-9753-9CA60DD0CA92}"/>
              </a:ext>
            </a:extLst>
          </p:cNvPr>
          <p:cNvSpPr txBox="1">
            <a:spLocks noChangeArrowheads="1"/>
          </p:cNvSpPr>
          <p:nvPr/>
        </p:nvSpPr>
        <p:spPr bwMode="auto">
          <a:xfrm rot="812108">
            <a:off x="2063750" y="6308725"/>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nebuliser</a:t>
            </a:r>
          </a:p>
        </p:txBody>
      </p:sp>
      <p:sp>
        <p:nvSpPr>
          <p:cNvPr id="216074" name="Text Box 10">
            <a:extLst>
              <a:ext uri="{FF2B5EF4-FFF2-40B4-BE49-F238E27FC236}">
                <a16:creationId xmlns:a16="http://schemas.microsoft.com/office/drawing/2014/main" id="{3CFDF42D-33AE-4A89-9C8E-0BC12B34DF02}"/>
              </a:ext>
            </a:extLst>
          </p:cNvPr>
          <p:cNvSpPr txBox="1">
            <a:spLocks noChangeArrowheads="1"/>
          </p:cNvSpPr>
          <p:nvPr/>
        </p:nvSpPr>
        <p:spPr bwMode="auto">
          <a:xfrm rot="-348442">
            <a:off x="8328026" y="3357563"/>
            <a:ext cx="1439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disintegrator</a:t>
            </a:r>
          </a:p>
        </p:txBody>
      </p:sp>
      <p:sp>
        <p:nvSpPr>
          <p:cNvPr id="216075" name="Text Box 11">
            <a:extLst>
              <a:ext uri="{FF2B5EF4-FFF2-40B4-BE49-F238E27FC236}">
                <a16:creationId xmlns:a16="http://schemas.microsoft.com/office/drawing/2014/main" id="{1991362B-4B50-416B-B79D-F3E695388537}"/>
              </a:ext>
            </a:extLst>
          </p:cNvPr>
          <p:cNvSpPr txBox="1">
            <a:spLocks noChangeArrowheads="1"/>
          </p:cNvSpPr>
          <p:nvPr/>
        </p:nvSpPr>
        <p:spPr bwMode="auto">
          <a:xfrm rot="-551799">
            <a:off x="8328025" y="2420938"/>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Cataract removal</a:t>
            </a:r>
          </a:p>
        </p:txBody>
      </p:sp>
      <p:sp>
        <p:nvSpPr>
          <p:cNvPr id="216076" name="Text Box 12">
            <a:extLst>
              <a:ext uri="{FF2B5EF4-FFF2-40B4-BE49-F238E27FC236}">
                <a16:creationId xmlns:a16="http://schemas.microsoft.com/office/drawing/2014/main" id="{C9FCC4C1-5D8B-4A4E-AD9E-AFBC3A20C326}"/>
              </a:ext>
            </a:extLst>
          </p:cNvPr>
          <p:cNvSpPr txBox="1">
            <a:spLocks noChangeArrowheads="1"/>
          </p:cNvSpPr>
          <p:nvPr/>
        </p:nvSpPr>
        <p:spPr bwMode="auto">
          <a:xfrm rot="-519848">
            <a:off x="5430838" y="831850"/>
            <a:ext cx="193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CUSA (surgery)</a:t>
            </a:r>
          </a:p>
        </p:txBody>
      </p:sp>
      <p:pic>
        <p:nvPicPr>
          <p:cNvPr id="63501" name="Picture 14" descr="http://www.honolulueyeclinic.com/blog/wp-content/uploads/2013/11/phaco-probe.jpg">
            <a:extLst>
              <a:ext uri="{FF2B5EF4-FFF2-40B4-BE49-F238E27FC236}">
                <a16:creationId xmlns:a16="http://schemas.microsoft.com/office/drawing/2014/main" id="{CD8D2E55-186C-4677-9FC6-41989A49B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19547">
            <a:off x="7616826" y="411163"/>
            <a:ext cx="26511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62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after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additive="base">
                                        <p:cTn id="7" dur="5000" fill="hold"/>
                                        <p:tgtEl>
                                          <p:spTgt spid="216069"/>
                                        </p:tgtEl>
                                        <p:attrNameLst>
                                          <p:attrName>ppt_x</p:attrName>
                                        </p:attrNameLst>
                                      </p:cBhvr>
                                      <p:tavLst>
                                        <p:tav tm="0">
                                          <p:val>
                                            <p:strVal val="#ppt_x"/>
                                          </p:val>
                                        </p:tav>
                                        <p:tav tm="100000">
                                          <p:val>
                                            <p:strVal val="#ppt_x"/>
                                          </p:val>
                                        </p:tav>
                                      </p:tavLst>
                                    </p:anim>
                                    <p:anim calcmode="lin" valueType="num">
                                      <p:cBhvr additive="base">
                                        <p:cTn id="8" dur="5000" fill="hold"/>
                                        <p:tgtEl>
                                          <p:spTgt spid="21606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7" presetClass="entr" presetSubtype="1" fill="hold" grpId="0" nodeType="afterEffect">
                                  <p:stCondLst>
                                    <p:cond delay="0"/>
                                  </p:stCondLst>
                                  <p:childTnLst>
                                    <p:set>
                                      <p:cBhvr>
                                        <p:cTn id="11" dur="1" fill="hold">
                                          <p:stCondLst>
                                            <p:cond delay="0"/>
                                          </p:stCondLst>
                                        </p:cTn>
                                        <p:tgtEl>
                                          <p:spTgt spid="216072"/>
                                        </p:tgtEl>
                                        <p:attrNameLst>
                                          <p:attrName>style.visibility</p:attrName>
                                        </p:attrNameLst>
                                      </p:cBhvr>
                                      <p:to>
                                        <p:strVal val="visible"/>
                                      </p:to>
                                    </p:set>
                                    <p:anim calcmode="lin" valueType="num">
                                      <p:cBhvr additive="base">
                                        <p:cTn id="12" dur="5000" fill="hold"/>
                                        <p:tgtEl>
                                          <p:spTgt spid="216072"/>
                                        </p:tgtEl>
                                        <p:attrNameLst>
                                          <p:attrName>ppt_x</p:attrName>
                                        </p:attrNameLst>
                                      </p:cBhvr>
                                      <p:tavLst>
                                        <p:tav tm="0">
                                          <p:val>
                                            <p:strVal val="#ppt_x"/>
                                          </p:val>
                                        </p:tav>
                                        <p:tav tm="100000">
                                          <p:val>
                                            <p:strVal val="#ppt_x"/>
                                          </p:val>
                                        </p:tav>
                                      </p:tavLst>
                                    </p:anim>
                                    <p:anim calcmode="lin" valueType="num">
                                      <p:cBhvr additive="base">
                                        <p:cTn id="13" dur="5000" fill="hold"/>
                                        <p:tgtEl>
                                          <p:spTgt spid="21607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0"/>
                            </p:stCondLst>
                            <p:childTnLst>
                              <p:par>
                                <p:cTn id="15" presetID="7" presetClass="entr" presetSubtype="1" fill="hold" nodeType="afterEffect">
                                  <p:stCondLst>
                                    <p:cond delay="0"/>
                                  </p:stCondLst>
                                  <p:childTnLst>
                                    <p:set>
                                      <p:cBhvr>
                                        <p:cTn id="16" dur="1" fill="hold">
                                          <p:stCondLst>
                                            <p:cond delay="0"/>
                                          </p:stCondLst>
                                        </p:cTn>
                                        <p:tgtEl>
                                          <p:spTgt spid="216066"/>
                                        </p:tgtEl>
                                        <p:attrNameLst>
                                          <p:attrName>style.visibility</p:attrName>
                                        </p:attrNameLst>
                                      </p:cBhvr>
                                      <p:to>
                                        <p:strVal val="visible"/>
                                      </p:to>
                                    </p:set>
                                    <p:anim calcmode="lin" valueType="num">
                                      <p:cBhvr additive="base">
                                        <p:cTn id="17" dur="5000" fill="hold"/>
                                        <p:tgtEl>
                                          <p:spTgt spid="216066"/>
                                        </p:tgtEl>
                                        <p:attrNameLst>
                                          <p:attrName>ppt_x</p:attrName>
                                        </p:attrNameLst>
                                      </p:cBhvr>
                                      <p:tavLst>
                                        <p:tav tm="0">
                                          <p:val>
                                            <p:strVal val="#ppt_x"/>
                                          </p:val>
                                        </p:tav>
                                        <p:tav tm="100000">
                                          <p:val>
                                            <p:strVal val="#ppt_x"/>
                                          </p:val>
                                        </p:tav>
                                      </p:tavLst>
                                    </p:anim>
                                    <p:anim calcmode="lin" valueType="num">
                                      <p:cBhvr additive="base">
                                        <p:cTn id="18" dur="5000" fill="hold"/>
                                        <p:tgtEl>
                                          <p:spTgt spid="21606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0"/>
                            </p:stCondLst>
                            <p:childTnLst>
                              <p:par>
                                <p:cTn id="20" presetID="7" presetClass="entr" presetSubtype="1" fill="hold" grpId="0" nodeType="afterEffect">
                                  <p:stCondLst>
                                    <p:cond delay="0"/>
                                  </p:stCondLst>
                                  <p:childTnLst>
                                    <p:set>
                                      <p:cBhvr>
                                        <p:cTn id="21" dur="1" fill="hold">
                                          <p:stCondLst>
                                            <p:cond delay="0"/>
                                          </p:stCondLst>
                                        </p:cTn>
                                        <p:tgtEl>
                                          <p:spTgt spid="216073"/>
                                        </p:tgtEl>
                                        <p:attrNameLst>
                                          <p:attrName>style.visibility</p:attrName>
                                        </p:attrNameLst>
                                      </p:cBhvr>
                                      <p:to>
                                        <p:strVal val="visible"/>
                                      </p:to>
                                    </p:set>
                                    <p:anim calcmode="lin" valueType="num">
                                      <p:cBhvr additive="base">
                                        <p:cTn id="22" dur="5000" fill="hold"/>
                                        <p:tgtEl>
                                          <p:spTgt spid="216073"/>
                                        </p:tgtEl>
                                        <p:attrNameLst>
                                          <p:attrName>ppt_x</p:attrName>
                                        </p:attrNameLst>
                                      </p:cBhvr>
                                      <p:tavLst>
                                        <p:tav tm="0">
                                          <p:val>
                                            <p:strVal val="#ppt_x"/>
                                          </p:val>
                                        </p:tav>
                                        <p:tav tm="100000">
                                          <p:val>
                                            <p:strVal val="#ppt_x"/>
                                          </p:val>
                                        </p:tav>
                                      </p:tavLst>
                                    </p:anim>
                                    <p:anim calcmode="lin" valueType="num">
                                      <p:cBhvr additive="base">
                                        <p:cTn id="23" dur="5000" fill="hold"/>
                                        <p:tgtEl>
                                          <p:spTgt spid="216073"/>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0"/>
                            </p:stCondLst>
                            <p:childTnLst>
                              <p:par>
                                <p:cTn id="25" presetID="7" presetClass="entr" presetSubtype="1" fill="hold" grpId="0" nodeType="afterEffect">
                                  <p:stCondLst>
                                    <p:cond delay="0"/>
                                  </p:stCondLst>
                                  <p:childTnLst>
                                    <p:set>
                                      <p:cBhvr>
                                        <p:cTn id="26" dur="1" fill="hold">
                                          <p:stCondLst>
                                            <p:cond delay="0"/>
                                          </p:stCondLst>
                                        </p:cTn>
                                        <p:tgtEl>
                                          <p:spTgt spid="216076"/>
                                        </p:tgtEl>
                                        <p:attrNameLst>
                                          <p:attrName>style.visibility</p:attrName>
                                        </p:attrNameLst>
                                      </p:cBhvr>
                                      <p:to>
                                        <p:strVal val="visible"/>
                                      </p:to>
                                    </p:set>
                                    <p:anim calcmode="lin" valueType="num">
                                      <p:cBhvr additive="base">
                                        <p:cTn id="27" dur="5000" fill="hold"/>
                                        <p:tgtEl>
                                          <p:spTgt spid="216076"/>
                                        </p:tgtEl>
                                        <p:attrNameLst>
                                          <p:attrName>ppt_x</p:attrName>
                                        </p:attrNameLst>
                                      </p:cBhvr>
                                      <p:tavLst>
                                        <p:tav tm="0">
                                          <p:val>
                                            <p:strVal val="#ppt_x"/>
                                          </p:val>
                                        </p:tav>
                                        <p:tav tm="100000">
                                          <p:val>
                                            <p:strVal val="#ppt_x"/>
                                          </p:val>
                                        </p:tav>
                                      </p:tavLst>
                                    </p:anim>
                                    <p:anim calcmode="lin" valueType="num">
                                      <p:cBhvr additive="base">
                                        <p:cTn id="28" dur="5000" fill="hold"/>
                                        <p:tgtEl>
                                          <p:spTgt spid="21607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0"/>
                            </p:stCondLst>
                            <p:childTnLst>
                              <p:par>
                                <p:cTn id="30" presetID="7" presetClass="entr" presetSubtype="1" fill="hold" nodeType="afterEffect">
                                  <p:stCondLst>
                                    <p:cond delay="0"/>
                                  </p:stCondLst>
                                  <p:childTnLst>
                                    <p:set>
                                      <p:cBhvr>
                                        <p:cTn id="31" dur="1" fill="hold">
                                          <p:stCondLst>
                                            <p:cond delay="0"/>
                                          </p:stCondLst>
                                        </p:cTn>
                                        <p:tgtEl>
                                          <p:spTgt spid="216068"/>
                                        </p:tgtEl>
                                        <p:attrNameLst>
                                          <p:attrName>style.visibility</p:attrName>
                                        </p:attrNameLst>
                                      </p:cBhvr>
                                      <p:to>
                                        <p:strVal val="visible"/>
                                      </p:to>
                                    </p:set>
                                    <p:anim calcmode="lin" valueType="num">
                                      <p:cBhvr additive="base">
                                        <p:cTn id="32" dur="5000" fill="hold"/>
                                        <p:tgtEl>
                                          <p:spTgt spid="216068"/>
                                        </p:tgtEl>
                                        <p:attrNameLst>
                                          <p:attrName>ppt_x</p:attrName>
                                        </p:attrNameLst>
                                      </p:cBhvr>
                                      <p:tavLst>
                                        <p:tav tm="0">
                                          <p:val>
                                            <p:strVal val="#ppt_x"/>
                                          </p:val>
                                        </p:tav>
                                        <p:tav tm="100000">
                                          <p:val>
                                            <p:strVal val="#ppt_x"/>
                                          </p:val>
                                        </p:tav>
                                      </p:tavLst>
                                    </p:anim>
                                    <p:anim calcmode="lin" valueType="num">
                                      <p:cBhvr additive="base">
                                        <p:cTn id="33" dur="5000" fill="hold"/>
                                        <p:tgtEl>
                                          <p:spTgt spid="216068"/>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0"/>
                            </p:stCondLst>
                            <p:childTnLst>
                              <p:par>
                                <p:cTn id="35" presetID="7" presetClass="entr" presetSubtype="1" fill="hold" nodeType="afterEffect">
                                  <p:stCondLst>
                                    <p:cond delay="0"/>
                                  </p:stCondLst>
                                  <p:childTnLst>
                                    <p:set>
                                      <p:cBhvr>
                                        <p:cTn id="36" dur="1" fill="hold">
                                          <p:stCondLst>
                                            <p:cond delay="0"/>
                                          </p:stCondLst>
                                        </p:cTn>
                                        <p:tgtEl>
                                          <p:spTgt spid="216071"/>
                                        </p:tgtEl>
                                        <p:attrNameLst>
                                          <p:attrName>style.visibility</p:attrName>
                                        </p:attrNameLst>
                                      </p:cBhvr>
                                      <p:to>
                                        <p:strVal val="visible"/>
                                      </p:to>
                                    </p:set>
                                    <p:anim calcmode="lin" valueType="num">
                                      <p:cBhvr additive="base">
                                        <p:cTn id="37" dur="5000" fill="hold"/>
                                        <p:tgtEl>
                                          <p:spTgt spid="216071"/>
                                        </p:tgtEl>
                                        <p:attrNameLst>
                                          <p:attrName>ppt_x</p:attrName>
                                        </p:attrNameLst>
                                      </p:cBhvr>
                                      <p:tavLst>
                                        <p:tav tm="0">
                                          <p:val>
                                            <p:strVal val="#ppt_x"/>
                                          </p:val>
                                        </p:tav>
                                        <p:tav tm="100000">
                                          <p:val>
                                            <p:strVal val="#ppt_x"/>
                                          </p:val>
                                        </p:tav>
                                      </p:tavLst>
                                    </p:anim>
                                    <p:anim calcmode="lin" valueType="num">
                                      <p:cBhvr additive="base">
                                        <p:cTn id="38" dur="5000" fill="hold"/>
                                        <p:tgtEl>
                                          <p:spTgt spid="216071"/>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0"/>
                            </p:stCondLst>
                            <p:childTnLst>
                              <p:par>
                                <p:cTn id="40" presetID="7" presetClass="entr" presetSubtype="1" fill="hold" grpId="0" nodeType="afterEffect">
                                  <p:stCondLst>
                                    <p:cond delay="0"/>
                                  </p:stCondLst>
                                  <p:childTnLst>
                                    <p:set>
                                      <p:cBhvr>
                                        <p:cTn id="41" dur="1" fill="hold">
                                          <p:stCondLst>
                                            <p:cond delay="0"/>
                                          </p:stCondLst>
                                        </p:cTn>
                                        <p:tgtEl>
                                          <p:spTgt spid="216075"/>
                                        </p:tgtEl>
                                        <p:attrNameLst>
                                          <p:attrName>style.visibility</p:attrName>
                                        </p:attrNameLst>
                                      </p:cBhvr>
                                      <p:to>
                                        <p:strVal val="visible"/>
                                      </p:to>
                                    </p:set>
                                    <p:anim calcmode="lin" valueType="num">
                                      <p:cBhvr additive="base">
                                        <p:cTn id="42" dur="5000" fill="hold"/>
                                        <p:tgtEl>
                                          <p:spTgt spid="216075"/>
                                        </p:tgtEl>
                                        <p:attrNameLst>
                                          <p:attrName>ppt_x</p:attrName>
                                        </p:attrNameLst>
                                      </p:cBhvr>
                                      <p:tavLst>
                                        <p:tav tm="0">
                                          <p:val>
                                            <p:strVal val="#ppt_x"/>
                                          </p:val>
                                        </p:tav>
                                        <p:tav tm="100000">
                                          <p:val>
                                            <p:strVal val="#ppt_x"/>
                                          </p:val>
                                        </p:tav>
                                      </p:tavLst>
                                    </p:anim>
                                    <p:anim calcmode="lin" valueType="num">
                                      <p:cBhvr additive="base">
                                        <p:cTn id="43" dur="5000" fill="hold"/>
                                        <p:tgtEl>
                                          <p:spTgt spid="216075"/>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0"/>
                            </p:stCondLst>
                            <p:childTnLst>
                              <p:par>
                                <p:cTn id="45" presetID="7" presetClass="entr" presetSubtype="1" fill="hold" grpId="0" nodeType="afterEffect">
                                  <p:stCondLst>
                                    <p:cond delay="0"/>
                                  </p:stCondLst>
                                  <p:childTnLst>
                                    <p:set>
                                      <p:cBhvr>
                                        <p:cTn id="46" dur="1" fill="hold">
                                          <p:stCondLst>
                                            <p:cond delay="0"/>
                                          </p:stCondLst>
                                        </p:cTn>
                                        <p:tgtEl>
                                          <p:spTgt spid="216074"/>
                                        </p:tgtEl>
                                        <p:attrNameLst>
                                          <p:attrName>style.visibility</p:attrName>
                                        </p:attrNameLst>
                                      </p:cBhvr>
                                      <p:to>
                                        <p:strVal val="visible"/>
                                      </p:to>
                                    </p:set>
                                    <p:anim calcmode="lin" valueType="num">
                                      <p:cBhvr additive="base">
                                        <p:cTn id="47" dur="5000" fill="hold"/>
                                        <p:tgtEl>
                                          <p:spTgt spid="216074"/>
                                        </p:tgtEl>
                                        <p:attrNameLst>
                                          <p:attrName>ppt_x</p:attrName>
                                        </p:attrNameLst>
                                      </p:cBhvr>
                                      <p:tavLst>
                                        <p:tav tm="0">
                                          <p:val>
                                            <p:strVal val="#ppt_x"/>
                                          </p:val>
                                        </p:tav>
                                        <p:tav tm="100000">
                                          <p:val>
                                            <p:strVal val="#ppt_x"/>
                                          </p:val>
                                        </p:tav>
                                      </p:tavLst>
                                    </p:anim>
                                    <p:anim calcmode="lin" valueType="num">
                                      <p:cBhvr additive="base">
                                        <p:cTn id="48" dur="5000" fill="hold"/>
                                        <p:tgtEl>
                                          <p:spTgt spid="216074"/>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0"/>
                            </p:stCondLst>
                            <p:childTnLst>
                              <p:par>
                                <p:cTn id="50" presetID="7" presetClass="entr" presetSubtype="1" fill="hold" nodeType="afterEffect">
                                  <p:stCondLst>
                                    <p:cond delay="0"/>
                                  </p:stCondLst>
                                  <p:childTnLst>
                                    <p:set>
                                      <p:cBhvr>
                                        <p:cTn id="51" dur="1" fill="hold">
                                          <p:stCondLst>
                                            <p:cond delay="0"/>
                                          </p:stCondLst>
                                        </p:cTn>
                                        <p:tgtEl>
                                          <p:spTgt spid="216067"/>
                                        </p:tgtEl>
                                        <p:attrNameLst>
                                          <p:attrName>style.visibility</p:attrName>
                                        </p:attrNameLst>
                                      </p:cBhvr>
                                      <p:to>
                                        <p:strVal val="visible"/>
                                      </p:to>
                                    </p:set>
                                    <p:anim calcmode="lin" valueType="num">
                                      <p:cBhvr additive="base">
                                        <p:cTn id="52" dur="5000" fill="hold"/>
                                        <p:tgtEl>
                                          <p:spTgt spid="216067"/>
                                        </p:tgtEl>
                                        <p:attrNameLst>
                                          <p:attrName>ppt_x</p:attrName>
                                        </p:attrNameLst>
                                      </p:cBhvr>
                                      <p:tavLst>
                                        <p:tav tm="0">
                                          <p:val>
                                            <p:strVal val="#ppt_x"/>
                                          </p:val>
                                        </p:tav>
                                        <p:tav tm="100000">
                                          <p:val>
                                            <p:strVal val="#ppt_x"/>
                                          </p:val>
                                        </p:tav>
                                      </p:tavLst>
                                    </p:anim>
                                    <p:anim calcmode="lin" valueType="num">
                                      <p:cBhvr additive="base">
                                        <p:cTn id="53" dur="5000" fill="hold"/>
                                        <p:tgtEl>
                                          <p:spTgt spid="2160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2" grpId="0" autoUpdateAnimBg="0"/>
      <p:bldP spid="216073" grpId="0" autoUpdateAnimBg="0"/>
      <p:bldP spid="216074" grpId="0" autoUpdateAnimBg="0"/>
      <p:bldP spid="216075" grpId="0" autoUpdateAnimBg="0"/>
      <p:bldP spid="21607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0CA8044E-61E0-4FDF-8910-8ACD3AEFF7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1565B9-2B9D-4872-B3EF-433C60C1F4F4}" type="slidenum">
              <a:rPr lang="cs-CZ" altLang="cs-CZ" sz="1400"/>
              <a:pPr>
                <a:spcBef>
                  <a:spcPct val="0"/>
                </a:spcBef>
                <a:buFontTx/>
                <a:buNone/>
              </a:pPr>
              <a:t>3</a:t>
            </a:fld>
            <a:endParaRPr lang="cs-CZ" altLang="cs-CZ" sz="1400"/>
          </a:p>
        </p:txBody>
      </p:sp>
      <p:sp>
        <p:nvSpPr>
          <p:cNvPr id="10243" name="Rectangle 2">
            <a:extLst>
              <a:ext uri="{FF2B5EF4-FFF2-40B4-BE49-F238E27FC236}">
                <a16:creationId xmlns:a16="http://schemas.microsoft.com/office/drawing/2014/main" id="{4AB557AA-59E8-4739-9970-1D5BF288AC83}"/>
              </a:ext>
            </a:extLst>
          </p:cNvPr>
          <p:cNvSpPr>
            <a:spLocks noGrp="1" noChangeArrowheads="1"/>
          </p:cNvSpPr>
          <p:nvPr>
            <p:ph type="title"/>
          </p:nvPr>
        </p:nvSpPr>
        <p:spPr>
          <a:xfrm>
            <a:off x="1011467" y="439107"/>
            <a:ext cx="7983446" cy="629529"/>
          </a:xfrm>
          <a:noFill/>
        </p:spPr>
        <p:txBody>
          <a:bodyPr/>
          <a:lstStyle/>
          <a:p>
            <a:pPr eaLnBrk="1" hangingPunct="1"/>
            <a:r>
              <a:rPr lang="en-GB" altLang="cs-CZ" dirty="0">
                <a:cs typeface="Times New Roman" panose="02020603050405020304" pitchFamily="18" charset="0"/>
              </a:rPr>
              <a:t>Hazards of lowered air pressure</a:t>
            </a:r>
            <a:endParaRPr lang="en-GB" altLang="cs-CZ" dirty="0"/>
          </a:p>
        </p:txBody>
      </p:sp>
      <p:sp>
        <p:nvSpPr>
          <p:cNvPr id="10244" name="Rectangle 3">
            <a:extLst>
              <a:ext uri="{FF2B5EF4-FFF2-40B4-BE49-F238E27FC236}">
                <a16:creationId xmlns:a16="http://schemas.microsoft.com/office/drawing/2014/main" id="{24C0EDAF-B792-4EE5-BAD0-A1F28EFCA980}"/>
              </a:ext>
            </a:extLst>
          </p:cNvPr>
          <p:cNvSpPr>
            <a:spLocks noGrp="1" noChangeArrowheads="1"/>
          </p:cNvSpPr>
          <p:nvPr>
            <p:ph idx="1"/>
          </p:nvPr>
        </p:nvSpPr>
        <p:spPr>
          <a:xfrm>
            <a:off x="1035586" y="1916114"/>
            <a:ext cx="9672809" cy="3693319"/>
          </a:xfrm>
        </p:spPr>
        <p:txBody>
          <a:bodyPr wrap="square">
            <a:spAutoFit/>
          </a:bodyPr>
          <a:lstStyle/>
          <a:p>
            <a:pPr marL="0"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The atmospheric pressure decreases with altitude exponentially, its half value is reached at 5400 m (about 80% blood saturation by oxygen).</a:t>
            </a:r>
          </a:p>
          <a:p>
            <a:pPr marL="0" indent="15875"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marL="0"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In a fast rise above 3000 m, </a:t>
            </a:r>
            <a:r>
              <a:rPr lang="en-GB" altLang="cs-CZ" sz="2400" b="1" dirty="0">
                <a:cs typeface="Times New Roman" panose="02020603050405020304" pitchFamily="18" charset="0"/>
              </a:rPr>
              <a:t>altitude hypoxia</a:t>
            </a:r>
            <a:r>
              <a:rPr lang="en-GB" altLang="cs-CZ" sz="2400" dirty="0">
                <a:cs typeface="Times New Roman" panose="02020603050405020304" pitchFamily="18" charset="0"/>
              </a:rPr>
              <a:t> (nausea and headache) appears in non-trained persons. Sped up shallow breathing is the first reaction </a:t>
            </a:r>
            <a:r>
              <a:rPr lang="en-GB" altLang="cs-CZ" sz="2400" dirty="0">
                <a:cs typeface="Times New Roman" panose="02020603050405020304" pitchFamily="18" charset="0"/>
                <a:sym typeface="Symbol" panose="05050102010706020507" pitchFamily="18" charset="2"/>
              </a:rPr>
              <a:t></a:t>
            </a:r>
            <a:r>
              <a:rPr lang="en-GB" altLang="cs-CZ" sz="2400" dirty="0">
                <a:cs typeface="Times New Roman" panose="02020603050405020304" pitchFamily="18" charset="0"/>
              </a:rPr>
              <a:t> increase of alveolar partial pressure of oxygen and hence haemoglobin oxygen saturation. It is followed by liberation of erythrocytes from reserve spaces, increase of heart power and pulse frequency (tachycardia). Blood supply to the brain and heart increases above all. </a:t>
            </a:r>
            <a:r>
              <a:rPr lang="en-GB" altLang="cs-CZ" sz="2400" b="1" dirty="0">
                <a:cs typeface="Times New Roman" panose="02020603050405020304" pitchFamily="18" charset="0"/>
              </a:rPr>
              <a:t>   </a:t>
            </a:r>
            <a:endParaRPr lang="en-GB" altLang="cs-CZ" sz="2400" dirty="0">
              <a:cs typeface="Times New Roman" panose="02020603050405020304" pitchFamily="18" charset="0"/>
            </a:endParaRPr>
          </a:p>
        </p:txBody>
      </p:sp>
    </p:spTree>
    <p:extLst>
      <p:ext uri="{BB962C8B-B14F-4D97-AF65-F5344CB8AC3E}">
        <p14:creationId xmlns:p14="http://schemas.microsoft.com/office/powerpoint/2010/main" val="354955645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E6300215-283B-47A4-9FDA-E42BEFBE24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F699A1-BF9C-41CB-A3C4-8F0E90FBA5D5}" type="slidenum">
              <a:rPr lang="cs-CZ" altLang="cs-CZ" sz="1400"/>
              <a:pPr>
                <a:spcBef>
                  <a:spcPct val="0"/>
                </a:spcBef>
                <a:buFontTx/>
                <a:buNone/>
              </a:pPr>
              <a:t>30</a:t>
            </a:fld>
            <a:endParaRPr lang="cs-CZ" altLang="cs-CZ" sz="1400"/>
          </a:p>
        </p:txBody>
      </p:sp>
      <p:sp>
        <p:nvSpPr>
          <p:cNvPr id="65539" name="Rectangle 2">
            <a:extLst>
              <a:ext uri="{FF2B5EF4-FFF2-40B4-BE49-F238E27FC236}">
                <a16:creationId xmlns:a16="http://schemas.microsoft.com/office/drawing/2014/main" id="{C6E114C3-2003-4F98-BF33-D6B43D4EB4B9}"/>
              </a:ext>
            </a:extLst>
          </p:cNvPr>
          <p:cNvSpPr>
            <a:spLocks noGrp="1" noChangeArrowheads="1"/>
          </p:cNvSpPr>
          <p:nvPr>
            <p:ph type="title"/>
          </p:nvPr>
        </p:nvSpPr>
        <p:spPr>
          <a:xfrm>
            <a:off x="742034" y="411528"/>
            <a:ext cx="10753200" cy="451576"/>
          </a:xfrm>
        </p:spPr>
        <p:txBody>
          <a:bodyPr/>
          <a:lstStyle/>
          <a:p>
            <a:pPr eaLnBrk="1" hangingPunct="1"/>
            <a:r>
              <a:rPr lang="en-GB" altLang="cs-CZ" sz="3600" dirty="0"/>
              <a:t>US cavitation in minimally invasive surgery – HIFU (High Intensity Focused Ultrasound)</a:t>
            </a:r>
          </a:p>
        </p:txBody>
      </p:sp>
      <p:pic>
        <p:nvPicPr>
          <p:cNvPr id="65540" name="Picture 3" descr="hifu-equipment">
            <a:extLst>
              <a:ext uri="{FF2B5EF4-FFF2-40B4-BE49-F238E27FC236}">
                <a16:creationId xmlns:a16="http://schemas.microsoft.com/office/drawing/2014/main" id="{9A085080-116C-4E13-A09A-ED13201D3E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54859" y="1784734"/>
            <a:ext cx="7066410" cy="4307594"/>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18206408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85F6CD40-1EAD-47C4-96A0-2EB986EE71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1F5538-F683-41DB-B8EB-96E1F127726E}" type="slidenum">
              <a:rPr lang="cs-CZ" altLang="cs-CZ" sz="1400"/>
              <a:pPr>
                <a:spcBef>
                  <a:spcPct val="0"/>
                </a:spcBef>
                <a:buFontTx/>
                <a:buNone/>
              </a:pPr>
              <a:t>31</a:t>
            </a:fld>
            <a:endParaRPr lang="cs-CZ" altLang="cs-CZ" sz="1400"/>
          </a:p>
        </p:txBody>
      </p:sp>
      <p:sp>
        <p:nvSpPr>
          <p:cNvPr id="67587" name="Rectangle 2">
            <a:extLst>
              <a:ext uri="{FF2B5EF4-FFF2-40B4-BE49-F238E27FC236}">
                <a16:creationId xmlns:a16="http://schemas.microsoft.com/office/drawing/2014/main" id="{AA7DAD55-0621-4737-A720-19439FBF999E}"/>
              </a:ext>
            </a:extLst>
          </p:cNvPr>
          <p:cNvSpPr>
            <a:spLocks noGrp="1" noChangeArrowheads="1"/>
          </p:cNvSpPr>
          <p:nvPr>
            <p:ph type="title"/>
          </p:nvPr>
        </p:nvSpPr>
        <p:spPr>
          <a:xfrm>
            <a:off x="720000" y="720000"/>
            <a:ext cx="3907084" cy="451576"/>
          </a:xfrm>
        </p:spPr>
        <p:txBody>
          <a:bodyPr/>
          <a:lstStyle/>
          <a:p>
            <a:pPr eaLnBrk="1" hangingPunct="1"/>
            <a:r>
              <a:rPr lang="cs-CZ" altLang="cs-CZ" dirty="0" err="1"/>
              <a:t>Conclusions</a:t>
            </a:r>
            <a:endParaRPr lang="cs-CZ" altLang="cs-CZ" dirty="0"/>
          </a:p>
        </p:txBody>
      </p:sp>
      <p:sp>
        <p:nvSpPr>
          <p:cNvPr id="67588" name="Text Box 3">
            <a:extLst>
              <a:ext uri="{FF2B5EF4-FFF2-40B4-BE49-F238E27FC236}">
                <a16:creationId xmlns:a16="http://schemas.microsoft.com/office/drawing/2014/main" id="{B2B90D7A-8E99-44B1-A7F4-E4508619734B}"/>
              </a:ext>
            </a:extLst>
          </p:cNvPr>
          <p:cNvSpPr txBox="1">
            <a:spLocks noChangeArrowheads="1"/>
          </p:cNvSpPr>
          <p:nvPr/>
        </p:nvSpPr>
        <p:spPr bwMode="auto">
          <a:xfrm>
            <a:off x="616945" y="2276476"/>
            <a:ext cx="10399922" cy="3539430"/>
          </a:xfrm>
          <a:prstGeom prst="rect">
            <a:avLst/>
          </a:prstGeom>
          <a:solidFill>
            <a:schemeClr val="bg1">
              <a:alpha val="70195"/>
            </a:scheme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800" b="1" dirty="0"/>
              <a:t>Ultrasound cavitation is an important component of the biophysical effects of ultrasound.</a:t>
            </a:r>
          </a:p>
          <a:p>
            <a:pPr algn="ctr" eaLnBrk="1" hangingPunct="1">
              <a:spcBef>
                <a:spcPct val="50000"/>
              </a:spcBef>
              <a:buFontTx/>
              <a:buNone/>
            </a:pPr>
            <a:r>
              <a:rPr lang="en-GB" altLang="cs-CZ" sz="2800" b="1" dirty="0"/>
              <a:t>It arises under conditions similar to those used in the therapeutic applications of ultrasound.</a:t>
            </a:r>
          </a:p>
          <a:p>
            <a:pPr algn="ctr" eaLnBrk="1" hangingPunct="1">
              <a:spcBef>
                <a:spcPct val="50000"/>
              </a:spcBef>
              <a:buFontTx/>
              <a:buNone/>
            </a:pPr>
            <a:r>
              <a:rPr lang="en-GB" altLang="cs-CZ" sz="2800" b="1" dirty="0"/>
              <a:t>In the case of diagnostic ultrasound, it is perceived as a potential risk factor at high scanner outputs or under the presence of microbubble contrast agents</a:t>
            </a:r>
          </a:p>
        </p:txBody>
      </p:sp>
    </p:spTree>
    <p:extLst>
      <p:ext uri="{BB962C8B-B14F-4D97-AF65-F5344CB8AC3E}">
        <p14:creationId xmlns:p14="http://schemas.microsoft.com/office/powerpoint/2010/main" val="1962397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84EB5AA1-0061-43F5-AB4E-76A460001C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511D9B78-C62F-479E-96B1-86F2323341A9}" type="slidenum">
              <a:rPr lang="en-GB" altLang="cs-CZ" sz="1400">
                <a:solidFill>
                  <a:schemeClr val="tx1"/>
                </a:solidFill>
              </a:rPr>
              <a:pPr>
                <a:spcBef>
                  <a:spcPct val="0"/>
                </a:spcBef>
                <a:buFontTx/>
                <a:buNone/>
              </a:pPr>
              <a:t>32</a:t>
            </a:fld>
            <a:endParaRPr lang="en-GB" altLang="cs-CZ" sz="1400">
              <a:solidFill>
                <a:schemeClr val="tx1"/>
              </a:solidFill>
            </a:endParaRPr>
          </a:p>
        </p:txBody>
      </p:sp>
      <p:sp>
        <p:nvSpPr>
          <p:cNvPr id="251906" name="Rectangle 2">
            <a:extLst>
              <a:ext uri="{FF2B5EF4-FFF2-40B4-BE49-F238E27FC236}">
                <a16:creationId xmlns:a16="http://schemas.microsoft.com/office/drawing/2014/main" id="{6754783E-807B-4D2A-83C3-F84639051B7C}"/>
              </a:ext>
            </a:extLst>
          </p:cNvPr>
          <p:cNvSpPr>
            <a:spLocks noGrp="1" noChangeArrowheads="1"/>
          </p:cNvSpPr>
          <p:nvPr>
            <p:ph type="ctrTitle"/>
          </p:nvPr>
        </p:nvSpPr>
        <p:spPr>
          <a:xfrm>
            <a:off x="1270536" y="1671601"/>
            <a:ext cx="8135938" cy="1152525"/>
          </a:xfrm>
        </p:spPr>
        <p:txBody>
          <a:bodyPr/>
          <a:lstStyle/>
          <a:p>
            <a:pPr eaLnBrk="1" hangingPunct="1">
              <a:lnSpc>
                <a:spcPct val="100000"/>
              </a:lnSpc>
            </a:pPr>
            <a:r>
              <a:rPr lang="en-GB" altLang="cs-CZ" sz="2400" dirty="0"/>
              <a:t>Author: </a:t>
            </a:r>
            <a:br>
              <a:rPr lang="en-GB" altLang="cs-CZ" sz="2400" dirty="0">
                <a:solidFill>
                  <a:srgbClr val="FFFFCC"/>
                </a:solidFill>
              </a:rPr>
            </a:br>
            <a:r>
              <a:rPr lang="en-GB" altLang="cs-CZ" sz="2400" b="0" dirty="0"/>
              <a:t>V</a:t>
            </a:r>
            <a:r>
              <a:rPr lang="en-GB" altLang="cs-CZ" sz="2400" b="0" dirty="0">
                <a:solidFill>
                  <a:schemeClr val="tx1"/>
                </a:solidFill>
              </a:rPr>
              <a:t>ojtěch Mornstein</a:t>
            </a:r>
            <a:endParaRPr lang="en-GB" altLang="cs-CZ" sz="2400" dirty="0">
              <a:solidFill>
                <a:schemeClr val="tx1"/>
              </a:solidFill>
            </a:endParaRPr>
          </a:p>
        </p:txBody>
      </p:sp>
      <p:grpSp>
        <p:nvGrpSpPr>
          <p:cNvPr id="2" name="Group 17">
            <a:extLst>
              <a:ext uri="{FF2B5EF4-FFF2-40B4-BE49-F238E27FC236}">
                <a16:creationId xmlns:a16="http://schemas.microsoft.com/office/drawing/2014/main" id="{A34FB562-0DEA-4BD4-8C88-27A5D89AF4D7}"/>
              </a:ext>
            </a:extLst>
          </p:cNvPr>
          <p:cNvGrpSpPr>
            <a:grpSpLocks/>
          </p:cNvGrpSpPr>
          <p:nvPr/>
        </p:nvGrpSpPr>
        <p:grpSpPr bwMode="auto">
          <a:xfrm>
            <a:off x="4295775" y="2133600"/>
            <a:ext cx="2160588" cy="215900"/>
            <a:chOff x="1746" y="1344"/>
            <a:chExt cx="1361" cy="136"/>
          </a:xfrm>
        </p:grpSpPr>
        <p:pic>
          <p:nvPicPr>
            <p:cNvPr id="69648" name="Picture 4" descr="pulsingbubble[1]">
              <a:extLst>
                <a:ext uri="{FF2B5EF4-FFF2-40B4-BE49-F238E27FC236}">
                  <a16:creationId xmlns:a16="http://schemas.microsoft.com/office/drawing/2014/main" id="{02C73B66-4B2A-43A8-B924-EF3ED07772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5" descr="pulsingbubble[1]">
              <a:extLst>
                <a:ext uri="{FF2B5EF4-FFF2-40B4-BE49-F238E27FC236}">
                  <a16:creationId xmlns:a16="http://schemas.microsoft.com/office/drawing/2014/main" id="{DBF1E555-2141-4E6D-908E-87773C80BC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4"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6" descr="pulsingbubble[1]">
              <a:extLst>
                <a:ext uri="{FF2B5EF4-FFF2-40B4-BE49-F238E27FC236}">
                  <a16:creationId xmlns:a16="http://schemas.microsoft.com/office/drawing/2014/main" id="{EA6D19BD-EC5B-4DD1-84F7-1565142A52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62"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10" descr="pulsingbubble[1]">
              <a:extLst>
                <a:ext uri="{FF2B5EF4-FFF2-40B4-BE49-F238E27FC236}">
                  <a16:creationId xmlns:a16="http://schemas.microsoft.com/office/drawing/2014/main" id="{52EA5788-1E22-4FF7-8A07-7CA4CF4B8B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 y="134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ACF4E50-F67B-4139-8EBC-8AD04FE5ACFF}"/>
              </a:ext>
            </a:extLst>
          </p:cNvPr>
          <p:cNvGrpSpPr>
            <a:grpSpLocks/>
          </p:cNvGrpSpPr>
          <p:nvPr/>
        </p:nvGrpSpPr>
        <p:grpSpPr bwMode="auto">
          <a:xfrm>
            <a:off x="7391400" y="2708275"/>
            <a:ext cx="1512888" cy="215900"/>
            <a:chOff x="3696" y="1706"/>
            <a:chExt cx="953" cy="136"/>
          </a:xfrm>
        </p:grpSpPr>
        <p:pic>
          <p:nvPicPr>
            <p:cNvPr id="69645" name="Picture 7" descr="pulsingbubble[1]">
              <a:extLst>
                <a:ext uri="{FF2B5EF4-FFF2-40B4-BE49-F238E27FC236}">
                  <a16:creationId xmlns:a16="http://schemas.microsoft.com/office/drawing/2014/main" id="{044A03E4-1065-40C1-B5A6-9359294245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96" y="170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8" descr="pulsingbubble[1]">
              <a:extLst>
                <a:ext uri="{FF2B5EF4-FFF2-40B4-BE49-F238E27FC236}">
                  <a16:creationId xmlns:a16="http://schemas.microsoft.com/office/drawing/2014/main" id="{F34DD9E1-1052-448A-8D3C-2E655256D4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05" y="170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1" descr="pulsingbubble[1]">
              <a:extLst>
                <a:ext uri="{FF2B5EF4-FFF2-40B4-BE49-F238E27FC236}">
                  <a16:creationId xmlns:a16="http://schemas.microsoft.com/office/drawing/2014/main" id="{47E3ECD5-8D4A-4C92-84EE-1FF1FD3463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3" y="170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490AFA1C-81E4-4AD1-BC77-7C60CC65C805}"/>
              </a:ext>
            </a:extLst>
          </p:cNvPr>
          <p:cNvGrpSpPr>
            <a:grpSpLocks/>
          </p:cNvGrpSpPr>
          <p:nvPr/>
        </p:nvGrpSpPr>
        <p:grpSpPr bwMode="auto">
          <a:xfrm>
            <a:off x="4872038" y="3644900"/>
            <a:ext cx="863600" cy="215900"/>
            <a:chOff x="2109" y="2296"/>
            <a:chExt cx="544" cy="136"/>
          </a:xfrm>
        </p:grpSpPr>
        <p:pic>
          <p:nvPicPr>
            <p:cNvPr id="69643" name="Picture 9" descr="pulsingbubble[1]">
              <a:extLst>
                <a:ext uri="{FF2B5EF4-FFF2-40B4-BE49-F238E27FC236}">
                  <a16:creationId xmlns:a16="http://schemas.microsoft.com/office/drawing/2014/main" id="{C575656F-5742-4255-8C5C-12DEBA7AFA4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9" y="229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2" descr="pulsingbubble[1]">
              <a:extLst>
                <a:ext uri="{FF2B5EF4-FFF2-40B4-BE49-F238E27FC236}">
                  <a16:creationId xmlns:a16="http://schemas.microsoft.com/office/drawing/2014/main" id="{1E1331FC-6110-4EB5-886F-EBC69BC565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7" y="229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1917" name="Picture 13" descr="pulsingbubble[1]">
            <a:extLst>
              <a:ext uri="{FF2B5EF4-FFF2-40B4-BE49-F238E27FC236}">
                <a16:creationId xmlns:a16="http://schemas.microsoft.com/office/drawing/2014/main" id="{79191093-5EF9-4B5E-8426-19EE64DDF7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81993" y="3664638"/>
            <a:ext cx="2174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8" name="Rectangle 14">
            <a:extLst>
              <a:ext uri="{FF2B5EF4-FFF2-40B4-BE49-F238E27FC236}">
                <a16:creationId xmlns:a16="http://schemas.microsoft.com/office/drawing/2014/main" id="{3F5E756F-060C-432D-A2EE-A02A6C01DDB0}"/>
              </a:ext>
            </a:extLst>
          </p:cNvPr>
          <p:cNvSpPr>
            <a:spLocks noChangeArrowheads="1"/>
          </p:cNvSpPr>
          <p:nvPr/>
        </p:nvSpPr>
        <p:spPr bwMode="auto">
          <a:xfrm>
            <a:off x="811022" y="2813108"/>
            <a:ext cx="55292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9525">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buFontTx/>
              <a:buNone/>
            </a:pPr>
            <a:r>
              <a:rPr lang="en-GB" altLang="cs-CZ" sz="2400" b="1" dirty="0">
                <a:solidFill>
                  <a:schemeClr val="tx2"/>
                </a:solidFill>
              </a:rPr>
              <a:t>Content collaboration and language revision: </a:t>
            </a:r>
            <a:br>
              <a:rPr lang="en-GB" altLang="cs-CZ" sz="2400" b="1" dirty="0">
                <a:solidFill>
                  <a:schemeClr val="tx2"/>
                </a:solidFill>
              </a:rPr>
            </a:br>
            <a:r>
              <a:rPr lang="en-GB" altLang="cs-CZ" sz="2400" dirty="0">
                <a:solidFill>
                  <a:schemeClr val="tx1"/>
                </a:solidFill>
              </a:rPr>
              <a:t>Carmel J. Caruana</a:t>
            </a:r>
            <a:br>
              <a:rPr lang="en-GB" altLang="cs-CZ" sz="1800" b="1" dirty="0">
                <a:solidFill>
                  <a:schemeClr val="tx2"/>
                </a:solidFill>
              </a:rPr>
            </a:br>
            <a:endParaRPr lang="en-GB" altLang="cs-CZ" sz="1800" b="1" dirty="0">
              <a:solidFill>
                <a:schemeClr val="tx2"/>
              </a:solidFill>
            </a:endParaRPr>
          </a:p>
        </p:txBody>
      </p:sp>
      <p:sp>
        <p:nvSpPr>
          <p:cNvPr id="251920" name="Rectangle 16">
            <a:extLst>
              <a:ext uri="{FF2B5EF4-FFF2-40B4-BE49-F238E27FC236}">
                <a16:creationId xmlns:a16="http://schemas.microsoft.com/office/drawing/2014/main" id="{4BCC0F14-1225-411F-8C53-23F1DFA2B724}"/>
              </a:ext>
            </a:extLst>
          </p:cNvPr>
          <p:cNvSpPr>
            <a:spLocks noChangeArrowheads="1"/>
          </p:cNvSpPr>
          <p:nvPr/>
        </p:nvSpPr>
        <p:spPr bwMode="auto">
          <a:xfrm>
            <a:off x="2906714" y="4871158"/>
            <a:ext cx="6199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buFontTx/>
              <a:buNone/>
            </a:pPr>
            <a:r>
              <a:rPr lang="en-GB" altLang="cs-CZ" sz="2400" b="1" dirty="0">
                <a:solidFill>
                  <a:schemeClr val="tx2"/>
                </a:solidFill>
              </a:rPr>
              <a:t>Last revision</a:t>
            </a:r>
            <a:r>
              <a:rPr lang="cs-CZ" altLang="cs-CZ" sz="2400" b="1" dirty="0">
                <a:solidFill>
                  <a:schemeClr val="tx2"/>
                </a:solidFill>
              </a:rPr>
              <a:t> </a:t>
            </a:r>
            <a:r>
              <a:rPr lang="cs-CZ" altLang="cs-CZ" sz="2400" b="1" dirty="0" err="1">
                <a:solidFill>
                  <a:schemeClr val="tx2"/>
                </a:solidFill>
              </a:rPr>
              <a:t>September</a:t>
            </a:r>
            <a:r>
              <a:rPr lang="cs-CZ" altLang="cs-CZ" sz="2400" b="1" dirty="0">
                <a:solidFill>
                  <a:schemeClr val="tx1"/>
                </a:solidFill>
              </a:rPr>
              <a:t> 2024</a:t>
            </a:r>
            <a:endParaRPr lang="en-GB" altLang="cs-CZ" sz="2400" b="1" dirty="0">
              <a:solidFill>
                <a:schemeClr val="tx1"/>
              </a:solidFill>
            </a:endParaRPr>
          </a:p>
        </p:txBody>
      </p:sp>
    </p:spTree>
    <p:extLst>
      <p:ext uri="{BB962C8B-B14F-4D97-AF65-F5344CB8AC3E}">
        <p14:creationId xmlns:p14="http://schemas.microsoft.com/office/powerpoint/2010/main" val="3705086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iterate type="lt">
                                    <p:tmPct val="0"/>
                                  </p:iterate>
                                  <p:childTnLst>
                                    <p:set>
                                      <p:cBhvr>
                                        <p:cTn id="6" dur="1" fill="hold">
                                          <p:stCondLst>
                                            <p:cond delay="0"/>
                                          </p:stCondLst>
                                        </p:cTn>
                                        <p:tgtEl>
                                          <p:spTgt spid="251906"/>
                                        </p:tgtEl>
                                        <p:attrNameLst>
                                          <p:attrName>style.visibility</p:attrName>
                                        </p:attrNameLst>
                                      </p:cBhvr>
                                      <p:to>
                                        <p:strVal val="visible"/>
                                      </p:to>
                                    </p:set>
                                    <p:anim calcmode="lin" valueType="num">
                                      <p:cBhvr>
                                        <p:cTn id="7" dur="1000" fill="hold"/>
                                        <p:tgtEl>
                                          <p:spTgt spid="251906"/>
                                        </p:tgtEl>
                                        <p:attrNameLst>
                                          <p:attrName>ppt_x</p:attrName>
                                        </p:attrNameLst>
                                      </p:cBhvr>
                                      <p:tavLst>
                                        <p:tav tm="0">
                                          <p:val>
                                            <p:strVal val="#ppt_x-.2"/>
                                          </p:val>
                                        </p:tav>
                                        <p:tav tm="100000">
                                          <p:val>
                                            <p:strVal val="#ppt_x"/>
                                          </p:val>
                                        </p:tav>
                                      </p:tavLst>
                                    </p:anim>
                                    <p:anim calcmode="lin" valueType="num">
                                      <p:cBhvr>
                                        <p:cTn id="8" dur="1000" fill="hold"/>
                                        <p:tgtEl>
                                          <p:spTgt spid="2519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1906"/>
                                        </p:tgtEl>
                                      </p:cBhvr>
                                    </p:animEffect>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0"/>
                                        <p:tgtEl>
                                          <p:spTgt spid="2"/>
                                        </p:tgtEl>
                                      </p:cBhvr>
                                    </p:animEffect>
                                  </p:childTnLst>
                                </p:cTn>
                              </p:par>
                            </p:childTnLst>
                          </p:cTn>
                        </p:par>
                        <p:par>
                          <p:cTn id="14" fill="hold" nodeType="afterGroup">
                            <p:stCondLst>
                              <p:cond delay="4000"/>
                            </p:stCondLst>
                            <p:childTnLst>
                              <p:par>
                                <p:cTn id="15" presetID="1" presetClass="exit" presetSubtype="0" fill="hold" nodeType="afterEffect">
                                  <p:stCondLst>
                                    <p:cond delay="1000"/>
                                  </p:stCondLst>
                                  <p:childTnLst>
                                    <p:set>
                                      <p:cBhvr>
                                        <p:cTn id="16" dur="1" fill="hold">
                                          <p:stCondLst>
                                            <p:cond delay="0"/>
                                          </p:stCondLst>
                                        </p:cTn>
                                        <p:tgtEl>
                                          <p:spTgt spid="2"/>
                                        </p:tgtEl>
                                        <p:attrNameLst>
                                          <p:attrName>style.visibility</p:attrName>
                                        </p:attrNameLst>
                                      </p:cBhvr>
                                      <p:to>
                                        <p:strVal val="hidden"/>
                                      </p:to>
                                    </p:set>
                                  </p:childTnLst>
                                </p:cTn>
                              </p:par>
                              <p:par>
                                <p:cTn id="17" presetID="50" presetClass="exit" presetSubtype="0" accel="100000" fill="hold" grpId="1" nodeType="withEffect">
                                  <p:stCondLst>
                                    <p:cond delay="1000"/>
                                  </p:stCondLst>
                                  <p:iterate type="lt">
                                    <p:tmPct val="0"/>
                                  </p:iterate>
                                  <p:childTnLst>
                                    <p:anim calcmode="lin" valueType="num">
                                      <p:cBhvr>
                                        <p:cTn id="18" dur="1000"/>
                                        <p:tgtEl>
                                          <p:spTgt spid="251906"/>
                                        </p:tgtEl>
                                        <p:attrNameLst>
                                          <p:attrName>ppt_w</p:attrName>
                                        </p:attrNameLst>
                                      </p:cBhvr>
                                      <p:tavLst>
                                        <p:tav tm="0">
                                          <p:val>
                                            <p:strVal val="ppt_w"/>
                                          </p:val>
                                        </p:tav>
                                        <p:tav tm="100000">
                                          <p:val>
                                            <p:strVal val="ppt_w+.3"/>
                                          </p:val>
                                        </p:tav>
                                      </p:tavLst>
                                    </p:anim>
                                    <p:anim calcmode="lin" valueType="num">
                                      <p:cBhvr>
                                        <p:cTn id="19" dur="1000"/>
                                        <p:tgtEl>
                                          <p:spTgt spid="251906"/>
                                        </p:tgtEl>
                                        <p:attrNameLst>
                                          <p:attrName>ppt_h</p:attrName>
                                        </p:attrNameLst>
                                      </p:cBhvr>
                                      <p:tavLst>
                                        <p:tav tm="0">
                                          <p:val>
                                            <p:strVal val="ppt_h"/>
                                          </p:val>
                                        </p:tav>
                                        <p:tav tm="100000">
                                          <p:val>
                                            <p:strVal val="ppt_h"/>
                                          </p:val>
                                        </p:tav>
                                      </p:tavLst>
                                    </p:anim>
                                    <p:animEffect transition="out" filter="fade">
                                      <p:cBhvr>
                                        <p:cTn id="20" dur="1000"/>
                                        <p:tgtEl>
                                          <p:spTgt spid="251906"/>
                                        </p:tgtEl>
                                      </p:cBhvr>
                                    </p:animEffect>
                                    <p:set>
                                      <p:cBhvr>
                                        <p:cTn id="21" dur="1" fill="hold">
                                          <p:stCondLst>
                                            <p:cond delay="999"/>
                                          </p:stCondLst>
                                        </p:cTn>
                                        <p:tgtEl>
                                          <p:spTgt spid="251906"/>
                                        </p:tgtEl>
                                        <p:attrNameLst>
                                          <p:attrName>style.visibility</p:attrName>
                                        </p:attrNameLst>
                                      </p:cBhvr>
                                      <p:to>
                                        <p:strVal val="hidden"/>
                                      </p:to>
                                    </p:set>
                                  </p:childTnLst>
                                </p:cTn>
                              </p:par>
                            </p:childTnLst>
                          </p:cTn>
                        </p:par>
                        <p:par>
                          <p:cTn id="22" fill="hold" nodeType="afterGroup">
                            <p:stCondLst>
                              <p:cond delay="6000"/>
                            </p:stCondLst>
                            <p:childTnLst>
                              <p:par>
                                <p:cTn id="23" presetID="29" presetClass="entr" presetSubtype="0" fill="hold" grpId="0" nodeType="afterEffect">
                                  <p:stCondLst>
                                    <p:cond delay="0"/>
                                  </p:stCondLst>
                                  <p:childTnLst>
                                    <p:set>
                                      <p:cBhvr>
                                        <p:cTn id="24" dur="1" fill="hold">
                                          <p:stCondLst>
                                            <p:cond delay="0"/>
                                          </p:stCondLst>
                                        </p:cTn>
                                        <p:tgtEl>
                                          <p:spTgt spid="251918"/>
                                        </p:tgtEl>
                                        <p:attrNameLst>
                                          <p:attrName>style.visibility</p:attrName>
                                        </p:attrNameLst>
                                      </p:cBhvr>
                                      <p:to>
                                        <p:strVal val="visible"/>
                                      </p:to>
                                    </p:set>
                                    <p:anim calcmode="lin" valueType="num">
                                      <p:cBhvr>
                                        <p:cTn id="25" dur="1000" fill="hold"/>
                                        <p:tgtEl>
                                          <p:spTgt spid="251918"/>
                                        </p:tgtEl>
                                        <p:attrNameLst>
                                          <p:attrName>ppt_x</p:attrName>
                                        </p:attrNameLst>
                                      </p:cBhvr>
                                      <p:tavLst>
                                        <p:tav tm="0">
                                          <p:val>
                                            <p:strVal val="#ppt_x-.2"/>
                                          </p:val>
                                        </p:tav>
                                        <p:tav tm="100000">
                                          <p:val>
                                            <p:strVal val="#ppt_x"/>
                                          </p:val>
                                        </p:tav>
                                      </p:tavLst>
                                    </p:anim>
                                    <p:anim calcmode="lin" valueType="num">
                                      <p:cBhvr>
                                        <p:cTn id="26" dur="1000" fill="hold"/>
                                        <p:tgtEl>
                                          <p:spTgt spid="2519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51918"/>
                                        </p:tgtEl>
                                      </p:cBhvr>
                                    </p:animEffect>
                                  </p:childTnLst>
                                </p:cTn>
                              </p:par>
                            </p:childTnLst>
                          </p:cTn>
                        </p:par>
                        <p:par>
                          <p:cTn id="28" fill="hold" nodeType="afterGroup">
                            <p:stCondLst>
                              <p:cond delay="70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3000"/>
                                        <p:tgtEl>
                                          <p:spTgt spid="3"/>
                                        </p:tgtEl>
                                      </p:cBhvr>
                                    </p:animEffect>
                                  </p:childTnLst>
                                </p:cTn>
                              </p:par>
                            </p:childTnLst>
                          </p:cTn>
                        </p:par>
                        <p:par>
                          <p:cTn id="32" fill="hold" nodeType="afterGroup">
                            <p:stCondLst>
                              <p:cond delay="10000"/>
                            </p:stCondLst>
                            <p:childTnLst>
                              <p:par>
                                <p:cTn id="33" presetID="1" presetClass="exit" presetSubtype="0" fill="hold" nodeType="afterEffect">
                                  <p:stCondLst>
                                    <p:cond delay="1000"/>
                                  </p:stCondLst>
                                  <p:childTnLst>
                                    <p:set>
                                      <p:cBhvr>
                                        <p:cTn id="34" dur="1" fill="hold">
                                          <p:stCondLst>
                                            <p:cond delay="0"/>
                                          </p:stCondLst>
                                        </p:cTn>
                                        <p:tgtEl>
                                          <p:spTgt spid="3"/>
                                        </p:tgtEl>
                                        <p:attrNameLst>
                                          <p:attrName>style.visibility</p:attrName>
                                        </p:attrNameLst>
                                      </p:cBhvr>
                                      <p:to>
                                        <p:strVal val="hidden"/>
                                      </p:to>
                                    </p:set>
                                  </p:childTnLst>
                                </p:cTn>
                              </p:par>
                              <p:par>
                                <p:cTn id="35" presetID="50" presetClass="exit" presetSubtype="0" accel="100000" fill="hold" grpId="1" nodeType="withEffect">
                                  <p:stCondLst>
                                    <p:cond delay="0"/>
                                  </p:stCondLst>
                                  <p:childTnLst>
                                    <p:anim calcmode="lin" valueType="num">
                                      <p:cBhvr>
                                        <p:cTn id="36" dur="1000"/>
                                        <p:tgtEl>
                                          <p:spTgt spid="251918"/>
                                        </p:tgtEl>
                                        <p:attrNameLst>
                                          <p:attrName>ppt_w</p:attrName>
                                        </p:attrNameLst>
                                      </p:cBhvr>
                                      <p:tavLst>
                                        <p:tav tm="0">
                                          <p:val>
                                            <p:strVal val="ppt_w"/>
                                          </p:val>
                                        </p:tav>
                                        <p:tav tm="100000">
                                          <p:val>
                                            <p:strVal val="ppt_w+.3"/>
                                          </p:val>
                                        </p:tav>
                                      </p:tavLst>
                                    </p:anim>
                                    <p:anim calcmode="lin" valueType="num">
                                      <p:cBhvr>
                                        <p:cTn id="37" dur="1000"/>
                                        <p:tgtEl>
                                          <p:spTgt spid="251918"/>
                                        </p:tgtEl>
                                        <p:attrNameLst>
                                          <p:attrName>ppt_h</p:attrName>
                                        </p:attrNameLst>
                                      </p:cBhvr>
                                      <p:tavLst>
                                        <p:tav tm="0">
                                          <p:val>
                                            <p:strVal val="ppt_h"/>
                                          </p:val>
                                        </p:tav>
                                        <p:tav tm="100000">
                                          <p:val>
                                            <p:strVal val="ppt_h"/>
                                          </p:val>
                                        </p:tav>
                                      </p:tavLst>
                                    </p:anim>
                                    <p:animEffect transition="out" filter="fade">
                                      <p:cBhvr>
                                        <p:cTn id="38" dur="1000"/>
                                        <p:tgtEl>
                                          <p:spTgt spid="251918"/>
                                        </p:tgtEl>
                                      </p:cBhvr>
                                    </p:animEffect>
                                    <p:set>
                                      <p:cBhvr>
                                        <p:cTn id="39" dur="1" fill="hold">
                                          <p:stCondLst>
                                            <p:cond delay="999"/>
                                          </p:stCondLst>
                                        </p:cTn>
                                        <p:tgtEl>
                                          <p:spTgt spid="251918"/>
                                        </p:tgtEl>
                                        <p:attrNameLst>
                                          <p:attrName>style.visibility</p:attrName>
                                        </p:attrNameLst>
                                      </p:cBhvr>
                                      <p:to>
                                        <p:strVal val="hidden"/>
                                      </p:to>
                                    </p:set>
                                  </p:childTnLst>
                                </p:cTn>
                              </p:par>
                            </p:childTnLst>
                          </p:cTn>
                        </p:par>
                        <p:par>
                          <p:cTn id="40" fill="hold" nodeType="afterGroup">
                            <p:stCondLst>
                              <p:cond delay="11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3000"/>
                                        <p:tgtEl>
                                          <p:spTgt spid="4"/>
                                        </p:tgtEl>
                                      </p:cBhvr>
                                    </p:animEffect>
                                  </p:childTnLst>
                                </p:cTn>
                              </p:par>
                            </p:childTnLst>
                          </p:cTn>
                        </p:par>
                        <p:par>
                          <p:cTn id="44" fill="hold" nodeType="afterGroup">
                            <p:stCondLst>
                              <p:cond delay="14000"/>
                            </p:stCondLst>
                            <p:childTnLst>
                              <p:par>
                                <p:cTn id="45" presetID="1" presetClass="exit" presetSubtype="0" fill="hold" nodeType="afterEffect">
                                  <p:stCondLst>
                                    <p:cond delay="1000"/>
                                  </p:stCondLst>
                                  <p:childTnLst>
                                    <p:set>
                                      <p:cBhvr>
                                        <p:cTn id="46" dur="1" fill="hold">
                                          <p:stCondLst>
                                            <p:cond delay="0"/>
                                          </p:stCondLst>
                                        </p:cTn>
                                        <p:tgtEl>
                                          <p:spTgt spid="4"/>
                                        </p:tgtEl>
                                        <p:attrNameLst>
                                          <p:attrName>style.visibility</p:attrName>
                                        </p:attrNameLst>
                                      </p:cBhvr>
                                      <p:to>
                                        <p:strVal val="hidden"/>
                                      </p:to>
                                    </p:set>
                                  </p:childTnLst>
                                </p:cTn>
                              </p:par>
                            </p:childTnLst>
                          </p:cTn>
                        </p:par>
                        <p:par>
                          <p:cTn id="47" fill="hold" nodeType="afterGroup">
                            <p:stCondLst>
                              <p:cond delay="15000"/>
                            </p:stCondLst>
                            <p:childTnLst>
                              <p:par>
                                <p:cTn id="48" presetID="29" presetClass="entr" presetSubtype="0" fill="hold" grpId="0" nodeType="afterEffect">
                                  <p:stCondLst>
                                    <p:cond delay="0"/>
                                  </p:stCondLst>
                                  <p:childTnLst>
                                    <p:set>
                                      <p:cBhvr>
                                        <p:cTn id="49" dur="1" fill="hold">
                                          <p:stCondLst>
                                            <p:cond delay="0"/>
                                          </p:stCondLst>
                                        </p:cTn>
                                        <p:tgtEl>
                                          <p:spTgt spid="251920"/>
                                        </p:tgtEl>
                                        <p:attrNameLst>
                                          <p:attrName>style.visibility</p:attrName>
                                        </p:attrNameLst>
                                      </p:cBhvr>
                                      <p:to>
                                        <p:strVal val="visible"/>
                                      </p:to>
                                    </p:set>
                                    <p:anim calcmode="lin" valueType="num">
                                      <p:cBhvr>
                                        <p:cTn id="50" dur="1000" fill="hold"/>
                                        <p:tgtEl>
                                          <p:spTgt spid="251920"/>
                                        </p:tgtEl>
                                        <p:attrNameLst>
                                          <p:attrName>ppt_x</p:attrName>
                                        </p:attrNameLst>
                                      </p:cBhvr>
                                      <p:tavLst>
                                        <p:tav tm="0">
                                          <p:val>
                                            <p:strVal val="#ppt_x-.2"/>
                                          </p:val>
                                        </p:tav>
                                        <p:tav tm="100000">
                                          <p:val>
                                            <p:strVal val="#ppt_x"/>
                                          </p:val>
                                        </p:tav>
                                      </p:tavLst>
                                    </p:anim>
                                    <p:anim calcmode="lin" valueType="num">
                                      <p:cBhvr>
                                        <p:cTn id="51" dur="1000" fill="hold"/>
                                        <p:tgtEl>
                                          <p:spTgt spid="25192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51920"/>
                                        </p:tgtEl>
                                      </p:cBhvr>
                                    </p:animEffect>
                                  </p:childTnLst>
                                </p:cTn>
                              </p:par>
                            </p:childTnLst>
                          </p:cTn>
                        </p:par>
                        <p:par>
                          <p:cTn id="53" fill="hold" nodeType="afterGroup">
                            <p:stCondLst>
                              <p:cond delay="16000"/>
                            </p:stCondLst>
                            <p:childTnLst>
                              <p:par>
                                <p:cTn id="54" presetID="1" presetClass="entr" presetSubtype="0" fill="hold" nodeType="afterEffect">
                                  <p:stCondLst>
                                    <p:cond delay="0"/>
                                  </p:stCondLst>
                                  <p:childTnLst>
                                    <p:set>
                                      <p:cBhvr>
                                        <p:cTn id="55" dur="1" fill="hold">
                                          <p:stCondLst>
                                            <p:cond delay="0"/>
                                          </p:stCondLst>
                                        </p:cTn>
                                        <p:tgtEl>
                                          <p:spTgt spid="251917"/>
                                        </p:tgtEl>
                                        <p:attrNameLst>
                                          <p:attrName>style.visibility</p:attrName>
                                        </p:attrNameLst>
                                      </p:cBhvr>
                                      <p:to>
                                        <p:strVal val="visible"/>
                                      </p:to>
                                    </p:set>
                                  </p:childTnLst>
                                </p:cTn>
                              </p:par>
                            </p:childTnLst>
                          </p:cTn>
                        </p:par>
                        <p:par>
                          <p:cTn id="56" fill="hold" nodeType="afterGroup">
                            <p:stCondLst>
                              <p:cond delay="16000"/>
                            </p:stCondLst>
                            <p:childTnLst>
                              <p:par>
                                <p:cTn id="57" presetID="1" presetClass="exit" presetSubtype="0" fill="hold" nodeType="afterEffect">
                                  <p:stCondLst>
                                    <p:cond delay="1000"/>
                                  </p:stCondLst>
                                  <p:childTnLst>
                                    <p:set>
                                      <p:cBhvr>
                                        <p:cTn id="58" dur="1" fill="hold">
                                          <p:stCondLst>
                                            <p:cond delay="0"/>
                                          </p:stCondLst>
                                        </p:cTn>
                                        <p:tgtEl>
                                          <p:spTgt spid="251917"/>
                                        </p:tgtEl>
                                        <p:attrNameLst>
                                          <p:attrName>style.visibility</p:attrName>
                                        </p:attrNameLst>
                                      </p:cBhvr>
                                      <p:to>
                                        <p:strVal val="hidden"/>
                                      </p:to>
                                    </p:set>
                                  </p:childTnLst>
                                </p:cTn>
                              </p:par>
                              <p:par>
                                <p:cTn id="59" presetID="50" presetClass="exit" presetSubtype="0" accel="100000" fill="hold" grpId="1" nodeType="withEffect">
                                  <p:stCondLst>
                                    <p:cond delay="1000"/>
                                  </p:stCondLst>
                                  <p:childTnLst>
                                    <p:anim calcmode="lin" valueType="num">
                                      <p:cBhvr>
                                        <p:cTn id="60" dur="1000"/>
                                        <p:tgtEl>
                                          <p:spTgt spid="251920"/>
                                        </p:tgtEl>
                                        <p:attrNameLst>
                                          <p:attrName>ppt_w</p:attrName>
                                        </p:attrNameLst>
                                      </p:cBhvr>
                                      <p:tavLst>
                                        <p:tav tm="0">
                                          <p:val>
                                            <p:strVal val="ppt_w"/>
                                          </p:val>
                                        </p:tav>
                                        <p:tav tm="100000">
                                          <p:val>
                                            <p:strVal val="ppt_w+.3"/>
                                          </p:val>
                                        </p:tav>
                                      </p:tavLst>
                                    </p:anim>
                                    <p:anim calcmode="lin" valueType="num">
                                      <p:cBhvr>
                                        <p:cTn id="61" dur="1000"/>
                                        <p:tgtEl>
                                          <p:spTgt spid="251920"/>
                                        </p:tgtEl>
                                        <p:attrNameLst>
                                          <p:attrName>ppt_h</p:attrName>
                                        </p:attrNameLst>
                                      </p:cBhvr>
                                      <p:tavLst>
                                        <p:tav tm="0">
                                          <p:val>
                                            <p:strVal val="ppt_h"/>
                                          </p:val>
                                        </p:tav>
                                        <p:tav tm="100000">
                                          <p:val>
                                            <p:strVal val="ppt_h"/>
                                          </p:val>
                                        </p:tav>
                                      </p:tavLst>
                                    </p:anim>
                                    <p:animEffect transition="out" filter="fade">
                                      <p:cBhvr>
                                        <p:cTn id="62" dur="1000"/>
                                        <p:tgtEl>
                                          <p:spTgt spid="251920"/>
                                        </p:tgtEl>
                                      </p:cBhvr>
                                    </p:animEffect>
                                    <p:set>
                                      <p:cBhvr>
                                        <p:cTn id="63" dur="1" fill="hold">
                                          <p:stCondLst>
                                            <p:cond delay="999"/>
                                          </p:stCondLst>
                                        </p:cTn>
                                        <p:tgtEl>
                                          <p:spTgt spid="2519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6" grpId="1"/>
      <p:bldP spid="251918" grpId="0"/>
      <p:bldP spid="251918" grpId="1"/>
      <p:bldP spid="251920" grpId="0"/>
      <p:bldP spid="2519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B88D0A4D-0D6A-4E87-B5B0-887F6167BB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62DC3C-C0C1-4D4B-BFB7-C04BA01A692C}" type="slidenum">
              <a:rPr lang="cs-CZ" altLang="cs-CZ" sz="1400"/>
              <a:pPr>
                <a:spcBef>
                  <a:spcPct val="0"/>
                </a:spcBef>
                <a:buFontTx/>
                <a:buNone/>
              </a:pPr>
              <a:t>4</a:t>
            </a:fld>
            <a:endParaRPr lang="cs-CZ" altLang="cs-CZ" sz="1400"/>
          </a:p>
        </p:txBody>
      </p:sp>
      <p:sp>
        <p:nvSpPr>
          <p:cNvPr id="12291" name="Rectangle 2">
            <a:extLst>
              <a:ext uri="{FF2B5EF4-FFF2-40B4-BE49-F238E27FC236}">
                <a16:creationId xmlns:a16="http://schemas.microsoft.com/office/drawing/2014/main" id="{4D48E462-9961-466C-A41D-D4153DA03D04}"/>
              </a:ext>
            </a:extLst>
          </p:cNvPr>
          <p:cNvSpPr>
            <a:spLocks noGrp="1" noChangeArrowheads="1"/>
          </p:cNvSpPr>
          <p:nvPr>
            <p:ph type="title"/>
          </p:nvPr>
        </p:nvSpPr>
        <p:spPr>
          <a:xfrm>
            <a:off x="1981200" y="274638"/>
            <a:ext cx="8382000" cy="738914"/>
          </a:xfrm>
          <a:noFill/>
        </p:spPr>
        <p:txBody>
          <a:bodyPr/>
          <a:lstStyle/>
          <a:p>
            <a:pPr eaLnBrk="1" hangingPunct="1"/>
            <a:r>
              <a:rPr lang="en-GB" altLang="cs-CZ" dirty="0">
                <a:cs typeface="Times New Roman" panose="02020603050405020304" pitchFamily="18" charset="0"/>
              </a:rPr>
              <a:t>Hazards of increased air pressure</a:t>
            </a:r>
            <a:endParaRPr lang="en-GB" altLang="cs-CZ" dirty="0"/>
          </a:p>
        </p:txBody>
      </p:sp>
      <p:sp>
        <p:nvSpPr>
          <p:cNvPr id="12292" name="Rectangle 3">
            <a:extLst>
              <a:ext uri="{FF2B5EF4-FFF2-40B4-BE49-F238E27FC236}">
                <a16:creationId xmlns:a16="http://schemas.microsoft.com/office/drawing/2014/main" id="{F8DD400A-7E95-4E66-BD0A-CDD78E97C2FC}"/>
              </a:ext>
            </a:extLst>
          </p:cNvPr>
          <p:cNvSpPr>
            <a:spLocks noGrp="1" noChangeArrowheads="1"/>
          </p:cNvSpPr>
          <p:nvPr>
            <p:ph idx="1"/>
          </p:nvPr>
        </p:nvSpPr>
        <p:spPr>
          <a:xfrm>
            <a:off x="892365" y="1233412"/>
            <a:ext cx="10377890" cy="4611687"/>
          </a:xfrm>
        </p:spPr>
        <p:txBody>
          <a:bodyPr/>
          <a:lstStyle/>
          <a:p>
            <a:pPr marL="80963"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The overpressure increases partial pressures of respiratory gases and their content in blood</a:t>
            </a:r>
            <a:r>
              <a:rPr lang="en-GB" altLang="cs-CZ" sz="2400" b="1" dirty="0">
                <a:cs typeface="Times New Roman" panose="02020603050405020304" pitchFamily="18" charset="0"/>
              </a:rPr>
              <a:t>. When lowering ambient pressure </a:t>
            </a:r>
            <a:r>
              <a:rPr lang="en-GB" altLang="cs-CZ" sz="2400" dirty="0">
                <a:cs typeface="Times New Roman" panose="02020603050405020304" pitchFamily="18" charset="0"/>
              </a:rPr>
              <a:t>to normal value, the excess respiratory gases diffuse out of the tissues into blood and alveolar air. </a:t>
            </a:r>
          </a:p>
          <a:p>
            <a:pPr marL="80963" indent="15875"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marL="80963" indent="15875" eaLnBrk="1" hangingPunct="1">
              <a:lnSpc>
                <a:spcPct val="100000"/>
              </a:lnSpc>
              <a:buFont typeface="Wingdings" panose="05000000000000000000" pitchFamily="2" charset="2"/>
              <a:buNone/>
            </a:pPr>
            <a:r>
              <a:rPr lang="en-GB" altLang="cs-CZ" sz="2400" dirty="0">
                <a:cs typeface="Times New Roman" panose="02020603050405020304" pitchFamily="18" charset="0"/>
              </a:rPr>
              <a:t>Problems arise in fast decompression. The superfluous oxygen is metabolised quickly, but the nitrogen remains in tissues and blood in the form of bubbles </a:t>
            </a:r>
            <a:r>
              <a:rPr lang="en-GB" altLang="cs-CZ" sz="2400" dirty="0">
                <a:cs typeface="Times New Roman" panose="02020603050405020304" pitchFamily="18" charset="0"/>
                <a:sym typeface="Symbol" panose="05050102010706020507" pitchFamily="18" charset="2"/>
              </a:rPr>
              <a:t></a:t>
            </a:r>
            <a:r>
              <a:rPr lang="en-GB" altLang="cs-CZ" sz="2400" dirty="0">
                <a:cs typeface="Times New Roman" panose="02020603050405020304" pitchFamily="18" charset="0"/>
              </a:rPr>
              <a:t> the </a:t>
            </a:r>
            <a:r>
              <a:rPr lang="en-GB" altLang="cs-CZ" sz="2400" b="1" dirty="0">
                <a:cs typeface="Times New Roman" panose="02020603050405020304" pitchFamily="18" charset="0"/>
              </a:rPr>
              <a:t>decompression </a:t>
            </a:r>
            <a:r>
              <a:rPr lang="en-GB" altLang="cs-CZ" sz="2400" dirty="0">
                <a:cs typeface="Times New Roman" panose="02020603050405020304" pitchFamily="18" charset="0"/>
              </a:rPr>
              <a:t>or </a:t>
            </a:r>
            <a:r>
              <a:rPr lang="en-GB" altLang="cs-CZ" sz="2400" b="1" dirty="0">
                <a:cs typeface="Times New Roman" panose="02020603050405020304" pitchFamily="18" charset="0"/>
              </a:rPr>
              <a:t>caisson sickness</a:t>
            </a:r>
            <a:r>
              <a:rPr lang="en-GB" altLang="cs-CZ" sz="2400" dirty="0">
                <a:cs typeface="Times New Roman" panose="02020603050405020304" pitchFamily="18" charset="0"/>
              </a:rPr>
              <a:t>. (Caisson is a chamber without bottom used for underwater works. Increased pressure of air prevents its filling by water.) Joints, brain and heart muscle are affected </a:t>
            </a:r>
            <a:r>
              <a:rPr lang="en-GB" altLang="cs-CZ" sz="2400" dirty="0">
                <a:cs typeface="Times New Roman" panose="02020603050405020304" pitchFamily="18" charset="0"/>
                <a:sym typeface="Symbol" panose="05050102010706020507" pitchFamily="18" charset="2"/>
              </a:rPr>
              <a:t> </a:t>
            </a:r>
            <a:r>
              <a:rPr lang="en-GB" altLang="cs-CZ" sz="2400" dirty="0">
                <a:cs typeface="Times New Roman" panose="02020603050405020304" pitchFamily="18" charset="0"/>
              </a:rPr>
              <a:t>articular and muscular pain, headache, nausea and vomiting. N</a:t>
            </a:r>
            <a:r>
              <a:rPr lang="en-GB" altLang="cs-CZ" sz="2400" baseline="-30000" dirty="0">
                <a:cs typeface="Times New Roman" panose="02020603050405020304" pitchFamily="18" charset="0"/>
              </a:rPr>
              <a:t>2</a:t>
            </a:r>
            <a:r>
              <a:rPr lang="en-GB" altLang="cs-CZ" sz="2400" dirty="0">
                <a:cs typeface="Times New Roman" panose="02020603050405020304" pitchFamily="18" charset="0"/>
              </a:rPr>
              <a:t> bubbles cause gas embolism in lung veins</a:t>
            </a:r>
            <a:r>
              <a:rPr lang="cs-CZ" altLang="cs-CZ" sz="2400" dirty="0">
                <a:cs typeface="Times New Roman" panose="02020603050405020304" pitchFamily="18" charset="0"/>
              </a:rPr>
              <a:t>, brain </a:t>
            </a:r>
            <a:r>
              <a:rPr lang="cs-CZ" altLang="cs-CZ" sz="2400" dirty="0" err="1">
                <a:cs typeface="Times New Roman" panose="02020603050405020304" pitchFamily="18" charset="0"/>
              </a:rPr>
              <a:t>etc</a:t>
            </a:r>
            <a:r>
              <a:rPr lang="cs-CZ" altLang="cs-CZ" sz="2400" dirty="0">
                <a:cs typeface="Times New Roman" panose="02020603050405020304" pitchFamily="18" charset="0"/>
              </a:rPr>
              <a:t>.</a:t>
            </a:r>
            <a:r>
              <a:rPr lang="en-GB" altLang="cs-CZ" sz="2400" dirty="0">
                <a:cs typeface="Times New Roman" panose="02020603050405020304" pitchFamily="18" charset="0"/>
              </a:rPr>
              <a:t>. This disease is often encountered in divers.</a:t>
            </a:r>
          </a:p>
        </p:txBody>
      </p:sp>
    </p:spTree>
    <p:extLst>
      <p:ext uri="{BB962C8B-B14F-4D97-AF65-F5344CB8AC3E}">
        <p14:creationId xmlns:p14="http://schemas.microsoft.com/office/powerpoint/2010/main" val="29532161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8DCE972-D3EB-44B8-A8C2-8BAF5AF20D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36AE3C-5A63-4525-9939-BEE7639E4AD6}" type="slidenum">
              <a:rPr lang="cs-CZ" altLang="cs-CZ" sz="1400"/>
              <a:pPr>
                <a:spcBef>
                  <a:spcPct val="0"/>
                </a:spcBef>
                <a:buFontTx/>
                <a:buNone/>
              </a:pPr>
              <a:t>5</a:t>
            </a:fld>
            <a:endParaRPr lang="cs-CZ" altLang="cs-CZ" sz="1400"/>
          </a:p>
        </p:txBody>
      </p:sp>
      <p:sp>
        <p:nvSpPr>
          <p:cNvPr id="14339" name="Rectangle 1026">
            <a:extLst>
              <a:ext uri="{FF2B5EF4-FFF2-40B4-BE49-F238E27FC236}">
                <a16:creationId xmlns:a16="http://schemas.microsoft.com/office/drawing/2014/main" id="{F4966035-65F6-4938-9265-7EC8BF3C5400}"/>
              </a:ext>
            </a:extLst>
          </p:cNvPr>
          <p:cNvSpPr>
            <a:spLocks noGrp="1" noChangeArrowheads="1"/>
          </p:cNvSpPr>
          <p:nvPr>
            <p:ph type="title"/>
          </p:nvPr>
        </p:nvSpPr>
        <p:spPr>
          <a:xfrm>
            <a:off x="892366" y="274638"/>
            <a:ext cx="9451784" cy="1143000"/>
          </a:xfrm>
        </p:spPr>
        <p:txBody>
          <a:bodyPr/>
          <a:lstStyle/>
          <a:p>
            <a:pPr eaLnBrk="1" hangingPunct="1"/>
            <a:r>
              <a:rPr lang="en-GB" altLang="cs-CZ" dirty="0"/>
              <a:t>Pressure chamber devices and dysbarism</a:t>
            </a:r>
          </a:p>
        </p:txBody>
      </p:sp>
      <p:sp>
        <p:nvSpPr>
          <p:cNvPr id="228355" name="Rectangle 1027">
            <a:extLst>
              <a:ext uri="{FF2B5EF4-FFF2-40B4-BE49-F238E27FC236}">
                <a16:creationId xmlns:a16="http://schemas.microsoft.com/office/drawing/2014/main" id="{06C162D7-F9A0-48A4-9976-01D2530C5924}"/>
              </a:ext>
            </a:extLst>
          </p:cNvPr>
          <p:cNvSpPr>
            <a:spLocks noGrp="1" noChangeArrowheads="1"/>
          </p:cNvSpPr>
          <p:nvPr>
            <p:ph type="body" idx="1"/>
          </p:nvPr>
        </p:nvSpPr>
        <p:spPr>
          <a:xfrm>
            <a:off x="980501" y="1447800"/>
            <a:ext cx="9827046" cy="4789488"/>
          </a:xfrm>
        </p:spPr>
        <p:txBody>
          <a:bodyPr/>
          <a:lstStyle/>
          <a:p>
            <a:pPr eaLnBrk="1" hangingPunct="1">
              <a:lnSpc>
                <a:spcPct val="100000"/>
              </a:lnSpc>
            </a:pPr>
            <a:r>
              <a:rPr lang="en-GB" altLang="cs-CZ" sz="2000" b="1" dirty="0"/>
              <a:t>Hypobaric chambers</a:t>
            </a:r>
            <a:r>
              <a:rPr lang="cs-CZ" altLang="cs-CZ" sz="2000" b="1" dirty="0"/>
              <a:t>:</a:t>
            </a:r>
            <a:r>
              <a:rPr lang="en-GB" altLang="cs-CZ" sz="2000" b="1" dirty="0"/>
              <a:t> </a:t>
            </a:r>
            <a:r>
              <a:rPr lang="en-GB" altLang="cs-CZ" sz="2000" dirty="0"/>
              <a:t>Therapy </a:t>
            </a:r>
            <a:r>
              <a:rPr lang="en-GB" altLang="cs-CZ" sz="2000" dirty="0">
                <a:cs typeface="Times New Roman" panose="02020603050405020304" pitchFamily="18" charset="0"/>
              </a:rPr>
              <a:t>of respiratory diseases </a:t>
            </a:r>
            <a:r>
              <a:rPr lang="en-GB" altLang="cs-CZ" sz="2000" dirty="0"/>
              <a:t>– Pressure lowering by </a:t>
            </a:r>
            <a:r>
              <a:rPr lang="en-GB" altLang="cs-CZ" sz="2000" dirty="0">
                <a:cs typeface="Times New Roman" panose="02020603050405020304" pitchFamily="18" charset="0"/>
              </a:rPr>
              <a:t>20 - 40 kPa. Breathing volume and rate increases (also CO</a:t>
            </a:r>
            <a:r>
              <a:rPr lang="en-GB" altLang="cs-CZ" sz="2000" baseline="-25000" dirty="0">
                <a:cs typeface="Times New Roman" panose="02020603050405020304" pitchFamily="18" charset="0"/>
              </a:rPr>
              <a:t>2 </a:t>
            </a:r>
            <a:r>
              <a:rPr lang="en-GB" altLang="cs-CZ" sz="2000" dirty="0">
                <a:cs typeface="Times New Roman" panose="02020603050405020304" pitchFamily="18" charset="0"/>
              </a:rPr>
              <a:t>release). Lungs are better supplied by blood – expectoration is facilitated, and persistent cough is inhibited.</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000" dirty="0">
              <a:cs typeface="Times New Roman" panose="02020603050405020304" pitchFamily="18" charset="0"/>
            </a:endParaRPr>
          </a:p>
          <a:p>
            <a:pPr eaLnBrk="1" hangingPunct="1">
              <a:lnSpc>
                <a:spcPct val="100000"/>
              </a:lnSpc>
            </a:pPr>
            <a:r>
              <a:rPr lang="en-GB" altLang="cs-CZ" sz="2000" b="1" dirty="0">
                <a:cs typeface="Times New Roman" panose="02020603050405020304" pitchFamily="18" charset="0"/>
              </a:rPr>
              <a:t>Hyperbaric chambers </a:t>
            </a:r>
            <a:r>
              <a:rPr lang="en-GB" altLang="cs-CZ" sz="2000" dirty="0">
                <a:cs typeface="Times New Roman" panose="02020603050405020304" pitchFamily="18" charset="0"/>
              </a:rPr>
              <a:t>are utilised not only for therapy of decompression or caisson sickness</a:t>
            </a:r>
            <a:r>
              <a:rPr lang="cs-CZ" altLang="cs-CZ" sz="2000" dirty="0">
                <a:cs typeface="Times New Roman" panose="02020603050405020304" pitchFamily="18" charset="0"/>
              </a:rPr>
              <a:t>, but </a:t>
            </a:r>
            <a:r>
              <a:rPr lang="cs-CZ" altLang="cs-CZ" sz="2000" dirty="0" err="1">
                <a:cs typeface="Times New Roman" panose="02020603050405020304" pitchFamily="18" charset="0"/>
              </a:rPr>
              <a:t>it</a:t>
            </a:r>
            <a:r>
              <a:rPr lang="cs-CZ" altLang="cs-CZ" sz="2000" dirty="0">
                <a:cs typeface="Times New Roman" panose="02020603050405020304" pitchFamily="18" charset="0"/>
              </a:rPr>
              <a:t> </a:t>
            </a:r>
            <a:r>
              <a:rPr lang="en-GB" altLang="cs-CZ" sz="2000" dirty="0">
                <a:cs typeface="Times New Roman" panose="02020603050405020304" pitchFamily="18" charset="0"/>
              </a:rPr>
              <a:t>is the only prevention of this sickness. After fast surfacing from depths, it is necessary to use therapeutic recompression in a hyperbaric chamber followed by a slow decompression. Oxygen therapy is also effective.</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The overpressure used for other therapeutic purposes ranges from 26 - 54 kPa</a:t>
            </a:r>
            <a:r>
              <a:rPr lang="en-GB" altLang="cs-CZ" sz="2000" dirty="0"/>
              <a:t>, sometimes more. Hyperbaric chambers are used in combination with </a:t>
            </a:r>
            <a:r>
              <a:rPr lang="en-GB" altLang="cs-CZ" sz="2000" b="1" dirty="0"/>
              <a:t>oxygen therapy </a:t>
            </a:r>
            <a:r>
              <a:rPr lang="en-GB" altLang="cs-CZ" sz="2000" dirty="0"/>
              <a:t>(breathing oxygen under pressure). This therapy is applied in some respiratory diseases, in poisoning by CO and cyanide, burns etc.  </a:t>
            </a:r>
          </a:p>
        </p:txBody>
      </p:sp>
    </p:spTree>
    <p:extLst>
      <p:ext uri="{BB962C8B-B14F-4D97-AF65-F5344CB8AC3E}">
        <p14:creationId xmlns:p14="http://schemas.microsoft.com/office/powerpoint/2010/main" val="2043375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835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8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6">
            <a:extLst>
              <a:ext uri="{FF2B5EF4-FFF2-40B4-BE49-F238E27FC236}">
                <a16:creationId xmlns:a16="http://schemas.microsoft.com/office/drawing/2014/main" id="{411A444F-435F-4588-A4AD-5E10670353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495E9B-FBBF-440C-9FAA-F3ACAB25ECDE}" type="slidenum">
              <a:rPr lang="cs-CZ" altLang="cs-CZ" sz="1400"/>
              <a:pPr>
                <a:spcBef>
                  <a:spcPct val="0"/>
                </a:spcBef>
                <a:buFontTx/>
                <a:buNone/>
              </a:pPr>
              <a:t>6</a:t>
            </a:fld>
            <a:endParaRPr lang="cs-CZ" altLang="cs-CZ" sz="1400"/>
          </a:p>
        </p:txBody>
      </p:sp>
      <p:sp>
        <p:nvSpPr>
          <p:cNvPr id="16387" name="Rectangle 1030">
            <a:extLst>
              <a:ext uri="{FF2B5EF4-FFF2-40B4-BE49-F238E27FC236}">
                <a16:creationId xmlns:a16="http://schemas.microsoft.com/office/drawing/2014/main" id="{DE0BAE73-7AE8-42FB-BBFF-C94211480D7E}"/>
              </a:ext>
            </a:extLst>
          </p:cNvPr>
          <p:cNvSpPr>
            <a:spLocks noGrp="1" noChangeArrowheads="1"/>
          </p:cNvSpPr>
          <p:nvPr>
            <p:ph type="title"/>
          </p:nvPr>
        </p:nvSpPr>
        <p:spPr>
          <a:xfrm>
            <a:off x="1992312" y="333376"/>
            <a:ext cx="5267803" cy="809625"/>
          </a:xfrm>
        </p:spPr>
        <p:txBody>
          <a:bodyPr/>
          <a:lstStyle/>
          <a:p>
            <a:pPr eaLnBrk="1" hangingPunct="1"/>
            <a:r>
              <a:rPr lang="en-GB" altLang="cs-CZ" dirty="0"/>
              <a:t>Hyperbaric chamber</a:t>
            </a:r>
          </a:p>
        </p:txBody>
      </p:sp>
      <p:sp>
        <p:nvSpPr>
          <p:cNvPr id="16388" name="Rectangle 1027">
            <a:extLst>
              <a:ext uri="{FF2B5EF4-FFF2-40B4-BE49-F238E27FC236}">
                <a16:creationId xmlns:a16="http://schemas.microsoft.com/office/drawing/2014/main" id="{4CDFD460-73A7-41C7-AD96-A06CBEACDCC3}"/>
              </a:ext>
            </a:extLst>
          </p:cNvPr>
          <p:cNvSpPr>
            <a:spLocks noGrp="1" noChangeArrowheads="1"/>
          </p:cNvSpPr>
          <p:nvPr>
            <p:ph type="body" sz="half" idx="1"/>
          </p:nvPr>
        </p:nvSpPr>
        <p:spPr>
          <a:xfrm>
            <a:off x="6346826" y="6569076"/>
            <a:ext cx="4321175" cy="28892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buFont typeface="Wingdings" panose="05000000000000000000" pitchFamily="2" charset="2"/>
              <a:buNone/>
            </a:pPr>
            <a:r>
              <a:rPr lang="cs-CZ" altLang="cs-CZ" sz="1200"/>
              <a:t>http://www.stranypotapecske.cz/kontakty/pic/komora2.jpg</a:t>
            </a:r>
          </a:p>
        </p:txBody>
      </p:sp>
      <p:pic>
        <p:nvPicPr>
          <p:cNvPr id="16389" name="Picture 1029" descr="komora2">
            <a:extLst>
              <a:ext uri="{FF2B5EF4-FFF2-40B4-BE49-F238E27FC236}">
                <a16:creationId xmlns:a16="http://schemas.microsoft.com/office/drawing/2014/main" id="{FC74EC67-91FB-4DFA-A4B5-C6188CBF61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79876" y="1268414"/>
            <a:ext cx="4081463" cy="4897437"/>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29406797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6">
            <a:extLst>
              <a:ext uri="{FF2B5EF4-FFF2-40B4-BE49-F238E27FC236}">
                <a16:creationId xmlns:a16="http://schemas.microsoft.com/office/drawing/2014/main" id="{11C31CA0-AE9C-47EB-9CC8-8B95C7A4C9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ACAB7F-5621-4A01-9BE2-7ABF620631E9}" type="slidenum">
              <a:rPr lang="cs-CZ" altLang="cs-CZ" sz="1400"/>
              <a:pPr>
                <a:spcBef>
                  <a:spcPct val="0"/>
                </a:spcBef>
                <a:buFontTx/>
                <a:buNone/>
              </a:pPr>
              <a:t>7</a:t>
            </a:fld>
            <a:endParaRPr lang="cs-CZ" altLang="cs-CZ" sz="1400"/>
          </a:p>
        </p:txBody>
      </p:sp>
      <p:sp>
        <p:nvSpPr>
          <p:cNvPr id="18435" name="Rectangle 2">
            <a:extLst>
              <a:ext uri="{FF2B5EF4-FFF2-40B4-BE49-F238E27FC236}">
                <a16:creationId xmlns:a16="http://schemas.microsoft.com/office/drawing/2014/main" id="{9E16C7DE-A0B6-4CAD-B120-3540479302A4}"/>
              </a:ext>
            </a:extLst>
          </p:cNvPr>
          <p:cNvSpPr>
            <a:spLocks noGrp="1" noChangeArrowheads="1"/>
          </p:cNvSpPr>
          <p:nvPr>
            <p:ph type="title"/>
          </p:nvPr>
        </p:nvSpPr>
        <p:spPr/>
        <p:txBody>
          <a:bodyPr/>
          <a:lstStyle/>
          <a:p>
            <a:pPr eaLnBrk="1" hangingPunct="1"/>
            <a:r>
              <a:rPr lang="en-US" altLang="cs-CZ"/>
              <a:t>Dysbarism</a:t>
            </a:r>
          </a:p>
        </p:txBody>
      </p:sp>
      <p:sp>
        <p:nvSpPr>
          <p:cNvPr id="18436" name="Rectangle 3">
            <a:extLst>
              <a:ext uri="{FF2B5EF4-FFF2-40B4-BE49-F238E27FC236}">
                <a16:creationId xmlns:a16="http://schemas.microsoft.com/office/drawing/2014/main" id="{E1E635ED-9CE4-4FE7-95E3-C181C0705974}"/>
              </a:ext>
            </a:extLst>
          </p:cNvPr>
          <p:cNvSpPr>
            <a:spLocks noGrp="1" noChangeArrowheads="1"/>
          </p:cNvSpPr>
          <p:nvPr>
            <p:ph type="body" sz="half" idx="1"/>
          </p:nvPr>
        </p:nvSpPr>
        <p:spPr>
          <a:xfrm>
            <a:off x="1399142" y="2047264"/>
            <a:ext cx="9408405" cy="2620963"/>
          </a:xfrm>
        </p:spPr>
        <p:txBody>
          <a:bodyPr/>
          <a:lstStyle/>
          <a:p>
            <a:pPr marL="0" indent="0" eaLnBrk="1" hangingPunct="1">
              <a:lnSpc>
                <a:spcPct val="100000"/>
              </a:lnSpc>
              <a:buFont typeface="Wingdings" panose="05000000000000000000" pitchFamily="2" charset="2"/>
              <a:buNone/>
            </a:pPr>
            <a:r>
              <a:rPr lang="en-GB" altLang="cs-CZ" dirty="0">
                <a:cs typeface="Times New Roman" panose="02020603050405020304" pitchFamily="18" charset="0"/>
              </a:rPr>
              <a:t>Dysbarism</a:t>
            </a:r>
            <a:r>
              <a:rPr lang="en-GB" altLang="cs-CZ" dirty="0"/>
              <a:t> refers to the problems caused by small pressure changes (up to 5</a:t>
            </a:r>
            <a:r>
              <a:rPr lang="en-GB" altLang="cs-CZ" dirty="0">
                <a:cs typeface="Times New Roman" panose="02020603050405020304" pitchFamily="18" charset="0"/>
              </a:rPr>
              <a:t> kPa) - mainly during air travel. The </a:t>
            </a:r>
            <a:r>
              <a:rPr lang="cs-CZ" altLang="cs-CZ" dirty="0">
                <a:cs typeface="Times New Roman" panose="02020603050405020304" pitchFamily="18" charset="0"/>
              </a:rPr>
              <a:t>p</a:t>
            </a:r>
            <a:r>
              <a:rPr lang="en-GB" altLang="cs-CZ" dirty="0">
                <a:cs typeface="Times New Roman" panose="02020603050405020304" pitchFamily="18" charset="0"/>
              </a:rPr>
              <a:t>ain in the ears is a result of relative over</a:t>
            </a:r>
            <a:r>
              <a:rPr lang="cs-CZ" altLang="cs-CZ" dirty="0">
                <a:cs typeface="Times New Roman" panose="02020603050405020304" pitchFamily="18" charset="0"/>
              </a:rPr>
              <a:t>-</a:t>
            </a:r>
            <a:r>
              <a:rPr lang="en-GB" altLang="cs-CZ" dirty="0">
                <a:cs typeface="Times New Roman" panose="02020603050405020304" pitchFamily="18" charset="0"/>
              </a:rPr>
              <a:t>pressure or under</a:t>
            </a:r>
            <a:r>
              <a:rPr lang="cs-CZ" altLang="cs-CZ" dirty="0">
                <a:cs typeface="Times New Roman" panose="02020603050405020304" pitchFamily="18" charset="0"/>
              </a:rPr>
              <a:t>-</a:t>
            </a:r>
            <a:r>
              <a:rPr lang="en-GB" altLang="cs-CZ" dirty="0">
                <a:cs typeface="Times New Roman" panose="02020603050405020304" pitchFamily="18" charset="0"/>
              </a:rPr>
              <a:t>pressure in the middle ear, which stretches the ear drum. It often arises when the Eustachian tube is occluded. Repeated swallowing helps to equalise the pressures.</a:t>
            </a:r>
          </a:p>
          <a:p>
            <a:pPr marL="0" indent="0" eaLnBrk="1" hangingPunct="1"/>
            <a:endParaRPr lang="en-US" altLang="cs-CZ" sz="2400" dirty="0"/>
          </a:p>
        </p:txBody>
      </p:sp>
    </p:spTree>
    <p:extLst>
      <p:ext uri="{BB962C8B-B14F-4D97-AF65-F5344CB8AC3E}">
        <p14:creationId xmlns:p14="http://schemas.microsoft.com/office/powerpoint/2010/main" val="10004892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1B15B26E-87EC-4277-9504-B18A0119CB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584BD1-1F62-40C1-B5B0-FE2359B5EA3F}" type="slidenum">
              <a:rPr lang="cs-CZ" altLang="cs-CZ" sz="1400"/>
              <a:pPr>
                <a:spcBef>
                  <a:spcPct val="0"/>
                </a:spcBef>
                <a:buFontTx/>
                <a:buNone/>
              </a:pPr>
              <a:t>8</a:t>
            </a:fld>
            <a:endParaRPr lang="cs-CZ" altLang="cs-CZ" sz="1400"/>
          </a:p>
        </p:txBody>
      </p:sp>
      <p:sp>
        <p:nvSpPr>
          <p:cNvPr id="20483" name="Rectangle 2">
            <a:extLst>
              <a:ext uri="{FF2B5EF4-FFF2-40B4-BE49-F238E27FC236}">
                <a16:creationId xmlns:a16="http://schemas.microsoft.com/office/drawing/2014/main" id="{24F7B881-9953-45C6-BBD1-B0478D018436}"/>
              </a:ext>
            </a:extLst>
          </p:cNvPr>
          <p:cNvSpPr>
            <a:spLocks noGrp="1" noChangeArrowheads="1"/>
          </p:cNvSpPr>
          <p:nvPr>
            <p:ph type="title"/>
          </p:nvPr>
        </p:nvSpPr>
        <p:spPr>
          <a:xfrm>
            <a:off x="1919289" y="476251"/>
            <a:ext cx="8497887" cy="944563"/>
          </a:xfrm>
          <a:noFill/>
        </p:spPr>
        <p:txBody>
          <a:bodyPr/>
          <a:lstStyle/>
          <a:p>
            <a:pPr eaLnBrk="1" hangingPunct="1"/>
            <a:r>
              <a:rPr lang="en-GB" altLang="cs-CZ" dirty="0"/>
              <a:t>Hazards of High Accelerations</a:t>
            </a:r>
          </a:p>
        </p:txBody>
      </p:sp>
      <p:sp>
        <p:nvSpPr>
          <p:cNvPr id="229379" name="Rectangle 3">
            <a:extLst>
              <a:ext uri="{FF2B5EF4-FFF2-40B4-BE49-F238E27FC236}">
                <a16:creationId xmlns:a16="http://schemas.microsoft.com/office/drawing/2014/main" id="{39C44F2C-E2C9-424F-B152-3E8D6D23E015}"/>
              </a:ext>
            </a:extLst>
          </p:cNvPr>
          <p:cNvSpPr>
            <a:spLocks noGrp="1" noChangeArrowheads="1"/>
          </p:cNvSpPr>
          <p:nvPr>
            <p:ph type="body" idx="1"/>
          </p:nvPr>
        </p:nvSpPr>
        <p:spPr>
          <a:xfrm>
            <a:off x="958467" y="1402758"/>
            <a:ext cx="10245687" cy="4857750"/>
          </a:xfrm>
        </p:spPr>
        <p:txBody>
          <a:bodyPr/>
          <a:lstStyle/>
          <a:p>
            <a:pPr eaLnBrk="1" hangingPunct="1">
              <a:lnSpc>
                <a:spcPct val="100000"/>
              </a:lnSpc>
            </a:pPr>
            <a:r>
              <a:rPr lang="en-GB" altLang="cs-CZ" sz="2000" dirty="0">
                <a:cs typeface="Times New Roman" panose="02020603050405020304" pitchFamily="18" charset="0"/>
              </a:rPr>
              <a:t>Humans are adapted to the normal vertical </a:t>
            </a:r>
            <a:r>
              <a:rPr lang="en-GB" altLang="cs-CZ" sz="2000" b="1" dirty="0">
                <a:cs typeface="Times New Roman" panose="02020603050405020304" pitchFamily="18" charset="0"/>
              </a:rPr>
              <a:t>acceleration of gravity,</a:t>
            </a:r>
            <a:r>
              <a:rPr lang="en-GB" altLang="cs-CZ" sz="2000" dirty="0">
                <a:cs typeface="Times New Roman" panose="02020603050405020304" pitchFamily="18" charset="0"/>
              </a:rPr>
              <a:t> g = 9</a:t>
            </a:r>
            <a:r>
              <a:rPr lang="cs-CZ" altLang="cs-CZ" sz="2000" dirty="0">
                <a:cs typeface="Times New Roman" panose="02020603050405020304" pitchFamily="18" charset="0"/>
              </a:rPr>
              <a:t>.</a:t>
            </a:r>
            <a:r>
              <a:rPr lang="en-GB" altLang="cs-CZ" sz="2000" dirty="0">
                <a:cs typeface="Times New Roman" panose="02020603050405020304" pitchFamily="18" charset="0"/>
              </a:rPr>
              <a:t>81 m·s</a:t>
            </a:r>
            <a:r>
              <a:rPr lang="en-GB" altLang="cs-CZ" sz="2000" baseline="30000" dirty="0">
                <a:cs typeface="Times New Roman" panose="02020603050405020304" pitchFamily="18" charset="0"/>
              </a:rPr>
              <a:t>-2</a:t>
            </a:r>
            <a:r>
              <a:rPr lang="en-GB" altLang="cs-CZ" sz="2000" dirty="0">
                <a:cs typeface="Times New Roman" panose="02020603050405020304" pitchFamily="18" charset="0"/>
              </a:rPr>
              <a:t>. In aerospace transport, an acceleration several times higher acts in the direction of the acting inertial force.</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b="1" dirty="0">
                <a:cs typeface="Times New Roman" panose="02020603050405020304" pitchFamily="18" charset="0"/>
              </a:rPr>
              <a:t>Positive acceleration</a:t>
            </a:r>
            <a:r>
              <a:rPr lang="en-GB" altLang="cs-CZ" sz="2000" dirty="0">
                <a:cs typeface="Times New Roman" panose="02020603050405020304" pitchFamily="18" charset="0"/>
              </a:rPr>
              <a:t> </a:t>
            </a:r>
            <a:r>
              <a:rPr lang="en-GB" altLang="cs-CZ" sz="2000" dirty="0"/>
              <a:t>– the force is directed from head to legs. Blood moves in the same direction </a:t>
            </a:r>
            <a:r>
              <a:rPr lang="en-GB" altLang="cs-CZ" sz="2000" dirty="0">
                <a:sym typeface="Symbol" panose="05050102010706020507" pitchFamily="18" charset="2"/>
              </a:rPr>
              <a:t> brain  </a:t>
            </a:r>
            <a:r>
              <a:rPr lang="en-GB" altLang="cs-CZ" sz="2000" dirty="0">
                <a:cs typeface="Times New Roman" panose="02020603050405020304" pitchFamily="18" charset="0"/>
              </a:rPr>
              <a:t>anaemia and accumulation of blood in lower extremities. Lowering of blood pressure in the brain causes loss of consciousness and the so called </a:t>
            </a:r>
            <a:r>
              <a:rPr lang="cs-CZ" altLang="cs-CZ" sz="2000" dirty="0">
                <a:cs typeface="Times New Roman" panose="02020603050405020304" pitchFamily="18" charset="0"/>
              </a:rPr>
              <a:t>„</a:t>
            </a:r>
            <a:r>
              <a:rPr lang="en-GB" altLang="cs-CZ" sz="2000" dirty="0">
                <a:cs typeface="Times New Roman" panose="02020603050405020304" pitchFamily="18" charset="0"/>
              </a:rPr>
              <a:t>white blindness</a:t>
            </a:r>
            <a:r>
              <a:rPr lang="cs-CZ" altLang="cs-CZ" sz="2000" dirty="0">
                <a:cs typeface="Times New Roman" panose="02020603050405020304" pitchFamily="18" charset="0"/>
              </a:rPr>
              <a:t>“</a:t>
            </a:r>
            <a:r>
              <a:rPr lang="en-GB" altLang="cs-CZ" sz="2000" dirty="0">
                <a:cs typeface="Times New Roman" panose="02020603050405020304" pitchFamily="18" charset="0"/>
              </a:rPr>
              <a:t> (anaemia of retina). Critical value: about +5g.</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b="1" dirty="0"/>
              <a:t>Negative acceleration – </a:t>
            </a:r>
            <a:r>
              <a:rPr lang="en-GB" altLang="cs-CZ" sz="2000" dirty="0"/>
              <a:t>the force is directed from legs to head. The blood accumulates in head, causes hyperaemia of retina – </a:t>
            </a:r>
            <a:r>
              <a:rPr lang="cs-CZ" altLang="cs-CZ" sz="2000" dirty="0"/>
              <a:t>„</a:t>
            </a:r>
            <a:r>
              <a:rPr lang="en-GB" altLang="cs-CZ" sz="2000" dirty="0"/>
              <a:t>red blindness</a:t>
            </a:r>
            <a:r>
              <a:rPr lang="cs-CZ" altLang="cs-CZ" sz="2000" dirty="0"/>
              <a:t>“</a:t>
            </a:r>
            <a:r>
              <a:rPr lang="en-GB" altLang="cs-CZ" sz="2000" dirty="0"/>
              <a:t> - retinal and brain bleeding can appear</a:t>
            </a:r>
            <a:r>
              <a:rPr lang="en-GB" altLang="cs-CZ" sz="2000" dirty="0">
                <a:cs typeface="Times New Roman" panose="02020603050405020304" pitchFamily="18" charset="0"/>
              </a:rPr>
              <a:t>. Critical value: about </a:t>
            </a:r>
            <a:r>
              <a:rPr lang="en-GB" altLang="cs-CZ" sz="2000" dirty="0"/>
              <a:t>-</a:t>
            </a:r>
            <a:r>
              <a:rPr lang="en-GB" altLang="cs-CZ" sz="2000" dirty="0">
                <a:cs typeface="Times New Roman" panose="02020603050405020304" pitchFamily="18" charset="0"/>
              </a:rPr>
              <a:t>3g.</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b="1" dirty="0">
                <a:cs typeface="Times New Roman" panose="02020603050405020304" pitchFamily="18" charset="0"/>
              </a:rPr>
              <a:t>Transversal acceleration</a:t>
            </a:r>
            <a:r>
              <a:rPr lang="en-GB" altLang="cs-CZ" sz="2000" dirty="0">
                <a:cs typeface="Times New Roman" panose="02020603050405020304" pitchFamily="18" charset="0"/>
              </a:rPr>
              <a:t> – the force is directed perpendicular to the body axis. Critical value: about 18 g.</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The effects of increased gravity may be reduced by appropriate body position, and by the so called anti-g suit</a:t>
            </a:r>
            <a:r>
              <a:rPr lang="cs-CZ" altLang="cs-CZ" sz="2000" dirty="0">
                <a:cs typeface="Times New Roman" panose="02020603050405020304" pitchFamily="18" charset="0"/>
              </a:rPr>
              <a:t>.</a:t>
            </a:r>
            <a:endParaRPr lang="en-GB" altLang="cs-CZ" sz="2000" dirty="0">
              <a:cs typeface="Times New Roman" panose="02020603050405020304" pitchFamily="18" charset="0"/>
            </a:endParaRPr>
          </a:p>
        </p:txBody>
      </p:sp>
    </p:spTree>
    <p:extLst>
      <p:ext uri="{BB962C8B-B14F-4D97-AF65-F5344CB8AC3E}">
        <p14:creationId xmlns:p14="http://schemas.microsoft.com/office/powerpoint/2010/main" val="3991110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93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937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9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7">
            <a:extLst>
              <a:ext uri="{FF2B5EF4-FFF2-40B4-BE49-F238E27FC236}">
                <a16:creationId xmlns:a16="http://schemas.microsoft.com/office/drawing/2014/main" id="{1E24607A-6757-4F19-8BC3-2C10B9B358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588136-0AEC-44EF-BFDE-ABBE5B18D5DD}" type="slidenum">
              <a:rPr lang="cs-CZ" altLang="cs-CZ" sz="1400"/>
              <a:pPr>
                <a:spcBef>
                  <a:spcPct val="0"/>
                </a:spcBef>
                <a:buFontTx/>
                <a:buNone/>
              </a:pPr>
              <a:t>9</a:t>
            </a:fld>
            <a:endParaRPr lang="cs-CZ" altLang="cs-CZ" sz="1400"/>
          </a:p>
        </p:txBody>
      </p:sp>
      <p:sp>
        <p:nvSpPr>
          <p:cNvPr id="22531" name="Rectangle 1026">
            <a:extLst>
              <a:ext uri="{FF2B5EF4-FFF2-40B4-BE49-F238E27FC236}">
                <a16:creationId xmlns:a16="http://schemas.microsoft.com/office/drawing/2014/main" id="{77A21E32-52DD-479F-9D1F-FD757D801D66}"/>
              </a:ext>
            </a:extLst>
          </p:cNvPr>
          <p:cNvSpPr>
            <a:spLocks noGrp="1" noChangeArrowheads="1"/>
          </p:cNvSpPr>
          <p:nvPr>
            <p:ph type="title"/>
          </p:nvPr>
        </p:nvSpPr>
        <p:spPr>
          <a:xfrm>
            <a:off x="823281" y="648427"/>
            <a:ext cx="3683000" cy="1143000"/>
          </a:xfrm>
        </p:spPr>
        <p:txBody>
          <a:bodyPr/>
          <a:lstStyle/>
          <a:p>
            <a:pPr eaLnBrk="1" hangingPunct="1"/>
            <a:r>
              <a:rPr lang="en-GB" altLang="cs-CZ" dirty="0"/>
              <a:t>Effects of High Acceleration</a:t>
            </a:r>
          </a:p>
        </p:txBody>
      </p:sp>
      <p:pic>
        <p:nvPicPr>
          <p:cNvPr id="22532" name="Picture 1028" descr="pilot">
            <a:extLst>
              <a:ext uri="{FF2B5EF4-FFF2-40B4-BE49-F238E27FC236}">
                <a16:creationId xmlns:a16="http://schemas.microsoft.com/office/drawing/2014/main" id="{01F09627-B0B5-486C-98D2-474D93C60B3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19289" y="2852739"/>
            <a:ext cx="3455987" cy="2301875"/>
          </a:xfrm>
          <a:noFill/>
          <a:extLst>
            <a:ext uri="{909E8E84-426E-40DD-AFC4-6F175D3DCCD1}">
              <a14:hiddenFill xmlns:a14="http://schemas.microsoft.com/office/drawing/2010/main">
                <a:solidFill>
                  <a:schemeClr val="bg1">
                    <a:alpha val="70195"/>
                  </a:schemeClr>
                </a:solidFill>
              </a14:hiddenFill>
            </a:ext>
          </a:extLst>
        </p:spPr>
      </p:pic>
      <p:pic>
        <p:nvPicPr>
          <p:cNvPr id="22533" name="Picture 1031" descr="11ignition">
            <a:extLst>
              <a:ext uri="{FF2B5EF4-FFF2-40B4-BE49-F238E27FC236}">
                <a16:creationId xmlns:a16="http://schemas.microsoft.com/office/drawing/2014/main" id="{DBF0C841-7BAC-4E92-BFEE-2F7D4833060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80100" y="549276"/>
            <a:ext cx="4306888" cy="5903913"/>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2970266387"/>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126</TotalTime>
  <Words>2126</Words>
  <Application>Microsoft Office PowerPoint</Application>
  <PresentationFormat>Širokoúhlá obrazovka</PresentationFormat>
  <Paragraphs>217</Paragraphs>
  <Slides>32</Slides>
  <Notes>31</Notes>
  <HiddenSlides>0</HiddenSlides>
  <MMClips>1</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32</vt:i4>
      </vt:variant>
    </vt:vector>
  </HeadingPairs>
  <TitlesOfParts>
    <vt:vector size="40" baseType="lpstr">
      <vt:lpstr>Arial</vt:lpstr>
      <vt:lpstr>Haettenschweiler</vt:lpstr>
      <vt:lpstr>Symbol</vt:lpstr>
      <vt:lpstr>Tahoma</vt:lpstr>
      <vt:lpstr>Times New Roman</vt:lpstr>
      <vt:lpstr>Wingdings</vt:lpstr>
      <vt:lpstr>Prezentace_MU_CZ</vt:lpstr>
      <vt:lpstr>Rastrový obrázek</vt:lpstr>
      <vt:lpstr>Lectures on Medical Biophysics</vt:lpstr>
      <vt:lpstr>Lecture outline</vt:lpstr>
      <vt:lpstr>Hazards of lowered air pressure</vt:lpstr>
      <vt:lpstr>Hazards of increased air pressure</vt:lpstr>
      <vt:lpstr>Pressure chamber devices and dysbarism</vt:lpstr>
      <vt:lpstr>Hyperbaric chamber</vt:lpstr>
      <vt:lpstr>Dysbarism</vt:lpstr>
      <vt:lpstr>Hazards of High Accelerations</vt:lpstr>
      <vt:lpstr>Effects of High Acceleration</vt:lpstr>
      <vt:lpstr>State of weightlessness</vt:lpstr>
      <vt:lpstr>Motion Sickness</vt:lpstr>
      <vt:lpstr>Hazards of ultrasound </vt:lpstr>
      <vt:lpstr>Biophysical aspects of ultrasound cavitation</vt:lpstr>
      <vt:lpstr>Historical observations of cavitation and the first attempt on mathematical processing of the problem </vt:lpstr>
      <vt:lpstr>From Paul Langevin’s sonar to ultrasound therapy and diagnostics</vt:lpstr>
      <vt:lpstr>What is cavitation?</vt:lpstr>
      <vt:lpstr>Oscillations of a cavitation bubble</vt:lpstr>
      <vt:lpstr>Oscillations of a microbubble </vt:lpstr>
      <vt:lpstr>Behaviour of microbubbles at the solid/liquid interface</vt:lpstr>
      <vt:lpstr>How to study cavitation?</vt:lpstr>
      <vt:lpstr>Methods for studying cavitation phenomena in biophysics  </vt:lpstr>
      <vt:lpstr>Sonochemistry of air saturated aqueous solutions</vt:lpstr>
      <vt:lpstr>The other sonochemical processes</vt:lpstr>
      <vt:lpstr>Chemical dosimetric methods</vt:lpstr>
      <vt:lpstr>Sources of ultrasound used in following experiments</vt:lpstr>
      <vt:lpstr>Iodide dosimetry of cavitation – absorbance measurement of treated KI solution at 350 nm</vt:lpstr>
      <vt:lpstr>Haemolysis as a result of ultrasound cavitation</vt:lpstr>
      <vt:lpstr>Cavitation – hazard or benefit in medicine </vt:lpstr>
      <vt:lpstr>Prezentace aplikace PowerPoint</vt:lpstr>
      <vt:lpstr>US cavitation in minimally invasive surgery – HIFU (High Intensity Focused Ultrasound)</vt:lpstr>
      <vt:lpstr>Conclusions</vt:lpstr>
      <vt:lpstr>Author: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5</cp:revision>
  <cp:lastPrinted>1601-01-01T00:00:00Z</cp:lastPrinted>
  <dcterms:created xsi:type="dcterms:W3CDTF">2021-11-07T07:34:46Z</dcterms:created>
  <dcterms:modified xsi:type="dcterms:W3CDTF">2024-09-16T15:01:31Z</dcterms:modified>
</cp:coreProperties>
</file>