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5EF8004-1C61-48D7-AA01-0839E28E0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2EE97B-0A45-46A5-9FA7-126F9C79FD3F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D283CB9-3031-4C0C-99B7-E9C4E60E46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451A605-A86D-4162-87AB-58E746C4B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574B48B-33B6-42CB-8C8A-0BBAE2BFC9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794F68-32D8-41B7-929E-9F85611E3AC0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1BF466F-B2CE-40AC-A613-EE2D2CAC2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63DFA2D-24E9-4745-ABE0-2DB0E8F24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2103213-22CD-4DDD-A1AA-2047907B7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64063-1133-464E-9987-F9A59AEB5B16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A9D18BD-D154-4C92-A808-07A5380CD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0F0D424-D34F-47C3-9AAE-CD2D5DA04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BC84377-A1AF-4C79-BF97-0B49F9723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8D075C-2B2A-436F-9E13-1F5B17837997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D3003A3-3B8A-494F-87E0-7CE315EE4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1208988-FC4B-4E10-B01B-E1C575F31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4AF773E-89E7-451B-856A-33FFE5A9F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2020A4-82ED-4717-9CDF-573EE3C9FEE2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5F1C30B-5019-467E-8FD8-DED00B95CD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2C461A6-94B9-4BC4-9B9F-730B86C9E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15312E80-9108-421C-999B-C5AACF276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1A1A05-54EE-4E3B-B956-8FB5E26302C4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602EF44-E6AD-4477-8F8D-8F1DE2CF5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8A33AA9-A038-48A9-9B30-67DF82448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0188F38-ECC6-4349-BB5F-54C45BFDBF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6010A5-C2CA-4E02-972F-3811A757AD6C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0E968D7-ECFB-47ED-B64D-853E7242C5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432BBD1-BD78-4C97-8D10-A9FD366EF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10D964F-D1A1-4551-BB87-7821BE124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2ED3E-C1EA-422E-B9EC-A13B0715ACCB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FEA916A-E911-4E21-82BE-80EE51B637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FA2C93B-8E22-45CE-B8CF-50C9FACB6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3822DC9-EB84-4A62-9872-E6CAEA5823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5AC4FE-0E51-49EC-8E55-4BA5ADEF3CED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4B54DA4-6BE0-41C5-BF6C-A6FDFA9D7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A4B5029-575B-493C-9E0B-CF26C8C5C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6DF2739-F0EF-479A-B3D4-A733BAAD8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D85C49-4C6C-4CF8-8AF6-DFC16C010838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A93918F-4040-45FE-9228-C87F8FE403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777ADE6-CA22-42ED-9179-10D67F2DC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22DA16F-098B-4FC9-A982-4A41865AF5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047C4C-B9E4-4AAB-9659-00B8347A812D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D11C4FE-927F-4B0B-84CE-57861A61C0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1EB710F-CF04-499B-8D9F-C100B9865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89D26D-821A-4508-9C15-A376C60F7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858A56-9940-4C6F-8F2C-D2AB3FE7BE1C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FCE484B-40A8-4BF0-913B-B23A0458F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0B5F256-A870-414B-A1E3-424B5FE8B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684EB20-B739-49AB-BB23-4D50813D2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3071A0-8AC7-4E1F-96F0-84AB5907DE88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8C780DB-7B83-4475-8C03-3035AD47B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994CCC5-57D3-425D-9644-1C88931BD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5E3C4D5-E0E0-442B-AFF5-5CBE9B0BCB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07F889-0DCE-4598-9B23-9AB7341A349E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91D9F4F-A57F-4F0D-BBFC-74C27B0D99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E40A18D-B9BF-493B-B464-D5DFE1DF3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CD9718D-AE2B-44C7-8817-A222D0F194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F408D9-BF7E-4BF7-8174-07954F05F438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B92418B-ECE0-4B67-B03E-26C7B95FFE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9C7016C0-9307-4F41-8F3D-79B8F10A9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0830B6-17E7-4556-9A3D-6FD462DDA4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E096EB-8216-4776-ABCA-BA5AFAC242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3B1AFA-5D60-4513-92F9-F3CF19531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65E01-7C55-4C4A-9911-00E80B1E95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434906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ABE93A-2270-4529-9304-2A54AFB97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2B2A43-14C7-4900-B3A0-7321B41504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3AD19-5DCA-4D2E-A692-69A697A600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DDB31-5878-474D-9196-D03ACE884C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24781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95927-626E-4C0B-947E-693126E31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A76432-6366-461C-AD76-861F8E41FB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979A52-E2F8-45CE-9EEA-66BEBB165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7F809-99CB-4F82-97F2-A68A043EA8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1703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springfield.com/pictures/Homer/homersleep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5" Type="http://schemas.openxmlformats.org/officeDocument/2006/relationships/hyperlink" Target="http://freespace.virgin.net/gemma.tiley3/smithers/Fightsmall.gif" TargetMode="Externa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cs-CZ" sz="1200" dirty="0"/>
              <a:t>Department of Biophysics, Medical Faculty, Masaryk University in Brno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400" dirty="0"/>
              <a:t>Lectures on Medical Biophysics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cs-CZ" sz="2400" b="1" dirty="0">
                <a:solidFill>
                  <a:srgbClr val="0000DC"/>
                </a:solidFill>
              </a:rPr>
              <a:t>Biophysics of breathing. Spiro</a:t>
            </a:r>
            <a:r>
              <a:rPr lang="cs-CZ" altLang="cs-CZ" sz="2400" b="1" dirty="0">
                <a:solidFill>
                  <a:srgbClr val="0000DC"/>
                </a:solidFill>
              </a:rPr>
              <a:t>metry</a:t>
            </a:r>
            <a:endParaRPr lang="en-GB" altLang="cs-CZ" sz="24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  <p:pic>
        <p:nvPicPr>
          <p:cNvPr id="6" name="Picture 25" descr="Respiratory - Structure">
            <a:extLst>
              <a:ext uri="{FF2B5EF4-FFF2-40B4-BE49-F238E27FC236}">
                <a16:creationId xmlns:a16="http://schemas.microsoft.com/office/drawing/2014/main" id="{78FDFFD3-A435-48C7-BB77-517904492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121" y="119167"/>
            <a:ext cx="2962773" cy="295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>
            <a:extLst>
              <a:ext uri="{FF2B5EF4-FFF2-40B4-BE49-F238E27FC236}">
                <a16:creationId xmlns:a16="http://schemas.microsoft.com/office/drawing/2014/main" id="{85C8B227-B3B1-4B77-8349-A42500DF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22A4FA-1AFD-4695-A2A4-0A9D065729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2B973DA-0F4A-4E99-9E37-ACD43416D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5659" y="362191"/>
            <a:ext cx="6102219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Respiratory resistances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AC416A2-A2C2-45E9-9ED5-EEB5438E0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Elastic resistance of lungs and chest is given by tension of elastic fibres in pulmonary tissue. The surface tension of alveoli has similar effect.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Non-elastic resistance of tissues (also tissue viscous resistance). It arises due to friction of pulmonary tissue</a:t>
            </a:r>
            <a:r>
              <a:rPr lang="cs-CZ" altLang="cs-CZ" sz="2800" dirty="0"/>
              <a:t>s</a:t>
            </a:r>
            <a:r>
              <a:rPr lang="en-GB" altLang="cs-CZ" sz="2800" dirty="0"/>
              <a:t>, chest, respiratory muscles and organs of abdominal cavity.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Flow resistance of airways – complex of resistances caused by air flow  (effect of air viscosity, incl. turbulences). It increases substantially when the airways are narrowed.</a:t>
            </a:r>
          </a:p>
        </p:txBody>
      </p:sp>
    </p:spTree>
    <p:extLst>
      <p:ext uri="{BB962C8B-B14F-4D97-AF65-F5344CB8AC3E}">
        <p14:creationId xmlns:p14="http://schemas.microsoft.com/office/powerpoint/2010/main" val="6985024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6">
            <a:extLst>
              <a:ext uri="{FF2B5EF4-FFF2-40B4-BE49-F238E27FC236}">
                <a16:creationId xmlns:a16="http://schemas.microsoft.com/office/drawing/2014/main" id="{8E63BCB7-7FA0-49B9-B3D2-974F7C2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281881-5131-4BDF-B0AE-CE667390208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7280CE8-07D3-4B64-BADF-3149A65C7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6106" y="190832"/>
            <a:ext cx="8229600" cy="691763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Respiratory work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picture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consider</a:t>
            </a:r>
            <a:r>
              <a:rPr lang="cs-CZ" altLang="cs-CZ" sz="2000" dirty="0"/>
              <a:t>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7AA6C17-2F6F-489E-B0F6-5AFF6D3FA7B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0727" y="838365"/>
            <a:ext cx="8655422" cy="117927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This work is necessary to overcome all the respiratory resistances</a:t>
            </a:r>
            <a:r>
              <a:rPr lang="cs-CZ" altLang="cs-CZ" sz="2000" dirty="0"/>
              <a:t>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b="1" dirty="0"/>
              <a:t>W = </a:t>
            </a:r>
            <a:r>
              <a:rPr lang="cs-CZ" altLang="cs-CZ" sz="2000" b="1" dirty="0" err="1"/>
              <a:t>p</a:t>
            </a:r>
            <a:r>
              <a:rPr lang="cs-CZ" altLang="cs-CZ" sz="2000" b="1" dirty="0" err="1">
                <a:latin typeface="Symbol" panose="05050102010706020507" pitchFamily="18" charset="2"/>
              </a:rPr>
              <a:t>D</a:t>
            </a:r>
            <a:r>
              <a:rPr lang="cs-CZ" altLang="cs-CZ" sz="2000" b="1" dirty="0" err="1"/>
              <a:t>V</a:t>
            </a:r>
            <a:endParaRPr lang="cs-CZ" altLang="cs-CZ" sz="2000" b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 </a:t>
            </a:r>
            <a:r>
              <a:rPr lang="en-GB" altLang="cs-CZ" sz="2000" dirty="0"/>
              <a:t>is the difference of intrapulmonary and pleural pressures, </a:t>
            </a:r>
            <a:r>
              <a:rPr lang="en-GB" altLang="cs-CZ" sz="2000" dirty="0">
                <a:latin typeface="Symbol" panose="05050102010706020507" pitchFamily="18" charset="2"/>
              </a:rPr>
              <a:t>D</a:t>
            </a:r>
            <a:r>
              <a:rPr lang="en-GB" altLang="cs-CZ" sz="2000" dirty="0"/>
              <a:t>V is  the breathing volume</a:t>
            </a:r>
            <a:endParaRPr lang="cs-CZ" altLang="cs-CZ" sz="2000" dirty="0"/>
          </a:p>
        </p:txBody>
      </p:sp>
      <p:pic>
        <p:nvPicPr>
          <p:cNvPr id="23557" name="Picture 4" descr="obr6_10">
            <a:extLst>
              <a:ext uri="{FF2B5EF4-FFF2-40B4-BE49-F238E27FC236}">
                <a16:creationId xmlns:a16="http://schemas.microsoft.com/office/drawing/2014/main" id="{0CA06ABC-B509-4BE0-A30A-F044E493F37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4" y="1989138"/>
            <a:ext cx="7272337" cy="3327400"/>
          </a:xfrm>
          <a:noFill/>
        </p:spPr>
      </p:pic>
      <p:sp>
        <p:nvSpPr>
          <p:cNvPr id="23558" name="Text Box 6">
            <a:extLst>
              <a:ext uri="{FF2B5EF4-FFF2-40B4-BE49-F238E27FC236}">
                <a16:creationId xmlns:a16="http://schemas.microsoft.com/office/drawing/2014/main" id="{C757644C-6DBF-4E32-B219-9D04F007A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56" y="5543550"/>
            <a:ext cx="9955034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1600" dirty="0"/>
              <a:t>Respiratory work</a:t>
            </a:r>
            <a:r>
              <a:rPr lang="cs-CZ" altLang="cs-CZ" sz="1600" dirty="0"/>
              <a:t>. A) – </a:t>
            </a:r>
            <a:r>
              <a:rPr lang="en-GB" altLang="cs-CZ" sz="1600" dirty="0"/>
              <a:t>during inspiration</a:t>
            </a:r>
            <a:r>
              <a:rPr lang="cs-CZ" altLang="cs-CZ" sz="1600" dirty="0"/>
              <a:t>, B) – </a:t>
            </a:r>
            <a:r>
              <a:rPr lang="en-GB" altLang="cs-CZ" sz="1600" dirty="0"/>
              <a:t>during expiration</a:t>
            </a:r>
            <a:r>
              <a:rPr lang="cs-CZ" altLang="cs-CZ" sz="1600" dirty="0"/>
              <a:t>. </a:t>
            </a:r>
            <a:r>
              <a:rPr lang="en-GB" altLang="cs-CZ" sz="1600" dirty="0"/>
              <a:t>Area</a:t>
            </a:r>
            <a:r>
              <a:rPr lang="cs-CZ" altLang="cs-CZ" sz="1600" dirty="0"/>
              <a:t> 0ACD0 – </a:t>
            </a:r>
            <a:r>
              <a:rPr lang="en-GB" altLang="cs-CZ" sz="1600" dirty="0"/>
              <a:t>elastic work done at the expense of body energy</a:t>
            </a:r>
            <a:r>
              <a:rPr lang="cs-CZ" altLang="cs-CZ" sz="1600" dirty="0"/>
              <a:t> (</a:t>
            </a:r>
            <a:r>
              <a:rPr lang="en-GB" altLang="cs-CZ" sz="1600" dirty="0"/>
              <a:t>during inspiration</a:t>
            </a:r>
            <a:r>
              <a:rPr lang="cs-CZ" altLang="cs-CZ" sz="1600" dirty="0"/>
              <a:t>) </a:t>
            </a:r>
            <a:r>
              <a:rPr lang="en-GB" altLang="cs-CZ" sz="1600" dirty="0"/>
              <a:t>or at the expense of potential energy of distended elastic tissues</a:t>
            </a:r>
            <a:r>
              <a:rPr lang="cs-CZ" altLang="cs-CZ" sz="1600" dirty="0"/>
              <a:t> (</a:t>
            </a:r>
            <a:r>
              <a:rPr lang="en-GB" altLang="cs-CZ" sz="1600" dirty="0"/>
              <a:t>during expiration</a:t>
            </a:r>
            <a:r>
              <a:rPr lang="cs-CZ" altLang="cs-CZ" sz="1600" dirty="0"/>
              <a:t>). </a:t>
            </a:r>
            <a:r>
              <a:rPr lang="en-GB" altLang="cs-CZ" sz="1600" dirty="0"/>
              <a:t>Area</a:t>
            </a:r>
            <a:r>
              <a:rPr lang="cs-CZ" altLang="cs-CZ" sz="1600" dirty="0"/>
              <a:t> ABCA </a:t>
            </a:r>
            <a:r>
              <a:rPr lang="en-GB" altLang="cs-CZ" sz="1600" dirty="0"/>
              <a:t>represents active inspiration work against the non-elastic resistance</a:t>
            </a:r>
            <a:r>
              <a:rPr lang="cs-CZ" altLang="cs-CZ" sz="1600" dirty="0"/>
              <a:t>. </a:t>
            </a:r>
            <a:r>
              <a:rPr lang="en-GB" altLang="cs-CZ" sz="1600" dirty="0"/>
              <a:t>Area</a:t>
            </a:r>
            <a:r>
              <a:rPr lang="cs-CZ" altLang="cs-CZ" sz="1600" dirty="0"/>
              <a:t> ACEA </a:t>
            </a:r>
            <a:r>
              <a:rPr lang="en-GB" altLang="cs-CZ" sz="1600" dirty="0"/>
              <a:t>represents the work against the non-elastic resistance during expiration at the expense of body energy</a:t>
            </a:r>
            <a:r>
              <a:rPr lang="cs-CZ" altLang="cs-CZ" sz="1600" dirty="0"/>
              <a:t> (</a:t>
            </a:r>
            <a:r>
              <a:rPr lang="en-GB" altLang="cs-CZ" sz="1600" dirty="0"/>
              <a:t>after</a:t>
            </a:r>
            <a:r>
              <a:rPr lang="cs-CZ" altLang="cs-CZ" sz="1600" dirty="0"/>
              <a:t> Pil</a:t>
            </a:r>
            <a:r>
              <a:rPr lang="en-GB" altLang="cs-CZ" sz="1600" dirty="0"/>
              <a:t>a</a:t>
            </a:r>
            <a:r>
              <a:rPr lang="cs-CZ" altLang="cs-CZ" sz="1600" dirty="0" err="1"/>
              <a:t>wsk</a:t>
            </a:r>
            <a:r>
              <a:rPr lang="en-GB" altLang="cs-CZ" sz="1600" dirty="0" err="1"/>
              <a:t>i</a:t>
            </a:r>
            <a:r>
              <a:rPr lang="cs-CZ" altLang="cs-CZ" sz="1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956064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6">
            <a:extLst>
              <a:ext uri="{FF2B5EF4-FFF2-40B4-BE49-F238E27FC236}">
                <a16:creationId xmlns:a16="http://schemas.microsoft.com/office/drawing/2014/main" id="{8202803B-ED24-45F0-A16D-132958DD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B7EA8-4390-4D31-B7AB-2CB5117B968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BE864A3-FCC7-43F8-BED6-111BFA193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9228" y="274638"/>
            <a:ext cx="9431572" cy="66361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How to calculate respiratory work?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5CD34A07-6721-4B32-8139-910333D0BE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8"/>
            <a:ext cx="8355496" cy="51117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>
                <a:solidFill>
                  <a:srgbClr val="66CCFF"/>
                </a:solidFill>
              </a:rPr>
              <a:t>At rest</a:t>
            </a:r>
            <a:r>
              <a:rPr lang="cs-CZ" altLang="cs-CZ" sz="2000" b="1" dirty="0">
                <a:solidFill>
                  <a:srgbClr val="66CCFF"/>
                </a:solidFill>
              </a:rPr>
              <a:t>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minut</a:t>
            </a:r>
            <a:r>
              <a:rPr lang="en-GB" altLang="cs-CZ" sz="2000" dirty="0"/>
              <a:t>e</a:t>
            </a:r>
            <a:r>
              <a:rPr lang="cs-CZ" altLang="cs-CZ" sz="2000" dirty="0"/>
              <a:t> </a:t>
            </a:r>
            <a:r>
              <a:rPr lang="en-GB" altLang="cs-CZ" sz="2000" dirty="0"/>
              <a:t>volume</a:t>
            </a:r>
            <a:r>
              <a:rPr lang="cs-CZ" altLang="cs-CZ" sz="2000" dirty="0"/>
              <a:t> M</a:t>
            </a:r>
            <a:r>
              <a:rPr lang="en-GB" altLang="cs-CZ" sz="2000" dirty="0"/>
              <a:t>V</a:t>
            </a:r>
            <a:r>
              <a:rPr lang="cs-CZ" altLang="cs-CZ" sz="2000" dirty="0"/>
              <a:t> = 7 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breathing rate</a:t>
            </a:r>
            <a:r>
              <a:rPr lang="cs-CZ" altLang="cs-CZ" sz="2000" dirty="0"/>
              <a:t> </a:t>
            </a:r>
            <a:r>
              <a:rPr lang="en-GB" altLang="cs-CZ" sz="2000" dirty="0"/>
              <a:t>BR</a:t>
            </a:r>
            <a:r>
              <a:rPr lang="cs-CZ" altLang="cs-CZ" sz="2000" dirty="0"/>
              <a:t> = 14 min</a:t>
            </a:r>
            <a:r>
              <a:rPr lang="cs-CZ" altLang="cs-CZ" sz="2000" baseline="30000" dirty="0"/>
              <a:t>-1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pressure</a:t>
            </a:r>
            <a:r>
              <a:rPr lang="cs-CZ" altLang="cs-CZ" sz="2000" dirty="0"/>
              <a:t> p</a:t>
            </a:r>
            <a:r>
              <a:rPr lang="en-GB" altLang="cs-CZ" sz="2000" dirty="0"/>
              <a:t> =</a:t>
            </a:r>
            <a:r>
              <a:rPr lang="cs-CZ" altLang="cs-CZ" sz="2000" dirty="0"/>
              <a:t> 0.7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respiratory volume</a:t>
            </a:r>
            <a:r>
              <a:rPr lang="cs-CZ" altLang="cs-CZ" sz="2000" dirty="0"/>
              <a:t> V </a:t>
            </a:r>
            <a:r>
              <a:rPr lang="en-GB" altLang="cs-CZ" sz="2000" dirty="0"/>
              <a:t>=</a:t>
            </a:r>
            <a:r>
              <a:rPr lang="cs-CZ" altLang="cs-CZ" sz="2000" dirty="0"/>
              <a:t> 0.5 l (5×10</a:t>
            </a:r>
            <a:r>
              <a:rPr lang="cs-CZ" altLang="cs-CZ" sz="2000" baseline="30000" dirty="0"/>
              <a:t>-4</a:t>
            </a:r>
            <a:r>
              <a:rPr lang="cs-CZ" altLang="cs-CZ" sz="2000" dirty="0"/>
              <a:t> m</a:t>
            </a:r>
            <a:r>
              <a:rPr lang="cs-CZ" altLang="cs-CZ" sz="2000" baseline="30000" dirty="0"/>
              <a:t>3</a:t>
            </a:r>
            <a:r>
              <a:rPr lang="cs-CZ" altLang="cs-CZ" sz="2000" dirty="0"/>
              <a:t>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work</a:t>
            </a:r>
            <a:r>
              <a:rPr lang="cs-CZ" altLang="cs-CZ" sz="2000" dirty="0"/>
              <a:t> W = 0.35 J – </a:t>
            </a:r>
            <a:r>
              <a:rPr lang="en-GB" altLang="cs-CZ" sz="2000" dirty="0"/>
              <a:t>for one inspiration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rgbClr val="FF0066"/>
                </a:solidFill>
              </a:rPr>
              <a:t>294 J </a:t>
            </a:r>
            <a:r>
              <a:rPr lang="en-GB" altLang="cs-CZ" sz="2000" dirty="0">
                <a:solidFill>
                  <a:srgbClr val="FF0066"/>
                </a:solidFill>
              </a:rPr>
              <a:t>per </a:t>
            </a:r>
            <a:r>
              <a:rPr lang="cs-CZ" altLang="cs-CZ" sz="2000" dirty="0">
                <a:solidFill>
                  <a:srgbClr val="FF0066"/>
                </a:solidFill>
              </a:rPr>
              <a:t>1 hou</a:t>
            </a:r>
            <a:r>
              <a:rPr lang="en-GB" altLang="cs-CZ" sz="2000" dirty="0">
                <a:solidFill>
                  <a:srgbClr val="FF0066"/>
                </a:solidFill>
              </a:rPr>
              <a:t>r</a:t>
            </a:r>
            <a:endParaRPr lang="cs-CZ" altLang="cs-CZ" sz="2000" dirty="0">
              <a:solidFill>
                <a:srgbClr val="FF0066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66CCFF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FFFFCC"/>
              </a:solidFill>
            </a:endParaRPr>
          </a:p>
          <a:p>
            <a:pPr algn="r"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>
                <a:solidFill>
                  <a:srgbClr val="FF0066"/>
                </a:solidFill>
              </a:rPr>
              <a:t>At great load</a:t>
            </a:r>
            <a:r>
              <a:rPr lang="cs-CZ" altLang="cs-CZ" sz="2000" b="1" dirty="0">
                <a:solidFill>
                  <a:srgbClr val="FF0066"/>
                </a:solidFill>
              </a:rPr>
              <a:t>: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M</a:t>
            </a:r>
            <a:r>
              <a:rPr lang="en-GB" altLang="cs-CZ" sz="2000" dirty="0"/>
              <a:t>V</a:t>
            </a:r>
            <a:r>
              <a:rPr lang="cs-CZ" altLang="cs-CZ" sz="2000" dirty="0"/>
              <a:t> = 200 l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BR</a:t>
            </a:r>
            <a:r>
              <a:rPr lang="cs-CZ" altLang="cs-CZ" sz="2000" dirty="0"/>
              <a:t> 100 min</a:t>
            </a:r>
            <a:r>
              <a:rPr lang="cs-CZ" altLang="cs-CZ" sz="2000" baseline="30000" dirty="0"/>
              <a:t>-1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 = 0,7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V = 2 l (2×10</a:t>
            </a:r>
            <a:r>
              <a:rPr lang="cs-CZ" altLang="cs-CZ" sz="2000" baseline="30000" dirty="0"/>
              <a:t>-3</a:t>
            </a:r>
            <a:r>
              <a:rPr lang="cs-CZ" altLang="cs-CZ" sz="2000" dirty="0"/>
              <a:t> m</a:t>
            </a:r>
            <a:r>
              <a:rPr lang="cs-CZ" altLang="cs-CZ" sz="2000" baseline="30000" dirty="0"/>
              <a:t>3</a:t>
            </a:r>
            <a:r>
              <a:rPr lang="cs-CZ" altLang="cs-CZ" sz="2000" dirty="0"/>
              <a:t>)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W = 1.4 J - </a:t>
            </a:r>
            <a:r>
              <a:rPr lang="cs-CZ" altLang="cs-CZ" sz="2000" dirty="0" err="1"/>
              <a:t>for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one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inspiration</a:t>
            </a:r>
            <a:endParaRPr lang="cs-CZ" altLang="cs-CZ" sz="2000" dirty="0"/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rgbClr val="FF0066"/>
                </a:solidFill>
              </a:rPr>
              <a:t>8400 J </a:t>
            </a:r>
            <a:r>
              <a:rPr lang="en-GB" altLang="cs-CZ" sz="2000" dirty="0">
                <a:solidFill>
                  <a:srgbClr val="FF0066"/>
                </a:solidFill>
              </a:rPr>
              <a:t>per</a:t>
            </a:r>
            <a:r>
              <a:rPr lang="cs-CZ" altLang="cs-CZ" sz="2000" dirty="0">
                <a:solidFill>
                  <a:srgbClr val="FF0066"/>
                </a:solidFill>
              </a:rPr>
              <a:t> 1 hou</a:t>
            </a:r>
            <a:r>
              <a:rPr lang="en-GB" altLang="cs-CZ" sz="2000" dirty="0">
                <a:solidFill>
                  <a:srgbClr val="FF0066"/>
                </a:solidFill>
              </a:rPr>
              <a:t>r</a:t>
            </a:r>
            <a:endParaRPr lang="cs-CZ" altLang="cs-CZ" sz="2000" dirty="0">
              <a:solidFill>
                <a:srgbClr val="FF0066"/>
              </a:solidFill>
            </a:endParaRPr>
          </a:p>
        </p:txBody>
      </p:sp>
      <p:pic>
        <p:nvPicPr>
          <p:cNvPr id="25605" name="Picture 9" descr="homersleep">
            <a:hlinkClick r:id="rId3"/>
            <a:extLst>
              <a:ext uri="{FF2B5EF4-FFF2-40B4-BE49-F238E27FC236}">
                <a16:creationId xmlns:a16="http://schemas.microsoft.com/office/drawing/2014/main" id="{0397F426-C0BB-4ED3-8BA4-6B28BC4A3EE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7800" y="1341439"/>
            <a:ext cx="2457174" cy="2126498"/>
          </a:xfrm>
        </p:spPr>
      </p:pic>
      <p:pic>
        <p:nvPicPr>
          <p:cNvPr id="25606" name="Picture 12" descr="Fightsmall">
            <a:hlinkClick r:id="rId5"/>
            <a:extLst>
              <a:ext uri="{FF2B5EF4-FFF2-40B4-BE49-F238E27FC236}">
                <a16:creationId xmlns:a16="http://schemas.microsoft.com/office/drawing/2014/main" id="{92EE5069-C077-4740-A452-A0EEA8318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23" y="3867908"/>
            <a:ext cx="3123442" cy="241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65737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6">
            <a:extLst>
              <a:ext uri="{FF2B5EF4-FFF2-40B4-BE49-F238E27FC236}">
                <a16:creationId xmlns:a16="http://schemas.microsoft.com/office/drawing/2014/main" id="{F40DAE76-E6C1-4674-9F52-450F523CC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1A672-B82B-41B0-AFFE-AE8854E31E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0B6A16C-AE8B-4D0B-A312-F3710BB78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7364" y="250873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3600" dirty="0">
                <a:solidFill>
                  <a:srgbClr val="0000DC"/>
                </a:solidFill>
              </a:rPr>
              <a:t>Measurement of respiratory volumes</a:t>
            </a:r>
            <a:r>
              <a:rPr lang="cs-CZ" altLang="cs-CZ" sz="3600" dirty="0">
                <a:solidFill>
                  <a:srgbClr val="0000DC"/>
                </a:solidFill>
              </a:rPr>
              <a:t> and </a:t>
            </a:r>
            <a:r>
              <a:rPr lang="cs-CZ" altLang="cs-CZ" sz="3600" dirty="0" err="1">
                <a:solidFill>
                  <a:srgbClr val="0000DC"/>
                </a:solidFill>
              </a:rPr>
              <a:t>speeds</a:t>
            </a:r>
            <a:r>
              <a:rPr lang="en-GB" altLang="cs-CZ" sz="3600" dirty="0">
                <a:solidFill>
                  <a:srgbClr val="0000DC"/>
                </a:solidFill>
              </a:rPr>
              <a:t> - spiro</a:t>
            </a:r>
            <a:r>
              <a:rPr lang="cs-CZ" altLang="cs-CZ" sz="3600" dirty="0">
                <a:solidFill>
                  <a:srgbClr val="0000DC"/>
                </a:solidFill>
              </a:rPr>
              <a:t>metry</a:t>
            </a:r>
            <a:endParaRPr lang="en-GB" altLang="cs-CZ" sz="3600" dirty="0">
              <a:solidFill>
                <a:srgbClr val="0000DC"/>
              </a:solidFill>
            </a:endParaRPr>
          </a:p>
        </p:txBody>
      </p:sp>
      <p:pic>
        <p:nvPicPr>
          <p:cNvPr id="27652" name="Picture 10" descr="spiro">
            <a:extLst>
              <a:ext uri="{FF2B5EF4-FFF2-40B4-BE49-F238E27FC236}">
                <a16:creationId xmlns:a16="http://schemas.microsoft.com/office/drawing/2014/main" id="{EA14E25B-B683-4648-A1C3-0FCC0F3331B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50220" y="1484313"/>
            <a:ext cx="2723420" cy="2374090"/>
          </a:xfrm>
          <a:noFill/>
        </p:spPr>
      </p:pic>
      <p:pic>
        <p:nvPicPr>
          <p:cNvPr id="27653" name="Picture 11" descr="VÃ½sledek obrÃ¡zku pro spirometrie">
            <a:extLst>
              <a:ext uri="{FF2B5EF4-FFF2-40B4-BE49-F238E27FC236}">
                <a16:creationId xmlns:a16="http://schemas.microsoft.com/office/drawing/2014/main" id="{4076E2D6-EAA6-4485-9170-611487A57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2" y="1781092"/>
            <a:ext cx="5029311" cy="377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 descr="VÃ½sledek obrÃ¡zku pro spirography">
            <a:extLst>
              <a:ext uri="{FF2B5EF4-FFF2-40B4-BE49-F238E27FC236}">
                <a16:creationId xmlns:a16="http://schemas.microsoft.com/office/drawing/2014/main" id="{7C913E38-9F30-42B5-946A-CE4A711F6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63" y="3771901"/>
            <a:ext cx="4809864" cy="2644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9836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6">
            <a:extLst>
              <a:ext uri="{FF2B5EF4-FFF2-40B4-BE49-F238E27FC236}">
                <a16:creationId xmlns:a16="http://schemas.microsoft.com/office/drawing/2014/main" id="{A3B79CA8-EE07-4166-9498-78BA7D66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E9094A-D5CE-4609-92B4-261CA66344E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49235DB-5970-4FC2-A899-72E25C5F1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1872" y="338248"/>
            <a:ext cx="4906963" cy="735178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Spirogram</a:t>
            </a:r>
          </a:p>
        </p:txBody>
      </p:sp>
      <p:sp>
        <p:nvSpPr>
          <p:cNvPr id="29700" name="Text Box 13">
            <a:extLst>
              <a:ext uri="{FF2B5EF4-FFF2-40B4-BE49-F238E27FC236}">
                <a16:creationId xmlns:a16="http://schemas.microsoft.com/office/drawing/2014/main" id="{FF3999E9-9918-4967-888C-881F5E3D6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133600"/>
            <a:ext cx="216058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/>
              <a:t>We can measure the dependence of </a:t>
            </a:r>
            <a:r>
              <a:rPr lang="en-GB" altLang="cs-CZ" sz="2400" b="1"/>
              <a:t>volume on time</a:t>
            </a:r>
            <a:endParaRPr lang="cs-CZ" altLang="cs-CZ" sz="2400" b="1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/>
              <a:t>or</a:t>
            </a:r>
            <a:endParaRPr lang="cs-CZ" altLang="cs-CZ" sz="24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 b="1"/>
              <a:t>Flow rate on volume</a:t>
            </a:r>
            <a:endParaRPr lang="cs-CZ" altLang="cs-CZ" sz="2400" b="1"/>
          </a:p>
        </p:txBody>
      </p:sp>
      <p:pic>
        <p:nvPicPr>
          <p:cNvPr id="29701" name="Picture 15" descr="art-asthma_fig5_2">
            <a:extLst>
              <a:ext uri="{FF2B5EF4-FFF2-40B4-BE49-F238E27FC236}">
                <a16:creationId xmlns:a16="http://schemas.microsoft.com/office/drawing/2014/main" id="{83E5D613-9598-40F2-B760-2380F95AC21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9564" y="260350"/>
            <a:ext cx="2414587" cy="6597650"/>
          </a:xfrm>
          <a:noFill/>
        </p:spPr>
      </p:pic>
      <p:graphicFrame>
        <p:nvGraphicFramePr>
          <p:cNvPr id="29702" name="Object 17">
            <a:extLst>
              <a:ext uri="{FF2B5EF4-FFF2-40B4-BE49-F238E27FC236}">
                <a16:creationId xmlns:a16="http://schemas.microsoft.com/office/drawing/2014/main" id="{F2972CC8-12EA-44BD-A8A1-ECA70B33DE45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038601" y="1676401"/>
          <a:ext cx="3446463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4" imgW="2263336" imgH="2972058" progId="Paint.Picture">
                  <p:embed/>
                </p:oleObj>
              </mc:Choice>
              <mc:Fallback>
                <p:oleObj name="Rastrový obrázek" r:id="rId4" imgW="2263336" imgH="2972058" progId="Paint.Picture">
                  <p:embed/>
                  <p:pic>
                    <p:nvPicPr>
                      <p:cNvPr id="29702" name="Object 17">
                        <a:extLst>
                          <a:ext uri="{FF2B5EF4-FFF2-40B4-BE49-F238E27FC236}">
                            <a16:creationId xmlns:a16="http://schemas.microsoft.com/office/drawing/2014/main" id="{F2972CC8-12EA-44BD-A8A1-ECA70B33DE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1676401"/>
                        <a:ext cx="3446463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Text Box 18">
            <a:extLst>
              <a:ext uri="{FF2B5EF4-FFF2-40B4-BE49-F238E27FC236}">
                <a16:creationId xmlns:a16="http://schemas.microsoft.com/office/drawing/2014/main" id="{95F561A3-C4E8-47F4-8304-FED63D6FB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1773239"/>
            <a:ext cx="10080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000"/>
              <a:t>Flow rate</a:t>
            </a:r>
          </a:p>
        </p:txBody>
      </p:sp>
      <p:sp>
        <p:nvSpPr>
          <p:cNvPr id="29704" name="Text Box 19">
            <a:extLst>
              <a:ext uri="{FF2B5EF4-FFF2-40B4-BE49-F238E27FC236}">
                <a16:creationId xmlns:a16="http://schemas.microsoft.com/office/drawing/2014/main" id="{7DEC0FD6-2CF0-46B1-9E6F-F38FF2A39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4724400"/>
            <a:ext cx="79216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1600"/>
              <a:t>[litres]</a:t>
            </a:r>
          </a:p>
        </p:txBody>
      </p:sp>
    </p:spTree>
    <p:extLst>
      <p:ext uri="{BB962C8B-B14F-4D97-AF65-F5344CB8AC3E}">
        <p14:creationId xmlns:p14="http://schemas.microsoft.com/office/powerpoint/2010/main" val="294895188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>
            <a:extLst>
              <a:ext uri="{FF2B5EF4-FFF2-40B4-BE49-F238E27FC236}">
                <a16:creationId xmlns:a16="http://schemas.microsoft.com/office/drawing/2014/main" id="{2623E667-3F84-4C18-BD78-3D557B35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F0864C-3392-4246-B63A-457BFFF1EDC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E6D4843-7F0B-43A6-A779-17E0DAE58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7952" y="751805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Some biophysical aspects of breathing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0ADA06A-376B-4463-8CC0-C7EB8B4F2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Physical properties of lungs and their manifestations in some areas of diagnostics and therapy: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The lungs represent the largest contact area with ambient medium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Many functions of organism can be influenced by rate or depth of breathing (hyperventilation)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Breathing movements can disturb e.g. X-ray diagnostics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Lungs have negative contrast in X-ray images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Physical properties of alveoli are like bubbles – lung tissue can be impaired by cavitation phenomena (risk in ultrasound diagnostics and lithotripsy)</a:t>
            </a:r>
          </a:p>
        </p:txBody>
      </p:sp>
    </p:spTree>
    <p:extLst>
      <p:ext uri="{BB962C8B-B14F-4D97-AF65-F5344CB8AC3E}">
        <p14:creationId xmlns:p14="http://schemas.microsoft.com/office/powerpoint/2010/main" val="301108162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>
            <a:extLst>
              <a:ext uri="{FF2B5EF4-FFF2-40B4-BE49-F238E27FC236}">
                <a16:creationId xmlns:a16="http://schemas.microsoft.com/office/drawing/2014/main" id="{5BE88EA0-049D-4F20-BE99-8FC1A4043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CE4655-BF41-4052-985D-BD5F7B645ED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51420CE-0315-464A-B2CF-999BAC5F5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800" dirty="0">
                <a:solidFill>
                  <a:schemeClr val="tx2"/>
                </a:solidFill>
              </a:rPr>
              <a:t>Author: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b="1" dirty="0"/>
              <a:t>Vojtěch Mornstein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>
                <a:solidFill>
                  <a:schemeClr val="tx2"/>
                </a:solidFill>
              </a:rPr>
              <a:t>Content collaboration and language revision: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b="1" dirty="0"/>
              <a:t>Carmel J. Caruana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400" dirty="0">
                <a:solidFill>
                  <a:schemeClr val="tx2"/>
                </a:solidFill>
              </a:rPr>
            </a:br>
            <a:r>
              <a:rPr lang="en-GB" altLang="cs-CZ" sz="2400" dirty="0">
                <a:solidFill>
                  <a:schemeClr val="tx2"/>
                </a:solidFill>
              </a:rPr>
              <a:t>Last revision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dirty="0" err="1">
                <a:solidFill>
                  <a:schemeClr val="tx2"/>
                </a:solidFill>
              </a:rPr>
              <a:t>September</a:t>
            </a:r>
            <a:r>
              <a:rPr lang="cs-CZ" altLang="cs-CZ" sz="2400"/>
              <a:t> 2024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15134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FC2947F7-35EB-43B5-A2A9-4DB9B25D7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C449D5-97B6-4328-9ED6-41D19E0EF13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0F80D52-E50A-41E5-9737-6EFE72726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Lecture outline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4632122-0EDD-4920-8A19-FDA4DC6A9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dirty="0"/>
              <a:t>Mechanisms of gas exchange between organism and surroundings (respiratory movements – mechanics of breathing, diffusion and dissolution of gases)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Respiratory volumes and capacities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Respiratory resistances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Respiratory work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Spiro</a:t>
            </a:r>
            <a:r>
              <a:rPr lang="cs-CZ" altLang="cs-CZ" dirty="0"/>
              <a:t>metry</a:t>
            </a:r>
            <a:endParaRPr lang="en-GB" altLang="cs-CZ" dirty="0"/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Some biophysical aspects of breathing</a:t>
            </a:r>
          </a:p>
        </p:txBody>
      </p:sp>
    </p:spTree>
    <p:extLst>
      <p:ext uri="{BB962C8B-B14F-4D97-AF65-F5344CB8AC3E}">
        <p14:creationId xmlns:p14="http://schemas.microsoft.com/office/powerpoint/2010/main" val="9030857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6">
            <a:extLst>
              <a:ext uri="{FF2B5EF4-FFF2-40B4-BE49-F238E27FC236}">
                <a16:creationId xmlns:a16="http://schemas.microsoft.com/office/drawing/2014/main" id="{F6E67D76-DA1F-4A74-9604-EF1355E4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BECE1B-13B2-493C-BF4E-15F511494F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2FD8499-C885-498A-958E-4E88D536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6331889" cy="695421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Respiratory movements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A66D4A2-58C5-416F-8666-CBAD504D859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01865" y="1600201"/>
            <a:ext cx="4157512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These movements are done mainly by intercostal muscles and diaphragm</a:t>
            </a:r>
            <a:r>
              <a:rPr lang="cs-CZ" altLang="cs-CZ" sz="2400" dirty="0"/>
              <a:t>: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Thoracic breathing (predominant in women) and abdominal breathing (predominant in men)</a:t>
            </a:r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C9CB475A-5132-4765-957F-4F0780D7A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6154738"/>
            <a:ext cx="504031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/>
              <a:t>cfm?article_ID=ZZZ8PPLCGJC&amp;sub_cat=285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/>
              <a:t>Dle: http://www.medem.com/MedLB/article_detaillb.</a:t>
            </a:r>
          </a:p>
        </p:txBody>
      </p:sp>
      <p:pic>
        <p:nvPicPr>
          <p:cNvPr id="7174" name="Picture 8" descr="Respiratory - Structure">
            <a:extLst>
              <a:ext uri="{FF2B5EF4-FFF2-40B4-BE49-F238E27FC236}">
                <a16:creationId xmlns:a16="http://schemas.microsoft.com/office/drawing/2014/main" id="{8E05CEF8-B728-403E-98C8-D5CB4F11983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8664" y="1160891"/>
            <a:ext cx="4727970" cy="4716036"/>
          </a:xfrm>
          <a:noFill/>
        </p:spPr>
      </p:pic>
    </p:spTree>
    <p:extLst>
      <p:ext uri="{BB962C8B-B14F-4D97-AF65-F5344CB8AC3E}">
        <p14:creationId xmlns:p14="http://schemas.microsoft.com/office/powerpoint/2010/main" val="26886320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6">
            <a:extLst>
              <a:ext uri="{FF2B5EF4-FFF2-40B4-BE49-F238E27FC236}">
                <a16:creationId xmlns:a16="http://schemas.microsoft.com/office/drawing/2014/main" id="{59A99F57-53E6-40FC-A0AB-75940A68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F317EE-34BB-42A6-8637-18C4ABEF65B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2714BC6F-1005-477B-B2E4-7480B3926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8682" y="433753"/>
            <a:ext cx="8320633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Diffusion of 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 </a:t>
            </a:r>
            <a:r>
              <a:rPr lang="en-GB" altLang="cs-CZ" sz="4000" dirty="0">
                <a:solidFill>
                  <a:srgbClr val="0000DC"/>
                </a:solidFill>
              </a:rPr>
              <a:t>and CO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</a:t>
            </a:r>
            <a:r>
              <a:rPr lang="en-GB" altLang="cs-CZ" sz="4000" dirty="0">
                <a:solidFill>
                  <a:srgbClr val="0000DC"/>
                </a:solidFill>
              </a:rPr>
              <a:t> in plasma</a:t>
            </a:r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6E2E5790-4E98-4817-92F8-F755C513BF8C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4592950"/>
              </p:ext>
            </p:extLst>
          </p:nvPr>
        </p:nvGraphicFramePr>
        <p:xfrm>
          <a:off x="7141763" y="4173456"/>
          <a:ext cx="4035425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3254022" imgH="891806" progId="Paint.Picture">
                  <p:embed/>
                </p:oleObj>
              </mc:Choice>
              <mc:Fallback>
                <p:oleObj name="Rastrový obrázek" r:id="rId3" imgW="3254022" imgH="891806" progId="Paint.Picture">
                  <p:embed/>
                  <p:pic>
                    <p:nvPicPr>
                      <p:cNvPr id="9220" name="Object 3">
                        <a:extLst>
                          <a:ext uri="{FF2B5EF4-FFF2-40B4-BE49-F238E27FC236}">
                            <a16:creationId xmlns:a16="http://schemas.microsoft.com/office/drawing/2014/main" id="{6E2E5790-4E98-4817-92F8-F755C513BF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1763" y="4173456"/>
                        <a:ext cx="4035425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7">
            <a:extLst>
              <a:ext uri="{FF2B5EF4-FFF2-40B4-BE49-F238E27FC236}">
                <a16:creationId xmlns:a16="http://schemas.microsoft.com/office/drawing/2014/main" id="{9613E246-CAFE-4A17-8FAF-507CFC004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1905000"/>
            <a:ext cx="3489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FFFFCC"/>
                </a:solidFill>
              </a:rPr>
              <a:t> </a:t>
            </a:r>
            <a:r>
              <a:rPr lang="en-GB" altLang="cs-CZ" sz="2400"/>
              <a:t>Molecular weights: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/>
              <a:t>M</a:t>
            </a:r>
            <a:r>
              <a:rPr lang="en-GB" altLang="cs-CZ" sz="2400" baseline="-25000"/>
              <a:t>O2</a:t>
            </a:r>
            <a:r>
              <a:rPr lang="en-GB" altLang="cs-CZ" sz="2400"/>
              <a:t> = 32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/>
              <a:t>M</a:t>
            </a:r>
            <a:r>
              <a:rPr lang="en-GB" altLang="cs-CZ" sz="2400" baseline="-25000"/>
              <a:t>CO2</a:t>
            </a:r>
            <a:r>
              <a:rPr lang="en-GB" altLang="cs-CZ" sz="2400"/>
              <a:t> = 44</a:t>
            </a:r>
          </a:p>
        </p:txBody>
      </p:sp>
      <p:graphicFrame>
        <p:nvGraphicFramePr>
          <p:cNvPr id="186454" name="Group 86">
            <a:extLst>
              <a:ext uri="{FF2B5EF4-FFF2-40B4-BE49-F238E27FC236}">
                <a16:creationId xmlns:a16="http://schemas.microsoft.com/office/drawing/2014/main" id="{3EE63B3A-4ED1-4F6A-8E24-B57DF4B46F5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19289" y="1412875"/>
          <a:ext cx="4537075" cy="4989514"/>
        </p:xfrm>
        <a:graphic>
          <a:graphicData uri="http://schemas.openxmlformats.org/drawingml/2006/table">
            <a:tbl>
              <a:tblPr/>
              <a:tblGrid>
                <a:gridCol w="226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5187">
                <a:tc gridSpan="2">
                  <a:txBody>
                    <a:bodyPr/>
                    <a:lstStyle>
                      <a:lvl1pPr indent="190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Bunsen coefficients of solubility (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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for gases in blood under normal body temperature.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The unit of solubility is (ml of gas under normal temperature and pressure)  (ml of blood)</a:t>
                      </a:r>
                      <a:r>
                        <a:rPr kumimoji="0" lang="en-GB" alt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-1 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 (101.3 kPa)</a:t>
                      </a:r>
                      <a:r>
                        <a:rPr kumimoji="0" lang="en-GB" alt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6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altLang="cs-CZ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6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3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altLang="cs-CZ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(Water: 0.013; 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0.065)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6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altLang="cs-CZ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8003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5FD656C0-6176-40C0-A4F7-42E152BE7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9D5B6-AD39-47F1-94CC-C145B436286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1055CAF-19DB-4425-9852-EC6FE3C08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4765482" cy="655665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Gas </a:t>
            </a:r>
            <a:r>
              <a:rPr lang="en-GB" altLang="cs-CZ" sz="4000" dirty="0" err="1">
                <a:solidFill>
                  <a:srgbClr val="0000DC"/>
                </a:solidFill>
              </a:rPr>
              <a:t>excha</a:t>
            </a:r>
            <a:r>
              <a:rPr lang="cs-CZ" altLang="cs-CZ" sz="4000" dirty="0">
                <a:solidFill>
                  <a:srgbClr val="0000DC"/>
                </a:solidFill>
              </a:rPr>
              <a:t>n</a:t>
            </a:r>
            <a:r>
              <a:rPr lang="en-GB" altLang="cs-CZ" sz="4000" dirty="0" err="1">
                <a:solidFill>
                  <a:srgbClr val="0000DC"/>
                </a:solidFill>
              </a:rPr>
              <a:t>ge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graphicFrame>
        <p:nvGraphicFramePr>
          <p:cNvPr id="187590" name="Group 198">
            <a:extLst>
              <a:ext uri="{FF2B5EF4-FFF2-40B4-BE49-F238E27FC236}">
                <a16:creationId xmlns:a16="http://schemas.microsoft.com/office/drawing/2014/main" id="{92BB9255-28F6-446E-98A2-E70DDB364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204067"/>
              </p:ext>
            </p:extLst>
          </p:nvPr>
        </p:nvGraphicFramePr>
        <p:xfrm>
          <a:off x="1121134" y="1412876"/>
          <a:ext cx="9684688" cy="4916171"/>
        </p:xfrm>
        <a:graphic>
          <a:graphicData uri="http://schemas.openxmlformats.org/drawingml/2006/table">
            <a:tbl>
              <a:tblPr/>
              <a:tblGrid>
                <a:gridCol w="3260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4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1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Medium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Way of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transport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</a:t>
                      </a:r>
                      <a:r>
                        <a:rPr kumimoji="0" lang="en-GB" altLang="cs-CZ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(kPa)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pCO</a:t>
                      </a:r>
                      <a:r>
                        <a:rPr kumimoji="0" lang="en-GB" altLang="cs-CZ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(kPa)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alveoli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streaming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70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alveolar-capillary wall</a:t>
                      </a:r>
                      <a:endParaRPr kumimoji="0" lang="en-GB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diffusion</a:t>
                      </a:r>
                      <a:endParaRPr kumimoji="0" lang="en-GB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0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Blood circulation: arteries                   veins</a:t>
                      </a:r>
                      <a:endParaRPr kumimoji="0" lang="en-GB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streaming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1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Capillary wall cellular  membrane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Living cell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GB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238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4789B6AF-3D97-443D-8A7C-144433907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A18E25-B51F-4137-863E-CDEEE881E45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CAF5964-D54D-470B-805E-B696F187C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2779" y="386046"/>
            <a:ext cx="6467979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 </a:t>
            </a:r>
            <a:r>
              <a:rPr lang="en-GB" altLang="cs-CZ" sz="4000" dirty="0">
                <a:solidFill>
                  <a:srgbClr val="0000DC"/>
                </a:solidFill>
              </a:rPr>
              <a:t>Exchange of 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 </a:t>
            </a:r>
            <a:r>
              <a:rPr lang="en-GB" altLang="cs-CZ" sz="4000" dirty="0">
                <a:solidFill>
                  <a:srgbClr val="0000DC"/>
                </a:solidFill>
              </a:rPr>
              <a:t>and CO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</a:t>
            </a:r>
            <a:r>
              <a:rPr lang="en-GB" altLang="cs-CZ" dirty="0">
                <a:solidFill>
                  <a:srgbClr val="0000DC"/>
                </a:solidFill>
              </a:rPr>
              <a:t> </a:t>
            </a:r>
            <a:endParaRPr lang="cs-CZ" altLang="cs-CZ" dirty="0">
              <a:solidFill>
                <a:srgbClr val="0000DC"/>
              </a:solidFill>
            </a:endParaRPr>
          </a:p>
        </p:txBody>
      </p:sp>
      <p:pic>
        <p:nvPicPr>
          <p:cNvPr id="13316" name="Zástupný symbol pro obsah 4">
            <a:extLst>
              <a:ext uri="{FF2B5EF4-FFF2-40B4-BE49-F238E27FC236}">
                <a16:creationId xmlns:a16="http://schemas.microsoft.com/office/drawing/2014/main" id="{B9EDB73E-C9A8-403E-9ED0-752FF0AEA6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2550" y="1377950"/>
            <a:ext cx="7011988" cy="5168900"/>
          </a:xfrm>
        </p:spPr>
      </p:pic>
      <p:sp>
        <p:nvSpPr>
          <p:cNvPr id="13317" name="Text Box 10">
            <a:extLst>
              <a:ext uri="{FF2B5EF4-FFF2-40B4-BE49-F238E27FC236}">
                <a16:creationId xmlns:a16="http://schemas.microsoft.com/office/drawing/2014/main" id="{B5537CC1-206C-4428-B600-6FEBCDD5CECB}"/>
              </a:ext>
            </a:extLst>
          </p:cNvPr>
          <p:cNvSpPr txBox="1">
            <a:spLocks noChangeArrowheads="1"/>
          </p:cNvSpPr>
          <p:nvPr/>
        </p:nvSpPr>
        <p:spPr bwMode="auto">
          <a:xfrm rot="-1635825">
            <a:off x="2135189" y="3500439"/>
            <a:ext cx="22256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3200" b="1"/>
              <a:t>Alveolus</a:t>
            </a:r>
          </a:p>
        </p:txBody>
      </p:sp>
      <p:sp>
        <p:nvSpPr>
          <p:cNvPr id="13318" name="Text Box 11">
            <a:extLst>
              <a:ext uri="{FF2B5EF4-FFF2-40B4-BE49-F238E27FC236}">
                <a16:creationId xmlns:a16="http://schemas.microsoft.com/office/drawing/2014/main" id="{F5A0E5B4-7279-4A23-8656-82A2416CF6AE}"/>
              </a:ext>
            </a:extLst>
          </p:cNvPr>
          <p:cNvSpPr txBox="1">
            <a:spLocks noChangeArrowheads="1"/>
          </p:cNvSpPr>
          <p:nvPr/>
        </p:nvSpPr>
        <p:spPr bwMode="auto">
          <a:xfrm rot="-1912388">
            <a:off x="7964488" y="3273425"/>
            <a:ext cx="169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3200" b="1"/>
              <a:t>Tissue</a:t>
            </a:r>
          </a:p>
        </p:txBody>
      </p:sp>
    </p:spTree>
    <p:extLst>
      <p:ext uri="{BB962C8B-B14F-4D97-AF65-F5344CB8AC3E}">
        <p14:creationId xmlns:p14="http://schemas.microsoft.com/office/powerpoint/2010/main" val="22759296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C4DBC609-376D-4209-B3F8-98C050B1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E66A2-6DD7-496E-A537-4227F103365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FA66D370-35BF-4283-AC8A-DAED93FB0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4584" y="370142"/>
            <a:ext cx="9799576" cy="451576"/>
          </a:xfrm>
        </p:spPr>
        <p:txBody>
          <a:bodyPr/>
          <a:lstStyle/>
          <a:p>
            <a:pPr eaLnBrk="1" hangingPunct="1"/>
            <a:r>
              <a:rPr lang="en-GB" altLang="cs-CZ" sz="3600" dirty="0">
                <a:solidFill>
                  <a:srgbClr val="0000DC"/>
                </a:solidFill>
              </a:rPr>
              <a:t>Changes of negative pleural pressure during respiration</a:t>
            </a:r>
            <a:endParaRPr lang="cs-CZ" altLang="cs-CZ" sz="3600" dirty="0">
              <a:solidFill>
                <a:srgbClr val="0000DC"/>
              </a:solidFill>
            </a:endParaRPr>
          </a:p>
        </p:txBody>
      </p:sp>
      <p:pic>
        <p:nvPicPr>
          <p:cNvPr id="15364" name="Picture 8" descr="pleural pressure">
            <a:extLst>
              <a:ext uri="{FF2B5EF4-FFF2-40B4-BE49-F238E27FC236}">
                <a16:creationId xmlns:a16="http://schemas.microsoft.com/office/drawing/2014/main" id="{A9980415-65E8-4B2A-8ED7-2CCEB95584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8166" y="1361662"/>
            <a:ext cx="6769100" cy="5078413"/>
          </a:xfrm>
          <a:noFill/>
        </p:spPr>
      </p:pic>
    </p:spTree>
    <p:extLst>
      <p:ext uri="{BB962C8B-B14F-4D97-AF65-F5344CB8AC3E}">
        <p14:creationId xmlns:p14="http://schemas.microsoft.com/office/powerpoint/2010/main" val="33742194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6">
            <a:extLst>
              <a:ext uri="{FF2B5EF4-FFF2-40B4-BE49-F238E27FC236}">
                <a16:creationId xmlns:a16="http://schemas.microsoft.com/office/drawing/2014/main" id="{5CF76B6A-D4FC-4075-B73F-AC9A8F36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B07C2F-56FB-43ED-AC13-D8EF4F7C4C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pic>
        <p:nvPicPr>
          <p:cNvPr id="17411" name="Picture 10" descr="spirogram">
            <a:extLst>
              <a:ext uri="{FF2B5EF4-FFF2-40B4-BE49-F238E27FC236}">
                <a16:creationId xmlns:a16="http://schemas.microsoft.com/office/drawing/2014/main" id="{6C0C143D-DE55-4B96-9C57-988F3C7AEB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9546" y="1892261"/>
            <a:ext cx="4211637" cy="4097337"/>
          </a:xfrm>
          <a:noFill/>
        </p:spPr>
      </p:pic>
      <p:sp>
        <p:nvSpPr>
          <p:cNvPr id="17412" name="Rectangle 2">
            <a:extLst>
              <a:ext uri="{FF2B5EF4-FFF2-40B4-BE49-F238E27FC236}">
                <a16:creationId xmlns:a16="http://schemas.microsoft.com/office/drawing/2014/main" id="{F6C4C23D-AED6-4E2B-9DD6-64050E63B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0066" y="282589"/>
            <a:ext cx="8229600" cy="695421"/>
          </a:xfrm>
        </p:spPr>
        <p:txBody>
          <a:bodyPr/>
          <a:lstStyle/>
          <a:p>
            <a:pPr eaLnBrk="1" hangingPunct="1"/>
            <a:r>
              <a:rPr lang="en-GB" altLang="cs-CZ" sz="3600" dirty="0">
                <a:solidFill>
                  <a:srgbClr val="0000DC"/>
                </a:solidFill>
              </a:rPr>
              <a:t>Respiratory volumes and capacities</a:t>
            </a:r>
            <a:endParaRPr lang="cs-CZ" altLang="cs-CZ" sz="3600" dirty="0">
              <a:solidFill>
                <a:srgbClr val="0000DC"/>
              </a:solidFill>
            </a:endParaRP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983DEAD0-7111-4CDC-B2BF-68CBDE57784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50790" y="1295400"/>
            <a:ext cx="5677010" cy="5257800"/>
          </a:xfrm>
        </p:spPr>
        <p:txBody>
          <a:bodyPr/>
          <a:lstStyle/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Air in airways – death space - 150 ml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Residual air volume in alveoli - RV - 1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Expiration reserve volume -  ERV – 1</a:t>
            </a:r>
            <a:r>
              <a:rPr lang="cs-CZ" altLang="cs-CZ" sz="2000" dirty="0"/>
              <a:t>.</a:t>
            </a:r>
            <a:r>
              <a:rPr lang="en-GB" altLang="cs-CZ" sz="2000" dirty="0"/>
              <a:t>5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Resting</a:t>
            </a:r>
            <a:r>
              <a:rPr lang="cs-CZ" altLang="cs-CZ" sz="2000" dirty="0"/>
              <a:t> (</a:t>
            </a:r>
            <a:r>
              <a:rPr lang="en-GB" altLang="cs-CZ" sz="2000" dirty="0"/>
              <a:t>tidal) respiratory volume - TV </a:t>
            </a:r>
            <a:r>
              <a:rPr lang="cs-CZ" altLang="cs-CZ" sz="2000" dirty="0"/>
              <a:t>- </a:t>
            </a:r>
            <a:r>
              <a:rPr lang="en-GB" altLang="cs-CZ" sz="2000" dirty="0"/>
              <a:t>0</a:t>
            </a:r>
            <a:r>
              <a:rPr lang="cs-CZ" altLang="cs-CZ" sz="2000" dirty="0"/>
              <a:t>.</a:t>
            </a:r>
            <a:r>
              <a:rPr lang="en-GB" altLang="cs-CZ" sz="2000" dirty="0"/>
              <a:t>5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Inspiration reserve volume - IRV – 2</a:t>
            </a:r>
            <a:r>
              <a:rPr lang="cs-CZ" altLang="cs-CZ" sz="2000" dirty="0"/>
              <a:t>.</a:t>
            </a:r>
            <a:r>
              <a:rPr lang="en-GB" altLang="cs-CZ" sz="2000" dirty="0"/>
              <a:t>5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GB" altLang="cs-CZ" sz="2000" dirty="0"/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Vital capacity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VC = ERV + TV + IRV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Functional residual capacity 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FRC = RV + ERV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GB" altLang="cs-CZ" sz="2000" dirty="0"/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Measure of lungs ventilation: minute volume </a:t>
            </a:r>
          </a:p>
          <a:p>
            <a:pPr marL="0" indent="20638" algn="ct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GB" altLang="cs-CZ" sz="2000" b="1" dirty="0"/>
          </a:p>
          <a:p>
            <a:pPr marL="0" indent="20638" algn="ct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b="1" dirty="0"/>
              <a:t>MV = Respiratory volume </a:t>
            </a:r>
            <a:r>
              <a:rPr lang="en-GB" altLang="cs-CZ" sz="2000" b="1" dirty="0">
                <a:cs typeface="Arial" panose="020B0604020202020204" pitchFamily="34" charset="0"/>
              </a:rPr>
              <a:t>×</a:t>
            </a:r>
            <a:r>
              <a:rPr lang="cs-CZ" altLang="cs-CZ" sz="2000" b="1" dirty="0">
                <a:cs typeface="Arial" panose="020B0604020202020204" pitchFamily="34" charset="0"/>
              </a:rPr>
              <a:t> </a:t>
            </a:r>
            <a:r>
              <a:rPr lang="en-GB" altLang="cs-CZ" sz="2000" b="1" dirty="0">
                <a:cs typeface="Arial" panose="020B0604020202020204" pitchFamily="34" charset="0"/>
              </a:rPr>
              <a:t>breathing rate [l·min</a:t>
            </a:r>
            <a:r>
              <a:rPr lang="en-GB" altLang="cs-CZ" sz="2000" b="1" baseline="30000" dirty="0">
                <a:cs typeface="Arial" panose="020B0604020202020204" pitchFamily="34" charset="0"/>
              </a:rPr>
              <a:t>-1</a:t>
            </a:r>
            <a:r>
              <a:rPr lang="en-GB" altLang="cs-CZ" sz="2000" b="1" dirty="0">
                <a:cs typeface="Arial" panose="020B0604020202020204" pitchFamily="34" charset="0"/>
              </a:rPr>
              <a:t>]</a:t>
            </a:r>
            <a:endParaRPr lang="en-GB" altLang="cs-CZ" sz="2000" b="1" dirty="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7CAFDB8-9FA5-4168-85C9-83AE5E419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1916" y="5886341"/>
            <a:ext cx="3889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/>
              <a:t>Example</a:t>
            </a:r>
            <a:r>
              <a:rPr lang="cs-CZ" altLang="cs-CZ" sz="2000" dirty="0"/>
              <a:t> of a </a:t>
            </a:r>
            <a:r>
              <a:rPr lang="en-GB" altLang="cs-CZ" sz="2000" dirty="0"/>
              <a:t>spirogram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DED86896-D25A-40E2-81BB-FCD5F7ACD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76" y="1822037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V </a:t>
            </a:r>
            <a:r>
              <a:rPr lang="en-US" altLang="cs-CZ" sz="2000" dirty="0"/>
              <a:t>[l]</a:t>
            </a:r>
            <a:r>
              <a:rPr lang="cs-CZ" altLang="cs-CZ" sz="2000" dirty="0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E36D23B2-99F0-46C8-A9AF-210DE60D4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6998" y="3934571"/>
            <a:ext cx="7260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err="1"/>
              <a:t>time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66710552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4C26C8DE-8571-4C5B-A4DD-4AAA18AC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E6E1F5-5921-402A-AE2A-CAA160FCFB1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6E2A466-1C3E-4C74-950B-9BDFB5A84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8052" y="401948"/>
            <a:ext cx="470279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Pneumothorax</a:t>
            </a:r>
            <a:endParaRPr lang="cs-CZ" altLang="cs-CZ" dirty="0">
              <a:solidFill>
                <a:srgbClr val="0000DC"/>
              </a:solidFill>
            </a:endParaRPr>
          </a:p>
        </p:txBody>
      </p:sp>
      <p:pic>
        <p:nvPicPr>
          <p:cNvPr id="19460" name="Picture 5" descr="Pneumothorax_2">
            <a:extLst>
              <a:ext uri="{FF2B5EF4-FFF2-40B4-BE49-F238E27FC236}">
                <a16:creationId xmlns:a16="http://schemas.microsoft.com/office/drawing/2014/main" id="{FBEC6B99-C01A-4DD3-A70E-866705AA0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659" y="1226490"/>
            <a:ext cx="6019800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6">
            <a:extLst>
              <a:ext uri="{FF2B5EF4-FFF2-40B4-BE49-F238E27FC236}">
                <a16:creationId xmlns:a16="http://schemas.microsoft.com/office/drawing/2014/main" id="{0C9D7AD9-8E7F-4D3B-8443-288F3B1E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1" y="1981201"/>
            <a:ext cx="23034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/>
              <a:t>http://www.pennhealth.com/health/health_info/Surgery/graphics/Pneumothorax_2.jpg</a:t>
            </a:r>
          </a:p>
        </p:txBody>
      </p:sp>
      <p:sp>
        <p:nvSpPr>
          <p:cNvPr id="19462" name="TextovéPole 5">
            <a:extLst>
              <a:ext uri="{FF2B5EF4-FFF2-40B4-BE49-F238E27FC236}">
                <a16:creationId xmlns:a16="http://schemas.microsoft.com/office/drawing/2014/main" id="{C281DC8D-948B-47B5-9E05-03BFD7320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373688"/>
            <a:ext cx="12954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/>
              <a:t>Right lung is collapsed</a:t>
            </a:r>
          </a:p>
        </p:txBody>
      </p:sp>
    </p:spTree>
    <p:extLst>
      <p:ext uri="{BB962C8B-B14F-4D97-AF65-F5344CB8AC3E}">
        <p14:creationId xmlns:p14="http://schemas.microsoft.com/office/powerpoint/2010/main" val="23069187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39</TotalTime>
  <Words>872</Words>
  <Application>Microsoft Office PowerPoint</Application>
  <PresentationFormat>Širokoúhlá obrazovka</PresentationFormat>
  <Paragraphs>155</Paragraphs>
  <Slides>16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Symbol</vt:lpstr>
      <vt:lpstr>Tahoma</vt:lpstr>
      <vt:lpstr>Wingdings</vt:lpstr>
      <vt:lpstr>Prezentace_MU_CZ</vt:lpstr>
      <vt:lpstr>Rastrový obrázek</vt:lpstr>
      <vt:lpstr>Lectures on Medical Biophysics</vt:lpstr>
      <vt:lpstr>Lecture outline</vt:lpstr>
      <vt:lpstr>Respiratory movements </vt:lpstr>
      <vt:lpstr>Diffusion of O2 and CO2 in plasma</vt:lpstr>
      <vt:lpstr>Gas exchange</vt:lpstr>
      <vt:lpstr> Exchange of O2 and CO2 </vt:lpstr>
      <vt:lpstr>Changes of negative pleural pressure during respiration</vt:lpstr>
      <vt:lpstr>Respiratory volumes and capacities</vt:lpstr>
      <vt:lpstr>Pneumothorax</vt:lpstr>
      <vt:lpstr>Respiratory resistances </vt:lpstr>
      <vt:lpstr>Respiratory work (picture to consider)</vt:lpstr>
      <vt:lpstr>How to calculate respiratory work?</vt:lpstr>
      <vt:lpstr>Measurement of respiratory volumes and speeds - spirometry</vt:lpstr>
      <vt:lpstr>Spirogram</vt:lpstr>
      <vt:lpstr>Some biophysical aspects of breathing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Medical Biophysics</dc:title>
  <dc:creator>Vojtěch Mornstein</dc:creator>
  <cp:lastModifiedBy>Vojtěch Mornstein</cp:lastModifiedBy>
  <cp:revision>4</cp:revision>
  <cp:lastPrinted>1601-01-01T00:00:00Z</cp:lastPrinted>
  <dcterms:created xsi:type="dcterms:W3CDTF">2021-10-17T07:28:04Z</dcterms:created>
  <dcterms:modified xsi:type="dcterms:W3CDTF">2024-09-15T14:33:53Z</dcterms:modified>
</cp:coreProperties>
</file>