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0a867c19c_0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0a867c19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0a867c19c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0a867c19c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0a867c1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f0a867c19c_0_1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0a867c19c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0a867c19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f0a867c19c_0_1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0a867c19c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0a867c19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0a867c19c_0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0a867c19c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0a867c19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f0a867c19c_0_1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0a867c19c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0a867c19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f0a867c19c_0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0a867c19c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0a867c19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0a867c19c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0a867c19c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0a867c19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0a867c19c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0a867c19c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0a867c19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f0a867c19c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0a867c19c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0a867c19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f0a867c19c_0_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0a867c19c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0a867c19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f0a867c19c_0_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0a867c19c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0a867c19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f0a867c19c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a867c19c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0a867c19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f0a867c19c_0_1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0a867c19c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0a867c1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f0a867c19c_0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= to have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/>
              <a:t>(já) MÁM			(my) MÁME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/>
              <a:t>(ty) MÁŠ			(vy) MÁTE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900"/>
              <a:t>(on/ona) MÁ		(oni) MAJÍ</a:t>
            </a:r>
            <a:endParaRPr sz="3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-ET/ĚT/IT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485725" y="1212250"/>
            <a:ext cx="359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rozum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ĚT</a:t>
            </a:r>
            <a:r>
              <a:rPr lang="cs-CZ" sz="2200">
                <a:solidFill>
                  <a:srgbClr val="595959"/>
                </a:solidFill>
              </a:rPr>
              <a:t> (to understand) 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mluv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IT 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(to speak)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uklíz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ET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tidy up)  </a:t>
            </a:r>
            <a:r>
              <a:rPr lang="cs-CZ" sz="2200">
                <a:solidFill>
                  <a:srgbClr val="595959"/>
                </a:solidFill>
              </a:rPr>
              <a:t> 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vař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IT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cook)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večeř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ET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have dinner)</a:t>
            </a:r>
            <a:endParaRPr sz="3200"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4083025" y="1212250"/>
            <a:ext cx="78972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/>
              <a:t>rozumět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(já) rozum</a:t>
            </a:r>
            <a:r>
              <a:rPr lang="cs-CZ" sz="2200">
                <a:highlight>
                  <a:srgbClr val="A4C2F4"/>
                </a:highlight>
              </a:rPr>
              <a:t>ÍM	</a:t>
            </a:r>
            <a:r>
              <a:rPr lang="cs-CZ" sz="2200"/>
              <a:t>		(my) rozum</a:t>
            </a:r>
            <a:r>
              <a:rPr lang="cs-CZ" sz="2200">
                <a:highlight>
                  <a:srgbClr val="A4C2F4"/>
                </a:highlight>
              </a:rPr>
              <a:t>ÍME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(ty) rozum</a:t>
            </a:r>
            <a:r>
              <a:rPr lang="cs-CZ" sz="2200">
                <a:highlight>
                  <a:srgbClr val="A4C2F4"/>
                </a:highlight>
              </a:rPr>
              <a:t>ÍŠ</a:t>
            </a:r>
            <a:r>
              <a:rPr lang="cs-CZ" sz="2200"/>
              <a:t>			(vy) rozum</a:t>
            </a:r>
            <a:r>
              <a:rPr lang="cs-CZ" sz="2200">
                <a:highlight>
                  <a:srgbClr val="A4C2F4"/>
                </a:highlight>
              </a:rPr>
              <a:t>ÍTE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(on/ona) rozum</a:t>
            </a:r>
            <a:r>
              <a:rPr lang="cs-CZ" sz="2200">
                <a:highlight>
                  <a:srgbClr val="A4C2F4"/>
                </a:highlight>
              </a:rPr>
              <a:t>Í</a:t>
            </a:r>
            <a:r>
              <a:rPr lang="cs-CZ" sz="2200"/>
              <a:t>		(oni) rozum</a:t>
            </a:r>
            <a:r>
              <a:rPr lang="cs-CZ" sz="2200">
                <a:highlight>
                  <a:srgbClr val="A4C2F4"/>
                </a:highlight>
              </a:rPr>
              <a:t>Í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-CZ" sz="2200"/>
              <a:t>mluvit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(já) mluv</a:t>
            </a:r>
            <a:r>
              <a:rPr lang="cs-CZ" sz="2200">
                <a:highlight>
                  <a:srgbClr val="9FC5E8"/>
                </a:highlight>
              </a:rPr>
              <a:t>ÍM</a:t>
            </a:r>
            <a:r>
              <a:rPr lang="cs-CZ" sz="2200"/>
              <a:t>		(my) mluv</a:t>
            </a:r>
            <a:r>
              <a:rPr lang="cs-CZ" sz="2200">
                <a:highlight>
                  <a:srgbClr val="9FC5E8"/>
                </a:highlight>
              </a:rPr>
              <a:t>ÍME</a:t>
            </a:r>
            <a:endParaRPr sz="2200">
              <a:highlight>
                <a:srgbClr val="9FC5E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(ty) mluv</a:t>
            </a:r>
            <a:r>
              <a:rPr lang="cs-CZ" sz="2200">
                <a:highlight>
                  <a:srgbClr val="9FC5E8"/>
                </a:highlight>
              </a:rPr>
              <a:t>ÍŠ	</a:t>
            </a:r>
            <a:r>
              <a:rPr lang="cs-CZ" sz="2200"/>
              <a:t>		(vy) mluv</a:t>
            </a:r>
            <a:r>
              <a:rPr lang="cs-CZ" sz="2200">
                <a:highlight>
                  <a:srgbClr val="A4C2F4"/>
                </a:highlight>
              </a:rPr>
              <a:t>ÍTE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(on/ona) mluv</a:t>
            </a:r>
            <a:r>
              <a:rPr lang="cs-CZ" sz="2200">
                <a:highlight>
                  <a:srgbClr val="9FC5E8"/>
                </a:highlight>
              </a:rPr>
              <a:t>Í	</a:t>
            </a:r>
            <a:r>
              <a:rPr lang="cs-CZ" sz="2200"/>
              <a:t>	(oni) mluv</a:t>
            </a:r>
            <a:r>
              <a:rPr lang="cs-CZ" sz="2200">
                <a:highlight>
                  <a:srgbClr val="A4C2F4"/>
                </a:highlight>
              </a:rPr>
              <a:t>Í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VERBS: -ET/ĚT/IT</a:t>
            </a:r>
            <a:endParaRPr/>
          </a:p>
        </p:txBody>
      </p:sp>
      <p:sp>
        <p:nvSpPr>
          <p:cNvPr id="241" name="Google Shape;241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Promiňte, nemluvím česky.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Rozumíte? Ano, rozumím.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Jan a Martin nemluví anglicky.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Večeříme v restauraci. </a:t>
            </a:r>
            <a:endParaRPr i="1"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 VĚDĚT (to know), SPÁT (to sleep), JÍST (to eat)</a:t>
            </a:r>
            <a:endParaRPr/>
          </a:p>
        </p:txBody>
      </p:sp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Vědět (to know)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Já vím, ty víš, on/ona ví, my víme, vy víte, oni ví (vědí)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Spát (to sleep)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Já spím, ty spíš, on/ona spí, my spíme, vy spíte, oni spí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>
                <a:solidFill>
                  <a:srgbClr val="595959"/>
                </a:solidFill>
              </a:rPr>
              <a:t>Jíst (to eat)</a:t>
            </a:r>
            <a:endParaRPr b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Já jím, ty jíš, on/ona jí, my jíme, vy jíte, oni jí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NEGATION</a:t>
            </a:r>
            <a:endParaRPr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Ne + verb</a:t>
            </a:r>
            <a:endParaRPr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Studovat - 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ne</a:t>
            </a:r>
            <a:r>
              <a:rPr lang="cs-CZ" sz="2200">
                <a:solidFill>
                  <a:srgbClr val="595959"/>
                </a:solidFill>
              </a:rPr>
              <a:t>studovat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Rozumět - 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ne</a:t>
            </a:r>
            <a:r>
              <a:rPr lang="cs-CZ" sz="2200">
                <a:solidFill>
                  <a:srgbClr val="595959"/>
                </a:solidFill>
              </a:rPr>
              <a:t>rozumět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Dělat - 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ne</a:t>
            </a:r>
            <a:r>
              <a:rPr lang="cs-CZ" sz="2200">
                <a:solidFill>
                  <a:srgbClr val="595959"/>
                </a:solidFill>
              </a:rPr>
              <a:t>dělat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>
                <a:solidFill>
                  <a:srgbClr val="595959"/>
                </a:solidFill>
              </a:rPr>
              <a:t>Petr</a:t>
            </a:r>
            <a:r>
              <a:rPr i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 nestuduje.</a:t>
            </a:r>
            <a:r>
              <a:rPr i="1" lang="cs-CZ" sz="2200">
                <a:solidFill>
                  <a:srgbClr val="595959"/>
                </a:solidFill>
              </a:rPr>
              <a:t>	Kamila </a:t>
            </a:r>
            <a:r>
              <a:rPr i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nepracuje.</a:t>
            </a:r>
            <a:r>
              <a:rPr i="1" lang="cs-CZ" sz="2200">
                <a:solidFill>
                  <a:srgbClr val="595959"/>
                </a:solidFill>
              </a:rPr>
              <a:t> 	</a:t>
            </a:r>
            <a:r>
              <a:rPr i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Nejsem</a:t>
            </a:r>
            <a:r>
              <a:rPr i="1" lang="cs-CZ" sz="2200">
                <a:solidFill>
                  <a:srgbClr val="595959"/>
                </a:solidFill>
              </a:rPr>
              <a:t> Američan, jsem Angličan.</a:t>
            </a:r>
            <a:endParaRPr i="1"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Nerozumíme.</a:t>
            </a:r>
            <a:r>
              <a:rPr i="1" lang="cs-CZ" sz="2200">
                <a:solidFill>
                  <a:srgbClr val="595959"/>
                </a:solidFill>
              </a:rPr>
              <a:t>   !!! Petr</a:t>
            </a:r>
            <a:r>
              <a:rPr i="1" lang="cs-CZ" sz="2200">
                <a:solidFill>
                  <a:srgbClr val="595959"/>
                </a:solidFill>
                <a:highlight>
                  <a:srgbClr val="EA9999"/>
                </a:highlight>
              </a:rPr>
              <a:t> NENÍ </a:t>
            </a:r>
            <a:r>
              <a:rPr i="1" lang="cs-CZ" sz="2200">
                <a:solidFill>
                  <a:srgbClr val="595959"/>
                </a:solidFill>
              </a:rPr>
              <a:t>doktor. 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Professions (strana 16)</a:t>
            </a:r>
            <a:endParaRPr/>
          </a:p>
        </p:txBody>
      </p:sp>
      <p:sp>
        <p:nvSpPr>
          <p:cNvPr id="262" name="Google Shape;262;p40"/>
          <p:cNvSpPr txBox="1"/>
          <p:nvPr>
            <p:ph idx="1" type="body"/>
          </p:nvPr>
        </p:nvSpPr>
        <p:spPr>
          <a:xfrm>
            <a:off x="3176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/>
              <a:t>♂	</a:t>
            </a:r>
            <a:r>
              <a:rPr lang="cs-CZ" sz="2100"/>
              <a:t>							</a:t>
            </a:r>
            <a:r>
              <a:rPr b="1" lang="cs-CZ" sz="2100"/>
              <a:t>♀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muž						žena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doktor						doktorKA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student						studentKA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učitel						učitelKA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manažer					manažerKA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herec						herečKA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policista					policistKA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/>
              <a:t>fotbalista					fotbalistKA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úředn</a:t>
            </a:r>
            <a:r>
              <a:rPr lang="cs-CZ" sz="2100" u="sng"/>
              <a:t>ík</a:t>
            </a:r>
            <a:r>
              <a:rPr lang="cs-CZ" sz="2100"/>
              <a:t>						úředn</a:t>
            </a:r>
            <a:r>
              <a:rPr lang="cs-CZ" sz="2100" u="sng"/>
              <a:t>ice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děln</a:t>
            </a:r>
            <a:r>
              <a:rPr lang="cs-CZ" sz="2100" u="sng"/>
              <a:t>ík</a:t>
            </a:r>
            <a:r>
              <a:rPr lang="cs-CZ" sz="2100"/>
              <a:t>						děln</a:t>
            </a:r>
            <a:r>
              <a:rPr lang="cs-CZ" sz="2100" u="sng"/>
              <a:t>ice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/>
              <a:t>sportov</a:t>
            </a:r>
            <a:r>
              <a:rPr lang="cs-CZ" sz="2100" u="sng"/>
              <a:t>ec</a:t>
            </a:r>
            <a:r>
              <a:rPr lang="cs-CZ" sz="2100"/>
              <a:t>					sportov</a:t>
            </a:r>
            <a:r>
              <a:rPr lang="cs-CZ" sz="2100" u="sng"/>
              <a:t>kyně</a:t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2275" y="1864625"/>
            <a:ext cx="3586099" cy="248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Phrases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66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dk2"/>
                </a:solidFill>
              </a:rPr>
              <a:t>Jak se máte?</a:t>
            </a:r>
            <a:r>
              <a:rPr lang="cs-CZ" sz="3600"/>
              <a:t> (formal) x </a:t>
            </a:r>
            <a:r>
              <a:rPr lang="cs-CZ" sz="3600">
                <a:solidFill>
                  <a:srgbClr val="38761D"/>
                </a:solidFill>
              </a:rPr>
              <a:t>Jak se máš?</a:t>
            </a:r>
            <a:r>
              <a:rPr lang="cs-CZ" sz="3600"/>
              <a:t> (informal)</a:t>
            </a:r>
            <a:endParaRPr sz="3600"/>
          </a:p>
        </p:txBody>
      </p:sp>
      <p:sp>
        <p:nvSpPr>
          <p:cNvPr id="159" name="Google Shape;159;p27"/>
          <p:cNvSpPr txBox="1"/>
          <p:nvPr/>
        </p:nvSpPr>
        <p:spPr>
          <a:xfrm>
            <a:off x="632025" y="2065900"/>
            <a:ext cx="314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Dobře.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Fajn.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Super.</a:t>
            </a:r>
            <a:endParaRPr sz="3600"/>
          </a:p>
        </p:txBody>
      </p:sp>
      <p:sp>
        <p:nvSpPr>
          <p:cNvPr id="160" name="Google Shape;160;p27"/>
          <p:cNvSpPr txBox="1"/>
          <p:nvPr/>
        </p:nvSpPr>
        <p:spPr>
          <a:xfrm>
            <a:off x="4199275" y="2065900"/>
            <a:ext cx="3141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Ujde to.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Jde to.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Jakž takž.</a:t>
            </a:r>
            <a:endParaRPr sz="3600"/>
          </a:p>
        </p:txBody>
      </p:sp>
      <p:sp>
        <p:nvSpPr>
          <p:cNvPr id="161" name="Google Shape;161;p27"/>
          <p:cNvSpPr txBox="1"/>
          <p:nvPr/>
        </p:nvSpPr>
        <p:spPr>
          <a:xfrm>
            <a:off x="7538675" y="2019300"/>
            <a:ext cx="3141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Špatně.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/>
              <a:t>Blbě. </a:t>
            </a:r>
            <a:endParaRPr sz="3600"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325" y="2425950"/>
            <a:ext cx="1227699" cy="122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850" y="2451650"/>
            <a:ext cx="1095125" cy="107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4800" y="2451650"/>
            <a:ext cx="1254751" cy="125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1760600" y="4328150"/>
            <a:ext cx="8188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700">
                <a:solidFill>
                  <a:schemeClr val="dk2"/>
                </a:solidFill>
              </a:rPr>
              <a:t>Děkuji/Děkuju.</a:t>
            </a:r>
            <a:r>
              <a:rPr lang="cs-CZ" sz="3700"/>
              <a:t> x </a:t>
            </a:r>
            <a:r>
              <a:rPr lang="cs-CZ" sz="3700">
                <a:solidFill>
                  <a:srgbClr val="38761D"/>
                </a:solidFill>
              </a:rPr>
              <a:t>Díky.</a:t>
            </a:r>
            <a:endParaRPr sz="37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700">
                <a:solidFill>
                  <a:schemeClr val="dk2"/>
                </a:solidFill>
              </a:rPr>
              <a:t>A vy?</a:t>
            </a:r>
            <a:r>
              <a:rPr lang="cs-CZ" sz="3700"/>
              <a:t> x </a:t>
            </a:r>
            <a:r>
              <a:rPr lang="cs-CZ" sz="3700">
                <a:solidFill>
                  <a:srgbClr val="38761D"/>
                </a:solidFill>
              </a:rPr>
              <a:t>A ty?</a:t>
            </a:r>
            <a:endParaRPr sz="37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Greetings/phrases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Dobrou noc.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Dobrou chuť.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/>
              <a:t>Na zdraví.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38761D"/>
                </a:solidFill>
              </a:rPr>
              <a:t>Měj se hezky.</a:t>
            </a:r>
            <a:r>
              <a:rPr lang="cs-CZ" sz="2500"/>
              <a:t>/</a:t>
            </a:r>
            <a:r>
              <a:rPr lang="cs-CZ" sz="2500">
                <a:solidFill>
                  <a:schemeClr val="dk2"/>
                </a:solidFill>
              </a:rPr>
              <a:t>Mějte se hezky. 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38761D"/>
                </a:solidFill>
              </a:rPr>
              <a:t>Jak se jmenuješ?</a:t>
            </a:r>
            <a:r>
              <a:rPr lang="cs-CZ" sz="2500"/>
              <a:t>/</a:t>
            </a:r>
            <a:r>
              <a:rPr lang="cs-CZ" sz="2500">
                <a:solidFill>
                  <a:schemeClr val="dk2"/>
                </a:solidFill>
              </a:rPr>
              <a:t>Jak se jmenujete?</a:t>
            </a:r>
            <a:r>
              <a:rPr lang="cs-CZ" sz="2500"/>
              <a:t> - Jmenuji se …../Jsem …...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Addressing people - vocative case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76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 → pane!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 Novák → pane Nováku!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 profesor → pane profesore!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Petr → Petře!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Honza → Honzo!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Jakub → Jakube!</a:t>
            </a:r>
            <a:endParaRPr sz="3000"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60749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Paní → paní!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Paní Nováková → paní Nováková!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Paní profesorka → paní profesork</a:t>
            </a:r>
            <a:r>
              <a:rPr lang="cs-CZ" sz="2000">
                <a:solidFill>
                  <a:srgbClr val="595959"/>
                </a:solidFill>
                <a:highlight>
                  <a:srgbClr val="FFFF00"/>
                </a:highlight>
              </a:rPr>
              <a:t>o! </a:t>
            </a:r>
            <a:endParaRPr sz="2000">
              <a:solidFill>
                <a:srgbClr val="595959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chemeClr val="lt1"/>
                </a:highlight>
              </a:rPr>
              <a:t>Petra </a:t>
            </a:r>
            <a:r>
              <a:rPr lang="cs-CZ" sz="2000">
                <a:solidFill>
                  <a:srgbClr val="595959"/>
                </a:solidFill>
              </a:rPr>
              <a:t>→ Petro!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Jana → Jano!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</a:rPr>
              <a:t>Lucie → Lucie!</a:t>
            </a:r>
            <a:endParaRPr sz="300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550" y="2971600"/>
            <a:ext cx="13906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313" y="2929487"/>
            <a:ext cx="1368187" cy="24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 I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(ne)</a:t>
            </a:r>
            <a:r>
              <a:rPr b="1" lang="cs-CZ"/>
              <a:t>BÝT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Já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JSEM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my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JSME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Ty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JSI		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vy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JSTE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595959"/>
                </a:solidFill>
                <a:highlight>
                  <a:srgbClr val="FFF2CC"/>
                </a:highlight>
              </a:rPr>
              <a:t>On/ona/to (není) 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JE			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oni (ne)</a:t>
            </a:r>
            <a:r>
              <a:rPr b="1" lang="cs-CZ" sz="2200">
                <a:solidFill>
                  <a:srgbClr val="595959"/>
                </a:solidFill>
                <a:highlight>
                  <a:srgbClr val="FFF2CC"/>
                </a:highlight>
              </a:rPr>
              <a:t>JSOU</a:t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Já jsem Petr.					My jsme studenti.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Odkud jsi?					Odkud jste?</a:t>
            </a:r>
            <a:endParaRPr i="1" sz="1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1600">
                <a:solidFill>
                  <a:srgbClr val="595959"/>
                </a:solidFill>
              </a:rPr>
              <a:t>To je doktor?					Karel a Josef jsou z Brna.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-OVAT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317650" y="1163600"/>
            <a:ext cx="36726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stud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</a:rPr>
              <a:t>   (to study)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prac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work)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děk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</a:rPr>
              <a:t> (to thank)      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jmen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</a:rPr>
              <a:t> se (to be called)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cest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 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(to travel)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sport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do sports)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relax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OVAT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relax)</a:t>
            </a:r>
            <a:endParaRPr sz="3200"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4112925" y="1163600"/>
            <a:ext cx="7869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/>
              <a:t>stud</a:t>
            </a:r>
            <a:r>
              <a:rPr b="1" lang="cs-CZ" sz="2200">
                <a:highlight>
                  <a:srgbClr val="9FC5E8"/>
                </a:highlight>
              </a:rPr>
              <a:t>ovat</a:t>
            </a:r>
            <a:endParaRPr b="1" sz="2200">
              <a:highlight>
                <a:srgbClr val="9FC5E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(já) stud</a:t>
            </a:r>
            <a:r>
              <a:rPr lang="cs-CZ" sz="2200">
                <a:highlight>
                  <a:srgbClr val="A4C2F4"/>
                </a:highlight>
              </a:rPr>
              <a:t>UJU</a:t>
            </a:r>
            <a:r>
              <a:rPr lang="cs-CZ" sz="2200"/>
              <a:t>			(my) studU</a:t>
            </a:r>
            <a:r>
              <a:rPr lang="cs-CZ" sz="2200">
                <a:highlight>
                  <a:srgbClr val="A4C2F4"/>
                </a:highlight>
              </a:rPr>
              <a:t>JEME 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(ty) stud</a:t>
            </a:r>
            <a:r>
              <a:rPr lang="cs-CZ" sz="2200">
                <a:highlight>
                  <a:srgbClr val="A4C2F4"/>
                </a:highlight>
              </a:rPr>
              <a:t>UJEŠ</a:t>
            </a:r>
            <a:r>
              <a:rPr lang="cs-CZ" sz="2200"/>
              <a:t>			(vy) stud</a:t>
            </a:r>
            <a:r>
              <a:rPr lang="cs-CZ" sz="2200">
                <a:highlight>
                  <a:srgbClr val="A4C2F4"/>
                </a:highlight>
              </a:rPr>
              <a:t>UJETE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(on/ona) stud</a:t>
            </a:r>
            <a:r>
              <a:rPr lang="cs-CZ" sz="2200">
                <a:highlight>
                  <a:srgbClr val="A4C2F4"/>
                </a:highlight>
              </a:rPr>
              <a:t>UJE</a:t>
            </a:r>
            <a:r>
              <a:rPr lang="cs-CZ" sz="2200"/>
              <a:t>		(oni) stud</a:t>
            </a:r>
            <a:r>
              <a:rPr lang="cs-CZ" sz="2200">
                <a:highlight>
                  <a:srgbClr val="A4C2F4"/>
                </a:highlight>
              </a:rPr>
              <a:t>UJOU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-CZ" sz="2200">
                <a:highlight>
                  <a:schemeClr val="lt1"/>
                </a:highlight>
              </a:rPr>
              <a:t>prac</a:t>
            </a:r>
            <a:r>
              <a:rPr b="1" lang="cs-CZ" sz="2200">
                <a:highlight>
                  <a:srgbClr val="A4C2F4"/>
                </a:highlight>
              </a:rPr>
              <a:t>ovat</a:t>
            </a:r>
            <a:endParaRPr b="1"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>
                <a:highlight>
                  <a:schemeClr val="lt1"/>
                </a:highlight>
              </a:rPr>
              <a:t>(já) prac</a:t>
            </a:r>
            <a:r>
              <a:rPr lang="cs-CZ" sz="2200">
                <a:highlight>
                  <a:srgbClr val="A4C2F4"/>
                </a:highlight>
              </a:rPr>
              <a:t>UJU			</a:t>
            </a:r>
            <a:r>
              <a:rPr lang="cs-CZ" sz="2200">
                <a:highlight>
                  <a:schemeClr val="lt1"/>
                </a:highlight>
              </a:rPr>
              <a:t>(my) prac</a:t>
            </a:r>
            <a:r>
              <a:rPr lang="cs-CZ" sz="2200">
                <a:highlight>
                  <a:srgbClr val="A4C2F4"/>
                </a:highlight>
              </a:rPr>
              <a:t>UJEME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>
                <a:highlight>
                  <a:schemeClr val="lt1"/>
                </a:highlight>
              </a:rPr>
              <a:t>(ty) prac</a:t>
            </a:r>
            <a:r>
              <a:rPr lang="cs-CZ" sz="2200">
                <a:highlight>
                  <a:srgbClr val="A4C2F4"/>
                </a:highlight>
              </a:rPr>
              <a:t>UJEŠ			</a:t>
            </a:r>
            <a:r>
              <a:rPr lang="cs-CZ" sz="2200">
                <a:highlight>
                  <a:schemeClr val="lt1"/>
                </a:highlight>
              </a:rPr>
              <a:t>(vy) prac</a:t>
            </a:r>
            <a:r>
              <a:rPr lang="cs-CZ" sz="2200">
                <a:highlight>
                  <a:srgbClr val="A4C2F4"/>
                </a:highlight>
              </a:rPr>
              <a:t>UJETE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>
                <a:highlight>
                  <a:schemeClr val="lt1"/>
                </a:highlight>
              </a:rPr>
              <a:t>(on/ona) prac</a:t>
            </a:r>
            <a:r>
              <a:rPr lang="cs-CZ" sz="2200">
                <a:highlight>
                  <a:srgbClr val="A4C2F4"/>
                </a:highlight>
              </a:rPr>
              <a:t>UJE		</a:t>
            </a:r>
            <a:r>
              <a:rPr lang="cs-CZ" sz="2200">
                <a:highlight>
                  <a:schemeClr val="lt1"/>
                </a:highlight>
              </a:rPr>
              <a:t>(oni) prac</a:t>
            </a:r>
            <a:r>
              <a:rPr lang="cs-CZ" sz="2200">
                <a:highlight>
                  <a:srgbClr val="A4C2F4"/>
                </a:highlight>
              </a:rPr>
              <a:t>UJOU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-OVAT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Jak se jmenujete? - Petr.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Kde pracuješ? - Pracuju na univerzitě.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Kdy sportujete? - Sportujeme o víkendu.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Dnes nesportuju, pracuju. </a:t>
            </a:r>
            <a:endParaRPr i="1"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-AT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7650" y="1163600"/>
            <a:ext cx="371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děl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</a:t>
            </a:r>
            <a:r>
              <a:rPr lang="cs-CZ" sz="2200">
                <a:solidFill>
                  <a:srgbClr val="595959"/>
                </a:solidFill>
              </a:rPr>
              <a:t> (to do)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vstáv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get up)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sníd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have breakfast)  </a:t>
            </a:r>
            <a:r>
              <a:rPr lang="cs-CZ" sz="2200">
                <a:solidFill>
                  <a:srgbClr val="595959"/>
                </a:solidFill>
              </a:rPr>
              <a:t>       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odpočív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 (to rest)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obědv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 </a:t>
            </a:r>
            <a:r>
              <a:rPr lang="cs-CZ" sz="2200">
                <a:solidFill>
                  <a:srgbClr val="595959"/>
                </a:solidFill>
                <a:highlight>
                  <a:schemeClr val="lt1"/>
                </a:highlight>
              </a:rPr>
              <a:t>(to have lunch)</a:t>
            </a:r>
            <a:endParaRPr sz="2200">
              <a:solidFill>
                <a:srgbClr val="595959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rgbClr val="595959"/>
                </a:solidFill>
              </a:rPr>
              <a:t>dív</a:t>
            </a:r>
            <a:r>
              <a:rPr lang="cs-CZ" sz="2200">
                <a:solidFill>
                  <a:srgbClr val="595959"/>
                </a:solidFill>
                <a:highlight>
                  <a:srgbClr val="FFF2CC"/>
                </a:highlight>
              </a:rPr>
              <a:t>AT</a:t>
            </a:r>
            <a:r>
              <a:rPr lang="cs-CZ" sz="2200">
                <a:solidFill>
                  <a:srgbClr val="595959"/>
                </a:solidFill>
              </a:rPr>
              <a:t> se (to watch)</a:t>
            </a:r>
            <a:endParaRPr sz="3200"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4207850" y="1163600"/>
            <a:ext cx="7621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200"/>
              <a:t>dělat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(já) děl</a:t>
            </a:r>
            <a:r>
              <a:rPr lang="cs-CZ" sz="2200">
                <a:highlight>
                  <a:srgbClr val="A4C2F4"/>
                </a:highlight>
              </a:rPr>
              <a:t>ÁM</a:t>
            </a:r>
            <a:r>
              <a:rPr lang="cs-CZ" sz="2200"/>
              <a:t>			(my) děl</a:t>
            </a:r>
            <a:r>
              <a:rPr lang="cs-CZ" sz="2200">
                <a:highlight>
                  <a:srgbClr val="A4C2F4"/>
                </a:highlight>
              </a:rPr>
              <a:t>ÁME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(ty) děl</a:t>
            </a:r>
            <a:r>
              <a:rPr lang="cs-CZ" sz="2200">
                <a:highlight>
                  <a:srgbClr val="A4C2F4"/>
                </a:highlight>
              </a:rPr>
              <a:t>ÁŠ</a:t>
            </a:r>
            <a:r>
              <a:rPr lang="cs-CZ" sz="2200"/>
              <a:t>			(vy) děl</a:t>
            </a:r>
            <a:r>
              <a:rPr lang="cs-CZ" sz="2200">
                <a:highlight>
                  <a:srgbClr val="A4C2F4"/>
                </a:highlight>
              </a:rPr>
              <a:t>ÁTE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(on/ona) děl</a:t>
            </a:r>
            <a:r>
              <a:rPr lang="cs-CZ" sz="2200">
                <a:highlight>
                  <a:srgbClr val="A4C2F4"/>
                </a:highlight>
              </a:rPr>
              <a:t>Á</a:t>
            </a:r>
            <a:r>
              <a:rPr lang="cs-CZ" sz="2200"/>
              <a:t>		(oni) děl</a:t>
            </a:r>
            <a:r>
              <a:rPr lang="cs-CZ" sz="2200">
                <a:highlight>
                  <a:srgbClr val="A4C2F4"/>
                </a:highlight>
              </a:rPr>
              <a:t>AJÍ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-CZ" sz="2200"/>
              <a:t>odpočívat</a:t>
            </a:r>
            <a:endParaRPr b="1" sz="2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(já) odpočív</a:t>
            </a:r>
            <a:r>
              <a:rPr lang="cs-CZ" sz="2200">
                <a:highlight>
                  <a:srgbClr val="A4C2F4"/>
                </a:highlight>
              </a:rPr>
              <a:t>ÁM</a:t>
            </a:r>
            <a:r>
              <a:rPr lang="cs-CZ" sz="2200"/>
              <a:t>		(my) odpočív</a:t>
            </a:r>
            <a:r>
              <a:rPr lang="cs-CZ" sz="2200">
                <a:highlight>
                  <a:srgbClr val="A4C2F4"/>
                </a:highlight>
              </a:rPr>
              <a:t>ÁME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200"/>
              <a:t>(ty) odpočív</a:t>
            </a:r>
            <a:r>
              <a:rPr lang="cs-CZ" sz="2200">
                <a:highlight>
                  <a:srgbClr val="A4C2F4"/>
                </a:highlight>
              </a:rPr>
              <a:t>ÁŠ</a:t>
            </a:r>
            <a:r>
              <a:rPr lang="cs-CZ" sz="2200"/>
              <a:t>		(vy) odpočív</a:t>
            </a:r>
            <a:r>
              <a:rPr lang="cs-CZ" sz="2200">
                <a:highlight>
                  <a:srgbClr val="A4C2F4"/>
                </a:highlight>
              </a:rPr>
              <a:t>ÁTE</a:t>
            </a:r>
            <a:endParaRPr sz="2200">
              <a:highlight>
                <a:srgbClr val="A4C2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-CZ" sz="2200"/>
              <a:t>(on/ona) odpočív</a:t>
            </a:r>
            <a:r>
              <a:rPr lang="cs-CZ" sz="2200">
                <a:highlight>
                  <a:srgbClr val="A4C2F4"/>
                </a:highlight>
              </a:rPr>
              <a:t>Á</a:t>
            </a:r>
            <a:r>
              <a:rPr lang="cs-CZ" sz="2200"/>
              <a:t>		(oni) odpočív</a:t>
            </a:r>
            <a:r>
              <a:rPr lang="cs-CZ" sz="2200">
                <a:highlight>
                  <a:srgbClr val="A4C2F4"/>
                </a:highlight>
              </a:rPr>
              <a:t>AJÍ</a:t>
            </a:r>
            <a:endParaRPr sz="2200">
              <a:highlight>
                <a:srgbClr val="A4C2F4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-AT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Co děláš? - Jsem studentka.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Co děláte? - Jsem profesor.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V kolik hodin vstává Petr? - Vstává v 8 hodin.</a:t>
            </a:r>
            <a:endParaRPr i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500">
                <a:solidFill>
                  <a:srgbClr val="595959"/>
                </a:solidFill>
              </a:rPr>
              <a:t>Kdy odpočíváte? - Neodpočíváme. </a:t>
            </a:r>
            <a:endParaRPr i="1"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