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Tahoma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Tahoma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Tahom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19" Type="http://schemas.openxmlformats.org/officeDocument/2006/relationships/font" Target="fonts/Raleway-boldItalic.fntdata"/><Relationship Id="rId18" Type="http://schemas.openxmlformats.org/officeDocument/2006/relationships/font" Target="fonts/Raleway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f6efd17bba_0_3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f6efd17bba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f6efd17bba_0_3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6efd17bb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f6efd17b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f6efd17bba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f6efd17bba_0_1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f6efd17bba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f6efd17bba_0_14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f6efd17bba_0_1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f6efd17bba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f6efd17bba_0_15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f6efd17bba_0_1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f6efd17bba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f6efd17bba_0_15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f6efd17bba_0_1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f6efd17bba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f6efd17bba_0_16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f6efd17bba_0_1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f6efd17bba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f6efd17bba_0_17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f6efd17bba_0_1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f6efd17bba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f6efd17bba_0_18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f6efd17bba_0_1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f6efd17bba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f6efd17bba_0_18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CFF I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WEEK 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5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CHTÍT = want</a:t>
            </a:r>
            <a:endParaRPr/>
          </a:p>
        </p:txBody>
      </p:sp>
      <p:sp>
        <p:nvSpPr>
          <p:cNvPr id="228" name="Google Shape;228;p35"/>
          <p:cNvSpPr txBox="1"/>
          <p:nvPr>
            <p:ph idx="1" type="body"/>
          </p:nvPr>
        </p:nvSpPr>
        <p:spPr>
          <a:xfrm>
            <a:off x="317650" y="1163600"/>
            <a:ext cx="57384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chtít (= want)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chci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chceš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chce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chceme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chcete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A4C2F4"/>
                </a:highlight>
              </a:rPr>
              <a:t>chtějí !!!</a:t>
            </a:r>
            <a:endParaRPr>
              <a:highlight>
                <a:srgbClr val="A4C2F4"/>
              </a:highlight>
            </a:endParaRPr>
          </a:p>
        </p:txBody>
      </p:sp>
      <p:sp>
        <p:nvSpPr>
          <p:cNvPr id="229" name="Google Shape;229;p35"/>
          <p:cNvSpPr txBox="1"/>
          <p:nvPr>
            <p:ph idx="1" type="body"/>
          </p:nvPr>
        </p:nvSpPr>
        <p:spPr>
          <a:xfrm>
            <a:off x="6205475" y="1287700"/>
            <a:ext cx="57384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u="sng"/>
              <a:t>chtít + the accusative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chci kávu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chci salát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chci džus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chci víno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u="sng"/>
              <a:t>chtít + infinitive</a:t>
            </a:r>
            <a:r>
              <a:rPr lang="cs-CZ"/>
              <a:t> (want to do sg.)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chci relaxovat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nechci studovat</a:t>
            </a:r>
            <a:endParaRPr i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solidFill>
                  <a:schemeClr val="lt1"/>
                </a:solidFill>
              </a:rPr>
              <a:t>Likes and dislikes</a:t>
            </a:r>
            <a:endParaRPr/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17650" y="1163600"/>
            <a:ext cx="57669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CHUTNAT: Chutná mi 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/>
              <a:t>(to like: the taste)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200"/>
              <a:t>Chutná mi české pivo.</a:t>
            </a:r>
            <a:endParaRPr i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200"/>
              <a:t>Chutná ti guláš?</a:t>
            </a:r>
            <a:endParaRPr i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200"/>
              <a:t>Chutnají mi knedlíky. </a:t>
            </a:r>
            <a:r>
              <a:rPr lang="cs-CZ" sz="2000"/>
              <a:t>(plural)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200"/>
              <a:t>Co ti chutná?</a:t>
            </a:r>
            <a:endParaRPr i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200"/>
              <a:t>Co vám chutná?</a:t>
            </a:r>
            <a:endParaRPr i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7"/>
          <p:cNvSpPr txBox="1"/>
          <p:nvPr>
            <p:ph idx="1" type="body"/>
          </p:nvPr>
        </p:nvSpPr>
        <p:spPr>
          <a:xfrm>
            <a:off x="6084550" y="1163600"/>
            <a:ext cx="57669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NECHUTNAT: Nechutná mi 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200"/>
              <a:t>Nechutná mi pivo.</a:t>
            </a:r>
            <a:endParaRPr i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200"/>
              <a:t>Nechutná mi kofola.</a:t>
            </a:r>
            <a:endParaRPr i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200"/>
              <a:t>Co ti nechutná?</a:t>
            </a:r>
            <a:endParaRPr i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200"/>
              <a:t>Co vám nechutná?</a:t>
            </a:r>
            <a:endParaRPr i="1" sz="2200"/>
          </a:p>
        </p:txBody>
      </p:sp>
      <p:pic>
        <p:nvPicPr>
          <p:cNvPr id="160" name="Google Shape;16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5575" y="2433800"/>
            <a:ext cx="1575349" cy="1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71075" y="2433800"/>
            <a:ext cx="1631950" cy="183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 restauraci</a:t>
            </a:r>
            <a:endParaRPr/>
          </a:p>
        </p:txBody>
      </p:sp>
      <p:sp>
        <p:nvSpPr>
          <p:cNvPr id="168" name="Google Shape;168;p28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900">
                <a:solidFill>
                  <a:srgbClr val="595959"/>
                </a:solidFill>
              </a:rPr>
              <a:t>Jídelní lístek (menu)</a:t>
            </a:r>
            <a:endParaRPr sz="29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900">
                <a:solidFill>
                  <a:srgbClr val="595959"/>
                </a:solidFill>
              </a:rPr>
              <a:t>Polévky (soups)</a:t>
            </a:r>
            <a:endParaRPr sz="29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900">
                <a:solidFill>
                  <a:srgbClr val="595959"/>
                </a:solidFill>
              </a:rPr>
              <a:t>Hlavní jídla (main courses)</a:t>
            </a:r>
            <a:endParaRPr sz="29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900">
                <a:solidFill>
                  <a:srgbClr val="595959"/>
                </a:solidFill>
              </a:rPr>
              <a:t>Dezerty</a:t>
            </a:r>
            <a:endParaRPr sz="29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900">
                <a:solidFill>
                  <a:srgbClr val="595959"/>
                </a:solidFill>
              </a:rPr>
              <a:t>Saláty</a:t>
            </a:r>
            <a:endParaRPr sz="29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900">
                <a:solidFill>
                  <a:srgbClr val="595959"/>
                </a:solidFill>
              </a:rPr>
              <a:t>Alkoholické nápoje (nápoj = beverage)</a:t>
            </a:r>
            <a:endParaRPr sz="29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900">
                <a:solidFill>
                  <a:srgbClr val="595959"/>
                </a:solidFill>
              </a:rPr>
              <a:t>Nealkoholické nápoje </a:t>
            </a:r>
            <a:endParaRPr sz="3900"/>
          </a:p>
        </p:txBody>
      </p:sp>
      <p:pic>
        <p:nvPicPr>
          <p:cNvPr id="169" name="Google Shape;16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1450" y="1381750"/>
            <a:ext cx="2863100" cy="238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Kdo to říká? </a:t>
            </a:r>
            <a:endParaRPr/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317650" y="1163600"/>
            <a:ext cx="57480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1800">
                <a:solidFill>
                  <a:srgbClr val="595959"/>
                </a:solidFill>
              </a:rPr>
              <a:t>Číšník/servírka</a:t>
            </a:r>
            <a:endParaRPr b="1" sz="1800">
              <a:solidFill>
                <a:srgbClr val="595959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</a:pPr>
            <a:r>
              <a:rPr lang="cs-CZ" sz="1800">
                <a:solidFill>
                  <a:srgbClr val="595959"/>
                </a:solidFill>
              </a:rPr>
              <a:t>Dobrý den.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</a:pPr>
            <a:r>
              <a:rPr lang="cs-CZ" sz="1800">
                <a:solidFill>
                  <a:srgbClr val="595959"/>
                </a:solidFill>
              </a:rPr>
              <a:t>Tady je jídelní lístek.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</a:pPr>
            <a:r>
              <a:rPr lang="cs-CZ" sz="1800">
                <a:solidFill>
                  <a:srgbClr val="595959"/>
                </a:solidFill>
              </a:rPr>
              <a:t>Co si dáte?/Co si přejete? (What will you have?/What would you like?)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</a:pPr>
            <a:r>
              <a:rPr lang="cs-CZ" sz="1800">
                <a:solidFill>
                  <a:srgbClr val="595959"/>
                </a:solidFill>
              </a:rPr>
              <a:t>Dáte si ještě něco/Ještě něco? (Anything else?)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</a:pPr>
            <a:r>
              <a:rPr lang="cs-CZ" sz="1800">
                <a:solidFill>
                  <a:srgbClr val="595959"/>
                </a:solidFill>
              </a:rPr>
              <a:t>Něco k pití? (Anything to drink?)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</a:pPr>
            <a:r>
              <a:rPr lang="cs-CZ" sz="1800">
                <a:solidFill>
                  <a:srgbClr val="595959"/>
                </a:solidFill>
              </a:rPr>
              <a:t>Prosím.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</a:pPr>
            <a:r>
              <a:rPr lang="cs-CZ" sz="1800">
                <a:solidFill>
                  <a:srgbClr val="595959"/>
                </a:solidFill>
              </a:rPr>
              <a:t>Dohromady, nebo zvlášť? (Together or separately?)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</a:pPr>
            <a:r>
              <a:rPr lang="cs-CZ" sz="1800">
                <a:solidFill>
                  <a:srgbClr val="595959"/>
                </a:solidFill>
              </a:rPr>
              <a:t>Hotově, nebo kartou? (Cash or card?).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</a:pPr>
            <a:r>
              <a:rPr lang="cs-CZ" sz="1800">
                <a:solidFill>
                  <a:srgbClr val="595959"/>
                </a:solidFill>
              </a:rPr>
              <a:t>Na shledanou.</a:t>
            </a:r>
            <a:endParaRPr sz="3200"/>
          </a:p>
        </p:txBody>
      </p:sp>
      <p:sp>
        <p:nvSpPr>
          <p:cNvPr id="177" name="Google Shape;177;p29"/>
          <p:cNvSpPr txBox="1"/>
          <p:nvPr>
            <p:ph idx="1" type="body"/>
          </p:nvPr>
        </p:nvSpPr>
        <p:spPr>
          <a:xfrm>
            <a:off x="6065650" y="1163600"/>
            <a:ext cx="57480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1800">
                <a:solidFill>
                  <a:srgbClr val="595959"/>
                </a:solidFill>
              </a:rPr>
              <a:t>Host</a:t>
            </a:r>
            <a:endParaRPr b="1"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</a:pPr>
            <a:r>
              <a:rPr lang="cs-CZ" sz="1800">
                <a:solidFill>
                  <a:srgbClr val="595959"/>
                </a:solidFill>
              </a:rPr>
              <a:t>Dobrý den.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</a:pPr>
            <a:r>
              <a:rPr lang="cs-CZ" sz="1800">
                <a:solidFill>
                  <a:srgbClr val="595959"/>
                </a:solidFill>
              </a:rPr>
              <a:t>Dám si ….Dáme si…. (I will have/we will have ….).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</a:pPr>
            <a:r>
              <a:rPr lang="cs-CZ" sz="1800">
                <a:solidFill>
                  <a:srgbClr val="595959"/>
                </a:solidFill>
              </a:rPr>
              <a:t>….., prosím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</a:pPr>
            <a:r>
              <a:rPr lang="cs-CZ" sz="1800">
                <a:solidFill>
                  <a:srgbClr val="595959"/>
                </a:solidFill>
              </a:rPr>
              <a:t>Děkuji.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</a:pPr>
            <a:r>
              <a:rPr lang="cs-CZ" sz="1800">
                <a:solidFill>
                  <a:srgbClr val="595959"/>
                </a:solidFill>
              </a:rPr>
              <a:t>To je všechno. (That is all.)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</a:pPr>
            <a:r>
              <a:rPr lang="cs-CZ" sz="1800">
                <a:solidFill>
                  <a:srgbClr val="595959"/>
                </a:solidFill>
              </a:rPr>
              <a:t>Zaplatím. (I will pay).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</a:pPr>
            <a:r>
              <a:rPr lang="cs-CZ" sz="1800">
                <a:solidFill>
                  <a:srgbClr val="595959"/>
                </a:solidFill>
              </a:rPr>
              <a:t>Dohromady/zvlášť.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</a:pPr>
            <a:r>
              <a:rPr lang="cs-CZ" sz="1800">
                <a:solidFill>
                  <a:srgbClr val="595959"/>
                </a:solidFill>
              </a:rPr>
              <a:t>Hotově/kartou.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</a:pPr>
            <a:r>
              <a:rPr lang="cs-CZ" sz="1800">
                <a:solidFill>
                  <a:srgbClr val="595959"/>
                </a:solidFill>
              </a:rPr>
              <a:t>Na shledanou.</a:t>
            </a:r>
            <a:endParaRPr sz="3200"/>
          </a:p>
        </p:txBody>
      </p:sp>
      <p:pic>
        <p:nvPicPr>
          <p:cNvPr id="178" name="Google Shape;17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9900" y="4358175"/>
            <a:ext cx="1249550" cy="213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Kolik? Kolikrát? </a:t>
            </a:r>
            <a:endParaRPr/>
          </a:p>
        </p:txBody>
      </p:sp>
      <p:sp>
        <p:nvSpPr>
          <p:cNvPr id="185" name="Google Shape;185;p30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300">
                <a:solidFill>
                  <a:srgbClr val="595959"/>
                </a:solidFill>
              </a:rPr>
              <a:t>1x = JEDNOU (once) - Jednou kávu, prosím.</a:t>
            </a:r>
            <a:endParaRPr sz="23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300">
                <a:solidFill>
                  <a:srgbClr val="595959"/>
                </a:solidFill>
              </a:rPr>
              <a:t>2x = DVA</a:t>
            </a:r>
            <a:r>
              <a:rPr lang="cs-CZ" sz="2300">
                <a:solidFill>
                  <a:srgbClr val="595959"/>
                </a:solidFill>
                <a:highlight>
                  <a:srgbClr val="FFFF00"/>
                </a:highlight>
              </a:rPr>
              <a:t>KRÁT</a:t>
            </a:r>
            <a:r>
              <a:rPr lang="cs-CZ" sz="2300">
                <a:solidFill>
                  <a:srgbClr val="595959"/>
                </a:solidFill>
              </a:rPr>
              <a:t> (twice) - Dvakrát polévku.</a:t>
            </a:r>
            <a:endParaRPr sz="23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300">
                <a:solidFill>
                  <a:srgbClr val="595959"/>
                </a:solidFill>
              </a:rPr>
              <a:t>3x = TŘI</a:t>
            </a:r>
            <a:r>
              <a:rPr lang="cs-CZ" sz="2300">
                <a:solidFill>
                  <a:srgbClr val="595959"/>
                </a:solidFill>
                <a:highlight>
                  <a:srgbClr val="FFFF00"/>
                </a:highlight>
              </a:rPr>
              <a:t>KRÁT</a:t>
            </a:r>
            <a:r>
              <a:rPr lang="cs-CZ" sz="2300">
                <a:solidFill>
                  <a:srgbClr val="595959"/>
                </a:solidFill>
              </a:rPr>
              <a:t> (three times) - Třikrát pivo.</a:t>
            </a:r>
            <a:endParaRPr sz="23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300">
                <a:solidFill>
                  <a:srgbClr val="595959"/>
                </a:solidFill>
              </a:rPr>
              <a:t>4x = ČTYŘI</a:t>
            </a:r>
            <a:r>
              <a:rPr lang="cs-CZ" sz="2300">
                <a:solidFill>
                  <a:srgbClr val="595959"/>
                </a:solidFill>
                <a:highlight>
                  <a:srgbClr val="FFFF00"/>
                </a:highlight>
              </a:rPr>
              <a:t>KRÁT</a:t>
            </a:r>
            <a:r>
              <a:rPr lang="cs-CZ" sz="2300">
                <a:solidFill>
                  <a:srgbClr val="595959"/>
                </a:solidFill>
              </a:rPr>
              <a:t> (four times) - Čtyřikrát salát.</a:t>
            </a:r>
            <a:endParaRPr sz="23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300">
                <a:solidFill>
                  <a:srgbClr val="595959"/>
                </a:solidFill>
              </a:rPr>
              <a:t>5x, 6x, 7x ... - number + “</a:t>
            </a:r>
            <a:r>
              <a:rPr lang="cs-CZ" sz="2300">
                <a:solidFill>
                  <a:srgbClr val="595959"/>
                </a:solidFill>
                <a:highlight>
                  <a:srgbClr val="FFFF00"/>
                </a:highlight>
              </a:rPr>
              <a:t>krát</a:t>
            </a:r>
            <a:r>
              <a:rPr lang="cs-CZ" sz="2300">
                <a:solidFill>
                  <a:srgbClr val="595959"/>
                </a:solidFill>
              </a:rPr>
              <a:t>”</a:t>
            </a:r>
            <a:endParaRPr sz="33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Verbs: revision</a:t>
            </a:r>
            <a:endParaRPr/>
          </a:p>
        </p:txBody>
      </p:sp>
      <p:sp>
        <p:nvSpPr>
          <p:cNvPr id="192" name="Google Shape;192;p31"/>
          <p:cNvSpPr txBox="1"/>
          <p:nvPr>
            <p:ph idx="1" type="body"/>
          </p:nvPr>
        </p:nvSpPr>
        <p:spPr>
          <a:xfrm>
            <a:off x="317650" y="1163600"/>
            <a:ext cx="37575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ctr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b="1" lang="cs-CZ"/>
              <a:t>ovat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studuju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studuje</a:t>
            </a:r>
            <a:r>
              <a:rPr lang="cs-CZ">
                <a:highlight>
                  <a:srgbClr val="00FFFF"/>
                </a:highlight>
              </a:rPr>
              <a:t>š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studuje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studuje</a:t>
            </a:r>
            <a:r>
              <a:rPr lang="cs-CZ">
                <a:highlight>
                  <a:srgbClr val="A4C2F4"/>
                </a:highlight>
              </a:rPr>
              <a:t>me</a:t>
            </a:r>
            <a:endParaRPr>
              <a:highlight>
                <a:srgbClr val="A4C2F4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studuje</a:t>
            </a:r>
            <a:r>
              <a:rPr lang="cs-CZ">
                <a:highlight>
                  <a:srgbClr val="B4A7D6"/>
                </a:highlight>
              </a:rPr>
              <a:t>te</a:t>
            </a:r>
            <a:endParaRPr>
              <a:highlight>
                <a:srgbClr val="B4A7D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studujou</a:t>
            </a:r>
            <a:endParaRPr/>
          </a:p>
        </p:txBody>
      </p:sp>
      <p:sp>
        <p:nvSpPr>
          <p:cNvPr id="193" name="Google Shape;193;p31"/>
          <p:cNvSpPr txBox="1"/>
          <p:nvPr>
            <p:ph idx="1" type="body"/>
          </p:nvPr>
        </p:nvSpPr>
        <p:spPr>
          <a:xfrm>
            <a:off x="4075150" y="1163600"/>
            <a:ext cx="37575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ctr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b="1" lang="cs-CZ"/>
              <a:t>at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dělám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dělá</a:t>
            </a:r>
            <a:r>
              <a:rPr lang="cs-CZ">
                <a:highlight>
                  <a:srgbClr val="00FFFF"/>
                </a:highlight>
              </a:rPr>
              <a:t>š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dělá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dělá</a:t>
            </a:r>
            <a:r>
              <a:rPr lang="cs-CZ">
                <a:highlight>
                  <a:srgbClr val="A4C2F4"/>
                </a:highlight>
              </a:rPr>
              <a:t>me</a:t>
            </a:r>
            <a:endParaRPr>
              <a:highlight>
                <a:srgbClr val="A4C2F4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dělá</a:t>
            </a:r>
            <a:r>
              <a:rPr lang="cs-CZ">
                <a:highlight>
                  <a:srgbClr val="B4A7D6"/>
                </a:highlight>
              </a:rPr>
              <a:t>te</a:t>
            </a:r>
            <a:endParaRPr>
              <a:highlight>
                <a:srgbClr val="B4A7D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dělají</a:t>
            </a:r>
            <a:endParaRPr/>
          </a:p>
        </p:txBody>
      </p:sp>
      <p:sp>
        <p:nvSpPr>
          <p:cNvPr id="194" name="Google Shape;194;p31"/>
          <p:cNvSpPr txBox="1"/>
          <p:nvPr>
            <p:ph idx="1" type="body"/>
          </p:nvPr>
        </p:nvSpPr>
        <p:spPr>
          <a:xfrm>
            <a:off x="7832650" y="1163600"/>
            <a:ext cx="37575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ctr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b="1" lang="cs-CZ"/>
              <a:t>et/ět/it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mluvím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mluví</a:t>
            </a:r>
            <a:r>
              <a:rPr lang="cs-CZ">
                <a:highlight>
                  <a:srgbClr val="00FFFF"/>
                </a:highlight>
              </a:rPr>
              <a:t>š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mluví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mluví</a:t>
            </a:r>
            <a:r>
              <a:rPr lang="cs-CZ">
                <a:highlight>
                  <a:srgbClr val="A4C2F4"/>
                </a:highlight>
              </a:rPr>
              <a:t>me</a:t>
            </a:r>
            <a:endParaRPr>
              <a:highlight>
                <a:srgbClr val="A4C2F4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mluví</a:t>
            </a:r>
            <a:r>
              <a:rPr lang="cs-CZ">
                <a:highlight>
                  <a:srgbClr val="B4A7D6"/>
                </a:highlight>
              </a:rPr>
              <a:t>te</a:t>
            </a:r>
            <a:endParaRPr>
              <a:highlight>
                <a:srgbClr val="B4A7D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mluví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e-verbs - change in their stem when conjugated</a:t>
            </a:r>
            <a:endParaRPr/>
          </a:p>
        </p:txBody>
      </p:sp>
      <p:sp>
        <p:nvSpPr>
          <p:cNvPr id="201" name="Google Shape;201;p32"/>
          <p:cNvSpPr txBox="1"/>
          <p:nvPr>
            <p:ph idx="1" type="body"/>
          </p:nvPr>
        </p:nvSpPr>
        <p:spPr>
          <a:xfrm>
            <a:off x="317650" y="1163600"/>
            <a:ext cx="25689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*číst - čtu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400"/>
              <a:t>(to read)</a:t>
            </a:r>
            <a:endParaRPr i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čt</a:t>
            </a:r>
            <a:r>
              <a:rPr b="1" lang="cs-CZ"/>
              <a:t>u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čt</a:t>
            </a:r>
            <a:r>
              <a:rPr b="1" lang="cs-CZ"/>
              <a:t>eš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čt</a:t>
            </a:r>
            <a:r>
              <a:rPr b="1" lang="cs-CZ"/>
              <a:t>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čt</a:t>
            </a:r>
            <a:r>
              <a:rPr b="1" lang="cs-CZ"/>
              <a:t>eme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čt</a:t>
            </a:r>
            <a:r>
              <a:rPr b="1" lang="cs-CZ"/>
              <a:t>ete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čt</a:t>
            </a:r>
            <a:r>
              <a:rPr b="1" lang="cs-CZ"/>
              <a:t>ou</a:t>
            </a:r>
            <a:endParaRPr b="1"/>
          </a:p>
        </p:txBody>
      </p:sp>
      <p:sp>
        <p:nvSpPr>
          <p:cNvPr id="202" name="Google Shape;202;p32"/>
          <p:cNvSpPr txBox="1"/>
          <p:nvPr>
            <p:ph idx="1" type="body"/>
          </p:nvPr>
        </p:nvSpPr>
        <p:spPr>
          <a:xfrm>
            <a:off x="5455450" y="1163600"/>
            <a:ext cx="25689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*jít - jdu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400"/>
              <a:t>(to go)</a:t>
            </a:r>
            <a:endParaRPr i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jdu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jdeš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jdeme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jdete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jdou</a:t>
            </a:r>
            <a:endParaRPr/>
          </a:p>
        </p:txBody>
      </p:sp>
      <p:sp>
        <p:nvSpPr>
          <p:cNvPr id="203" name="Google Shape;203;p32"/>
          <p:cNvSpPr txBox="1"/>
          <p:nvPr>
            <p:ph idx="1" type="body"/>
          </p:nvPr>
        </p:nvSpPr>
        <p:spPr>
          <a:xfrm>
            <a:off x="2886550" y="1163600"/>
            <a:ext cx="25689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*pít - piju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400"/>
              <a:t>(to drink)</a:t>
            </a:r>
            <a:endParaRPr i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piju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piješ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pije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pijeme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pijete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pijou</a:t>
            </a:r>
            <a:endParaRPr/>
          </a:p>
        </p:txBody>
      </p:sp>
      <p:sp>
        <p:nvSpPr>
          <p:cNvPr id="204" name="Google Shape;204;p32"/>
          <p:cNvSpPr txBox="1"/>
          <p:nvPr/>
        </p:nvSpPr>
        <p:spPr>
          <a:xfrm>
            <a:off x="8320150" y="1820625"/>
            <a:ext cx="3358500" cy="2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>
                <a:highlight>
                  <a:srgbClr val="C9DAF8"/>
                </a:highlight>
              </a:rPr>
              <a:t>*jet - jedu = to go</a:t>
            </a:r>
            <a:endParaRPr sz="2500">
              <a:highlight>
                <a:srgbClr val="C9DAF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>
                <a:highlight>
                  <a:srgbClr val="C9DAF8"/>
                </a:highlight>
              </a:rPr>
              <a:t>*hrát - hraju = to play</a:t>
            </a:r>
            <a:endParaRPr sz="2500">
              <a:highlight>
                <a:srgbClr val="C9DAF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>
                <a:highlight>
                  <a:srgbClr val="C9DAF8"/>
                </a:highlight>
              </a:rPr>
              <a:t>*psát - píšu = to write</a:t>
            </a:r>
            <a:endParaRPr sz="2500">
              <a:highlight>
                <a:srgbClr val="C9DAF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>
                <a:highlight>
                  <a:srgbClr val="C9DAF8"/>
                </a:highlight>
              </a:rPr>
              <a:t>*plavat - plavu = to swim </a:t>
            </a:r>
            <a:endParaRPr sz="2500">
              <a:highlight>
                <a:srgbClr val="C9DAF8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jíst - spát - vědět</a:t>
            </a:r>
            <a:endParaRPr/>
          </a:p>
        </p:txBody>
      </p:sp>
      <p:sp>
        <p:nvSpPr>
          <p:cNvPr id="211" name="Google Shape;211;p33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jíst (= to eat): jím, jíš, jí, jíme, jíte, jí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vědět (= to know): vím, víš, ví, víme, víte, ví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spát (= to sleep): spím, spíš, spí, spíme, spíte, spí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4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Likes and dislikes</a:t>
            </a:r>
            <a:endParaRPr/>
          </a:p>
        </p:txBody>
      </p:sp>
      <p:sp>
        <p:nvSpPr>
          <p:cNvPr id="218" name="Google Shape;218;p34"/>
          <p:cNvSpPr txBox="1"/>
          <p:nvPr>
            <p:ph idx="1" type="body"/>
          </p:nvPr>
        </p:nvSpPr>
        <p:spPr>
          <a:xfrm>
            <a:off x="317650" y="1163600"/>
            <a:ext cx="57480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MÍT RÁD/RÁDA/RÁDI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/>
              <a:t>to like: long-lasting + the ACCUSATIVE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0000DC"/>
                </a:solidFill>
              </a:rPr>
              <a:t>RÁD</a:t>
            </a:r>
            <a:r>
              <a:rPr lang="cs-CZ" sz="1800"/>
              <a:t> - </a:t>
            </a:r>
            <a:r>
              <a:rPr lang="cs-CZ" sz="1800">
                <a:solidFill>
                  <a:srgbClr val="CC0000"/>
                </a:solidFill>
              </a:rPr>
              <a:t>RÁDA</a:t>
            </a:r>
            <a:r>
              <a:rPr lang="cs-CZ" sz="1800"/>
              <a:t> - RÁDI (pl.)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/>
              <a:t>mám rád/ráda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/>
              <a:t>máš rád/ráda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/>
              <a:t>má rád/ráda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/>
              <a:t>máme rádi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/>
              <a:t>máte rádi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/>
              <a:t>mají rádi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200"/>
              <a:t>Mám rád Brno.</a:t>
            </a:r>
            <a:endParaRPr i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200"/>
              <a:t>Máš rád víno?</a:t>
            </a:r>
            <a:endParaRPr i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200"/>
              <a:t>Máte rádi češtinu? </a:t>
            </a:r>
            <a:endParaRPr i="1" sz="2200"/>
          </a:p>
        </p:txBody>
      </p:sp>
      <p:sp>
        <p:nvSpPr>
          <p:cNvPr id="219" name="Google Shape;219;p34"/>
          <p:cNvSpPr txBox="1"/>
          <p:nvPr>
            <p:ph idx="1" type="body"/>
          </p:nvPr>
        </p:nvSpPr>
        <p:spPr>
          <a:xfrm>
            <a:off x="6205475" y="1163600"/>
            <a:ext cx="57480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/>
              <a:t>NEMÍT RÁD/RÁDA/RÁDI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/>
              <a:t>+ the ACCUSATIVE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>
                <a:solidFill>
                  <a:srgbClr val="0000DC"/>
                </a:solidFill>
              </a:rPr>
              <a:t>RÁD</a:t>
            </a:r>
            <a:r>
              <a:rPr lang="cs-CZ" sz="1800"/>
              <a:t> - </a:t>
            </a:r>
            <a:r>
              <a:rPr lang="cs-CZ" sz="1800">
                <a:solidFill>
                  <a:srgbClr val="CC0000"/>
                </a:solidFill>
              </a:rPr>
              <a:t>RÁDA</a:t>
            </a:r>
            <a:r>
              <a:rPr lang="cs-CZ" sz="1800"/>
              <a:t> - RÁDI (pl.)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/>
              <a:t>nemám rád/ráda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/>
              <a:t>nemáš rád/ráda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/>
              <a:t>nemá rád/ráda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/>
              <a:t>nemáme rádi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/>
              <a:t>nemáte rádi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/>
              <a:t>nemají rádi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2200"/>
              <a:t>Nemám rád Brno.</a:t>
            </a:r>
            <a:endParaRPr i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2200"/>
              <a:t>Co nemáš rád?</a:t>
            </a:r>
            <a:endParaRPr i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2200"/>
              <a:t>Co nemáte rádi? </a:t>
            </a:r>
            <a:endParaRPr/>
          </a:p>
        </p:txBody>
      </p:sp>
      <p:pic>
        <p:nvPicPr>
          <p:cNvPr id="220" name="Google Shape;22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4972" y="3556350"/>
            <a:ext cx="1453200" cy="147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38075" y="3650675"/>
            <a:ext cx="1533917" cy="147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