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Tahom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aac32bc67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aac32bc6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faac32bc67_0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aac32bc6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aac32bc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aac32bc6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aac32bc6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aac32bc6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faac32bc67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aac32bc67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aac32bc6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faac32bc67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ac32bc6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aac32bc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faac32bc67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aac32bc67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aac32bc6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faac32bc67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aac32bc67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aac32bc6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faac32bc67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aac32bc67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aac32bc6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faac32bc67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aac32bc67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aac32bc6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faac32bc67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Speaking: moje rodina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Jaká je vaše rodina?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Jaký je váš tatínek? x Jaká je vaše maminka?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Co dělá váš tatínek? x Co dělá vaše maminka?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bydlí?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Máte bratra nebo sestru?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Jaký je váš bratr? Co dělá?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Jaká je vaše sestra? Co dělá?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Máte psa nebo kočku? Jaký/Jaká je?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Expressing age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Useful phrases: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Je mi … (let).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Kolik vám je? = How old are you?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Kolik ti je?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9350" y="2589825"/>
            <a:ext cx="2717926" cy="27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Revision - gender of nouns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highlight>
                  <a:srgbClr val="A4C2F4"/>
                </a:highlight>
              </a:rPr>
              <a:t>M: Ten</a:t>
            </a:r>
            <a:r>
              <a:rPr lang="cs-CZ" sz="2500"/>
              <a:t> (consonant) - stůl, doktor, student, papír, mobil, tablet, čaj, burger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highlight>
                  <a:srgbClr val="EA9999"/>
                </a:highlight>
              </a:rPr>
              <a:t>F: Ta</a:t>
            </a:r>
            <a:r>
              <a:rPr lang="cs-CZ" sz="2500"/>
              <a:t> (A, E/Ě, cons.) - kniha, káva, voda, učitelka, rýže, restaurace, tramvaj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highlight>
                  <a:srgbClr val="B6D7A8"/>
                </a:highlight>
              </a:rPr>
              <a:t>N: To</a:t>
            </a:r>
            <a:r>
              <a:rPr lang="cs-CZ" sz="2500"/>
              <a:t> (O, E/Ě, Í/Ý) - město, Brno, pivo, auto, letiště, dítě, nádraží, náměstí, úterý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possessive pronouns?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is </a:t>
            </a:r>
            <a:r>
              <a:rPr lang="cs-CZ" sz="2000">
                <a:highlight>
                  <a:srgbClr val="FF9900"/>
                </a:highlight>
              </a:rPr>
              <a:t>my</a:t>
            </a:r>
            <a:r>
              <a:rPr lang="cs-CZ" sz="2000"/>
              <a:t> dad.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is </a:t>
            </a:r>
            <a:r>
              <a:rPr lang="cs-CZ" sz="2000">
                <a:highlight>
                  <a:srgbClr val="FF9900"/>
                </a:highlight>
              </a:rPr>
              <a:t>his</a:t>
            </a:r>
            <a:r>
              <a:rPr lang="cs-CZ" sz="2000"/>
              <a:t> sister.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is </a:t>
            </a:r>
            <a:r>
              <a:rPr lang="cs-CZ" sz="2000">
                <a:highlight>
                  <a:srgbClr val="FF9900"/>
                </a:highlight>
              </a:rPr>
              <a:t>our</a:t>
            </a:r>
            <a:r>
              <a:rPr lang="cs-CZ" sz="2000"/>
              <a:t> daughter.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/>
              <a:t>Possessive pronouns: my (mine), your (yours), his, her (hers), our (ours), your (yours), their (theirs).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JAK SE TO ŘEKNE ČESKY???</a:t>
            </a:r>
            <a:endParaRPr b="1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Possessive pronouns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295500" y="1135075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“my” (já)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Můj </a:t>
            </a:r>
            <a:r>
              <a:rPr lang="cs-CZ" sz="2000"/>
              <a:t>(m): tatínek, učitel, mobil, dům, stůl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Moje</a:t>
            </a:r>
            <a:r>
              <a:rPr lang="cs-CZ" sz="2000"/>
              <a:t> (f): maminka, sestra, židle, kniha, káva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Moje</a:t>
            </a:r>
            <a:r>
              <a:rPr lang="cs-CZ" sz="2000"/>
              <a:t> (n): dítě, auto, pivo, pití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můj tatínek, moje maminka a moje dítě. </a:t>
            </a:r>
            <a:endParaRPr i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můj bratr, moje sestra a moje auto. </a:t>
            </a:r>
            <a:endParaRPr sz="3400"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6051600" y="1135075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“your” (ty)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Tvůj</a:t>
            </a:r>
            <a:r>
              <a:rPr lang="cs-CZ" sz="2000"/>
              <a:t> (m): kamarád, profesor, počítač, čaj, oběd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Tvoje</a:t>
            </a:r>
            <a:r>
              <a:rPr lang="cs-CZ" sz="2000"/>
              <a:t> (f): kamarádka, profesorka, cola, večeře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Tvoje</a:t>
            </a:r>
            <a:r>
              <a:rPr lang="cs-CZ" sz="2000"/>
              <a:t> (n): město, jídlo, rádio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tvůj kamarád, tvoje kamarádka a tvoje auto?</a:t>
            </a:r>
            <a:endParaRPr i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tvůj počítač, tvoje kniha a tvoje rádio?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Possessive pronouns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“His” (on/ono)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Jeho</a:t>
            </a:r>
            <a:r>
              <a:rPr lang="cs-CZ" sz="2000"/>
              <a:t> (m): bratr, kamarád, dům, stůl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Jeho</a:t>
            </a:r>
            <a:r>
              <a:rPr lang="cs-CZ" sz="2000"/>
              <a:t> (f): sestra, kamarádka, škola, židle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D9EAD3"/>
                </a:highlight>
              </a:rPr>
              <a:t>Jeho </a:t>
            </a:r>
            <a:r>
              <a:rPr lang="cs-CZ" sz="2000"/>
              <a:t>(n): dítě, místo, jídlo, pití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JEHO</a:t>
            </a:r>
            <a:endParaRPr sz="2000"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0737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“Her” (ona)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Její </a:t>
            </a:r>
            <a:r>
              <a:rPr lang="cs-CZ" sz="2000"/>
              <a:t>(m): bratr, kamarád, dům, stůl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Její</a:t>
            </a:r>
            <a:r>
              <a:rPr lang="cs-CZ" sz="2000"/>
              <a:t> (f): sestra, kamarádka, škola, židle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D9EAD3"/>
                </a:highlight>
              </a:rPr>
              <a:t>Její</a:t>
            </a:r>
            <a:r>
              <a:rPr lang="cs-CZ" sz="2000"/>
              <a:t> (n): dítě, místo, jídlo, pití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JEJÍ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Possessive pronouns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57636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“our” (my)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Náš </a:t>
            </a:r>
            <a:r>
              <a:rPr lang="cs-CZ" sz="2000"/>
              <a:t>(m): dům, táta, syn, pes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Naše </a:t>
            </a:r>
            <a:r>
              <a:rPr lang="cs-CZ" sz="2000"/>
              <a:t>(f): škola, máma, dcera, kočka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D9EAD3"/>
                </a:highlight>
              </a:rPr>
              <a:t>Naše</a:t>
            </a:r>
            <a:r>
              <a:rPr lang="cs-CZ" sz="2000"/>
              <a:t> (n): auto, letadlo, dítě</a:t>
            </a:r>
            <a:endParaRPr sz="3000"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081250" y="1163600"/>
            <a:ext cx="57636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“your” (vy)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Váš </a:t>
            </a:r>
            <a:r>
              <a:rPr lang="cs-CZ" sz="2000"/>
              <a:t>(m): dům, táta, syn, pes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Vaše</a:t>
            </a:r>
            <a:r>
              <a:rPr lang="cs-CZ" sz="2000"/>
              <a:t> (f): škola, máma, dcera, kočka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Vaše</a:t>
            </a:r>
            <a:r>
              <a:rPr lang="cs-CZ" sz="2000"/>
              <a:t> (n): auto, letadlo, dítě</a:t>
            </a:r>
            <a:endParaRPr sz="3000"/>
          </a:p>
        </p:txBody>
      </p:sp>
      <p:sp>
        <p:nvSpPr>
          <p:cNvPr id="198" name="Google Shape;198;p32"/>
          <p:cNvSpPr txBox="1"/>
          <p:nvPr/>
        </p:nvSpPr>
        <p:spPr>
          <a:xfrm>
            <a:off x="871700" y="3726675"/>
            <a:ext cx="99660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chemeClr val="dk1"/>
                </a:solidFill>
              </a:rPr>
              <a:t>“their” (oni)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C9DAF8"/>
                </a:highlight>
              </a:rPr>
              <a:t>Jejich</a:t>
            </a:r>
            <a:r>
              <a:rPr lang="cs-CZ" sz="1800">
                <a:solidFill>
                  <a:schemeClr val="dk1"/>
                </a:solidFill>
              </a:rPr>
              <a:t> (m): tatínek, bratr, učitel, dům, stůl, salát, dort, čaj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F4CCCC"/>
                </a:highlight>
              </a:rPr>
              <a:t>Jejich</a:t>
            </a:r>
            <a:r>
              <a:rPr lang="cs-CZ" sz="1800">
                <a:solidFill>
                  <a:schemeClr val="dk1"/>
                </a:solidFill>
              </a:rPr>
              <a:t> (f): maminka, sestra, učitelka, škola, židle, polévka, káva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D9EAD3"/>
                </a:highlight>
              </a:rPr>
              <a:t>Jejich</a:t>
            </a:r>
            <a:r>
              <a:rPr lang="cs-CZ" sz="1800">
                <a:solidFill>
                  <a:schemeClr val="dk1"/>
                </a:solidFill>
              </a:rPr>
              <a:t> (n): dítě, město, auto, pití, pivo, víno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chemeClr val="dk1"/>
                </a:solidFill>
              </a:rPr>
              <a:t>JEJICH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Summary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Já: </a:t>
            </a:r>
            <a:r>
              <a:rPr lang="cs-CZ" sz="2400">
                <a:highlight>
                  <a:srgbClr val="C9DAF8"/>
                </a:highlight>
              </a:rPr>
              <a:t>můj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moje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moje </a:t>
            </a:r>
            <a:r>
              <a:rPr i="1" lang="cs-CZ" sz="2400">
                <a:highlight>
                  <a:schemeClr val="lt1"/>
                </a:highlight>
              </a:rPr>
              <a:t>(můj tatínek/moje maminka/moje město)</a:t>
            </a:r>
            <a:endParaRPr i="1"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Ty: </a:t>
            </a:r>
            <a:r>
              <a:rPr lang="cs-CZ" sz="2400">
                <a:highlight>
                  <a:srgbClr val="C9DAF8"/>
                </a:highlight>
              </a:rPr>
              <a:t>tvůj </a:t>
            </a:r>
            <a:r>
              <a:rPr lang="cs-CZ" sz="2400"/>
              <a:t>- </a:t>
            </a:r>
            <a:r>
              <a:rPr lang="cs-CZ" sz="2400">
                <a:highlight>
                  <a:srgbClr val="F4CCCC"/>
                </a:highlight>
              </a:rPr>
              <a:t>tvoje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tvoje</a:t>
            </a:r>
            <a:r>
              <a:rPr lang="cs-CZ" sz="2400"/>
              <a:t> </a:t>
            </a:r>
            <a:r>
              <a:rPr i="1" lang="cs-CZ" sz="2400"/>
              <a:t>(tvůj bratr/tvoje sestra/tvoje auto)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On: </a:t>
            </a:r>
            <a:r>
              <a:rPr lang="cs-CZ" sz="2400">
                <a:highlight>
                  <a:srgbClr val="C9DAF8"/>
                </a:highlight>
              </a:rPr>
              <a:t>jeho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jeho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jeho</a:t>
            </a:r>
            <a:r>
              <a:rPr lang="cs-CZ" sz="2400"/>
              <a:t> </a:t>
            </a:r>
            <a:r>
              <a:rPr i="1" lang="cs-CZ" sz="2400"/>
              <a:t>(jeho syn/jeho dcera/jeho dítě)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Ona: </a:t>
            </a:r>
            <a:r>
              <a:rPr lang="cs-CZ" sz="2400">
                <a:highlight>
                  <a:srgbClr val="C9DAF8"/>
                </a:highlight>
              </a:rPr>
              <a:t>její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její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její</a:t>
            </a:r>
            <a:r>
              <a:rPr lang="cs-CZ" sz="2400"/>
              <a:t> </a:t>
            </a:r>
            <a:r>
              <a:rPr i="1" lang="cs-CZ" sz="2400"/>
              <a:t>(její pes/její kočka/její zvíře)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My: </a:t>
            </a:r>
            <a:r>
              <a:rPr lang="cs-CZ" sz="2400">
                <a:highlight>
                  <a:srgbClr val="C9DAF8"/>
                </a:highlight>
              </a:rPr>
              <a:t>náš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naše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naše</a:t>
            </a:r>
            <a:r>
              <a:rPr lang="cs-CZ" sz="2400"/>
              <a:t> </a:t>
            </a:r>
            <a:r>
              <a:rPr i="1" lang="cs-CZ" sz="2400"/>
              <a:t>(náš dům/naše škola/naše parkoviště)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Vy: </a:t>
            </a:r>
            <a:r>
              <a:rPr lang="cs-CZ" sz="2400">
                <a:highlight>
                  <a:srgbClr val="C9DAF8"/>
                </a:highlight>
              </a:rPr>
              <a:t>váš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vaše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vaše</a:t>
            </a:r>
            <a:r>
              <a:rPr lang="cs-CZ" sz="2400"/>
              <a:t> </a:t>
            </a:r>
            <a:r>
              <a:rPr i="1" lang="cs-CZ" sz="2400"/>
              <a:t>(váš kolega/vaše kolegyně/vaše jídlo)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Oni: </a:t>
            </a:r>
            <a:r>
              <a:rPr lang="cs-CZ" sz="2400">
                <a:highlight>
                  <a:srgbClr val="C9DAF8"/>
                </a:highlight>
              </a:rPr>
              <a:t>jejich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jejich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jejich</a:t>
            </a:r>
            <a:r>
              <a:rPr lang="cs-CZ" sz="2400"/>
              <a:t> </a:t>
            </a:r>
            <a:r>
              <a:rPr i="1" lang="cs-CZ" sz="2400"/>
              <a:t>(jejich kamarád/jejich kamarádka/jejich pití)</a:t>
            </a:r>
            <a:endParaRPr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Jaký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cs-CZ" sz="2800">
                <a:solidFill>
                  <a:schemeClr val="lt1"/>
                </a:solidFill>
                <a:highlight>
                  <a:srgbClr val="F4CCCC"/>
                </a:highlight>
                <a:latin typeface="Arial"/>
                <a:ea typeface="Arial"/>
                <a:cs typeface="Arial"/>
                <a:sym typeface="Arial"/>
              </a:rPr>
              <a:t>jaká</a:t>
            </a: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cs-CZ" sz="2800">
                <a:solidFill>
                  <a:schemeClr val="lt1"/>
                </a:solidFill>
                <a:highlight>
                  <a:srgbClr val="D9EAD3"/>
                </a:highlight>
                <a:latin typeface="Arial"/>
                <a:ea typeface="Arial"/>
                <a:cs typeface="Arial"/>
                <a:sym typeface="Arial"/>
              </a:rPr>
              <a:t>jaké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highlight>
                  <a:srgbClr val="C9DAF8"/>
                </a:highlight>
              </a:rPr>
              <a:t>M:</a:t>
            </a:r>
            <a:r>
              <a:rPr lang="cs-CZ" sz="2400"/>
              <a:t> Jak</a:t>
            </a:r>
            <a:r>
              <a:rPr lang="cs-CZ" sz="2400">
                <a:highlight>
                  <a:srgbClr val="C9DAF8"/>
                </a:highlight>
              </a:rPr>
              <a:t>ý</a:t>
            </a:r>
            <a:r>
              <a:rPr lang="cs-CZ" sz="2400"/>
              <a:t> je </a:t>
            </a:r>
            <a:r>
              <a:rPr lang="cs-CZ" sz="2400">
                <a:highlight>
                  <a:srgbClr val="C9DAF8"/>
                </a:highlight>
              </a:rPr>
              <a:t>tvůj/váš</a:t>
            </a:r>
            <a:r>
              <a:rPr lang="cs-CZ" sz="2400"/>
              <a:t> oblíben</a:t>
            </a:r>
            <a:r>
              <a:rPr lang="cs-CZ" sz="2400">
                <a:highlight>
                  <a:srgbClr val="C9DAF8"/>
                </a:highlight>
              </a:rPr>
              <a:t>ý</a:t>
            </a:r>
            <a:r>
              <a:rPr lang="cs-CZ" sz="2400"/>
              <a:t> </a:t>
            </a:r>
            <a:r>
              <a:rPr lang="cs-CZ" sz="2400" u="sng"/>
              <a:t>film</a:t>
            </a:r>
            <a:r>
              <a:rPr lang="cs-CZ" sz="2400"/>
              <a:t>? - </a:t>
            </a:r>
            <a:r>
              <a:rPr lang="cs-CZ" sz="2400">
                <a:highlight>
                  <a:srgbClr val="C9DAF8"/>
                </a:highlight>
              </a:rPr>
              <a:t>Můj</a:t>
            </a:r>
            <a:r>
              <a:rPr lang="cs-CZ" sz="2400"/>
              <a:t> oblíben</a:t>
            </a:r>
            <a:r>
              <a:rPr lang="cs-CZ" sz="2400">
                <a:highlight>
                  <a:srgbClr val="C9DAF8"/>
                </a:highlight>
              </a:rPr>
              <a:t>ý</a:t>
            </a:r>
            <a:r>
              <a:rPr lang="cs-CZ" sz="2400"/>
              <a:t> film je ….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highlight>
                  <a:srgbClr val="F4CCCC"/>
                </a:highlight>
              </a:rPr>
              <a:t>F:</a:t>
            </a:r>
            <a:r>
              <a:rPr lang="cs-CZ" sz="2400"/>
              <a:t> Jak</a:t>
            </a:r>
            <a:r>
              <a:rPr lang="cs-CZ" sz="2400">
                <a:highlight>
                  <a:srgbClr val="F4CCCC"/>
                </a:highlight>
              </a:rPr>
              <a:t>á</a:t>
            </a:r>
            <a:r>
              <a:rPr lang="cs-CZ" sz="2400"/>
              <a:t> je </a:t>
            </a:r>
            <a:r>
              <a:rPr lang="cs-CZ" sz="2400">
                <a:highlight>
                  <a:srgbClr val="F4CCCC"/>
                </a:highlight>
              </a:rPr>
              <a:t>tvoje/vaše</a:t>
            </a:r>
            <a:r>
              <a:rPr lang="cs-CZ" sz="2400"/>
              <a:t> oblíben</a:t>
            </a:r>
            <a:r>
              <a:rPr lang="cs-CZ" sz="2400">
                <a:highlight>
                  <a:srgbClr val="F4CCCC"/>
                </a:highlight>
              </a:rPr>
              <a:t>á</a:t>
            </a:r>
            <a:r>
              <a:rPr lang="cs-CZ" sz="2400"/>
              <a:t> </a:t>
            </a:r>
            <a:r>
              <a:rPr lang="cs-CZ" sz="2400" u="sng"/>
              <a:t>kniha</a:t>
            </a:r>
            <a:r>
              <a:rPr lang="cs-CZ" sz="2400"/>
              <a:t>? - </a:t>
            </a:r>
            <a:r>
              <a:rPr lang="cs-CZ" sz="2400">
                <a:highlight>
                  <a:srgbClr val="F4CCCC"/>
                </a:highlight>
              </a:rPr>
              <a:t>Moje</a:t>
            </a:r>
            <a:r>
              <a:rPr lang="cs-CZ" sz="2400"/>
              <a:t> oblíben</a:t>
            </a:r>
            <a:r>
              <a:rPr lang="cs-CZ" sz="2400">
                <a:highlight>
                  <a:srgbClr val="F4CCCC"/>
                </a:highlight>
              </a:rPr>
              <a:t>á</a:t>
            </a:r>
            <a:r>
              <a:rPr lang="cs-CZ" sz="2400"/>
              <a:t> kniha je ….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highlight>
                  <a:srgbClr val="D9EAD3"/>
                </a:highlight>
              </a:rPr>
              <a:t>N:</a:t>
            </a:r>
            <a:r>
              <a:rPr lang="cs-CZ" sz="2400"/>
              <a:t> Jak</a:t>
            </a:r>
            <a:r>
              <a:rPr lang="cs-CZ" sz="2400">
                <a:highlight>
                  <a:srgbClr val="D9EAD3"/>
                </a:highlight>
              </a:rPr>
              <a:t>é</a:t>
            </a:r>
            <a:r>
              <a:rPr lang="cs-CZ" sz="2400"/>
              <a:t> je </a:t>
            </a:r>
            <a:r>
              <a:rPr lang="cs-CZ" sz="2400">
                <a:highlight>
                  <a:srgbClr val="D9EAD3"/>
                </a:highlight>
              </a:rPr>
              <a:t>tvoje/vaše</a:t>
            </a:r>
            <a:r>
              <a:rPr lang="cs-CZ" sz="2400"/>
              <a:t> oblíben</a:t>
            </a:r>
            <a:r>
              <a:rPr lang="cs-CZ" sz="2400">
                <a:highlight>
                  <a:srgbClr val="D9EAD3"/>
                </a:highlight>
              </a:rPr>
              <a:t>é</a:t>
            </a:r>
            <a:r>
              <a:rPr lang="cs-CZ" sz="2400"/>
              <a:t> </a:t>
            </a:r>
            <a:r>
              <a:rPr lang="cs-CZ" sz="2400" u="sng"/>
              <a:t>jídlo</a:t>
            </a:r>
            <a:r>
              <a:rPr lang="cs-CZ" sz="2400"/>
              <a:t>? - </a:t>
            </a:r>
            <a:r>
              <a:rPr lang="cs-CZ" sz="2400">
                <a:highlight>
                  <a:srgbClr val="D9EAD3"/>
                </a:highlight>
              </a:rPr>
              <a:t>Moje</a:t>
            </a:r>
            <a:r>
              <a:rPr lang="cs-CZ" sz="2400"/>
              <a:t> oblíben</a:t>
            </a:r>
            <a:r>
              <a:rPr lang="cs-CZ" sz="2400">
                <a:highlight>
                  <a:srgbClr val="D9EAD3"/>
                </a:highlight>
              </a:rPr>
              <a:t>é</a:t>
            </a:r>
            <a:r>
              <a:rPr lang="cs-CZ" sz="2400"/>
              <a:t> jídlo je …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Oblíbený = favorite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