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6858000" cy="9144000"/>
  <p:embeddedFontLst>
    <p:embeddedFont>
      <p:font typeface="Raleway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Tahoma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Raleway-regular.fntdata"/><Relationship Id="rId10" Type="http://schemas.openxmlformats.org/officeDocument/2006/relationships/slide" Target="slides/slide5.xml"/><Relationship Id="rId13" Type="http://schemas.openxmlformats.org/officeDocument/2006/relationships/font" Target="fonts/Raleway-italic.fntdata"/><Relationship Id="rId12" Type="http://schemas.openxmlformats.org/officeDocument/2006/relationships/font" Target="fonts/Raleway-bold.fntdata"/><Relationship Id="rId15" Type="http://schemas.openxmlformats.org/officeDocument/2006/relationships/font" Target="fonts/Montserrat-regular.fntdata"/><Relationship Id="rId14" Type="http://schemas.openxmlformats.org/officeDocument/2006/relationships/font" Target="fonts/Raleway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19" Type="http://schemas.openxmlformats.org/officeDocument/2006/relationships/font" Target="fonts/Tahoma-regular.fntdata"/><Relationship Id="rId18" Type="http://schemas.openxmlformats.org/officeDocument/2006/relationships/font" Target="fonts/Montserrat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4f0e686a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b52dd4ed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fb52dd4e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fb52dd4edb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fb52dd4edb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fb52dd4ed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fb52dd4edb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fb52dd4edb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fb52dd4ed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fb52dd4edb_0_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fb52dd4edb_0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fb52dd4ed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fb52dd4edb_0_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3" type="body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flipH="1" rot="10800000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inverse">
  <p:cSld name="SECTION_TITLE_AND_DESCRIPTION_1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">
  <p:cSld name="Inverse slide with image">
    <p:bg>
      <p:bgPr>
        <a:solidFill>
          <a:srgbClr val="0000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 and tip">
  <p:cSld name="Inverse slide with image_2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5" name="Google Shape;125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note">
  <p:cSld name="Inverse slide with image_1">
    <p:bg>
      <p:bgPr>
        <a:solidFill>
          <a:srgbClr val="0000D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1" name="Google Shape;131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b="1" sz="2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">
  <p:cSld name="Inverse slide with image_1_1">
    <p:bg>
      <p:bgPr>
        <a:solidFill>
          <a:srgbClr val="0000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with text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for image">
  <p:cSld name="TITLE_ONLY_1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flipH="1" rot="10800000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flipH="1" rot="10800000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CFF I</a:t>
            </a:r>
            <a:endParaRPr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WEEK 8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Otázka</a:t>
            </a:r>
            <a:endParaRPr/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D0E0E3"/>
                </a:highlight>
              </a:rPr>
              <a:t>KD</a:t>
            </a:r>
            <a:r>
              <a:rPr lang="cs-CZ">
                <a:highlight>
                  <a:srgbClr val="CFE2F3"/>
                </a:highlight>
              </a:rPr>
              <a:t>O: Kdo je to? - Eva.</a:t>
            </a:r>
            <a:endParaRPr>
              <a:highlight>
                <a:srgbClr val="CFE2F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CFE2F3"/>
                </a:highlight>
              </a:rPr>
              <a:t>CO: Co je to? - To je kniha.</a:t>
            </a:r>
            <a:endParaRPr>
              <a:highlight>
                <a:srgbClr val="CFE2F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KDE:</a:t>
            </a:r>
            <a:r>
              <a:rPr lang="cs-CZ"/>
              <a:t> Kde je univerzita? - Univerzita je daleko.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KAM:</a:t>
            </a:r>
            <a:r>
              <a:rPr lang="cs-CZ"/>
              <a:t> Kam jede autobus 40. - Jede na zastávku Univerzitní kampus.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ODKUD:</a:t>
            </a:r>
            <a:r>
              <a:rPr lang="cs-CZ"/>
              <a:t> Odkud je Paolo? - Z Itálie.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KOLIK:</a:t>
            </a:r>
            <a:r>
              <a:rPr lang="cs-CZ"/>
              <a:t> Kolik je vám let? - Je mi 18.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PROČ:</a:t>
            </a:r>
            <a:r>
              <a:rPr lang="cs-CZ"/>
              <a:t> Proč nejíš maso? - Protože jsem vegetarián.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JAK:</a:t>
            </a:r>
            <a:r>
              <a:rPr lang="cs-CZ"/>
              <a:t> Jak jedeš na univerzitu? - Autobusem.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D0E0E3"/>
                </a:highlight>
              </a:rPr>
              <a:t>JAKÝ: Jaký je ten dort? - Výborný.</a:t>
            </a:r>
            <a:endParaRPr>
              <a:highlight>
                <a:srgbClr val="D0E0E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D0E0E3"/>
                </a:highlight>
              </a:rPr>
              <a:t>JAKÁ: Jaká je ta kniha? - Výborná.</a:t>
            </a:r>
            <a:endParaRPr>
              <a:highlight>
                <a:srgbClr val="D0E0E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D0E0E3"/>
                </a:highlight>
              </a:rPr>
              <a:t>JAKÉ: Jaké je to maso? - Výborné.</a:t>
            </a:r>
            <a:endParaRPr>
              <a:highlight>
                <a:srgbClr val="D0E0E3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Question words in the accusative</a:t>
            </a:r>
            <a:endParaRPr/>
          </a:p>
        </p:txBody>
      </p:sp>
      <p:sp>
        <p:nvSpPr>
          <p:cNvPr id="165" name="Google Shape;165;p28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KDO (Kdo je to?) → </a:t>
            </a:r>
            <a:r>
              <a:rPr lang="cs-CZ">
                <a:highlight>
                  <a:srgbClr val="00FFFF"/>
                </a:highlight>
              </a:rPr>
              <a:t>KOHO</a:t>
            </a:r>
            <a:r>
              <a:rPr lang="cs-CZ"/>
              <a:t> (acc.)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Koho hledáte? - Hledám pana profesora.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Koho vidíš? - Vidím nového studenta.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Koho máš rád? - Mám rád maminku.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(Co je to?) → </a:t>
            </a:r>
            <a:r>
              <a:rPr lang="cs-CZ">
                <a:highlight>
                  <a:srgbClr val="00FFFF"/>
                </a:highlight>
              </a:rPr>
              <a:t>CO</a:t>
            </a:r>
            <a:r>
              <a:rPr lang="cs-CZ"/>
              <a:t> (acc. = no change)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studuješ? - Studuju medicínu.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čteš? - Čtu e-mail.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si dáte? - Dám si polévku.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nepiješ? - Nepiju colu.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solidFill>
                  <a:schemeClr val="lt1"/>
                </a:solidFill>
              </a:rPr>
              <a:t>Question words in the accusative</a:t>
            </a:r>
            <a:endParaRPr/>
          </a:p>
        </p:txBody>
      </p:sp>
      <p:sp>
        <p:nvSpPr>
          <p:cNvPr id="172" name="Google Shape;172;p29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/>
              <a:t>JAKÝ (Jaký je tvůj tatínek?) → </a:t>
            </a:r>
            <a:r>
              <a:rPr lang="cs-CZ" sz="2200">
                <a:highlight>
                  <a:srgbClr val="00FFFF"/>
                </a:highlight>
              </a:rPr>
              <a:t>JAKÉHO</a:t>
            </a:r>
            <a:r>
              <a:rPr lang="cs-CZ" sz="2200"/>
              <a:t> (acc.)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/>
              <a:t>Jakého studenta hledáš? - Hledám inteligentního studenta.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/>
              <a:t>Jakého psa máš? - Mám černého psa.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/>
              <a:t>JAKÝ (Jaký je tvůj byt?) → </a:t>
            </a:r>
            <a:r>
              <a:rPr lang="cs-CZ" sz="2200">
                <a:highlight>
                  <a:srgbClr val="00FFFF"/>
                </a:highlight>
              </a:rPr>
              <a:t>JAKÝ</a:t>
            </a:r>
            <a:r>
              <a:rPr lang="cs-CZ" sz="2200"/>
              <a:t> (acc. = no change)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/>
              <a:t>Jaký steak máš rád? - Mám rád hovězí steak.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/>
              <a:t>Jaký dům hledáš? - Hledám moderní dům.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/>
              <a:t>JAKÁ (Jaká je tvoje maminka?) → </a:t>
            </a:r>
            <a:r>
              <a:rPr lang="cs-CZ" sz="2200">
                <a:highlight>
                  <a:srgbClr val="00FFFF"/>
                </a:highlight>
              </a:rPr>
              <a:t>JAKOU </a:t>
            </a:r>
            <a:endParaRPr sz="2200"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/>
              <a:t>Jakou polévku si dáš? - Dám si zeleninovou.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/>
              <a:t>Jakou zmrzlinu máš rád? - Mám rád vanilkovou. 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/>
              <a:t>JAKÉ (Jaké je tvoje auto?) </a:t>
            </a:r>
            <a:r>
              <a:rPr lang="cs-CZ" sz="2200"/>
              <a:t>→ </a:t>
            </a:r>
            <a:r>
              <a:rPr lang="cs-CZ" sz="2200">
                <a:highlight>
                  <a:srgbClr val="00FFFF"/>
                </a:highlight>
              </a:rPr>
              <a:t>JAKÉ</a:t>
            </a:r>
            <a:r>
              <a:rPr lang="cs-CZ" sz="2200"/>
              <a:t> (acc. = no change)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/>
              <a:t>Jaké maso máš rád? - Mám rád kuřecí.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/>
              <a:t>Jaké jídlo nejíš? - Nejím zeleninu. </a:t>
            </a:r>
            <a:r>
              <a:rPr b="1" lang="cs-CZ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b="1" lang="cs-CZ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Question words in the accusative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Čísla 1000-10 000</a:t>
            </a:r>
            <a:endParaRPr/>
          </a:p>
        </p:txBody>
      </p:sp>
      <p:sp>
        <p:nvSpPr>
          <p:cNvPr id="179" name="Google Shape;179;p30"/>
          <p:cNvSpPr txBox="1"/>
          <p:nvPr>
            <p:ph idx="1" type="body"/>
          </p:nvPr>
        </p:nvSpPr>
        <p:spPr>
          <a:xfrm>
            <a:off x="317650" y="1163600"/>
            <a:ext cx="57384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1000 - tisíc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2000 - dva tisíc</a:t>
            </a:r>
            <a:r>
              <a:rPr lang="cs-CZ">
                <a:highlight>
                  <a:srgbClr val="00FFFF"/>
                </a:highlight>
              </a:rPr>
              <a:t>e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3000 - tři tisíc</a:t>
            </a:r>
            <a:r>
              <a:rPr lang="cs-CZ">
                <a:highlight>
                  <a:srgbClr val="00FFFF"/>
                </a:highlight>
              </a:rPr>
              <a:t>e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4000 - čtyři tisíc</a:t>
            </a:r>
            <a:r>
              <a:rPr lang="cs-CZ">
                <a:highlight>
                  <a:srgbClr val="00FFFF"/>
                </a:highlight>
              </a:rPr>
              <a:t>e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5000 - pět tisíc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6000 - šest tisíc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7000 - sedm tisíc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8000 - osm tisíc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9000 - devět tisíc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10 000 - deset tisíc</a:t>
            </a:r>
            <a:endParaRPr/>
          </a:p>
        </p:txBody>
      </p:sp>
      <p:sp>
        <p:nvSpPr>
          <p:cNvPr id="180" name="Google Shape;180;p30"/>
          <p:cNvSpPr txBox="1"/>
          <p:nvPr/>
        </p:nvSpPr>
        <p:spPr>
          <a:xfrm>
            <a:off x="6791975" y="1433850"/>
            <a:ext cx="4245000" cy="4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1 234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2 345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3 456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4 567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5 678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6 789 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7 891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8 912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9 123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1" name="Google Shape;18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66875" y="1433850"/>
            <a:ext cx="1770100" cy="1575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