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Tahoma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Tahoma-bold.fntdata"/><Relationship Id="rId21" Type="http://schemas.openxmlformats.org/officeDocument/2006/relationships/font" Target="fonts/Tahom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Raleway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065d64db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065d64d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10065d64db7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065d64db7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0065d64db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0065d64db7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065d64db7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0065d64db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10065d64db7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065d64db7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0065d64db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10065d64db7_0_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065d64db7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0065d64db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10065d64db7_0_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0065d64db7_0_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0065d64db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10065d64db7_0_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 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WEEK 9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Formální x neformální dialog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/>
              <a:t>………………..x ty 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/>
              <a:t>Dobrý den x …………….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/>
              <a:t>Jak se jmenujete? X ………………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/>
              <a:t>……………...x Co si dáš?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/>
              <a:t>……………….x Odkud je tvůj tatínek?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/>
              <a:t>Na shledanou! X ……………………...</a:t>
            </a:r>
            <a:endParaRPr sz="3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Times of the day</a:t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7650" y="1163600"/>
            <a:ext cx="47292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200"/>
              <a:t>Nominative sg.</a:t>
            </a:r>
            <a:endParaRPr i="1"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Ráno (4:00-9:00)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Dopoledne (9:00-12:00)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Poledne (12:00)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Odpoledne (12:00-17:00)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Večer (17:00-23:00)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Noc (23:00-4:00) ... půlnoc (0:00)</a:t>
            </a:r>
            <a:endParaRPr sz="3200"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5046850" y="1163600"/>
            <a:ext cx="47292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When? = </a:t>
            </a:r>
            <a:r>
              <a:rPr b="1" lang="cs-CZ" sz="2200"/>
              <a:t>KDY?</a:t>
            </a:r>
            <a:endParaRPr b="1"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200"/>
              <a:t>Ráno </a:t>
            </a:r>
            <a:r>
              <a:rPr lang="cs-CZ" sz="2200"/>
              <a:t>(in the morning)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200"/>
              <a:t>Dopoledne </a:t>
            </a:r>
            <a:r>
              <a:rPr lang="cs-CZ" sz="2200"/>
              <a:t>(in the morning)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200">
                <a:highlight>
                  <a:srgbClr val="00FFFF"/>
                </a:highlight>
              </a:rPr>
              <a:t>V</a:t>
            </a:r>
            <a:r>
              <a:rPr b="1" lang="cs-CZ" sz="2200"/>
              <a:t> poledne </a:t>
            </a:r>
            <a:r>
              <a:rPr lang="cs-CZ" sz="2200"/>
              <a:t>(at midday)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200"/>
              <a:t>Odpoledne </a:t>
            </a:r>
            <a:r>
              <a:rPr lang="cs-CZ" sz="2200"/>
              <a:t>(in the afternoon)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200"/>
              <a:t>Večer </a:t>
            </a:r>
            <a:r>
              <a:rPr lang="cs-CZ" sz="2200"/>
              <a:t>(in the evening)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200">
                <a:highlight>
                  <a:srgbClr val="00FFFF"/>
                </a:highlight>
              </a:rPr>
              <a:t>V</a:t>
            </a:r>
            <a:r>
              <a:rPr b="1" lang="cs-CZ" sz="2200"/>
              <a:t> noci </a:t>
            </a:r>
            <a:r>
              <a:rPr lang="cs-CZ" sz="2200"/>
              <a:t>(at night), </a:t>
            </a:r>
            <a:r>
              <a:rPr lang="cs-CZ" sz="2200">
                <a:highlight>
                  <a:srgbClr val="EA9999"/>
                </a:highlight>
              </a:rPr>
              <a:t>o</a:t>
            </a:r>
            <a:r>
              <a:rPr lang="cs-CZ" sz="2200"/>
              <a:t> půlnoci</a:t>
            </a:r>
            <a:endParaRPr sz="3200"/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4450" y="1023886"/>
            <a:ext cx="2000700" cy="1094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Kolik je hodin? = What time is it?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317650" y="1163600"/>
            <a:ext cx="57384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1:00/13:00 - je jedna (hodina)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2:00/14:00 - </a:t>
            </a:r>
            <a:r>
              <a:rPr lang="cs-CZ" sz="2200" u="sng"/>
              <a:t>jsou</a:t>
            </a:r>
            <a:r>
              <a:rPr lang="cs-CZ" sz="2200"/>
              <a:t> dvě (hodiny)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3:00/15:00 - </a:t>
            </a:r>
            <a:r>
              <a:rPr lang="cs-CZ" sz="2200" u="sng"/>
              <a:t>jsou</a:t>
            </a:r>
            <a:r>
              <a:rPr lang="cs-CZ" sz="2200"/>
              <a:t> tři (hodiny)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4:00/16:00 - </a:t>
            </a:r>
            <a:r>
              <a:rPr lang="cs-CZ" sz="2200" u="sng"/>
              <a:t>jsou</a:t>
            </a:r>
            <a:r>
              <a:rPr lang="cs-CZ" sz="2200"/>
              <a:t> čtyři (hodiny)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5:00/17:00 - je pět (hodin)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6:00/18:00 - je šest (hodin)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→ je …… (hodin)</a:t>
            </a:r>
            <a:endParaRPr sz="3600"/>
          </a:p>
        </p:txBody>
      </p:sp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6056050" y="1163600"/>
            <a:ext cx="57384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17:30 - je sedmnáct (pět) třicet 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7:25 - je sedm dvacet pět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20:50 - je dvacet (osm) padesát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Kolik je hodin?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18:00		10:10		5:48		15:55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7:28		19:00		23:30		12:00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KDY?</a:t>
            </a:r>
            <a:r>
              <a:rPr b="0"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= When? </a:t>
            </a:r>
            <a:r>
              <a:rPr b="0" i="1"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(v kolik hodin = at what time)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2" name="Google Shape;182;p30"/>
          <p:cNvSpPr txBox="1"/>
          <p:nvPr>
            <p:ph idx="1" type="body"/>
          </p:nvPr>
        </p:nvSpPr>
        <p:spPr>
          <a:xfrm>
            <a:off x="317650" y="1163600"/>
            <a:ext cx="5295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500"/>
              <a:t>V 1:00 - v jedn</a:t>
            </a:r>
            <a:r>
              <a:rPr lang="cs-CZ" sz="1500" u="sng"/>
              <a:t>u</a:t>
            </a:r>
            <a:r>
              <a:rPr lang="cs-CZ" sz="1500"/>
              <a:t> (hodinu)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500" u="sng"/>
              <a:t>Ve</a:t>
            </a:r>
            <a:r>
              <a:rPr lang="cs-CZ" sz="1500"/>
              <a:t> 2:00 - </a:t>
            </a:r>
            <a:r>
              <a:rPr lang="cs-CZ" sz="1500" u="sng"/>
              <a:t>ve</a:t>
            </a:r>
            <a:r>
              <a:rPr lang="cs-CZ" sz="1500"/>
              <a:t> dvě (hodiny)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500" u="sng"/>
              <a:t>Ve</a:t>
            </a:r>
            <a:r>
              <a:rPr lang="cs-CZ" sz="1500"/>
              <a:t> 3:00 - </a:t>
            </a:r>
            <a:r>
              <a:rPr lang="cs-CZ" sz="1500" u="sng"/>
              <a:t>ve</a:t>
            </a:r>
            <a:r>
              <a:rPr lang="cs-CZ" sz="1500"/>
              <a:t> tři (hodiny)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500" u="sng"/>
              <a:t>Ve</a:t>
            </a:r>
            <a:r>
              <a:rPr lang="cs-CZ" sz="1500"/>
              <a:t> 4:00 - </a:t>
            </a:r>
            <a:r>
              <a:rPr lang="cs-CZ" sz="1500" u="sng"/>
              <a:t>ve</a:t>
            </a:r>
            <a:r>
              <a:rPr lang="cs-CZ" sz="1500"/>
              <a:t> čtyři (hodiny)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500"/>
              <a:t>V 5:00 - v pět (hodin)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500"/>
              <a:t>V 6:00 - v šest (hodin)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500"/>
              <a:t>V 7:00 - v sedm (hodin)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1500"/>
              <a:t>→ v …….. (hodin)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1500"/>
              <a:t>!!! ve </a:t>
            </a:r>
            <a:r>
              <a:rPr lang="cs-CZ" sz="1500">
                <a:highlight>
                  <a:schemeClr val="accent4"/>
                </a:highlight>
              </a:rPr>
              <a:t>dvě, ve tři, ve čtyři, </a:t>
            </a:r>
            <a:r>
              <a:rPr lang="cs-CZ" sz="1500"/>
              <a:t>ve dvanáct, ve třináct, ve čtrnáct …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500"/>
              <a:t>VE + 2, 3, 4, 12, 13, 14, 20, 21, 22, 23</a:t>
            </a:r>
            <a:endParaRPr sz="1500"/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5612650" y="1163600"/>
            <a:ext cx="5295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500" u="sng"/>
              <a:t>Ve</a:t>
            </a:r>
            <a:r>
              <a:rPr lang="cs-CZ" sz="1500"/>
              <a:t> třináct (čtrnáct)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500" u="sng"/>
              <a:t>Ve</a:t>
            </a:r>
            <a:r>
              <a:rPr lang="cs-CZ" sz="1500"/>
              <a:t> čtrnáct (hodin)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500" u="sng"/>
              <a:t>Ve </a:t>
            </a:r>
            <a:r>
              <a:rPr lang="cs-CZ" sz="1500"/>
              <a:t>dvacet (hodin)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500" u="sng"/>
              <a:t>Ve</a:t>
            </a:r>
            <a:r>
              <a:rPr lang="cs-CZ" sz="1500"/>
              <a:t> dvacet jedna (hodin)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500" u="sng"/>
              <a:t>Ve</a:t>
            </a:r>
            <a:r>
              <a:rPr lang="cs-CZ" sz="1500"/>
              <a:t> dvacet dva (hodin)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500" u="sng"/>
              <a:t>Ve</a:t>
            </a:r>
            <a:r>
              <a:rPr lang="cs-CZ" sz="1500"/>
              <a:t> dvacet tři (hodin)</a:t>
            </a:r>
            <a:endParaRPr sz="2900"/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4000" y="1162900"/>
            <a:ext cx="753600" cy="10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1425" y="4613013"/>
            <a:ext cx="1516325" cy="151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KDY?</a:t>
            </a:r>
            <a:r>
              <a:rPr b="0"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= When? </a:t>
            </a:r>
            <a:r>
              <a:rPr b="0" i="1"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(v kolik hodin = at what time)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2" name="Google Shape;192;p31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/>
              <a:t>Kdy? 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/>
              <a:t>10:00		5:48		18:00		15:55		7:28		19:00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/>
              <a:t>Kdy je lekce češtiny?		Kdy vstáváte?		Kdy snídáte?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/>
              <a:t>Kdy obědváte?		Kdy večeříte? 		Kdy relaxujete?		Kdy studujete? 	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/>
              <a:t>Kdy jdete spát?</a:t>
            </a:r>
            <a:endParaRPr sz="3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verbs: začínat, končit, sejít se</a:t>
            </a:r>
            <a:endParaRPr/>
          </a:p>
        </p:txBody>
      </p:sp>
      <p:sp>
        <p:nvSpPr>
          <p:cNvPr id="199" name="Google Shape;199;p32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400"/>
              <a:t>Začínat</a:t>
            </a:r>
            <a:r>
              <a:rPr lang="cs-CZ" sz="2400"/>
              <a:t> (to start): Kdy začíná lekce češtiny? - Lekce začíná v …………...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400"/>
              <a:t>Končit</a:t>
            </a:r>
            <a:r>
              <a:rPr lang="cs-CZ" sz="2400"/>
              <a:t> (to end): Kdy končí lekce češtiny? - Lekce končí v ……………...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400"/>
              <a:t>Se</a:t>
            </a:r>
            <a:r>
              <a:rPr b="1" lang="cs-CZ" sz="2400">
                <a:highlight>
                  <a:srgbClr val="FFFF00"/>
                </a:highlight>
              </a:rPr>
              <a:t>jít</a:t>
            </a:r>
            <a:r>
              <a:rPr b="1" lang="cs-CZ" sz="2400"/>
              <a:t> se</a:t>
            </a:r>
            <a:r>
              <a:rPr lang="cs-CZ" sz="2400"/>
              <a:t> (to meet): Kdy se sejdeme?		        	</a:t>
            </a:r>
            <a:r>
              <a:rPr i="1" lang="cs-CZ" sz="2200"/>
              <a:t>(jít - jdu → sejít se - sejdu se)</a:t>
            </a:r>
            <a:endParaRPr i="1"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/>
              <a:t>Hodí se ti to? = Does that work for you?</a:t>
            </a:r>
            <a:endParaRPr sz="3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