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28fc503b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28fc50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28fc503b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28fc503b9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28fc503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28fc503b9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8fc503b9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28fc503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028fc503b9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8fc503b9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28fc503b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28fc503b9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28fc503b9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28fc503b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028fc503b9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28fc503b9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28fc503b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028fc503b9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Revision: mít rád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999925"/>
            <a:ext cx="5757300" cy="55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		RÁD				RÁDA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				RÁDI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00" y="1094450"/>
            <a:ext cx="2170950" cy="20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300" y="1094450"/>
            <a:ext cx="1178425" cy="1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9600" y="3828275"/>
            <a:ext cx="2170949" cy="158498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6820275" y="1207450"/>
            <a:ext cx="48486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Mít: mám, máš, má, máme, máte, mají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Mít rád/ráda/rádi + </a:t>
            </a:r>
            <a:r>
              <a:rPr lang="cs-CZ" sz="2400">
                <a:solidFill>
                  <a:schemeClr val="dk1"/>
                </a:solidFill>
                <a:highlight>
                  <a:srgbClr val="FFF2CC"/>
                </a:highlight>
              </a:rPr>
              <a:t>object in the accusative</a:t>
            </a:r>
            <a:endParaRPr sz="24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300">
                <a:solidFill>
                  <a:schemeClr val="dk1"/>
                </a:solidFill>
              </a:rPr>
              <a:t>Mám ráda </a:t>
            </a:r>
            <a:r>
              <a:rPr i="1" lang="cs-CZ" sz="2300">
                <a:solidFill>
                  <a:schemeClr val="dk1"/>
                </a:solidFill>
                <a:highlight>
                  <a:srgbClr val="FFF2CC"/>
                </a:highlight>
              </a:rPr>
              <a:t>kávu.</a:t>
            </a:r>
            <a:endParaRPr i="1" sz="23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300">
                <a:solidFill>
                  <a:schemeClr val="dk1"/>
                </a:solidFill>
              </a:rPr>
              <a:t>Petr nemá rád </a:t>
            </a:r>
            <a:r>
              <a:rPr i="1" lang="cs-CZ" sz="2300">
                <a:solidFill>
                  <a:schemeClr val="dk1"/>
                </a:solidFill>
                <a:highlight>
                  <a:srgbClr val="FFF2CC"/>
                </a:highlight>
              </a:rPr>
              <a:t>pizzu.</a:t>
            </a:r>
            <a:endParaRPr i="1" sz="23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300">
                <a:solidFill>
                  <a:schemeClr val="dk1"/>
                </a:solidFill>
              </a:rPr>
              <a:t>Jana nemá ráda </a:t>
            </a:r>
            <a:r>
              <a:rPr i="1" lang="cs-CZ" sz="2300">
                <a:solidFill>
                  <a:schemeClr val="dk1"/>
                </a:solidFill>
                <a:highlight>
                  <a:srgbClr val="FFF2CC"/>
                </a:highlight>
              </a:rPr>
              <a:t>maso.</a:t>
            </a:r>
            <a:endParaRPr i="1" sz="23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300">
                <a:solidFill>
                  <a:schemeClr val="dk1"/>
                </a:solidFill>
              </a:rPr>
              <a:t>Máme rádi </a:t>
            </a:r>
            <a:r>
              <a:rPr i="1" lang="cs-CZ" sz="2300">
                <a:solidFill>
                  <a:schemeClr val="dk1"/>
                </a:solidFill>
                <a:highlight>
                  <a:srgbClr val="FFF2CC"/>
                </a:highlight>
              </a:rPr>
              <a:t>češtinu.</a:t>
            </a:r>
            <a:endParaRPr i="1" sz="23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300">
                <a:solidFill>
                  <a:schemeClr val="dk1"/>
                </a:solidFill>
              </a:rPr>
              <a:t>Máte rádi </a:t>
            </a:r>
            <a:r>
              <a:rPr i="1" lang="cs-CZ" sz="2300">
                <a:solidFill>
                  <a:schemeClr val="dk1"/>
                </a:solidFill>
                <a:highlight>
                  <a:srgbClr val="FFF2CC"/>
                </a:highlight>
              </a:rPr>
              <a:t>české jídlo?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expression - rád/ráda/rádi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7650" y="1163600"/>
            <a:ext cx="3795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	rád     ráda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		rádi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117700" y="1163600"/>
            <a:ext cx="7683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/>
              <a:t>Rád + verb (conjugated)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Petr rád sportuje.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Eva ráda cestuje.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Rádi studujeme češtinu.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Tancuješ rád?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 víkendu ráda hraju tenis.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NEGACE: nerad/nerada/neradi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Petr nerad uklízí.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Eva nerada vstává.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Neradi nakupujeme. </a:t>
            </a:r>
            <a:endParaRPr sz="3200"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75" y="1665300"/>
            <a:ext cx="2083707" cy="20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2150" y="3948875"/>
            <a:ext cx="1440149" cy="1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rád x rád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400">
                <a:highlight>
                  <a:srgbClr val="FFF2CC"/>
                </a:highlight>
              </a:rPr>
              <a:t>Mít rád</a:t>
            </a:r>
            <a:r>
              <a:rPr b="1" lang="cs-CZ" sz="2400"/>
              <a:t> + </a:t>
            </a:r>
            <a:r>
              <a:rPr b="1" lang="cs-CZ" sz="2400">
                <a:highlight>
                  <a:srgbClr val="FFF2CC"/>
                </a:highlight>
              </a:rPr>
              <a:t>object</a:t>
            </a:r>
            <a:r>
              <a:rPr b="1" lang="cs-CZ" sz="2400"/>
              <a:t> in the accusative</a:t>
            </a:r>
            <a:r>
              <a:rPr lang="cs-CZ" sz="2400"/>
              <a:t> x </a:t>
            </a:r>
            <a:r>
              <a:rPr b="1" lang="cs-CZ" sz="2400">
                <a:highlight>
                  <a:srgbClr val="F4CCCC"/>
                </a:highlight>
              </a:rPr>
              <a:t>rád</a:t>
            </a:r>
            <a:r>
              <a:rPr b="1" lang="cs-CZ" sz="2400"/>
              <a:t> + conjugated </a:t>
            </a:r>
            <a:r>
              <a:rPr b="1" lang="cs-CZ" sz="2400">
                <a:highlight>
                  <a:srgbClr val="F4CCCC"/>
                </a:highlight>
              </a:rPr>
              <a:t>verb</a:t>
            </a:r>
            <a:endParaRPr b="1" sz="2400">
              <a:highlight>
                <a:srgbClr val="F4CC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Petr má rád </a:t>
            </a:r>
            <a:r>
              <a:rPr lang="cs-CZ" sz="2400">
                <a:highlight>
                  <a:srgbClr val="FFF2CC"/>
                </a:highlight>
              </a:rPr>
              <a:t>čaj</a:t>
            </a:r>
            <a:r>
              <a:rPr lang="cs-CZ" sz="2400"/>
              <a:t>. X Petr rád </a:t>
            </a:r>
            <a:r>
              <a:rPr lang="cs-CZ" sz="2400">
                <a:highlight>
                  <a:srgbClr val="F4CCCC"/>
                </a:highlight>
              </a:rPr>
              <a:t>pije</a:t>
            </a:r>
            <a:r>
              <a:rPr lang="cs-CZ" sz="2400"/>
              <a:t> čaj.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Jana má ráda </a:t>
            </a:r>
            <a:r>
              <a:rPr lang="cs-CZ" sz="2400">
                <a:highlight>
                  <a:srgbClr val="FFF2CC"/>
                </a:highlight>
              </a:rPr>
              <a:t>tenis</a:t>
            </a:r>
            <a:r>
              <a:rPr lang="cs-CZ" sz="2400"/>
              <a:t>. X Jana ráda </a:t>
            </a:r>
            <a:r>
              <a:rPr lang="cs-CZ" sz="2400">
                <a:highlight>
                  <a:srgbClr val="F4CCCC"/>
                </a:highlight>
              </a:rPr>
              <a:t>hraje</a:t>
            </a:r>
            <a:r>
              <a:rPr lang="cs-CZ" sz="2400"/>
              <a:t> tenis.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Máme rádi </a:t>
            </a:r>
            <a:r>
              <a:rPr lang="cs-CZ" sz="2400">
                <a:highlight>
                  <a:srgbClr val="FFF2CC"/>
                </a:highlight>
              </a:rPr>
              <a:t>češtinu</a:t>
            </a:r>
            <a:r>
              <a:rPr lang="cs-CZ" sz="2400"/>
              <a:t>. X My rádi </a:t>
            </a:r>
            <a:r>
              <a:rPr lang="cs-CZ" sz="2400">
                <a:highlight>
                  <a:srgbClr val="F4CCCC"/>
                </a:highlight>
              </a:rPr>
              <a:t>studujeme</a:t>
            </a:r>
            <a:r>
              <a:rPr lang="cs-CZ" sz="2400"/>
              <a:t> češtinu.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Mám ráda </a:t>
            </a:r>
            <a:r>
              <a:rPr lang="cs-CZ" sz="2400">
                <a:highlight>
                  <a:srgbClr val="FFF2CC"/>
                </a:highlight>
              </a:rPr>
              <a:t>literaturu</a:t>
            </a:r>
            <a:r>
              <a:rPr lang="cs-CZ" sz="2400"/>
              <a:t>. X Ráda </a:t>
            </a:r>
            <a:r>
              <a:rPr lang="cs-CZ" sz="2400">
                <a:highlight>
                  <a:srgbClr val="F4CCCC"/>
                </a:highlight>
              </a:rPr>
              <a:t>čtu</a:t>
            </a:r>
            <a:r>
              <a:rPr lang="cs-CZ" sz="2400"/>
              <a:t>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Karel nemá rád </a:t>
            </a:r>
            <a:r>
              <a:rPr lang="cs-CZ" sz="2400">
                <a:highlight>
                  <a:srgbClr val="FFF2CC"/>
                </a:highlight>
              </a:rPr>
              <a:t>operu</a:t>
            </a:r>
            <a:r>
              <a:rPr lang="cs-CZ" sz="2400"/>
              <a:t>. X Karel nerad </a:t>
            </a:r>
            <a:r>
              <a:rPr lang="cs-CZ" sz="2400">
                <a:highlight>
                  <a:srgbClr val="F4CCCC"/>
                </a:highlight>
              </a:rPr>
              <a:t>poslouchá</a:t>
            </a:r>
            <a:r>
              <a:rPr lang="cs-CZ" sz="2400"/>
              <a:t> operu. </a:t>
            </a:r>
            <a:endParaRPr sz="3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Time expressions (strana 44)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Každý den/týden/měsíc = every day/week/month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Vždycky = always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Často = often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Většinou = mainly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Obvykle = usually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Někdy = sometimes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Nikdy = never + negation (Nikdy nevstávám v 6 ráno. Josef nikdy nepije alkohol.)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Revision:</a:t>
            </a: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KDY?</a:t>
            </a: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When? </a:t>
            </a:r>
            <a:r>
              <a:rPr b="0" i="1" lang="cs-CZ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 kolik hodin = at what time)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7650" y="1163600"/>
            <a:ext cx="9917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V 1:00 - v jednu (hodinu)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400"/>
              <a:t>Ve 2:00 - ve dvě (hodiny)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400"/>
              <a:t>Ve 3:00 - ve tři (hodiny)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400"/>
              <a:t>Ve 4:00 - ve čtyři (hodiny)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400"/>
              <a:t>V 5:00 - v pět (hodin)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400"/>
              <a:t>V 6:00 - v šest (hodin)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400"/>
              <a:t>V 7:00 - v sedm (hodin)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400"/>
              <a:t>→ v …….. (hodin)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400">
                <a:highlight>
                  <a:srgbClr val="00FFFF"/>
                </a:highlight>
              </a:rPr>
              <a:t>Ve třináct (čtrnáct)          Ve čtrnáct (hodin)    Ve dvacet (hodin)   Ve dvacet jedna (hodin)      Ve dvacet dva (hodin)</a:t>
            </a:r>
            <a:endParaRPr sz="1400"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400">
                <a:highlight>
                  <a:srgbClr val="00FFFF"/>
                </a:highlight>
              </a:rPr>
              <a:t>Ve dvacet tři (hodin)</a:t>
            </a:r>
            <a:endParaRPr sz="14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575" y="2104913"/>
            <a:ext cx="1516325" cy="15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ODKDY?</a:t>
            </a: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(since when?) - </a:t>
            </a: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DOKDY?</a:t>
            </a: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(until when?)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7650" y="1163600"/>
            <a:ext cx="4710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jedné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dvou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tří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čtyř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pět</a:t>
            </a:r>
            <a:r>
              <a:rPr lang="cs-CZ" sz="2200">
                <a:highlight>
                  <a:srgbClr val="FFFF00"/>
                </a:highlight>
              </a:rPr>
              <a:t>i</a:t>
            </a:r>
            <a:r>
              <a:rPr lang="cs-CZ" sz="2200"/>
              <a:t> (+ i)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do šest</a:t>
            </a:r>
            <a:r>
              <a:rPr lang="cs-CZ" sz="2200">
                <a:highlight>
                  <a:srgbClr val="FFFF00"/>
                </a:highlight>
              </a:rPr>
              <a:t>i</a:t>
            </a:r>
            <a:endParaRPr sz="2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sedm</a:t>
            </a:r>
            <a:r>
              <a:rPr lang="cs-CZ" sz="2200">
                <a:highlight>
                  <a:srgbClr val="FFFF00"/>
                </a:highlight>
              </a:rPr>
              <a:t>i</a:t>
            </a:r>
            <a:endParaRPr sz="2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osm</a:t>
            </a:r>
            <a:r>
              <a:rPr lang="cs-CZ" sz="2200">
                <a:highlight>
                  <a:srgbClr val="FFFF00"/>
                </a:highlight>
              </a:rPr>
              <a:t>i</a:t>
            </a:r>
            <a:endParaRPr sz="2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devít</a:t>
            </a:r>
            <a:r>
              <a:rPr lang="cs-CZ" sz="2200">
                <a:highlight>
                  <a:srgbClr val="FFFF00"/>
                </a:highlight>
              </a:rPr>
              <a:t>i</a:t>
            </a:r>
            <a:endParaRPr sz="2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desít</a:t>
            </a:r>
            <a:r>
              <a:rPr lang="cs-CZ" sz="2200">
                <a:highlight>
                  <a:srgbClr val="FFFF00"/>
                </a:highlight>
              </a:rPr>
              <a:t>i</a:t>
            </a:r>
            <a:endParaRPr sz="2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jedenáct</a:t>
            </a:r>
            <a:r>
              <a:rPr lang="cs-CZ" sz="2200">
                <a:highlight>
                  <a:srgbClr val="FFFF00"/>
                </a:highlight>
              </a:rPr>
              <a:t>i</a:t>
            </a:r>
            <a:endParaRPr sz="2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od/do dvanáct</a:t>
            </a:r>
            <a:r>
              <a:rPr lang="cs-CZ" sz="2200">
                <a:highlight>
                  <a:srgbClr val="FFFF00"/>
                </a:highlight>
              </a:rPr>
              <a:t>i</a:t>
            </a:r>
            <a:endParaRPr sz="2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5027950" y="1163600"/>
            <a:ext cx="644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Ráno vstávám v 7 hodin a</a:t>
            </a:r>
            <a:r>
              <a:rPr b="1" lang="cs-CZ" sz="2500"/>
              <a:t> od osmi do dvanácti</a:t>
            </a:r>
            <a:r>
              <a:rPr lang="cs-CZ" sz="2500"/>
              <a:t> pracuju.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Ve škole jsem ve středu </a:t>
            </a:r>
            <a:r>
              <a:rPr b="1" lang="cs-CZ" sz="2500"/>
              <a:t>od desíti do čtrnácti hodin.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Konzulatační hodiny jsou </a:t>
            </a:r>
            <a:r>
              <a:rPr b="1" lang="cs-CZ" sz="2500"/>
              <a:t>od jedenácti do dvanácti hodin.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Odkdy dokdy pracuješ?</a:t>
            </a:r>
            <a:endParaRPr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