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xml" ContentType="application/vnd.openxmlformats-officedocument.presentationml.notesSlide+xml"/>
  <Override PartName="/ppt/comments/comment1.xml" ContentType="application/vnd.openxmlformats-officedocument.presentationml.comment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474" r:id="rId2"/>
    <p:sldId id="497" r:id="rId3"/>
    <p:sldId id="468" r:id="rId4"/>
    <p:sldId id="469" r:id="rId5"/>
    <p:sldId id="500" r:id="rId6"/>
    <p:sldId id="470" r:id="rId7"/>
    <p:sldId id="508" r:id="rId8"/>
    <p:sldId id="511" r:id="rId9"/>
    <p:sldId id="509" r:id="rId10"/>
    <p:sldId id="512" r:id="rId11"/>
    <p:sldId id="510" r:id="rId12"/>
    <p:sldId id="487" r:id="rId13"/>
    <p:sldId id="513" r:id="rId14"/>
    <p:sldId id="514" r:id="rId15"/>
    <p:sldId id="515" r:id="rId16"/>
    <p:sldId id="889" r:id="rId17"/>
    <p:sldId id="481" r:id="rId18"/>
    <p:sldId id="507" r:id="rId19"/>
    <p:sldId id="501" r:id="rId20"/>
    <p:sldId id="488" r:id="rId21"/>
    <p:sldId id="489" r:id="rId22"/>
    <p:sldId id="890" r:id="rId23"/>
    <p:sldId id="258" r:id="rId24"/>
    <p:sldId id="490" r:id="rId25"/>
    <p:sldId id="506" r:id="rId26"/>
    <p:sldId id="875" r:id="rId27"/>
    <p:sldId id="484" r:id="rId28"/>
    <p:sldId id="485" r:id="rId29"/>
    <p:sldId id="879" r:id="rId30"/>
    <p:sldId id="888" r:id="rId31"/>
    <p:sldId id="880" r:id="rId32"/>
  </p:sldIdLst>
  <p:sldSz cx="12192000" cy="6858000"/>
  <p:notesSz cx="6858000" cy="9144000"/>
  <p:custDataLst>
    <p:tags r:id="rId35"/>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š Landa" initials="LL" lastIdx="1" clrIdx="0">
    <p:extLst>
      <p:ext uri="{19B8F6BF-5375-455C-9EA6-DF929625EA0E}">
        <p15:presenceInfo xmlns:p15="http://schemas.microsoft.com/office/powerpoint/2012/main" userId="S::70449@muni.cz::693b13d1-e4d8-4973-803b-e9e9a9c06d4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00DC"/>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86740" autoAdjust="0"/>
  </p:normalViewPr>
  <p:slideViewPr>
    <p:cSldViewPr snapToGrid="0">
      <p:cViewPr varScale="1">
        <p:scale>
          <a:sx n="112" d="100"/>
          <a:sy n="112" d="100"/>
        </p:scale>
        <p:origin x="492"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2793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2-28T11:05:28.440" idx="1">
    <p:pos x="10" y="10"/>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0814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dirty="0"/>
              <a:t>Kliknutím na ikonu přidáte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LAYOUT_MM_2020">
    <p:spTree>
      <p:nvGrpSpPr>
        <p:cNvPr id="1" name=""/>
        <p:cNvGrpSpPr/>
        <p:nvPr/>
      </p:nvGrpSpPr>
      <p:grpSpPr>
        <a:xfrm>
          <a:off x="0" y="0"/>
          <a:ext cx="0" cy="0"/>
          <a:chOff x="0" y="0"/>
          <a:chExt cx="0" cy="0"/>
        </a:xfrm>
      </p:grpSpPr>
      <p:sp>
        <p:nvSpPr>
          <p:cNvPr id="5" name="Text Placeholder 5">
            <a:extLst>
              <a:ext uri="{FF2B5EF4-FFF2-40B4-BE49-F238E27FC236}">
                <a16:creationId xmlns:a16="http://schemas.microsoft.com/office/drawing/2014/main" id="{F19A9C1A-1A93-46A5-8681-55D2DC052EB5}"/>
              </a:ext>
            </a:extLst>
          </p:cNvPr>
          <p:cNvSpPr>
            <a:spLocks noGrp="1"/>
          </p:cNvSpPr>
          <p:nvPr>
            <p:ph type="body" sz="quarter" idx="10" hasCustomPrompt="1"/>
          </p:nvPr>
        </p:nvSpPr>
        <p:spPr>
          <a:xfrm>
            <a:off x="336549" y="269196"/>
            <a:ext cx="11558963" cy="431736"/>
          </a:xfrm>
          <a:prstGeom prst="rect">
            <a:avLst/>
          </a:prstGeom>
        </p:spPr>
        <p:txBody>
          <a:bodyPr lIns="0" tIns="0" rIns="0" bIns="0" anchor="t" anchorCtr="0"/>
          <a:lstStyle>
            <a:lvl1pPr algn="l">
              <a:defRPr sz="2400" b="1">
                <a:solidFill>
                  <a:schemeClr val="accent4"/>
                </a:solidFill>
                <a:latin typeface="Arial" panose="020B0604020202020204" pitchFamily="34" charset="0"/>
                <a:cs typeface="Arial" panose="020B0604020202020204" pitchFamily="34" charset="0"/>
              </a:defRPr>
            </a:lvl1pPr>
          </a:lstStyle>
          <a:p>
            <a:pPr hangingPunct="1"/>
            <a:r>
              <a:rPr lang="en-US"/>
              <a:t>Title</a:t>
            </a:r>
          </a:p>
        </p:txBody>
      </p:sp>
      <p:sp>
        <p:nvSpPr>
          <p:cNvPr id="10" name="Text Placeholder 5">
            <a:extLst>
              <a:ext uri="{FF2B5EF4-FFF2-40B4-BE49-F238E27FC236}">
                <a16:creationId xmlns:a16="http://schemas.microsoft.com/office/drawing/2014/main" id="{D3FAFE48-42DF-4467-8EC8-23193B3F65BD}"/>
              </a:ext>
            </a:extLst>
          </p:cNvPr>
          <p:cNvSpPr>
            <a:spLocks noGrp="1"/>
          </p:cNvSpPr>
          <p:nvPr>
            <p:ph type="body" sz="quarter" idx="12" hasCustomPrompt="1"/>
          </p:nvPr>
        </p:nvSpPr>
        <p:spPr>
          <a:xfrm>
            <a:off x="336549" y="702674"/>
            <a:ext cx="11558963" cy="290886"/>
          </a:xfrm>
          <a:prstGeom prst="rect">
            <a:avLst/>
          </a:prstGeom>
        </p:spPr>
        <p:txBody>
          <a:bodyPr lIns="0" tIns="0" rIns="0" bIns="0" anchor="t" anchorCtr="0"/>
          <a:lstStyle>
            <a:lvl1pPr algn="l">
              <a:defRPr sz="1600" b="0">
                <a:solidFill>
                  <a:schemeClr val="accent6"/>
                </a:solidFill>
                <a:latin typeface="Arial" panose="020B0604020202020204" pitchFamily="34" charset="0"/>
                <a:cs typeface="Arial" panose="020B0604020202020204" pitchFamily="34" charset="0"/>
              </a:defRPr>
            </a:lvl1pPr>
          </a:lstStyle>
          <a:p>
            <a:pPr hangingPunct="1"/>
            <a:r>
              <a:rPr lang="en-US"/>
              <a:t>Subtitle</a:t>
            </a:r>
          </a:p>
        </p:txBody>
      </p:sp>
      <p:sp>
        <p:nvSpPr>
          <p:cNvPr id="3" name="Segnaposto contenuto 2">
            <a:extLst>
              <a:ext uri="{FF2B5EF4-FFF2-40B4-BE49-F238E27FC236}">
                <a16:creationId xmlns:a16="http://schemas.microsoft.com/office/drawing/2014/main" id="{2DA46F79-71D0-49FE-88DA-A37FA37E6FC2}"/>
              </a:ext>
            </a:extLst>
          </p:cNvPr>
          <p:cNvSpPr>
            <a:spLocks noGrp="1"/>
          </p:cNvSpPr>
          <p:nvPr>
            <p:ph sz="quarter" idx="13"/>
          </p:nvPr>
        </p:nvSpPr>
        <p:spPr>
          <a:xfrm>
            <a:off x="1504950" y="1857375"/>
            <a:ext cx="7677150" cy="646331"/>
          </a:xfrm>
          <a:prstGeom prst="rect">
            <a:avLst/>
          </a:prstGeom>
        </p:spPr>
        <p:txBody>
          <a:bodyPr lIns="0" tIns="0" rIns="0" bIns="0">
            <a:spAutoFit/>
          </a:bodyPr>
          <a:lstStyle>
            <a:lvl1pPr marL="180975" indent="-180975" algn="l">
              <a:buFont typeface="Wingdings" panose="05000000000000000000" pitchFamily="2" charset="2"/>
              <a:buChar char="§"/>
              <a:defRPr sz="1400">
                <a:solidFill>
                  <a:schemeClr val="tx1"/>
                </a:solidFill>
                <a:latin typeface="Arial" panose="020B0604020202020204" pitchFamily="34" charset="0"/>
                <a:cs typeface="Arial" panose="020B0604020202020204" pitchFamily="34" charset="0"/>
              </a:defRPr>
            </a:lvl1pPr>
            <a:lvl2pPr marL="361950" indent="-180975" algn="l">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2pPr>
            <a:lvl3pPr marL="542925" indent="-180975" algn="l">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it-IT"/>
              <a:t>Fare clic per modificare gli stili del testo dello schema</a:t>
            </a:r>
          </a:p>
          <a:p>
            <a:pPr lvl="1"/>
            <a:r>
              <a:rPr lang="it-IT"/>
              <a:t>Secondo livello</a:t>
            </a:r>
          </a:p>
          <a:p>
            <a:pPr lvl="2"/>
            <a:r>
              <a:rPr lang="it-IT"/>
              <a:t>Terzo livello</a:t>
            </a:r>
          </a:p>
        </p:txBody>
      </p:sp>
      <p:sp>
        <p:nvSpPr>
          <p:cNvPr id="6" name="Title 1">
            <a:extLst>
              <a:ext uri="{FF2B5EF4-FFF2-40B4-BE49-F238E27FC236}">
                <a16:creationId xmlns:a16="http://schemas.microsoft.com/office/drawing/2014/main" id="{EC78B099-8966-4C4D-829C-414758895784}"/>
              </a:ext>
            </a:extLst>
          </p:cNvPr>
          <p:cNvSpPr txBox="1">
            <a:spLocks/>
          </p:cNvSpPr>
          <p:nvPr userDrawn="1"/>
        </p:nvSpPr>
        <p:spPr bwMode="auto">
          <a:xfrm>
            <a:off x="225329" y="6555745"/>
            <a:ext cx="222440" cy="215444"/>
          </a:xfrm>
          <a:prstGeom prst="rect">
            <a:avLst/>
          </a:prstGeom>
          <a:noFill/>
          <a:ln w="9525">
            <a:noFill/>
            <a:miter lim="800000"/>
            <a:headEnd/>
            <a:tailEnd/>
          </a:ln>
        </p:spPr>
        <p:txBody>
          <a:bodyPr wrap="square" lIns="0" tIns="0" rIns="0" bIns="0" anchor="ctr" anchorCtr="0">
            <a:spAutoFit/>
          </a:bodyPr>
          <a:lstStyle/>
          <a:p>
            <a:pPr algn="r">
              <a:defRPr/>
            </a:pPr>
            <a:fld id="{548B21F0-7AE4-4450-A515-CBB00966979F}" type="slidenum">
              <a:rPr lang="en-US" sz="1400" baseline="30000">
                <a:solidFill>
                  <a:schemeClr val="accent4"/>
                </a:solidFill>
                <a:latin typeface="Arial" panose="020B0604020202020204" pitchFamily="34" charset="0"/>
                <a:cs typeface="Arial" panose="020B0604020202020204" pitchFamily="34" charset="0"/>
              </a:rPr>
              <a:pPr algn="r">
                <a:defRPr/>
              </a:pPr>
              <a:t>‹#›</a:t>
            </a:fld>
            <a:endParaRPr lang="en-US" sz="1400">
              <a:solidFill>
                <a:schemeClr val="accent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1292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5"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1.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8.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1.xml"/><Relationship Id="rId1" Type="http://schemas.openxmlformats.org/officeDocument/2006/relationships/tags" Target="../tags/tag1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1.xml"/><Relationship Id="rId1" Type="http://schemas.openxmlformats.org/officeDocument/2006/relationships/tags" Target="../tags/tag2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hyperlink" Target="https://pathways.nice.org.uk/pathways/epilepsy#path=view%3A/pathways/epilepsy/anti-epileptic-drugs-to-offer-based-on-presenting-epilepsy-seizure-types.xml&amp;content=view-node%3Anodes-absence-seizures" TargetMode="Externa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1.xml"/><Relationship Id="rId1" Type="http://schemas.openxmlformats.org/officeDocument/2006/relationships/tags" Target="../tags/tag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6.xml"/><Relationship Id="rId1" Type="http://schemas.openxmlformats.org/officeDocument/2006/relationships/tags" Target="../tags/tag35.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8.xml"/><Relationship Id="rId1" Type="http://schemas.openxmlformats.org/officeDocument/2006/relationships/tags" Target="../tags/tag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1.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11.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custDataLst>
              <p:tags r:id="rId2"/>
            </p:custDataLst>
          </p:nvPr>
        </p:nvSpPr>
        <p:spPr>
          <a:xfrm>
            <a:off x="398502" y="2738673"/>
            <a:ext cx="11361600" cy="1227254"/>
          </a:xfrm>
        </p:spPr>
        <p:txBody>
          <a:bodyPr/>
          <a:lstStyle/>
          <a:p>
            <a:pPr algn="ctr"/>
            <a:r>
              <a:rPr lang="en-US" dirty="0"/>
              <a:t>Anticonvulsive drugs (antiepileptics)</a:t>
            </a:r>
          </a:p>
        </p:txBody>
      </p:sp>
    </p:spTree>
    <p:custDataLst>
      <p:tags r:id="rId1"/>
    </p:custDataLst>
    <p:extLst>
      <p:ext uri="{BB962C8B-B14F-4D97-AF65-F5344CB8AC3E}">
        <p14:creationId xmlns:p14="http://schemas.microsoft.com/office/powerpoint/2010/main" val="2864601852"/>
      </p:ext>
    </p:extLst>
  </p:cSld>
  <p:clrMapOvr>
    <a:masterClrMapping/>
  </p:clrMapOvr>
  <mc:AlternateContent xmlns:mc="http://schemas.openxmlformats.org/markup-compatibility/2006" xmlns:p14="http://schemas.microsoft.com/office/powerpoint/2010/main">
    <mc:Choice Requires="p14">
      <p:transition spd="slow" p14:dur="2000" advTm="19143"/>
    </mc:Choice>
    <mc:Fallback xmlns="">
      <p:transition spd="slow" advTm="1914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66ABB0D-5FDC-4B4F-B15D-8C24A3D068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4788" y="0"/>
            <a:ext cx="5842423" cy="6858000"/>
          </a:xfrm>
          <a:prstGeom prst="rect">
            <a:avLst/>
          </a:prstGeom>
        </p:spPr>
      </p:pic>
      <p:sp>
        <p:nvSpPr>
          <p:cNvPr id="7" name="Obdélník 6">
            <a:extLst>
              <a:ext uri="{FF2B5EF4-FFF2-40B4-BE49-F238E27FC236}">
                <a16:creationId xmlns:a16="http://schemas.microsoft.com/office/drawing/2014/main" id="{9A916193-1713-4AA9-9A5D-2B7E00588F79}"/>
              </a:ext>
            </a:extLst>
          </p:cNvPr>
          <p:cNvSpPr/>
          <p:nvPr/>
        </p:nvSpPr>
        <p:spPr>
          <a:xfrm>
            <a:off x="9637350" y="4493568"/>
            <a:ext cx="2554650" cy="1200329"/>
          </a:xfrm>
          <a:prstGeom prst="rect">
            <a:avLst/>
          </a:prstGeom>
        </p:spPr>
        <p:txBody>
          <a:bodyPr wrap="square">
            <a:spAutoFit/>
          </a:bodyPr>
          <a:lstStyle/>
          <a:p>
            <a:r>
              <a:rPr lang="cs-CZ" dirty="0" err="1">
                <a:solidFill>
                  <a:srgbClr val="007FAD"/>
                </a:solidFill>
                <a:latin typeface="TrebuchetMS"/>
              </a:rPr>
              <a:t>An</a:t>
            </a:r>
            <a:r>
              <a:rPr lang="cs-CZ" dirty="0">
                <a:solidFill>
                  <a:srgbClr val="007FAD"/>
                </a:solidFill>
                <a:latin typeface="TrebuchetMS"/>
              </a:rPr>
              <a:t> Pediatr (</a:t>
            </a:r>
            <a:r>
              <a:rPr lang="cs-CZ" dirty="0" err="1">
                <a:solidFill>
                  <a:srgbClr val="007FAD"/>
                </a:solidFill>
                <a:latin typeface="TrebuchetMS"/>
              </a:rPr>
              <a:t>Barc</a:t>
            </a:r>
            <a:r>
              <a:rPr lang="cs-CZ" dirty="0">
                <a:solidFill>
                  <a:srgbClr val="007FAD"/>
                </a:solidFill>
                <a:latin typeface="TrebuchetMS"/>
              </a:rPr>
              <a:t>). 2019;</a:t>
            </a:r>
            <a:r>
              <a:rPr lang="cs-CZ" b="1" dirty="0">
                <a:solidFill>
                  <a:srgbClr val="007FAD"/>
                </a:solidFill>
                <a:latin typeface="TrebuchetMS-Bold"/>
              </a:rPr>
              <a:t>91(6)</a:t>
            </a:r>
            <a:r>
              <a:rPr lang="cs-CZ" dirty="0">
                <a:solidFill>
                  <a:srgbClr val="007FAD"/>
                </a:solidFill>
                <a:latin typeface="TrebuchetMS"/>
              </a:rPr>
              <a:t>:415.e1---415.e10</a:t>
            </a:r>
            <a:endParaRPr lang="cs-CZ" dirty="0"/>
          </a:p>
        </p:txBody>
      </p:sp>
      <p:sp>
        <p:nvSpPr>
          <p:cNvPr id="4" name="Ovál 3">
            <a:extLst>
              <a:ext uri="{FF2B5EF4-FFF2-40B4-BE49-F238E27FC236}">
                <a16:creationId xmlns:a16="http://schemas.microsoft.com/office/drawing/2014/main" id="{7DDE8D75-8116-40F0-949E-7A491BA5F751}"/>
              </a:ext>
            </a:extLst>
          </p:cNvPr>
          <p:cNvSpPr/>
          <p:nvPr/>
        </p:nvSpPr>
        <p:spPr bwMode="auto">
          <a:xfrm>
            <a:off x="5882638" y="1691640"/>
            <a:ext cx="1005842" cy="925592"/>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custDataLst>
      <p:tags r:id="rId1"/>
    </p:custDataLst>
    <p:extLst>
      <p:ext uri="{BB962C8B-B14F-4D97-AF65-F5344CB8AC3E}">
        <p14:creationId xmlns:p14="http://schemas.microsoft.com/office/powerpoint/2010/main" val="3730680062"/>
      </p:ext>
    </p:extLst>
  </p:cSld>
  <p:clrMapOvr>
    <a:masterClrMapping/>
  </p:clrMapOvr>
  <mc:AlternateContent xmlns:mc="http://schemas.openxmlformats.org/markup-compatibility/2006" xmlns:p14="http://schemas.microsoft.com/office/powerpoint/2010/main">
    <mc:Choice Requires="p14">
      <p:transition spd="slow" p14:dur="2000" advTm="12316"/>
    </mc:Choice>
    <mc:Fallback xmlns="">
      <p:transition spd="slow" advTm="1231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cs-CZ" dirty="0"/>
              <a:t>e</a:t>
            </a:r>
            <a:r>
              <a:rPr lang="en-US" dirty="0" err="1"/>
              <a:t>thosuximide</a:t>
            </a:r>
            <a:r>
              <a:rPr lang="en-US" dirty="0"/>
              <a:t>, valproate</a:t>
            </a:r>
          </a:p>
          <a:p>
            <a:pPr lvl="1"/>
            <a:r>
              <a:rPr lang="en-US" dirty="0"/>
              <a:t>Act primarily on T type channels in the thalamus, which are responsible for absences</a:t>
            </a:r>
          </a:p>
          <a:p>
            <a:endParaRPr lang="en-US" dirty="0"/>
          </a:p>
          <a:p>
            <a:r>
              <a:rPr lang="cs-CZ" dirty="0"/>
              <a:t>g</a:t>
            </a:r>
            <a:r>
              <a:rPr lang="en-US" dirty="0" err="1"/>
              <a:t>abapentin</a:t>
            </a:r>
            <a:r>
              <a:rPr lang="en-US" dirty="0"/>
              <a:t>, pregabalin </a:t>
            </a:r>
          </a:p>
          <a:p>
            <a:pPr lvl="1"/>
            <a:r>
              <a:rPr lang="en-US" dirty="0"/>
              <a:t>GABA analogues, act primarily on P/Q type channels</a:t>
            </a:r>
          </a:p>
          <a:p>
            <a:pPr lvl="1"/>
            <a:r>
              <a:rPr lang="en-US" dirty="0"/>
              <a:t>Lower trafficking of the channels to the membrane - reduce the calcium entry to the cell – reduce neurotransmitter release</a:t>
            </a:r>
          </a:p>
          <a:p>
            <a:endParaRPr lang="en-US" dirty="0"/>
          </a:p>
        </p:txBody>
      </p:sp>
      <p:sp>
        <p:nvSpPr>
          <p:cNvPr id="4" name="Nadpis 3">
            <a:extLst>
              <a:ext uri="{FF2B5EF4-FFF2-40B4-BE49-F238E27FC236}">
                <a16:creationId xmlns:a16="http://schemas.microsoft.com/office/drawing/2014/main" id="{8BB80FCB-7748-42A8-9EC0-D2AE40073038}"/>
              </a:ext>
            </a:extLst>
          </p:cNvPr>
          <p:cNvSpPr>
            <a:spLocks noGrp="1"/>
          </p:cNvSpPr>
          <p:nvPr>
            <p:ph type="title"/>
            <p:custDataLst>
              <p:tags r:id="rId2"/>
            </p:custDataLst>
          </p:nvPr>
        </p:nvSpPr>
        <p:spPr/>
        <p:txBody>
          <a:bodyPr/>
          <a:lstStyle/>
          <a:p>
            <a:r>
              <a:rPr lang="en-US" dirty="0"/>
              <a:t>Ca</a:t>
            </a:r>
            <a:r>
              <a:rPr lang="en-US" baseline="30000" dirty="0"/>
              <a:t>2+</a:t>
            </a:r>
            <a:r>
              <a:rPr lang="en-US" dirty="0"/>
              <a:t> channel inhibitors</a:t>
            </a:r>
          </a:p>
        </p:txBody>
      </p:sp>
    </p:spTree>
    <p:custDataLst>
      <p:tags r:id="rId1"/>
    </p:custDataLst>
    <p:extLst>
      <p:ext uri="{BB962C8B-B14F-4D97-AF65-F5344CB8AC3E}">
        <p14:creationId xmlns:p14="http://schemas.microsoft.com/office/powerpoint/2010/main" val="2167328591"/>
      </p:ext>
    </p:extLst>
  </p:cSld>
  <p:clrMapOvr>
    <a:masterClrMapping/>
  </p:clrMapOvr>
  <mc:AlternateContent xmlns:mc="http://schemas.openxmlformats.org/markup-compatibility/2006" xmlns:p14="http://schemas.microsoft.com/office/powerpoint/2010/main">
    <mc:Choice Requires="p14">
      <p:transition spd="slow" p14:dur="2000" advTm="36465"/>
    </mc:Choice>
    <mc:Fallback xmlns="">
      <p:transition spd="slow" advTm="3646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66ABB0D-5FDC-4B4F-B15D-8C24A3D068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4788" y="0"/>
            <a:ext cx="5842423" cy="6858000"/>
          </a:xfrm>
          <a:prstGeom prst="rect">
            <a:avLst/>
          </a:prstGeom>
        </p:spPr>
      </p:pic>
      <p:sp>
        <p:nvSpPr>
          <p:cNvPr id="7" name="Obdélník 6">
            <a:extLst>
              <a:ext uri="{FF2B5EF4-FFF2-40B4-BE49-F238E27FC236}">
                <a16:creationId xmlns:a16="http://schemas.microsoft.com/office/drawing/2014/main" id="{9A916193-1713-4AA9-9A5D-2B7E00588F79}"/>
              </a:ext>
            </a:extLst>
          </p:cNvPr>
          <p:cNvSpPr/>
          <p:nvPr/>
        </p:nvSpPr>
        <p:spPr>
          <a:xfrm>
            <a:off x="9637350" y="4493568"/>
            <a:ext cx="2554650" cy="1200329"/>
          </a:xfrm>
          <a:prstGeom prst="rect">
            <a:avLst/>
          </a:prstGeom>
        </p:spPr>
        <p:txBody>
          <a:bodyPr wrap="square">
            <a:spAutoFit/>
          </a:bodyPr>
          <a:lstStyle/>
          <a:p>
            <a:r>
              <a:rPr lang="cs-CZ" dirty="0" err="1">
                <a:solidFill>
                  <a:srgbClr val="007FAD"/>
                </a:solidFill>
                <a:latin typeface="TrebuchetMS"/>
              </a:rPr>
              <a:t>An</a:t>
            </a:r>
            <a:r>
              <a:rPr lang="cs-CZ" dirty="0">
                <a:solidFill>
                  <a:srgbClr val="007FAD"/>
                </a:solidFill>
                <a:latin typeface="TrebuchetMS"/>
              </a:rPr>
              <a:t> Pediatr (</a:t>
            </a:r>
            <a:r>
              <a:rPr lang="cs-CZ" dirty="0" err="1">
                <a:solidFill>
                  <a:srgbClr val="007FAD"/>
                </a:solidFill>
                <a:latin typeface="TrebuchetMS"/>
              </a:rPr>
              <a:t>Barc</a:t>
            </a:r>
            <a:r>
              <a:rPr lang="cs-CZ" dirty="0">
                <a:solidFill>
                  <a:srgbClr val="007FAD"/>
                </a:solidFill>
                <a:latin typeface="TrebuchetMS"/>
              </a:rPr>
              <a:t>). 2019;</a:t>
            </a:r>
            <a:r>
              <a:rPr lang="cs-CZ" b="1" dirty="0">
                <a:solidFill>
                  <a:srgbClr val="007FAD"/>
                </a:solidFill>
                <a:latin typeface="TrebuchetMS-Bold"/>
              </a:rPr>
              <a:t>91(6)</a:t>
            </a:r>
            <a:r>
              <a:rPr lang="cs-CZ" dirty="0">
                <a:solidFill>
                  <a:srgbClr val="007FAD"/>
                </a:solidFill>
                <a:latin typeface="TrebuchetMS"/>
              </a:rPr>
              <a:t>:415.e1---415.e10</a:t>
            </a:r>
            <a:endParaRPr lang="cs-CZ" dirty="0"/>
          </a:p>
        </p:txBody>
      </p:sp>
      <p:sp>
        <p:nvSpPr>
          <p:cNvPr id="8" name="Ovál 7">
            <a:extLst>
              <a:ext uri="{FF2B5EF4-FFF2-40B4-BE49-F238E27FC236}">
                <a16:creationId xmlns:a16="http://schemas.microsoft.com/office/drawing/2014/main" id="{9A48B53C-1BEF-4DCD-8F08-094BA094204C}"/>
              </a:ext>
            </a:extLst>
          </p:cNvPr>
          <p:cNvSpPr/>
          <p:nvPr/>
        </p:nvSpPr>
        <p:spPr bwMode="auto">
          <a:xfrm>
            <a:off x="6095999" y="2164080"/>
            <a:ext cx="1005842" cy="925592"/>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Ovál 8">
            <a:extLst>
              <a:ext uri="{FF2B5EF4-FFF2-40B4-BE49-F238E27FC236}">
                <a16:creationId xmlns:a16="http://schemas.microsoft.com/office/drawing/2014/main" id="{44F70F52-285E-4E74-B4FB-DA9B97E5D9DE}"/>
              </a:ext>
            </a:extLst>
          </p:cNvPr>
          <p:cNvSpPr/>
          <p:nvPr/>
        </p:nvSpPr>
        <p:spPr bwMode="auto">
          <a:xfrm>
            <a:off x="3174788" y="4474279"/>
            <a:ext cx="1005842" cy="1219617"/>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custDataLst>
      <p:tags r:id="rId1"/>
    </p:custDataLst>
    <p:extLst>
      <p:ext uri="{BB962C8B-B14F-4D97-AF65-F5344CB8AC3E}">
        <p14:creationId xmlns:p14="http://schemas.microsoft.com/office/powerpoint/2010/main" val="398023255"/>
      </p:ext>
    </p:extLst>
  </p:cSld>
  <p:clrMapOvr>
    <a:masterClrMapping/>
  </p:clrMapOvr>
  <mc:AlternateContent xmlns:mc="http://schemas.openxmlformats.org/markup-compatibility/2006" xmlns:p14="http://schemas.microsoft.com/office/powerpoint/2010/main">
    <mc:Choice Requires="p14">
      <p:transition spd="slow" p14:dur="2000" advTm="9158"/>
    </mc:Choice>
    <mc:Fallback xmlns="">
      <p:transition spd="slow" advTm="915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cs-CZ" dirty="0"/>
              <a:t>l</a:t>
            </a:r>
            <a:r>
              <a:rPr lang="en-US" dirty="0" err="1"/>
              <a:t>evetiracetam</a:t>
            </a:r>
            <a:r>
              <a:rPr lang="en-US" dirty="0"/>
              <a:t>, brivaracetam</a:t>
            </a:r>
          </a:p>
          <a:p>
            <a:pPr lvl="1"/>
            <a:r>
              <a:rPr lang="en-US" dirty="0"/>
              <a:t>Bind to SV2A protein and probably have also other mechanisms</a:t>
            </a:r>
          </a:p>
          <a:p>
            <a:r>
              <a:rPr lang="cs-CZ" dirty="0"/>
              <a:t>p</a:t>
            </a:r>
            <a:r>
              <a:rPr lang="en-US" dirty="0" err="1"/>
              <a:t>erampanel</a:t>
            </a:r>
            <a:r>
              <a:rPr lang="en-US" dirty="0"/>
              <a:t>, topiramate (multiple mechanisms)</a:t>
            </a:r>
          </a:p>
          <a:p>
            <a:pPr lvl="1"/>
            <a:r>
              <a:rPr lang="en-US" dirty="0"/>
              <a:t>AMPA antagonism</a:t>
            </a:r>
          </a:p>
          <a:p>
            <a:r>
              <a:rPr lang="cs-CZ" dirty="0"/>
              <a:t>r</a:t>
            </a:r>
            <a:r>
              <a:rPr lang="en-US" dirty="0" err="1"/>
              <a:t>ufinamide</a:t>
            </a:r>
            <a:endParaRPr lang="en-US" dirty="0"/>
          </a:p>
          <a:p>
            <a:pPr lvl="1"/>
            <a:r>
              <a:rPr lang="en-US" dirty="0"/>
              <a:t>Inhibition of GABA reuptake</a:t>
            </a:r>
          </a:p>
          <a:p>
            <a:r>
              <a:rPr lang="cs-CZ" dirty="0"/>
              <a:t>r</a:t>
            </a:r>
            <a:r>
              <a:rPr lang="en-US" dirty="0" err="1"/>
              <a:t>etigabine</a:t>
            </a:r>
            <a:endParaRPr lang="en-US" dirty="0"/>
          </a:p>
          <a:p>
            <a:pPr lvl="1"/>
            <a:r>
              <a:rPr lang="en-US" dirty="0"/>
              <a:t> Opens KCNQ/Kv7 potassium channels</a:t>
            </a:r>
          </a:p>
        </p:txBody>
      </p:sp>
      <p:sp>
        <p:nvSpPr>
          <p:cNvPr id="4" name="Nadpis 3">
            <a:extLst>
              <a:ext uri="{FF2B5EF4-FFF2-40B4-BE49-F238E27FC236}">
                <a16:creationId xmlns:a16="http://schemas.microsoft.com/office/drawing/2014/main" id="{8BB80FCB-7748-42A8-9EC0-D2AE40073038}"/>
              </a:ext>
            </a:extLst>
          </p:cNvPr>
          <p:cNvSpPr>
            <a:spLocks noGrp="1"/>
          </p:cNvSpPr>
          <p:nvPr>
            <p:ph type="title"/>
          </p:nvPr>
        </p:nvSpPr>
        <p:spPr>
          <a:xfrm>
            <a:off x="720000" y="720000"/>
            <a:ext cx="10753200" cy="451576"/>
          </a:xfrm>
        </p:spPr>
        <p:txBody>
          <a:bodyPr/>
          <a:lstStyle/>
          <a:p>
            <a:r>
              <a:rPr lang="en-US"/>
              <a:t>Other mechanisms</a:t>
            </a:r>
          </a:p>
        </p:txBody>
      </p:sp>
    </p:spTree>
    <p:custDataLst>
      <p:tags r:id="rId1"/>
    </p:custDataLst>
    <p:extLst>
      <p:ext uri="{BB962C8B-B14F-4D97-AF65-F5344CB8AC3E}">
        <p14:creationId xmlns:p14="http://schemas.microsoft.com/office/powerpoint/2010/main" val="2450620603"/>
      </p:ext>
    </p:extLst>
  </p:cSld>
  <p:clrMapOvr>
    <a:masterClrMapping/>
  </p:clrMapOvr>
  <mc:AlternateContent xmlns:mc="http://schemas.openxmlformats.org/markup-compatibility/2006" xmlns:p14="http://schemas.microsoft.com/office/powerpoint/2010/main">
    <mc:Choice Requires="p14">
      <p:transition spd="slow" p14:dur="2000" advTm="38475"/>
    </mc:Choice>
    <mc:Fallback xmlns="">
      <p:transition spd="slow" advTm="3847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66ABB0D-5FDC-4B4F-B15D-8C24A3D068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4788" y="0"/>
            <a:ext cx="5842423" cy="6858000"/>
          </a:xfrm>
          <a:prstGeom prst="rect">
            <a:avLst/>
          </a:prstGeom>
        </p:spPr>
      </p:pic>
      <p:sp>
        <p:nvSpPr>
          <p:cNvPr id="7" name="Obdélník 6">
            <a:extLst>
              <a:ext uri="{FF2B5EF4-FFF2-40B4-BE49-F238E27FC236}">
                <a16:creationId xmlns:a16="http://schemas.microsoft.com/office/drawing/2014/main" id="{9A916193-1713-4AA9-9A5D-2B7E00588F79}"/>
              </a:ext>
            </a:extLst>
          </p:cNvPr>
          <p:cNvSpPr/>
          <p:nvPr/>
        </p:nvSpPr>
        <p:spPr>
          <a:xfrm>
            <a:off x="9637350" y="4493568"/>
            <a:ext cx="2554650" cy="1200329"/>
          </a:xfrm>
          <a:prstGeom prst="rect">
            <a:avLst/>
          </a:prstGeom>
        </p:spPr>
        <p:txBody>
          <a:bodyPr wrap="square">
            <a:spAutoFit/>
          </a:bodyPr>
          <a:lstStyle/>
          <a:p>
            <a:r>
              <a:rPr lang="cs-CZ" dirty="0" err="1">
                <a:solidFill>
                  <a:srgbClr val="007FAD"/>
                </a:solidFill>
                <a:latin typeface="TrebuchetMS"/>
              </a:rPr>
              <a:t>An</a:t>
            </a:r>
            <a:r>
              <a:rPr lang="cs-CZ" dirty="0">
                <a:solidFill>
                  <a:srgbClr val="007FAD"/>
                </a:solidFill>
                <a:latin typeface="TrebuchetMS"/>
              </a:rPr>
              <a:t> Pediatr (</a:t>
            </a:r>
            <a:r>
              <a:rPr lang="cs-CZ" dirty="0" err="1">
                <a:solidFill>
                  <a:srgbClr val="007FAD"/>
                </a:solidFill>
                <a:latin typeface="TrebuchetMS"/>
              </a:rPr>
              <a:t>Barc</a:t>
            </a:r>
            <a:r>
              <a:rPr lang="cs-CZ" dirty="0">
                <a:solidFill>
                  <a:srgbClr val="007FAD"/>
                </a:solidFill>
                <a:latin typeface="TrebuchetMS"/>
              </a:rPr>
              <a:t>). 2019;</a:t>
            </a:r>
            <a:r>
              <a:rPr lang="cs-CZ" b="1" dirty="0">
                <a:solidFill>
                  <a:srgbClr val="007FAD"/>
                </a:solidFill>
                <a:latin typeface="TrebuchetMS-Bold"/>
              </a:rPr>
              <a:t>91(6)</a:t>
            </a:r>
            <a:r>
              <a:rPr lang="cs-CZ" dirty="0">
                <a:solidFill>
                  <a:srgbClr val="007FAD"/>
                </a:solidFill>
                <a:latin typeface="TrebuchetMS"/>
              </a:rPr>
              <a:t>:415.e1---415.e10</a:t>
            </a:r>
            <a:endParaRPr lang="cs-CZ" dirty="0"/>
          </a:p>
        </p:txBody>
      </p:sp>
      <p:sp>
        <p:nvSpPr>
          <p:cNvPr id="8" name="Ovál 7">
            <a:extLst>
              <a:ext uri="{FF2B5EF4-FFF2-40B4-BE49-F238E27FC236}">
                <a16:creationId xmlns:a16="http://schemas.microsoft.com/office/drawing/2014/main" id="{9A48B53C-1BEF-4DCD-8F08-094BA094204C}"/>
              </a:ext>
            </a:extLst>
          </p:cNvPr>
          <p:cNvSpPr/>
          <p:nvPr/>
        </p:nvSpPr>
        <p:spPr bwMode="auto">
          <a:xfrm>
            <a:off x="4693918" y="4921180"/>
            <a:ext cx="1005842" cy="925592"/>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Ovál 8">
            <a:extLst>
              <a:ext uri="{FF2B5EF4-FFF2-40B4-BE49-F238E27FC236}">
                <a16:creationId xmlns:a16="http://schemas.microsoft.com/office/drawing/2014/main" id="{44F70F52-285E-4E74-B4FB-DA9B97E5D9DE}"/>
              </a:ext>
            </a:extLst>
          </p:cNvPr>
          <p:cNvSpPr/>
          <p:nvPr/>
        </p:nvSpPr>
        <p:spPr bwMode="auto">
          <a:xfrm>
            <a:off x="4333028" y="3230879"/>
            <a:ext cx="1442932" cy="868681"/>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Ovál 5">
            <a:extLst>
              <a:ext uri="{FF2B5EF4-FFF2-40B4-BE49-F238E27FC236}">
                <a16:creationId xmlns:a16="http://schemas.microsoft.com/office/drawing/2014/main" id="{0058B850-9F74-40CF-A0A0-4203577D3EBC}"/>
              </a:ext>
            </a:extLst>
          </p:cNvPr>
          <p:cNvSpPr/>
          <p:nvPr/>
        </p:nvSpPr>
        <p:spPr bwMode="auto">
          <a:xfrm>
            <a:off x="6934200" y="3665218"/>
            <a:ext cx="2331720" cy="2369821"/>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custDataLst>
      <p:tags r:id="rId1"/>
    </p:custDataLst>
    <p:extLst>
      <p:ext uri="{BB962C8B-B14F-4D97-AF65-F5344CB8AC3E}">
        <p14:creationId xmlns:p14="http://schemas.microsoft.com/office/powerpoint/2010/main" val="534322513"/>
      </p:ext>
    </p:extLst>
  </p:cSld>
  <p:clrMapOvr>
    <a:masterClrMapping/>
  </p:clrMapOvr>
  <mc:AlternateContent xmlns:mc="http://schemas.openxmlformats.org/markup-compatibility/2006" xmlns:p14="http://schemas.microsoft.com/office/powerpoint/2010/main">
    <mc:Choice Requires="p14">
      <p:transition spd="slow" p14:dur="2000" advTm="10296"/>
    </mc:Choice>
    <mc:Fallback xmlns="">
      <p:transition spd="slow" advTm="1029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a:xfrm>
            <a:off x="720000" y="1359001"/>
            <a:ext cx="10753200" cy="4139998"/>
          </a:xfrm>
        </p:spPr>
        <p:txBody>
          <a:bodyPr/>
          <a:lstStyle/>
          <a:p>
            <a:r>
              <a:rPr lang="cs-CZ" dirty="0"/>
              <a:t>v</a:t>
            </a:r>
            <a:r>
              <a:rPr lang="en-US" dirty="0" err="1"/>
              <a:t>alproate</a:t>
            </a:r>
            <a:endParaRPr lang="en-US" dirty="0"/>
          </a:p>
          <a:p>
            <a:pPr lvl="1"/>
            <a:r>
              <a:rPr lang="en-US" dirty="0"/>
              <a:t>Inhibition of both sodium and calcium channels (T type), GABA transaminase</a:t>
            </a:r>
          </a:p>
          <a:p>
            <a:pPr lvl="1"/>
            <a:r>
              <a:rPr lang="en-US" dirty="0"/>
              <a:t>All types of seizures</a:t>
            </a:r>
          </a:p>
          <a:p>
            <a:r>
              <a:rPr lang="cs-CZ" dirty="0"/>
              <a:t>f</a:t>
            </a:r>
            <a:r>
              <a:rPr lang="en-US" dirty="0" err="1"/>
              <a:t>elbamate</a:t>
            </a:r>
            <a:endParaRPr lang="en-US" dirty="0"/>
          </a:p>
          <a:p>
            <a:pPr lvl="1"/>
            <a:r>
              <a:rPr lang="en-US" dirty="0"/>
              <a:t>Inhibition of both sodium and calcium channels, GABA-A and NMDA </a:t>
            </a:r>
            <a:r>
              <a:rPr lang="en-US" dirty="0" err="1"/>
              <a:t>rc</a:t>
            </a:r>
            <a:endParaRPr lang="en-US" dirty="0"/>
          </a:p>
          <a:p>
            <a:pPr lvl="1"/>
            <a:r>
              <a:rPr lang="en-US" dirty="0"/>
              <a:t>Lennox-</a:t>
            </a:r>
            <a:r>
              <a:rPr lang="en-US" dirty="0" err="1"/>
              <a:t>Gastaut</a:t>
            </a:r>
            <a:r>
              <a:rPr lang="en-US" dirty="0"/>
              <a:t> </a:t>
            </a:r>
            <a:r>
              <a:rPr lang="en-US" dirty="0" err="1"/>
              <a:t>sy</a:t>
            </a:r>
            <a:endParaRPr lang="en-US" dirty="0"/>
          </a:p>
          <a:p>
            <a:r>
              <a:rPr lang="cs-CZ" dirty="0"/>
              <a:t>t</a:t>
            </a:r>
            <a:r>
              <a:rPr lang="en-US" dirty="0" err="1"/>
              <a:t>opiramate</a:t>
            </a:r>
            <a:endParaRPr lang="en-US" dirty="0"/>
          </a:p>
          <a:p>
            <a:pPr lvl="1"/>
            <a:r>
              <a:rPr lang="en-US" dirty="0"/>
              <a:t>Inhibition of both sodium and calcium channels, GABA-A and AMPA </a:t>
            </a:r>
            <a:r>
              <a:rPr lang="en-US" dirty="0" err="1"/>
              <a:t>rc</a:t>
            </a:r>
            <a:r>
              <a:rPr lang="en-US" dirty="0"/>
              <a:t> </a:t>
            </a:r>
          </a:p>
          <a:p>
            <a:pPr lvl="1"/>
            <a:r>
              <a:rPr lang="en-US" dirty="0"/>
              <a:t>Lennox-</a:t>
            </a:r>
            <a:r>
              <a:rPr lang="en-US" dirty="0" err="1"/>
              <a:t>Gastaut</a:t>
            </a:r>
            <a:r>
              <a:rPr lang="en-US" dirty="0"/>
              <a:t> </a:t>
            </a:r>
            <a:r>
              <a:rPr lang="en-US" dirty="0" err="1"/>
              <a:t>sy</a:t>
            </a:r>
            <a:endParaRPr lang="en-US" dirty="0"/>
          </a:p>
          <a:p>
            <a:r>
              <a:rPr lang="cs-CZ" dirty="0"/>
              <a:t>z</a:t>
            </a:r>
            <a:r>
              <a:rPr lang="en-US" dirty="0" err="1"/>
              <a:t>onisamide</a:t>
            </a:r>
            <a:endParaRPr lang="en-US" dirty="0"/>
          </a:p>
          <a:p>
            <a:pPr lvl="1"/>
            <a:r>
              <a:rPr lang="en-US" dirty="0"/>
              <a:t>Inhibition of both sodium and calcium channels, GABA-A </a:t>
            </a:r>
            <a:r>
              <a:rPr lang="en-US" dirty="0" err="1"/>
              <a:t>rc</a:t>
            </a:r>
            <a:r>
              <a:rPr lang="en-US" dirty="0"/>
              <a:t> </a:t>
            </a:r>
          </a:p>
          <a:p>
            <a:pPr lvl="1"/>
            <a:r>
              <a:rPr lang="en-US" dirty="0"/>
              <a:t>Partial seizures</a:t>
            </a:r>
          </a:p>
          <a:p>
            <a:endParaRPr lang="en-US" dirty="0"/>
          </a:p>
        </p:txBody>
      </p:sp>
      <p:sp>
        <p:nvSpPr>
          <p:cNvPr id="4" name="Nadpis 3">
            <a:extLst>
              <a:ext uri="{FF2B5EF4-FFF2-40B4-BE49-F238E27FC236}">
                <a16:creationId xmlns:a16="http://schemas.microsoft.com/office/drawing/2014/main" id="{8BB80FCB-7748-42A8-9EC0-D2AE40073038}"/>
              </a:ext>
            </a:extLst>
          </p:cNvPr>
          <p:cNvSpPr>
            <a:spLocks noGrp="1"/>
          </p:cNvSpPr>
          <p:nvPr>
            <p:ph type="title"/>
            <p:custDataLst>
              <p:tags r:id="rId2"/>
            </p:custDataLst>
          </p:nvPr>
        </p:nvSpPr>
        <p:spPr>
          <a:xfrm>
            <a:off x="720000" y="503690"/>
            <a:ext cx="10753200" cy="451576"/>
          </a:xfrm>
        </p:spPr>
        <p:txBody>
          <a:bodyPr/>
          <a:lstStyle/>
          <a:p>
            <a:pPr algn="ctr"/>
            <a:r>
              <a:rPr lang="en-US" dirty="0"/>
              <a:t>Multiple mechanisms</a:t>
            </a:r>
          </a:p>
        </p:txBody>
      </p:sp>
    </p:spTree>
    <p:custDataLst>
      <p:tags r:id="rId1"/>
    </p:custDataLst>
    <p:extLst>
      <p:ext uri="{BB962C8B-B14F-4D97-AF65-F5344CB8AC3E}">
        <p14:creationId xmlns:p14="http://schemas.microsoft.com/office/powerpoint/2010/main" val="3241165432"/>
      </p:ext>
    </p:extLst>
  </p:cSld>
  <p:clrMapOvr>
    <a:masterClrMapping/>
  </p:clrMapOvr>
  <mc:AlternateContent xmlns:mc="http://schemas.openxmlformats.org/markup-compatibility/2006" xmlns:p14="http://schemas.microsoft.com/office/powerpoint/2010/main">
    <mc:Choice Requires="p14">
      <p:transition spd="slow" p14:dur="2000" advTm="52022"/>
    </mc:Choice>
    <mc:Fallback xmlns="">
      <p:transition spd="slow" advTm="5202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0DAEDE5-4CA0-4691-9686-515A5436EB78}"/>
              </a:ext>
            </a:extLst>
          </p:cNvPr>
          <p:cNvSpPr>
            <a:spLocks noGrp="1"/>
          </p:cNvSpPr>
          <p:nvPr>
            <p:ph type="title"/>
          </p:nvPr>
        </p:nvSpPr>
        <p:spPr/>
        <p:txBody>
          <a:bodyPr/>
          <a:lstStyle/>
          <a:p>
            <a:r>
              <a:rPr lang="cs-CZ" dirty="0" err="1"/>
              <a:t>Cannabidiol</a:t>
            </a:r>
            <a:endParaRPr lang="cs-CZ" dirty="0"/>
          </a:p>
        </p:txBody>
      </p:sp>
      <p:sp>
        <p:nvSpPr>
          <p:cNvPr id="5" name="Zástupný symbol pro obsah 4">
            <a:extLst>
              <a:ext uri="{FF2B5EF4-FFF2-40B4-BE49-F238E27FC236}">
                <a16:creationId xmlns:a16="http://schemas.microsoft.com/office/drawing/2014/main" id="{FA9A6252-7F4B-4869-92E9-1EC652CBEECA}"/>
              </a:ext>
            </a:extLst>
          </p:cNvPr>
          <p:cNvSpPr>
            <a:spLocks noGrp="1"/>
          </p:cNvSpPr>
          <p:nvPr>
            <p:ph idx="1"/>
          </p:nvPr>
        </p:nvSpPr>
        <p:spPr/>
        <p:txBody>
          <a:bodyPr/>
          <a:lstStyle/>
          <a:p>
            <a:r>
              <a:rPr lang="en-US" dirty="0"/>
              <a:t>for </a:t>
            </a:r>
            <a:r>
              <a:rPr lang="en-US" dirty="0" err="1"/>
              <a:t>adjuvan</a:t>
            </a:r>
            <a:r>
              <a:rPr lang="cs-CZ" dirty="0"/>
              <a:t>t</a:t>
            </a:r>
            <a:r>
              <a:rPr lang="en-US" dirty="0"/>
              <a:t> treatment of seizures associated with Lennox-</a:t>
            </a:r>
            <a:r>
              <a:rPr lang="en-US" dirty="0" err="1"/>
              <a:t>Gastaut</a:t>
            </a:r>
            <a:r>
              <a:rPr lang="en-US" dirty="0"/>
              <a:t> syndrome (LGS) or with Dravet’s syndrome (DS) in use together with clobazam in patients of the age 2 years and older </a:t>
            </a:r>
          </a:p>
          <a:p>
            <a:r>
              <a:rPr lang="en-US" dirty="0"/>
              <a:t>for </a:t>
            </a:r>
            <a:r>
              <a:rPr lang="en-US" dirty="0" err="1"/>
              <a:t>adjuvan</a:t>
            </a:r>
            <a:r>
              <a:rPr lang="cs-CZ" dirty="0"/>
              <a:t>t</a:t>
            </a:r>
            <a:r>
              <a:rPr lang="en-US" dirty="0"/>
              <a:t> treatment of attacks associated with tuberous sclerosis complex (TSC) in patients of the age 2 years and older</a:t>
            </a:r>
          </a:p>
        </p:txBody>
      </p:sp>
    </p:spTree>
    <p:extLst>
      <p:ext uri="{BB962C8B-B14F-4D97-AF65-F5344CB8AC3E}">
        <p14:creationId xmlns:p14="http://schemas.microsoft.com/office/powerpoint/2010/main" val="562331816"/>
      </p:ext>
    </p:extLst>
  </p:cSld>
  <p:clrMapOvr>
    <a:masterClrMapping/>
  </p:clrMapOvr>
  <mc:AlternateContent xmlns:mc="http://schemas.openxmlformats.org/markup-compatibility/2006" xmlns:p14="http://schemas.microsoft.com/office/powerpoint/2010/main">
    <mc:Choice Requires="p14">
      <p:transition spd="slow" p14:dur="2000" advTm="66790"/>
    </mc:Choice>
    <mc:Fallback xmlns="">
      <p:transition spd="slow" advTm="6679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pPr algn="ctr">
              <a:lnSpc>
                <a:spcPct val="100000"/>
              </a:lnSpc>
            </a:pPr>
            <a:r>
              <a:rPr lang="en-US" dirty="0">
                <a:latin typeface="Arial" pitchFamily="34" charset="0"/>
                <a:cs typeface="Arial" pitchFamily="34" charset="0"/>
              </a:rPr>
              <a:t>Choice of anticonvulsant agent</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3"/>
            <a:ext cx="10478087" cy="3521498"/>
          </a:xfrm>
        </p:spPr>
        <p:txBody>
          <a:bodyPr/>
          <a:lstStyle/>
          <a:p>
            <a:pPr>
              <a:lnSpc>
                <a:spcPct val="100000"/>
              </a:lnSpc>
            </a:pPr>
            <a:r>
              <a:rPr lang="en-US" dirty="0">
                <a:latin typeface="Arial" pitchFamily="34" charset="0"/>
                <a:cs typeface="Arial" pitchFamily="34" charset="0"/>
                <a:hlinkClick r:id="rId4"/>
              </a:rPr>
              <a:t>https://pathways.nice.org.uk/pathways/epilepsy#path=view%3A/pathways/epilepsy/anti-epileptic-drugs-to-offer-based-on-presenting-epilepsy-seizure-types.xml&amp;content=view-node%3Anodes-absence-seizures</a:t>
            </a:r>
            <a:endParaRPr lang="en-US"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810508654"/>
      </p:ext>
    </p:extLst>
  </p:cSld>
  <p:clrMapOvr>
    <a:masterClrMapping/>
  </p:clrMapOvr>
  <mc:AlternateContent xmlns:mc="http://schemas.openxmlformats.org/markup-compatibility/2006" xmlns:p14="http://schemas.microsoft.com/office/powerpoint/2010/main">
    <mc:Choice Requires="p14">
      <p:transition spd="slow" p14:dur="2000" advTm="11550"/>
    </mc:Choice>
    <mc:Fallback xmlns="">
      <p:transition spd="slow" advTm="1155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7F95A-6538-40A6-B1DB-EA178AA5D4C2}"/>
              </a:ext>
            </a:extLst>
          </p:cNvPr>
          <p:cNvSpPr>
            <a:spLocks noGrp="1"/>
          </p:cNvSpPr>
          <p:nvPr>
            <p:ph type="title"/>
          </p:nvPr>
        </p:nvSpPr>
        <p:spPr/>
        <p:txBody>
          <a:bodyPr/>
          <a:lstStyle/>
          <a:p>
            <a:r>
              <a:rPr lang="en-US"/>
              <a:t>All types of seizures</a:t>
            </a:r>
          </a:p>
        </p:txBody>
      </p:sp>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en-US" dirty="0"/>
              <a:t>All but absence </a:t>
            </a:r>
          </a:p>
          <a:p>
            <a:pPr lvl="1"/>
            <a:r>
              <a:rPr lang="cs-CZ" dirty="0"/>
              <a:t>c</a:t>
            </a:r>
            <a:r>
              <a:rPr lang="en-US" dirty="0" err="1"/>
              <a:t>arbamazepine</a:t>
            </a:r>
            <a:r>
              <a:rPr lang="en-US" dirty="0"/>
              <a:t> (oxcarbazepine, </a:t>
            </a:r>
            <a:r>
              <a:rPr lang="en-US" dirty="0" err="1"/>
              <a:t>eslicarbazepine</a:t>
            </a:r>
            <a:r>
              <a:rPr lang="en-US" dirty="0"/>
              <a:t>), phenytoin, phenobarbital (</a:t>
            </a:r>
            <a:r>
              <a:rPr lang="en-US" dirty="0" err="1"/>
              <a:t>primidon</a:t>
            </a:r>
            <a:r>
              <a:rPr lang="en-US" dirty="0"/>
              <a:t>)</a:t>
            </a:r>
          </a:p>
          <a:p>
            <a:pPr lvl="1"/>
            <a:endParaRPr lang="en-US" dirty="0"/>
          </a:p>
          <a:p>
            <a:endParaRPr lang="en-US" dirty="0"/>
          </a:p>
          <a:p>
            <a:r>
              <a:rPr lang="en-US" dirty="0"/>
              <a:t>All</a:t>
            </a:r>
          </a:p>
          <a:p>
            <a:pPr lvl="1"/>
            <a:r>
              <a:rPr lang="cs-CZ" dirty="0"/>
              <a:t>v</a:t>
            </a:r>
            <a:r>
              <a:rPr lang="en-US" dirty="0" err="1"/>
              <a:t>igabatrin</a:t>
            </a:r>
            <a:r>
              <a:rPr lang="en-US" dirty="0"/>
              <a:t>, lamotrigine</a:t>
            </a:r>
            <a:r>
              <a:rPr lang="cs-CZ" dirty="0"/>
              <a:t>, v</a:t>
            </a:r>
            <a:r>
              <a:rPr lang="en-US" dirty="0" err="1"/>
              <a:t>alproate</a:t>
            </a:r>
            <a:endParaRPr lang="en-US" dirty="0"/>
          </a:p>
          <a:p>
            <a:endParaRPr lang="en-US" dirty="0"/>
          </a:p>
        </p:txBody>
      </p:sp>
    </p:spTree>
    <p:custDataLst>
      <p:tags r:id="rId1"/>
    </p:custDataLst>
    <p:extLst>
      <p:ext uri="{BB962C8B-B14F-4D97-AF65-F5344CB8AC3E}">
        <p14:creationId xmlns:p14="http://schemas.microsoft.com/office/powerpoint/2010/main" val="1431510939"/>
      </p:ext>
    </p:extLst>
  </p:cSld>
  <p:clrMapOvr>
    <a:masterClrMapping/>
  </p:clrMapOvr>
  <mc:AlternateContent xmlns:mc="http://schemas.openxmlformats.org/markup-compatibility/2006" xmlns:p14="http://schemas.microsoft.com/office/powerpoint/2010/main">
    <mc:Choice Requires="p14">
      <p:transition spd="slow" p14:dur="2000" advTm="19491"/>
    </mc:Choice>
    <mc:Fallback xmlns="">
      <p:transition spd="slow" advTm="1949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7F95A-6538-40A6-B1DB-EA178AA5D4C2}"/>
              </a:ext>
            </a:extLst>
          </p:cNvPr>
          <p:cNvSpPr>
            <a:spLocks noGrp="1"/>
          </p:cNvSpPr>
          <p:nvPr>
            <p:ph type="title"/>
          </p:nvPr>
        </p:nvSpPr>
        <p:spPr/>
        <p:txBody>
          <a:bodyPr/>
          <a:lstStyle/>
          <a:p>
            <a:r>
              <a:rPr lang="en-US"/>
              <a:t>Treatment of specific types of seizures</a:t>
            </a:r>
          </a:p>
        </p:txBody>
      </p:sp>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a:xfrm>
            <a:off x="720000" y="1524362"/>
            <a:ext cx="10753200" cy="4139998"/>
          </a:xfrm>
        </p:spPr>
        <p:txBody>
          <a:bodyPr/>
          <a:lstStyle/>
          <a:p>
            <a:r>
              <a:rPr lang="en-US" dirty="0"/>
              <a:t>Absence</a:t>
            </a:r>
          </a:p>
          <a:p>
            <a:pPr lvl="1"/>
            <a:r>
              <a:rPr lang="en-US" dirty="0"/>
              <a:t>ethosuximide or valproate</a:t>
            </a:r>
          </a:p>
          <a:p>
            <a:pPr lvl="1"/>
            <a:r>
              <a:rPr lang="en-US" dirty="0"/>
              <a:t>lamotrigine</a:t>
            </a:r>
          </a:p>
          <a:p>
            <a:r>
              <a:rPr lang="en-US" dirty="0"/>
              <a:t>Partial (focal) seizures</a:t>
            </a:r>
          </a:p>
          <a:p>
            <a:pPr lvl="1"/>
            <a:r>
              <a:rPr lang="cs-CZ" dirty="0"/>
              <a:t>c</a:t>
            </a:r>
            <a:r>
              <a:rPr lang="en-US" dirty="0" err="1"/>
              <a:t>arbamazepine</a:t>
            </a:r>
            <a:r>
              <a:rPr lang="en-US" dirty="0"/>
              <a:t> or lamotrigine</a:t>
            </a:r>
          </a:p>
          <a:p>
            <a:pPr lvl="1"/>
            <a:r>
              <a:rPr lang="cs-CZ" dirty="0"/>
              <a:t>v</a:t>
            </a:r>
            <a:r>
              <a:rPr lang="en-US" dirty="0" err="1"/>
              <a:t>alproate</a:t>
            </a:r>
            <a:r>
              <a:rPr lang="en-US" dirty="0"/>
              <a:t>, levetiracetam, clobazam, gabapentin, topiramate</a:t>
            </a:r>
          </a:p>
          <a:p>
            <a:r>
              <a:rPr lang="en-US" dirty="0" err="1"/>
              <a:t>Generalised</a:t>
            </a:r>
            <a:r>
              <a:rPr lang="en-US" dirty="0"/>
              <a:t> tonic–</a:t>
            </a:r>
            <a:r>
              <a:rPr lang="en-US" dirty="0" err="1"/>
              <a:t>clonic</a:t>
            </a:r>
            <a:r>
              <a:rPr lang="en-US" dirty="0"/>
              <a:t> seizures</a:t>
            </a:r>
          </a:p>
          <a:p>
            <a:pPr lvl="1"/>
            <a:r>
              <a:rPr lang="cs-CZ" dirty="0"/>
              <a:t>v</a:t>
            </a:r>
            <a:r>
              <a:rPr lang="en-US" dirty="0" err="1"/>
              <a:t>alproate</a:t>
            </a:r>
            <a:r>
              <a:rPr lang="en-US" dirty="0"/>
              <a:t>, carbamazepine or lamotrigine</a:t>
            </a:r>
          </a:p>
          <a:p>
            <a:pPr lvl="1"/>
            <a:r>
              <a:rPr lang="cs-CZ" dirty="0"/>
              <a:t>t</a:t>
            </a:r>
            <a:r>
              <a:rPr lang="en-US" dirty="0" err="1"/>
              <a:t>opiramate</a:t>
            </a:r>
            <a:r>
              <a:rPr lang="en-US" dirty="0"/>
              <a:t>, levetiracetam</a:t>
            </a:r>
          </a:p>
          <a:p>
            <a:r>
              <a:rPr lang="en-US" dirty="0"/>
              <a:t>Myoclonic seizures</a:t>
            </a:r>
          </a:p>
          <a:p>
            <a:pPr lvl="1"/>
            <a:r>
              <a:rPr lang="cs-CZ" dirty="0"/>
              <a:t>v</a:t>
            </a:r>
            <a:r>
              <a:rPr lang="en-US" dirty="0" err="1"/>
              <a:t>alproate</a:t>
            </a:r>
            <a:r>
              <a:rPr lang="en-US" dirty="0"/>
              <a:t>, topiramate, levetiracetam</a:t>
            </a:r>
          </a:p>
          <a:p>
            <a:endParaRPr lang="en-US" dirty="0"/>
          </a:p>
          <a:p>
            <a:endParaRPr lang="en-US" dirty="0"/>
          </a:p>
        </p:txBody>
      </p:sp>
    </p:spTree>
    <p:custDataLst>
      <p:tags r:id="rId1"/>
    </p:custDataLst>
    <p:extLst>
      <p:ext uri="{BB962C8B-B14F-4D97-AF65-F5344CB8AC3E}">
        <p14:creationId xmlns:p14="http://schemas.microsoft.com/office/powerpoint/2010/main" val="1531241138"/>
      </p:ext>
    </p:extLst>
  </p:cSld>
  <p:clrMapOvr>
    <a:masterClrMapping/>
  </p:clrMapOvr>
  <mc:AlternateContent xmlns:mc="http://schemas.openxmlformats.org/markup-compatibility/2006" xmlns:p14="http://schemas.microsoft.com/office/powerpoint/2010/main">
    <mc:Choice Requires="p14">
      <p:transition spd="slow" p14:dur="2000" advTm="39311"/>
    </mc:Choice>
    <mc:Fallback xmlns="">
      <p:transition spd="slow" advTm="3931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380E4B-05C6-4CF4-AA76-F750AA887D31}"/>
              </a:ext>
            </a:extLst>
          </p:cNvPr>
          <p:cNvSpPr>
            <a:spLocks noGrp="1"/>
          </p:cNvSpPr>
          <p:nvPr>
            <p:ph type="title"/>
          </p:nvPr>
        </p:nvSpPr>
        <p:spPr/>
        <p:txBody>
          <a:bodyPr/>
          <a:lstStyle/>
          <a:p>
            <a:r>
              <a:rPr lang="en-US"/>
              <a:t>Epilepsy</a:t>
            </a:r>
          </a:p>
        </p:txBody>
      </p:sp>
      <p:sp>
        <p:nvSpPr>
          <p:cNvPr id="3" name="Zástupný symbol pro obsah 2">
            <a:extLst>
              <a:ext uri="{FF2B5EF4-FFF2-40B4-BE49-F238E27FC236}">
                <a16:creationId xmlns:a16="http://schemas.microsoft.com/office/drawing/2014/main" id="{F0721670-5775-4FD0-B496-266146E90F92}"/>
              </a:ext>
            </a:extLst>
          </p:cNvPr>
          <p:cNvSpPr>
            <a:spLocks noGrp="1"/>
          </p:cNvSpPr>
          <p:nvPr>
            <p:ph idx="1"/>
          </p:nvPr>
        </p:nvSpPr>
        <p:spPr>
          <a:xfrm>
            <a:off x="720000" y="1692002"/>
            <a:ext cx="10753200" cy="4445998"/>
          </a:xfrm>
        </p:spPr>
        <p:txBody>
          <a:bodyPr/>
          <a:lstStyle/>
          <a:p>
            <a:pPr>
              <a:lnSpc>
                <a:spcPct val="100000"/>
              </a:lnSpc>
            </a:pPr>
            <a:r>
              <a:rPr lang="en-US"/>
              <a:t>brain disorder characterized by an enduring predisposition to generate epileptic seizures and by the neurobiologic, cognitive, psychological, and social consequences of this condition</a:t>
            </a:r>
          </a:p>
          <a:p>
            <a:pPr>
              <a:lnSpc>
                <a:spcPct val="100000"/>
              </a:lnSpc>
            </a:pPr>
            <a:endParaRPr lang="en-US"/>
          </a:p>
          <a:p>
            <a:pPr>
              <a:lnSpc>
                <a:spcPct val="100000"/>
              </a:lnSpc>
            </a:pPr>
            <a:r>
              <a:rPr lang="en-US"/>
              <a:t>Seizures </a:t>
            </a:r>
          </a:p>
          <a:p>
            <a:pPr lvl="1"/>
            <a:r>
              <a:rPr lang="en-US"/>
              <a:t>manifestation of abnormal hypersynchronous or hyperexcitable discharges of cortical neurons</a:t>
            </a:r>
          </a:p>
          <a:p>
            <a:pPr lvl="1"/>
            <a:r>
              <a:rPr lang="en-US"/>
              <a:t>many causes, including a genetic predisposition for certain types of seizures, head trauma, stroke, brain tumors, alcohol or drug withdrawal, repeated episodes of metabolic insults, such as hypoglycemia</a:t>
            </a:r>
          </a:p>
          <a:p>
            <a:pPr lvl="1"/>
            <a:endParaRPr lang="en-US"/>
          </a:p>
          <a:p>
            <a:pPr>
              <a:lnSpc>
                <a:spcPct val="100000"/>
              </a:lnSpc>
            </a:pPr>
            <a:r>
              <a:rPr lang="en-US"/>
              <a:t>Prevalence 0,5–1 % </a:t>
            </a:r>
          </a:p>
          <a:p>
            <a:endParaRPr lang="en-US"/>
          </a:p>
        </p:txBody>
      </p:sp>
    </p:spTree>
    <p:custDataLst>
      <p:tags r:id="rId1"/>
    </p:custDataLst>
    <p:extLst>
      <p:ext uri="{BB962C8B-B14F-4D97-AF65-F5344CB8AC3E}">
        <p14:creationId xmlns:p14="http://schemas.microsoft.com/office/powerpoint/2010/main" val="1373622526"/>
      </p:ext>
    </p:extLst>
  </p:cSld>
  <p:clrMapOvr>
    <a:masterClrMapping/>
  </p:clrMapOvr>
  <mc:AlternateContent xmlns:mc="http://schemas.openxmlformats.org/markup-compatibility/2006" xmlns:p14="http://schemas.microsoft.com/office/powerpoint/2010/main">
    <mc:Choice Requires="p14">
      <p:transition spd="slow" p14:dur="2000" advTm="110314"/>
    </mc:Choice>
    <mc:Fallback xmlns="">
      <p:transition spd="slow" advTm="11031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ltLang="cs-CZ"/>
              <a:t>Status epilepticus</a:t>
            </a:r>
            <a:endParaRPr lang="en-US"/>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2"/>
            <a:ext cx="10478087" cy="4090117"/>
          </a:xfrm>
        </p:spPr>
        <p:txBody>
          <a:bodyPr/>
          <a:lstStyle/>
          <a:p>
            <a:pPr>
              <a:lnSpc>
                <a:spcPct val="100000"/>
              </a:lnSpc>
            </a:pPr>
            <a:r>
              <a:rPr lang="en-US" dirty="0">
                <a:latin typeface="Arial" pitchFamily="34" charset="0"/>
                <a:cs typeface="Arial" pitchFamily="34" charset="0"/>
              </a:rPr>
              <a:t>Critical, life threatening condition, one seizure comes after another without recovery, lasts at least 30 min, fatal in 5-10% patients</a:t>
            </a:r>
          </a:p>
          <a:p>
            <a:pPr lvl="1"/>
            <a:r>
              <a:rPr lang="en-US" dirty="0">
                <a:latin typeface="Arial" pitchFamily="34" charset="0"/>
                <a:cs typeface="Arial" pitchFamily="34" charset="0"/>
              </a:rPr>
              <a:t>Shall be distinguished from a series of seizures with recovery </a:t>
            </a:r>
            <a:r>
              <a:rPr lang="en-US" dirty="0" err="1">
                <a:latin typeface="Arial" pitchFamily="34" charset="0"/>
                <a:cs typeface="Arial" pitchFamily="34" charset="0"/>
              </a:rPr>
              <a:t>inbetween</a:t>
            </a:r>
            <a:endParaRPr lang="cs-CZ" dirty="0">
              <a:latin typeface="Arial" pitchFamily="34" charset="0"/>
              <a:cs typeface="Arial" pitchFamily="34" charset="0"/>
            </a:endParaRPr>
          </a:p>
          <a:p>
            <a:pPr lvl="1"/>
            <a:endParaRPr lang="en-US" dirty="0">
              <a:latin typeface="Arial" pitchFamily="34" charset="0"/>
              <a:cs typeface="Arial" pitchFamily="34" charset="0"/>
            </a:endParaRPr>
          </a:p>
          <a:p>
            <a:pPr>
              <a:lnSpc>
                <a:spcPct val="100000"/>
              </a:lnSpc>
            </a:pPr>
            <a:r>
              <a:rPr lang="en-US" dirty="0">
                <a:latin typeface="Arial" pitchFamily="34" charset="0"/>
                <a:cs typeface="Arial" pitchFamily="34" charset="0"/>
              </a:rPr>
              <a:t>Causes – frontal lobe lesion (including stroke), head trauma, anticonvulsant discontinuation, alcohol withdrawal, metabolic disturbances, pregnancy</a:t>
            </a:r>
          </a:p>
          <a:p>
            <a:pPr lvl="1"/>
            <a:r>
              <a:rPr lang="en-US" dirty="0">
                <a:latin typeface="Arial" pitchFamily="34" charset="0"/>
                <a:cs typeface="Arial" pitchFamily="34" charset="0"/>
              </a:rPr>
              <a:t>Requires inpatient treatment – energetically demanding condition, </a:t>
            </a:r>
            <a:r>
              <a:rPr lang="en-US" dirty="0" err="1">
                <a:latin typeface="Arial" pitchFamily="34" charset="0"/>
                <a:cs typeface="Arial" pitchFamily="34" charset="0"/>
              </a:rPr>
              <a:t>hypoglycaemia</a:t>
            </a:r>
            <a:r>
              <a:rPr lang="en-US" dirty="0">
                <a:latin typeface="Arial" pitchFamily="34" charset="0"/>
                <a:cs typeface="Arial" pitchFamily="34" charset="0"/>
              </a:rPr>
              <a:t>, lung edema, hyperthermia, excitotoxicity, ...</a:t>
            </a:r>
            <a:endParaRPr lang="cs-CZ" dirty="0">
              <a:latin typeface="Arial" pitchFamily="34" charset="0"/>
              <a:cs typeface="Arial" pitchFamily="34" charset="0"/>
            </a:endParaRPr>
          </a:p>
          <a:p>
            <a:pPr lvl="1"/>
            <a:endParaRPr lang="en-US" dirty="0">
              <a:latin typeface="Arial" pitchFamily="34" charset="0"/>
              <a:cs typeface="Arial" pitchFamily="34" charset="0"/>
            </a:endParaRPr>
          </a:p>
          <a:p>
            <a:pPr>
              <a:lnSpc>
                <a:spcPct val="100000"/>
              </a:lnSpc>
            </a:pPr>
            <a:r>
              <a:rPr lang="cs-CZ" dirty="0"/>
              <a:t>l</a:t>
            </a:r>
            <a:r>
              <a:rPr lang="en-US" dirty="0" err="1"/>
              <a:t>orazepam</a:t>
            </a:r>
            <a:r>
              <a:rPr lang="en-US" dirty="0"/>
              <a:t> IV or midazolam IM or diazepam rectally</a:t>
            </a:r>
            <a:endParaRPr lang="en-US"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48675676"/>
      </p:ext>
    </p:extLst>
  </p:cSld>
  <p:clrMapOvr>
    <a:masterClrMapping/>
  </p:clrMapOvr>
  <mc:AlternateContent xmlns:mc="http://schemas.openxmlformats.org/markup-compatibility/2006" xmlns:p14="http://schemas.microsoft.com/office/powerpoint/2010/main">
    <mc:Choice Requires="p14">
      <p:transition spd="slow" p14:dur="2000" advTm="82185"/>
    </mc:Choice>
    <mc:Fallback xmlns="">
      <p:transition spd="slow" advTm="8218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Epilepsy resistant to monotherapy</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2"/>
            <a:ext cx="10478087" cy="3983437"/>
          </a:xfrm>
        </p:spPr>
        <p:txBody>
          <a:bodyPr/>
          <a:lstStyle/>
          <a:p>
            <a:pPr>
              <a:lnSpc>
                <a:spcPct val="100000"/>
              </a:lnSpc>
            </a:pPr>
            <a:r>
              <a:rPr lang="en-US" dirty="0">
                <a:latin typeface="Arial" pitchFamily="34" charset="0"/>
                <a:cs typeface="Arial" pitchFamily="34" charset="0"/>
              </a:rPr>
              <a:t>Consider combination therapy when: </a:t>
            </a:r>
          </a:p>
          <a:p>
            <a:pPr lvl="1"/>
            <a:r>
              <a:rPr lang="en-US" dirty="0">
                <a:latin typeface="Arial" pitchFamily="34" charset="0"/>
                <a:cs typeface="Arial" pitchFamily="34" charset="0"/>
              </a:rPr>
              <a:t>Treatment with two first line AEDs has failed </a:t>
            </a:r>
          </a:p>
          <a:p>
            <a:pPr lvl="1"/>
            <a:r>
              <a:rPr lang="en-US" dirty="0">
                <a:latin typeface="Arial" pitchFamily="34" charset="0"/>
                <a:cs typeface="Arial" pitchFamily="34" charset="0"/>
              </a:rPr>
              <a:t>The first well-tolerated drug substantially improves seizure control, but fails to produce seizure freedom at maximal dosage. </a:t>
            </a:r>
          </a:p>
          <a:p>
            <a:pPr lvl="1"/>
            <a:r>
              <a:rPr lang="en-US" dirty="0">
                <a:latin typeface="Arial" pitchFamily="34" charset="0"/>
                <a:cs typeface="Arial" pitchFamily="34" charset="0"/>
              </a:rPr>
              <a:t>The choice of drugs in combination should be matched to the patient’s seizure type(s) and should be limited to two or at most three AEDs. </a:t>
            </a:r>
          </a:p>
          <a:p>
            <a:pPr>
              <a:lnSpc>
                <a:spcPct val="100000"/>
              </a:lnSpc>
            </a:pPr>
            <a:endParaRPr lang="en-US" dirty="0">
              <a:latin typeface="Arial" pitchFamily="34" charset="0"/>
              <a:cs typeface="Arial" pitchFamily="34" charset="0"/>
            </a:endParaRPr>
          </a:p>
          <a:p>
            <a:pPr>
              <a:lnSpc>
                <a:spcPct val="100000"/>
              </a:lnSpc>
            </a:pPr>
            <a:r>
              <a:rPr lang="cs-CZ" dirty="0">
                <a:latin typeface="Arial" pitchFamily="34" charset="0"/>
                <a:cs typeface="Arial" pitchFamily="34" charset="0"/>
              </a:rPr>
              <a:t>g</a:t>
            </a:r>
            <a:r>
              <a:rPr lang="en-US" dirty="0" err="1">
                <a:latin typeface="Arial" pitchFamily="34" charset="0"/>
                <a:cs typeface="Arial" pitchFamily="34" charset="0"/>
              </a:rPr>
              <a:t>abapentin</a:t>
            </a:r>
            <a:r>
              <a:rPr lang="en-US" dirty="0">
                <a:latin typeface="Arial" pitchFamily="34" charset="0"/>
                <a:cs typeface="Arial" pitchFamily="34" charset="0"/>
              </a:rPr>
              <a:t>, </a:t>
            </a:r>
            <a:r>
              <a:rPr lang="en-US" dirty="0" err="1">
                <a:latin typeface="Arial" pitchFamily="34" charset="0"/>
                <a:cs typeface="Arial" pitchFamily="34" charset="0"/>
              </a:rPr>
              <a:t>lacosamide</a:t>
            </a:r>
            <a:r>
              <a:rPr lang="en-US" dirty="0">
                <a:latin typeface="Arial" pitchFamily="34" charset="0"/>
                <a:cs typeface="Arial" pitchFamily="34" charset="0"/>
              </a:rPr>
              <a:t>, lamotrigine, levetiracetam, pregabalin, topiramate, </a:t>
            </a:r>
            <a:r>
              <a:rPr lang="en-US" dirty="0" err="1">
                <a:latin typeface="Arial" pitchFamily="34" charset="0"/>
                <a:cs typeface="Arial" pitchFamily="34" charset="0"/>
              </a:rPr>
              <a:t>zonisamide</a:t>
            </a:r>
            <a:r>
              <a:rPr lang="en-US" dirty="0">
                <a:latin typeface="Arial" pitchFamily="34" charset="0"/>
                <a:cs typeface="Arial" pitchFamily="34" charset="0"/>
              </a:rPr>
              <a:t> (alphabetical order) may be considered as adjunctive therapy dependent on patient and seizure type. </a:t>
            </a:r>
          </a:p>
          <a:p>
            <a:pPr>
              <a:lnSpc>
                <a:spcPct val="100000"/>
              </a:lnSpc>
            </a:pPr>
            <a:endParaRPr lang="en-US"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314969135"/>
      </p:ext>
    </p:extLst>
  </p:cSld>
  <p:clrMapOvr>
    <a:masterClrMapping/>
  </p:clrMapOvr>
  <mc:AlternateContent xmlns:mc="http://schemas.openxmlformats.org/markup-compatibility/2006" xmlns:p14="http://schemas.microsoft.com/office/powerpoint/2010/main">
    <mc:Choice Requires="p14">
      <p:transition spd="slow" p14:dur="2000" advTm="61078"/>
    </mc:Choice>
    <mc:Fallback xmlns="">
      <p:transition spd="slow" advTm="61078"/>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11">
            <a:extLst>
              <a:ext uri="{FF2B5EF4-FFF2-40B4-BE49-F238E27FC236}">
                <a16:creationId xmlns:a16="http://schemas.microsoft.com/office/drawing/2014/main" id="{A4ECB6EC-2B8B-4605-94B1-FC6BA7824908}"/>
              </a:ext>
            </a:extLst>
          </p:cNvPr>
          <p:cNvSpPr/>
          <p:nvPr/>
        </p:nvSpPr>
        <p:spPr>
          <a:xfrm>
            <a:off x="858029" y="1638704"/>
            <a:ext cx="9836388" cy="1417055"/>
          </a:xfrm>
          <a:prstGeom prst="rect">
            <a:avLst/>
          </a:prstGeom>
        </p:spPr>
        <p:txBody>
          <a:bodyPr wrap="square">
            <a:spAutoFit/>
          </a:bodyPr>
          <a:lstStyle/>
          <a:p>
            <a:pPr marL="285750" lvl="0" indent="-285750">
              <a:lnSpc>
                <a:spcPct val="115000"/>
              </a:lnSpc>
              <a:spcAft>
                <a:spcPts val="800"/>
              </a:spcAft>
              <a:buFont typeface="Arial" panose="020B0604020202020204" pitchFamily="34" charset="0"/>
              <a:buChar char="•"/>
            </a:pPr>
            <a:r>
              <a:rPr lang="en-US" sz="1800">
                <a:solidFill>
                  <a:srgbClr val="002060"/>
                </a:solidFill>
                <a:latin typeface="Calibri" panose="020F0502020204030204" pitchFamily="34" charset="0"/>
                <a:ea typeface="Calibri" panose="020F0502020204030204" pitchFamily="34" charset="0"/>
                <a:cs typeface="Calibri" panose="020F0502020204030204" pitchFamily="34" charset="0"/>
              </a:rPr>
              <a:t>ILAE -  </a:t>
            </a:r>
            <a:r>
              <a:rPr lang="en-US" sz="1800" b="1">
                <a:solidFill>
                  <a:srgbClr val="002060"/>
                </a:solidFill>
                <a:latin typeface="Calibri" panose="020F0502020204030204" pitchFamily="34" charset="0"/>
                <a:ea typeface="Calibri" panose="020F0502020204030204" pitchFamily="34" charset="0"/>
                <a:cs typeface="Calibri" panose="020F0502020204030204" pitchFamily="34" charset="0"/>
              </a:rPr>
              <a:t>DRE</a:t>
            </a:r>
            <a:r>
              <a:rPr lang="en-US" sz="1800">
                <a:solidFill>
                  <a:srgbClr val="002060"/>
                </a:solidFill>
                <a:latin typeface="Calibri" panose="020F0502020204030204" pitchFamily="34" charset="0"/>
                <a:ea typeface="Calibri" panose="020F0502020204030204" pitchFamily="34" charset="0"/>
                <a:cs typeface="Calibri" panose="020F0502020204030204" pitchFamily="34" charset="0"/>
              </a:rPr>
              <a:t> non-satisfactory compensation of attacks after trying of two well-tolerated, correctly chosen and dosed antiepileptic drugs </a:t>
            </a:r>
            <a:r>
              <a:rPr lang="en-US" sz="1800" b="1">
                <a:solidFill>
                  <a:srgbClr val="002060"/>
                </a:solidFill>
                <a:latin typeface="Calibri" panose="020F0502020204030204" pitchFamily="34" charset="0"/>
                <a:ea typeface="Calibri" panose="020F0502020204030204" pitchFamily="34" charset="0"/>
                <a:cs typeface="Calibri" panose="020F0502020204030204" pitchFamily="34" charset="0"/>
              </a:rPr>
              <a:t>(anti-seizure medication; ASM)</a:t>
            </a:r>
            <a:r>
              <a:rPr lang="en-US" sz="1800">
                <a:solidFill>
                  <a:srgbClr val="002060"/>
                </a:solidFill>
                <a:latin typeface="Calibri" panose="020F0502020204030204" pitchFamily="34" charset="0"/>
                <a:ea typeface="Calibri" panose="020F0502020204030204" pitchFamily="34" charset="0"/>
                <a:cs typeface="Calibri" panose="020F0502020204030204" pitchFamily="34" charset="0"/>
              </a:rPr>
              <a:t> in the form of monotherapy </a:t>
            </a:r>
            <a:r>
              <a:rPr lang="en-US" sz="1800" b="1" u="sng">
                <a:solidFill>
                  <a:srgbClr val="002060"/>
                </a:solidFill>
                <a:latin typeface="Calibri" panose="020F0502020204030204" pitchFamily="34" charset="0"/>
                <a:cs typeface="Calibri" panose="020F0502020204030204" pitchFamily="34" charset="0"/>
              </a:rPr>
              <a:t>or combined treatment</a:t>
            </a:r>
            <a:r>
              <a:rPr lang="en-US" sz="1800" b="1" u="sng">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US" sz="1800" baseline="30000">
                <a:solidFill>
                  <a:srgbClr val="002060"/>
                </a:solidFill>
                <a:latin typeface="Calibri" panose="020F0502020204030204" pitchFamily="34" charset="0"/>
                <a:ea typeface="Calibri" panose="020F0502020204030204" pitchFamily="34" charset="0"/>
                <a:cs typeface="Calibri" panose="020F0502020204030204" pitchFamily="34" charset="0"/>
              </a:rPr>
              <a:t>1</a:t>
            </a:r>
          </a:p>
          <a:p>
            <a:pPr marL="285750" lvl="0" indent="-285750">
              <a:lnSpc>
                <a:spcPct val="115000"/>
              </a:lnSpc>
              <a:spcAft>
                <a:spcPts val="800"/>
              </a:spcAft>
              <a:buFont typeface="Arial" panose="020B0604020202020204" pitchFamily="34" charset="0"/>
              <a:buChar char="•"/>
            </a:pPr>
            <a:endParaRPr lang="en-US" sz="160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2" name="Zástupný text 1">
            <a:extLst>
              <a:ext uri="{FF2B5EF4-FFF2-40B4-BE49-F238E27FC236}">
                <a16:creationId xmlns:a16="http://schemas.microsoft.com/office/drawing/2014/main" id="{F5D2F31B-657A-4F8B-B66F-1043D3B06083}"/>
              </a:ext>
            </a:extLst>
          </p:cNvPr>
          <p:cNvSpPr>
            <a:spLocks noGrp="1"/>
          </p:cNvSpPr>
          <p:nvPr>
            <p:ph type="body" sz="quarter" idx="10"/>
          </p:nvPr>
        </p:nvSpPr>
        <p:spPr>
          <a:xfrm>
            <a:off x="403888" y="206961"/>
            <a:ext cx="10845359" cy="713299"/>
          </a:xfrm>
        </p:spPr>
        <p:txBody>
          <a:bodyPr/>
          <a:lstStyle/>
          <a:p>
            <a:r>
              <a:rPr lang="cs-CZ" sz="2800" dirty="0">
                <a:solidFill>
                  <a:srgbClr val="0000DC"/>
                </a:solidFill>
                <a:latin typeface="Calibri" panose="020F0502020204030204" pitchFamily="34" charset="0"/>
                <a:cs typeface="Calibri" panose="020F0502020204030204" pitchFamily="34" charset="0"/>
              </a:rPr>
              <a:t>DRUG RESISTENT EPILEPSY (DRE)</a:t>
            </a:r>
          </a:p>
        </p:txBody>
      </p:sp>
      <p:sp>
        <p:nvSpPr>
          <p:cNvPr id="43" name="Rectangle 10">
            <a:extLst>
              <a:ext uri="{FF2B5EF4-FFF2-40B4-BE49-F238E27FC236}">
                <a16:creationId xmlns:a16="http://schemas.microsoft.com/office/drawing/2014/main" id="{E2943529-85D7-40FD-9EE1-08ED97E1CD69}"/>
              </a:ext>
            </a:extLst>
          </p:cNvPr>
          <p:cNvSpPr/>
          <p:nvPr/>
        </p:nvSpPr>
        <p:spPr>
          <a:xfrm>
            <a:off x="646332" y="3795448"/>
            <a:ext cx="10990966" cy="1357535"/>
          </a:xfrm>
          <a:prstGeom prst="rect">
            <a:avLst/>
          </a:prstGeom>
          <a:solidFill>
            <a:schemeClr val="bg1"/>
          </a:solidFill>
          <a:ln w="38100">
            <a:solidFill>
              <a:srgbClr val="003087"/>
            </a:solidFill>
          </a:ln>
          <a:effectLst>
            <a:outerShdw dist="38100" algn="l" rotWithShape="0">
              <a:schemeClr val="accent6"/>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46800" rIns="180000" bIns="46800" numCol="1" spcCol="0" rtlCol="0" fromWordArt="0" anchor="ctr" anchorCtr="0" forceAA="0" compatLnSpc="1">
            <a:prstTxWarp prst="textNoShape">
              <a:avLst/>
            </a:prstTxWarp>
            <a:noAutofit/>
          </a:bodyPr>
          <a:lstStyle/>
          <a:p>
            <a:pPr algn="ctr">
              <a:spcAft>
                <a:spcPts val="600"/>
              </a:spcAft>
            </a:pPr>
            <a:r>
              <a:rPr lang="en-US" sz="1800" b="1">
                <a:solidFill>
                  <a:schemeClr val="tx1">
                    <a:lumMod val="75000"/>
                    <a:lumOff val="25000"/>
                  </a:schemeClr>
                </a:solidFill>
                <a:latin typeface="Calibri" panose="020F0502020204030204" pitchFamily="34" charset="0"/>
                <a:cs typeface="Calibri" panose="020F0502020204030204" pitchFamily="34" charset="0"/>
              </a:rPr>
              <a:t>About 40 % of patients with epilepsy after treatment with two AE drugs do not achieve permanent and full control of attacks and therefore it belon to DRE defined by </a:t>
            </a:r>
            <a:r>
              <a:rPr lang="en-US" sz="1800" b="1">
                <a:solidFill>
                  <a:schemeClr val="tx1"/>
                </a:solidFill>
                <a:latin typeface="Calibri" panose="020F0502020204030204" pitchFamily="34" charset="0"/>
                <a:cs typeface="Calibri" panose="020F0502020204030204" pitchFamily="34" charset="0"/>
              </a:rPr>
              <a:t>ILAE</a:t>
            </a:r>
            <a:r>
              <a:rPr lang="en-US" sz="1800" b="1" baseline="30000">
                <a:solidFill>
                  <a:schemeClr val="tx1"/>
                </a:solidFill>
                <a:latin typeface="Calibri" panose="020F0502020204030204" pitchFamily="34" charset="0"/>
                <a:cs typeface="Calibri" panose="020F0502020204030204" pitchFamily="34" charset="0"/>
              </a:rPr>
              <a:t>1</a:t>
            </a:r>
          </a:p>
        </p:txBody>
      </p:sp>
      <p:sp>
        <p:nvSpPr>
          <p:cNvPr id="44" name="Footer Placeholder 3">
            <a:extLst>
              <a:ext uri="{FF2B5EF4-FFF2-40B4-BE49-F238E27FC236}">
                <a16:creationId xmlns:a16="http://schemas.microsoft.com/office/drawing/2014/main" id="{6A3DAAC4-88DE-440A-B258-474B2EEBD20B}"/>
              </a:ext>
            </a:extLst>
          </p:cNvPr>
          <p:cNvSpPr txBox="1">
            <a:spLocks/>
          </p:cNvSpPr>
          <p:nvPr/>
        </p:nvSpPr>
        <p:spPr>
          <a:xfrm>
            <a:off x="518741" y="6203130"/>
            <a:ext cx="10514965" cy="403731"/>
          </a:xfrm>
          <a:prstGeom prst="rect">
            <a:avLst/>
          </a:prstGeom>
        </p:spPr>
        <p:txBody>
          <a:bodyPr/>
          <a:lstStyle>
            <a:defPPr marL="0" marR="0" indent="0" algn="l" defTabSz="457189"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1pPr>
            <a:lvl2pPr marL="0" marR="0" indent="114297"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2pPr>
            <a:lvl3pPr marL="0" marR="0" indent="228595"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3pPr>
            <a:lvl4pPr marL="0" marR="0" indent="342892"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4pPr>
            <a:lvl5pPr marL="0" marR="0" indent="457189"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5pPr>
            <a:lvl6pPr marL="0" marR="0" indent="571486"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6pPr>
            <a:lvl7pPr marL="0" marR="0" indent="685783"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7pPr>
            <a:lvl8pPr marL="0" marR="0" indent="800080"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8pPr>
            <a:lvl9pPr marL="0" marR="0" indent="914377" algn="just" defTabSz="412741" rtl="0" fontAlgn="auto" latinLnBrk="0" hangingPunct="0">
              <a:lnSpc>
                <a:spcPct val="100000"/>
              </a:lnSpc>
              <a:spcBef>
                <a:spcPts val="0"/>
              </a:spcBef>
              <a:spcAft>
                <a:spcPts val="0"/>
              </a:spcAft>
              <a:buClrTx/>
              <a:buSzTx/>
              <a:buFontTx/>
              <a:buNone/>
              <a:tabLst/>
              <a:defRPr kumimoji="0" sz="1151" b="0" i="0" u="none" strike="noStrike" cap="none" spc="0" normalizeH="0" baseline="0">
                <a:ln>
                  <a:noFill/>
                </a:ln>
                <a:solidFill>
                  <a:srgbClr val="A6A7AC"/>
                </a:solidFill>
                <a:effectLst/>
                <a:uFillTx/>
                <a:latin typeface="PT Sans"/>
                <a:ea typeface="PT Sans"/>
                <a:cs typeface="PT Sans"/>
                <a:sym typeface="PT Sans"/>
              </a:defRPr>
            </a:lvl9pPr>
          </a:lstStyle>
          <a:p>
            <a:r>
              <a:rPr lang="cs-CZ" sz="1000" dirty="0">
                <a:solidFill>
                  <a:srgbClr val="003087"/>
                </a:solidFill>
                <a:latin typeface="Calibri" panose="020F0502020204030204" pitchFamily="34" charset="0"/>
                <a:cs typeface="Calibri" panose="020F0502020204030204" pitchFamily="34" charset="0"/>
              </a:rPr>
              <a:t>ILAE, Mezinárodní liga proti epilepsii.</a:t>
            </a:r>
          </a:p>
          <a:p>
            <a:r>
              <a:rPr lang="en-US" sz="1000" dirty="0">
                <a:solidFill>
                  <a:srgbClr val="003087"/>
                </a:solidFill>
                <a:latin typeface="Calibri" panose="020F0502020204030204" pitchFamily="34" charset="0"/>
                <a:cs typeface="Calibri" panose="020F0502020204030204" pitchFamily="34" charset="0"/>
              </a:rPr>
              <a:t>1. Kwan P, </a:t>
            </a:r>
            <a:r>
              <a:rPr lang="en-US" sz="1000" i="1" dirty="0">
                <a:solidFill>
                  <a:srgbClr val="003087"/>
                </a:solidFill>
                <a:latin typeface="Calibri" panose="020F0502020204030204" pitchFamily="34" charset="0"/>
                <a:cs typeface="Calibri" panose="020F0502020204030204" pitchFamily="34" charset="0"/>
              </a:rPr>
              <a:t>et al. </a:t>
            </a:r>
            <a:r>
              <a:rPr lang="en-US" sz="1000" i="1" dirty="0" err="1">
                <a:solidFill>
                  <a:srgbClr val="003087"/>
                </a:solidFill>
                <a:latin typeface="Calibri" panose="020F0502020204030204" pitchFamily="34" charset="0"/>
                <a:cs typeface="Calibri" panose="020F0502020204030204" pitchFamily="34" charset="0"/>
              </a:rPr>
              <a:t>Epilepsia</a:t>
            </a:r>
            <a:r>
              <a:rPr lang="en-US" sz="1000" dirty="0">
                <a:solidFill>
                  <a:srgbClr val="003087"/>
                </a:solidFill>
                <a:latin typeface="Calibri" panose="020F0502020204030204" pitchFamily="34" charset="0"/>
                <a:cs typeface="Calibri" panose="020F0502020204030204" pitchFamily="34" charset="0"/>
              </a:rPr>
              <a:t> 2010;51:1069–1077; 2. </a:t>
            </a:r>
            <a:r>
              <a:rPr lang="en-GB" sz="1000" dirty="0">
                <a:solidFill>
                  <a:srgbClr val="003087"/>
                </a:solidFill>
                <a:latin typeface="Calibri" panose="020F0502020204030204" pitchFamily="34" charset="0"/>
                <a:cs typeface="Calibri" panose="020F0502020204030204" pitchFamily="34" charset="0"/>
              </a:rPr>
              <a:t>Chen Z, </a:t>
            </a:r>
            <a:r>
              <a:rPr lang="en-GB" sz="1000" i="1" dirty="0">
                <a:solidFill>
                  <a:srgbClr val="003087"/>
                </a:solidFill>
                <a:latin typeface="Calibri" panose="020F0502020204030204" pitchFamily="34" charset="0"/>
                <a:cs typeface="Calibri" panose="020F0502020204030204" pitchFamily="34" charset="0"/>
              </a:rPr>
              <a:t>et al. JAMA </a:t>
            </a:r>
            <a:r>
              <a:rPr lang="en-GB" sz="1000" i="1" dirty="0" err="1">
                <a:solidFill>
                  <a:srgbClr val="003087"/>
                </a:solidFill>
                <a:latin typeface="Calibri" panose="020F0502020204030204" pitchFamily="34" charset="0"/>
                <a:cs typeface="Calibri" panose="020F0502020204030204" pitchFamily="34" charset="0"/>
              </a:rPr>
              <a:t>Neurol</a:t>
            </a:r>
            <a:r>
              <a:rPr lang="en-GB" sz="1000" dirty="0">
                <a:solidFill>
                  <a:srgbClr val="003087"/>
                </a:solidFill>
                <a:latin typeface="Calibri" panose="020F0502020204030204" pitchFamily="34" charset="0"/>
                <a:cs typeface="Calibri" panose="020F0502020204030204" pitchFamily="34" charset="0"/>
              </a:rPr>
              <a:t> 2018;75:279–286.</a:t>
            </a:r>
            <a:r>
              <a:rPr lang="en-US" sz="1000" dirty="0">
                <a:solidFill>
                  <a:srgbClr val="003087"/>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888267985"/>
      </p:ext>
    </p:extLst>
  </p:cSld>
  <p:clrMapOvr>
    <a:masterClrMapping/>
  </p:clrMapOvr>
  <p:transition spd="med" advTm="4740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D59E6579-0865-F9F0-D4AC-776A6D620D12}"/>
              </a:ext>
            </a:extLst>
          </p:cNvPr>
          <p:cNvPicPr>
            <a:picLocks noChangeAspect="1"/>
          </p:cNvPicPr>
          <p:nvPr/>
        </p:nvPicPr>
        <p:blipFill>
          <a:blip r:embed="rId2"/>
          <a:stretch>
            <a:fillRect/>
          </a:stretch>
        </p:blipFill>
        <p:spPr>
          <a:xfrm>
            <a:off x="224542" y="713292"/>
            <a:ext cx="9128455" cy="5618967"/>
          </a:xfrm>
          <a:prstGeom prst="rect">
            <a:avLst/>
          </a:prstGeom>
          <a:ln>
            <a:noFill/>
          </a:ln>
          <a:effectLst>
            <a:outerShdw blurRad="292100" dist="139700" dir="2700000" algn="tl" rotWithShape="0">
              <a:srgbClr val="333333">
                <a:alpha val="65000"/>
              </a:srgbClr>
            </a:outerShdw>
          </a:effectLst>
        </p:spPr>
      </p:pic>
      <p:sp>
        <p:nvSpPr>
          <p:cNvPr id="3" name="object 9">
            <a:extLst>
              <a:ext uri="{FF2B5EF4-FFF2-40B4-BE49-F238E27FC236}">
                <a16:creationId xmlns:a16="http://schemas.microsoft.com/office/drawing/2014/main" id="{842CD82B-0F6C-402D-9E24-441DA61033F9}"/>
              </a:ext>
            </a:extLst>
          </p:cNvPr>
          <p:cNvSpPr txBox="1">
            <a:spLocks/>
          </p:cNvSpPr>
          <p:nvPr/>
        </p:nvSpPr>
        <p:spPr>
          <a:xfrm>
            <a:off x="3981320" y="66223"/>
            <a:ext cx="10450786" cy="522097"/>
          </a:xfrm>
          <a:prstGeom prst="rect">
            <a:avLst/>
          </a:prstGeom>
        </p:spPr>
        <p:txBody>
          <a:bodyPr vert="horz" wrap="square" lIns="0" tIns="9048" rIns="0" bIns="0" rtlCol="0" anchor="t" anchorCtr="0">
            <a:sp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marL="9525">
              <a:spcBef>
                <a:spcPts val="71"/>
              </a:spcBef>
            </a:pPr>
            <a:r>
              <a:rPr lang="cs-CZ" kern="0" spc="-4" dirty="0" err="1"/>
              <a:t>Combinations</a:t>
            </a:r>
            <a:endParaRPr lang="cs-CZ" kern="0" dirty="0"/>
          </a:p>
        </p:txBody>
      </p:sp>
      <p:sp>
        <p:nvSpPr>
          <p:cNvPr id="2" name="TextovéPole 1">
            <a:extLst>
              <a:ext uri="{FF2B5EF4-FFF2-40B4-BE49-F238E27FC236}">
                <a16:creationId xmlns:a16="http://schemas.microsoft.com/office/drawing/2014/main" id="{C4CB724B-9037-4842-A7BD-C0E46B75DB04}"/>
              </a:ext>
            </a:extLst>
          </p:cNvPr>
          <p:cNvSpPr txBox="1"/>
          <p:nvPr/>
        </p:nvSpPr>
        <p:spPr>
          <a:xfrm>
            <a:off x="9535884" y="200294"/>
            <a:ext cx="2733441" cy="1938992"/>
          </a:xfrm>
          <a:prstGeom prst="rect">
            <a:avLst/>
          </a:prstGeom>
          <a:noFill/>
        </p:spPr>
        <p:txBody>
          <a:bodyPr wrap="none" rtlCol="0">
            <a:spAutoFit/>
          </a:bodyPr>
          <a:lstStyle/>
          <a:p>
            <a:r>
              <a:rPr lang="en-US" sz="1000" dirty="0">
                <a:solidFill>
                  <a:srgbClr val="00B050"/>
                </a:solidFill>
              </a:rPr>
              <a:t>●</a:t>
            </a:r>
            <a:r>
              <a:rPr lang="en-US" sz="1000" dirty="0"/>
              <a:t> suitable combination (with respect to </a:t>
            </a:r>
            <a:r>
              <a:rPr lang="en-US" sz="1000" dirty="0" err="1"/>
              <a:t>MoA</a:t>
            </a:r>
            <a:r>
              <a:rPr lang="en-US" sz="1000" dirty="0"/>
              <a:t>)</a:t>
            </a:r>
          </a:p>
          <a:p>
            <a:endParaRPr lang="en-US" sz="1000" dirty="0"/>
          </a:p>
          <a:p>
            <a:r>
              <a:rPr lang="en-US" sz="1000" dirty="0">
                <a:solidFill>
                  <a:srgbClr val="FFC000"/>
                </a:solidFill>
              </a:rPr>
              <a:t>●</a:t>
            </a:r>
            <a:r>
              <a:rPr lang="en-US" sz="1000" dirty="0"/>
              <a:t> less suitable combination (with respect to </a:t>
            </a:r>
          </a:p>
          <a:p>
            <a:r>
              <a:rPr lang="en-US" sz="1000" dirty="0" err="1"/>
              <a:t>MoA</a:t>
            </a:r>
            <a:r>
              <a:rPr lang="en-US" sz="1000" dirty="0"/>
              <a:t>)</a:t>
            </a:r>
          </a:p>
          <a:p>
            <a:endParaRPr lang="en-US" sz="1000" dirty="0"/>
          </a:p>
          <a:p>
            <a:r>
              <a:rPr lang="en-US" sz="1000" dirty="0">
                <a:solidFill>
                  <a:srgbClr val="F01928"/>
                </a:solidFill>
              </a:rPr>
              <a:t>●</a:t>
            </a:r>
            <a:r>
              <a:rPr lang="en-US" sz="1000" dirty="0"/>
              <a:t> non-suitable combination (with respect to </a:t>
            </a:r>
          </a:p>
          <a:p>
            <a:r>
              <a:rPr lang="en-US" sz="1000" dirty="0"/>
              <a:t>risk of nephrolithiasis)</a:t>
            </a:r>
          </a:p>
          <a:p>
            <a:endParaRPr lang="en-US" sz="1000" dirty="0"/>
          </a:p>
          <a:p>
            <a:r>
              <a:rPr lang="en-US" sz="1000" dirty="0"/>
              <a:t>● significant or potentially significant </a:t>
            </a:r>
          </a:p>
          <a:p>
            <a:r>
              <a:rPr lang="en-US" sz="1000" dirty="0" err="1"/>
              <a:t>interacti</a:t>
            </a:r>
            <a:r>
              <a:rPr lang="cs-CZ" sz="1000" dirty="0"/>
              <a:t>o</a:t>
            </a:r>
            <a:r>
              <a:rPr lang="en-US" sz="1000" dirty="0"/>
              <a:t>ns (check SmPC)</a:t>
            </a:r>
          </a:p>
          <a:p>
            <a:endParaRPr lang="en-US" sz="1000" dirty="0"/>
          </a:p>
          <a:p>
            <a:endParaRPr lang="en-US" sz="1000" dirty="0"/>
          </a:p>
        </p:txBody>
      </p:sp>
    </p:spTree>
    <p:extLst>
      <p:ext uri="{BB962C8B-B14F-4D97-AF65-F5344CB8AC3E}">
        <p14:creationId xmlns:p14="http://schemas.microsoft.com/office/powerpoint/2010/main" val="2503929275"/>
      </p:ext>
    </p:extLst>
  </p:cSld>
  <p:clrMapOvr>
    <a:masterClrMapping/>
  </p:clrMapOvr>
  <p:transition spd="med" advTm="48155"/>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Other uses on antiepileptic drugs</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3"/>
            <a:ext cx="10478087" cy="3521498"/>
          </a:xfrm>
        </p:spPr>
        <p:txBody>
          <a:bodyPr/>
          <a:lstStyle/>
          <a:p>
            <a:pPr>
              <a:lnSpc>
                <a:spcPct val="100000"/>
              </a:lnSpc>
            </a:pPr>
            <a:r>
              <a:rPr lang="en-US" dirty="0">
                <a:latin typeface="Arial" pitchFamily="34" charset="0"/>
                <a:cs typeface="Arial" pitchFamily="34" charset="0"/>
              </a:rPr>
              <a:t>Bipolar disorder (valproate, carbamazepine, oxcarbazepine, lamotrigine, topiramate)</a:t>
            </a:r>
            <a:endParaRPr lang="cs-CZ"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a:p>
            <a:pPr>
              <a:lnSpc>
                <a:spcPct val="100000"/>
              </a:lnSpc>
            </a:pPr>
            <a:r>
              <a:rPr lang="en-US" dirty="0">
                <a:latin typeface="Arial" pitchFamily="34" charset="0"/>
                <a:cs typeface="Arial" pitchFamily="34" charset="0"/>
              </a:rPr>
              <a:t>Prophylaxis of migraine (valproate, gabapentin, topiramate)</a:t>
            </a:r>
            <a:endParaRPr lang="cs-CZ"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a:p>
            <a:pPr>
              <a:lnSpc>
                <a:spcPct val="100000"/>
              </a:lnSpc>
            </a:pPr>
            <a:r>
              <a:rPr lang="en-US" dirty="0">
                <a:latin typeface="Arial" pitchFamily="34" charset="0"/>
                <a:cs typeface="Arial" pitchFamily="34" charset="0"/>
              </a:rPr>
              <a:t>Anxiety disorders (gabapentin, pregabalin)</a:t>
            </a:r>
            <a:endParaRPr lang="cs-CZ"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a:p>
            <a:pPr>
              <a:lnSpc>
                <a:spcPct val="100000"/>
              </a:lnSpc>
            </a:pPr>
            <a:r>
              <a:rPr lang="en-US" dirty="0">
                <a:latin typeface="Arial" pitchFamily="34" charset="0"/>
                <a:cs typeface="Arial" pitchFamily="34" charset="0"/>
              </a:rPr>
              <a:t>Neuropathic pain (gabapentin, pregabalin, carbamazepine, lamotrigine)</a:t>
            </a:r>
          </a:p>
        </p:txBody>
      </p:sp>
    </p:spTree>
    <p:custDataLst>
      <p:tags r:id="rId1"/>
    </p:custDataLst>
    <p:extLst>
      <p:ext uri="{BB962C8B-B14F-4D97-AF65-F5344CB8AC3E}">
        <p14:creationId xmlns:p14="http://schemas.microsoft.com/office/powerpoint/2010/main" val="2434994755"/>
      </p:ext>
    </p:extLst>
  </p:cSld>
  <p:clrMapOvr>
    <a:masterClrMapping/>
  </p:clrMapOvr>
  <mc:AlternateContent xmlns:mc="http://schemas.openxmlformats.org/markup-compatibility/2006" xmlns:p14="http://schemas.microsoft.com/office/powerpoint/2010/main">
    <mc:Choice Requires="p14">
      <p:transition spd="slow" p14:dur="2000" advTm="60985"/>
    </mc:Choice>
    <mc:Fallback xmlns="">
      <p:transition spd="slow" advTm="60985"/>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7F95A-6538-40A6-B1DB-EA178AA5D4C2}"/>
              </a:ext>
            </a:extLst>
          </p:cNvPr>
          <p:cNvSpPr>
            <a:spLocks noGrp="1"/>
          </p:cNvSpPr>
          <p:nvPr>
            <p:ph type="title"/>
          </p:nvPr>
        </p:nvSpPr>
        <p:spPr/>
        <p:txBody>
          <a:bodyPr/>
          <a:lstStyle/>
          <a:p>
            <a:r>
              <a:rPr lang="en-US" dirty="0"/>
              <a:t>Drug-drug interactions</a:t>
            </a:r>
          </a:p>
        </p:txBody>
      </p:sp>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en-US"/>
              <a:t>Drug-drug interactions are common among anticonvulsants as well as between anticonvulsants and other drugs</a:t>
            </a:r>
          </a:p>
          <a:p>
            <a:r>
              <a:rPr lang="en-US"/>
              <a:t>Mostly pharmacokinetic</a:t>
            </a:r>
          </a:p>
        </p:txBody>
      </p:sp>
    </p:spTree>
    <p:custDataLst>
      <p:tags r:id="rId1"/>
    </p:custDataLst>
    <p:extLst>
      <p:ext uri="{BB962C8B-B14F-4D97-AF65-F5344CB8AC3E}">
        <p14:creationId xmlns:p14="http://schemas.microsoft.com/office/powerpoint/2010/main" val="2410930174"/>
      </p:ext>
    </p:extLst>
  </p:cSld>
  <p:clrMapOvr>
    <a:masterClrMapping/>
  </p:clrMapOvr>
  <mc:AlternateContent xmlns:mc="http://schemas.openxmlformats.org/markup-compatibility/2006" xmlns:p14="http://schemas.microsoft.com/office/powerpoint/2010/main">
    <mc:Choice Requires="p14">
      <p:transition spd="slow" p14:dur="2000" advTm="22208"/>
    </mc:Choice>
    <mc:Fallback xmlns="">
      <p:transition spd="slow" advTm="22208"/>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9">
            <a:extLst>
              <a:ext uri="{FF2B5EF4-FFF2-40B4-BE49-F238E27FC236}">
                <a16:creationId xmlns:a16="http://schemas.microsoft.com/office/drawing/2014/main" id="{1B80B883-DD58-496E-A0F2-65D5902E37C3}"/>
              </a:ext>
            </a:extLst>
          </p:cNvPr>
          <p:cNvSpPr/>
          <p:nvPr/>
        </p:nvSpPr>
        <p:spPr>
          <a:xfrm rot="16200000">
            <a:off x="3142219" y="234111"/>
            <a:ext cx="4950311" cy="6389777"/>
          </a:xfrm>
          <a:prstGeom prst="rect">
            <a:avLst/>
          </a:prstGeom>
          <a:blipFill>
            <a:blip r:embed="rId2" cstate="print"/>
            <a:stretch>
              <a:fillRect/>
            </a:stretch>
          </a:blipFill>
        </p:spPr>
        <p:txBody>
          <a:bodyPr wrap="square" lIns="0" tIns="0" rIns="0" bIns="0" rtlCol="0"/>
          <a:lstStyle/>
          <a:p>
            <a:endParaRPr sz="1350"/>
          </a:p>
        </p:txBody>
      </p:sp>
      <p:sp>
        <p:nvSpPr>
          <p:cNvPr id="3" name="object 9">
            <a:extLst>
              <a:ext uri="{FF2B5EF4-FFF2-40B4-BE49-F238E27FC236}">
                <a16:creationId xmlns:a16="http://schemas.microsoft.com/office/drawing/2014/main" id="{B0081BDA-BECA-4713-A22C-C7BC19A1500B}"/>
              </a:ext>
            </a:extLst>
          </p:cNvPr>
          <p:cNvSpPr txBox="1">
            <a:spLocks noGrp="1"/>
          </p:cNvSpPr>
          <p:nvPr>
            <p:ph type="title"/>
          </p:nvPr>
        </p:nvSpPr>
        <p:spPr>
          <a:xfrm>
            <a:off x="644562" y="243029"/>
            <a:ext cx="10450786" cy="522097"/>
          </a:xfrm>
          <a:prstGeom prst="rect">
            <a:avLst/>
          </a:prstGeom>
        </p:spPr>
        <p:txBody>
          <a:bodyPr vert="horz" wrap="square" lIns="0" tIns="9048" rIns="0" bIns="0" rtlCol="0" anchor="t" anchorCtr="0">
            <a:spAutoFit/>
          </a:bodyPr>
          <a:lstStyle/>
          <a:p>
            <a:pPr marL="9525">
              <a:spcBef>
                <a:spcPts val="71"/>
              </a:spcBef>
            </a:pPr>
            <a:r>
              <a:rPr lang="cs-CZ" spc="-4" dirty="0" err="1"/>
              <a:t>Interactions</a:t>
            </a:r>
            <a:r>
              <a:rPr lang="cs-CZ" spc="-4" dirty="0"/>
              <a:t> </a:t>
            </a:r>
            <a:r>
              <a:rPr lang="cs-CZ" spc="-4" dirty="0" err="1"/>
              <a:t>of</a:t>
            </a:r>
            <a:r>
              <a:rPr lang="cs-CZ" spc="-4" dirty="0"/>
              <a:t> </a:t>
            </a:r>
            <a:r>
              <a:rPr lang="cs-CZ" spc="-4" dirty="0" err="1"/>
              <a:t>anticonvulsant</a:t>
            </a:r>
            <a:r>
              <a:rPr lang="cs-CZ" spc="-4" dirty="0"/>
              <a:t> </a:t>
            </a:r>
            <a:r>
              <a:rPr lang="cs-CZ" spc="-4" dirty="0" err="1"/>
              <a:t>drugs</a:t>
            </a:r>
            <a:endParaRPr dirty="0"/>
          </a:p>
        </p:txBody>
      </p:sp>
    </p:spTree>
    <p:extLst>
      <p:ext uri="{BB962C8B-B14F-4D97-AF65-F5344CB8AC3E}">
        <p14:creationId xmlns:p14="http://schemas.microsoft.com/office/powerpoint/2010/main" val="1328716479"/>
      </p:ext>
    </p:extLst>
  </p:cSld>
  <p:clrMapOvr>
    <a:masterClrMapping/>
  </p:clrMapOvr>
  <p:transition advTm="12734"/>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Anticonvulsants in specific populations</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3"/>
            <a:ext cx="10478087" cy="3521498"/>
          </a:xfrm>
        </p:spPr>
        <p:txBody>
          <a:bodyPr/>
          <a:lstStyle/>
          <a:p>
            <a:pPr>
              <a:lnSpc>
                <a:spcPct val="100000"/>
              </a:lnSpc>
            </a:pPr>
            <a:r>
              <a:rPr lang="en-US" dirty="0">
                <a:latin typeface="Arial" pitchFamily="34" charset="0"/>
                <a:cs typeface="Arial" pitchFamily="34" charset="0"/>
              </a:rPr>
              <a:t>Neonates, children, elderly patients</a:t>
            </a:r>
          </a:p>
          <a:p>
            <a:pPr>
              <a:lnSpc>
                <a:spcPct val="100000"/>
              </a:lnSpc>
            </a:pPr>
            <a:r>
              <a:rPr lang="en-US" dirty="0">
                <a:latin typeface="Arial" pitchFamily="34" charset="0"/>
                <a:cs typeface="Arial" pitchFamily="34" charset="0"/>
              </a:rPr>
              <a:t>Slowed hepatic metabolism</a:t>
            </a:r>
          </a:p>
          <a:p>
            <a:pPr>
              <a:lnSpc>
                <a:spcPct val="100000"/>
              </a:lnSpc>
            </a:pPr>
            <a:r>
              <a:rPr lang="en-US" dirty="0">
                <a:latin typeface="Arial" pitchFamily="34" charset="0"/>
                <a:cs typeface="Arial" pitchFamily="34" charset="0"/>
              </a:rPr>
              <a:t>Decreased renal clearance</a:t>
            </a:r>
          </a:p>
          <a:p>
            <a:pPr>
              <a:lnSpc>
                <a:spcPct val="100000"/>
              </a:lnSpc>
            </a:pPr>
            <a:r>
              <a:rPr lang="en-US" dirty="0">
                <a:latin typeface="Arial" pitchFamily="34" charset="0"/>
                <a:cs typeface="Arial" pitchFamily="34" charset="0"/>
              </a:rPr>
              <a:t>Decreased volumes of distribution</a:t>
            </a:r>
          </a:p>
          <a:p>
            <a:pPr>
              <a:lnSpc>
                <a:spcPct val="100000"/>
              </a:lnSpc>
            </a:pPr>
            <a:r>
              <a:rPr lang="en-US" dirty="0">
                <a:latin typeface="Arial" pitchFamily="34" charset="0"/>
                <a:cs typeface="Arial" pitchFamily="34" charset="0"/>
              </a:rPr>
              <a:t>Women on contraceptive agents</a:t>
            </a:r>
          </a:p>
          <a:p>
            <a:pPr>
              <a:lnSpc>
                <a:spcPct val="100000"/>
              </a:lnSpc>
            </a:pPr>
            <a:r>
              <a:rPr lang="en-US" dirty="0">
                <a:latin typeface="Arial" pitchFamily="34" charset="0"/>
                <a:cs typeface="Arial" pitchFamily="34" charset="0"/>
              </a:rPr>
              <a:t>Pregnant women - folic acid, at least 0.4mg/day, TDM, many drugs are teratogenic</a:t>
            </a:r>
          </a:p>
          <a:p>
            <a:pPr>
              <a:lnSpc>
                <a:spcPct val="100000"/>
              </a:lnSpc>
            </a:pPr>
            <a:r>
              <a:rPr lang="en-US" dirty="0">
                <a:latin typeface="Arial" pitchFamily="34" charset="0"/>
                <a:cs typeface="Arial" pitchFamily="34" charset="0"/>
              </a:rPr>
              <a:t>Patients with hepatic or renal insufficiency</a:t>
            </a:r>
          </a:p>
          <a:p>
            <a:pPr lvl="1"/>
            <a:r>
              <a:rPr lang="en-US" dirty="0">
                <a:latin typeface="Arial" pitchFamily="34" charset="0"/>
                <a:cs typeface="Arial" pitchFamily="34" charset="0"/>
              </a:rPr>
              <a:t>Gabapentin, pregabalin, levetiracetam, and </a:t>
            </a:r>
            <a:r>
              <a:rPr lang="en-US" dirty="0" err="1">
                <a:latin typeface="Arial" pitchFamily="34" charset="0"/>
                <a:cs typeface="Arial" pitchFamily="34" charset="0"/>
              </a:rPr>
              <a:t>lacosamide</a:t>
            </a:r>
            <a:r>
              <a:rPr lang="en-US" dirty="0">
                <a:latin typeface="Arial" pitchFamily="34" charset="0"/>
                <a:cs typeface="Arial" pitchFamily="34" charset="0"/>
              </a:rPr>
              <a:t> excreted mostly renal clearance - their doses can be adjusted for renal insufficiency ; useful in patients with hepatic failure</a:t>
            </a:r>
          </a:p>
          <a:p>
            <a:pPr lvl="1"/>
            <a:r>
              <a:rPr lang="en-US" dirty="0">
                <a:latin typeface="Arial" pitchFamily="34" charset="0"/>
                <a:cs typeface="Arial" pitchFamily="34" charset="0"/>
              </a:rPr>
              <a:t>Lamotrigine metabolized by glucuronidation - also might be used in hepatic insufficiency.</a:t>
            </a:r>
          </a:p>
          <a:p>
            <a:pPr>
              <a:lnSpc>
                <a:spcPct val="100000"/>
              </a:lnSpc>
            </a:pPr>
            <a:endParaRPr lang="en-US" dirty="0">
              <a:latin typeface="Arial" pitchFamily="34" charset="0"/>
              <a:cs typeface="Arial" pitchFamily="34" charset="0"/>
            </a:endParaRPr>
          </a:p>
          <a:p>
            <a:pPr>
              <a:lnSpc>
                <a:spcPct val="100000"/>
              </a:lnSpc>
            </a:pPr>
            <a:endParaRPr lang="en-US"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2223291448"/>
      </p:ext>
    </p:extLst>
  </p:cSld>
  <p:clrMapOvr>
    <a:masterClrMapping/>
  </p:clrMapOvr>
  <mc:AlternateContent xmlns:mc="http://schemas.openxmlformats.org/markup-compatibility/2006" xmlns:p14="http://schemas.microsoft.com/office/powerpoint/2010/main">
    <mc:Choice Requires="p14">
      <p:transition spd="slow" p14:dur="2000" advTm="57603"/>
    </mc:Choice>
    <mc:Fallback xmlns="">
      <p:transition spd="slow" advTm="5760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Generic substitution</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3"/>
            <a:ext cx="10478087" cy="3521498"/>
          </a:xfrm>
        </p:spPr>
        <p:txBody>
          <a:bodyPr/>
          <a:lstStyle/>
          <a:p>
            <a:pPr>
              <a:lnSpc>
                <a:spcPct val="100000"/>
              </a:lnSpc>
            </a:pPr>
            <a:r>
              <a:rPr lang="en-US">
                <a:latin typeface="Arial" pitchFamily="34" charset="0"/>
                <a:cs typeface="Arial" pitchFamily="34" charset="0"/>
              </a:rPr>
              <a:t>Changing the formulation or brand of AED is NOT recommended because different preparations may vary in bioavailability or have different pharmacokinetic profiles and, thus, increased potential for reduced effect or excessive side effects.</a:t>
            </a:r>
          </a:p>
          <a:p>
            <a:pPr>
              <a:lnSpc>
                <a:spcPct val="100000"/>
              </a:lnSpc>
            </a:pPr>
            <a:endParaRPr lang="en-US">
              <a:latin typeface="Arial" pitchFamily="34" charset="0"/>
              <a:cs typeface="Arial" pitchFamily="34" charset="0"/>
            </a:endParaRPr>
          </a:p>
          <a:p>
            <a:pPr>
              <a:lnSpc>
                <a:spcPct val="100000"/>
              </a:lnSpc>
            </a:pPr>
            <a:endParaRPr lang="en-US">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405249143"/>
      </p:ext>
    </p:extLst>
  </p:cSld>
  <p:clrMapOvr>
    <a:masterClrMapping/>
  </p:clrMapOvr>
  <mc:AlternateContent xmlns:mc="http://schemas.openxmlformats.org/markup-compatibility/2006" xmlns:p14="http://schemas.microsoft.com/office/powerpoint/2010/main">
    <mc:Choice Requires="p14">
      <p:transition spd="slow" p14:dur="2000" advTm="27455"/>
    </mc:Choice>
    <mc:Fallback xmlns="">
      <p:transition spd="slow" advTm="27455"/>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9">
            <a:extLst>
              <a:ext uri="{FF2B5EF4-FFF2-40B4-BE49-F238E27FC236}">
                <a16:creationId xmlns:a16="http://schemas.microsoft.com/office/drawing/2014/main" id="{76F4E91F-8C74-4FBD-9357-D443868B65C1}"/>
              </a:ext>
            </a:extLst>
          </p:cNvPr>
          <p:cNvSpPr txBox="1">
            <a:spLocks noGrp="1"/>
          </p:cNvSpPr>
          <p:nvPr>
            <p:ph type="title"/>
          </p:nvPr>
        </p:nvSpPr>
        <p:spPr>
          <a:xfrm>
            <a:off x="530717" y="324374"/>
            <a:ext cx="5163161" cy="522097"/>
          </a:xfrm>
          <a:prstGeom prst="rect">
            <a:avLst/>
          </a:prstGeom>
        </p:spPr>
        <p:txBody>
          <a:bodyPr vert="horz" wrap="square" lIns="0" tIns="9048" rIns="0" bIns="0" rtlCol="0" anchor="t" anchorCtr="0">
            <a:spAutoFit/>
          </a:bodyPr>
          <a:lstStyle/>
          <a:p>
            <a:pPr marL="9525">
              <a:spcBef>
                <a:spcPts val="71"/>
              </a:spcBef>
            </a:pPr>
            <a:r>
              <a:rPr lang="cs-CZ" spc="-8" dirty="0" err="1"/>
              <a:t>Exam</a:t>
            </a:r>
            <a:r>
              <a:rPr lang="cs-CZ" spc="-8" dirty="0"/>
              <a:t> </a:t>
            </a:r>
            <a:r>
              <a:rPr lang="cs-CZ" spc="-8" dirty="0" err="1"/>
              <a:t>questions</a:t>
            </a:r>
            <a:endParaRPr dirty="0"/>
          </a:p>
        </p:txBody>
      </p:sp>
      <p:sp>
        <p:nvSpPr>
          <p:cNvPr id="3" name="object 3">
            <a:extLst>
              <a:ext uri="{FF2B5EF4-FFF2-40B4-BE49-F238E27FC236}">
                <a16:creationId xmlns:a16="http://schemas.microsoft.com/office/drawing/2014/main" id="{96F4891E-FDF0-4E90-A258-B171FF3C3F33}"/>
              </a:ext>
            </a:extLst>
          </p:cNvPr>
          <p:cNvSpPr txBox="1"/>
          <p:nvPr/>
        </p:nvSpPr>
        <p:spPr>
          <a:xfrm>
            <a:off x="856633" y="1053724"/>
            <a:ext cx="9940237" cy="3718806"/>
          </a:xfrm>
          <a:prstGeom prst="rect">
            <a:avLst/>
          </a:prstGeom>
        </p:spPr>
        <p:txBody>
          <a:bodyPr vert="horz" wrap="square" lIns="0" tIns="10001" rIns="0" bIns="0" rtlCol="0">
            <a:spAutoFit/>
          </a:bodyPr>
          <a:lstStyle/>
          <a:p>
            <a:pPr marL="331446" lvl="1" indent="-135246">
              <a:spcBef>
                <a:spcPts val="472"/>
              </a:spcBef>
              <a:buClr>
                <a:srgbClr val="0000DC"/>
              </a:buClr>
              <a:buChar char="̶"/>
              <a:tabLst>
                <a:tab pos="331446" algn="l"/>
                <a:tab pos="331924" algn="l"/>
              </a:tabLst>
            </a:pPr>
            <a:r>
              <a:rPr lang="en-US" b="1" spc="-4" dirty="0">
                <a:latin typeface="Arial"/>
                <a:cs typeface="Arial"/>
              </a:rPr>
              <a:t>gabapentin </a:t>
            </a:r>
            <a:r>
              <a:rPr lang="en-US" spc="-4" dirty="0">
                <a:latin typeface="Arial"/>
                <a:cs typeface="Arial"/>
              </a:rPr>
              <a:t>– </a:t>
            </a:r>
            <a:r>
              <a:rPr lang="en-US" spc="-8" dirty="0">
                <a:latin typeface="Arial"/>
                <a:cs typeface="Arial"/>
              </a:rPr>
              <a:t>GABA analogue, without affinity to GABA </a:t>
            </a:r>
            <a:r>
              <a:rPr lang="en-US" spc="-8" dirty="0" err="1">
                <a:latin typeface="Arial"/>
                <a:cs typeface="Arial"/>
              </a:rPr>
              <a:t>rcp</a:t>
            </a:r>
            <a:r>
              <a:rPr lang="en-US" spc="-8" dirty="0">
                <a:latin typeface="Arial"/>
                <a:cs typeface="Arial"/>
              </a:rPr>
              <a:t>., without effects on </a:t>
            </a:r>
            <a:r>
              <a:rPr lang="en-US" spc="-8" dirty="0" err="1">
                <a:latin typeface="Arial"/>
                <a:cs typeface="Arial"/>
              </a:rPr>
              <a:t>metabo</a:t>
            </a:r>
            <a:r>
              <a:rPr lang="cs-CZ" spc="-8" dirty="0">
                <a:latin typeface="Arial"/>
                <a:cs typeface="Arial"/>
              </a:rPr>
              <a:t>l</a:t>
            </a:r>
            <a:r>
              <a:rPr lang="en-US" spc="-8" dirty="0">
                <a:latin typeface="Arial"/>
                <a:cs typeface="Arial"/>
              </a:rPr>
              <a:t>ism of GABA </a:t>
            </a:r>
          </a:p>
          <a:p>
            <a:pPr marL="788646" lvl="2" indent="-135246">
              <a:spcBef>
                <a:spcPts val="472"/>
              </a:spcBef>
              <a:buClr>
                <a:srgbClr val="0000DC"/>
              </a:buClr>
              <a:buChar char="̶"/>
              <a:tabLst>
                <a:tab pos="331446" algn="l"/>
                <a:tab pos="331924" algn="l"/>
              </a:tabLst>
            </a:pPr>
            <a:r>
              <a:rPr lang="en-US" spc="-8" dirty="0">
                <a:latin typeface="Arial"/>
                <a:cs typeface="Arial"/>
              </a:rPr>
              <a:t>bonding to voltage</a:t>
            </a:r>
            <a:r>
              <a:rPr lang="cs-CZ" spc="-8" dirty="0">
                <a:latin typeface="Arial"/>
                <a:cs typeface="Arial"/>
              </a:rPr>
              <a:t> </a:t>
            </a:r>
            <a:r>
              <a:rPr lang="en-US" spc="-8" dirty="0">
                <a:latin typeface="Arial"/>
                <a:cs typeface="Arial"/>
              </a:rPr>
              <a:t>gated Ca</a:t>
            </a:r>
            <a:r>
              <a:rPr lang="en-US" spc="-8" baseline="30000" dirty="0">
                <a:latin typeface="Arial"/>
                <a:cs typeface="Arial"/>
              </a:rPr>
              <a:t>2+</a:t>
            </a:r>
            <a:r>
              <a:rPr lang="en-US" spc="-8" dirty="0">
                <a:latin typeface="Arial"/>
                <a:cs typeface="Arial"/>
              </a:rPr>
              <a:t> cha</a:t>
            </a:r>
            <a:r>
              <a:rPr lang="cs-CZ" spc="-8" dirty="0">
                <a:latin typeface="Arial"/>
                <a:cs typeface="Arial"/>
              </a:rPr>
              <a:t>n</a:t>
            </a:r>
            <a:r>
              <a:rPr lang="en-US" spc="-8" dirty="0" err="1">
                <a:latin typeface="Arial"/>
                <a:cs typeface="Arial"/>
              </a:rPr>
              <a:t>nels</a:t>
            </a:r>
            <a:endParaRPr lang="en-US" spc="-4" dirty="0">
              <a:latin typeface="Arial"/>
              <a:cs typeface="Arial"/>
            </a:endParaRPr>
          </a:p>
          <a:p>
            <a:pPr marL="788646" lvl="2" indent="-135246">
              <a:spcBef>
                <a:spcPts val="472"/>
              </a:spcBef>
              <a:buClr>
                <a:srgbClr val="0000DC"/>
              </a:buClr>
              <a:buChar char="̶"/>
              <a:tabLst>
                <a:tab pos="331446" algn="l"/>
                <a:tab pos="331924" algn="l"/>
              </a:tabLst>
            </a:pPr>
            <a:r>
              <a:rPr lang="en-US" spc="-4" dirty="0">
                <a:latin typeface="Arial"/>
                <a:cs typeface="Arial"/>
              </a:rPr>
              <a:t>used for therapy of partial attacks </a:t>
            </a:r>
          </a:p>
          <a:p>
            <a:pPr marL="788646" lvl="2" indent="-135246">
              <a:spcBef>
                <a:spcPts val="472"/>
              </a:spcBef>
              <a:buClr>
                <a:srgbClr val="0000DC"/>
              </a:buClr>
              <a:buChar char="̶"/>
              <a:tabLst>
                <a:tab pos="331446" algn="l"/>
                <a:tab pos="331924" algn="l"/>
              </a:tabLst>
            </a:pPr>
            <a:r>
              <a:rPr lang="en-US" spc="-4" dirty="0">
                <a:latin typeface="Arial"/>
                <a:cs typeface="Arial"/>
              </a:rPr>
              <a:t>way of </a:t>
            </a:r>
            <a:r>
              <a:rPr lang="en-US" spc="-4" dirty="0" err="1">
                <a:latin typeface="Arial"/>
                <a:cs typeface="Arial"/>
              </a:rPr>
              <a:t>applic</a:t>
            </a:r>
            <a:r>
              <a:rPr lang="cs-CZ" spc="-4" dirty="0">
                <a:latin typeface="Arial"/>
                <a:cs typeface="Arial"/>
              </a:rPr>
              <a:t>a</a:t>
            </a:r>
            <a:r>
              <a:rPr lang="en-US" spc="-4" dirty="0" err="1">
                <a:latin typeface="Arial"/>
                <a:cs typeface="Arial"/>
              </a:rPr>
              <a:t>tion</a:t>
            </a:r>
            <a:r>
              <a:rPr lang="en-US" spc="-4" dirty="0">
                <a:latin typeface="Arial"/>
                <a:cs typeface="Arial"/>
              </a:rPr>
              <a:t>: p.o.</a:t>
            </a:r>
          </a:p>
          <a:p>
            <a:pPr marL="788646" lvl="2" indent="-135246">
              <a:spcBef>
                <a:spcPts val="472"/>
              </a:spcBef>
              <a:buClr>
                <a:srgbClr val="0000DC"/>
              </a:buClr>
              <a:buChar char="̶"/>
              <a:tabLst>
                <a:tab pos="331446" algn="l"/>
                <a:tab pos="331924" algn="l"/>
              </a:tabLst>
            </a:pPr>
            <a:r>
              <a:rPr lang="en-US" spc="-4" dirty="0">
                <a:latin typeface="Arial"/>
                <a:cs typeface="Arial"/>
              </a:rPr>
              <a:t>low interaction potential</a:t>
            </a:r>
          </a:p>
          <a:p>
            <a:pPr marL="788646" lvl="2" indent="-135246">
              <a:spcBef>
                <a:spcPts val="472"/>
              </a:spcBef>
              <a:buClr>
                <a:srgbClr val="0000DC"/>
              </a:buClr>
              <a:buChar char="̶"/>
              <a:tabLst>
                <a:tab pos="331446" algn="l"/>
                <a:tab pos="331924" algn="l"/>
              </a:tabLst>
            </a:pPr>
            <a:r>
              <a:rPr lang="en-US" spc="-4" dirty="0">
                <a:latin typeface="Arial"/>
                <a:cs typeface="Arial"/>
              </a:rPr>
              <a:t>relatively safe, few AE</a:t>
            </a:r>
          </a:p>
          <a:p>
            <a:pPr marL="788646" lvl="2" indent="-135246">
              <a:spcBef>
                <a:spcPts val="472"/>
              </a:spcBef>
              <a:buClr>
                <a:srgbClr val="0000DC"/>
              </a:buClr>
              <a:buChar char="̶"/>
              <a:tabLst>
                <a:tab pos="331446" algn="l"/>
                <a:tab pos="331924" algn="l"/>
              </a:tabLst>
            </a:pPr>
            <a:r>
              <a:rPr lang="en-US" spc="-4" dirty="0">
                <a:latin typeface="Arial"/>
                <a:cs typeface="Arial"/>
              </a:rPr>
              <a:t>other use: peripheral neuropathic pain (diabetic neuropathy, postherpetic neuralgia), preemptive analgesia</a:t>
            </a:r>
          </a:p>
        </p:txBody>
      </p:sp>
    </p:spTree>
    <p:extLst>
      <p:ext uri="{BB962C8B-B14F-4D97-AF65-F5344CB8AC3E}">
        <p14:creationId xmlns:p14="http://schemas.microsoft.com/office/powerpoint/2010/main" val="4269181212"/>
      </p:ext>
    </p:extLst>
  </p:cSld>
  <p:clrMapOvr>
    <a:masterClrMapping/>
  </p:clrMapOvr>
  <p:transition advTm="1094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a:xfrm>
            <a:off x="719400" y="720000"/>
            <a:ext cx="10753200" cy="451576"/>
          </a:xfrm>
        </p:spPr>
        <p:txBody>
          <a:bodyPr/>
          <a:lstStyle/>
          <a:p>
            <a:r>
              <a:rPr lang="en-US"/>
              <a:t>Factors lowering seizure threshold </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1" y="1640123"/>
            <a:ext cx="4888320" cy="3521498"/>
          </a:xfrm>
        </p:spPr>
        <p:txBody>
          <a:bodyPr/>
          <a:lstStyle/>
          <a:p>
            <a:pPr>
              <a:lnSpc>
                <a:spcPct val="100000"/>
              </a:lnSpc>
            </a:pPr>
            <a:r>
              <a:rPr lang="en-US">
                <a:latin typeface="Arial" pitchFamily="34" charset="0"/>
                <a:cs typeface="Arial" pitchFamily="34" charset="0"/>
              </a:rPr>
              <a:t>Sleep deprivation </a:t>
            </a:r>
          </a:p>
          <a:p>
            <a:pPr>
              <a:lnSpc>
                <a:spcPct val="100000"/>
              </a:lnSpc>
            </a:pPr>
            <a:r>
              <a:rPr lang="en-US">
                <a:latin typeface="Arial" pitchFamily="34" charset="0"/>
                <a:cs typeface="Arial" pitchFamily="34" charset="0"/>
              </a:rPr>
              <a:t>Alcohol withdrawal </a:t>
            </a:r>
          </a:p>
          <a:p>
            <a:pPr>
              <a:lnSpc>
                <a:spcPct val="100000"/>
              </a:lnSpc>
            </a:pPr>
            <a:r>
              <a:rPr lang="en-US">
                <a:latin typeface="Arial" pitchFamily="34" charset="0"/>
                <a:cs typeface="Arial" pitchFamily="34" charset="0"/>
              </a:rPr>
              <a:t>Television flicker </a:t>
            </a:r>
          </a:p>
          <a:p>
            <a:pPr>
              <a:lnSpc>
                <a:spcPct val="100000"/>
              </a:lnSpc>
            </a:pPr>
            <a:r>
              <a:rPr lang="en-US">
                <a:latin typeface="Arial" pitchFamily="34" charset="0"/>
                <a:cs typeface="Arial" pitchFamily="34" charset="0"/>
              </a:rPr>
              <a:t>Epileptogenic drugs </a:t>
            </a:r>
          </a:p>
          <a:p>
            <a:pPr>
              <a:lnSpc>
                <a:spcPct val="100000"/>
              </a:lnSpc>
            </a:pPr>
            <a:r>
              <a:rPr lang="en-US">
                <a:latin typeface="Arial" pitchFamily="34" charset="0"/>
                <a:cs typeface="Arial" pitchFamily="34" charset="0"/>
              </a:rPr>
              <a:t>Systemic infection </a:t>
            </a:r>
          </a:p>
          <a:p>
            <a:pPr>
              <a:lnSpc>
                <a:spcPct val="100000"/>
              </a:lnSpc>
            </a:pPr>
            <a:r>
              <a:rPr lang="en-US">
                <a:latin typeface="Arial" pitchFamily="34" charset="0"/>
                <a:cs typeface="Arial" pitchFamily="34" charset="0"/>
              </a:rPr>
              <a:t>Head trauma </a:t>
            </a:r>
          </a:p>
          <a:p>
            <a:pPr>
              <a:lnSpc>
                <a:spcPct val="100000"/>
              </a:lnSpc>
            </a:pPr>
            <a:r>
              <a:rPr lang="en-US">
                <a:latin typeface="Arial" pitchFamily="34" charset="0"/>
                <a:cs typeface="Arial" pitchFamily="34" charset="0"/>
              </a:rPr>
              <a:t>Recreational drugs </a:t>
            </a:r>
          </a:p>
          <a:p>
            <a:pPr>
              <a:lnSpc>
                <a:spcPct val="100000"/>
              </a:lnSpc>
            </a:pPr>
            <a:r>
              <a:rPr lang="en-US">
                <a:latin typeface="Arial" pitchFamily="34" charset="0"/>
                <a:cs typeface="Arial" pitchFamily="34" charset="0"/>
              </a:rPr>
              <a:t>Non-compliance </a:t>
            </a:r>
          </a:p>
          <a:p>
            <a:pPr>
              <a:lnSpc>
                <a:spcPct val="100000"/>
              </a:lnSpc>
            </a:pPr>
            <a:r>
              <a:rPr lang="en-US">
                <a:latin typeface="Arial" pitchFamily="34" charset="0"/>
                <a:cs typeface="Arial" pitchFamily="34" charset="0"/>
              </a:rPr>
              <a:t>Menstruation </a:t>
            </a:r>
          </a:p>
          <a:p>
            <a:pPr>
              <a:lnSpc>
                <a:spcPct val="100000"/>
              </a:lnSpc>
            </a:pPr>
            <a:r>
              <a:rPr lang="en-US">
                <a:latin typeface="Arial" pitchFamily="34" charset="0"/>
                <a:cs typeface="Arial" pitchFamily="34" charset="0"/>
              </a:rPr>
              <a:t>Dehydration </a:t>
            </a:r>
          </a:p>
        </p:txBody>
      </p:sp>
      <p:sp>
        <p:nvSpPr>
          <p:cNvPr id="4" name="Zástupný obsah 2">
            <a:extLst>
              <a:ext uri="{FF2B5EF4-FFF2-40B4-BE49-F238E27FC236}">
                <a16:creationId xmlns:a16="http://schemas.microsoft.com/office/drawing/2014/main" id="{ACD9F521-DABB-4176-BDEA-DAAC0BAEA858}"/>
              </a:ext>
            </a:extLst>
          </p:cNvPr>
          <p:cNvSpPr txBox="1">
            <a:spLocks/>
          </p:cNvSpPr>
          <p:nvPr/>
        </p:nvSpPr>
        <p:spPr>
          <a:xfrm>
            <a:off x="5779681" y="1640123"/>
            <a:ext cx="4888320" cy="35214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en-US" kern="0">
                <a:latin typeface="Arial" pitchFamily="34" charset="0"/>
                <a:cs typeface="Arial" pitchFamily="34" charset="0"/>
              </a:rPr>
              <a:t>Barbiturate withdrawal </a:t>
            </a:r>
          </a:p>
          <a:p>
            <a:pPr>
              <a:lnSpc>
                <a:spcPct val="100000"/>
              </a:lnSpc>
            </a:pPr>
            <a:r>
              <a:rPr lang="en-US" kern="0">
                <a:latin typeface="Arial" pitchFamily="34" charset="0"/>
                <a:cs typeface="Arial" pitchFamily="34" charset="0"/>
              </a:rPr>
              <a:t>Benzodiazepine withdrawal </a:t>
            </a:r>
          </a:p>
          <a:p>
            <a:pPr>
              <a:lnSpc>
                <a:spcPct val="100000"/>
              </a:lnSpc>
            </a:pPr>
            <a:r>
              <a:rPr lang="en-US" kern="0">
                <a:latin typeface="Arial" pitchFamily="34" charset="0"/>
                <a:cs typeface="Arial" pitchFamily="34" charset="0"/>
              </a:rPr>
              <a:t>Hyperventilation </a:t>
            </a:r>
          </a:p>
          <a:p>
            <a:pPr>
              <a:lnSpc>
                <a:spcPct val="100000"/>
              </a:lnSpc>
            </a:pPr>
            <a:r>
              <a:rPr lang="en-US" kern="0">
                <a:latin typeface="Arial" pitchFamily="34" charset="0"/>
                <a:cs typeface="Arial" pitchFamily="34" charset="0"/>
              </a:rPr>
              <a:t>Flashing lights </a:t>
            </a:r>
          </a:p>
          <a:p>
            <a:pPr>
              <a:lnSpc>
                <a:spcPct val="100000"/>
              </a:lnSpc>
            </a:pPr>
            <a:r>
              <a:rPr lang="en-US" kern="0">
                <a:latin typeface="Arial" pitchFamily="34" charset="0"/>
                <a:cs typeface="Arial" pitchFamily="34" charset="0"/>
              </a:rPr>
              <a:t>Diet and missed meals </a:t>
            </a:r>
          </a:p>
          <a:p>
            <a:pPr>
              <a:lnSpc>
                <a:spcPct val="100000"/>
              </a:lnSpc>
            </a:pPr>
            <a:r>
              <a:rPr lang="en-US" kern="0">
                <a:latin typeface="Arial" pitchFamily="34" charset="0"/>
                <a:cs typeface="Arial" pitchFamily="34" charset="0"/>
              </a:rPr>
              <a:t>Stress </a:t>
            </a:r>
          </a:p>
          <a:p>
            <a:pPr>
              <a:lnSpc>
                <a:spcPct val="100000"/>
              </a:lnSpc>
            </a:pPr>
            <a:r>
              <a:rPr lang="en-US" kern="0">
                <a:latin typeface="Arial" pitchFamily="34" charset="0"/>
                <a:cs typeface="Arial" pitchFamily="34" charset="0"/>
              </a:rPr>
              <a:t>Intense exercise</a:t>
            </a:r>
          </a:p>
          <a:p>
            <a:pPr>
              <a:lnSpc>
                <a:spcPct val="100000"/>
              </a:lnSpc>
            </a:pPr>
            <a:endParaRPr lang="en-US" ker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592044851"/>
      </p:ext>
    </p:extLst>
  </p:cSld>
  <p:clrMapOvr>
    <a:masterClrMapping/>
  </p:clrMapOvr>
  <mc:AlternateContent xmlns:mc="http://schemas.openxmlformats.org/markup-compatibility/2006" xmlns:p14="http://schemas.microsoft.com/office/powerpoint/2010/main">
    <mc:Choice Requires="p14">
      <p:transition spd="slow" p14:dur="2000" advTm="52859"/>
    </mc:Choice>
    <mc:Fallback xmlns="">
      <p:transition spd="slow" advTm="52859"/>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96F4891E-FDF0-4E90-A258-B171FF3C3F33}"/>
              </a:ext>
            </a:extLst>
          </p:cNvPr>
          <p:cNvSpPr txBox="1"/>
          <p:nvPr/>
        </p:nvSpPr>
        <p:spPr>
          <a:xfrm>
            <a:off x="723759" y="732882"/>
            <a:ext cx="9940237" cy="5639845"/>
          </a:xfrm>
          <a:prstGeom prst="rect">
            <a:avLst/>
          </a:prstGeom>
        </p:spPr>
        <p:txBody>
          <a:bodyPr vert="horz" wrap="square" lIns="0" tIns="10001" rIns="0" bIns="0" rtlCol="0">
            <a:spAutoFit/>
          </a:bodyPr>
          <a:lstStyle/>
          <a:p>
            <a:pPr marL="9048">
              <a:spcBef>
                <a:spcPts val="79"/>
              </a:spcBef>
              <a:buClr>
                <a:srgbClr val="0000DC"/>
              </a:buClr>
              <a:tabLst>
                <a:tab pos="217155" algn="l"/>
                <a:tab pos="217631" algn="l"/>
              </a:tabLst>
            </a:pPr>
            <a:endParaRPr lang="en-US" spc="-4" dirty="0">
              <a:latin typeface="Arial"/>
              <a:cs typeface="Arial"/>
            </a:endParaRPr>
          </a:p>
          <a:p>
            <a:pPr marL="217155" indent="-208107">
              <a:spcBef>
                <a:spcPts val="79"/>
              </a:spcBef>
              <a:buClr>
                <a:srgbClr val="0000DC"/>
              </a:buClr>
              <a:buChar char="̶"/>
              <a:tabLst>
                <a:tab pos="217155" algn="l"/>
                <a:tab pos="217631" algn="l"/>
              </a:tabLst>
            </a:pPr>
            <a:r>
              <a:rPr lang="en-US" b="1" spc="-4" dirty="0">
                <a:latin typeface="Arial"/>
                <a:cs typeface="Arial"/>
              </a:rPr>
              <a:t>carbamazepine</a:t>
            </a:r>
            <a:r>
              <a:rPr lang="en-US" spc="-4" dirty="0">
                <a:latin typeface="Arial"/>
                <a:cs typeface="Arial"/>
              </a:rPr>
              <a:t> – inhibition of Na</a:t>
            </a:r>
            <a:r>
              <a:rPr lang="en-US" spc="-4" baseline="30000" dirty="0">
                <a:latin typeface="Arial"/>
                <a:cs typeface="Arial"/>
              </a:rPr>
              <a:t>+</a:t>
            </a:r>
            <a:r>
              <a:rPr lang="en-US" spc="-4" dirty="0">
                <a:latin typeface="Arial"/>
                <a:cs typeface="Arial"/>
              </a:rPr>
              <a:t> channels</a:t>
            </a:r>
          </a:p>
          <a:p>
            <a:pPr marL="674355" lvl="1" indent="-208107">
              <a:spcBef>
                <a:spcPts val="79"/>
              </a:spcBef>
              <a:buClr>
                <a:srgbClr val="0000DC"/>
              </a:buClr>
              <a:buChar char="̶"/>
              <a:tabLst>
                <a:tab pos="217155" algn="l"/>
                <a:tab pos="217631" algn="l"/>
              </a:tabLst>
            </a:pPr>
            <a:r>
              <a:rPr lang="en-US" spc="-4" dirty="0">
                <a:latin typeface="Arial"/>
                <a:cs typeface="Arial"/>
              </a:rPr>
              <a:t>used for therapy of generalized attacks, mixed attacks, ineffective in absences</a:t>
            </a:r>
          </a:p>
          <a:p>
            <a:pPr marL="674355" lvl="1" indent="-208107">
              <a:spcBef>
                <a:spcPts val="79"/>
              </a:spcBef>
              <a:buClr>
                <a:srgbClr val="0000DC"/>
              </a:buClr>
              <a:buChar char="̶"/>
              <a:tabLst>
                <a:tab pos="217155" algn="l"/>
                <a:tab pos="217631" algn="l"/>
              </a:tabLst>
            </a:pPr>
            <a:r>
              <a:rPr lang="en-US" spc="-4" dirty="0">
                <a:latin typeface="Arial"/>
                <a:cs typeface="Arial"/>
              </a:rPr>
              <a:t>way of administration: p.o. (both conventional </a:t>
            </a:r>
            <a:r>
              <a:rPr lang="en-US" spc="-4" dirty="0" err="1">
                <a:latin typeface="Arial"/>
                <a:cs typeface="Arial"/>
              </a:rPr>
              <a:t>tbl</a:t>
            </a:r>
            <a:r>
              <a:rPr lang="en-US" spc="-4" dirty="0">
                <a:latin typeface="Arial"/>
                <a:cs typeface="Arial"/>
              </a:rPr>
              <a:t>. and </a:t>
            </a:r>
            <a:r>
              <a:rPr lang="en-US" spc="-4" dirty="0" err="1">
                <a:latin typeface="Arial"/>
                <a:cs typeface="Arial"/>
              </a:rPr>
              <a:t>tbl</a:t>
            </a:r>
            <a:r>
              <a:rPr lang="en-US" spc="-4" dirty="0">
                <a:latin typeface="Arial"/>
                <a:cs typeface="Arial"/>
              </a:rPr>
              <a:t>. with prolonged effect)</a:t>
            </a:r>
          </a:p>
          <a:p>
            <a:pPr marL="674355" lvl="1" indent="-208107">
              <a:spcBef>
                <a:spcPts val="79"/>
              </a:spcBef>
              <a:buClr>
                <a:srgbClr val="0000DC"/>
              </a:buClr>
              <a:buChar char="̶"/>
              <a:tabLst>
                <a:tab pos="217155" algn="l"/>
                <a:tab pos="217631" algn="l"/>
              </a:tabLst>
            </a:pPr>
            <a:r>
              <a:rPr lang="en-US" spc="-4" dirty="0">
                <a:latin typeface="Arial"/>
                <a:cs typeface="Arial"/>
              </a:rPr>
              <a:t>teratogenic!</a:t>
            </a:r>
          </a:p>
          <a:p>
            <a:pPr marL="674355" lvl="1" indent="-208107">
              <a:spcBef>
                <a:spcPts val="79"/>
              </a:spcBef>
              <a:buClr>
                <a:srgbClr val="0000DC"/>
              </a:buClr>
              <a:buChar char="̶"/>
              <a:tabLst>
                <a:tab pos="217155" algn="l"/>
                <a:tab pos="217631" algn="l"/>
              </a:tabLst>
            </a:pPr>
            <a:r>
              <a:rPr lang="en-US" spc="-4" dirty="0">
                <a:latin typeface="Arial"/>
                <a:cs typeface="Arial"/>
              </a:rPr>
              <a:t>risk of severe skin toxicity (mainly in people of Chinese or </a:t>
            </a:r>
            <a:r>
              <a:rPr lang="cs-CZ" spc="-4" dirty="0">
                <a:latin typeface="Arial"/>
                <a:cs typeface="Arial"/>
              </a:rPr>
              <a:t>T</a:t>
            </a:r>
            <a:r>
              <a:rPr lang="en-US" spc="-4" dirty="0" err="1">
                <a:latin typeface="Arial"/>
                <a:cs typeface="Arial"/>
              </a:rPr>
              <a:t>hai</a:t>
            </a:r>
            <a:r>
              <a:rPr lang="en-US" spc="-4" dirty="0">
                <a:latin typeface="Arial"/>
                <a:cs typeface="Arial"/>
              </a:rPr>
              <a:t> origin – pharmacogenetic background)</a:t>
            </a:r>
          </a:p>
          <a:p>
            <a:pPr marL="674355" lvl="1" indent="-208107">
              <a:spcBef>
                <a:spcPts val="79"/>
              </a:spcBef>
              <a:buClr>
                <a:srgbClr val="0000DC"/>
              </a:buClr>
              <a:buChar char="̶"/>
              <a:tabLst>
                <a:tab pos="217155" algn="l"/>
                <a:tab pos="217631" algn="l"/>
              </a:tabLst>
            </a:pPr>
            <a:r>
              <a:rPr lang="en-US" spc="-4" dirty="0">
                <a:latin typeface="Arial"/>
                <a:cs typeface="Arial"/>
              </a:rPr>
              <a:t>high interaction potential (with inhibitors of CYP3A4 </a:t>
            </a:r>
            <a:r>
              <a:rPr lang="en-US" spc="-4" dirty="0">
                <a:latin typeface="Arial"/>
                <a:cs typeface="Arial"/>
                <a:sym typeface="Symbol" panose="05050102010706020507" pitchFamily="18" charset="2"/>
              </a:rPr>
              <a:t> AE)</a:t>
            </a:r>
            <a:endParaRPr lang="en-US" spc="-4" dirty="0">
              <a:latin typeface="Arial"/>
              <a:cs typeface="Arial"/>
            </a:endParaRPr>
          </a:p>
          <a:p>
            <a:pPr marL="674355" lvl="1" indent="-208107">
              <a:spcBef>
                <a:spcPts val="79"/>
              </a:spcBef>
              <a:buClr>
                <a:srgbClr val="0000DC"/>
              </a:buClr>
              <a:buChar char="̶"/>
              <a:tabLst>
                <a:tab pos="217155" algn="l"/>
                <a:tab pos="217631" algn="l"/>
              </a:tabLst>
            </a:pPr>
            <a:r>
              <a:rPr lang="en-US" spc="-4" dirty="0">
                <a:latin typeface="Arial"/>
                <a:cs typeface="Arial"/>
              </a:rPr>
              <a:t>other use: mania and prophylactic</a:t>
            </a:r>
            <a:r>
              <a:rPr lang="en-US" dirty="0">
                <a:latin typeface="+mj-lt"/>
              </a:rPr>
              <a:t> treatment of bipolar affective disorder, treatment of neuropathic pain and neuralgias (neuralgia of trigeminal nerve, diabetic neuropathy, treatment of abstinence syndrome in alcoholics</a:t>
            </a:r>
            <a:br>
              <a:rPr lang="en-US" dirty="0">
                <a:latin typeface="+mj-lt"/>
              </a:rPr>
            </a:br>
            <a:endParaRPr lang="en-US" spc="-4" dirty="0">
              <a:latin typeface="Arial"/>
              <a:cs typeface="Arial"/>
            </a:endParaRPr>
          </a:p>
        </p:txBody>
      </p:sp>
      <p:sp>
        <p:nvSpPr>
          <p:cNvPr id="6" name="object 9">
            <a:extLst>
              <a:ext uri="{FF2B5EF4-FFF2-40B4-BE49-F238E27FC236}">
                <a16:creationId xmlns:a16="http://schemas.microsoft.com/office/drawing/2014/main" id="{41F28C7B-9629-4177-B4E2-223383D27E38}"/>
              </a:ext>
            </a:extLst>
          </p:cNvPr>
          <p:cNvSpPr txBox="1">
            <a:spLocks/>
          </p:cNvSpPr>
          <p:nvPr/>
        </p:nvSpPr>
        <p:spPr>
          <a:xfrm>
            <a:off x="530717" y="324374"/>
            <a:ext cx="5163161" cy="522097"/>
          </a:xfrm>
          <a:prstGeom prst="rect">
            <a:avLst/>
          </a:prstGeom>
        </p:spPr>
        <p:txBody>
          <a:bodyPr vert="horz" wrap="square" lIns="0" tIns="9048" rIns="0" bIns="0" rtlCol="0" anchor="t" anchorCtr="0">
            <a:sp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marL="9525">
              <a:spcBef>
                <a:spcPts val="71"/>
              </a:spcBef>
            </a:pPr>
            <a:r>
              <a:rPr lang="cs-CZ" kern="0" spc="-8"/>
              <a:t>Exam questions</a:t>
            </a:r>
            <a:endParaRPr lang="cs-CZ" kern="0" dirty="0"/>
          </a:p>
        </p:txBody>
      </p:sp>
    </p:spTree>
    <p:extLst>
      <p:ext uri="{BB962C8B-B14F-4D97-AF65-F5344CB8AC3E}">
        <p14:creationId xmlns:p14="http://schemas.microsoft.com/office/powerpoint/2010/main" val="247557230"/>
      </p:ext>
    </p:extLst>
  </p:cSld>
  <p:clrMapOvr>
    <a:masterClrMapping/>
  </p:clrMapOvr>
  <p:transition advTm="3585"/>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96F4891E-FDF0-4E90-A258-B171FF3C3F33}"/>
              </a:ext>
            </a:extLst>
          </p:cNvPr>
          <p:cNvSpPr txBox="1"/>
          <p:nvPr/>
        </p:nvSpPr>
        <p:spPr>
          <a:xfrm>
            <a:off x="920802" y="1246229"/>
            <a:ext cx="9940237" cy="4442081"/>
          </a:xfrm>
          <a:prstGeom prst="rect">
            <a:avLst/>
          </a:prstGeom>
        </p:spPr>
        <p:txBody>
          <a:bodyPr vert="horz" wrap="square" lIns="0" tIns="10001" rIns="0" bIns="0" rtlCol="0">
            <a:spAutoFit/>
          </a:bodyPr>
          <a:lstStyle/>
          <a:p>
            <a:pPr marL="331446" lvl="1" indent="-135246">
              <a:spcBef>
                <a:spcPts val="476"/>
              </a:spcBef>
              <a:buClr>
                <a:srgbClr val="0000DC"/>
              </a:buClr>
              <a:buChar char="̶"/>
              <a:tabLst>
                <a:tab pos="331446" algn="l"/>
                <a:tab pos="331924" algn="l"/>
              </a:tabLst>
            </a:pPr>
            <a:r>
              <a:rPr lang="en-US" b="1" spc="-4" dirty="0">
                <a:latin typeface="+mj-lt"/>
                <a:cs typeface="Arial"/>
              </a:rPr>
              <a:t>valproate (valproic acid) </a:t>
            </a:r>
            <a:r>
              <a:rPr lang="en-US" spc="-4" dirty="0">
                <a:latin typeface="+mj-lt"/>
                <a:cs typeface="Arial"/>
              </a:rPr>
              <a:t>– </a:t>
            </a:r>
            <a:r>
              <a:rPr lang="en-US" spc="-8" dirty="0">
                <a:latin typeface="+mj-lt"/>
                <a:cs typeface="Arial"/>
              </a:rPr>
              <a:t>inhibition of sodium and calcium channels of </a:t>
            </a:r>
            <a:r>
              <a:rPr lang="en-US" spc="-4" dirty="0">
                <a:latin typeface="+mj-lt"/>
                <a:cs typeface="Arial"/>
              </a:rPr>
              <a:t>T </a:t>
            </a:r>
            <a:r>
              <a:rPr lang="en-US" spc="-15" dirty="0">
                <a:latin typeface="+mj-lt"/>
                <a:cs typeface="Arial"/>
              </a:rPr>
              <a:t>type, </a:t>
            </a:r>
            <a:r>
              <a:rPr lang="en-US" spc="-8" dirty="0">
                <a:latin typeface="+mj-lt"/>
                <a:cs typeface="Arial"/>
              </a:rPr>
              <a:t>GABA</a:t>
            </a:r>
            <a:r>
              <a:rPr lang="en-US" spc="248" dirty="0">
                <a:latin typeface="+mj-lt"/>
                <a:cs typeface="Arial"/>
              </a:rPr>
              <a:t> </a:t>
            </a:r>
            <a:r>
              <a:rPr lang="en-US" spc="-8" dirty="0">
                <a:latin typeface="+mj-lt"/>
                <a:cs typeface="Arial"/>
              </a:rPr>
              <a:t>transaminase</a:t>
            </a:r>
            <a:endParaRPr lang="en-US" dirty="0">
              <a:latin typeface="+mj-lt"/>
              <a:cs typeface="Arial"/>
            </a:endParaRPr>
          </a:p>
          <a:p>
            <a:pPr marL="788646" lvl="2" indent="-135246">
              <a:buClr>
                <a:srgbClr val="0000DC"/>
              </a:buClr>
              <a:buChar char="̶"/>
              <a:tabLst>
                <a:tab pos="331446" algn="l"/>
                <a:tab pos="331924" algn="l"/>
              </a:tabLst>
            </a:pPr>
            <a:r>
              <a:rPr lang="en-US" altLang="cs-CZ" kern="0" dirty="0">
                <a:latin typeface="+mj-lt"/>
              </a:rPr>
              <a:t>suitable for therapy of many types of attacks (epilepsy in children, adolescents; affects both tonic-</a:t>
            </a:r>
            <a:r>
              <a:rPr lang="en-US" altLang="cs-CZ" kern="0" dirty="0" err="1">
                <a:latin typeface="+mj-lt"/>
              </a:rPr>
              <a:t>clonic</a:t>
            </a:r>
            <a:r>
              <a:rPr lang="en-US" altLang="cs-CZ" kern="0" dirty="0">
                <a:latin typeface="+mj-lt"/>
              </a:rPr>
              <a:t> seizures and absences), suitable for therapy of </a:t>
            </a:r>
            <a:r>
              <a:rPr lang="en-US" altLang="cs-CZ" kern="0" dirty="0" err="1">
                <a:latin typeface="+mj-lt"/>
              </a:rPr>
              <a:t>pharmaco</a:t>
            </a:r>
            <a:r>
              <a:rPr lang="cs-CZ" altLang="cs-CZ" kern="0" dirty="0">
                <a:latin typeface="+mj-lt"/>
              </a:rPr>
              <a:t>-</a:t>
            </a:r>
            <a:r>
              <a:rPr lang="en-US" altLang="cs-CZ" kern="0" dirty="0">
                <a:latin typeface="+mj-lt"/>
              </a:rPr>
              <a:t>resistant epilepsy</a:t>
            </a:r>
          </a:p>
          <a:p>
            <a:pPr marL="788646" lvl="2" indent="-135246">
              <a:buClr>
                <a:srgbClr val="0000DC"/>
              </a:buClr>
              <a:buChar char="̶"/>
              <a:tabLst>
                <a:tab pos="331446" algn="l"/>
                <a:tab pos="331924" algn="l"/>
              </a:tabLst>
            </a:pPr>
            <a:r>
              <a:rPr lang="en-US" altLang="cs-CZ" kern="0" dirty="0">
                <a:latin typeface="+mj-lt"/>
              </a:rPr>
              <a:t>non-sedative</a:t>
            </a:r>
          </a:p>
          <a:p>
            <a:pPr marL="788646" lvl="2" indent="-135246">
              <a:buClr>
                <a:srgbClr val="0000DC"/>
              </a:buClr>
              <a:buChar char="̶"/>
              <a:tabLst>
                <a:tab pos="331446" algn="l"/>
                <a:tab pos="331924" algn="l"/>
              </a:tabLst>
            </a:pPr>
            <a:r>
              <a:rPr lang="en-US" altLang="cs-CZ" kern="0" dirty="0">
                <a:latin typeface="+mj-lt"/>
              </a:rPr>
              <a:t>way of administration: p.o. (with prolonged effect), injections</a:t>
            </a:r>
          </a:p>
          <a:p>
            <a:pPr marL="788646" lvl="2" indent="-135246">
              <a:buClr>
                <a:srgbClr val="0000DC"/>
              </a:buClr>
              <a:buChar char="̶"/>
              <a:tabLst>
                <a:tab pos="331446" algn="l"/>
                <a:tab pos="331924" algn="l"/>
              </a:tabLst>
            </a:pPr>
            <a:r>
              <a:rPr lang="en-US" altLang="cs-CZ" kern="0" dirty="0">
                <a:latin typeface="+mj-lt"/>
              </a:rPr>
              <a:t>high interaction potential</a:t>
            </a:r>
          </a:p>
          <a:p>
            <a:pPr marL="788646" lvl="2" indent="-135246">
              <a:buClr>
                <a:srgbClr val="0000DC"/>
              </a:buClr>
              <a:buChar char="̶"/>
              <a:tabLst>
                <a:tab pos="331446" algn="l"/>
                <a:tab pos="331924" algn="l"/>
              </a:tabLst>
            </a:pPr>
            <a:r>
              <a:rPr lang="en-US" altLang="cs-CZ" kern="0" dirty="0">
                <a:latin typeface="+mj-lt"/>
              </a:rPr>
              <a:t>high teratogenic!!!</a:t>
            </a:r>
          </a:p>
          <a:p>
            <a:pPr marL="788646" lvl="2" indent="-135246">
              <a:buClr>
                <a:srgbClr val="0000DC"/>
              </a:buClr>
              <a:buChar char="̶"/>
              <a:tabLst>
                <a:tab pos="331446" algn="l"/>
                <a:tab pos="331924" algn="l"/>
              </a:tabLst>
            </a:pPr>
            <a:r>
              <a:rPr lang="en-US" altLang="cs-CZ" kern="0" dirty="0">
                <a:latin typeface="+mj-lt"/>
              </a:rPr>
              <a:t>about 10% of patients – hair impairment, hepatotoxic</a:t>
            </a:r>
          </a:p>
          <a:p>
            <a:pPr marL="788646" lvl="2" indent="-135246">
              <a:buClr>
                <a:srgbClr val="0000DC"/>
              </a:buClr>
              <a:buChar char="̶"/>
              <a:tabLst>
                <a:tab pos="331446" algn="l"/>
                <a:tab pos="331924" algn="l"/>
              </a:tabLst>
            </a:pPr>
            <a:r>
              <a:rPr lang="en-US" altLang="cs-CZ" kern="0" dirty="0">
                <a:latin typeface="+mj-lt"/>
              </a:rPr>
              <a:t>other possible use: bipolar affective disorder, prophylaxis of migraine</a:t>
            </a:r>
          </a:p>
        </p:txBody>
      </p:sp>
      <p:sp>
        <p:nvSpPr>
          <p:cNvPr id="6" name="object 9">
            <a:extLst>
              <a:ext uri="{FF2B5EF4-FFF2-40B4-BE49-F238E27FC236}">
                <a16:creationId xmlns:a16="http://schemas.microsoft.com/office/drawing/2014/main" id="{6B6BA92F-593E-4361-A3D0-D5259B97DDBD}"/>
              </a:ext>
            </a:extLst>
          </p:cNvPr>
          <p:cNvSpPr txBox="1">
            <a:spLocks noGrp="1"/>
          </p:cNvSpPr>
          <p:nvPr>
            <p:ph type="title"/>
          </p:nvPr>
        </p:nvSpPr>
        <p:spPr>
          <a:xfrm>
            <a:off x="530717" y="324374"/>
            <a:ext cx="5163161" cy="522097"/>
          </a:xfrm>
          <a:prstGeom prst="rect">
            <a:avLst/>
          </a:prstGeom>
        </p:spPr>
        <p:txBody>
          <a:bodyPr vert="horz" wrap="square" lIns="0" tIns="9048" rIns="0" bIns="0" rtlCol="0" anchor="t" anchorCtr="0">
            <a:spAutoFit/>
          </a:bodyPr>
          <a:lstStyle/>
          <a:p>
            <a:pPr marL="9525">
              <a:spcBef>
                <a:spcPts val="71"/>
              </a:spcBef>
            </a:pPr>
            <a:r>
              <a:rPr lang="cs-CZ" spc="-8" dirty="0" err="1"/>
              <a:t>Exam</a:t>
            </a:r>
            <a:r>
              <a:rPr lang="cs-CZ" spc="-8" dirty="0"/>
              <a:t> </a:t>
            </a:r>
            <a:r>
              <a:rPr lang="cs-CZ" spc="-8" dirty="0" err="1"/>
              <a:t>questions</a:t>
            </a:r>
            <a:endParaRPr dirty="0"/>
          </a:p>
        </p:txBody>
      </p:sp>
    </p:spTree>
    <p:extLst>
      <p:ext uri="{BB962C8B-B14F-4D97-AF65-F5344CB8AC3E}">
        <p14:creationId xmlns:p14="http://schemas.microsoft.com/office/powerpoint/2010/main" val="4256245831"/>
      </p:ext>
    </p:extLst>
  </p:cSld>
  <p:clrMapOvr>
    <a:masterClrMapping/>
  </p:clrMapOvr>
  <p:transition advTm="514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Pharmacotherapy</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3"/>
            <a:ext cx="10478087" cy="3521498"/>
          </a:xfrm>
        </p:spPr>
        <p:txBody>
          <a:bodyPr/>
          <a:lstStyle/>
          <a:p>
            <a:pPr>
              <a:lnSpc>
                <a:spcPct val="100000"/>
              </a:lnSpc>
            </a:pPr>
            <a:r>
              <a:rPr lang="en-US">
                <a:latin typeface="Arial" pitchFamily="34" charset="0"/>
                <a:cs typeface="Arial" pitchFamily="34" charset="0"/>
              </a:rPr>
              <a:t>The goal to achieve a seizure-free status without adverse effects </a:t>
            </a:r>
          </a:p>
          <a:p>
            <a:pPr>
              <a:lnSpc>
                <a:spcPct val="100000"/>
              </a:lnSpc>
            </a:pPr>
            <a:r>
              <a:rPr lang="en-US">
                <a:latin typeface="Arial" pitchFamily="34" charset="0"/>
                <a:cs typeface="Arial" pitchFamily="34" charset="0"/>
              </a:rPr>
              <a:t>Monotherapy is desirable - avoids drug interactions</a:t>
            </a:r>
          </a:p>
          <a:p>
            <a:pPr>
              <a:lnSpc>
                <a:spcPct val="100000"/>
              </a:lnSpc>
            </a:pPr>
            <a:r>
              <a:rPr lang="en-US">
                <a:latin typeface="Arial" pitchFamily="34" charset="0"/>
                <a:cs typeface="Arial" pitchFamily="34" charset="0"/>
              </a:rPr>
              <a:t>Many of the older anticonvulsant agents have hepatic enzyme–inducing properties</a:t>
            </a:r>
          </a:p>
          <a:p>
            <a:pPr>
              <a:lnSpc>
                <a:spcPct val="100000"/>
              </a:lnSpc>
            </a:pPr>
            <a:endParaRPr lang="en-US">
              <a:latin typeface="Arial" pitchFamily="34" charset="0"/>
              <a:cs typeface="Arial" pitchFamily="34" charset="0"/>
            </a:endParaRPr>
          </a:p>
          <a:p>
            <a:pPr>
              <a:lnSpc>
                <a:spcPct val="100000"/>
              </a:lnSpc>
            </a:pPr>
            <a:r>
              <a:rPr lang="en-US">
                <a:latin typeface="Arial" pitchFamily="34" charset="0"/>
                <a:cs typeface="Arial" pitchFamily="34" charset="0"/>
              </a:rPr>
              <a:t>Main mechanism - to stabilize membrane of neuron and to decrease the excitability</a:t>
            </a:r>
          </a:p>
          <a:p>
            <a:pPr>
              <a:lnSpc>
                <a:spcPct val="100000"/>
              </a:lnSpc>
            </a:pPr>
            <a:endParaRPr lang="en-US">
              <a:latin typeface="Arial" pitchFamily="34" charset="0"/>
              <a:cs typeface="Arial" pitchFamily="34" charset="0"/>
            </a:endParaRPr>
          </a:p>
          <a:p>
            <a:pPr>
              <a:lnSpc>
                <a:spcPct val="100000"/>
              </a:lnSpc>
            </a:pPr>
            <a:endParaRPr lang="en-US">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263689876"/>
      </p:ext>
    </p:extLst>
  </p:cSld>
  <p:clrMapOvr>
    <a:masterClrMapping/>
  </p:clrMapOvr>
  <mc:AlternateContent xmlns:mc="http://schemas.openxmlformats.org/markup-compatibility/2006" xmlns:p14="http://schemas.microsoft.com/office/powerpoint/2010/main">
    <mc:Choice Requires="p14">
      <p:transition spd="slow" p14:dur="2000" advTm="52440"/>
    </mc:Choice>
    <mc:Fallback xmlns="">
      <p:transition spd="slow" advTm="5244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9B43170D-5A60-4F44-AC33-FA1743308261}"/>
              </a:ext>
            </a:extLst>
          </p:cNvPr>
          <p:cNvPicPr>
            <a:picLocks noChangeAspect="1"/>
          </p:cNvPicPr>
          <p:nvPr/>
        </p:nvPicPr>
        <p:blipFill>
          <a:blip r:embed="rId3"/>
          <a:stretch>
            <a:fillRect/>
          </a:stretch>
        </p:blipFill>
        <p:spPr>
          <a:xfrm>
            <a:off x="152401" y="0"/>
            <a:ext cx="10572198" cy="6858000"/>
          </a:xfrm>
          <a:prstGeom prst="rect">
            <a:avLst/>
          </a:prstGeom>
        </p:spPr>
      </p:pic>
      <p:sp>
        <p:nvSpPr>
          <p:cNvPr id="5" name="Obdélník 4">
            <a:extLst>
              <a:ext uri="{FF2B5EF4-FFF2-40B4-BE49-F238E27FC236}">
                <a16:creationId xmlns:a16="http://schemas.microsoft.com/office/drawing/2014/main" id="{1F58A27C-86A0-4A0A-B584-121B45B8C4FD}"/>
              </a:ext>
            </a:extLst>
          </p:cNvPr>
          <p:cNvSpPr/>
          <p:nvPr/>
        </p:nvSpPr>
        <p:spPr>
          <a:xfrm>
            <a:off x="9447274" y="4204008"/>
            <a:ext cx="2554650" cy="1200329"/>
          </a:xfrm>
          <a:prstGeom prst="rect">
            <a:avLst/>
          </a:prstGeom>
        </p:spPr>
        <p:txBody>
          <a:bodyPr wrap="square">
            <a:spAutoFit/>
          </a:bodyPr>
          <a:lstStyle/>
          <a:p>
            <a:r>
              <a:rPr lang="cs-CZ" dirty="0" err="1">
                <a:solidFill>
                  <a:srgbClr val="007FAD"/>
                </a:solidFill>
                <a:latin typeface="TrebuchetMS"/>
              </a:rPr>
              <a:t>An</a:t>
            </a:r>
            <a:r>
              <a:rPr lang="cs-CZ" dirty="0">
                <a:solidFill>
                  <a:srgbClr val="007FAD"/>
                </a:solidFill>
                <a:latin typeface="TrebuchetMS"/>
              </a:rPr>
              <a:t> Pediatr (</a:t>
            </a:r>
            <a:r>
              <a:rPr lang="cs-CZ" dirty="0" err="1">
                <a:solidFill>
                  <a:srgbClr val="007FAD"/>
                </a:solidFill>
                <a:latin typeface="TrebuchetMS"/>
              </a:rPr>
              <a:t>Barc</a:t>
            </a:r>
            <a:r>
              <a:rPr lang="cs-CZ" dirty="0">
                <a:solidFill>
                  <a:srgbClr val="007FAD"/>
                </a:solidFill>
                <a:latin typeface="TrebuchetMS"/>
              </a:rPr>
              <a:t>). 2019;</a:t>
            </a:r>
            <a:r>
              <a:rPr lang="cs-CZ" b="1" dirty="0">
                <a:solidFill>
                  <a:srgbClr val="007FAD"/>
                </a:solidFill>
                <a:latin typeface="TrebuchetMS-Bold"/>
              </a:rPr>
              <a:t>91(6)</a:t>
            </a:r>
            <a:r>
              <a:rPr lang="cs-CZ" dirty="0">
                <a:solidFill>
                  <a:srgbClr val="007FAD"/>
                </a:solidFill>
                <a:latin typeface="TrebuchetMS"/>
              </a:rPr>
              <a:t>:415.e1---415.e10</a:t>
            </a:r>
            <a:endParaRPr lang="cs-CZ" dirty="0"/>
          </a:p>
        </p:txBody>
      </p:sp>
    </p:spTree>
    <p:custDataLst>
      <p:tags r:id="rId1"/>
    </p:custDataLst>
    <p:extLst>
      <p:ext uri="{BB962C8B-B14F-4D97-AF65-F5344CB8AC3E}">
        <p14:creationId xmlns:p14="http://schemas.microsoft.com/office/powerpoint/2010/main" val="3964659313"/>
      </p:ext>
    </p:extLst>
  </p:cSld>
  <p:clrMapOvr>
    <a:masterClrMapping/>
  </p:clrMapOvr>
  <mc:AlternateContent xmlns:mc="http://schemas.openxmlformats.org/markup-compatibility/2006" xmlns:p14="http://schemas.microsoft.com/office/powerpoint/2010/main">
    <mc:Choice Requires="p14">
      <p:transition spd="slow" p14:dur="2000" advTm="41573"/>
    </mc:Choice>
    <mc:Fallback xmlns="">
      <p:transition spd="slow" advTm="4157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E9196-5A80-4A4E-8899-0CB6AE35B0C9}"/>
              </a:ext>
            </a:extLst>
          </p:cNvPr>
          <p:cNvSpPr>
            <a:spLocks noGrp="1"/>
          </p:cNvSpPr>
          <p:nvPr>
            <p:ph type="title"/>
            <p:custDataLst>
              <p:tags r:id="rId2"/>
            </p:custDataLst>
          </p:nvPr>
        </p:nvSpPr>
        <p:spPr/>
        <p:txBody>
          <a:bodyPr/>
          <a:lstStyle/>
          <a:p>
            <a:r>
              <a:rPr lang="en-US"/>
              <a:t>Mechanisms of action</a:t>
            </a:r>
          </a:p>
        </p:txBody>
      </p:sp>
      <p:sp>
        <p:nvSpPr>
          <p:cNvPr id="3" name="Zástupný obsah 2">
            <a:extLst>
              <a:ext uri="{FF2B5EF4-FFF2-40B4-BE49-F238E27FC236}">
                <a16:creationId xmlns:a16="http://schemas.microsoft.com/office/drawing/2014/main" id="{E39725ED-6DED-4D3E-8E6B-81B269981206}"/>
              </a:ext>
            </a:extLst>
          </p:cNvPr>
          <p:cNvSpPr>
            <a:spLocks noGrp="1"/>
          </p:cNvSpPr>
          <p:nvPr>
            <p:ph idx="1"/>
          </p:nvPr>
        </p:nvSpPr>
        <p:spPr>
          <a:xfrm>
            <a:off x="720000" y="1640122"/>
            <a:ext cx="10478087" cy="4497877"/>
          </a:xfrm>
        </p:spPr>
        <p:txBody>
          <a:bodyPr/>
          <a:lstStyle/>
          <a:p>
            <a:pPr>
              <a:lnSpc>
                <a:spcPct val="100000"/>
              </a:lnSpc>
            </a:pPr>
            <a:r>
              <a:rPr lang="en-US">
                <a:latin typeface="Arial" pitchFamily="34" charset="0"/>
                <a:cs typeface="Arial" pitchFamily="34" charset="0"/>
              </a:rPr>
              <a:t>Classical</a:t>
            </a:r>
          </a:p>
          <a:p>
            <a:pPr lvl="1"/>
            <a:r>
              <a:rPr lang="en-US">
                <a:latin typeface="Arial" pitchFamily="34" charset="0"/>
                <a:cs typeface="Arial" pitchFamily="34" charset="0"/>
              </a:rPr>
              <a:t>Enhancement of GABA mainly via GABA-A rc</a:t>
            </a:r>
          </a:p>
          <a:p>
            <a:pPr lvl="1"/>
            <a:r>
              <a:rPr lang="en-US">
                <a:latin typeface="Arial" pitchFamily="34" charset="0"/>
                <a:cs typeface="Arial" pitchFamily="34" charset="0"/>
              </a:rPr>
              <a:t>Inhibition of sodium channel function</a:t>
            </a:r>
          </a:p>
          <a:p>
            <a:pPr lvl="1"/>
            <a:r>
              <a:rPr lang="en-US">
                <a:latin typeface="Arial" pitchFamily="34" charset="0"/>
                <a:cs typeface="Arial" pitchFamily="34" charset="0"/>
              </a:rPr>
              <a:t>Inhibition of calcium channel function</a:t>
            </a:r>
          </a:p>
          <a:p>
            <a:pPr>
              <a:lnSpc>
                <a:spcPct val="100000"/>
              </a:lnSpc>
            </a:pPr>
            <a:endParaRPr lang="en-US">
              <a:latin typeface="Arial" pitchFamily="34" charset="0"/>
              <a:cs typeface="Arial" pitchFamily="34" charset="0"/>
            </a:endParaRPr>
          </a:p>
          <a:p>
            <a:pPr>
              <a:lnSpc>
                <a:spcPct val="100000"/>
              </a:lnSpc>
            </a:pPr>
            <a:r>
              <a:rPr lang="en-US">
                <a:latin typeface="Arial" pitchFamily="34" charset="0"/>
                <a:cs typeface="Arial" pitchFamily="34" charset="0"/>
              </a:rPr>
              <a:t>Mechanisms of newer drugs</a:t>
            </a:r>
          </a:p>
          <a:p>
            <a:pPr lvl="1"/>
            <a:r>
              <a:rPr lang="en-US">
                <a:latin typeface="Arial" pitchFamily="34" charset="0"/>
                <a:cs typeface="Arial" pitchFamily="34" charset="0"/>
              </a:rPr>
              <a:t>Inhibition of glutamate release</a:t>
            </a:r>
          </a:p>
          <a:p>
            <a:pPr lvl="1"/>
            <a:r>
              <a:rPr lang="en-US">
                <a:latin typeface="Arial" pitchFamily="34" charset="0"/>
                <a:cs typeface="Arial" pitchFamily="34" charset="0"/>
              </a:rPr>
              <a:t>Inhibition of GABA uptake</a:t>
            </a:r>
          </a:p>
          <a:p>
            <a:pPr lvl="1"/>
            <a:r>
              <a:rPr lang="en-US">
                <a:latin typeface="Arial" pitchFamily="34" charset="0"/>
                <a:cs typeface="Arial" pitchFamily="34" charset="0"/>
              </a:rPr>
              <a:t>AMPA receptor antagonism</a:t>
            </a:r>
          </a:p>
          <a:p>
            <a:pPr lvl="1"/>
            <a:r>
              <a:rPr lang="en-US">
                <a:latin typeface="Arial" pitchFamily="34" charset="0"/>
                <a:cs typeface="Arial" pitchFamily="34" charset="0"/>
              </a:rPr>
              <a:t>Synaptic vesicle protein SV2A</a:t>
            </a:r>
          </a:p>
          <a:p>
            <a:pPr>
              <a:lnSpc>
                <a:spcPct val="100000"/>
              </a:lnSpc>
            </a:pPr>
            <a:endParaRPr lang="en-US">
              <a:latin typeface="Arial" pitchFamily="34" charset="0"/>
              <a:cs typeface="Arial" pitchFamily="34" charset="0"/>
            </a:endParaRPr>
          </a:p>
          <a:p>
            <a:pPr>
              <a:lnSpc>
                <a:spcPct val="100000"/>
              </a:lnSpc>
            </a:pPr>
            <a:r>
              <a:rPr lang="en-US">
                <a:latin typeface="Arial" pitchFamily="34" charset="0"/>
                <a:cs typeface="Arial" pitchFamily="34" charset="0"/>
              </a:rPr>
              <a:t>(multiple mechanisms)</a:t>
            </a:r>
          </a:p>
        </p:txBody>
      </p:sp>
    </p:spTree>
    <p:custDataLst>
      <p:tags r:id="rId1"/>
    </p:custDataLst>
    <p:extLst>
      <p:ext uri="{BB962C8B-B14F-4D97-AF65-F5344CB8AC3E}">
        <p14:creationId xmlns:p14="http://schemas.microsoft.com/office/powerpoint/2010/main" val="3278094715"/>
      </p:ext>
    </p:extLst>
  </p:cSld>
  <p:clrMapOvr>
    <a:masterClrMapping/>
  </p:clrMapOvr>
  <mc:AlternateContent xmlns:mc="http://schemas.openxmlformats.org/markup-compatibility/2006" xmlns:p14="http://schemas.microsoft.com/office/powerpoint/2010/main">
    <mc:Choice Requires="p14">
      <p:transition spd="slow" p14:dur="2000" advTm="62007"/>
    </mc:Choice>
    <mc:Fallback xmlns="">
      <p:transition spd="slow" advTm="6200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cs-CZ" dirty="0"/>
              <a:t>b</a:t>
            </a:r>
            <a:r>
              <a:rPr lang="en-US" dirty="0" err="1"/>
              <a:t>arbiturates</a:t>
            </a:r>
            <a:r>
              <a:rPr lang="en-US" dirty="0"/>
              <a:t> (phenobarbital), BZD</a:t>
            </a:r>
          </a:p>
          <a:p>
            <a:r>
              <a:rPr lang="cs-CZ" dirty="0"/>
              <a:t>v</a:t>
            </a:r>
            <a:r>
              <a:rPr lang="en-US" dirty="0" err="1"/>
              <a:t>igabatrin</a:t>
            </a:r>
            <a:r>
              <a:rPr lang="en-US" dirty="0"/>
              <a:t> – irreversible inhibition of GABA transaminase</a:t>
            </a:r>
          </a:p>
          <a:p>
            <a:r>
              <a:rPr lang="cs-CZ" dirty="0"/>
              <a:t>t</a:t>
            </a:r>
            <a:r>
              <a:rPr lang="en-US" dirty="0" err="1"/>
              <a:t>iagabine</a:t>
            </a:r>
            <a:r>
              <a:rPr lang="en-US" dirty="0"/>
              <a:t> – inhibitor of GABA transporter (increases extracellular GABA)</a:t>
            </a:r>
          </a:p>
          <a:p>
            <a:r>
              <a:rPr lang="cs-CZ" dirty="0"/>
              <a:t>s</a:t>
            </a:r>
            <a:r>
              <a:rPr lang="en-US" dirty="0" err="1"/>
              <a:t>tiripentol</a:t>
            </a:r>
            <a:r>
              <a:rPr lang="en-US" dirty="0"/>
              <a:t> </a:t>
            </a:r>
          </a:p>
          <a:p>
            <a:pPr lvl="1"/>
            <a:r>
              <a:rPr lang="en-US" dirty="0"/>
              <a:t>increases GABA effect similarly as barbiturates and inhibits lactate dehydrogenase, which may reduce metabolic energy </a:t>
            </a:r>
            <a:r>
              <a:rPr lang="en-US" dirty="0" err="1"/>
              <a:t>prodcution</a:t>
            </a:r>
            <a:r>
              <a:rPr lang="en-US" dirty="0"/>
              <a:t> </a:t>
            </a:r>
            <a:r>
              <a:rPr lang="en-US" dirty="0" err="1"/>
              <a:t>requiered</a:t>
            </a:r>
            <a:r>
              <a:rPr lang="en-US" dirty="0"/>
              <a:t> to </a:t>
            </a:r>
            <a:r>
              <a:rPr lang="en-US" dirty="0" err="1"/>
              <a:t>mainain</a:t>
            </a:r>
            <a:r>
              <a:rPr lang="en-US" dirty="0"/>
              <a:t> the seizure, used as adjunctive treatment in children</a:t>
            </a:r>
          </a:p>
          <a:p>
            <a:r>
              <a:rPr lang="en-US" dirty="0"/>
              <a:t>GABA</a:t>
            </a:r>
            <a:r>
              <a:rPr lang="cs-CZ" dirty="0"/>
              <a:t>-</a:t>
            </a:r>
            <a:r>
              <a:rPr lang="en-US" dirty="0" err="1"/>
              <a:t>ergics</a:t>
            </a:r>
            <a:r>
              <a:rPr lang="en-US" dirty="0"/>
              <a:t> may exacerbate absences</a:t>
            </a:r>
          </a:p>
          <a:p>
            <a:endParaRPr lang="en-US" dirty="0"/>
          </a:p>
        </p:txBody>
      </p:sp>
      <p:sp>
        <p:nvSpPr>
          <p:cNvPr id="4" name="Nadpis 3">
            <a:extLst>
              <a:ext uri="{FF2B5EF4-FFF2-40B4-BE49-F238E27FC236}">
                <a16:creationId xmlns:a16="http://schemas.microsoft.com/office/drawing/2014/main" id="{8BB80FCB-7748-42A8-9EC0-D2AE40073038}"/>
              </a:ext>
            </a:extLst>
          </p:cNvPr>
          <p:cNvSpPr>
            <a:spLocks noGrp="1"/>
          </p:cNvSpPr>
          <p:nvPr>
            <p:ph type="title"/>
          </p:nvPr>
        </p:nvSpPr>
        <p:spPr/>
        <p:txBody>
          <a:bodyPr/>
          <a:lstStyle/>
          <a:p>
            <a:r>
              <a:rPr lang="en-US"/>
              <a:t>GABA-ergic drugs</a:t>
            </a:r>
          </a:p>
        </p:txBody>
      </p:sp>
    </p:spTree>
    <p:custDataLst>
      <p:tags r:id="rId1"/>
    </p:custDataLst>
    <p:extLst>
      <p:ext uri="{BB962C8B-B14F-4D97-AF65-F5344CB8AC3E}">
        <p14:creationId xmlns:p14="http://schemas.microsoft.com/office/powerpoint/2010/main" val="613903001"/>
      </p:ext>
    </p:extLst>
  </p:cSld>
  <p:clrMapOvr>
    <a:masterClrMapping/>
  </p:clrMapOvr>
  <mc:AlternateContent xmlns:mc="http://schemas.openxmlformats.org/markup-compatibility/2006" xmlns:p14="http://schemas.microsoft.com/office/powerpoint/2010/main">
    <mc:Choice Requires="p14">
      <p:transition spd="slow" p14:dur="2000" advTm="60915"/>
    </mc:Choice>
    <mc:Fallback xmlns="">
      <p:transition spd="slow" advTm="6091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66ABB0D-5FDC-4B4F-B15D-8C24A3D068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4788" y="0"/>
            <a:ext cx="5842423" cy="6858000"/>
          </a:xfrm>
          <a:prstGeom prst="rect">
            <a:avLst/>
          </a:prstGeom>
        </p:spPr>
      </p:pic>
      <p:sp>
        <p:nvSpPr>
          <p:cNvPr id="7" name="Obdélník 6">
            <a:extLst>
              <a:ext uri="{FF2B5EF4-FFF2-40B4-BE49-F238E27FC236}">
                <a16:creationId xmlns:a16="http://schemas.microsoft.com/office/drawing/2014/main" id="{9A916193-1713-4AA9-9A5D-2B7E00588F79}"/>
              </a:ext>
            </a:extLst>
          </p:cNvPr>
          <p:cNvSpPr/>
          <p:nvPr/>
        </p:nvSpPr>
        <p:spPr>
          <a:xfrm>
            <a:off x="9637350" y="4493568"/>
            <a:ext cx="2554650" cy="1200329"/>
          </a:xfrm>
          <a:prstGeom prst="rect">
            <a:avLst/>
          </a:prstGeom>
        </p:spPr>
        <p:txBody>
          <a:bodyPr wrap="square">
            <a:spAutoFit/>
          </a:bodyPr>
          <a:lstStyle/>
          <a:p>
            <a:r>
              <a:rPr lang="cs-CZ" dirty="0" err="1">
                <a:solidFill>
                  <a:srgbClr val="007FAD"/>
                </a:solidFill>
                <a:latin typeface="TrebuchetMS"/>
              </a:rPr>
              <a:t>An</a:t>
            </a:r>
            <a:r>
              <a:rPr lang="cs-CZ" dirty="0">
                <a:solidFill>
                  <a:srgbClr val="007FAD"/>
                </a:solidFill>
                <a:latin typeface="TrebuchetMS"/>
              </a:rPr>
              <a:t> Pediatr (</a:t>
            </a:r>
            <a:r>
              <a:rPr lang="cs-CZ" dirty="0" err="1">
                <a:solidFill>
                  <a:srgbClr val="007FAD"/>
                </a:solidFill>
                <a:latin typeface="TrebuchetMS"/>
              </a:rPr>
              <a:t>Barc</a:t>
            </a:r>
            <a:r>
              <a:rPr lang="cs-CZ" dirty="0">
                <a:solidFill>
                  <a:srgbClr val="007FAD"/>
                </a:solidFill>
                <a:latin typeface="TrebuchetMS"/>
              </a:rPr>
              <a:t>). 2019;</a:t>
            </a:r>
            <a:r>
              <a:rPr lang="cs-CZ" b="1" dirty="0">
                <a:solidFill>
                  <a:srgbClr val="007FAD"/>
                </a:solidFill>
                <a:latin typeface="TrebuchetMS-Bold"/>
              </a:rPr>
              <a:t>91(6)</a:t>
            </a:r>
            <a:r>
              <a:rPr lang="cs-CZ" dirty="0">
                <a:solidFill>
                  <a:srgbClr val="007FAD"/>
                </a:solidFill>
                <a:latin typeface="TrebuchetMS"/>
              </a:rPr>
              <a:t>:415.e1---415.e10</a:t>
            </a:r>
            <a:endParaRPr lang="cs-CZ" dirty="0"/>
          </a:p>
        </p:txBody>
      </p:sp>
      <p:sp>
        <p:nvSpPr>
          <p:cNvPr id="2" name="Ovál 1">
            <a:extLst>
              <a:ext uri="{FF2B5EF4-FFF2-40B4-BE49-F238E27FC236}">
                <a16:creationId xmlns:a16="http://schemas.microsoft.com/office/drawing/2014/main" id="{C83D960E-384E-4666-AE35-BA3A5D6DF325}"/>
              </a:ext>
            </a:extLst>
          </p:cNvPr>
          <p:cNvSpPr/>
          <p:nvPr/>
        </p:nvSpPr>
        <p:spPr bwMode="auto">
          <a:xfrm>
            <a:off x="6095999" y="2827020"/>
            <a:ext cx="1005841" cy="876300"/>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Ovál 5">
            <a:extLst>
              <a:ext uri="{FF2B5EF4-FFF2-40B4-BE49-F238E27FC236}">
                <a16:creationId xmlns:a16="http://schemas.microsoft.com/office/drawing/2014/main" id="{93759E2B-4860-46D2-9571-B0B04C8F1754}"/>
              </a:ext>
            </a:extLst>
          </p:cNvPr>
          <p:cNvSpPr/>
          <p:nvPr/>
        </p:nvSpPr>
        <p:spPr bwMode="auto">
          <a:xfrm>
            <a:off x="4180628" y="2255520"/>
            <a:ext cx="1274321" cy="876300"/>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0" name="Ovál 9">
            <a:extLst>
              <a:ext uri="{FF2B5EF4-FFF2-40B4-BE49-F238E27FC236}">
                <a16:creationId xmlns:a16="http://schemas.microsoft.com/office/drawing/2014/main" id="{BCCF86DA-CDD2-4504-AACB-FCA59F296B97}"/>
              </a:ext>
            </a:extLst>
          </p:cNvPr>
          <p:cNvSpPr/>
          <p:nvPr/>
        </p:nvSpPr>
        <p:spPr bwMode="auto">
          <a:xfrm>
            <a:off x="6095998" y="4968240"/>
            <a:ext cx="1005841" cy="1001792"/>
          </a:xfrm>
          <a:prstGeom prst="ellipse">
            <a:avLst/>
          </a:prstGeom>
          <a:noFill/>
          <a:ln w="4445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custDataLst>
      <p:tags r:id="rId1"/>
    </p:custDataLst>
    <p:extLst>
      <p:ext uri="{BB962C8B-B14F-4D97-AF65-F5344CB8AC3E}">
        <p14:creationId xmlns:p14="http://schemas.microsoft.com/office/powerpoint/2010/main" val="1086150144"/>
      </p:ext>
    </p:extLst>
  </p:cSld>
  <p:clrMapOvr>
    <a:masterClrMapping/>
  </p:clrMapOvr>
  <mc:AlternateContent xmlns:mc="http://schemas.openxmlformats.org/markup-compatibility/2006" xmlns:p14="http://schemas.microsoft.com/office/powerpoint/2010/main">
    <mc:Choice Requires="p14">
      <p:transition spd="slow" p14:dur="2000" advTm="20234"/>
    </mc:Choice>
    <mc:Fallback xmlns="">
      <p:transition spd="slow" advTm="202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10C0771-B0A2-4E13-936D-B40ABDA2E30E}"/>
              </a:ext>
            </a:extLst>
          </p:cNvPr>
          <p:cNvSpPr>
            <a:spLocks noGrp="1"/>
          </p:cNvSpPr>
          <p:nvPr>
            <p:ph idx="1"/>
          </p:nvPr>
        </p:nvSpPr>
        <p:spPr/>
        <p:txBody>
          <a:bodyPr/>
          <a:lstStyle/>
          <a:p>
            <a:r>
              <a:rPr lang="cs-CZ" dirty="0"/>
              <a:t>c</a:t>
            </a:r>
            <a:r>
              <a:rPr lang="en-US" dirty="0" err="1"/>
              <a:t>arbamazepine</a:t>
            </a:r>
            <a:endParaRPr lang="en-US" dirty="0"/>
          </a:p>
          <a:p>
            <a:r>
              <a:rPr lang="cs-CZ" dirty="0"/>
              <a:t>l</a:t>
            </a:r>
            <a:r>
              <a:rPr lang="en-US" dirty="0" err="1"/>
              <a:t>amotrigine</a:t>
            </a:r>
            <a:endParaRPr lang="en-US" dirty="0"/>
          </a:p>
          <a:p>
            <a:r>
              <a:rPr lang="cs-CZ" dirty="0"/>
              <a:t>p</a:t>
            </a:r>
            <a:r>
              <a:rPr lang="en-US" dirty="0" err="1"/>
              <a:t>henytoin</a:t>
            </a:r>
            <a:endParaRPr lang="en-US" dirty="0"/>
          </a:p>
          <a:p>
            <a:r>
              <a:rPr lang="cs-CZ" dirty="0"/>
              <a:t>l</a:t>
            </a:r>
            <a:r>
              <a:rPr lang="en-US" dirty="0" err="1"/>
              <a:t>acosamide</a:t>
            </a:r>
            <a:endParaRPr lang="en-US" dirty="0"/>
          </a:p>
          <a:p>
            <a:endParaRPr lang="en-US" dirty="0"/>
          </a:p>
          <a:p>
            <a:r>
              <a:rPr lang="en-US" dirty="0"/>
              <a:t>Bind preferentially to in</a:t>
            </a:r>
            <a:r>
              <a:rPr lang="cs-CZ" dirty="0"/>
              <a:t>a</a:t>
            </a:r>
            <a:r>
              <a:rPr lang="en-US" dirty="0" err="1"/>
              <a:t>ctivated</a:t>
            </a:r>
            <a:r>
              <a:rPr lang="en-US" dirty="0"/>
              <a:t> channels and lower the number of functional channels able to generate action potential</a:t>
            </a:r>
          </a:p>
          <a:p>
            <a:endParaRPr lang="en-US" dirty="0"/>
          </a:p>
        </p:txBody>
      </p:sp>
      <p:sp>
        <p:nvSpPr>
          <p:cNvPr id="4" name="Nadpis 3">
            <a:extLst>
              <a:ext uri="{FF2B5EF4-FFF2-40B4-BE49-F238E27FC236}">
                <a16:creationId xmlns:a16="http://schemas.microsoft.com/office/drawing/2014/main" id="{8BB80FCB-7748-42A8-9EC0-D2AE40073038}"/>
              </a:ext>
            </a:extLst>
          </p:cNvPr>
          <p:cNvSpPr>
            <a:spLocks noGrp="1"/>
          </p:cNvSpPr>
          <p:nvPr>
            <p:ph type="title"/>
            <p:custDataLst>
              <p:tags r:id="rId2"/>
            </p:custDataLst>
          </p:nvPr>
        </p:nvSpPr>
        <p:spPr/>
        <p:txBody>
          <a:bodyPr/>
          <a:lstStyle/>
          <a:p>
            <a:r>
              <a:rPr lang="en-US" dirty="0"/>
              <a:t>Na</a:t>
            </a:r>
            <a:r>
              <a:rPr lang="en-US" baseline="30000" dirty="0"/>
              <a:t>+</a:t>
            </a:r>
            <a:r>
              <a:rPr lang="en-US" dirty="0"/>
              <a:t> channel inhibitors</a:t>
            </a:r>
          </a:p>
        </p:txBody>
      </p:sp>
    </p:spTree>
    <p:custDataLst>
      <p:tags r:id="rId1"/>
    </p:custDataLst>
    <p:extLst>
      <p:ext uri="{BB962C8B-B14F-4D97-AF65-F5344CB8AC3E}">
        <p14:creationId xmlns:p14="http://schemas.microsoft.com/office/powerpoint/2010/main" val="3369924684"/>
      </p:ext>
    </p:extLst>
  </p:cSld>
  <p:clrMapOvr>
    <a:masterClrMapping/>
  </p:clrMapOvr>
  <mc:AlternateContent xmlns:mc="http://schemas.openxmlformats.org/markup-compatibility/2006" xmlns:p14="http://schemas.microsoft.com/office/powerpoint/2010/main">
    <mc:Choice Requires="p14">
      <p:transition spd="slow" p14:dur="2000" advTm="20933"/>
    </mc:Choice>
    <mc:Fallback xmlns="">
      <p:transition spd="slow" advTm="20933"/>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4th_lecture_2022[20220308130102843].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1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2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9.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31.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3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3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3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3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6.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8.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2" id="{005E0F50-F034-4396-9718-7A2E1C1AA0EA}" vid="{CF82AC33-408C-4137-8D98-696884AEF14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Prezentace-MED-CZ-v8</Template>
  <TotalTime>3572</TotalTime>
  <Words>1503</Words>
  <Application>Microsoft Office PowerPoint</Application>
  <PresentationFormat>Širokoúhlá obrazovka</PresentationFormat>
  <Paragraphs>199</Paragraphs>
  <Slides>31</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31</vt:i4>
      </vt:variant>
    </vt:vector>
  </HeadingPairs>
  <TitlesOfParts>
    <vt:vector size="38" baseType="lpstr">
      <vt:lpstr>Arial</vt:lpstr>
      <vt:lpstr>Calibri</vt:lpstr>
      <vt:lpstr>Tahoma</vt:lpstr>
      <vt:lpstr>TrebuchetMS</vt:lpstr>
      <vt:lpstr>TrebuchetMS-Bold</vt:lpstr>
      <vt:lpstr>Wingdings</vt:lpstr>
      <vt:lpstr>Prezentace_MU_CZ</vt:lpstr>
      <vt:lpstr>Anticonvulsive drugs (antiepileptics)</vt:lpstr>
      <vt:lpstr>Epilepsy</vt:lpstr>
      <vt:lpstr>Factors lowering seizure threshold </vt:lpstr>
      <vt:lpstr>Pharmacotherapy</vt:lpstr>
      <vt:lpstr>Prezentace aplikace PowerPoint</vt:lpstr>
      <vt:lpstr>Mechanisms of action</vt:lpstr>
      <vt:lpstr>GABA-ergic drugs</vt:lpstr>
      <vt:lpstr>Prezentace aplikace PowerPoint</vt:lpstr>
      <vt:lpstr>Na+ channel inhibitors</vt:lpstr>
      <vt:lpstr>Prezentace aplikace PowerPoint</vt:lpstr>
      <vt:lpstr>Ca2+ channel inhibitors</vt:lpstr>
      <vt:lpstr>Prezentace aplikace PowerPoint</vt:lpstr>
      <vt:lpstr>Other mechanisms</vt:lpstr>
      <vt:lpstr>Prezentace aplikace PowerPoint</vt:lpstr>
      <vt:lpstr>Multiple mechanisms</vt:lpstr>
      <vt:lpstr>Cannabidiol</vt:lpstr>
      <vt:lpstr>Choice of anticonvulsant agent</vt:lpstr>
      <vt:lpstr>All types of seizures</vt:lpstr>
      <vt:lpstr>Treatment of specific types of seizures</vt:lpstr>
      <vt:lpstr>Status epilepticus</vt:lpstr>
      <vt:lpstr>Epilepsy resistant to monotherapy</vt:lpstr>
      <vt:lpstr>Prezentace aplikace PowerPoint</vt:lpstr>
      <vt:lpstr>Prezentace aplikace PowerPoint</vt:lpstr>
      <vt:lpstr>Other uses on antiepileptic drugs</vt:lpstr>
      <vt:lpstr>Drug-drug interactions</vt:lpstr>
      <vt:lpstr>Interactions of anticonvulsant drugs</vt:lpstr>
      <vt:lpstr>Anticonvulsants in specific populations</vt:lpstr>
      <vt:lpstr>Generic substitution</vt:lpstr>
      <vt:lpstr>Exam questions</vt:lpstr>
      <vt:lpstr>Prezentace aplikace PowerPoint</vt:lpstr>
      <vt:lpstr>Exam questions</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T500</dc:creator>
  <cp:lastModifiedBy>Leoš Landa</cp:lastModifiedBy>
  <cp:revision>216</cp:revision>
  <cp:lastPrinted>1601-01-01T00:00:00Z</cp:lastPrinted>
  <dcterms:created xsi:type="dcterms:W3CDTF">2019-05-09T09:22:34Z</dcterms:created>
  <dcterms:modified xsi:type="dcterms:W3CDTF">2024-12-11T07:13:53Z</dcterms:modified>
</cp:coreProperties>
</file>