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A31792-E253-4E84-8CF0-E6D594E5638C}" v="11" dt="2024-03-13T03:03:13.1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816" autoAdjust="0"/>
  </p:normalViewPr>
  <p:slideViewPr>
    <p:cSldViewPr snapToGrid="0">
      <p:cViewPr varScale="1">
        <p:scale>
          <a:sx n="123" d="100"/>
          <a:sy n="123" d="100"/>
        </p:scale>
        <p:origin x="11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583AC-BD95-4515-AB36-6477E3D395CB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53090-A7FB-4555-A5E8-BA5489711B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503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53090-A7FB-4555-A5E8-BA5489711BF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04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1F6F00-A4C8-4595-970B-7A2139C5C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1834EE-6792-437F-99B2-26B0CAEB7A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1AB2DF-383B-4120-8BF4-9F98C596F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7A03-E2D7-4950-AF41-9420433C4676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125AB8-4B25-46C4-B7D0-6D23A9097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F73C52-E41C-46BF-B45E-7E5A17A2E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D36-6C61-4EDA-9480-987738491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58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F1082-E298-42B3-8A26-F7AE5F6DE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D450281-3687-422F-9F02-DA17AD074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59986D-425E-4992-99C9-925AE45B1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7A03-E2D7-4950-AF41-9420433C4676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8473C4-2379-4048-B1EA-71317D7B4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307147-CDD2-490D-A74A-6BF11FBB9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D36-6C61-4EDA-9480-987738491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AF8BE8A-CBE7-40AB-8F0B-0F06B4A664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B0A825-00A4-4137-A8FB-5E9D25AB60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20FEE3-1A6A-45B4-AB34-B99980302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7A03-E2D7-4950-AF41-9420433C4676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173DD1-6AE9-4905-BC50-4B60C077E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52224-F7E8-4D72-9ACD-3BABBBF40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D36-6C61-4EDA-9480-987738491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28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E7FF18-ECFE-4CBD-8434-FCBADF65C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16E5E6-FEA0-42D4-B2EC-F5D74F5CD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A047A9-856B-4F3A-A669-E7ECC979D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7A03-E2D7-4950-AF41-9420433C4676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54D3B8-F5FB-4685-BA15-39334BBFB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5345AF-8824-464A-BF74-0C07EE2ED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D36-6C61-4EDA-9480-987738491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90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793A53-A4DB-4E8C-AAC9-709471B73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F4EC3AB-B6F0-47A3-A59D-A739C7041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E52A1D-C387-4872-8384-DAF923B8C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7A03-E2D7-4950-AF41-9420433C4676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DDB11B-6738-4694-904F-B05350F0A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6A1264-06BF-417B-A5D2-CE4CE8F25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D36-6C61-4EDA-9480-987738491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90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B78FE3-FD1E-41DD-9DC2-ACD640B2A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2AC930-5D8B-4D4C-9945-78A4FC36CB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B18AEB8-89F7-4584-8CF4-525CBA331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D34C26-16E3-4882-A8B1-C793F62BB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7A03-E2D7-4950-AF41-9420433C4676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20980D-3E05-433A-BA6B-0D67A6625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16402E-012B-4EEE-85C1-9E0BA8BEE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D36-6C61-4EDA-9480-987738491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08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5BE47D-787E-40D8-AE71-7C32CA84E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5D94E05-8803-4E55-AB55-FCCCE56C1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FD84A7B-F8DA-439D-A19B-13332D6F3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EE2B648-6123-46C6-93AB-C4C814EF64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E39D6A3-CD1A-4D76-97B0-0834B62FC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9994EF1-2360-4636-823D-2758E36A1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7A03-E2D7-4950-AF41-9420433C4676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5B07962-E541-47C5-9370-F7C10D3A0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2348C1A-861F-4BEC-AEE1-9F5363EAA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D36-6C61-4EDA-9480-987738491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222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B3D97-3926-43DE-9099-659B9E456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E503822-BAF1-47DB-ADB7-BA24C16C1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7A03-E2D7-4950-AF41-9420433C4676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58015A8-493E-4B45-87D1-C3DD21866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7BB6BA-74DE-484B-9899-279D54CA0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D36-6C61-4EDA-9480-987738491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50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5445E95-9067-4117-8E59-5A86BFDED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7A03-E2D7-4950-AF41-9420433C4676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C2BFE6-9FC3-4B8A-ABD5-7673B6B88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E2C93E-64CB-42AD-8260-4DDD4D54E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D36-6C61-4EDA-9480-987738491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976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71CB81-E3DD-4F84-A754-F4DE30F26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CA112F-7906-40BE-AA84-5C59AD050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9FC70CA-F211-46BF-8C8C-8BD5AF708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6D730F-BAC2-4F01-BC2A-6084B99C0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7A03-E2D7-4950-AF41-9420433C4676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97A7C6-7D5B-4498-9657-92813F70E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2C1BB5-28F9-4450-A1B0-3AFED4DE9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D36-6C61-4EDA-9480-987738491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19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63BA4F-9FF9-4383-AE3B-B3C800D4F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6C7D94E-2802-4726-BEBA-0F4B49B10B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A205D33-2986-4B3E-BCDD-94E1BB64E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431EFB-3A17-471A-8F40-79253D9E5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7A03-E2D7-4950-AF41-9420433C4676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2704A1-B60D-49A0-BB6C-0C76CCBE7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5D22A1-8DD2-46B5-8062-3FDA6773D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D36-6C61-4EDA-9480-987738491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21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AD977D2-620A-4B91-B24E-5AEA0D6D4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5E427B0-269F-414D-AD58-2DFCFDF56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33FDF4-8350-4B40-A6A4-A75492713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C7A03-E2D7-4950-AF41-9420433C4676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820A69-702B-44A8-9FDB-B87D23135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D63AC9-26FF-4777-8B71-2BAA051A78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A6D36-6C61-4EDA-9480-987738491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45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ovéPole 25">
            <a:extLst>
              <a:ext uri="{FF2B5EF4-FFF2-40B4-BE49-F238E27FC236}">
                <a16:creationId xmlns:a16="http://schemas.microsoft.com/office/drawing/2014/main" id="{44A1C841-EFDB-4869-9D7E-F2F13DACF9B7}"/>
              </a:ext>
            </a:extLst>
          </p:cNvPr>
          <p:cNvSpPr txBox="1"/>
          <p:nvPr/>
        </p:nvSpPr>
        <p:spPr>
          <a:xfrm>
            <a:off x="344557" y="503582"/>
            <a:ext cx="2452431" cy="40011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sz="2000" b="1" dirty="0">
                <a:latin typeface="Candara" panose="020E0502030303020204" pitchFamily="34" charset="0"/>
              </a:rPr>
              <a:t>Sedativ</a:t>
            </a:r>
            <a:r>
              <a:rPr lang="en-US" sz="2000" b="1" dirty="0">
                <a:latin typeface="Candara" panose="020E0502030303020204" pitchFamily="34" charset="0"/>
              </a:rPr>
              <a:t>es, hypnotics</a:t>
            </a:r>
            <a:endParaRPr lang="cs-CZ" sz="2000" b="1" dirty="0">
              <a:latin typeface="Candara" panose="020E0502030303020204" pitchFamily="34" charset="0"/>
            </a:endParaRP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4E5A2FA5-840F-4A06-9EA6-F162CA15E5DF}"/>
              </a:ext>
            </a:extLst>
          </p:cNvPr>
          <p:cNvSpPr txBox="1"/>
          <p:nvPr/>
        </p:nvSpPr>
        <p:spPr>
          <a:xfrm>
            <a:off x="333644" y="1032972"/>
            <a:ext cx="2452431" cy="40011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sz="2000" b="1" dirty="0" err="1">
                <a:solidFill>
                  <a:srgbClr val="0070C0"/>
                </a:solidFill>
                <a:latin typeface="Candara" panose="020E0502030303020204" pitchFamily="34" charset="0"/>
              </a:rPr>
              <a:t>Parasympat</a:t>
            </a:r>
            <a:r>
              <a:rPr lang="en-US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h</a:t>
            </a:r>
            <a:r>
              <a:rPr lang="cs-CZ" sz="2000" b="1" dirty="0" err="1">
                <a:solidFill>
                  <a:srgbClr val="0070C0"/>
                </a:solidFill>
                <a:latin typeface="Candara" panose="020E0502030303020204" pitchFamily="34" charset="0"/>
              </a:rPr>
              <a:t>olyti</a:t>
            </a:r>
            <a:r>
              <a:rPr lang="en-US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cs</a:t>
            </a:r>
            <a:endParaRPr lang="cs-CZ" sz="20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0A4CC020-3D59-4324-91FC-7E1438E38789}"/>
              </a:ext>
            </a:extLst>
          </p:cNvPr>
          <p:cNvSpPr txBox="1"/>
          <p:nvPr/>
        </p:nvSpPr>
        <p:spPr>
          <a:xfrm>
            <a:off x="344556" y="1637766"/>
            <a:ext cx="2291068" cy="40011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sz="2000" b="1" dirty="0" err="1">
                <a:solidFill>
                  <a:srgbClr val="FF0000"/>
                </a:solidFill>
                <a:latin typeface="Candara" panose="020E0502030303020204" pitchFamily="34" charset="0"/>
              </a:rPr>
              <a:t>Sympat</a:t>
            </a:r>
            <a:r>
              <a:rPr lang="en-US" sz="2000" b="1" dirty="0">
                <a:solidFill>
                  <a:srgbClr val="FF0000"/>
                </a:solidFill>
                <a:latin typeface="Candara" panose="020E0502030303020204" pitchFamily="34" charset="0"/>
              </a:rPr>
              <a:t>h</a:t>
            </a:r>
            <a:r>
              <a:rPr lang="cs-CZ" sz="2000" b="1" dirty="0" err="1">
                <a:solidFill>
                  <a:srgbClr val="FF0000"/>
                </a:solidFill>
                <a:latin typeface="Candara" panose="020E0502030303020204" pitchFamily="34" charset="0"/>
              </a:rPr>
              <a:t>omimeti</a:t>
            </a:r>
            <a:r>
              <a:rPr lang="en-US" sz="2000" b="1" dirty="0">
                <a:solidFill>
                  <a:srgbClr val="FF0000"/>
                </a:solidFill>
                <a:latin typeface="Candara" panose="020E0502030303020204" pitchFamily="34" charset="0"/>
              </a:rPr>
              <a:t>cs</a:t>
            </a:r>
            <a:endParaRPr lang="cs-CZ" sz="2000" b="1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00FDAE2B-23EA-4A53-8504-09F2202F3CB4}"/>
              </a:ext>
            </a:extLst>
          </p:cNvPr>
          <p:cNvSpPr txBox="1"/>
          <p:nvPr/>
        </p:nvSpPr>
        <p:spPr>
          <a:xfrm>
            <a:off x="344556" y="2181866"/>
            <a:ext cx="1121173" cy="40011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sz="2000" b="1" dirty="0" err="1">
                <a:solidFill>
                  <a:srgbClr val="00B050"/>
                </a:solidFill>
                <a:latin typeface="Candara" panose="020E0502030303020204" pitchFamily="34" charset="0"/>
              </a:rPr>
              <a:t>Opioid</a:t>
            </a:r>
            <a:r>
              <a:rPr lang="en-US" sz="2000" b="1" dirty="0">
                <a:solidFill>
                  <a:srgbClr val="00B050"/>
                </a:solidFill>
                <a:latin typeface="Candara" panose="020E0502030303020204" pitchFamily="34" charset="0"/>
              </a:rPr>
              <a:t>s</a:t>
            </a:r>
            <a:endParaRPr lang="cs-CZ" sz="2000" b="1" dirty="0">
              <a:solidFill>
                <a:srgbClr val="00B050"/>
              </a:solidFill>
              <a:latin typeface="Candara" panose="020E0502030303020204" pitchFamily="34" charset="0"/>
            </a:endParaRP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2E2E42A5-F75C-4843-9F41-9DDB9C3F4B2E}"/>
              </a:ext>
            </a:extLst>
          </p:cNvPr>
          <p:cNvSpPr txBox="1"/>
          <p:nvPr/>
        </p:nvSpPr>
        <p:spPr>
          <a:xfrm>
            <a:off x="344556" y="2770515"/>
            <a:ext cx="2694478" cy="40011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sz="2000" b="1" dirty="0">
                <a:solidFill>
                  <a:srgbClr val="CC00CC"/>
                </a:solidFill>
                <a:latin typeface="Candara" panose="020E0502030303020204" pitchFamily="34" charset="0"/>
              </a:rPr>
              <a:t>N</a:t>
            </a:r>
            <a:r>
              <a:rPr lang="en-US" sz="2000" b="1" dirty="0">
                <a:solidFill>
                  <a:srgbClr val="CC00CC"/>
                </a:solidFill>
                <a:latin typeface="Candara" panose="020E0502030303020204" pitchFamily="34" charset="0"/>
              </a:rPr>
              <a:t>on-</a:t>
            </a:r>
            <a:r>
              <a:rPr lang="cs-CZ" sz="2000" b="1" dirty="0" err="1">
                <a:solidFill>
                  <a:srgbClr val="CC00CC"/>
                </a:solidFill>
                <a:latin typeface="Candara" panose="020E0502030303020204" pitchFamily="34" charset="0"/>
              </a:rPr>
              <a:t>opioid</a:t>
            </a:r>
            <a:r>
              <a:rPr lang="cs-CZ" sz="2000" b="1" dirty="0">
                <a:solidFill>
                  <a:srgbClr val="CC00CC"/>
                </a:solidFill>
                <a:latin typeface="Candara" panose="020E0502030303020204" pitchFamily="34" charset="0"/>
              </a:rPr>
              <a:t> </a:t>
            </a:r>
            <a:r>
              <a:rPr lang="cs-CZ" sz="2000" b="1" dirty="0" err="1">
                <a:solidFill>
                  <a:srgbClr val="CC00CC"/>
                </a:solidFill>
                <a:latin typeface="Candara" panose="020E0502030303020204" pitchFamily="34" charset="0"/>
              </a:rPr>
              <a:t>analge</a:t>
            </a:r>
            <a:r>
              <a:rPr lang="en-US" sz="2000" b="1" dirty="0" err="1">
                <a:solidFill>
                  <a:srgbClr val="CC00CC"/>
                </a:solidFill>
                <a:latin typeface="Candara" panose="020E0502030303020204" pitchFamily="34" charset="0"/>
              </a:rPr>
              <a:t>sics</a:t>
            </a:r>
            <a:endParaRPr lang="cs-CZ" sz="2000" b="1" dirty="0">
              <a:solidFill>
                <a:srgbClr val="CC00CC"/>
              </a:solidFill>
              <a:latin typeface="Candara" panose="020E0502030303020204" pitchFamily="34" charset="0"/>
            </a:endParaRP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D8523BA9-F65A-41BB-95CA-EA6D73F29056}"/>
              </a:ext>
            </a:extLst>
          </p:cNvPr>
          <p:cNvSpPr txBox="1"/>
          <p:nvPr/>
        </p:nvSpPr>
        <p:spPr>
          <a:xfrm>
            <a:off x="333644" y="3340903"/>
            <a:ext cx="2463344" cy="40011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General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anaesthetics</a:t>
            </a:r>
            <a:endParaRPr lang="cs-CZ" sz="2000" b="1" dirty="0">
              <a:solidFill>
                <a:schemeClr val="accent2">
                  <a:lumMod val="75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9B9A99A7-20C2-4983-A798-7AF66DC32CAF}"/>
              </a:ext>
            </a:extLst>
          </p:cNvPr>
          <p:cNvSpPr txBox="1"/>
          <p:nvPr/>
        </p:nvSpPr>
        <p:spPr>
          <a:xfrm>
            <a:off x="368917" y="3911720"/>
            <a:ext cx="1448866" cy="40011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sz="2000" b="1" dirty="0" err="1">
                <a:solidFill>
                  <a:srgbClr val="800080"/>
                </a:solidFill>
                <a:latin typeface="Candara" panose="020E0502030303020204" pitchFamily="34" charset="0"/>
              </a:rPr>
              <a:t>Antidot</a:t>
            </a:r>
            <a:r>
              <a:rPr lang="en-US" sz="2000" b="1" dirty="0">
                <a:solidFill>
                  <a:srgbClr val="800080"/>
                </a:solidFill>
                <a:latin typeface="Candara" panose="020E0502030303020204" pitchFamily="34" charset="0"/>
              </a:rPr>
              <a:t>es</a:t>
            </a:r>
            <a:endParaRPr lang="cs-CZ" sz="2000" b="1" dirty="0">
              <a:solidFill>
                <a:srgbClr val="800080"/>
              </a:solidFill>
              <a:latin typeface="Candara" panose="020E0502030303020204" pitchFamily="34" charset="0"/>
            </a:endParaRP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94F6C8E9-5D0D-4602-801D-0A4B9EED9048}"/>
              </a:ext>
            </a:extLst>
          </p:cNvPr>
          <p:cNvSpPr txBox="1"/>
          <p:nvPr/>
        </p:nvSpPr>
        <p:spPr>
          <a:xfrm>
            <a:off x="333644" y="4447550"/>
            <a:ext cx="2828197" cy="40011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sz="2000" b="1" dirty="0" err="1">
                <a:solidFill>
                  <a:schemeClr val="accent4">
                    <a:lumMod val="75000"/>
                  </a:schemeClr>
                </a:solidFill>
                <a:latin typeface="Candara" panose="020E0502030303020204" pitchFamily="34" charset="0"/>
              </a:rPr>
              <a:t>Prokineti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andara" panose="020E0502030303020204" pitchFamily="34" charset="0"/>
              </a:rPr>
              <a:t>cs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  <a:latin typeface="Candara" panose="020E0502030303020204" pitchFamily="34" charset="0"/>
              </a:rPr>
              <a:t>, </a:t>
            </a:r>
            <a:r>
              <a:rPr lang="cs-CZ" sz="2000" b="1" dirty="0" err="1">
                <a:solidFill>
                  <a:schemeClr val="accent4">
                    <a:lumMod val="75000"/>
                  </a:schemeClr>
                </a:solidFill>
                <a:latin typeface="Candara" panose="020E0502030303020204" pitchFamily="34" charset="0"/>
              </a:rPr>
              <a:t>antiemeti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andara" panose="020E0502030303020204" pitchFamily="34" charset="0"/>
              </a:rPr>
              <a:t>cs</a:t>
            </a:r>
            <a:endParaRPr lang="cs-CZ" sz="2000" b="1" dirty="0">
              <a:solidFill>
                <a:schemeClr val="accent4">
                  <a:lumMod val="75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93FD6912-7837-4214-B852-FBCB461C5891}"/>
              </a:ext>
            </a:extLst>
          </p:cNvPr>
          <p:cNvSpPr txBox="1"/>
          <p:nvPr/>
        </p:nvSpPr>
        <p:spPr>
          <a:xfrm>
            <a:off x="333644" y="5037448"/>
            <a:ext cx="2079050" cy="40011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sz="2000" b="1" dirty="0">
                <a:solidFill>
                  <a:srgbClr val="FFC000"/>
                </a:solidFill>
                <a:latin typeface="Candara" panose="020E0502030303020204" pitchFamily="34" charset="0"/>
              </a:rPr>
              <a:t>M</a:t>
            </a:r>
            <a:r>
              <a:rPr lang="en-US" sz="2000" b="1" dirty="0" err="1">
                <a:solidFill>
                  <a:srgbClr val="FFC000"/>
                </a:solidFill>
                <a:latin typeface="Candara" panose="020E0502030303020204" pitchFamily="34" charset="0"/>
              </a:rPr>
              <a:t>uscle</a:t>
            </a:r>
            <a:r>
              <a:rPr lang="en-US" sz="2000" b="1" dirty="0">
                <a:solidFill>
                  <a:srgbClr val="FFC000"/>
                </a:solidFill>
                <a:latin typeface="Candara" panose="020E0502030303020204" pitchFamily="34" charset="0"/>
              </a:rPr>
              <a:t> </a:t>
            </a:r>
            <a:r>
              <a:rPr lang="cs-CZ" sz="2000" b="1" dirty="0" err="1">
                <a:solidFill>
                  <a:srgbClr val="FFC000"/>
                </a:solidFill>
                <a:latin typeface="Candara" panose="020E0502030303020204" pitchFamily="34" charset="0"/>
              </a:rPr>
              <a:t>relaxan</a:t>
            </a:r>
            <a:r>
              <a:rPr lang="en-US" sz="2000" b="1" dirty="0" err="1">
                <a:solidFill>
                  <a:srgbClr val="FFC000"/>
                </a:solidFill>
                <a:latin typeface="Candara" panose="020E0502030303020204" pitchFamily="34" charset="0"/>
              </a:rPr>
              <a:t>ts</a:t>
            </a:r>
            <a:endParaRPr lang="cs-CZ" sz="2000" b="1" dirty="0">
              <a:solidFill>
                <a:srgbClr val="FFC000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256D917A-8A50-4977-904D-198C27554685}"/>
              </a:ext>
            </a:extLst>
          </p:cNvPr>
          <p:cNvSpPr txBox="1"/>
          <p:nvPr/>
        </p:nvSpPr>
        <p:spPr>
          <a:xfrm>
            <a:off x="345188" y="5571706"/>
            <a:ext cx="2705798" cy="41165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sz="2000" b="1" dirty="0" err="1">
                <a:solidFill>
                  <a:srgbClr val="00B0F0"/>
                </a:solidFill>
                <a:latin typeface="Candara" panose="020E0502030303020204" pitchFamily="34" charset="0"/>
              </a:rPr>
              <a:t>Antise</a:t>
            </a:r>
            <a:r>
              <a:rPr lang="en-US" sz="2000" b="1" dirty="0">
                <a:solidFill>
                  <a:srgbClr val="00B0F0"/>
                </a:solidFill>
                <a:latin typeface="Candara" panose="020E0502030303020204" pitchFamily="34" charset="0"/>
              </a:rPr>
              <a:t>c</a:t>
            </a:r>
            <a:r>
              <a:rPr lang="cs-CZ" sz="2000" b="1" dirty="0">
                <a:solidFill>
                  <a:srgbClr val="00B0F0"/>
                </a:solidFill>
                <a:latin typeface="Candara" panose="020E0502030303020204" pitchFamily="34" charset="0"/>
              </a:rPr>
              <a:t>re</a:t>
            </a:r>
            <a:r>
              <a:rPr lang="en-US" sz="2000" b="1" dirty="0">
                <a:solidFill>
                  <a:srgbClr val="00B0F0"/>
                </a:solidFill>
                <a:latin typeface="Candara" panose="020E0502030303020204" pitchFamily="34" charset="0"/>
              </a:rPr>
              <a:t>tory agents</a:t>
            </a:r>
            <a:endParaRPr lang="cs-CZ" sz="2000" b="1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2" name="TextovéPole 35">
            <a:extLst>
              <a:ext uri="{FF2B5EF4-FFF2-40B4-BE49-F238E27FC236}">
                <a16:creationId xmlns:a16="http://schemas.microsoft.com/office/drawing/2014/main" id="{5AB4250C-12B9-5364-26AC-73357186063F}"/>
              </a:ext>
            </a:extLst>
          </p:cNvPr>
          <p:cNvSpPr txBox="1"/>
          <p:nvPr/>
        </p:nvSpPr>
        <p:spPr>
          <a:xfrm>
            <a:off x="8716311" y="247182"/>
            <a:ext cx="1315250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>
                <a:latin typeface="Candara" panose="020E0502030303020204" pitchFamily="34" charset="0"/>
              </a:rPr>
              <a:t>adrenalin</a:t>
            </a:r>
            <a:r>
              <a:rPr lang="en-US" dirty="0">
                <a:latin typeface="Candara" panose="020E0502030303020204" pitchFamily="34" charset="0"/>
              </a:rPr>
              <a:t>e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3" name="TextovéPole 36">
            <a:extLst>
              <a:ext uri="{FF2B5EF4-FFF2-40B4-BE49-F238E27FC236}">
                <a16:creationId xmlns:a16="http://schemas.microsoft.com/office/drawing/2014/main" id="{17425F21-F045-AC24-9B9C-DCEE5F552068}"/>
              </a:ext>
            </a:extLst>
          </p:cNvPr>
          <p:cNvSpPr txBox="1"/>
          <p:nvPr/>
        </p:nvSpPr>
        <p:spPr>
          <a:xfrm>
            <a:off x="8733630" y="705501"/>
            <a:ext cx="1081472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>
                <a:latin typeface="Candara" panose="020E0502030303020204" pitchFamily="34" charset="0"/>
              </a:rPr>
              <a:t>atropin</a:t>
            </a:r>
            <a:r>
              <a:rPr lang="en-US" dirty="0">
                <a:latin typeface="Candara" panose="020E0502030303020204" pitchFamily="34" charset="0"/>
              </a:rPr>
              <a:t>e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4" name="TextovéPole 37">
            <a:extLst>
              <a:ext uri="{FF2B5EF4-FFF2-40B4-BE49-F238E27FC236}">
                <a16:creationId xmlns:a16="http://schemas.microsoft.com/office/drawing/2014/main" id="{18F31A0A-CB4C-1D03-28D5-D9E4ABAD7200}"/>
              </a:ext>
            </a:extLst>
          </p:cNvPr>
          <p:cNvSpPr txBox="1"/>
          <p:nvPr/>
        </p:nvSpPr>
        <p:spPr>
          <a:xfrm>
            <a:off x="8716311" y="1173997"/>
            <a:ext cx="1299185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 err="1">
                <a:latin typeface="Candara" panose="020E0502030303020204" pitchFamily="34" charset="0"/>
              </a:rPr>
              <a:t>celecoxib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5" name="TextovéPole 38">
            <a:extLst>
              <a:ext uri="{FF2B5EF4-FFF2-40B4-BE49-F238E27FC236}">
                <a16:creationId xmlns:a16="http://schemas.microsoft.com/office/drawing/2014/main" id="{691CC92A-F897-1126-1B92-8649FB9B6F04}"/>
              </a:ext>
            </a:extLst>
          </p:cNvPr>
          <p:cNvSpPr txBox="1"/>
          <p:nvPr/>
        </p:nvSpPr>
        <p:spPr>
          <a:xfrm>
            <a:off x="8716311" y="1600553"/>
            <a:ext cx="1531572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 err="1">
                <a:latin typeface="Candara" panose="020E0502030303020204" pitchFamily="34" charset="0"/>
              </a:rPr>
              <a:t>domperidon</a:t>
            </a:r>
            <a:r>
              <a:rPr lang="en-US" dirty="0">
                <a:latin typeface="Candara" panose="020E0502030303020204" pitchFamily="34" charset="0"/>
              </a:rPr>
              <a:t>e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6" name="TextovéPole 39">
            <a:extLst>
              <a:ext uri="{FF2B5EF4-FFF2-40B4-BE49-F238E27FC236}">
                <a16:creationId xmlns:a16="http://schemas.microsoft.com/office/drawing/2014/main" id="{BEACAAB1-2F0C-AF42-138A-9D79A5527AEB}"/>
              </a:ext>
            </a:extLst>
          </p:cNvPr>
          <p:cNvSpPr txBox="1"/>
          <p:nvPr/>
        </p:nvSpPr>
        <p:spPr>
          <a:xfrm>
            <a:off x="8746944" y="2085269"/>
            <a:ext cx="1121173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 err="1">
                <a:latin typeface="Candara" panose="020E0502030303020204" pitchFamily="34" charset="0"/>
              </a:rPr>
              <a:t>fentanyl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7" name="TextovéPole 40">
            <a:extLst>
              <a:ext uri="{FF2B5EF4-FFF2-40B4-BE49-F238E27FC236}">
                <a16:creationId xmlns:a16="http://schemas.microsoft.com/office/drawing/2014/main" id="{BE51EA80-2251-35BF-6B9D-8FC6D0E48DE5}"/>
              </a:ext>
            </a:extLst>
          </p:cNvPr>
          <p:cNvSpPr txBox="1"/>
          <p:nvPr/>
        </p:nvSpPr>
        <p:spPr>
          <a:xfrm>
            <a:off x="8747104" y="2551789"/>
            <a:ext cx="1516844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 err="1">
                <a:latin typeface="Candara" panose="020E0502030303020204" pitchFamily="34" charset="0"/>
              </a:rPr>
              <a:t>flumazenil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8" name="TextovéPole 41">
            <a:extLst>
              <a:ext uri="{FF2B5EF4-FFF2-40B4-BE49-F238E27FC236}">
                <a16:creationId xmlns:a16="http://schemas.microsoft.com/office/drawing/2014/main" id="{D2B633CF-3630-1E77-0146-A949B6D74BDC}"/>
              </a:ext>
            </a:extLst>
          </p:cNvPr>
          <p:cNvSpPr txBox="1"/>
          <p:nvPr/>
        </p:nvSpPr>
        <p:spPr>
          <a:xfrm>
            <a:off x="8747104" y="3021831"/>
            <a:ext cx="1401687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 err="1">
                <a:latin typeface="Candara"/>
              </a:rPr>
              <a:t>isoflurane</a:t>
            </a:r>
            <a:endParaRPr lang="en-US" dirty="0" err="1">
              <a:latin typeface="Candara"/>
            </a:endParaRPr>
          </a:p>
        </p:txBody>
      </p:sp>
      <p:sp>
        <p:nvSpPr>
          <p:cNvPr id="9" name="TextovéPole 42">
            <a:extLst>
              <a:ext uri="{FF2B5EF4-FFF2-40B4-BE49-F238E27FC236}">
                <a16:creationId xmlns:a16="http://schemas.microsoft.com/office/drawing/2014/main" id="{1EB28FA2-F709-AA81-2D18-D2ED13D50B14}"/>
              </a:ext>
            </a:extLst>
          </p:cNvPr>
          <p:cNvSpPr txBox="1"/>
          <p:nvPr/>
        </p:nvSpPr>
        <p:spPr>
          <a:xfrm>
            <a:off x="8747104" y="3436664"/>
            <a:ext cx="1284457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 err="1">
                <a:latin typeface="Candara" panose="020E0502030303020204" pitchFamily="34" charset="0"/>
              </a:rPr>
              <a:t>ketamin</a:t>
            </a:r>
            <a:r>
              <a:rPr lang="en-US" dirty="0">
                <a:latin typeface="Candara" panose="020E0502030303020204" pitchFamily="34" charset="0"/>
              </a:rPr>
              <a:t>e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10" name="TextovéPole 43">
            <a:extLst>
              <a:ext uri="{FF2B5EF4-FFF2-40B4-BE49-F238E27FC236}">
                <a16:creationId xmlns:a16="http://schemas.microsoft.com/office/drawing/2014/main" id="{75490C26-2085-770B-F4ED-6DB77B14128F}"/>
              </a:ext>
            </a:extLst>
          </p:cNvPr>
          <p:cNvSpPr txBox="1"/>
          <p:nvPr/>
        </p:nvSpPr>
        <p:spPr>
          <a:xfrm>
            <a:off x="8731151" y="3906761"/>
            <a:ext cx="661003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>
                <a:latin typeface="Candara" panose="020E0502030303020204" pitchFamily="34" charset="0"/>
              </a:rPr>
              <a:t>ASA</a:t>
            </a:r>
          </a:p>
        </p:txBody>
      </p:sp>
      <p:sp>
        <p:nvSpPr>
          <p:cNvPr id="11" name="TextovéPole 44">
            <a:extLst>
              <a:ext uri="{FF2B5EF4-FFF2-40B4-BE49-F238E27FC236}">
                <a16:creationId xmlns:a16="http://schemas.microsoft.com/office/drawing/2014/main" id="{F4B34EE4-2186-5214-2784-B60270D27C77}"/>
              </a:ext>
            </a:extLst>
          </p:cNvPr>
          <p:cNvSpPr txBox="1"/>
          <p:nvPr/>
        </p:nvSpPr>
        <p:spPr>
          <a:xfrm>
            <a:off x="8744647" y="4320705"/>
            <a:ext cx="1810813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>
                <a:latin typeface="Candara" panose="020E0502030303020204" pitchFamily="34" charset="0"/>
              </a:rPr>
              <a:t>meto</a:t>
            </a:r>
            <a:r>
              <a:rPr lang="en-US" dirty="0">
                <a:latin typeface="Candara" panose="020E0502030303020204" pitchFamily="34" charset="0"/>
              </a:rPr>
              <a:t>c</a:t>
            </a:r>
            <a:r>
              <a:rPr lang="cs-CZ" dirty="0" err="1">
                <a:latin typeface="Candara" panose="020E0502030303020204" pitchFamily="34" charset="0"/>
              </a:rPr>
              <a:t>lopramid</a:t>
            </a:r>
            <a:r>
              <a:rPr lang="en-US" dirty="0">
                <a:latin typeface="Candara" panose="020E0502030303020204" pitchFamily="34" charset="0"/>
              </a:rPr>
              <a:t>e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12" name="TextovéPole 45">
            <a:extLst>
              <a:ext uri="{FF2B5EF4-FFF2-40B4-BE49-F238E27FC236}">
                <a16:creationId xmlns:a16="http://schemas.microsoft.com/office/drawing/2014/main" id="{51A57988-5D20-28B3-85DE-37350BB41E31}"/>
              </a:ext>
            </a:extLst>
          </p:cNvPr>
          <p:cNvSpPr txBox="1"/>
          <p:nvPr/>
        </p:nvSpPr>
        <p:spPr>
          <a:xfrm>
            <a:off x="8733630" y="4759445"/>
            <a:ext cx="1400414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>
                <a:latin typeface="Candara" panose="020E0502030303020204" pitchFamily="34" charset="0"/>
              </a:rPr>
              <a:t>mor</a:t>
            </a:r>
            <a:r>
              <a:rPr lang="en-US" dirty="0" err="1">
                <a:latin typeface="Candara" panose="020E0502030303020204" pitchFamily="34" charset="0"/>
              </a:rPr>
              <a:t>phine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13" name="TextovéPole 46">
            <a:extLst>
              <a:ext uri="{FF2B5EF4-FFF2-40B4-BE49-F238E27FC236}">
                <a16:creationId xmlns:a16="http://schemas.microsoft.com/office/drawing/2014/main" id="{67683836-8FCE-B850-954D-11207A506B59}"/>
              </a:ext>
            </a:extLst>
          </p:cNvPr>
          <p:cNvSpPr txBox="1"/>
          <p:nvPr/>
        </p:nvSpPr>
        <p:spPr>
          <a:xfrm>
            <a:off x="8716311" y="5202874"/>
            <a:ext cx="1465994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 err="1">
                <a:latin typeface="Candara" panose="020E0502030303020204" pitchFamily="34" charset="0"/>
              </a:rPr>
              <a:t>naloxon</a:t>
            </a:r>
            <a:r>
              <a:rPr lang="en-US" dirty="0">
                <a:latin typeface="Candara" panose="020E0502030303020204" pitchFamily="34" charset="0"/>
              </a:rPr>
              <a:t>e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14" name="TextovéPole 47">
            <a:extLst>
              <a:ext uri="{FF2B5EF4-FFF2-40B4-BE49-F238E27FC236}">
                <a16:creationId xmlns:a16="http://schemas.microsoft.com/office/drawing/2014/main" id="{32BC529E-5A43-A910-E38E-C449C06C44F4}"/>
              </a:ext>
            </a:extLst>
          </p:cNvPr>
          <p:cNvSpPr txBox="1"/>
          <p:nvPr/>
        </p:nvSpPr>
        <p:spPr>
          <a:xfrm>
            <a:off x="8700358" y="5649954"/>
            <a:ext cx="1465994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 err="1">
                <a:latin typeface="Candara" panose="020E0502030303020204" pitchFamily="34" charset="0"/>
              </a:rPr>
              <a:t>naltrexon</a:t>
            </a:r>
            <a:r>
              <a:rPr lang="en-US" dirty="0">
                <a:latin typeface="Candara" panose="020E0502030303020204" pitchFamily="34" charset="0"/>
              </a:rPr>
              <a:t>e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15" name="TextovéPole 48">
            <a:extLst>
              <a:ext uri="{FF2B5EF4-FFF2-40B4-BE49-F238E27FC236}">
                <a16:creationId xmlns:a16="http://schemas.microsoft.com/office/drawing/2014/main" id="{3A8A8693-3277-8C1B-B6DE-26E94F26A1A5}"/>
              </a:ext>
            </a:extLst>
          </p:cNvPr>
          <p:cNvSpPr txBox="1"/>
          <p:nvPr/>
        </p:nvSpPr>
        <p:spPr>
          <a:xfrm>
            <a:off x="8684405" y="6108273"/>
            <a:ext cx="1465994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 err="1">
                <a:latin typeface="Candara" panose="020E0502030303020204" pitchFamily="34" charset="0"/>
              </a:rPr>
              <a:t>neostigmin</a:t>
            </a:r>
            <a:r>
              <a:rPr lang="en-US" dirty="0">
                <a:latin typeface="Candara" panose="020E0502030303020204" pitchFamily="34" charset="0"/>
              </a:rPr>
              <a:t>e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16" name="TextovéPole 49">
            <a:extLst>
              <a:ext uri="{FF2B5EF4-FFF2-40B4-BE49-F238E27FC236}">
                <a16:creationId xmlns:a16="http://schemas.microsoft.com/office/drawing/2014/main" id="{1A4E4F63-A22E-3C52-BCC4-6E46DFDADDEF}"/>
              </a:ext>
            </a:extLst>
          </p:cNvPr>
          <p:cNvSpPr txBox="1"/>
          <p:nvPr/>
        </p:nvSpPr>
        <p:spPr>
          <a:xfrm>
            <a:off x="10619847" y="439486"/>
            <a:ext cx="1359992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 err="1">
                <a:latin typeface="Candara" panose="020E0502030303020204" pitchFamily="34" charset="0"/>
              </a:rPr>
              <a:t>omeprazol</a:t>
            </a:r>
            <a:r>
              <a:rPr lang="en-US" dirty="0">
                <a:latin typeface="Candara" panose="020E0502030303020204" pitchFamily="34" charset="0"/>
              </a:rPr>
              <a:t>e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17" name="TextovéPole 50">
            <a:extLst>
              <a:ext uri="{FF2B5EF4-FFF2-40B4-BE49-F238E27FC236}">
                <a16:creationId xmlns:a16="http://schemas.microsoft.com/office/drawing/2014/main" id="{43B7DE71-10C5-CD84-A61D-99C8DC696C2F}"/>
              </a:ext>
            </a:extLst>
          </p:cNvPr>
          <p:cNvSpPr txBox="1"/>
          <p:nvPr/>
        </p:nvSpPr>
        <p:spPr>
          <a:xfrm>
            <a:off x="11303306" y="917783"/>
            <a:ext cx="713580" cy="3759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>
                <a:latin typeface="Candara" panose="020E0502030303020204" pitchFamily="34" charset="0"/>
              </a:rPr>
              <a:t>N2O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18" name="TextovéPole 51">
            <a:extLst>
              <a:ext uri="{FF2B5EF4-FFF2-40B4-BE49-F238E27FC236}">
                <a16:creationId xmlns:a16="http://schemas.microsoft.com/office/drawing/2014/main" id="{E8338B61-2D83-E9FA-226F-45B19D1DBCA4}"/>
              </a:ext>
            </a:extLst>
          </p:cNvPr>
          <p:cNvSpPr txBox="1"/>
          <p:nvPr/>
        </p:nvSpPr>
        <p:spPr>
          <a:xfrm>
            <a:off x="10421957" y="1387658"/>
            <a:ext cx="1634282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 err="1">
                <a:latin typeface="Candara" panose="020E0502030303020204" pitchFamily="34" charset="0"/>
              </a:rPr>
              <a:t>promethazin</a:t>
            </a:r>
            <a:r>
              <a:rPr lang="en-US" dirty="0">
                <a:latin typeface="Candara" panose="020E0502030303020204" pitchFamily="34" charset="0"/>
              </a:rPr>
              <a:t>e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19" name="TextovéPole 52">
            <a:extLst>
              <a:ext uri="{FF2B5EF4-FFF2-40B4-BE49-F238E27FC236}">
                <a16:creationId xmlns:a16="http://schemas.microsoft.com/office/drawing/2014/main" id="{AC6D67C4-3CB4-35EB-BD3D-2336DEB1B5CA}"/>
              </a:ext>
            </a:extLst>
          </p:cNvPr>
          <p:cNvSpPr txBox="1"/>
          <p:nvPr/>
        </p:nvSpPr>
        <p:spPr>
          <a:xfrm>
            <a:off x="10696247" y="1868408"/>
            <a:ext cx="1359992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 err="1">
                <a:latin typeface="Candara" panose="020E0502030303020204" pitchFamily="34" charset="0"/>
              </a:rPr>
              <a:t>propofol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20" name="TextovéPole 53">
            <a:extLst>
              <a:ext uri="{FF2B5EF4-FFF2-40B4-BE49-F238E27FC236}">
                <a16:creationId xmlns:a16="http://schemas.microsoft.com/office/drawing/2014/main" id="{4893AF4B-3FE4-E6EC-8491-A926F3189F5B}"/>
              </a:ext>
            </a:extLst>
          </p:cNvPr>
          <p:cNvSpPr txBox="1"/>
          <p:nvPr/>
        </p:nvSpPr>
        <p:spPr>
          <a:xfrm>
            <a:off x="10555460" y="2344255"/>
            <a:ext cx="1500779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 err="1">
                <a:latin typeface="Candara" panose="020E0502030303020204" pitchFamily="34" charset="0"/>
              </a:rPr>
              <a:t>remifentanil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21" name="TextovéPole 54">
            <a:extLst>
              <a:ext uri="{FF2B5EF4-FFF2-40B4-BE49-F238E27FC236}">
                <a16:creationId xmlns:a16="http://schemas.microsoft.com/office/drawing/2014/main" id="{8504863C-0A60-4251-BA32-E1EDBC93ACD8}"/>
              </a:ext>
            </a:extLst>
          </p:cNvPr>
          <p:cNvSpPr txBox="1"/>
          <p:nvPr/>
        </p:nvSpPr>
        <p:spPr>
          <a:xfrm>
            <a:off x="10619847" y="2830249"/>
            <a:ext cx="1437359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>
                <a:latin typeface="Candara" panose="020E0502030303020204" pitchFamily="34" charset="0"/>
              </a:rPr>
              <a:t>ro</a:t>
            </a:r>
            <a:r>
              <a:rPr lang="en-US" dirty="0">
                <a:latin typeface="Candara" panose="020E0502030303020204" pitchFamily="34" charset="0"/>
              </a:rPr>
              <a:t>c</a:t>
            </a:r>
            <a:r>
              <a:rPr lang="cs-CZ" dirty="0" err="1">
                <a:latin typeface="Candara" panose="020E0502030303020204" pitchFamily="34" charset="0"/>
              </a:rPr>
              <a:t>uronium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22" name="TextovéPole 55">
            <a:extLst>
              <a:ext uri="{FF2B5EF4-FFF2-40B4-BE49-F238E27FC236}">
                <a16:creationId xmlns:a16="http://schemas.microsoft.com/office/drawing/2014/main" id="{A8851524-D9D5-B316-290B-E301C85D8A43}"/>
              </a:ext>
            </a:extLst>
          </p:cNvPr>
          <p:cNvSpPr txBox="1"/>
          <p:nvPr/>
        </p:nvSpPr>
        <p:spPr>
          <a:xfrm>
            <a:off x="10555460" y="3332031"/>
            <a:ext cx="1500779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 err="1">
                <a:latin typeface="Candara" panose="020E0502030303020204" pitchFamily="34" charset="0"/>
              </a:rPr>
              <a:t>sugammadex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23" name="TextovéPole 56">
            <a:extLst>
              <a:ext uri="{FF2B5EF4-FFF2-40B4-BE49-F238E27FC236}">
                <a16:creationId xmlns:a16="http://schemas.microsoft.com/office/drawing/2014/main" id="{31A0BA7B-FD4A-8971-4C6E-F61561641A53}"/>
              </a:ext>
            </a:extLst>
          </p:cNvPr>
          <p:cNvSpPr txBox="1"/>
          <p:nvPr/>
        </p:nvSpPr>
        <p:spPr>
          <a:xfrm>
            <a:off x="10263948" y="3802383"/>
            <a:ext cx="1810814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dirty="0" err="1">
                <a:latin typeface="Candara" panose="020E0502030303020204" pitchFamily="34" charset="0"/>
              </a:rPr>
              <a:t>suxamethonium</a:t>
            </a:r>
            <a:endParaRPr lang="cs-CZ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4640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22EEE5AB9707B4587BD3F52210C65C3" ma:contentTypeVersion="18" ma:contentTypeDescription="Vytvoří nový dokument" ma:contentTypeScope="" ma:versionID="2bd5d2784c72481a614aeaf3bab75479">
  <xsd:schema xmlns:xsd="http://www.w3.org/2001/XMLSchema" xmlns:xs="http://www.w3.org/2001/XMLSchema" xmlns:p="http://schemas.microsoft.com/office/2006/metadata/properties" xmlns:ns2="3881efee-476b-4ae6-9f08-128828505f38" xmlns:ns3="d2166ac9-a210-415b-8106-f6893d010682" targetNamespace="http://schemas.microsoft.com/office/2006/metadata/properties" ma:root="true" ma:fieldsID="640b237f8800049142a9a5475f0de836" ns2:_="" ns3:_="">
    <xsd:import namespace="3881efee-476b-4ae6-9f08-128828505f38"/>
    <xsd:import namespace="d2166ac9-a210-415b-8106-f6893d0106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81efee-476b-4ae6-9f08-128828505f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Značky obrázků" ma:readOnly="false" ma:fieldId="{5cf76f15-5ced-4ddc-b409-7134ff3c332f}" ma:taxonomyMulti="true" ma:sspId="05144c32-5194-445f-8fa8-b47f4d440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166ac9-a210-415b-8106-f6893d01068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2230616-b409-43de-a5db-47480ee1703e}" ma:internalName="TaxCatchAll" ma:showField="CatchAllData" ma:web="d2166ac9-a210-415b-8106-f6893d0106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2166ac9-a210-415b-8106-f6893d010682" xsi:nil="true"/>
    <lcf76f155ced4ddcb4097134ff3c332f xmlns="3881efee-476b-4ae6-9f08-128828505f3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A4D9D7-9EF8-457D-9058-8B4BD2EC86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81efee-476b-4ae6-9f08-128828505f38"/>
    <ds:schemaRef ds:uri="d2166ac9-a210-415b-8106-f6893d0106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B3CDEC-0992-4FF5-B6D3-24BB8E254406}">
  <ds:schemaRefs>
    <ds:schemaRef ds:uri="http://schemas.microsoft.com/office/2006/metadata/properties"/>
    <ds:schemaRef ds:uri="http://schemas.microsoft.com/office/infopath/2007/PartnerControls"/>
    <ds:schemaRef ds:uri="d2166ac9-a210-415b-8106-f6893d010682"/>
    <ds:schemaRef ds:uri="3881efee-476b-4ae6-9f08-128828505f38"/>
  </ds:schemaRefs>
</ds:datastoreItem>
</file>

<file path=customXml/itemProps3.xml><?xml version="1.0" encoding="utf-8"?>
<ds:datastoreItem xmlns:ds="http://schemas.openxmlformats.org/officeDocument/2006/customXml" ds:itemID="{CF011CE3-6060-4A95-99C9-897A989437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75</Words>
  <Application>Microsoft Office PowerPoint</Application>
  <PresentationFormat>Širokoúhlá obrazovka</PresentationFormat>
  <Paragraphs>33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Candara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Pharmacological groups used in anaesthesiology</dc:title>
  <dc:creator>Jana Pistovčáková</dc:creator>
  <cp:lastModifiedBy>Leoš Landa</cp:lastModifiedBy>
  <cp:revision>42</cp:revision>
  <dcterms:created xsi:type="dcterms:W3CDTF">2023-03-13T20:07:20Z</dcterms:created>
  <dcterms:modified xsi:type="dcterms:W3CDTF">2024-11-27T14:34:24Z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0x010100522EEE5AB9707B4587BD3F52210C65C3</vt:lpwstr>
  </property>
  <property fmtid="{D5CDD505-2E9C-101B-9397-08002B2CF9AE}" pid="3" name="MediaServiceImageTags">
    <vt:lpwstr/>
  </property>
</Properties>
</file>