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ppt/tags/tag21.xml" ContentType="application/vnd.openxmlformats-officedocument.presentationml.tags+xml"/>
  <Override PartName="/ppt/notesSlides/notesSlide20.xml" ContentType="application/vnd.openxmlformats-officedocument.presentationml.notesSlide+xml"/>
  <Override PartName="/ppt/tags/tag22.xml" ContentType="application/vnd.openxmlformats-officedocument.presentationml.tags+xml"/>
  <Override PartName="/ppt/notesSlides/notesSlide21.xml" ContentType="application/vnd.openxmlformats-officedocument.presentationml.notesSlide+xml"/>
  <Override PartName="/ppt/tags/tag23.xml" ContentType="application/vnd.openxmlformats-officedocument.presentationml.tags+xml"/>
  <Override PartName="/ppt/notesSlides/notesSlide22.xml" ContentType="application/vnd.openxmlformats-officedocument.presentationml.notesSlide+xml"/>
  <Override PartName="/ppt/tags/tag24.xml" ContentType="application/vnd.openxmlformats-officedocument.presentationml.tags+xml"/>
  <Override PartName="/ppt/notesSlides/notesSlide23.xml" ContentType="application/vnd.openxmlformats-officedocument.presentationml.notesSlide+xml"/>
  <Override PartName="/ppt/tags/tag25.xml" ContentType="application/vnd.openxmlformats-officedocument.presentationml.tags+xml"/>
  <Override PartName="/ppt/notesSlides/notesSlide24.xml" ContentType="application/vnd.openxmlformats-officedocument.presentationml.notesSlide+xml"/>
  <Override PartName="/ppt/tags/tag26.xml" ContentType="application/vnd.openxmlformats-officedocument.presentationml.tags+xml"/>
  <Override PartName="/ppt/notesSlides/notesSlide25.xml" ContentType="application/vnd.openxmlformats-officedocument.presentationml.notesSlide+xml"/>
  <Override PartName="/ppt/tags/tag27.xml" ContentType="application/vnd.openxmlformats-officedocument.presentationml.tags+xml"/>
  <Override PartName="/ppt/notesSlides/notesSlide26.xml" ContentType="application/vnd.openxmlformats-officedocument.presentationml.notesSlide+xml"/>
  <Override PartName="/ppt/tags/tag28.xml" ContentType="application/vnd.openxmlformats-officedocument.presentationml.tags+xml"/>
  <Override PartName="/ppt/notesSlides/notesSlide27.xml" ContentType="application/vnd.openxmlformats-officedocument.presentationml.notesSlide+xml"/>
  <Override PartName="/ppt/tags/tag29.xml" ContentType="application/vnd.openxmlformats-officedocument.presentationml.tags+xml"/>
  <Override PartName="/ppt/notesSlides/notesSlide28.xml" ContentType="application/vnd.openxmlformats-officedocument.presentationml.notesSlide+xml"/>
  <Override PartName="/ppt/tags/tag30.xml" ContentType="application/vnd.openxmlformats-officedocument.presentationml.tags+xml"/>
  <Override PartName="/ppt/notesSlides/notesSlide29.xml" ContentType="application/vnd.openxmlformats-officedocument.presentationml.notesSlide+xml"/>
  <Override PartName="/ppt/tags/tag31.xml" ContentType="application/vnd.openxmlformats-officedocument.presentationml.tags+xml"/>
  <Override PartName="/ppt/notesSlides/notesSlide30.xml" ContentType="application/vnd.openxmlformats-officedocument.presentationml.notesSlide+xml"/>
  <Override PartName="/ppt/tags/tag32.xml" ContentType="application/vnd.openxmlformats-officedocument.presentationml.tags+xml"/>
  <Override PartName="/ppt/notesSlides/notesSlide31.xml" ContentType="application/vnd.openxmlformats-officedocument.presentationml.notesSlide+xml"/>
  <Override PartName="/ppt/tags/tag33.xml" ContentType="application/vnd.openxmlformats-officedocument.presentationml.tags+xml"/>
  <Override PartName="/ppt/notesSlides/notesSlide32.xml" ContentType="application/vnd.openxmlformats-officedocument.presentationml.notesSlide+xml"/>
  <Override PartName="/ppt/tags/tag34.xml" ContentType="application/vnd.openxmlformats-officedocument.presentationml.tags+xml"/>
  <Override PartName="/ppt/notesSlides/notesSlide33.xml" ContentType="application/vnd.openxmlformats-officedocument.presentationml.notesSlide+xml"/>
  <Override PartName="/ppt/tags/tag35.xml" ContentType="application/vnd.openxmlformats-officedocument.presentationml.tags+xml"/>
  <Override PartName="/ppt/notesSlides/notesSlide34.xml" ContentType="application/vnd.openxmlformats-officedocument.presentationml.notesSlide+xml"/>
  <Override PartName="/ppt/tags/tag36.xml" ContentType="application/vnd.openxmlformats-officedocument.presentationml.tags+xml"/>
  <Override PartName="/ppt/notesSlides/notesSlide35.xml" ContentType="application/vnd.openxmlformats-officedocument.presentationml.notesSlide+xml"/>
  <Override PartName="/ppt/tags/tag37.xml" ContentType="application/vnd.openxmlformats-officedocument.presentationml.tags+xml"/>
  <Override PartName="/ppt/notesSlides/notesSlide36.xml" ContentType="application/vnd.openxmlformats-officedocument.presentationml.notesSlide+xml"/>
  <Override PartName="/ppt/tags/tag38.xml" ContentType="application/vnd.openxmlformats-officedocument.presentationml.tags+xml"/>
  <Override PartName="/ppt/notesSlides/notesSlide37.xml" ContentType="application/vnd.openxmlformats-officedocument.presentationml.notesSlide+xml"/>
  <Override PartName="/ppt/tags/tag39.xml" ContentType="application/vnd.openxmlformats-officedocument.presentationml.tags+xml"/>
  <Override PartName="/ppt/notesSlides/notesSlide38.xml" ContentType="application/vnd.openxmlformats-officedocument.presentationml.notesSlide+xml"/>
  <Override PartName="/ppt/tags/tag40.xml" ContentType="application/vnd.openxmlformats-officedocument.presentationml.tags+xml"/>
  <Override PartName="/ppt/notesSlides/notesSlide39.xml" ContentType="application/vnd.openxmlformats-officedocument.presentationml.notesSlide+xml"/>
  <Override PartName="/ppt/tags/tag41.xml" ContentType="application/vnd.openxmlformats-officedocument.presentationml.tags+xml"/>
  <Override PartName="/ppt/notesSlides/notesSlide40.xml" ContentType="application/vnd.openxmlformats-officedocument.presentationml.notesSlide+xml"/>
  <Override PartName="/ppt/tags/tag42.xml" ContentType="application/vnd.openxmlformats-officedocument.presentationml.tags+xml"/>
  <Override PartName="/ppt/notesSlides/notesSlide41.xml" ContentType="application/vnd.openxmlformats-officedocument.presentationml.notesSlide+xml"/>
  <Override PartName="/ppt/tags/tag43.xml" ContentType="application/vnd.openxmlformats-officedocument.presentationml.tags+xml"/>
  <Override PartName="/ppt/notesSlides/notesSlide42.xml" ContentType="application/vnd.openxmlformats-officedocument.presentationml.notesSlide+xml"/>
  <Override PartName="/ppt/tags/tag44.xml" ContentType="application/vnd.openxmlformats-officedocument.presentationml.tags+xml"/>
  <Override PartName="/ppt/notesSlides/notesSlide43.xml" ContentType="application/vnd.openxmlformats-officedocument.presentationml.notesSlide+xml"/>
  <Override PartName="/ppt/tags/tag45.xml" ContentType="application/vnd.openxmlformats-officedocument.presentationml.tags+xml"/>
  <Override PartName="/ppt/notesSlides/notesSlide44.xml" ContentType="application/vnd.openxmlformats-officedocument.presentationml.notesSlide+xml"/>
  <Override PartName="/ppt/tags/tag46.xml" ContentType="application/vnd.openxmlformats-officedocument.presentationml.tags+xml"/>
  <Override PartName="/ppt/notesSlides/notesSlide45.xml" ContentType="application/vnd.openxmlformats-officedocument.presentationml.notesSlide+xml"/>
  <Override PartName="/ppt/tags/tag47.xml" ContentType="application/vnd.openxmlformats-officedocument.presentationml.tags+xml"/>
  <Override PartName="/ppt/notesSlides/notesSlide46.xml" ContentType="application/vnd.openxmlformats-officedocument.presentationml.notesSlide+xml"/>
  <Override PartName="/ppt/tags/tag48.xml" ContentType="application/vnd.openxmlformats-officedocument.presentationml.tags+xml"/>
  <Override PartName="/ppt/notesSlides/notesSlide47.xml" ContentType="application/vnd.openxmlformats-officedocument.presentationml.notesSlide+xml"/>
  <Override PartName="/ppt/tags/tag49.xml" ContentType="application/vnd.openxmlformats-officedocument.presentationml.tags+xml"/>
  <Override PartName="/ppt/notesSlides/notesSlide48.xml" ContentType="application/vnd.openxmlformats-officedocument.presentationml.notesSlide+xml"/>
  <Override PartName="/ppt/tags/tag50.xml" ContentType="application/vnd.openxmlformats-officedocument.presentationml.tags+xml"/>
  <Override PartName="/ppt/notesSlides/notesSlide49.xml" ContentType="application/vnd.openxmlformats-officedocument.presentationml.notesSlide+xml"/>
  <Override PartName="/ppt/tags/tag51.xml" ContentType="application/vnd.openxmlformats-officedocument.presentationml.tags+xml"/>
  <Override PartName="/ppt/notesSlides/notesSlide50.xml" ContentType="application/vnd.openxmlformats-officedocument.presentationml.notesSlide+xml"/>
  <Override PartName="/ppt/tags/tag52.xml" ContentType="application/vnd.openxmlformats-officedocument.presentationml.tags+xml"/>
  <Override PartName="/ppt/notesSlides/notesSlide51.xml" ContentType="application/vnd.openxmlformats-officedocument.presentationml.notesSlide+xml"/>
  <Override PartName="/ppt/tags/tag53.xml" ContentType="application/vnd.openxmlformats-officedocument.presentationml.tags+xml"/>
  <Override PartName="/ppt/notesSlides/notesSlide52.xml" ContentType="application/vnd.openxmlformats-officedocument.presentationml.notesSlide+xml"/>
  <Override PartName="/ppt/tags/tag54.xml" ContentType="application/vnd.openxmlformats-officedocument.presentationml.tags+xml"/>
  <Override PartName="/ppt/notesSlides/notesSlide53.xml" ContentType="application/vnd.openxmlformats-officedocument.presentationml.notesSlide+xml"/>
  <Override PartName="/ppt/tags/tag55.xml" ContentType="application/vnd.openxmlformats-officedocument.presentationml.tags+xml"/>
  <Override PartName="/ppt/notesSlides/notesSlide54.xml" ContentType="application/vnd.openxmlformats-officedocument.presentationml.notesSlide+xml"/>
  <Override PartName="/ppt/tags/tag56.xml" ContentType="application/vnd.openxmlformats-officedocument.presentationml.tags+xml"/>
  <Override PartName="/ppt/notesSlides/notesSlide55.xml" ContentType="application/vnd.openxmlformats-officedocument.presentationml.notesSlide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notesSlides/notesSlide56.xml" ContentType="application/vnd.openxmlformats-officedocument.presentationml.notesSlide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notesSlides/notesSlide57.xml" ContentType="application/vnd.openxmlformats-officedocument.presentationml.notesSlide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notesSlides/notesSlide58.xml" ContentType="application/vnd.openxmlformats-officedocument.presentationml.notesSlide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notesSlides/notesSlide59.xml" ContentType="application/vnd.openxmlformats-officedocument.presentationml.notesSlide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notesSlides/notesSlide60.xml" ContentType="application/vnd.openxmlformats-officedocument.presentationml.notesSlide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notesSlides/notesSlide6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1"/>
  </p:sldMasterIdLst>
  <p:notesMasterIdLst>
    <p:notesMasterId r:id="rId92"/>
  </p:notesMasterIdLst>
  <p:handoutMasterIdLst>
    <p:handoutMasterId r:id="rId93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4" r:id="rId9"/>
    <p:sldId id="265" r:id="rId10"/>
    <p:sldId id="266" r:id="rId11"/>
    <p:sldId id="267" r:id="rId12"/>
    <p:sldId id="268" r:id="rId13"/>
    <p:sldId id="319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320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314" r:id="rId42"/>
    <p:sldId id="297" r:id="rId43"/>
    <p:sldId id="315" r:id="rId44"/>
    <p:sldId id="299" r:id="rId45"/>
    <p:sldId id="317" r:id="rId46"/>
    <p:sldId id="318" r:id="rId47"/>
    <p:sldId id="301" r:id="rId48"/>
    <p:sldId id="302" r:id="rId49"/>
    <p:sldId id="303" r:id="rId50"/>
    <p:sldId id="305" r:id="rId51"/>
    <p:sldId id="306" r:id="rId52"/>
    <p:sldId id="307" r:id="rId53"/>
    <p:sldId id="310" r:id="rId54"/>
    <p:sldId id="313" r:id="rId55"/>
    <p:sldId id="311" r:id="rId56"/>
    <p:sldId id="350" r:id="rId57"/>
    <p:sldId id="322" r:id="rId58"/>
    <p:sldId id="351" r:id="rId59"/>
    <p:sldId id="324" r:id="rId60"/>
    <p:sldId id="356" r:id="rId61"/>
    <p:sldId id="370" r:id="rId62"/>
    <p:sldId id="371" r:id="rId63"/>
    <p:sldId id="372" r:id="rId64"/>
    <p:sldId id="349" r:id="rId65"/>
    <p:sldId id="357" r:id="rId66"/>
    <p:sldId id="373" r:id="rId67"/>
    <p:sldId id="374" r:id="rId68"/>
    <p:sldId id="269" r:id="rId69"/>
    <p:sldId id="327" r:id="rId70"/>
    <p:sldId id="375" r:id="rId71"/>
    <p:sldId id="376" r:id="rId72"/>
    <p:sldId id="329" r:id="rId73"/>
    <p:sldId id="377" r:id="rId74"/>
    <p:sldId id="378" r:id="rId75"/>
    <p:sldId id="358" r:id="rId76"/>
    <p:sldId id="331" r:id="rId77"/>
    <p:sldId id="332" r:id="rId78"/>
    <p:sldId id="379" r:id="rId79"/>
    <p:sldId id="380" r:id="rId80"/>
    <p:sldId id="381" r:id="rId81"/>
    <p:sldId id="382" r:id="rId82"/>
    <p:sldId id="347" r:id="rId83"/>
    <p:sldId id="348" r:id="rId84"/>
    <p:sldId id="383" r:id="rId85"/>
    <p:sldId id="361" r:id="rId86"/>
    <p:sldId id="363" r:id="rId87"/>
    <p:sldId id="369" r:id="rId88"/>
    <p:sldId id="365" r:id="rId89"/>
    <p:sldId id="367" r:id="rId90"/>
    <p:sldId id="368" r:id="rId91"/>
  </p:sldIdLst>
  <p:sldSz cx="12192000" cy="6858000"/>
  <p:notesSz cx="6858000" cy="9144000"/>
  <p:custDataLst>
    <p:tags r:id="rId94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20" userDrawn="1">
          <p15:clr>
            <a:srgbClr val="A4A3A4"/>
          </p15:clr>
        </p15:guide>
        <p15:guide id="2" orient="horz" pos="1253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438" userDrawn="1">
          <p15:clr>
            <a:srgbClr val="A4A3A4"/>
          </p15:clr>
        </p15:guide>
        <p15:guide id="7" pos="7219" userDrawn="1">
          <p15:clr>
            <a:srgbClr val="A4A3A4"/>
          </p15:clr>
        </p15:guide>
        <p15:guide id="8" pos="892" userDrawn="1">
          <p15:clr>
            <a:srgbClr val="A4A3A4"/>
          </p15:clr>
        </p15:guide>
        <p15:guide id="9" pos="3688" userDrawn="1">
          <p15:clr>
            <a:srgbClr val="A4A3A4"/>
          </p15:clr>
        </p15:guide>
        <p15:guide id="10" pos="39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DC"/>
    <a:srgbClr val="F01928"/>
    <a:srgbClr val="9100DC"/>
    <a:srgbClr val="5AC8AF"/>
    <a:srgbClr val="00287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153" autoAdjust="0"/>
    <p:restoredTop sz="86355" autoAdjust="0"/>
  </p:normalViewPr>
  <p:slideViewPr>
    <p:cSldViewPr snapToGrid="0">
      <p:cViewPr varScale="1">
        <p:scale>
          <a:sx n="111" d="100"/>
          <a:sy n="111" d="100"/>
        </p:scale>
        <p:origin x="180" y="114"/>
      </p:cViewPr>
      <p:guideLst>
        <p:guide orient="horz" pos="1120"/>
        <p:guide orient="horz" pos="1253"/>
        <p:guide orient="horz" pos="715"/>
        <p:guide orient="horz" pos="3861"/>
        <p:guide orient="horz" pos="3944"/>
        <p:guide pos="438"/>
        <p:guide pos="7219"/>
        <p:guide pos="892"/>
        <p:guide pos="3688"/>
        <p:guide pos="3968"/>
      </p:guideLst>
    </p:cSldViewPr>
  </p:slideViewPr>
  <p:outlineViewPr>
    <p:cViewPr>
      <p:scale>
        <a:sx n="33" d="100"/>
        <a:sy n="33" d="100"/>
      </p:scale>
      <p:origin x="0" y="-576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6" d="100"/>
          <a:sy n="56" d="100"/>
        </p:scale>
        <p:origin x="180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presProps" Target="presProp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handoutMaster" Target="handoutMasters/handoutMaster1.xml"/><Relationship Id="rId98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8">
            <a:extLst>
              <a:ext uri="{FF2B5EF4-FFF2-40B4-BE49-F238E27FC236}">
                <a16:creationId xmlns:a16="http://schemas.microsoft.com/office/drawing/2014/main" id="{02CB67CD-1917-48B7-B116-E08000F99E72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14641F85-69BD-4745-BA9D-64F6A1AEBCF6}" type="slidenum">
              <a:rPr lang="cs-CZ" altLang="cs-CZ" sz="1300" smtClean="0"/>
              <a:pPr>
                <a:spcBef>
                  <a:spcPct val="0"/>
                </a:spcBef>
                <a:buClrTx/>
                <a:buFontTx/>
                <a:buNone/>
              </a:pPr>
              <a:t>1</a:t>
            </a:fld>
            <a:endParaRPr lang="cs-CZ" altLang="cs-CZ" sz="1300"/>
          </a:p>
        </p:txBody>
      </p:sp>
      <p:sp>
        <p:nvSpPr>
          <p:cNvPr id="11267" name="Rectangle 1">
            <a:extLst>
              <a:ext uri="{FF2B5EF4-FFF2-40B4-BE49-F238E27FC236}">
                <a16:creationId xmlns:a16="http://schemas.microsoft.com/office/drawing/2014/main" id="{4E88C2FD-E387-4E6A-ADAC-680389BA945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8113" y="766763"/>
            <a:ext cx="6824662" cy="384016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1268" name="Text Box 2">
            <a:extLst>
              <a:ext uri="{FF2B5EF4-FFF2-40B4-BE49-F238E27FC236}">
                <a16:creationId xmlns:a16="http://schemas.microsoft.com/office/drawing/2014/main" id="{24190A7B-87B4-4525-9852-834E2AB659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1200" y="4860925"/>
            <a:ext cx="5676900" cy="460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cs-CZ" altLang="cs-CZ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8">
            <a:extLst>
              <a:ext uri="{FF2B5EF4-FFF2-40B4-BE49-F238E27FC236}">
                <a16:creationId xmlns:a16="http://schemas.microsoft.com/office/drawing/2014/main" id="{E7506B39-F6FC-4317-918E-56A84BECCFDE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3AF61780-82A7-4A99-8EB8-9D04AD5A48AA}" type="slidenum">
              <a:rPr lang="cs-CZ" altLang="cs-CZ" sz="1300" smtClean="0"/>
              <a:pPr>
                <a:spcBef>
                  <a:spcPct val="0"/>
                </a:spcBef>
                <a:buClrTx/>
                <a:buFontTx/>
                <a:buNone/>
              </a:pPr>
              <a:t>10</a:t>
            </a:fld>
            <a:endParaRPr lang="cs-CZ" altLang="cs-CZ" sz="1300"/>
          </a:p>
        </p:txBody>
      </p:sp>
      <p:sp>
        <p:nvSpPr>
          <p:cNvPr id="29699" name="Rectangle 1">
            <a:extLst>
              <a:ext uri="{FF2B5EF4-FFF2-40B4-BE49-F238E27FC236}">
                <a16:creationId xmlns:a16="http://schemas.microsoft.com/office/drawing/2014/main" id="{B7072A62-1554-4987-A588-23C2DAF55D1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8113" y="766763"/>
            <a:ext cx="6824662" cy="384016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9700" name="Text Box 2">
            <a:extLst>
              <a:ext uri="{FF2B5EF4-FFF2-40B4-BE49-F238E27FC236}">
                <a16:creationId xmlns:a16="http://schemas.microsoft.com/office/drawing/2014/main" id="{79BD385C-4C3E-46A6-B167-6D085905AA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1200" y="4860925"/>
            <a:ext cx="5676900" cy="460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cs-CZ" altLang="cs-CZ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8">
            <a:extLst>
              <a:ext uri="{FF2B5EF4-FFF2-40B4-BE49-F238E27FC236}">
                <a16:creationId xmlns:a16="http://schemas.microsoft.com/office/drawing/2014/main" id="{C1F6963A-FECE-4AE9-9982-29C679992F21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79303E67-A5B9-4158-8F98-7A101490D286}" type="slidenum">
              <a:rPr lang="cs-CZ" altLang="cs-CZ" sz="1300" smtClean="0"/>
              <a:pPr>
                <a:spcBef>
                  <a:spcPct val="0"/>
                </a:spcBef>
                <a:buClrTx/>
                <a:buFontTx/>
                <a:buNone/>
              </a:pPr>
              <a:t>11</a:t>
            </a:fld>
            <a:endParaRPr lang="cs-CZ" altLang="cs-CZ" sz="1300"/>
          </a:p>
        </p:txBody>
      </p:sp>
      <p:sp>
        <p:nvSpPr>
          <p:cNvPr id="31747" name="Text Box 1">
            <a:extLst>
              <a:ext uri="{FF2B5EF4-FFF2-40B4-BE49-F238E27FC236}">
                <a16:creationId xmlns:a16="http://schemas.microsoft.com/office/drawing/2014/main" id="{608E26F7-B2F3-46E7-AD46-7116ED2B2A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5760" tIns="47880" rIns="95760" bIns="4788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8DEC4434-2C46-43CE-88A5-566506D64345}" type="slidenum">
              <a:rPr lang="cs-CZ" altLang="cs-CZ" sz="1300"/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11</a:t>
            </a:fld>
            <a:endParaRPr lang="cs-CZ" altLang="cs-CZ" sz="1300"/>
          </a:p>
        </p:txBody>
      </p:sp>
      <p:sp>
        <p:nvSpPr>
          <p:cNvPr id="31748" name="Text Box 2">
            <a:extLst>
              <a:ext uri="{FF2B5EF4-FFF2-40B4-BE49-F238E27FC236}">
                <a16:creationId xmlns:a16="http://schemas.microsoft.com/office/drawing/2014/main" id="{58C0F31C-4A2B-4BCF-B738-D7FB4B73C3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19550" y="9723438"/>
            <a:ext cx="3074988" cy="509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4320" tIns="48960" rIns="94320" bIns="4896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794305B1-D570-4F9B-9F90-5C2C1879A462}" type="slidenum">
              <a:rPr lang="cs-CZ" altLang="cs-CZ" sz="1300"/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11</a:t>
            </a:fld>
            <a:endParaRPr lang="cs-CZ" altLang="cs-CZ" sz="1300"/>
          </a:p>
        </p:txBody>
      </p:sp>
      <p:sp>
        <p:nvSpPr>
          <p:cNvPr id="31749" name="Text Box 3">
            <a:extLst>
              <a:ext uri="{FF2B5EF4-FFF2-40B4-BE49-F238E27FC236}">
                <a16:creationId xmlns:a16="http://schemas.microsoft.com/office/drawing/2014/main" id="{8A13ECCD-2D64-4766-B20A-9CA597E02E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19550" y="9723438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4320" tIns="48960" rIns="94320" bIns="4896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D84FE756-A176-44F4-93F0-245950E3D004}" type="slidenum">
              <a:rPr lang="cs-CZ" altLang="cs-CZ"/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11</a:t>
            </a:fld>
            <a:endParaRPr lang="cs-CZ" altLang="cs-CZ"/>
          </a:p>
        </p:txBody>
      </p:sp>
      <p:sp>
        <p:nvSpPr>
          <p:cNvPr id="31750" name="Rectangle 4">
            <a:extLst>
              <a:ext uri="{FF2B5EF4-FFF2-40B4-BE49-F238E27FC236}">
                <a16:creationId xmlns:a16="http://schemas.microsoft.com/office/drawing/2014/main" id="{D0808D05-096B-43D0-A733-32FBA621753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8113" y="766763"/>
            <a:ext cx="6826250" cy="384016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1751" name="Text Box 5">
            <a:extLst>
              <a:ext uri="{FF2B5EF4-FFF2-40B4-BE49-F238E27FC236}">
                <a16:creationId xmlns:a16="http://schemas.microsoft.com/office/drawing/2014/main" id="{E4F77CCF-9DC4-41E0-8C22-A4D06BBF1E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9613" y="4862513"/>
            <a:ext cx="5678487" cy="460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cs-CZ" altLang="cs-CZ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8">
            <a:extLst>
              <a:ext uri="{FF2B5EF4-FFF2-40B4-BE49-F238E27FC236}">
                <a16:creationId xmlns:a16="http://schemas.microsoft.com/office/drawing/2014/main" id="{2B170F8C-5549-4D1F-A96A-6ED19C7B37B9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57BCBE2A-CE54-4DAF-B09E-5AB646A7311D}" type="slidenum">
              <a:rPr lang="cs-CZ" altLang="cs-CZ" sz="1300" smtClean="0"/>
              <a:pPr>
                <a:spcBef>
                  <a:spcPct val="0"/>
                </a:spcBef>
                <a:buClrTx/>
                <a:buFontTx/>
                <a:buNone/>
              </a:pPr>
              <a:t>12</a:t>
            </a:fld>
            <a:endParaRPr lang="cs-CZ" altLang="cs-CZ" sz="1300"/>
          </a:p>
        </p:txBody>
      </p:sp>
      <p:sp>
        <p:nvSpPr>
          <p:cNvPr id="33795" name="Text Box 1">
            <a:extLst>
              <a:ext uri="{FF2B5EF4-FFF2-40B4-BE49-F238E27FC236}">
                <a16:creationId xmlns:a16="http://schemas.microsoft.com/office/drawing/2014/main" id="{FFF541FE-520D-4732-B280-4653745435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5760" tIns="47880" rIns="95760" bIns="4788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9CC06148-4A74-4AFE-93BB-E7819CBA0539}" type="slidenum">
              <a:rPr lang="cs-CZ" altLang="cs-CZ" sz="1300"/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12</a:t>
            </a:fld>
            <a:endParaRPr lang="cs-CZ" altLang="cs-CZ" sz="1300"/>
          </a:p>
        </p:txBody>
      </p:sp>
      <p:sp>
        <p:nvSpPr>
          <p:cNvPr id="33796" name="Text Box 2">
            <a:extLst>
              <a:ext uri="{FF2B5EF4-FFF2-40B4-BE49-F238E27FC236}">
                <a16:creationId xmlns:a16="http://schemas.microsoft.com/office/drawing/2014/main" id="{15A65497-2653-4100-9EDB-8D0EF4C643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19550" y="9723438"/>
            <a:ext cx="3074988" cy="509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4320" tIns="48960" rIns="94320" bIns="4896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A8683452-3CA1-4D35-A335-3553D2C6994C}" type="slidenum">
              <a:rPr lang="cs-CZ" altLang="cs-CZ" sz="1300"/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12</a:t>
            </a:fld>
            <a:endParaRPr lang="cs-CZ" altLang="cs-CZ" sz="1300"/>
          </a:p>
        </p:txBody>
      </p:sp>
      <p:sp>
        <p:nvSpPr>
          <p:cNvPr id="33797" name="Text Box 3">
            <a:extLst>
              <a:ext uri="{FF2B5EF4-FFF2-40B4-BE49-F238E27FC236}">
                <a16:creationId xmlns:a16="http://schemas.microsoft.com/office/drawing/2014/main" id="{919581DF-C234-40B8-BDB7-88CA82F4B7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19550" y="9723438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4320" tIns="48960" rIns="94320" bIns="4896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38610F3E-C911-4FE4-B4A8-3C1606C65ABF}" type="slidenum">
              <a:rPr lang="cs-CZ" altLang="cs-CZ"/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12</a:t>
            </a:fld>
            <a:endParaRPr lang="cs-CZ" altLang="cs-CZ"/>
          </a:p>
        </p:txBody>
      </p:sp>
      <p:sp>
        <p:nvSpPr>
          <p:cNvPr id="33798" name="Rectangle 4">
            <a:extLst>
              <a:ext uri="{FF2B5EF4-FFF2-40B4-BE49-F238E27FC236}">
                <a16:creationId xmlns:a16="http://schemas.microsoft.com/office/drawing/2014/main" id="{15C4DA5F-76F3-4E49-8EF1-EA7155ED780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8113" y="766763"/>
            <a:ext cx="6826250" cy="384016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3799" name="Text Box 5">
            <a:extLst>
              <a:ext uri="{FF2B5EF4-FFF2-40B4-BE49-F238E27FC236}">
                <a16:creationId xmlns:a16="http://schemas.microsoft.com/office/drawing/2014/main" id="{E5C86DCF-CBDD-4208-8BF2-5329713B99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9613" y="4862513"/>
            <a:ext cx="5678487" cy="460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cs-CZ" altLang="cs-CZ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8">
            <a:extLst>
              <a:ext uri="{FF2B5EF4-FFF2-40B4-BE49-F238E27FC236}">
                <a16:creationId xmlns:a16="http://schemas.microsoft.com/office/drawing/2014/main" id="{2E5060C7-7AF0-4A2F-9C88-AE1CA472D5E6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F3CDB060-5FB8-4631-9E46-FCC1042FF2BD}" type="slidenum">
              <a:rPr lang="cs-CZ" altLang="cs-CZ" sz="1300" smtClean="0"/>
              <a:pPr>
                <a:spcBef>
                  <a:spcPct val="0"/>
                </a:spcBef>
                <a:buClrTx/>
                <a:buFontTx/>
                <a:buNone/>
              </a:pPr>
              <a:t>13</a:t>
            </a:fld>
            <a:endParaRPr lang="cs-CZ" altLang="cs-CZ" sz="1300"/>
          </a:p>
        </p:txBody>
      </p:sp>
      <p:sp>
        <p:nvSpPr>
          <p:cNvPr id="35843" name="Text Box 2">
            <a:extLst>
              <a:ext uri="{FF2B5EF4-FFF2-40B4-BE49-F238E27FC236}">
                <a16:creationId xmlns:a16="http://schemas.microsoft.com/office/drawing/2014/main" id="{AC9B5C33-FD35-4398-A625-3D60EECD47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19550" y="9723438"/>
            <a:ext cx="3073400" cy="50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4320" tIns="48960" rIns="94320" bIns="4896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6A6F25AC-F6D0-40BD-B8E4-244A2D7BE31A}" type="slidenum">
              <a:rPr lang="cs-CZ" altLang="cs-CZ" sz="1300"/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13</a:t>
            </a:fld>
            <a:endParaRPr lang="cs-CZ" altLang="cs-CZ" sz="1300"/>
          </a:p>
        </p:txBody>
      </p:sp>
      <p:sp>
        <p:nvSpPr>
          <p:cNvPr id="35844" name="Text Box 3">
            <a:extLst>
              <a:ext uri="{FF2B5EF4-FFF2-40B4-BE49-F238E27FC236}">
                <a16:creationId xmlns:a16="http://schemas.microsoft.com/office/drawing/2014/main" id="{11307BF4-07AD-4723-A151-6B50A8BF08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19550" y="9723438"/>
            <a:ext cx="3074988" cy="509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4320" tIns="48960" rIns="94320" bIns="4896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E654CE54-7DC7-49AA-8DDC-10FDD2C8FBEC}" type="slidenum">
              <a:rPr lang="cs-CZ" altLang="cs-CZ" sz="1300"/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13</a:t>
            </a:fld>
            <a:endParaRPr lang="cs-CZ" altLang="cs-CZ" sz="1300"/>
          </a:p>
        </p:txBody>
      </p:sp>
      <p:sp>
        <p:nvSpPr>
          <p:cNvPr id="35845" name="Rectangle 4">
            <a:extLst>
              <a:ext uri="{FF2B5EF4-FFF2-40B4-BE49-F238E27FC236}">
                <a16:creationId xmlns:a16="http://schemas.microsoft.com/office/drawing/2014/main" id="{4572C57D-7C99-4D80-A6C4-4FC3A310D91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6525" y="766763"/>
            <a:ext cx="6826250" cy="3840162"/>
          </a:xfrm>
        </p:spPr>
      </p:sp>
      <p:sp>
        <p:nvSpPr>
          <p:cNvPr id="35846" name="Text Box 5">
            <a:extLst>
              <a:ext uri="{FF2B5EF4-FFF2-40B4-BE49-F238E27FC236}">
                <a16:creationId xmlns:a16="http://schemas.microsoft.com/office/drawing/2014/main" id="{6FD26CDF-3B97-4C3D-BF40-761D7288EC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9613" y="4862513"/>
            <a:ext cx="5678487" cy="460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cs-CZ" altLang="cs-CZ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8">
            <a:extLst>
              <a:ext uri="{FF2B5EF4-FFF2-40B4-BE49-F238E27FC236}">
                <a16:creationId xmlns:a16="http://schemas.microsoft.com/office/drawing/2014/main" id="{60123413-DC42-49D1-94D6-5E6650C166FA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7DB98A5E-9EC0-47D7-BC92-2D17113EA5FC}" type="slidenum">
              <a:rPr lang="cs-CZ" altLang="cs-CZ" sz="1300" smtClean="0"/>
              <a:pPr>
                <a:spcBef>
                  <a:spcPct val="0"/>
                </a:spcBef>
                <a:buClrTx/>
                <a:buFontTx/>
                <a:buNone/>
              </a:pPr>
              <a:t>14</a:t>
            </a:fld>
            <a:endParaRPr lang="cs-CZ" altLang="cs-CZ" sz="1300"/>
          </a:p>
        </p:txBody>
      </p:sp>
      <p:sp>
        <p:nvSpPr>
          <p:cNvPr id="37891" name="Rectangle 1">
            <a:extLst>
              <a:ext uri="{FF2B5EF4-FFF2-40B4-BE49-F238E27FC236}">
                <a16:creationId xmlns:a16="http://schemas.microsoft.com/office/drawing/2014/main" id="{1A8ACD9F-F42E-4309-9A85-DAF4422FFE0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8113" y="766763"/>
            <a:ext cx="6824662" cy="384016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7892" name="Text Box 2">
            <a:extLst>
              <a:ext uri="{FF2B5EF4-FFF2-40B4-BE49-F238E27FC236}">
                <a16:creationId xmlns:a16="http://schemas.microsoft.com/office/drawing/2014/main" id="{F417ED2C-3448-4F15-A0B6-78106A8106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1200" y="4860925"/>
            <a:ext cx="5676900" cy="460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cs-CZ" altLang="cs-CZ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8">
            <a:extLst>
              <a:ext uri="{FF2B5EF4-FFF2-40B4-BE49-F238E27FC236}">
                <a16:creationId xmlns:a16="http://schemas.microsoft.com/office/drawing/2014/main" id="{D5A02EAF-A4A7-43FC-A032-848E6D5476B5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718F7098-845A-41B7-8287-2B131F7B899C}" type="slidenum">
              <a:rPr lang="cs-CZ" altLang="cs-CZ" sz="1300" smtClean="0"/>
              <a:pPr>
                <a:spcBef>
                  <a:spcPct val="0"/>
                </a:spcBef>
                <a:buClrTx/>
                <a:buFontTx/>
                <a:buNone/>
              </a:pPr>
              <a:t>15</a:t>
            </a:fld>
            <a:endParaRPr lang="cs-CZ" altLang="cs-CZ" sz="1300"/>
          </a:p>
        </p:txBody>
      </p:sp>
      <p:sp>
        <p:nvSpPr>
          <p:cNvPr id="39939" name="Rectangle 1">
            <a:extLst>
              <a:ext uri="{FF2B5EF4-FFF2-40B4-BE49-F238E27FC236}">
                <a16:creationId xmlns:a16="http://schemas.microsoft.com/office/drawing/2014/main" id="{6ABDF44F-0FAD-4BDF-AA85-8DE26E77F46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8113" y="766763"/>
            <a:ext cx="6824662" cy="384016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9940" name="Text Box 2">
            <a:extLst>
              <a:ext uri="{FF2B5EF4-FFF2-40B4-BE49-F238E27FC236}">
                <a16:creationId xmlns:a16="http://schemas.microsoft.com/office/drawing/2014/main" id="{CE7A71CE-06DD-4254-9935-4ABA614D10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1200" y="4860925"/>
            <a:ext cx="5676900" cy="460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cs-CZ" altLang="cs-CZ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8">
            <a:extLst>
              <a:ext uri="{FF2B5EF4-FFF2-40B4-BE49-F238E27FC236}">
                <a16:creationId xmlns:a16="http://schemas.microsoft.com/office/drawing/2014/main" id="{26EA3CE4-796F-454D-B5C1-B9C1F320D372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7C37AD95-ABE0-4DA2-9FE2-7BB04F5130F8}" type="slidenum">
              <a:rPr lang="cs-CZ" altLang="cs-CZ" sz="1300" smtClean="0"/>
              <a:pPr>
                <a:spcBef>
                  <a:spcPct val="0"/>
                </a:spcBef>
                <a:buClrTx/>
                <a:buFontTx/>
                <a:buNone/>
              </a:pPr>
              <a:t>16</a:t>
            </a:fld>
            <a:endParaRPr lang="cs-CZ" altLang="cs-CZ" sz="1300"/>
          </a:p>
        </p:txBody>
      </p:sp>
      <p:sp>
        <p:nvSpPr>
          <p:cNvPr id="41987" name="Rectangle 1">
            <a:extLst>
              <a:ext uri="{FF2B5EF4-FFF2-40B4-BE49-F238E27FC236}">
                <a16:creationId xmlns:a16="http://schemas.microsoft.com/office/drawing/2014/main" id="{000970A9-3833-46FB-B68A-FFF0310799F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8113" y="766763"/>
            <a:ext cx="6824662" cy="384016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1988" name="Text Box 2">
            <a:extLst>
              <a:ext uri="{FF2B5EF4-FFF2-40B4-BE49-F238E27FC236}">
                <a16:creationId xmlns:a16="http://schemas.microsoft.com/office/drawing/2014/main" id="{F48EF3E4-23D3-4289-94F4-48230E38E1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1200" y="4860925"/>
            <a:ext cx="5676900" cy="460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cs-CZ" altLang="cs-CZ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8">
            <a:extLst>
              <a:ext uri="{FF2B5EF4-FFF2-40B4-BE49-F238E27FC236}">
                <a16:creationId xmlns:a16="http://schemas.microsoft.com/office/drawing/2014/main" id="{B9D99C26-8170-470E-98F8-9CE1FC919C04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11D179BD-723D-4FB9-9F0C-C1C317791127}" type="slidenum">
              <a:rPr lang="cs-CZ" altLang="cs-CZ" sz="1300" smtClean="0"/>
              <a:pPr>
                <a:spcBef>
                  <a:spcPct val="0"/>
                </a:spcBef>
                <a:buClrTx/>
                <a:buFontTx/>
                <a:buNone/>
              </a:pPr>
              <a:t>17</a:t>
            </a:fld>
            <a:endParaRPr lang="cs-CZ" altLang="cs-CZ" sz="1300"/>
          </a:p>
        </p:txBody>
      </p:sp>
      <p:sp>
        <p:nvSpPr>
          <p:cNvPr id="44035" name="Rectangle 1">
            <a:extLst>
              <a:ext uri="{FF2B5EF4-FFF2-40B4-BE49-F238E27FC236}">
                <a16:creationId xmlns:a16="http://schemas.microsoft.com/office/drawing/2014/main" id="{5AC178CD-E7B7-4864-9250-8AEA8625720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8113" y="766763"/>
            <a:ext cx="6824662" cy="384016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4036" name="Text Box 2">
            <a:extLst>
              <a:ext uri="{FF2B5EF4-FFF2-40B4-BE49-F238E27FC236}">
                <a16:creationId xmlns:a16="http://schemas.microsoft.com/office/drawing/2014/main" id="{62DD9B7B-9057-448A-B595-C20BE4BB68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1200" y="4860925"/>
            <a:ext cx="5676900" cy="460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cs-CZ" altLang="cs-CZ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8">
            <a:extLst>
              <a:ext uri="{FF2B5EF4-FFF2-40B4-BE49-F238E27FC236}">
                <a16:creationId xmlns:a16="http://schemas.microsoft.com/office/drawing/2014/main" id="{7ADB6989-F741-40D3-BB21-6D397F5B6345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E4FE0354-0941-478A-AE49-DDB72FC3DEBD}" type="slidenum">
              <a:rPr lang="cs-CZ" altLang="cs-CZ" sz="1300" smtClean="0"/>
              <a:pPr>
                <a:spcBef>
                  <a:spcPct val="0"/>
                </a:spcBef>
                <a:buClrTx/>
                <a:buFontTx/>
                <a:buNone/>
              </a:pPr>
              <a:t>18</a:t>
            </a:fld>
            <a:endParaRPr lang="cs-CZ" altLang="cs-CZ" sz="1300"/>
          </a:p>
        </p:txBody>
      </p:sp>
      <p:sp>
        <p:nvSpPr>
          <p:cNvPr id="46083" name="Rectangle 1">
            <a:extLst>
              <a:ext uri="{FF2B5EF4-FFF2-40B4-BE49-F238E27FC236}">
                <a16:creationId xmlns:a16="http://schemas.microsoft.com/office/drawing/2014/main" id="{E1A100C3-9B90-4251-A9B0-5AC836BDECC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8113" y="766763"/>
            <a:ext cx="6824662" cy="384016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6084" name="Text Box 2">
            <a:extLst>
              <a:ext uri="{FF2B5EF4-FFF2-40B4-BE49-F238E27FC236}">
                <a16:creationId xmlns:a16="http://schemas.microsoft.com/office/drawing/2014/main" id="{9A19EE06-F962-4701-8E7D-E38F1FDD90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1200" y="4860925"/>
            <a:ext cx="5676900" cy="460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cs-CZ" altLang="cs-CZ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8">
            <a:extLst>
              <a:ext uri="{FF2B5EF4-FFF2-40B4-BE49-F238E27FC236}">
                <a16:creationId xmlns:a16="http://schemas.microsoft.com/office/drawing/2014/main" id="{E0F13C90-57F1-4144-BF04-187CCD840A31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D9DA9EAA-BDB3-47DC-A485-F57BB1385AD1}" type="slidenum">
              <a:rPr lang="cs-CZ" altLang="cs-CZ" sz="1300" smtClean="0"/>
              <a:pPr>
                <a:spcBef>
                  <a:spcPct val="0"/>
                </a:spcBef>
                <a:buClrTx/>
                <a:buFontTx/>
                <a:buNone/>
              </a:pPr>
              <a:t>19</a:t>
            </a:fld>
            <a:endParaRPr lang="cs-CZ" altLang="cs-CZ" sz="1300"/>
          </a:p>
        </p:txBody>
      </p:sp>
      <p:sp>
        <p:nvSpPr>
          <p:cNvPr id="48131" name="Rectangle 1">
            <a:extLst>
              <a:ext uri="{FF2B5EF4-FFF2-40B4-BE49-F238E27FC236}">
                <a16:creationId xmlns:a16="http://schemas.microsoft.com/office/drawing/2014/main" id="{A172AF03-0B69-42DD-BE06-C077CE339E2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8113" y="766763"/>
            <a:ext cx="6824662" cy="384016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8132" name="Text Box 2">
            <a:extLst>
              <a:ext uri="{FF2B5EF4-FFF2-40B4-BE49-F238E27FC236}">
                <a16:creationId xmlns:a16="http://schemas.microsoft.com/office/drawing/2014/main" id="{183F45B5-527D-4B58-85FC-4330793D5D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1200" y="4860925"/>
            <a:ext cx="5676900" cy="460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cs-CZ" altLang="cs-CZ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8">
            <a:extLst>
              <a:ext uri="{FF2B5EF4-FFF2-40B4-BE49-F238E27FC236}">
                <a16:creationId xmlns:a16="http://schemas.microsoft.com/office/drawing/2014/main" id="{D241A952-8BEF-41C4-A426-06F1B6F6B6CD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51D4B293-23F4-47DF-9F40-753A889D0A11}" type="slidenum">
              <a:rPr lang="cs-CZ" altLang="cs-CZ" sz="1300" smtClean="0"/>
              <a:pPr>
                <a:spcBef>
                  <a:spcPct val="0"/>
                </a:spcBef>
                <a:buClrTx/>
                <a:buFontTx/>
                <a:buNone/>
              </a:pPr>
              <a:t>2</a:t>
            </a:fld>
            <a:endParaRPr lang="cs-CZ" altLang="cs-CZ" sz="1300"/>
          </a:p>
        </p:txBody>
      </p:sp>
      <p:sp>
        <p:nvSpPr>
          <p:cNvPr id="13315" name="Rectangle 1">
            <a:extLst>
              <a:ext uri="{FF2B5EF4-FFF2-40B4-BE49-F238E27FC236}">
                <a16:creationId xmlns:a16="http://schemas.microsoft.com/office/drawing/2014/main" id="{79F8434C-C274-40EF-A566-69017818B72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8113" y="766763"/>
            <a:ext cx="6824662" cy="384016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3316" name="Text Box 2">
            <a:extLst>
              <a:ext uri="{FF2B5EF4-FFF2-40B4-BE49-F238E27FC236}">
                <a16:creationId xmlns:a16="http://schemas.microsoft.com/office/drawing/2014/main" id="{A4399A2A-8229-4685-9E73-F7FFD4FB8B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1200" y="4860925"/>
            <a:ext cx="5676900" cy="460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cs-CZ" altLang="cs-CZ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8">
            <a:extLst>
              <a:ext uri="{FF2B5EF4-FFF2-40B4-BE49-F238E27FC236}">
                <a16:creationId xmlns:a16="http://schemas.microsoft.com/office/drawing/2014/main" id="{1BB52F79-763F-4168-AC34-4E646286B4F4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D46B02FA-E070-4394-8FBE-3692275651E4}" type="slidenum">
              <a:rPr lang="cs-CZ" altLang="cs-CZ" sz="1300" smtClean="0"/>
              <a:pPr>
                <a:spcBef>
                  <a:spcPct val="0"/>
                </a:spcBef>
                <a:buClrTx/>
                <a:buFontTx/>
                <a:buNone/>
              </a:pPr>
              <a:t>20</a:t>
            </a:fld>
            <a:endParaRPr lang="cs-CZ" altLang="cs-CZ" sz="1300"/>
          </a:p>
        </p:txBody>
      </p:sp>
      <p:sp>
        <p:nvSpPr>
          <p:cNvPr id="50179" name="Rectangle 1">
            <a:extLst>
              <a:ext uri="{FF2B5EF4-FFF2-40B4-BE49-F238E27FC236}">
                <a16:creationId xmlns:a16="http://schemas.microsoft.com/office/drawing/2014/main" id="{C2B6928E-E3E2-4BAE-9B38-A21B50E606A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8113" y="766763"/>
            <a:ext cx="6824662" cy="384016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0180" name="Text Box 2">
            <a:extLst>
              <a:ext uri="{FF2B5EF4-FFF2-40B4-BE49-F238E27FC236}">
                <a16:creationId xmlns:a16="http://schemas.microsoft.com/office/drawing/2014/main" id="{2415AA44-6754-46EA-B61B-175C07A726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1200" y="4860925"/>
            <a:ext cx="5676900" cy="460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cs-CZ" altLang="cs-CZ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8">
            <a:extLst>
              <a:ext uri="{FF2B5EF4-FFF2-40B4-BE49-F238E27FC236}">
                <a16:creationId xmlns:a16="http://schemas.microsoft.com/office/drawing/2014/main" id="{0CD7BE8B-9AD1-43B7-843E-BDF7964E5A7E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0E68C571-CF56-45A6-8D1E-4E80CB18A43D}" type="slidenum">
              <a:rPr lang="cs-CZ" altLang="cs-CZ" sz="1300" smtClean="0"/>
              <a:pPr>
                <a:spcBef>
                  <a:spcPct val="0"/>
                </a:spcBef>
                <a:buClrTx/>
                <a:buFontTx/>
                <a:buNone/>
              </a:pPr>
              <a:t>21</a:t>
            </a:fld>
            <a:endParaRPr lang="cs-CZ" altLang="cs-CZ" sz="1300"/>
          </a:p>
        </p:txBody>
      </p:sp>
      <p:sp>
        <p:nvSpPr>
          <p:cNvPr id="52227" name="Rectangle 1">
            <a:extLst>
              <a:ext uri="{FF2B5EF4-FFF2-40B4-BE49-F238E27FC236}">
                <a16:creationId xmlns:a16="http://schemas.microsoft.com/office/drawing/2014/main" id="{52D48A09-AF3C-48F0-B008-CAF542AB45E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8113" y="766763"/>
            <a:ext cx="6824662" cy="384016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2228" name="Text Box 2">
            <a:extLst>
              <a:ext uri="{FF2B5EF4-FFF2-40B4-BE49-F238E27FC236}">
                <a16:creationId xmlns:a16="http://schemas.microsoft.com/office/drawing/2014/main" id="{BBAB8CBF-730E-4AAD-A483-2BABF0ACD1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1200" y="4860925"/>
            <a:ext cx="5676900" cy="460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cs-CZ" altLang="cs-CZ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8">
            <a:extLst>
              <a:ext uri="{FF2B5EF4-FFF2-40B4-BE49-F238E27FC236}">
                <a16:creationId xmlns:a16="http://schemas.microsoft.com/office/drawing/2014/main" id="{367C1E06-2A78-40FB-BC99-00C6EAD9BC6B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F7DDDB48-CE66-484A-A7EA-6B1B31396CDB}" type="slidenum">
              <a:rPr lang="cs-CZ" altLang="cs-CZ" sz="1300" smtClean="0"/>
              <a:pPr>
                <a:spcBef>
                  <a:spcPct val="0"/>
                </a:spcBef>
                <a:buClrTx/>
                <a:buFontTx/>
                <a:buNone/>
              </a:pPr>
              <a:t>22</a:t>
            </a:fld>
            <a:endParaRPr lang="cs-CZ" altLang="cs-CZ" sz="1300"/>
          </a:p>
        </p:txBody>
      </p:sp>
      <p:sp>
        <p:nvSpPr>
          <p:cNvPr id="54275" name="Rectangle 1">
            <a:extLst>
              <a:ext uri="{FF2B5EF4-FFF2-40B4-BE49-F238E27FC236}">
                <a16:creationId xmlns:a16="http://schemas.microsoft.com/office/drawing/2014/main" id="{E044B475-4468-46F1-B1E8-4401CC557BD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8113" y="766763"/>
            <a:ext cx="6824662" cy="384016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4276" name="Text Box 2">
            <a:extLst>
              <a:ext uri="{FF2B5EF4-FFF2-40B4-BE49-F238E27FC236}">
                <a16:creationId xmlns:a16="http://schemas.microsoft.com/office/drawing/2014/main" id="{FD7C1AF6-D415-4AD9-9308-C28D8D3DB4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1200" y="4860925"/>
            <a:ext cx="5676900" cy="460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cs-CZ" altLang="cs-CZ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8">
            <a:extLst>
              <a:ext uri="{FF2B5EF4-FFF2-40B4-BE49-F238E27FC236}">
                <a16:creationId xmlns:a16="http://schemas.microsoft.com/office/drawing/2014/main" id="{7C00A7EA-41EA-4CA6-9D58-97C6805EE51B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641FA0A2-C6A4-40B6-A697-D167494C81B5}" type="slidenum">
              <a:rPr lang="cs-CZ" altLang="cs-CZ" sz="1300" smtClean="0"/>
              <a:pPr>
                <a:spcBef>
                  <a:spcPct val="0"/>
                </a:spcBef>
                <a:buClrTx/>
                <a:buFontTx/>
                <a:buNone/>
              </a:pPr>
              <a:t>23</a:t>
            </a:fld>
            <a:endParaRPr lang="cs-CZ" altLang="cs-CZ" sz="1300"/>
          </a:p>
        </p:txBody>
      </p:sp>
      <p:sp>
        <p:nvSpPr>
          <p:cNvPr id="56323" name="Rectangle 1">
            <a:extLst>
              <a:ext uri="{FF2B5EF4-FFF2-40B4-BE49-F238E27FC236}">
                <a16:creationId xmlns:a16="http://schemas.microsoft.com/office/drawing/2014/main" id="{4EB907D1-76CE-41A0-828F-D94F1BC4391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8113" y="766763"/>
            <a:ext cx="6824662" cy="384016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6324" name="Text Box 2">
            <a:extLst>
              <a:ext uri="{FF2B5EF4-FFF2-40B4-BE49-F238E27FC236}">
                <a16:creationId xmlns:a16="http://schemas.microsoft.com/office/drawing/2014/main" id="{D422C1A4-F5C5-4BF8-9EAC-A9562BF211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1200" y="4860925"/>
            <a:ext cx="5676900" cy="460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cs-CZ" altLang="cs-CZ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8">
            <a:extLst>
              <a:ext uri="{FF2B5EF4-FFF2-40B4-BE49-F238E27FC236}">
                <a16:creationId xmlns:a16="http://schemas.microsoft.com/office/drawing/2014/main" id="{1551E742-7D20-4155-8D5B-AB5D2C0E7AF4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EAF378CA-2485-435F-8009-E70F504EF22C}" type="slidenum">
              <a:rPr lang="cs-CZ" altLang="cs-CZ" sz="1300" smtClean="0"/>
              <a:pPr>
                <a:spcBef>
                  <a:spcPct val="0"/>
                </a:spcBef>
                <a:buClrTx/>
                <a:buFontTx/>
                <a:buNone/>
              </a:pPr>
              <a:t>24</a:t>
            </a:fld>
            <a:endParaRPr lang="cs-CZ" altLang="cs-CZ" sz="1300"/>
          </a:p>
        </p:txBody>
      </p:sp>
      <p:sp>
        <p:nvSpPr>
          <p:cNvPr id="58371" name="Rectangle 1">
            <a:extLst>
              <a:ext uri="{FF2B5EF4-FFF2-40B4-BE49-F238E27FC236}">
                <a16:creationId xmlns:a16="http://schemas.microsoft.com/office/drawing/2014/main" id="{8C790C8D-216D-438B-A628-44B7C224560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8113" y="766763"/>
            <a:ext cx="6824662" cy="384016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8372" name="Text Box 2">
            <a:extLst>
              <a:ext uri="{FF2B5EF4-FFF2-40B4-BE49-F238E27FC236}">
                <a16:creationId xmlns:a16="http://schemas.microsoft.com/office/drawing/2014/main" id="{9A1C2D8A-BB7C-435E-B516-4C230A84D8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1200" y="4860925"/>
            <a:ext cx="5676900" cy="460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cs-CZ" altLang="cs-CZ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8">
            <a:extLst>
              <a:ext uri="{FF2B5EF4-FFF2-40B4-BE49-F238E27FC236}">
                <a16:creationId xmlns:a16="http://schemas.microsoft.com/office/drawing/2014/main" id="{853330BD-1D8D-4535-A26A-5531773785C1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0AA916F8-68E1-4E4C-B003-B17E126641C2}" type="slidenum">
              <a:rPr lang="cs-CZ" altLang="cs-CZ" sz="1300" smtClean="0"/>
              <a:pPr>
                <a:spcBef>
                  <a:spcPct val="0"/>
                </a:spcBef>
                <a:buClrTx/>
                <a:buFontTx/>
                <a:buNone/>
              </a:pPr>
              <a:t>25</a:t>
            </a:fld>
            <a:endParaRPr lang="cs-CZ" altLang="cs-CZ" sz="1300"/>
          </a:p>
        </p:txBody>
      </p:sp>
      <p:sp>
        <p:nvSpPr>
          <p:cNvPr id="60419" name="Rectangle 1">
            <a:extLst>
              <a:ext uri="{FF2B5EF4-FFF2-40B4-BE49-F238E27FC236}">
                <a16:creationId xmlns:a16="http://schemas.microsoft.com/office/drawing/2014/main" id="{63871E43-5CCD-411C-9AA2-BCB7F08DC32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8113" y="766763"/>
            <a:ext cx="6824662" cy="384016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0420" name="Text Box 2">
            <a:extLst>
              <a:ext uri="{FF2B5EF4-FFF2-40B4-BE49-F238E27FC236}">
                <a16:creationId xmlns:a16="http://schemas.microsoft.com/office/drawing/2014/main" id="{0B85B310-D069-4735-ADF5-35B24A1323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1200" y="4860925"/>
            <a:ext cx="5676900" cy="460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cs-CZ" altLang="cs-CZ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8">
            <a:extLst>
              <a:ext uri="{FF2B5EF4-FFF2-40B4-BE49-F238E27FC236}">
                <a16:creationId xmlns:a16="http://schemas.microsoft.com/office/drawing/2014/main" id="{082074EF-284F-45EA-95D1-8AE115E88DBA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EF55C366-4190-4AA4-9116-87B6989FA152}" type="slidenum">
              <a:rPr lang="cs-CZ" altLang="cs-CZ" sz="1300" smtClean="0"/>
              <a:pPr>
                <a:spcBef>
                  <a:spcPct val="0"/>
                </a:spcBef>
                <a:buClrTx/>
                <a:buFontTx/>
                <a:buNone/>
              </a:pPr>
              <a:t>26</a:t>
            </a:fld>
            <a:endParaRPr lang="cs-CZ" altLang="cs-CZ" sz="1300"/>
          </a:p>
        </p:txBody>
      </p:sp>
      <p:sp>
        <p:nvSpPr>
          <p:cNvPr id="62467" name="Rectangle 1">
            <a:extLst>
              <a:ext uri="{FF2B5EF4-FFF2-40B4-BE49-F238E27FC236}">
                <a16:creationId xmlns:a16="http://schemas.microsoft.com/office/drawing/2014/main" id="{0C3CD486-E903-457D-932B-241EFB68BB1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8113" y="766763"/>
            <a:ext cx="6824662" cy="384016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2468" name="Text Box 2">
            <a:extLst>
              <a:ext uri="{FF2B5EF4-FFF2-40B4-BE49-F238E27FC236}">
                <a16:creationId xmlns:a16="http://schemas.microsoft.com/office/drawing/2014/main" id="{AD66F1F7-E19E-4AC0-8B6F-7FFA6B4E3B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1200" y="4860925"/>
            <a:ext cx="5676900" cy="460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cs-CZ" altLang="cs-CZ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8">
            <a:extLst>
              <a:ext uri="{FF2B5EF4-FFF2-40B4-BE49-F238E27FC236}">
                <a16:creationId xmlns:a16="http://schemas.microsoft.com/office/drawing/2014/main" id="{DD3D8F3A-7D91-4C45-B92F-F8CAD181522A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98860A65-88CF-4F8F-8B21-92D6053CB58E}" type="slidenum">
              <a:rPr lang="cs-CZ" altLang="cs-CZ" sz="1300" smtClean="0"/>
              <a:pPr>
                <a:spcBef>
                  <a:spcPct val="0"/>
                </a:spcBef>
                <a:buClrTx/>
                <a:buFontTx/>
                <a:buNone/>
              </a:pPr>
              <a:t>27</a:t>
            </a:fld>
            <a:endParaRPr lang="cs-CZ" altLang="cs-CZ" sz="1300"/>
          </a:p>
        </p:txBody>
      </p:sp>
      <p:sp>
        <p:nvSpPr>
          <p:cNvPr id="64515" name="Rectangle 1">
            <a:extLst>
              <a:ext uri="{FF2B5EF4-FFF2-40B4-BE49-F238E27FC236}">
                <a16:creationId xmlns:a16="http://schemas.microsoft.com/office/drawing/2014/main" id="{B6CAD604-92EB-4A8E-91C3-1A01D8B3EDB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8113" y="766763"/>
            <a:ext cx="6824662" cy="384016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4516" name="Text Box 2">
            <a:extLst>
              <a:ext uri="{FF2B5EF4-FFF2-40B4-BE49-F238E27FC236}">
                <a16:creationId xmlns:a16="http://schemas.microsoft.com/office/drawing/2014/main" id="{DB1B080E-2C4D-40C6-8E75-17B66DC435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1200" y="4860925"/>
            <a:ext cx="5676900" cy="460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cs-CZ" altLang="cs-CZ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8">
            <a:extLst>
              <a:ext uri="{FF2B5EF4-FFF2-40B4-BE49-F238E27FC236}">
                <a16:creationId xmlns:a16="http://schemas.microsoft.com/office/drawing/2014/main" id="{146B5D49-4C9C-44B4-927A-0746E0A70E45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3C3F2F90-8A88-428A-B1FD-9C8B951D0E0F}" type="slidenum">
              <a:rPr lang="cs-CZ" altLang="cs-CZ" sz="1300" smtClean="0"/>
              <a:pPr>
                <a:spcBef>
                  <a:spcPct val="0"/>
                </a:spcBef>
                <a:buClrTx/>
                <a:buFontTx/>
                <a:buNone/>
              </a:pPr>
              <a:t>28</a:t>
            </a:fld>
            <a:endParaRPr lang="cs-CZ" altLang="cs-CZ" sz="1300"/>
          </a:p>
        </p:txBody>
      </p:sp>
      <p:sp>
        <p:nvSpPr>
          <p:cNvPr id="66563" name="Rectangle 1">
            <a:extLst>
              <a:ext uri="{FF2B5EF4-FFF2-40B4-BE49-F238E27FC236}">
                <a16:creationId xmlns:a16="http://schemas.microsoft.com/office/drawing/2014/main" id="{CD7C6CE2-858F-4240-8A65-EB7EFCA4E5F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8113" y="766763"/>
            <a:ext cx="6824662" cy="384016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6564" name="Text Box 2">
            <a:extLst>
              <a:ext uri="{FF2B5EF4-FFF2-40B4-BE49-F238E27FC236}">
                <a16:creationId xmlns:a16="http://schemas.microsoft.com/office/drawing/2014/main" id="{194C1196-2F68-40D3-88B7-41A93CB7FD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1200" y="4860925"/>
            <a:ext cx="5676900" cy="460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cs-CZ" altLang="cs-CZ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8">
            <a:extLst>
              <a:ext uri="{FF2B5EF4-FFF2-40B4-BE49-F238E27FC236}">
                <a16:creationId xmlns:a16="http://schemas.microsoft.com/office/drawing/2014/main" id="{92AFCF76-EBDB-489B-90AF-4914B27EC320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74C16AFA-9E1E-4E6D-BF9A-815AAA32596B}" type="slidenum">
              <a:rPr lang="cs-CZ" altLang="cs-CZ" sz="1300" smtClean="0"/>
              <a:pPr>
                <a:spcBef>
                  <a:spcPct val="0"/>
                </a:spcBef>
                <a:buClrTx/>
                <a:buFontTx/>
                <a:buNone/>
              </a:pPr>
              <a:t>29</a:t>
            </a:fld>
            <a:endParaRPr lang="cs-CZ" altLang="cs-CZ" sz="1300"/>
          </a:p>
        </p:txBody>
      </p:sp>
      <p:sp>
        <p:nvSpPr>
          <p:cNvPr id="68611" name="Rectangle 1">
            <a:extLst>
              <a:ext uri="{FF2B5EF4-FFF2-40B4-BE49-F238E27FC236}">
                <a16:creationId xmlns:a16="http://schemas.microsoft.com/office/drawing/2014/main" id="{B8759541-3E9D-41A9-B79C-D28CC5D0F42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8113" y="766763"/>
            <a:ext cx="6824662" cy="384016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8612" name="Text Box 2">
            <a:extLst>
              <a:ext uri="{FF2B5EF4-FFF2-40B4-BE49-F238E27FC236}">
                <a16:creationId xmlns:a16="http://schemas.microsoft.com/office/drawing/2014/main" id="{EA46A634-9C7F-4E20-8933-D7B0E3BAF5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1200" y="4860925"/>
            <a:ext cx="5676900" cy="460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cs-CZ" altLang="cs-CZ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8">
            <a:extLst>
              <a:ext uri="{FF2B5EF4-FFF2-40B4-BE49-F238E27FC236}">
                <a16:creationId xmlns:a16="http://schemas.microsoft.com/office/drawing/2014/main" id="{98DD8B99-5422-4C94-9A1C-5C9D2911F2E5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58DC02B3-4EF0-4A1E-AFDD-0EE1C0B750B1}" type="slidenum">
              <a:rPr lang="cs-CZ" altLang="cs-CZ" sz="1300" smtClean="0"/>
              <a:pPr>
                <a:spcBef>
                  <a:spcPct val="0"/>
                </a:spcBef>
                <a:buClrTx/>
                <a:buFontTx/>
                <a:buNone/>
              </a:pPr>
              <a:t>3</a:t>
            </a:fld>
            <a:endParaRPr lang="cs-CZ" altLang="cs-CZ" sz="1300"/>
          </a:p>
        </p:txBody>
      </p:sp>
      <p:sp>
        <p:nvSpPr>
          <p:cNvPr id="15363" name="Rectangle 1">
            <a:extLst>
              <a:ext uri="{FF2B5EF4-FFF2-40B4-BE49-F238E27FC236}">
                <a16:creationId xmlns:a16="http://schemas.microsoft.com/office/drawing/2014/main" id="{FEB3A8CB-7A39-41C8-9D7B-D533A16F167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8113" y="766763"/>
            <a:ext cx="6824662" cy="384016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Text Box 2">
            <a:extLst>
              <a:ext uri="{FF2B5EF4-FFF2-40B4-BE49-F238E27FC236}">
                <a16:creationId xmlns:a16="http://schemas.microsoft.com/office/drawing/2014/main" id="{58E22A27-A9D0-4AE1-B9F3-71702B4C19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1200" y="4860925"/>
            <a:ext cx="5676900" cy="460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cs-CZ" altLang="cs-CZ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8">
            <a:extLst>
              <a:ext uri="{FF2B5EF4-FFF2-40B4-BE49-F238E27FC236}">
                <a16:creationId xmlns:a16="http://schemas.microsoft.com/office/drawing/2014/main" id="{D9D4D52E-4C0E-4854-A35A-92D4F57CAE63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3B8DC9AF-419B-4275-8B0B-8868066AAE4A}" type="slidenum">
              <a:rPr lang="cs-CZ" altLang="cs-CZ" sz="1300" smtClean="0"/>
              <a:pPr>
                <a:spcBef>
                  <a:spcPct val="0"/>
                </a:spcBef>
                <a:buClrTx/>
                <a:buFontTx/>
                <a:buNone/>
              </a:pPr>
              <a:t>30</a:t>
            </a:fld>
            <a:endParaRPr lang="cs-CZ" altLang="cs-CZ" sz="1300"/>
          </a:p>
        </p:txBody>
      </p:sp>
      <p:sp>
        <p:nvSpPr>
          <p:cNvPr id="70659" name="Rectangle 1">
            <a:extLst>
              <a:ext uri="{FF2B5EF4-FFF2-40B4-BE49-F238E27FC236}">
                <a16:creationId xmlns:a16="http://schemas.microsoft.com/office/drawing/2014/main" id="{179FB041-0AD4-47E2-88BA-C8A895B8F93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8113" y="766763"/>
            <a:ext cx="6824662" cy="384016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0660" name="Text Box 2">
            <a:extLst>
              <a:ext uri="{FF2B5EF4-FFF2-40B4-BE49-F238E27FC236}">
                <a16:creationId xmlns:a16="http://schemas.microsoft.com/office/drawing/2014/main" id="{66939E8D-1B2E-42CE-BACC-F2310BD99F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1200" y="4860925"/>
            <a:ext cx="5676900" cy="460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cs-CZ" altLang="cs-CZ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8">
            <a:extLst>
              <a:ext uri="{FF2B5EF4-FFF2-40B4-BE49-F238E27FC236}">
                <a16:creationId xmlns:a16="http://schemas.microsoft.com/office/drawing/2014/main" id="{33D0994B-06BE-4B2F-8EE6-28B74BA36BF5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23660F3A-D70E-4C1E-A6AC-7EBD03A11C6A}" type="slidenum">
              <a:rPr lang="cs-CZ" altLang="cs-CZ" sz="1300" smtClean="0"/>
              <a:pPr>
                <a:spcBef>
                  <a:spcPct val="0"/>
                </a:spcBef>
                <a:buClrTx/>
                <a:buFontTx/>
                <a:buNone/>
              </a:pPr>
              <a:t>31</a:t>
            </a:fld>
            <a:endParaRPr lang="cs-CZ" altLang="cs-CZ" sz="1300"/>
          </a:p>
        </p:txBody>
      </p:sp>
      <p:sp>
        <p:nvSpPr>
          <p:cNvPr id="72707" name="Rectangle 1">
            <a:extLst>
              <a:ext uri="{FF2B5EF4-FFF2-40B4-BE49-F238E27FC236}">
                <a16:creationId xmlns:a16="http://schemas.microsoft.com/office/drawing/2014/main" id="{CA4D5DCC-7CB8-4E9C-9447-3F832DA9C38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8113" y="766763"/>
            <a:ext cx="6824662" cy="384016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2708" name="Text Box 2">
            <a:extLst>
              <a:ext uri="{FF2B5EF4-FFF2-40B4-BE49-F238E27FC236}">
                <a16:creationId xmlns:a16="http://schemas.microsoft.com/office/drawing/2014/main" id="{F906A08C-6F2C-4773-8EC3-B3850DCF16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1200" y="4860925"/>
            <a:ext cx="5676900" cy="460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cs-CZ" altLang="cs-CZ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8">
            <a:extLst>
              <a:ext uri="{FF2B5EF4-FFF2-40B4-BE49-F238E27FC236}">
                <a16:creationId xmlns:a16="http://schemas.microsoft.com/office/drawing/2014/main" id="{22DBD615-8AFE-423B-BC8C-002E99BF5258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3743E68E-3926-4824-A4CE-EB249B030AAF}" type="slidenum">
              <a:rPr lang="cs-CZ" altLang="cs-CZ" sz="1300" smtClean="0"/>
              <a:pPr>
                <a:spcBef>
                  <a:spcPct val="0"/>
                </a:spcBef>
                <a:buClrTx/>
                <a:buFontTx/>
                <a:buNone/>
              </a:pPr>
              <a:t>32</a:t>
            </a:fld>
            <a:endParaRPr lang="cs-CZ" altLang="cs-CZ" sz="1300"/>
          </a:p>
        </p:txBody>
      </p:sp>
      <p:sp>
        <p:nvSpPr>
          <p:cNvPr id="74755" name="Rectangle 1">
            <a:extLst>
              <a:ext uri="{FF2B5EF4-FFF2-40B4-BE49-F238E27FC236}">
                <a16:creationId xmlns:a16="http://schemas.microsoft.com/office/drawing/2014/main" id="{2C0205A7-68C6-4444-83CD-47F62738B6F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8113" y="766763"/>
            <a:ext cx="6824662" cy="384016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4756" name="Text Box 2">
            <a:extLst>
              <a:ext uri="{FF2B5EF4-FFF2-40B4-BE49-F238E27FC236}">
                <a16:creationId xmlns:a16="http://schemas.microsoft.com/office/drawing/2014/main" id="{9CEA913E-8737-4AD2-924F-D79A5D0842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1200" y="4860925"/>
            <a:ext cx="5676900" cy="460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cs-CZ" altLang="cs-CZ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8">
            <a:extLst>
              <a:ext uri="{FF2B5EF4-FFF2-40B4-BE49-F238E27FC236}">
                <a16:creationId xmlns:a16="http://schemas.microsoft.com/office/drawing/2014/main" id="{CFB1196B-ABFD-4AB6-9EF4-8660C0533FA4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25A39107-296B-4C90-AF42-E77F4F078E1B}" type="slidenum">
              <a:rPr lang="cs-CZ" altLang="cs-CZ" sz="1300" smtClean="0"/>
              <a:pPr>
                <a:spcBef>
                  <a:spcPct val="0"/>
                </a:spcBef>
                <a:buClrTx/>
                <a:buFontTx/>
                <a:buNone/>
              </a:pPr>
              <a:t>33</a:t>
            </a:fld>
            <a:endParaRPr lang="cs-CZ" altLang="cs-CZ" sz="1300"/>
          </a:p>
        </p:txBody>
      </p:sp>
      <p:sp>
        <p:nvSpPr>
          <p:cNvPr id="76803" name="Rectangle 1">
            <a:extLst>
              <a:ext uri="{FF2B5EF4-FFF2-40B4-BE49-F238E27FC236}">
                <a16:creationId xmlns:a16="http://schemas.microsoft.com/office/drawing/2014/main" id="{F9882FC7-107D-4310-8D04-A3E1543A36F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8113" y="766763"/>
            <a:ext cx="6824662" cy="384016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6804" name="Text Box 2">
            <a:extLst>
              <a:ext uri="{FF2B5EF4-FFF2-40B4-BE49-F238E27FC236}">
                <a16:creationId xmlns:a16="http://schemas.microsoft.com/office/drawing/2014/main" id="{F9EB8E81-436B-4D86-A859-784C34610A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1200" y="4860925"/>
            <a:ext cx="5676900" cy="460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cs-CZ" altLang="cs-CZ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8">
            <a:extLst>
              <a:ext uri="{FF2B5EF4-FFF2-40B4-BE49-F238E27FC236}">
                <a16:creationId xmlns:a16="http://schemas.microsoft.com/office/drawing/2014/main" id="{D8B26CAB-92D9-4758-AB79-AE3C63426C86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85184D25-0250-490F-9BDF-3D027AF3CC5E}" type="slidenum">
              <a:rPr lang="cs-CZ" altLang="cs-CZ" sz="1300" smtClean="0"/>
              <a:pPr>
                <a:spcBef>
                  <a:spcPct val="0"/>
                </a:spcBef>
                <a:buClrTx/>
                <a:buFontTx/>
                <a:buNone/>
              </a:pPr>
              <a:t>34</a:t>
            </a:fld>
            <a:endParaRPr lang="cs-CZ" altLang="cs-CZ" sz="1300"/>
          </a:p>
        </p:txBody>
      </p:sp>
      <p:sp>
        <p:nvSpPr>
          <p:cNvPr id="78851" name="Rectangle 1">
            <a:extLst>
              <a:ext uri="{FF2B5EF4-FFF2-40B4-BE49-F238E27FC236}">
                <a16:creationId xmlns:a16="http://schemas.microsoft.com/office/drawing/2014/main" id="{2907CBF4-D162-41A0-BFD0-B9810836FFF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8113" y="766763"/>
            <a:ext cx="6824662" cy="384016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8852" name="Text Box 2">
            <a:extLst>
              <a:ext uri="{FF2B5EF4-FFF2-40B4-BE49-F238E27FC236}">
                <a16:creationId xmlns:a16="http://schemas.microsoft.com/office/drawing/2014/main" id="{ABD05D64-7DCC-4563-999B-6A4AF55ECB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1200" y="4860925"/>
            <a:ext cx="5676900" cy="460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cs-CZ" altLang="cs-CZ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8">
            <a:extLst>
              <a:ext uri="{FF2B5EF4-FFF2-40B4-BE49-F238E27FC236}">
                <a16:creationId xmlns:a16="http://schemas.microsoft.com/office/drawing/2014/main" id="{468A0BF1-1676-4D9A-BB8B-28D29A8211A0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32B58371-B2AE-4DC8-B5E4-5EBEE84ED350}" type="slidenum">
              <a:rPr lang="cs-CZ" altLang="cs-CZ" sz="1300" smtClean="0"/>
              <a:pPr>
                <a:spcBef>
                  <a:spcPct val="0"/>
                </a:spcBef>
                <a:buClrTx/>
                <a:buFontTx/>
                <a:buNone/>
              </a:pPr>
              <a:t>35</a:t>
            </a:fld>
            <a:endParaRPr lang="cs-CZ" altLang="cs-CZ" sz="1300"/>
          </a:p>
        </p:txBody>
      </p:sp>
      <p:sp>
        <p:nvSpPr>
          <p:cNvPr id="80899" name="Rectangle 1">
            <a:extLst>
              <a:ext uri="{FF2B5EF4-FFF2-40B4-BE49-F238E27FC236}">
                <a16:creationId xmlns:a16="http://schemas.microsoft.com/office/drawing/2014/main" id="{A6F43BE3-76B3-4357-A872-455FF50D59A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8113" y="766763"/>
            <a:ext cx="6824662" cy="384016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0900" name="Text Box 2">
            <a:extLst>
              <a:ext uri="{FF2B5EF4-FFF2-40B4-BE49-F238E27FC236}">
                <a16:creationId xmlns:a16="http://schemas.microsoft.com/office/drawing/2014/main" id="{D6118139-F375-4D87-AB98-8381740BDB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1200" y="4860925"/>
            <a:ext cx="5676900" cy="460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cs-CZ" altLang="cs-CZ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8">
            <a:extLst>
              <a:ext uri="{FF2B5EF4-FFF2-40B4-BE49-F238E27FC236}">
                <a16:creationId xmlns:a16="http://schemas.microsoft.com/office/drawing/2014/main" id="{F2E0D30C-AFF2-4840-8AFA-CE67489F930F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B15C90C3-08E7-438A-AB3C-918725F883A4}" type="slidenum">
              <a:rPr lang="cs-CZ" altLang="cs-CZ" sz="1300" smtClean="0"/>
              <a:pPr>
                <a:spcBef>
                  <a:spcPct val="0"/>
                </a:spcBef>
                <a:buClrTx/>
                <a:buFontTx/>
                <a:buNone/>
              </a:pPr>
              <a:t>36</a:t>
            </a:fld>
            <a:endParaRPr lang="cs-CZ" altLang="cs-CZ" sz="1300"/>
          </a:p>
        </p:txBody>
      </p:sp>
      <p:sp>
        <p:nvSpPr>
          <p:cNvPr id="82947" name="Rectangle 1">
            <a:extLst>
              <a:ext uri="{FF2B5EF4-FFF2-40B4-BE49-F238E27FC236}">
                <a16:creationId xmlns:a16="http://schemas.microsoft.com/office/drawing/2014/main" id="{AF98B826-095C-4F0C-9F85-9CE734C0D35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8113" y="766763"/>
            <a:ext cx="6824662" cy="384016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2948" name="Text Box 2">
            <a:extLst>
              <a:ext uri="{FF2B5EF4-FFF2-40B4-BE49-F238E27FC236}">
                <a16:creationId xmlns:a16="http://schemas.microsoft.com/office/drawing/2014/main" id="{A945687C-4925-4639-B2AA-2F59E49E76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1200" y="4860925"/>
            <a:ext cx="5676900" cy="460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cs-CZ" altLang="cs-CZ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8">
            <a:extLst>
              <a:ext uri="{FF2B5EF4-FFF2-40B4-BE49-F238E27FC236}">
                <a16:creationId xmlns:a16="http://schemas.microsoft.com/office/drawing/2014/main" id="{85D67B1E-0759-439E-B6FD-0D1FADB104C6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AAE10B85-37DF-4062-96E0-ACCBBCA09A5D}" type="slidenum">
              <a:rPr lang="cs-CZ" altLang="cs-CZ" sz="1300" smtClean="0"/>
              <a:pPr>
                <a:spcBef>
                  <a:spcPct val="0"/>
                </a:spcBef>
                <a:buClrTx/>
                <a:buFontTx/>
                <a:buNone/>
              </a:pPr>
              <a:t>37</a:t>
            </a:fld>
            <a:endParaRPr lang="cs-CZ" altLang="cs-CZ" sz="1300"/>
          </a:p>
        </p:txBody>
      </p:sp>
      <p:sp>
        <p:nvSpPr>
          <p:cNvPr id="84995" name="Rectangle 1">
            <a:extLst>
              <a:ext uri="{FF2B5EF4-FFF2-40B4-BE49-F238E27FC236}">
                <a16:creationId xmlns:a16="http://schemas.microsoft.com/office/drawing/2014/main" id="{8ADC3CEB-4568-432D-AEFE-B41044C6010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8113" y="766763"/>
            <a:ext cx="6824662" cy="384016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4996" name="Text Box 2">
            <a:extLst>
              <a:ext uri="{FF2B5EF4-FFF2-40B4-BE49-F238E27FC236}">
                <a16:creationId xmlns:a16="http://schemas.microsoft.com/office/drawing/2014/main" id="{0AEACB4E-401B-44E3-80D7-18A917301A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1200" y="4860925"/>
            <a:ext cx="5676900" cy="460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cs-CZ" altLang="cs-CZ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8">
            <a:extLst>
              <a:ext uri="{FF2B5EF4-FFF2-40B4-BE49-F238E27FC236}">
                <a16:creationId xmlns:a16="http://schemas.microsoft.com/office/drawing/2014/main" id="{7AF152D1-FD2E-427A-91FF-52EE896E65DC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913EAE0B-40E1-4195-A939-DC5E04FC254B}" type="slidenum">
              <a:rPr lang="cs-CZ" altLang="cs-CZ" sz="1300" smtClean="0"/>
              <a:pPr>
                <a:spcBef>
                  <a:spcPct val="0"/>
                </a:spcBef>
                <a:buClrTx/>
                <a:buFontTx/>
                <a:buNone/>
              </a:pPr>
              <a:t>38</a:t>
            </a:fld>
            <a:endParaRPr lang="cs-CZ" altLang="cs-CZ" sz="1300"/>
          </a:p>
        </p:txBody>
      </p:sp>
      <p:sp>
        <p:nvSpPr>
          <p:cNvPr id="87043" name="Rectangle 1">
            <a:extLst>
              <a:ext uri="{FF2B5EF4-FFF2-40B4-BE49-F238E27FC236}">
                <a16:creationId xmlns:a16="http://schemas.microsoft.com/office/drawing/2014/main" id="{2F2EF204-A560-43B7-80B4-9C44753B9CC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8113" y="766763"/>
            <a:ext cx="6824662" cy="384016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7044" name="Text Box 2">
            <a:extLst>
              <a:ext uri="{FF2B5EF4-FFF2-40B4-BE49-F238E27FC236}">
                <a16:creationId xmlns:a16="http://schemas.microsoft.com/office/drawing/2014/main" id="{3940ACFE-7042-4F85-A157-BC5AA4EE89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1200" y="4860925"/>
            <a:ext cx="5676900" cy="460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cs-CZ" altLang="cs-CZ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8">
            <a:extLst>
              <a:ext uri="{FF2B5EF4-FFF2-40B4-BE49-F238E27FC236}">
                <a16:creationId xmlns:a16="http://schemas.microsoft.com/office/drawing/2014/main" id="{9E84C2BC-77C4-4549-8B6E-8DCC2C463727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0C7FF57C-8D65-465D-87DF-3C2C36D61F38}" type="slidenum">
              <a:rPr lang="cs-CZ" altLang="cs-CZ" sz="1300" smtClean="0"/>
              <a:pPr>
                <a:spcBef>
                  <a:spcPct val="0"/>
                </a:spcBef>
                <a:buClrTx/>
                <a:buFontTx/>
                <a:buNone/>
              </a:pPr>
              <a:t>39</a:t>
            </a:fld>
            <a:endParaRPr lang="cs-CZ" altLang="cs-CZ" sz="1300"/>
          </a:p>
        </p:txBody>
      </p:sp>
      <p:sp>
        <p:nvSpPr>
          <p:cNvPr id="89091" name="Rectangle 1">
            <a:extLst>
              <a:ext uri="{FF2B5EF4-FFF2-40B4-BE49-F238E27FC236}">
                <a16:creationId xmlns:a16="http://schemas.microsoft.com/office/drawing/2014/main" id="{D16028D6-6885-4529-97E9-00C62F166E9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8113" y="766763"/>
            <a:ext cx="6824662" cy="384016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9092" name="Text Box 2">
            <a:extLst>
              <a:ext uri="{FF2B5EF4-FFF2-40B4-BE49-F238E27FC236}">
                <a16:creationId xmlns:a16="http://schemas.microsoft.com/office/drawing/2014/main" id="{88380677-E7DF-41E9-8B26-DFB2895F40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1200" y="4860925"/>
            <a:ext cx="5676900" cy="460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cs-CZ" altLang="cs-CZ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8">
            <a:extLst>
              <a:ext uri="{FF2B5EF4-FFF2-40B4-BE49-F238E27FC236}">
                <a16:creationId xmlns:a16="http://schemas.microsoft.com/office/drawing/2014/main" id="{5E1D7514-383D-4E7F-937C-CC59D3E73A42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2A621001-5DB9-4CC9-A240-98437D59E800}" type="slidenum">
              <a:rPr lang="cs-CZ" altLang="cs-CZ" sz="1300" smtClean="0"/>
              <a:pPr>
                <a:spcBef>
                  <a:spcPct val="0"/>
                </a:spcBef>
                <a:buClrTx/>
                <a:buFontTx/>
                <a:buNone/>
              </a:pPr>
              <a:t>4</a:t>
            </a:fld>
            <a:endParaRPr lang="cs-CZ" altLang="cs-CZ" sz="1300"/>
          </a:p>
        </p:txBody>
      </p:sp>
      <p:sp>
        <p:nvSpPr>
          <p:cNvPr id="17411" name="Rectangle 1">
            <a:extLst>
              <a:ext uri="{FF2B5EF4-FFF2-40B4-BE49-F238E27FC236}">
                <a16:creationId xmlns:a16="http://schemas.microsoft.com/office/drawing/2014/main" id="{58F23076-4346-4317-AEFC-101EC83795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8113" y="766763"/>
            <a:ext cx="6824662" cy="384016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7412" name="Text Box 2">
            <a:extLst>
              <a:ext uri="{FF2B5EF4-FFF2-40B4-BE49-F238E27FC236}">
                <a16:creationId xmlns:a16="http://schemas.microsoft.com/office/drawing/2014/main" id="{B925642D-7994-4ABC-8672-71F7A7F070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1200" y="4860925"/>
            <a:ext cx="5676900" cy="460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cs-CZ" altLang="cs-CZ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8">
            <a:extLst>
              <a:ext uri="{FF2B5EF4-FFF2-40B4-BE49-F238E27FC236}">
                <a16:creationId xmlns:a16="http://schemas.microsoft.com/office/drawing/2014/main" id="{6F32971D-B860-4E34-B95E-DB2776AC8A53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9433FE42-ABE6-4BC3-8838-7C377FDC3C83}" type="slidenum">
              <a:rPr lang="cs-CZ" altLang="cs-CZ" sz="1300" smtClean="0"/>
              <a:pPr>
                <a:spcBef>
                  <a:spcPct val="0"/>
                </a:spcBef>
                <a:buClrTx/>
                <a:buFontTx/>
                <a:buNone/>
              </a:pPr>
              <a:t>40</a:t>
            </a:fld>
            <a:endParaRPr lang="cs-CZ" altLang="cs-CZ" sz="1300"/>
          </a:p>
        </p:txBody>
      </p:sp>
      <p:sp>
        <p:nvSpPr>
          <p:cNvPr id="91139" name="Rectangle 1">
            <a:extLst>
              <a:ext uri="{FF2B5EF4-FFF2-40B4-BE49-F238E27FC236}">
                <a16:creationId xmlns:a16="http://schemas.microsoft.com/office/drawing/2014/main" id="{8835B925-235C-4815-990C-9DE6AC98EB3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8113" y="766763"/>
            <a:ext cx="6824662" cy="384016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1140" name="Text Box 2">
            <a:extLst>
              <a:ext uri="{FF2B5EF4-FFF2-40B4-BE49-F238E27FC236}">
                <a16:creationId xmlns:a16="http://schemas.microsoft.com/office/drawing/2014/main" id="{5682529B-2073-4C5D-85D1-FF55616F26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1200" y="4860925"/>
            <a:ext cx="5676900" cy="460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cs-CZ" altLang="cs-CZ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8">
            <a:extLst>
              <a:ext uri="{FF2B5EF4-FFF2-40B4-BE49-F238E27FC236}">
                <a16:creationId xmlns:a16="http://schemas.microsoft.com/office/drawing/2014/main" id="{8BE3033D-6EE5-4821-835A-044B78809688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D3E301DF-D00F-43C3-84B3-D9C14094FF4E}" type="slidenum">
              <a:rPr lang="cs-CZ" altLang="cs-CZ" sz="1300" smtClean="0"/>
              <a:pPr>
                <a:spcBef>
                  <a:spcPct val="0"/>
                </a:spcBef>
                <a:buClrTx/>
                <a:buFontTx/>
                <a:buNone/>
              </a:pPr>
              <a:t>41</a:t>
            </a:fld>
            <a:endParaRPr lang="cs-CZ" altLang="cs-CZ" sz="1300"/>
          </a:p>
        </p:txBody>
      </p:sp>
      <p:sp>
        <p:nvSpPr>
          <p:cNvPr id="93187" name="Rectangle 2">
            <a:extLst>
              <a:ext uri="{FF2B5EF4-FFF2-40B4-BE49-F238E27FC236}">
                <a16:creationId xmlns:a16="http://schemas.microsoft.com/office/drawing/2014/main" id="{D8E96128-024A-4824-8820-93266835BB0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8113" y="766763"/>
            <a:ext cx="6824662" cy="3840162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93188" name="Text Box 3">
            <a:extLst>
              <a:ext uri="{FF2B5EF4-FFF2-40B4-BE49-F238E27FC236}">
                <a16:creationId xmlns:a16="http://schemas.microsoft.com/office/drawing/2014/main" id="{E291CF5F-0FEF-4510-97E1-AE3515932E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1200" y="4860925"/>
            <a:ext cx="5676900" cy="460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cs-CZ" altLang="cs-CZ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8">
            <a:extLst>
              <a:ext uri="{FF2B5EF4-FFF2-40B4-BE49-F238E27FC236}">
                <a16:creationId xmlns:a16="http://schemas.microsoft.com/office/drawing/2014/main" id="{1E1E9043-1894-4742-BF8B-9069FAC27409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9313A7D9-6891-47AE-9B66-B99EA9FD29AF}" type="slidenum">
              <a:rPr lang="cs-CZ" altLang="cs-CZ" sz="1300" smtClean="0"/>
              <a:pPr>
                <a:spcBef>
                  <a:spcPct val="0"/>
                </a:spcBef>
                <a:buClrTx/>
                <a:buFontTx/>
                <a:buNone/>
              </a:pPr>
              <a:t>42</a:t>
            </a:fld>
            <a:endParaRPr lang="cs-CZ" altLang="cs-CZ" sz="1300"/>
          </a:p>
        </p:txBody>
      </p:sp>
      <p:sp>
        <p:nvSpPr>
          <p:cNvPr id="95235" name="Rectangle 1">
            <a:extLst>
              <a:ext uri="{FF2B5EF4-FFF2-40B4-BE49-F238E27FC236}">
                <a16:creationId xmlns:a16="http://schemas.microsoft.com/office/drawing/2014/main" id="{E64A7989-2B1A-41C4-85AB-380BAD13E6B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8113" y="766763"/>
            <a:ext cx="6824662" cy="384016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5236" name="Text Box 2">
            <a:extLst>
              <a:ext uri="{FF2B5EF4-FFF2-40B4-BE49-F238E27FC236}">
                <a16:creationId xmlns:a16="http://schemas.microsoft.com/office/drawing/2014/main" id="{13DF6EB5-9365-469D-9151-62CE5B1987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1200" y="4860925"/>
            <a:ext cx="5676900" cy="460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cs-CZ" altLang="cs-CZ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8">
            <a:extLst>
              <a:ext uri="{FF2B5EF4-FFF2-40B4-BE49-F238E27FC236}">
                <a16:creationId xmlns:a16="http://schemas.microsoft.com/office/drawing/2014/main" id="{989B6C21-35B4-4656-92B7-CB4FA40AF180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9244501D-9107-4439-81B4-4B809DDD127F}" type="slidenum">
              <a:rPr lang="cs-CZ" altLang="cs-CZ" sz="1300" smtClean="0"/>
              <a:pPr>
                <a:spcBef>
                  <a:spcPct val="0"/>
                </a:spcBef>
                <a:buClrTx/>
                <a:buFontTx/>
                <a:buNone/>
              </a:pPr>
              <a:t>43</a:t>
            </a:fld>
            <a:endParaRPr lang="cs-CZ" altLang="cs-CZ" sz="1300"/>
          </a:p>
        </p:txBody>
      </p:sp>
      <p:sp>
        <p:nvSpPr>
          <p:cNvPr id="97283" name="Rectangle 2">
            <a:extLst>
              <a:ext uri="{FF2B5EF4-FFF2-40B4-BE49-F238E27FC236}">
                <a16:creationId xmlns:a16="http://schemas.microsoft.com/office/drawing/2014/main" id="{69753F1D-86F0-48A6-8F5A-62120C05AEE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8113" y="766763"/>
            <a:ext cx="6824662" cy="3840162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97284" name="Text Box 3">
            <a:extLst>
              <a:ext uri="{FF2B5EF4-FFF2-40B4-BE49-F238E27FC236}">
                <a16:creationId xmlns:a16="http://schemas.microsoft.com/office/drawing/2014/main" id="{BAC72ECA-0FF7-4709-93C6-8EF57C5539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1200" y="4860925"/>
            <a:ext cx="5676900" cy="460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cs-CZ" altLang="cs-CZ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8">
            <a:extLst>
              <a:ext uri="{FF2B5EF4-FFF2-40B4-BE49-F238E27FC236}">
                <a16:creationId xmlns:a16="http://schemas.microsoft.com/office/drawing/2014/main" id="{330C4B0D-FC4C-4C4A-97CD-24F5C5FD59E4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D62CF0F5-4A31-426D-A5E8-EF3B3ABB4B43}" type="slidenum">
              <a:rPr lang="cs-CZ" altLang="cs-CZ" sz="1300" smtClean="0"/>
              <a:pPr>
                <a:spcBef>
                  <a:spcPct val="0"/>
                </a:spcBef>
                <a:buClrTx/>
                <a:buFontTx/>
                <a:buNone/>
              </a:pPr>
              <a:t>44</a:t>
            </a:fld>
            <a:endParaRPr lang="cs-CZ" altLang="cs-CZ" sz="1300"/>
          </a:p>
        </p:txBody>
      </p:sp>
      <p:sp>
        <p:nvSpPr>
          <p:cNvPr id="99331" name="Rectangle 1">
            <a:extLst>
              <a:ext uri="{FF2B5EF4-FFF2-40B4-BE49-F238E27FC236}">
                <a16:creationId xmlns:a16="http://schemas.microsoft.com/office/drawing/2014/main" id="{0CFA3E78-8F65-4C84-8EB8-807A018FAC5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8113" y="766763"/>
            <a:ext cx="6824662" cy="384016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9332" name="Text Box 2">
            <a:extLst>
              <a:ext uri="{FF2B5EF4-FFF2-40B4-BE49-F238E27FC236}">
                <a16:creationId xmlns:a16="http://schemas.microsoft.com/office/drawing/2014/main" id="{08539FFC-89DF-4DA6-963E-ED1FF05FA2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1200" y="4860925"/>
            <a:ext cx="5676900" cy="460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cs-CZ" altLang="cs-CZ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8">
            <a:extLst>
              <a:ext uri="{FF2B5EF4-FFF2-40B4-BE49-F238E27FC236}">
                <a16:creationId xmlns:a16="http://schemas.microsoft.com/office/drawing/2014/main" id="{7C06D322-5485-400B-BE8B-C28C08BED6D5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55F67657-5B8D-4216-9504-B7CC9ED2DE79}" type="slidenum">
              <a:rPr lang="cs-CZ" altLang="cs-CZ" sz="1300" smtClean="0"/>
              <a:pPr>
                <a:spcBef>
                  <a:spcPct val="0"/>
                </a:spcBef>
                <a:buClrTx/>
                <a:buFontTx/>
                <a:buNone/>
              </a:pPr>
              <a:t>45</a:t>
            </a:fld>
            <a:endParaRPr lang="cs-CZ" altLang="cs-CZ" sz="1300"/>
          </a:p>
        </p:txBody>
      </p:sp>
      <p:sp>
        <p:nvSpPr>
          <p:cNvPr id="101379" name="Rectangle 2">
            <a:extLst>
              <a:ext uri="{FF2B5EF4-FFF2-40B4-BE49-F238E27FC236}">
                <a16:creationId xmlns:a16="http://schemas.microsoft.com/office/drawing/2014/main" id="{900AEE1B-ADF9-4045-827F-54324808EA6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8113" y="766763"/>
            <a:ext cx="6824662" cy="3840162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101380" name="Rectangle 3">
            <a:extLst>
              <a:ext uri="{FF2B5EF4-FFF2-40B4-BE49-F238E27FC236}">
                <a16:creationId xmlns:a16="http://schemas.microsoft.com/office/drawing/2014/main" id="{0485BF7C-75A8-4AC0-9737-56BCB83BAE7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11200" y="4860925"/>
            <a:ext cx="5676900" cy="46069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8">
            <a:extLst>
              <a:ext uri="{FF2B5EF4-FFF2-40B4-BE49-F238E27FC236}">
                <a16:creationId xmlns:a16="http://schemas.microsoft.com/office/drawing/2014/main" id="{6717F4C0-736D-43BA-AF49-DEFF799F0541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BA7DF162-EC89-47D2-A634-FE12A9B2F8C4}" type="slidenum">
              <a:rPr lang="cs-CZ" altLang="cs-CZ" sz="1300" smtClean="0"/>
              <a:pPr>
                <a:spcBef>
                  <a:spcPct val="0"/>
                </a:spcBef>
                <a:buClrTx/>
                <a:buFontTx/>
                <a:buNone/>
              </a:pPr>
              <a:t>46</a:t>
            </a:fld>
            <a:endParaRPr lang="cs-CZ" altLang="cs-CZ" sz="1300"/>
          </a:p>
        </p:txBody>
      </p:sp>
      <p:sp>
        <p:nvSpPr>
          <p:cNvPr id="103427" name="Text Box 2">
            <a:extLst>
              <a:ext uri="{FF2B5EF4-FFF2-40B4-BE49-F238E27FC236}">
                <a16:creationId xmlns:a16="http://schemas.microsoft.com/office/drawing/2014/main" id="{4089EDF2-F5F4-480F-BDDA-5CEED34787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19550" y="9723438"/>
            <a:ext cx="3073400" cy="50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4320" tIns="48960" rIns="94320" bIns="4896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C6A49773-54BB-460D-B159-5D610AD59949}" type="slidenum">
              <a:rPr lang="cs-CZ" altLang="cs-CZ" sz="1300"/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46</a:t>
            </a:fld>
            <a:endParaRPr lang="cs-CZ" altLang="cs-CZ" sz="1300"/>
          </a:p>
        </p:txBody>
      </p:sp>
      <p:sp>
        <p:nvSpPr>
          <p:cNvPr id="103428" name="Text Box 3">
            <a:extLst>
              <a:ext uri="{FF2B5EF4-FFF2-40B4-BE49-F238E27FC236}">
                <a16:creationId xmlns:a16="http://schemas.microsoft.com/office/drawing/2014/main" id="{9F86034C-59C8-4280-9600-5E6A7BE204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19550" y="9723438"/>
            <a:ext cx="3074988" cy="509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4320" tIns="48960" rIns="94320" bIns="4896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895851BC-DBB3-4222-A478-DD224547D540}" type="slidenum">
              <a:rPr lang="cs-CZ" altLang="cs-CZ" sz="1300"/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46</a:t>
            </a:fld>
            <a:endParaRPr lang="cs-CZ" altLang="cs-CZ" sz="1300"/>
          </a:p>
        </p:txBody>
      </p:sp>
      <p:sp>
        <p:nvSpPr>
          <p:cNvPr id="103429" name="Rectangle 4">
            <a:extLst>
              <a:ext uri="{FF2B5EF4-FFF2-40B4-BE49-F238E27FC236}">
                <a16:creationId xmlns:a16="http://schemas.microsoft.com/office/drawing/2014/main" id="{A74D3D24-4FCE-47D4-82C7-12940F7ED48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6525" y="766763"/>
            <a:ext cx="6826250" cy="3840162"/>
          </a:xfrm>
        </p:spPr>
      </p:sp>
      <p:sp>
        <p:nvSpPr>
          <p:cNvPr id="103430" name="Text Box 5">
            <a:extLst>
              <a:ext uri="{FF2B5EF4-FFF2-40B4-BE49-F238E27FC236}">
                <a16:creationId xmlns:a16="http://schemas.microsoft.com/office/drawing/2014/main" id="{0FE520BA-4C13-4CF4-99A6-8936681352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9613" y="4862513"/>
            <a:ext cx="5678487" cy="460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cs-CZ" altLang="cs-CZ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8">
            <a:extLst>
              <a:ext uri="{FF2B5EF4-FFF2-40B4-BE49-F238E27FC236}">
                <a16:creationId xmlns:a16="http://schemas.microsoft.com/office/drawing/2014/main" id="{95C3FEB5-557C-4C8F-83FA-2249E9FA6E09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B5647DBC-3E86-47CB-9F9F-0E1480B1F037}" type="slidenum">
              <a:rPr lang="cs-CZ" altLang="cs-CZ" sz="1300" smtClean="0"/>
              <a:pPr>
                <a:spcBef>
                  <a:spcPct val="0"/>
                </a:spcBef>
                <a:buClrTx/>
                <a:buFontTx/>
                <a:buNone/>
              </a:pPr>
              <a:t>47</a:t>
            </a:fld>
            <a:endParaRPr lang="cs-CZ" altLang="cs-CZ" sz="1300"/>
          </a:p>
        </p:txBody>
      </p:sp>
      <p:sp>
        <p:nvSpPr>
          <p:cNvPr id="105475" name="Rectangle 1">
            <a:extLst>
              <a:ext uri="{FF2B5EF4-FFF2-40B4-BE49-F238E27FC236}">
                <a16:creationId xmlns:a16="http://schemas.microsoft.com/office/drawing/2014/main" id="{EF2C015E-90A8-45BB-BE1C-50B422AE8DF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8113" y="766763"/>
            <a:ext cx="6824662" cy="384016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5476" name="Text Box 2">
            <a:extLst>
              <a:ext uri="{FF2B5EF4-FFF2-40B4-BE49-F238E27FC236}">
                <a16:creationId xmlns:a16="http://schemas.microsoft.com/office/drawing/2014/main" id="{ED27C05E-32B5-4CE9-89F1-08B4D3AE44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1200" y="4860925"/>
            <a:ext cx="5676900" cy="460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cs-CZ" altLang="cs-CZ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8">
            <a:extLst>
              <a:ext uri="{FF2B5EF4-FFF2-40B4-BE49-F238E27FC236}">
                <a16:creationId xmlns:a16="http://schemas.microsoft.com/office/drawing/2014/main" id="{B14B971E-6B93-4610-B756-ABE575EB207F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09DBA464-4CD9-4D76-A259-C4569897C37C}" type="slidenum">
              <a:rPr lang="cs-CZ" altLang="cs-CZ" sz="1300" smtClean="0"/>
              <a:pPr>
                <a:spcBef>
                  <a:spcPct val="0"/>
                </a:spcBef>
                <a:buClrTx/>
                <a:buFontTx/>
                <a:buNone/>
              </a:pPr>
              <a:t>48</a:t>
            </a:fld>
            <a:endParaRPr lang="cs-CZ" altLang="cs-CZ" sz="1300"/>
          </a:p>
        </p:txBody>
      </p:sp>
      <p:sp>
        <p:nvSpPr>
          <p:cNvPr id="107523" name="Rectangle 1">
            <a:extLst>
              <a:ext uri="{FF2B5EF4-FFF2-40B4-BE49-F238E27FC236}">
                <a16:creationId xmlns:a16="http://schemas.microsoft.com/office/drawing/2014/main" id="{75D1668A-BA2F-44DA-9249-84EDDE7645C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8113" y="766763"/>
            <a:ext cx="6824662" cy="384016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7524" name="Text Box 2">
            <a:extLst>
              <a:ext uri="{FF2B5EF4-FFF2-40B4-BE49-F238E27FC236}">
                <a16:creationId xmlns:a16="http://schemas.microsoft.com/office/drawing/2014/main" id="{9B131DB4-DB31-40F8-B026-A2E33A696B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1200" y="4860925"/>
            <a:ext cx="5676900" cy="460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cs-CZ" altLang="cs-CZ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8">
            <a:extLst>
              <a:ext uri="{FF2B5EF4-FFF2-40B4-BE49-F238E27FC236}">
                <a16:creationId xmlns:a16="http://schemas.microsoft.com/office/drawing/2014/main" id="{6BB652AA-8148-448C-AE27-B1D3D38EF2F4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190EC080-EB5D-49B1-BFB5-40F5A9880E43}" type="slidenum">
              <a:rPr lang="cs-CZ" altLang="cs-CZ" sz="1300" smtClean="0"/>
              <a:pPr>
                <a:spcBef>
                  <a:spcPct val="0"/>
                </a:spcBef>
                <a:buClrTx/>
                <a:buFontTx/>
                <a:buNone/>
              </a:pPr>
              <a:t>49</a:t>
            </a:fld>
            <a:endParaRPr lang="cs-CZ" altLang="cs-CZ" sz="1300"/>
          </a:p>
        </p:txBody>
      </p:sp>
      <p:sp>
        <p:nvSpPr>
          <p:cNvPr id="109571" name="Rectangle 1">
            <a:extLst>
              <a:ext uri="{FF2B5EF4-FFF2-40B4-BE49-F238E27FC236}">
                <a16:creationId xmlns:a16="http://schemas.microsoft.com/office/drawing/2014/main" id="{A3895444-9537-455A-B109-C247197C2CC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8113" y="766763"/>
            <a:ext cx="6824662" cy="384016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9572" name="Text Box 2">
            <a:extLst>
              <a:ext uri="{FF2B5EF4-FFF2-40B4-BE49-F238E27FC236}">
                <a16:creationId xmlns:a16="http://schemas.microsoft.com/office/drawing/2014/main" id="{C9A20360-CE26-48B5-97A7-F819883D29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1200" y="4860925"/>
            <a:ext cx="5676900" cy="460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cs-CZ" altLang="cs-CZ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8">
            <a:extLst>
              <a:ext uri="{FF2B5EF4-FFF2-40B4-BE49-F238E27FC236}">
                <a16:creationId xmlns:a16="http://schemas.microsoft.com/office/drawing/2014/main" id="{DDCDC54B-F1E6-4FCC-BB76-19F9D3A82D6F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726DA6EB-6C8B-4504-986D-5F83C4A3C258}" type="slidenum">
              <a:rPr lang="cs-CZ" altLang="cs-CZ" sz="1300" smtClean="0"/>
              <a:pPr>
                <a:spcBef>
                  <a:spcPct val="0"/>
                </a:spcBef>
                <a:buClrTx/>
                <a:buFontTx/>
                <a:buNone/>
              </a:pPr>
              <a:t>5</a:t>
            </a:fld>
            <a:endParaRPr lang="cs-CZ" altLang="cs-CZ" sz="1300"/>
          </a:p>
        </p:txBody>
      </p:sp>
      <p:sp>
        <p:nvSpPr>
          <p:cNvPr id="19459" name="Rectangle 1">
            <a:extLst>
              <a:ext uri="{FF2B5EF4-FFF2-40B4-BE49-F238E27FC236}">
                <a16:creationId xmlns:a16="http://schemas.microsoft.com/office/drawing/2014/main" id="{67B55709-7EF5-4507-B2AE-237BEA7D025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8113" y="766763"/>
            <a:ext cx="6824662" cy="384016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9460" name="Text Box 2">
            <a:extLst>
              <a:ext uri="{FF2B5EF4-FFF2-40B4-BE49-F238E27FC236}">
                <a16:creationId xmlns:a16="http://schemas.microsoft.com/office/drawing/2014/main" id="{6398B503-EDDB-4552-8778-A87CB18031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1200" y="4860925"/>
            <a:ext cx="5676900" cy="460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cs-CZ" altLang="cs-CZ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8">
            <a:extLst>
              <a:ext uri="{FF2B5EF4-FFF2-40B4-BE49-F238E27FC236}">
                <a16:creationId xmlns:a16="http://schemas.microsoft.com/office/drawing/2014/main" id="{A58D5F2A-8CC1-426B-A428-A00E05E8615B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1094D3FF-34F4-4437-8F86-F8F5E178FD14}" type="slidenum">
              <a:rPr lang="cs-CZ" altLang="cs-CZ" sz="1300" smtClean="0"/>
              <a:pPr>
                <a:spcBef>
                  <a:spcPct val="0"/>
                </a:spcBef>
                <a:buClrTx/>
                <a:buFontTx/>
                <a:buNone/>
              </a:pPr>
              <a:t>50</a:t>
            </a:fld>
            <a:endParaRPr lang="cs-CZ" altLang="cs-CZ" sz="1300"/>
          </a:p>
        </p:txBody>
      </p:sp>
      <p:sp>
        <p:nvSpPr>
          <p:cNvPr id="113667" name="Rectangle 1">
            <a:extLst>
              <a:ext uri="{FF2B5EF4-FFF2-40B4-BE49-F238E27FC236}">
                <a16:creationId xmlns:a16="http://schemas.microsoft.com/office/drawing/2014/main" id="{22A69F9A-629C-4979-9812-BD74AAC30CC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8113" y="766763"/>
            <a:ext cx="6824662" cy="384016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13668" name="Text Box 2">
            <a:extLst>
              <a:ext uri="{FF2B5EF4-FFF2-40B4-BE49-F238E27FC236}">
                <a16:creationId xmlns:a16="http://schemas.microsoft.com/office/drawing/2014/main" id="{4569C368-ECA6-4F7C-9002-3600AFEC55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1200" y="4860925"/>
            <a:ext cx="5676900" cy="460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cs-CZ" altLang="cs-CZ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8">
            <a:extLst>
              <a:ext uri="{FF2B5EF4-FFF2-40B4-BE49-F238E27FC236}">
                <a16:creationId xmlns:a16="http://schemas.microsoft.com/office/drawing/2014/main" id="{EA36B957-5D8B-4DF6-B637-2D61FBD2854B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EC015435-EF78-47FF-93AB-DC5DFC2EAAAF}" type="slidenum">
              <a:rPr lang="cs-CZ" altLang="cs-CZ" sz="1300" smtClean="0"/>
              <a:pPr>
                <a:spcBef>
                  <a:spcPct val="0"/>
                </a:spcBef>
                <a:buClrTx/>
                <a:buFontTx/>
                <a:buNone/>
              </a:pPr>
              <a:t>51</a:t>
            </a:fld>
            <a:endParaRPr lang="cs-CZ" altLang="cs-CZ" sz="1300"/>
          </a:p>
        </p:txBody>
      </p:sp>
      <p:sp>
        <p:nvSpPr>
          <p:cNvPr id="115715" name="Rectangle 1">
            <a:extLst>
              <a:ext uri="{FF2B5EF4-FFF2-40B4-BE49-F238E27FC236}">
                <a16:creationId xmlns:a16="http://schemas.microsoft.com/office/drawing/2014/main" id="{202D4190-E8A4-425B-891E-47AB71969ED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8113" y="766763"/>
            <a:ext cx="6824662" cy="384016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15716" name="Text Box 2">
            <a:extLst>
              <a:ext uri="{FF2B5EF4-FFF2-40B4-BE49-F238E27FC236}">
                <a16:creationId xmlns:a16="http://schemas.microsoft.com/office/drawing/2014/main" id="{E7D20A00-9E42-4E51-B03A-6CB0ECE968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1200" y="4860925"/>
            <a:ext cx="5676900" cy="460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cs-CZ" altLang="cs-CZ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8">
            <a:extLst>
              <a:ext uri="{FF2B5EF4-FFF2-40B4-BE49-F238E27FC236}">
                <a16:creationId xmlns:a16="http://schemas.microsoft.com/office/drawing/2014/main" id="{CE2EEDB0-6D28-4A1A-8832-2EB9EBFDDD32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1E3F8524-A381-4030-AF92-15C6C168804F}" type="slidenum">
              <a:rPr lang="cs-CZ" altLang="cs-CZ" sz="1300" smtClean="0"/>
              <a:pPr>
                <a:spcBef>
                  <a:spcPct val="0"/>
                </a:spcBef>
                <a:buClrTx/>
                <a:buFontTx/>
                <a:buNone/>
              </a:pPr>
              <a:t>52</a:t>
            </a:fld>
            <a:endParaRPr lang="cs-CZ" altLang="cs-CZ" sz="1300"/>
          </a:p>
        </p:txBody>
      </p:sp>
      <p:sp>
        <p:nvSpPr>
          <p:cNvPr id="117763" name="Rectangle 1">
            <a:extLst>
              <a:ext uri="{FF2B5EF4-FFF2-40B4-BE49-F238E27FC236}">
                <a16:creationId xmlns:a16="http://schemas.microsoft.com/office/drawing/2014/main" id="{C1A80318-6C80-4255-84A5-7EB2428AB6A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8113" y="766763"/>
            <a:ext cx="6824662" cy="384016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17764" name="Text Box 2">
            <a:extLst>
              <a:ext uri="{FF2B5EF4-FFF2-40B4-BE49-F238E27FC236}">
                <a16:creationId xmlns:a16="http://schemas.microsoft.com/office/drawing/2014/main" id="{738DCA08-8B9A-47DA-BD71-0F15EBDFAF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1200" y="4860925"/>
            <a:ext cx="5676900" cy="460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cs-CZ" altLang="cs-CZ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8">
            <a:extLst>
              <a:ext uri="{FF2B5EF4-FFF2-40B4-BE49-F238E27FC236}">
                <a16:creationId xmlns:a16="http://schemas.microsoft.com/office/drawing/2014/main" id="{6A09A6B3-FDE8-401A-ABCD-0AA50782FF30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0EA181B3-9D5C-4557-98D9-BF66E48FA862}" type="slidenum">
              <a:rPr lang="cs-CZ" altLang="cs-CZ" sz="1300" smtClean="0"/>
              <a:pPr>
                <a:spcBef>
                  <a:spcPct val="0"/>
                </a:spcBef>
                <a:buClrTx/>
                <a:buFontTx/>
                <a:buNone/>
              </a:pPr>
              <a:t>53</a:t>
            </a:fld>
            <a:endParaRPr lang="cs-CZ" altLang="cs-CZ" sz="1300"/>
          </a:p>
        </p:txBody>
      </p:sp>
      <p:sp>
        <p:nvSpPr>
          <p:cNvPr id="123907" name="Rectangle 1">
            <a:extLst>
              <a:ext uri="{FF2B5EF4-FFF2-40B4-BE49-F238E27FC236}">
                <a16:creationId xmlns:a16="http://schemas.microsoft.com/office/drawing/2014/main" id="{B54D0878-4DD3-45D7-8F1F-9340D143F4F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8113" y="766763"/>
            <a:ext cx="6824662" cy="384016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23908" name="Text Box 2">
            <a:extLst>
              <a:ext uri="{FF2B5EF4-FFF2-40B4-BE49-F238E27FC236}">
                <a16:creationId xmlns:a16="http://schemas.microsoft.com/office/drawing/2014/main" id="{D54E7EE7-58AA-422E-B0E4-CF1B71DFD8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1200" y="4860925"/>
            <a:ext cx="5676900" cy="460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cs-CZ" altLang="cs-CZ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8">
            <a:extLst>
              <a:ext uri="{FF2B5EF4-FFF2-40B4-BE49-F238E27FC236}">
                <a16:creationId xmlns:a16="http://schemas.microsoft.com/office/drawing/2014/main" id="{89EF9787-C9EF-47EA-A9AE-B875F0BD7787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A8A1A8AB-CB59-4A3D-BAD6-B4C24F128837}" type="slidenum">
              <a:rPr lang="cs-CZ" altLang="cs-CZ" sz="1300" smtClean="0"/>
              <a:pPr>
                <a:spcBef>
                  <a:spcPct val="0"/>
                </a:spcBef>
                <a:buClrTx/>
                <a:buFontTx/>
                <a:buNone/>
              </a:pPr>
              <a:t>54</a:t>
            </a:fld>
            <a:endParaRPr lang="cs-CZ" altLang="cs-CZ" sz="1300"/>
          </a:p>
        </p:txBody>
      </p:sp>
      <p:sp>
        <p:nvSpPr>
          <p:cNvPr id="128003" name="Rectangle 1">
            <a:extLst>
              <a:ext uri="{FF2B5EF4-FFF2-40B4-BE49-F238E27FC236}">
                <a16:creationId xmlns:a16="http://schemas.microsoft.com/office/drawing/2014/main" id="{0A22CA1E-1CD5-4949-B8B6-43E9ACE0504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8113" y="766763"/>
            <a:ext cx="6824662" cy="384016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28004" name="Text Box 2">
            <a:extLst>
              <a:ext uri="{FF2B5EF4-FFF2-40B4-BE49-F238E27FC236}">
                <a16:creationId xmlns:a16="http://schemas.microsoft.com/office/drawing/2014/main" id="{0D957C94-D014-47AC-8E7C-81D07394DE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1200" y="4860925"/>
            <a:ext cx="5676900" cy="460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cs-CZ" altLang="cs-CZ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8">
            <a:extLst>
              <a:ext uri="{FF2B5EF4-FFF2-40B4-BE49-F238E27FC236}">
                <a16:creationId xmlns:a16="http://schemas.microsoft.com/office/drawing/2014/main" id="{07CC4284-9CB9-4A1A-A43C-376A1ED45FE8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513A109B-4A54-40BE-9BFA-82B5C6028764}" type="slidenum">
              <a:rPr lang="cs-CZ" altLang="cs-CZ" sz="1300" smtClean="0"/>
              <a:pPr>
                <a:spcBef>
                  <a:spcPct val="0"/>
                </a:spcBef>
                <a:buClrTx/>
                <a:buFontTx/>
                <a:buNone/>
              </a:pPr>
              <a:t>55</a:t>
            </a:fld>
            <a:endParaRPr lang="cs-CZ" altLang="cs-CZ" sz="1300"/>
          </a:p>
        </p:txBody>
      </p:sp>
      <p:sp>
        <p:nvSpPr>
          <p:cNvPr id="125955" name="Rectangle 1">
            <a:extLst>
              <a:ext uri="{FF2B5EF4-FFF2-40B4-BE49-F238E27FC236}">
                <a16:creationId xmlns:a16="http://schemas.microsoft.com/office/drawing/2014/main" id="{BA70BF64-3F7B-4148-83BE-1FAD0B0EC4B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8113" y="766763"/>
            <a:ext cx="6824662" cy="384016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25956" name="Text Box 2">
            <a:extLst>
              <a:ext uri="{FF2B5EF4-FFF2-40B4-BE49-F238E27FC236}">
                <a16:creationId xmlns:a16="http://schemas.microsoft.com/office/drawing/2014/main" id="{4CB94C8A-0F33-4295-B287-756FF85A3E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1200" y="4860925"/>
            <a:ext cx="5676900" cy="460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cs-CZ" altLang="cs-CZ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>
            <a:extLst>
              <a:ext uri="{FF2B5EF4-FFF2-40B4-BE49-F238E27FC236}">
                <a16:creationId xmlns:a16="http://schemas.microsoft.com/office/drawing/2014/main" id="{0FE374B9-F0B9-4D07-93D9-C81CDFA65F7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Candara" panose="020E0502030303020204" pitchFamily="34" charset="0"/>
              </a:defRPr>
            </a:lvl1pPr>
            <a:lvl2pPr marL="742950" indent="-28575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Candara" panose="020E0502030303020204" pitchFamily="34" charset="0"/>
              </a:defRPr>
            </a:lvl2pPr>
            <a:lvl3pPr marL="11430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Candara" panose="020E0502030303020204" pitchFamily="34" charset="0"/>
              </a:defRPr>
            </a:lvl3pPr>
            <a:lvl4pPr marL="16002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Candara" panose="020E0502030303020204" pitchFamily="34" charset="0"/>
              </a:defRPr>
            </a:lvl4pPr>
            <a:lvl5pPr marL="20574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Candara" panose="020E0502030303020204" pitchFamily="34" charset="0"/>
              </a:defRPr>
            </a:lvl5pPr>
            <a:lvl6pPr marL="25146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ndara" panose="020E0502030303020204" pitchFamily="34" charset="0"/>
              </a:defRPr>
            </a:lvl6pPr>
            <a:lvl7pPr marL="29718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ndara" panose="020E0502030303020204" pitchFamily="34" charset="0"/>
              </a:defRPr>
            </a:lvl7pPr>
            <a:lvl8pPr marL="34290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ndara" panose="020E0502030303020204" pitchFamily="34" charset="0"/>
              </a:defRPr>
            </a:lvl8pPr>
            <a:lvl9pPr marL="38862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ndara" panose="020E0502030303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F850797-86E9-474B-B32D-FE4D23C50BD4}" type="slidenum">
              <a:rPr lang="en-GB" altLang="cs-CZ" sz="1300"/>
              <a:pPr>
                <a:spcBef>
                  <a:spcPct val="0"/>
                </a:spcBef>
              </a:pPr>
              <a:t>59</a:t>
            </a:fld>
            <a:endParaRPr lang="en-GB" altLang="cs-CZ" sz="1300"/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id="{9D467792-E8DB-44F6-8EE6-D2963A64C2A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</p:spPr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id="{F93FD94D-ED2F-4A71-830C-C1996D84439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cs-CZ" altLang="cs-CZ" dirty="0"/>
              <a:t>úči</a:t>
            </a:r>
            <a:endParaRPr lang="en-GB" altLang="cs-CZ" dirty="0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>
            <a:extLst>
              <a:ext uri="{FF2B5EF4-FFF2-40B4-BE49-F238E27FC236}">
                <a16:creationId xmlns:a16="http://schemas.microsoft.com/office/drawing/2014/main" id="{509CA137-09FB-4BF8-8EF0-1A8FE000A0B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DDBDA2A2-8080-4689-831B-FA26941B470F}" type="slidenum">
              <a:rPr lang="cs-CZ" altLang="cs-CZ">
                <a:latin typeface="Candara" panose="020E0502030303020204" pitchFamily="34" charset="0"/>
              </a:rPr>
              <a:pPr/>
              <a:t>61</a:t>
            </a:fld>
            <a:endParaRPr lang="cs-CZ" altLang="cs-CZ">
              <a:latin typeface="Candara" panose="020E0502030303020204" pitchFamily="34" charset="0"/>
            </a:endParaRPr>
          </a:p>
        </p:txBody>
      </p:sp>
      <p:sp>
        <p:nvSpPr>
          <p:cNvPr id="11267" name="Rectangle 2">
            <a:extLst>
              <a:ext uri="{FF2B5EF4-FFF2-40B4-BE49-F238E27FC236}">
                <a16:creationId xmlns:a16="http://schemas.microsoft.com/office/drawing/2014/main" id="{E01B51BB-D0B9-4F1C-8C4B-0539FCCC635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</p:spPr>
      </p:sp>
      <p:sp>
        <p:nvSpPr>
          <p:cNvPr id="11268" name="Rectangle 3">
            <a:extLst>
              <a:ext uri="{FF2B5EF4-FFF2-40B4-BE49-F238E27FC236}">
                <a16:creationId xmlns:a16="http://schemas.microsoft.com/office/drawing/2014/main" id="{6D045B45-69B9-417F-9EDD-DC4D2211097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z="1000">
              <a:cs typeface="Arial" panose="020B0604020202020204" pitchFamily="34" charset="0"/>
              <a:sym typeface="Wingdings" panose="05000000000000000000" pitchFamily="2" charset="2"/>
            </a:endParaRP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Zástupný symbol pro obrázek snímku 1">
            <a:extLst>
              <a:ext uri="{FF2B5EF4-FFF2-40B4-BE49-F238E27FC236}">
                <a16:creationId xmlns:a16="http://schemas.microsoft.com/office/drawing/2014/main" id="{9A99D415-E980-4D11-83A5-61D055F5605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</p:spPr>
      </p:sp>
      <p:sp>
        <p:nvSpPr>
          <p:cNvPr id="15363" name="Zástupný symbol pro poznámky 2">
            <a:extLst>
              <a:ext uri="{FF2B5EF4-FFF2-40B4-BE49-F238E27FC236}">
                <a16:creationId xmlns:a16="http://schemas.microsoft.com/office/drawing/2014/main" id="{6D908FCE-F7C1-4D57-9D1F-E0FFF33E80A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/>
          </a:p>
        </p:txBody>
      </p:sp>
      <p:sp>
        <p:nvSpPr>
          <p:cNvPr id="15364" name="Zástupný symbol pro číslo snímku 3">
            <a:extLst>
              <a:ext uri="{FF2B5EF4-FFF2-40B4-BE49-F238E27FC236}">
                <a16:creationId xmlns:a16="http://schemas.microsoft.com/office/drawing/2014/main" id="{57B767FF-D9AD-4786-B06F-F812E9ED331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2FBDF9B0-214F-4C7A-AA06-062A02FD1C26}" type="slidenum">
              <a:rPr lang="en-GB" altLang="cs-CZ">
                <a:latin typeface="Candara" panose="020E0502030303020204" pitchFamily="34" charset="0"/>
              </a:rPr>
              <a:pPr/>
              <a:t>64</a:t>
            </a:fld>
            <a:endParaRPr lang="en-GB" altLang="cs-CZ">
              <a:latin typeface="Candara" panose="020E0502030303020204" pitchFamily="34" charset="0"/>
            </a:endParaRPr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Zástupný symbol pro obrázek snímku 1">
            <a:extLst>
              <a:ext uri="{FF2B5EF4-FFF2-40B4-BE49-F238E27FC236}">
                <a16:creationId xmlns:a16="http://schemas.microsoft.com/office/drawing/2014/main" id="{5EA57199-D3A4-48FC-80AD-5E9F35AB70F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</p:spPr>
      </p:sp>
      <p:sp>
        <p:nvSpPr>
          <p:cNvPr id="27651" name="Zástupný symbol pro poznámky 2">
            <a:extLst>
              <a:ext uri="{FF2B5EF4-FFF2-40B4-BE49-F238E27FC236}">
                <a16:creationId xmlns:a16="http://schemas.microsoft.com/office/drawing/2014/main" id="{6D9B0E8E-2F36-48C9-BED0-98AF6A383A0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/>
          </a:p>
        </p:txBody>
      </p:sp>
      <p:sp>
        <p:nvSpPr>
          <p:cNvPr id="27652" name="Zástupný symbol pro číslo snímku 3">
            <a:extLst>
              <a:ext uri="{FF2B5EF4-FFF2-40B4-BE49-F238E27FC236}">
                <a16:creationId xmlns:a16="http://schemas.microsoft.com/office/drawing/2014/main" id="{FD160D4B-5FCC-4416-BDC0-62199EAA687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604CDDA6-E1B1-4EF2-A2BA-B8F89D296AC4}" type="slidenum">
              <a:rPr lang="en-GB" altLang="cs-CZ">
                <a:latin typeface="Candara" panose="020E0502030303020204" pitchFamily="34" charset="0"/>
              </a:rPr>
              <a:pPr/>
              <a:t>75</a:t>
            </a:fld>
            <a:endParaRPr lang="en-GB" altLang="cs-CZ">
              <a:latin typeface="Candara" panose="020E050203030302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8">
            <a:extLst>
              <a:ext uri="{FF2B5EF4-FFF2-40B4-BE49-F238E27FC236}">
                <a16:creationId xmlns:a16="http://schemas.microsoft.com/office/drawing/2014/main" id="{97BF00D6-0869-4A39-BB84-764E8A3483BE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1B28CEBC-48EE-469F-8E53-A6F74093B4D7}" type="slidenum">
              <a:rPr lang="cs-CZ" altLang="cs-CZ" sz="1300" smtClean="0"/>
              <a:pPr>
                <a:spcBef>
                  <a:spcPct val="0"/>
                </a:spcBef>
                <a:buClrTx/>
                <a:buFontTx/>
                <a:buNone/>
              </a:pPr>
              <a:t>6</a:t>
            </a:fld>
            <a:endParaRPr lang="cs-CZ" altLang="cs-CZ" sz="1300"/>
          </a:p>
        </p:txBody>
      </p:sp>
      <p:sp>
        <p:nvSpPr>
          <p:cNvPr id="21507" name="Rectangle 1">
            <a:extLst>
              <a:ext uri="{FF2B5EF4-FFF2-40B4-BE49-F238E27FC236}">
                <a16:creationId xmlns:a16="http://schemas.microsoft.com/office/drawing/2014/main" id="{E541E9CE-1763-4882-8B0F-EED7E86A856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8113" y="766763"/>
            <a:ext cx="6824662" cy="384016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1508" name="Text Box 2">
            <a:extLst>
              <a:ext uri="{FF2B5EF4-FFF2-40B4-BE49-F238E27FC236}">
                <a16:creationId xmlns:a16="http://schemas.microsoft.com/office/drawing/2014/main" id="{5A5AA2DF-56A9-4125-B7B0-0876C62F3D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1200" y="4860925"/>
            <a:ext cx="5676900" cy="460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cs-CZ" altLang="cs-CZ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Zástupný symbol pro obrázek snímku 1">
            <a:extLst>
              <a:ext uri="{FF2B5EF4-FFF2-40B4-BE49-F238E27FC236}">
                <a16:creationId xmlns:a16="http://schemas.microsoft.com/office/drawing/2014/main" id="{26D555C7-B815-41F9-A8A3-7EFAD5532AB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</p:spPr>
      </p:sp>
      <p:sp>
        <p:nvSpPr>
          <p:cNvPr id="37891" name="Zástupný symbol pro poznámky 2">
            <a:extLst>
              <a:ext uri="{FF2B5EF4-FFF2-40B4-BE49-F238E27FC236}">
                <a16:creationId xmlns:a16="http://schemas.microsoft.com/office/drawing/2014/main" id="{29EEB55E-727B-48BF-9C53-9579380812B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 dirty="0"/>
          </a:p>
        </p:txBody>
      </p:sp>
      <p:sp>
        <p:nvSpPr>
          <p:cNvPr id="37892" name="Zástupný symbol pro číslo snímku 3">
            <a:extLst>
              <a:ext uri="{FF2B5EF4-FFF2-40B4-BE49-F238E27FC236}">
                <a16:creationId xmlns:a16="http://schemas.microsoft.com/office/drawing/2014/main" id="{CE277EB5-403B-455E-9FE5-06D5C7B93D0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FFC1569-A753-4B72-BB05-D2CFC618002E}" type="slidenum">
              <a:rPr lang="en-GB" altLang="cs-CZ">
                <a:latin typeface="Candara" panose="020E0502030303020204" pitchFamily="34" charset="0"/>
              </a:rPr>
              <a:pPr/>
              <a:t>84</a:t>
            </a:fld>
            <a:endParaRPr lang="en-GB" altLang="cs-CZ">
              <a:latin typeface="Candara" panose="020E0502030303020204" pitchFamily="34" charset="0"/>
            </a:endParaRPr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Zástupný symbol pro obrázek snímku 1">
            <a:extLst>
              <a:ext uri="{FF2B5EF4-FFF2-40B4-BE49-F238E27FC236}">
                <a16:creationId xmlns:a16="http://schemas.microsoft.com/office/drawing/2014/main" id="{3D45290A-A749-4E6A-B31A-743EA6004E0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</p:spPr>
      </p:sp>
      <p:sp>
        <p:nvSpPr>
          <p:cNvPr id="45059" name="Zástupný symbol pro poznámky 2">
            <a:extLst>
              <a:ext uri="{FF2B5EF4-FFF2-40B4-BE49-F238E27FC236}">
                <a16:creationId xmlns:a16="http://schemas.microsoft.com/office/drawing/2014/main" id="{B4D9C748-43B4-4CD0-9DEB-3B8C760C1A9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/>
          </a:p>
        </p:txBody>
      </p:sp>
      <p:sp>
        <p:nvSpPr>
          <p:cNvPr id="45060" name="Zástupný symbol pro číslo snímku 3">
            <a:extLst>
              <a:ext uri="{FF2B5EF4-FFF2-40B4-BE49-F238E27FC236}">
                <a16:creationId xmlns:a16="http://schemas.microsoft.com/office/drawing/2014/main" id="{DE938540-F9DF-4E5F-B190-27122C62660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2CE89BEE-823D-44A9-9E63-2AFE4D4A606E}" type="slidenum">
              <a:rPr lang="en-GB" altLang="cs-CZ">
                <a:latin typeface="Candara" panose="020E0502030303020204" pitchFamily="34" charset="0"/>
              </a:rPr>
              <a:pPr/>
              <a:t>90</a:t>
            </a:fld>
            <a:endParaRPr lang="en-GB" altLang="cs-CZ">
              <a:latin typeface="Candara" panose="020E0502030303020204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8">
            <a:extLst>
              <a:ext uri="{FF2B5EF4-FFF2-40B4-BE49-F238E27FC236}">
                <a16:creationId xmlns:a16="http://schemas.microsoft.com/office/drawing/2014/main" id="{1BA6EB70-283B-4D35-9161-BDC2B38F940F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9CB8E157-628E-4A77-9A20-A69CF2A27BFA}" type="slidenum">
              <a:rPr lang="cs-CZ" altLang="cs-CZ" sz="1300" smtClean="0"/>
              <a:pPr>
                <a:spcBef>
                  <a:spcPct val="0"/>
                </a:spcBef>
                <a:buClrTx/>
                <a:buFontTx/>
                <a:buNone/>
              </a:pPr>
              <a:t>7</a:t>
            </a:fld>
            <a:endParaRPr lang="cs-CZ" altLang="cs-CZ" sz="1300"/>
          </a:p>
        </p:txBody>
      </p:sp>
      <p:sp>
        <p:nvSpPr>
          <p:cNvPr id="23555" name="Rectangle 1">
            <a:extLst>
              <a:ext uri="{FF2B5EF4-FFF2-40B4-BE49-F238E27FC236}">
                <a16:creationId xmlns:a16="http://schemas.microsoft.com/office/drawing/2014/main" id="{AF973510-A5BE-4239-A91F-A40EC42466B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8113" y="766763"/>
            <a:ext cx="6824662" cy="384016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3556" name="Text Box 2">
            <a:extLst>
              <a:ext uri="{FF2B5EF4-FFF2-40B4-BE49-F238E27FC236}">
                <a16:creationId xmlns:a16="http://schemas.microsoft.com/office/drawing/2014/main" id="{3F67E94A-AC37-4539-9A0A-664AF6E16A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1200" y="4860925"/>
            <a:ext cx="5676900" cy="460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cs-CZ" altLang="cs-CZ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8">
            <a:extLst>
              <a:ext uri="{FF2B5EF4-FFF2-40B4-BE49-F238E27FC236}">
                <a16:creationId xmlns:a16="http://schemas.microsoft.com/office/drawing/2014/main" id="{24207B2C-8EFC-4B5B-BEA0-1AE8D1884FFB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0266333E-EB9C-4806-B9E4-E931793F2777}" type="slidenum">
              <a:rPr lang="cs-CZ" altLang="cs-CZ" sz="1300" smtClean="0"/>
              <a:pPr>
                <a:spcBef>
                  <a:spcPct val="0"/>
                </a:spcBef>
                <a:buClrTx/>
                <a:buFontTx/>
                <a:buNone/>
              </a:pPr>
              <a:t>8</a:t>
            </a:fld>
            <a:endParaRPr lang="cs-CZ" altLang="cs-CZ" sz="1300"/>
          </a:p>
        </p:txBody>
      </p:sp>
      <p:sp>
        <p:nvSpPr>
          <p:cNvPr id="25603" name="Rectangle 1">
            <a:extLst>
              <a:ext uri="{FF2B5EF4-FFF2-40B4-BE49-F238E27FC236}">
                <a16:creationId xmlns:a16="http://schemas.microsoft.com/office/drawing/2014/main" id="{8C14669C-A156-43DD-B82C-62682D3ADA7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8113" y="766763"/>
            <a:ext cx="6824662" cy="384016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5604" name="Text Box 2">
            <a:extLst>
              <a:ext uri="{FF2B5EF4-FFF2-40B4-BE49-F238E27FC236}">
                <a16:creationId xmlns:a16="http://schemas.microsoft.com/office/drawing/2014/main" id="{EFDD45B6-3393-4BF7-8FEC-5E758AD9F7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1200" y="4860925"/>
            <a:ext cx="5676900" cy="460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cs-CZ" altLang="cs-CZ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8">
            <a:extLst>
              <a:ext uri="{FF2B5EF4-FFF2-40B4-BE49-F238E27FC236}">
                <a16:creationId xmlns:a16="http://schemas.microsoft.com/office/drawing/2014/main" id="{EC08A20C-B993-43C3-8C2A-4C7CD2DB6833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969F8D61-0918-477A-B556-0620B75BAECE}" type="slidenum">
              <a:rPr lang="cs-CZ" altLang="cs-CZ" sz="1300" smtClean="0"/>
              <a:pPr>
                <a:spcBef>
                  <a:spcPct val="0"/>
                </a:spcBef>
                <a:buClrTx/>
                <a:buFontTx/>
                <a:buNone/>
              </a:pPr>
              <a:t>9</a:t>
            </a:fld>
            <a:endParaRPr lang="cs-CZ" altLang="cs-CZ" sz="1300"/>
          </a:p>
        </p:txBody>
      </p:sp>
      <p:sp>
        <p:nvSpPr>
          <p:cNvPr id="27651" name="Rectangle 1">
            <a:extLst>
              <a:ext uri="{FF2B5EF4-FFF2-40B4-BE49-F238E27FC236}">
                <a16:creationId xmlns:a16="http://schemas.microsoft.com/office/drawing/2014/main" id="{86C25F8E-206F-473D-A72E-AECCB22063F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8113" y="766763"/>
            <a:ext cx="6824662" cy="384016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7652" name="Text Box 2">
            <a:extLst>
              <a:ext uri="{FF2B5EF4-FFF2-40B4-BE49-F238E27FC236}">
                <a16:creationId xmlns:a16="http://schemas.microsoft.com/office/drawing/2014/main" id="{ADAEBBF2-B711-42F7-8099-9ABABA2533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1200" y="4860925"/>
            <a:ext cx="5676900" cy="460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cs-CZ" altLang="cs-CZ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‹#›</a:t>
            </a:fld>
            <a:endParaRPr lang="cs-CZ" altLang="cs-CZ" noProof="0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/>
            </a:lvl1pPr>
          </a:lstStyle>
          <a:p>
            <a:r>
              <a:rPr lang="cs-CZ" noProof="0"/>
              <a:t>Kliknutím lze upravit styl.</a:t>
            </a:r>
            <a:endParaRPr lang="cs-CZ" noProof="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000"/>
            <a:ext cx="1546943" cy="1067390"/>
          </a:xfrm>
          <a:prstGeom prst="rect">
            <a:avLst/>
          </a:prstGeom>
        </p:spPr>
      </p:pic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noProof="0"/>
              <a:t>Kliknutím lze upravit styl předlohy.</a:t>
            </a:r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23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ky, text –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719997" y="718712"/>
            <a:ext cx="5220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 dirty="0"/>
              <a:t>Kliknutím vložíte text.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19999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/>
              <a:t>Kliknutím lze upravit styly předlohy textu.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4" y="4068000"/>
            <a:ext cx="5220000" cy="360000"/>
          </a:xfrm>
        </p:spPr>
        <p:txBody>
          <a:bodyPr/>
          <a:lstStyle>
            <a:lvl1pPr algn="l">
              <a:lnSpc>
                <a:spcPts val="1100"/>
              </a:lnSpc>
              <a:defRPr sz="1100" b="1"/>
            </a:lvl1pPr>
          </a:lstStyle>
          <a:p>
            <a:pPr lvl="0"/>
            <a:r>
              <a:rPr lang="cs-CZ" noProof="0"/>
              <a:t>Kliknutím lze upravit styly předlohy textu.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251278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/>
              <a:t>Kliknutím lze upravit styly předlohy textu.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252003" y="4068000"/>
            <a:ext cx="5220000" cy="360000"/>
          </a:xfrm>
        </p:spPr>
        <p:txBody>
          <a:bodyPr/>
          <a:lstStyle>
            <a:lvl1pPr algn="l">
              <a:lnSpc>
                <a:spcPts val="1100"/>
              </a:lnSpc>
              <a:defRPr sz="1100" b="1"/>
            </a:lvl1pPr>
          </a:lstStyle>
          <a:p>
            <a:pPr lvl="0"/>
            <a:r>
              <a:rPr lang="cs-CZ" noProof="0"/>
              <a:t>Kliknutím lze upravit styly předlohy textu.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6251278" y="718712"/>
            <a:ext cx="5220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 dirty="0"/>
              <a:t>Kliknutím vložíte text.</a:t>
            </a:r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86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90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zdělovník (alternativní)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‹#›</a:t>
            </a:fld>
            <a:endParaRPr lang="cs-CZ" altLang="cs-CZ" noProof="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000"/>
            <a:ext cx="1546943" cy="1067390"/>
          </a:xfrm>
          <a:prstGeom prst="rect">
            <a:avLst/>
          </a:prstGeom>
        </p:spPr>
      </p:pic>
      <p:sp>
        <p:nvSpPr>
          <p:cNvPr id="11" name="Nadpis 6">
            <a:extLst>
              <a:ext uri="{FF2B5EF4-FFF2-40B4-BE49-F238E27FC236}">
                <a16:creationId xmlns:a16="http://schemas.microsoft.com/office/drawing/2014/main" id="{210CF170-3CE8-4094-B136-F821606CD8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5246518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rgbClr val="0000DC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12" name="Podnadpis 2">
            <a:extLst>
              <a:ext uri="{FF2B5EF4-FFF2-40B4-BE49-F238E27FC236}">
                <a16:creationId xmlns:a16="http://schemas.microsoft.com/office/drawing/2014/main" id="{F805DFF4-9876-466D-A663-D549EEF819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5246518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rgbClr val="0000DC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noProof="0"/>
              <a:t>Kliknutím lze upravit styl předlohy.</a:t>
            </a:r>
            <a:endParaRPr lang="cs-CZ" noProof="0" dirty="0"/>
          </a:p>
        </p:txBody>
      </p:sp>
      <p:sp>
        <p:nvSpPr>
          <p:cNvPr id="9" name="Zástupný symbol pro obrázek 7">
            <a:extLst>
              <a:ext uri="{FF2B5EF4-FFF2-40B4-BE49-F238E27FC236}">
                <a16:creationId xmlns:a16="http://schemas.microsoft.com/office/drawing/2014/main" id="{80C21443-92BF-4BF1-9C61-FDB664DC796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0"/>
            <a:ext cx="6096000" cy="6857999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na ikonu vložíte obrázek.</a:t>
            </a:r>
          </a:p>
        </p:txBody>
      </p:sp>
      <p:sp>
        <p:nvSpPr>
          <p:cNvPr id="7" name="Zástupný symbol pro zápatí 1">
            <a:extLst>
              <a:ext uri="{FF2B5EF4-FFF2-40B4-BE49-F238E27FC236}">
                <a16:creationId xmlns:a16="http://schemas.microsoft.com/office/drawing/2014/main" id="{24438A88-1921-4DF2-9F65-459AAE83D16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4925020" cy="252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581272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 – inverzní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noProof="0"/>
              <a:t>Kliknutím lze upravit styl předlohy.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FF585A7D-D2A5-48D6-9877-7D43E33E52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868"/>
            <a:ext cx="1546943" cy="1065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zdělovník (alternativní) 2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5246518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5246518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noProof="0"/>
              <a:t>Kliknutím lze upravit styl předlohy.</a:t>
            </a:r>
            <a:endParaRPr lang="cs-CZ" noProof="0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FF585A7D-D2A5-48D6-9877-7D43E33E52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868"/>
            <a:ext cx="1546943" cy="1065653"/>
          </a:xfrm>
          <a:prstGeom prst="rect">
            <a:avLst/>
          </a:prstGeom>
        </p:spPr>
      </p:pic>
      <p:sp>
        <p:nvSpPr>
          <p:cNvPr id="10" name="Zástupný symbol pro obrázek 7">
            <a:extLst>
              <a:ext uri="{FF2B5EF4-FFF2-40B4-BE49-F238E27FC236}">
                <a16:creationId xmlns:a16="http://schemas.microsoft.com/office/drawing/2014/main" id="{05C2E24A-1A94-4B14-B9BB-CA01DE5DD20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0"/>
            <a:ext cx="6096000" cy="6857999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na ikonu vložíte obrázek.</a:t>
            </a:r>
          </a:p>
        </p:txBody>
      </p:sp>
      <p:sp>
        <p:nvSpPr>
          <p:cNvPr id="12" name="Zástupný symbol pro zápatí 2">
            <a:extLst>
              <a:ext uri="{FF2B5EF4-FFF2-40B4-BE49-F238E27FC236}">
                <a16:creationId xmlns:a16="http://schemas.microsoft.com/office/drawing/2014/main" id="{CC921DFF-8B97-473C-919A-06F55168BDF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492502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199248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zní s obrázkem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obrázek 7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12192000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na ikonu vložíte obrázek.</a:t>
            </a:r>
          </a:p>
        </p:txBody>
      </p:sp>
      <p:pic>
        <p:nvPicPr>
          <p:cNvPr id="2" name="Obrázek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5419" cy="597600"/>
          </a:xfrm>
          <a:prstGeom prst="rect">
            <a:avLst/>
          </a:prstGeom>
        </p:spPr>
      </p:pic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46E80635-6C5C-49F3-8F11-AD16586CD07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000" y="6040795"/>
            <a:ext cx="8555976" cy="510831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bg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/>
              <a:t>Kliknutím lze upravit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19642117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MED slide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cký objekt 5">
            <a:extLst>
              <a:ext uri="{FF2B5EF4-FFF2-40B4-BE49-F238E27FC236}">
                <a16:creationId xmlns:a16="http://schemas.microsoft.com/office/drawing/2014/main" id="{B05C908F-B8F4-4FC8-A2D7-3536612277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2872" y="2014647"/>
            <a:ext cx="4106255" cy="2828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703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C4DCCB8A-E23F-49B6-A0BE-D9E395C4E7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0956" y="2298933"/>
            <a:ext cx="8725020" cy="2260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214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Vlastní rozlože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534584" y="617539"/>
            <a:ext cx="10386483" cy="1139825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65AC7C0A-7D09-45B8-9DEA-308C498155D8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DCA013-CF9A-4A9A-82D6-0E90AB3E0502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787524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8825128-05A0-40E7-9920-DC27A7D0FCC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C55FD63-C793-40C3-9865-F816705847E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2931A1C-F202-4F37-B2A4-C7FD7CC24D4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1F002C5-0FD4-4B3F-A6C4-4B21E6944835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2333669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 sz="1200"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390E4E2C-8A81-45F0-A5ED-59F1EE588AF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r>
              <a:rPr lang="en-GB" noProof="0" dirty="0"/>
              <a:t>.</a:t>
            </a:r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6912295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97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32D558E-B14D-4852-853D-1916F8991F8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7F22BF5-B97A-45BD-911D-2DA2004D271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8F86130-22DD-4D64-AFE7-E6F58CD1FEA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0003DCC-2A32-4142-AA93-DBCC50BD6295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7416710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. pod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10" name="Zástupný symbol pro obsah 2">
            <a:extLst>
              <a:ext uri="{FF2B5EF4-FFF2-40B4-BE49-F238E27FC236}">
                <a16:creationId xmlns:a16="http://schemas.microsoft.com/office/drawing/2014/main" id="{5CA9AC87-D3DE-408C-9471-D419F474834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r>
              <a:rPr lang="en-GB" noProof="0" dirty="0"/>
              <a:t>.</a:t>
            </a:r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40344282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1D440DD4-5185-4C05-8E91-80CB3DC67394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72000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r>
              <a:rPr lang="en-GB" noProof="0" dirty="0"/>
              <a:t>.</a:t>
            </a:r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9" name="Zástupný symbol pro obsah 2">
            <a:extLst>
              <a:ext uri="{FF2B5EF4-FFF2-40B4-BE49-F238E27FC236}">
                <a16:creationId xmlns:a16="http://schemas.microsoft.com/office/drawing/2014/main" id="{91531ABC-E456-4507-A022-87C2E3C7A2AA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625128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r>
              <a:rPr lang="en-GB" noProof="0" dirty="0"/>
              <a:t>.</a:t>
            </a:r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9667395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pos="7242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20725" y="1296001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251278" y="1290515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D7707F6E-62D9-4ACE-A33C-A5E15E5CDF75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72000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r>
              <a:rPr lang="en-GB" noProof="0" dirty="0"/>
              <a:t>.</a:t>
            </a:r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13" name="Zástupný symbol pro obsah 2">
            <a:extLst>
              <a:ext uri="{FF2B5EF4-FFF2-40B4-BE49-F238E27FC236}">
                <a16:creationId xmlns:a16="http://schemas.microsoft.com/office/drawing/2014/main" id="{911B9D34-B8F8-4804-B959-27E40687C897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625128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r>
              <a:rPr lang="en-GB" noProof="0" dirty="0"/>
              <a:t>.</a:t>
            </a:r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3171684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6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ek s text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C8DF9A9-CF6E-49C8-A8BC-74FDF24B8C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1E1D20B9-1A33-484F-AB08-D95E85A9CB2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7A2EACA-93F7-4696-A84F-C07E4801CB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id="{45EA606A-B012-497D-A062-93B4C5E7BD3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347735" y="2596845"/>
            <a:ext cx="4125465" cy="3208441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</p:txBody>
      </p:sp>
      <p:sp>
        <p:nvSpPr>
          <p:cNvPr id="8" name="Zástupný symbol pro obrázek 7">
            <a:extLst>
              <a:ext uri="{FF2B5EF4-FFF2-40B4-BE49-F238E27FC236}">
                <a16:creationId xmlns:a16="http://schemas.microsoft.com/office/drawing/2014/main" id="{55454331-9726-47EA-9406-7071E2CA33D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29509" y="1665288"/>
            <a:ext cx="6207791" cy="4139998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na ikonu vložíte obrázek.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A2E7788A-7319-4B13-B5BD-0D72FA9D7A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11" name="Zástupný symbol pro text 7">
            <a:extLst>
              <a:ext uri="{FF2B5EF4-FFF2-40B4-BE49-F238E27FC236}">
                <a16:creationId xmlns:a16="http://schemas.microsoft.com/office/drawing/2014/main" id="{B0741B4D-1AE5-4AB1-8AD2-5E6FAC7F6F2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</p:spTree>
    <p:extLst>
      <p:ext uri="{BB962C8B-B14F-4D97-AF65-F5344CB8AC3E}">
        <p14:creationId xmlns:p14="http://schemas.microsoft.com/office/powerpoint/2010/main" val="38328353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tři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4440000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19999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/>
              <a:t>Kliknutím lze upravit styly předlohy textu.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40000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/>
              <a:t>Kliknutím lze upravit styly předlohy textu.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161200" y="4414270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/>
              <a:t>Kliknutím lze upravit styly předlohy textu.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/>
              <a:t>Kliknutím lze upravit styly předlohy textu.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44047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/>
              <a:t>Kliknutím lze upravit styly předlohy textu.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161436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719999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text.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8160001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text.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/>
              <a:t>Kliknutím lze upravit styly předlohy textu.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pic>
        <p:nvPicPr>
          <p:cNvPr id="22" name="Obrázek 21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410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49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51439ED6-907B-45D9-8FCC-98AE21B3C06D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720000" y="692150"/>
            <a:ext cx="10753200" cy="5139850"/>
          </a:xfrm>
          <a:prstGeom prst="rect">
            <a:avLst/>
          </a:prstGeom>
        </p:spPr>
        <p:txBody>
          <a:bodyPr/>
          <a:lstStyle>
            <a:lvl1pPr marL="72000" indent="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r>
              <a:rPr lang="en-GB" noProof="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49755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6" name="Nadpis 12">
            <a:extLst>
              <a:ext uri="{FF2B5EF4-FFF2-40B4-BE49-F238E27FC236}">
                <a16:creationId xmlns:a16="http://schemas.microsoft.com/office/drawing/2014/main" id="{C80D1D37-E5CA-42AD-BE6B-219FAFB546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455407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1200" dirty="0" smtClean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endParaRPr lang="cs-CZ" dirty="0"/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8800" y="1872000"/>
            <a:ext cx="107532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endParaRPr lang="cs-CZ" noProof="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84" r:id="rId2"/>
    <p:sldLayoutId id="2147483685" r:id="rId3"/>
    <p:sldLayoutId id="2147483674" r:id="rId4"/>
    <p:sldLayoutId id="2147483688" r:id="rId5"/>
    <p:sldLayoutId id="2147483698" r:id="rId6"/>
    <p:sldLayoutId id="2147483673" r:id="rId7"/>
    <p:sldLayoutId id="2147483675" r:id="rId8"/>
    <p:sldLayoutId id="2147483695" r:id="rId9"/>
    <p:sldLayoutId id="2147483677" r:id="rId10"/>
    <p:sldLayoutId id="2147483686" r:id="rId11"/>
    <p:sldLayoutId id="2147483697" r:id="rId12"/>
    <p:sldLayoutId id="2147483690" r:id="rId13"/>
    <p:sldLayoutId id="2147483696" r:id="rId14"/>
    <p:sldLayoutId id="2147483694" r:id="rId15"/>
    <p:sldLayoutId id="2147483692" r:id="rId16"/>
    <p:sldLayoutId id="2147483693" r:id="rId17"/>
    <p:sldLayoutId id="2147483699" r:id="rId18"/>
    <p:sldLayoutId id="2147483700" r:id="rId19"/>
    <p:sldLayoutId id="2147483701" r:id="rId20"/>
  </p:sldLayoutIdLst>
  <p:hf hdr="0" dt="0"/>
  <p:txStyles>
    <p:titleStyle>
      <a:lvl1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0" indent="0" algn="l" rtl="0" eaLnBrk="1" fontAlgn="base" hangingPunct="1">
        <a:lnSpc>
          <a:spcPct val="114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28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500" b="0">
          <a:solidFill>
            <a:schemeClr val="tx1"/>
          </a:solidFill>
          <a:latin typeface="+mn-lt"/>
        </a:defRPr>
      </a:lvl2pPr>
      <a:lvl3pPr marL="914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500" b="0">
          <a:solidFill>
            <a:schemeClr val="tx1"/>
          </a:solidFill>
          <a:latin typeface="+mn-lt"/>
        </a:defRPr>
      </a:lvl3pPr>
      <a:lvl4pPr marL="1371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500" b="0">
          <a:solidFill>
            <a:schemeClr val="tx1"/>
          </a:solidFill>
          <a:latin typeface="+mn-lt"/>
        </a:defRPr>
      </a:lvl4pPr>
      <a:lvl5pPr marL="18288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500" b="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22"/>
        </a:buBlip>
        <a:defRPr>
          <a:solidFill>
            <a:schemeClr val="tx1"/>
          </a:solidFill>
          <a:latin typeface="+mn-lt"/>
        </a:defRPr>
      </a:lvl6pPr>
      <a:lvl7pPr marL="27432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3200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3657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935" userDrawn="1">
          <p15:clr>
            <a:srgbClr val="F26B43"/>
          </p15:clr>
        </p15:guide>
        <p15:guide id="2" pos="43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7" Type="http://schemas.openxmlformats.org/officeDocument/2006/relationships/image" Target="../media/image7.png"/><Relationship Id="rId2" Type="http://schemas.microsoft.com/office/2007/relationships/media" Target="../media/media1.m4a"/><Relationship Id="rId1" Type="http://schemas.openxmlformats.org/officeDocument/2006/relationships/tags" Target="../tags/tag2.xml"/><Relationship Id="rId6" Type="http://schemas.openxmlformats.org/officeDocument/2006/relationships/image" Target="../media/image6.jpe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2" Type="http://schemas.microsoft.com/office/2007/relationships/media" Target="../media/media10.m4a"/><Relationship Id="rId1" Type="http://schemas.openxmlformats.org/officeDocument/2006/relationships/tags" Target="../tags/tag13.xml"/><Relationship Id="rId6" Type="http://schemas.openxmlformats.org/officeDocument/2006/relationships/image" Target="../media/image7.png"/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7" Type="http://schemas.openxmlformats.org/officeDocument/2006/relationships/image" Target="../media/image7.png"/><Relationship Id="rId2" Type="http://schemas.microsoft.com/office/2007/relationships/media" Target="../media/media11.m4a"/><Relationship Id="rId1" Type="http://schemas.openxmlformats.org/officeDocument/2006/relationships/tags" Target="../tags/tag14.xml"/><Relationship Id="rId6" Type="http://schemas.openxmlformats.org/officeDocument/2006/relationships/image" Target="../media/image8.png"/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2" Type="http://schemas.microsoft.com/office/2007/relationships/media" Target="../media/media12.m4a"/><Relationship Id="rId1" Type="http://schemas.openxmlformats.org/officeDocument/2006/relationships/tags" Target="../tags/tag15.xml"/><Relationship Id="rId6" Type="http://schemas.openxmlformats.org/officeDocument/2006/relationships/image" Target="../media/image7.png"/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2" Type="http://schemas.microsoft.com/office/2007/relationships/media" Target="../media/media13.m4a"/><Relationship Id="rId1" Type="http://schemas.openxmlformats.org/officeDocument/2006/relationships/tags" Target="../tags/tag16.xml"/><Relationship Id="rId6" Type="http://schemas.openxmlformats.org/officeDocument/2006/relationships/image" Target="../media/image7.png"/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m4a"/><Relationship Id="rId2" Type="http://schemas.microsoft.com/office/2007/relationships/media" Target="../media/media14.m4a"/><Relationship Id="rId1" Type="http://schemas.openxmlformats.org/officeDocument/2006/relationships/tags" Target="../tags/tag17.xml"/><Relationship Id="rId6" Type="http://schemas.openxmlformats.org/officeDocument/2006/relationships/image" Target="../media/image7.png"/><Relationship Id="rId5" Type="http://schemas.openxmlformats.org/officeDocument/2006/relationships/notesSlide" Target="../notesSlides/notesSlide16.xml"/><Relationship Id="rId4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m4a"/><Relationship Id="rId2" Type="http://schemas.microsoft.com/office/2007/relationships/media" Target="../media/media15.m4a"/><Relationship Id="rId1" Type="http://schemas.openxmlformats.org/officeDocument/2006/relationships/tags" Target="../tags/tag19.xml"/><Relationship Id="rId6" Type="http://schemas.openxmlformats.org/officeDocument/2006/relationships/image" Target="../media/image7.png"/><Relationship Id="rId5" Type="http://schemas.openxmlformats.org/officeDocument/2006/relationships/notesSlide" Target="../notesSlides/notesSlide18.xml"/><Relationship Id="rId4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media16.m4a"/><Relationship Id="rId2" Type="http://schemas.microsoft.com/office/2007/relationships/media" Target="../media/media16.m4a"/><Relationship Id="rId1" Type="http://schemas.openxmlformats.org/officeDocument/2006/relationships/tags" Target="../tags/tag20.xml"/><Relationship Id="rId6" Type="http://schemas.openxmlformats.org/officeDocument/2006/relationships/image" Target="../media/image7.png"/><Relationship Id="rId5" Type="http://schemas.openxmlformats.org/officeDocument/2006/relationships/notesSlide" Target="../notesSlides/notesSlide19.xml"/><Relationship Id="rId4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3.xml"/><Relationship Id="rId6" Type="http://schemas.openxmlformats.org/officeDocument/2006/relationships/image" Target="../media/image7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7.m4a"/><Relationship Id="rId2" Type="http://schemas.microsoft.com/office/2007/relationships/media" Target="../media/media17.m4a"/><Relationship Id="rId1" Type="http://schemas.openxmlformats.org/officeDocument/2006/relationships/tags" Target="../tags/tag21.xml"/><Relationship Id="rId6" Type="http://schemas.openxmlformats.org/officeDocument/2006/relationships/image" Target="../media/image7.png"/><Relationship Id="rId5" Type="http://schemas.openxmlformats.org/officeDocument/2006/relationships/notesSlide" Target="../notesSlides/notesSlide20.xml"/><Relationship Id="rId4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8.m4a"/><Relationship Id="rId2" Type="http://schemas.microsoft.com/office/2007/relationships/media" Target="../media/media18.m4a"/><Relationship Id="rId1" Type="http://schemas.openxmlformats.org/officeDocument/2006/relationships/tags" Target="../tags/tag22.xml"/><Relationship Id="rId6" Type="http://schemas.openxmlformats.org/officeDocument/2006/relationships/image" Target="../media/image7.png"/><Relationship Id="rId5" Type="http://schemas.openxmlformats.org/officeDocument/2006/relationships/notesSlide" Target="../notesSlides/notesSlide21.xml"/><Relationship Id="rId4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9.m4a"/><Relationship Id="rId2" Type="http://schemas.microsoft.com/office/2007/relationships/media" Target="../media/media19.m4a"/><Relationship Id="rId1" Type="http://schemas.openxmlformats.org/officeDocument/2006/relationships/tags" Target="../tags/tag23.xml"/><Relationship Id="rId6" Type="http://schemas.openxmlformats.org/officeDocument/2006/relationships/image" Target="../media/image7.png"/><Relationship Id="rId5" Type="http://schemas.openxmlformats.org/officeDocument/2006/relationships/notesSlide" Target="../notesSlides/notesSlide22.xml"/><Relationship Id="rId4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media20.m4a"/><Relationship Id="rId2" Type="http://schemas.microsoft.com/office/2007/relationships/media" Target="../media/media20.m4a"/><Relationship Id="rId1" Type="http://schemas.openxmlformats.org/officeDocument/2006/relationships/tags" Target="../tags/tag24.xml"/><Relationship Id="rId6" Type="http://schemas.openxmlformats.org/officeDocument/2006/relationships/image" Target="../media/image7.png"/><Relationship Id="rId5" Type="http://schemas.openxmlformats.org/officeDocument/2006/relationships/notesSlide" Target="../notesSlides/notesSlide23.xml"/><Relationship Id="rId4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media21.m4a"/><Relationship Id="rId2" Type="http://schemas.microsoft.com/office/2007/relationships/media" Target="../media/media21.m4a"/><Relationship Id="rId1" Type="http://schemas.openxmlformats.org/officeDocument/2006/relationships/tags" Target="../tags/tag25.xml"/><Relationship Id="rId6" Type="http://schemas.openxmlformats.org/officeDocument/2006/relationships/image" Target="../media/image7.png"/><Relationship Id="rId5" Type="http://schemas.openxmlformats.org/officeDocument/2006/relationships/notesSlide" Target="../notesSlides/notesSlide24.xml"/><Relationship Id="rId4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media22.m4a"/><Relationship Id="rId2" Type="http://schemas.microsoft.com/office/2007/relationships/media" Target="../media/media22.m4a"/><Relationship Id="rId1" Type="http://schemas.openxmlformats.org/officeDocument/2006/relationships/tags" Target="../tags/tag26.xml"/><Relationship Id="rId6" Type="http://schemas.openxmlformats.org/officeDocument/2006/relationships/image" Target="../media/image7.png"/><Relationship Id="rId5" Type="http://schemas.openxmlformats.org/officeDocument/2006/relationships/notesSlide" Target="../notesSlides/notesSlide25.xml"/><Relationship Id="rId4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media23.m4a"/><Relationship Id="rId2" Type="http://schemas.microsoft.com/office/2007/relationships/media" Target="../media/media23.m4a"/><Relationship Id="rId1" Type="http://schemas.openxmlformats.org/officeDocument/2006/relationships/tags" Target="../tags/tag27.xml"/><Relationship Id="rId6" Type="http://schemas.openxmlformats.org/officeDocument/2006/relationships/image" Target="../media/image7.png"/><Relationship Id="rId5" Type="http://schemas.openxmlformats.org/officeDocument/2006/relationships/notesSlide" Target="../notesSlides/notesSlide26.xml"/><Relationship Id="rId4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media24.m4a"/><Relationship Id="rId2" Type="http://schemas.microsoft.com/office/2007/relationships/media" Target="../media/media24.m4a"/><Relationship Id="rId1" Type="http://schemas.openxmlformats.org/officeDocument/2006/relationships/tags" Target="../tags/tag28.xml"/><Relationship Id="rId6" Type="http://schemas.openxmlformats.org/officeDocument/2006/relationships/image" Target="../media/image7.png"/><Relationship Id="rId5" Type="http://schemas.openxmlformats.org/officeDocument/2006/relationships/notesSlide" Target="../notesSlides/notesSlide27.xml"/><Relationship Id="rId4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media25.m4a"/><Relationship Id="rId2" Type="http://schemas.microsoft.com/office/2007/relationships/media" Target="../media/media25.m4a"/><Relationship Id="rId1" Type="http://schemas.openxmlformats.org/officeDocument/2006/relationships/tags" Target="../tags/tag29.xml"/><Relationship Id="rId6" Type="http://schemas.openxmlformats.org/officeDocument/2006/relationships/image" Target="../media/image7.png"/><Relationship Id="rId5" Type="http://schemas.openxmlformats.org/officeDocument/2006/relationships/notesSlide" Target="../notesSlides/notesSlide28.xml"/><Relationship Id="rId4" Type="http://schemas.openxmlformats.org/officeDocument/2006/relationships/slideLayout" Target="../slideLayouts/slideLayout1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media26.m4a"/><Relationship Id="rId2" Type="http://schemas.microsoft.com/office/2007/relationships/media" Target="../media/media26.m4a"/><Relationship Id="rId1" Type="http://schemas.openxmlformats.org/officeDocument/2006/relationships/tags" Target="../tags/tag30.xml"/><Relationship Id="rId6" Type="http://schemas.openxmlformats.org/officeDocument/2006/relationships/image" Target="../media/image7.png"/><Relationship Id="rId5" Type="http://schemas.openxmlformats.org/officeDocument/2006/relationships/notesSlide" Target="../notesSlides/notesSlide29.xml"/><Relationship Id="rId4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4.xml"/><Relationship Id="rId6" Type="http://schemas.openxmlformats.org/officeDocument/2006/relationships/image" Target="../media/image7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1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3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audio" Target="../media/media27.m4a"/><Relationship Id="rId2" Type="http://schemas.microsoft.com/office/2007/relationships/media" Target="../media/media27.m4a"/><Relationship Id="rId1" Type="http://schemas.openxmlformats.org/officeDocument/2006/relationships/tags" Target="../tags/tag32.xml"/><Relationship Id="rId6" Type="http://schemas.openxmlformats.org/officeDocument/2006/relationships/image" Target="../media/image7.png"/><Relationship Id="rId5" Type="http://schemas.openxmlformats.org/officeDocument/2006/relationships/notesSlide" Target="../notesSlides/notesSlide31.xml"/><Relationship Id="rId4" Type="http://schemas.openxmlformats.org/officeDocument/2006/relationships/slideLayout" Target="../slideLayouts/slideLayout1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8.m4a"/><Relationship Id="rId2" Type="http://schemas.microsoft.com/office/2007/relationships/media" Target="../media/media28.m4a"/><Relationship Id="rId1" Type="http://schemas.openxmlformats.org/officeDocument/2006/relationships/tags" Target="../tags/tag33.xml"/><Relationship Id="rId6" Type="http://schemas.openxmlformats.org/officeDocument/2006/relationships/image" Target="../media/image7.png"/><Relationship Id="rId5" Type="http://schemas.openxmlformats.org/officeDocument/2006/relationships/notesSlide" Target="../notesSlides/notesSlide32.xml"/><Relationship Id="rId4" Type="http://schemas.openxmlformats.org/officeDocument/2006/relationships/slideLayout" Target="../slideLayouts/slideLayout1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audio" Target="../media/media29.m4a"/><Relationship Id="rId2" Type="http://schemas.microsoft.com/office/2007/relationships/media" Target="../media/media29.m4a"/><Relationship Id="rId1" Type="http://schemas.openxmlformats.org/officeDocument/2006/relationships/tags" Target="../tags/tag34.xml"/><Relationship Id="rId6" Type="http://schemas.openxmlformats.org/officeDocument/2006/relationships/image" Target="../media/image7.png"/><Relationship Id="rId5" Type="http://schemas.openxmlformats.org/officeDocument/2006/relationships/notesSlide" Target="../notesSlides/notesSlide33.xml"/><Relationship Id="rId4" Type="http://schemas.openxmlformats.org/officeDocument/2006/relationships/slideLayout" Target="../slideLayouts/slideLayout1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audio" Target="../media/media30.m4a"/><Relationship Id="rId2" Type="http://schemas.microsoft.com/office/2007/relationships/media" Target="../media/media30.m4a"/><Relationship Id="rId1" Type="http://schemas.openxmlformats.org/officeDocument/2006/relationships/tags" Target="../tags/tag35.xml"/><Relationship Id="rId6" Type="http://schemas.openxmlformats.org/officeDocument/2006/relationships/image" Target="../media/image7.png"/><Relationship Id="rId5" Type="http://schemas.openxmlformats.org/officeDocument/2006/relationships/notesSlide" Target="../notesSlides/notesSlide34.xml"/><Relationship Id="rId4" Type="http://schemas.openxmlformats.org/officeDocument/2006/relationships/slideLayout" Target="../slideLayouts/slideLayout1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audio" Target="../media/media31.m4a"/><Relationship Id="rId2" Type="http://schemas.microsoft.com/office/2007/relationships/media" Target="../media/media31.m4a"/><Relationship Id="rId1" Type="http://schemas.openxmlformats.org/officeDocument/2006/relationships/tags" Target="../tags/tag36.xml"/><Relationship Id="rId6" Type="http://schemas.openxmlformats.org/officeDocument/2006/relationships/image" Target="../media/image7.png"/><Relationship Id="rId5" Type="http://schemas.openxmlformats.org/officeDocument/2006/relationships/notesSlide" Target="../notesSlides/notesSlide35.xml"/><Relationship Id="rId4" Type="http://schemas.openxmlformats.org/officeDocument/2006/relationships/slideLayout" Target="../slideLayouts/slideLayout1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audio" Target="../media/media32.m4a"/><Relationship Id="rId2" Type="http://schemas.microsoft.com/office/2007/relationships/media" Target="../media/media32.m4a"/><Relationship Id="rId1" Type="http://schemas.openxmlformats.org/officeDocument/2006/relationships/tags" Target="../tags/tag37.xml"/><Relationship Id="rId6" Type="http://schemas.openxmlformats.org/officeDocument/2006/relationships/image" Target="../media/image7.png"/><Relationship Id="rId5" Type="http://schemas.openxmlformats.org/officeDocument/2006/relationships/notesSlide" Target="../notesSlides/notesSlide36.xml"/><Relationship Id="rId4" Type="http://schemas.openxmlformats.org/officeDocument/2006/relationships/slideLayout" Target="../slideLayouts/slideLayout1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audio" Target="../media/media33.m4a"/><Relationship Id="rId2" Type="http://schemas.microsoft.com/office/2007/relationships/media" Target="../media/media33.m4a"/><Relationship Id="rId1" Type="http://schemas.openxmlformats.org/officeDocument/2006/relationships/tags" Target="../tags/tag38.xml"/><Relationship Id="rId6" Type="http://schemas.openxmlformats.org/officeDocument/2006/relationships/image" Target="../media/image7.png"/><Relationship Id="rId5" Type="http://schemas.openxmlformats.org/officeDocument/2006/relationships/notesSlide" Target="../notesSlides/notesSlide37.xml"/><Relationship Id="rId4" Type="http://schemas.openxmlformats.org/officeDocument/2006/relationships/slideLayout" Target="../slideLayouts/slideLayout1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audio" Target="../media/media34.m4a"/><Relationship Id="rId7" Type="http://schemas.openxmlformats.org/officeDocument/2006/relationships/image" Target="../media/image7.png"/><Relationship Id="rId2" Type="http://schemas.microsoft.com/office/2007/relationships/media" Target="../media/media34.m4a"/><Relationship Id="rId1" Type="http://schemas.openxmlformats.org/officeDocument/2006/relationships/tags" Target="../tags/tag39.xml"/><Relationship Id="rId6" Type="http://schemas.openxmlformats.org/officeDocument/2006/relationships/image" Target="../media/image9.jpeg"/><Relationship Id="rId5" Type="http://schemas.openxmlformats.org/officeDocument/2006/relationships/notesSlide" Target="../notesSlides/notesSlide38.xml"/><Relationship Id="rId4" Type="http://schemas.openxmlformats.org/officeDocument/2006/relationships/slideLayout" Target="../slideLayouts/slideLayout1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audio" Target="../media/media35.m4a"/><Relationship Id="rId2" Type="http://schemas.microsoft.com/office/2007/relationships/media" Target="../media/media35.m4a"/><Relationship Id="rId1" Type="http://schemas.openxmlformats.org/officeDocument/2006/relationships/tags" Target="../tags/tag40.xml"/><Relationship Id="rId6" Type="http://schemas.openxmlformats.org/officeDocument/2006/relationships/image" Target="../media/image7.png"/><Relationship Id="rId5" Type="http://schemas.openxmlformats.org/officeDocument/2006/relationships/notesSlide" Target="../notesSlides/notesSlide39.xml"/><Relationship Id="rId4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5.xml"/><Relationship Id="rId6" Type="http://schemas.openxmlformats.org/officeDocument/2006/relationships/image" Target="../media/image7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1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0.xml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4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audio" Target="../media/media36.m4a"/><Relationship Id="rId2" Type="http://schemas.microsoft.com/office/2007/relationships/media" Target="../media/media36.m4a"/><Relationship Id="rId1" Type="http://schemas.openxmlformats.org/officeDocument/2006/relationships/tags" Target="../tags/tag42.xml"/><Relationship Id="rId6" Type="http://schemas.openxmlformats.org/officeDocument/2006/relationships/image" Target="../media/image7.png"/><Relationship Id="rId5" Type="http://schemas.openxmlformats.org/officeDocument/2006/relationships/notesSlide" Target="../notesSlides/notesSlide41.xml"/><Relationship Id="rId4" Type="http://schemas.openxmlformats.org/officeDocument/2006/relationships/slideLayout" Target="../slideLayouts/slideLayout1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2.xml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4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7.m4a"/><Relationship Id="rId2" Type="http://schemas.microsoft.com/office/2007/relationships/media" Target="../media/media37.m4a"/><Relationship Id="rId1" Type="http://schemas.openxmlformats.org/officeDocument/2006/relationships/tags" Target="../tags/tag44.xml"/><Relationship Id="rId6" Type="http://schemas.openxmlformats.org/officeDocument/2006/relationships/image" Target="../media/image7.png"/><Relationship Id="rId5" Type="http://schemas.openxmlformats.org/officeDocument/2006/relationships/notesSlide" Target="../notesSlides/notesSlide43.xml"/><Relationship Id="rId4" Type="http://schemas.openxmlformats.org/officeDocument/2006/relationships/slideLayout" Target="../slideLayouts/slideLayout1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audio" Target="../media/media38.m4a"/><Relationship Id="rId2" Type="http://schemas.microsoft.com/office/2007/relationships/media" Target="../media/media38.m4a"/><Relationship Id="rId1" Type="http://schemas.openxmlformats.org/officeDocument/2006/relationships/tags" Target="../tags/tag45.xml"/><Relationship Id="rId6" Type="http://schemas.openxmlformats.org/officeDocument/2006/relationships/image" Target="../media/image7.png"/><Relationship Id="rId5" Type="http://schemas.openxmlformats.org/officeDocument/2006/relationships/notesSlide" Target="../notesSlides/notesSlide44.xml"/><Relationship Id="rId4" Type="http://schemas.openxmlformats.org/officeDocument/2006/relationships/slideLayout" Target="../slideLayouts/slideLayout1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5.xml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4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audio" Target="../media/media39.m4a"/><Relationship Id="rId7" Type="http://schemas.openxmlformats.org/officeDocument/2006/relationships/image" Target="../media/image7.png"/><Relationship Id="rId2" Type="http://schemas.microsoft.com/office/2007/relationships/media" Target="../media/media39.m4a"/><Relationship Id="rId1" Type="http://schemas.openxmlformats.org/officeDocument/2006/relationships/tags" Target="../tags/tag47.xml"/><Relationship Id="rId6" Type="http://schemas.openxmlformats.org/officeDocument/2006/relationships/image" Target="../media/image9.jpeg"/><Relationship Id="rId5" Type="http://schemas.openxmlformats.org/officeDocument/2006/relationships/notesSlide" Target="../notesSlides/notesSlide46.xml"/><Relationship Id="rId4" Type="http://schemas.openxmlformats.org/officeDocument/2006/relationships/slideLayout" Target="../slideLayouts/slideLayout1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audio" Target="../media/media40.m4a"/><Relationship Id="rId2" Type="http://schemas.microsoft.com/office/2007/relationships/media" Target="../media/media40.m4a"/><Relationship Id="rId1" Type="http://schemas.openxmlformats.org/officeDocument/2006/relationships/tags" Target="../tags/tag48.xml"/><Relationship Id="rId6" Type="http://schemas.openxmlformats.org/officeDocument/2006/relationships/image" Target="../media/image7.png"/><Relationship Id="rId5" Type="http://schemas.openxmlformats.org/officeDocument/2006/relationships/notesSlide" Target="../notesSlides/notesSlide47.xml"/><Relationship Id="rId4" Type="http://schemas.openxmlformats.org/officeDocument/2006/relationships/slideLayout" Target="../slideLayouts/slideLayout1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audio" Target="../media/media41.m4a"/><Relationship Id="rId2" Type="http://schemas.microsoft.com/office/2007/relationships/media" Target="../media/media41.m4a"/><Relationship Id="rId1" Type="http://schemas.openxmlformats.org/officeDocument/2006/relationships/tags" Target="../tags/tag49.xml"/><Relationship Id="rId6" Type="http://schemas.openxmlformats.org/officeDocument/2006/relationships/image" Target="../media/image7.png"/><Relationship Id="rId5" Type="http://schemas.openxmlformats.org/officeDocument/2006/relationships/notesSlide" Target="../notesSlides/notesSlide48.xml"/><Relationship Id="rId4" Type="http://schemas.openxmlformats.org/officeDocument/2006/relationships/slideLayout" Target="../slideLayouts/slideLayout1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audio" Target="../media/media42.m4a"/><Relationship Id="rId2" Type="http://schemas.microsoft.com/office/2007/relationships/media" Target="../media/media42.m4a"/><Relationship Id="rId1" Type="http://schemas.openxmlformats.org/officeDocument/2006/relationships/tags" Target="../tags/tag50.xml"/><Relationship Id="rId6" Type="http://schemas.openxmlformats.org/officeDocument/2006/relationships/image" Target="../media/image7.png"/><Relationship Id="rId5" Type="http://schemas.openxmlformats.org/officeDocument/2006/relationships/notesSlide" Target="../notesSlides/notesSlide49.xml"/><Relationship Id="rId4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6.xml"/><Relationship Id="rId6" Type="http://schemas.openxmlformats.org/officeDocument/2006/relationships/image" Target="../media/image7.pn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1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audio" Target="../media/media43.m4a"/><Relationship Id="rId2" Type="http://schemas.microsoft.com/office/2007/relationships/media" Target="../media/media43.m4a"/><Relationship Id="rId1" Type="http://schemas.openxmlformats.org/officeDocument/2006/relationships/tags" Target="../tags/tag51.xml"/><Relationship Id="rId6" Type="http://schemas.openxmlformats.org/officeDocument/2006/relationships/image" Target="../media/image7.png"/><Relationship Id="rId5" Type="http://schemas.openxmlformats.org/officeDocument/2006/relationships/notesSlide" Target="../notesSlides/notesSlide50.xml"/><Relationship Id="rId4" Type="http://schemas.openxmlformats.org/officeDocument/2006/relationships/slideLayout" Target="../slideLayouts/slideLayout1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audio" Target="../media/media44.m4a"/><Relationship Id="rId2" Type="http://schemas.microsoft.com/office/2007/relationships/media" Target="../media/media44.m4a"/><Relationship Id="rId1" Type="http://schemas.openxmlformats.org/officeDocument/2006/relationships/tags" Target="../tags/tag52.xml"/><Relationship Id="rId6" Type="http://schemas.openxmlformats.org/officeDocument/2006/relationships/image" Target="../media/image7.png"/><Relationship Id="rId5" Type="http://schemas.openxmlformats.org/officeDocument/2006/relationships/notesSlide" Target="../notesSlides/notesSlide51.xml"/><Relationship Id="rId4" Type="http://schemas.openxmlformats.org/officeDocument/2006/relationships/slideLayout" Target="../slideLayouts/slideLayout1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audio" Target="../media/media45.m4a"/><Relationship Id="rId2" Type="http://schemas.microsoft.com/office/2007/relationships/media" Target="../media/media45.m4a"/><Relationship Id="rId1" Type="http://schemas.openxmlformats.org/officeDocument/2006/relationships/tags" Target="../tags/tag53.xml"/><Relationship Id="rId6" Type="http://schemas.openxmlformats.org/officeDocument/2006/relationships/image" Target="../media/image7.png"/><Relationship Id="rId5" Type="http://schemas.openxmlformats.org/officeDocument/2006/relationships/notesSlide" Target="../notesSlides/notesSlide52.xml"/><Relationship Id="rId4" Type="http://schemas.openxmlformats.org/officeDocument/2006/relationships/slideLayout" Target="../slideLayouts/slideLayout1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audio" Target="../media/media46.m4a"/><Relationship Id="rId2" Type="http://schemas.microsoft.com/office/2007/relationships/media" Target="../media/media46.m4a"/><Relationship Id="rId1" Type="http://schemas.openxmlformats.org/officeDocument/2006/relationships/tags" Target="../tags/tag54.xml"/><Relationship Id="rId6" Type="http://schemas.openxmlformats.org/officeDocument/2006/relationships/image" Target="../media/image7.png"/><Relationship Id="rId5" Type="http://schemas.openxmlformats.org/officeDocument/2006/relationships/notesSlide" Target="../notesSlides/notesSlide53.xml"/><Relationship Id="rId4" Type="http://schemas.openxmlformats.org/officeDocument/2006/relationships/slideLayout" Target="../slideLayouts/slideLayout1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7.m4a"/><Relationship Id="rId2" Type="http://schemas.microsoft.com/office/2007/relationships/media" Target="../media/media47.m4a"/><Relationship Id="rId1" Type="http://schemas.openxmlformats.org/officeDocument/2006/relationships/tags" Target="../tags/tag55.xml"/><Relationship Id="rId6" Type="http://schemas.openxmlformats.org/officeDocument/2006/relationships/image" Target="../media/image7.png"/><Relationship Id="rId5" Type="http://schemas.openxmlformats.org/officeDocument/2006/relationships/notesSlide" Target="../notesSlides/notesSlide54.xml"/><Relationship Id="rId4" Type="http://schemas.openxmlformats.org/officeDocument/2006/relationships/slideLayout" Target="../slideLayouts/slideLayout1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audio" Target="../media/media48.m4a"/><Relationship Id="rId2" Type="http://schemas.microsoft.com/office/2007/relationships/media" Target="../media/media48.m4a"/><Relationship Id="rId1" Type="http://schemas.openxmlformats.org/officeDocument/2006/relationships/tags" Target="../tags/tag56.xml"/><Relationship Id="rId6" Type="http://schemas.openxmlformats.org/officeDocument/2006/relationships/image" Target="../media/image7.png"/><Relationship Id="rId5" Type="http://schemas.openxmlformats.org/officeDocument/2006/relationships/notesSlide" Target="../notesSlides/notesSlide55.xml"/><Relationship Id="rId4" Type="http://schemas.openxmlformats.org/officeDocument/2006/relationships/slideLayout" Target="../slideLayouts/slideLayout11.xml"/></Relationships>
</file>

<file path=ppt/slides/_rels/slide56.xml.rels><?xml version="1.0" encoding="UTF-8" standalone="yes"?>
<Relationships xmlns="http://schemas.openxmlformats.org/package/2006/relationships"><Relationship Id="rId3" Type="http://schemas.microsoft.com/office/2007/relationships/media" Target="../media/media49.m4a"/><Relationship Id="rId2" Type="http://schemas.openxmlformats.org/officeDocument/2006/relationships/tags" Target="../tags/tag58.xml"/><Relationship Id="rId1" Type="http://schemas.openxmlformats.org/officeDocument/2006/relationships/tags" Target="../tags/tag57.xml"/><Relationship Id="rId6" Type="http://schemas.openxmlformats.org/officeDocument/2006/relationships/image" Target="../media/image7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9.m4a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audio" Target="../media/media50.m4a"/><Relationship Id="rId2" Type="http://schemas.microsoft.com/office/2007/relationships/media" Target="../media/media50.m4a"/><Relationship Id="rId1" Type="http://schemas.openxmlformats.org/officeDocument/2006/relationships/tags" Target="../tags/tag59.xml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microsoft.com/office/2007/relationships/media" Target="../media/media51.m4a"/><Relationship Id="rId2" Type="http://schemas.openxmlformats.org/officeDocument/2006/relationships/tags" Target="../tags/tag61.xml"/><Relationship Id="rId1" Type="http://schemas.openxmlformats.org/officeDocument/2006/relationships/tags" Target="../tags/tag60.xml"/><Relationship Id="rId6" Type="http://schemas.openxmlformats.org/officeDocument/2006/relationships/image" Target="../media/image7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51.m4a"/></Relationships>
</file>

<file path=ppt/slides/_rels/slide59.xml.rels><?xml version="1.0" encoding="UTF-8" standalone="yes"?>
<Relationships xmlns="http://schemas.openxmlformats.org/package/2006/relationships"><Relationship Id="rId3" Type="http://schemas.microsoft.com/office/2007/relationships/media" Target="../media/media52.m4a"/><Relationship Id="rId7" Type="http://schemas.openxmlformats.org/officeDocument/2006/relationships/image" Target="../media/image7.png"/><Relationship Id="rId2" Type="http://schemas.openxmlformats.org/officeDocument/2006/relationships/tags" Target="../tags/tag63.xml"/><Relationship Id="rId1" Type="http://schemas.openxmlformats.org/officeDocument/2006/relationships/tags" Target="../tags/tag62.xml"/><Relationship Id="rId6" Type="http://schemas.openxmlformats.org/officeDocument/2006/relationships/notesSlide" Target="../notesSlides/notesSlide56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52.m4a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7.xml"/><Relationship Id="rId6" Type="http://schemas.openxmlformats.org/officeDocument/2006/relationships/image" Target="../media/image7.pn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11.xml"/></Relationships>
</file>

<file path=ppt/slides/_rels/slide60.xml.rels><?xml version="1.0" encoding="UTF-8" standalone="yes"?>
<Relationships xmlns="http://schemas.openxmlformats.org/package/2006/relationships"><Relationship Id="rId3" Type="http://schemas.microsoft.com/office/2007/relationships/media" Target="../media/media53.m4a"/><Relationship Id="rId2" Type="http://schemas.openxmlformats.org/officeDocument/2006/relationships/tags" Target="../tags/tag65.xml"/><Relationship Id="rId1" Type="http://schemas.openxmlformats.org/officeDocument/2006/relationships/tags" Target="../tags/tag64.xml"/><Relationship Id="rId6" Type="http://schemas.openxmlformats.org/officeDocument/2006/relationships/image" Target="../media/image7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53.m4a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audio" Target="../media/media54.m4a"/><Relationship Id="rId7" Type="http://schemas.openxmlformats.org/officeDocument/2006/relationships/image" Target="../media/image7.png"/><Relationship Id="rId2" Type="http://schemas.microsoft.com/office/2007/relationships/media" Target="../media/media54.m4a"/><Relationship Id="rId1" Type="http://schemas.openxmlformats.org/officeDocument/2006/relationships/tags" Target="../tags/tag66.xml"/><Relationship Id="rId6" Type="http://schemas.openxmlformats.org/officeDocument/2006/relationships/image" Target="../media/image10.jpeg"/><Relationship Id="rId5" Type="http://schemas.openxmlformats.org/officeDocument/2006/relationships/notesSlide" Target="../notesSlides/notesSlide57.xml"/><Relationship Id="rId4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microsoft.com/office/2007/relationships/media" Target="../media/media55.m4a"/><Relationship Id="rId7" Type="http://schemas.openxmlformats.org/officeDocument/2006/relationships/image" Target="../media/image7.png"/><Relationship Id="rId2" Type="http://schemas.openxmlformats.org/officeDocument/2006/relationships/tags" Target="../tags/tag68.xml"/><Relationship Id="rId1" Type="http://schemas.openxmlformats.org/officeDocument/2006/relationships/tags" Target="../tags/tag67.xml"/><Relationship Id="rId6" Type="http://schemas.openxmlformats.org/officeDocument/2006/relationships/image" Target="../media/image9.jpeg"/><Relationship Id="rId5" Type="http://schemas.openxmlformats.org/officeDocument/2006/relationships/slideLayout" Target="../slideLayouts/slideLayout19.xml"/><Relationship Id="rId4" Type="http://schemas.openxmlformats.org/officeDocument/2006/relationships/audio" Target="../media/media55.m4a"/></Relationships>
</file>

<file path=ppt/slides/_rels/slide63.xml.rels><?xml version="1.0" encoding="UTF-8" standalone="yes"?>
<Relationships xmlns="http://schemas.openxmlformats.org/package/2006/relationships"><Relationship Id="rId3" Type="http://schemas.microsoft.com/office/2007/relationships/media" Target="../media/media56.m4a"/><Relationship Id="rId2" Type="http://schemas.openxmlformats.org/officeDocument/2006/relationships/tags" Target="../tags/tag70.xml"/><Relationship Id="rId1" Type="http://schemas.openxmlformats.org/officeDocument/2006/relationships/tags" Target="../tags/tag69.xml"/><Relationship Id="rId6" Type="http://schemas.openxmlformats.org/officeDocument/2006/relationships/image" Target="../media/image7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56.m4a"/></Relationships>
</file>

<file path=ppt/slides/_rels/slide64.xml.rels><?xml version="1.0" encoding="UTF-8" standalone="yes"?>
<Relationships xmlns="http://schemas.openxmlformats.org/package/2006/relationships"><Relationship Id="rId3" Type="http://schemas.microsoft.com/office/2007/relationships/media" Target="../media/media57.m4a"/><Relationship Id="rId7" Type="http://schemas.openxmlformats.org/officeDocument/2006/relationships/image" Target="../media/image7.png"/><Relationship Id="rId2" Type="http://schemas.openxmlformats.org/officeDocument/2006/relationships/tags" Target="../tags/tag72.xml"/><Relationship Id="rId1" Type="http://schemas.openxmlformats.org/officeDocument/2006/relationships/tags" Target="../tags/tag71.xml"/><Relationship Id="rId6" Type="http://schemas.openxmlformats.org/officeDocument/2006/relationships/notesSlide" Target="../notesSlides/notesSlide58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57.m4a"/></Relationships>
</file>

<file path=ppt/slides/_rels/slide65.xml.rels><?xml version="1.0" encoding="UTF-8" standalone="yes"?>
<Relationships xmlns="http://schemas.openxmlformats.org/package/2006/relationships"><Relationship Id="rId3" Type="http://schemas.microsoft.com/office/2007/relationships/media" Target="../media/media58.m4a"/><Relationship Id="rId2" Type="http://schemas.openxmlformats.org/officeDocument/2006/relationships/tags" Target="../tags/tag74.xml"/><Relationship Id="rId1" Type="http://schemas.openxmlformats.org/officeDocument/2006/relationships/tags" Target="../tags/tag73.xml"/><Relationship Id="rId6" Type="http://schemas.openxmlformats.org/officeDocument/2006/relationships/image" Target="../media/image7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58.m4a"/></Relationships>
</file>

<file path=ppt/slides/_rels/slide66.xml.rels><?xml version="1.0" encoding="UTF-8" standalone="yes"?>
<Relationships xmlns="http://schemas.openxmlformats.org/package/2006/relationships"><Relationship Id="rId3" Type="http://schemas.microsoft.com/office/2007/relationships/media" Target="../media/media59.m4a"/><Relationship Id="rId2" Type="http://schemas.openxmlformats.org/officeDocument/2006/relationships/tags" Target="../tags/tag76.xml"/><Relationship Id="rId1" Type="http://schemas.openxmlformats.org/officeDocument/2006/relationships/tags" Target="../tags/tag75.xml"/><Relationship Id="rId6" Type="http://schemas.openxmlformats.org/officeDocument/2006/relationships/image" Target="../media/image7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59.m4a"/></Relationships>
</file>

<file path=ppt/slides/_rels/slide67.xml.rels><?xml version="1.0" encoding="UTF-8" standalone="yes"?>
<Relationships xmlns="http://schemas.openxmlformats.org/package/2006/relationships"><Relationship Id="rId3" Type="http://schemas.microsoft.com/office/2007/relationships/media" Target="../media/media60.m4a"/><Relationship Id="rId2" Type="http://schemas.openxmlformats.org/officeDocument/2006/relationships/tags" Target="../tags/tag78.xml"/><Relationship Id="rId1" Type="http://schemas.openxmlformats.org/officeDocument/2006/relationships/tags" Target="../tags/tag77.xml"/><Relationship Id="rId6" Type="http://schemas.openxmlformats.org/officeDocument/2006/relationships/image" Target="../media/image7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60.m4a"/></Relationships>
</file>

<file path=ppt/slides/_rels/slide68.xml.rels><?xml version="1.0" encoding="UTF-8" standalone="yes"?>
<Relationships xmlns="http://schemas.openxmlformats.org/package/2006/relationships"><Relationship Id="rId3" Type="http://schemas.microsoft.com/office/2007/relationships/media" Target="../media/media61.m4a"/><Relationship Id="rId2" Type="http://schemas.openxmlformats.org/officeDocument/2006/relationships/tags" Target="../tags/tag80.xml"/><Relationship Id="rId1" Type="http://schemas.openxmlformats.org/officeDocument/2006/relationships/tags" Target="../tags/tag79.xml"/><Relationship Id="rId6" Type="http://schemas.openxmlformats.org/officeDocument/2006/relationships/image" Target="../media/image7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61.m4a"/></Relationships>
</file>

<file path=ppt/slides/_rels/slide69.xml.rels><?xml version="1.0" encoding="UTF-8" standalone="yes"?>
<Relationships xmlns="http://schemas.openxmlformats.org/package/2006/relationships"><Relationship Id="rId3" Type="http://schemas.microsoft.com/office/2007/relationships/media" Target="../media/media62.m4a"/><Relationship Id="rId2" Type="http://schemas.openxmlformats.org/officeDocument/2006/relationships/tags" Target="../tags/tag82.xml"/><Relationship Id="rId1" Type="http://schemas.openxmlformats.org/officeDocument/2006/relationships/tags" Target="../tags/tag81.xml"/><Relationship Id="rId6" Type="http://schemas.openxmlformats.org/officeDocument/2006/relationships/image" Target="../media/image7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62.m4a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8.xml"/><Relationship Id="rId6" Type="http://schemas.openxmlformats.org/officeDocument/2006/relationships/image" Target="../media/image7.png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11.xml"/></Relationships>
</file>

<file path=ppt/slides/_rels/slide70.xml.rels><?xml version="1.0" encoding="UTF-8" standalone="yes"?>
<Relationships xmlns="http://schemas.openxmlformats.org/package/2006/relationships"><Relationship Id="rId3" Type="http://schemas.microsoft.com/office/2007/relationships/media" Target="../media/media63.m4a"/><Relationship Id="rId2" Type="http://schemas.openxmlformats.org/officeDocument/2006/relationships/tags" Target="../tags/tag84.xml"/><Relationship Id="rId1" Type="http://schemas.openxmlformats.org/officeDocument/2006/relationships/tags" Target="../tags/tag83.xml"/><Relationship Id="rId6" Type="http://schemas.openxmlformats.org/officeDocument/2006/relationships/image" Target="../media/image7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63.m4a"/></Relationships>
</file>

<file path=ppt/slides/_rels/slide71.xml.rels><?xml version="1.0" encoding="UTF-8" standalone="yes"?>
<Relationships xmlns="http://schemas.openxmlformats.org/package/2006/relationships"><Relationship Id="rId3" Type="http://schemas.microsoft.com/office/2007/relationships/media" Target="../media/media64.m4a"/><Relationship Id="rId2" Type="http://schemas.openxmlformats.org/officeDocument/2006/relationships/tags" Target="../tags/tag86.xml"/><Relationship Id="rId1" Type="http://schemas.openxmlformats.org/officeDocument/2006/relationships/tags" Target="../tags/tag85.xml"/><Relationship Id="rId6" Type="http://schemas.openxmlformats.org/officeDocument/2006/relationships/image" Target="../media/image7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64.m4a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audio" Target="../media/media65.m4a"/><Relationship Id="rId2" Type="http://schemas.microsoft.com/office/2007/relationships/media" Target="../media/media65.m4a"/><Relationship Id="rId1" Type="http://schemas.openxmlformats.org/officeDocument/2006/relationships/tags" Target="../tags/tag87.xml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microsoft.com/office/2007/relationships/media" Target="../media/media66.m4a"/><Relationship Id="rId2" Type="http://schemas.openxmlformats.org/officeDocument/2006/relationships/tags" Target="../tags/tag89.xml"/><Relationship Id="rId1" Type="http://schemas.openxmlformats.org/officeDocument/2006/relationships/tags" Target="../tags/tag88.xml"/><Relationship Id="rId6" Type="http://schemas.openxmlformats.org/officeDocument/2006/relationships/image" Target="../media/image7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66.m4a"/></Relationships>
</file>

<file path=ppt/slides/_rels/slide74.xml.rels><?xml version="1.0" encoding="UTF-8" standalone="yes"?>
<Relationships xmlns="http://schemas.openxmlformats.org/package/2006/relationships"><Relationship Id="rId3" Type="http://schemas.microsoft.com/office/2007/relationships/media" Target="../media/media67.m4a"/><Relationship Id="rId2" Type="http://schemas.openxmlformats.org/officeDocument/2006/relationships/tags" Target="../tags/tag91.xml"/><Relationship Id="rId1" Type="http://schemas.openxmlformats.org/officeDocument/2006/relationships/tags" Target="../tags/tag90.xml"/><Relationship Id="rId6" Type="http://schemas.openxmlformats.org/officeDocument/2006/relationships/image" Target="../media/image7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67.m4a"/></Relationships>
</file>

<file path=ppt/slides/_rels/slide75.xml.rels><?xml version="1.0" encoding="UTF-8" standalone="yes"?>
<Relationships xmlns="http://schemas.openxmlformats.org/package/2006/relationships"><Relationship Id="rId3" Type="http://schemas.microsoft.com/office/2007/relationships/media" Target="../media/media68.m4a"/><Relationship Id="rId7" Type="http://schemas.openxmlformats.org/officeDocument/2006/relationships/image" Target="../media/image7.png"/><Relationship Id="rId2" Type="http://schemas.openxmlformats.org/officeDocument/2006/relationships/tags" Target="../tags/tag93.xml"/><Relationship Id="rId1" Type="http://schemas.openxmlformats.org/officeDocument/2006/relationships/tags" Target="../tags/tag92.xml"/><Relationship Id="rId6" Type="http://schemas.openxmlformats.org/officeDocument/2006/relationships/notesSlide" Target="../notesSlides/notesSlide59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68.m4a"/></Relationships>
</file>

<file path=ppt/slides/_rels/slide76.xml.rels><?xml version="1.0" encoding="UTF-8" standalone="yes"?>
<Relationships xmlns="http://schemas.openxmlformats.org/package/2006/relationships"><Relationship Id="rId3" Type="http://schemas.microsoft.com/office/2007/relationships/media" Target="../media/media69.m4a"/><Relationship Id="rId2" Type="http://schemas.openxmlformats.org/officeDocument/2006/relationships/tags" Target="../tags/tag95.xml"/><Relationship Id="rId1" Type="http://schemas.openxmlformats.org/officeDocument/2006/relationships/tags" Target="../tags/tag94.xml"/><Relationship Id="rId6" Type="http://schemas.openxmlformats.org/officeDocument/2006/relationships/image" Target="../media/image7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69.m4a"/></Relationships>
</file>

<file path=ppt/slides/_rels/slide77.xml.rels><?xml version="1.0" encoding="UTF-8" standalone="yes"?>
<Relationships xmlns="http://schemas.openxmlformats.org/package/2006/relationships"><Relationship Id="rId3" Type="http://schemas.microsoft.com/office/2007/relationships/media" Target="../media/media70.m4a"/><Relationship Id="rId2" Type="http://schemas.openxmlformats.org/officeDocument/2006/relationships/tags" Target="../tags/tag97.xml"/><Relationship Id="rId1" Type="http://schemas.openxmlformats.org/officeDocument/2006/relationships/tags" Target="../tags/tag96.xml"/><Relationship Id="rId6" Type="http://schemas.openxmlformats.org/officeDocument/2006/relationships/image" Target="../media/image7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70.m4a"/></Relationships>
</file>

<file path=ppt/slides/_rels/slide78.xml.rels><?xml version="1.0" encoding="UTF-8" standalone="yes"?>
<Relationships xmlns="http://schemas.openxmlformats.org/package/2006/relationships"><Relationship Id="rId3" Type="http://schemas.microsoft.com/office/2007/relationships/media" Target="../media/media71.m4a"/><Relationship Id="rId2" Type="http://schemas.openxmlformats.org/officeDocument/2006/relationships/tags" Target="../tags/tag99.xml"/><Relationship Id="rId1" Type="http://schemas.openxmlformats.org/officeDocument/2006/relationships/tags" Target="../tags/tag98.xml"/><Relationship Id="rId6" Type="http://schemas.openxmlformats.org/officeDocument/2006/relationships/image" Target="../media/image7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71.m4a"/></Relationships>
</file>

<file path=ppt/slides/_rels/slide79.xml.rels><?xml version="1.0" encoding="UTF-8" standalone="yes"?>
<Relationships xmlns="http://schemas.openxmlformats.org/package/2006/relationships"><Relationship Id="rId3" Type="http://schemas.microsoft.com/office/2007/relationships/media" Target="../media/media72.m4a"/><Relationship Id="rId2" Type="http://schemas.openxmlformats.org/officeDocument/2006/relationships/tags" Target="../tags/tag101.xml"/><Relationship Id="rId1" Type="http://schemas.openxmlformats.org/officeDocument/2006/relationships/tags" Target="../tags/tag100.xml"/><Relationship Id="rId6" Type="http://schemas.openxmlformats.org/officeDocument/2006/relationships/image" Target="../media/image7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72.m4a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9.xml"/><Relationship Id="rId6" Type="http://schemas.openxmlformats.org/officeDocument/2006/relationships/image" Target="../media/image7.pn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11.xml"/></Relationships>
</file>

<file path=ppt/slides/_rels/slide80.xml.rels><?xml version="1.0" encoding="UTF-8" standalone="yes"?>
<Relationships xmlns="http://schemas.openxmlformats.org/package/2006/relationships"><Relationship Id="rId3" Type="http://schemas.microsoft.com/office/2007/relationships/media" Target="../media/media73.m4a"/><Relationship Id="rId2" Type="http://schemas.openxmlformats.org/officeDocument/2006/relationships/tags" Target="../tags/tag103.xml"/><Relationship Id="rId1" Type="http://schemas.openxmlformats.org/officeDocument/2006/relationships/tags" Target="../tags/tag102.xml"/><Relationship Id="rId6" Type="http://schemas.openxmlformats.org/officeDocument/2006/relationships/image" Target="../media/image7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73.m4a"/></Relationships>
</file>

<file path=ppt/slides/_rels/slide81.xml.rels><?xml version="1.0" encoding="UTF-8" standalone="yes"?>
<Relationships xmlns="http://schemas.openxmlformats.org/package/2006/relationships"><Relationship Id="rId3" Type="http://schemas.microsoft.com/office/2007/relationships/media" Target="../media/media74.m4a"/><Relationship Id="rId2" Type="http://schemas.openxmlformats.org/officeDocument/2006/relationships/tags" Target="../tags/tag105.xml"/><Relationship Id="rId1" Type="http://schemas.openxmlformats.org/officeDocument/2006/relationships/tags" Target="../tags/tag104.xml"/><Relationship Id="rId6" Type="http://schemas.openxmlformats.org/officeDocument/2006/relationships/image" Target="../media/image7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74.m4a"/></Relationships>
</file>

<file path=ppt/slides/_rels/slide82.xml.rels><?xml version="1.0" encoding="UTF-8" standalone="yes"?>
<Relationships xmlns="http://schemas.openxmlformats.org/package/2006/relationships"><Relationship Id="rId3" Type="http://schemas.microsoft.com/office/2007/relationships/media" Target="../media/media75.m4a"/><Relationship Id="rId2" Type="http://schemas.openxmlformats.org/officeDocument/2006/relationships/tags" Target="../tags/tag107.xml"/><Relationship Id="rId1" Type="http://schemas.openxmlformats.org/officeDocument/2006/relationships/tags" Target="../tags/tag106.xml"/><Relationship Id="rId6" Type="http://schemas.openxmlformats.org/officeDocument/2006/relationships/image" Target="../media/image7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75.m4a"/></Relationships>
</file>

<file path=ppt/slides/_rels/slide83.xml.rels><?xml version="1.0" encoding="UTF-8" standalone="yes"?>
<Relationships xmlns="http://schemas.openxmlformats.org/package/2006/relationships"><Relationship Id="rId3" Type="http://schemas.microsoft.com/office/2007/relationships/media" Target="../media/media76.m4a"/><Relationship Id="rId2" Type="http://schemas.openxmlformats.org/officeDocument/2006/relationships/tags" Target="../tags/tag109.xml"/><Relationship Id="rId1" Type="http://schemas.openxmlformats.org/officeDocument/2006/relationships/tags" Target="../tags/tag108.xml"/><Relationship Id="rId6" Type="http://schemas.openxmlformats.org/officeDocument/2006/relationships/image" Target="../media/image7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76.m4a"/></Relationships>
</file>

<file path=ppt/slides/_rels/slide84.xml.rels><?xml version="1.0" encoding="UTF-8" standalone="yes"?>
<Relationships xmlns="http://schemas.openxmlformats.org/package/2006/relationships"><Relationship Id="rId3" Type="http://schemas.microsoft.com/office/2007/relationships/media" Target="../media/media77.m4a"/><Relationship Id="rId7" Type="http://schemas.openxmlformats.org/officeDocument/2006/relationships/image" Target="../media/image7.png"/><Relationship Id="rId2" Type="http://schemas.openxmlformats.org/officeDocument/2006/relationships/tags" Target="../tags/tag111.xml"/><Relationship Id="rId1" Type="http://schemas.openxmlformats.org/officeDocument/2006/relationships/tags" Target="../tags/tag110.xml"/><Relationship Id="rId6" Type="http://schemas.openxmlformats.org/officeDocument/2006/relationships/notesSlide" Target="../notesSlides/notesSlide60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77.m4a"/></Relationships>
</file>

<file path=ppt/slides/_rels/slide85.xml.rels><?xml version="1.0" encoding="UTF-8" standalone="yes"?>
<Relationships xmlns="http://schemas.openxmlformats.org/package/2006/relationships"><Relationship Id="rId3" Type="http://schemas.microsoft.com/office/2007/relationships/media" Target="../media/media78.m4a"/><Relationship Id="rId2" Type="http://schemas.openxmlformats.org/officeDocument/2006/relationships/tags" Target="../tags/tag113.xml"/><Relationship Id="rId1" Type="http://schemas.openxmlformats.org/officeDocument/2006/relationships/tags" Target="../tags/tag112.xml"/><Relationship Id="rId6" Type="http://schemas.openxmlformats.org/officeDocument/2006/relationships/image" Target="../media/image7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78.m4a"/></Relationships>
</file>

<file path=ppt/slides/_rels/slide86.xml.rels><?xml version="1.0" encoding="UTF-8" standalone="yes"?>
<Relationships xmlns="http://schemas.openxmlformats.org/package/2006/relationships"><Relationship Id="rId3" Type="http://schemas.microsoft.com/office/2007/relationships/media" Target="../media/media79.m4a"/><Relationship Id="rId2" Type="http://schemas.openxmlformats.org/officeDocument/2006/relationships/tags" Target="../tags/tag115.xml"/><Relationship Id="rId1" Type="http://schemas.openxmlformats.org/officeDocument/2006/relationships/tags" Target="../tags/tag114.xml"/><Relationship Id="rId6" Type="http://schemas.openxmlformats.org/officeDocument/2006/relationships/image" Target="../media/image7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79.m4a"/></Relationships>
</file>

<file path=ppt/slides/_rels/slide87.xml.rels><?xml version="1.0" encoding="UTF-8" standalone="yes"?>
<Relationships xmlns="http://schemas.openxmlformats.org/package/2006/relationships"><Relationship Id="rId3" Type="http://schemas.microsoft.com/office/2007/relationships/media" Target="../media/media80.m4a"/><Relationship Id="rId7" Type="http://schemas.openxmlformats.org/officeDocument/2006/relationships/image" Target="../media/image7.png"/><Relationship Id="rId2" Type="http://schemas.openxmlformats.org/officeDocument/2006/relationships/tags" Target="../tags/tag117.xml"/><Relationship Id="rId1" Type="http://schemas.openxmlformats.org/officeDocument/2006/relationships/tags" Target="../tags/tag116.xml"/><Relationship Id="rId6" Type="http://schemas.openxmlformats.org/officeDocument/2006/relationships/image" Target="../media/image9.jpeg"/><Relationship Id="rId5" Type="http://schemas.openxmlformats.org/officeDocument/2006/relationships/slideLayout" Target="../slideLayouts/slideLayout20.xml"/><Relationship Id="rId4" Type="http://schemas.openxmlformats.org/officeDocument/2006/relationships/audio" Target="../media/media80.m4a"/></Relationships>
</file>

<file path=ppt/slides/_rels/slide88.xml.rels><?xml version="1.0" encoding="UTF-8" standalone="yes"?>
<Relationships xmlns="http://schemas.openxmlformats.org/package/2006/relationships"><Relationship Id="rId3" Type="http://schemas.microsoft.com/office/2007/relationships/media" Target="../media/media81.m4a"/><Relationship Id="rId2" Type="http://schemas.openxmlformats.org/officeDocument/2006/relationships/tags" Target="../tags/tag119.xml"/><Relationship Id="rId1" Type="http://schemas.openxmlformats.org/officeDocument/2006/relationships/tags" Target="../tags/tag118.xml"/><Relationship Id="rId6" Type="http://schemas.openxmlformats.org/officeDocument/2006/relationships/image" Target="../media/image7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81.m4a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audio" Target="../media/media82.m4a"/><Relationship Id="rId2" Type="http://schemas.microsoft.com/office/2007/relationships/media" Target="../media/media82.m4a"/><Relationship Id="rId1" Type="http://schemas.openxmlformats.org/officeDocument/2006/relationships/tags" Target="../tags/tag120.xml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2" Type="http://schemas.microsoft.com/office/2007/relationships/media" Target="../media/media9.m4a"/><Relationship Id="rId1" Type="http://schemas.openxmlformats.org/officeDocument/2006/relationships/tags" Target="../tags/tag10.xml"/><Relationship Id="rId6" Type="http://schemas.openxmlformats.org/officeDocument/2006/relationships/image" Target="../media/image7.png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11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audio" Target="../media/media83.m4a"/><Relationship Id="rId2" Type="http://schemas.microsoft.com/office/2007/relationships/media" Target="../media/media83.m4a"/><Relationship Id="rId1" Type="http://schemas.openxmlformats.org/officeDocument/2006/relationships/tags" Target="../tags/tag121.xml"/><Relationship Id="rId6" Type="http://schemas.openxmlformats.org/officeDocument/2006/relationships/image" Target="../media/image7.png"/><Relationship Id="rId5" Type="http://schemas.openxmlformats.org/officeDocument/2006/relationships/notesSlide" Target="../notesSlides/notesSlide61.xml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1">
            <a:extLst>
              <a:ext uri="{FF2B5EF4-FFF2-40B4-BE49-F238E27FC236}">
                <a16:creationId xmlns:a16="http://schemas.microsoft.com/office/drawing/2014/main" id="{8F2A3AA8-1BCE-40B7-8E5D-F9BDD6D4D1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2639" y="1879601"/>
            <a:ext cx="8061325" cy="212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Pct val="60000"/>
              <a:buFontTx/>
              <a:buNone/>
            </a:pPr>
            <a:r>
              <a:rPr lang="cs-CZ" altLang="cs-CZ" sz="4400" b="1">
                <a:latin typeface="Arial" panose="020B0604020202020204" pitchFamily="34" charset="0"/>
                <a:cs typeface="Arial" panose="020B0604020202020204" pitchFamily="34" charset="0"/>
              </a:rPr>
              <a:t>OPIOID ANALGESICS</a:t>
            </a:r>
          </a:p>
          <a:p>
            <a:pPr algn="ctr" eaLnBrk="1" hangingPunct="1">
              <a:spcBef>
                <a:spcPct val="0"/>
              </a:spcBef>
              <a:buClrTx/>
              <a:buSzPct val="60000"/>
              <a:buFontTx/>
              <a:buNone/>
            </a:pPr>
            <a:r>
              <a:rPr lang="cs-CZ" altLang="cs-CZ" sz="4400" b="1">
                <a:latin typeface="Arial" panose="020B0604020202020204" pitchFamily="34" charset="0"/>
                <a:cs typeface="Arial" panose="020B0604020202020204" pitchFamily="34" charset="0"/>
              </a:rPr>
              <a:t>(ANALGESICS – ANODYNES)</a:t>
            </a:r>
          </a:p>
          <a:p>
            <a:pPr algn="ctr" eaLnBrk="1" hangingPunct="1">
              <a:spcBef>
                <a:spcPct val="0"/>
              </a:spcBef>
              <a:buClrTx/>
              <a:buSzPct val="60000"/>
              <a:buFontTx/>
              <a:buNone/>
            </a:pPr>
            <a:endParaRPr lang="cs-CZ" altLang="cs-CZ" sz="4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Zástupný symbol pro zápatí 1">
            <a:extLst>
              <a:ext uri="{FF2B5EF4-FFF2-40B4-BE49-F238E27FC236}">
                <a16:creationId xmlns:a16="http://schemas.microsoft.com/office/drawing/2014/main" id="{F2F1B0A4-A69F-4626-A4E4-302E3D74D3C7}"/>
              </a:ext>
            </a:extLst>
          </p:cNvPr>
          <p:cNvSpPr txBox="1">
            <a:spLocks/>
          </p:cNvSpPr>
          <p:nvPr/>
        </p:nvSpPr>
        <p:spPr bwMode="auto">
          <a:xfrm>
            <a:off x="205662" y="6165850"/>
            <a:ext cx="2649505" cy="323850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46800" rIns="90000" bIns="46800" anchor="b"/>
          <a:lstStyle>
            <a:defPPr>
              <a:defRPr lang="en-GB"/>
            </a:defPPr>
            <a:lvl1pPr marL="215900" indent="-214313" algn="r" defTabSz="449263" rtl="0" eaLnBrk="1" fontAlgn="base" hangingPunct="1">
              <a:spcBef>
                <a:spcPct val="0"/>
              </a:spcBef>
              <a:spcAft>
                <a:spcPct val="0"/>
              </a:spcAft>
              <a:buSzPct val="4500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1400" kern="12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Segoe UI" panose="020B0502040204020203" pitchFamily="34" charset="0"/>
              </a:defRPr>
            </a:lvl1pPr>
            <a:lvl2pPr marL="742950" indent="-28575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bg1"/>
                </a:solidFill>
                <a:latin typeface="Tahoma" panose="020B0604030504040204" pitchFamily="34" charset="0"/>
                <a:ea typeface="Microsoft YaHei" panose="020B0503020204020204" pitchFamily="34" charset="-122"/>
                <a:cs typeface="+mn-cs"/>
              </a:defRPr>
            </a:lvl2pPr>
            <a:lvl3pPr marL="11430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bg1"/>
                </a:solidFill>
                <a:latin typeface="Tahoma" panose="020B0604030504040204" pitchFamily="34" charset="0"/>
                <a:ea typeface="Microsoft YaHei" panose="020B0503020204020204" pitchFamily="34" charset="-122"/>
                <a:cs typeface="+mn-cs"/>
              </a:defRPr>
            </a:lvl3pPr>
            <a:lvl4pPr marL="16002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bg1"/>
                </a:solidFill>
                <a:latin typeface="Tahoma" panose="020B0604030504040204" pitchFamily="34" charset="0"/>
                <a:ea typeface="Microsoft YaHei" panose="020B0503020204020204" pitchFamily="34" charset="-122"/>
                <a:cs typeface="+mn-cs"/>
              </a:defRPr>
            </a:lvl4pPr>
            <a:lvl5pPr marL="20574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bg1"/>
                </a:solidFill>
                <a:latin typeface="Tahoma" panose="020B0604030504040204" pitchFamily="34" charset="0"/>
                <a:ea typeface="Microsoft YaHei" panose="020B0503020204020204" pitchFamily="34" charset="-122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bg1"/>
                </a:solidFill>
                <a:latin typeface="Tahoma" panose="020B0604030504040204" pitchFamily="34" charset="0"/>
                <a:ea typeface="Microsoft YaHei" panose="020B0503020204020204" pitchFamily="34" charset="-122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bg1"/>
                </a:solidFill>
                <a:latin typeface="Tahoma" panose="020B0604030504040204" pitchFamily="34" charset="0"/>
                <a:ea typeface="Microsoft YaHei" panose="020B0503020204020204" pitchFamily="34" charset="-122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bg1"/>
                </a:solidFill>
                <a:latin typeface="Tahoma" panose="020B0604030504040204" pitchFamily="34" charset="0"/>
                <a:ea typeface="Microsoft YaHei" panose="020B0503020204020204" pitchFamily="34" charset="-122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bg1"/>
                </a:solidFill>
                <a:latin typeface="Tahoma" panose="020B0604030504040204" pitchFamily="34" charset="0"/>
                <a:ea typeface="Microsoft YaHei" panose="020B0503020204020204" pitchFamily="34" charset="-122"/>
                <a:cs typeface="+mn-cs"/>
              </a:defRPr>
            </a:lvl9pPr>
          </a:lstStyle>
          <a:p>
            <a:pPr>
              <a:defRPr/>
            </a:pPr>
            <a:r>
              <a:rPr lang="cs-CZ" spc="-1" dirty="0">
                <a:solidFill>
                  <a:srgbClr val="0000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Department </a:t>
            </a:r>
            <a:r>
              <a:rPr lang="cs-CZ" spc="-1" dirty="0" err="1">
                <a:solidFill>
                  <a:srgbClr val="0000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cs-CZ" spc="-1" dirty="0">
                <a:solidFill>
                  <a:srgbClr val="0000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pc="-1" dirty="0" err="1">
                <a:solidFill>
                  <a:srgbClr val="0000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Pharmacology</a:t>
            </a:r>
            <a:r>
              <a:rPr lang="cs-CZ" spc="-1" dirty="0">
                <a:solidFill>
                  <a:srgbClr val="0000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MU</a:t>
            </a:r>
            <a:endParaRPr lang="cs-CZ" spc="-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44" name="Obrázek 3">
            <a:extLst>
              <a:ext uri="{FF2B5EF4-FFF2-40B4-BE49-F238E27FC236}">
                <a16:creationId xmlns:a16="http://schemas.microsoft.com/office/drawing/2014/main" id="{AD493132-E819-41AF-AC67-2E621D1778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72" y="58739"/>
            <a:ext cx="2105025" cy="162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5" name="TextovéPole 1">
            <a:extLst>
              <a:ext uri="{FF2B5EF4-FFF2-40B4-BE49-F238E27FC236}">
                <a16:creationId xmlns:a16="http://schemas.microsoft.com/office/drawing/2014/main" id="{4808D4BB-9B71-4791-AC43-30D9ECC8BA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62213" y="4149725"/>
            <a:ext cx="7054850" cy="138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cs-CZ" sz="1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Copyright notice</a:t>
            </a:r>
            <a:endParaRPr lang="cs-CZ" altLang="cs-CZ" sz="12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cs-CZ" altLang="cs-CZ" sz="12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cs-CZ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presentation is copyrighted work created by employees of Masaryk university.</a:t>
            </a:r>
            <a:endParaRPr lang="cs-CZ" altLang="cs-CZ" sz="12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cs-CZ" altLang="cs-CZ" sz="12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cs-CZ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Students are allowed to make copies for learning purposes</a:t>
            </a:r>
            <a:r>
              <a:rPr lang="cs-CZ" altLang="cs-CZ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cs-CZ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only. </a:t>
            </a:r>
            <a:endParaRPr lang="cs-CZ" altLang="cs-CZ" sz="12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cs-CZ" altLang="cs-CZ" sz="12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cs-CZ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Any unauthorised reproduction or distribution of the presentation or individual slides</a:t>
            </a:r>
            <a:r>
              <a:rPr lang="cs-CZ" altLang="cs-CZ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cs-CZ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against the law.</a:t>
            </a:r>
            <a:endParaRPr lang="cs-CZ" altLang="cs-CZ" sz="12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Nahraný zvuk">
            <a:hlinkClick r:id="" action="ppaction://media"/>
            <a:extLst>
              <a:ext uri="{FF2B5EF4-FFF2-40B4-BE49-F238E27FC236}">
                <a16:creationId xmlns:a16="http://schemas.microsoft.com/office/drawing/2014/main" id="{45786D4B-E513-447E-B661-6CF4535E9D3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949796" y="398253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69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ext Box 1">
            <a:extLst>
              <a:ext uri="{FF2B5EF4-FFF2-40B4-BE49-F238E27FC236}">
                <a16:creationId xmlns:a16="http://schemas.microsoft.com/office/drawing/2014/main" id="{202D384D-488D-42A9-9181-66919E029D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3388" y="931863"/>
            <a:ext cx="8748712" cy="4762500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46800" rIns="90000" bIns="46800"/>
          <a:lstStyle>
            <a:lvl1pPr marL="339725" indent="-339725"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400">
                <a:solidFill>
                  <a:srgbClr val="000000"/>
                </a:solidFill>
                <a:latin typeface="Tahoma" pitchFamily="34" charset="0"/>
              </a:defRPr>
            </a:lvl1pPr>
            <a:lvl2pPr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400">
                <a:solidFill>
                  <a:srgbClr val="000000"/>
                </a:solidFill>
                <a:latin typeface="Tahoma" pitchFamily="34" charset="0"/>
              </a:defRPr>
            </a:lvl2pPr>
            <a:lvl3pPr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400">
                <a:solidFill>
                  <a:srgbClr val="000000"/>
                </a:solidFill>
                <a:latin typeface="Tahoma" pitchFamily="34" charset="0"/>
              </a:defRPr>
            </a:lvl3pPr>
            <a:lvl4pPr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400">
                <a:solidFill>
                  <a:srgbClr val="000000"/>
                </a:solidFill>
                <a:latin typeface="Tahoma" pitchFamily="34" charset="0"/>
              </a:defRPr>
            </a:lvl4pPr>
            <a:lvl5pPr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400">
                <a:solidFill>
                  <a:srgbClr val="000000"/>
                </a:solidFill>
                <a:latin typeface="Tahoma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400">
                <a:solidFill>
                  <a:srgbClr val="000000"/>
                </a:solidFill>
                <a:latin typeface="Tahoma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400">
                <a:solidFill>
                  <a:srgbClr val="000000"/>
                </a:solidFill>
                <a:latin typeface="Tahoma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400">
                <a:solidFill>
                  <a:srgbClr val="000000"/>
                </a:solidFill>
                <a:latin typeface="Tahoma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400">
                <a:solidFill>
                  <a:srgbClr val="000000"/>
                </a:solidFill>
                <a:latin typeface="Tahoma" pitchFamily="34" charset="0"/>
              </a:defRPr>
            </a:lvl9pPr>
          </a:lstStyle>
          <a:p>
            <a:pPr algn="just">
              <a:lnSpc>
                <a:spcPct val="80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Wingdings" pitchFamily="2" charset="2"/>
              <a:buChar char=""/>
              <a:defRPr/>
            </a:pPr>
            <a:r>
              <a:rPr lang="cs-CZ" altLang="cs-CZ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phantom</a:t>
            </a:r>
            <a:r>
              <a:rPr lang="cs-CZ" altLang="cs-CZ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pain</a:t>
            </a:r>
            <a:endParaRPr lang="cs-CZ" altLang="cs-CZ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1313" algn="just">
              <a:lnSpc>
                <a:spcPct val="80000"/>
              </a:lnSpc>
              <a:spcBef>
                <a:spcPts val="700"/>
              </a:spcBef>
              <a:buSzPct val="100000"/>
              <a:defRPr/>
            </a:pPr>
            <a:r>
              <a:rPr lang="en-US" altLang="cs-CZ" sz="2800" dirty="0">
                <a:latin typeface="Arial" panose="020B0604020202020204" pitchFamily="34" charset="0"/>
                <a:cs typeface="Arial" panose="020B0604020202020204" pitchFamily="34" charset="0"/>
              </a:rPr>
              <a:t>surgically or traumatically removed parts of the human body, most commonly the lower limb</a:t>
            </a:r>
            <a:r>
              <a:rPr lang="cs-CZ" altLang="cs-CZ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800" dirty="0" err="1">
                <a:latin typeface="Arial" panose="020B0604020202020204" pitchFamily="34" charset="0"/>
                <a:cs typeface="Arial" panose="020B0604020202020204" pitchFamily="34" charset="0"/>
              </a:rPr>
              <a:t>or</a:t>
            </a:r>
            <a:r>
              <a:rPr lang="cs-CZ" altLang="cs-CZ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cs-CZ" sz="2800" dirty="0">
                <a:latin typeface="Arial" panose="020B0604020202020204" pitchFamily="34" charset="0"/>
                <a:cs typeface="Arial" panose="020B0604020202020204" pitchFamily="34" charset="0"/>
              </a:rPr>
              <a:t>other parts of the body (ablation of the breast, as well as after the removal of the visceral organs - the colon); </a:t>
            </a:r>
            <a:endParaRPr lang="cs-CZ" altLang="cs-CZ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1313" algn="just">
              <a:lnSpc>
                <a:spcPct val="80000"/>
              </a:lnSpc>
              <a:spcBef>
                <a:spcPts val="700"/>
              </a:spcBef>
              <a:buSzPct val="100000"/>
              <a:defRPr/>
            </a:pPr>
            <a:r>
              <a:rPr lang="en-US" altLang="cs-CZ" sz="2800" dirty="0">
                <a:latin typeface="Arial" panose="020B0604020202020204" pitchFamily="34" charset="0"/>
                <a:cs typeface="Arial" panose="020B0604020202020204" pitchFamily="34" charset="0"/>
              </a:rPr>
              <a:t>apply pathophysiological influences peripheral, central and psychogenic; </a:t>
            </a:r>
            <a:endParaRPr lang="cs-CZ" altLang="cs-CZ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1313" algn="just">
              <a:lnSpc>
                <a:spcPct val="80000"/>
              </a:lnSpc>
              <a:spcBef>
                <a:spcPts val="700"/>
              </a:spcBef>
              <a:buSzPct val="100000"/>
              <a:defRPr/>
            </a:pPr>
            <a:endParaRPr lang="cs-CZ" altLang="cs-CZ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80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Wingdings" pitchFamily="2" charset="2"/>
              <a:buChar char=""/>
              <a:defRPr/>
            </a:pPr>
            <a:r>
              <a:rPr lang="cs-CZ" altLang="cs-CZ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breakthrough</a:t>
            </a:r>
            <a:r>
              <a:rPr lang="cs-CZ" altLang="cs-CZ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pain</a:t>
            </a:r>
            <a:endParaRPr lang="cs-CZ" altLang="cs-CZ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1313" algn="just">
              <a:lnSpc>
                <a:spcPct val="80000"/>
              </a:lnSpc>
              <a:spcBef>
                <a:spcPts val="700"/>
              </a:spcBef>
              <a:buSzPct val="100000"/>
              <a:defRPr/>
            </a:pPr>
            <a:r>
              <a:rPr lang="cs-CZ" altLang="cs-CZ" sz="2800" dirty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altLang="cs-CZ" sz="2800" dirty="0">
                <a:latin typeface="Arial" panose="020B0604020202020204" pitchFamily="34" charset="0"/>
                <a:cs typeface="Arial" panose="020B0604020202020204" pitchFamily="34" charset="0"/>
              </a:rPr>
              <a:t>sudden, transient, mostly short-term worsening of pain in patients who have well-controlled baseline pain; </a:t>
            </a:r>
            <a:endParaRPr lang="cs-CZ" altLang="cs-CZ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1313" algn="just">
              <a:lnSpc>
                <a:spcPct val="80000"/>
              </a:lnSpc>
              <a:spcBef>
                <a:spcPts val="700"/>
              </a:spcBef>
              <a:buSzPct val="100000"/>
              <a:defRPr/>
            </a:pPr>
            <a:r>
              <a:rPr lang="cs-CZ" altLang="cs-CZ" sz="28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altLang="cs-CZ" sz="2800" dirty="0">
                <a:latin typeface="Arial" panose="020B0604020202020204" pitchFamily="34" charset="0"/>
                <a:cs typeface="Arial" panose="020B0604020202020204" pitchFamily="34" charset="0"/>
              </a:rPr>
              <a:t>usually </a:t>
            </a:r>
            <a:r>
              <a:rPr lang="cs-CZ" altLang="cs-CZ" sz="2800" dirty="0"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en-US" altLang="cs-CZ" sz="2800" dirty="0">
                <a:latin typeface="Arial" panose="020B0604020202020204" pitchFamily="34" charset="0"/>
                <a:cs typeface="Arial" panose="020B0604020202020204" pitchFamily="34" charset="0"/>
              </a:rPr>
              <a:t>patients treated with opioids for cancer diagnosis</a:t>
            </a:r>
            <a:r>
              <a:rPr lang="cs-CZ" altLang="cs-CZ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cs-CZ" altLang="cs-CZ" sz="2800" dirty="0" err="1">
                <a:latin typeface="Arial" panose="020B0604020202020204" pitchFamily="34" charset="0"/>
                <a:cs typeface="Arial" panose="020B0604020202020204" pitchFamily="34" charset="0"/>
              </a:rPr>
              <a:t>typically</a:t>
            </a:r>
            <a:r>
              <a:rPr lang="cs-CZ" altLang="cs-CZ" sz="2800" dirty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cs-CZ" altLang="cs-CZ" sz="2800" dirty="0" err="1">
                <a:latin typeface="Arial" panose="020B0604020202020204" pitchFamily="34" charset="0"/>
                <a:cs typeface="Arial" panose="020B0604020202020204" pitchFamily="34" charset="0"/>
              </a:rPr>
              <a:t>progression</a:t>
            </a:r>
            <a:r>
              <a:rPr lang="cs-CZ" altLang="cs-CZ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8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altLang="cs-CZ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800" dirty="0" err="1">
                <a:latin typeface="Arial" panose="020B0604020202020204" pitchFamily="34" charset="0"/>
                <a:cs typeface="Arial" panose="020B0604020202020204" pitchFamily="34" charset="0"/>
              </a:rPr>
              <a:t>cancer</a:t>
            </a:r>
            <a:endParaRPr lang="cs-CZ" altLang="cs-CZ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675" name="Text Box 2">
            <a:extLst>
              <a:ext uri="{FF2B5EF4-FFF2-40B4-BE49-F238E27FC236}">
                <a16:creationId xmlns:a16="http://schemas.microsoft.com/office/drawing/2014/main" id="{BF02E5AC-A225-4F1D-BEB7-1117A6FCF0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2314" y="26989"/>
            <a:ext cx="7793037" cy="885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cs-CZ" sz="4000" b="1">
                <a:latin typeface="Arial" panose="020B0604020202020204" pitchFamily="34" charset="0"/>
                <a:cs typeface="Arial" panose="020B0604020202020204" pitchFamily="34" charset="0"/>
              </a:rPr>
              <a:t>Special types of p</a:t>
            </a:r>
            <a:r>
              <a:rPr lang="en-GB" altLang="cs-CZ" sz="4000" b="1">
                <a:latin typeface="Arial" panose="020B0604020202020204" pitchFamily="34" charset="0"/>
                <a:cs typeface="Arial" panose="020B0604020202020204" pitchFamily="34" charset="0"/>
              </a:rPr>
              <a:t>ain</a:t>
            </a:r>
          </a:p>
        </p:txBody>
      </p:sp>
    </p:spTree>
    <p:custDataLst>
      <p:tags r:id="rId1"/>
    </p:custData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ext Box 1">
            <a:extLst>
              <a:ext uri="{FF2B5EF4-FFF2-40B4-BE49-F238E27FC236}">
                <a16:creationId xmlns:a16="http://schemas.microsoft.com/office/drawing/2014/main" id="{FB5B88F6-FAF9-40FD-87BD-73C04CAA7D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1088" y="981075"/>
            <a:ext cx="7772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46800" rIns="90000" bIns="46800"/>
          <a:lstStyle>
            <a:lvl1pPr marL="336550" indent="-336550">
              <a:tabLst>
                <a:tab pos="3365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  <a:defRPr sz="2400">
                <a:solidFill>
                  <a:srgbClr val="000000"/>
                </a:solidFill>
                <a:latin typeface="Tahoma" pitchFamily="34" charset="0"/>
              </a:defRPr>
            </a:lvl1pPr>
            <a:lvl2pPr>
              <a:tabLst>
                <a:tab pos="3365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  <a:defRPr sz="2400">
                <a:solidFill>
                  <a:srgbClr val="000000"/>
                </a:solidFill>
                <a:latin typeface="Tahoma" pitchFamily="34" charset="0"/>
              </a:defRPr>
            </a:lvl2pPr>
            <a:lvl3pPr>
              <a:tabLst>
                <a:tab pos="3365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  <a:defRPr sz="2400">
                <a:solidFill>
                  <a:srgbClr val="000000"/>
                </a:solidFill>
                <a:latin typeface="Tahoma" pitchFamily="34" charset="0"/>
              </a:defRPr>
            </a:lvl3pPr>
            <a:lvl4pPr>
              <a:tabLst>
                <a:tab pos="3365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  <a:defRPr sz="2400">
                <a:solidFill>
                  <a:srgbClr val="000000"/>
                </a:solidFill>
                <a:latin typeface="Tahoma" pitchFamily="34" charset="0"/>
              </a:defRPr>
            </a:lvl4pPr>
            <a:lvl5pPr>
              <a:tabLst>
                <a:tab pos="3365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  <a:defRPr sz="2400">
                <a:solidFill>
                  <a:srgbClr val="000000"/>
                </a:solidFill>
                <a:latin typeface="Tahoma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365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  <a:defRPr sz="2400">
                <a:solidFill>
                  <a:srgbClr val="000000"/>
                </a:solidFill>
                <a:latin typeface="Tahoma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365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  <a:defRPr sz="2400">
                <a:solidFill>
                  <a:srgbClr val="000000"/>
                </a:solidFill>
                <a:latin typeface="Tahoma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365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  <a:defRPr sz="2400">
                <a:solidFill>
                  <a:srgbClr val="000000"/>
                </a:solidFill>
                <a:latin typeface="Tahoma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365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  <a:defRPr sz="2400">
                <a:solidFill>
                  <a:srgbClr val="000000"/>
                </a:solidFill>
                <a:latin typeface="Tahoma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SzPct val="60000"/>
              <a:buFont typeface="Wingdings" pitchFamily="2" charset="2"/>
              <a:buChar char=""/>
              <a:defRPr/>
            </a:pPr>
            <a:r>
              <a:rPr lang="cs-CZ" altLang="cs-CZ" sz="3200" b="1" dirty="0" err="1">
                <a:latin typeface="Arial" panose="020B0604020202020204" pitchFamily="34" charset="0"/>
                <a:ea typeface="Microsoft YaHei" charset="-122"/>
                <a:cs typeface="Arial" panose="020B0604020202020204" pitchFamily="34" charset="0"/>
              </a:rPr>
              <a:t>delivery</a:t>
            </a:r>
            <a:r>
              <a:rPr lang="cs-CZ" altLang="cs-CZ" sz="3200" b="1" dirty="0">
                <a:latin typeface="Arial" panose="020B0604020202020204" pitchFamily="34" charset="0"/>
                <a:ea typeface="Microsoft YaHei" charset="-122"/>
                <a:cs typeface="Arial" panose="020B0604020202020204" pitchFamily="34" charset="0"/>
              </a:rPr>
              <a:t> </a:t>
            </a:r>
            <a:r>
              <a:rPr lang="cs-CZ" altLang="cs-CZ" sz="3200" b="1" dirty="0" err="1">
                <a:latin typeface="Arial" panose="020B0604020202020204" pitchFamily="34" charset="0"/>
                <a:ea typeface="Microsoft YaHei" charset="-122"/>
                <a:cs typeface="Arial" panose="020B0604020202020204" pitchFamily="34" charset="0"/>
              </a:rPr>
              <a:t>pain</a:t>
            </a:r>
            <a:endParaRPr lang="cs-CZ" altLang="cs-CZ" sz="3200" b="1" dirty="0">
              <a:latin typeface="Arial" panose="020B0604020202020204" pitchFamily="34" charset="0"/>
              <a:ea typeface="Microsoft YaHei" charset="-122"/>
              <a:cs typeface="Arial" panose="020B0604020202020204" pitchFamily="34" charset="0"/>
            </a:endParaRPr>
          </a:p>
          <a:p>
            <a:pPr marL="339725">
              <a:lnSpc>
                <a:spcPct val="90000"/>
              </a:lnSpc>
              <a:spcBef>
                <a:spcPts val="500"/>
              </a:spcBef>
              <a:buSzPct val="60000"/>
              <a:defRPr/>
            </a:pPr>
            <a:r>
              <a:rPr lang="cs-CZ" altLang="cs-CZ" dirty="0">
                <a:latin typeface="Arial" panose="020B0604020202020204" pitchFamily="34" charset="0"/>
                <a:ea typeface="Microsoft YaHei" charset="-122"/>
                <a:cs typeface="Arial" panose="020B0604020202020204" pitchFamily="34" charset="0"/>
              </a:rPr>
              <a:t>- </a:t>
            </a:r>
            <a:r>
              <a:rPr lang="en-US" altLang="cs-CZ" dirty="0">
                <a:latin typeface="Arial" panose="020B0604020202020204" pitchFamily="34" charset="0"/>
                <a:ea typeface="Microsoft YaHei" charset="-122"/>
                <a:cs typeface="Arial" panose="020B0604020202020204" pitchFamily="34" charset="0"/>
              </a:rPr>
              <a:t>belongs to the strongest pain reliever, nevertheless, that before the birth are rising thresholds for somatic and visceral pain</a:t>
            </a:r>
          </a:p>
          <a:p>
            <a:pPr marL="339725">
              <a:lnSpc>
                <a:spcPct val="90000"/>
              </a:lnSpc>
              <a:spcBef>
                <a:spcPts val="500"/>
              </a:spcBef>
              <a:buSzPct val="60000"/>
              <a:defRPr/>
            </a:pPr>
            <a:endParaRPr lang="cs-CZ" altLang="cs-CZ" dirty="0">
              <a:latin typeface="Arial" panose="020B0604020202020204" pitchFamily="34" charset="0"/>
              <a:ea typeface="Microsoft YaHei" charset="-122"/>
              <a:cs typeface="Arial" panose="020B0604020202020204" pitchFamily="34" charset="0"/>
            </a:endParaRPr>
          </a:p>
          <a:p>
            <a:pPr marL="339725">
              <a:lnSpc>
                <a:spcPct val="90000"/>
              </a:lnSpc>
              <a:spcBef>
                <a:spcPts val="500"/>
              </a:spcBef>
              <a:buSzPct val="60000"/>
              <a:defRPr/>
            </a:pPr>
            <a:r>
              <a:rPr lang="cs-CZ" altLang="cs-CZ" dirty="0">
                <a:latin typeface="Arial" panose="020B0604020202020204" pitchFamily="34" charset="0"/>
                <a:ea typeface="Microsoft YaHei" charset="-122"/>
                <a:cs typeface="Arial" panose="020B0604020202020204" pitchFamily="34" charset="0"/>
              </a:rPr>
              <a:t>- </a:t>
            </a:r>
            <a:r>
              <a:rPr lang="en-US" altLang="cs-CZ" dirty="0">
                <a:latin typeface="Arial" panose="020B0604020202020204" pitchFamily="34" charset="0"/>
                <a:ea typeface="Microsoft YaHei" charset="-122"/>
                <a:cs typeface="Arial" panose="020B0604020202020204" pitchFamily="34" charset="0"/>
              </a:rPr>
              <a:t>the tissue is developed by excessive pressure, they are strongly being pushed and </a:t>
            </a:r>
            <a:r>
              <a:rPr lang="cs-CZ" altLang="cs-CZ" dirty="0" err="1">
                <a:latin typeface="Arial" panose="020B0604020202020204" pitchFamily="34" charset="0"/>
                <a:ea typeface="Microsoft YaHei" charset="-122"/>
                <a:cs typeface="Arial" panose="020B0604020202020204" pitchFamily="34" charset="0"/>
              </a:rPr>
              <a:t>lacerations</a:t>
            </a:r>
            <a:r>
              <a:rPr lang="cs-CZ" altLang="cs-CZ" dirty="0">
                <a:latin typeface="Arial" panose="020B0604020202020204" pitchFamily="34" charset="0"/>
                <a:ea typeface="Microsoft YaHei" charset="-122"/>
                <a:cs typeface="Arial" panose="020B0604020202020204" pitchFamily="34" charset="0"/>
              </a:rPr>
              <a:t> </a:t>
            </a:r>
            <a:r>
              <a:rPr lang="en-US" altLang="cs-CZ" dirty="0">
                <a:latin typeface="Arial" panose="020B0604020202020204" pitchFamily="34" charset="0"/>
                <a:ea typeface="Microsoft YaHei" charset="-122"/>
                <a:cs typeface="Arial" panose="020B0604020202020204" pitchFamily="34" charset="0"/>
              </a:rPr>
              <a:t>occur</a:t>
            </a:r>
          </a:p>
          <a:p>
            <a:pPr marL="339725">
              <a:lnSpc>
                <a:spcPct val="90000"/>
              </a:lnSpc>
              <a:spcBef>
                <a:spcPts val="500"/>
              </a:spcBef>
              <a:buSzPct val="60000"/>
              <a:defRPr/>
            </a:pPr>
            <a:endParaRPr lang="cs-CZ" altLang="cs-CZ" dirty="0">
              <a:latin typeface="Arial" panose="020B0604020202020204" pitchFamily="34" charset="0"/>
              <a:ea typeface="Microsoft YaHei" charset="-122"/>
              <a:cs typeface="Arial" panose="020B0604020202020204" pitchFamily="34" charset="0"/>
            </a:endParaRPr>
          </a:p>
          <a:p>
            <a:pPr marL="339725">
              <a:lnSpc>
                <a:spcPct val="90000"/>
              </a:lnSpc>
              <a:spcBef>
                <a:spcPts val="500"/>
              </a:spcBef>
              <a:buSzPct val="60000"/>
              <a:defRPr/>
            </a:pPr>
            <a:r>
              <a:rPr lang="cs-CZ" altLang="cs-CZ" dirty="0">
                <a:latin typeface="Arial" panose="020B0604020202020204" pitchFamily="34" charset="0"/>
                <a:ea typeface="Microsoft YaHei" charset="-122"/>
                <a:cs typeface="Arial" panose="020B0604020202020204" pitchFamily="34" charset="0"/>
              </a:rPr>
              <a:t>- </a:t>
            </a:r>
            <a:r>
              <a:rPr lang="en-US" altLang="cs-CZ" dirty="0">
                <a:latin typeface="Arial" panose="020B0604020202020204" pitchFamily="34" charset="0"/>
                <a:ea typeface="Microsoft YaHei" charset="-122"/>
                <a:cs typeface="Arial" panose="020B0604020202020204" pitchFamily="34" charset="0"/>
              </a:rPr>
              <a:t>tissues are </a:t>
            </a:r>
            <a:r>
              <a:rPr lang="cs-CZ" altLang="cs-CZ" dirty="0" err="1">
                <a:latin typeface="Arial" panose="020B0604020202020204" pitchFamily="34" charset="0"/>
                <a:ea typeface="Microsoft YaHei" charset="-122"/>
                <a:cs typeface="Arial" panose="020B0604020202020204" pitchFamily="34" charset="0"/>
              </a:rPr>
              <a:t>under</a:t>
            </a:r>
            <a:r>
              <a:rPr lang="cs-CZ" altLang="cs-CZ" dirty="0">
                <a:latin typeface="Arial" panose="020B0604020202020204" pitchFamily="34" charset="0"/>
                <a:ea typeface="Microsoft YaHei" charset="-122"/>
                <a:cs typeface="Arial" panose="020B0604020202020204" pitchFamily="34" charset="0"/>
              </a:rPr>
              <a:t> influence </a:t>
            </a:r>
            <a:r>
              <a:rPr lang="cs-CZ" altLang="cs-CZ" dirty="0" err="1">
                <a:latin typeface="Arial" panose="020B0604020202020204" pitchFamily="34" charset="0"/>
                <a:ea typeface="Microsoft YaHei" charset="-122"/>
                <a:cs typeface="Arial" panose="020B0604020202020204" pitchFamily="34" charset="0"/>
              </a:rPr>
              <a:t>of</a:t>
            </a:r>
            <a:r>
              <a:rPr lang="cs-CZ" altLang="cs-CZ" dirty="0">
                <a:latin typeface="Arial" panose="020B0604020202020204" pitchFamily="34" charset="0"/>
                <a:ea typeface="Microsoft YaHei" charset="-122"/>
                <a:cs typeface="Arial" panose="020B0604020202020204" pitchFamily="34" charset="0"/>
              </a:rPr>
              <a:t> </a:t>
            </a:r>
            <a:r>
              <a:rPr lang="en-US" altLang="cs-CZ" dirty="0">
                <a:latin typeface="Arial" panose="020B0604020202020204" pitchFamily="34" charset="0"/>
                <a:ea typeface="Microsoft YaHei" charset="-122"/>
                <a:cs typeface="Arial" panose="020B0604020202020204" pitchFamily="34" charset="0"/>
              </a:rPr>
              <a:t>bradykinin, H</a:t>
            </a:r>
            <a:r>
              <a:rPr lang="cs-CZ" altLang="cs-CZ" baseline="30000" dirty="0">
                <a:latin typeface="Arial" panose="020B0604020202020204" pitchFamily="34" charset="0"/>
                <a:ea typeface="Microsoft YaHei" charset="-122"/>
                <a:cs typeface="Arial" panose="020B0604020202020204" pitchFamily="34" charset="0"/>
              </a:rPr>
              <a:t>+</a:t>
            </a:r>
            <a:r>
              <a:rPr lang="en-US" altLang="cs-CZ" dirty="0">
                <a:latin typeface="Arial" panose="020B0604020202020204" pitchFamily="34" charset="0"/>
                <a:ea typeface="Microsoft YaHei" charset="-122"/>
                <a:cs typeface="Arial" panose="020B0604020202020204" pitchFamily="34" charset="0"/>
              </a:rPr>
              <a:t>, K</a:t>
            </a:r>
            <a:r>
              <a:rPr lang="cs-CZ" altLang="cs-CZ" baseline="30000" dirty="0">
                <a:latin typeface="Arial" panose="020B0604020202020204" pitchFamily="34" charset="0"/>
                <a:ea typeface="Microsoft YaHei" charset="-122"/>
                <a:cs typeface="Arial" panose="020B0604020202020204" pitchFamily="34" charset="0"/>
              </a:rPr>
              <a:t>+</a:t>
            </a:r>
            <a:r>
              <a:rPr lang="en-US" altLang="cs-CZ" dirty="0">
                <a:latin typeface="Arial" panose="020B0604020202020204" pitchFamily="34" charset="0"/>
                <a:ea typeface="Microsoft YaHei" charset="-122"/>
                <a:cs typeface="Arial" panose="020B0604020202020204" pitchFamily="34" charset="0"/>
              </a:rPr>
              <a:t>, histamine and serotonin</a:t>
            </a:r>
          </a:p>
          <a:p>
            <a:pPr marL="339725">
              <a:lnSpc>
                <a:spcPct val="90000"/>
              </a:lnSpc>
              <a:spcBef>
                <a:spcPts val="500"/>
              </a:spcBef>
              <a:buSzPct val="60000"/>
              <a:defRPr/>
            </a:pPr>
            <a:endParaRPr lang="cs-CZ" altLang="cs-CZ" dirty="0">
              <a:latin typeface="Arial" panose="020B0604020202020204" pitchFamily="34" charset="0"/>
              <a:ea typeface="Microsoft YaHei" charset="-122"/>
              <a:cs typeface="Arial" panose="020B0604020202020204" pitchFamily="34" charset="0"/>
            </a:endParaRPr>
          </a:p>
          <a:p>
            <a:pPr marL="339725">
              <a:lnSpc>
                <a:spcPct val="90000"/>
              </a:lnSpc>
              <a:spcBef>
                <a:spcPts val="500"/>
              </a:spcBef>
              <a:buSzPct val="60000"/>
              <a:defRPr/>
            </a:pPr>
            <a:r>
              <a:rPr lang="cs-CZ" altLang="cs-CZ" dirty="0">
                <a:latin typeface="Arial" panose="020B0604020202020204" pitchFamily="34" charset="0"/>
                <a:ea typeface="Microsoft YaHei" charset="-122"/>
                <a:cs typeface="Arial" panose="020B0604020202020204" pitchFamily="34" charset="0"/>
              </a:rPr>
              <a:t>- </a:t>
            </a:r>
            <a:r>
              <a:rPr lang="en-US" altLang="cs-CZ" dirty="0">
                <a:latin typeface="Arial" panose="020B0604020202020204" pitchFamily="34" charset="0"/>
                <a:ea typeface="Microsoft YaHei" charset="-122"/>
                <a:cs typeface="Arial" panose="020B0604020202020204" pitchFamily="34" charset="0"/>
              </a:rPr>
              <a:t>induction of stress → ↑ cortisol, </a:t>
            </a:r>
            <a:r>
              <a:rPr lang="cs-CZ" altLang="cs-CZ" dirty="0" err="1">
                <a:latin typeface="Arial" panose="020B0604020202020204" pitchFamily="34" charset="0"/>
                <a:ea typeface="Microsoft YaHei" charset="-122"/>
                <a:cs typeface="Arial" panose="020B0604020202020204" pitchFamily="34" charset="0"/>
              </a:rPr>
              <a:t>epinephrine</a:t>
            </a:r>
            <a:r>
              <a:rPr lang="en-US" altLang="cs-CZ" dirty="0">
                <a:latin typeface="Arial" panose="020B0604020202020204" pitchFamily="34" charset="0"/>
                <a:ea typeface="Microsoft YaHei" charset="-122"/>
                <a:cs typeface="Arial" panose="020B0604020202020204" pitchFamily="34" charset="0"/>
              </a:rPr>
              <a:t>, norepinephrine, dopamine → somatic and psychological reactions</a:t>
            </a:r>
          </a:p>
        </p:txBody>
      </p:sp>
      <p:sp>
        <p:nvSpPr>
          <p:cNvPr id="30723" name="Text Box 2">
            <a:extLst>
              <a:ext uri="{FF2B5EF4-FFF2-40B4-BE49-F238E27FC236}">
                <a16:creationId xmlns:a16="http://schemas.microsoft.com/office/drawing/2014/main" id="{A50EA92D-BA12-42CA-9BFF-3EC35DC0BA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2314" y="26989"/>
            <a:ext cx="7793037" cy="885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>
              <a:spcBef>
                <a:spcPct val="0"/>
              </a:spcBef>
              <a:buClrTx/>
              <a:buSzPct val="60000"/>
              <a:buFontTx/>
              <a:buNone/>
            </a:pPr>
            <a:r>
              <a:rPr lang="cs-CZ" altLang="cs-CZ" sz="4000" b="1">
                <a:latin typeface="Arial" panose="020B0604020202020204" pitchFamily="34" charset="0"/>
                <a:cs typeface="Arial" panose="020B0604020202020204" pitchFamily="34" charset="0"/>
              </a:rPr>
              <a:t>Special types of p</a:t>
            </a:r>
            <a:r>
              <a:rPr lang="en-GB" altLang="cs-CZ" sz="4000" b="1">
                <a:latin typeface="Arial" panose="020B0604020202020204" pitchFamily="34" charset="0"/>
                <a:cs typeface="Arial" panose="020B0604020202020204" pitchFamily="34" charset="0"/>
              </a:rPr>
              <a:t>ain</a:t>
            </a:r>
          </a:p>
        </p:txBody>
      </p:sp>
    </p:spTree>
    <p:custDataLst>
      <p:tags r:id="rId1"/>
    </p:custData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Oval 1">
            <a:extLst>
              <a:ext uri="{FF2B5EF4-FFF2-40B4-BE49-F238E27FC236}">
                <a16:creationId xmlns:a16="http://schemas.microsoft.com/office/drawing/2014/main" id="{A6178D06-1259-48E6-87BB-14834EBF41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56138" y="2420938"/>
            <a:ext cx="2952750" cy="1439862"/>
          </a:xfrm>
          <a:prstGeom prst="ellipse">
            <a:avLst/>
          </a:prstGeom>
          <a:noFill/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Pct val="60000"/>
              <a:buFontTx/>
              <a:buNone/>
            </a:pPr>
            <a:r>
              <a:rPr lang="cs-CZ" altLang="cs-CZ" sz="1800" b="1">
                <a:latin typeface="Candara" panose="020E0502030303020204" pitchFamily="34" charset="0"/>
              </a:rPr>
              <a:t>ONCOLOGICAL PAIN</a:t>
            </a:r>
          </a:p>
        </p:txBody>
      </p:sp>
      <p:sp>
        <p:nvSpPr>
          <p:cNvPr id="32771" name="Rectangle 2">
            <a:extLst>
              <a:ext uri="{FF2B5EF4-FFF2-40B4-BE49-F238E27FC236}">
                <a16:creationId xmlns:a16="http://schemas.microsoft.com/office/drawing/2014/main" id="{A67C2310-4276-4031-B510-8F3202ECAB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4825" y="620713"/>
            <a:ext cx="2520950" cy="1727200"/>
          </a:xfrm>
          <a:prstGeom prst="rect">
            <a:avLst/>
          </a:prstGeom>
          <a:noFill/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Pct val="60000"/>
              <a:buFontTx/>
              <a:buNone/>
            </a:pPr>
            <a:r>
              <a:rPr lang="cs-CZ" altLang="cs-CZ" sz="1800" b="1">
                <a:latin typeface="Candara" panose="020E0502030303020204" pitchFamily="34" charset="0"/>
              </a:rPr>
              <a:t>SOMATIC</a:t>
            </a:r>
          </a:p>
          <a:p>
            <a:pPr algn="ctr" eaLnBrk="1" hangingPunct="1">
              <a:spcBef>
                <a:spcPct val="0"/>
              </a:spcBef>
              <a:buClrTx/>
              <a:buSzPct val="60000"/>
              <a:buFontTx/>
              <a:buNone/>
            </a:pPr>
            <a:r>
              <a:rPr lang="cs-CZ" altLang="cs-CZ" sz="1800" b="1">
                <a:latin typeface="Candara" panose="020E0502030303020204" pitchFamily="34" charset="0"/>
              </a:rPr>
              <a:t>MANIFESTATIONS</a:t>
            </a:r>
          </a:p>
          <a:p>
            <a:pPr algn="ctr" eaLnBrk="1" hangingPunct="1">
              <a:spcBef>
                <a:spcPct val="0"/>
              </a:spcBef>
              <a:buClrTx/>
              <a:buSzPct val="60000"/>
              <a:buFontTx/>
              <a:buNone/>
            </a:pPr>
            <a:r>
              <a:rPr lang="cs-CZ" altLang="cs-CZ" sz="1800">
                <a:latin typeface="Candara" panose="020E0502030303020204" pitchFamily="34" charset="0"/>
              </a:rPr>
              <a:t>sharp or dull pain</a:t>
            </a:r>
          </a:p>
          <a:p>
            <a:pPr algn="ctr" eaLnBrk="1" hangingPunct="1">
              <a:spcBef>
                <a:spcPct val="0"/>
              </a:spcBef>
              <a:buClrTx/>
              <a:buSzPct val="60000"/>
              <a:buFontTx/>
              <a:buNone/>
            </a:pPr>
            <a:r>
              <a:rPr lang="cs-CZ" altLang="cs-CZ" sz="1800">
                <a:latin typeface="Candara" panose="020E0502030303020204" pitchFamily="34" charset="0"/>
              </a:rPr>
              <a:t>Inflammatory response</a:t>
            </a:r>
          </a:p>
          <a:p>
            <a:pPr algn="ctr" eaLnBrk="1" hangingPunct="1">
              <a:spcBef>
                <a:spcPct val="0"/>
              </a:spcBef>
              <a:buClrTx/>
              <a:buSzPct val="60000"/>
              <a:buFontTx/>
              <a:buNone/>
            </a:pPr>
            <a:r>
              <a:rPr lang="cs-CZ" altLang="cs-CZ" sz="1800">
                <a:latin typeface="Candara" panose="020E0502030303020204" pitchFamily="34" charset="0"/>
              </a:rPr>
              <a:t>colic pain</a:t>
            </a:r>
          </a:p>
          <a:p>
            <a:pPr algn="ctr" eaLnBrk="1" hangingPunct="1">
              <a:spcBef>
                <a:spcPct val="0"/>
              </a:spcBef>
              <a:buClrTx/>
              <a:buSzPct val="60000"/>
              <a:buFontTx/>
              <a:buNone/>
            </a:pPr>
            <a:r>
              <a:rPr lang="cs-CZ" altLang="cs-CZ" sz="1800">
                <a:latin typeface="Candara" panose="020E0502030303020204" pitchFamily="34" charset="0"/>
              </a:rPr>
              <a:t>neuralgia</a:t>
            </a:r>
          </a:p>
        </p:txBody>
      </p:sp>
      <p:sp>
        <p:nvSpPr>
          <p:cNvPr id="32772" name="Rectangle 3">
            <a:extLst>
              <a:ext uri="{FF2B5EF4-FFF2-40B4-BE49-F238E27FC236}">
                <a16:creationId xmlns:a16="http://schemas.microsoft.com/office/drawing/2014/main" id="{4304E449-63F1-4FE6-A6CC-3C7AB3798C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80325" y="620714"/>
            <a:ext cx="1944688" cy="1368425"/>
          </a:xfrm>
          <a:prstGeom prst="rect">
            <a:avLst/>
          </a:prstGeom>
          <a:noFill/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Pct val="60000"/>
              <a:buFontTx/>
              <a:buNone/>
            </a:pPr>
            <a:r>
              <a:rPr lang="cs-CZ" altLang="cs-CZ" sz="1800" b="1">
                <a:latin typeface="Candara" panose="020E0502030303020204" pitchFamily="34" charset="0"/>
              </a:rPr>
              <a:t>EMOTIONAL </a:t>
            </a:r>
          </a:p>
          <a:p>
            <a:pPr algn="ctr" eaLnBrk="1" hangingPunct="1">
              <a:spcBef>
                <a:spcPct val="0"/>
              </a:spcBef>
              <a:buClrTx/>
              <a:buSzPct val="60000"/>
              <a:buFontTx/>
              <a:buNone/>
            </a:pPr>
            <a:r>
              <a:rPr lang="cs-CZ" altLang="cs-CZ" sz="1800" b="1">
                <a:latin typeface="Candara" panose="020E0502030303020204" pitchFamily="34" charset="0"/>
              </a:rPr>
              <a:t>MANIFESTATIONS</a:t>
            </a:r>
          </a:p>
          <a:p>
            <a:pPr algn="ctr" eaLnBrk="1" hangingPunct="1">
              <a:spcBef>
                <a:spcPct val="0"/>
              </a:spcBef>
              <a:buClrTx/>
              <a:buSzPct val="60000"/>
              <a:buFontTx/>
              <a:buNone/>
            </a:pPr>
            <a:r>
              <a:rPr lang="cs-CZ" altLang="cs-CZ" sz="1800">
                <a:latin typeface="Candara" panose="020E0502030303020204" pitchFamily="34" charset="0"/>
              </a:rPr>
              <a:t>anxiety</a:t>
            </a:r>
          </a:p>
          <a:p>
            <a:pPr algn="ctr" eaLnBrk="1" hangingPunct="1">
              <a:spcBef>
                <a:spcPct val="0"/>
              </a:spcBef>
              <a:buClrTx/>
              <a:buSzPct val="60000"/>
              <a:buFontTx/>
              <a:buNone/>
            </a:pPr>
            <a:r>
              <a:rPr lang="cs-CZ" altLang="cs-CZ" sz="1800">
                <a:latin typeface="Candara" panose="020E0502030303020204" pitchFamily="34" charset="0"/>
              </a:rPr>
              <a:t>depression</a:t>
            </a:r>
          </a:p>
        </p:txBody>
      </p:sp>
      <p:sp>
        <p:nvSpPr>
          <p:cNvPr id="32773" name="Rectangle 4">
            <a:extLst>
              <a:ext uri="{FF2B5EF4-FFF2-40B4-BE49-F238E27FC236}">
                <a16:creationId xmlns:a16="http://schemas.microsoft.com/office/drawing/2014/main" id="{5A47FBD4-9E94-4F59-8ADB-5AFC14D605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4825" y="4149725"/>
            <a:ext cx="3384550" cy="1944688"/>
          </a:xfrm>
          <a:prstGeom prst="rect">
            <a:avLst/>
          </a:prstGeom>
          <a:noFill/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Pct val="60000"/>
              <a:buFontTx/>
              <a:buNone/>
            </a:pPr>
            <a:r>
              <a:rPr lang="cs-CZ" altLang="cs-CZ" sz="1800" b="1">
                <a:latin typeface="Candara" panose="020E0502030303020204" pitchFamily="34" charset="0"/>
              </a:rPr>
              <a:t>SOCIO-ECONOMIC IMPACT</a:t>
            </a:r>
          </a:p>
          <a:p>
            <a:pPr algn="ctr" eaLnBrk="1" hangingPunct="1">
              <a:spcBef>
                <a:spcPct val="0"/>
              </a:spcBef>
              <a:buClrTx/>
              <a:buSzPct val="60000"/>
              <a:buFontTx/>
              <a:buNone/>
            </a:pPr>
            <a:r>
              <a:rPr lang="cs-CZ" altLang="cs-CZ" sz="1800">
                <a:latin typeface="Candara" panose="020E0502030303020204" pitchFamily="34" charset="0"/>
              </a:rPr>
              <a:t>personality changes</a:t>
            </a:r>
          </a:p>
          <a:p>
            <a:pPr algn="ctr" eaLnBrk="1" hangingPunct="1">
              <a:spcBef>
                <a:spcPct val="0"/>
              </a:spcBef>
              <a:buClrTx/>
              <a:buSzPct val="60000"/>
              <a:buFontTx/>
              <a:buNone/>
            </a:pPr>
            <a:r>
              <a:rPr lang="cs-CZ" altLang="cs-CZ" sz="1800">
                <a:latin typeface="Candara" panose="020E0502030303020204" pitchFamily="34" charset="0"/>
              </a:rPr>
              <a:t>care of the security of the family</a:t>
            </a:r>
          </a:p>
          <a:p>
            <a:pPr algn="ctr" eaLnBrk="1" hangingPunct="1">
              <a:spcBef>
                <a:spcPct val="0"/>
              </a:spcBef>
              <a:buClrTx/>
              <a:buSzPct val="60000"/>
              <a:buFontTx/>
              <a:buNone/>
            </a:pPr>
            <a:r>
              <a:rPr lang="cs-CZ" altLang="cs-CZ" sz="1800">
                <a:latin typeface="Candara" panose="020E0502030303020204" pitchFamily="34" charset="0"/>
              </a:rPr>
              <a:t>the breakdown of the family</a:t>
            </a:r>
          </a:p>
          <a:p>
            <a:pPr algn="ctr" eaLnBrk="1" hangingPunct="1">
              <a:spcBef>
                <a:spcPct val="0"/>
              </a:spcBef>
              <a:buClrTx/>
              <a:buSzPct val="60000"/>
              <a:buFontTx/>
              <a:buNone/>
            </a:pPr>
            <a:r>
              <a:rPr lang="cs-CZ" altLang="cs-CZ" sz="1800">
                <a:latin typeface="Candara" panose="020E0502030303020204" pitchFamily="34" charset="0"/>
              </a:rPr>
              <a:t>loss of friends</a:t>
            </a:r>
          </a:p>
          <a:p>
            <a:pPr algn="ctr" eaLnBrk="1" hangingPunct="1">
              <a:spcBef>
                <a:spcPct val="0"/>
              </a:spcBef>
              <a:buClrTx/>
              <a:buSzPct val="60000"/>
              <a:buFontTx/>
              <a:buNone/>
            </a:pPr>
            <a:endParaRPr lang="cs-CZ" altLang="cs-CZ" sz="1800">
              <a:latin typeface="Candara" panose="020E0502030303020204" pitchFamily="34" charset="0"/>
            </a:endParaRPr>
          </a:p>
        </p:txBody>
      </p:sp>
      <p:sp>
        <p:nvSpPr>
          <p:cNvPr id="32774" name="Rectangle 5">
            <a:extLst>
              <a:ext uri="{FF2B5EF4-FFF2-40B4-BE49-F238E27FC236}">
                <a16:creationId xmlns:a16="http://schemas.microsoft.com/office/drawing/2014/main" id="{2E085327-D3E8-4A25-AF3C-65769FDD23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19964" y="4508500"/>
            <a:ext cx="2879725" cy="1512888"/>
          </a:xfrm>
          <a:prstGeom prst="rect">
            <a:avLst/>
          </a:prstGeom>
          <a:noFill/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Pct val="60000"/>
              <a:buFontTx/>
              <a:buNone/>
            </a:pPr>
            <a:r>
              <a:rPr lang="cs-CZ" altLang="cs-CZ" sz="1800" b="1">
                <a:latin typeface="Candara" panose="020E0502030303020204" pitchFamily="34" charset="0"/>
              </a:rPr>
              <a:t>EXISTENTIAL CONCERNS</a:t>
            </a:r>
          </a:p>
          <a:p>
            <a:pPr algn="ctr" eaLnBrk="1" hangingPunct="1">
              <a:spcBef>
                <a:spcPct val="0"/>
              </a:spcBef>
              <a:buClrTx/>
              <a:buSzPct val="60000"/>
              <a:buFontTx/>
              <a:buNone/>
            </a:pPr>
            <a:r>
              <a:rPr lang="en-US" altLang="cs-CZ" sz="1800" b="1">
                <a:latin typeface="Candara" panose="020E0502030303020204" pitchFamily="34" charset="0"/>
              </a:rPr>
              <a:t>concerns about the course </a:t>
            </a:r>
          </a:p>
          <a:p>
            <a:pPr algn="ctr" eaLnBrk="1" hangingPunct="1">
              <a:spcBef>
                <a:spcPct val="0"/>
              </a:spcBef>
              <a:buClrTx/>
              <a:buSzPct val="60000"/>
              <a:buFontTx/>
              <a:buNone/>
            </a:pPr>
            <a:r>
              <a:rPr lang="en-US" altLang="cs-CZ" sz="1800" b="1">
                <a:latin typeface="Candara" panose="020E0502030303020204" pitchFamily="34" charset="0"/>
              </a:rPr>
              <a:t>of the disease</a:t>
            </a:r>
          </a:p>
          <a:p>
            <a:pPr algn="ctr" eaLnBrk="1" hangingPunct="1">
              <a:spcBef>
                <a:spcPct val="0"/>
              </a:spcBef>
              <a:buClrTx/>
              <a:buSzPct val="60000"/>
              <a:buFontTx/>
              <a:buNone/>
            </a:pPr>
            <a:r>
              <a:rPr lang="cs-CZ" altLang="cs-CZ" sz="1800" b="1">
                <a:latin typeface="Candara" panose="020E0502030303020204" pitchFamily="34" charset="0"/>
              </a:rPr>
              <a:t>general uncertainty</a:t>
            </a:r>
          </a:p>
          <a:p>
            <a:pPr algn="ctr" eaLnBrk="1" hangingPunct="1">
              <a:spcBef>
                <a:spcPct val="0"/>
              </a:spcBef>
              <a:buClrTx/>
              <a:buSzPct val="60000"/>
              <a:buFontTx/>
              <a:buNone/>
            </a:pPr>
            <a:r>
              <a:rPr lang="cs-CZ" altLang="cs-CZ" sz="1800" b="1">
                <a:latin typeface="Candara" panose="020E0502030303020204" pitchFamily="34" charset="0"/>
              </a:rPr>
              <a:t>the fear of death</a:t>
            </a:r>
          </a:p>
        </p:txBody>
      </p:sp>
      <p:sp>
        <p:nvSpPr>
          <p:cNvPr id="32775" name="Line 6">
            <a:extLst>
              <a:ext uri="{FF2B5EF4-FFF2-40B4-BE49-F238E27FC236}">
                <a16:creationId xmlns:a16="http://schemas.microsoft.com/office/drawing/2014/main" id="{13D0B58C-7C04-490C-8C7F-58902D4E0ED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713164" y="3716339"/>
            <a:ext cx="1525587" cy="433387"/>
          </a:xfrm>
          <a:prstGeom prst="line">
            <a:avLst/>
          </a:prstGeom>
          <a:noFill/>
          <a:ln w="9360" cap="sq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2776" name="Line 7">
            <a:extLst>
              <a:ext uri="{FF2B5EF4-FFF2-40B4-BE49-F238E27FC236}">
                <a16:creationId xmlns:a16="http://schemas.microsoft.com/office/drawing/2014/main" id="{013455E0-F093-4B05-93BA-9087F0578DC3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289425" y="1477963"/>
            <a:ext cx="1092200" cy="1020762"/>
          </a:xfrm>
          <a:prstGeom prst="line">
            <a:avLst/>
          </a:prstGeom>
          <a:noFill/>
          <a:ln w="9360" cap="sq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2777" name="Line 8">
            <a:extLst>
              <a:ext uri="{FF2B5EF4-FFF2-40B4-BE49-F238E27FC236}">
                <a16:creationId xmlns:a16="http://schemas.microsoft.com/office/drawing/2014/main" id="{8416F066-4D54-4CC1-916A-C1FE92A98B9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248526" y="1982788"/>
            <a:ext cx="1368425" cy="660400"/>
          </a:xfrm>
          <a:prstGeom prst="line">
            <a:avLst/>
          </a:prstGeom>
          <a:noFill/>
          <a:ln w="9360" cap="sq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2778" name="Line 9">
            <a:extLst>
              <a:ext uri="{FF2B5EF4-FFF2-40B4-BE49-F238E27FC236}">
                <a16:creationId xmlns:a16="http://schemas.microsoft.com/office/drawing/2014/main" id="{E15E59CD-D615-41C0-ABF5-FDC7D63E79FA}"/>
              </a:ext>
            </a:extLst>
          </p:cNvPr>
          <p:cNvSpPr>
            <a:spLocks noChangeShapeType="1"/>
          </p:cNvSpPr>
          <p:nvPr/>
        </p:nvSpPr>
        <p:spPr bwMode="auto">
          <a:xfrm>
            <a:off x="6743700" y="3789363"/>
            <a:ext cx="2160588" cy="647700"/>
          </a:xfrm>
          <a:prstGeom prst="line">
            <a:avLst/>
          </a:prstGeom>
          <a:noFill/>
          <a:ln w="9360" cap="sq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DBAEBB20-0829-4E7D-937B-EB156A3E9CC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6505" y="432275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8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 Box 2">
            <a:extLst>
              <a:ext uri="{FF2B5EF4-FFF2-40B4-BE49-F238E27FC236}">
                <a16:creationId xmlns:a16="http://schemas.microsoft.com/office/drawing/2014/main" id="{80C37F34-E4C5-4662-84B1-2BBEACC235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84425" y="260350"/>
            <a:ext cx="7793038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3600" b="1">
                <a:latin typeface="Arial" panose="020B0604020202020204" pitchFamily="34" charset="0"/>
                <a:cs typeface="Arial" panose="020B0604020202020204" pitchFamily="34" charset="0"/>
              </a:rPr>
              <a:t>VAS: Visual analogue scale</a:t>
            </a:r>
            <a:r>
              <a:rPr lang="cs-CZ" altLang="cs-CZ" sz="36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34819" name="Picture 3">
            <a:extLst>
              <a:ext uri="{FF2B5EF4-FFF2-40B4-BE49-F238E27FC236}">
                <a16:creationId xmlns:a16="http://schemas.microsoft.com/office/drawing/2014/main" id="{BD084C8F-1E73-4F1A-A424-47B3BE5A92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551" y="1557339"/>
            <a:ext cx="7129463" cy="3436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4820" name="Text Box 5">
            <a:extLst>
              <a:ext uri="{FF2B5EF4-FFF2-40B4-BE49-F238E27FC236}">
                <a16:creationId xmlns:a16="http://schemas.microsoft.com/office/drawing/2014/main" id="{B76AD138-6327-4220-90BA-7C414A9184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24339" y="23813"/>
            <a:ext cx="6981825" cy="76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3600" b="1">
                <a:latin typeface="Candara" panose="020E0502030303020204" pitchFamily="34" charset="0"/>
                <a:cs typeface="Arial" panose="020B0604020202020204" pitchFamily="34" charset="0"/>
              </a:rPr>
              <a:t>Diagnostics of Pain</a:t>
            </a:r>
          </a:p>
        </p:txBody>
      </p:sp>
      <p:sp>
        <p:nvSpPr>
          <p:cNvPr id="34821" name="Text Box 6">
            <a:extLst>
              <a:ext uri="{FF2B5EF4-FFF2-40B4-BE49-F238E27FC236}">
                <a16:creationId xmlns:a16="http://schemas.microsoft.com/office/drawing/2014/main" id="{AFB54AD4-C32D-44DA-9228-F54075D8B0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6989" y="3716338"/>
            <a:ext cx="1366837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cs-CZ" altLang="cs-CZ"/>
              <a:t>NO PAIN</a:t>
            </a:r>
          </a:p>
        </p:txBody>
      </p:sp>
      <p:sp>
        <p:nvSpPr>
          <p:cNvPr id="34822" name="Text Box 7">
            <a:extLst>
              <a:ext uri="{FF2B5EF4-FFF2-40B4-BE49-F238E27FC236}">
                <a16:creationId xmlns:a16="http://schemas.microsoft.com/office/drawing/2014/main" id="{EB460D8E-C4C2-49EC-AC03-121022F0F7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59600" y="3644901"/>
            <a:ext cx="2782044" cy="83099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cs-CZ" altLang="cs-CZ"/>
              <a:t>THE WORST PAIN </a:t>
            </a:r>
          </a:p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cs-CZ" altLang="cs-CZ"/>
              <a:t>YOU CAN IMAGINE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C4E81A1B-D43F-4809-A47B-2B2975E8716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23776" y="393033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5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 Box 1">
            <a:extLst>
              <a:ext uri="{FF2B5EF4-FFF2-40B4-BE49-F238E27FC236}">
                <a16:creationId xmlns:a16="http://schemas.microsoft.com/office/drawing/2014/main" id="{31C97BAA-B117-4185-B1A9-FE12E3E4DD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40014" y="549275"/>
            <a:ext cx="7793037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sk-SK" altLang="cs-CZ" sz="4000" b="1">
                <a:latin typeface="Candara" panose="020E0502030303020204" pitchFamily="34" charset="0"/>
              </a:rPr>
              <a:t>Process of pain perception</a:t>
            </a:r>
          </a:p>
        </p:txBody>
      </p:sp>
      <p:sp>
        <p:nvSpPr>
          <p:cNvPr id="36867" name="Line 2">
            <a:extLst>
              <a:ext uri="{FF2B5EF4-FFF2-40B4-BE49-F238E27FC236}">
                <a16:creationId xmlns:a16="http://schemas.microsoft.com/office/drawing/2014/main" id="{A985F2B9-2E88-4E3F-B5CF-B00D24B18A8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644901" y="1916114"/>
            <a:ext cx="1158875" cy="1728787"/>
          </a:xfrm>
          <a:prstGeom prst="line">
            <a:avLst/>
          </a:prstGeom>
          <a:noFill/>
          <a:ln w="9360" cap="sq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6868" name="Text Box 3">
            <a:extLst>
              <a:ext uri="{FF2B5EF4-FFF2-40B4-BE49-F238E27FC236}">
                <a16:creationId xmlns:a16="http://schemas.microsoft.com/office/drawing/2014/main" id="{4691B76B-A13A-4431-B592-DF87046679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22514" y="3573463"/>
            <a:ext cx="3334865" cy="463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SzPct val="60000"/>
              <a:buFontTx/>
              <a:buNone/>
            </a:pPr>
            <a:r>
              <a:rPr lang="cs-CZ" altLang="cs-CZ" sz="2400">
                <a:latin typeface="Candara" panose="020E0502030303020204" pitchFamily="34" charset="0"/>
              </a:rPr>
              <a:t>algognostic component </a:t>
            </a:r>
          </a:p>
        </p:txBody>
      </p:sp>
      <p:sp>
        <p:nvSpPr>
          <p:cNvPr id="36869" name="Line 4">
            <a:extLst>
              <a:ext uri="{FF2B5EF4-FFF2-40B4-BE49-F238E27FC236}">
                <a16:creationId xmlns:a16="http://schemas.microsoft.com/office/drawing/2014/main" id="{D7F77501-D48D-4746-9FCB-8D161FF6B9A1}"/>
              </a:ext>
            </a:extLst>
          </p:cNvPr>
          <p:cNvSpPr>
            <a:spLocks noChangeShapeType="1"/>
          </p:cNvSpPr>
          <p:nvPr/>
        </p:nvSpPr>
        <p:spPr bwMode="auto">
          <a:xfrm>
            <a:off x="5159375" y="1916114"/>
            <a:ext cx="2160588" cy="3025775"/>
          </a:xfrm>
          <a:prstGeom prst="line">
            <a:avLst/>
          </a:prstGeom>
          <a:noFill/>
          <a:ln w="9360" cap="sq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6870" name="Text Box 5">
            <a:extLst>
              <a:ext uri="{FF2B5EF4-FFF2-40B4-BE49-F238E27FC236}">
                <a16:creationId xmlns:a16="http://schemas.microsoft.com/office/drawing/2014/main" id="{B4D6EEB9-6A1D-4AF3-8723-DD6007D71B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99189" y="4868864"/>
            <a:ext cx="3260725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SzPct val="60000"/>
              <a:buFontTx/>
              <a:buNone/>
            </a:pPr>
            <a:r>
              <a:rPr lang="cs-CZ" altLang="cs-CZ" sz="2400"/>
              <a:t> </a:t>
            </a:r>
            <a:r>
              <a:rPr lang="cs-CZ" altLang="cs-CZ" sz="2400">
                <a:latin typeface="Candara" panose="020E0502030303020204" pitchFamily="34" charset="0"/>
              </a:rPr>
              <a:t>algothymic component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E7B8A1D5-714C-48A7-91DE-689FCDA45F9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00687" y="487674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9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 Box 1">
            <a:extLst>
              <a:ext uri="{FF2B5EF4-FFF2-40B4-BE49-F238E27FC236}">
                <a16:creationId xmlns:a16="http://schemas.microsoft.com/office/drawing/2014/main" id="{10C6C20C-22F0-4460-9932-A4A3489534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95550" y="1"/>
            <a:ext cx="7793038" cy="836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sk-SK" altLang="cs-CZ" sz="3600" b="1">
                <a:latin typeface="Arial" panose="020B0604020202020204" pitchFamily="34" charset="0"/>
                <a:cs typeface="Arial" panose="020B0604020202020204" pitchFamily="34" charset="0"/>
              </a:rPr>
              <a:t>Pain – causes and mechanism</a:t>
            </a:r>
          </a:p>
        </p:txBody>
      </p:sp>
      <p:sp>
        <p:nvSpPr>
          <p:cNvPr id="38915" name="Text Box 2">
            <a:extLst>
              <a:ext uri="{FF2B5EF4-FFF2-40B4-BE49-F238E27FC236}">
                <a16:creationId xmlns:a16="http://schemas.microsoft.com/office/drawing/2014/main" id="{B035EF5D-ED0D-42D9-BBEA-273710DB47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9289" y="2276475"/>
            <a:ext cx="8497887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342900" indent="-339725"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lnSpc>
                <a:spcPct val="90000"/>
              </a:lnSpc>
              <a:buClrTx/>
              <a:buSzPct val="60000"/>
              <a:buFontTx/>
              <a:buNone/>
            </a:pPr>
            <a:r>
              <a:rPr lang="cs-CZ" altLang="cs-CZ" b="1">
                <a:latin typeface="Candara" panose="020E0502030303020204" pitchFamily="34" charset="0"/>
              </a:rPr>
              <a:t>Mediators of pain </a:t>
            </a:r>
          </a:p>
          <a:p>
            <a:pPr>
              <a:lnSpc>
                <a:spcPct val="90000"/>
              </a:lnSpc>
              <a:spcBef>
                <a:spcPts val="500"/>
              </a:spcBef>
              <a:buClrTx/>
              <a:buSzPct val="60000"/>
            </a:pPr>
            <a:r>
              <a:rPr lang="cs-CZ" altLang="cs-CZ" sz="2000">
                <a:latin typeface="Candara" panose="020E0502030303020204" pitchFamily="34" charset="0"/>
              </a:rPr>
              <a:t>(act on the nociceptors = pain receptors)</a:t>
            </a:r>
          </a:p>
          <a:p>
            <a:pPr>
              <a:lnSpc>
                <a:spcPct val="90000"/>
              </a:lnSpc>
              <a:spcBef>
                <a:spcPts val="700"/>
              </a:spcBef>
              <a:buClrTx/>
              <a:buSzPct val="60000"/>
            </a:pPr>
            <a:r>
              <a:rPr lang="cs-CZ" altLang="cs-CZ" sz="2800">
                <a:latin typeface="Candara" panose="020E0502030303020204" pitchFamily="34" charset="0"/>
              </a:rPr>
              <a:t>„algogenic substances“</a:t>
            </a:r>
          </a:p>
          <a:p>
            <a:pPr>
              <a:lnSpc>
                <a:spcPct val="90000"/>
              </a:lnSpc>
              <a:spcBef>
                <a:spcPts val="700"/>
              </a:spcBef>
              <a:buClrTx/>
              <a:buSzPct val="60000"/>
            </a:pPr>
            <a:r>
              <a:rPr lang="cs-CZ" altLang="cs-CZ" sz="2800">
                <a:latin typeface="Candara" panose="020E0502030303020204" pitchFamily="34" charset="0"/>
              </a:rPr>
              <a:t>     bradykinin                  +                  </a:t>
            </a:r>
            <a:r>
              <a:rPr lang="cs-CZ" altLang="cs-CZ" sz="2800">
                <a:latin typeface="Candara" panose="020E0502030303020204" pitchFamily="34" charset="0"/>
                <a:cs typeface="Times New Roman" panose="02020603050405020304" pitchFamily="18" charset="0"/>
              </a:rPr>
              <a:t>↑PGE (mediators of     inflammation), increase sensitivity of nociceptors</a:t>
            </a:r>
          </a:p>
          <a:p>
            <a:pPr>
              <a:lnSpc>
                <a:spcPct val="90000"/>
              </a:lnSpc>
              <a:spcBef>
                <a:spcPts val="700"/>
              </a:spcBef>
              <a:buClrTx/>
              <a:buSzPct val="60000"/>
            </a:pPr>
            <a:r>
              <a:rPr lang="cs-CZ" altLang="cs-CZ" sz="2800">
                <a:latin typeface="Candara" panose="020E0502030303020204" pitchFamily="34" charset="0"/>
                <a:cs typeface="Times New Roman" panose="02020603050405020304" pitchFamily="18" charset="0"/>
              </a:rPr>
              <a:t>     histamine</a:t>
            </a:r>
          </a:p>
          <a:p>
            <a:pPr>
              <a:lnSpc>
                <a:spcPct val="90000"/>
              </a:lnSpc>
              <a:spcBef>
                <a:spcPts val="700"/>
              </a:spcBef>
              <a:buClrTx/>
              <a:buSzPct val="60000"/>
            </a:pPr>
            <a:r>
              <a:rPr lang="cs-CZ" altLang="cs-CZ" sz="2800">
                <a:latin typeface="Candara" panose="020E0502030303020204" pitchFamily="34" charset="0"/>
                <a:cs typeface="Times New Roman" panose="02020603050405020304" pitchFamily="18" charset="0"/>
              </a:rPr>
              <a:t>     acetylcholine</a:t>
            </a:r>
          </a:p>
          <a:p>
            <a:pPr>
              <a:lnSpc>
                <a:spcPct val="90000"/>
              </a:lnSpc>
              <a:spcBef>
                <a:spcPts val="700"/>
              </a:spcBef>
              <a:buClrTx/>
              <a:buSzPct val="60000"/>
            </a:pPr>
            <a:r>
              <a:rPr lang="cs-CZ" altLang="cs-CZ" sz="2800">
                <a:latin typeface="Candara" panose="020E0502030303020204" pitchFamily="34" charset="0"/>
              </a:rPr>
              <a:t>     substance P (pain)</a:t>
            </a:r>
          </a:p>
          <a:p>
            <a:pPr>
              <a:lnSpc>
                <a:spcPct val="90000"/>
              </a:lnSpc>
              <a:spcBef>
                <a:spcPts val="700"/>
              </a:spcBef>
              <a:buClrTx/>
              <a:buSzPct val="60000"/>
            </a:pPr>
            <a:endParaRPr lang="cs-CZ" altLang="cs-CZ" sz="2800">
              <a:latin typeface="Candara" panose="020E0502030303020204" pitchFamily="34" charset="0"/>
            </a:endParaRPr>
          </a:p>
          <a:p>
            <a:pPr>
              <a:lnSpc>
                <a:spcPct val="90000"/>
              </a:lnSpc>
              <a:spcBef>
                <a:spcPts val="700"/>
              </a:spcBef>
              <a:buClrTx/>
              <a:buSzPct val="60000"/>
            </a:pPr>
            <a:endParaRPr lang="cs-CZ" altLang="cs-CZ" sz="2800">
              <a:latin typeface="Candara" panose="020E0502030303020204" pitchFamily="34" charset="0"/>
            </a:endParaRPr>
          </a:p>
          <a:p>
            <a:pPr>
              <a:lnSpc>
                <a:spcPct val="90000"/>
              </a:lnSpc>
              <a:spcBef>
                <a:spcPts val="600"/>
              </a:spcBef>
              <a:buClrTx/>
              <a:buSzPct val="60000"/>
            </a:pPr>
            <a:endParaRPr lang="cs-CZ" altLang="cs-CZ" sz="2400" b="1"/>
          </a:p>
          <a:p>
            <a:pPr eaLnBrk="1" hangingPunct="1">
              <a:lnSpc>
                <a:spcPct val="90000"/>
              </a:lnSpc>
              <a:buClrTx/>
              <a:buSzPct val="60000"/>
              <a:buFontTx/>
              <a:buNone/>
            </a:pPr>
            <a:r>
              <a:rPr lang="cs-CZ" altLang="cs-CZ"/>
              <a:t>	</a:t>
            </a:r>
          </a:p>
        </p:txBody>
      </p:sp>
      <p:sp>
        <p:nvSpPr>
          <p:cNvPr id="38916" name="Text Box 3">
            <a:extLst>
              <a:ext uri="{FF2B5EF4-FFF2-40B4-BE49-F238E27FC236}">
                <a16:creationId xmlns:a16="http://schemas.microsoft.com/office/drawing/2014/main" id="{3B438BC2-EB33-40B8-AACE-05C14FF67D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7851" y="981075"/>
            <a:ext cx="8569325" cy="1201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>
              <a:spcBef>
                <a:spcPct val="0"/>
              </a:spcBef>
              <a:buClrTx/>
              <a:buSzPct val="60000"/>
              <a:buFontTx/>
              <a:buNone/>
            </a:pPr>
            <a:r>
              <a:rPr lang="en-GB" altLang="cs-CZ" sz="2400">
                <a:latin typeface="Arial" panose="020B0604020202020204" pitchFamily="34" charset="0"/>
                <a:cs typeface="Arial" panose="020B0604020202020204" pitchFamily="34" charset="0"/>
              </a:rPr>
              <a:t>tissue</a:t>
            </a: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 damage</a:t>
            </a:r>
            <a:r>
              <a:rPr lang="en-GB" altLang="cs-CZ" sz="2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cs-CZ" sz="2400" b="1">
                <a:latin typeface="Arial" panose="020B0604020202020204" pitchFamily="34" charset="0"/>
                <a:cs typeface="Arial" panose="020B0604020202020204" pitchFamily="34" charset="0"/>
              </a:rPr>
              <a:t></a:t>
            </a:r>
            <a:r>
              <a:rPr lang="en-GB" altLang="cs-CZ" sz="2400">
                <a:latin typeface="Arial" panose="020B0604020202020204" pitchFamily="34" charset="0"/>
                <a:cs typeface="Arial" panose="020B0604020202020204" pitchFamily="34" charset="0"/>
              </a:rPr>
              <a:t> production of prostaglandines and other substances </a:t>
            </a:r>
            <a:r>
              <a:rPr lang="en-GB" altLang="cs-CZ" sz="2400" b="1">
                <a:latin typeface="Arial" panose="020B0604020202020204" pitchFamily="34" charset="0"/>
                <a:cs typeface="Arial" panose="020B0604020202020204" pitchFamily="34" charset="0"/>
              </a:rPr>
              <a:t> </a:t>
            </a:r>
            <a:r>
              <a:rPr lang="en-GB" altLang="cs-CZ" sz="2400">
                <a:latin typeface="Arial" panose="020B0604020202020204" pitchFamily="34" charset="0"/>
                <a:cs typeface="Arial" panose="020B0604020202020204" pitchFamily="34" charset="0"/>
              </a:rPr>
              <a:t>effects on</a:t>
            </a: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 the free</a:t>
            </a:r>
            <a:r>
              <a:rPr lang="en-GB" altLang="cs-CZ" sz="2400">
                <a:latin typeface="Arial" panose="020B0604020202020204" pitchFamily="34" charset="0"/>
                <a:cs typeface="Arial" panose="020B0604020202020204" pitchFamily="34" charset="0"/>
              </a:rPr>
              <a:t> nerve endings</a:t>
            </a: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cs-CZ" sz="2400" b="1">
                <a:latin typeface="Arial" panose="020B0604020202020204" pitchFamily="34" charset="0"/>
                <a:cs typeface="Arial" panose="020B0604020202020204" pitchFamily="34" charset="0"/>
              </a:rPr>
              <a:t></a:t>
            </a:r>
            <a:r>
              <a:rPr lang="en-GB" altLang="cs-CZ" sz="2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transduction of </a:t>
            </a:r>
            <a:r>
              <a:rPr lang="en-GB" altLang="cs-CZ" sz="2400">
                <a:latin typeface="Arial" panose="020B0604020202020204" pitchFamily="34" charset="0"/>
                <a:cs typeface="Arial" panose="020B0604020202020204" pitchFamily="34" charset="0"/>
              </a:rPr>
              <a:t>signal</a:t>
            </a: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 up to the</a:t>
            </a:r>
            <a:r>
              <a:rPr lang="en-GB" altLang="cs-CZ" sz="2400">
                <a:latin typeface="Arial" panose="020B0604020202020204" pitchFamily="34" charset="0"/>
                <a:cs typeface="Arial" panose="020B0604020202020204" pitchFamily="34" charset="0"/>
              </a:rPr>
              <a:t> brain</a:t>
            </a: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 neurons </a:t>
            </a:r>
            <a:r>
              <a:rPr lang="en-GB" altLang="cs-CZ" sz="2400" b="1">
                <a:latin typeface="Arial" panose="020B0604020202020204" pitchFamily="34" charset="0"/>
                <a:cs typeface="Arial" panose="020B0604020202020204" pitchFamily="34" charset="0"/>
              </a:rPr>
              <a:t></a:t>
            </a:r>
            <a:r>
              <a:rPr lang="en-GB" altLang="cs-CZ" sz="2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cs-CZ" sz="2400" b="1">
                <a:latin typeface="Arial" panose="020B0604020202020204" pitchFamily="34" charset="0"/>
                <a:cs typeface="Arial" panose="020B0604020202020204" pitchFamily="34" charset="0"/>
              </a:rPr>
              <a:t>PAIN</a:t>
            </a:r>
          </a:p>
        </p:txBody>
      </p:sp>
      <p:sp>
        <p:nvSpPr>
          <p:cNvPr id="38917" name="Line 4">
            <a:extLst>
              <a:ext uri="{FF2B5EF4-FFF2-40B4-BE49-F238E27FC236}">
                <a16:creationId xmlns:a16="http://schemas.microsoft.com/office/drawing/2014/main" id="{1F8DC1FD-7E16-4839-9947-4CED28E53E11}"/>
              </a:ext>
            </a:extLst>
          </p:cNvPr>
          <p:cNvSpPr>
            <a:spLocks noChangeShapeType="1"/>
          </p:cNvSpPr>
          <p:nvPr/>
        </p:nvSpPr>
        <p:spPr bwMode="auto">
          <a:xfrm>
            <a:off x="4224338" y="3860800"/>
            <a:ext cx="914400" cy="1588"/>
          </a:xfrm>
          <a:prstGeom prst="line">
            <a:avLst/>
          </a:prstGeom>
          <a:noFill/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8918" name="Line 5">
            <a:extLst>
              <a:ext uri="{FF2B5EF4-FFF2-40B4-BE49-F238E27FC236}">
                <a16:creationId xmlns:a16="http://schemas.microsoft.com/office/drawing/2014/main" id="{529B867A-BC6C-4CDD-B3F5-A730C618260E}"/>
              </a:ext>
            </a:extLst>
          </p:cNvPr>
          <p:cNvSpPr>
            <a:spLocks noChangeShapeType="1"/>
          </p:cNvSpPr>
          <p:nvPr/>
        </p:nvSpPr>
        <p:spPr bwMode="auto">
          <a:xfrm>
            <a:off x="5735638" y="3860800"/>
            <a:ext cx="914400" cy="1588"/>
          </a:xfrm>
          <a:prstGeom prst="line">
            <a:avLst/>
          </a:prstGeom>
          <a:noFill/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6AF016B8-6B95-4B90-A4DC-F3EA0C48824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00687" y="418307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4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ext Box 1">
            <a:extLst>
              <a:ext uri="{FF2B5EF4-FFF2-40B4-BE49-F238E27FC236}">
                <a16:creationId xmlns:a16="http://schemas.microsoft.com/office/drawing/2014/main" id="{85EA5AE1-E8F8-47CC-B021-64152076EF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5188" y="1196975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90000"/>
              </a:lnSpc>
              <a:spcBef>
                <a:spcPts val="700"/>
              </a:spcBef>
              <a:buClrTx/>
              <a:buSzPct val="60000"/>
            </a:pPr>
            <a:r>
              <a:rPr lang="en-GB" altLang="cs-CZ" sz="2800" b="1" dirty="0">
                <a:latin typeface="Arial" panose="020B0604020202020204" pitchFamily="34" charset="0"/>
                <a:cs typeface="Arial" panose="020B0604020202020204" pitchFamily="34" charset="0"/>
              </a:rPr>
              <a:t>Endogenous </a:t>
            </a:r>
            <a:r>
              <a:rPr lang="cs-CZ" altLang="cs-CZ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pain</a:t>
            </a:r>
            <a:r>
              <a:rPr lang="cs-CZ" altLang="cs-CZ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suppressing</a:t>
            </a:r>
            <a:r>
              <a:rPr lang="cs-CZ" altLang="cs-CZ" sz="2800" b="1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cs-CZ" altLang="cs-CZ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analgesic</a:t>
            </a:r>
            <a:r>
              <a:rPr lang="cs-CZ" altLang="cs-CZ" sz="2800" b="1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cs-CZ" altLang="cs-CZ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substances</a:t>
            </a:r>
            <a:r>
              <a:rPr lang="cs-CZ" altLang="cs-CZ" sz="2800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>
              <a:lnSpc>
                <a:spcPct val="90000"/>
              </a:lnSpc>
              <a:spcBef>
                <a:spcPts val="600"/>
              </a:spcBef>
              <a:buClrTx/>
              <a:buSzPct val="60000"/>
            </a:pPr>
            <a:r>
              <a:rPr lang="en-GB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</a:p>
          <a:p>
            <a:pPr>
              <a:lnSpc>
                <a:spcPct val="90000"/>
              </a:lnSpc>
              <a:spcBef>
                <a:spcPts val="600"/>
              </a:spcBef>
              <a:buClrTx/>
              <a:buSzPct val="60000"/>
            </a:pPr>
            <a:r>
              <a:rPr lang="en-GB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endorphins</a:t>
            </a:r>
          </a:p>
          <a:p>
            <a:pPr>
              <a:lnSpc>
                <a:spcPct val="90000"/>
              </a:lnSpc>
              <a:spcBef>
                <a:spcPts val="600"/>
              </a:spcBef>
              <a:buClrTx/>
              <a:buSzPct val="60000"/>
            </a:pPr>
            <a:r>
              <a:rPr lang="en-GB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enkephalins</a:t>
            </a:r>
          </a:p>
          <a:p>
            <a:pPr>
              <a:lnSpc>
                <a:spcPct val="90000"/>
              </a:lnSpc>
              <a:spcBef>
                <a:spcPts val="600"/>
              </a:spcBef>
              <a:buClrTx/>
              <a:buSzPct val="60000"/>
            </a:pP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GB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ynorphins</a:t>
            </a:r>
            <a:endParaRPr lang="en-GB" alt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spcBef>
                <a:spcPts val="600"/>
              </a:spcBef>
              <a:buClrTx/>
              <a:buSzPct val="60000"/>
            </a:pPr>
            <a:endParaRPr lang="cs-CZ" alt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spcBef>
                <a:spcPts val="600"/>
              </a:spcBef>
              <a:buClrTx/>
              <a:buSzPct val="60000"/>
            </a:pPr>
            <a:endParaRPr lang="cs-CZ" alt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spcBef>
                <a:spcPts val="600"/>
              </a:spcBef>
              <a:buClrTx/>
              <a:buSzPct val="60000"/>
            </a:pPr>
            <a:r>
              <a:rPr lang="en-GB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</a:p>
        </p:txBody>
      </p:sp>
      <p:sp>
        <p:nvSpPr>
          <p:cNvPr id="40963" name="Text Box 2">
            <a:extLst>
              <a:ext uri="{FF2B5EF4-FFF2-40B4-BE49-F238E27FC236}">
                <a16:creationId xmlns:a16="http://schemas.microsoft.com/office/drawing/2014/main" id="{A135919F-D89E-4719-BEE6-13F82FF34A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95550" y="1"/>
            <a:ext cx="7793038" cy="836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sk-SK" altLang="cs-CZ" sz="3600" b="1">
                <a:latin typeface="Arial" panose="020B0604020202020204" pitchFamily="34" charset="0"/>
                <a:cs typeface="Arial" panose="020B0604020202020204" pitchFamily="34" charset="0"/>
              </a:rPr>
              <a:t>Pain – causes and mechanism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FE10D287-DF4C-4A99-BB58-6D3AB4A1F5B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04135" y="418307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9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ext Box 1">
            <a:extLst>
              <a:ext uri="{FF2B5EF4-FFF2-40B4-BE49-F238E27FC236}">
                <a16:creationId xmlns:a16="http://schemas.microsoft.com/office/drawing/2014/main" id="{6D3BCD20-0E5D-4EAB-9BB6-3338F859EB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5188" y="260350"/>
            <a:ext cx="8208962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4000" b="1">
                <a:latin typeface="Candara" panose="020E0502030303020204" pitchFamily="34" charset="0"/>
              </a:rPr>
              <a:t>Pain transduction – 3 neuron</a:t>
            </a:r>
            <a:r>
              <a:rPr lang="en-US" altLang="cs-CZ" sz="4000" b="1">
                <a:latin typeface="Candara" panose="020E0502030303020204" pitchFamily="34" charset="0"/>
              </a:rPr>
              <a:t>`</a:t>
            </a:r>
            <a:r>
              <a:rPr lang="cs-CZ" altLang="cs-CZ" sz="4000" b="1">
                <a:latin typeface="Candara" panose="020E0502030303020204" pitchFamily="34" charset="0"/>
              </a:rPr>
              <a:t>s tract</a:t>
            </a:r>
          </a:p>
        </p:txBody>
      </p:sp>
      <p:sp>
        <p:nvSpPr>
          <p:cNvPr id="43011" name="Text Box 2">
            <a:extLst>
              <a:ext uri="{FF2B5EF4-FFF2-40B4-BE49-F238E27FC236}">
                <a16:creationId xmlns:a16="http://schemas.microsoft.com/office/drawing/2014/main" id="{A41F0048-E04F-4741-A815-198CDA8E34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0851" y="3068639"/>
            <a:ext cx="3192197" cy="8947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SzPct val="60000"/>
              <a:buFontTx/>
              <a:buNone/>
            </a:pPr>
            <a:r>
              <a:rPr lang="cs-CZ" altLang="cs-CZ" sz="2400" i="1">
                <a:latin typeface="Candara" panose="020E0502030303020204" pitchFamily="34" charset="0"/>
              </a:rPr>
              <a:t>tractus spinothalamicus</a:t>
            </a:r>
          </a:p>
          <a:p>
            <a:pPr eaLnBrk="1" hangingPunct="1">
              <a:spcBef>
                <a:spcPct val="0"/>
              </a:spcBef>
              <a:buClrTx/>
              <a:buSzPct val="60000"/>
              <a:buFontTx/>
              <a:buNone/>
            </a:pPr>
            <a:r>
              <a:rPr lang="cs-CZ" altLang="cs-CZ" sz="2400">
                <a:latin typeface="Candara" panose="020E0502030303020204" pitchFamily="34" charset="0"/>
              </a:rPr>
              <a:t>(spinothalamic tract)</a:t>
            </a:r>
            <a:r>
              <a:rPr lang="cs-CZ" altLang="cs-CZ" sz="2800">
                <a:latin typeface="Candara" panose="020E0502030303020204" pitchFamily="34" charset="0"/>
              </a:rPr>
              <a:t>  </a:t>
            </a:r>
          </a:p>
        </p:txBody>
      </p:sp>
      <p:sp>
        <p:nvSpPr>
          <p:cNvPr id="43012" name="Text Box 3">
            <a:extLst>
              <a:ext uri="{FF2B5EF4-FFF2-40B4-BE49-F238E27FC236}">
                <a16:creationId xmlns:a16="http://schemas.microsoft.com/office/drawing/2014/main" id="{CBEF5F71-A8F1-457C-9A88-AC3FE657F3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51476" y="3068639"/>
            <a:ext cx="531813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SzPct val="60000"/>
              <a:buFontTx/>
              <a:buNone/>
            </a:pPr>
            <a:r>
              <a:rPr lang="cs-CZ" altLang="cs-CZ" sz="2400">
                <a:latin typeface="Candara" panose="020E0502030303020204" pitchFamily="34" charset="0"/>
              </a:rPr>
              <a:t>vs.</a:t>
            </a:r>
          </a:p>
        </p:txBody>
      </p:sp>
      <p:sp>
        <p:nvSpPr>
          <p:cNvPr id="43013" name="Text Box 4">
            <a:extLst>
              <a:ext uri="{FF2B5EF4-FFF2-40B4-BE49-F238E27FC236}">
                <a16:creationId xmlns:a16="http://schemas.microsoft.com/office/drawing/2014/main" id="{4F371397-D032-4D61-9B05-E4441F2C60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0463" y="3068638"/>
            <a:ext cx="4679950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SzPct val="60000"/>
              <a:buFontTx/>
              <a:buNone/>
            </a:pPr>
            <a:r>
              <a:rPr lang="cs-CZ" altLang="cs-CZ" sz="2400" i="1">
                <a:latin typeface="Candara" panose="020E0502030303020204" pitchFamily="34" charset="0"/>
              </a:rPr>
              <a:t>tractus spinoreticulothalamicus</a:t>
            </a:r>
          </a:p>
          <a:p>
            <a:pPr eaLnBrk="1" hangingPunct="1">
              <a:spcBef>
                <a:spcPct val="0"/>
              </a:spcBef>
              <a:buClrTx/>
              <a:buSzPct val="60000"/>
              <a:buFontTx/>
              <a:buNone/>
            </a:pPr>
            <a:r>
              <a:rPr lang="cs-CZ" altLang="cs-CZ" sz="2400">
                <a:latin typeface="Candara" panose="020E0502030303020204" pitchFamily="34" charset="0"/>
              </a:rPr>
              <a:t>(spinoreticulothalamic tract) </a:t>
            </a:r>
          </a:p>
        </p:txBody>
      </p:sp>
      <p:sp>
        <p:nvSpPr>
          <p:cNvPr id="43014" name="Text Box 5">
            <a:extLst>
              <a:ext uri="{FF2B5EF4-FFF2-40B4-BE49-F238E27FC236}">
                <a16:creationId xmlns:a16="http://schemas.microsoft.com/office/drawing/2014/main" id="{ADD1AE92-47F0-44B3-916C-79C4E6E909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25926" y="1989139"/>
            <a:ext cx="3224213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SzPct val="60000"/>
              <a:buFontTx/>
              <a:buNone/>
            </a:pPr>
            <a:r>
              <a:rPr lang="cs-CZ" altLang="cs-CZ" sz="2400" b="1">
                <a:latin typeface="Candara" panose="020E0502030303020204" pitchFamily="34" charset="0"/>
              </a:rPr>
              <a:t>MAIN PAIN PATHWAYS</a:t>
            </a:r>
          </a:p>
        </p:txBody>
      </p:sp>
      <p:sp>
        <p:nvSpPr>
          <p:cNvPr id="43015" name="AutoShape 6">
            <a:extLst>
              <a:ext uri="{FF2B5EF4-FFF2-40B4-BE49-F238E27FC236}">
                <a16:creationId xmlns:a16="http://schemas.microsoft.com/office/drawing/2014/main" id="{652E7700-357B-4B2A-AD32-CB01E4E10416}"/>
              </a:ext>
            </a:extLst>
          </p:cNvPr>
          <p:cNvSpPr>
            <a:spLocks/>
          </p:cNvSpPr>
          <p:nvPr/>
        </p:nvSpPr>
        <p:spPr bwMode="auto">
          <a:xfrm rot="5400000">
            <a:off x="4944269" y="2928144"/>
            <a:ext cx="1320800" cy="3697288"/>
          </a:xfrm>
          <a:prstGeom prst="rightBrace">
            <a:avLst>
              <a:gd name="adj1" fmla="val 23327"/>
              <a:gd name="adj2" fmla="val 50000"/>
            </a:avLst>
          </a:prstGeom>
          <a:noFill/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cs-CZ" altLang="cs-CZ"/>
          </a:p>
        </p:txBody>
      </p:sp>
      <p:sp>
        <p:nvSpPr>
          <p:cNvPr id="43016" name="Rectangle 7">
            <a:extLst>
              <a:ext uri="{FF2B5EF4-FFF2-40B4-BE49-F238E27FC236}">
                <a16:creationId xmlns:a16="http://schemas.microsoft.com/office/drawing/2014/main" id="{5BC5ECEE-6AC8-49B2-96AC-496C5D04B5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2313" y="5437188"/>
            <a:ext cx="8496300" cy="1202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cs-CZ" sz="2400">
                <a:latin typeface="Candara" panose="020E0502030303020204" pitchFamily="34" charset="0"/>
              </a:rPr>
              <a:t>the track</a:t>
            </a:r>
            <a:r>
              <a:rPr lang="cs-CZ" altLang="cs-CZ" sz="2400">
                <a:latin typeface="Candara" panose="020E0502030303020204" pitchFamily="34" charset="0"/>
              </a:rPr>
              <a:t>s</a:t>
            </a:r>
            <a:r>
              <a:rPr lang="en-US" altLang="cs-CZ" sz="2400">
                <a:latin typeface="Candara" panose="020E0502030303020204" pitchFamily="34" charset="0"/>
              </a:rPr>
              <a:t> leading from the spinal cord (spinal ganglia) to specific areas of the brain (finally to the cerebral cortex) information about pain is received and processed</a:t>
            </a:r>
          </a:p>
        </p:txBody>
      </p:sp>
    </p:spTree>
    <p:custDataLst>
      <p:tags r:id="rId1"/>
    </p:custData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ext Box 1">
            <a:extLst>
              <a:ext uri="{FF2B5EF4-FFF2-40B4-BE49-F238E27FC236}">
                <a16:creationId xmlns:a16="http://schemas.microsoft.com/office/drawing/2014/main" id="{880435AB-DB44-4216-A3F9-A56BBF120A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93913" y="0"/>
            <a:ext cx="821055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4000" b="1">
                <a:latin typeface="Candara" panose="020E0502030303020204" pitchFamily="34" charset="0"/>
              </a:rPr>
              <a:t>Pain </a:t>
            </a:r>
            <a:r>
              <a:rPr lang="cs-CZ" altLang="cs-CZ" sz="4000" b="1">
                <a:latin typeface="Arial" panose="020B0604020202020204" pitchFamily="34" charset="0"/>
                <a:cs typeface="Arial" panose="020B0604020202020204" pitchFamily="34" charset="0"/>
              </a:rPr>
              <a:t>transduction</a:t>
            </a:r>
            <a:r>
              <a:rPr lang="cs-CZ" altLang="cs-CZ" sz="4000" b="1">
                <a:latin typeface="Candara" panose="020E0502030303020204" pitchFamily="34" charset="0"/>
              </a:rPr>
              <a:t> – 3 neuron</a:t>
            </a:r>
            <a:r>
              <a:rPr lang="en-US" altLang="cs-CZ" sz="4000" b="1">
                <a:latin typeface="Candara" panose="020E0502030303020204" pitchFamily="34" charset="0"/>
              </a:rPr>
              <a:t>`</a:t>
            </a:r>
            <a:r>
              <a:rPr lang="cs-CZ" altLang="cs-CZ" sz="4000" b="1">
                <a:latin typeface="Candara" panose="020E0502030303020204" pitchFamily="34" charset="0"/>
              </a:rPr>
              <a:t>s tract</a:t>
            </a:r>
          </a:p>
        </p:txBody>
      </p:sp>
      <p:sp>
        <p:nvSpPr>
          <p:cNvPr id="33794" name="Text Box 2">
            <a:extLst>
              <a:ext uri="{FF2B5EF4-FFF2-40B4-BE49-F238E27FC236}">
                <a16:creationId xmlns:a16="http://schemas.microsoft.com/office/drawing/2014/main" id="{4BAB2467-E81F-4F2B-8CE0-629D989A46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1" y="981076"/>
            <a:ext cx="8435975" cy="5616575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46800" rIns="90000" bIns="46800"/>
          <a:lstStyle>
            <a:lvl1pPr marL="609600" indent="-603250">
              <a:tabLst>
                <a:tab pos="609600" algn="l"/>
                <a:tab pos="1057275" algn="l"/>
                <a:tab pos="1506538" algn="l"/>
                <a:tab pos="1955800" algn="l"/>
                <a:tab pos="2405063" algn="l"/>
                <a:tab pos="2854325" algn="l"/>
                <a:tab pos="3303588" algn="l"/>
                <a:tab pos="3752850" algn="l"/>
                <a:tab pos="4202113" algn="l"/>
                <a:tab pos="4651375" algn="l"/>
                <a:tab pos="5100638" algn="l"/>
                <a:tab pos="5549900" algn="l"/>
                <a:tab pos="5999163" algn="l"/>
                <a:tab pos="6448425" algn="l"/>
                <a:tab pos="6897688" algn="l"/>
                <a:tab pos="7346950" algn="l"/>
                <a:tab pos="7796213" algn="l"/>
                <a:tab pos="8245475" algn="l"/>
                <a:tab pos="8694738" algn="l"/>
                <a:tab pos="9144000" algn="l"/>
                <a:tab pos="9593263" algn="l"/>
              </a:tabLst>
              <a:defRPr sz="2400">
                <a:solidFill>
                  <a:srgbClr val="000000"/>
                </a:solidFill>
                <a:latin typeface="Tahoma" pitchFamily="34" charset="0"/>
              </a:defRPr>
            </a:lvl1pPr>
            <a:lvl2pPr>
              <a:tabLst>
                <a:tab pos="609600" algn="l"/>
                <a:tab pos="1057275" algn="l"/>
                <a:tab pos="1506538" algn="l"/>
                <a:tab pos="1955800" algn="l"/>
                <a:tab pos="2405063" algn="l"/>
                <a:tab pos="2854325" algn="l"/>
                <a:tab pos="3303588" algn="l"/>
                <a:tab pos="3752850" algn="l"/>
                <a:tab pos="4202113" algn="l"/>
                <a:tab pos="4651375" algn="l"/>
                <a:tab pos="5100638" algn="l"/>
                <a:tab pos="5549900" algn="l"/>
                <a:tab pos="5999163" algn="l"/>
                <a:tab pos="6448425" algn="l"/>
                <a:tab pos="6897688" algn="l"/>
                <a:tab pos="7346950" algn="l"/>
                <a:tab pos="7796213" algn="l"/>
                <a:tab pos="8245475" algn="l"/>
                <a:tab pos="8694738" algn="l"/>
                <a:tab pos="9144000" algn="l"/>
                <a:tab pos="9593263" algn="l"/>
              </a:tabLst>
              <a:defRPr sz="2400">
                <a:solidFill>
                  <a:srgbClr val="000000"/>
                </a:solidFill>
                <a:latin typeface="Tahoma" pitchFamily="34" charset="0"/>
              </a:defRPr>
            </a:lvl2pPr>
            <a:lvl3pPr>
              <a:tabLst>
                <a:tab pos="609600" algn="l"/>
                <a:tab pos="1057275" algn="l"/>
                <a:tab pos="1506538" algn="l"/>
                <a:tab pos="1955800" algn="l"/>
                <a:tab pos="2405063" algn="l"/>
                <a:tab pos="2854325" algn="l"/>
                <a:tab pos="3303588" algn="l"/>
                <a:tab pos="3752850" algn="l"/>
                <a:tab pos="4202113" algn="l"/>
                <a:tab pos="4651375" algn="l"/>
                <a:tab pos="5100638" algn="l"/>
                <a:tab pos="5549900" algn="l"/>
                <a:tab pos="5999163" algn="l"/>
                <a:tab pos="6448425" algn="l"/>
                <a:tab pos="6897688" algn="l"/>
                <a:tab pos="7346950" algn="l"/>
                <a:tab pos="7796213" algn="l"/>
                <a:tab pos="8245475" algn="l"/>
                <a:tab pos="8694738" algn="l"/>
                <a:tab pos="9144000" algn="l"/>
                <a:tab pos="9593263" algn="l"/>
              </a:tabLst>
              <a:defRPr sz="2400">
                <a:solidFill>
                  <a:srgbClr val="000000"/>
                </a:solidFill>
                <a:latin typeface="Tahoma" pitchFamily="34" charset="0"/>
              </a:defRPr>
            </a:lvl3pPr>
            <a:lvl4pPr>
              <a:tabLst>
                <a:tab pos="609600" algn="l"/>
                <a:tab pos="1057275" algn="l"/>
                <a:tab pos="1506538" algn="l"/>
                <a:tab pos="1955800" algn="l"/>
                <a:tab pos="2405063" algn="l"/>
                <a:tab pos="2854325" algn="l"/>
                <a:tab pos="3303588" algn="l"/>
                <a:tab pos="3752850" algn="l"/>
                <a:tab pos="4202113" algn="l"/>
                <a:tab pos="4651375" algn="l"/>
                <a:tab pos="5100638" algn="l"/>
                <a:tab pos="5549900" algn="l"/>
                <a:tab pos="5999163" algn="l"/>
                <a:tab pos="6448425" algn="l"/>
                <a:tab pos="6897688" algn="l"/>
                <a:tab pos="7346950" algn="l"/>
                <a:tab pos="7796213" algn="l"/>
                <a:tab pos="8245475" algn="l"/>
                <a:tab pos="8694738" algn="l"/>
                <a:tab pos="9144000" algn="l"/>
                <a:tab pos="9593263" algn="l"/>
              </a:tabLst>
              <a:defRPr sz="2400">
                <a:solidFill>
                  <a:srgbClr val="000000"/>
                </a:solidFill>
                <a:latin typeface="Tahoma" pitchFamily="34" charset="0"/>
              </a:defRPr>
            </a:lvl4pPr>
            <a:lvl5pPr>
              <a:tabLst>
                <a:tab pos="609600" algn="l"/>
                <a:tab pos="1057275" algn="l"/>
                <a:tab pos="1506538" algn="l"/>
                <a:tab pos="1955800" algn="l"/>
                <a:tab pos="2405063" algn="l"/>
                <a:tab pos="2854325" algn="l"/>
                <a:tab pos="3303588" algn="l"/>
                <a:tab pos="3752850" algn="l"/>
                <a:tab pos="4202113" algn="l"/>
                <a:tab pos="4651375" algn="l"/>
                <a:tab pos="5100638" algn="l"/>
                <a:tab pos="5549900" algn="l"/>
                <a:tab pos="5999163" algn="l"/>
                <a:tab pos="6448425" algn="l"/>
                <a:tab pos="6897688" algn="l"/>
                <a:tab pos="7346950" algn="l"/>
                <a:tab pos="7796213" algn="l"/>
                <a:tab pos="8245475" algn="l"/>
                <a:tab pos="8694738" algn="l"/>
                <a:tab pos="9144000" algn="l"/>
                <a:tab pos="9593263" algn="l"/>
              </a:tabLst>
              <a:defRPr sz="2400">
                <a:solidFill>
                  <a:srgbClr val="000000"/>
                </a:solidFill>
                <a:latin typeface="Tahoma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09600" algn="l"/>
                <a:tab pos="1057275" algn="l"/>
                <a:tab pos="1506538" algn="l"/>
                <a:tab pos="1955800" algn="l"/>
                <a:tab pos="2405063" algn="l"/>
                <a:tab pos="2854325" algn="l"/>
                <a:tab pos="3303588" algn="l"/>
                <a:tab pos="3752850" algn="l"/>
                <a:tab pos="4202113" algn="l"/>
                <a:tab pos="4651375" algn="l"/>
                <a:tab pos="5100638" algn="l"/>
                <a:tab pos="5549900" algn="l"/>
                <a:tab pos="5999163" algn="l"/>
                <a:tab pos="6448425" algn="l"/>
                <a:tab pos="6897688" algn="l"/>
                <a:tab pos="7346950" algn="l"/>
                <a:tab pos="7796213" algn="l"/>
                <a:tab pos="8245475" algn="l"/>
                <a:tab pos="8694738" algn="l"/>
                <a:tab pos="9144000" algn="l"/>
                <a:tab pos="9593263" algn="l"/>
              </a:tabLst>
              <a:defRPr sz="2400">
                <a:solidFill>
                  <a:srgbClr val="000000"/>
                </a:solidFill>
                <a:latin typeface="Tahoma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09600" algn="l"/>
                <a:tab pos="1057275" algn="l"/>
                <a:tab pos="1506538" algn="l"/>
                <a:tab pos="1955800" algn="l"/>
                <a:tab pos="2405063" algn="l"/>
                <a:tab pos="2854325" algn="l"/>
                <a:tab pos="3303588" algn="l"/>
                <a:tab pos="3752850" algn="l"/>
                <a:tab pos="4202113" algn="l"/>
                <a:tab pos="4651375" algn="l"/>
                <a:tab pos="5100638" algn="l"/>
                <a:tab pos="5549900" algn="l"/>
                <a:tab pos="5999163" algn="l"/>
                <a:tab pos="6448425" algn="l"/>
                <a:tab pos="6897688" algn="l"/>
                <a:tab pos="7346950" algn="l"/>
                <a:tab pos="7796213" algn="l"/>
                <a:tab pos="8245475" algn="l"/>
                <a:tab pos="8694738" algn="l"/>
                <a:tab pos="9144000" algn="l"/>
                <a:tab pos="9593263" algn="l"/>
              </a:tabLst>
              <a:defRPr sz="2400">
                <a:solidFill>
                  <a:srgbClr val="000000"/>
                </a:solidFill>
                <a:latin typeface="Tahoma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09600" algn="l"/>
                <a:tab pos="1057275" algn="l"/>
                <a:tab pos="1506538" algn="l"/>
                <a:tab pos="1955800" algn="l"/>
                <a:tab pos="2405063" algn="l"/>
                <a:tab pos="2854325" algn="l"/>
                <a:tab pos="3303588" algn="l"/>
                <a:tab pos="3752850" algn="l"/>
                <a:tab pos="4202113" algn="l"/>
                <a:tab pos="4651375" algn="l"/>
                <a:tab pos="5100638" algn="l"/>
                <a:tab pos="5549900" algn="l"/>
                <a:tab pos="5999163" algn="l"/>
                <a:tab pos="6448425" algn="l"/>
                <a:tab pos="6897688" algn="l"/>
                <a:tab pos="7346950" algn="l"/>
                <a:tab pos="7796213" algn="l"/>
                <a:tab pos="8245475" algn="l"/>
                <a:tab pos="8694738" algn="l"/>
                <a:tab pos="9144000" algn="l"/>
                <a:tab pos="9593263" algn="l"/>
              </a:tabLst>
              <a:defRPr sz="2400">
                <a:solidFill>
                  <a:srgbClr val="000000"/>
                </a:solidFill>
                <a:latin typeface="Tahoma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09600" algn="l"/>
                <a:tab pos="1057275" algn="l"/>
                <a:tab pos="1506538" algn="l"/>
                <a:tab pos="1955800" algn="l"/>
                <a:tab pos="2405063" algn="l"/>
                <a:tab pos="2854325" algn="l"/>
                <a:tab pos="3303588" algn="l"/>
                <a:tab pos="3752850" algn="l"/>
                <a:tab pos="4202113" algn="l"/>
                <a:tab pos="4651375" algn="l"/>
                <a:tab pos="5100638" algn="l"/>
                <a:tab pos="5549900" algn="l"/>
                <a:tab pos="5999163" algn="l"/>
                <a:tab pos="6448425" algn="l"/>
                <a:tab pos="6897688" algn="l"/>
                <a:tab pos="7346950" algn="l"/>
                <a:tab pos="7796213" algn="l"/>
                <a:tab pos="8245475" algn="l"/>
                <a:tab pos="8694738" algn="l"/>
                <a:tab pos="9144000" algn="l"/>
                <a:tab pos="9593263" algn="l"/>
              </a:tabLst>
              <a:defRPr sz="2400">
                <a:solidFill>
                  <a:srgbClr val="000000"/>
                </a:solidFill>
                <a:latin typeface="Tahoma" pitchFamily="34" charset="0"/>
              </a:defRPr>
            </a:lvl9pPr>
          </a:lstStyle>
          <a:p>
            <a:pPr>
              <a:lnSpc>
                <a:spcPct val="80000"/>
              </a:lnSpc>
              <a:spcBef>
                <a:spcPts val="600"/>
              </a:spcBef>
              <a:buSzPct val="60000"/>
              <a:defRPr/>
            </a:pPr>
            <a:endParaRPr lang="cs-CZ" altLang="cs-CZ" b="1" dirty="0">
              <a:latin typeface="Arial" panose="020B0604020202020204" pitchFamily="34" charset="0"/>
              <a:ea typeface="Microsoft YaHei" charset="-122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  <a:spcBef>
                <a:spcPts val="600"/>
              </a:spcBef>
              <a:buSzPct val="60000"/>
              <a:defRPr/>
            </a:pPr>
            <a:endParaRPr lang="cs-CZ" altLang="cs-CZ" b="1" dirty="0">
              <a:latin typeface="Arial" panose="020B0604020202020204" pitchFamily="34" charset="0"/>
              <a:ea typeface="Microsoft YaHei" charset="-122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  <a:spcBef>
                <a:spcPts val="600"/>
              </a:spcBef>
              <a:buSzPct val="60000"/>
              <a:defRPr/>
            </a:pPr>
            <a:r>
              <a:rPr lang="cs-CZ" altLang="cs-CZ" b="1" dirty="0">
                <a:latin typeface="Arial" panose="020B0604020202020204" pitchFamily="34" charset="0"/>
                <a:ea typeface="Microsoft YaHei" charset="-122"/>
                <a:cs typeface="Arial" panose="020B0604020202020204" pitchFamily="34" charset="0"/>
              </a:rPr>
              <a:t>→  </a:t>
            </a:r>
            <a:r>
              <a:rPr lang="cs-CZ" altLang="cs-CZ" b="1" dirty="0" err="1">
                <a:latin typeface="Arial" panose="020B0604020202020204" pitchFamily="34" charset="0"/>
                <a:ea typeface="Microsoft YaHei" charset="-122"/>
                <a:cs typeface="Arial" panose="020B0604020202020204" pitchFamily="34" charset="0"/>
              </a:rPr>
              <a:t>spinothalamic</a:t>
            </a:r>
            <a:r>
              <a:rPr lang="cs-CZ" altLang="cs-CZ" b="1" dirty="0">
                <a:latin typeface="Arial" panose="020B0604020202020204" pitchFamily="34" charset="0"/>
                <a:ea typeface="Microsoft YaHei" charset="-122"/>
                <a:cs typeface="Arial" panose="020B0604020202020204" pitchFamily="34" charset="0"/>
              </a:rPr>
              <a:t> </a:t>
            </a:r>
            <a:r>
              <a:rPr lang="cs-CZ" altLang="cs-CZ" b="1" dirty="0" err="1">
                <a:latin typeface="Arial" panose="020B0604020202020204" pitchFamily="34" charset="0"/>
                <a:ea typeface="Microsoft YaHei" charset="-122"/>
                <a:cs typeface="Arial" panose="020B0604020202020204" pitchFamily="34" charset="0"/>
              </a:rPr>
              <a:t>tract</a:t>
            </a:r>
            <a:r>
              <a:rPr lang="cs-CZ" altLang="cs-CZ" dirty="0">
                <a:latin typeface="Arial" panose="020B0604020202020204" pitchFamily="34" charset="0"/>
                <a:ea typeface="Microsoft YaHei" charset="-122"/>
                <a:cs typeface="Arial" panose="020B0604020202020204" pitchFamily="34" charset="0"/>
              </a:rPr>
              <a:t> – 3 neuron</a:t>
            </a:r>
            <a:r>
              <a:rPr lang="en-US" altLang="cs-CZ" dirty="0">
                <a:latin typeface="Arial" panose="020B0604020202020204" pitchFamily="34" charset="0"/>
                <a:ea typeface="Microsoft YaHei" charset="-122"/>
                <a:cs typeface="Arial" panose="020B0604020202020204" pitchFamily="34" charset="0"/>
              </a:rPr>
              <a:t>`s</a:t>
            </a:r>
            <a:r>
              <a:rPr lang="cs-CZ" altLang="cs-CZ" dirty="0">
                <a:latin typeface="Arial" panose="020B0604020202020204" pitchFamily="34" charset="0"/>
                <a:ea typeface="Microsoft YaHei" charset="-122"/>
                <a:cs typeface="Arial" panose="020B0604020202020204" pitchFamily="34" charset="0"/>
              </a:rPr>
              <a:t> </a:t>
            </a:r>
            <a:r>
              <a:rPr lang="cs-CZ" altLang="cs-CZ" dirty="0" err="1">
                <a:latin typeface="Arial" panose="020B0604020202020204" pitchFamily="34" charset="0"/>
                <a:ea typeface="Microsoft YaHei" charset="-122"/>
                <a:cs typeface="Arial" panose="020B0604020202020204" pitchFamily="34" charset="0"/>
              </a:rPr>
              <a:t>phylogenetically</a:t>
            </a:r>
            <a:r>
              <a:rPr lang="cs-CZ" altLang="cs-CZ" dirty="0">
                <a:latin typeface="Arial" panose="020B0604020202020204" pitchFamily="34" charset="0"/>
                <a:ea typeface="Microsoft YaHei" charset="-122"/>
                <a:cs typeface="Arial" panose="020B0604020202020204" pitchFamily="34" charset="0"/>
              </a:rPr>
              <a:t> </a:t>
            </a:r>
            <a:r>
              <a:rPr lang="cs-CZ" altLang="cs-CZ" dirty="0" err="1">
                <a:latin typeface="Arial" panose="020B0604020202020204" pitchFamily="34" charset="0"/>
                <a:ea typeface="Microsoft YaHei" charset="-122"/>
                <a:cs typeface="Arial" panose="020B0604020202020204" pitchFamily="34" charset="0"/>
              </a:rPr>
              <a:t>younger</a:t>
            </a:r>
            <a:r>
              <a:rPr lang="cs-CZ" altLang="cs-CZ" dirty="0">
                <a:latin typeface="Arial" panose="020B0604020202020204" pitchFamily="34" charset="0"/>
                <a:ea typeface="Microsoft YaHei" charset="-122"/>
                <a:cs typeface="Arial" panose="020B0604020202020204" pitchFamily="34" charset="0"/>
              </a:rPr>
              <a:t> </a:t>
            </a:r>
            <a:r>
              <a:rPr lang="cs-CZ" altLang="cs-CZ" dirty="0" err="1">
                <a:latin typeface="Arial" panose="020B0604020202020204" pitchFamily="34" charset="0"/>
                <a:ea typeface="Microsoft YaHei" charset="-122"/>
                <a:cs typeface="Arial" panose="020B0604020202020204" pitchFamily="34" charset="0"/>
              </a:rPr>
              <a:t>pathway</a:t>
            </a:r>
            <a:r>
              <a:rPr lang="cs-CZ" altLang="cs-CZ" dirty="0">
                <a:latin typeface="Arial" panose="020B0604020202020204" pitchFamily="34" charset="0"/>
                <a:ea typeface="Microsoft YaHei" charset="-122"/>
                <a:cs typeface="Arial" panose="020B0604020202020204" pitchFamily="34" charset="0"/>
              </a:rPr>
              <a:t> </a:t>
            </a:r>
          </a:p>
          <a:p>
            <a:pPr>
              <a:lnSpc>
                <a:spcPct val="80000"/>
              </a:lnSpc>
              <a:spcBef>
                <a:spcPts val="600"/>
              </a:spcBef>
              <a:buSzPct val="60000"/>
              <a:defRPr/>
            </a:pPr>
            <a:r>
              <a:rPr lang="cs-CZ" altLang="cs-CZ" dirty="0">
                <a:latin typeface="Arial" panose="020B0604020202020204" pitchFamily="34" charset="0"/>
                <a:ea typeface="Microsoft YaHei" charset="-122"/>
                <a:cs typeface="Arial" panose="020B0604020202020204" pitchFamily="34" charset="0"/>
              </a:rPr>
              <a:t>– </a:t>
            </a:r>
            <a:r>
              <a:rPr lang="cs-CZ" altLang="cs-CZ" dirty="0" err="1">
                <a:latin typeface="Arial" panose="020B0604020202020204" pitchFamily="34" charset="0"/>
                <a:ea typeface="Microsoft YaHei" charset="-122"/>
                <a:cs typeface="Arial" panose="020B0604020202020204" pitchFamily="34" charset="0"/>
              </a:rPr>
              <a:t>sharp</a:t>
            </a:r>
            <a:r>
              <a:rPr lang="cs-CZ" altLang="cs-CZ" dirty="0">
                <a:latin typeface="Arial" panose="020B0604020202020204" pitchFamily="34" charset="0"/>
                <a:ea typeface="Microsoft YaHei" charset="-122"/>
                <a:cs typeface="Arial" panose="020B0604020202020204" pitchFamily="34" charset="0"/>
              </a:rPr>
              <a:t>, </a:t>
            </a:r>
            <a:r>
              <a:rPr lang="cs-CZ" altLang="cs-CZ" dirty="0" err="1">
                <a:latin typeface="Arial" panose="020B0604020202020204" pitchFamily="34" charset="0"/>
                <a:ea typeface="Microsoft YaHei" charset="-122"/>
                <a:cs typeface="Arial" panose="020B0604020202020204" pitchFamily="34" charset="0"/>
              </a:rPr>
              <a:t>well</a:t>
            </a:r>
            <a:r>
              <a:rPr lang="cs-CZ" altLang="cs-CZ" dirty="0">
                <a:latin typeface="Arial" panose="020B0604020202020204" pitchFamily="34" charset="0"/>
                <a:ea typeface="Microsoft YaHei" charset="-122"/>
                <a:cs typeface="Arial" panose="020B0604020202020204" pitchFamily="34" charset="0"/>
              </a:rPr>
              <a:t> </a:t>
            </a:r>
            <a:r>
              <a:rPr lang="cs-CZ" altLang="cs-CZ" dirty="0" err="1">
                <a:latin typeface="Arial" panose="020B0604020202020204" pitchFamily="34" charset="0"/>
                <a:ea typeface="Microsoft YaHei" charset="-122"/>
                <a:cs typeface="Arial" panose="020B0604020202020204" pitchFamily="34" charset="0"/>
              </a:rPr>
              <a:t>localized</a:t>
            </a:r>
            <a:r>
              <a:rPr lang="cs-CZ" altLang="cs-CZ" dirty="0">
                <a:latin typeface="Arial" panose="020B0604020202020204" pitchFamily="34" charset="0"/>
                <a:ea typeface="Microsoft YaHei" charset="-122"/>
                <a:cs typeface="Arial" panose="020B0604020202020204" pitchFamily="34" charset="0"/>
              </a:rPr>
              <a:t> </a:t>
            </a:r>
            <a:r>
              <a:rPr lang="cs-CZ" altLang="cs-CZ" dirty="0" err="1">
                <a:latin typeface="Arial" panose="020B0604020202020204" pitchFamily="34" charset="0"/>
                <a:ea typeface="Microsoft YaHei" charset="-122"/>
                <a:cs typeface="Arial" panose="020B0604020202020204" pitchFamily="34" charset="0"/>
              </a:rPr>
              <a:t>pain</a:t>
            </a:r>
            <a:endParaRPr lang="cs-CZ" altLang="cs-CZ" dirty="0">
              <a:latin typeface="Arial" panose="020B0604020202020204" pitchFamily="34" charset="0"/>
              <a:ea typeface="Microsoft YaHei" charset="-122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  <a:spcBef>
                <a:spcPts val="600"/>
              </a:spcBef>
              <a:buSzPct val="60000"/>
              <a:defRPr/>
            </a:pPr>
            <a:endParaRPr lang="cs-CZ" altLang="cs-CZ" b="1" dirty="0">
              <a:latin typeface="Arial" panose="020B0604020202020204" pitchFamily="34" charset="0"/>
              <a:ea typeface="Microsoft YaHei" charset="-122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  <a:spcBef>
                <a:spcPts val="600"/>
              </a:spcBef>
              <a:buSzPct val="60000"/>
              <a:defRPr/>
            </a:pPr>
            <a:r>
              <a:rPr lang="cs-CZ" altLang="cs-CZ" b="1" dirty="0">
                <a:latin typeface="Arial" panose="020B0604020202020204" pitchFamily="34" charset="0"/>
                <a:ea typeface="Microsoft YaHei" charset="-122"/>
                <a:cs typeface="Arial" panose="020B0604020202020204" pitchFamily="34" charset="0"/>
              </a:rPr>
              <a:t>→ </a:t>
            </a:r>
            <a:r>
              <a:rPr lang="cs-CZ" altLang="cs-CZ" b="1" dirty="0" err="1">
                <a:latin typeface="Arial" panose="020B0604020202020204" pitchFamily="34" charset="0"/>
                <a:ea typeface="Microsoft YaHei" charset="-122"/>
                <a:cs typeface="Arial" panose="020B0604020202020204" pitchFamily="34" charset="0"/>
              </a:rPr>
              <a:t>spinoretikulothalamic</a:t>
            </a:r>
            <a:r>
              <a:rPr lang="cs-CZ" altLang="cs-CZ" b="1" dirty="0">
                <a:latin typeface="Arial" panose="020B0604020202020204" pitchFamily="34" charset="0"/>
                <a:ea typeface="Microsoft YaHei" charset="-122"/>
                <a:cs typeface="Arial" panose="020B0604020202020204" pitchFamily="34" charset="0"/>
              </a:rPr>
              <a:t> </a:t>
            </a:r>
            <a:r>
              <a:rPr lang="cs-CZ" altLang="cs-CZ" b="1" dirty="0" err="1">
                <a:latin typeface="Arial" panose="020B0604020202020204" pitchFamily="34" charset="0"/>
                <a:ea typeface="Microsoft YaHei" charset="-122"/>
                <a:cs typeface="Arial" panose="020B0604020202020204" pitchFamily="34" charset="0"/>
              </a:rPr>
              <a:t>tract</a:t>
            </a:r>
            <a:r>
              <a:rPr lang="cs-CZ" altLang="cs-CZ" dirty="0">
                <a:latin typeface="Arial" panose="020B0604020202020204" pitchFamily="34" charset="0"/>
                <a:ea typeface="Microsoft YaHei" charset="-122"/>
                <a:cs typeface="Arial" panose="020B0604020202020204" pitchFamily="34" charset="0"/>
              </a:rPr>
              <a:t> – </a:t>
            </a:r>
            <a:r>
              <a:rPr lang="cs-CZ" altLang="cs-CZ" dirty="0" err="1">
                <a:latin typeface="Arial" panose="020B0604020202020204" pitchFamily="34" charset="0"/>
                <a:ea typeface="Microsoft YaHei" charset="-122"/>
                <a:cs typeface="Arial" panose="020B0604020202020204" pitchFamily="34" charset="0"/>
              </a:rPr>
              <a:t>phylogenetically</a:t>
            </a:r>
            <a:r>
              <a:rPr lang="cs-CZ" altLang="cs-CZ" dirty="0">
                <a:latin typeface="Arial" panose="020B0604020202020204" pitchFamily="34" charset="0"/>
                <a:ea typeface="Microsoft YaHei" charset="-122"/>
                <a:cs typeface="Arial" panose="020B0604020202020204" pitchFamily="34" charset="0"/>
              </a:rPr>
              <a:t> </a:t>
            </a:r>
            <a:r>
              <a:rPr lang="cs-CZ" altLang="cs-CZ" dirty="0" err="1">
                <a:latin typeface="Arial" panose="020B0604020202020204" pitchFamily="34" charset="0"/>
                <a:ea typeface="Microsoft YaHei" charset="-122"/>
                <a:cs typeface="Arial" panose="020B0604020202020204" pitchFamily="34" charset="0"/>
              </a:rPr>
              <a:t>older</a:t>
            </a:r>
            <a:r>
              <a:rPr lang="cs-CZ" altLang="cs-CZ" dirty="0">
                <a:latin typeface="Arial" panose="020B0604020202020204" pitchFamily="34" charset="0"/>
                <a:ea typeface="Microsoft YaHei" charset="-122"/>
                <a:cs typeface="Arial" panose="020B0604020202020204" pitchFamily="34" charset="0"/>
              </a:rPr>
              <a:t> </a:t>
            </a:r>
            <a:r>
              <a:rPr lang="cs-CZ" altLang="cs-CZ" dirty="0" err="1">
                <a:latin typeface="Arial" panose="020B0604020202020204" pitchFamily="34" charset="0"/>
                <a:ea typeface="Microsoft YaHei" charset="-122"/>
                <a:cs typeface="Arial" panose="020B0604020202020204" pitchFamily="34" charset="0"/>
              </a:rPr>
              <a:t>polysynaptic</a:t>
            </a:r>
            <a:r>
              <a:rPr lang="cs-CZ" altLang="cs-CZ" dirty="0">
                <a:latin typeface="Arial" panose="020B0604020202020204" pitchFamily="34" charset="0"/>
                <a:ea typeface="Microsoft YaHei" charset="-122"/>
                <a:cs typeface="Arial" panose="020B0604020202020204" pitchFamily="34" charset="0"/>
              </a:rPr>
              <a:t> </a:t>
            </a:r>
            <a:r>
              <a:rPr lang="cs-CZ" altLang="cs-CZ" dirty="0" err="1">
                <a:latin typeface="Arial" panose="020B0604020202020204" pitchFamily="34" charset="0"/>
                <a:ea typeface="Microsoft YaHei" charset="-122"/>
                <a:cs typeface="Arial" panose="020B0604020202020204" pitchFamily="34" charset="0"/>
              </a:rPr>
              <a:t>system</a:t>
            </a:r>
            <a:r>
              <a:rPr lang="cs-CZ" altLang="cs-CZ" dirty="0">
                <a:latin typeface="Arial" panose="020B0604020202020204" pitchFamily="34" charset="0"/>
                <a:ea typeface="Microsoft YaHei" charset="-122"/>
                <a:cs typeface="Arial" panose="020B0604020202020204" pitchFamily="34" charset="0"/>
              </a:rPr>
              <a:t>, </a:t>
            </a:r>
            <a:r>
              <a:rPr lang="en-US" altLang="cs-CZ" dirty="0">
                <a:latin typeface="Arial" panose="020B0604020202020204" pitchFamily="34" charset="0"/>
                <a:ea typeface="Microsoft YaHei" charset="-122"/>
                <a:cs typeface="Arial" panose="020B0604020202020204" pitchFamily="34" charset="0"/>
              </a:rPr>
              <a:t>impulses are transmitted to the higher </a:t>
            </a:r>
            <a:r>
              <a:rPr lang="en-US" altLang="cs-CZ" dirty="0" err="1">
                <a:latin typeface="Arial" panose="020B0604020202020204" pitchFamily="34" charset="0"/>
                <a:ea typeface="Microsoft YaHei" charset="-122"/>
                <a:cs typeface="Arial" panose="020B0604020202020204" pitchFamily="34" charset="0"/>
              </a:rPr>
              <a:t>centres</a:t>
            </a:r>
            <a:r>
              <a:rPr lang="en-US" altLang="cs-CZ" dirty="0">
                <a:latin typeface="Arial" panose="020B0604020202020204" pitchFamily="34" charset="0"/>
                <a:ea typeface="Microsoft YaHei" charset="-122"/>
                <a:cs typeface="Arial" panose="020B0604020202020204" pitchFamily="34" charset="0"/>
              </a:rPr>
              <a:t> through short axon</a:t>
            </a:r>
            <a:r>
              <a:rPr lang="cs-CZ" altLang="cs-CZ" dirty="0">
                <a:latin typeface="Arial" panose="020B0604020202020204" pitchFamily="34" charset="0"/>
                <a:ea typeface="Microsoft YaHei" charset="-122"/>
                <a:cs typeface="Arial" panose="020B0604020202020204" pitchFamily="34" charset="0"/>
              </a:rPr>
              <a:t>al</a:t>
            </a:r>
            <a:r>
              <a:rPr lang="en-US" altLang="cs-CZ" dirty="0">
                <a:latin typeface="Arial" panose="020B0604020202020204" pitchFamily="34" charset="0"/>
                <a:ea typeface="Microsoft YaHei" charset="-122"/>
                <a:cs typeface="Arial" panose="020B0604020202020204" pitchFamily="34" charset="0"/>
              </a:rPr>
              <a:t> pathways </a:t>
            </a:r>
          </a:p>
          <a:p>
            <a:pPr>
              <a:lnSpc>
                <a:spcPct val="80000"/>
              </a:lnSpc>
              <a:spcBef>
                <a:spcPts val="600"/>
              </a:spcBef>
              <a:buSzPct val="60000"/>
              <a:defRPr/>
            </a:pPr>
            <a:r>
              <a:rPr lang="cs-CZ" altLang="cs-CZ" dirty="0">
                <a:latin typeface="Arial" panose="020B0604020202020204" pitchFamily="34" charset="0"/>
                <a:ea typeface="Microsoft YaHei" charset="-122"/>
                <a:cs typeface="Arial" panose="020B0604020202020204" pitchFamily="34" charset="0"/>
              </a:rPr>
              <a:t>– </a:t>
            </a:r>
            <a:r>
              <a:rPr lang="cs-CZ" altLang="cs-CZ" dirty="0" err="1">
                <a:latin typeface="Arial" panose="020B0604020202020204" pitchFamily="34" charset="0"/>
                <a:ea typeface="Microsoft YaHei" charset="-122"/>
                <a:cs typeface="Arial" panose="020B0604020202020204" pitchFamily="34" charset="0"/>
              </a:rPr>
              <a:t>dull</a:t>
            </a:r>
            <a:r>
              <a:rPr lang="cs-CZ" altLang="cs-CZ" dirty="0">
                <a:latin typeface="Arial" panose="020B0604020202020204" pitchFamily="34" charset="0"/>
                <a:ea typeface="Microsoft YaHei" charset="-122"/>
                <a:cs typeface="Arial" panose="020B0604020202020204" pitchFamily="34" charset="0"/>
              </a:rPr>
              <a:t>, </a:t>
            </a:r>
            <a:r>
              <a:rPr lang="en-US" altLang="cs-CZ" dirty="0">
                <a:latin typeface="Arial" panose="020B0604020202020204" pitchFamily="34" charset="0"/>
                <a:ea typeface="Microsoft YaHei" charset="-122"/>
                <a:cs typeface="Arial" panose="020B0604020202020204" pitchFamily="34" charset="0"/>
              </a:rPr>
              <a:t>poorly localized pain</a:t>
            </a:r>
          </a:p>
          <a:p>
            <a:pPr marL="608013" indent="-604838">
              <a:lnSpc>
                <a:spcPct val="80000"/>
              </a:lnSpc>
              <a:spcBef>
                <a:spcPts val="600"/>
              </a:spcBef>
              <a:buSzPct val="60000"/>
              <a:defRPr/>
            </a:pPr>
            <a:endParaRPr lang="cs-CZ" altLang="cs-CZ" dirty="0">
              <a:latin typeface="Arial" panose="020B0604020202020204" pitchFamily="34" charset="0"/>
              <a:ea typeface="Microsoft YaHei" charset="-122"/>
              <a:cs typeface="Arial" panose="020B0604020202020204" pitchFamily="34" charset="0"/>
            </a:endParaRPr>
          </a:p>
          <a:p>
            <a:pPr marL="606425" indent="-604838">
              <a:lnSpc>
                <a:spcPct val="80000"/>
              </a:lnSpc>
              <a:spcBef>
                <a:spcPts val="600"/>
              </a:spcBef>
              <a:buClr>
                <a:srgbClr val="000000"/>
              </a:buClr>
              <a:buSzPct val="60000"/>
              <a:buFont typeface="Wingdings" pitchFamily="2" charset="2"/>
              <a:buChar char=""/>
              <a:defRPr/>
            </a:pPr>
            <a:r>
              <a:rPr lang="cs-CZ" altLang="cs-CZ" dirty="0" err="1">
                <a:latin typeface="Arial" panose="020B0604020202020204" pitchFamily="34" charset="0"/>
                <a:ea typeface="Microsoft YaHei" charset="-122"/>
                <a:cs typeface="Arial" panose="020B0604020202020204" pitchFamily="34" charset="0"/>
              </a:rPr>
              <a:t>vegetative</a:t>
            </a:r>
            <a:r>
              <a:rPr lang="cs-CZ" altLang="cs-CZ" dirty="0">
                <a:latin typeface="Arial" panose="020B0604020202020204" pitchFamily="34" charset="0"/>
                <a:ea typeface="Microsoft YaHei" charset="-122"/>
                <a:cs typeface="Arial" panose="020B0604020202020204" pitchFamily="34" charset="0"/>
              </a:rPr>
              <a:t> response: </a:t>
            </a:r>
            <a:r>
              <a:rPr lang="cs-CZ" altLang="cs-CZ" dirty="0" err="1">
                <a:latin typeface="Arial" panose="020B0604020202020204" pitchFamily="34" charset="0"/>
                <a:ea typeface="Microsoft YaHei" charset="-122"/>
                <a:cs typeface="Arial" panose="020B0604020202020204" pitchFamily="34" charset="0"/>
              </a:rPr>
              <a:t>blood</a:t>
            </a:r>
            <a:r>
              <a:rPr lang="en-US" altLang="cs-CZ" dirty="0">
                <a:latin typeface="Arial" panose="020B0604020202020204" pitchFamily="34" charset="0"/>
                <a:ea typeface="Microsoft YaHei" charset="-122"/>
                <a:cs typeface="Arial" panose="020B0604020202020204" pitchFamily="34" charset="0"/>
              </a:rPr>
              <a:t> pressure</a:t>
            </a:r>
            <a:r>
              <a:rPr lang="cs-CZ" altLang="cs-CZ" dirty="0">
                <a:latin typeface="Arial" panose="020B0604020202020204" pitchFamily="34" charset="0"/>
                <a:ea typeface="Microsoft YaHei" charset="-122"/>
                <a:cs typeface="Arial" panose="020B0604020202020204" pitchFamily="34" charset="0"/>
              </a:rPr>
              <a:t> </a:t>
            </a:r>
            <a:r>
              <a:rPr lang="cs-CZ" altLang="cs-CZ" dirty="0" err="1">
                <a:latin typeface="Arial" panose="020B0604020202020204" pitchFamily="34" charset="0"/>
                <a:ea typeface="Microsoft YaHei" charset="-122"/>
                <a:cs typeface="Arial" panose="020B0604020202020204" pitchFamily="34" charset="0"/>
              </a:rPr>
              <a:t>change</a:t>
            </a:r>
            <a:r>
              <a:rPr lang="en-US" altLang="cs-CZ" dirty="0">
                <a:latin typeface="Arial" panose="020B0604020202020204" pitchFamily="34" charset="0"/>
                <a:ea typeface="Microsoft YaHei" charset="-122"/>
                <a:cs typeface="Arial" panose="020B0604020202020204" pitchFamily="34" charset="0"/>
              </a:rPr>
              <a:t>, tachypnea, mydriasis, diaphoresis, increased muscle tone,...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E23C93B2-A444-4FF8-B9BC-5B8A5A6924B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48204" y="676276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7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ext Box 1">
            <a:extLst>
              <a:ext uri="{FF2B5EF4-FFF2-40B4-BE49-F238E27FC236}">
                <a16:creationId xmlns:a16="http://schemas.microsoft.com/office/drawing/2014/main" id="{877FC096-D173-46D9-8982-D4BB49DFBA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8214" y="1484314"/>
            <a:ext cx="8459787" cy="4503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>
              <a:spcBef>
                <a:spcPts val="2000"/>
              </a:spcBef>
              <a:buClrTx/>
              <a:buSzPct val="60000"/>
            </a:pPr>
            <a:endParaRPr lang="cs-CZ" altLang="cs-CZ">
              <a:solidFill>
                <a:srgbClr val="33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1500"/>
              </a:spcBef>
              <a:buClrTx/>
              <a:buSzPct val="60000"/>
            </a:pP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Analgesics – anodynes (opioids)</a:t>
            </a:r>
          </a:p>
          <a:p>
            <a:pPr>
              <a:spcBef>
                <a:spcPts val="1500"/>
              </a:spcBef>
              <a:buClrTx/>
              <a:buSzPct val="60000"/>
            </a:pP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Non-opioid analgesics (analgesics – antipyretics  NSAIDs)</a:t>
            </a:r>
          </a:p>
          <a:p>
            <a:pPr>
              <a:spcBef>
                <a:spcPts val="1500"/>
              </a:spcBef>
              <a:buClrTx/>
              <a:buSzPct val="60000"/>
            </a:pP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Local anaesthetics</a:t>
            </a:r>
          </a:p>
          <a:p>
            <a:pPr>
              <a:spcBef>
                <a:spcPts val="1500"/>
              </a:spcBef>
              <a:buClrTx/>
              <a:buSzPct val="60000"/>
            </a:pP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General anaesthetics</a:t>
            </a:r>
          </a:p>
          <a:p>
            <a:pPr>
              <a:spcBef>
                <a:spcPts val="1500"/>
              </a:spcBef>
              <a:buClrTx/>
              <a:buSzPct val="60000"/>
            </a:pP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Adjuvant therapy (antidepressants, neuroleptics</a:t>
            </a:r>
            <a:r>
              <a:rPr lang="en-US" altLang="cs-CZ" sz="2400">
                <a:latin typeface="Arial" panose="020B0604020202020204" pitchFamily="34" charset="0"/>
                <a:cs typeface="Arial" panose="020B0604020202020204" pitchFamily="34" charset="0"/>
              </a:rPr>
              <a:t> - antipsychoti</a:t>
            </a: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cs, antiepileptics - anticonvulsants, antimigrenics, central/peripheral myorelaxants, corticoids, bisphosphonates, caffeine…)</a:t>
            </a:r>
          </a:p>
        </p:txBody>
      </p:sp>
      <p:sp>
        <p:nvSpPr>
          <p:cNvPr id="47107" name="Text Box 2">
            <a:extLst>
              <a:ext uri="{FF2B5EF4-FFF2-40B4-BE49-F238E27FC236}">
                <a16:creationId xmlns:a16="http://schemas.microsoft.com/office/drawing/2014/main" id="{0D4BD656-5F7A-45E7-80E2-AEC2A4CA3D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93913" y="94006"/>
            <a:ext cx="821055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Pct val="60000"/>
              <a:buFontTx/>
              <a:buNone/>
            </a:pPr>
            <a:r>
              <a:rPr lang="cs-CZ" altLang="cs-CZ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Pharmacological</a:t>
            </a:r>
            <a:r>
              <a:rPr lang="cs-CZ" altLang="cs-CZ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modulation</a:t>
            </a:r>
            <a:r>
              <a:rPr lang="cs-CZ" altLang="cs-CZ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altLang="cs-CZ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pain</a:t>
            </a:r>
            <a:endParaRPr lang="cs-CZ" altLang="cs-CZ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108" name="Rectangle 3">
            <a:extLst>
              <a:ext uri="{FF2B5EF4-FFF2-40B4-BE49-F238E27FC236}">
                <a16:creationId xmlns:a16="http://schemas.microsoft.com/office/drawing/2014/main" id="{6A0C10D4-B37D-4B4F-B870-C1FF60AC56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8214" y="2133601"/>
            <a:ext cx="4535487" cy="574675"/>
          </a:xfrm>
          <a:prstGeom prst="rect">
            <a:avLst/>
          </a:prstGeom>
          <a:noFill/>
          <a:ln w="22320" cap="sq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cs-CZ" altLang="cs-CZ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F872AFAE-A4A2-4B74-AEAF-F94383724E9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06684" y="389546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2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1">
            <a:extLst>
              <a:ext uri="{FF2B5EF4-FFF2-40B4-BE49-F238E27FC236}">
                <a16:creationId xmlns:a16="http://schemas.microsoft.com/office/drawing/2014/main" id="{F1B7A38A-4468-4D78-9DB7-0500F78E7C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11450" y="188913"/>
            <a:ext cx="7793038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cs-CZ" sz="4000" b="1" dirty="0">
                <a:latin typeface="Arial" panose="020B0604020202020204" pitchFamily="34" charset="0"/>
                <a:cs typeface="Arial" panose="020B0604020202020204" pitchFamily="34" charset="0"/>
              </a:rPr>
              <a:t>                   </a:t>
            </a:r>
            <a:r>
              <a:rPr lang="en-GB" altLang="cs-CZ" sz="4000" b="1" dirty="0">
                <a:latin typeface="Arial" panose="020B0604020202020204" pitchFamily="34" charset="0"/>
                <a:cs typeface="Arial" panose="020B0604020202020204" pitchFamily="34" charset="0"/>
              </a:rPr>
              <a:t>Pain</a:t>
            </a:r>
          </a:p>
        </p:txBody>
      </p:sp>
      <p:sp>
        <p:nvSpPr>
          <p:cNvPr id="15362" name="Text Box 2">
            <a:extLst>
              <a:ext uri="{FF2B5EF4-FFF2-40B4-BE49-F238E27FC236}">
                <a16:creationId xmlns:a16="http://schemas.microsoft.com/office/drawing/2014/main" id="{4EEFEFF2-85E0-429B-8D2E-E415FCF462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5057" y="1412875"/>
            <a:ext cx="9778347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>
            <a:lvl1pPr marL="341313" indent="-339725"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 sz="2400">
                <a:solidFill>
                  <a:srgbClr val="000000"/>
                </a:solidFill>
                <a:latin typeface="Tahoma" pitchFamily="34" charset="0"/>
              </a:defRPr>
            </a:lvl1pPr>
            <a:lvl2pPr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 sz="2400">
                <a:solidFill>
                  <a:srgbClr val="000000"/>
                </a:solidFill>
                <a:latin typeface="Tahoma" pitchFamily="34" charset="0"/>
              </a:defRPr>
            </a:lvl2pPr>
            <a:lvl3pPr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 sz="2400">
                <a:solidFill>
                  <a:srgbClr val="000000"/>
                </a:solidFill>
                <a:latin typeface="Tahoma" pitchFamily="34" charset="0"/>
              </a:defRPr>
            </a:lvl3pPr>
            <a:lvl4pPr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 sz="2400">
                <a:solidFill>
                  <a:srgbClr val="000000"/>
                </a:solidFill>
                <a:latin typeface="Tahoma" pitchFamily="34" charset="0"/>
              </a:defRPr>
            </a:lvl4pPr>
            <a:lvl5pPr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 sz="2400">
                <a:solidFill>
                  <a:srgbClr val="000000"/>
                </a:solidFill>
                <a:latin typeface="Tahoma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 sz="2400">
                <a:solidFill>
                  <a:srgbClr val="000000"/>
                </a:solidFill>
                <a:latin typeface="Tahoma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 sz="2400">
                <a:solidFill>
                  <a:srgbClr val="000000"/>
                </a:solidFill>
                <a:latin typeface="Tahoma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 sz="2400">
                <a:solidFill>
                  <a:srgbClr val="000000"/>
                </a:solidFill>
                <a:latin typeface="Tahoma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 sz="2400">
                <a:solidFill>
                  <a:srgbClr val="000000"/>
                </a:solidFill>
                <a:latin typeface="Tahoma" pitchFamily="34" charset="0"/>
              </a:defRPr>
            </a:lvl9pPr>
          </a:lstStyle>
          <a:p>
            <a:pPr algn="just">
              <a:spcBef>
                <a:spcPts val="700"/>
              </a:spcBef>
              <a:buSzPct val="60000"/>
              <a:defRPr/>
            </a:pPr>
            <a:endParaRPr lang="en-GB" altLang="cs-CZ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39725" indent="-338138" algn="just">
              <a:spcBef>
                <a:spcPts val="875"/>
              </a:spcBef>
              <a:buClr>
                <a:srgbClr val="000000"/>
              </a:buClr>
              <a:buSzPct val="60000"/>
              <a:buFont typeface="Wingdings" pitchFamily="2" charset="2"/>
              <a:buChar char=""/>
              <a:defRPr/>
            </a:pPr>
            <a:r>
              <a:rPr lang="en-GB" altLang="cs-CZ" sz="3500" dirty="0">
                <a:latin typeface="Arial" panose="020B0604020202020204" pitchFamily="34" charset="0"/>
                <a:cs typeface="Arial" panose="020B0604020202020204" pitchFamily="34" charset="0"/>
              </a:rPr>
              <a:t>Definition:</a:t>
            </a:r>
          </a:p>
          <a:p>
            <a:pPr marL="342900" algn="just">
              <a:spcBef>
                <a:spcPts val="875"/>
              </a:spcBef>
              <a:buSzPct val="60000"/>
              <a:defRPr/>
            </a:pPr>
            <a:r>
              <a:rPr lang="en-GB" altLang="cs-CZ" sz="3500" dirty="0">
                <a:latin typeface="Arial" panose="020B0604020202020204" pitchFamily="34" charset="0"/>
                <a:cs typeface="Arial" panose="020B0604020202020204" pitchFamily="34" charset="0"/>
              </a:rPr>
              <a:t>  „</a:t>
            </a:r>
            <a:r>
              <a:rPr lang="cs-CZ" altLang="cs-CZ" sz="3500" dirty="0" err="1">
                <a:latin typeface="Arial" panose="020B0604020202020204" pitchFamily="34" charset="0"/>
                <a:cs typeface="Arial" panose="020B0604020202020204" pitchFamily="34" charset="0"/>
              </a:rPr>
              <a:t>subjective</a:t>
            </a:r>
            <a:r>
              <a:rPr lang="cs-CZ" altLang="cs-CZ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cs-CZ" sz="3500" dirty="0">
                <a:latin typeface="Arial" panose="020B0604020202020204" pitchFamily="34" charset="0"/>
                <a:cs typeface="Arial" panose="020B0604020202020204" pitchFamily="34" charset="0"/>
              </a:rPr>
              <a:t>unpleasant sensory or emotional experience accompanied by real or potential damage of tissues, with motoric and vegetative responses “ 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029C08FC-8634-4B1A-8D05-0D9AE15DA4C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910131" y="434493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6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1">
            <a:extLst>
              <a:ext uri="{FF2B5EF4-FFF2-40B4-BE49-F238E27FC236}">
                <a16:creationId xmlns:a16="http://schemas.microsoft.com/office/drawing/2014/main" id="{03E5D55C-6171-45E2-9D40-DD8C843EA8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77975" y="2740026"/>
            <a:ext cx="457200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Pct val="60000"/>
              <a:buFontTx/>
              <a:buNone/>
            </a:pPr>
            <a:r>
              <a:rPr lang="cs-CZ" altLang="cs-CZ" sz="2400" b="1">
                <a:latin typeface="Candara" panose="020E0502030303020204" pitchFamily="34" charset="0"/>
              </a:rPr>
              <a:t>a</a:t>
            </a:r>
            <a:r>
              <a:rPr lang="en-GB" altLang="cs-CZ" sz="2400" b="1">
                <a:latin typeface="Candara" panose="020E0502030303020204" pitchFamily="34" charset="0"/>
              </a:rPr>
              <a:t>nalgesics – anodynes (opioids)</a:t>
            </a:r>
          </a:p>
        </p:txBody>
      </p:sp>
      <p:sp>
        <p:nvSpPr>
          <p:cNvPr id="49155" name="Text Box 2">
            <a:extLst>
              <a:ext uri="{FF2B5EF4-FFF2-40B4-BE49-F238E27FC236}">
                <a16:creationId xmlns:a16="http://schemas.microsoft.com/office/drawing/2014/main" id="{D1E504E9-89B3-4075-B9E7-BF7048E83D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62151" y="1349375"/>
            <a:ext cx="8353425" cy="1202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SzPct val="60000"/>
              <a:buFontTx/>
              <a:buNone/>
            </a:pPr>
            <a:r>
              <a:rPr lang="en-GB" altLang="cs-CZ" sz="2400" u="sng">
                <a:latin typeface="Candara" panose="020E0502030303020204" pitchFamily="34" charset="0"/>
              </a:rPr>
              <a:t>Analgesics</a:t>
            </a:r>
            <a:r>
              <a:rPr lang="en-GB" altLang="cs-CZ" sz="2400">
                <a:latin typeface="Candara" panose="020E0502030303020204" pitchFamily="34" charset="0"/>
              </a:rPr>
              <a:t> – suppress perception of pain (increase the pain threshold) </a:t>
            </a:r>
            <a:r>
              <a:rPr lang="en-GB" altLang="cs-CZ" sz="2400" u="sng">
                <a:latin typeface="Candara" panose="020E0502030303020204" pitchFamily="34" charset="0"/>
              </a:rPr>
              <a:t>selectively </a:t>
            </a:r>
            <a:r>
              <a:rPr lang="en-GB" altLang="cs-CZ" sz="2400">
                <a:latin typeface="Candara" panose="020E0502030303020204" pitchFamily="34" charset="0"/>
              </a:rPr>
              <a:t>without influencing perception of other stimuli</a:t>
            </a:r>
          </a:p>
        </p:txBody>
      </p:sp>
      <p:sp>
        <p:nvSpPr>
          <p:cNvPr id="49156" name="Rectangle 3">
            <a:extLst>
              <a:ext uri="{FF2B5EF4-FFF2-40B4-BE49-F238E27FC236}">
                <a16:creationId xmlns:a16="http://schemas.microsoft.com/office/drawing/2014/main" id="{3DC4507F-806E-49EE-818D-1F517433BC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2314" y="5300664"/>
            <a:ext cx="3743325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SzPct val="60000"/>
              <a:buFontTx/>
              <a:buNone/>
            </a:pPr>
            <a:r>
              <a:rPr lang="cs-CZ" altLang="cs-CZ" sz="2400" b="1">
                <a:latin typeface="Candara" panose="020E0502030303020204" pitchFamily="34" charset="0"/>
              </a:rPr>
              <a:t>n</a:t>
            </a:r>
            <a:r>
              <a:rPr lang="en-GB" altLang="cs-CZ" sz="2400" b="1">
                <a:latin typeface="Candara" panose="020E0502030303020204" pitchFamily="34" charset="0"/>
              </a:rPr>
              <a:t>on-opioid analgesics</a:t>
            </a:r>
          </a:p>
        </p:txBody>
      </p:sp>
      <p:sp>
        <p:nvSpPr>
          <p:cNvPr id="49157" name="Oval 4">
            <a:extLst>
              <a:ext uri="{FF2B5EF4-FFF2-40B4-BE49-F238E27FC236}">
                <a16:creationId xmlns:a16="http://schemas.microsoft.com/office/drawing/2014/main" id="{4708E2DD-B2DA-4171-8AC0-0654270E41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77976" y="2538413"/>
            <a:ext cx="4752975" cy="863600"/>
          </a:xfrm>
          <a:prstGeom prst="ellipse">
            <a:avLst/>
          </a:prstGeom>
          <a:noFill/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cs-CZ" altLang="cs-CZ"/>
          </a:p>
        </p:txBody>
      </p:sp>
      <p:sp>
        <p:nvSpPr>
          <p:cNvPr id="49158" name="Text Box 5">
            <a:extLst>
              <a:ext uri="{FF2B5EF4-FFF2-40B4-BE49-F238E27FC236}">
                <a16:creationId xmlns:a16="http://schemas.microsoft.com/office/drawing/2014/main" id="{2D08CDA8-3A2B-47A9-B536-7D0AEB7F1C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27764" y="2922588"/>
            <a:ext cx="4440237" cy="161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SzPct val="60000"/>
              <a:buFontTx/>
              <a:buNone/>
            </a:pPr>
            <a:r>
              <a:rPr lang="cs-CZ" altLang="cs-CZ" sz="2000">
                <a:latin typeface="Candara" panose="020E0502030303020204" pitchFamily="34" charset="0"/>
              </a:rPr>
              <a:t>act o</a:t>
            </a:r>
            <a:r>
              <a:rPr lang="en-GB" altLang="cs-CZ" sz="2000">
                <a:latin typeface="Candara" panose="020E0502030303020204" pitchFamily="34" charset="0"/>
              </a:rPr>
              <a:t>n spinal and supraspinal level</a:t>
            </a:r>
            <a:r>
              <a:rPr lang="cs-CZ" altLang="cs-CZ" sz="2000">
                <a:latin typeface="Candara" panose="020E0502030303020204" pitchFamily="34" charset="0"/>
              </a:rPr>
              <a:t>,</a:t>
            </a:r>
          </a:p>
          <a:p>
            <a:pPr eaLnBrk="1" hangingPunct="1">
              <a:spcBef>
                <a:spcPct val="0"/>
              </a:spcBef>
              <a:buClrTx/>
              <a:buSzPct val="60000"/>
              <a:buFontTx/>
              <a:buNone/>
            </a:pPr>
            <a:r>
              <a:rPr lang="cs-CZ" altLang="cs-CZ" sz="2000">
                <a:latin typeface="Candara" panose="020E0502030303020204" pitchFamily="34" charset="0"/>
              </a:rPr>
              <a:t>cause e</a:t>
            </a:r>
            <a:r>
              <a:rPr lang="en-GB" altLang="cs-CZ" sz="2000">
                <a:latin typeface="Candara" panose="020E0502030303020204" pitchFamily="34" charset="0"/>
              </a:rPr>
              <a:t>ffects on somatic and visceral pain</a:t>
            </a:r>
            <a:r>
              <a:rPr lang="cs-CZ" altLang="cs-CZ" sz="2000">
                <a:latin typeface="Candara" panose="020E0502030303020204" pitchFamily="34" charset="0"/>
              </a:rPr>
              <a:t>,</a:t>
            </a:r>
            <a:r>
              <a:rPr lang="en-GB" altLang="cs-CZ" sz="2000">
                <a:latin typeface="Candara" panose="020E0502030303020204" pitchFamily="34" charset="0"/>
              </a:rPr>
              <a:t> </a:t>
            </a:r>
            <a:r>
              <a:rPr lang="cs-CZ" altLang="cs-CZ" sz="2000">
                <a:latin typeface="Candara" panose="020E0502030303020204" pitchFamily="34" charset="0"/>
              </a:rPr>
              <a:t> s</a:t>
            </a:r>
            <a:r>
              <a:rPr lang="en-GB" altLang="cs-CZ" sz="2000">
                <a:latin typeface="Candara" panose="020E0502030303020204" pitchFamily="34" charset="0"/>
              </a:rPr>
              <a:t>trong effects on consciousness</a:t>
            </a:r>
            <a:r>
              <a:rPr lang="cs-CZ" altLang="cs-CZ" sz="2000">
                <a:latin typeface="Candara" panose="020E0502030303020204" pitchFamily="34" charset="0"/>
              </a:rPr>
              <a:t>,</a:t>
            </a:r>
            <a:r>
              <a:rPr lang="en-US" altLang="cs-CZ" sz="2000"/>
              <a:t> </a:t>
            </a:r>
            <a:r>
              <a:rPr lang="en-US" altLang="cs-CZ" sz="2000">
                <a:latin typeface="Candara" panose="020E0502030303020204" pitchFamily="34" charset="0"/>
              </a:rPr>
              <a:t>act substantially more strongly than </a:t>
            </a:r>
            <a:r>
              <a:rPr lang="cs-CZ" altLang="cs-CZ" sz="2000">
                <a:latin typeface="Candara" panose="020E0502030303020204" pitchFamily="34" charset="0"/>
              </a:rPr>
              <a:t>non-opioid </a:t>
            </a:r>
            <a:r>
              <a:rPr lang="en-US" altLang="cs-CZ" sz="2000">
                <a:latin typeface="Candara" panose="020E0502030303020204" pitchFamily="34" charset="0"/>
              </a:rPr>
              <a:t>analgesics</a:t>
            </a:r>
            <a:r>
              <a:rPr lang="cs-CZ" altLang="cs-CZ" sz="2000">
                <a:latin typeface="Candara" panose="020E0502030303020204" pitchFamily="34" charset="0"/>
              </a:rPr>
              <a:t> </a:t>
            </a:r>
          </a:p>
        </p:txBody>
      </p:sp>
      <p:sp>
        <p:nvSpPr>
          <p:cNvPr id="49159" name="Oval 6">
            <a:extLst>
              <a:ext uri="{FF2B5EF4-FFF2-40B4-BE49-F238E27FC236}">
                <a16:creationId xmlns:a16="http://schemas.microsoft.com/office/drawing/2014/main" id="{3397D36C-423C-40FA-8CCE-28B41668A6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9725" y="5097463"/>
            <a:ext cx="3671888" cy="863600"/>
          </a:xfrm>
          <a:prstGeom prst="ellipse">
            <a:avLst/>
          </a:prstGeom>
          <a:noFill/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cs-CZ" altLang="cs-CZ"/>
          </a:p>
        </p:txBody>
      </p:sp>
      <p:sp>
        <p:nvSpPr>
          <p:cNvPr id="49160" name="Text Box 7">
            <a:extLst>
              <a:ext uri="{FF2B5EF4-FFF2-40B4-BE49-F238E27FC236}">
                <a16:creationId xmlns:a16="http://schemas.microsoft.com/office/drawing/2014/main" id="{3FDD17D4-4CD6-4C91-958B-FD7857ECF6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64200" y="4845262"/>
            <a:ext cx="4319588" cy="1916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0"/>
              </a:spcBef>
              <a:buClrTx/>
              <a:buSzPct val="60000"/>
              <a:buFontTx/>
              <a:buNone/>
            </a:pPr>
            <a:r>
              <a:rPr lang="cs-CZ" altLang="cs-CZ" sz="2000" dirty="0">
                <a:latin typeface="Candara" panose="020E0502030303020204" pitchFamily="34" charset="0"/>
              </a:rPr>
              <a:t>m</a:t>
            </a:r>
            <a:r>
              <a:rPr lang="en-GB" altLang="cs-CZ" sz="2000" dirty="0" err="1">
                <a:latin typeface="Candara" panose="020E0502030303020204" pitchFamily="34" charset="0"/>
              </a:rPr>
              <a:t>ostly</a:t>
            </a:r>
            <a:r>
              <a:rPr lang="en-GB" altLang="cs-CZ" sz="2000" dirty="0">
                <a:latin typeface="Candara" panose="020E0502030303020204" pitchFamily="34" charset="0"/>
              </a:rPr>
              <a:t> peripheral effects</a:t>
            </a:r>
            <a:r>
              <a:rPr lang="cs-CZ" altLang="cs-CZ" sz="2000" dirty="0">
                <a:latin typeface="Candara" panose="020E0502030303020204" pitchFamily="34" charset="0"/>
              </a:rPr>
              <a:t> (</a:t>
            </a:r>
            <a:r>
              <a:rPr lang="cs-CZ" altLang="cs-CZ" sz="2000" dirty="0" err="1">
                <a:latin typeface="Candara" panose="020E0502030303020204" pitchFamily="34" charset="0"/>
              </a:rPr>
              <a:t>some</a:t>
            </a:r>
            <a:r>
              <a:rPr lang="cs-CZ" altLang="cs-CZ" sz="2000" dirty="0">
                <a:latin typeface="Candara" panose="020E0502030303020204" pitchFamily="34" charset="0"/>
              </a:rPr>
              <a:t> </a:t>
            </a:r>
            <a:r>
              <a:rPr lang="cs-CZ" altLang="cs-CZ" sz="2000" dirty="0" err="1">
                <a:latin typeface="Candara" panose="020E0502030303020204" pitchFamily="34" charset="0"/>
              </a:rPr>
              <a:t>have</a:t>
            </a:r>
            <a:r>
              <a:rPr lang="cs-CZ" altLang="cs-CZ" sz="2000" dirty="0">
                <a:latin typeface="Candara" panose="020E0502030303020204" pitchFamily="34" charset="0"/>
              </a:rPr>
              <a:t> </a:t>
            </a:r>
            <a:r>
              <a:rPr lang="cs-CZ" altLang="cs-CZ" sz="2000" dirty="0" err="1">
                <a:latin typeface="Candara" panose="020E0502030303020204" pitchFamily="34" charset="0"/>
              </a:rPr>
              <a:t>central</a:t>
            </a:r>
            <a:r>
              <a:rPr lang="cs-CZ" altLang="cs-CZ" sz="2000" dirty="0">
                <a:latin typeface="Candara" panose="020E0502030303020204" pitchFamily="34" charset="0"/>
              </a:rPr>
              <a:t> </a:t>
            </a:r>
            <a:r>
              <a:rPr lang="cs-CZ" altLang="cs-CZ" sz="2000" dirty="0" err="1">
                <a:latin typeface="Candara" panose="020E0502030303020204" pitchFamily="34" charset="0"/>
              </a:rPr>
              <a:t>effects</a:t>
            </a:r>
            <a:r>
              <a:rPr lang="cs-CZ" altLang="cs-CZ" sz="2000" dirty="0">
                <a:latin typeface="Candara" panose="020E0502030303020204" pitchFamily="34" charset="0"/>
              </a:rPr>
              <a:t>!), e</a:t>
            </a:r>
            <a:r>
              <a:rPr lang="en-GB" altLang="cs-CZ" sz="2000" dirty="0" err="1">
                <a:latin typeface="Candara" panose="020E0502030303020204" pitchFamily="34" charset="0"/>
              </a:rPr>
              <a:t>ffects</a:t>
            </a:r>
            <a:r>
              <a:rPr lang="en-GB" altLang="cs-CZ" sz="2000" dirty="0">
                <a:latin typeface="Candara" panose="020E0502030303020204" pitchFamily="34" charset="0"/>
              </a:rPr>
              <a:t> on</a:t>
            </a:r>
            <a:r>
              <a:rPr lang="cs-CZ" altLang="cs-CZ" sz="2000" dirty="0">
                <a:latin typeface="Candara" panose="020E0502030303020204" pitchFamily="34" charset="0"/>
              </a:rPr>
              <a:t> </a:t>
            </a:r>
            <a:r>
              <a:rPr lang="en-GB" altLang="cs-CZ" sz="2000" u="sng" dirty="0">
                <a:latin typeface="Candara" panose="020E0502030303020204" pitchFamily="34" charset="0"/>
              </a:rPr>
              <a:t>inflammation</a:t>
            </a:r>
            <a:r>
              <a:rPr lang="cs-CZ" altLang="cs-CZ" sz="2000" dirty="0">
                <a:latin typeface="Candara" panose="020E0502030303020204" pitchFamily="34" charset="0"/>
              </a:rPr>
              <a:t>, w</a:t>
            </a:r>
            <a:r>
              <a:rPr lang="en-GB" altLang="cs-CZ" sz="2000" dirty="0" err="1">
                <a:latin typeface="Candara" panose="020E0502030303020204" pitchFamily="34" charset="0"/>
              </a:rPr>
              <a:t>eaker</a:t>
            </a:r>
            <a:r>
              <a:rPr lang="en-GB" altLang="cs-CZ" sz="2000" dirty="0">
                <a:latin typeface="Candara" panose="020E0502030303020204" pitchFamily="34" charset="0"/>
              </a:rPr>
              <a:t> effects in general</a:t>
            </a:r>
            <a:r>
              <a:rPr lang="cs-CZ" altLang="cs-CZ" sz="2000" dirty="0">
                <a:latin typeface="Candara" panose="020E0502030303020204" pitchFamily="34" charset="0"/>
              </a:rPr>
              <a:t>, n</a:t>
            </a:r>
            <a:r>
              <a:rPr lang="en-GB" altLang="cs-CZ" sz="2000" dirty="0">
                <a:latin typeface="Candara" panose="020E0502030303020204" pitchFamily="34" charset="0"/>
              </a:rPr>
              <a:t>o effects on visceral pain</a:t>
            </a:r>
            <a:r>
              <a:rPr lang="cs-CZ" altLang="cs-CZ" sz="2000" dirty="0">
                <a:latin typeface="Candara" panose="020E0502030303020204" pitchFamily="34" charset="0"/>
              </a:rPr>
              <a:t>,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ClrTx/>
              <a:buSzPct val="60000"/>
              <a:buFontTx/>
              <a:buNone/>
            </a:pPr>
            <a:r>
              <a:rPr lang="cs-CZ" altLang="cs-CZ" sz="2000" dirty="0">
                <a:latin typeface="Candara" panose="020E0502030303020204" pitchFamily="34" charset="0"/>
              </a:rPr>
              <a:t>n</a:t>
            </a:r>
            <a:r>
              <a:rPr lang="en-GB" altLang="cs-CZ" sz="2000" dirty="0">
                <a:latin typeface="Candara" panose="020E0502030303020204" pitchFamily="34" charset="0"/>
              </a:rPr>
              <a:t>o addiction</a:t>
            </a:r>
          </a:p>
        </p:txBody>
      </p:sp>
      <p:sp>
        <p:nvSpPr>
          <p:cNvPr id="49161" name="Text Box 8">
            <a:extLst>
              <a:ext uri="{FF2B5EF4-FFF2-40B4-BE49-F238E27FC236}">
                <a16:creationId xmlns:a16="http://schemas.microsoft.com/office/drawing/2014/main" id="{790B53D9-35EE-4837-91B0-8A8FDA9D0C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93913" y="69008"/>
            <a:ext cx="821055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Pct val="60000"/>
              <a:buFontTx/>
              <a:buNone/>
            </a:pPr>
            <a:r>
              <a:rPr lang="cs-CZ" altLang="cs-CZ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Pharmacological</a:t>
            </a:r>
            <a:r>
              <a:rPr lang="cs-CZ" altLang="cs-CZ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modulation</a:t>
            </a:r>
            <a:r>
              <a:rPr lang="cs-CZ" altLang="cs-CZ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altLang="cs-CZ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pain</a:t>
            </a:r>
            <a:endParaRPr lang="cs-CZ" altLang="cs-CZ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A2ACEE0C-8680-4229-8162-84F03062DEA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12680" y="5334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2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ext Box 1">
            <a:extLst>
              <a:ext uri="{FF2B5EF4-FFF2-40B4-BE49-F238E27FC236}">
                <a16:creationId xmlns:a16="http://schemas.microsoft.com/office/drawing/2014/main" id="{637A108C-0ACA-4D6B-959A-49E53307B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6188" y="260350"/>
            <a:ext cx="77724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sk-SK" altLang="cs-CZ" sz="4000" b="1">
                <a:latin typeface="Arial" panose="020B0604020202020204" pitchFamily="34" charset="0"/>
                <a:cs typeface="Arial" panose="020B0604020202020204" pitchFamily="34" charset="0"/>
              </a:rPr>
              <a:t>Analgesics - anodynes</a:t>
            </a:r>
          </a:p>
        </p:txBody>
      </p:sp>
      <p:sp>
        <p:nvSpPr>
          <p:cNvPr id="51203" name="Text Box 2">
            <a:extLst>
              <a:ext uri="{FF2B5EF4-FFF2-40B4-BE49-F238E27FC236}">
                <a16:creationId xmlns:a16="http://schemas.microsoft.com/office/drawing/2014/main" id="{B784F05B-5073-4C8C-910A-FE403C8269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7851" y="3367088"/>
            <a:ext cx="8532813" cy="29992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88900" indent="-85725"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88900" algn="l"/>
                <a:tab pos="536575" algn="l"/>
                <a:tab pos="985838" algn="l"/>
                <a:tab pos="1435100" algn="l"/>
                <a:tab pos="1884363" algn="l"/>
                <a:tab pos="2333625" algn="l"/>
                <a:tab pos="2782888" algn="l"/>
                <a:tab pos="3232150" algn="l"/>
                <a:tab pos="3681413" algn="l"/>
                <a:tab pos="4130675" algn="l"/>
                <a:tab pos="4579938" algn="l"/>
                <a:tab pos="5029200" algn="l"/>
                <a:tab pos="5478463" algn="l"/>
                <a:tab pos="5927725" algn="l"/>
                <a:tab pos="6376988" algn="l"/>
                <a:tab pos="6826250" algn="l"/>
                <a:tab pos="7275513" algn="l"/>
                <a:tab pos="7724775" algn="l"/>
                <a:tab pos="8174038" algn="l"/>
                <a:tab pos="8623300" algn="l"/>
                <a:tab pos="9072563" algn="l"/>
              </a:tabLst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88900" algn="l"/>
                <a:tab pos="536575" algn="l"/>
                <a:tab pos="985838" algn="l"/>
                <a:tab pos="1435100" algn="l"/>
                <a:tab pos="1884363" algn="l"/>
                <a:tab pos="2333625" algn="l"/>
                <a:tab pos="2782888" algn="l"/>
                <a:tab pos="3232150" algn="l"/>
                <a:tab pos="3681413" algn="l"/>
                <a:tab pos="4130675" algn="l"/>
                <a:tab pos="4579938" algn="l"/>
                <a:tab pos="5029200" algn="l"/>
                <a:tab pos="5478463" algn="l"/>
                <a:tab pos="5927725" algn="l"/>
                <a:tab pos="6376988" algn="l"/>
                <a:tab pos="6826250" algn="l"/>
                <a:tab pos="7275513" algn="l"/>
                <a:tab pos="7724775" algn="l"/>
                <a:tab pos="8174038" algn="l"/>
                <a:tab pos="8623300" algn="l"/>
                <a:tab pos="9072563" algn="l"/>
              </a:tabLst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88900" algn="l"/>
                <a:tab pos="536575" algn="l"/>
                <a:tab pos="985838" algn="l"/>
                <a:tab pos="1435100" algn="l"/>
                <a:tab pos="1884363" algn="l"/>
                <a:tab pos="2333625" algn="l"/>
                <a:tab pos="2782888" algn="l"/>
                <a:tab pos="3232150" algn="l"/>
                <a:tab pos="3681413" algn="l"/>
                <a:tab pos="4130675" algn="l"/>
                <a:tab pos="4579938" algn="l"/>
                <a:tab pos="5029200" algn="l"/>
                <a:tab pos="5478463" algn="l"/>
                <a:tab pos="5927725" algn="l"/>
                <a:tab pos="6376988" algn="l"/>
                <a:tab pos="6826250" algn="l"/>
                <a:tab pos="7275513" algn="l"/>
                <a:tab pos="7724775" algn="l"/>
                <a:tab pos="8174038" algn="l"/>
                <a:tab pos="8623300" algn="l"/>
                <a:tab pos="90725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88900" algn="l"/>
                <a:tab pos="536575" algn="l"/>
                <a:tab pos="985838" algn="l"/>
                <a:tab pos="1435100" algn="l"/>
                <a:tab pos="1884363" algn="l"/>
                <a:tab pos="2333625" algn="l"/>
                <a:tab pos="2782888" algn="l"/>
                <a:tab pos="3232150" algn="l"/>
                <a:tab pos="3681413" algn="l"/>
                <a:tab pos="4130675" algn="l"/>
                <a:tab pos="4579938" algn="l"/>
                <a:tab pos="5029200" algn="l"/>
                <a:tab pos="5478463" algn="l"/>
                <a:tab pos="5927725" algn="l"/>
                <a:tab pos="6376988" algn="l"/>
                <a:tab pos="6826250" algn="l"/>
                <a:tab pos="7275513" algn="l"/>
                <a:tab pos="7724775" algn="l"/>
                <a:tab pos="8174038" algn="l"/>
                <a:tab pos="8623300" algn="l"/>
                <a:tab pos="90725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88900" algn="l"/>
                <a:tab pos="536575" algn="l"/>
                <a:tab pos="985838" algn="l"/>
                <a:tab pos="1435100" algn="l"/>
                <a:tab pos="1884363" algn="l"/>
                <a:tab pos="2333625" algn="l"/>
                <a:tab pos="2782888" algn="l"/>
                <a:tab pos="3232150" algn="l"/>
                <a:tab pos="3681413" algn="l"/>
                <a:tab pos="4130675" algn="l"/>
                <a:tab pos="4579938" algn="l"/>
                <a:tab pos="5029200" algn="l"/>
                <a:tab pos="5478463" algn="l"/>
                <a:tab pos="5927725" algn="l"/>
                <a:tab pos="6376988" algn="l"/>
                <a:tab pos="6826250" algn="l"/>
                <a:tab pos="7275513" algn="l"/>
                <a:tab pos="7724775" algn="l"/>
                <a:tab pos="8174038" algn="l"/>
                <a:tab pos="8623300" algn="l"/>
                <a:tab pos="90725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88900" algn="l"/>
                <a:tab pos="536575" algn="l"/>
                <a:tab pos="985838" algn="l"/>
                <a:tab pos="1435100" algn="l"/>
                <a:tab pos="1884363" algn="l"/>
                <a:tab pos="2333625" algn="l"/>
                <a:tab pos="2782888" algn="l"/>
                <a:tab pos="3232150" algn="l"/>
                <a:tab pos="3681413" algn="l"/>
                <a:tab pos="4130675" algn="l"/>
                <a:tab pos="4579938" algn="l"/>
                <a:tab pos="5029200" algn="l"/>
                <a:tab pos="5478463" algn="l"/>
                <a:tab pos="5927725" algn="l"/>
                <a:tab pos="6376988" algn="l"/>
                <a:tab pos="6826250" algn="l"/>
                <a:tab pos="7275513" algn="l"/>
                <a:tab pos="7724775" algn="l"/>
                <a:tab pos="8174038" algn="l"/>
                <a:tab pos="8623300" algn="l"/>
                <a:tab pos="90725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88900" algn="l"/>
                <a:tab pos="536575" algn="l"/>
                <a:tab pos="985838" algn="l"/>
                <a:tab pos="1435100" algn="l"/>
                <a:tab pos="1884363" algn="l"/>
                <a:tab pos="2333625" algn="l"/>
                <a:tab pos="2782888" algn="l"/>
                <a:tab pos="3232150" algn="l"/>
                <a:tab pos="3681413" algn="l"/>
                <a:tab pos="4130675" algn="l"/>
                <a:tab pos="4579938" algn="l"/>
                <a:tab pos="5029200" algn="l"/>
                <a:tab pos="5478463" algn="l"/>
                <a:tab pos="5927725" algn="l"/>
                <a:tab pos="6376988" algn="l"/>
                <a:tab pos="6826250" algn="l"/>
                <a:tab pos="7275513" algn="l"/>
                <a:tab pos="7724775" algn="l"/>
                <a:tab pos="8174038" algn="l"/>
                <a:tab pos="8623300" algn="l"/>
                <a:tab pos="90725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88900" algn="l"/>
                <a:tab pos="536575" algn="l"/>
                <a:tab pos="985838" algn="l"/>
                <a:tab pos="1435100" algn="l"/>
                <a:tab pos="1884363" algn="l"/>
                <a:tab pos="2333625" algn="l"/>
                <a:tab pos="2782888" algn="l"/>
                <a:tab pos="3232150" algn="l"/>
                <a:tab pos="3681413" algn="l"/>
                <a:tab pos="4130675" algn="l"/>
                <a:tab pos="4579938" algn="l"/>
                <a:tab pos="5029200" algn="l"/>
                <a:tab pos="5478463" algn="l"/>
                <a:tab pos="5927725" algn="l"/>
                <a:tab pos="6376988" algn="l"/>
                <a:tab pos="6826250" algn="l"/>
                <a:tab pos="7275513" algn="l"/>
                <a:tab pos="7724775" algn="l"/>
                <a:tab pos="8174038" algn="l"/>
                <a:tab pos="8623300" algn="l"/>
                <a:tab pos="90725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88900" algn="l"/>
                <a:tab pos="536575" algn="l"/>
                <a:tab pos="985838" algn="l"/>
                <a:tab pos="1435100" algn="l"/>
                <a:tab pos="1884363" algn="l"/>
                <a:tab pos="2333625" algn="l"/>
                <a:tab pos="2782888" algn="l"/>
                <a:tab pos="3232150" algn="l"/>
                <a:tab pos="3681413" algn="l"/>
                <a:tab pos="4130675" algn="l"/>
                <a:tab pos="4579938" algn="l"/>
                <a:tab pos="5029200" algn="l"/>
                <a:tab pos="5478463" algn="l"/>
                <a:tab pos="5927725" algn="l"/>
                <a:tab pos="6376988" algn="l"/>
                <a:tab pos="6826250" algn="l"/>
                <a:tab pos="7275513" algn="l"/>
                <a:tab pos="7724775" algn="l"/>
                <a:tab pos="8174038" algn="l"/>
                <a:tab pos="8623300" algn="l"/>
                <a:tab pos="90725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>
              <a:spcBef>
                <a:spcPts val="600"/>
              </a:spcBef>
              <a:buClrTx/>
              <a:buSzPct val="60000"/>
            </a:pPr>
            <a:r>
              <a:rPr lang="sk-SK" altLang="cs-CZ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Opiates</a:t>
            </a:r>
            <a:endParaRPr lang="sk-SK" altLang="cs-CZ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  <a:buClrTx/>
              <a:buSzPct val="60000"/>
            </a:pPr>
            <a:r>
              <a:rPr lang="sk-SK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substances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similar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structurally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morphine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analgesic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effect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(natural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origin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currently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produced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synthetically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</a:p>
          <a:p>
            <a:pPr>
              <a:spcBef>
                <a:spcPts val="600"/>
              </a:spcBef>
              <a:buClrTx/>
              <a:buSzPct val="60000"/>
            </a:pPr>
            <a:endParaRPr lang="sk-SK" altLang="cs-CZ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  <a:buClrTx/>
              <a:buSzPct val="60000"/>
            </a:pPr>
            <a:r>
              <a:rPr lang="sk-SK" altLang="cs-CZ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Opioids</a:t>
            </a:r>
            <a:endParaRPr lang="sk-SK" altLang="cs-CZ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  <a:buClrTx/>
              <a:buSzPct val="60000"/>
            </a:pPr>
            <a:r>
              <a:rPr lang="sk-SK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synt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hetic</a:t>
            </a:r>
            <a:r>
              <a:rPr lang="en-US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semisynthetic</a:t>
            </a:r>
            <a:r>
              <a:rPr lang="en-US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a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US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endogen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ous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opioid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peptides</a:t>
            </a:r>
            <a:r>
              <a:rPr lang="sk-SK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exogenous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opioid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analgesics</a:t>
            </a:r>
            <a:r>
              <a:rPr lang="en-US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51204" name="Text Box 3">
            <a:extLst>
              <a:ext uri="{FF2B5EF4-FFF2-40B4-BE49-F238E27FC236}">
                <a16:creationId xmlns:a16="http://schemas.microsoft.com/office/drawing/2014/main" id="{B06DCAEC-E1B0-41C5-B54A-3B3CAC1963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7850" y="1382713"/>
            <a:ext cx="8555038" cy="1941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>
              <a:spcBef>
                <a:spcPct val="0"/>
              </a:spcBef>
              <a:buClrTx/>
              <a:buSzPct val="60000"/>
              <a:buFontTx/>
              <a:buNone/>
            </a:pP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blocking transmission of pain signals between cells of the CNS (in the spinal cord, brain), as well as </a:t>
            </a:r>
            <a:r>
              <a:rPr lang="cs-CZ" altLang="cs-CZ" sz="2400" u="sng">
                <a:latin typeface="Arial" panose="020B0604020202020204" pitchFamily="34" charset="0"/>
                <a:cs typeface="Arial" panose="020B0604020202020204" pitchFamily="34" charset="0"/>
              </a:rPr>
              <a:t>endogenous opioids</a:t>
            </a: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>
              <a:spcBef>
                <a:spcPct val="0"/>
              </a:spcBef>
              <a:buClrTx/>
              <a:buSzPct val="60000"/>
              <a:buFontTx/>
              <a:buNone/>
            </a:pPr>
            <a:r>
              <a:rPr lang="cs-CZ" altLang="cs-CZ" sz="2400" b="1">
                <a:latin typeface="Arial" panose="020B0604020202020204" pitchFamily="34" charset="0"/>
                <a:cs typeface="Arial" panose="020B0604020202020204" pitchFamily="34" charset="0"/>
              </a:rPr>
              <a:t>endorphins, enkephalins, dynorphins</a:t>
            </a:r>
          </a:p>
          <a:p>
            <a:pPr>
              <a:spcBef>
                <a:spcPct val="0"/>
              </a:spcBef>
              <a:buClrTx/>
              <a:buSzPct val="60000"/>
              <a:buFontTx/>
              <a:buNone/>
            </a:pP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→ binding to opioid receptors (agonists) 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146DC408-32B3-4A04-98C0-73E6FFA7399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98139" y="41275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9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ext Box 1">
            <a:extLst>
              <a:ext uri="{FF2B5EF4-FFF2-40B4-BE49-F238E27FC236}">
                <a16:creationId xmlns:a16="http://schemas.microsoft.com/office/drawing/2014/main" id="{0DE2E015-F7B5-4680-99EB-0DBD6E18F9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5189" y="0"/>
            <a:ext cx="7793037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sk-SK" altLang="cs-CZ" sz="4000" b="1">
                <a:latin typeface="Arial" panose="020B0604020202020204" pitchFamily="34" charset="0"/>
                <a:cs typeface="Arial" panose="020B0604020202020204" pitchFamily="34" charset="0"/>
              </a:rPr>
              <a:t>Opioid receptors - </a:t>
            </a:r>
            <a:r>
              <a:rPr lang="cs-CZ" altLang="cs-CZ" sz="4000" b="1">
                <a:latin typeface="Arial" panose="020B0604020202020204" pitchFamily="34" charset="0"/>
                <a:cs typeface="Arial" panose="020B0604020202020204" pitchFamily="34" charset="0"/>
              </a:rPr>
              <a:t>μ</a:t>
            </a:r>
            <a:r>
              <a:rPr lang="sk-SK" altLang="cs-CZ" sz="4000" b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4000" b="1">
                <a:latin typeface="Arial" panose="020B0604020202020204" pitchFamily="34" charset="0"/>
                <a:cs typeface="Arial" panose="020B0604020202020204" pitchFamily="34" charset="0"/>
              </a:rPr>
              <a:t>κ</a:t>
            </a:r>
            <a:r>
              <a:rPr lang="sk-SK" altLang="cs-CZ" sz="4000" b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4000" b="1">
                <a:latin typeface="Arial" panose="020B0604020202020204" pitchFamily="34" charset="0"/>
                <a:cs typeface="Arial" panose="020B0604020202020204" pitchFamily="34" charset="0"/>
              </a:rPr>
              <a:t>δ (σ)</a:t>
            </a:r>
          </a:p>
        </p:txBody>
      </p:sp>
      <p:sp>
        <p:nvSpPr>
          <p:cNvPr id="53251" name="Text Box 2">
            <a:extLst>
              <a:ext uri="{FF2B5EF4-FFF2-40B4-BE49-F238E27FC236}">
                <a16:creationId xmlns:a16="http://schemas.microsoft.com/office/drawing/2014/main" id="{946324A0-ECC8-43D3-A74A-49AE9985C8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5300" y="1412876"/>
            <a:ext cx="7772400" cy="5203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90000"/>
              </a:lnSpc>
              <a:spcBef>
                <a:spcPts val="600"/>
              </a:spcBef>
              <a:buSzPct val="60000"/>
              <a:buFont typeface="Arial" panose="020B0604020202020204" pitchFamily="34" charset="0"/>
              <a:buChar char="•"/>
            </a:pPr>
            <a:r>
              <a:rPr lang="sk-SK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 G-</a:t>
            </a:r>
            <a:r>
              <a:rPr lang="sk-SK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protein</a:t>
            </a:r>
            <a:r>
              <a:rPr lang="sk-SK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coupled</a:t>
            </a:r>
            <a:endParaRPr lang="sk-SK" alt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spcBef>
                <a:spcPts val="600"/>
              </a:spcBef>
              <a:buSzPct val="60000"/>
              <a:buFont typeface="Arial" panose="020B0604020202020204" pitchFamily="34" charset="0"/>
              <a:buChar char="•"/>
            </a:pPr>
            <a:r>
              <a:rPr lang="sk-SK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sk-SK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interaction</a:t>
            </a:r>
            <a:r>
              <a:rPr lang="sk-SK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sk-SK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sk-SK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opioid </a:t>
            </a:r>
            <a:r>
              <a:rPr lang="sk-SK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sk-SK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receptor → G- </a:t>
            </a:r>
            <a:r>
              <a:rPr lang="sk-SK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protein</a:t>
            </a:r>
            <a:r>
              <a:rPr lang="sk-SK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inhibition</a:t>
            </a:r>
            <a:r>
              <a:rPr lang="sk-SK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→ </a:t>
            </a:r>
            <a:r>
              <a:rPr lang="sk-SK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reduction</a:t>
            </a:r>
            <a:r>
              <a:rPr lang="sk-SK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sk-SK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neurotransmitter</a:t>
            </a:r>
            <a:r>
              <a:rPr lang="sk-SK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release</a:t>
            </a:r>
            <a:r>
              <a:rPr lang="sk-SK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+ </a:t>
            </a:r>
            <a:r>
              <a:rPr lang="sk-SK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inhibition</a:t>
            </a:r>
            <a:r>
              <a:rPr lang="sk-SK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sk-SK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neuronal</a:t>
            </a:r>
            <a:r>
              <a:rPr lang="sk-SK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activity</a:t>
            </a:r>
            <a:endParaRPr lang="sk-SK" alt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spcBef>
                <a:spcPts val="600"/>
              </a:spcBef>
              <a:buSzPct val="60000"/>
              <a:buFont typeface="Arial" panose="020B0604020202020204" pitchFamily="34" charset="0"/>
              <a:buChar char="•"/>
            </a:pPr>
            <a:r>
              <a:rPr lang="sk-SK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adenylylcyclase</a:t>
            </a:r>
            <a:r>
              <a:rPr lang="sk-SK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inhibition</a:t>
            </a:r>
            <a:r>
              <a:rPr lang="sk-SK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sk-SK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facilitation</a:t>
            </a:r>
            <a:r>
              <a:rPr lang="sk-SK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of K</a:t>
            </a:r>
            <a:r>
              <a:rPr lang="sk-SK" altLang="cs-CZ" sz="2400" baseline="30000" dirty="0"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sk-SK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hannels</a:t>
            </a:r>
            <a:r>
              <a:rPr lang="sk-SK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opening</a:t>
            </a:r>
            <a:r>
              <a:rPr lang="sk-SK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postsynapticall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sk-SK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sk-SK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inhibition</a:t>
            </a:r>
            <a:r>
              <a:rPr lang="sk-SK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of Ca</a:t>
            </a:r>
            <a:r>
              <a:rPr lang="sk-SK" altLang="cs-CZ" sz="2400" baseline="30000" dirty="0">
                <a:latin typeface="Arial" panose="020B0604020202020204" pitchFamily="34" charset="0"/>
                <a:cs typeface="Arial" panose="020B0604020202020204" pitchFamily="34" charset="0"/>
              </a:rPr>
              <a:t>2+ </a:t>
            </a:r>
            <a:r>
              <a:rPr lang="sk-SK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channels</a:t>
            </a:r>
            <a:r>
              <a:rPr lang="sk-SK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opening</a:t>
            </a:r>
            <a:r>
              <a:rPr lang="sk-SK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presynaptically</a:t>
            </a:r>
            <a:endParaRPr lang="sk-SK" alt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spcBef>
                <a:spcPts val="600"/>
              </a:spcBef>
              <a:buClrTx/>
              <a:buSzPct val="60000"/>
            </a:pPr>
            <a:endParaRPr lang="sk-SK" alt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spcBef>
                <a:spcPts val="600"/>
              </a:spcBef>
              <a:buClrTx/>
              <a:buSzPct val="60000"/>
            </a:pPr>
            <a:endParaRPr lang="sk-SK" alt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spcBef>
                <a:spcPts val="600"/>
              </a:spcBef>
              <a:buSzPct val="60000"/>
              <a:buFont typeface="Wingdings" panose="05000000000000000000" pitchFamily="2" charset="2"/>
              <a:buChar char=""/>
            </a:pPr>
            <a:r>
              <a:rPr lang="cs-CZ" alt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 µ</a:t>
            </a:r>
            <a:endParaRPr lang="cs-CZ" alt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spcBef>
                <a:spcPts val="600"/>
              </a:spcBef>
              <a:buSzPct val="60000"/>
              <a:buFont typeface="Wingdings" panose="05000000000000000000" pitchFamily="2" charset="2"/>
              <a:buChar char=""/>
            </a:pP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κ</a:t>
            </a:r>
          </a:p>
          <a:p>
            <a:pPr>
              <a:lnSpc>
                <a:spcPct val="90000"/>
              </a:lnSpc>
              <a:spcBef>
                <a:spcPts val="600"/>
              </a:spcBef>
              <a:buSzPct val="60000"/>
              <a:buFont typeface="Wingdings" panose="05000000000000000000" pitchFamily="2" charset="2"/>
              <a:buChar char=""/>
            </a:pP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δ</a:t>
            </a:r>
          </a:p>
          <a:p>
            <a:pPr>
              <a:lnSpc>
                <a:spcPct val="90000"/>
              </a:lnSpc>
              <a:spcBef>
                <a:spcPts val="600"/>
              </a:spcBef>
              <a:buSzPct val="60000"/>
              <a:buFont typeface="Wingdings" panose="05000000000000000000" pitchFamily="2" charset="2"/>
              <a:buChar char=""/>
            </a:pP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(σ)</a:t>
            </a:r>
          </a:p>
          <a:p>
            <a:pPr eaLnBrk="1" hangingPunct="1">
              <a:lnSpc>
                <a:spcPct val="90000"/>
              </a:lnSpc>
              <a:buClrTx/>
              <a:buSzPct val="60000"/>
              <a:buFontTx/>
              <a:buNone/>
            </a:pPr>
            <a:endParaRPr lang="cs-CZ" altLang="cs-CZ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ClrTx/>
              <a:buSzPct val="60000"/>
              <a:buFontTx/>
              <a:buNone/>
            </a:pPr>
            <a:endParaRPr lang="cs-CZ" altLang="cs-CZ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252" name="Rectangle 3">
            <a:extLst>
              <a:ext uri="{FF2B5EF4-FFF2-40B4-BE49-F238E27FC236}">
                <a16:creationId xmlns:a16="http://schemas.microsoft.com/office/drawing/2014/main" id="{32CB23E0-0744-4752-AC48-6C18923C23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0" y="5181601"/>
            <a:ext cx="2971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cs-CZ" altLang="cs-CZ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67EDD99E-8AFE-47EE-9CAA-F8442312B4B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57959" y="2667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4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ext Box 1">
            <a:extLst>
              <a:ext uri="{FF2B5EF4-FFF2-40B4-BE49-F238E27FC236}">
                <a16:creationId xmlns:a16="http://schemas.microsoft.com/office/drawing/2014/main" id="{828841BC-983A-4DB4-9708-46692BC6C5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4826" y="908050"/>
            <a:ext cx="8893175" cy="5761038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46800" rIns="90000" bIns="46800"/>
          <a:lstStyle>
            <a:lvl1pPr marL="342900" indent="-339725"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rgbClr val="000000"/>
                </a:solidFill>
                <a:latin typeface="Tahoma" pitchFamily="34" charset="0"/>
              </a:defRPr>
            </a:lvl1pPr>
            <a:lvl2pPr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rgbClr val="000000"/>
                </a:solidFill>
                <a:latin typeface="Tahoma" pitchFamily="34" charset="0"/>
              </a:defRPr>
            </a:lvl2pPr>
            <a:lvl3pPr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rgbClr val="000000"/>
                </a:solidFill>
                <a:latin typeface="Tahoma" pitchFamily="34" charset="0"/>
              </a:defRPr>
            </a:lvl3pPr>
            <a:lvl4pPr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rgbClr val="000000"/>
                </a:solidFill>
                <a:latin typeface="Tahoma" pitchFamily="34" charset="0"/>
              </a:defRPr>
            </a:lvl4pPr>
            <a:lvl5pPr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rgbClr val="000000"/>
                </a:solidFill>
                <a:latin typeface="Tahoma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rgbClr val="000000"/>
                </a:solidFill>
                <a:latin typeface="Tahoma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rgbClr val="000000"/>
                </a:solidFill>
                <a:latin typeface="Tahoma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rgbClr val="000000"/>
                </a:solidFill>
                <a:latin typeface="Tahoma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rgbClr val="000000"/>
                </a:solidFill>
                <a:latin typeface="Tahoma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ts val="700"/>
              </a:spcBef>
              <a:buSzPct val="100000"/>
              <a:defRPr/>
            </a:pPr>
            <a:endParaRPr lang="sk-SK" altLang="cs-CZ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1313">
              <a:lnSpc>
                <a:spcPct val="90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Wingdings" pitchFamily="2" charset="2"/>
              <a:buChar char=""/>
              <a:defRPr/>
            </a:pPr>
            <a:r>
              <a:rPr lang="cs-CZ" altLang="cs-CZ" b="1" dirty="0">
                <a:latin typeface="Arial" panose="020B0604020202020204" pitchFamily="34" charset="0"/>
                <a:cs typeface="Arial" panose="020B0604020202020204" pitchFamily="34" charset="0"/>
              </a:rPr>
              <a:t>μ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altLang="cs-CZ" dirty="0"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supraspinal</a:t>
            </a:r>
            <a:r>
              <a:rPr lang="sk-SK" alt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analgesia</a:t>
            </a:r>
            <a:r>
              <a:rPr lang="sk-SK" altLang="cs-CZ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sk-SK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euphoria</a:t>
            </a:r>
            <a:r>
              <a:rPr lang="sk-SK" altLang="cs-CZ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sedation</a:t>
            </a:r>
            <a:r>
              <a:rPr lang="sk-SK" altLang="cs-CZ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sk-SK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miosis</a:t>
            </a:r>
            <a:r>
              <a:rPr lang="sk-SK" altLang="cs-CZ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>
              <a:lnSpc>
                <a:spcPct val="90000"/>
              </a:lnSpc>
              <a:spcBef>
                <a:spcPts val="600"/>
              </a:spcBef>
              <a:buSzPct val="100000"/>
              <a:defRPr/>
            </a:pPr>
            <a:r>
              <a:rPr lang="sk-SK" altLang="cs-CZ" dirty="0">
                <a:latin typeface="Arial" panose="020B0604020202020204" pitchFamily="34" charset="0"/>
                <a:cs typeface="Arial" panose="020B0604020202020204" pitchFamily="34" charset="0"/>
              </a:rPr>
              <a:t>            </a:t>
            </a:r>
            <a:r>
              <a:rPr lang="sk-SK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bre</a:t>
            </a:r>
            <a:r>
              <a:rPr lang="cs-CZ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ath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depression</a:t>
            </a:r>
            <a:r>
              <a:rPr lang="sk-SK" altLang="cs-CZ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sk-SK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addiction</a:t>
            </a:r>
            <a:r>
              <a:rPr lang="sk-SK" altLang="cs-CZ" dirty="0">
                <a:latin typeface="Arial" panose="020B0604020202020204" pitchFamily="34" charset="0"/>
                <a:cs typeface="Arial" panose="020B0604020202020204" pitchFamily="34" charset="0"/>
              </a:rPr>
              <a:t>, GIT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effects</a:t>
            </a:r>
            <a:endParaRPr lang="sk-SK" alt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spcBef>
                <a:spcPts val="600"/>
              </a:spcBef>
              <a:buSzPct val="100000"/>
              <a:defRPr/>
            </a:pPr>
            <a:r>
              <a:rPr lang="sk-SK" alt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341313">
              <a:lnSpc>
                <a:spcPct val="90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Wingdings" pitchFamily="2" charset="2"/>
              <a:buChar char=""/>
              <a:defRPr/>
            </a:pPr>
            <a:r>
              <a:rPr lang="cs-CZ" altLang="cs-CZ" b="1" dirty="0">
                <a:latin typeface="Arial" panose="020B0604020202020204" pitchFamily="34" charset="0"/>
                <a:cs typeface="Arial" panose="020B0604020202020204" pitchFamily="34" charset="0"/>
              </a:rPr>
              <a:t>κ</a:t>
            </a:r>
            <a:r>
              <a:rPr lang="sk-SK" altLang="cs-CZ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sk-SK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spinal</a:t>
            </a:r>
            <a:r>
              <a:rPr lang="sk-SK" altLang="cs-CZ" dirty="0">
                <a:latin typeface="Arial" panose="020B0604020202020204" pitchFamily="34" charset="0"/>
                <a:cs typeface="Arial" panose="020B0604020202020204" pitchFamily="34" charset="0"/>
              </a:rPr>
              <a:t> + </a:t>
            </a:r>
            <a:r>
              <a:rPr lang="sk-SK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peripheral</a:t>
            </a:r>
            <a:r>
              <a:rPr lang="sk-SK" alt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analge</a:t>
            </a:r>
            <a:r>
              <a:rPr lang="cs-CZ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sia</a:t>
            </a:r>
            <a:r>
              <a:rPr lang="sk-SK" altLang="cs-CZ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sk-SK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sedation</a:t>
            </a:r>
            <a:r>
              <a:rPr lang="sk-SK" altLang="cs-CZ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sk-SK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dysphoria</a:t>
            </a:r>
            <a:r>
              <a:rPr lang="sk-SK" altLang="cs-CZ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sk-SK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miosis</a:t>
            </a:r>
            <a:r>
              <a:rPr lang="sk-SK" altLang="cs-CZ" dirty="0">
                <a:latin typeface="Arial" panose="020B0604020202020204" pitchFamily="34" charset="0"/>
                <a:cs typeface="Arial" panose="020B0604020202020204" pitchFamily="34" charset="0"/>
              </a:rPr>
              <a:t>, 	</a:t>
            </a:r>
          </a:p>
          <a:p>
            <a:pPr>
              <a:lnSpc>
                <a:spcPct val="90000"/>
              </a:lnSpc>
              <a:spcBef>
                <a:spcPts val="600"/>
              </a:spcBef>
              <a:buSzPct val="100000"/>
              <a:defRPr/>
            </a:pPr>
            <a:r>
              <a:rPr lang="sk-SK" altLang="cs-CZ" dirty="0">
                <a:latin typeface="Arial" panose="020B0604020202020204" pitchFamily="34" charset="0"/>
                <a:cs typeface="Arial" panose="020B0604020202020204" pitchFamily="34" charset="0"/>
              </a:rPr>
              <a:t>        	   GIT </a:t>
            </a:r>
            <a:r>
              <a:rPr lang="sk-SK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effects</a:t>
            </a:r>
            <a:r>
              <a:rPr lang="sk-SK" altLang="cs-CZ" dirty="0">
                <a:latin typeface="Arial" panose="020B0604020202020204" pitchFamily="34" charset="0"/>
                <a:cs typeface="Arial" panose="020B0604020202020204" pitchFamily="34" charset="0"/>
              </a:rPr>
              <a:t>, (</a:t>
            </a:r>
            <a:r>
              <a:rPr lang="sk-SK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somatic</a:t>
            </a:r>
            <a:r>
              <a:rPr lang="sk-SK" alt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addiction</a:t>
            </a:r>
            <a:r>
              <a:rPr lang="sk-SK" altLang="cs-CZ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</a:p>
          <a:p>
            <a:pPr>
              <a:lnSpc>
                <a:spcPct val="90000"/>
              </a:lnSpc>
              <a:spcBef>
                <a:spcPts val="600"/>
              </a:spcBef>
              <a:buSzPct val="100000"/>
              <a:defRPr/>
            </a:pP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341313">
              <a:lnSpc>
                <a:spcPct val="90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Wingdings" pitchFamily="2" charset="2"/>
              <a:buChar char=""/>
              <a:defRPr/>
            </a:pPr>
            <a:r>
              <a:rPr lang="el-GR" altLang="cs-CZ" b="1" dirty="0">
                <a:latin typeface="Arial" panose="020B0604020202020204" pitchFamily="34" charset="0"/>
                <a:cs typeface="Arial" panose="020B0604020202020204" pitchFamily="34" charset="0"/>
              </a:rPr>
              <a:t>δ</a:t>
            </a:r>
            <a:r>
              <a:rPr lang="cs-CZ" altLang="cs-CZ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cs-CZ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spinal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analgesia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breath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depression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inhibition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 GIT motility</a:t>
            </a:r>
          </a:p>
          <a:p>
            <a:pPr>
              <a:lnSpc>
                <a:spcPct val="90000"/>
              </a:lnSpc>
              <a:spcBef>
                <a:spcPts val="600"/>
              </a:spcBef>
              <a:buSzPct val="100000"/>
              <a:defRPr/>
            </a:pPr>
            <a:endParaRPr lang="cs-CZ" alt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1313">
              <a:lnSpc>
                <a:spcPct val="90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Wingdings" pitchFamily="2" charset="2"/>
              <a:buChar char=""/>
              <a:defRPr/>
            </a:pPr>
            <a:r>
              <a:rPr lang="en-US" altLang="cs-CZ" dirty="0">
                <a:latin typeface="Arial" panose="020B0604020202020204" pitchFamily="34" charset="0"/>
                <a:cs typeface="Arial" panose="020B0604020202020204" pitchFamily="34" charset="0"/>
              </a:rPr>
              <a:t>[</a:t>
            </a:r>
            <a:r>
              <a:rPr lang="cs-CZ" altLang="cs-CZ" sz="2800" b="1" dirty="0"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en-US" altLang="cs-CZ" sz="2800" dirty="0"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  <a:r>
              <a:rPr lang="sk-SK" altLang="cs-CZ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altLang="cs-CZ" dirty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sk-SK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dysphoric</a:t>
            </a:r>
            <a:r>
              <a:rPr lang="sk-SK" alt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effect</a:t>
            </a:r>
            <a:r>
              <a:rPr lang="sk-SK" altLang="cs-CZ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sk-SK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psychotomimetic</a:t>
            </a:r>
            <a:r>
              <a:rPr lang="sk-SK" alt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effect</a:t>
            </a:r>
            <a:r>
              <a:rPr lang="sk-SK" alt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ct val="90000"/>
              </a:lnSpc>
              <a:spcBef>
                <a:spcPts val="600"/>
              </a:spcBef>
              <a:buSzPct val="100000"/>
              <a:defRPr/>
            </a:pPr>
            <a:r>
              <a:rPr lang="sk-SK" altLang="cs-CZ" dirty="0">
                <a:latin typeface="Arial" panose="020B0604020202020204" pitchFamily="34" charset="0"/>
                <a:cs typeface="Arial" panose="020B0604020202020204" pitchFamily="34" charset="0"/>
              </a:rPr>
              <a:t>          </a:t>
            </a:r>
            <a:r>
              <a:rPr lang="en-US" altLang="cs-CZ" dirty="0">
                <a:latin typeface="Arial" panose="020B0604020202020204" pitchFamily="34" charset="0"/>
                <a:cs typeface="Arial" panose="020B0604020202020204" pitchFamily="34" charset="0"/>
              </a:rPr>
              <a:t>[</a:t>
            </a:r>
            <a:r>
              <a:rPr lang="sk-SK" altLang="cs-CZ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sk-SK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hallucinations</a:t>
            </a:r>
            <a:r>
              <a:rPr lang="sk-SK" altLang="cs-CZ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sk-SK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perception</a:t>
            </a:r>
            <a:r>
              <a:rPr lang="sk-SK" alt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disturbances</a:t>
            </a:r>
            <a:r>
              <a:rPr lang="sk-SK" altLang="cs-CZ" dirty="0">
                <a:latin typeface="Arial" panose="020B0604020202020204" pitchFamily="34" charset="0"/>
                <a:cs typeface="Arial" panose="020B0604020202020204" pitchFamily="34" charset="0"/>
              </a:rPr>
              <a:t>), </a:t>
            </a:r>
            <a:r>
              <a:rPr lang="sk-SK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anxiet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altLang="cs-CZ" dirty="0"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</a:p>
        </p:txBody>
      </p:sp>
      <p:sp>
        <p:nvSpPr>
          <p:cNvPr id="55299" name="Rectangle 2">
            <a:extLst>
              <a:ext uri="{FF2B5EF4-FFF2-40B4-BE49-F238E27FC236}">
                <a16:creationId xmlns:a16="http://schemas.microsoft.com/office/drawing/2014/main" id="{A96F5104-AED5-4C0B-A21D-8A8F5DF4C6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0" y="5181601"/>
            <a:ext cx="2971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cs-CZ" altLang="cs-CZ"/>
          </a:p>
        </p:txBody>
      </p:sp>
      <p:sp>
        <p:nvSpPr>
          <p:cNvPr id="55300" name="Text Box 3">
            <a:extLst>
              <a:ext uri="{FF2B5EF4-FFF2-40B4-BE49-F238E27FC236}">
                <a16:creationId xmlns:a16="http://schemas.microsoft.com/office/drawing/2014/main" id="{990E0077-C153-49E3-B265-8DC9BB6614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5189" y="-14288"/>
            <a:ext cx="7793037" cy="1143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sk-SK" altLang="cs-CZ" sz="4000" b="1">
                <a:latin typeface="Arial" panose="020B0604020202020204" pitchFamily="34" charset="0"/>
                <a:cs typeface="Arial" panose="020B0604020202020204" pitchFamily="34" charset="0"/>
              </a:rPr>
              <a:t>Opioid receptors - </a:t>
            </a:r>
            <a:r>
              <a:rPr lang="cs-CZ" altLang="cs-CZ" sz="4000" b="1">
                <a:latin typeface="Arial" panose="020B0604020202020204" pitchFamily="34" charset="0"/>
                <a:cs typeface="Arial" panose="020B0604020202020204" pitchFamily="34" charset="0"/>
              </a:rPr>
              <a:t>μ</a:t>
            </a:r>
            <a:r>
              <a:rPr lang="sk-SK" altLang="cs-CZ" sz="4000" b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4000" b="1">
                <a:latin typeface="Arial" panose="020B0604020202020204" pitchFamily="34" charset="0"/>
                <a:cs typeface="Arial" panose="020B0604020202020204" pitchFamily="34" charset="0"/>
              </a:rPr>
              <a:t>κ</a:t>
            </a:r>
            <a:r>
              <a:rPr lang="sk-SK" altLang="cs-CZ" sz="4000" b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4000" b="1">
                <a:latin typeface="Arial" panose="020B0604020202020204" pitchFamily="34" charset="0"/>
                <a:cs typeface="Arial" panose="020B0604020202020204" pitchFamily="34" charset="0"/>
              </a:rPr>
              <a:t>δ (σ)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E6B234B4-E9E9-4540-A20E-D483DD4CBA6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11783" y="29845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7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1">
            <a:extLst>
              <a:ext uri="{FF2B5EF4-FFF2-40B4-BE49-F238E27FC236}">
                <a16:creationId xmlns:a16="http://schemas.microsoft.com/office/drawing/2014/main" id="{5E5577B8-80DE-4BE9-86B9-753BD97206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0" y="5181601"/>
            <a:ext cx="2971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cs-CZ" altLang="cs-CZ"/>
          </a:p>
        </p:txBody>
      </p:sp>
      <p:sp>
        <p:nvSpPr>
          <p:cNvPr id="57347" name="AutoShape 2">
            <a:extLst>
              <a:ext uri="{FF2B5EF4-FFF2-40B4-BE49-F238E27FC236}">
                <a16:creationId xmlns:a16="http://schemas.microsoft.com/office/drawing/2014/main" id="{DA4C634E-5B6F-4B1F-9947-7741D00E03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40351" y="1320801"/>
            <a:ext cx="485775" cy="1268413"/>
          </a:xfrm>
          <a:prstGeom prst="downArrow">
            <a:avLst>
              <a:gd name="adj1" fmla="val 50000"/>
              <a:gd name="adj2" fmla="val 50216"/>
            </a:avLst>
          </a:prstGeom>
          <a:noFill/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cs-CZ" altLang="cs-CZ"/>
          </a:p>
        </p:txBody>
      </p:sp>
      <p:sp>
        <p:nvSpPr>
          <p:cNvPr id="57348" name="Text Box 3">
            <a:extLst>
              <a:ext uri="{FF2B5EF4-FFF2-40B4-BE49-F238E27FC236}">
                <a16:creationId xmlns:a16="http://schemas.microsoft.com/office/drawing/2014/main" id="{0FE2706F-A386-4754-9934-628649C944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5189" y="-14288"/>
            <a:ext cx="7793037" cy="1143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sk-SK" altLang="cs-CZ" sz="4000" b="1">
                <a:latin typeface="Arial" panose="020B0604020202020204" pitchFamily="34" charset="0"/>
                <a:cs typeface="Arial" panose="020B0604020202020204" pitchFamily="34" charset="0"/>
              </a:rPr>
              <a:t>Opioid receptors - </a:t>
            </a:r>
            <a:r>
              <a:rPr lang="cs-CZ" altLang="cs-CZ" sz="4000" b="1">
                <a:latin typeface="Arial" panose="020B0604020202020204" pitchFamily="34" charset="0"/>
                <a:cs typeface="Arial" panose="020B0604020202020204" pitchFamily="34" charset="0"/>
              </a:rPr>
              <a:t>μ</a:t>
            </a:r>
            <a:r>
              <a:rPr lang="sk-SK" altLang="cs-CZ" sz="4000" b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4000" b="1">
                <a:latin typeface="Arial" panose="020B0604020202020204" pitchFamily="34" charset="0"/>
                <a:cs typeface="Arial" panose="020B0604020202020204" pitchFamily="34" charset="0"/>
              </a:rPr>
              <a:t>κ</a:t>
            </a:r>
            <a:r>
              <a:rPr lang="sk-SK" altLang="cs-CZ" sz="4000" b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4000" b="1">
                <a:latin typeface="Arial" panose="020B0604020202020204" pitchFamily="34" charset="0"/>
                <a:cs typeface="Arial" panose="020B0604020202020204" pitchFamily="34" charset="0"/>
              </a:rPr>
              <a:t>δ (σ)</a:t>
            </a:r>
          </a:p>
        </p:txBody>
      </p:sp>
      <p:sp>
        <p:nvSpPr>
          <p:cNvPr id="57349" name="Text Box 4">
            <a:extLst>
              <a:ext uri="{FF2B5EF4-FFF2-40B4-BE49-F238E27FC236}">
                <a16:creationId xmlns:a16="http://schemas.microsoft.com/office/drawing/2014/main" id="{02422779-E552-47C3-91F5-7CC891214B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9151" y="2744788"/>
            <a:ext cx="7127875" cy="3141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SzPct val="60000"/>
              <a:buFontTx/>
              <a:buNone/>
            </a:pPr>
            <a:r>
              <a:rPr lang="cs-CZ" altLang="cs-CZ" sz="2400" b="1">
                <a:latin typeface="Candara" panose="020E0502030303020204" pitchFamily="34" charset="0"/>
              </a:rPr>
              <a:t>FOR ANALGESIC EFFECT IS CRUCIAL ESPECIALLY ACTIVATION OF RECEPTORS:</a:t>
            </a:r>
          </a:p>
          <a:p>
            <a:pPr eaLnBrk="1" hangingPunct="1">
              <a:spcBef>
                <a:spcPct val="0"/>
              </a:spcBef>
              <a:buClrTx/>
              <a:buSzPct val="60000"/>
              <a:buFontTx/>
              <a:buNone/>
            </a:pPr>
            <a:endParaRPr lang="cs-CZ" altLang="cs-CZ" sz="2400" b="1">
              <a:latin typeface="Candara" panose="020E0502030303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Pct val="60000"/>
              <a:buFontTx/>
              <a:buNone/>
            </a:pPr>
            <a:r>
              <a:rPr lang="cs-CZ" altLang="cs-CZ" sz="2800">
                <a:latin typeface="Candara" panose="020E0502030303020204" pitchFamily="34" charset="0"/>
              </a:rPr>
              <a:t>μ – supraspinal analgesia</a:t>
            </a:r>
          </a:p>
          <a:p>
            <a:pPr eaLnBrk="1" hangingPunct="1">
              <a:spcBef>
                <a:spcPct val="0"/>
              </a:spcBef>
              <a:buClrTx/>
              <a:buSzPct val="60000"/>
              <a:buFontTx/>
              <a:buNone/>
            </a:pPr>
            <a:endParaRPr lang="cs-CZ" altLang="cs-CZ" sz="2400">
              <a:latin typeface="Candara" panose="020E0502030303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Pct val="60000"/>
              <a:buFontTx/>
              <a:buNone/>
            </a:pPr>
            <a:endParaRPr lang="cs-CZ" altLang="cs-CZ" sz="2400">
              <a:latin typeface="Candara" panose="020E0502030303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Pct val="60000"/>
              <a:buFontTx/>
              <a:buNone/>
            </a:pPr>
            <a:endParaRPr lang="cs-CZ" altLang="cs-CZ" sz="2400">
              <a:latin typeface="Candara" panose="020E0502030303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Pct val="60000"/>
              <a:buFontTx/>
              <a:buNone/>
            </a:pPr>
            <a:r>
              <a:rPr lang="cs-CZ" altLang="cs-CZ" sz="2800">
                <a:latin typeface="Candara" panose="020E0502030303020204" pitchFamily="34" charset="0"/>
              </a:rPr>
              <a:t>κ – spinal + peripheral analgesia</a:t>
            </a:r>
            <a:r>
              <a:rPr lang="sk-SK" altLang="cs-CZ" sz="2800">
                <a:latin typeface="Candara" panose="020E0502030303020204" pitchFamily="34" charset="0"/>
              </a:rPr>
              <a:t> </a:t>
            </a:r>
          </a:p>
        </p:txBody>
      </p:sp>
      <p:sp>
        <p:nvSpPr>
          <p:cNvPr id="57350" name="AutoShape 5">
            <a:extLst>
              <a:ext uri="{FF2B5EF4-FFF2-40B4-BE49-F238E27FC236}">
                <a16:creationId xmlns:a16="http://schemas.microsoft.com/office/drawing/2014/main" id="{25BA9F02-722D-4B6B-971D-B0541DAF19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5076" y="3133725"/>
            <a:ext cx="733425" cy="1214438"/>
          </a:xfrm>
          <a:prstGeom prst="curvedRightArrow">
            <a:avLst>
              <a:gd name="adj1" fmla="val 33117"/>
              <a:gd name="adj2" fmla="val 66234"/>
              <a:gd name="adj3" fmla="val 33333"/>
            </a:avLst>
          </a:prstGeom>
          <a:noFill/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cs-CZ" altLang="cs-CZ"/>
          </a:p>
        </p:txBody>
      </p:sp>
      <p:sp>
        <p:nvSpPr>
          <p:cNvPr id="57351" name="AutoShape 6">
            <a:extLst>
              <a:ext uri="{FF2B5EF4-FFF2-40B4-BE49-F238E27FC236}">
                <a16:creationId xmlns:a16="http://schemas.microsoft.com/office/drawing/2014/main" id="{D9D0F176-583E-4E8E-9B9E-54A66CA446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7814" y="2879726"/>
            <a:ext cx="509587" cy="3038475"/>
          </a:xfrm>
          <a:prstGeom prst="curvedRightArrow">
            <a:avLst>
              <a:gd name="adj1" fmla="val 76576"/>
              <a:gd name="adj2" fmla="val 153206"/>
              <a:gd name="adj3" fmla="val 33333"/>
            </a:avLst>
          </a:prstGeom>
          <a:noFill/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cs-CZ" altLang="cs-CZ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B1A546E2-6A39-4AA8-98FF-8A770C8FA57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867402" y="516619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1">
            <a:extLst>
              <a:ext uri="{FF2B5EF4-FFF2-40B4-BE49-F238E27FC236}">
                <a16:creationId xmlns:a16="http://schemas.microsoft.com/office/drawing/2014/main" id="{0EC0C1D7-023A-426F-8161-3519497067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0" y="5181601"/>
            <a:ext cx="2971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cs-CZ" altLang="cs-CZ"/>
          </a:p>
        </p:txBody>
      </p:sp>
      <p:sp>
        <p:nvSpPr>
          <p:cNvPr id="59395" name="AutoShape 2">
            <a:extLst>
              <a:ext uri="{FF2B5EF4-FFF2-40B4-BE49-F238E27FC236}">
                <a16:creationId xmlns:a16="http://schemas.microsoft.com/office/drawing/2014/main" id="{E9EFC02B-315D-4FBE-93A4-1A4A8B0993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40351" y="1320801"/>
            <a:ext cx="485775" cy="1268413"/>
          </a:xfrm>
          <a:prstGeom prst="downArrow">
            <a:avLst>
              <a:gd name="adj1" fmla="val 50000"/>
              <a:gd name="adj2" fmla="val 50216"/>
            </a:avLst>
          </a:prstGeom>
          <a:noFill/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cs-CZ" altLang="cs-CZ"/>
          </a:p>
        </p:txBody>
      </p:sp>
      <p:sp>
        <p:nvSpPr>
          <p:cNvPr id="59396" name="Text Box 3">
            <a:extLst>
              <a:ext uri="{FF2B5EF4-FFF2-40B4-BE49-F238E27FC236}">
                <a16:creationId xmlns:a16="http://schemas.microsoft.com/office/drawing/2014/main" id="{47A2A109-3AF4-4B15-AAE0-02BB872C32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5189" y="-14288"/>
            <a:ext cx="7793037" cy="1143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sk-SK" altLang="cs-CZ" sz="4000" b="1">
                <a:latin typeface="Arial" panose="020B0604020202020204" pitchFamily="34" charset="0"/>
                <a:cs typeface="Arial" panose="020B0604020202020204" pitchFamily="34" charset="0"/>
              </a:rPr>
              <a:t>Opioid receptors - </a:t>
            </a:r>
            <a:r>
              <a:rPr lang="cs-CZ" altLang="cs-CZ" sz="4000" b="1">
                <a:latin typeface="Arial" panose="020B0604020202020204" pitchFamily="34" charset="0"/>
                <a:cs typeface="Arial" panose="020B0604020202020204" pitchFamily="34" charset="0"/>
              </a:rPr>
              <a:t>μ</a:t>
            </a:r>
            <a:r>
              <a:rPr lang="sk-SK" altLang="cs-CZ" sz="4000" b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4000" b="1">
                <a:latin typeface="Arial" panose="020B0604020202020204" pitchFamily="34" charset="0"/>
                <a:cs typeface="Arial" panose="020B0604020202020204" pitchFamily="34" charset="0"/>
              </a:rPr>
              <a:t>κ</a:t>
            </a:r>
            <a:r>
              <a:rPr lang="sk-SK" altLang="cs-CZ" sz="4000" b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4000" b="1">
                <a:latin typeface="Arial" panose="020B0604020202020204" pitchFamily="34" charset="0"/>
                <a:cs typeface="Arial" panose="020B0604020202020204" pitchFamily="34" charset="0"/>
              </a:rPr>
              <a:t>δ (σ)</a:t>
            </a:r>
          </a:p>
        </p:txBody>
      </p:sp>
      <p:sp>
        <p:nvSpPr>
          <p:cNvPr id="59397" name="Text Box 4">
            <a:extLst>
              <a:ext uri="{FF2B5EF4-FFF2-40B4-BE49-F238E27FC236}">
                <a16:creationId xmlns:a16="http://schemas.microsoft.com/office/drawing/2014/main" id="{F932CF8F-190A-4E49-A9AD-3C7A8C9DC2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9151" y="2744788"/>
            <a:ext cx="7127875" cy="3541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SzPct val="60000"/>
              <a:buFontTx/>
              <a:buNone/>
            </a:pPr>
            <a:r>
              <a:rPr lang="cs-CZ" altLang="cs-CZ" sz="2400" b="1">
                <a:latin typeface="Candara" panose="020E0502030303020204" pitchFamily="34" charset="0"/>
              </a:rPr>
              <a:t>FOR ANALGESIC EFFECT IS CRUCIAL ESPECIALLY ACTIVATION OF RECEPTORS:</a:t>
            </a:r>
          </a:p>
          <a:p>
            <a:pPr eaLnBrk="1" hangingPunct="1">
              <a:spcBef>
                <a:spcPct val="0"/>
              </a:spcBef>
              <a:buClrTx/>
              <a:buSzPct val="60000"/>
              <a:buFontTx/>
              <a:buNone/>
            </a:pPr>
            <a:endParaRPr lang="cs-CZ" altLang="cs-CZ" sz="2400" b="1">
              <a:latin typeface="Candara" panose="020E0502030303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Pct val="60000"/>
              <a:buFontTx/>
              <a:buNone/>
            </a:pPr>
            <a:r>
              <a:rPr lang="cs-CZ" altLang="cs-CZ" sz="2400" b="1">
                <a:latin typeface="Candara" panose="020E0502030303020204" pitchFamily="34" charset="0"/>
              </a:rPr>
              <a:t>FOR ADDICTION IS CRUCIAL ESPECIALLY ACTIVATION OF RECEPTORS:</a:t>
            </a:r>
          </a:p>
          <a:p>
            <a:pPr eaLnBrk="1" hangingPunct="1">
              <a:spcBef>
                <a:spcPct val="0"/>
              </a:spcBef>
              <a:buClrTx/>
              <a:buSzPct val="60000"/>
              <a:buFontTx/>
              <a:buNone/>
            </a:pPr>
            <a:endParaRPr lang="cs-CZ" altLang="cs-CZ" sz="2400" b="1">
              <a:latin typeface="Candara" panose="020E0502030303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Pct val="60000"/>
              <a:buFontTx/>
              <a:buNone/>
            </a:pPr>
            <a:r>
              <a:rPr lang="cs-CZ" altLang="cs-CZ" sz="2800">
                <a:latin typeface="Candara" panose="020E0502030303020204" pitchFamily="34" charset="0"/>
              </a:rPr>
              <a:t>μ – supraspinal analgesia, </a:t>
            </a:r>
            <a:r>
              <a:rPr lang="cs-CZ" altLang="cs-CZ" sz="2800" u="sng">
                <a:latin typeface="Candara" panose="020E0502030303020204" pitchFamily="34" charset="0"/>
              </a:rPr>
              <a:t>euphoria</a:t>
            </a:r>
          </a:p>
          <a:p>
            <a:pPr eaLnBrk="1" hangingPunct="1">
              <a:spcBef>
                <a:spcPct val="0"/>
              </a:spcBef>
              <a:buClrTx/>
              <a:buSzPct val="60000"/>
              <a:buFontTx/>
              <a:buNone/>
            </a:pPr>
            <a:endParaRPr lang="cs-CZ" altLang="cs-CZ" sz="2400">
              <a:latin typeface="Candara" panose="020E0502030303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Pct val="60000"/>
              <a:buFontTx/>
              <a:buNone/>
            </a:pPr>
            <a:r>
              <a:rPr lang="cs-CZ" altLang="cs-CZ" sz="2800">
                <a:latin typeface="Candara" panose="020E0502030303020204" pitchFamily="34" charset="0"/>
              </a:rPr>
              <a:t>κ – spinal + peripheral analgesia</a:t>
            </a:r>
            <a:r>
              <a:rPr lang="sk-SK" altLang="cs-CZ" sz="2800">
                <a:latin typeface="Candara" panose="020E0502030303020204" pitchFamily="34" charset="0"/>
              </a:rPr>
              <a:t> </a:t>
            </a:r>
          </a:p>
        </p:txBody>
      </p:sp>
      <p:sp>
        <p:nvSpPr>
          <p:cNvPr id="59398" name="AutoShape 5">
            <a:extLst>
              <a:ext uri="{FF2B5EF4-FFF2-40B4-BE49-F238E27FC236}">
                <a16:creationId xmlns:a16="http://schemas.microsoft.com/office/drawing/2014/main" id="{84DC75DD-9012-40A6-B6B0-70C0510599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5076" y="3133726"/>
            <a:ext cx="854075" cy="2239963"/>
          </a:xfrm>
          <a:prstGeom prst="curvedRightArrow">
            <a:avLst>
              <a:gd name="adj1" fmla="val 33148"/>
              <a:gd name="adj2" fmla="val 66295"/>
              <a:gd name="adj3" fmla="val 33333"/>
            </a:avLst>
          </a:prstGeom>
          <a:noFill/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cs-CZ" altLang="cs-CZ"/>
          </a:p>
        </p:txBody>
      </p:sp>
      <p:sp>
        <p:nvSpPr>
          <p:cNvPr id="59399" name="AutoShape 6">
            <a:extLst>
              <a:ext uri="{FF2B5EF4-FFF2-40B4-BE49-F238E27FC236}">
                <a16:creationId xmlns:a16="http://schemas.microsoft.com/office/drawing/2014/main" id="{4375C207-35B4-4038-BED0-F4541478D9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7814" y="2879726"/>
            <a:ext cx="541337" cy="3406775"/>
          </a:xfrm>
          <a:prstGeom prst="curvedRightArrow">
            <a:avLst>
              <a:gd name="adj1" fmla="val 76539"/>
              <a:gd name="adj2" fmla="val 153107"/>
              <a:gd name="adj3" fmla="val 33333"/>
            </a:avLst>
          </a:prstGeom>
          <a:noFill/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cs-CZ" altLang="cs-CZ"/>
          </a:p>
        </p:txBody>
      </p:sp>
      <p:sp>
        <p:nvSpPr>
          <p:cNvPr id="59400" name="AutoShape 7">
            <a:extLst>
              <a:ext uri="{FF2B5EF4-FFF2-40B4-BE49-F238E27FC236}">
                <a16:creationId xmlns:a16="http://schemas.microsoft.com/office/drawing/2014/main" id="{1EB114AA-1B8E-48B6-816A-6EF27DB7C2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88389" y="4252914"/>
            <a:ext cx="1131887" cy="936625"/>
          </a:xfrm>
          <a:prstGeom prst="curvedLeftArrow">
            <a:avLst>
              <a:gd name="adj1" fmla="val 33333"/>
              <a:gd name="adj2" fmla="val 66667"/>
              <a:gd name="adj3" fmla="val 33278"/>
            </a:avLst>
          </a:prstGeom>
          <a:noFill/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cs-CZ" altLang="cs-CZ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83F9199B-A924-4DD8-AF45-AF8C4739ED5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969952" y="512704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6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ext Box 1">
            <a:extLst>
              <a:ext uri="{FF2B5EF4-FFF2-40B4-BE49-F238E27FC236}">
                <a16:creationId xmlns:a16="http://schemas.microsoft.com/office/drawing/2014/main" id="{2BA40CA1-ADFF-4140-8B7F-B71F83BAF2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0" y="304800"/>
            <a:ext cx="7793038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sk-SK" altLang="cs-CZ" sz="4000" b="1">
                <a:latin typeface="Candara" panose="020E0502030303020204" pitchFamily="34" charset="0"/>
              </a:rPr>
              <a:t>Pharmacological influence on opioid receptor</a:t>
            </a:r>
            <a:r>
              <a:rPr lang="cs-CZ" altLang="cs-CZ" sz="4000" b="1">
                <a:latin typeface="Candara" panose="020E0502030303020204" pitchFamily="34" charset="0"/>
              </a:rPr>
              <a:t>s</a:t>
            </a:r>
            <a:r>
              <a:rPr lang="sk-SK" altLang="cs-CZ" sz="4000" b="1">
                <a:latin typeface="Candara" panose="020E0502030303020204" pitchFamily="34" charset="0"/>
              </a:rPr>
              <a:t> </a:t>
            </a:r>
          </a:p>
        </p:txBody>
      </p:sp>
      <p:sp>
        <p:nvSpPr>
          <p:cNvPr id="61443" name="Text Box 2">
            <a:extLst>
              <a:ext uri="{FF2B5EF4-FFF2-40B4-BE49-F238E27FC236}">
                <a16:creationId xmlns:a16="http://schemas.microsoft.com/office/drawing/2014/main" id="{29DF3033-6912-46CB-9723-8716CD7ADB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2313" y="5157788"/>
            <a:ext cx="7772400" cy="107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342900" indent="-339725"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buClrTx/>
              <a:buSzPct val="60000"/>
              <a:buFontTx/>
              <a:buNone/>
            </a:pPr>
            <a:r>
              <a:rPr lang="cs-CZ" altLang="cs-CZ">
                <a:latin typeface="Candara" panose="020E0502030303020204" pitchFamily="34" charset="0"/>
              </a:rPr>
              <a:t>Atypical opioids</a:t>
            </a:r>
          </a:p>
          <a:p>
            <a:pPr eaLnBrk="1" hangingPunct="1">
              <a:buClrTx/>
              <a:buSzPct val="60000"/>
              <a:buFontTx/>
              <a:buNone/>
            </a:pPr>
            <a:endParaRPr lang="cs-CZ" altLang="cs-CZ">
              <a:latin typeface="Candara" panose="020E0502030303020204" pitchFamily="34" charset="0"/>
            </a:endParaRPr>
          </a:p>
        </p:txBody>
      </p:sp>
      <p:sp>
        <p:nvSpPr>
          <p:cNvPr id="61444" name="Line 3">
            <a:extLst>
              <a:ext uri="{FF2B5EF4-FFF2-40B4-BE49-F238E27FC236}">
                <a16:creationId xmlns:a16="http://schemas.microsoft.com/office/drawing/2014/main" id="{65B9C192-1775-4577-AC54-85063752C49B}"/>
              </a:ext>
            </a:extLst>
          </p:cNvPr>
          <p:cNvSpPr>
            <a:spLocks noChangeShapeType="1"/>
          </p:cNvSpPr>
          <p:nvPr/>
        </p:nvSpPr>
        <p:spPr bwMode="auto">
          <a:xfrm>
            <a:off x="1992313" y="4941889"/>
            <a:ext cx="8208962" cy="1587"/>
          </a:xfrm>
          <a:prstGeom prst="line">
            <a:avLst/>
          </a:prstGeom>
          <a:noFill/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1445" name="AutoShape 4">
            <a:extLst>
              <a:ext uri="{FF2B5EF4-FFF2-40B4-BE49-F238E27FC236}">
                <a16:creationId xmlns:a16="http://schemas.microsoft.com/office/drawing/2014/main" id="{C69DF85C-C6CC-46A8-B738-85BB52DB89DF}"/>
              </a:ext>
            </a:extLst>
          </p:cNvPr>
          <p:cNvSpPr>
            <a:spLocks noChangeArrowheads="1"/>
          </p:cNvSpPr>
          <p:nvPr/>
        </p:nvSpPr>
        <p:spPr bwMode="auto">
          <a:xfrm rot="2580000">
            <a:off x="4368801" y="1412876"/>
            <a:ext cx="485775" cy="976313"/>
          </a:xfrm>
          <a:prstGeom prst="downArrow">
            <a:avLst>
              <a:gd name="adj1" fmla="val 50000"/>
              <a:gd name="adj2" fmla="val 50245"/>
            </a:avLst>
          </a:prstGeom>
          <a:noFill/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cs-CZ" altLang="cs-CZ"/>
          </a:p>
        </p:txBody>
      </p:sp>
      <p:sp>
        <p:nvSpPr>
          <p:cNvPr id="61446" name="AutoShape 5">
            <a:extLst>
              <a:ext uri="{FF2B5EF4-FFF2-40B4-BE49-F238E27FC236}">
                <a16:creationId xmlns:a16="http://schemas.microsoft.com/office/drawing/2014/main" id="{4B573B03-4DAB-4DC3-A5DC-31372DC8FB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75276" y="1628776"/>
            <a:ext cx="485775" cy="2232025"/>
          </a:xfrm>
          <a:prstGeom prst="downArrow">
            <a:avLst>
              <a:gd name="adj1" fmla="val 50000"/>
              <a:gd name="adj2" fmla="val 114869"/>
            </a:avLst>
          </a:prstGeom>
          <a:noFill/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cs-CZ" altLang="cs-CZ"/>
          </a:p>
        </p:txBody>
      </p:sp>
      <p:sp>
        <p:nvSpPr>
          <p:cNvPr id="61447" name="AutoShape 6">
            <a:extLst>
              <a:ext uri="{FF2B5EF4-FFF2-40B4-BE49-F238E27FC236}">
                <a16:creationId xmlns:a16="http://schemas.microsoft.com/office/drawing/2014/main" id="{852089C9-2ECC-45D2-8985-BE240D7732C7}"/>
              </a:ext>
            </a:extLst>
          </p:cNvPr>
          <p:cNvSpPr>
            <a:spLocks noChangeArrowheads="1"/>
          </p:cNvSpPr>
          <p:nvPr/>
        </p:nvSpPr>
        <p:spPr bwMode="auto">
          <a:xfrm rot="19020000">
            <a:off x="6380164" y="1416051"/>
            <a:ext cx="485775" cy="976313"/>
          </a:xfrm>
          <a:prstGeom prst="downArrow">
            <a:avLst>
              <a:gd name="adj1" fmla="val 50000"/>
              <a:gd name="adj2" fmla="val 50245"/>
            </a:avLst>
          </a:prstGeom>
          <a:noFill/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cs-CZ" altLang="cs-CZ"/>
          </a:p>
        </p:txBody>
      </p:sp>
      <p:sp>
        <p:nvSpPr>
          <p:cNvPr id="61448" name="Text Box 7">
            <a:extLst>
              <a:ext uri="{FF2B5EF4-FFF2-40B4-BE49-F238E27FC236}">
                <a16:creationId xmlns:a16="http://schemas.microsoft.com/office/drawing/2014/main" id="{33839E4B-4AAE-46F7-B7A0-3FB235DD61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4825" y="2349500"/>
            <a:ext cx="5449888" cy="1202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SzPct val="60000"/>
              <a:buFontTx/>
              <a:buNone/>
            </a:pPr>
            <a:r>
              <a:rPr lang="cs-CZ" altLang="cs-CZ"/>
              <a:t>      </a:t>
            </a:r>
            <a:r>
              <a:rPr lang="cs-CZ" altLang="cs-CZ">
                <a:latin typeface="Candara" panose="020E0502030303020204" pitchFamily="34" charset="0"/>
              </a:rPr>
              <a:t>agonists</a:t>
            </a:r>
          </a:p>
          <a:p>
            <a:pPr eaLnBrk="1" hangingPunct="1">
              <a:spcBef>
                <a:spcPct val="0"/>
              </a:spcBef>
              <a:buClrTx/>
              <a:buSzPct val="60000"/>
              <a:buFontTx/>
              <a:buNone/>
            </a:pPr>
            <a:r>
              <a:rPr lang="cs-CZ" altLang="cs-CZ" sz="2000">
                <a:latin typeface="Candara" panose="020E0502030303020204" pitchFamily="34" charset="0"/>
              </a:rPr>
              <a:t>(strongly effective,</a:t>
            </a:r>
          </a:p>
          <a:p>
            <a:pPr eaLnBrk="1" hangingPunct="1">
              <a:spcBef>
                <a:spcPct val="0"/>
              </a:spcBef>
              <a:buClrTx/>
              <a:buSzPct val="60000"/>
              <a:buFontTx/>
              <a:buNone/>
            </a:pPr>
            <a:r>
              <a:rPr lang="cs-CZ" altLang="cs-CZ" sz="2000">
                <a:latin typeface="Candara" panose="020E0502030303020204" pitchFamily="34" charset="0"/>
              </a:rPr>
              <a:t>moderate/weakly effective)</a:t>
            </a:r>
          </a:p>
        </p:txBody>
      </p:sp>
      <p:sp>
        <p:nvSpPr>
          <p:cNvPr id="61449" name="Text Box 8">
            <a:extLst>
              <a:ext uri="{FF2B5EF4-FFF2-40B4-BE49-F238E27FC236}">
                <a16:creationId xmlns:a16="http://schemas.microsoft.com/office/drawing/2014/main" id="{6C462F36-C777-48B1-BBC6-D2DF7AA402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43325" y="3759201"/>
            <a:ext cx="5107786" cy="1079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SzPct val="60000"/>
              <a:buFontTx/>
              <a:buNone/>
            </a:pPr>
            <a:r>
              <a:rPr lang="cs-CZ" altLang="cs-CZ">
                <a:latin typeface="Candara" panose="020E0502030303020204" pitchFamily="34" charset="0"/>
              </a:rPr>
              <a:t>partial agonists – dualists</a:t>
            </a:r>
          </a:p>
          <a:p>
            <a:pPr eaLnBrk="1" hangingPunct="1">
              <a:spcBef>
                <a:spcPct val="0"/>
              </a:spcBef>
              <a:buClrTx/>
              <a:buSzPct val="60000"/>
              <a:buFontTx/>
              <a:buNone/>
            </a:pPr>
            <a:r>
              <a:rPr lang="cs-CZ" altLang="cs-CZ">
                <a:latin typeface="Candara" panose="020E0502030303020204" pitchFamily="34" charset="0"/>
              </a:rPr>
              <a:t>mixed agonists - antagonists</a:t>
            </a:r>
          </a:p>
        </p:txBody>
      </p:sp>
      <p:sp>
        <p:nvSpPr>
          <p:cNvPr id="61450" name="Text Box 9">
            <a:extLst>
              <a:ext uri="{FF2B5EF4-FFF2-40B4-BE49-F238E27FC236}">
                <a16:creationId xmlns:a16="http://schemas.microsoft.com/office/drawing/2014/main" id="{2DB5A51A-FB44-46BD-99A2-D91E0F2FB0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11976" y="2276476"/>
            <a:ext cx="2209557" cy="586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SzPct val="60000"/>
              <a:buFontTx/>
              <a:buNone/>
            </a:pPr>
            <a:r>
              <a:rPr lang="cs-CZ" altLang="cs-CZ">
                <a:latin typeface="Candara" panose="020E0502030303020204" pitchFamily="34" charset="0"/>
              </a:rPr>
              <a:t>antagonists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F3374AA9-9925-4B3A-BBC7-751C2A5BED8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944314" y="423728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4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ext Box 1">
            <a:extLst>
              <a:ext uri="{FF2B5EF4-FFF2-40B4-BE49-F238E27FC236}">
                <a16:creationId xmlns:a16="http://schemas.microsoft.com/office/drawing/2014/main" id="{5AC53100-EC1C-4C7A-A66D-0E82CB9B39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7850" y="304800"/>
            <a:ext cx="882015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sk-SK" altLang="cs-CZ" sz="4000" b="1">
                <a:latin typeface="Arial" panose="020B0604020202020204" pitchFamily="34" charset="0"/>
                <a:cs typeface="Arial" panose="020B0604020202020204" pitchFamily="34" charset="0"/>
              </a:rPr>
              <a:t>Pharmacological effects </a:t>
            </a:r>
            <a:br>
              <a:rPr lang="sk-SK" altLang="cs-CZ" sz="4000" b="1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k-SK" altLang="cs-CZ" sz="4000" b="1">
                <a:latin typeface="Arial" panose="020B0604020202020204" pitchFamily="34" charset="0"/>
                <a:cs typeface="Arial" panose="020B0604020202020204" pitchFamily="34" charset="0"/>
              </a:rPr>
              <a:t>of analgesics - anodynes</a:t>
            </a:r>
          </a:p>
        </p:txBody>
      </p:sp>
      <p:sp>
        <p:nvSpPr>
          <p:cNvPr id="63491" name="Text Box 2">
            <a:extLst>
              <a:ext uri="{FF2B5EF4-FFF2-40B4-BE49-F238E27FC236}">
                <a16:creationId xmlns:a16="http://schemas.microsoft.com/office/drawing/2014/main" id="{E503BEB7-074A-42A7-B978-050D1ED995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71688" y="1773238"/>
            <a:ext cx="1483396" cy="463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SzPct val="60000"/>
              <a:buFontTx/>
              <a:buNone/>
            </a:pPr>
            <a:r>
              <a:rPr lang="cs-CZ" altLang="cs-CZ" sz="2400" b="1" u="sng">
                <a:latin typeface="Candara" panose="020E0502030303020204" pitchFamily="34" charset="0"/>
              </a:rPr>
              <a:t>CENTRAL:</a:t>
            </a:r>
          </a:p>
        </p:txBody>
      </p:sp>
      <p:sp>
        <p:nvSpPr>
          <p:cNvPr id="63492" name="Text Box 3">
            <a:extLst>
              <a:ext uri="{FF2B5EF4-FFF2-40B4-BE49-F238E27FC236}">
                <a16:creationId xmlns:a16="http://schemas.microsoft.com/office/drawing/2014/main" id="{F80BC78F-36D8-40A8-A37F-EC3F097F31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24339" y="1771651"/>
            <a:ext cx="1368425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SzPct val="60000"/>
              <a:buFontTx/>
              <a:buNone/>
            </a:pPr>
            <a:r>
              <a:rPr lang="cs-CZ" altLang="cs-CZ" sz="2400">
                <a:latin typeface="Candara" panose="020E0502030303020204" pitchFamily="34" charset="0"/>
              </a:rPr>
              <a:t>analgesic</a:t>
            </a:r>
          </a:p>
        </p:txBody>
      </p:sp>
      <p:sp>
        <p:nvSpPr>
          <p:cNvPr id="63493" name="Text Box 4">
            <a:extLst>
              <a:ext uri="{FF2B5EF4-FFF2-40B4-BE49-F238E27FC236}">
                <a16:creationId xmlns:a16="http://schemas.microsoft.com/office/drawing/2014/main" id="{E0CF73AF-A209-42EC-8D99-CB1DBB07C4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25926" y="2205039"/>
            <a:ext cx="4456113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SzPct val="60000"/>
              <a:buFontTx/>
              <a:buNone/>
            </a:pPr>
            <a:r>
              <a:rPr lang="cs-CZ" altLang="cs-CZ" sz="2400">
                <a:latin typeface="Candara" panose="020E0502030303020204" pitchFamily="34" charset="0"/>
              </a:rPr>
              <a:t>suppression of respiratory center</a:t>
            </a:r>
          </a:p>
        </p:txBody>
      </p:sp>
      <p:sp>
        <p:nvSpPr>
          <p:cNvPr id="63494" name="Text Box 5">
            <a:extLst>
              <a:ext uri="{FF2B5EF4-FFF2-40B4-BE49-F238E27FC236}">
                <a16:creationId xmlns:a16="http://schemas.microsoft.com/office/drawing/2014/main" id="{A93D387E-2D94-48C3-8921-20B55AD6C4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33864" y="2636839"/>
            <a:ext cx="1806575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SzPct val="60000"/>
              <a:buFontTx/>
              <a:buNone/>
            </a:pPr>
            <a:r>
              <a:rPr lang="cs-CZ" altLang="cs-CZ" sz="2400">
                <a:latin typeface="Candara" panose="020E0502030303020204" pitchFamily="34" charset="0"/>
              </a:rPr>
              <a:t>sedation (+-)</a:t>
            </a:r>
          </a:p>
        </p:txBody>
      </p:sp>
      <p:sp>
        <p:nvSpPr>
          <p:cNvPr id="63495" name="Text Box 6">
            <a:extLst>
              <a:ext uri="{FF2B5EF4-FFF2-40B4-BE49-F238E27FC236}">
                <a16:creationId xmlns:a16="http://schemas.microsoft.com/office/drawing/2014/main" id="{B44A79A9-CD88-4A38-88D3-5F5136DFA8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59264" y="3081339"/>
            <a:ext cx="3082925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SzPct val="60000"/>
              <a:buFontTx/>
              <a:buNone/>
            </a:pPr>
            <a:r>
              <a:rPr lang="cs-CZ" altLang="cs-CZ" sz="2400">
                <a:latin typeface="Candara" panose="020E0502030303020204" pitchFamily="34" charset="0"/>
              </a:rPr>
              <a:t>suppression of anxiety</a:t>
            </a:r>
          </a:p>
        </p:txBody>
      </p:sp>
      <p:sp>
        <p:nvSpPr>
          <p:cNvPr id="63496" name="Text Box 7">
            <a:extLst>
              <a:ext uri="{FF2B5EF4-FFF2-40B4-BE49-F238E27FC236}">
                <a16:creationId xmlns:a16="http://schemas.microsoft.com/office/drawing/2014/main" id="{D404E459-2557-42FB-BA63-74E68F25CC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1964" y="3500439"/>
            <a:ext cx="2676525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SzPct val="60000"/>
              <a:buFontTx/>
              <a:buNone/>
            </a:pPr>
            <a:r>
              <a:rPr lang="cs-CZ" altLang="cs-CZ" sz="2400">
                <a:latin typeface="Candara" panose="020E0502030303020204" pitchFamily="34" charset="0"/>
              </a:rPr>
              <a:t>euphoria/dysphoria</a:t>
            </a:r>
          </a:p>
        </p:txBody>
      </p:sp>
      <p:sp>
        <p:nvSpPr>
          <p:cNvPr id="63497" name="Text Box 8">
            <a:extLst>
              <a:ext uri="{FF2B5EF4-FFF2-40B4-BE49-F238E27FC236}">
                <a16:creationId xmlns:a16="http://schemas.microsoft.com/office/drawing/2014/main" id="{713E3B25-E9BD-41A1-AB22-54624A2211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54501" y="3933826"/>
            <a:ext cx="2403475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SzPct val="60000"/>
              <a:buFontTx/>
              <a:buNone/>
            </a:pPr>
            <a:r>
              <a:rPr lang="cs-CZ" altLang="cs-CZ" sz="2400">
                <a:latin typeface="Candara" panose="020E0502030303020204" pitchFamily="34" charset="0"/>
              </a:rPr>
              <a:t>antitussive effect</a:t>
            </a:r>
          </a:p>
        </p:txBody>
      </p:sp>
      <p:sp>
        <p:nvSpPr>
          <p:cNvPr id="63498" name="Text Box 9">
            <a:extLst>
              <a:ext uri="{FF2B5EF4-FFF2-40B4-BE49-F238E27FC236}">
                <a16:creationId xmlns:a16="http://schemas.microsoft.com/office/drawing/2014/main" id="{5361C85F-6C28-4F35-A83C-7E2EE412A8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0375" y="4373563"/>
            <a:ext cx="2873200" cy="463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SzPct val="60000"/>
              <a:buFontTx/>
              <a:buNone/>
            </a:pPr>
            <a:r>
              <a:rPr lang="cs-CZ" altLang="cs-CZ" sz="2400">
                <a:latin typeface="Candara" panose="020E0502030303020204" pitchFamily="34" charset="0"/>
              </a:rPr>
              <a:t>nausea and vomiting</a:t>
            </a:r>
          </a:p>
        </p:txBody>
      </p:sp>
      <p:sp>
        <p:nvSpPr>
          <p:cNvPr id="63499" name="Text Box 10">
            <a:extLst>
              <a:ext uri="{FF2B5EF4-FFF2-40B4-BE49-F238E27FC236}">
                <a16:creationId xmlns:a16="http://schemas.microsoft.com/office/drawing/2014/main" id="{72F8C75F-E95F-4BB5-AAEA-59C66A9C86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02114" y="4843464"/>
            <a:ext cx="5329237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2400">
                <a:latin typeface="Symbol" panose="05050102010706020507" pitchFamily="18" charset="2"/>
              </a:rPr>
              <a:t></a:t>
            </a:r>
            <a:r>
              <a:rPr lang="cs-CZ" altLang="cs-CZ" sz="2400">
                <a:latin typeface="Candara" panose="020E0502030303020204" pitchFamily="34" charset="0"/>
                <a:cs typeface="Times New Roman" panose="02020603050405020304" pitchFamily="18" charset="0"/>
              </a:rPr>
              <a:t> </a:t>
            </a:r>
            <a:r>
              <a:rPr lang="cs-CZ" altLang="cs-CZ" sz="2400">
                <a:latin typeface="Candara" panose="020E0502030303020204" pitchFamily="34" charset="0"/>
              </a:rPr>
              <a:t>tendency to convulsions/cramps</a:t>
            </a:r>
          </a:p>
        </p:txBody>
      </p:sp>
      <p:sp>
        <p:nvSpPr>
          <p:cNvPr id="63500" name="Text Box 11">
            <a:extLst>
              <a:ext uri="{FF2B5EF4-FFF2-40B4-BE49-F238E27FC236}">
                <a16:creationId xmlns:a16="http://schemas.microsoft.com/office/drawing/2014/main" id="{A4DF6263-3FEE-47DB-99D3-FBEC1E31A1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7200" y="5249864"/>
            <a:ext cx="992188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SzPct val="60000"/>
              <a:buFontTx/>
              <a:buNone/>
            </a:pPr>
            <a:r>
              <a:rPr lang="cs-CZ" altLang="cs-CZ" sz="2400">
                <a:latin typeface="Candara" panose="020E0502030303020204" pitchFamily="34" charset="0"/>
              </a:rPr>
              <a:t>miosis</a:t>
            </a:r>
          </a:p>
        </p:txBody>
      </p:sp>
      <p:sp>
        <p:nvSpPr>
          <p:cNvPr id="63501" name="Text Box 12">
            <a:extLst>
              <a:ext uri="{FF2B5EF4-FFF2-40B4-BE49-F238E27FC236}">
                <a16:creationId xmlns:a16="http://schemas.microsoft.com/office/drawing/2014/main" id="{DE6EB0FF-6801-4C98-8DEB-BDB699183D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02114" y="5660012"/>
            <a:ext cx="7488237" cy="1202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SzPct val="60000"/>
              <a:buFontTx/>
              <a:buNone/>
            </a:pPr>
            <a:r>
              <a:rPr lang="cs-CZ" altLang="cs-CZ" sz="2400" dirty="0">
                <a:latin typeface="Symbol" panose="05050102010706020507" pitchFamily="18" charset="2"/>
              </a:rPr>
              <a:t></a:t>
            </a:r>
            <a:r>
              <a:rPr lang="cs-CZ" altLang="cs-CZ" sz="2400" dirty="0" err="1">
                <a:latin typeface="Candara" panose="020E0502030303020204" pitchFamily="34" charset="0"/>
              </a:rPr>
              <a:t>secretion</a:t>
            </a:r>
            <a:r>
              <a:rPr lang="cs-CZ" altLang="cs-CZ" sz="2400" dirty="0">
                <a:latin typeface="Candara" panose="020E0502030303020204" pitchFamily="34" charset="0"/>
              </a:rPr>
              <a:t> </a:t>
            </a:r>
            <a:r>
              <a:rPr lang="cs-CZ" altLang="cs-CZ" sz="2400" dirty="0" err="1">
                <a:latin typeface="Candara" panose="020E0502030303020204" pitchFamily="34" charset="0"/>
              </a:rPr>
              <a:t>of</a:t>
            </a:r>
            <a:r>
              <a:rPr lang="cs-CZ" altLang="cs-CZ" sz="2400" dirty="0">
                <a:latin typeface="Candara" panose="020E0502030303020204" pitchFamily="34" charset="0"/>
              </a:rPr>
              <a:t> ADH, </a:t>
            </a:r>
          </a:p>
          <a:p>
            <a:pPr eaLnBrk="1" hangingPunct="1">
              <a:spcBef>
                <a:spcPct val="0"/>
              </a:spcBef>
              <a:buClrTx/>
              <a:buSzPct val="60000"/>
              <a:buFontTx/>
              <a:buNone/>
            </a:pPr>
            <a:r>
              <a:rPr lang="cs-CZ" altLang="cs-CZ" sz="2400" dirty="0">
                <a:latin typeface="Symbol" panose="05050102010706020507" pitchFamily="18" charset="2"/>
              </a:rPr>
              <a:t></a:t>
            </a:r>
            <a:r>
              <a:rPr lang="cs-CZ" altLang="cs-CZ" sz="2400" dirty="0">
                <a:latin typeface="Candara" panose="020E0502030303020204" pitchFamily="34" charset="0"/>
              </a:rPr>
              <a:t> </a:t>
            </a:r>
            <a:r>
              <a:rPr lang="cs-CZ" altLang="cs-CZ" sz="2400" dirty="0" err="1">
                <a:latin typeface="Candara" panose="020E0502030303020204" pitchFamily="34" charset="0"/>
              </a:rPr>
              <a:t>GnRH</a:t>
            </a:r>
            <a:r>
              <a:rPr lang="cs-CZ" altLang="cs-CZ" sz="2400" dirty="0">
                <a:latin typeface="Candara" panose="020E0502030303020204" pitchFamily="34" charset="0"/>
              </a:rPr>
              <a:t>, </a:t>
            </a:r>
            <a:r>
              <a:rPr lang="cs-CZ" altLang="cs-CZ" sz="2400" dirty="0" err="1">
                <a:latin typeface="Candara" panose="020E0502030303020204" pitchFamily="34" charset="0"/>
              </a:rPr>
              <a:t>corticotropine</a:t>
            </a:r>
            <a:r>
              <a:rPr lang="cs-CZ" altLang="cs-CZ" sz="2400" dirty="0">
                <a:latin typeface="Candara" panose="020E0502030303020204" pitchFamily="34" charset="0"/>
              </a:rPr>
              <a:t>, FSH, LH, ACTH</a:t>
            </a:r>
            <a:r>
              <a:rPr lang="en-US" altLang="cs-CZ" sz="2400" dirty="0">
                <a:latin typeface="Candara" panose="020E0502030303020204" pitchFamily="34" charset="0"/>
              </a:rPr>
              <a:t>, </a:t>
            </a:r>
            <a:r>
              <a:rPr lang="cs-CZ" altLang="cs-CZ" sz="2400" dirty="0">
                <a:latin typeface="Candara" panose="020E0502030303020204" pitchFamily="34" charset="0"/>
              </a:rPr>
              <a:t>c</a:t>
            </a:r>
            <a:r>
              <a:rPr lang="en-US" altLang="cs-CZ" sz="2400" dirty="0" err="1">
                <a:latin typeface="Candara" panose="020E0502030303020204" pitchFamily="34" charset="0"/>
              </a:rPr>
              <a:t>orti</a:t>
            </a:r>
            <a:r>
              <a:rPr lang="cs-CZ" altLang="cs-CZ" sz="2400" dirty="0">
                <a:latin typeface="Candara" panose="020E0502030303020204" pitchFamily="34" charset="0"/>
              </a:rPr>
              <a:t>s</a:t>
            </a:r>
            <a:r>
              <a:rPr lang="en-US" altLang="cs-CZ" sz="2400" dirty="0" err="1">
                <a:latin typeface="Candara" panose="020E0502030303020204" pitchFamily="34" charset="0"/>
              </a:rPr>
              <a:t>ol</a:t>
            </a:r>
            <a:r>
              <a:rPr lang="en-US" altLang="cs-CZ" sz="2400" dirty="0">
                <a:latin typeface="Candara" panose="020E0502030303020204" pitchFamily="34" charset="0"/>
              </a:rPr>
              <a:t>, </a:t>
            </a:r>
            <a:r>
              <a:rPr lang="en-US" altLang="cs-CZ" sz="2400" dirty="0" err="1">
                <a:latin typeface="Candara" panose="020E0502030303020204" pitchFamily="34" charset="0"/>
              </a:rPr>
              <a:t>testosteron</a:t>
            </a:r>
            <a:r>
              <a:rPr lang="cs-CZ" altLang="cs-CZ" sz="2400" dirty="0">
                <a:latin typeface="Candara" panose="020E0502030303020204" pitchFamily="34" charset="0"/>
              </a:rPr>
              <a:t>e) </a:t>
            </a:r>
            <a:r>
              <a:rPr lang="cs-CZ" altLang="cs-CZ" sz="2400" dirty="0"/>
              <a:t>	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F0DDF8D2-EB62-4ED1-A421-AC56E81BCCE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57959" y="457912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7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ext Box 1">
            <a:extLst>
              <a:ext uri="{FF2B5EF4-FFF2-40B4-BE49-F238E27FC236}">
                <a16:creationId xmlns:a16="http://schemas.microsoft.com/office/drawing/2014/main" id="{26B964E3-4C59-4C80-AFF0-7D0541B349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68650" y="2276476"/>
            <a:ext cx="7462838" cy="1008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SzPct val="60000"/>
              <a:buFontTx/>
              <a:buNone/>
            </a:pPr>
            <a:r>
              <a:rPr lang="cs-CZ" altLang="cs-CZ" sz="3600" b="1">
                <a:latin typeface="Candara" panose="020E0502030303020204" pitchFamily="34" charset="0"/>
              </a:rPr>
              <a:t>TOLERANCE !!!</a:t>
            </a:r>
          </a:p>
          <a:p>
            <a:pPr eaLnBrk="1" hangingPunct="1">
              <a:spcBef>
                <a:spcPct val="0"/>
              </a:spcBef>
              <a:buClrTx/>
              <a:buSzPct val="60000"/>
              <a:buFontTx/>
              <a:buNone/>
            </a:pPr>
            <a:r>
              <a:rPr lang="en-US" altLang="cs-CZ" sz="2400">
                <a:latin typeface="Candara" panose="020E0502030303020204" pitchFamily="34" charset="0"/>
              </a:rPr>
              <a:t>(to all effects of opioids except constipation and miosis!)</a:t>
            </a:r>
          </a:p>
        </p:txBody>
      </p:sp>
      <p:sp>
        <p:nvSpPr>
          <p:cNvPr id="65539" name="Text Box 2">
            <a:extLst>
              <a:ext uri="{FF2B5EF4-FFF2-40B4-BE49-F238E27FC236}">
                <a16:creationId xmlns:a16="http://schemas.microsoft.com/office/drawing/2014/main" id="{27AB1C93-CE71-47CD-B1B4-05F63BB610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43250" y="3798889"/>
            <a:ext cx="2878138" cy="642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SzPct val="60000"/>
              <a:buFontTx/>
              <a:buNone/>
            </a:pPr>
            <a:r>
              <a:rPr lang="cs-CZ" altLang="cs-CZ" sz="3600" b="1">
                <a:latin typeface="Candara" panose="020E0502030303020204" pitchFamily="34" charset="0"/>
              </a:rPr>
              <a:t>ADDICTION !!!</a:t>
            </a:r>
          </a:p>
        </p:txBody>
      </p:sp>
      <p:sp>
        <p:nvSpPr>
          <p:cNvPr id="65540" name="Text Box 3">
            <a:extLst>
              <a:ext uri="{FF2B5EF4-FFF2-40B4-BE49-F238E27FC236}">
                <a16:creationId xmlns:a16="http://schemas.microsoft.com/office/drawing/2014/main" id="{A5AC79A8-4B90-4E59-B18C-3165E77AE7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7850" y="304800"/>
            <a:ext cx="882015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Pct val="60000"/>
              <a:buFontTx/>
              <a:buNone/>
            </a:pPr>
            <a:r>
              <a:rPr lang="sk-SK" altLang="cs-CZ" sz="4000" b="1">
                <a:latin typeface="Arial" panose="020B0604020202020204" pitchFamily="34" charset="0"/>
                <a:cs typeface="Arial" panose="020B0604020202020204" pitchFamily="34" charset="0"/>
              </a:rPr>
              <a:t>Pharmacological effects </a:t>
            </a:r>
            <a:br>
              <a:rPr lang="sk-SK" altLang="cs-CZ" sz="4000" b="1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k-SK" altLang="cs-CZ" sz="4000" b="1">
                <a:latin typeface="Arial" panose="020B0604020202020204" pitchFamily="34" charset="0"/>
                <a:cs typeface="Arial" panose="020B0604020202020204" pitchFamily="34" charset="0"/>
              </a:rPr>
              <a:t>of analgesics - anodynes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9C2522A7-E036-4DC9-A763-9F36B2C83B0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06684" y="500641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ext Box 1">
            <a:extLst>
              <a:ext uri="{FF2B5EF4-FFF2-40B4-BE49-F238E27FC236}">
                <a16:creationId xmlns:a16="http://schemas.microsoft.com/office/drawing/2014/main" id="{86A98423-54AF-4DDF-A440-78B0CB3D3D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74863" y="1773239"/>
            <a:ext cx="1903412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SzPct val="60000"/>
              <a:buFontTx/>
              <a:buNone/>
            </a:pPr>
            <a:r>
              <a:rPr lang="cs-CZ" altLang="cs-CZ" sz="2400" b="1" u="sng">
                <a:latin typeface="Candara" panose="020E0502030303020204" pitchFamily="34" charset="0"/>
              </a:rPr>
              <a:t>PERIPHERAL:</a:t>
            </a:r>
          </a:p>
        </p:txBody>
      </p:sp>
      <p:sp>
        <p:nvSpPr>
          <p:cNvPr id="45058" name="Text Box 2">
            <a:extLst>
              <a:ext uri="{FF2B5EF4-FFF2-40B4-BE49-F238E27FC236}">
                <a16:creationId xmlns:a16="http://schemas.microsoft.com/office/drawing/2014/main" id="{CF998383-432D-491B-B71E-1399A8B3BB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24339" y="1773238"/>
            <a:ext cx="6264275" cy="4157662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46800" rIns="90000" bIns="46800">
            <a:spAutoFit/>
          </a:bodyPr>
          <a:lstStyle>
            <a:lvl1pPr marL="339725" indent="-339725"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400">
                <a:solidFill>
                  <a:srgbClr val="000000"/>
                </a:solidFill>
                <a:latin typeface="Tahoma" pitchFamily="34" charset="0"/>
              </a:defRPr>
            </a:lvl1pPr>
            <a:lvl2pPr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400">
                <a:solidFill>
                  <a:srgbClr val="000000"/>
                </a:solidFill>
                <a:latin typeface="Tahoma" pitchFamily="34" charset="0"/>
              </a:defRPr>
            </a:lvl2pPr>
            <a:lvl3pPr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400">
                <a:solidFill>
                  <a:srgbClr val="000000"/>
                </a:solidFill>
                <a:latin typeface="Tahoma" pitchFamily="34" charset="0"/>
              </a:defRPr>
            </a:lvl3pPr>
            <a:lvl4pPr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400">
                <a:solidFill>
                  <a:srgbClr val="000000"/>
                </a:solidFill>
                <a:latin typeface="Tahoma" pitchFamily="34" charset="0"/>
              </a:defRPr>
            </a:lvl4pPr>
            <a:lvl5pPr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400">
                <a:solidFill>
                  <a:srgbClr val="000000"/>
                </a:solidFill>
                <a:latin typeface="Tahoma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400">
                <a:solidFill>
                  <a:srgbClr val="000000"/>
                </a:solidFill>
                <a:latin typeface="Tahoma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400">
                <a:solidFill>
                  <a:srgbClr val="000000"/>
                </a:solidFill>
                <a:latin typeface="Tahoma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400">
                <a:solidFill>
                  <a:srgbClr val="000000"/>
                </a:solidFill>
                <a:latin typeface="Tahoma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400">
                <a:solidFill>
                  <a:srgbClr val="000000"/>
                </a:solidFill>
                <a:latin typeface="Tahoma" pitchFamily="34" charset="0"/>
              </a:defRPr>
            </a:lvl9pPr>
          </a:lstStyle>
          <a:p>
            <a:pPr eaLnBrk="1" hangingPunct="1">
              <a:buClr>
                <a:srgbClr val="000000"/>
              </a:buClr>
              <a:buSzPct val="60000"/>
              <a:buFont typeface="Arial" charset="0"/>
              <a:buChar char="•"/>
              <a:defRPr/>
            </a:pPr>
            <a:r>
              <a:rPr lang="cs-CZ" altLang="cs-CZ" sz="2200" dirty="0" err="1">
                <a:latin typeface="Arial" panose="020B0604020202020204" pitchFamily="34" charset="0"/>
                <a:cs typeface="Arial" panose="020B0604020202020204" pitchFamily="34" charset="0"/>
              </a:rPr>
              <a:t>decrease</a:t>
            </a:r>
            <a:r>
              <a:rPr lang="cs-CZ" altLang="cs-CZ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200" dirty="0" err="1">
                <a:latin typeface="Arial" panose="020B0604020202020204" pitchFamily="34" charset="0"/>
                <a:cs typeface="Arial" panose="020B0604020202020204" pitchFamily="34" charset="0"/>
              </a:rPr>
              <a:t>intestinal</a:t>
            </a:r>
            <a:r>
              <a:rPr lang="cs-CZ" altLang="cs-CZ" sz="2200" dirty="0">
                <a:latin typeface="Arial" panose="020B0604020202020204" pitchFamily="34" charset="0"/>
                <a:cs typeface="Arial" panose="020B0604020202020204" pitchFamily="34" charset="0"/>
              </a:rPr>
              <a:t> motility, </a:t>
            </a:r>
            <a:r>
              <a:rPr lang="cs-CZ" altLang="cs-CZ" sz="2200" dirty="0" err="1">
                <a:latin typeface="Arial" panose="020B0604020202020204" pitchFamily="34" charset="0"/>
                <a:cs typeface="Arial" panose="020B0604020202020204" pitchFamily="34" charset="0"/>
              </a:rPr>
              <a:t>slowdown</a:t>
            </a:r>
            <a:endParaRPr lang="cs-CZ" altLang="cs-CZ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>
              <a:buSzPct val="60000"/>
              <a:defRPr/>
            </a:pPr>
            <a:r>
              <a:rPr lang="cs-CZ" altLang="cs-CZ" sz="2200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cs-CZ" altLang="cs-CZ" sz="2200" dirty="0" err="1">
                <a:latin typeface="Arial" panose="020B0604020202020204" pitchFamily="34" charset="0"/>
                <a:cs typeface="Arial" panose="020B0604020202020204" pitchFamily="34" charset="0"/>
              </a:rPr>
              <a:t>propulsion</a:t>
            </a:r>
            <a:r>
              <a:rPr lang="cs-CZ" altLang="cs-CZ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2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altLang="cs-CZ" sz="2200" dirty="0">
                <a:latin typeface="Arial" panose="020B0604020202020204" pitchFamily="34" charset="0"/>
                <a:cs typeface="Arial" panose="020B0604020202020204" pitchFamily="34" charset="0"/>
              </a:rPr>
              <a:t> GIT </a:t>
            </a:r>
            <a:r>
              <a:rPr lang="cs-CZ" altLang="cs-CZ" sz="2200" dirty="0" err="1">
                <a:latin typeface="Arial" panose="020B0604020202020204" pitchFamily="34" charset="0"/>
                <a:cs typeface="Arial" panose="020B0604020202020204" pitchFamily="34" charset="0"/>
              </a:rPr>
              <a:t>content</a:t>
            </a:r>
            <a:endParaRPr lang="cs-CZ" altLang="cs-CZ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Clr>
                <a:srgbClr val="000000"/>
              </a:buClr>
              <a:buSzPct val="60000"/>
              <a:buFont typeface="Arial" charset="0"/>
              <a:buChar char="•"/>
              <a:defRPr/>
            </a:pPr>
            <a:r>
              <a:rPr lang="cs-CZ" altLang="cs-CZ" sz="2200" dirty="0" err="1">
                <a:latin typeface="Arial" panose="020B0604020202020204" pitchFamily="34" charset="0"/>
                <a:cs typeface="Arial" panose="020B0604020202020204" pitchFamily="34" charset="0"/>
              </a:rPr>
              <a:t>increase</a:t>
            </a:r>
            <a:r>
              <a:rPr lang="cs-CZ" altLang="cs-CZ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200" dirty="0" err="1">
                <a:latin typeface="Arial" panose="020B0604020202020204" pitchFamily="34" charset="0"/>
                <a:cs typeface="Arial" panose="020B0604020202020204" pitchFamily="34" charset="0"/>
              </a:rPr>
              <a:t>muscle</a:t>
            </a:r>
            <a:r>
              <a:rPr lang="cs-CZ" altLang="cs-CZ" sz="2200" dirty="0">
                <a:latin typeface="Arial" panose="020B0604020202020204" pitchFamily="34" charset="0"/>
                <a:cs typeface="Arial" panose="020B0604020202020204" pitchFamily="34" charset="0"/>
              </a:rPr>
              <a:t> tone </a:t>
            </a:r>
            <a:r>
              <a:rPr lang="cs-CZ" altLang="cs-CZ" sz="22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altLang="cs-CZ" sz="2200" dirty="0">
                <a:latin typeface="Arial" panose="020B0604020202020204" pitchFamily="34" charset="0"/>
                <a:cs typeface="Arial" panose="020B0604020202020204" pitchFamily="34" charset="0"/>
              </a:rPr>
              <a:t> GIT and </a:t>
            </a:r>
            <a:r>
              <a:rPr lang="cs-CZ" altLang="cs-CZ" sz="2200" dirty="0" err="1">
                <a:latin typeface="Arial" panose="020B0604020202020204" pitchFamily="34" charset="0"/>
                <a:cs typeface="Arial" panose="020B0604020202020204" pitchFamily="34" charset="0"/>
              </a:rPr>
              <a:t>urinary</a:t>
            </a:r>
            <a:r>
              <a:rPr lang="cs-CZ" altLang="cs-CZ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200" dirty="0" err="1">
                <a:latin typeface="Arial" panose="020B0604020202020204" pitchFamily="34" charset="0"/>
                <a:cs typeface="Arial" panose="020B0604020202020204" pitchFamily="34" charset="0"/>
              </a:rPr>
              <a:t>bladder</a:t>
            </a:r>
            <a:endParaRPr lang="cs-CZ" altLang="cs-CZ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Clr>
                <a:srgbClr val="000000"/>
              </a:buClr>
              <a:buSzPct val="60000"/>
              <a:buFont typeface="Arial" charset="0"/>
              <a:buChar char="•"/>
              <a:defRPr/>
            </a:pPr>
            <a:r>
              <a:rPr lang="cs-CZ" altLang="cs-CZ" sz="2200" dirty="0" err="1">
                <a:latin typeface="Arial" panose="020B0604020202020204" pitchFamily="34" charset="0"/>
                <a:cs typeface="Arial" panose="020B0604020202020204" pitchFamily="34" charset="0"/>
              </a:rPr>
              <a:t>increase</a:t>
            </a:r>
            <a:r>
              <a:rPr lang="cs-CZ" altLang="cs-CZ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200" dirty="0" err="1">
                <a:latin typeface="Arial" panose="020B0604020202020204" pitchFamily="34" charset="0"/>
                <a:cs typeface="Arial" panose="020B0604020202020204" pitchFamily="34" charset="0"/>
              </a:rPr>
              <a:t>sphincter</a:t>
            </a:r>
            <a:r>
              <a:rPr lang="cs-CZ" altLang="cs-CZ" sz="2200" dirty="0">
                <a:latin typeface="Arial" panose="020B0604020202020204" pitchFamily="34" charset="0"/>
                <a:cs typeface="Arial" panose="020B0604020202020204" pitchFamily="34" charset="0"/>
              </a:rPr>
              <a:t> tone </a:t>
            </a:r>
            <a:r>
              <a:rPr lang="cs-CZ" altLang="cs-CZ" sz="22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altLang="cs-CZ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200" dirty="0" err="1">
                <a:latin typeface="Arial" panose="020B0604020202020204" pitchFamily="34" charset="0"/>
                <a:cs typeface="Arial" panose="020B0604020202020204" pitchFamily="34" charset="0"/>
              </a:rPr>
              <a:t>gall</a:t>
            </a:r>
            <a:r>
              <a:rPr lang="cs-CZ" altLang="cs-CZ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200" dirty="0" err="1">
                <a:latin typeface="Arial" panose="020B0604020202020204" pitchFamily="34" charset="0"/>
                <a:cs typeface="Arial" panose="020B0604020202020204" pitchFamily="34" charset="0"/>
              </a:rPr>
              <a:t>bladder</a:t>
            </a:r>
            <a:r>
              <a:rPr lang="cs-CZ" altLang="cs-CZ" sz="22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cs-CZ" altLang="cs-CZ" sz="2200" dirty="0" err="1">
                <a:latin typeface="Arial" panose="020B0604020202020204" pitchFamily="34" charset="0"/>
                <a:cs typeface="Arial" panose="020B0604020202020204" pitchFamily="34" charset="0"/>
              </a:rPr>
              <a:t>urinary</a:t>
            </a:r>
            <a:r>
              <a:rPr lang="cs-CZ" altLang="cs-CZ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200" dirty="0" err="1">
                <a:latin typeface="Arial" panose="020B0604020202020204" pitchFamily="34" charset="0"/>
                <a:cs typeface="Arial" panose="020B0604020202020204" pitchFamily="34" charset="0"/>
              </a:rPr>
              <a:t>bladder</a:t>
            </a:r>
            <a:endParaRPr lang="cs-CZ" altLang="cs-CZ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Clr>
                <a:srgbClr val="000000"/>
              </a:buClr>
              <a:buSzPct val="60000"/>
              <a:buFont typeface="Arial" charset="0"/>
              <a:buChar char="•"/>
              <a:defRPr/>
            </a:pPr>
            <a:r>
              <a:rPr lang="cs-CZ" altLang="cs-CZ" sz="2200" dirty="0" err="1">
                <a:latin typeface="Arial" panose="020B0604020202020204" pitchFamily="34" charset="0"/>
                <a:cs typeface="Arial" panose="020B0604020202020204" pitchFamily="34" charset="0"/>
              </a:rPr>
              <a:t>constriction</a:t>
            </a:r>
            <a:r>
              <a:rPr lang="cs-CZ" altLang="cs-CZ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2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altLang="cs-CZ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200" dirty="0" err="1">
                <a:latin typeface="Arial" panose="020B0604020202020204" pitchFamily="34" charset="0"/>
                <a:cs typeface="Arial" panose="020B0604020202020204" pitchFamily="34" charset="0"/>
              </a:rPr>
              <a:t>pyloric</a:t>
            </a:r>
            <a:r>
              <a:rPr lang="cs-CZ" altLang="cs-CZ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200" dirty="0" err="1">
                <a:latin typeface="Arial" panose="020B0604020202020204" pitchFamily="34" charset="0"/>
                <a:cs typeface="Arial" panose="020B0604020202020204" pitchFamily="34" charset="0"/>
              </a:rPr>
              <a:t>sphincter</a:t>
            </a:r>
            <a:r>
              <a:rPr lang="cs-CZ" altLang="cs-CZ" sz="2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altLang="cs-CZ" sz="2200" dirty="0" err="1">
                <a:latin typeface="Arial" panose="020B0604020202020204" pitchFamily="34" charset="0"/>
                <a:cs typeface="Arial" panose="020B0604020202020204" pitchFamily="34" charset="0"/>
              </a:rPr>
              <a:t>delayed</a:t>
            </a:r>
            <a:r>
              <a:rPr lang="cs-CZ" altLang="cs-CZ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200" dirty="0" err="1">
                <a:latin typeface="Arial" panose="020B0604020202020204" pitchFamily="34" charset="0"/>
                <a:cs typeface="Arial" panose="020B0604020202020204" pitchFamily="34" charset="0"/>
              </a:rPr>
              <a:t>gastric</a:t>
            </a:r>
            <a:r>
              <a:rPr lang="cs-CZ" altLang="cs-CZ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200" dirty="0" err="1">
                <a:latin typeface="Arial" panose="020B0604020202020204" pitchFamily="34" charset="0"/>
                <a:cs typeface="Arial" panose="020B0604020202020204" pitchFamily="34" charset="0"/>
              </a:rPr>
              <a:t>emptying</a:t>
            </a:r>
            <a:endParaRPr lang="cs-CZ" altLang="cs-CZ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Clr>
                <a:srgbClr val="000000"/>
              </a:buClr>
              <a:buSzPct val="60000"/>
              <a:buFont typeface="Arial" charset="0"/>
              <a:buChar char="•"/>
              <a:defRPr/>
            </a:pPr>
            <a:r>
              <a:rPr lang="cs-CZ" altLang="cs-CZ" sz="2200" dirty="0" err="1">
                <a:latin typeface="Arial" panose="020B0604020202020204" pitchFamily="34" charset="0"/>
                <a:cs typeface="Arial" panose="020B0604020202020204" pitchFamily="34" charset="0"/>
              </a:rPr>
              <a:t>vasodilation</a:t>
            </a:r>
            <a:r>
              <a:rPr lang="cs-CZ" altLang="cs-CZ" sz="2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altLang="cs-CZ" sz="2200" dirty="0" err="1">
                <a:latin typeface="Arial" panose="020B0604020202020204" pitchFamily="34" charset="0"/>
                <a:cs typeface="Arial" panose="020B0604020202020204" pitchFamily="34" charset="0"/>
              </a:rPr>
              <a:t>orthostatic</a:t>
            </a:r>
            <a:r>
              <a:rPr lang="cs-CZ" altLang="cs-CZ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200" dirty="0" err="1">
                <a:latin typeface="Arial" panose="020B0604020202020204" pitchFamily="34" charset="0"/>
                <a:cs typeface="Arial" panose="020B0604020202020204" pitchFamily="34" charset="0"/>
              </a:rPr>
              <a:t>hypotension</a:t>
            </a:r>
            <a:r>
              <a:rPr lang="cs-CZ" altLang="cs-CZ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eaLnBrk="1" hangingPunct="1">
              <a:buClr>
                <a:srgbClr val="000000"/>
              </a:buClr>
              <a:buSzPct val="60000"/>
              <a:buFont typeface="Arial" charset="0"/>
              <a:buChar char="•"/>
              <a:defRPr/>
            </a:pPr>
            <a:r>
              <a:rPr lang="cs-CZ" altLang="cs-CZ" sz="2200" dirty="0" err="1">
                <a:latin typeface="Arial" panose="020B0604020202020204" pitchFamily="34" charset="0"/>
                <a:cs typeface="Arial" panose="020B0604020202020204" pitchFamily="34" charset="0"/>
              </a:rPr>
              <a:t>histaminoliberation</a:t>
            </a:r>
            <a:endParaRPr lang="cs-CZ" altLang="cs-CZ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Clr>
                <a:srgbClr val="000000"/>
              </a:buClr>
              <a:buSzPct val="60000"/>
              <a:buFont typeface="Arial" charset="0"/>
              <a:buChar char="•"/>
              <a:defRPr/>
            </a:pPr>
            <a:r>
              <a:rPr lang="cs-CZ" altLang="cs-CZ" sz="2200" dirty="0" err="1">
                <a:latin typeface="Arial" panose="020B0604020202020204" pitchFamily="34" charset="0"/>
                <a:cs typeface="Arial" panose="020B0604020202020204" pitchFamily="34" charset="0"/>
              </a:rPr>
              <a:t>inhibition</a:t>
            </a:r>
            <a:r>
              <a:rPr lang="cs-CZ" altLang="cs-CZ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2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altLang="cs-CZ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200" dirty="0" err="1">
                <a:latin typeface="Arial" panose="020B0604020202020204" pitchFamily="34" charset="0"/>
                <a:cs typeface="Arial" panose="020B0604020202020204" pitchFamily="34" charset="0"/>
              </a:rPr>
              <a:t>ciliated</a:t>
            </a:r>
            <a:r>
              <a:rPr lang="cs-CZ" altLang="cs-CZ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200" dirty="0" err="1">
                <a:latin typeface="Arial" panose="020B0604020202020204" pitchFamily="34" charset="0"/>
                <a:cs typeface="Arial" panose="020B0604020202020204" pitchFamily="34" charset="0"/>
              </a:rPr>
              <a:t>epithelium</a:t>
            </a:r>
            <a:endParaRPr lang="cs-CZ" altLang="cs-CZ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Clr>
                <a:srgbClr val="000000"/>
              </a:buClr>
              <a:buSzPct val="60000"/>
              <a:buFont typeface="Arial" charset="0"/>
              <a:buChar char="•"/>
              <a:defRPr/>
            </a:pPr>
            <a:endParaRPr lang="cs-CZ" altLang="cs-CZ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588" name="Text Box 3">
            <a:extLst>
              <a:ext uri="{FF2B5EF4-FFF2-40B4-BE49-F238E27FC236}">
                <a16:creationId xmlns:a16="http://schemas.microsoft.com/office/drawing/2014/main" id="{B950BE51-AD77-446A-9700-8A7F7D621E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7850" y="304800"/>
            <a:ext cx="882015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Pct val="60000"/>
              <a:buFontTx/>
              <a:buNone/>
            </a:pPr>
            <a:r>
              <a:rPr lang="sk-SK" altLang="cs-CZ" sz="4000" b="1">
                <a:latin typeface="Arial" panose="020B0604020202020204" pitchFamily="34" charset="0"/>
                <a:cs typeface="Arial" panose="020B0604020202020204" pitchFamily="34" charset="0"/>
              </a:rPr>
              <a:t>Pharmacological effects </a:t>
            </a:r>
            <a:br>
              <a:rPr lang="sk-SK" altLang="cs-CZ" sz="4000" b="1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k-SK" altLang="cs-CZ" sz="4000" b="1">
                <a:latin typeface="Arial" panose="020B0604020202020204" pitchFamily="34" charset="0"/>
                <a:cs typeface="Arial" panose="020B0604020202020204" pitchFamily="34" charset="0"/>
              </a:rPr>
              <a:t>of analgesics - anodynes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9B41CDA0-FF40-4FAC-B120-0C4576FA46F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17779" y="3048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3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1">
            <a:extLst>
              <a:ext uri="{FF2B5EF4-FFF2-40B4-BE49-F238E27FC236}">
                <a16:creationId xmlns:a16="http://schemas.microsoft.com/office/drawing/2014/main" id="{6A308EB4-4FA7-42EB-8046-CCB3656464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19288" y="2743200"/>
            <a:ext cx="7772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46800" rIns="90000" bIns="46800"/>
          <a:lstStyle>
            <a:lvl1pPr marL="609600" indent="-606425">
              <a:tabLst>
                <a:tab pos="609600" algn="l"/>
                <a:tab pos="1057275" algn="l"/>
                <a:tab pos="1506538" algn="l"/>
                <a:tab pos="1955800" algn="l"/>
                <a:tab pos="2405063" algn="l"/>
                <a:tab pos="2854325" algn="l"/>
                <a:tab pos="3303588" algn="l"/>
                <a:tab pos="3752850" algn="l"/>
                <a:tab pos="4202113" algn="l"/>
                <a:tab pos="4651375" algn="l"/>
                <a:tab pos="5100638" algn="l"/>
                <a:tab pos="5549900" algn="l"/>
                <a:tab pos="5999163" algn="l"/>
                <a:tab pos="6448425" algn="l"/>
                <a:tab pos="6897688" algn="l"/>
                <a:tab pos="7346950" algn="l"/>
                <a:tab pos="7796213" algn="l"/>
                <a:tab pos="8245475" algn="l"/>
                <a:tab pos="8694738" algn="l"/>
                <a:tab pos="9144000" algn="l"/>
                <a:tab pos="9593263" algn="l"/>
              </a:tabLst>
              <a:defRPr sz="2400">
                <a:solidFill>
                  <a:srgbClr val="000000"/>
                </a:solidFill>
                <a:latin typeface="Tahoma" pitchFamily="34" charset="0"/>
              </a:defRPr>
            </a:lvl1pPr>
            <a:lvl2pPr>
              <a:tabLst>
                <a:tab pos="609600" algn="l"/>
                <a:tab pos="1057275" algn="l"/>
                <a:tab pos="1506538" algn="l"/>
                <a:tab pos="1955800" algn="l"/>
                <a:tab pos="2405063" algn="l"/>
                <a:tab pos="2854325" algn="l"/>
                <a:tab pos="3303588" algn="l"/>
                <a:tab pos="3752850" algn="l"/>
                <a:tab pos="4202113" algn="l"/>
                <a:tab pos="4651375" algn="l"/>
                <a:tab pos="5100638" algn="l"/>
                <a:tab pos="5549900" algn="l"/>
                <a:tab pos="5999163" algn="l"/>
                <a:tab pos="6448425" algn="l"/>
                <a:tab pos="6897688" algn="l"/>
                <a:tab pos="7346950" algn="l"/>
                <a:tab pos="7796213" algn="l"/>
                <a:tab pos="8245475" algn="l"/>
                <a:tab pos="8694738" algn="l"/>
                <a:tab pos="9144000" algn="l"/>
                <a:tab pos="9593263" algn="l"/>
              </a:tabLst>
              <a:defRPr sz="2400">
                <a:solidFill>
                  <a:srgbClr val="000000"/>
                </a:solidFill>
                <a:latin typeface="Tahoma" pitchFamily="34" charset="0"/>
              </a:defRPr>
            </a:lvl2pPr>
            <a:lvl3pPr>
              <a:tabLst>
                <a:tab pos="609600" algn="l"/>
                <a:tab pos="1057275" algn="l"/>
                <a:tab pos="1506538" algn="l"/>
                <a:tab pos="1955800" algn="l"/>
                <a:tab pos="2405063" algn="l"/>
                <a:tab pos="2854325" algn="l"/>
                <a:tab pos="3303588" algn="l"/>
                <a:tab pos="3752850" algn="l"/>
                <a:tab pos="4202113" algn="l"/>
                <a:tab pos="4651375" algn="l"/>
                <a:tab pos="5100638" algn="l"/>
                <a:tab pos="5549900" algn="l"/>
                <a:tab pos="5999163" algn="l"/>
                <a:tab pos="6448425" algn="l"/>
                <a:tab pos="6897688" algn="l"/>
                <a:tab pos="7346950" algn="l"/>
                <a:tab pos="7796213" algn="l"/>
                <a:tab pos="8245475" algn="l"/>
                <a:tab pos="8694738" algn="l"/>
                <a:tab pos="9144000" algn="l"/>
                <a:tab pos="9593263" algn="l"/>
              </a:tabLst>
              <a:defRPr sz="2400">
                <a:solidFill>
                  <a:srgbClr val="000000"/>
                </a:solidFill>
                <a:latin typeface="Tahoma" pitchFamily="34" charset="0"/>
              </a:defRPr>
            </a:lvl3pPr>
            <a:lvl4pPr>
              <a:tabLst>
                <a:tab pos="609600" algn="l"/>
                <a:tab pos="1057275" algn="l"/>
                <a:tab pos="1506538" algn="l"/>
                <a:tab pos="1955800" algn="l"/>
                <a:tab pos="2405063" algn="l"/>
                <a:tab pos="2854325" algn="l"/>
                <a:tab pos="3303588" algn="l"/>
                <a:tab pos="3752850" algn="l"/>
                <a:tab pos="4202113" algn="l"/>
                <a:tab pos="4651375" algn="l"/>
                <a:tab pos="5100638" algn="l"/>
                <a:tab pos="5549900" algn="l"/>
                <a:tab pos="5999163" algn="l"/>
                <a:tab pos="6448425" algn="l"/>
                <a:tab pos="6897688" algn="l"/>
                <a:tab pos="7346950" algn="l"/>
                <a:tab pos="7796213" algn="l"/>
                <a:tab pos="8245475" algn="l"/>
                <a:tab pos="8694738" algn="l"/>
                <a:tab pos="9144000" algn="l"/>
                <a:tab pos="9593263" algn="l"/>
              </a:tabLst>
              <a:defRPr sz="2400">
                <a:solidFill>
                  <a:srgbClr val="000000"/>
                </a:solidFill>
                <a:latin typeface="Tahoma" pitchFamily="34" charset="0"/>
              </a:defRPr>
            </a:lvl4pPr>
            <a:lvl5pPr>
              <a:tabLst>
                <a:tab pos="609600" algn="l"/>
                <a:tab pos="1057275" algn="l"/>
                <a:tab pos="1506538" algn="l"/>
                <a:tab pos="1955800" algn="l"/>
                <a:tab pos="2405063" algn="l"/>
                <a:tab pos="2854325" algn="l"/>
                <a:tab pos="3303588" algn="l"/>
                <a:tab pos="3752850" algn="l"/>
                <a:tab pos="4202113" algn="l"/>
                <a:tab pos="4651375" algn="l"/>
                <a:tab pos="5100638" algn="l"/>
                <a:tab pos="5549900" algn="l"/>
                <a:tab pos="5999163" algn="l"/>
                <a:tab pos="6448425" algn="l"/>
                <a:tab pos="6897688" algn="l"/>
                <a:tab pos="7346950" algn="l"/>
                <a:tab pos="7796213" algn="l"/>
                <a:tab pos="8245475" algn="l"/>
                <a:tab pos="8694738" algn="l"/>
                <a:tab pos="9144000" algn="l"/>
                <a:tab pos="9593263" algn="l"/>
              </a:tabLst>
              <a:defRPr sz="2400">
                <a:solidFill>
                  <a:srgbClr val="000000"/>
                </a:solidFill>
                <a:latin typeface="Tahoma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09600" algn="l"/>
                <a:tab pos="1057275" algn="l"/>
                <a:tab pos="1506538" algn="l"/>
                <a:tab pos="1955800" algn="l"/>
                <a:tab pos="2405063" algn="l"/>
                <a:tab pos="2854325" algn="l"/>
                <a:tab pos="3303588" algn="l"/>
                <a:tab pos="3752850" algn="l"/>
                <a:tab pos="4202113" algn="l"/>
                <a:tab pos="4651375" algn="l"/>
                <a:tab pos="5100638" algn="l"/>
                <a:tab pos="5549900" algn="l"/>
                <a:tab pos="5999163" algn="l"/>
                <a:tab pos="6448425" algn="l"/>
                <a:tab pos="6897688" algn="l"/>
                <a:tab pos="7346950" algn="l"/>
                <a:tab pos="7796213" algn="l"/>
                <a:tab pos="8245475" algn="l"/>
                <a:tab pos="8694738" algn="l"/>
                <a:tab pos="9144000" algn="l"/>
                <a:tab pos="9593263" algn="l"/>
              </a:tabLst>
              <a:defRPr sz="2400">
                <a:solidFill>
                  <a:srgbClr val="000000"/>
                </a:solidFill>
                <a:latin typeface="Tahoma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09600" algn="l"/>
                <a:tab pos="1057275" algn="l"/>
                <a:tab pos="1506538" algn="l"/>
                <a:tab pos="1955800" algn="l"/>
                <a:tab pos="2405063" algn="l"/>
                <a:tab pos="2854325" algn="l"/>
                <a:tab pos="3303588" algn="l"/>
                <a:tab pos="3752850" algn="l"/>
                <a:tab pos="4202113" algn="l"/>
                <a:tab pos="4651375" algn="l"/>
                <a:tab pos="5100638" algn="l"/>
                <a:tab pos="5549900" algn="l"/>
                <a:tab pos="5999163" algn="l"/>
                <a:tab pos="6448425" algn="l"/>
                <a:tab pos="6897688" algn="l"/>
                <a:tab pos="7346950" algn="l"/>
                <a:tab pos="7796213" algn="l"/>
                <a:tab pos="8245475" algn="l"/>
                <a:tab pos="8694738" algn="l"/>
                <a:tab pos="9144000" algn="l"/>
                <a:tab pos="9593263" algn="l"/>
              </a:tabLst>
              <a:defRPr sz="2400">
                <a:solidFill>
                  <a:srgbClr val="000000"/>
                </a:solidFill>
                <a:latin typeface="Tahoma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09600" algn="l"/>
                <a:tab pos="1057275" algn="l"/>
                <a:tab pos="1506538" algn="l"/>
                <a:tab pos="1955800" algn="l"/>
                <a:tab pos="2405063" algn="l"/>
                <a:tab pos="2854325" algn="l"/>
                <a:tab pos="3303588" algn="l"/>
                <a:tab pos="3752850" algn="l"/>
                <a:tab pos="4202113" algn="l"/>
                <a:tab pos="4651375" algn="l"/>
                <a:tab pos="5100638" algn="l"/>
                <a:tab pos="5549900" algn="l"/>
                <a:tab pos="5999163" algn="l"/>
                <a:tab pos="6448425" algn="l"/>
                <a:tab pos="6897688" algn="l"/>
                <a:tab pos="7346950" algn="l"/>
                <a:tab pos="7796213" algn="l"/>
                <a:tab pos="8245475" algn="l"/>
                <a:tab pos="8694738" algn="l"/>
                <a:tab pos="9144000" algn="l"/>
                <a:tab pos="9593263" algn="l"/>
              </a:tabLst>
              <a:defRPr sz="2400">
                <a:solidFill>
                  <a:srgbClr val="000000"/>
                </a:solidFill>
                <a:latin typeface="Tahoma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09600" algn="l"/>
                <a:tab pos="1057275" algn="l"/>
                <a:tab pos="1506538" algn="l"/>
                <a:tab pos="1955800" algn="l"/>
                <a:tab pos="2405063" algn="l"/>
                <a:tab pos="2854325" algn="l"/>
                <a:tab pos="3303588" algn="l"/>
                <a:tab pos="3752850" algn="l"/>
                <a:tab pos="4202113" algn="l"/>
                <a:tab pos="4651375" algn="l"/>
                <a:tab pos="5100638" algn="l"/>
                <a:tab pos="5549900" algn="l"/>
                <a:tab pos="5999163" algn="l"/>
                <a:tab pos="6448425" algn="l"/>
                <a:tab pos="6897688" algn="l"/>
                <a:tab pos="7346950" algn="l"/>
                <a:tab pos="7796213" algn="l"/>
                <a:tab pos="8245475" algn="l"/>
                <a:tab pos="8694738" algn="l"/>
                <a:tab pos="9144000" algn="l"/>
                <a:tab pos="9593263" algn="l"/>
              </a:tabLst>
              <a:defRPr sz="2400">
                <a:solidFill>
                  <a:srgbClr val="000000"/>
                </a:solidFill>
                <a:latin typeface="Tahoma" pitchFamily="34" charset="0"/>
              </a:defRPr>
            </a:lvl9pPr>
          </a:lstStyle>
          <a:p>
            <a:pPr algn="just">
              <a:lnSpc>
                <a:spcPct val="80000"/>
              </a:lnSpc>
              <a:spcBef>
                <a:spcPts val="800"/>
              </a:spcBef>
              <a:buSzPct val="60000"/>
              <a:defRPr/>
            </a:pPr>
            <a:r>
              <a:rPr lang="sk-SK" altLang="cs-CZ" sz="3200" dirty="0">
                <a:latin typeface="Arial" panose="020B0604020202020204" pitchFamily="34" charset="0"/>
                <a:cs typeface="Arial" panose="020B0604020202020204" pitchFamily="34" charset="0"/>
              </a:rPr>
              <a:t>A) </a:t>
            </a:r>
            <a:r>
              <a:rPr lang="cs-CZ" altLang="cs-CZ" sz="3200" dirty="0">
                <a:latin typeface="Arial" panose="020B0604020202020204" pitchFamily="34" charset="0"/>
                <a:cs typeface="Arial" panose="020B0604020202020204" pitchFamily="34" charset="0"/>
              </a:rPr>
              <a:t>by</a:t>
            </a:r>
            <a:r>
              <a:rPr lang="sk-SK" altLang="cs-CZ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altLang="cs-CZ" sz="3200" dirty="0" err="1">
                <a:latin typeface="Arial" panose="020B0604020202020204" pitchFamily="34" charset="0"/>
                <a:cs typeface="Arial" panose="020B0604020202020204" pitchFamily="34" charset="0"/>
              </a:rPr>
              <a:t>duration</a:t>
            </a:r>
            <a:endParaRPr lang="sk-SK" altLang="cs-CZ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08013" algn="just">
              <a:lnSpc>
                <a:spcPct val="80000"/>
              </a:lnSpc>
              <a:spcBef>
                <a:spcPts val="800"/>
              </a:spcBef>
              <a:buSzPct val="60000"/>
              <a:defRPr/>
            </a:pPr>
            <a:endParaRPr lang="sk-SK" altLang="cs-CZ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80000"/>
              </a:lnSpc>
              <a:spcBef>
                <a:spcPts val="800"/>
              </a:spcBef>
              <a:buSzPct val="60000"/>
              <a:defRPr/>
            </a:pPr>
            <a:r>
              <a:rPr lang="sk-SK" altLang="cs-CZ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just">
              <a:lnSpc>
                <a:spcPct val="80000"/>
              </a:lnSpc>
              <a:spcBef>
                <a:spcPts val="800"/>
              </a:spcBef>
              <a:buSzPct val="60000"/>
              <a:defRPr/>
            </a:pPr>
            <a:r>
              <a:rPr lang="sk-SK" altLang="cs-CZ" sz="3200" dirty="0">
                <a:latin typeface="Arial" panose="020B0604020202020204" pitchFamily="34" charset="0"/>
                <a:cs typeface="Arial" panose="020B0604020202020204" pitchFamily="34" charset="0"/>
              </a:rPr>
              <a:t>B)</a:t>
            </a:r>
            <a:r>
              <a:rPr lang="cs-CZ" altLang="cs-CZ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3200" dirty="0" err="1">
                <a:latin typeface="Arial" panose="020B0604020202020204" pitchFamily="34" charset="0"/>
                <a:cs typeface="Arial" panose="020B0604020202020204" pitchFamily="34" charset="0"/>
              </a:rPr>
              <a:t>according</a:t>
            </a:r>
            <a:r>
              <a:rPr lang="cs-CZ" altLang="cs-CZ" sz="3200" dirty="0"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cs-CZ" altLang="cs-CZ" sz="3200" dirty="0" err="1">
                <a:latin typeface="Arial" panose="020B0604020202020204" pitchFamily="34" charset="0"/>
                <a:cs typeface="Arial" panose="020B0604020202020204" pitchFamily="34" charset="0"/>
              </a:rPr>
              <a:t>pathophysiology</a:t>
            </a:r>
            <a:endParaRPr lang="cs-CZ" altLang="cs-CZ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339" name="Text Box 2">
            <a:extLst>
              <a:ext uri="{FF2B5EF4-FFF2-40B4-BE49-F238E27FC236}">
                <a16:creationId xmlns:a16="http://schemas.microsoft.com/office/drawing/2014/main" id="{DBF43143-D70C-406B-B8C8-AB9A365D7C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9289" y="222250"/>
            <a:ext cx="7793037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GB" altLang="cs-CZ" sz="4000" b="1">
                <a:latin typeface="Arial" panose="020B0604020202020204" pitchFamily="34" charset="0"/>
                <a:cs typeface="Arial" panose="020B0604020202020204" pitchFamily="34" charset="0"/>
              </a:rPr>
              <a:t>Pain</a:t>
            </a:r>
            <a:r>
              <a:rPr lang="cs-CZ" altLang="cs-CZ" sz="4000" b="1">
                <a:latin typeface="Arial" panose="020B0604020202020204" pitchFamily="34" charset="0"/>
                <a:cs typeface="Arial" panose="020B0604020202020204" pitchFamily="34" charset="0"/>
              </a:rPr>
              <a:t> – types and classification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69DF33C9-A714-460C-8439-C7739C24451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901585" y="48895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5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ext Box 1">
            <a:extLst>
              <a:ext uri="{FF2B5EF4-FFF2-40B4-BE49-F238E27FC236}">
                <a16:creationId xmlns:a16="http://schemas.microsoft.com/office/drawing/2014/main" id="{9EFEFA1B-A8EC-4161-BFA1-520595B5A8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74863" y="1773239"/>
            <a:ext cx="1903412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SzPct val="60000"/>
              <a:buFontTx/>
              <a:buNone/>
            </a:pPr>
            <a:r>
              <a:rPr lang="cs-CZ" altLang="cs-CZ" sz="2400" b="1" u="sng">
                <a:latin typeface="Candara" panose="020E0502030303020204" pitchFamily="34" charset="0"/>
              </a:rPr>
              <a:t>PERIPHERAL:</a:t>
            </a:r>
          </a:p>
        </p:txBody>
      </p:sp>
      <p:sp>
        <p:nvSpPr>
          <p:cNvPr id="45058" name="Text Box 2">
            <a:extLst>
              <a:ext uri="{FF2B5EF4-FFF2-40B4-BE49-F238E27FC236}">
                <a16:creationId xmlns:a16="http://schemas.microsoft.com/office/drawing/2014/main" id="{7C6C7393-6B5B-4A21-9D75-164BFB5248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24339" y="1773239"/>
            <a:ext cx="6264275" cy="1787525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46800" rIns="90000" bIns="46800">
            <a:spAutoFit/>
          </a:bodyPr>
          <a:lstStyle>
            <a:lvl1pPr marL="339725" indent="-339725"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400">
                <a:solidFill>
                  <a:srgbClr val="000000"/>
                </a:solidFill>
                <a:latin typeface="Tahoma" pitchFamily="34" charset="0"/>
              </a:defRPr>
            </a:lvl1pPr>
            <a:lvl2pPr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400">
                <a:solidFill>
                  <a:srgbClr val="000000"/>
                </a:solidFill>
                <a:latin typeface="Tahoma" pitchFamily="34" charset="0"/>
              </a:defRPr>
            </a:lvl2pPr>
            <a:lvl3pPr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400">
                <a:solidFill>
                  <a:srgbClr val="000000"/>
                </a:solidFill>
                <a:latin typeface="Tahoma" pitchFamily="34" charset="0"/>
              </a:defRPr>
            </a:lvl3pPr>
            <a:lvl4pPr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400">
                <a:solidFill>
                  <a:srgbClr val="000000"/>
                </a:solidFill>
                <a:latin typeface="Tahoma" pitchFamily="34" charset="0"/>
              </a:defRPr>
            </a:lvl4pPr>
            <a:lvl5pPr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400">
                <a:solidFill>
                  <a:srgbClr val="000000"/>
                </a:solidFill>
                <a:latin typeface="Tahoma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400">
                <a:solidFill>
                  <a:srgbClr val="000000"/>
                </a:solidFill>
                <a:latin typeface="Tahoma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400">
                <a:solidFill>
                  <a:srgbClr val="000000"/>
                </a:solidFill>
                <a:latin typeface="Tahoma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400">
                <a:solidFill>
                  <a:srgbClr val="000000"/>
                </a:solidFill>
                <a:latin typeface="Tahoma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400">
                <a:solidFill>
                  <a:srgbClr val="000000"/>
                </a:solidFill>
                <a:latin typeface="Tahoma" pitchFamily="34" charset="0"/>
              </a:defRPr>
            </a:lvl9pPr>
          </a:lstStyle>
          <a:p>
            <a:pPr eaLnBrk="1" hangingPunct="1">
              <a:buClr>
                <a:srgbClr val="000000"/>
              </a:buClr>
              <a:buSzPct val="60000"/>
              <a:buFont typeface="Arial" charset="0"/>
              <a:buChar char="•"/>
              <a:defRPr/>
            </a:pPr>
            <a:r>
              <a:rPr lang="cs-CZ" altLang="cs-CZ" sz="2200" dirty="0" err="1">
                <a:latin typeface="Arial" panose="020B0604020202020204" pitchFamily="34" charset="0"/>
                <a:cs typeface="Arial" panose="020B0604020202020204" pitchFamily="34" charset="0"/>
              </a:rPr>
              <a:t>urological</a:t>
            </a:r>
            <a:r>
              <a:rPr lang="cs-CZ" altLang="cs-CZ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200" dirty="0" err="1">
                <a:latin typeface="Arial" panose="020B0604020202020204" pitchFamily="34" charset="0"/>
                <a:cs typeface="Arial" panose="020B0604020202020204" pitchFamily="34" charset="0"/>
              </a:rPr>
              <a:t>tract</a:t>
            </a:r>
            <a:r>
              <a:rPr lang="cs-CZ" altLang="cs-CZ" sz="220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cs-CZ" altLang="cs-CZ" sz="2200" dirty="0" err="1">
                <a:latin typeface="Arial" panose="020B0604020202020204" pitchFamily="34" charset="0"/>
                <a:cs typeface="Arial" panose="020B0604020202020204" pitchFamily="34" charset="0"/>
              </a:rPr>
              <a:t>increase</a:t>
            </a:r>
            <a:r>
              <a:rPr lang="cs-CZ" altLang="cs-CZ" sz="2200" dirty="0">
                <a:latin typeface="Arial" panose="020B0604020202020204" pitchFamily="34" charset="0"/>
                <a:cs typeface="Arial" panose="020B0604020202020204" pitchFamily="34" charset="0"/>
              </a:rPr>
              <a:t> tone </a:t>
            </a:r>
            <a:r>
              <a:rPr lang="cs-CZ" altLang="cs-CZ" sz="22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altLang="cs-CZ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200" dirty="0" err="1">
                <a:latin typeface="Arial" panose="020B0604020202020204" pitchFamily="34" charset="0"/>
                <a:cs typeface="Arial" panose="020B0604020202020204" pitchFamily="34" charset="0"/>
              </a:rPr>
              <a:t>renal</a:t>
            </a:r>
            <a:r>
              <a:rPr lang="cs-CZ" altLang="cs-CZ" sz="2200" dirty="0">
                <a:latin typeface="Arial" panose="020B0604020202020204" pitchFamily="34" charset="0"/>
                <a:cs typeface="Arial" panose="020B0604020202020204" pitchFamily="34" charset="0"/>
              </a:rPr>
              <a:t> pelvis, ureter, </a:t>
            </a:r>
            <a:r>
              <a:rPr lang="cs-CZ" altLang="cs-CZ" sz="2200" i="1" dirty="0">
                <a:latin typeface="Arial" panose="020B0604020202020204" pitchFamily="34" charset="0"/>
                <a:cs typeface="Arial" panose="020B0604020202020204" pitchFamily="34" charset="0"/>
              </a:rPr>
              <a:t>m. </a:t>
            </a:r>
            <a:r>
              <a:rPr lang="cs-CZ" altLang="cs-CZ" sz="2200" i="1" dirty="0" err="1">
                <a:latin typeface="Arial" panose="020B0604020202020204" pitchFamily="34" charset="0"/>
                <a:cs typeface="Arial" panose="020B0604020202020204" pitchFamily="34" charset="0"/>
              </a:rPr>
              <a:t>detrusor</a:t>
            </a:r>
            <a:r>
              <a:rPr lang="cs-CZ" altLang="cs-CZ" sz="22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cs-CZ" altLang="cs-CZ" sz="2200" dirty="0" err="1">
                <a:latin typeface="Arial" panose="020B0604020202020204" pitchFamily="34" charset="0"/>
                <a:cs typeface="Arial" panose="020B0604020202020204" pitchFamily="34" charset="0"/>
              </a:rPr>
              <a:t>sphincter</a:t>
            </a:r>
            <a:r>
              <a:rPr lang="cs-CZ" altLang="cs-CZ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2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altLang="cs-CZ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200" dirty="0" err="1">
                <a:latin typeface="Arial" panose="020B0604020202020204" pitchFamily="34" charset="0"/>
                <a:cs typeface="Arial" panose="020B0604020202020204" pitchFamily="34" charset="0"/>
              </a:rPr>
              <a:t>bladder</a:t>
            </a:r>
            <a:r>
              <a:rPr lang="cs-CZ" altLang="cs-CZ" sz="2200" dirty="0">
                <a:latin typeface="Arial" panose="020B0604020202020204" pitchFamily="34" charset="0"/>
                <a:cs typeface="Arial" panose="020B0604020202020204" pitchFamily="34" charset="0"/>
              </a:rPr>
              <a:t>…urine </a:t>
            </a:r>
            <a:r>
              <a:rPr lang="cs-CZ" altLang="cs-CZ" sz="2200" dirty="0" err="1">
                <a:latin typeface="Arial" panose="020B0604020202020204" pitchFamily="34" charset="0"/>
                <a:cs typeface="Arial" panose="020B0604020202020204" pitchFamily="34" charset="0"/>
              </a:rPr>
              <a:t>retention</a:t>
            </a:r>
            <a:r>
              <a:rPr lang="cs-CZ" altLang="cs-CZ" sz="2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altLang="cs-CZ" sz="2200" dirty="0" err="1">
                <a:latin typeface="Arial" panose="020B0604020202020204" pitchFamily="34" charset="0"/>
                <a:cs typeface="Arial" panose="020B0604020202020204" pitchFamily="34" charset="0"/>
              </a:rPr>
              <a:t>especially</a:t>
            </a:r>
            <a:r>
              <a:rPr lang="cs-CZ" altLang="cs-CZ" sz="2200" dirty="0">
                <a:latin typeface="Arial" panose="020B0604020202020204" pitchFamily="34" charset="0"/>
                <a:cs typeface="Arial" panose="020B0604020202020204" pitchFamily="34" charset="0"/>
              </a:rPr>
              <a:t> in post-</a:t>
            </a:r>
            <a:r>
              <a:rPr lang="cs-CZ" altLang="cs-CZ" sz="2200" dirty="0" err="1">
                <a:latin typeface="Arial" panose="020B0604020202020204" pitchFamily="34" charset="0"/>
                <a:cs typeface="Arial" panose="020B0604020202020204" pitchFamily="34" charset="0"/>
              </a:rPr>
              <a:t>operative</a:t>
            </a:r>
            <a:r>
              <a:rPr lang="cs-CZ" altLang="cs-CZ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200" dirty="0" err="1">
                <a:latin typeface="Arial" panose="020B0604020202020204" pitchFamily="34" charset="0"/>
                <a:cs typeface="Arial" panose="020B0604020202020204" pitchFamily="34" charset="0"/>
              </a:rPr>
              <a:t>conditions</a:t>
            </a:r>
            <a:endParaRPr lang="cs-CZ" altLang="cs-CZ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Clr>
                <a:srgbClr val="000000"/>
              </a:buClr>
              <a:buSzPct val="60000"/>
              <a:buFont typeface="Arial" charset="0"/>
              <a:buChar char="•"/>
              <a:defRPr/>
            </a:pPr>
            <a:r>
              <a:rPr lang="cs-CZ" altLang="cs-CZ" sz="2200" dirty="0">
                <a:latin typeface="Arial" panose="020B0604020202020204" pitchFamily="34" charset="0"/>
                <a:cs typeface="Arial" panose="020B0604020202020204" pitchFamily="34" charset="0"/>
              </a:rPr>
              <a:t>uterus - ↓ tone and motility, </a:t>
            </a:r>
            <a:r>
              <a:rPr lang="cs-CZ" altLang="cs-CZ" sz="2200" dirty="0" err="1">
                <a:latin typeface="Arial" panose="020B0604020202020204" pitchFamily="34" charset="0"/>
                <a:cs typeface="Arial" panose="020B0604020202020204" pitchFamily="34" charset="0"/>
              </a:rPr>
              <a:t>may</a:t>
            </a:r>
            <a:r>
              <a:rPr lang="cs-CZ" altLang="cs-CZ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200" dirty="0" err="1">
                <a:latin typeface="Arial" panose="020B0604020202020204" pitchFamily="34" charset="0"/>
                <a:cs typeface="Arial" panose="020B0604020202020204" pitchFamily="34" charset="0"/>
              </a:rPr>
              <a:t>prolong</a:t>
            </a:r>
            <a:r>
              <a:rPr lang="cs-CZ" altLang="cs-CZ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200" dirty="0" err="1">
                <a:latin typeface="Arial" panose="020B0604020202020204" pitchFamily="34" charset="0"/>
                <a:cs typeface="Arial" panose="020B0604020202020204" pitchFamily="34" charset="0"/>
              </a:rPr>
              <a:t>labor</a:t>
            </a:r>
            <a:endParaRPr lang="cs-CZ" altLang="cs-CZ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9636" name="Text Box 3">
            <a:extLst>
              <a:ext uri="{FF2B5EF4-FFF2-40B4-BE49-F238E27FC236}">
                <a16:creationId xmlns:a16="http://schemas.microsoft.com/office/drawing/2014/main" id="{31759C9F-AAD7-4D09-9DD0-C4C8C49FA0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7850" y="304800"/>
            <a:ext cx="882015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Pct val="60000"/>
              <a:buFontTx/>
              <a:buNone/>
            </a:pPr>
            <a:r>
              <a:rPr lang="sk-SK" altLang="cs-CZ" sz="4000" b="1">
                <a:latin typeface="Arial" panose="020B0604020202020204" pitchFamily="34" charset="0"/>
                <a:cs typeface="Arial" panose="020B0604020202020204" pitchFamily="34" charset="0"/>
              </a:rPr>
              <a:t>Pharmacological effects </a:t>
            </a:r>
            <a:br>
              <a:rPr lang="sk-SK" altLang="cs-CZ" sz="4000" b="1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k-SK" altLang="cs-CZ" sz="4000" b="1">
                <a:latin typeface="Arial" panose="020B0604020202020204" pitchFamily="34" charset="0"/>
                <a:cs typeface="Arial" panose="020B0604020202020204" pitchFamily="34" charset="0"/>
              </a:rPr>
              <a:t>of analgesics - anodynes</a:t>
            </a:r>
          </a:p>
        </p:txBody>
      </p:sp>
    </p:spTree>
    <p:custDataLst>
      <p:tags r:id="rId1"/>
    </p:custData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ext Box 1">
            <a:extLst>
              <a:ext uri="{FF2B5EF4-FFF2-40B4-BE49-F238E27FC236}">
                <a16:creationId xmlns:a16="http://schemas.microsoft.com/office/drawing/2014/main" id="{C96E51ED-D12A-4B57-A602-670D557197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4826" y="1412876"/>
            <a:ext cx="2235205" cy="525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2800">
                <a:latin typeface="Candara" panose="020E0502030303020204" pitchFamily="34" charset="0"/>
              </a:rPr>
              <a:t>ABSORPTION</a:t>
            </a:r>
          </a:p>
        </p:txBody>
      </p:sp>
      <p:sp>
        <p:nvSpPr>
          <p:cNvPr id="71683" name="Text Box 2">
            <a:extLst>
              <a:ext uri="{FF2B5EF4-FFF2-40B4-BE49-F238E27FC236}">
                <a16:creationId xmlns:a16="http://schemas.microsoft.com/office/drawing/2014/main" id="{ECE4A3F0-4C38-441D-A4E8-ADBD6221C4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5589" y="3716339"/>
            <a:ext cx="2424359" cy="525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2800">
                <a:latin typeface="Candara" panose="020E0502030303020204" pitchFamily="34" charset="0"/>
              </a:rPr>
              <a:t>DISTRIBUTION</a:t>
            </a:r>
          </a:p>
        </p:txBody>
      </p:sp>
      <p:sp>
        <p:nvSpPr>
          <p:cNvPr id="71684" name="Text Box 3">
            <a:extLst>
              <a:ext uri="{FF2B5EF4-FFF2-40B4-BE49-F238E27FC236}">
                <a16:creationId xmlns:a16="http://schemas.microsoft.com/office/drawing/2014/main" id="{38504179-96FC-466C-A2B2-FB30DA2391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51314" y="1412876"/>
            <a:ext cx="3552825" cy="2289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2400">
                <a:latin typeface="Candara" panose="020E0502030303020204" pitchFamily="34" charset="0"/>
              </a:rPr>
              <a:t>parenteral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2400">
                <a:latin typeface="Candara" panose="020E0502030303020204" pitchFamily="34" charset="0"/>
              </a:rPr>
              <a:t>oral </a:t>
            </a:r>
            <a:r>
              <a:rPr lang="cs-CZ" altLang="cs-CZ" sz="2400" u="sng">
                <a:latin typeface="Candara" panose="020E0502030303020204" pitchFamily="34" charset="0"/>
              </a:rPr>
              <a:t>(„first pass effect“ !!!)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2400">
                <a:latin typeface="Candara" panose="020E0502030303020204" pitchFamily="34" charset="0"/>
              </a:rPr>
              <a:t>perrectal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2400">
                <a:latin typeface="Candara" panose="020E0502030303020204" pitchFamily="34" charset="0"/>
              </a:rPr>
              <a:t>transdermal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2400">
                <a:latin typeface="Candara" panose="020E0502030303020204" pitchFamily="34" charset="0"/>
              </a:rPr>
              <a:t>sublingual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2400">
                <a:latin typeface="Candara" panose="020E0502030303020204" pitchFamily="34" charset="0"/>
              </a:rPr>
              <a:t>transmucous (nasal)</a:t>
            </a:r>
          </a:p>
        </p:txBody>
      </p:sp>
      <p:sp>
        <p:nvSpPr>
          <p:cNvPr id="71685" name="Text Box 4">
            <a:extLst>
              <a:ext uri="{FF2B5EF4-FFF2-40B4-BE49-F238E27FC236}">
                <a16:creationId xmlns:a16="http://schemas.microsoft.com/office/drawing/2014/main" id="{E9C5FB39-0427-44FA-8DCB-BB4263601F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41789" y="3789363"/>
            <a:ext cx="6340495" cy="1202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2400">
                <a:latin typeface="Candara" panose="020E0502030303020204" pitchFamily="34" charset="0"/>
              </a:rPr>
              <a:t>parenchymatous organs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2400">
                <a:latin typeface="Candara" panose="020E0502030303020204" pitchFamily="34" charset="0"/>
              </a:rPr>
              <a:t>muscles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2400">
                <a:latin typeface="Candara" panose="020E0502030303020204" pitchFamily="34" charset="0"/>
              </a:rPr>
              <a:t>adipose tissue (lipophilic drugs </a:t>
            </a:r>
            <a:r>
              <a:rPr lang="cs-CZ" altLang="cs-CZ" sz="2400">
                <a:latin typeface="Candara" panose="020E0502030303020204" pitchFamily="34" charset="0"/>
                <a:ea typeface="Arial Unicode MS" pitchFamily="34" charset="-128"/>
              </a:rPr>
              <a:t>➙ e.g. fentanyl</a:t>
            </a:r>
            <a:r>
              <a:rPr lang="cs-CZ" altLang="cs-CZ" sz="2400">
                <a:latin typeface="Candara" panose="020E0502030303020204" pitchFamily="34" charset="0"/>
              </a:rPr>
              <a:t>)</a:t>
            </a:r>
          </a:p>
        </p:txBody>
      </p:sp>
      <p:sp>
        <p:nvSpPr>
          <p:cNvPr id="71686" name="Text Box 5">
            <a:extLst>
              <a:ext uri="{FF2B5EF4-FFF2-40B4-BE49-F238E27FC236}">
                <a16:creationId xmlns:a16="http://schemas.microsoft.com/office/drawing/2014/main" id="{857CAE5C-C9E5-48C3-9431-80E0422EB2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52900" y="4941889"/>
            <a:ext cx="5360988" cy="833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2400">
                <a:latin typeface="Candara" panose="020E0502030303020204" pitchFamily="34" charset="0"/>
              </a:rPr>
              <a:t>pass well across BBB </a:t>
            </a:r>
            <a:r>
              <a:rPr lang="cs-CZ" altLang="cs-CZ" sz="2400">
                <a:latin typeface="Arial Unicode MS" pitchFamily="34" charset="-128"/>
                <a:ea typeface="Arial Unicode MS" pitchFamily="34" charset="-128"/>
              </a:rPr>
              <a:t>➙</a:t>
            </a:r>
            <a:r>
              <a:rPr lang="cs-CZ" altLang="cs-CZ" sz="2400">
                <a:latin typeface="Arial" panose="020B0604020202020204" pitchFamily="34" charset="0"/>
                <a:ea typeface="Arial Unicode MS" pitchFamily="34" charset="-128"/>
              </a:rPr>
              <a:t> </a:t>
            </a:r>
            <a:r>
              <a:rPr lang="cs-CZ" altLang="cs-CZ" sz="2400">
                <a:latin typeface="Candara" panose="020E0502030303020204" pitchFamily="34" charset="0"/>
              </a:rPr>
              <a:t>brain (fentanyl, 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2400">
                <a:latin typeface="Candara" panose="020E0502030303020204" pitchFamily="34" charset="0"/>
              </a:rPr>
              <a:t>heroin,..)</a:t>
            </a:r>
          </a:p>
        </p:txBody>
      </p:sp>
      <p:sp>
        <p:nvSpPr>
          <p:cNvPr id="71687" name="Text Box 6">
            <a:extLst>
              <a:ext uri="{FF2B5EF4-FFF2-40B4-BE49-F238E27FC236}">
                <a16:creationId xmlns:a16="http://schemas.microsoft.com/office/drawing/2014/main" id="{6D0081AE-A411-418A-98F4-27C91AA7DC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51313" y="6165851"/>
            <a:ext cx="3757612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2400" i="1">
                <a:latin typeface="Candara" panose="020E0502030303020204" pitchFamily="34" charset="0"/>
              </a:rPr>
              <a:t>Can cross placental barrier !!!</a:t>
            </a:r>
          </a:p>
        </p:txBody>
      </p:sp>
      <p:sp>
        <p:nvSpPr>
          <p:cNvPr id="71688" name="Rectangle 7">
            <a:extLst>
              <a:ext uri="{FF2B5EF4-FFF2-40B4-BE49-F238E27FC236}">
                <a16:creationId xmlns:a16="http://schemas.microsoft.com/office/drawing/2014/main" id="{7964EB00-B5B8-4D90-AD3E-D83530DB70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79876" y="6165850"/>
            <a:ext cx="3997325" cy="431800"/>
          </a:xfrm>
          <a:prstGeom prst="rect">
            <a:avLst/>
          </a:prstGeom>
          <a:noFill/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cs-CZ" altLang="cs-CZ"/>
          </a:p>
        </p:txBody>
      </p:sp>
      <p:sp>
        <p:nvSpPr>
          <p:cNvPr id="71689" name="Text Box 8">
            <a:extLst>
              <a:ext uri="{FF2B5EF4-FFF2-40B4-BE49-F238E27FC236}">
                <a16:creationId xmlns:a16="http://schemas.microsoft.com/office/drawing/2014/main" id="{246A8BF5-B24C-4EFC-B602-3C8B30398B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7850" y="304800"/>
            <a:ext cx="882015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sk-SK" altLang="cs-CZ" sz="4000" b="1">
                <a:latin typeface="Candara" panose="020E0502030303020204" pitchFamily="34" charset="0"/>
              </a:rPr>
              <a:t>Pharmacokinetics </a:t>
            </a:r>
            <a:br>
              <a:rPr lang="sk-SK" altLang="cs-CZ" sz="4000" b="1">
                <a:latin typeface="Candara" panose="020E0502030303020204" pitchFamily="34" charset="0"/>
              </a:rPr>
            </a:br>
            <a:r>
              <a:rPr lang="sk-SK" altLang="cs-CZ" sz="4000" b="1">
                <a:latin typeface="Candara" panose="020E0502030303020204" pitchFamily="34" charset="0"/>
              </a:rPr>
              <a:t>of analgesics - anodynes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A3D64E9E-1D81-408C-AFEE-568EC258455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69054" y="2667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4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ext Box 1">
            <a:extLst>
              <a:ext uri="{FF2B5EF4-FFF2-40B4-BE49-F238E27FC236}">
                <a16:creationId xmlns:a16="http://schemas.microsoft.com/office/drawing/2014/main" id="{7950F00D-83A9-458E-83B7-6E9ED04D9A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6113" y="1874838"/>
            <a:ext cx="3694112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2800">
                <a:latin typeface="Candara" panose="020E0502030303020204" pitchFamily="34" charset="0"/>
              </a:rPr>
              <a:t>BIOTRANSFORMATION</a:t>
            </a:r>
          </a:p>
        </p:txBody>
      </p:sp>
      <p:sp>
        <p:nvSpPr>
          <p:cNvPr id="73731" name="Text Box 2">
            <a:extLst>
              <a:ext uri="{FF2B5EF4-FFF2-40B4-BE49-F238E27FC236}">
                <a16:creationId xmlns:a16="http://schemas.microsoft.com/office/drawing/2014/main" id="{E8A652CB-EA6C-45AA-9D35-7FCAFD6441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60551" y="4941889"/>
            <a:ext cx="1945061" cy="525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2800">
                <a:latin typeface="Candara" panose="020E0502030303020204" pitchFamily="34" charset="0"/>
              </a:rPr>
              <a:t>EXCRETION</a:t>
            </a:r>
          </a:p>
        </p:txBody>
      </p:sp>
      <p:sp>
        <p:nvSpPr>
          <p:cNvPr id="73732" name="Text Box 3">
            <a:extLst>
              <a:ext uri="{FF2B5EF4-FFF2-40B4-BE49-F238E27FC236}">
                <a16:creationId xmlns:a16="http://schemas.microsoft.com/office/drawing/2014/main" id="{E44D7D76-383C-425C-8FB0-634A48E5CB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64200" y="1916114"/>
            <a:ext cx="222250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2400">
                <a:latin typeface="Candara" panose="020E0502030303020204" pitchFamily="34" charset="0"/>
              </a:rPr>
              <a:t>primarily in liver</a:t>
            </a:r>
          </a:p>
        </p:txBody>
      </p:sp>
      <p:sp>
        <p:nvSpPr>
          <p:cNvPr id="73733" name="Line 4">
            <a:extLst>
              <a:ext uri="{FF2B5EF4-FFF2-40B4-BE49-F238E27FC236}">
                <a16:creationId xmlns:a16="http://schemas.microsoft.com/office/drawing/2014/main" id="{289C9BA9-6BF3-45A3-9C66-A1F90986A3E2}"/>
              </a:ext>
            </a:extLst>
          </p:cNvPr>
          <p:cNvSpPr>
            <a:spLocks noChangeShapeType="1"/>
          </p:cNvSpPr>
          <p:nvPr/>
        </p:nvSpPr>
        <p:spPr bwMode="auto">
          <a:xfrm>
            <a:off x="6527800" y="2349500"/>
            <a:ext cx="1588" cy="431800"/>
          </a:xfrm>
          <a:prstGeom prst="line">
            <a:avLst/>
          </a:prstGeom>
          <a:noFill/>
          <a:ln w="9360" cap="sq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73734" name="Text Box 5">
            <a:extLst>
              <a:ext uri="{FF2B5EF4-FFF2-40B4-BE49-F238E27FC236}">
                <a16:creationId xmlns:a16="http://schemas.microsoft.com/office/drawing/2014/main" id="{0FE7AADF-F9FE-4F8B-B449-E020486BDB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45138" y="2708276"/>
            <a:ext cx="245110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2400">
                <a:latin typeface="Candara" panose="020E0502030303020204" pitchFamily="34" charset="0"/>
              </a:rPr>
              <a:t>polar metabolites</a:t>
            </a:r>
          </a:p>
        </p:txBody>
      </p:sp>
      <p:sp>
        <p:nvSpPr>
          <p:cNvPr id="73735" name="Text Box 6">
            <a:extLst>
              <a:ext uri="{FF2B5EF4-FFF2-40B4-BE49-F238E27FC236}">
                <a16:creationId xmlns:a16="http://schemas.microsoft.com/office/drawing/2014/main" id="{79CF6A23-BAF3-4FA1-B499-3447BD07CA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6301" y="3357563"/>
            <a:ext cx="5458843" cy="1202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ct val="0"/>
              </a:spcBef>
              <a:buFont typeface="Candara" panose="020E0502030303020204" pitchFamily="34" charset="0"/>
              <a:buChar char="•"/>
            </a:pPr>
            <a:r>
              <a:rPr lang="cs-CZ" altLang="cs-CZ" sz="2400">
                <a:latin typeface="Candara" panose="020E0502030303020204" pitchFamily="34" charset="0"/>
              </a:rPr>
              <a:t> inactive metabolites</a:t>
            </a:r>
          </a:p>
          <a:p>
            <a:pPr eaLnBrk="1" hangingPunct="1">
              <a:spcBef>
                <a:spcPct val="0"/>
              </a:spcBef>
              <a:buFont typeface="Candara" panose="020E0502030303020204" pitchFamily="34" charset="0"/>
              <a:buChar char="•"/>
            </a:pPr>
            <a:r>
              <a:rPr lang="cs-CZ" altLang="cs-CZ" sz="2400">
                <a:latin typeface="Candara" panose="020E0502030303020204" pitchFamily="34" charset="0"/>
              </a:rPr>
              <a:t> </a:t>
            </a:r>
            <a:r>
              <a:rPr lang="cs-CZ" altLang="cs-CZ" sz="2400" u="sng">
                <a:latin typeface="Candara" panose="020E0502030303020204" pitchFamily="34" charset="0"/>
              </a:rPr>
              <a:t>active metabolites</a:t>
            </a:r>
            <a:r>
              <a:rPr lang="cs-CZ" altLang="cs-CZ" sz="2400">
                <a:latin typeface="Candara" panose="020E0502030303020204" pitchFamily="34" charset="0"/>
              </a:rPr>
              <a:t> (codeine, tramadol,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2400">
                <a:latin typeface="Candara" panose="020E0502030303020204" pitchFamily="34" charset="0"/>
              </a:rPr>
              <a:t>                                        morphine…)</a:t>
            </a:r>
          </a:p>
        </p:txBody>
      </p:sp>
      <p:sp>
        <p:nvSpPr>
          <p:cNvPr id="73736" name="Text Box 7">
            <a:extLst>
              <a:ext uri="{FF2B5EF4-FFF2-40B4-BE49-F238E27FC236}">
                <a16:creationId xmlns:a16="http://schemas.microsoft.com/office/drawing/2014/main" id="{96D94969-1C03-4AA0-B924-1716B7EFEF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70326" y="4941888"/>
            <a:ext cx="2280089" cy="8331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ct val="0"/>
              </a:spcBef>
              <a:buFont typeface="Tahoma" panose="020B0604030504040204" pitchFamily="34" charset="0"/>
              <a:buChar char="•"/>
            </a:pPr>
            <a:r>
              <a:rPr lang="cs-CZ" altLang="cs-CZ" sz="2400"/>
              <a:t> </a:t>
            </a:r>
            <a:r>
              <a:rPr lang="cs-CZ" altLang="cs-CZ" sz="2400">
                <a:latin typeface="Candara" panose="020E0502030303020204" pitchFamily="34" charset="0"/>
              </a:rPr>
              <a:t>kidneys - urine</a:t>
            </a:r>
          </a:p>
          <a:p>
            <a:pPr eaLnBrk="1" hangingPunct="1">
              <a:spcBef>
                <a:spcPct val="0"/>
              </a:spcBef>
              <a:buFont typeface="Candara" panose="020E0502030303020204" pitchFamily="34" charset="0"/>
              <a:buChar char="•"/>
            </a:pPr>
            <a:r>
              <a:rPr lang="cs-CZ" altLang="cs-CZ" sz="2400">
                <a:latin typeface="Candara" panose="020E0502030303020204" pitchFamily="34" charset="0"/>
              </a:rPr>
              <a:t> liver - bile</a:t>
            </a:r>
          </a:p>
        </p:txBody>
      </p:sp>
      <p:sp>
        <p:nvSpPr>
          <p:cNvPr id="73737" name="Text Box 8">
            <a:extLst>
              <a:ext uri="{FF2B5EF4-FFF2-40B4-BE49-F238E27FC236}">
                <a16:creationId xmlns:a16="http://schemas.microsoft.com/office/drawing/2014/main" id="{8153A87D-BF39-4950-AC19-7ED63CD5C4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7850" y="304800"/>
            <a:ext cx="882015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sk-SK" altLang="cs-CZ" sz="4000" b="1">
                <a:latin typeface="Candara" panose="020E0502030303020204" pitchFamily="34" charset="0"/>
              </a:rPr>
              <a:t>Pharmacokinetics </a:t>
            </a:r>
            <a:br>
              <a:rPr lang="sk-SK" altLang="cs-CZ" sz="4000" b="1">
                <a:latin typeface="Candara" panose="020E0502030303020204" pitchFamily="34" charset="0"/>
              </a:rPr>
            </a:br>
            <a:r>
              <a:rPr lang="sk-SK" altLang="cs-CZ" sz="4000" b="1">
                <a:latin typeface="Candara" panose="020E0502030303020204" pitchFamily="34" charset="0"/>
              </a:rPr>
              <a:t>of analgesics - anodynes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B21F8FC1-E962-4FAF-BC76-F248F93A4A3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10182" y="3048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2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Text Box 1">
            <a:extLst>
              <a:ext uri="{FF2B5EF4-FFF2-40B4-BE49-F238E27FC236}">
                <a16:creationId xmlns:a16="http://schemas.microsoft.com/office/drawing/2014/main" id="{4F92813C-2D52-4F36-9D5A-AC4C58034E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0" y="0"/>
            <a:ext cx="7793038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sk-SK" altLang="cs-CZ" sz="4000" b="1">
                <a:latin typeface="Arial" panose="020B0604020202020204" pitchFamily="34" charset="0"/>
                <a:cs typeface="Arial" panose="020B0604020202020204" pitchFamily="34" charset="0"/>
              </a:rPr>
              <a:t>Opioid a</a:t>
            </a:r>
            <a:r>
              <a:rPr lang="cs-CZ" altLang="cs-CZ" sz="4000" b="1">
                <a:latin typeface="Arial" panose="020B0604020202020204" pitchFamily="34" charset="0"/>
                <a:cs typeface="Arial" panose="020B0604020202020204" pitchFamily="34" charset="0"/>
              </a:rPr>
              <a:t>gonists </a:t>
            </a:r>
          </a:p>
        </p:txBody>
      </p:sp>
      <p:sp>
        <p:nvSpPr>
          <p:cNvPr id="75779" name="Text Box 2">
            <a:extLst>
              <a:ext uri="{FF2B5EF4-FFF2-40B4-BE49-F238E27FC236}">
                <a16:creationId xmlns:a16="http://schemas.microsoft.com/office/drawing/2014/main" id="{D9C2A3A7-8450-4876-99C3-0D6C37F729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8400" y="1600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cs-CZ" altLang="cs-CZ"/>
          </a:p>
        </p:txBody>
      </p:sp>
      <p:sp>
        <p:nvSpPr>
          <p:cNvPr id="75780" name="Text Box 3">
            <a:extLst>
              <a:ext uri="{FF2B5EF4-FFF2-40B4-BE49-F238E27FC236}">
                <a16:creationId xmlns:a16="http://schemas.microsoft.com/office/drawing/2014/main" id="{DB726ED9-98C7-45A0-B918-1E5B99F167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2313" y="2060575"/>
            <a:ext cx="7772400" cy="326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>
              <a:spcBef>
                <a:spcPts val="1500"/>
              </a:spcBef>
              <a:buClrTx/>
            </a:pPr>
            <a:r>
              <a:rPr lang="cs-CZ" altLang="cs-CZ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morphine</a:t>
            </a:r>
            <a:endParaRPr lang="cs-CZ" altLang="cs-CZ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1500"/>
              </a:spcBef>
              <a:buFont typeface="Candara" panose="020E0502030303020204" pitchFamily="34" charset="0"/>
              <a:buChar char="•"/>
            </a:pP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10 %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opium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content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together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codeine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, 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thebaine</a:t>
            </a:r>
            <a:endParaRPr lang="cs-CZ" alt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1500"/>
              </a:spcBef>
              <a:buClrTx/>
            </a:pP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  +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other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phenanthrene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alkaloids</a:t>
            </a:r>
            <a:endParaRPr lang="cs-CZ" alt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1500"/>
              </a:spcBef>
              <a:buFont typeface="Candara" panose="020E0502030303020204" pitchFamily="34" charset="0"/>
              <a:buChar char="•"/>
            </a:pP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isolated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in 1803 (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Sertürner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spcBef>
                <a:spcPts val="1500"/>
              </a:spcBef>
              <a:buFont typeface="Candara" panose="020E0502030303020204" pitchFamily="34" charset="0"/>
              <a:buChar char="•"/>
            </a:pP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high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affinity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en-US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µ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receptors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selective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µ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agonism</a:t>
            </a:r>
            <a:endParaRPr lang="cs-CZ" alt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9851B3C6-9197-48C4-AD68-BED4941FDC6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81047" y="389546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7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Text Box 1">
            <a:extLst>
              <a:ext uri="{FF2B5EF4-FFF2-40B4-BE49-F238E27FC236}">
                <a16:creationId xmlns:a16="http://schemas.microsoft.com/office/drawing/2014/main" id="{80230A25-B91A-436E-B810-547938C6A1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4826" y="1047750"/>
            <a:ext cx="8424863" cy="4605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800" b="1">
                <a:latin typeface="Arial" panose="020B0604020202020204" pitchFamily="34" charset="0"/>
                <a:cs typeface="Arial" panose="020B0604020202020204" pitchFamily="34" charset="0"/>
              </a:rPr>
              <a:t>morphine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cs-CZ" altLang="cs-CZ" sz="28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"/>
            </a:pP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 see above effects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cs-CZ" altLang="cs-CZ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"/>
            </a:pP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u="sng">
                <a:latin typeface="Arial" panose="020B0604020202020204" pitchFamily="34" charset="0"/>
                <a:cs typeface="Arial" panose="020B0604020202020204" pitchFamily="34" charset="0"/>
              </a:rPr>
              <a:t>application routes: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cs-CZ" altLang="cs-CZ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"/>
            </a:pP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 orally (also p.o. with sustained release) 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cs-CZ" altLang="cs-CZ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"/>
            </a:pP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 parenterally (i.v., i.m., s.c., epidural,… )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"/>
            </a:pP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 perrectally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cs-CZ" altLang="cs-CZ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7827" name="Text Box 2">
            <a:extLst>
              <a:ext uri="{FF2B5EF4-FFF2-40B4-BE49-F238E27FC236}">
                <a16:creationId xmlns:a16="http://schemas.microsoft.com/office/drawing/2014/main" id="{B2A383A6-7562-4A96-8206-6A3A5F98A6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31964" y="5154614"/>
            <a:ext cx="8893175" cy="1387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2800" b="1" u="sng">
                <a:latin typeface="Arial" panose="020B0604020202020204" pitchFamily="34" charset="0"/>
                <a:cs typeface="Arial" panose="020B0604020202020204" pitchFamily="34" charset="0"/>
              </a:rPr>
              <a:t>Indications:</a:t>
            </a:r>
            <a:r>
              <a:rPr lang="cs-CZ" altLang="cs-CZ" sz="2800">
                <a:latin typeface="Arial" panose="020B0604020202020204" pitchFamily="34" charset="0"/>
                <a:cs typeface="Arial" panose="020B0604020202020204" pitchFamily="34" charset="0"/>
              </a:rPr>
              <a:t>  chronic cancer pain, pain after surgery, injuries, (pain during acute myocardial infarction → </a:t>
            </a:r>
            <a:r>
              <a:rPr lang="en-US" altLang="cs-CZ" sz="2800">
                <a:latin typeface="Arial" panose="020B0604020202020204" pitchFamily="34" charset="0"/>
                <a:cs typeface="Arial" panose="020B0604020202020204" pitchFamily="34" charset="0"/>
              </a:rPr>
              <a:t>today, given preference to other opioi</a:t>
            </a:r>
            <a:r>
              <a:rPr lang="cs-CZ" altLang="cs-CZ" sz="2800">
                <a:latin typeface="Arial" panose="020B0604020202020204" pitchFamily="34" charset="0"/>
                <a:cs typeface="Arial" panose="020B0604020202020204" pitchFamily="34" charset="0"/>
              </a:rPr>
              <a:t>ds)</a:t>
            </a:r>
          </a:p>
        </p:txBody>
      </p:sp>
      <p:sp>
        <p:nvSpPr>
          <p:cNvPr id="77828" name="Text Box 3">
            <a:extLst>
              <a:ext uri="{FF2B5EF4-FFF2-40B4-BE49-F238E27FC236}">
                <a16:creationId xmlns:a16="http://schemas.microsoft.com/office/drawing/2014/main" id="{9F48A1B5-EEA0-4E99-AE09-10DC443EC3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4825" y="1"/>
            <a:ext cx="7793038" cy="1052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sk-SK" altLang="cs-CZ" sz="4000" b="1">
                <a:latin typeface="Arial" panose="020B0604020202020204" pitchFamily="34" charset="0"/>
                <a:cs typeface="Arial" panose="020B0604020202020204" pitchFamily="34" charset="0"/>
              </a:rPr>
              <a:t>Opioid a</a:t>
            </a:r>
            <a:r>
              <a:rPr lang="cs-CZ" altLang="cs-CZ" sz="4000" b="1">
                <a:latin typeface="Arial" panose="020B0604020202020204" pitchFamily="34" charset="0"/>
                <a:cs typeface="Arial" panose="020B0604020202020204" pitchFamily="34" charset="0"/>
              </a:rPr>
              <a:t>gonists 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0B6C408E-B4A7-4F28-BD10-ABBCFE6343E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51962" y="312633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3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Text Box 1">
            <a:extLst>
              <a:ext uri="{FF2B5EF4-FFF2-40B4-BE49-F238E27FC236}">
                <a16:creationId xmlns:a16="http://schemas.microsoft.com/office/drawing/2014/main" id="{4BD7FABD-E842-4C49-8EFF-DE0BA976DD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43101" y="228601"/>
            <a:ext cx="8016875" cy="709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>
              <a:spcBef>
                <a:spcPts val="2500"/>
              </a:spcBef>
              <a:buClrTx/>
            </a:pPr>
            <a:r>
              <a:rPr lang="cs-CZ" altLang="cs-CZ" sz="4000" b="1">
                <a:latin typeface="Arial" panose="020B0604020202020204" pitchFamily="34" charset="0"/>
                <a:cs typeface="Arial" panose="020B0604020202020204" pitchFamily="34" charset="0"/>
              </a:rPr>
              <a:t>Other strong opioid analgesics  </a:t>
            </a:r>
          </a:p>
        </p:txBody>
      </p:sp>
      <p:sp>
        <p:nvSpPr>
          <p:cNvPr id="79875" name="Text Box 2">
            <a:extLst>
              <a:ext uri="{FF2B5EF4-FFF2-40B4-BE49-F238E27FC236}">
                <a16:creationId xmlns:a16="http://schemas.microsoft.com/office/drawing/2014/main" id="{BC50274B-AED5-444D-AED4-7FA370A390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2314" y="1196975"/>
            <a:ext cx="8675687" cy="518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>
              <a:spcBef>
                <a:spcPts val="2000"/>
              </a:spcBef>
              <a:buClrTx/>
            </a:pPr>
            <a:r>
              <a:rPr lang="cs-CZ" altLang="cs-CZ" b="1">
                <a:latin typeface="Arial" panose="020B0604020202020204" pitchFamily="34" charset="0"/>
                <a:cs typeface="Arial" panose="020B0604020202020204" pitchFamily="34" charset="0"/>
              </a:rPr>
              <a:t>methadone</a:t>
            </a:r>
          </a:p>
          <a:p>
            <a:pPr>
              <a:spcBef>
                <a:spcPts val="1500"/>
              </a:spcBef>
              <a:buFont typeface="Candara" panose="020E0502030303020204" pitchFamily="34" charset="0"/>
              <a:buChar char="•"/>
            </a:pP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 less sedation and euphoria than in morphine</a:t>
            </a:r>
          </a:p>
          <a:p>
            <a:pPr>
              <a:spcBef>
                <a:spcPts val="1500"/>
              </a:spcBef>
              <a:buFont typeface="Candara" panose="020E0502030303020204" pitchFamily="34" charset="0"/>
              <a:buChar char="•"/>
            </a:pP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 ↑ bioavailibility after oral administration, ↑t </a:t>
            </a:r>
            <a:r>
              <a:rPr lang="cs-CZ" altLang="cs-CZ" sz="2400" baseline="-25000">
                <a:latin typeface="Arial" panose="020B0604020202020204" pitchFamily="34" charset="0"/>
                <a:cs typeface="Arial" panose="020B0604020202020204" pitchFamily="34" charset="0"/>
              </a:rPr>
              <a:t>½</a:t>
            </a:r>
          </a:p>
          <a:p>
            <a:pPr>
              <a:spcBef>
                <a:spcPts val="1500"/>
              </a:spcBef>
              <a:buFont typeface="Candara" panose="020E0502030303020204" pitchFamily="34" charset="0"/>
              <a:buChar char="•"/>
            </a:pPr>
            <a:r>
              <a:rPr lang="cs-CZ" altLang="cs-CZ" sz="2400" baseline="-25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acts on opioid </a:t>
            </a:r>
            <a:r>
              <a:rPr lang="en-US" altLang="cs-CZ" sz="240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 NMDA receptors</a:t>
            </a:r>
          </a:p>
          <a:p>
            <a:pPr>
              <a:spcBef>
                <a:spcPts val="1500"/>
              </a:spcBef>
              <a:buFont typeface="Candara" panose="020E0502030303020204" pitchFamily="34" charset="0"/>
              <a:buChar char="•"/>
            </a:pP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b="1" u="sng">
                <a:latin typeface="Arial" panose="020B0604020202020204" pitchFamily="34" charset="0"/>
                <a:cs typeface="Arial" panose="020B0604020202020204" pitchFamily="34" charset="0"/>
              </a:rPr>
              <a:t>Use:</a:t>
            </a:r>
            <a:r>
              <a:rPr lang="cs-CZ" altLang="cs-CZ" sz="2400" b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addiction treatment (heroin) </a:t>
            </a:r>
            <a:r>
              <a:rPr lang="cs-CZ" altLang="cs-CZ" sz="240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➙ 2 benefits</a:t>
            </a: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pPr>
              <a:spcBef>
                <a:spcPts val="1500"/>
              </a:spcBef>
              <a:buClrTx/>
            </a:pP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cs-CZ" altLang="cs-CZ" sz="2400">
                <a:latin typeface="Arial" panose="020B0604020202020204" pitchFamily="34" charset="0"/>
                <a:ea typeface="Arial Unicode MS" pitchFamily="34" charset="-128"/>
              </a:rPr>
              <a:t>➙ change from injection application to oral administration</a:t>
            </a:r>
          </a:p>
          <a:p>
            <a:pPr>
              <a:spcBef>
                <a:spcPts val="1500"/>
              </a:spcBef>
              <a:buClrTx/>
            </a:pPr>
            <a:r>
              <a:rPr lang="cs-CZ" altLang="cs-CZ" sz="2400">
                <a:latin typeface="Arial" panose="020B0604020202020204" pitchFamily="34" charset="0"/>
                <a:ea typeface="Arial Unicode MS" pitchFamily="34" charset="-128"/>
              </a:rPr>
              <a:t>    ➙ ↑</a:t>
            </a: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t </a:t>
            </a:r>
            <a:r>
              <a:rPr lang="cs-CZ" altLang="cs-CZ" sz="2400" baseline="-25000">
                <a:latin typeface="Arial" panose="020B0604020202020204" pitchFamily="34" charset="0"/>
                <a:cs typeface="Arial" panose="020B0604020202020204" pitchFamily="34" charset="0"/>
              </a:rPr>
              <a:t>½ </a:t>
            </a: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decreases plasmatic fluctuation of methadone </a:t>
            </a:r>
            <a:r>
              <a:rPr lang="cs-CZ" altLang="cs-CZ" sz="2400">
                <a:latin typeface="Arial" panose="020B0604020202020204" pitchFamily="34" charset="0"/>
                <a:ea typeface="Arial Unicode MS" pitchFamily="34" charset="-128"/>
              </a:rPr>
              <a:t>➙ less </a:t>
            </a:r>
          </a:p>
          <a:p>
            <a:pPr>
              <a:spcBef>
                <a:spcPts val="1500"/>
              </a:spcBef>
              <a:buClrTx/>
            </a:pPr>
            <a:r>
              <a:rPr lang="cs-CZ" altLang="cs-CZ" sz="2400">
                <a:latin typeface="Arial" panose="020B0604020202020204" pitchFamily="34" charset="0"/>
                <a:ea typeface="Arial Unicode MS" pitchFamily="34" charset="-128"/>
              </a:rPr>
              <a:t>          withdrawal symptoms</a:t>
            </a:r>
          </a:p>
          <a:p>
            <a:pPr>
              <a:spcBef>
                <a:spcPts val="1500"/>
              </a:spcBef>
              <a:buClrTx/>
            </a:pPr>
            <a:endParaRPr lang="cs-CZ" altLang="cs-CZ" sz="2400">
              <a:latin typeface="Arial" panose="020B0604020202020204" pitchFamily="34" charset="0"/>
              <a:ea typeface="Arial Unicode MS" pitchFamily="34" charset="-128"/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C0753107-1D45-44C5-A518-A6FCC601AD0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15230" y="339296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1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Text Box 1">
            <a:extLst>
              <a:ext uri="{FF2B5EF4-FFF2-40B4-BE49-F238E27FC236}">
                <a16:creationId xmlns:a16="http://schemas.microsoft.com/office/drawing/2014/main" id="{BC89B5FF-8B5A-4691-B548-499818935D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43101" y="228601"/>
            <a:ext cx="8016875" cy="709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>
              <a:spcBef>
                <a:spcPts val="2500"/>
              </a:spcBef>
              <a:buClrTx/>
            </a:pPr>
            <a:r>
              <a:rPr lang="cs-CZ" altLang="cs-CZ" sz="4000" b="1">
                <a:latin typeface="Arial" panose="020B0604020202020204" pitchFamily="34" charset="0"/>
                <a:cs typeface="Arial" panose="020B0604020202020204" pitchFamily="34" charset="0"/>
              </a:rPr>
              <a:t>Other strong opioid analgesics  </a:t>
            </a:r>
          </a:p>
        </p:txBody>
      </p:sp>
      <p:sp>
        <p:nvSpPr>
          <p:cNvPr id="81923" name="Text Box 2">
            <a:extLst>
              <a:ext uri="{FF2B5EF4-FFF2-40B4-BE49-F238E27FC236}">
                <a16:creationId xmlns:a16="http://schemas.microsoft.com/office/drawing/2014/main" id="{604ECB2E-98ED-4C8A-B945-A1B08ABE09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2314" y="1196976"/>
            <a:ext cx="8675687" cy="3921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>
              <a:spcBef>
                <a:spcPts val="2000"/>
              </a:spcBef>
              <a:buClrTx/>
            </a:pPr>
            <a:r>
              <a:rPr lang="cs-CZ" altLang="cs-CZ" b="1">
                <a:latin typeface="Arial" panose="020B0604020202020204" pitchFamily="34" charset="0"/>
                <a:cs typeface="Arial" panose="020B0604020202020204" pitchFamily="34" charset="0"/>
              </a:rPr>
              <a:t>heroin (= diacetylmorphine)</a:t>
            </a:r>
          </a:p>
          <a:p>
            <a:pPr>
              <a:spcBef>
                <a:spcPts val="2000"/>
              </a:spcBef>
              <a:buClrTx/>
            </a:pPr>
            <a:endParaRPr lang="cs-CZ" altLang="cs-CZ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 typeface="Times New Roman" panose="02020603050405020304" pitchFamily="18" charset="0"/>
              <a:buChar char="•"/>
            </a:pP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  not used in clinical medicine (in Czech Republic)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    (but in Great Britain can be therapeutically used!)</a:t>
            </a:r>
          </a:p>
          <a:p>
            <a:pPr>
              <a:spcBef>
                <a:spcPct val="0"/>
              </a:spcBef>
              <a:buFont typeface="Times New Roman" panose="02020603050405020304" pitchFamily="18" charset="0"/>
              <a:buChar char="•"/>
            </a:pP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  causes severe addiction; abused!</a:t>
            </a:r>
          </a:p>
          <a:p>
            <a:pPr>
              <a:spcBef>
                <a:spcPct val="0"/>
              </a:spcBef>
              <a:buFont typeface="Times New Roman" panose="02020603050405020304" pitchFamily="18" charset="0"/>
              <a:buChar char="•"/>
            </a:pP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  heroin belongs to the most health and personality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    devastating substance!!! 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endParaRPr lang="cs-CZ" altLang="cs-CZ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cs-CZ" altLang="cs-CZ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2C7CC41B-40D3-4727-A310-5AD655B561A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06684" y="389546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7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Text Box 1">
            <a:extLst>
              <a:ext uri="{FF2B5EF4-FFF2-40B4-BE49-F238E27FC236}">
                <a16:creationId xmlns:a16="http://schemas.microsoft.com/office/drawing/2014/main" id="{0AD19823-471C-4E1D-B27D-57539FDA68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2313" y="1052514"/>
            <a:ext cx="7467600" cy="558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>
              <a:spcBef>
                <a:spcPts val="2000"/>
              </a:spcBef>
              <a:buClrTx/>
            </a:pPr>
            <a:r>
              <a:rPr lang="cs-CZ" altLang="cs-CZ" b="1">
                <a:latin typeface="Arial" panose="020B0604020202020204" pitchFamily="34" charset="0"/>
                <a:cs typeface="Arial" panose="020B0604020202020204" pitchFamily="34" charset="0"/>
              </a:rPr>
              <a:t>fentanyl, sufentanil, remifentanil,… </a:t>
            </a:r>
          </a:p>
          <a:p>
            <a:pPr>
              <a:spcBef>
                <a:spcPts val="1625"/>
              </a:spcBef>
              <a:buFont typeface="Candara" panose="020E0502030303020204" pitchFamily="34" charset="0"/>
              <a:buChar char="•"/>
            </a:pPr>
            <a:r>
              <a:rPr lang="cs-CZ" altLang="cs-CZ" sz="260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pass well across HEB (↑ concentrations in CNS)</a:t>
            </a:r>
          </a:p>
          <a:p>
            <a:pPr>
              <a:spcBef>
                <a:spcPts val="1625"/>
              </a:spcBef>
              <a:buFont typeface="Candara" panose="020E0502030303020204" pitchFamily="34" charset="0"/>
              <a:buChar char="•"/>
            </a:pP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   strong, short analgesia (fentanyl 100 x more potent </a:t>
            </a:r>
          </a:p>
          <a:p>
            <a:pPr>
              <a:spcBef>
                <a:spcPts val="1625"/>
              </a:spcBef>
              <a:buClrTx/>
            </a:pP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     than morphine, sufentanil 1000 x more potent than </a:t>
            </a:r>
          </a:p>
          <a:p>
            <a:pPr>
              <a:spcBef>
                <a:spcPts val="1625"/>
              </a:spcBef>
              <a:buClrTx/>
            </a:pP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     morphine)</a:t>
            </a:r>
          </a:p>
          <a:p>
            <a:pPr>
              <a:spcBef>
                <a:spcPts val="1625"/>
              </a:spcBef>
              <a:buFont typeface="Candara" panose="020E0502030303020204" pitchFamily="34" charset="0"/>
              <a:buChar char="•"/>
            </a:pP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   strong respiratory depression!, ↓ emetogenic</a:t>
            </a:r>
          </a:p>
          <a:p>
            <a:pPr>
              <a:spcBef>
                <a:spcPts val="1625"/>
              </a:spcBef>
              <a:buClrTx/>
            </a:pP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     potency, CAVE </a:t>
            </a:r>
            <a:r>
              <a:rPr lang="cs-CZ" altLang="cs-CZ" sz="240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➙ can cause muscle rigidity</a:t>
            </a:r>
          </a:p>
          <a:p>
            <a:pPr>
              <a:spcBef>
                <a:spcPts val="1625"/>
              </a:spcBef>
              <a:buFont typeface="Candara" panose="020E0502030303020204" pitchFamily="34" charset="0"/>
              <a:buChar char="•"/>
            </a:pPr>
            <a:r>
              <a:rPr lang="cs-CZ" altLang="cs-CZ" sz="240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   risk of serotonin syndrome in combination with </a:t>
            </a:r>
          </a:p>
          <a:p>
            <a:pPr>
              <a:spcBef>
                <a:spcPts val="1625"/>
              </a:spcBef>
              <a:buClrTx/>
            </a:pPr>
            <a:r>
              <a:rPr lang="cs-CZ" altLang="cs-CZ" sz="240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     5-HTergic drugs</a:t>
            </a:r>
          </a:p>
        </p:txBody>
      </p:sp>
      <p:sp>
        <p:nvSpPr>
          <p:cNvPr id="83971" name="AutoShape 2">
            <a:extLst>
              <a:ext uri="{FF2B5EF4-FFF2-40B4-BE49-F238E27FC236}">
                <a16:creationId xmlns:a16="http://schemas.microsoft.com/office/drawing/2014/main" id="{AC4B063A-21EC-44A8-A9F6-A9832A4BF0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16276" y="2060575"/>
            <a:ext cx="733425" cy="1214438"/>
          </a:xfrm>
          <a:prstGeom prst="curvedRightArrow">
            <a:avLst>
              <a:gd name="adj1" fmla="val 33117"/>
              <a:gd name="adj2" fmla="val 66234"/>
              <a:gd name="adj3" fmla="val 33333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cs-CZ" altLang="cs-CZ"/>
          </a:p>
        </p:txBody>
      </p:sp>
      <p:sp>
        <p:nvSpPr>
          <p:cNvPr id="83972" name="Text Box 3">
            <a:extLst>
              <a:ext uri="{FF2B5EF4-FFF2-40B4-BE49-F238E27FC236}">
                <a16:creationId xmlns:a16="http://schemas.microsoft.com/office/drawing/2014/main" id="{533705FE-5C8D-445F-9D75-9C39814EF2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5951" y="57151"/>
            <a:ext cx="8016875" cy="709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>
              <a:spcBef>
                <a:spcPts val="2500"/>
              </a:spcBef>
              <a:buClrTx/>
            </a:pPr>
            <a:r>
              <a:rPr lang="cs-CZ" altLang="cs-CZ" sz="4000" b="1">
                <a:latin typeface="Arial" panose="020B0604020202020204" pitchFamily="34" charset="0"/>
                <a:cs typeface="Arial" panose="020B0604020202020204" pitchFamily="34" charset="0"/>
              </a:rPr>
              <a:t>Other strong opioid analgesics  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573FDDFE-6173-4D09-A502-0CB4E7D8924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00687" y="411957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5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Text Box 1">
            <a:extLst>
              <a:ext uri="{FF2B5EF4-FFF2-40B4-BE49-F238E27FC236}">
                <a16:creationId xmlns:a16="http://schemas.microsoft.com/office/drawing/2014/main" id="{3222DAEE-BC0D-496A-B055-1AA8546DE8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0" y="765176"/>
            <a:ext cx="7467600" cy="6126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>
              <a:spcBef>
                <a:spcPts val="2000"/>
              </a:spcBef>
              <a:buClrTx/>
            </a:pPr>
            <a:r>
              <a:rPr lang="cs-CZ" altLang="cs-CZ" b="1">
                <a:latin typeface="Candara" panose="020E0502030303020204" pitchFamily="34" charset="0"/>
              </a:rPr>
              <a:t>fentanyl, sufentanil, remifentanil,… </a:t>
            </a:r>
          </a:p>
          <a:p>
            <a:pPr>
              <a:spcBef>
                <a:spcPts val="1625"/>
              </a:spcBef>
              <a:buFont typeface="Candara" panose="020E0502030303020204" pitchFamily="34" charset="0"/>
              <a:buChar char="•"/>
            </a:pPr>
            <a:r>
              <a:rPr lang="cs-CZ" altLang="cs-CZ" sz="2400" b="1">
                <a:latin typeface="Candara" panose="020E0502030303020204" pitchFamily="34" charset="0"/>
                <a:ea typeface="Arial Unicode MS" pitchFamily="34" charset="-128"/>
              </a:rPr>
              <a:t> </a:t>
            </a:r>
            <a:r>
              <a:rPr lang="cs-CZ" altLang="cs-CZ" sz="2400" b="1" u="sng">
                <a:latin typeface="Candara" panose="020E0502030303020204" pitchFamily="34" charset="0"/>
                <a:ea typeface="Arial Unicode MS" pitchFamily="34" charset="-128"/>
              </a:rPr>
              <a:t>Indications, use:</a:t>
            </a:r>
          </a:p>
          <a:p>
            <a:pPr>
              <a:spcBef>
                <a:spcPts val="1625"/>
              </a:spcBef>
              <a:buFont typeface="Candara" panose="020E0502030303020204" pitchFamily="34" charset="0"/>
              <a:buChar char="•"/>
            </a:pPr>
            <a:r>
              <a:rPr lang="cs-CZ" altLang="cs-CZ" sz="2400" b="1">
                <a:latin typeface="Candara" panose="020E0502030303020204" pitchFamily="34" charset="0"/>
                <a:ea typeface="Arial Unicode MS" pitchFamily="34" charset="-128"/>
              </a:rPr>
              <a:t> in anaesthesiology </a:t>
            </a:r>
            <a:r>
              <a:rPr lang="cs-CZ" altLang="cs-CZ" sz="2400">
                <a:latin typeface="Candara" panose="020E0502030303020204" pitchFamily="34" charset="0"/>
                <a:ea typeface="Arial Unicode MS" pitchFamily="34" charset="-128"/>
              </a:rPr>
              <a:t>➙ neuroleptanalgesia </a:t>
            </a:r>
          </a:p>
          <a:p>
            <a:pPr>
              <a:spcBef>
                <a:spcPts val="1625"/>
              </a:spcBef>
              <a:buClrTx/>
            </a:pPr>
            <a:r>
              <a:rPr lang="cs-CZ" altLang="cs-CZ" sz="2400">
                <a:latin typeface="Candara" panose="020E0502030303020204" pitchFamily="34" charset="0"/>
                <a:ea typeface="Arial Unicode MS" pitchFamily="34" charset="-128"/>
              </a:rPr>
              <a:t>                                          (= neuroleptic (AP) </a:t>
            </a:r>
            <a:r>
              <a:rPr lang="en-US" altLang="cs-CZ" sz="2400">
                <a:latin typeface="Candara" panose="020E0502030303020204" pitchFamily="34" charset="0"/>
                <a:ea typeface="Arial Unicode MS" pitchFamily="34" charset="-128"/>
              </a:rPr>
              <a:t>+ opioid</a:t>
            </a:r>
            <a:r>
              <a:rPr lang="cs-CZ" altLang="cs-CZ" sz="2400">
                <a:latin typeface="Candara" panose="020E0502030303020204" pitchFamily="34" charset="0"/>
                <a:ea typeface="Arial Unicode MS" pitchFamily="34" charset="-128"/>
              </a:rPr>
              <a:t>)</a:t>
            </a:r>
          </a:p>
          <a:p>
            <a:pPr>
              <a:spcBef>
                <a:spcPts val="1625"/>
              </a:spcBef>
              <a:buClrTx/>
            </a:pPr>
            <a:r>
              <a:rPr lang="cs-CZ" altLang="cs-CZ" sz="2400">
                <a:latin typeface="Candara" panose="020E0502030303020204" pitchFamily="34" charset="0"/>
                <a:ea typeface="Arial Unicode MS" pitchFamily="34" charset="-128"/>
              </a:rPr>
              <a:t>                                     </a:t>
            </a:r>
            <a:r>
              <a:rPr lang="cs-CZ" altLang="cs-CZ" sz="2400">
                <a:latin typeface="Arial" panose="020B0604020202020204" pitchFamily="34" charset="0"/>
                <a:ea typeface="Arial Unicode MS" pitchFamily="34" charset="-128"/>
              </a:rPr>
              <a:t>➙ </a:t>
            </a:r>
            <a:r>
              <a:rPr lang="cs-CZ" altLang="cs-CZ" sz="2400">
                <a:latin typeface="Candara" panose="020E0502030303020204" pitchFamily="34" charset="0"/>
                <a:ea typeface="Arial Unicode MS" pitchFamily="34" charset="-128"/>
              </a:rPr>
              <a:t>analgosedation (e.g. opioid </a:t>
            </a:r>
            <a:r>
              <a:rPr lang="en-US" altLang="cs-CZ" sz="2400">
                <a:latin typeface="Candara" panose="020E0502030303020204" pitchFamily="34" charset="0"/>
                <a:ea typeface="Arial Unicode MS" pitchFamily="34" charset="-128"/>
              </a:rPr>
              <a:t>+</a:t>
            </a:r>
            <a:r>
              <a:rPr lang="cs-CZ" altLang="cs-CZ" sz="2400">
                <a:latin typeface="Candara" panose="020E0502030303020204" pitchFamily="34" charset="0"/>
                <a:ea typeface="Arial Unicode MS" pitchFamily="34" charset="-128"/>
              </a:rPr>
              <a:t> BZD)</a:t>
            </a:r>
          </a:p>
          <a:p>
            <a:pPr>
              <a:spcBef>
                <a:spcPts val="1625"/>
              </a:spcBef>
              <a:buFont typeface="Candara" panose="020E0502030303020204" pitchFamily="34" charset="0"/>
              <a:buChar char="•"/>
            </a:pPr>
            <a:r>
              <a:rPr lang="cs-CZ" altLang="cs-CZ" sz="2400">
                <a:latin typeface="Candara" panose="020E0502030303020204" pitchFamily="34" charset="0"/>
              </a:rPr>
              <a:t> therapy of strong pain – acute myocardial infarction, </a:t>
            </a:r>
          </a:p>
          <a:p>
            <a:pPr>
              <a:spcBef>
                <a:spcPts val="1625"/>
              </a:spcBef>
              <a:buClrTx/>
            </a:pPr>
            <a:r>
              <a:rPr lang="cs-CZ" altLang="cs-CZ" sz="2400">
                <a:latin typeface="Candara" panose="020E0502030303020204" pitchFamily="34" charset="0"/>
              </a:rPr>
              <a:t>   cancer pain,…</a:t>
            </a:r>
          </a:p>
          <a:p>
            <a:pPr>
              <a:spcBef>
                <a:spcPts val="1625"/>
              </a:spcBef>
              <a:buFont typeface="Candara" panose="020E0502030303020204" pitchFamily="34" charset="0"/>
              <a:buChar char="•"/>
            </a:pPr>
            <a:r>
              <a:rPr lang="cs-CZ" altLang="cs-CZ" sz="2400">
                <a:latin typeface="Candara" panose="020E0502030303020204" pitchFamily="34" charset="0"/>
              </a:rPr>
              <a:t> fentanyl in TTS (</a:t>
            </a:r>
            <a:r>
              <a:rPr lang="cs-CZ" altLang="cs-CZ" sz="2400">
                <a:latin typeface="Candara" panose="020E0502030303020204" pitchFamily="34" charset="0"/>
                <a:cs typeface="Arial" panose="020B0604020202020204" pitchFamily="34" charset="0"/>
              </a:rPr>
              <a:t>↑ duration of action – can be used in   </a:t>
            </a:r>
          </a:p>
          <a:p>
            <a:pPr>
              <a:spcBef>
                <a:spcPts val="1625"/>
              </a:spcBef>
              <a:buClrTx/>
            </a:pPr>
            <a:r>
              <a:rPr lang="cs-CZ" altLang="cs-CZ" sz="2400">
                <a:latin typeface="Candara" panose="020E0502030303020204" pitchFamily="34" charset="0"/>
                <a:cs typeface="Arial" panose="020B0604020202020204" pitchFamily="34" charset="0"/>
              </a:rPr>
              <a:t>   chronic cancer pain), transmucous (can be </a:t>
            </a:r>
          </a:p>
          <a:p>
            <a:pPr>
              <a:spcBef>
                <a:spcPts val="1625"/>
              </a:spcBef>
              <a:buClrTx/>
            </a:pPr>
            <a:r>
              <a:rPr lang="cs-CZ" altLang="cs-CZ" sz="2400">
                <a:latin typeface="Candara" panose="020E0502030303020204" pitchFamily="34" charset="0"/>
                <a:cs typeface="Arial" panose="020B0604020202020204" pitchFamily="34" charset="0"/>
              </a:rPr>
              <a:t>    used in breakthrough pain)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</a:p>
        </p:txBody>
      </p:sp>
      <p:sp>
        <p:nvSpPr>
          <p:cNvPr id="86019" name="AutoShape 2">
            <a:extLst>
              <a:ext uri="{FF2B5EF4-FFF2-40B4-BE49-F238E27FC236}">
                <a16:creationId xmlns:a16="http://schemas.microsoft.com/office/drawing/2014/main" id="{BD30C58F-B3F7-47CD-BA74-2AA121709A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16276" y="2060575"/>
            <a:ext cx="733425" cy="1214438"/>
          </a:xfrm>
          <a:prstGeom prst="curvedRightArrow">
            <a:avLst>
              <a:gd name="adj1" fmla="val 33117"/>
              <a:gd name="adj2" fmla="val 66234"/>
              <a:gd name="adj3" fmla="val 33333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cs-CZ" altLang="cs-CZ"/>
          </a:p>
        </p:txBody>
      </p:sp>
      <p:sp>
        <p:nvSpPr>
          <p:cNvPr id="86020" name="AutoShape 3">
            <a:extLst>
              <a:ext uri="{FF2B5EF4-FFF2-40B4-BE49-F238E27FC236}">
                <a16:creationId xmlns:a16="http://schemas.microsoft.com/office/drawing/2014/main" id="{78D2B401-154D-430A-A54F-5872047B29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24114" y="908051"/>
            <a:ext cx="719137" cy="5184775"/>
          </a:xfrm>
          <a:prstGeom prst="curvedRightArrow">
            <a:avLst>
              <a:gd name="adj1" fmla="val 72531"/>
              <a:gd name="adj2" fmla="val 259316"/>
              <a:gd name="adj3" fmla="val 33333"/>
            </a:avLst>
          </a:prstGeom>
          <a:noFill/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cs-CZ" altLang="cs-CZ"/>
          </a:p>
        </p:txBody>
      </p:sp>
      <p:sp>
        <p:nvSpPr>
          <p:cNvPr id="86021" name="Text Box 4">
            <a:extLst>
              <a:ext uri="{FF2B5EF4-FFF2-40B4-BE49-F238E27FC236}">
                <a16:creationId xmlns:a16="http://schemas.microsoft.com/office/drawing/2014/main" id="{58FFAB39-CC97-449F-97FA-104DD7C882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5951" y="57151"/>
            <a:ext cx="8016875" cy="709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>
              <a:spcBef>
                <a:spcPts val="2500"/>
              </a:spcBef>
              <a:buClrTx/>
            </a:pPr>
            <a:r>
              <a:rPr lang="cs-CZ" altLang="cs-CZ" sz="4000" b="1">
                <a:latin typeface="Arial" panose="020B0604020202020204" pitchFamily="34" charset="0"/>
                <a:cs typeface="Arial" panose="020B0604020202020204" pitchFamily="34" charset="0"/>
              </a:rPr>
              <a:t>Other strong opioid analgesics  </a:t>
            </a:r>
          </a:p>
        </p:txBody>
      </p:sp>
      <p:pic>
        <p:nvPicPr>
          <p:cNvPr id="86022" name="Obrázek 6">
            <a:extLst>
              <a:ext uri="{FF2B5EF4-FFF2-40B4-BE49-F238E27FC236}">
                <a16:creationId xmlns:a16="http://schemas.microsoft.com/office/drawing/2014/main" id="{3644AA18-12CE-401D-9629-8F8FD6268D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4163" y="5943600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69E175E9-178F-4848-8D7E-B449BFF4EDC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17275" y="298451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4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Text Box 1">
            <a:extLst>
              <a:ext uri="{FF2B5EF4-FFF2-40B4-BE49-F238E27FC236}">
                <a16:creationId xmlns:a16="http://schemas.microsoft.com/office/drawing/2014/main" id="{B8FDDEEF-8778-4F1A-965C-72B3565A08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3751" y="1052513"/>
            <a:ext cx="8353425" cy="37262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b="1">
                <a:latin typeface="Candara" panose="020E0502030303020204" pitchFamily="34" charset="0"/>
              </a:rPr>
              <a:t>piritramid</a:t>
            </a:r>
          </a:p>
          <a:p>
            <a:pPr eaLnBrk="1" hangingPunct="1">
              <a:spcBef>
                <a:spcPct val="0"/>
              </a:spcBef>
              <a:buFont typeface="Candara" panose="020E0502030303020204" pitchFamily="34" charset="0"/>
              <a:buChar char="•"/>
            </a:pPr>
            <a:r>
              <a:rPr lang="cs-CZ" altLang="cs-CZ" b="1">
                <a:latin typeface="Candara" panose="020E0502030303020204" pitchFamily="34" charset="0"/>
              </a:rPr>
              <a:t> </a:t>
            </a:r>
            <a:r>
              <a:rPr lang="cs-CZ" altLang="cs-CZ" sz="2400">
                <a:latin typeface="Candara" panose="020E0502030303020204" pitchFamily="34" charset="0"/>
              </a:rPr>
              <a:t>less respiratory depression than morphine</a:t>
            </a:r>
          </a:p>
          <a:p>
            <a:pPr eaLnBrk="1" hangingPunct="1">
              <a:spcBef>
                <a:spcPct val="0"/>
              </a:spcBef>
              <a:buFont typeface="Candara" panose="020E0502030303020204" pitchFamily="34" charset="0"/>
              <a:buChar char="•"/>
            </a:pPr>
            <a:r>
              <a:rPr lang="cs-CZ" altLang="cs-CZ" sz="2400">
                <a:latin typeface="Candara" panose="020E0502030303020204" pitchFamily="34" charset="0"/>
              </a:rPr>
              <a:t>  less emetogenic potency</a:t>
            </a:r>
          </a:p>
          <a:p>
            <a:pPr eaLnBrk="1" hangingPunct="1">
              <a:spcBef>
                <a:spcPct val="0"/>
              </a:spcBef>
              <a:buFont typeface="Candara" panose="020E0502030303020204" pitchFamily="34" charset="0"/>
              <a:buChar char="•"/>
            </a:pPr>
            <a:r>
              <a:rPr lang="cs-CZ" altLang="cs-CZ" sz="2400">
                <a:latin typeface="Candara" panose="020E0502030303020204" pitchFamily="34" charset="0"/>
              </a:rPr>
              <a:t>  usually well tolerated parenteral administration</a:t>
            </a:r>
          </a:p>
          <a:p>
            <a:pPr eaLnBrk="1" hangingPunct="1">
              <a:spcBef>
                <a:spcPct val="0"/>
              </a:spcBef>
              <a:buFont typeface="Candara" panose="020E0502030303020204" pitchFamily="34" charset="0"/>
              <a:buChar char="•"/>
            </a:pPr>
            <a:r>
              <a:rPr lang="cs-CZ" altLang="cs-CZ" sz="2400">
                <a:latin typeface="Candara" panose="020E0502030303020204" pitchFamily="34" charset="0"/>
              </a:rPr>
              <a:t> </a:t>
            </a:r>
            <a:r>
              <a:rPr lang="cs-CZ" altLang="cs-CZ" sz="2400" b="1" u="sng">
                <a:latin typeface="Candara" panose="020E0502030303020204" pitchFamily="34" charset="0"/>
              </a:rPr>
              <a:t>Use: </a:t>
            </a:r>
            <a:r>
              <a:rPr lang="cs-CZ" altLang="cs-CZ" sz="2400">
                <a:latin typeface="Candara" panose="020E0502030303020204" pitchFamily="34" charset="0"/>
              </a:rPr>
              <a:t>therapy of acute strong pain, e.g. after surgery (PCA),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2400">
                <a:latin typeface="Candara" panose="020E0502030303020204" pitchFamily="34" charset="0"/>
              </a:rPr>
              <a:t>  acute myocardial infarction, pain after injuries,…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cs-CZ" altLang="cs-CZ" sz="2400">
              <a:latin typeface="Candara" panose="020E0502030303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2800" b="1">
                <a:latin typeface="Candara" panose="020E0502030303020204" pitchFamily="34" charset="0"/>
              </a:rPr>
              <a:t>Others:</a:t>
            </a:r>
            <a:r>
              <a:rPr lang="cs-CZ" altLang="cs-CZ" sz="2400">
                <a:latin typeface="Candara" panose="020E0502030303020204" pitchFamily="34" charset="0"/>
              </a:rPr>
              <a:t> </a:t>
            </a:r>
            <a:r>
              <a:rPr lang="cs-CZ" altLang="cs-CZ" sz="2400" b="1">
                <a:latin typeface="Candara" panose="020E0502030303020204" pitchFamily="34" charset="0"/>
              </a:rPr>
              <a:t>oxycodone, hydromorfone</a:t>
            </a:r>
            <a:r>
              <a:rPr lang="cs-CZ" altLang="cs-CZ" sz="2400">
                <a:latin typeface="Candara" panose="020E0502030303020204" pitchFamily="34" charset="0"/>
              </a:rPr>
              <a:t> (not registered in Czech Rep.), </a:t>
            </a:r>
            <a:r>
              <a:rPr lang="cs-CZ" altLang="cs-CZ" sz="2400" b="1">
                <a:latin typeface="Candara" panose="020E0502030303020204" pitchFamily="34" charset="0"/>
              </a:rPr>
              <a:t>oxymorphone</a:t>
            </a:r>
            <a:r>
              <a:rPr lang="cs-CZ" altLang="cs-CZ" sz="2400">
                <a:latin typeface="Candara" panose="020E0502030303020204" pitchFamily="34" charset="0"/>
              </a:rPr>
              <a:t> (not registered in Czech Rep.)</a:t>
            </a:r>
          </a:p>
        </p:txBody>
      </p:sp>
      <p:sp>
        <p:nvSpPr>
          <p:cNvPr id="88067" name="Text Box 2">
            <a:extLst>
              <a:ext uri="{FF2B5EF4-FFF2-40B4-BE49-F238E27FC236}">
                <a16:creationId xmlns:a16="http://schemas.microsoft.com/office/drawing/2014/main" id="{68D511D3-EB7F-4509-827B-6A326EFD23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27239" y="4895850"/>
            <a:ext cx="7991475" cy="1694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2400" b="1" dirty="0">
                <a:latin typeface="Candara" panose="020E0502030303020204" pitchFamily="34" charset="0"/>
              </a:rPr>
              <a:t>CAVE: </a:t>
            </a:r>
            <a:r>
              <a:rPr lang="cs-CZ" altLang="cs-CZ" sz="2400" b="1" dirty="0" err="1">
                <a:latin typeface="Candara" panose="020E0502030303020204" pitchFamily="34" charset="0"/>
              </a:rPr>
              <a:t>all</a:t>
            </a:r>
            <a:r>
              <a:rPr lang="cs-CZ" altLang="cs-CZ" sz="2400" b="1" dirty="0">
                <a:latin typeface="Candara" panose="020E0502030303020204" pitchFamily="34" charset="0"/>
              </a:rPr>
              <a:t> </a:t>
            </a:r>
            <a:r>
              <a:rPr lang="cs-CZ" altLang="cs-CZ" sz="2400" b="1" dirty="0" err="1">
                <a:latin typeface="Candara" panose="020E0502030303020204" pitchFamily="34" charset="0"/>
              </a:rPr>
              <a:t>strong</a:t>
            </a:r>
            <a:r>
              <a:rPr lang="cs-CZ" altLang="cs-CZ" sz="2400" b="1" dirty="0">
                <a:latin typeface="Candara" panose="020E0502030303020204" pitchFamily="34" charset="0"/>
              </a:rPr>
              <a:t> </a:t>
            </a:r>
            <a:r>
              <a:rPr lang="cs-CZ" altLang="cs-CZ" sz="2400" b="1" dirty="0" err="1">
                <a:latin typeface="Candara" panose="020E0502030303020204" pitchFamily="34" charset="0"/>
              </a:rPr>
              <a:t>opioids</a:t>
            </a:r>
            <a:r>
              <a:rPr lang="cs-CZ" altLang="cs-CZ" sz="2400" b="1" dirty="0">
                <a:latin typeface="Candara" panose="020E0502030303020204" pitchFamily="34" charset="0"/>
              </a:rPr>
              <a:t> are </a:t>
            </a:r>
            <a:r>
              <a:rPr lang="cs-CZ" altLang="cs-CZ" sz="2400" b="1" dirty="0" err="1">
                <a:latin typeface="Candara" panose="020E0502030303020204" pitchFamily="34" charset="0"/>
              </a:rPr>
              <a:t>prescribed</a:t>
            </a:r>
            <a:r>
              <a:rPr lang="cs-CZ" altLang="cs-CZ" sz="2400" b="1" dirty="0">
                <a:latin typeface="Candara" panose="020E0502030303020204" pitchFamily="34" charset="0"/>
              </a:rPr>
              <a:t> to </a:t>
            </a:r>
            <a:r>
              <a:rPr lang="cs-CZ" altLang="cs-CZ" sz="2400" b="1" dirty="0" err="1">
                <a:latin typeface="Candara" panose="020E0502030303020204" pitchFamily="34" charset="0"/>
              </a:rPr>
              <a:t>forms</a:t>
            </a:r>
            <a:r>
              <a:rPr lang="cs-CZ" altLang="cs-CZ" sz="2400" b="1" dirty="0">
                <a:latin typeface="Candara" panose="020E0502030303020204" pitchFamily="34" charset="0"/>
              </a:rPr>
              <a:t> </a:t>
            </a:r>
            <a:r>
              <a:rPr lang="cs-CZ" altLang="cs-CZ" sz="2400" b="1" dirty="0" err="1">
                <a:latin typeface="Candara" panose="020E0502030303020204" pitchFamily="34" charset="0"/>
              </a:rPr>
              <a:t>with</a:t>
            </a:r>
            <a:r>
              <a:rPr lang="cs-CZ" altLang="cs-CZ" sz="2400" b="1" dirty="0">
                <a:latin typeface="Candara" panose="020E0502030303020204" pitchFamily="34" charset="0"/>
              </a:rPr>
              <a:t> blue band („</a:t>
            </a:r>
            <a:r>
              <a:rPr lang="cs-CZ" altLang="cs-CZ" sz="2400" b="1" dirty="0" err="1">
                <a:latin typeface="Candara" panose="020E0502030303020204" pitchFamily="34" charset="0"/>
              </a:rPr>
              <a:t>opiate</a:t>
            </a:r>
            <a:r>
              <a:rPr lang="cs-CZ" altLang="cs-CZ" sz="2400" b="1" dirty="0">
                <a:latin typeface="Candara" panose="020E0502030303020204" pitchFamily="34" charset="0"/>
              </a:rPr>
              <a:t> </a:t>
            </a:r>
            <a:r>
              <a:rPr lang="cs-CZ" altLang="cs-CZ" sz="2400" b="1" dirty="0" err="1">
                <a:latin typeface="Candara" panose="020E0502030303020204" pitchFamily="34" charset="0"/>
              </a:rPr>
              <a:t>forms</a:t>
            </a:r>
            <a:r>
              <a:rPr lang="cs-CZ" altLang="cs-CZ" sz="2400" b="1" dirty="0">
                <a:latin typeface="Candara" panose="020E0502030303020204" pitchFamily="34" charset="0"/>
              </a:rPr>
              <a:t>“), very </a:t>
            </a:r>
            <a:r>
              <a:rPr lang="cs-CZ" altLang="cs-CZ" sz="2400" b="1" dirty="0" err="1">
                <a:latin typeface="Candara" panose="020E0502030303020204" pitchFamily="34" charset="0"/>
              </a:rPr>
              <a:t>strict</a:t>
            </a:r>
            <a:r>
              <a:rPr lang="cs-CZ" altLang="cs-CZ" sz="2400" b="1" dirty="0">
                <a:latin typeface="Candara" panose="020E0502030303020204" pitchFamily="34" charset="0"/>
              </a:rPr>
              <a:t> </a:t>
            </a:r>
            <a:r>
              <a:rPr lang="cs-CZ" altLang="cs-CZ" sz="2400" b="1" dirty="0" err="1">
                <a:latin typeface="Candara" panose="020E0502030303020204" pitchFamily="34" charset="0"/>
              </a:rPr>
              <a:t>accounted</a:t>
            </a:r>
            <a:r>
              <a:rPr lang="cs-CZ" altLang="cs-CZ" sz="2400" b="1" dirty="0">
                <a:latin typeface="Candara" panose="020E0502030303020204" pitchFamily="34" charset="0"/>
              </a:rPr>
              <a:t> and </a:t>
            </a:r>
            <a:r>
              <a:rPr lang="cs-CZ" altLang="cs-CZ" sz="2400" b="1" dirty="0" err="1">
                <a:latin typeface="Candara" panose="020E0502030303020204" pitchFamily="34" charset="0"/>
              </a:rPr>
              <a:t>subjected</a:t>
            </a:r>
            <a:r>
              <a:rPr lang="cs-CZ" altLang="cs-CZ" sz="2400" b="1" dirty="0">
                <a:latin typeface="Candara" panose="020E0502030303020204" pitchFamily="34" charset="0"/>
              </a:rPr>
              <a:t> to </a:t>
            </a:r>
            <a:r>
              <a:rPr lang="cs-CZ" altLang="cs-CZ" sz="2400" b="1" dirty="0" err="1">
                <a:latin typeface="Candara" panose="020E0502030303020204" pitchFamily="34" charset="0"/>
              </a:rPr>
              <a:t>the</a:t>
            </a:r>
            <a:r>
              <a:rPr lang="cs-CZ" altLang="cs-CZ" sz="2400" b="1" dirty="0">
                <a:latin typeface="Candara" panose="020E0502030303020204" pitchFamily="34" charset="0"/>
              </a:rPr>
              <a:t> </a:t>
            </a:r>
            <a:r>
              <a:rPr lang="cs-CZ" altLang="cs-CZ" sz="2400" b="1" dirty="0" err="1">
                <a:latin typeface="Candara" panose="020E0502030303020204" pitchFamily="34" charset="0"/>
              </a:rPr>
              <a:t>rules</a:t>
            </a:r>
            <a:r>
              <a:rPr lang="cs-CZ" altLang="cs-CZ" sz="2400" b="1" dirty="0">
                <a:latin typeface="Candara" panose="020E0502030303020204" pitchFamily="34" charset="0"/>
              </a:rPr>
              <a:t> </a:t>
            </a:r>
            <a:r>
              <a:rPr lang="cs-CZ" altLang="cs-CZ" sz="2400" b="1" dirty="0" err="1">
                <a:latin typeface="Candara" panose="020E0502030303020204" pitchFamily="34" charset="0"/>
              </a:rPr>
              <a:t>for</a:t>
            </a:r>
            <a:r>
              <a:rPr lang="cs-CZ" altLang="cs-CZ" sz="2400" b="1" dirty="0">
                <a:latin typeface="Candara" panose="020E0502030303020204" pitchFamily="34" charset="0"/>
              </a:rPr>
              <a:t> </a:t>
            </a:r>
            <a:r>
              <a:rPr lang="cs-CZ" altLang="cs-CZ" sz="2400" b="1" dirty="0" err="1">
                <a:latin typeface="Candara" panose="020E0502030303020204" pitchFamily="34" charset="0"/>
              </a:rPr>
              <a:t>handling</a:t>
            </a:r>
            <a:r>
              <a:rPr lang="cs-CZ" altLang="cs-CZ" sz="2400" b="1" dirty="0">
                <a:latin typeface="Candara" panose="020E0502030303020204" pitchFamily="34" charset="0"/>
              </a:rPr>
              <a:t> </a:t>
            </a:r>
            <a:r>
              <a:rPr lang="cs-CZ" altLang="cs-CZ" sz="2400" b="1" dirty="0" err="1">
                <a:latin typeface="Candara" panose="020E0502030303020204" pitchFamily="34" charset="0"/>
              </a:rPr>
              <a:t>with</a:t>
            </a:r>
            <a:r>
              <a:rPr lang="cs-CZ" altLang="cs-CZ" sz="2400" b="1" dirty="0">
                <a:latin typeface="Candara" panose="020E0502030303020204" pitchFamily="34" charset="0"/>
              </a:rPr>
              <a:t> </a:t>
            </a:r>
            <a:r>
              <a:rPr lang="cs-CZ" altLang="cs-CZ" sz="2400" b="1" dirty="0" err="1">
                <a:latin typeface="Candara" panose="020E0502030303020204" pitchFamily="34" charset="0"/>
              </a:rPr>
              <a:t>narcotics</a:t>
            </a:r>
            <a:r>
              <a:rPr lang="cs-CZ" altLang="cs-CZ" sz="2400" b="1" dirty="0">
                <a:latin typeface="Candara" panose="020E0502030303020204" pitchFamily="34" charset="0"/>
              </a:rPr>
              <a:t> and 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2400" b="1" dirty="0" err="1">
                <a:latin typeface="Candara" panose="020E0502030303020204" pitchFamily="34" charset="0"/>
              </a:rPr>
              <a:t>psychotropic</a:t>
            </a:r>
            <a:r>
              <a:rPr lang="cs-CZ" altLang="cs-CZ" sz="2400" b="1" dirty="0">
                <a:latin typeface="Candara" panose="020E0502030303020204" pitchFamily="34" charset="0"/>
              </a:rPr>
              <a:t> </a:t>
            </a:r>
            <a:r>
              <a:rPr lang="cs-CZ" altLang="cs-CZ" sz="2400" b="1" dirty="0" err="1">
                <a:latin typeface="Candara" panose="020E0502030303020204" pitchFamily="34" charset="0"/>
              </a:rPr>
              <a:t>drugs</a:t>
            </a:r>
            <a:r>
              <a:rPr lang="cs-CZ" altLang="cs-CZ" sz="2400" b="1" dirty="0">
                <a:latin typeface="Candara" panose="020E0502030303020204" pitchFamily="34" charset="0"/>
              </a:rPr>
              <a:t> and </a:t>
            </a:r>
            <a:r>
              <a:rPr lang="cs-CZ" altLang="cs-CZ" sz="2400" b="1" dirty="0" err="1">
                <a:latin typeface="Candara" panose="020E0502030303020204" pitchFamily="34" charset="0"/>
              </a:rPr>
              <a:t>their</a:t>
            </a:r>
            <a:r>
              <a:rPr lang="cs-CZ" altLang="cs-CZ" sz="2400" b="1" dirty="0">
                <a:latin typeface="Candara" panose="020E0502030303020204" pitchFamily="34" charset="0"/>
              </a:rPr>
              <a:t> </a:t>
            </a:r>
            <a:r>
              <a:rPr lang="cs-CZ" altLang="cs-CZ" sz="2400" b="1" dirty="0" err="1">
                <a:latin typeface="Candara" panose="020E0502030303020204" pitchFamily="34" charset="0"/>
              </a:rPr>
              <a:t>precursors</a:t>
            </a:r>
            <a:r>
              <a:rPr lang="cs-CZ" altLang="cs-CZ" sz="2400" b="1" dirty="0">
                <a:latin typeface="Candara" panose="020E0502030303020204" pitchFamily="34" charset="0"/>
              </a:rPr>
              <a:t>!!!</a:t>
            </a:r>
            <a:r>
              <a:rPr lang="cs-CZ" altLang="cs-CZ" b="1" dirty="0">
                <a:latin typeface="Candara" panose="020E0502030303020204" pitchFamily="34" charset="0"/>
              </a:rPr>
              <a:t>           </a:t>
            </a:r>
          </a:p>
        </p:txBody>
      </p:sp>
      <p:sp>
        <p:nvSpPr>
          <p:cNvPr id="88068" name="Text Box 3">
            <a:extLst>
              <a:ext uri="{FF2B5EF4-FFF2-40B4-BE49-F238E27FC236}">
                <a16:creationId xmlns:a16="http://schemas.microsoft.com/office/drawing/2014/main" id="{0ECB10E5-B20F-4B3E-8499-90CDCD13EF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5951" y="57151"/>
            <a:ext cx="8016875" cy="709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>
              <a:spcBef>
                <a:spcPts val="2500"/>
              </a:spcBef>
              <a:buClrTx/>
            </a:pPr>
            <a:r>
              <a:rPr lang="cs-CZ" altLang="cs-CZ" sz="4000" b="1">
                <a:latin typeface="Arial" panose="020B0604020202020204" pitchFamily="34" charset="0"/>
                <a:cs typeface="Arial" panose="020B0604020202020204" pitchFamily="34" charset="0"/>
              </a:rPr>
              <a:t>Other strong opioid analgesics  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A02060B2-2ECB-4819-B296-BEBFB7CBD1F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40867" y="461964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5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ext Box 1">
            <a:extLst>
              <a:ext uri="{FF2B5EF4-FFF2-40B4-BE49-F238E27FC236}">
                <a16:creationId xmlns:a16="http://schemas.microsoft.com/office/drawing/2014/main" id="{91F61375-4B2E-4F05-BBC8-57414D5456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2314" y="1700213"/>
            <a:ext cx="8275637" cy="4475162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>
            <a:lvl1pPr marL="609600" indent="-606425">
              <a:tabLst>
                <a:tab pos="609600" algn="l"/>
                <a:tab pos="1057275" algn="l"/>
                <a:tab pos="1506538" algn="l"/>
                <a:tab pos="1955800" algn="l"/>
                <a:tab pos="2405063" algn="l"/>
                <a:tab pos="2854325" algn="l"/>
                <a:tab pos="3303588" algn="l"/>
                <a:tab pos="3752850" algn="l"/>
                <a:tab pos="4202113" algn="l"/>
                <a:tab pos="4651375" algn="l"/>
                <a:tab pos="5100638" algn="l"/>
                <a:tab pos="5549900" algn="l"/>
                <a:tab pos="5999163" algn="l"/>
                <a:tab pos="6448425" algn="l"/>
                <a:tab pos="6897688" algn="l"/>
                <a:tab pos="7346950" algn="l"/>
                <a:tab pos="7796213" algn="l"/>
                <a:tab pos="8245475" algn="l"/>
                <a:tab pos="8694738" algn="l"/>
                <a:tab pos="9144000" algn="l"/>
                <a:tab pos="9593263" algn="l"/>
              </a:tabLst>
              <a:defRPr sz="2400">
                <a:solidFill>
                  <a:srgbClr val="000000"/>
                </a:solidFill>
                <a:latin typeface="Tahoma" pitchFamily="34" charset="0"/>
              </a:defRPr>
            </a:lvl1pPr>
            <a:lvl2pPr>
              <a:tabLst>
                <a:tab pos="609600" algn="l"/>
                <a:tab pos="1057275" algn="l"/>
                <a:tab pos="1506538" algn="l"/>
                <a:tab pos="1955800" algn="l"/>
                <a:tab pos="2405063" algn="l"/>
                <a:tab pos="2854325" algn="l"/>
                <a:tab pos="3303588" algn="l"/>
                <a:tab pos="3752850" algn="l"/>
                <a:tab pos="4202113" algn="l"/>
                <a:tab pos="4651375" algn="l"/>
                <a:tab pos="5100638" algn="l"/>
                <a:tab pos="5549900" algn="l"/>
                <a:tab pos="5999163" algn="l"/>
                <a:tab pos="6448425" algn="l"/>
                <a:tab pos="6897688" algn="l"/>
                <a:tab pos="7346950" algn="l"/>
                <a:tab pos="7796213" algn="l"/>
                <a:tab pos="8245475" algn="l"/>
                <a:tab pos="8694738" algn="l"/>
                <a:tab pos="9144000" algn="l"/>
                <a:tab pos="9593263" algn="l"/>
              </a:tabLst>
              <a:defRPr sz="2400">
                <a:solidFill>
                  <a:srgbClr val="000000"/>
                </a:solidFill>
                <a:latin typeface="Tahoma" pitchFamily="34" charset="0"/>
              </a:defRPr>
            </a:lvl2pPr>
            <a:lvl3pPr>
              <a:tabLst>
                <a:tab pos="609600" algn="l"/>
                <a:tab pos="1057275" algn="l"/>
                <a:tab pos="1506538" algn="l"/>
                <a:tab pos="1955800" algn="l"/>
                <a:tab pos="2405063" algn="l"/>
                <a:tab pos="2854325" algn="l"/>
                <a:tab pos="3303588" algn="l"/>
                <a:tab pos="3752850" algn="l"/>
                <a:tab pos="4202113" algn="l"/>
                <a:tab pos="4651375" algn="l"/>
                <a:tab pos="5100638" algn="l"/>
                <a:tab pos="5549900" algn="l"/>
                <a:tab pos="5999163" algn="l"/>
                <a:tab pos="6448425" algn="l"/>
                <a:tab pos="6897688" algn="l"/>
                <a:tab pos="7346950" algn="l"/>
                <a:tab pos="7796213" algn="l"/>
                <a:tab pos="8245475" algn="l"/>
                <a:tab pos="8694738" algn="l"/>
                <a:tab pos="9144000" algn="l"/>
                <a:tab pos="9593263" algn="l"/>
              </a:tabLst>
              <a:defRPr sz="2400">
                <a:solidFill>
                  <a:srgbClr val="000000"/>
                </a:solidFill>
                <a:latin typeface="Tahoma" pitchFamily="34" charset="0"/>
              </a:defRPr>
            </a:lvl3pPr>
            <a:lvl4pPr>
              <a:tabLst>
                <a:tab pos="609600" algn="l"/>
                <a:tab pos="1057275" algn="l"/>
                <a:tab pos="1506538" algn="l"/>
                <a:tab pos="1955800" algn="l"/>
                <a:tab pos="2405063" algn="l"/>
                <a:tab pos="2854325" algn="l"/>
                <a:tab pos="3303588" algn="l"/>
                <a:tab pos="3752850" algn="l"/>
                <a:tab pos="4202113" algn="l"/>
                <a:tab pos="4651375" algn="l"/>
                <a:tab pos="5100638" algn="l"/>
                <a:tab pos="5549900" algn="l"/>
                <a:tab pos="5999163" algn="l"/>
                <a:tab pos="6448425" algn="l"/>
                <a:tab pos="6897688" algn="l"/>
                <a:tab pos="7346950" algn="l"/>
                <a:tab pos="7796213" algn="l"/>
                <a:tab pos="8245475" algn="l"/>
                <a:tab pos="8694738" algn="l"/>
                <a:tab pos="9144000" algn="l"/>
                <a:tab pos="9593263" algn="l"/>
              </a:tabLst>
              <a:defRPr sz="2400">
                <a:solidFill>
                  <a:srgbClr val="000000"/>
                </a:solidFill>
                <a:latin typeface="Tahoma" pitchFamily="34" charset="0"/>
              </a:defRPr>
            </a:lvl4pPr>
            <a:lvl5pPr>
              <a:tabLst>
                <a:tab pos="609600" algn="l"/>
                <a:tab pos="1057275" algn="l"/>
                <a:tab pos="1506538" algn="l"/>
                <a:tab pos="1955800" algn="l"/>
                <a:tab pos="2405063" algn="l"/>
                <a:tab pos="2854325" algn="l"/>
                <a:tab pos="3303588" algn="l"/>
                <a:tab pos="3752850" algn="l"/>
                <a:tab pos="4202113" algn="l"/>
                <a:tab pos="4651375" algn="l"/>
                <a:tab pos="5100638" algn="l"/>
                <a:tab pos="5549900" algn="l"/>
                <a:tab pos="5999163" algn="l"/>
                <a:tab pos="6448425" algn="l"/>
                <a:tab pos="6897688" algn="l"/>
                <a:tab pos="7346950" algn="l"/>
                <a:tab pos="7796213" algn="l"/>
                <a:tab pos="8245475" algn="l"/>
                <a:tab pos="8694738" algn="l"/>
                <a:tab pos="9144000" algn="l"/>
                <a:tab pos="9593263" algn="l"/>
              </a:tabLst>
              <a:defRPr sz="2400">
                <a:solidFill>
                  <a:srgbClr val="000000"/>
                </a:solidFill>
                <a:latin typeface="Tahoma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09600" algn="l"/>
                <a:tab pos="1057275" algn="l"/>
                <a:tab pos="1506538" algn="l"/>
                <a:tab pos="1955800" algn="l"/>
                <a:tab pos="2405063" algn="l"/>
                <a:tab pos="2854325" algn="l"/>
                <a:tab pos="3303588" algn="l"/>
                <a:tab pos="3752850" algn="l"/>
                <a:tab pos="4202113" algn="l"/>
                <a:tab pos="4651375" algn="l"/>
                <a:tab pos="5100638" algn="l"/>
                <a:tab pos="5549900" algn="l"/>
                <a:tab pos="5999163" algn="l"/>
                <a:tab pos="6448425" algn="l"/>
                <a:tab pos="6897688" algn="l"/>
                <a:tab pos="7346950" algn="l"/>
                <a:tab pos="7796213" algn="l"/>
                <a:tab pos="8245475" algn="l"/>
                <a:tab pos="8694738" algn="l"/>
                <a:tab pos="9144000" algn="l"/>
                <a:tab pos="9593263" algn="l"/>
              </a:tabLst>
              <a:defRPr sz="2400">
                <a:solidFill>
                  <a:srgbClr val="000000"/>
                </a:solidFill>
                <a:latin typeface="Tahoma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09600" algn="l"/>
                <a:tab pos="1057275" algn="l"/>
                <a:tab pos="1506538" algn="l"/>
                <a:tab pos="1955800" algn="l"/>
                <a:tab pos="2405063" algn="l"/>
                <a:tab pos="2854325" algn="l"/>
                <a:tab pos="3303588" algn="l"/>
                <a:tab pos="3752850" algn="l"/>
                <a:tab pos="4202113" algn="l"/>
                <a:tab pos="4651375" algn="l"/>
                <a:tab pos="5100638" algn="l"/>
                <a:tab pos="5549900" algn="l"/>
                <a:tab pos="5999163" algn="l"/>
                <a:tab pos="6448425" algn="l"/>
                <a:tab pos="6897688" algn="l"/>
                <a:tab pos="7346950" algn="l"/>
                <a:tab pos="7796213" algn="l"/>
                <a:tab pos="8245475" algn="l"/>
                <a:tab pos="8694738" algn="l"/>
                <a:tab pos="9144000" algn="l"/>
                <a:tab pos="9593263" algn="l"/>
              </a:tabLst>
              <a:defRPr sz="2400">
                <a:solidFill>
                  <a:srgbClr val="000000"/>
                </a:solidFill>
                <a:latin typeface="Tahoma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09600" algn="l"/>
                <a:tab pos="1057275" algn="l"/>
                <a:tab pos="1506538" algn="l"/>
                <a:tab pos="1955800" algn="l"/>
                <a:tab pos="2405063" algn="l"/>
                <a:tab pos="2854325" algn="l"/>
                <a:tab pos="3303588" algn="l"/>
                <a:tab pos="3752850" algn="l"/>
                <a:tab pos="4202113" algn="l"/>
                <a:tab pos="4651375" algn="l"/>
                <a:tab pos="5100638" algn="l"/>
                <a:tab pos="5549900" algn="l"/>
                <a:tab pos="5999163" algn="l"/>
                <a:tab pos="6448425" algn="l"/>
                <a:tab pos="6897688" algn="l"/>
                <a:tab pos="7346950" algn="l"/>
                <a:tab pos="7796213" algn="l"/>
                <a:tab pos="8245475" algn="l"/>
                <a:tab pos="8694738" algn="l"/>
                <a:tab pos="9144000" algn="l"/>
                <a:tab pos="9593263" algn="l"/>
              </a:tabLst>
              <a:defRPr sz="2400">
                <a:solidFill>
                  <a:srgbClr val="000000"/>
                </a:solidFill>
                <a:latin typeface="Tahoma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09600" algn="l"/>
                <a:tab pos="1057275" algn="l"/>
                <a:tab pos="1506538" algn="l"/>
                <a:tab pos="1955800" algn="l"/>
                <a:tab pos="2405063" algn="l"/>
                <a:tab pos="2854325" algn="l"/>
                <a:tab pos="3303588" algn="l"/>
                <a:tab pos="3752850" algn="l"/>
                <a:tab pos="4202113" algn="l"/>
                <a:tab pos="4651375" algn="l"/>
                <a:tab pos="5100638" algn="l"/>
                <a:tab pos="5549900" algn="l"/>
                <a:tab pos="5999163" algn="l"/>
                <a:tab pos="6448425" algn="l"/>
                <a:tab pos="6897688" algn="l"/>
                <a:tab pos="7346950" algn="l"/>
                <a:tab pos="7796213" algn="l"/>
                <a:tab pos="8245475" algn="l"/>
                <a:tab pos="8694738" algn="l"/>
                <a:tab pos="9144000" algn="l"/>
                <a:tab pos="9593263" algn="l"/>
              </a:tabLst>
              <a:defRPr sz="2400">
                <a:solidFill>
                  <a:srgbClr val="000000"/>
                </a:solidFill>
                <a:latin typeface="Tahoma" pitchFamily="34" charset="0"/>
              </a:defRPr>
            </a:lvl9pPr>
          </a:lstStyle>
          <a:p>
            <a:pPr algn="just">
              <a:lnSpc>
                <a:spcPct val="80000"/>
              </a:lnSpc>
              <a:spcBef>
                <a:spcPts val="800"/>
              </a:spcBef>
              <a:buSzPct val="60000"/>
              <a:defRPr/>
            </a:pPr>
            <a:r>
              <a:rPr lang="en-GB" altLang="cs-CZ" sz="3200" b="1" dirty="0">
                <a:latin typeface="Arial" panose="020B0604020202020204" pitchFamily="34" charset="0"/>
                <a:cs typeface="Arial" panose="020B0604020202020204" pitchFamily="34" charset="0"/>
              </a:rPr>
              <a:t>A)   According to length of experience</a:t>
            </a:r>
          </a:p>
          <a:p>
            <a:pPr algn="just">
              <a:lnSpc>
                <a:spcPct val="80000"/>
              </a:lnSpc>
              <a:spcBef>
                <a:spcPts val="650"/>
              </a:spcBef>
              <a:buSzPct val="60000"/>
              <a:defRPr/>
            </a:pPr>
            <a:endParaRPr lang="en-GB" altLang="cs-CZ" sz="2600" dirty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80000"/>
              </a:lnSpc>
              <a:spcBef>
                <a:spcPts val="650"/>
              </a:spcBef>
              <a:buSzPct val="60000"/>
              <a:defRPr/>
            </a:pPr>
            <a:r>
              <a:rPr lang="en-GB" altLang="cs-CZ" sz="2600" dirty="0">
                <a:latin typeface="Arial" panose="020B0604020202020204" pitchFamily="34" charset="0"/>
                <a:cs typeface="Arial" panose="020B0604020202020204" pitchFamily="34" charset="0"/>
              </a:rPr>
              <a:t>1) acute: sign of and disease, danger or damage to organism...</a:t>
            </a:r>
          </a:p>
          <a:p>
            <a:pPr marL="608013">
              <a:lnSpc>
                <a:spcPct val="80000"/>
              </a:lnSpc>
              <a:spcBef>
                <a:spcPts val="650"/>
              </a:spcBef>
              <a:buSzPct val="60000"/>
              <a:defRPr/>
            </a:pPr>
            <a:endParaRPr lang="en-GB" altLang="cs-CZ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  <a:spcBef>
                <a:spcPts val="650"/>
              </a:spcBef>
              <a:buSzPct val="60000"/>
              <a:defRPr/>
            </a:pPr>
            <a:r>
              <a:rPr lang="en-GB" altLang="cs-CZ" sz="2600" dirty="0">
                <a:latin typeface="Arial" panose="020B0604020202020204" pitchFamily="34" charset="0"/>
                <a:cs typeface="Arial" panose="020B0604020202020204" pitchFamily="34" charset="0"/>
              </a:rPr>
              <a:t>2) chronic: more than 3 months</a:t>
            </a:r>
            <a:r>
              <a:rPr lang="cs-CZ" altLang="cs-CZ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cs-CZ" sz="2600" dirty="0">
                <a:latin typeface="Arial" panose="020B0604020202020204" pitchFamily="34" charset="0"/>
                <a:cs typeface="Arial" panose="020B0604020202020204" pitchFamily="34" charset="0"/>
              </a:rPr>
              <a:t>/ </a:t>
            </a:r>
            <a:r>
              <a:rPr lang="en-GB" altLang="cs-CZ" sz="2600" b="1" dirty="0">
                <a:latin typeface="Arial" panose="020B0604020202020204" pitchFamily="34" charset="0"/>
                <a:cs typeface="Arial" panose="020B0604020202020204" pitchFamily="34" charset="0"/>
              </a:rPr>
              <a:t>unusually long for a given disease</a:t>
            </a:r>
            <a:r>
              <a:rPr lang="cs-CZ" altLang="cs-CZ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or</a:t>
            </a:r>
            <a:r>
              <a:rPr lang="cs-CZ" altLang="cs-CZ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disorder</a:t>
            </a:r>
            <a:endParaRPr lang="cs-CZ" altLang="cs-CZ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  <a:spcBef>
                <a:spcPts val="650"/>
              </a:spcBef>
              <a:buSzPct val="60000"/>
              <a:defRPr/>
            </a:pPr>
            <a:endParaRPr lang="cs-CZ" altLang="cs-CZ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387" name="Text Box 2">
            <a:extLst>
              <a:ext uri="{FF2B5EF4-FFF2-40B4-BE49-F238E27FC236}">
                <a16:creationId xmlns:a16="http://schemas.microsoft.com/office/drawing/2014/main" id="{5DD6B808-2955-405E-9D9C-68AD7AF549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9289" y="222250"/>
            <a:ext cx="7793037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GB" altLang="cs-CZ" sz="4000" b="1">
                <a:latin typeface="Arial" panose="020B0604020202020204" pitchFamily="34" charset="0"/>
                <a:cs typeface="Arial" panose="020B0604020202020204" pitchFamily="34" charset="0"/>
              </a:rPr>
              <a:t>Pain</a:t>
            </a:r>
            <a:r>
              <a:rPr lang="cs-CZ" altLang="cs-CZ" sz="4000" b="1">
                <a:latin typeface="Arial" panose="020B0604020202020204" pitchFamily="34" charset="0"/>
                <a:cs typeface="Arial" panose="020B0604020202020204" pitchFamily="34" charset="0"/>
              </a:rPr>
              <a:t> – types and classification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E50F11B2-6E81-474A-80EC-412BFF4BE21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83596" y="381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9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Text Box 1">
            <a:extLst>
              <a:ext uri="{FF2B5EF4-FFF2-40B4-BE49-F238E27FC236}">
                <a16:creationId xmlns:a16="http://schemas.microsoft.com/office/drawing/2014/main" id="{667F633F-8564-4579-B68B-EA7AD2577A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43101" y="228601"/>
            <a:ext cx="8016875" cy="709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>
              <a:spcBef>
                <a:spcPts val="2500"/>
              </a:spcBef>
              <a:buClrTx/>
            </a:pPr>
            <a:r>
              <a:rPr lang="cs-CZ" altLang="cs-CZ" sz="4000" b="1">
                <a:latin typeface="Arial" panose="020B0604020202020204" pitchFamily="34" charset="0"/>
                <a:cs typeface="Arial" panose="020B0604020202020204" pitchFamily="34" charset="0"/>
              </a:rPr>
              <a:t>Other strong opioid analgesics  </a:t>
            </a:r>
          </a:p>
        </p:txBody>
      </p:sp>
      <p:sp>
        <p:nvSpPr>
          <p:cNvPr id="90115" name="Text Box 2">
            <a:extLst>
              <a:ext uri="{FF2B5EF4-FFF2-40B4-BE49-F238E27FC236}">
                <a16:creationId xmlns:a16="http://schemas.microsoft.com/office/drawing/2014/main" id="{63E04F61-668A-403A-8F6C-E377A76968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9288" y="1071564"/>
            <a:ext cx="8748712" cy="5786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marL="977900" indent="-974725"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77900" algn="l"/>
                <a:tab pos="1425575" algn="l"/>
                <a:tab pos="1874838" algn="l"/>
                <a:tab pos="2324100" algn="l"/>
                <a:tab pos="2773363" algn="l"/>
                <a:tab pos="3222625" algn="l"/>
                <a:tab pos="3671888" algn="l"/>
                <a:tab pos="4121150" algn="l"/>
                <a:tab pos="4570413" algn="l"/>
                <a:tab pos="5019675" algn="l"/>
                <a:tab pos="5468938" algn="l"/>
                <a:tab pos="5918200" algn="l"/>
                <a:tab pos="6367463" algn="l"/>
                <a:tab pos="6816725" algn="l"/>
                <a:tab pos="7265988" algn="l"/>
                <a:tab pos="7715250" algn="l"/>
                <a:tab pos="8164513" algn="l"/>
                <a:tab pos="8613775" algn="l"/>
                <a:tab pos="9063038" algn="l"/>
                <a:tab pos="9512300" algn="l"/>
                <a:tab pos="9961563" algn="l"/>
              </a:tabLst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77900" algn="l"/>
                <a:tab pos="1425575" algn="l"/>
                <a:tab pos="1874838" algn="l"/>
                <a:tab pos="2324100" algn="l"/>
                <a:tab pos="2773363" algn="l"/>
                <a:tab pos="3222625" algn="l"/>
                <a:tab pos="3671888" algn="l"/>
                <a:tab pos="4121150" algn="l"/>
                <a:tab pos="4570413" algn="l"/>
                <a:tab pos="5019675" algn="l"/>
                <a:tab pos="5468938" algn="l"/>
                <a:tab pos="5918200" algn="l"/>
                <a:tab pos="6367463" algn="l"/>
                <a:tab pos="6816725" algn="l"/>
                <a:tab pos="7265988" algn="l"/>
                <a:tab pos="7715250" algn="l"/>
                <a:tab pos="8164513" algn="l"/>
                <a:tab pos="8613775" algn="l"/>
                <a:tab pos="9063038" algn="l"/>
                <a:tab pos="9512300" algn="l"/>
                <a:tab pos="9961563" algn="l"/>
              </a:tabLst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77900" algn="l"/>
                <a:tab pos="1425575" algn="l"/>
                <a:tab pos="1874838" algn="l"/>
                <a:tab pos="2324100" algn="l"/>
                <a:tab pos="2773363" algn="l"/>
                <a:tab pos="3222625" algn="l"/>
                <a:tab pos="3671888" algn="l"/>
                <a:tab pos="4121150" algn="l"/>
                <a:tab pos="4570413" algn="l"/>
                <a:tab pos="5019675" algn="l"/>
                <a:tab pos="5468938" algn="l"/>
                <a:tab pos="5918200" algn="l"/>
                <a:tab pos="6367463" algn="l"/>
                <a:tab pos="6816725" algn="l"/>
                <a:tab pos="7265988" algn="l"/>
                <a:tab pos="7715250" algn="l"/>
                <a:tab pos="8164513" algn="l"/>
                <a:tab pos="8613775" algn="l"/>
                <a:tab pos="9063038" algn="l"/>
                <a:tab pos="9512300" algn="l"/>
                <a:tab pos="99615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77900" algn="l"/>
                <a:tab pos="1425575" algn="l"/>
                <a:tab pos="1874838" algn="l"/>
                <a:tab pos="2324100" algn="l"/>
                <a:tab pos="2773363" algn="l"/>
                <a:tab pos="3222625" algn="l"/>
                <a:tab pos="3671888" algn="l"/>
                <a:tab pos="4121150" algn="l"/>
                <a:tab pos="4570413" algn="l"/>
                <a:tab pos="5019675" algn="l"/>
                <a:tab pos="5468938" algn="l"/>
                <a:tab pos="5918200" algn="l"/>
                <a:tab pos="6367463" algn="l"/>
                <a:tab pos="6816725" algn="l"/>
                <a:tab pos="7265988" algn="l"/>
                <a:tab pos="7715250" algn="l"/>
                <a:tab pos="8164513" algn="l"/>
                <a:tab pos="8613775" algn="l"/>
                <a:tab pos="9063038" algn="l"/>
                <a:tab pos="9512300" algn="l"/>
                <a:tab pos="99615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77900" algn="l"/>
                <a:tab pos="1425575" algn="l"/>
                <a:tab pos="1874838" algn="l"/>
                <a:tab pos="2324100" algn="l"/>
                <a:tab pos="2773363" algn="l"/>
                <a:tab pos="3222625" algn="l"/>
                <a:tab pos="3671888" algn="l"/>
                <a:tab pos="4121150" algn="l"/>
                <a:tab pos="4570413" algn="l"/>
                <a:tab pos="5019675" algn="l"/>
                <a:tab pos="5468938" algn="l"/>
                <a:tab pos="5918200" algn="l"/>
                <a:tab pos="6367463" algn="l"/>
                <a:tab pos="6816725" algn="l"/>
                <a:tab pos="7265988" algn="l"/>
                <a:tab pos="7715250" algn="l"/>
                <a:tab pos="8164513" algn="l"/>
                <a:tab pos="8613775" algn="l"/>
                <a:tab pos="9063038" algn="l"/>
                <a:tab pos="9512300" algn="l"/>
                <a:tab pos="99615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77900" algn="l"/>
                <a:tab pos="1425575" algn="l"/>
                <a:tab pos="1874838" algn="l"/>
                <a:tab pos="2324100" algn="l"/>
                <a:tab pos="2773363" algn="l"/>
                <a:tab pos="3222625" algn="l"/>
                <a:tab pos="3671888" algn="l"/>
                <a:tab pos="4121150" algn="l"/>
                <a:tab pos="4570413" algn="l"/>
                <a:tab pos="5019675" algn="l"/>
                <a:tab pos="5468938" algn="l"/>
                <a:tab pos="5918200" algn="l"/>
                <a:tab pos="6367463" algn="l"/>
                <a:tab pos="6816725" algn="l"/>
                <a:tab pos="7265988" algn="l"/>
                <a:tab pos="7715250" algn="l"/>
                <a:tab pos="8164513" algn="l"/>
                <a:tab pos="8613775" algn="l"/>
                <a:tab pos="9063038" algn="l"/>
                <a:tab pos="9512300" algn="l"/>
                <a:tab pos="99615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77900" algn="l"/>
                <a:tab pos="1425575" algn="l"/>
                <a:tab pos="1874838" algn="l"/>
                <a:tab pos="2324100" algn="l"/>
                <a:tab pos="2773363" algn="l"/>
                <a:tab pos="3222625" algn="l"/>
                <a:tab pos="3671888" algn="l"/>
                <a:tab pos="4121150" algn="l"/>
                <a:tab pos="4570413" algn="l"/>
                <a:tab pos="5019675" algn="l"/>
                <a:tab pos="5468938" algn="l"/>
                <a:tab pos="5918200" algn="l"/>
                <a:tab pos="6367463" algn="l"/>
                <a:tab pos="6816725" algn="l"/>
                <a:tab pos="7265988" algn="l"/>
                <a:tab pos="7715250" algn="l"/>
                <a:tab pos="8164513" algn="l"/>
                <a:tab pos="8613775" algn="l"/>
                <a:tab pos="9063038" algn="l"/>
                <a:tab pos="9512300" algn="l"/>
                <a:tab pos="99615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77900" algn="l"/>
                <a:tab pos="1425575" algn="l"/>
                <a:tab pos="1874838" algn="l"/>
                <a:tab pos="2324100" algn="l"/>
                <a:tab pos="2773363" algn="l"/>
                <a:tab pos="3222625" algn="l"/>
                <a:tab pos="3671888" algn="l"/>
                <a:tab pos="4121150" algn="l"/>
                <a:tab pos="4570413" algn="l"/>
                <a:tab pos="5019675" algn="l"/>
                <a:tab pos="5468938" algn="l"/>
                <a:tab pos="5918200" algn="l"/>
                <a:tab pos="6367463" algn="l"/>
                <a:tab pos="6816725" algn="l"/>
                <a:tab pos="7265988" algn="l"/>
                <a:tab pos="7715250" algn="l"/>
                <a:tab pos="8164513" algn="l"/>
                <a:tab pos="8613775" algn="l"/>
                <a:tab pos="9063038" algn="l"/>
                <a:tab pos="9512300" algn="l"/>
                <a:tab pos="99615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77900" algn="l"/>
                <a:tab pos="1425575" algn="l"/>
                <a:tab pos="1874838" algn="l"/>
                <a:tab pos="2324100" algn="l"/>
                <a:tab pos="2773363" algn="l"/>
                <a:tab pos="3222625" algn="l"/>
                <a:tab pos="3671888" algn="l"/>
                <a:tab pos="4121150" algn="l"/>
                <a:tab pos="4570413" algn="l"/>
                <a:tab pos="5019675" algn="l"/>
                <a:tab pos="5468938" algn="l"/>
                <a:tab pos="5918200" algn="l"/>
                <a:tab pos="6367463" algn="l"/>
                <a:tab pos="6816725" algn="l"/>
                <a:tab pos="7265988" algn="l"/>
                <a:tab pos="7715250" algn="l"/>
                <a:tab pos="8164513" algn="l"/>
                <a:tab pos="8613775" algn="l"/>
                <a:tab pos="9063038" algn="l"/>
                <a:tab pos="9512300" algn="l"/>
                <a:tab pos="99615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>
              <a:spcBef>
                <a:spcPts val="2000"/>
              </a:spcBef>
              <a:buClrTx/>
            </a:pPr>
            <a:r>
              <a:rPr lang="cs-CZ" altLang="cs-CZ" b="1">
                <a:latin typeface="Arial" panose="020B0604020202020204" pitchFamily="34" charset="0"/>
                <a:cs typeface="Arial" panose="020B0604020202020204" pitchFamily="34" charset="0"/>
              </a:rPr>
              <a:t>pethidine (=meperidine)</a:t>
            </a:r>
          </a:p>
          <a:p>
            <a:pPr>
              <a:spcBef>
                <a:spcPts val="1625"/>
              </a:spcBef>
              <a:buClrTx/>
              <a:buFontTx/>
              <a:buChar char="•"/>
            </a:pPr>
            <a:r>
              <a:rPr lang="cs-CZ" altLang="cs-CZ" sz="2600">
                <a:latin typeface="Arial" panose="020B0604020202020204" pitchFamily="34" charset="0"/>
                <a:cs typeface="Arial" panose="020B0604020202020204" pitchFamily="34" charset="0"/>
              </a:rPr>
              <a:t>↓suppression of respiratory center than morphine</a:t>
            </a:r>
          </a:p>
          <a:p>
            <a:pPr>
              <a:spcBef>
                <a:spcPts val="1625"/>
              </a:spcBef>
              <a:buClrTx/>
              <a:buFontTx/>
              <a:buChar char="•"/>
            </a:pPr>
            <a:r>
              <a:rPr lang="cs-CZ" altLang="cs-CZ" sz="2600">
                <a:latin typeface="Arial" panose="020B0604020202020204" pitchFamily="34" charset="0"/>
                <a:cs typeface="Arial" panose="020B0604020202020204" pitchFamily="34" charset="0"/>
              </a:rPr>
              <a:t>↓analgesic potency than morphine (5-10 x weaker)</a:t>
            </a:r>
          </a:p>
          <a:p>
            <a:pPr>
              <a:spcBef>
                <a:spcPts val="1625"/>
              </a:spcBef>
              <a:buClrTx/>
              <a:buFontTx/>
              <a:buChar char="•"/>
            </a:pPr>
            <a:r>
              <a:rPr lang="cs-CZ" altLang="cs-CZ" sz="2600">
                <a:latin typeface="Arial" panose="020B0604020202020204" pitchFamily="34" charset="0"/>
                <a:cs typeface="Arial" panose="020B0604020202020204" pitchFamily="34" charset="0"/>
              </a:rPr>
              <a:t>metabolite norpethidine is proconvulsive and causes hallucinations</a:t>
            </a:r>
          </a:p>
          <a:p>
            <a:pPr>
              <a:spcBef>
                <a:spcPts val="1625"/>
              </a:spcBef>
              <a:buClrTx/>
              <a:buFontTx/>
              <a:buChar char="•"/>
            </a:pPr>
            <a:r>
              <a:rPr lang="cs-CZ" altLang="cs-CZ" sz="2600">
                <a:latin typeface="Arial" panose="020B0604020202020204" pitchFamily="34" charset="0"/>
                <a:cs typeface="Arial" panose="020B0604020202020204" pitchFamily="34" charset="0"/>
              </a:rPr>
              <a:t>administration orally and parenterally</a:t>
            </a:r>
          </a:p>
          <a:p>
            <a:pPr>
              <a:spcBef>
                <a:spcPts val="1625"/>
              </a:spcBef>
              <a:buClrTx/>
            </a:pPr>
            <a:r>
              <a:rPr lang="cs-CZ" altLang="cs-CZ" sz="2600" b="1" u="sng">
                <a:latin typeface="Arial" panose="020B0604020202020204" pitchFamily="34" charset="0"/>
                <a:cs typeface="Arial" panose="020B0604020202020204" pitchFamily="34" charset="0"/>
              </a:rPr>
              <a:t>Indications:</a:t>
            </a:r>
            <a:r>
              <a:rPr lang="cs-CZ" altLang="cs-CZ" sz="2600">
                <a:latin typeface="Arial" panose="020B0604020202020204" pitchFamily="34" charset="0"/>
                <a:cs typeface="Arial" panose="020B0604020202020204" pitchFamily="34" charset="0"/>
              </a:rPr>
              <a:t> cancer pain, pain after injuries, pain during acute myocardial infarction, pain after surgery, premedication before general anaesthesia…today not often used (high risk of abuse, hallucinations!)</a:t>
            </a:r>
            <a:endParaRPr lang="cs-CZ" altLang="cs-CZ" sz="2600" b="1" u="sng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1625"/>
              </a:spcBef>
              <a:buClrTx/>
            </a:pPr>
            <a:r>
              <a:rPr lang="cs-CZ" altLang="cs-CZ" sz="2600">
                <a:latin typeface="Arial" panose="020B0604020202020204" pitchFamily="34" charset="0"/>
                <a:cs typeface="Arial" panose="020B0604020202020204" pitchFamily="34" charset="0"/>
              </a:rPr>
              <a:t>	 </a:t>
            </a:r>
          </a:p>
        </p:txBody>
      </p:sp>
    </p:spTree>
    <p:custDataLst>
      <p:tags r:id="rId1"/>
    </p:custData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Text Box 2">
            <a:extLst>
              <a:ext uri="{FF2B5EF4-FFF2-40B4-BE49-F238E27FC236}">
                <a16:creationId xmlns:a16="http://schemas.microsoft.com/office/drawing/2014/main" id="{CFEFC92B-B81D-424A-9BC1-6755BF766A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9288" y="1331913"/>
            <a:ext cx="8748712" cy="5449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>
              <a:spcBef>
                <a:spcPts val="1500"/>
              </a:spcBef>
              <a:buClrTx/>
              <a:buSzPct val="60000"/>
            </a:pPr>
            <a:r>
              <a:rPr lang="cs-CZ" altLang="cs-CZ" b="1" dirty="0" err="1">
                <a:latin typeface="Arial" panose="020B0604020202020204" pitchFamily="34" charset="0"/>
                <a:cs typeface="Arial" panose="020B0604020202020204" pitchFamily="34" charset="0"/>
              </a:rPr>
              <a:t>codeine</a:t>
            </a:r>
            <a:r>
              <a:rPr lang="cs-CZ" altLang="cs-CZ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spcBef>
                <a:spcPts val="1500"/>
              </a:spcBef>
              <a:buClrTx/>
              <a:buSzPct val="60000"/>
              <a:buFontTx/>
              <a:buChar char="•"/>
            </a:pP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	10 %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mtb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. to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morphine</a:t>
            </a:r>
            <a:endParaRPr lang="cs-CZ" alt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1500"/>
              </a:spcBef>
              <a:buClrTx/>
              <a:buSzPct val="60000"/>
              <a:buFontTx/>
              <a:buChar char="•"/>
            </a:pP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antitussive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effect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subanalg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doses</a:t>
            </a:r>
            <a:endParaRPr lang="cs-CZ" alt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1500"/>
              </a:spcBef>
              <a:buClrTx/>
              <a:buSzPct val="60000"/>
              <a:buFontTx/>
              <a:buChar char="•"/>
            </a:pP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analgesic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effect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combinations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(paracetamol, ASA)</a:t>
            </a:r>
          </a:p>
          <a:p>
            <a:pPr>
              <a:spcBef>
                <a:spcPts val="1500"/>
              </a:spcBef>
              <a:buClrTx/>
              <a:buSzPct val="60000"/>
            </a:pPr>
            <a:r>
              <a:rPr lang="cs-CZ" altLang="cs-CZ" sz="2400" i="1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cs-CZ" altLang="cs-CZ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analgesic</a:t>
            </a:r>
            <a:r>
              <a:rPr lang="cs-CZ" altLang="cs-CZ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potency</a:t>
            </a:r>
            <a:r>
              <a:rPr lang="cs-CZ" altLang="cs-CZ" sz="2400" i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cs-CZ" altLang="cs-CZ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codeine</a:t>
            </a:r>
            <a:r>
              <a:rPr lang="cs-CZ" altLang="cs-CZ" sz="2400" i="1" dirty="0">
                <a:latin typeface="Arial" panose="020B0604020202020204" pitchFamily="34" charset="0"/>
                <a:cs typeface="Arial" panose="020B0604020202020204" pitchFamily="34" charset="0"/>
              </a:rPr>
              <a:t> 50mg </a:t>
            </a:r>
            <a:r>
              <a:rPr lang="en-US" altLang="cs-CZ" sz="2400" i="1" dirty="0">
                <a:latin typeface="Arial" panose="020B0604020202020204" pitchFamily="34" charset="0"/>
                <a:cs typeface="Arial" panose="020B0604020202020204" pitchFamily="34" charset="0"/>
              </a:rPr>
              <a:t>~</a:t>
            </a:r>
            <a:r>
              <a:rPr lang="cs-CZ" altLang="cs-CZ" sz="2400" i="1" dirty="0">
                <a:latin typeface="Arial" panose="020B0604020202020204" pitchFamily="34" charset="0"/>
                <a:cs typeface="Arial" panose="020B0604020202020204" pitchFamily="34" charset="0"/>
              </a:rPr>
              <a:t> ASA 1g</a:t>
            </a:r>
            <a:endParaRPr lang="en-US" altLang="cs-CZ" sz="24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1500"/>
              </a:spcBef>
              <a:buClrTx/>
              <a:buSzPct val="60000"/>
              <a:buFontTx/>
              <a:buChar char="•"/>
            </a:pP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	↓ risk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addiction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than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strong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opioids</a:t>
            </a:r>
            <a:endParaRPr lang="cs-CZ" alt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1500"/>
              </a:spcBef>
              <a:buClrTx/>
              <a:buSzPct val="60000"/>
              <a:buFontTx/>
              <a:buChar char="•"/>
            </a:pP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    CAVE ↑ risk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addiction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combined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compositive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analgesics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spcBef>
                <a:spcPts val="1500"/>
              </a:spcBef>
              <a:buClrTx/>
              <a:buSzPct val="60000"/>
              <a:buFontTx/>
              <a:buChar char="•"/>
            </a:pP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causes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obstipation</a:t>
            </a:r>
            <a:endParaRPr lang="cs-CZ" alt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1500"/>
              </a:spcBef>
              <a:buClrTx/>
              <a:buSzPct val="60000"/>
              <a:buFontTx/>
              <a:buChar char="•"/>
            </a:pP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    not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used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children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!!! </a:t>
            </a:r>
          </a:p>
        </p:txBody>
      </p:sp>
      <p:sp>
        <p:nvSpPr>
          <p:cNvPr id="92163" name="Rectangle 3">
            <a:extLst>
              <a:ext uri="{FF2B5EF4-FFF2-40B4-BE49-F238E27FC236}">
                <a16:creationId xmlns:a16="http://schemas.microsoft.com/office/drawing/2014/main" id="{0CB7462E-E6A5-42C6-A4ED-91D9C05CD4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188913"/>
            <a:ext cx="8964613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Pct val="60000"/>
              <a:buFontTx/>
              <a:buNone/>
            </a:pPr>
            <a:r>
              <a:rPr lang="sk-SK" altLang="cs-CZ" sz="4000" b="1">
                <a:latin typeface="Arial" panose="020B0604020202020204" pitchFamily="34" charset="0"/>
                <a:cs typeface="Arial" panose="020B0604020202020204" pitchFamily="34" charset="0"/>
              </a:rPr>
              <a:t>Opioid a</a:t>
            </a:r>
            <a:r>
              <a:rPr lang="cs-CZ" altLang="cs-CZ" sz="4000" b="1">
                <a:latin typeface="Arial" panose="020B0604020202020204" pitchFamily="34" charset="0"/>
                <a:cs typeface="Arial" panose="020B0604020202020204" pitchFamily="34" charset="0"/>
              </a:rPr>
              <a:t>gonists (moderate and weak potent)</a:t>
            </a:r>
            <a:r>
              <a:rPr lang="cs-CZ" altLang="cs-CZ" sz="4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493A2D88-9B92-4DCE-84D7-6C94F471EE7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884493" y="455613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9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Text Box 1">
            <a:extLst>
              <a:ext uri="{FF2B5EF4-FFF2-40B4-BE49-F238E27FC236}">
                <a16:creationId xmlns:a16="http://schemas.microsoft.com/office/drawing/2014/main" id="{D0E11C31-D1A3-4413-B09F-364CCE1301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9288" y="1331913"/>
            <a:ext cx="8748712" cy="45188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>
              <a:spcBef>
                <a:spcPts val="1500"/>
              </a:spcBef>
              <a:buClrTx/>
              <a:buSzPct val="60000"/>
            </a:pPr>
            <a:r>
              <a:rPr lang="cs-CZ" altLang="cs-CZ" b="1">
                <a:latin typeface="Candara" panose="020E0502030303020204" pitchFamily="34" charset="0"/>
              </a:rPr>
              <a:t>dihydrocodeine</a:t>
            </a:r>
            <a:r>
              <a:rPr lang="cs-CZ" altLang="cs-CZ" b="1">
                <a:solidFill>
                  <a:srgbClr val="FF0000"/>
                </a:solidFill>
                <a:latin typeface="Candara" panose="020E0502030303020204" pitchFamily="34" charset="0"/>
              </a:rPr>
              <a:t> </a:t>
            </a:r>
            <a:endParaRPr lang="cs-CZ" altLang="cs-CZ" sz="2400" b="1">
              <a:latin typeface="Candara" panose="020E0502030303020204" pitchFamily="34" charset="0"/>
            </a:endParaRPr>
          </a:p>
          <a:p>
            <a:pPr>
              <a:spcBef>
                <a:spcPts val="1500"/>
              </a:spcBef>
              <a:buClrTx/>
              <a:buSzPct val="60000"/>
              <a:buFontTx/>
              <a:buChar char="•"/>
            </a:pPr>
            <a:r>
              <a:rPr lang="cs-CZ" altLang="cs-CZ" sz="2400">
                <a:latin typeface="Candara" panose="020E0502030303020204" pitchFamily="34" charset="0"/>
              </a:rPr>
              <a:t>	suitable in pains combined with cough (this co-incidency is not</a:t>
            </a:r>
          </a:p>
          <a:p>
            <a:pPr>
              <a:spcBef>
                <a:spcPts val="1500"/>
              </a:spcBef>
              <a:buClrTx/>
              <a:buSzPct val="60000"/>
            </a:pPr>
            <a:r>
              <a:rPr lang="cs-CZ" altLang="cs-CZ" sz="2400">
                <a:latin typeface="Candara" panose="020E0502030303020204" pitchFamily="34" charset="0"/>
              </a:rPr>
              <a:t>      necessary for dihydrocodeine indication) </a:t>
            </a:r>
          </a:p>
          <a:p>
            <a:pPr>
              <a:spcBef>
                <a:spcPts val="1500"/>
              </a:spcBef>
              <a:buClrTx/>
              <a:buSzPct val="60000"/>
              <a:buFontTx/>
              <a:buChar char="•"/>
            </a:pPr>
            <a:r>
              <a:rPr lang="cs-CZ" altLang="cs-CZ" sz="2400">
                <a:latin typeface="Candara" panose="020E0502030303020204" pitchFamily="34" charset="0"/>
              </a:rPr>
              <a:t>    in Czech Rep. dihydrocodeine in sustained release drug form </a:t>
            </a:r>
          </a:p>
          <a:p>
            <a:pPr>
              <a:spcBef>
                <a:spcPts val="1500"/>
              </a:spcBef>
              <a:buClrTx/>
              <a:buSzPct val="60000"/>
            </a:pPr>
            <a:r>
              <a:rPr lang="cs-CZ" altLang="cs-CZ" sz="2400">
                <a:latin typeface="Candara" panose="020E0502030303020204" pitchFamily="34" charset="0"/>
              </a:rPr>
              <a:t>      (effect 12 h) </a:t>
            </a:r>
            <a:r>
              <a:rPr lang="cs-CZ" altLang="cs-CZ" sz="2400">
                <a:latin typeface="Candara" panose="020E0502030303020204" pitchFamily="34" charset="0"/>
                <a:ea typeface="Arial Unicode MS" pitchFamily="34" charset="-128"/>
              </a:rPr>
              <a:t>➙ indication for chronic moderate and strong</a:t>
            </a:r>
          </a:p>
          <a:p>
            <a:pPr>
              <a:spcBef>
                <a:spcPts val="1500"/>
              </a:spcBef>
              <a:buClrTx/>
              <a:buSzPct val="60000"/>
            </a:pPr>
            <a:r>
              <a:rPr lang="cs-CZ" altLang="cs-CZ" sz="2400">
                <a:latin typeface="Candara" panose="020E0502030303020204" pitchFamily="34" charset="0"/>
                <a:ea typeface="Arial Unicode MS" pitchFamily="34" charset="-128"/>
              </a:rPr>
              <a:t>     pain</a:t>
            </a:r>
          </a:p>
          <a:p>
            <a:pPr>
              <a:spcBef>
                <a:spcPts val="1500"/>
              </a:spcBef>
              <a:buClrTx/>
              <a:buSzPct val="60000"/>
            </a:pPr>
            <a:r>
              <a:rPr lang="cs-CZ" altLang="cs-CZ" sz="2400">
                <a:latin typeface="Candara" panose="020E0502030303020204" pitchFamily="34" charset="0"/>
                <a:ea typeface="Arial Unicode MS" pitchFamily="34" charset="-128"/>
              </a:rPr>
              <a:t>Side effects: obstipation, ↑liver tests, histaminoliberation</a:t>
            </a:r>
            <a:r>
              <a:rPr lang="cs-CZ" altLang="cs-CZ" sz="2400">
                <a:latin typeface="Candara" panose="020E0502030303020204" pitchFamily="34" charset="0"/>
              </a:rPr>
              <a:t>	</a:t>
            </a:r>
          </a:p>
          <a:p>
            <a:pPr>
              <a:spcBef>
                <a:spcPts val="1500"/>
              </a:spcBef>
              <a:buClrTx/>
              <a:buSzPct val="60000"/>
            </a:pPr>
            <a:endParaRPr lang="cs-CZ" altLang="cs-CZ" sz="2400">
              <a:latin typeface="Candara" panose="020E0502030303020204" pitchFamily="34" charset="0"/>
            </a:endParaRPr>
          </a:p>
        </p:txBody>
      </p:sp>
      <p:sp>
        <p:nvSpPr>
          <p:cNvPr id="94211" name="Rectangle 2">
            <a:extLst>
              <a:ext uri="{FF2B5EF4-FFF2-40B4-BE49-F238E27FC236}">
                <a16:creationId xmlns:a16="http://schemas.microsoft.com/office/drawing/2014/main" id="{C79E0E92-646B-4F9E-8973-F04D6CD1CD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188913"/>
            <a:ext cx="8964613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Pct val="60000"/>
              <a:buFontTx/>
              <a:buNone/>
            </a:pPr>
            <a:r>
              <a:rPr lang="sk-SK" altLang="cs-CZ" sz="4000" b="1">
                <a:latin typeface="Candara" panose="020E0502030303020204" pitchFamily="34" charset="0"/>
              </a:rPr>
              <a:t>Opioid a</a:t>
            </a:r>
            <a:r>
              <a:rPr lang="cs-CZ" altLang="cs-CZ" sz="4000" b="1">
                <a:latin typeface="Candara" panose="020E0502030303020204" pitchFamily="34" charset="0"/>
              </a:rPr>
              <a:t>gonists (moderate and weak potent)</a:t>
            </a:r>
            <a:r>
              <a:rPr lang="cs-CZ" altLang="cs-CZ" sz="4000">
                <a:latin typeface="Candara" panose="020E0502030303020204" pitchFamily="34" charset="0"/>
              </a:rPr>
              <a:t> </a:t>
            </a:r>
          </a:p>
        </p:txBody>
      </p:sp>
      <p:sp>
        <p:nvSpPr>
          <p:cNvPr id="94212" name="Text Box 5">
            <a:extLst>
              <a:ext uri="{FF2B5EF4-FFF2-40B4-BE49-F238E27FC236}">
                <a16:creationId xmlns:a16="http://schemas.microsoft.com/office/drawing/2014/main" id="{19C6354C-0659-4234-9522-7DB466CFE9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2314" y="5445125"/>
            <a:ext cx="7991475" cy="8331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2400" b="1">
                <a:latin typeface="Candara" panose="020E0502030303020204" pitchFamily="34" charset="0"/>
              </a:rPr>
              <a:t>CAVE: codeine and dihydrocodeine are prescribed to normal forms - without blue band! </a:t>
            </a:r>
            <a:endParaRPr lang="cs-CZ" altLang="cs-CZ" b="1">
              <a:latin typeface="Candara" panose="020E0502030303020204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Text Box 2">
            <a:extLst>
              <a:ext uri="{FF2B5EF4-FFF2-40B4-BE49-F238E27FC236}">
                <a16:creationId xmlns:a16="http://schemas.microsoft.com/office/drawing/2014/main" id="{037FF02D-338A-4081-842F-4D38AE295F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55788" y="381001"/>
            <a:ext cx="8578850" cy="1312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>
              <a:spcBef>
                <a:spcPts val="2500"/>
              </a:spcBef>
              <a:buClrTx/>
              <a:buSzPct val="60000"/>
            </a:pPr>
            <a:r>
              <a:rPr lang="cs-CZ" altLang="cs-CZ" sz="4000" b="1">
                <a:latin typeface="Arial" panose="020B0604020202020204" pitchFamily="34" charset="0"/>
                <a:cs typeface="Arial" panose="020B0604020202020204" pitchFamily="34" charset="0"/>
              </a:rPr>
              <a:t>Partial agonists + mixed agonists - antagonists</a:t>
            </a:r>
          </a:p>
        </p:txBody>
      </p:sp>
      <p:sp>
        <p:nvSpPr>
          <p:cNvPr id="96259" name="Text Box 3">
            <a:extLst>
              <a:ext uri="{FF2B5EF4-FFF2-40B4-BE49-F238E27FC236}">
                <a16:creationId xmlns:a16="http://schemas.microsoft.com/office/drawing/2014/main" id="{C314FDA4-2317-4239-A358-7DA4E467CD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4364" y="2276476"/>
            <a:ext cx="8783637" cy="31568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>
              <a:spcBef>
                <a:spcPts val="1625"/>
              </a:spcBef>
              <a:buClrTx/>
              <a:buSzPct val="60000"/>
              <a:buFontTx/>
              <a:buChar char="•"/>
            </a:pPr>
            <a:r>
              <a:rPr lang="cs-CZ" altLang="cs-CZ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600" dirty="0" err="1">
                <a:latin typeface="Arial" panose="020B0604020202020204" pitchFamily="34" charset="0"/>
                <a:cs typeface="Arial" panose="020B0604020202020204" pitchFamily="34" charset="0"/>
              </a:rPr>
              <a:t>lower</a:t>
            </a:r>
            <a:r>
              <a:rPr lang="cs-CZ" altLang="cs-CZ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600" dirty="0" err="1">
                <a:latin typeface="Arial" panose="020B0604020202020204" pitchFamily="34" charset="0"/>
                <a:cs typeface="Arial" panose="020B0604020202020204" pitchFamily="34" charset="0"/>
              </a:rPr>
              <a:t>affinity</a:t>
            </a:r>
            <a:r>
              <a:rPr lang="cs-CZ" altLang="cs-CZ" sz="2600" dirty="0"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cs-CZ" altLang="cs-CZ" sz="2600" b="1" dirty="0">
                <a:latin typeface="Arial" panose="020B0604020202020204" pitchFamily="34" charset="0"/>
                <a:cs typeface="Arial" panose="020B0604020202020204" pitchFamily="34" charset="0"/>
              </a:rPr>
              <a:t>μ</a:t>
            </a:r>
            <a:r>
              <a:rPr lang="sk-SK" altLang="cs-CZ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altLang="cs-CZ" sz="2600" dirty="0" err="1">
                <a:latin typeface="Arial" panose="020B0604020202020204" pitchFamily="34" charset="0"/>
                <a:cs typeface="Arial" panose="020B0604020202020204" pitchFamily="34" charset="0"/>
              </a:rPr>
              <a:t>receptors</a:t>
            </a:r>
            <a:r>
              <a:rPr lang="sk-SK" altLang="cs-CZ" sz="2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sk-SK" altLang="cs-CZ" sz="2600" dirty="0" err="1">
                <a:latin typeface="Arial" panose="020B0604020202020204" pitchFamily="34" charset="0"/>
                <a:cs typeface="Arial" panose="020B0604020202020204" pitchFamily="34" charset="0"/>
              </a:rPr>
              <a:t>high</a:t>
            </a:r>
            <a:r>
              <a:rPr lang="sk-SK" altLang="cs-CZ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altLang="cs-CZ" sz="2600" dirty="0" err="1">
                <a:latin typeface="Arial" panose="020B0604020202020204" pitchFamily="34" charset="0"/>
                <a:cs typeface="Arial" panose="020B0604020202020204" pitchFamily="34" charset="0"/>
              </a:rPr>
              <a:t>affinit</a:t>
            </a:r>
            <a:r>
              <a:rPr lang="cs-CZ" altLang="cs-CZ" sz="2600" dirty="0">
                <a:latin typeface="Arial" panose="020B0604020202020204" pitchFamily="34" charset="0"/>
                <a:cs typeface="Arial" panose="020B0604020202020204" pitchFamily="34" charset="0"/>
              </a:rPr>
              <a:t>y to</a:t>
            </a:r>
            <a:r>
              <a:rPr lang="sk-SK" altLang="cs-CZ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600" b="1" dirty="0">
                <a:latin typeface="Arial" panose="020B0604020202020204" pitchFamily="34" charset="0"/>
                <a:cs typeface="Arial" panose="020B0604020202020204" pitchFamily="34" charset="0"/>
              </a:rPr>
              <a:t>κ</a:t>
            </a:r>
            <a:r>
              <a:rPr lang="cs-CZ" altLang="cs-CZ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600" dirty="0" err="1">
                <a:latin typeface="Arial" panose="020B0604020202020204" pitchFamily="34" charset="0"/>
                <a:cs typeface="Arial" panose="020B0604020202020204" pitchFamily="34" charset="0"/>
              </a:rPr>
              <a:t>rec</a:t>
            </a:r>
            <a:r>
              <a:rPr lang="cs-CZ" altLang="cs-CZ" sz="2600" dirty="0">
                <a:latin typeface="Arial" panose="020B0604020202020204" pitchFamily="34" charset="0"/>
                <a:cs typeface="Arial" panose="020B0604020202020204" pitchFamily="34" charset="0"/>
              </a:rPr>
              <a:t>.,</a:t>
            </a:r>
          </a:p>
          <a:p>
            <a:pPr>
              <a:spcBef>
                <a:spcPts val="1500"/>
              </a:spcBef>
              <a:buClrTx/>
              <a:buSzPct val="60000"/>
              <a:buFontTx/>
              <a:buChar char="•"/>
            </a:pPr>
            <a:r>
              <a:rPr lang="cs-CZ" altLang="cs-CZ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600" dirty="0" err="1">
                <a:latin typeface="Arial" panose="020B0604020202020204" pitchFamily="34" charset="0"/>
                <a:cs typeface="Arial" panose="020B0604020202020204" pitchFamily="34" charset="0"/>
              </a:rPr>
              <a:t>respectively</a:t>
            </a:r>
            <a:r>
              <a:rPr lang="cs-CZ" altLang="cs-CZ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κ-</a:t>
            </a:r>
            <a:r>
              <a:rPr lang="cs-CZ" altLang="cs-CZ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agonists</a:t>
            </a:r>
            <a:r>
              <a:rPr lang="cs-CZ" alt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  -  μ-</a:t>
            </a:r>
            <a:r>
              <a:rPr lang="cs-CZ" altLang="cs-CZ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antagonists</a:t>
            </a:r>
            <a:r>
              <a:rPr lang="cs-CZ" alt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or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partial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cs-CZ" alt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μ</a:t>
            </a:r>
            <a:r>
              <a:rPr lang="sk-SK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receptor </a:t>
            </a:r>
            <a:r>
              <a:rPr lang="sk-SK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agonists</a:t>
            </a:r>
            <a:r>
              <a:rPr lang="sk-SK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sk-SK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buprenorphine</a:t>
            </a:r>
            <a:r>
              <a:rPr lang="sk-SK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spcBef>
                <a:spcPts val="1250"/>
              </a:spcBef>
              <a:buClrTx/>
              <a:buSzPct val="60000"/>
              <a:buFontTx/>
              <a:buChar char="•"/>
            </a:pPr>
            <a:r>
              <a:rPr lang="cs-CZ" altLang="cs-CZ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600" dirty="0" err="1">
                <a:latin typeface="Arial" panose="020B0604020202020204" pitchFamily="34" charset="0"/>
                <a:cs typeface="Arial" panose="020B0604020202020204" pitchFamily="34" charset="0"/>
              </a:rPr>
              <a:t>less</a:t>
            </a:r>
            <a:r>
              <a:rPr lang="cs-CZ" altLang="cs-CZ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600" dirty="0" err="1">
                <a:latin typeface="Arial" panose="020B0604020202020204" pitchFamily="34" charset="0"/>
                <a:cs typeface="Arial" panose="020B0604020202020204" pitchFamily="34" charset="0"/>
              </a:rPr>
              <a:t>potential</a:t>
            </a:r>
            <a:r>
              <a:rPr lang="cs-CZ" altLang="cs-CZ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600" dirty="0" err="1"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cs-CZ" altLang="cs-CZ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600" dirty="0" err="1">
                <a:latin typeface="Arial" panose="020B0604020202020204" pitchFamily="34" charset="0"/>
                <a:cs typeface="Arial" panose="020B0604020202020204" pitchFamily="34" charset="0"/>
              </a:rPr>
              <a:t>addiction</a:t>
            </a:r>
            <a:r>
              <a:rPr lang="cs-CZ" altLang="cs-CZ" sz="2600" dirty="0">
                <a:latin typeface="Arial" panose="020B0604020202020204" pitchFamily="34" charset="0"/>
                <a:cs typeface="Arial" panose="020B0604020202020204" pitchFamily="34" charset="0"/>
              </a:rPr>
              <a:t>, but </a:t>
            </a:r>
            <a:r>
              <a:rPr lang="cs-CZ" altLang="cs-CZ" sz="2600" dirty="0" err="1">
                <a:latin typeface="Arial" panose="020B0604020202020204" pitchFamily="34" charset="0"/>
                <a:cs typeface="Arial" panose="020B0604020202020204" pitchFamily="34" charset="0"/>
              </a:rPr>
              <a:t>exists</a:t>
            </a:r>
            <a:r>
              <a:rPr lang="cs-CZ" altLang="cs-CZ" sz="2600" dirty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  <a:p>
            <a:pPr>
              <a:spcBef>
                <a:spcPts val="1250"/>
              </a:spcBef>
              <a:buClrTx/>
              <a:buSzPct val="60000"/>
              <a:buFontTx/>
              <a:buChar char="•"/>
            </a:pPr>
            <a:r>
              <a:rPr lang="cs-CZ" altLang="cs-CZ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600" dirty="0" err="1">
                <a:latin typeface="Arial" panose="020B0604020202020204" pitchFamily="34" charset="0"/>
                <a:cs typeface="Arial" panose="020B0604020202020204" pitchFamily="34" charset="0"/>
              </a:rPr>
              <a:t>lower</a:t>
            </a:r>
            <a:r>
              <a:rPr lang="cs-CZ" altLang="cs-CZ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600" dirty="0" err="1">
                <a:latin typeface="Arial" panose="020B0604020202020204" pitchFamily="34" charset="0"/>
                <a:cs typeface="Arial" panose="020B0604020202020204" pitchFamily="34" charset="0"/>
              </a:rPr>
              <a:t>analgesic</a:t>
            </a:r>
            <a:r>
              <a:rPr lang="cs-CZ" altLang="cs-CZ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600" dirty="0" err="1">
                <a:latin typeface="Arial" panose="020B0604020202020204" pitchFamily="34" charset="0"/>
                <a:cs typeface="Arial" panose="020B0604020202020204" pitchFamily="34" charset="0"/>
              </a:rPr>
              <a:t>effect</a:t>
            </a:r>
            <a:r>
              <a:rPr lang="cs-CZ" altLang="cs-CZ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600" dirty="0" err="1">
                <a:latin typeface="Arial" panose="020B0604020202020204" pitchFamily="34" charset="0"/>
                <a:cs typeface="Arial" panose="020B0604020202020204" pitchFamily="34" charset="0"/>
              </a:rPr>
              <a:t>than</a:t>
            </a:r>
            <a:r>
              <a:rPr lang="cs-CZ" altLang="cs-CZ" sz="2600" dirty="0">
                <a:latin typeface="Arial" panose="020B0604020202020204" pitchFamily="34" charset="0"/>
                <a:cs typeface="Arial" panose="020B0604020202020204" pitchFamily="34" charset="0"/>
              </a:rPr>
              <a:t> full </a:t>
            </a:r>
            <a:r>
              <a:rPr lang="cs-CZ" altLang="cs-CZ" sz="2600" dirty="0" err="1">
                <a:latin typeface="Arial" panose="020B0604020202020204" pitchFamily="34" charset="0"/>
                <a:cs typeface="Arial" panose="020B0604020202020204" pitchFamily="34" charset="0"/>
              </a:rPr>
              <a:t>agonists</a:t>
            </a:r>
            <a:endParaRPr lang="cs-CZ" altLang="cs-CZ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1250"/>
              </a:spcBef>
              <a:buClrTx/>
              <a:buSzPct val="60000"/>
              <a:buFontTx/>
              <a:buChar char="•"/>
            </a:pPr>
            <a:r>
              <a:rPr lang="cs-CZ" altLang="cs-CZ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600" dirty="0" err="1">
                <a:latin typeface="Arial" panose="020B0604020202020204" pitchFamily="34" charset="0"/>
                <a:cs typeface="Arial" panose="020B0604020202020204" pitchFamily="34" charset="0"/>
              </a:rPr>
              <a:t>less</a:t>
            </a:r>
            <a:r>
              <a:rPr lang="cs-CZ" altLang="cs-CZ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600" dirty="0" err="1">
                <a:latin typeface="Arial" panose="020B0604020202020204" pitchFamily="34" charset="0"/>
                <a:cs typeface="Arial" panose="020B0604020202020204" pitchFamily="34" charset="0"/>
              </a:rPr>
              <a:t>side</a:t>
            </a:r>
            <a:r>
              <a:rPr lang="cs-CZ" altLang="cs-CZ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600" dirty="0" err="1">
                <a:latin typeface="Arial" panose="020B0604020202020204" pitchFamily="34" charset="0"/>
                <a:cs typeface="Arial" panose="020B0604020202020204" pitchFamily="34" charset="0"/>
              </a:rPr>
              <a:t>effects</a:t>
            </a:r>
            <a:r>
              <a:rPr lang="cs-CZ" altLang="cs-CZ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600" dirty="0" err="1">
                <a:latin typeface="Arial" panose="020B0604020202020204" pitchFamily="34" charset="0"/>
                <a:cs typeface="Arial" panose="020B0604020202020204" pitchFamily="34" charset="0"/>
              </a:rPr>
              <a:t>than</a:t>
            </a:r>
            <a:r>
              <a:rPr lang="cs-CZ" altLang="cs-CZ" sz="2600" dirty="0">
                <a:latin typeface="Arial" panose="020B0604020202020204" pitchFamily="34" charset="0"/>
                <a:cs typeface="Arial" panose="020B0604020202020204" pitchFamily="34" charset="0"/>
              </a:rPr>
              <a:t> full </a:t>
            </a:r>
            <a:r>
              <a:rPr lang="cs-CZ" altLang="cs-CZ" sz="2600" dirty="0" err="1">
                <a:latin typeface="Arial" panose="020B0604020202020204" pitchFamily="34" charset="0"/>
                <a:cs typeface="Arial" panose="020B0604020202020204" pitchFamily="34" charset="0"/>
              </a:rPr>
              <a:t>agonists</a:t>
            </a:r>
            <a:endParaRPr lang="cs-CZ" alt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C32B6D64-6A7B-4457-84DA-53346916B7F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987043" y="1244125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23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Text Box 1">
            <a:extLst>
              <a:ext uri="{FF2B5EF4-FFF2-40B4-BE49-F238E27FC236}">
                <a16:creationId xmlns:a16="http://schemas.microsoft.com/office/drawing/2014/main" id="{CA5CACDD-FC22-4B65-A9A1-73EB0B6691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8206" y="1286395"/>
            <a:ext cx="9814207" cy="5531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>
              <a:spcBef>
                <a:spcPts val="2000"/>
              </a:spcBef>
              <a:buClrTx/>
              <a:buSzPct val="60000"/>
            </a:pPr>
            <a:r>
              <a:rPr lang="cs-CZ" altLang="cs-CZ" b="1" dirty="0" err="1">
                <a:latin typeface="Arial" panose="020B0604020202020204" pitchFamily="34" charset="0"/>
                <a:cs typeface="Arial" panose="020B0604020202020204" pitchFamily="34" charset="0"/>
              </a:rPr>
              <a:t>buprenorphine</a:t>
            </a:r>
            <a:endParaRPr lang="cs-CZ" altLang="cs-CZ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1625"/>
              </a:spcBef>
              <a:buClr>
                <a:schemeClr val="tx1"/>
              </a:buClr>
              <a:buSzPct val="60000"/>
              <a:buFontTx/>
              <a:buChar char="•"/>
            </a:pPr>
            <a:r>
              <a:rPr lang="cs-CZ" altLang="cs-CZ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partial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μ</a:t>
            </a:r>
            <a:r>
              <a:rPr lang="sk-SK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rcp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agonist</a:t>
            </a:r>
            <a:endParaRPr lang="cs-CZ" alt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1625"/>
              </a:spcBef>
              <a:buClrTx/>
              <a:buSzPct val="60000"/>
              <a:buFontTx/>
              <a:buChar char="•"/>
            </a:pP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↓tolerance in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comparism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other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opioids</a:t>
            </a:r>
            <a:endParaRPr lang="cs-CZ" alt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1625"/>
              </a:spcBef>
              <a:buClrTx/>
              <a:buSzPct val="60000"/>
              <a:buFontTx/>
              <a:buChar char="•"/>
            </a:pP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↓abuse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potential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obstipation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other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GIT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effects</a:t>
            </a:r>
            <a:endParaRPr lang="cs-CZ" alt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1625"/>
              </a:spcBef>
              <a:buClrTx/>
              <a:buSzPct val="60000"/>
              <a:buFontTx/>
              <a:buChar char="•"/>
            </a:pP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↑ „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first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pass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effect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“ ! Do not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administer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orally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!!!</a:t>
            </a:r>
          </a:p>
          <a:p>
            <a:pPr>
              <a:spcBef>
                <a:spcPts val="1625"/>
              </a:spcBef>
              <a:buClrTx/>
              <a:buSzPct val="60000"/>
              <a:buFontTx/>
              <a:buChar char="•"/>
            </a:pP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600" b="1" u="sng" dirty="0">
                <a:latin typeface="Arial" panose="020B0604020202020204" pitchFamily="34" charset="0"/>
                <a:cs typeface="Arial" panose="020B0604020202020204" pitchFamily="34" charset="0"/>
              </a:rPr>
              <a:t>Use:</a:t>
            </a:r>
            <a:r>
              <a:rPr lang="cs-CZ" altLang="cs-CZ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spcBef>
                <a:spcPts val="1625"/>
              </a:spcBef>
              <a:buClrTx/>
              <a:buSzPct val="60000"/>
            </a:pP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1)</a:t>
            </a:r>
            <a:r>
              <a:rPr lang="cs-CZ" altLang="cs-CZ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strong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chronic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pain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(TTS!)</a:t>
            </a:r>
          </a:p>
          <a:p>
            <a:pPr>
              <a:spcBef>
                <a:spcPts val="1625"/>
              </a:spcBef>
              <a:buClrTx/>
              <a:buSzPct val="60000"/>
            </a:pP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2)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substitution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therapy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opioid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(heroin)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addiction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➙ </a:t>
            </a:r>
            <a:r>
              <a:rPr lang="cs-CZ" altLang="cs-CZ" sz="2000" dirty="0" err="1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combined</a:t>
            </a:r>
            <a:r>
              <a:rPr lang="cs-CZ" altLang="cs-CZ" sz="2000" dirty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with</a:t>
            </a:r>
            <a:r>
              <a:rPr lang="cs-CZ" altLang="cs-CZ" sz="2000" dirty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opioid</a:t>
            </a:r>
            <a:r>
              <a:rPr lang="cs-CZ" altLang="cs-CZ" sz="2000" dirty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antagonist</a:t>
            </a:r>
            <a:r>
              <a:rPr lang="cs-CZ" altLang="cs-CZ" sz="2000" dirty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naloxone</a:t>
            </a:r>
            <a:r>
              <a:rPr lang="cs-CZ" altLang="cs-CZ" sz="2000" dirty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 in </a:t>
            </a:r>
            <a:r>
              <a:rPr lang="cs-CZ" altLang="cs-CZ" sz="2000" dirty="0" err="1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one</a:t>
            </a:r>
            <a:r>
              <a:rPr lang="cs-CZ" altLang="cs-CZ" sz="2000" dirty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drug</a:t>
            </a:r>
            <a:r>
              <a:rPr lang="cs-CZ" altLang="cs-CZ" sz="2000" dirty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form</a:t>
            </a:r>
            <a:r>
              <a:rPr lang="cs-CZ" altLang="cs-CZ" sz="2000" dirty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 (</a:t>
            </a:r>
            <a:r>
              <a:rPr lang="cs-CZ" altLang="cs-CZ" sz="2000" dirty="0" err="1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sublingual</a:t>
            </a:r>
            <a:r>
              <a:rPr lang="cs-CZ" altLang="cs-CZ" sz="2000" dirty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) ➙ in </a:t>
            </a:r>
            <a:r>
              <a:rPr lang="cs-CZ" altLang="cs-CZ" sz="2000" dirty="0" err="1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injection</a:t>
            </a:r>
            <a:r>
              <a:rPr lang="cs-CZ" altLang="cs-CZ" sz="2000" dirty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application</a:t>
            </a:r>
            <a:r>
              <a:rPr lang="cs-CZ" altLang="cs-CZ" sz="2000" dirty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naloxone</a:t>
            </a:r>
            <a:r>
              <a:rPr lang="cs-CZ" altLang="cs-CZ" sz="2000" dirty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antagonizes</a:t>
            </a:r>
            <a:r>
              <a:rPr lang="cs-CZ" altLang="cs-CZ" sz="2000" dirty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effects</a:t>
            </a:r>
            <a:r>
              <a:rPr lang="cs-CZ" altLang="cs-CZ" sz="2000" dirty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of</a:t>
            </a:r>
            <a:r>
              <a:rPr lang="cs-CZ" altLang="cs-CZ" sz="2000" dirty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buprenorphine</a:t>
            </a:r>
            <a:r>
              <a:rPr lang="cs-CZ" altLang="cs-CZ" sz="2000" dirty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 (in </a:t>
            </a:r>
            <a:r>
              <a:rPr lang="cs-CZ" altLang="cs-CZ" sz="2000" dirty="0" err="1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sublingual</a:t>
            </a:r>
            <a:r>
              <a:rPr lang="cs-CZ" altLang="cs-CZ" sz="2000" dirty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administration</a:t>
            </a:r>
            <a:r>
              <a:rPr lang="cs-CZ" altLang="cs-CZ" sz="2000" dirty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naloxone</a:t>
            </a:r>
            <a:r>
              <a:rPr lang="cs-CZ" altLang="cs-CZ" sz="2000" dirty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does</a:t>
            </a:r>
            <a:r>
              <a:rPr lang="cs-CZ" altLang="cs-CZ" sz="2000" dirty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 not </a:t>
            </a:r>
            <a:r>
              <a:rPr lang="cs-CZ" altLang="cs-CZ" sz="2000" dirty="0" err="1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act</a:t>
            </a:r>
            <a:r>
              <a:rPr lang="cs-CZ" altLang="cs-CZ" sz="2000" dirty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!) 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      </a:t>
            </a:r>
          </a:p>
        </p:txBody>
      </p:sp>
      <p:sp>
        <p:nvSpPr>
          <p:cNvPr id="98307" name="Text Box 3">
            <a:extLst>
              <a:ext uri="{FF2B5EF4-FFF2-40B4-BE49-F238E27FC236}">
                <a16:creationId xmlns:a16="http://schemas.microsoft.com/office/drawing/2014/main" id="{21D9BCF2-2E96-43D1-B6EC-FC9B3D8EFE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7850" y="1"/>
            <a:ext cx="8578850" cy="1312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>
              <a:spcBef>
                <a:spcPts val="2500"/>
              </a:spcBef>
              <a:buClrTx/>
              <a:buSzPct val="60000"/>
            </a:pPr>
            <a:r>
              <a:rPr lang="cs-CZ" altLang="cs-CZ" sz="4000" b="1">
                <a:latin typeface="Arial" panose="020B0604020202020204" pitchFamily="34" charset="0"/>
                <a:cs typeface="Arial" panose="020B0604020202020204" pitchFamily="34" charset="0"/>
              </a:rPr>
              <a:t>Partial agonists + mixed agonists - antagonists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6D4B1E08-FB08-4178-9F42-F0A0D07D88B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40867" y="351632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05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Text Box 5">
            <a:extLst>
              <a:ext uri="{FF2B5EF4-FFF2-40B4-BE49-F238E27FC236}">
                <a16:creationId xmlns:a16="http://schemas.microsoft.com/office/drawing/2014/main" id="{34B8EBF7-9A6C-4B7F-99E0-BCE55AEF6F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7850" y="188914"/>
            <a:ext cx="8578850" cy="955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>
              <a:spcBef>
                <a:spcPts val="2500"/>
              </a:spcBef>
              <a:buClrTx/>
              <a:buSzPct val="60000"/>
            </a:pPr>
            <a:r>
              <a:rPr lang="cs-CZ" altLang="cs-CZ" sz="2800" b="1">
                <a:latin typeface="Arial" panose="020B0604020202020204" pitchFamily="34" charset="0"/>
                <a:cs typeface="Arial" panose="020B0604020202020204" pitchFamily="34" charset="0"/>
              </a:rPr>
              <a:t>Partial agonists + mixed agonists – antagonists – other representatives</a:t>
            </a:r>
          </a:p>
        </p:txBody>
      </p:sp>
      <p:sp>
        <p:nvSpPr>
          <p:cNvPr id="100355" name="Text Box 6">
            <a:extLst>
              <a:ext uri="{FF2B5EF4-FFF2-40B4-BE49-F238E27FC236}">
                <a16:creationId xmlns:a16="http://schemas.microsoft.com/office/drawing/2014/main" id="{FA8B5E53-2781-4BD0-A912-E3F6A9DF51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2314" y="1341439"/>
            <a:ext cx="8512175" cy="4454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marL="339725" indent="-339725"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>
              <a:spcBef>
                <a:spcPts val="2000"/>
              </a:spcBef>
              <a:buFont typeface="Arial" panose="020B0604020202020204" pitchFamily="34" charset="0"/>
              <a:buChar char="•"/>
            </a:pP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mixed agonists – antagonists</a:t>
            </a:r>
          </a:p>
          <a:p>
            <a:pPr>
              <a:spcBef>
                <a:spcPts val="2000"/>
              </a:spcBef>
              <a:buFont typeface="Arial" panose="020B0604020202020204" pitchFamily="34" charset="0"/>
              <a:buChar char="•"/>
            </a:pP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usually μ-antagonists and κ-agonists (event. also </a:t>
            </a:r>
            <a:r>
              <a:rPr lang="el-GR" altLang="cs-CZ" sz="2400">
                <a:latin typeface="Arial" panose="020B0604020202020204" pitchFamily="34" charset="0"/>
                <a:cs typeface="Arial" panose="020B0604020202020204" pitchFamily="34" charset="0"/>
              </a:rPr>
              <a:t>δ</a:t>
            </a: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-agonists)</a:t>
            </a:r>
          </a:p>
          <a:p>
            <a:pPr>
              <a:spcBef>
                <a:spcPts val="2000"/>
              </a:spcBef>
              <a:buFont typeface="Arial" panose="020B0604020202020204" pitchFamily="34" charset="0"/>
              <a:buChar char="•"/>
            </a:pP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possibility of </a:t>
            </a:r>
            <a:r>
              <a:rPr lang="el-GR" altLang="cs-CZ" sz="2400"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-receptor activation → psychotomimetic and  hallucinogenic effects)</a:t>
            </a:r>
          </a:p>
          <a:p>
            <a:pPr>
              <a:spcBef>
                <a:spcPts val="2000"/>
              </a:spcBef>
              <a:buFont typeface="Arial" panose="020B0604020202020204" pitchFamily="34" charset="0"/>
              <a:buChar char="•"/>
            </a:pP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analgesic effects are weaker than full agonists</a:t>
            </a:r>
          </a:p>
          <a:p>
            <a:pPr>
              <a:spcBef>
                <a:spcPts val="2000"/>
              </a:spcBef>
              <a:buFont typeface="Arial" panose="020B0604020202020204" pitchFamily="34" charset="0"/>
              <a:buChar char="•"/>
            </a:pP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today minimal use</a:t>
            </a:r>
            <a:endParaRPr lang="cs-CZ" altLang="cs-CZ" sz="24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2000"/>
              </a:spcBef>
              <a:buFont typeface="Arial" panose="020B0604020202020204" pitchFamily="34" charset="0"/>
              <a:buChar char="•"/>
            </a:pPr>
            <a:r>
              <a:rPr lang="cs-CZ" altLang="cs-CZ" sz="2400" b="1">
                <a:latin typeface="Arial" panose="020B0604020202020204" pitchFamily="34" charset="0"/>
                <a:cs typeface="Arial" panose="020B0604020202020204" pitchFamily="34" charset="0"/>
              </a:rPr>
              <a:t>pentazocin, butorfanol </a:t>
            </a: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– in Czech Rep. not registered</a:t>
            </a:r>
            <a:r>
              <a:rPr lang="cs-CZ" altLang="cs-CZ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</p:txBody>
      </p:sp>
    </p:spTree>
    <p:custDataLst>
      <p:tags r:id="rId1"/>
    </p:custData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Text Box 2">
            <a:extLst>
              <a:ext uri="{FF2B5EF4-FFF2-40B4-BE49-F238E27FC236}">
                <a16:creationId xmlns:a16="http://schemas.microsoft.com/office/drawing/2014/main" id="{314FFE25-8931-458C-9AB7-F516E517D4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564" y="1341438"/>
            <a:ext cx="10189437" cy="48240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>
              <a:spcBef>
                <a:spcPts val="2000"/>
              </a:spcBef>
              <a:buClrTx/>
            </a:pPr>
            <a:r>
              <a:rPr lang="cs-CZ" altLang="cs-CZ" b="1" dirty="0" err="1">
                <a:latin typeface="Arial" panose="020B0604020202020204" pitchFamily="34" charset="0"/>
                <a:cs typeface="Arial" panose="020B0604020202020204" pitchFamily="34" charset="0"/>
              </a:rPr>
              <a:t>nalbuphine</a:t>
            </a:r>
            <a:endParaRPr lang="cs-CZ" altLang="cs-CZ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20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short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-term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therapy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moderate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strong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pain</a:t>
            </a:r>
            <a:endParaRPr lang="cs-CZ" alt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20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unsuitable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long-term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therapy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spcBef>
                <a:spcPts val="20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parenteral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administration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i.v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.,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i.m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.,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s.c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.)</a:t>
            </a:r>
          </a:p>
          <a:p>
            <a:pPr>
              <a:spcBef>
                <a:spcPts val="20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causes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respiratory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depression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comparable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morphine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, but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suppression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respiratory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center has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drug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ceiling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effect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spcBef>
                <a:spcPts val="20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b="1" u="sng" dirty="0">
                <a:latin typeface="Arial" panose="020B0604020202020204" pitchFamily="34" charset="0"/>
                <a:cs typeface="Arial" panose="020B0604020202020204" pitchFamily="34" charset="0"/>
              </a:rPr>
              <a:t>Use:</a:t>
            </a:r>
            <a:r>
              <a:rPr lang="cs-CZ" alt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perioperative</a:t>
            </a:r>
            <a:r>
              <a:rPr lang="cs-CZ" alt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pain</a:t>
            </a:r>
            <a:r>
              <a:rPr lang="cs-CZ" alt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altLang="cs-CZ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suppression</a:t>
            </a:r>
            <a:r>
              <a:rPr lang="cs-CZ" alt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alt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pain</a:t>
            </a:r>
            <a:r>
              <a:rPr lang="cs-CZ" alt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cs-CZ" altLang="cs-CZ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obstetrics</a:t>
            </a:r>
            <a:r>
              <a:rPr lang="cs-CZ" alt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(BE AWARE: in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newborns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risk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breathing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depression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bradycardia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cyanosis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hypotension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 →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newborn</a:t>
            </a:r>
            <a:r>
              <a:rPr lang="en-US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`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s monitoring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necessary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!) </a:t>
            </a:r>
            <a:endParaRPr lang="cs-CZ" alt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403" name="Text Box 5">
            <a:extLst>
              <a:ext uri="{FF2B5EF4-FFF2-40B4-BE49-F238E27FC236}">
                <a16:creationId xmlns:a16="http://schemas.microsoft.com/office/drawing/2014/main" id="{A78FACF9-5294-41E7-9F4E-395229B97C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7850" y="1"/>
            <a:ext cx="8578850" cy="955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>
              <a:spcBef>
                <a:spcPts val="2500"/>
              </a:spcBef>
              <a:buClrTx/>
              <a:buSzPct val="60000"/>
            </a:pPr>
            <a:r>
              <a:rPr lang="cs-CZ" altLang="cs-CZ" sz="2800" b="1">
                <a:latin typeface="Arial" panose="020B0604020202020204" pitchFamily="34" charset="0"/>
                <a:cs typeface="Arial" panose="020B0604020202020204" pitchFamily="34" charset="0"/>
              </a:rPr>
              <a:t>Partial agonists + mixed agonists – antagonists – other representatives</a:t>
            </a:r>
          </a:p>
        </p:txBody>
      </p:sp>
      <p:pic>
        <p:nvPicPr>
          <p:cNvPr id="102404" name="Obrázek 4">
            <a:extLst>
              <a:ext uri="{FF2B5EF4-FFF2-40B4-BE49-F238E27FC236}">
                <a16:creationId xmlns:a16="http://schemas.microsoft.com/office/drawing/2014/main" id="{866DF247-4B7E-40C9-96F4-1BADEA4768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2450" y="5943600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90F8DA32-0572-40C4-971A-8CA3F067DED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978497" y="399487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5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Text Box 1">
            <a:extLst>
              <a:ext uri="{FF2B5EF4-FFF2-40B4-BE49-F238E27FC236}">
                <a16:creationId xmlns:a16="http://schemas.microsoft.com/office/drawing/2014/main" id="{1EB3580C-5701-43C6-B32E-A90B3B99A9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39918" y="155338"/>
            <a:ext cx="4141788" cy="709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>
              <a:spcBef>
                <a:spcPts val="2500"/>
              </a:spcBef>
              <a:buClrTx/>
              <a:buSzPct val="60000"/>
            </a:pPr>
            <a:r>
              <a:rPr lang="cs-CZ" altLang="cs-CZ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Atypical</a:t>
            </a:r>
            <a:r>
              <a:rPr lang="cs-CZ" altLang="cs-CZ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opioids</a:t>
            </a:r>
            <a:endParaRPr lang="cs-CZ" altLang="cs-CZ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4451" name="Rectangle 3">
            <a:extLst>
              <a:ext uri="{FF2B5EF4-FFF2-40B4-BE49-F238E27FC236}">
                <a16:creationId xmlns:a16="http://schemas.microsoft.com/office/drawing/2014/main" id="{8466BED5-A8DD-4CCC-8579-ECC33A03CF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2209" y="864950"/>
            <a:ext cx="9675754" cy="57576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ct val="0"/>
              </a:spcBef>
              <a:buSzPct val="60000"/>
              <a:buFont typeface="Arial" panose="020B0604020202020204" pitchFamily="34" charset="0"/>
              <a:buNone/>
            </a:pPr>
            <a:r>
              <a:rPr lang="cs-CZ" altLang="cs-CZ" b="1" dirty="0" err="1">
                <a:latin typeface="Arial" panose="020B0604020202020204" pitchFamily="34" charset="0"/>
                <a:cs typeface="Arial" panose="020B0604020202020204" pitchFamily="34" charset="0"/>
              </a:rPr>
              <a:t>tramadol</a:t>
            </a:r>
            <a:endParaRPr lang="cs-CZ" altLang="cs-CZ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SzPct val="60000"/>
              <a:buFont typeface="Arial" panose="020B0604020202020204" pitchFamily="34" charset="0"/>
              <a:buNone/>
            </a:pPr>
            <a:endParaRPr lang="cs-CZ" alt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SzPct val="60000"/>
              <a:buFont typeface="Arial" panose="020B0604020202020204" pitchFamily="34" charset="0"/>
              <a:buNone/>
            </a:pP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low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affinity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to μ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receptors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+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norepinephrine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and serotonin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reuptake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inhibition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(=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atypical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mechanism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action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similar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some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antidepressants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SSRI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group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effect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tramadol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can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not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be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fully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antagonized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by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opioid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antagonists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</a:p>
          <a:p>
            <a:pPr eaLnBrk="1" hangingPunct="1">
              <a:spcBef>
                <a:spcPct val="0"/>
              </a:spcBef>
              <a:buSzPct val="60000"/>
              <a:buFont typeface="Arial" panose="020B0604020202020204" pitchFamily="34" charset="0"/>
              <a:buChar char="•"/>
            </a:pP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approximately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1/6 – 1/10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morphine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analgesic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potency</a:t>
            </a:r>
            <a:endParaRPr lang="cs-CZ" alt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SzPct val="60000"/>
              <a:buFont typeface="Candara" panose="020E0502030303020204" pitchFamily="34" charset="0"/>
              <a:buChar char="•"/>
            </a:pP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very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suitable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combination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paracetamol</a:t>
            </a:r>
          </a:p>
          <a:p>
            <a:pPr eaLnBrk="1" hangingPunct="1">
              <a:spcBef>
                <a:spcPct val="0"/>
              </a:spcBef>
              <a:buSzPct val="60000"/>
              <a:buFont typeface="Candara" panose="020E0502030303020204" pitchFamily="34" charset="0"/>
              <a:buChar char="•"/>
            </a:pP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less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side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effects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minimal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respiratory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depression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eaLnBrk="1" hangingPunct="1">
              <a:spcBef>
                <a:spcPct val="0"/>
              </a:spcBef>
              <a:buSzPct val="60000"/>
              <a:buFont typeface="Candara" panose="020E0502030303020204" pitchFamily="34" charset="0"/>
              <a:buChar char="•"/>
            </a:pP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risk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serotonin syndrome</a:t>
            </a:r>
          </a:p>
          <a:p>
            <a:pPr eaLnBrk="1" hangingPunct="1">
              <a:spcBef>
                <a:spcPct val="0"/>
              </a:spcBef>
              <a:buSzPct val="60000"/>
              <a:buFont typeface="Candara" panose="020E0502030303020204" pitchFamily="34" charset="0"/>
              <a:buChar char="•"/>
            </a:pP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in Czech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Rep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. very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often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prescribed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analgesic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prescription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normal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forms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without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blue band; more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drug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forms</a:t>
            </a:r>
            <a:endParaRPr lang="cs-CZ" alt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SzPct val="60000"/>
              <a:buFont typeface="Candara" panose="020E0502030303020204" pitchFamily="34" charset="0"/>
              <a:buChar char="•"/>
            </a:pP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RISK OF ADDICTION!!!</a:t>
            </a:r>
          </a:p>
          <a:p>
            <a:pPr eaLnBrk="1" hangingPunct="1">
              <a:spcBef>
                <a:spcPct val="0"/>
              </a:spcBef>
              <a:buSzPct val="60000"/>
              <a:buFont typeface="Candara" panose="020E0502030303020204" pitchFamily="34" charset="0"/>
              <a:buNone/>
            </a:pPr>
            <a:r>
              <a:rPr lang="cs-CZ" altLang="cs-CZ" sz="2400" b="1" u="sng" dirty="0">
                <a:latin typeface="Arial" panose="020B0604020202020204" pitchFamily="34" charset="0"/>
                <a:cs typeface="Arial" panose="020B0604020202020204" pitchFamily="34" charset="0"/>
              </a:rPr>
              <a:t>Use: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therapy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moderate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strong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pain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eaLnBrk="1" hangingPunct="1">
              <a:spcBef>
                <a:spcPct val="0"/>
              </a:spcBef>
              <a:buSzPct val="60000"/>
              <a:buFont typeface="Candara" panose="020E0502030303020204" pitchFamily="34" charset="0"/>
              <a:buNone/>
            </a:pP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acute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chronic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cs-CZ" altLang="cs-CZ" sz="2400" b="1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7904656C-4CAD-4F29-8683-A8006DC2809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01491" y="510144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5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Text Box 1">
            <a:extLst>
              <a:ext uri="{FF2B5EF4-FFF2-40B4-BE49-F238E27FC236}">
                <a16:creationId xmlns:a16="http://schemas.microsoft.com/office/drawing/2014/main" id="{AA6037B1-9386-4B7F-A02B-1999CCF907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9289" y="836614"/>
            <a:ext cx="2110171" cy="586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>
              <a:spcBef>
                <a:spcPts val="2000"/>
              </a:spcBef>
              <a:buClrTx/>
              <a:buSzPct val="60000"/>
            </a:pPr>
            <a:r>
              <a:rPr lang="cs-CZ" altLang="cs-CZ" b="1">
                <a:latin typeface="Candara" panose="020E0502030303020204" pitchFamily="34" charset="0"/>
                <a:cs typeface="Times New Roman" panose="02020603050405020304" pitchFamily="18" charset="0"/>
              </a:rPr>
              <a:t>tapentadol</a:t>
            </a:r>
          </a:p>
        </p:txBody>
      </p:sp>
      <p:sp>
        <p:nvSpPr>
          <p:cNvPr id="106499" name="Rectangle 2">
            <a:extLst>
              <a:ext uri="{FF2B5EF4-FFF2-40B4-BE49-F238E27FC236}">
                <a16:creationId xmlns:a16="http://schemas.microsoft.com/office/drawing/2014/main" id="{EAE7DC9C-F1DB-4FC9-95B2-FFB25B1C08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57388" y="1268413"/>
            <a:ext cx="8710612" cy="354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ct val="0"/>
              </a:spcBef>
              <a:buSzPct val="60000"/>
              <a:buFont typeface="Candara" panose="020E0502030303020204" pitchFamily="34" charset="0"/>
              <a:buChar char="•"/>
            </a:pPr>
            <a:r>
              <a:rPr lang="cs-CZ" altLang="cs-CZ" sz="2400" b="1">
                <a:latin typeface="Candara" panose="020E0502030303020204" pitchFamily="34" charset="0"/>
              </a:rPr>
              <a:t> </a:t>
            </a:r>
            <a:r>
              <a:rPr lang="cs-CZ" altLang="cs-CZ" sz="2000" b="1">
                <a:latin typeface="Candara" panose="020E0502030303020204" pitchFamily="34" charset="0"/>
              </a:rPr>
              <a:t>dual mechanism of action</a:t>
            </a:r>
          </a:p>
          <a:p>
            <a:pPr eaLnBrk="1" hangingPunct="1">
              <a:spcBef>
                <a:spcPct val="0"/>
              </a:spcBef>
              <a:buClrTx/>
              <a:buSzPct val="60000"/>
              <a:buFontTx/>
              <a:buNone/>
            </a:pPr>
            <a:r>
              <a:rPr lang="cs-CZ" altLang="cs-CZ" sz="2000" b="1">
                <a:latin typeface="Candara" panose="020E0502030303020204" pitchFamily="34" charset="0"/>
              </a:rPr>
              <a:t>     -  </a:t>
            </a:r>
            <a:r>
              <a:rPr lang="cs-CZ" altLang="cs-CZ" sz="2000" b="1" u="sng">
                <a:latin typeface="Candara" panose="020E0502030303020204" pitchFamily="34" charset="0"/>
              </a:rPr>
              <a:t>μ agonist </a:t>
            </a:r>
            <a:r>
              <a:rPr lang="en-US" altLang="cs-CZ" sz="2000" b="1" u="sng">
                <a:latin typeface="Candara" panose="020E0502030303020204" pitchFamily="34" charset="0"/>
              </a:rPr>
              <a:t>+ NRI</a:t>
            </a:r>
            <a:r>
              <a:rPr lang="en-US" altLang="cs-CZ" sz="2000" b="1">
                <a:latin typeface="Candara" panose="020E0502030303020204" pitchFamily="34" charset="0"/>
              </a:rPr>
              <a:t> (+ </a:t>
            </a:r>
            <a:r>
              <a:rPr lang="el-GR" altLang="cs-CZ" sz="2000" b="1">
                <a:latin typeface="Candara" panose="020E0502030303020204" pitchFamily="34" charset="0"/>
                <a:cs typeface="Arial" panose="020B0604020202020204" pitchFamily="34" charset="0"/>
              </a:rPr>
              <a:t>σ</a:t>
            </a:r>
            <a:r>
              <a:rPr lang="en-US" altLang="cs-CZ" sz="2000" b="1">
                <a:latin typeface="Candara" panose="020E0502030303020204" pitchFamily="34" charset="0"/>
                <a:cs typeface="Arial" panose="020B0604020202020204" pitchFamily="34" charset="0"/>
              </a:rPr>
              <a:t> agonist)</a:t>
            </a:r>
          </a:p>
          <a:p>
            <a:pPr eaLnBrk="1" hangingPunct="1">
              <a:spcBef>
                <a:spcPct val="0"/>
              </a:spcBef>
              <a:buClrTx/>
              <a:buSzPct val="60000"/>
              <a:buFontTx/>
              <a:buNone/>
            </a:pPr>
            <a:r>
              <a:rPr lang="cs-CZ" altLang="cs-CZ" sz="2000" b="1">
                <a:solidFill>
                  <a:srgbClr val="FF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      </a:t>
            </a:r>
            <a:r>
              <a:rPr lang="cs-CZ" altLang="cs-CZ" sz="2000" b="1"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u="sng">
                <a:latin typeface="Candara" panose="020E0502030303020204" pitchFamily="34" charset="0"/>
                <a:cs typeface="Arial" panose="020B0604020202020204" pitchFamily="34" charset="0"/>
              </a:rPr>
              <a:t>NEW GROUP – MOR-NRI</a:t>
            </a:r>
            <a:r>
              <a:rPr lang="cs-CZ" altLang="cs-CZ" sz="2000">
                <a:latin typeface="Candara" panose="020E0502030303020204" pitchFamily="34" charset="0"/>
              </a:rPr>
              <a:t> (</a:t>
            </a:r>
            <a:r>
              <a:rPr lang="el-GR" altLang="cs-CZ" sz="2000">
                <a:latin typeface="Candara" panose="020E0502030303020204" pitchFamily="34" charset="0"/>
              </a:rPr>
              <a:t>μ</a:t>
            </a:r>
            <a:r>
              <a:rPr lang="cs-CZ" altLang="cs-CZ" sz="2000">
                <a:latin typeface="Candara" panose="020E0502030303020204" pitchFamily="34" charset="0"/>
              </a:rPr>
              <a:t> receptor agonism – noradrenaline  reuptake inhibitor)</a:t>
            </a:r>
          </a:p>
          <a:p>
            <a:pPr eaLnBrk="1" hangingPunct="1">
              <a:spcBef>
                <a:spcPct val="0"/>
              </a:spcBef>
              <a:buSzPct val="60000"/>
              <a:buFont typeface="Candara" panose="020E0502030303020204" pitchFamily="34" charset="0"/>
              <a:buChar char="•"/>
            </a:pPr>
            <a:r>
              <a:rPr lang="en-US" altLang="cs-CZ" sz="2000">
                <a:latin typeface="Candara" panose="020E0502030303020204" pitchFamily="34" charset="0"/>
              </a:rPr>
              <a:t> </a:t>
            </a:r>
            <a:r>
              <a:rPr lang="cs-CZ" altLang="cs-CZ" sz="2000">
                <a:latin typeface="Candara" panose="020E0502030303020204" pitchFamily="34" charset="0"/>
              </a:rPr>
              <a:t>more effective than tramadol, analgesia comparable with oxycodone, but less adverse effects</a:t>
            </a:r>
          </a:p>
          <a:p>
            <a:pPr eaLnBrk="1" hangingPunct="1">
              <a:spcBef>
                <a:spcPct val="0"/>
              </a:spcBef>
              <a:buSzPct val="60000"/>
              <a:buFont typeface="Candara" panose="020E0502030303020204" pitchFamily="34" charset="0"/>
              <a:buChar char="•"/>
            </a:pPr>
            <a:r>
              <a:rPr lang="cs-CZ" altLang="cs-CZ" sz="2000">
                <a:latin typeface="Candara" panose="020E0502030303020204" pitchFamily="34" charset="0"/>
              </a:rPr>
              <a:t> suitable for the treatment of acute (but also chronic pain – e.g. </a:t>
            </a:r>
          </a:p>
          <a:p>
            <a:pPr eaLnBrk="1" hangingPunct="1">
              <a:spcBef>
                <a:spcPct val="0"/>
              </a:spcBef>
              <a:buClrTx/>
              <a:buSzPct val="60000"/>
              <a:buFontTx/>
              <a:buNone/>
            </a:pPr>
            <a:r>
              <a:rPr lang="cs-CZ" altLang="cs-CZ" sz="2000">
                <a:latin typeface="Candara" panose="020E0502030303020204" pitchFamily="34" charset="0"/>
              </a:rPr>
              <a:t>    vertebrogenic; also effective  in diabetic neuropathy - neuropathic pain!!!)</a:t>
            </a:r>
          </a:p>
          <a:p>
            <a:pPr eaLnBrk="1" hangingPunct="1">
              <a:spcBef>
                <a:spcPct val="0"/>
              </a:spcBef>
              <a:buSzPct val="60000"/>
              <a:buFont typeface="Candara" panose="020E0502030303020204" pitchFamily="34" charset="0"/>
              <a:buChar char="•"/>
            </a:pPr>
            <a:r>
              <a:rPr lang="cs-CZ" altLang="cs-CZ" sz="2000">
                <a:latin typeface="Candara" panose="020E0502030303020204" pitchFamily="34" charset="0"/>
              </a:rPr>
              <a:t> relatively few adverse effects (compared to classical strong opioids, e.g. oxycodone)</a:t>
            </a:r>
          </a:p>
          <a:p>
            <a:pPr eaLnBrk="1" hangingPunct="1">
              <a:spcBef>
                <a:spcPct val="0"/>
              </a:spcBef>
              <a:buSzPct val="60000"/>
              <a:buFont typeface="Candara" panose="020E0502030303020204" pitchFamily="34" charset="0"/>
              <a:buChar char="•"/>
            </a:pPr>
            <a:r>
              <a:rPr lang="cs-CZ" altLang="cs-CZ" sz="2000">
                <a:latin typeface="Candara" panose="020E0502030303020204" pitchFamily="34" charset="0"/>
              </a:rPr>
              <a:t> p.o. administration (also tbl. with sustained release)</a:t>
            </a:r>
          </a:p>
        </p:txBody>
      </p:sp>
      <p:sp>
        <p:nvSpPr>
          <p:cNvPr id="106500" name="Text Box 3">
            <a:extLst>
              <a:ext uri="{FF2B5EF4-FFF2-40B4-BE49-F238E27FC236}">
                <a16:creationId xmlns:a16="http://schemas.microsoft.com/office/drawing/2014/main" id="{8D0DA864-304C-4E09-A82A-378728A7DC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1939" y="188913"/>
            <a:ext cx="4141787" cy="709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algn="ctr">
              <a:spcBef>
                <a:spcPts val="2500"/>
              </a:spcBef>
              <a:buClrTx/>
              <a:buSzPct val="60000"/>
            </a:pPr>
            <a:r>
              <a:rPr lang="cs-CZ" altLang="cs-CZ" sz="4000" b="1">
                <a:latin typeface="Arial" panose="020B0604020202020204" pitchFamily="34" charset="0"/>
                <a:cs typeface="Arial" panose="020B0604020202020204" pitchFamily="34" charset="0"/>
              </a:rPr>
              <a:t>Atypical opioids</a:t>
            </a:r>
          </a:p>
        </p:txBody>
      </p:sp>
      <p:sp>
        <p:nvSpPr>
          <p:cNvPr id="106501" name="Text Box 6">
            <a:extLst>
              <a:ext uri="{FF2B5EF4-FFF2-40B4-BE49-F238E27FC236}">
                <a16:creationId xmlns:a16="http://schemas.microsoft.com/office/drawing/2014/main" id="{E4237A58-3DC1-4381-9707-1E73788962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27239" y="4895850"/>
            <a:ext cx="7991475" cy="2064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2400" b="1">
                <a:latin typeface="Candara" panose="020E0502030303020204" pitchFamily="34" charset="0"/>
              </a:rPr>
              <a:t>CAVE: tapentadol is prescribed to forms with blue band („opiate forms“), very strict accounted and subjected to the rules for handling with narcotics and psychotropic drugs and their precursors!!!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b="1">
                <a:latin typeface="Candara" panose="020E0502030303020204" pitchFamily="34" charset="0"/>
              </a:rPr>
              <a:t>         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7E9B5665-60DF-4A8A-AA91-DBAF40C4242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43417" y="288925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5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Text Box 1">
            <a:extLst>
              <a:ext uri="{FF2B5EF4-FFF2-40B4-BE49-F238E27FC236}">
                <a16:creationId xmlns:a16="http://schemas.microsoft.com/office/drawing/2014/main" id="{5893A106-072E-453C-AE56-BC4B20B9C6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20889" y="381001"/>
            <a:ext cx="7148409" cy="7100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>
              <a:spcBef>
                <a:spcPts val="2500"/>
              </a:spcBef>
              <a:buClrTx/>
              <a:buSzPct val="60000"/>
            </a:pPr>
            <a:r>
              <a:rPr lang="cs-CZ" altLang="cs-CZ" sz="4000" b="1">
                <a:latin typeface="Candara" panose="020E0502030303020204" pitchFamily="34" charset="0"/>
              </a:rPr>
              <a:t>Antagonists of opioid receptors</a:t>
            </a:r>
          </a:p>
        </p:txBody>
      </p:sp>
      <p:sp>
        <p:nvSpPr>
          <p:cNvPr id="108547" name="Text Box 2">
            <a:extLst>
              <a:ext uri="{FF2B5EF4-FFF2-40B4-BE49-F238E27FC236}">
                <a16:creationId xmlns:a16="http://schemas.microsoft.com/office/drawing/2014/main" id="{7BF58351-BB85-4FCA-8B64-AA3F4B51E6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2201" y="1219200"/>
            <a:ext cx="8054975" cy="360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marL="1876425" indent="-1873250"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876425" algn="l"/>
                <a:tab pos="2324100" algn="l"/>
                <a:tab pos="2773363" algn="l"/>
                <a:tab pos="3222625" algn="l"/>
                <a:tab pos="3671888" algn="l"/>
                <a:tab pos="4121150" algn="l"/>
                <a:tab pos="4570413" algn="l"/>
                <a:tab pos="5019675" algn="l"/>
                <a:tab pos="5468938" algn="l"/>
                <a:tab pos="5918200" algn="l"/>
                <a:tab pos="6367463" algn="l"/>
                <a:tab pos="6816725" algn="l"/>
                <a:tab pos="7265988" algn="l"/>
                <a:tab pos="7715250" algn="l"/>
                <a:tab pos="8164513" algn="l"/>
                <a:tab pos="8613775" algn="l"/>
                <a:tab pos="9063038" algn="l"/>
                <a:tab pos="9512300" algn="l"/>
                <a:tab pos="9961563" algn="l"/>
                <a:tab pos="10410825" algn="l"/>
                <a:tab pos="10860088" algn="l"/>
              </a:tabLst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876425" algn="l"/>
                <a:tab pos="2324100" algn="l"/>
                <a:tab pos="2773363" algn="l"/>
                <a:tab pos="3222625" algn="l"/>
                <a:tab pos="3671888" algn="l"/>
                <a:tab pos="4121150" algn="l"/>
                <a:tab pos="4570413" algn="l"/>
                <a:tab pos="5019675" algn="l"/>
                <a:tab pos="5468938" algn="l"/>
                <a:tab pos="5918200" algn="l"/>
                <a:tab pos="6367463" algn="l"/>
                <a:tab pos="6816725" algn="l"/>
                <a:tab pos="7265988" algn="l"/>
                <a:tab pos="7715250" algn="l"/>
                <a:tab pos="8164513" algn="l"/>
                <a:tab pos="8613775" algn="l"/>
                <a:tab pos="9063038" algn="l"/>
                <a:tab pos="9512300" algn="l"/>
                <a:tab pos="9961563" algn="l"/>
                <a:tab pos="10410825" algn="l"/>
                <a:tab pos="10860088" algn="l"/>
              </a:tabLst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876425" algn="l"/>
                <a:tab pos="2324100" algn="l"/>
                <a:tab pos="2773363" algn="l"/>
                <a:tab pos="3222625" algn="l"/>
                <a:tab pos="3671888" algn="l"/>
                <a:tab pos="4121150" algn="l"/>
                <a:tab pos="4570413" algn="l"/>
                <a:tab pos="5019675" algn="l"/>
                <a:tab pos="5468938" algn="l"/>
                <a:tab pos="5918200" algn="l"/>
                <a:tab pos="6367463" algn="l"/>
                <a:tab pos="6816725" algn="l"/>
                <a:tab pos="7265988" algn="l"/>
                <a:tab pos="7715250" algn="l"/>
                <a:tab pos="8164513" algn="l"/>
                <a:tab pos="8613775" algn="l"/>
                <a:tab pos="9063038" algn="l"/>
                <a:tab pos="9512300" algn="l"/>
                <a:tab pos="9961563" algn="l"/>
                <a:tab pos="10410825" algn="l"/>
                <a:tab pos="10860088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876425" algn="l"/>
                <a:tab pos="2324100" algn="l"/>
                <a:tab pos="2773363" algn="l"/>
                <a:tab pos="3222625" algn="l"/>
                <a:tab pos="3671888" algn="l"/>
                <a:tab pos="4121150" algn="l"/>
                <a:tab pos="4570413" algn="l"/>
                <a:tab pos="5019675" algn="l"/>
                <a:tab pos="5468938" algn="l"/>
                <a:tab pos="5918200" algn="l"/>
                <a:tab pos="6367463" algn="l"/>
                <a:tab pos="6816725" algn="l"/>
                <a:tab pos="7265988" algn="l"/>
                <a:tab pos="7715250" algn="l"/>
                <a:tab pos="8164513" algn="l"/>
                <a:tab pos="8613775" algn="l"/>
                <a:tab pos="9063038" algn="l"/>
                <a:tab pos="9512300" algn="l"/>
                <a:tab pos="9961563" algn="l"/>
                <a:tab pos="10410825" algn="l"/>
                <a:tab pos="10860088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876425" algn="l"/>
                <a:tab pos="2324100" algn="l"/>
                <a:tab pos="2773363" algn="l"/>
                <a:tab pos="3222625" algn="l"/>
                <a:tab pos="3671888" algn="l"/>
                <a:tab pos="4121150" algn="l"/>
                <a:tab pos="4570413" algn="l"/>
                <a:tab pos="5019675" algn="l"/>
                <a:tab pos="5468938" algn="l"/>
                <a:tab pos="5918200" algn="l"/>
                <a:tab pos="6367463" algn="l"/>
                <a:tab pos="6816725" algn="l"/>
                <a:tab pos="7265988" algn="l"/>
                <a:tab pos="7715250" algn="l"/>
                <a:tab pos="8164513" algn="l"/>
                <a:tab pos="8613775" algn="l"/>
                <a:tab pos="9063038" algn="l"/>
                <a:tab pos="9512300" algn="l"/>
                <a:tab pos="9961563" algn="l"/>
                <a:tab pos="10410825" algn="l"/>
                <a:tab pos="10860088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876425" algn="l"/>
                <a:tab pos="2324100" algn="l"/>
                <a:tab pos="2773363" algn="l"/>
                <a:tab pos="3222625" algn="l"/>
                <a:tab pos="3671888" algn="l"/>
                <a:tab pos="4121150" algn="l"/>
                <a:tab pos="4570413" algn="l"/>
                <a:tab pos="5019675" algn="l"/>
                <a:tab pos="5468938" algn="l"/>
                <a:tab pos="5918200" algn="l"/>
                <a:tab pos="6367463" algn="l"/>
                <a:tab pos="6816725" algn="l"/>
                <a:tab pos="7265988" algn="l"/>
                <a:tab pos="7715250" algn="l"/>
                <a:tab pos="8164513" algn="l"/>
                <a:tab pos="8613775" algn="l"/>
                <a:tab pos="9063038" algn="l"/>
                <a:tab pos="9512300" algn="l"/>
                <a:tab pos="9961563" algn="l"/>
                <a:tab pos="10410825" algn="l"/>
                <a:tab pos="10860088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876425" algn="l"/>
                <a:tab pos="2324100" algn="l"/>
                <a:tab pos="2773363" algn="l"/>
                <a:tab pos="3222625" algn="l"/>
                <a:tab pos="3671888" algn="l"/>
                <a:tab pos="4121150" algn="l"/>
                <a:tab pos="4570413" algn="l"/>
                <a:tab pos="5019675" algn="l"/>
                <a:tab pos="5468938" algn="l"/>
                <a:tab pos="5918200" algn="l"/>
                <a:tab pos="6367463" algn="l"/>
                <a:tab pos="6816725" algn="l"/>
                <a:tab pos="7265988" algn="l"/>
                <a:tab pos="7715250" algn="l"/>
                <a:tab pos="8164513" algn="l"/>
                <a:tab pos="8613775" algn="l"/>
                <a:tab pos="9063038" algn="l"/>
                <a:tab pos="9512300" algn="l"/>
                <a:tab pos="9961563" algn="l"/>
                <a:tab pos="10410825" algn="l"/>
                <a:tab pos="10860088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876425" algn="l"/>
                <a:tab pos="2324100" algn="l"/>
                <a:tab pos="2773363" algn="l"/>
                <a:tab pos="3222625" algn="l"/>
                <a:tab pos="3671888" algn="l"/>
                <a:tab pos="4121150" algn="l"/>
                <a:tab pos="4570413" algn="l"/>
                <a:tab pos="5019675" algn="l"/>
                <a:tab pos="5468938" algn="l"/>
                <a:tab pos="5918200" algn="l"/>
                <a:tab pos="6367463" algn="l"/>
                <a:tab pos="6816725" algn="l"/>
                <a:tab pos="7265988" algn="l"/>
                <a:tab pos="7715250" algn="l"/>
                <a:tab pos="8164513" algn="l"/>
                <a:tab pos="8613775" algn="l"/>
                <a:tab pos="9063038" algn="l"/>
                <a:tab pos="9512300" algn="l"/>
                <a:tab pos="9961563" algn="l"/>
                <a:tab pos="10410825" algn="l"/>
                <a:tab pos="10860088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876425" algn="l"/>
                <a:tab pos="2324100" algn="l"/>
                <a:tab pos="2773363" algn="l"/>
                <a:tab pos="3222625" algn="l"/>
                <a:tab pos="3671888" algn="l"/>
                <a:tab pos="4121150" algn="l"/>
                <a:tab pos="4570413" algn="l"/>
                <a:tab pos="5019675" algn="l"/>
                <a:tab pos="5468938" algn="l"/>
                <a:tab pos="5918200" algn="l"/>
                <a:tab pos="6367463" algn="l"/>
                <a:tab pos="6816725" algn="l"/>
                <a:tab pos="7265988" algn="l"/>
                <a:tab pos="7715250" algn="l"/>
                <a:tab pos="8164513" algn="l"/>
                <a:tab pos="8613775" algn="l"/>
                <a:tab pos="9063038" algn="l"/>
                <a:tab pos="9512300" algn="l"/>
                <a:tab pos="9961563" algn="l"/>
                <a:tab pos="10410825" algn="l"/>
                <a:tab pos="10860088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buClrTx/>
              <a:buSzPct val="60000"/>
              <a:buFontTx/>
              <a:buNone/>
            </a:pPr>
            <a:endParaRPr lang="sk-SK" altLang="cs-CZ" sz="2000">
              <a:latin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ClrTx/>
              <a:buSzPct val="60000"/>
              <a:buFontTx/>
              <a:buNone/>
            </a:pPr>
            <a:r>
              <a:rPr lang="sk-SK" altLang="cs-CZ" b="1">
                <a:latin typeface="Candara" panose="020E0502030303020204" pitchFamily="34" charset="0"/>
              </a:rPr>
              <a:t>naloxone, naltrexone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ClrTx/>
              <a:buSzPct val="60000"/>
              <a:buFontTx/>
              <a:buNone/>
            </a:pPr>
            <a:r>
              <a:rPr lang="sk-SK" altLang="cs-CZ" sz="2600">
                <a:latin typeface="Candara" panose="020E0502030303020204" pitchFamily="34" charset="0"/>
              </a:rPr>
              <a:t>	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ClrTx/>
              <a:buSzPct val="60000"/>
              <a:buFontTx/>
              <a:buNone/>
            </a:pPr>
            <a:endParaRPr lang="sk-SK" altLang="cs-CZ" sz="2600">
              <a:latin typeface="Candara" panose="020E0502030303020204" pitchFamily="34" charset="0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ClrTx/>
              <a:buSzPct val="60000"/>
              <a:buFontTx/>
              <a:buNone/>
            </a:pPr>
            <a:endParaRPr lang="sk-SK" altLang="cs-CZ" sz="2600">
              <a:latin typeface="Candara" panose="020E0502030303020204" pitchFamily="34" charset="0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ClrTx/>
              <a:buSzPct val="60000"/>
              <a:buFontTx/>
              <a:buNone/>
            </a:pPr>
            <a:r>
              <a:rPr lang="sk-SK" altLang="cs-CZ" sz="2600" b="1">
                <a:latin typeface="Candara" panose="020E0502030303020204" pitchFamily="34" charset="0"/>
              </a:rPr>
              <a:t>Indications:</a:t>
            </a:r>
            <a:r>
              <a:rPr lang="sk-SK" altLang="cs-CZ" sz="2600">
                <a:latin typeface="Candara" panose="020E0502030303020204" pitchFamily="34" charset="0"/>
              </a:rPr>
              <a:t> treatment of opioid intoxication, treatment</a:t>
            </a:r>
            <a:r>
              <a:rPr lang="cs-CZ" altLang="cs-CZ" sz="2600">
                <a:latin typeface="Candara" panose="020E0502030303020204" pitchFamily="34" charset="0"/>
              </a:rPr>
              <a:t> of respiratory depression induced by opioids, addiction diagnostics (withdrawal symptoms)</a:t>
            </a:r>
            <a:r>
              <a:rPr lang="sk-SK" altLang="cs-CZ" sz="2600">
                <a:latin typeface="Candara" panose="020E0502030303020204" pitchFamily="34" charset="0"/>
              </a:rPr>
              <a:t> 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ClrTx/>
              <a:buSzPct val="60000"/>
              <a:buFontTx/>
              <a:buNone/>
            </a:pPr>
            <a:r>
              <a:rPr lang="cs-CZ" altLang="cs-CZ" sz="2000"/>
              <a:t> </a:t>
            </a:r>
          </a:p>
        </p:txBody>
      </p:sp>
      <p:sp>
        <p:nvSpPr>
          <p:cNvPr id="108548" name="Rectangle 3">
            <a:extLst>
              <a:ext uri="{FF2B5EF4-FFF2-40B4-BE49-F238E27FC236}">
                <a16:creationId xmlns:a16="http://schemas.microsoft.com/office/drawing/2014/main" id="{D92AC06E-D2E6-454B-8ADD-B722FA24D6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3976" y="5805489"/>
            <a:ext cx="5838825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>
              <a:spcBef>
                <a:spcPts val="1500"/>
              </a:spcBef>
              <a:buClrTx/>
              <a:buSzPct val="60000"/>
            </a:pPr>
            <a:r>
              <a:rPr lang="cs-CZ" altLang="cs-CZ" sz="2400" b="1">
                <a:latin typeface="Candara" panose="020E0502030303020204" pitchFamily="34" charset="0"/>
              </a:rPr>
              <a:t>TRIAD:</a:t>
            </a:r>
            <a:r>
              <a:rPr lang="cs-CZ" altLang="cs-CZ" sz="2400">
                <a:latin typeface="Candara" panose="020E0502030303020204" pitchFamily="34" charset="0"/>
              </a:rPr>
              <a:t> coma, respiratory depression, miosis</a:t>
            </a:r>
          </a:p>
        </p:txBody>
      </p:sp>
      <p:sp>
        <p:nvSpPr>
          <p:cNvPr id="108549" name="Line 4">
            <a:extLst>
              <a:ext uri="{FF2B5EF4-FFF2-40B4-BE49-F238E27FC236}">
                <a16:creationId xmlns:a16="http://schemas.microsoft.com/office/drawing/2014/main" id="{B4D6581E-2556-4050-A2A6-E4D41ED6E38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429001" y="3429000"/>
            <a:ext cx="3749675" cy="2305050"/>
          </a:xfrm>
          <a:prstGeom prst="line">
            <a:avLst/>
          </a:prstGeom>
          <a:noFill/>
          <a:ln w="9360" cap="sq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98016831-7505-4CFC-88A7-5706EA8A4AB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32322" y="383137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0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ext Box 1">
            <a:extLst>
              <a:ext uri="{FF2B5EF4-FFF2-40B4-BE49-F238E27FC236}">
                <a16:creationId xmlns:a16="http://schemas.microsoft.com/office/drawing/2014/main" id="{E1CB694A-60C1-4425-8643-A5CA47A8DB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1176" y="1268414"/>
            <a:ext cx="8886825" cy="5329237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>
            <a:lvl1pPr marL="609600" indent="-606425">
              <a:tabLst>
                <a:tab pos="609600" algn="l"/>
                <a:tab pos="1057275" algn="l"/>
                <a:tab pos="1506538" algn="l"/>
                <a:tab pos="1955800" algn="l"/>
                <a:tab pos="2405063" algn="l"/>
                <a:tab pos="2854325" algn="l"/>
                <a:tab pos="3303588" algn="l"/>
                <a:tab pos="3752850" algn="l"/>
                <a:tab pos="4202113" algn="l"/>
                <a:tab pos="4651375" algn="l"/>
                <a:tab pos="5100638" algn="l"/>
                <a:tab pos="5549900" algn="l"/>
                <a:tab pos="5999163" algn="l"/>
                <a:tab pos="6448425" algn="l"/>
                <a:tab pos="6897688" algn="l"/>
                <a:tab pos="7346950" algn="l"/>
                <a:tab pos="7796213" algn="l"/>
                <a:tab pos="8245475" algn="l"/>
                <a:tab pos="8694738" algn="l"/>
                <a:tab pos="9144000" algn="l"/>
                <a:tab pos="9593263" algn="l"/>
              </a:tabLst>
              <a:defRPr sz="2400">
                <a:solidFill>
                  <a:srgbClr val="000000"/>
                </a:solidFill>
                <a:latin typeface="Tahoma" pitchFamily="34" charset="0"/>
              </a:defRPr>
            </a:lvl1pPr>
            <a:lvl2pPr>
              <a:tabLst>
                <a:tab pos="609600" algn="l"/>
                <a:tab pos="1057275" algn="l"/>
                <a:tab pos="1506538" algn="l"/>
                <a:tab pos="1955800" algn="l"/>
                <a:tab pos="2405063" algn="l"/>
                <a:tab pos="2854325" algn="l"/>
                <a:tab pos="3303588" algn="l"/>
                <a:tab pos="3752850" algn="l"/>
                <a:tab pos="4202113" algn="l"/>
                <a:tab pos="4651375" algn="l"/>
                <a:tab pos="5100638" algn="l"/>
                <a:tab pos="5549900" algn="l"/>
                <a:tab pos="5999163" algn="l"/>
                <a:tab pos="6448425" algn="l"/>
                <a:tab pos="6897688" algn="l"/>
                <a:tab pos="7346950" algn="l"/>
                <a:tab pos="7796213" algn="l"/>
                <a:tab pos="8245475" algn="l"/>
                <a:tab pos="8694738" algn="l"/>
                <a:tab pos="9144000" algn="l"/>
                <a:tab pos="9593263" algn="l"/>
              </a:tabLst>
              <a:defRPr sz="2400">
                <a:solidFill>
                  <a:srgbClr val="000000"/>
                </a:solidFill>
                <a:latin typeface="Tahoma" pitchFamily="34" charset="0"/>
              </a:defRPr>
            </a:lvl2pPr>
            <a:lvl3pPr>
              <a:tabLst>
                <a:tab pos="609600" algn="l"/>
                <a:tab pos="1057275" algn="l"/>
                <a:tab pos="1506538" algn="l"/>
                <a:tab pos="1955800" algn="l"/>
                <a:tab pos="2405063" algn="l"/>
                <a:tab pos="2854325" algn="l"/>
                <a:tab pos="3303588" algn="l"/>
                <a:tab pos="3752850" algn="l"/>
                <a:tab pos="4202113" algn="l"/>
                <a:tab pos="4651375" algn="l"/>
                <a:tab pos="5100638" algn="l"/>
                <a:tab pos="5549900" algn="l"/>
                <a:tab pos="5999163" algn="l"/>
                <a:tab pos="6448425" algn="l"/>
                <a:tab pos="6897688" algn="l"/>
                <a:tab pos="7346950" algn="l"/>
                <a:tab pos="7796213" algn="l"/>
                <a:tab pos="8245475" algn="l"/>
                <a:tab pos="8694738" algn="l"/>
                <a:tab pos="9144000" algn="l"/>
                <a:tab pos="9593263" algn="l"/>
              </a:tabLst>
              <a:defRPr sz="2400">
                <a:solidFill>
                  <a:srgbClr val="000000"/>
                </a:solidFill>
                <a:latin typeface="Tahoma" pitchFamily="34" charset="0"/>
              </a:defRPr>
            </a:lvl3pPr>
            <a:lvl4pPr>
              <a:tabLst>
                <a:tab pos="609600" algn="l"/>
                <a:tab pos="1057275" algn="l"/>
                <a:tab pos="1506538" algn="l"/>
                <a:tab pos="1955800" algn="l"/>
                <a:tab pos="2405063" algn="l"/>
                <a:tab pos="2854325" algn="l"/>
                <a:tab pos="3303588" algn="l"/>
                <a:tab pos="3752850" algn="l"/>
                <a:tab pos="4202113" algn="l"/>
                <a:tab pos="4651375" algn="l"/>
                <a:tab pos="5100638" algn="l"/>
                <a:tab pos="5549900" algn="l"/>
                <a:tab pos="5999163" algn="l"/>
                <a:tab pos="6448425" algn="l"/>
                <a:tab pos="6897688" algn="l"/>
                <a:tab pos="7346950" algn="l"/>
                <a:tab pos="7796213" algn="l"/>
                <a:tab pos="8245475" algn="l"/>
                <a:tab pos="8694738" algn="l"/>
                <a:tab pos="9144000" algn="l"/>
                <a:tab pos="9593263" algn="l"/>
              </a:tabLst>
              <a:defRPr sz="2400">
                <a:solidFill>
                  <a:srgbClr val="000000"/>
                </a:solidFill>
                <a:latin typeface="Tahoma" pitchFamily="34" charset="0"/>
              </a:defRPr>
            </a:lvl4pPr>
            <a:lvl5pPr>
              <a:tabLst>
                <a:tab pos="609600" algn="l"/>
                <a:tab pos="1057275" algn="l"/>
                <a:tab pos="1506538" algn="l"/>
                <a:tab pos="1955800" algn="l"/>
                <a:tab pos="2405063" algn="l"/>
                <a:tab pos="2854325" algn="l"/>
                <a:tab pos="3303588" algn="l"/>
                <a:tab pos="3752850" algn="l"/>
                <a:tab pos="4202113" algn="l"/>
                <a:tab pos="4651375" algn="l"/>
                <a:tab pos="5100638" algn="l"/>
                <a:tab pos="5549900" algn="l"/>
                <a:tab pos="5999163" algn="l"/>
                <a:tab pos="6448425" algn="l"/>
                <a:tab pos="6897688" algn="l"/>
                <a:tab pos="7346950" algn="l"/>
                <a:tab pos="7796213" algn="l"/>
                <a:tab pos="8245475" algn="l"/>
                <a:tab pos="8694738" algn="l"/>
                <a:tab pos="9144000" algn="l"/>
                <a:tab pos="9593263" algn="l"/>
              </a:tabLst>
              <a:defRPr sz="2400">
                <a:solidFill>
                  <a:srgbClr val="000000"/>
                </a:solidFill>
                <a:latin typeface="Tahoma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09600" algn="l"/>
                <a:tab pos="1057275" algn="l"/>
                <a:tab pos="1506538" algn="l"/>
                <a:tab pos="1955800" algn="l"/>
                <a:tab pos="2405063" algn="l"/>
                <a:tab pos="2854325" algn="l"/>
                <a:tab pos="3303588" algn="l"/>
                <a:tab pos="3752850" algn="l"/>
                <a:tab pos="4202113" algn="l"/>
                <a:tab pos="4651375" algn="l"/>
                <a:tab pos="5100638" algn="l"/>
                <a:tab pos="5549900" algn="l"/>
                <a:tab pos="5999163" algn="l"/>
                <a:tab pos="6448425" algn="l"/>
                <a:tab pos="6897688" algn="l"/>
                <a:tab pos="7346950" algn="l"/>
                <a:tab pos="7796213" algn="l"/>
                <a:tab pos="8245475" algn="l"/>
                <a:tab pos="8694738" algn="l"/>
                <a:tab pos="9144000" algn="l"/>
                <a:tab pos="9593263" algn="l"/>
              </a:tabLst>
              <a:defRPr sz="2400">
                <a:solidFill>
                  <a:srgbClr val="000000"/>
                </a:solidFill>
                <a:latin typeface="Tahoma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09600" algn="l"/>
                <a:tab pos="1057275" algn="l"/>
                <a:tab pos="1506538" algn="l"/>
                <a:tab pos="1955800" algn="l"/>
                <a:tab pos="2405063" algn="l"/>
                <a:tab pos="2854325" algn="l"/>
                <a:tab pos="3303588" algn="l"/>
                <a:tab pos="3752850" algn="l"/>
                <a:tab pos="4202113" algn="l"/>
                <a:tab pos="4651375" algn="l"/>
                <a:tab pos="5100638" algn="l"/>
                <a:tab pos="5549900" algn="l"/>
                <a:tab pos="5999163" algn="l"/>
                <a:tab pos="6448425" algn="l"/>
                <a:tab pos="6897688" algn="l"/>
                <a:tab pos="7346950" algn="l"/>
                <a:tab pos="7796213" algn="l"/>
                <a:tab pos="8245475" algn="l"/>
                <a:tab pos="8694738" algn="l"/>
                <a:tab pos="9144000" algn="l"/>
                <a:tab pos="9593263" algn="l"/>
              </a:tabLst>
              <a:defRPr sz="2400">
                <a:solidFill>
                  <a:srgbClr val="000000"/>
                </a:solidFill>
                <a:latin typeface="Tahoma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09600" algn="l"/>
                <a:tab pos="1057275" algn="l"/>
                <a:tab pos="1506538" algn="l"/>
                <a:tab pos="1955800" algn="l"/>
                <a:tab pos="2405063" algn="l"/>
                <a:tab pos="2854325" algn="l"/>
                <a:tab pos="3303588" algn="l"/>
                <a:tab pos="3752850" algn="l"/>
                <a:tab pos="4202113" algn="l"/>
                <a:tab pos="4651375" algn="l"/>
                <a:tab pos="5100638" algn="l"/>
                <a:tab pos="5549900" algn="l"/>
                <a:tab pos="5999163" algn="l"/>
                <a:tab pos="6448425" algn="l"/>
                <a:tab pos="6897688" algn="l"/>
                <a:tab pos="7346950" algn="l"/>
                <a:tab pos="7796213" algn="l"/>
                <a:tab pos="8245475" algn="l"/>
                <a:tab pos="8694738" algn="l"/>
                <a:tab pos="9144000" algn="l"/>
                <a:tab pos="9593263" algn="l"/>
              </a:tabLst>
              <a:defRPr sz="2400">
                <a:solidFill>
                  <a:srgbClr val="000000"/>
                </a:solidFill>
                <a:latin typeface="Tahoma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09600" algn="l"/>
                <a:tab pos="1057275" algn="l"/>
                <a:tab pos="1506538" algn="l"/>
                <a:tab pos="1955800" algn="l"/>
                <a:tab pos="2405063" algn="l"/>
                <a:tab pos="2854325" algn="l"/>
                <a:tab pos="3303588" algn="l"/>
                <a:tab pos="3752850" algn="l"/>
                <a:tab pos="4202113" algn="l"/>
                <a:tab pos="4651375" algn="l"/>
                <a:tab pos="5100638" algn="l"/>
                <a:tab pos="5549900" algn="l"/>
                <a:tab pos="5999163" algn="l"/>
                <a:tab pos="6448425" algn="l"/>
                <a:tab pos="6897688" algn="l"/>
                <a:tab pos="7346950" algn="l"/>
                <a:tab pos="7796213" algn="l"/>
                <a:tab pos="8245475" algn="l"/>
                <a:tab pos="8694738" algn="l"/>
                <a:tab pos="9144000" algn="l"/>
                <a:tab pos="9593263" algn="l"/>
              </a:tabLst>
              <a:defRPr sz="2400">
                <a:solidFill>
                  <a:srgbClr val="000000"/>
                </a:solidFill>
                <a:latin typeface="Tahoma" pitchFamily="34" charset="0"/>
              </a:defRPr>
            </a:lvl9pPr>
          </a:lstStyle>
          <a:p>
            <a:pPr algn="just">
              <a:lnSpc>
                <a:spcPct val="80000"/>
              </a:lnSpc>
              <a:spcBef>
                <a:spcPts val="800"/>
              </a:spcBef>
              <a:buSzPct val="60000"/>
              <a:defRPr/>
            </a:pPr>
            <a:r>
              <a:rPr lang="en-GB" altLang="cs-CZ" sz="3200" b="1" dirty="0">
                <a:latin typeface="Arial" panose="020B0604020202020204" pitchFamily="34" charset="0"/>
                <a:cs typeface="Arial" panose="020B0604020202020204" pitchFamily="34" charset="0"/>
              </a:rPr>
              <a:t>A)   According to length of experience</a:t>
            </a:r>
          </a:p>
          <a:p>
            <a:pPr algn="just">
              <a:lnSpc>
                <a:spcPct val="80000"/>
              </a:lnSpc>
              <a:spcBef>
                <a:spcPts val="650"/>
              </a:spcBef>
              <a:buSzPct val="60000"/>
              <a:defRPr/>
            </a:pPr>
            <a:endParaRPr lang="en-GB" altLang="cs-CZ" sz="2600" dirty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175" indent="0" algn="just">
              <a:lnSpc>
                <a:spcPct val="80000"/>
              </a:lnSpc>
              <a:spcBef>
                <a:spcPts val="700"/>
              </a:spcBef>
              <a:buSzPct val="60000"/>
              <a:defRPr/>
            </a:pPr>
            <a:r>
              <a:rPr lang="cs-CZ" altLang="cs-CZ" sz="2600" dirty="0">
                <a:latin typeface="Arial" panose="020B0604020202020204" pitchFamily="34" charset="0"/>
                <a:cs typeface="Arial" panose="020B0604020202020204" pitchFamily="34" charset="0"/>
              </a:rPr>
              <a:t>1) </a:t>
            </a:r>
            <a:r>
              <a:rPr lang="en-GB" altLang="cs-CZ" sz="2600" dirty="0">
                <a:latin typeface="Arial" panose="020B0604020202020204" pitchFamily="34" charset="0"/>
                <a:cs typeface="Arial" panose="020B0604020202020204" pitchFamily="34" charset="0"/>
              </a:rPr>
              <a:t>acute: </a:t>
            </a:r>
            <a:r>
              <a:rPr lang="en-US" altLang="cs-CZ" sz="2800" dirty="0">
                <a:latin typeface="Arial" panose="020B0604020202020204" pitchFamily="34" charset="0"/>
                <a:cs typeface="Arial" panose="020B0604020202020204" pitchFamily="34" charset="0"/>
              </a:rPr>
              <a:t>physiological sensory perception, </a:t>
            </a:r>
            <a:endParaRPr lang="cs-CZ" altLang="cs-CZ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 algn="just">
              <a:lnSpc>
                <a:spcPct val="80000"/>
              </a:lnSpc>
              <a:spcBef>
                <a:spcPts val="700"/>
              </a:spcBef>
              <a:buSzPct val="60000"/>
              <a:buFontTx/>
              <a:buChar char="-"/>
              <a:defRPr/>
            </a:pPr>
            <a:r>
              <a:rPr lang="en-US" altLang="cs-CZ" sz="2800" dirty="0">
                <a:latin typeface="Arial" panose="020B0604020202020204" pitchFamily="34" charset="0"/>
                <a:cs typeface="Arial" panose="020B0604020202020204" pitchFamily="34" charset="0"/>
              </a:rPr>
              <a:t>tissue damage, </a:t>
            </a:r>
            <a:endParaRPr lang="cs-CZ" altLang="cs-CZ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 algn="just">
              <a:lnSpc>
                <a:spcPct val="80000"/>
              </a:lnSpc>
              <a:spcBef>
                <a:spcPts val="700"/>
              </a:spcBef>
              <a:buSzPct val="60000"/>
              <a:buFontTx/>
              <a:buChar char="-"/>
              <a:defRPr/>
            </a:pPr>
            <a:r>
              <a:rPr lang="en-US" altLang="cs-CZ" sz="2800" dirty="0">
                <a:latin typeface="Arial" panose="020B0604020202020204" pitchFamily="34" charset="0"/>
                <a:cs typeface="Arial" panose="020B0604020202020204" pitchFamily="34" charset="0"/>
              </a:rPr>
              <a:t>mobilizes defensive forces of the organism in order to remove the inducing cause of the</a:t>
            </a:r>
            <a:r>
              <a:rPr lang="cs-CZ" altLang="cs-CZ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800" dirty="0" err="1">
                <a:latin typeface="Arial" panose="020B0604020202020204" pitchFamily="34" charset="0"/>
                <a:cs typeface="Arial" panose="020B0604020202020204" pitchFamily="34" charset="0"/>
              </a:rPr>
              <a:t>pain</a:t>
            </a:r>
            <a:endParaRPr lang="cs-CZ" altLang="cs-CZ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175" indent="0">
              <a:lnSpc>
                <a:spcPct val="80000"/>
              </a:lnSpc>
              <a:spcBef>
                <a:spcPts val="700"/>
              </a:spcBef>
              <a:buSzPct val="60000"/>
              <a:defRPr/>
            </a:pPr>
            <a:r>
              <a:rPr lang="en-GB" altLang="cs-CZ" sz="2600" dirty="0">
                <a:latin typeface="Arial" panose="020B0604020202020204" pitchFamily="34" charset="0"/>
                <a:cs typeface="Arial" panose="020B0604020202020204" pitchFamily="34" charset="0"/>
              </a:rPr>
              <a:t>2) chronic: </a:t>
            </a:r>
            <a:r>
              <a:rPr lang="en-US" altLang="cs-CZ" sz="2800" dirty="0">
                <a:latin typeface="Arial" panose="020B0604020202020204" pitchFamily="34" charset="0"/>
                <a:cs typeface="Arial" panose="020B0604020202020204" pitchFamily="34" charset="0"/>
              </a:rPr>
              <a:t> pathological, </a:t>
            </a:r>
            <a:endParaRPr lang="cs-CZ" altLang="cs-CZ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  <a:spcBef>
                <a:spcPts val="700"/>
              </a:spcBef>
              <a:buSzPct val="60000"/>
              <a:defRPr/>
            </a:pPr>
            <a:r>
              <a:rPr lang="cs-CZ" altLang="cs-CZ" sz="28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altLang="cs-CZ" sz="2800" dirty="0">
                <a:latin typeface="Arial" panose="020B0604020202020204" pitchFamily="34" charset="0"/>
                <a:cs typeface="Arial" panose="020B0604020202020204" pitchFamily="34" charset="0"/>
              </a:rPr>
              <a:t>pain</a:t>
            </a:r>
            <a:r>
              <a:rPr lang="cs-CZ" altLang="cs-CZ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800" dirty="0" err="1">
                <a:latin typeface="Arial" panose="020B0604020202020204" pitchFamily="34" charset="0"/>
                <a:cs typeface="Arial" panose="020B0604020202020204" pitchFamily="34" charset="0"/>
              </a:rPr>
              <a:t>may</a:t>
            </a:r>
            <a:r>
              <a:rPr lang="en-US" altLang="cs-CZ" sz="2800" dirty="0">
                <a:latin typeface="Arial" panose="020B0604020202020204" pitchFamily="34" charset="0"/>
                <a:cs typeface="Arial" panose="020B0604020202020204" pitchFamily="34" charset="0"/>
              </a:rPr>
              <a:t> persists even after the removal of the causes → difficult to determine whether the pain arose as a result of persistent pathological activity in the nerve endings in the periphery, or is the source of the CNS</a:t>
            </a:r>
          </a:p>
        </p:txBody>
      </p:sp>
      <p:sp>
        <p:nvSpPr>
          <p:cNvPr id="18435" name="Text Box 2">
            <a:extLst>
              <a:ext uri="{FF2B5EF4-FFF2-40B4-BE49-F238E27FC236}">
                <a16:creationId xmlns:a16="http://schemas.microsoft.com/office/drawing/2014/main" id="{A4FFE497-3BE3-4DFE-B409-36776A5D3E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2314" y="22226"/>
            <a:ext cx="7793037" cy="885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GB" altLang="cs-CZ" sz="4000" b="1">
                <a:latin typeface="Arial" panose="020B0604020202020204" pitchFamily="34" charset="0"/>
                <a:cs typeface="Arial" panose="020B0604020202020204" pitchFamily="34" charset="0"/>
              </a:rPr>
              <a:t>Pain</a:t>
            </a:r>
            <a:r>
              <a:rPr lang="cs-CZ" altLang="cs-CZ" sz="4000" b="1">
                <a:latin typeface="Arial" panose="020B0604020202020204" pitchFamily="34" charset="0"/>
                <a:cs typeface="Arial" panose="020B0604020202020204" pitchFamily="34" charset="0"/>
              </a:rPr>
              <a:t> – types and classification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7BDFB44A-A46F-4130-AB9C-7A95AFA9476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57959" y="484366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5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1">
            <a:extLst>
              <a:ext uri="{FF2B5EF4-FFF2-40B4-BE49-F238E27FC236}">
                <a16:creationId xmlns:a16="http://schemas.microsoft.com/office/drawing/2014/main" id="{E7A6BD9E-0CA2-496E-A097-BA678F3973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0" y="274639"/>
            <a:ext cx="8229600" cy="706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SzPct val="60000"/>
              <a:buFontTx/>
              <a:buNone/>
            </a:pPr>
            <a:r>
              <a:rPr lang="cs-CZ" altLang="cs-CZ" sz="4000" b="1">
                <a:latin typeface="Arial" panose="020B0604020202020204" pitchFamily="34" charset="0"/>
                <a:cs typeface="Arial" panose="020B0604020202020204" pitchFamily="34" charset="0"/>
              </a:rPr>
              <a:t>Opioid-induced side effects</a:t>
            </a:r>
          </a:p>
        </p:txBody>
      </p:sp>
      <p:sp>
        <p:nvSpPr>
          <p:cNvPr id="112643" name="Text Box 2">
            <a:extLst>
              <a:ext uri="{FF2B5EF4-FFF2-40B4-BE49-F238E27FC236}">
                <a16:creationId xmlns:a16="http://schemas.microsoft.com/office/drawing/2014/main" id="{6E9D32D6-5AC3-46CB-A17A-88583AFAC8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95550" y="1196975"/>
            <a:ext cx="7524750" cy="4929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606425" indent="-606425"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06425" algn="l"/>
                <a:tab pos="1054100" algn="l"/>
                <a:tab pos="1503363" algn="l"/>
                <a:tab pos="1952625" algn="l"/>
                <a:tab pos="2401888" algn="l"/>
                <a:tab pos="2851150" algn="l"/>
                <a:tab pos="3300413" algn="l"/>
                <a:tab pos="3749675" algn="l"/>
                <a:tab pos="4198938" algn="l"/>
                <a:tab pos="4648200" algn="l"/>
                <a:tab pos="5097463" algn="l"/>
                <a:tab pos="5546725" algn="l"/>
                <a:tab pos="5995988" algn="l"/>
                <a:tab pos="6445250" algn="l"/>
                <a:tab pos="6894513" algn="l"/>
                <a:tab pos="7343775" algn="l"/>
                <a:tab pos="7793038" algn="l"/>
                <a:tab pos="8242300" algn="l"/>
                <a:tab pos="8691563" algn="l"/>
                <a:tab pos="9140825" algn="l"/>
                <a:tab pos="9590088" algn="l"/>
              </a:tabLst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06425" algn="l"/>
                <a:tab pos="1054100" algn="l"/>
                <a:tab pos="1503363" algn="l"/>
                <a:tab pos="1952625" algn="l"/>
                <a:tab pos="2401888" algn="l"/>
                <a:tab pos="2851150" algn="l"/>
                <a:tab pos="3300413" algn="l"/>
                <a:tab pos="3749675" algn="l"/>
                <a:tab pos="4198938" algn="l"/>
                <a:tab pos="4648200" algn="l"/>
                <a:tab pos="5097463" algn="l"/>
                <a:tab pos="5546725" algn="l"/>
                <a:tab pos="5995988" algn="l"/>
                <a:tab pos="6445250" algn="l"/>
                <a:tab pos="6894513" algn="l"/>
                <a:tab pos="7343775" algn="l"/>
                <a:tab pos="7793038" algn="l"/>
                <a:tab pos="8242300" algn="l"/>
                <a:tab pos="8691563" algn="l"/>
                <a:tab pos="9140825" algn="l"/>
                <a:tab pos="9590088" algn="l"/>
              </a:tabLst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06425" algn="l"/>
                <a:tab pos="1054100" algn="l"/>
                <a:tab pos="1503363" algn="l"/>
                <a:tab pos="1952625" algn="l"/>
                <a:tab pos="2401888" algn="l"/>
                <a:tab pos="2851150" algn="l"/>
                <a:tab pos="3300413" algn="l"/>
                <a:tab pos="3749675" algn="l"/>
                <a:tab pos="4198938" algn="l"/>
                <a:tab pos="4648200" algn="l"/>
                <a:tab pos="5097463" algn="l"/>
                <a:tab pos="5546725" algn="l"/>
                <a:tab pos="5995988" algn="l"/>
                <a:tab pos="6445250" algn="l"/>
                <a:tab pos="6894513" algn="l"/>
                <a:tab pos="7343775" algn="l"/>
                <a:tab pos="7793038" algn="l"/>
                <a:tab pos="8242300" algn="l"/>
                <a:tab pos="8691563" algn="l"/>
                <a:tab pos="9140825" algn="l"/>
                <a:tab pos="9590088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06425" algn="l"/>
                <a:tab pos="1054100" algn="l"/>
                <a:tab pos="1503363" algn="l"/>
                <a:tab pos="1952625" algn="l"/>
                <a:tab pos="2401888" algn="l"/>
                <a:tab pos="2851150" algn="l"/>
                <a:tab pos="3300413" algn="l"/>
                <a:tab pos="3749675" algn="l"/>
                <a:tab pos="4198938" algn="l"/>
                <a:tab pos="4648200" algn="l"/>
                <a:tab pos="5097463" algn="l"/>
                <a:tab pos="5546725" algn="l"/>
                <a:tab pos="5995988" algn="l"/>
                <a:tab pos="6445250" algn="l"/>
                <a:tab pos="6894513" algn="l"/>
                <a:tab pos="7343775" algn="l"/>
                <a:tab pos="7793038" algn="l"/>
                <a:tab pos="8242300" algn="l"/>
                <a:tab pos="8691563" algn="l"/>
                <a:tab pos="9140825" algn="l"/>
                <a:tab pos="9590088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06425" algn="l"/>
                <a:tab pos="1054100" algn="l"/>
                <a:tab pos="1503363" algn="l"/>
                <a:tab pos="1952625" algn="l"/>
                <a:tab pos="2401888" algn="l"/>
                <a:tab pos="2851150" algn="l"/>
                <a:tab pos="3300413" algn="l"/>
                <a:tab pos="3749675" algn="l"/>
                <a:tab pos="4198938" algn="l"/>
                <a:tab pos="4648200" algn="l"/>
                <a:tab pos="5097463" algn="l"/>
                <a:tab pos="5546725" algn="l"/>
                <a:tab pos="5995988" algn="l"/>
                <a:tab pos="6445250" algn="l"/>
                <a:tab pos="6894513" algn="l"/>
                <a:tab pos="7343775" algn="l"/>
                <a:tab pos="7793038" algn="l"/>
                <a:tab pos="8242300" algn="l"/>
                <a:tab pos="8691563" algn="l"/>
                <a:tab pos="9140825" algn="l"/>
                <a:tab pos="9590088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06425" algn="l"/>
                <a:tab pos="1054100" algn="l"/>
                <a:tab pos="1503363" algn="l"/>
                <a:tab pos="1952625" algn="l"/>
                <a:tab pos="2401888" algn="l"/>
                <a:tab pos="2851150" algn="l"/>
                <a:tab pos="3300413" algn="l"/>
                <a:tab pos="3749675" algn="l"/>
                <a:tab pos="4198938" algn="l"/>
                <a:tab pos="4648200" algn="l"/>
                <a:tab pos="5097463" algn="l"/>
                <a:tab pos="5546725" algn="l"/>
                <a:tab pos="5995988" algn="l"/>
                <a:tab pos="6445250" algn="l"/>
                <a:tab pos="6894513" algn="l"/>
                <a:tab pos="7343775" algn="l"/>
                <a:tab pos="7793038" algn="l"/>
                <a:tab pos="8242300" algn="l"/>
                <a:tab pos="8691563" algn="l"/>
                <a:tab pos="9140825" algn="l"/>
                <a:tab pos="9590088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06425" algn="l"/>
                <a:tab pos="1054100" algn="l"/>
                <a:tab pos="1503363" algn="l"/>
                <a:tab pos="1952625" algn="l"/>
                <a:tab pos="2401888" algn="l"/>
                <a:tab pos="2851150" algn="l"/>
                <a:tab pos="3300413" algn="l"/>
                <a:tab pos="3749675" algn="l"/>
                <a:tab pos="4198938" algn="l"/>
                <a:tab pos="4648200" algn="l"/>
                <a:tab pos="5097463" algn="l"/>
                <a:tab pos="5546725" algn="l"/>
                <a:tab pos="5995988" algn="l"/>
                <a:tab pos="6445250" algn="l"/>
                <a:tab pos="6894513" algn="l"/>
                <a:tab pos="7343775" algn="l"/>
                <a:tab pos="7793038" algn="l"/>
                <a:tab pos="8242300" algn="l"/>
                <a:tab pos="8691563" algn="l"/>
                <a:tab pos="9140825" algn="l"/>
                <a:tab pos="9590088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06425" algn="l"/>
                <a:tab pos="1054100" algn="l"/>
                <a:tab pos="1503363" algn="l"/>
                <a:tab pos="1952625" algn="l"/>
                <a:tab pos="2401888" algn="l"/>
                <a:tab pos="2851150" algn="l"/>
                <a:tab pos="3300413" algn="l"/>
                <a:tab pos="3749675" algn="l"/>
                <a:tab pos="4198938" algn="l"/>
                <a:tab pos="4648200" algn="l"/>
                <a:tab pos="5097463" algn="l"/>
                <a:tab pos="5546725" algn="l"/>
                <a:tab pos="5995988" algn="l"/>
                <a:tab pos="6445250" algn="l"/>
                <a:tab pos="6894513" algn="l"/>
                <a:tab pos="7343775" algn="l"/>
                <a:tab pos="7793038" algn="l"/>
                <a:tab pos="8242300" algn="l"/>
                <a:tab pos="8691563" algn="l"/>
                <a:tab pos="9140825" algn="l"/>
                <a:tab pos="9590088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06425" algn="l"/>
                <a:tab pos="1054100" algn="l"/>
                <a:tab pos="1503363" algn="l"/>
                <a:tab pos="1952625" algn="l"/>
                <a:tab pos="2401888" algn="l"/>
                <a:tab pos="2851150" algn="l"/>
                <a:tab pos="3300413" algn="l"/>
                <a:tab pos="3749675" algn="l"/>
                <a:tab pos="4198938" algn="l"/>
                <a:tab pos="4648200" algn="l"/>
                <a:tab pos="5097463" algn="l"/>
                <a:tab pos="5546725" algn="l"/>
                <a:tab pos="5995988" algn="l"/>
                <a:tab pos="6445250" algn="l"/>
                <a:tab pos="6894513" algn="l"/>
                <a:tab pos="7343775" algn="l"/>
                <a:tab pos="7793038" algn="l"/>
                <a:tab pos="8242300" algn="l"/>
                <a:tab pos="8691563" algn="l"/>
                <a:tab pos="9140825" algn="l"/>
                <a:tab pos="9590088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60000"/>
              </a:lnSpc>
              <a:spcBef>
                <a:spcPts val="600"/>
              </a:spcBef>
              <a:buSzPct val="60000"/>
              <a:buFont typeface="Wingdings" panose="05000000000000000000" pitchFamily="2" charset="2"/>
              <a:buChar char=""/>
            </a:pPr>
            <a:r>
              <a:rPr lang="cs-CZ" altLang="cs-CZ" sz="2400" b="1">
                <a:latin typeface="Candara" panose="020E0502030303020204" pitchFamily="34" charset="0"/>
              </a:rPr>
              <a:t>respiratory depression (suppression of breathing)</a:t>
            </a:r>
          </a:p>
          <a:p>
            <a:pPr>
              <a:lnSpc>
                <a:spcPct val="160000"/>
              </a:lnSpc>
              <a:spcBef>
                <a:spcPts val="600"/>
              </a:spcBef>
              <a:buSzPct val="60000"/>
              <a:buFont typeface="Wingdings" panose="05000000000000000000" pitchFamily="2" charset="2"/>
              <a:buChar char=""/>
            </a:pPr>
            <a:r>
              <a:rPr lang="cs-CZ" altLang="cs-CZ" sz="2400" b="1">
                <a:latin typeface="Candara" panose="020E0502030303020204" pitchFamily="34" charset="0"/>
              </a:rPr>
              <a:t>n</a:t>
            </a:r>
            <a:r>
              <a:rPr lang="en-US" altLang="cs-CZ" sz="2400" b="1">
                <a:latin typeface="Candara" panose="020E0502030303020204" pitchFamily="34" charset="0"/>
              </a:rPr>
              <a:t>au</a:t>
            </a:r>
            <a:r>
              <a:rPr lang="cs-CZ" altLang="cs-CZ" sz="2400" b="1">
                <a:latin typeface="Candara" panose="020E0502030303020204" pitchFamily="34" charset="0"/>
              </a:rPr>
              <a:t>sea</a:t>
            </a:r>
            <a:r>
              <a:rPr lang="en-US" altLang="cs-CZ" sz="2400" b="1">
                <a:latin typeface="Candara" panose="020E0502030303020204" pitchFamily="34" charset="0"/>
              </a:rPr>
              <a:t> a</a:t>
            </a:r>
            <a:r>
              <a:rPr lang="cs-CZ" altLang="cs-CZ" sz="2400" b="1">
                <a:latin typeface="Candara" panose="020E0502030303020204" pitchFamily="34" charset="0"/>
              </a:rPr>
              <a:t>nd</a:t>
            </a:r>
            <a:r>
              <a:rPr lang="en-US" altLang="cs-CZ" sz="2400" b="1">
                <a:latin typeface="Candara" panose="020E0502030303020204" pitchFamily="34" charset="0"/>
              </a:rPr>
              <a:t> </a:t>
            </a:r>
            <a:r>
              <a:rPr lang="cs-CZ" altLang="cs-CZ" sz="2400" b="1">
                <a:latin typeface="Candara" panose="020E0502030303020204" pitchFamily="34" charset="0"/>
              </a:rPr>
              <a:t>vomiting</a:t>
            </a:r>
          </a:p>
          <a:p>
            <a:pPr>
              <a:lnSpc>
                <a:spcPct val="160000"/>
              </a:lnSpc>
              <a:spcBef>
                <a:spcPts val="600"/>
              </a:spcBef>
              <a:buSzPct val="60000"/>
              <a:buFont typeface="Wingdings" panose="05000000000000000000" pitchFamily="2" charset="2"/>
              <a:buChar char=""/>
            </a:pPr>
            <a:r>
              <a:rPr lang="cs-CZ" altLang="cs-CZ" sz="2400" b="1">
                <a:latin typeface="Candara" panose="020E0502030303020204" pitchFamily="34" charset="0"/>
              </a:rPr>
              <a:t>s</a:t>
            </a:r>
            <a:r>
              <a:rPr lang="en-US" altLang="cs-CZ" sz="2400" b="1">
                <a:latin typeface="Candara" panose="020E0502030303020204" pitchFamily="34" charset="0"/>
              </a:rPr>
              <a:t>eda</a:t>
            </a:r>
            <a:r>
              <a:rPr lang="cs-CZ" altLang="cs-CZ" sz="2400" b="1">
                <a:latin typeface="Candara" panose="020E0502030303020204" pitchFamily="34" charset="0"/>
              </a:rPr>
              <a:t>tion</a:t>
            </a:r>
            <a:r>
              <a:rPr lang="en-US" altLang="cs-CZ" sz="2400" b="1">
                <a:latin typeface="Candara" panose="020E0502030303020204" pitchFamily="34" charset="0"/>
              </a:rPr>
              <a:t>, </a:t>
            </a:r>
            <a:r>
              <a:rPr lang="cs-CZ" altLang="cs-CZ" sz="2400" b="1">
                <a:latin typeface="Candara" panose="020E0502030303020204" pitchFamily="34" charset="0"/>
              </a:rPr>
              <a:t>inhibition of cognitive functions</a:t>
            </a:r>
          </a:p>
          <a:p>
            <a:pPr>
              <a:lnSpc>
                <a:spcPct val="160000"/>
              </a:lnSpc>
              <a:spcBef>
                <a:spcPts val="500"/>
              </a:spcBef>
              <a:buSzPct val="60000"/>
              <a:buFont typeface="Wingdings" panose="05000000000000000000" pitchFamily="2" charset="2"/>
              <a:buChar char=""/>
            </a:pPr>
            <a:r>
              <a:rPr lang="cs-CZ" altLang="cs-CZ" sz="2400" b="1">
                <a:latin typeface="Candara" panose="020E0502030303020204" pitchFamily="34" charset="0"/>
              </a:rPr>
              <a:t>constipation </a:t>
            </a:r>
            <a:r>
              <a:rPr lang="cs-CZ" altLang="cs-CZ" sz="2000">
                <a:latin typeface="Candara" panose="020E0502030303020204" pitchFamily="34" charset="0"/>
              </a:rPr>
              <a:t>(solution = oxycodone + naloxone)</a:t>
            </a:r>
          </a:p>
          <a:p>
            <a:pPr>
              <a:lnSpc>
                <a:spcPct val="160000"/>
              </a:lnSpc>
              <a:spcBef>
                <a:spcPts val="600"/>
              </a:spcBef>
              <a:buSzPct val="60000"/>
              <a:buFont typeface="Wingdings" panose="05000000000000000000" pitchFamily="2" charset="2"/>
              <a:buChar char=""/>
            </a:pPr>
            <a:r>
              <a:rPr lang="cs-CZ" altLang="cs-CZ" sz="2400" b="1">
                <a:latin typeface="Candara" panose="020E0502030303020204" pitchFamily="34" charset="0"/>
              </a:rPr>
              <a:t>ADDICTION</a:t>
            </a:r>
          </a:p>
          <a:p>
            <a:pPr>
              <a:lnSpc>
                <a:spcPct val="110000"/>
              </a:lnSpc>
              <a:spcBef>
                <a:spcPts val="600"/>
              </a:spcBef>
              <a:buSzPct val="60000"/>
              <a:buFont typeface="Wingdings" panose="05000000000000000000" pitchFamily="2" charset="2"/>
              <a:buChar char=""/>
            </a:pPr>
            <a:r>
              <a:rPr lang="cs-CZ" altLang="cs-CZ" sz="2400" b="1">
                <a:latin typeface="Candara" panose="020E0502030303020204" pitchFamily="34" charset="0"/>
              </a:rPr>
              <a:t>be carefull in pro-convulsive states! (e.g. epilepsy – proconvulsive action – decrease of the threshold for seizures)</a:t>
            </a:r>
          </a:p>
          <a:p>
            <a:pPr>
              <a:lnSpc>
                <a:spcPct val="110000"/>
              </a:lnSpc>
              <a:spcBef>
                <a:spcPts val="600"/>
              </a:spcBef>
              <a:buSzPct val="60000"/>
              <a:buFont typeface="Wingdings" panose="05000000000000000000" pitchFamily="2" charset="2"/>
              <a:buChar char=""/>
            </a:pPr>
            <a:r>
              <a:rPr lang="cs-CZ" altLang="cs-CZ" sz="2400" b="1">
                <a:latin typeface="Symbol" panose="05050102010706020507" pitchFamily="18" charset="2"/>
              </a:rPr>
              <a:t></a:t>
            </a:r>
            <a:r>
              <a:rPr lang="cs-CZ" altLang="cs-CZ" sz="2400" b="1">
                <a:latin typeface="Candara" panose="020E0502030303020204" pitchFamily="34" charset="0"/>
              </a:rPr>
              <a:t> intracranial pressure 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51F2DD7C-05D4-462A-A6E4-0D0B1A5FCBA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92142" y="365067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08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Text Box 1">
            <a:extLst>
              <a:ext uri="{FF2B5EF4-FFF2-40B4-BE49-F238E27FC236}">
                <a16:creationId xmlns:a16="http://schemas.microsoft.com/office/drawing/2014/main" id="{65E65BB9-3E46-4F54-8B65-6E58A36CA7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24100" y="533401"/>
            <a:ext cx="7061846" cy="7100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>
              <a:spcBef>
                <a:spcPts val="2500"/>
              </a:spcBef>
              <a:buClrTx/>
              <a:buSzPct val="60000"/>
            </a:pPr>
            <a:r>
              <a:rPr lang="cs-CZ" altLang="cs-CZ" sz="4000" b="1">
                <a:latin typeface="Candara" panose="020E0502030303020204" pitchFamily="34" charset="0"/>
              </a:rPr>
              <a:t>Intoxication by opioid agonists </a:t>
            </a:r>
          </a:p>
        </p:txBody>
      </p:sp>
      <p:sp>
        <p:nvSpPr>
          <p:cNvPr id="114691" name="Text Box 2">
            <a:extLst>
              <a:ext uri="{FF2B5EF4-FFF2-40B4-BE49-F238E27FC236}">
                <a16:creationId xmlns:a16="http://schemas.microsoft.com/office/drawing/2014/main" id="{DC12E444-2F1C-4FDE-9E78-BD377F2D96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62214" y="1295401"/>
            <a:ext cx="4187663" cy="2710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>
              <a:spcBef>
                <a:spcPts val="1500"/>
              </a:spcBef>
              <a:buClrTx/>
              <a:buSzPct val="60000"/>
            </a:pPr>
            <a:r>
              <a:rPr lang="cs-CZ" altLang="cs-CZ" sz="2400">
                <a:latin typeface="Candara" panose="020E0502030303020204" pitchFamily="34" charset="0"/>
              </a:rPr>
              <a:t>nausea, „flush“, tinnitus</a:t>
            </a:r>
          </a:p>
          <a:p>
            <a:pPr>
              <a:spcBef>
                <a:spcPts val="1500"/>
              </a:spcBef>
              <a:buClrTx/>
              <a:buSzPct val="60000"/>
            </a:pPr>
            <a:r>
              <a:rPr lang="cs-CZ" altLang="cs-CZ" sz="2400">
                <a:latin typeface="Candara" panose="020E0502030303020204" pitchFamily="34" charset="0"/>
              </a:rPr>
              <a:t>apathy, sedation, sleep, miosis</a:t>
            </a:r>
          </a:p>
          <a:p>
            <a:pPr>
              <a:spcBef>
                <a:spcPts val="1500"/>
              </a:spcBef>
              <a:buClrTx/>
              <a:buSzPct val="60000"/>
            </a:pPr>
            <a:r>
              <a:rPr lang="cs-CZ" altLang="cs-CZ" sz="2400">
                <a:latin typeface="Candara" panose="020E0502030303020204" pitchFamily="34" charset="0"/>
              </a:rPr>
              <a:t>superficial breathing</a:t>
            </a:r>
          </a:p>
          <a:p>
            <a:pPr>
              <a:spcBef>
                <a:spcPts val="1500"/>
              </a:spcBef>
              <a:buClrTx/>
              <a:buSzPct val="60000"/>
            </a:pPr>
            <a:r>
              <a:rPr lang="cs-CZ" altLang="cs-CZ" sz="2400">
                <a:latin typeface="Candara" panose="020E0502030303020204" pitchFamily="34" charset="0"/>
              </a:rPr>
              <a:t>cyanotic, cold skin, tachycardia</a:t>
            </a:r>
          </a:p>
          <a:p>
            <a:pPr>
              <a:spcBef>
                <a:spcPts val="1500"/>
              </a:spcBef>
              <a:buClrTx/>
              <a:buSzPct val="60000"/>
            </a:pPr>
            <a:r>
              <a:rPr lang="cs-CZ" altLang="cs-CZ" sz="2400">
                <a:latin typeface="Candara" panose="020E0502030303020204" pitchFamily="34" charset="0"/>
              </a:rPr>
              <a:t>asphyxia</a:t>
            </a:r>
          </a:p>
        </p:txBody>
      </p:sp>
      <p:sp>
        <p:nvSpPr>
          <p:cNvPr id="65539" name="Text Box 3">
            <a:extLst>
              <a:ext uri="{FF2B5EF4-FFF2-40B4-BE49-F238E27FC236}">
                <a16:creationId xmlns:a16="http://schemas.microsoft.com/office/drawing/2014/main" id="{358386F8-D30A-4E58-AA7C-7420EBAD3E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78301" y="3860801"/>
            <a:ext cx="5838825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>
              <a:spcBef>
                <a:spcPts val="1500"/>
              </a:spcBef>
              <a:buClrTx/>
              <a:buSzPct val="60000"/>
            </a:pPr>
            <a:r>
              <a:rPr lang="cs-CZ" altLang="cs-CZ" sz="2400" b="1">
                <a:latin typeface="Candara" panose="020E0502030303020204" pitchFamily="34" charset="0"/>
              </a:rPr>
              <a:t>TRIAD:</a:t>
            </a:r>
            <a:r>
              <a:rPr lang="cs-CZ" altLang="cs-CZ" sz="2400">
                <a:latin typeface="Candara" panose="020E0502030303020204" pitchFamily="34" charset="0"/>
              </a:rPr>
              <a:t> coma, respiratory depression, miosis</a:t>
            </a:r>
          </a:p>
        </p:txBody>
      </p:sp>
      <p:sp>
        <p:nvSpPr>
          <p:cNvPr id="114693" name="Text Box 4">
            <a:extLst>
              <a:ext uri="{FF2B5EF4-FFF2-40B4-BE49-F238E27FC236}">
                <a16:creationId xmlns:a16="http://schemas.microsoft.com/office/drawing/2014/main" id="{E34F7484-EACB-4892-8FB5-0868A9F644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5563" y="4267201"/>
            <a:ext cx="163830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>
              <a:spcBef>
                <a:spcPts val="1500"/>
              </a:spcBef>
              <a:buClrTx/>
              <a:buSzPct val="60000"/>
            </a:pPr>
            <a:r>
              <a:rPr lang="cs-CZ" altLang="cs-CZ" sz="2400" b="1">
                <a:latin typeface="Candara" panose="020E0502030303020204" pitchFamily="34" charset="0"/>
              </a:rPr>
              <a:t>Treatment:</a:t>
            </a:r>
          </a:p>
        </p:txBody>
      </p:sp>
      <p:sp>
        <p:nvSpPr>
          <p:cNvPr id="114694" name="Text Box 5">
            <a:extLst>
              <a:ext uri="{FF2B5EF4-FFF2-40B4-BE49-F238E27FC236}">
                <a16:creationId xmlns:a16="http://schemas.microsoft.com/office/drawing/2014/main" id="{A6FD8036-9CC2-49AC-A44B-3ECA213AF5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98788" y="4800600"/>
            <a:ext cx="5072520" cy="1587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>
              <a:spcBef>
                <a:spcPts val="1500"/>
              </a:spcBef>
              <a:buClrTx/>
              <a:buSzPct val="60000"/>
            </a:pPr>
            <a:r>
              <a:rPr lang="cs-CZ" altLang="cs-CZ" sz="2400">
                <a:latin typeface="Candara" panose="020E0502030303020204" pitchFamily="34" charset="0"/>
              </a:rPr>
              <a:t>naloxone i.v.</a:t>
            </a:r>
          </a:p>
          <a:p>
            <a:pPr>
              <a:spcBef>
                <a:spcPts val="1500"/>
              </a:spcBef>
              <a:buClrTx/>
              <a:buSzPct val="60000"/>
            </a:pPr>
            <a:r>
              <a:rPr lang="cs-CZ" altLang="cs-CZ" sz="2400">
                <a:latin typeface="Candara" panose="020E0502030303020204" pitchFamily="34" charset="0"/>
              </a:rPr>
              <a:t>ventilation, vital functions, </a:t>
            </a:r>
          </a:p>
          <a:p>
            <a:pPr>
              <a:spcBef>
                <a:spcPts val="1500"/>
              </a:spcBef>
              <a:buClrTx/>
              <a:buSzPct val="60000"/>
            </a:pPr>
            <a:r>
              <a:rPr lang="cs-CZ" altLang="cs-CZ" sz="2400">
                <a:latin typeface="Candara" panose="020E0502030303020204" pitchFamily="34" charset="0"/>
              </a:rPr>
              <a:t>parenteral liquids in unconsciousness </a:t>
            </a:r>
          </a:p>
        </p:txBody>
      </p:sp>
      <p:sp>
        <p:nvSpPr>
          <p:cNvPr id="114695" name="Line 6">
            <a:extLst>
              <a:ext uri="{FF2B5EF4-FFF2-40B4-BE49-F238E27FC236}">
                <a16:creationId xmlns:a16="http://schemas.microsoft.com/office/drawing/2014/main" id="{B51A13C0-C6B3-4C55-B8A6-B1BCF335FB0F}"/>
              </a:ext>
            </a:extLst>
          </p:cNvPr>
          <p:cNvSpPr>
            <a:spLocks noChangeShapeType="1"/>
          </p:cNvSpPr>
          <p:nvPr/>
        </p:nvSpPr>
        <p:spPr bwMode="auto">
          <a:xfrm>
            <a:off x="2057400" y="1447800"/>
            <a:ext cx="1588" cy="2286000"/>
          </a:xfrm>
          <a:prstGeom prst="line">
            <a:avLst/>
          </a:prstGeom>
          <a:noFill/>
          <a:ln w="9360" cap="sq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7653E72E-351D-4DFA-97C8-D00AE3D38F5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325" y="278834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45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Text Box 1">
            <a:extLst>
              <a:ext uri="{FF2B5EF4-FFF2-40B4-BE49-F238E27FC236}">
                <a16:creationId xmlns:a16="http://schemas.microsoft.com/office/drawing/2014/main" id="{649FCFEA-1485-461D-BEE8-813A4B35EA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12989" y="533401"/>
            <a:ext cx="5622925" cy="709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>
              <a:spcBef>
                <a:spcPts val="2500"/>
              </a:spcBef>
              <a:buClrTx/>
              <a:buSzPct val="60000"/>
            </a:pPr>
            <a:r>
              <a:rPr lang="cs-CZ" altLang="cs-CZ" sz="4000" b="1">
                <a:latin typeface="Arial" panose="020B0604020202020204" pitchFamily="34" charset="0"/>
                <a:cs typeface="Arial" panose="020B0604020202020204" pitchFamily="34" charset="0"/>
              </a:rPr>
              <a:t>Withdrawal symptoms</a:t>
            </a:r>
          </a:p>
        </p:txBody>
      </p:sp>
      <p:sp>
        <p:nvSpPr>
          <p:cNvPr id="116739" name="Text Box 2">
            <a:extLst>
              <a:ext uri="{FF2B5EF4-FFF2-40B4-BE49-F238E27FC236}">
                <a16:creationId xmlns:a16="http://schemas.microsoft.com/office/drawing/2014/main" id="{F9B8F660-552B-4076-B613-3CE4434472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8213" y="2997200"/>
            <a:ext cx="8208962" cy="360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>
              <a:spcBef>
                <a:spcPts val="1500"/>
              </a:spcBef>
              <a:buClrTx/>
              <a:buSzPct val="60000"/>
            </a:pP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„craving“ („drogenhunger“), „craving“ for the another dose</a:t>
            </a:r>
          </a:p>
          <a:p>
            <a:pPr>
              <a:spcBef>
                <a:spcPts val="1500"/>
              </a:spcBef>
              <a:buClrTx/>
              <a:buSzPct val="60000"/>
            </a:pP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(psychic addiction arises easiest to heroin, oncology patients treated with opioids </a:t>
            </a:r>
            <a:r>
              <a:rPr lang="cs-CZ" altLang="cs-CZ" sz="240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➙ </a:t>
            </a:r>
            <a:r>
              <a:rPr lang="en-US" altLang="cs-CZ" sz="240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&lt; 1</a:t>
            </a:r>
            <a:r>
              <a:rPr lang="cs-CZ" altLang="cs-CZ" sz="240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% of patients)</a:t>
            </a:r>
          </a:p>
          <a:p>
            <a:pPr>
              <a:spcBef>
                <a:spcPts val="1500"/>
              </a:spcBef>
              <a:buClrTx/>
              <a:buSzPct val="60000"/>
            </a:pP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unrest, depression</a:t>
            </a:r>
          </a:p>
          <a:p>
            <a:pPr>
              <a:spcBef>
                <a:spcPts val="1500"/>
              </a:spcBef>
              <a:buClrTx/>
              <a:buSzPct val="60000"/>
            </a:pP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anxiety, weakness, nervousness, mydriasis</a:t>
            </a:r>
          </a:p>
          <a:p>
            <a:pPr>
              <a:spcBef>
                <a:spcPts val="1500"/>
              </a:spcBef>
              <a:buClrTx/>
              <a:buSzPct val="60000"/>
            </a:pP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lacrimation, ↑ nose secretion, frisson (goosebumps),</a:t>
            </a:r>
          </a:p>
          <a:p>
            <a:pPr>
              <a:spcBef>
                <a:spcPts val="1500"/>
              </a:spcBef>
              <a:buClrTx/>
              <a:buSzPct val="60000"/>
            </a:pP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↑ perspiration, pain, stenocardia</a:t>
            </a:r>
          </a:p>
        </p:txBody>
      </p:sp>
      <p:sp>
        <p:nvSpPr>
          <p:cNvPr id="116740" name="AutoShape 3">
            <a:extLst>
              <a:ext uri="{FF2B5EF4-FFF2-40B4-BE49-F238E27FC236}">
                <a16:creationId xmlns:a16="http://schemas.microsoft.com/office/drawing/2014/main" id="{A195E4CD-5953-4142-8B51-39E773A461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92539" y="1228726"/>
            <a:ext cx="485775" cy="976313"/>
          </a:xfrm>
          <a:prstGeom prst="downArrow">
            <a:avLst>
              <a:gd name="adj1" fmla="val 50000"/>
              <a:gd name="adj2" fmla="val 50245"/>
            </a:avLst>
          </a:prstGeom>
          <a:noFill/>
          <a:ln w="255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cs-CZ" altLang="cs-CZ"/>
          </a:p>
        </p:txBody>
      </p:sp>
      <p:sp>
        <p:nvSpPr>
          <p:cNvPr id="116741" name="Text Box 4">
            <a:extLst>
              <a:ext uri="{FF2B5EF4-FFF2-40B4-BE49-F238E27FC236}">
                <a16:creationId xmlns:a16="http://schemas.microsoft.com/office/drawing/2014/main" id="{5CDF72BB-F36B-4255-9ED4-933E02FA82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16175" y="2205038"/>
            <a:ext cx="6853238" cy="398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Pct val="60000"/>
              <a:buFontTx/>
              <a:buNone/>
            </a:pPr>
            <a:r>
              <a:rPr lang="cs-CZ" altLang="cs-CZ" sz="2000" b="1">
                <a:latin typeface="Candara" panose="020E0502030303020204" pitchFamily="34" charset="0"/>
              </a:rPr>
              <a:t>occur approximately after 3-4 weeks of opioid administration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584A64F8-0BE5-4286-89E2-732DEE676B4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29772" y="561442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9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Text Box 1">
            <a:extLst>
              <a:ext uri="{FF2B5EF4-FFF2-40B4-BE49-F238E27FC236}">
                <a16:creationId xmlns:a16="http://schemas.microsoft.com/office/drawing/2014/main" id="{2F617DC5-CF99-4938-82E6-284B5A198B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2314" y="188913"/>
            <a:ext cx="7793037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cs-CZ" sz="4000" b="1">
                <a:latin typeface="Arial" panose="020B0604020202020204" pitchFamily="34" charset="0"/>
                <a:cs typeface="Arial" panose="020B0604020202020204" pitchFamily="34" charset="0"/>
              </a:rPr>
              <a:t>Rotation of opioids</a:t>
            </a:r>
          </a:p>
        </p:txBody>
      </p:sp>
      <p:sp>
        <p:nvSpPr>
          <p:cNvPr id="122883" name="Text Box 2">
            <a:extLst>
              <a:ext uri="{FF2B5EF4-FFF2-40B4-BE49-F238E27FC236}">
                <a16:creationId xmlns:a16="http://schemas.microsoft.com/office/drawing/2014/main" id="{BF86CA98-6183-4018-9237-EA16992F1B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8206" y="2017713"/>
            <a:ext cx="9880882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339725" indent="-339725"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"/>
            </a:pPr>
            <a:r>
              <a:rPr lang="cs-CZ" altLang="cs-CZ" sz="2800" dirty="0">
                <a:latin typeface="Arial" panose="020B0604020202020204" pitchFamily="34" charset="0"/>
                <a:cs typeface="Arial" panose="020B0604020202020204" pitchFamily="34" charset="0"/>
              </a:rPr>
              <a:t>Switch in case </a:t>
            </a:r>
            <a:r>
              <a:rPr lang="cs-CZ" altLang="cs-CZ" sz="28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altLang="cs-CZ" sz="2800" dirty="0">
                <a:latin typeface="Arial" panose="020B0604020202020204" pitchFamily="34" charset="0"/>
                <a:cs typeface="Arial" panose="020B0604020202020204" pitchFamily="34" charset="0"/>
              </a:rPr>
              <a:t> AE</a:t>
            </a:r>
          </a:p>
          <a:p>
            <a:pPr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SzPct val="60000"/>
            </a:pPr>
            <a:endParaRPr lang="cs-CZ" altLang="cs-CZ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"/>
            </a:pPr>
            <a:r>
              <a:rPr lang="cs-CZ" altLang="cs-CZ" sz="2800" dirty="0" err="1">
                <a:latin typeface="Arial" panose="020B0604020202020204" pitchFamily="34" charset="0"/>
                <a:cs typeface="Arial" panose="020B0604020202020204" pitchFamily="34" charset="0"/>
              </a:rPr>
              <a:t>Sometimes</a:t>
            </a:r>
            <a:r>
              <a:rPr lang="cs-CZ" altLang="cs-CZ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800" dirty="0" err="1">
                <a:latin typeface="Arial" panose="020B0604020202020204" pitchFamily="34" charset="0"/>
                <a:cs typeface="Arial" panose="020B0604020202020204" pitchFamily="34" charset="0"/>
              </a:rPr>
              <a:t>even</a:t>
            </a:r>
            <a:r>
              <a:rPr lang="cs-CZ" altLang="cs-CZ" sz="2800" dirty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cs-CZ" altLang="cs-CZ" sz="2800" dirty="0" err="1">
                <a:latin typeface="Arial" panose="020B0604020202020204" pitchFamily="34" charset="0"/>
                <a:cs typeface="Arial" panose="020B0604020202020204" pitchFamily="34" charset="0"/>
              </a:rPr>
              <a:t>equianalgesic</a:t>
            </a:r>
            <a:r>
              <a:rPr lang="cs-CZ" altLang="cs-CZ" sz="2800" dirty="0">
                <a:latin typeface="Arial" panose="020B0604020202020204" pitchFamily="34" charset="0"/>
                <a:cs typeface="Arial" panose="020B0604020202020204" pitchFamily="34" charset="0"/>
              </a:rPr>
              <a:t> dose </a:t>
            </a:r>
            <a:r>
              <a:rPr lang="cs-CZ" altLang="cs-CZ" sz="2800" dirty="0" err="1">
                <a:latin typeface="Arial" panose="020B0604020202020204" pitchFamily="34" charset="0"/>
                <a:cs typeface="Arial" panose="020B0604020202020204" pitchFamily="34" charset="0"/>
              </a:rPr>
              <a:t>increase</a:t>
            </a:r>
            <a:r>
              <a:rPr lang="cs-CZ" altLang="cs-CZ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8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altLang="cs-CZ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800" dirty="0" err="1">
                <a:latin typeface="Arial" panose="020B0604020202020204" pitchFamily="34" charset="0"/>
                <a:cs typeface="Arial" panose="020B0604020202020204" pitchFamily="34" charset="0"/>
              </a:rPr>
              <a:t>effect</a:t>
            </a:r>
            <a:endParaRPr lang="cs-CZ" altLang="cs-CZ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SzPct val="60000"/>
            </a:pPr>
            <a:endParaRPr lang="cs-CZ" altLang="cs-CZ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36AF4F5C-A7E6-47CE-955C-2A486846447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5457" y="455613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2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Text Box 1">
            <a:extLst>
              <a:ext uri="{FF2B5EF4-FFF2-40B4-BE49-F238E27FC236}">
                <a16:creationId xmlns:a16="http://schemas.microsoft.com/office/drawing/2014/main" id="{5E271C65-21CC-421A-B933-B83731EA48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5114" y="115888"/>
            <a:ext cx="7793037" cy="882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4000" b="1">
                <a:latin typeface="Arial" panose="020B0604020202020204" pitchFamily="34" charset="0"/>
                <a:cs typeface="Arial" panose="020B0604020202020204" pitchFamily="34" charset="0"/>
              </a:rPr>
              <a:t>Other indications of opioids</a:t>
            </a:r>
          </a:p>
        </p:txBody>
      </p:sp>
      <p:sp>
        <p:nvSpPr>
          <p:cNvPr id="124931" name="Text Box 2">
            <a:extLst>
              <a:ext uri="{FF2B5EF4-FFF2-40B4-BE49-F238E27FC236}">
                <a16:creationId xmlns:a16="http://schemas.microsoft.com/office/drawing/2014/main" id="{3C605542-37C7-402A-A103-22EAB00C4F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51039" y="908050"/>
            <a:ext cx="8289925" cy="5327650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>
            <a:lvl1pPr marL="339725" indent="-339725"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 marL="739775" indent="-282575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80000"/>
              </a:lnSpc>
              <a:spcBef>
                <a:spcPts val="550"/>
              </a:spcBef>
              <a:buSzPct val="60000"/>
              <a:buFont typeface="Wingdings" panose="05000000000000000000" pitchFamily="2" charset="2"/>
              <a:buChar char=""/>
              <a:defRPr/>
            </a:pPr>
            <a:r>
              <a:rPr lang="cs-CZ" altLang="cs-CZ" sz="2000" b="1">
                <a:latin typeface="Arial" panose="020B0604020202020204" pitchFamily="34" charset="0"/>
                <a:cs typeface="Arial" panose="020B0604020202020204" pitchFamily="34" charset="0"/>
              </a:rPr>
              <a:t>antitussive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effect</a:t>
            </a:r>
            <a:endParaRPr lang="cs-CZ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80000"/>
              </a:lnSpc>
              <a:spcBef>
                <a:spcPts val="550"/>
              </a:spcBef>
              <a:buClr>
                <a:schemeClr val="tx1"/>
              </a:buClr>
              <a:buSzPct val="55000"/>
              <a:buFont typeface="Wingdings" panose="05000000000000000000" pitchFamily="2" charset="2"/>
              <a:buChar char="n"/>
              <a:defRPr/>
            </a:pP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can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be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induced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by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codeine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dextromethorphan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in dry non-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productive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cough</a:t>
            </a:r>
            <a:endParaRPr lang="cs-CZ" alt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80000"/>
              </a:lnSpc>
              <a:spcBef>
                <a:spcPts val="550"/>
              </a:spcBef>
              <a:buClrTx/>
              <a:buSzPct val="55000"/>
              <a:defRPr/>
            </a:pPr>
            <a:endParaRPr lang="cs-CZ" alt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  <a:spcBef>
                <a:spcPts val="55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/>
            </a:pP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constipative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effect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lvl="1">
              <a:lnSpc>
                <a:spcPct val="80000"/>
              </a:lnSpc>
              <a:spcBef>
                <a:spcPts val="550"/>
              </a:spcBef>
              <a:buClr>
                <a:schemeClr val="tx1"/>
              </a:buClr>
              <a:buSzPct val="55000"/>
              <a:buFont typeface="Wingdings" panose="05000000000000000000" pitchFamily="2" charset="2"/>
              <a:buChar char="n"/>
              <a:defRPr/>
            </a:pP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can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be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induced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by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loperamide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diphenoxylate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functional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diarrhea</a:t>
            </a:r>
            <a:endParaRPr lang="cs-CZ" alt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80000"/>
              </a:lnSpc>
              <a:spcBef>
                <a:spcPts val="550"/>
              </a:spcBef>
              <a:buClrTx/>
              <a:buSzPct val="55000"/>
              <a:defRPr/>
            </a:pPr>
            <a:endParaRPr lang="cs-CZ" alt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  <a:spcBef>
                <a:spcPts val="55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/>
            </a:pP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p r e m e d i c a t i o n 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before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anaesthesia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surgery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under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general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anaesthesia</a:t>
            </a:r>
            <a:endParaRPr lang="cs-CZ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80000"/>
              </a:lnSpc>
              <a:spcBef>
                <a:spcPts val="550"/>
              </a:spcBef>
              <a:buClr>
                <a:schemeClr val="tx1"/>
              </a:buClr>
              <a:buSzPct val="55000"/>
              <a:buFont typeface="Wingdings" panose="05000000000000000000" pitchFamily="2" charset="2"/>
              <a:buChar char="n"/>
              <a:defRPr/>
            </a:pP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leads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calm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patient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based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on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synergism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drugs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reduces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total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dose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narcotics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thereby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increasing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safety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anaesthesia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lvl="1">
              <a:lnSpc>
                <a:spcPct val="80000"/>
              </a:lnSpc>
              <a:spcBef>
                <a:spcPts val="550"/>
              </a:spcBef>
              <a:buClr>
                <a:schemeClr val="tx1"/>
              </a:buClr>
              <a:buSzPct val="55000"/>
              <a:buFont typeface="Wingdings" panose="05000000000000000000" pitchFamily="2" charset="2"/>
              <a:buChar char="n"/>
              <a:defRPr/>
            </a:pP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particularly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fentanyl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its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derivatives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are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used</a:t>
            </a:r>
            <a:endParaRPr lang="cs-CZ" alt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80000"/>
              </a:lnSpc>
              <a:spcBef>
                <a:spcPts val="550"/>
              </a:spcBef>
              <a:buClr>
                <a:schemeClr val="tx1"/>
              </a:buClr>
              <a:buSzPct val="55000"/>
              <a:buFont typeface="Wingdings" panose="05000000000000000000" pitchFamily="2" charset="2"/>
              <a:buChar char="n"/>
              <a:defRPr/>
            </a:pP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combination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opioid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analgesic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neuroleptic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fentanyl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+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droperidol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within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neuroleptanalgesia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lvl="1">
              <a:lnSpc>
                <a:spcPct val="80000"/>
              </a:lnSpc>
              <a:spcBef>
                <a:spcPts val="550"/>
              </a:spcBef>
              <a:buClrTx/>
              <a:buSzPct val="55000"/>
              <a:defRPr/>
            </a:pPr>
            <a:endParaRPr lang="cs-CZ" alt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  <a:spcBef>
                <a:spcPts val="550"/>
              </a:spcBef>
              <a:buSzPct val="60000"/>
              <a:buFont typeface="Wingdings" panose="05000000000000000000" pitchFamily="2" charset="2"/>
              <a:buChar char=""/>
              <a:defRPr/>
            </a:pP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r e p l a c e m e n t (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substitution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therapy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addiction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to heroin </a:t>
            </a:r>
          </a:p>
          <a:p>
            <a:pPr marL="0" indent="0">
              <a:lnSpc>
                <a:spcPct val="80000"/>
              </a:lnSpc>
              <a:spcBef>
                <a:spcPts val="550"/>
              </a:spcBef>
              <a:buSzPct val="60000"/>
              <a:defRPr/>
            </a:pP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or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other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opioids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methadone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buprenorphine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04C4B0CD-37DA-43D7-AFEF-AF07200F668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75051" y="388938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6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Text Box 1">
            <a:extLst>
              <a:ext uri="{FF2B5EF4-FFF2-40B4-BE49-F238E27FC236}">
                <a16:creationId xmlns:a16="http://schemas.microsoft.com/office/drawing/2014/main" id="{F46B7EF8-BEAB-459E-9B24-9980A9B7CF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3751" y="692150"/>
            <a:ext cx="8353425" cy="50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4000" b="1">
                <a:latin typeface="Arial" panose="020B0604020202020204" pitchFamily="34" charset="0"/>
                <a:cs typeface="Arial" panose="020B0604020202020204" pitchFamily="34" charset="0"/>
              </a:rPr>
              <a:t>General rules of pain pharmacotherapy management </a:t>
            </a:r>
          </a:p>
        </p:txBody>
      </p:sp>
      <p:sp>
        <p:nvSpPr>
          <p:cNvPr id="124931" name="Text Box 2">
            <a:extLst>
              <a:ext uri="{FF2B5EF4-FFF2-40B4-BE49-F238E27FC236}">
                <a16:creationId xmlns:a16="http://schemas.microsoft.com/office/drawing/2014/main" id="{073F6864-F298-46A2-8C75-9ED69B7021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3388" y="1335242"/>
            <a:ext cx="8075612" cy="5040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339725" indent="-339725"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39775" algn="l"/>
                <a:tab pos="1187450" algn="l"/>
                <a:tab pos="1636713" algn="l"/>
                <a:tab pos="2085975" algn="l"/>
                <a:tab pos="2535238" algn="l"/>
                <a:tab pos="2984500" algn="l"/>
                <a:tab pos="3433763" algn="l"/>
                <a:tab pos="3883025" algn="l"/>
                <a:tab pos="4332288" algn="l"/>
                <a:tab pos="4781550" algn="l"/>
                <a:tab pos="5230813" algn="l"/>
                <a:tab pos="5680075" algn="l"/>
                <a:tab pos="6129338" algn="l"/>
                <a:tab pos="6578600" algn="l"/>
                <a:tab pos="7027863" algn="l"/>
                <a:tab pos="7477125" algn="l"/>
                <a:tab pos="7926388" algn="l"/>
                <a:tab pos="8375650" algn="l"/>
                <a:tab pos="8824913" algn="l"/>
                <a:tab pos="9274175" algn="l"/>
                <a:tab pos="9723438" algn="l"/>
              </a:tabLst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 marL="739775" indent="-282575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39775" algn="l"/>
                <a:tab pos="1187450" algn="l"/>
                <a:tab pos="1636713" algn="l"/>
                <a:tab pos="2085975" algn="l"/>
                <a:tab pos="2535238" algn="l"/>
                <a:tab pos="2984500" algn="l"/>
                <a:tab pos="3433763" algn="l"/>
                <a:tab pos="3883025" algn="l"/>
                <a:tab pos="4332288" algn="l"/>
                <a:tab pos="4781550" algn="l"/>
                <a:tab pos="5230813" algn="l"/>
                <a:tab pos="5680075" algn="l"/>
                <a:tab pos="6129338" algn="l"/>
                <a:tab pos="6578600" algn="l"/>
                <a:tab pos="7027863" algn="l"/>
                <a:tab pos="7477125" algn="l"/>
                <a:tab pos="7926388" algn="l"/>
                <a:tab pos="8375650" algn="l"/>
                <a:tab pos="8824913" algn="l"/>
                <a:tab pos="9274175" algn="l"/>
                <a:tab pos="9723438" algn="l"/>
              </a:tabLst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39775" algn="l"/>
                <a:tab pos="1187450" algn="l"/>
                <a:tab pos="1636713" algn="l"/>
                <a:tab pos="2085975" algn="l"/>
                <a:tab pos="2535238" algn="l"/>
                <a:tab pos="2984500" algn="l"/>
                <a:tab pos="3433763" algn="l"/>
                <a:tab pos="3883025" algn="l"/>
                <a:tab pos="4332288" algn="l"/>
                <a:tab pos="4781550" algn="l"/>
                <a:tab pos="5230813" algn="l"/>
                <a:tab pos="5680075" algn="l"/>
                <a:tab pos="6129338" algn="l"/>
                <a:tab pos="6578600" algn="l"/>
                <a:tab pos="7027863" algn="l"/>
                <a:tab pos="7477125" algn="l"/>
                <a:tab pos="7926388" algn="l"/>
                <a:tab pos="8375650" algn="l"/>
                <a:tab pos="8824913" algn="l"/>
                <a:tab pos="9274175" algn="l"/>
                <a:tab pos="9723438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39775" algn="l"/>
                <a:tab pos="1187450" algn="l"/>
                <a:tab pos="1636713" algn="l"/>
                <a:tab pos="2085975" algn="l"/>
                <a:tab pos="2535238" algn="l"/>
                <a:tab pos="2984500" algn="l"/>
                <a:tab pos="3433763" algn="l"/>
                <a:tab pos="3883025" algn="l"/>
                <a:tab pos="4332288" algn="l"/>
                <a:tab pos="4781550" algn="l"/>
                <a:tab pos="5230813" algn="l"/>
                <a:tab pos="5680075" algn="l"/>
                <a:tab pos="6129338" algn="l"/>
                <a:tab pos="6578600" algn="l"/>
                <a:tab pos="7027863" algn="l"/>
                <a:tab pos="7477125" algn="l"/>
                <a:tab pos="7926388" algn="l"/>
                <a:tab pos="8375650" algn="l"/>
                <a:tab pos="8824913" algn="l"/>
                <a:tab pos="9274175" algn="l"/>
                <a:tab pos="9723438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39775" algn="l"/>
                <a:tab pos="1187450" algn="l"/>
                <a:tab pos="1636713" algn="l"/>
                <a:tab pos="2085975" algn="l"/>
                <a:tab pos="2535238" algn="l"/>
                <a:tab pos="2984500" algn="l"/>
                <a:tab pos="3433763" algn="l"/>
                <a:tab pos="3883025" algn="l"/>
                <a:tab pos="4332288" algn="l"/>
                <a:tab pos="4781550" algn="l"/>
                <a:tab pos="5230813" algn="l"/>
                <a:tab pos="5680075" algn="l"/>
                <a:tab pos="6129338" algn="l"/>
                <a:tab pos="6578600" algn="l"/>
                <a:tab pos="7027863" algn="l"/>
                <a:tab pos="7477125" algn="l"/>
                <a:tab pos="7926388" algn="l"/>
                <a:tab pos="8375650" algn="l"/>
                <a:tab pos="8824913" algn="l"/>
                <a:tab pos="9274175" algn="l"/>
                <a:tab pos="9723438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39775" algn="l"/>
                <a:tab pos="1187450" algn="l"/>
                <a:tab pos="1636713" algn="l"/>
                <a:tab pos="2085975" algn="l"/>
                <a:tab pos="2535238" algn="l"/>
                <a:tab pos="2984500" algn="l"/>
                <a:tab pos="3433763" algn="l"/>
                <a:tab pos="3883025" algn="l"/>
                <a:tab pos="4332288" algn="l"/>
                <a:tab pos="4781550" algn="l"/>
                <a:tab pos="5230813" algn="l"/>
                <a:tab pos="5680075" algn="l"/>
                <a:tab pos="6129338" algn="l"/>
                <a:tab pos="6578600" algn="l"/>
                <a:tab pos="7027863" algn="l"/>
                <a:tab pos="7477125" algn="l"/>
                <a:tab pos="7926388" algn="l"/>
                <a:tab pos="8375650" algn="l"/>
                <a:tab pos="8824913" algn="l"/>
                <a:tab pos="9274175" algn="l"/>
                <a:tab pos="9723438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39775" algn="l"/>
                <a:tab pos="1187450" algn="l"/>
                <a:tab pos="1636713" algn="l"/>
                <a:tab pos="2085975" algn="l"/>
                <a:tab pos="2535238" algn="l"/>
                <a:tab pos="2984500" algn="l"/>
                <a:tab pos="3433763" algn="l"/>
                <a:tab pos="3883025" algn="l"/>
                <a:tab pos="4332288" algn="l"/>
                <a:tab pos="4781550" algn="l"/>
                <a:tab pos="5230813" algn="l"/>
                <a:tab pos="5680075" algn="l"/>
                <a:tab pos="6129338" algn="l"/>
                <a:tab pos="6578600" algn="l"/>
                <a:tab pos="7027863" algn="l"/>
                <a:tab pos="7477125" algn="l"/>
                <a:tab pos="7926388" algn="l"/>
                <a:tab pos="8375650" algn="l"/>
                <a:tab pos="8824913" algn="l"/>
                <a:tab pos="9274175" algn="l"/>
                <a:tab pos="9723438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39775" algn="l"/>
                <a:tab pos="1187450" algn="l"/>
                <a:tab pos="1636713" algn="l"/>
                <a:tab pos="2085975" algn="l"/>
                <a:tab pos="2535238" algn="l"/>
                <a:tab pos="2984500" algn="l"/>
                <a:tab pos="3433763" algn="l"/>
                <a:tab pos="3883025" algn="l"/>
                <a:tab pos="4332288" algn="l"/>
                <a:tab pos="4781550" algn="l"/>
                <a:tab pos="5230813" algn="l"/>
                <a:tab pos="5680075" algn="l"/>
                <a:tab pos="6129338" algn="l"/>
                <a:tab pos="6578600" algn="l"/>
                <a:tab pos="7027863" algn="l"/>
                <a:tab pos="7477125" algn="l"/>
                <a:tab pos="7926388" algn="l"/>
                <a:tab pos="8375650" algn="l"/>
                <a:tab pos="8824913" algn="l"/>
                <a:tab pos="9274175" algn="l"/>
                <a:tab pos="9723438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39775" algn="l"/>
                <a:tab pos="1187450" algn="l"/>
                <a:tab pos="1636713" algn="l"/>
                <a:tab pos="2085975" algn="l"/>
                <a:tab pos="2535238" algn="l"/>
                <a:tab pos="2984500" algn="l"/>
                <a:tab pos="3433763" algn="l"/>
                <a:tab pos="3883025" algn="l"/>
                <a:tab pos="4332288" algn="l"/>
                <a:tab pos="4781550" algn="l"/>
                <a:tab pos="5230813" algn="l"/>
                <a:tab pos="5680075" algn="l"/>
                <a:tab pos="6129338" algn="l"/>
                <a:tab pos="6578600" algn="l"/>
                <a:tab pos="7027863" algn="l"/>
                <a:tab pos="7477125" algn="l"/>
                <a:tab pos="7926388" algn="l"/>
                <a:tab pos="8375650" algn="l"/>
                <a:tab pos="8824913" algn="l"/>
                <a:tab pos="9274175" algn="l"/>
                <a:tab pos="9723438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lvl="1" eaLnBrk="1" hangingPunct="1">
              <a:lnSpc>
                <a:spcPct val="80000"/>
              </a:lnSpc>
              <a:buClr>
                <a:schemeClr val="tx1"/>
              </a:buClr>
              <a:buSzTx/>
              <a:buFont typeface="Wingdings" panose="05000000000000000000" pitchFamily="2" charset="2"/>
              <a:buChar char=""/>
            </a:pPr>
            <a:r>
              <a:rPr lang="en-US" altLang="cs-CZ" b="1" u="sng" dirty="0">
                <a:latin typeface="Arial" panose="020B0604020202020204" pitchFamily="34" charset="0"/>
                <a:cs typeface="Arial" panose="020B0604020202020204" pitchFamily="34" charset="0"/>
              </a:rPr>
              <a:t>WHO's pain relief ladder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ct val="80000"/>
              </a:lnSpc>
              <a:spcBef>
                <a:spcPts val="750"/>
              </a:spcBef>
              <a:buClr>
                <a:schemeClr val="tx1"/>
              </a:buClr>
              <a:buSzTx/>
              <a:buFont typeface="Wingdings 2" panose="05020102010507070707" pitchFamily="18" charset="2"/>
              <a:buChar char=""/>
            </a:pPr>
            <a:r>
              <a:rPr lang="cs-CZ" altLang="cs-CZ" sz="3000" dirty="0">
                <a:latin typeface="Arial" panose="020B0604020202020204" pitchFamily="34" charset="0"/>
                <a:cs typeface="Arial" panose="020B0604020202020204" pitchFamily="34" charset="0"/>
              </a:rPr>
              <a:t>Step 1 (VAS 0-4)</a:t>
            </a:r>
          </a:p>
          <a:p>
            <a:pPr lvl="1">
              <a:lnSpc>
                <a:spcPct val="80000"/>
              </a:lnSpc>
              <a:spcBef>
                <a:spcPts val="650"/>
              </a:spcBef>
              <a:buClr>
                <a:schemeClr val="tx1"/>
              </a:buClr>
              <a:buSzTx/>
              <a:buFont typeface="Wingdings" panose="05000000000000000000" pitchFamily="2" charset="2"/>
              <a:buChar char=""/>
            </a:pPr>
            <a:r>
              <a:rPr lang="cs-CZ" altLang="cs-CZ" sz="2600" dirty="0">
                <a:latin typeface="Arial" panose="020B0604020202020204" pitchFamily="34" charset="0"/>
                <a:cs typeface="Arial" panose="020B0604020202020204" pitchFamily="34" charset="0"/>
              </a:rPr>
              <a:t>non-</a:t>
            </a:r>
            <a:r>
              <a:rPr lang="cs-CZ" altLang="cs-CZ" sz="2600" dirty="0" err="1">
                <a:latin typeface="Arial" panose="020B0604020202020204" pitchFamily="34" charset="0"/>
                <a:cs typeface="Arial" panose="020B0604020202020204" pitchFamily="34" charset="0"/>
              </a:rPr>
              <a:t>opioid</a:t>
            </a:r>
            <a:r>
              <a:rPr lang="cs-CZ" altLang="cs-CZ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600" dirty="0" err="1">
                <a:latin typeface="Arial" panose="020B0604020202020204" pitchFamily="34" charset="0"/>
                <a:cs typeface="Arial" panose="020B0604020202020204" pitchFamily="34" charset="0"/>
              </a:rPr>
              <a:t>analgesics</a:t>
            </a:r>
            <a:r>
              <a:rPr lang="cs-CZ" altLang="cs-CZ" sz="2600" dirty="0">
                <a:latin typeface="Arial" panose="020B0604020202020204" pitchFamily="34" charset="0"/>
                <a:cs typeface="Arial" panose="020B0604020202020204" pitchFamily="34" charset="0"/>
              </a:rPr>
              <a:t> ± </a:t>
            </a:r>
            <a:r>
              <a:rPr lang="cs-CZ" altLang="cs-CZ" sz="2600" dirty="0" err="1">
                <a:latin typeface="Arial" panose="020B0604020202020204" pitchFamily="34" charset="0"/>
                <a:cs typeface="Arial" panose="020B0604020202020204" pitchFamily="34" charset="0"/>
              </a:rPr>
              <a:t>adjuvant</a:t>
            </a:r>
            <a:r>
              <a:rPr lang="cs-CZ" altLang="cs-CZ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600" dirty="0" err="1">
                <a:latin typeface="Arial" panose="020B0604020202020204" pitchFamily="34" charset="0"/>
                <a:cs typeface="Arial" panose="020B0604020202020204" pitchFamily="34" charset="0"/>
              </a:rPr>
              <a:t>treatment</a:t>
            </a:r>
            <a:r>
              <a:rPr lang="cs-CZ" altLang="cs-CZ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ct val="80000"/>
              </a:lnSpc>
              <a:spcBef>
                <a:spcPts val="750"/>
              </a:spcBef>
              <a:buClr>
                <a:schemeClr val="tx1"/>
              </a:buClr>
              <a:buSzTx/>
              <a:buFont typeface="Wingdings 2" panose="05020102010507070707" pitchFamily="18" charset="2"/>
              <a:buChar char=""/>
            </a:pPr>
            <a:r>
              <a:rPr lang="cs-CZ" altLang="cs-CZ" sz="3000" dirty="0">
                <a:latin typeface="Arial" panose="020B0604020202020204" pitchFamily="34" charset="0"/>
                <a:cs typeface="Arial" panose="020B0604020202020204" pitchFamily="34" charset="0"/>
              </a:rPr>
              <a:t>Step 2 (VAS 4-7) </a:t>
            </a:r>
          </a:p>
          <a:p>
            <a:pPr lvl="1">
              <a:lnSpc>
                <a:spcPct val="80000"/>
              </a:lnSpc>
              <a:spcBef>
                <a:spcPts val="650"/>
              </a:spcBef>
              <a:buClr>
                <a:schemeClr val="tx1"/>
              </a:buClr>
              <a:buSzTx/>
              <a:buFont typeface="Wingdings" panose="05000000000000000000" pitchFamily="2" charset="2"/>
              <a:buChar char=""/>
            </a:pPr>
            <a:r>
              <a:rPr lang="cs-CZ" altLang="cs-CZ" sz="2600" dirty="0" err="1">
                <a:latin typeface="Arial" panose="020B0604020202020204" pitchFamily="34" charset="0"/>
                <a:cs typeface="Arial" panose="020B0604020202020204" pitchFamily="34" charset="0"/>
              </a:rPr>
              <a:t>pain</a:t>
            </a:r>
            <a:r>
              <a:rPr lang="cs-CZ" altLang="cs-CZ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600" dirty="0" err="1">
                <a:latin typeface="Arial" panose="020B0604020202020204" pitchFamily="34" charset="0"/>
                <a:cs typeface="Arial" panose="020B0604020202020204" pitchFamily="34" charset="0"/>
              </a:rPr>
              <a:t>persists</a:t>
            </a:r>
            <a:r>
              <a:rPr lang="cs-CZ" altLang="cs-CZ" sz="2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altLang="cs-CZ" sz="2600" dirty="0" err="1">
                <a:latin typeface="Arial" panose="020B0604020202020204" pitchFamily="34" charset="0"/>
                <a:cs typeface="Arial" panose="020B0604020202020204" pitchFamily="34" charset="0"/>
              </a:rPr>
              <a:t>intensifies</a:t>
            </a:r>
            <a:r>
              <a:rPr lang="cs-CZ" altLang="cs-CZ" sz="2600" dirty="0">
                <a:latin typeface="Arial" panose="020B0604020202020204" pitchFamily="34" charset="0"/>
                <a:cs typeface="Arial" panose="020B0604020202020204" pitchFamily="34" charset="0"/>
              </a:rPr>
              <a:t>, no </a:t>
            </a:r>
            <a:r>
              <a:rPr lang="cs-CZ" altLang="cs-CZ" sz="2600" dirty="0" err="1">
                <a:latin typeface="Arial" panose="020B0604020202020204" pitchFamily="34" charset="0"/>
                <a:cs typeface="Arial" panose="020B0604020202020204" pitchFamily="34" charset="0"/>
              </a:rPr>
              <a:t>change</a:t>
            </a:r>
            <a:r>
              <a:rPr lang="cs-CZ" altLang="cs-CZ" sz="2600" dirty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cs-CZ" altLang="cs-CZ" sz="26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cs-CZ" altLang="cs-CZ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600" dirty="0" err="1">
                <a:latin typeface="Arial" panose="020B0604020202020204" pitchFamily="34" charset="0"/>
                <a:cs typeface="Arial" panose="020B0604020202020204" pitchFamily="34" charset="0"/>
              </a:rPr>
              <a:t>objective</a:t>
            </a:r>
            <a:r>
              <a:rPr lang="cs-CZ" altLang="cs-CZ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600" dirty="0" err="1">
                <a:latin typeface="Arial" panose="020B0604020202020204" pitchFamily="34" charset="0"/>
                <a:cs typeface="Arial" panose="020B0604020202020204" pitchFamily="34" charset="0"/>
              </a:rPr>
              <a:t>finding</a:t>
            </a:r>
            <a:endParaRPr lang="cs-CZ" altLang="cs-CZ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80000"/>
              </a:lnSpc>
              <a:spcBef>
                <a:spcPts val="650"/>
              </a:spcBef>
              <a:buClr>
                <a:schemeClr val="tx1"/>
              </a:buClr>
              <a:buSzTx/>
              <a:buFont typeface="Wingdings" panose="05000000000000000000" pitchFamily="2" charset="2"/>
              <a:buChar char=""/>
            </a:pPr>
            <a:r>
              <a:rPr lang="cs-CZ" altLang="cs-CZ" sz="2600" dirty="0" err="1">
                <a:latin typeface="Arial" panose="020B0604020202020204" pitchFamily="34" charset="0"/>
                <a:cs typeface="Arial" panose="020B0604020202020204" pitchFamily="34" charset="0"/>
              </a:rPr>
              <a:t>weak</a:t>
            </a:r>
            <a:r>
              <a:rPr lang="cs-CZ" altLang="cs-CZ" sz="26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cs-CZ" altLang="cs-CZ" sz="2600" dirty="0" err="1">
                <a:latin typeface="Arial" panose="020B0604020202020204" pitchFamily="34" charset="0"/>
                <a:cs typeface="Arial" panose="020B0604020202020204" pitchFamily="34" charset="0"/>
              </a:rPr>
              <a:t>moderate</a:t>
            </a:r>
            <a:r>
              <a:rPr lang="cs-CZ" altLang="cs-CZ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600" dirty="0" err="1">
                <a:latin typeface="Arial" panose="020B0604020202020204" pitchFamily="34" charset="0"/>
                <a:cs typeface="Arial" panose="020B0604020202020204" pitchFamily="34" charset="0"/>
              </a:rPr>
              <a:t>opioid</a:t>
            </a:r>
            <a:r>
              <a:rPr lang="cs-CZ" altLang="cs-CZ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600" dirty="0" err="1">
                <a:latin typeface="Arial" panose="020B0604020202020204" pitchFamily="34" charset="0"/>
                <a:cs typeface="Arial" panose="020B0604020202020204" pitchFamily="34" charset="0"/>
              </a:rPr>
              <a:t>analgesics</a:t>
            </a:r>
            <a:r>
              <a:rPr lang="cs-CZ" altLang="cs-CZ" sz="2600" dirty="0">
                <a:latin typeface="Arial" panose="020B0604020202020204" pitchFamily="34" charset="0"/>
                <a:cs typeface="Arial" panose="020B0604020202020204" pitchFamily="34" charset="0"/>
              </a:rPr>
              <a:t> ± non-</a:t>
            </a:r>
            <a:r>
              <a:rPr lang="cs-CZ" altLang="cs-CZ" sz="2600" dirty="0" err="1">
                <a:latin typeface="Arial" panose="020B0604020202020204" pitchFamily="34" charset="0"/>
                <a:cs typeface="Arial" panose="020B0604020202020204" pitchFamily="34" charset="0"/>
              </a:rPr>
              <a:t>opioid</a:t>
            </a:r>
            <a:r>
              <a:rPr lang="cs-CZ" altLang="cs-CZ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600" dirty="0" err="1">
                <a:latin typeface="Arial" panose="020B0604020202020204" pitchFamily="34" charset="0"/>
                <a:cs typeface="Arial" panose="020B0604020202020204" pitchFamily="34" charset="0"/>
              </a:rPr>
              <a:t>analgesics</a:t>
            </a:r>
            <a:r>
              <a:rPr lang="cs-CZ" altLang="cs-CZ" sz="2600" dirty="0">
                <a:latin typeface="Arial" panose="020B0604020202020204" pitchFamily="34" charset="0"/>
                <a:cs typeface="Arial" panose="020B0604020202020204" pitchFamily="34" charset="0"/>
              </a:rPr>
              <a:t> ± </a:t>
            </a:r>
            <a:r>
              <a:rPr lang="cs-CZ" altLang="cs-CZ" sz="2600" dirty="0" err="1">
                <a:latin typeface="Arial" panose="020B0604020202020204" pitchFamily="34" charset="0"/>
                <a:cs typeface="Arial" panose="020B0604020202020204" pitchFamily="34" charset="0"/>
              </a:rPr>
              <a:t>adjuvant</a:t>
            </a:r>
            <a:r>
              <a:rPr lang="cs-CZ" altLang="cs-CZ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600" dirty="0" err="1">
                <a:latin typeface="Arial" panose="020B0604020202020204" pitchFamily="34" charset="0"/>
                <a:cs typeface="Arial" panose="020B0604020202020204" pitchFamily="34" charset="0"/>
              </a:rPr>
              <a:t>treatment</a:t>
            </a:r>
            <a:r>
              <a:rPr lang="cs-CZ" altLang="cs-CZ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ct val="80000"/>
              </a:lnSpc>
              <a:spcBef>
                <a:spcPts val="750"/>
              </a:spcBef>
              <a:buClr>
                <a:schemeClr val="tx1"/>
              </a:buClr>
              <a:buSzTx/>
              <a:buFont typeface="Wingdings 2" panose="05020102010507070707" pitchFamily="18" charset="2"/>
              <a:buChar char=""/>
            </a:pPr>
            <a:r>
              <a:rPr lang="cs-CZ" altLang="cs-CZ" sz="3000" dirty="0">
                <a:latin typeface="Arial" panose="020B0604020202020204" pitchFamily="34" charset="0"/>
                <a:cs typeface="Arial" panose="020B0604020202020204" pitchFamily="34" charset="0"/>
              </a:rPr>
              <a:t>Step 3 (VAS 7-10) </a:t>
            </a:r>
          </a:p>
          <a:p>
            <a:pPr lvl="1">
              <a:lnSpc>
                <a:spcPct val="80000"/>
              </a:lnSpc>
              <a:spcBef>
                <a:spcPts val="650"/>
              </a:spcBef>
              <a:buClr>
                <a:schemeClr val="tx1"/>
              </a:buClr>
              <a:buSzTx/>
              <a:buFont typeface="Wingdings" panose="05000000000000000000" pitchFamily="2" charset="2"/>
              <a:buChar char=""/>
            </a:pPr>
            <a:r>
              <a:rPr lang="cs-CZ" altLang="cs-CZ" sz="2600" dirty="0" err="1">
                <a:latin typeface="Arial" panose="020B0604020202020204" pitchFamily="34" charset="0"/>
                <a:cs typeface="Arial" panose="020B0604020202020204" pitchFamily="34" charset="0"/>
              </a:rPr>
              <a:t>pain</a:t>
            </a:r>
            <a:r>
              <a:rPr lang="cs-CZ" altLang="cs-CZ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600" dirty="0" err="1">
                <a:latin typeface="Arial" panose="020B0604020202020204" pitchFamily="34" charset="0"/>
                <a:cs typeface="Arial" panose="020B0604020202020204" pitchFamily="34" charset="0"/>
              </a:rPr>
              <a:t>persists</a:t>
            </a:r>
            <a:r>
              <a:rPr lang="cs-CZ" altLang="cs-CZ" sz="2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altLang="cs-CZ" sz="2600" dirty="0" err="1">
                <a:latin typeface="Arial" panose="020B0604020202020204" pitchFamily="34" charset="0"/>
                <a:cs typeface="Arial" panose="020B0604020202020204" pitchFamily="34" charset="0"/>
              </a:rPr>
              <a:t>intensifies</a:t>
            </a:r>
            <a:r>
              <a:rPr lang="cs-CZ" altLang="cs-CZ" sz="2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altLang="cs-CZ" sz="2600" dirty="0" err="1">
                <a:latin typeface="Arial" panose="020B0604020202020204" pitchFamily="34" charset="0"/>
                <a:cs typeface="Arial" panose="020B0604020202020204" pitchFamily="34" charset="0"/>
              </a:rPr>
              <a:t>there</a:t>
            </a:r>
            <a:r>
              <a:rPr lang="cs-CZ" altLang="cs-CZ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600" dirty="0" err="1"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cs-CZ" altLang="cs-CZ" sz="2600" dirty="0">
                <a:latin typeface="Arial" panose="020B0604020202020204" pitchFamily="34" charset="0"/>
                <a:cs typeface="Arial" panose="020B0604020202020204" pitchFamily="34" charset="0"/>
              </a:rPr>
              <a:t> no </a:t>
            </a:r>
            <a:r>
              <a:rPr lang="cs-CZ" altLang="cs-CZ" sz="2600" dirty="0" err="1">
                <a:latin typeface="Arial" panose="020B0604020202020204" pitchFamily="34" charset="0"/>
                <a:cs typeface="Arial" panose="020B0604020202020204" pitchFamily="34" charset="0"/>
              </a:rPr>
              <a:t>indication</a:t>
            </a:r>
            <a:r>
              <a:rPr lang="cs-CZ" altLang="cs-CZ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600" dirty="0" err="1"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cs-CZ" altLang="cs-CZ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600" dirty="0" err="1">
                <a:latin typeface="Arial" panose="020B0604020202020204" pitchFamily="34" charset="0"/>
                <a:cs typeface="Arial" panose="020B0604020202020204" pitchFamily="34" charset="0"/>
              </a:rPr>
              <a:t>another</a:t>
            </a:r>
            <a:r>
              <a:rPr lang="cs-CZ" altLang="cs-CZ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600" dirty="0" err="1">
                <a:latin typeface="Arial" panose="020B0604020202020204" pitchFamily="34" charset="0"/>
                <a:cs typeface="Arial" panose="020B0604020202020204" pitchFamily="34" charset="0"/>
              </a:rPr>
              <a:t>treatment</a:t>
            </a:r>
            <a:endParaRPr lang="cs-CZ" altLang="cs-CZ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80000"/>
              </a:lnSpc>
              <a:spcBef>
                <a:spcPts val="650"/>
              </a:spcBef>
              <a:buClr>
                <a:schemeClr val="tx1"/>
              </a:buClr>
              <a:buSzTx/>
              <a:buFont typeface="Wingdings" panose="05000000000000000000" pitchFamily="2" charset="2"/>
              <a:buChar char=""/>
            </a:pPr>
            <a:r>
              <a:rPr lang="cs-CZ" altLang="cs-CZ" sz="2600" dirty="0" err="1">
                <a:latin typeface="Arial" panose="020B0604020202020204" pitchFamily="34" charset="0"/>
                <a:cs typeface="Arial" panose="020B0604020202020204" pitchFamily="34" charset="0"/>
              </a:rPr>
              <a:t>strong</a:t>
            </a:r>
            <a:r>
              <a:rPr lang="cs-CZ" altLang="cs-CZ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600" dirty="0" err="1">
                <a:latin typeface="Arial" panose="020B0604020202020204" pitchFamily="34" charset="0"/>
                <a:cs typeface="Arial" panose="020B0604020202020204" pitchFamily="34" charset="0"/>
              </a:rPr>
              <a:t>opioid</a:t>
            </a:r>
            <a:r>
              <a:rPr lang="cs-CZ" altLang="cs-CZ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600" dirty="0" err="1">
                <a:latin typeface="Arial" panose="020B0604020202020204" pitchFamily="34" charset="0"/>
                <a:cs typeface="Arial" panose="020B0604020202020204" pitchFamily="34" charset="0"/>
              </a:rPr>
              <a:t>analgesics</a:t>
            </a:r>
            <a:r>
              <a:rPr lang="cs-CZ" altLang="cs-CZ" sz="2600" dirty="0">
                <a:latin typeface="Arial" panose="020B0604020202020204" pitchFamily="34" charset="0"/>
                <a:cs typeface="Arial" panose="020B0604020202020204" pitchFamily="34" charset="0"/>
              </a:rPr>
              <a:t> ± non-</a:t>
            </a:r>
            <a:r>
              <a:rPr lang="cs-CZ" altLang="cs-CZ" sz="2600" dirty="0" err="1">
                <a:latin typeface="Arial" panose="020B0604020202020204" pitchFamily="34" charset="0"/>
                <a:cs typeface="Arial" panose="020B0604020202020204" pitchFamily="34" charset="0"/>
              </a:rPr>
              <a:t>opioid</a:t>
            </a:r>
            <a:r>
              <a:rPr lang="cs-CZ" altLang="cs-CZ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600" dirty="0" err="1">
                <a:latin typeface="Arial" panose="020B0604020202020204" pitchFamily="34" charset="0"/>
                <a:cs typeface="Arial" panose="020B0604020202020204" pitchFamily="34" charset="0"/>
              </a:rPr>
              <a:t>analgesics</a:t>
            </a:r>
            <a:r>
              <a:rPr lang="cs-CZ" altLang="cs-CZ" sz="2600" dirty="0">
                <a:latin typeface="Arial" panose="020B0604020202020204" pitchFamily="34" charset="0"/>
                <a:cs typeface="Arial" panose="020B0604020202020204" pitchFamily="34" charset="0"/>
              </a:rPr>
              <a:t> ± </a:t>
            </a:r>
            <a:r>
              <a:rPr lang="cs-CZ" altLang="cs-CZ" sz="2600" dirty="0" err="1">
                <a:latin typeface="Arial" panose="020B0604020202020204" pitchFamily="34" charset="0"/>
                <a:cs typeface="Arial" panose="020B0604020202020204" pitchFamily="34" charset="0"/>
              </a:rPr>
              <a:t>adjuvant</a:t>
            </a:r>
            <a:r>
              <a:rPr lang="cs-CZ" altLang="cs-CZ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600" dirty="0" err="1">
                <a:latin typeface="Arial" panose="020B0604020202020204" pitchFamily="34" charset="0"/>
                <a:cs typeface="Arial" panose="020B0604020202020204" pitchFamily="34" charset="0"/>
              </a:rPr>
              <a:t>treatment</a:t>
            </a:r>
            <a:r>
              <a:rPr lang="cs-CZ" altLang="cs-CZ" sz="2600" dirty="0">
                <a:latin typeface="Arial" panose="020B0604020202020204" pitchFamily="34" charset="0"/>
                <a:cs typeface="Arial" panose="020B0604020202020204" pitchFamily="34" charset="0"/>
              </a:rPr>
              <a:t> ± </a:t>
            </a:r>
            <a:r>
              <a:rPr lang="cs-CZ" altLang="cs-CZ" sz="2600" dirty="0" err="1">
                <a:latin typeface="Arial" panose="020B0604020202020204" pitchFamily="34" charset="0"/>
                <a:cs typeface="Arial" panose="020B0604020202020204" pitchFamily="34" charset="0"/>
              </a:rPr>
              <a:t>weak</a:t>
            </a:r>
            <a:r>
              <a:rPr lang="cs-CZ" altLang="cs-CZ" sz="26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cs-CZ" altLang="cs-CZ" sz="2600" dirty="0" err="1">
                <a:latin typeface="Arial" panose="020B0604020202020204" pitchFamily="34" charset="0"/>
                <a:cs typeface="Arial" panose="020B0604020202020204" pitchFamily="34" charset="0"/>
              </a:rPr>
              <a:t>moderate</a:t>
            </a:r>
            <a:r>
              <a:rPr lang="cs-CZ" altLang="cs-CZ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600" dirty="0" err="1">
                <a:latin typeface="Arial" panose="020B0604020202020204" pitchFamily="34" charset="0"/>
                <a:cs typeface="Arial" panose="020B0604020202020204" pitchFamily="34" charset="0"/>
              </a:rPr>
              <a:t>opioid</a:t>
            </a:r>
            <a:r>
              <a:rPr lang="cs-CZ" altLang="cs-CZ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600" dirty="0" err="1">
                <a:latin typeface="Arial" panose="020B0604020202020204" pitchFamily="34" charset="0"/>
                <a:cs typeface="Arial" panose="020B0604020202020204" pitchFamily="34" charset="0"/>
              </a:rPr>
              <a:t>analgesics</a:t>
            </a:r>
            <a:endParaRPr lang="cs-CZ" altLang="cs-CZ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  <a:spcBef>
                <a:spcPts val="650"/>
              </a:spcBef>
              <a:buClr>
                <a:schemeClr val="tx1"/>
              </a:buClr>
              <a:buSzTx/>
            </a:pPr>
            <a:endParaRPr lang="cs-CZ" altLang="cs-CZ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5CC9B0E0-25B5-4BAF-89BE-87771F881BE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38317" y="38735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0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61283557-AAC6-4E49-8374-21F965E40553}"/>
              </a:ext>
            </a:extLst>
          </p:cNvPr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>
          <a:xfrm>
            <a:off x="700755" y="1794617"/>
            <a:ext cx="11041166" cy="2050324"/>
          </a:xfrm>
        </p:spPr>
        <p:txBody>
          <a:bodyPr/>
          <a:lstStyle/>
          <a:p>
            <a:pPr algn="ctr" eaLnBrk="1" hangingPunct="1">
              <a:defRPr/>
            </a:pPr>
            <a:r>
              <a:rPr lang="cs-CZ" altLang="cs-CZ" sz="4400" kern="1200" dirty="0" err="1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NSAIDs</a:t>
            </a:r>
            <a:r>
              <a:rPr lang="cs-CZ" altLang="cs-CZ" sz="4400" kern="1200" dirty="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, </a:t>
            </a:r>
            <a:r>
              <a:rPr lang="en-US" altLang="cs-CZ" sz="4400" kern="1200" dirty="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A</a:t>
            </a:r>
            <a:r>
              <a:rPr lang="cs-CZ" altLang="cs-CZ" sz="4400" kern="1200" dirty="0" err="1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ntipyretics</a:t>
            </a:r>
            <a:br>
              <a:rPr lang="cs-CZ" altLang="cs-CZ" sz="4400" kern="1200" dirty="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</a:br>
            <a:r>
              <a:rPr lang="en-US" altLang="cs-CZ" sz="4400" kern="1200" dirty="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br>
              <a:rPr lang="cs-CZ" altLang="cs-CZ" sz="4400" kern="1200" dirty="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</a:br>
            <a:r>
              <a:rPr lang="en-US" altLang="cs-CZ" sz="4400" kern="1200" dirty="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Antigo</a:t>
            </a:r>
            <a:r>
              <a:rPr lang="cs-CZ" altLang="cs-CZ" sz="4400" kern="1200" dirty="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u</a:t>
            </a:r>
            <a:r>
              <a:rPr lang="en-US" altLang="cs-CZ" sz="4400" kern="1200" dirty="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t drugs</a:t>
            </a:r>
            <a:endParaRPr lang="cs-CZ" altLang="cs-CZ" sz="4400" kern="1200" dirty="0">
              <a:solidFill>
                <a:srgbClr val="000000"/>
              </a:solidFill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5" name="Zástupný symbol pro zápatí 1">
            <a:extLst>
              <a:ext uri="{FF2B5EF4-FFF2-40B4-BE49-F238E27FC236}">
                <a16:creationId xmlns:a16="http://schemas.microsoft.com/office/drawing/2014/main" id="{74338A03-A40E-4AD7-970B-01A4C752D44C}"/>
              </a:ext>
            </a:extLst>
          </p:cNvPr>
          <p:cNvSpPr txBox="1">
            <a:spLocks/>
          </p:cNvSpPr>
          <p:nvPr/>
        </p:nvSpPr>
        <p:spPr bwMode="auto">
          <a:xfrm>
            <a:off x="95963" y="6242050"/>
            <a:ext cx="2663825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defPPr>
              <a:defRPr lang="en-GB"/>
            </a:defPPr>
            <a:lvl1pPr marL="215900" indent="-214313" algn="r" defTabSz="449263" rtl="0" eaLnBrk="1" fontAlgn="base" hangingPunct="1">
              <a:spcBef>
                <a:spcPct val="0"/>
              </a:spcBef>
              <a:spcAft>
                <a:spcPct val="0"/>
              </a:spcAft>
              <a:buSzPct val="4500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1400" kern="12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Segoe UI" panose="020B0502040204020203" pitchFamily="34" charset="0"/>
              </a:defRPr>
            </a:lvl1pPr>
            <a:lvl2pPr marL="742950" indent="-28575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bg1"/>
                </a:solidFill>
                <a:latin typeface="Tahoma" panose="020B0604030504040204" pitchFamily="34" charset="0"/>
                <a:ea typeface="Microsoft YaHei" panose="020B0503020204020204" pitchFamily="34" charset="-122"/>
                <a:cs typeface="+mn-cs"/>
              </a:defRPr>
            </a:lvl2pPr>
            <a:lvl3pPr marL="11430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bg1"/>
                </a:solidFill>
                <a:latin typeface="Tahoma" panose="020B0604030504040204" pitchFamily="34" charset="0"/>
                <a:ea typeface="Microsoft YaHei" panose="020B0503020204020204" pitchFamily="34" charset="-122"/>
                <a:cs typeface="+mn-cs"/>
              </a:defRPr>
            </a:lvl3pPr>
            <a:lvl4pPr marL="16002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bg1"/>
                </a:solidFill>
                <a:latin typeface="Tahoma" panose="020B0604030504040204" pitchFamily="34" charset="0"/>
                <a:ea typeface="Microsoft YaHei" panose="020B0503020204020204" pitchFamily="34" charset="-122"/>
                <a:cs typeface="+mn-cs"/>
              </a:defRPr>
            </a:lvl4pPr>
            <a:lvl5pPr marL="20574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bg1"/>
                </a:solidFill>
                <a:latin typeface="Tahoma" panose="020B0604030504040204" pitchFamily="34" charset="0"/>
                <a:ea typeface="Microsoft YaHei" panose="020B0503020204020204" pitchFamily="34" charset="-122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bg1"/>
                </a:solidFill>
                <a:latin typeface="Tahoma" panose="020B0604030504040204" pitchFamily="34" charset="0"/>
                <a:ea typeface="Microsoft YaHei" panose="020B0503020204020204" pitchFamily="34" charset="-122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bg1"/>
                </a:solidFill>
                <a:latin typeface="Tahoma" panose="020B0604030504040204" pitchFamily="34" charset="0"/>
                <a:ea typeface="Microsoft YaHei" panose="020B0503020204020204" pitchFamily="34" charset="-122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bg1"/>
                </a:solidFill>
                <a:latin typeface="Tahoma" panose="020B0604030504040204" pitchFamily="34" charset="0"/>
                <a:ea typeface="Microsoft YaHei" panose="020B0503020204020204" pitchFamily="34" charset="-122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bg1"/>
                </a:solidFill>
                <a:latin typeface="Tahoma" panose="020B0604030504040204" pitchFamily="34" charset="0"/>
                <a:ea typeface="Microsoft YaHei" panose="020B0503020204020204" pitchFamily="34" charset="-122"/>
                <a:cs typeface="+mn-cs"/>
              </a:defRPr>
            </a:lvl9pPr>
          </a:lstStyle>
          <a:p>
            <a:pPr>
              <a:defRPr/>
            </a:pPr>
            <a:r>
              <a:rPr lang="cs-CZ" spc="-1" dirty="0">
                <a:solidFill>
                  <a:srgbClr val="0000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Department </a:t>
            </a:r>
            <a:r>
              <a:rPr lang="cs-CZ" spc="-1" dirty="0" err="1">
                <a:solidFill>
                  <a:srgbClr val="0000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cs-CZ" spc="-1" dirty="0">
                <a:solidFill>
                  <a:srgbClr val="0000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pc="-1" dirty="0" err="1">
                <a:solidFill>
                  <a:srgbClr val="0000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Pharmacology</a:t>
            </a:r>
            <a:r>
              <a:rPr lang="cs-CZ" spc="-1" dirty="0">
                <a:solidFill>
                  <a:srgbClr val="0000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MU</a:t>
            </a:r>
            <a:endParaRPr lang="cs-CZ" spc="-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101" name="TextovéPole 1">
            <a:extLst>
              <a:ext uri="{FF2B5EF4-FFF2-40B4-BE49-F238E27FC236}">
                <a16:creationId xmlns:a16="http://schemas.microsoft.com/office/drawing/2014/main" id="{712B1951-72F7-4C97-964D-0AF6C19D2A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62213" y="4149725"/>
            <a:ext cx="7054850" cy="138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cs-CZ" sz="1200" b="1">
                <a:ea typeface="Microsoft YaHei" panose="020B0503020204020204" pitchFamily="34" charset="-122"/>
                <a:cs typeface="Arial" panose="020B0604020202020204" pitchFamily="34" charset="0"/>
              </a:rPr>
              <a:t>Copyright notice</a:t>
            </a:r>
            <a:endParaRPr lang="cs-CZ" altLang="cs-CZ" sz="1200" b="1"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 algn="ctr"/>
            <a:endParaRPr lang="cs-CZ" altLang="cs-CZ" sz="1200"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 algn="ctr"/>
            <a:r>
              <a:rPr lang="en-US" altLang="cs-CZ" sz="1200">
                <a:ea typeface="Microsoft YaHei" panose="020B0503020204020204" pitchFamily="34" charset="-122"/>
                <a:cs typeface="Arial" panose="020B0604020202020204" pitchFamily="34" charset="0"/>
              </a:rPr>
              <a:t>The presentation is copyrighted work created by employees of Masaryk university.</a:t>
            </a:r>
            <a:endParaRPr lang="cs-CZ" altLang="cs-CZ" sz="1200"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 algn="ctr"/>
            <a:endParaRPr lang="cs-CZ" altLang="cs-CZ" sz="1200"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 algn="ctr"/>
            <a:r>
              <a:rPr lang="en-US" altLang="cs-CZ" sz="1200">
                <a:ea typeface="Microsoft YaHei" panose="020B0503020204020204" pitchFamily="34" charset="-122"/>
                <a:cs typeface="Arial" panose="020B0604020202020204" pitchFamily="34" charset="0"/>
              </a:rPr>
              <a:t>Students are allowed to make copies for learning purposes</a:t>
            </a:r>
            <a:r>
              <a:rPr lang="cs-CZ" altLang="cs-CZ" sz="1200"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cs-CZ" sz="1200">
                <a:ea typeface="Microsoft YaHei" panose="020B0503020204020204" pitchFamily="34" charset="-122"/>
                <a:cs typeface="Arial" panose="020B0604020202020204" pitchFamily="34" charset="0"/>
              </a:rPr>
              <a:t>only. </a:t>
            </a:r>
            <a:endParaRPr lang="cs-CZ" altLang="cs-CZ" sz="1200"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 algn="ctr"/>
            <a:endParaRPr lang="cs-CZ" altLang="cs-CZ" sz="1200"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 algn="ctr"/>
            <a:r>
              <a:rPr lang="en-US" altLang="cs-CZ" sz="1200">
                <a:ea typeface="Microsoft YaHei" panose="020B0503020204020204" pitchFamily="34" charset="-122"/>
                <a:cs typeface="Arial" panose="020B0604020202020204" pitchFamily="34" charset="0"/>
              </a:rPr>
              <a:t>Any unauthorised reproduction or distribution of the presentation or individual slides</a:t>
            </a:r>
            <a:r>
              <a:rPr lang="cs-CZ" altLang="cs-CZ" sz="1200"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cs-CZ" sz="1200">
                <a:ea typeface="Microsoft YaHei" panose="020B0503020204020204" pitchFamily="34" charset="-122"/>
                <a:cs typeface="Arial" panose="020B0604020202020204" pitchFamily="34" charset="0"/>
              </a:rPr>
              <a:t>is against the law.</a:t>
            </a:r>
            <a:endParaRPr lang="cs-CZ" altLang="cs-CZ" sz="1200"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50F39DED-0DA4-4736-94AA-8622DB9DE0B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72578" y="424132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76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F78CA953-835D-4BA7-951B-CD9CE7627E4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256233" y="692151"/>
            <a:ext cx="9151121" cy="5434013"/>
          </a:xfrm>
        </p:spPr>
        <p:txBody>
          <a:bodyPr/>
          <a:lstStyle/>
          <a:p>
            <a:pPr algn="ctr" eaLnBrk="1" hangingPunct="1">
              <a:lnSpc>
                <a:spcPct val="90000"/>
              </a:lnSpc>
            </a:pPr>
            <a:r>
              <a:rPr lang="en-US" altLang="cs-CZ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cs-CZ" altLang="cs-CZ" b="1" dirty="0" err="1">
                <a:latin typeface="Arial" panose="020B0604020202020204" pitchFamily="34" charset="0"/>
                <a:cs typeface="Arial" panose="020B0604020202020204" pitchFamily="34" charset="0"/>
              </a:rPr>
              <a:t>nalgesics-antipyretics</a:t>
            </a:r>
            <a:r>
              <a:rPr lang="cs-CZ" altLang="cs-CZ" b="1" dirty="0">
                <a:latin typeface="Arial" panose="020B0604020202020204" pitchFamily="34" charset="0"/>
                <a:cs typeface="Arial" panose="020B0604020202020204" pitchFamily="34" charset="0"/>
              </a:rPr>
              <a:t> (A-A)</a:t>
            </a:r>
            <a:r>
              <a:rPr lang="en-US" alt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drugs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against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fever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cs-CZ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pain</a:t>
            </a:r>
            <a:endParaRPr lang="cs-CZ" alt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lnSpc>
                <a:spcPct val="90000"/>
              </a:lnSpc>
            </a:pPr>
            <a:endParaRPr lang="en-US" alt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lnSpc>
                <a:spcPct val="90000"/>
              </a:lnSpc>
            </a:pPr>
            <a:r>
              <a:rPr lang="cs-CZ" altLang="cs-CZ" b="1" dirty="0" err="1">
                <a:latin typeface="Arial" panose="020B0604020202020204" pitchFamily="34" charset="0"/>
                <a:cs typeface="Arial" panose="020B0604020202020204" pitchFamily="34" charset="0"/>
              </a:rPr>
              <a:t>Nonsteroidal</a:t>
            </a:r>
            <a:r>
              <a:rPr lang="cs-CZ" altLang="cs-CZ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b="1" dirty="0" err="1">
                <a:latin typeface="Arial" panose="020B0604020202020204" pitchFamily="34" charset="0"/>
                <a:cs typeface="Arial" panose="020B0604020202020204" pitchFamily="34" charset="0"/>
              </a:rPr>
              <a:t>antiinflammatory</a:t>
            </a:r>
            <a:r>
              <a:rPr lang="cs-CZ" altLang="cs-CZ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b="1" dirty="0" err="1">
                <a:latin typeface="Arial" panose="020B0604020202020204" pitchFamily="34" charset="0"/>
                <a:cs typeface="Arial" panose="020B0604020202020204" pitchFamily="34" charset="0"/>
              </a:rPr>
              <a:t>drugs</a:t>
            </a:r>
            <a:r>
              <a:rPr lang="cs-CZ" altLang="cs-CZ" b="1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cs-CZ" altLang="cs-CZ" b="1" dirty="0" err="1">
                <a:latin typeface="Arial" panose="020B0604020202020204" pitchFamily="34" charset="0"/>
                <a:cs typeface="Arial" panose="020B0604020202020204" pitchFamily="34" charset="0"/>
              </a:rPr>
              <a:t>NSAIDs</a:t>
            </a:r>
            <a:r>
              <a:rPr lang="cs-CZ" altLang="cs-CZ" b="1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alt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against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inflammation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fever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cs-CZ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pain</a:t>
            </a:r>
            <a:endParaRPr lang="cs-CZ" alt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lnSpc>
                <a:spcPct val="90000"/>
              </a:lnSpc>
              <a:buFontTx/>
              <a:buNone/>
            </a:pPr>
            <a:endParaRPr lang="cs-CZ" altLang="cs-CZ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lnSpc>
                <a:spcPct val="90000"/>
              </a:lnSpc>
              <a:buFontTx/>
              <a:buNone/>
            </a:pPr>
            <a:endParaRPr lang="cs-CZ" altLang="cs-CZ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cs-CZ" alt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A-A and </a:t>
            </a:r>
            <a:r>
              <a:rPr lang="cs-CZ" altLang="cs-CZ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NSAIDs</a:t>
            </a:r>
            <a:r>
              <a:rPr lang="cs-CZ" alt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overlap</a:t>
            </a:r>
            <a:r>
              <a:rPr lang="cs-CZ" alt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partially</a:t>
            </a:r>
            <a:endParaRPr lang="cs-CZ" altLang="cs-CZ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lnSpc>
                <a:spcPct val="90000"/>
              </a:lnSpc>
              <a:buFontTx/>
              <a:buNone/>
            </a:pPr>
            <a:endParaRPr lang="cs-CZ" altLang="cs-CZ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715B961B-84CC-4861-9194-C9EFABC416D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15230" y="483549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4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CC13D14E-8C4F-4759-946B-91F141D7CA3C}"/>
              </a:ext>
            </a:extLst>
          </p:cNvPr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>
          <a:xfrm>
            <a:off x="1981200" y="274639"/>
            <a:ext cx="8229600" cy="777875"/>
          </a:xfrm>
        </p:spPr>
        <p:txBody>
          <a:bodyPr/>
          <a:lstStyle/>
          <a:p>
            <a:pPr eaLnBrk="1" hangingPunct="1"/>
            <a:r>
              <a:rPr lang="cs-CZ" altLang="cs-CZ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Mechanism of action</a:t>
            </a:r>
          </a:p>
        </p:txBody>
      </p:sp>
      <p:sp>
        <p:nvSpPr>
          <p:cNvPr id="6147" name="Rectangle 3">
            <a:extLst>
              <a:ext uri="{FF2B5EF4-FFF2-40B4-BE49-F238E27FC236}">
                <a16:creationId xmlns:a16="http://schemas.microsoft.com/office/drawing/2014/main" id="{3825B51A-C360-4D63-923A-BE0863E0665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81200" y="1268414"/>
            <a:ext cx="8229600" cy="5184775"/>
          </a:xfrm>
        </p:spPr>
        <p:txBody>
          <a:bodyPr/>
          <a:lstStyle/>
          <a:p>
            <a:pPr eaLnBrk="1" hangingPunct="1"/>
            <a:r>
              <a:rPr lang="en-GB" altLang="cs-CZ">
                <a:latin typeface="Arial" panose="020B0604020202020204" pitchFamily="34" charset="0"/>
                <a:cs typeface="Arial" panose="020B0604020202020204" pitchFamily="34" charset="0"/>
              </a:rPr>
              <a:t>all of them have similar mechanism of action– inhibition of eicosanoids synthesis (with higher or lower selectivity and strength)</a:t>
            </a:r>
          </a:p>
          <a:p>
            <a:pPr eaLnBrk="1" hangingPunct="1"/>
            <a:endParaRPr lang="en-GB" altLang="cs-CZ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en-GB" altLang="cs-CZ">
                <a:latin typeface="Arial" panose="020B0604020202020204" pitchFamily="34" charset="0"/>
                <a:cs typeface="Arial" panose="020B0604020202020204" pitchFamily="34" charset="0"/>
              </a:rPr>
              <a:t>NSAIDs differ in the strength of COX1/COX2 inhibition and the incidence of typical AE (ulcer disease, bleeding)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BC43EF5E-2241-4065-AB00-A9357BDA1A8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04135" y="658814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9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2E1F19AF-C6B1-4CD8-A9AA-31BFA85615E5}"/>
              </a:ext>
            </a:extLst>
          </p:cNvPr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>
          <a:xfrm>
            <a:off x="1524000" y="188913"/>
            <a:ext cx="9144000" cy="1008062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dirty="0" err="1">
                <a:solidFill>
                  <a:schemeClr val="tx1"/>
                </a:solidFill>
                <a:latin typeface="+mn-lt"/>
              </a:rPr>
              <a:t>Cyclooxygenases</a:t>
            </a:r>
            <a:endParaRPr lang="cs-CZ" altLang="cs-CZ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7171" name="Rectangle 3">
            <a:extLst>
              <a:ext uri="{FF2B5EF4-FFF2-40B4-BE49-F238E27FC236}">
                <a16:creationId xmlns:a16="http://schemas.microsoft.com/office/drawing/2014/main" id="{49CB3254-77F4-47FE-BC97-BD05857D2D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4826" y="1412875"/>
            <a:ext cx="8893175" cy="5111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ndara" panose="020E0502030303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ndara" panose="020E0502030303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ndara" panose="020E0502030303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ndara" panose="020E0502030303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ndara" panose="020E05020303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ndara" panose="020E05020303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ndara" panose="020E05020303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ndara" panose="020E05020303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ndara" panose="020E0502030303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GB" altLang="cs-CZ" sz="2800" b="1" dirty="0">
                <a:latin typeface="+mn-lt"/>
              </a:rPr>
              <a:t>COX-1 – constitutive</a:t>
            </a:r>
            <a:r>
              <a:rPr lang="en-GB" altLang="cs-CZ" sz="2800" dirty="0">
                <a:latin typeface="+mn-lt"/>
              </a:rPr>
              <a:t> – </a:t>
            </a:r>
            <a:r>
              <a:rPr lang="en-GB" altLang="cs-CZ" sz="2800" dirty="0" err="1">
                <a:latin typeface="+mn-lt"/>
              </a:rPr>
              <a:t>prostanoids</a:t>
            </a:r>
            <a:r>
              <a:rPr lang="en-GB" altLang="cs-CZ" sz="2800" dirty="0">
                <a:latin typeface="+mn-lt"/>
              </a:rPr>
              <a:t> involved in physiological processes (gastroprotective effects, platelet activities)</a:t>
            </a:r>
          </a:p>
          <a:p>
            <a:pPr eaLnBrk="1" hangingPunct="1">
              <a:spcBef>
                <a:spcPct val="50000"/>
              </a:spcBef>
              <a:defRPr/>
            </a:pPr>
            <a:r>
              <a:rPr lang="en-GB" altLang="cs-CZ" sz="2800" b="1" dirty="0">
                <a:latin typeface="+mn-lt"/>
              </a:rPr>
              <a:t>COX-2 – inducible</a:t>
            </a:r>
            <a:r>
              <a:rPr lang="cs-CZ" altLang="cs-CZ" sz="2800" b="1" dirty="0">
                <a:latin typeface="+mn-lt"/>
              </a:rPr>
              <a:t> </a:t>
            </a:r>
            <a:r>
              <a:rPr lang="en-GB" altLang="cs-CZ" sz="2800" dirty="0">
                <a:latin typeface="+mn-lt"/>
              </a:rPr>
              <a:t>– activity enhanced by proinflammatory factors</a:t>
            </a:r>
            <a:r>
              <a:rPr lang="cs-CZ" altLang="cs-CZ" sz="2800" dirty="0">
                <a:latin typeface="+mn-lt"/>
              </a:rPr>
              <a:t> </a:t>
            </a:r>
            <a:r>
              <a:rPr lang="en-GB" altLang="cs-CZ" sz="2800" dirty="0">
                <a:latin typeface="+mn-lt"/>
              </a:rPr>
              <a:t>(IL-1, IL-2, TNF-</a:t>
            </a:r>
            <a:r>
              <a:rPr lang="en-GB" altLang="cs-CZ" sz="2800" dirty="0">
                <a:latin typeface="+mn-lt"/>
                <a:sym typeface="Symbol" panose="05050102010706020507" pitchFamily="18" charset="2"/>
              </a:rPr>
              <a:t></a:t>
            </a:r>
            <a:r>
              <a:rPr lang="cs-CZ" altLang="cs-CZ" sz="2800" dirty="0">
                <a:latin typeface="+mn-lt"/>
              </a:rPr>
              <a:t>, </a:t>
            </a:r>
            <a:r>
              <a:rPr lang="en-GB" altLang="cs-CZ" sz="2800" dirty="0">
                <a:latin typeface="+mn-lt"/>
              </a:rPr>
              <a:t>oncogenes,..)</a:t>
            </a:r>
          </a:p>
          <a:p>
            <a:pPr lvl="1" eaLnBrk="1" hangingPunct="1">
              <a:spcBef>
                <a:spcPct val="50000"/>
              </a:spcBef>
              <a:defRPr/>
            </a:pPr>
            <a:r>
              <a:rPr lang="en-GB" altLang="cs-CZ" dirty="0" err="1">
                <a:latin typeface="+mn-lt"/>
              </a:rPr>
              <a:t>prostanoids</a:t>
            </a:r>
            <a:r>
              <a:rPr lang="en-GB" altLang="cs-CZ" dirty="0">
                <a:latin typeface="+mn-lt"/>
              </a:rPr>
              <a:t> </a:t>
            </a:r>
            <a:r>
              <a:rPr lang="cs-CZ" altLang="cs-CZ" dirty="0">
                <a:latin typeface="+mn-lt"/>
                <a:sym typeface="Wingdings" panose="05000000000000000000" pitchFamily="2" charset="2"/>
              </a:rPr>
              <a:t></a:t>
            </a:r>
            <a:r>
              <a:rPr lang="en-GB" altLang="cs-CZ" dirty="0">
                <a:latin typeface="+mn-lt"/>
                <a:sym typeface="Symbol" panose="05050102010706020507" pitchFamily="18" charset="2"/>
              </a:rPr>
              <a:t> </a:t>
            </a:r>
            <a:r>
              <a:rPr lang="en-GB" altLang="cs-CZ" dirty="0">
                <a:latin typeface="+mn-lt"/>
              </a:rPr>
              <a:t>inflammation, fever, pain</a:t>
            </a:r>
          </a:p>
          <a:p>
            <a:pPr eaLnBrk="1" hangingPunct="1">
              <a:spcBef>
                <a:spcPct val="50000"/>
              </a:spcBef>
              <a:defRPr/>
            </a:pPr>
            <a:r>
              <a:rPr lang="en-GB" altLang="cs-CZ" sz="2800" b="1" dirty="0">
                <a:latin typeface="+mn-lt"/>
              </a:rPr>
              <a:t>COX-3</a:t>
            </a:r>
            <a:r>
              <a:rPr lang="en-GB" altLang="cs-CZ" sz="2800" dirty="0">
                <a:latin typeface="+mn-lt"/>
              </a:rPr>
              <a:t> </a:t>
            </a:r>
            <a:r>
              <a:rPr lang="cs-CZ" altLang="cs-CZ" sz="2800" dirty="0">
                <a:latin typeface="+mn-lt"/>
              </a:rPr>
              <a:t>? </a:t>
            </a:r>
            <a:r>
              <a:rPr lang="en-GB" altLang="cs-CZ" sz="2800" dirty="0">
                <a:latin typeface="+mn-lt"/>
              </a:rPr>
              <a:t>– central mechanism of analgesic and antipyretic effect (localization: heart</a:t>
            </a:r>
            <a:r>
              <a:rPr lang="cs-CZ" altLang="cs-CZ" sz="2800" dirty="0">
                <a:latin typeface="+mn-lt"/>
              </a:rPr>
              <a:t> </a:t>
            </a:r>
            <a:r>
              <a:rPr lang="en-GB" altLang="cs-CZ" sz="2800" dirty="0">
                <a:latin typeface="+mn-lt"/>
              </a:rPr>
              <a:t>+</a:t>
            </a:r>
            <a:r>
              <a:rPr lang="cs-CZ" altLang="cs-CZ" sz="2800" dirty="0">
                <a:latin typeface="+mn-lt"/>
              </a:rPr>
              <a:t> </a:t>
            </a:r>
            <a:r>
              <a:rPr lang="en-GB" altLang="cs-CZ" sz="2800" dirty="0">
                <a:latin typeface="+mn-lt"/>
              </a:rPr>
              <a:t>CNS)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4576A547-EACA-49C6-9C75-5E240987AB3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012681" y="500642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5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1">
            <a:extLst>
              <a:ext uri="{FF2B5EF4-FFF2-40B4-BE49-F238E27FC236}">
                <a16:creationId xmlns:a16="http://schemas.microsoft.com/office/drawing/2014/main" id="{A2BCCACD-471D-4761-8DFA-8620758480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06601" y="714375"/>
            <a:ext cx="8748713" cy="476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609600" indent="-606425"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09600" algn="l"/>
                <a:tab pos="1057275" algn="l"/>
                <a:tab pos="1506538" algn="l"/>
                <a:tab pos="1955800" algn="l"/>
                <a:tab pos="2405063" algn="l"/>
                <a:tab pos="2854325" algn="l"/>
                <a:tab pos="3303588" algn="l"/>
                <a:tab pos="3752850" algn="l"/>
                <a:tab pos="4202113" algn="l"/>
                <a:tab pos="4651375" algn="l"/>
                <a:tab pos="5100638" algn="l"/>
                <a:tab pos="5549900" algn="l"/>
                <a:tab pos="5999163" algn="l"/>
                <a:tab pos="6448425" algn="l"/>
                <a:tab pos="6897688" algn="l"/>
                <a:tab pos="7346950" algn="l"/>
                <a:tab pos="7796213" algn="l"/>
                <a:tab pos="8245475" algn="l"/>
                <a:tab pos="8694738" algn="l"/>
                <a:tab pos="9144000" algn="l"/>
                <a:tab pos="9593263" algn="l"/>
              </a:tabLst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09600" algn="l"/>
                <a:tab pos="1057275" algn="l"/>
                <a:tab pos="1506538" algn="l"/>
                <a:tab pos="1955800" algn="l"/>
                <a:tab pos="2405063" algn="l"/>
                <a:tab pos="2854325" algn="l"/>
                <a:tab pos="3303588" algn="l"/>
                <a:tab pos="3752850" algn="l"/>
                <a:tab pos="4202113" algn="l"/>
                <a:tab pos="4651375" algn="l"/>
                <a:tab pos="5100638" algn="l"/>
                <a:tab pos="5549900" algn="l"/>
                <a:tab pos="5999163" algn="l"/>
                <a:tab pos="6448425" algn="l"/>
                <a:tab pos="6897688" algn="l"/>
                <a:tab pos="7346950" algn="l"/>
                <a:tab pos="7796213" algn="l"/>
                <a:tab pos="8245475" algn="l"/>
                <a:tab pos="8694738" algn="l"/>
                <a:tab pos="9144000" algn="l"/>
                <a:tab pos="9593263" algn="l"/>
              </a:tabLst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09600" algn="l"/>
                <a:tab pos="1057275" algn="l"/>
                <a:tab pos="1506538" algn="l"/>
                <a:tab pos="1955800" algn="l"/>
                <a:tab pos="2405063" algn="l"/>
                <a:tab pos="2854325" algn="l"/>
                <a:tab pos="3303588" algn="l"/>
                <a:tab pos="3752850" algn="l"/>
                <a:tab pos="4202113" algn="l"/>
                <a:tab pos="4651375" algn="l"/>
                <a:tab pos="5100638" algn="l"/>
                <a:tab pos="5549900" algn="l"/>
                <a:tab pos="5999163" algn="l"/>
                <a:tab pos="6448425" algn="l"/>
                <a:tab pos="6897688" algn="l"/>
                <a:tab pos="7346950" algn="l"/>
                <a:tab pos="7796213" algn="l"/>
                <a:tab pos="8245475" algn="l"/>
                <a:tab pos="8694738" algn="l"/>
                <a:tab pos="9144000" algn="l"/>
                <a:tab pos="95932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09600" algn="l"/>
                <a:tab pos="1057275" algn="l"/>
                <a:tab pos="1506538" algn="l"/>
                <a:tab pos="1955800" algn="l"/>
                <a:tab pos="2405063" algn="l"/>
                <a:tab pos="2854325" algn="l"/>
                <a:tab pos="3303588" algn="l"/>
                <a:tab pos="3752850" algn="l"/>
                <a:tab pos="4202113" algn="l"/>
                <a:tab pos="4651375" algn="l"/>
                <a:tab pos="5100638" algn="l"/>
                <a:tab pos="5549900" algn="l"/>
                <a:tab pos="5999163" algn="l"/>
                <a:tab pos="6448425" algn="l"/>
                <a:tab pos="6897688" algn="l"/>
                <a:tab pos="7346950" algn="l"/>
                <a:tab pos="7796213" algn="l"/>
                <a:tab pos="8245475" algn="l"/>
                <a:tab pos="8694738" algn="l"/>
                <a:tab pos="9144000" algn="l"/>
                <a:tab pos="95932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09600" algn="l"/>
                <a:tab pos="1057275" algn="l"/>
                <a:tab pos="1506538" algn="l"/>
                <a:tab pos="1955800" algn="l"/>
                <a:tab pos="2405063" algn="l"/>
                <a:tab pos="2854325" algn="l"/>
                <a:tab pos="3303588" algn="l"/>
                <a:tab pos="3752850" algn="l"/>
                <a:tab pos="4202113" algn="l"/>
                <a:tab pos="4651375" algn="l"/>
                <a:tab pos="5100638" algn="l"/>
                <a:tab pos="5549900" algn="l"/>
                <a:tab pos="5999163" algn="l"/>
                <a:tab pos="6448425" algn="l"/>
                <a:tab pos="6897688" algn="l"/>
                <a:tab pos="7346950" algn="l"/>
                <a:tab pos="7796213" algn="l"/>
                <a:tab pos="8245475" algn="l"/>
                <a:tab pos="8694738" algn="l"/>
                <a:tab pos="9144000" algn="l"/>
                <a:tab pos="95932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09600" algn="l"/>
                <a:tab pos="1057275" algn="l"/>
                <a:tab pos="1506538" algn="l"/>
                <a:tab pos="1955800" algn="l"/>
                <a:tab pos="2405063" algn="l"/>
                <a:tab pos="2854325" algn="l"/>
                <a:tab pos="3303588" algn="l"/>
                <a:tab pos="3752850" algn="l"/>
                <a:tab pos="4202113" algn="l"/>
                <a:tab pos="4651375" algn="l"/>
                <a:tab pos="5100638" algn="l"/>
                <a:tab pos="5549900" algn="l"/>
                <a:tab pos="5999163" algn="l"/>
                <a:tab pos="6448425" algn="l"/>
                <a:tab pos="6897688" algn="l"/>
                <a:tab pos="7346950" algn="l"/>
                <a:tab pos="7796213" algn="l"/>
                <a:tab pos="8245475" algn="l"/>
                <a:tab pos="8694738" algn="l"/>
                <a:tab pos="9144000" algn="l"/>
                <a:tab pos="95932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09600" algn="l"/>
                <a:tab pos="1057275" algn="l"/>
                <a:tab pos="1506538" algn="l"/>
                <a:tab pos="1955800" algn="l"/>
                <a:tab pos="2405063" algn="l"/>
                <a:tab pos="2854325" algn="l"/>
                <a:tab pos="3303588" algn="l"/>
                <a:tab pos="3752850" algn="l"/>
                <a:tab pos="4202113" algn="l"/>
                <a:tab pos="4651375" algn="l"/>
                <a:tab pos="5100638" algn="l"/>
                <a:tab pos="5549900" algn="l"/>
                <a:tab pos="5999163" algn="l"/>
                <a:tab pos="6448425" algn="l"/>
                <a:tab pos="6897688" algn="l"/>
                <a:tab pos="7346950" algn="l"/>
                <a:tab pos="7796213" algn="l"/>
                <a:tab pos="8245475" algn="l"/>
                <a:tab pos="8694738" algn="l"/>
                <a:tab pos="9144000" algn="l"/>
                <a:tab pos="95932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09600" algn="l"/>
                <a:tab pos="1057275" algn="l"/>
                <a:tab pos="1506538" algn="l"/>
                <a:tab pos="1955800" algn="l"/>
                <a:tab pos="2405063" algn="l"/>
                <a:tab pos="2854325" algn="l"/>
                <a:tab pos="3303588" algn="l"/>
                <a:tab pos="3752850" algn="l"/>
                <a:tab pos="4202113" algn="l"/>
                <a:tab pos="4651375" algn="l"/>
                <a:tab pos="5100638" algn="l"/>
                <a:tab pos="5549900" algn="l"/>
                <a:tab pos="5999163" algn="l"/>
                <a:tab pos="6448425" algn="l"/>
                <a:tab pos="6897688" algn="l"/>
                <a:tab pos="7346950" algn="l"/>
                <a:tab pos="7796213" algn="l"/>
                <a:tab pos="8245475" algn="l"/>
                <a:tab pos="8694738" algn="l"/>
                <a:tab pos="9144000" algn="l"/>
                <a:tab pos="95932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09600" algn="l"/>
                <a:tab pos="1057275" algn="l"/>
                <a:tab pos="1506538" algn="l"/>
                <a:tab pos="1955800" algn="l"/>
                <a:tab pos="2405063" algn="l"/>
                <a:tab pos="2854325" algn="l"/>
                <a:tab pos="3303588" algn="l"/>
                <a:tab pos="3752850" algn="l"/>
                <a:tab pos="4202113" algn="l"/>
                <a:tab pos="4651375" algn="l"/>
                <a:tab pos="5100638" algn="l"/>
                <a:tab pos="5549900" algn="l"/>
                <a:tab pos="5999163" algn="l"/>
                <a:tab pos="6448425" algn="l"/>
                <a:tab pos="6897688" algn="l"/>
                <a:tab pos="7346950" algn="l"/>
                <a:tab pos="7796213" algn="l"/>
                <a:tab pos="8245475" algn="l"/>
                <a:tab pos="8694738" algn="l"/>
                <a:tab pos="9144000" algn="l"/>
                <a:tab pos="95932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algn="just">
              <a:lnSpc>
                <a:spcPct val="80000"/>
              </a:lnSpc>
              <a:buClrTx/>
              <a:buSzPct val="60000"/>
              <a:buFontTx/>
              <a:buNone/>
            </a:pPr>
            <a:r>
              <a:rPr lang="en-GB" altLang="cs-CZ" b="1">
                <a:latin typeface="Arial" panose="020B0604020202020204" pitchFamily="34" charset="0"/>
                <a:cs typeface="Arial" panose="020B0604020202020204" pitchFamily="34" charset="0"/>
              </a:rPr>
              <a:t>B) According to pathophysiology</a:t>
            </a:r>
          </a:p>
          <a:p>
            <a:pPr algn="just">
              <a:lnSpc>
                <a:spcPct val="80000"/>
              </a:lnSpc>
              <a:buClrTx/>
              <a:buSzPct val="60000"/>
              <a:buFontTx/>
              <a:buNone/>
            </a:pPr>
            <a:endParaRPr lang="en-GB" altLang="cs-CZ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80000"/>
              </a:lnSpc>
              <a:spcBef>
                <a:spcPts val="700"/>
              </a:spcBef>
              <a:buClrTx/>
              <a:buSzPct val="60000"/>
            </a:pPr>
            <a:r>
              <a:rPr lang="en-GB" altLang="cs-CZ" sz="2800">
                <a:latin typeface="Arial" panose="020B0604020202020204" pitchFamily="34" charset="0"/>
                <a:cs typeface="Arial" panose="020B0604020202020204" pitchFamily="34" charset="0"/>
              </a:rPr>
              <a:t>1) </a:t>
            </a:r>
            <a:r>
              <a:rPr lang="cs-CZ" altLang="cs-CZ" sz="280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GB" altLang="cs-CZ" sz="2800">
                <a:latin typeface="Arial" panose="020B0604020202020204" pitchFamily="34" charset="0"/>
                <a:cs typeface="Arial" panose="020B0604020202020204" pitchFamily="34" charset="0"/>
              </a:rPr>
              <a:t>ociceptive – irritation of nociceptors</a:t>
            </a:r>
          </a:p>
          <a:p>
            <a:pPr>
              <a:lnSpc>
                <a:spcPct val="80000"/>
              </a:lnSpc>
              <a:spcBef>
                <a:spcPts val="700"/>
              </a:spcBef>
              <a:buClrTx/>
              <a:buSzPct val="60000"/>
            </a:pPr>
            <a:r>
              <a:rPr lang="en-GB" altLang="cs-CZ" sz="2800">
                <a:latin typeface="Arial" panose="020B0604020202020204" pitchFamily="34" charset="0"/>
                <a:cs typeface="Arial" panose="020B0604020202020204" pitchFamily="34" charset="0"/>
              </a:rPr>
              <a:t>    Therapy: „analgesic ladder“ </a:t>
            </a:r>
            <a:r>
              <a:rPr lang="cs-CZ" altLang="cs-CZ" sz="2800">
                <a:latin typeface="Arial" panose="020B0604020202020204" pitchFamily="34" charset="0"/>
                <a:cs typeface="Arial" panose="020B0604020202020204" pitchFamily="34" charset="0"/>
              </a:rPr>
              <a:t>according WHO </a:t>
            </a:r>
          </a:p>
          <a:p>
            <a:pPr>
              <a:lnSpc>
                <a:spcPct val="80000"/>
              </a:lnSpc>
              <a:spcBef>
                <a:spcPts val="700"/>
              </a:spcBef>
              <a:buClrTx/>
              <a:buSzPct val="60000"/>
            </a:pPr>
            <a:r>
              <a:rPr lang="cs-CZ" altLang="cs-CZ" sz="2800">
                <a:latin typeface="Arial" panose="020B0604020202020204" pitchFamily="34" charset="0"/>
                <a:cs typeface="Arial" panose="020B0604020202020204" pitchFamily="34" charset="0"/>
              </a:rPr>
              <a:t>    (see below; not used for </a:t>
            </a:r>
            <a:r>
              <a:rPr lang="en-US" altLang="cs-CZ" sz="2800">
                <a:latin typeface="Arial" panose="020B0604020202020204" pitchFamily="34" charset="0"/>
                <a:cs typeface="Arial" panose="020B0604020202020204" pitchFamily="34" charset="0"/>
              </a:rPr>
              <a:t>aggressive procedure in the treatment for cancer or breakthrough pain)</a:t>
            </a:r>
          </a:p>
          <a:p>
            <a:pPr>
              <a:lnSpc>
                <a:spcPct val="80000"/>
              </a:lnSpc>
              <a:spcBef>
                <a:spcPts val="700"/>
              </a:spcBef>
              <a:buClrTx/>
              <a:buSzPct val="60000"/>
            </a:pPr>
            <a:r>
              <a:rPr lang="en-GB" altLang="cs-CZ" sz="2800">
                <a:latin typeface="Arial" panose="020B0604020202020204" pitchFamily="34" charset="0"/>
                <a:cs typeface="Arial" panose="020B0604020202020204" pitchFamily="34" charset="0"/>
              </a:rPr>
              <a:t>2) </a:t>
            </a:r>
            <a:r>
              <a:rPr lang="cs-CZ" altLang="cs-CZ" sz="280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GB" altLang="cs-CZ" sz="2800">
                <a:latin typeface="Arial" panose="020B0604020202020204" pitchFamily="34" charset="0"/>
                <a:cs typeface="Arial" panose="020B0604020202020204" pitchFamily="34" charset="0"/>
              </a:rPr>
              <a:t>eurologic</a:t>
            </a:r>
            <a:r>
              <a:rPr lang="cs-CZ" altLang="cs-CZ" sz="2800">
                <a:latin typeface="Arial" panose="020B0604020202020204" pitchFamily="34" charset="0"/>
                <a:cs typeface="Arial" panose="020B0604020202020204" pitchFamily="34" charset="0"/>
              </a:rPr>
              <a:t>al and neuropathic pain</a:t>
            </a:r>
          </a:p>
          <a:p>
            <a:pPr>
              <a:lnSpc>
                <a:spcPct val="80000"/>
              </a:lnSpc>
              <a:spcBef>
                <a:spcPts val="700"/>
              </a:spcBef>
              <a:buClrTx/>
              <a:buSzPct val="60000"/>
            </a:pPr>
            <a:r>
              <a:rPr lang="en-GB" altLang="cs-CZ" sz="2800">
                <a:latin typeface="Arial" panose="020B0604020202020204" pitchFamily="34" charset="0"/>
                <a:cs typeface="Arial" panose="020B0604020202020204" pitchFamily="34" charset="0"/>
              </a:rPr>
              <a:t>    Therapy: </a:t>
            </a:r>
            <a:r>
              <a:rPr lang="cs-CZ" altLang="cs-CZ" sz="2800">
                <a:latin typeface="Arial" panose="020B0604020202020204" pitchFamily="34" charset="0"/>
                <a:cs typeface="Arial" panose="020B0604020202020204" pitchFamily="34" charset="0"/>
              </a:rPr>
              <a:t>antidepressants </a:t>
            </a:r>
            <a:r>
              <a:rPr lang="en-GB" altLang="cs-CZ" sz="280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GB" altLang="cs-CZ" sz="2800" b="1">
                <a:latin typeface="Arial" panose="020B0604020202020204" pitchFamily="34" charset="0"/>
                <a:cs typeface="Arial" panose="020B0604020202020204" pitchFamily="34" charset="0"/>
              </a:rPr>
              <a:t>anticonvulsants</a:t>
            </a:r>
            <a:r>
              <a:rPr lang="cs-CZ" altLang="cs-CZ" sz="28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ct val="80000"/>
              </a:lnSpc>
              <a:spcBef>
                <a:spcPts val="700"/>
              </a:spcBef>
              <a:buClrTx/>
              <a:buSzPct val="60000"/>
            </a:pPr>
            <a:r>
              <a:rPr lang="cs-CZ" altLang="cs-CZ" sz="2800">
                <a:latin typeface="Arial" panose="020B0604020202020204" pitchFamily="34" charset="0"/>
                <a:cs typeface="Arial" panose="020B0604020202020204" pitchFamily="34" charset="0"/>
              </a:rPr>
              <a:t>	(</a:t>
            </a:r>
            <a:r>
              <a:rPr lang="en-US" altLang="cs-CZ" sz="2800">
                <a:latin typeface="Arial" panose="020B0604020202020204" pitchFamily="34" charset="0"/>
                <a:cs typeface="Arial" panose="020B0604020202020204" pitchFamily="34" charset="0"/>
              </a:rPr>
              <a:t>in combination with opioids or some m</a:t>
            </a:r>
            <a:r>
              <a:rPr lang="cs-CZ" altLang="cs-CZ" sz="2800">
                <a:latin typeface="Arial" panose="020B0604020202020204" pitchFamily="34" charset="0"/>
                <a:cs typeface="Arial" panose="020B0604020202020204" pitchFamily="34" charset="0"/>
              </a:rPr>
              <a:t>uscule relaxants</a:t>
            </a:r>
            <a:r>
              <a:rPr lang="en-US" altLang="cs-CZ" sz="2800">
                <a:latin typeface="Arial" panose="020B0604020202020204" pitchFamily="34" charset="0"/>
                <a:cs typeface="Arial" panose="020B0604020202020204" pitchFamily="34" charset="0"/>
              </a:rPr>
              <a:t>; neuroprotective vitamins – thiamine; antimigr</a:t>
            </a:r>
            <a:r>
              <a:rPr lang="cs-CZ" altLang="cs-CZ" sz="2800">
                <a:latin typeface="Arial" panose="020B0604020202020204" pitchFamily="34" charset="0"/>
                <a:cs typeface="Arial" panose="020B0604020202020204" pitchFamily="34" charset="0"/>
              </a:rPr>
              <a:t>aine drugs</a:t>
            </a:r>
            <a:r>
              <a:rPr lang="en-US" altLang="cs-CZ" sz="2800">
                <a:latin typeface="Arial" panose="020B0604020202020204" pitchFamily="34" charset="0"/>
                <a:cs typeface="Arial" panose="020B0604020202020204" pitchFamily="34" charset="0"/>
              </a:rPr>
              <a:t> from the group of the so-called triptans; antipsychotics = neuroleptics)</a:t>
            </a:r>
            <a:r>
              <a:rPr lang="en-GB" altLang="cs-CZ" sz="28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ct val="80000"/>
              </a:lnSpc>
              <a:buClrTx/>
              <a:buSzPct val="60000"/>
              <a:buFontTx/>
              <a:buNone/>
            </a:pPr>
            <a:endParaRPr lang="en-GB" altLang="cs-CZ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  <a:buClrTx/>
              <a:buSzPct val="60000"/>
              <a:buFontTx/>
              <a:buNone/>
            </a:pPr>
            <a:endParaRPr lang="en-GB" altLang="cs-CZ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483" name="Text Box 2">
            <a:extLst>
              <a:ext uri="{FF2B5EF4-FFF2-40B4-BE49-F238E27FC236}">
                <a16:creationId xmlns:a16="http://schemas.microsoft.com/office/drawing/2014/main" id="{7B255EC3-B42C-47BA-A2B9-094688F63A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06600" y="-171450"/>
            <a:ext cx="7793038" cy="885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GB" altLang="cs-CZ" sz="4000" b="1">
                <a:latin typeface="Arial" panose="020B0604020202020204" pitchFamily="34" charset="0"/>
                <a:cs typeface="Arial" panose="020B0604020202020204" pitchFamily="34" charset="0"/>
              </a:rPr>
              <a:t>Pain</a:t>
            </a:r>
            <a:r>
              <a:rPr lang="cs-CZ" altLang="cs-CZ" sz="4000" b="1">
                <a:latin typeface="Arial" panose="020B0604020202020204" pitchFamily="34" charset="0"/>
                <a:cs typeface="Arial" panose="020B0604020202020204" pitchFamily="34" charset="0"/>
              </a:rPr>
              <a:t> – types and classification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87DF5D7B-D5F2-430B-83B6-9437B53BD8E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995589" y="586099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3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Nadpis 1">
            <a:extLst>
              <a:ext uri="{FF2B5EF4-FFF2-40B4-BE49-F238E27FC236}">
                <a16:creationId xmlns:a16="http://schemas.microsoft.com/office/drawing/2014/main" id="{7BC5C9E3-B2BD-4CFC-96DB-D356F0851D07}"/>
              </a:ext>
            </a:extLst>
          </p:cNvPr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>
          <a:xfrm>
            <a:off x="1121652" y="352531"/>
            <a:ext cx="10753200" cy="451576"/>
          </a:xfrm>
        </p:spPr>
        <p:txBody>
          <a:bodyPr/>
          <a:lstStyle/>
          <a:p>
            <a:r>
              <a:rPr lang="cs-CZ" altLang="cs-CZ" b="1" dirty="0" err="1">
                <a:latin typeface="Arial" panose="020B0604020202020204" pitchFamily="34" charset="0"/>
                <a:cs typeface="Arial" panose="020B0604020202020204" pitchFamily="34" charset="0"/>
              </a:rPr>
              <a:t>Classification</a:t>
            </a:r>
            <a:r>
              <a:rPr lang="cs-CZ" altLang="cs-CZ" b="1" dirty="0">
                <a:latin typeface="Arial" panose="020B0604020202020204" pitchFamily="34" charset="0"/>
                <a:cs typeface="Arial" panose="020B0604020202020204" pitchFamily="34" charset="0"/>
              </a:rPr>
              <a:t> by COX1/COX2 </a:t>
            </a:r>
            <a:r>
              <a:rPr lang="cs-CZ" altLang="cs-CZ" b="1" dirty="0" err="1">
                <a:latin typeface="Arial" panose="020B0604020202020204" pitchFamily="34" charset="0"/>
                <a:cs typeface="Arial" panose="020B0604020202020204" pitchFamily="34" charset="0"/>
              </a:rPr>
              <a:t>inhibition</a:t>
            </a:r>
            <a:endParaRPr lang="cs-CZ" altLang="cs-CZ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Zástupný symbol pro obsah 5">
            <a:extLst>
              <a:ext uri="{FF2B5EF4-FFF2-40B4-BE49-F238E27FC236}">
                <a16:creationId xmlns:a16="http://schemas.microsoft.com/office/drawing/2014/main" id="{3570BDEA-BF14-4064-B4B5-C2344F6CB7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1855788"/>
            <a:ext cx="8229600" cy="4525962"/>
          </a:xfrm>
        </p:spPr>
        <p:txBody>
          <a:bodyPr/>
          <a:lstStyle/>
          <a:p>
            <a:pPr marL="609600" indent="-609600">
              <a:buFontTx/>
              <a:buAutoNum type="arabicPeriod"/>
              <a:defRPr/>
            </a:pPr>
            <a:r>
              <a:rPr lang="cs-CZ" altLang="cs-CZ" u="sng" dirty="0" err="1">
                <a:latin typeface="Arial" panose="020B0604020202020204" pitchFamily="34" charset="0"/>
                <a:cs typeface="Arial" panose="020B0604020202020204" pitchFamily="34" charset="0"/>
              </a:rPr>
              <a:t>Nonspecific</a:t>
            </a:r>
            <a:r>
              <a:rPr lang="cs-CZ" altLang="cs-CZ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u="sng" dirty="0" err="1">
                <a:latin typeface="Arial" panose="020B0604020202020204" pitchFamily="34" charset="0"/>
                <a:cs typeface="Arial" panose="020B0604020202020204" pitchFamily="34" charset="0"/>
              </a:rPr>
              <a:t>inhibitors</a:t>
            </a:r>
            <a:endParaRPr lang="cs-CZ" altLang="cs-CZ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90600" lvl="1" indent="-533400">
              <a:buFontTx/>
              <a:buChar char="•"/>
              <a:defRPr/>
            </a:pP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ASA, ibuprofen, </a:t>
            </a:r>
            <a:r>
              <a:rPr lang="cs-CZ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diclofenac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, …</a:t>
            </a:r>
          </a:p>
          <a:p>
            <a:pPr marL="990600" lvl="1" indent="-533400">
              <a:buFontTx/>
              <a:buChar char="•"/>
              <a:defRPr/>
            </a:pPr>
            <a:endParaRPr lang="cs-CZ" alt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09600" indent="-609600">
              <a:buFontTx/>
              <a:buAutoNum type="arabicPeriod"/>
              <a:defRPr/>
            </a:pPr>
            <a:r>
              <a:rPr lang="cs-CZ" altLang="cs-CZ" u="sng" dirty="0" err="1">
                <a:latin typeface="Arial" panose="020B0604020202020204" pitchFamily="34" charset="0"/>
                <a:cs typeface="Arial" panose="020B0604020202020204" pitchFamily="34" charset="0"/>
              </a:rPr>
              <a:t>Preferential</a:t>
            </a:r>
            <a:r>
              <a:rPr lang="cs-CZ" altLang="cs-CZ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u="sng" dirty="0" err="1">
                <a:latin typeface="Arial" panose="020B0604020202020204" pitchFamily="34" charset="0"/>
                <a:cs typeface="Arial" panose="020B0604020202020204" pitchFamily="34" charset="0"/>
              </a:rPr>
              <a:t>inhibitors</a:t>
            </a:r>
            <a:r>
              <a:rPr lang="cs-CZ" altLang="cs-CZ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u="sng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altLang="cs-CZ" u="sng" dirty="0">
                <a:latin typeface="Arial" panose="020B0604020202020204" pitchFamily="34" charset="0"/>
                <a:cs typeface="Arial" panose="020B0604020202020204" pitchFamily="34" charset="0"/>
              </a:rPr>
              <a:t> COX-2</a:t>
            </a:r>
          </a:p>
          <a:p>
            <a:pPr marL="990600" lvl="1" indent="-533400">
              <a:buFontTx/>
              <a:buChar char="•"/>
              <a:defRPr/>
            </a:pPr>
            <a:r>
              <a:rPr lang="cs-CZ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meloxicam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nimesulid</a:t>
            </a:r>
            <a:endParaRPr lang="cs-CZ" alt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90600" lvl="1" indent="-533400">
              <a:buFontTx/>
              <a:buChar char="•"/>
              <a:defRPr/>
            </a:pPr>
            <a:endParaRPr lang="cs-CZ" alt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09600" indent="-609600">
              <a:buFontTx/>
              <a:buAutoNum type="arabicPeriod"/>
              <a:defRPr/>
            </a:pPr>
            <a:r>
              <a:rPr lang="cs-CZ" altLang="cs-CZ" u="sng" dirty="0" err="1">
                <a:latin typeface="Arial" panose="020B0604020202020204" pitchFamily="34" charset="0"/>
                <a:cs typeface="Arial" panose="020B0604020202020204" pitchFamily="34" charset="0"/>
              </a:rPr>
              <a:t>Specific</a:t>
            </a:r>
            <a:r>
              <a:rPr lang="cs-CZ" altLang="cs-CZ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u="sng" dirty="0" err="1">
                <a:latin typeface="Arial" panose="020B0604020202020204" pitchFamily="34" charset="0"/>
                <a:cs typeface="Arial" panose="020B0604020202020204" pitchFamily="34" charset="0"/>
              </a:rPr>
              <a:t>inhibitors</a:t>
            </a:r>
            <a:r>
              <a:rPr lang="cs-CZ" altLang="cs-CZ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u="sng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altLang="cs-CZ" u="sng" dirty="0">
                <a:latin typeface="Arial" panose="020B0604020202020204" pitchFamily="34" charset="0"/>
                <a:cs typeface="Arial" panose="020B0604020202020204" pitchFamily="34" charset="0"/>
              </a:rPr>
              <a:t> COX-2</a:t>
            </a:r>
          </a:p>
          <a:p>
            <a:pPr marL="990600" lvl="1" indent="-533400">
              <a:buFontTx/>
              <a:buChar char="•"/>
              <a:defRPr/>
            </a:pPr>
            <a:r>
              <a:rPr lang="cs-CZ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coxibs</a:t>
            </a:r>
            <a:endParaRPr lang="cs-CZ" alt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E573D2A8-6384-4C90-B285-C4F29D4509F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64651" y="32903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9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4" descr="mechanismus 3">
            <a:extLst>
              <a:ext uri="{FF2B5EF4-FFF2-40B4-BE49-F238E27FC236}">
                <a16:creationId xmlns:a16="http://schemas.microsoft.com/office/drawing/2014/main" id="{AFF4D120-A6F2-465E-B422-69FB746718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1" y="115888"/>
            <a:ext cx="7281863" cy="659765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421" name="Oval 5">
            <a:extLst>
              <a:ext uri="{FF2B5EF4-FFF2-40B4-BE49-F238E27FC236}">
                <a16:creationId xmlns:a16="http://schemas.microsoft.com/office/drawing/2014/main" id="{7E4069DC-240D-4C3F-A49B-AFA5C72A31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47108" y="1257300"/>
            <a:ext cx="914400" cy="838200"/>
          </a:xfrm>
          <a:prstGeom prst="ellipse">
            <a:avLst/>
          </a:prstGeom>
          <a:noFill/>
          <a:ln w="222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ndara" panose="020E0502030303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ndara" panose="020E0502030303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ndara" panose="020E0502030303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ndara" panose="020E0502030303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ndara" panose="020E05020303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ndara" panose="020E05020303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ndara" panose="020E05020303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ndara" panose="020E05020303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ndara" panose="020E05020303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s-CZ" altLang="cs-CZ" sz="1800">
              <a:latin typeface="Arial" panose="020B0604020202020204" pitchFamily="34" charset="0"/>
            </a:endParaRPr>
          </a:p>
        </p:txBody>
      </p:sp>
      <p:sp>
        <p:nvSpPr>
          <p:cNvPr id="60422" name="Line 6">
            <a:extLst>
              <a:ext uri="{FF2B5EF4-FFF2-40B4-BE49-F238E27FC236}">
                <a16:creationId xmlns:a16="http://schemas.microsoft.com/office/drawing/2014/main" id="{0C08469A-3B09-47B0-904F-AFF262B80CC0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780519" y="2555904"/>
            <a:ext cx="4763" cy="401638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3317" name="Line 7">
            <a:extLst>
              <a:ext uri="{FF2B5EF4-FFF2-40B4-BE49-F238E27FC236}">
                <a16:creationId xmlns:a16="http://schemas.microsoft.com/office/drawing/2014/main" id="{95C76FEB-8A06-4007-8210-41311F2B780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383993" y="1066800"/>
            <a:ext cx="0" cy="3810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3318" name="Line 8">
            <a:extLst>
              <a:ext uri="{FF2B5EF4-FFF2-40B4-BE49-F238E27FC236}">
                <a16:creationId xmlns:a16="http://schemas.microsoft.com/office/drawing/2014/main" id="{DD610625-DD94-4ADC-B7E1-35115345462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545651" y="5070505"/>
            <a:ext cx="228600" cy="3048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7" name="Line 6">
            <a:extLst>
              <a:ext uri="{FF2B5EF4-FFF2-40B4-BE49-F238E27FC236}">
                <a16:creationId xmlns:a16="http://schemas.microsoft.com/office/drawing/2014/main" id="{F7825D1B-7D12-4B9C-BF86-A9824571DFB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065624" y="2555904"/>
            <a:ext cx="0" cy="401638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8" name="Line 6">
            <a:extLst>
              <a:ext uri="{FF2B5EF4-FFF2-40B4-BE49-F238E27FC236}">
                <a16:creationId xmlns:a16="http://schemas.microsoft.com/office/drawing/2014/main" id="{D23A60B9-6E89-47D5-AF25-C9953DF4FE84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065624" y="3326450"/>
            <a:ext cx="503238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AD217C2B-F5DB-4606-9E7E-46739D74A12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101191" y="6477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60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04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04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1256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0421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174">
            <a:extLst>
              <a:ext uri="{FF2B5EF4-FFF2-40B4-BE49-F238E27FC236}">
                <a16:creationId xmlns:a16="http://schemas.microsoft.com/office/drawing/2014/main" id="{6BAA1C4B-EA3D-4CAD-9F5D-CB74C57D722D}"/>
              </a:ext>
            </a:extLst>
          </p:cNvPr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>
          <a:xfrm>
            <a:off x="2087564" y="188913"/>
            <a:ext cx="8015287" cy="914400"/>
          </a:xfrm>
          <a:noFill/>
        </p:spPr>
        <p:txBody>
          <a:bodyPr/>
          <a:lstStyle/>
          <a:p>
            <a:pPr eaLnBrk="1" hangingPunct="1"/>
            <a:r>
              <a:rPr lang="sk-SK" altLang="cs-CZ" b="1">
                <a:latin typeface="Arial" panose="020B0604020202020204" pitchFamily="34" charset="0"/>
                <a:cs typeface="Arial" panose="020B0604020202020204" pitchFamily="34" charset="0"/>
              </a:rPr>
              <a:t>Classification</a:t>
            </a:r>
            <a:endParaRPr lang="cs-CZ" altLang="cs-CZ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291" name="Rectangle 175">
            <a:extLst>
              <a:ext uri="{FF2B5EF4-FFF2-40B4-BE49-F238E27FC236}">
                <a16:creationId xmlns:a16="http://schemas.microsoft.com/office/drawing/2014/main" id="{3B51AC80-7BB9-4C6F-B8BD-028287B7AFD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135188" y="1457325"/>
            <a:ext cx="7924800" cy="4419600"/>
          </a:xfrm>
          <a:noFill/>
        </p:spPr>
        <p:txBody>
          <a:bodyPr/>
          <a:lstStyle/>
          <a:p>
            <a:pPr marL="609600" indent="-609600">
              <a:lnSpc>
                <a:spcPct val="90000"/>
              </a:lnSpc>
              <a:buFontTx/>
              <a:buAutoNum type="arabicPeriod"/>
            </a:pPr>
            <a:r>
              <a:rPr lang="sk-SK" altLang="cs-CZ">
                <a:latin typeface="Arial" panose="020B0604020202020204" pitchFamily="34" charset="0"/>
                <a:cs typeface="Arial" panose="020B0604020202020204" pitchFamily="34" charset="0"/>
              </a:rPr>
              <a:t>Salicylic acid derivatives</a:t>
            </a:r>
          </a:p>
          <a:p>
            <a:pPr marL="609600" indent="-609600">
              <a:lnSpc>
                <a:spcPct val="90000"/>
              </a:lnSpc>
              <a:buFontTx/>
              <a:buAutoNum type="arabicPeriod"/>
            </a:pPr>
            <a:r>
              <a:rPr lang="sk-SK" altLang="cs-CZ">
                <a:latin typeface="Arial" panose="020B0604020202020204" pitchFamily="34" charset="0"/>
                <a:cs typeface="Arial" panose="020B0604020202020204" pitchFamily="34" charset="0"/>
              </a:rPr>
              <a:t>Aniline derivatives</a:t>
            </a:r>
          </a:p>
          <a:p>
            <a:pPr marL="609600" indent="-609600">
              <a:lnSpc>
                <a:spcPct val="90000"/>
              </a:lnSpc>
              <a:buFontTx/>
              <a:buAutoNum type="arabicPeriod"/>
            </a:pPr>
            <a:r>
              <a:rPr lang="sk-SK" altLang="cs-CZ">
                <a:latin typeface="Arial" panose="020B0604020202020204" pitchFamily="34" charset="0"/>
                <a:cs typeface="Arial" panose="020B0604020202020204" pitchFamily="34" charset="0"/>
              </a:rPr>
              <a:t>Propionic acid derivatives</a:t>
            </a:r>
          </a:p>
          <a:p>
            <a:pPr marL="609600" indent="-609600">
              <a:lnSpc>
                <a:spcPct val="90000"/>
              </a:lnSpc>
              <a:buFontTx/>
              <a:buAutoNum type="arabicPeriod"/>
            </a:pPr>
            <a:r>
              <a:rPr lang="sk-SK" altLang="cs-CZ">
                <a:latin typeface="Arial" panose="020B0604020202020204" pitchFamily="34" charset="0"/>
                <a:cs typeface="Arial" panose="020B0604020202020204" pitchFamily="34" charset="0"/>
              </a:rPr>
              <a:t>Pyrazolones</a:t>
            </a:r>
          </a:p>
          <a:p>
            <a:pPr marL="609600" indent="-609600">
              <a:lnSpc>
                <a:spcPct val="90000"/>
              </a:lnSpc>
              <a:buFontTx/>
              <a:buAutoNum type="arabicPeriod"/>
            </a:pPr>
            <a:r>
              <a:rPr lang="sk-SK" altLang="cs-CZ">
                <a:latin typeface="Arial" panose="020B0604020202020204" pitchFamily="34" charset="0"/>
                <a:cs typeface="Arial" panose="020B0604020202020204" pitchFamily="34" charset="0"/>
              </a:rPr>
              <a:t>Acetic acid derivatives</a:t>
            </a:r>
          </a:p>
          <a:p>
            <a:pPr marL="609600" indent="-609600">
              <a:lnSpc>
                <a:spcPct val="90000"/>
              </a:lnSpc>
              <a:buFontTx/>
              <a:buAutoNum type="arabicPeriod"/>
            </a:pPr>
            <a:r>
              <a:rPr lang="sk-SK" altLang="cs-CZ">
                <a:latin typeface="Arial" panose="020B0604020202020204" pitchFamily="34" charset="0"/>
                <a:cs typeface="Arial" panose="020B0604020202020204" pitchFamily="34" charset="0"/>
              </a:rPr>
              <a:t>Oxicams</a:t>
            </a:r>
          </a:p>
          <a:p>
            <a:pPr marL="609600" indent="-609600">
              <a:lnSpc>
                <a:spcPct val="90000"/>
              </a:lnSpc>
              <a:buFontTx/>
              <a:buAutoNum type="arabicPeriod"/>
            </a:pPr>
            <a:r>
              <a:rPr lang="sk-SK" altLang="cs-CZ">
                <a:latin typeface="Arial" panose="020B0604020202020204" pitchFamily="34" charset="0"/>
                <a:cs typeface="Arial" panose="020B0604020202020204" pitchFamily="34" charset="0"/>
              </a:rPr>
              <a:t>Coxibs</a:t>
            </a:r>
          </a:p>
          <a:p>
            <a:pPr marL="609600" indent="-609600">
              <a:lnSpc>
                <a:spcPct val="90000"/>
              </a:lnSpc>
              <a:buFontTx/>
              <a:buAutoNum type="arabicPeriod"/>
            </a:pPr>
            <a:r>
              <a:rPr lang="sk-SK" altLang="cs-CZ">
                <a:latin typeface="Arial" panose="020B0604020202020204" pitchFamily="34" charset="0"/>
                <a:cs typeface="Arial" panose="020B0604020202020204" pitchFamily="34" charset="0"/>
              </a:rPr>
              <a:t>Other</a:t>
            </a:r>
            <a:endParaRPr lang="cs-CZ" altLang="cs-CZ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292" name="Obrázek 3">
            <a:extLst>
              <a:ext uri="{FF2B5EF4-FFF2-40B4-BE49-F238E27FC236}">
                <a16:creationId xmlns:a16="http://schemas.microsoft.com/office/drawing/2014/main" id="{242A09E7-40EF-4742-9594-FA061DC339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0988" y="5754688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B06F5B04-2473-457E-8AB4-5A81873BB21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40867" y="444575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2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id="{A1BBF208-8521-4BBD-AC5D-504D8CB8997B}"/>
              </a:ext>
            </a:extLst>
          </p:cNvPr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>
          <a:xfrm>
            <a:off x="1992313" y="288925"/>
            <a:ext cx="8229600" cy="908050"/>
          </a:xfrm>
        </p:spPr>
        <p:txBody>
          <a:bodyPr/>
          <a:lstStyle/>
          <a:p>
            <a:pPr eaLnBrk="1" hangingPunct="1"/>
            <a:r>
              <a:rPr lang="cs-CZ" altLang="cs-CZ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Salicylates</a:t>
            </a:r>
          </a:p>
        </p:txBody>
      </p:sp>
      <p:sp>
        <p:nvSpPr>
          <p:cNvPr id="13315" name="Rectangle 3">
            <a:extLst>
              <a:ext uri="{FF2B5EF4-FFF2-40B4-BE49-F238E27FC236}">
                <a16:creationId xmlns:a16="http://schemas.microsoft.com/office/drawing/2014/main" id="{95B46429-488C-4716-98BE-EFCD3833AEA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847850" y="1700213"/>
            <a:ext cx="8229600" cy="4824412"/>
          </a:xfrm>
        </p:spPr>
        <p:txBody>
          <a:bodyPr/>
          <a:lstStyle/>
          <a:p>
            <a:pPr marL="0" indent="0">
              <a:lnSpc>
                <a:spcPct val="90000"/>
              </a:lnSpc>
              <a:buNone/>
              <a:defRPr/>
            </a:pPr>
            <a:r>
              <a:rPr lang="cs-CZ" altLang="cs-CZ" b="1" dirty="0" err="1">
                <a:latin typeface="Arial" panose="020B0604020202020204" pitchFamily="34" charset="0"/>
                <a:cs typeface="Arial" panose="020B0604020202020204" pitchFamily="34" charset="0"/>
              </a:rPr>
              <a:t>Effects</a:t>
            </a:r>
            <a:r>
              <a:rPr lang="cs-CZ" altLang="cs-CZ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0" indent="0">
              <a:lnSpc>
                <a:spcPct val="90000"/>
              </a:lnSpc>
              <a:buNone/>
              <a:defRPr/>
            </a:pPr>
            <a:endParaRPr lang="cs-CZ" alt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nalge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sic</a:t>
            </a:r>
            <a:endParaRPr lang="en-US" alt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antiinflammatory</a:t>
            </a:r>
            <a:endParaRPr lang="en-US" alt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ntipyreti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alt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ntir</a:t>
            </a:r>
            <a:r>
              <a:rPr lang="cs-CZ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heumatic</a:t>
            </a:r>
            <a:endParaRPr lang="cs-CZ" alt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antiaggregation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cs-CZ" altLang="cs-CZ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inhibition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cs-CZ" altLang="cs-CZ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of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cs-CZ" altLang="cs-CZ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platelet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cs-CZ" altLang="cs-CZ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function</a:t>
            </a:r>
            <a:endParaRPr lang="en-US" alt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316" name="Rectangle 4">
            <a:extLst>
              <a:ext uri="{FF2B5EF4-FFF2-40B4-BE49-F238E27FC236}">
                <a16:creationId xmlns:a16="http://schemas.microsoft.com/office/drawing/2014/main" id="{3116FB93-879E-40AF-84E3-2B09F21DD4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97100" y="4905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ndara" panose="020E0502030303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ndara" panose="020E0502030303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ndara" panose="020E0502030303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ndara" panose="020E0502030303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ndara" panose="020E05020303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ndara" panose="020E05020303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ndara" panose="020E05020303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ndara" panose="020E05020303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ndara" panose="020E0502030303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GB" altLang="cs-CZ" sz="4400" b="1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38069141-5ADE-4EA6-A4B3-B48A1E4B2C2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92142" y="288925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8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>
            <a:extLst>
              <a:ext uri="{FF2B5EF4-FFF2-40B4-BE49-F238E27FC236}">
                <a16:creationId xmlns:a16="http://schemas.microsoft.com/office/drawing/2014/main" id="{0C41C2AB-ED47-49C0-A258-0A452FFC2A1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133600" y="1600200"/>
            <a:ext cx="8534400" cy="4419600"/>
          </a:xfrm>
        </p:spPr>
        <p:txBody>
          <a:bodyPr/>
          <a:lstStyle/>
          <a:p>
            <a:pPr eaLnBrk="1" hangingPunct="1">
              <a:buFontTx/>
              <a:buNone/>
              <a:defRPr/>
            </a:pPr>
            <a:r>
              <a:rPr lang="cs-CZ" altLang="cs-CZ" u="sng" dirty="0" err="1">
                <a:latin typeface="Arial" panose="020B0604020202020204" pitchFamily="34" charset="0"/>
                <a:cs typeface="Arial" panose="020B0604020202020204" pitchFamily="34" charset="0"/>
              </a:rPr>
              <a:t>NSAIDs</a:t>
            </a:r>
            <a:r>
              <a:rPr lang="cs-CZ" altLang="cs-CZ" u="sng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eaLnBrk="1" hangingPunct="1">
              <a:defRPr/>
            </a:pPr>
            <a:r>
              <a:rPr lang="en-GB" altLang="cs-CZ" dirty="0">
                <a:latin typeface="Arial" panose="020B0604020202020204" pitchFamily="34" charset="0"/>
                <a:cs typeface="Arial" panose="020B0604020202020204" pitchFamily="34" charset="0"/>
              </a:rPr>
              <a:t>ASA (acetylsalicylic acid)</a:t>
            </a:r>
            <a:endParaRPr lang="cs-CZ" alt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defRPr/>
            </a:pPr>
            <a:r>
              <a:rPr lang="cs-CZ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sodium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salicylate</a:t>
            </a:r>
            <a:endParaRPr lang="en-GB" alt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defRPr/>
            </a:pPr>
            <a:r>
              <a:rPr lang="en-GB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cholinsalicylate</a:t>
            </a:r>
            <a:endParaRPr lang="en-GB" alt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Tx/>
              <a:buNone/>
              <a:defRPr/>
            </a:pPr>
            <a:endParaRPr lang="en-GB" alt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Tx/>
              <a:buNone/>
              <a:defRPr/>
            </a:pPr>
            <a:r>
              <a:rPr lang="cs-CZ" altLang="cs-CZ" u="sng" dirty="0" err="1">
                <a:latin typeface="Arial" panose="020B0604020202020204" pitchFamily="34" charset="0"/>
                <a:cs typeface="Arial" panose="020B0604020202020204" pitchFamily="34" charset="0"/>
              </a:rPr>
              <a:t>Therapy</a:t>
            </a:r>
            <a:r>
              <a:rPr lang="cs-CZ" altLang="cs-CZ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u="sng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altLang="cs-CZ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u="sng" dirty="0" err="1">
                <a:latin typeface="Arial" panose="020B0604020202020204" pitchFamily="34" charset="0"/>
                <a:cs typeface="Arial" panose="020B0604020202020204" pitchFamily="34" charset="0"/>
              </a:rPr>
              <a:t>inflammatory</a:t>
            </a:r>
            <a:r>
              <a:rPr lang="cs-CZ" altLang="cs-CZ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u="sng" dirty="0" err="1">
                <a:latin typeface="Arial" panose="020B0604020202020204" pitchFamily="34" charset="0"/>
                <a:cs typeface="Arial" panose="020B0604020202020204" pitchFamily="34" charset="0"/>
              </a:rPr>
              <a:t>bowel</a:t>
            </a:r>
            <a:r>
              <a:rPr lang="cs-CZ" altLang="cs-CZ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u="sng" dirty="0" err="1">
                <a:latin typeface="Arial" panose="020B0604020202020204" pitchFamily="34" charset="0"/>
                <a:cs typeface="Arial" panose="020B0604020202020204" pitchFamily="34" charset="0"/>
              </a:rPr>
              <a:t>desease</a:t>
            </a:r>
            <a:r>
              <a:rPr lang="cs-CZ" altLang="cs-CZ" u="sng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GB" altLang="cs-CZ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defRPr/>
            </a:pPr>
            <a:r>
              <a:rPr lang="cs-CZ" altLang="cs-CZ" dirty="0" err="1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sulfasalazine</a:t>
            </a:r>
            <a:endParaRPr lang="cs-CZ" altLang="cs-CZ" dirty="0">
              <a:latin typeface="Arial" panose="020B0604020202020204" pitchFamily="34" charset="0"/>
              <a:cs typeface="Arial" panose="020B0604020202020204" pitchFamily="34" charset="0"/>
              <a:sym typeface="Symbol" panose="05050102010706020507" pitchFamily="18" charset="2"/>
            </a:endParaRPr>
          </a:p>
          <a:p>
            <a:pPr marL="0" indent="0">
              <a:buNone/>
              <a:defRPr/>
            </a:pP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	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sulfapyridine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+ 5-aminosalicylic acid</a:t>
            </a:r>
            <a:endParaRPr lang="cs-CZ" altLang="cs-CZ" sz="2400" dirty="0">
              <a:latin typeface="Arial" panose="020B0604020202020204" pitchFamily="34" charset="0"/>
              <a:cs typeface="Arial" panose="020B0604020202020204" pitchFamily="34" charset="0"/>
              <a:sym typeface="Symbol" panose="05050102010706020507" pitchFamily="18" charset="2"/>
            </a:endParaRPr>
          </a:p>
          <a:p>
            <a:pPr eaLnBrk="1" hangingPunct="1">
              <a:defRPr/>
            </a:pPr>
            <a:r>
              <a:rPr lang="cs-CZ" altLang="cs-CZ" dirty="0" err="1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mesalazine</a:t>
            </a:r>
            <a:endParaRPr lang="cs-CZ" altLang="cs-CZ" dirty="0">
              <a:latin typeface="Arial" panose="020B0604020202020204" pitchFamily="34" charset="0"/>
              <a:cs typeface="Arial" panose="020B0604020202020204" pitchFamily="34" charset="0"/>
              <a:sym typeface="Symbol" panose="05050102010706020507" pitchFamily="18" charset="2"/>
            </a:endParaRPr>
          </a:p>
          <a:p>
            <a:pPr eaLnBrk="1" hangingPunct="1">
              <a:defRPr/>
            </a:pPr>
            <a:endParaRPr lang="en-GB" altLang="cs-CZ" dirty="0">
              <a:latin typeface="Arial" panose="020B0604020202020204" pitchFamily="34" charset="0"/>
              <a:cs typeface="Arial" panose="020B0604020202020204" pitchFamily="34" charset="0"/>
              <a:sym typeface="Symbol" panose="05050102010706020507" pitchFamily="18" charset="2"/>
            </a:endParaRPr>
          </a:p>
        </p:txBody>
      </p:sp>
      <p:sp>
        <p:nvSpPr>
          <p:cNvPr id="14339" name="Rectangle 3">
            <a:extLst>
              <a:ext uri="{FF2B5EF4-FFF2-40B4-BE49-F238E27FC236}">
                <a16:creationId xmlns:a16="http://schemas.microsoft.com/office/drawing/2014/main" id="{E7C46880-CAB8-4330-A063-7D596257B780}"/>
              </a:ext>
            </a:extLst>
          </p:cNvPr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>
          <a:noFill/>
        </p:spPr>
        <p:txBody>
          <a:bodyPr/>
          <a:lstStyle/>
          <a:p>
            <a:pPr eaLnBrk="1" hangingPunct="1"/>
            <a:r>
              <a:rPr lang="sk-SK" altLang="cs-CZ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Salicylic acid derivatives – drugs </a:t>
            </a:r>
            <a:endParaRPr lang="cs-CZ" altLang="cs-CZ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AE8B5A8E-23F9-4845-AF14-75FA3B9D607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081046" y="465079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Nadpis 1">
            <a:extLst>
              <a:ext uri="{FF2B5EF4-FFF2-40B4-BE49-F238E27FC236}">
                <a16:creationId xmlns:a16="http://schemas.microsoft.com/office/drawing/2014/main" id="{DCAE63E4-6EFE-43F8-B7B3-FF254163685F}"/>
              </a:ext>
            </a:extLst>
          </p:cNvPr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altLang="cs-CZ" b="1">
                <a:latin typeface="Arial" panose="020B0604020202020204" pitchFamily="34" charset="0"/>
                <a:cs typeface="Arial" panose="020B0604020202020204" pitchFamily="34" charset="0"/>
              </a:rPr>
              <a:t>Acetylsalicylic acid</a:t>
            </a:r>
          </a:p>
        </p:txBody>
      </p:sp>
      <p:sp>
        <p:nvSpPr>
          <p:cNvPr id="16387" name="Zástupný symbol pro obsah 2">
            <a:extLst>
              <a:ext uri="{FF2B5EF4-FFF2-40B4-BE49-F238E27FC236}">
                <a16:creationId xmlns:a16="http://schemas.microsoft.com/office/drawing/2014/main" id="{6D597E19-1DCD-491B-8985-E18D552CA53C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981200" y="1452564"/>
            <a:ext cx="8229600" cy="5502275"/>
          </a:xfrm>
        </p:spPr>
        <p:txBody>
          <a:bodyPr/>
          <a:lstStyle/>
          <a:p>
            <a:r>
              <a:rPr lang="cs-CZ" altLang="cs-CZ">
                <a:latin typeface="Arial" panose="020B0604020202020204" pitchFamily="34" charset="0"/>
                <a:cs typeface="Arial" panose="020B0604020202020204" pitchFamily="34" charset="0"/>
              </a:rPr>
              <a:t>efficiency standard of AA and NSAIDs</a:t>
            </a:r>
          </a:p>
          <a:p>
            <a:r>
              <a:rPr lang="cs-CZ" altLang="cs-CZ">
                <a:latin typeface="Arial" panose="020B0604020202020204" pitchFamily="34" charset="0"/>
                <a:cs typeface="Arial" panose="020B0604020202020204" pitchFamily="34" charset="0"/>
              </a:rPr>
              <a:t>selective inhibitor of COX1 (100-200 : 1)</a:t>
            </a:r>
          </a:p>
          <a:p>
            <a:r>
              <a:rPr lang="cs-CZ" altLang="cs-CZ">
                <a:latin typeface="Arial" panose="020B0604020202020204" pitchFamily="34" charset="0"/>
                <a:cs typeface="Arial" panose="020B0604020202020204" pitchFamily="34" charset="0"/>
              </a:rPr>
              <a:t>irreversible acetylation of COX-1 active centre </a:t>
            </a:r>
          </a:p>
          <a:p>
            <a:r>
              <a:rPr lang="cs-CZ" altLang="cs-CZ">
                <a:latin typeface="Arial" panose="020B0604020202020204" pitchFamily="34" charset="0"/>
                <a:cs typeface="Arial" panose="020B0604020202020204" pitchFamily="34" charset="0"/>
              </a:rPr>
              <a:t>pharmacokinetics:</a:t>
            </a:r>
          </a:p>
          <a:p>
            <a:pPr lvl="1"/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weak acid, complete and rapid absorption in stomach and proximal part of intestine</a:t>
            </a:r>
          </a:p>
          <a:p>
            <a:pPr lvl="1"/>
            <a:r>
              <a:rPr lang="cs-CZ" altLang="cs-CZ" sz="2400" b="1">
                <a:latin typeface="Arial" panose="020B0604020202020204" pitchFamily="34" charset="0"/>
                <a:cs typeface="Arial" panose="020B0604020202020204" pitchFamily="34" charset="0"/>
              </a:rPr>
              <a:t>salicylic acid (SA) </a:t>
            </a: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is product of metabolisation</a:t>
            </a:r>
          </a:p>
          <a:p>
            <a:pPr lvl="1"/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cs-CZ" altLang="cs-CZ" sz="2400" baseline="-25000">
                <a:latin typeface="Arial" panose="020B0604020202020204" pitchFamily="34" charset="0"/>
                <a:cs typeface="Arial" panose="020B0604020202020204" pitchFamily="34" charset="0"/>
              </a:rPr>
              <a:t>1/2</a:t>
            </a: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 ASA 15-20 min, T</a:t>
            </a:r>
            <a:r>
              <a:rPr lang="cs-CZ" altLang="cs-CZ" sz="2400" baseline="-25000">
                <a:latin typeface="Arial" panose="020B0604020202020204" pitchFamily="34" charset="0"/>
                <a:cs typeface="Arial" panose="020B0604020202020204" pitchFamily="34" charset="0"/>
              </a:rPr>
              <a:t>1/2 </a:t>
            </a: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SA 30 hrs depending to dose</a:t>
            </a:r>
          </a:p>
          <a:p>
            <a:pPr lvl="1"/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80-95% binding to plasma proteins, elimination and exkretion via kidneys</a:t>
            </a:r>
          </a:p>
          <a:p>
            <a:pPr lvl="1"/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higher doses – risk of cumulation in a body</a:t>
            </a:r>
          </a:p>
          <a:p>
            <a:pPr lvl="1"/>
            <a:endParaRPr lang="cs-CZ" altLang="cs-CZ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cs-CZ" altLang="cs-CZ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0CDEF4E4-3CD5-47D9-9C3E-10A957C8C57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55409" y="295595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6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>
            <a:extLst>
              <a:ext uri="{FF2B5EF4-FFF2-40B4-BE49-F238E27FC236}">
                <a16:creationId xmlns:a16="http://schemas.microsoft.com/office/drawing/2014/main" id="{39453960-A875-4DC2-BE7C-F3D6F21E050A}"/>
              </a:ext>
            </a:extLst>
          </p:cNvPr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pPr eaLnBrk="1" hangingPunct="1"/>
            <a:r>
              <a:rPr lang="cs-CZ" altLang="cs-CZ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Usual dosages</a:t>
            </a:r>
          </a:p>
        </p:txBody>
      </p:sp>
      <p:sp>
        <p:nvSpPr>
          <p:cNvPr id="17411" name="Rectangle 3">
            <a:extLst>
              <a:ext uri="{FF2B5EF4-FFF2-40B4-BE49-F238E27FC236}">
                <a16:creationId xmlns:a16="http://schemas.microsoft.com/office/drawing/2014/main" id="{982B4C13-E90B-4790-804E-F02D120D26D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81201" y="1600200"/>
            <a:ext cx="8507413" cy="478155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endParaRPr lang="en-GB" altLang="cs-CZ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GB" altLang="cs-CZ" sz="2400">
                <a:latin typeface="Arial" panose="020B0604020202020204" pitchFamily="34" charset="0"/>
                <a:cs typeface="Arial" panose="020B0604020202020204" pitchFamily="34" charset="0"/>
              </a:rPr>
              <a:t>antipyretic					</a:t>
            </a:r>
            <a:r>
              <a:rPr lang="en-GB" altLang="cs-CZ" sz="2400" b="1">
                <a:latin typeface="Arial" panose="020B0604020202020204" pitchFamily="34" charset="0"/>
                <a:cs typeface="Arial" panose="020B0604020202020204" pitchFamily="34" charset="0"/>
              </a:rPr>
              <a:t>500 mg</a:t>
            </a:r>
          </a:p>
          <a:p>
            <a:pPr eaLnBrk="1" hangingPunct="1">
              <a:lnSpc>
                <a:spcPct val="90000"/>
              </a:lnSpc>
            </a:pPr>
            <a:endParaRPr lang="en-GB" altLang="cs-CZ" sz="24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GB" altLang="cs-CZ" sz="2400">
                <a:latin typeface="Arial" panose="020B0604020202020204" pitchFamily="34" charset="0"/>
                <a:cs typeface="Arial" panose="020B0604020202020204" pitchFamily="34" charset="0"/>
              </a:rPr>
              <a:t>analgesic					</a:t>
            </a:r>
            <a:r>
              <a:rPr lang="en-GB" altLang="cs-CZ" sz="2400" b="1">
                <a:latin typeface="Arial" panose="020B0604020202020204" pitchFamily="34" charset="0"/>
                <a:cs typeface="Arial" panose="020B0604020202020204" pitchFamily="34" charset="0"/>
              </a:rPr>
              <a:t>500 mg (4 - 6 hrs)</a:t>
            </a:r>
          </a:p>
          <a:p>
            <a:pPr eaLnBrk="1" hangingPunct="1">
              <a:lnSpc>
                <a:spcPct val="90000"/>
              </a:lnSpc>
            </a:pPr>
            <a:endParaRPr lang="en-GB" altLang="cs-CZ" sz="24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GB" altLang="cs-CZ" sz="2400">
                <a:latin typeface="Arial" panose="020B0604020202020204" pitchFamily="34" charset="0"/>
                <a:cs typeface="Arial" panose="020B0604020202020204" pitchFamily="34" charset="0"/>
              </a:rPr>
              <a:t>anti-phlogistic</a:t>
            </a: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cs-CZ" sz="2400">
                <a:latin typeface="Arial" panose="020B0604020202020204" pitchFamily="34" charset="0"/>
                <a:cs typeface="Arial" panose="020B0604020202020204" pitchFamily="34" charset="0"/>
              </a:rPr>
              <a:t>-rheumatic, -</a:t>
            </a: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lang="en-GB" altLang="cs-CZ" sz="2400">
                <a:latin typeface="Arial" panose="020B0604020202020204" pitchFamily="34" charset="0"/>
                <a:cs typeface="Arial" panose="020B0604020202020204" pitchFamily="34" charset="0"/>
              </a:rPr>
              <a:t>ratic 	</a:t>
            </a:r>
            <a:r>
              <a:rPr lang="en-GB" altLang="cs-CZ" sz="2400" b="1">
                <a:latin typeface="Arial" panose="020B0604020202020204" pitchFamily="34" charset="0"/>
                <a:cs typeface="Arial" panose="020B0604020202020204" pitchFamily="34" charset="0"/>
              </a:rPr>
              <a:t>3,6 – 4 g/day</a:t>
            </a:r>
          </a:p>
          <a:p>
            <a:pPr eaLnBrk="1" hangingPunct="1">
              <a:lnSpc>
                <a:spcPct val="90000"/>
              </a:lnSpc>
            </a:pPr>
            <a:endParaRPr lang="en-GB" altLang="cs-CZ" sz="24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GB" altLang="cs-CZ" sz="2400">
                <a:latin typeface="Arial" panose="020B0604020202020204" pitchFamily="34" charset="0"/>
                <a:cs typeface="Arial" panose="020B0604020202020204" pitchFamily="34" charset="0"/>
              </a:rPr>
              <a:t>antiaggregative				</a:t>
            </a:r>
            <a:r>
              <a:rPr lang="en-GB" altLang="cs-CZ" sz="2400" b="1">
                <a:latin typeface="Arial" panose="020B0604020202020204" pitchFamily="34" charset="0"/>
                <a:cs typeface="Arial" panose="020B0604020202020204" pitchFamily="34" charset="0"/>
              </a:rPr>
              <a:t>30 –100 mg</a:t>
            </a:r>
            <a:endParaRPr lang="cs-CZ" altLang="cs-CZ" sz="24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</a:pPr>
            <a:endParaRPr lang="cs-CZ" altLang="cs-CZ" sz="24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total daily dose 				</a:t>
            </a:r>
            <a:r>
              <a:rPr lang="cs-CZ" altLang="cs-CZ" sz="2400" b="1">
                <a:latin typeface="Arial" panose="020B0604020202020204" pitchFamily="34" charset="0"/>
                <a:cs typeface="Arial" panose="020B0604020202020204" pitchFamily="34" charset="0"/>
              </a:rPr>
              <a:t>4 g/day</a:t>
            </a:r>
            <a:endParaRPr lang="en-GB" altLang="cs-CZ" sz="2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02221E64-D5AC-45D8-AB92-CCFD43920A3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81047" y="34687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7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>
            <a:extLst>
              <a:ext uri="{FF2B5EF4-FFF2-40B4-BE49-F238E27FC236}">
                <a16:creationId xmlns:a16="http://schemas.microsoft.com/office/drawing/2014/main" id="{7544C1EA-0EF7-4A31-A0EA-DFD294B1AB1A}"/>
              </a:ext>
            </a:extLst>
          </p:cNvPr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>
          <a:xfrm>
            <a:off x="1919288" y="476251"/>
            <a:ext cx="8229600" cy="561975"/>
          </a:xfrm>
        </p:spPr>
        <p:txBody>
          <a:bodyPr/>
          <a:lstStyle/>
          <a:p>
            <a:pPr eaLnBrk="1" hangingPunct="1"/>
            <a:r>
              <a:rPr lang="cs-CZ" altLang="cs-CZ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ASA – adverse effects </a:t>
            </a:r>
            <a:endParaRPr lang="cs-CZ" altLang="cs-CZ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id="{1131C4E4-CBB5-4F28-AD81-6467E90BF7E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712913" y="1143036"/>
            <a:ext cx="8642350" cy="5238713"/>
          </a:xfrm>
        </p:spPr>
        <p:txBody>
          <a:bodyPr/>
          <a:lstStyle/>
          <a:p>
            <a:pPr marL="522000" indent="-457200">
              <a:lnSpc>
                <a:spcPct val="80000"/>
              </a:lnSpc>
              <a:spcBef>
                <a:spcPts val="672"/>
              </a:spcBef>
              <a:defRPr/>
            </a:pPr>
            <a:r>
              <a:rPr lang="cs-CZ" alt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GB" altLang="cs-CZ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alicylism</a:t>
            </a:r>
            <a:r>
              <a:rPr lang="en-GB" alt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GB" altLang="cs-CZ" sz="2400" b="1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d.) </a:t>
            </a:r>
            <a:r>
              <a:rPr lang="en-GB" altLang="cs-CZ" sz="24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– hearing impairment, tinnitus, deafness, vertigo</a:t>
            </a:r>
            <a:endParaRPr lang="en-GB" alt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22000" indent="-457200">
              <a:lnSpc>
                <a:spcPct val="80000"/>
              </a:lnSpc>
              <a:spcBef>
                <a:spcPts val="672"/>
              </a:spcBef>
              <a:defRPr/>
            </a:pPr>
            <a:r>
              <a:rPr lang="cs-CZ" alt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GB" altLang="cs-CZ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llergy</a:t>
            </a:r>
            <a:r>
              <a:rPr lang="en-GB" alt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- itching, rash, anaphylaxis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,…</a:t>
            </a:r>
            <a:r>
              <a:rPr lang="en-GB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cs-CZ" alt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22000" indent="-457200">
              <a:lnSpc>
                <a:spcPct val="80000"/>
              </a:lnSpc>
              <a:spcBef>
                <a:spcPts val="672"/>
              </a:spcBef>
              <a:defRPr/>
            </a:pPr>
            <a:r>
              <a:rPr lang="cs-CZ" altLang="cs-CZ" sz="2400" b="1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aspirin-</a:t>
            </a:r>
            <a:r>
              <a:rPr lang="cs-CZ" altLang="cs-CZ" sz="2400" b="1" dirty="0" err="1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induced</a:t>
            </a:r>
            <a:r>
              <a:rPr lang="cs-CZ" altLang="cs-CZ" sz="2400" b="1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cs-CZ" altLang="cs-CZ" sz="2400" b="1" dirty="0" err="1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asthma</a:t>
            </a:r>
            <a:r>
              <a:rPr lang="cs-CZ" altLang="cs-CZ" sz="2400" b="1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- </a:t>
            </a:r>
            <a:r>
              <a:rPr lang="en-GB" altLang="cs-CZ" sz="24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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LT</a:t>
            </a:r>
            <a:endParaRPr lang="en-GB" alt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22000" indent="-457200">
              <a:lnSpc>
                <a:spcPct val="80000"/>
              </a:lnSpc>
              <a:spcBef>
                <a:spcPts val="672"/>
              </a:spcBef>
              <a:defRPr/>
            </a:pPr>
            <a:r>
              <a:rPr lang="en-GB" alt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GIT</a:t>
            </a:r>
            <a:r>
              <a:rPr lang="en-GB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- nausea, dyspepsia, bleeding, ulcer disease</a:t>
            </a:r>
          </a:p>
          <a:p>
            <a:pPr marL="522000" indent="-457200">
              <a:lnSpc>
                <a:spcPct val="80000"/>
              </a:lnSpc>
              <a:spcBef>
                <a:spcPts val="672"/>
              </a:spcBef>
              <a:defRPr/>
            </a:pPr>
            <a:r>
              <a:rPr lang="cs-CZ" alt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„</a:t>
            </a:r>
            <a:r>
              <a:rPr lang="cs-CZ" altLang="cs-CZ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analgetic</a:t>
            </a:r>
            <a:r>
              <a:rPr lang="cs-CZ" alt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“ n</a:t>
            </a:r>
            <a:r>
              <a:rPr lang="en-GB" altLang="cs-CZ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ephropathy</a:t>
            </a:r>
            <a:r>
              <a:rPr lang="en-GB" alt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– reversible decrease of glomerular filtration</a:t>
            </a:r>
            <a:endParaRPr lang="cs-CZ" alt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22000" indent="-457200">
              <a:lnSpc>
                <a:spcPct val="80000"/>
              </a:lnSpc>
              <a:spcBef>
                <a:spcPts val="672"/>
              </a:spcBef>
              <a:defRPr/>
            </a:pPr>
            <a:r>
              <a:rPr lang="cs-CZ" altLang="cs-CZ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increased</a:t>
            </a:r>
            <a:r>
              <a:rPr lang="cs-CZ" alt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bleeding</a:t>
            </a:r>
            <a:endParaRPr lang="en-GB" altLang="cs-CZ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  <a:spcBef>
                <a:spcPct val="65000"/>
              </a:spcBef>
              <a:defRPr/>
            </a:pPr>
            <a:endParaRPr lang="en-GB" altLang="cs-CZ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  <a:spcBef>
                <a:spcPct val="65000"/>
              </a:spcBef>
              <a:buFontTx/>
              <a:buNone/>
              <a:defRPr/>
            </a:pPr>
            <a:r>
              <a:rPr lang="en-GB" alt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CAVE</a:t>
            </a:r>
          </a:p>
          <a:p>
            <a:pPr marL="522000" indent="-457200">
              <a:lnSpc>
                <a:spcPct val="80000"/>
              </a:lnSpc>
              <a:spcBef>
                <a:spcPts val="672"/>
              </a:spcBef>
              <a:defRPr/>
            </a:pP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GB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regnancy</a:t>
            </a:r>
            <a:r>
              <a:rPr lang="en-GB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- differs in trimesters</a:t>
            </a:r>
          </a:p>
          <a:p>
            <a:pPr marL="522000" indent="-457200">
              <a:lnSpc>
                <a:spcPct val="80000"/>
              </a:lnSpc>
              <a:spcBef>
                <a:spcPts val="672"/>
              </a:spcBef>
              <a:defRPr/>
            </a:pP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GB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hildren</a:t>
            </a:r>
            <a:r>
              <a:rPr lang="en-GB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- Rey‘s syndrome</a:t>
            </a:r>
          </a:p>
          <a:p>
            <a:pPr marL="522000" indent="-457200">
              <a:lnSpc>
                <a:spcPct val="80000"/>
              </a:lnSpc>
              <a:spcBef>
                <a:spcPts val="672"/>
              </a:spcBef>
              <a:defRPr/>
            </a:pP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GB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lders</a:t>
            </a:r>
            <a:r>
              <a:rPr lang="en-GB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- more sensitive to AE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641621A6-9D02-49D2-8DBA-DC57DE2150E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04134" y="452438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8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>
            <a:extLst>
              <a:ext uri="{FF2B5EF4-FFF2-40B4-BE49-F238E27FC236}">
                <a16:creationId xmlns:a16="http://schemas.microsoft.com/office/drawing/2014/main" id="{34675A6C-6006-4FD7-A6C7-E6EF38868958}"/>
              </a:ext>
            </a:extLst>
          </p:cNvPr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pPr eaLnBrk="1" hangingPunct="1"/>
            <a:r>
              <a:rPr lang="cs-CZ" altLang="cs-CZ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ASA interactions</a:t>
            </a:r>
          </a:p>
        </p:txBody>
      </p:sp>
      <p:sp>
        <p:nvSpPr>
          <p:cNvPr id="19459" name="Rectangle 3">
            <a:extLst>
              <a:ext uri="{FF2B5EF4-FFF2-40B4-BE49-F238E27FC236}">
                <a16:creationId xmlns:a16="http://schemas.microsoft.com/office/drawing/2014/main" id="{736E64A8-8C2C-428D-9F8A-4D7E2386C21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81200" y="1341438"/>
            <a:ext cx="8229600" cy="511175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 b="1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GB" altLang="cs-CZ" b="1">
                <a:latin typeface="Arial" panose="020B0604020202020204" pitchFamily="34" charset="0"/>
                <a:cs typeface="Arial" panose="020B0604020202020204" pitchFamily="34" charset="0"/>
              </a:rPr>
              <a:t>nticoagulants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b="1">
                <a:latin typeface="Arial" panose="020B0604020202020204" pitchFamily="34" charset="0"/>
                <a:cs typeface="Arial" panose="020B0604020202020204" pitchFamily="34" charset="0"/>
              </a:rPr>
              <a:t>NSAIDs </a:t>
            </a:r>
            <a:r>
              <a:rPr lang="en-GB" altLang="cs-CZ">
                <a:latin typeface="Arial" panose="020B0604020202020204" pitchFamily="34" charset="0"/>
                <a:cs typeface="Arial" panose="020B0604020202020204" pitchFamily="34" charset="0"/>
              </a:rPr>
              <a:t>and other analge</a:t>
            </a:r>
            <a:r>
              <a:rPr lang="cs-CZ" altLang="cs-CZ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GB" altLang="cs-CZ">
                <a:latin typeface="Arial" panose="020B0604020202020204" pitchFamily="34" charset="0"/>
                <a:cs typeface="Arial" panose="020B0604020202020204" pitchFamily="34" charset="0"/>
              </a:rPr>
              <a:t>ics (except of opioids) </a:t>
            </a:r>
            <a:endParaRPr lang="en-GB" altLang="cs-CZ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cs-CZ" altLang="cs-CZ" b="1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GB" altLang="cs-CZ" b="1">
                <a:latin typeface="Arial" panose="020B0604020202020204" pitchFamily="34" charset="0"/>
                <a:cs typeface="Arial" panose="020B0604020202020204" pitchFamily="34" charset="0"/>
              </a:rPr>
              <a:t>ther</a:t>
            </a:r>
          </a:p>
          <a:p>
            <a:pPr lvl="1" eaLnBrk="1" hangingPunct="1">
              <a:lnSpc>
                <a:spcPct val="90000"/>
              </a:lnSpc>
            </a:pP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GB" altLang="cs-CZ" sz="2400">
                <a:latin typeface="Arial" panose="020B0604020202020204" pitchFamily="34" charset="0"/>
                <a:cs typeface="Arial" panose="020B0604020202020204" pitchFamily="34" charset="0"/>
              </a:rPr>
              <a:t>alproate</a:t>
            </a: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, sulfonylureas</a:t>
            </a:r>
            <a:r>
              <a:rPr lang="en-GB" altLang="cs-CZ" sz="2400">
                <a:latin typeface="Arial" panose="020B0604020202020204" pitchFamily="34" charset="0"/>
                <a:cs typeface="Arial" panose="020B0604020202020204" pitchFamily="34" charset="0"/>
              </a:rPr>
              <a:t> – competition on plasma proteins – increase of efficacy</a:t>
            </a:r>
          </a:p>
          <a:p>
            <a:pPr lvl="1" eaLnBrk="1" hangingPunct="1">
              <a:lnSpc>
                <a:spcPct val="90000"/>
              </a:lnSpc>
            </a:pPr>
            <a:r>
              <a:rPr lang="en-GB" altLang="cs-CZ" sz="2400">
                <a:latin typeface="Arial" panose="020B0604020202020204" pitchFamily="34" charset="0"/>
                <a:cs typeface="Arial" panose="020B0604020202020204" pitchFamily="34" charset="0"/>
              </a:rPr>
              <a:t>SSRI – potentiate ASA ant</a:t>
            </a: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GB" altLang="cs-CZ" sz="2400">
                <a:latin typeface="Arial" panose="020B0604020202020204" pitchFamily="34" charset="0"/>
                <a:cs typeface="Arial" panose="020B0604020202020204" pitchFamily="34" charset="0"/>
              </a:rPr>
              <a:t>aggregative effect </a:t>
            </a:r>
            <a:br>
              <a:rPr lang="en-GB" altLang="cs-CZ" sz="24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altLang="cs-CZ" sz="2400">
                <a:latin typeface="Arial" panose="020B0604020202020204" pitchFamily="34" charset="0"/>
                <a:cs typeface="Arial" panose="020B0604020202020204" pitchFamily="34" charset="0"/>
              </a:rPr>
              <a:t>(citalopram, fluoxetine)</a:t>
            </a:r>
          </a:p>
          <a:p>
            <a:pPr lvl="1" eaLnBrk="1" hangingPunct="1">
              <a:lnSpc>
                <a:spcPct val="90000"/>
              </a:lnSpc>
            </a:pPr>
            <a:r>
              <a:rPr lang="en-GB" altLang="cs-CZ" sz="2400">
                <a:latin typeface="Arial" panose="020B0604020202020204" pitchFamily="34" charset="0"/>
                <a:cs typeface="Arial" panose="020B0604020202020204" pitchFamily="34" charset="0"/>
              </a:rPr>
              <a:t>glucocorticoids decrease ASA plasma levels</a:t>
            </a: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, but increase the risk of GIT bleeding and ulceration</a:t>
            </a:r>
            <a:endParaRPr lang="en-GB" altLang="cs-CZ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63C1508A-D4CC-4946-AAC3-DA589E28EF4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7200" y="4152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7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>
            <a:extLst>
              <a:ext uri="{FF2B5EF4-FFF2-40B4-BE49-F238E27FC236}">
                <a16:creationId xmlns:a16="http://schemas.microsoft.com/office/drawing/2014/main" id="{B9FE9DE5-3627-4F0C-95EA-BB908EBFE2E7}"/>
              </a:ext>
            </a:extLst>
          </p:cNvPr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>
          <a:xfrm>
            <a:off x="1981200" y="274638"/>
            <a:ext cx="8229600" cy="850900"/>
          </a:xfrm>
        </p:spPr>
        <p:txBody>
          <a:bodyPr/>
          <a:lstStyle/>
          <a:p>
            <a:pPr eaLnBrk="1" hangingPunct="1"/>
            <a:r>
              <a:rPr lang="cs-CZ" altLang="cs-CZ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ASA - c</a:t>
            </a:r>
            <a:r>
              <a:rPr lang="en-US" altLang="cs-CZ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ontraindi</a:t>
            </a:r>
            <a:r>
              <a:rPr lang="cs-CZ" altLang="cs-CZ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cations</a:t>
            </a:r>
            <a:endParaRPr lang="cs-CZ" altLang="cs-CZ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483" name="Rectangle 3">
            <a:extLst>
              <a:ext uri="{FF2B5EF4-FFF2-40B4-BE49-F238E27FC236}">
                <a16:creationId xmlns:a16="http://schemas.microsoft.com/office/drawing/2014/main" id="{032508AD-3F91-41CD-A424-817590AA73A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81200" y="1524001"/>
            <a:ext cx="8229600" cy="5000625"/>
          </a:xfrm>
        </p:spPr>
        <p:txBody>
          <a:bodyPr/>
          <a:lstStyle/>
          <a:p>
            <a:pPr marL="609600" indent="-609600"/>
            <a:r>
              <a:rPr lang="cs-CZ" altLang="cs-CZ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altLang="cs-CZ">
                <a:latin typeface="Arial" panose="020B0604020202020204" pitchFamily="34" charset="0"/>
                <a:cs typeface="Arial" panose="020B0604020202020204" pitchFamily="34" charset="0"/>
              </a:rPr>
              <a:t>emo</a:t>
            </a:r>
            <a:r>
              <a:rPr lang="cs-CZ" altLang="cs-CZ">
                <a:latin typeface="Arial" panose="020B0604020202020204" pitchFamily="34" charset="0"/>
                <a:cs typeface="Arial" panose="020B0604020202020204" pitchFamily="34" charset="0"/>
              </a:rPr>
              <a:t>philia and other diseases influencing blood coagulation</a:t>
            </a:r>
          </a:p>
          <a:p>
            <a:pPr marL="609600" indent="-609600"/>
            <a:r>
              <a:rPr lang="cs-CZ" altLang="cs-CZ">
                <a:latin typeface="Arial" panose="020B0604020202020204" pitchFamily="34" charset="0"/>
                <a:cs typeface="Arial" panose="020B0604020202020204" pitchFamily="34" charset="0"/>
              </a:rPr>
              <a:t>administration prior to surgery</a:t>
            </a:r>
            <a:endParaRPr lang="en-US" altLang="cs-CZ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09600" indent="-609600"/>
            <a:r>
              <a:rPr lang="cs-CZ" altLang="cs-CZ">
                <a:latin typeface="Arial" panose="020B0604020202020204" pitchFamily="34" charset="0"/>
                <a:cs typeface="Arial" panose="020B0604020202020204" pitchFamily="34" charset="0"/>
              </a:rPr>
              <a:t>gastroduodenal ulcers, gastritis</a:t>
            </a:r>
            <a:endParaRPr lang="en-US" altLang="cs-CZ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09600" indent="-609600"/>
            <a:r>
              <a:rPr lang="cs-CZ" altLang="cs-CZ" b="1">
                <a:latin typeface="Arial" panose="020B0604020202020204" pitchFamily="34" charset="0"/>
                <a:cs typeface="Arial" panose="020B0604020202020204" pitchFamily="34" charset="0"/>
              </a:rPr>
              <a:t>children to 12 years</a:t>
            </a:r>
            <a:endParaRPr lang="en-US" altLang="cs-CZ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90600" lvl="1" indent="-533400"/>
            <a:r>
              <a:rPr lang="cs-CZ" altLang="cs-CZ" sz="2400" b="1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altLang="cs-CZ" sz="2400" b="1">
                <a:latin typeface="Arial" panose="020B0604020202020204" pitchFamily="34" charset="0"/>
                <a:cs typeface="Arial" panose="020B0604020202020204" pitchFamily="34" charset="0"/>
              </a:rPr>
              <a:t>ey</a:t>
            </a:r>
            <a:r>
              <a:rPr lang="cs-CZ" altLang="cs-CZ" sz="2400" b="1">
                <a:latin typeface="Arial" panose="020B0604020202020204" pitchFamily="34" charset="0"/>
                <a:cs typeface="Arial" panose="020B0604020202020204" pitchFamily="34" charset="0"/>
              </a:rPr>
              <a:t>‘s </a:t>
            </a:r>
            <a:r>
              <a:rPr lang="en-US" altLang="cs-CZ" sz="2400" b="1">
                <a:latin typeface="Arial" panose="020B0604020202020204" pitchFamily="34" charset="0"/>
                <a:cs typeface="Arial" panose="020B0604020202020204" pitchFamily="34" charset="0"/>
              </a:rPr>
              <a:t>syndrom</a:t>
            </a:r>
            <a:r>
              <a:rPr lang="cs-CZ" altLang="cs-CZ" sz="2400" b="1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 (hyperpyrexia, acidosis, seizures, vomiting, psichiatric disorders, hepatopathy)</a:t>
            </a:r>
          </a:p>
          <a:p>
            <a:pPr marL="609600" indent="-609600"/>
            <a:r>
              <a:rPr lang="cs-CZ" altLang="cs-CZ">
                <a:latin typeface="Arial" panose="020B0604020202020204" pitchFamily="34" charset="0"/>
                <a:cs typeface="Arial" panose="020B0604020202020204" pitchFamily="34" charset="0"/>
              </a:rPr>
              <a:t>pregnancy (only temporary)</a:t>
            </a:r>
          </a:p>
          <a:p>
            <a:pPr marL="609600" indent="-609600"/>
            <a:r>
              <a:rPr lang="cs-CZ" altLang="cs-CZ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altLang="cs-CZ">
                <a:latin typeface="Arial" panose="020B0604020202020204" pitchFamily="34" charset="0"/>
                <a:cs typeface="Arial" panose="020B0604020202020204" pitchFamily="34" charset="0"/>
              </a:rPr>
              <a:t>st</a:t>
            </a:r>
            <a:r>
              <a:rPr lang="cs-CZ" altLang="cs-CZ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altLang="cs-CZ">
                <a:latin typeface="Arial" panose="020B0604020202020204" pitchFamily="34" charset="0"/>
                <a:cs typeface="Arial" panose="020B0604020202020204" pitchFamily="34" charset="0"/>
              </a:rPr>
              <a:t>ma, al</a:t>
            </a:r>
            <a:r>
              <a:rPr lang="cs-CZ" altLang="cs-CZ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altLang="cs-CZ">
                <a:latin typeface="Arial" panose="020B0604020202020204" pitchFamily="34" charset="0"/>
                <a:cs typeface="Arial" panose="020B0604020202020204" pitchFamily="34" charset="0"/>
              </a:rPr>
              <a:t>erg</a:t>
            </a:r>
            <a:r>
              <a:rPr lang="cs-CZ" altLang="cs-CZ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altLang="cs-CZ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altLang="cs-CZ">
                <a:latin typeface="Arial" panose="020B0604020202020204" pitchFamily="34" charset="0"/>
                <a:cs typeface="Arial" panose="020B0604020202020204" pitchFamily="34" charset="0"/>
              </a:rPr>
              <a:t>nasal polyps</a:t>
            </a:r>
          </a:p>
        </p:txBody>
      </p:sp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2B8A2837-C5D6-4D18-9F5E-B7CBDE45721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77600" y="274638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33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1">
            <a:extLst>
              <a:ext uri="{FF2B5EF4-FFF2-40B4-BE49-F238E27FC236}">
                <a16:creationId xmlns:a16="http://schemas.microsoft.com/office/drawing/2014/main" id="{D813AA21-10A4-4DD5-A1D4-A50744940A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2313" y="1052513"/>
            <a:ext cx="8748712" cy="476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609600" indent="-606425"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09600" algn="l"/>
                <a:tab pos="1057275" algn="l"/>
                <a:tab pos="1506538" algn="l"/>
                <a:tab pos="1955800" algn="l"/>
                <a:tab pos="2405063" algn="l"/>
                <a:tab pos="2854325" algn="l"/>
                <a:tab pos="3303588" algn="l"/>
                <a:tab pos="3752850" algn="l"/>
                <a:tab pos="4202113" algn="l"/>
                <a:tab pos="4651375" algn="l"/>
                <a:tab pos="5100638" algn="l"/>
                <a:tab pos="5549900" algn="l"/>
                <a:tab pos="5999163" algn="l"/>
                <a:tab pos="6448425" algn="l"/>
                <a:tab pos="6897688" algn="l"/>
                <a:tab pos="7346950" algn="l"/>
                <a:tab pos="7796213" algn="l"/>
                <a:tab pos="8245475" algn="l"/>
                <a:tab pos="8694738" algn="l"/>
                <a:tab pos="9144000" algn="l"/>
                <a:tab pos="9593263" algn="l"/>
              </a:tabLst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09600" algn="l"/>
                <a:tab pos="1057275" algn="l"/>
                <a:tab pos="1506538" algn="l"/>
                <a:tab pos="1955800" algn="l"/>
                <a:tab pos="2405063" algn="l"/>
                <a:tab pos="2854325" algn="l"/>
                <a:tab pos="3303588" algn="l"/>
                <a:tab pos="3752850" algn="l"/>
                <a:tab pos="4202113" algn="l"/>
                <a:tab pos="4651375" algn="l"/>
                <a:tab pos="5100638" algn="l"/>
                <a:tab pos="5549900" algn="l"/>
                <a:tab pos="5999163" algn="l"/>
                <a:tab pos="6448425" algn="l"/>
                <a:tab pos="6897688" algn="l"/>
                <a:tab pos="7346950" algn="l"/>
                <a:tab pos="7796213" algn="l"/>
                <a:tab pos="8245475" algn="l"/>
                <a:tab pos="8694738" algn="l"/>
                <a:tab pos="9144000" algn="l"/>
                <a:tab pos="9593263" algn="l"/>
              </a:tabLst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09600" algn="l"/>
                <a:tab pos="1057275" algn="l"/>
                <a:tab pos="1506538" algn="l"/>
                <a:tab pos="1955800" algn="l"/>
                <a:tab pos="2405063" algn="l"/>
                <a:tab pos="2854325" algn="l"/>
                <a:tab pos="3303588" algn="l"/>
                <a:tab pos="3752850" algn="l"/>
                <a:tab pos="4202113" algn="l"/>
                <a:tab pos="4651375" algn="l"/>
                <a:tab pos="5100638" algn="l"/>
                <a:tab pos="5549900" algn="l"/>
                <a:tab pos="5999163" algn="l"/>
                <a:tab pos="6448425" algn="l"/>
                <a:tab pos="6897688" algn="l"/>
                <a:tab pos="7346950" algn="l"/>
                <a:tab pos="7796213" algn="l"/>
                <a:tab pos="8245475" algn="l"/>
                <a:tab pos="8694738" algn="l"/>
                <a:tab pos="9144000" algn="l"/>
                <a:tab pos="95932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09600" algn="l"/>
                <a:tab pos="1057275" algn="l"/>
                <a:tab pos="1506538" algn="l"/>
                <a:tab pos="1955800" algn="l"/>
                <a:tab pos="2405063" algn="l"/>
                <a:tab pos="2854325" algn="l"/>
                <a:tab pos="3303588" algn="l"/>
                <a:tab pos="3752850" algn="l"/>
                <a:tab pos="4202113" algn="l"/>
                <a:tab pos="4651375" algn="l"/>
                <a:tab pos="5100638" algn="l"/>
                <a:tab pos="5549900" algn="l"/>
                <a:tab pos="5999163" algn="l"/>
                <a:tab pos="6448425" algn="l"/>
                <a:tab pos="6897688" algn="l"/>
                <a:tab pos="7346950" algn="l"/>
                <a:tab pos="7796213" algn="l"/>
                <a:tab pos="8245475" algn="l"/>
                <a:tab pos="8694738" algn="l"/>
                <a:tab pos="9144000" algn="l"/>
                <a:tab pos="95932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09600" algn="l"/>
                <a:tab pos="1057275" algn="l"/>
                <a:tab pos="1506538" algn="l"/>
                <a:tab pos="1955800" algn="l"/>
                <a:tab pos="2405063" algn="l"/>
                <a:tab pos="2854325" algn="l"/>
                <a:tab pos="3303588" algn="l"/>
                <a:tab pos="3752850" algn="l"/>
                <a:tab pos="4202113" algn="l"/>
                <a:tab pos="4651375" algn="l"/>
                <a:tab pos="5100638" algn="l"/>
                <a:tab pos="5549900" algn="l"/>
                <a:tab pos="5999163" algn="l"/>
                <a:tab pos="6448425" algn="l"/>
                <a:tab pos="6897688" algn="l"/>
                <a:tab pos="7346950" algn="l"/>
                <a:tab pos="7796213" algn="l"/>
                <a:tab pos="8245475" algn="l"/>
                <a:tab pos="8694738" algn="l"/>
                <a:tab pos="9144000" algn="l"/>
                <a:tab pos="95932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09600" algn="l"/>
                <a:tab pos="1057275" algn="l"/>
                <a:tab pos="1506538" algn="l"/>
                <a:tab pos="1955800" algn="l"/>
                <a:tab pos="2405063" algn="l"/>
                <a:tab pos="2854325" algn="l"/>
                <a:tab pos="3303588" algn="l"/>
                <a:tab pos="3752850" algn="l"/>
                <a:tab pos="4202113" algn="l"/>
                <a:tab pos="4651375" algn="l"/>
                <a:tab pos="5100638" algn="l"/>
                <a:tab pos="5549900" algn="l"/>
                <a:tab pos="5999163" algn="l"/>
                <a:tab pos="6448425" algn="l"/>
                <a:tab pos="6897688" algn="l"/>
                <a:tab pos="7346950" algn="l"/>
                <a:tab pos="7796213" algn="l"/>
                <a:tab pos="8245475" algn="l"/>
                <a:tab pos="8694738" algn="l"/>
                <a:tab pos="9144000" algn="l"/>
                <a:tab pos="95932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09600" algn="l"/>
                <a:tab pos="1057275" algn="l"/>
                <a:tab pos="1506538" algn="l"/>
                <a:tab pos="1955800" algn="l"/>
                <a:tab pos="2405063" algn="l"/>
                <a:tab pos="2854325" algn="l"/>
                <a:tab pos="3303588" algn="l"/>
                <a:tab pos="3752850" algn="l"/>
                <a:tab pos="4202113" algn="l"/>
                <a:tab pos="4651375" algn="l"/>
                <a:tab pos="5100638" algn="l"/>
                <a:tab pos="5549900" algn="l"/>
                <a:tab pos="5999163" algn="l"/>
                <a:tab pos="6448425" algn="l"/>
                <a:tab pos="6897688" algn="l"/>
                <a:tab pos="7346950" algn="l"/>
                <a:tab pos="7796213" algn="l"/>
                <a:tab pos="8245475" algn="l"/>
                <a:tab pos="8694738" algn="l"/>
                <a:tab pos="9144000" algn="l"/>
                <a:tab pos="95932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09600" algn="l"/>
                <a:tab pos="1057275" algn="l"/>
                <a:tab pos="1506538" algn="l"/>
                <a:tab pos="1955800" algn="l"/>
                <a:tab pos="2405063" algn="l"/>
                <a:tab pos="2854325" algn="l"/>
                <a:tab pos="3303588" algn="l"/>
                <a:tab pos="3752850" algn="l"/>
                <a:tab pos="4202113" algn="l"/>
                <a:tab pos="4651375" algn="l"/>
                <a:tab pos="5100638" algn="l"/>
                <a:tab pos="5549900" algn="l"/>
                <a:tab pos="5999163" algn="l"/>
                <a:tab pos="6448425" algn="l"/>
                <a:tab pos="6897688" algn="l"/>
                <a:tab pos="7346950" algn="l"/>
                <a:tab pos="7796213" algn="l"/>
                <a:tab pos="8245475" algn="l"/>
                <a:tab pos="8694738" algn="l"/>
                <a:tab pos="9144000" algn="l"/>
                <a:tab pos="95932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09600" algn="l"/>
                <a:tab pos="1057275" algn="l"/>
                <a:tab pos="1506538" algn="l"/>
                <a:tab pos="1955800" algn="l"/>
                <a:tab pos="2405063" algn="l"/>
                <a:tab pos="2854325" algn="l"/>
                <a:tab pos="3303588" algn="l"/>
                <a:tab pos="3752850" algn="l"/>
                <a:tab pos="4202113" algn="l"/>
                <a:tab pos="4651375" algn="l"/>
                <a:tab pos="5100638" algn="l"/>
                <a:tab pos="5549900" algn="l"/>
                <a:tab pos="5999163" algn="l"/>
                <a:tab pos="6448425" algn="l"/>
                <a:tab pos="6897688" algn="l"/>
                <a:tab pos="7346950" algn="l"/>
                <a:tab pos="7796213" algn="l"/>
                <a:tab pos="8245475" algn="l"/>
                <a:tab pos="8694738" algn="l"/>
                <a:tab pos="9144000" algn="l"/>
                <a:tab pos="95932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algn="just">
              <a:lnSpc>
                <a:spcPct val="80000"/>
              </a:lnSpc>
              <a:buClrTx/>
              <a:buSzPct val="60000"/>
              <a:buFontTx/>
              <a:buNone/>
            </a:pPr>
            <a:r>
              <a:rPr lang="en-GB" altLang="cs-CZ" b="1" dirty="0">
                <a:latin typeface="Arial" panose="020B0604020202020204" pitchFamily="34" charset="0"/>
                <a:cs typeface="Arial" panose="020B0604020202020204" pitchFamily="34" charset="0"/>
              </a:rPr>
              <a:t>B) According to pathophysiology</a:t>
            </a:r>
          </a:p>
          <a:p>
            <a:pPr>
              <a:lnSpc>
                <a:spcPct val="80000"/>
              </a:lnSpc>
              <a:buClrTx/>
              <a:buSzPct val="60000"/>
              <a:buFontTx/>
              <a:buNone/>
            </a:pPr>
            <a:endParaRPr lang="en-GB" alt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  <a:buClrTx/>
              <a:buSzPct val="60000"/>
              <a:buFontTx/>
              <a:buNone/>
            </a:pPr>
            <a:r>
              <a:rPr lang="en-GB" altLang="cs-CZ" dirty="0">
                <a:latin typeface="Arial" panose="020B0604020202020204" pitchFamily="34" charset="0"/>
                <a:cs typeface="Arial" panose="020B0604020202020204" pitchFamily="34" charset="0"/>
              </a:rPr>
              <a:t>3) 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GB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sychogenic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pain</a:t>
            </a:r>
            <a:endParaRPr lang="cs-CZ" alt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  <a:buClrTx/>
              <a:buSzPct val="60000"/>
              <a:buFontTx/>
              <a:buNone/>
            </a:pPr>
            <a:r>
              <a:rPr lang="en-GB" altLang="cs-CZ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cs-CZ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somatization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hypochondric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cs-CZ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somatoform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disorder</a:t>
            </a:r>
            <a:endParaRPr lang="cs-CZ" alt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  <a:buClrTx/>
              <a:buSzPct val="60000"/>
              <a:buFontTx/>
              <a:buNone/>
            </a:pPr>
            <a:endParaRPr lang="en-GB" alt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  <a:buClrTx/>
              <a:buSzPct val="60000"/>
              <a:buFontTx/>
              <a:buNone/>
            </a:pPr>
            <a:r>
              <a:rPr lang="en-GB" altLang="cs-CZ" dirty="0">
                <a:latin typeface="Arial" panose="020B0604020202020204" pitchFamily="34" charset="0"/>
                <a:cs typeface="Arial" panose="020B0604020202020204" pitchFamily="34" charset="0"/>
              </a:rPr>
              <a:t>    Therapy: </a:t>
            </a:r>
            <a:r>
              <a:rPr lang="en-GB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psychopharmac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drugs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cs-CZ" dirty="0">
                <a:latin typeface="Arial" panose="020B0604020202020204" pitchFamily="34" charset="0"/>
                <a:cs typeface="Arial" panose="020B0604020202020204" pitchFamily="34" charset="0"/>
              </a:rPr>
              <a:t>(antidepressants – TCA, SSRI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anxiolytics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antipsychotics</a:t>
            </a:r>
            <a:r>
              <a:rPr lang="en-GB" altLang="cs-CZ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lnSpc>
                <a:spcPct val="80000"/>
              </a:lnSpc>
              <a:buClrTx/>
              <a:buSzPct val="60000"/>
              <a:buFontTx/>
              <a:buNone/>
            </a:pPr>
            <a:endParaRPr lang="en-GB" alt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531" name="Text Box 2">
            <a:extLst>
              <a:ext uri="{FF2B5EF4-FFF2-40B4-BE49-F238E27FC236}">
                <a16:creationId xmlns:a16="http://schemas.microsoft.com/office/drawing/2014/main" id="{090C8F6D-F003-4750-9031-4B2DEBE14F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2314" y="22226"/>
            <a:ext cx="7793037" cy="885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GB" altLang="cs-CZ" sz="4000" b="1">
                <a:latin typeface="Arial" panose="020B0604020202020204" pitchFamily="34" charset="0"/>
                <a:cs typeface="Arial" panose="020B0604020202020204" pitchFamily="34" charset="0"/>
              </a:rPr>
              <a:t>Pain</a:t>
            </a:r>
            <a:r>
              <a:rPr lang="cs-CZ" altLang="cs-CZ" sz="4000" b="1">
                <a:latin typeface="Arial" panose="020B0604020202020204" pitchFamily="34" charset="0"/>
                <a:cs typeface="Arial" panose="020B0604020202020204" pitchFamily="34" charset="0"/>
              </a:rPr>
              <a:t> – types and classification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3A6B19FA-E898-4B26-AAAF-C4836599F5C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79192" y="465138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9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>
            <a:extLst>
              <a:ext uri="{FF2B5EF4-FFF2-40B4-BE49-F238E27FC236}">
                <a16:creationId xmlns:a16="http://schemas.microsoft.com/office/drawing/2014/main" id="{A40F8C1C-1405-4654-BD39-BF17FD6FC799}"/>
              </a:ext>
            </a:extLst>
          </p:cNvPr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>
          <a:xfrm>
            <a:off x="2063750" y="908051"/>
            <a:ext cx="8229600" cy="727075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b="1" dirty="0">
                <a:solidFill>
                  <a:schemeClr val="tx1"/>
                </a:solidFill>
                <a:latin typeface="+mn-lt"/>
              </a:rPr>
              <a:t>2. Aniline </a:t>
            </a:r>
            <a:r>
              <a:rPr lang="cs-CZ" altLang="cs-CZ" b="1" dirty="0" err="1">
                <a:solidFill>
                  <a:schemeClr val="tx1"/>
                </a:solidFill>
                <a:latin typeface="+mn-lt"/>
              </a:rPr>
              <a:t>derivatives</a:t>
            </a:r>
            <a:br>
              <a:rPr lang="cs-CZ" altLang="cs-CZ" b="1" dirty="0">
                <a:solidFill>
                  <a:schemeClr val="tx1"/>
                </a:solidFill>
                <a:latin typeface="+mn-lt"/>
              </a:rPr>
            </a:br>
            <a:endParaRPr lang="cs-CZ" altLang="cs-CZ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0483" name="Rectangle 3">
            <a:extLst>
              <a:ext uri="{FF2B5EF4-FFF2-40B4-BE49-F238E27FC236}">
                <a16:creationId xmlns:a16="http://schemas.microsoft.com/office/drawing/2014/main" id="{C4815FE1-3015-4E0E-BD2F-3D7FDCE6C9C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835150" y="2073276"/>
            <a:ext cx="8229600" cy="3489325"/>
          </a:xfrm>
        </p:spPr>
        <p:txBody>
          <a:bodyPr/>
          <a:lstStyle/>
          <a:p>
            <a:pPr marL="0" indent="0">
              <a:lnSpc>
                <a:spcPct val="80000"/>
              </a:lnSpc>
              <a:buNone/>
              <a:defRPr/>
            </a:pPr>
            <a:r>
              <a:rPr lang="cs-CZ" altLang="cs-CZ" b="1" dirty="0">
                <a:latin typeface="Arial" panose="020B0604020202020204" pitchFamily="34" charset="0"/>
                <a:cs typeface="Arial" panose="020B0604020202020204" pitchFamily="34" charset="0"/>
              </a:rPr>
              <a:t>Paracetamol (=</a:t>
            </a:r>
            <a:r>
              <a:rPr lang="cs-CZ" altLang="cs-CZ" b="1" dirty="0" err="1">
                <a:latin typeface="Arial" panose="020B0604020202020204" pitchFamily="34" charset="0"/>
                <a:cs typeface="Arial" panose="020B0604020202020204" pitchFamily="34" charset="0"/>
              </a:rPr>
              <a:t>acetaminophen</a:t>
            </a:r>
            <a:r>
              <a:rPr lang="cs-CZ" altLang="cs-CZ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609600" indent="-609600">
              <a:defRPr/>
            </a:pP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GB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nalgesic</a:t>
            </a:r>
            <a:r>
              <a:rPr lang="en-GB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, antipyretic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cs-CZ" alt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cs-CZ" alt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 not </a:t>
            </a:r>
            <a:r>
              <a:rPr lang="cs-CZ" altLang="cs-CZ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antiinflammatory</a:t>
            </a:r>
            <a:r>
              <a:rPr lang="cs-CZ" alt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active</a:t>
            </a:r>
            <a:endParaRPr lang="en-GB" altLang="cs-CZ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09600" indent="-609600">
              <a:defRPr/>
            </a:pPr>
            <a:r>
              <a:rPr lang="en-GB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does not influence blood coagulation or uric acid levels</a:t>
            </a:r>
          </a:p>
          <a:p>
            <a:pPr marL="609600" indent="-609600">
              <a:defRPr/>
            </a:pP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mechanism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action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unclear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1009650" lvl="1" indent="-609600">
              <a:lnSpc>
                <a:spcPct val="80000"/>
              </a:lnSpc>
              <a:defRPr/>
            </a:pPr>
            <a:r>
              <a:rPr lang="en-GB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central mechanism due to COX-3 inhibition</a:t>
            </a:r>
          </a:p>
          <a:p>
            <a:pPr marL="1009650" lvl="1" indent="-609600">
              <a:lnSpc>
                <a:spcPct val="80000"/>
              </a:lnSpc>
              <a:defRPr/>
            </a:pP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lang="en-GB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direct effect on 5-HT</a:t>
            </a:r>
            <a:r>
              <a:rPr lang="en-GB" altLang="cs-CZ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spinal receptors</a:t>
            </a:r>
          </a:p>
          <a:p>
            <a:pPr marL="1009650" lvl="1" indent="-609600">
              <a:lnSpc>
                <a:spcPct val="80000"/>
              </a:lnSpc>
              <a:defRPr/>
            </a:pPr>
            <a:r>
              <a:rPr lang="en-GB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elevates PGG</a:t>
            </a:r>
            <a:r>
              <a:rPr lang="en-GB" altLang="cs-CZ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to PGH</a:t>
            </a:r>
            <a:r>
              <a:rPr lang="en-GB" altLang="cs-CZ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conversion in peripheral tissues</a:t>
            </a:r>
            <a:endParaRPr lang="cs-CZ" alt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009650" lvl="1" indent="-609600">
              <a:lnSpc>
                <a:spcPct val="80000"/>
              </a:lnSpc>
              <a:defRPr/>
            </a:pPr>
            <a:r>
              <a:rPr lang="en-US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influencing the endocannabinoid and vanillin system and Ca</a:t>
            </a:r>
            <a:r>
              <a:rPr lang="en-US" altLang="cs-CZ" sz="2400" baseline="30000" dirty="0">
                <a:latin typeface="Arial" panose="020B0604020202020204" pitchFamily="34" charset="0"/>
                <a:cs typeface="Arial" panose="020B0604020202020204" pitchFamily="34" charset="0"/>
              </a:rPr>
              <a:t>2+ </a:t>
            </a:r>
            <a:r>
              <a:rPr lang="en-US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channels</a:t>
            </a:r>
            <a:endParaRPr lang="en-GB" alt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09600" indent="-609600">
              <a:lnSpc>
                <a:spcPct val="80000"/>
              </a:lnSpc>
              <a:defRPr/>
            </a:pPr>
            <a:endParaRPr lang="en-GB" alt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8F4D6205-6F06-4DD9-9C94-A934BCB114D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06684" y="440821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1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>
            <a:extLst>
              <a:ext uri="{FF2B5EF4-FFF2-40B4-BE49-F238E27FC236}">
                <a16:creationId xmlns:a16="http://schemas.microsoft.com/office/drawing/2014/main" id="{52FADBF1-E0C0-4D09-A024-2325826DB1F5}"/>
              </a:ext>
            </a:extLst>
          </p:cNvPr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>
          <a:xfrm>
            <a:off x="2028825" y="260350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Usual doses</a:t>
            </a:r>
          </a:p>
        </p:txBody>
      </p:sp>
      <p:sp>
        <p:nvSpPr>
          <p:cNvPr id="22531" name="Rectangle 3">
            <a:extLst>
              <a:ext uri="{FF2B5EF4-FFF2-40B4-BE49-F238E27FC236}">
                <a16:creationId xmlns:a16="http://schemas.microsoft.com/office/drawing/2014/main" id="{C357CC3C-737A-4A2E-8C0F-8CDA2E83227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028825" y="1727200"/>
            <a:ext cx="8229600" cy="4941888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altLang="cs-CZ">
                <a:latin typeface="Arial" panose="020B0604020202020204" pitchFamily="34" charset="0"/>
                <a:cs typeface="Arial" panose="020B0604020202020204" pitchFamily="34" charset="0"/>
              </a:rPr>
              <a:t>comparable effect to ASA, but better tolerance</a:t>
            </a:r>
          </a:p>
          <a:p>
            <a:pPr eaLnBrk="1" hangingPunct="1">
              <a:lnSpc>
                <a:spcPct val="80000"/>
              </a:lnSpc>
            </a:pPr>
            <a:endParaRPr lang="cs-CZ" altLang="cs-CZ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cs-CZ" altLang="cs-CZ" b="1">
                <a:latin typeface="Arial" panose="020B0604020202020204" pitchFamily="34" charset="0"/>
                <a:cs typeface="Arial" panose="020B0604020202020204" pitchFamily="34" charset="0"/>
              </a:rPr>
              <a:t>drug of choice to </a:t>
            </a:r>
            <a:r>
              <a:rPr lang="cs-CZ" altLang="cs-CZ" b="1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 fever and pain in children younger than 12 years</a:t>
            </a:r>
            <a:endParaRPr lang="cs-CZ" altLang="cs-CZ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</a:pPr>
            <a:endParaRPr lang="cs-CZ" altLang="cs-CZ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cs-CZ" altLang="cs-CZ">
                <a:latin typeface="Arial" panose="020B0604020202020204" pitchFamily="34" charset="0"/>
                <a:cs typeface="Arial" panose="020B0604020202020204" pitchFamily="34" charset="0"/>
              </a:rPr>
              <a:t>pain in adults</a:t>
            </a:r>
            <a:endParaRPr lang="cs-CZ" altLang="cs-CZ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eaLnBrk="1" hangingPunct="1">
              <a:lnSpc>
                <a:spcPct val="80000"/>
              </a:lnSpc>
            </a:pP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300 to 500 mg every 3-4 hrs</a:t>
            </a:r>
          </a:p>
          <a:p>
            <a:pPr lvl="1" eaLnBrk="1" hangingPunct="1">
              <a:lnSpc>
                <a:spcPct val="80000"/>
              </a:lnSpc>
            </a:pP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650 mg every 4 to 6 hrs</a:t>
            </a:r>
          </a:p>
          <a:p>
            <a:pPr lvl="1" eaLnBrk="1" hangingPunct="1">
              <a:lnSpc>
                <a:spcPct val="80000"/>
              </a:lnSpc>
            </a:pP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1000 mg every 6 hrs</a:t>
            </a:r>
          </a:p>
          <a:p>
            <a:pPr eaLnBrk="1" hangingPunct="1">
              <a:lnSpc>
                <a:spcPct val="80000"/>
              </a:lnSpc>
            </a:pPr>
            <a:endParaRPr lang="cs-CZ" altLang="cs-CZ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cs-CZ" altLang="cs-CZ">
                <a:latin typeface="Arial" panose="020B0604020202020204" pitchFamily="34" charset="0"/>
                <a:cs typeface="Arial" panose="020B0604020202020204" pitchFamily="34" charset="0"/>
              </a:rPr>
              <a:t>total daily dose up to </a:t>
            </a:r>
            <a:r>
              <a:rPr lang="cs-CZ" altLang="cs-CZ" b="1">
                <a:latin typeface="Arial" panose="020B0604020202020204" pitchFamily="34" charset="0"/>
                <a:cs typeface="Arial" panose="020B0604020202020204" pitchFamily="34" charset="0"/>
              </a:rPr>
              <a:t>4 g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D6CA4255-420B-4DBA-868B-8232E380110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918676" y="52705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6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3">
            <a:extLst>
              <a:ext uri="{FF2B5EF4-FFF2-40B4-BE49-F238E27FC236}">
                <a16:creationId xmlns:a16="http://schemas.microsoft.com/office/drawing/2014/main" id="{E26FC6B3-C8CA-4ED7-A889-3935D28CBB8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847850" y="620714"/>
            <a:ext cx="8675688" cy="5976937"/>
          </a:xfrm>
        </p:spPr>
        <p:txBody>
          <a:bodyPr/>
          <a:lstStyle/>
          <a:p>
            <a:pPr eaLnBrk="1" hangingPunct="1">
              <a:buFontTx/>
              <a:buNone/>
              <a:defRPr/>
            </a:pPr>
            <a:r>
              <a:rPr lang="cs-CZ" altLang="cs-CZ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Pharmacokinetics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609600" lvl="1" indent="-609600">
              <a:buFontTx/>
              <a:buChar char="•"/>
              <a:defRPr/>
            </a:pPr>
            <a:r>
              <a:rPr lang="cs-CZ" altLang="cs-CZ" sz="2400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p.o</a:t>
            </a:r>
            <a:r>
              <a:rPr lang="cs-CZ" altLang="cs-CZ" sz="24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  <a:r>
              <a:rPr lang="cs-CZ" altLang="cs-CZ" sz="2400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good</a:t>
            </a:r>
            <a:r>
              <a:rPr lang="cs-CZ" altLang="cs-CZ" sz="24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cs-CZ" altLang="cs-CZ" sz="2400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absorbtion</a:t>
            </a:r>
            <a:r>
              <a:rPr lang="cs-CZ" altLang="cs-CZ" sz="24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maximum in 30-60 min, </a:t>
            </a:r>
            <a:r>
              <a:rPr lang="cs-CZ" altLang="cs-CZ" sz="2400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low</a:t>
            </a:r>
            <a:r>
              <a:rPr lang="cs-CZ" altLang="cs-CZ" sz="24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plasma protein </a:t>
            </a:r>
            <a:r>
              <a:rPr lang="cs-CZ" altLang="cs-CZ" sz="2400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binding</a:t>
            </a:r>
            <a:r>
              <a:rPr lang="cs-CZ" altLang="cs-CZ" sz="24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lang="cs-CZ" altLang="cs-CZ" sz="2400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hepatic</a:t>
            </a:r>
            <a:r>
              <a:rPr lang="cs-CZ" altLang="cs-CZ" sz="24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cs-CZ" altLang="cs-CZ" sz="2400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metabolism</a:t>
            </a:r>
            <a:endParaRPr lang="cs-CZ" altLang="cs-CZ" sz="2400" dirty="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609600" lvl="1" indent="-609600">
              <a:buFontTx/>
              <a:buChar char="•"/>
              <a:defRPr/>
            </a:pPr>
            <a:r>
              <a:rPr lang="cs-CZ" altLang="cs-CZ" sz="2400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production</a:t>
            </a:r>
            <a:r>
              <a:rPr lang="cs-CZ" altLang="cs-CZ" sz="24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cs-CZ" altLang="cs-CZ" sz="2400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of</a:t>
            </a:r>
            <a:r>
              <a:rPr lang="cs-CZ" altLang="cs-CZ" sz="24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cs-CZ" altLang="cs-CZ" sz="2400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hepatotoxic</a:t>
            </a:r>
            <a:r>
              <a:rPr lang="cs-CZ" altLang="cs-CZ" sz="24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cs-CZ" altLang="cs-CZ" sz="2400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mtb</a:t>
            </a:r>
            <a:r>
              <a:rPr lang="cs-CZ" altLang="cs-CZ" sz="24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– </a:t>
            </a:r>
            <a:r>
              <a:rPr lang="cs-CZ" altLang="cs-CZ" sz="2400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binding</a:t>
            </a:r>
            <a:r>
              <a:rPr lang="cs-CZ" altLang="cs-CZ" sz="24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to </a:t>
            </a:r>
            <a:r>
              <a:rPr lang="cs-CZ" altLang="cs-CZ" sz="2400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gluthathione</a:t>
            </a:r>
            <a:endParaRPr lang="cs-CZ" altLang="cs-CZ" sz="2400" dirty="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609600" lvl="1" indent="-609600">
              <a:buFontTx/>
              <a:buChar char="•"/>
              <a:defRPr/>
            </a:pPr>
            <a:r>
              <a:rPr lang="cs-CZ" altLang="cs-CZ" sz="2400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overdose</a:t>
            </a:r>
            <a:r>
              <a:rPr lang="cs-CZ" altLang="cs-CZ" sz="24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(10 – 15 g)</a:t>
            </a:r>
            <a:r>
              <a:rPr lang="cs-CZ" altLang="cs-CZ" sz="2400" dirty="0"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cs-CZ" altLang="cs-CZ" sz="2400" dirty="0"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cs-CZ" altLang="cs-CZ" sz="24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cs-CZ" altLang="cs-CZ" sz="2400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antidote</a:t>
            </a:r>
            <a:r>
              <a:rPr lang="cs-CZ" altLang="cs-CZ" sz="24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cs-CZ" altLang="cs-CZ" sz="2400" b="1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N-</a:t>
            </a:r>
            <a:r>
              <a:rPr lang="cs-CZ" altLang="cs-CZ" sz="2400" b="1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acetylcysteine</a:t>
            </a:r>
            <a:endParaRPr lang="cs-CZ" altLang="cs-CZ" sz="2400" b="1" dirty="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indent="0">
              <a:buNone/>
              <a:defRPr/>
            </a:pPr>
            <a:endParaRPr lang="cs-CZ" altLang="cs-CZ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  <a:defRPr/>
            </a:pPr>
            <a:r>
              <a:rPr lang="cs-CZ" alt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AE, CI:</a:t>
            </a:r>
          </a:p>
          <a:p>
            <a:pPr eaLnBrk="1" hangingPunct="1">
              <a:defRPr/>
            </a:pP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GB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llergy</a:t>
            </a:r>
            <a:endParaRPr lang="en-GB" alt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defRPr/>
            </a:pP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GB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epatotoxicity</a:t>
            </a:r>
            <a:r>
              <a:rPr lang="en-GB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after ↑ doses</a:t>
            </a:r>
          </a:p>
          <a:p>
            <a:pPr eaLnBrk="1" hangingPunct="1">
              <a:defRPr/>
            </a:pP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GB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omorbidities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GB" alt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eaLnBrk="1" hangingPunct="1">
              <a:defRPr/>
            </a:pP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GB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lcohol</a:t>
            </a:r>
            <a:r>
              <a:rPr lang="en-GB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addiction</a:t>
            </a:r>
          </a:p>
          <a:p>
            <a:pPr lvl="1" eaLnBrk="1" hangingPunct="1">
              <a:defRPr/>
            </a:pP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GB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ephropathy</a:t>
            </a:r>
            <a:endParaRPr lang="en-GB" alt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eaLnBrk="1" hangingPunct="1">
              <a:defRPr/>
            </a:pP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GB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epatopathy</a:t>
            </a:r>
            <a:endParaRPr lang="en-GB" alt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 indent="0">
              <a:buNone/>
              <a:defRPr/>
            </a:pPr>
            <a:endParaRPr lang="cs-CZ" altLang="cs-CZ" sz="2400" b="1" dirty="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eaLnBrk="1" hangingPunct="1">
              <a:defRPr/>
            </a:pPr>
            <a:endParaRPr lang="en-GB" alt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8E460E09-E139-4E54-A79D-BF396D5E61E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12680" y="432274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8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>
            <a:extLst>
              <a:ext uri="{FF2B5EF4-FFF2-40B4-BE49-F238E27FC236}">
                <a16:creationId xmlns:a16="http://schemas.microsoft.com/office/drawing/2014/main" id="{E6E1460A-3359-452D-BCFA-AC894DEA7E5A}"/>
              </a:ext>
            </a:extLst>
          </p:cNvPr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>
          <a:xfrm>
            <a:off x="1992313" y="260350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cs-CZ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Pyrazolon</a:t>
            </a:r>
            <a:r>
              <a:rPr lang="cs-CZ" altLang="cs-CZ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</a:t>
            </a:r>
          </a:p>
        </p:txBody>
      </p:sp>
      <p:sp>
        <p:nvSpPr>
          <p:cNvPr id="25603" name="Rectangle 3">
            <a:extLst>
              <a:ext uri="{FF2B5EF4-FFF2-40B4-BE49-F238E27FC236}">
                <a16:creationId xmlns:a16="http://schemas.microsoft.com/office/drawing/2014/main" id="{A33B5A9A-712E-4B83-8F72-9B6B24CF6AC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847850" y="1628776"/>
            <a:ext cx="8229600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cs-CZ" altLang="cs-CZ" sz="2200" b="1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altLang="cs-CZ" sz="2200" b="1" dirty="0">
                <a:latin typeface="Arial" panose="020B0604020202020204" pitchFamily="34" charset="0"/>
                <a:cs typeface="Arial" panose="020B0604020202020204" pitchFamily="34" charset="0"/>
              </a:rPr>
              <a:t>ropy</a:t>
            </a:r>
            <a:r>
              <a:rPr lang="cs-CZ" altLang="cs-CZ" sz="2200" b="1" dirty="0" err="1">
                <a:latin typeface="Arial" panose="020B0604020202020204" pitchFamily="34" charset="0"/>
                <a:cs typeface="Arial" panose="020B0604020202020204" pitchFamily="34" charset="0"/>
              </a:rPr>
              <a:t>ph</a:t>
            </a:r>
            <a:r>
              <a:rPr lang="en-US" altLang="cs-CZ" sz="2200" b="1" dirty="0" err="1">
                <a:latin typeface="Arial" panose="020B0604020202020204" pitchFamily="34" charset="0"/>
                <a:cs typeface="Arial" panose="020B0604020202020204" pitchFamily="34" charset="0"/>
              </a:rPr>
              <a:t>enazon</a:t>
            </a:r>
            <a:r>
              <a:rPr lang="cs-CZ" altLang="cs-CZ" sz="2200" b="1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endParaRPr lang="en-US" altLang="cs-CZ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200" dirty="0"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cs-CZ" altLang="cs-CZ" sz="2200" dirty="0" err="1">
                <a:latin typeface="Arial" panose="020B0604020202020204" pitchFamily="34" charset="0"/>
                <a:cs typeface="Arial" panose="020B0604020202020204" pitchFamily="34" charset="0"/>
              </a:rPr>
              <a:t>combinations</a:t>
            </a:r>
            <a:r>
              <a:rPr lang="cs-CZ" altLang="cs-CZ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cs-CZ" sz="22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cs-CZ" altLang="cs-CZ" sz="2200" dirty="0" err="1"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cs-CZ" altLang="cs-CZ" sz="2200" dirty="0">
                <a:latin typeface="Arial" panose="020B0604020202020204" pitchFamily="34" charset="0"/>
                <a:cs typeface="Arial" panose="020B0604020202020204" pitchFamily="34" charset="0"/>
              </a:rPr>
              <a:t> paracetamole and </a:t>
            </a:r>
            <a:r>
              <a:rPr lang="cs-CZ" altLang="cs-CZ" sz="2200" dirty="0" err="1">
                <a:latin typeface="Arial" panose="020B0604020202020204" pitchFamily="34" charset="0"/>
                <a:cs typeface="Arial" panose="020B0604020202020204" pitchFamily="34" charset="0"/>
              </a:rPr>
              <a:t>caffein</a:t>
            </a:r>
            <a:r>
              <a:rPr lang="cs-CZ" altLang="cs-CZ" sz="22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200" b="1" dirty="0">
                <a:latin typeface="Arial" panose="020B0604020202020204" pitchFamily="34" charset="0"/>
                <a:cs typeface="Arial" panose="020B0604020202020204" pitchFamily="34" charset="0"/>
              </a:rPr>
              <a:t>AE: </a:t>
            </a:r>
            <a:r>
              <a:rPr lang="cs-CZ" altLang="cs-CZ" sz="2200" dirty="0">
                <a:latin typeface="Arial" panose="020B0604020202020204" pitchFamily="34" charset="0"/>
                <a:cs typeface="Arial" panose="020B0604020202020204" pitchFamily="34" charset="0"/>
              </a:rPr>
              <a:t>GIT </a:t>
            </a:r>
            <a:r>
              <a:rPr lang="cs-CZ" altLang="cs-CZ" sz="2200" dirty="0" err="1">
                <a:latin typeface="Arial" panose="020B0604020202020204" pitchFamily="34" charset="0"/>
                <a:cs typeface="Arial" panose="020B0604020202020204" pitchFamily="34" charset="0"/>
              </a:rPr>
              <a:t>intolerations</a:t>
            </a:r>
            <a:r>
              <a:rPr lang="cs-CZ" altLang="cs-CZ" sz="2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altLang="cs-CZ" sz="2200" dirty="0" err="1">
                <a:latin typeface="Arial" panose="020B0604020202020204" pitchFamily="34" charset="0"/>
                <a:cs typeface="Arial" panose="020B0604020202020204" pitchFamily="34" charset="0"/>
              </a:rPr>
              <a:t>rash</a:t>
            </a:r>
            <a:r>
              <a:rPr lang="cs-CZ" altLang="cs-CZ" sz="2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altLang="cs-CZ" sz="2200" dirty="0" err="1">
                <a:latin typeface="Arial" panose="020B0604020202020204" pitchFamily="34" charset="0"/>
                <a:cs typeface="Arial" panose="020B0604020202020204" pitchFamily="34" charset="0"/>
              </a:rPr>
              <a:t>bronchospasm</a:t>
            </a:r>
            <a:r>
              <a:rPr lang="cs-CZ" altLang="cs-CZ" sz="2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altLang="cs-CZ" sz="2200" dirty="0" err="1">
                <a:latin typeface="Arial" panose="020B0604020202020204" pitchFamily="34" charset="0"/>
                <a:cs typeface="Arial" panose="020B0604020202020204" pitchFamily="34" charset="0"/>
              </a:rPr>
              <a:t>hematopoetic</a:t>
            </a:r>
            <a:r>
              <a:rPr lang="cs-CZ" altLang="cs-CZ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200" dirty="0" err="1">
                <a:latin typeface="Arial" panose="020B0604020202020204" pitchFamily="34" charset="0"/>
                <a:cs typeface="Arial" panose="020B0604020202020204" pitchFamily="34" charset="0"/>
              </a:rPr>
              <a:t>disorders</a:t>
            </a:r>
            <a:endParaRPr lang="cs-CZ" altLang="cs-CZ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cs-CZ" altLang="cs-CZ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Tx/>
              <a:buNone/>
              <a:defRPr/>
            </a:pPr>
            <a:r>
              <a:rPr lang="cs-CZ" alt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altLang="cs-CZ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etamizol</a:t>
            </a:r>
            <a:r>
              <a:rPr lang="cs-CZ" alt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endParaRPr lang="en-US" altLang="cs-CZ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defRPr/>
            </a:pP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analgetic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antipyretic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+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spasmolytics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effect</a:t>
            </a:r>
            <a:endParaRPr lang="en-US" altLang="cs-CZ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defRPr/>
            </a:pP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combined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spasmolytics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pitofenone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fenpiverine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eaLnBrk="1" hangingPunct="1">
              <a:defRPr/>
            </a:pPr>
            <a:r>
              <a:rPr lang="cs-CZ" alt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AE:</a:t>
            </a:r>
            <a:r>
              <a:rPr lang="en-US" alt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rare</a:t>
            </a:r>
            <a:r>
              <a:rPr lang="en-US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but serious - the most serious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are </a:t>
            </a:r>
            <a:r>
              <a:rPr lang="en-US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agranulocytosis and pancytopenia</a:t>
            </a:r>
            <a:endParaRPr lang="cs-CZ" alt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90000"/>
              </a:lnSpc>
              <a:buNone/>
              <a:defRPr/>
            </a:pPr>
            <a:endParaRPr lang="cs-CZ" altLang="cs-CZ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cs-CZ" altLang="cs-CZ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cs-CZ" altLang="cs-CZ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94C53C8D-0448-4B16-B580-ABB94E1462D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15230" y="381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4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>
            <a:extLst>
              <a:ext uri="{FF2B5EF4-FFF2-40B4-BE49-F238E27FC236}">
                <a16:creationId xmlns:a16="http://schemas.microsoft.com/office/drawing/2014/main" id="{6F1C6478-1315-4EB9-B15B-51C6BD9D3537}"/>
              </a:ext>
            </a:extLst>
          </p:cNvPr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pPr eaLnBrk="1" hangingPunct="1"/>
            <a:r>
              <a:rPr lang="cs-CZ" altLang="cs-CZ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Propionic acid derivatives</a:t>
            </a:r>
          </a:p>
        </p:txBody>
      </p:sp>
      <p:sp>
        <p:nvSpPr>
          <p:cNvPr id="25603" name="Rectangle 3">
            <a:extLst>
              <a:ext uri="{FF2B5EF4-FFF2-40B4-BE49-F238E27FC236}">
                <a16:creationId xmlns:a16="http://schemas.microsoft.com/office/drawing/2014/main" id="{7CC8532F-E402-499D-83FA-74C68C11047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774826" y="1700214"/>
            <a:ext cx="8893175" cy="4784725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b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altLang="cs-CZ" b="1">
                <a:latin typeface="Arial" panose="020B0604020202020204" pitchFamily="34" charset="0"/>
                <a:cs typeface="Arial" panose="020B0604020202020204" pitchFamily="34" charset="0"/>
              </a:rPr>
              <a:t>buprofen</a:t>
            </a:r>
            <a:r>
              <a:rPr lang="cs-CZ" altLang="cs-CZ" b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en-US" altLang="cs-CZ" sz="2400">
                <a:latin typeface="Arial" panose="020B0604020202020204" pitchFamily="34" charset="0"/>
                <a:cs typeface="Arial" panose="020B0604020202020204" pitchFamily="34" charset="0"/>
              </a:rPr>
              <a:t>ood analgesic and antiinflammatory effec</a:t>
            </a: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used often for acute pain therapy 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low AE incidence, well tolerated NSAID, indicated for children</a:t>
            </a:r>
            <a:endParaRPr lang="cs-CZ" altLang="cs-CZ" sz="24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cs-CZ" altLang="cs-CZ" sz="24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b="1">
                <a:latin typeface="Arial" panose="020B0604020202020204" pitchFamily="34" charset="0"/>
                <a:cs typeface="Arial" panose="020B0604020202020204" pitchFamily="34" charset="0"/>
              </a:rPr>
              <a:t>Ketop</a:t>
            </a:r>
            <a:r>
              <a:rPr lang="en-US" altLang="cs-CZ" b="1">
                <a:latin typeface="Arial" panose="020B0604020202020204" pitchFamily="34" charset="0"/>
                <a:cs typeface="Arial" panose="020B0604020202020204" pitchFamily="34" charset="0"/>
              </a:rPr>
              <a:t>rofen</a:t>
            </a:r>
            <a:endParaRPr lang="cs-CZ" altLang="cs-CZ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phototoxicity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cs-CZ" altLang="cs-CZ" sz="24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b="1">
                <a:latin typeface="Arial" panose="020B0604020202020204" pitchFamily="34" charset="0"/>
                <a:cs typeface="Arial" panose="020B0604020202020204" pitchFamily="34" charset="0"/>
              </a:rPr>
              <a:t>Dexketoprofen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BD5E2058-FBB8-45FF-80AF-E6566E5C9BF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46863" y="4152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7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8C26B1E0-863F-46ED-A0EC-A8C3F8BE39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47850" y="1844676"/>
            <a:ext cx="8229600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cs-CZ" altLang="cs-CZ" b="1" dirty="0">
                <a:latin typeface="Arial" panose="020B0604020202020204" pitchFamily="34" charset="0"/>
                <a:cs typeface="Arial" panose="020B0604020202020204" pitchFamily="34" charset="0"/>
              </a:rPr>
              <a:t>Naproxen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longer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T</a:t>
            </a:r>
            <a:r>
              <a:rPr lang="cs-CZ" altLang="cs-CZ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1/2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(12-15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hrs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low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gastro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- and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cardiovascular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toxicity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compared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other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NSAIDs</a:t>
            </a:r>
            <a:endParaRPr lang="cs-CZ" alt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endParaRPr lang="cs-CZ" altLang="cs-CZ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cs-CZ" altLang="cs-CZ" b="1" dirty="0" err="1">
                <a:latin typeface="Arial" panose="020B0604020202020204" pitchFamily="34" charset="0"/>
                <a:cs typeface="Arial" panose="020B0604020202020204" pitchFamily="34" charset="0"/>
              </a:rPr>
              <a:t>Tiaprofenic</a:t>
            </a:r>
            <a:r>
              <a:rPr lang="cs-CZ" altLang="cs-CZ" b="1" dirty="0">
                <a:latin typeface="Arial" panose="020B0604020202020204" pitchFamily="34" charset="0"/>
                <a:cs typeface="Arial" panose="020B0604020202020204" pitchFamily="34" charset="0"/>
              </a:rPr>
              <a:t> acid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good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penetration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synovial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fluid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joints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diseases</a:t>
            </a:r>
            <a:endParaRPr lang="cs-CZ" alt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  <a:defRPr/>
            </a:pPr>
            <a:endParaRPr lang="cs-CZ" altLang="cs-CZ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  <a:defRPr/>
            </a:pPr>
            <a:r>
              <a:rPr lang="cs-CZ" altLang="cs-CZ" b="1" dirty="0" err="1">
                <a:latin typeface="Arial" panose="020B0604020202020204" pitchFamily="34" charset="0"/>
                <a:cs typeface="Arial" panose="020B0604020202020204" pitchFamily="34" charset="0"/>
              </a:rPr>
              <a:t>Flurbiprofen</a:t>
            </a:r>
            <a:endParaRPr lang="cs-CZ" altLang="cs-CZ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627" name="Rectangle 2">
            <a:extLst>
              <a:ext uri="{FF2B5EF4-FFF2-40B4-BE49-F238E27FC236}">
                <a16:creationId xmlns:a16="http://schemas.microsoft.com/office/drawing/2014/main" id="{C6D63A8D-6FB9-47FC-A6F5-1F7DAFD370D8}"/>
              </a:ext>
            </a:extLst>
          </p:cNvPr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pPr eaLnBrk="1" hangingPunct="1"/>
            <a:r>
              <a:rPr lang="cs-CZ" altLang="cs-CZ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Propionic acid derivatives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F57BE0D5-BDD3-44A4-92E7-2F9B4259167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063955" y="4152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>
            <a:extLst>
              <a:ext uri="{FF2B5EF4-FFF2-40B4-BE49-F238E27FC236}">
                <a16:creationId xmlns:a16="http://schemas.microsoft.com/office/drawing/2014/main" id="{B655A728-0F3E-4F90-8474-CEF3E892E954}"/>
              </a:ext>
            </a:extLst>
          </p:cNvPr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>
          <a:xfrm>
            <a:off x="1981200" y="274639"/>
            <a:ext cx="8229600" cy="777875"/>
          </a:xfrm>
        </p:spPr>
        <p:txBody>
          <a:bodyPr/>
          <a:lstStyle/>
          <a:p>
            <a:pPr eaLnBrk="1" hangingPunct="1"/>
            <a:r>
              <a:rPr lang="cs-CZ" altLang="cs-CZ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Acetic acid derivatives</a:t>
            </a:r>
          </a:p>
        </p:txBody>
      </p:sp>
      <p:sp>
        <p:nvSpPr>
          <p:cNvPr id="26627" name="Rectangle 3">
            <a:extLst>
              <a:ext uri="{FF2B5EF4-FFF2-40B4-BE49-F238E27FC236}">
                <a16:creationId xmlns:a16="http://schemas.microsoft.com/office/drawing/2014/main" id="{932E0A43-AF57-4C88-BE4E-69FC3418CA4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19288" y="1268414"/>
            <a:ext cx="8229600" cy="5400675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cs-CZ" altLang="cs-CZ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cs-CZ" altLang="cs-CZ" b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GB" altLang="cs-CZ" b="1" dirty="0" err="1">
                <a:latin typeface="Arial" panose="020B0604020202020204" pitchFamily="34" charset="0"/>
                <a:cs typeface="Arial" panose="020B0604020202020204" pitchFamily="34" charset="0"/>
              </a:rPr>
              <a:t>iclophenac</a:t>
            </a:r>
            <a:endParaRPr lang="cs-CZ" altLang="cs-CZ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en-GB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antiinflammatory</a:t>
            </a:r>
            <a:r>
              <a:rPr lang="en-GB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, analgesic, weak antipyretic </a:t>
            </a:r>
            <a:r>
              <a:rPr lang="en-GB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ef</a:t>
            </a:r>
            <a:r>
              <a:rPr lang="en-GB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GB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bioavailability 30-70%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GB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short biological halftime 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</a:t>
            </a:r>
            <a:r>
              <a:rPr lang="en-GB" altLang="cs-CZ" sz="24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retarded DDF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GB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more AE than ASA, less than </a:t>
            </a:r>
            <a:r>
              <a:rPr lang="en-GB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indomet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GB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acin</a:t>
            </a:r>
            <a:endParaRPr lang="en-GB" alt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eaLnBrk="1" hangingPunct="1">
              <a:lnSpc>
                <a:spcPct val="80000"/>
              </a:lnSpc>
              <a:defRPr/>
            </a:pPr>
            <a:r>
              <a:rPr lang="en-GB" altLang="cs-CZ" dirty="0">
                <a:latin typeface="Arial" panose="020B0604020202020204" pitchFamily="34" charset="0"/>
                <a:cs typeface="Arial" panose="020B0604020202020204" pitchFamily="34" charset="0"/>
              </a:rPr>
              <a:t>mild: </a:t>
            </a:r>
            <a:r>
              <a:rPr lang="en-GB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cephalgia</a:t>
            </a:r>
            <a:r>
              <a:rPr lang="en-GB" altLang="cs-CZ" dirty="0">
                <a:latin typeface="Arial" panose="020B0604020202020204" pitchFamily="34" charset="0"/>
                <a:cs typeface="Arial" panose="020B0604020202020204" pitchFamily="34" charset="0"/>
              </a:rPr>
              <a:t>, insomnia, GIT disorders, photosensitivity</a:t>
            </a:r>
            <a:endParaRPr lang="cs-CZ" alt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eaLnBrk="1" hangingPunct="1">
              <a:lnSpc>
                <a:spcPct val="80000"/>
              </a:lnSpc>
              <a:defRPr/>
            </a:pPr>
            <a:r>
              <a:rPr lang="cs-CZ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significant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 risk </a:t>
            </a:r>
            <a:r>
              <a:rPr lang="cs-CZ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cardiovascular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 AE</a:t>
            </a:r>
            <a:endParaRPr lang="cs-CZ" alt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eaLnBrk="1" hangingPunct="1">
              <a:lnSpc>
                <a:spcPct val="80000"/>
              </a:lnSpc>
              <a:defRPr/>
            </a:pPr>
            <a:endParaRPr lang="cs-CZ" alt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eaLnBrk="1" hangingPunct="1">
              <a:lnSpc>
                <a:spcPct val="80000"/>
              </a:lnSpc>
              <a:defRPr/>
            </a:pPr>
            <a:endParaRPr lang="cs-CZ" alt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cs-CZ" altLang="cs-CZ" b="1" dirty="0" err="1">
                <a:latin typeface="Arial" panose="020B0604020202020204" pitchFamily="34" charset="0"/>
                <a:cs typeface="Arial" panose="020B0604020202020204" pitchFamily="34" charset="0"/>
              </a:rPr>
              <a:t>Aceclofenac</a:t>
            </a:r>
            <a:endParaRPr lang="cs-CZ" altLang="cs-CZ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3897843A-01A2-4182-9552-D8A67A11B7D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40868" y="496325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3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Nadpis 1">
            <a:extLst>
              <a:ext uri="{FF2B5EF4-FFF2-40B4-BE49-F238E27FC236}">
                <a16:creationId xmlns:a16="http://schemas.microsoft.com/office/drawing/2014/main" id="{90D8260F-5746-4BD7-9701-FB5239986358}"/>
              </a:ext>
            </a:extLst>
          </p:cNvPr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>
          <a:xfrm>
            <a:off x="1985963" y="423863"/>
            <a:ext cx="8229600" cy="1143000"/>
          </a:xfrm>
        </p:spPr>
        <p:txBody>
          <a:bodyPr/>
          <a:lstStyle/>
          <a:p>
            <a:r>
              <a:rPr lang="cs-CZ" altLang="cs-CZ" b="1">
                <a:latin typeface="Arial" panose="020B0604020202020204" pitchFamily="34" charset="0"/>
                <a:cs typeface="Arial" panose="020B0604020202020204" pitchFamily="34" charset="0"/>
              </a:rPr>
              <a:t>5. Acetic acid derivatives</a:t>
            </a:r>
            <a:br>
              <a:rPr lang="en-GB" altLang="cs-CZ" b="1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cs-CZ" altLang="cs-CZ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699" name="Rectangle 2">
            <a:extLst>
              <a:ext uri="{FF2B5EF4-FFF2-40B4-BE49-F238E27FC236}">
                <a16:creationId xmlns:a16="http://schemas.microsoft.com/office/drawing/2014/main" id="{67CC5692-558E-4C60-B8F6-227077939A6D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cs-CZ" altLang="cs-CZ" b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GB" altLang="cs-CZ" b="1">
                <a:latin typeface="Arial" panose="020B0604020202020204" pitchFamily="34" charset="0"/>
                <a:cs typeface="Arial" panose="020B0604020202020204" pitchFamily="34" charset="0"/>
              </a:rPr>
              <a:t>ndomethacin</a:t>
            </a:r>
          </a:p>
          <a:p>
            <a:pPr eaLnBrk="1" hangingPunct="1"/>
            <a:r>
              <a:rPr lang="en-GB" altLang="cs-CZ" sz="2400">
                <a:latin typeface="Arial" panose="020B0604020202020204" pitchFamily="34" charset="0"/>
                <a:cs typeface="Arial" panose="020B0604020202020204" pitchFamily="34" charset="0"/>
              </a:rPr>
              <a:t>very strong nonselective COX inhibitor</a:t>
            </a:r>
          </a:p>
          <a:p>
            <a:pPr eaLnBrk="1" hangingPunct="1"/>
            <a:r>
              <a:rPr lang="en-GB" altLang="cs-CZ" sz="2400">
                <a:latin typeface="Arial" panose="020B0604020202020204" pitchFamily="34" charset="0"/>
                <a:cs typeface="Arial" panose="020B0604020202020204" pitchFamily="34" charset="0"/>
              </a:rPr>
              <a:t>toxic </a:t>
            </a: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</a:t>
            </a:r>
            <a:r>
              <a:rPr lang="en-GB" altLang="cs-CZ" sz="240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short-time treatment of acute states</a:t>
            </a:r>
          </a:p>
          <a:p>
            <a:pPr eaLnBrk="1" hangingPunct="1"/>
            <a:r>
              <a:rPr lang="en-GB" altLang="cs-CZ" sz="2400">
                <a:latin typeface="Arial" panose="020B0604020202020204" pitchFamily="34" charset="0"/>
                <a:cs typeface="Arial" panose="020B0604020202020204" pitchFamily="34" charset="0"/>
              </a:rPr>
              <a:t>urikosuric effects</a:t>
            </a: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en-GB" altLang="cs-CZ" sz="2400">
                <a:latin typeface="Arial" panose="020B0604020202020204" pitchFamily="34" charset="0"/>
                <a:cs typeface="Arial" panose="020B0604020202020204" pitchFamily="34" charset="0"/>
              </a:rPr>
              <a:t>used in gout attacks</a:t>
            </a:r>
          </a:p>
          <a:p>
            <a:pPr eaLnBrk="1" hangingPunct="1"/>
            <a:r>
              <a:rPr lang="en-GB" altLang="cs-CZ" sz="2400">
                <a:latin typeface="Arial" panose="020B0604020202020204" pitchFamily="34" charset="0"/>
                <a:cs typeface="Arial" panose="020B0604020202020204" pitchFamily="34" charset="0"/>
              </a:rPr>
              <a:t>AE in 30 % of pacients</a:t>
            </a:r>
          </a:p>
          <a:p>
            <a:pPr lvl="1" eaLnBrk="1" hangingPunct="1"/>
            <a:r>
              <a:rPr lang="en-GB" altLang="cs-CZ">
                <a:latin typeface="Arial" panose="020B0604020202020204" pitchFamily="34" charset="0"/>
                <a:cs typeface="Arial" panose="020B0604020202020204" pitchFamily="34" charset="0"/>
              </a:rPr>
              <a:t>GIT, cephalgia, depression, confus</a:t>
            </a:r>
            <a:r>
              <a:rPr lang="cs-CZ" altLang="cs-CZ">
                <a:latin typeface="Arial" panose="020B0604020202020204" pitchFamily="34" charset="0"/>
                <a:cs typeface="Arial" panose="020B0604020202020204" pitchFamily="34" charset="0"/>
              </a:rPr>
              <a:t>ion</a:t>
            </a:r>
            <a:r>
              <a:rPr lang="en-GB" altLang="cs-CZ">
                <a:latin typeface="Arial" panose="020B0604020202020204" pitchFamily="34" charset="0"/>
                <a:cs typeface="Arial" panose="020B0604020202020204" pitchFamily="34" charset="0"/>
              </a:rPr>
              <a:t>, hallucinations, hematoxicity, cartilages destruction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944A8A1F-3FFF-47AD-BC47-CA5896164D8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969951" y="550114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9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>
            <a:extLst>
              <a:ext uri="{FF2B5EF4-FFF2-40B4-BE49-F238E27FC236}">
                <a16:creationId xmlns:a16="http://schemas.microsoft.com/office/drawing/2014/main" id="{1B9AA0FE-B43B-4EAE-A1F4-D9195DFB9BB6}"/>
              </a:ext>
            </a:extLst>
          </p:cNvPr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pPr marL="838200" indent="-838200"/>
            <a:r>
              <a:rPr lang="cs-CZ" altLang="cs-CZ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 O</a:t>
            </a:r>
            <a:r>
              <a:rPr lang="en-US" altLang="cs-CZ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</a:t>
            </a:r>
            <a:r>
              <a:rPr lang="cs-CZ" altLang="cs-CZ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altLang="cs-CZ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</a:t>
            </a:r>
            <a:r>
              <a:rPr lang="cs-CZ" altLang="cs-CZ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</p:txBody>
      </p:sp>
      <p:sp>
        <p:nvSpPr>
          <p:cNvPr id="30723" name="Rectangle 3">
            <a:extLst>
              <a:ext uri="{FF2B5EF4-FFF2-40B4-BE49-F238E27FC236}">
                <a16:creationId xmlns:a16="http://schemas.microsoft.com/office/drawing/2014/main" id="{F21616E2-1284-4721-BC8E-2F366B63C52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162086" y="1521956"/>
            <a:ext cx="8280905" cy="4781550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2000" dirty="0" err="1"/>
              <a:t>high</a:t>
            </a:r>
            <a:r>
              <a:rPr lang="cs-CZ" altLang="cs-CZ" sz="2000" dirty="0"/>
              <a:t> plasma protein </a:t>
            </a:r>
            <a:r>
              <a:rPr lang="cs-CZ" altLang="cs-CZ" sz="2000" dirty="0" err="1"/>
              <a:t>binding</a:t>
            </a:r>
            <a:r>
              <a:rPr lang="cs-CZ" altLang="cs-CZ" sz="2000" dirty="0"/>
              <a:t> (</a:t>
            </a:r>
            <a:r>
              <a:rPr lang="cs-CZ" altLang="cs-CZ" sz="2000" dirty="0" err="1"/>
              <a:t>interactions</a:t>
            </a:r>
            <a:r>
              <a:rPr lang="cs-CZ" altLang="cs-CZ" sz="2000" dirty="0"/>
              <a:t>!)</a:t>
            </a:r>
          </a:p>
          <a:p>
            <a:pPr eaLnBrk="1" hangingPunct="1">
              <a:defRPr/>
            </a:pPr>
            <a:r>
              <a:rPr lang="cs-CZ" altLang="cs-CZ" sz="2000" dirty="0"/>
              <a:t>long </a:t>
            </a:r>
            <a:r>
              <a:rPr lang="cs-CZ" altLang="cs-CZ" sz="2000" dirty="0" err="1"/>
              <a:t>biological</a:t>
            </a:r>
            <a:r>
              <a:rPr lang="cs-CZ" altLang="cs-CZ" sz="2000" dirty="0"/>
              <a:t> halftime (</a:t>
            </a:r>
            <a:r>
              <a:rPr lang="cs-CZ" altLang="cs-CZ" sz="2000" dirty="0" err="1"/>
              <a:t>once</a:t>
            </a:r>
            <a:r>
              <a:rPr lang="cs-CZ" altLang="cs-CZ" sz="2000" dirty="0"/>
              <a:t> </a:t>
            </a:r>
            <a:r>
              <a:rPr lang="cs-CZ" altLang="cs-CZ" sz="2000" dirty="0" err="1"/>
              <a:t>daily</a:t>
            </a:r>
            <a:r>
              <a:rPr lang="cs-CZ" altLang="cs-CZ" sz="2000" dirty="0"/>
              <a:t> </a:t>
            </a:r>
            <a:r>
              <a:rPr lang="cs-CZ" altLang="cs-CZ" sz="2000" dirty="0" err="1"/>
              <a:t>dosing</a:t>
            </a:r>
            <a:r>
              <a:rPr lang="cs-CZ" altLang="cs-CZ" sz="2000" dirty="0"/>
              <a:t>)</a:t>
            </a:r>
          </a:p>
          <a:p>
            <a:pPr eaLnBrk="1" hangingPunct="1">
              <a:defRPr/>
            </a:pPr>
            <a:r>
              <a:rPr lang="cs-CZ" altLang="cs-CZ" sz="2000" dirty="0" err="1"/>
              <a:t>different</a:t>
            </a:r>
            <a:r>
              <a:rPr lang="cs-CZ" altLang="cs-CZ" sz="2000" dirty="0"/>
              <a:t> COX </a:t>
            </a:r>
            <a:r>
              <a:rPr lang="cs-CZ" altLang="cs-CZ" sz="2000" dirty="0" err="1"/>
              <a:t>affinity</a:t>
            </a:r>
            <a:r>
              <a:rPr lang="cs-CZ" altLang="cs-CZ" sz="2000" dirty="0"/>
              <a:t>  </a:t>
            </a:r>
          </a:p>
          <a:p>
            <a:pPr eaLnBrk="1" hangingPunct="1">
              <a:buFontTx/>
              <a:buNone/>
              <a:defRPr/>
            </a:pPr>
            <a:r>
              <a:rPr lang="cs-CZ" altLang="cs-CZ" sz="2000" b="1" dirty="0"/>
              <a:t>M</a:t>
            </a:r>
            <a:r>
              <a:rPr lang="en-US" altLang="cs-CZ" sz="2000" b="1" dirty="0" err="1"/>
              <a:t>eloxi</a:t>
            </a:r>
            <a:r>
              <a:rPr lang="cs-CZ" altLang="cs-CZ" sz="2000" b="1" dirty="0"/>
              <a:t>c</a:t>
            </a:r>
            <a:r>
              <a:rPr lang="en-US" altLang="cs-CZ" sz="2000" b="1" dirty="0"/>
              <a:t>am</a:t>
            </a:r>
            <a:endParaRPr lang="en-US" altLang="cs-CZ" sz="2000" dirty="0"/>
          </a:p>
          <a:p>
            <a:pPr eaLnBrk="1" hangingPunct="1">
              <a:defRPr/>
            </a:pPr>
            <a:r>
              <a:rPr lang="en-US" altLang="cs-CZ" sz="2000" dirty="0"/>
              <a:t>COX-2 </a:t>
            </a:r>
            <a:r>
              <a:rPr lang="cs-CZ" altLang="cs-CZ" sz="2000" dirty="0"/>
              <a:t>more </a:t>
            </a:r>
            <a:r>
              <a:rPr lang="cs-CZ" altLang="cs-CZ" sz="2000" dirty="0" err="1"/>
              <a:t>selective</a:t>
            </a:r>
            <a:endParaRPr lang="en-US" altLang="cs-CZ" sz="2000" dirty="0"/>
          </a:p>
          <a:p>
            <a:pPr eaLnBrk="1" hangingPunct="1">
              <a:defRPr/>
            </a:pPr>
            <a:r>
              <a:rPr lang="cs-CZ" altLang="cs-CZ" sz="2000" dirty="0" err="1"/>
              <a:t>lower</a:t>
            </a:r>
            <a:r>
              <a:rPr lang="cs-CZ" altLang="cs-CZ" sz="2000" dirty="0"/>
              <a:t> AE incidence</a:t>
            </a:r>
          </a:p>
          <a:p>
            <a:pPr eaLnBrk="1" hangingPunct="1">
              <a:buFontTx/>
              <a:buNone/>
              <a:defRPr/>
            </a:pPr>
            <a:r>
              <a:rPr lang="cs-CZ" altLang="cs-CZ" sz="2000" b="1" dirty="0" err="1"/>
              <a:t>Lornoxicam</a:t>
            </a:r>
            <a:endParaRPr lang="cs-CZ" altLang="cs-CZ" sz="2000" b="1" dirty="0"/>
          </a:p>
          <a:p>
            <a:pPr eaLnBrk="1" hangingPunct="1">
              <a:defRPr/>
            </a:pPr>
            <a:r>
              <a:rPr lang="cs-CZ" altLang="cs-CZ" sz="2000" dirty="0" err="1"/>
              <a:t>nonselective</a:t>
            </a:r>
            <a:r>
              <a:rPr lang="cs-CZ" altLang="cs-CZ" sz="2000" dirty="0"/>
              <a:t> COX inhibitor</a:t>
            </a:r>
          </a:p>
          <a:p>
            <a:pPr eaLnBrk="1" hangingPunct="1">
              <a:defRPr/>
            </a:pPr>
            <a:r>
              <a:rPr lang="cs-CZ" altLang="cs-CZ" sz="2000" dirty="0" err="1"/>
              <a:t>low</a:t>
            </a:r>
            <a:r>
              <a:rPr lang="cs-CZ" altLang="cs-CZ" sz="2000" dirty="0"/>
              <a:t> </a:t>
            </a:r>
            <a:r>
              <a:rPr lang="cs-CZ" altLang="cs-CZ" sz="2000" dirty="0" err="1"/>
              <a:t>occurence</a:t>
            </a:r>
            <a:r>
              <a:rPr lang="cs-CZ" altLang="cs-CZ" sz="2000" dirty="0"/>
              <a:t> </a:t>
            </a:r>
            <a:r>
              <a:rPr lang="cs-CZ" altLang="cs-CZ" sz="2000" dirty="0" err="1"/>
              <a:t>of</a:t>
            </a:r>
            <a:r>
              <a:rPr lang="cs-CZ" altLang="cs-CZ" sz="2000" dirty="0"/>
              <a:t> GIT </a:t>
            </a:r>
            <a:r>
              <a:rPr lang="cs-CZ" altLang="cs-CZ" sz="2000" dirty="0" err="1"/>
              <a:t>adverse</a:t>
            </a:r>
            <a:r>
              <a:rPr lang="cs-CZ" altLang="cs-CZ" sz="2000" dirty="0"/>
              <a:t> </a:t>
            </a:r>
            <a:r>
              <a:rPr lang="cs-CZ" altLang="cs-CZ" sz="2000" dirty="0" err="1"/>
              <a:t>effect</a:t>
            </a:r>
            <a:endParaRPr lang="cs-CZ" altLang="cs-CZ" sz="2000" dirty="0"/>
          </a:p>
          <a:p>
            <a:pPr eaLnBrk="1" hangingPunct="1">
              <a:buFontTx/>
              <a:buNone/>
              <a:defRPr/>
            </a:pPr>
            <a:r>
              <a:rPr lang="cs-CZ" altLang="cs-CZ" sz="2000" b="1" dirty="0"/>
              <a:t>P</a:t>
            </a:r>
            <a:r>
              <a:rPr lang="en-US" altLang="cs-CZ" sz="2000" b="1" dirty="0" err="1"/>
              <a:t>iroxi</a:t>
            </a:r>
            <a:r>
              <a:rPr lang="cs-CZ" altLang="cs-CZ" sz="2000" b="1" dirty="0"/>
              <a:t>c</a:t>
            </a:r>
            <a:r>
              <a:rPr lang="en-US" altLang="cs-CZ" sz="2000" b="1" dirty="0"/>
              <a:t>am</a:t>
            </a:r>
            <a:endParaRPr lang="en-US" altLang="cs-CZ" sz="2000" dirty="0"/>
          </a:p>
          <a:p>
            <a:pPr eaLnBrk="1" hangingPunct="1">
              <a:defRPr/>
            </a:pPr>
            <a:r>
              <a:rPr lang="cs-CZ" altLang="cs-CZ" sz="2000" dirty="0" err="1"/>
              <a:t>nonselective</a:t>
            </a:r>
            <a:r>
              <a:rPr lang="cs-CZ" altLang="cs-CZ" sz="2000" dirty="0"/>
              <a:t> COX inhibitor, </a:t>
            </a:r>
            <a:r>
              <a:rPr lang="cs-CZ" altLang="cs-CZ" sz="2000" dirty="0" err="1"/>
              <a:t>high</a:t>
            </a:r>
            <a:r>
              <a:rPr lang="cs-CZ" altLang="cs-CZ" sz="2000" dirty="0"/>
              <a:t> toxicity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CCFEC743-3C66-4218-A2CC-92AAE657428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29772" y="336188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>
            <a:extLst>
              <a:ext uri="{FF2B5EF4-FFF2-40B4-BE49-F238E27FC236}">
                <a16:creationId xmlns:a16="http://schemas.microsoft.com/office/drawing/2014/main" id="{925949B0-D019-4AC1-A2CE-D324D78A1734}"/>
              </a:ext>
            </a:extLst>
          </p:cNvPr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b="1" dirty="0">
                <a:solidFill>
                  <a:schemeClr val="tx1"/>
                </a:solidFill>
                <a:latin typeface="+mn-lt"/>
              </a:rPr>
              <a:t>7. </a:t>
            </a:r>
            <a:r>
              <a:rPr lang="cs-CZ" altLang="cs-CZ" b="1" dirty="0" err="1">
                <a:solidFill>
                  <a:schemeClr val="tx1"/>
                </a:solidFill>
                <a:latin typeface="+mn-lt"/>
              </a:rPr>
              <a:t>Coxibs</a:t>
            </a:r>
            <a:endParaRPr lang="cs-CZ" altLang="cs-CZ" b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1747" name="Rectangle 3">
            <a:extLst>
              <a:ext uri="{FF2B5EF4-FFF2-40B4-BE49-F238E27FC236}">
                <a16:creationId xmlns:a16="http://schemas.microsoft.com/office/drawing/2014/main" id="{570E6493-1D7C-4C43-BAD9-7C1E1557DF2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847850" y="1417638"/>
            <a:ext cx="8229600" cy="4819650"/>
          </a:xfrm>
        </p:spPr>
        <p:txBody>
          <a:bodyPr/>
          <a:lstStyle/>
          <a:p>
            <a:pPr eaLnBrk="1" hangingPunct="1"/>
            <a:r>
              <a:rPr lang="en-US" altLang="cs-CZ" sz="2400">
                <a:latin typeface="Arial" panose="020B0604020202020204" pitchFamily="34" charset="0"/>
                <a:cs typeface="Arial" panose="020B0604020202020204" pitchFamily="34" charset="0"/>
              </a:rPr>
              <a:t>100 </a:t>
            </a: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x more selective to </a:t>
            </a:r>
            <a:r>
              <a:rPr lang="en-US" altLang="cs-CZ" sz="2400">
                <a:latin typeface="Arial" panose="020B0604020202020204" pitchFamily="34" charset="0"/>
                <a:cs typeface="Arial" panose="020B0604020202020204" pitchFamily="34" charset="0"/>
              </a:rPr>
              <a:t>COX-2 </a:t>
            </a: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cs-CZ" altLang="cs-CZ" sz="2400" b="1">
                <a:latin typeface="Arial" panose="020B0604020202020204" pitchFamily="34" charset="0"/>
                <a:cs typeface="Arial" panose="020B0604020202020204" pitchFamily="34" charset="0"/>
              </a:rPr>
              <a:t>specific</a:t>
            </a: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 COX-2 inhibitors)</a:t>
            </a:r>
          </a:p>
          <a:p>
            <a:pPr lvl="1" eaLnBrk="1" hangingPunct="1"/>
            <a:r>
              <a:rPr lang="cs-CZ" altLang="cs-CZ">
                <a:latin typeface="Arial" panose="020B0604020202020204" pitchFamily="34" charset="0"/>
                <a:cs typeface="Arial" panose="020B0604020202020204" pitchFamily="34" charset="0"/>
              </a:rPr>
              <a:t>lower AE in GIT</a:t>
            </a:r>
          </a:p>
          <a:p>
            <a:pPr lvl="1" eaLnBrk="1" hangingPunct="1"/>
            <a:r>
              <a:rPr lang="cs-CZ" altLang="cs-CZ">
                <a:latin typeface="Arial" panose="020B0604020202020204" pitchFamily="34" charset="0"/>
                <a:cs typeface="Arial" panose="020B0604020202020204" pitchFamily="34" charset="0"/>
              </a:rPr>
              <a:t>do not influence thrombocyte aggregation or renal perfusion</a:t>
            </a:r>
          </a:p>
          <a:p>
            <a:pPr eaLnBrk="1" hangingPunct="1"/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good analgesic effect, not suitable for treatment of acute or transient pain </a:t>
            </a: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effect is progressing slowly</a:t>
            </a: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eaLnBrk="1" hangingPunct="1"/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prescription and indication restrictions</a:t>
            </a:r>
          </a:p>
          <a:p>
            <a:pPr eaLnBrk="1" hangingPunct="1"/>
            <a:r>
              <a:rPr lang="cs-CZ" altLang="cs-CZ" sz="2400" b="1">
                <a:latin typeface="Arial" panose="020B0604020202020204" pitchFamily="34" charset="0"/>
                <a:cs typeface="Arial" panose="020B0604020202020204" pitchFamily="34" charset="0"/>
              </a:rPr>
              <a:t>I:</a:t>
            </a: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cs-CZ" sz="2400">
                <a:latin typeface="Arial" panose="020B0604020202020204" pitchFamily="34" charset="0"/>
                <a:cs typeface="Arial" panose="020B0604020202020204" pitchFamily="34" charset="0"/>
              </a:rPr>
              <a:t>osteoarthritis, rheumatoid arthritis, ankylosing spondylitis</a:t>
            </a:r>
            <a:endParaRPr lang="cs-CZ" altLang="cs-CZ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cs-CZ" altLang="cs-CZ" sz="2400" b="1">
                <a:latin typeface="Arial" panose="020B0604020202020204" pitchFamily="34" charset="0"/>
                <a:cs typeface="Arial" panose="020B0604020202020204" pitchFamily="34" charset="0"/>
              </a:rPr>
              <a:t>AE:</a:t>
            </a: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 increase of thrombembolisms (myocardial infarction, strokes) after chronic use</a:t>
            </a:r>
          </a:p>
          <a:p>
            <a:pPr eaLnBrk="1" hangingPunct="1"/>
            <a:endParaRPr lang="en-US" altLang="cs-CZ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B3F65BAE-216F-446B-978F-430D493B064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04094" y="512838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5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ext Box 1">
            <a:extLst>
              <a:ext uri="{FF2B5EF4-FFF2-40B4-BE49-F238E27FC236}">
                <a16:creationId xmlns:a16="http://schemas.microsoft.com/office/drawing/2014/main" id="{09BC8F53-F616-40B8-936A-0C31D32C56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3388" y="981075"/>
            <a:ext cx="8748712" cy="4762500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46800" rIns="90000" bIns="46800"/>
          <a:lstStyle>
            <a:lvl1pPr marL="339725" indent="-339725"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400">
                <a:solidFill>
                  <a:srgbClr val="000000"/>
                </a:solidFill>
                <a:latin typeface="Tahoma" pitchFamily="34" charset="0"/>
              </a:defRPr>
            </a:lvl1pPr>
            <a:lvl2pPr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400">
                <a:solidFill>
                  <a:srgbClr val="000000"/>
                </a:solidFill>
                <a:latin typeface="Tahoma" pitchFamily="34" charset="0"/>
              </a:defRPr>
            </a:lvl2pPr>
            <a:lvl3pPr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400">
                <a:solidFill>
                  <a:srgbClr val="000000"/>
                </a:solidFill>
                <a:latin typeface="Tahoma" pitchFamily="34" charset="0"/>
              </a:defRPr>
            </a:lvl3pPr>
            <a:lvl4pPr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400">
                <a:solidFill>
                  <a:srgbClr val="000000"/>
                </a:solidFill>
                <a:latin typeface="Tahoma" pitchFamily="34" charset="0"/>
              </a:defRPr>
            </a:lvl4pPr>
            <a:lvl5pPr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400">
                <a:solidFill>
                  <a:srgbClr val="000000"/>
                </a:solidFill>
                <a:latin typeface="Tahoma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400">
                <a:solidFill>
                  <a:srgbClr val="000000"/>
                </a:solidFill>
                <a:latin typeface="Tahoma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400">
                <a:solidFill>
                  <a:srgbClr val="000000"/>
                </a:solidFill>
                <a:latin typeface="Tahoma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400">
                <a:solidFill>
                  <a:srgbClr val="000000"/>
                </a:solidFill>
                <a:latin typeface="Tahoma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400">
                <a:solidFill>
                  <a:srgbClr val="000000"/>
                </a:solidFill>
                <a:latin typeface="Tahoma" pitchFamily="34" charset="0"/>
              </a:defRPr>
            </a:lvl9pPr>
          </a:lstStyle>
          <a:p>
            <a:pPr algn="just">
              <a:lnSpc>
                <a:spcPct val="80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Wingdings" pitchFamily="2" charset="2"/>
              <a:buChar char=""/>
              <a:defRPr/>
            </a:pPr>
            <a:r>
              <a:rPr lang="cs-CZ" altLang="cs-CZ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neuralgia</a:t>
            </a:r>
            <a:endParaRPr lang="cs-CZ" altLang="cs-CZ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1313" algn="just">
              <a:lnSpc>
                <a:spcPct val="80000"/>
              </a:lnSpc>
              <a:spcBef>
                <a:spcPts val="800"/>
              </a:spcBef>
              <a:buSzPct val="100000"/>
              <a:defRPr/>
            </a:pPr>
            <a:r>
              <a:rPr lang="cs-CZ" altLang="cs-CZ" sz="3200" dirty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cs-CZ" altLang="cs-CZ" sz="3200" dirty="0" err="1">
                <a:latin typeface="Arial" panose="020B0604020202020204" pitchFamily="34" charset="0"/>
                <a:cs typeface="Arial" panose="020B0604020202020204" pitchFamily="34" charset="0"/>
              </a:rPr>
              <a:t>sharp</a:t>
            </a:r>
            <a:r>
              <a:rPr lang="cs-CZ" altLang="cs-CZ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altLang="cs-CZ" sz="3200" dirty="0" err="1">
                <a:latin typeface="Arial" panose="020B0604020202020204" pitchFamily="34" charset="0"/>
                <a:cs typeface="Arial" panose="020B0604020202020204" pitchFamily="34" charset="0"/>
              </a:rPr>
              <a:t>paroxysmal</a:t>
            </a:r>
            <a:r>
              <a:rPr lang="cs-CZ" altLang="cs-CZ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3200" dirty="0" err="1">
                <a:latin typeface="Arial" panose="020B0604020202020204" pitchFamily="34" charset="0"/>
                <a:cs typeface="Arial" panose="020B0604020202020204" pitchFamily="34" charset="0"/>
              </a:rPr>
              <a:t>pain</a:t>
            </a:r>
            <a:r>
              <a:rPr lang="cs-CZ" altLang="cs-CZ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altLang="cs-CZ" sz="3200" dirty="0" err="1">
                <a:latin typeface="Arial" panose="020B0604020202020204" pitchFamily="34" charset="0"/>
                <a:cs typeface="Arial" panose="020B0604020202020204" pitchFamily="34" charset="0"/>
              </a:rPr>
              <a:t>affects</a:t>
            </a:r>
            <a:r>
              <a:rPr lang="cs-CZ" altLang="cs-CZ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3200" dirty="0" err="1">
                <a:latin typeface="Arial" panose="020B0604020202020204" pitchFamily="34" charset="0"/>
                <a:cs typeface="Arial" panose="020B0604020202020204" pitchFamily="34" charset="0"/>
              </a:rPr>
              <a:t>peripheral</a:t>
            </a:r>
            <a:r>
              <a:rPr lang="cs-CZ" altLang="cs-CZ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3200" dirty="0" err="1">
                <a:latin typeface="Arial" panose="020B0604020202020204" pitchFamily="34" charset="0"/>
                <a:cs typeface="Arial" panose="020B0604020202020204" pitchFamily="34" charset="0"/>
              </a:rPr>
              <a:t>or</a:t>
            </a:r>
            <a:r>
              <a:rPr lang="cs-CZ" altLang="cs-CZ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3200" dirty="0" err="1">
                <a:latin typeface="Arial" panose="020B0604020202020204" pitchFamily="34" charset="0"/>
                <a:cs typeface="Arial" panose="020B0604020202020204" pitchFamily="34" charset="0"/>
              </a:rPr>
              <a:t>cranial</a:t>
            </a:r>
            <a:r>
              <a:rPr lang="cs-CZ" altLang="cs-CZ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3200" dirty="0" err="1">
                <a:latin typeface="Arial" panose="020B0604020202020204" pitchFamily="34" charset="0"/>
                <a:cs typeface="Arial" panose="020B0604020202020204" pitchFamily="34" charset="0"/>
              </a:rPr>
              <a:t>nerves</a:t>
            </a:r>
            <a:r>
              <a:rPr lang="cs-CZ" altLang="cs-CZ" sz="32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cs-CZ" altLang="cs-CZ" sz="3200" dirty="0" err="1">
                <a:latin typeface="Arial" panose="020B0604020202020204" pitchFamily="34" charset="0"/>
                <a:cs typeface="Arial" panose="020B0604020202020204" pitchFamily="34" charset="0"/>
              </a:rPr>
              <a:t>often</a:t>
            </a:r>
            <a:r>
              <a:rPr lang="cs-CZ" altLang="cs-CZ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32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cs-CZ" altLang="cs-CZ" sz="3200" dirty="0">
                <a:latin typeface="Arial" panose="020B0604020202020204" pitchFamily="34" charset="0"/>
                <a:cs typeface="Arial" panose="020B0604020202020204" pitchFamily="34" charset="0"/>
              </a:rPr>
              <a:t> trigeminus, </a:t>
            </a:r>
            <a:r>
              <a:rPr lang="cs-CZ" altLang="cs-CZ" sz="3200" dirty="0" err="1">
                <a:latin typeface="Arial" panose="020B0604020202020204" pitchFamily="34" charset="0"/>
                <a:cs typeface="Arial" panose="020B0604020202020204" pitchFamily="34" charset="0"/>
              </a:rPr>
              <a:t>facialis</a:t>
            </a:r>
            <a:r>
              <a:rPr lang="cs-CZ" altLang="cs-CZ" sz="3200" dirty="0">
                <a:latin typeface="Arial" panose="020B0604020202020204" pitchFamily="34" charset="0"/>
                <a:cs typeface="Arial" panose="020B0604020202020204" pitchFamily="34" charset="0"/>
              </a:rPr>
              <a:t>) → </a:t>
            </a:r>
            <a:r>
              <a:rPr lang="cs-CZ" altLang="cs-CZ" sz="3200" dirty="0" err="1">
                <a:latin typeface="Arial" panose="020B0604020202020204" pitchFamily="34" charset="0"/>
                <a:cs typeface="Arial" panose="020B0604020202020204" pitchFamily="34" charset="0"/>
              </a:rPr>
              <a:t>after</a:t>
            </a:r>
            <a:r>
              <a:rPr lang="cs-CZ" altLang="cs-CZ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3200" dirty="0" err="1">
                <a:latin typeface="Arial" panose="020B0604020202020204" pitchFamily="34" charset="0"/>
                <a:cs typeface="Arial" panose="020B0604020202020204" pitchFamily="34" charset="0"/>
              </a:rPr>
              <a:t>traumatological</a:t>
            </a:r>
            <a:r>
              <a:rPr lang="cs-CZ" altLang="cs-CZ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3200" dirty="0" err="1">
                <a:latin typeface="Arial" panose="020B0604020202020204" pitchFamily="34" charset="0"/>
                <a:cs typeface="Arial" panose="020B0604020202020204" pitchFamily="34" charset="0"/>
              </a:rPr>
              <a:t>damage</a:t>
            </a:r>
            <a:r>
              <a:rPr lang="cs-CZ" altLang="cs-CZ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altLang="cs-CZ" sz="3200" dirty="0" err="1">
                <a:latin typeface="Arial" panose="020B0604020202020204" pitchFamily="34" charset="0"/>
                <a:cs typeface="Arial" panose="020B0604020202020204" pitchFamily="34" charset="0"/>
              </a:rPr>
              <a:t>compression</a:t>
            </a:r>
            <a:r>
              <a:rPr lang="cs-CZ" altLang="cs-CZ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altLang="cs-CZ" sz="3200" dirty="0" err="1">
                <a:latin typeface="Arial" panose="020B0604020202020204" pitchFamily="34" charset="0"/>
                <a:cs typeface="Arial" panose="020B0604020202020204" pitchFamily="34" charset="0"/>
              </a:rPr>
              <a:t>viral</a:t>
            </a:r>
            <a:r>
              <a:rPr lang="cs-CZ" altLang="cs-CZ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3200" dirty="0" err="1">
                <a:latin typeface="Arial" panose="020B0604020202020204" pitchFamily="34" charset="0"/>
                <a:cs typeface="Arial" panose="020B0604020202020204" pitchFamily="34" charset="0"/>
              </a:rPr>
              <a:t>infects</a:t>
            </a:r>
            <a:r>
              <a:rPr lang="cs-CZ" altLang="cs-CZ" sz="32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cs-CZ" altLang="cs-CZ" sz="3200" dirty="0" err="1">
                <a:latin typeface="Arial" panose="020B0604020202020204" pitchFamily="34" charset="0"/>
                <a:cs typeface="Arial" panose="020B0604020202020204" pitchFamily="34" charset="0"/>
              </a:rPr>
              <a:t>herpetic</a:t>
            </a:r>
            <a:r>
              <a:rPr lang="cs-CZ" altLang="cs-CZ" sz="3200" dirty="0">
                <a:latin typeface="Arial" panose="020B0604020202020204" pitchFamily="34" charset="0"/>
                <a:cs typeface="Arial" panose="020B0604020202020204" pitchFamily="34" charset="0"/>
              </a:rPr>
              <a:t>), </a:t>
            </a:r>
            <a:r>
              <a:rPr lang="cs-CZ" altLang="cs-CZ" sz="3200" dirty="0" err="1">
                <a:latin typeface="Arial" panose="020B0604020202020204" pitchFamily="34" charset="0"/>
                <a:cs typeface="Arial" panose="020B0604020202020204" pitchFamily="34" charset="0"/>
              </a:rPr>
              <a:t>metabolic</a:t>
            </a:r>
            <a:r>
              <a:rPr lang="cs-CZ" altLang="cs-CZ" sz="3200" dirty="0">
                <a:latin typeface="Arial" panose="020B0604020202020204" pitchFamily="34" charset="0"/>
                <a:cs typeface="Arial" panose="020B0604020202020204" pitchFamily="34" charset="0"/>
              </a:rPr>
              <a:t> (DM)</a:t>
            </a:r>
          </a:p>
          <a:p>
            <a:pPr marL="341313" algn="just">
              <a:lnSpc>
                <a:spcPct val="80000"/>
              </a:lnSpc>
              <a:spcBef>
                <a:spcPts val="800"/>
              </a:spcBef>
              <a:buSzPct val="100000"/>
              <a:defRPr/>
            </a:pPr>
            <a:endParaRPr lang="cs-CZ" altLang="cs-CZ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80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Wingdings" pitchFamily="2" charset="2"/>
              <a:buChar char=""/>
              <a:defRPr/>
            </a:pPr>
            <a:r>
              <a:rPr lang="en-US" altLang="cs-CZ" sz="3200" b="1" dirty="0">
                <a:latin typeface="Arial" panose="020B0604020202020204" pitchFamily="34" charset="0"/>
                <a:cs typeface="Arial" panose="020B0604020202020204" pitchFamily="34" charset="0"/>
              </a:rPr>
              <a:t>pain in the chronic compression of peripheral nerves and nerve roots</a:t>
            </a:r>
          </a:p>
          <a:p>
            <a:pPr marL="341313" algn="just">
              <a:lnSpc>
                <a:spcPct val="80000"/>
              </a:lnSpc>
              <a:spcBef>
                <a:spcPts val="800"/>
              </a:spcBef>
              <a:buSzPct val="100000"/>
              <a:defRPr/>
            </a:pPr>
            <a:r>
              <a:rPr lang="cs-CZ" altLang="cs-CZ" sz="3200" dirty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altLang="cs-CZ" sz="3200" dirty="0">
                <a:latin typeface="Arial" panose="020B0604020202020204" pitchFamily="34" charset="0"/>
                <a:cs typeface="Arial" panose="020B0604020202020204" pitchFamily="34" charset="0"/>
              </a:rPr>
              <a:t>hernia of the intervertebral discs, compression of the nerve in the </a:t>
            </a:r>
            <a:r>
              <a:rPr lang="cs-CZ" altLang="cs-CZ" sz="3200" dirty="0" err="1">
                <a:latin typeface="Arial" panose="020B0604020202020204" pitchFamily="34" charset="0"/>
                <a:cs typeface="Arial" panose="020B0604020202020204" pitchFamily="34" charset="0"/>
              </a:rPr>
              <a:t>spinal</a:t>
            </a:r>
            <a:r>
              <a:rPr lang="cs-CZ" altLang="cs-CZ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3200" dirty="0" err="1">
                <a:latin typeface="Arial" panose="020B0604020202020204" pitchFamily="34" charset="0"/>
                <a:cs typeface="Arial" panose="020B0604020202020204" pitchFamily="34" charset="0"/>
              </a:rPr>
              <a:t>cord</a:t>
            </a:r>
            <a:r>
              <a:rPr lang="cs-CZ" altLang="cs-CZ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cs-CZ" sz="3200" dirty="0">
                <a:latin typeface="Arial" panose="020B0604020202020204" pitchFamily="34" charset="0"/>
                <a:cs typeface="Arial" panose="020B0604020202020204" pitchFamily="34" charset="0"/>
              </a:rPr>
              <a:t>→ pain</a:t>
            </a:r>
            <a:r>
              <a:rPr lang="cs-CZ" altLang="cs-CZ" sz="3200" dirty="0">
                <a:latin typeface="Arial" panose="020B0604020202020204" pitchFamily="34" charset="0"/>
                <a:cs typeface="Arial" panose="020B0604020202020204" pitchFamily="34" charset="0"/>
              </a:rPr>
              <a:t> +</a:t>
            </a:r>
            <a:r>
              <a:rPr lang="en-US" altLang="cs-CZ" sz="3200" dirty="0">
                <a:latin typeface="Arial" panose="020B0604020202020204" pitchFamily="34" charset="0"/>
                <a:cs typeface="Arial" panose="020B0604020202020204" pitchFamily="34" charset="0"/>
              </a:rPr>
              <a:t> paresthesia, pain acquires a hot character</a:t>
            </a:r>
          </a:p>
        </p:txBody>
      </p:sp>
      <p:sp>
        <p:nvSpPr>
          <p:cNvPr id="24579" name="Text Box 2">
            <a:extLst>
              <a:ext uri="{FF2B5EF4-FFF2-40B4-BE49-F238E27FC236}">
                <a16:creationId xmlns:a16="http://schemas.microsoft.com/office/drawing/2014/main" id="{E44F15DD-8086-4A85-BE63-8EC484BE7D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2314" y="22226"/>
            <a:ext cx="7793037" cy="885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cs-CZ" sz="4000" b="1">
                <a:latin typeface="Arial" panose="020B0604020202020204" pitchFamily="34" charset="0"/>
                <a:cs typeface="Arial" panose="020B0604020202020204" pitchFamily="34" charset="0"/>
              </a:rPr>
              <a:t>Special types of p</a:t>
            </a:r>
            <a:r>
              <a:rPr lang="en-GB" altLang="cs-CZ" sz="4000" b="1">
                <a:latin typeface="Arial" panose="020B0604020202020204" pitchFamily="34" charset="0"/>
                <a:cs typeface="Arial" panose="020B0604020202020204" pitchFamily="34" charset="0"/>
              </a:rPr>
              <a:t>ain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07BEF0C9-288A-4E66-A2BC-1B23B7D6DF3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918676" y="407454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7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3">
            <a:extLst>
              <a:ext uri="{FF2B5EF4-FFF2-40B4-BE49-F238E27FC236}">
                <a16:creationId xmlns:a16="http://schemas.microsoft.com/office/drawing/2014/main" id="{0D2DB5EC-12D3-4DF4-9904-AC245763C55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135189" y="1628776"/>
            <a:ext cx="7272337" cy="4537075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cs-CZ" altLang="cs-CZ" b="1" dirty="0"/>
              <a:t>C</a:t>
            </a:r>
            <a:r>
              <a:rPr lang="en-US" altLang="cs-CZ" b="1" dirty="0" err="1"/>
              <a:t>ele</a:t>
            </a:r>
            <a:r>
              <a:rPr lang="cs-CZ" altLang="cs-CZ" b="1" dirty="0"/>
              <a:t>c</a:t>
            </a:r>
            <a:r>
              <a:rPr lang="en-US" altLang="cs-CZ" b="1" dirty="0" err="1"/>
              <a:t>oxib</a:t>
            </a:r>
            <a:endParaRPr lang="cs-CZ" altLang="cs-CZ" b="1" dirty="0"/>
          </a:p>
          <a:p>
            <a:pPr marL="0" indent="0">
              <a:buNone/>
              <a:defRPr/>
            </a:pPr>
            <a:r>
              <a:rPr lang="cs-CZ" altLang="cs-CZ" b="1" dirty="0" err="1"/>
              <a:t>Parecoxib</a:t>
            </a:r>
            <a:r>
              <a:rPr lang="cs-CZ" altLang="cs-CZ" dirty="0"/>
              <a:t> </a:t>
            </a:r>
            <a:r>
              <a:rPr lang="cs-CZ" altLang="cs-CZ" sz="2400" dirty="0"/>
              <a:t>– </a:t>
            </a:r>
            <a:r>
              <a:rPr lang="cs-CZ" altLang="cs-CZ" sz="2400" dirty="0" err="1"/>
              <a:t>only</a:t>
            </a:r>
            <a:r>
              <a:rPr lang="cs-CZ" altLang="cs-CZ" sz="2400" dirty="0"/>
              <a:t> </a:t>
            </a:r>
            <a:r>
              <a:rPr lang="cs-CZ" altLang="cs-CZ" sz="2400" dirty="0" err="1"/>
              <a:t>inj</a:t>
            </a:r>
            <a:r>
              <a:rPr lang="cs-CZ" altLang="cs-CZ" sz="2400" dirty="0"/>
              <a:t>.</a:t>
            </a:r>
          </a:p>
          <a:p>
            <a:pPr marL="0" indent="0">
              <a:buNone/>
              <a:defRPr/>
            </a:pPr>
            <a:r>
              <a:rPr lang="cs-CZ" altLang="cs-CZ" b="1" dirty="0" err="1"/>
              <a:t>Etoricoxib</a:t>
            </a:r>
            <a:endParaRPr lang="cs-CZ" altLang="cs-CZ" b="1" dirty="0"/>
          </a:p>
          <a:p>
            <a:pPr eaLnBrk="1" hangingPunct="1">
              <a:defRPr/>
            </a:pPr>
            <a:endParaRPr lang="cs-CZ" altLang="cs-CZ" dirty="0"/>
          </a:p>
          <a:p>
            <a:pPr marL="0" indent="0">
              <a:buNone/>
              <a:defRPr/>
            </a:pPr>
            <a:r>
              <a:rPr lang="cs-CZ" altLang="cs-CZ" b="1" dirty="0" err="1"/>
              <a:t>Pharmacokinetics</a:t>
            </a:r>
            <a:r>
              <a:rPr lang="cs-CZ" altLang="cs-CZ" b="1" dirty="0"/>
              <a:t>:</a:t>
            </a:r>
          </a:p>
          <a:p>
            <a:pPr eaLnBrk="1" hangingPunct="1">
              <a:defRPr/>
            </a:pPr>
            <a:r>
              <a:rPr lang="en-US" altLang="cs-CZ" sz="2400" dirty="0"/>
              <a:t>after </a:t>
            </a:r>
            <a:r>
              <a:rPr lang="en-US" altLang="cs-CZ" sz="2400" dirty="0" err="1"/>
              <a:t>p.o.</a:t>
            </a:r>
            <a:r>
              <a:rPr lang="en-US" altLang="cs-CZ" sz="2400" dirty="0"/>
              <a:t> administration</a:t>
            </a:r>
            <a:r>
              <a:rPr lang="cs-CZ" altLang="cs-CZ" sz="2400" dirty="0"/>
              <a:t> </a:t>
            </a:r>
            <a:r>
              <a:rPr lang="cs-CZ" altLang="cs-CZ" sz="2400" dirty="0" err="1"/>
              <a:t>good</a:t>
            </a:r>
            <a:r>
              <a:rPr lang="en-US" altLang="cs-CZ" sz="2400" dirty="0"/>
              <a:t> absorption from GIT, but not too fast, max levels reach in 2-4 hours</a:t>
            </a:r>
            <a:endParaRPr lang="cs-CZ" altLang="cs-CZ" sz="2400" dirty="0"/>
          </a:p>
          <a:p>
            <a:pPr eaLnBrk="1" hangingPunct="1">
              <a:defRPr/>
            </a:pPr>
            <a:r>
              <a:rPr lang="cs-CZ" altLang="cs-CZ" sz="2400" dirty="0"/>
              <a:t>fat diet </a:t>
            </a:r>
            <a:r>
              <a:rPr lang="cs-CZ" altLang="cs-CZ" sz="2400" dirty="0" err="1"/>
              <a:t>slows</a:t>
            </a:r>
            <a:r>
              <a:rPr lang="cs-CZ" altLang="cs-CZ" sz="2400" dirty="0"/>
              <a:t> </a:t>
            </a:r>
            <a:r>
              <a:rPr lang="cs-CZ" altLang="cs-CZ" sz="2400" dirty="0" err="1"/>
              <a:t>down</a:t>
            </a:r>
            <a:r>
              <a:rPr lang="cs-CZ" altLang="cs-CZ" sz="2400" dirty="0"/>
              <a:t> </a:t>
            </a:r>
            <a:r>
              <a:rPr lang="cs-CZ" altLang="cs-CZ" sz="2400" dirty="0" err="1"/>
              <a:t>absorption</a:t>
            </a:r>
            <a:endParaRPr lang="cs-CZ" altLang="cs-CZ" sz="2400" dirty="0"/>
          </a:p>
        </p:txBody>
      </p:sp>
      <p:sp>
        <p:nvSpPr>
          <p:cNvPr id="32771" name="Rectangle 2">
            <a:extLst>
              <a:ext uri="{FF2B5EF4-FFF2-40B4-BE49-F238E27FC236}">
                <a16:creationId xmlns:a16="http://schemas.microsoft.com/office/drawing/2014/main" id="{39FB5A3E-87BA-4869-BE70-97BC6198001F}"/>
              </a:ext>
            </a:extLst>
          </p:cNvPr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pPr eaLnBrk="1" hangingPunct="1"/>
            <a:r>
              <a:rPr lang="cs-CZ" altLang="cs-CZ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7. Coxibs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6D2F402E-09CC-43CC-B239-4C67621FF2C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7200" y="4152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>
            <a:extLst>
              <a:ext uri="{FF2B5EF4-FFF2-40B4-BE49-F238E27FC236}">
                <a16:creationId xmlns:a16="http://schemas.microsoft.com/office/drawing/2014/main" id="{428E9B99-F10E-4923-A1E2-144BD9BEB2BD}"/>
              </a:ext>
            </a:extLst>
          </p:cNvPr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pPr marL="762000" indent="-762000"/>
            <a:r>
              <a:rPr lang="cs-CZ" altLang="cs-CZ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8. </a:t>
            </a:r>
            <a:r>
              <a:rPr lang="sk-SK" altLang="cs-CZ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Other</a:t>
            </a:r>
            <a:endParaRPr lang="cs-CZ" altLang="cs-CZ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795" name="Rectangle 3">
            <a:extLst>
              <a:ext uri="{FF2B5EF4-FFF2-40B4-BE49-F238E27FC236}">
                <a16:creationId xmlns:a16="http://schemas.microsoft.com/office/drawing/2014/main" id="{DB903538-91F7-4C84-8624-729792D598B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847851" y="1417638"/>
            <a:ext cx="8424863" cy="4525962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cs-CZ" altLang="cs-CZ" sz="2400" b="1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altLang="cs-CZ" sz="2400" b="1">
                <a:latin typeface="Arial" panose="020B0604020202020204" pitchFamily="34" charset="0"/>
                <a:cs typeface="Arial" panose="020B0604020202020204" pitchFamily="34" charset="0"/>
              </a:rPr>
              <a:t>imesulid</a:t>
            </a:r>
            <a:r>
              <a:rPr lang="cs-CZ" altLang="cs-CZ" sz="2400" b="1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endParaRPr lang="en-US" altLang="cs-CZ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preferential inhibitor of COX-2</a:t>
            </a:r>
          </a:p>
          <a:p>
            <a:pPr eaLnBrk="1" hangingPunct="1"/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inhibits enzymes destroys cartilage (elastases, collagenases), </a:t>
            </a:r>
            <a:r>
              <a:rPr lang="en-US" altLang="cs-CZ" sz="2400">
                <a:latin typeface="Arial" panose="020B0604020202020204" pitchFamily="34" charset="0"/>
                <a:cs typeface="Arial" panose="020B0604020202020204" pitchFamily="34" charset="0"/>
              </a:rPr>
              <a:t>due to occurrence of </a:t>
            </a: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AE</a:t>
            </a:r>
            <a:r>
              <a:rPr lang="en-US" altLang="cs-CZ" sz="240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cs-CZ" sz="2400">
                <a:latin typeface="Arial" panose="020B0604020202020204" pitchFamily="34" charset="0"/>
                <a:cs typeface="Arial" panose="020B0604020202020204" pitchFamily="34" charset="0"/>
              </a:rPr>
              <a:t>indication of treatment of painful osteoarthritis has been taken</a:t>
            </a: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eaLnBrk="1" hangingPunct="1"/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altLang="cs-CZ" sz="240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 not</a:t>
            </a:r>
            <a:r>
              <a:rPr lang="en-US" altLang="cs-CZ" sz="2400">
                <a:latin typeface="Arial" panose="020B0604020202020204" pitchFamily="34" charset="0"/>
                <a:cs typeface="Arial" panose="020B0604020202020204" pitchFamily="34" charset="0"/>
              </a:rPr>
              <a:t> the first choice medicine</a:t>
            </a: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 in any of indications</a:t>
            </a:r>
          </a:p>
          <a:p>
            <a:pPr eaLnBrk="1" hangingPunct="1"/>
            <a:r>
              <a:rPr lang="cs-CZ" altLang="cs-CZ" sz="2400" b="1">
                <a:latin typeface="Arial" panose="020B0604020202020204" pitchFamily="34" charset="0"/>
                <a:cs typeface="Arial" panose="020B0604020202020204" pitchFamily="34" charset="0"/>
              </a:rPr>
              <a:t>PK:</a:t>
            </a: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cs-CZ" sz="2400">
                <a:latin typeface="Arial" panose="020B0604020202020204" pitchFamily="34" charset="0"/>
                <a:cs typeface="Arial" panose="020B0604020202020204" pitchFamily="34" charset="0"/>
              </a:rPr>
              <a:t>lipophilic, short elimination half-life (1</a:t>
            </a: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altLang="cs-CZ" sz="2400">
                <a:latin typeface="Arial" panose="020B0604020202020204" pitchFamily="34" charset="0"/>
                <a:cs typeface="Arial" panose="020B0604020202020204" pitchFamily="34" charset="0"/>
              </a:rPr>
              <a:t>5-5 h</a:t>
            </a: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rs</a:t>
            </a:r>
            <a:r>
              <a:rPr lang="en-US" altLang="cs-CZ" sz="2400">
                <a:latin typeface="Arial" panose="020B0604020202020204" pitchFamily="34" charset="0"/>
                <a:cs typeface="Arial" panose="020B0604020202020204" pitchFamily="34" charset="0"/>
              </a:rPr>
              <a:t>), analgesia up to 12 h</a:t>
            </a: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rs</a:t>
            </a:r>
          </a:p>
          <a:p>
            <a:pPr eaLnBrk="1" hangingPunct="1"/>
            <a:r>
              <a:rPr lang="cs-CZ" altLang="cs-CZ" sz="2400" b="1">
                <a:latin typeface="Arial" panose="020B0604020202020204" pitchFamily="34" charset="0"/>
                <a:cs typeface="Arial" panose="020B0604020202020204" pitchFamily="34" charset="0"/>
              </a:rPr>
              <a:t>AE:</a:t>
            </a: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 hepatotoxicity (max duration of therapy 15 days)</a:t>
            </a:r>
          </a:p>
          <a:p>
            <a:pPr lvl="1" eaLnBrk="1" hangingPunct="1"/>
            <a:endParaRPr lang="cs-CZ" altLang="cs-CZ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16D0BA0C-BCDA-4675-84C5-E15DD9361DB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7200" y="441891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79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>
            <a:extLst>
              <a:ext uri="{FF2B5EF4-FFF2-40B4-BE49-F238E27FC236}">
                <a16:creationId xmlns:a16="http://schemas.microsoft.com/office/drawing/2014/main" id="{ACEA53A7-0DBF-46B2-86E0-037A48BC6BC0}"/>
              </a:ext>
            </a:extLst>
          </p:cNvPr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>
          <a:xfrm>
            <a:off x="1981200" y="274639"/>
            <a:ext cx="8229600" cy="777875"/>
          </a:xfrm>
        </p:spPr>
        <p:txBody>
          <a:bodyPr/>
          <a:lstStyle/>
          <a:p>
            <a:pPr eaLnBrk="1" hangingPunct="1"/>
            <a:r>
              <a:rPr lang="cs-CZ" altLang="cs-CZ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Adverse effects</a:t>
            </a:r>
            <a:endParaRPr lang="en-GB" altLang="cs-CZ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819" name="Rectangle 3">
            <a:extLst>
              <a:ext uri="{FF2B5EF4-FFF2-40B4-BE49-F238E27FC236}">
                <a16:creationId xmlns:a16="http://schemas.microsoft.com/office/drawing/2014/main" id="{7F15E467-A611-4731-9F9E-7208E6F4004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774826" y="1125538"/>
            <a:ext cx="8435975" cy="5256212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GB" altLang="cs-CZ" sz="2400">
                <a:latin typeface="Arial" panose="020B0604020202020204" pitchFamily="34" charset="0"/>
                <a:cs typeface="Arial" panose="020B0604020202020204" pitchFamily="34" charset="0"/>
              </a:rPr>
              <a:t>because of COX-1 inhibition:</a:t>
            </a:r>
          </a:p>
          <a:p>
            <a:pPr lvl="1" eaLnBrk="1" hangingPunct="1">
              <a:lnSpc>
                <a:spcPct val="90000"/>
              </a:lnSpc>
            </a:pPr>
            <a:r>
              <a:rPr lang="en-GB" altLang="cs-CZ">
                <a:latin typeface="Arial" panose="020B0604020202020204" pitchFamily="34" charset="0"/>
                <a:cs typeface="Arial" panose="020B0604020202020204" pitchFamily="34" charset="0"/>
              </a:rPr>
              <a:t>GIT - </a:t>
            </a:r>
            <a:r>
              <a:rPr lang="en-GB" altLang="cs-CZ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 cytoprotective PGE</a:t>
            </a:r>
            <a:r>
              <a:rPr lang="en-GB" altLang="cs-CZ" baseline="-2500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2</a:t>
            </a:r>
            <a:r>
              <a:rPr lang="en-GB" altLang="cs-CZ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, PGI</a:t>
            </a:r>
            <a:r>
              <a:rPr lang="en-GB" altLang="cs-CZ" baseline="-2500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2</a:t>
            </a:r>
          </a:p>
          <a:p>
            <a:pPr lvl="1" eaLnBrk="1" hangingPunct="1">
              <a:lnSpc>
                <a:spcPct val="90000"/>
              </a:lnSpc>
              <a:buFontTx/>
              <a:buNone/>
            </a:pPr>
            <a:r>
              <a:rPr lang="en-GB" altLang="cs-CZ" b="1" i="1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	 erosions, ulcerations</a:t>
            </a:r>
          </a:p>
          <a:p>
            <a:pPr lvl="1" eaLnBrk="1" hangingPunct="1">
              <a:lnSpc>
                <a:spcPct val="90000"/>
              </a:lnSpc>
            </a:pPr>
            <a:r>
              <a:rPr lang="en-GB" altLang="cs-CZ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thrombocytes -  TXA</a:t>
            </a:r>
            <a:r>
              <a:rPr lang="en-GB" altLang="cs-CZ" baseline="-2500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2</a:t>
            </a:r>
            <a:r>
              <a:rPr lang="en-GB" altLang="cs-CZ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: inhibition of thrombocytes aggregation</a:t>
            </a:r>
          </a:p>
          <a:p>
            <a:pPr lvl="1" eaLnBrk="1" hangingPunct="1">
              <a:lnSpc>
                <a:spcPct val="90000"/>
              </a:lnSpc>
              <a:buFontTx/>
              <a:buNone/>
            </a:pPr>
            <a:r>
              <a:rPr lang="en-GB" altLang="cs-CZ" b="1" i="1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	 increased bleeding</a:t>
            </a:r>
          </a:p>
          <a:p>
            <a:pPr lvl="1" eaLnBrk="1" hangingPunct="1">
              <a:lnSpc>
                <a:spcPct val="90000"/>
              </a:lnSpc>
            </a:pPr>
            <a:r>
              <a:rPr lang="en-GB" altLang="cs-CZ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PGE</a:t>
            </a:r>
            <a:r>
              <a:rPr lang="en-GB" altLang="cs-CZ" baseline="-2500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2</a:t>
            </a:r>
            <a:r>
              <a:rPr lang="en-GB" altLang="cs-CZ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, PGI</a:t>
            </a:r>
            <a:r>
              <a:rPr lang="en-GB" altLang="cs-CZ" baseline="-2500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2 </a:t>
            </a:r>
            <a:r>
              <a:rPr lang="en-GB" altLang="cs-CZ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regulation of renal functions</a:t>
            </a:r>
          </a:p>
          <a:p>
            <a:pPr lvl="1" eaLnBrk="1" hangingPunct="1">
              <a:lnSpc>
                <a:spcPct val="90000"/>
              </a:lnSpc>
              <a:buFontTx/>
              <a:buNone/>
            </a:pPr>
            <a:r>
              <a:rPr lang="en-GB" altLang="cs-CZ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	</a:t>
            </a:r>
            <a:r>
              <a:rPr lang="en-GB" altLang="cs-CZ" b="1" i="1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 renal failure</a:t>
            </a:r>
          </a:p>
          <a:p>
            <a:pPr lvl="1" eaLnBrk="1" hangingPunct="1">
              <a:lnSpc>
                <a:spcPct val="90000"/>
              </a:lnSpc>
            </a:pPr>
            <a:r>
              <a:rPr lang="en-GB" altLang="cs-CZ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 LT production induces in predisposed people bronchoconstriction</a:t>
            </a:r>
          </a:p>
          <a:p>
            <a:pPr lvl="1" eaLnBrk="1" hangingPunct="1">
              <a:lnSpc>
                <a:spcPct val="90000"/>
              </a:lnSpc>
              <a:buFontTx/>
              <a:buNone/>
            </a:pPr>
            <a:r>
              <a:rPr lang="en-GB" altLang="cs-CZ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	 </a:t>
            </a:r>
            <a:r>
              <a:rPr lang="en-GB" altLang="cs-CZ" b="1" i="1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 asthma attack</a:t>
            </a:r>
          </a:p>
          <a:p>
            <a:pPr lvl="1" eaLnBrk="1" hangingPunct="1">
              <a:lnSpc>
                <a:spcPct val="90000"/>
              </a:lnSpc>
            </a:pPr>
            <a:r>
              <a:rPr lang="en-GB" altLang="cs-CZ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uterus -  PGE/F: inhibition of constriction</a:t>
            </a:r>
          </a:p>
          <a:p>
            <a:pPr lvl="1" eaLnBrk="1" hangingPunct="1">
              <a:lnSpc>
                <a:spcPct val="90000"/>
              </a:lnSpc>
              <a:buFontTx/>
              <a:buNone/>
            </a:pPr>
            <a:r>
              <a:rPr lang="en-GB" altLang="cs-CZ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	</a:t>
            </a:r>
            <a:r>
              <a:rPr lang="en-GB" altLang="cs-CZ" b="1" i="1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 prolongation and complications during delivery </a:t>
            </a:r>
            <a:endParaRPr lang="cs-CZ" altLang="cs-CZ" b="1" i="1">
              <a:latin typeface="Arial" panose="020B0604020202020204" pitchFamily="34" charset="0"/>
              <a:cs typeface="Arial" panose="020B0604020202020204" pitchFamily="34" charset="0"/>
              <a:sym typeface="Symbol" panose="05050102010706020507" pitchFamily="18" charset="2"/>
            </a:endParaRPr>
          </a:p>
          <a:p>
            <a:pPr lvl="1" eaLnBrk="1" hangingPunct="1">
              <a:lnSpc>
                <a:spcPct val="90000"/>
              </a:lnSpc>
              <a:buFontTx/>
              <a:buNone/>
            </a:pPr>
            <a:r>
              <a:rPr lang="en-GB" altLang="cs-CZ" b="1" i="1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coxibs: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cs-CZ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thromboembolic </a:t>
            </a:r>
            <a:r>
              <a:rPr lang="cs-CZ" altLang="cs-CZ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cardiovascular</a:t>
            </a:r>
            <a:r>
              <a:rPr lang="en-US" altLang="cs-CZ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and </a:t>
            </a:r>
            <a:r>
              <a:rPr lang="cs-CZ" altLang="cs-CZ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cerebrovascular</a:t>
            </a:r>
            <a:r>
              <a:rPr lang="en-US" altLang="cs-CZ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complications</a:t>
            </a:r>
            <a:endParaRPr lang="en-GB" altLang="cs-CZ">
              <a:latin typeface="Arial" panose="020B0604020202020204" pitchFamily="34" charset="0"/>
              <a:cs typeface="Arial" panose="020B0604020202020204" pitchFamily="34" charset="0"/>
              <a:sym typeface="Symbol" panose="05050102010706020507" pitchFamily="18" charset="2"/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BFF3774C-BDFF-4D12-ABED-D442E701F8C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81047" y="358776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4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>
            <a:extLst>
              <a:ext uri="{FF2B5EF4-FFF2-40B4-BE49-F238E27FC236}">
                <a16:creationId xmlns:a16="http://schemas.microsoft.com/office/drawing/2014/main" id="{B950B537-7C84-43C3-BF51-39822F04119A}"/>
              </a:ext>
            </a:extLst>
          </p:cNvPr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>
          <a:xfrm>
            <a:off x="1981200" y="476251"/>
            <a:ext cx="8229600" cy="633413"/>
          </a:xfrm>
        </p:spPr>
        <p:txBody>
          <a:bodyPr/>
          <a:lstStyle/>
          <a:p>
            <a:pPr eaLnBrk="1" hangingPunct="1"/>
            <a:r>
              <a:rPr lang="cs-CZ" altLang="cs-CZ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Prevention of AE</a:t>
            </a:r>
          </a:p>
        </p:txBody>
      </p:sp>
      <p:sp>
        <p:nvSpPr>
          <p:cNvPr id="35843" name="Rectangle 3">
            <a:extLst>
              <a:ext uri="{FF2B5EF4-FFF2-40B4-BE49-F238E27FC236}">
                <a16:creationId xmlns:a16="http://schemas.microsoft.com/office/drawing/2014/main" id="{8422468B-A6C0-4AF5-AB70-26DE0C17327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765300" y="1557338"/>
            <a:ext cx="8661400" cy="4525962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GB" altLang="cs-CZ">
                <a:latin typeface="Arial" panose="020B0604020202020204" pitchFamily="34" charset="0"/>
                <a:cs typeface="Arial" panose="020B0604020202020204" pitchFamily="34" charset="0"/>
              </a:rPr>
              <a:t>ose reduction or DDF change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GB" altLang="cs-CZ">
                <a:latin typeface="Arial" panose="020B0604020202020204" pitchFamily="34" charset="0"/>
                <a:cs typeface="Arial" panose="020B0604020202020204" pitchFamily="34" charset="0"/>
              </a:rPr>
              <a:t>ombination with protective drugs</a:t>
            </a:r>
          </a:p>
          <a:p>
            <a:pPr lvl="1" eaLnBrk="1" hangingPunct="1"/>
            <a:r>
              <a:rPr lang="en-GB" altLang="cs-CZ" sz="2400" b="1">
                <a:latin typeface="Arial" panose="020B0604020202020204" pitchFamily="34" charset="0"/>
                <a:cs typeface="Arial" panose="020B0604020202020204" pitchFamily="34" charset="0"/>
              </a:rPr>
              <a:t>proton pump inhibitors </a:t>
            </a:r>
            <a:r>
              <a:rPr lang="en-GB" altLang="cs-CZ" sz="2400">
                <a:latin typeface="Arial" panose="020B0604020202020204" pitchFamily="34" charset="0"/>
                <a:cs typeface="Arial" panose="020B0604020202020204" pitchFamily="34" charset="0"/>
              </a:rPr>
              <a:t>(lansoprazole, omeprazole)</a:t>
            </a:r>
          </a:p>
          <a:p>
            <a:pPr lvl="1" eaLnBrk="1" hangingPunct="1"/>
            <a:r>
              <a:rPr lang="en-GB" altLang="cs-CZ" sz="2400" b="1">
                <a:latin typeface="Arial" panose="020B0604020202020204" pitchFamily="34" charset="0"/>
                <a:cs typeface="Arial" panose="020B0604020202020204" pitchFamily="34" charset="0"/>
              </a:rPr>
              <a:t>prostaglandine analogues </a:t>
            </a:r>
            <a:r>
              <a:rPr lang="en-GB" altLang="cs-CZ" sz="240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misoprostol</a:t>
            </a:r>
            <a:r>
              <a:rPr lang="en-GB" altLang="cs-CZ" sz="240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lvl="1" eaLnBrk="1" hangingPunct="1"/>
            <a:r>
              <a:rPr lang="en-GB" altLang="cs-CZ" sz="2400" b="1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GB" altLang="cs-CZ" sz="2400" b="1" baseline="-2500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cs-CZ" sz="2400" b="1">
                <a:latin typeface="Arial" panose="020B0604020202020204" pitchFamily="34" charset="0"/>
                <a:cs typeface="Arial" panose="020B0604020202020204" pitchFamily="34" charset="0"/>
              </a:rPr>
              <a:t> antihistamines </a:t>
            </a:r>
            <a:r>
              <a:rPr lang="en-GB" altLang="cs-CZ" sz="2400">
                <a:latin typeface="Arial" panose="020B0604020202020204" pitchFamily="34" charset="0"/>
                <a:cs typeface="Arial" panose="020B0604020202020204" pitchFamily="34" charset="0"/>
              </a:rPr>
              <a:t>(ranitidine, famotidine)</a:t>
            </a:r>
          </a:p>
          <a:p>
            <a:pPr eaLnBrk="1" hangingPunct="1">
              <a:lnSpc>
                <a:spcPct val="90000"/>
              </a:lnSpc>
            </a:pPr>
            <a:endParaRPr lang="cs-CZ" altLang="cs-CZ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GB" altLang="cs-CZ">
                <a:latin typeface="Arial" panose="020B0604020202020204" pitchFamily="34" charset="0"/>
                <a:cs typeface="Arial" panose="020B0604020202020204" pitchFamily="34" charset="0"/>
              </a:rPr>
              <a:t>think about </a:t>
            </a:r>
            <a:r>
              <a:rPr lang="cs-CZ" altLang="cs-CZ">
                <a:latin typeface="Arial" panose="020B0604020202020204" pitchFamily="34" charset="0"/>
                <a:cs typeface="Arial" panose="020B0604020202020204" pitchFamily="34" charset="0"/>
              </a:rPr>
              <a:t>preferential or specific</a:t>
            </a:r>
            <a:r>
              <a:rPr lang="en-GB" altLang="cs-CZ">
                <a:latin typeface="Arial" panose="020B0604020202020204" pitchFamily="34" charset="0"/>
                <a:cs typeface="Arial" panose="020B0604020202020204" pitchFamily="34" charset="0"/>
              </a:rPr>
              <a:t> COX-2 inhibitors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B99F5EE8-E042-4FAF-9797-AA55C68160C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72501" y="45275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8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Nadpis 1">
            <a:extLst>
              <a:ext uri="{FF2B5EF4-FFF2-40B4-BE49-F238E27FC236}">
                <a16:creationId xmlns:a16="http://schemas.microsoft.com/office/drawing/2014/main" id="{1AF98B26-847F-4614-9E76-4DD3A1C35B91}"/>
              </a:ext>
            </a:extLst>
          </p:cNvPr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altLang="cs-CZ" b="1">
                <a:latin typeface="Arial" panose="020B0604020202020204" pitchFamily="34" charset="0"/>
                <a:cs typeface="Arial" panose="020B0604020202020204" pitchFamily="34" charset="0"/>
              </a:rPr>
              <a:t>NSAIDs for local aplication</a:t>
            </a:r>
          </a:p>
        </p:txBody>
      </p:sp>
      <p:sp>
        <p:nvSpPr>
          <p:cNvPr id="36867" name="Zástupný symbol pro obsah 2">
            <a:extLst>
              <a:ext uri="{FF2B5EF4-FFF2-40B4-BE49-F238E27FC236}">
                <a16:creationId xmlns:a16="http://schemas.microsoft.com/office/drawing/2014/main" id="{339AD987-C1B6-4EB6-BEF4-8ADA7973FAB0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>
                <a:latin typeface="Arial" panose="020B0604020202020204" pitchFamily="34" charset="0"/>
                <a:cs typeface="Arial" panose="020B0604020202020204" pitchFamily="34" charset="0"/>
              </a:rPr>
              <a:t>ketoprofen, ibuprofen, naproxen, indomethacin, diclophenac, nimesulide, piroxicam </a:t>
            </a:r>
          </a:p>
          <a:p>
            <a:r>
              <a:rPr lang="cs-CZ" altLang="cs-CZ">
                <a:latin typeface="Arial" panose="020B0604020202020204" pitchFamily="34" charset="0"/>
                <a:cs typeface="Arial" panose="020B0604020202020204" pitchFamily="34" charset="0"/>
              </a:rPr>
              <a:t>flurbiprofen (lozenges), choline salicylate (oral gel)</a:t>
            </a:r>
          </a:p>
          <a:p>
            <a:r>
              <a:rPr lang="cs-CZ" altLang="cs-CZ" b="1">
                <a:latin typeface="Arial" panose="020B0604020202020204" pitchFamily="34" charset="0"/>
                <a:cs typeface="Arial" panose="020B0604020202020204" pitchFamily="34" charset="0"/>
              </a:rPr>
              <a:t>DDF: </a:t>
            </a:r>
            <a:r>
              <a:rPr lang="cs-CZ" altLang="cs-CZ">
                <a:latin typeface="Arial" panose="020B0604020202020204" pitchFamily="34" charset="0"/>
                <a:cs typeface="Arial" panose="020B0604020202020204" pitchFamily="34" charset="0"/>
              </a:rPr>
              <a:t>creams, gels, solutions (sprays), patches, lozenges</a:t>
            </a:r>
          </a:p>
          <a:p>
            <a:r>
              <a:rPr lang="cs-CZ" altLang="cs-CZ" b="1">
                <a:latin typeface="Arial" panose="020B0604020202020204" pitchFamily="34" charset="0"/>
                <a:cs typeface="Arial" panose="020B0604020202020204" pitchFamily="34" charset="0"/>
              </a:rPr>
              <a:t>AE: </a:t>
            </a:r>
            <a:r>
              <a:rPr lang="cs-CZ" altLang="cs-CZ">
                <a:latin typeface="Arial" panose="020B0604020202020204" pitchFamily="34" charset="0"/>
                <a:cs typeface="Arial" panose="020B0604020202020204" pitchFamily="34" charset="0"/>
              </a:rPr>
              <a:t>hypersensitivity reaction, phototoxic reaction 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714B9CF8-4D74-4264-BCB4-2D7453C8E5C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69054" y="336188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9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7" name="Rectangle 3">
            <a:extLst>
              <a:ext uri="{FF2B5EF4-FFF2-40B4-BE49-F238E27FC236}">
                <a16:creationId xmlns:a16="http://schemas.microsoft.com/office/drawing/2014/main" id="{14F51E4F-A563-4984-B02C-F85F48223E99}"/>
              </a:ext>
            </a:extLst>
          </p:cNvPr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>
          <a:xfrm>
            <a:off x="1992313" y="2636838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cs-CZ" sz="5400" dirty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Treatment of gout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4F5123CE-E111-4ADB-8477-64F2BB2E907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03238" y="457912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3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Nadpis 1">
            <a:extLst>
              <a:ext uri="{FF2B5EF4-FFF2-40B4-BE49-F238E27FC236}">
                <a16:creationId xmlns:a16="http://schemas.microsoft.com/office/drawing/2014/main" id="{56B7912C-AC6B-4137-A2D4-EB2C9B676706}"/>
              </a:ext>
            </a:extLst>
          </p:cNvPr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altLang="cs-CZ" b="1">
                <a:latin typeface="Arial" panose="020B0604020202020204" pitchFamily="34" charset="0"/>
                <a:cs typeface="Arial" panose="020B0604020202020204" pitchFamily="34" charset="0"/>
              </a:rPr>
              <a:t>Drugs</a:t>
            </a:r>
          </a:p>
        </p:txBody>
      </p:sp>
      <p:sp>
        <p:nvSpPr>
          <p:cNvPr id="39939" name="Zástupný symbol pro obsah 3">
            <a:extLst>
              <a:ext uri="{FF2B5EF4-FFF2-40B4-BE49-F238E27FC236}">
                <a16:creationId xmlns:a16="http://schemas.microsoft.com/office/drawing/2014/main" id="{490BE603-6D3D-4300-B367-F50B835F5B90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020889" y="1628776"/>
            <a:ext cx="8467725" cy="4525963"/>
          </a:xfrm>
        </p:spPr>
        <p:txBody>
          <a:bodyPr/>
          <a:lstStyle/>
          <a:p>
            <a:pPr marL="514350" indent="-514350">
              <a:spcBef>
                <a:spcPct val="50000"/>
              </a:spcBef>
              <a:buFontTx/>
              <a:buAutoNum type="arabicPeriod"/>
            </a:pPr>
            <a:r>
              <a:rPr lang="en-US" altLang="cs-CZ" b="1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Acute gout attack</a:t>
            </a:r>
            <a:endParaRPr lang="cs-CZ" altLang="cs-CZ" b="1"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  <a:p>
            <a:pPr lvl="1" indent="-342900">
              <a:spcBef>
                <a:spcPct val="50000"/>
              </a:spcBef>
            </a:pPr>
            <a:r>
              <a:rPr lang="en-US" altLang="cs-CZ" sz="240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strong anti-inflammatory action</a:t>
            </a:r>
            <a:endParaRPr lang="cs-CZ" altLang="cs-CZ" sz="2400"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  <a:p>
            <a:pPr lvl="1" indent="-342900">
              <a:spcBef>
                <a:spcPct val="50000"/>
              </a:spcBef>
            </a:pPr>
            <a:r>
              <a:rPr lang="en-US" altLang="cs-CZ" sz="240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pain-killers </a:t>
            </a:r>
            <a:endParaRPr lang="cs-CZ" altLang="cs-CZ" sz="2400"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  <a:p>
            <a:pPr lvl="1" indent="-342900">
              <a:spcBef>
                <a:spcPct val="50000"/>
              </a:spcBef>
            </a:pPr>
            <a:r>
              <a:rPr lang="en-US" altLang="cs-CZ" sz="240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inhibition of leucocyte migration to the joint</a:t>
            </a:r>
          </a:p>
          <a:p>
            <a:pPr marL="514350" indent="-514350">
              <a:spcBef>
                <a:spcPct val="50000"/>
              </a:spcBef>
              <a:buFontTx/>
              <a:buAutoNum type="arabicPeriod"/>
            </a:pPr>
            <a:r>
              <a:rPr lang="en-US" altLang="cs-CZ" b="1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Hyperuricemia therapy / prevention of gout attack</a:t>
            </a:r>
            <a:endParaRPr lang="cs-CZ" altLang="cs-CZ" b="1"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  <a:p>
            <a:pPr lvl="1" indent="-342900">
              <a:spcBef>
                <a:spcPct val="50000"/>
              </a:spcBef>
            </a:pPr>
            <a:r>
              <a:rPr lang="en-US" altLang="cs-CZ" sz="240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increase of uric acid excretion </a:t>
            </a:r>
            <a:endParaRPr lang="cs-CZ" altLang="cs-CZ" sz="2400"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  <a:p>
            <a:pPr lvl="1" indent="-342900">
              <a:spcBef>
                <a:spcPct val="50000"/>
              </a:spcBef>
            </a:pPr>
            <a:r>
              <a:rPr lang="en-US" altLang="cs-CZ" sz="240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block of synthesis</a:t>
            </a:r>
            <a:endParaRPr lang="cs-CZ" altLang="cs-CZ" sz="2400"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  <a:p>
            <a:pPr lvl="1" indent="-342900">
              <a:spcBef>
                <a:spcPct val="50000"/>
              </a:spcBef>
              <a:buNone/>
            </a:pPr>
            <a:r>
              <a:rPr lang="cs-CZ" altLang="cs-CZ" sz="240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+ </a:t>
            </a:r>
            <a:r>
              <a:rPr lang="en-US" altLang="cs-CZ" sz="240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diet </a:t>
            </a:r>
          </a:p>
          <a:p>
            <a:pPr lvl="1" indent="-342900">
              <a:spcBef>
                <a:spcPct val="50000"/>
              </a:spcBef>
            </a:pPr>
            <a:endParaRPr lang="en-US" altLang="cs-CZ" sz="2400"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  <a:p>
            <a:pPr marL="514350" indent="-514350">
              <a:spcBef>
                <a:spcPct val="50000"/>
              </a:spcBef>
              <a:buNone/>
            </a:pPr>
            <a:endParaRPr lang="cs-CZ" altLang="cs-CZ" sz="2400" b="1"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1DC5FA31-370B-4ED6-9B56-AF6211967D1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916523" y="598296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7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>
            <a:extLst>
              <a:ext uri="{FF2B5EF4-FFF2-40B4-BE49-F238E27FC236}">
                <a16:creationId xmlns:a16="http://schemas.microsoft.com/office/drawing/2014/main" id="{282CB5E7-062B-4FBC-89EE-AA3A7495CF4F}"/>
              </a:ext>
            </a:extLst>
          </p:cNvPr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pPr eaLnBrk="1" hangingPunct="1"/>
            <a:r>
              <a:rPr lang="en-US" altLang="cs-CZ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Treatment of acute gout attack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4CA8C6B4-E32C-4D37-9747-89CF453FDAF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981201" y="1628776"/>
            <a:ext cx="4475163" cy="4525963"/>
          </a:xfrm>
        </p:spPr>
        <p:txBody>
          <a:bodyPr/>
          <a:lstStyle/>
          <a:p>
            <a:pPr>
              <a:defRPr/>
            </a:pPr>
            <a:r>
              <a:rPr lang="cs-CZ" sz="1800" b="1" dirty="0" err="1"/>
              <a:t>NSAIDs</a:t>
            </a:r>
            <a:endParaRPr lang="cs-CZ" sz="1800" b="1" dirty="0"/>
          </a:p>
          <a:p>
            <a:pPr lvl="1">
              <a:defRPr/>
            </a:pPr>
            <a:r>
              <a:rPr lang="cs-CZ" sz="1800" dirty="0" err="1"/>
              <a:t>higher</a:t>
            </a:r>
            <a:r>
              <a:rPr lang="cs-CZ" sz="1800" dirty="0"/>
              <a:t> </a:t>
            </a:r>
            <a:r>
              <a:rPr lang="cs-CZ" sz="1800" dirty="0" err="1"/>
              <a:t>doses</a:t>
            </a:r>
            <a:r>
              <a:rPr lang="cs-CZ" sz="1800" dirty="0"/>
              <a:t> (</a:t>
            </a:r>
            <a:r>
              <a:rPr lang="cs-CZ" sz="1800" dirty="0" err="1"/>
              <a:t>i.m</a:t>
            </a:r>
            <a:r>
              <a:rPr lang="cs-CZ" sz="1800" dirty="0"/>
              <a:t>., </a:t>
            </a:r>
            <a:r>
              <a:rPr lang="cs-CZ" sz="1800" dirty="0" err="1"/>
              <a:t>p.o</a:t>
            </a:r>
            <a:r>
              <a:rPr lang="cs-CZ" sz="1800" dirty="0"/>
              <a:t>., </a:t>
            </a:r>
            <a:r>
              <a:rPr lang="cs-CZ" sz="1800" dirty="0" err="1"/>
              <a:t>p.r</a:t>
            </a:r>
            <a:r>
              <a:rPr lang="cs-CZ" sz="1800" dirty="0"/>
              <a:t>.)</a:t>
            </a:r>
          </a:p>
          <a:p>
            <a:pPr lvl="1">
              <a:defRPr/>
            </a:pPr>
            <a:r>
              <a:rPr lang="cs-CZ" sz="1800" dirty="0" err="1"/>
              <a:t>some</a:t>
            </a:r>
            <a:r>
              <a:rPr lang="cs-CZ" sz="1800" dirty="0"/>
              <a:t> </a:t>
            </a:r>
            <a:r>
              <a:rPr lang="cs-CZ" sz="1800" dirty="0" err="1"/>
              <a:t>have</a:t>
            </a:r>
            <a:r>
              <a:rPr lang="cs-CZ" sz="1800" dirty="0"/>
              <a:t> </a:t>
            </a:r>
            <a:r>
              <a:rPr lang="cs-CZ" sz="1800" dirty="0" err="1"/>
              <a:t>preferably</a:t>
            </a:r>
            <a:r>
              <a:rPr lang="cs-CZ" sz="1800" dirty="0"/>
              <a:t> </a:t>
            </a:r>
            <a:r>
              <a:rPr lang="cs-CZ" sz="1800" dirty="0" err="1"/>
              <a:t>uricosuric</a:t>
            </a:r>
            <a:r>
              <a:rPr lang="cs-CZ" sz="1800" dirty="0"/>
              <a:t> </a:t>
            </a:r>
            <a:r>
              <a:rPr lang="cs-CZ" sz="1800" dirty="0" err="1"/>
              <a:t>effect</a:t>
            </a:r>
            <a:endParaRPr lang="cs-CZ" sz="1800" dirty="0"/>
          </a:p>
          <a:p>
            <a:pPr lvl="1">
              <a:defRPr/>
            </a:pPr>
            <a:r>
              <a:rPr lang="cs-CZ" sz="1800" b="1" dirty="0" err="1"/>
              <a:t>indometacine</a:t>
            </a:r>
            <a:r>
              <a:rPr lang="cs-CZ" sz="1800" b="1" dirty="0"/>
              <a:t>, </a:t>
            </a:r>
            <a:r>
              <a:rPr lang="cs-CZ" sz="1800" b="1" dirty="0" err="1"/>
              <a:t>diclofenac</a:t>
            </a:r>
            <a:r>
              <a:rPr lang="cs-CZ" sz="1800" b="1" dirty="0"/>
              <a:t>, </a:t>
            </a:r>
            <a:r>
              <a:rPr lang="cs-CZ" sz="1800" b="1" dirty="0" err="1"/>
              <a:t>piroxicam</a:t>
            </a:r>
            <a:endParaRPr lang="cs-CZ" sz="1800" b="1" dirty="0"/>
          </a:p>
          <a:p>
            <a:pPr marL="457200" lvl="1">
              <a:defRPr/>
            </a:pPr>
            <a:endParaRPr lang="cs-CZ" sz="1800" b="1" dirty="0"/>
          </a:p>
          <a:p>
            <a:pPr>
              <a:defRPr/>
            </a:pPr>
            <a:r>
              <a:rPr lang="cs-CZ" sz="1800" b="1" dirty="0"/>
              <a:t>colchicine</a:t>
            </a:r>
          </a:p>
          <a:p>
            <a:pPr lvl="1">
              <a:defRPr/>
            </a:pPr>
            <a:r>
              <a:rPr lang="cs-CZ" sz="1800" dirty="0" err="1"/>
              <a:t>alcaloid</a:t>
            </a:r>
            <a:r>
              <a:rPr lang="cs-CZ" sz="1800" dirty="0"/>
              <a:t> </a:t>
            </a:r>
            <a:r>
              <a:rPr lang="cs-CZ" sz="1800" dirty="0" err="1"/>
              <a:t>obtained</a:t>
            </a:r>
            <a:r>
              <a:rPr lang="cs-CZ" sz="1800" dirty="0"/>
              <a:t> </a:t>
            </a:r>
            <a:r>
              <a:rPr lang="cs-CZ" sz="1800" dirty="0" err="1"/>
              <a:t>from</a:t>
            </a:r>
            <a:r>
              <a:rPr lang="cs-CZ" sz="1800" dirty="0"/>
              <a:t> </a:t>
            </a:r>
            <a:r>
              <a:rPr lang="cs-CZ" sz="1800" i="1" dirty="0" err="1"/>
              <a:t>Colchicum</a:t>
            </a:r>
            <a:r>
              <a:rPr lang="cs-CZ" sz="1800" i="1" dirty="0"/>
              <a:t> </a:t>
            </a:r>
            <a:r>
              <a:rPr lang="cs-CZ" sz="1800" i="1" dirty="0" err="1"/>
              <a:t>autumnale</a:t>
            </a:r>
            <a:endParaRPr lang="cs-CZ" sz="1800" i="1" dirty="0"/>
          </a:p>
          <a:p>
            <a:pPr lvl="1">
              <a:defRPr/>
            </a:pPr>
            <a:r>
              <a:rPr lang="cs-CZ" sz="1800" dirty="0" err="1"/>
              <a:t>p.o</a:t>
            </a:r>
            <a:r>
              <a:rPr lang="cs-CZ" sz="1800" dirty="0"/>
              <a:t>. </a:t>
            </a:r>
            <a:r>
              <a:rPr lang="cs-CZ" sz="1800" dirty="0" err="1"/>
              <a:t>every</a:t>
            </a:r>
            <a:r>
              <a:rPr lang="cs-CZ" sz="1800" dirty="0"/>
              <a:t> 2-4 </a:t>
            </a:r>
            <a:r>
              <a:rPr lang="cs-CZ" sz="1800" dirty="0" err="1"/>
              <a:t>hrs</a:t>
            </a:r>
            <a:endParaRPr lang="cs-CZ" sz="1800" dirty="0"/>
          </a:p>
          <a:p>
            <a:pPr lvl="1">
              <a:defRPr/>
            </a:pPr>
            <a:r>
              <a:rPr lang="cs-CZ" sz="1800" dirty="0" err="1"/>
              <a:t>mitotic</a:t>
            </a:r>
            <a:r>
              <a:rPr lang="cs-CZ" sz="1800" dirty="0"/>
              <a:t> </a:t>
            </a:r>
            <a:r>
              <a:rPr lang="cs-CZ" sz="1800" dirty="0" err="1"/>
              <a:t>poison</a:t>
            </a:r>
            <a:r>
              <a:rPr lang="cs-CZ" sz="1800" dirty="0"/>
              <a:t>, </a:t>
            </a:r>
            <a:r>
              <a:rPr lang="cs-CZ" sz="1800" dirty="0" err="1"/>
              <a:t>inhibits</a:t>
            </a:r>
            <a:r>
              <a:rPr lang="cs-CZ" sz="1800" dirty="0"/>
              <a:t> </a:t>
            </a:r>
            <a:r>
              <a:rPr lang="cs-CZ" sz="1800" dirty="0" err="1"/>
              <a:t>phagocytosis</a:t>
            </a:r>
            <a:r>
              <a:rPr lang="cs-CZ" sz="1800" dirty="0"/>
              <a:t> and leukocyte </a:t>
            </a:r>
            <a:r>
              <a:rPr lang="cs-CZ" sz="1800" dirty="0" err="1"/>
              <a:t>migration</a:t>
            </a:r>
            <a:endParaRPr lang="cs-CZ" sz="1800" dirty="0"/>
          </a:p>
          <a:p>
            <a:pPr lvl="1">
              <a:defRPr/>
            </a:pPr>
            <a:r>
              <a:rPr lang="cs-CZ" sz="1800" b="1" dirty="0"/>
              <a:t>AE:</a:t>
            </a:r>
            <a:r>
              <a:rPr lang="cs-CZ" sz="1800" dirty="0"/>
              <a:t> severe </a:t>
            </a:r>
            <a:r>
              <a:rPr lang="cs-CZ" sz="1800" dirty="0" err="1"/>
              <a:t>diarrhea</a:t>
            </a:r>
            <a:r>
              <a:rPr lang="cs-CZ" sz="1800" dirty="0"/>
              <a:t> – </a:t>
            </a:r>
            <a:r>
              <a:rPr lang="cs-CZ" sz="1800" dirty="0" err="1"/>
              <a:t>rehydratation</a:t>
            </a:r>
            <a:r>
              <a:rPr lang="cs-CZ" sz="1800" dirty="0"/>
              <a:t>!</a:t>
            </a:r>
          </a:p>
          <a:p>
            <a:pPr>
              <a:defRPr/>
            </a:pPr>
            <a:endParaRPr lang="cs-CZ" sz="1800" dirty="0"/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60AA0C27-AB7B-49EE-A89B-A316801785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56363" y="1628776"/>
            <a:ext cx="3725862" cy="4525963"/>
          </a:xfrm>
        </p:spPr>
        <p:txBody>
          <a:bodyPr/>
          <a:lstStyle/>
          <a:p>
            <a:pPr>
              <a:defRPr/>
            </a:pPr>
            <a:r>
              <a:rPr 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glucocorticoids</a:t>
            </a:r>
          </a:p>
          <a:p>
            <a:pPr lvl="1">
              <a:defRPr/>
            </a:pP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local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adm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. (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i.a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.) – </a:t>
            </a:r>
            <a:r>
              <a:rPr lang="cs-CZ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triamcinolone</a:t>
            </a:r>
            <a:endParaRPr lang="cs-CZ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defRPr/>
            </a:pP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systemic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p.o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.,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i.m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.,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i.v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.) – </a:t>
            </a:r>
            <a:r>
              <a:rPr lang="cs-CZ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prednison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methylprednisolon</a:t>
            </a:r>
            <a:endParaRPr lang="cs-CZ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cs-CZ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cs-CZ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canakinumab</a:t>
            </a:r>
            <a:endParaRPr lang="cs-CZ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defRPr/>
            </a:pP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IL-1 inhibitor,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human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monoclonal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antibody</a:t>
            </a:r>
            <a:endParaRPr lang="cs-CZ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defRPr/>
            </a:pP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patients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who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do not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tolerate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NSAIDs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and GC</a:t>
            </a:r>
          </a:p>
          <a:p>
            <a:pPr lvl="1">
              <a:defRPr/>
            </a:pP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s.c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aplication</a:t>
            </a:r>
            <a:endParaRPr lang="cs-CZ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cs-CZ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965" name="Obrázek 6">
            <a:extLst>
              <a:ext uri="{FF2B5EF4-FFF2-40B4-BE49-F238E27FC236}">
                <a16:creationId xmlns:a16="http://schemas.microsoft.com/office/drawing/2014/main" id="{7FB856F2-54C1-485F-BF56-295C622720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5830" y="5840146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F0DB3DCF-6BCE-492B-BAC6-817B35C0A5F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7200" y="4152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3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>
            <a:extLst>
              <a:ext uri="{FF2B5EF4-FFF2-40B4-BE49-F238E27FC236}">
                <a16:creationId xmlns:a16="http://schemas.microsoft.com/office/drawing/2014/main" id="{F89BA080-EBFB-4648-8762-A27F225456E9}"/>
              </a:ext>
            </a:extLst>
          </p:cNvPr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>
          <a:xfrm>
            <a:off x="1995488" y="26035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cs-CZ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Chronic treatment of gout</a:t>
            </a:r>
            <a:endParaRPr lang="en-US" altLang="cs-CZ" sz="5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987" name="Rectangle 3">
            <a:extLst>
              <a:ext uri="{FF2B5EF4-FFF2-40B4-BE49-F238E27FC236}">
                <a16:creationId xmlns:a16="http://schemas.microsoft.com/office/drawing/2014/main" id="{9B05B4B4-3F06-4C03-ADA3-998659FC239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81200" y="1557338"/>
            <a:ext cx="8362950" cy="5300662"/>
          </a:xfrm>
        </p:spPr>
        <p:txBody>
          <a:bodyPr/>
          <a:lstStyle/>
          <a:p>
            <a:pPr marL="514350" indent="-514350">
              <a:lnSpc>
                <a:spcPct val="90000"/>
              </a:lnSpc>
              <a:buFontTx/>
              <a:buAutoNum type="arabicPeriod"/>
            </a:pPr>
            <a:r>
              <a:rPr lang="en-US" altLang="cs-CZ" b="1">
                <a:latin typeface="Arial" panose="020B0604020202020204" pitchFamily="34" charset="0"/>
                <a:cs typeface="Arial" panose="020B0604020202020204" pitchFamily="34" charset="0"/>
              </a:rPr>
              <a:t>Uricosurics</a:t>
            </a:r>
            <a:endParaRPr lang="cs-CZ" altLang="cs-CZ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lnSpc>
                <a:spcPct val="90000"/>
              </a:lnSpc>
            </a:pPr>
            <a:r>
              <a:rPr lang="cs-CZ" altLang="cs-CZ" sz="200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altLang="cs-CZ" sz="2000">
                <a:latin typeface="Arial" panose="020B0604020202020204" pitchFamily="34" charset="0"/>
                <a:cs typeface="Arial" panose="020B0604020202020204" pitchFamily="34" charset="0"/>
              </a:rPr>
              <a:t>nhibit reabsorption of uric acid in primary tubulus</a:t>
            </a:r>
          </a:p>
          <a:p>
            <a:pPr marL="514350" indent="-514350" algn="ctr">
              <a:lnSpc>
                <a:spcPct val="90000"/>
              </a:lnSpc>
              <a:buNone/>
            </a:pPr>
            <a:endParaRPr lang="en-US" altLang="cs-CZ" sz="20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lnSpc>
                <a:spcPct val="90000"/>
              </a:lnSpc>
              <a:buNone/>
            </a:pPr>
            <a:r>
              <a:rPr lang="cs-CZ" altLang="cs-CZ" sz="2000" b="1">
                <a:latin typeface="Arial" panose="020B0604020202020204" pitchFamily="34" charset="0"/>
                <a:cs typeface="Arial" panose="020B0604020202020204" pitchFamily="34" charset="0"/>
              </a:rPr>
              <a:t>Lesinurad</a:t>
            </a:r>
          </a:p>
          <a:p>
            <a:pPr marL="514350" indent="-514350">
              <a:lnSpc>
                <a:spcPct val="90000"/>
              </a:lnSpc>
            </a:pPr>
            <a:r>
              <a:rPr lang="cs-CZ" altLang="cs-CZ" sz="2000">
                <a:latin typeface="Arial" panose="020B0604020202020204" pitchFamily="34" charset="0"/>
                <a:cs typeface="Arial" panose="020B0604020202020204" pitchFamily="34" charset="0"/>
              </a:rPr>
              <a:t>only in combination with xantin oxidase inhibitors</a:t>
            </a:r>
          </a:p>
          <a:p>
            <a:pPr marL="514350" indent="-514350">
              <a:lnSpc>
                <a:spcPct val="90000"/>
              </a:lnSpc>
              <a:buNone/>
            </a:pPr>
            <a:endParaRPr lang="cs-CZ" altLang="cs-CZ" sz="20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lnSpc>
                <a:spcPct val="90000"/>
              </a:lnSpc>
              <a:buNone/>
            </a:pPr>
            <a:r>
              <a:rPr lang="cs-CZ" altLang="cs-CZ" sz="2000" b="1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altLang="cs-CZ" sz="2000" b="1">
                <a:latin typeface="Arial" panose="020B0604020202020204" pitchFamily="34" charset="0"/>
                <a:cs typeface="Arial" panose="020B0604020202020204" pitchFamily="34" charset="0"/>
              </a:rPr>
              <a:t>robenecide </a:t>
            </a:r>
            <a:endParaRPr lang="en-US" altLang="cs-CZ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lnSpc>
                <a:spcPct val="90000"/>
              </a:lnSpc>
            </a:pPr>
            <a:r>
              <a:rPr lang="en-US" altLang="cs-CZ" sz="2000">
                <a:latin typeface="Arial" panose="020B0604020202020204" pitchFamily="34" charset="0"/>
                <a:cs typeface="Arial" panose="020B0604020202020204" pitchFamily="34" charset="0"/>
              </a:rPr>
              <a:t>sometimes used with antibiotics</a:t>
            </a:r>
            <a:r>
              <a:rPr lang="cs-CZ" altLang="cs-CZ" sz="2000">
                <a:latin typeface="Arial" panose="020B0604020202020204" pitchFamily="34" charset="0"/>
                <a:cs typeface="Arial" panose="020B0604020202020204" pitchFamily="34" charset="0"/>
              </a:rPr>
              <a:t> or antivirotics</a:t>
            </a:r>
            <a:r>
              <a:rPr lang="en-US" altLang="cs-CZ" sz="2000">
                <a:latin typeface="Arial" panose="020B0604020202020204" pitchFamily="34" charset="0"/>
                <a:cs typeface="Arial" panose="020B0604020202020204" pitchFamily="34" charset="0"/>
              </a:rPr>
              <a:t> to make them stay longer in the body</a:t>
            </a:r>
            <a:endParaRPr lang="cs-CZ" altLang="cs-CZ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lnSpc>
                <a:spcPct val="90000"/>
              </a:lnSpc>
            </a:pPr>
            <a:r>
              <a:rPr lang="cs-CZ" altLang="cs-CZ" sz="2000">
                <a:latin typeface="Arial" panose="020B0604020202020204" pitchFamily="34" charset="0"/>
                <a:cs typeface="Arial" panose="020B0604020202020204" pitchFamily="34" charset="0"/>
              </a:rPr>
              <a:t>Not registered in Czech Rep.</a:t>
            </a:r>
            <a:endParaRPr lang="en-US" altLang="cs-CZ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167F1A09-B89C-4E0C-80DA-9EAF97DA5F3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944314" y="449366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3" name="Rectangle 3">
            <a:extLst>
              <a:ext uri="{FF2B5EF4-FFF2-40B4-BE49-F238E27FC236}">
                <a16:creationId xmlns:a16="http://schemas.microsoft.com/office/drawing/2014/main" id="{E589B577-7EA6-435E-9CD9-171FC912580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19288" y="549276"/>
            <a:ext cx="8362950" cy="4949825"/>
          </a:xfrm>
        </p:spPr>
        <p:txBody>
          <a:bodyPr/>
          <a:lstStyle/>
          <a:p>
            <a:pPr marL="514350" indent="-514350">
              <a:buFontTx/>
              <a:buAutoNum type="arabicPeriod" startAt="2"/>
              <a:defRPr/>
            </a:pPr>
            <a:r>
              <a:rPr lang="en-US" altLang="cs-CZ" b="1" dirty="0" err="1">
                <a:latin typeface="Arial" panose="020B0604020202020204" pitchFamily="34" charset="0"/>
                <a:cs typeface="Arial" panose="020B0604020202020204" pitchFamily="34" charset="0"/>
              </a:rPr>
              <a:t>Antiuratics</a:t>
            </a:r>
            <a:r>
              <a:rPr lang="cs-CZ" altLang="cs-CZ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514350" indent="-514350">
              <a:lnSpc>
                <a:spcPct val="150000"/>
              </a:lnSpc>
              <a:defRPr/>
            </a:pPr>
            <a:r>
              <a:rPr lang="cs-CZ" alt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inhibit</a:t>
            </a: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syntesis</a:t>
            </a: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urine acid by </a:t>
            </a:r>
            <a:r>
              <a:rPr lang="cs-CZ" alt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inhibition</a:t>
            </a: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xantin </a:t>
            </a:r>
            <a:r>
              <a:rPr lang="cs-CZ" altLang="cs-CZ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oxidase</a:t>
            </a:r>
            <a:r>
              <a:rPr lang="cs-CZ" alt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 (XO)</a:t>
            </a:r>
            <a:endParaRPr lang="en-US" altLang="cs-CZ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 algn="ctr">
              <a:lnSpc>
                <a:spcPct val="90000"/>
              </a:lnSpc>
              <a:buNone/>
              <a:defRPr/>
            </a:pPr>
            <a:endParaRPr lang="en-US" altLang="cs-CZ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lnSpc>
                <a:spcPct val="90000"/>
              </a:lnSpc>
              <a:buNone/>
              <a:defRPr/>
            </a:pPr>
            <a:endParaRPr lang="cs-CZ" altLang="cs-CZ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lnSpc>
                <a:spcPct val="90000"/>
              </a:lnSpc>
              <a:defRPr/>
            </a:pPr>
            <a:endParaRPr lang="cs-CZ" altLang="cs-CZ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lnSpc>
                <a:spcPct val="90000"/>
              </a:lnSpc>
              <a:buNone/>
              <a:defRPr/>
            </a:pPr>
            <a:endParaRPr lang="cs-CZ" altLang="cs-CZ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lnSpc>
                <a:spcPct val="90000"/>
              </a:lnSpc>
              <a:buNone/>
              <a:defRPr/>
            </a:pPr>
            <a:endParaRPr lang="cs-CZ" altLang="cs-CZ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lnSpc>
                <a:spcPct val="90000"/>
              </a:lnSpc>
              <a:buNone/>
              <a:defRPr/>
            </a:pPr>
            <a:r>
              <a:rPr lang="en-US" alt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Allopurinol</a:t>
            </a:r>
            <a:endParaRPr lang="en-US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lnSpc>
                <a:spcPct val="90000"/>
              </a:lnSpc>
              <a:defRPr/>
            </a:pPr>
            <a:r>
              <a:rPr lang="en-US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isomer of hypoxanthin, competitive inhibition of </a:t>
            </a:r>
            <a:r>
              <a:rPr lang="en-US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xanthin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oxidase</a:t>
            </a:r>
            <a:endParaRPr lang="cs-CZ" alt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lnSpc>
                <a:spcPct val="90000"/>
              </a:lnSpc>
              <a:defRPr/>
            </a:pP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inhibits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de novo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syntesis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purines</a:t>
            </a:r>
            <a:endParaRPr lang="en-US" alt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lvl="1" indent="-514350">
              <a:lnSpc>
                <a:spcPct val="90000"/>
              </a:lnSpc>
              <a:buFontTx/>
              <a:buChar char="•"/>
              <a:defRPr/>
            </a:pP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ot</a:t>
            </a:r>
            <a:r>
              <a:rPr lang="en-US" altLang="cs-CZ" dirty="0">
                <a:latin typeface="Arial" panose="020B0604020202020204" pitchFamily="34" charset="0"/>
                <a:cs typeface="Arial" panose="020B0604020202020204" pitchFamily="34" charset="0"/>
              </a:rPr>
              <a:t> combine with cytostatic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altLang="cs-CZ" dirty="0">
                <a:latin typeface="Arial" panose="020B0604020202020204" pitchFamily="34" charset="0"/>
                <a:cs typeface="Arial" panose="020B0604020202020204" pitchFamily="34" charset="0"/>
              </a:rPr>
              <a:t> of purine structure (</a:t>
            </a:r>
            <a:r>
              <a:rPr lang="en-US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azathioprin</a:t>
            </a:r>
            <a:r>
              <a:rPr lang="en-US" altLang="cs-CZ" dirty="0">
                <a:latin typeface="Arial" panose="020B0604020202020204" pitchFamily="34" charset="0"/>
                <a:cs typeface="Arial" panose="020B0604020202020204" pitchFamily="34" charset="0"/>
              </a:rPr>
              <a:t>, 6-mercaptopurin) – allopurinol </a:t>
            </a:r>
            <a:r>
              <a:rPr lang="en-US" altLang="cs-CZ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  their toxicity!</a:t>
            </a:r>
            <a:endParaRPr lang="cs-CZ" altLang="cs-CZ" dirty="0">
              <a:latin typeface="Arial" panose="020B0604020202020204" pitchFamily="34" charset="0"/>
              <a:cs typeface="Arial" panose="020B0604020202020204" pitchFamily="34" charset="0"/>
              <a:sym typeface="Symbol" panose="05050102010706020507" pitchFamily="18" charset="2"/>
            </a:endParaRPr>
          </a:p>
          <a:p>
            <a:pPr marL="514350" lvl="1" indent="-514350">
              <a:lnSpc>
                <a:spcPct val="90000"/>
              </a:lnSpc>
              <a:buFontTx/>
              <a:buChar char="•"/>
              <a:defRPr/>
            </a:pPr>
            <a:r>
              <a:rPr lang="cs-CZ" altLang="cs-CZ" b="1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AE: </a:t>
            </a:r>
            <a:r>
              <a:rPr lang="cs-CZ" altLang="cs-CZ" dirty="0" err="1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usually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cs-CZ" altLang="cs-CZ" dirty="0" err="1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well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cs-CZ" altLang="cs-CZ" dirty="0" err="1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tolerated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, most </a:t>
            </a:r>
            <a:r>
              <a:rPr lang="cs-CZ" altLang="cs-CZ" dirty="0" err="1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common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:</a:t>
            </a:r>
          </a:p>
          <a:p>
            <a:pPr marL="514350" lvl="1" indent="-514350">
              <a:lnSpc>
                <a:spcPct val="90000"/>
              </a:lnSpc>
              <a:defRPr/>
            </a:pPr>
            <a:r>
              <a:rPr lang="cs-CZ" altLang="cs-CZ" sz="1800" dirty="0" err="1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rash</a:t>
            </a: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, GIT </a:t>
            </a:r>
            <a:r>
              <a:rPr lang="cs-CZ" altLang="cs-CZ" sz="1800" dirty="0" err="1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intoleration</a:t>
            </a: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, </a:t>
            </a:r>
            <a:r>
              <a:rPr lang="cs-CZ" altLang="cs-CZ" sz="1800" dirty="0" err="1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hypersensitive</a:t>
            </a: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cs-CZ" altLang="cs-CZ" sz="1800" dirty="0" err="1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reaction</a:t>
            </a:r>
            <a:endParaRPr lang="en-US" altLang="cs-CZ" sz="1800" dirty="0">
              <a:latin typeface="Arial" panose="020B0604020202020204" pitchFamily="34" charset="0"/>
              <a:cs typeface="Arial" panose="020B0604020202020204" pitchFamily="34" charset="0"/>
              <a:sym typeface="Symbol" panose="05050102010706020507" pitchFamily="18" charset="2"/>
            </a:endParaRPr>
          </a:p>
          <a:p>
            <a:pPr marL="0" indent="0">
              <a:lnSpc>
                <a:spcPct val="90000"/>
              </a:lnSpc>
              <a:buNone/>
              <a:defRPr/>
            </a:pPr>
            <a:endParaRPr lang="en-US" alt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3011" name="Skupina 7">
            <a:extLst>
              <a:ext uri="{FF2B5EF4-FFF2-40B4-BE49-F238E27FC236}">
                <a16:creationId xmlns:a16="http://schemas.microsoft.com/office/drawing/2014/main" id="{97C20F61-6145-4AC6-BD1D-73D80DA317B0}"/>
              </a:ext>
            </a:extLst>
          </p:cNvPr>
          <p:cNvGrpSpPr>
            <a:grpSpLocks/>
          </p:cNvGrpSpPr>
          <p:nvPr/>
        </p:nvGrpSpPr>
        <p:grpSpPr bwMode="auto">
          <a:xfrm>
            <a:off x="2782888" y="1989139"/>
            <a:ext cx="6430962" cy="669925"/>
            <a:chOff x="1285204" y="1790319"/>
            <a:chExt cx="6429576" cy="670639"/>
          </a:xfrm>
        </p:grpSpPr>
        <p:sp>
          <p:nvSpPr>
            <p:cNvPr id="43013" name="Text Box 5">
              <a:extLst>
                <a:ext uri="{FF2B5EF4-FFF2-40B4-BE49-F238E27FC236}">
                  <a16:creationId xmlns:a16="http://schemas.microsoft.com/office/drawing/2014/main" id="{D741EF21-D6EE-4ECA-9BC2-81F899CA435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85204" y="2060848"/>
              <a:ext cx="1872208" cy="400110"/>
            </a:xfrm>
            <a:prstGeom prst="rect">
              <a:avLst/>
            </a:prstGeom>
            <a:noFill/>
            <a:ln w="19050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andara" panose="020E0502030303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andara" panose="020E0502030303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andara" panose="020E0502030303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andara" panose="020E0502030303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andara" panose="020E0502030303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ndara" panose="020E0502030303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ndara" panose="020E0502030303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ndara" panose="020E0502030303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ndara" panose="020E0502030303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2000" b="1"/>
                <a:t>hypoxanthin</a:t>
              </a:r>
              <a:endParaRPr lang="en-US" altLang="cs-CZ" sz="2000" b="1"/>
            </a:p>
          </p:txBody>
        </p:sp>
        <p:sp>
          <p:nvSpPr>
            <p:cNvPr id="43014" name="Text Box 6">
              <a:extLst>
                <a:ext uri="{FF2B5EF4-FFF2-40B4-BE49-F238E27FC236}">
                  <a16:creationId xmlns:a16="http://schemas.microsoft.com/office/drawing/2014/main" id="{BD4DA7A9-E1C3-4D44-90BE-B72EA2990CE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23928" y="2060848"/>
              <a:ext cx="1512168" cy="400110"/>
            </a:xfrm>
            <a:prstGeom prst="rect">
              <a:avLst/>
            </a:prstGeom>
            <a:noFill/>
            <a:ln w="19050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andara" panose="020E0502030303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andara" panose="020E0502030303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andara" panose="020E0502030303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andara" panose="020E0502030303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andara" panose="020E0502030303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ndara" panose="020E0502030303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ndara" panose="020E0502030303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ndara" panose="020E0502030303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ndara" panose="020E0502030303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2000" b="1"/>
                <a:t>xanthin</a:t>
              </a:r>
              <a:endParaRPr lang="en-US" altLang="cs-CZ" sz="2000" b="1"/>
            </a:p>
          </p:txBody>
        </p:sp>
        <p:sp>
          <p:nvSpPr>
            <p:cNvPr id="43015" name="Text Box 6">
              <a:extLst>
                <a:ext uri="{FF2B5EF4-FFF2-40B4-BE49-F238E27FC236}">
                  <a16:creationId xmlns:a16="http://schemas.microsoft.com/office/drawing/2014/main" id="{50AEAED0-C67A-4F5E-AB84-2225247B9A5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02612" y="2059161"/>
              <a:ext cx="1512168" cy="400110"/>
            </a:xfrm>
            <a:prstGeom prst="rect">
              <a:avLst/>
            </a:prstGeom>
            <a:noFill/>
            <a:ln w="19050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andara" panose="020E0502030303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andara" panose="020E0502030303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andara" panose="020E0502030303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andara" panose="020E0502030303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andara" panose="020E0502030303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ndara" panose="020E0502030303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ndara" panose="020E0502030303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ndara" panose="020E0502030303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ndara" panose="020E0502030303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2000" b="1"/>
                <a:t>uric acid</a:t>
              </a:r>
              <a:endParaRPr lang="en-US" altLang="cs-CZ" sz="2000" b="1"/>
            </a:p>
          </p:txBody>
        </p:sp>
        <p:cxnSp>
          <p:nvCxnSpPr>
            <p:cNvPr id="3" name="Přímá spojnice se šipkou 2">
              <a:extLst>
                <a:ext uri="{FF2B5EF4-FFF2-40B4-BE49-F238E27FC236}">
                  <a16:creationId xmlns:a16="http://schemas.microsoft.com/office/drawing/2014/main" id="{C6108BAD-8082-41C5-80A3-5A4C6A05D5A3}"/>
                </a:ext>
              </a:extLst>
            </p:cNvPr>
            <p:cNvCxnSpPr/>
            <p:nvPr/>
          </p:nvCxnSpPr>
          <p:spPr bwMode="auto">
            <a:xfrm>
              <a:off x="3158050" y="2259130"/>
              <a:ext cx="766597" cy="0"/>
            </a:xfrm>
            <a:prstGeom prst="straightConnector1">
              <a:avLst/>
            </a:prstGeom>
            <a:ln>
              <a:headEnd type="none" w="med" len="med"/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0" name="Přímá spojnice se šipkou 9">
              <a:extLst>
                <a:ext uri="{FF2B5EF4-FFF2-40B4-BE49-F238E27FC236}">
                  <a16:creationId xmlns:a16="http://schemas.microsoft.com/office/drawing/2014/main" id="{44A76A26-BF38-42CB-A926-88425A7547FE}"/>
                </a:ext>
              </a:extLst>
            </p:cNvPr>
            <p:cNvCxnSpPr/>
            <p:nvPr/>
          </p:nvCxnSpPr>
          <p:spPr bwMode="auto">
            <a:xfrm>
              <a:off x="5435621" y="2260720"/>
              <a:ext cx="766598" cy="0"/>
            </a:xfrm>
            <a:prstGeom prst="straightConnector1">
              <a:avLst/>
            </a:prstGeom>
            <a:ln>
              <a:headEnd type="none" w="med" len="med"/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43018" name="TextovéPole 6">
              <a:extLst>
                <a:ext uri="{FF2B5EF4-FFF2-40B4-BE49-F238E27FC236}">
                  <a16:creationId xmlns:a16="http://schemas.microsoft.com/office/drawing/2014/main" id="{35469F53-ADAC-4F53-A79D-18C8BC8E7FE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96472" y="1790700"/>
              <a:ext cx="62745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andara" panose="020E0502030303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andara" panose="020E0502030303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andara" panose="020E0502030303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andara" panose="020E0502030303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andara" panose="020E0502030303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ndara" panose="020E0502030303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ndara" panose="020E0502030303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ndara" panose="020E0502030303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ndara" panose="020E0502030303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cs-CZ" altLang="cs-CZ" sz="1800" b="1"/>
                <a:t>XO</a:t>
              </a:r>
            </a:p>
          </p:txBody>
        </p:sp>
        <p:sp>
          <p:nvSpPr>
            <p:cNvPr id="43019" name="TextovéPole 11">
              <a:extLst>
                <a:ext uri="{FF2B5EF4-FFF2-40B4-BE49-F238E27FC236}">
                  <a16:creationId xmlns:a16="http://schemas.microsoft.com/office/drawing/2014/main" id="{828374E5-42B3-41EF-9654-E2F7AE833FD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575156" y="1790319"/>
              <a:ext cx="62745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andara" panose="020E0502030303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andara" panose="020E0502030303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andara" panose="020E0502030303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andara" panose="020E0502030303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andara" panose="020E0502030303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ndara" panose="020E0502030303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ndara" panose="020E0502030303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ndara" panose="020E0502030303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ndara" panose="020E0502030303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cs-CZ" altLang="cs-CZ" sz="1800" b="1"/>
                <a:t>XO</a:t>
              </a:r>
            </a:p>
          </p:txBody>
        </p:sp>
      </p:grp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968449AC-21E7-45FD-8721-1A8907B3BB5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75051" y="508683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6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ext Box 1">
            <a:extLst>
              <a:ext uri="{FF2B5EF4-FFF2-40B4-BE49-F238E27FC236}">
                <a16:creationId xmlns:a16="http://schemas.microsoft.com/office/drawing/2014/main" id="{B57627CF-657F-42ED-86CB-445F9DC000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1951" y="1412875"/>
            <a:ext cx="8748713" cy="4762500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46800" rIns="90000" bIns="46800"/>
          <a:lstStyle>
            <a:lvl1pPr marL="339725" indent="-339725"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400">
                <a:solidFill>
                  <a:srgbClr val="000000"/>
                </a:solidFill>
                <a:latin typeface="Tahoma" pitchFamily="34" charset="0"/>
              </a:defRPr>
            </a:lvl1pPr>
            <a:lvl2pPr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400">
                <a:solidFill>
                  <a:srgbClr val="000000"/>
                </a:solidFill>
                <a:latin typeface="Tahoma" pitchFamily="34" charset="0"/>
              </a:defRPr>
            </a:lvl2pPr>
            <a:lvl3pPr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400">
                <a:solidFill>
                  <a:srgbClr val="000000"/>
                </a:solidFill>
                <a:latin typeface="Tahoma" pitchFamily="34" charset="0"/>
              </a:defRPr>
            </a:lvl3pPr>
            <a:lvl4pPr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400">
                <a:solidFill>
                  <a:srgbClr val="000000"/>
                </a:solidFill>
                <a:latin typeface="Tahoma" pitchFamily="34" charset="0"/>
              </a:defRPr>
            </a:lvl4pPr>
            <a:lvl5pPr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400">
                <a:solidFill>
                  <a:srgbClr val="000000"/>
                </a:solidFill>
                <a:latin typeface="Tahoma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400">
                <a:solidFill>
                  <a:srgbClr val="000000"/>
                </a:solidFill>
                <a:latin typeface="Tahoma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400">
                <a:solidFill>
                  <a:srgbClr val="000000"/>
                </a:solidFill>
                <a:latin typeface="Tahoma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400">
                <a:solidFill>
                  <a:srgbClr val="000000"/>
                </a:solidFill>
                <a:latin typeface="Tahoma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400">
                <a:solidFill>
                  <a:srgbClr val="000000"/>
                </a:solidFill>
                <a:latin typeface="Tahoma" pitchFamily="34" charset="0"/>
              </a:defRPr>
            </a:lvl9pPr>
          </a:lstStyle>
          <a:p>
            <a:pPr algn="just">
              <a:lnSpc>
                <a:spcPct val="80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Wingdings" pitchFamily="2" charset="2"/>
              <a:buChar char=""/>
              <a:defRPr/>
            </a:pPr>
            <a:r>
              <a:rPr lang="cs-CZ" altLang="cs-CZ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ischemic</a:t>
            </a:r>
            <a:r>
              <a:rPr lang="cs-CZ" altLang="cs-CZ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pain</a:t>
            </a:r>
            <a:endParaRPr lang="cs-CZ" altLang="cs-CZ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1313" algn="just">
              <a:lnSpc>
                <a:spcPct val="80000"/>
              </a:lnSpc>
              <a:spcBef>
                <a:spcPts val="800"/>
              </a:spcBef>
              <a:buSzPct val="100000"/>
              <a:defRPr/>
            </a:pPr>
            <a:r>
              <a:rPr lang="cs-CZ" altLang="cs-CZ" sz="3200" dirty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altLang="cs-CZ" sz="3200" dirty="0">
                <a:latin typeface="Arial" panose="020B0604020202020204" pitchFamily="34" charset="0"/>
                <a:cs typeface="Arial" panose="020B0604020202020204" pitchFamily="34" charset="0"/>
              </a:rPr>
              <a:t>due to disorders of blood circulation in the myocardium, smooth or skeletal muscle</a:t>
            </a:r>
          </a:p>
          <a:p>
            <a:pPr marL="341313" algn="just">
              <a:lnSpc>
                <a:spcPct val="80000"/>
              </a:lnSpc>
              <a:spcBef>
                <a:spcPts val="800"/>
              </a:spcBef>
              <a:buSzPct val="100000"/>
              <a:defRPr/>
            </a:pPr>
            <a:endParaRPr lang="cs-CZ" altLang="cs-CZ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80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Wingdings" pitchFamily="2" charset="2"/>
              <a:buChar char=""/>
              <a:defRPr/>
            </a:pPr>
            <a:r>
              <a:rPr lang="cs-CZ" altLang="cs-CZ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migraine</a:t>
            </a:r>
            <a:endParaRPr lang="cs-CZ" altLang="cs-CZ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1313" algn="just">
              <a:lnSpc>
                <a:spcPct val="80000"/>
              </a:lnSpc>
              <a:spcBef>
                <a:spcPts val="800"/>
              </a:spcBef>
              <a:buSzPct val="100000"/>
              <a:defRPr/>
            </a:pPr>
            <a:r>
              <a:rPr lang="cs-CZ" altLang="cs-CZ" sz="3200" dirty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altLang="cs-CZ" sz="3200" dirty="0">
                <a:latin typeface="Arial" panose="020B0604020202020204" pitchFamily="34" charset="0"/>
                <a:cs typeface="Arial" panose="020B0604020202020204" pitchFamily="34" charset="0"/>
              </a:rPr>
              <a:t>migraine is characterized by at</a:t>
            </a:r>
            <a:r>
              <a:rPr lang="cs-CZ" altLang="cs-CZ" sz="3200" dirty="0" err="1">
                <a:latin typeface="Arial" panose="020B0604020202020204" pitchFamily="34" charset="0"/>
                <a:cs typeface="Arial" panose="020B0604020202020204" pitchFamily="34" charset="0"/>
              </a:rPr>
              <a:t>tacks</a:t>
            </a:r>
            <a:r>
              <a:rPr lang="en-US" altLang="cs-CZ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32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altLang="cs-CZ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cs-CZ" sz="3200" dirty="0">
                <a:latin typeface="Arial" panose="020B0604020202020204" pitchFamily="34" charset="0"/>
                <a:cs typeface="Arial" panose="020B0604020202020204" pitchFamily="34" charset="0"/>
              </a:rPr>
              <a:t>pulsating, mostly unilateral headache lasting typically 4-72 hours with nausea, possible vomiting, </a:t>
            </a:r>
            <a:r>
              <a:rPr lang="cs-CZ" altLang="cs-CZ" sz="3200" dirty="0" err="1">
                <a:latin typeface="Arial" panose="020B0604020202020204" pitchFamily="34" charset="0"/>
                <a:cs typeface="Arial" panose="020B0604020202020204" pitchFamily="34" charset="0"/>
              </a:rPr>
              <a:t>photofobia</a:t>
            </a:r>
            <a:r>
              <a:rPr lang="cs-CZ" altLang="cs-CZ" sz="32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cs-CZ" altLang="cs-CZ" sz="3200" dirty="0" err="1">
                <a:latin typeface="Arial" panose="020B0604020202020204" pitchFamily="34" charset="0"/>
                <a:cs typeface="Arial" panose="020B0604020202020204" pitchFamily="34" charset="0"/>
              </a:rPr>
              <a:t>phonofobia</a:t>
            </a:r>
            <a:r>
              <a:rPr lang="en-US" altLang="cs-CZ" sz="3200" dirty="0">
                <a:latin typeface="Arial" panose="020B0604020202020204" pitchFamily="34" charset="0"/>
                <a:cs typeface="Arial" panose="020B0604020202020204" pitchFamily="34" charset="0"/>
              </a:rPr>
              <a:t>, suffering from 12% of the adult population</a:t>
            </a:r>
          </a:p>
          <a:p>
            <a:pPr marL="341313">
              <a:lnSpc>
                <a:spcPct val="80000"/>
              </a:lnSpc>
              <a:spcBef>
                <a:spcPts val="800"/>
              </a:spcBef>
              <a:buSzPct val="100000"/>
              <a:defRPr/>
            </a:pPr>
            <a:endParaRPr lang="en-US" altLang="cs-CZ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627" name="Text Box 2">
            <a:extLst>
              <a:ext uri="{FF2B5EF4-FFF2-40B4-BE49-F238E27FC236}">
                <a16:creationId xmlns:a16="http://schemas.microsoft.com/office/drawing/2014/main" id="{A86FB3A5-1039-4635-86DB-FB7D2FA22C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2314" y="22226"/>
            <a:ext cx="7793037" cy="885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cs-CZ" sz="4000" b="1">
                <a:latin typeface="Arial" panose="020B0604020202020204" pitchFamily="34" charset="0"/>
                <a:cs typeface="Arial" panose="020B0604020202020204" pitchFamily="34" charset="0"/>
              </a:rPr>
              <a:t>Special types of p</a:t>
            </a:r>
            <a:r>
              <a:rPr lang="en-GB" altLang="cs-CZ" sz="4000" b="1">
                <a:latin typeface="Arial" panose="020B0604020202020204" pitchFamily="34" charset="0"/>
                <a:cs typeface="Arial" panose="020B0604020202020204" pitchFamily="34" charset="0"/>
              </a:rPr>
              <a:t>ain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C421A5BF-4569-4265-8F0F-F4D36A9D0F6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987043" y="465138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7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Zástupný symbol pro obsah 2">
            <a:extLst>
              <a:ext uri="{FF2B5EF4-FFF2-40B4-BE49-F238E27FC236}">
                <a16:creationId xmlns:a16="http://schemas.microsoft.com/office/drawing/2014/main" id="{39D91F2B-2D8D-4AFA-9B70-F3D2AC295E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92313" y="620714"/>
            <a:ext cx="8229600" cy="5400675"/>
          </a:xfrm>
        </p:spPr>
        <p:txBody>
          <a:bodyPr/>
          <a:lstStyle/>
          <a:p>
            <a:pPr>
              <a:buFont typeface="Wingdings 2" panose="05020102010507070707" pitchFamily="18" charset="2"/>
              <a:buNone/>
              <a:defRPr/>
            </a:pPr>
            <a:r>
              <a:rPr lang="cs-CZ" altLang="cs-CZ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Febuxostat</a:t>
            </a:r>
            <a:endParaRPr lang="cs-CZ" altLang="cs-CZ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cs-CZ" alt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MA: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non-purine inhibitor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xantinoxidase</a:t>
            </a:r>
            <a:endParaRPr lang="cs-CZ" alt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clinical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trials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proved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higher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efficacy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than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allopurinol</a:t>
            </a:r>
            <a:endParaRPr lang="cs-CZ" alt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cs-CZ" alt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AE: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gout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attacts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, liver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function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abnormalities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diarrhoea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nausea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headache</a:t>
            </a:r>
            <a:endParaRPr lang="cs-CZ" alt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  <a:defRPr/>
            </a:pPr>
            <a:endParaRPr lang="cs-CZ" altLang="cs-CZ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  <a:defRPr/>
            </a:pPr>
            <a:r>
              <a:rPr lang="cs-CZ" altLang="cs-CZ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Pegloticase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recombinant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uricase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defRPr/>
            </a:pPr>
            <a:r>
              <a:rPr lang="cs-CZ" alt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MA: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transforms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uric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acid to alantoin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better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solubility</a:t>
            </a:r>
            <a:endParaRPr lang="cs-CZ" alt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cs-CZ" alt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AE: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anaphylactic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shock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reaction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infusion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gout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attacts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at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beginning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therapy</a:t>
            </a:r>
            <a:endParaRPr lang="cs-CZ" alt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i.v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aplication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only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inpatient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cs-CZ" alt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0AEAD2FE-495A-47CF-A95B-0094DD23933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57959" y="315914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PPT_DBNAME" val="5. Thyroid_2022_ENG[20220408155532830].mdb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SLIDE_DUENO" val="30"/>
  <p:tag name="ARS_SLIDE_PARTICIPANTNUM" val="30"/>
  <p:tag name="ARS_SLIDE_SUBMITNUM" val="0"/>
  <p:tag name="ARS_SLIDE_CORRECTNUM" val="0"/>
  <p:tag name="ARS_SLIDE_VOTEMEAN" val="0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PARA_SHOWWINDOW" val="0"/>
  <p:tag name="ARS_CHARTSHOWITEMTEXT" val="0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SHOWITEMTEXT" val="0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SHOWITEMTEXT" val="0"/>
  <p:tag name="ARS_CHARTPARA_SHOWWINDOW" val="0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SHOWITEMTEXT" val="0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SHOWITEMTEXT" val="0"/>
  <p:tag name="ARS_CHARTPARA_SHOWWINDOW" val="0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SHOWITEMTEXT" val="0"/>
  <p:tag name="ARS_CHARTPARA_SHOWWINDOW" val="0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SLIDE_DUENO" val="30"/>
  <p:tag name="ARS_SLIDE_PARTICIPANTNUM" val="30"/>
  <p:tag name="ARS_SLIDE_SUBMITNUM" val="0"/>
  <p:tag name="ARS_SLIDE_CORRECTNUM" val="0"/>
  <p:tag name="ARS_SLIDE_VOTEMEAN" val="0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PARA_SHOWWINDOW" val="0"/>
  <p:tag name="ARS_CHARTSHOWITEMTEXT" val="0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OINTWIDTH" val="0.5"/>
  <p:tag name="ARS_CHARTSHOWITEMTEXT" val="0"/>
  <p:tag name="ARS_CHARTPARA_SHOWWINDOW" val="0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OINTWIDTH" val="0.5"/>
  <p:tag name="ARS_CHARTSHOWITEMTEXT" val="0"/>
  <p:tag name="ARS_CHARTPARA_SHOWWINDOW" val="0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OINTWIDTH" val="0.5"/>
  <p:tag name="ARS_CHARTSHOWITEMTEXT" val="0"/>
  <p:tag name="ARS_CHARTPARA_SHOWWINDOW" val="0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OINTWIDTH" val="0.5"/>
  <p:tag name="ARS_CHARTSHOWITEMTEXT" val="0"/>
  <p:tag name="ARS_CHARTPARA_SHOWWINDOW" val="0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OINTWIDTH" val="0.5"/>
  <p:tag name="ARS_CHARTSHOWITEMTEXT" val="0"/>
  <p:tag name="ARS_CHARTPARA_SHOWWINDOW" val="0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SLIDE_DUENO" val="30"/>
  <p:tag name="ARS_SLIDE_PARTICIPANTNUM" val="30"/>
  <p:tag name="ARS_SLIDE_SUBMITNUM" val="0"/>
  <p:tag name="ARS_SLIDE_CORRECTNUM" val="0"/>
  <p:tag name="ARS_SLIDE_VOTEMEAN" val="0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PARA_SHOWWINDOW" val="0"/>
  <p:tag name="ARS_CHARTSHOWITEMTEXT" val="0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OINTWIDTH" val="0.5"/>
  <p:tag name="ARS_CHARTSHOWITEMTEXT" val="0"/>
  <p:tag name="ARS_CHARTPARA_SHOWWINDOW" val="0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OINTWIDTH" val="0.5"/>
  <p:tag name="ARS_CHARTSHOWITEMTEXT" val="0"/>
  <p:tag name="ARS_CHARTPARA_SHOWWINDOW" val="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_DUENO" val="30"/>
  <p:tag name="ARS_SLIDE_PARTICIPANTNUM" val="30"/>
  <p:tag name="ARS_SLIDE_SUBMITNUM" val="0"/>
  <p:tag name="ARS_SLIDE_CORRECTNUM" val="0"/>
  <p:tag name="ARS_SLIDE_VOTEMEAN" val="0"/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PARA_SHOWWINDOW" val="0"/>
  <p:tag name="ARS_CHARTSHOWITEMTEXT" val="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SLIDE_DUENO" val="30"/>
  <p:tag name="ARS_SLIDE_PARTICIPANTNUM" val="30"/>
  <p:tag name="ARS_SLIDE_SUBMITNUM" val="0"/>
  <p:tag name="ARS_SLIDE_CORRECTNUM" val="0"/>
  <p:tag name="ARS_SLIDE_VOTEMEAN" val="0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PARA_SHOWWINDOW" val="0"/>
  <p:tag name="ARS_CHARTSHOWITEMTEXT" val="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30"/>
  <p:tag name="ARS_SLIDE_PARTICIPANTNUM" val="30"/>
  <p:tag name="ARS_SLIDE_SUBMITNUM" val="0"/>
  <p:tag name="ARS_SLIDE_CORRECTNUM" val="0"/>
  <p:tag name="ARS_SLIDE_VOTEMEAN" val="0"/>
  <p:tag name="ARS_CHARTPARA_SHOWWINDOW" val="0"/>
  <p:tag name="ARS_CHARTSHOWITEMTEXT" val="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SLIDE_DUENO" val="30"/>
  <p:tag name="ARS_SLIDE_PARTICIPANTNUM" val="30"/>
  <p:tag name="ARS_SLIDE_SUBMITNUM" val="0"/>
  <p:tag name="ARS_SLIDE_CORRECTNUM" val="0"/>
  <p:tag name="ARS_SLIDE_VOTEMEAN" val="0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PARA_SHOWWINDOW" val="0"/>
  <p:tag name="ARS_CHARTSHOWITEMTEXT" val="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SLIDE_DUENO" val="30"/>
  <p:tag name="ARS_SLIDE_PARTICIPANTNUM" val="30"/>
  <p:tag name="ARS_SLIDE_SUBMITNUM" val="0"/>
  <p:tag name="ARS_SLIDE_CORRECTNUM" val="0"/>
  <p:tag name="ARS_SLIDE_VOTEMEAN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CHARTPARA_SHOWWINDOW" val="0"/>
  <p:tag name="ARS_CHARTSHOWITEMTEXT" val="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SLIDE_DUENO" val="30"/>
  <p:tag name="ARS_SLIDE_PARTICIPANTNUM" val="30"/>
  <p:tag name="ARS_SLIDE_SUBMITNUM" val="0"/>
  <p:tag name="ARS_SLIDE_CORRECTNUM" val="0"/>
  <p:tag name="ARS_SLIDE_VOTEMEAN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CHARTPARA_SHOWWINDOW" val="0"/>
  <p:tag name="ARS_CHARTSHOWITEMTEXT" val="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_DUENO" val="30"/>
  <p:tag name="ARS_SLIDE_PARTICIPANTNUM" val="30"/>
  <p:tag name="ARS_SLIDE_SUBMITNUM" val="0"/>
  <p:tag name="ARS_SLIDE_CORRECTNUM" val="0"/>
  <p:tag name="ARS_SLIDE_VOTEMEAN" val="0"/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PARA_SHOWWINDOW" val="0"/>
  <p:tag name="ARS_CHARTSHOWITEMTEXT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SHOWITEMTEXT" val="0"/>
  <p:tag name="ARS_SLIDE_DUENO" val="30"/>
  <p:tag name="ARS_SLIDE_PARTICIPANTNUM" val="30"/>
  <p:tag name="ARS_SLIDE_SUBMITNUM" val="0"/>
  <p:tag name="ARS_SLIDE_CORRECTNUM" val="0"/>
  <p:tag name="ARS_SLIDE_VOTEMEAN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CHARTPARA_SHOWWINDOW" val="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_DUENO" val="30"/>
  <p:tag name="ARS_SLIDE_PARTICIPANTNUM" val="30"/>
  <p:tag name="ARS_SLIDE_SUBMITNUM" val="0"/>
  <p:tag name="ARS_SLIDE_CORRECTNUM" val="0"/>
  <p:tag name="ARS_SLIDE_VOTEMEAN" val="0"/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PARA_SHOWWINDOW" val="0"/>
  <p:tag name="ARS_CHARTSHOWITEMTEXT" val="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_DUENO" val="30"/>
  <p:tag name="ARS_SLIDE_PARTICIPANTNUM" val="30"/>
  <p:tag name="ARS_SLIDE_SUBMITNUM" val="0"/>
  <p:tag name="ARS_SLIDE_CORRECTNUM" val="0"/>
  <p:tag name="ARS_SLIDE_VOTEMEAN" val="0"/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PARA_SHOWWINDOW" val="0"/>
  <p:tag name="ARS_CHARTSHOWITEMTEXT" val="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SLIDE_DUENO" val="30"/>
  <p:tag name="ARS_SLIDE_PARTICIPANTNUM" val="30"/>
  <p:tag name="ARS_SLIDE_SUBMITNUM" val="0"/>
  <p:tag name="ARS_SLIDE_CORRECTNUM" val="0"/>
  <p:tag name="ARS_SLIDE_VOTEMEAN" val="0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PARA_SHOWWINDOW" val="0"/>
  <p:tag name="ARS_CHARTSHOWITEMTEXT" val="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SLIDE_DUENO" val="30"/>
  <p:tag name="ARS_SLIDE_PARTICIPANTNUM" val="30"/>
  <p:tag name="ARS_SLIDE_SUBMITNUM" val="0"/>
  <p:tag name="ARS_SLIDE_CORRECTNUM" val="0"/>
  <p:tag name="ARS_SLIDE_VOTEMEAN" val="0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PARA_SHOWWINDOW" val="0"/>
  <p:tag name="ARS_CHARTSHOWITEMTEXT" val="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SLIDE_DUENO" val="30"/>
  <p:tag name="ARS_SLIDE_PARTICIPANTNUM" val="30"/>
  <p:tag name="ARS_SLIDE_SUBMITNUM" val="0"/>
  <p:tag name="ARS_SLIDE_CORRECTNUM" val="0"/>
  <p:tag name="ARS_SLIDE_VOTEMEAN" val="0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PARA_SHOWWINDOW" val="0"/>
  <p:tag name="ARS_CHARTSHOWITEMTEXT" val="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SLIDE_DUENO" val="30"/>
  <p:tag name="ARS_SLIDE_PARTICIPANTNUM" val="30"/>
  <p:tag name="ARS_SLIDE_SUBMITNUM" val="0"/>
  <p:tag name="ARS_SLIDE_CORRECTNUM" val="0"/>
  <p:tag name="ARS_SLIDE_VOTEMEAN" val="0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PARA_SHOWWINDOW" val="0"/>
  <p:tag name="ARS_CHARTSHOWITEMTEXT" val="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_DUENO" val="30"/>
  <p:tag name="ARS_SLIDE_PARTICIPANTNUM" val="30"/>
  <p:tag name="ARS_SLIDE_SUBMITNUM" val="0"/>
  <p:tag name="ARS_SLIDE_CORRECTNUM" val="0"/>
  <p:tag name="ARS_SLIDE_VOTEMEAN" val="0"/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PARA_SHOWWINDOW" val="0"/>
  <p:tag name="ARS_CHARTSHOWITEMTEXT" val="0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SLIDE_DUENO" val="30"/>
  <p:tag name="ARS_SLIDE_PARTICIPANTNUM" val="30"/>
  <p:tag name="ARS_SLIDE_SUBMITNUM" val="0"/>
  <p:tag name="ARS_SLIDE_CORRECTNUM" val="0"/>
  <p:tag name="ARS_SLIDE_VOTEMEAN" val="0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PARA_SHOWWINDOW" val="0"/>
  <p:tag name="ARS_CHARTSHOWITEMTEXT" val="0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SLIDE_DUENO" val="30"/>
  <p:tag name="ARS_SLIDE_PARTICIPANTNUM" val="30"/>
  <p:tag name="ARS_SLIDE_SUBMITNUM" val="0"/>
  <p:tag name="ARS_SLIDE_CORRECTNUM" val="0"/>
  <p:tag name="ARS_SLIDE_VOTEMEAN" val="0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PARA_SHOWWINDOW" val="0"/>
  <p:tag name="ARS_CHARTSHOWITEMTEXT" val="0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SLIDE_DUENO" val="30"/>
  <p:tag name="ARS_SLIDE_PARTICIPANTNUM" val="30"/>
  <p:tag name="ARS_SLIDE_SUBMITNUM" val="0"/>
  <p:tag name="ARS_SLIDE_CORRECTNUM" val="0"/>
  <p:tag name="ARS_SLIDE_VOTEMEAN" val="0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PARA_SHOWWINDOW" val="0"/>
  <p:tag name="ARS_CHARTSHOWITEMTEXT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30"/>
  <p:tag name="ARS_SLIDE_PARTICIPANTNUM" val="30"/>
  <p:tag name="ARS_SLIDE_SUBMITNUM" val="0"/>
  <p:tag name="ARS_SLIDE_CORRECTNUM" val="0"/>
  <p:tag name="ARS_SLIDE_VOTEMEAN" val="0"/>
  <p:tag name="ARS_CHARTPARA_SHOWWINDOW" val="0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SLIDE_DUENO" val="30"/>
  <p:tag name="ARS_SLIDE_PARTICIPANTNUM" val="30"/>
  <p:tag name="ARS_SLIDE_SUBMITNUM" val="0"/>
  <p:tag name="ARS_SLIDE_CORRECTNUM" val="0"/>
  <p:tag name="ARS_SLIDE_VOTEMEAN" val="0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PARA_SHOWWINDOW" val="0"/>
  <p:tag name="ARS_CHARTSHOWITEMTEXT" val="0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SLIDE_DUENO" val="30"/>
  <p:tag name="ARS_SLIDE_PARTICIPANTNUM" val="30"/>
  <p:tag name="ARS_SLIDE_SUBMITNUM" val="0"/>
  <p:tag name="ARS_SLIDE_CORRECTNUM" val="0"/>
  <p:tag name="ARS_SLIDE_VOTEMEAN" val="0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PARA_SHOWWINDOW" val="0"/>
  <p:tag name="ARS_CHARTSHOWITEMTEXT" val="0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SLIDE_DUENO" val="30"/>
  <p:tag name="ARS_SLIDE_PARTICIPANTNUM" val="30"/>
  <p:tag name="ARS_SLIDE_SUBMITNUM" val="0"/>
  <p:tag name="ARS_SLIDE_CORRECTNUM" val="0"/>
  <p:tag name="ARS_SLIDE_VOTEMEAN" val="0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PARA_SHOWWINDOW" val="0"/>
  <p:tag name="ARS_CHARTSHOWITEMTEXT" val="0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SLIDE_DUENO" val="30"/>
  <p:tag name="ARS_SLIDE_PARTICIPANTNUM" val="30"/>
  <p:tag name="ARS_SLIDE_SUBMITNUM" val="0"/>
  <p:tag name="ARS_SLIDE_CORRECTNUM" val="0"/>
  <p:tag name="ARS_SLIDE_VOTEMEAN" val="0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PARA_SHOWWINDOW" val="0"/>
  <p:tag name="ARS_CHARTSHOWITEMTEXT" val="0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SLIDE_DUENO" val="30"/>
  <p:tag name="ARS_SLIDE_PARTICIPANTNUM" val="30"/>
  <p:tag name="ARS_SLIDE_SUBMITNUM" val="0"/>
  <p:tag name="ARS_SLIDE_CORRECTNUM" val="0"/>
  <p:tag name="ARS_SLIDE_VOTEMEAN" val="0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OINTWIDTH" val="0.5"/>
  <p:tag name="ARS_CHARTSHOWITEMTEXT" val="0"/>
  <p:tag name="ARS_CHARTPARA_SHOWWINDOW" val="0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SLIDE_DUENO" val="30"/>
  <p:tag name="ARS_SLIDE_PARTICIPANTNUM" val="30"/>
  <p:tag name="ARS_SLIDE_SUBMITNUM" val="0"/>
  <p:tag name="ARS_SLIDE_CORRECTNUM" val="0"/>
  <p:tag name="ARS_SLIDE_VOTEMEAN" val="0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OINTWIDTH" val="0.5"/>
  <p:tag name="ARS_CHARTSHOWITEMTEXT" val="0"/>
  <p:tag name="ARS_CHARTPARA_SHOWWINDOW" val="0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SLIDE_DUENO" val="30"/>
  <p:tag name="ARS_SLIDE_PARTICIPANTNUM" val="30"/>
  <p:tag name="ARS_SLIDE_SUBMITNUM" val="0"/>
  <p:tag name="ARS_SLIDE_CORRECTNUM" val="0"/>
  <p:tag name="ARS_SLIDE_VOTEMEAN" val="0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OINTWIDTH" val="0.5"/>
  <p:tag name="ARS_CHARTSHOWITEMTEXT" val="0"/>
  <p:tag name="ARS_CHARTPARA_SHOWWINDOW" val="0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OINTWIDTH" val="0.5"/>
  <p:tag name="ARS_CHARTSHOWITEMTEXT" val="0"/>
  <p:tag name="ARS_SLIDE_DUENO" val="30"/>
  <p:tag name="ARS_SLIDE_PARTICIPANTNUM" val="30"/>
  <p:tag name="ARS_SLIDE_SUBMITNUM" val="0"/>
  <p:tag name="ARS_SLIDE_CORRECTNUM" val="0"/>
  <p:tag name="ARS_SLIDE_VOTEMEAN" val="0"/>
  <p:tag name="ARS_CHARTPARA_SHOWWINDOW" val="0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SLIDE_DUENO" val="30"/>
  <p:tag name="ARS_SLIDE_PARTICIPANTNUM" val="30"/>
  <p:tag name="ARS_SLIDE_SUBMITNUM" val="0"/>
  <p:tag name="ARS_SLIDE_CORRECTNUM" val="0"/>
  <p:tag name="ARS_SLIDE_VOTEMEAN" val="0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OINTWIDTH" val="0.5"/>
  <p:tag name="ARS_CHARTSHOWITEMTEXT" val="0"/>
  <p:tag name="ARS_CHARTPARA_SHOWWINDOW" val="0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SLIDE_DUENO" val="30"/>
  <p:tag name="ARS_SLIDE_PARTICIPANTNUM" val="30"/>
  <p:tag name="ARS_SLIDE_SUBMITNUM" val="0"/>
  <p:tag name="ARS_SLIDE_CORRECTNUM" val="0"/>
  <p:tag name="ARS_SLIDE_VOTEMEAN" val="0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OINTWIDTH" val="0.5"/>
  <p:tag name="ARS_CHARTSHOWITEMTEXT" val="0"/>
  <p:tag name="ARS_CHARTPARA_SHOWWINDOW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_DUENO" val="30"/>
  <p:tag name="ARS_SLIDE_PARTICIPANTNUM" val="30"/>
  <p:tag name="ARS_SLIDE_SUBMITNUM" val="0"/>
  <p:tag name="ARS_SLIDE_CORRECTNUM" val="0"/>
  <p:tag name="ARS_SLIDE_VOTEMEAN" val="0"/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PARA_SHOWWINDOW" val="0"/>
  <p:tag name="ARS_CHARTSHOWITEMTEXT" val="0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SLIDE_DUENO" val="30"/>
  <p:tag name="ARS_SLIDE_PARTICIPANTNUM" val="30"/>
  <p:tag name="ARS_SLIDE_SUBMITNUM" val="0"/>
  <p:tag name="ARS_SLIDE_CORRECTNUM" val="0"/>
  <p:tag name="ARS_SLIDE_VOTEMEAN" val="0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OINTWIDTH" val="0.5"/>
  <p:tag name="ARS_CHARTSHOWITEMTEXT" val="0"/>
  <p:tag name="ARS_CHARTPARA_SHOWWINDOW" val="0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SLIDE_DUENO" val="30"/>
  <p:tag name="ARS_SLIDE_PARTICIPANTNUM" val="30"/>
  <p:tag name="ARS_SLIDE_SUBMITNUM" val="0"/>
  <p:tag name="ARS_SLIDE_CORRECTNUM" val="0"/>
  <p:tag name="ARS_SLIDE_VOTEMEAN" val="0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OINTWIDTH" val="0.5"/>
  <p:tag name="ARS_CHARTSHOWITEMTEXT" val="0"/>
  <p:tag name="ARS_CHARTPARA_SHOWWINDOW" val="0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SLIDE_DUENO" val="30"/>
  <p:tag name="ARS_SLIDE_PARTICIPANTNUM" val="30"/>
  <p:tag name="ARS_SLIDE_SUBMITNUM" val="0"/>
  <p:tag name="ARS_SLIDE_CORRECTNUM" val="0"/>
  <p:tag name="ARS_SLIDE_VOTEMEAN" val="0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OINTWIDTH" val="0.5"/>
  <p:tag name="ARS_CHARTSHOWITEMTEXT" val="0"/>
  <p:tag name="ARS_CHARTPARA_SHOWWINDOW" val="0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SLIDE_DUENO" val="30"/>
  <p:tag name="ARS_SLIDE_PARTICIPANTNUM" val="30"/>
  <p:tag name="ARS_SLIDE_SUBMITNUM" val="0"/>
  <p:tag name="ARS_SLIDE_CORRECTNUM" val="0"/>
  <p:tag name="ARS_SLIDE_VOTEMEAN" val="0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OINTWIDTH" val="0.5"/>
  <p:tag name="ARS_CHARTSHOWITEMTEXT" val="0"/>
  <p:tag name="ARS_CHARTPARA_SHOWWINDOW" val="0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SLIDE_DUENO" val="30"/>
  <p:tag name="ARS_SLIDE_PARTICIPANTNUM" val="30"/>
  <p:tag name="ARS_SLIDE_SUBMITNUM" val="0"/>
  <p:tag name="ARS_SLIDE_CORRECTNUM" val="0"/>
  <p:tag name="ARS_SLIDE_VOTEMEAN" val="0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OINTWIDTH" val="0.5"/>
  <p:tag name="ARS_CHARTSHOWITEMTEXT" val="0"/>
  <p:tag name="ARS_CHARTPARA_SHOWWINDOW" val="0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SLIDE_DUENO" val="30"/>
  <p:tag name="ARS_SLIDE_PARTICIPANTNUM" val="30"/>
  <p:tag name="ARS_SLIDE_SUBMITNUM" val="0"/>
  <p:tag name="ARS_SLIDE_CORRECTNUM" val="0"/>
  <p:tag name="ARS_SLIDE_VOTEMEAN" val="0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OINTWIDTH" val="0.5"/>
  <p:tag name="ARS_CHARTSHOWITEMTEXT" val="0"/>
  <p:tag name="ARS_CHARTPARA_SHOWWINDOW" val="0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SLIDE_DUENO" val="30"/>
  <p:tag name="ARS_SLIDE_PARTICIPANTNUM" val="30"/>
  <p:tag name="ARS_SLIDE_SUBMITNUM" val="0"/>
  <p:tag name="ARS_SLIDE_CORRECTNUM" val="0"/>
  <p:tag name="ARS_SLIDE_VOTEMEAN" val="0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OINTWIDTH" val="0.5"/>
  <p:tag name="ARS_CHARTSHOWITEMTEXT" val="0"/>
  <p:tag name="ARS_CHARTPARA_SHOWWINDOW" val="0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SLIDE_DUENO" val="30"/>
  <p:tag name="ARS_SLIDE_PARTICIPANTNUM" val="30"/>
  <p:tag name="ARS_SLIDE_SUBMITNUM" val="0"/>
  <p:tag name="ARS_SLIDE_CORRECTNUM" val="0"/>
  <p:tag name="ARS_SLIDE_VOTEMEAN" val="0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OINTWIDTH" val="0.5"/>
  <p:tag name="ARS_CHARTSHOWITEMTEXT" val="0"/>
  <p:tag name="ARS_CHARTPARA_SHOWWINDOW" val="0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SLIDE_DUENO" val="30"/>
  <p:tag name="ARS_SLIDE_PARTICIPANTNUM" val="30"/>
  <p:tag name="ARS_SLIDE_SUBMITNUM" val="0"/>
  <p:tag name="ARS_SLIDE_CORRECTNUM" val="0"/>
  <p:tag name="ARS_SLIDE_VOTEMEAN" val="0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OINTWIDTH" val="0.5"/>
  <p:tag name="ARS_CHARTSHOWITEMTEXT" val="0"/>
  <p:tag name="ARS_CHARTPARA_SHOWWINDOW" val="0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SLIDE_DUENO" val="30"/>
  <p:tag name="ARS_SLIDE_PARTICIPANTNUM" val="30"/>
  <p:tag name="ARS_SLIDE_SUBMITNUM" val="0"/>
  <p:tag name="ARS_SLIDE_CORRECTNUM" val="0"/>
  <p:tag name="ARS_SLIDE_VOTEMEAN" val="0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OINTWIDTH" val="0.5"/>
  <p:tag name="ARS_CHARTSHOWITEMTEXT" val="0"/>
  <p:tag name="ARS_CHARTPARA_SHOWWINDOW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_DUENO" val="30"/>
  <p:tag name="ARS_SLIDE_PARTICIPANTNUM" val="30"/>
  <p:tag name="ARS_SLIDE_SUBMITNUM" val="0"/>
  <p:tag name="ARS_SLIDE_CORRECTNUM" val="0"/>
  <p:tag name="ARS_SLIDE_VOTEMEAN" val="0"/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PARA_SHOWWINDOW" val="0"/>
  <p:tag name="ARS_CHARTSHOWITEMTEXT" val="0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SLIDE_DUENO" val="30"/>
  <p:tag name="ARS_SLIDE_PARTICIPANTNUM" val="30"/>
  <p:tag name="ARS_SLIDE_SUBMITNUM" val="0"/>
  <p:tag name="ARS_SLIDE_CORRECTNUM" val="0"/>
  <p:tag name="ARS_SLIDE_VOTEMEAN" val="0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OINTWIDTH" val="0.5"/>
  <p:tag name="ARS_CHARTSHOWITEMTEXT" val="0"/>
  <p:tag name="ARS_CHARTPARA_SHOWWINDOW" val="0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SLIDE_DUENO" val="30"/>
  <p:tag name="ARS_SLIDE_PARTICIPANTNUM" val="30"/>
  <p:tag name="ARS_SLIDE_SUBMITNUM" val="0"/>
  <p:tag name="ARS_SLIDE_CORRECTNUM" val="0"/>
  <p:tag name="ARS_SLIDE_VOTEMEAN" val="0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OINTWIDTH" val="0.5"/>
  <p:tag name="ARS_CHARTSHOWITEMTEXT" val="0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SLIDE_DUENO" val="30"/>
  <p:tag name="ARS_SLIDE_PARTICIPANTNUM" val="30"/>
  <p:tag name="ARS_SLIDE_SUBMITNUM" val="0"/>
  <p:tag name="ARS_SLIDE_CORRECTNUM" val="0"/>
  <p:tag name="ARS_SLIDE_VOTEMEAN" val="0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OINTWIDTH" val="0.5"/>
  <p:tag name="ARS_CHARTSHOWITEMTEXT" val="0"/>
  <p:tag name="ARS_CHARTPARA_SHOWWINDOW" val="0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SLIDE_DUENO" val="30"/>
  <p:tag name="ARS_SLIDE_PARTICIPANTNUM" val="30"/>
  <p:tag name="ARS_SLIDE_SUBMITNUM" val="0"/>
  <p:tag name="ARS_SLIDE_CORRECTNUM" val="0"/>
  <p:tag name="ARS_SLIDE_VOTEMEAN" val="0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OINTWIDTH" val="0.5"/>
  <p:tag name="ARS_CHARTSHOWITEMTEXT" val="0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_DUENO" val="30"/>
  <p:tag name="ARS_SLIDE_PARTICIPANTNUM" val="30"/>
  <p:tag name="ARS_SLIDE_SUBMITNUM" val="0"/>
  <p:tag name="ARS_SLIDE_CORRECTNUM" val="0"/>
  <p:tag name="ARS_SLIDE_VOTEMEAN" val="0"/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OINTWIDTH" val="0.5"/>
  <p:tag name="ARS_CHARTSHOWITEMTEXT" val="0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30"/>
  <p:tag name="ARS_SLIDE_PARTICIPANTNUM" val="30"/>
  <p:tag name="ARS_SLIDE_SUBMITNUM" val="0"/>
  <p:tag name="ARS_SLIDE_CORRECTNUM" val="0"/>
  <p:tag name="ARS_SLIDE_VOTEMEAN" val="0"/>
  <p:tag name="ARS_CHARTSHOWITEMTEXT" val="0"/>
  <p:tag name="ARS_CHARTPARA_SHOWWINDOW" val="0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SLIDE_DUENO" val="30"/>
  <p:tag name="ARS_SLIDE_PARTICIPANTNUM" val="30"/>
  <p:tag name="ARS_SLIDE_SUBMITNUM" val="0"/>
  <p:tag name="ARS_SLIDE_CORRECTNUM" val="0"/>
  <p:tag name="ARS_SLIDE_VOTEMEAN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CHARTSHOWITEMTEXT" val="0"/>
  <p:tag name="ARS_CHARTPARA_SHOWWINDOW" val="0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SHOWITEMTEXT" val="0"/>
  <p:tag name="ARS_CHARTPARA_SHOWWINDOW" val="0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SHOWITEMTEXT" val="0"/>
  <p:tag name="ARS_CHARTPARA_SHOWWINDOW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SLIDE_DUENO" val="30"/>
  <p:tag name="ARS_SLIDE_PARTICIPANTNUM" val="30"/>
  <p:tag name="ARS_SLIDE_SUBMITNUM" val="0"/>
  <p:tag name="ARS_SLIDE_CORRECTNUM" val="0"/>
  <p:tag name="ARS_SLIDE_VOTEMEAN" val="0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PARA_SHOWWINDOW" val="0"/>
  <p:tag name="ARS_CHARTSHOWITEMTEXT" val="0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SHOWITEMTEXT" val="0"/>
  <p:tag name="ARS_CHARTPARA_SHOWWINDOW" val="0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SHOWITEMTEXT" val="0"/>
  <p:tag name="ARS_CHARTPARA_SHOWWINDOW" val="0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OINTWIDTH" val="0.5"/>
  <p:tag name="ARS_CHARTSHOWITEMTEXT" val="0"/>
  <p:tag name="ARS_CHARTPARA_SHOWWINDOW" val="0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30"/>
  <p:tag name="ARS_SLIDE_PARTICIPANTNUM" val="30"/>
  <p:tag name="ARS_SLIDE_SUBMITNUM" val="0"/>
  <p:tag name="ARS_SLIDE_CORRECTNUM" val="0"/>
  <p:tag name="ARS_SLIDE_VOTEMEAN" val="0"/>
  <p:tag name="ARS_CHARTPARA_SHOWWINDOW" val="0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SHOWITEMTEXT" val="0"/>
  <p:tag name="ARS_SLIDE_DUENO" val="30"/>
  <p:tag name="ARS_SLIDE_PARTICIPANTNUM" val="30"/>
  <p:tag name="ARS_SLIDE_SUBMITNUM" val="0"/>
  <p:tag name="ARS_SLIDE_CORRECTNUM" val="0"/>
  <p:tag name="ARS_SLIDE_VOTEMEAN" val="0"/>
  <p:tag name="ARS_CHARTPARA_SHOWWINDOW" val="0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SHOWITEMTEXT" val="0"/>
  <p:tag name="ARS_CHARTPARA_SHOWWINDOW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SLIDE_DUENO" val="30"/>
  <p:tag name="ARS_SLIDE_PARTICIPANTNUM" val="30"/>
  <p:tag name="ARS_SLIDE_SUBMITNUM" val="0"/>
  <p:tag name="ARS_SLIDE_CORRECTNUM" val="0"/>
  <p:tag name="ARS_SLIDE_VOTEMEAN" val="0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PARA_SHOWWINDOW" val="0"/>
  <p:tag name="ARS_CHARTSHOWITEMTEXT" val="0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SHOWITEMTEXT" val="0"/>
  <p:tag name="ARS_CHARTPARA_SHOWWINDOW" val="0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OINTWIDTH" val="0.5"/>
  <p:tag name="ARS_CHARTSHOWITEMTEXT" val="0"/>
  <p:tag name="ARS_CHARTPARA_SHOWWINDOW" val="0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SHOWITEMTEXT" val="0"/>
  <p:tag name="ARS_CHARTPARA_SHOWWINDOW" val="0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SHOWITEMTEXT" val="0"/>
  <p:tag name="ARS_CHARTPARA_SHOWWINDOW" val="0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SHOWITEMTEXT" val="0"/>
  <p:tag name="ARS_CHARTPARA_SHOWWINDOW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SLIDE_DUENO" val="30"/>
  <p:tag name="ARS_SLIDE_PARTICIPANTNUM" val="30"/>
  <p:tag name="ARS_SLIDE_SUBMITNUM" val="0"/>
  <p:tag name="ARS_SLIDE_CORRECTNUM" val="0"/>
  <p:tag name="ARS_SLIDE_VOTEMEAN" val="0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PARA_SHOWWINDOW" val="0"/>
  <p:tag name="ARS_CHARTSHOWITEMTEXT" val="0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SHOWITEMTEXT" val="0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SHOWITEMTEXT" val="0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SHOWITEMTEXT" val="0"/>
  <p:tag name="ARS_CHARTPARA_SHOWWINDOW" val="0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SHOWITEMTEXT" val="0"/>
  <p:tag name="ARS_CHARTPARA_SHOWWINDOW" val="0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SHOWITEMTEXT" val="0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SLIDE_DUENO" val="30"/>
  <p:tag name="ARS_SLIDE_PARTICIPANTNUM" val="30"/>
  <p:tag name="ARS_SLIDE_SUBMITNUM" val="0"/>
  <p:tag name="ARS_SLIDE_CORRECTNUM" val="0"/>
  <p:tag name="ARS_SLIDE_VOTEMEAN" val="0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PARA_SHOWWINDOW" val="0"/>
  <p:tag name="ARS_CHARTSHOWITEMTEXT" val="0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SHOWITEMTEXT" val="0"/>
  <p:tag name="ARS_CHARTPARA_SHOWWINDOW" val="0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OINTWIDTH" val="0.5"/>
  <p:tag name="ARS_CHARTSHOWITEMTEXT" val="0"/>
  <p:tag name="ARS_CHARTPARA_SHOWWINDOW" val="0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SHOWITEMTEXT" val="0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SHOWITEMTEXT" val="0"/>
  <p:tag name="ARS_CHARTPARA_SHOWWINDOW" val="0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SHOWITEMTEXT" val="0"/>
  <p:tag name="ARS_CHARTPARA_SHOWWINDOW" val="0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heme/theme1.xml><?xml version="1.0" encoding="utf-8"?>
<a:theme xmlns:a="http://schemas.openxmlformats.org/drawingml/2006/main" name="Prezentace_MU_CZ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dirty="0" err="1" smtClean="0">
            <a:ln>
              <a:noFill/>
            </a:ln>
            <a:solidFill>
              <a:schemeClr val="bg1"/>
            </a:solidFill>
            <a:effectLst/>
            <a:latin typeface="+mn-lt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  <a:txDef>
      <a:spPr>
        <a:noFill/>
      </a:spPr>
      <a:bodyPr wrap="square" rtlCol="0">
        <a:spAutoFit/>
      </a:bodyPr>
      <a:lstStyle>
        <a:defPPr algn="l">
          <a:defRPr sz="2800" dirty="0" err="1" smtClean="0">
            <a:latin typeface="+mn-lt"/>
          </a:defRPr>
        </a:defPPr>
      </a:lstStyle>
    </a:tx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NI-MED-prezentace-CZ.potx" id="{0256B392-11D6-4CFF-A65D-2F19E0793336}" vid="{4DBF336A-63FD-420A-B5B7-04D31F847D65}"/>
    </a:ext>
  </a:ext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415</TotalTime>
  <Words>5223</Words>
  <Application>Microsoft Office PowerPoint</Application>
  <PresentationFormat>Širokoúhlá obrazovka</PresentationFormat>
  <Paragraphs>874</Paragraphs>
  <Slides>90</Slides>
  <Notes>61</Notes>
  <HiddenSlides>1</HiddenSlides>
  <MMClips>83</MMClips>
  <ScaleCrop>false</ScaleCrop>
  <HeadingPairs>
    <vt:vector size="6" baseType="variant">
      <vt:variant>
        <vt:lpstr>Použitá písma</vt:lpstr>
      </vt:variant>
      <vt:variant>
        <vt:i4>9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90</vt:i4>
      </vt:variant>
    </vt:vector>
  </HeadingPairs>
  <TitlesOfParts>
    <vt:vector size="100" baseType="lpstr">
      <vt:lpstr>Arial</vt:lpstr>
      <vt:lpstr>Arial Unicode MS</vt:lpstr>
      <vt:lpstr>Calibri</vt:lpstr>
      <vt:lpstr>Candara</vt:lpstr>
      <vt:lpstr>Symbol</vt:lpstr>
      <vt:lpstr>Tahoma</vt:lpstr>
      <vt:lpstr>Times New Roman</vt:lpstr>
      <vt:lpstr>Wingdings</vt:lpstr>
      <vt:lpstr>Wingdings 2</vt:lpstr>
      <vt:lpstr>Prezentace_MU_CZ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NSAIDs, Antipyretics   Antigout drugs</vt:lpstr>
      <vt:lpstr>Prezentace aplikace PowerPoint</vt:lpstr>
      <vt:lpstr>Mechanism of action</vt:lpstr>
      <vt:lpstr>Cyclooxygenases</vt:lpstr>
      <vt:lpstr>Classification by COX1/COX2 inhibition</vt:lpstr>
      <vt:lpstr>Prezentace aplikace PowerPoint</vt:lpstr>
      <vt:lpstr>Classification</vt:lpstr>
      <vt:lpstr>1. Salicylates</vt:lpstr>
      <vt:lpstr>Salicylic acid derivatives – drugs </vt:lpstr>
      <vt:lpstr>Acetylsalicylic acid</vt:lpstr>
      <vt:lpstr>Usual dosages</vt:lpstr>
      <vt:lpstr>ASA – adverse effects </vt:lpstr>
      <vt:lpstr>ASA interactions</vt:lpstr>
      <vt:lpstr>ASA - contraindications</vt:lpstr>
      <vt:lpstr>2. Aniline derivatives </vt:lpstr>
      <vt:lpstr>Usual doses</vt:lpstr>
      <vt:lpstr>Prezentace aplikace PowerPoint</vt:lpstr>
      <vt:lpstr>3. Pyrazolones</vt:lpstr>
      <vt:lpstr>4. Propionic acid derivatives</vt:lpstr>
      <vt:lpstr>4. Propionic acid derivatives</vt:lpstr>
      <vt:lpstr>5. Acetic acid derivatives</vt:lpstr>
      <vt:lpstr>5. Acetic acid derivatives </vt:lpstr>
      <vt:lpstr>6. Oxicams</vt:lpstr>
      <vt:lpstr>7. Coxibs</vt:lpstr>
      <vt:lpstr>7. Coxibs</vt:lpstr>
      <vt:lpstr>8. Other</vt:lpstr>
      <vt:lpstr>Adverse effects</vt:lpstr>
      <vt:lpstr>Prevention of AE</vt:lpstr>
      <vt:lpstr>NSAIDs for local aplication</vt:lpstr>
      <vt:lpstr>Treatment of gout</vt:lpstr>
      <vt:lpstr>Drugs</vt:lpstr>
      <vt:lpstr>Treatment of acute gout attack</vt:lpstr>
      <vt:lpstr>Chronic treatment of gout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Farmakokinetika I</dc:title>
  <dc:creator>Jan Jurica</dc:creator>
  <cp:lastModifiedBy>Leoš Landa</cp:lastModifiedBy>
  <cp:revision>60</cp:revision>
  <cp:lastPrinted>1601-01-01T00:00:00Z</cp:lastPrinted>
  <dcterms:created xsi:type="dcterms:W3CDTF">2020-10-24T20:05:04Z</dcterms:created>
  <dcterms:modified xsi:type="dcterms:W3CDTF">2024-10-04T07:35:59Z</dcterms:modified>
</cp:coreProperties>
</file>