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9.xml" ContentType="application/vnd.openxmlformats-officedocument.presentationml.notesSlide+xml"/>
  <Override PartName="/ppt/tags/tag30.xml" ContentType="application/vnd.openxmlformats-officedocument.presentationml.tags+xml"/>
  <Override PartName="/ppt/notesSlides/notesSlide10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1.xml" ContentType="application/vnd.openxmlformats-officedocument.presentationml.notesSlide+xml"/>
  <Override PartName="/ppt/tags/tag36.xml" ContentType="application/vnd.openxmlformats-officedocument.presentationml.tags+xml"/>
  <Override PartName="/ppt/notesSlides/notesSlide12.xml" ContentType="application/vnd.openxmlformats-officedocument.presentationml.notesSlide+xml"/>
  <Override PartName="/ppt/tags/tag37.xml" ContentType="application/vnd.openxmlformats-officedocument.presentationml.tags+xml"/>
  <Override PartName="/ppt/notesSlides/notesSlide13.xml" ContentType="application/vnd.openxmlformats-officedocument.presentationml.notesSlide+xml"/>
  <Override PartName="/ppt/tags/tag38.xml" ContentType="application/vnd.openxmlformats-officedocument.presentationml.tags+xml"/>
  <Override PartName="/ppt/notesSlides/notesSlide14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5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6.xml" ContentType="application/vnd.openxmlformats-officedocument.presentationml.notesSlide+xml"/>
  <Override PartName="/ppt/tags/tag45.xml" ContentType="application/vnd.openxmlformats-officedocument.presentationml.tags+xml"/>
  <Override PartName="/ppt/notesSlides/notesSlide17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8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9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0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1.xml" ContentType="application/vnd.openxmlformats-officedocument.presentationml.notesSlide+xml"/>
  <Override PartName="/ppt/tags/tag54.xml" ContentType="application/vnd.openxmlformats-officedocument.presentationml.tags+xml"/>
  <Override PartName="/ppt/notesSlides/notesSlide22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3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4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25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26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27.xml" ContentType="application/vnd.openxmlformats-officedocument.presentationml.notesSlide+xml"/>
  <Override PartName="/ppt/tags/tag67.xml" ContentType="application/vnd.openxmlformats-officedocument.presentationml.tags+xml"/>
  <Override PartName="/ppt/notesSlides/notesSlide28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29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30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31.xml" ContentType="application/vnd.openxmlformats-officedocument.presentationml.notesSlide+xml"/>
  <Override PartName="/ppt/tags/tag76.xml" ContentType="application/vnd.openxmlformats-officedocument.presentationml.tags+xml"/>
  <Override PartName="/ppt/notesSlides/notesSlide32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33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34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35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36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37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38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notesSlides/notesSlide39.xml" ContentType="application/vnd.openxmlformats-officedocument.presentationml.notesSlide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87"/>
  </p:notesMasterIdLst>
  <p:sldIdLst>
    <p:sldId id="260" r:id="rId2"/>
    <p:sldId id="394" r:id="rId3"/>
    <p:sldId id="482" r:id="rId4"/>
    <p:sldId id="396" r:id="rId5"/>
    <p:sldId id="397" r:id="rId6"/>
    <p:sldId id="398" r:id="rId7"/>
    <p:sldId id="399" r:id="rId8"/>
    <p:sldId id="400" r:id="rId9"/>
    <p:sldId id="406" r:id="rId10"/>
    <p:sldId id="410" r:id="rId11"/>
    <p:sldId id="411" r:id="rId12"/>
    <p:sldId id="414" r:id="rId13"/>
    <p:sldId id="491" r:id="rId14"/>
    <p:sldId id="415" r:id="rId15"/>
    <p:sldId id="416" r:id="rId16"/>
    <p:sldId id="417" r:id="rId17"/>
    <p:sldId id="788" r:id="rId18"/>
    <p:sldId id="789" r:id="rId19"/>
    <p:sldId id="790" r:id="rId20"/>
    <p:sldId id="791" r:id="rId21"/>
    <p:sldId id="792" r:id="rId22"/>
    <p:sldId id="492" r:id="rId23"/>
    <p:sldId id="793" r:id="rId24"/>
    <p:sldId id="425" r:id="rId25"/>
    <p:sldId id="794" r:id="rId26"/>
    <p:sldId id="795" r:id="rId27"/>
    <p:sldId id="796" r:id="rId28"/>
    <p:sldId id="440" r:id="rId29"/>
    <p:sldId id="450" r:id="rId30"/>
    <p:sldId id="271" r:id="rId31"/>
    <p:sldId id="354" r:id="rId32"/>
    <p:sldId id="803" r:id="rId33"/>
    <p:sldId id="381" r:id="rId34"/>
    <p:sldId id="353" r:id="rId35"/>
    <p:sldId id="359" r:id="rId36"/>
    <p:sldId id="805" r:id="rId37"/>
    <p:sldId id="363" r:id="rId38"/>
    <p:sldId id="356" r:id="rId39"/>
    <p:sldId id="806" r:id="rId40"/>
    <p:sldId id="442" r:id="rId41"/>
    <p:sldId id="357" r:id="rId42"/>
    <p:sldId id="807" r:id="rId43"/>
    <p:sldId id="366" r:id="rId44"/>
    <p:sldId id="808" r:id="rId45"/>
    <p:sldId id="367" r:id="rId46"/>
    <p:sldId id="809" r:id="rId47"/>
    <p:sldId id="810" r:id="rId48"/>
    <p:sldId id="369" r:id="rId49"/>
    <p:sldId id="371" r:id="rId50"/>
    <p:sldId id="317" r:id="rId51"/>
    <p:sldId id="409" r:id="rId52"/>
    <p:sldId id="412" r:id="rId53"/>
    <p:sldId id="413" r:id="rId54"/>
    <p:sldId id="813" r:id="rId55"/>
    <p:sldId id="814" r:id="rId56"/>
    <p:sldId id="815" r:id="rId57"/>
    <p:sldId id="816" r:id="rId58"/>
    <p:sldId id="817" r:id="rId59"/>
    <p:sldId id="382" r:id="rId60"/>
    <p:sldId id="256" r:id="rId61"/>
    <p:sldId id="257" r:id="rId62"/>
    <p:sldId id="259" r:id="rId63"/>
    <p:sldId id="265" r:id="rId64"/>
    <p:sldId id="290" r:id="rId65"/>
    <p:sldId id="291" r:id="rId66"/>
    <p:sldId id="296" r:id="rId67"/>
    <p:sldId id="258" r:id="rId68"/>
    <p:sldId id="272" r:id="rId69"/>
    <p:sldId id="293" r:id="rId70"/>
    <p:sldId id="318" r:id="rId71"/>
    <p:sldId id="284" r:id="rId72"/>
    <p:sldId id="295" r:id="rId73"/>
    <p:sldId id="294" r:id="rId74"/>
    <p:sldId id="274" r:id="rId75"/>
    <p:sldId id="309" r:id="rId76"/>
    <p:sldId id="288" r:id="rId77"/>
    <p:sldId id="289" r:id="rId78"/>
    <p:sldId id="279" r:id="rId79"/>
    <p:sldId id="292" r:id="rId80"/>
    <p:sldId id="280" r:id="rId81"/>
    <p:sldId id="281" r:id="rId82"/>
    <p:sldId id="297" r:id="rId83"/>
    <p:sldId id="268" r:id="rId84"/>
    <p:sldId id="298" r:id="rId85"/>
    <p:sldId id="300" r:id="rId86"/>
  </p:sldIdLst>
  <p:sldSz cx="12192000" cy="6858000"/>
  <p:notesSz cx="6858000" cy="9144000"/>
  <p:custDataLst>
    <p:tags r:id="rId88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 autoAdjust="0"/>
    <p:restoredTop sz="94660"/>
  </p:normalViewPr>
  <p:slideViewPr>
    <p:cSldViewPr>
      <p:cViewPr varScale="1">
        <p:scale>
          <a:sx n="122" d="100"/>
          <a:sy n="122" d="100"/>
        </p:scale>
        <p:origin x="312" y="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gs" Target="tags/tag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4398A907-0400-47A8-A7DF-4A5A31A360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60FE44DC-9ECA-44D5-947D-22EFBEE9D62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053EDA3-5475-4DCE-8661-35853B4A293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21B21362-A46B-41F5-BB9C-FE5515F5266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0DCFD9C6-7E18-4F59-BB3F-C03B1FFCCA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801AF2D5-B378-456A-8F2B-F29A11830E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88798D-6756-40D8-8CF6-7F0A0531D9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E96D6EF8-99C3-4753-90BF-5498E20B05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904867-0617-4E17-8FB2-2075F3139E3C}" type="slidenum">
              <a:rPr lang="cs-CZ" altLang="cs-CZ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336B8BB8-139C-4DD0-8383-3E55157B1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CEA98FC7-FC20-4D60-97C0-E87330DE15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multi acting receptor targeted agents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3800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717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676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052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D1372-086E-4913-800D-A8CE9FD3BC97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083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95F2401-FE5E-48FA-A863-9055531B73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D08669-ECCB-424A-9D45-386324F76B32}" type="slidenum">
              <a:rPr lang="cs-CZ" altLang="cs-CZ" smtClean="0"/>
              <a:pPr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BC799BD-F656-462B-AC55-C339B9000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5658FC6-E753-4342-BB39-D47ACE45F7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9FEA5CA0-7F8A-4EB7-83A2-7DB34C1D15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E98B7E-DFE7-440E-8FC9-7A8FBAAA7795}" type="slidenum">
              <a:rPr lang="cs-CZ" altLang="cs-CZ" smtClean="0"/>
              <a:pPr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E4431C2-F683-4F3A-9647-9CFFD5CCF6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68E5FA95-8482-4664-9D09-0B607CBA61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>
            <a:extLst>
              <a:ext uri="{FF2B5EF4-FFF2-40B4-BE49-F238E27FC236}">
                <a16:creationId xmlns:a16="http://schemas.microsoft.com/office/drawing/2014/main" id="{EC32F63B-EF18-4226-85A2-EE64C4E7A1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Zástupný symbol pro poznámky 2">
            <a:extLst>
              <a:ext uri="{FF2B5EF4-FFF2-40B4-BE49-F238E27FC236}">
                <a16:creationId xmlns:a16="http://schemas.microsoft.com/office/drawing/2014/main" id="{1EF371EE-C2BA-47E0-AF19-96A9AAB74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2292" name="Zástupný symbol pro číslo snímku 3">
            <a:extLst>
              <a:ext uri="{FF2B5EF4-FFF2-40B4-BE49-F238E27FC236}">
                <a16:creationId xmlns:a16="http://schemas.microsoft.com/office/drawing/2014/main" id="{418F47FC-E46B-48F9-B5C2-A7C658CDB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8A414F-2A3D-4AC5-ACFC-0D96AEF436E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1D47C0CE-B535-415F-93D2-68ADD8B272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A35AC9-E925-4A1F-94B8-3B4C8892A6D0}" type="slidenum">
              <a:rPr lang="cs-CZ" altLang="cs-CZ" smtClean="0"/>
              <a:pPr>
                <a:spcBef>
                  <a:spcPct val="0"/>
                </a:spcBef>
              </a:pPr>
              <a:t>33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533619C2-71B9-4A27-AF7A-62EFE8ABC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04869030-94B6-44A8-A10C-DAEB19816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F3AA798-BA27-48D3-B8D2-C3D4A89ECA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5E6742-BEDC-49A7-ABCD-09EA7A108DE2}" type="slidenum">
              <a:rPr lang="cs-CZ" altLang="cs-CZ" smtClean="0"/>
              <a:pPr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77596E4F-B7A4-489D-AA59-C78E3F66EB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886E50E-C08D-4985-9927-8370D7D0A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A447EC2-3A46-4FA4-8283-99DA7A524E29}" type="slidenum">
              <a:rPr lang="cs-CZ" altLang="cs-CZ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/>
              <a:t>2</a:t>
            </a:fld>
            <a:endParaRPr lang="cs-CZ" altLang="cs-CZ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36764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C7FE3420-12DA-4D67-BE00-0223B82309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5A4A87-20FD-4ECC-8447-2036E6DEE547}" type="slidenum">
              <a:rPr lang="cs-CZ" altLang="cs-CZ" smtClean="0"/>
              <a:pPr>
                <a:spcBef>
                  <a:spcPct val="0"/>
                </a:spcBef>
              </a:pPr>
              <a:t>35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15F17D44-096C-48AA-9F86-8F94B6A4B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7FE09F5-4F5B-4733-A982-EB08968278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7B23CADB-FCF9-4AEC-BED6-B7A1F34ECB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6CC8B-1197-49A5-BA25-3A384A36BF5F}" type="slidenum">
              <a:rPr lang="cs-CZ" altLang="cs-CZ" smtClean="0"/>
              <a:pPr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50993037-C74C-449E-A3A9-2D73E96ECA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E34BA929-1196-490F-B82B-D66F92464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F391C54F-06CC-4BC3-B8BB-D071409C7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1AD60A-70EF-436D-9C55-8E75881A6D62}" type="slidenum">
              <a:rPr lang="cs-CZ" altLang="cs-CZ" smtClean="0"/>
              <a:pPr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38C888A9-EFFB-483B-A1CF-0ACE9D64CB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89B05032-0C20-4BF7-98CC-10FE4FACDF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>
            <a:extLst>
              <a:ext uri="{FF2B5EF4-FFF2-40B4-BE49-F238E27FC236}">
                <a16:creationId xmlns:a16="http://schemas.microsoft.com/office/drawing/2014/main" id="{4F6515FF-FD6C-4FB2-8981-0BD3719DD5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Zástupný symbol pro poznámky 2">
            <a:extLst>
              <a:ext uri="{FF2B5EF4-FFF2-40B4-BE49-F238E27FC236}">
                <a16:creationId xmlns:a16="http://schemas.microsoft.com/office/drawing/2014/main" id="{6C453D36-EAD0-4D24-B6BD-530C13B81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>
                <a:latin typeface="Arial" panose="020B0604020202020204" pitchFamily="34" charset="0"/>
              </a:rPr>
              <a:t>https://www.dcri.org/beers-criteria-medication-list/</a:t>
            </a:r>
          </a:p>
          <a:p>
            <a:r>
              <a:rPr lang="cs-CZ" altLang="cs-CZ">
                <a:latin typeface="Arial" panose="020B0604020202020204" pitchFamily="34" charset="0"/>
              </a:rPr>
              <a:t>http://www.medscape.com/viewarticle/846136#vp_2</a:t>
            </a:r>
          </a:p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id="{CDF59A36-55D1-4149-BC24-A5AE15D5F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94F089-E368-4D9E-8574-8BD0A3269463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8462F42B-1A02-4B12-85F5-14877DE0EA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0E02AF-1511-4FD8-A6D7-236BD12CF99E}" type="slidenum">
              <a:rPr lang="cs-CZ" altLang="cs-CZ" smtClean="0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FA21F274-BE39-4BFD-8DF0-B04B0DAF96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DD2CD149-6442-4C7E-8BC9-A291A93FE7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A6113D05-A1C8-406F-93BA-B9B955B3F1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FE7905-59E5-4A2B-88AA-220AC9356B6B}" type="slidenum">
              <a:rPr lang="cs-CZ" altLang="cs-CZ" smtClean="0"/>
              <a:pPr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1E554B6F-D5A2-4D46-9445-A65A35DF1E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0B1CBEE4-E14D-44C1-A7F5-29D9BB83D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AE644B3B-FC22-46F7-8046-0E17DB051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4EFA45-4668-4C02-9DBE-301C646AD709}" type="slidenum">
              <a:rPr lang="cs-CZ" altLang="cs-CZ" smtClean="0"/>
              <a:pPr>
                <a:spcBef>
                  <a:spcPct val="0"/>
                </a:spcBef>
              </a:pPr>
              <a:t>45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B176591-BDF5-4922-B96E-919829E8F7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A582329C-4F2D-4ED4-BED3-0B020C5740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>
            <a:extLst>
              <a:ext uri="{FF2B5EF4-FFF2-40B4-BE49-F238E27FC236}">
                <a16:creationId xmlns:a16="http://schemas.microsoft.com/office/drawing/2014/main" id="{13A41C69-D929-4880-B681-77E339A467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Zástupný symbol pro poznámky 2">
            <a:extLst>
              <a:ext uri="{FF2B5EF4-FFF2-40B4-BE49-F238E27FC236}">
                <a16:creationId xmlns:a16="http://schemas.microsoft.com/office/drawing/2014/main" id="{718DA6CE-131E-45F5-9D9A-C8CF0AF79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>
                <a:latin typeface="Arial" panose="020B0604020202020204" pitchFamily="34" charset="0"/>
              </a:rPr>
              <a:t>https://commons.wikimedia.org/wiki/File:Complications_of_insomnia.svg</a:t>
            </a:r>
          </a:p>
        </p:txBody>
      </p:sp>
      <p:sp>
        <p:nvSpPr>
          <p:cNvPr id="43012" name="Zástupný symbol pro číslo snímku 3">
            <a:extLst>
              <a:ext uri="{FF2B5EF4-FFF2-40B4-BE49-F238E27FC236}">
                <a16:creationId xmlns:a16="http://schemas.microsoft.com/office/drawing/2014/main" id="{FA40E2B7-D8DF-42A5-BE26-70FDC1CC46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5FBC69-0FE6-4603-8377-55D0BB6E224A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24EFE631-2A5C-4725-887E-3CBF98CFE1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3B59D5-E0AB-47F4-BE74-A94E35FBF4FC}" type="slidenum">
              <a:rPr lang="cs-CZ" altLang="cs-CZ" smtClean="0"/>
              <a:pPr>
                <a:spcBef>
                  <a:spcPct val="0"/>
                </a:spcBef>
              </a:pPr>
              <a:t>48</a:t>
            </a:fld>
            <a:endParaRPr lang="cs-CZ" altLang="cs-CZ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79F63DA6-0974-4128-9A22-7E13829D58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76CBB366-C04E-4B51-A600-E679DFD0D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41095195-FF06-4EC5-80D3-30F6CFE150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20C6E3-0076-47DF-9482-8AFF05949976}" type="slidenum">
              <a:rPr lang="cs-CZ" altLang="cs-CZ" smtClean="0"/>
              <a:pPr>
                <a:spcBef>
                  <a:spcPct val="0"/>
                </a:spcBef>
              </a:pPr>
              <a:t>49</a:t>
            </a:fld>
            <a:endParaRPr lang="cs-CZ" altLang="cs-CZ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0B4D4612-6843-468E-88FA-DCD078FE3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0647783D-20A8-4832-B941-48E0D1A82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A447EC2-3A46-4FA4-8283-99DA7A524E29}" type="slidenum">
              <a:rPr lang="cs-CZ" altLang="cs-CZ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4</a:t>
            </a:fld>
            <a:endParaRPr lang="cs-CZ" alt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9048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26FF0CA8-A115-429A-A78E-997BF1920F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68C928-1683-44C0-BE08-AF1509092928}" type="slidenum">
              <a:rPr lang="en-US" altLang="cs-CZ" smtClean="0"/>
              <a:pPr>
                <a:spcBef>
                  <a:spcPct val="0"/>
                </a:spcBef>
              </a:pPr>
              <a:t>51</a:t>
            </a:fld>
            <a:endParaRPr lang="en-US" altLang="cs-CZ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7D4A44F-C51A-4772-B053-9A942E846C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692190D0-4154-45F3-B0D2-79932A351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25837591-6ED6-4EB3-8F97-26311C8927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07D48B-6BD8-4F20-87CE-B5C632E32555}" type="slidenum">
              <a:rPr lang="en-US" altLang="cs-CZ" smtClean="0"/>
              <a:pPr>
                <a:spcBef>
                  <a:spcPct val="0"/>
                </a:spcBef>
              </a:pPr>
              <a:t>52</a:t>
            </a:fld>
            <a:endParaRPr lang="en-US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0694BA3D-0A31-4757-B394-F0CF69E672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4E167BAF-4113-4F71-A57D-23D38DC326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E8DEDD3D-62CC-42D7-AACB-E1BDEC3145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74C952-2042-4A4E-9D12-D152778F7DF5}" type="slidenum">
              <a:rPr lang="en-US" altLang="cs-CZ" smtClean="0"/>
              <a:pPr>
                <a:spcBef>
                  <a:spcPct val="0"/>
                </a:spcBef>
              </a:pPr>
              <a:t>53</a:t>
            </a:fld>
            <a:endParaRPr lang="en-US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335F1AB5-62CA-469F-8F05-0011326C90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BB6D9032-CDDD-4353-A22F-81C5FD432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>
            <a:extLst>
              <a:ext uri="{FF2B5EF4-FFF2-40B4-BE49-F238E27FC236}">
                <a16:creationId xmlns:a16="http://schemas.microsoft.com/office/drawing/2014/main" id="{32E33B5A-14F1-4FEA-AC41-90C331B2A1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Zástupný symbol pro poznámky 2">
            <a:extLst>
              <a:ext uri="{FF2B5EF4-FFF2-40B4-BE49-F238E27FC236}">
                <a16:creationId xmlns:a16="http://schemas.microsoft.com/office/drawing/2014/main" id="{A0F323FB-2702-4E18-A317-080CFCC5A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2468" name="Zástupný symbol pro číslo snímku 3">
            <a:extLst>
              <a:ext uri="{FF2B5EF4-FFF2-40B4-BE49-F238E27FC236}">
                <a16:creationId xmlns:a16="http://schemas.microsoft.com/office/drawing/2014/main" id="{D2E7AFB4-D510-43DC-B122-643C43C2FB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95A72C-58FC-4BA9-8973-2D092A68DE8A}" type="slidenum">
              <a:rPr lang="cs-CZ" altLang="cs-CZ" smtClean="0"/>
              <a:pPr/>
              <a:t>55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>
            <a:extLst>
              <a:ext uri="{FF2B5EF4-FFF2-40B4-BE49-F238E27FC236}">
                <a16:creationId xmlns:a16="http://schemas.microsoft.com/office/drawing/2014/main" id="{6F39464D-6AD9-48B4-851F-4C144FB95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Zástupný symbol pro poznámky 2">
            <a:extLst>
              <a:ext uri="{FF2B5EF4-FFF2-40B4-BE49-F238E27FC236}">
                <a16:creationId xmlns:a16="http://schemas.microsoft.com/office/drawing/2014/main" id="{3E74F4B5-293C-42DD-A182-EFD2EB0DD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cs-CZ">
                <a:latin typeface="Arial" panose="020B0604020202020204" pitchFamily="34" charset="0"/>
              </a:rPr>
              <a:t>84% higher </a:t>
            </a:r>
            <a:r>
              <a:rPr lang="cs-CZ" altLang="cs-CZ">
                <a:latin typeface="Arial" panose="020B0604020202020204" pitchFamily="34" charset="0"/>
              </a:rPr>
              <a:t>of Alzheimer disease </a:t>
            </a:r>
            <a:r>
              <a:rPr lang="en-US" altLang="cs-CZ">
                <a:latin typeface="Arial" panose="020B0604020202020204" pitchFamily="34" charset="0"/>
              </a:rPr>
              <a:t>for those who took the drug for 6 months or longer</a:t>
            </a: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5540" name="Zástupný symbol pro číslo snímku 3">
            <a:extLst>
              <a:ext uri="{FF2B5EF4-FFF2-40B4-BE49-F238E27FC236}">
                <a16:creationId xmlns:a16="http://schemas.microsoft.com/office/drawing/2014/main" id="{54B7E109-D73D-4F14-BE40-1A14DFC8C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B3680D-C9C1-4E4F-AECA-B155AB53E648}" type="slidenum">
              <a:rPr lang="cs-CZ" altLang="cs-CZ" smtClean="0"/>
              <a:pPr/>
              <a:t>57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944C6326-3A0E-457B-B1D7-53AB08962E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8097E4-C7D1-4F8E-A90A-434087D49B4C}" type="slidenum">
              <a:rPr lang="cs-CZ" altLang="cs-CZ" smtClean="0"/>
              <a:pPr>
                <a:spcBef>
                  <a:spcPct val="0"/>
                </a:spcBef>
              </a:pPr>
              <a:t>59</a:t>
            </a:fld>
            <a:endParaRPr lang="cs-CZ" altLang="cs-CZ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4A1F4E05-48E0-40D5-BCE8-202E57EC85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94C82599-02CB-4828-B76F-944034EC63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5697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5697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243783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0179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</a:t>
            </a:r>
            <a:r>
              <a:rPr lang="cs-CZ" dirty="0" err="1"/>
              <a:t>casopis.vesmir.cz</a:t>
            </a:r>
            <a:r>
              <a:rPr lang="cs-CZ" dirty="0"/>
              <a:t>/</a:t>
            </a:r>
            <a:r>
              <a:rPr lang="cs-CZ" dirty="0" err="1"/>
              <a:t>clanek</a:t>
            </a:r>
            <a:r>
              <a:rPr lang="cs-CZ" dirty="0"/>
              <a:t>/schizofrenie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181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455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</a:t>
            </a:r>
            <a:r>
              <a:rPr lang="cs-CZ" dirty="0" err="1"/>
              <a:t>casopis.vesmir.cz</a:t>
            </a:r>
            <a:r>
              <a:rPr lang="cs-CZ" dirty="0"/>
              <a:t>/</a:t>
            </a:r>
            <a:r>
              <a:rPr lang="cs-CZ" dirty="0" err="1"/>
              <a:t>clanek</a:t>
            </a:r>
            <a:r>
              <a:rPr lang="cs-CZ" dirty="0"/>
              <a:t>/schizofrenie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414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</a:t>
            </a:r>
            <a:r>
              <a:rPr lang="cs-CZ" dirty="0" err="1"/>
              <a:t>casopis.vesmir.cz</a:t>
            </a:r>
            <a:r>
              <a:rPr lang="cs-CZ" dirty="0"/>
              <a:t>/</a:t>
            </a:r>
            <a:r>
              <a:rPr lang="cs-CZ" dirty="0" err="1"/>
              <a:t>clanek</a:t>
            </a:r>
            <a:r>
              <a:rPr lang="cs-CZ" dirty="0"/>
              <a:t>/schizofrenie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634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Pokud pacienti na </a:t>
            </a:r>
            <a:r>
              <a:rPr lang="cs-CZ" dirty="0" err="1"/>
              <a:t>Haloperidol</a:t>
            </a:r>
            <a:r>
              <a:rPr lang="cs-CZ" dirty="0"/>
              <a:t> odpovídají při </a:t>
            </a:r>
            <a:r>
              <a:rPr lang="cs-CZ" dirty="0" err="1"/>
              <a:t>níizkých</a:t>
            </a:r>
            <a:r>
              <a:rPr lang="cs-CZ" baseline="0" dirty="0"/>
              <a:t> dávkách, tak na </a:t>
            </a:r>
            <a:r>
              <a:rPr lang="cs-CZ" baseline="0" dirty="0" err="1"/>
              <a:t>pozit</a:t>
            </a:r>
            <a:r>
              <a:rPr lang="cs-CZ" baseline="0" dirty="0"/>
              <a:t>. I </a:t>
            </a:r>
            <a:r>
              <a:rPr lang="cs-CZ" baseline="0" dirty="0" err="1"/>
              <a:t>negat</a:t>
            </a:r>
            <a:r>
              <a:rPr lang="cs-CZ" baseline="0" dirty="0"/>
              <a:t>. příznaky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229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1622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451076-02B3-42FC-AEAD-AB0871154EE2}" type="slidenum">
              <a:rPr lang="en-US"/>
              <a:pPr/>
              <a:t>18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313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DB4D5-9746-4DF7-815E-397B73D7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600E9-7921-45FC-AD16-54FCB0BD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FDB42-C0CB-4158-BE63-37F07ABF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D2BA3-E817-4258-918C-96CD3C91A3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157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F39C-F01B-4C5E-A66C-8882366F0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0473F-01E0-4936-853C-28D6C1C4D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4A219-0DCB-4A04-8528-0F8AC1F7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7AB5B-1E67-4BB5-A2D2-14C651D706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222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F749D-B76F-4CFD-8D59-5E9AC18C3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B8449-2D0A-4C78-9007-F74F2DBF6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FE144-DB8D-430D-AC00-30B6C53C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9BA71-85CC-4E1E-85A9-64693EA02F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0548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008B99-3937-42DC-A4AB-BBFE3DDAD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3D8595-405B-44B7-A592-30D2CEB07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8003B5-1B08-4A88-8F70-918332B2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D7637-10D6-414F-AECB-1315F72102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7200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7656C-57E5-458F-B8F0-E927A9E792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2517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418121398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9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9456-1681-43E4-A617-0D1F0436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EA1C-6ED1-4BE1-9E5D-38D3AFA6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F66AD-10F1-45FC-B258-9B14824C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6BA07-DCAF-4BF6-A513-62B8CFA77E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183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CFC4A-DE37-4A86-BAF2-33A3C2B7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99E96-F261-47A0-988A-7306E8D3C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7EC7C-8241-44D7-B298-43ADF05D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6D5A2-81D0-44E0-A16B-1B8C3F419B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376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786B6C-E2BA-40D9-9D28-8397D824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F3608F-25BE-4250-B06F-EB2D8B047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AC070C-DF73-459E-82B1-36239BCA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BE4C0-0B14-4E34-A98F-05688529FB0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285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FE8CC68-EAFC-40DB-83F6-E0760155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3FAB76-1155-4D1D-9F60-D5202570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497032-D87D-4B78-9D18-B6BE4C29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E476A-88AE-4ACC-874B-EA846EB2C8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568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F99C6A-5BC2-45BB-B6BE-187C6359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E09B4D-4EF9-4E98-8EBF-37A6B658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A9D6BC-306E-468F-BC5B-B09B577B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685A5-80F8-4815-AC65-D9D6D51FB5B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761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87538F-1F05-41DC-9115-4354E116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CB5B81-722F-4AFE-A3D9-E576DA9B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66698F-2ABC-40D8-A966-572D7239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D2BD-D2E1-4DBE-AF56-A6C000DDA8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358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F4529B-16B3-468B-A090-2316E9547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F47168-BCDF-45B5-816F-F098ACD0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78AD6F-6155-475C-92D3-5519BCC5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E72CF-4DF7-42A3-9BD9-9F41C3D0A8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532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B1A453-9882-44FF-8B04-8BA289A8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F2883D-781D-4113-9398-08C05418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05171D-4F6A-46B6-863F-C52C6229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5588A-CADD-4DC6-9300-5FB831A017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811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E3AC2D-BF73-41F6-A98F-299617CA55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09C6FF4-DDD5-494F-BD84-24B138AF95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23F00-45F6-4B4A-9C40-A7CE66FEBB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3D95-557E-4967-B505-20B794078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4CCAF-880E-4DAC-B083-86661A76B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4C6886-397E-4CC8-A010-19B870A583B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2" r:id="rId13"/>
    <p:sldLayoutId id="2147483753" r:id="rId14"/>
    <p:sldLayoutId id="2147483754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13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14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2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4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hyperlink" Target="https://www.youtube.com/watch?v=2krwEbm5hBo" TargetMode="External"/><Relationship Id="rId2" Type="http://schemas.microsoft.com/office/2007/relationships/media" Target="../media/media16.m4a"/><Relationship Id="rId1" Type="http://schemas.openxmlformats.org/officeDocument/2006/relationships/tags" Target="../tags/tag35.xml"/><Relationship Id="rId6" Type="http://schemas.openxmlformats.org/officeDocument/2006/relationships/hyperlink" Target="https://www.youtube.com/watch?v=FUr8ltXh1Pc&amp;t=8s" TargetMode="Externa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6.xml"/><Relationship Id="rId4" Type="http://schemas.openxmlformats.org/officeDocument/2006/relationships/hyperlink" Target="https://www.youtube.com/watch?v=W_iiy8ISvd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7.xml"/><Relationship Id="rId4" Type="http://schemas.openxmlformats.org/officeDocument/2006/relationships/hyperlink" Target="https://www.youtube.com/watch?v=6HKMusvSfe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3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3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4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0.m4a"/><Relationship Id="rId7" Type="http://schemas.openxmlformats.org/officeDocument/2006/relationships/image" Target="../media/image7.jpe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0.m4a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1.m4a"/><Relationship Id="rId7" Type="http://schemas.openxmlformats.org/officeDocument/2006/relationships/image" Target="../media/image9.png"/><Relationship Id="rId2" Type="http://schemas.microsoft.com/office/2007/relationships/media" Target="../media/media21.m4a"/><Relationship Id="rId1" Type="http://schemas.openxmlformats.org/officeDocument/2006/relationships/tags" Target="../tags/tag4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3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2.m4a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3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3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5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4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3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5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4a"/><Relationship Id="rId7" Type="http://schemas.openxmlformats.org/officeDocument/2006/relationships/hyperlink" Target="https://www.ecnp.eu/~/media/Files/ecnp/Projects%20and%20initiatives/Nomenclature/140214%20Nomenclature%20list.pdf" TargetMode="Externa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5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4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7.m4a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6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6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6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6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7" Type="http://schemas.openxmlformats.org/officeDocument/2006/relationships/image" Target="../media/image3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1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5.m4a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2.m4a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7" Type="http://schemas.openxmlformats.org/officeDocument/2006/relationships/image" Target="../media/image3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3.m4a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7" Type="http://schemas.openxmlformats.org/officeDocument/2006/relationships/image" Target="../media/image3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4.m4a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7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7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7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7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media" Target="../media/media39.m4a"/><Relationship Id="rId7" Type="http://schemas.openxmlformats.org/officeDocument/2006/relationships/image" Target="../media/image3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9.m4a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media" Target="../media/media40.m4a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40.m4a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media" Target="../media/media41.m4a"/><Relationship Id="rId7" Type="http://schemas.openxmlformats.org/officeDocument/2006/relationships/image" Target="../media/image3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notesSlide" Target="../notesSlides/notesSlide35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41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6.m4a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media" Target="../media/media42.m4a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2.m4a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media" Target="../media/media43.m4a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43.m4a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media" Target="../media/media44.m4a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44.m4a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5.m4a"/><Relationship Id="rId7" Type="http://schemas.openxmlformats.org/officeDocument/2006/relationships/image" Target="../media/image14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45.m4a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media" Target="../media/media46.m4a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46.m4a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media" Target="../media/media47.m4a"/><Relationship Id="rId7" Type="http://schemas.openxmlformats.org/officeDocument/2006/relationships/image" Target="../media/image3.pn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47.m4a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media" Target="../media/media48.m4a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48.m4a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media" Target="../media/media49.m4a"/><Relationship Id="rId7" Type="http://schemas.openxmlformats.org/officeDocument/2006/relationships/image" Target="../media/image3.pn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49.m4a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media" Target="../media/media50.m4a"/><Relationship Id="rId7" Type="http://schemas.openxmlformats.org/officeDocument/2006/relationships/image" Target="../media/image3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50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notesSlide" Target="../notesSlides/notesSlide38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media" Target="../media/media51.m4a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51.m4a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media" Target="../media/media52.m4a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52.m4a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media" Target="../media/media53.m4a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53.m4a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54.m4a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54.m4a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media" Target="../media/media55.m4a"/><Relationship Id="rId7" Type="http://schemas.openxmlformats.org/officeDocument/2006/relationships/image" Target="../media/image3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55.m4a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media" Target="../media/media56.m4a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56.m4a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media" Target="../media/media57.m4a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57.m4a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media" Target="../media/media58.m4a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58.m4a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media" Target="../media/media59.m4a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59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media" Target="../media/media60.m4a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60.m4a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media" Target="../media/media61.m4a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61.m4a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media" Target="../media/media62.m4a"/><Relationship Id="rId7" Type="http://schemas.openxmlformats.org/officeDocument/2006/relationships/image" Target="../media/image3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16.emf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62.m4a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media" Target="../media/media63.m4a"/><Relationship Id="rId7" Type="http://schemas.openxmlformats.org/officeDocument/2006/relationships/image" Target="../media/image3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63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Obrázek 3">
            <a:extLst>
              <a:ext uri="{FF2B5EF4-FFF2-40B4-BE49-F238E27FC236}">
                <a16:creationId xmlns:a16="http://schemas.microsoft.com/office/drawing/2014/main" id="{C859FEE6-A4E6-427D-BB17-8082A8F59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738"/>
            <a:ext cx="210502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993D783B-C765-4BF6-B55C-A1D416949454}"/>
              </a:ext>
            </a:extLst>
          </p:cNvPr>
          <p:cNvSpPr txBox="1">
            <a:spLocks/>
          </p:cNvSpPr>
          <p:nvPr/>
        </p:nvSpPr>
        <p:spPr bwMode="auto">
          <a:xfrm>
            <a:off x="323850" y="6165850"/>
            <a:ext cx="4908550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l">
              <a:defRPr/>
            </a:pP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FM MU</a:t>
            </a:r>
            <a:endParaRPr lang="cs-CZ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0E3D079-EDE1-447E-85C2-990FFE906116}"/>
              </a:ext>
            </a:extLst>
          </p:cNvPr>
          <p:cNvSpPr txBox="1"/>
          <p:nvPr/>
        </p:nvSpPr>
        <p:spPr>
          <a:xfrm>
            <a:off x="124525" y="2564904"/>
            <a:ext cx="119429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Introduction to Psychopharmacology</a:t>
            </a:r>
            <a:endParaRPr lang="cs-CZ" sz="6000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FE2BE0-0817-4EFC-8DAA-89E19DFBF1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8568" y="3326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6364705" y="1095362"/>
            <a:ext cx="5459107" cy="385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endParaRPr lang="cs-CZ" altLang="cs-CZ" dirty="0">
              <a:solidFill>
                <a:srgbClr val="243A98"/>
              </a:solidFill>
              <a:latin typeface="+mj-lt"/>
            </a:endParaRPr>
          </a:p>
          <a:p>
            <a:pPr algn="l">
              <a:lnSpc>
                <a:spcPct val="90000"/>
              </a:lnSpc>
              <a:defRPr/>
            </a:pPr>
            <a:r>
              <a:rPr lang="cs-CZ" altLang="cs-CZ" sz="1800" u="sng" dirty="0">
                <a:latin typeface="Calibri" panose="020F0502020204030204" pitchFamily="34" charset="0"/>
              </a:rPr>
              <a:t>2nd. </a:t>
            </a:r>
            <a:r>
              <a:rPr lang="cs-CZ" altLang="cs-CZ" sz="1800" u="sng" dirty="0" err="1">
                <a:latin typeface="Calibri" panose="020F0502020204030204" pitchFamily="34" charset="0"/>
              </a:rPr>
              <a:t>generation</a:t>
            </a:r>
            <a:r>
              <a:rPr lang="cs-CZ" altLang="cs-CZ" sz="1800" u="sng" dirty="0">
                <a:latin typeface="Calibri" panose="020F0502020204030204" pitchFamily="34" charset="0"/>
              </a:rPr>
              <a:t> („</a:t>
            </a:r>
            <a:r>
              <a:rPr lang="cs-CZ" altLang="cs-CZ" sz="1800" u="sng" dirty="0" err="1">
                <a:latin typeface="Calibri" panose="020F0502020204030204" pitchFamily="34" charset="0"/>
              </a:rPr>
              <a:t>atypical</a:t>
            </a:r>
            <a:r>
              <a:rPr lang="cs-CZ" altLang="cs-CZ" sz="1800" u="sng" dirty="0">
                <a:latin typeface="Calibri" panose="020F0502020204030204" pitchFamily="34" charset="0"/>
              </a:rPr>
              <a:t>“)</a:t>
            </a:r>
          </a:p>
          <a:p>
            <a:pPr algn="l">
              <a:defRPr/>
            </a:pP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less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: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EPS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tardive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dyskinesias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prolactinemias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,</a:t>
            </a:r>
          </a:p>
          <a:p>
            <a:pPr algn="l">
              <a:defRPr/>
            </a:pP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malignant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neuroleptic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. syndrome)</a:t>
            </a:r>
          </a:p>
          <a:p>
            <a:pPr algn="l">
              <a:defRPr/>
            </a:pPr>
            <a:endParaRPr lang="cs-CZ" altLang="cs-CZ" sz="1800" u="sng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</a:rPr>
              <a:t>MARTA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(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Multi-Acting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Receptor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Targeted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Agents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algn="l">
              <a:defRPr/>
            </a:pPr>
            <a:endParaRPr lang="cs-CZ" altLang="cs-CZ" sz="1800" u="sng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</a:rPr>
              <a:t>SDA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(Serotonin-Dopamine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Antagonist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algn="l">
              <a:defRPr/>
            </a:pPr>
            <a:endParaRPr lang="cs-CZ" altLang="cs-CZ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l"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</a:rPr>
              <a:t>D2 / D3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antagonists</a:t>
            </a:r>
            <a:endParaRPr lang="cs-CZ" altLang="cs-CZ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l">
              <a:defRPr/>
            </a:pPr>
            <a:endParaRPr lang="cs-CZ" altLang="cs-CZ" sz="1800" dirty="0">
              <a:solidFill>
                <a:srgbClr val="C00000"/>
              </a:solidFill>
              <a:latin typeface="+mn-lt"/>
            </a:endParaRPr>
          </a:p>
          <a:p>
            <a:pPr algn="l">
              <a:defRPr/>
            </a:pPr>
            <a:r>
              <a:rPr lang="cs-CZ" altLang="cs-CZ" sz="1800" dirty="0">
                <a:solidFill>
                  <a:srgbClr val="C00000"/>
                </a:solidFill>
                <a:latin typeface="+mn-lt"/>
              </a:rPr>
              <a:t>DSSS 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(Dopamine-Serotonin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System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Stabilizers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algn="l">
              <a:defRPr/>
            </a:pPr>
            <a:r>
              <a:rPr lang="cs-CZ" altLang="cs-CZ" dirty="0">
                <a:latin typeface="+mj-lt"/>
              </a:rPr>
              <a:t> </a:t>
            </a:r>
          </a:p>
        </p:txBody>
      </p:sp>
      <p:sp>
        <p:nvSpPr>
          <p:cNvPr id="2" name="Obdélník 1"/>
          <p:cNvSpPr/>
          <p:nvPr/>
        </p:nvSpPr>
        <p:spPr>
          <a:xfrm>
            <a:off x="552346" y="1279210"/>
            <a:ext cx="4488885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cs-CZ" altLang="cs-CZ" u="sng" dirty="0"/>
              <a:t>1st. </a:t>
            </a:r>
            <a:r>
              <a:rPr lang="cs-CZ" altLang="cs-CZ" u="sng" dirty="0" err="1"/>
              <a:t>generation</a:t>
            </a:r>
            <a:r>
              <a:rPr lang="cs-CZ" altLang="cs-CZ" u="sng" dirty="0"/>
              <a:t> „</a:t>
            </a:r>
            <a:r>
              <a:rPr lang="cs-CZ" altLang="cs-CZ" u="sng" dirty="0" err="1"/>
              <a:t>typical</a:t>
            </a:r>
            <a:r>
              <a:rPr lang="cs-CZ" altLang="cs-CZ" u="sng" dirty="0"/>
              <a:t>“</a:t>
            </a:r>
          </a:p>
          <a:p>
            <a:pPr lvl="0">
              <a:lnSpc>
                <a:spcPct val="90000"/>
              </a:lnSpc>
              <a:defRPr/>
            </a:pPr>
            <a:endParaRPr lang="cs-CZ" altLang="cs-CZ" u="sng" dirty="0">
              <a:solidFill>
                <a:srgbClr val="C00000"/>
              </a:solidFill>
            </a:endParaRPr>
          </a:p>
          <a:p>
            <a:pPr lvl="0">
              <a:lnSpc>
                <a:spcPct val="90000"/>
              </a:lnSpc>
              <a:defRPr/>
            </a:pPr>
            <a:r>
              <a:rPr lang="cs-CZ" altLang="cs-CZ" u="sng" dirty="0" err="1">
                <a:solidFill>
                  <a:srgbClr val="C00000"/>
                </a:solidFill>
              </a:rPr>
              <a:t>Classical</a:t>
            </a:r>
            <a:r>
              <a:rPr lang="cs-CZ" altLang="cs-CZ" u="sng" dirty="0">
                <a:solidFill>
                  <a:srgbClr val="C00000"/>
                </a:solidFill>
              </a:rPr>
              <a:t>  (basic, </a:t>
            </a:r>
            <a:r>
              <a:rPr lang="cs-CZ" altLang="cs-CZ" u="sng" dirty="0" err="1">
                <a:solidFill>
                  <a:srgbClr val="C00000"/>
                </a:solidFill>
              </a:rPr>
              <a:t>sedative</a:t>
            </a:r>
            <a:r>
              <a:rPr lang="cs-CZ" altLang="cs-CZ" u="sng" dirty="0">
                <a:solidFill>
                  <a:srgbClr val="C00000"/>
                </a:solidFill>
              </a:rPr>
              <a:t>):</a:t>
            </a:r>
            <a:r>
              <a:rPr lang="en-US" altLang="cs-CZ" dirty="0">
                <a:solidFill>
                  <a:prstClr val="black"/>
                </a:solidFill>
              </a:rPr>
              <a:t> doses up to hundreds of milligrams</a:t>
            </a:r>
            <a:endParaRPr lang="cs-CZ" altLang="cs-CZ" dirty="0">
              <a:solidFill>
                <a:prstClr val="black"/>
              </a:solidFill>
            </a:endParaRPr>
          </a:p>
          <a:p>
            <a:pPr lvl="0">
              <a:defRPr/>
            </a:pPr>
            <a:endParaRPr lang="cs-CZ" altLang="cs-CZ" u="sng" dirty="0">
              <a:solidFill>
                <a:srgbClr val="C00000"/>
              </a:solidFill>
            </a:endParaRPr>
          </a:p>
          <a:p>
            <a:pPr lvl="0">
              <a:defRPr/>
            </a:pPr>
            <a:r>
              <a:rPr lang="cs-CZ" altLang="cs-CZ" u="sng" dirty="0" err="1">
                <a:solidFill>
                  <a:srgbClr val="C00000"/>
                </a:solidFill>
              </a:rPr>
              <a:t>Incisive</a:t>
            </a:r>
            <a:r>
              <a:rPr lang="cs-CZ" altLang="cs-CZ" u="sng" dirty="0">
                <a:solidFill>
                  <a:srgbClr val="C00000"/>
                </a:solidFill>
              </a:rPr>
              <a:t>: </a:t>
            </a:r>
            <a:endParaRPr lang="cs-CZ" altLang="cs-CZ" dirty="0">
              <a:solidFill>
                <a:srgbClr val="C00000"/>
              </a:solidFill>
            </a:endParaRPr>
          </a:p>
          <a:p>
            <a:pPr lvl="0">
              <a:defRPr/>
            </a:pPr>
            <a:r>
              <a:rPr lang="en-US" altLang="cs-CZ" dirty="0">
                <a:solidFill>
                  <a:prstClr val="black"/>
                </a:solidFill>
              </a:rPr>
              <a:t>doses in mg to tens of milligrams</a:t>
            </a:r>
            <a:endParaRPr lang="cs-CZ" altLang="cs-CZ" dirty="0">
              <a:solidFill>
                <a:prstClr val="black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51384" y="5445224"/>
            <a:ext cx="8981619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cs-CZ" altLang="cs-CZ" dirty="0" err="1">
                <a:solidFill>
                  <a:srgbClr val="1F497D">
                    <a:lumMod val="60000"/>
                    <a:lumOff val="40000"/>
                  </a:srgbClr>
                </a:solidFill>
              </a:rPr>
              <a:t>3rd</a:t>
            </a:r>
            <a:r>
              <a:rPr lang="cs-CZ" altLang="cs-CZ" dirty="0">
                <a:solidFill>
                  <a:srgbClr val="1F497D">
                    <a:lumMod val="60000"/>
                    <a:lumOff val="40000"/>
                  </a:srgbClr>
                </a:solidFill>
              </a:rPr>
              <a:t>. </a:t>
            </a:r>
            <a:r>
              <a:rPr lang="cs-CZ" altLang="cs-CZ" dirty="0" err="1">
                <a:solidFill>
                  <a:srgbClr val="1F497D">
                    <a:lumMod val="60000"/>
                    <a:lumOff val="40000"/>
                  </a:srgbClr>
                </a:solidFill>
              </a:rPr>
              <a:t>Generation</a:t>
            </a:r>
            <a:r>
              <a:rPr lang="cs-CZ" altLang="cs-CZ" dirty="0">
                <a:solidFill>
                  <a:srgbClr val="1F497D">
                    <a:lumMod val="60000"/>
                    <a:lumOff val="40000"/>
                  </a:srgbClr>
                </a:solidFill>
              </a:rPr>
              <a:t> ? </a:t>
            </a:r>
          </a:p>
          <a:p>
            <a:pPr lvl="0">
              <a:defRPr/>
            </a:pPr>
            <a:r>
              <a:rPr lang="cs-CZ" altLang="cs-CZ" dirty="0">
                <a:solidFill>
                  <a:srgbClr val="C00000"/>
                </a:solidFill>
              </a:rPr>
              <a:t>a</a:t>
            </a:r>
            <a:r>
              <a:rPr lang="en-US" altLang="cs-CZ" dirty="0" err="1">
                <a:solidFill>
                  <a:srgbClr val="C00000"/>
                </a:solidFill>
              </a:rPr>
              <a:t>gonists</a:t>
            </a:r>
            <a:r>
              <a:rPr lang="en-US" altLang="cs-CZ" dirty="0">
                <a:solidFill>
                  <a:srgbClr val="C00000"/>
                </a:solidFill>
              </a:rPr>
              <a:t> of DA </a:t>
            </a:r>
            <a:r>
              <a:rPr lang="en-US" altLang="cs-CZ" dirty="0" err="1">
                <a:solidFill>
                  <a:srgbClr val="C00000"/>
                </a:solidFill>
              </a:rPr>
              <a:t>autoreceptors</a:t>
            </a:r>
            <a:r>
              <a:rPr lang="en-US" altLang="cs-CZ" dirty="0">
                <a:solidFill>
                  <a:srgbClr val="C00000"/>
                </a:solidFill>
              </a:rPr>
              <a:t>, partial agonists, glutamatergic, beta blockers?</a:t>
            </a:r>
            <a:endParaRPr lang="cs-CZ" altLang="cs-CZ" dirty="0">
              <a:solidFill>
                <a:srgbClr val="C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647728" y="116633"/>
            <a:ext cx="568863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cs-CZ" altLang="cs-CZ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Classification</a:t>
            </a:r>
            <a:r>
              <a:rPr lang="cs-CZ" altLang="cs-CZ" sz="3200" b="1" u="sng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cs-CZ" altLang="cs-CZ" sz="3200" b="1" u="sng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antipsychotics</a:t>
            </a:r>
            <a:endParaRPr lang="cs-CZ" altLang="cs-CZ" sz="32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3A1DED-99B3-4D60-A9F3-F4B381ABDD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552" y="30119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87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7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72407" y="44624"/>
            <a:ext cx="10112225" cy="1143000"/>
          </a:xfrm>
        </p:spPr>
        <p:txBody>
          <a:bodyPr/>
          <a:lstStyle/>
          <a:p>
            <a:r>
              <a:rPr lang="cs-CZ" dirty="0" err="1"/>
              <a:t>Classical</a:t>
            </a:r>
            <a:r>
              <a:rPr lang="cs-CZ" dirty="0"/>
              <a:t> (</a:t>
            </a:r>
            <a:r>
              <a:rPr lang="cs-CZ" dirty="0" err="1"/>
              <a:t>typical</a:t>
            </a:r>
            <a:r>
              <a:rPr lang="cs-CZ" dirty="0"/>
              <a:t>) </a:t>
            </a:r>
            <a:r>
              <a:rPr lang="cs-CZ" dirty="0" err="1"/>
              <a:t>antipsychotics</a:t>
            </a:r>
            <a:endParaRPr lang="cs-CZ" dirty="0"/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1674946" y="1229140"/>
            <a:ext cx="8525511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0">
              <a:buClrTx/>
              <a:buFont typeface="Arial" panose="020B0604020202020204" pitchFamily="34" charset="0"/>
              <a:buChar char="•"/>
              <a:defRPr/>
            </a:pPr>
            <a:r>
              <a:rPr lang="en-US" altLang="cs-CZ" sz="2800" kern="0" dirty="0">
                <a:cs typeface="Arial"/>
              </a:rPr>
              <a:t>affects positive, less negative symptoms, can aggravate cognition. </a:t>
            </a:r>
            <a:r>
              <a:rPr lang="en-US" altLang="cs-CZ" sz="2800" kern="0" dirty="0" err="1">
                <a:cs typeface="Arial"/>
              </a:rPr>
              <a:t>dysfun</a:t>
            </a:r>
            <a:r>
              <a:rPr lang="cs-CZ" altLang="cs-CZ" sz="2800" kern="0" dirty="0" err="1">
                <a:cs typeface="Arial"/>
              </a:rPr>
              <a:t>ction</a:t>
            </a:r>
            <a:endParaRPr lang="en-US" altLang="cs-CZ" sz="2800" kern="0" dirty="0">
              <a:cs typeface="Arial"/>
            </a:endParaRPr>
          </a:p>
          <a:p>
            <a:pPr lvl="0"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 sz="2800" kern="0" dirty="0">
                <a:cs typeface="Arial"/>
              </a:rPr>
              <a:t>m</a:t>
            </a:r>
            <a:r>
              <a:rPr lang="en-US" altLang="cs-CZ" sz="2800" kern="0" dirty="0" err="1">
                <a:cs typeface="Arial"/>
              </a:rPr>
              <a:t>echanism</a:t>
            </a:r>
            <a:r>
              <a:rPr lang="en-US" altLang="cs-CZ" sz="2800" kern="0" dirty="0">
                <a:cs typeface="Arial"/>
              </a:rPr>
              <a:t> of action: reduction of dopaminergic neurotransmission (blockade of postsynaptic D</a:t>
            </a:r>
            <a:r>
              <a:rPr lang="en-US" altLang="cs-CZ" sz="2800" kern="0" baseline="-25000" dirty="0">
                <a:cs typeface="Arial"/>
              </a:rPr>
              <a:t>2</a:t>
            </a:r>
            <a:r>
              <a:rPr lang="en-US" altLang="cs-CZ" sz="2800" kern="0" dirty="0">
                <a:cs typeface="Arial"/>
              </a:rPr>
              <a:t> receptors</a:t>
            </a:r>
            <a:endParaRPr lang="cs-CZ" altLang="cs-CZ" sz="2800" dirty="0"/>
          </a:p>
          <a:p>
            <a:pPr marL="0" indent="0">
              <a:buClrTx/>
              <a:buNone/>
              <a:defRPr/>
            </a:pPr>
            <a:r>
              <a:rPr lang="cs-CZ" altLang="cs-CZ" sz="2800" dirty="0" err="1"/>
              <a:t>AE</a:t>
            </a:r>
            <a:r>
              <a:rPr lang="cs-CZ" altLang="cs-CZ" sz="2800" dirty="0"/>
              <a:t>  	</a:t>
            </a:r>
            <a:r>
              <a:rPr lang="cs-CZ" altLang="cs-CZ" sz="2400" dirty="0" err="1"/>
              <a:t>Extrapyramidal</a:t>
            </a:r>
            <a:r>
              <a:rPr lang="cs-CZ" altLang="cs-CZ" sz="2400" dirty="0"/>
              <a:t> syndrome</a:t>
            </a:r>
          </a:p>
          <a:p>
            <a:pPr marL="909637" lvl="2" indent="0">
              <a:buClrTx/>
              <a:buNone/>
              <a:defRPr/>
            </a:pPr>
            <a:r>
              <a:rPr lang="cs-CZ" altLang="cs-CZ" sz="2000" dirty="0"/>
              <a:t>Early (</a:t>
            </a:r>
            <a:r>
              <a:rPr lang="cs-CZ" altLang="cs-CZ" sz="2000" dirty="0" err="1"/>
              <a:t>parkinsonoid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acute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dyskinesia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akathisia</a:t>
            </a:r>
            <a:r>
              <a:rPr lang="cs-CZ" altLang="cs-CZ" sz="2000" dirty="0"/>
              <a:t>)</a:t>
            </a:r>
          </a:p>
          <a:p>
            <a:pPr marL="909637" lvl="2" indent="0">
              <a:buClrTx/>
              <a:buNone/>
              <a:defRPr/>
            </a:pPr>
            <a:r>
              <a:rPr lang="cs-CZ" altLang="cs-CZ" sz="2000" dirty="0"/>
              <a:t>Late (</a:t>
            </a:r>
            <a:r>
              <a:rPr lang="cs-CZ" altLang="cs-CZ" sz="2000" dirty="0" err="1"/>
              <a:t>tardive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dyskinesia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dystonia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tardive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akathisia</a:t>
            </a:r>
            <a:r>
              <a:rPr lang="cs-CZ" altLang="cs-CZ" sz="2000" dirty="0"/>
              <a:t>)</a:t>
            </a:r>
          </a:p>
          <a:p>
            <a:pPr marL="909637" lvl="2" indent="0">
              <a:buClrTx/>
              <a:buNone/>
              <a:defRPr/>
            </a:pPr>
            <a:r>
              <a:rPr lang="cs-CZ" altLang="cs-CZ" sz="2000" dirty="0"/>
              <a:t>    </a:t>
            </a:r>
          </a:p>
          <a:p>
            <a:pPr marL="909637" lvl="2" indent="0">
              <a:buClrTx/>
              <a:buNone/>
              <a:defRPr/>
            </a:pPr>
            <a:r>
              <a:rPr lang="cs-CZ" altLang="cs-CZ" sz="2400" dirty="0" err="1"/>
              <a:t>Neuroleptic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malignant</a:t>
            </a:r>
            <a:r>
              <a:rPr lang="cs-CZ" altLang="cs-CZ" sz="2400" dirty="0"/>
              <a:t> syndrome, </a:t>
            </a:r>
            <a:r>
              <a:rPr lang="cs-CZ" altLang="cs-CZ" sz="2400" dirty="0" err="1"/>
              <a:t>hyperprolactinemia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anticholinergic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antihistamine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adrenolytic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others</a:t>
            </a:r>
            <a:r>
              <a:rPr lang="cs-CZ" altLang="cs-CZ" sz="2400" kern="0" dirty="0">
                <a:solidFill>
                  <a:srgbClr val="333300"/>
                </a:solidFill>
                <a:latin typeface="Verdana"/>
                <a:cs typeface="Arial"/>
              </a:rPr>
              <a:t>	</a:t>
            </a:r>
            <a:endParaRPr lang="en-US" altLang="cs-CZ" sz="2400" kern="0" dirty="0">
              <a:solidFill>
                <a:srgbClr val="333300"/>
              </a:solidFill>
              <a:latin typeface="Verdana"/>
              <a:cs typeface="Arial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937200" y="35052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F3D57C-2383-4D40-A662-FFA0497245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9419" y="7647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0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23475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Classical</a:t>
            </a:r>
            <a:r>
              <a:rPr lang="cs-CZ" dirty="0"/>
              <a:t> (</a:t>
            </a:r>
            <a:r>
              <a:rPr lang="cs-CZ" dirty="0" err="1"/>
              <a:t>typical</a:t>
            </a:r>
            <a:r>
              <a:rPr lang="cs-CZ" dirty="0"/>
              <a:t>) </a:t>
            </a:r>
            <a:r>
              <a:rPr lang="cs-CZ" dirty="0" err="1"/>
              <a:t>antipsychotics</a:t>
            </a:r>
            <a:r>
              <a:rPr lang="cs-CZ" dirty="0"/>
              <a:t> - </a:t>
            </a:r>
            <a:r>
              <a:rPr lang="cs-CZ" dirty="0" err="1"/>
              <a:t>basal</a:t>
            </a:r>
            <a:endParaRPr lang="cs-CZ" dirty="0"/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1775521" y="1868456"/>
            <a:ext cx="8525511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/>
              <a:t>levomepromazine</a:t>
            </a:r>
            <a:r>
              <a:rPr lang="cs-CZ" sz="2500" b="1" u="sng" dirty="0"/>
              <a:t> </a:t>
            </a:r>
            <a:r>
              <a:rPr lang="cs-CZ" sz="2400" dirty="0"/>
              <a:t>–D</a:t>
            </a:r>
            <a:r>
              <a:rPr lang="cs-CZ" sz="2400" baseline="-25000" dirty="0"/>
              <a:t>2</a:t>
            </a:r>
            <a:r>
              <a:rPr lang="cs-CZ" sz="2400" dirty="0"/>
              <a:t>  </a:t>
            </a:r>
            <a:r>
              <a:rPr lang="cs-CZ" sz="2400" dirty="0" err="1"/>
              <a:t>antag</a:t>
            </a:r>
            <a:r>
              <a:rPr lang="cs-CZ" sz="2400" dirty="0"/>
              <a:t>. + </a:t>
            </a:r>
            <a:r>
              <a:rPr lang="cs-CZ" sz="2400" dirty="0" err="1"/>
              <a:t>another</a:t>
            </a:r>
            <a:r>
              <a:rPr lang="cs-CZ" sz="2400" dirty="0"/>
              <a:t> </a:t>
            </a:r>
            <a:r>
              <a:rPr lang="cs-CZ" sz="2400" dirty="0" err="1"/>
              <a:t>antag</a:t>
            </a:r>
            <a:r>
              <a:rPr lang="cs-CZ" sz="2400" dirty="0"/>
              <a:t>. (NA, </a:t>
            </a:r>
            <a:r>
              <a:rPr lang="cs-CZ" sz="2400" dirty="0" err="1"/>
              <a:t>5HT</a:t>
            </a:r>
            <a:r>
              <a:rPr lang="cs-CZ" sz="2400" dirty="0"/>
              <a:t>, H, Ach) more </a:t>
            </a:r>
            <a:r>
              <a:rPr lang="cs-CZ" sz="2400" dirty="0" err="1"/>
              <a:t>pronounced</a:t>
            </a:r>
            <a:r>
              <a:rPr lang="cs-CZ" sz="2400" dirty="0"/>
              <a:t> </a:t>
            </a:r>
            <a:r>
              <a:rPr lang="cs-CZ" sz="2400" dirty="0" err="1"/>
              <a:t>sedation</a:t>
            </a:r>
            <a:r>
              <a:rPr lang="cs-CZ" sz="2400" dirty="0"/>
              <a:t>, </a:t>
            </a:r>
            <a:r>
              <a:rPr lang="cs-CZ" sz="2400" dirty="0" err="1"/>
              <a:t>less</a:t>
            </a:r>
            <a:r>
              <a:rPr lang="cs-CZ" sz="2400" dirty="0"/>
              <a:t> </a:t>
            </a:r>
            <a:r>
              <a:rPr lang="cs-CZ" sz="2400" dirty="0" err="1"/>
              <a:t>EPS</a:t>
            </a:r>
            <a:r>
              <a:rPr lang="cs-CZ" sz="2400" dirty="0"/>
              <a:t>, </a:t>
            </a:r>
            <a:r>
              <a:rPr lang="cs-CZ" sz="2400" dirty="0" err="1"/>
              <a:t>adjuvant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analgesics</a:t>
            </a:r>
            <a:endParaRPr lang="cs-CZ" sz="2400" dirty="0"/>
          </a:p>
          <a:p>
            <a:pPr marL="812800" indent="-812800">
              <a:buNone/>
            </a:pPr>
            <a:r>
              <a:rPr lang="cs-CZ" sz="2400" dirty="0" err="1"/>
              <a:t>antiemetic</a:t>
            </a:r>
            <a:r>
              <a:rPr lang="cs-CZ" sz="2400" dirty="0"/>
              <a:t>, </a:t>
            </a:r>
            <a:r>
              <a:rPr lang="cs-CZ" sz="2400" dirty="0" err="1"/>
              <a:t>antihistaminic</a:t>
            </a:r>
            <a:r>
              <a:rPr lang="cs-CZ" sz="2400" dirty="0"/>
              <a:t>, anti-</a:t>
            </a:r>
            <a:r>
              <a:rPr lang="cs-CZ" sz="2400" dirty="0" err="1"/>
              <a:t>adrenergic</a:t>
            </a:r>
            <a:r>
              <a:rPr lang="cs-CZ" sz="2400" dirty="0"/>
              <a:t> and </a:t>
            </a:r>
            <a:r>
              <a:rPr lang="cs-CZ" sz="2400" dirty="0" err="1"/>
              <a:t>anticholinergic</a:t>
            </a:r>
            <a:r>
              <a:rPr lang="cs-CZ" sz="2400" dirty="0"/>
              <a:t> </a:t>
            </a:r>
            <a:r>
              <a:rPr lang="cs-CZ" sz="2400" dirty="0" err="1"/>
              <a:t>effects</a:t>
            </a:r>
            <a:endParaRPr lang="cs-CZ" sz="2400" dirty="0"/>
          </a:p>
          <a:p>
            <a:pPr marL="812800" indent="-812800">
              <a:buNone/>
            </a:pPr>
            <a:r>
              <a:rPr lang="cs-CZ" sz="2400" dirty="0"/>
              <a:t>AE: </a:t>
            </a:r>
            <a:r>
              <a:rPr lang="cs-CZ" sz="2400" dirty="0" err="1"/>
              <a:t>Orthostatic</a:t>
            </a:r>
            <a:r>
              <a:rPr lang="cs-CZ" sz="2400" dirty="0"/>
              <a:t> </a:t>
            </a:r>
            <a:r>
              <a:rPr lang="cs-CZ" sz="2400" dirty="0" err="1"/>
              <a:t>collapse</a:t>
            </a:r>
            <a:r>
              <a:rPr lang="cs-CZ" sz="2400" dirty="0"/>
              <a:t>, </a:t>
            </a:r>
            <a:r>
              <a:rPr lang="cs-CZ" sz="2400" dirty="0" err="1"/>
              <a:t>QTc</a:t>
            </a:r>
            <a:r>
              <a:rPr lang="cs-CZ" sz="2400" dirty="0"/>
              <a:t> </a:t>
            </a:r>
            <a:r>
              <a:rPr lang="cs-CZ" sz="2400" dirty="0" err="1"/>
              <a:t>prolongation</a:t>
            </a:r>
            <a:r>
              <a:rPr lang="cs-CZ" sz="2400" dirty="0"/>
              <a:t>, </a:t>
            </a:r>
            <a:r>
              <a:rPr lang="cs-CZ" sz="2400" dirty="0" err="1"/>
              <a:t>torsades</a:t>
            </a:r>
            <a:endParaRPr lang="cs-CZ" sz="2400" dirty="0"/>
          </a:p>
          <a:p>
            <a:pPr marL="812800" indent="-812800">
              <a:buNone/>
            </a:pPr>
            <a:endParaRPr lang="cs-CZ" sz="2500" b="1" u="sng" dirty="0"/>
          </a:p>
          <a:p>
            <a:pPr marL="812800" indent="-812800">
              <a:buNone/>
            </a:pPr>
            <a:r>
              <a:rPr lang="cs-CZ" sz="2500" b="1" u="sng" dirty="0"/>
              <a:t>c</a:t>
            </a:r>
            <a:r>
              <a:rPr lang="en-US" sz="2500" b="1" u="sng" dirty="0" err="1"/>
              <a:t>hlorprotixen</a:t>
            </a:r>
            <a:endParaRPr lang="en-US" sz="2500" b="1" u="sng" dirty="0"/>
          </a:p>
          <a:p>
            <a:pPr marL="812800" indent="-812800">
              <a:buNone/>
            </a:pPr>
            <a:r>
              <a:rPr lang="en-US" sz="2500" dirty="0"/>
              <a:t>5HT2, D1, D2, D3, H1, M and alpha 1 receptor antagonist</a:t>
            </a:r>
          </a:p>
          <a:p>
            <a:pPr marL="812800" indent="-812800">
              <a:buNone/>
            </a:pPr>
            <a:r>
              <a:rPr lang="en-US" sz="2500" dirty="0"/>
              <a:t>In low dose for insomnia (up to 50 mg)</a:t>
            </a:r>
            <a:endParaRPr lang="cs-CZ" sz="2500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2222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25572" y="1446393"/>
            <a:ext cx="11225405" cy="4139998"/>
          </a:xfrm>
        </p:spPr>
        <p:txBody>
          <a:bodyPr/>
          <a:lstStyle/>
          <a:p>
            <a:pPr marL="812800" indent="-81280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cs-CZ" sz="2500" b="1" u="sng" dirty="0" err="1"/>
              <a:t>m</a:t>
            </a:r>
            <a:r>
              <a:rPr lang="cs-CZ" sz="2500" b="1" u="sng" kern="1200" dirty="0" err="1"/>
              <a:t>elperone</a:t>
            </a:r>
            <a:r>
              <a:rPr lang="cs-CZ" sz="2500" b="1" u="sng" kern="1200" dirty="0"/>
              <a:t> </a:t>
            </a:r>
          </a:p>
          <a:p>
            <a:pPr marL="72000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2000" kern="1200" dirty="0"/>
              <a:t>Low affinity D2 antagonism</a:t>
            </a:r>
          </a:p>
          <a:p>
            <a:pPr marL="72000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2000" kern="1200" dirty="0"/>
              <a:t>5HT2A, alpha1 antagonist, without affinity for H1, M</a:t>
            </a:r>
          </a:p>
          <a:p>
            <a:pPr marL="72000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2000" kern="1200" dirty="0"/>
              <a:t>low risk of dyskinesia + EPS</a:t>
            </a:r>
          </a:p>
          <a:p>
            <a:pPr marL="72000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2000" kern="1200" dirty="0"/>
              <a:t>Confusion, anxiety restlessness, especially in the elderly and alcoholics (deliria) (low doses)</a:t>
            </a:r>
            <a:endParaRPr lang="cs-CZ" sz="2000" kern="1200" dirty="0"/>
          </a:p>
          <a:p>
            <a:pPr marL="0" indent="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cs-CZ" sz="2500" b="1" u="sng" dirty="0" err="1"/>
              <a:t>t</a:t>
            </a:r>
            <a:r>
              <a:rPr lang="cs-CZ" sz="2500" b="1" u="sng" kern="1200" dirty="0" err="1"/>
              <a:t>iaprid</a:t>
            </a:r>
            <a:r>
              <a:rPr lang="cs-CZ" sz="2500" b="1" u="sng" kern="1200" dirty="0"/>
              <a:t> </a:t>
            </a:r>
          </a:p>
          <a:p>
            <a:pPr marL="720000" indent="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en-US" sz="2000" kern="1200" dirty="0"/>
              <a:t>D2, D3 antagonism</a:t>
            </a:r>
          </a:p>
          <a:p>
            <a:pPr marL="720000" indent="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cs-CZ" sz="2000" kern="1200" dirty="0" err="1"/>
              <a:t>lacks</a:t>
            </a:r>
            <a:r>
              <a:rPr lang="en-US" sz="2000" kern="1200" dirty="0"/>
              <a:t> affinity for H1, α1, α2, 5HTR</a:t>
            </a:r>
          </a:p>
          <a:p>
            <a:pPr marL="720000" indent="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cs-CZ" sz="2000" kern="1200" dirty="0"/>
              <a:t>I: </a:t>
            </a:r>
            <a:r>
              <a:rPr lang="en-US" sz="2000" kern="1200" dirty="0"/>
              <a:t>Behavioral disorders, confusion, agitation, especially in the elderly and alcoholics (deliria) (low doses</a:t>
            </a:r>
            <a:endParaRPr lang="cs-CZ" sz="2000" kern="1200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23475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Classical</a:t>
            </a:r>
            <a:r>
              <a:rPr lang="cs-CZ" dirty="0"/>
              <a:t> (</a:t>
            </a:r>
            <a:r>
              <a:rPr lang="cs-CZ" dirty="0" err="1"/>
              <a:t>typical</a:t>
            </a:r>
            <a:r>
              <a:rPr lang="cs-CZ" dirty="0"/>
              <a:t>) </a:t>
            </a:r>
            <a:r>
              <a:rPr lang="cs-CZ" dirty="0" err="1"/>
              <a:t>antipsychotics</a:t>
            </a:r>
            <a:r>
              <a:rPr lang="cs-CZ" dirty="0"/>
              <a:t> -</a:t>
            </a:r>
            <a:r>
              <a:rPr lang="cs-CZ" dirty="0" err="1"/>
              <a:t>basal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7604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06069" y="344456"/>
            <a:ext cx="10784089" cy="1143000"/>
          </a:xfrm>
        </p:spPr>
        <p:txBody>
          <a:bodyPr>
            <a:normAutofit/>
          </a:bodyPr>
          <a:lstStyle/>
          <a:p>
            <a:r>
              <a:rPr lang="cs-CZ" dirty="0" err="1"/>
              <a:t>Classical</a:t>
            </a:r>
            <a:r>
              <a:rPr lang="cs-CZ" dirty="0"/>
              <a:t> (</a:t>
            </a:r>
            <a:r>
              <a:rPr lang="cs-CZ" dirty="0" err="1"/>
              <a:t>typical</a:t>
            </a:r>
            <a:r>
              <a:rPr lang="cs-CZ" dirty="0"/>
              <a:t>) </a:t>
            </a:r>
            <a:r>
              <a:rPr lang="cs-CZ" dirty="0" err="1"/>
              <a:t>antipsychotics</a:t>
            </a:r>
            <a:r>
              <a:rPr lang="cs-CZ" dirty="0"/>
              <a:t> -</a:t>
            </a:r>
            <a:r>
              <a:rPr lang="cs-CZ" dirty="0" err="1"/>
              <a:t>incisive</a:t>
            </a:r>
            <a:endParaRPr lang="cs-CZ" dirty="0"/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1371600" y="1373156"/>
            <a:ext cx="9126359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/>
              <a:t>f</a:t>
            </a:r>
            <a:r>
              <a:rPr lang="en-US" sz="2500" b="1" u="sng" dirty="0" err="1"/>
              <a:t>lu</a:t>
            </a:r>
            <a:r>
              <a:rPr lang="cs-CZ" sz="2500" b="1" u="sng" dirty="0" err="1"/>
              <a:t>ph</a:t>
            </a:r>
            <a:r>
              <a:rPr lang="en-US" sz="2500" b="1" u="sng" dirty="0" err="1"/>
              <a:t>enazine</a:t>
            </a:r>
            <a:endParaRPr lang="cs-CZ" sz="2500" dirty="0"/>
          </a:p>
          <a:p>
            <a:pPr marL="812800" indent="-812800">
              <a:buNone/>
            </a:pPr>
            <a:r>
              <a:rPr lang="en-US" sz="2500" dirty="0"/>
              <a:t>D2 </a:t>
            </a:r>
            <a:r>
              <a:rPr lang="en-US" sz="2500" dirty="0" err="1"/>
              <a:t>antag</a:t>
            </a:r>
            <a:r>
              <a:rPr lang="en-US" sz="2500" dirty="0"/>
              <a:t>., Highly effective (</a:t>
            </a:r>
            <a:r>
              <a:rPr lang="en-US" sz="2500" dirty="0" err="1"/>
              <a:t>Dmax</a:t>
            </a:r>
            <a:r>
              <a:rPr lang="en-US" sz="2500" dirty="0"/>
              <a:t> 40 mg)</a:t>
            </a:r>
          </a:p>
          <a:p>
            <a:pPr marL="812800" indent="-812800">
              <a:buNone/>
            </a:pPr>
            <a:r>
              <a:rPr lang="cs-CZ" sz="2500" dirty="0"/>
              <a:t>AE</a:t>
            </a:r>
            <a:r>
              <a:rPr lang="en-US" sz="2500" dirty="0"/>
              <a:t>: EPS, TD, priapism, </a:t>
            </a:r>
            <a:r>
              <a:rPr lang="en-US" sz="2500" dirty="0" err="1"/>
              <a:t>galactorea</a:t>
            </a:r>
            <a:endParaRPr lang="cs-CZ" sz="2500" dirty="0"/>
          </a:p>
          <a:p>
            <a:pPr marL="812800" indent="-812800">
              <a:buNone/>
            </a:pPr>
            <a:endParaRPr lang="cs-CZ" sz="2500" b="1" u="sng" dirty="0"/>
          </a:p>
          <a:p>
            <a:pPr marL="812800" indent="-812800">
              <a:buNone/>
            </a:pPr>
            <a:r>
              <a:rPr lang="cs-CZ" sz="2500" b="1" u="sng" dirty="0" err="1"/>
              <a:t>flupentixol</a:t>
            </a:r>
            <a:r>
              <a:rPr lang="cs-CZ" sz="2500" b="1" u="sng" dirty="0"/>
              <a:t> - </a:t>
            </a:r>
            <a:r>
              <a:rPr lang="cs-CZ" sz="2400" dirty="0"/>
              <a:t>D2 </a:t>
            </a:r>
            <a:r>
              <a:rPr lang="cs-CZ" sz="2400" dirty="0" err="1"/>
              <a:t>antag</a:t>
            </a:r>
            <a:r>
              <a:rPr lang="cs-CZ" sz="2400" dirty="0"/>
              <a:t>, not so </a:t>
            </a:r>
            <a:r>
              <a:rPr lang="cs-CZ" sz="2400" dirty="0" err="1"/>
              <a:t>sedative</a:t>
            </a:r>
            <a:r>
              <a:rPr lang="cs-CZ" sz="2400" dirty="0"/>
              <a:t>, more EPS</a:t>
            </a:r>
          </a:p>
          <a:p>
            <a:pPr marL="812800" indent="-812800">
              <a:buNone/>
            </a:pPr>
            <a:r>
              <a:rPr lang="cs-CZ" sz="2400" dirty="0"/>
              <a:t>	</a:t>
            </a:r>
            <a:r>
              <a:rPr lang="cs-CZ" sz="2400" dirty="0" err="1"/>
              <a:t>AE</a:t>
            </a:r>
            <a:r>
              <a:rPr lang="cs-CZ" sz="2400" dirty="0"/>
              <a:t>: </a:t>
            </a:r>
            <a:r>
              <a:rPr lang="cs-CZ" sz="2400" dirty="0" err="1"/>
              <a:t>EPS</a:t>
            </a:r>
            <a:r>
              <a:rPr lang="cs-CZ" sz="2400" dirty="0"/>
              <a:t> - </a:t>
            </a:r>
            <a:r>
              <a:rPr lang="cs-CZ" sz="2400" dirty="0" err="1"/>
              <a:t>initiation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therapy</a:t>
            </a:r>
            <a:r>
              <a:rPr lang="cs-CZ" sz="2400" dirty="0"/>
              <a:t>, </a:t>
            </a:r>
            <a:r>
              <a:rPr lang="cs-CZ" sz="2400" dirty="0" err="1"/>
              <a:t>TD</a:t>
            </a:r>
            <a:r>
              <a:rPr lang="cs-CZ" sz="2400" dirty="0"/>
              <a:t>, </a:t>
            </a:r>
            <a:r>
              <a:rPr lang="cs-CZ" sz="2400" dirty="0" err="1"/>
              <a:t>insomnia</a:t>
            </a:r>
            <a:r>
              <a:rPr lang="cs-CZ" sz="2400" dirty="0"/>
              <a:t>, </a:t>
            </a:r>
            <a:r>
              <a:rPr lang="cs-CZ" sz="2400" dirty="0" err="1"/>
              <a:t>tachycardia</a:t>
            </a:r>
            <a:r>
              <a:rPr lang="cs-CZ" sz="2400" dirty="0"/>
              <a:t>, ↑ </a:t>
            </a:r>
            <a:r>
              <a:rPr lang="cs-CZ" sz="2400" dirty="0" err="1"/>
              <a:t>weight</a:t>
            </a:r>
            <a:r>
              <a:rPr lang="cs-CZ" sz="2400" dirty="0"/>
              <a:t>, </a:t>
            </a:r>
            <a:r>
              <a:rPr lang="cs-CZ" sz="2400" dirty="0" err="1"/>
              <a:t>dyslipidemia</a:t>
            </a:r>
            <a:r>
              <a:rPr lang="cs-CZ" sz="2400" dirty="0"/>
              <a:t>, </a:t>
            </a:r>
            <a:r>
              <a:rPr lang="cs-CZ" sz="2400" dirty="0" err="1"/>
              <a:t>rarely</a:t>
            </a:r>
            <a:r>
              <a:rPr lang="cs-CZ" sz="2400" dirty="0"/>
              <a:t> </a:t>
            </a:r>
            <a:r>
              <a:rPr lang="cs-CZ" sz="2400" dirty="0" err="1"/>
              <a:t>NMS</a:t>
            </a:r>
            <a:endParaRPr lang="cs-CZ" sz="2400" dirty="0"/>
          </a:p>
          <a:p>
            <a:pPr marL="812800" indent="-812800">
              <a:buNone/>
            </a:pPr>
            <a:r>
              <a:rPr lang="cs-CZ" sz="2400" dirty="0"/>
              <a:t>	</a:t>
            </a:r>
            <a:r>
              <a:rPr lang="cs-CZ" sz="2400" dirty="0" err="1"/>
              <a:t>i.m</a:t>
            </a:r>
            <a:r>
              <a:rPr lang="cs-CZ" sz="2400" dirty="0"/>
              <a:t>.- </a:t>
            </a:r>
            <a:r>
              <a:rPr lang="cs-CZ" sz="2400" dirty="0" err="1"/>
              <a:t>noncompliance</a:t>
            </a:r>
            <a:endParaRPr lang="cs-CZ" sz="2400" dirty="0"/>
          </a:p>
          <a:p>
            <a:pPr marL="812800" indent="-812800">
              <a:buNone/>
            </a:pPr>
            <a:r>
              <a:rPr lang="cs-CZ" sz="2500" b="1" u="sng" dirty="0" err="1"/>
              <a:t>haloperidol</a:t>
            </a:r>
            <a:r>
              <a:rPr lang="cs-CZ" sz="2500" b="1" u="sng" dirty="0"/>
              <a:t> - </a:t>
            </a:r>
            <a:r>
              <a:rPr lang="cs-CZ" sz="2400" dirty="0"/>
              <a:t>D</a:t>
            </a:r>
            <a:r>
              <a:rPr lang="cs-CZ" sz="2400" baseline="-25000" dirty="0"/>
              <a:t>2</a:t>
            </a:r>
            <a:r>
              <a:rPr lang="cs-CZ" sz="2400" dirty="0"/>
              <a:t> </a:t>
            </a:r>
            <a:r>
              <a:rPr lang="cs-CZ" sz="2400" dirty="0" err="1"/>
              <a:t>antag</a:t>
            </a:r>
            <a:r>
              <a:rPr lang="cs-CZ" sz="2400" dirty="0"/>
              <a:t>. ,</a:t>
            </a:r>
            <a:r>
              <a:rPr lang="cs-CZ" sz="2400" dirty="0" err="1"/>
              <a:t>highly</a:t>
            </a:r>
            <a:r>
              <a:rPr lang="cs-CZ" sz="2400" dirty="0"/>
              <a:t> </a:t>
            </a:r>
            <a:r>
              <a:rPr lang="cs-CZ" sz="2400" dirty="0" err="1"/>
              <a:t>potent</a:t>
            </a:r>
            <a:r>
              <a:rPr lang="cs-CZ" sz="2400" dirty="0"/>
              <a:t>, </a:t>
            </a:r>
            <a:r>
              <a:rPr lang="cs-CZ" sz="2400" dirty="0" err="1"/>
              <a:t>better</a:t>
            </a:r>
            <a:r>
              <a:rPr lang="cs-CZ" sz="2400" dirty="0"/>
              <a:t> </a:t>
            </a:r>
            <a:r>
              <a:rPr lang="cs-CZ" sz="2400" dirty="0" err="1"/>
              <a:t>than</a:t>
            </a:r>
            <a:r>
              <a:rPr lang="cs-CZ" sz="2400" dirty="0"/>
              <a:t> </a:t>
            </a:r>
            <a:r>
              <a:rPr lang="cs-CZ" sz="2400" dirty="0" err="1"/>
              <a:t>phenothiazines</a:t>
            </a:r>
            <a:r>
              <a:rPr lang="cs-CZ" sz="2400" dirty="0"/>
              <a:t>, long T</a:t>
            </a:r>
            <a:r>
              <a:rPr lang="cs-CZ" sz="2400" baseline="-25000" dirty="0"/>
              <a:t>1/2, </a:t>
            </a:r>
            <a:r>
              <a:rPr lang="cs-CZ" sz="2400" dirty="0" err="1"/>
              <a:t>less</a:t>
            </a:r>
            <a:r>
              <a:rPr lang="cs-CZ" sz="2400" dirty="0"/>
              <a:t> </a:t>
            </a:r>
            <a:r>
              <a:rPr lang="cs-CZ" sz="2400" dirty="0" err="1"/>
              <a:t>sedation</a:t>
            </a:r>
            <a:r>
              <a:rPr lang="cs-CZ" sz="2400" dirty="0"/>
              <a:t>, </a:t>
            </a:r>
            <a:r>
              <a:rPr lang="cs-CZ" sz="2400" dirty="0" err="1"/>
              <a:t>influencing</a:t>
            </a:r>
            <a:r>
              <a:rPr lang="cs-CZ" sz="2400" dirty="0"/>
              <a:t> BP</a:t>
            </a:r>
          </a:p>
          <a:p>
            <a:pPr marL="812800" indent="-812800">
              <a:buNone/>
            </a:pPr>
            <a:r>
              <a:rPr lang="cs-CZ" sz="2400" dirty="0"/>
              <a:t>	</a:t>
            </a:r>
            <a:r>
              <a:rPr lang="cs-CZ" sz="2400" dirty="0" err="1"/>
              <a:t>better</a:t>
            </a:r>
            <a:r>
              <a:rPr lang="cs-CZ" sz="2400" dirty="0"/>
              <a:t> </a:t>
            </a:r>
            <a:r>
              <a:rPr lang="cs-CZ" sz="2400" dirty="0" err="1"/>
              <a:t>tolerability</a:t>
            </a:r>
            <a:r>
              <a:rPr lang="cs-CZ" sz="2400" dirty="0"/>
              <a:t> (</a:t>
            </a:r>
            <a:r>
              <a:rPr lang="cs-CZ" sz="2400" dirty="0" err="1"/>
              <a:t>blood</a:t>
            </a:r>
            <a:r>
              <a:rPr lang="cs-CZ" sz="2400" dirty="0"/>
              <a:t> </a:t>
            </a:r>
            <a:r>
              <a:rPr lang="cs-CZ" sz="2400" dirty="0" err="1"/>
              <a:t>count</a:t>
            </a:r>
            <a:r>
              <a:rPr lang="cs-CZ" sz="2400" dirty="0"/>
              <a:t>, liver </a:t>
            </a:r>
            <a:r>
              <a:rPr lang="cs-CZ" sz="2400" dirty="0" err="1"/>
              <a:t>injury</a:t>
            </a:r>
            <a:r>
              <a:rPr lang="cs-CZ" sz="2400" dirty="0"/>
              <a:t>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9404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69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0179" y="395037"/>
            <a:ext cx="9162365" cy="1143000"/>
          </a:xfrm>
        </p:spPr>
        <p:txBody>
          <a:bodyPr>
            <a:normAutofit/>
          </a:bodyPr>
          <a:lstStyle/>
          <a:p>
            <a:r>
              <a:rPr lang="en-US" dirty="0"/>
              <a:t>Comparison of basal and incisive AP</a:t>
            </a:r>
            <a:endParaRPr lang="cs-CZ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2000" dirty="0">
              <a:solidFill>
                <a:srgbClr val="333300"/>
              </a:solidFill>
              <a:latin typeface="+mj-lt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956828" y="1538037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0" algn="l">
              <a:defRPr/>
            </a:pPr>
            <a:r>
              <a:rPr lang="en-US" altLang="cs-CZ" sz="3200" b="1" dirty="0">
                <a:latin typeface="+mj-lt"/>
              </a:rPr>
              <a:t>Ba</a:t>
            </a:r>
            <a:r>
              <a:rPr lang="cs-CZ" altLang="cs-CZ" sz="3200" b="1" dirty="0">
                <a:latin typeface="+mj-lt"/>
              </a:rPr>
              <a:t>s</a:t>
            </a:r>
            <a:r>
              <a:rPr lang="en-US" altLang="cs-CZ" sz="3200" b="1" dirty="0">
                <a:latin typeface="+mj-lt"/>
              </a:rPr>
              <a:t>al AP</a:t>
            </a:r>
            <a:endParaRPr lang="cs-CZ" altLang="cs-CZ" sz="3200" b="1" dirty="0">
              <a:latin typeface="+mj-lt"/>
            </a:endParaRPr>
          </a:p>
          <a:p>
            <a:pPr lvl="0" algn="l">
              <a:defRPr/>
            </a:pPr>
            <a:endParaRPr lang="en-US" altLang="cs-CZ" sz="3200" b="1" dirty="0">
              <a:latin typeface="+mj-lt"/>
            </a:endParaRPr>
          </a:p>
          <a:p>
            <a:pPr lvl="0" algn="l">
              <a:defRPr/>
            </a:pPr>
            <a:r>
              <a:rPr lang="en-US" altLang="cs-CZ" dirty="0">
                <a:latin typeface="+mj-lt"/>
              </a:rPr>
              <a:t>- </a:t>
            </a:r>
            <a:r>
              <a:rPr lang="en-US" altLang="cs-CZ" sz="2400" dirty="0">
                <a:latin typeface="+mn-lt"/>
                <a:cs typeface="+mn-cs"/>
              </a:rPr>
              <a:t>Low potency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       (high doses – </a:t>
            </a:r>
            <a:r>
              <a:rPr lang="cs-CZ" altLang="cs-CZ" sz="2400" dirty="0" err="1">
                <a:latin typeface="+mn-lt"/>
                <a:cs typeface="+mn-cs"/>
              </a:rPr>
              <a:t>hundreds</a:t>
            </a:r>
            <a:r>
              <a:rPr lang="cs-CZ" altLang="cs-CZ" sz="2400" dirty="0">
                <a:latin typeface="+mn-lt"/>
                <a:cs typeface="+mn-cs"/>
              </a:rPr>
              <a:t> </a:t>
            </a:r>
            <a:r>
              <a:rPr lang="cs-CZ" altLang="cs-CZ" sz="2400" dirty="0" err="1">
                <a:latin typeface="+mn-lt"/>
                <a:cs typeface="+mn-cs"/>
              </a:rPr>
              <a:t>of</a:t>
            </a:r>
            <a:endParaRPr lang="cs-CZ" altLang="cs-CZ" sz="2400" dirty="0">
              <a:latin typeface="+mn-lt"/>
              <a:cs typeface="+mn-cs"/>
            </a:endParaRPr>
          </a:p>
          <a:p>
            <a:pPr lvl="0" algn="l">
              <a:defRPr/>
            </a:pPr>
            <a:r>
              <a:rPr lang="cs-CZ" altLang="cs-CZ" sz="2400" dirty="0">
                <a:latin typeface="+mn-lt"/>
                <a:cs typeface="+mn-cs"/>
              </a:rPr>
              <a:t>	</a:t>
            </a:r>
            <a:r>
              <a:rPr lang="en-US" altLang="cs-CZ" sz="2400" dirty="0">
                <a:latin typeface="+mn-lt"/>
                <a:cs typeface="+mn-cs"/>
              </a:rPr>
              <a:t>milligrams)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- Sedation to hypnosis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- D2 receptor blockade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- slower PK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- Frequent anticholinergic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and </a:t>
            </a:r>
            <a:r>
              <a:rPr lang="en-US" altLang="cs-CZ" sz="2400" dirty="0" err="1">
                <a:latin typeface="+mn-lt"/>
                <a:cs typeface="+mn-cs"/>
              </a:rPr>
              <a:t>antihistamin</a:t>
            </a:r>
            <a:r>
              <a:rPr lang="cs-CZ" altLang="cs-CZ" sz="2400" dirty="0" err="1">
                <a:latin typeface="+mn-lt"/>
                <a:cs typeface="+mn-cs"/>
              </a:rPr>
              <a:t>ic</a:t>
            </a:r>
            <a:endParaRPr lang="en-US" altLang="cs-CZ" sz="2400" dirty="0">
              <a:latin typeface="+mn-lt"/>
              <a:cs typeface="+mn-cs"/>
            </a:endParaRPr>
          </a:p>
          <a:p>
            <a:pPr lvl="0" algn="l">
              <a:defRPr/>
            </a:pPr>
            <a:r>
              <a:rPr lang="cs-CZ" altLang="cs-CZ" sz="2400" dirty="0">
                <a:latin typeface="+mn-lt"/>
                <a:cs typeface="+mn-cs"/>
              </a:rPr>
              <a:t>	</a:t>
            </a:r>
            <a:r>
              <a:rPr lang="cs-CZ" altLang="cs-CZ" sz="2400" dirty="0" err="1">
                <a:latin typeface="+mn-lt"/>
                <a:cs typeface="+mn-cs"/>
              </a:rPr>
              <a:t>adverse</a:t>
            </a:r>
            <a:r>
              <a:rPr lang="cs-CZ" altLang="cs-CZ" sz="2400" dirty="0">
                <a:latin typeface="+mn-lt"/>
                <a:cs typeface="+mn-cs"/>
              </a:rPr>
              <a:t> </a:t>
            </a:r>
            <a:r>
              <a:rPr lang="en-US" altLang="cs-CZ" sz="2400" dirty="0">
                <a:latin typeface="+mn-lt"/>
                <a:cs typeface="+mn-cs"/>
              </a:rPr>
              <a:t>effects</a:t>
            </a:r>
          </a:p>
          <a:p>
            <a:pPr lvl="0" algn="l">
              <a:defRPr/>
            </a:pPr>
            <a:r>
              <a:rPr lang="cs-CZ" altLang="cs-CZ" sz="2400" dirty="0">
                <a:latin typeface="+mn-lt"/>
                <a:cs typeface="+mn-cs"/>
              </a:rPr>
              <a:t>- </a:t>
            </a:r>
            <a:r>
              <a:rPr lang="en-US" altLang="cs-CZ" sz="2400" dirty="0">
                <a:latin typeface="+mn-lt"/>
                <a:cs typeface="+mn-cs"/>
              </a:rPr>
              <a:t>↓ EPS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793287" y="1487906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US" altLang="cs-CZ" sz="3200" b="1" dirty="0">
                <a:latin typeface="+mj-lt"/>
              </a:rPr>
              <a:t>Incisive AP</a:t>
            </a:r>
            <a:endParaRPr lang="cs-CZ" altLang="cs-CZ" sz="3200" b="1" dirty="0">
              <a:latin typeface="+mj-lt"/>
            </a:endParaRPr>
          </a:p>
          <a:p>
            <a:pPr algn="l">
              <a:defRPr/>
            </a:pPr>
            <a:endParaRPr lang="en-US" altLang="cs-CZ" sz="3200" b="1" dirty="0">
              <a:latin typeface="+mj-lt"/>
            </a:endParaRP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High potency (lower doses)</a:t>
            </a: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Little sedation</a:t>
            </a: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Block </a:t>
            </a:r>
            <a:r>
              <a:rPr lang="en-US" altLang="cs-CZ" sz="2400" dirty="0" err="1">
                <a:latin typeface="+mn-lt"/>
                <a:cs typeface="+mn-cs"/>
              </a:rPr>
              <a:t>D2</a:t>
            </a:r>
            <a:r>
              <a:rPr lang="en-US" altLang="cs-CZ" sz="2400" dirty="0">
                <a:latin typeface="+mn-lt"/>
                <a:cs typeface="+mn-cs"/>
              </a:rPr>
              <a:t> receptor</a:t>
            </a: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faster </a:t>
            </a:r>
            <a:r>
              <a:rPr lang="en-US" altLang="cs-CZ" sz="2400" dirty="0" err="1">
                <a:latin typeface="+mn-lt"/>
                <a:cs typeface="+mn-cs"/>
              </a:rPr>
              <a:t>PK</a:t>
            </a:r>
            <a:endParaRPr lang="en-US" altLang="cs-CZ" sz="2400" dirty="0">
              <a:latin typeface="+mn-lt"/>
              <a:cs typeface="+mn-cs"/>
            </a:endParaRP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Causes ↑ EPS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6D0E60-E16C-4064-9232-2E11F4AE9F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3787" y="8041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793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11839" y="188640"/>
            <a:ext cx="8229600" cy="1143000"/>
          </a:xfrm>
        </p:spPr>
        <p:txBody>
          <a:bodyPr/>
          <a:lstStyle/>
          <a:p>
            <a:r>
              <a:rPr lang="cs-CZ" b="1" dirty="0" err="1"/>
              <a:t>Atypical</a:t>
            </a:r>
            <a:r>
              <a:rPr lang="cs-CZ" b="1" dirty="0"/>
              <a:t> </a:t>
            </a:r>
            <a:r>
              <a:rPr lang="cs-CZ" b="1" dirty="0" err="1"/>
              <a:t>antipsychotics</a:t>
            </a:r>
            <a:endParaRPr lang="cs-CZ" b="1" dirty="0"/>
          </a:p>
        </p:txBody>
      </p:sp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1070790" y="1533637"/>
            <a:ext cx="942074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higher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efficacy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better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tolerability</a:t>
            </a:r>
            <a:endParaRPr lang="cs-CZ" altLang="cs-CZ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affect</a:t>
            </a:r>
            <a:r>
              <a:rPr lang="cs-CZ" altLang="cs-CZ" sz="2400" dirty="0"/>
              <a:t> positive and negative </a:t>
            </a:r>
            <a:r>
              <a:rPr lang="cs-CZ" altLang="cs-CZ" sz="2400" dirty="0" err="1"/>
              <a:t>symptoms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cognition</a:t>
            </a:r>
            <a:endParaRPr lang="cs-CZ" altLang="cs-CZ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/>
              <a:t>D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 receptor </a:t>
            </a:r>
            <a:r>
              <a:rPr lang="cs-CZ" altLang="cs-CZ" sz="2400" dirty="0" err="1"/>
              <a:t>occupancy</a:t>
            </a:r>
            <a:r>
              <a:rPr lang="cs-CZ" altLang="cs-CZ" sz="2400" dirty="0"/>
              <a:t> &lt;80%, </a:t>
            </a:r>
            <a:r>
              <a:rPr lang="cs-CZ" altLang="cs-CZ" sz="2400" dirty="0" err="1"/>
              <a:t>binding</a:t>
            </a:r>
            <a:r>
              <a:rPr lang="cs-CZ" altLang="cs-CZ" sz="2400" dirty="0"/>
              <a:t> to </a:t>
            </a:r>
            <a:r>
              <a:rPr lang="cs-CZ" altLang="cs-CZ" sz="2400" dirty="0" err="1"/>
              <a:t>multiple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neurotransmitter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systems</a:t>
            </a:r>
            <a:endParaRPr lang="cs-CZ" altLang="cs-CZ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affect</a:t>
            </a:r>
            <a:r>
              <a:rPr lang="cs-CZ" altLang="cs-CZ" sz="2400" dirty="0"/>
              <a:t> not </a:t>
            </a:r>
            <a:r>
              <a:rPr lang="cs-CZ" altLang="cs-CZ" sz="2400" dirty="0" err="1"/>
              <a:t>only</a:t>
            </a:r>
            <a:r>
              <a:rPr lang="cs-CZ" altLang="cs-CZ" sz="2400" dirty="0"/>
              <a:t> transport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dopamine but </a:t>
            </a:r>
            <a:r>
              <a:rPr lang="cs-CZ" altLang="cs-CZ" sz="2400" dirty="0" err="1"/>
              <a:t>also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other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neuromediators</a:t>
            </a:r>
            <a:r>
              <a:rPr lang="cs-CZ" altLang="cs-CZ" sz="2400" dirty="0"/>
              <a:t> (serotonin)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wide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range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between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antipsychotic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effects</a:t>
            </a:r>
            <a:r>
              <a:rPr lang="cs-CZ" altLang="cs-CZ" sz="2400" dirty="0"/>
              <a:t> and EPS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selective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extrastriatal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mesolimbic</a:t>
            </a:r>
            <a:r>
              <a:rPr lang="cs-CZ" altLang="cs-CZ" sz="2400" dirty="0"/>
              <a:t>) </a:t>
            </a:r>
            <a:r>
              <a:rPr lang="cs-CZ" altLang="cs-CZ" sz="2400" dirty="0" err="1"/>
              <a:t>blockade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dopamine </a:t>
            </a:r>
            <a:r>
              <a:rPr lang="cs-CZ" altLang="cs-CZ" sz="2400" dirty="0" err="1"/>
              <a:t>D</a:t>
            </a:r>
            <a:r>
              <a:rPr lang="cs-CZ" altLang="cs-CZ" sz="2400" baseline="-25000" dirty="0" err="1"/>
              <a:t>1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</a:t>
            </a:r>
            <a:r>
              <a:rPr lang="cs-CZ" altLang="cs-CZ" sz="2400" baseline="-25000" dirty="0" err="1"/>
              <a:t>2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receptors</a:t>
            </a:r>
            <a:endParaRPr lang="cs-CZ" altLang="cs-CZ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risperidone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ziprasidone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olanzapine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quetiapine</a:t>
            </a:r>
            <a:r>
              <a:rPr lang="cs-CZ" altLang="cs-CZ" sz="2400" dirty="0"/>
              <a:t> ...</a:t>
            </a:r>
          </a:p>
          <a:p>
            <a:pPr marL="0" indent="0">
              <a:lnSpc>
                <a:spcPct val="80000"/>
              </a:lnSpc>
              <a:buNone/>
            </a:pPr>
            <a:endParaRPr lang="cs-CZ" sz="2400" dirty="0">
              <a:latin typeface="Calibri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8DA8EE-CDAC-4977-B88C-33E6F83BB6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48528" y="5486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863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b="1" dirty="0" err="1"/>
              <a:t>Atypical</a:t>
            </a:r>
            <a:r>
              <a:rPr lang="cs-CZ" b="1" dirty="0"/>
              <a:t> </a:t>
            </a:r>
            <a:r>
              <a:rPr lang="cs-CZ" b="1" dirty="0" err="1"/>
              <a:t>antipsychotics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b="1" dirty="0" err="1">
                <a:latin typeface="Calibri" pitchFamily="34" charset="0"/>
              </a:rPr>
              <a:t>selective</a:t>
            </a:r>
            <a:r>
              <a:rPr lang="cs-CZ" b="1" dirty="0">
                <a:latin typeface="Calibri" pitchFamily="34" charset="0"/>
              </a:rPr>
              <a:t> </a:t>
            </a:r>
            <a:r>
              <a:rPr lang="cs-CZ" b="1" dirty="0" err="1">
                <a:latin typeface="Calibri" pitchFamily="34" charset="0"/>
              </a:rPr>
              <a:t>D</a:t>
            </a:r>
            <a:r>
              <a:rPr lang="cs-CZ" b="1" baseline="-25000" dirty="0" err="1">
                <a:latin typeface="Calibri" pitchFamily="34" charset="0"/>
              </a:rPr>
              <a:t>2</a:t>
            </a:r>
            <a:r>
              <a:rPr lang="cs-CZ" b="1" dirty="0">
                <a:latin typeface="Calibri" pitchFamily="34" charset="0"/>
              </a:rPr>
              <a:t>/</a:t>
            </a:r>
            <a:r>
              <a:rPr lang="cs-CZ" b="1" dirty="0" err="1">
                <a:latin typeface="Calibri" pitchFamily="34" charset="0"/>
              </a:rPr>
              <a:t>D</a:t>
            </a:r>
            <a:r>
              <a:rPr lang="cs-CZ" b="1" baseline="-25000" dirty="0" err="1">
                <a:latin typeface="Calibri" pitchFamily="34" charset="0"/>
              </a:rPr>
              <a:t>3</a:t>
            </a:r>
            <a:r>
              <a:rPr lang="cs-CZ" b="1" baseline="-25000" dirty="0">
                <a:latin typeface="Calibri" pitchFamily="34" charset="0"/>
              </a:rPr>
              <a:t> </a:t>
            </a:r>
            <a:r>
              <a:rPr lang="cs-CZ" b="1" dirty="0">
                <a:latin typeface="Calibri" pitchFamily="34" charset="0"/>
              </a:rPr>
              <a:t>receptor </a:t>
            </a:r>
            <a:r>
              <a:rPr lang="cs-CZ" sz="3000" dirty="0" err="1">
                <a:latin typeface="Calibri" pitchFamily="34" charset="0"/>
              </a:rPr>
              <a:t>antagonists</a:t>
            </a:r>
            <a:r>
              <a:rPr lang="cs-CZ" sz="3000" dirty="0">
                <a:latin typeface="Calibri" pitchFamily="34" charset="0"/>
              </a:rPr>
              <a:t> </a:t>
            </a:r>
            <a:r>
              <a:rPr lang="cs-CZ" sz="2600" dirty="0" err="1">
                <a:latin typeface="Calibri" pitchFamily="34" charset="0"/>
              </a:rPr>
              <a:t>sulpiride</a:t>
            </a:r>
            <a:r>
              <a:rPr lang="cs-CZ" sz="2600" dirty="0">
                <a:latin typeface="Calibri" pitchFamily="34" charset="0"/>
              </a:rPr>
              <a:t>, </a:t>
            </a:r>
            <a:r>
              <a:rPr lang="cs-CZ" sz="2600" dirty="0" err="1">
                <a:latin typeface="Calibri" pitchFamily="34" charset="0"/>
              </a:rPr>
              <a:t>amisulpride</a:t>
            </a:r>
            <a:endParaRPr lang="cs-CZ" sz="26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cs-CZ" b="1" dirty="0" err="1">
                <a:latin typeface="Calibri" pitchFamily="34" charset="0"/>
              </a:rPr>
              <a:t>selective</a:t>
            </a:r>
            <a:r>
              <a:rPr lang="cs-CZ" b="1" dirty="0">
                <a:latin typeface="Calibri" pitchFamily="34" charset="0"/>
              </a:rPr>
              <a:t> serotonin and dopamine receptor </a:t>
            </a:r>
            <a:r>
              <a:rPr lang="cs-CZ" b="1" dirty="0" err="1">
                <a:latin typeface="Calibri" pitchFamily="34" charset="0"/>
              </a:rPr>
              <a:t>antagonists</a:t>
            </a:r>
            <a:r>
              <a:rPr lang="cs-CZ" b="1" dirty="0">
                <a:latin typeface="Calibri" pitchFamily="34" charset="0"/>
              </a:rPr>
              <a:t> (</a:t>
            </a:r>
            <a:r>
              <a:rPr lang="cs-CZ" b="1" dirty="0" err="1">
                <a:latin typeface="Calibri" pitchFamily="34" charset="0"/>
              </a:rPr>
              <a:t>SDAs</a:t>
            </a:r>
            <a:r>
              <a:rPr lang="cs-CZ" b="1" dirty="0">
                <a:latin typeface="Calibri" pitchFamily="34" charset="0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3000" dirty="0">
                <a:latin typeface="Calibri" pitchFamily="34" charset="0"/>
              </a:rPr>
              <a:t>	</a:t>
            </a:r>
            <a:r>
              <a:rPr lang="cs-CZ" sz="3000" dirty="0" err="1">
                <a:latin typeface="Calibri" pitchFamily="34" charset="0"/>
              </a:rPr>
              <a:t>risperidone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ziprasidone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lurasidone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iloperidone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sertindole</a:t>
            </a:r>
            <a:endParaRPr lang="cs-CZ" sz="30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cs-CZ" b="1" dirty="0" err="1">
                <a:latin typeface="Calibri" pitchFamily="34" charset="0"/>
              </a:rPr>
              <a:t>multi</a:t>
            </a:r>
            <a:r>
              <a:rPr lang="cs-CZ" b="1" dirty="0">
                <a:latin typeface="Calibri" pitchFamily="34" charset="0"/>
              </a:rPr>
              <a:t>-receptor </a:t>
            </a:r>
            <a:r>
              <a:rPr lang="cs-CZ" b="1" dirty="0" err="1">
                <a:latin typeface="Calibri" pitchFamily="34" charset="0"/>
              </a:rPr>
              <a:t>antagonists</a:t>
            </a:r>
            <a:r>
              <a:rPr lang="cs-CZ" b="1" dirty="0">
                <a:latin typeface="Calibri" pitchFamily="34" charset="0"/>
              </a:rPr>
              <a:t> (MARTA: </a:t>
            </a:r>
            <a:r>
              <a:rPr lang="cs-CZ" sz="2600" dirty="0">
                <a:latin typeface="Calibri" pitchFamily="34" charset="0"/>
              </a:rPr>
              <a:t>D, 5-</a:t>
            </a:r>
            <a:r>
              <a:rPr lang="cs-CZ" sz="2600" dirty="0" err="1">
                <a:latin typeface="Calibri" pitchFamily="34" charset="0"/>
              </a:rPr>
              <a:t>HT</a:t>
            </a:r>
            <a:r>
              <a:rPr lang="cs-CZ" sz="2600" dirty="0">
                <a:latin typeface="Calibri" pitchFamily="34" charset="0"/>
              </a:rPr>
              <a:t>, </a:t>
            </a:r>
            <a:r>
              <a:rPr lang="el-GR" sz="2600" dirty="0">
                <a:latin typeface="Calibri" pitchFamily="34" charset="0"/>
              </a:rPr>
              <a:t>α, </a:t>
            </a:r>
            <a:r>
              <a:rPr lang="cs-CZ" sz="2600" dirty="0" err="1">
                <a:latin typeface="Calibri" pitchFamily="34" charset="0"/>
              </a:rPr>
              <a:t>H1</a:t>
            </a:r>
            <a:r>
              <a:rPr lang="cs-CZ" sz="2600" dirty="0">
                <a:latin typeface="Calibri" pitchFamily="34" charset="0"/>
              </a:rPr>
              <a:t>, M)</a:t>
            </a:r>
            <a:endParaRPr lang="cs-CZ" dirty="0">
              <a:latin typeface="Calibri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3000" dirty="0">
                <a:latin typeface="Calibri" pitchFamily="34" charset="0"/>
              </a:rPr>
              <a:t>	</a:t>
            </a:r>
            <a:r>
              <a:rPr lang="cs-CZ" sz="3000" dirty="0" err="1">
                <a:latin typeface="Calibri" pitchFamily="34" charset="0"/>
              </a:rPr>
              <a:t>clozapine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olanzapine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quetiapine</a:t>
            </a:r>
            <a:r>
              <a:rPr lang="cs-CZ" sz="3000" dirty="0">
                <a:latin typeface="Calibri" pitchFamily="34" charset="0"/>
              </a:rPr>
              <a:t> and </a:t>
            </a:r>
            <a:r>
              <a:rPr lang="cs-CZ" sz="3000" dirty="0" err="1">
                <a:latin typeface="Calibri" pitchFamily="34" charset="0"/>
              </a:rPr>
              <a:t>zotepine</a:t>
            </a:r>
            <a:endParaRPr lang="cs-CZ" sz="30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cs-CZ" b="1" dirty="0">
                <a:latin typeface="Calibri" pitchFamily="34" charset="0"/>
              </a:rPr>
              <a:t>DSSS </a:t>
            </a:r>
            <a:r>
              <a:rPr lang="cs-CZ" dirty="0">
                <a:latin typeface="Calibri" pitchFamily="34" charset="0"/>
              </a:rPr>
              <a:t>(D2) </a:t>
            </a:r>
            <a:r>
              <a:rPr lang="cs-CZ" b="1" dirty="0" err="1">
                <a:latin typeface="Calibri" pitchFamily="34" charset="0"/>
              </a:rPr>
              <a:t>stabilizer</a:t>
            </a:r>
            <a:endParaRPr lang="cs-CZ" b="1" dirty="0">
              <a:latin typeface="Calibri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b="1" dirty="0">
                <a:latin typeface="Calibri" pitchFamily="34" charset="0"/>
              </a:rPr>
              <a:t>   	</a:t>
            </a:r>
            <a:r>
              <a:rPr lang="cs-CZ" dirty="0" err="1">
                <a:latin typeface="Calibri" pitchFamily="34" charset="0"/>
              </a:rPr>
              <a:t>aripiprazole</a:t>
            </a:r>
            <a:r>
              <a:rPr lang="cs-CZ" dirty="0">
                <a:latin typeface="Calibri" pitchFamily="34" charset="0"/>
              </a:rPr>
              <a:t>, </a:t>
            </a:r>
            <a:r>
              <a:rPr lang="cs-CZ" dirty="0" err="1">
                <a:latin typeface="Calibri" pitchFamily="34" charset="0"/>
              </a:rPr>
              <a:t>cariprazine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6F2878-B326-4BEB-8170-EAA7835016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620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1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 descr="ecp584586"/>
          <p:cNvPicPr>
            <a:picLocks noChangeAspect="1" noChangeArrowheads="1"/>
          </p:cNvPicPr>
          <p:nvPr/>
        </p:nvPicPr>
        <p:blipFill>
          <a:blip r:embed="rId6" cstate="print"/>
          <a:srcRect t="4144" b="4144"/>
          <a:stretch>
            <a:fillRect/>
          </a:stretch>
        </p:blipFill>
        <p:spPr bwMode="auto">
          <a:xfrm>
            <a:off x="2495600" y="692696"/>
            <a:ext cx="7056784" cy="5901518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0" y="-27384"/>
            <a:ext cx="9144000" cy="82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cs-CZ" sz="3600" b="1" dirty="0" err="1">
                <a:latin typeface="+mj-lt"/>
                <a:ea typeface="+mj-ea"/>
                <a:cs typeface="+mj-cs"/>
              </a:rPr>
              <a:t>Relative</a:t>
            </a:r>
            <a:r>
              <a:rPr lang="cs-CZ" sz="3600" b="1" dirty="0">
                <a:latin typeface="+mj-lt"/>
                <a:ea typeface="+mj-ea"/>
                <a:cs typeface="+mj-cs"/>
              </a:rPr>
              <a:t> receptor profile </a:t>
            </a:r>
            <a:r>
              <a:rPr lang="cs-CZ" sz="3600" b="1" dirty="0" err="1">
                <a:latin typeface="+mj-lt"/>
                <a:ea typeface="+mj-ea"/>
                <a:cs typeface="+mj-cs"/>
              </a:rPr>
              <a:t>AP2G</a:t>
            </a:r>
            <a:endParaRPr lang="cs-CZ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8570962" y="6583363"/>
            <a:ext cx="3645718" cy="2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/>
            <a:r>
              <a:rPr lang="cs-CZ" sz="1200" i="1" dirty="0" err="1">
                <a:latin typeface="Calibri" pitchFamily="34" charset="0"/>
              </a:rPr>
              <a:t>Sumiyoshi</a:t>
            </a:r>
            <a:r>
              <a:rPr lang="cs-CZ" sz="1200" i="1" dirty="0">
                <a:latin typeface="Calibri" pitchFamily="34" charset="0"/>
              </a:rPr>
              <a:t>, </a:t>
            </a:r>
            <a:r>
              <a:rPr lang="en-US" sz="1200" i="1" dirty="0">
                <a:latin typeface="Calibri" pitchFamily="34" charset="0"/>
              </a:rPr>
              <a:t>Expert Rev Clin </a:t>
            </a:r>
            <a:r>
              <a:rPr lang="en-US" sz="1200" i="1" dirty="0" err="1">
                <a:latin typeface="Calibri" pitchFamily="34" charset="0"/>
              </a:rPr>
              <a:t>Pharmacol</a:t>
            </a:r>
            <a:r>
              <a:rPr lang="en-US" sz="1200" i="1" dirty="0">
                <a:latin typeface="Calibri" pitchFamily="34" charset="0"/>
              </a:rPr>
              <a:t>. 2008;1:791-802</a:t>
            </a:r>
            <a:r>
              <a:rPr lang="en-US" sz="1200" dirty="0">
                <a:latin typeface="Calibri" pitchFamily="34" charset="0"/>
              </a:rPr>
              <a:t> </a:t>
            </a:r>
            <a:r>
              <a:rPr lang="en-US" sz="1200" i="1" dirty="0">
                <a:latin typeface="Calibri" pitchFamily="34" charset="0"/>
              </a:rPr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B86F3A-291E-46A2-A74F-B8DB7C5ECA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8633" y="4885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18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342779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/>
              <a:t>Atypical</a:t>
            </a:r>
            <a:r>
              <a:rPr lang="cs-CZ" dirty="0"/>
              <a:t> </a:t>
            </a:r>
            <a:r>
              <a:rPr lang="cs-CZ" dirty="0" err="1"/>
              <a:t>antipsychotics</a:t>
            </a:r>
            <a:r>
              <a:rPr lang="cs-CZ" dirty="0"/>
              <a:t> - MARTA</a:t>
            </a:r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1157775" y="1299410"/>
            <a:ext cx="10542138" cy="204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/>
              <a:t>clozapine</a:t>
            </a:r>
            <a:endParaRPr lang="cs-CZ" sz="2500" b="1" u="sng" dirty="0"/>
          </a:p>
          <a:p>
            <a:pPr marL="1440000" indent="-812800">
              <a:buNone/>
            </a:pPr>
            <a:r>
              <a:rPr lang="cs-CZ" sz="2400" dirty="0" err="1"/>
              <a:t>antag</a:t>
            </a:r>
            <a:r>
              <a:rPr lang="cs-CZ" sz="2400" dirty="0"/>
              <a:t>. </a:t>
            </a:r>
            <a:r>
              <a:rPr lang="cs-CZ" sz="2400" dirty="0" err="1"/>
              <a:t>D</a:t>
            </a:r>
            <a:r>
              <a:rPr lang="cs-CZ" sz="2400" baseline="-25000" dirty="0" err="1"/>
              <a:t>2</a:t>
            </a:r>
            <a:r>
              <a:rPr lang="cs-CZ" sz="2400" dirty="0"/>
              <a:t> , </a:t>
            </a:r>
            <a:r>
              <a:rPr lang="cs-CZ" sz="2400" dirty="0" err="1"/>
              <a:t>antag</a:t>
            </a:r>
            <a:r>
              <a:rPr lang="cs-CZ" sz="2400" dirty="0"/>
              <a:t>. </a:t>
            </a:r>
            <a:r>
              <a:rPr lang="cs-CZ" sz="2400" dirty="0" err="1"/>
              <a:t>5HT</a:t>
            </a:r>
            <a:r>
              <a:rPr lang="cs-CZ" sz="2400" baseline="-25000" dirty="0" err="1"/>
              <a:t>2A</a:t>
            </a:r>
            <a:r>
              <a:rPr lang="cs-CZ" sz="2400" dirty="0"/>
              <a:t> (↑ </a:t>
            </a:r>
            <a:r>
              <a:rPr lang="cs-CZ" sz="2400" dirty="0" err="1"/>
              <a:t>release</a:t>
            </a:r>
            <a:r>
              <a:rPr lang="cs-CZ" sz="2400" dirty="0"/>
              <a:t> DA) </a:t>
            </a:r>
          </a:p>
          <a:p>
            <a:pPr marL="1440000" indent="-812800">
              <a:buNone/>
            </a:pPr>
            <a:r>
              <a:rPr lang="cs-CZ" sz="2400" dirty="0" err="1"/>
              <a:t>5HT</a:t>
            </a:r>
            <a:r>
              <a:rPr lang="cs-CZ" sz="2400" baseline="-25000" dirty="0" err="1"/>
              <a:t>1A</a:t>
            </a:r>
            <a:r>
              <a:rPr lang="cs-CZ" sz="2400" dirty="0"/>
              <a:t>, </a:t>
            </a:r>
            <a:r>
              <a:rPr lang="cs-CZ" sz="2400" dirty="0" err="1"/>
              <a:t>5HT</a:t>
            </a:r>
            <a:r>
              <a:rPr lang="cs-CZ" sz="2400" baseline="-25000" dirty="0" err="1"/>
              <a:t>2C</a:t>
            </a:r>
            <a:r>
              <a:rPr lang="cs-CZ" sz="2400" dirty="0"/>
              <a:t>, (</a:t>
            </a:r>
            <a:r>
              <a:rPr lang="cs-CZ" sz="2400" dirty="0" err="1"/>
              <a:t>cognitive</a:t>
            </a:r>
            <a:r>
              <a:rPr lang="cs-CZ" sz="2400" dirty="0"/>
              <a:t>, </a:t>
            </a:r>
            <a:r>
              <a:rPr lang="cs-CZ" sz="2400" dirty="0" err="1"/>
              <a:t>affective</a:t>
            </a:r>
            <a:r>
              <a:rPr lang="cs-CZ" sz="2400" dirty="0"/>
              <a:t> </a:t>
            </a:r>
            <a:r>
              <a:rPr lang="cs-CZ" sz="2400" dirty="0" err="1"/>
              <a:t>symptoms</a:t>
            </a:r>
            <a:r>
              <a:rPr lang="cs-CZ" sz="2400" dirty="0"/>
              <a:t>) </a:t>
            </a:r>
          </a:p>
          <a:p>
            <a:pPr marL="1440000" indent="-812800">
              <a:buNone/>
            </a:pPr>
            <a:r>
              <a:rPr lang="cs-CZ" sz="2400" dirty="0" err="1"/>
              <a:t>minimal</a:t>
            </a:r>
            <a:r>
              <a:rPr lang="cs-CZ" sz="2400" dirty="0"/>
              <a:t> </a:t>
            </a:r>
            <a:r>
              <a:rPr lang="cs-CZ" sz="2400" dirty="0" err="1"/>
              <a:t>impact</a:t>
            </a:r>
            <a:r>
              <a:rPr lang="cs-CZ" sz="2400" dirty="0"/>
              <a:t> on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nigrostriatal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endParaRPr lang="cs-CZ" sz="2400" dirty="0"/>
          </a:p>
          <a:p>
            <a:pPr marL="1440000" indent="-812800">
              <a:buNone/>
            </a:pPr>
            <a:r>
              <a:rPr lang="cs-CZ" sz="2400" dirty="0" err="1"/>
              <a:t>Effect</a:t>
            </a:r>
            <a:r>
              <a:rPr lang="cs-CZ" sz="2400" dirty="0"/>
              <a:t> on </a:t>
            </a:r>
            <a:r>
              <a:rPr lang="cs-CZ" sz="2400" dirty="0" err="1"/>
              <a:t>alpha</a:t>
            </a:r>
            <a:r>
              <a:rPr lang="cs-CZ" sz="2400" dirty="0"/>
              <a:t>, </a:t>
            </a:r>
            <a:r>
              <a:rPr lang="cs-CZ" sz="2400" dirty="0" err="1"/>
              <a:t>5HT2</a:t>
            </a:r>
            <a:r>
              <a:rPr lang="cs-CZ" sz="2400" dirty="0"/>
              <a:t> </a:t>
            </a:r>
            <a:r>
              <a:rPr lang="cs-CZ" sz="2400" dirty="0" err="1"/>
              <a:t>rcp</a:t>
            </a:r>
            <a:endParaRPr lang="cs-CZ" sz="2400" dirty="0"/>
          </a:p>
          <a:p>
            <a:pPr marL="1440000" indent="-812800">
              <a:buNone/>
            </a:pPr>
            <a:r>
              <a:rPr lang="cs-CZ" sz="2400" dirty="0" err="1"/>
              <a:t>Useful</a:t>
            </a:r>
            <a:r>
              <a:rPr lang="cs-CZ" sz="2400" dirty="0"/>
              <a:t> in: </a:t>
            </a:r>
            <a:r>
              <a:rPr lang="cs-CZ" sz="2400" dirty="0" err="1"/>
              <a:t>Pharmacoresistant</a:t>
            </a:r>
            <a:r>
              <a:rPr lang="cs-CZ" sz="2400" dirty="0"/>
              <a:t>  </a:t>
            </a:r>
            <a:r>
              <a:rPr lang="cs-CZ" sz="2400" dirty="0" err="1"/>
              <a:t>psychoses</a:t>
            </a:r>
            <a:r>
              <a:rPr lang="cs-CZ" sz="2400" dirty="0"/>
              <a:t> - </a:t>
            </a:r>
            <a:r>
              <a:rPr lang="cs-CZ" sz="2400" dirty="0" err="1"/>
              <a:t>responds</a:t>
            </a:r>
            <a:r>
              <a:rPr lang="cs-CZ" sz="2400" dirty="0"/>
              <a:t> </a:t>
            </a:r>
            <a:r>
              <a:rPr lang="cs-CZ" sz="2400" dirty="0" err="1"/>
              <a:t>about</a:t>
            </a:r>
            <a:r>
              <a:rPr lang="cs-CZ" sz="2400" dirty="0"/>
              <a:t> 1/3</a:t>
            </a:r>
          </a:p>
          <a:p>
            <a:pPr marL="1440000" indent="-812800">
              <a:buNone/>
            </a:pPr>
            <a:r>
              <a:rPr lang="cs-CZ" sz="2400" dirty="0"/>
              <a:t>		risk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suicidium</a:t>
            </a:r>
            <a:r>
              <a:rPr lang="cs-CZ" sz="2400" dirty="0"/>
              <a:t>, </a:t>
            </a:r>
            <a:r>
              <a:rPr lang="cs-CZ" sz="2400" dirty="0" err="1"/>
              <a:t>aggressive</a:t>
            </a:r>
            <a:r>
              <a:rPr lang="cs-CZ" sz="2400" dirty="0"/>
              <a:t> </a:t>
            </a:r>
            <a:r>
              <a:rPr lang="cs-CZ" sz="2400" dirty="0" err="1"/>
              <a:t>patients</a:t>
            </a:r>
            <a:r>
              <a:rPr lang="cs-CZ" sz="2400" dirty="0"/>
              <a:t>, EPS</a:t>
            </a:r>
          </a:p>
          <a:p>
            <a:pPr marL="1440000" indent="-812800">
              <a:buNone/>
            </a:pPr>
            <a:r>
              <a:rPr lang="cs-CZ" sz="2400" dirty="0" err="1"/>
              <a:t>AE</a:t>
            </a:r>
            <a:r>
              <a:rPr lang="cs-CZ" sz="2400" dirty="0"/>
              <a:t>: </a:t>
            </a:r>
            <a:r>
              <a:rPr lang="cs-CZ" sz="2400" dirty="0" err="1"/>
              <a:t>sedation</a:t>
            </a:r>
            <a:r>
              <a:rPr lang="cs-CZ" sz="2400" dirty="0"/>
              <a:t>, </a:t>
            </a:r>
            <a:r>
              <a:rPr lang="cs-CZ" sz="2400" dirty="0" err="1"/>
              <a:t>weight</a:t>
            </a:r>
            <a:r>
              <a:rPr lang="cs-CZ" sz="2400" dirty="0"/>
              <a:t> </a:t>
            </a:r>
            <a:r>
              <a:rPr lang="cs-CZ" sz="2400" dirty="0" err="1"/>
              <a:t>gain</a:t>
            </a:r>
            <a:r>
              <a:rPr lang="cs-CZ" sz="2400" dirty="0"/>
              <a:t>,</a:t>
            </a:r>
          </a:p>
          <a:p>
            <a:pPr marL="1440000" indent="-812800">
              <a:buNone/>
            </a:pPr>
            <a:r>
              <a:rPr lang="cs-CZ" sz="2400" dirty="0" err="1"/>
              <a:t>agranulocytosis</a:t>
            </a:r>
            <a:r>
              <a:rPr lang="cs-CZ" sz="2400" dirty="0"/>
              <a:t> - </a:t>
            </a:r>
            <a:r>
              <a:rPr lang="cs-CZ" sz="2400" dirty="0" err="1"/>
              <a:t>genetic</a:t>
            </a:r>
            <a:r>
              <a:rPr lang="cs-CZ" sz="2400" dirty="0"/>
              <a:t> test</a:t>
            </a:r>
            <a:endParaRPr lang="cs-CZ" sz="2500" b="1" u="sng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86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00130" y="378728"/>
            <a:ext cx="11056510" cy="1178064"/>
          </a:xfrm>
        </p:spPr>
        <p:txBody>
          <a:bodyPr vert="horz" lIns="0" tIns="35203" rIns="0" bIns="0" rtlCol="0" anchor="t" anchorCtr="0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 dirty="0" err="1"/>
              <a:t>Lehmann</a:t>
            </a:r>
            <a:r>
              <a:rPr lang="cs-CZ" altLang="cs-CZ" dirty="0"/>
              <a:t> </a:t>
            </a:r>
            <a:r>
              <a:rPr lang="cs-CZ" altLang="cs-CZ" dirty="0" err="1"/>
              <a:t>classification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psychotropic</a:t>
            </a:r>
            <a:r>
              <a:rPr lang="cs-CZ" altLang="cs-CZ" dirty="0"/>
              <a:t> </a:t>
            </a:r>
            <a:r>
              <a:rPr lang="cs-CZ" altLang="cs-CZ" dirty="0" err="1"/>
              <a:t>substances</a:t>
            </a:r>
            <a:endParaRPr lang="cs-CZ" alt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431758" y="1888959"/>
          <a:ext cx="10010273" cy="3645317"/>
        </p:xfrm>
        <a:graphic>
          <a:graphicData uri="http://schemas.openxmlformats.org/drawingml/2006/table">
            <a:tbl>
              <a:tblPr firstRow="1" bandRow="1"/>
              <a:tblGrid>
                <a:gridCol w="4291029">
                  <a:extLst>
                    <a:ext uri="{9D8B030D-6E8A-4147-A177-3AD203B41FA5}">
                      <a16:colId xmlns:a16="http://schemas.microsoft.com/office/drawing/2014/main" val="488770352"/>
                    </a:ext>
                  </a:extLst>
                </a:gridCol>
                <a:gridCol w="5719244">
                  <a:extLst>
                    <a:ext uri="{9D8B030D-6E8A-4147-A177-3AD203B41FA5}">
                      <a16:colId xmlns:a16="http://schemas.microsoft.com/office/drawing/2014/main" val="597920884"/>
                    </a:ext>
                  </a:extLst>
                </a:gridCol>
              </a:tblGrid>
              <a:tr h="42409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Affectivity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antidepressants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anxiolytics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376398"/>
                  </a:ext>
                </a:extLst>
              </a:tr>
              <a:tr h="42409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dysforics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antimanics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606975"/>
                  </a:ext>
                </a:extLst>
              </a:tr>
              <a:tr h="42409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Vigility</a:t>
                      </a: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psychostimulants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nootropics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710359"/>
                  </a:ext>
                </a:extLst>
              </a:tr>
              <a:tr h="42409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hypnotics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sedatives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413028"/>
                  </a:ext>
                </a:extLst>
              </a:tr>
              <a:tr h="42409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Psychic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integrity/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integration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neuroleptics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095670"/>
                  </a:ext>
                </a:extLst>
              </a:tr>
              <a:tr h="42409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halucinogens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psychodysleptics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delirogens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310899"/>
                  </a:ext>
                </a:extLst>
              </a:tr>
              <a:tr h="42409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memory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cognitive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functions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cognitive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enhancers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nootropics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921468"/>
                  </a:ext>
                </a:extLst>
              </a:tr>
              <a:tr h="67667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anticholinergics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dementogens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neurotoxins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amnestics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113333"/>
                  </a:ext>
                </a:extLst>
              </a:tr>
            </a:tbl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59F65363-05C3-4C86-BAE1-28BBC45E7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87" y="5805264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908ACE-D70D-4967-ACC0-A2F90446EF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0536" y="10189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4309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6828" y="430561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/>
              <a:t>Atypical</a:t>
            </a:r>
            <a:r>
              <a:rPr lang="cs-CZ" dirty="0"/>
              <a:t> </a:t>
            </a:r>
            <a:r>
              <a:rPr lang="cs-CZ" dirty="0" err="1"/>
              <a:t>antipsychotics</a:t>
            </a:r>
            <a:r>
              <a:rPr lang="cs-CZ" dirty="0"/>
              <a:t> - MARTA</a:t>
            </a:r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956828" y="1644808"/>
            <a:ext cx="9401928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/>
              <a:t>olanzapine</a:t>
            </a:r>
            <a:r>
              <a:rPr lang="cs-CZ" sz="2500" dirty="0"/>
              <a:t> </a:t>
            </a:r>
            <a:r>
              <a:rPr lang="cs-CZ" sz="2500" dirty="0" err="1"/>
              <a:t>antag</a:t>
            </a:r>
            <a:r>
              <a:rPr lang="cs-CZ" sz="2500" dirty="0"/>
              <a:t>. </a:t>
            </a:r>
            <a:r>
              <a:rPr lang="cs-CZ" sz="2500" dirty="0" err="1"/>
              <a:t>D</a:t>
            </a:r>
            <a:r>
              <a:rPr lang="cs-CZ" sz="2500" baseline="-25000" dirty="0" err="1"/>
              <a:t>2</a:t>
            </a:r>
            <a:r>
              <a:rPr lang="cs-CZ" sz="2500" dirty="0"/>
              <a:t>, </a:t>
            </a:r>
            <a:r>
              <a:rPr lang="cs-CZ" sz="2500" dirty="0" err="1"/>
              <a:t>antag</a:t>
            </a:r>
            <a:r>
              <a:rPr lang="cs-CZ" sz="2500" dirty="0"/>
              <a:t>. 5HT</a:t>
            </a:r>
            <a:r>
              <a:rPr lang="cs-CZ" sz="2500" baseline="-25000" dirty="0"/>
              <a:t>2A</a:t>
            </a:r>
            <a:r>
              <a:rPr lang="cs-CZ" sz="2500" dirty="0"/>
              <a:t> </a:t>
            </a:r>
          </a:p>
          <a:p>
            <a:pPr marL="1440000" indent="-812800">
              <a:buNone/>
            </a:pPr>
            <a:r>
              <a:rPr lang="cs-CZ" sz="2500" dirty="0" err="1"/>
              <a:t>5HT</a:t>
            </a:r>
            <a:r>
              <a:rPr lang="cs-CZ" sz="2500" baseline="-25000" dirty="0" err="1"/>
              <a:t>2C</a:t>
            </a:r>
            <a:r>
              <a:rPr lang="cs-CZ" sz="2500" dirty="0"/>
              <a:t> - </a:t>
            </a:r>
            <a:r>
              <a:rPr lang="cs-CZ" sz="2500" dirty="0" err="1"/>
              <a:t>improving</a:t>
            </a:r>
            <a:r>
              <a:rPr lang="cs-CZ" sz="2500" dirty="0"/>
              <a:t> </a:t>
            </a:r>
            <a:r>
              <a:rPr lang="cs-CZ" sz="2500" dirty="0" err="1"/>
              <a:t>cognitive</a:t>
            </a:r>
            <a:r>
              <a:rPr lang="cs-CZ" sz="2500" dirty="0"/>
              <a:t> </a:t>
            </a:r>
            <a:r>
              <a:rPr lang="cs-CZ" sz="2500" dirty="0" err="1"/>
              <a:t>symptoms</a:t>
            </a:r>
            <a:endParaRPr lang="cs-CZ" sz="2500" dirty="0"/>
          </a:p>
          <a:p>
            <a:pPr marL="1440000" indent="-812800">
              <a:buNone/>
            </a:pPr>
            <a:r>
              <a:rPr lang="cs-CZ" sz="2500" dirty="0" err="1"/>
              <a:t>better</a:t>
            </a:r>
            <a:r>
              <a:rPr lang="cs-CZ" sz="2500" dirty="0"/>
              <a:t> </a:t>
            </a:r>
            <a:r>
              <a:rPr lang="cs-CZ" sz="2500" dirty="0" err="1"/>
              <a:t>efficiency</a:t>
            </a:r>
            <a:endParaRPr lang="cs-CZ" sz="2500" dirty="0"/>
          </a:p>
          <a:p>
            <a:pPr marL="1440000" indent="-812800">
              <a:buNone/>
            </a:pPr>
            <a:r>
              <a:rPr lang="cs-CZ" sz="2500" dirty="0" err="1"/>
              <a:t>available</a:t>
            </a:r>
            <a:r>
              <a:rPr lang="cs-CZ" sz="2500" dirty="0"/>
              <a:t> depot </a:t>
            </a:r>
            <a:r>
              <a:rPr lang="cs-CZ" sz="2500" dirty="0" err="1"/>
              <a:t>injectable</a:t>
            </a:r>
            <a:r>
              <a:rPr lang="cs-CZ" sz="2500" dirty="0"/>
              <a:t> DDF</a:t>
            </a:r>
          </a:p>
          <a:p>
            <a:pPr marL="1440000" indent="-812800">
              <a:buNone/>
            </a:pPr>
            <a:r>
              <a:rPr lang="cs-CZ" sz="2500" dirty="0"/>
              <a:t>No/</a:t>
            </a:r>
            <a:r>
              <a:rPr lang="cs-CZ" sz="2500" dirty="0" err="1"/>
              <a:t>low</a:t>
            </a:r>
            <a:r>
              <a:rPr lang="cs-CZ" sz="2500" dirty="0"/>
              <a:t> risk </a:t>
            </a:r>
            <a:r>
              <a:rPr lang="cs-CZ" sz="2500" dirty="0" err="1"/>
              <a:t>of</a:t>
            </a:r>
            <a:r>
              <a:rPr lang="cs-CZ" sz="2500" dirty="0"/>
              <a:t> </a:t>
            </a:r>
            <a:r>
              <a:rPr lang="cs-CZ" sz="2500" dirty="0" err="1"/>
              <a:t>agranulocytosis</a:t>
            </a:r>
            <a:endParaRPr lang="cs-CZ" sz="2500" dirty="0"/>
          </a:p>
          <a:p>
            <a:pPr marL="1440000" indent="-812800">
              <a:buNone/>
            </a:pPr>
            <a:r>
              <a:rPr lang="cs-CZ" sz="2500" dirty="0" err="1"/>
              <a:t>AE</a:t>
            </a:r>
            <a:r>
              <a:rPr lang="cs-CZ" sz="2500" dirty="0"/>
              <a:t>: </a:t>
            </a:r>
            <a:r>
              <a:rPr lang="cs-CZ" sz="2500" dirty="0" err="1"/>
              <a:t>sedation</a:t>
            </a:r>
            <a:r>
              <a:rPr lang="cs-CZ" sz="2500" dirty="0"/>
              <a:t>, </a:t>
            </a:r>
            <a:r>
              <a:rPr lang="cs-CZ" sz="2500" dirty="0" err="1"/>
              <a:t>weight</a:t>
            </a:r>
            <a:r>
              <a:rPr lang="cs-CZ" sz="2500" dirty="0"/>
              <a:t> </a:t>
            </a:r>
            <a:r>
              <a:rPr lang="cs-CZ" sz="2500" dirty="0" err="1"/>
              <a:t>gain</a:t>
            </a:r>
            <a:r>
              <a:rPr lang="cs-CZ" sz="2500" dirty="0"/>
              <a:t>, </a:t>
            </a:r>
            <a:r>
              <a:rPr lang="cs-CZ" sz="2500" dirty="0" err="1"/>
              <a:t>tachycardia</a:t>
            </a:r>
            <a:r>
              <a:rPr lang="cs-CZ" sz="2500" dirty="0"/>
              <a:t>, </a:t>
            </a:r>
            <a:r>
              <a:rPr lang="cs-CZ" sz="2500" dirty="0" err="1"/>
              <a:t>rarely</a:t>
            </a:r>
            <a:r>
              <a:rPr lang="cs-CZ" sz="2500" dirty="0"/>
              <a:t> </a:t>
            </a:r>
            <a:r>
              <a:rPr lang="cs-CZ" sz="2500" dirty="0" err="1"/>
              <a:t>TD</a:t>
            </a:r>
            <a:endParaRPr lang="cs-CZ" sz="2500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6130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8542" y="12576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/>
              <a:t>Atypical</a:t>
            </a:r>
            <a:r>
              <a:rPr lang="cs-CZ" dirty="0"/>
              <a:t> </a:t>
            </a:r>
            <a:r>
              <a:rPr lang="cs-CZ" dirty="0" err="1"/>
              <a:t>antipsychotics</a:t>
            </a:r>
            <a:r>
              <a:rPr lang="cs-CZ" dirty="0"/>
              <a:t> - </a:t>
            </a:r>
            <a:r>
              <a:rPr lang="cs-CZ" dirty="0" err="1"/>
              <a:t>SDA</a:t>
            </a:r>
            <a:endParaRPr lang="cs-CZ" dirty="0"/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649705" y="1130969"/>
            <a:ext cx="10684042" cy="219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/>
              <a:t>risperidone</a:t>
            </a:r>
            <a:endParaRPr lang="cs-CZ" sz="2500" b="1" u="sng" dirty="0"/>
          </a:p>
          <a:p>
            <a:pPr marL="812800" indent="-812800">
              <a:buNone/>
            </a:pPr>
            <a:r>
              <a:rPr lang="cs-CZ" sz="2400" dirty="0" err="1"/>
              <a:t>antag</a:t>
            </a:r>
            <a:r>
              <a:rPr lang="cs-CZ" sz="2400" dirty="0"/>
              <a:t>. </a:t>
            </a:r>
            <a:r>
              <a:rPr lang="cs-CZ" sz="2400" dirty="0" err="1"/>
              <a:t>D</a:t>
            </a:r>
            <a:r>
              <a:rPr lang="cs-CZ" sz="2400" baseline="-25000" dirty="0" err="1"/>
              <a:t>2</a:t>
            </a:r>
            <a:r>
              <a:rPr lang="cs-CZ" sz="2400" dirty="0"/>
              <a:t> , </a:t>
            </a:r>
            <a:r>
              <a:rPr lang="cs-CZ" sz="2400" dirty="0" err="1"/>
              <a:t>antag</a:t>
            </a:r>
            <a:r>
              <a:rPr lang="cs-CZ" sz="2400" dirty="0"/>
              <a:t>. </a:t>
            </a:r>
            <a:r>
              <a:rPr lang="cs-CZ" sz="2400" dirty="0" err="1"/>
              <a:t>5HT2A</a:t>
            </a:r>
            <a:r>
              <a:rPr lang="cs-CZ" sz="2400" dirty="0"/>
              <a:t> (↑ </a:t>
            </a:r>
            <a:r>
              <a:rPr lang="cs-CZ" sz="2400" dirty="0" err="1"/>
              <a:t>release</a:t>
            </a:r>
            <a:r>
              <a:rPr lang="cs-CZ" sz="2400" dirty="0"/>
              <a:t> DA) , </a:t>
            </a:r>
            <a:r>
              <a:rPr lang="el-GR" sz="2400" dirty="0"/>
              <a:t>α</a:t>
            </a:r>
            <a:r>
              <a:rPr lang="cs-CZ" sz="2400" dirty="0"/>
              <a:t>1, </a:t>
            </a:r>
            <a:r>
              <a:rPr lang="cs-CZ" sz="2400" dirty="0" err="1"/>
              <a:t>5HT7</a:t>
            </a:r>
            <a:r>
              <a:rPr lang="cs-CZ" sz="2400" dirty="0"/>
              <a:t> (</a:t>
            </a:r>
            <a:r>
              <a:rPr lang="cs-CZ" sz="2400" dirty="0" err="1"/>
              <a:t>antidepresive</a:t>
            </a:r>
            <a:r>
              <a:rPr lang="cs-CZ" sz="2400" dirty="0"/>
              <a:t> </a:t>
            </a:r>
            <a:r>
              <a:rPr lang="cs-CZ" sz="2400" dirty="0" err="1"/>
              <a:t>action</a:t>
            </a:r>
            <a:r>
              <a:rPr lang="cs-CZ" sz="2400" dirty="0"/>
              <a:t>)</a:t>
            </a:r>
          </a:p>
          <a:p>
            <a:pPr marL="812800" indent="-812800">
              <a:buNone/>
            </a:pPr>
            <a:r>
              <a:rPr lang="cs-CZ" sz="2400" dirty="0"/>
              <a:t>p.o.  </a:t>
            </a:r>
            <a:r>
              <a:rPr lang="cs-CZ" sz="2400" dirty="0" err="1"/>
              <a:t>i.m</a:t>
            </a:r>
            <a:r>
              <a:rPr lang="cs-CZ" sz="2400" dirty="0"/>
              <a:t>. depot </a:t>
            </a:r>
            <a:r>
              <a:rPr lang="cs-CZ" sz="2400" dirty="0" err="1"/>
              <a:t>inj</a:t>
            </a:r>
            <a:r>
              <a:rPr lang="cs-CZ" sz="2400" dirty="0"/>
              <a:t>. </a:t>
            </a:r>
          </a:p>
          <a:p>
            <a:pPr marL="812800" indent="-812800">
              <a:buNone/>
            </a:pPr>
            <a:r>
              <a:rPr lang="cs-CZ" sz="2400" dirty="0" err="1"/>
              <a:t>active</a:t>
            </a:r>
            <a:r>
              <a:rPr lang="cs-CZ" sz="2400" dirty="0"/>
              <a:t> metabolite 9-OH </a:t>
            </a:r>
            <a:r>
              <a:rPr lang="cs-CZ" sz="2400" dirty="0" err="1"/>
              <a:t>risperidon</a:t>
            </a:r>
            <a:r>
              <a:rPr lang="cs-CZ" sz="2400" dirty="0"/>
              <a:t> = </a:t>
            </a:r>
            <a:r>
              <a:rPr lang="cs-CZ" sz="2400" dirty="0" err="1"/>
              <a:t>Paliperidone</a:t>
            </a:r>
            <a:endParaRPr lang="cs-CZ" sz="2400" dirty="0"/>
          </a:p>
          <a:p>
            <a:pPr marL="812800" indent="-812800">
              <a:buNone/>
            </a:pPr>
            <a:r>
              <a:rPr lang="cs-CZ" sz="2400" dirty="0"/>
              <a:t>I: </a:t>
            </a:r>
            <a:r>
              <a:rPr lang="en-US" sz="2400" dirty="0"/>
              <a:t>schizophrenia, mania, bipolar disorder, behavioral disorders</a:t>
            </a:r>
            <a:r>
              <a:rPr lang="cs-CZ" sz="2400" dirty="0"/>
              <a:t> in </a:t>
            </a:r>
            <a:r>
              <a:rPr lang="cs-CZ" sz="2400" dirty="0" err="1"/>
              <a:t>children</a:t>
            </a:r>
            <a:r>
              <a:rPr lang="en-US" sz="2400" dirty="0"/>
              <a:t>, ADHD, resistant OCD</a:t>
            </a:r>
          </a:p>
          <a:p>
            <a:pPr marL="812800" indent="-812800">
              <a:buNone/>
            </a:pPr>
            <a:r>
              <a:rPr lang="cs-CZ" sz="2400" dirty="0"/>
              <a:t>AE</a:t>
            </a:r>
            <a:r>
              <a:rPr lang="en-US" sz="2400" dirty="0"/>
              <a:t>: weight gain, dyslipidemia, hyperprolactinemia</a:t>
            </a:r>
            <a:endParaRPr lang="cs-CZ" sz="2400" dirty="0"/>
          </a:p>
          <a:p>
            <a:pPr marL="812800" indent="-812800">
              <a:buNone/>
            </a:pPr>
            <a:endParaRPr lang="cs-CZ" sz="2400" dirty="0"/>
          </a:p>
          <a:p>
            <a:pPr marL="812800" indent="-812800">
              <a:buNone/>
            </a:pPr>
            <a:r>
              <a:rPr lang="cs-CZ" sz="2400" b="1" dirty="0" err="1"/>
              <a:t>paliperidone</a:t>
            </a:r>
            <a:endParaRPr lang="cs-CZ" sz="2400" b="1" dirty="0"/>
          </a:p>
          <a:p>
            <a:pPr marL="812800" indent="-812800">
              <a:buNone/>
            </a:pPr>
            <a:r>
              <a:rPr lang="cs-CZ" sz="2400" dirty="0" err="1"/>
              <a:t>antag</a:t>
            </a:r>
            <a:r>
              <a:rPr lang="cs-CZ" sz="2400" dirty="0"/>
              <a:t>. D</a:t>
            </a:r>
            <a:r>
              <a:rPr lang="cs-CZ" sz="2400" baseline="-25000" dirty="0"/>
              <a:t>2</a:t>
            </a:r>
            <a:r>
              <a:rPr lang="cs-CZ" sz="2400" dirty="0"/>
              <a:t> , </a:t>
            </a:r>
            <a:r>
              <a:rPr lang="cs-CZ" sz="2400" dirty="0" err="1"/>
              <a:t>antag</a:t>
            </a:r>
            <a:r>
              <a:rPr lang="cs-CZ" sz="2400" dirty="0"/>
              <a:t>. 5HT2A, </a:t>
            </a:r>
            <a:r>
              <a:rPr lang="el-GR" sz="2400" dirty="0"/>
              <a:t>α</a:t>
            </a:r>
            <a:r>
              <a:rPr lang="cs-CZ" sz="2400" dirty="0"/>
              <a:t>1, </a:t>
            </a:r>
            <a:r>
              <a:rPr lang="cs-CZ" sz="2400" dirty="0" err="1"/>
              <a:t>less</a:t>
            </a:r>
            <a:r>
              <a:rPr lang="cs-CZ" sz="2400" dirty="0"/>
              <a:t> </a:t>
            </a:r>
            <a:r>
              <a:rPr lang="cs-CZ" sz="2400" dirty="0" err="1"/>
              <a:t>affinity</a:t>
            </a:r>
            <a:r>
              <a:rPr lang="cs-CZ" sz="2400" dirty="0"/>
              <a:t> 5HT7 </a:t>
            </a:r>
          </a:p>
          <a:p>
            <a:pPr marL="812800" indent="-812800">
              <a:buNone/>
            </a:pPr>
            <a:r>
              <a:rPr lang="cs-CZ" sz="2400" dirty="0"/>
              <a:t>p.o.  and   depot </a:t>
            </a:r>
            <a:r>
              <a:rPr lang="cs-CZ" sz="2400" dirty="0" err="1"/>
              <a:t>inj</a:t>
            </a:r>
            <a:r>
              <a:rPr lang="cs-CZ" sz="2400" dirty="0"/>
              <a:t>.</a:t>
            </a:r>
          </a:p>
          <a:p>
            <a:pPr marL="812800" indent="-812800">
              <a:buNone/>
            </a:pPr>
            <a:endParaRPr lang="cs-CZ" sz="2400" dirty="0"/>
          </a:p>
          <a:p>
            <a:pPr marL="812800" indent="-812800">
              <a:buNone/>
            </a:pPr>
            <a:endParaRPr lang="cs-CZ" sz="2400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3302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1131" y="319699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err="1"/>
              <a:t>Atypical</a:t>
            </a:r>
            <a:r>
              <a:rPr lang="cs-CZ" sz="4000" b="1" dirty="0"/>
              <a:t> </a:t>
            </a:r>
            <a:r>
              <a:rPr lang="cs-CZ" sz="4000" b="1" dirty="0" err="1"/>
              <a:t>antipsychotics</a:t>
            </a:r>
            <a:r>
              <a:rPr lang="cs-CZ" sz="4000" b="1" dirty="0"/>
              <a:t>- SDA</a:t>
            </a:r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568016" y="1537440"/>
            <a:ext cx="9224095" cy="185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>
                <a:solidFill>
                  <a:srgbClr val="000000"/>
                </a:solidFill>
                <a:latin typeface="Tahoma" pitchFamily="34" charset="0"/>
              </a:rPr>
              <a:t>lurasidone</a:t>
            </a:r>
            <a:endParaRPr lang="cs-CZ" sz="2500" b="1" u="sng" dirty="0">
              <a:solidFill>
                <a:srgbClr val="000000"/>
              </a:solidFill>
              <a:latin typeface="Tahoma" pitchFamily="34" charset="0"/>
            </a:endParaRPr>
          </a:p>
          <a:p>
            <a:pPr marL="812800" indent="-812800">
              <a:buNone/>
            </a:pPr>
            <a:endParaRPr lang="cs-CZ" sz="2500" b="1" u="sng" dirty="0"/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cs-CZ" sz="2400" dirty="0"/>
              <a:t>Risk </a:t>
            </a:r>
            <a:r>
              <a:rPr lang="cs-CZ" sz="2400" dirty="0" err="1"/>
              <a:t>of</a:t>
            </a:r>
            <a:r>
              <a:rPr lang="cs-CZ" sz="2400" dirty="0"/>
              <a:t> EPS: </a:t>
            </a:r>
            <a:r>
              <a:rPr lang="cs-CZ" sz="2400" dirty="0" err="1"/>
              <a:t>modest</a:t>
            </a:r>
            <a:r>
              <a:rPr lang="cs-CZ" sz="2400" dirty="0"/>
              <a:t> 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cs-CZ" sz="2400" dirty="0" err="1"/>
              <a:t>Relat</a:t>
            </a:r>
            <a:r>
              <a:rPr lang="cs-CZ" sz="2400" dirty="0"/>
              <a:t>. </a:t>
            </a:r>
            <a:r>
              <a:rPr lang="cs-CZ" sz="2400" dirty="0" err="1"/>
              <a:t>safe</a:t>
            </a:r>
            <a:r>
              <a:rPr lang="cs-CZ" sz="2400" dirty="0"/>
              <a:t>, </a:t>
            </a:r>
            <a:r>
              <a:rPr lang="cs-CZ" sz="2400" dirty="0" err="1"/>
              <a:t>well</a:t>
            </a:r>
            <a:r>
              <a:rPr lang="cs-CZ" sz="2400" dirty="0"/>
              <a:t> </a:t>
            </a:r>
            <a:r>
              <a:rPr lang="cs-CZ" sz="2400" dirty="0" err="1"/>
              <a:t>tolerated</a:t>
            </a:r>
            <a:r>
              <a:rPr lang="cs-CZ" sz="2400" dirty="0"/>
              <a:t> AP </a:t>
            </a:r>
            <a:r>
              <a:rPr lang="cs-CZ" sz="2800" dirty="0"/>
              <a:t>– </a:t>
            </a:r>
            <a:r>
              <a:rPr lang="cs-CZ" sz="1800" dirty="0"/>
              <a:t>(</a:t>
            </a:r>
            <a:r>
              <a:rPr lang="cs-CZ" sz="1800" dirty="0" err="1"/>
              <a:t>lacks</a:t>
            </a:r>
            <a:r>
              <a:rPr lang="cs-CZ" sz="1800" dirty="0"/>
              <a:t> AE: </a:t>
            </a:r>
            <a:r>
              <a:rPr lang="cs-CZ" sz="1800" dirty="0" err="1"/>
              <a:t>weight</a:t>
            </a:r>
            <a:r>
              <a:rPr lang="cs-CZ" sz="1800" dirty="0"/>
              <a:t> </a:t>
            </a:r>
            <a:r>
              <a:rPr lang="cs-CZ" sz="1800" dirty="0" err="1"/>
              <a:t>gain</a:t>
            </a:r>
            <a:r>
              <a:rPr lang="cs-CZ" sz="1800" dirty="0"/>
              <a:t>, </a:t>
            </a:r>
            <a:r>
              <a:rPr lang="cs-CZ" sz="1800" dirty="0" err="1"/>
              <a:t>metabolic</a:t>
            </a:r>
            <a:r>
              <a:rPr lang="cs-CZ" sz="1800" dirty="0"/>
              <a:t> AE, </a:t>
            </a:r>
            <a:r>
              <a:rPr lang="cs-CZ" sz="1800" dirty="0" err="1"/>
              <a:t>anticholinergic</a:t>
            </a:r>
            <a:r>
              <a:rPr lang="cs-CZ" sz="1800" dirty="0"/>
              <a:t>, </a:t>
            </a:r>
            <a:r>
              <a:rPr lang="cs-CZ" sz="1800" dirty="0" err="1"/>
              <a:t>sedtion</a:t>
            </a:r>
            <a:r>
              <a:rPr lang="cs-CZ" sz="1800" dirty="0"/>
              <a:t>, </a:t>
            </a:r>
            <a:r>
              <a:rPr lang="cs-CZ" sz="1800" dirty="0" err="1"/>
              <a:t>ortostatic</a:t>
            </a:r>
            <a:r>
              <a:rPr lang="cs-CZ" sz="1800" dirty="0"/>
              <a:t> </a:t>
            </a:r>
            <a:r>
              <a:rPr lang="cs-CZ" sz="1800" dirty="0" err="1"/>
              <a:t>hypotension</a:t>
            </a:r>
            <a:r>
              <a:rPr lang="cs-CZ" sz="1800" dirty="0"/>
              <a:t>, </a:t>
            </a:r>
            <a:r>
              <a:rPr lang="cs-CZ" sz="1800" dirty="0" err="1"/>
              <a:t>low</a:t>
            </a:r>
            <a:r>
              <a:rPr lang="cs-CZ" sz="1800" dirty="0"/>
              <a:t> risk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QTc</a:t>
            </a:r>
            <a:r>
              <a:rPr lang="cs-CZ" sz="1800" dirty="0"/>
              <a:t> </a:t>
            </a:r>
            <a:r>
              <a:rPr lang="cs-CZ" sz="1800" dirty="0" err="1"/>
              <a:t>prolongation</a:t>
            </a:r>
            <a:r>
              <a:rPr lang="cs-CZ" sz="1800" dirty="0"/>
              <a:t>)</a:t>
            </a:r>
          </a:p>
          <a:p>
            <a:pPr marL="812800" lvl="0" indent="-812800">
              <a:spcBef>
                <a:spcPct val="0"/>
              </a:spcBef>
              <a:buClrTx/>
              <a:buNone/>
            </a:pPr>
            <a:endParaRPr lang="cs-CZ" sz="2500" b="1" u="sng" dirty="0">
              <a:solidFill>
                <a:srgbClr val="000000"/>
              </a:solidFill>
              <a:latin typeface="Tahoma" pitchFamily="34" charset="0"/>
            </a:endParaRPr>
          </a:p>
          <a:p>
            <a:pPr marL="812800" lvl="0" indent="-812800">
              <a:spcBef>
                <a:spcPct val="0"/>
              </a:spcBef>
              <a:buClrTx/>
              <a:buNone/>
            </a:pPr>
            <a:r>
              <a:rPr lang="cs-CZ" sz="2500" b="1" u="sng" dirty="0" err="1">
                <a:solidFill>
                  <a:srgbClr val="000000"/>
                </a:solidFill>
                <a:latin typeface="Tahoma" pitchFamily="34" charset="0"/>
              </a:rPr>
              <a:t>cariprazine</a:t>
            </a:r>
            <a:endParaRPr lang="cs-CZ" sz="2500" b="1" u="sng" dirty="0">
              <a:solidFill>
                <a:srgbClr val="000000"/>
              </a:solidFill>
              <a:latin typeface="Tahoma" pitchFamily="34" charset="0"/>
            </a:endParaRPr>
          </a:p>
          <a:p>
            <a:pPr marL="1257300" lvl="2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D2, D3, 5HT2B, 5HT1A </a:t>
            </a:r>
            <a:r>
              <a:rPr lang="cs-CZ" altLang="cs-CZ" sz="2400" dirty="0" err="1"/>
              <a:t>partial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agonist</a:t>
            </a:r>
            <a:endParaRPr lang="cs-CZ" altLang="cs-CZ" sz="2400" dirty="0"/>
          </a:p>
          <a:p>
            <a:pPr marL="1257300" lvl="2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cs-CZ" sz="2400" dirty="0"/>
              <a:t>5HT2A,</a:t>
            </a:r>
            <a:r>
              <a:rPr lang="cs-CZ" altLang="cs-CZ" sz="2400" dirty="0"/>
              <a:t> 5HT2C</a:t>
            </a:r>
            <a:r>
              <a:rPr lang="en-US" altLang="cs-CZ" sz="2400" dirty="0"/>
              <a:t> </a:t>
            </a:r>
            <a:r>
              <a:rPr lang="cs-CZ" altLang="cs-CZ" sz="2400" dirty="0" err="1"/>
              <a:t>alpha</a:t>
            </a:r>
            <a:r>
              <a:rPr lang="en-US" altLang="cs-CZ" sz="2400" dirty="0"/>
              <a:t>1B </a:t>
            </a:r>
            <a:r>
              <a:rPr lang="cs-CZ" altLang="cs-CZ" sz="2400" dirty="0" err="1"/>
              <a:t>antagonist</a:t>
            </a:r>
            <a:endParaRPr lang="cs-CZ" altLang="cs-CZ" sz="24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cs-CZ" sz="18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cs-CZ" sz="18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cs-CZ" sz="28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812800" indent="-812800">
              <a:buNone/>
            </a:pPr>
            <a:endParaRPr lang="cs-CZ" sz="2800" dirty="0"/>
          </a:p>
          <a:p>
            <a:pPr marL="812800" indent="-812800">
              <a:buNone/>
            </a:pPr>
            <a:endParaRPr lang="cs-CZ" sz="2500" b="1" u="sng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/>
        </p:nvSpPr>
        <p:spPr bwMode="auto">
          <a:xfrm>
            <a:off x="486224" y="4572777"/>
            <a:ext cx="9305887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endParaRPr lang="cs-CZ" sz="2500" b="1" u="sng" dirty="0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791111" y="6803169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4181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6459" y="473614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Atypical</a:t>
            </a:r>
            <a:r>
              <a:rPr lang="cs-CZ" sz="3600" dirty="0"/>
              <a:t> </a:t>
            </a:r>
            <a:r>
              <a:rPr lang="cs-CZ" sz="3600" dirty="0" err="1"/>
              <a:t>antipsychotics</a:t>
            </a:r>
            <a:r>
              <a:rPr lang="cs-CZ" sz="3600" dirty="0"/>
              <a:t> - DSS</a:t>
            </a:r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914401" y="1268761"/>
            <a:ext cx="9592758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endParaRPr lang="cs-CZ" sz="2500" b="1" u="sng" dirty="0"/>
          </a:p>
          <a:p>
            <a:pPr marL="812800" indent="-812800">
              <a:buNone/>
            </a:pPr>
            <a:r>
              <a:rPr lang="cs-CZ" sz="2500" b="1" u="sng" dirty="0" err="1"/>
              <a:t>aripiprazole</a:t>
            </a:r>
            <a:r>
              <a:rPr lang="cs-CZ" sz="2500" b="1" u="sng" dirty="0"/>
              <a:t> </a:t>
            </a:r>
            <a:r>
              <a:rPr lang="cs-CZ" sz="2800" dirty="0"/>
              <a:t>– </a:t>
            </a:r>
            <a:r>
              <a:rPr lang="cs-CZ" sz="2800" dirty="0" err="1"/>
              <a:t>partial</a:t>
            </a:r>
            <a:r>
              <a:rPr lang="cs-CZ" sz="2800" dirty="0"/>
              <a:t> </a:t>
            </a:r>
            <a:r>
              <a:rPr lang="cs-CZ" sz="2800" dirty="0" err="1"/>
              <a:t>agonist</a:t>
            </a:r>
            <a:r>
              <a:rPr lang="cs-CZ" sz="2800" dirty="0"/>
              <a:t> D</a:t>
            </a:r>
            <a:r>
              <a:rPr lang="cs-CZ" sz="2800" baseline="-25000" dirty="0"/>
              <a:t>2</a:t>
            </a:r>
            <a:r>
              <a:rPr lang="cs-CZ" sz="2800" dirty="0"/>
              <a:t> + 5HT1A, </a:t>
            </a:r>
            <a:r>
              <a:rPr lang="cs-CZ" sz="2800" dirty="0" err="1"/>
              <a:t>antag</a:t>
            </a:r>
            <a:r>
              <a:rPr lang="cs-CZ" sz="2800" dirty="0"/>
              <a:t>. </a:t>
            </a:r>
            <a:r>
              <a:rPr lang="cs-CZ" sz="2800" dirty="0" err="1"/>
              <a:t>5HT2A</a:t>
            </a:r>
            <a:r>
              <a:rPr lang="cs-CZ" sz="2800" dirty="0"/>
              <a:t> (</a:t>
            </a:r>
            <a:r>
              <a:rPr lang="cs-CZ" sz="2800" dirty="0" err="1"/>
              <a:t>localy</a:t>
            </a:r>
            <a:r>
              <a:rPr lang="cs-CZ" sz="2800" dirty="0"/>
              <a:t> </a:t>
            </a:r>
            <a:r>
              <a:rPr lang="cs-CZ" sz="2800" dirty="0" err="1"/>
              <a:t>increases</a:t>
            </a:r>
            <a:r>
              <a:rPr lang="cs-CZ" sz="2800" dirty="0"/>
              <a:t> DA –</a:t>
            </a:r>
            <a:r>
              <a:rPr lang="cs-CZ" sz="2800" dirty="0" err="1"/>
              <a:t>improves</a:t>
            </a:r>
            <a:r>
              <a:rPr lang="cs-CZ" sz="2800" dirty="0"/>
              <a:t> </a:t>
            </a:r>
            <a:r>
              <a:rPr lang="cs-CZ" sz="2800" dirty="0" err="1"/>
              <a:t>cognitive</a:t>
            </a:r>
            <a:r>
              <a:rPr lang="cs-CZ" sz="2800" dirty="0"/>
              <a:t> </a:t>
            </a:r>
            <a:r>
              <a:rPr lang="cs-CZ" sz="2800" dirty="0" err="1"/>
              <a:t>fctions</a:t>
            </a:r>
            <a:r>
              <a:rPr lang="cs-CZ" sz="2800" dirty="0"/>
              <a:t>, </a:t>
            </a:r>
            <a:r>
              <a:rPr lang="cs-CZ" sz="2800" dirty="0" err="1"/>
              <a:t>affectivity</a:t>
            </a:r>
            <a:r>
              <a:rPr lang="cs-CZ" sz="2800" dirty="0"/>
              <a:t>)</a:t>
            </a:r>
          </a:p>
          <a:p>
            <a:pPr marL="812800" indent="-812800">
              <a:buNone/>
            </a:pPr>
            <a:r>
              <a:rPr lang="cs-CZ" sz="2800" dirty="0"/>
              <a:t>	</a:t>
            </a:r>
            <a:r>
              <a:rPr lang="cs-CZ" sz="2800" dirty="0" err="1"/>
              <a:t>blocks</a:t>
            </a:r>
            <a:r>
              <a:rPr lang="cs-CZ" sz="2800" dirty="0"/>
              <a:t> </a:t>
            </a:r>
            <a:r>
              <a:rPr lang="cs-CZ" sz="2800" dirty="0" err="1"/>
              <a:t>5HT2C</a:t>
            </a:r>
            <a:r>
              <a:rPr lang="cs-CZ" sz="2800" dirty="0"/>
              <a:t>, </a:t>
            </a:r>
            <a:r>
              <a:rPr lang="cs-CZ" sz="2800" dirty="0" err="1"/>
              <a:t>5HT7</a:t>
            </a:r>
            <a:r>
              <a:rPr lang="cs-CZ" sz="2800" dirty="0"/>
              <a:t> –</a:t>
            </a:r>
            <a:r>
              <a:rPr lang="cs-CZ" sz="2800" dirty="0" err="1"/>
              <a:t>antidepresive</a:t>
            </a:r>
            <a:r>
              <a:rPr lang="cs-CZ" sz="2800" dirty="0"/>
              <a:t> </a:t>
            </a:r>
            <a:r>
              <a:rPr lang="cs-CZ" sz="2800" dirty="0" err="1"/>
              <a:t>action</a:t>
            </a:r>
            <a:r>
              <a:rPr lang="cs-CZ" sz="2800" dirty="0"/>
              <a:t> </a:t>
            </a:r>
          </a:p>
          <a:p>
            <a:pPr marL="812800" indent="-812800">
              <a:buNone/>
            </a:pPr>
            <a:r>
              <a:rPr lang="cs-CZ" sz="2800" dirty="0"/>
              <a:t>¨	</a:t>
            </a:r>
            <a:r>
              <a:rPr lang="cs-CZ" sz="2800" dirty="0" err="1"/>
              <a:t>lacks</a:t>
            </a:r>
            <a:r>
              <a:rPr lang="cs-CZ" sz="2800" dirty="0"/>
              <a:t> </a:t>
            </a:r>
            <a:r>
              <a:rPr lang="cs-CZ" sz="2800" dirty="0" err="1"/>
              <a:t>sedation</a:t>
            </a:r>
            <a:r>
              <a:rPr lang="cs-CZ" sz="2800" dirty="0"/>
              <a:t>, </a:t>
            </a:r>
            <a:r>
              <a:rPr lang="cs-CZ" sz="2800" dirty="0" err="1"/>
              <a:t>weight</a:t>
            </a:r>
            <a:r>
              <a:rPr lang="cs-CZ" sz="2800" dirty="0"/>
              <a:t> </a:t>
            </a:r>
            <a:r>
              <a:rPr lang="cs-CZ" sz="2800" dirty="0" err="1"/>
              <a:t>gain</a:t>
            </a:r>
            <a:r>
              <a:rPr lang="cs-CZ" sz="2800" dirty="0"/>
              <a:t> </a:t>
            </a:r>
          </a:p>
          <a:p>
            <a:pPr marL="812800" indent="-812800">
              <a:buNone/>
            </a:pPr>
            <a:r>
              <a:rPr lang="cs-CZ" sz="2800" dirty="0" err="1"/>
              <a:t>p.o</a:t>
            </a:r>
            <a:r>
              <a:rPr lang="cs-CZ" sz="2800" dirty="0"/>
              <a:t>. + depot </a:t>
            </a:r>
            <a:r>
              <a:rPr lang="cs-CZ" sz="2800" dirty="0" err="1"/>
              <a:t>inj</a:t>
            </a:r>
            <a:r>
              <a:rPr lang="cs-CZ" sz="2800" dirty="0"/>
              <a:t>. </a:t>
            </a:r>
          </a:p>
          <a:p>
            <a:pPr marL="812800" indent="-812800">
              <a:buNone/>
            </a:pPr>
            <a:endParaRPr lang="cs-CZ" sz="2800" dirty="0"/>
          </a:p>
          <a:p>
            <a:pPr marL="812800" indent="-812800">
              <a:buNone/>
            </a:pPr>
            <a:endParaRPr lang="cs-CZ" sz="2800" dirty="0"/>
          </a:p>
          <a:p>
            <a:pPr marL="812800" indent="-812800">
              <a:buNone/>
            </a:pPr>
            <a:r>
              <a:rPr lang="cs-CZ" sz="2800" dirty="0" err="1"/>
              <a:t>Other</a:t>
            </a:r>
            <a:r>
              <a:rPr lang="cs-CZ" sz="2800" dirty="0"/>
              <a:t> </a:t>
            </a:r>
            <a:r>
              <a:rPr lang="cs-CZ" sz="2800" dirty="0" err="1"/>
              <a:t>Indications</a:t>
            </a:r>
            <a:r>
              <a:rPr lang="cs-CZ" sz="2800" dirty="0"/>
              <a:t>: </a:t>
            </a:r>
            <a:r>
              <a:rPr lang="cs-CZ" sz="2800" dirty="0" err="1"/>
              <a:t>augmentation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antidepressants</a:t>
            </a:r>
            <a:r>
              <a:rPr lang="cs-CZ" sz="2800" dirty="0"/>
              <a:t>, </a:t>
            </a:r>
            <a:endParaRPr lang="cs-CZ" sz="2500" b="1" u="sng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8110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439816" y="116632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Adverse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effects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823937" y="1052736"/>
            <a:ext cx="10425589" cy="5233737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24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Blockade</a:t>
            </a:r>
            <a:r>
              <a:rPr lang="cs-CZ" sz="24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of</a:t>
            </a:r>
            <a:r>
              <a:rPr lang="cs-CZ" sz="24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D</a:t>
            </a:r>
            <a:r>
              <a:rPr lang="cs-CZ" sz="2400" baseline="-25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receptors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nigrostriatal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pathway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 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 err="1">
                <a:solidFill>
                  <a:srgbClr val="000000"/>
                </a:solidFill>
                <a:latin typeface="+mj-lt"/>
              </a:rPr>
              <a:t>EPS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	- early (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acute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>
                <a:solidFill>
                  <a:srgbClr val="000000"/>
                </a:solidFill>
                <a:latin typeface="+mj-lt"/>
              </a:rPr>
              <a:t>	-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late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(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tardive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 err="1">
                <a:solidFill>
                  <a:srgbClr val="000000"/>
                </a:solidFill>
                <a:latin typeface="+mj-lt"/>
              </a:rPr>
              <a:t>Severity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does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not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correlate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with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dose !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>
                <a:hlinkClick r:id="rId6"/>
              </a:rPr>
              <a:t>https://www.youtube.com/watch?v=FUr8ltXh1Pc&amp;t=8s</a:t>
            </a:r>
            <a:endParaRPr lang="cs-CZ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2400" b="1" dirty="0" err="1"/>
              <a:t>Acute</a:t>
            </a:r>
            <a:r>
              <a:rPr lang="cs-CZ" sz="2400" b="1" dirty="0"/>
              <a:t> </a:t>
            </a:r>
            <a:r>
              <a:rPr lang="cs-CZ" sz="2400" b="1" dirty="0" err="1"/>
              <a:t>dystonia</a:t>
            </a:r>
            <a:endParaRPr lang="cs-CZ" sz="2400" b="1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400" dirty="0"/>
              <a:t>i</a:t>
            </a:r>
            <a:r>
              <a:rPr lang="en-US" sz="2400" dirty="0" err="1"/>
              <a:t>nvoluntary</a:t>
            </a:r>
            <a:r>
              <a:rPr lang="en-US" sz="2400" dirty="0"/>
              <a:t> contraction of individual muscles or muscle groups of prolonged duration, causing abnormal movements or positioning of different body parts.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occurs in up to 25-33% of all patients treated with typical AP</a:t>
            </a:r>
            <a:endParaRPr lang="cs-CZ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linkClick r:id="rId7"/>
              </a:rPr>
              <a:t>https://www.youtube.com/watch?v=2krwEbm5hBo</a:t>
            </a:r>
            <a:endParaRPr lang="cs-CZ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09AEFC7-63D1-4C4C-AE12-9018E2DCDA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8528" y="5524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859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709863" y="1371600"/>
            <a:ext cx="11728180" cy="5226968"/>
          </a:xfrm>
          <a:noFill/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30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Blockade</a:t>
            </a:r>
            <a:r>
              <a:rPr lang="cs-CZ" sz="30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of</a:t>
            </a:r>
            <a:r>
              <a:rPr lang="cs-CZ" sz="30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+mj-lt"/>
              </a:rPr>
              <a:t>D</a:t>
            </a:r>
            <a:r>
              <a:rPr lang="cs-CZ" sz="3000" baseline="-25000" dirty="0" err="1">
                <a:solidFill>
                  <a:srgbClr val="000000"/>
                </a:solidFill>
                <a:latin typeface="+mj-lt"/>
              </a:rPr>
              <a:t>2</a:t>
            </a:r>
            <a:r>
              <a:rPr lang="cs-CZ" sz="3000" baseline="-25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+mj-lt"/>
              </a:rPr>
              <a:t>receptors</a:t>
            </a:r>
            <a:r>
              <a:rPr lang="cs-CZ" sz="3000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cs-CZ" sz="3000" dirty="0" err="1">
                <a:solidFill>
                  <a:srgbClr val="000000"/>
                </a:solidFill>
                <a:latin typeface="+mj-lt"/>
              </a:rPr>
              <a:t>nigrostriatal</a:t>
            </a:r>
            <a:r>
              <a:rPr lang="cs-CZ" sz="3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+mj-lt"/>
              </a:rPr>
              <a:t>pathway</a:t>
            </a: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3000" dirty="0" err="1">
                <a:solidFill>
                  <a:srgbClr val="000000"/>
                </a:solidFill>
                <a:latin typeface="+mj-lt"/>
              </a:rPr>
              <a:t>EPS</a:t>
            </a: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r>
              <a:rPr lang="cs-CZ" b="1" dirty="0"/>
              <a:t> </a:t>
            </a:r>
            <a:r>
              <a:rPr lang="cs-CZ" b="1" dirty="0" err="1"/>
              <a:t>Akathisia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	 </a:t>
            </a:r>
            <a:r>
              <a:rPr lang="en-US" b="1" dirty="0"/>
              <a:t>- intense mental discomfort, compulsive movement</a:t>
            </a:r>
            <a:r>
              <a:rPr lang="cs-CZ" b="1" dirty="0"/>
              <a:t>s</a:t>
            </a:r>
            <a:r>
              <a:rPr lang="en-US" b="1" dirty="0"/>
              <a:t> </a:t>
            </a:r>
            <a:r>
              <a:rPr lang="cs-CZ" b="1" dirty="0"/>
              <a:t>				</a:t>
            </a:r>
            <a:r>
              <a:rPr lang="en-US" b="1" dirty="0"/>
              <a:t>restlessness</a:t>
            </a:r>
          </a:p>
          <a:p>
            <a:pPr marL="0" indent="0">
              <a:buNone/>
            </a:pPr>
            <a:r>
              <a:rPr lang="cs-CZ" b="1" dirty="0"/>
              <a:t>	</a:t>
            </a:r>
          </a:p>
          <a:p>
            <a:pPr marL="0" indent="0">
              <a:buNone/>
            </a:pPr>
            <a:r>
              <a:rPr lang="cs-CZ" b="1" dirty="0">
                <a:hlinkClick r:id="rId4"/>
              </a:rPr>
              <a:t>https://www.youtube.com/watch?v=W_iiy8ISvdY</a:t>
            </a:r>
            <a:endParaRPr lang="cs-CZ" b="1" dirty="0"/>
          </a:p>
          <a:p>
            <a:pPr marL="0" indent="0">
              <a:buNone/>
            </a:pPr>
            <a:endParaRPr lang="cs-CZ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67D373-3A49-4B04-B541-F208DB04B8DD}"/>
              </a:ext>
            </a:extLst>
          </p:cNvPr>
          <p:cNvSpPr txBox="1"/>
          <p:nvPr/>
        </p:nvSpPr>
        <p:spPr>
          <a:xfrm>
            <a:off x="4439816" y="116632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Adverse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effects</a:t>
            </a:r>
            <a:endParaRPr lang="cs-CZ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4438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998621" y="1371600"/>
            <a:ext cx="9669379" cy="5297760"/>
          </a:xfrm>
          <a:noFill/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30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Blockade</a:t>
            </a:r>
            <a:r>
              <a:rPr lang="cs-CZ" sz="30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of</a:t>
            </a:r>
            <a:r>
              <a:rPr lang="cs-CZ" sz="30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3000" dirty="0" err="1">
                <a:solidFill>
                  <a:srgbClr val="000000"/>
                </a:solidFill>
              </a:rPr>
              <a:t>D</a:t>
            </a:r>
            <a:r>
              <a:rPr lang="cs-CZ" sz="3000" baseline="-25000" dirty="0" err="1">
                <a:solidFill>
                  <a:srgbClr val="000000"/>
                </a:solidFill>
              </a:rPr>
              <a:t>2</a:t>
            </a:r>
            <a:r>
              <a:rPr lang="cs-CZ" sz="3000" baseline="-25000" dirty="0">
                <a:solidFill>
                  <a:srgbClr val="000000"/>
                </a:solidFill>
              </a:rPr>
              <a:t> </a:t>
            </a:r>
            <a:r>
              <a:rPr lang="cs-CZ" sz="3000" dirty="0" err="1">
                <a:solidFill>
                  <a:srgbClr val="000000"/>
                </a:solidFill>
              </a:rPr>
              <a:t>receptors</a:t>
            </a:r>
            <a:r>
              <a:rPr lang="cs-CZ" sz="3000" dirty="0">
                <a:solidFill>
                  <a:srgbClr val="000000"/>
                </a:solidFill>
              </a:rPr>
              <a:t> in </a:t>
            </a:r>
            <a:r>
              <a:rPr lang="cs-CZ" sz="3000" dirty="0" err="1">
                <a:solidFill>
                  <a:srgbClr val="000000"/>
                </a:solidFill>
              </a:rPr>
              <a:t>nigrostriatal</a:t>
            </a:r>
            <a:r>
              <a:rPr lang="cs-CZ" sz="3000" dirty="0">
                <a:solidFill>
                  <a:srgbClr val="000000"/>
                </a:solidFill>
              </a:rPr>
              <a:t> </a:t>
            </a:r>
            <a:r>
              <a:rPr lang="cs-CZ" sz="3000" dirty="0" err="1">
                <a:solidFill>
                  <a:srgbClr val="000000"/>
                </a:solidFill>
              </a:rPr>
              <a:t>pathway</a:t>
            </a:r>
            <a:endParaRPr lang="cs-CZ" sz="30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3000" dirty="0" err="1">
                <a:solidFill>
                  <a:srgbClr val="000000"/>
                </a:solidFill>
                <a:latin typeface="+mj-lt"/>
              </a:rPr>
              <a:t>EPS</a:t>
            </a: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r>
              <a:rPr lang="cs-CZ" b="1" dirty="0"/>
              <a:t> </a:t>
            </a:r>
            <a:r>
              <a:rPr lang="en-US" b="1" dirty="0"/>
              <a:t>Parkinson's syndrome (PS)</a:t>
            </a:r>
          </a:p>
          <a:p>
            <a:pPr marL="1800000" indent="0">
              <a:buNone/>
            </a:pPr>
            <a:r>
              <a:rPr lang="en-US" dirty="0"/>
              <a:t>combination of </a:t>
            </a:r>
            <a:r>
              <a:rPr lang="en-US" dirty="0" err="1"/>
              <a:t>bradykinesi</a:t>
            </a:r>
            <a:r>
              <a:rPr lang="cs-CZ" dirty="0"/>
              <a:t>a</a:t>
            </a:r>
            <a:r>
              <a:rPr lang="en-US" dirty="0"/>
              <a:t> (movement retardation)</a:t>
            </a:r>
          </a:p>
          <a:p>
            <a:pPr marL="1800000" indent="0">
              <a:buNone/>
            </a:pPr>
            <a:r>
              <a:rPr lang="cs-CZ" dirty="0"/>
              <a:t>a</a:t>
            </a:r>
            <a:r>
              <a:rPr lang="en-US" dirty="0" err="1"/>
              <a:t>kine</a:t>
            </a:r>
            <a:r>
              <a:rPr lang="cs-CZ" dirty="0" err="1"/>
              <a:t>sia</a:t>
            </a:r>
            <a:r>
              <a:rPr lang="cs-CZ" dirty="0"/>
              <a:t> </a:t>
            </a:r>
            <a:r>
              <a:rPr lang="en-US" dirty="0"/>
              <a:t>(inability to start movement)</a:t>
            </a:r>
          </a:p>
          <a:p>
            <a:pPr marL="1800000" indent="0">
              <a:buNone/>
            </a:pPr>
            <a:r>
              <a:rPr lang="en-US" dirty="0" err="1"/>
              <a:t>hypokinesi</a:t>
            </a:r>
            <a:r>
              <a:rPr lang="cs-CZ" dirty="0"/>
              <a:t>a</a:t>
            </a:r>
            <a:r>
              <a:rPr lang="en-US" dirty="0"/>
              <a:t> (reduction of motion range)</a:t>
            </a:r>
          </a:p>
          <a:p>
            <a:pPr marL="1800000" indent="0">
              <a:buNone/>
            </a:pPr>
            <a:r>
              <a:rPr lang="cs-CZ" dirty="0" err="1"/>
              <a:t>stiffness</a:t>
            </a:r>
            <a:r>
              <a:rPr lang="cs-CZ" dirty="0"/>
              <a:t>/rigidity </a:t>
            </a:r>
            <a:r>
              <a:rPr lang="en-US" dirty="0"/>
              <a:t> (increased muscle tone)</a:t>
            </a:r>
          </a:p>
          <a:p>
            <a:pPr marL="1800000" indent="0">
              <a:buNone/>
            </a:pPr>
            <a:r>
              <a:rPr lang="en-US" dirty="0"/>
              <a:t>shaking</a:t>
            </a:r>
          </a:p>
          <a:p>
            <a:pPr marL="1800000" indent="0">
              <a:buNone/>
            </a:pPr>
            <a:r>
              <a:rPr lang="en-US" dirty="0"/>
              <a:t>Typical APs </a:t>
            </a:r>
            <a:r>
              <a:rPr lang="cs-CZ" dirty="0"/>
              <a:t>: </a:t>
            </a:r>
            <a:r>
              <a:rPr lang="en-US" dirty="0"/>
              <a:t> about 30-</a:t>
            </a:r>
            <a:r>
              <a:rPr lang="cs-CZ" dirty="0"/>
              <a:t>5</a:t>
            </a:r>
            <a:r>
              <a:rPr lang="en-US" dirty="0"/>
              <a:t>0</a:t>
            </a:r>
            <a:r>
              <a:rPr lang="en-US" b="1" dirty="0"/>
              <a:t>%.</a:t>
            </a:r>
            <a:r>
              <a:rPr lang="cs-CZ" b="1" dirty="0"/>
              <a:t> </a:t>
            </a:r>
            <a:r>
              <a:rPr lang="en-US" sz="2600" dirty="0">
                <a:solidFill>
                  <a:srgbClr val="000000"/>
                </a:solidFill>
                <a:latin typeface="+mj-lt"/>
                <a:hlinkClick r:id="rId4"/>
              </a:rPr>
              <a:t>https://www.youtube.com/watch?v=6HKMusvSfeI</a:t>
            </a:r>
            <a:endParaRPr lang="cs-CZ" sz="260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endParaRPr lang="en-US" sz="3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FFAC12F-6388-44F6-90EE-4BB3184C6B3D}"/>
              </a:ext>
            </a:extLst>
          </p:cNvPr>
          <p:cNvSpPr txBox="1"/>
          <p:nvPr/>
        </p:nvSpPr>
        <p:spPr>
          <a:xfrm>
            <a:off x="4439816" y="116632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Adverse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effects</a:t>
            </a:r>
            <a:endParaRPr lang="cs-CZ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4777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232" y="817791"/>
            <a:ext cx="9649072" cy="5615662"/>
          </a:xfrm>
        </p:spPr>
        <p:txBody>
          <a:bodyPr>
            <a:no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dirty="0">
                <a:latin typeface="Calibri" pitchFamily="34" charset="0"/>
              </a:rPr>
              <a:t>AP </a:t>
            </a:r>
            <a:r>
              <a:rPr lang="cs-CZ" sz="2400" dirty="0" err="1">
                <a:latin typeface="Calibri" pitchFamily="34" charset="0"/>
              </a:rPr>
              <a:t>treatment</a:t>
            </a:r>
            <a:r>
              <a:rPr lang="cs-CZ" sz="2400" dirty="0">
                <a:latin typeface="Calibri" pitchFamily="34" charset="0"/>
              </a:rPr>
              <a:t> in </a:t>
            </a:r>
            <a:r>
              <a:rPr lang="cs-CZ" sz="2400" dirty="0" err="1">
                <a:latin typeface="Calibri" pitchFamily="34" charset="0"/>
              </a:rPr>
              <a:t>the</a:t>
            </a:r>
            <a:r>
              <a:rPr lang="cs-CZ" sz="2400" dirty="0">
                <a:latin typeface="Calibri" pitchFamily="34" charset="0"/>
              </a:rPr>
              <a:t> </a:t>
            </a:r>
            <a:r>
              <a:rPr lang="cs-CZ" sz="2400" dirty="0" err="1">
                <a:latin typeface="Calibri" pitchFamily="34" charset="0"/>
              </a:rPr>
              <a:t>previous</a:t>
            </a:r>
            <a:r>
              <a:rPr lang="cs-CZ" sz="2400" dirty="0">
                <a:latin typeface="Calibri" pitchFamily="34" charset="0"/>
              </a:rPr>
              <a:t> 7 </a:t>
            </a:r>
            <a:r>
              <a:rPr lang="cs-CZ" sz="2400" dirty="0" err="1">
                <a:latin typeface="Calibri" pitchFamily="34" charset="0"/>
              </a:rPr>
              <a:t>days</a:t>
            </a:r>
            <a:r>
              <a:rPr lang="cs-CZ" sz="2400" dirty="0">
                <a:latin typeface="Calibri" pitchFamily="34" charset="0"/>
              </a:rPr>
              <a:t> (in depot  </a:t>
            </a:r>
            <a:r>
              <a:rPr lang="cs-CZ" sz="2400" dirty="0" err="1">
                <a:latin typeface="Calibri" pitchFamily="34" charset="0"/>
              </a:rPr>
              <a:t>inj</a:t>
            </a:r>
            <a:r>
              <a:rPr lang="cs-CZ" sz="2400" dirty="0">
                <a:latin typeface="Calibri" pitchFamily="34" charset="0"/>
              </a:rPr>
              <a:t>. In  </a:t>
            </a:r>
            <a:r>
              <a:rPr lang="cs-CZ" sz="2400" dirty="0" err="1">
                <a:latin typeface="Calibri" pitchFamily="34" charset="0"/>
              </a:rPr>
              <a:t>previous</a:t>
            </a:r>
            <a:r>
              <a:rPr lang="cs-CZ" sz="2400" dirty="0">
                <a:latin typeface="Calibri" pitchFamily="34" charset="0"/>
              </a:rPr>
              <a:t> 2-4 </a:t>
            </a:r>
            <a:r>
              <a:rPr lang="cs-CZ" sz="2400" dirty="0" err="1">
                <a:latin typeface="Calibri" pitchFamily="34" charset="0"/>
              </a:rPr>
              <a:t>weeks</a:t>
            </a:r>
            <a:r>
              <a:rPr lang="cs-CZ" sz="2400" dirty="0">
                <a:latin typeface="Calibri" pitchFamily="34" charset="0"/>
              </a:rPr>
              <a:t>)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dirty="0" err="1">
                <a:latin typeface="Calibri" pitchFamily="34" charset="0"/>
              </a:rPr>
              <a:t>Hypertermia</a:t>
            </a:r>
            <a:r>
              <a:rPr lang="cs-CZ" sz="2400" dirty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cs typeface="Arial" charset="0"/>
              </a:rPr>
              <a:t>&gt;</a:t>
            </a:r>
            <a:r>
              <a:rPr lang="cs-CZ" sz="2400" dirty="0">
                <a:latin typeface="Calibri" pitchFamily="34" charset="0"/>
                <a:cs typeface="Arial" charset="0"/>
              </a:rPr>
              <a:t> 38 st. C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dirty="0" err="1">
                <a:latin typeface="Calibri" pitchFamily="34" charset="0"/>
                <a:cs typeface="Arial" charset="0"/>
              </a:rPr>
              <a:t>Muscle</a:t>
            </a:r>
            <a:r>
              <a:rPr lang="cs-CZ" sz="2400" dirty="0">
                <a:latin typeface="Calibri" pitchFamily="34" charset="0"/>
                <a:cs typeface="Arial" charset="0"/>
              </a:rPr>
              <a:t> rigidity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dirty="0" err="1">
                <a:latin typeface="Calibri" pitchFamily="34" charset="0"/>
                <a:cs typeface="Arial" charset="0"/>
              </a:rPr>
              <a:t>5symptoms</a:t>
            </a:r>
            <a:r>
              <a:rPr lang="cs-CZ" sz="2400" dirty="0">
                <a:latin typeface="Calibri" pitchFamily="34" charset="0"/>
                <a:cs typeface="Arial" charset="0"/>
              </a:rPr>
              <a:t> </a:t>
            </a:r>
            <a:r>
              <a:rPr lang="cs-CZ" sz="2400" dirty="0" err="1">
                <a:latin typeface="Calibri" pitchFamily="34" charset="0"/>
                <a:cs typeface="Arial" charset="0"/>
              </a:rPr>
              <a:t>of</a:t>
            </a:r>
            <a:r>
              <a:rPr lang="cs-CZ" sz="2400" dirty="0">
                <a:latin typeface="Calibri" pitchFamily="34" charset="0"/>
                <a:cs typeface="Arial" charset="0"/>
              </a:rPr>
              <a:t>: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Changes</a:t>
            </a:r>
            <a:r>
              <a:rPr lang="cs-CZ" dirty="0">
                <a:latin typeface="Calibri" pitchFamily="34" charset="0"/>
                <a:cs typeface="Arial" charset="0"/>
              </a:rPr>
              <a:t> in </a:t>
            </a:r>
            <a:r>
              <a:rPr lang="cs-CZ" dirty="0" err="1">
                <a:latin typeface="Calibri" pitchFamily="34" charset="0"/>
                <a:cs typeface="Arial" charset="0"/>
              </a:rPr>
              <a:t>mental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state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Tachycardia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Hypertension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or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hypotension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Tachypnoea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or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hypoxia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Sweating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or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salivation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>
                <a:latin typeface="Calibri" pitchFamily="34" charset="0"/>
                <a:cs typeface="Arial" charset="0"/>
              </a:rPr>
              <a:t>Tremor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Incontinence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Increased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creatine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phosphokinase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or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myoglobinuria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Leukocytosis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Metabolic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acidosis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57150" indent="0">
              <a:lnSpc>
                <a:spcPct val="90000"/>
              </a:lnSpc>
              <a:buNone/>
            </a:pPr>
            <a:r>
              <a:rPr lang="en-US" dirty="0">
                <a:latin typeface="Calibri" pitchFamily="34" charset="0"/>
                <a:cs typeface="Arial" charset="0"/>
              </a:rPr>
              <a:t>Excluding other neuropsychiatric or somatic disease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95600" y="17443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Neuroleptic</a:t>
            </a:r>
            <a:r>
              <a:rPr lang="cs-CZ" sz="2800" b="1" dirty="0"/>
              <a:t> </a:t>
            </a:r>
            <a:r>
              <a:rPr lang="cs-CZ" sz="2800" b="1" dirty="0" err="1"/>
              <a:t>malignant</a:t>
            </a:r>
            <a:r>
              <a:rPr lang="cs-CZ" sz="2800" b="1" dirty="0"/>
              <a:t> syndrome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6F224C-977F-4EAD-AB78-950DCDD48D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2850" y="51299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59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6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A58AA875-94B2-421F-8E0D-828E61EFC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765175"/>
            <a:ext cx="8351837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 err="1">
                <a:latin typeface="+mj-lt"/>
                <a:ea typeface="+mj-ea"/>
                <a:cs typeface="+mj-cs"/>
              </a:rPr>
              <a:t>Anxiolytic</a:t>
            </a:r>
            <a:r>
              <a:rPr lang="cs-CZ" altLang="cs-CZ" sz="4400" b="1" dirty="0">
                <a:latin typeface="+mj-lt"/>
                <a:ea typeface="+mj-ea"/>
                <a:cs typeface="+mj-cs"/>
              </a:rPr>
              <a:t> and </a:t>
            </a:r>
            <a:r>
              <a:rPr lang="cs-CZ" altLang="cs-CZ" sz="4400" b="1" dirty="0" err="1">
                <a:latin typeface="+mj-lt"/>
                <a:ea typeface="+mj-ea"/>
                <a:cs typeface="+mj-cs"/>
              </a:rPr>
              <a:t>hypnosedative</a:t>
            </a:r>
            <a:r>
              <a:rPr lang="cs-CZ" altLang="cs-CZ" sz="4400" b="1" dirty="0">
                <a:latin typeface="+mj-lt"/>
                <a:ea typeface="+mj-ea"/>
                <a:cs typeface="+mj-cs"/>
              </a:rPr>
              <a:t> </a:t>
            </a:r>
            <a:r>
              <a:rPr lang="cs-CZ" altLang="cs-CZ" sz="4400" b="1" dirty="0" err="1">
                <a:latin typeface="+mj-lt"/>
                <a:ea typeface="+mj-ea"/>
                <a:cs typeface="+mj-cs"/>
              </a:rPr>
              <a:t>drugs</a:t>
            </a:r>
            <a:endParaRPr lang="cs-CZ" altLang="cs-CZ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E9EB8E-D96D-4AA1-B217-BF66DFF1DF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2544" y="4603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5CDDA965-D4D8-4D62-9014-477B61C5D79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44625"/>
            <a:ext cx="10515600" cy="792088"/>
          </a:xfrm>
        </p:spPr>
        <p:txBody>
          <a:bodyPr/>
          <a:lstStyle/>
          <a:p>
            <a:pPr algn="ctr"/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Anxiety</a:t>
            </a:r>
            <a:r>
              <a:rPr lang="cs-CZ" altLang="cs-CZ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disorder</a:t>
            </a:r>
            <a:endParaRPr lang="cs-CZ" altLang="cs-CZ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CAC022-5A80-4106-A30B-1A32D680A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836712"/>
            <a:ext cx="11449272" cy="4114800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A chronic condition characterized by an excessive and persistent sense of apprehension, with physical symptoms such as sweating, palpitations, and feelings of stress</a:t>
            </a: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0" indent="0">
              <a:buClrTx/>
              <a:buNone/>
              <a:defRPr/>
            </a:pP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0" indent="0">
              <a:buClrTx/>
              <a:buNone/>
              <a:defRPr/>
            </a:pP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A</a:t>
            </a:r>
            <a:r>
              <a:rPr lang="en-US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nxiety</a:t>
            </a: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 disorders </a:t>
            </a:r>
            <a:r>
              <a:rPr lang="en-US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recognised</a:t>
            </a: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 clinically include the following: </a:t>
            </a: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generalised</a:t>
            </a: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 anxiety disorder 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 (GAD)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obsessive–compulsive disorder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 (OCD) </a:t>
            </a: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post-traumatic stress disorder 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(PTSD) 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social anxiety disorder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phobias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etc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ovéPole 34"/>
          <p:cNvSpPr txBox="1"/>
          <p:nvPr/>
        </p:nvSpPr>
        <p:spPr>
          <a:xfrm>
            <a:off x="363920" y="552425"/>
            <a:ext cx="2272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schizophrenia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8985750" y="441413"/>
            <a:ext cx="3065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Psychic</a:t>
            </a:r>
            <a:r>
              <a:rPr lang="cs-CZ" b="1" cap="all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integration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9109258" y="1231430"/>
            <a:ext cx="2446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psychotomimetics</a:t>
            </a:r>
            <a:endParaRPr lang="cs-CZ" dirty="0">
              <a:solidFill>
                <a:schemeClr val="accent6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347397" y="916800"/>
            <a:ext cx="1951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antipsychotics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6855801" y="488011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anxietY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6873088" y="862555"/>
            <a:ext cx="1491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anxiolytics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537545" y="3561100"/>
            <a:ext cx="13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sedatives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2671579" y="561832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dementia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3709155" y="3202844"/>
            <a:ext cx="1519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nootropics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6958347" y="3678063"/>
            <a:ext cx="2269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antidepressants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50" name="TextovéPole 49"/>
          <p:cNvSpPr txBox="1"/>
          <p:nvPr/>
        </p:nvSpPr>
        <p:spPr>
          <a:xfrm>
            <a:off x="510039" y="5320640"/>
            <a:ext cx="2212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mood</a:t>
            </a:r>
            <a:r>
              <a:rPr lang="cs-CZ" dirty="0">
                <a:solidFill>
                  <a:srgbClr val="70AD47"/>
                </a:solidFill>
                <a:latin typeface="Calibri" panose="020F0502020204030204"/>
              </a:rPr>
              <a:t> </a:t>
            </a:r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stabilizers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9110583" y="881021"/>
            <a:ext cx="1828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halucinogens</a:t>
            </a:r>
            <a:endParaRPr lang="cs-CZ" dirty="0">
              <a:solidFill>
                <a:schemeClr val="accent6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53" name="TextovéPole 52"/>
          <p:cNvSpPr txBox="1"/>
          <p:nvPr/>
        </p:nvSpPr>
        <p:spPr>
          <a:xfrm>
            <a:off x="9673110" y="3459589"/>
            <a:ext cx="2131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anticonvulsants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9692199" y="3864201"/>
            <a:ext cx="144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antiepileptics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4613823" y="48758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>
                <a:solidFill>
                  <a:prstClr val="black"/>
                </a:solidFill>
                <a:latin typeface="Calibri" panose="020F0502020204030204"/>
              </a:rPr>
              <a:t>ADHD</a:t>
            </a:r>
          </a:p>
        </p:txBody>
      </p:sp>
      <p:sp>
        <p:nvSpPr>
          <p:cNvPr id="56" name="TextovéPole 55"/>
          <p:cNvSpPr txBox="1"/>
          <p:nvPr/>
        </p:nvSpPr>
        <p:spPr>
          <a:xfrm>
            <a:off x="3102926" y="2719500"/>
            <a:ext cx="3623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Memory</a:t>
            </a:r>
            <a:r>
              <a:rPr lang="cs-CZ" b="1" cap="all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cognition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TextovéPole 56"/>
          <p:cNvSpPr txBox="1"/>
          <p:nvPr/>
        </p:nvSpPr>
        <p:spPr>
          <a:xfrm>
            <a:off x="530396" y="3158327"/>
            <a:ext cx="15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insomnia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TextovéPole 57"/>
          <p:cNvSpPr txBox="1"/>
          <p:nvPr/>
        </p:nvSpPr>
        <p:spPr>
          <a:xfrm>
            <a:off x="7361452" y="3103765"/>
            <a:ext cx="2168574" cy="46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Depression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9821430" y="3054977"/>
            <a:ext cx="1324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epilepsY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4216820" y="847505"/>
            <a:ext cx="234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psychostimulants</a:t>
            </a:r>
            <a:endParaRPr lang="cs-CZ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TextovéPole 60"/>
          <p:cNvSpPr txBox="1"/>
          <p:nvPr/>
        </p:nvSpPr>
        <p:spPr>
          <a:xfrm>
            <a:off x="510040" y="4868768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Bipolar</a:t>
            </a:r>
            <a:r>
              <a:rPr lang="cs-CZ" b="1" cap="all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disorder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4" name="TextovéPole 63"/>
          <p:cNvSpPr txBox="1"/>
          <p:nvPr/>
        </p:nvSpPr>
        <p:spPr>
          <a:xfrm>
            <a:off x="564426" y="3955062"/>
            <a:ext cx="1389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hypnotics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2706784" y="939564"/>
            <a:ext cx="1155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cognitive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enhancers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251F99-9E00-420B-98CC-D48C4BD699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552" y="192874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34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7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0" grpId="0"/>
      <p:bldP spid="43" grpId="0"/>
      <p:bldP spid="44" grpId="0"/>
      <p:bldP spid="46" grpId="0"/>
      <p:bldP spid="47" grpId="0"/>
      <p:bldP spid="50" grpId="0"/>
      <p:bldP spid="52" grpId="0"/>
      <p:bldP spid="53" grpId="0"/>
      <p:bldP spid="54" grpId="0"/>
      <p:bldP spid="60" grpId="0"/>
      <p:bldP spid="64" grpId="0"/>
      <p:bldP spid="6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8E9508FB-615B-4EFC-85AC-A4013D1574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76250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Anxiolytics</a:t>
            </a:r>
            <a:br>
              <a:rPr lang="cs-CZ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6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43DEEA0-54E2-414E-B66A-AA21AD5301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7368" y="1668463"/>
            <a:ext cx="1152128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First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line: non-benzodiazepine (SSRI +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others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see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AD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materials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Second line: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(BZ,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adjuvant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drugs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mostly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acting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like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CNS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depressants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(not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always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sedative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ffecting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receptors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limbic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system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hypothalamus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cerebellum and corpus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striatum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Clr>
                <a:srgbClr val="000000"/>
              </a:buClr>
              <a:buNone/>
              <a:defRPr/>
            </a:pPr>
            <a:endParaRPr lang="cs-CZ" altLang="cs-CZ" sz="2400" b="1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05F19FD-C912-4584-A37A-341828ACF9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6457" y="457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CEEF187-973A-43AE-9CFB-87BAD899A82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292100"/>
            <a:ext cx="9144000" cy="1384300"/>
          </a:xfrm>
        </p:spPr>
        <p:txBody>
          <a:bodyPr/>
          <a:lstStyle/>
          <a:p>
            <a:pPr algn="ctr" eaLnBrk="1" hangingPunct="1"/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Mechanism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action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(BZD)</a:t>
            </a:r>
            <a:endParaRPr lang="cs-CZ" alt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618DCBA-FE26-48CF-B0D1-9EB6B14097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344" y="1412776"/>
            <a:ext cx="10333781" cy="3527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000000"/>
              </a:buClr>
              <a:buFontTx/>
              <a:buChar char="-"/>
              <a:defRPr/>
            </a:pPr>
            <a:r>
              <a:rPr lang="sk-SK" sz="22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specific</a:t>
            </a:r>
            <a:r>
              <a:rPr lang="sk-SK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sz="22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via</a:t>
            </a:r>
            <a:r>
              <a:rPr lang="sk-SK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2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receptors</a:t>
            </a:r>
            <a:r>
              <a:rPr lang="sk-SK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  <a:buFontTx/>
              <a:buChar char="-"/>
              <a:defRPr/>
            </a:pPr>
            <a:endParaRPr lang="sk-SK" sz="22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selectively binding to the </a:t>
            </a:r>
            <a:r>
              <a:rPr lang="cs-CZ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binding site of  </a:t>
            </a:r>
            <a:r>
              <a:rPr lang="en-US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GABA</a:t>
            </a:r>
            <a:r>
              <a:rPr lang="en-US" sz="2200" b="1" baseline="-25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</a:t>
            </a:r>
            <a:r>
              <a:rPr lang="en-US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subunit 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(coupled with Cl</a:t>
            </a:r>
            <a:r>
              <a:rPr lang="en-US" sz="2200" baseline="30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channel</a:t>
            </a:r>
            <a:r>
              <a:rPr lang="cs-CZ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  <a:endParaRPr lang="sk-SK" sz="22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i</a:t>
            </a:r>
            <a:r>
              <a:rPr lang="en-US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ncrease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affinity of binding site for GABA (positive allosteric modulation)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increase in frequency of opening </a:t>
            </a:r>
            <a:r>
              <a:rPr lang="cs-CZ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</a:t>
            </a:r>
            <a:r>
              <a:rPr lang="en-US" sz="2200" baseline="30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channel </a:t>
            </a:r>
            <a:endParaRPr lang="cs-CZ" sz="22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hyperpolarization</a:t>
            </a: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neuron</a:t>
            </a: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membrane</a:t>
            </a:r>
            <a:endParaRPr lang="sk-SK" sz="22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   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inhibition</a:t>
            </a: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signal</a:t>
            </a: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transduction</a:t>
            </a:r>
            <a:r>
              <a:rPr lang="cs-CZ" sz="22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sz="16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Inhibition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neural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activity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is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leading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to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endParaRPr lang="cs-CZ" sz="1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higher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doses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to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sedation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overdose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can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lethal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specially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if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combined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ethanol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  <a:endParaRPr lang="el-GR" sz="1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sk-SK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5" descr="GABA">
            <a:extLst>
              <a:ext uri="{FF2B5EF4-FFF2-40B4-BE49-F238E27FC236}">
                <a16:creationId xmlns:a16="http://schemas.microsoft.com/office/drawing/2014/main" id="{7EF7611E-4819-4BDC-94A2-669EE5B4C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1" y="3635375"/>
            <a:ext cx="328612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AutoShape 6">
            <a:extLst>
              <a:ext uri="{FF2B5EF4-FFF2-40B4-BE49-F238E27FC236}">
                <a16:creationId xmlns:a16="http://schemas.microsoft.com/office/drawing/2014/main" id="{A37C9CCE-19C5-48AC-8DBE-6569F5806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4005264"/>
            <a:ext cx="215900" cy="473075"/>
          </a:xfrm>
          <a:prstGeom prst="downArrow">
            <a:avLst>
              <a:gd name="adj1" fmla="val 50000"/>
              <a:gd name="adj2" fmla="val 54779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cs-CZ" sz="1800">
              <a:latin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2BD50C8-E5F0-40D7-BA75-2BB78DE02CE3}"/>
              </a:ext>
            </a:extLst>
          </p:cNvPr>
          <p:cNvSpPr/>
          <p:nvPr/>
        </p:nvSpPr>
        <p:spPr>
          <a:xfrm>
            <a:off x="9625014" y="4981576"/>
            <a:ext cx="358775" cy="176213"/>
          </a:xfrm>
          <a:prstGeom prst="rect">
            <a:avLst/>
          </a:prstGeom>
          <a:noFill/>
          <a:ln w="5715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EA7923A-B18C-4E55-8434-1F97F916E751}"/>
              </a:ext>
            </a:extLst>
          </p:cNvPr>
          <p:cNvSpPr/>
          <p:nvPr/>
        </p:nvSpPr>
        <p:spPr>
          <a:xfrm>
            <a:off x="7824788" y="4981576"/>
            <a:ext cx="431800" cy="176213"/>
          </a:xfrm>
          <a:prstGeom prst="rect">
            <a:avLst/>
          </a:prstGeom>
          <a:noFill/>
          <a:ln w="5715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6C4246-7383-4904-A5B6-B5191FA5D3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2544" y="5486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Skupina 3">
            <a:extLst>
              <a:ext uri="{FF2B5EF4-FFF2-40B4-BE49-F238E27FC236}">
                <a16:creationId xmlns:a16="http://schemas.microsoft.com/office/drawing/2014/main" id="{63FAAC81-47B4-44B1-A82F-39C84DFF19BD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44450"/>
            <a:ext cx="4941888" cy="4648200"/>
            <a:chOff x="2118991" y="1320800"/>
            <a:chExt cx="4941515" cy="4648200"/>
          </a:xfrm>
        </p:grpSpPr>
        <p:pic>
          <p:nvPicPr>
            <p:cNvPr id="11288" name="Obrázek 3">
              <a:extLst>
                <a:ext uri="{FF2B5EF4-FFF2-40B4-BE49-F238E27FC236}">
                  <a16:creationId xmlns:a16="http://schemas.microsoft.com/office/drawing/2014/main" id="{9778B37B-6D25-48A6-BF3E-C7DDC58D1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2"/>
            <a:stretch>
              <a:fillRect/>
            </a:stretch>
          </p:blipFill>
          <p:spPr bwMode="auto">
            <a:xfrm>
              <a:off x="2118991" y="1320800"/>
              <a:ext cx="4941515" cy="464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8B76CA3B-EF65-4F7B-AC03-90D02835F490}"/>
                </a:ext>
              </a:extLst>
            </p:cNvPr>
            <p:cNvSpPr/>
            <p:nvPr/>
          </p:nvSpPr>
          <p:spPr>
            <a:xfrm>
              <a:off x="2118991" y="2997200"/>
              <a:ext cx="1363560" cy="72072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DA0BF831-02B6-470A-86F4-9E67198BAABC}"/>
              </a:ext>
            </a:extLst>
          </p:cNvPr>
          <p:cNvGraphicFramePr>
            <a:graphicFrameLocks noGrp="1"/>
          </p:cNvGraphicFramePr>
          <p:nvPr/>
        </p:nvGraphicFramePr>
        <p:xfrm>
          <a:off x="6902450" y="15875"/>
          <a:ext cx="3765550" cy="6862764"/>
        </p:xfrm>
        <a:graphic>
          <a:graphicData uri="http://schemas.openxmlformats.org/drawingml/2006/table">
            <a:tbl>
              <a:tblPr bandCol="1">
                <a:tableStyleId>{5FD0F851-EC5A-4D38-B0AD-8093EC10F338}</a:tableStyleId>
              </a:tblPr>
              <a:tblGrid>
                <a:gridCol w="1882775">
                  <a:extLst>
                    <a:ext uri="{9D8B030D-6E8A-4147-A177-3AD203B41FA5}">
                      <a16:colId xmlns:a16="http://schemas.microsoft.com/office/drawing/2014/main" val="2759822144"/>
                    </a:ext>
                  </a:extLst>
                </a:gridCol>
                <a:gridCol w="1882775">
                  <a:extLst>
                    <a:ext uri="{9D8B030D-6E8A-4147-A177-3AD203B41FA5}">
                      <a16:colId xmlns:a16="http://schemas.microsoft.com/office/drawing/2014/main" val="793088830"/>
                    </a:ext>
                  </a:extLst>
                </a:gridCol>
              </a:tblGrid>
              <a:tr h="665589">
                <a:tc>
                  <a:txBody>
                    <a:bodyPr/>
                    <a:lstStyle/>
                    <a:p>
                      <a:pPr algn="ctr"/>
                      <a:r>
                        <a:rPr lang="cs-CZ" sz="1800" baseline="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GABA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A </a:t>
                      </a:r>
                      <a:r>
                        <a:rPr lang="cs-CZ" sz="1800" baseline="0" dirty="0" err="1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subunit</a:t>
                      </a:r>
                      <a:endParaRPr lang="cs-CZ" sz="1800" baseline="-250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effect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774552"/>
                  </a:ext>
                </a:extLst>
              </a:tr>
              <a:tr h="2361029">
                <a:tc>
                  <a:txBody>
                    <a:bodyPr/>
                    <a:lstStyle/>
                    <a:p>
                      <a:pPr algn="l"/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1</a:t>
                      </a: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sedative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,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anterograde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amnesia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,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partially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anticonvulsive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;</a:t>
                      </a:r>
                      <a:r>
                        <a:rPr lang="cs-CZ" sz="1800" kern="1200" baseline="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baseline="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addictive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6755760"/>
                  </a:ext>
                </a:extLst>
              </a:tr>
              <a:tr h="1511059">
                <a:tc>
                  <a:txBody>
                    <a:bodyPr/>
                    <a:lstStyle/>
                    <a:p>
                      <a:pPr algn="l"/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2</a:t>
                      </a: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nxiolyti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c,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myorelaxant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7174375"/>
                  </a:ext>
                </a:extLst>
              </a:tr>
              <a:tr h="10973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3</a:t>
                      </a:r>
                      <a:r>
                        <a:rPr lang="cs-CZ" sz="1800" baseline="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800" baseline="-250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contributing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to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myorelaxant</a:t>
                      </a:r>
                      <a:r>
                        <a:rPr lang="cs-CZ" sz="1800" kern="1200" baseline="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baseline="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effects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5621361"/>
                  </a:ext>
                </a:extLst>
              </a:tr>
              <a:tr h="1227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1</a:t>
                      </a:r>
                    </a:p>
                    <a:p>
                      <a:pPr algn="l"/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5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modulating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temporal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and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spatial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memory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163981"/>
                  </a:ext>
                </a:extLst>
              </a:tr>
            </a:tbl>
          </a:graphicData>
        </a:graphic>
      </p:graphicFrame>
      <p:pic>
        <p:nvPicPr>
          <p:cNvPr id="11287" name="Obrázek 4">
            <a:extLst>
              <a:ext uri="{FF2B5EF4-FFF2-40B4-BE49-F238E27FC236}">
                <a16:creationId xmlns:a16="http://schemas.microsoft.com/office/drawing/2014/main" id="{FE7FC4EB-58AD-41E8-B4EC-C9DED5BDF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725144"/>
            <a:ext cx="36290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B738DC3-B935-4287-ADA4-71607F71D4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6787" y="5486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D3E4D59-7098-4B6E-A71C-DF8D5DB3273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5205"/>
            <a:ext cx="10515600" cy="1037531"/>
          </a:xfrm>
        </p:spPr>
        <p:txBody>
          <a:bodyPr/>
          <a:lstStyle/>
          <a:p>
            <a:pPr algn="ctr" eaLnBrk="1" hangingPunct="1"/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Indications</a:t>
            </a:r>
            <a:endParaRPr lang="cs-CZ" alt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79555" name="Rectangle 3">
            <a:extLst>
              <a:ext uri="{FF2B5EF4-FFF2-40B4-BE49-F238E27FC236}">
                <a16:creationId xmlns:a16="http://schemas.microsoft.com/office/drawing/2014/main" id="{AE4ED9D1-0F5C-471C-85FC-343F68A539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344" y="980728"/>
            <a:ext cx="11737304" cy="4191000"/>
          </a:xfrm>
        </p:spPr>
        <p:txBody>
          <a:bodyPr/>
          <a:lstStyle/>
          <a:p>
            <a:pPr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adjuvant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therapy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psychiatry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transient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period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acute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intervention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panic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attack</a:t>
            </a:r>
            <a:endParaRPr lang="sk-SK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treatment of acute alcohol withdrawal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diagnostic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/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therapeutic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procedures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gastroscopy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colonoscopy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commonly used together with an SSRI to provide symptomatic relief for the first few weeks before the effects of the SSRI kick in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phobias (strong fears of specific things or situation (snakes, flying)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psychosomatic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disorders</a:t>
            </a:r>
            <a:endParaRPr lang="sk-SK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p</a:t>
            </a: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ost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-t</a:t>
            </a: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raumatic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stress disorder (anxiety triggered by insistent recall of past stressful experiences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OCD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endParaRPr lang="sk-SK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98BBB3-C7C9-441E-808F-7B5AC35FB9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9533" y="67592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>
            <a:extLst>
              <a:ext uri="{FF2B5EF4-FFF2-40B4-BE49-F238E27FC236}">
                <a16:creationId xmlns:a16="http://schemas.microsoft.com/office/drawing/2014/main" id="{87CAF318-2164-4E4B-A783-95D996FB921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-27384"/>
            <a:ext cx="109728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Effects</a:t>
            </a:r>
            <a:r>
              <a:rPr 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endParaRPr lang="cs-CZ" sz="4800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86122EC-042A-4630-8F16-C9571E9F64F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35361" y="1676400"/>
            <a:ext cx="9721454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hypnosedative</a:t>
            </a:r>
            <a:endParaRPr lang="sk-SK" altLang="cs-CZ" sz="24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midazolam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2)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endParaRPr lang="sk-SK" altLang="cs-CZ" sz="24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alprazolam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bromazepam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oxazepam</a:t>
            </a: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3)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anticonvulsant</a:t>
            </a:r>
            <a:endParaRPr lang="sk-SK" altLang="cs-CZ" sz="24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diazepam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clonazepam</a:t>
            </a: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4)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myorelaxant</a:t>
            </a:r>
            <a:endParaRPr lang="sk-SK" altLang="cs-CZ" sz="24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clonazepam</a:t>
            </a: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5)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amnestic</a:t>
            </a: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anterograde</a:t>
            </a: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amnesia</a:t>
            </a: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most of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historically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typical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flunitrazepam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4098B5-4D50-4322-9E8A-D240F94393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48528" y="64469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>
            <a:extLst>
              <a:ext uri="{FF2B5EF4-FFF2-40B4-BE49-F238E27FC236}">
                <a16:creationId xmlns:a16="http://schemas.microsoft.com/office/drawing/2014/main" id="{289E2746-CAA4-4B03-88CE-5FFD9F307FF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44624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Pharmacokinetics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r>
              <a:rPr lang="cs-CZ" sz="4800" b="1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08DA340-5E7F-4C56-86C2-C1478E7570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40768"/>
            <a:ext cx="11712623" cy="46815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ABSORPTION: </a:t>
            </a:r>
          </a:p>
          <a:p>
            <a:pPr lvl="1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well absorbed if given orally ,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</a:t>
            </a:r>
            <a:r>
              <a:rPr lang="en-US" altLang="cs-CZ" baseline="-25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max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eached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about 1 h</a:t>
            </a:r>
          </a:p>
          <a:p>
            <a:pPr lvl="1"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intramuscular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injection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–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absorption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time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mostly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unpredictable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possible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IV and per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rectum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application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used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pediatric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febrile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seizures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lvl="1" eaLnBrk="1" hangingPunct="1">
              <a:lnSpc>
                <a:spcPct val="80000"/>
              </a:lnSpc>
              <a:buClr>
                <a:srgbClr val="000000"/>
              </a:buClr>
            </a:pP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BINDING: </a:t>
            </a: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strongly bound to plasma proteins</a:t>
            </a: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DISTRIBUTION: </a:t>
            </a: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large </a:t>
            </a:r>
            <a:r>
              <a:rPr lang="en-US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</a:t>
            </a:r>
            <a:r>
              <a:rPr lang="en-US" altLang="cs-CZ" sz="2400" baseline="-25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</a:t>
            </a: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accumulation in body fat (high lipid solubility)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METABOLISM: </a:t>
            </a: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hydroxylation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conjugation with glucuronic acid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short-, medium- and long-acting BZ  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the role of N-</a:t>
            </a:r>
            <a:r>
              <a:rPr lang="en-US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desmethyldiazepam</a:t>
            </a:r>
            <a:endParaRPr lang="en-US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obr">
            <a:extLst>
              <a:ext uri="{FF2B5EF4-FFF2-40B4-BE49-F238E27FC236}">
                <a16:creationId xmlns:a16="http://schemas.microsoft.com/office/drawing/2014/main" id="{CE0E9917-0938-46A4-BB9C-E81A5D79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34950"/>
            <a:ext cx="6480175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>
            <a:extLst>
              <a:ext uri="{FF2B5EF4-FFF2-40B4-BE49-F238E27FC236}">
                <a16:creationId xmlns:a16="http://schemas.microsoft.com/office/drawing/2014/main" id="{9033E17D-3F97-4BA4-AA7A-C6C903C9E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Specific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antagonist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receptors</a:t>
            </a:r>
            <a:endParaRPr lang="cs-CZ" sz="4800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D1D112CE-04C5-46FF-BE4A-CA49970A7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2349501"/>
            <a:ext cx="1159328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cs-CZ" sz="36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</a:t>
            </a:r>
            <a:r>
              <a:rPr lang="sk-SK" altLang="cs-CZ" sz="36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lumazenil</a:t>
            </a:r>
            <a:endParaRPr lang="cs-CZ" altLang="cs-CZ" sz="36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Use: </a:t>
            </a:r>
            <a:r>
              <a:rPr lang="en-US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 benzodiazepine overdose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1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antagonising</a:t>
            </a:r>
            <a:r>
              <a:rPr lang="en-US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the central </a:t>
            </a:r>
            <a:r>
              <a:rPr lang="cs-CZ" altLang="cs-CZ" sz="1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sedative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effects of benzodiazepine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</a:t>
            </a:r>
            <a:r>
              <a:rPr lang="en-US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 </a:t>
            </a:r>
            <a:r>
              <a:rPr lang="cs-CZ" altLang="cs-CZ" sz="1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anaesthesiology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en-US" altLang="cs-CZ" sz="1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sz="18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he onset of action is rapid and usually effects are seen within one to t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hree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minutes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endParaRPr lang="cs-CZ" sz="18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its action lasts for only about 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hour, so drowsiness tends to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return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- 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repeat doses of flumazenil may be required to prevent recurrent symptoms of overdosage once the initial dose of flumazenil wears off</a:t>
            </a:r>
            <a:endParaRPr lang="cs-CZ" sz="18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endParaRPr lang="en-US" sz="18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 cause acute withdrawal syndrome in 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dependent patient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FDE9A1A-E3FB-4140-9CBA-9416898CCD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135012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40B1C31-6E62-410E-A95C-6154732819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384300"/>
          </a:xfrm>
        </p:spPr>
        <p:txBody>
          <a:bodyPr/>
          <a:lstStyle/>
          <a:p>
            <a:pPr algn="ctr" eaLnBrk="1" hangingPunct="1"/>
            <a:r>
              <a:rPr lang="sk-SK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Unwanted effects</a:t>
            </a:r>
            <a:endParaRPr lang="cs-CZ" altLang="cs-CZ" sz="4800" b="1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4E698422-E9B4-4804-BB78-ABAF21D0E7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09787" y="1340768"/>
            <a:ext cx="8594725" cy="4967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drowsiness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confusion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amnesia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impaired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coordination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paradoxical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reactions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aggression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violence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;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Beers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list)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dependence (i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 human subjects and patients, stopping BZ treatment after weeks and months causes an increase in symptoms of anxiety, together with tremor and dizziness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cognitive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deficits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memory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loss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slower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psychomotor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deficits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breath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center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depression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muscle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relaxation</a:t>
            </a:r>
            <a:endParaRPr 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tolerance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(gradual escalation of dose needed to produce the required effect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occurs with all BZs. 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ppears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to represent a change at the receptor level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“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rebound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“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phenomenon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may cause „floppy baby syndrome“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or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neonatal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abstinence syndrome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when used during third trimester of gravidity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(tremor,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tachypnea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convulsions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sz="220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0CFF6C-0621-4BB4-B0E9-6B3A828438F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19288" y="176213"/>
            <a:ext cx="8229600" cy="1384300"/>
          </a:xfrm>
        </p:spPr>
        <p:txBody>
          <a:bodyPr/>
          <a:lstStyle/>
          <a:p>
            <a:pPr algn="ctr">
              <a:defRPr/>
            </a:pP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Beers</a:t>
            </a:r>
            <a:r>
              <a:rPr 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list</a:t>
            </a:r>
            <a:br>
              <a:rPr 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</a:br>
            <a:endParaRPr lang="cs-CZ" sz="28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25603" name="Zástupný symbol pro obsah 10">
            <a:extLst>
              <a:ext uri="{FF2B5EF4-FFF2-40B4-BE49-F238E27FC236}">
                <a16:creationId xmlns:a16="http://schemas.microsoft.com/office/drawing/2014/main" id="{AA7352C9-4A28-473E-B8D5-496A82B7FD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7368" y="1628775"/>
            <a:ext cx="11305256" cy="4114800"/>
          </a:xfrm>
        </p:spPr>
        <p:txBody>
          <a:bodyPr/>
          <a:lstStyle/>
          <a:p>
            <a:pPr algn="ctr">
              <a:buClrTx/>
            </a:pP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guidelines for healthcare professionals to help improve the safety of prescribing medications for older adults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76768F6-5CD4-48F6-BD4E-895C0A62BF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8488" y="70996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553453" y="293792"/>
            <a:ext cx="9851028" cy="1144921"/>
          </a:xfrm>
        </p:spPr>
        <p:txBody>
          <a:bodyPr vert="horz" lIns="0" tIns="35203" rIns="0" bIns="0" rtlCol="0" anchor="t" anchorCtr="0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dirty="0" err="1"/>
              <a:t>Classification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psychotropic</a:t>
            </a:r>
            <a:r>
              <a:rPr lang="cs-CZ" dirty="0"/>
              <a:t> </a:t>
            </a:r>
            <a:r>
              <a:rPr lang="cs-CZ" dirty="0" err="1"/>
              <a:t>drugs</a:t>
            </a:r>
            <a:endParaRPr lang="cs-CZ" altLang="cs-CZ" dirty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778370" y="1438713"/>
            <a:ext cx="9401194" cy="4526396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marL="414726" indent="-4147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dirty="0"/>
              <a:t>a new classification of psychotropic drugs is created based on the main mechanisms of effects</a:t>
            </a:r>
            <a:endParaRPr lang="cs-CZ" dirty="0"/>
          </a:p>
          <a:p>
            <a:pPr marL="414726" indent="-4147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cs-CZ" altLang="cs-CZ" dirty="0"/>
              <a:t>(</a:t>
            </a:r>
            <a:r>
              <a:rPr lang="cs-CZ" altLang="cs-CZ" dirty="0" err="1"/>
              <a:t>neuroscience</a:t>
            </a:r>
            <a:r>
              <a:rPr lang="cs-CZ" altLang="cs-CZ" dirty="0"/>
              <a:t> </a:t>
            </a:r>
            <a:r>
              <a:rPr lang="cs-CZ" altLang="cs-CZ" dirty="0" err="1"/>
              <a:t>based</a:t>
            </a:r>
            <a:r>
              <a:rPr lang="cs-CZ" altLang="cs-CZ" dirty="0"/>
              <a:t> </a:t>
            </a:r>
            <a:r>
              <a:rPr lang="cs-CZ" altLang="cs-CZ" dirty="0" err="1"/>
              <a:t>nomenclature</a:t>
            </a:r>
            <a:r>
              <a:rPr lang="cs-CZ" altLang="cs-CZ" dirty="0"/>
              <a:t> - </a:t>
            </a:r>
            <a:r>
              <a:rPr lang="cs-CZ" altLang="cs-CZ" dirty="0" err="1"/>
              <a:t>NbN</a:t>
            </a:r>
            <a:r>
              <a:rPr lang="cs-CZ" altLang="cs-CZ" dirty="0"/>
              <a:t>) - ECNP (</a:t>
            </a:r>
            <a:r>
              <a:rPr lang="cs-CZ" altLang="cs-CZ" dirty="0" err="1"/>
              <a:t>European</a:t>
            </a:r>
            <a:r>
              <a:rPr lang="cs-CZ" altLang="cs-CZ" dirty="0"/>
              <a:t> College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Neuropsychopharmacology</a:t>
            </a:r>
            <a:r>
              <a:rPr lang="cs-CZ" altLang="cs-CZ" dirty="0"/>
              <a:t>)</a:t>
            </a:r>
          </a:p>
          <a:p>
            <a:pPr marL="414726" indent="-4147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cs-CZ" altLang="cs-CZ" dirty="0"/>
          </a:p>
          <a:p>
            <a:pPr marL="414726" indent="-4147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cs-CZ" altLang="cs-CZ" dirty="0"/>
              <a:t>Mobile </a:t>
            </a:r>
            <a:r>
              <a:rPr lang="cs-CZ" altLang="cs-CZ" dirty="0" err="1"/>
              <a:t>phone</a:t>
            </a:r>
            <a:r>
              <a:rPr lang="cs-CZ" altLang="cs-CZ" dirty="0"/>
              <a:t> </a:t>
            </a:r>
            <a:r>
              <a:rPr lang="cs-CZ" altLang="cs-CZ" dirty="0" err="1"/>
              <a:t>app</a:t>
            </a:r>
            <a:r>
              <a:rPr lang="cs-CZ" altLang="cs-CZ" dirty="0"/>
              <a:t> !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cs-CZ" altLang="cs-CZ" sz="2200" dirty="0">
                <a:hlinkClick r:id="rId7"/>
              </a:rPr>
              <a:t>https://www.ecnp.eu/~/media/Files/ecnp/Projects%20and%20initiatives/Nomenclature/140214%20Nomenclature%20list.pdf</a:t>
            </a:r>
            <a:endParaRPr lang="cs-CZ" altLang="cs-CZ" sz="2200" dirty="0"/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cs-CZ" altLang="cs-CZ" dirty="0"/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cs-CZ" altLang="cs-CZ" dirty="0"/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56440" y="2817698"/>
            <a:ext cx="1728192" cy="169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95AE05B-4FDB-45D3-A4EC-BC5F69DE0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87" y="5805264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DD748E-AFAA-47C6-958E-B8CADE7CD3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38472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139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3">
            <a:extLst>
              <a:ext uri="{FF2B5EF4-FFF2-40B4-BE49-F238E27FC236}">
                <a16:creationId xmlns:a16="http://schemas.microsoft.com/office/drawing/2014/main" id="{16A589A6-1857-4F05-903E-0ACEF9CD5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490539"/>
            <a:ext cx="649605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76EA74-3379-4F2B-A6B1-DFFB3A7B27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8448" y="6206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CC9F9550-E8B1-4BF0-8CD1-6E974B70C36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-27383"/>
            <a:ext cx="10515600" cy="936104"/>
          </a:xfrm>
        </p:spPr>
        <p:txBody>
          <a:bodyPr/>
          <a:lstStyle/>
          <a:p>
            <a:pPr algn="ctr" eaLnBrk="1" hangingPunct="1"/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Contraindications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cs-CZ" alt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FC577040-FA39-44CF-9E26-FF17BDFA07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344" y="764704"/>
            <a:ext cx="11665296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pregnancy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lactation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myasthenia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gravis</a:t>
            </a: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ethylism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co-medication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with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other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hypnotics</a:t>
            </a: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respiratory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insufficiency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sleep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apnoe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any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other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comorbid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addiction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patients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using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benzodiazepines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should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not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donate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blood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or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drive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vehicles</a:t>
            </a: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32EB9376-DB41-4E97-B832-8DCF25BA3F2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-27384"/>
            <a:ext cx="10515600" cy="1325563"/>
          </a:xfrm>
        </p:spPr>
        <p:txBody>
          <a:bodyPr/>
          <a:lstStyle/>
          <a:p>
            <a:pPr algn="ctr"/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Benzodiazepine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withdrawal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syndrome</a:t>
            </a: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5F34161B-CAC4-4AC7-97B7-80B4DF6357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3352" y="1340768"/>
            <a:ext cx="11305256" cy="4114800"/>
          </a:xfrm>
        </p:spPr>
        <p:txBody>
          <a:bodyPr/>
          <a:lstStyle/>
          <a:p>
            <a:pPr>
              <a:buClrTx/>
            </a:pPr>
            <a:r>
              <a:rPr lang="en-US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the cluster of symptoms that emerge when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patient</a:t>
            </a:r>
            <a:r>
              <a:rPr lang="en-US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undergoes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abrupt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discontinuation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use</a:t>
            </a: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more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frequent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with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short-acting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benzodiazepines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(alprazolam),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doses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serious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concurrent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psychopathology</a:t>
            </a:r>
            <a:endParaRPr lang="cs-CZ" altLang="cs-CZ" sz="18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more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expressed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in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women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and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patients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abusing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alcohol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25-50 %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patients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are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capable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consecutive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discontinuation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BZ use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during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6-21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months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.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First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half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dose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discontinued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easier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other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half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therefore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rapid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discontinuation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first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half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recommended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followed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by 10-20 %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reduction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during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3-5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days</a:t>
            </a:r>
            <a:endParaRPr lang="cs-CZ" altLang="cs-CZ" sz="18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„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plateau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“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stage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recommended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during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discontinuation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when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dose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not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reduced</a:t>
            </a:r>
            <a:endParaRPr lang="cs-CZ" altLang="cs-CZ" sz="18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usually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morning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dose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reduced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in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first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place,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afternoon</a:t>
            </a:r>
            <a:r>
              <a:rPr lang="en-US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’s one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a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evening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dose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last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reduced</a:t>
            </a:r>
            <a:endParaRPr lang="cs-CZ" altLang="cs-CZ" sz="18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long-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acting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benzodiazepines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cause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delayed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withdrawal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syndrome (2-4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weeks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later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C00F94-2D0E-4E53-9360-08AF9F7B15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9008" y="119675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CE013085-E29B-49C8-B041-AF9CAB0DFB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33375"/>
            <a:ext cx="91440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Non-benzodiazepine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drugs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with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endParaRPr 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703B6735-C91B-4B6B-91BF-A58ADD0080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14489" y="2060848"/>
            <a:ext cx="8963025" cy="2736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SSRI: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sertraline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fluvoxamine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fluoxetine (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AD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materials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AD: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mirtazapine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trazodone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amitriptyline,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dosulepin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venlafaxine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antiepileptics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gabapentin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pregabalin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generalised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anxiety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disorder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tiagabine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valproic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acid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antipsychotics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quetiapine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olanzapine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82282E-7403-48A7-8C58-6CD92C445F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0536" y="7207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EAC5C4-91F1-4E1F-8A93-D4A905638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Non-benzodiazepine</a:t>
            </a:r>
            <a:r>
              <a:rPr lang="sk-SK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drugs</a:t>
            </a:r>
            <a:r>
              <a:rPr lang="sk-SK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with</a:t>
            </a:r>
            <a:r>
              <a:rPr lang="sk-SK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r>
              <a:rPr lang="sk-SK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endParaRPr lang="cs-CZ" dirty="0"/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8BFB413C-3C6E-407F-9844-033E717D1F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328" y="2133600"/>
            <a:ext cx="12025336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partial agonist at 5-HT1A receptors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: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buspirone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- 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used to treat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generalised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anxiety disorders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and as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adjuvant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therapy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in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depression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less effective in controlling panic attacks or severe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anxiety stat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es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H1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antihistamins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: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hydroxyzine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guaifenesin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(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+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myorelaxant+expectorant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action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beta-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blockers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: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metipranolol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metoprolol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medicinal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herbs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: Valerian, Hop,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Saffron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Passionflower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St.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Johns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Wort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Rhodiola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Lavender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24EAB1-164D-42A5-9538-362F062F9C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1350" y="13858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C28975B-3DBA-4110-9032-086045906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4450"/>
            <a:ext cx="8229600" cy="1384300"/>
          </a:xfrm>
        </p:spPr>
        <p:txBody>
          <a:bodyPr/>
          <a:lstStyle/>
          <a:p>
            <a:pPr algn="ctr" eaLnBrk="1" hangingPunct="1"/>
            <a:r>
              <a:rPr lang="cs-CZ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Hypnosedatives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25FC0646-8FD6-4F0A-8622-99E066428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412875"/>
            <a:ext cx="8748712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Sedation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can be defined as a suppression of responsiveness to a constant</a:t>
            </a:r>
            <a:endParaRPr lang="cs-CZ" altLang="cs-CZ" sz="240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level of stimulation, with decreased spontaneous activity an</a:t>
            </a:r>
            <a:r>
              <a:rPr lang="cs-CZ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ideation.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endParaRPr lang="cs-CZ" altLang="cs-CZ" sz="240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  hypnotic  drug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should produce drowsiness</a:t>
            </a:r>
            <a:r>
              <a:rPr lang="cs-CZ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and encourage the onset and maintenance of a state of „sleep“ that as far as possible resembles the natural</a:t>
            </a:r>
            <a:r>
              <a:rPr lang="cs-CZ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state of sleep.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endParaRPr lang="cs-CZ" altLang="cs-CZ" sz="240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  effects 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involve more pronounced depression of the CNS than sedation, and this can be achieved with most sedative drugs</a:t>
            </a:r>
            <a:r>
              <a:rPr lang="cs-CZ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simply by increasing the dose.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endParaRPr lang="cs-CZ" altLang="cs-CZ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cs-CZ" altLang="cs-CZ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endParaRPr lang="sk-SK" altLang="cs-CZ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451B3ED-C3B1-4050-9381-BFB134AA85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6480" y="6206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4059F9-28EB-4147-85E1-4D2E84C1D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620713"/>
            <a:ext cx="11737304" cy="352836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r>
              <a:rPr lang="sk-SK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INDICATION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sk-SK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HYPNOTICS: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are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used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treating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disturbances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disorders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–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insomnia</a:t>
            </a: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SEDATIVES – 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anxiety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ammeliorrate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hyperactivity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aggressivity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No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clear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cut-off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between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HYPNOTICS and SEDATIVES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          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„HYPNOSEDATIVES“            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                        </a:t>
            </a:r>
            <a:endParaRPr lang="cs-CZ" dirty="0">
              <a:latin typeface="Candara" panose="020E0502030303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Výsledek obrázku pro insomnia depression anxiety">
            <a:extLst>
              <a:ext uri="{FF2B5EF4-FFF2-40B4-BE49-F238E27FC236}">
                <a16:creationId xmlns:a16="http://schemas.microsoft.com/office/drawing/2014/main" id="{E474E22E-CB3D-492D-8E1F-D95862A9D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692150"/>
            <a:ext cx="6381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BEE9F16-8DF6-4288-83C9-855E412B9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92100"/>
            <a:ext cx="9144000" cy="1384300"/>
          </a:xfrm>
        </p:spPr>
        <p:txBody>
          <a:bodyPr/>
          <a:lstStyle/>
          <a:p>
            <a:pPr algn="ctr" eaLnBrk="1" hangingPunct="1"/>
            <a:r>
              <a:rPr lang="sk-SK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Insomnia:</a:t>
            </a:r>
            <a:endParaRPr lang="cs-CZ" altLang="cs-CZ" sz="4800" b="1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6D2D76E6-3019-49D3-B655-A2E784969F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905000"/>
            <a:ext cx="8362950" cy="4114800"/>
          </a:xfrm>
        </p:spPr>
        <p:txBody>
          <a:bodyPr/>
          <a:lstStyle/>
          <a:p>
            <a:pPr eaLnBrk="1" hangingPunct="1">
              <a:buClr>
                <a:srgbClr val="000000"/>
              </a:buClr>
            </a:pPr>
            <a:r>
              <a:rPr lang="sk-SK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 temporary </a:t>
            </a:r>
            <a:r>
              <a:rPr lang="sk-SK" altLang="cs-CZ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= less than week</a:t>
            </a:r>
          </a:p>
          <a:p>
            <a:pPr eaLnBrk="1" hangingPunct="1"/>
            <a:endParaRPr lang="sk-SK" altLang="cs-CZ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sk-SK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 short term</a:t>
            </a:r>
            <a:r>
              <a:rPr lang="sk-SK" altLang="cs-CZ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= less than month</a:t>
            </a:r>
          </a:p>
          <a:p>
            <a:pPr eaLnBrk="1" hangingPunct="1">
              <a:buFontTx/>
              <a:buNone/>
            </a:pPr>
            <a:r>
              <a:rPr lang="sk-SK" altLang="cs-CZ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</a:pPr>
            <a:r>
              <a:rPr lang="sk-SK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 chronic</a:t>
            </a:r>
            <a:r>
              <a:rPr lang="sk-SK" altLang="cs-CZ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= more than month </a:t>
            </a:r>
            <a:r>
              <a:rPr lang="sk-SK" altLang="cs-CZ" sz="16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(according to International Classification of Sleep Disorders 3 months with a frequency of 3 times a week)</a:t>
            </a:r>
            <a:endParaRPr lang="cs-CZ" altLang="cs-CZ" sz="160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>
            <a:extLst>
              <a:ext uri="{FF2B5EF4-FFF2-40B4-BE49-F238E27FC236}">
                <a16:creationId xmlns:a16="http://schemas.microsoft.com/office/drawing/2014/main" id="{B77E7F38-23E7-4C7C-B08D-CC83FEBFF8B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44624"/>
            <a:ext cx="9144000" cy="1022176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Indications</a:t>
            </a:r>
            <a:endParaRPr lang="cs-CZ" sz="480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52B78D6F-2D1E-4CA0-B327-BF8DA63CD2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9336" y="1371600"/>
            <a:ext cx="11737304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Sleep disorders in case of:</a:t>
            </a:r>
          </a:p>
          <a:p>
            <a:pPr eaLnBrk="1" hangingPunct="1">
              <a:buClrTx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n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 causative treatment available 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</a:t>
            </a:r>
            <a:r>
              <a:rPr lang="en-US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ausative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treatment still not effective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</a:t>
            </a:r>
            <a:r>
              <a:rPr lang="en-US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hort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term treatment 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</a:t>
            </a:r>
            <a:r>
              <a:rPr lang="en-US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evere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sleep disorder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debilitating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patient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causing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sick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leave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 </a:t>
            </a:r>
            <a:endParaRPr lang="en-US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Recommended just for </a:t>
            </a:r>
            <a:r>
              <a:rPr lang="en-US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short courses 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of treatment of insomnia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from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few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days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to 2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weeks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max.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4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weeks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in a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row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08D44D-CC1C-4E96-9426-7E22C1365C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2544" y="762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-27384"/>
            <a:ext cx="10515600" cy="1325563"/>
          </a:xfrm>
        </p:spPr>
        <p:txBody>
          <a:bodyPr/>
          <a:lstStyle/>
          <a:p>
            <a:r>
              <a:rPr lang="cs-CZ" b="1" dirty="0"/>
              <a:t>                         </a:t>
            </a:r>
            <a:r>
              <a:rPr lang="cs-CZ" b="1" dirty="0" err="1"/>
              <a:t>Antipsychotics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6274" y="1351309"/>
            <a:ext cx="9138846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000" dirty="0" err="1"/>
              <a:t>Drugs</a:t>
            </a:r>
            <a:r>
              <a:rPr lang="cs-CZ" sz="2000" dirty="0"/>
              <a:t> </a:t>
            </a:r>
            <a:r>
              <a:rPr lang="cs-CZ" sz="2000" dirty="0" err="1"/>
              <a:t>used</a:t>
            </a:r>
            <a:r>
              <a:rPr lang="cs-CZ" sz="2000" dirty="0"/>
              <a:t> </a:t>
            </a:r>
            <a:r>
              <a:rPr lang="cs-CZ" sz="2000" b="1" u="sng" dirty="0" err="1"/>
              <a:t>predominantly</a:t>
            </a:r>
            <a:r>
              <a:rPr lang="cs-CZ" sz="2000" b="1" u="sng" dirty="0"/>
              <a:t> in </a:t>
            </a:r>
            <a:r>
              <a:rPr lang="cs-CZ" sz="2000" b="1" u="sng" dirty="0" err="1"/>
              <a:t>the</a:t>
            </a:r>
            <a:r>
              <a:rPr lang="cs-CZ" sz="2000" b="1" u="sng" dirty="0"/>
              <a:t> </a:t>
            </a:r>
            <a:r>
              <a:rPr lang="cs-CZ" sz="2000" b="1" u="sng" dirty="0" err="1"/>
              <a:t>therapy</a:t>
            </a:r>
            <a:r>
              <a:rPr lang="cs-CZ" sz="2000" b="1" u="sng" dirty="0"/>
              <a:t> </a:t>
            </a:r>
            <a:r>
              <a:rPr lang="cs-CZ" sz="2000" b="1" u="sng" dirty="0" err="1"/>
              <a:t>of</a:t>
            </a:r>
            <a:r>
              <a:rPr lang="cs-CZ" sz="2000" b="1" u="sng" dirty="0"/>
              <a:t> </a:t>
            </a:r>
            <a:r>
              <a:rPr lang="cs-CZ" sz="2000" b="1" u="sng" dirty="0" err="1"/>
              <a:t>psychoses</a:t>
            </a:r>
            <a:r>
              <a:rPr lang="cs-CZ" sz="2000" b="1" u="sng" dirty="0"/>
              <a:t> </a:t>
            </a:r>
            <a:r>
              <a:rPr lang="cs-CZ" sz="2000" dirty="0" err="1"/>
              <a:t>but</a:t>
            </a:r>
            <a:r>
              <a:rPr lang="cs-CZ" sz="2000" dirty="0"/>
              <a:t> </a:t>
            </a:r>
            <a:r>
              <a:rPr lang="cs-CZ" sz="2000" dirty="0" err="1"/>
              <a:t>also</a:t>
            </a:r>
            <a:r>
              <a:rPr lang="cs-CZ" sz="2000" dirty="0"/>
              <a:t> </a:t>
            </a:r>
            <a:r>
              <a:rPr lang="cs-CZ" sz="2000" dirty="0" err="1"/>
              <a:t>other</a:t>
            </a:r>
            <a:r>
              <a:rPr lang="cs-CZ" sz="2000" dirty="0"/>
              <a:t> </a:t>
            </a:r>
            <a:r>
              <a:rPr lang="cs-CZ" sz="2000" dirty="0" err="1"/>
              <a:t>indications</a:t>
            </a:r>
            <a:r>
              <a:rPr lang="cs-CZ" sz="2000" dirty="0"/>
              <a:t>:</a:t>
            </a:r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pharmacoresistant</a:t>
            </a:r>
            <a:r>
              <a:rPr lang="cs-CZ" sz="2000" dirty="0"/>
              <a:t> </a:t>
            </a:r>
            <a:r>
              <a:rPr lang="cs-CZ" sz="2000" dirty="0" err="1"/>
              <a:t>depression</a:t>
            </a:r>
            <a:r>
              <a:rPr lang="cs-CZ" sz="2000" dirty="0"/>
              <a:t> </a:t>
            </a:r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psychotic</a:t>
            </a:r>
            <a:r>
              <a:rPr lang="cs-CZ" sz="2000" dirty="0"/>
              <a:t> </a:t>
            </a:r>
            <a:r>
              <a:rPr lang="cs-CZ" sz="2000" dirty="0" err="1"/>
              <a:t>depression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anxiety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Huntington</a:t>
            </a:r>
            <a:r>
              <a:rPr lang="cs-CZ" sz="2000" dirty="0"/>
              <a:t>'s </a:t>
            </a:r>
            <a:r>
              <a:rPr lang="cs-CZ" sz="2000" dirty="0" err="1"/>
              <a:t>disease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Tourette's</a:t>
            </a:r>
            <a:r>
              <a:rPr lang="cs-CZ" sz="2000" dirty="0"/>
              <a:t> syndrome </a:t>
            </a:r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anesthesia</a:t>
            </a:r>
            <a:r>
              <a:rPr lang="cs-CZ" sz="2000" dirty="0"/>
              <a:t> / </a:t>
            </a:r>
            <a:r>
              <a:rPr lang="cs-CZ" sz="2000" dirty="0" err="1"/>
              <a:t>neuroleptanalgesia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sleep</a:t>
            </a:r>
            <a:r>
              <a:rPr lang="cs-CZ" sz="2000" dirty="0"/>
              <a:t> </a:t>
            </a:r>
            <a:r>
              <a:rPr lang="cs-CZ" sz="2000" dirty="0" err="1"/>
              <a:t>disorders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nausea</a:t>
            </a:r>
            <a:r>
              <a:rPr lang="cs-CZ" sz="2000" dirty="0"/>
              <a:t>, vomitus</a:t>
            </a:r>
          </a:p>
          <a:p>
            <a:pPr>
              <a:buNone/>
            </a:pPr>
            <a:r>
              <a:rPr lang="cs-CZ" sz="2000" dirty="0"/>
              <a:t>	</a:t>
            </a:r>
          </a:p>
          <a:p>
            <a:pPr lvl="1"/>
            <a:endParaRPr lang="cs-CZ" sz="1400" dirty="0"/>
          </a:p>
          <a:p>
            <a:endParaRPr lang="cs-CZ" sz="20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9C25E3A-BF65-48FC-A097-73EAD7F9F8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9000" y="4766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34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8AFECB18-CE7D-4B45-AF9D-843EE91C3BD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4624"/>
            <a:ext cx="8229600" cy="1224136"/>
          </a:xfrm>
        </p:spPr>
        <p:txBody>
          <a:bodyPr/>
          <a:lstStyle/>
          <a:p>
            <a:pPr algn="ctr" eaLnBrk="1" hangingPunct="1"/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„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Ideal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“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drug</a:t>
            </a:r>
            <a:endParaRPr lang="cs-CZ" alt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A608A77-0A80-4449-A6A2-E876116DE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484784"/>
            <a:ext cx="8543925" cy="4114800"/>
          </a:xfrm>
        </p:spPr>
        <p:txBody>
          <a:bodyPr/>
          <a:lstStyle/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mimick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physiological structure of sleep cycles</a:t>
            </a:r>
          </a:p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road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ther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 range</a:t>
            </a:r>
          </a:p>
          <a:p>
            <a:pPr eaLnBrk="1" hangingPunct="1">
              <a:buClr>
                <a:srgbClr val="000000"/>
              </a:buClr>
            </a:pP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optimal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halflife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elimination</a:t>
            </a:r>
          </a:p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apidly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absorbed after p.o. admin.</a:t>
            </a:r>
          </a:p>
          <a:p>
            <a:pPr eaLnBrk="1" hangingPunct="1">
              <a:buClr>
                <a:srgbClr val="000000"/>
              </a:buClr>
            </a:pP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terap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 levels in blood 5-7 h, no active metabolites</a:t>
            </a:r>
          </a:p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 ADE , interactions</a:t>
            </a:r>
          </a:p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 risk of addiction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80DE5C-1CDE-4BB6-8AE5-B13D4BB3A3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4512" y="84660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AEBAD87F-51FF-441E-A02A-75FB74FF8D9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-347"/>
            <a:ext cx="9144000" cy="981075"/>
          </a:xfrm>
        </p:spPr>
        <p:txBody>
          <a:bodyPr/>
          <a:lstStyle/>
          <a:p>
            <a:pPr algn="ctr"/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First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generation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5866629-C76C-479D-AB8A-43D6CDC374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11784631" cy="55435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  <a:defRPr/>
            </a:pPr>
            <a:endParaRPr lang="cs-CZ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Tx/>
              <a:buNone/>
              <a:defRPr/>
            </a:pPr>
            <a:endParaRPr lang="cs-CZ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clomethiazole</a:t>
            </a:r>
            <a:endParaRPr lang="cs-CZ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acts as a positive allosteric modulator at the barbiturate/</a:t>
            </a: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picrotoxin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site of the GABAA receptor</a:t>
            </a:r>
            <a:endParaRPr 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Indications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insomnia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geriatric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patients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acute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alcohol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withdrawal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syndrome, delirium tremens </a:t>
            </a:r>
          </a:p>
          <a:p>
            <a:pPr>
              <a:buFontTx/>
              <a:buNone/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Contraindicated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case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apnoe and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chronic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respiratory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insufficiency</a:t>
            </a:r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FontTx/>
              <a:buNone/>
              <a:defRPr/>
            </a:pPr>
            <a:endParaRPr lang="cs-CZ" sz="20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FontTx/>
              <a:buNone/>
              <a:defRPr/>
            </a:pPr>
            <a:r>
              <a:rPr lang="cs-CZ" sz="20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barbiturates</a:t>
            </a:r>
            <a:endParaRPr lang="cs-CZ" sz="20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obsolete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death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from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respiratory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cardiovascular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depression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if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given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large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dose –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flumazenil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not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effective</a:t>
            </a:r>
            <a:endParaRPr 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mainly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used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anaesthesia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thiopental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 and as a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treatment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epilepsy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phenobarbital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  <a:defRPr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cs-CZ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91A403-1EC7-4A92-93FB-5D731D83B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0536" y="5937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874DAB4E-B408-4D21-B36C-EDB2659CCA5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-347"/>
            <a:ext cx="9144000" cy="981075"/>
          </a:xfrm>
        </p:spPr>
        <p:txBody>
          <a:bodyPr/>
          <a:lstStyle/>
          <a:p>
            <a:pPr algn="ctr"/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Second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generation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hypnotics</a:t>
            </a:r>
            <a:r>
              <a:rPr lang="cs-CZ" altLang="cs-CZ" sz="4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23337C54-E38B-404C-BF72-749C945B04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344" y="1124744"/>
            <a:ext cx="11809312" cy="500062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endParaRPr lang="cs-CZ" b="1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midazolam 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– 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also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premedication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anaesthesiology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Tx/>
              <a:defRPr/>
            </a:pP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diazepam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cinolazepam</a:t>
            </a:r>
            <a:endParaRPr 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clobazam</a:t>
            </a:r>
            <a:endParaRPr 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medazepam</a:t>
            </a:r>
          </a:p>
          <a:p>
            <a:pPr>
              <a:buFontTx/>
              <a:buNone/>
              <a:defRPr/>
            </a:pP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unwanted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dependence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drowsiness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disturbed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cycle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ED53A0-F75E-4D90-8B35-96CFEB3A41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8488" y="81994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FC96B17D-0E18-4BA1-A2CE-CD90F859AF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142875"/>
            <a:ext cx="9144000" cy="1384300"/>
          </a:xfrm>
        </p:spPr>
        <p:txBody>
          <a:bodyPr/>
          <a:lstStyle/>
          <a:p>
            <a:pPr algn="ctr"/>
            <a:r>
              <a:rPr lang="sk-SK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Third generation hypnotics </a:t>
            </a:r>
            <a:endParaRPr lang="cs-CZ" altLang="cs-CZ" sz="4800" b="1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AAD3B597-7567-4BC9-80B1-1877742EE60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9336" y="1196975"/>
            <a:ext cx="11881320" cy="54546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Selective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agonists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benzodiazepine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site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containing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l-GR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α</a:t>
            </a:r>
            <a:r>
              <a:rPr lang="cs-CZ" altLang="cs-CZ" baseline="-25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subunit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sk-SK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selective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lacking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moyrelaxant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anticonvulsive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	- non-benzodiazepine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structure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ClrTx/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cause dependence, not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causing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morning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„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hangover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“,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causing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confusion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hallucinations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somnambulism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delusions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sensitive and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geriatric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patients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</a:pP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zopiclone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Tx/>
              <a:buNone/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ClrTx/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z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olpidem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Tx/>
              <a:buNone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</a:pP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zaleplon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Tx/>
              <a:buNone/>
            </a:pP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62AE04-F539-4F32-ABC7-F03CAA0E6A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8528" y="5302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>
            <a:extLst>
              <a:ext uri="{FF2B5EF4-FFF2-40B4-BE49-F238E27FC236}">
                <a16:creationId xmlns:a16="http://schemas.microsoft.com/office/drawing/2014/main" id="{0241579E-09B1-421B-9C05-8282AC386A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Antidepressive drugs in treating insomnia</a:t>
            </a:r>
          </a:p>
        </p:txBody>
      </p:sp>
      <p:sp>
        <p:nvSpPr>
          <p:cNvPr id="60419" name="Zástupný symbol pro obsah 2">
            <a:extLst>
              <a:ext uri="{FF2B5EF4-FFF2-40B4-BE49-F238E27FC236}">
                <a16:creationId xmlns:a16="http://schemas.microsoft.com/office/drawing/2014/main" id="{29234B73-C8B0-4319-8EC0-E17E920C30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70088" y="2565400"/>
            <a:ext cx="8229600" cy="4114800"/>
          </a:xfrm>
        </p:spPr>
        <p:txBody>
          <a:bodyPr/>
          <a:lstStyle/>
          <a:p>
            <a:pPr>
              <a:buClrTx/>
            </a:pP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</a:rPr>
              <a:t>t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razodone</a:t>
            </a:r>
            <a:endParaRPr lang="cs-CZ" altLang="cs-CZ" b="1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</a:rPr>
              <a:t>a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gomelatine</a:t>
            </a:r>
            <a:endParaRPr lang="cs-CZ" altLang="cs-CZ" b="1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irtazapine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–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see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AD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materials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C7F37E7-17FB-4173-B114-9C9F5E2B48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4512" y="19558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4">
            <a:extLst>
              <a:ext uri="{FF2B5EF4-FFF2-40B4-BE49-F238E27FC236}">
                <a16:creationId xmlns:a16="http://schemas.microsoft.com/office/drawing/2014/main" id="{0479AF26-4DD2-4EFC-827B-9424A56DF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591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New trends in hypnosedatives</a:t>
            </a:r>
          </a:p>
        </p:txBody>
      </p:sp>
      <p:sp>
        <p:nvSpPr>
          <p:cNvPr id="77827" name="Text Box 8">
            <a:extLst>
              <a:ext uri="{FF2B5EF4-FFF2-40B4-BE49-F238E27FC236}">
                <a16:creationId xmlns:a16="http://schemas.microsoft.com/office/drawing/2014/main" id="{3C0ADB52-60DE-489C-8215-21DD68524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412876"/>
            <a:ext cx="11737304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Drugs</a:t>
            </a:r>
            <a:r>
              <a:rPr lang="cs-CZ" altLang="cs-CZ" sz="2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influencing</a:t>
            </a:r>
            <a:r>
              <a:rPr lang="cs-CZ" altLang="cs-CZ" sz="2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circadian</a:t>
            </a:r>
            <a:r>
              <a:rPr lang="cs-CZ" altLang="cs-CZ" sz="2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rhytms</a:t>
            </a:r>
            <a:endParaRPr lang="cs-CZ" altLang="cs-CZ" sz="2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Tx/>
              <a:buNone/>
              <a:defRPr/>
            </a:pPr>
            <a:r>
              <a:rPr lang="cs-CZ" altLang="cs-CZ" sz="36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melatonin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Tx/>
              <a:buNone/>
              <a:defRPr/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just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weak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</a:t>
            </a: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universal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signal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molecule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which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gives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estimate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about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light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dark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cycle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brain</a:t>
            </a:r>
          </a:p>
          <a:p>
            <a:pPr eaLnBrk="1" hangingPunct="1">
              <a:lnSpc>
                <a:spcPct val="80000"/>
              </a:lnSpc>
              <a:buClrTx/>
              <a:defRPr/>
            </a:pP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synthetised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epiphysis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retina, GIT </a:t>
            </a:r>
          </a:p>
          <a:p>
            <a:pPr eaLnBrk="1" hangingPunct="1">
              <a:lnSpc>
                <a:spcPct val="80000"/>
              </a:lnSpc>
              <a:buClrTx/>
              <a:defRPr/>
            </a:pP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do not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affect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synthesis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peak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levels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between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11PM and 3AM </a:t>
            </a:r>
            <a:endParaRPr lang="cs-CZ" altLang="cs-CZ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Tx/>
              <a:buSzTx/>
              <a:defRPr/>
            </a:pPr>
            <a:endParaRPr lang="cs-CZ" altLang="cs-CZ" sz="2200" dirty="0">
              <a:solidFill>
                <a:srgbClr val="000000"/>
              </a:solidFill>
            </a:endParaRPr>
          </a:p>
          <a:p>
            <a:pPr marL="457200" indent="-457200" eaLnBrk="1" hangingPunct="1">
              <a:spcBef>
                <a:spcPct val="0"/>
              </a:spcBef>
              <a:buClrTx/>
              <a:buSzTx/>
              <a:defRPr/>
            </a:pPr>
            <a:endParaRPr lang="cs-CZ" altLang="cs-CZ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Tx/>
              <a:buSzTx/>
              <a:defRPr/>
            </a:pPr>
            <a:endParaRPr lang="cs-CZ" altLang="cs-CZ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4" name="Text Box 9">
            <a:extLst>
              <a:ext uri="{FF2B5EF4-FFF2-40B4-BE49-F238E27FC236}">
                <a16:creationId xmlns:a16="http://schemas.microsoft.com/office/drawing/2014/main" id="{05A0D65D-9200-4BEC-9211-BD19BB0CF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49313" y="62563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cs-CZ" sz="1800">
              <a:latin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59FB18-A2CA-4E26-B722-FA2B974A5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8528" y="66992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>
            <a:extLst>
              <a:ext uri="{FF2B5EF4-FFF2-40B4-BE49-F238E27FC236}">
                <a16:creationId xmlns:a16="http://schemas.microsoft.com/office/drawing/2014/main" id="{A877B919-8E6F-4AF6-B344-2A7842177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New trends in hypnosedatives</a:t>
            </a:r>
            <a:br>
              <a:rPr lang="cs-CZ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</a:br>
            <a:endParaRPr lang="cs-CZ" altLang="cs-CZ">
              <a:effectLst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E7CC02-A3B0-4F75-B094-A635928A4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650" y="2060575"/>
            <a:ext cx="8229600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  <a:buFontTx/>
              <a:buNone/>
              <a:defRPr/>
            </a:pP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Dual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orexin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receptor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antagonist</a:t>
            </a:r>
            <a:endParaRPr lang="cs-CZ" altLang="cs-CZ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  <a:buFontTx/>
              <a:buNone/>
              <a:defRPr/>
            </a:pPr>
            <a:endParaRPr lang="cs-CZ" altLang="cs-CZ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000000"/>
              </a:buClr>
              <a:buSzTx/>
              <a:defRPr/>
            </a:pPr>
            <a:r>
              <a:rPr lang="cs-CZ" altLang="cs-CZ" sz="36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suvorexant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000000"/>
              </a:buClr>
              <a:buSzPct val="80000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produces similar reinforcing effects to those of zolpidem and thus may have a similar abuse liability</a:t>
            </a: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000000"/>
              </a:buClr>
              <a:buSzPct val="80000"/>
              <a:defRPr/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unwanted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terror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drowsiness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000000"/>
              </a:buClr>
              <a:buSzPct val="80000"/>
              <a:defRPr/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contraindicated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pregnancy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94E63E-3883-414E-A9D1-56C19D3395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4512" y="7647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>
            <a:extLst>
              <a:ext uri="{FF2B5EF4-FFF2-40B4-BE49-F238E27FC236}">
                <a16:creationId xmlns:a16="http://schemas.microsoft.com/office/drawing/2014/main" id="{46717169-0BC5-47EF-89ED-3E1962D7925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9416" y="44624"/>
            <a:ext cx="10601622" cy="1384300"/>
          </a:xfrm>
        </p:spPr>
        <p:txBody>
          <a:bodyPr/>
          <a:lstStyle/>
          <a:p>
            <a:pPr algn="ctr"/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Risks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associated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with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using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hypnotics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DEFFD1-54F6-4174-B945-8431EABCA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628800"/>
            <a:ext cx="11953328" cy="4114800"/>
          </a:xfrm>
        </p:spPr>
        <p:txBody>
          <a:bodyPr/>
          <a:lstStyle/>
          <a:p>
            <a:pPr>
              <a:buClrTx/>
              <a:defRPr/>
            </a:pP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dependence,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cognitive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d</a:t>
            </a:r>
            <a:r>
              <a:rPr lang="en-US" dirty="0" err="1">
                <a:solidFill>
                  <a:srgbClr val="000000"/>
                </a:solidFill>
                <a:latin typeface="Candara" panose="020E0502030303020204" pitchFamily="34" charset="0"/>
              </a:rPr>
              <a:t>i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sorders</a:t>
            </a:r>
            <a:endParaRPr lang="cs-CZ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mortality (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respiratory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center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depression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caused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by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overdose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)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infection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rate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(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weak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respiratory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infections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pneumonia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) 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risk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cancer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depression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and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suicide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risk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dementia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fractures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and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injuries</a:t>
            </a:r>
            <a:endParaRPr lang="cs-CZ" dirty="0"/>
          </a:p>
          <a:p>
            <a:pPr>
              <a:buClrTx/>
              <a:defRPr/>
            </a:pPr>
            <a:endParaRPr lang="cs-CZ" dirty="0"/>
          </a:p>
          <a:p>
            <a:pPr>
              <a:buClrTx/>
              <a:defRPr/>
            </a:pPr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D50A68-4790-427C-8536-ED2CAF7025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9063" y="1324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>
            <a:extLst>
              <a:ext uri="{FF2B5EF4-FFF2-40B4-BE49-F238E27FC236}">
                <a16:creationId xmlns:a16="http://schemas.microsoft.com/office/drawing/2014/main" id="{6F5CF831-2D4B-4CC3-BA1E-B3EFA2452E9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5205"/>
            <a:ext cx="10515600" cy="1325563"/>
          </a:xfrm>
        </p:spPr>
        <p:txBody>
          <a:bodyPr/>
          <a:lstStyle/>
          <a:p>
            <a:pPr algn="ctr"/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Other</a:t>
            </a:r>
            <a:r>
              <a:rPr lang="cs-CZ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drugs</a:t>
            </a:r>
            <a:r>
              <a:rPr lang="cs-CZ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with</a:t>
            </a:r>
            <a:r>
              <a:rPr lang="cs-CZ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hypnosedative</a:t>
            </a:r>
            <a:r>
              <a:rPr lang="cs-CZ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effect</a:t>
            </a:r>
            <a:endParaRPr lang="cs-CZ" altLang="cs-CZ" b="1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E195B1-E590-4927-BFBD-455243972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700808"/>
            <a:ext cx="11953328" cy="4114800"/>
          </a:xfrm>
        </p:spPr>
        <p:txBody>
          <a:bodyPr/>
          <a:lstStyle/>
          <a:p>
            <a:pPr>
              <a:buClrTx/>
              <a:defRPr/>
            </a:pPr>
            <a:r>
              <a:rPr 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antipsychotics</a:t>
            </a:r>
            <a:r>
              <a:rPr 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: </a:t>
            </a:r>
            <a:r>
              <a:rPr 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quetiapine</a:t>
            </a:r>
            <a:endParaRPr 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endParaRPr 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r>
              <a:rPr 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chlorprothixen</a:t>
            </a:r>
            <a:r>
              <a:rPr 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levomepromazine</a:t>
            </a:r>
            <a:endParaRPr 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endParaRPr 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H1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antihistamins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(1.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generation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):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hydroxyzine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promethazine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moxastine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bisulepine</a:t>
            </a: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medicinal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herbs</a:t>
            </a: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defRPr/>
            </a:pPr>
            <a:endParaRPr 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B02386-67FB-4A4E-AE03-39F9E11940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0496" y="170080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52DA32A5-21D4-4803-84F1-DA842F4827E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983430" y="188914"/>
            <a:ext cx="10513170" cy="10493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Medicinal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herbs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as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hypnosedatives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0B848291-4BB4-4FB5-B660-C571C324C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33564" y="1962150"/>
            <a:ext cx="8561387" cy="4895850"/>
          </a:xfrm>
        </p:spPr>
        <p:txBody>
          <a:bodyPr/>
          <a:lstStyle/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Melissa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off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 (Lemon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balm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Valeriana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off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 (Valerian)</a:t>
            </a: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Humulus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lupulus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(Hop)</a:t>
            </a: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Passiflora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incarnata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maypop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purple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Passionflower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Hypericum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perforatum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(St.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Johns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Wort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3BF6CCD-0CC6-465E-8602-BF815C94F9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1800" y="40878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79376" y="44624"/>
            <a:ext cx="10515600" cy="1325563"/>
          </a:xfrm>
        </p:spPr>
        <p:txBody>
          <a:bodyPr/>
          <a:lstStyle/>
          <a:p>
            <a:r>
              <a:rPr lang="cs-CZ" b="1" dirty="0" err="1"/>
              <a:t>Schizophrenia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344" y="1556792"/>
            <a:ext cx="11737304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 err="1"/>
              <a:t>belong</a:t>
            </a:r>
            <a:r>
              <a:rPr lang="cs-CZ" sz="2400" dirty="0"/>
              <a:t> </a:t>
            </a:r>
            <a:r>
              <a:rPr lang="en-US" sz="2400" dirty="0"/>
              <a:t>among psychoses with predominance of emotional disturbances, thinking, behavior, and personality disorder</a:t>
            </a: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/>
              <a:t>t</a:t>
            </a:r>
            <a:r>
              <a:rPr lang="en-US" sz="2400" dirty="0"/>
              <a:t>he most striking symptoms are delusions and hallucinations</a:t>
            </a: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/>
              <a:t>o</a:t>
            </a:r>
            <a:r>
              <a:rPr lang="en-US" sz="2400" dirty="0" err="1"/>
              <a:t>nset</a:t>
            </a:r>
            <a:r>
              <a:rPr lang="cs-CZ" sz="2400" dirty="0"/>
              <a:t>/</a:t>
            </a:r>
            <a:r>
              <a:rPr lang="en-US" sz="2400" dirty="0"/>
              <a:t>Dg usually around 20th </a:t>
            </a:r>
            <a:r>
              <a:rPr lang="cs-CZ" sz="2400" dirty="0" err="1"/>
              <a:t>year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age</a:t>
            </a:r>
            <a:r>
              <a:rPr lang="cs-CZ" sz="2400" dirty="0"/>
              <a:t>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/>
              <a:t>g</a:t>
            </a:r>
            <a:r>
              <a:rPr lang="en-US" sz="2400" dirty="0" err="1"/>
              <a:t>enetic</a:t>
            </a:r>
            <a:r>
              <a:rPr lang="en-US" sz="2400" dirty="0"/>
              <a:t> predisposition - gender incidence - polygenic inheritance</a:t>
            </a: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/>
              <a:t>a</a:t>
            </a:r>
            <a:r>
              <a:rPr lang="en-US" sz="2400" dirty="0" err="1"/>
              <a:t>ffects</a:t>
            </a:r>
            <a:r>
              <a:rPr lang="en-US" sz="2400" dirty="0"/>
              <a:t> about 1% of the population Dg. </a:t>
            </a:r>
            <a:r>
              <a:rPr lang="cs-CZ" sz="2400" dirty="0"/>
              <a:t>ICD</a:t>
            </a:r>
            <a:r>
              <a:rPr lang="en-US" sz="2400" dirty="0"/>
              <a:t> 10</a:t>
            </a:r>
            <a:r>
              <a:rPr lang="cs-CZ" sz="2400" dirty="0"/>
              <a:t>: </a:t>
            </a:r>
            <a:r>
              <a:rPr lang="en-US" sz="2400" dirty="0"/>
              <a:t> F20</a:t>
            </a:r>
            <a:r>
              <a:rPr lang="cs-CZ" sz="2400" dirty="0"/>
              <a:t>XX</a:t>
            </a:r>
            <a:endParaRPr lang="sk-SK" altLang="cs-CZ" sz="24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525C89-B5BB-4879-BE40-6F02C3904E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0176" y="54909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525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509188" y="2257420"/>
            <a:ext cx="5173623" cy="1171580"/>
          </a:xfrm>
        </p:spPr>
        <p:txBody>
          <a:bodyPr/>
          <a:lstStyle/>
          <a:p>
            <a:r>
              <a:rPr lang="cs-CZ" dirty="0" err="1"/>
              <a:t>Antidepressants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430C81-F0A2-44AC-B53B-1DCE43EC72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4095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Depression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affective</a:t>
            </a:r>
            <a:r>
              <a:rPr lang="cs-CZ" dirty="0"/>
              <a:t> </a:t>
            </a:r>
            <a:r>
              <a:rPr lang="cs-CZ" dirty="0" err="1"/>
              <a:t>disorder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pesimistic</a:t>
            </a:r>
            <a:r>
              <a:rPr lang="cs-CZ" dirty="0"/>
              <a:t> </a:t>
            </a:r>
            <a:r>
              <a:rPr lang="cs-CZ" dirty="0" err="1"/>
              <a:t>mood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feelings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dejection</a:t>
            </a:r>
            <a:r>
              <a:rPr lang="cs-CZ" dirty="0"/>
              <a:t>, </a:t>
            </a:r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self-worth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guilt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least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weeks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grades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severity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world-wide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most </a:t>
            </a:r>
            <a:r>
              <a:rPr lang="cs-CZ" dirty="0" err="1"/>
              <a:t>common</a:t>
            </a:r>
            <a:r>
              <a:rPr lang="cs-CZ" dirty="0"/>
              <a:t> </a:t>
            </a:r>
            <a:r>
              <a:rPr lang="cs-CZ" dirty="0" err="1"/>
              <a:t>causes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premature</a:t>
            </a:r>
            <a:r>
              <a:rPr lang="cs-CZ" dirty="0"/>
              <a:t> </a:t>
            </a:r>
            <a:r>
              <a:rPr lang="cs-CZ" dirty="0" err="1"/>
              <a:t>death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emotional</a:t>
            </a:r>
            <a:r>
              <a:rPr lang="cs-CZ" dirty="0"/>
              <a:t> and </a:t>
            </a:r>
            <a:r>
              <a:rPr lang="cs-CZ" dirty="0" err="1"/>
              <a:t>biological</a:t>
            </a:r>
            <a:r>
              <a:rPr lang="cs-CZ" dirty="0"/>
              <a:t> </a:t>
            </a:r>
            <a:r>
              <a:rPr lang="cs-CZ" dirty="0" err="1"/>
              <a:t>symptoms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24750" y="1506808"/>
            <a:ext cx="10767150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interest</a:t>
            </a:r>
            <a:r>
              <a:rPr lang="cs-CZ" dirty="0"/>
              <a:t>, </a:t>
            </a:r>
            <a:r>
              <a:rPr lang="cs-CZ" dirty="0" err="1"/>
              <a:t>happ</a:t>
            </a:r>
            <a:r>
              <a:rPr lang="en-US" dirty="0" err="1"/>
              <a:t>i</a:t>
            </a:r>
            <a:r>
              <a:rPr lang="cs-CZ" dirty="0" err="1"/>
              <a:t>ness</a:t>
            </a:r>
            <a:r>
              <a:rPr lang="cs-CZ" dirty="0"/>
              <a:t> and </a:t>
            </a:r>
            <a:r>
              <a:rPr lang="cs-CZ" dirty="0" err="1"/>
              <a:t>motivation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self</a:t>
            </a:r>
            <a:r>
              <a:rPr lang="en-US" dirty="0"/>
              <a:t>-</a:t>
            </a:r>
            <a:r>
              <a:rPr lang="cs-CZ" dirty="0" err="1"/>
              <a:t>confidence</a:t>
            </a:r>
            <a:r>
              <a:rPr lang="cs-CZ" dirty="0"/>
              <a:t>, </a:t>
            </a:r>
            <a:r>
              <a:rPr lang="cs-CZ" dirty="0" err="1"/>
              <a:t>remorse</a:t>
            </a:r>
            <a:r>
              <a:rPr lang="en-US" dirty="0"/>
              <a:t>s</a:t>
            </a:r>
            <a:r>
              <a:rPr lang="cs-CZ" dirty="0"/>
              <a:t>, feeling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guilt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suicidal</a:t>
            </a:r>
            <a:r>
              <a:rPr lang="cs-CZ" dirty="0"/>
              <a:t> </a:t>
            </a:r>
            <a:r>
              <a:rPr lang="cs-CZ" dirty="0" err="1"/>
              <a:t>tendencies</a:t>
            </a:r>
            <a:r>
              <a:rPr lang="cs-CZ" dirty="0"/>
              <a:t> (in 2/3 </a:t>
            </a:r>
            <a:r>
              <a:rPr lang="cs-CZ" dirty="0" err="1"/>
              <a:t>patients</a:t>
            </a:r>
            <a:r>
              <a:rPr lang="cs-CZ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loss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 and </a:t>
            </a:r>
            <a:r>
              <a:rPr lang="cs-CZ" dirty="0" err="1"/>
              <a:t>tiredness</a:t>
            </a:r>
            <a:r>
              <a:rPr lang="cs-CZ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attention</a:t>
            </a:r>
            <a:r>
              <a:rPr lang="cs-CZ" dirty="0"/>
              <a:t> deficit, </a:t>
            </a:r>
            <a:r>
              <a:rPr lang="cs-CZ" dirty="0" err="1"/>
              <a:t>indecision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agitation</a:t>
            </a:r>
            <a:r>
              <a:rPr lang="cs-CZ" dirty="0"/>
              <a:t> (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anxiety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present</a:t>
            </a:r>
            <a:r>
              <a:rPr lang="cs-CZ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sleep</a:t>
            </a:r>
            <a:r>
              <a:rPr lang="cs-CZ" dirty="0"/>
              <a:t> </a:t>
            </a:r>
            <a:r>
              <a:rPr lang="cs-CZ" dirty="0" err="1"/>
              <a:t>disorder</a:t>
            </a:r>
            <a:r>
              <a:rPr lang="cs-CZ" dirty="0"/>
              <a:t> (</a:t>
            </a:r>
            <a:r>
              <a:rPr lang="cs-CZ" dirty="0" err="1"/>
              <a:t>characteristic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early </a:t>
            </a:r>
            <a:r>
              <a:rPr lang="cs-CZ" dirty="0" err="1"/>
              <a:t>wake</a:t>
            </a:r>
            <a:r>
              <a:rPr lang="cs-CZ" dirty="0"/>
              <a:t>-up)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change</a:t>
            </a:r>
            <a:r>
              <a:rPr lang="cs-CZ" dirty="0"/>
              <a:t> in </a:t>
            </a:r>
            <a:r>
              <a:rPr lang="cs-CZ" dirty="0" err="1"/>
              <a:t>apettite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decrease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libido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8E3470-8BCC-43F0-B893-A020519B80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7100" y="40381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247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Monoamine </a:t>
            </a:r>
            <a:r>
              <a:rPr lang="cs-CZ" dirty="0" err="1"/>
              <a:t>theory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depression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depression</a:t>
            </a:r>
            <a:r>
              <a:rPr lang="cs-CZ" dirty="0"/>
              <a:t> = monoamine deficit in </a:t>
            </a:r>
            <a:r>
              <a:rPr lang="cs-CZ" dirty="0" err="1"/>
              <a:t>particular</a:t>
            </a:r>
            <a:r>
              <a:rPr lang="cs-CZ" dirty="0"/>
              <a:t> </a:t>
            </a:r>
            <a:r>
              <a:rPr lang="cs-CZ" dirty="0" err="1"/>
              <a:t>parts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brain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mania</a:t>
            </a:r>
            <a:r>
              <a:rPr lang="cs-CZ" dirty="0"/>
              <a:t> = </a:t>
            </a:r>
            <a:r>
              <a:rPr lang="cs-CZ" dirty="0" err="1"/>
              <a:t>hyperactivity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monoamines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CNS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clinical</a:t>
            </a:r>
            <a:r>
              <a:rPr lang="cs-CZ" dirty="0"/>
              <a:t> evidence – </a:t>
            </a:r>
            <a:r>
              <a:rPr lang="cs-CZ" dirty="0" err="1"/>
              <a:t>substances</a:t>
            </a:r>
            <a:r>
              <a:rPr lang="cs-CZ" dirty="0"/>
              <a:t> </a:t>
            </a:r>
            <a:r>
              <a:rPr lang="cs-CZ" dirty="0" err="1"/>
              <a:t>decreasing</a:t>
            </a:r>
            <a:r>
              <a:rPr lang="cs-CZ" dirty="0"/>
              <a:t> monoamine </a:t>
            </a:r>
            <a:r>
              <a:rPr lang="cs-CZ" dirty="0" err="1"/>
              <a:t>activity</a:t>
            </a:r>
            <a:r>
              <a:rPr lang="cs-CZ" dirty="0"/>
              <a:t> = </a:t>
            </a:r>
            <a:r>
              <a:rPr lang="cs-CZ" dirty="0" err="1"/>
              <a:t>mood</a:t>
            </a:r>
            <a:r>
              <a:rPr lang="cs-CZ" dirty="0"/>
              <a:t> </a:t>
            </a:r>
            <a:r>
              <a:rPr lang="cs-CZ" dirty="0" err="1"/>
              <a:t>aggravation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roles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5-HT and NA are not </a:t>
            </a:r>
            <a:r>
              <a:rPr lang="cs-CZ" dirty="0" err="1"/>
              <a:t>clear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antidepressants</a:t>
            </a:r>
            <a:r>
              <a:rPr lang="cs-CZ" dirty="0"/>
              <a:t> </a:t>
            </a:r>
            <a:r>
              <a:rPr lang="cs-CZ" dirty="0" err="1"/>
              <a:t>directly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indirectly</a:t>
            </a:r>
            <a:r>
              <a:rPr lang="cs-CZ" dirty="0"/>
              <a:t> </a:t>
            </a:r>
            <a:r>
              <a:rPr lang="cs-CZ" dirty="0" err="1"/>
              <a:t>increase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monoamine </a:t>
            </a:r>
            <a:r>
              <a:rPr lang="cs-CZ" dirty="0" err="1"/>
              <a:t>activity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477A5B-0229-4A79-A8FA-04A46AAFFC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4300" y="5173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50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9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0820" y="298016"/>
            <a:ext cx="10753200" cy="451576"/>
          </a:xfrm>
        </p:spPr>
        <p:txBody>
          <a:bodyPr/>
          <a:lstStyle/>
          <a:p>
            <a:r>
              <a:rPr lang="cs-CZ" dirty="0"/>
              <a:t>Mechanismus účinku antidepresiv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278724" y="3050773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2" descr="http://institute.progress.im/sites/default/files/styles/content_full/public/lundbeck_lic_illustrationer_02_09_depression_-_normal_-5-ht_transission.png?itok=gkNnBbh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2836" y="1519436"/>
            <a:ext cx="8467725" cy="533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54797" y="5853101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800" dirty="0">
                <a:solidFill>
                  <a:schemeClr val="bg1"/>
                </a:solidFill>
                <a:latin typeface="Calibri"/>
              </a:rPr>
              <a:t>5-HT1A</a:t>
            </a:r>
          </a:p>
        </p:txBody>
      </p:sp>
      <p:sp>
        <p:nvSpPr>
          <p:cNvPr id="7" name="Obdélník 6"/>
          <p:cNvSpPr/>
          <p:nvPr/>
        </p:nvSpPr>
        <p:spPr>
          <a:xfrm>
            <a:off x="1620107" y="6205277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5-HT2A</a:t>
            </a:r>
          </a:p>
        </p:txBody>
      </p:sp>
      <p:sp>
        <p:nvSpPr>
          <p:cNvPr id="8" name="Obdélník 7"/>
          <p:cNvSpPr/>
          <p:nvPr/>
        </p:nvSpPr>
        <p:spPr>
          <a:xfrm>
            <a:off x="3235115" y="6167414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5-HT2C</a:t>
            </a:r>
          </a:p>
        </p:txBody>
      </p:sp>
      <p:sp>
        <p:nvSpPr>
          <p:cNvPr id="10" name="Obdélník 9"/>
          <p:cNvSpPr/>
          <p:nvPr/>
        </p:nvSpPr>
        <p:spPr>
          <a:xfrm>
            <a:off x="-797333" y="5853102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14977" y="2327131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46952" y="3031605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0760" y="3535660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-437293" y="4084347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3791654" y="1947022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2091371" y="5010541"/>
            <a:ext cx="1143744" cy="719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-2142165" y="1638425"/>
            <a:ext cx="1143744" cy="719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3947758" y="4236747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246952" y="4225518"/>
            <a:ext cx="1368152" cy="30733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b="1" dirty="0">
                <a:solidFill>
                  <a:prstClr val="black"/>
                </a:solidFill>
                <a:latin typeface="Calibri"/>
              </a:rPr>
              <a:t>Serotonin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4001764" y="4293025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SERT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4375364" y="3050772"/>
            <a:ext cx="1476165" cy="449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bdélník 29"/>
          <p:cNvSpPr/>
          <p:nvPr/>
        </p:nvSpPr>
        <p:spPr>
          <a:xfrm>
            <a:off x="4375364" y="2973287"/>
            <a:ext cx="1479748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429" dirty="0">
                <a:solidFill>
                  <a:prstClr val="white"/>
                </a:solidFill>
                <a:latin typeface="Calibri"/>
              </a:rPr>
              <a:t>5HT - AUTORECEPTOR</a:t>
            </a:r>
          </a:p>
        </p:txBody>
      </p:sp>
      <p:sp>
        <p:nvSpPr>
          <p:cNvPr id="31" name="Obdélník 30"/>
          <p:cNvSpPr/>
          <p:nvPr/>
        </p:nvSpPr>
        <p:spPr>
          <a:xfrm>
            <a:off x="-307982" y="5253976"/>
            <a:ext cx="836475" cy="224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3845660" y="2573687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MAO</a:t>
            </a:r>
          </a:p>
        </p:txBody>
      </p:sp>
      <p:pic>
        <p:nvPicPr>
          <p:cNvPr id="56" name="Obrázek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0831" y="1326320"/>
            <a:ext cx="5229225" cy="5324475"/>
          </a:xfrm>
          <a:prstGeom prst="rect">
            <a:avLst/>
          </a:prstGeom>
        </p:spPr>
      </p:pic>
      <p:sp>
        <p:nvSpPr>
          <p:cNvPr id="57" name="Obdélník 56"/>
          <p:cNvSpPr/>
          <p:nvPr/>
        </p:nvSpPr>
        <p:spPr>
          <a:xfrm>
            <a:off x="4886155" y="5755817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MAO</a:t>
            </a:r>
          </a:p>
        </p:txBody>
      </p:sp>
      <p:sp>
        <p:nvSpPr>
          <p:cNvPr id="58" name="Obdélník 57"/>
          <p:cNvSpPr/>
          <p:nvPr/>
        </p:nvSpPr>
        <p:spPr>
          <a:xfrm>
            <a:off x="6595269" y="2075847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Obdélník 58"/>
          <p:cNvSpPr/>
          <p:nvPr/>
        </p:nvSpPr>
        <p:spPr>
          <a:xfrm>
            <a:off x="6393190" y="2847535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Obdélník 59"/>
          <p:cNvSpPr/>
          <p:nvPr/>
        </p:nvSpPr>
        <p:spPr>
          <a:xfrm>
            <a:off x="6393190" y="3321146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bdélník 60"/>
          <p:cNvSpPr/>
          <p:nvPr/>
        </p:nvSpPr>
        <p:spPr>
          <a:xfrm>
            <a:off x="9660773" y="1824758"/>
            <a:ext cx="1080120" cy="251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bdélník 61"/>
          <p:cNvSpPr/>
          <p:nvPr/>
        </p:nvSpPr>
        <p:spPr>
          <a:xfrm>
            <a:off x="8110842" y="4686521"/>
            <a:ext cx="1129021" cy="789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endParaRPr lang="cs-CZ" sz="1786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bdélník 62"/>
          <p:cNvSpPr/>
          <p:nvPr/>
        </p:nvSpPr>
        <p:spPr>
          <a:xfrm>
            <a:off x="9752752" y="2396795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MAO</a:t>
            </a:r>
          </a:p>
        </p:txBody>
      </p:sp>
      <p:sp>
        <p:nvSpPr>
          <p:cNvPr id="64" name="Obdélník 63"/>
          <p:cNvSpPr/>
          <p:nvPr/>
        </p:nvSpPr>
        <p:spPr>
          <a:xfrm>
            <a:off x="10794288" y="5554567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MAO</a:t>
            </a:r>
          </a:p>
        </p:txBody>
      </p:sp>
      <p:sp>
        <p:nvSpPr>
          <p:cNvPr id="65" name="Obdélník 64"/>
          <p:cNvSpPr/>
          <p:nvPr/>
        </p:nvSpPr>
        <p:spPr>
          <a:xfrm>
            <a:off x="9791256" y="4146379"/>
            <a:ext cx="1368152" cy="30733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dirty="0">
                <a:solidFill>
                  <a:prstClr val="white"/>
                </a:solidFill>
                <a:latin typeface="Calibri"/>
              </a:rPr>
              <a:t>NET</a:t>
            </a:r>
          </a:p>
        </p:txBody>
      </p:sp>
      <p:sp>
        <p:nvSpPr>
          <p:cNvPr id="66" name="Obdélník 65"/>
          <p:cNvSpPr/>
          <p:nvPr/>
        </p:nvSpPr>
        <p:spPr>
          <a:xfrm>
            <a:off x="10091381" y="2905328"/>
            <a:ext cx="1479748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el-GR" sz="1429" dirty="0">
                <a:solidFill>
                  <a:prstClr val="white"/>
                </a:solidFill>
                <a:latin typeface="Calibri"/>
              </a:rPr>
              <a:t>α</a:t>
            </a:r>
            <a:r>
              <a:rPr lang="cs-CZ" sz="1429" dirty="0">
                <a:solidFill>
                  <a:prstClr val="white"/>
                </a:solidFill>
                <a:latin typeface="Calibri"/>
              </a:rPr>
              <a:t>2- AUTORECEPTOR</a:t>
            </a:r>
          </a:p>
        </p:txBody>
      </p:sp>
      <p:sp>
        <p:nvSpPr>
          <p:cNvPr id="67" name="Obdélník 66"/>
          <p:cNvSpPr/>
          <p:nvPr/>
        </p:nvSpPr>
        <p:spPr>
          <a:xfrm>
            <a:off x="6517141" y="5716008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el-GR" sz="1786" dirty="0">
                <a:solidFill>
                  <a:prstClr val="white"/>
                </a:solidFill>
                <a:latin typeface="Calibri"/>
              </a:rPr>
              <a:t>α</a:t>
            </a:r>
            <a:r>
              <a:rPr lang="cs-CZ" sz="1786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sp>
        <p:nvSpPr>
          <p:cNvPr id="68" name="Obdélník 67"/>
          <p:cNvSpPr/>
          <p:nvPr/>
        </p:nvSpPr>
        <p:spPr>
          <a:xfrm>
            <a:off x="8765556" y="6025373"/>
            <a:ext cx="1368152" cy="2160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el-GR" sz="1786" dirty="0">
                <a:solidFill>
                  <a:prstClr val="white"/>
                </a:solidFill>
                <a:latin typeface="Calibri"/>
              </a:rPr>
              <a:t>β</a:t>
            </a:r>
            <a:r>
              <a:rPr lang="cs-CZ" sz="1786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9" name="Obdélník 8"/>
          <p:cNvSpPr/>
          <p:nvPr/>
        </p:nvSpPr>
        <p:spPr bwMode="auto">
          <a:xfrm>
            <a:off x="5801033" y="2264938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iMAO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8" name="Obdélník 37"/>
          <p:cNvSpPr/>
          <p:nvPr/>
        </p:nvSpPr>
        <p:spPr bwMode="auto">
          <a:xfrm>
            <a:off x="5250558" y="4816708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SSRI</a:t>
            </a:r>
          </a:p>
        </p:txBody>
      </p:sp>
      <p:sp>
        <p:nvSpPr>
          <p:cNvPr id="39" name="Obdélník 38"/>
          <p:cNvSpPr/>
          <p:nvPr/>
        </p:nvSpPr>
        <p:spPr bwMode="auto">
          <a:xfrm>
            <a:off x="6260873" y="3366562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SNRI</a:t>
            </a:r>
          </a:p>
        </p:txBody>
      </p:sp>
      <p:cxnSp>
        <p:nvCxnSpPr>
          <p:cNvPr id="18" name="Přímá spojnice se šipkou 17"/>
          <p:cNvCxnSpPr/>
          <p:nvPr/>
        </p:nvCxnSpPr>
        <p:spPr bwMode="auto">
          <a:xfrm flipH="1">
            <a:off x="3499132" y="3429220"/>
            <a:ext cx="2811436" cy="101317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 bwMode="auto">
          <a:xfrm>
            <a:off x="7159389" y="3368796"/>
            <a:ext cx="2198295" cy="94043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>
            <a:stCxn id="38" idx="1"/>
          </p:cNvCxnSpPr>
          <p:nvPr/>
        </p:nvCxnSpPr>
        <p:spPr bwMode="auto">
          <a:xfrm flipH="1" flipV="1">
            <a:off x="3489955" y="4608974"/>
            <a:ext cx="1760603" cy="43382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Přímá spojnice se šipkou 50"/>
          <p:cNvCxnSpPr>
            <a:stCxn id="9" idx="3"/>
          </p:cNvCxnSpPr>
          <p:nvPr/>
        </p:nvCxnSpPr>
        <p:spPr bwMode="auto">
          <a:xfrm>
            <a:off x="6675489" y="2491024"/>
            <a:ext cx="2256626" cy="74600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Přímá spojnice se šipkou 53"/>
          <p:cNvCxnSpPr>
            <a:stCxn id="9" idx="1"/>
          </p:cNvCxnSpPr>
          <p:nvPr/>
        </p:nvCxnSpPr>
        <p:spPr bwMode="auto">
          <a:xfrm flipH="1">
            <a:off x="3175047" y="2491024"/>
            <a:ext cx="2625986" cy="91709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9" name="Obdélník 68"/>
          <p:cNvSpPr/>
          <p:nvPr/>
        </p:nvSpPr>
        <p:spPr bwMode="auto">
          <a:xfrm>
            <a:off x="6260873" y="2950280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TCA</a:t>
            </a:r>
          </a:p>
        </p:txBody>
      </p:sp>
      <p:sp>
        <p:nvSpPr>
          <p:cNvPr id="70" name="Obdélník 69"/>
          <p:cNvSpPr/>
          <p:nvPr/>
        </p:nvSpPr>
        <p:spPr bwMode="auto">
          <a:xfrm>
            <a:off x="10903767" y="3513946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NARI</a:t>
            </a:r>
          </a:p>
        </p:txBody>
      </p:sp>
      <p:cxnSp>
        <p:nvCxnSpPr>
          <p:cNvPr id="71" name="Přímá spojnice se šipkou 70"/>
          <p:cNvCxnSpPr/>
          <p:nvPr/>
        </p:nvCxnSpPr>
        <p:spPr bwMode="auto">
          <a:xfrm flipH="1">
            <a:off x="9587642" y="3710879"/>
            <a:ext cx="1338598" cy="4778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2" name="Obdélník 71"/>
          <p:cNvSpPr/>
          <p:nvPr/>
        </p:nvSpPr>
        <p:spPr>
          <a:xfrm>
            <a:off x="5884415" y="3997913"/>
            <a:ext cx="1643944" cy="29457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18"/>
            <a:r>
              <a:rPr lang="cs-CZ" sz="1786" b="1" dirty="0">
                <a:solidFill>
                  <a:prstClr val="black"/>
                </a:solidFill>
                <a:latin typeface="Calibri"/>
              </a:rPr>
              <a:t>Noradrenaline</a:t>
            </a:r>
          </a:p>
        </p:txBody>
      </p:sp>
      <p:sp>
        <p:nvSpPr>
          <p:cNvPr id="73" name="Obdélník 72"/>
          <p:cNvSpPr/>
          <p:nvPr/>
        </p:nvSpPr>
        <p:spPr bwMode="auto">
          <a:xfrm>
            <a:off x="2165964" y="5010541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SARI</a:t>
            </a:r>
          </a:p>
        </p:txBody>
      </p:sp>
      <p:cxnSp>
        <p:nvCxnSpPr>
          <p:cNvPr id="74" name="Přímá spojnice se šipkou 73"/>
          <p:cNvCxnSpPr/>
          <p:nvPr/>
        </p:nvCxnSpPr>
        <p:spPr bwMode="auto">
          <a:xfrm flipV="1">
            <a:off x="3071329" y="4637265"/>
            <a:ext cx="288420" cy="61671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 bwMode="auto">
          <a:xfrm>
            <a:off x="3047571" y="5447092"/>
            <a:ext cx="744083" cy="67076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 bwMode="auto">
          <a:xfrm flipH="1">
            <a:off x="1369289" y="5416402"/>
            <a:ext cx="836965" cy="299606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5" name="Přímá spojnice se šipkou 84"/>
          <p:cNvCxnSpPr>
            <a:endCxn id="7" idx="0"/>
          </p:cNvCxnSpPr>
          <p:nvPr/>
        </p:nvCxnSpPr>
        <p:spPr bwMode="auto">
          <a:xfrm flipH="1">
            <a:off x="2304183" y="5484971"/>
            <a:ext cx="286997" cy="72030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8" name="Obdélník 87"/>
          <p:cNvSpPr/>
          <p:nvPr/>
        </p:nvSpPr>
        <p:spPr bwMode="auto">
          <a:xfrm>
            <a:off x="5406311" y="6295317"/>
            <a:ext cx="1053919" cy="480857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NASSA</a:t>
            </a:r>
          </a:p>
        </p:txBody>
      </p:sp>
      <p:cxnSp>
        <p:nvCxnSpPr>
          <p:cNvPr id="89" name="Přímá spojnice se šipkou 88"/>
          <p:cNvCxnSpPr/>
          <p:nvPr/>
        </p:nvCxnSpPr>
        <p:spPr bwMode="auto">
          <a:xfrm flipH="1" flipV="1">
            <a:off x="4603267" y="6356221"/>
            <a:ext cx="820657" cy="17058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1" name="Přímá spojnice se šipkou 90"/>
          <p:cNvCxnSpPr/>
          <p:nvPr/>
        </p:nvCxnSpPr>
        <p:spPr bwMode="auto">
          <a:xfrm flipH="1" flipV="1">
            <a:off x="2390427" y="6499498"/>
            <a:ext cx="2994977" cy="8546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5" name="Přímá spojnice se šipkou 94"/>
          <p:cNvCxnSpPr/>
          <p:nvPr/>
        </p:nvCxnSpPr>
        <p:spPr bwMode="auto">
          <a:xfrm flipV="1">
            <a:off x="6473570" y="3601235"/>
            <a:ext cx="3187203" cy="293451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8" name="Obdélník 97"/>
          <p:cNvSpPr/>
          <p:nvPr/>
        </p:nvSpPr>
        <p:spPr bwMode="auto">
          <a:xfrm>
            <a:off x="261109" y="2472480"/>
            <a:ext cx="874456" cy="45217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SMS</a:t>
            </a:r>
          </a:p>
        </p:txBody>
      </p:sp>
      <p:cxnSp>
        <p:nvCxnSpPr>
          <p:cNvPr id="99" name="Přímá spojnice se šipkou 98"/>
          <p:cNvCxnSpPr>
            <a:endCxn id="6" idx="0"/>
          </p:cNvCxnSpPr>
          <p:nvPr/>
        </p:nvCxnSpPr>
        <p:spPr bwMode="auto">
          <a:xfrm>
            <a:off x="770518" y="2973286"/>
            <a:ext cx="268355" cy="2879815"/>
          </a:xfrm>
          <a:prstGeom prst="straightConnector1">
            <a:avLst/>
          </a:prstGeom>
          <a:ln>
            <a:solidFill>
              <a:srgbClr val="00B05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2" name="Přímá spojnice se šipkou 101"/>
          <p:cNvCxnSpPr/>
          <p:nvPr/>
        </p:nvCxnSpPr>
        <p:spPr bwMode="auto">
          <a:xfrm>
            <a:off x="1184832" y="2972019"/>
            <a:ext cx="2073920" cy="154635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487B61-D265-4A0A-815A-C1583FD02B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11580" y="40890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34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7970" y="488516"/>
            <a:ext cx="10753200" cy="451576"/>
          </a:xfrm>
        </p:spPr>
        <p:txBody>
          <a:bodyPr/>
          <a:lstStyle/>
          <a:p>
            <a:r>
              <a:rPr lang="cs-CZ" dirty="0"/>
              <a:t>Mode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antidepressants</a:t>
            </a:r>
            <a:endParaRPr lang="cs-CZ" dirty="0"/>
          </a:p>
        </p:txBody>
      </p:sp>
      <p:sp>
        <p:nvSpPr>
          <p:cNvPr id="75" name="Zástupný symbol pro obsah 1"/>
          <p:cNvSpPr>
            <a:spLocks noGrp="1"/>
          </p:cNvSpPr>
          <p:nvPr>
            <p:ph idx="1"/>
          </p:nvPr>
        </p:nvSpPr>
        <p:spPr>
          <a:xfrm>
            <a:off x="720000" y="1257300"/>
            <a:ext cx="10753200" cy="5257800"/>
          </a:xfrm>
        </p:spPr>
        <p:txBody>
          <a:bodyPr/>
          <a:lstStyle/>
          <a:p>
            <a:r>
              <a:rPr lang="cs-CZ" sz="2400" dirty="0"/>
              <a:t>most AD </a:t>
            </a:r>
            <a:r>
              <a:rPr lang="cs-CZ" sz="2400" dirty="0" err="1"/>
              <a:t>increase</a:t>
            </a:r>
            <a:r>
              <a:rPr lang="cs-CZ" sz="2400" dirty="0"/>
              <a:t> 5-HT, NA </a:t>
            </a:r>
            <a:r>
              <a:rPr lang="cs-CZ" sz="2400" dirty="0" err="1"/>
              <a:t>or</a:t>
            </a:r>
            <a:r>
              <a:rPr lang="cs-CZ" sz="2400" dirty="0"/>
              <a:t> D </a:t>
            </a:r>
            <a:r>
              <a:rPr lang="cs-CZ" sz="2400" dirty="0" err="1"/>
              <a:t>activity</a:t>
            </a:r>
            <a:endParaRPr lang="cs-CZ" sz="2400" dirty="0"/>
          </a:p>
          <a:p>
            <a:pPr marL="72000" indent="0">
              <a:buNone/>
            </a:pPr>
            <a:r>
              <a:rPr lang="cs-CZ" sz="2400" dirty="0"/>
              <a:t>General </a:t>
            </a:r>
            <a:r>
              <a:rPr lang="cs-CZ" sz="2400" dirty="0" err="1"/>
              <a:t>modes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action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antidepressants</a:t>
            </a:r>
            <a:r>
              <a:rPr lang="cs-CZ" sz="24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MAO </a:t>
            </a:r>
            <a:r>
              <a:rPr lang="cs-CZ" sz="2400" dirty="0" err="1"/>
              <a:t>inhibition</a:t>
            </a:r>
            <a:r>
              <a:rPr lang="cs-CZ" sz="2400" dirty="0"/>
              <a:t> (</a:t>
            </a:r>
            <a:r>
              <a:rPr lang="cs-CZ" sz="2400" dirty="0" err="1"/>
              <a:t>selective</a:t>
            </a:r>
            <a:r>
              <a:rPr lang="cs-CZ" sz="2400" dirty="0"/>
              <a:t> MAO A/ </a:t>
            </a:r>
            <a:r>
              <a:rPr lang="cs-CZ" sz="2400" dirty="0" err="1"/>
              <a:t>nonselective</a:t>
            </a:r>
            <a:r>
              <a:rPr lang="cs-CZ" sz="24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reuptake</a:t>
            </a:r>
            <a:r>
              <a:rPr lang="cs-CZ" sz="2400" dirty="0"/>
              <a:t> </a:t>
            </a:r>
            <a:r>
              <a:rPr lang="cs-CZ" sz="2400" dirty="0" err="1"/>
              <a:t>inhibition</a:t>
            </a:r>
            <a:r>
              <a:rPr lang="cs-CZ" sz="2400" dirty="0"/>
              <a:t> (SERT, NAT)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desensitisation</a:t>
            </a:r>
            <a:r>
              <a:rPr lang="cs-CZ" sz="2400" dirty="0"/>
              <a:t>/</a:t>
            </a:r>
            <a:r>
              <a:rPr lang="cs-CZ" sz="2400" dirty="0" err="1"/>
              <a:t>antagonism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presynpatic</a:t>
            </a:r>
            <a:r>
              <a:rPr lang="cs-CZ" sz="2400" dirty="0"/>
              <a:t> </a:t>
            </a:r>
          </a:p>
          <a:p>
            <a:pPr marL="72000" indent="0">
              <a:buNone/>
            </a:pPr>
            <a:r>
              <a:rPr lang="cs-CZ" sz="2400" dirty="0"/>
              <a:t>	</a:t>
            </a:r>
            <a:r>
              <a:rPr lang="cs-CZ" sz="2400" dirty="0" err="1"/>
              <a:t>autoreceptors</a:t>
            </a:r>
            <a:r>
              <a:rPr lang="cs-CZ" sz="2400" dirty="0"/>
              <a:t> (5-HT</a:t>
            </a:r>
            <a:r>
              <a:rPr lang="cs-CZ" sz="2400" baseline="-25000" dirty="0"/>
              <a:t>1D</a:t>
            </a:r>
            <a:r>
              <a:rPr lang="cs-CZ" sz="2400" dirty="0"/>
              <a:t>, </a:t>
            </a:r>
            <a:r>
              <a:rPr lang="el-GR" sz="2400" dirty="0"/>
              <a:t>α</a:t>
            </a:r>
            <a:r>
              <a:rPr lang="cs-CZ" sz="2400" baseline="-25000" dirty="0"/>
              <a:t>2</a:t>
            </a:r>
            <a:r>
              <a:rPr lang="cs-CZ" sz="24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agonism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postsynaptic</a:t>
            </a:r>
            <a:r>
              <a:rPr lang="cs-CZ" sz="2400" dirty="0"/>
              <a:t> </a:t>
            </a:r>
            <a:r>
              <a:rPr lang="cs-CZ" sz="2400" dirty="0" err="1"/>
              <a:t>receptors</a:t>
            </a:r>
            <a:r>
              <a:rPr lang="cs-CZ" sz="2400" dirty="0"/>
              <a:t> 5-HT</a:t>
            </a:r>
            <a:r>
              <a:rPr lang="cs-CZ" sz="2400" baseline="-25000" dirty="0"/>
              <a:t>1A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antagonism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postsynaptic</a:t>
            </a:r>
            <a:r>
              <a:rPr lang="cs-CZ" sz="2400" dirty="0"/>
              <a:t> </a:t>
            </a:r>
            <a:r>
              <a:rPr lang="cs-CZ" sz="2400" dirty="0" err="1"/>
              <a:t>receptors</a:t>
            </a:r>
            <a:r>
              <a:rPr lang="cs-CZ" sz="2400" dirty="0"/>
              <a:t> 5-HT</a:t>
            </a:r>
            <a:r>
              <a:rPr lang="cs-CZ" sz="2400" baseline="-25000" dirty="0"/>
              <a:t>2A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sp>
        <p:nvSpPr>
          <p:cNvPr id="16" name="Pravá složená závorka 15"/>
          <p:cNvSpPr/>
          <p:nvPr/>
        </p:nvSpPr>
        <p:spPr bwMode="auto">
          <a:xfrm>
            <a:off x="8077200" y="5351443"/>
            <a:ext cx="419100" cy="9144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6" name="Pravá složená závorka 75"/>
          <p:cNvSpPr/>
          <p:nvPr/>
        </p:nvSpPr>
        <p:spPr bwMode="auto">
          <a:xfrm>
            <a:off x="8496300" y="2667000"/>
            <a:ext cx="495300" cy="22098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9201150" y="3294846"/>
            <a:ext cx="26756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>
                <a:latin typeface="+mn-lt"/>
              </a:rPr>
              <a:t>increase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of</a:t>
            </a:r>
            <a:r>
              <a:rPr lang="cs-CZ" sz="2800" dirty="0">
                <a:latin typeface="+mn-lt"/>
              </a:rPr>
              <a:t> </a:t>
            </a:r>
          </a:p>
          <a:p>
            <a:r>
              <a:rPr lang="cs-CZ" sz="2800" dirty="0">
                <a:latin typeface="+mn-lt"/>
              </a:rPr>
              <a:t>5-HT and/</a:t>
            </a:r>
            <a:r>
              <a:rPr lang="cs-CZ" sz="2800" dirty="0" err="1">
                <a:latin typeface="+mn-lt"/>
              </a:rPr>
              <a:t>or</a:t>
            </a:r>
            <a:r>
              <a:rPr lang="cs-CZ" sz="2800" dirty="0">
                <a:latin typeface="+mn-lt"/>
              </a:rPr>
              <a:t> NA</a:t>
            </a:r>
            <a:endParaRPr lang="en-US" sz="2800" dirty="0">
              <a:latin typeface="+mn-lt"/>
            </a:endParaRPr>
          </a:p>
        </p:txBody>
      </p:sp>
      <p:sp>
        <p:nvSpPr>
          <p:cNvPr id="77" name="TextovéPole 76"/>
          <p:cNvSpPr txBox="1"/>
          <p:nvPr/>
        </p:nvSpPr>
        <p:spPr>
          <a:xfrm>
            <a:off x="8496300" y="5532820"/>
            <a:ext cx="28232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 err="1">
                <a:latin typeface="+mn-lt"/>
              </a:rPr>
              <a:t>increased</a:t>
            </a:r>
            <a:r>
              <a:rPr lang="cs-CZ" sz="2800" dirty="0">
                <a:latin typeface="+mn-lt"/>
              </a:rPr>
              <a:t> BDNF</a:t>
            </a:r>
          </a:p>
          <a:p>
            <a:pPr algn="ctr"/>
            <a:r>
              <a:rPr lang="cs-CZ" sz="2800" dirty="0" err="1">
                <a:latin typeface="+mn-lt"/>
              </a:rPr>
              <a:t>activity</a:t>
            </a:r>
            <a:endParaRPr lang="en-US" sz="2800" dirty="0">
              <a:latin typeface="+mn-lt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4493CB-6909-4B72-9F6B-19BC2B575B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9230" y="3710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255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7970" y="488516"/>
            <a:ext cx="10753200" cy="451576"/>
          </a:xfrm>
        </p:spPr>
        <p:txBody>
          <a:bodyPr/>
          <a:lstStyle/>
          <a:p>
            <a:r>
              <a:rPr lang="cs-CZ" dirty="0" err="1"/>
              <a:t>History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Zástupný symbol pro obsah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475" y="1220372"/>
            <a:ext cx="10080625" cy="44735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86440" y="6453615"/>
            <a:ext cx="98096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MILLAN, Mark J., et al. </a:t>
            </a:r>
            <a:r>
              <a:rPr lang="en-US" sz="1050" b="1" dirty="0"/>
              <a:t>Learning from the past and looking to the future: Emerging perspectives for improving the treatment of psychiatric </a:t>
            </a:r>
            <a:r>
              <a:rPr lang="en-US" sz="1050" b="1" dirty="0" err="1"/>
              <a:t>disorders.</a:t>
            </a:r>
            <a:r>
              <a:rPr lang="en-US" sz="1050" i="1" dirty="0" err="1"/>
              <a:t>European</a:t>
            </a:r>
            <a:r>
              <a:rPr lang="en-US" sz="1050" i="1" dirty="0"/>
              <a:t> </a:t>
            </a:r>
            <a:r>
              <a:rPr lang="en-US" sz="1050" i="1" dirty="0" err="1"/>
              <a:t>Neuropsychopharmacology</a:t>
            </a:r>
            <a:r>
              <a:rPr lang="en-US" sz="1050" dirty="0"/>
              <a:t>, 2015, 25.5: 599-656.</a:t>
            </a:r>
            <a:endParaRPr lang="cs-CZ" sz="105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14E45E2-EB6D-43C9-89BC-18DADB2A30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1170" y="2272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67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7970" y="488516"/>
            <a:ext cx="10753200" cy="451576"/>
          </a:xfrm>
        </p:spPr>
        <p:txBody>
          <a:bodyPr/>
          <a:lstStyle/>
          <a:p>
            <a:r>
              <a:rPr lang="cs-CZ" dirty="0" err="1"/>
              <a:t>Efficacy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085850"/>
            <a:ext cx="10753200" cy="52768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in </a:t>
            </a:r>
            <a:r>
              <a:rPr lang="cs-CZ" dirty="0" err="1"/>
              <a:t>general</a:t>
            </a:r>
            <a:r>
              <a:rPr lang="cs-CZ" dirty="0"/>
              <a:t> </a:t>
            </a:r>
            <a:r>
              <a:rPr lang="cs-CZ" dirty="0" err="1"/>
              <a:t>partial</a:t>
            </a:r>
            <a:r>
              <a:rPr lang="cs-CZ" dirty="0"/>
              <a:t> response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remission</a:t>
            </a:r>
            <a:r>
              <a:rPr lang="cs-CZ" dirty="0"/>
              <a:t> in 60-70%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patients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„</a:t>
            </a:r>
            <a:r>
              <a:rPr lang="cs-CZ" dirty="0" err="1"/>
              <a:t>only</a:t>
            </a:r>
            <a:r>
              <a:rPr lang="cs-CZ" dirty="0"/>
              <a:t> 30 %“ 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first</a:t>
            </a:r>
            <a:r>
              <a:rPr lang="cs-CZ" dirty="0"/>
              <a:t> line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significant</a:t>
            </a:r>
            <a:r>
              <a:rPr lang="cs-CZ" dirty="0"/>
              <a:t> </a:t>
            </a:r>
            <a:r>
              <a:rPr lang="cs-CZ" dirty="0" err="1"/>
              <a:t>interindividual</a:t>
            </a:r>
            <a:r>
              <a:rPr lang="cs-CZ" dirty="0"/>
              <a:t> </a:t>
            </a:r>
            <a:r>
              <a:rPr lang="cs-CZ" dirty="0" err="1"/>
              <a:t>differences</a:t>
            </a:r>
            <a:r>
              <a:rPr lang="cs-CZ" dirty="0"/>
              <a:t> in </a:t>
            </a:r>
            <a:r>
              <a:rPr lang="cs-CZ" dirty="0" err="1"/>
              <a:t>treatment</a:t>
            </a:r>
            <a:r>
              <a:rPr lang="cs-CZ" dirty="0"/>
              <a:t> response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efficacy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distinct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AD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equipotential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			=  </a:t>
            </a:r>
            <a:r>
              <a:rPr lang="cs-CZ" dirty="0" err="1"/>
              <a:t>criteri</a:t>
            </a:r>
            <a:r>
              <a:rPr lang="en-US" dirty="0"/>
              <a:t>a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AD </a:t>
            </a:r>
            <a:r>
              <a:rPr lang="cs-CZ" dirty="0" err="1"/>
              <a:t>selection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     1. </a:t>
            </a:r>
            <a:r>
              <a:rPr lang="cs-CZ" dirty="0" err="1"/>
              <a:t>depression</a:t>
            </a:r>
            <a:r>
              <a:rPr lang="cs-CZ" dirty="0"/>
              <a:t> </a:t>
            </a:r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symptoms</a:t>
            </a:r>
            <a:r>
              <a:rPr lang="cs-CZ" dirty="0"/>
              <a:t> (</a:t>
            </a:r>
            <a:r>
              <a:rPr lang="cs-CZ" dirty="0" err="1"/>
              <a:t>agitation</a:t>
            </a:r>
            <a:r>
              <a:rPr lang="cs-CZ" dirty="0"/>
              <a:t>, </a:t>
            </a:r>
            <a:r>
              <a:rPr lang="cs-CZ" dirty="0" err="1"/>
              <a:t>anxiety</a:t>
            </a:r>
            <a:r>
              <a:rPr lang="cs-CZ" dirty="0"/>
              <a:t>, </a:t>
            </a:r>
            <a:r>
              <a:rPr lang="cs-CZ" dirty="0" err="1"/>
              <a:t>insomnia</a:t>
            </a:r>
            <a:r>
              <a:rPr lang="cs-CZ" dirty="0"/>
              <a:t>)	</a:t>
            </a:r>
          </a:p>
          <a:p>
            <a:pPr marL="72000" indent="0">
              <a:buNone/>
            </a:pPr>
            <a:r>
              <a:rPr lang="cs-CZ" dirty="0"/>
              <a:t>     2. </a:t>
            </a:r>
            <a:r>
              <a:rPr lang="cs-CZ" dirty="0" err="1"/>
              <a:t>decrease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adverse</a:t>
            </a:r>
            <a:r>
              <a:rPr lang="cs-CZ" dirty="0"/>
              <a:t> </a:t>
            </a:r>
            <a:r>
              <a:rPr lang="cs-CZ" dirty="0" err="1"/>
              <a:t>reactions</a:t>
            </a:r>
            <a:r>
              <a:rPr lang="cs-CZ" dirty="0"/>
              <a:t> risk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7661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352550"/>
            <a:ext cx="10753200" cy="44794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inhibit</a:t>
            </a:r>
            <a:r>
              <a:rPr lang="cs-CZ" sz="2400" dirty="0"/>
              <a:t> </a:t>
            </a:r>
            <a:r>
              <a:rPr lang="cs-CZ" sz="2400" dirty="0" err="1"/>
              <a:t>also</a:t>
            </a:r>
            <a:r>
              <a:rPr lang="cs-CZ" sz="2400" dirty="0"/>
              <a:t> NAT, but more </a:t>
            </a:r>
            <a:r>
              <a:rPr lang="cs-CZ" sz="2400" dirty="0" err="1"/>
              <a:t>selective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SERT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PK and PD </a:t>
            </a:r>
            <a:r>
              <a:rPr lang="cs-CZ" sz="2400" dirty="0" err="1"/>
              <a:t>differences</a:t>
            </a:r>
            <a:r>
              <a:rPr lang="cs-CZ" sz="2400" dirty="0"/>
              <a:t> </a:t>
            </a:r>
            <a:r>
              <a:rPr lang="cs-CZ" sz="2400" dirty="0" err="1"/>
              <a:t>between</a:t>
            </a:r>
            <a:r>
              <a:rPr lang="cs-CZ" sz="2400" dirty="0"/>
              <a:t> single </a:t>
            </a:r>
            <a:r>
              <a:rPr lang="cs-CZ" sz="2400" dirty="0" err="1"/>
              <a:t>agents</a:t>
            </a:r>
            <a:r>
              <a:rPr lang="cs-CZ" sz="2400" dirty="0"/>
              <a:t> = </a:t>
            </a:r>
            <a:r>
              <a:rPr lang="cs-CZ" sz="2400" dirty="0" err="1"/>
              <a:t>one</a:t>
            </a:r>
            <a:r>
              <a:rPr lang="cs-CZ" sz="2400" dirty="0"/>
              <a:t> SSRI </a:t>
            </a:r>
            <a:r>
              <a:rPr lang="cs-CZ" sz="2400" dirty="0" err="1"/>
              <a:t>can</a:t>
            </a:r>
            <a:r>
              <a:rPr lang="cs-CZ" sz="2400" dirty="0"/>
              <a:t>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replaced</a:t>
            </a:r>
            <a:r>
              <a:rPr lang="cs-CZ" sz="2400" dirty="0"/>
              <a:t> by </a:t>
            </a:r>
            <a:r>
              <a:rPr lang="cs-CZ" sz="2400" dirty="0" err="1"/>
              <a:t>other</a:t>
            </a:r>
            <a:r>
              <a:rPr lang="cs-CZ" sz="2400" dirty="0"/>
              <a:t> in case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therapy</a:t>
            </a:r>
            <a:r>
              <a:rPr lang="cs-CZ" sz="2400" dirty="0"/>
              <a:t> </a:t>
            </a:r>
            <a:r>
              <a:rPr lang="cs-CZ" sz="2400" dirty="0" err="1"/>
              <a:t>failure</a:t>
            </a: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drugs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choice</a:t>
            </a:r>
            <a:r>
              <a:rPr lang="cs-CZ" sz="2400" dirty="0"/>
              <a:t> in most </a:t>
            </a:r>
            <a:r>
              <a:rPr lang="cs-CZ" sz="2400" dirty="0" err="1"/>
              <a:t>patients</a:t>
            </a: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 err="1"/>
              <a:t>great</a:t>
            </a:r>
            <a:r>
              <a:rPr lang="cs-CZ" sz="2400" dirty="0"/>
              <a:t> </a:t>
            </a:r>
            <a:r>
              <a:rPr lang="cs-CZ" sz="2400" dirty="0" err="1"/>
              <a:t>safety</a:t>
            </a:r>
            <a:r>
              <a:rPr lang="cs-CZ" sz="2400" dirty="0"/>
              <a:t> profile – but not </a:t>
            </a:r>
            <a:r>
              <a:rPr lang="cs-CZ" sz="2400" dirty="0" err="1"/>
              <a:t>tolerability</a:t>
            </a: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↑ risk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suicide</a:t>
            </a:r>
            <a:r>
              <a:rPr lang="cs-CZ" sz="2400" dirty="0"/>
              <a:t> in </a:t>
            </a:r>
            <a:r>
              <a:rPr lang="cs-CZ" sz="2400" dirty="0" err="1"/>
              <a:t>tennagers</a:t>
            </a:r>
            <a:r>
              <a:rPr lang="cs-CZ" sz="24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risk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drug-drug</a:t>
            </a:r>
            <a:r>
              <a:rPr lang="cs-CZ" sz="2400" dirty="0"/>
              <a:t> </a:t>
            </a:r>
            <a:r>
              <a:rPr lang="cs-CZ" sz="2400" dirty="0" err="1"/>
              <a:t>interactions</a:t>
            </a:r>
            <a:r>
              <a:rPr lang="cs-CZ" sz="2400" dirty="0"/>
              <a:t> (</a:t>
            </a:r>
            <a:r>
              <a:rPr lang="cs-CZ" sz="2400" dirty="0" err="1"/>
              <a:t>iCYP</a:t>
            </a:r>
            <a:r>
              <a:rPr lang="cs-CZ" sz="2400" dirty="0"/>
              <a:t> 2D6 and 3A4 </a:t>
            </a:r>
            <a:r>
              <a:rPr lang="cs-CZ" sz="2400" dirty="0" err="1"/>
              <a:t>inhibitors</a:t>
            </a:r>
            <a:r>
              <a:rPr lang="cs-CZ" sz="2400" dirty="0"/>
              <a:t>)</a:t>
            </a:r>
          </a:p>
          <a:p>
            <a:pPr marL="72000" indent="0">
              <a:buNone/>
            </a:pPr>
            <a:r>
              <a:rPr lang="cs-CZ" sz="2400" dirty="0"/>
              <a:t>I: </a:t>
            </a:r>
            <a:r>
              <a:rPr lang="cs-CZ" sz="2400" dirty="0" err="1"/>
              <a:t>depression</a:t>
            </a:r>
            <a:r>
              <a:rPr lang="cs-CZ" sz="2400" dirty="0"/>
              <a:t>, </a:t>
            </a:r>
            <a:r>
              <a:rPr lang="cs-CZ" sz="2400" dirty="0" err="1"/>
              <a:t>anxiety</a:t>
            </a:r>
            <a:r>
              <a:rPr lang="cs-CZ" sz="2400" dirty="0"/>
              <a:t>, OCD, PTSD, </a:t>
            </a:r>
            <a:r>
              <a:rPr lang="cs-CZ" sz="2400" dirty="0" err="1"/>
              <a:t>migraine</a:t>
            </a:r>
            <a:r>
              <a:rPr lang="cs-CZ" sz="2400" dirty="0"/>
              <a:t>, </a:t>
            </a:r>
            <a:r>
              <a:rPr lang="cs-CZ" sz="2400" dirty="0" err="1"/>
              <a:t>pain</a:t>
            </a:r>
            <a:endParaRPr lang="cs-CZ" sz="24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SSRI – </a:t>
            </a:r>
            <a:r>
              <a:rPr lang="cs-CZ" b="0" dirty="0" err="1"/>
              <a:t>selective</a:t>
            </a:r>
            <a:r>
              <a:rPr lang="cs-CZ" b="0" dirty="0"/>
              <a:t> serotonin </a:t>
            </a:r>
            <a:r>
              <a:rPr lang="cs-CZ" b="0" dirty="0" err="1"/>
              <a:t>reuptake</a:t>
            </a:r>
            <a:r>
              <a:rPr lang="cs-CZ" b="0" dirty="0"/>
              <a:t> </a:t>
            </a:r>
            <a:r>
              <a:rPr lang="cs-CZ" b="0" dirty="0" err="1"/>
              <a:t>inhibitors</a:t>
            </a:r>
            <a:endParaRPr lang="cs-CZ" b="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D54A9F1-22C4-4748-AB59-6D6BDFF821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1425" y="2342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186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314450"/>
            <a:ext cx="10753200" cy="5048250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dirty="0"/>
              <a:t>AE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GIT </a:t>
            </a:r>
            <a:r>
              <a:rPr lang="cs-CZ" sz="2400" dirty="0" err="1"/>
              <a:t>irritation</a:t>
            </a: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latin typeface="Calibri"/>
                <a:cs typeface="Calibri"/>
              </a:rPr>
              <a:t>↑</a:t>
            </a:r>
            <a:r>
              <a:rPr lang="cs-CZ" sz="2400" dirty="0"/>
              <a:t> </a:t>
            </a:r>
            <a:r>
              <a:rPr lang="cs-CZ" sz="2400" dirty="0" err="1"/>
              <a:t>bleeding</a:t>
            </a:r>
            <a:r>
              <a:rPr lang="cs-CZ" sz="2400" dirty="0"/>
              <a:t>, sex. </a:t>
            </a:r>
            <a:r>
              <a:rPr lang="cs-CZ" sz="2400" dirty="0" err="1"/>
              <a:t>dysfunction</a:t>
            </a:r>
            <a:r>
              <a:rPr lang="cs-CZ" sz="2400" dirty="0"/>
              <a:t>, </a:t>
            </a:r>
            <a:r>
              <a:rPr lang="cs-CZ" sz="2400" dirty="0" err="1"/>
              <a:t>anhedonia</a:t>
            </a:r>
            <a:endParaRPr lang="cs-CZ" sz="2400" dirty="0"/>
          </a:p>
          <a:p>
            <a:pPr marL="72000" indent="0">
              <a:buNone/>
            </a:pPr>
            <a:r>
              <a:rPr lang="cs-CZ" sz="2400" b="1" dirty="0"/>
              <a:t>Serotonin syndrome</a:t>
            </a:r>
          </a:p>
          <a:p>
            <a:pPr>
              <a:buFontTx/>
              <a:buChar char="-"/>
            </a:pPr>
            <a:r>
              <a:rPr lang="cs-CZ" sz="2400" dirty="0" err="1"/>
              <a:t>induced</a:t>
            </a:r>
            <a:r>
              <a:rPr lang="cs-CZ" sz="2400" dirty="0"/>
              <a:t> by </a:t>
            </a:r>
            <a:r>
              <a:rPr lang="cs-CZ" sz="2400" dirty="0" err="1"/>
              <a:t>hyperactivity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serotonine in </a:t>
            </a:r>
            <a:r>
              <a:rPr lang="cs-CZ" sz="2400" dirty="0" err="1"/>
              <a:t>the</a:t>
            </a:r>
            <a:r>
              <a:rPr lang="cs-CZ" sz="2400" dirty="0"/>
              <a:t> CNS</a:t>
            </a:r>
          </a:p>
          <a:p>
            <a:pPr>
              <a:buFontTx/>
              <a:buChar char="-"/>
            </a:pPr>
            <a:r>
              <a:rPr lang="cs-CZ" sz="2400" dirty="0"/>
              <a:t> </a:t>
            </a:r>
            <a:r>
              <a:rPr lang="cs-CZ" sz="2400" dirty="0" err="1"/>
              <a:t>high</a:t>
            </a:r>
            <a:r>
              <a:rPr lang="cs-CZ" sz="2400" dirty="0"/>
              <a:t> risk in </a:t>
            </a:r>
            <a:r>
              <a:rPr lang="cs-CZ" sz="2400" dirty="0" err="1"/>
              <a:t>combinations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serotonergic</a:t>
            </a:r>
            <a:r>
              <a:rPr lang="cs-CZ" sz="2400" dirty="0"/>
              <a:t> </a:t>
            </a:r>
            <a:r>
              <a:rPr lang="cs-CZ" sz="2400" dirty="0" err="1"/>
              <a:t>drugs</a:t>
            </a:r>
            <a:r>
              <a:rPr lang="cs-CZ" sz="2400" dirty="0"/>
              <a:t> (AD, </a:t>
            </a:r>
            <a:r>
              <a:rPr lang="cs-CZ" sz="2400" dirty="0" err="1"/>
              <a:t>triptans</a:t>
            </a:r>
            <a:r>
              <a:rPr lang="cs-CZ" sz="2400" dirty="0"/>
              <a:t>, </a:t>
            </a:r>
            <a:r>
              <a:rPr lang="cs-CZ" sz="2400" dirty="0" err="1"/>
              <a:t>analgesics</a:t>
            </a:r>
            <a:r>
              <a:rPr lang="cs-CZ" sz="2400" dirty="0"/>
              <a:t>)</a:t>
            </a:r>
          </a:p>
          <a:p>
            <a:pPr marL="72000" indent="0">
              <a:buNone/>
            </a:pPr>
            <a:r>
              <a:rPr lang="cs-CZ" sz="2400" b="1" dirty="0" err="1"/>
              <a:t>Antidepressant</a:t>
            </a:r>
            <a:r>
              <a:rPr lang="cs-CZ" sz="2400" b="1" dirty="0"/>
              <a:t> </a:t>
            </a:r>
            <a:r>
              <a:rPr lang="cs-CZ" sz="2400" b="1" dirty="0" err="1"/>
              <a:t>discontinuation</a:t>
            </a:r>
            <a:r>
              <a:rPr lang="cs-CZ" sz="2400" b="1" dirty="0"/>
              <a:t> syndrome </a:t>
            </a:r>
            <a:r>
              <a:rPr lang="cs-CZ" sz="2400" dirty="0"/>
              <a:t>- FINISH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SSRI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645306-6D63-4F5F-B00B-B120D6B81E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953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25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692696"/>
            <a:ext cx="10753200" cy="5048250"/>
          </a:xfrm>
        </p:spPr>
        <p:txBody>
          <a:bodyPr/>
          <a:lstStyle/>
          <a:p>
            <a:pPr marL="72000" indent="0">
              <a:lnSpc>
                <a:spcPts val="4500"/>
              </a:lnSpc>
              <a:buNone/>
            </a:pPr>
            <a:r>
              <a:rPr lang="cs-CZ" sz="2000" b="1" dirty="0"/>
              <a:t>fluoxetine</a:t>
            </a:r>
          </a:p>
          <a:p>
            <a:pPr>
              <a:lnSpc>
                <a:spcPts val="4500"/>
              </a:lnSpc>
              <a:buFontTx/>
              <a:buChar char="-"/>
            </a:pPr>
            <a:r>
              <a:rPr lang="cs-CZ" sz="2000" dirty="0"/>
              <a:t>5-HT</a:t>
            </a:r>
            <a:r>
              <a:rPr lang="cs-CZ" sz="2000" baseline="-25000" dirty="0"/>
              <a:t>2A</a:t>
            </a:r>
            <a:r>
              <a:rPr lang="cs-CZ" sz="2000" dirty="0"/>
              <a:t>antagonist, CYP2D6 </a:t>
            </a:r>
            <a:r>
              <a:rPr lang="cs-CZ" sz="2000" dirty="0" err="1"/>
              <a:t>strong</a:t>
            </a:r>
            <a:r>
              <a:rPr lang="cs-CZ" sz="2000" dirty="0"/>
              <a:t> inhibitor</a:t>
            </a:r>
          </a:p>
          <a:p>
            <a:pPr marL="72000" indent="0">
              <a:lnSpc>
                <a:spcPts val="4500"/>
              </a:lnSpc>
              <a:buNone/>
            </a:pPr>
            <a:r>
              <a:rPr lang="cs-CZ" sz="2000" b="1" dirty="0" err="1"/>
              <a:t>sertraline</a:t>
            </a:r>
            <a:endParaRPr lang="cs-CZ" sz="2000" b="1" dirty="0"/>
          </a:p>
          <a:p>
            <a:pPr marL="72000" indent="0">
              <a:lnSpc>
                <a:spcPts val="4500"/>
              </a:lnSpc>
              <a:buNone/>
            </a:pPr>
            <a:r>
              <a:rPr lang="cs-CZ" sz="2000" dirty="0"/>
              <a:t>-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strongest</a:t>
            </a:r>
            <a:r>
              <a:rPr lang="cs-CZ" sz="2000" dirty="0"/>
              <a:t> SERT inhibitor</a:t>
            </a:r>
          </a:p>
          <a:p>
            <a:pPr marL="72000" indent="0">
              <a:lnSpc>
                <a:spcPts val="4500"/>
              </a:lnSpc>
              <a:buNone/>
            </a:pPr>
            <a:r>
              <a:rPr lang="cs-CZ" sz="2000" dirty="0"/>
              <a:t>- </a:t>
            </a:r>
            <a:r>
              <a:rPr lang="cs-CZ" sz="2000" dirty="0" err="1"/>
              <a:t>weak</a:t>
            </a:r>
            <a:r>
              <a:rPr lang="cs-CZ" sz="2000" dirty="0"/>
              <a:t> DAT inhibitor, </a:t>
            </a:r>
            <a:r>
              <a:rPr lang="cs-CZ" sz="2000" dirty="0" err="1"/>
              <a:t>anxiolytic</a:t>
            </a:r>
            <a:r>
              <a:rPr lang="cs-CZ" sz="2000" dirty="0"/>
              <a:t> </a:t>
            </a:r>
            <a:r>
              <a:rPr lang="cs-CZ" sz="2000" dirty="0" err="1"/>
              <a:t>activity</a:t>
            </a:r>
            <a:endParaRPr lang="cs-CZ" sz="2000" dirty="0"/>
          </a:p>
          <a:p>
            <a:pPr marL="72000" indent="0">
              <a:lnSpc>
                <a:spcPts val="4500"/>
              </a:lnSpc>
              <a:buNone/>
            </a:pPr>
            <a:r>
              <a:rPr lang="cs-CZ" sz="2000" b="1" dirty="0"/>
              <a:t>paroxetine</a:t>
            </a:r>
          </a:p>
          <a:p>
            <a:pPr marL="72000" indent="0">
              <a:lnSpc>
                <a:spcPts val="4500"/>
              </a:lnSpc>
              <a:buNone/>
            </a:pPr>
            <a:r>
              <a:rPr lang="cs-CZ" sz="2000" dirty="0"/>
              <a:t>- </a:t>
            </a:r>
            <a:r>
              <a:rPr lang="cs-CZ" sz="2000" dirty="0" err="1"/>
              <a:t>weak</a:t>
            </a:r>
            <a:r>
              <a:rPr lang="cs-CZ" sz="2000" dirty="0"/>
              <a:t> </a:t>
            </a:r>
            <a:r>
              <a:rPr lang="cs-CZ" sz="2000" dirty="0" err="1"/>
              <a:t>antimuscarinic</a:t>
            </a:r>
            <a:r>
              <a:rPr lang="cs-CZ" sz="2000" dirty="0"/>
              <a:t> </a:t>
            </a:r>
            <a:r>
              <a:rPr lang="cs-CZ" sz="2000" dirty="0" err="1"/>
              <a:t>effect</a:t>
            </a:r>
            <a:r>
              <a:rPr lang="cs-CZ" sz="2000" dirty="0"/>
              <a:t> = </a:t>
            </a:r>
            <a:r>
              <a:rPr lang="cs-CZ" sz="2000" dirty="0" err="1"/>
              <a:t>sedative</a:t>
            </a:r>
            <a:r>
              <a:rPr lang="cs-CZ" sz="2000" dirty="0"/>
              <a:t>; CYP2D6 </a:t>
            </a:r>
            <a:r>
              <a:rPr lang="cs-CZ" sz="2000" dirty="0" err="1"/>
              <a:t>strong</a:t>
            </a:r>
            <a:r>
              <a:rPr lang="cs-CZ" sz="2000" dirty="0"/>
              <a:t> inhibitor</a:t>
            </a:r>
          </a:p>
          <a:p>
            <a:pPr marL="72000" indent="0">
              <a:lnSpc>
                <a:spcPts val="4500"/>
              </a:lnSpc>
              <a:buNone/>
            </a:pPr>
            <a:r>
              <a:rPr lang="cs-CZ" sz="2000" b="1" dirty="0" err="1"/>
              <a:t>citalopram</a:t>
            </a:r>
            <a:endParaRPr lang="cs-CZ" sz="2000" b="1" dirty="0"/>
          </a:p>
          <a:p>
            <a:pPr marL="72000" indent="0">
              <a:lnSpc>
                <a:spcPts val="4500"/>
              </a:lnSpc>
              <a:buNone/>
            </a:pPr>
            <a:r>
              <a:rPr lang="cs-CZ" sz="2000" dirty="0"/>
              <a:t>-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lowest</a:t>
            </a:r>
            <a:r>
              <a:rPr lang="cs-CZ" sz="2000" dirty="0"/>
              <a:t> risk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drug-drug</a:t>
            </a:r>
            <a:r>
              <a:rPr lang="cs-CZ" sz="2000" dirty="0"/>
              <a:t> </a:t>
            </a:r>
            <a:r>
              <a:rPr lang="cs-CZ" sz="2000" dirty="0" err="1"/>
              <a:t>interactions</a:t>
            </a:r>
            <a:endParaRPr lang="cs-CZ" sz="2000" dirty="0"/>
          </a:p>
          <a:p>
            <a:pPr marL="72000" indent="0">
              <a:buNone/>
            </a:pPr>
            <a:endParaRPr lang="cs-CZ" sz="2000" dirty="0"/>
          </a:p>
          <a:p>
            <a:pPr marL="72000" indent="0">
              <a:buNone/>
            </a:pPr>
            <a:endParaRPr lang="cs-CZ" sz="20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1403"/>
            <a:ext cx="10515600" cy="949325"/>
          </a:xfrm>
        </p:spPr>
        <p:txBody>
          <a:bodyPr/>
          <a:lstStyle/>
          <a:p>
            <a:r>
              <a:rPr lang="cs-CZ" dirty="0"/>
              <a:t>SSRI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78F111-D362-42DB-88C4-C330DC86E4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2723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462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Symptoms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schizophrenia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511529"/>
            <a:ext cx="10753200" cy="4139998"/>
          </a:xfrm>
        </p:spPr>
        <p:txBody>
          <a:bodyPr>
            <a:normAutofit fontScale="92500"/>
          </a:bodyPr>
          <a:lstStyle/>
          <a:p>
            <a:endParaRPr lang="cs-CZ" dirty="0"/>
          </a:p>
          <a:p>
            <a:pPr marL="0" indent="0">
              <a:buNone/>
            </a:pPr>
            <a:r>
              <a:rPr lang="cs-CZ" dirty="0"/>
              <a:t>"</a:t>
            </a:r>
            <a:r>
              <a:rPr lang="cs-CZ" b="1" dirty="0">
                <a:solidFill>
                  <a:srgbClr val="FF0000"/>
                </a:solidFill>
              </a:rPr>
              <a:t>Positive" </a:t>
            </a:r>
            <a:r>
              <a:rPr lang="cs-CZ" b="1" dirty="0" err="1">
                <a:solidFill>
                  <a:srgbClr val="FF0000"/>
                </a:solidFill>
              </a:rPr>
              <a:t>symptoms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- </a:t>
            </a:r>
            <a:r>
              <a:rPr lang="cs-CZ" dirty="0" err="1"/>
              <a:t>hallucinations</a:t>
            </a:r>
            <a:r>
              <a:rPr lang="cs-CZ" dirty="0"/>
              <a:t>, </a:t>
            </a:r>
            <a:r>
              <a:rPr lang="cs-CZ" dirty="0" err="1"/>
              <a:t>delusions</a:t>
            </a:r>
            <a:r>
              <a:rPr lang="cs-CZ" dirty="0"/>
              <a:t>, </a:t>
            </a:r>
            <a:r>
              <a:rPr lang="cs-CZ" dirty="0" err="1"/>
              <a:t>disintegration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thinking</a:t>
            </a:r>
            <a:r>
              <a:rPr lang="cs-CZ" dirty="0"/>
              <a:t>, </a:t>
            </a:r>
            <a:r>
              <a:rPr lang="cs-CZ" dirty="0" err="1"/>
              <a:t>speaking</a:t>
            </a:r>
            <a:r>
              <a:rPr lang="cs-CZ" dirty="0"/>
              <a:t>, </a:t>
            </a:r>
            <a:r>
              <a:rPr lang="cs-CZ" dirty="0" err="1"/>
              <a:t>catatonia</a:t>
            </a:r>
            <a:r>
              <a:rPr lang="cs-CZ" dirty="0"/>
              <a:t>, </a:t>
            </a:r>
            <a:r>
              <a:rPr lang="cs-CZ" dirty="0" err="1"/>
              <a:t>agitation</a:t>
            </a:r>
            <a:r>
              <a:rPr lang="cs-CZ" dirty="0"/>
              <a:t>, paranoia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"Negative</a:t>
            </a:r>
            <a:r>
              <a:rPr lang="cs-CZ" dirty="0">
                <a:solidFill>
                  <a:schemeClr val="accent1"/>
                </a:solidFill>
              </a:rPr>
              <a:t>" </a:t>
            </a:r>
            <a:r>
              <a:rPr lang="cs-CZ" dirty="0"/>
              <a:t>- ​​a</a:t>
            </a:r>
            <a:r>
              <a:rPr lang="en-US" dirty="0" err="1"/>
              <a:t>bsent</a:t>
            </a:r>
            <a:r>
              <a:rPr lang="en-US" dirty="0"/>
              <a:t>, blunted or incongruous emotional responses</a:t>
            </a:r>
            <a:r>
              <a:rPr lang="cs-CZ" dirty="0"/>
              <a:t>, </a:t>
            </a:r>
            <a:r>
              <a:rPr lang="cs-CZ" dirty="0" err="1"/>
              <a:t>apathy</a:t>
            </a:r>
            <a:r>
              <a:rPr lang="cs-CZ" dirty="0"/>
              <a:t>,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withdrawal</a:t>
            </a:r>
            <a:r>
              <a:rPr lang="cs-CZ" dirty="0"/>
              <a:t>, </a:t>
            </a:r>
            <a:r>
              <a:rPr lang="cs-CZ" dirty="0" err="1"/>
              <a:t>anhedonia</a:t>
            </a:r>
            <a:r>
              <a:rPr lang="cs-CZ" dirty="0"/>
              <a:t>, </a:t>
            </a:r>
            <a:r>
              <a:rPr lang="cs-CZ" dirty="0" err="1"/>
              <a:t>lethargy</a:t>
            </a:r>
            <a:r>
              <a:rPr lang="cs-CZ" dirty="0"/>
              <a:t>, </a:t>
            </a:r>
            <a:r>
              <a:rPr lang="cs-CZ" dirty="0" err="1"/>
              <a:t>sexual</a:t>
            </a:r>
            <a:r>
              <a:rPr lang="cs-CZ" dirty="0"/>
              <a:t> </a:t>
            </a:r>
            <a:r>
              <a:rPr lang="cs-CZ" dirty="0" err="1"/>
              <a:t>dysfunction</a:t>
            </a:r>
            <a:r>
              <a:rPr lang="cs-CZ" dirty="0"/>
              <a:t>, </a:t>
            </a:r>
            <a:r>
              <a:rPr lang="cs-CZ" dirty="0" err="1"/>
              <a:t>impaired</a:t>
            </a:r>
            <a:r>
              <a:rPr lang="cs-CZ" dirty="0"/>
              <a:t> </a:t>
            </a:r>
            <a:r>
              <a:rPr lang="cs-CZ" dirty="0" err="1"/>
              <a:t>attention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032E78-E6CC-4046-8EA1-1A94939842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2464" y="7231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8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314450"/>
            <a:ext cx="10753200" cy="5048250"/>
          </a:xfrm>
        </p:spPr>
        <p:txBody>
          <a:bodyPr/>
          <a:lstStyle/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 err="1">
                <a:solidFill>
                  <a:schemeClr val="tx2"/>
                </a:solidFill>
              </a:rPr>
              <a:t>MofA</a:t>
            </a:r>
            <a:r>
              <a:rPr lang="cs-CZ" sz="2400" b="1" dirty="0">
                <a:solidFill>
                  <a:schemeClr val="tx2"/>
                </a:solidFill>
              </a:rPr>
              <a:t>:</a:t>
            </a:r>
            <a:r>
              <a:rPr lang="cs-CZ" sz="2400" dirty="0"/>
              <a:t> SERT </a:t>
            </a:r>
            <a:r>
              <a:rPr lang="cs-CZ" sz="2400" dirty="0" err="1"/>
              <a:t>selective</a:t>
            </a:r>
            <a:r>
              <a:rPr lang="cs-CZ" sz="2400" dirty="0"/>
              <a:t> </a:t>
            </a:r>
            <a:r>
              <a:rPr lang="cs-CZ" sz="2400" dirty="0" err="1"/>
              <a:t>inhibition</a:t>
            </a:r>
            <a:endParaRPr lang="cs-CZ" sz="24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 err="1">
                <a:solidFill>
                  <a:schemeClr val="tx2"/>
                </a:solidFill>
              </a:rPr>
              <a:t>Indications</a:t>
            </a:r>
            <a:r>
              <a:rPr lang="cs-CZ" sz="2400" b="1" dirty="0">
                <a:solidFill>
                  <a:schemeClr val="tx2"/>
                </a:solidFill>
              </a:rPr>
              <a:t>: </a:t>
            </a:r>
            <a:r>
              <a:rPr lang="cs-CZ" sz="2400" dirty="0" err="1"/>
              <a:t>depression</a:t>
            </a:r>
            <a:r>
              <a:rPr lang="cs-CZ" sz="2400" dirty="0"/>
              <a:t>, </a:t>
            </a:r>
            <a:r>
              <a:rPr lang="cs-CZ" sz="2400" dirty="0" err="1"/>
              <a:t>anxiety</a:t>
            </a:r>
            <a:endParaRPr lang="cs-CZ" sz="2400" b="1" dirty="0">
              <a:solidFill>
                <a:schemeClr val="tx2"/>
              </a:solidFill>
            </a:endParaRP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 err="1">
                <a:solidFill>
                  <a:schemeClr val="tx2"/>
                </a:solidFill>
              </a:rPr>
              <a:t>Administration</a:t>
            </a:r>
            <a:r>
              <a:rPr lang="cs-CZ" sz="2400" b="1" dirty="0">
                <a:solidFill>
                  <a:schemeClr val="tx2"/>
                </a:solidFill>
              </a:rPr>
              <a:t>: </a:t>
            </a:r>
            <a:r>
              <a:rPr lang="cs-CZ" sz="2400" dirty="0"/>
              <a:t>per os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2"/>
                </a:solidFill>
              </a:rPr>
              <a:t>PK: </a:t>
            </a:r>
            <a:r>
              <a:rPr lang="cs-CZ" sz="2400" dirty="0" err="1"/>
              <a:t>good</a:t>
            </a:r>
            <a:r>
              <a:rPr lang="cs-CZ" sz="2400" dirty="0"/>
              <a:t> </a:t>
            </a:r>
            <a:r>
              <a:rPr lang="cs-CZ" sz="2400" dirty="0" err="1"/>
              <a:t>absorption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GIT, </a:t>
            </a:r>
            <a:r>
              <a:rPr lang="cs-CZ" sz="2400" dirty="0" err="1"/>
              <a:t>low</a:t>
            </a:r>
            <a:r>
              <a:rPr lang="cs-CZ" sz="2400" dirty="0"/>
              <a:t> protein </a:t>
            </a:r>
            <a:r>
              <a:rPr lang="cs-CZ" sz="2400" dirty="0" err="1"/>
              <a:t>binding</a:t>
            </a:r>
            <a:r>
              <a:rPr lang="cs-CZ" sz="2400" dirty="0"/>
              <a:t>, </a:t>
            </a:r>
            <a:r>
              <a:rPr lang="cs-CZ" sz="2400" dirty="0" err="1"/>
              <a:t>complete</a:t>
            </a:r>
            <a:r>
              <a:rPr lang="cs-CZ" sz="2400" dirty="0"/>
              <a:t> </a:t>
            </a:r>
            <a:r>
              <a:rPr lang="cs-CZ" sz="2400" dirty="0" err="1"/>
              <a:t>biotransformation</a:t>
            </a:r>
            <a:r>
              <a:rPr lang="cs-CZ" sz="2400" dirty="0"/>
              <a:t> in liver (CYP2C19), </a:t>
            </a:r>
            <a:r>
              <a:rPr lang="cs-CZ" sz="2400" dirty="0" err="1"/>
              <a:t>active</a:t>
            </a:r>
            <a:r>
              <a:rPr lang="cs-CZ" sz="2400" dirty="0"/>
              <a:t> </a:t>
            </a:r>
            <a:r>
              <a:rPr lang="cs-CZ" sz="2400" dirty="0" err="1"/>
              <a:t>metabolites</a:t>
            </a:r>
            <a:r>
              <a:rPr lang="cs-CZ" sz="2400" dirty="0"/>
              <a:t>, </a:t>
            </a:r>
            <a:r>
              <a:rPr lang="cs-CZ" sz="2400" dirty="0" err="1"/>
              <a:t>dominantly</a:t>
            </a:r>
            <a:r>
              <a:rPr lang="cs-CZ" sz="2400" dirty="0"/>
              <a:t> </a:t>
            </a:r>
            <a:r>
              <a:rPr lang="cs-CZ" sz="2400" dirty="0" err="1"/>
              <a:t>excreted</a:t>
            </a:r>
            <a:r>
              <a:rPr lang="cs-CZ" sz="2400" dirty="0"/>
              <a:t> </a:t>
            </a:r>
            <a:r>
              <a:rPr lang="cs-CZ" sz="2400" dirty="0" err="1"/>
              <a:t>into</a:t>
            </a:r>
            <a:r>
              <a:rPr lang="cs-CZ" sz="2400" dirty="0"/>
              <a:t> urine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2"/>
                </a:solidFill>
              </a:rPr>
              <a:t>AE: </a:t>
            </a:r>
            <a:r>
              <a:rPr lang="cs-CZ" sz="2400" dirty="0" err="1"/>
              <a:t>prolongation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QT, serotonine syndrome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2"/>
                </a:solidFill>
              </a:rPr>
              <a:t>DDI: </a:t>
            </a:r>
            <a:r>
              <a:rPr lang="cs-CZ" sz="2400" dirty="0" err="1"/>
              <a:t>iMAO</a:t>
            </a:r>
            <a:r>
              <a:rPr lang="cs-CZ" sz="2400" dirty="0"/>
              <a:t> ↑risk </a:t>
            </a:r>
            <a:r>
              <a:rPr lang="cs-CZ" sz="2400" dirty="0" err="1"/>
              <a:t>of</a:t>
            </a:r>
            <a:r>
              <a:rPr lang="cs-CZ" sz="2400" dirty="0"/>
              <a:t> serotonine syndrome, CYP </a:t>
            </a:r>
            <a:r>
              <a:rPr lang="cs-CZ" sz="2400" dirty="0" err="1"/>
              <a:t>inhibitors</a:t>
            </a:r>
            <a:endParaRPr lang="cs-CZ" sz="24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400" b="1" dirty="0">
                <a:solidFill>
                  <a:schemeClr val="tx2"/>
                </a:solidFill>
              </a:rPr>
              <a:t>KI: </a:t>
            </a:r>
            <a:r>
              <a:rPr lang="cs-CZ" sz="2400" dirty="0" err="1"/>
              <a:t>till</a:t>
            </a:r>
            <a:r>
              <a:rPr lang="cs-CZ" sz="2400" dirty="0"/>
              <a:t> 18 </a:t>
            </a:r>
            <a:r>
              <a:rPr lang="cs-CZ" sz="2400" dirty="0" err="1"/>
              <a:t>years</a:t>
            </a:r>
            <a:r>
              <a:rPr lang="cs-CZ" sz="2400" dirty="0"/>
              <a:t>, gravidity, </a:t>
            </a:r>
            <a:r>
              <a:rPr lang="cs-CZ" sz="2400" dirty="0" err="1"/>
              <a:t>lactation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SSRI - </a:t>
            </a:r>
            <a:r>
              <a:rPr lang="cs-CZ" dirty="0" err="1"/>
              <a:t>escitalopram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55207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484784"/>
            <a:ext cx="11050822" cy="5054139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 – </a:t>
            </a:r>
            <a:r>
              <a:rPr lang="cs-CZ" dirty="0" err="1"/>
              <a:t>nonselective</a:t>
            </a:r>
            <a:r>
              <a:rPr lang="cs-CZ" dirty="0"/>
              <a:t> </a:t>
            </a:r>
            <a:r>
              <a:rPr lang="cs-CZ" dirty="0" err="1"/>
              <a:t>blockade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5-HT and NA </a:t>
            </a:r>
            <a:r>
              <a:rPr lang="cs-CZ" dirty="0" err="1"/>
              <a:t>reuptake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„</a:t>
            </a:r>
            <a:r>
              <a:rPr lang="cs-CZ" dirty="0" err="1"/>
              <a:t>activating</a:t>
            </a:r>
            <a:r>
              <a:rPr lang="cs-CZ" dirty="0"/>
              <a:t>“ </a:t>
            </a:r>
            <a:r>
              <a:rPr lang="cs-CZ" dirty="0" err="1"/>
              <a:t>drugs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AE:  </a:t>
            </a:r>
            <a:r>
              <a:rPr lang="cs-CZ" dirty="0" err="1"/>
              <a:t>stimulation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adrenergic</a:t>
            </a:r>
            <a:r>
              <a:rPr lang="cs-CZ" dirty="0"/>
              <a:t> </a:t>
            </a:r>
            <a:r>
              <a:rPr lang="cs-CZ" dirty="0" err="1"/>
              <a:t>receptors</a:t>
            </a:r>
            <a:r>
              <a:rPr lang="cs-CZ" dirty="0"/>
              <a:t> = </a:t>
            </a:r>
            <a:r>
              <a:rPr lang="cs-CZ" dirty="0" err="1"/>
              <a:t>insomnia</a:t>
            </a:r>
            <a:r>
              <a:rPr lang="cs-CZ" dirty="0"/>
              <a:t>, sex. </a:t>
            </a:r>
            <a:r>
              <a:rPr lang="cs-CZ" dirty="0" err="1"/>
              <a:t>impairment</a:t>
            </a:r>
            <a:r>
              <a:rPr lang="cs-CZ" dirty="0"/>
              <a:t>, 								</a:t>
            </a:r>
            <a:r>
              <a:rPr lang="cs-CZ" dirty="0">
                <a:latin typeface="Calibri"/>
                <a:cs typeface="Calibri"/>
              </a:rPr>
              <a:t>↓ </a:t>
            </a:r>
            <a:r>
              <a:rPr lang="cs-CZ" dirty="0"/>
              <a:t>apetite, </a:t>
            </a:r>
            <a:r>
              <a:rPr lang="cs-CZ" dirty="0" err="1"/>
              <a:t>hypertension</a:t>
            </a:r>
            <a:endParaRPr lang="cs-CZ" dirty="0"/>
          </a:p>
          <a:p>
            <a:pPr marL="72000" indent="0">
              <a:buNone/>
            </a:pPr>
            <a:r>
              <a:rPr lang="cs-CZ" dirty="0" err="1"/>
              <a:t>increased</a:t>
            </a: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suicide</a:t>
            </a:r>
            <a:r>
              <a:rPr lang="cs-CZ" dirty="0"/>
              <a:t>, </a:t>
            </a:r>
            <a:r>
              <a:rPr lang="cs-CZ" dirty="0" err="1"/>
              <a:t>discontinuation</a:t>
            </a:r>
            <a:r>
              <a:rPr lang="cs-CZ" dirty="0"/>
              <a:t> </a:t>
            </a:r>
            <a:r>
              <a:rPr lang="cs-CZ" dirty="0" err="1"/>
              <a:t>sydrome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 </a:t>
            </a:r>
            <a:r>
              <a:rPr lang="cs-CZ" b="1" dirty="0" err="1"/>
              <a:t>venlafaxine</a:t>
            </a:r>
            <a:r>
              <a:rPr lang="cs-CZ" dirty="0"/>
              <a:t> + </a:t>
            </a:r>
            <a:r>
              <a:rPr lang="cs-CZ" b="1" dirty="0" err="1"/>
              <a:t>desvenlafaxine</a:t>
            </a:r>
            <a:r>
              <a:rPr lang="cs-CZ" b="1" dirty="0"/>
              <a:t> </a:t>
            </a:r>
          </a:p>
          <a:p>
            <a:pPr marL="72000" indent="0">
              <a:buNone/>
            </a:pPr>
            <a:r>
              <a:rPr lang="cs-CZ" dirty="0"/>
              <a:t> </a:t>
            </a:r>
            <a:r>
              <a:rPr lang="cs-CZ" b="1" dirty="0" err="1"/>
              <a:t>duloxetine</a:t>
            </a:r>
            <a:r>
              <a:rPr lang="cs-CZ" dirty="0"/>
              <a:t> –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neuropathic</a:t>
            </a:r>
            <a:r>
              <a:rPr lang="cs-CZ" dirty="0"/>
              <a:t> </a:t>
            </a:r>
            <a:r>
              <a:rPr lang="cs-CZ" dirty="0" err="1"/>
              <a:t>pain</a:t>
            </a:r>
            <a:r>
              <a:rPr lang="cs-CZ" dirty="0"/>
              <a:t>, </a:t>
            </a:r>
            <a:r>
              <a:rPr lang="cs-CZ" dirty="0" err="1"/>
              <a:t>hepatotoxic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SNRI – </a:t>
            </a:r>
            <a:r>
              <a:rPr lang="cs-CZ" b="0" dirty="0"/>
              <a:t>serotonin and noradrenaline </a:t>
            </a:r>
            <a:r>
              <a:rPr lang="cs-CZ" b="0" dirty="0" err="1"/>
              <a:t>reuptake</a:t>
            </a:r>
            <a:r>
              <a:rPr lang="cs-CZ" b="0" dirty="0"/>
              <a:t> </a:t>
            </a:r>
            <a:r>
              <a:rPr lang="cs-CZ" b="0" dirty="0" err="1"/>
              <a:t>inhibitors</a:t>
            </a:r>
            <a:endParaRPr lang="cs-CZ" b="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CE019B8-E271-45B7-A7FD-90FB78F557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1222" y="3647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86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662544"/>
            <a:ext cx="10753200" cy="4757305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bupropion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little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on 5-HT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in </a:t>
            </a:r>
            <a:r>
              <a:rPr lang="cs-CZ" dirty="0" err="1"/>
              <a:t>comparison</a:t>
            </a:r>
            <a:r>
              <a:rPr lang="cs-CZ" dirty="0"/>
              <a:t> to </a:t>
            </a:r>
            <a:r>
              <a:rPr lang="cs-CZ" dirty="0" err="1"/>
              <a:t>other</a:t>
            </a:r>
            <a:r>
              <a:rPr lang="cs-CZ" dirty="0"/>
              <a:t> DAT and NAT </a:t>
            </a:r>
            <a:r>
              <a:rPr lang="cs-CZ" dirty="0" err="1"/>
              <a:t>inhibitors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not cause </a:t>
            </a:r>
            <a:r>
              <a:rPr lang="cs-CZ" dirty="0" err="1"/>
              <a:t>euphoria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smoking </a:t>
            </a:r>
            <a:r>
              <a:rPr lang="cs-CZ" dirty="0" err="1"/>
              <a:t>cessation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AE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seizures</a:t>
            </a:r>
            <a:r>
              <a:rPr lang="cs-CZ" dirty="0"/>
              <a:t>, </a:t>
            </a:r>
            <a:r>
              <a:rPr lang="cs-CZ" dirty="0" err="1"/>
              <a:t>aggravation</a:t>
            </a:r>
            <a:r>
              <a:rPr lang="cs-CZ" dirty="0"/>
              <a:t>/development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psychotic</a:t>
            </a:r>
            <a:r>
              <a:rPr lang="cs-CZ" dirty="0"/>
              <a:t> </a:t>
            </a:r>
            <a:r>
              <a:rPr lang="cs-CZ" dirty="0" err="1"/>
              <a:t>signs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NDRI </a:t>
            </a:r>
            <a:r>
              <a:rPr lang="cs-CZ" b="0" dirty="0"/>
              <a:t>– noradrenaline and dopamine </a:t>
            </a:r>
            <a:r>
              <a:rPr lang="cs-CZ" b="0" dirty="0" err="1"/>
              <a:t>reuptake</a:t>
            </a:r>
            <a:r>
              <a:rPr lang="cs-CZ" b="0" dirty="0"/>
              <a:t> </a:t>
            </a:r>
            <a:r>
              <a:rPr lang="cs-CZ" b="0" dirty="0" err="1"/>
              <a:t>inhibitors</a:t>
            </a:r>
            <a:endParaRPr lang="cs-CZ" b="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CEC1D99-52F6-43BF-B246-7A22F09021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9950" y="14573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706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276350"/>
            <a:ext cx="10753200" cy="455565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reboxetine</a:t>
            </a:r>
            <a:endParaRPr lang="cs-CZ" b="1" dirty="0"/>
          </a:p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 – </a:t>
            </a:r>
            <a:r>
              <a:rPr lang="cs-CZ" dirty="0" err="1"/>
              <a:t>blockade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NAT: SERT = 20:1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M, H1 and </a:t>
            </a:r>
            <a:r>
              <a:rPr lang="el-GR" altLang="cs-CZ" dirty="0"/>
              <a:t>α</a:t>
            </a:r>
            <a:r>
              <a:rPr lang="cs-CZ" altLang="cs-CZ" b="1" baseline="-25000" dirty="0">
                <a:latin typeface="Calibri" pitchFamily="34" charset="0"/>
              </a:rPr>
              <a:t>1</a:t>
            </a:r>
            <a:r>
              <a:rPr lang="cs-CZ" altLang="cs-CZ" b="1" dirty="0">
                <a:latin typeface="Calibri" pitchFamily="34" charset="0"/>
              </a:rPr>
              <a:t> </a:t>
            </a:r>
            <a:r>
              <a:rPr lang="cs-CZ" dirty="0" err="1"/>
              <a:t>antagonist</a:t>
            </a:r>
            <a:r>
              <a:rPr lang="cs-CZ" dirty="0"/>
              <a:t> </a:t>
            </a:r>
          </a:p>
          <a:p>
            <a:pPr marL="72000" indent="0">
              <a:buNone/>
            </a:pPr>
            <a:r>
              <a:rPr lang="cs-CZ" dirty="0"/>
              <a:t>AE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stimulation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adrenergic</a:t>
            </a:r>
            <a:r>
              <a:rPr lang="cs-CZ" dirty="0"/>
              <a:t> </a:t>
            </a:r>
            <a:r>
              <a:rPr lang="cs-CZ" dirty="0" err="1"/>
              <a:t>receptros</a:t>
            </a:r>
            <a:r>
              <a:rPr lang="cs-CZ" dirty="0"/>
              <a:t> = </a:t>
            </a:r>
            <a:r>
              <a:rPr lang="cs-CZ" dirty="0" err="1"/>
              <a:t>insomnia</a:t>
            </a:r>
            <a:r>
              <a:rPr lang="cs-CZ" dirty="0"/>
              <a:t>, </a:t>
            </a:r>
            <a:r>
              <a:rPr lang="cs-CZ" dirty="0" err="1"/>
              <a:t>restlessness</a:t>
            </a:r>
            <a:r>
              <a:rPr lang="cs-CZ" dirty="0"/>
              <a:t>, </a:t>
            </a:r>
            <a:r>
              <a:rPr lang="cs-CZ" dirty="0" err="1"/>
              <a:t>anxiety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constipation</a:t>
            </a:r>
            <a:r>
              <a:rPr lang="cs-CZ" dirty="0"/>
              <a:t>, sex. </a:t>
            </a:r>
            <a:r>
              <a:rPr lang="cs-CZ" dirty="0" err="1"/>
              <a:t>dysfunction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 err="1"/>
              <a:t>atomoxetine</a:t>
            </a:r>
            <a:r>
              <a:rPr lang="cs-CZ" b="1" dirty="0"/>
              <a:t> </a:t>
            </a:r>
            <a:r>
              <a:rPr lang="cs-CZ" dirty="0"/>
              <a:t>–ADHD </a:t>
            </a:r>
            <a:r>
              <a:rPr lang="cs-CZ" dirty="0" err="1"/>
              <a:t>therapy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NARI – </a:t>
            </a:r>
            <a:r>
              <a:rPr lang="cs-CZ" b="0" dirty="0"/>
              <a:t>noradrenaline </a:t>
            </a:r>
            <a:r>
              <a:rPr lang="cs-CZ" b="0" dirty="0" err="1"/>
              <a:t>reuptake</a:t>
            </a:r>
            <a:r>
              <a:rPr lang="cs-CZ" b="0" dirty="0"/>
              <a:t> inhibitor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ABDF8E1-A505-4FD7-BFBE-639CA9AF87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53340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982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579417"/>
            <a:ext cx="10753200" cy="5037513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dirty="0" err="1"/>
              <a:t>trazodone</a:t>
            </a:r>
            <a:endParaRPr lang="cs-CZ" sz="2400" b="1" dirty="0"/>
          </a:p>
          <a:p>
            <a:pPr marL="72000" indent="0">
              <a:buNone/>
            </a:pPr>
            <a:r>
              <a:rPr lang="cs-CZ" sz="2400" dirty="0" err="1"/>
              <a:t>MofA</a:t>
            </a: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SERT </a:t>
            </a:r>
            <a:r>
              <a:rPr lang="cs-CZ" sz="2400" dirty="0" err="1"/>
              <a:t>inhibition</a:t>
            </a: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5-HT</a:t>
            </a:r>
            <a:r>
              <a:rPr lang="cs-CZ" sz="2400" baseline="-25000" dirty="0"/>
              <a:t>1A </a:t>
            </a:r>
            <a:r>
              <a:rPr lang="cs-CZ" sz="2400" dirty="0" err="1"/>
              <a:t>agonism</a:t>
            </a:r>
            <a:r>
              <a:rPr lang="cs-CZ" sz="2400" dirty="0"/>
              <a:t> </a:t>
            </a:r>
            <a:endParaRPr lang="cs-CZ" sz="2400" baseline="-25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5-HT</a:t>
            </a:r>
            <a:r>
              <a:rPr lang="cs-CZ" sz="2400" baseline="-25000" dirty="0"/>
              <a:t>2A</a:t>
            </a:r>
            <a:r>
              <a:rPr lang="cs-CZ" sz="2400" dirty="0"/>
              <a:t> and </a:t>
            </a:r>
            <a:r>
              <a:rPr lang="cs-CZ" sz="2400" baseline="-25000" dirty="0"/>
              <a:t>2C </a:t>
            </a:r>
            <a:r>
              <a:rPr lang="cs-CZ" sz="2400" dirty="0" err="1"/>
              <a:t>antagonis</a:t>
            </a:r>
            <a:r>
              <a:rPr lang="cs-CZ" sz="2400" dirty="0"/>
              <a:t> </a:t>
            </a:r>
            <a:endParaRPr lang="cs-CZ" sz="2400" baseline="-250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H</a:t>
            </a:r>
            <a:r>
              <a:rPr lang="cs-CZ" sz="2400" baseline="-25000" dirty="0"/>
              <a:t>1</a:t>
            </a:r>
            <a:r>
              <a:rPr lang="cs-CZ" sz="2400" dirty="0"/>
              <a:t> and </a:t>
            </a:r>
            <a:r>
              <a:rPr lang="el-GR" altLang="cs-CZ" sz="2400" dirty="0"/>
              <a:t>α</a:t>
            </a:r>
            <a:r>
              <a:rPr lang="cs-CZ" altLang="cs-CZ" sz="2400" baseline="-25000" dirty="0"/>
              <a:t>1</a:t>
            </a:r>
            <a:r>
              <a:rPr lang="cs-CZ" sz="2400" dirty="0"/>
              <a:t>antagonismus </a:t>
            </a:r>
            <a:endParaRPr lang="cs-CZ" altLang="cs-CZ" sz="2400" baseline="-25000" dirty="0"/>
          </a:p>
          <a:p>
            <a:pPr marL="72000" indent="0">
              <a:buNone/>
            </a:pPr>
            <a:r>
              <a:rPr lang="cs-CZ" sz="2400" dirty="0"/>
              <a:t>AE: </a:t>
            </a:r>
            <a:r>
              <a:rPr lang="cs-CZ" sz="2400" dirty="0" err="1"/>
              <a:t>hypotension</a:t>
            </a:r>
            <a:r>
              <a:rPr lang="cs-CZ" sz="2400" dirty="0"/>
              <a:t>, </a:t>
            </a:r>
            <a:r>
              <a:rPr lang="cs-CZ" sz="2400" dirty="0" err="1"/>
              <a:t>sleepiness</a:t>
            </a: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CYP2D6 </a:t>
            </a:r>
            <a:r>
              <a:rPr lang="cs-CZ" sz="2400" dirty="0" err="1"/>
              <a:t>substrate</a:t>
            </a:r>
            <a:r>
              <a:rPr lang="cs-CZ" sz="2400" dirty="0"/>
              <a:t>, 3A4 inhibitor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SARI </a:t>
            </a:r>
            <a:r>
              <a:rPr lang="cs-CZ" b="0" dirty="0"/>
              <a:t>– serotonine </a:t>
            </a:r>
            <a:r>
              <a:rPr lang="cs-CZ" b="0" dirty="0" err="1"/>
              <a:t>antagonist</a:t>
            </a:r>
            <a:r>
              <a:rPr lang="cs-CZ" b="0" dirty="0"/>
              <a:t> and </a:t>
            </a:r>
            <a:r>
              <a:rPr lang="cs-CZ" b="0" dirty="0" err="1"/>
              <a:t>reuptake</a:t>
            </a:r>
            <a:r>
              <a:rPr lang="cs-CZ" b="0" dirty="0"/>
              <a:t> inhibitor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D0CAC1-2F77-4B3F-9487-CBE519EECA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2400" y="6409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04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451610"/>
            <a:ext cx="10753200" cy="5048250"/>
          </a:xfrm>
        </p:spPr>
        <p:txBody>
          <a:bodyPr/>
          <a:lstStyle/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000" b="1" dirty="0" err="1">
                <a:solidFill>
                  <a:schemeClr val="tx2"/>
                </a:solidFill>
              </a:rPr>
              <a:t>MofA</a:t>
            </a:r>
            <a:r>
              <a:rPr lang="cs-CZ" sz="2000" b="1" dirty="0">
                <a:solidFill>
                  <a:schemeClr val="tx2"/>
                </a:solidFill>
              </a:rPr>
              <a:t>: </a:t>
            </a:r>
            <a:r>
              <a:rPr lang="cs-CZ" sz="2000" dirty="0" err="1"/>
              <a:t>block</a:t>
            </a:r>
            <a:r>
              <a:rPr lang="cs-CZ" sz="2000" dirty="0"/>
              <a:t> 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presynaptic</a:t>
            </a:r>
            <a:r>
              <a:rPr lang="cs-CZ" sz="2000" dirty="0"/>
              <a:t> </a:t>
            </a:r>
            <a:r>
              <a:rPr lang="el-GR" altLang="cs-CZ" sz="2000" dirty="0"/>
              <a:t>α</a:t>
            </a:r>
            <a:r>
              <a:rPr lang="cs-CZ" altLang="cs-CZ" sz="2000" baseline="-25000" dirty="0"/>
              <a:t>2 </a:t>
            </a:r>
            <a:r>
              <a:rPr lang="cs-CZ" altLang="cs-CZ" sz="2000" dirty="0"/>
              <a:t>+ </a:t>
            </a:r>
            <a:r>
              <a:rPr lang="cs-CZ" altLang="cs-CZ" sz="2000" dirty="0" err="1"/>
              <a:t>postsynaptic</a:t>
            </a:r>
            <a:r>
              <a:rPr lang="cs-CZ" altLang="cs-CZ" sz="2000" dirty="0"/>
              <a:t> </a:t>
            </a:r>
            <a:r>
              <a:rPr lang="cs-CZ" sz="2000" dirty="0"/>
              <a:t>5-HT2A, 5-HT2C and 5-HT3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000" dirty="0"/>
              <a:t>        </a:t>
            </a:r>
            <a:r>
              <a:rPr lang="cs-CZ" sz="2000" dirty="0" err="1"/>
              <a:t>stimulation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5-HT1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000" dirty="0"/>
              <a:t>            </a:t>
            </a:r>
            <a:r>
              <a:rPr lang="cs-CZ" sz="2000" dirty="0" err="1"/>
              <a:t>block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H1 and </a:t>
            </a:r>
            <a:r>
              <a:rPr lang="cs-CZ" sz="2000" dirty="0" err="1"/>
              <a:t>weak</a:t>
            </a:r>
            <a:r>
              <a:rPr lang="cs-CZ" sz="2000" dirty="0"/>
              <a:t> </a:t>
            </a:r>
            <a:r>
              <a:rPr lang="cs-CZ" sz="2000" dirty="0" err="1"/>
              <a:t>antagonism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el-GR" sz="2000" dirty="0"/>
              <a:t>α</a:t>
            </a:r>
            <a:r>
              <a:rPr lang="cs-CZ" sz="2000" dirty="0"/>
              <a:t>1</a:t>
            </a:r>
            <a:endParaRPr lang="cs-CZ" altLang="cs-CZ" sz="20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000" b="1" dirty="0" err="1">
                <a:solidFill>
                  <a:schemeClr val="tx2"/>
                </a:solidFill>
              </a:rPr>
              <a:t>Administration</a:t>
            </a:r>
            <a:r>
              <a:rPr lang="cs-CZ" sz="2000" b="1" dirty="0">
                <a:solidFill>
                  <a:schemeClr val="tx2"/>
                </a:solidFill>
              </a:rPr>
              <a:t>: </a:t>
            </a:r>
            <a:r>
              <a:rPr lang="cs-CZ" sz="2000" dirty="0"/>
              <a:t>per os</a:t>
            </a:r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000" b="1" dirty="0">
                <a:solidFill>
                  <a:schemeClr val="tx2"/>
                </a:solidFill>
              </a:rPr>
              <a:t>PK: </a:t>
            </a:r>
            <a:r>
              <a:rPr lang="cs-CZ" sz="2000" dirty="0"/>
              <a:t>F </a:t>
            </a:r>
            <a:r>
              <a:rPr lang="cs-CZ" sz="2000" dirty="0" err="1"/>
              <a:t>from</a:t>
            </a:r>
            <a:r>
              <a:rPr lang="cs-CZ" sz="2000" dirty="0"/>
              <a:t> GIT </a:t>
            </a:r>
            <a:r>
              <a:rPr lang="cs-CZ" sz="2000" dirty="0" err="1"/>
              <a:t>app</a:t>
            </a:r>
            <a:r>
              <a:rPr lang="cs-CZ" sz="2000" dirty="0"/>
              <a:t>. 50%, protein </a:t>
            </a:r>
            <a:r>
              <a:rPr lang="cs-CZ" sz="2000" dirty="0" err="1"/>
              <a:t>binding</a:t>
            </a:r>
            <a:r>
              <a:rPr lang="cs-CZ" sz="2000" dirty="0"/>
              <a:t>, </a:t>
            </a:r>
            <a:r>
              <a:rPr lang="cs-CZ" sz="2000" dirty="0" err="1"/>
              <a:t>substrate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CYP3A4, CYP2D6 and CYP1A2, </a:t>
            </a:r>
            <a:r>
              <a:rPr lang="cs-CZ" sz="2000" dirty="0" err="1"/>
              <a:t>complete</a:t>
            </a:r>
            <a:r>
              <a:rPr lang="cs-CZ" sz="2000" dirty="0"/>
              <a:t> </a:t>
            </a:r>
            <a:r>
              <a:rPr lang="cs-CZ" sz="2000" dirty="0" err="1"/>
              <a:t>metabolization</a:t>
            </a:r>
            <a:r>
              <a:rPr lang="cs-CZ" sz="2000" dirty="0"/>
              <a:t>, </a:t>
            </a:r>
            <a:r>
              <a:rPr lang="cs-CZ" sz="2000" dirty="0" err="1"/>
              <a:t>some</a:t>
            </a:r>
            <a:r>
              <a:rPr lang="cs-CZ" sz="2000" dirty="0"/>
              <a:t> </a:t>
            </a:r>
            <a:r>
              <a:rPr lang="cs-CZ" sz="2000" dirty="0" err="1"/>
              <a:t>metabolites</a:t>
            </a:r>
            <a:r>
              <a:rPr lang="cs-CZ" sz="2000" dirty="0"/>
              <a:t> are </a:t>
            </a:r>
            <a:r>
              <a:rPr lang="cs-CZ" sz="2000" dirty="0" err="1"/>
              <a:t>active</a:t>
            </a:r>
            <a:endParaRPr lang="cs-CZ" sz="20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000" b="1" dirty="0">
                <a:solidFill>
                  <a:schemeClr val="tx2"/>
                </a:solidFill>
              </a:rPr>
              <a:t>AE: </a:t>
            </a:r>
            <a:r>
              <a:rPr lang="cs-CZ" sz="2000" dirty="0"/>
              <a:t>serotonine syndrome, </a:t>
            </a:r>
            <a:r>
              <a:rPr lang="cs-CZ" sz="2000" dirty="0" err="1"/>
              <a:t>sedation</a:t>
            </a:r>
            <a:r>
              <a:rPr lang="cs-CZ" sz="2000" dirty="0"/>
              <a:t>, ↑ </a:t>
            </a:r>
            <a:r>
              <a:rPr lang="cs-CZ" sz="2000" dirty="0" err="1"/>
              <a:t>weight</a:t>
            </a:r>
            <a:endParaRPr lang="cs-CZ" sz="20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000" b="1" dirty="0" err="1">
                <a:solidFill>
                  <a:schemeClr val="tx2"/>
                </a:solidFill>
              </a:rPr>
              <a:t>Interactions</a:t>
            </a:r>
            <a:r>
              <a:rPr lang="cs-CZ" sz="2000" b="1" dirty="0">
                <a:solidFill>
                  <a:schemeClr val="tx2"/>
                </a:solidFill>
              </a:rPr>
              <a:t>: </a:t>
            </a:r>
            <a:r>
              <a:rPr lang="cs-CZ" sz="2000" dirty="0" err="1"/>
              <a:t>serotonergic</a:t>
            </a:r>
            <a:r>
              <a:rPr lang="cs-CZ" sz="2000" dirty="0"/>
              <a:t> </a:t>
            </a:r>
            <a:r>
              <a:rPr lang="cs-CZ" sz="2000" dirty="0" err="1"/>
              <a:t>drugs</a:t>
            </a:r>
            <a:r>
              <a:rPr lang="cs-CZ" sz="2000" dirty="0"/>
              <a:t>, </a:t>
            </a:r>
            <a:r>
              <a:rPr lang="cs-CZ" sz="2000" dirty="0" err="1"/>
              <a:t>including</a:t>
            </a:r>
            <a:r>
              <a:rPr lang="cs-CZ" sz="2000" dirty="0"/>
              <a:t> St. </a:t>
            </a:r>
            <a:r>
              <a:rPr lang="cs-CZ" sz="2000" dirty="0" err="1"/>
              <a:t>John‘s</a:t>
            </a:r>
            <a:r>
              <a:rPr lang="cs-CZ" sz="2000" dirty="0"/>
              <a:t> </a:t>
            </a:r>
            <a:r>
              <a:rPr lang="cs-CZ" sz="2000" dirty="0" err="1"/>
              <a:t>wort</a:t>
            </a:r>
            <a:r>
              <a:rPr lang="cs-CZ" sz="2000" dirty="0"/>
              <a:t>, CYP </a:t>
            </a:r>
            <a:r>
              <a:rPr lang="cs-CZ" sz="2000" dirty="0" err="1"/>
              <a:t>inducers</a:t>
            </a:r>
            <a:r>
              <a:rPr lang="cs-CZ" sz="2000" dirty="0"/>
              <a:t>/</a:t>
            </a:r>
            <a:r>
              <a:rPr lang="cs-CZ" sz="2000" dirty="0" err="1"/>
              <a:t>inhibitors</a:t>
            </a:r>
            <a:endParaRPr lang="cs-CZ" sz="2000" dirty="0"/>
          </a:p>
          <a:p>
            <a:pPr marL="720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cs-CZ" sz="2000" b="1" dirty="0">
                <a:solidFill>
                  <a:schemeClr val="tx2"/>
                </a:solidFill>
              </a:rPr>
              <a:t>KI: </a:t>
            </a:r>
            <a:r>
              <a:rPr lang="cs-CZ" sz="2000" dirty="0" err="1"/>
              <a:t>till</a:t>
            </a:r>
            <a:r>
              <a:rPr lang="cs-CZ" sz="2000" dirty="0"/>
              <a:t> 18 </a:t>
            </a:r>
            <a:r>
              <a:rPr lang="cs-CZ" sz="2000" dirty="0" err="1"/>
              <a:t>years</a:t>
            </a:r>
            <a:r>
              <a:rPr lang="cs-CZ" sz="2000" dirty="0"/>
              <a:t>, </a:t>
            </a:r>
            <a:r>
              <a:rPr lang="cs-CZ" sz="2000" dirty="0" err="1"/>
              <a:t>combination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iMAO</a:t>
            </a:r>
            <a:endParaRPr lang="cs-CZ" sz="20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 err="1"/>
              <a:t>drug</a:t>
            </a:r>
            <a:r>
              <a:rPr lang="cs-CZ" sz="2000" dirty="0"/>
              <a:t> </a:t>
            </a:r>
            <a:r>
              <a:rPr lang="cs-CZ" sz="2000" dirty="0" err="1"/>
              <a:t>discontinuation</a:t>
            </a:r>
            <a:r>
              <a:rPr lang="cs-CZ" sz="2000" dirty="0"/>
              <a:t>– </a:t>
            </a:r>
            <a:r>
              <a:rPr lang="cs-CZ" sz="2000" dirty="0" err="1"/>
              <a:t>slow</a:t>
            </a:r>
            <a:r>
              <a:rPr lang="cs-CZ" sz="2000" dirty="0"/>
              <a:t> dose </a:t>
            </a:r>
            <a:r>
              <a:rPr lang="cs-CZ" sz="2000" dirty="0" err="1"/>
              <a:t>decrease</a:t>
            </a:r>
            <a:endParaRPr lang="cs-CZ" sz="20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000" dirty="0" err="1"/>
              <a:t>suitable</a:t>
            </a:r>
            <a:r>
              <a:rPr lang="cs-CZ" sz="2000" dirty="0"/>
              <a:t> in </a:t>
            </a:r>
            <a:r>
              <a:rPr lang="cs-CZ" sz="2000" dirty="0" err="1"/>
              <a:t>depression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insomnia</a:t>
            </a:r>
            <a:r>
              <a:rPr lang="cs-CZ" sz="2000" dirty="0"/>
              <a:t>, </a:t>
            </a:r>
            <a:r>
              <a:rPr lang="cs-CZ" sz="2000" dirty="0" err="1"/>
              <a:t>low</a:t>
            </a:r>
            <a:r>
              <a:rPr lang="cs-CZ" sz="2000" dirty="0"/>
              <a:t> risk </a:t>
            </a:r>
            <a:r>
              <a:rPr lang="cs-CZ" sz="2000" dirty="0" err="1"/>
              <a:t>of</a:t>
            </a:r>
            <a:r>
              <a:rPr lang="cs-CZ" sz="2000" dirty="0"/>
              <a:t> sex. </a:t>
            </a:r>
            <a:r>
              <a:rPr lang="cs-CZ" sz="2000" dirty="0" err="1"/>
              <a:t>disorders</a:t>
            </a:r>
            <a:endParaRPr lang="cs-CZ" sz="2000" dirty="0"/>
          </a:p>
          <a:p>
            <a:pPr marL="72000" indent="0">
              <a:buNone/>
            </a:pPr>
            <a:endParaRPr lang="cs-CZ" sz="20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411390"/>
            <a:ext cx="10753200" cy="451576"/>
          </a:xfrm>
        </p:spPr>
        <p:txBody>
          <a:bodyPr/>
          <a:lstStyle/>
          <a:p>
            <a:r>
              <a:rPr lang="cs-CZ" dirty="0" err="1"/>
              <a:t>mirtazapin</a:t>
            </a:r>
            <a:r>
              <a:rPr lang="en-US" dirty="0"/>
              <a:t>e</a:t>
            </a:r>
            <a:br>
              <a:rPr lang="cs-CZ" dirty="0"/>
            </a:br>
            <a:r>
              <a:rPr lang="cs-CZ" sz="2400" dirty="0"/>
              <a:t>NASSA </a:t>
            </a:r>
            <a:r>
              <a:rPr lang="cs-CZ" sz="2400" b="0" dirty="0"/>
              <a:t>– </a:t>
            </a:r>
            <a:r>
              <a:rPr lang="cs-CZ" sz="2400" b="0" dirty="0" err="1"/>
              <a:t>noradrenergic</a:t>
            </a:r>
            <a:r>
              <a:rPr lang="cs-CZ" sz="2400" b="0" dirty="0"/>
              <a:t> and </a:t>
            </a:r>
            <a:r>
              <a:rPr lang="cs-CZ" sz="2400" b="0" dirty="0" err="1"/>
              <a:t>specific</a:t>
            </a:r>
            <a:r>
              <a:rPr lang="cs-CZ" sz="2400" b="0" dirty="0"/>
              <a:t> </a:t>
            </a:r>
            <a:r>
              <a:rPr lang="cs-CZ" sz="2400" b="0" dirty="0" err="1"/>
              <a:t>serotonergic</a:t>
            </a:r>
            <a:r>
              <a:rPr lang="cs-CZ" sz="2400" b="0" dirty="0"/>
              <a:t> </a:t>
            </a:r>
            <a:r>
              <a:rPr lang="cs-CZ" sz="2400" b="0" dirty="0" err="1"/>
              <a:t>antidepressants</a:t>
            </a: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16DE513-3A20-4595-8995-67BAABF120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7100" y="547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599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276350"/>
            <a:ext cx="10753200" cy="4555650"/>
          </a:xfrm>
        </p:spPr>
        <p:txBody>
          <a:bodyPr/>
          <a:lstStyle/>
          <a:p>
            <a:pPr marL="72000" indent="0">
              <a:buNone/>
            </a:pPr>
            <a:r>
              <a:rPr lang="cs-CZ" b="1" dirty="0" err="1"/>
              <a:t>vortioxetine</a:t>
            </a:r>
            <a:endParaRPr lang="cs-CZ" b="1" dirty="0"/>
          </a:p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: inhibice SERT</a:t>
            </a:r>
          </a:p>
          <a:p>
            <a:pPr marL="72000" indent="0">
              <a:buNone/>
            </a:pPr>
            <a:r>
              <a:rPr lang="cs-CZ" dirty="0"/>
              <a:t>          5-HT</a:t>
            </a:r>
            <a:r>
              <a:rPr lang="cs-CZ" baseline="-25000" dirty="0"/>
              <a:t>1A</a:t>
            </a:r>
            <a:r>
              <a:rPr lang="cs-CZ" dirty="0"/>
              <a:t>agonism</a:t>
            </a:r>
            <a:endParaRPr lang="cs-CZ" baseline="-25000" dirty="0"/>
          </a:p>
          <a:p>
            <a:pPr marL="72000" indent="0">
              <a:buNone/>
            </a:pPr>
            <a:r>
              <a:rPr lang="cs-CZ" dirty="0"/>
              <a:t>	 5-HT</a:t>
            </a:r>
            <a:r>
              <a:rPr lang="cs-CZ" baseline="-25000" dirty="0"/>
              <a:t>1D</a:t>
            </a:r>
            <a:r>
              <a:rPr lang="cs-CZ" dirty="0"/>
              <a:t>, 5-HT</a:t>
            </a:r>
            <a:r>
              <a:rPr lang="cs-CZ" baseline="-25000" dirty="0"/>
              <a:t>3  </a:t>
            </a:r>
            <a:r>
              <a:rPr lang="cs-CZ" dirty="0" err="1"/>
              <a:t>antagonism</a:t>
            </a:r>
            <a:r>
              <a:rPr lang="cs-CZ" dirty="0"/>
              <a:t> </a:t>
            </a:r>
            <a:endParaRPr lang="cs-CZ" baseline="-25000" dirty="0"/>
          </a:p>
          <a:p>
            <a:pPr marL="72000" indent="0">
              <a:buNone/>
            </a:pPr>
            <a:r>
              <a:rPr lang="cs-CZ" dirty="0"/>
              <a:t>AE: pruritus, </a:t>
            </a:r>
            <a:r>
              <a:rPr lang="cs-CZ" dirty="0" err="1"/>
              <a:t>nausea</a:t>
            </a:r>
            <a:r>
              <a:rPr lang="cs-CZ" dirty="0"/>
              <a:t>, live </a:t>
            </a:r>
            <a:r>
              <a:rPr lang="cs-CZ" dirty="0" err="1"/>
              <a:t>dreams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risk </a:t>
            </a:r>
            <a:r>
              <a:rPr lang="cs-CZ" dirty="0" err="1"/>
              <a:t>of</a:t>
            </a:r>
            <a:r>
              <a:rPr lang="cs-CZ" dirty="0"/>
              <a:t> serotonin syndrome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CYP2D6 </a:t>
            </a:r>
            <a:r>
              <a:rPr lang="cs-CZ" dirty="0" err="1"/>
              <a:t>substrate</a:t>
            </a:r>
            <a:r>
              <a:rPr lang="cs-CZ" dirty="0"/>
              <a:t> 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SMS – serotonin </a:t>
            </a:r>
            <a:r>
              <a:rPr lang="cs-CZ" dirty="0" err="1"/>
              <a:t>modulator</a:t>
            </a:r>
            <a:r>
              <a:rPr lang="cs-CZ" dirty="0"/>
              <a:t> and </a:t>
            </a:r>
            <a:r>
              <a:rPr lang="cs-CZ" dirty="0" err="1"/>
              <a:t>stimulator</a:t>
            </a:r>
            <a:endParaRPr 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A58646-7EFD-42B6-9573-AC078507BE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16573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52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828800"/>
            <a:ext cx="10753200" cy="4003200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: MT</a:t>
            </a:r>
            <a:r>
              <a:rPr lang="cs-CZ" baseline="-25000" dirty="0"/>
              <a:t>1</a:t>
            </a:r>
            <a:r>
              <a:rPr lang="cs-CZ" dirty="0"/>
              <a:t> and MT</a:t>
            </a:r>
            <a:r>
              <a:rPr lang="cs-CZ" baseline="-25000" dirty="0"/>
              <a:t>2 </a:t>
            </a:r>
            <a:r>
              <a:rPr lang="cs-CZ" dirty="0" err="1"/>
              <a:t>agonist</a:t>
            </a:r>
            <a:r>
              <a:rPr lang="cs-CZ" dirty="0"/>
              <a:t> </a:t>
            </a:r>
            <a:endParaRPr lang="cs-CZ" baseline="-25000" dirty="0"/>
          </a:p>
          <a:p>
            <a:pPr marL="72000" indent="0">
              <a:buNone/>
            </a:pPr>
            <a:r>
              <a:rPr lang="cs-CZ" dirty="0"/>
              <a:t>	  5- HT</a:t>
            </a:r>
            <a:r>
              <a:rPr lang="cs-CZ" baseline="-25000" dirty="0"/>
              <a:t>2C</a:t>
            </a:r>
            <a:r>
              <a:rPr lang="cs-CZ" dirty="0"/>
              <a:t> </a:t>
            </a:r>
            <a:r>
              <a:rPr lang="cs-CZ" dirty="0" err="1"/>
              <a:t>antagonist</a:t>
            </a:r>
            <a:r>
              <a:rPr lang="cs-CZ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/>
              <a:t>increased</a:t>
            </a:r>
            <a:r>
              <a:rPr lang="cs-CZ" dirty="0"/>
              <a:t> melatonin </a:t>
            </a:r>
            <a:r>
              <a:rPr lang="cs-CZ" dirty="0" err="1"/>
              <a:t>release</a:t>
            </a:r>
            <a:r>
              <a:rPr lang="cs-CZ" dirty="0"/>
              <a:t> and </a:t>
            </a:r>
            <a:r>
              <a:rPr lang="cs-CZ" dirty="0" err="1"/>
              <a:t>resynchronizes</a:t>
            </a:r>
            <a:r>
              <a:rPr lang="cs-CZ" dirty="0"/>
              <a:t> </a:t>
            </a:r>
            <a:r>
              <a:rPr lang="cs-CZ" dirty="0" err="1"/>
              <a:t>circadian</a:t>
            </a:r>
            <a:r>
              <a:rPr lang="cs-CZ" dirty="0"/>
              <a:t> rhythm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CYP1A2 </a:t>
            </a:r>
            <a:r>
              <a:rPr lang="cs-CZ" dirty="0" err="1"/>
              <a:t>substrate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hepatotoxicity</a:t>
            </a:r>
            <a:r>
              <a:rPr lang="cs-CZ" dirty="0"/>
              <a:t> = monitoring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transaminases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 single dose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going</a:t>
            </a:r>
            <a:r>
              <a:rPr lang="cs-CZ" dirty="0"/>
              <a:t> to </a:t>
            </a:r>
            <a:r>
              <a:rPr lang="cs-CZ" dirty="0" err="1"/>
              <a:t>bed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MASSA</a:t>
            </a:r>
            <a:r>
              <a:rPr lang="cs-CZ" sz="3200" b="0" dirty="0"/>
              <a:t>-melatonine </a:t>
            </a:r>
            <a:r>
              <a:rPr lang="cs-CZ" sz="3200" b="0" dirty="0" err="1"/>
              <a:t>agonist</a:t>
            </a:r>
            <a:r>
              <a:rPr lang="cs-CZ" sz="3200" b="0" dirty="0"/>
              <a:t> and serotonin </a:t>
            </a:r>
            <a:r>
              <a:rPr lang="cs-CZ" sz="3200" b="0" dirty="0" err="1"/>
              <a:t>selective</a:t>
            </a:r>
            <a:r>
              <a:rPr lang="cs-CZ" sz="3200" b="0" dirty="0"/>
              <a:t> </a:t>
            </a:r>
            <a:r>
              <a:rPr lang="cs-CZ" sz="3200" b="0" dirty="0" err="1"/>
              <a:t>antagonist</a:t>
            </a:r>
            <a:endParaRPr lang="cs-CZ" sz="3200" b="0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3DBDBE0-91F7-46C2-94D0-A80F633458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8050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199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1257300"/>
            <a:ext cx="10753200" cy="4574700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/>
              <a:t>MofA</a:t>
            </a:r>
            <a:r>
              <a:rPr lang="cs-CZ" dirty="0"/>
              <a:t>: 5-HT, NA and D </a:t>
            </a:r>
            <a:r>
              <a:rPr lang="cs-CZ" dirty="0" err="1"/>
              <a:t>reuptake</a:t>
            </a:r>
            <a:r>
              <a:rPr lang="cs-CZ" dirty="0"/>
              <a:t> </a:t>
            </a:r>
            <a:r>
              <a:rPr lang="cs-CZ" dirty="0" err="1"/>
              <a:t>inhibition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		+ 5-HT</a:t>
            </a:r>
            <a:r>
              <a:rPr lang="cs-CZ" sz="1600" dirty="0"/>
              <a:t>2A</a:t>
            </a:r>
            <a:r>
              <a:rPr lang="cs-CZ" dirty="0"/>
              <a:t> </a:t>
            </a:r>
            <a:r>
              <a:rPr lang="cs-CZ" dirty="0" err="1"/>
              <a:t>antagonism</a:t>
            </a:r>
            <a:r>
              <a:rPr lang="cs-CZ" dirty="0"/>
              <a:t> and 5-HT</a:t>
            </a:r>
            <a:r>
              <a:rPr lang="cs-CZ" sz="1800" dirty="0"/>
              <a:t>1A </a:t>
            </a:r>
            <a:r>
              <a:rPr lang="cs-CZ" dirty="0" err="1"/>
              <a:t>agonism</a:t>
            </a:r>
            <a:endParaRPr lang="cs-CZ" sz="1800" dirty="0"/>
          </a:p>
          <a:p>
            <a:pPr marL="72000" indent="0">
              <a:buNone/>
            </a:pPr>
            <a:r>
              <a:rPr lang="cs-CZ" dirty="0"/>
              <a:t>		+ </a:t>
            </a:r>
            <a:r>
              <a:rPr lang="cs-CZ" dirty="0" err="1"/>
              <a:t>antagonism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altLang="cs-CZ" dirty="0"/>
              <a:t>H</a:t>
            </a:r>
            <a:r>
              <a:rPr lang="cs-CZ" altLang="cs-CZ" baseline="-25000" dirty="0"/>
              <a:t>1</a:t>
            </a:r>
            <a:r>
              <a:rPr lang="cs-CZ" altLang="cs-CZ" dirty="0"/>
              <a:t>, M, </a:t>
            </a:r>
            <a:r>
              <a:rPr lang="el-GR" alt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cs-CZ" altLang="cs-CZ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cs-CZ" altLang="cs-CZ" dirty="0"/>
              <a:t>and 5-HT</a:t>
            </a:r>
            <a:r>
              <a:rPr lang="cs-CZ" altLang="cs-CZ" baseline="-25000" dirty="0"/>
              <a:t>2C </a:t>
            </a:r>
            <a:r>
              <a:rPr lang="cs-CZ" altLang="cs-CZ" dirty="0"/>
              <a:t> =&gt; AE</a:t>
            </a:r>
          </a:p>
          <a:p>
            <a:pPr marL="72000" indent="0">
              <a:buNone/>
            </a:pPr>
            <a:endParaRPr lang="cs-CZ" altLang="cs-CZ" dirty="0"/>
          </a:p>
          <a:p>
            <a:pPr marL="72000" indent="0">
              <a:buNone/>
            </a:pPr>
            <a:r>
              <a:rPr lang="cs-CZ" altLang="cs-CZ" dirty="0"/>
              <a:t>	</a:t>
            </a:r>
            <a:r>
              <a:rPr lang="cs-CZ" altLang="cs-CZ" i="1" dirty="0" err="1"/>
              <a:t>serotonergic</a:t>
            </a:r>
            <a:r>
              <a:rPr lang="cs-CZ" altLang="cs-CZ" dirty="0"/>
              <a:t>				   </a:t>
            </a:r>
            <a:r>
              <a:rPr lang="cs-CZ" altLang="cs-CZ" i="1" dirty="0" err="1"/>
              <a:t>adrenergic</a:t>
            </a:r>
            <a:endParaRPr lang="cs-CZ" altLang="cs-CZ" i="1" dirty="0"/>
          </a:p>
          <a:p>
            <a:pPr marL="72000" indent="0">
              <a:buNone/>
            </a:pPr>
            <a:r>
              <a:rPr lang="cs-CZ" altLang="cs-CZ" dirty="0"/>
              <a:t>	</a:t>
            </a:r>
            <a:r>
              <a:rPr lang="cs-CZ" altLang="cs-CZ" dirty="0" err="1"/>
              <a:t>clomipramine</a:t>
            </a:r>
            <a:r>
              <a:rPr lang="cs-CZ" altLang="cs-CZ" dirty="0"/>
              <a:t>				   </a:t>
            </a:r>
            <a:r>
              <a:rPr lang="cs-CZ" altLang="cs-CZ" dirty="0" err="1"/>
              <a:t>imipramine</a:t>
            </a:r>
            <a:r>
              <a:rPr lang="cs-CZ" altLang="cs-CZ" dirty="0"/>
              <a:t>, </a:t>
            </a:r>
            <a:r>
              <a:rPr lang="cs-CZ" altLang="cs-CZ" dirty="0" err="1"/>
              <a:t>desipramine</a:t>
            </a:r>
            <a:r>
              <a:rPr lang="cs-CZ" altLang="cs-CZ" dirty="0"/>
              <a:t>			   amitriptyline, </a:t>
            </a:r>
            <a:r>
              <a:rPr lang="cs-CZ" altLang="cs-CZ" dirty="0" err="1"/>
              <a:t>nortriptyline</a:t>
            </a:r>
            <a:r>
              <a:rPr lang="cs-CZ" altLang="cs-CZ" dirty="0"/>
              <a:t>	</a:t>
            </a:r>
            <a:endParaRPr lang="cs-CZ" altLang="cs-CZ" baseline="-25000" dirty="0"/>
          </a:p>
          <a:p>
            <a:pPr marL="72000" indent="0">
              <a:buNone/>
            </a:pPr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TCA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25A8AED-FB66-4328-AAAF-080FE62DB2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3000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60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20000" y="908720"/>
            <a:ext cx="10753200" cy="5027122"/>
          </a:xfrm>
        </p:spPr>
        <p:txBody>
          <a:bodyPr/>
          <a:lstStyle/>
          <a:p>
            <a:pPr marL="72000" indent="0">
              <a:buNone/>
            </a:pPr>
            <a:r>
              <a:rPr lang="cs-CZ" altLang="cs-CZ" dirty="0"/>
              <a:t>AE: </a:t>
            </a:r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 err="1"/>
              <a:t>antiM</a:t>
            </a:r>
            <a:r>
              <a:rPr lang="cs-CZ" altLang="cs-CZ" dirty="0"/>
              <a:t> – </a:t>
            </a:r>
            <a:r>
              <a:rPr lang="cs-CZ" altLang="cs-CZ" dirty="0" err="1"/>
              <a:t>confusion</a:t>
            </a:r>
            <a:r>
              <a:rPr lang="cs-CZ" altLang="cs-CZ" dirty="0"/>
              <a:t>, </a:t>
            </a:r>
            <a:r>
              <a:rPr lang="cs-CZ" altLang="cs-CZ" dirty="0" err="1"/>
              <a:t>cognitive</a:t>
            </a:r>
            <a:r>
              <a:rPr lang="cs-CZ" altLang="cs-CZ" dirty="0"/>
              <a:t> deficit, </a:t>
            </a:r>
            <a:r>
              <a:rPr lang="cs-CZ" altLang="cs-CZ" dirty="0" err="1"/>
              <a:t>peripheral</a:t>
            </a:r>
            <a:r>
              <a:rPr lang="cs-CZ" altLang="cs-CZ" dirty="0"/>
              <a:t> </a:t>
            </a:r>
            <a:r>
              <a:rPr lang="cs-CZ" altLang="cs-CZ" dirty="0" err="1"/>
              <a:t>effects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/>
              <a:t>antiH</a:t>
            </a:r>
            <a:r>
              <a:rPr lang="cs-CZ" altLang="cs-CZ" baseline="-25000" dirty="0"/>
              <a:t>1</a:t>
            </a:r>
            <a:r>
              <a:rPr lang="cs-CZ" altLang="cs-CZ" dirty="0"/>
              <a:t> – </a:t>
            </a:r>
            <a:r>
              <a:rPr lang="cs-CZ" altLang="cs-CZ" dirty="0" err="1"/>
              <a:t>sedation</a:t>
            </a:r>
            <a:r>
              <a:rPr lang="cs-CZ" altLang="cs-CZ" dirty="0"/>
              <a:t>, </a:t>
            </a:r>
            <a:r>
              <a:rPr lang="cs-CZ" altLang="cs-CZ" dirty="0" err="1"/>
              <a:t>weight</a:t>
            </a:r>
            <a:r>
              <a:rPr lang="cs-CZ" altLang="cs-CZ" dirty="0"/>
              <a:t> </a:t>
            </a:r>
            <a:r>
              <a:rPr lang="cs-CZ" altLang="cs-CZ" dirty="0" err="1"/>
              <a:t>gain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/>
              <a:t>anti</a:t>
            </a:r>
            <a:r>
              <a:rPr lang="el-GR" altLang="cs-CZ" dirty="0"/>
              <a:t>α</a:t>
            </a:r>
            <a:r>
              <a:rPr lang="cs-CZ" altLang="cs-CZ" baseline="-25000" dirty="0"/>
              <a:t>1</a:t>
            </a:r>
            <a:r>
              <a:rPr lang="cs-CZ" altLang="cs-CZ" dirty="0"/>
              <a:t> – </a:t>
            </a:r>
            <a:r>
              <a:rPr lang="cs-CZ" altLang="cs-CZ" dirty="0" err="1"/>
              <a:t>ortostatic</a:t>
            </a:r>
            <a:r>
              <a:rPr lang="cs-CZ" altLang="cs-CZ" dirty="0"/>
              <a:t> </a:t>
            </a:r>
            <a:r>
              <a:rPr lang="cs-CZ" altLang="cs-CZ" dirty="0" err="1"/>
              <a:t>hypotension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/>
              <a:t>anti 5HT</a:t>
            </a:r>
            <a:r>
              <a:rPr lang="cs-CZ" altLang="cs-CZ" baseline="-25000" dirty="0"/>
              <a:t>2C </a:t>
            </a:r>
            <a:r>
              <a:rPr lang="cs-CZ" altLang="cs-CZ" dirty="0"/>
              <a:t> - </a:t>
            </a:r>
            <a:r>
              <a:rPr lang="cs-CZ" altLang="cs-CZ" dirty="0" err="1"/>
              <a:t>weight</a:t>
            </a:r>
            <a:r>
              <a:rPr lang="cs-CZ" altLang="cs-CZ" dirty="0"/>
              <a:t> </a:t>
            </a:r>
            <a:r>
              <a:rPr lang="cs-CZ" altLang="cs-CZ" dirty="0" err="1"/>
              <a:t>gain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r>
              <a:rPr lang="cs-CZ" altLang="cs-CZ" dirty="0" err="1"/>
              <a:t>proarrhythmogenic</a:t>
            </a:r>
            <a:endParaRPr lang="cs-CZ" altLang="cs-CZ" dirty="0"/>
          </a:p>
          <a:p>
            <a:pPr marL="72000" indent="0">
              <a:lnSpc>
                <a:spcPts val="4100"/>
              </a:lnSpc>
              <a:buNone/>
            </a:pPr>
            <a:endParaRPr lang="cs-CZ" altLang="cs-CZ" dirty="0"/>
          </a:p>
          <a:p>
            <a:pPr>
              <a:lnSpc>
                <a:spcPts val="4100"/>
              </a:lnSpc>
              <a:buFont typeface="Arial" panose="020B0604020202020204" pitchFamily="34" charset="0"/>
              <a:buChar char="•"/>
            </a:pPr>
            <a:r>
              <a:rPr lang="cs-CZ" altLang="cs-CZ" dirty="0" err="1"/>
              <a:t>significant</a:t>
            </a:r>
            <a:r>
              <a:rPr lang="cs-CZ" altLang="cs-CZ" dirty="0"/>
              <a:t> </a:t>
            </a:r>
            <a:r>
              <a:rPr lang="cs-CZ" altLang="cs-CZ" dirty="0" err="1"/>
              <a:t>acute</a:t>
            </a:r>
            <a:r>
              <a:rPr lang="cs-CZ" altLang="cs-CZ" dirty="0"/>
              <a:t> toxicity</a:t>
            </a:r>
          </a:p>
          <a:p>
            <a:pPr>
              <a:lnSpc>
                <a:spcPts val="4100"/>
              </a:lnSpc>
              <a:buFont typeface="Arial" panose="020B0604020202020204" pitchFamily="34" charset="0"/>
              <a:buChar char="•"/>
            </a:pPr>
            <a:r>
              <a:rPr lang="cs-CZ" altLang="cs-CZ" dirty="0" err="1"/>
              <a:t>initial</a:t>
            </a:r>
            <a:r>
              <a:rPr lang="cs-CZ" altLang="cs-CZ" dirty="0"/>
              <a:t> dose </a:t>
            </a:r>
            <a:r>
              <a:rPr lang="cs-CZ" altLang="cs-CZ" dirty="0" err="1"/>
              <a:t>usualy</a:t>
            </a:r>
            <a:r>
              <a:rPr lang="cs-CZ" altLang="cs-CZ" dirty="0"/>
              <a:t> </a:t>
            </a:r>
            <a:r>
              <a:rPr lang="cs-CZ" altLang="cs-CZ" dirty="0" err="1"/>
              <a:t>titrated</a:t>
            </a:r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87213"/>
            <a:ext cx="10515600" cy="1325563"/>
          </a:xfrm>
        </p:spPr>
        <p:txBody>
          <a:bodyPr/>
          <a:lstStyle/>
          <a:p>
            <a:r>
              <a:rPr lang="cs-CZ" dirty="0"/>
              <a:t>TCA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A8030E-8278-4265-8E89-12B4B5ABD8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9475" y="5619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286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Substances capable of causing psychosis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4874" y="1431759"/>
            <a:ext cx="10041686" cy="4694406"/>
          </a:xfrm>
        </p:spPr>
        <p:txBody>
          <a:bodyPr>
            <a:normAutofit fontScale="62500" lnSpcReduction="20000"/>
          </a:bodyPr>
          <a:lstStyle/>
          <a:p>
            <a:r>
              <a:rPr lang="cs-CZ" dirty="0">
                <a:solidFill>
                  <a:srgbClr val="000000"/>
                </a:solidFill>
              </a:rPr>
              <a:t>l</a:t>
            </a:r>
            <a:r>
              <a:rPr lang="en-US" dirty="0" err="1">
                <a:solidFill>
                  <a:srgbClr val="000000"/>
                </a:solidFill>
              </a:rPr>
              <a:t>evodopa</a:t>
            </a:r>
            <a:r>
              <a:rPr lang="cs-CZ" dirty="0">
                <a:solidFill>
                  <a:srgbClr val="000000"/>
                </a:solidFill>
              </a:rPr>
              <a:t> (DA)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CNS s</a:t>
            </a:r>
            <a:r>
              <a:rPr lang="en-US" dirty="0" err="1">
                <a:solidFill>
                  <a:srgbClr val="000000"/>
                </a:solidFill>
              </a:rPr>
              <a:t>timulant</a:t>
            </a:r>
            <a:r>
              <a:rPr lang="cs-CZ" dirty="0">
                <a:solidFill>
                  <a:srgbClr val="000000"/>
                </a:solidFill>
              </a:rPr>
              <a:t>s (NA, DA, </a:t>
            </a:r>
            <a:r>
              <a:rPr lang="cs-CZ" dirty="0" err="1">
                <a:solidFill>
                  <a:srgbClr val="000000"/>
                </a:solidFill>
              </a:rPr>
              <a:t>5HT</a:t>
            </a:r>
            <a:r>
              <a:rPr lang="cs-CZ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cs-CZ" dirty="0" err="1">
                <a:solidFill>
                  <a:srgbClr val="000000"/>
                </a:solidFill>
              </a:rPr>
              <a:t>coc</a:t>
            </a:r>
            <a:r>
              <a:rPr lang="en-US" dirty="0" err="1">
                <a:solidFill>
                  <a:srgbClr val="000000"/>
                </a:solidFill>
              </a:rPr>
              <a:t>ain</a:t>
            </a:r>
            <a:r>
              <a:rPr lang="cs-CZ" dirty="0">
                <a:solidFill>
                  <a:srgbClr val="000000"/>
                </a:solidFill>
              </a:rPr>
              <a:t>e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cs-CZ" dirty="0">
                <a:solidFill>
                  <a:srgbClr val="000000"/>
                </a:solidFill>
              </a:rPr>
              <a:t>a</a:t>
            </a:r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cs-CZ" dirty="0" err="1">
                <a:solidFill>
                  <a:srgbClr val="000000"/>
                </a:solidFill>
              </a:rPr>
              <a:t>phetamines</a:t>
            </a:r>
            <a:r>
              <a:rPr lang="cs-CZ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cs-CZ" dirty="0" err="1">
                <a:solidFill>
                  <a:srgbClr val="000000"/>
                </a:solidFill>
              </a:rPr>
              <a:t>k</a:t>
            </a:r>
            <a:r>
              <a:rPr lang="en-US" dirty="0">
                <a:solidFill>
                  <a:srgbClr val="000000"/>
                </a:solidFill>
              </a:rPr>
              <a:t>hat, </a:t>
            </a:r>
            <a:r>
              <a:rPr lang="cs-CZ" dirty="0">
                <a:solidFill>
                  <a:srgbClr val="000000"/>
                </a:solidFill>
              </a:rPr>
              <a:t>k</a:t>
            </a:r>
            <a:r>
              <a:rPr lang="en-US" dirty="0" err="1">
                <a:solidFill>
                  <a:srgbClr val="000000"/>
                </a:solidFill>
              </a:rPr>
              <a:t>athinon</a:t>
            </a:r>
            <a:r>
              <a:rPr lang="en-US" dirty="0">
                <a:solidFill>
                  <a:srgbClr val="000000"/>
                </a:solidFill>
              </a:rPr>
              <a:t>, meth</a:t>
            </a:r>
            <a:r>
              <a:rPr lang="cs-CZ" dirty="0">
                <a:solidFill>
                  <a:srgbClr val="000000"/>
                </a:solidFill>
              </a:rPr>
              <a:t>k</a:t>
            </a:r>
            <a:r>
              <a:rPr lang="en-US" dirty="0" err="1">
                <a:solidFill>
                  <a:srgbClr val="000000"/>
                </a:solidFill>
              </a:rPr>
              <a:t>athinon</a:t>
            </a:r>
            <a:r>
              <a:rPr lang="cs-CZ" dirty="0">
                <a:solidFill>
                  <a:srgbClr val="000000"/>
                </a:solidFill>
              </a:rPr>
              <a:t>, mezkalin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cs-CZ" dirty="0" err="1">
                <a:solidFill>
                  <a:srgbClr val="000000"/>
                </a:solidFill>
              </a:rPr>
              <a:t>hallucinogens</a:t>
            </a:r>
            <a:r>
              <a:rPr lang="cs-CZ" dirty="0">
                <a:solidFill>
                  <a:srgbClr val="000000"/>
                </a:solidFill>
              </a:rPr>
              <a:t> – LSD (5HT2c </a:t>
            </a:r>
            <a:r>
              <a:rPr lang="cs-CZ" dirty="0" err="1">
                <a:solidFill>
                  <a:srgbClr val="000000"/>
                </a:solidFill>
              </a:rPr>
              <a:t>agonist</a:t>
            </a:r>
            <a:r>
              <a:rPr lang="cs-CZ" dirty="0">
                <a:solidFill>
                  <a:srgbClr val="000000"/>
                </a:solidFill>
              </a:rPr>
              <a:t>)</a:t>
            </a:r>
          </a:p>
          <a:p>
            <a:r>
              <a:rPr lang="cs-CZ" dirty="0" err="1">
                <a:solidFill>
                  <a:srgbClr val="000000"/>
                </a:solidFill>
              </a:rPr>
              <a:t>cannabis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  <a:p>
            <a:r>
              <a:rPr lang="cs-CZ" dirty="0">
                <a:solidFill>
                  <a:srgbClr val="000000"/>
                </a:solidFill>
              </a:rPr>
              <a:t>a</a:t>
            </a:r>
            <a:r>
              <a:rPr lang="en-US" dirty="0" err="1">
                <a:solidFill>
                  <a:srgbClr val="000000"/>
                </a:solidFill>
              </a:rPr>
              <a:t>pomor</a:t>
            </a:r>
            <a:r>
              <a:rPr lang="cs-CZ" dirty="0" err="1">
                <a:solidFill>
                  <a:srgbClr val="000000"/>
                </a:solidFill>
              </a:rPr>
              <a:t>phine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(</a:t>
            </a:r>
            <a:r>
              <a:rPr lang="cs-CZ" dirty="0" err="1">
                <a:solidFill>
                  <a:srgbClr val="000000"/>
                </a:solidFill>
              </a:rPr>
              <a:t>agonism</a:t>
            </a:r>
            <a:r>
              <a:rPr lang="cs-CZ" dirty="0">
                <a:solidFill>
                  <a:srgbClr val="000000"/>
                </a:solidFill>
              </a:rPr>
              <a:t> D</a:t>
            </a:r>
            <a:r>
              <a:rPr lang="cs-CZ" baseline="-25000" dirty="0">
                <a:solidFill>
                  <a:srgbClr val="000000"/>
                </a:solidFill>
              </a:rPr>
              <a:t>2</a:t>
            </a:r>
            <a:r>
              <a:rPr lang="cs-CZ" dirty="0">
                <a:solidFill>
                  <a:srgbClr val="000000"/>
                </a:solidFill>
              </a:rPr>
              <a:t>)</a:t>
            </a:r>
          </a:p>
          <a:p>
            <a:r>
              <a:rPr lang="cs-CZ" dirty="0" err="1">
                <a:solidFill>
                  <a:srgbClr val="000000"/>
                </a:solidFill>
              </a:rPr>
              <a:t>bupropion</a:t>
            </a:r>
            <a:r>
              <a:rPr lang="cs-CZ" dirty="0">
                <a:solidFill>
                  <a:srgbClr val="000000"/>
                </a:solidFill>
              </a:rPr>
              <a:t> (</a:t>
            </a:r>
            <a:r>
              <a:rPr lang="cs-CZ" dirty="0" err="1">
                <a:solidFill>
                  <a:srgbClr val="000000"/>
                </a:solidFill>
              </a:rPr>
              <a:t>NDRI</a:t>
            </a:r>
            <a:r>
              <a:rPr lang="cs-CZ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cs-CZ" dirty="0" err="1">
                <a:solidFill>
                  <a:srgbClr val="000000"/>
                </a:solidFill>
              </a:rPr>
              <a:t>phen</a:t>
            </a:r>
            <a:r>
              <a:rPr lang="en-US" dirty="0">
                <a:solidFill>
                  <a:srgbClr val="000000"/>
                </a:solidFill>
              </a:rPr>
              <a:t>cy</a:t>
            </a:r>
            <a:r>
              <a:rPr lang="cs-CZ" dirty="0">
                <a:solidFill>
                  <a:srgbClr val="000000"/>
                </a:solidFill>
              </a:rPr>
              <a:t>c</a:t>
            </a:r>
            <a:r>
              <a:rPr lang="en-US" dirty="0" err="1">
                <a:solidFill>
                  <a:srgbClr val="000000"/>
                </a:solidFill>
              </a:rPr>
              <a:t>lidin</a:t>
            </a:r>
            <a:r>
              <a:rPr lang="cs-CZ" dirty="0">
                <a:solidFill>
                  <a:srgbClr val="000000"/>
                </a:solidFill>
              </a:rPr>
              <a:t>, </a:t>
            </a:r>
            <a:r>
              <a:rPr lang="cs-CZ" dirty="0" err="1">
                <a:solidFill>
                  <a:srgbClr val="000000"/>
                </a:solidFill>
              </a:rPr>
              <a:t>ketamine</a:t>
            </a:r>
            <a:r>
              <a:rPr lang="cs-CZ" dirty="0">
                <a:solidFill>
                  <a:srgbClr val="000000"/>
                </a:solidFill>
              </a:rPr>
              <a:t> (</a:t>
            </a:r>
            <a:r>
              <a:rPr lang="cs-CZ" dirty="0" err="1">
                <a:solidFill>
                  <a:srgbClr val="000000"/>
                </a:solidFill>
              </a:rPr>
              <a:t>NMDA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antag</a:t>
            </a:r>
            <a:r>
              <a:rPr lang="cs-CZ" dirty="0">
                <a:solidFill>
                  <a:srgbClr val="000000"/>
                </a:solidFill>
              </a:rPr>
              <a:t>.)</a:t>
            </a:r>
            <a:endParaRPr lang="en-US" dirty="0">
              <a:solidFill>
                <a:srgbClr val="000000"/>
              </a:solidFill>
            </a:endParaRPr>
          </a:p>
          <a:p>
            <a:pPr marL="609600" indent="-609600">
              <a:buNone/>
            </a:pPr>
            <a:r>
              <a:rPr lang="en-US" dirty="0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4EC4C5-8E97-4706-8925-DEB5FD3527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5650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66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TCA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484784"/>
            <a:ext cx="10753200" cy="413999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liver </a:t>
            </a:r>
            <a:r>
              <a:rPr lang="cs-CZ" dirty="0" err="1"/>
              <a:t>metabolism</a:t>
            </a:r>
            <a:r>
              <a:rPr lang="cs-CZ" dirty="0"/>
              <a:t> - CYP2D6 and 3A4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plasma protein </a:t>
            </a:r>
            <a:r>
              <a:rPr lang="cs-CZ" dirty="0" err="1"/>
              <a:t>binding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long t</a:t>
            </a:r>
            <a:r>
              <a:rPr lang="cs-CZ" baseline="-25000" dirty="0"/>
              <a:t>1/2</a:t>
            </a:r>
            <a:r>
              <a:rPr lang="cs-CZ" dirty="0"/>
              <a:t> =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drug</a:t>
            </a:r>
            <a:r>
              <a:rPr lang="cs-CZ" dirty="0"/>
              <a:t> </a:t>
            </a:r>
            <a:r>
              <a:rPr lang="cs-CZ" dirty="0" err="1"/>
              <a:t>accummulation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„</a:t>
            </a:r>
            <a:r>
              <a:rPr lang="cs-CZ" dirty="0" err="1"/>
              <a:t>older</a:t>
            </a:r>
            <a:r>
              <a:rPr lang="cs-CZ" dirty="0"/>
              <a:t>“ </a:t>
            </a:r>
            <a:r>
              <a:rPr lang="cs-CZ" dirty="0" err="1"/>
              <a:t>drugs</a:t>
            </a:r>
            <a:r>
              <a:rPr lang="cs-CZ" dirty="0"/>
              <a:t>, </a:t>
            </a:r>
            <a:r>
              <a:rPr lang="cs-CZ" dirty="0" err="1"/>
              <a:t>still</a:t>
            </a:r>
            <a:r>
              <a:rPr lang="cs-CZ" dirty="0"/>
              <a:t> in use</a:t>
            </a:r>
          </a:p>
          <a:p>
            <a:pPr marL="72000" indent="0">
              <a:buNone/>
            </a:pPr>
            <a:r>
              <a:rPr lang="cs-CZ" dirty="0"/>
              <a:t>I: </a:t>
            </a:r>
            <a:r>
              <a:rPr lang="cs-CZ" dirty="0" err="1"/>
              <a:t>resistant</a:t>
            </a:r>
            <a:r>
              <a:rPr lang="cs-CZ" dirty="0"/>
              <a:t> </a:t>
            </a:r>
            <a:r>
              <a:rPr lang="cs-CZ" dirty="0" err="1"/>
              <a:t>depression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   co-</a:t>
            </a:r>
            <a:r>
              <a:rPr lang="cs-CZ" dirty="0" err="1"/>
              <a:t>analgesics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ED1E5E-AB55-4803-AEFE-2CDFF2EF9C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416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057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iMAO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52550"/>
            <a:ext cx="10753200" cy="44794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ireversible</a:t>
            </a:r>
            <a:r>
              <a:rPr lang="cs-CZ" dirty="0"/>
              <a:t> </a:t>
            </a:r>
            <a:r>
              <a:rPr lang="cs-CZ" dirty="0" err="1"/>
              <a:t>inhibitors</a:t>
            </a:r>
            <a:r>
              <a:rPr lang="cs-CZ" dirty="0"/>
              <a:t> </a:t>
            </a:r>
            <a:r>
              <a:rPr lang="cs-CZ" dirty="0" err="1"/>
              <a:t>today</a:t>
            </a:r>
            <a:r>
              <a:rPr lang="cs-CZ" dirty="0"/>
              <a:t> </a:t>
            </a:r>
            <a:r>
              <a:rPr lang="cs-CZ" dirty="0" err="1"/>
              <a:t>obsolete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reversible</a:t>
            </a:r>
            <a:r>
              <a:rPr lang="cs-CZ" dirty="0"/>
              <a:t> </a:t>
            </a:r>
            <a:r>
              <a:rPr lang="cs-CZ" dirty="0" err="1"/>
              <a:t>selective</a:t>
            </a:r>
            <a:r>
              <a:rPr lang="cs-CZ" dirty="0"/>
              <a:t> </a:t>
            </a:r>
            <a:r>
              <a:rPr lang="cs-CZ" dirty="0" err="1"/>
              <a:t>iMAO</a:t>
            </a:r>
            <a:r>
              <a:rPr lang="cs-CZ" dirty="0"/>
              <a:t> A – </a:t>
            </a:r>
            <a:r>
              <a:rPr lang="cs-CZ" b="1" dirty="0" err="1"/>
              <a:t>moclobemide</a:t>
            </a: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strongest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on 5-HT &gt; NA &gt; 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„cheese </a:t>
            </a:r>
            <a:r>
              <a:rPr lang="cs-CZ" dirty="0" err="1"/>
              <a:t>reaction</a:t>
            </a:r>
            <a:r>
              <a:rPr lang="cs-CZ" dirty="0"/>
              <a:t>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positive </a:t>
            </a:r>
            <a:r>
              <a:rPr lang="cs-CZ" dirty="0" err="1"/>
              <a:t>effect</a:t>
            </a:r>
            <a:r>
              <a:rPr lang="cs-CZ" dirty="0"/>
              <a:t> on </a:t>
            </a:r>
            <a:r>
              <a:rPr lang="cs-CZ" dirty="0" err="1"/>
              <a:t>cognition</a:t>
            </a: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inhibitor  </a:t>
            </a:r>
            <a:r>
              <a:rPr lang="cs-CZ" dirty="0" err="1"/>
              <a:t>of</a:t>
            </a:r>
            <a:r>
              <a:rPr lang="cs-CZ" dirty="0"/>
              <a:t> CYP2D6, 2C19 and 1A2</a:t>
            </a:r>
          </a:p>
          <a:p>
            <a:pPr marL="72000" indent="0">
              <a:buNone/>
            </a:pPr>
            <a:r>
              <a:rPr lang="cs-CZ" dirty="0"/>
              <a:t>AE: </a:t>
            </a:r>
            <a:r>
              <a:rPr lang="cs-CZ" dirty="0" err="1"/>
              <a:t>hypotension</a:t>
            </a:r>
            <a:r>
              <a:rPr lang="cs-CZ" dirty="0"/>
              <a:t>, CNS </a:t>
            </a:r>
            <a:r>
              <a:rPr lang="cs-CZ" dirty="0" err="1"/>
              <a:t>stimulation</a:t>
            </a:r>
            <a:r>
              <a:rPr lang="cs-CZ" dirty="0"/>
              <a:t>, </a:t>
            </a:r>
            <a:r>
              <a:rPr lang="cs-CZ" dirty="0" err="1"/>
              <a:t>weight</a:t>
            </a:r>
            <a:r>
              <a:rPr lang="cs-CZ" dirty="0"/>
              <a:t> </a:t>
            </a:r>
            <a:r>
              <a:rPr lang="cs-CZ" dirty="0" err="1"/>
              <a:t>gain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D02FCF0-3B8B-467C-88DB-305471F31A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9025" y="6524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60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548640"/>
            <a:ext cx="10753200" cy="730737"/>
          </a:xfrm>
        </p:spPr>
        <p:txBody>
          <a:bodyPr/>
          <a:lstStyle/>
          <a:p>
            <a:r>
              <a:rPr lang="cs-CZ" dirty="0" err="1"/>
              <a:t>Side</a:t>
            </a:r>
            <a:r>
              <a:rPr lang="cs-CZ" dirty="0"/>
              <a:t> </a:t>
            </a:r>
            <a:r>
              <a:rPr lang="cs-CZ" dirty="0" err="1"/>
              <a:t>effects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therapy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0650"/>
            <a:ext cx="10753200" cy="5124450"/>
          </a:xfrm>
        </p:spPr>
        <p:txBody>
          <a:bodyPr/>
          <a:lstStyle/>
          <a:p>
            <a:pPr marL="72000" indent="0">
              <a:buNone/>
            </a:pPr>
            <a:r>
              <a:rPr lang="cs-CZ" dirty="0" err="1"/>
              <a:t>Nonselective</a:t>
            </a:r>
            <a:r>
              <a:rPr lang="cs-CZ" dirty="0"/>
              <a:t> </a:t>
            </a:r>
            <a:r>
              <a:rPr lang="cs-CZ" dirty="0" err="1"/>
              <a:t>serotonergic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(SSRI, </a:t>
            </a:r>
            <a:r>
              <a:rPr lang="cs-CZ" dirty="0" err="1"/>
              <a:t>iMAO</a:t>
            </a:r>
            <a:r>
              <a:rPr lang="cs-CZ" dirty="0"/>
              <a:t>, TCA, SNRI)</a:t>
            </a:r>
          </a:p>
          <a:p>
            <a:pPr marL="72000" indent="0">
              <a:buNone/>
            </a:pPr>
            <a:r>
              <a:rPr lang="cs-CZ" dirty="0"/>
              <a:t>	+ </a:t>
            </a:r>
            <a:r>
              <a:rPr lang="cs-CZ" dirty="0" err="1"/>
              <a:t>anxiolytic</a:t>
            </a:r>
            <a:r>
              <a:rPr lang="cs-CZ" dirty="0"/>
              <a:t> and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activity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	- sex. </a:t>
            </a:r>
            <a:r>
              <a:rPr lang="cs-CZ" dirty="0" err="1"/>
              <a:t>impairment</a:t>
            </a:r>
            <a:r>
              <a:rPr lang="cs-CZ" dirty="0"/>
              <a:t>, </a:t>
            </a:r>
            <a:r>
              <a:rPr lang="cs-CZ" dirty="0" err="1"/>
              <a:t>emotional</a:t>
            </a:r>
            <a:r>
              <a:rPr lang="cs-CZ" dirty="0"/>
              <a:t> </a:t>
            </a:r>
            <a:r>
              <a:rPr lang="cs-CZ" dirty="0" err="1"/>
              <a:t>flatness</a:t>
            </a:r>
            <a:r>
              <a:rPr lang="cs-CZ" dirty="0"/>
              <a:t>, serotonin syndrome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 err="1"/>
              <a:t>Nonselective</a:t>
            </a:r>
            <a:r>
              <a:rPr lang="cs-CZ" dirty="0"/>
              <a:t> </a:t>
            </a:r>
            <a:r>
              <a:rPr lang="cs-CZ" dirty="0" err="1"/>
              <a:t>noradrenergic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(TCA, NARI)</a:t>
            </a:r>
          </a:p>
          <a:p>
            <a:pPr marL="72000" indent="0">
              <a:buNone/>
            </a:pPr>
            <a:r>
              <a:rPr lang="cs-CZ" dirty="0"/>
              <a:t>	+ „</a:t>
            </a:r>
            <a:r>
              <a:rPr lang="cs-CZ" dirty="0" err="1"/>
              <a:t>activation</a:t>
            </a:r>
            <a:r>
              <a:rPr lang="cs-CZ" dirty="0"/>
              <a:t>“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patient</a:t>
            </a:r>
            <a:r>
              <a:rPr lang="cs-CZ" dirty="0"/>
              <a:t>,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activity</a:t>
            </a:r>
            <a:endParaRPr lang="cs-CZ" dirty="0"/>
          </a:p>
          <a:p>
            <a:pPr marL="72000" indent="0">
              <a:buNone/>
            </a:pPr>
            <a:r>
              <a:rPr lang="cs-CZ" dirty="0"/>
              <a:t>	- tremor, </a:t>
            </a:r>
            <a:r>
              <a:rPr lang="cs-CZ" dirty="0" err="1"/>
              <a:t>tachycardia</a:t>
            </a:r>
            <a:r>
              <a:rPr lang="cs-CZ" dirty="0"/>
              <a:t>, </a:t>
            </a:r>
            <a:r>
              <a:rPr lang="cs-CZ" dirty="0" err="1"/>
              <a:t>hypertension</a:t>
            </a: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79084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124744"/>
            <a:ext cx="10753200" cy="5124450"/>
          </a:xfrm>
        </p:spPr>
        <p:txBody>
          <a:bodyPr/>
          <a:lstStyle/>
          <a:p>
            <a:pPr marL="72000" indent="0" algn="ctr">
              <a:buNone/>
            </a:pPr>
            <a:r>
              <a:rPr lang="cs-CZ" dirty="0" err="1"/>
              <a:t>antihistamine</a:t>
            </a:r>
            <a:r>
              <a:rPr lang="en-US" dirty="0" err="1"/>
              <a:t>rgic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= </a:t>
            </a:r>
            <a:r>
              <a:rPr lang="cs-CZ" dirty="0" err="1"/>
              <a:t>sedation</a:t>
            </a:r>
            <a:r>
              <a:rPr lang="cs-CZ" dirty="0"/>
              <a:t>, </a:t>
            </a:r>
            <a:r>
              <a:rPr lang="cs-CZ" dirty="0" err="1"/>
              <a:t>weight</a:t>
            </a:r>
            <a:r>
              <a:rPr lang="cs-CZ" dirty="0"/>
              <a:t> </a:t>
            </a:r>
            <a:r>
              <a:rPr lang="cs-CZ" dirty="0" err="1"/>
              <a:t>gain</a:t>
            </a:r>
            <a:endParaRPr lang="cs-CZ" dirty="0"/>
          </a:p>
          <a:p>
            <a:pPr marL="72000" indent="0" algn="ctr">
              <a:buNone/>
            </a:pPr>
            <a:endParaRPr lang="cs-CZ" dirty="0"/>
          </a:p>
          <a:p>
            <a:pPr marL="72000" indent="0" algn="ctr">
              <a:buNone/>
            </a:pPr>
            <a:r>
              <a:rPr lang="cs-CZ" dirty="0"/>
              <a:t>α</a:t>
            </a:r>
            <a:r>
              <a:rPr lang="cs-CZ" baseline="-25000" dirty="0"/>
              <a:t>1</a:t>
            </a:r>
            <a:r>
              <a:rPr lang="cs-CZ" dirty="0"/>
              <a:t>lytic </a:t>
            </a:r>
            <a:r>
              <a:rPr lang="cs-CZ" dirty="0" err="1"/>
              <a:t>activity</a:t>
            </a:r>
            <a:r>
              <a:rPr lang="cs-CZ" dirty="0"/>
              <a:t>= </a:t>
            </a:r>
            <a:r>
              <a:rPr lang="cs-CZ" dirty="0" err="1"/>
              <a:t>ortostatic</a:t>
            </a:r>
            <a:r>
              <a:rPr lang="cs-CZ" dirty="0"/>
              <a:t> </a:t>
            </a:r>
            <a:r>
              <a:rPr lang="cs-CZ" dirty="0" err="1"/>
              <a:t>hypotension</a:t>
            </a:r>
            <a:r>
              <a:rPr lang="cs-CZ" dirty="0"/>
              <a:t> and risk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falls</a:t>
            </a:r>
            <a:endParaRPr lang="cs-CZ" dirty="0"/>
          </a:p>
          <a:p>
            <a:pPr marL="72000" indent="0" algn="ctr">
              <a:buNone/>
            </a:pPr>
            <a:endParaRPr lang="cs-CZ" dirty="0"/>
          </a:p>
          <a:p>
            <a:pPr marL="72000" indent="0" algn="ctr">
              <a:buNone/>
            </a:pPr>
            <a:r>
              <a:rPr lang="cs-CZ" dirty="0" err="1"/>
              <a:t>antimus</a:t>
            </a:r>
            <a:r>
              <a:rPr lang="en-US" dirty="0"/>
              <a:t>c</a:t>
            </a:r>
            <a:r>
              <a:rPr lang="cs-CZ" dirty="0" err="1"/>
              <a:t>arinic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= </a:t>
            </a:r>
            <a:r>
              <a:rPr lang="cs-CZ" dirty="0" err="1"/>
              <a:t>cognitive</a:t>
            </a:r>
            <a:r>
              <a:rPr lang="cs-CZ" dirty="0"/>
              <a:t> deficit and </a:t>
            </a:r>
            <a:r>
              <a:rPr lang="cs-CZ" dirty="0" err="1"/>
              <a:t>peripheral</a:t>
            </a:r>
            <a:r>
              <a:rPr lang="cs-CZ" dirty="0"/>
              <a:t> </a:t>
            </a:r>
            <a:r>
              <a:rPr lang="cs-CZ" dirty="0" err="1"/>
              <a:t>effects</a:t>
            </a:r>
            <a:endParaRPr lang="cs-CZ" dirty="0"/>
          </a:p>
          <a:p>
            <a:pPr marL="72000" indent="0" algn="ctr">
              <a:buNone/>
            </a:pPr>
            <a:endParaRPr lang="cs-CZ" dirty="0"/>
          </a:p>
          <a:p>
            <a:pPr marL="72000" indent="0" algn="ctr">
              <a:buNone/>
            </a:pPr>
            <a:r>
              <a:rPr lang="cs-CZ" dirty="0"/>
              <a:t>QT interval </a:t>
            </a:r>
            <a:r>
              <a:rPr lang="cs-CZ" dirty="0" err="1"/>
              <a:t>prolongation</a:t>
            </a:r>
            <a:endParaRPr lang="cs-CZ" dirty="0"/>
          </a:p>
          <a:p>
            <a:pPr marL="72000" indent="0" algn="ctr">
              <a:buNone/>
            </a:pPr>
            <a:r>
              <a:rPr lang="cs-CZ" dirty="0"/>
              <a:t> </a:t>
            </a:r>
          </a:p>
          <a:p>
            <a:pPr marL="72000" indent="0" algn="ctr">
              <a:buNone/>
            </a:pPr>
            <a:endParaRPr lang="cs-CZ" dirty="0"/>
          </a:p>
        </p:txBody>
      </p:sp>
      <p:sp>
        <p:nvSpPr>
          <p:cNvPr id="5" name="Nadpis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720000" y="188640"/>
            <a:ext cx="10753200" cy="7307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/>
              <a:t>Side</a:t>
            </a:r>
            <a:r>
              <a:rPr lang="cs-CZ" kern="0" dirty="0"/>
              <a:t> </a:t>
            </a:r>
            <a:r>
              <a:rPr lang="cs-CZ" kern="0" dirty="0" err="1"/>
              <a:t>effects</a:t>
            </a:r>
            <a:r>
              <a:rPr lang="cs-CZ" kern="0" dirty="0"/>
              <a:t> </a:t>
            </a:r>
            <a:r>
              <a:rPr lang="cs-CZ" kern="0" dirty="0" err="1"/>
              <a:t>of</a:t>
            </a:r>
            <a:r>
              <a:rPr lang="cs-CZ" kern="0" dirty="0"/>
              <a:t> </a:t>
            </a:r>
            <a:r>
              <a:rPr lang="cs-CZ" kern="0" dirty="0" err="1"/>
              <a:t>antidepressant</a:t>
            </a:r>
            <a:r>
              <a:rPr lang="cs-CZ" kern="0" dirty="0"/>
              <a:t> </a:t>
            </a:r>
            <a:r>
              <a:rPr lang="cs-CZ" kern="0" dirty="0" err="1"/>
              <a:t>therapy</a:t>
            </a:r>
            <a:endParaRPr lang="cs-CZ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36743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activating</a:t>
            </a:r>
            <a:r>
              <a:rPr lang="cs-CZ" dirty="0"/>
              <a:t>		x 		   </a:t>
            </a:r>
            <a:r>
              <a:rPr lang="cs-CZ" dirty="0" err="1"/>
              <a:t>sedative</a:t>
            </a:r>
            <a:r>
              <a:rPr lang="cs-CZ" dirty="0"/>
              <a:t>	     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9050" y="1257300"/>
            <a:ext cx="4366350" cy="5124450"/>
          </a:xfrm>
        </p:spPr>
        <p:txBody>
          <a:bodyPr/>
          <a:lstStyle/>
          <a:p>
            <a:pPr marL="72000" indent="0">
              <a:buNone/>
            </a:pPr>
            <a:r>
              <a:rPr lang="cs-CZ" dirty="0"/>
              <a:t>fluoxetine</a:t>
            </a:r>
          </a:p>
          <a:p>
            <a:pPr marL="72000" indent="0">
              <a:buNone/>
            </a:pPr>
            <a:r>
              <a:rPr lang="cs-CZ" dirty="0" err="1"/>
              <a:t>nortr</a:t>
            </a:r>
            <a:r>
              <a:rPr lang="en-US" dirty="0" err="1"/>
              <a:t>i</a:t>
            </a:r>
            <a:r>
              <a:rPr lang="cs-CZ" dirty="0" err="1"/>
              <a:t>pt</a:t>
            </a:r>
            <a:r>
              <a:rPr lang="en-US" dirty="0"/>
              <a:t>y</a:t>
            </a:r>
            <a:r>
              <a:rPr lang="cs-CZ" dirty="0"/>
              <a:t>line</a:t>
            </a:r>
          </a:p>
          <a:p>
            <a:pPr marL="72000" indent="0">
              <a:buNone/>
            </a:pPr>
            <a:r>
              <a:rPr lang="cs-CZ" dirty="0" err="1"/>
              <a:t>venlafaxine</a:t>
            </a: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5702531" y="1257300"/>
            <a:ext cx="6070369" cy="51244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Font typeface="Arial" panose="020B0604020202020204" pitchFamily="34" charset="0"/>
              <a:buNone/>
            </a:pPr>
            <a:r>
              <a:rPr lang="cs-CZ" kern="0" dirty="0"/>
              <a:t>paroxetine, </a:t>
            </a:r>
            <a:r>
              <a:rPr lang="cs-CZ" kern="0" dirty="0" err="1"/>
              <a:t>fluvoxamine</a:t>
            </a:r>
            <a:r>
              <a:rPr lang="cs-CZ" kern="0" dirty="0"/>
              <a:t>, </a:t>
            </a:r>
            <a:r>
              <a:rPr lang="cs-CZ" kern="0" dirty="0" err="1"/>
              <a:t>citalopram</a:t>
            </a: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kern="0" dirty="0" err="1"/>
              <a:t>dosulepin</a:t>
            </a:r>
            <a:r>
              <a:rPr lang="en-US" kern="0" dirty="0"/>
              <a:t>,</a:t>
            </a:r>
            <a:r>
              <a:rPr lang="cs-CZ" kern="0" dirty="0"/>
              <a:t> </a:t>
            </a:r>
            <a:r>
              <a:rPr lang="cs-CZ" kern="0" dirty="0" err="1"/>
              <a:t>maprotiline</a:t>
            </a: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kern="0" dirty="0" err="1"/>
              <a:t>trazodone</a:t>
            </a: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kern="0" dirty="0" err="1"/>
              <a:t>mirtazapine</a:t>
            </a: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r>
              <a:rPr lang="cs-CZ" kern="0" dirty="0" err="1"/>
              <a:t>agomelatine</a:t>
            </a: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endParaRPr lang="cs-CZ" kern="0" dirty="0"/>
          </a:p>
          <a:p>
            <a:pPr marL="72000" indent="0">
              <a:buFont typeface="Arial" panose="020B0604020202020204" pitchFamily="34" charset="0"/>
              <a:buNone/>
            </a:pPr>
            <a:endParaRPr lang="cs-CZ" kern="0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08A3AA-827C-4D06-B32B-9E00D3B897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4750" y="35523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98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16632"/>
            <a:ext cx="10515600" cy="1325563"/>
          </a:xfrm>
        </p:spPr>
        <p:txBody>
          <a:bodyPr/>
          <a:lstStyle/>
          <a:p>
            <a:r>
              <a:rPr lang="cs-CZ" dirty="0" err="1"/>
              <a:t>Augmentation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antidepressant</a:t>
            </a:r>
            <a:r>
              <a:rPr lang="cs-CZ" dirty="0"/>
              <a:t> </a:t>
            </a:r>
            <a:r>
              <a:rPr lang="cs-CZ" dirty="0" err="1"/>
              <a:t>terapy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40768"/>
            <a:ext cx="10753200" cy="4327050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dirty="0" err="1"/>
              <a:t>Antipsychotics</a:t>
            </a:r>
            <a:endParaRPr lang="cs-CZ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err="1"/>
              <a:t>separately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in </a:t>
            </a:r>
            <a:r>
              <a:rPr lang="cs-CZ" sz="2400" dirty="0" err="1"/>
              <a:t>combination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antidepressants</a:t>
            </a: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in </a:t>
            </a:r>
            <a:r>
              <a:rPr lang="cs-CZ" sz="2400" dirty="0" err="1"/>
              <a:t>depression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psychotic</a:t>
            </a:r>
            <a:r>
              <a:rPr lang="cs-CZ" sz="2400" dirty="0"/>
              <a:t> </a:t>
            </a:r>
            <a:r>
              <a:rPr lang="cs-CZ" sz="2400" dirty="0" err="1"/>
              <a:t>symptoms</a:t>
            </a:r>
            <a:r>
              <a:rPr lang="cs-CZ" sz="2400" dirty="0"/>
              <a:t>, and in </a:t>
            </a:r>
            <a:r>
              <a:rPr lang="cs-CZ" sz="2400" dirty="0" err="1"/>
              <a:t>prophylaxis</a:t>
            </a: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err="1"/>
              <a:t>atypical</a:t>
            </a:r>
            <a:r>
              <a:rPr lang="cs-CZ" sz="2400" dirty="0"/>
              <a:t> </a:t>
            </a:r>
            <a:r>
              <a:rPr lang="cs-CZ" sz="2400" dirty="0" err="1"/>
              <a:t>antipsychotics</a:t>
            </a:r>
            <a:endParaRPr lang="cs-CZ" sz="2400" dirty="0"/>
          </a:p>
          <a:p>
            <a:pPr marL="72000" indent="0">
              <a:buNone/>
            </a:pPr>
            <a:r>
              <a:rPr lang="cs-CZ" sz="2400" b="1" dirty="0" err="1"/>
              <a:t>Anxiolytics</a:t>
            </a:r>
            <a:endParaRPr lang="cs-CZ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begining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therapy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depression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significant</a:t>
            </a:r>
            <a:r>
              <a:rPr lang="cs-CZ" sz="2400" dirty="0"/>
              <a:t> </a:t>
            </a:r>
            <a:r>
              <a:rPr lang="cs-CZ" sz="2400" dirty="0" err="1"/>
              <a:t>anxiety</a:t>
            </a:r>
            <a:r>
              <a:rPr lang="cs-CZ" sz="2400" dirty="0"/>
              <a:t> </a:t>
            </a:r>
            <a:r>
              <a:rPr lang="cs-CZ" sz="2400" dirty="0" err="1"/>
              <a:t>component</a:t>
            </a:r>
            <a:r>
              <a:rPr lang="cs-CZ" sz="2400" dirty="0"/>
              <a:t> to </a:t>
            </a:r>
            <a:r>
              <a:rPr lang="cs-CZ" sz="2400" dirty="0" err="1"/>
              <a:t>decrease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risk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suicide</a:t>
            </a:r>
            <a:endParaRPr lang="cs-CZ" sz="2400" dirty="0"/>
          </a:p>
          <a:p>
            <a:pPr marL="72000" indent="0">
              <a:buNone/>
            </a:pPr>
            <a:r>
              <a:rPr lang="cs-CZ" sz="2400" b="1" dirty="0" err="1"/>
              <a:t>Phytopharmacology</a:t>
            </a:r>
            <a:r>
              <a:rPr lang="cs-CZ" sz="2400" b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B24784-C5B5-4B64-98F9-5CA2851B07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2300" y="4238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32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17621" y="321838"/>
            <a:ext cx="8153400" cy="9906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solidFill>
                  <a:srgbClr val="0000DC"/>
                </a:solidFill>
              </a:rPr>
              <a:t>Dopamine </a:t>
            </a:r>
            <a:r>
              <a:rPr lang="cs-CZ" sz="4000" dirty="0" err="1">
                <a:solidFill>
                  <a:srgbClr val="0000DC"/>
                </a:solidFill>
              </a:rPr>
              <a:t>hypothesis</a:t>
            </a:r>
            <a:r>
              <a:rPr lang="cs-CZ" sz="4000" dirty="0">
                <a:solidFill>
                  <a:srgbClr val="0000DC"/>
                </a:solidFill>
              </a:rPr>
              <a:t> </a:t>
            </a:r>
            <a:r>
              <a:rPr lang="cs-CZ" sz="4000" dirty="0" err="1">
                <a:solidFill>
                  <a:srgbClr val="0000DC"/>
                </a:solidFill>
              </a:rPr>
              <a:t>of</a:t>
            </a:r>
            <a:r>
              <a:rPr lang="cs-CZ" sz="4000" dirty="0">
                <a:solidFill>
                  <a:srgbClr val="0000DC"/>
                </a:solidFill>
              </a:rPr>
              <a:t> </a:t>
            </a:r>
            <a:r>
              <a:rPr lang="cs-CZ" sz="4000" dirty="0" err="1">
                <a:solidFill>
                  <a:srgbClr val="0000DC"/>
                </a:solidFill>
              </a:rPr>
              <a:t>schizophrenia</a:t>
            </a:r>
            <a:endParaRPr lang="en-US" sz="4000" u="sng" dirty="0">
              <a:solidFill>
                <a:srgbClr val="0000DC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484784"/>
            <a:ext cx="11856639" cy="51787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FontTx/>
              <a:buChar char="•"/>
            </a:pPr>
            <a:r>
              <a:rPr lang="cs-CZ" sz="2400" dirty="0" err="1"/>
              <a:t>Antipsychotics</a:t>
            </a:r>
            <a:r>
              <a:rPr lang="cs-CZ" sz="2400" dirty="0"/>
              <a:t> </a:t>
            </a:r>
            <a:r>
              <a:rPr lang="cs-CZ" sz="2400" dirty="0" err="1"/>
              <a:t>reduce</a:t>
            </a:r>
            <a:r>
              <a:rPr lang="cs-CZ" sz="2400" dirty="0"/>
              <a:t> DA-</a:t>
            </a:r>
            <a:r>
              <a:rPr lang="cs-CZ" sz="2400" dirty="0" err="1"/>
              <a:t>activity</a:t>
            </a:r>
            <a:r>
              <a:rPr lang="cs-CZ" sz="2400" dirty="0"/>
              <a:t> on </a:t>
            </a:r>
            <a:r>
              <a:rPr lang="cs-CZ" sz="2400" dirty="0" err="1"/>
              <a:t>synapses</a:t>
            </a:r>
            <a:endParaRPr lang="cs-CZ" sz="2400" dirty="0"/>
          </a:p>
          <a:p>
            <a:pPr lvl="1" algn="just">
              <a:buFontTx/>
              <a:buChar char="•"/>
            </a:pPr>
            <a:endParaRPr lang="cs-CZ" sz="2400" dirty="0"/>
          </a:p>
          <a:p>
            <a:pPr lvl="1" algn="just">
              <a:buFontTx/>
              <a:buChar char="•"/>
            </a:pPr>
            <a:r>
              <a:rPr lang="cs-CZ" sz="2400" dirty="0" err="1"/>
              <a:t>Drugs</a:t>
            </a:r>
            <a:r>
              <a:rPr lang="cs-CZ" sz="2400" dirty="0"/>
              <a:t> </a:t>
            </a:r>
            <a:r>
              <a:rPr lang="cs-CZ" sz="2400" dirty="0" err="1"/>
              <a:t>increasing</a:t>
            </a:r>
            <a:r>
              <a:rPr lang="cs-CZ" sz="2400" dirty="0"/>
              <a:t> DA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limbic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r>
              <a:rPr lang="cs-CZ" sz="2400" dirty="0"/>
              <a:t> </a:t>
            </a:r>
            <a:r>
              <a:rPr lang="cs-CZ" sz="2400" dirty="0" err="1"/>
              <a:t>trigger</a:t>
            </a:r>
            <a:r>
              <a:rPr lang="cs-CZ" sz="2400" dirty="0"/>
              <a:t> </a:t>
            </a:r>
            <a:r>
              <a:rPr lang="cs-CZ" sz="2400" dirty="0" err="1"/>
              <a:t>psychosis</a:t>
            </a:r>
            <a:endParaRPr lang="cs-CZ" sz="2400" dirty="0"/>
          </a:p>
          <a:p>
            <a:pPr lvl="1" algn="just">
              <a:buFontTx/>
              <a:buChar char="•"/>
            </a:pPr>
            <a:endParaRPr lang="cs-CZ" sz="2400" dirty="0"/>
          </a:p>
          <a:p>
            <a:pPr lvl="1" algn="just">
              <a:buFontTx/>
              <a:buChar char="•"/>
            </a:pPr>
            <a:r>
              <a:rPr lang="cs-CZ" sz="2400" dirty="0" err="1"/>
              <a:t>Drugs</a:t>
            </a:r>
            <a:r>
              <a:rPr lang="cs-CZ" sz="2400" dirty="0"/>
              <a:t> </a:t>
            </a:r>
            <a:r>
              <a:rPr lang="cs-CZ" sz="2400" dirty="0" err="1"/>
              <a:t>that</a:t>
            </a:r>
            <a:r>
              <a:rPr lang="cs-CZ" sz="2400" dirty="0"/>
              <a:t> </a:t>
            </a:r>
            <a:r>
              <a:rPr lang="cs-CZ" sz="2400" dirty="0" err="1"/>
              <a:t>reduce</a:t>
            </a:r>
            <a:r>
              <a:rPr lang="cs-CZ" sz="2400" dirty="0"/>
              <a:t> DA-</a:t>
            </a:r>
            <a:r>
              <a:rPr lang="cs-CZ" sz="2400" dirty="0" err="1"/>
              <a:t>activity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limbic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r>
              <a:rPr lang="cs-CZ" sz="2400" dirty="0"/>
              <a:t> (DA </a:t>
            </a:r>
            <a:r>
              <a:rPr lang="cs-CZ" sz="2400" dirty="0" err="1"/>
              <a:t>antagonists</a:t>
            </a:r>
            <a:r>
              <a:rPr lang="cs-CZ" sz="2400" dirty="0"/>
              <a:t> on </a:t>
            </a:r>
            <a:r>
              <a:rPr lang="cs-CZ" sz="2400" dirty="0" err="1"/>
              <a:t>postsynaptic</a:t>
            </a:r>
            <a:r>
              <a:rPr lang="cs-CZ" sz="2400" dirty="0"/>
              <a:t> D </a:t>
            </a:r>
            <a:r>
              <a:rPr lang="cs-CZ" sz="2400" dirty="0" err="1"/>
              <a:t>receptors</a:t>
            </a:r>
            <a:r>
              <a:rPr lang="cs-CZ" sz="2400" dirty="0"/>
              <a:t>) </a:t>
            </a:r>
            <a:r>
              <a:rPr lang="cs-CZ" sz="2400" dirty="0" err="1"/>
              <a:t>reduce</a:t>
            </a:r>
            <a:r>
              <a:rPr lang="cs-CZ" sz="2400" dirty="0"/>
              <a:t> </a:t>
            </a:r>
            <a:r>
              <a:rPr lang="cs-CZ" sz="2400" dirty="0" err="1"/>
              <a:t>psychotic</a:t>
            </a:r>
            <a:r>
              <a:rPr lang="cs-CZ" sz="2400" dirty="0"/>
              <a:t> </a:t>
            </a:r>
            <a:r>
              <a:rPr lang="cs-CZ" sz="2400" dirty="0" err="1"/>
              <a:t>symptomatology</a:t>
            </a:r>
            <a:endParaRPr lang="cs-CZ" sz="2400" dirty="0"/>
          </a:p>
          <a:p>
            <a:pPr lvl="1" algn="just">
              <a:buFontTx/>
              <a:buChar char="•"/>
            </a:pPr>
            <a:endParaRPr lang="cs-CZ" sz="2400" dirty="0"/>
          </a:p>
          <a:p>
            <a:pPr lvl="1" algn="just">
              <a:buFontTx/>
              <a:buChar char="•"/>
            </a:pPr>
            <a:r>
              <a:rPr lang="cs-CZ" sz="2400" dirty="0" err="1"/>
              <a:t>Affinity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older</a:t>
            </a:r>
            <a:r>
              <a:rPr lang="cs-CZ" sz="2400" dirty="0"/>
              <a:t> "</a:t>
            </a:r>
            <a:r>
              <a:rPr lang="cs-CZ" sz="2400" dirty="0" err="1"/>
              <a:t>classical</a:t>
            </a:r>
            <a:r>
              <a:rPr lang="cs-CZ" sz="2400" dirty="0"/>
              <a:t>" </a:t>
            </a:r>
            <a:r>
              <a:rPr lang="cs-CZ" sz="2400" dirty="0" err="1"/>
              <a:t>APs</a:t>
            </a:r>
            <a:r>
              <a:rPr lang="cs-CZ" sz="2400" dirty="0"/>
              <a:t> to </a:t>
            </a:r>
            <a:r>
              <a:rPr lang="cs-CZ" sz="2400" dirty="0" err="1"/>
              <a:t>D2</a:t>
            </a:r>
            <a:r>
              <a:rPr lang="cs-CZ" sz="2400" dirty="0"/>
              <a:t> </a:t>
            </a:r>
            <a:r>
              <a:rPr lang="cs-CZ" sz="2400" dirty="0" err="1"/>
              <a:t>rcp</a:t>
            </a:r>
            <a:r>
              <a:rPr lang="cs-CZ" sz="2400" dirty="0"/>
              <a:t>. </a:t>
            </a:r>
            <a:r>
              <a:rPr lang="cs-CZ" sz="2400" dirty="0" err="1"/>
              <a:t>correlates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their</a:t>
            </a:r>
            <a:r>
              <a:rPr lang="cs-CZ" sz="2400" dirty="0"/>
              <a:t> </a:t>
            </a:r>
            <a:r>
              <a:rPr lang="cs-CZ" sz="2400" dirty="0" err="1"/>
              <a:t>clinical</a:t>
            </a:r>
            <a:r>
              <a:rPr lang="cs-CZ" sz="2400" dirty="0"/>
              <a:t> </a:t>
            </a:r>
            <a:r>
              <a:rPr lang="cs-CZ" sz="2400" dirty="0" err="1"/>
              <a:t>effect</a:t>
            </a:r>
            <a:endParaRPr lang="en-US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DB4B018-ED50-4196-93F2-0E95505556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0496" y="620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65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30"/>
  <p:tag name="ARS_PPT_DBNAME" val="1st_lecture_2021_AS_with_comments[20210915120952351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ARS_CHARTPARA_SHOWWINDOW" val="0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  <p:tag name="ARS_CHARTSHOWITEMTEXT" val="0"/>
  <p:tag name="ARS_CHARTPARA_SHOWWINDOW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21694</TotalTime>
  <Words>4762</Words>
  <Application>Microsoft Office PowerPoint</Application>
  <PresentationFormat>Širokoúhlá obrazovka</PresentationFormat>
  <Paragraphs>822</Paragraphs>
  <Slides>85</Slides>
  <Notes>40</Notes>
  <HiddenSlides>0</HiddenSlides>
  <MMClips>63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85</vt:i4>
      </vt:variant>
    </vt:vector>
  </HeadingPairs>
  <TitlesOfParts>
    <vt:vector size="95" baseType="lpstr">
      <vt:lpstr>Arial</vt:lpstr>
      <vt:lpstr>Calibri</vt:lpstr>
      <vt:lpstr>Calibri Light</vt:lpstr>
      <vt:lpstr>Candara</vt:lpstr>
      <vt:lpstr>Segoe UI Semibold</vt:lpstr>
      <vt:lpstr>Tahoma</vt:lpstr>
      <vt:lpstr>Times New Roman</vt:lpstr>
      <vt:lpstr>Verdana</vt:lpstr>
      <vt:lpstr>Wingdings</vt:lpstr>
      <vt:lpstr>Motiv Office</vt:lpstr>
      <vt:lpstr>Prezentace aplikace PowerPoint</vt:lpstr>
      <vt:lpstr>Lehmann classification of psychotropic substances</vt:lpstr>
      <vt:lpstr>Prezentace aplikace PowerPoint</vt:lpstr>
      <vt:lpstr>Classification of psychotropic drugs</vt:lpstr>
      <vt:lpstr>                         Antipsychotics</vt:lpstr>
      <vt:lpstr>Schizophrenia</vt:lpstr>
      <vt:lpstr>Symptoms of schizophrenia</vt:lpstr>
      <vt:lpstr>Substances capable of causing psychosis</vt:lpstr>
      <vt:lpstr>Prezentace aplikace PowerPoint</vt:lpstr>
      <vt:lpstr>Prezentace aplikace PowerPoint</vt:lpstr>
      <vt:lpstr>Classical (typical) antipsychotics</vt:lpstr>
      <vt:lpstr>Classical (typical) antipsychotics - basal</vt:lpstr>
      <vt:lpstr>Classical (typical) antipsychotics -basal</vt:lpstr>
      <vt:lpstr>Classical (typical) antipsychotics -incisive</vt:lpstr>
      <vt:lpstr>Comparison of basal and incisive AP</vt:lpstr>
      <vt:lpstr>Atypical antipsychotics</vt:lpstr>
      <vt:lpstr>Atypical antipsychotics</vt:lpstr>
      <vt:lpstr>Prezentace aplikace PowerPoint</vt:lpstr>
      <vt:lpstr>Atypical antipsychotics - MARTA</vt:lpstr>
      <vt:lpstr>Atypical antipsychotics - MARTA</vt:lpstr>
      <vt:lpstr>Atypical antipsychotics - SDA</vt:lpstr>
      <vt:lpstr>Atypical antipsychotics- SDA</vt:lpstr>
      <vt:lpstr>Atypical antipsychotics - DSS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Anxiety disorder</vt:lpstr>
      <vt:lpstr> Anxiolytics </vt:lpstr>
      <vt:lpstr>Mechanism of action (BZD)</vt:lpstr>
      <vt:lpstr>Prezentace aplikace PowerPoint</vt:lpstr>
      <vt:lpstr>Indications</vt:lpstr>
      <vt:lpstr>Effects of benzodiazepines</vt:lpstr>
      <vt:lpstr>Pharmacokinetics of benzodiazepines </vt:lpstr>
      <vt:lpstr>Prezentace aplikace PowerPoint</vt:lpstr>
      <vt:lpstr>Specific antagonist of benzodiazepine receptors</vt:lpstr>
      <vt:lpstr>Unwanted effects</vt:lpstr>
      <vt:lpstr>Beers list </vt:lpstr>
      <vt:lpstr>Prezentace aplikace PowerPoint</vt:lpstr>
      <vt:lpstr>Contraindications </vt:lpstr>
      <vt:lpstr>Benzodiazepine withdrawal syndrome</vt:lpstr>
      <vt:lpstr>Non-benzodiazepine drugs with anxiolytic effect</vt:lpstr>
      <vt:lpstr>Non-benzodiazepine drugs with anxiolytic effect</vt:lpstr>
      <vt:lpstr>Hypnosedatives</vt:lpstr>
      <vt:lpstr>Prezentace aplikace PowerPoint</vt:lpstr>
      <vt:lpstr>Prezentace aplikace PowerPoint</vt:lpstr>
      <vt:lpstr>Insomnia:</vt:lpstr>
      <vt:lpstr>Indications</vt:lpstr>
      <vt:lpstr>„Ideal“ hypnotic drug</vt:lpstr>
      <vt:lpstr>First generation hypnotics </vt:lpstr>
      <vt:lpstr>Second generation hypnotics </vt:lpstr>
      <vt:lpstr>Third generation hypnotics </vt:lpstr>
      <vt:lpstr>Antidepressive drugs in treating insomnia</vt:lpstr>
      <vt:lpstr>Prezentace aplikace PowerPoint</vt:lpstr>
      <vt:lpstr>New trends in hypnosedatives </vt:lpstr>
      <vt:lpstr>Risks associated with using hypnotics </vt:lpstr>
      <vt:lpstr>Other drugs with hypnosedative effect</vt:lpstr>
      <vt:lpstr>Medicinal herbs as hypnosedatives </vt:lpstr>
      <vt:lpstr>Antidepressants</vt:lpstr>
      <vt:lpstr>Depression</vt:lpstr>
      <vt:lpstr>Monoamine theory of depression</vt:lpstr>
      <vt:lpstr>Mechanismus účinku antidepresiv</vt:lpstr>
      <vt:lpstr>Mode of action of antidepressants</vt:lpstr>
      <vt:lpstr>History of antidepressants</vt:lpstr>
      <vt:lpstr>Efficacy of antidepressants</vt:lpstr>
      <vt:lpstr>SSRI – selective serotonin reuptake inhibitors</vt:lpstr>
      <vt:lpstr>SSRI</vt:lpstr>
      <vt:lpstr>SSRI</vt:lpstr>
      <vt:lpstr>SSRI - escitalopram</vt:lpstr>
      <vt:lpstr>SNRI – serotonin and noradrenaline reuptake inhibitors</vt:lpstr>
      <vt:lpstr>NDRI – noradrenaline and dopamine reuptake inhibitors</vt:lpstr>
      <vt:lpstr>NARI – noradrenaline reuptake inhibitor</vt:lpstr>
      <vt:lpstr>SARI – serotonine antagonist and reuptake inhibitor</vt:lpstr>
      <vt:lpstr>mirtazapine NASSA – noradrenergic and specific serotonergic antidepressants</vt:lpstr>
      <vt:lpstr>SMS – serotonin modulator and stimulator</vt:lpstr>
      <vt:lpstr>MASSA-melatonine agonist and serotonin selective antagonist</vt:lpstr>
      <vt:lpstr>TCA</vt:lpstr>
      <vt:lpstr>TCA</vt:lpstr>
      <vt:lpstr>TCA</vt:lpstr>
      <vt:lpstr>iMAO</vt:lpstr>
      <vt:lpstr>Side effects of antidepressant therapy</vt:lpstr>
      <vt:lpstr>Prezentace aplikace PowerPoint</vt:lpstr>
      <vt:lpstr>activating  x      sedative      AD</vt:lpstr>
      <vt:lpstr>Augmentation of antidepressant terapy</vt:lpstr>
    </vt:vector>
  </TitlesOfParts>
  <Company>lf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Nováková</dc:creator>
  <cp:lastModifiedBy>Leoš Landa</cp:lastModifiedBy>
  <cp:revision>210</cp:revision>
  <dcterms:created xsi:type="dcterms:W3CDTF">2008-04-21T15:20:38Z</dcterms:created>
  <dcterms:modified xsi:type="dcterms:W3CDTF">2024-10-15T07:39:12Z</dcterms:modified>
</cp:coreProperties>
</file>